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9" d="100"/>
          <a:sy n="109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6298200" y="764704"/>
            <a:ext cx="2214578" cy="21119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4" name="角丸四角形 6">
            <a:extLst>
              <a:ext uri="{FF2B5EF4-FFF2-40B4-BE49-F238E27FC236}">
                <a16:creationId xmlns:a16="http://schemas.microsoft.com/office/drawing/2014/main" id="{F564ABDF-EF88-4437-B949-D5EFC4F7C75C}"/>
              </a:ext>
            </a:extLst>
          </p:cNvPr>
          <p:cNvSpPr/>
          <p:nvPr/>
        </p:nvSpPr>
        <p:spPr>
          <a:xfrm>
            <a:off x="4031903" y="770914"/>
            <a:ext cx="2214578" cy="211193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5" name="角丸四角形 6">
            <a:extLst>
              <a:ext uri="{FF2B5EF4-FFF2-40B4-BE49-F238E27FC236}">
                <a16:creationId xmlns:a16="http://schemas.microsoft.com/office/drawing/2014/main" id="{1C5A3EA9-404E-4CAF-99E6-7AEBF3DA3C7D}"/>
              </a:ext>
            </a:extLst>
          </p:cNvPr>
          <p:cNvSpPr/>
          <p:nvPr/>
        </p:nvSpPr>
        <p:spPr>
          <a:xfrm>
            <a:off x="1754502" y="764704"/>
            <a:ext cx="2214578" cy="21181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4" name="正方形/長方形 18"/>
          <p:cNvSpPr>
            <a:spLocks noChangeArrowheads="1"/>
          </p:cNvSpPr>
          <p:nvPr/>
        </p:nvSpPr>
        <p:spPr bwMode="auto">
          <a:xfrm>
            <a:off x="49403" y="-3425"/>
            <a:ext cx="44374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Calibri" pitchFamily="34" charset="0"/>
              </a:rPr>
              <a:t>薬事承認までのロードマップ</a:t>
            </a:r>
            <a:endParaRPr lang="ja-JP" altLang="en-US" sz="2000" dirty="0">
              <a:latin typeface="Calibri" pitchFamily="34" charset="0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574196" y="2624968"/>
            <a:ext cx="500066" cy="16987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2"/>
                </a:solidFill>
              </a:rPr>
              <a:t>薬事承認</a:t>
            </a:r>
            <a:endParaRPr kumimoji="1" lang="en-US" altLang="ja-JP" sz="2000" b="1" dirty="0">
              <a:solidFill>
                <a:schemeClr val="tx2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790567" y="3528379"/>
            <a:ext cx="5560154" cy="2633889"/>
          </a:xfrm>
          <a:prstGeom prst="roundRect">
            <a:avLst>
              <a:gd name="adj" fmla="val 11181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sz="11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53C3AF0-7704-4343-B4D0-21AF502E7F31}"/>
              </a:ext>
            </a:extLst>
          </p:cNvPr>
          <p:cNvSpPr txBox="1"/>
          <p:nvPr/>
        </p:nvSpPr>
        <p:spPr>
          <a:xfrm>
            <a:off x="4411404" y="-20126"/>
            <a:ext cx="46950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kumimoji="1" lang="en-US" altLang="ja-JP" sz="9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900" i="1" dirty="0">
                <a:solidFill>
                  <a:srgbClr val="FF0000"/>
                </a:solidFill>
              </a:rPr>
              <a:t>場合によっては、薬事承認に向かうロードマップに、例えば、「企業治験もしくは医師主導治験を立案」等を追加すること。</a:t>
            </a:r>
            <a:endParaRPr kumimoji="1" lang="en-US" altLang="ja-JP" sz="900" i="1" dirty="0">
              <a:solidFill>
                <a:srgbClr val="FF0000"/>
              </a:solidFill>
            </a:endParaRPr>
          </a:p>
          <a:p>
            <a:pPr indent="-457200"/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未承認の医薬品等の使用を伴わない技術の場合は、ロードマップのゴールを「保険収載」に変更すること。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pPr indent="-457200"/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900" i="1" dirty="0">
                <a:solidFill>
                  <a:srgbClr val="FF0000"/>
                </a:solidFill>
              </a:rPr>
              <a:t>赤字のコメントは厚生労働省に提出時は削除すること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C9BBB09-3373-4B29-8550-1F1EACF16389}"/>
              </a:ext>
            </a:extLst>
          </p:cNvPr>
          <p:cNvSpPr txBox="1"/>
          <p:nvPr/>
        </p:nvSpPr>
        <p:spPr>
          <a:xfrm>
            <a:off x="61608" y="801588"/>
            <a:ext cx="17289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本邦</a:t>
            </a:r>
            <a:r>
              <a:rPr kumimoji="1" lang="ja-JP" altLang="en-US" sz="1200" dirty="0"/>
              <a:t>における薬事承認の状況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8448E80-F5CC-4B23-9995-531753958622}"/>
              </a:ext>
            </a:extLst>
          </p:cNvPr>
          <p:cNvSpPr/>
          <p:nvPr/>
        </p:nvSpPr>
        <p:spPr>
          <a:xfrm>
            <a:off x="68052" y="791997"/>
            <a:ext cx="1623627" cy="23489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42FCB0A-D72F-4927-A835-523E66B680CE}"/>
              </a:ext>
            </a:extLst>
          </p:cNvPr>
          <p:cNvSpPr txBox="1"/>
          <p:nvPr/>
        </p:nvSpPr>
        <p:spPr>
          <a:xfrm>
            <a:off x="1981322" y="764704"/>
            <a:ext cx="1728958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u="sng" dirty="0"/>
              <a:t>●●試験</a:t>
            </a:r>
            <a:endParaRPr lang="en-US" altLang="ja-JP" sz="1600" u="sng" dirty="0"/>
          </a:p>
          <a:p>
            <a:pPr algn="ctr"/>
            <a:r>
              <a:rPr kumimoji="1" lang="ja-JP" altLang="en-US" sz="1400" dirty="0"/>
              <a:t>海外第●相試験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DE2CD87-2A1B-4033-AC37-0A4A02FEB9DD}"/>
              </a:ext>
            </a:extLst>
          </p:cNvPr>
          <p:cNvSpPr txBox="1"/>
          <p:nvPr/>
        </p:nvSpPr>
        <p:spPr>
          <a:xfrm>
            <a:off x="4269161" y="791998"/>
            <a:ext cx="1728958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u="sng" dirty="0"/>
              <a:t>▲▲試験</a:t>
            </a:r>
            <a:endParaRPr lang="en-US" altLang="ja-JP" sz="1600" u="sng" dirty="0"/>
          </a:p>
          <a:p>
            <a:pPr algn="ctr"/>
            <a:r>
              <a:rPr lang="ja-JP" altLang="en-US" sz="1400" dirty="0"/>
              <a:t>国内</a:t>
            </a:r>
            <a:r>
              <a:rPr kumimoji="1" lang="ja-JP" altLang="en-US" sz="1400" dirty="0"/>
              <a:t>第▲相試験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C8AB382-4A02-4451-8AA9-901C2338B48A}"/>
              </a:ext>
            </a:extLst>
          </p:cNvPr>
          <p:cNvSpPr txBox="1"/>
          <p:nvPr/>
        </p:nvSpPr>
        <p:spPr>
          <a:xfrm>
            <a:off x="6498886" y="764704"/>
            <a:ext cx="1728958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u="sng" dirty="0"/>
              <a:t>■■試験</a:t>
            </a:r>
            <a:endParaRPr lang="en-US" altLang="ja-JP" sz="1600" u="sng" dirty="0"/>
          </a:p>
          <a:p>
            <a:pPr algn="ctr"/>
            <a:r>
              <a:rPr lang="ja-JP" altLang="en-US" sz="1400" dirty="0"/>
              <a:t>国内</a:t>
            </a:r>
            <a:r>
              <a:rPr kumimoji="1" lang="ja-JP" altLang="en-US" sz="1400" dirty="0"/>
              <a:t>第■相試験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AF40FE5-2B1A-46B5-BC6A-15D2EDCF26D4}"/>
              </a:ext>
            </a:extLst>
          </p:cNvPr>
          <p:cNvSpPr txBox="1"/>
          <p:nvPr/>
        </p:nvSpPr>
        <p:spPr>
          <a:xfrm>
            <a:off x="3925248" y="3583440"/>
            <a:ext cx="172895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患者申出療養</a:t>
            </a:r>
            <a:r>
              <a:rPr kumimoji="1" lang="en-US" altLang="ja-JP" sz="1600" dirty="0"/>
              <a:t>】</a:t>
            </a:r>
            <a:endParaRPr kumimoji="1" lang="ja-JP" altLang="en-US" sz="1600" dirty="0"/>
          </a:p>
        </p:txBody>
      </p:sp>
      <p:sp>
        <p:nvSpPr>
          <p:cNvPr id="30" name="テキスト ボックス 4">
            <a:extLst>
              <a:ext uri="{FF2B5EF4-FFF2-40B4-BE49-F238E27FC236}">
                <a16:creationId xmlns:a16="http://schemas.microsoft.com/office/drawing/2014/main" id="{E10CD30F-BCA7-4320-ABA4-DF63EF12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325" y="3832490"/>
            <a:ext cx="4031873" cy="210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技術名：○○○○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試験薬または試験機器：○○○○（製品名：○○○○）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対象：○○○○○○○○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目的：○○○○○○○○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評価項目：○○○○○○○○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予定期間：○○○○～○○○○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実施医療機関：○○○○○○○○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6BD5B29-3C3B-435A-B5FD-BDDA9246FC2B}"/>
              </a:ext>
            </a:extLst>
          </p:cNvPr>
          <p:cNvSpPr txBox="1"/>
          <p:nvPr/>
        </p:nvSpPr>
        <p:spPr>
          <a:xfrm>
            <a:off x="6613925" y="6413744"/>
            <a:ext cx="2373888" cy="338554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患者申出療養の取り下げ</a:t>
            </a:r>
          </a:p>
        </p:txBody>
      </p:sp>
      <p:sp>
        <p:nvSpPr>
          <p:cNvPr id="14" name="矢印: 折線 13">
            <a:extLst>
              <a:ext uri="{FF2B5EF4-FFF2-40B4-BE49-F238E27FC236}">
                <a16:creationId xmlns:a16="http://schemas.microsoft.com/office/drawing/2014/main" id="{E15F3085-F89D-482B-8E01-A2930FC2D300}"/>
              </a:ext>
            </a:extLst>
          </p:cNvPr>
          <p:cNvSpPr/>
          <p:nvPr/>
        </p:nvSpPr>
        <p:spPr>
          <a:xfrm rot="10800000" flipH="1">
            <a:off x="5385238" y="6266093"/>
            <a:ext cx="1080133" cy="544406"/>
          </a:xfrm>
          <a:prstGeom prst="bentArrow">
            <a:avLst>
              <a:gd name="adj1" fmla="val 37144"/>
              <a:gd name="adj2" fmla="val 42204"/>
              <a:gd name="adj3" fmla="val 476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48097D7-F719-490E-A7AA-0FA208D12663}"/>
              </a:ext>
            </a:extLst>
          </p:cNvPr>
          <p:cNvSpPr txBox="1"/>
          <p:nvPr/>
        </p:nvSpPr>
        <p:spPr>
          <a:xfrm>
            <a:off x="2196693" y="6266093"/>
            <a:ext cx="31241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</a:rPr>
              <a:t>安全性上の問題等で、実施継続が</a:t>
            </a:r>
            <a:endParaRPr lang="en-US" altLang="ja-JP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</a:rPr>
              <a:t>不適切と考えられた場合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矢印: 折線 33">
            <a:extLst>
              <a:ext uri="{FF2B5EF4-FFF2-40B4-BE49-F238E27FC236}">
                <a16:creationId xmlns:a16="http://schemas.microsoft.com/office/drawing/2014/main" id="{53E1CE84-10B8-48F4-BFB2-06FF2F702130}"/>
              </a:ext>
            </a:extLst>
          </p:cNvPr>
          <p:cNvSpPr/>
          <p:nvPr/>
        </p:nvSpPr>
        <p:spPr>
          <a:xfrm rot="10800000" flipH="1">
            <a:off x="7092280" y="2983973"/>
            <a:ext cx="1391162" cy="544406"/>
          </a:xfrm>
          <a:prstGeom prst="bentArrow">
            <a:avLst>
              <a:gd name="adj1" fmla="val 37144"/>
              <a:gd name="adj2" fmla="val 42204"/>
              <a:gd name="adj3" fmla="val 476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テキスト ボックス 4">
            <a:extLst>
              <a:ext uri="{FF2B5EF4-FFF2-40B4-BE49-F238E27FC236}">
                <a16:creationId xmlns:a16="http://schemas.microsoft.com/office/drawing/2014/main" id="{C92C3237-C17D-4C3A-8F2E-478498A0B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9" y="1257146"/>
            <a:ext cx="1557500" cy="1654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050" u="sng" dirty="0">
                <a:latin typeface="HG丸ｺﾞｼｯｸM-PRO" pitchFamily="50" charset="-128"/>
                <a:ea typeface="HG丸ｺﾞｼｯｸM-PRO" pitchFamily="50" charset="-128"/>
              </a:rPr>
              <a:t>効能・効果</a:t>
            </a: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○○○○○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u="sng" dirty="0">
                <a:latin typeface="HG丸ｺﾞｼｯｸM-PRO" pitchFamily="50" charset="-128"/>
                <a:ea typeface="HG丸ｺﾞｼｯｸM-PRO" pitchFamily="50" charset="-128"/>
              </a:rPr>
              <a:t>承認年月</a:t>
            </a: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○○○○○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</a:rPr>
              <a:t>ガイドライン記載</a:t>
            </a:r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  <a:sym typeface="Wingdings" panose="05000000000000000000" pitchFamily="2" charset="2"/>
              </a:rPr>
              <a:t>：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sym typeface="Wingdings" panose="05000000000000000000" pitchFamily="2" charset="2"/>
              </a:rPr>
              <a:t>（有・無）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テキスト ボックス 4">
            <a:extLst>
              <a:ext uri="{FF2B5EF4-FFF2-40B4-BE49-F238E27FC236}">
                <a16:creationId xmlns:a16="http://schemas.microsoft.com/office/drawing/2014/main" id="{B460C10D-E973-4B4E-AF8F-147AEC92E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008" y="1486164"/>
            <a:ext cx="20961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対象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デザイン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登録症例数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予定期間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</a:p>
        </p:txBody>
      </p:sp>
      <p:sp>
        <p:nvSpPr>
          <p:cNvPr id="38" name="テキスト ボックス 4">
            <a:extLst>
              <a:ext uri="{FF2B5EF4-FFF2-40B4-BE49-F238E27FC236}">
                <a16:creationId xmlns:a16="http://schemas.microsoft.com/office/drawing/2014/main" id="{90C844FB-3C0E-4865-B8C8-B6895EBD6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6651" y="1484785"/>
            <a:ext cx="20961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対象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デザイン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登録症例数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予定期間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</a:p>
          <a:p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9" name="テキスト ボックス 4">
            <a:extLst>
              <a:ext uri="{FF2B5EF4-FFF2-40B4-BE49-F238E27FC236}">
                <a16:creationId xmlns:a16="http://schemas.microsoft.com/office/drawing/2014/main" id="{5C2186F4-D784-4D3C-8489-64E1C7FEB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244" y="1484784"/>
            <a:ext cx="20961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対象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デザイン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登録症例数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予定期間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：○○○○</a:t>
            </a:r>
          </a:p>
          <a:p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0" name="矢印: 折線 39">
            <a:extLst>
              <a:ext uri="{FF2B5EF4-FFF2-40B4-BE49-F238E27FC236}">
                <a16:creationId xmlns:a16="http://schemas.microsoft.com/office/drawing/2014/main" id="{3E9EFB15-C2CD-4353-B9F9-11E0FAFFE4DE}"/>
              </a:ext>
            </a:extLst>
          </p:cNvPr>
          <p:cNvSpPr/>
          <p:nvPr/>
        </p:nvSpPr>
        <p:spPr>
          <a:xfrm rot="5400000" flipH="1">
            <a:off x="7042445" y="3796280"/>
            <a:ext cx="1222639" cy="500066"/>
          </a:xfrm>
          <a:prstGeom prst="bentArrow">
            <a:avLst>
              <a:gd name="adj1" fmla="val 16149"/>
              <a:gd name="adj2" fmla="val 27669"/>
              <a:gd name="adj3" fmla="val 28230"/>
              <a:gd name="adj4" fmla="val 43750"/>
            </a:avLst>
          </a:prstGeom>
          <a:pattFill prst="dkHorz">
            <a:fgClr>
              <a:schemeClr val="accent1"/>
            </a:fgClr>
            <a:bgClr>
              <a:schemeClr val="bg1"/>
            </a:bgClr>
          </a:patt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3330280-20AE-4359-ABB1-BF6B1242BAEE}"/>
              </a:ext>
            </a:extLst>
          </p:cNvPr>
          <p:cNvSpPr txBox="1"/>
          <p:nvPr/>
        </p:nvSpPr>
        <p:spPr>
          <a:xfrm>
            <a:off x="7726650" y="3564827"/>
            <a:ext cx="369332" cy="1938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200" dirty="0"/>
              <a:t>参考資料等として使用</a:t>
            </a:r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9F874B47-9BC5-4A15-8016-AB6FBA15E38E}"/>
              </a:ext>
            </a:extLst>
          </p:cNvPr>
          <p:cNvSpPr/>
          <p:nvPr/>
        </p:nvSpPr>
        <p:spPr>
          <a:xfrm>
            <a:off x="8181042" y="3610115"/>
            <a:ext cx="279390" cy="1619085"/>
          </a:xfrm>
          <a:prstGeom prst="downArrow">
            <a:avLst/>
          </a:prstGeom>
          <a:pattFill prst="dkHorz">
            <a:fgClr>
              <a:srgbClr val="FFC000"/>
            </a:fgClr>
            <a:bgClr>
              <a:schemeClr val="bg1"/>
            </a:bgClr>
          </a:pattFill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73E3FC2-0D39-44D0-940C-A9BCB0E3F55D}"/>
              </a:ext>
            </a:extLst>
          </p:cNvPr>
          <p:cNvSpPr txBox="1"/>
          <p:nvPr/>
        </p:nvSpPr>
        <p:spPr>
          <a:xfrm>
            <a:off x="7809349" y="5327396"/>
            <a:ext cx="1178464" cy="338554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rgbClr val="C00000"/>
                </a:solidFill>
              </a:rPr>
              <a:t>開発中止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1D934248-C6BF-4813-8DAA-F0B7526F6288}"/>
              </a:ext>
            </a:extLst>
          </p:cNvPr>
          <p:cNvSpPr txBox="1"/>
          <p:nvPr/>
        </p:nvSpPr>
        <p:spPr>
          <a:xfrm>
            <a:off x="7567170" y="5646883"/>
            <a:ext cx="1662822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C00000"/>
                </a:solidFill>
              </a:rPr>
              <a:t>有用性が</a:t>
            </a:r>
            <a:endParaRPr kumimoji="1" lang="en-US" altLang="ja-JP" sz="1200" dirty="0">
              <a:solidFill>
                <a:srgbClr val="C0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C00000"/>
                </a:solidFill>
              </a:rPr>
              <a:t>認められなかった場合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83218FC-F8FE-4042-AA45-0067829E2EC8}"/>
              </a:ext>
            </a:extLst>
          </p:cNvPr>
          <p:cNvSpPr txBox="1"/>
          <p:nvPr/>
        </p:nvSpPr>
        <p:spPr>
          <a:xfrm>
            <a:off x="5011091" y="2949918"/>
            <a:ext cx="2096923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kumimoji="1" lang="ja-JP" altLang="en-US" sz="1200" b="1" dirty="0">
                <a:solidFill>
                  <a:srgbClr val="0070C0"/>
                </a:solidFill>
              </a:rPr>
              <a:t>有用性が</a:t>
            </a:r>
            <a:endParaRPr kumimoji="1" lang="en-US" altLang="ja-JP" sz="1200" b="1" dirty="0">
              <a:solidFill>
                <a:srgbClr val="0070C0"/>
              </a:solidFill>
            </a:endParaRPr>
          </a:p>
          <a:p>
            <a:pPr algn="r"/>
            <a:r>
              <a:rPr kumimoji="1" lang="ja-JP" altLang="en-US" sz="1200" b="1" dirty="0">
                <a:solidFill>
                  <a:srgbClr val="0070C0"/>
                </a:solidFill>
              </a:rPr>
              <a:t>認められた場合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0A576A4-AB21-48EA-873F-80F2865D7C9F}"/>
              </a:ext>
            </a:extLst>
          </p:cNvPr>
          <p:cNvSpPr txBox="1"/>
          <p:nvPr/>
        </p:nvSpPr>
        <p:spPr>
          <a:xfrm>
            <a:off x="-457807" y="6613798"/>
            <a:ext cx="2096923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kumimoji="1" lang="ja-JP" altLang="en-US" sz="1200" dirty="0"/>
              <a:t>令和●年●月現在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36168774-9A38-4802-AD34-4CB4BB5B8398}"/>
              </a:ext>
            </a:extLst>
          </p:cNvPr>
          <p:cNvSpPr txBox="1"/>
          <p:nvPr/>
        </p:nvSpPr>
        <p:spPr>
          <a:xfrm>
            <a:off x="10493" y="435070"/>
            <a:ext cx="4338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技術名：○○○○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A0A6F561-012C-4E2C-AA89-BCDDCB184EA4}"/>
              </a:ext>
            </a:extLst>
          </p:cNvPr>
          <p:cNvSpPr/>
          <p:nvPr/>
        </p:nvSpPr>
        <p:spPr>
          <a:xfrm>
            <a:off x="76186" y="3177852"/>
            <a:ext cx="1610091" cy="34245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FB7CDB37-5E02-4A46-BFA9-CA3FA2A79E03}"/>
              </a:ext>
            </a:extLst>
          </p:cNvPr>
          <p:cNvSpPr txBox="1"/>
          <p:nvPr/>
        </p:nvSpPr>
        <p:spPr>
          <a:xfrm>
            <a:off x="60632" y="3189356"/>
            <a:ext cx="172895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海外（米国等）における薬事承認の状況</a:t>
            </a:r>
          </a:p>
        </p:txBody>
      </p:sp>
      <p:sp>
        <p:nvSpPr>
          <p:cNvPr id="53" name="テキスト ボックス 4">
            <a:extLst>
              <a:ext uri="{FF2B5EF4-FFF2-40B4-BE49-F238E27FC236}">
                <a16:creationId xmlns:a16="http://schemas.microsoft.com/office/drawing/2014/main" id="{86D1B720-1E30-4706-B22B-609740863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3" y="3644914"/>
            <a:ext cx="15575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050" u="sng" dirty="0">
                <a:latin typeface="HG丸ｺﾞｼｯｸM-PRO" pitchFamily="50" charset="-128"/>
                <a:ea typeface="HG丸ｺﾞｼｯｸM-PRO" pitchFamily="50" charset="-128"/>
              </a:rPr>
              <a:t>効能・効果</a:t>
            </a: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○○○○○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050" u="sng" dirty="0">
                <a:latin typeface="HG丸ｺﾞｼｯｸM-PRO" pitchFamily="50" charset="-128"/>
                <a:ea typeface="HG丸ｺﾞｼｯｸM-PRO" pitchFamily="50" charset="-128"/>
              </a:rPr>
              <a:t>承認年月</a:t>
            </a: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○○○○○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050" u="sng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</a:rPr>
              <a:t>ガイドライン記載</a:t>
            </a:r>
            <a:r>
              <a:rPr lang="ja-JP" altLang="en-US" sz="900" u="sng" dirty="0">
                <a:latin typeface="HG丸ｺﾞｼｯｸM-PRO" pitchFamily="50" charset="-128"/>
                <a:ea typeface="HG丸ｺﾞｼｯｸM-PRO" pitchFamily="50" charset="-128"/>
                <a:sym typeface="Wingdings" panose="05000000000000000000" pitchFamily="2" charset="2"/>
              </a:rPr>
              <a:t>：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sym typeface="Wingdings" panose="05000000000000000000" pitchFamily="2" charset="2"/>
              </a:rPr>
              <a:t>（有・無）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C6D4A15-B433-448D-BA8A-0B8B05C1B1D9}"/>
              </a:ext>
            </a:extLst>
          </p:cNvPr>
          <p:cNvSpPr txBox="1"/>
          <p:nvPr/>
        </p:nvSpPr>
        <p:spPr>
          <a:xfrm>
            <a:off x="76186" y="5951385"/>
            <a:ext cx="1547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i="1" dirty="0">
                <a:solidFill>
                  <a:srgbClr val="FF0000"/>
                </a:solidFill>
              </a:rPr>
              <a:t>※</a:t>
            </a:r>
            <a:r>
              <a:rPr kumimoji="1" lang="ja-JP" altLang="en-US" sz="900" i="1" dirty="0">
                <a:solidFill>
                  <a:srgbClr val="FF0000"/>
                </a:solidFill>
              </a:rPr>
              <a:t>海外の状況については、米国、英国、フランス、ドイツ、カナダ、オーストラリア等を記載可能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558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128</TotalTime>
  <Words>397</Words>
  <PresentationFormat>画面に合わせる (4:3)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2018-07-17T02:39:58Z</dcterms:created>
  <dcterms:modified xsi:type="dcterms:W3CDTF">2023-02-09T00:54:45Z</dcterms:modified>
</cp:coreProperties>
</file>