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9" r:id="rId5"/>
    <p:sldId id="257" r:id="rId6"/>
    <p:sldId id="258" r:id="rId7"/>
    <p:sldId id="261" r:id="rId8"/>
    <p:sldId id="260" r:id="rId9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93C6"/>
    <a:srgbClr val="EBF6F9"/>
    <a:srgbClr val="F9EEED"/>
    <a:srgbClr val="FF0066"/>
    <a:srgbClr val="FF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94" autoAdjust="0"/>
    <p:restoredTop sz="97496" autoAdjust="0"/>
  </p:normalViewPr>
  <p:slideViewPr>
    <p:cSldViewPr>
      <p:cViewPr>
        <p:scale>
          <a:sx n="70" d="100"/>
          <a:sy n="70" d="100"/>
        </p:scale>
        <p:origin x="-1656" y="-126"/>
      </p:cViewPr>
      <p:guideLst>
        <p:guide orient="horz" pos="28"/>
        <p:guide pos="2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6E950C-414C-4598-BEA6-2107EFD13C2B}" type="datetimeFigureOut">
              <a:rPr kumimoji="1" lang="ja-JP" altLang="en-US" smtClean="0"/>
              <a:t>2014/7/16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9C9088-6516-4D4B-9DDC-0BEBD8B4D6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802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47BD-6FBA-478A-9BFE-7434E2036CCF}" type="datetimeFigureOut">
              <a:rPr kumimoji="1" lang="ja-JP" altLang="en-US" smtClean="0"/>
              <a:pPr/>
              <a:t>2014/7/16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99E37-A47B-43F0-9E9D-BEEA393415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47BD-6FBA-478A-9BFE-7434E2036CCF}" type="datetimeFigureOut">
              <a:rPr kumimoji="1" lang="ja-JP" altLang="en-US" smtClean="0"/>
              <a:pPr/>
              <a:t>2014/7/16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99E37-A47B-43F0-9E9D-BEEA393415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47BD-6FBA-478A-9BFE-7434E2036CCF}" type="datetimeFigureOut">
              <a:rPr kumimoji="1" lang="ja-JP" altLang="en-US" smtClean="0"/>
              <a:pPr/>
              <a:t>2014/7/16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99E37-A47B-43F0-9E9D-BEEA393415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47BD-6FBA-478A-9BFE-7434E2036CCF}" type="datetimeFigureOut">
              <a:rPr kumimoji="1" lang="ja-JP" altLang="en-US" smtClean="0"/>
              <a:pPr/>
              <a:t>2014/7/16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99E37-A47B-43F0-9E9D-BEEA393415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47BD-6FBA-478A-9BFE-7434E2036CCF}" type="datetimeFigureOut">
              <a:rPr kumimoji="1" lang="ja-JP" altLang="en-US" smtClean="0"/>
              <a:pPr/>
              <a:t>2014/7/16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99E37-A47B-43F0-9E9D-BEEA393415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47BD-6FBA-478A-9BFE-7434E2036CCF}" type="datetimeFigureOut">
              <a:rPr kumimoji="1" lang="ja-JP" altLang="en-US" smtClean="0"/>
              <a:pPr/>
              <a:t>2014/7/16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99E37-A47B-43F0-9E9D-BEEA393415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47BD-6FBA-478A-9BFE-7434E2036CCF}" type="datetimeFigureOut">
              <a:rPr kumimoji="1" lang="ja-JP" altLang="en-US" smtClean="0"/>
              <a:pPr/>
              <a:t>2014/7/16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99E37-A47B-43F0-9E9D-BEEA393415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47BD-6FBA-478A-9BFE-7434E2036CCF}" type="datetimeFigureOut">
              <a:rPr kumimoji="1" lang="ja-JP" altLang="en-US" smtClean="0"/>
              <a:pPr/>
              <a:t>2014/7/16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99E37-A47B-43F0-9E9D-BEEA393415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47BD-6FBA-478A-9BFE-7434E2036CCF}" type="datetimeFigureOut">
              <a:rPr kumimoji="1" lang="ja-JP" altLang="en-US" smtClean="0"/>
              <a:pPr/>
              <a:t>2014/7/16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99E37-A47B-43F0-9E9D-BEEA393415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47BD-6FBA-478A-9BFE-7434E2036CCF}" type="datetimeFigureOut">
              <a:rPr kumimoji="1" lang="ja-JP" altLang="en-US" smtClean="0"/>
              <a:pPr/>
              <a:t>2014/7/16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99E37-A47B-43F0-9E9D-BEEA393415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47BD-6FBA-478A-9BFE-7434E2036CCF}" type="datetimeFigureOut">
              <a:rPr kumimoji="1" lang="ja-JP" altLang="en-US" smtClean="0"/>
              <a:pPr/>
              <a:t>2014/7/16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99E37-A47B-43F0-9E9D-BEEA393415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F47BD-6FBA-478A-9BFE-7434E2036CCF}" type="datetimeFigureOut">
              <a:rPr kumimoji="1" lang="ja-JP" altLang="en-US" smtClean="0"/>
              <a:pPr/>
              <a:t>2014/7/16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99E37-A47B-43F0-9E9D-BEEA393415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wmf"/><Relationship Id="rId4" Type="http://schemas.openxmlformats.org/officeDocument/2006/relationships/image" Target="../media/image3.png"/><Relationship Id="rId9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25400" y="220812"/>
            <a:ext cx="5554712" cy="425276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「社会の一員として生きていくこと」とは</a:t>
            </a:r>
            <a:endParaRPr kumimoji="1" lang="ja-JP" altLang="en-US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0438" y="776317"/>
            <a:ext cx="9053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あなたも何年後かには、自分で働いてお金を稼ぎ、社会の一員として自立して生きていくことになります。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796" y="1064349"/>
            <a:ext cx="905356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（１）高校卒業後の初任給（</a:t>
            </a:r>
            <a:r>
              <a:rPr lang="en-US" altLang="ja-JP" sz="13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157,000</a:t>
            </a:r>
            <a:r>
              <a:rPr lang="ja-JP" altLang="en-US" sz="13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円とします）で、自立した一人暮らしのやりくりを考えてみましょう。</a:t>
            </a:r>
            <a:endParaRPr kumimoji="1" lang="ja-JP" altLang="en-US" sz="13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436096" y="1484784"/>
            <a:ext cx="41044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① 収入から支出合計を引いた額は？</a:t>
            </a:r>
            <a:endParaRPr lang="en-US" altLang="ja-JP" sz="13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3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（プラス</a:t>
            </a: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の額があれば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それは預貯金に加えられます）</a:t>
            </a:r>
            <a:endParaRPr kumimoji="1" lang="ja-JP" altLang="en-US" sz="11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5796136" y="2281644"/>
            <a:ext cx="293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25400" y="3861048"/>
            <a:ext cx="905356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（２）頑張ってやりくりして生活しているあなたは、以下の事態に直面しました。あなたならどうしますか？</a:t>
            </a:r>
            <a:endParaRPr kumimoji="1" lang="ja-JP" altLang="en-US" sz="13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868310"/>
              </p:ext>
            </p:extLst>
          </p:nvPr>
        </p:nvGraphicFramePr>
        <p:xfrm>
          <a:off x="296232" y="1434069"/>
          <a:ext cx="5112568" cy="19876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"/>
                <a:gridCol w="936104"/>
                <a:gridCol w="1008112"/>
                <a:gridCol w="576064"/>
                <a:gridCol w="576064"/>
                <a:gridCol w="576064"/>
                <a:gridCol w="1152128"/>
              </a:tblGrid>
              <a:tr h="171450">
                <a:tc rowSpan="2" gridSpan="2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effectLst/>
                        <a:latin typeface="ＭＳ Ｐゴシック"/>
                      </a:endParaRPr>
                    </a:p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記入欄</a:t>
                      </a:r>
                      <a:endParaRPr lang="ja-JP" altLang="en-US" sz="1100" b="0" i="0" u="none" strike="noStrike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参考資料</a:t>
                      </a:r>
                      <a:endParaRPr lang="ja-JP" altLang="en-US" sz="1100" b="0" i="0" u="none" strike="noStrike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25">
                <a:tc gridSpan="2"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節約型</a:t>
                      </a:r>
                      <a:endParaRPr lang="ja-JP" altLang="en-US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普通</a:t>
                      </a:r>
                      <a:endParaRPr lang="ja-JP" altLang="en-US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贅沢型</a:t>
                      </a:r>
                      <a:endParaRPr lang="ja-JP" altLang="en-US" sz="1100" b="0" i="0" u="none" strike="noStrike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備考</a:t>
                      </a:r>
                      <a:endParaRPr lang="ja-JP" altLang="en-US" sz="1100" b="0" i="0" u="none" strike="noStrike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 smtClean="0">
                          <a:effectLst/>
                        </a:rPr>
                        <a:t>支</a:t>
                      </a:r>
                      <a:endParaRPr lang="en-US" altLang="ja-JP" sz="11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ja-JP" altLang="en-US" sz="1100" u="none" strike="noStrike" dirty="0" smtClean="0">
                          <a:effectLst/>
                        </a:rPr>
                        <a:t>出</a:t>
                      </a:r>
                      <a:endParaRPr lang="ja-JP" altLang="en-US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家賃</a:t>
                      </a:r>
                      <a:endParaRPr lang="ja-JP" altLang="en-US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u="none" strike="noStrike" dirty="0" smtClean="0">
                          <a:effectLst/>
                        </a:rPr>
                        <a:t>　　，　　　円</a:t>
                      </a:r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</a:rPr>
                        <a:t>50,000</a:t>
                      </a:r>
                      <a:endParaRPr lang="en-US" altLang="ja-JP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</a:rPr>
                        <a:t>65,000</a:t>
                      </a:r>
                      <a:endParaRPr lang="en-US" altLang="ja-JP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</a:rPr>
                        <a:t>75,000</a:t>
                      </a:r>
                      <a:endParaRPr lang="en-US" altLang="ja-JP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給料の</a:t>
                      </a:r>
                      <a:r>
                        <a:rPr lang="en-US" altLang="ja-JP" sz="1100" u="none" strike="noStrike" dirty="0" smtClean="0">
                          <a:effectLst/>
                        </a:rPr>
                        <a:t>1/3</a:t>
                      </a:r>
                      <a:r>
                        <a:rPr lang="ja-JP" altLang="en-US" sz="1100" u="none" strike="noStrike" dirty="0" smtClean="0">
                          <a:effectLst/>
                        </a:rPr>
                        <a:t>が目安</a:t>
                      </a:r>
                      <a:endParaRPr lang="en-US" altLang="ja-JP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食費</a:t>
                      </a:r>
                      <a:endParaRPr lang="ja-JP" altLang="en-US" sz="1100" b="0" i="0" u="none" strike="noStrike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u="none" strike="noStrike" dirty="0" smtClean="0">
                          <a:effectLst/>
                        </a:rPr>
                        <a:t>　　，　　　円</a:t>
                      </a:r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</a:rPr>
                        <a:t>25,000</a:t>
                      </a:r>
                      <a:endParaRPr lang="en-US" altLang="ja-JP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</a:rPr>
                        <a:t>30,000</a:t>
                      </a:r>
                      <a:endParaRPr lang="en-US" altLang="ja-JP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</a:rPr>
                        <a:t>40,000</a:t>
                      </a:r>
                      <a:endParaRPr lang="en-US" altLang="ja-JP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水道・光熱費</a:t>
                      </a:r>
                      <a:endParaRPr lang="ja-JP" altLang="en-US" sz="1100" b="0" i="0" u="none" strike="noStrike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u="none" strike="noStrike" dirty="0" smtClean="0">
                          <a:effectLst/>
                        </a:rPr>
                        <a:t>　　，　　　円</a:t>
                      </a:r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</a:rPr>
                        <a:t>6,000</a:t>
                      </a:r>
                      <a:endParaRPr lang="en-US" altLang="ja-JP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</a:rPr>
                        <a:t>10,000</a:t>
                      </a:r>
                      <a:endParaRPr lang="en-US" altLang="ja-JP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</a:rPr>
                        <a:t>15,000</a:t>
                      </a:r>
                      <a:endParaRPr lang="en-US" altLang="ja-JP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携帯等通信費</a:t>
                      </a:r>
                      <a:endParaRPr lang="ja-JP" altLang="en-US" sz="1100" b="0" i="0" u="none" strike="noStrike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u="none" strike="noStrike" dirty="0" smtClean="0">
                          <a:effectLst/>
                        </a:rPr>
                        <a:t>　　，　　　円</a:t>
                      </a:r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</a:rPr>
                        <a:t>3,500</a:t>
                      </a:r>
                      <a:endParaRPr lang="en-US" altLang="ja-JP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</a:rPr>
                        <a:t>5,000</a:t>
                      </a:r>
                      <a:endParaRPr lang="en-US" altLang="ja-JP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</a:rPr>
                        <a:t>10,000</a:t>
                      </a:r>
                      <a:endParaRPr lang="en-US" altLang="ja-JP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</a:rPr>
                        <a:t>娯楽費</a:t>
                      </a:r>
                      <a:endParaRPr lang="ja-JP" altLang="en-US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u="none" strike="noStrike" dirty="0" smtClean="0">
                          <a:effectLst/>
                        </a:rPr>
                        <a:t>　　，　　　円</a:t>
                      </a:r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税・社会保険料</a:t>
                      </a:r>
                      <a:endParaRPr lang="ja-JP" altLang="en-US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　　，　　　円</a:t>
                      </a:r>
                      <a:r>
                        <a:rPr lang="ja-JP" alt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1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預貯金その他</a:t>
                      </a:r>
                      <a:endParaRPr lang="ja-JP" altLang="en-US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　　，　　　円</a:t>
                      </a:r>
                      <a:r>
                        <a:rPr lang="ja-JP" alt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chemeClr val="tx1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chemeClr val="tx1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給料の約</a:t>
                      </a:r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10</a:t>
                      </a:r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％</a:t>
                      </a:r>
                      <a:endParaRPr lang="en-US" altLang="ja-JP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318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合　　　計</a:t>
                      </a:r>
                      <a:endParaRPr lang="ja-JP" altLang="en-US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u="none" strike="noStrike" dirty="0" smtClean="0">
                          <a:effectLst/>
                        </a:rPr>
                        <a:t>　　，　　　円</a:t>
                      </a:r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755576" y="3406935"/>
            <a:ext cx="31683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＊税・社会保険料は想像で記入してみよう</a:t>
            </a:r>
            <a:endParaRPr kumimoji="1" lang="ja-JP" altLang="en-US" sz="9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>
            <a:off x="5796136" y="3140968"/>
            <a:ext cx="29372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22796" y="5737612"/>
            <a:ext cx="91212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（３）働いて自分の力で生活していくことは大切なことですが、病気や障害などやむを得ない理由でそれが困難になる</a:t>
            </a:r>
            <a:endParaRPr lang="en-US" altLang="ja-JP" sz="13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3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3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人もいます（誰もがその可能性があります）。そういう人にどう対処するべきと思いますか。</a:t>
            </a:r>
            <a:endParaRPr kumimoji="1" lang="ja-JP" altLang="en-US" sz="13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436644" y="2056492"/>
            <a:ext cx="74386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</a:t>
            </a:r>
            <a:endParaRPr kumimoji="1" lang="ja-JP" altLang="en-US" sz="13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436096" y="2505596"/>
            <a:ext cx="379381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② マイナスの人は何を減らしますか？</a:t>
            </a:r>
            <a:endParaRPr kumimoji="1" lang="ja-JP" altLang="en-US" sz="13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95536" y="4153436"/>
            <a:ext cx="561662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① 病気にかかり</a:t>
            </a:r>
            <a:r>
              <a:rPr lang="en-US" altLang="ja-JP" sz="13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r>
              <a:rPr lang="ja-JP" altLang="en-US" sz="13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週間入院。医療費が合計で</a:t>
            </a:r>
            <a:r>
              <a:rPr lang="en-US" altLang="ja-JP" sz="13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50</a:t>
            </a:r>
            <a:r>
              <a:rPr lang="ja-JP" altLang="en-US" sz="13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万円。</a:t>
            </a:r>
            <a:endParaRPr kumimoji="1" lang="ja-JP" altLang="en-US" sz="13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95536" y="4869160"/>
            <a:ext cx="561662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② 会社が倒産、失業してしまい、次の仕事を探すまで</a:t>
            </a:r>
            <a:r>
              <a:rPr lang="en-US" altLang="ja-JP" sz="13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lang="ja-JP" altLang="en-US" sz="13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ヶ月かかった。</a:t>
            </a:r>
            <a:endParaRPr kumimoji="1" lang="ja-JP" altLang="en-US" sz="13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172400" y="6592267"/>
            <a:ext cx="1008112" cy="365125"/>
          </a:xfrm>
        </p:spPr>
        <p:txBody>
          <a:bodyPr/>
          <a:lstStyle/>
          <a:p>
            <a:fld id="{57799E37-A47B-43F0-9E9D-BEEA393415A2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036889" y="-27384"/>
            <a:ext cx="5068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9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「身近な社会保障を学んでいく」ワークシート</a:t>
            </a:r>
            <a:endParaRPr kumimoji="1" lang="en-US" altLang="ja-JP" sz="9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r"/>
            <a:endParaRPr kumimoji="1" lang="en-US" altLang="ja-JP" sz="9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533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角丸四角形 83"/>
          <p:cNvSpPr/>
          <p:nvPr/>
        </p:nvSpPr>
        <p:spPr>
          <a:xfrm>
            <a:off x="2483768" y="4725146"/>
            <a:ext cx="6552728" cy="54333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 smtClean="0"/>
          </a:p>
        </p:txBody>
      </p:sp>
      <p:sp>
        <p:nvSpPr>
          <p:cNvPr id="7" name="角丸四角形 6"/>
          <p:cNvSpPr/>
          <p:nvPr/>
        </p:nvSpPr>
        <p:spPr>
          <a:xfrm>
            <a:off x="107504" y="5290160"/>
            <a:ext cx="8928992" cy="57606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 smtClean="0"/>
          </a:p>
        </p:txBody>
      </p:sp>
      <p:sp>
        <p:nvSpPr>
          <p:cNvPr id="87" name="角丸四角形 86"/>
          <p:cNvSpPr/>
          <p:nvPr/>
        </p:nvSpPr>
        <p:spPr>
          <a:xfrm>
            <a:off x="6948264" y="5425588"/>
            <a:ext cx="2016224" cy="2356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2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障害者福祉サービス</a:t>
            </a:r>
            <a:endParaRPr kumimoji="1" lang="ja-JP" altLang="en-US" sz="1400" b="1" dirty="0">
              <a:solidFill>
                <a:schemeClr val="tx2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7092280" y="4854169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障害年金</a:t>
            </a:r>
            <a:endParaRPr kumimoji="1" lang="ja-JP" altLang="en-US" sz="1400" b="1" dirty="0">
              <a:solidFill>
                <a:srgbClr val="C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8" name="角丸四角形 107"/>
          <p:cNvSpPr/>
          <p:nvPr/>
        </p:nvSpPr>
        <p:spPr>
          <a:xfrm>
            <a:off x="6876256" y="5134508"/>
            <a:ext cx="1808584" cy="235663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ja-JP" altLang="en-US" sz="800" dirty="0" smtClean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　地域社会での安心した暮らし</a:t>
            </a:r>
            <a:endParaRPr lang="en-US" altLang="ja-JP" sz="800" dirty="0" smtClean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6876256" y="692698"/>
            <a:ext cx="2016224" cy="396044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2699795" y="1268760"/>
            <a:ext cx="4068452" cy="40324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323528" y="3717034"/>
            <a:ext cx="2088232" cy="2448272"/>
          </a:xfrm>
          <a:prstGeom prst="roundRect">
            <a:avLst/>
          </a:prstGeom>
          <a:solidFill>
            <a:srgbClr val="FFFF99"/>
          </a:solidFill>
          <a:ln w="28575"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フリーフォーム 9"/>
          <p:cNvSpPr/>
          <p:nvPr/>
        </p:nvSpPr>
        <p:spPr>
          <a:xfrm>
            <a:off x="6948264" y="1484785"/>
            <a:ext cx="1763688" cy="2016224"/>
          </a:xfrm>
          <a:custGeom>
            <a:avLst/>
            <a:gdLst>
              <a:gd name="connsiteX0" fmla="*/ 0 w 2232248"/>
              <a:gd name="connsiteY0" fmla="*/ 1656184 h 1656184"/>
              <a:gd name="connsiteX1" fmla="*/ 414046 w 2232248"/>
              <a:gd name="connsiteY1" fmla="*/ 0 h 1656184"/>
              <a:gd name="connsiteX2" fmla="*/ 1818202 w 2232248"/>
              <a:gd name="connsiteY2" fmla="*/ 0 h 1656184"/>
              <a:gd name="connsiteX3" fmla="*/ 2232248 w 2232248"/>
              <a:gd name="connsiteY3" fmla="*/ 1656184 h 1656184"/>
              <a:gd name="connsiteX4" fmla="*/ 0 w 2232248"/>
              <a:gd name="connsiteY4" fmla="*/ 1656184 h 1656184"/>
              <a:gd name="connsiteX0" fmla="*/ 0 w 2232248"/>
              <a:gd name="connsiteY0" fmla="*/ 1656184 h 1656184"/>
              <a:gd name="connsiteX1" fmla="*/ 414046 w 2232248"/>
              <a:gd name="connsiteY1" fmla="*/ 0 h 1656184"/>
              <a:gd name="connsiteX2" fmla="*/ 2232248 w 2232248"/>
              <a:gd name="connsiteY2" fmla="*/ 0 h 1656184"/>
              <a:gd name="connsiteX3" fmla="*/ 2232248 w 2232248"/>
              <a:gd name="connsiteY3" fmla="*/ 1656184 h 1656184"/>
              <a:gd name="connsiteX4" fmla="*/ 0 w 2232248"/>
              <a:gd name="connsiteY4" fmla="*/ 1656184 h 1656184"/>
              <a:gd name="connsiteX0" fmla="*/ 0 w 2232248"/>
              <a:gd name="connsiteY0" fmla="*/ 1656184 h 1656184"/>
              <a:gd name="connsiteX1" fmla="*/ 0 w 2232248"/>
              <a:gd name="connsiteY1" fmla="*/ 936104 h 1656184"/>
              <a:gd name="connsiteX2" fmla="*/ 2232248 w 2232248"/>
              <a:gd name="connsiteY2" fmla="*/ 0 h 1656184"/>
              <a:gd name="connsiteX3" fmla="*/ 2232248 w 2232248"/>
              <a:gd name="connsiteY3" fmla="*/ 1656184 h 1656184"/>
              <a:gd name="connsiteX4" fmla="*/ 0 w 2232248"/>
              <a:gd name="connsiteY4" fmla="*/ 1656184 h 1656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2248" h="1656184">
                <a:moveTo>
                  <a:pt x="0" y="1656184"/>
                </a:moveTo>
                <a:lnTo>
                  <a:pt x="0" y="936104"/>
                </a:lnTo>
                <a:lnTo>
                  <a:pt x="2232248" y="0"/>
                </a:lnTo>
                <a:lnTo>
                  <a:pt x="2232248" y="1656184"/>
                </a:lnTo>
                <a:lnTo>
                  <a:pt x="0" y="1656184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C00000"/>
            </a:solidFill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539552" y="4437115"/>
            <a:ext cx="648072" cy="21602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b="1" dirty="0" smtClean="0">
                <a:solidFill>
                  <a:schemeClr val="tx2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児童手当</a:t>
            </a:r>
            <a:endParaRPr lang="en-US" altLang="ja-JP" sz="800" b="1" dirty="0" smtClean="0">
              <a:solidFill>
                <a:schemeClr val="tx2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79512" y="2060848"/>
            <a:ext cx="2448272" cy="864096"/>
          </a:xfrm>
          <a:prstGeom prst="roundRect">
            <a:avLst/>
          </a:prstGeom>
          <a:solidFill>
            <a:srgbClr val="FFFFFF"/>
          </a:solidFill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角丸四角形 16"/>
          <p:cNvSpPr/>
          <p:nvPr/>
        </p:nvSpPr>
        <p:spPr>
          <a:xfrm>
            <a:off x="323528" y="6258685"/>
            <a:ext cx="8496944" cy="43204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</a:ln>
          <a:effectLst>
            <a:outerShdw blurRad="50800" dist="127000" dir="2700000" sx="103000" sy="103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schemeClr val="tx2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　　生活保護</a:t>
            </a:r>
            <a:endParaRPr lang="en-US" altLang="ja-JP" sz="1400" b="1" dirty="0" smtClean="0">
              <a:solidFill>
                <a:schemeClr val="tx2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2771800" y="1124745"/>
            <a:ext cx="2808312" cy="576064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角丸四角形 18"/>
          <p:cNvSpPr/>
          <p:nvPr/>
        </p:nvSpPr>
        <p:spPr>
          <a:xfrm rot="20836837">
            <a:off x="2570043" y="994580"/>
            <a:ext cx="979580" cy="238761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成人期</a:t>
            </a:r>
            <a:endParaRPr kumimoji="1" lang="ja-JP" altLang="en-US" sz="1400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987824" y="1153322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kumimoji="1" lang="ja-JP" altLang="en-US" sz="800" dirty="0" smtClean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　可能な限り自立した生活となるよう</a:t>
            </a:r>
            <a:r>
              <a:rPr lang="ja-JP" altLang="en-US" sz="800" dirty="0" smtClean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様々な</a:t>
            </a:r>
            <a:endParaRPr lang="en-US" altLang="ja-JP" sz="800" dirty="0" smtClean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800" dirty="0" smtClean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　リスクに対する保障を行う</a:t>
            </a:r>
            <a:endParaRPr lang="en-US" altLang="ja-JP" sz="800" dirty="0" smtClean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Font typeface="Wingdings" pitchFamily="2" charset="2"/>
              <a:buChar char="ü"/>
            </a:pPr>
            <a:r>
              <a:rPr kumimoji="1" lang="ja-JP" altLang="en-US" sz="800" dirty="0" smtClean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　重層的なセーフティーネットで支える</a:t>
            </a:r>
            <a:endParaRPr kumimoji="1" lang="en-US" altLang="ja-JP" sz="800" dirty="0" smtClean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Font typeface="Wingdings" pitchFamily="2" charset="2"/>
              <a:buChar char="ü"/>
            </a:pPr>
            <a:r>
              <a:rPr lang="ja-JP" altLang="en-US" sz="800" dirty="0" smtClean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　より子どもを生み、育てやすい環境を整える</a:t>
            </a:r>
            <a:endParaRPr kumimoji="1" lang="ja-JP" altLang="en-US" sz="800" dirty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1" name="フリーフォーム 20"/>
          <p:cNvSpPr/>
          <p:nvPr/>
        </p:nvSpPr>
        <p:spPr>
          <a:xfrm>
            <a:off x="2699796" y="5898645"/>
            <a:ext cx="387625" cy="260350"/>
          </a:xfrm>
          <a:custGeom>
            <a:avLst/>
            <a:gdLst>
              <a:gd name="connsiteX0" fmla="*/ 5292 w 360892"/>
              <a:gd name="connsiteY0" fmla="*/ 0 h 260350"/>
              <a:gd name="connsiteX1" fmla="*/ 11642 w 360892"/>
              <a:gd name="connsiteY1" fmla="*/ 133350 h 260350"/>
              <a:gd name="connsiteX2" fmla="*/ 75142 w 360892"/>
              <a:gd name="connsiteY2" fmla="*/ 241300 h 260350"/>
              <a:gd name="connsiteX3" fmla="*/ 360892 w 360892"/>
              <a:gd name="connsiteY3" fmla="*/ 247650 h 260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0892" h="260350">
                <a:moveTo>
                  <a:pt x="5292" y="0"/>
                </a:moveTo>
                <a:cubicBezTo>
                  <a:pt x="2646" y="46566"/>
                  <a:pt x="0" y="93133"/>
                  <a:pt x="11642" y="133350"/>
                </a:cubicBezTo>
                <a:cubicBezTo>
                  <a:pt x="23284" y="173567"/>
                  <a:pt x="16934" y="222250"/>
                  <a:pt x="75142" y="241300"/>
                </a:cubicBezTo>
                <a:cubicBezTo>
                  <a:pt x="133350" y="260350"/>
                  <a:pt x="247121" y="254000"/>
                  <a:pt x="360892" y="247650"/>
                </a:cubicBezTo>
              </a:path>
            </a:pathLst>
          </a:cu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フリーフォーム 21"/>
          <p:cNvSpPr/>
          <p:nvPr/>
        </p:nvSpPr>
        <p:spPr>
          <a:xfrm>
            <a:off x="3491881" y="5898645"/>
            <a:ext cx="3528392" cy="261408"/>
          </a:xfrm>
          <a:custGeom>
            <a:avLst/>
            <a:gdLst>
              <a:gd name="connsiteX0" fmla="*/ 0 w 3603625"/>
              <a:gd name="connsiteY0" fmla="*/ 234950 h 261408"/>
              <a:gd name="connsiteX1" fmla="*/ 2559050 w 3603625"/>
              <a:gd name="connsiteY1" fmla="*/ 254000 h 261408"/>
              <a:gd name="connsiteX2" fmla="*/ 2965450 w 3603625"/>
              <a:gd name="connsiteY2" fmla="*/ 247650 h 261408"/>
              <a:gd name="connsiteX3" fmla="*/ 3378200 w 3603625"/>
              <a:gd name="connsiteY3" fmla="*/ 247650 h 261408"/>
              <a:gd name="connsiteX4" fmla="*/ 3568700 w 3603625"/>
              <a:gd name="connsiteY4" fmla="*/ 165100 h 261408"/>
              <a:gd name="connsiteX5" fmla="*/ 3587750 w 3603625"/>
              <a:gd name="connsiteY5" fmla="*/ 0 h 261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03625" h="261408">
                <a:moveTo>
                  <a:pt x="0" y="234950"/>
                </a:moveTo>
                <a:lnTo>
                  <a:pt x="2559050" y="254000"/>
                </a:lnTo>
                <a:cubicBezTo>
                  <a:pt x="3053292" y="256117"/>
                  <a:pt x="2965450" y="247650"/>
                  <a:pt x="2965450" y="247650"/>
                </a:cubicBezTo>
                <a:cubicBezTo>
                  <a:pt x="3101975" y="246592"/>
                  <a:pt x="3277658" y="261408"/>
                  <a:pt x="3378200" y="247650"/>
                </a:cubicBezTo>
                <a:cubicBezTo>
                  <a:pt x="3478742" y="233892"/>
                  <a:pt x="3533775" y="206375"/>
                  <a:pt x="3568700" y="165100"/>
                </a:cubicBezTo>
                <a:cubicBezTo>
                  <a:pt x="3603625" y="123825"/>
                  <a:pt x="3595687" y="61912"/>
                  <a:pt x="3587750" y="0"/>
                </a:cubicBezTo>
              </a:path>
            </a:pathLst>
          </a:cu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フリーフォーム 22"/>
          <p:cNvSpPr/>
          <p:nvPr/>
        </p:nvSpPr>
        <p:spPr>
          <a:xfrm>
            <a:off x="164085" y="6402701"/>
            <a:ext cx="8800407" cy="338667"/>
          </a:xfrm>
          <a:custGeom>
            <a:avLst/>
            <a:gdLst>
              <a:gd name="connsiteX0" fmla="*/ 3175 w 5975350"/>
              <a:gd name="connsiteY0" fmla="*/ 0 h 338667"/>
              <a:gd name="connsiteX1" fmla="*/ 9525 w 5975350"/>
              <a:gd name="connsiteY1" fmla="*/ 190500 h 338667"/>
              <a:gd name="connsiteX2" fmla="*/ 60325 w 5975350"/>
              <a:gd name="connsiteY2" fmla="*/ 304800 h 338667"/>
              <a:gd name="connsiteX3" fmla="*/ 168275 w 5975350"/>
              <a:gd name="connsiteY3" fmla="*/ 330200 h 338667"/>
              <a:gd name="connsiteX4" fmla="*/ 517525 w 5975350"/>
              <a:gd name="connsiteY4" fmla="*/ 330200 h 338667"/>
              <a:gd name="connsiteX5" fmla="*/ 2625725 w 5975350"/>
              <a:gd name="connsiteY5" fmla="*/ 336550 h 338667"/>
              <a:gd name="connsiteX6" fmla="*/ 5146675 w 5975350"/>
              <a:gd name="connsiteY6" fmla="*/ 330200 h 338667"/>
              <a:gd name="connsiteX7" fmla="*/ 5597525 w 5975350"/>
              <a:gd name="connsiteY7" fmla="*/ 330200 h 338667"/>
              <a:gd name="connsiteX8" fmla="*/ 5876925 w 5975350"/>
              <a:gd name="connsiteY8" fmla="*/ 323850 h 338667"/>
              <a:gd name="connsiteX9" fmla="*/ 5959475 w 5975350"/>
              <a:gd name="connsiteY9" fmla="*/ 241300 h 338667"/>
              <a:gd name="connsiteX10" fmla="*/ 5972175 w 5975350"/>
              <a:gd name="connsiteY10" fmla="*/ 19050 h 338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75350" h="338667">
                <a:moveTo>
                  <a:pt x="3175" y="0"/>
                </a:moveTo>
                <a:cubicBezTo>
                  <a:pt x="1587" y="69850"/>
                  <a:pt x="0" y="139700"/>
                  <a:pt x="9525" y="190500"/>
                </a:cubicBezTo>
                <a:cubicBezTo>
                  <a:pt x="19050" y="241300"/>
                  <a:pt x="33867" y="281517"/>
                  <a:pt x="60325" y="304800"/>
                </a:cubicBezTo>
                <a:cubicBezTo>
                  <a:pt x="86783" y="328083"/>
                  <a:pt x="92075" y="325967"/>
                  <a:pt x="168275" y="330200"/>
                </a:cubicBezTo>
                <a:cubicBezTo>
                  <a:pt x="244475" y="334433"/>
                  <a:pt x="517525" y="330200"/>
                  <a:pt x="517525" y="330200"/>
                </a:cubicBezTo>
                <a:lnTo>
                  <a:pt x="2625725" y="336550"/>
                </a:lnTo>
                <a:lnTo>
                  <a:pt x="5146675" y="330200"/>
                </a:lnTo>
                <a:lnTo>
                  <a:pt x="5597525" y="330200"/>
                </a:lnTo>
                <a:cubicBezTo>
                  <a:pt x="5719233" y="329142"/>
                  <a:pt x="5816600" y="338667"/>
                  <a:pt x="5876925" y="323850"/>
                </a:cubicBezTo>
                <a:cubicBezTo>
                  <a:pt x="5937250" y="309033"/>
                  <a:pt x="5943600" y="292100"/>
                  <a:pt x="5959475" y="241300"/>
                </a:cubicBezTo>
                <a:cubicBezTo>
                  <a:pt x="5975350" y="190500"/>
                  <a:pt x="5973762" y="104775"/>
                  <a:pt x="5972175" y="19050"/>
                </a:cubicBezTo>
              </a:path>
            </a:pathLst>
          </a:cu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角丸四角形 23"/>
          <p:cNvSpPr/>
          <p:nvPr/>
        </p:nvSpPr>
        <p:spPr>
          <a:xfrm>
            <a:off x="6732240" y="332656"/>
            <a:ext cx="2088232" cy="432048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角丸四角形 24"/>
          <p:cNvSpPr/>
          <p:nvPr/>
        </p:nvSpPr>
        <p:spPr>
          <a:xfrm rot="20836837">
            <a:off x="6530483" y="221543"/>
            <a:ext cx="979580" cy="238761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HG行書体" pitchFamily="65" charset="-128"/>
                <a:ea typeface="HG行書体" pitchFamily="65" charset="-128"/>
              </a:rPr>
              <a:t>高齢期</a:t>
            </a:r>
            <a:endParaRPr kumimoji="1" lang="ja-JP" altLang="en-US" sz="1400" b="1" dirty="0">
              <a:solidFill>
                <a:schemeClr val="bg1"/>
              </a:solidFill>
              <a:latin typeface="HG行書体" pitchFamily="65" charset="-128"/>
              <a:ea typeface="HG行書体" pitchFamily="65" charset="-128"/>
            </a:endParaRPr>
          </a:p>
        </p:txBody>
      </p:sp>
      <p:sp>
        <p:nvSpPr>
          <p:cNvPr id="28" name="フローチャート : 結合子 27"/>
          <p:cNvSpPr/>
          <p:nvPr/>
        </p:nvSpPr>
        <p:spPr>
          <a:xfrm>
            <a:off x="3059832" y="3933056"/>
            <a:ext cx="216024" cy="244512"/>
          </a:xfrm>
          <a:prstGeom prst="flowChartConnector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フローチャート : 結合子 28"/>
          <p:cNvSpPr/>
          <p:nvPr/>
        </p:nvSpPr>
        <p:spPr>
          <a:xfrm>
            <a:off x="6732240" y="2276872"/>
            <a:ext cx="216024" cy="244512"/>
          </a:xfrm>
          <a:prstGeom prst="flowChartConnector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995936" y="3587877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結婚</a:t>
            </a:r>
            <a:endParaRPr kumimoji="1" lang="ja-JP" altLang="en-US" sz="12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2915816" y="1772816"/>
            <a:ext cx="2160240" cy="86409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ja-JP" altLang="en-US" sz="8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2915816" y="1844824"/>
            <a:ext cx="2160240" cy="2541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2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出産・子育て支援</a:t>
            </a:r>
            <a:endParaRPr kumimoji="1" lang="ja-JP" altLang="en-US" sz="1400" b="1" dirty="0">
              <a:solidFill>
                <a:schemeClr val="tx2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5" name="フローチャート : 結合子 34"/>
          <p:cNvSpPr/>
          <p:nvPr/>
        </p:nvSpPr>
        <p:spPr>
          <a:xfrm>
            <a:off x="4139952" y="3429000"/>
            <a:ext cx="216024" cy="244512"/>
          </a:xfrm>
          <a:prstGeom prst="flowChartConnector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角丸四角形吹き出し 35"/>
          <p:cNvSpPr/>
          <p:nvPr/>
        </p:nvSpPr>
        <p:spPr>
          <a:xfrm>
            <a:off x="1475656" y="2492896"/>
            <a:ext cx="1117712" cy="331622"/>
          </a:xfrm>
          <a:prstGeom prst="wedgeRoundRectCallout">
            <a:avLst>
              <a:gd name="adj1" fmla="val 96229"/>
              <a:gd name="adj2" fmla="val 414803"/>
              <a:gd name="adj3" fmla="val 16667"/>
            </a:avLst>
          </a:prstGeom>
          <a:solidFill>
            <a:srgbClr val="FFFF00">
              <a:alpha val="82000"/>
            </a:srgbClr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所得税支払開始</a:t>
            </a:r>
            <a:endParaRPr kumimoji="1" lang="ja-JP" altLang="en-US" sz="10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7" name="角丸四角形吹き出し 36"/>
          <p:cNvSpPr/>
          <p:nvPr/>
        </p:nvSpPr>
        <p:spPr>
          <a:xfrm>
            <a:off x="251520" y="2492899"/>
            <a:ext cx="1165845" cy="382141"/>
          </a:xfrm>
          <a:prstGeom prst="wedgeRoundRectCallout">
            <a:avLst>
              <a:gd name="adj1" fmla="val 153427"/>
              <a:gd name="adj2" fmla="val 505601"/>
              <a:gd name="adj3" fmla="val 16667"/>
            </a:avLst>
          </a:prstGeom>
          <a:solidFill>
            <a:srgbClr val="FFFF00">
              <a:alpha val="82000"/>
            </a:srgbClr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国民年金加入</a:t>
            </a:r>
            <a:endParaRPr kumimoji="1" lang="en-US" altLang="ja-JP" sz="10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保険料支払開始</a:t>
            </a:r>
            <a:endParaRPr kumimoji="1" lang="ja-JP" altLang="en-US" sz="10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395536" y="3429000"/>
            <a:ext cx="1872208" cy="36004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角丸四角形 38"/>
          <p:cNvSpPr/>
          <p:nvPr/>
        </p:nvSpPr>
        <p:spPr>
          <a:xfrm rot="20836837">
            <a:off x="36491" y="3248038"/>
            <a:ext cx="979580" cy="238761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子ども期</a:t>
            </a:r>
            <a:endParaRPr kumimoji="1" lang="ja-JP" altLang="en-US" sz="1400" dirty="0"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51520" y="2060852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HG丸ｺﾞｼｯｸM-PRO" pitchFamily="50" charset="-128"/>
                <a:ea typeface="HG丸ｺﾞｼｯｸM-PRO" pitchFamily="50" charset="-128"/>
              </a:rPr>
              <a:t>　社会</a:t>
            </a:r>
            <a:r>
              <a:rPr lang="ja-JP" altLang="en-US" sz="800" dirty="0">
                <a:latin typeface="HG丸ｺﾞｼｯｸM-PRO" pitchFamily="50" charset="-128"/>
                <a:ea typeface="HG丸ｺﾞｼｯｸM-PRO" pitchFamily="50" charset="-128"/>
              </a:rPr>
              <a:t>保障制度は</a:t>
            </a:r>
            <a:r>
              <a:rPr lang="ja-JP" altLang="en-US" sz="800" dirty="0" smtClean="0">
                <a:latin typeface="HG丸ｺﾞｼｯｸM-PRO" pitchFamily="50" charset="-128"/>
                <a:ea typeface="HG丸ｺﾞｼｯｸM-PRO" pitchFamily="50" charset="-128"/>
              </a:rPr>
              <a:t>、私たちが支払う保険料（収入に応じて負担）と税金で運営され、負担を分かち合っています。</a:t>
            </a:r>
            <a:endParaRPr kumimoji="1" lang="ja-JP" altLang="en-US" sz="8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07504" y="116632"/>
            <a:ext cx="2304256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n w="28575">
                  <a:solidFill>
                    <a:srgbClr val="0070C0"/>
                  </a:solidFill>
                </a:ln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わたしたちの</a:t>
            </a:r>
            <a:endParaRPr kumimoji="1" lang="en-US" altLang="ja-JP" sz="2400" dirty="0" smtClean="0">
              <a:ln w="28575">
                <a:solidFill>
                  <a:srgbClr val="0070C0"/>
                </a:solidFill>
              </a:ln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kumimoji="1" lang="ja-JP" altLang="en-US" sz="2400" dirty="0" smtClean="0">
                <a:ln w="28575">
                  <a:solidFill>
                    <a:srgbClr val="0070C0"/>
                  </a:solidFill>
                </a:ln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生活と社会保障</a:t>
            </a:r>
            <a:endParaRPr kumimoji="1" lang="en-US" altLang="ja-JP" sz="2400" dirty="0" smtClean="0">
              <a:ln w="28575">
                <a:solidFill>
                  <a:srgbClr val="0070C0"/>
                </a:solidFill>
              </a:ln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endParaRPr kumimoji="1" lang="ja-JP" altLang="en-US" sz="2400" dirty="0">
              <a:ln w="28575">
                <a:solidFill>
                  <a:srgbClr val="0070C0"/>
                </a:solidFill>
              </a:ln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0" y="1412776"/>
            <a:ext cx="24837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　社会保障制度は社会の知恵。一生を通じて私たちの生活を守り、ひいては社会の安定を守っています。</a:t>
            </a:r>
            <a:endParaRPr kumimoji="1" lang="ja-JP" altLang="en-US" sz="1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2763292" y="226100"/>
            <a:ext cx="1008112" cy="21649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b="1" dirty="0" smtClean="0">
                <a:solidFill>
                  <a:srgbClr val="FF0000"/>
                </a:solidFill>
              </a:rPr>
              <a:t>支え合いの制度</a:t>
            </a:r>
            <a:endParaRPr lang="en-US" altLang="ja-JP" sz="800" b="1" dirty="0" smtClean="0">
              <a:solidFill>
                <a:srgbClr val="FF0000"/>
              </a:solidFill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4885432" y="226100"/>
            <a:ext cx="1008112" cy="21649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ja-JP" altLang="en-US" sz="800" b="1" dirty="0" smtClean="0">
                <a:solidFill>
                  <a:schemeClr val="tx2">
                    <a:lumMod val="75000"/>
                  </a:schemeClr>
                </a:solidFill>
              </a:rPr>
              <a:t>公的な支援の制度</a:t>
            </a:r>
            <a:endParaRPr lang="en-US" altLang="ja-JP" sz="8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46" name="直線矢印コネクタ 45"/>
          <p:cNvCxnSpPr/>
          <p:nvPr/>
        </p:nvCxnSpPr>
        <p:spPr>
          <a:xfrm>
            <a:off x="5220072" y="3140968"/>
            <a:ext cx="0" cy="72008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Picture 13" descr="詳細を表示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1916832"/>
            <a:ext cx="648072" cy="648072"/>
          </a:xfrm>
          <a:prstGeom prst="rect">
            <a:avLst/>
          </a:prstGeom>
          <a:noFill/>
        </p:spPr>
      </p:pic>
      <p:pic>
        <p:nvPicPr>
          <p:cNvPr id="50" name="Picture 11" descr="新入生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7FF"/>
              </a:clrFrom>
              <a:clrTo>
                <a:srgbClr val="FFF7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4365104"/>
            <a:ext cx="648072" cy="648072"/>
          </a:xfrm>
          <a:prstGeom prst="rect">
            <a:avLst/>
          </a:prstGeom>
          <a:noFill/>
        </p:spPr>
      </p:pic>
      <p:pic>
        <p:nvPicPr>
          <p:cNvPr id="51" name="Picture 16" descr="http://kids.wanpug.com/illust/illust403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27299" y="908722"/>
            <a:ext cx="585065" cy="936104"/>
          </a:xfrm>
          <a:prstGeom prst="rect">
            <a:avLst/>
          </a:prstGeom>
          <a:noFill/>
        </p:spPr>
      </p:pic>
      <p:sp>
        <p:nvSpPr>
          <p:cNvPr id="54" name="テキスト ボックス 53"/>
          <p:cNvSpPr txBox="1"/>
          <p:nvPr/>
        </p:nvSpPr>
        <p:spPr>
          <a:xfrm>
            <a:off x="2680619" y="421214"/>
            <a:ext cx="201622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 smtClean="0">
                <a:latin typeface="HG丸ｺﾞｼｯｸM-PRO" pitchFamily="50" charset="-128"/>
                <a:ea typeface="HG丸ｺﾞｼｯｸM-PRO" pitchFamily="50" charset="-128"/>
              </a:rPr>
              <a:t>　それぞれが、生活上の様々なリスクに備えて、社会保険料を支払い、万一に備えて支え合います。</a:t>
            </a:r>
            <a:endParaRPr kumimoji="1" lang="ja-JP" altLang="en-US" sz="700" dirty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4779521" y="426550"/>
            <a:ext cx="19442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 smtClean="0">
                <a:latin typeface="HG丸ｺﾞｼｯｸM-PRO" pitchFamily="50" charset="-128"/>
                <a:ea typeface="HG丸ｺﾞｼｯｸM-PRO" pitchFamily="50" charset="-128"/>
              </a:rPr>
              <a:t>　税を財源として、対象となる人々を</a:t>
            </a:r>
            <a:endParaRPr kumimoji="1" lang="en-US" altLang="ja-JP" sz="7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kumimoji="1" lang="ja-JP" altLang="en-US" sz="700" dirty="0" smtClean="0">
                <a:latin typeface="HG丸ｺﾞｼｯｸM-PRO" pitchFamily="50" charset="-128"/>
                <a:ea typeface="HG丸ｺﾞｼｯｸM-PRO" pitchFamily="50" charset="-128"/>
              </a:rPr>
              <a:t>公的に支援します。</a:t>
            </a:r>
            <a:endParaRPr kumimoji="1" lang="ja-JP" altLang="en-US" sz="700" dirty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67544" y="3438527"/>
            <a:ext cx="2160240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kumimoji="1" lang="ja-JP" altLang="en-US" sz="800" dirty="0" smtClean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　子どもの健やかな育ちを支える</a:t>
            </a:r>
            <a:endParaRPr kumimoji="1" lang="en-US" altLang="ja-JP" sz="800" dirty="0" smtClean="0">
              <a:solidFill>
                <a:schemeClr val="accent6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Font typeface="Wingdings" pitchFamily="2" charset="2"/>
              <a:buChar char="ü"/>
            </a:pPr>
            <a:r>
              <a:rPr lang="ja-JP" altLang="en-US" sz="800" dirty="0" smtClean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　子育てを応援する</a:t>
            </a:r>
            <a:endParaRPr kumimoji="1" lang="ja-JP" altLang="en-US" sz="800" dirty="0">
              <a:solidFill>
                <a:schemeClr val="accent6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1403648" y="3933058"/>
            <a:ext cx="936104" cy="28803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b="1" dirty="0" smtClean="0">
                <a:solidFill>
                  <a:schemeClr val="tx2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予防接種</a:t>
            </a:r>
            <a:endParaRPr lang="en-US" altLang="ja-JP" sz="800" b="1" dirty="0" smtClean="0">
              <a:solidFill>
                <a:schemeClr val="tx2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800" b="1" dirty="0" smtClean="0">
                <a:solidFill>
                  <a:schemeClr val="tx2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乳幼児健康診査</a:t>
            </a:r>
            <a:endParaRPr lang="en-US" altLang="ja-JP" sz="800" b="1" dirty="0" smtClean="0">
              <a:solidFill>
                <a:schemeClr val="tx2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539552" y="3861049"/>
            <a:ext cx="864096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b="1" dirty="0" smtClean="0">
                <a:solidFill>
                  <a:schemeClr val="tx2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認定こども園</a:t>
            </a:r>
            <a:endParaRPr lang="en-US" altLang="ja-JP" sz="800" b="1" dirty="0" smtClean="0">
              <a:solidFill>
                <a:schemeClr val="tx2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800" b="1" dirty="0" smtClean="0">
                <a:solidFill>
                  <a:schemeClr val="tx2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保育所</a:t>
            </a:r>
            <a:endParaRPr lang="en-US" altLang="ja-JP" sz="800" b="1" dirty="0" smtClean="0">
              <a:solidFill>
                <a:schemeClr val="tx2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800" b="1" dirty="0" smtClean="0">
                <a:solidFill>
                  <a:schemeClr val="tx2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幼稚園</a:t>
            </a:r>
            <a:endParaRPr lang="en-US" altLang="ja-JP" sz="800" b="1" dirty="0" smtClean="0">
              <a:solidFill>
                <a:schemeClr val="tx2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539552" y="4725144"/>
            <a:ext cx="1080120" cy="2160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b="1" dirty="0" smtClean="0">
                <a:solidFill>
                  <a:schemeClr val="tx2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放課後児童クラブ</a:t>
            </a:r>
            <a:endParaRPr lang="en-US" altLang="ja-JP" sz="800" b="1" dirty="0" smtClean="0">
              <a:solidFill>
                <a:schemeClr val="tx2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580112" y="6330693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 smtClean="0">
                <a:solidFill>
                  <a:schemeClr val="tx2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医療扶助、生活扶助などの給付</a:t>
            </a:r>
            <a:endParaRPr lang="en-US" altLang="ja-JP" sz="800" b="1" dirty="0" smtClean="0">
              <a:solidFill>
                <a:schemeClr val="tx2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800" b="1" dirty="0" smtClean="0">
                <a:solidFill>
                  <a:schemeClr val="tx2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受給者のための就労支援</a:t>
            </a:r>
            <a:endParaRPr lang="ja-JP" altLang="en-US" sz="800" b="1" dirty="0">
              <a:solidFill>
                <a:schemeClr val="tx2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2987824" y="6330695"/>
            <a:ext cx="1080120" cy="272955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どうしても生活が困窮したら</a:t>
            </a:r>
            <a:endParaRPr kumimoji="1" lang="ja-JP" altLang="en-US" sz="800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6876259" y="404667"/>
            <a:ext cx="20611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kumimoji="1" lang="ja-JP" altLang="en-US" sz="800" dirty="0" smtClean="0">
                <a:solidFill>
                  <a:schemeClr val="accent4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800" dirty="0" smtClean="0">
                <a:solidFill>
                  <a:schemeClr val="accent4"/>
                </a:solidFill>
                <a:latin typeface="HG丸ｺﾞｼｯｸM-PRO" pitchFamily="50" charset="-128"/>
                <a:ea typeface="HG丸ｺﾞｼｯｸM-PRO" pitchFamily="50" charset="-128"/>
              </a:rPr>
              <a:t>老後の生活の安定を支える</a:t>
            </a:r>
            <a:endParaRPr lang="en-US" altLang="ja-JP" sz="800" dirty="0" smtClean="0">
              <a:solidFill>
                <a:schemeClr val="accent4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Font typeface="Wingdings" pitchFamily="2" charset="2"/>
              <a:buChar char="ü"/>
            </a:pPr>
            <a:r>
              <a:rPr kumimoji="1" lang="ja-JP" altLang="en-US" sz="800" dirty="0" smtClean="0">
                <a:solidFill>
                  <a:schemeClr val="accent4"/>
                </a:solidFill>
                <a:latin typeface="HG丸ｺﾞｼｯｸM-PRO" pitchFamily="50" charset="-128"/>
                <a:ea typeface="HG丸ｺﾞｼｯｸM-PRO" pitchFamily="50" charset="-128"/>
              </a:rPr>
              <a:t>　住み慣れた場所での安心した暮ら</a:t>
            </a:r>
            <a:r>
              <a:rPr lang="ja-JP" altLang="en-US" sz="800" dirty="0" smtClean="0">
                <a:solidFill>
                  <a:schemeClr val="accent4"/>
                </a:solidFill>
                <a:latin typeface="HG丸ｺﾞｼｯｸM-PRO" pitchFamily="50" charset="-128"/>
                <a:ea typeface="HG丸ｺﾞｼｯｸM-PRO" pitchFamily="50" charset="-128"/>
              </a:rPr>
              <a:t>し</a:t>
            </a:r>
            <a:endParaRPr kumimoji="1" lang="en-US" altLang="ja-JP" sz="800" dirty="0" smtClean="0">
              <a:solidFill>
                <a:schemeClr val="accent4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6" name="フリーフォーム 65"/>
          <p:cNvSpPr/>
          <p:nvPr/>
        </p:nvSpPr>
        <p:spPr>
          <a:xfrm>
            <a:off x="7589990" y="2528901"/>
            <a:ext cx="1080120" cy="216022"/>
          </a:xfrm>
          <a:custGeom>
            <a:avLst/>
            <a:gdLst>
              <a:gd name="connsiteX0" fmla="*/ 0 w 1080120"/>
              <a:gd name="connsiteY0" fmla="*/ 25882 h 155287"/>
              <a:gd name="connsiteX1" fmla="*/ 7581 w 1080120"/>
              <a:gd name="connsiteY1" fmla="*/ 7581 h 155287"/>
              <a:gd name="connsiteX2" fmla="*/ 25882 w 1080120"/>
              <a:gd name="connsiteY2" fmla="*/ 0 h 155287"/>
              <a:gd name="connsiteX3" fmla="*/ 1054238 w 1080120"/>
              <a:gd name="connsiteY3" fmla="*/ 0 h 155287"/>
              <a:gd name="connsiteX4" fmla="*/ 1072539 w 1080120"/>
              <a:gd name="connsiteY4" fmla="*/ 7581 h 155287"/>
              <a:gd name="connsiteX5" fmla="*/ 1080120 w 1080120"/>
              <a:gd name="connsiteY5" fmla="*/ 25882 h 155287"/>
              <a:gd name="connsiteX6" fmla="*/ 1080120 w 1080120"/>
              <a:gd name="connsiteY6" fmla="*/ 129405 h 155287"/>
              <a:gd name="connsiteX7" fmla="*/ 1072539 w 1080120"/>
              <a:gd name="connsiteY7" fmla="*/ 147706 h 155287"/>
              <a:gd name="connsiteX8" fmla="*/ 1054238 w 1080120"/>
              <a:gd name="connsiteY8" fmla="*/ 155287 h 155287"/>
              <a:gd name="connsiteX9" fmla="*/ 25882 w 1080120"/>
              <a:gd name="connsiteY9" fmla="*/ 155287 h 155287"/>
              <a:gd name="connsiteX10" fmla="*/ 7581 w 1080120"/>
              <a:gd name="connsiteY10" fmla="*/ 147706 h 155287"/>
              <a:gd name="connsiteX11" fmla="*/ 0 w 1080120"/>
              <a:gd name="connsiteY11" fmla="*/ 129405 h 155287"/>
              <a:gd name="connsiteX12" fmla="*/ 0 w 1080120"/>
              <a:gd name="connsiteY12" fmla="*/ 25882 h 155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80120" h="155287">
                <a:moveTo>
                  <a:pt x="0" y="25882"/>
                </a:moveTo>
                <a:cubicBezTo>
                  <a:pt x="0" y="19018"/>
                  <a:pt x="2727" y="12434"/>
                  <a:pt x="7581" y="7581"/>
                </a:cubicBezTo>
                <a:cubicBezTo>
                  <a:pt x="12435" y="2727"/>
                  <a:pt x="19018" y="0"/>
                  <a:pt x="25882" y="0"/>
                </a:cubicBezTo>
                <a:lnTo>
                  <a:pt x="1054238" y="0"/>
                </a:lnTo>
                <a:cubicBezTo>
                  <a:pt x="1061102" y="0"/>
                  <a:pt x="1067686" y="2727"/>
                  <a:pt x="1072539" y="7581"/>
                </a:cubicBezTo>
                <a:cubicBezTo>
                  <a:pt x="1077393" y="12435"/>
                  <a:pt x="1080120" y="19018"/>
                  <a:pt x="1080120" y="25882"/>
                </a:cubicBezTo>
                <a:lnTo>
                  <a:pt x="1080120" y="129405"/>
                </a:lnTo>
                <a:cubicBezTo>
                  <a:pt x="1080120" y="136269"/>
                  <a:pt x="1077393" y="142853"/>
                  <a:pt x="1072539" y="147706"/>
                </a:cubicBezTo>
                <a:cubicBezTo>
                  <a:pt x="1067685" y="152560"/>
                  <a:pt x="1061102" y="155287"/>
                  <a:pt x="1054238" y="155287"/>
                </a:cubicBezTo>
                <a:lnTo>
                  <a:pt x="25882" y="155287"/>
                </a:lnTo>
                <a:cubicBezTo>
                  <a:pt x="19018" y="155287"/>
                  <a:pt x="12434" y="152560"/>
                  <a:pt x="7581" y="147706"/>
                </a:cubicBezTo>
                <a:cubicBezTo>
                  <a:pt x="2727" y="142852"/>
                  <a:pt x="0" y="136269"/>
                  <a:pt x="0" y="129405"/>
                </a:cubicBezTo>
                <a:lnTo>
                  <a:pt x="0" y="25882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病気・けがの</a:t>
            </a:r>
            <a:r>
              <a:rPr lang="ja-JP" altLang="en-US" sz="8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治療</a:t>
            </a:r>
            <a:endParaRPr lang="en-US" altLang="ja-JP" sz="800" b="1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3275859" y="2132858"/>
            <a:ext cx="1404156" cy="144015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b="1" dirty="0" smtClean="0">
                <a:solidFill>
                  <a:schemeClr val="tx2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妊産婦健康診査</a:t>
            </a:r>
            <a:endParaRPr lang="en-US" altLang="ja-JP" sz="800" b="1" dirty="0" smtClean="0">
              <a:solidFill>
                <a:schemeClr val="tx2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3203851" y="2276873"/>
            <a:ext cx="1404156" cy="144015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b="1" dirty="0" smtClean="0">
                <a:solidFill>
                  <a:schemeClr val="tx2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育児休業制度</a:t>
            </a:r>
            <a:endParaRPr lang="en-US" altLang="ja-JP" sz="800" b="1" dirty="0" smtClean="0">
              <a:solidFill>
                <a:schemeClr val="tx2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3347867" y="2420888"/>
            <a:ext cx="1404156" cy="144015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b="1" dirty="0" smtClean="0">
                <a:solidFill>
                  <a:schemeClr val="tx2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各種子育て支援策　等</a:t>
            </a:r>
            <a:endParaRPr lang="en-US" altLang="ja-JP" sz="800" b="1" dirty="0" smtClean="0">
              <a:solidFill>
                <a:schemeClr val="tx2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843808" y="3645027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就職</a:t>
            </a:r>
            <a:endParaRPr kumimoji="1" lang="ja-JP" altLang="en-US" sz="12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4" name="角丸四角形 73"/>
          <p:cNvSpPr/>
          <p:nvPr/>
        </p:nvSpPr>
        <p:spPr>
          <a:xfrm>
            <a:off x="2619276" y="142707"/>
            <a:ext cx="3888432" cy="683468"/>
          </a:xfrm>
          <a:prstGeom prst="roundRect">
            <a:avLst/>
          </a:prstGeom>
          <a:noFill/>
          <a:ln w="635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647564" y="928646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</a:rPr>
              <a:t>（イメージ）</a:t>
            </a:r>
            <a:endParaRPr kumimoji="1" lang="ja-JP" altLang="en-US" sz="1600" dirty="0">
              <a:solidFill>
                <a:srgbClr val="0070C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cxnSp>
        <p:nvCxnSpPr>
          <p:cNvPr id="78" name="直線コネクタ 77"/>
          <p:cNvCxnSpPr>
            <a:endCxn id="79" idx="2"/>
          </p:cNvCxnSpPr>
          <p:nvPr/>
        </p:nvCxnSpPr>
        <p:spPr>
          <a:xfrm flipV="1">
            <a:off x="8244413" y="917118"/>
            <a:ext cx="566167" cy="495658"/>
          </a:xfrm>
          <a:prstGeom prst="line">
            <a:avLst/>
          </a:prstGeom>
          <a:ln w="76200" cmpd="tri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台形 78"/>
          <p:cNvSpPr/>
          <p:nvPr/>
        </p:nvSpPr>
        <p:spPr>
          <a:xfrm rot="2981026" flipH="1">
            <a:off x="8803691" y="724640"/>
            <a:ext cx="191995" cy="233733"/>
          </a:xfrm>
          <a:prstGeom prst="trapezoid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 cap="rnd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4716016" y="279196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出産</a:t>
            </a:r>
            <a:endParaRPr lang="en-US" altLang="ja-JP" sz="12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endParaRPr kumimoji="1" lang="ja-JP" altLang="en-US" sz="12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83" name="直線矢印コネクタ 82"/>
          <p:cNvCxnSpPr/>
          <p:nvPr/>
        </p:nvCxnSpPr>
        <p:spPr>
          <a:xfrm>
            <a:off x="3347864" y="5949282"/>
            <a:ext cx="0" cy="36004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/>
          <p:nvPr/>
        </p:nvCxnSpPr>
        <p:spPr>
          <a:xfrm>
            <a:off x="3563888" y="5301208"/>
            <a:ext cx="0" cy="288032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 flipV="1">
            <a:off x="3851920" y="5229200"/>
            <a:ext cx="0" cy="288032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角丸四角形 89"/>
          <p:cNvSpPr/>
          <p:nvPr/>
        </p:nvSpPr>
        <p:spPr>
          <a:xfrm>
            <a:off x="6948264" y="3573016"/>
            <a:ext cx="1728192" cy="93610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C00000"/>
            </a:solidFill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800" b="1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2" name="角丸四角形 91"/>
          <p:cNvSpPr/>
          <p:nvPr/>
        </p:nvSpPr>
        <p:spPr>
          <a:xfrm>
            <a:off x="7308304" y="4137812"/>
            <a:ext cx="1080120" cy="155287"/>
          </a:xfrm>
          <a:prstGeom prst="round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老後の生活の支え</a:t>
            </a:r>
            <a:endParaRPr kumimoji="1" lang="ja-JP" altLang="en-US" sz="800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5796136" y="2060848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 smtClean="0">
                <a:solidFill>
                  <a:schemeClr val="bg1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親の介護や</a:t>
            </a:r>
            <a:endParaRPr kumimoji="1" lang="en-US" altLang="ja-JP" sz="800" b="1" dirty="0" smtClean="0">
              <a:solidFill>
                <a:schemeClr val="bg1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kumimoji="1" lang="ja-JP" altLang="en-US" sz="800" b="1" dirty="0" smtClean="0">
                <a:solidFill>
                  <a:schemeClr val="bg1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扶養が必要になったら</a:t>
            </a:r>
            <a:r>
              <a:rPr kumimoji="1" lang="en-US" altLang="ja-JP" sz="800" b="1" dirty="0" smtClean="0">
                <a:solidFill>
                  <a:schemeClr val="bg1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…</a:t>
            </a:r>
            <a:endParaRPr kumimoji="1" lang="ja-JP" altLang="en-US" sz="800" b="1" dirty="0">
              <a:solidFill>
                <a:schemeClr val="bg1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97" name="図 96" descr="MC900343527.WM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1412777"/>
            <a:ext cx="864096" cy="770943"/>
          </a:xfrm>
          <a:prstGeom prst="rect">
            <a:avLst/>
          </a:prstGeom>
        </p:spPr>
      </p:pic>
      <p:pic>
        <p:nvPicPr>
          <p:cNvPr id="104" name="Picture 2" descr="結婚式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2636915"/>
            <a:ext cx="576064" cy="666793"/>
          </a:xfrm>
          <a:prstGeom prst="rect">
            <a:avLst/>
          </a:prstGeom>
          <a:noFill/>
        </p:spPr>
      </p:pic>
      <p:pic>
        <p:nvPicPr>
          <p:cNvPr id="105" name="Picture 10" descr="http://kids.wanpug.com/illust/illust3993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77316" y="2420891"/>
            <a:ext cx="254529" cy="70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6" name="Picture 8" descr="http://kids.wanpug.com/illust/illust3998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75333" y="2420890"/>
            <a:ext cx="34453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1" name="テキスト ボックス 110"/>
          <p:cNvSpPr txBox="1"/>
          <p:nvPr/>
        </p:nvSpPr>
        <p:spPr>
          <a:xfrm>
            <a:off x="4932040" y="3212978"/>
            <a:ext cx="720080" cy="34624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800" b="1" dirty="0" smtClean="0">
                <a:solidFill>
                  <a:schemeClr val="bg1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病気やけがの時は</a:t>
            </a:r>
            <a:r>
              <a:rPr lang="en-US" altLang="ja-JP" sz="800" b="1" dirty="0" smtClean="0">
                <a:solidFill>
                  <a:schemeClr val="bg1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…</a:t>
            </a:r>
            <a:endParaRPr kumimoji="1" lang="ja-JP" altLang="en-US" sz="800" b="1" dirty="0">
              <a:solidFill>
                <a:schemeClr val="bg1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112" name="曲線コネクタ 111"/>
          <p:cNvCxnSpPr/>
          <p:nvPr/>
        </p:nvCxnSpPr>
        <p:spPr>
          <a:xfrm rot="16200000" flipH="1">
            <a:off x="5328085" y="3320988"/>
            <a:ext cx="1656184" cy="864096"/>
          </a:xfrm>
          <a:prstGeom prst="curvedConnector3">
            <a:avLst>
              <a:gd name="adj1" fmla="val 14113"/>
            </a:avLst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フローチャート : 結合子 106"/>
          <p:cNvSpPr/>
          <p:nvPr/>
        </p:nvSpPr>
        <p:spPr>
          <a:xfrm>
            <a:off x="4788024" y="3068960"/>
            <a:ext cx="216024" cy="244512"/>
          </a:xfrm>
          <a:prstGeom prst="flowChartConnector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直角三角形 100"/>
          <p:cNvSpPr/>
          <p:nvPr/>
        </p:nvSpPr>
        <p:spPr>
          <a:xfrm flipH="1">
            <a:off x="3203848" y="3573016"/>
            <a:ext cx="3168352" cy="936104"/>
          </a:xfrm>
          <a:prstGeom prst="rtTriangl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C00000"/>
            </a:solidFill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2" name="角丸四角形 101"/>
          <p:cNvSpPr/>
          <p:nvPr/>
        </p:nvSpPr>
        <p:spPr>
          <a:xfrm>
            <a:off x="5220072" y="4293099"/>
            <a:ext cx="1080120" cy="155287"/>
          </a:xfrm>
          <a:prstGeom prst="round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病気・けがの治療</a:t>
            </a:r>
            <a:endParaRPr kumimoji="1" lang="ja-JP" altLang="en-US" sz="800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660232" y="1988843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退職</a:t>
            </a:r>
            <a:endParaRPr kumimoji="1" lang="ja-JP" altLang="en-US" sz="12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18" name="左カーブ矢印 117"/>
          <p:cNvSpPr/>
          <p:nvPr/>
        </p:nvSpPr>
        <p:spPr>
          <a:xfrm rot="17086697">
            <a:off x="6734237" y="1218880"/>
            <a:ext cx="360040" cy="720080"/>
          </a:xfrm>
          <a:prstGeom prst="curvedLeftArrow">
            <a:avLst/>
          </a:prstGeom>
          <a:solidFill>
            <a:schemeClr val="bg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9" name="左カーブ矢印 118"/>
          <p:cNvSpPr/>
          <p:nvPr/>
        </p:nvSpPr>
        <p:spPr>
          <a:xfrm rot="6641212">
            <a:off x="6516217" y="2261156"/>
            <a:ext cx="360040" cy="792088"/>
          </a:xfrm>
          <a:prstGeom prst="curvedLeftArrow">
            <a:avLst/>
          </a:prstGeom>
          <a:solidFill>
            <a:schemeClr val="bg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" name="フローチャート : 結合子 25"/>
          <p:cNvSpPr/>
          <p:nvPr/>
        </p:nvSpPr>
        <p:spPr>
          <a:xfrm>
            <a:off x="1763688" y="5085184"/>
            <a:ext cx="216024" cy="244512"/>
          </a:xfrm>
          <a:prstGeom prst="flowChartConnector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フローチャート : 結合子 26"/>
          <p:cNvSpPr/>
          <p:nvPr/>
        </p:nvSpPr>
        <p:spPr>
          <a:xfrm>
            <a:off x="2555776" y="4581128"/>
            <a:ext cx="216024" cy="244512"/>
          </a:xfrm>
          <a:prstGeom prst="flowChartConnector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フリーフォーム 76"/>
          <p:cNvSpPr/>
          <p:nvPr/>
        </p:nvSpPr>
        <p:spPr>
          <a:xfrm>
            <a:off x="333379" y="1466850"/>
            <a:ext cx="7877175" cy="3867150"/>
          </a:xfrm>
          <a:custGeom>
            <a:avLst/>
            <a:gdLst>
              <a:gd name="connsiteX0" fmla="*/ 0 w 7877175"/>
              <a:gd name="connsiteY0" fmla="*/ 3867150 h 3867150"/>
              <a:gd name="connsiteX1" fmla="*/ 1562100 w 7877175"/>
              <a:gd name="connsiteY1" fmla="*/ 3752850 h 3867150"/>
              <a:gd name="connsiteX2" fmla="*/ 2343150 w 7877175"/>
              <a:gd name="connsiteY2" fmla="*/ 3219450 h 3867150"/>
              <a:gd name="connsiteX3" fmla="*/ 2819400 w 7877175"/>
              <a:gd name="connsiteY3" fmla="*/ 2581275 h 3867150"/>
              <a:gd name="connsiteX4" fmla="*/ 4371975 w 7877175"/>
              <a:gd name="connsiteY4" fmla="*/ 1857375 h 3867150"/>
              <a:gd name="connsiteX5" fmla="*/ 6534150 w 7877175"/>
              <a:gd name="connsiteY5" fmla="*/ 933450 h 3867150"/>
              <a:gd name="connsiteX6" fmla="*/ 7877175 w 7877175"/>
              <a:gd name="connsiteY6" fmla="*/ 0 h 3867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877175" h="3867150">
                <a:moveTo>
                  <a:pt x="0" y="3867150"/>
                </a:moveTo>
                <a:cubicBezTo>
                  <a:pt x="585787" y="3863975"/>
                  <a:pt x="1171575" y="3860800"/>
                  <a:pt x="1562100" y="3752850"/>
                </a:cubicBezTo>
                <a:cubicBezTo>
                  <a:pt x="1952625" y="3644900"/>
                  <a:pt x="2133600" y="3414712"/>
                  <a:pt x="2343150" y="3219450"/>
                </a:cubicBezTo>
                <a:cubicBezTo>
                  <a:pt x="2552700" y="3024188"/>
                  <a:pt x="2481263" y="2808288"/>
                  <a:pt x="2819400" y="2581275"/>
                </a:cubicBezTo>
                <a:cubicBezTo>
                  <a:pt x="3157538" y="2354263"/>
                  <a:pt x="3752850" y="2132012"/>
                  <a:pt x="4371975" y="1857375"/>
                </a:cubicBezTo>
                <a:cubicBezTo>
                  <a:pt x="4991100" y="1582738"/>
                  <a:pt x="5949950" y="1243012"/>
                  <a:pt x="6534150" y="933450"/>
                </a:cubicBezTo>
                <a:cubicBezTo>
                  <a:pt x="7118350" y="623888"/>
                  <a:pt x="7497762" y="311944"/>
                  <a:pt x="7877175" y="0"/>
                </a:cubicBezTo>
              </a:path>
            </a:pathLst>
          </a:custGeom>
          <a:noFill/>
          <a:ln w="76200" cmpd="tri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 15"/>
          <p:cNvSpPr/>
          <p:nvPr/>
        </p:nvSpPr>
        <p:spPr>
          <a:xfrm>
            <a:off x="2843808" y="5517232"/>
            <a:ext cx="3960440" cy="43204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C00000"/>
            </a:solidFill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050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076056" y="5517235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ハローワークの就職支援　　</a:t>
            </a:r>
            <a:endParaRPr lang="en-US" altLang="ja-JP" sz="800" b="1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8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雇用促進（若者・女性・障害者）</a:t>
            </a:r>
            <a:endParaRPr lang="en-US" altLang="ja-JP" sz="800" b="1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8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求職者支援制度　等</a:t>
            </a:r>
            <a:endParaRPr lang="ja-JP" altLang="en-US" sz="8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563888" y="5589243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</a:t>
            </a:r>
            <a:endParaRPr kumimoji="1" lang="ja-JP" altLang="en-US" sz="1400" b="1" dirty="0">
              <a:solidFill>
                <a:srgbClr val="C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2915816" y="5661251"/>
            <a:ext cx="1080120" cy="155287"/>
          </a:xfrm>
          <a:prstGeom prst="round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失業時のサポート</a:t>
            </a:r>
            <a:endParaRPr kumimoji="1" lang="ja-JP" altLang="en-US" sz="800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grpSp>
        <p:nvGrpSpPr>
          <p:cNvPr id="123" name="グループ化 122"/>
          <p:cNvGrpSpPr/>
          <p:nvPr/>
        </p:nvGrpSpPr>
        <p:grpSpPr>
          <a:xfrm>
            <a:off x="3203848" y="4581131"/>
            <a:ext cx="3168352" cy="513269"/>
            <a:chOff x="3203848" y="4581128"/>
            <a:chExt cx="3168352" cy="513269"/>
          </a:xfrm>
        </p:grpSpPr>
        <p:sp>
          <p:nvSpPr>
            <p:cNvPr id="88" name="角丸四角形 87"/>
            <p:cNvSpPr/>
            <p:nvPr/>
          </p:nvSpPr>
          <p:spPr>
            <a:xfrm>
              <a:off x="3203848" y="4581128"/>
              <a:ext cx="3168352" cy="513269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rgbClr val="C00000"/>
              </a:solidFill>
            </a:ln>
            <a:effectLst>
              <a:outerShdw blurRad="50800" dist="1270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b="1" dirty="0" smtClean="0">
                  <a:solidFill>
                    <a:srgbClr val="FF0000"/>
                  </a:solidFill>
                  <a:latin typeface="HG丸ｺﾞｼｯｸM-PRO" pitchFamily="50" charset="-128"/>
                  <a:ea typeface="HG丸ｺﾞｼｯｸM-PRO" pitchFamily="50" charset="-128"/>
                </a:rPr>
                <a:t>　　　　　　　</a:t>
              </a:r>
              <a:endParaRPr lang="en-US" altLang="ja-JP" sz="14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pPr algn="ctr"/>
              <a:endParaRPr lang="ja-JP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89" name="角丸四角形 88"/>
            <p:cNvSpPr/>
            <p:nvPr/>
          </p:nvSpPr>
          <p:spPr>
            <a:xfrm>
              <a:off x="4211960" y="4919012"/>
              <a:ext cx="1440160" cy="166172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b="1" dirty="0" smtClean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業務上の事故を補償</a:t>
              </a:r>
              <a:endParaRPr kumimoji="1" lang="ja-JP" altLang="en-US" sz="8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</p:grpSp>
      <p:sp>
        <p:nvSpPr>
          <p:cNvPr id="11" name="直角三角形 10"/>
          <p:cNvSpPr/>
          <p:nvPr/>
        </p:nvSpPr>
        <p:spPr>
          <a:xfrm>
            <a:off x="539552" y="5445224"/>
            <a:ext cx="1728192" cy="625375"/>
          </a:xfrm>
          <a:prstGeom prst="rtTriangl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C00000"/>
            </a:solidFill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角丸四角形 14"/>
          <p:cNvSpPr/>
          <p:nvPr/>
        </p:nvSpPr>
        <p:spPr>
          <a:xfrm>
            <a:off x="492944" y="5373216"/>
            <a:ext cx="1152128" cy="288032"/>
          </a:xfrm>
          <a:prstGeom prst="round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8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出産育児の費用の支援</a:t>
            </a:r>
            <a:endParaRPr kumimoji="1" lang="en-US" altLang="ja-JP" sz="800" b="1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kumimoji="1" lang="ja-JP" altLang="en-US" sz="8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病気・けがの治療</a:t>
            </a:r>
            <a:endParaRPr kumimoji="1" lang="ja-JP" altLang="en-US" sz="800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7544" y="5733259"/>
            <a:ext cx="1512168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</a:t>
            </a:r>
            <a:endParaRPr kumimoji="1" lang="ja-JP" altLang="en-US" sz="1400" b="1" dirty="0">
              <a:solidFill>
                <a:srgbClr val="C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80" name="図 79" descr="MC900222125 (1).WM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5501" y="4761474"/>
            <a:ext cx="661111" cy="780874"/>
          </a:xfrm>
          <a:prstGeom prst="rect">
            <a:avLst/>
          </a:prstGeom>
        </p:spPr>
      </p:pic>
      <p:cxnSp>
        <p:nvCxnSpPr>
          <p:cNvPr id="75" name="直線矢印コネクタ 74"/>
          <p:cNvCxnSpPr/>
          <p:nvPr/>
        </p:nvCxnSpPr>
        <p:spPr>
          <a:xfrm flipH="1">
            <a:off x="6372200" y="4581128"/>
            <a:ext cx="216024" cy="216024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上カーブ矢印 51"/>
          <p:cNvSpPr/>
          <p:nvPr/>
        </p:nvSpPr>
        <p:spPr>
          <a:xfrm rot="16200000">
            <a:off x="7848367" y="5265201"/>
            <a:ext cx="1872207" cy="360043"/>
          </a:xfrm>
          <a:prstGeom prst="curvedUpArrow">
            <a:avLst/>
          </a:prstGeom>
          <a:solidFill>
            <a:schemeClr val="bg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4" name="左カーブ矢印 63"/>
          <p:cNvSpPr/>
          <p:nvPr/>
        </p:nvSpPr>
        <p:spPr>
          <a:xfrm>
            <a:off x="8460433" y="4581130"/>
            <a:ext cx="288032" cy="1800200"/>
          </a:xfrm>
          <a:prstGeom prst="curvedLeftArrow">
            <a:avLst/>
          </a:prstGeom>
          <a:solidFill>
            <a:schemeClr val="bg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9" name="上カーブ矢印 8"/>
          <p:cNvSpPr/>
          <p:nvPr/>
        </p:nvSpPr>
        <p:spPr>
          <a:xfrm rot="16200000">
            <a:off x="6012160" y="5301208"/>
            <a:ext cx="1728192" cy="288032"/>
          </a:xfrm>
          <a:prstGeom prst="curvedUpArrow">
            <a:avLst/>
          </a:prstGeom>
          <a:solidFill>
            <a:schemeClr val="bg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左カーブ矢印 7"/>
          <p:cNvSpPr/>
          <p:nvPr/>
        </p:nvSpPr>
        <p:spPr>
          <a:xfrm>
            <a:off x="6588224" y="4653138"/>
            <a:ext cx="288032" cy="1656184"/>
          </a:xfrm>
          <a:prstGeom prst="curvedLeftArrow">
            <a:avLst>
              <a:gd name="adj1" fmla="val 14247"/>
              <a:gd name="adj2" fmla="val 50000"/>
              <a:gd name="adj3" fmla="val 25000"/>
            </a:avLst>
          </a:prstGeom>
          <a:solidFill>
            <a:schemeClr val="bg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662953" y="4603191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成人</a:t>
            </a:r>
            <a:endParaRPr kumimoji="1" lang="ja-JP" altLang="en-US" sz="12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3923928" y="5301788"/>
            <a:ext cx="8640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 smtClean="0">
                <a:solidFill>
                  <a:schemeClr val="bg1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失業したら</a:t>
            </a:r>
            <a:r>
              <a:rPr kumimoji="1" lang="en-US" altLang="ja-JP" sz="800" b="1" dirty="0" smtClean="0">
                <a:solidFill>
                  <a:schemeClr val="bg1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…</a:t>
            </a:r>
            <a:endParaRPr kumimoji="1" lang="ja-JP" altLang="en-US" sz="800" b="1" dirty="0">
              <a:solidFill>
                <a:schemeClr val="bg1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634912" y="5252063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就学</a:t>
            </a:r>
            <a:endParaRPr kumimoji="1" lang="ja-JP" altLang="en-US" sz="12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5724128" y="3090449"/>
            <a:ext cx="864096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800" b="1" dirty="0" smtClean="0">
                <a:solidFill>
                  <a:schemeClr val="bg1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仕事中事故</a:t>
            </a:r>
            <a:endParaRPr kumimoji="1" lang="en-US" altLang="ja-JP" sz="800" b="1" dirty="0" smtClean="0">
              <a:solidFill>
                <a:schemeClr val="bg1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kumimoji="1" lang="ja-JP" altLang="en-US" sz="800" b="1" dirty="0" smtClean="0">
                <a:solidFill>
                  <a:schemeClr val="bg1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に遭ったら</a:t>
            </a:r>
            <a:r>
              <a:rPr kumimoji="1" lang="en-US" altLang="ja-JP" sz="800" b="1" dirty="0" smtClean="0">
                <a:solidFill>
                  <a:schemeClr val="bg1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…</a:t>
            </a:r>
            <a:endParaRPr kumimoji="1" lang="ja-JP" altLang="en-US" sz="800" b="1" dirty="0">
              <a:solidFill>
                <a:schemeClr val="bg1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6516216" y="1197332"/>
            <a:ext cx="8640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 smtClean="0">
                <a:latin typeface="HG丸ｺﾞｼｯｸM-PRO" pitchFamily="50" charset="-128"/>
                <a:ea typeface="HG丸ｺﾞｼｯｸM-PRO" pitchFamily="50" charset="-128"/>
              </a:rPr>
              <a:t>私的扶養等</a:t>
            </a:r>
            <a:endParaRPr kumimoji="1" lang="ja-JP" altLang="en-US" sz="8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6035607" y="2780931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 smtClean="0">
                <a:latin typeface="HG丸ｺﾞｼｯｸM-PRO" pitchFamily="50" charset="-128"/>
                <a:ea typeface="HG丸ｺﾞｼｯｸM-PRO" pitchFamily="50" charset="-128"/>
              </a:rPr>
              <a:t>公的扶養等</a:t>
            </a:r>
            <a:endParaRPr lang="en-US" altLang="ja-JP" sz="8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kumimoji="1" lang="ja-JP" altLang="en-US" sz="800" b="1" dirty="0" smtClean="0">
                <a:latin typeface="HG丸ｺﾞｼｯｸM-PRO" pitchFamily="50" charset="-128"/>
                <a:ea typeface="HG丸ｺﾞｼｯｸM-PRO" pitchFamily="50" charset="-128"/>
              </a:rPr>
              <a:t>（負担軽減）</a:t>
            </a:r>
            <a:endParaRPr kumimoji="1" lang="ja-JP" altLang="en-US" sz="8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601280" y="2230264"/>
            <a:ext cx="1075176" cy="26307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フリーフォーム 108"/>
          <p:cNvSpPr/>
          <p:nvPr/>
        </p:nvSpPr>
        <p:spPr>
          <a:xfrm>
            <a:off x="7290048" y="3212978"/>
            <a:ext cx="1080120" cy="245142"/>
          </a:xfrm>
          <a:custGeom>
            <a:avLst/>
            <a:gdLst>
              <a:gd name="connsiteX0" fmla="*/ 0 w 1080120"/>
              <a:gd name="connsiteY0" fmla="*/ 25882 h 155287"/>
              <a:gd name="connsiteX1" fmla="*/ 7581 w 1080120"/>
              <a:gd name="connsiteY1" fmla="*/ 7581 h 155287"/>
              <a:gd name="connsiteX2" fmla="*/ 25882 w 1080120"/>
              <a:gd name="connsiteY2" fmla="*/ 0 h 155287"/>
              <a:gd name="connsiteX3" fmla="*/ 1054238 w 1080120"/>
              <a:gd name="connsiteY3" fmla="*/ 0 h 155287"/>
              <a:gd name="connsiteX4" fmla="*/ 1072539 w 1080120"/>
              <a:gd name="connsiteY4" fmla="*/ 7581 h 155287"/>
              <a:gd name="connsiteX5" fmla="*/ 1080120 w 1080120"/>
              <a:gd name="connsiteY5" fmla="*/ 25882 h 155287"/>
              <a:gd name="connsiteX6" fmla="*/ 1080120 w 1080120"/>
              <a:gd name="connsiteY6" fmla="*/ 129405 h 155287"/>
              <a:gd name="connsiteX7" fmla="*/ 1072539 w 1080120"/>
              <a:gd name="connsiteY7" fmla="*/ 147706 h 155287"/>
              <a:gd name="connsiteX8" fmla="*/ 1054238 w 1080120"/>
              <a:gd name="connsiteY8" fmla="*/ 155287 h 155287"/>
              <a:gd name="connsiteX9" fmla="*/ 25882 w 1080120"/>
              <a:gd name="connsiteY9" fmla="*/ 155287 h 155287"/>
              <a:gd name="connsiteX10" fmla="*/ 7581 w 1080120"/>
              <a:gd name="connsiteY10" fmla="*/ 147706 h 155287"/>
              <a:gd name="connsiteX11" fmla="*/ 0 w 1080120"/>
              <a:gd name="connsiteY11" fmla="*/ 129405 h 155287"/>
              <a:gd name="connsiteX12" fmla="*/ 0 w 1080120"/>
              <a:gd name="connsiteY12" fmla="*/ 25882 h 155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80120" h="155287">
                <a:moveTo>
                  <a:pt x="0" y="25882"/>
                </a:moveTo>
                <a:cubicBezTo>
                  <a:pt x="0" y="19018"/>
                  <a:pt x="2727" y="12434"/>
                  <a:pt x="7581" y="7581"/>
                </a:cubicBezTo>
                <a:cubicBezTo>
                  <a:pt x="12435" y="2727"/>
                  <a:pt x="19018" y="0"/>
                  <a:pt x="25882" y="0"/>
                </a:cubicBezTo>
                <a:lnTo>
                  <a:pt x="1054238" y="0"/>
                </a:lnTo>
                <a:cubicBezTo>
                  <a:pt x="1061102" y="0"/>
                  <a:pt x="1067686" y="2727"/>
                  <a:pt x="1072539" y="7581"/>
                </a:cubicBezTo>
                <a:cubicBezTo>
                  <a:pt x="1077393" y="12435"/>
                  <a:pt x="1080120" y="19018"/>
                  <a:pt x="1080120" y="25882"/>
                </a:cubicBezTo>
                <a:lnTo>
                  <a:pt x="1080120" y="129405"/>
                </a:lnTo>
                <a:cubicBezTo>
                  <a:pt x="1080120" y="136269"/>
                  <a:pt x="1077393" y="142853"/>
                  <a:pt x="1072539" y="147706"/>
                </a:cubicBezTo>
                <a:cubicBezTo>
                  <a:pt x="1067685" y="152560"/>
                  <a:pt x="1061102" y="155287"/>
                  <a:pt x="1054238" y="155287"/>
                </a:cubicBezTo>
                <a:lnTo>
                  <a:pt x="25882" y="155287"/>
                </a:lnTo>
                <a:cubicBezTo>
                  <a:pt x="19018" y="155287"/>
                  <a:pt x="12434" y="152560"/>
                  <a:pt x="7581" y="147706"/>
                </a:cubicBezTo>
                <a:cubicBezTo>
                  <a:pt x="2727" y="142852"/>
                  <a:pt x="0" y="136269"/>
                  <a:pt x="0" y="129405"/>
                </a:cubicBezTo>
                <a:lnTo>
                  <a:pt x="0" y="25882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介護が必要な方の生活を支援</a:t>
            </a:r>
            <a:endParaRPr kumimoji="1" lang="ja-JP" altLang="en-US" sz="800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13" name="正方形/長方形 112"/>
          <p:cNvSpPr/>
          <p:nvPr/>
        </p:nvSpPr>
        <p:spPr>
          <a:xfrm>
            <a:off x="7287848" y="2924498"/>
            <a:ext cx="1075176" cy="26307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正方形/長方形 113"/>
          <p:cNvSpPr/>
          <p:nvPr/>
        </p:nvSpPr>
        <p:spPr>
          <a:xfrm>
            <a:off x="7313248" y="3852540"/>
            <a:ext cx="1075176" cy="26307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正方形/長方形 114"/>
          <p:cNvSpPr/>
          <p:nvPr/>
        </p:nvSpPr>
        <p:spPr>
          <a:xfrm>
            <a:off x="5221503" y="3986547"/>
            <a:ext cx="1075176" cy="26307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正方形/長方形 115"/>
          <p:cNvSpPr/>
          <p:nvPr/>
        </p:nvSpPr>
        <p:spPr>
          <a:xfrm>
            <a:off x="4394452" y="4619007"/>
            <a:ext cx="1075176" cy="26307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正方形/長方形 116"/>
          <p:cNvSpPr/>
          <p:nvPr/>
        </p:nvSpPr>
        <p:spPr>
          <a:xfrm>
            <a:off x="4053521" y="5612687"/>
            <a:ext cx="1075176" cy="26307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正方形/長方形 119"/>
          <p:cNvSpPr/>
          <p:nvPr/>
        </p:nvSpPr>
        <p:spPr>
          <a:xfrm>
            <a:off x="739188" y="5765481"/>
            <a:ext cx="1075176" cy="26307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172400" y="6592267"/>
            <a:ext cx="1008112" cy="365125"/>
          </a:xfrm>
        </p:spPr>
        <p:txBody>
          <a:bodyPr/>
          <a:lstStyle/>
          <a:p>
            <a:fld id="{57799E37-A47B-43F0-9E9D-BEEA393415A2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13" y="692696"/>
            <a:ext cx="8748463" cy="4233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9" name="角丸四角形 108"/>
          <p:cNvSpPr/>
          <p:nvPr/>
        </p:nvSpPr>
        <p:spPr>
          <a:xfrm>
            <a:off x="25400" y="44624"/>
            <a:ext cx="6706840" cy="425276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ライフサイクルでみた社会保障の給付と負担のイメージ</a:t>
            </a:r>
            <a:endParaRPr kumimoji="1" lang="ja-JP" altLang="en-US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22796" y="5240813"/>
            <a:ext cx="905356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● ここまでの学習で、社会保障制度に対するイメージはどう変わりましたか？</a:t>
            </a:r>
            <a:endParaRPr lang="en-US" altLang="ja-JP" sz="13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kumimoji="1" lang="en-US" altLang="ja-JP" sz="13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23528" y="5589240"/>
            <a:ext cx="8615848" cy="1080120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172400" y="6592267"/>
            <a:ext cx="1008112" cy="365125"/>
          </a:xfrm>
        </p:spPr>
        <p:txBody>
          <a:bodyPr/>
          <a:lstStyle/>
          <a:p>
            <a:fld id="{57799E37-A47B-43F0-9E9D-BEEA393415A2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093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角丸四角形 108"/>
          <p:cNvSpPr/>
          <p:nvPr/>
        </p:nvSpPr>
        <p:spPr>
          <a:xfrm>
            <a:off x="25400" y="44624"/>
            <a:ext cx="6058768" cy="425276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高校生として必ずおさえておきたい“年金の基礎知識”</a:t>
            </a:r>
            <a:endParaRPr kumimoji="1" lang="ja-JP" altLang="en-US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499" y="1098322"/>
            <a:ext cx="5738813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90438" y="548680"/>
            <a:ext cx="9053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「国民年金」を例にとり、社会保障に必要なお金をどのように集めて、どのように配分</a:t>
            </a:r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しているの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かを見てみましょう。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112527" y="3909397"/>
            <a:ext cx="2942257" cy="361233"/>
          </a:xfrm>
          <a:prstGeom prst="roundRect">
            <a:avLst/>
          </a:prstGeom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300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保険料を払い始める時期は？</a:t>
            </a:r>
            <a:endParaRPr kumimoji="1" lang="ja-JP" altLang="en-US" sz="13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91682" y="4222829"/>
            <a:ext cx="86007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大学に進学する場合　   →　</a:t>
            </a:r>
            <a:r>
              <a:rPr lang="en-US" altLang="ja-JP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歳から国民年金に加入することになります。</a:t>
            </a:r>
          </a:p>
          <a:p>
            <a:pPr>
              <a:lnSpc>
                <a:spcPct val="150000"/>
              </a:lnSpc>
            </a:pP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中学や高校を卒業して就職する場合　→　勤め先で厚生年金に加入することになります。（給料から天引きされます）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65932" y="5386873"/>
            <a:ext cx="49821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国民年金の保険料の納付が免除・猶予される制度があります。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ただし、申請が必要です。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88900" indent="-88900"/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88900" indent="-88900"/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１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. 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学生で本人の前年所得が一定額以下の場合、保険料の納付が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猶予されます。（学生納付特例制度）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88900" indent="-88900"/>
            <a:r>
              <a:rPr kumimoji="1"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kumimoji="1"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88900" indent="-88900"/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kumimoji="1"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２</a:t>
            </a:r>
            <a:r>
              <a:rPr kumimoji="1"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. </a:t>
            </a:r>
            <a:r>
              <a:rPr kumimoji="1"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所得が一定額以下の場合に保険料が免除となる制度があります。</a:t>
            </a:r>
            <a:endParaRPr kumimoji="1" lang="ja-JP" altLang="en-US" sz="12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220072" y="4962376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ＭＳ Ｐゴシック" pitchFamily="50" charset="-128"/>
                <a:ea typeface="ＭＳ Ｐゴシック" pitchFamily="50" charset="-128"/>
              </a:rPr>
              <a:t>【</a:t>
            </a:r>
            <a:r>
              <a:rPr lang="ja-JP" altLang="en-US" sz="1200" dirty="0" smtClean="0">
                <a:latin typeface="ＭＳ Ｐゴシック" pitchFamily="50" charset="-128"/>
                <a:ea typeface="ＭＳ Ｐゴシック" pitchFamily="50" charset="-128"/>
              </a:rPr>
              <a:t>免除の対象となる所得のめや</a:t>
            </a:r>
            <a:r>
              <a:rPr lang="ja-JP" altLang="en-US" sz="1200" dirty="0" err="1" smtClean="0">
                <a:latin typeface="ＭＳ Ｐゴシック" pitchFamily="50" charset="-128"/>
                <a:ea typeface="ＭＳ Ｐゴシック" pitchFamily="50" charset="-128"/>
              </a:rPr>
              <a:t>す</a:t>
            </a:r>
            <a:r>
              <a:rPr lang="en-US" altLang="ja-JP" sz="1200" dirty="0" smtClean="0">
                <a:latin typeface="ＭＳ Ｐゴシック" pitchFamily="50" charset="-128"/>
                <a:ea typeface="ＭＳ Ｐゴシック" pitchFamily="50" charset="-128"/>
              </a:rPr>
              <a:t>】</a:t>
            </a:r>
            <a:r>
              <a:rPr lang="ja-JP" altLang="en-US" sz="1200" dirty="0" smtClean="0">
                <a:latin typeface="ＭＳ Ｐゴシック" pitchFamily="50" charset="-128"/>
                <a:ea typeface="ＭＳ Ｐゴシック" pitchFamily="50" charset="-128"/>
              </a:rPr>
              <a:t>（</a:t>
            </a:r>
            <a:r>
              <a:rPr lang="en-US" altLang="ja-JP" sz="1200" dirty="0" smtClean="0">
                <a:latin typeface="ＭＳ Ｐゴシック" pitchFamily="50" charset="-128"/>
                <a:ea typeface="ＭＳ Ｐゴシック" pitchFamily="50" charset="-128"/>
              </a:rPr>
              <a:t>2012</a:t>
            </a:r>
            <a:r>
              <a:rPr lang="ja-JP" altLang="en-US" sz="1200" dirty="0" smtClean="0">
                <a:latin typeface="ＭＳ Ｐゴシック" pitchFamily="50" charset="-128"/>
                <a:ea typeface="ＭＳ Ｐゴシック" pitchFamily="50" charset="-128"/>
              </a:rPr>
              <a:t>年度）</a:t>
            </a:r>
            <a:endParaRPr kumimoji="1" lang="ja-JP" altLang="en-US" sz="12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972900"/>
              </p:ext>
            </p:extLst>
          </p:nvPr>
        </p:nvGraphicFramePr>
        <p:xfrm>
          <a:off x="5364087" y="5239374"/>
          <a:ext cx="3528393" cy="1339979"/>
        </p:xfrm>
        <a:graphic>
          <a:graphicData uri="http://schemas.openxmlformats.org/drawingml/2006/table">
            <a:tbl>
              <a:tblPr/>
              <a:tblGrid>
                <a:gridCol w="1085662"/>
                <a:gridCol w="744179"/>
                <a:gridCol w="566184"/>
                <a:gridCol w="566184"/>
                <a:gridCol w="566184"/>
              </a:tblGrid>
              <a:tr h="1914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世帯構成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全額免除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３／４免除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半額免除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１／４免除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14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若年者猶予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学生特例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8285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b="0" i="0" u="none" strike="noStrike" dirty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４人</a:t>
                      </a: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世帯</a:t>
                      </a:r>
                      <a:endParaRPr lang="en-US" altLang="zh-TW" sz="1000" b="0" i="0" u="none" strike="noStrike" dirty="0" smtClean="0">
                        <a:solidFill>
                          <a:srgbClr val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algn="ctr" fontAlgn="ctr"/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（</a:t>
                      </a:r>
                      <a:r>
                        <a:rPr lang="zh-TW" altLang="en-US" sz="1000" b="0" i="0" u="none" strike="noStrike" dirty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夫婦＋子２人）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１６２万円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２３０万円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２８２万円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３３５万円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285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２人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世帯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（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夫婦のみ）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９２万円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１４２万円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１９５万円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２４７万円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14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単身世帯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５７万円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９３万円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１４１万円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１８９万円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4" name="テキスト ボックス 23"/>
          <p:cNvSpPr txBox="1"/>
          <p:nvPr/>
        </p:nvSpPr>
        <p:spPr>
          <a:xfrm>
            <a:off x="6315577" y="6579354"/>
            <a:ext cx="28438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ＭＳ Ｐゴシック" pitchFamily="50" charset="-128"/>
                <a:ea typeface="ＭＳ Ｐゴシック" pitchFamily="50" charset="-128"/>
              </a:rPr>
              <a:t>※</a:t>
            </a:r>
            <a:r>
              <a:rPr lang="ja-JP" altLang="en-US" sz="1100" dirty="0" smtClean="0">
                <a:latin typeface="ＭＳ Ｐゴシック" pitchFamily="50" charset="-128"/>
                <a:ea typeface="ＭＳ Ｐゴシック" pitchFamily="50" charset="-128"/>
              </a:rPr>
              <a:t>収入から各種控除した後の所得ベース</a:t>
            </a:r>
            <a:endParaRPr kumimoji="1" lang="ja-JP" altLang="en-US" sz="11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112527" y="4962376"/>
            <a:ext cx="2942257" cy="361233"/>
          </a:xfrm>
          <a:prstGeom prst="roundRect">
            <a:avLst/>
          </a:prstGeom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300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どうしても払えない時は？</a:t>
            </a:r>
            <a:endParaRPr kumimoji="1" lang="ja-JP" altLang="en-US" sz="13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70966" y="2780928"/>
            <a:ext cx="905356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/>
            <a:r>
              <a:rPr lang="ja-JP" altLang="en-US" sz="13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● </a:t>
            </a:r>
            <a:r>
              <a:rPr lang="en-US" altLang="ja-JP" sz="13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</a:t>
            </a:r>
            <a:r>
              <a:rPr lang="ja-JP" altLang="en-US" sz="13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13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59</a:t>
            </a:r>
            <a:r>
              <a:rPr lang="ja-JP" altLang="en-US" sz="13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歳の国民が支払う保険料の水準（程度）と、お年寄りなどが受け取る年金の水準</a:t>
            </a:r>
            <a:r>
              <a:rPr lang="ja-JP" altLang="en-US" sz="13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（程度）</a:t>
            </a:r>
            <a:r>
              <a:rPr lang="ja-JP" altLang="en-US" sz="13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と、</a:t>
            </a:r>
            <a:endParaRPr lang="en-US" altLang="ja-JP" sz="13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177800" indent="-177800"/>
            <a:r>
              <a:rPr lang="ja-JP" altLang="en-US" sz="13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 どちらを重視していくべきだと思いますか？</a:t>
            </a:r>
            <a:endParaRPr kumimoji="1" lang="en-US" altLang="ja-JP" sz="13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323528" y="3284984"/>
            <a:ext cx="8568000" cy="450646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172400" y="6592267"/>
            <a:ext cx="1008112" cy="365125"/>
          </a:xfrm>
        </p:spPr>
        <p:txBody>
          <a:bodyPr/>
          <a:lstStyle/>
          <a:p>
            <a:fld id="{57799E37-A47B-43F0-9E9D-BEEA393415A2}" type="slidenum">
              <a:rPr kumimoji="1" lang="ja-JP" altLang="en-US" smtClean="0"/>
              <a:pPr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141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角丸四角形 108"/>
          <p:cNvSpPr/>
          <p:nvPr/>
        </p:nvSpPr>
        <p:spPr>
          <a:xfrm>
            <a:off x="25400" y="44624"/>
            <a:ext cx="6634832" cy="425276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高校生として必ずおさえておきたい“公的年金のメリット”</a:t>
            </a:r>
            <a:endParaRPr kumimoji="1" lang="ja-JP" altLang="en-US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7504" y="620688"/>
            <a:ext cx="4220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●年金と貯蓄を比べてみましょう！</a:t>
            </a:r>
            <a:endParaRPr kumimoji="1" lang="ja-JP" altLang="en-US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179511" y="2420888"/>
            <a:ext cx="4588831" cy="504057"/>
          </a:xfrm>
          <a:prstGeom prst="roundRect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anchor="ctr"/>
          <a:lstStyle/>
          <a:p>
            <a:pPr>
              <a:defRPr/>
            </a:pPr>
            <a:r>
              <a:rPr lang="ja-JP" altLang="en-US" sz="1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人は、何歳まで生きるかは予測できない。</a:t>
            </a:r>
          </a:p>
          <a:p>
            <a:pPr>
              <a:defRPr/>
            </a:pPr>
            <a:r>
              <a:rPr lang="ja-JP" altLang="en-US" sz="1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（どれだけ貯蓄をすればよいのかわからない）</a:t>
            </a:r>
            <a:endParaRPr lang="ja-JP" altLang="en-US" sz="14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39306" y="1052736"/>
            <a:ext cx="9028494" cy="792087"/>
          </a:xfrm>
          <a:prstGeom prst="roundRect">
            <a:avLst/>
          </a:prstGeom>
          <a:solidFill>
            <a:srgbClr val="FFEADA"/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90000" rIns="72000" rtlCol="0" anchor="ctr"/>
          <a:lstStyle/>
          <a:p>
            <a:r>
              <a:rPr kumimoji="1" lang="ja-JP" altLang="en-US" sz="13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私たちは自分がどれくらい長生きするかわかりません。また、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50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年後の生活水準を予測することもできません。</a:t>
            </a:r>
          </a:p>
          <a:p>
            <a:r>
              <a:rPr kumimoji="1" lang="ja-JP" altLang="en-US" sz="13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老後に備えて貯金をすることは大事なことですが、長い人生には、自分１人では対応できないことも</a:t>
            </a:r>
            <a:r>
              <a:rPr lang="ja-JP" altLang="en-US" sz="13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あります。</a:t>
            </a:r>
          </a:p>
          <a:p>
            <a:r>
              <a:rPr lang="ja-JP" altLang="en-US" sz="13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公的年金があるのは、こう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したリスクへ</a:t>
            </a:r>
            <a:r>
              <a:rPr lang="ja-JP" altLang="en-US" sz="13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社会全体で備える必要があるからです。</a:t>
            </a:r>
            <a:endParaRPr kumimoji="1" lang="en-US" altLang="ja-JP" sz="13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630466" y="2420889"/>
            <a:ext cx="3190006" cy="5040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400" u="sng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終身</a:t>
            </a:r>
            <a:r>
              <a:rPr lang="ja-JP" altLang="en-US" sz="1400" u="sng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（亡くなるまで</a:t>
            </a:r>
            <a:r>
              <a:rPr lang="ja-JP" altLang="en-US" sz="1400" u="sng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で受給できる</a:t>
            </a:r>
            <a:endParaRPr lang="ja-JP" altLang="en-US" sz="14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1" name="ストライプ矢印 20"/>
          <p:cNvSpPr/>
          <p:nvPr/>
        </p:nvSpPr>
        <p:spPr>
          <a:xfrm>
            <a:off x="4932041" y="2425083"/>
            <a:ext cx="587068" cy="453600"/>
          </a:xfrm>
          <a:prstGeom prst="stripedRightArrow">
            <a:avLst/>
          </a:prstGeom>
          <a:noFill/>
          <a:ln w="19050">
            <a:solidFill>
              <a:schemeClr val="accent1">
                <a:lumMod val="60000"/>
                <a:lumOff val="40000"/>
                <a:alpha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4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179511" y="3068960"/>
            <a:ext cx="4588831" cy="504056"/>
          </a:xfrm>
          <a:prstGeom prst="roundRect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anchor="ctr"/>
          <a:lstStyle/>
          <a:p>
            <a:pPr>
              <a:defRPr/>
            </a:pPr>
            <a:r>
              <a:rPr lang="en-US" altLang="ja-JP" sz="1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50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年後の物価や賃金の変動は予測できない。</a:t>
            </a:r>
            <a:endParaRPr lang="en-US" altLang="ja-JP" sz="14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ja-JP" altLang="en-US" sz="1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（貯蓄しても、将来目減りするかもしれない）</a:t>
            </a:r>
          </a:p>
        </p:txBody>
      </p:sp>
      <p:sp>
        <p:nvSpPr>
          <p:cNvPr id="23" name="角丸四角形 22"/>
          <p:cNvSpPr/>
          <p:nvPr/>
        </p:nvSpPr>
        <p:spPr>
          <a:xfrm>
            <a:off x="179511" y="3717032"/>
            <a:ext cx="4628599" cy="504056"/>
          </a:xfrm>
          <a:prstGeom prst="roundRect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anchor="ctr"/>
          <a:lstStyle/>
          <a:p>
            <a:pPr>
              <a:defRPr/>
            </a:pPr>
            <a:r>
              <a:rPr lang="ja-JP" altLang="en-US" sz="1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いつ、障害を負ったり、小さな子どもがいる時に</a:t>
            </a:r>
            <a:br>
              <a:rPr lang="ja-JP" altLang="en-US" sz="1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1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配偶者を亡くす（＝所得を失う）</a:t>
            </a:r>
            <a:r>
              <a:rPr lang="ja-JP" altLang="en-US" sz="1400" dirty="0" err="1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か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わからない。</a:t>
            </a:r>
          </a:p>
        </p:txBody>
      </p:sp>
      <p:sp>
        <p:nvSpPr>
          <p:cNvPr id="24" name="ストライプ矢印 23"/>
          <p:cNvSpPr/>
          <p:nvPr/>
        </p:nvSpPr>
        <p:spPr>
          <a:xfrm>
            <a:off x="4932041" y="3072341"/>
            <a:ext cx="587068" cy="453600"/>
          </a:xfrm>
          <a:prstGeom prst="stripedRightArrow">
            <a:avLst/>
          </a:prstGeom>
          <a:noFill/>
          <a:ln w="19050">
            <a:solidFill>
              <a:schemeClr val="accent1">
                <a:lumMod val="60000"/>
                <a:lumOff val="40000"/>
                <a:alpha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4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5" name="ストライプ矢印 24"/>
          <p:cNvSpPr/>
          <p:nvPr/>
        </p:nvSpPr>
        <p:spPr>
          <a:xfrm>
            <a:off x="4932041" y="3753072"/>
            <a:ext cx="587068" cy="453600"/>
          </a:xfrm>
          <a:prstGeom prst="stripedRightArrow">
            <a:avLst/>
          </a:prstGeom>
          <a:noFill/>
          <a:ln w="19050">
            <a:solidFill>
              <a:schemeClr val="accent1">
                <a:lumMod val="60000"/>
                <a:lumOff val="40000"/>
                <a:alpha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4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630466" y="3068959"/>
            <a:ext cx="3190006" cy="5040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400" u="sng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実質的な価値を保障された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年金を受給できる</a:t>
            </a:r>
            <a:endParaRPr lang="ja-JP" altLang="en-US" sz="14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5630466" y="3717032"/>
            <a:ext cx="3190006" cy="5040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400" u="sng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障害年金・遺族年金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を受給できる</a:t>
            </a:r>
            <a:endParaRPr lang="ja-JP" altLang="en-US" sz="14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07504" y="1988840"/>
            <a:ext cx="38884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老後に備えて貯蓄しても</a:t>
            </a:r>
            <a:r>
              <a:rPr lang="en-US" altLang="ja-JP" sz="16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…</a:t>
            </a:r>
            <a:endParaRPr lang="ja-JP" altLang="en-US" sz="16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5580111" y="1988840"/>
            <a:ext cx="285914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公的年金なら</a:t>
            </a:r>
            <a:r>
              <a:rPr lang="en-US" altLang="ja-JP" sz="16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…</a:t>
            </a:r>
            <a:endParaRPr lang="ja-JP" altLang="en-US" sz="16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559386"/>
              </p:ext>
            </p:extLst>
          </p:nvPr>
        </p:nvGraphicFramePr>
        <p:xfrm>
          <a:off x="434350" y="5229200"/>
          <a:ext cx="8242104" cy="1399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9338"/>
                <a:gridCol w="1656184"/>
                <a:gridCol w="1728192"/>
                <a:gridCol w="1760736"/>
                <a:gridCol w="1767654"/>
              </a:tblGrid>
              <a:tr h="308105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1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うどん１杯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72000" marR="72000" marT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カレー１皿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72000" marR="72000" marT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食パン１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kg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72000" marR="72000" marT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コーヒー１杯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72000" marR="72000" marT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0909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ja-JP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1965</a:t>
                      </a:r>
                      <a:r>
                        <a:rPr lang="ja-JP" alt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年</a:t>
                      </a:r>
                      <a:endParaRPr lang="en-US" altLang="ja-JP" sz="1400" dirty="0" smtClean="0">
                        <a:latin typeface="メイリオ" pitchFamily="50" charset="-128"/>
                        <a:ea typeface="メイリオ" pitchFamily="50" charset="-128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ja-JP" alt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↓</a:t>
                      </a:r>
                      <a:endParaRPr lang="en-US" altLang="ja-JP" sz="1400" dirty="0" smtClean="0">
                        <a:latin typeface="メイリオ" pitchFamily="50" charset="-128"/>
                        <a:ea typeface="メイリオ" pitchFamily="50" charset="-128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ja-JP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2010</a:t>
                      </a:r>
                      <a:r>
                        <a:rPr lang="ja-JP" alt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年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sz="1200" dirty="0" smtClean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sz="1200" dirty="0" smtClean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sz="1200" dirty="0" smtClean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sz="1200" dirty="0" smtClean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2" name="角丸四角形 31"/>
          <p:cNvSpPr/>
          <p:nvPr/>
        </p:nvSpPr>
        <p:spPr>
          <a:xfrm>
            <a:off x="251520" y="4653136"/>
            <a:ext cx="3600400" cy="360040"/>
          </a:xfrm>
          <a:prstGeom prst="roundRect">
            <a:avLst/>
          </a:prstGeom>
          <a:solidFill>
            <a:srgbClr val="92D050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昔の物の値段を考えてみよう！</a:t>
            </a:r>
            <a:endParaRPr kumimoji="1" lang="ja-JP" altLang="en-US" sz="14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pic>
        <p:nvPicPr>
          <p:cNvPr id="1026" name="Picture 2" descr="C:\Users\TYIJP\AppData\Local\Microsoft\Windows\Temporary Internet Files\Content.IE5\XKGTVJGM\MC90004603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2269" y="5877272"/>
            <a:ext cx="477165" cy="535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テキスト ボックス 32"/>
          <p:cNvSpPr txBox="1"/>
          <p:nvPr/>
        </p:nvSpPr>
        <p:spPr>
          <a:xfrm>
            <a:off x="2378771" y="6237312"/>
            <a:ext cx="9640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595</a:t>
            </a:r>
            <a:r>
              <a:rPr kumimoji="1"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</a:t>
            </a:r>
            <a:endParaRPr kumimoji="1" lang="ja-JP" altLang="en-US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下矢印 1"/>
          <p:cNvSpPr/>
          <p:nvPr/>
        </p:nvSpPr>
        <p:spPr>
          <a:xfrm>
            <a:off x="2719301" y="5974541"/>
            <a:ext cx="45719" cy="1907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7" name="Picture 3" descr="C:\Users\TYIJP\AppData\Local\Microsoft\Windows\Temporary Internet Files\Content.IE5\7WY9GE0X\MC90007915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869" y="5972906"/>
            <a:ext cx="698051" cy="480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テキスト ボックス 34"/>
          <p:cNvSpPr txBox="1"/>
          <p:nvPr/>
        </p:nvSpPr>
        <p:spPr>
          <a:xfrm>
            <a:off x="4087281" y="6237312"/>
            <a:ext cx="9942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742</a:t>
            </a:r>
            <a:r>
              <a:rPr kumimoji="1"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</a:t>
            </a:r>
            <a:endParaRPr kumimoji="1" lang="ja-JP" altLang="en-US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6" name="下矢印 35"/>
          <p:cNvSpPr/>
          <p:nvPr/>
        </p:nvSpPr>
        <p:spPr>
          <a:xfrm>
            <a:off x="4427811" y="5974541"/>
            <a:ext cx="45719" cy="1907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9" name="Picture 5" descr="C:\Users\TYIJP\AppData\Local\Microsoft\Windows\Temporary Internet Files\Content.IE5\YO97QDGR\MC90041045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5773321"/>
            <a:ext cx="720080" cy="82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テキスト ボックス 38"/>
          <p:cNvSpPr txBox="1"/>
          <p:nvPr/>
        </p:nvSpPr>
        <p:spPr>
          <a:xfrm>
            <a:off x="5874174" y="6255502"/>
            <a:ext cx="9942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438</a:t>
            </a:r>
            <a:r>
              <a:rPr kumimoji="1"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</a:t>
            </a:r>
            <a:endParaRPr kumimoji="1" lang="ja-JP" altLang="en-US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0" name="下矢印 39"/>
          <p:cNvSpPr/>
          <p:nvPr/>
        </p:nvSpPr>
        <p:spPr>
          <a:xfrm>
            <a:off x="6214704" y="5992732"/>
            <a:ext cx="45719" cy="1805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30" name="Picture 6" descr="C:\Users\TYIJP\AppData\Local\Microsoft\Windows\Temporary Internet Files\Content.IE5\XKGTVJGM\MC900433885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5" y="5877272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テキスト ボックス 42"/>
          <p:cNvSpPr txBox="1"/>
          <p:nvPr/>
        </p:nvSpPr>
        <p:spPr>
          <a:xfrm>
            <a:off x="7524328" y="6255502"/>
            <a:ext cx="9942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411</a:t>
            </a:r>
            <a:r>
              <a:rPr kumimoji="1"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</a:t>
            </a:r>
            <a:endParaRPr kumimoji="1" lang="ja-JP" altLang="en-US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4" name="下矢印 43"/>
          <p:cNvSpPr/>
          <p:nvPr/>
        </p:nvSpPr>
        <p:spPr>
          <a:xfrm>
            <a:off x="7864858" y="5992732"/>
            <a:ext cx="45719" cy="1805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/>
          <p:cNvGrpSpPr/>
          <p:nvPr/>
        </p:nvGrpSpPr>
        <p:grpSpPr>
          <a:xfrm>
            <a:off x="2359434" y="5659636"/>
            <a:ext cx="6310992" cy="361652"/>
            <a:chOff x="2359434" y="6215790"/>
            <a:chExt cx="6310992" cy="361652"/>
          </a:xfrm>
        </p:grpSpPr>
        <p:sp>
          <p:nvSpPr>
            <p:cNvPr id="3" name="正方形/長方形 2"/>
            <p:cNvSpPr/>
            <p:nvPr/>
          </p:nvSpPr>
          <p:spPr>
            <a:xfrm>
              <a:off x="2359434" y="6215790"/>
              <a:ext cx="700398" cy="23580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2843808" y="6220698"/>
              <a:ext cx="68106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円</a:t>
              </a:r>
              <a:endParaRPr kumimoji="1"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4067944" y="6215790"/>
              <a:ext cx="700398" cy="23580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4552318" y="6220698"/>
              <a:ext cx="68106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円</a:t>
              </a:r>
              <a:endParaRPr kumimoji="1"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5854837" y="6233980"/>
              <a:ext cx="700398" cy="22313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6339211" y="6238888"/>
              <a:ext cx="68106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円</a:t>
              </a:r>
              <a:endParaRPr kumimoji="1"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7504991" y="6233980"/>
              <a:ext cx="700398" cy="22313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7989365" y="6238888"/>
              <a:ext cx="68106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円</a:t>
              </a:r>
              <a:endParaRPr kumimoji="1"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sp>
        <p:nvSpPr>
          <p:cNvPr id="4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172400" y="6592267"/>
            <a:ext cx="1008112" cy="365125"/>
          </a:xfrm>
        </p:spPr>
        <p:txBody>
          <a:bodyPr/>
          <a:lstStyle/>
          <a:p>
            <a:fld id="{57799E37-A47B-43F0-9E9D-BEEA393415A2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711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A299AC048A4B8EA9C1D19079C1A322004CD0BCFF4FE0F14BBE0B5B20B9C1DBCC" ma:contentTypeVersion="11" ma:contentTypeDescription="" ma:contentTypeScope="" ma:versionID="4c45b6da21fe863433c7ce8da9e96dcf">
  <xsd:schema xmlns:xsd="http://www.w3.org/2001/XMLSchema" xmlns:p="http://schemas.microsoft.com/office/2006/metadata/properties" xmlns:ns2="8B97BE19-CDDD-400E-817A-CFDD13F7EC12" xmlns:ns3="e485712b-fb1f-43b6-8dd9-2259c372da3e" targetNamespace="http://schemas.microsoft.com/office/2006/metadata/properties" ma:root="true" ma:fieldsID="2c768d37f680bda06ab17892132f9c01" ns2:_="" ns3:_="">
    <xsd:import namespace="8B97BE19-CDDD-400E-817A-CFDD13F7EC12"/>
    <xsd:import namespace="e485712b-fb1f-43b6-8dd9-2259c372da3e"/>
    <xsd:element name="properties">
      <xsd:complexType>
        <xsd:sequence>
          <xsd:element name="documentManagement">
            <xsd:complexType>
              <xsd:all>
                <xsd:element ref="ns2:ClassLarge" minOccurs="0"/>
                <xsd:element ref="ns2:ClassMedium" minOccurs="0"/>
                <xsd:element ref="ns2:ClassSmall" minOccurs="0"/>
                <xsd:element ref="ns2:GyoseiFile" minOccurs="0"/>
                <xsd:element ref="ns2:CreatedBy" minOccurs="0"/>
                <xsd:element ref="ns2:PreservationPeriod" minOccurs="0"/>
                <xsd:element ref="ns2:PreservationPeriodExpire" minOccurs="0"/>
                <xsd:element ref="ns2:CreatedDate" minOccurs="0"/>
                <xsd:element ref="ns2:FixationStatus" minOccurs="0"/>
                <xsd:element ref="ns2:EditorWithSpace" minOccurs="0"/>
                <xsd:element ref="ns3:DaibunruiID" minOccurs="0"/>
                <xsd:element ref="ns3:ChuubunruiID" minOccurs="0"/>
                <xsd:element ref="ns3:SyoubunruiID" minOccurs="0"/>
                <xsd:element ref="ns3:GyouseibunsyoID" minOccurs="0"/>
                <xsd:element ref="ns3:Renkei" minOccurs="0"/>
                <xsd:element ref="ns3:Flag01" minOccurs="0"/>
                <xsd:element ref="ns3:Yobi01" minOccurs="0"/>
                <xsd:element ref="ns3:Yobi02" minOccurs="0"/>
                <xsd:element ref="ns3:Yobi03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7BE19-CDDD-400E-817A-CFDD13F7EC12" elementFormDefault="qualified">
    <xsd:import namespace="http://schemas.microsoft.com/office/2006/documentManagement/types"/>
    <xsd:element name="ClassLarge" ma:index="8" nillable="true" ma:displayName="大分類" ma:hidden="true" ma:internalName="ClassLarge" ma:readOnly="true">
      <xsd:simpleType>
        <xsd:restriction base="dms:Unknown"/>
      </xsd:simpleType>
    </xsd:element>
    <xsd:element name="ClassMedium" ma:index="9" nillable="true" ma:displayName="中分類" ma:hidden="true" ma:internalName="ClassMedium" ma:readOnly="true">
      <xsd:simpleType>
        <xsd:restriction base="dms:Unknown"/>
      </xsd:simpleType>
    </xsd:element>
    <xsd:element name="ClassSmall" ma:index="10" nillable="true" ma:displayName="小分類" ma:hidden="true" ma:internalName="ClassSmall" ma:readOnly="true">
      <xsd:simpleType>
        <xsd:restriction base="dms:Unknown"/>
      </xsd:simpleType>
    </xsd:element>
    <xsd:element name="GyoseiFile" ma:index="11" nillable="true" ma:displayName="行政文書ファイル名" ma:hidden="true" ma:internalName="GyoseiFile" ma:readOnly="true">
      <xsd:simpleType>
        <xsd:restriction base="dms:Unknown"/>
      </xsd:simpleType>
    </xsd:element>
    <xsd:element name="CreatedBy" ma:index="12" nillable="true" ma:displayName="作成課/係・作成者" ma:hidden="true" ma:internalName="CreatedBy" ma:readOnly="true">
      <xsd:simpleType>
        <xsd:restriction base="dms:Unknown"/>
      </xsd:simpleType>
    </xsd:element>
    <xsd:element name="PreservationPeriod" ma:index="13" nillable="true" ma:displayName="保存期間" ma:hidden="true" ma:internalName="PreservationPeriod" ma:readOnly="true">
      <xsd:simpleType>
        <xsd:restriction base="dms:Unknown"/>
      </xsd:simpleType>
    </xsd:element>
    <xsd:element name="PreservationPeriodExpire" ma:index="14" nillable="true" ma:displayName="保存期間満了時期" ma:format="DateOnly" ma:hidden="true" ma:internalName="PreservationPeriodExpire" ma:readOnly="true">
      <xsd:simpleType>
        <xsd:restriction base="dms:Unknown"/>
      </xsd:simpleType>
    </xsd:element>
    <xsd:element name="CreatedDate" ma:index="15" nillable="true" ma:displayName="作成年月日" ma:hidden="true" ma:internalName="CreatedDate" ma:readOnly="true">
      <xsd:simpleType>
        <xsd:restriction base="dms:Unknown"/>
      </xsd:simpleType>
    </xsd:element>
    <xsd:element name="FixationStatus" ma:index="16" nillable="true" ma:displayName="確定状況" ma:hidden="true" ma:internalName="FixationStatus" ma:readOnly="true">
      <xsd:simpleType>
        <xsd:restriction base="dms:Unknown"/>
      </xsd:simpleType>
    </xsd:element>
    <xsd:element name="EditorWithSpace" ma:index="18" nillable="true" ma:displayName="更新者　　　　　　" ma:hidden="true" ma:internalName="EditorWithSpace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e485712b-fb1f-43b6-8dd9-2259c372da3e" elementFormDefault="qualified">
    <xsd:import namespace="http://schemas.microsoft.com/office/2006/documentManagement/types"/>
    <xsd:element name="DaibunruiID" ma:index="19" nillable="true" ma:displayName="大分類ID" ma:description="" ma:hidden="true" ma:internalName="DaibunruiID" ma:readOnly="true">
      <xsd:simpleType>
        <xsd:restriction base="dms:Text"/>
      </xsd:simpleType>
    </xsd:element>
    <xsd:element name="ChuubunruiID" ma:index="20" nillable="true" ma:displayName="中分類ID" ma:description="" ma:hidden="true" ma:internalName="ChuubunruiID" ma:readOnly="true">
      <xsd:simpleType>
        <xsd:restriction base="dms:Text"/>
      </xsd:simpleType>
    </xsd:element>
    <xsd:element name="SyoubunruiID" ma:index="21" nillable="true" ma:displayName="小分類ID" ma:description="" ma:hidden="true" ma:internalName="SyoubunruiID" ma:readOnly="true">
      <xsd:simpleType>
        <xsd:restriction base="dms:Text"/>
      </xsd:simpleType>
    </xsd:element>
    <xsd:element name="GyouseibunsyoID" ma:index="22" nillable="true" ma:displayName="行政文書ファイル名ID" ma:description="" ma:hidden="true" ma:internalName="GyouseibunsyoID" ma:readOnly="true">
      <xsd:simpleType>
        <xsd:restriction base="dms:Text"/>
      </xsd:simpleType>
    </xsd:element>
    <xsd:element name="Renkei" ma:index="23" nillable="true" ma:displayName="行政文書連携フラグ" ma:description="" ma:hidden="true" ma:internalName="Renkei" ma:readOnly="true">
      <xsd:simpleType>
        <xsd:restriction base="dms:Text"/>
      </xsd:simpleType>
    </xsd:element>
    <xsd:element name="Flag01" ma:index="24" nillable="true" ma:displayName="予備フラグ" ma:description="" ma:hidden="true" ma:internalName="Flag01" ma:readOnly="true">
      <xsd:simpleType>
        <xsd:restriction base="dms:Text"/>
      </xsd:simpleType>
    </xsd:element>
    <xsd:element name="Yobi01" ma:index="25" nillable="true" ma:displayName="予備列01" ma:description="" ma:hidden="true" ma:internalName="Yobi01" ma:readOnly="true">
      <xsd:simpleType>
        <xsd:restriction base="dms:Text"/>
      </xsd:simpleType>
    </xsd:element>
    <xsd:element name="Yobi02" ma:index="26" nillable="true" ma:displayName="予備列02" ma:description="" ma:hidden="true" ma:internalName="Yobi02" ma:readOnly="true">
      <xsd:simpleType>
        <xsd:restriction base="dms:Text"/>
      </xsd:simpleType>
    </xsd:element>
    <xsd:element name="Yobi03" ma:index="27" nillable="true" ma:displayName="予備列03" ma:description="" ma:hidden="true" ma:internalName="Yobi03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17" ma:displayName="タイトル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0E61F9-692E-4738-BC72-2B6B6C1F8B1C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dcmitype/"/>
    <ds:schemaRef ds:uri="e485712b-fb1f-43b6-8dd9-2259c372da3e"/>
    <ds:schemaRef ds:uri="8B97BE19-CDDD-400E-817A-CFDD13F7EC1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58DB5CF-D59D-49FD-AEA2-E489FE5365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7BE19-CDDD-400E-817A-CFDD13F7EC12"/>
    <ds:schemaRef ds:uri="e485712b-fb1f-43b6-8dd9-2259c372da3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6AA99F42-837E-4CA6-B6A8-441620DBBE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3866</TotalTime>
  <Words>833</Words>
  <Application>Microsoft Office PowerPoint</Application>
  <PresentationFormat>画面に合わせる (4:3)</PresentationFormat>
  <Paragraphs>221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厚生労働省ネットワークシステム</dc:creator>
  <cp:lastModifiedBy>厚生労働省ネットワークシステム</cp:lastModifiedBy>
  <cp:revision>219</cp:revision>
  <cp:lastPrinted>2013-09-10T05:43:15Z</cp:lastPrinted>
  <dcterms:created xsi:type="dcterms:W3CDTF">2012-08-14T09:51:58Z</dcterms:created>
  <dcterms:modified xsi:type="dcterms:W3CDTF">2014-07-16T13:05:29Z</dcterms:modified>
</cp:coreProperties>
</file>