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45"/>
  </p:notesMasterIdLst>
  <p:sldIdLst>
    <p:sldId id="853" r:id="rId2"/>
    <p:sldId id="854" r:id="rId3"/>
    <p:sldId id="855" r:id="rId4"/>
    <p:sldId id="856" r:id="rId5"/>
    <p:sldId id="857" r:id="rId6"/>
    <p:sldId id="858" r:id="rId7"/>
    <p:sldId id="859" r:id="rId8"/>
    <p:sldId id="860" r:id="rId9"/>
    <p:sldId id="861" r:id="rId10"/>
    <p:sldId id="862" r:id="rId11"/>
    <p:sldId id="863" r:id="rId12"/>
    <p:sldId id="864" r:id="rId13"/>
    <p:sldId id="865" r:id="rId14"/>
    <p:sldId id="866" r:id="rId15"/>
    <p:sldId id="867" r:id="rId16"/>
    <p:sldId id="868" r:id="rId17"/>
    <p:sldId id="869" r:id="rId18"/>
    <p:sldId id="870" r:id="rId19"/>
    <p:sldId id="871" r:id="rId20"/>
    <p:sldId id="872" r:id="rId21"/>
    <p:sldId id="873" r:id="rId22"/>
    <p:sldId id="874" r:id="rId23"/>
    <p:sldId id="875" r:id="rId24"/>
    <p:sldId id="876" r:id="rId25"/>
    <p:sldId id="877" r:id="rId26"/>
    <p:sldId id="878" r:id="rId27"/>
    <p:sldId id="879" r:id="rId28"/>
    <p:sldId id="880" r:id="rId29"/>
    <p:sldId id="881" r:id="rId30"/>
    <p:sldId id="882" r:id="rId31"/>
    <p:sldId id="883" r:id="rId32"/>
    <p:sldId id="884" r:id="rId33"/>
    <p:sldId id="644" r:id="rId34"/>
    <p:sldId id="645" r:id="rId35"/>
    <p:sldId id="693" r:id="rId36"/>
    <p:sldId id="647" r:id="rId37"/>
    <p:sldId id="658" r:id="rId38"/>
    <p:sldId id="659" r:id="rId39"/>
    <p:sldId id="660" r:id="rId40"/>
    <p:sldId id="663" r:id="rId41"/>
    <p:sldId id="664" r:id="rId42"/>
    <p:sldId id="665" r:id="rId43"/>
    <p:sldId id="666" r:id="rId44"/>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CCFFCC"/>
    <a:srgbClr val="0000CC"/>
    <a:srgbClr val="FF6600"/>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615" autoAdjust="0"/>
    <p:restoredTop sz="86431" autoAdjust="0"/>
  </p:normalViewPr>
  <p:slideViewPr>
    <p:cSldViewPr>
      <p:cViewPr>
        <p:scale>
          <a:sx n="65" d="100"/>
          <a:sy n="65" d="100"/>
        </p:scale>
        <p:origin x="-1086" y="-198"/>
      </p:cViewPr>
      <p:guideLst>
        <p:guide orient="horz" pos="2840"/>
        <p:guide pos="625"/>
      </p:guideLst>
    </p:cSldViewPr>
  </p:slideViewPr>
  <p:outlineViewPr>
    <p:cViewPr>
      <p:scale>
        <a:sx n="33" d="100"/>
        <a:sy n="33" d="100"/>
      </p:scale>
      <p:origin x="0" y="2874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837360867404119E-2"/>
          <c:y val="4.4248276627114835E-2"/>
          <c:w val="0.92194214846252964"/>
          <c:h val="0.89002320579005445"/>
        </c:manualLayout>
      </c:layout>
      <c:lineChart>
        <c:grouping val="standard"/>
        <c:varyColors val="0"/>
        <c:ser>
          <c:idx val="0"/>
          <c:order val="0"/>
          <c:tx>
            <c:strRef>
              <c:f>'単年度収支・法定外繰入（決算補填）'!$A$33</c:f>
              <c:strCache>
                <c:ptCount val="1"/>
                <c:pt idx="0">
                  <c:v>決算補てんのための一般会計繰入金</c:v>
                </c:pt>
              </c:strCache>
            </c:strRef>
          </c:tx>
          <c:marker>
            <c:symbol val="circle"/>
            <c:size val="8"/>
            <c:spPr>
              <a:noFill/>
            </c:spPr>
          </c:marker>
          <c:dLbls>
            <c:dLbl>
              <c:idx val="0"/>
              <c:layout>
                <c:manualLayout>
                  <c:x val="-2.8687299507561582E-2"/>
                  <c:y val="3.346406017997669E-2"/>
                </c:manualLayout>
              </c:layout>
              <c:showLegendKey val="0"/>
              <c:showVal val="1"/>
              <c:showCatName val="0"/>
              <c:showSerName val="0"/>
              <c:showPercent val="0"/>
              <c:showBubbleSize val="0"/>
            </c:dLbl>
            <c:dLbl>
              <c:idx val="1"/>
              <c:layout>
                <c:manualLayout>
                  <c:x val="-2.5955175744936672E-2"/>
                  <c:y val="2.9815397867747052E-2"/>
                </c:manualLayout>
              </c:layout>
              <c:showLegendKey val="0"/>
              <c:showVal val="1"/>
              <c:showCatName val="0"/>
              <c:showSerName val="0"/>
              <c:showPercent val="0"/>
              <c:showBubbleSize val="0"/>
            </c:dLbl>
            <c:dLbl>
              <c:idx val="2"/>
              <c:layout>
                <c:manualLayout>
                  <c:x val="-3.4151547032811411E-2"/>
                  <c:y val="-3.6760446613091545E-2"/>
                </c:manualLayout>
              </c:layout>
              <c:showLegendKey val="0"/>
              <c:showVal val="1"/>
              <c:showCatName val="0"/>
              <c:showSerName val="0"/>
              <c:showPercent val="0"/>
              <c:showBubbleSize val="0"/>
            </c:dLbl>
            <c:dLbl>
              <c:idx val="3"/>
              <c:layout>
                <c:manualLayout>
                  <c:x val="-2.0490928219686844E-2"/>
                  <c:y val="4.2689307699099288E-2"/>
                </c:manualLayout>
              </c:layout>
              <c:showLegendKey val="0"/>
              <c:showVal val="1"/>
              <c:showCatName val="0"/>
              <c:showSerName val="0"/>
              <c:showPercent val="0"/>
              <c:showBubbleSize val="0"/>
            </c:dLbl>
            <c:dLbl>
              <c:idx val="4"/>
              <c:layout>
                <c:manualLayout>
                  <c:x val="-2.4589113863624213E-2"/>
                  <c:y val="3.934335657496351E-2"/>
                </c:manualLayout>
              </c:layout>
              <c:showLegendKey val="0"/>
              <c:showVal val="1"/>
              <c:showCatName val="0"/>
              <c:showSerName val="0"/>
              <c:showPercent val="0"/>
              <c:showBubbleSize val="0"/>
            </c:dLbl>
            <c:dLbl>
              <c:idx val="5"/>
              <c:layout>
                <c:manualLayout>
                  <c:x val="-2.1856990100999302E-2"/>
                  <c:y val="-3.4137716635447853E-2"/>
                </c:manualLayout>
              </c:layout>
              <c:tx>
                <c:rich>
                  <a:bodyPr/>
                  <a:lstStyle/>
                  <a:p>
                    <a:r>
                      <a:rPr lang="en-US" altLang="en-US" sz="1100" baseline="0" dirty="0" smtClean="0">
                        <a:latin typeface="+mj-ea"/>
                        <a:ea typeface="+mj-ea"/>
                      </a:rPr>
                      <a:t>3,50</a:t>
                    </a:r>
                    <a:r>
                      <a:rPr lang="en-US" altLang="ja-JP" sz="1100" baseline="0" dirty="0" smtClean="0">
                        <a:latin typeface="+mj-ea"/>
                        <a:ea typeface="+mj-ea"/>
                      </a:rPr>
                      <a:t>9</a:t>
                    </a:r>
                    <a:r>
                      <a:rPr lang="en-US" altLang="en-US" sz="1100" baseline="0" dirty="0" smtClean="0">
                        <a:latin typeface="+mj-ea"/>
                        <a:ea typeface="+mj-ea"/>
                      </a:rPr>
                      <a:t> </a:t>
                    </a:r>
                    <a:endParaRPr lang="en-US" altLang="en-US" dirty="0"/>
                  </a:p>
                </c:rich>
              </c:tx>
              <c:showLegendKey val="0"/>
              <c:showVal val="1"/>
              <c:showCatName val="0"/>
              <c:showSerName val="0"/>
              <c:showPercent val="0"/>
              <c:showBubbleSize val="0"/>
            </c:dLbl>
            <c:dLbl>
              <c:idx val="6"/>
              <c:layout>
                <c:manualLayout>
                  <c:x val="-2.4589113863624213E-2"/>
                  <c:y val="-3.9389673040901366E-2"/>
                </c:manualLayout>
              </c:layout>
              <c:showLegendKey val="0"/>
              <c:showVal val="1"/>
              <c:showCatName val="0"/>
              <c:showSerName val="0"/>
              <c:showPercent val="0"/>
              <c:showBubbleSize val="0"/>
            </c:dLbl>
            <c:dLbl>
              <c:idx val="7"/>
              <c:layout>
                <c:manualLayout>
                  <c:x val="-2.5955175744936672E-2"/>
                  <c:y val="-2.9373033956867266E-2"/>
                </c:manualLayout>
              </c:layout>
              <c:showLegendKey val="0"/>
              <c:showVal val="1"/>
              <c:showCatName val="0"/>
              <c:showSerName val="0"/>
              <c:showPercent val="0"/>
              <c:showBubbleSize val="0"/>
            </c:dLbl>
            <c:txPr>
              <a:bodyPr/>
              <a:lstStyle/>
              <a:p>
                <a:pPr>
                  <a:defRPr sz="1100" baseline="0">
                    <a:solidFill>
                      <a:schemeClr val="tx2"/>
                    </a:solidFill>
                    <a:latin typeface="+mj-ea"/>
                    <a:ea typeface="+mj-ea"/>
                  </a:defRPr>
                </a:pPr>
                <a:endParaRPr lang="ja-JP"/>
              </a:p>
            </c:txPr>
            <c:showLegendKey val="0"/>
            <c:showVal val="1"/>
            <c:showCatName val="0"/>
            <c:showSerName val="0"/>
            <c:showPercent val="0"/>
            <c:showBubbleSize val="0"/>
            <c:showLeaderLines val="0"/>
          </c:dLbls>
          <c:cat>
            <c:strRef>
              <c:f>'単年度収支・法定外繰入（決算補填）'!$B$31:$I$31</c:f>
              <c:strCache>
                <c:ptCount val="8"/>
                <c:pt idx="0">
                  <c:v>１８年度</c:v>
                </c:pt>
                <c:pt idx="1">
                  <c:v>１９年度</c:v>
                </c:pt>
                <c:pt idx="2">
                  <c:v>２０年度</c:v>
                </c:pt>
                <c:pt idx="3">
                  <c:v>２１年度</c:v>
                </c:pt>
                <c:pt idx="4">
                  <c:v>２２年度</c:v>
                </c:pt>
                <c:pt idx="5">
                  <c:v>２３年度</c:v>
                </c:pt>
                <c:pt idx="6">
                  <c:v>２４年度</c:v>
                </c:pt>
                <c:pt idx="7">
                  <c:v>２５年度</c:v>
                </c:pt>
              </c:strCache>
            </c:strRef>
          </c:cat>
          <c:val>
            <c:numRef>
              <c:f>'単年度収支・法定外繰入（決算補填）'!$B$33:$I$33</c:f>
              <c:numCache>
                <c:formatCode>#,##0_ </c:formatCode>
                <c:ptCount val="8"/>
                <c:pt idx="0">
                  <c:v>2413</c:v>
                </c:pt>
                <c:pt idx="1">
                  <c:v>2556</c:v>
                </c:pt>
                <c:pt idx="2">
                  <c:v>2585</c:v>
                </c:pt>
                <c:pt idx="3">
                  <c:v>3153</c:v>
                </c:pt>
                <c:pt idx="4">
                  <c:v>3583</c:v>
                </c:pt>
                <c:pt idx="5">
                  <c:v>3508</c:v>
                </c:pt>
                <c:pt idx="6">
                  <c:v>3534</c:v>
                </c:pt>
                <c:pt idx="7">
                  <c:v>3544</c:v>
                </c:pt>
              </c:numCache>
            </c:numRef>
          </c:val>
          <c:smooth val="0"/>
        </c:ser>
        <c:ser>
          <c:idx val="1"/>
          <c:order val="1"/>
          <c:tx>
            <c:strRef>
              <c:f>'単年度収支・法定外繰入（決算補填）'!$A$32</c:f>
              <c:strCache>
                <c:ptCount val="1"/>
                <c:pt idx="0">
                  <c:v>単年度収支差引額</c:v>
                </c:pt>
              </c:strCache>
            </c:strRef>
          </c:tx>
          <c:spPr>
            <a:ln>
              <a:solidFill>
                <a:schemeClr val="accent6">
                  <a:lumMod val="50000"/>
                </a:schemeClr>
              </a:solidFill>
            </a:ln>
          </c:spPr>
          <c:marker>
            <c:symbol val="diamond"/>
            <c:size val="8"/>
            <c:spPr>
              <a:noFill/>
            </c:spPr>
          </c:marker>
          <c:dLbls>
            <c:dLbl>
              <c:idx val="0"/>
              <c:layout>
                <c:manualLayout>
                  <c:x val="-2.4589113863624213E-2"/>
                  <c:y val="-2.6259782027267579E-2"/>
                </c:manualLayout>
              </c:layout>
              <c:showLegendKey val="0"/>
              <c:showVal val="1"/>
              <c:showCatName val="0"/>
              <c:showSerName val="0"/>
              <c:showPercent val="0"/>
              <c:showBubbleSize val="0"/>
            </c:dLbl>
            <c:dLbl>
              <c:idx val="1"/>
              <c:layout>
                <c:manualLayout>
                  <c:x val="-2.0490928219686844E-2"/>
                  <c:y val="-3.4137716635447853E-2"/>
                </c:manualLayout>
              </c:layout>
              <c:showLegendKey val="0"/>
              <c:showVal val="1"/>
              <c:showCatName val="0"/>
              <c:showSerName val="0"/>
              <c:showPercent val="0"/>
              <c:showBubbleSize val="0"/>
            </c:dLbl>
            <c:dLbl>
              <c:idx val="2"/>
              <c:layout>
                <c:manualLayout>
                  <c:x val="-2.8687299507561582E-2"/>
                  <c:y val="2.7898705294694372E-2"/>
                </c:manualLayout>
              </c:layout>
              <c:showLegendKey val="0"/>
              <c:showVal val="1"/>
              <c:showCatName val="0"/>
              <c:showSerName val="0"/>
              <c:showPercent val="0"/>
              <c:showBubbleSize val="0"/>
            </c:dLbl>
            <c:dLbl>
              <c:idx val="3"/>
              <c:layout>
                <c:manualLayout>
                  <c:x val="-4.9178227727248426E-2"/>
                  <c:y val="-2.3633803824540819E-2"/>
                </c:manualLayout>
              </c:layout>
              <c:showLegendKey val="0"/>
              <c:showVal val="1"/>
              <c:showCatName val="0"/>
              <c:showSerName val="0"/>
              <c:showPercent val="0"/>
              <c:showBubbleSize val="0"/>
            </c:dLbl>
            <c:dLbl>
              <c:idx val="4"/>
              <c:layout>
                <c:manualLayout>
                  <c:x val="-2.7321237626249127E-2"/>
                  <c:y val="-3.6763694838174613E-2"/>
                </c:manualLayout>
              </c:layout>
              <c:showLegendKey val="0"/>
              <c:showVal val="1"/>
              <c:showCatName val="0"/>
              <c:showSerName val="0"/>
              <c:showPercent val="0"/>
              <c:showBubbleSize val="0"/>
            </c:dLbl>
            <c:dLbl>
              <c:idx val="5"/>
              <c:layout>
                <c:manualLayout>
                  <c:x val="-2.5955175744936672E-2"/>
                  <c:y val="3.9389673040901366E-2"/>
                </c:manualLayout>
              </c:layout>
              <c:showLegendKey val="0"/>
              <c:showVal val="1"/>
              <c:showCatName val="0"/>
              <c:showSerName val="0"/>
              <c:showPercent val="0"/>
              <c:showBubbleSize val="0"/>
            </c:dLbl>
            <c:dLbl>
              <c:idx val="6"/>
              <c:layout>
                <c:manualLayout>
                  <c:x val="-2.0490928219686844E-2"/>
                  <c:y val="3.9389673040901366E-2"/>
                </c:manualLayout>
              </c:layout>
              <c:showLegendKey val="0"/>
              <c:showVal val="1"/>
              <c:showCatName val="0"/>
              <c:showSerName val="0"/>
              <c:showPercent val="0"/>
              <c:showBubbleSize val="0"/>
            </c:dLbl>
            <c:dLbl>
              <c:idx val="7"/>
              <c:layout>
                <c:manualLayout>
                  <c:x val="-1.7758804457061933E-2"/>
                  <c:y val="4.2724413028170566E-2"/>
                </c:manualLayout>
              </c:layout>
              <c:showLegendKey val="0"/>
              <c:showVal val="1"/>
              <c:showCatName val="0"/>
              <c:showSerName val="0"/>
              <c:showPercent val="0"/>
              <c:showBubbleSize val="0"/>
            </c:dLbl>
            <c:txPr>
              <a:bodyPr/>
              <a:lstStyle/>
              <a:p>
                <a:pPr>
                  <a:defRPr sz="1100" baseline="0">
                    <a:solidFill>
                      <a:schemeClr val="accent6">
                        <a:lumMod val="50000"/>
                      </a:schemeClr>
                    </a:solidFill>
                    <a:latin typeface="+mj-ea"/>
                    <a:ea typeface="+mj-ea"/>
                  </a:defRPr>
                </a:pPr>
                <a:endParaRPr lang="ja-JP"/>
              </a:p>
            </c:txPr>
            <c:showLegendKey val="0"/>
            <c:showVal val="1"/>
            <c:showCatName val="0"/>
            <c:showSerName val="0"/>
            <c:showPercent val="0"/>
            <c:showBubbleSize val="0"/>
            <c:showLeaderLines val="0"/>
          </c:dLbls>
          <c:cat>
            <c:strRef>
              <c:f>'単年度収支・法定外繰入（決算補填）'!$B$31:$I$31</c:f>
              <c:strCache>
                <c:ptCount val="8"/>
                <c:pt idx="0">
                  <c:v>１８年度</c:v>
                </c:pt>
                <c:pt idx="1">
                  <c:v>１９年度</c:v>
                </c:pt>
                <c:pt idx="2">
                  <c:v>２０年度</c:v>
                </c:pt>
                <c:pt idx="3">
                  <c:v>２１年度</c:v>
                </c:pt>
                <c:pt idx="4">
                  <c:v>２２年度</c:v>
                </c:pt>
                <c:pt idx="5">
                  <c:v>２３年度</c:v>
                </c:pt>
                <c:pt idx="6">
                  <c:v>２４年度</c:v>
                </c:pt>
                <c:pt idx="7">
                  <c:v>２５年度</c:v>
                </c:pt>
              </c:strCache>
            </c:strRef>
          </c:cat>
          <c:val>
            <c:numRef>
              <c:f>'単年度収支・法定外繰入（決算補填）'!$B$32:$I$32</c:f>
              <c:numCache>
                <c:formatCode>#,##0_ </c:formatCode>
                <c:ptCount val="8"/>
                <c:pt idx="0">
                  <c:v>3343</c:v>
                </c:pt>
                <c:pt idx="1">
                  <c:v>3620</c:v>
                </c:pt>
                <c:pt idx="2">
                  <c:v>2384</c:v>
                </c:pt>
                <c:pt idx="3">
                  <c:v>3250</c:v>
                </c:pt>
                <c:pt idx="4">
                  <c:v>3901</c:v>
                </c:pt>
                <c:pt idx="5">
                  <c:v>3022</c:v>
                </c:pt>
                <c:pt idx="6">
                  <c:v>3053</c:v>
                </c:pt>
                <c:pt idx="7">
                  <c:v>3139</c:v>
                </c:pt>
              </c:numCache>
            </c:numRef>
          </c:val>
          <c:smooth val="0"/>
        </c:ser>
        <c:dLbls>
          <c:showLegendKey val="0"/>
          <c:showVal val="0"/>
          <c:showCatName val="0"/>
          <c:showSerName val="0"/>
          <c:showPercent val="0"/>
          <c:showBubbleSize val="0"/>
        </c:dLbls>
        <c:marker val="1"/>
        <c:smooth val="0"/>
        <c:axId val="211400192"/>
        <c:axId val="211401728"/>
      </c:lineChart>
      <c:catAx>
        <c:axId val="211400192"/>
        <c:scaling>
          <c:orientation val="minMax"/>
        </c:scaling>
        <c:delete val="0"/>
        <c:axPos val="b"/>
        <c:numFmt formatCode="General" sourceLinked="1"/>
        <c:majorTickMark val="out"/>
        <c:minorTickMark val="none"/>
        <c:tickLblPos val="nextTo"/>
        <c:crossAx val="211401728"/>
        <c:crosses val="autoZero"/>
        <c:auto val="1"/>
        <c:lblAlgn val="ctr"/>
        <c:lblOffset val="100"/>
        <c:noMultiLvlLbl val="0"/>
      </c:catAx>
      <c:valAx>
        <c:axId val="211401728"/>
        <c:scaling>
          <c:orientation val="minMax"/>
        </c:scaling>
        <c:delete val="0"/>
        <c:axPos val="l"/>
        <c:majorGridlines/>
        <c:numFmt formatCode="#,##0_ " sourceLinked="1"/>
        <c:majorTickMark val="out"/>
        <c:minorTickMark val="none"/>
        <c:tickLblPos val="nextTo"/>
        <c:crossAx val="211400192"/>
        <c:crosses val="autoZero"/>
        <c:crossBetween val="between"/>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3459115687462139E-2"/>
          <c:y val="5.3612829568644417E-2"/>
          <c:w val="0.89622319806178075"/>
          <c:h val="0.80829323057671953"/>
        </c:manualLayout>
      </c:layout>
      <c:barChart>
        <c:barDir val="col"/>
        <c:grouping val="clustered"/>
        <c:varyColors val="0"/>
        <c:ser>
          <c:idx val="0"/>
          <c:order val="0"/>
          <c:spPr>
            <a:solidFill>
              <a:srgbClr val="FF99CC"/>
            </a:solidFill>
          </c:spPr>
          <c:invertIfNegative val="0"/>
          <c:dLbls>
            <c:dLbl>
              <c:idx val="2"/>
              <c:layout>
                <c:manualLayout>
                  <c:x val="2.5640016151827175E-3"/>
                  <c:y val="-2.5527134411965836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'25''法定外繰入理由（都道府県・円）'!$D$4:$D$50</c:f>
              <c:strCache>
                <c:ptCount val="47"/>
                <c:pt idx="0">
                  <c:v>東京①</c:v>
                </c:pt>
                <c:pt idx="1">
                  <c:v>神奈川②</c:v>
                </c:pt>
                <c:pt idx="2">
                  <c:v>埼玉③</c:v>
                </c:pt>
                <c:pt idx="3">
                  <c:v>大阪④</c:v>
                </c:pt>
                <c:pt idx="4">
                  <c:v>愛知⑤</c:v>
                </c:pt>
                <c:pt idx="5">
                  <c:v>千葉⑥</c:v>
                </c:pt>
                <c:pt idx="6">
                  <c:v>福岡⑦</c:v>
                </c:pt>
                <c:pt idx="7">
                  <c:v>北海道⑧</c:v>
                </c:pt>
                <c:pt idx="8">
                  <c:v>茨城⑨</c:v>
                </c:pt>
                <c:pt idx="9">
                  <c:v>沖縄⑩</c:v>
                </c:pt>
                <c:pt idx="10">
                  <c:v>兵庫⑪</c:v>
                </c:pt>
                <c:pt idx="11">
                  <c:v>静岡⑫</c:v>
                </c:pt>
                <c:pt idx="12">
                  <c:v>鹿児島⑬</c:v>
                </c:pt>
                <c:pt idx="13">
                  <c:v>熊本⑭</c:v>
                </c:pt>
                <c:pt idx="14">
                  <c:v>岡山⑮</c:v>
                </c:pt>
                <c:pt idx="15">
                  <c:v>広島⑯</c:v>
                </c:pt>
                <c:pt idx="16">
                  <c:v>宮城⑰</c:v>
                </c:pt>
                <c:pt idx="17">
                  <c:v>岐阜⑱</c:v>
                </c:pt>
                <c:pt idx="18">
                  <c:v>京都⑲</c:v>
                </c:pt>
                <c:pt idx="19">
                  <c:v>群馬⑳</c:v>
                </c:pt>
                <c:pt idx="20">
                  <c:v>新潟㉑</c:v>
                </c:pt>
                <c:pt idx="21">
                  <c:v>長野㉒</c:v>
                </c:pt>
                <c:pt idx="22">
                  <c:v>香川㉓</c:v>
                </c:pt>
                <c:pt idx="23">
                  <c:v>青森㉔</c:v>
                </c:pt>
                <c:pt idx="24">
                  <c:v>愛媛㉕</c:v>
                </c:pt>
                <c:pt idx="25">
                  <c:v>長崎㉖</c:v>
                </c:pt>
                <c:pt idx="26">
                  <c:v>栃木㉗</c:v>
                </c:pt>
                <c:pt idx="27">
                  <c:v>山梨㉘</c:v>
                </c:pt>
                <c:pt idx="28">
                  <c:v>福島㉙</c:v>
                </c:pt>
                <c:pt idx="29">
                  <c:v>佐賀㉚</c:v>
                </c:pt>
                <c:pt idx="30">
                  <c:v>福井㉛</c:v>
                </c:pt>
                <c:pt idx="31">
                  <c:v>滋賀㉜</c:v>
                </c:pt>
                <c:pt idx="32">
                  <c:v>山口㉝</c:v>
                </c:pt>
                <c:pt idx="33">
                  <c:v>石川㉞</c:v>
                </c:pt>
                <c:pt idx="34">
                  <c:v>大分㉟</c:v>
                </c:pt>
                <c:pt idx="35">
                  <c:v>岩手㊱</c:v>
                </c:pt>
                <c:pt idx="36">
                  <c:v>富山㊲</c:v>
                </c:pt>
                <c:pt idx="37">
                  <c:v>和歌山㊳</c:v>
                </c:pt>
                <c:pt idx="38">
                  <c:v>高知㊴</c:v>
                </c:pt>
                <c:pt idx="39">
                  <c:v>奈良㊵</c:v>
                </c:pt>
                <c:pt idx="40">
                  <c:v>秋田㊶</c:v>
                </c:pt>
                <c:pt idx="41">
                  <c:v>山形㊷</c:v>
                </c:pt>
                <c:pt idx="42">
                  <c:v>三重㊸</c:v>
                </c:pt>
                <c:pt idx="43">
                  <c:v>宮崎㊹</c:v>
                </c:pt>
                <c:pt idx="44">
                  <c:v>鳥取㊺</c:v>
                </c:pt>
                <c:pt idx="45">
                  <c:v>島根㊻</c:v>
                </c:pt>
                <c:pt idx="46">
                  <c:v>徳島㊼</c:v>
                </c:pt>
              </c:strCache>
            </c:strRef>
          </c:cat>
          <c:val>
            <c:numRef>
              <c:f>'25''法定外繰入理由（都道府県・円）'!$P$4:$P$50</c:f>
              <c:numCache>
                <c:formatCode>#,##0_);[Red]\(#,##0\)</c:formatCode>
                <c:ptCount val="47"/>
                <c:pt idx="0">
                  <c:v>106795819998</c:v>
                </c:pt>
                <c:pt idx="1">
                  <c:v>40128159501</c:v>
                </c:pt>
                <c:pt idx="2">
                  <c:v>28175897056</c:v>
                </c:pt>
                <c:pt idx="3">
                  <c:v>25189493160</c:v>
                </c:pt>
                <c:pt idx="4">
                  <c:v>19973440481</c:v>
                </c:pt>
                <c:pt idx="5">
                  <c:v>16306349705</c:v>
                </c:pt>
                <c:pt idx="6">
                  <c:v>13653510486</c:v>
                </c:pt>
                <c:pt idx="7">
                  <c:v>10329733091</c:v>
                </c:pt>
                <c:pt idx="8">
                  <c:v>9728403401</c:v>
                </c:pt>
                <c:pt idx="9">
                  <c:v>8899218531</c:v>
                </c:pt>
                <c:pt idx="10">
                  <c:v>7720578094</c:v>
                </c:pt>
                <c:pt idx="11">
                  <c:v>7359984263</c:v>
                </c:pt>
                <c:pt idx="12">
                  <c:v>5526099112</c:v>
                </c:pt>
                <c:pt idx="13">
                  <c:v>4883521871</c:v>
                </c:pt>
                <c:pt idx="14">
                  <c:v>3866195128</c:v>
                </c:pt>
                <c:pt idx="15">
                  <c:v>3325693522</c:v>
                </c:pt>
                <c:pt idx="16">
                  <c:v>3241185843</c:v>
                </c:pt>
                <c:pt idx="17">
                  <c:v>3162818287</c:v>
                </c:pt>
                <c:pt idx="18">
                  <c:v>3074756243</c:v>
                </c:pt>
                <c:pt idx="19">
                  <c:v>2668887064</c:v>
                </c:pt>
                <c:pt idx="20">
                  <c:v>2528666400</c:v>
                </c:pt>
                <c:pt idx="21">
                  <c:v>2378107622</c:v>
                </c:pt>
                <c:pt idx="22">
                  <c:v>1990975107</c:v>
                </c:pt>
                <c:pt idx="23">
                  <c:v>1822105318</c:v>
                </c:pt>
                <c:pt idx="24">
                  <c:v>1708382538</c:v>
                </c:pt>
                <c:pt idx="25">
                  <c:v>1649629667</c:v>
                </c:pt>
                <c:pt idx="26">
                  <c:v>1623241169</c:v>
                </c:pt>
                <c:pt idx="27">
                  <c:v>1586743084</c:v>
                </c:pt>
                <c:pt idx="28">
                  <c:v>1533514790</c:v>
                </c:pt>
                <c:pt idx="29">
                  <c:v>1357771441</c:v>
                </c:pt>
                <c:pt idx="30">
                  <c:v>1264561388</c:v>
                </c:pt>
                <c:pt idx="31">
                  <c:v>1209850151</c:v>
                </c:pt>
                <c:pt idx="32">
                  <c:v>1183121343</c:v>
                </c:pt>
                <c:pt idx="33">
                  <c:v>1180945511</c:v>
                </c:pt>
                <c:pt idx="34">
                  <c:v>1020912826</c:v>
                </c:pt>
                <c:pt idx="35">
                  <c:v>853430031</c:v>
                </c:pt>
                <c:pt idx="36">
                  <c:v>848129709</c:v>
                </c:pt>
                <c:pt idx="37">
                  <c:v>742677979</c:v>
                </c:pt>
                <c:pt idx="38">
                  <c:v>731495460</c:v>
                </c:pt>
                <c:pt idx="39">
                  <c:v>555798544</c:v>
                </c:pt>
                <c:pt idx="40">
                  <c:v>508484220</c:v>
                </c:pt>
                <c:pt idx="41">
                  <c:v>468058654</c:v>
                </c:pt>
                <c:pt idx="42">
                  <c:v>450641696</c:v>
                </c:pt>
                <c:pt idx="43">
                  <c:v>405110183</c:v>
                </c:pt>
                <c:pt idx="44">
                  <c:v>379780964</c:v>
                </c:pt>
                <c:pt idx="45">
                  <c:v>283237298</c:v>
                </c:pt>
                <c:pt idx="46">
                  <c:v>98477133</c:v>
                </c:pt>
              </c:numCache>
            </c:numRef>
          </c:val>
        </c:ser>
        <c:dLbls>
          <c:showLegendKey val="0"/>
          <c:showVal val="0"/>
          <c:showCatName val="0"/>
          <c:showSerName val="0"/>
          <c:showPercent val="0"/>
          <c:showBubbleSize val="0"/>
        </c:dLbls>
        <c:gapWidth val="150"/>
        <c:axId val="211438976"/>
        <c:axId val="211629184"/>
      </c:barChart>
      <c:catAx>
        <c:axId val="211438976"/>
        <c:scaling>
          <c:orientation val="minMax"/>
        </c:scaling>
        <c:delete val="0"/>
        <c:axPos val="b"/>
        <c:majorTickMark val="out"/>
        <c:minorTickMark val="none"/>
        <c:tickLblPos val="nextTo"/>
        <c:txPr>
          <a:bodyPr rot="0" vert="wordArtVertRtl"/>
          <a:lstStyle/>
          <a:p>
            <a:pPr>
              <a:defRPr/>
            </a:pPr>
            <a:endParaRPr lang="ja-JP"/>
          </a:p>
        </c:txPr>
        <c:crossAx val="211629184"/>
        <c:crosses val="autoZero"/>
        <c:auto val="1"/>
        <c:lblAlgn val="ctr"/>
        <c:lblOffset val="100"/>
        <c:noMultiLvlLbl val="0"/>
      </c:catAx>
      <c:valAx>
        <c:axId val="211629184"/>
        <c:scaling>
          <c:orientation val="minMax"/>
        </c:scaling>
        <c:delete val="0"/>
        <c:axPos val="l"/>
        <c:majorGridlines/>
        <c:numFmt formatCode="#,##0_);[Red]\(#,##0\)" sourceLinked="1"/>
        <c:majorTickMark val="out"/>
        <c:minorTickMark val="none"/>
        <c:tickLblPos val="nextTo"/>
        <c:crossAx val="211438976"/>
        <c:crosses val="autoZero"/>
        <c:crossBetween val="between"/>
        <c:dispUnits>
          <c:builtInUnit val="hundredMillions"/>
          <c:dispUnitsLbl>
            <c:layout>
              <c:manualLayout>
                <c:xMode val="edge"/>
                <c:yMode val="edge"/>
                <c:x val="1.5384615384615385E-2"/>
                <c:y val="2.3791216180657891E-4"/>
              </c:manualLayout>
            </c:layout>
            <c:tx>
              <c:rich>
                <a:bodyPr rot="0" vert="horz"/>
                <a:lstStyle/>
                <a:p>
                  <a:pPr>
                    <a:defRPr b="0"/>
                  </a:pPr>
                  <a:r>
                    <a:rPr lang="ja-JP" altLang="en-US" b="0"/>
                    <a:t>（億円）</a:t>
                  </a:r>
                </a:p>
              </c:rich>
            </c:tx>
          </c:dispUnitsLbl>
        </c:dispUnits>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109447738785731E-2"/>
          <c:y val="5.9305920093321821E-2"/>
          <c:w val="0.8897462126393888"/>
          <c:h val="0.8466691411048366"/>
        </c:manualLayout>
      </c:layout>
      <c:barChart>
        <c:barDir val="col"/>
        <c:grouping val="clustered"/>
        <c:varyColors val="0"/>
        <c:ser>
          <c:idx val="5"/>
          <c:order val="0"/>
          <c:tx>
            <c:v>H23　一人当たり一般会計繰入金（法定外）</c:v>
          </c:tx>
          <c:invertIfNegative val="0"/>
          <c:cat>
            <c:multiLvlStrRef>
              <c:f>'１人当たり金額'!$A$5:$B$51</c:f>
              <c:multiLvlStrCache>
                <c:ptCount val="47"/>
                <c:lvl>
                  <c:pt idx="0">
                    <c:v>北 海 道</c:v>
                  </c:pt>
                  <c:pt idx="1">
                    <c:v>青 森 県</c:v>
                  </c:pt>
                  <c:pt idx="2">
                    <c:v>岩 手 県</c:v>
                  </c:pt>
                  <c:pt idx="3">
                    <c:v>宮 城 県</c:v>
                  </c:pt>
                  <c:pt idx="4">
                    <c:v>秋 田 県</c:v>
                  </c:pt>
                  <c:pt idx="5">
                    <c:v>山 形 県</c:v>
                  </c:pt>
                  <c:pt idx="6">
                    <c:v>福 島 県</c:v>
                  </c:pt>
                  <c:pt idx="7">
                    <c:v>茨 城 県</c:v>
                  </c:pt>
                  <c:pt idx="8">
                    <c:v>栃 木 県</c:v>
                  </c:pt>
                  <c:pt idx="9">
                    <c:v>群 馬 県</c:v>
                  </c:pt>
                  <c:pt idx="10">
                    <c:v>埼 玉 県</c:v>
                  </c:pt>
                  <c:pt idx="11">
                    <c:v>千 葉 県</c:v>
                  </c:pt>
                  <c:pt idx="12">
                    <c:v>東 京 都</c:v>
                  </c:pt>
                  <c:pt idx="13">
                    <c:v>神奈川県</c:v>
                  </c:pt>
                  <c:pt idx="14">
                    <c:v>新 潟 県</c:v>
                  </c:pt>
                  <c:pt idx="15">
                    <c:v>富 山 県</c:v>
                  </c:pt>
                  <c:pt idx="16">
                    <c:v>石 川 県</c:v>
                  </c:pt>
                  <c:pt idx="17">
                    <c:v>福 井 県</c:v>
                  </c:pt>
                  <c:pt idx="18">
                    <c:v>山 梨 県</c:v>
                  </c:pt>
                  <c:pt idx="19">
                    <c:v>長 野 県</c:v>
                  </c:pt>
                  <c:pt idx="20">
                    <c:v>岐 阜 県</c:v>
                  </c:pt>
                  <c:pt idx="21">
                    <c:v>静 岡 県</c:v>
                  </c:pt>
                  <c:pt idx="22">
                    <c:v>愛 知 県</c:v>
                  </c:pt>
                  <c:pt idx="23">
                    <c:v>三 重 県</c:v>
                  </c:pt>
                  <c:pt idx="24">
                    <c:v>滋 賀 県</c:v>
                  </c:pt>
                  <c:pt idx="25">
                    <c:v>京 都 府</c:v>
                  </c:pt>
                  <c:pt idx="26">
                    <c:v>大 阪 府</c:v>
                  </c:pt>
                  <c:pt idx="27">
                    <c:v>兵 庫 県</c:v>
                  </c:pt>
                  <c:pt idx="28">
                    <c:v>奈 良 県</c:v>
                  </c:pt>
                  <c:pt idx="29">
                    <c:v>和歌山県</c:v>
                  </c:pt>
                  <c:pt idx="30">
                    <c:v>鳥 取 県</c:v>
                  </c:pt>
                  <c:pt idx="31">
                    <c:v>島 根 県</c:v>
                  </c:pt>
                  <c:pt idx="32">
                    <c:v>岡 山 県</c:v>
                  </c:pt>
                  <c:pt idx="33">
                    <c:v>広 島 県</c:v>
                  </c:pt>
                  <c:pt idx="34">
                    <c:v>山 口 県</c:v>
                  </c:pt>
                  <c:pt idx="35">
                    <c:v>徳 島 県</c:v>
                  </c:pt>
                  <c:pt idx="36">
                    <c:v>香 川 県</c:v>
                  </c:pt>
                  <c:pt idx="37">
                    <c:v>愛 媛 県</c:v>
                  </c:pt>
                  <c:pt idx="38">
                    <c:v>高 知 県</c:v>
                  </c:pt>
                  <c:pt idx="39">
                    <c:v>福 岡 県</c:v>
                  </c:pt>
                  <c:pt idx="40">
                    <c:v>佐 賀 県</c:v>
                  </c:pt>
                  <c:pt idx="41">
                    <c:v>長 崎 県</c:v>
                  </c:pt>
                  <c:pt idx="42">
                    <c:v>熊 本 県</c:v>
                  </c:pt>
                  <c:pt idx="43">
                    <c:v>大 分 県</c:v>
                  </c:pt>
                  <c:pt idx="44">
                    <c:v>宮 崎 県</c:v>
                  </c:pt>
                  <c:pt idx="45">
                    <c:v>鹿児島県</c:v>
                  </c:pt>
                  <c:pt idx="46">
                    <c:v>沖 縄 県</c:v>
                  </c:pt>
                </c:lvl>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lvl>
              </c:multiLvlStrCache>
            </c:multiLvlStrRef>
          </c:cat>
          <c:val>
            <c:numRef>
              <c:f>'１人当たり金額'!$C$5:$C$51</c:f>
              <c:numCache>
                <c:formatCode>#,##0_ </c:formatCode>
                <c:ptCount val="47"/>
                <c:pt idx="0">
                  <c:v>7942.0208095729895</c:v>
                </c:pt>
                <c:pt idx="1">
                  <c:v>2271.6105934929969</c:v>
                </c:pt>
                <c:pt idx="2">
                  <c:v>3330.2860148868017</c:v>
                </c:pt>
                <c:pt idx="3">
                  <c:v>1077.0688204016442</c:v>
                </c:pt>
                <c:pt idx="4">
                  <c:v>2289.0168067226891</c:v>
                </c:pt>
                <c:pt idx="5">
                  <c:v>3571.0700410576451</c:v>
                </c:pt>
                <c:pt idx="6">
                  <c:v>5661.289407938948</c:v>
                </c:pt>
                <c:pt idx="7">
                  <c:v>10878.913232774512</c:v>
                </c:pt>
                <c:pt idx="8">
                  <c:v>3289.3972140426181</c:v>
                </c:pt>
                <c:pt idx="9">
                  <c:v>2683.7625744515585</c:v>
                </c:pt>
                <c:pt idx="10">
                  <c:v>13506.738425837866</c:v>
                </c:pt>
                <c:pt idx="11">
                  <c:v>9346.3857549594886</c:v>
                </c:pt>
                <c:pt idx="12">
                  <c:v>34008.888904661901</c:v>
                </c:pt>
                <c:pt idx="13">
                  <c:v>17555.786830244859</c:v>
                </c:pt>
                <c:pt idx="14">
                  <c:v>4890.6993217183135</c:v>
                </c:pt>
                <c:pt idx="15">
                  <c:v>2256.2145551524468</c:v>
                </c:pt>
                <c:pt idx="16">
                  <c:v>5775.1521131409836</c:v>
                </c:pt>
                <c:pt idx="17">
                  <c:v>6380.9471706234026</c:v>
                </c:pt>
                <c:pt idx="18">
                  <c:v>5671.1679094226311</c:v>
                </c:pt>
                <c:pt idx="19">
                  <c:v>5543.509648983134</c:v>
                </c:pt>
                <c:pt idx="20">
                  <c:v>6296.8536285843384</c:v>
                </c:pt>
                <c:pt idx="21">
                  <c:v>8336.1981381298774</c:v>
                </c:pt>
                <c:pt idx="22">
                  <c:v>11932.309248109963</c:v>
                </c:pt>
                <c:pt idx="23">
                  <c:v>2069.9141897315208</c:v>
                </c:pt>
                <c:pt idx="24">
                  <c:v>4634.0514207041479</c:v>
                </c:pt>
                <c:pt idx="25">
                  <c:v>6139.5289270015428</c:v>
                </c:pt>
                <c:pt idx="26">
                  <c:v>11478.812229008643</c:v>
                </c:pt>
                <c:pt idx="27">
                  <c:v>5182.0774614747988</c:v>
                </c:pt>
                <c:pt idx="28">
                  <c:v>1949.0014949480167</c:v>
                </c:pt>
                <c:pt idx="29">
                  <c:v>4215.5956594571535</c:v>
                </c:pt>
                <c:pt idx="30">
                  <c:v>3071.1515936737269</c:v>
                </c:pt>
                <c:pt idx="31">
                  <c:v>1764.1024477455912</c:v>
                </c:pt>
                <c:pt idx="32">
                  <c:v>6034.8379870920098</c:v>
                </c:pt>
                <c:pt idx="33">
                  <c:v>4633.9279326700107</c:v>
                </c:pt>
                <c:pt idx="34">
                  <c:v>3538.8503156646584</c:v>
                </c:pt>
                <c:pt idx="35">
                  <c:v>1153.21735400995</c:v>
                </c:pt>
                <c:pt idx="36">
                  <c:v>10670.14838904976</c:v>
                </c:pt>
                <c:pt idx="37">
                  <c:v>4372.9291759333246</c:v>
                </c:pt>
                <c:pt idx="38">
                  <c:v>1865.2395465846669</c:v>
                </c:pt>
                <c:pt idx="39">
                  <c:v>10433.629340810276</c:v>
                </c:pt>
                <c:pt idx="40">
                  <c:v>3336.6628547001765</c:v>
                </c:pt>
                <c:pt idx="41">
                  <c:v>3221.5508943722048</c:v>
                </c:pt>
                <c:pt idx="42">
                  <c:v>7398.6153647914289</c:v>
                </c:pt>
                <c:pt idx="43">
                  <c:v>3491.3651425247976</c:v>
                </c:pt>
                <c:pt idx="44">
                  <c:v>2096.1219668088925</c:v>
                </c:pt>
                <c:pt idx="45">
                  <c:v>9813.9185254059557</c:v>
                </c:pt>
                <c:pt idx="46">
                  <c:v>10681.866834116663</c:v>
                </c:pt>
              </c:numCache>
            </c:numRef>
          </c:val>
        </c:ser>
        <c:ser>
          <c:idx val="6"/>
          <c:order val="1"/>
          <c:tx>
            <c:v>H24　一人当たり一般会計繰入金（法定外）</c:v>
          </c:tx>
          <c:invertIfNegative val="0"/>
          <c:cat>
            <c:multiLvlStrRef>
              <c:f>'１人当たり金額'!$A$5:$B$51</c:f>
              <c:multiLvlStrCache>
                <c:ptCount val="47"/>
                <c:lvl>
                  <c:pt idx="0">
                    <c:v>北 海 道</c:v>
                  </c:pt>
                  <c:pt idx="1">
                    <c:v>青 森 県</c:v>
                  </c:pt>
                  <c:pt idx="2">
                    <c:v>岩 手 県</c:v>
                  </c:pt>
                  <c:pt idx="3">
                    <c:v>宮 城 県</c:v>
                  </c:pt>
                  <c:pt idx="4">
                    <c:v>秋 田 県</c:v>
                  </c:pt>
                  <c:pt idx="5">
                    <c:v>山 形 県</c:v>
                  </c:pt>
                  <c:pt idx="6">
                    <c:v>福 島 県</c:v>
                  </c:pt>
                  <c:pt idx="7">
                    <c:v>茨 城 県</c:v>
                  </c:pt>
                  <c:pt idx="8">
                    <c:v>栃 木 県</c:v>
                  </c:pt>
                  <c:pt idx="9">
                    <c:v>群 馬 県</c:v>
                  </c:pt>
                  <c:pt idx="10">
                    <c:v>埼 玉 県</c:v>
                  </c:pt>
                  <c:pt idx="11">
                    <c:v>千 葉 県</c:v>
                  </c:pt>
                  <c:pt idx="12">
                    <c:v>東 京 都</c:v>
                  </c:pt>
                  <c:pt idx="13">
                    <c:v>神奈川県</c:v>
                  </c:pt>
                  <c:pt idx="14">
                    <c:v>新 潟 県</c:v>
                  </c:pt>
                  <c:pt idx="15">
                    <c:v>富 山 県</c:v>
                  </c:pt>
                  <c:pt idx="16">
                    <c:v>石 川 県</c:v>
                  </c:pt>
                  <c:pt idx="17">
                    <c:v>福 井 県</c:v>
                  </c:pt>
                  <c:pt idx="18">
                    <c:v>山 梨 県</c:v>
                  </c:pt>
                  <c:pt idx="19">
                    <c:v>長 野 県</c:v>
                  </c:pt>
                  <c:pt idx="20">
                    <c:v>岐 阜 県</c:v>
                  </c:pt>
                  <c:pt idx="21">
                    <c:v>静 岡 県</c:v>
                  </c:pt>
                  <c:pt idx="22">
                    <c:v>愛 知 県</c:v>
                  </c:pt>
                  <c:pt idx="23">
                    <c:v>三 重 県</c:v>
                  </c:pt>
                  <c:pt idx="24">
                    <c:v>滋 賀 県</c:v>
                  </c:pt>
                  <c:pt idx="25">
                    <c:v>京 都 府</c:v>
                  </c:pt>
                  <c:pt idx="26">
                    <c:v>大 阪 府</c:v>
                  </c:pt>
                  <c:pt idx="27">
                    <c:v>兵 庫 県</c:v>
                  </c:pt>
                  <c:pt idx="28">
                    <c:v>奈 良 県</c:v>
                  </c:pt>
                  <c:pt idx="29">
                    <c:v>和歌山県</c:v>
                  </c:pt>
                  <c:pt idx="30">
                    <c:v>鳥 取 県</c:v>
                  </c:pt>
                  <c:pt idx="31">
                    <c:v>島 根 県</c:v>
                  </c:pt>
                  <c:pt idx="32">
                    <c:v>岡 山 県</c:v>
                  </c:pt>
                  <c:pt idx="33">
                    <c:v>広 島 県</c:v>
                  </c:pt>
                  <c:pt idx="34">
                    <c:v>山 口 県</c:v>
                  </c:pt>
                  <c:pt idx="35">
                    <c:v>徳 島 県</c:v>
                  </c:pt>
                  <c:pt idx="36">
                    <c:v>香 川 県</c:v>
                  </c:pt>
                  <c:pt idx="37">
                    <c:v>愛 媛 県</c:v>
                  </c:pt>
                  <c:pt idx="38">
                    <c:v>高 知 県</c:v>
                  </c:pt>
                  <c:pt idx="39">
                    <c:v>福 岡 県</c:v>
                  </c:pt>
                  <c:pt idx="40">
                    <c:v>佐 賀 県</c:v>
                  </c:pt>
                  <c:pt idx="41">
                    <c:v>長 崎 県</c:v>
                  </c:pt>
                  <c:pt idx="42">
                    <c:v>熊 本 県</c:v>
                  </c:pt>
                  <c:pt idx="43">
                    <c:v>大 分 県</c:v>
                  </c:pt>
                  <c:pt idx="44">
                    <c:v>宮 崎 県</c:v>
                  </c:pt>
                  <c:pt idx="45">
                    <c:v>鹿児島県</c:v>
                  </c:pt>
                  <c:pt idx="46">
                    <c:v>沖 縄 県</c:v>
                  </c:pt>
                </c:lvl>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lvl>
              </c:multiLvlStrCache>
            </c:multiLvlStrRef>
          </c:cat>
          <c:val>
            <c:numRef>
              <c:f>'１人当たり金額'!$D$5:$D$51</c:f>
              <c:numCache>
                <c:formatCode>#,##0_ </c:formatCode>
                <c:ptCount val="47"/>
                <c:pt idx="0">
                  <c:v>6975.3805214208942</c:v>
                </c:pt>
                <c:pt idx="1">
                  <c:v>2140.0884798599345</c:v>
                </c:pt>
                <c:pt idx="2">
                  <c:v>3501.0212539733216</c:v>
                </c:pt>
                <c:pt idx="3">
                  <c:v>8463.8692724316734</c:v>
                </c:pt>
                <c:pt idx="4">
                  <c:v>2294.7571209576322</c:v>
                </c:pt>
                <c:pt idx="5">
                  <c:v>3754.4632202655689</c:v>
                </c:pt>
                <c:pt idx="6">
                  <c:v>4714.7599636761743</c:v>
                </c:pt>
                <c:pt idx="7">
                  <c:v>10858.887893376321</c:v>
                </c:pt>
                <c:pt idx="8">
                  <c:v>2744.6989207465194</c:v>
                </c:pt>
                <c:pt idx="9">
                  <c:v>6431.6181868692156</c:v>
                </c:pt>
                <c:pt idx="10">
                  <c:v>12918.808272811271</c:v>
                </c:pt>
                <c:pt idx="11">
                  <c:v>9315.2134686597365</c:v>
                </c:pt>
                <c:pt idx="12">
                  <c:v>31673.868020393409</c:v>
                </c:pt>
                <c:pt idx="13">
                  <c:v>17721.254253084408</c:v>
                </c:pt>
                <c:pt idx="14">
                  <c:v>4901.6890564889109</c:v>
                </c:pt>
                <c:pt idx="15">
                  <c:v>4361.6378482965883</c:v>
                </c:pt>
                <c:pt idx="16">
                  <c:v>6694.0187577100169</c:v>
                </c:pt>
                <c:pt idx="17">
                  <c:v>5812.4047425797726</c:v>
                </c:pt>
                <c:pt idx="18">
                  <c:v>9158.6301368785407</c:v>
                </c:pt>
                <c:pt idx="19">
                  <c:v>4761.3662478733149</c:v>
                </c:pt>
                <c:pt idx="20">
                  <c:v>6172.7668525989966</c:v>
                </c:pt>
                <c:pt idx="21">
                  <c:v>7897.5419367397517</c:v>
                </c:pt>
                <c:pt idx="22">
                  <c:v>12359.387409009156</c:v>
                </c:pt>
                <c:pt idx="23">
                  <c:v>1707.2880531763024</c:v>
                </c:pt>
                <c:pt idx="24">
                  <c:v>3609.1239671920016</c:v>
                </c:pt>
                <c:pt idx="25">
                  <c:v>5445.4252808126394</c:v>
                </c:pt>
                <c:pt idx="26">
                  <c:v>10881.930480904957</c:v>
                </c:pt>
                <c:pt idx="27">
                  <c:v>5561.7125075874583</c:v>
                </c:pt>
                <c:pt idx="28">
                  <c:v>1145.9211746481762</c:v>
                </c:pt>
                <c:pt idx="29">
                  <c:v>3071.4115528702432</c:v>
                </c:pt>
                <c:pt idx="30">
                  <c:v>1609.7107288637517</c:v>
                </c:pt>
                <c:pt idx="31">
                  <c:v>2276.8866804634254</c:v>
                </c:pt>
                <c:pt idx="32">
                  <c:v>6405.4546784088543</c:v>
                </c:pt>
                <c:pt idx="33">
                  <c:v>5477.2396621078042</c:v>
                </c:pt>
                <c:pt idx="34">
                  <c:v>6382.8849377423794</c:v>
                </c:pt>
                <c:pt idx="35">
                  <c:v>1602.4220525922888</c:v>
                </c:pt>
                <c:pt idx="36">
                  <c:v>10421.576556262164</c:v>
                </c:pt>
                <c:pt idx="37">
                  <c:v>6458.3010500635073</c:v>
                </c:pt>
                <c:pt idx="38">
                  <c:v>2991.922590282049</c:v>
                </c:pt>
                <c:pt idx="39">
                  <c:v>11213.351786986799</c:v>
                </c:pt>
                <c:pt idx="40">
                  <c:v>3434.1544596434073</c:v>
                </c:pt>
                <c:pt idx="41">
                  <c:v>3444.8785569434167</c:v>
                </c:pt>
                <c:pt idx="42">
                  <c:v>9538.6744936673022</c:v>
                </c:pt>
                <c:pt idx="43">
                  <c:v>3653.9120772509427</c:v>
                </c:pt>
                <c:pt idx="44">
                  <c:v>2802.9951916101286</c:v>
                </c:pt>
                <c:pt idx="45">
                  <c:v>11984.859230924098</c:v>
                </c:pt>
                <c:pt idx="46">
                  <c:v>15395.255710533647</c:v>
                </c:pt>
              </c:numCache>
            </c:numRef>
          </c:val>
        </c:ser>
        <c:ser>
          <c:idx val="2"/>
          <c:order val="2"/>
          <c:tx>
            <c:v>H25　一人当たり一般会計繰入金（法定外）</c:v>
          </c:tx>
          <c:spPr>
            <a:solidFill>
              <a:schemeClr val="tx1"/>
            </a:solidFill>
          </c:spPr>
          <c:invertIfNegative val="0"/>
          <c:cat>
            <c:multiLvlStrRef>
              <c:f>'１人当たり金額'!$A$5:$B$51</c:f>
              <c:multiLvlStrCache>
                <c:ptCount val="47"/>
                <c:lvl>
                  <c:pt idx="0">
                    <c:v>北 海 道</c:v>
                  </c:pt>
                  <c:pt idx="1">
                    <c:v>青 森 県</c:v>
                  </c:pt>
                  <c:pt idx="2">
                    <c:v>岩 手 県</c:v>
                  </c:pt>
                  <c:pt idx="3">
                    <c:v>宮 城 県</c:v>
                  </c:pt>
                  <c:pt idx="4">
                    <c:v>秋 田 県</c:v>
                  </c:pt>
                  <c:pt idx="5">
                    <c:v>山 形 県</c:v>
                  </c:pt>
                  <c:pt idx="6">
                    <c:v>福 島 県</c:v>
                  </c:pt>
                  <c:pt idx="7">
                    <c:v>茨 城 県</c:v>
                  </c:pt>
                  <c:pt idx="8">
                    <c:v>栃 木 県</c:v>
                  </c:pt>
                  <c:pt idx="9">
                    <c:v>群 馬 県</c:v>
                  </c:pt>
                  <c:pt idx="10">
                    <c:v>埼 玉 県</c:v>
                  </c:pt>
                  <c:pt idx="11">
                    <c:v>千 葉 県</c:v>
                  </c:pt>
                  <c:pt idx="12">
                    <c:v>東 京 都</c:v>
                  </c:pt>
                  <c:pt idx="13">
                    <c:v>神奈川県</c:v>
                  </c:pt>
                  <c:pt idx="14">
                    <c:v>新 潟 県</c:v>
                  </c:pt>
                  <c:pt idx="15">
                    <c:v>富 山 県</c:v>
                  </c:pt>
                  <c:pt idx="16">
                    <c:v>石 川 県</c:v>
                  </c:pt>
                  <c:pt idx="17">
                    <c:v>福 井 県</c:v>
                  </c:pt>
                  <c:pt idx="18">
                    <c:v>山 梨 県</c:v>
                  </c:pt>
                  <c:pt idx="19">
                    <c:v>長 野 県</c:v>
                  </c:pt>
                  <c:pt idx="20">
                    <c:v>岐 阜 県</c:v>
                  </c:pt>
                  <c:pt idx="21">
                    <c:v>静 岡 県</c:v>
                  </c:pt>
                  <c:pt idx="22">
                    <c:v>愛 知 県</c:v>
                  </c:pt>
                  <c:pt idx="23">
                    <c:v>三 重 県</c:v>
                  </c:pt>
                  <c:pt idx="24">
                    <c:v>滋 賀 県</c:v>
                  </c:pt>
                  <c:pt idx="25">
                    <c:v>京 都 府</c:v>
                  </c:pt>
                  <c:pt idx="26">
                    <c:v>大 阪 府</c:v>
                  </c:pt>
                  <c:pt idx="27">
                    <c:v>兵 庫 県</c:v>
                  </c:pt>
                  <c:pt idx="28">
                    <c:v>奈 良 県</c:v>
                  </c:pt>
                  <c:pt idx="29">
                    <c:v>和歌山県</c:v>
                  </c:pt>
                  <c:pt idx="30">
                    <c:v>鳥 取 県</c:v>
                  </c:pt>
                  <c:pt idx="31">
                    <c:v>島 根 県</c:v>
                  </c:pt>
                  <c:pt idx="32">
                    <c:v>岡 山 県</c:v>
                  </c:pt>
                  <c:pt idx="33">
                    <c:v>広 島 県</c:v>
                  </c:pt>
                  <c:pt idx="34">
                    <c:v>山 口 県</c:v>
                  </c:pt>
                  <c:pt idx="35">
                    <c:v>徳 島 県</c:v>
                  </c:pt>
                  <c:pt idx="36">
                    <c:v>香 川 県</c:v>
                  </c:pt>
                  <c:pt idx="37">
                    <c:v>愛 媛 県</c:v>
                  </c:pt>
                  <c:pt idx="38">
                    <c:v>高 知 県</c:v>
                  </c:pt>
                  <c:pt idx="39">
                    <c:v>福 岡 県</c:v>
                  </c:pt>
                  <c:pt idx="40">
                    <c:v>佐 賀 県</c:v>
                  </c:pt>
                  <c:pt idx="41">
                    <c:v>長 崎 県</c:v>
                  </c:pt>
                  <c:pt idx="42">
                    <c:v>熊 本 県</c:v>
                  </c:pt>
                  <c:pt idx="43">
                    <c:v>大 分 県</c:v>
                  </c:pt>
                  <c:pt idx="44">
                    <c:v>宮 崎 県</c:v>
                  </c:pt>
                  <c:pt idx="45">
                    <c:v>鹿児島県</c:v>
                  </c:pt>
                  <c:pt idx="46">
                    <c:v>沖 縄 県</c:v>
                  </c:pt>
                </c:lvl>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lvl>
              </c:multiLvlStrCache>
            </c:multiLvlStrRef>
          </c:cat>
          <c:val>
            <c:numRef>
              <c:f>'１人当たり金額'!$E$5:$E$51</c:f>
              <c:numCache>
                <c:formatCode>#,##0_ </c:formatCode>
                <c:ptCount val="47"/>
                <c:pt idx="0">
                  <c:v>7781.2024303472763</c:v>
                </c:pt>
                <c:pt idx="1">
                  <c:v>5410.6354677479094</c:v>
                </c:pt>
                <c:pt idx="2">
                  <c:v>2687.5280770297763</c:v>
                </c:pt>
                <c:pt idx="3">
                  <c:v>6699.0191828319121</c:v>
                </c:pt>
                <c:pt idx="4">
                  <c:v>2720.5223091631224</c:v>
                </c:pt>
                <c:pt idx="5">
                  <c:v>2569.5669200540683</c:v>
                </c:pt>
                <c:pt idx="6">
                  <c:v>5258.4784327647994</c:v>
                </c:pt>
                <c:pt idx="7">
                  <c:v>11587.323334812558</c:v>
                </c:pt>
                <c:pt idx="8">
                  <c:v>3374.0069213492479</c:v>
                </c:pt>
                <c:pt idx="9">
                  <c:v>4588.8070823357612</c:v>
                </c:pt>
                <c:pt idx="10">
                  <c:v>14333.555044232342</c:v>
                </c:pt>
                <c:pt idx="11">
                  <c:v>9323.4129764080462</c:v>
                </c:pt>
                <c:pt idx="12">
                  <c:v>31675.466214106065</c:v>
                </c:pt>
                <c:pt idx="13">
                  <c:v>19422.600435265187</c:v>
                </c:pt>
                <c:pt idx="14">
                  <c:v>4952.5415954391228</c:v>
                </c:pt>
                <c:pt idx="15">
                  <c:v>3857.2692288720818</c:v>
                </c:pt>
                <c:pt idx="16">
                  <c:v>4722.6841016558928</c:v>
                </c:pt>
                <c:pt idx="17">
                  <c:v>7051.5335047083008</c:v>
                </c:pt>
                <c:pt idx="18">
                  <c:v>7383.5902138836173</c:v>
                </c:pt>
                <c:pt idx="19">
                  <c:v>4626.2038183980612</c:v>
                </c:pt>
                <c:pt idx="20">
                  <c:v>6100.1518022834252</c:v>
                </c:pt>
                <c:pt idx="21">
                  <c:v>7397.055176856451</c:v>
                </c:pt>
                <c:pt idx="22">
                  <c:v>11114.809859735102</c:v>
                </c:pt>
                <c:pt idx="23">
                  <c:v>1289.4726793105606</c:v>
                </c:pt>
                <c:pt idx="24">
                  <c:v>4489.5042463847112</c:v>
                </c:pt>
                <c:pt idx="25">
                  <c:v>5649.6008705666072</c:v>
                </c:pt>
                <c:pt idx="26">
                  <c:v>10846.461559400494</c:v>
                </c:pt>
                <c:pt idx="27">
                  <c:v>6774.3772479079298</c:v>
                </c:pt>
                <c:pt idx="28">
                  <c:v>1633.5088847071565</c:v>
                </c:pt>
                <c:pt idx="29">
                  <c:v>2842.0866654238293</c:v>
                </c:pt>
                <c:pt idx="30">
                  <c:v>2664.2019653195011</c:v>
                </c:pt>
                <c:pt idx="31">
                  <c:v>2101.5441089475748</c:v>
                </c:pt>
                <c:pt idx="32">
                  <c:v>8343.7238702912837</c:v>
                </c:pt>
                <c:pt idx="33">
                  <c:v>5134.9669282160003</c:v>
                </c:pt>
                <c:pt idx="34">
                  <c:v>3371.1407347744898</c:v>
                </c:pt>
                <c:pt idx="35">
                  <c:v>1204.3184868595699</c:v>
                </c:pt>
                <c:pt idx="36">
                  <c:v>8895.2412821773923</c:v>
                </c:pt>
                <c:pt idx="37">
                  <c:v>4692.1124101135429</c:v>
                </c:pt>
                <c:pt idx="38">
                  <c:v>3661.429819713866</c:v>
                </c:pt>
                <c:pt idx="39">
                  <c:v>11284.516338031603</c:v>
                </c:pt>
                <c:pt idx="40">
                  <c:v>6284.1287981301512</c:v>
                </c:pt>
                <c:pt idx="41">
                  <c:v>4262.4422198452457</c:v>
                </c:pt>
                <c:pt idx="42">
                  <c:v>10037.393857087191</c:v>
                </c:pt>
                <c:pt idx="43">
                  <c:v>3626.0550508714964</c:v>
                </c:pt>
                <c:pt idx="44">
                  <c:v>1883.816289576589</c:v>
                </c:pt>
                <c:pt idx="45">
                  <c:v>12380.537620690029</c:v>
                </c:pt>
                <c:pt idx="46">
                  <c:v>18538.564701047206</c:v>
                </c:pt>
              </c:numCache>
            </c:numRef>
          </c:val>
        </c:ser>
        <c:dLbls>
          <c:showLegendKey val="0"/>
          <c:showVal val="0"/>
          <c:showCatName val="0"/>
          <c:showSerName val="0"/>
          <c:showPercent val="0"/>
          <c:showBubbleSize val="0"/>
        </c:dLbls>
        <c:gapWidth val="150"/>
        <c:axId val="211944192"/>
        <c:axId val="211945728"/>
      </c:barChart>
      <c:lineChart>
        <c:grouping val="standard"/>
        <c:varyColors val="0"/>
        <c:ser>
          <c:idx val="8"/>
          <c:order val="3"/>
          <c:tx>
            <c:v>H25 １人当たり負担率</c:v>
          </c:tx>
          <c:spPr>
            <a:ln>
              <a:solidFill>
                <a:srgbClr val="FF0000"/>
              </a:solidFill>
            </a:ln>
          </c:spPr>
          <c:marker>
            <c:symbol val="none"/>
          </c:marker>
          <c:val>
            <c:numRef>
              <c:f>'１人当たり金額'!$F$5:$F$51</c:f>
              <c:numCache>
                <c:formatCode>0.0%</c:formatCode>
                <c:ptCount val="47"/>
                <c:pt idx="0">
                  <c:v>0.16874505385928421</c:v>
                </c:pt>
                <c:pt idx="1">
                  <c:v>0.19580808381458703</c:v>
                </c:pt>
                <c:pt idx="2">
                  <c:v>0.16748433572461202</c:v>
                </c:pt>
                <c:pt idx="3">
                  <c:v>0.1640916676689366</c:v>
                </c:pt>
                <c:pt idx="4">
                  <c:v>0.1843867645054216</c:v>
                </c:pt>
                <c:pt idx="5">
                  <c:v>0.18667456808510197</c:v>
                </c:pt>
                <c:pt idx="6">
                  <c:v>0.14881708178835401</c:v>
                </c:pt>
                <c:pt idx="7">
                  <c:v>0.14526795408908497</c:v>
                </c:pt>
                <c:pt idx="8">
                  <c:v>0.1502546444623088</c:v>
                </c:pt>
                <c:pt idx="9">
                  <c:v>0.16250191801756017</c:v>
                </c:pt>
                <c:pt idx="10">
                  <c:v>0.1238253476197997</c:v>
                </c:pt>
                <c:pt idx="11">
                  <c:v>0.12961938831910783</c:v>
                </c:pt>
                <c:pt idx="12">
                  <c:v>0.10315256490348249</c:v>
                </c:pt>
                <c:pt idx="13">
                  <c:v>0.12077698635707218</c:v>
                </c:pt>
                <c:pt idx="14">
                  <c:v>0.16963369347069399</c:v>
                </c:pt>
                <c:pt idx="15">
                  <c:v>0.16331587253518273</c:v>
                </c:pt>
                <c:pt idx="16">
                  <c:v>0.17034616033317149</c:v>
                </c:pt>
                <c:pt idx="17">
                  <c:v>0.1624035043245157</c:v>
                </c:pt>
                <c:pt idx="18">
                  <c:v>0.16941640705604671</c:v>
                </c:pt>
                <c:pt idx="19">
                  <c:v>0.15121272887810192</c:v>
                </c:pt>
                <c:pt idx="20">
                  <c:v>0.15325029400532561</c:v>
                </c:pt>
                <c:pt idx="21">
                  <c:v>0.12981322980982785</c:v>
                </c:pt>
                <c:pt idx="22">
                  <c:v>0.11981630208643004</c:v>
                </c:pt>
                <c:pt idx="23">
                  <c:v>0.15534156838429311</c:v>
                </c:pt>
                <c:pt idx="24">
                  <c:v>0.15775815461958248</c:v>
                </c:pt>
                <c:pt idx="25">
                  <c:v>0.16234685699739165</c:v>
                </c:pt>
                <c:pt idx="26">
                  <c:v>0.16699472426019116</c:v>
                </c:pt>
                <c:pt idx="27">
                  <c:v>0.1693832234908752</c:v>
                </c:pt>
                <c:pt idx="28">
                  <c:v>0.1653477603960494</c:v>
                </c:pt>
                <c:pt idx="29">
                  <c:v>0.18544459993373874</c:v>
                </c:pt>
                <c:pt idx="30">
                  <c:v>0.19188384532543429</c:v>
                </c:pt>
                <c:pt idx="31">
                  <c:v>0.18024320117169176</c:v>
                </c:pt>
                <c:pt idx="32">
                  <c:v>0.17218141986324434</c:v>
                </c:pt>
                <c:pt idx="33">
                  <c:v>0.16186427532601516</c:v>
                </c:pt>
                <c:pt idx="34">
                  <c:v>0.19267147806388205</c:v>
                </c:pt>
                <c:pt idx="35">
                  <c:v>0.20823306612723397</c:v>
                </c:pt>
                <c:pt idx="36">
                  <c:v>0.17868577370101488</c:v>
                </c:pt>
                <c:pt idx="37">
                  <c:v>0.17500996566447061</c:v>
                </c:pt>
                <c:pt idx="38">
                  <c:v>0.1881770828407219</c:v>
                </c:pt>
                <c:pt idx="39">
                  <c:v>0.1699387049478279</c:v>
                </c:pt>
                <c:pt idx="40">
                  <c:v>0.18864580373122888</c:v>
                </c:pt>
                <c:pt idx="41">
                  <c:v>0.17441827171664029</c:v>
                </c:pt>
                <c:pt idx="42">
                  <c:v>0.17855431951063089</c:v>
                </c:pt>
                <c:pt idx="43">
                  <c:v>0.20586929128825293</c:v>
                </c:pt>
                <c:pt idx="44">
                  <c:v>0.20262597777340974</c:v>
                </c:pt>
                <c:pt idx="45">
                  <c:v>0.19568848230608343</c:v>
                </c:pt>
                <c:pt idx="46">
                  <c:v>0.15955887245223949</c:v>
                </c:pt>
              </c:numCache>
            </c:numRef>
          </c:val>
          <c:smooth val="0"/>
        </c:ser>
        <c:dLbls>
          <c:showLegendKey val="0"/>
          <c:showVal val="0"/>
          <c:showCatName val="0"/>
          <c:showSerName val="0"/>
          <c:showPercent val="0"/>
          <c:showBubbleSize val="0"/>
        </c:dLbls>
        <c:marker val="1"/>
        <c:smooth val="0"/>
        <c:axId val="211949056"/>
        <c:axId val="211947520"/>
      </c:lineChart>
      <c:catAx>
        <c:axId val="211944192"/>
        <c:scaling>
          <c:orientation val="minMax"/>
        </c:scaling>
        <c:delete val="0"/>
        <c:axPos val="b"/>
        <c:majorGridlines/>
        <c:majorTickMark val="out"/>
        <c:minorTickMark val="none"/>
        <c:tickLblPos val="nextTo"/>
        <c:txPr>
          <a:bodyPr rot="0" vert="eaVert"/>
          <a:lstStyle/>
          <a:p>
            <a:pPr>
              <a:defRPr/>
            </a:pPr>
            <a:endParaRPr lang="ja-JP"/>
          </a:p>
        </c:txPr>
        <c:crossAx val="211945728"/>
        <c:crosses val="autoZero"/>
        <c:auto val="1"/>
        <c:lblAlgn val="ctr"/>
        <c:lblOffset val="100"/>
        <c:tickLblSkip val="1"/>
        <c:noMultiLvlLbl val="0"/>
      </c:catAx>
      <c:valAx>
        <c:axId val="211945728"/>
        <c:scaling>
          <c:orientation val="minMax"/>
          <c:max val="40000"/>
        </c:scaling>
        <c:delete val="0"/>
        <c:axPos val="l"/>
        <c:majorGridlines/>
        <c:numFmt formatCode="#,##0_ " sourceLinked="1"/>
        <c:majorTickMark val="out"/>
        <c:minorTickMark val="none"/>
        <c:tickLblPos val="nextTo"/>
        <c:crossAx val="211944192"/>
        <c:crosses val="autoZero"/>
        <c:crossBetween val="between"/>
      </c:valAx>
      <c:valAx>
        <c:axId val="211947520"/>
        <c:scaling>
          <c:orientation val="minMax"/>
          <c:max val="0.25"/>
        </c:scaling>
        <c:delete val="0"/>
        <c:axPos val="r"/>
        <c:numFmt formatCode="0.0%" sourceLinked="1"/>
        <c:majorTickMark val="out"/>
        <c:minorTickMark val="none"/>
        <c:tickLblPos val="nextTo"/>
        <c:crossAx val="211949056"/>
        <c:crosses val="max"/>
        <c:crossBetween val="between"/>
      </c:valAx>
      <c:catAx>
        <c:axId val="211949056"/>
        <c:scaling>
          <c:orientation val="minMax"/>
        </c:scaling>
        <c:delete val="1"/>
        <c:axPos val="b"/>
        <c:majorTickMark val="out"/>
        <c:minorTickMark val="none"/>
        <c:tickLblPos val="none"/>
        <c:crossAx val="211947520"/>
        <c:crosses val="autoZero"/>
        <c:auto val="1"/>
        <c:lblAlgn val="ctr"/>
        <c:lblOffset val="100"/>
        <c:noMultiLvlLbl val="0"/>
      </c:catAx>
    </c:plotArea>
    <c:legend>
      <c:legendPos val="r"/>
      <c:layout>
        <c:manualLayout>
          <c:xMode val="edge"/>
          <c:yMode val="edge"/>
          <c:x val="0.31250096483537065"/>
          <c:y val="3.4982402240206927E-2"/>
          <c:w val="0.37719028897284168"/>
          <c:h val="0.15767282979953795"/>
        </c:manualLayout>
      </c:layout>
      <c:overlay val="0"/>
      <c:spPr>
        <a:solidFill>
          <a:sysClr val="window" lastClr="FFFFFF"/>
        </a:solidFill>
      </c:spPr>
    </c:legend>
    <c:plotVisOnly val="1"/>
    <c:dispBlanksAs val="gap"/>
    <c:showDLblsOverMax val="0"/>
  </c:chart>
  <c:spPr>
    <a:ln>
      <a:noFill/>
    </a:ln>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0.83486</cdr:x>
      <cdr:y>0.13336</cdr:y>
    </cdr:from>
    <cdr:to>
      <cdr:x>1</cdr:x>
      <cdr:y>0.18675</cdr:y>
    </cdr:to>
    <cdr:sp macro="" textlink="">
      <cdr:nvSpPr>
        <cdr:cNvPr id="4" name="テキスト ボックス 9"/>
        <cdr:cNvSpPr txBox="1"/>
      </cdr:nvSpPr>
      <cdr:spPr>
        <a:xfrm xmlns:a="http://schemas.openxmlformats.org/drawingml/2006/main">
          <a:off x="7761565" y="634269"/>
          <a:ext cx="1535232" cy="25391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marL="90488" indent="-90488"/>
          <a:r>
            <a:rPr lang="ja-JP" altLang="en-US" sz="1050" dirty="0" smtClean="0">
              <a:solidFill>
                <a:prstClr val="black"/>
              </a:solidFill>
              <a:latin typeface="ＭＳ Ｐ明朝" panose="02020600040205080304" pitchFamily="18" charset="-128"/>
              <a:ea typeface="ＭＳ Ｐ明朝" panose="02020600040205080304" pitchFamily="18" charset="-128"/>
            </a:rPr>
            <a:t>（</a:t>
          </a:r>
          <a:r>
            <a:rPr lang="en-US" altLang="ja-JP" sz="1050" dirty="0">
              <a:solidFill>
                <a:prstClr val="black"/>
              </a:solidFill>
              <a:latin typeface="ＭＳ Ｐ明朝" panose="02020600040205080304" pitchFamily="18" charset="-128"/>
              <a:ea typeface="ＭＳ Ｐ明朝" panose="02020600040205080304" pitchFamily="18" charset="-128"/>
            </a:rPr>
            <a:t>1,118</a:t>
          </a:r>
          <a:r>
            <a:rPr lang="ja-JP" altLang="en-US" sz="1050" dirty="0" smtClean="0">
              <a:solidFill>
                <a:prstClr val="black"/>
              </a:solidFill>
              <a:latin typeface="ＭＳ Ｐ明朝" panose="02020600040205080304" pitchFamily="18" charset="-128"/>
              <a:ea typeface="ＭＳ Ｐ明朝" panose="02020600040205080304" pitchFamily="18" charset="-128"/>
            </a:rPr>
            <a:t>保険者で実施）</a:t>
          </a:r>
          <a:endParaRPr lang="ja-JP" altLang="en-US" sz="1050" dirty="0">
            <a:solidFill>
              <a:prstClr val="black"/>
            </a:solidFill>
            <a:latin typeface="ＭＳ Ｐ明朝" panose="02020600040205080304" pitchFamily="18" charset="-128"/>
            <a:ea typeface="ＭＳ Ｐ明朝" panose="02020600040205080304" pitchFamily="18" charset="-128"/>
          </a:endParaRPr>
        </a:p>
      </cdr:txBody>
    </cdr:sp>
  </cdr:relSizeAnchor>
  <cdr:relSizeAnchor xmlns:cdr="http://schemas.openxmlformats.org/drawingml/2006/chartDrawing">
    <cdr:from>
      <cdr:x>0.78232</cdr:x>
      <cdr:y>0.37772</cdr:y>
    </cdr:from>
    <cdr:to>
      <cdr:x>1</cdr:x>
      <cdr:y>0.44243</cdr:y>
    </cdr:to>
    <cdr:sp macro="" textlink="">
      <cdr:nvSpPr>
        <cdr:cNvPr id="5" name="テキスト ボックス 7"/>
        <cdr:cNvSpPr txBox="1"/>
      </cdr:nvSpPr>
      <cdr:spPr>
        <a:xfrm xmlns:a="http://schemas.openxmlformats.org/drawingml/2006/main">
          <a:off x="7273110" y="1796467"/>
          <a:ext cx="2023687"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ja-JP" altLang="en-US" sz="1400" dirty="0" smtClean="0">
              <a:solidFill>
                <a:prstClr val="black"/>
              </a:solidFill>
            </a:rPr>
            <a:t>　　</a:t>
          </a:r>
          <a:r>
            <a:rPr lang="en-US" altLang="ja-JP" sz="1400" dirty="0" smtClean="0">
              <a:solidFill>
                <a:prstClr val="black"/>
              </a:solidFill>
            </a:rPr>
            <a:t>(</a:t>
          </a:r>
          <a:r>
            <a:rPr lang="ja-JP" altLang="en-US" sz="1400" dirty="0" smtClean="0">
              <a:solidFill>
                <a:prstClr val="black"/>
              </a:solidFill>
            </a:rPr>
            <a:t>単年度収支差引額</a:t>
          </a:r>
          <a:r>
            <a:rPr lang="en-US" altLang="ja-JP" sz="1400" dirty="0" smtClean="0">
              <a:solidFill>
                <a:prstClr val="black"/>
              </a:solidFill>
            </a:rPr>
            <a:t>)</a:t>
          </a:r>
          <a:endParaRPr lang="ja-JP" altLang="en-US" sz="1400" dirty="0">
            <a:solidFill>
              <a:prstClr val="black"/>
            </a:solidFill>
          </a:endParaRPr>
        </a:p>
      </cdr:txBody>
    </cdr:sp>
  </cdr:relSizeAnchor>
  <cdr:relSizeAnchor xmlns:cdr="http://schemas.openxmlformats.org/drawingml/2006/chartDrawing">
    <cdr:from>
      <cdr:x>0.77104</cdr:x>
      <cdr:y>0.44071</cdr:y>
    </cdr:from>
    <cdr:to>
      <cdr:x>0.99427</cdr:x>
      <cdr:y>0.53778</cdr:y>
    </cdr:to>
    <cdr:sp macro="" textlink="">
      <cdr:nvSpPr>
        <cdr:cNvPr id="6" name="テキスト ボックス 10"/>
        <cdr:cNvSpPr txBox="1"/>
      </cdr:nvSpPr>
      <cdr:spPr>
        <a:xfrm xmlns:a="http://schemas.openxmlformats.org/drawingml/2006/main">
          <a:off x="7168222" y="2096035"/>
          <a:ext cx="2075324" cy="461665"/>
        </a:xfrm>
        <a:prstGeom xmlns:a="http://schemas.openxmlformats.org/drawingml/2006/main" prst="rect">
          <a:avLst/>
        </a:prstGeom>
        <a:noFill xmlns:a="http://schemas.openxmlformats.org/drawingml/2006/main"/>
      </cdr:spPr>
      <cdr:txBody>
        <a:bodyPr xmlns:a="http://schemas.openxmlformats.org/drawingml/2006/main" wrap="square" lIns="0" tIns="0" rIns="0" bIns="0" rtlCol="0" anchor="ctr" anchorCtr="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marL="90488" indent="-90488">
            <a:lnSpc>
              <a:spcPts val="1200"/>
            </a:lnSpc>
          </a:pPr>
          <a:r>
            <a:rPr lang="ja-JP" altLang="en-US" sz="1050" dirty="0" smtClean="0">
              <a:solidFill>
                <a:prstClr val="black"/>
              </a:solidFill>
              <a:latin typeface="ＭＳ Ｐ明朝" panose="02020600040205080304" pitchFamily="18" charset="-128"/>
              <a:ea typeface="ＭＳ Ｐ明朝" panose="02020600040205080304" pitchFamily="18" charset="-128"/>
            </a:rPr>
            <a:t>（名目上の単年度収支から上記の　決算補填等のための一般会計繰入を控除した実質的な赤字額）</a:t>
          </a:r>
          <a:endParaRPr lang="ja-JP" altLang="en-US" sz="1050" dirty="0">
            <a:solidFill>
              <a:prstClr val="black"/>
            </a:solidFill>
            <a:latin typeface="ＭＳ Ｐ明朝" panose="02020600040205080304" pitchFamily="18" charset="-128"/>
            <a:ea typeface="ＭＳ Ｐ明朝" panose="02020600040205080304" pitchFamily="18"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0.62821</cdr:y>
    </cdr:from>
    <cdr:to>
      <cdr:x>0.05207</cdr:x>
      <cdr:y>0.67949</cdr:y>
    </cdr:to>
    <cdr:sp macro="" textlink="">
      <cdr:nvSpPr>
        <cdr:cNvPr id="2" name="円/楕円 1"/>
        <cdr:cNvSpPr/>
      </cdr:nvSpPr>
      <cdr:spPr>
        <a:xfrm xmlns:a="http://schemas.openxmlformats.org/drawingml/2006/main">
          <a:off x="-12503" y="3528392"/>
          <a:ext cx="462138" cy="288032"/>
        </a:xfrm>
        <a:prstGeom xmlns:a="http://schemas.openxmlformats.org/drawingml/2006/main" prst="ellipse">
          <a:avLst/>
        </a:prstGeom>
        <a:noFill xmlns:a="http://schemas.openxmlformats.org/drawingml/2006/main"/>
        <a:ln xmlns:a="http://schemas.openxmlformats.org/drawingml/2006/main" w="9525">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0.05067</cdr:x>
      <cdr:y>0.41026</cdr:y>
    </cdr:from>
    <cdr:to>
      <cdr:x>0.95943</cdr:x>
      <cdr:y>0.41026</cdr:y>
    </cdr:to>
    <cdr:cxnSp macro="">
      <cdr:nvCxnSpPr>
        <cdr:cNvPr id="4" name="直線コネクタ 3"/>
        <cdr:cNvCxnSpPr/>
      </cdr:nvCxnSpPr>
      <cdr:spPr>
        <a:xfrm xmlns:a="http://schemas.openxmlformats.org/drawingml/2006/main">
          <a:off x="449635" y="2304256"/>
          <a:ext cx="8064896" cy="0"/>
        </a:xfrm>
        <a:prstGeom xmlns:a="http://schemas.openxmlformats.org/drawingml/2006/main" prst="line">
          <a:avLst/>
        </a:prstGeom>
        <a:ln xmlns:a="http://schemas.openxmlformats.org/drawingml/2006/main" w="25400">
          <a:solidFill>
            <a:srgbClr val="0070C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0.64299</cdr:x>
      <cdr:y>0.38462</cdr:y>
    </cdr:from>
    <cdr:to>
      <cdr:x>0.9432</cdr:x>
      <cdr:y>0.4359</cdr:y>
    </cdr:to>
    <cdr:sp macro="" textlink="">
      <cdr:nvSpPr>
        <cdr:cNvPr id="5" name="テキスト ボックス 4"/>
        <cdr:cNvSpPr txBox="1"/>
      </cdr:nvSpPr>
      <cdr:spPr>
        <a:xfrm xmlns:a="http://schemas.openxmlformats.org/drawingml/2006/main">
          <a:off x="5706219" y="2160240"/>
          <a:ext cx="2664296" cy="288032"/>
        </a:xfrm>
        <a:prstGeom xmlns:a="http://schemas.openxmlformats.org/drawingml/2006/main" prst="rect">
          <a:avLst/>
        </a:prstGeom>
        <a:solidFill xmlns:a="http://schemas.openxmlformats.org/drawingml/2006/main">
          <a:schemeClr val="bg1"/>
        </a:solidFill>
        <a:ln xmlns:a="http://schemas.openxmlformats.org/drawingml/2006/main" w="25400">
          <a:solidFill>
            <a:srgbClr val="0070C0"/>
          </a:solidFill>
        </a:ln>
      </cdr:spPr>
      <cdr:txBody>
        <a:bodyPr xmlns:a="http://schemas.openxmlformats.org/drawingml/2006/main" vertOverflow="clip" wrap="square" rtlCol="0"/>
        <a:lstStyle xmlns:a="http://schemas.openxmlformats.org/drawingml/2006/main"/>
        <a:p xmlns:a="http://schemas.openxmlformats.org/drawingml/2006/main">
          <a:pPr algn="ctr"/>
          <a:r>
            <a:rPr lang="ja-JP" altLang="en-US" sz="1200" b="1" dirty="0" smtClean="0"/>
            <a:t>一人当たり保険料負担率平均：</a:t>
          </a:r>
          <a:r>
            <a:rPr lang="en-US" altLang="ja-JP" sz="1200" b="1" dirty="0" smtClean="0"/>
            <a:t>14.3</a:t>
          </a:r>
          <a:r>
            <a:rPr lang="ja-JP" altLang="en-US" sz="1200" b="1" dirty="0" smtClean="0"/>
            <a:t>％</a:t>
          </a:r>
          <a:endParaRPr lang="ja-JP" altLang="en-US" sz="12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A0518F66-8201-415E-B5DE-5C0366DC38AC}" type="datetimeFigureOut">
              <a:rPr kumimoji="1" lang="ja-JP" altLang="en-US" smtClean="0"/>
              <a:t>2016/2/4</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F2C458E5-0E31-4554-8958-3DD995BF6404}" type="slidenum">
              <a:rPr kumimoji="1" lang="ja-JP" altLang="en-US" smtClean="0"/>
              <a:t>‹#›</a:t>
            </a:fld>
            <a:endParaRPr kumimoji="1" lang="ja-JP" altLang="en-US"/>
          </a:p>
        </p:txBody>
      </p:sp>
    </p:spTree>
    <p:extLst>
      <p:ext uri="{BB962C8B-B14F-4D97-AF65-F5344CB8AC3E}">
        <p14:creationId xmlns:p14="http://schemas.microsoft.com/office/powerpoint/2010/main" val="237980005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1741D62-2D81-45E6-8746-07B60C51A0BB}" type="slidenum">
              <a:rPr lang="ja-JP" altLang="en-US" smtClean="0">
                <a:solidFill>
                  <a:prstClr val="black"/>
                </a:solidFill>
              </a:rPr>
              <a:pPr/>
              <a:t>0</a:t>
            </a:fld>
            <a:endParaRPr lang="ja-JP"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DC76738-3C22-43C6-BFFA-559713252FCB}" type="slidenum">
              <a:rPr kumimoji="1" lang="ja-JP" altLang="en-US" smtClean="0"/>
              <a:pPr/>
              <a:t>23</a:t>
            </a:fld>
            <a:endParaRPr kumimoji="1" lang="ja-JP" altLang="en-US"/>
          </a:p>
        </p:txBody>
      </p:sp>
    </p:spTree>
    <p:extLst>
      <p:ext uri="{BB962C8B-B14F-4D97-AF65-F5344CB8AC3E}">
        <p14:creationId xmlns:p14="http://schemas.microsoft.com/office/powerpoint/2010/main" val="3057375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DC76738-3C22-43C6-BFFA-559713252FCB}" type="slidenum">
              <a:rPr kumimoji="1" lang="ja-JP" altLang="en-US" smtClean="0"/>
              <a:pPr/>
              <a:t>24</a:t>
            </a:fld>
            <a:endParaRPr kumimoji="1" lang="ja-JP" altLang="en-US"/>
          </a:p>
        </p:txBody>
      </p:sp>
    </p:spTree>
    <p:extLst>
      <p:ext uri="{BB962C8B-B14F-4D97-AF65-F5344CB8AC3E}">
        <p14:creationId xmlns:p14="http://schemas.microsoft.com/office/powerpoint/2010/main" val="3057375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6D69DC7-C0ED-4D4C-BA00-4923BD03F020}" type="slidenum">
              <a:rPr kumimoji="1" lang="ja-JP" altLang="en-US" smtClean="0"/>
              <a:t>30</a:t>
            </a:fld>
            <a:endParaRPr kumimoji="1" lang="ja-JP" altLang="en-US"/>
          </a:p>
        </p:txBody>
      </p:sp>
    </p:spTree>
    <p:extLst>
      <p:ext uri="{BB962C8B-B14F-4D97-AF65-F5344CB8AC3E}">
        <p14:creationId xmlns:p14="http://schemas.microsoft.com/office/powerpoint/2010/main" val="3931086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1625"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F48AD618-CBA7-4421-AF95-07A4AF01AAC8}" type="slidenum">
              <a:rPr kumimoji="1" lang="ja-JP" altLang="en-US" smtClean="0"/>
              <a:pPr/>
              <a:t>31</a:t>
            </a:fld>
            <a:endParaRPr kumimoji="1" lang="ja-JP"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1741D62-2D81-45E6-8746-07B60C51A0BB}" type="slidenum">
              <a:rPr lang="ja-JP" altLang="en-US" smtClean="0">
                <a:solidFill>
                  <a:prstClr val="black"/>
                </a:solidFill>
              </a:rPr>
              <a:pPr/>
              <a:t>32</a:t>
            </a:fld>
            <a:endParaRPr lang="ja-JP"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714375" y="746125"/>
            <a:ext cx="5380038" cy="3725863"/>
          </a:xfrm>
          <a:noFill/>
          <a:ln>
            <a:solidFill>
              <a:srgbClr val="000000"/>
            </a:solidFill>
            <a:miter lim="800000"/>
            <a:headEnd/>
            <a:tailEnd/>
          </a:ln>
        </p:spPr>
      </p:sp>
      <p:sp>
        <p:nvSpPr>
          <p:cNvPr id="40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410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4F709C-A8B7-49B3-8EF8-A60D6C4218BB}" type="slidenum">
              <a:rPr lang="ja-JP" altLang="en-US" smtClean="0">
                <a:ea typeface="ＭＳ Ｐゴシック" charset="-128"/>
              </a:rPr>
              <a:pPr/>
              <a:t>34</a:t>
            </a:fld>
            <a:endParaRPr lang="ja-JP" altLang="en-US" smtClean="0">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80038"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1741D62-2D81-45E6-8746-07B60C51A0BB}" type="slidenum">
              <a:rPr kumimoji="1" lang="ja-JP" altLang="en-US" smtClean="0"/>
              <a:pPr/>
              <a:t>40</a:t>
            </a:fld>
            <a:endParaRPr kumimoji="1" lang="ja-JP" altLang="en-US"/>
          </a:p>
        </p:txBody>
      </p:sp>
    </p:spTree>
    <p:extLst>
      <p:ext uri="{BB962C8B-B14F-4D97-AF65-F5344CB8AC3E}">
        <p14:creationId xmlns:p14="http://schemas.microsoft.com/office/powerpoint/2010/main" val="2328059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1741D62-2D81-45E6-8746-07B60C51A0BB}" type="slidenum">
              <a:rPr kumimoji="1" lang="ja-JP" altLang="en-US" smtClean="0"/>
              <a:pPr/>
              <a:t>41</a:t>
            </a:fld>
            <a:endParaRPr kumimoji="1" lang="ja-JP" altLang="en-US"/>
          </a:p>
        </p:txBody>
      </p:sp>
    </p:spTree>
    <p:extLst>
      <p:ext uri="{BB962C8B-B14F-4D97-AF65-F5344CB8AC3E}">
        <p14:creationId xmlns:p14="http://schemas.microsoft.com/office/powerpoint/2010/main" val="1343040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7EE4E54-E466-4CB8-8F07-CF26FA8A5CE2}" type="slidenum">
              <a:rPr kumimoji="1" lang="ja-JP" altLang="en-US" smtClean="0"/>
              <a:t>42</a:t>
            </a:fld>
            <a:endParaRPr kumimoji="1" lang="ja-JP" altLang="en-US"/>
          </a:p>
        </p:txBody>
      </p:sp>
    </p:spTree>
    <p:extLst>
      <p:ext uri="{BB962C8B-B14F-4D97-AF65-F5344CB8AC3E}">
        <p14:creationId xmlns:p14="http://schemas.microsoft.com/office/powerpoint/2010/main" val="1545062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266D-82A1-4A76-9872-48D841F89A87}" type="slidenum">
              <a:rPr kumimoji="1" lang="ja-JP" altLang="en-US" smtClean="0"/>
              <a:pPr/>
              <a:t>1</a:t>
            </a:fld>
            <a:endParaRPr kumimoji="1" lang="ja-JP" altLang="en-US"/>
          </a:p>
        </p:txBody>
      </p:sp>
    </p:spTree>
    <p:extLst>
      <p:ext uri="{BB962C8B-B14F-4D97-AF65-F5344CB8AC3E}">
        <p14:creationId xmlns:p14="http://schemas.microsoft.com/office/powerpoint/2010/main" val="1360563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 1"/>
          <p:cNvSpPr>
            <a:spLocks noGrp="1" noRot="1" noChangeAspect="1" noTextEdit="1"/>
          </p:cNvSpPr>
          <p:nvPr>
            <p:ph type="sldImg"/>
          </p:nvPr>
        </p:nvSpPr>
        <p:spPr bwMode="auto">
          <a:xfrm>
            <a:off x="712788" y="746125"/>
            <a:ext cx="5381625"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smtClean="0"/>
          </a:p>
          <a:p>
            <a:endParaRPr lang="ja-JP" altLang="en-US" dirty="0" smtClean="0"/>
          </a:p>
        </p:txBody>
      </p:sp>
      <p:sp>
        <p:nvSpPr>
          <p:cNvPr id="4" name="スライド番号プレースホルダ 3"/>
          <p:cNvSpPr>
            <a:spLocks noGrp="1"/>
          </p:cNvSpPr>
          <p:nvPr>
            <p:ph type="sldNum" sz="quarter" idx="5"/>
          </p:nvPr>
        </p:nvSpPr>
        <p:spPr/>
        <p:txBody>
          <a:bodyPr/>
          <a:lstStyle/>
          <a:p>
            <a:pPr>
              <a:defRPr/>
            </a:pPr>
            <a:fld id="{2BE4A7A7-9D23-4E75-89AE-9BEC9E53F697}" type="slidenum">
              <a:rPr lang="ja-JP" altLang="en-US" smtClean="0"/>
              <a:pPr>
                <a:defRPr/>
              </a:pPr>
              <a:t>2</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DC76738-3C22-43C6-BFFA-559713252FCB}" type="slidenum">
              <a:rPr kumimoji="1" lang="ja-JP" altLang="en-US" smtClean="0"/>
              <a:pPr/>
              <a:t>3</a:t>
            </a:fld>
            <a:endParaRPr kumimoji="1" lang="ja-JP" altLang="en-US"/>
          </a:p>
        </p:txBody>
      </p:sp>
    </p:spTree>
    <p:extLst>
      <p:ext uri="{BB962C8B-B14F-4D97-AF65-F5344CB8AC3E}">
        <p14:creationId xmlns:p14="http://schemas.microsoft.com/office/powerpoint/2010/main" val="3057375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DC76738-3C22-43C6-BFFA-559713252FCB}" type="slidenum">
              <a:rPr kumimoji="1" lang="ja-JP" altLang="en-US" smtClean="0"/>
              <a:pPr/>
              <a:t>10</a:t>
            </a:fld>
            <a:endParaRPr kumimoji="1" lang="ja-JP" altLang="en-US"/>
          </a:p>
        </p:txBody>
      </p:sp>
    </p:spTree>
    <p:extLst>
      <p:ext uri="{BB962C8B-B14F-4D97-AF65-F5344CB8AC3E}">
        <p14:creationId xmlns:p14="http://schemas.microsoft.com/office/powerpoint/2010/main" val="3057375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5249BE7-E712-4E11-B2BC-8D5B2E88E5D6}" type="slidenum">
              <a:rPr lang="ja-JP" altLang="en-US" smtClean="0">
                <a:solidFill>
                  <a:prstClr val="black"/>
                </a:solidFill>
              </a:rPr>
              <a:pPr/>
              <a:t>11</a:t>
            </a:fld>
            <a:endParaRPr lang="ja-JP" altLang="en-US">
              <a:solidFill>
                <a:prstClr val="black"/>
              </a:solidFill>
            </a:endParaRPr>
          </a:p>
        </p:txBody>
      </p:sp>
    </p:spTree>
    <p:extLst>
      <p:ext uri="{BB962C8B-B14F-4D97-AF65-F5344CB8AC3E}">
        <p14:creationId xmlns:p14="http://schemas.microsoft.com/office/powerpoint/2010/main" val="3748468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98E169D-F6A8-479C-8A64-9CA59BB06FC3}" type="slidenum">
              <a:rPr kumimoji="1" lang="ja-JP" altLang="en-US" smtClean="0"/>
              <a:pPr/>
              <a:t>13</a:t>
            </a:fld>
            <a:endParaRPr kumimoji="1" lang="ja-JP" altLang="en-US"/>
          </a:p>
        </p:txBody>
      </p:sp>
    </p:spTree>
    <p:extLst>
      <p:ext uri="{BB962C8B-B14F-4D97-AF65-F5344CB8AC3E}">
        <p14:creationId xmlns:p14="http://schemas.microsoft.com/office/powerpoint/2010/main" val="2958544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42893" indent="-285728" eaLnBrk="0" hangingPunct="0">
              <a:defRPr kumimoji="1">
                <a:solidFill>
                  <a:schemeClr val="tx1"/>
                </a:solidFill>
                <a:latin typeface="Arial" charset="0"/>
                <a:ea typeface="ＭＳ Ｐゴシック" pitchFamily="50" charset="-128"/>
              </a:defRPr>
            </a:lvl2pPr>
            <a:lvl3pPr marL="1142914" indent="-228583" eaLnBrk="0" hangingPunct="0">
              <a:defRPr kumimoji="1">
                <a:solidFill>
                  <a:schemeClr val="tx1"/>
                </a:solidFill>
                <a:latin typeface="Arial" charset="0"/>
                <a:ea typeface="ＭＳ Ｐゴシック" pitchFamily="50" charset="-128"/>
              </a:defRPr>
            </a:lvl3pPr>
            <a:lvl4pPr marL="1600079" indent="-228583" eaLnBrk="0" hangingPunct="0">
              <a:defRPr kumimoji="1">
                <a:solidFill>
                  <a:schemeClr val="tx1"/>
                </a:solidFill>
                <a:latin typeface="Arial" charset="0"/>
                <a:ea typeface="ＭＳ Ｐゴシック" pitchFamily="50" charset="-128"/>
              </a:defRPr>
            </a:lvl4pPr>
            <a:lvl5pPr marL="2057245" indent="-228583" eaLnBrk="0" hangingPunct="0">
              <a:defRPr kumimoji="1">
                <a:solidFill>
                  <a:schemeClr val="tx1"/>
                </a:solidFill>
                <a:latin typeface="Arial" charset="0"/>
                <a:ea typeface="ＭＳ Ｐゴシック" pitchFamily="50" charset="-128"/>
              </a:defRPr>
            </a:lvl5pPr>
            <a:lvl6pPr marL="2514410" indent="-228583" eaLnBrk="0" fontAlgn="base" hangingPunct="0">
              <a:spcBef>
                <a:spcPct val="0"/>
              </a:spcBef>
              <a:spcAft>
                <a:spcPct val="0"/>
              </a:spcAft>
              <a:defRPr kumimoji="1">
                <a:solidFill>
                  <a:schemeClr val="tx1"/>
                </a:solidFill>
                <a:latin typeface="Arial" charset="0"/>
                <a:ea typeface="ＭＳ Ｐゴシック" pitchFamily="50" charset="-128"/>
              </a:defRPr>
            </a:lvl6pPr>
            <a:lvl7pPr marL="2971575" indent="-228583" eaLnBrk="0" fontAlgn="base" hangingPunct="0">
              <a:spcBef>
                <a:spcPct val="0"/>
              </a:spcBef>
              <a:spcAft>
                <a:spcPct val="0"/>
              </a:spcAft>
              <a:defRPr kumimoji="1">
                <a:solidFill>
                  <a:schemeClr val="tx1"/>
                </a:solidFill>
                <a:latin typeface="Arial" charset="0"/>
                <a:ea typeface="ＭＳ Ｐゴシック" pitchFamily="50" charset="-128"/>
              </a:defRPr>
            </a:lvl7pPr>
            <a:lvl8pPr marL="3428741" indent="-228583" eaLnBrk="0" fontAlgn="base" hangingPunct="0">
              <a:spcBef>
                <a:spcPct val="0"/>
              </a:spcBef>
              <a:spcAft>
                <a:spcPct val="0"/>
              </a:spcAft>
              <a:defRPr kumimoji="1">
                <a:solidFill>
                  <a:schemeClr val="tx1"/>
                </a:solidFill>
                <a:latin typeface="Arial" charset="0"/>
                <a:ea typeface="ＭＳ Ｐゴシック" pitchFamily="50" charset="-128"/>
              </a:defRPr>
            </a:lvl8pPr>
            <a:lvl9pPr marL="3885906" indent="-22858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8BFD2ED5-B8E0-404D-A7DA-CC9C4851784A}" type="slidenum">
              <a:rPr lang="en-US" altLang="ja-JP">
                <a:solidFill>
                  <a:prstClr val="black"/>
                </a:solidFill>
              </a:rPr>
              <a:pPr eaLnBrk="1" hangingPunct="1"/>
              <a:t>15</a:t>
            </a:fld>
            <a:endParaRPr lang="en-US" altLang="ja-JP">
              <a:solidFill>
                <a:prstClr val="black"/>
              </a:solidFill>
            </a:endParaRPr>
          </a:p>
        </p:txBody>
      </p:sp>
      <p:sp>
        <p:nvSpPr>
          <p:cNvPr id="6147" name="Rectangle 2"/>
          <p:cNvSpPr>
            <a:spLocks noGrp="1" noRot="1" noChangeAspect="1" noChangeArrowheads="1" noTextEdit="1"/>
          </p:cNvSpPr>
          <p:nvPr>
            <p:ph type="sldImg"/>
          </p:nvPr>
        </p:nvSpPr>
        <p:spPr>
          <a:xfrm>
            <a:off x="712788" y="746125"/>
            <a:ext cx="5381625" cy="3725863"/>
          </a:xfrm>
          <a:ln/>
        </p:spPr>
      </p:sp>
      <p:sp>
        <p:nvSpPr>
          <p:cNvPr id="6148" name="Rectangle 3"/>
          <p:cNvSpPr>
            <a:spLocks noGrp="1" noChangeArrowheads="1"/>
          </p:cNvSpPr>
          <p:nvPr>
            <p:ph type="body" idx="1"/>
          </p:nvPr>
        </p:nvSpPr>
        <p:spPr>
          <a:noFill/>
        </p:spPr>
        <p:txBody>
          <a:bodyPr/>
          <a:lstStyle/>
          <a:p>
            <a:pPr eaLnBrk="1" hangingPunct="1"/>
            <a:endParaRPr lang="ja-JP" altLang="ja-JP"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42893" indent="-285728" eaLnBrk="0" hangingPunct="0">
              <a:defRPr kumimoji="1">
                <a:solidFill>
                  <a:schemeClr val="tx1"/>
                </a:solidFill>
                <a:latin typeface="Arial" charset="0"/>
                <a:ea typeface="ＭＳ Ｐゴシック" pitchFamily="50" charset="-128"/>
              </a:defRPr>
            </a:lvl2pPr>
            <a:lvl3pPr marL="1142914" indent="-228583" eaLnBrk="0" hangingPunct="0">
              <a:defRPr kumimoji="1">
                <a:solidFill>
                  <a:schemeClr val="tx1"/>
                </a:solidFill>
                <a:latin typeface="Arial" charset="0"/>
                <a:ea typeface="ＭＳ Ｐゴシック" pitchFamily="50" charset="-128"/>
              </a:defRPr>
            </a:lvl3pPr>
            <a:lvl4pPr marL="1600079" indent="-228583" eaLnBrk="0" hangingPunct="0">
              <a:defRPr kumimoji="1">
                <a:solidFill>
                  <a:schemeClr val="tx1"/>
                </a:solidFill>
                <a:latin typeface="Arial" charset="0"/>
                <a:ea typeface="ＭＳ Ｐゴシック" pitchFamily="50" charset="-128"/>
              </a:defRPr>
            </a:lvl4pPr>
            <a:lvl5pPr marL="2057245" indent="-228583" eaLnBrk="0" hangingPunct="0">
              <a:defRPr kumimoji="1">
                <a:solidFill>
                  <a:schemeClr val="tx1"/>
                </a:solidFill>
                <a:latin typeface="Arial" charset="0"/>
                <a:ea typeface="ＭＳ Ｐゴシック" pitchFamily="50" charset="-128"/>
              </a:defRPr>
            </a:lvl5pPr>
            <a:lvl6pPr marL="2514410" indent="-228583" eaLnBrk="0" fontAlgn="base" hangingPunct="0">
              <a:spcBef>
                <a:spcPct val="0"/>
              </a:spcBef>
              <a:spcAft>
                <a:spcPct val="0"/>
              </a:spcAft>
              <a:defRPr kumimoji="1">
                <a:solidFill>
                  <a:schemeClr val="tx1"/>
                </a:solidFill>
                <a:latin typeface="Arial" charset="0"/>
                <a:ea typeface="ＭＳ Ｐゴシック" pitchFamily="50" charset="-128"/>
              </a:defRPr>
            </a:lvl6pPr>
            <a:lvl7pPr marL="2971575" indent="-228583" eaLnBrk="0" fontAlgn="base" hangingPunct="0">
              <a:spcBef>
                <a:spcPct val="0"/>
              </a:spcBef>
              <a:spcAft>
                <a:spcPct val="0"/>
              </a:spcAft>
              <a:defRPr kumimoji="1">
                <a:solidFill>
                  <a:schemeClr val="tx1"/>
                </a:solidFill>
                <a:latin typeface="Arial" charset="0"/>
                <a:ea typeface="ＭＳ Ｐゴシック" pitchFamily="50" charset="-128"/>
              </a:defRPr>
            </a:lvl7pPr>
            <a:lvl8pPr marL="3428741" indent="-228583" eaLnBrk="0" fontAlgn="base" hangingPunct="0">
              <a:spcBef>
                <a:spcPct val="0"/>
              </a:spcBef>
              <a:spcAft>
                <a:spcPct val="0"/>
              </a:spcAft>
              <a:defRPr kumimoji="1">
                <a:solidFill>
                  <a:schemeClr val="tx1"/>
                </a:solidFill>
                <a:latin typeface="Arial" charset="0"/>
                <a:ea typeface="ＭＳ Ｐゴシック" pitchFamily="50" charset="-128"/>
              </a:defRPr>
            </a:lvl8pPr>
            <a:lvl9pPr marL="3885906" indent="-22858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8BFD2ED5-B8E0-404D-A7DA-CC9C4851784A}" type="slidenum">
              <a:rPr lang="en-US" altLang="ja-JP">
                <a:solidFill>
                  <a:prstClr val="black"/>
                </a:solidFill>
              </a:rPr>
              <a:pPr eaLnBrk="1" hangingPunct="1"/>
              <a:t>19</a:t>
            </a:fld>
            <a:endParaRPr lang="en-US" altLang="ja-JP">
              <a:solidFill>
                <a:prstClr val="black"/>
              </a:solidFill>
            </a:endParaRPr>
          </a:p>
        </p:txBody>
      </p:sp>
      <p:sp>
        <p:nvSpPr>
          <p:cNvPr id="6147" name="Rectangle 2"/>
          <p:cNvSpPr>
            <a:spLocks noGrp="1" noRot="1" noChangeAspect="1" noChangeArrowheads="1" noTextEdit="1"/>
          </p:cNvSpPr>
          <p:nvPr>
            <p:ph type="sldImg"/>
          </p:nvPr>
        </p:nvSpPr>
        <p:spPr>
          <a:xfrm>
            <a:off x="712788" y="746125"/>
            <a:ext cx="5381625" cy="3725863"/>
          </a:xfrm>
          <a:ln/>
        </p:spPr>
      </p:sp>
      <p:sp>
        <p:nvSpPr>
          <p:cNvPr id="6148" name="Rectangle 3"/>
          <p:cNvSpPr>
            <a:spLocks noGrp="1" noChangeArrowheads="1"/>
          </p:cNvSpPr>
          <p:nvPr>
            <p:ph type="body" idx="1"/>
          </p:nvPr>
        </p:nvSpPr>
        <p:spPr>
          <a:noFill/>
        </p:spPr>
        <p:txBody>
          <a:bodyPr/>
          <a:lstStyle/>
          <a:p>
            <a:pPr eaLnBrk="1" hangingPunct="1"/>
            <a:endParaRPr lang="ja-JP" altLang="ja-JP"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DAE7EE4-CEFE-453D-8730-005D38677A0C}" type="datetimeFigureOut">
              <a:rPr kumimoji="1" lang="ja-JP" altLang="en-US" smtClean="0"/>
              <a:t>2016/2/4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A016F72-2776-42E3-98D1-109F4059D52C}" type="slidenum">
              <a:rPr kumimoji="1" lang="ja-JP" altLang="en-US" smtClean="0"/>
              <a:t>‹#›</a:t>
            </a:fld>
            <a:endParaRPr kumimoji="1" lang="ja-JP" altLang="en-US"/>
          </a:p>
        </p:txBody>
      </p:sp>
    </p:spTree>
    <p:extLst>
      <p:ext uri="{BB962C8B-B14F-4D97-AF65-F5344CB8AC3E}">
        <p14:creationId xmlns:p14="http://schemas.microsoft.com/office/powerpoint/2010/main" val="1032905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DAE7EE4-CEFE-453D-8730-005D38677A0C}" type="datetimeFigureOut">
              <a:rPr kumimoji="1" lang="ja-JP" altLang="en-US" smtClean="0"/>
              <a:t>2016/2/4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A016F72-2776-42E3-98D1-109F4059D52C}" type="slidenum">
              <a:rPr kumimoji="1" lang="ja-JP" altLang="en-US" smtClean="0"/>
              <a:t>‹#›</a:t>
            </a:fld>
            <a:endParaRPr kumimoji="1" lang="ja-JP" altLang="en-US"/>
          </a:p>
        </p:txBody>
      </p:sp>
    </p:spTree>
    <p:extLst>
      <p:ext uri="{BB962C8B-B14F-4D97-AF65-F5344CB8AC3E}">
        <p14:creationId xmlns:p14="http://schemas.microsoft.com/office/powerpoint/2010/main" val="586844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39"/>
            <a:ext cx="2414588"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36575" y="274639"/>
            <a:ext cx="7078663"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DAE7EE4-CEFE-453D-8730-005D38677A0C}" type="datetimeFigureOut">
              <a:rPr kumimoji="1" lang="ja-JP" altLang="en-US" smtClean="0"/>
              <a:t>2016/2/4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A016F72-2776-42E3-98D1-109F4059D52C}" type="slidenum">
              <a:rPr kumimoji="1" lang="ja-JP" altLang="en-US" smtClean="0"/>
              <a:t>‹#›</a:t>
            </a:fld>
            <a:endParaRPr kumimoji="1" lang="ja-JP" altLang="en-US"/>
          </a:p>
        </p:txBody>
      </p:sp>
    </p:spTree>
    <p:extLst>
      <p:ext uri="{BB962C8B-B14F-4D97-AF65-F5344CB8AC3E}">
        <p14:creationId xmlns:p14="http://schemas.microsoft.com/office/powerpoint/2010/main" val="12564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95300" y="274662"/>
            <a:ext cx="8915400" cy="5851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7ACB557D-41F6-4EA9-876E-E6545FD1C09D}" type="datetime1">
              <a:rPr lang="ja-JP" altLang="en-US" smtClean="0">
                <a:solidFill>
                  <a:prstClr val="black">
                    <a:tint val="75000"/>
                  </a:prstClr>
                </a:solidFill>
              </a:rPr>
              <a:pPr>
                <a:defRPr/>
              </a:pPr>
              <a:t>2016/2/4</a:t>
            </a:fld>
            <a:endParaRPr lang="en-US" altLang="ja-JP">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186BA37-E281-491E-99DA-D5A3FC181472}"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238122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DAE7EE4-CEFE-453D-8730-005D38677A0C}" type="datetimeFigureOut">
              <a:rPr kumimoji="1" lang="ja-JP" altLang="en-US" smtClean="0"/>
              <a:t>2016/2/4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A016F72-2776-42E3-98D1-109F4059D52C}" type="slidenum">
              <a:rPr kumimoji="1" lang="ja-JP" altLang="en-US" smtClean="0"/>
              <a:t>‹#›</a:t>
            </a:fld>
            <a:endParaRPr kumimoji="1" lang="ja-JP" altLang="en-US"/>
          </a:p>
        </p:txBody>
      </p:sp>
    </p:spTree>
    <p:extLst>
      <p:ext uri="{BB962C8B-B14F-4D97-AF65-F5344CB8AC3E}">
        <p14:creationId xmlns:p14="http://schemas.microsoft.com/office/powerpoint/2010/main" val="823934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DAE7EE4-CEFE-453D-8730-005D38677A0C}" type="datetimeFigureOut">
              <a:rPr kumimoji="1" lang="ja-JP" altLang="en-US" smtClean="0"/>
              <a:t>2016/2/4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A016F72-2776-42E3-98D1-109F4059D52C}" type="slidenum">
              <a:rPr kumimoji="1" lang="ja-JP" altLang="en-US" smtClean="0"/>
              <a:t>‹#›</a:t>
            </a:fld>
            <a:endParaRPr kumimoji="1" lang="ja-JP" altLang="en-US"/>
          </a:p>
        </p:txBody>
      </p:sp>
    </p:spTree>
    <p:extLst>
      <p:ext uri="{BB962C8B-B14F-4D97-AF65-F5344CB8AC3E}">
        <p14:creationId xmlns:p14="http://schemas.microsoft.com/office/powerpoint/2010/main" val="374115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DAE7EE4-CEFE-453D-8730-005D38677A0C}" type="datetimeFigureOut">
              <a:rPr kumimoji="1" lang="ja-JP" altLang="en-US" smtClean="0"/>
              <a:t>2016/2/4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A016F72-2776-42E3-98D1-109F4059D52C}" type="slidenum">
              <a:rPr kumimoji="1" lang="ja-JP" altLang="en-US" smtClean="0"/>
              <a:t>‹#›</a:t>
            </a:fld>
            <a:endParaRPr kumimoji="1" lang="ja-JP" altLang="en-US"/>
          </a:p>
        </p:txBody>
      </p:sp>
    </p:spTree>
    <p:extLst>
      <p:ext uri="{BB962C8B-B14F-4D97-AF65-F5344CB8AC3E}">
        <p14:creationId xmlns:p14="http://schemas.microsoft.com/office/powerpoint/2010/main" val="285541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DAE7EE4-CEFE-453D-8730-005D38677A0C}" type="datetimeFigureOut">
              <a:rPr kumimoji="1" lang="ja-JP" altLang="en-US" smtClean="0"/>
              <a:t>2016/2/4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A016F72-2776-42E3-98D1-109F4059D52C}" type="slidenum">
              <a:rPr kumimoji="1" lang="ja-JP" altLang="en-US" smtClean="0"/>
              <a:t>‹#›</a:t>
            </a:fld>
            <a:endParaRPr kumimoji="1" lang="ja-JP" altLang="en-US"/>
          </a:p>
        </p:txBody>
      </p:sp>
    </p:spTree>
    <p:extLst>
      <p:ext uri="{BB962C8B-B14F-4D97-AF65-F5344CB8AC3E}">
        <p14:creationId xmlns:p14="http://schemas.microsoft.com/office/powerpoint/2010/main" val="486203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DAE7EE4-CEFE-453D-8730-005D38677A0C}" type="datetimeFigureOut">
              <a:rPr kumimoji="1" lang="ja-JP" altLang="en-US" smtClean="0"/>
              <a:t>2016/2/4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A016F72-2776-42E3-98D1-109F4059D52C}" type="slidenum">
              <a:rPr kumimoji="1" lang="ja-JP" altLang="en-US" smtClean="0"/>
              <a:t>‹#›</a:t>
            </a:fld>
            <a:endParaRPr kumimoji="1" lang="ja-JP" altLang="en-US"/>
          </a:p>
        </p:txBody>
      </p:sp>
    </p:spTree>
    <p:extLst>
      <p:ext uri="{BB962C8B-B14F-4D97-AF65-F5344CB8AC3E}">
        <p14:creationId xmlns:p14="http://schemas.microsoft.com/office/powerpoint/2010/main" val="808475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DAE7EE4-CEFE-453D-8730-005D38677A0C}" type="datetimeFigureOut">
              <a:rPr kumimoji="1" lang="ja-JP" altLang="en-US" smtClean="0"/>
              <a:t>2016/2/4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A016F72-2776-42E3-98D1-109F4059D52C}" type="slidenum">
              <a:rPr kumimoji="1" lang="ja-JP" altLang="en-US" smtClean="0"/>
              <a:t>‹#›</a:t>
            </a:fld>
            <a:endParaRPr kumimoji="1" lang="ja-JP" altLang="en-US"/>
          </a:p>
        </p:txBody>
      </p:sp>
    </p:spTree>
    <p:extLst>
      <p:ext uri="{BB962C8B-B14F-4D97-AF65-F5344CB8AC3E}">
        <p14:creationId xmlns:p14="http://schemas.microsoft.com/office/powerpoint/2010/main" val="2428482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DAE7EE4-CEFE-453D-8730-005D38677A0C}" type="datetimeFigureOut">
              <a:rPr kumimoji="1" lang="ja-JP" altLang="en-US" smtClean="0"/>
              <a:t>2016/2/4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A016F72-2776-42E3-98D1-109F4059D52C}" type="slidenum">
              <a:rPr kumimoji="1" lang="ja-JP" altLang="en-US" smtClean="0"/>
              <a:t>‹#›</a:t>
            </a:fld>
            <a:endParaRPr kumimoji="1" lang="ja-JP" altLang="en-US"/>
          </a:p>
        </p:txBody>
      </p:sp>
    </p:spTree>
    <p:extLst>
      <p:ext uri="{BB962C8B-B14F-4D97-AF65-F5344CB8AC3E}">
        <p14:creationId xmlns:p14="http://schemas.microsoft.com/office/powerpoint/2010/main" val="315691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DAE7EE4-CEFE-453D-8730-005D38677A0C}" type="datetimeFigureOut">
              <a:rPr kumimoji="1" lang="ja-JP" altLang="en-US" smtClean="0"/>
              <a:t>2016/2/4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A016F72-2776-42E3-98D1-109F4059D52C}" type="slidenum">
              <a:rPr kumimoji="1" lang="ja-JP" altLang="en-US" smtClean="0"/>
              <a:t>‹#›</a:t>
            </a:fld>
            <a:endParaRPr kumimoji="1" lang="ja-JP" altLang="en-US"/>
          </a:p>
        </p:txBody>
      </p:sp>
    </p:spTree>
    <p:extLst>
      <p:ext uri="{BB962C8B-B14F-4D97-AF65-F5344CB8AC3E}">
        <p14:creationId xmlns:p14="http://schemas.microsoft.com/office/powerpoint/2010/main" val="861375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E7EE4-CEFE-453D-8730-005D38677A0C}" type="datetimeFigureOut">
              <a:rPr kumimoji="1" lang="ja-JP" altLang="en-US" smtClean="0"/>
              <a:t>2016/2/4</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016F72-2776-42E3-98D1-109F4059D52C}" type="slidenum">
              <a:rPr kumimoji="1" lang="ja-JP" altLang="en-US" smtClean="0"/>
              <a:t>‹#›</a:t>
            </a:fld>
            <a:endParaRPr kumimoji="1" lang="ja-JP" altLang="en-US"/>
          </a:p>
        </p:txBody>
      </p:sp>
    </p:spTree>
    <p:extLst>
      <p:ext uri="{BB962C8B-B14F-4D97-AF65-F5344CB8AC3E}">
        <p14:creationId xmlns:p14="http://schemas.microsoft.com/office/powerpoint/2010/main" val="67967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jp/url?url=http://blog.cebit.de/2012/08/23/cd-ein-datentrager-schreibt-geschichte/cd-medium/&amp;rct=j&amp;frm=1&amp;q=&amp;esrc=s&amp;sa=U&amp;ei=CBZwVc6XI-GtmAXJwIHYDQ&amp;ved=0CCIQ9QEwBg&amp;usg=AFQjCNFRXh-5DKF4hDA_oj-xsUmLNcq-G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google.co.jp/url?url=http://blog.cebit.de/2012/08/23/cd-ein-datentrager-schreibt-geschichte/cd-medium/&amp;rct=j&amp;frm=1&amp;q=&amp;esrc=s&amp;sa=U&amp;ei=CBZwVc6XI-GtmAXJwIHYDQ&amp;ved=0CCIQ9QEwBg&amp;usg=AFQjCNFRXh-5DKF4hDA_oj-xsUmLNcq-Gg" TargetMode="External"/><Relationship Id="rId11" Type="http://schemas.openxmlformats.org/officeDocument/2006/relationships/image" Target="../media/image8.jpeg"/><Relationship Id="rId5" Type="http://schemas.openxmlformats.org/officeDocument/2006/relationships/image" Target="../media/image3.png"/><Relationship Id="rId10" Type="http://schemas.openxmlformats.org/officeDocument/2006/relationships/image" Target="../media/image7.jpeg"/><Relationship Id="rId4" Type="http://schemas.openxmlformats.org/officeDocument/2006/relationships/image" Target="../media/image2.png"/><Relationship Id="rId9"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0512" y="1988840"/>
            <a:ext cx="8602538" cy="1470025"/>
          </a:xfrm>
        </p:spPr>
        <p:txBody>
          <a:bodyPr>
            <a:normAutofit/>
          </a:bodyPr>
          <a:lstStyle/>
          <a:p>
            <a:r>
              <a:rPr lang="en-US" altLang="ja-JP" dirty="0"/>
              <a:t>Ⅵ</a:t>
            </a:r>
            <a:r>
              <a:rPr kumimoji="1" lang="ja-JP" altLang="en-US" dirty="0" err="1" smtClean="0"/>
              <a:t>．</a:t>
            </a:r>
            <a:r>
              <a:rPr lang="ja-JP" altLang="en-US" dirty="0" smtClean="0"/>
              <a:t>システム開発への対応</a:t>
            </a:r>
            <a:endParaRPr kumimoji="1" lang="ja-JP" altLang="en-US" dirty="0"/>
          </a:p>
        </p:txBody>
      </p:sp>
    </p:spTree>
    <p:extLst>
      <p:ext uri="{BB962C8B-B14F-4D97-AF65-F5344CB8AC3E}">
        <p14:creationId xmlns:p14="http://schemas.microsoft.com/office/powerpoint/2010/main" val="18740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46534" y="4843357"/>
            <a:ext cx="8556805" cy="1622722"/>
          </a:xfrm>
          <a:prstGeom prst="rect">
            <a:avLst/>
          </a:prstGeom>
          <a:noFill/>
          <a:ln w="9525" cmpd="sng">
            <a:solidFill>
              <a:schemeClr val="tx1"/>
            </a:solidFill>
            <a:prstDash val="dash"/>
          </a:ln>
        </p:spPr>
        <p:txBody>
          <a:bodyPr wrap="square" lIns="144000" tIns="72000" rIns="144000" bIns="72000" rtlCol="0">
            <a:noAutofit/>
          </a:bodyPr>
          <a:lstStyle/>
          <a:p>
            <a:r>
              <a:rPr kumimoji="1" lang="ja-JP" altLang="en-US" sz="1600" dirty="0" smtClean="0">
                <a:latin typeface="+mj-ea"/>
                <a:ea typeface="+mj-ea"/>
              </a:rPr>
              <a:t>１．改正後の市町村番号は、従来の保険者別番号どおり、市町村ごとに付番する。</a:t>
            </a:r>
            <a:endParaRPr lang="en-US" altLang="ja-JP" sz="1600" dirty="0">
              <a:latin typeface="+mj-ea"/>
              <a:ea typeface="+mj-ea"/>
            </a:endParaRPr>
          </a:p>
          <a:p>
            <a:r>
              <a:rPr lang="ja-JP" altLang="en-US" sz="1600" dirty="0" smtClean="0">
                <a:latin typeface="+mj-ea"/>
                <a:ea typeface="+mj-ea"/>
              </a:rPr>
              <a:t>２．記号番号は、従来通り市町村ごとに付番する。</a:t>
            </a:r>
            <a:endParaRPr kumimoji="1" lang="en-US" altLang="ja-JP" sz="1600" dirty="0" smtClean="0">
              <a:latin typeface="+mj-ea"/>
              <a:ea typeface="+mj-ea"/>
            </a:endParaRPr>
          </a:p>
          <a:p>
            <a:r>
              <a:rPr lang="ja-JP" altLang="en-US" sz="1600" dirty="0" smtClean="0">
                <a:latin typeface="+mj-ea"/>
                <a:ea typeface="+mj-ea"/>
              </a:rPr>
              <a:t>３．円滑な施行の観点から、施行当初は被保険者証の有効期限が満了するまでの間、</a:t>
            </a:r>
            <a:r>
              <a:rPr lang="ja-JP" altLang="en-US" sz="1600" dirty="0">
                <a:latin typeface="+mj-ea"/>
              </a:rPr>
              <a:t>従来</a:t>
            </a:r>
            <a:r>
              <a:rPr lang="ja-JP" altLang="en-US" sz="1600" dirty="0" smtClean="0">
                <a:latin typeface="+mj-ea"/>
              </a:rPr>
              <a:t>の</a:t>
            </a:r>
            <a:endParaRPr lang="en-US" altLang="ja-JP" sz="1600" dirty="0" smtClean="0">
              <a:latin typeface="+mj-ea"/>
            </a:endParaRPr>
          </a:p>
          <a:p>
            <a:r>
              <a:rPr lang="ja-JP" altLang="en-US" sz="1600" dirty="0">
                <a:latin typeface="+mj-ea"/>
                <a:ea typeface="+mj-ea"/>
              </a:rPr>
              <a:t>　</a:t>
            </a:r>
            <a:r>
              <a:rPr lang="ja-JP" altLang="en-US" sz="1600" dirty="0" smtClean="0">
                <a:latin typeface="+mj-ea"/>
                <a:ea typeface="+mj-ea"/>
              </a:rPr>
              <a:t>　様式を活用することも可とする。（例えば、平成</a:t>
            </a:r>
            <a:r>
              <a:rPr lang="en-US" altLang="ja-JP" sz="1600" dirty="0" smtClean="0">
                <a:latin typeface="+mj-ea"/>
                <a:ea typeface="+mj-ea"/>
              </a:rPr>
              <a:t>29</a:t>
            </a:r>
            <a:r>
              <a:rPr lang="ja-JP" altLang="en-US" sz="1600" dirty="0" smtClean="0">
                <a:latin typeface="+mj-ea"/>
                <a:ea typeface="+mj-ea"/>
              </a:rPr>
              <a:t>年</a:t>
            </a:r>
            <a:r>
              <a:rPr lang="en-US" altLang="ja-JP" sz="1600" dirty="0" smtClean="0">
                <a:latin typeface="+mj-ea"/>
                <a:ea typeface="+mj-ea"/>
              </a:rPr>
              <a:t>10</a:t>
            </a:r>
            <a:r>
              <a:rPr lang="ja-JP" altLang="en-US" sz="1600" dirty="0" smtClean="0">
                <a:latin typeface="+mj-ea"/>
                <a:ea typeface="+mj-ea"/>
              </a:rPr>
              <a:t>月～平成</a:t>
            </a:r>
            <a:r>
              <a:rPr lang="en-US" altLang="ja-JP" sz="1600" dirty="0" smtClean="0">
                <a:latin typeface="+mj-ea"/>
                <a:ea typeface="+mj-ea"/>
              </a:rPr>
              <a:t>31</a:t>
            </a:r>
            <a:r>
              <a:rPr lang="ja-JP" altLang="en-US" sz="1600" dirty="0" smtClean="0">
                <a:latin typeface="+mj-ea"/>
                <a:ea typeface="+mj-ea"/>
              </a:rPr>
              <a:t>年</a:t>
            </a:r>
            <a:r>
              <a:rPr lang="en-US" altLang="ja-JP" sz="1600" dirty="0" smtClean="0">
                <a:latin typeface="+mj-ea"/>
                <a:ea typeface="+mj-ea"/>
              </a:rPr>
              <a:t>11</a:t>
            </a:r>
            <a:r>
              <a:rPr lang="ja-JP" altLang="en-US" sz="1600" dirty="0" smtClean="0">
                <a:latin typeface="+mj-ea"/>
                <a:ea typeface="+mj-ea"/>
              </a:rPr>
              <a:t>月まで従来様式。）</a:t>
            </a:r>
            <a:endParaRPr lang="en-US" altLang="ja-JP" sz="1600" dirty="0">
              <a:latin typeface="+mj-ea"/>
              <a:ea typeface="+mj-ea"/>
            </a:endParaRPr>
          </a:p>
          <a:p>
            <a:r>
              <a:rPr lang="ja-JP" altLang="en-US" sz="1600" dirty="0" smtClean="0">
                <a:latin typeface="+mj-ea"/>
                <a:ea typeface="+mj-ea"/>
              </a:rPr>
              <a:t>　　この場合、平成</a:t>
            </a:r>
            <a:r>
              <a:rPr lang="en-US" altLang="ja-JP" sz="1600" dirty="0" smtClean="0">
                <a:latin typeface="+mj-ea"/>
                <a:ea typeface="+mj-ea"/>
              </a:rPr>
              <a:t>30</a:t>
            </a:r>
            <a:r>
              <a:rPr lang="ja-JP" altLang="en-US" sz="1600" dirty="0" smtClean="0">
                <a:latin typeface="+mj-ea"/>
                <a:ea typeface="+mj-ea"/>
              </a:rPr>
              <a:t>年４月以降に新たに、当該旧様式</a:t>
            </a:r>
            <a:r>
              <a:rPr lang="ja-JP" altLang="en-US" sz="1600" dirty="0">
                <a:latin typeface="+mj-ea"/>
                <a:ea typeface="+mj-ea"/>
              </a:rPr>
              <a:t>を</a:t>
            </a:r>
            <a:r>
              <a:rPr lang="ja-JP" altLang="en-US" sz="1600" dirty="0" smtClean="0">
                <a:latin typeface="+mj-ea"/>
                <a:ea typeface="+mj-ea"/>
              </a:rPr>
              <a:t>使用する国保被保険者となった者に　</a:t>
            </a:r>
            <a:endParaRPr lang="en-US" altLang="ja-JP" sz="1600" dirty="0" smtClean="0">
              <a:latin typeface="+mj-ea"/>
              <a:ea typeface="+mj-ea"/>
            </a:endParaRPr>
          </a:p>
          <a:p>
            <a:r>
              <a:rPr lang="ja-JP" altLang="en-US" sz="1600" dirty="0">
                <a:latin typeface="+mj-ea"/>
                <a:ea typeface="+mj-ea"/>
              </a:rPr>
              <a:t>　</a:t>
            </a:r>
            <a:r>
              <a:rPr lang="en-US" altLang="ja-JP" sz="1600" dirty="0" smtClean="0">
                <a:latin typeface="+mj-ea"/>
                <a:ea typeface="+mj-ea"/>
              </a:rPr>
              <a:t>  </a:t>
            </a:r>
            <a:r>
              <a:rPr lang="ja-JP" altLang="en-US" sz="1600" dirty="0" smtClean="0">
                <a:latin typeface="+mj-ea"/>
                <a:ea typeface="+mj-ea"/>
              </a:rPr>
              <a:t>ついても同様の取扱いを可とする。</a:t>
            </a:r>
            <a:endParaRPr kumimoji="1" lang="ja-JP" altLang="en-US" sz="1600" dirty="0">
              <a:latin typeface="+mj-ea"/>
              <a:ea typeface="+mj-ea"/>
            </a:endParaRPr>
          </a:p>
        </p:txBody>
      </p:sp>
      <p:graphicFrame>
        <p:nvGraphicFramePr>
          <p:cNvPr id="5" name="表 4"/>
          <p:cNvGraphicFramePr>
            <a:graphicFrameLocks noGrp="1"/>
          </p:cNvGraphicFramePr>
          <p:nvPr>
            <p:extLst>
              <p:ext uri="{D42A27DB-BD31-4B8C-83A1-F6EECF244321}">
                <p14:modId xmlns:p14="http://schemas.microsoft.com/office/powerpoint/2010/main" val="610783722"/>
              </p:ext>
            </p:extLst>
          </p:nvPr>
        </p:nvGraphicFramePr>
        <p:xfrm>
          <a:off x="108584" y="1310327"/>
          <a:ext cx="4608512" cy="3355360"/>
        </p:xfrm>
        <a:graphic>
          <a:graphicData uri="http://schemas.openxmlformats.org/drawingml/2006/table">
            <a:tbl>
              <a:tblPr/>
              <a:tblGrid>
                <a:gridCol w="1305663"/>
                <a:gridCol w="846965"/>
                <a:gridCol w="301848"/>
                <a:gridCol w="301848"/>
                <a:gridCol w="301848"/>
                <a:gridCol w="301848"/>
                <a:gridCol w="301848"/>
                <a:gridCol w="301848"/>
                <a:gridCol w="644796"/>
              </a:tblGrid>
              <a:tr h="474786">
                <a:tc>
                  <a:txBody>
                    <a:bodyPr/>
                    <a:lstStyle/>
                    <a:p>
                      <a:r>
                        <a:rPr lang="ja-JP" altLang="en-US" sz="1500" b="0" dirty="0" smtClean="0">
                          <a:latin typeface="PMingLiU" panose="02020500000000000000" pitchFamily="18" charset="-120"/>
                          <a:ea typeface="PMingLiU" panose="02020500000000000000" pitchFamily="18" charset="-120"/>
                        </a:rPr>
                        <a:t>国 民健康保険</a:t>
                      </a:r>
                      <a:endParaRPr lang="en-US" altLang="ja-JP" sz="1500" b="0" dirty="0" smtClean="0">
                        <a:latin typeface="PMingLiU" panose="02020500000000000000" pitchFamily="18" charset="-120"/>
                        <a:ea typeface="PMingLiU" panose="02020500000000000000" pitchFamily="18" charset="-120"/>
                      </a:endParaRPr>
                    </a:p>
                    <a:p>
                      <a:pPr algn="dist"/>
                      <a:r>
                        <a:rPr lang="ja-JP" altLang="en-US" sz="1500" b="0" dirty="0" smtClean="0">
                          <a:latin typeface="PMingLiU" panose="02020500000000000000" pitchFamily="18" charset="-120"/>
                          <a:ea typeface="PMingLiU" panose="02020500000000000000" pitchFamily="18" charset="-120"/>
                        </a:rPr>
                        <a:t>被保険者証</a:t>
                      </a:r>
                      <a:endParaRPr lang="ja-JP" altLang="en-US" sz="1500" b="0" dirty="0">
                        <a:latin typeface="PMingLiU" panose="02020500000000000000" pitchFamily="18" charset="-120"/>
                        <a:ea typeface="PMingLiU" panose="02020500000000000000" pitchFamily="18" charset="-120"/>
                      </a:endParaRPr>
                    </a:p>
                  </a:txBody>
                  <a:tcPr marL="47945" marR="47945" marT="47945" marB="47945">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FFFFFF"/>
                    </a:solidFill>
                  </a:tcPr>
                </a:tc>
                <a:tc gridSpan="8">
                  <a:txBody>
                    <a:bodyPr/>
                    <a:lstStyle/>
                    <a:p>
                      <a:pPr algn="l"/>
                      <a:r>
                        <a:rPr lang="ja-JP" altLang="en-US" sz="1500" dirty="0" smtClean="0">
                          <a:latin typeface="PMingLiU" panose="02020500000000000000" pitchFamily="18" charset="-120"/>
                          <a:ea typeface="PMingLiU" panose="02020500000000000000" pitchFamily="18" charset="-120"/>
                        </a:rPr>
                        <a:t>        　    有効</a:t>
                      </a:r>
                      <a:r>
                        <a:rPr lang="ja-JP" altLang="en-US" sz="1500" dirty="0">
                          <a:latin typeface="PMingLiU" panose="02020500000000000000" pitchFamily="18" charset="-120"/>
                          <a:ea typeface="PMingLiU" panose="02020500000000000000" pitchFamily="18" charset="-120"/>
                        </a:rPr>
                        <a:t>期限　</a:t>
                      </a:r>
                      <a:r>
                        <a:rPr lang="ja-JP" altLang="en-US" sz="1500" dirty="0" smtClean="0">
                          <a:latin typeface="PMingLiU" panose="02020500000000000000" pitchFamily="18" charset="-120"/>
                          <a:ea typeface="PMingLiU" panose="02020500000000000000" pitchFamily="18" charset="-120"/>
                        </a:rPr>
                        <a:t> </a:t>
                      </a:r>
                      <a:r>
                        <a:rPr lang="ja-JP" altLang="en-US" sz="1500" baseline="0" dirty="0" smtClean="0">
                          <a:latin typeface="PMingLiU" panose="02020500000000000000" pitchFamily="18" charset="-120"/>
                          <a:ea typeface="PMingLiU" panose="02020500000000000000" pitchFamily="18" charset="-120"/>
                        </a:rPr>
                        <a:t> </a:t>
                      </a:r>
                      <a:r>
                        <a:rPr lang="ja-JP" altLang="en-US" sz="1500" dirty="0" smtClean="0">
                          <a:latin typeface="PMingLiU" panose="02020500000000000000" pitchFamily="18" charset="-120"/>
                          <a:ea typeface="PMingLiU" panose="02020500000000000000" pitchFamily="18" charset="-120"/>
                        </a:rPr>
                        <a:t>年</a:t>
                      </a:r>
                      <a:r>
                        <a:rPr lang="ja-JP" altLang="en-US" sz="1500" dirty="0">
                          <a:latin typeface="PMingLiU" panose="02020500000000000000" pitchFamily="18" charset="-120"/>
                          <a:ea typeface="PMingLiU" panose="02020500000000000000" pitchFamily="18" charset="-120"/>
                        </a:rPr>
                        <a:t>　</a:t>
                      </a:r>
                      <a:r>
                        <a:rPr lang="ja-JP" altLang="en-US" sz="1500" dirty="0" smtClean="0">
                          <a:latin typeface="PMingLiU" panose="02020500000000000000" pitchFamily="18" charset="-120"/>
                          <a:ea typeface="PMingLiU" panose="02020500000000000000" pitchFamily="18" charset="-120"/>
                        </a:rPr>
                        <a:t> 月 </a:t>
                      </a:r>
                      <a:r>
                        <a:rPr lang="ja-JP" altLang="en-US" sz="1500" dirty="0">
                          <a:latin typeface="PMingLiU" panose="02020500000000000000" pitchFamily="18" charset="-120"/>
                          <a:ea typeface="PMingLiU" panose="02020500000000000000" pitchFamily="18" charset="-120"/>
                        </a:rPr>
                        <a:t>　</a:t>
                      </a:r>
                      <a:r>
                        <a:rPr lang="ja-JP" altLang="en-US" sz="1500" dirty="0" smtClean="0">
                          <a:latin typeface="PMingLiU" panose="02020500000000000000" pitchFamily="18" charset="-120"/>
                          <a:ea typeface="PMingLiU" panose="02020500000000000000" pitchFamily="18" charset="-120"/>
                        </a:rPr>
                        <a:t>日</a:t>
                      </a:r>
                      <a:r>
                        <a:rPr lang="ja-JP" altLang="en-US" sz="1500" dirty="0">
                          <a:latin typeface="PMingLiU" panose="02020500000000000000" pitchFamily="18" charset="-120"/>
                          <a:ea typeface="PMingLiU" panose="02020500000000000000" pitchFamily="18" charset="-120"/>
                        </a:rPr>
                        <a:t>　　　</a:t>
                      </a:r>
                    </a:p>
                  </a:txBody>
                  <a:tcPr marL="47945" marR="47945" marT="47945" marB="47945">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848435">
                <a:tc gridSpan="9">
                  <a:txBody>
                    <a:bodyPr/>
                    <a:lstStyle/>
                    <a:p>
                      <a:endParaRPr lang="zh-TW" altLang="en-US" sz="1500" dirty="0"/>
                    </a:p>
                    <a:p>
                      <a:r>
                        <a:rPr lang="zh-TW" altLang="en-US" sz="1500" dirty="0"/>
                        <a:t>　</a:t>
                      </a:r>
                      <a:r>
                        <a:rPr lang="zh-TW" altLang="en-US" sz="1500" dirty="0" smtClean="0"/>
                        <a:t>記</a:t>
                      </a:r>
                      <a:r>
                        <a:rPr lang="ja-JP" altLang="en-US" sz="1500" dirty="0" smtClean="0"/>
                        <a:t>　  </a:t>
                      </a:r>
                      <a:r>
                        <a:rPr lang="zh-TW" altLang="en-US" sz="1500" dirty="0" smtClean="0"/>
                        <a:t>号</a:t>
                      </a:r>
                      <a:r>
                        <a:rPr lang="zh-TW" altLang="en-US" sz="1500" dirty="0"/>
                        <a:t>　　　</a:t>
                      </a:r>
                      <a:r>
                        <a:rPr lang="ja-JP" altLang="en-US" sz="1500" dirty="0" smtClean="0"/>
                        <a:t>　　　　 　　　</a:t>
                      </a:r>
                      <a:r>
                        <a:rPr lang="zh-TW" altLang="en-US" sz="1500" dirty="0" smtClean="0"/>
                        <a:t>番</a:t>
                      </a:r>
                      <a:r>
                        <a:rPr lang="ja-JP" altLang="en-US" sz="1500" dirty="0" smtClean="0"/>
                        <a:t>　</a:t>
                      </a:r>
                      <a:r>
                        <a:rPr lang="zh-TW" altLang="en-US" sz="1500" dirty="0" smtClean="0"/>
                        <a:t>号</a:t>
                      </a:r>
                      <a:endParaRPr lang="zh-TW" altLang="en-US" sz="1500" dirty="0"/>
                    </a:p>
                    <a:p>
                      <a:r>
                        <a:rPr lang="zh-TW" altLang="en-US" sz="1500" dirty="0"/>
                        <a:t>　</a:t>
                      </a:r>
                      <a:r>
                        <a:rPr lang="zh-TW" altLang="en-US" sz="1500" dirty="0" smtClean="0"/>
                        <a:t>氏</a:t>
                      </a:r>
                      <a:r>
                        <a:rPr lang="ja-JP" altLang="en-US" sz="1500" dirty="0" smtClean="0"/>
                        <a:t>　  </a:t>
                      </a:r>
                      <a:r>
                        <a:rPr lang="zh-TW" altLang="en-US" sz="1500" dirty="0" smtClean="0"/>
                        <a:t>名</a:t>
                      </a:r>
                      <a:r>
                        <a:rPr lang="zh-TW" altLang="en-US" sz="1500" dirty="0"/>
                        <a:t>　　　　　　</a:t>
                      </a:r>
                      <a:r>
                        <a:rPr lang="ja-JP" altLang="en-US" sz="1500" dirty="0" smtClean="0"/>
                        <a:t>　</a:t>
                      </a:r>
                      <a:r>
                        <a:rPr lang="zh-TW" altLang="en-US" sz="1500" baseline="0" dirty="0" smtClean="0"/>
                        <a:t> </a:t>
                      </a:r>
                      <a:r>
                        <a:rPr lang="zh-TW" altLang="en-US" sz="1500" dirty="0"/>
                        <a:t>　</a:t>
                      </a:r>
                      <a:r>
                        <a:rPr lang="zh-TW" altLang="en-US" sz="1500" dirty="0" smtClean="0"/>
                        <a:t>性</a:t>
                      </a:r>
                      <a:r>
                        <a:rPr lang="ja-JP" altLang="en-US" sz="1500" dirty="0" smtClean="0"/>
                        <a:t>　</a:t>
                      </a:r>
                      <a:r>
                        <a:rPr lang="zh-TW" altLang="en-US" sz="1500" dirty="0" smtClean="0"/>
                        <a:t>別</a:t>
                      </a:r>
                      <a:endParaRPr lang="zh-TW" altLang="en-US" sz="1500" dirty="0"/>
                    </a:p>
                    <a:p>
                      <a:pPr algn="l"/>
                      <a:r>
                        <a:rPr lang="zh-TW" altLang="en-US" sz="1500" dirty="0"/>
                        <a:t>　</a:t>
                      </a:r>
                      <a:r>
                        <a:rPr lang="zh-TW" altLang="en-US" sz="1500" dirty="0" smtClean="0"/>
                        <a:t>生 </a:t>
                      </a:r>
                      <a:r>
                        <a:rPr lang="ja-JP" altLang="en-US" sz="1500" dirty="0" smtClean="0"/>
                        <a:t>　 </a:t>
                      </a:r>
                      <a:r>
                        <a:rPr lang="zh-TW" altLang="en-US" sz="1500" dirty="0" smtClean="0"/>
                        <a:t>年</a:t>
                      </a:r>
                      <a:r>
                        <a:rPr lang="ja-JP" altLang="en-US" sz="1500" dirty="0" smtClean="0"/>
                        <a:t>　  </a:t>
                      </a:r>
                      <a:r>
                        <a:rPr lang="zh-TW" altLang="en-US" sz="1500" dirty="0" smtClean="0"/>
                        <a:t>月 </a:t>
                      </a:r>
                      <a:r>
                        <a:rPr lang="ja-JP" altLang="en-US" sz="1500" dirty="0" smtClean="0"/>
                        <a:t>　</a:t>
                      </a:r>
                      <a:r>
                        <a:rPr lang="zh-TW" altLang="en-US" sz="1500" dirty="0" smtClean="0"/>
                        <a:t>日</a:t>
                      </a:r>
                      <a:r>
                        <a:rPr lang="zh-TW" altLang="en-US" sz="1500" dirty="0"/>
                        <a:t>　</a:t>
                      </a:r>
                      <a:r>
                        <a:rPr lang="ja-JP" altLang="en-US" sz="1500" dirty="0" smtClean="0"/>
                        <a:t>　　　　　</a:t>
                      </a:r>
                      <a:r>
                        <a:rPr lang="zh-TW" altLang="en-US" sz="1500" dirty="0"/>
                        <a:t>　</a:t>
                      </a:r>
                      <a:r>
                        <a:rPr lang="ja-JP" altLang="en-US" sz="1500" dirty="0" smtClean="0"/>
                        <a:t>　　</a:t>
                      </a:r>
                      <a:r>
                        <a:rPr lang="zh-TW" altLang="en-US" sz="1500" dirty="0"/>
                        <a:t>　年　　月　　日</a:t>
                      </a:r>
                    </a:p>
                    <a:p>
                      <a:pPr algn="l"/>
                      <a:r>
                        <a:rPr lang="zh-TW" altLang="en-US" sz="1500" dirty="0"/>
                        <a:t>　</a:t>
                      </a:r>
                      <a:r>
                        <a:rPr lang="zh-TW" altLang="en-US" sz="1500" dirty="0" smtClean="0"/>
                        <a:t>資格</a:t>
                      </a:r>
                      <a:r>
                        <a:rPr lang="zh-TW" altLang="en-US" sz="1500" dirty="0"/>
                        <a:t>取得年月日　　</a:t>
                      </a:r>
                      <a:r>
                        <a:rPr lang="ja-JP" altLang="en-US" sz="1500" dirty="0" smtClean="0"/>
                        <a:t>　　　　　　  　　</a:t>
                      </a:r>
                      <a:r>
                        <a:rPr lang="zh-TW" altLang="en-US" sz="1500" dirty="0" smtClean="0"/>
                        <a:t>年</a:t>
                      </a:r>
                      <a:r>
                        <a:rPr lang="zh-TW" altLang="en-US" sz="1500" dirty="0"/>
                        <a:t>　</a:t>
                      </a:r>
                      <a:r>
                        <a:rPr lang="zh-TW" altLang="en-US" sz="1500" dirty="0" smtClean="0"/>
                        <a:t>     月</a:t>
                      </a:r>
                      <a:r>
                        <a:rPr lang="zh-TW" altLang="en-US" sz="1500" dirty="0"/>
                        <a:t>　</a:t>
                      </a:r>
                      <a:r>
                        <a:rPr lang="zh-TW" altLang="en-US" sz="1500" dirty="0" smtClean="0"/>
                        <a:t>    日</a:t>
                      </a:r>
                      <a:endParaRPr lang="zh-TW" altLang="en-US" sz="1500" dirty="0"/>
                    </a:p>
                    <a:p>
                      <a:pPr algn="l"/>
                      <a:r>
                        <a:rPr lang="zh-TW" altLang="en-US" sz="1500" baseline="0" dirty="0" smtClean="0"/>
                        <a:t>     </a:t>
                      </a:r>
                      <a:r>
                        <a:rPr lang="zh-TW" altLang="en-US" sz="1500" dirty="0" smtClean="0"/>
                        <a:t>交  付  </a:t>
                      </a:r>
                      <a:r>
                        <a:rPr lang="zh-TW" altLang="en-US" sz="1500" dirty="0" smtClean="0">
                          <a:latin typeface="+mn-ea"/>
                          <a:ea typeface="+mn-ea"/>
                        </a:rPr>
                        <a:t>年  </a:t>
                      </a:r>
                      <a:r>
                        <a:rPr lang="ja-JP" altLang="en-US" sz="1500" dirty="0" smtClean="0">
                          <a:latin typeface="PMingLiU" panose="02020500000000000000" pitchFamily="18" charset="-120"/>
                          <a:ea typeface="PMingLiU" panose="02020500000000000000" pitchFamily="18" charset="-120"/>
                        </a:rPr>
                        <a:t>月  </a:t>
                      </a:r>
                      <a:r>
                        <a:rPr lang="zh-TW" altLang="en-US" sz="1500" dirty="0" smtClean="0">
                          <a:latin typeface="+mn-ea"/>
                          <a:ea typeface="+mn-ea"/>
                        </a:rPr>
                        <a:t>日</a:t>
                      </a:r>
                      <a:r>
                        <a:rPr lang="ja-JP" altLang="en-US" sz="1500" dirty="0" smtClean="0"/>
                        <a:t>　　　              　  　    </a:t>
                      </a:r>
                      <a:r>
                        <a:rPr lang="zh-TW" altLang="en-US" sz="1500" dirty="0" smtClean="0"/>
                        <a:t>年</a:t>
                      </a:r>
                      <a:r>
                        <a:rPr lang="zh-TW" altLang="en-US" sz="1500" dirty="0"/>
                        <a:t>　</a:t>
                      </a:r>
                      <a:r>
                        <a:rPr lang="zh-TW" altLang="en-US" sz="1500" dirty="0" smtClean="0"/>
                        <a:t>     月        日</a:t>
                      </a:r>
                      <a:endParaRPr lang="en-US" altLang="zh-TW" sz="1500" dirty="0" smtClean="0"/>
                    </a:p>
                    <a:p>
                      <a:pPr algn="l"/>
                      <a:endParaRPr lang="zh-TW" altLang="en-US" sz="1500" dirty="0"/>
                    </a:p>
                    <a:p>
                      <a:r>
                        <a:rPr lang="zh-TW" altLang="en-US" sz="1500" dirty="0"/>
                        <a:t>　世帯主氏名</a:t>
                      </a:r>
                    </a:p>
                    <a:p>
                      <a:r>
                        <a:rPr lang="zh-TW" altLang="en-US" sz="1500" dirty="0"/>
                        <a:t>　住所</a:t>
                      </a:r>
                    </a:p>
                  </a:txBody>
                  <a:tcPr marL="47945" marR="47945" marT="47945" marB="479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78550">
                <a:tc gridSpan="2">
                  <a:txBody>
                    <a:bodyPr/>
                    <a:lstStyle/>
                    <a:p>
                      <a:r>
                        <a:rPr lang="zh-CN" altLang="en-US" sz="1500" dirty="0">
                          <a:latin typeface="PMingLiU" panose="02020500000000000000" pitchFamily="18" charset="-120"/>
                          <a:ea typeface="PMingLiU" panose="02020500000000000000" pitchFamily="18" charset="-120"/>
                        </a:rPr>
                        <a:t>　保険者番号</a:t>
                      </a:r>
                    </a:p>
                  </a:txBody>
                  <a:tcPr marL="47945" marR="47945" marT="47945" marB="47945"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hMerge="1">
                  <a:txBody>
                    <a:bodyPr/>
                    <a:lstStyle/>
                    <a:p>
                      <a:endParaRPr kumimoji="1" lang="ja-JP" altLang="en-US"/>
                    </a:p>
                  </a:txBody>
                  <a:tcPr/>
                </a:tc>
                <a:tc>
                  <a:txBody>
                    <a:bodyPr/>
                    <a:lstStyle/>
                    <a:p>
                      <a:r>
                        <a:rPr lang="ja-JP" altLang="en-US" sz="1500"/>
                        <a:t>　</a:t>
                      </a:r>
                    </a:p>
                  </a:txBody>
                  <a:tcPr marL="47945" marR="47945" marT="47945" marB="47945">
                    <a:lnL>
                      <a:noFill/>
                    </a:lnL>
                    <a:lnR>
                      <a:noFill/>
                    </a:lnR>
                    <a:lnT>
                      <a:noFill/>
                    </a:lnT>
                    <a:lnB>
                      <a:noFill/>
                    </a:lnB>
                    <a:solidFill>
                      <a:srgbClr val="FFFFFF"/>
                    </a:solidFill>
                  </a:tcPr>
                </a:tc>
                <a:tc>
                  <a:txBody>
                    <a:bodyPr/>
                    <a:lstStyle/>
                    <a:p>
                      <a:r>
                        <a:rPr lang="ja-JP" altLang="en-US" sz="1500"/>
                        <a:t>　</a:t>
                      </a:r>
                    </a:p>
                  </a:txBody>
                  <a:tcPr marL="47945" marR="47945" marT="47945" marB="47945">
                    <a:lnL>
                      <a:noFill/>
                    </a:lnL>
                    <a:lnR>
                      <a:noFill/>
                    </a:lnR>
                    <a:lnT>
                      <a:noFill/>
                    </a:lnT>
                    <a:lnB>
                      <a:noFill/>
                    </a:lnB>
                    <a:solidFill>
                      <a:srgbClr val="FFFFFF"/>
                    </a:solidFill>
                  </a:tcPr>
                </a:tc>
                <a:tc>
                  <a:txBody>
                    <a:bodyPr/>
                    <a:lstStyle/>
                    <a:p>
                      <a:r>
                        <a:rPr lang="ja-JP" altLang="en-US" sz="1500"/>
                        <a:t>　</a:t>
                      </a:r>
                    </a:p>
                  </a:txBody>
                  <a:tcPr marL="47945" marR="47945" marT="47945" marB="47945">
                    <a:lnL>
                      <a:noFill/>
                    </a:lnL>
                    <a:lnR>
                      <a:noFill/>
                    </a:lnR>
                    <a:lnT>
                      <a:noFill/>
                    </a:lnT>
                    <a:lnB>
                      <a:noFill/>
                    </a:lnB>
                    <a:solidFill>
                      <a:srgbClr val="FFFFFF"/>
                    </a:solidFill>
                  </a:tcPr>
                </a:tc>
                <a:tc>
                  <a:txBody>
                    <a:bodyPr/>
                    <a:lstStyle/>
                    <a:p>
                      <a:r>
                        <a:rPr lang="ja-JP" altLang="en-US" sz="1500" dirty="0"/>
                        <a:t>　</a:t>
                      </a:r>
                    </a:p>
                  </a:txBody>
                  <a:tcPr marL="47945" marR="47945" marT="47945" marB="47945">
                    <a:lnL>
                      <a:noFill/>
                    </a:lnL>
                    <a:lnR>
                      <a:noFill/>
                    </a:lnR>
                    <a:lnT>
                      <a:noFill/>
                    </a:lnT>
                    <a:lnB>
                      <a:noFill/>
                    </a:lnB>
                    <a:solidFill>
                      <a:srgbClr val="FFFFFF"/>
                    </a:solidFill>
                  </a:tcPr>
                </a:tc>
                <a:tc>
                  <a:txBody>
                    <a:bodyPr/>
                    <a:lstStyle/>
                    <a:p>
                      <a:r>
                        <a:rPr lang="ja-JP" altLang="en-US" sz="1500" dirty="0"/>
                        <a:t>　</a:t>
                      </a:r>
                    </a:p>
                  </a:txBody>
                  <a:tcPr marL="47945" marR="47945" marT="47945" marB="47945">
                    <a:lnL>
                      <a:noFill/>
                    </a:lnL>
                    <a:lnR>
                      <a:noFill/>
                    </a:lnR>
                    <a:lnT>
                      <a:noFill/>
                    </a:lnT>
                    <a:lnB>
                      <a:noFill/>
                    </a:lnB>
                    <a:solidFill>
                      <a:srgbClr val="FFFFFF"/>
                    </a:solidFill>
                  </a:tcPr>
                </a:tc>
                <a:tc>
                  <a:txBody>
                    <a:bodyPr/>
                    <a:lstStyle/>
                    <a:p>
                      <a:r>
                        <a:rPr lang="ja-JP" altLang="en-US" sz="1500" dirty="0"/>
                        <a:t>　</a:t>
                      </a:r>
                    </a:p>
                  </a:txBody>
                  <a:tcPr marL="47945" marR="47945" marT="47945" marB="47945">
                    <a:lnL>
                      <a:noFill/>
                    </a:lnL>
                    <a:lnR>
                      <a:noFill/>
                    </a:lnR>
                    <a:lnT>
                      <a:noFill/>
                    </a:lnT>
                    <a:lnB>
                      <a:noFill/>
                    </a:lnB>
                    <a:solidFill>
                      <a:srgbClr val="FFFFFF"/>
                    </a:solidFill>
                  </a:tcPr>
                </a:tc>
                <a:tc>
                  <a:txBody>
                    <a:bodyPr/>
                    <a:lstStyle/>
                    <a:p>
                      <a:r>
                        <a:rPr lang="ja-JP" altLang="en-US" sz="1500" dirty="0"/>
                        <a:t>　</a:t>
                      </a:r>
                    </a:p>
                  </a:txBody>
                  <a:tcPr marL="47945" marR="47945" marT="47945" marB="47945">
                    <a:lnL>
                      <a:noFill/>
                    </a:lnL>
                    <a:lnR w="12700" cap="flat" cmpd="sng" algn="ctr">
                      <a:solidFill>
                        <a:schemeClr val="tx1"/>
                      </a:solidFill>
                      <a:prstDash val="solid"/>
                      <a:round/>
                      <a:headEnd type="none" w="med" len="med"/>
                      <a:tailEnd type="none" w="med" len="med"/>
                    </a:lnR>
                    <a:lnT>
                      <a:noFill/>
                    </a:lnT>
                    <a:lnB>
                      <a:noFill/>
                    </a:lnB>
                    <a:solidFill>
                      <a:srgbClr val="FFFFFF"/>
                    </a:solidFill>
                  </a:tcPr>
                </a:tc>
              </a:tr>
              <a:tr h="278550">
                <a:tc gridSpan="9">
                  <a:txBody>
                    <a:bodyPr/>
                    <a:lstStyle/>
                    <a:p>
                      <a:r>
                        <a:rPr lang="ja-JP" altLang="en-US" sz="1500" dirty="0" smtClean="0">
                          <a:latin typeface="PMingLiU" panose="02020500000000000000" pitchFamily="18" charset="-120"/>
                          <a:ea typeface="PMingLiU" panose="02020500000000000000" pitchFamily="18" charset="-120"/>
                        </a:rPr>
                        <a:t>　保険者名</a:t>
                      </a:r>
                      <a:r>
                        <a:rPr lang="ja-JP" altLang="en-US" sz="1500" dirty="0">
                          <a:latin typeface="PMingLiU" panose="02020500000000000000" pitchFamily="18" charset="-120"/>
                          <a:ea typeface="PMingLiU" panose="02020500000000000000" pitchFamily="18" charset="-120"/>
                        </a:rPr>
                        <a:t>　　</a:t>
                      </a:r>
                      <a:r>
                        <a:rPr lang="ja-JP" altLang="en-US" sz="1500" dirty="0" smtClean="0">
                          <a:latin typeface="PMingLiU" panose="02020500000000000000" pitchFamily="18" charset="-120"/>
                          <a:ea typeface="PMingLiU" panose="02020500000000000000" pitchFamily="18" charset="-120"/>
                        </a:rPr>
                        <a:t>      </a:t>
                      </a:r>
                      <a:r>
                        <a:rPr lang="ja-JP" altLang="en-US" sz="1500" dirty="0">
                          <a:latin typeface="PMingLiU" panose="02020500000000000000" pitchFamily="18" charset="-120"/>
                          <a:ea typeface="PMingLiU" panose="02020500000000000000" pitchFamily="18" charset="-120"/>
                        </a:rPr>
                        <a:t>　　　　　　　　　　　　印</a:t>
                      </a:r>
                    </a:p>
                  </a:txBody>
                  <a:tcPr marL="47945" marR="47945" marT="47945" marB="479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
        <p:nvSpPr>
          <p:cNvPr id="7" name="正方形/長方形 6"/>
          <p:cNvSpPr/>
          <p:nvPr/>
        </p:nvSpPr>
        <p:spPr>
          <a:xfrm>
            <a:off x="2648744" y="3937335"/>
            <a:ext cx="1944216" cy="33973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p:cNvCxnSpPr>
            <a:endCxn id="7" idx="2"/>
          </p:cNvCxnSpPr>
          <p:nvPr/>
        </p:nvCxnSpPr>
        <p:spPr>
          <a:xfrm>
            <a:off x="3620852" y="3936405"/>
            <a:ext cx="0" cy="340661"/>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3950822" y="3936404"/>
            <a:ext cx="0" cy="340662"/>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2913885" y="3949384"/>
            <a:ext cx="0" cy="340662"/>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3270318" y="3949384"/>
            <a:ext cx="0" cy="313271"/>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4304928" y="3936405"/>
            <a:ext cx="0" cy="326250"/>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6609184" y="777532"/>
            <a:ext cx="1506452" cy="400110"/>
          </a:xfrm>
          <a:prstGeom prst="rect">
            <a:avLst/>
          </a:prstGeom>
          <a:noFill/>
        </p:spPr>
        <p:txBody>
          <a:bodyPr wrap="square" rtlCol="0">
            <a:spAutoFit/>
          </a:bodyPr>
          <a:lstStyle/>
          <a:p>
            <a:r>
              <a:rPr lang="ja-JP" altLang="en-US" sz="2000" b="1" dirty="0" smtClean="0"/>
              <a:t>改　正　案</a:t>
            </a:r>
            <a:endParaRPr kumimoji="1" lang="ja-JP" altLang="en-US" sz="2000" b="1" dirty="0"/>
          </a:p>
        </p:txBody>
      </p:sp>
      <p:sp>
        <p:nvSpPr>
          <p:cNvPr id="24" name="テキスト ボックス 23"/>
          <p:cNvSpPr txBox="1"/>
          <p:nvPr/>
        </p:nvSpPr>
        <p:spPr>
          <a:xfrm>
            <a:off x="1378112" y="777532"/>
            <a:ext cx="2541264" cy="400110"/>
          </a:xfrm>
          <a:prstGeom prst="rect">
            <a:avLst/>
          </a:prstGeom>
          <a:noFill/>
        </p:spPr>
        <p:txBody>
          <a:bodyPr wrap="square" rtlCol="0">
            <a:spAutoFit/>
          </a:bodyPr>
          <a:lstStyle/>
          <a:p>
            <a:r>
              <a:rPr lang="ja-JP" altLang="en-US" sz="2000" b="1" dirty="0" smtClean="0"/>
              <a:t>現　行　（省令様式）</a:t>
            </a:r>
            <a:endParaRPr kumimoji="1" lang="ja-JP" altLang="en-US" sz="2000" b="1" dirty="0"/>
          </a:p>
        </p:txBody>
      </p:sp>
      <p:graphicFrame>
        <p:nvGraphicFramePr>
          <p:cNvPr id="25" name="表 24"/>
          <p:cNvGraphicFramePr>
            <a:graphicFrameLocks noGrp="1"/>
          </p:cNvGraphicFramePr>
          <p:nvPr>
            <p:extLst>
              <p:ext uri="{D42A27DB-BD31-4B8C-83A1-F6EECF244321}">
                <p14:modId xmlns:p14="http://schemas.microsoft.com/office/powerpoint/2010/main" val="1812020942"/>
              </p:ext>
            </p:extLst>
          </p:nvPr>
        </p:nvGraphicFramePr>
        <p:xfrm>
          <a:off x="4880992" y="1310326"/>
          <a:ext cx="4920159" cy="3395708"/>
        </p:xfrm>
        <a:graphic>
          <a:graphicData uri="http://schemas.openxmlformats.org/drawingml/2006/table">
            <a:tbl>
              <a:tblPr/>
              <a:tblGrid>
                <a:gridCol w="1393958"/>
                <a:gridCol w="904240"/>
                <a:gridCol w="322260"/>
                <a:gridCol w="322260"/>
                <a:gridCol w="322260"/>
                <a:gridCol w="322260"/>
                <a:gridCol w="322260"/>
                <a:gridCol w="322260"/>
                <a:gridCol w="688401"/>
              </a:tblGrid>
              <a:tr h="822038">
                <a:tc>
                  <a:txBody>
                    <a:bodyPr/>
                    <a:lstStyle/>
                    <a:p>
                      <a:r>
                        <a:rPr lang="ja-JP" altLang="en-US" sz="1500" b="0" dirty="0" smtClean="0">
                          <a:solidFill>
                            <a:srgbClr val="FF0000"/>
                          </a:solidFill>
                          <a:latin typeface="PMingLiU" panose="02020500000000000000" pitchFamily="18" charset="-120"/>
                          <a:ea typeface="PMingLiU" panose="02020500000000000000" pitchFamily="18" charset="-120"/>
                        </a:rPr>
                        <a:t>●  ● 都道府県</a:t>
                      </a:r>
                      <a:endParaRPr lang="en-US" altLang="ja-JP" sz="1500" b="0" dirty="0" smtClean="0">
                        <a:solidFill>
                          <a:srgbClr val="FF0000"/>
                        </a:solidFill>
                        <a:latin typeface="PMingLiU" panose="02020500000000000000" pitchFamily="18" charset="-120"/>
                        <a:ea typeface="PMingLiU" panose="02020500000000000000" pitchFamily="18" charset="-120"/>
                      </a:endParaRPr>
                    </a:p>
                    <a:p>
                      <a:r>
                        <a:rPr lang="ja-JP" altLang="en-US" sz="1500" b="0" dirty="0" smtClean="0">
                          <a:latin typeface="PMingLiU" panose="02020500000000000000" pitchFamily="18" charset="-120"/>
                          <a:ea typeface="PMingLiU" panose="02020500000000000000" pitchFamily="18" charset="-120"/>
                        </a:rPr>
                        <a:t>国 民健 康保 険</a:t>
                      </a:r>
                      <a:endParaRPr lang="en-US" altLang="ja-JP" sz="1500" b="0" dirty="0" smtClean="0">
                        <a:latin typeface="PMingLiU" panose="02020500000000000000" pitchFamily="18" charset="-120"/>
                        <a:ea typeface="PMingLiU" panose="02020500000000000000" pitchFamily="18" charset="-120"/>
                      </a:endParaRPr>
                    </a:p>
                    <a:p>
                      <a:pPr algn="dist"/>
                      <a:r>
                        <a:rPr lang="ja-JP" altLang="en-US" sz="1500" b="0" dirty="0" smtClean="0">
                          <a:latin typeface="PMingLiU" panose="02020500000000000000" pitchFamily="18" charset="-120"/>
                          <a:ea typeface="PMingLiU" panose="02020500000000000000" pitchFamily="18" charset="-120"/>
                        </a:rPr>
                        <a:t>被保険者証</a:t>
                      </a:r>
                      <a:endParaRPr lang="ja-JP" altLang="en-US" sz="1500" b="0" dirty="0">
                        <a:latin typeface="PMingLiU" panose="02020500000000000000" pitchFamily="18" charset="-120"/>
                        <a:ea typeface="PMingLiU" panose="02020500000000000000" pitchFamily="18" charset="-120"/>
                      </a:endParaRPr>
                    </a:p>
                  </a:txBody>
                  <a:tcPr marL="47945" marR="47945" marT="47945" marB="47945">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FFFFFF"/>
                    </a:solidFill>
                  </a:tcPr>
                </a:tc>
                <a:tc gridSpan="8">
                  <a:txBody>
                    <a:bodyPr/>
                    <a:lstStyle/>
                    <a:p>
                      <a:pPr algn="l"/>
                      <a:r>
                        <a:rPr lang="ja-JP" altLang="en-US" sz="1500" dirty="0" smtClean="0">
                          <a:latin typeface="PMingLiU" panose="02020500000000000000" pitchFamily="18" charset="-120"/>
                          <a:ea typeface="PMingLiU" panose="02020500000000000000" pitchFamily="18" charset="-120"/>
                        </a:rPr>
                        <a:t>           　　 有効</a:t>
                      </a:r>
                      <a:r>
                        <a:rPr lang="ja-JP" altLang="en-US" sz="1500" dirty="0">
                          <a:latin typeface="PMingLiU" panose="02020500000000000000" pitchFamily="18" charset="-120"/>
                          <a:ea typeface="PMingLiU" panose="02020500000000000000" pitchFamily="18" charset="-120"/>
                        </a:rPr>
                        <a:t>期限　</a:t>
                      </a:r>
                      <a:r>
                        <a:rPr lang="ja-JP" altLang="en-US" sz="1500" dirty="0" smtClean="0">
                          <a:latin typeface="PMingLiU" panose="02020500000000000000" pitchFamily="18" charset="-120"/>
                          <a:ea typeface="PMingLiU" panose="02020500000000000000" pitchFamily="18" charset="-120"/>
                        </a:rPr>
                        <a:t> </a:t>
                      </a:r>
                      <a:r>
                        <a:rPr lang="ja-JP" altLang="en-US" sz="1500" baseline="0" dirty="0" smtClean="0">
                          <a:latin typeface="PMingLiU" panose="02020500000000000000" pitchFamily="18" charset="-120"/>
                          <a:ea typeface="PMingLiU" panose="02020500000000000000" pitchFamily="18" charset="-120"/>
                        </a:rPr>
                        <a:t> </a:t>
                      </a:r>
                      <a:r>
                        <a:rPr lang="ja-JP" altLang="en-US" sz="1500" dirty="0" smtClean="0">
                          <a:latin typeface="PMingLiU" panose="02020500000000000000" pitchFamily="18" charset="-120"/>
                          <a:ea typeface="PMingLiU" panose="02020500000000000000" pitchFamily="18" charset="-120"/>
                        </a:rPr>
                        <a:t>年</a:t>
                      </a:r>
                      <a:r>
                        <a:rPr lang="ja-JP" altLang="en-US" sz="1500" dirty="0">
                          <a:latin typeface="PMingLiU" panose="02020500000000000000" pitchFamily="18" charset="-120"/>
                          <a:ea typeface="PMingLiU" panose="02020500000000000000" pitchFamily="18" charset="-120"/>
                        </a:rPr>
                        <a:t>　</a:t>
                      </a:r>
                      <a:r>
                        <a:rPr lang="ja-JP" altLang="en-US" sz="1500" dirty="0" smtClean="0">
                          <a:latin typeface="PMingLiU" panose="02020500000000000000" pitchFamily="18" charset="-120"/>
                          <a:ea typeface="PMingLiU" panose="02020500000000000000" pitchFamily="18" charset="-120"/>
                        </a:rPr>
                        <a:t> 月 </a:t>
                      </a:r>
                      <a:r>
                        <a:rPr lang="ja-JP" altLang="en-US" sz="1500" dirty="0">
                          <a:latin typeface="PMingLiU" panose="02020500000000000000" pitchFamily="18" charset="-120"/>
                          <a:ea typeface="PMingLiU" panose="02020500000000000000" pitchFamily="18" charset="-120"/>
                        </a:rPr>
                        <a:t>　</a:t>
                      </a:r>
                      <a:r>
                        <a:rPr lang="ja-JP" altLang="en-US" sz="1500" dirty="0" smtClean="0">
                          <a:latin typeface="PMingLiU" panose="02020500000000000000" pitchFamily="18" charset="-120"/>
                          <a:ea typeface="PMingLiU" panose="02020500000000000000" pitchFamily="18" charset="-120"/>
                        </a:rPr>
                        <a:t>日</a:t>
                      </a:r>
                      <a:r>
                        <a:rPr lang="ja-JP" altLang="en-US" sz="1500" dirty="0">
                          <a:latin typeface="PMingLiU" panose="02020500000000000000" pitchFamily="18" charset="-120"/>
                          <a:ea typeface="PMingLiU" panose="02020500000000000000" pitchFamily="18" charset="-120"/>
                        </a:rPr>
                        <a:t>　　　</a:t>
                      </a:r>
                    </a:p>
                  </a:txBody>
                  <a:tcPr marL="47945" marR="47945" marT="47945" marB="47945">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870900">
                <a:tc gridSpan="9">
                  <a:txBody>
                    <a:bodyPr/>
                    <a:lstStyle/>
                    <a:p>
                      <a:r>
                        <a:rPr lang="zh-TW" altLang="en-US" sz="1500" dirty="0"/>
                        <a:t>　</a:t>
                      </a:r>
                      <a:r>
                        <a:rPr lang="zh-TW" altLang="en-US" sz="1500" dirty="0" smtClean="0"/>
                        <a:t>記</a:t>
                      </a:r>
                      <a:r>
                        <a:rPr lang="ja-JP" altLang="en-US" sz="1500" dirty="0" smtClean="0"/>
                        <a:t>　  </a:t>
                      </a:r>
                      <a:r>
                        <a:rPr lang="zh-TW" altLang="en-US" sz="1500" dirty="0" smtClean="0"/>
                        <a:t>号</a:t>
                      </a:r>
                      <a:r>
                        <a:rPr lang="zh-TW" altLang="en-US" sz="1500" dirty="0"/>
                        <a:t>　　　</a:t>
                      </a:r>
                      <a:r>
                        <a:rPr lang="ja-JP" altLang="en-US" sz="1500" dirty="0" smtClean="0"/>
                        <a:t>　　　　 　　　</a:t>
                      </a:r>
                      <a:r>
                        <a:rPr lang="zh-TW" altLang="en-US" sz="1500" dirty="0" smtClean="0"/>
                        <a:t>番</a:t>
                      </a:r>
                      <a:r>
                        <a:rPr lang="ja-JP" altLang="en-US" sz="1500" dirty="0" smtClean="0"/>
                        <a:t>　</a:t>
                      </a:r>
                      <a:r>
                        <a:rPr lang="zh-TW" altLang="en-US" sz="1500" dirty="0" smtClean="0"/>
                        <a:t>号</a:t>
                      </a:r>
                      <a:endParaRPr lang="zh-TW" altLang="en-US" sz="1500" dirty="0"/>
                    </a:p>
                    <a:p>
                      <a:r>
                        <a:rPr lang="zh-TW" altLang="en-US" sz="1500" dirty="0"/>
                        <a:t>　</a:t>
                      </a:r>
                      <a:r>
                        <a:rPr lang="zh-TW" altLang="en-US" sz="1500" dirty="0" smtClean="0"/>
                        <a:t>氏</a:t>
                      </a:r>
                      <a:r>
                        <a:rPr lang="ja-JP" altLang="en-US" sz="1500" dirty="0" smtClean="0"/>
                        <a:t>　  </a:t>
                      </a:r>
                      <a:r>
                        <a:rPr lang="zh-TW" altLang="en-US" sz="1500" dirty="0" smtClean="0"/>
                        <a:t>名</a:t>
                      </a:r>
                      <a:r>
                        <a:rPr lang="zh-TW" altLang="en-US" sz="1500" dirty="0"/>
                        <a:t>　　　　　　</a:t>
                      </a:r>
                      <a:r>
                        <a:rPr lang="zh-TW" altLang="en-US" sz="1500" baseline="0" dirty="0" smtClean="0"/>
                        <a:t> </a:t>
                      </a:r>
                      <a:r>
                        <a:rPr lang="ja-JP" altLang="en-US" sz="1500" baseline="0" dirty="0" smtClean="0"/>
                        <a:t>　</a:t>
                      </a:r>
                      <a:r>
                        <a:rPr lang="zh-TW" altLang="en-US" sz="1500" dirty="0"/>
                        <a:t>　</a:t>
                      </a:r>
                      <a:r>
                        <a:rPr lang="zh-TW" altLang="en-US" sz="1500" dirty="0" smtClean="0"/>
                        <a:t>性</a:t>
                      </a:r>
                      <a:r>
                        <a:rPr lang="ja-JP" altLang="en-US" sz="1500" dirty="0" smtClean="0"/>
                        <a:t>　</a:t>
                      </a:r>
                      <a:r>
                        <a:rPr lang="zh-TW" altLang="en-US" sz="1500" dirty="0" smtClean="0"/>
                        <a:t>別</a:t>
                      </a:r>
                      <a:endParaRPr lang="zh-TW" altLang="en-US" sz="1500" dirty="0"/>
                    </a:p>
                    <a:p>
                      <a:pPr algn="l"/>
                      <a:r>
                        <a:rPr lang="zh-TW" altLang="en-US" sz="1500" dirty="0"/>
                        <a:t>　</a:t>
                      </a:r>
                      <a:r>
                        <a:rPr lang="zh-TW" altLang="en-US" sz="1500" dirty="0" smtClean="0"/>
                        <a:t>生 </a:t>
                      </a:r>
                      <a:r>
                        <a:rPr lang="ja-JP" altLang="en-US" sz="1500" dirty="0" smtClean="0"/>
                        <a:t>　 </a:t>
                      </a:r>
                      <a:r>
                        <a:rPr lang="zh-TW" altLang="en-US" sz="1500" dirty="0" smtClean="0"/>
                        <a:t>年</a:t>
                      </a:r>
                      <a:r>
                        <a:rPr lang="ja-JP" altLang="en-US" sz="1500" dirty="0" smtClean="0"/>
                        <a:t>　  </a:t>
                      </a:r>
                      <a:r>
                        <a:rPr lang="zh-TW" altLang="en-US" sz="1500" dirty="0" smtClean="0"/>
                        <a:t>月 </a:t>
                      </a:r>
                      <a:r>
                        <a:rPr lang="ja-JP" altLang="en-US" sz="1500" dirty="0" smtClean="0"/>
                        <a:t>　</a:t>
                      </a:r>
                      <a:r>
                        <a:rPr lang="zh-TW" altLang="en-US" sz="1500" dirty="0" smtClean="0"/>
                        <a:t>日</a:t>
                      </a:r>
                      <a:r>
                        <a:rPr lang="zh-TW" altLang="en-US" sz="1500" dirty="0"/>
                        <a:t>　</a:t>
                      </a:r>
                      <a:r>
                        <a:rPr lang="ja-JP" altLang="en-US" sz="1500" dirty="0" smtClean="0"/>
                        <a:t>　　　　　　　　</a:t>
                      </a:r>
                      <a:r>
                        <a:rPr lang="zh-TW" altLang="en-US" sz="1500" dirty="0"/>
                        <a:t>　</a:t>
                      </a:r>
                      <a:r>
                        <a:rPr lang="ja-JP" altLang="en-US" sz="1500" dirty="0" smtClean="0"/>
                        <a:t>　</a:t>
                      </a:r>
                      <a:r>
                        <a:rPr lang="zh-TW" altLang="en-US" sz="1500" dirty="0"/>
                        <a:t>　年　　月　　日</a:t>
                      </a:r>
                    </a:p>
                    <a:p>
                      <a:pPr algn="l"/>
                      <a:r>
                        <a:rPr lang="zh-TW" altLang="en-US" sz="1500" dirty="0"/>
                        <a:t>　</a:t>
                      </a:r>
                      <a:r>
                        <a:rPr lang="ja-JP" altLang="en-US" sz="1500" dirty="0" smtClean="0">
                          <a:solidFill>
                            <a:srgbClr val="FF0000"/>
                          </a:solidFill>
                          <a:latin typeface="PMingLiU" panose="02020500000000000000" pitchFamily="18" charset="-120"/>
                          <a:ea typeface="PMingLiU" panose="02020500000000000000" pitchFamily="18" charset="-120"/>
                        </a:rPr>
                        <a:t>適 用開始年月日</a:t>
                      </a:r>
                      <a:r>
                        <a:rPr lang="zh-TW" altLang="en-US" sz="1500" dirty="0"/>
                        <a:t>　　</a:t>
                      </a:r>
                      <a:r>
                        <a:rPr lang="ja-JP" altLang="en-US" sz="1500" dirty="0" smtClean="0"/>
                        <a:t>　　　　　　　　　  </a:t>
                      </a:r>
                      <a:r>
                        <a:rPr lang="ja-JP" altLang="en-US" sz="1500" baseline="0" dirty="0" smtClean="0"/>
                        <a:t>  </a:t>
                      </a:r>
                      <a:r>
                        <a:rPr lang="zh-TW" altLang="en-US" sz="1500" dirty="0" smtClean="0"/>
                        <a:t>年</a:t>
                      </a:r>
                      <a:r>
                        <a:rPr lang="zh-TW" altLang="en-US" sz="1500" dirty="0"/>
                        <a:t>　</a:t>
                      </a:r>
                      <a:r>
                        <a:rPr lang="zh-TW" altLang="en-US" sz="1500" dirty="0" smtClean="0"/>
                        <a:t>     月</a:t>
                      </a:r>
                      <a:r>
                        <a:rPr lang="zh-TW" altLang="en-US" sz="1500" dirty="0"/>
                        <a:t>　</a:t>
                      </a:r>
                      <a:r>
                        <a:rPr lang="zh-TW" altLang="en-US" sz="1500" dirty="0" smtClean="0"/>
                        <a:t>    日</a:t>
                      </a:r>
                      <a:endParaRPr lang="zh-TW" altLang="en-US" sz="1500" dirty="0"/>
                    </a:p>
                    <a:p>
                      <a:pPr algn="l"/>
                      <a:r>
                        <a:rPr lang="zh-TW" altLang="en-US" sz="1500" baseline="0" dirty="0" smtClean="0"/>
                        <a:t>     </a:t>
                      </a:r>
                      <a:r>
                        <a:rPr lang="zh-TW" altLang="en-US" sz="1500" dirty="0" smtClean="0"/>
                        <a:t>交  付  </a:t>
                      </a:r>
                      <a:r>
                        <a:rPr lang="zh-TW" altLang="en-US" sz="1500" dirty="0" smtClean="0">
                          <a:latin typeface="+mn-ea"/>
                          <a:ea typeface="+mn-ea"/>
                        </a:rPr>
                        <a:t>年  </a:t>
                      </a:r>
                      <a:r>
                        <a:rPr lang="ja-JP" altLang="en-US" sz="1500" dirty="0" smtClean="0">
                          <a:latin typeface="PMingLiU" panose="02020500000000000000" pitchFamily="18" charset="-120"/>
                          <a:ea typeface="PMingLiU" panose="02020500000000000000" pitchFamily="18" charset="-120"/>
                        </a:rPr>
                        <a:t>月  </a:t>
                      </a:r>
                      <a:r>
                        <a:rPr lang="zh-TW" altLang="en-US" sz="1500" dirty="0" smtClean="0">
                          <a:latin typeface="+mn-ea"/>
                          <a:ea typeface="+mn-ea"/>
                        </a:rPr>
                        <a:t>日</a:t>
                      </a:r>
                      <a:r>
                        <a:rPr lang="ja-JP" altLang="en-US" sz="1500" dirty="0" smtClean="0"/>
                        <a:t>　　　            　　　　        </a:t>
                      </a:r>
                      <a:r>
                        <a:rPr lang="zh-TW" altLang="en-US" sz="1500" dirty="0" smtClean="0"/>
                        <a:t>年</a:t>
                      </a:r>
                      <a:r>
                        <a:rPr lang="zh-TW" altLang="en-US" sz="1500" dirty="0"/>
                        <a:t>　</a:t>
                      </a:r>
                      <a:r>
                        <a:rPr lang="zh-TW" altLang="en-US" sz="1500" dirty="0" smtClean="0"/>
                        <a:t>     月        日</a:t>
                      </a:r>
                      <a:endParaRPr lang="en-US" altLang="zh-TW" sz="1500" dirty="0" smtClean="0"/>
                    </a:p>
                    <a:p>
                      <a:pPr algn="l"/>
                      <a:endParaRPr lang="zh-TW" altLang="en-US" sz="1500" dirty="0"/>
                    </a:p>
                    <a:p>
                      <a:r>
                        <a:rPr lang="zh-TW" altLang="en-US" sz="1500" dirty="0"/>
                        <a:t>　世帯主氏名</a:t>
                      </a:r>
                    </a:p>
                    <a:p>
                      <a:r>
                        <a:rPr lang="zh-TW" altLang="en-US" sz="1500" dirty="0"/>
                        <a:t>　住所</a:t>
                      </a:r>
                    </a:p>
                  </a:txBody>
                  <a:tcPr marL="47945" marR="47945" marT="47945" marB="479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15421">
                <a:tc gridSpan="2">
                  <a:txBody>
                    <a:bodyPr/>
                    <a:lstStyle/>
                    <a:p>
                      <a:r>
                        <a:rPr lang="zh-CN" altLang="en-US" sz="1500" dirty="0">
                          <a:latin typeface="PMingLiU" panose="02020500000000000000" pitchFamily="18" charset="-120"/>
                          <a:ea typeface="PMingLiU" panose="02020500000000000000" pitchFamily="18" charset="-120"/>
                        </a:rPr>
                        <a:t>　</a:t>
                      </a:r>
                      <a:r>
                        <a:rPr lang="zh-CN" altLang="en-US" sz="1500" dirty="0">
                          <a:solidFill>
                            <a:srgbClr val="FF0000"/>
                          </a:solidFill>
                          <a:latin typeface="PMingLiU" panose="02020500000000000000" pitchFamily="18" charset="-120"/>
                          <a:ea typeface="PMingLiU" panose="02020500000000000000" pitchFamily="18" charset="-120"/>
                        </a:rPr>
                        <a:t>保険者番号</a:t>
                      </a:r>
                    </a:p>
                  </a:txBody>
                  <a:tcPr marL="47945" marR="47945" marT="47945" marB="47945"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hMerge="1">
                  <a:txBody>
                    <a:bodyPr/>
                    <a:lstStyle/>
                    <a:p>
                      <a:endParaRPr kumimoji="1" lang="ja-JP" altLang="en-US"/>
                    </a:p>
                  </a:txBody>
                  <a:tcPr/>
                </a:tc>
                <a:tc>
                  <a:txBody>
                    <a:bodyPr/>
                    <a:lstStyle/>
                    <a:p>
                      <a:r>
                        <a:rPr lang="ja-JP" altLang="en-US" sz="1500"/>
                        <a:t>　</a:t>
                      </a:r>
                    </a:p>
                  </a:txBody>
                  <a:tcPr marL="47945" marR="47945" marT="47945" marB="47945">
                    <a:lnL>
                      <a:noFill/>
                    </a:lnL>
                    <a:lnR>
                      <a:noFill/>
                    </a:lnR>
                    <a:lnT>
                      <a:noFill/>
                    </a:lnT>
                    <a:lnB>
                      <a:noFill/>
                    </a:lnB>
                    <a:solidFill>
                      <a:srgbClr val="FFFFFF"/>
                    </a:solidFill>
                  </a:tcPr>
                </a:tc>
                <a:tc>
                  <a:txBody>
                    <a:bodyPr/>
                    <a:lstStyle/>
                    <a:p>
                      <a:r>
                        <a:rPr lang="ja-JP" altLang="en-US" sz="1500"/>
                        <a:t>　</a:t>
                      </a:r>
                    </a:p>
                  </a:txBody>
                  <a:tcPr marL="47945" marR="47945" marT="47945" marB="47945">
                    <a:lnL>
                      <a:noFill/>
                    </a:lnL>
                    <a:lnR>
                      <a:noFill/>
                    </a:lnR>
                    <a:lnT>
                      <a:noFill/>
                    </a:lnT>
                    <a:lnB>
                      <a:noFill/>
                    </a:lnB>
                    <a:solidFill>
                      <a:srgbClr val="FFFFFF"/>
                    </a:solidFill>
                  </a:tcPr>
                </a:tc>
                <a:tc>
                  <a:txBody>
                    <a:bodyPr/>
                    <a:lstStyle/>
                    <a:p>
                      <a:r>
                        <a:rPr lang="ja-JP" altLang="en-US" sz="1500"/>
                        <a:t>　</a:t>
                      </a:r>
                    </a:p>
                  </a:txBody>
                  <a:tcPr marL="47945" marR="47945" marT="47945" marB="47945">
                    <a:lnL>
                      <a:noFill/>
                    </a:lnL>
                    <a:lnR>
                      <a:noFill/>
                    </a:lnR>
                    <a:lnT>
                      <a:noFill/>
                    </a:lnT>
                    <a:lnB>
                      <a:noFill/>
                    </a:lnB>
                    <a:solidFill>
                      <a:srgbClr val="FFFFFF"/>
                    </a:solidFill>
                  </a:tcPr>
                </a:tc>
                <a:tc>
                  <a:txBody>
                    <a:bodyPr/>
                    <a:lstStyle/>
                    <a:p>
                      <a:r>
                        <a:rPr lang="ja-JP" altLang="en-US" sz="1500" dirty="0"/>
                        <a:t>　</a:t>
                      </a:r>
                    </a:p>
                  </a:txBody>
                  <a:tcPr marL="47945" marR="47945" marT="47945" marB="47945">
                    <a:lnL>
                      <a:noFill/>
                    </a:lnL>
                    <a:lnR>
                      <a:noFill/>
                    </a:lnR>
                    <a:lnT>
                      <a:noFill/>
                    </a:lnT>
                    <a:lnB>
                      <a:noFill/>
                    </a:lnB>
                    <a:solidFill>
                      <a:srgbClr val="FFFFFF"/>
                    </a:solidFill>
                  </a:tcPr>
                </a:tc>
                <a:tc>
                  <a:txBody>
                    <a:bodyPr/>
                    <a:lstStyle/>
                    <a:p>
                      <a:r>
                        <a:rPr lang="ja-JP" altLang="en-US" sz="1500" dirty="0"/>
                        <a:t>　</a:t>
                      </a:r>
                    </a:p>
                  </a:txBody>
                  <a:tcPr marL="47945" marR="47945" marT="47945" marB="47945">
                    <a:lnL>
                      <a:noFill/>
                    </a:lnL>
                    <a:lnR>
                      <a:noFill/>
                    </a:lnR>
                    <a:lnT>
                      <a:noFill/>
                    </a:lnT>
                    <a:lnB>
                      <a:noFill/>
                    </a:lnB>
                    <a:solidFill>
                      <a:srgbClr val="FFFFFF"/>
                    </a:solidFill>
                  </a:tcPr>
                </a:tc>
                <a:tc>
                  <a:txBody>
                    <a:bodyPr/>
                    <a:lstStyle/>
                    <a:p>
                      <a:r>
                        <a:rPr lang="ja-JP" altLang="en-US" sz="1500"/>
                        <a:t>　</a:t>
                      </a:r>
                    </a:p>
                  </a:txBody>
                  <a:tcPr marL="47945" marR="47945" marT="47945" marB="47945">
                    <a:lnL>
                      <a:noFill/>
                    </a:lnL>
                    <a:lnR>
                      <a:noFill/>
                    </a:lnR>
                    <a:lnT>
                      <a:noFill/>
                    </a:lnT>
                    <a:lnB>
                      <a:noFill/>
                    </a:lnB>
                    <a:solidFill>
                      <a:srgbClr val="FFFFFF"/>
                    </a:solidFill>
                  </a:tcPr>
                </a:tc>
                <a:tc>
                  <a:txBody>
                    <a:bodyPr/>
                    <a:lstStyle/>
                    <a:p>
                      <a:r>
                        <a:rPr lang="ja-JP" altLang="en-US" sz="1500" dirty="0"/>
                        <a:t>　</a:t>
                      </a:r>
                    </a:p>
                  </a:txBody>
                  <a:tcPr marL="47945" marR="47945" marT="47945" marB="47945">
                    <a:lnL>
                      <a:noFill/>
                    </a:lnL>
                    <a:lnR w="12700" cap="flat" cmpd="sng" algn="ctr">
                      <a:solidFill>
                        <a:schemeClr val="tx1"/>
                      </a:solidFill>
                      <a:prstDash val="solid"/>
                      <a:round/>
                      <a:headEnd type="none" w="med" len="med"/>
                      <a:tailEnd type="none" w="med" len="med"/>
                    </a:lnR>
                    <a:lnT>
                      <a:noFill/>
                    </a:lnT>
                    <a:lnB>
                      <a:noFill/>
                    </a:lnB>
                    <a:solidFill>
                      <a:srgbClr val="FFFFFF"/>
                    </a:solidFill>
                  </a:tcPr>
                </a:tc>
              </a:tr>
              <a:tr h="315421">
                <a:tc gridSpan="9">
                  <a:txBody>
                    <a:bodyPr/>
                    <a:lstStyle/>
                    <a:p>
                      <a:r>
                        <a:rPr lang="ja-JP" altLang="en-US" sz="1500" dirty="0" smtClean="0">
                          <a:latin typeface="PMingLiU" panose="02020500000000000000" pitchFamily="18" charset="-120"/>
                          <a:ea typeface="PMingLiU" panose="02020500000000000000" pitchFamily="18" charset="-120"/>
                        </a:rPr>
                        <a:t>　</a:t>
                      </a:r>
                      <a:r>
                        <a:rPr lang="ja-JP" altLang="en-US" sz="1500" dirty="0" smtClean="0">
                          <a:solidFill>
                            <a:srgbClr val="FF0000"/>
                          </a:solidFill>
                          <a:latin typeface="PMingLiU" panose="02020500000000000000" pitchFamily="18" charset="-120"/>
                          <a:ea typeface="PMingLiU" panose="02020500000000000000" pitchFamily="18" charset="-120"/>
                        </a:rPr>
                        <a:t>交付者名</a:t>
                      </a:r>
                      <a:r>
                        <a:rPr lang="ja-JP" altLang="en-US" sz="1500" dirty="0">
                          <a:solidFill>
                            <a:srgbClr val="FF0000"/>
                          </a:solidFill>
                          <a:latin typeface="PMingLiU" panose="02020500000000000000" pitchFamily="18" charset="-120"/>
                          <a:ea typeface="PMingLiU" panose="02020500000000000000" pitchFamily="18" charset="-120"/>
                        </a:rPr>
                        <a:t>　</a:t>
                      </a:r>
                      <a:r>
                        <a:rPr lang="ja-JP" altLang="en-US" sz="1500" dirty="0" smtClean="0">
                          <a:solidFill>
                            <a:srgbClr val="FF0000"/>
                          </a:solidFill>
                          <a:latin typeface="PMingLiU" panose="02020500000000000000" pitchFamily="18" charset="-120"/>
                          <a:ea typeface="PMingLiU" panose="02020500000000000000" pitchFamily="18" charset="-120"/>
                        </a:rPr>
                        <a:t>　　</a:t>
                      </a:r>
                      <a:r>
                        <a:rPr lang="ja-JP" altLang="en-US" sz="1500" dirty="0">
                          <a:latin typeface="PMingLiU" panose="02020500000000000000" pitchFamily="18" charset="-120"/>
                          <a:ea typeface="PMingLiU" panose="02020500000000000000" pitchFamily="18" charset="-120"/>
                        </a:rPr>
                        <a:t>　</a:t>
                      </a:r>
                      <a:r>
                        <a:rPr lang="ja-JP" altLang="en-US" sz="1500" dirty="0" smtClean="0">
                          <a:latin typeface="PMingLiU" panose="02020500000000000000" pitchFamily="18" charset="-120"/>
                          <a:ea typeface="PMingLiU" panose="02020500000000000000" pitchFamily="18" charset="-120"/>
                        </a:rPr>
                        <a:t>      </a:t>
                      </a:r>
                      <a:r>
                        <a:rPr lang="ja-JP" altLang="en-US" sz="1500" dirty="0">
                          <a:latin typeface="PMingLiU" panose="02020500000000000000" pitchFamily="18" charset="-120"/>
                          <a:ea typeface="PMingLiU" panose="02020500000000000000" pitchFamily="18" charset="-120"/>
                        </a:rPr>
                        <a:t>　　　　　　　　　　　　</a:t>
                      </a:r>
                      <a:r>
                        <a:rPr lang="ja-JP" altLang="en-US" sz="1500" dirty="0" smtClean="0">
                          <a:latin typeface="PMingLiU" panose="02020500000000000000" pitchFamily="18" charset="-120"/>
                          <a:ea typeface="PMingLiU" panose="02020500000000000000" pitchFamily="18" charset="-120"/>
                        </a:rPr>
                        <a:t>　印</a:t>
                      </a:r>
                      <a:endParaRPr lang="ja-JP" altLang="en-US" sz="1500" dirty="0">
                        <a:latin typeface="PMingLiU" panose="02020500000000000000" pitchFamily="18" charset="-120"/>
                        <a:ea typeface="PMingLiU" panose="02020500000000000000" pitchFamily="18" charset="-120"/>
                      </a:endParaRPr>
                    </a:p>
                  </a:txBody>
                  <a:tcPr marL="47945" marR="47945" marT="47945" marB="479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
        <p:nvSpPr>
          <p:cNvPr id="26" name="正方形/長方形 25"/>
          <p:cNvSpPr/>
          <p:nvPr/>
        </p:nvSpPr>
        <p:spPr>
          <a:xfrm>
            <a:off x="7617296" y="4015602"/>
            <a:ext cx="1944216" cy="33973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p:cNvCxnSpPr/>
          <p:nvPr/>
        </p:nvCxnSpPr>
        <p:spPr>
          <a:xfrm>
            <a:off x="8589404" y="4017860"/>
            <a:ext cx="0" cy="340662"/>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8942174" y="4015602"/>
            <a:ext cx="0" cy="340662"/>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9273480" y="4016326"/>
            <a:ext cx="0" cy="340662"/>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7918681" y="4017860"/>
            <a:ext cx="0" cy="340662"/>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8273001" y="4014671"/>
            <a:ext cx="0" cy="340662"/>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5" name="右矢印 34"/>
          <p:cNvSpPr/>
          <p:nvPr/>
        </p:nvSpPr>
        <p:spPr>
          <a:xfrm>
            <a:off x="4376936" y="777532"/>
            <a:ext cx="959979" cy="4001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直線コネクタ 32"/>
          <p:cNvCxnSpPr/>
          <p:nvPr/>
        </p:nvCxnSpPr>
        <p:spPr>
          <a:xfrm>
            <a:off x="-107038" y="614318"/>
            <a:ext cx="10281593"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34" name="タイトル 1"/>
          <p:cNvSpPr txBox="1">
            <a:spLocks/>
          </p:cNvSpPr>
          <p:nvPr/>
        </p:nvSpPr>
        <p:spPr>
          <a:xfrm>
            <a:off x="220397" y="116632"/>
            <a:ext cx="9445791" cy="369332"/>
          </a:xfrm>
          <a:prstGeom prst="rect">
            <a:avLst/>
          </a:prstGeom>
          <a:noFill/>
        </p:spPr>
        <p:txBody>
          <a:bodyPr wrap="square" rtlCol="0">
            <a:spAutoFit/>
          </a:bodyPr>
          <a:lstStyle>
            <a:defPPr>
              <a:defRPr lang="ja-JP"/>
            </a:defPPr>
            <a:lvl1pPr>
              <a:defRPr sz="2000">
                <a:latin typeface="HGP創英角ｺﾞｼｯｸUB" panose="020B0900000000000000" pitchFamily="50" charset="-128"/>
                <a:ea typeface="HGP創英角ｺﾞｼｯｸUB" panose="020B0900000000000000" pitchFamily="50" charset="-128"/>
              </a:defRPr>
            </a:lvl1pPr>
          </a:lstStyle>
          <a:p>
            <a:pPr algn="ctr"/>
            <a:r>
              <a:rPr lang="ja-JP" altLang="en-US" sz="1800" dirty="0" smtClean="0"/>
              <a:t>被保険者証の様式改正（案） </a:t>
            </a:r>
            <a:endParaRPr lang="en-US" altLang="ja-JP" dirty="0"/>
          </a:p>
        </p:txBody>
      </p:sp>
      <p:sp>
        <p:nvSpPr>
          <p:cNvPr id="36" name="スライド番号プレースホルダー 1"/>
          <p:cNvSpPr txBox="1">
            <a:spLocks/>
          </p:cNvSpPr>
          <p:nvPr/>
        </p:nvSpPr>
        <p:spPr>
          <a:xfrm>
            <a:off x="7443688" y="6453336"/>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9</a:t>
            </a:fld>
            <a:endParaRPr lang="ja-JP" altLang="en-US" dirty="0">
              <a:latin typeface="ＤＦ特太ゴシック体" panose="020B0509000000000000" pitchFamily="49" charset="-128"/>
              <a:ea typeface="ＤＦ特太ゴシック体" panose="020B0509000000000000" pitchFamily="49" charset="-128"/>
            </a:endParaRPr>
          </a:p>
        </p:txBody>
      </p:sp>
      <p:sp>
        <p:nvSpPr>
          <p:cNvPr id="37" name="テキスト ボックス 36"/>
          <p:cNvSpPr txBox="1"/>
          <p:nvPr/>
        </p:nvSpPr>
        <p:spPr>
          <a:xfrm>
            <a:off x="939699" y="6536377"/>
            <a:ext cx="8163640" cy="276999"/>
          </a:xfrm>
          <a:prstGeom prst="rect">
            <a:avLst/>
          </a:prstGeom>
          <a:noFill/>
        </p:spPr>
        <p:txBody>
          <a:bodyPr wrap="square" rtlCol="0">
            <a:spAutoFit/>
          </a:bodyPr>
          <a:lstStyle/>
          <a:p>
            <a:pPr marL="85725" indent="-85725"/>
            <a:r>
              <a:rPr kumimoji="1" lang="en-US" altLang="ja-JP" sz="1200" dirty="0" smtClean="0">
                <a:latin typeface="+mj-ea"/>
                <a:ea typeface="+mj-ea"/>
              </a:rPr>
              <a:t>※</a:t>
            </a:r>
            <a:r>
              <a:rPr kumimoji="1" lang="ja-JP" altLang="en-US" sz="1200" dirty="0" smtClean="0">
                <a:latin typeface="+mj-ea"/>
                <a:ea typeface="+mj-ea"/>
              </a:rPr>
              <a:t>今後、被保険者証の様式に関する考え方を整理の上、他の省令様式（限度額適用認定証等）を整理する</a:t>
            </a:r>
            <a:endParaRPr kumimoji="1" lang="ja-JP" altLang="en-US" sz="1200" dirty="0">
              <a:latin typeface="+mj-ea"/>
              <a:ea typeface="+mj-ea"/>
            </a:endParaRPr>
          </a:p>
        </p:txBody>
      </p:sp>
      <p:cxnSp>
        <p:nvCxnSpPr>
          <p:cNvPr id="6" name="直線矢印コネクタ 5"/>
          <p:cNvCxnSpPr>
            <a:stCxn id="7" idx="1"/>
          </p:cNvCxnSpPr>
          <p:nvPr/>
        </p:nvCxnSpPr>
        <p:spPr>
          <a:xfrm flipV="1">
            <a:off x="2648744" y="4099530"/>
            <a:ext cx="621574" cy="0"/>
          </a:xfrm>
          <a:prstGeom prst="straightConnector1">
            <a:avLst/>
          </a:prstGeom>
          <a:ln w="19050">
            <a:solidFill>
              <a:srgbClr val="0000CC"/>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flipV="1">
            <a:off x="3245619" y="4099530"/>
            <a:ext cx="1059309" cy="0"/>
          </a:xfrm>
          <a:prstGeom prst="straightConnector1">
            <a:avLst/>
          </a:prstGeom>
          <a:ln w="19050">
            <a:solidFill>
              <a:srgbClr val="0000CC"/>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V="1">
            <a:off x="7651427" y="4188191"/>
            <a:ext cx="621574" cy="0"/>
          </a:xfrm>
          <a:prstGeom prst="straightConnector1">
            <a:avLst/>
          </a:prstGeom>
          <a:ln w="19050">
            <a:solidFill>
              <a:srgbClr val="0000CC"/>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a:off x="8273001" y="4179345"/>
            <a:ext cx="1004188" cy="1"/>
          </a:xfrm>
          <a:prstGeom prst="straightConnector1">
            <a:avLst/>
          </a:prstGeom>
          <a:ln w="19050">
            <a:solidFill>
              <a:srgbClr val="0000CC"/>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540732" y="3530192"/>
            <a:ext cx="837598" cy="430887"/>
          </a:xfrm>
          <a:prstGeom prst="rect">
            <a:avLst/>
          </a:prstGeom>
          <a:noFill/>
        </p:spPr>
        <p:txBody>
          <a:bodyPr wrap="square" rtlCol="0">
            <a:spAutoFit/>
          </a:bodyPr>
          <a:lstStyle/>
          <a:p>
            <a:r>
              <a:rPr kumimoji="1" lang="ja-JP" altLang="en-US" sz="1100" dirty="0" smtClean="0">
                <a:solidFill>
                  <a:srgbClr val="0070C0"/>
                </a:solidFill>
                <a:latin typeface="HGS創英角ﾎﾟｯﾌﾟ体" panose="040B0A00000000000000" pitchFamily="50" charset="-128"/>
                <a:ea typeface="HGS創英角ﾎﾟｯﾌﾟ体" panose="040B0A00000000000000" pitchFamily="50" charset="-128"/>
              </a:rPr>
              <a:t>都道府県</a:t>
            </a:r>
            <a:endParaRPr kumimoji="1" lang="en-US" altLang="ja-JP" sz="1100" dirty="0" smtClean="0">
              <a:solidFill>
                <a:srgbClr val="0070C0"/>
              </a:solidFill>
              <a:latin typeface="HGS創英角ﾎﾟｯﾌﾟ体" panose="040B0A00000000000000" pitchFamily="50" charset="-128"/>
              <a:ea typeface="HGS創英角ﾎﾟｯﾌﾟ体" panose="040B0A00000000000000" pitchFamily="50" charset="-128"/>
            </a:endParaRPr>
          </a:p>
          <a:p>
            <a:r>
              <a:rPr kumimoji="1" lang="ja-JP" altLang="en-US" sz="1100" dirty="0" smtClean="0">
                <a:solidFill>
                  <a:srgbClr val="0070C0"/>
                </a:solidFill>
                <a:latin typeface="HGS創英角ﾎﾟｯﾌﾟ体" panose="040B0A00000000000000" pitchFamily="50" charset="-128"/>
                <a:ea typeface="HGS創英角ﾎﾟｯﾌﾟ体" panose="040B0A00000000000000" pitchFamily="50" charset="-128"/>
              </a:rPr>
              <a:t>　番号</a:t>
            </a:r>
            <a:endParaRPr kumimoji="1" lang="ja-JP" altLang="en-US" sz="1100" dirty="0">
              <a:solidFill>
                <a:srgbClr val="0070C0"/>
              </a:solidFill>
              <a:latin typeface="HGS創英角ﾎﾟｯﾌﾟ体" panose="040B0A00000000000000" pitchFamily="50" charset="-128"/>
              <a:ea typeface="HGS創英角ﾎﾟｯﾌﾟ体" panose="040B0A00000000000000" pitchFamily="50" charset="-128"/>
            </a:endParaRPr>
          </a:p>
        </p:txBody>
      </p:sp>
      <p:sp>
        <p:nvSpPr>
          <p:cNvPr id="40" name="テキスト ボックス 39"/>
          <p:cNvSpPr txBox="1"/>
          <p:nvPr/>
        </p:nvSpPr>
        <p:spPr>
          <a:xfrm>
            <a:off x="3245619" y="3518497"/>
            <a:ext cx="1038735" cy="430887"/>
          </a:xfrm>
          <a:prstGeom prst="rect">
            <a:avLst/>
          </a:prstGeom>
          <a:noFill/>
          <a:ln>
            <a:noFill/>
          </a:ln>
        </p:spPr>
        <p:txBody>
          <a:bodyPr wrap="square" rtlCol="0">
            <a:spAutoFit/>
          </a:bodyPr>
          <a:lstStyle/>
          <a:p>
            <a:pPr algn="ctr"/>
            <a:r>
              <a:rPr lang="ja-JP" altLang="en-US" sz="1100" dirty="0" smtClean="0">
                <a:solidFill>
                  <a:srgbClr val="0070C0"/>
                </a:solidFill>
                <a:latin typeface="HGS創英角ﾎﾟｯﾌﾟ体" panose="040B0A00000000000000" pitchFamily="50" charset="-128"/>
                <a:ea typeface="HGS創英角ﾎﾟｯﾌﾟ体" panose="040B0A00000000000000" pitchFamily="50" charset="-128"/>
              </a:rPr>
              <a:t>　保険者別</a:t>
            </a:r>
            <a:endParaRPr kumimoji="1" lang="en-US" altLang="ja-JP" sz="1100" dirty="0" smtClean="0">
              <a:solidFill>
                <a:srgbClr val="0070C0"/>
              </a:solidFill>
              <a:latin typeface="HGS創英角ﾎﾟｯﾌﾟ体" panose="040B0A00000000000000" pitchFamily="50" charset="-128"/>
              <a:ea typeface="HGS創英角ﾎﾟｯﾌﾟ体" panose="040B0A00000000000000" pitchFamily="50" charset="-128"/>
            </a:endParaRPr>
          </a:p>
          <a:p>
            <a:pPr algn="ctr"/>
            <a:r>
              <a:rPr kumimoji="1" lang="ja-JP" altLang="en-US" sz="1100" dirty="0" smtClean="0">
                <a:solidFill>
                  <a:srgbClr val="0070C0"/>
                </a:solidFill>
                <a:latin typeface="HGS創英角ﾎﾟｯﾌﾟ体" panose="040B0A00000000000000" pitchFamily="50" charset="-128"/>
                <a:ea typeface="HGS創英角ﾎﾟｯﾌﾟ体" panose="040B0A00000000000000" pitchFamily="50" charset="-128"/>
              </a:rPr>
              <a:t>　番号</a:t>
            </a:r>
            <a:endParaRPr kumimoji="1" lang="ja-JP" altLang="en-US" sz="1100" dirty="0">
              <a:solidFill>
                <a:srgbClr val="0070C0"/>
              </a:solidFill>
              <a:latin typeface="HGS創英角ﾎﾟｯﾌﾟ体" panose="040B0A00000000000000" pitchFamily="50" charset="-128"/>
              <a:ea typeface="HGS創英角ﾎﾟｯﾌﾟ体" panose="040B0A00000000000000" pitchFamily="50" charset="-128"/>
            </a:endParaRPr>
          </a:p>
        </p:txBody>
      </p:sp>
      <p:sp>
        <p:nvSpPr>
          <p:cNvPr id="41" name="テキスト ボックス 40"/>
          <p:cNvSpPr txBox="1"/>
          <p:nvPr/>
        </p:nvSpPr>
        <p:spPr>
          <a:xfrm>
            <a:off x="4114002" y="3505517"/>
            <a:ext cx="662865" cy="430887"/>
          </a:xfrm>
          <a:prstGeom prst="rect">
            <a:avLst/>
          </a:prstGeom>
          <a:noFill/>
          <a:ln>
            <a:noFill/>
          </a:ln>
        </p:spPr>
        <p:txBody>
          <a:bodyPr wrap="square" rtlCol="0">
            <a:spAutoFit/>
          </a:bodyPr>
          <a:lstStyle/>
          <a:p>
            <a:pPr algn="ctr"/>
            <a:r>
              <a:rPr lang="ja-JP" altLang="en-US" sz="1100" dirty="0" smtClean="0">
                <a:solidFill>
                  <a:srgbClr val="0070C0"/>
                </a:solidFill>
                <a:latin typeface="HGS創英角ﾎﾟｯﾌﾟ体" panose="040B0A00000000000000" pitchFamily="50" charset="-128"/>
                <a:ea typeface="HGS創英角ﾎﾟｯﾌﾟ体" panose="040B0A00000000000000" pitchFamily="50" charset="-128"/>
              </a:rPr>
              <a:t>　検証</a:t>
            </a:r>
            <a:endParaRPr kumimoji="1" lang="en-US" altLang="ja-JP" sz="1100" dirty="0" smtClean="0">
              <a:solidFill>
                <a:srgbClr val="0070C0"/>
              </a:solidFill>
              <a:latin typeface="HGS創英角ﾎﾟｯﾌﾟ体" panose="040B0A00000000000000" pitchFamily="50" charset="-128"/>
              <a:ea typeface="HGS創英角ﾎﾟｯﾌﾟ体" panose="040B0A00000000000000" pitchFamily="50" charset="-128"/>
            </a:endParaRPr>
          </a:p>
          <a:p>
            <a:pPr algn="ctr"/>
            <a:r>
              <a:rPr kumimoji="1" lang="ja-JP" altLang="en-US" sz="1100" dirty="0" smtClean="0">
                <a:solidFill>
                  <a:srgbClr val="0070C0"/>
                </a:solidFill>
                <a:latin typeface="HGS創英角ﾎﾟｯﾌﾟ体" panose="040B0A00000000000000" pitchFamily="50" charset="-128"/>
                <a:ea typeface="HGS創英角ﾎﾟｯﾌﾟ体" panose="040B0A00000000000000" pitchFamily="50" charset="-128"/>
              </a:rPr>
              <a:t>　番号</a:t>
            </a:r>
            <a:endParaRPr kumimoji="1" lang="ja-JP" altLang="en-US" sz="1100" dirty="0">
              <a:solidFill>
                <a:srgbClr val="0070C0"/>
              </a:solidFill>
              <a:latin typeface="HGS創英角ﾎﾟｯﾌﾟ体" panose="040B0A00000000000000" pitchFamily="50" charset="-128"/>
              <a:ea typeface="HGS創英角ﾎﾟｯﾌﾟ体" panose="040B0A00000000000000" pitchFamily="50" charset="-128"/>
            </a:endParaRPr>
          </a:p>
        </p:txBody>
      </p:sp>
      <p:sp>
        <p:nvSpPr>
          <p:cNvPr id="42" name="テキスト ボックス 41"/>
          <p:cNvSpPr txBox="1"/>
          <p:nvPr/>
        </p:nvSpPr>
        <p:spPr>
          <a:xfrm>
            <a:off x="7590418" y="3603182"/>
            <a:ext cx="837598" cy="430887"/>
          </a:xfrm>
          <a:prstGeom prst="rect">
            <a:avLst/>
          </a:prstGeom>
          <a:noFill/>
          <a:ln>
            <a:noFill/>
          </a:ln>
        </p:spPr>
        <p:txBody>
          <a:bodyPr wrap="square" rtlCol="0">
            <a:spAutoFit/>
          </a:bodyPr>
          <a:lstStyle/>
          <a:p>
            <a:r>
              <a:rPr kumimoji="1" lang="ja-JP" altLang="en-US" sz="1100" dirty="0" smtClean="0">
                <a:solidFill>
                  <a:srgbClr val="0070C0"/>
                </a:solidFill>
                <a:latin typeface="HGS創英角ﾎﾟｯﾌﾟ体" panose="040B0A00000000000000" pitchFamily="50" charset="-128"/>
                <a:ea typeface="HGS創英角ﾎﾟｯﾌﾟ体" panose="040B0A00000000000000" pitchFamily="50" charset="-128"/>
              </a:rPr>
              <a:t>都道府県</a:t>
            </a:r>
            <a:endParaRPr kumimoji="1" lang="en-US" altLang="ja-JP" sz="1100" dirty="0" smtClean="0">
              <a:solidFill>
                <a:srgbClr val="0070C0"/>
              </a:solidFill>
              <a:latin typeface="HGS創英角ﾎﾟｯﾌﾟ体" panose="040B0A00000000000000" pitchFamily="50" charset="-128"/>
              <a:ea typeface="HGS創英角ﾎﾟｯﾌﾟ体" panose="040B0A00000000000000" pitchFamily="50" charset="-128"/>
            </a:endParaRPr>
          </a:p>
          <a:p>
            <a:r>
              <a:rPr kumimoji="1" lang="ja-JP" altLang="en-US" sz="1100" dirty="0" smtClean="0">
                <a:solidFill>
                  <a:srgbClr val="0070C0"/>
                </a:solidFill>
                <a:latin typeface="HGS創英角ﾎﾟｯﾌﾟ体" panose="040B0A00000000000000" pitchFamily="50" charset="-128"/>
                <a:ea typeface="HGS創英角ﾎﾟｯﾌﾟ体" panose="040B0A00000000000000" pitchFamily="50" charset="-128"/>
              </a:rPr>
              <a:t>　番号</a:t>
            </a:r>
            <a:endParaRPr kumimoji="1" lang="ja-JP" altLang="en-US" sz="1100" dirty="0">
              <a:solidFill>
                <a:srgbClr val="0070C0"/>
              </a:solidFill>
              <a:latin typeface="HGS創英角ﾎﾟｯﾌﾟ体" panose="040B0A00000000000000" pitchFamily="50" charset="-128"/>
              <a:ea typeface="HGS創英角ﾎﾟｯﾌﾟ体" panose="040B0A00000000000000" pitchFamily="50" charset="-128"/>
            </a:endParaRPr>
          </a:p>
        </p:txBody>
      </p:sp>
      <p:sp>
        <p:nvSpPr>
          <p:cNvPr id="43" name="テキスト ボックス 42"/>
          <p:cNvSpPr txBox="1"/>
          <p:nvPr/>
        </p:nvSpPr>
        <p:spPr>
          <a:xfrm>
            <a:off x="9064682" y="3586973"/>
            <a:ext cx="662865" cy="430887"/>
          </a:xfrm>
          <a:prstGeom prst="rect">
            <a:avLst/>
          </a:prstGeom>
          <a:noFill/>
          <a:ln>
            <a:noFill/>
          </a:ln>
        </p:spPr>
        <p:txBody>
          <a:bodyPr wrap="square" rtlCol="0">
            <a:spAutoFit/>
          </a:bodyPr>
          <a:lstStyle/>
          <a:p>
            <a:pPr algn="ctr"/>
            <a:r>
              <a:rPr lang="ja-JP" altLang="en-US" sz="1100" dirty="0" smtClean="0">
                <a:solidFill>
                  <a:srgbClr val="0070C0"/>
                </a:solidFill>
                <a:latin typeface="HGS創英角ﾎﾟｯﾌﾟ体" panose="040B0A00000000000000" pitchFamily="50" charset="-128"/>
                <a:ea typeface="HGS創英角ﾎﾟｯﾌﾟ体" panose="040B0A00000000000000" pitchFamily="50" charset="-128"/>
              </a:rPr>
              <a:t>　検証</a:t>
            </a:r>
            <a:endParaRPr kumimoji="1" lang="en-US" altLang="ja-JP" sz="1100" dirty="0" smtClean="0">
              <a:solidFill>
                <a:srgbClr val="0070C0"/>
              </a:solidFill>
              <a:latin typeface="HGS創英角ﾎﾟｯﾌﾟ体" panose="040B0A00000000000000" pitchFamily="50" charset="-128"/>
              <a:ea typeface="HGS創英角ﾎﾟｯﾌﾟ体" panose="040B0A00000000000000" pitchFamily="50" charset="-128"/>
            </a:endParaRPr>
          </a:p>
          <a:p>
            <a:pPr algn="ctr"/>
            <a:r>
              <a:rPr kumimoji="1" lang="ja-JP" altLang="en-US" sz="1100" dirty="0" smtClean="0">
                <a:solidFill>
                  <a:srgbClr val="0070C0"/>
                </a:solidFill>
                <a:latin typeface="HGS創英角ﾎﾟｯﾌﾟ体" panose="040B0A00000000000000" pitchFamily="50" charset="-128"/>
                <a:ea typeface="HGS創英角ﾎﾟｯﾌﾟ体" panose="040B0A00000000000000" pitchFamily="50" charset="-128"/>
              </a:rPr>
              <a:t>　番号</a:t>
            </a:r>
            <a:endParaRPr kumimoji="1" lang="ja-JP" altLang="en-US" sz="1100" dirty="0">
              <a:solidFill>
                <a:srgbClr val="0070C0"/>
              </a:solidFill>
              <a:latin typeface="HGS創英角ﾎﾟｯﾌﾟ体" panose="040B0A00000000000000" pitchFamily="50" charset="-128"/>
              <a:ea typeface="HGS創英角ﾎﾟｯﾌﾟ体" panose="040B0A00000000000000" pitchFamily="50" charset="-128"/>
            </a:endParaRPr>
          </a:p>
        </p:txBody>
      </p:sp>
      <p:sp>
        <p:nvSpPr>
          <p:cNvPr id="44" name="テキスト ボックス 43"/>
          <p:cNvSpPr txBox="1"/>
          <p:nvPr/>
        </p:nvSpPr>
        <p:spPr>
          <a:xfrm>
            <a:off x="8273002" y="3601521"/>
            <a:ext cx="830338" cy="430887"/>
          </a:xfrm>
          <a:prstGeom prst="rect">
            <a:avLst/>
          </a:prstGeom>
          <a:noFill/>
          <a:ln>
            <a:noFill/>
          </a:ln>
        </p:spPr>
        <p:txBody>
          <a:bodyPr wrap="square" rtlCol="0">
            <a:spAutoFit/>
          </a:bodyPr>
          <a:lstStyle/>
          <a:p>
            <a:pPr algn="ctr"/>
            <a:r>
              <a:rPr lang="ja-JP" altLang="en-US" sz="1100" dirty="0" smtClean="0">
                <a:solidFill>
                  <a:srgbClr val="0070C0"/>
                </a:solidFill>
                <a:latin typeface="HGS創英角ﾎﾟｯﾌﾟ体" panose="040B0A00000000000000" pitchFamily="50" charset="-128"/>
                <a:ea typeface="HGS創英角ﾎﾟｯﾌﾟ体" panose="040B0A00000000000000" pitchFamily="50" charset="-128"/>
              </a:rPr>
              <a:t>　市町村</a:t>
            </a:r>
            <a:endParaRPr kumimoji="1" lang="en-US" altLang="ja-JP" sz="1100" dirty="0" smtClean="0">
              <a:solidFill>
                <a:srgbClr val="0070C0"/>
              </a:solidFill>
              <a:latin typeface="HGS創英角ﾎﾟｯﾌﾟ体" panose="040B0A00000000000000" pitchFamily="50" charset="-128"/>
              <a:ea typeface="HGS創英角ﾎﾟｯﾌﾟ体" panose="040B0A00000000000000" pitchFamily="50" charset="-128"/>
            </a:endParaRPr>
          </a:p>
          <a:p>
            <a:pPr algn="ctr"/>
            <a:r>
              <a:rPr kumimoji="1" lang="ja-JP" altLang="en-US" sz="1100" dirty="0" smtClean="0">
                <a:solidFill>
                  <a:srgbClr val="0070C0"/>
                </a:solidFill>
                <a:latin typeface="HGS創英角ﾎﾟｯﾌﾟ体" panose="040B0A00000000000000" pitchFamily="50" charset="-128"/>
                <a:ea typeface="HGS創英角ﾎﾟｯﾌﾟ体" panose="040B0A00000000000000" pitchFamily="50" charset="-128"/>
              </a:rPr>
              <a:t>　番号</a:t>
            </a:r>
            <a:endParaRPr kumimoji="1" lang="ja-JP" altLang="en-US" sz="1100" dirty="0">
              <a:solidFill>
                <a:srgbClr val="0070C0"/>
              </a:solidFill>
              <a:latin typeface="HGS創英角ﾎﾟｯﾌﾟ体" panose="040B0A00000000000000" pitchFamily="50" charset="-128"/>
              <a:ea typeface="HGS創英角ﾎﾟｯﾌﾟ体" panose="040B0A00000000000000" pitchFamily="50" charset="-128"/>
            </a:endParaRPr>
          </a:p>
        </p:txBody>
      </p:sp>
      <p:sp>
        <p:nvSpPr>
          <p:cNvPr id="4" name="四角形吹き出し 3"/>
          <p:cNvSpPr/>
          <p:nvPr/>
        </p:nvSpPr>
        <p:spPr>
          <a:xfrm>
            <a:off x="8310941" y="4634026"/>
            <a:ext cx="1000478" cy="288032"/>
          </a:xfrm>
          <a:prstGeom prst="wedgeRectCallout">
            <a:avLst>
              <a:gd name="adj1" fmla="val 55974"/>
              <a:gd name="adj2" fmla="val -79697"/>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rgbClr val="0070C0"/>
                </a:solidFill>
                <a:latin typeface="HGS創英角ﾎﾟｯﾌﾟ体" panose="040B0A00000000000000" pitchFamily="50" charset="-128"/>
                <a:ea typeface="HGS創英角ﾎﾟｯﾌﾟ体" panose="040B0A00000000000000" pitchFamily="50" charset="-128"/>
              </a:rPr>
              <a:t>市町村印</a:t>
            </a:r>
            <a:endParaRPr lang="ja-JP" altLang="en-US" sz="1100" dirty="0">
              <a:solidFill>
                <a:srgbClr val="0070C0"/>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3412033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スライド番号プレースホルダー 1"/>
          <p:cNvSpPr txBox="1">
            <a:spLocks/>
          </p:cNvSpPr>
          <p:nvPr/>
        </p:nvSpPr>
        <p:spPr>
          <a:xfrm>
            <a:off x="7443688" y="6453336"/>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10</a:t>
            </a:fld>
            <a:endParaRPr lang="ja-JP" altLang="en-US" dirty="0">
              <a:latin typeface="ＤＦ特太ゴシック体" panose="020B0509000000000000" pitchFamily="49" charset="-128"/>
              <a:ea typeface="ＤＦ特太ゴシック体" panose="020B0509000000000000" pitchFamily="49" charset="-128"/>
            </a:endParaRPr>
          </a:p>
        </p:txBody>
      </p:sp>
      <p:sp>
        <p:nvSpPr>
          <p:cNvPr id="11" name="タイトル 1"/>
          <p:cNvSpPr txBox="1">
            <a:spLocks/>
          </p:cNvSpPr>
          <p:nvPr/>
        </p:nvSpPr>
        <p:spPr>
          <a:xfrm>
            <a:off x="200472" y="766762"/>
            <a:ext cx="9453750" cy="774654"/>
          </a:xfrm>
          <a:prstGeom prst="rect">
            <a:avLst/>
          </a:prstGeom>
          <a:solidFill>
            <a:schemeClr val="bg1"/>
          </a:solidFill>
          <a:ln w="19050">
            <a:solidFill>
              <a:schemeClr val="tx1"/>
            </a:solidFill>
          </a:ln>
        </p:spPr>
        <p:txBody>
          <a:bodyPr vert="horz" lIns="108000" tIns="72000" rIns="108000" bIns="10800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400" b="1" dirty="0" smtClean="0">
                <a:latin typeface="+mj-ea"/>
              </a:rPr>
              <a:t>３　改革により期待される効果</a:t>
            </a:r>
            <a:endParaRPr lang="en-US" altLang="ja-JP" sz="1400" b="1" dirty="0" smtClean="0">
              <a:latin typeface="+mj-ea"/>
            </a:endParaRPr>
          </a:p>
          <a:p>
            <a:pPr marL="177800" indent="88900" algn="l"/>
            <a:r>
              <a:rPr lang="en-US" altLang="ja-JP" sz="1400" dirty="0" smtClean="0">
                <a:latin typeface="+mj-ea"/>
              </a:rPr>
              <a:t>…</a:t>
            </a:r>
            <a:r>
              <a:rPr lang="ja-JP" altLang="en-US" sz="1400" dirty="0" smtClean="0">
                <a:latin typeface="+mj-ea"/>
              </a:rPr>
              <a:t>（略）</a:t>
            </a:r>
            <a:r>
              <a:rPr lang="en-US" altLang="ja-JP" sz="1400" dirty="0" smtClean="0">
                <a:latin typeface="+mj-ea"/>
              </a:rPr>
              <a:t>… </a:t>
            </a:r>
            <a:r>
              <a:rPr lang="ja-JP" altLang="en-US" sz="1400" dirty="0" smtClean="0">
                <a:latin typeface="+mj-ea"/>
              </a:rPr>
              <a:t>さらに、被保険者が同一都道府県内に転居した場合、高額療養費の多数回該当に係る該当回数を引継ぐこととするなど、被保険者の負担軽減を図る。</a:t>
            </a:r>
            <a:endParaRPr lang="ja-JP" altLang="en-US" sz="1400" dirty="0">
              <a:latin typeface="+mj-ea"/>
            </a:endParaRPr>
          </a:p>
        </p:txBody>
      </p:sp>
      <p:sp>
        <p:nvSpPr>
          <p:cNvPr id="12" name="タイトル 1"/>
          <p:cNvSpPr txBox="1">
            <a:spLocks/>
          </p:cNvSpPr>
          <p:nvPr/>
        </p:nvSpPr>
        <p:spPr>
          <a:xfrm>
            <a:off x="259780" y="407448"/>
            <a:ext cx="9373740" cy="432000"/>
          </a:xfrm>
          <a:prstGeom prst="rect">
            <a:avLst/>
          </a:prstGeom>
          <a:noFill/>
          <a:ln w="19050">
            <a:noFill/>
          </a:ln>
        </p:spPr>
        <p:txBody>
          <a:bodyPr vert="horz" lIns="108000" tIns="108000" rIns="108000" bIns="10800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2000"/>
              </a:lnSpc>
            </a:pPr>
            <a:r>
              <a:rPr lang="ja-JP" altLang="en-US" sz="1600" b="1" dirty="0" smtClean="0">
                <a:latin typeface="+mj-ea"/>
              </a:rPr>
              <a:t>■ 国民健康保険の見直しについて（議論のとりまとめ）　（平成</a:t>
            </a:r>
            <a:r>
              <a:rPr lang="en-US" altLang="ja-JP" sz="1600" b="1" dirty="0" smtClean="0">
                <a:latin typeface="+mj-ea"/>
              </a:rPr>
              <a:t>27</a:t>
            </a:r>
            <a:r>
              <a:rPr lang="ja-JP" altLang="en-US" sz="1600" b="1" dirty="0" smtClean="0">
                <a:latin typeface="+mj-ea"/>
              </a:rPr>
              <a:t>年</a:t>
            </a:r>
            <a:r>
              <a:rPr lang="en-US" altLang="ja-JP" sz="1600" b="1" dirty="0" smtClean="0">
                <a:latin typeface="+mj-ea"/>
              </a:rPr>
              <a:t>2</a:t>
            </a:r>
            <a:r>
              <a:rPr lang="ja-JP" altLang="en-US" sz="1600" b="1" dirty="0" smtClean="0">
                <a:latin typeface="+mj-ea"/>
              </a:rPr>
              <a:t>月</a:t>
            </a:r>
            <a:r>
              <a:rPr lang="en-US" altLang="ja-JP" sz="1600" b="1" dirty="0" smtClean="0">
                <a:latin typeface="+mj-ea"/>
              </a:rPr>
              <a:t>12</a:t>
            </a:r>
            <a:r>
              <a:rPr lang="ja-JP" altLang="en-US" sz="1600" b="1" dirty="0" smtClean="0">
                <a:latin typeface="+mj-ea"/>
              </a:rPr>
              <a:t>日 国保基盤強化協議会）（抜粋）</a:t>
            </a:r>
            <a:endParaRPr lang="en-US" altLang="ja-JP" sz="1600" b="1" dirty="0" smtClean="0">
              <a:latin typeface="+mj-ea"/>
            </a:endParaRPr>
          </a:p>
        </p:txBody>
      </p:sp>
      <p:sp>
        <p:nvSpPr>
          <p:cNvPr id="14" name="タイトル 1"/>
          <p:cNvSpPr txBox="1">
            <a:spLocks/>
          </p:cNvSpPr>
          <p:nvPr/>
        </p:nvSpPr>
        <p:spPr>
          <a:xfrm>
            <a:off x="117565" y="1635493"/>
            <a:ext cx="9627326" cy="3132450"/>
          </a:xfrm>
          <a:prstGeom prst="rect">
            <a:avLst/>
          </a:prstGeom>
          <a:solidFill>
            <a:schemeClr val="accent5">
              <a:lumMod val="20000"/>
              <a:lumOff val="80000"/>
            </a:schemeClr>
          </a:solidFill>
          <a:ln w="28575">
            <a:solidFill>
              <a:schemeClr val="tx1"/>
            </a:solidFill>
          </a:ln>
        </p:spPr>
        <p:txBody>
          <a:bodyPr vert="horz" lIns="108000" tIns="108000" rIns="108000" bIns="10800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77800" indent="-177800" algn="l">
              <a:lnSpc>
                <a:spcPts val="2300"/>
              </a:lnSpc>
            </a:pPr>
            <a:r>
              <a:rPr lang="ja-JP" altLang="en-US" sz="1400" dirty="0" smtClean="0">
                <a:latin typeface="+mj-ea"/>
              </a:rPr>
              <a:t>○　今回の国保改革により都道府県も国保の保険者となることにあわせ、被保険者が</a:t>
            </a:r>
            <a:r>
              <a:rPr lang="ja-JP" altLang="en-US" sz="1400" dirty="0">
                <a:latin typeface="+mj-ea"/>
              </a:rPr>
              <a:t>同一都道府県内の他市町村</a:t>
            </a:r>
            <a:r>
              <a:rPr lang="ja-JP" altLang="en-US" sz="1400" dirty="0" smtClean="0">
                <a:latin typeface="+mj-ea"/>
              </a:rPr>
              <a:t>へ住所異動した場合には</a:t>
            </a:r>
            <a:r>
              <a:rPr lang="ja-JP" altLang="en-US" sz="1400" dirty="0">
                <a:latin typeface="+mj-ea"/>
              </a:rPr>
              <a:t>、新たに、</a:t>
            </a:r>
            <a:r>
              <a:rPr lang="ja-JP" altLang="en-US" sz="1400" u="sng" dirty="0" smtClean="0">
                <a:latin typeface="+mj-ea"/>
              </a:rPr>
              <a:t>当該被保険者の</a:t>
            </a:r>
            <a:r>
              <a:rPr lang="ja-JP" altLang="en-US" sz="1400" u="sng" dirty="0">
                <a:latin typeface="+mj-ea"/>
              </a:rPr>
              <a:t>高額療養費の多数回該当に係る該当</a:t>
            </a:r>
            <a:r>
              <a:rPr lang="ja-JP" altLang="en-US" sz="1400" u="sng" dirty="0" smtClean="0">
                <a:latin typeface="+mj-ea"/>
              </a:rPr>
              <a:t>回数を引継ぐこととする</a:t>
            </a:r>
            <a:r>
              <a:rPr lang="ja-JP" altLang="en-US" sz="1400" dirty="0" smtClean="0">
                <a:latin typeface="+mj-ea"/>
              </a:rPr>
              <a:t>。</a:t>
            </a:r>
            <a:endParaRPr lang="en-US" altLang="ja-JP" sz="1400" dirty="0" smtClean="0">
              <a:latin typeface="+mj-ea"/>
            </a:endParaRPr>
          </a:p>
          <a:p>
            <a:pPr marL="177800" indent="-177800" algn="l">
              <a:lnSpc>
                <a:spcPts val="2300"/>
              </a:lnSpc>
            </a:pPr>
            <a:r>
              <a:rPr lang="ja-JP" altLang="en-US" sz="1400" dirty="0" smtClean="0">
                <a:latin typeface="+mj-ea"/>
              </a:rPr>
              <a:t>○　高額療養費の多数回該当に係る該当回数を引継ぐことによって、一定期間に多数回にわたって高額な医療費を負担していた世帯が、同一都道府県内の他市町村へ住所異動した場合にも、自己負担限度額を継続して引き下げることとなるため、</a:t>
            </a:r>
            <a:r>
              <a:rPr lang="ja-JP" altLang="en-US" sz="1400" u="sng" dirty="0" smtClean="0">
                <a:latin typeface="+mj-ea"/>
              </a:rPr>
              <a:t>被保険者の負担を軽減することができる</a:t>
            </a:r>
            <a:r>
              <a:rPr lang="ja-JP" altLang="en-US" sz="1400" dirty="0" smtClean="0">
                <a:latin typeface="+mj-ea"/>
              </a:rPr>
              <a:t>。</a:t>
            </a:r>
            <a:endParaRPr lang="en-US" altLang="ja-JP" sz="1400" dirty="0" smtClean="0">
              <a:latin typeface="+mj-ea"/>
            </a:endParaRPr>
          </a:p>
          <a:p>
            <a:pPr marL="177800" indent="-177800" algn="l">
              <a:lnSpc>
                <a:spcPts val="2300"/>
              </a:lnSpc>
            </a:pPr>
            <a:r>
              <a:rPr lang="ja-JP" altLang="en-US" sz="1400" dirty="0" smtClean="0">
                <a:latin typeface="+mj-ea"/>
              </a:rPr>
              <a:t>○　該当回数の引継ぎに係る</a:t>
            </a:r>
            <a:r>
              <a:rPr lang="ja-JP" altLang="en-US" sz="1400" u="sng" dirty="0" smtClean="0">
                <a:latin typeface="+mj-ea"/>
              </a:rPr>
              <a:t>事務を円滑に遂行する観点</a:t>
            </a:r>
            <a:r>
              <a:rPr lang="ja-JP" altLang="en-US" sz="1400" dirty="0" smtClean="0">
                <a:latin typeface="+mj-ea"/>
              </a:rPr>
              <a:t>から、今般新たに開発する予定の「国保情報集約システム」により、都道府県単位で、市町村における資格管理情報や高額療養費の支給情報等を集約・管理する予定。</a:t>
            </a:r>
            <a:endParaRPr lang="en-US" altLang="ja-JP" sz="1400" dirty="0" smtClean="0">
              <a:latin typeface="+mj-ea"/>
            </a:endParaRPr>
          </a:p>
          <a:p>
            <a:pPr algn="l">
              <a:lnSpc>
                <a:spcPts val="2300"/>
              </a:lnSpc>
            </a:pPr>
            <a:r>
              <a:rPr lang="ja-JP" altLang="en-US" sz="1400" dirty="0" smtClean="0">
                <a:latin typeface="+mj-ea"/>
              </a:rPr>
              <a:t>○  昭和</a:t>
            </a:r>
            <a:r>
              <a:rPr lang="en-US" altLang="ja-JP" sz="1400" dirty="0" smtClean="0">
                <a:latin typeface="+mj-ea"/>
              </a:rPr>
              <a:t>59</a:t>
            </a:r>
            <a:r>
              <a:rPr lang="ja-JP" altLang="en-US" sz="1400" dirty="0" smtClean="0">
                <a:latin typeface="+mj-ea"/>
              </a:rPr>
              <a:t>年</a:t>
            </a:r>
            <a:r>
              <a:rPr lang="en-US" altLang="ja-JP" sz="1400" dirty="0" smtClean="0">
                <a:latin typeface="+mj-ea"/>
              </a:rPr>
              <a:t>9</a:t>
            </a:r>
            <a:r>
              <a:rPr lang="ja-JP" altLang="en-US" sz="1400" dirty="0" smtClean="0">
                <a:latin typeface="+mj-ea"/>
              </a:rPr>
              <a:t>月</a:t>
            </a:r>
            <a:r>
              <a:rPr lang="en-US" altLang="ja-JP" sz="1400" dirty="0" smtClean="0">
                <a:latin typeface="+mj-ea"/>
              </a:rPr>
              <a:t>29</a:t>
            </a:r>
            <a:r>
              <a:rPr lang="ja-JP" altLang="en-US" sz="1400" dirty="0" smtClean="0">
                <a:latin typeface="+mj-ea"/>
              </a:rPr>
              <a:t>日保発第</a:t>
            </a:r>
            <a:r>
              <a:rPr lang="en-US" altLang="ja-JP" sz="1400" dirty="0" smtClean="0">
                <a:latin typeface="+mj-ea"/>
              </a:rPr>
              <a:t>73</a:t>
            </a:r>
            <a:r>
              <a:rPr lang="ja-JP" altLang="en-US" sz="1400" dirty="0" smtClean="0">
                <a:latin typeface="+mj-ea"/>
              </a:rPr>
              <a:t>号厚生省保険局国民健康保険課長通知にて、「多数該当の通算は、家計の同一性、世帯の連　</a:t>
            </a:r>
            <a:endParaRPr lang="en-US" altLang="ja-JP" sz="1400" dirty="0" smtClean="0">
              <a:latin typeface="+mj-ea"/>
            </a:endParaRPr>
          </a:p>
          <a:p>
            <a:pPr algn="l">
              <a:lnSpc>
                <a:spcPts val="2300"/>
              </a:lnSpc>
            </a:pPr>
            <a:r>
              <a:rPr lang="ja-JP" altLang="en-US" sz="1400" dirty="0" smtClean="0">
                <a:latin typeface="+mj-ea"/>
              </a:rPr>
              <a:t>   続性を考慮して行う」と示しており、該当回数の引継ぎに当たっては、同一都道府県内で市町村をまたがる住所異動があった</a:t>
            </a:r>
            <a:endParaRPr lang="en-US" altLang="ja-JP" sz="1400" dirty="0" smtClean="0">
              <a:latin typeface="+mj-ea"/>
            </a:endParaRPr>
          </a:p>
          <a:p>
            <a:pPr algn="l">
              <a:lnSpc>
                <a:spcPts val="2300"/>
              </a:lnSpc>
            </a:pPr>
            <a:r>
              <a:rPr lang="ja-JP" altLang="en-US" sz="1400" dirty="0">
                <a:latin typeface="+mj-ea"/>
              </a:rPr>
              <a:t>　</a:t>
            </a:r>
            <a:r>
              <a:rPr lang="ja-JP" altLang="en-US" sz="1400" dirty="0" smtClean="0">
                <a:latin typeface="+mj-ea"/>
              </a:rPr>
              <a:t> 世帯について、 </a:t>
            </a:r>
            <a:r>
              <a:rPr lang="ja-JP" altLang="en-US" sz="1400" u="sng" dirty="0" smtClean="0">
                <a:latin typeface="+mj-ea"/>
              </a:rPr>
              <a:t>家計</a:t>
            </a:r>
            <a:r>
              <a:rPr lang="ja-JP" altLang="en-US" sz="1400" u="sng" dirty="0">
                <a:latin typeface="+mj-ea"/>
              </a:rPr>
              <a:t>の同一性、世帯の</a:t>
            </a:r>
            <a:r>
              <a:rPr lang="ja-JP" altLang="en-US" sz="1400" u="sng" dirty="0" smtClean="0">
                <a:latin typeface="+mj-ea"/>
              </a:rPr>
              <a:t>連続性（以下「世帯の継続性」という。）の判定基準を検討する</a:t>
            </a:r>
            <a:r>
              <a:rPr lang="ja-JP" altLang="en-US" sz="1400" dirty="0" smtClean="0">
                <a:latin typeface="+mj-ea"/>
              </a:rPr>
              <a:t>必要がある。</a:t>
            </a:r>
            <a:endParaRPr lang="en-US" altLang="ja-JP" sz="1400" dirty="0" smtClean="0">
              <a:latin typeface="+mj-ea"/>
            </a:endParaRPr>
          </a:p>
        </p:txBody>
      </p:sp>
      <p:sp>
        <p:nvSpPr>
          <p:cNvPr id="13" name="下矢印 12"/>
          <p:cNvSpPr/>
          <p:nvPr/>
        </p:nvSpPr>
        <p:spPr>
          <a:xfrm>
            <a:off x="4003833" y="1504540"/>
            <a:ext cx="1944216" cy="161022"/>
          </a:xfrm>
          <a:prstGeom prst="downArrow">
            <a:avLst/>
          </a:prstGeom>
          <a:solidFill>
            <a:schemeClr val="accent6">
              <a:lumMod val="40000"/>
              <a:lumOff val="60000"/>
            </a:schemeClr>
          </a:solidFill>
          <a:ln w="222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263657" y="-134217"/>
            <a:ext cx="9332813" cy="61121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latin typeface="HGP創英角ｺﾞｼｯｸUB" panose="020B0900000000000000" pitchFamily="50" charset="-128"/>
                <a:ea typeface="HGP創英角ｺﾞｼｯｸUB" panose="020B0900000000000000" pitchFamily="50" charset="-128"/>
              </a:rPr>
              <a:t>高額療養費の多数回該当に係る該当回数の引継ぎについて</a:t>
            </a:r>
            <a:endParaRPr lang="ja-JP" altLang="en-US" dirty="0">
              <a:solidFill>
                <a:prstClr val="black"/>
              </a:solidFill>
              <a:latin typeface="HGP創英角ｺﾞｼｯｸUB" panose="020B0900000000000000" pitchFamily="50" charset="-128"/>
              <a:ea typeface="HGP創英角ｺﾞｼｯｸUB" panose="020B0900000000000000" pitchFamily="50" charset="-128"/>
            </a:endParaRPr>
          </a:p>
        </p:txBody>
      </p:sp>
      <p:cxnSp>
        <p:nvCxnSpPr>
          <p:cNvPr id="8" name="直線コネクタ 7"/>
          <p:cNvCxnSpPr/>
          <p:nvPr/>
        </p:nvCxnSpPr>
        <p:spPr>
          <a:xfrm>
            <a:off x="-146227" y="392247"/>
            <a:ext cx="10281593"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9" name="コンテンツ プレースホルダー 2"/>
          <p:cNvSpPr txBox="1">
            <a:spLocks/>
          </p:cNvSpPr>
          <p:nvPr/>
        </p:nvSpPr>
        <p:spPr>
          <a:xfrm>
            <a:off x="116517" y="5111310"/>
            <a:ext cx="9713265" cy="1184987"/>
          </a:xfrm>
          <a:prstGeom prst="rect">
            <a:avLst/>
          </a:prstGeom>
          <a:noFill/>
          <a:ln w="3175">
            <a:solidFill>
              <a:schemeClr val="tx1"/>
            </a:solidFill>
          </a:ln>
        </p:spPr>
        <p:txBody>
          <a:bodyPr lIns="108000" tIns="108000" rIns="14400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200" dirty="0"/>
              <a:t>第一　高額療養費に関する事項</a:t>
            </a:r>
          </a:p>
          <a:p>
            <a:pPr marL="0" indent="0">
              <a:buNone/>
            </a:pPr>
            <a:r>
              <a:rPr lang="ja-JP" altLang="en-US" sz="1200" dirty="0" smtClean="0"/>
              <a:t>・・・（略）・・・</a:t>
            </a:r>
            <a:endParaRPr lang="en-US" altLang="ja-JP" sz="1200" dirty="0"/>
          </a:p>
          <a:p>
            <a:pPr marL="0" indent="0">
              <a:buNone/>
            </a:pPr>
            <a:r>
              <a:rPr lang="ja-JP" altLang="en-US" sz="1200" dirty="0"/>
              <a:t>四　高額療養費支給制度の改正は、本年一○月診療分から適用されるものであるので、高額療養費多数該当世帯に係る措置</a:t>
            </a:r>
            <a:r>
              <a:rPr lang="en-US" altLang="ja-JP" sz="1200" dirty="0"/>
              <a:t>(</a:t>
            </a:r>
            <a:r>
              <a:rPr lang="ja-JP" altLang="en-US" sz="1200" dirty="0"/>
              <a:t>四回目以降の高額療養費の支給額の特例</a:t>
            </a:r>
            <a:r>
              <a:rPr lang="en-US" altLang="ja-JP" sz="1200" dirty="0"/>
              <a:t>)</a:t>
            </a:r>
            <a:r>
              <a:rPr lang="ja-JP" altLang="en-US" sz="1200" dirty="0"/>
              <a:t>が適用されるのは、早くとも昭和六○年一月診療分からとなること。なお、</a:t>
            </a:r>
            <a:r>
              <a:rPr lang="ja-JP" altLang="en-US" sz="1200" u="sng" dirty="0"/>
              <a:t>多数該当の判定は、保険者単位に行うものであり、市町村間の住所異動があつた場合には、連続してカウントされないもの</a:t>
            </a:r>
            <a:r>
              <a:rPr lang="ja-JP" altLang="en-US" sz="1200" dirty="0"/>
              <a:t>であること。</a:t>
            </a:r>
          </a:p>
          <a:p>
            <a:pPr marL="0" indent="177800">
              <a:lnSpc>
                <a:spcPts val="2100"/>
              </a:lnSpc>
              <a:spcBef>
                <a:spcPts val="0"/>
              </a:spcBef>
              <a:buFont typeface="Arial" panose="020B0604020202020204" pitchFamily="34" charset="0"/>
              <a:buNone/>
            </a:pPr>
            <a:endParaRPr lang="en-US" altLang="ja-JP" sz="1200" dirty="0" smtClean="0">
              <a:latin typeface="+mn-ea"/>
            </a:endParaRPr>
          </a:p>
        </p:txBody>
      </p:sp>
      <p:sp>
        <p:nvSpPr>
          <p:cNvPr id="10" name="テキスト ボックス 9"/>
          <p:cNvSpPr txBox="1"/>
          <p:nvPr/>
        </p:nvSpPr>
        <p:spPr>
          <a:xfrm>
            <a:off x="-18245" y="4722445"/>
            <a:ext cx="9973199" cy="617629"/>
          </a:xfrm>
          <a:prstGeom prst="rect">
            <a:avLst/>
          </a:prstGeom>
          <a:noFill/>
          <a:ln w="19050">
            <a:noFill/>
          </a:ln>
        </p:spPr>
        <p:txBody>
          <a:bodyPr wrap="square" lIns="91055" tIns="108000" rIns="91055" bIns="45528" rtlCol="0" anchor="t" anchorCtr="0">
            <a:noAutofit/>
          </a:bodyPr>
          <a:lstStyle/>
          <a:p>
            <a:pPr marL="179388" indent="-90488">
              <a:lnSpc>
                <a:spcPts val="1900"/>
              </a:lnSpc>
            </a:pPr>
            <a:r>
              <a:rPr lang="ja-JP" altLang="en-US" sz="1200" dirty="0">
                <a:solidFill>
                  <a:prstClr val="black"/>
                </a:solidFill>
                <a:latin typeface="ＭＳ ゴシック" panose="020B0609070205080204" pitchFamily="49" charset="-128"/>
                <a:ea typeface="ＭＳ ゴシック" panose="020B0609070205080204" pitchFamily="49" charset="-128"/>
              </a:rPr>
              <a:t>★国民健康保険における高額療養費支給事務の取扱い等に</a:t>
            </a:r>
            <a:r>
              <a:rPr lang="ja-JP" altLang="en-US" sz="1200" dirty="0" smtClean="0">
                <a:solidFill>
                  <a:prstClr val="black"/>
                </a:solidFill>
                <a:latin typeface="ＭＳ ゴシック" panose="020B0609070205080204" pitchFamily="49" charset="-128"/>
                <a:ea typeface="ＭＳ ゴシック" panose="020B0609070205080204" pitchFamily="49" charset="-128"/>
              </a:rPr>
              <a:t>ついて</a:t>
            </a:r>
            <a:r>
              <a:rPr lang="en-US" altLang="ja-JP" sz="1100" dirty="0" smtClean="0">
                <a:solidFill>
                  <a:prstClr val="black"/>
                </a:solidFill>
                <a:latin typeface="ＭＳ ゴシック" panose="020B0609070205080204" pitchFamily="49" charset="-128"/>
                <a:ea typeface="ＭＳ ゴシック" panose="020B0609070205080204" pitchFamily="49" charset="-128"/>
              </a:rPr>
              <a:t>(</a:t>
            </a:r>
            <a:r>
              <a:rPr lang="ja-JP" altLang="en-US" sz="1100" dirty="0" smtClean="0">
                <a:solidFill>
                  <a:prstClr val="black"/>
                </a:solidFill>
                <a:latin typeface="ＭＳ ゴシック" panose="020B0609070205080204" pitchFamily="49" charset="-128"/>
                <a:ea typeface="ＭＳ ゴシック" panose="020B0609070205080204" pitchFamily="49" charset="-128"/>
              </a:rPr>
              <a:t>昭和</a:t>
            </a:r>
            <a:r>
              <a:rPr lang="en-US" altLang="ja-JP" sz="1100" dirty="0" smtClean="0">
                <a:solidFill>
                  <a:prstClr val="black"/>
                </a:solidFill>
                <a:latin typeface="ＭＳ ゴシック" panose="020B0609070205080204" pitchFamily="49" charset="-128"/>
                <a:ea typeface="ＭＳ ゴシック" panose="020B0609070205080204" pitchFamily="49" charset="-128"/>
              </a:rPr>
              <a:t>59</a:t>
            </a:r>
            <a:r>
              <a:rPr lang="ja-JP" altLang="en-US" sz="1100" dirty="0" smtClean="0">
                <a:solidFill>
                  <a:prstClr val="black"/>
                </a:solidFill>
                <a:latin typeface="ＭＳ ゴシック" panose="020B0609070205080204" pitchFamily="49" charset="-128"/>
                <a:ea typeface="ＭＳ ゴシック" panose="020B0609070205080204" pitchFamily="49" charset="-128"/>
              </a:rPr>
              <a:t>年９月</a:t>
            </a:r>
            <a:r>
              <a:rPr lang="en-US" altLang="ja-JP" sz="1100" dirty="0" smtClean="0">
                <a:solidFill>
                  <a:prstClr val="black"/>
                </a:solidFill>
                <a:latin typeface="ＭＳ ゴシック" panose="020B0609070205080204" pitchFamily="49" charset="-128"/>
                <a:ea typeface="ＭＳ ゴシック" panose="020B0609070205080204" pitchFamily="49" charset="-128"/>
              </a:rPr>
              <a:t>28</a:t>
            </a:r>
            <a:r>
              <a:rPr lang="ja-JP" altLang="en-US" sz="1100" dirty="0" smtClean="0">
                <a:solidFill>
                  <a:prstClr val="black"/>
                </a:solidFill>
                <a:latin typeface="ＭＳ ゴシック" panose="020B0609070205080204" pitchFamily="49" charset="-128"/>
                <a:ea typeface="ＭＳ ゴシック" panose="020B0609070205080204" pitchFamily="49" charset="-128"/>
              </a:rPr>
              <a:t>日保険発第</a:t>
            </a:r>
            <a:r>
              <a:rPr lang="en-US" altLang="ja-JP" sz="1100" dirty="0" smtClean="0">
                <a:solidFill>
                  <a:prstClr val="black"/>
                </a:solidFill>
                <a:latin typeface="ＭＳ ゴシック" panose="020B0609070205080204" pitchFamily="49" charset="-128"/>
                <a:ea typeface="ＭＳ ゴシック" panose="020B0609070205080204" pitchFamily="49" charset="-128"/>
              </a:rPr>
              <a:t>72</a:t>
            </a:r>
            <a:r>
              <a:rPr lang="ja-JP" altLang="en-US" sz="1100" dirty="0" smtClean="0">
                <a:solidFill>
                  <a:prstClr val="black"/>
                </a:solidFill>
                <a:latin typeface="ＭＳ ゴシック" panose="020B0609070205080204" pitchFamily="49" charset="-128"/>
                <a:ea typeface="ＭＳ ゴシック" panose="020B0609070205080204" pitchFamily="49" charset="-128"/>
              </a:rPr>
              <a:t>号厚生省</a:t>
            </a:r>
            <a:r>
              <a:rPr lang="ja-JP" altLang="en-US" sz="1100" dirty="0">
                <a:solidFill>
                  <a:prstClr val="black"/>
                </a:solidFill>
                <a:latin typeface="ＭＳ ゴシック" panose="020B0609070205080204" pitchFamily="49" charset="-128"/>
                <a:ea typeface="ＭＳ ゴシック" panose="020B0609070205080204" pitchFamily="49" charset="-128"/>
              </a:rPr>
              <a:t>保険局国民健康保険課長通知</a:t>
            </a:r>
            <a:r>
              <a:rPr lang="en-US" altLang="ja-JP" sz="1100" dirty="0" smtClean="0">
                <a:solidFill>
                  <a:prstClr val="black"/>
                </a:solidFill>
                <a:latin typeface="ＭＳ ゴシック" panose="020B0609070205080204" pitchFamily="49" charset="-128"/>
                <a:ea typeface="ＭＳ ゴシック" panose="020B0609070205080204" pitchFamily="49" charset="-128"/>
              </a:rPr>
              <a:t>)</a:t>
            </a:r>
            <a:endParaRPr lang="en-US" altLang="ja-JP" sz="1100" dirty="0">
              <a:solidFill>
                <a:prstClr val="black"/>
              </a:solidFill>
              <a:latin typeface="ＭＳ ゴシック" panose="020B0609070205080204" pitchFamily="49" charset="-128"/>
              <a:ea typeface="ＭＳ ゴシック" panose="020B0609070205080204" pitchFamily="49" charset="-128"/>
            </a:endParaRPr>
          </a:p>
        </p:txBody>
      </p:sp>
      <p:sp>
        <p:nvSpPr>
          <p:cNvPr id="15" name="テキスト ボックス 14"/>
          <p:cNvSpPr txBox="1"/>
          <p:nvPr/>
        </p:nvSpPr>
        <p:spPr>
          <a:xfrm>
            <a:off x="645583" y="6353184"/>
            <a:ext cx="8712968" cy="461665"/>
          </a:xfrm>
          <a:prstGeom prst="rect">
            <a:avLst/>
          </a:prstGeom>
          <a:noFill/>
          <a:ln w="19050">
            <a:solidFill>
              <a:schemeClr val="tx1"/>
            </a:solidFill>
          </a:ln>
        </p:spPr>
        <p:txBody>
          <a:bodyPr wrap="square" rtlCol="0">
            <a:spAutoFit/>
          </a:bodyPr>
          <a:lstStyle/>
          <a:p>
            <a:r>
              <a:rPr kumimoji="1" lang="ja-JP" altLang="en-US" sz="1200" dirty="0" smtClean="0">
                <a:latin typeface="HGP創英角ｺﾞｼｯｸUB" panose="020B0900000000000000" pitchFamily="50" charset="-128"/>
                <a:ea typeface="HGP創英角ｺﾞｼｯｸUB" panose="020B0900000000000000" pitchFamily="50" charset="-128"/>
              </a:rPr>
              <a:t>　平成</a:t>
            </a:r>
            <a:r>
              <a:rPr kumimoji="1" lang="en-US" altLang="ja-JP" sz="1200" dirty="0" smtClean="0">
                <a:latin typeface="HGP創英角ｺﾞｼｯｸUB" panose="020B0900000000000000" pitchFamily="50" charset="-128"/>
                <a:ea typeface="HGP創英角ｺﾞｼｯｸUB" panose="020B0900000000000000" pitchFamily="50" charset="-128"/>
              </a:rPr>
              <a:t>30</a:t>
            </a:r>
            <a:r>
              <a:rPr kumimoji="1" lang="ja-JP" altLang="en-US" sz="1200" dirty="0" smtClean="0">
                <a:latin typeface="HGP創英角ｺﾞｼｯｸUB" panose="020B0900000000000000" pitchFamily="50" charset="-128"/>
                <a:ea typeface="HGP創英角ｺﾞｼｯｸUB" panose="020B0900000000000000" pitchFamily="50" charset="-128"/>
              </a:rPr>
              <a:t>年４月以降の多数該当の判定は、同一都道府県内で市町村間の住所異動があった場合、世帯の継続性が認められるときは、連続してカウントされるものであること。</a:t>
            </a:r>
            <a:endParaRPr kumimoji="1" lang="ja-JP" altLang="en-US" sz="1200" dirty="0">
              <a:latin typeface="HGP創英角ｺﾞｼｯｸUB" panose="020B0900000000000000" pitchFamily="50" charset="-128"/>
              <a:ea typeface="HGP創英角ｺﾞｼｯｸUB" panose="020B0900000000000000" pitchFamily="50" charset="-128"/>
            </a:endParaRPr>
          </a:p>
        </p:txBody>
      </p:sp>
      <p:cxnSp>
        <p:nvCxnSpPr>
          <p:cNvPr id="16" name="直線矢印コネクタ 15"/>
          <p:cNvCxnSpPr>
            <a:endCxn id="15" idx="1"/>
          </p:cNvCxnSpPr>
          <p:nvPr/>
        </p:nvCxnSpPr>
        <p:spPr>
          <a:xfrm>
            <a:off x="130628" y="6584016"/>
            <a:ext cx="514955" cy="1"/>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7323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00472" y="548680"/>
            <a:ext cx="9500232" cy="121465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prstClr val="black"/>
                </a:solidFill>
                <a:latin typeface="ＭＳ ゴシック" panose="020B0609070205080204" pitchFamily="49" charset="-128"/>
                <a:ea typeface="ＭＳ ゴシック" panose="020B0609070205080204" pitchFamily="49" charset="-128"/>
              </a:rPr>
              <a:t>◯　平成</a:t>
            </a:r>
            <a:r>
              <a:rPr lang="en-US" altLang="ja-JP" sz="1600" dirty="0" smtClean="0">
                <a:solidFill>
                  <a:prstClr val="black"/>
                </a:solidFill>
                <a:latin typeface="ＭＳ ゴシック" panose="020B0609070205080204" pitchFamily="49" charset="-128"/>
                <a:ea typeface="ＭＳ ゴシック" panose="020B0609070205080204" pitchFamily="49" charset="-128"/>
              </a:rPr>
              <a:t>30</a:t>
            </a:r>
            <a:r>
              <a:rPr lang="ja-JP" altLang="en-US" sz="1600" dirty="0" smtClean="0">
                <a:solidFill>
                  <a:prstClr val="black"/>
                </a:solidFill>
                <a:latin typeface="ＭＳ ゴシック" panose="020B0609070205080204" pitchFamily="49" charset="-128"/>
                <a:ea typeface="ＭＳ ゴシック" panose="020B0609070205080204" pitchFamily="49" charset="-128"/>
              </a:rPr>
              <a:t>年度以降は、都道府県も国民健康保険の保険者となることに伴い、市町村をまたがる住所</a:t>
            </a:r>
            <a:endParaRPr lang="en-US" altLang="ja-JP" sz="1600" dirty="0" smtClean="0">
              <a:solidFill>
                <a:prstClr val="black"/>
              </a:solidFill>
              <a:latin typeface="ＭＳ ゴシック" panose="020B0609070205080204" pitchFamily="49" charset="-128"/>
              <a:ea typeface="ＭＳ ゴシック" panose="020B0609070205080204" pitchFamily="49" charset="-128"/>
            </a:endParaRPr>
          </a:p>
          <a:p>
            <a:r>
              <a:rPr lang="ja-JP" altLang="en-US" sz="1600" dirty="0">
                <a:solidFill>
                  <a:prstClr val="black"/>
                </a:solidFill>
                <a:latin typeface="ＭＳ ゴシック" panose="020B0609070205080204" pitchFamily="49" charset="-128"/>
                <a:ea typeface="ＭＳ ゴシック" panose="020B0609070205080204" pitchFamily="49" charset="-128"/>
              </a:rPr>
              <a:t>　</a:t>
            </a:r>
            <a:r>
              <a:rPr lang="ja-JP" altLang="en-US" sz="1600" dirty="0" smtClean="0">
                <a:solidFill>
                  <a:prstClr val="black"/>
                </a:solidFill>
                <a:latin typeface="ＭＳ ゴシック" panose="020B0609070205080204" pitchFamily="49" charset="-128"/>
                <a:ea typeface="ＭＳ ゴシック" panose="020B0609070205080204" pitchFamily="49" charset="-128"/>
              </a:rPr>
              <a:t>の異動があっても、それが</a:t>
            </a:r>
            <a:r>
              <a:rPr lang="ja-JP" altLang="en-US" sz="1600" b="1" u="sng" dirty="0" smtClean="0">
                <a:solidFill>
                  <a:prstClr val="black"/>
                </a:solidFill>
                <a:latin typeface="ＭＳ ゴシック" panose="020B0609070205080204" pitchFamily="49" charset="-128"/>
                <a:ea typeface="ＭＳ ゴシック" panose="020B0609070205080204" pitchFamily="49" charset="-128"/>
              </a:rPr>
              <a:t>同一都道府県内であり、かつ、世帯の継続性が保たれている場合には</a:t>
            </a:r>
            <a:r>
              <a:rPr lang="ja-JP" altLang="en-US" sz="1600" dirty="0" smtClean="0">
                <a:solidFill>
                  <a:prstClr val="black"/>
                </a:solidFill>
                <a:latin typeface="ＭＳ ゴシック" panose="020B0609070205080204" pitchFamily="49" charset="-128"/>
                <a:ea typeface="ＭＳ ゴシック" panose="020B0609070205080204" pitchFamily="49" charset="-128"/>
              </a:rPr>
              <a:t>、</a:t>
            </a:r>
            <a:endParaRPr lang="en-US" altLang="ja-JP" sz="1600" dirty="0" smtClean="0">
              <a:solidFill>
                <a:prstClr val="black"/>
              </a:solidFill>
              <a:latin typeface="ＭＳ ゴシック" panose="020B0609070205080204" pitchFamily="49" charset="-128"/>
              <a:ea typeface="ＭＳ ゴシック" panose="020B0609070205080204" pitchFamily="49" charset="-128"/>
            </a:endParaRPr>
          </a:p>
          <a:p>
            <a:r>
              <a:rPr lang="ja-JP" altLang="en-US" sz="1600" dirty="0" smtClean="0">
                <a:solidFill>
                  <a:prstClr val="black"/>
                </a:solidFill>
                <a:latin typeface="ＭＳ ゴシック" panose="020B0609070205080204" pitchFamily="49" charset="-128"/>
                <a:ea typeface="ＭＳ ゴシック" panose="020B0609070205080204" pitchFamily="49" charset="-128"/>
              </a:rPr>
              <a:t>　</a:t>
            </a:r>
            <a:r>
              <a:rPr lang="ja-JP" altLang="en-US" sz="1600" b="1" u="sng" dirty="0" smtClean="0">
                <a:solidFill>
                  <a:schemeClr val="tx1"/>
                </a:solidFill>
                <a:latin typeface="ＭＳ ゴシック" panose="020B0609070205080204" pitchFamily="49" charset="-128"/>
                <a:ea typeface="ＭＳ ゴシック" panose="020B0609070205080204" pitchFamily="49" charset="-128"/>
              </a:rPr>
              <a:t>平成</a:t>
            </a:r>
            <a:r>
              <a:rPr lang="en-US" altLang="ja-JP" sz="1600" b="1" u="sng" dirty="0" smtClean="0">
                <a:solidFill>
                  <a:schemeClr val="tx1"/>
                </a:solidFill>
                <a:latin typeface="ＭＳ ゴシック" panose="020B0609070205080204" pitchFamily="49" charset="-128"/>
                <a:ea typeface="ＭＳ ゴシック" panose="020B0609070205080204" pitchFamily="49" charset="-128"/>
              </a:rPr>
              <a:t>30</a:t>
            </a:r>
            <a:r>
              <a:rPr lang="ja-JP" altLang="en-US" sz="1600" b="1" u="sng" dirty="0" smtClean="0">
                <a:solidFill>
                  <a:schemeClr val="tx1"/>
                </a:solidFill>
                <a:latin typeface="ＭＳ ゴシック" panose="020B0609070205080204" pitchFamily="49" charset="-128"/>
                <a:ea typeface="ＭＳ ゴシック" panose="020B0609070205080204" pitchFamily="49" charset="-128"/>
              </a:rPr>
              <a:t>年４月以降の療養において発生</a:t>
            </a:r>
            <a:r>
              <a:rPr lang="ja-JP" altLang="en-US" sz="1600" b="1" u="sng" dirty="0" smtClean="0">
                <a:solidFill>
                  <a:prstClr val="black"/>
                </a:solidFill>
                <a:latin typeface="ＭＳ ゴシック" panose="020B0609070205080204" pitchFamily="49" charset="-128"/>
                <a:ea typeface="ＭＳ ゴシック" panose="020B0609070205080204" pitchFamily="49" charset="-128"/>
              </a:rPr>
              <a:t>した転出地における高額療養費の多数回該当に係る該当回数　</a:t>
            </a:r>
            <a:endParaRPr lang="en-US" altLang="ja-JP" sz="1600" b="1" u="sng" dirty="0" smtClean="0">
              <a:solidFill>
                <a:prstClr val="black"/>
              </a:solidFill>
              <a:latin typeface="ＭＳ ゴシック" panose="020B0609070205080204" pitchFamily="49" charset="-128"/>
              <a:ea typeface="ＭＳ ゴシック" panose="020B0609070205080204" pitchFamily="49" charset="-128"/>
            </a:endParaRPr>
          </a:p>
          <a:p>
            <a:r>
              <a:rPr lang="ja-JP" altLang="en-US" sz="1600" b="1" dirty="0">
                <a:solidFill>
                  <a:prstClr val="black"/>
                </a:solidFill>
                <a:latin typeface="ＭＳ ゴシック" panose="020B0609070205080204" pitchFamily="49" charset="-128"/>
                <a:ea typeface="ＭＳ ゴシック" panose="020B0609070205080204" pitchFamily="49" charset="-128"/>
              </a:rPr>
              <a:t>　</a:t>
            </a:r>
            <a:r>
              <a:rPr lang="ja-JP" altLang="en-US" sz="1600" b="1" u="sng" dirty="0" smtClean="0">
                <a:solidFill>
                  <a:prstClr val="black"/>
                </a:solidFill>
                <a:latin typeface="ＭＳ ゴシック" panose="020B0609070205080204" pitchFamily="49" charset="-128"/>
                <a:ea typeface="ＭＳ ゴシック" panose="020B0609070205080204" pitchFamily="49" charset="-128"/>
              </a:rPr>
              <a:t>を転入地に引継ぎ</a:t>
            </a:r>
            <a:r>
              <a:rPr lang="ja-JP" altLang="en-US" sz="1600" dirty="0" smtClean="0">
                <a:solidFill>
                  <a:prstClr val="black"/>
                </a:solidFill>
                <a:latin typeface="ＭＳ ゴシック" panose="020B0609070205080204" pitchFamily="49" charset="-128"/>
                <a:ea typeface="ＭＳ ゴシック" panose="020B0609070205080204" pitchFamily="49" charset="-128"/>
              </a:rPr>
              <a:t>、前住所地から通算して</a:t>
            </a:r>
            <a:r>
              <a:rPr lang="ja-JP" altLang="en-US" sz="1600" dirty="0">
                <a:solidFill>
                  <a:prstClr val="black"/>
                </a:solidFill>
                <a:latin typeface="ＭＳ ゴシック" panose="020B0609070205080204" pitchFamily="49" charset="-128"/>
                <a:ea typeface="ＭＳ ゴシック" panose="020B0609070205080204" pitchFamily="49" charset="-128"/>
              </a:rPr>
              <a:t>被</a:t>
            </a:r>
            <a:r>
              <a:rPr lang="ja-JP" altLang="en-US" sz="1600" dirty="0" smtClean="0">
                <a:solidFill>
                  <a:prstClr val="black"/>
                </a:solidFill>
                <a:latin typeface="ＭＳ ゴシック" panose="020B0609070205080204" pitchFamily="49" charset="-128"/>
                <a:ea typeface="ＭＳ ゴシック" panose="020B0609070205080204" pitchFamily="49" charset="-128"/>
              </a:rPr>
              <a:t>保険者の負担軽減を図る。</a:t>
            </a:r>
            <a:endParaRPr lang="ja-JP" altLang="en-US" sz="1600" dirty="0">
              <a:solidFill>
                <a:prstClr val="black"/>
              </a:solidFill>
              <a:latin typeface="ＭＳ ゴシック" panose="020B0609070205080204" pitchFamily="49" charset="-128"/>
              <a:ea typeface="ＭＳ ゴシック" panose="020B0609070205080204" pitchFamily="49"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038814386"/>
              </p:ext>
            </p:extLst>
          </p:nvPr>
        </p:nvGraphicFramePr>
        <p:xfrm>
          <a:off x="272480" y="2366387"/>
          <a:ext cx="9408924" cy="1131694"/>
        </p:xfrm>
        <a:graphic>
          <a:graphicData uri="http://schemas.openxmlformats.org/drawingml/2006/table">
            <a:tbl>
              <a:tblPr firstRow="1" bandRow="1">
                <a:tableStyleId>{F5AB1C69-6EDB-4FF4-983F-18BD219EF322}</a:tableStyleId>
              </a:tblPr>
              <a:tblGrid>
                <a:gridCol w="784077"/>
                <a:gridCol w="784077"/>
                <a:gridCol w="784077"/>
                <a:gridCol w="784077"/>
                <a:gridCol w="784077"/>
                <a:gridCol w="784077"/>
                <a:gridCol w="784077"/>
                <a:gridCol w="784077"/>
                <a:gridCol w="784077"/>
                <a:gridCol w="784077"/>
                <a:gridCol w="784077"/>
                <a:gridCol w="784077"/>
              </a:tblGrid>
              <a:tr h="300184">
                <a:tc gridSpan="5">
                  <a:txBody>
                    <a:bodyPr/>
                    <a:lstStyle/>
                    <a:p>
                      <a:pPr algn="ctr"/>
                      <a:r>
                        <a:rPr kumimoji="1" lang="ja-JP" altLang="en-US" sz="1400" dirty="0" smtClean="0"/>
                        <a:t>平成２８年度</a:t>
                      </a:r>
                      <a:endParaRPr kumimoji="1" lang="ja-JP" altLang="en-US" sz="1400" dirty="0"/>
                    </a:p>
                  </a:txBody>
                  <a:tcPr marL="99060" marR="99060">
                    <a:solidFill>
                      <a:schemeClr val="accent5">
                        <a:lumMod val="75000"/>
                      </a:schemeClr>
                    </a:solidFill>
                  </a:tcPr>
                </a:tc>
                <a:tc hMerge="1">
                  <a:txBody>
                    <a:bodyPr/>
                    <a:lstStyle/>
                    <a:p>
                      <a:pPr algn="ctr"/>
                      <a:endParaRPr kumimoji="1" lang="ja-JP" altLang="en-US" sz="1400" dirty="0"/>
                    </a:p>
                  </a:txBody>
                  <a:tcPr marL="99060" marR="99060">
                    <a:solidFill>
                      <a:schemeClr val="accent5">
                        <a:lumMod val="75000"/>
                      </a:schemeClr>
                    </a:solidFill>
                  </a:tcPr>
                </a:tc>
                <a:tc hMerge="1">
                  <a:txBody>
                    <a:bodyPr/>
                    <a:lstStyle/>
                    <a:p>
                      <a:pPr algn="ctr"/>
                      <a:endParaRPr kumimoji="1" lang="ja-JP" altLang="en-US" sz="1400" dirty="0"/>
                    </a:p>
                  </a:txBody>
                  <a:tcPr marL="99060" marR="99060">
                    <a:solidFill>
                      <a:schemeClr val="accent5">
                        <a:lumMod val="75000"/>
                      </a:schemeClr>
                    </a:solidFill>
                  </a:tcPr>
                </a:tc>
                <a:tc hMerge="1">
                  <a:txBody>
                    <a:bodyPr/>
                    <a:lstStyle/>
                    <a:p>
                      <a:pPr algn="ctr"/>
                      <a:endParaRPr kumimoji="1" lang="ja-JP" altLang="en-US" sz="1400" dirty="0"/>
                    </a:p>
                  </a:txBody>
                  <a:tcPr marL="99060" marR="99060">
                    <a:solidFill>
                      <a:schemeClr val="accent5">
                        <a:lumMod val="75000"/>
                      </a:schemeClr>
                    </a:solidFill>
                  </a:tcPr>
                </a:tc>
                <a:tc hMerge="1">
                  <a:txBody>
                    <a:bodyPr/>
                    <a:lstStyle/>
                    <a:p>
                      <a:pPr algn="ctr"/>
                      <a:endParaRPr kumimoji="1" lang="ja-JP" altLang="en-US" sz="1400" dirty="0"/>
                    </a:p>
                  </a:txBody>
                  <a:tcPr marL="99060" marR="99060">
                    <a:solidFill>
                      <a:schemeClr val="accent5">
                        <a:lumMod val="75000"/>
                      </a:schemeClr>
                    </a:solidFill>
                  </a:tcPr>
                </a:tc>
                <a:tc gridSpan="7">
                  <a:txBody>
                    <a:bodyPr/>
                    <a:lstStyle/>
                    <a:p>
                      <a:pPr algn="ctr"/>
                      <a:r>
                        <a:rPr kumimoji="1" lang="ja-JP" altLang="en-US" sz="1400" dirty="0" smtClean="0"/>
                        <a:t>平成２９年度</a:t>
                      </a:r>
                      <a:endParaRPr kumimoji="1" lang="ja-JP" altLang="en-US" sz="1400" dirty="0"/>
                    </a:p>
                  </a:txBody>
                  <a:tcPr marL="99060" marR="99060">
                    <a:solidFill>
                      <a:schemeClr val="accent5">
                        <a:lumMod val="75000"/>
                      </a:schemeClr>
                    </a:solidFill>
                  </a:tcPr>
                </a:tc>
                <a:tc hMerge="1">
                  <a:txBody>
                    <a:bodyPr/>
                    <a:lstStyle/>
                    <a:p>
                      <a:pPr algn="ctr"/>
                      <a:endParaRPr kumimoji="1" lang="ja-JP" altLang="en-US" sz="1400" dirty="0"/>
                    </a:p>
                  </a:txBody>
                  <a:tcPr marL="99060" marR="99060">
                    <a:solidFill>
                      <a:schemeClr val="accent5">
                        <a:lumMod val="75000"/>
                      </a:schemeClr>
                    </a:solidFill>
                  </a:tcPr>
                </a:tc>
                <a:tc hMerge="1">
                  <a:txBody>
                    <a:bodyPr/>
                    <a:lstStyle/>
                    <a:p>
                      <a:pPr algn="ctr"/>
                      <a:endParaRPr kumimoji="1" lang="ja-JP" altLang="en-US" sz="1400" dirty="0"/>
                    </a:p>
                  </a:txBody>
                  <a:tcPr marL="99060" marR="99060">
                    <a:solidFill>
                      <a:schemeClr val="accent5">
                        <a:lumMod val="75000"/>
                      </a:schemeClr>
                    </a:solidFill>
                  </a:tcPr>
                </a:tc>
                <a:tc hMerge="1">
                  <a:txBody>
                    <a:bodyPr/>
                    <a:lstStyle/>
                    <a:p>
                      <a:pPr algn="ctr"/>
                      <a:endParaRPr kumimoji="1" lang="ja-JP" altLang="en-US" sz="1400" dirty="0"/>
                    </a:p>
                  </a:txBody>
                  <a:tcPr marL="99060" marR="99060">
                    <a:solidFill>
                      <a:schemeClr val="accent5">
                        <a:lumMod val="75000"/>
                      </a:schemeClr>
                    </a:solidFill>
                  </a:tcPr>
                </a:tc>
                <a:tc hMerge="1">
                  <a:txBody>
                    <a:bodyPr/>
                    <a:lstStyle/>
                    <a:p>
                      <a:pPr algn="ctr"/>
                      <a:endParaRPr kumimoji="1" lang="ja-JP" altLang="en-US" sz="1400" dirty="0"/>
                    </a:p>
                  </a:txBody>
                  <a:tcPr marL="99060" marR="99060">
                    <a:solidFill>
                      <a:schemeClr val="accent5">
                        <a:lumMod val="75000"/>
                      </a:schemeClr>
                    </a:solidFill>
                  </a:tcPr>
                </a:tc>
                <a:tc hMerge="1">
                  <a:txBody>
                    <a:bodyPr/>
                    <a:lstStyle/>
                    <a:p>
                      <a:pPr algn="ctr"/>
                      <a:endParaRPr kumimoji="1" lang="ja-JP" altLang="en-US" sz="1400" dirty="0"/>
                    </a:p>
                  </a:txBody>
                  <a:tcPr marL="99060" marR="99060">
                    <a:solidFill>
                      <a:schemeClr val="accent5">
                        <a:lumMod val="75000"/>
                      </a:schemeClr>
                    </a:solidFill>
                  </a:tcPr>
                </a:tc>
                <a:tc hMerge="1">
                  <a:txBody>
                    <a:bodyPr/>
                    <a:lstStyle/>
                    <a:p>
                      <a:pPr algn="ctr"/>
                      <a:endParaRPr kumimoji="1" lang="ja-JP" altLang="en-US" sz="1400" dirty="0"/>
                    </a:p>
                  </a:txBody>
                  <a:tcPr marL="99060" marR="99060">
                    <a:solidFill>
                      <a:schemeClr val="accent5">
                        <a:lumMod val="75000"/>
                      </a:schemeClr>
                    </a:solidFill>
                  </a:tcPr>
                </a:tc>
              </a:tr>
              <a:tr h="300184">
                <a:tc>
                  <a:txBody>
                    <a:bodyPr/>
                    <a:lstStyle/>
                    <a:p>
                      <a:pPr algn="ctr"/>
                      <a:r>
                        <a:rPr kumimoji="1" lang="ja-JP" altLang="en-US" sz="1400" dirty="0" smtClean="0"/>
                        <a:t>１１月</a:t>
                      </a:r>
                      <a:endParaRPr kumimoji="1" lang="ja-JP" altLang="en-US" sz="1400" dirty="0"/>
                    </a:p>
                  </a:txBody>
                  <a:tcPr marL="99060" marR="99060">
                    <a:solidFill>
                      <a:schemeClr val="accent5">
                        <a:lumMod val="75000"/>
                      </a:schemeClr>
                    </a:solidFill>
                  </a:tcPr>
                </a:tc>
                <a:tc>
                  <a:txBody>
                    <a:bodyPr/>
                    <a:lstStyle/>
                    <a:p>
                      <a:pPr algn="ctr"/>
                      <a:r>
                        <a:rPr kumimoji="1" lang="ja-JP" altLang="en-US" sz="1400" dirty="0" smtClean="0"/>
                        <a:t>１２月</a:t>
                      </a:r>
                      <a:endParaRPr kumimoji="1" lang="ja-JP" altLang="en-US" sz="1400" dirty="0"/>
                    </a:p>
                  </a:txBody>
                  <a:tcPr marL="99060" marR="99060">
                    <a:solidFill>
                      <a:schemeClr val="accent5">
                        <a:lumMod val="75000"/>
                      </a:schemeClr>
                    </a:solidFill>
                  </a:tcPr>
                </a:tc>
                <a:tc>
                  <a:txBody>
                    <a:bodyPr/>
                    <a:lstStyle/>
                    <a:p>
                      <a:pPr algn="ctr"/>
                      <a:r>
                        <a:rPr kumimoji="1" lang="ja-JP" altLang="en-US" sz="1400" dirty="0" smtClean="0"/>
                        <a:t>１月</a:t>
                      </a:r>
                      <a:endParaRPr kumimoji="1" lang="ja-JP" altLang="en-US" sz="1400" dirty="0"/>
                    </a:p>
                  </a:txBody>
                  <a:tcPr marL="99060" marR="99060">
                    <a:solidFill>
                      <a:schemeClr val="accent5">
                        <a:lumMod val="75000"/>
                      </a:schemeClr>
                    </a:solidFill>
                  </a:tcPr>
                </a:tc>
                <a:tc>
                  <a:txBody>
                    <a:bodyPr/>
                    <a:lstStyle/>
                    <a:p>
                      <a:pPr algn="ctr"/>
                      <a:r>
                        <a:rPr kumimoji="1" lang="ja-JP" altLang="en-US" sz="1400" dirty="0" smtClean="0"/>
                        <a:t>２月</a:t>
                      </a:r>
                      <a:endParaRPr kumimoji="1" lang="ja-JP" altLang="en-US" sz="1400" dirty="0"/>
                    </a:p>
                  </a:txBody>
                  <a:tcPr marL="99060" marR="99060">
                    <a:solidFill>
                      <a:schemeClr val="accent5">
                        <a:lumMod val="75000"/>
                      </a:schemeClr>
                    </a:solidFill>
                  </a:tcPr>
                </a:tc>
                <a:tc>
                  <a:txBody>
                    <a:bodyPr/>
                    <a:lstStyle/>
                    <a:p>
                      <a:pPr algn="ctr"/>
                      <a:r>
                        <a:rPr kumimoji="1" lang="ja-JP" altLang="en-US" sz="1400" dirty="0" smtClean="0"/>
                        <a:t>３月</a:t>
                      </a:r>
                      <a:endParaRPr kumimoji="1" lang="ja-JP" altLang="en-US" sz="1400" dirty="0"/>
                    </a:p>
                  </a:txBody>
                  <a:tcPr marL="99060" marR="99060">
                    <a:solidFill>
                      <a:schemeClr val="accent5">
                        <a:lumMod val="75000"/>
                      </a:schemeClr>
                    </a:solidFill>
                  </a:tcPr>
                </a:tc>
                <a:tc>
                  <a:txBody>
                    <a:bodyPr/>
                    <a:lstStyle/>
                    <a:p>
                      <a:pPr algn="ctr"/>
                      <a:r>
                        <a:rPr kumimoji="1" lang="ja-JP" altLang="en-US" sz="1400" dirty="0" smtClean="0"/>
                        <a:t>４月</a:t>
                      </a:r>
                      <a:endParaRPr kumimoji="1" lang="ja-JP" altLang="en-US" sz="1400" dirty="0"/>
                    </a:p>
                  </a:txBody>
                  <a:tcPr marL="99060" marR="99060">
                    <a:solidFill>
                      <a:schemeClr val="accent5">
                        <a:lumMod val="75000"/>
                      </a:schemeClr>
                    </a:solidFill>
                  </a:tcPr>
                </a:tc>
                <a:tc>
                  <a:txBody>
                    <a:bodyPr/>
                    <a:lstStyle/>
                    <a:p>
                      <a:pPr algn="ctr"/>
                      <a:r>
                        <a:rPr kumimoji="1" lang="ja-JP" altLang="en-US" sz="1400" dirty="0" smtClean="0"/>
                        <a:t>５月</a:t>
                      </a:r>
                      <a:endParaRPr kumimoji="1" lang="ja-JP" altLang="en-US" sz="1400" dirty="0"/>
                    </a:p>
                  </a:txBody>
                  <a:tcPr marL="99060" marR="99060">
                    <a:solidFill>
                      <a:schemeClr val="accent5">
                        <a:lumMod val="75000"/>
                      </a:schemeClr>
                    </a:solidFill>
                  </a:tcPr>
                </a:tc>
                <a:tc>
                  <a:txBody>
                    <a:bodyPr/>
                    <a:lstStyle/>
                    <a:p>
                      <a:pPr algn="ctr"/>
                      <a:r>
                        <a:rPr kumimoji="1" lang="ja-JP" altLang="en-US" sz="1400" dirty="0" smtClean="0"/>
                        <a:t>６月</a:t>
                      </a:r>
                      <a:endParaRPr kumimoji="1" lang="ja-JP" altLang="en-US" sz="1400" dirty="0"/>
                    </a:p>
                  </a:txBody>
                  <a:tcPr marL="99060" marR="99060">
                    <a:solidFill>
                      <a:schemeClr val="accent5">
                        <a:lumMod val="75000"/>
                      </a:schemeClr>
                    </a:solidFill>
                  </a:tcPr>
                </a:tc>
                <a:tc>
                  <a:txBody>
                    <a:bodyPr/>
                    <a:lstStyle/>
                    <a:p>
                      <a:pPr algn="ctr"/>
                      <a:r>
                        <a:rPr kumimoji="1" lang="ja-JP" altLang="en-US" sz="1400" dirty="0" smtClean="0"/>
                        <a:t>７月</a:t>
                      </a:r>
                      <a:endParaRPr kumimoji="1" lang="ja-JP" altLang="en-US" sz="1400" dirty="0"/>
                    </a:p>
                  </a:txBody>
                  <a:tcPr marL="99060" marR="99060">
                    <a:solidFill>
                      <a:schemeClr val="accent5">
                        <a:lumMod val="75000"/>
                      </a:schemeClr>
                    </a:solidFill>
                  </a:tcPr>
                </a:tc>
                <a:tc>
                  <a:txBody>
                    <a:bodyPr/>
                    <a:lstStyle/>
                    <a:p>
                      <a:pPr algn="ctr"/>
                      <a:r>
                        <a:rPr kumimoji="1" lang="ja-JP" altLang="en-US" sz="1400" dirty="0" smtClean="0"/>
                        <a:t>８月</a:t>
                      </a:r>
                      <a:endParaRPr kumimoji="1" lang="ja-JP" altLang="en-US" sz="1400" dirty="0"/>
                    </a:p>
                  </a:txBody>
                  <a:tcPr marL="99060" marR="99060">
                    <a:solidFill>
                      <a:schemeClr val="accent5">
                        <a:lumMod val="75000"/>
                      </a:schemeClr>
                    </a:solidFill>
                  </a:tcPr>
                </a:tc>
                <a:tc>
                  <a:txBody>
                    <a:bodyPr/>
                    <a:lstStyle/>
                    <a:p>
                      <a:pPr algn="ctr"/>
                      <a:r>
                        <a:rPr kumimoji="1" lang="ja-JP" altLang="en-US" sz="1400" dirty="0" smtClean="0"/>
                        <a:t>９月</a:t>
                      </a:r>
                      <a:endParaRPr kumimoji="1" lang="ja-JP" altLang="en-US" sz="1400" dirty="0"/>
                    </a:p>
                  </a:txBody>
                  <a:tcPr marL="99060" marR="99060">
                    <a:solidFill>
                      <a:schemeClr val="accent5">
                        <a:lumMod val="75000"/>
                      </a:schemeClr>
                    </a:solidFill>
                  </a:tcPr>
                </a:tc>
                <a:tc>
                  <a:txBody>
                    <a:bodyPr/>
                    <a:lstStyle/>
                    <a:p>
                      <a:pPr algn="ctr"/>
                      <a:r>
                        <a:rPr kumimoji="1" lang="ja-JP" altLang="en-US" sz="1400" dirty="0" smtClean="0"/>
                        <a:t>１０月</a:t>
                      </a:r>
                      <a:endParaRPr kumimoji="1" lang="ja-JP" altLang="en-US" sz="1400" dirty="0"/>
                    </a:p>
                  </a:txBody>
                  <a:tcPr marL="99060" marR="99060">
                    <a:solidFill>
                      <a:schemeClr val="accent5">
                        <a:lumMod val="75000"/>
                      </a:schemeClr>
                    </a:solidFill>
                  </a:tcPr>
                </a:tc>
              </a:tr>
              <a:tr h="522094">
                <a:tc>
                  <a:txBody>
                    <a:bodyPr/>
                    <a:lstStyle/>
                    <a:p>
                      <a:pPr algn="ctr"/>
                      <a:r>
                        <a:rPr kumimoji="1" lang="ja-JP" altLang="en-US" sz="1400" dirty="0" smtClean="0"/>
                        <a:t>○</a:t>
                      </a:r>
                      <a:endParaRPr kumimoji="1" lang="ja-JP" altLang="en-US" sz="1400" dirty="0">
                        <a:solidFill>
                          <a:srgbClr val="FF0000"/>
                        </a:solidFill>
                      </a:endParaRPr>
                    </a:p>
                  </a:txBody>
                  <a:tcPr marL="99060" marR="99060" anchor="ctr">
                    <a:solidFill>
                      <a:schemeClr val="accent5">
                        <a:lumMod val="40000"/>
                        <a:lumOff val="60000"/>
                      </a:schemeClr>
                    </a:solidFill>
                  </a:tcPr>
                </a:tc>
                <a:tc>
                  <a:txBody>
                    <a:bodyPr/>
                    <a:lstStyle/>
                    <a:p>
                      <a:pPr algn="ctr"/>
                      <a:endParaRPr kumimoji="1" lang="ja-JP" altLang="en-US" sz="1400" dirty="0"/>
                    </a:p>
                  </a:txBody>
                  <a:tcPr marL="99060" marR="99060" anchor="ctr">
                    <a:solidFill>
                      <a:schemeClr val="accent5">
                        <a:lumMod val="40000"/>
                        <a:lumOff val="60000"/>
                      </a:schemeClr>
                    </a:solidFill>
                  </a:tcPr>
                </a:tc>
                <a:tc>
                  <a:txBody>
                    <a:bodyPr/>
                    <a:lstStyle/>
                    <a:p>
                      <a:pPr algn="ctr"/>
                      <a:endParaRPr kumimoji="1" lang="ja-JP" altLang="en-US" sz="1400" dirty="0"/>
                    </a:p>
                  </a:txBody>
                  <a:tcPr marL="99060" marR="99060" anchor="ctr">
                    <a:solidFill>
                      <a:schemeClr val="accent5">
                        <a:lumMod val="40000"/>
                        <a:lumOff val="60000"/>
                      </a:schemeClr>
                    </a:solidFill>
                  </a:tcPr>
                </a:tc>
                <a:tc>
                  <a:txBody>
                    <a:bodyPr/>
                    <a:lstStyle/>
                    <a:p>
                      <a:pPr algn="ctr"/>
                      <a:r>
                        <a:rPr kumimoji="1" lang="ja-JP" altLang="en-US" sz="1400" dirty="0" smtClean="0"/>
                        <a:t>○</a:t>
                      </a:r>
                      <a:endParaRPr kumimoji="1" lang="ja-JP" altLang="en-US" sz="1400" dirty="0">
                        <a:solidFill>
                          <a:srgbClr val="FF0000"/>
                        </a:solidFill>
                      </a:endParaRPr>
                    </a:p>
                  </a:txBody>
                  <a:tcPr marL="99060" marR="99060" anchor="ctr">
                    <a:solidFill>
                      <a:schemeClr val="accent5">
                        <a:lumMod val="40000"/>
                        <a:lumOff val="60000"/>
                      </a:schemeClr>
                    </a:solidFill>
                  </a:tcPr>
                </a:tc>
                <a:tc>
                  <a:txBody>
                    <a:bodyPr/>
                    <a:lstStyle/>
                    <a:p>
                      <a:pPr algn="ctr"/>
                      <a:endParaRPr kumimoji="1" lang="ja-JP" altLang="en-US" sz="1400" dirty="0"/>
                    </a:p>
                  </a:txBody>
                  <a:tcPr marL="99060" marR="99060" anchor="ctr">
                    <a:solidFill>
                      <a:schemeClr val="accent5">
                        <a:lumMod val="40000"/>
                        <a:lumOff val="60000"/>
                      </a:schemeClr>
                    </a:solidFill>
                  </a:tcPr>
                </a:tc>
                <a:tc>
                  <a:txBody>
                    <a:bodyPr/>
                    <a:lstStyle/>
                    <a:p>
                      <a:pPr algn="ctr"/>
                      <a:r>
                        <a:rPr kumimoji="1" lang="ja-JP" altLang="en-US" sz="1400" dirty="0" smtClean="0"/>
                        <a:t>○</a:t>
                      </a:r>
                      <a:endParaRPr kumimoji="1" lang="ja-JP" altLang="en-US" sz="1400" dirty="0">
                        <a:solidFill>
                          <a:srgbClr val="FF0000"/>
                        </a:solidFill>
                      </a:endParaRPr>
                    </a:p>
                  </a:txBody>
                  <a:tcPr marL="99060" marR="99060" anchor="ctr">
                    <a:solidFill>
                      <a:schemeClr val="accent5">
                        <a:lumMod val="40000"/>
                        <a:lumOff val="60000"/>
                      </a:schemeClr>
                    </a:solidFill>
                  </a:tcPr>
                </a:tc>
                <a:tc>
                  <a:txBody>
                    <a:bodyPr/>
                    <a:lstStyle/>
                    <a:p>
                      <a:pPr algn="ctr"/>
                      <a:r>
                        <a:rPr kumimoji="1" lang="ja-JP" altLang="en-US" sz="1400" b="1" dirty="0" smtClean="0"/>
                        <a:t>◯</a:t>
                      </a:r>
                      <a:endParaRPr kumimoji="1" lang="ja-JP" altLang="en-US" sz="1400" b="1" dirty="0"/>
                    </a:p>
                  </a:txBody>
                  <a:tcPr marL="99060" marR="99060" anchor="ctr">
                    <a:solidFill>
                      <a:schemeClr val="accent5">
                        <a:lumMod val="40000"/>
                        <a:lumOff val="60000"/>
                      </a:schemeClr>
                    </a:solidFill>
                  </a:tcPr>
                </a:tc>
                <a:tc>
                  <a:txBody>
                    <a:bodyPr/>
                    <a:lstStyle/>
                    <a:p>
                      <a:pPr algn="ctr"/>
                      <a:endParaRPr kumimoji="1" lang="ja-JP" altLang="en-US" sz="1400" b="1" dirty="0">
                        <a:solidFill>
                          <a:srgbClr val="FF0000"/>
                        </a:solidFill>
                      </a:endParaRPr>
                    </a:p>
                  </a:txBody>
                  <a:tcPr marL="99060" marR="99060" anchor="ctr">
                    <a:solidFill>
                      <a:schemeClr val="accent5">
                        <a:lumMod val="40000"/>
                        <a:lumOff val="60000"/>
                      </a:schemeClr>
                    </a:solidFill>
                  </a:tcPr>
                </a:tc>
                <a:tc>
                  <a:txBody>
                    <a:bodyPr/>
                    <a:lstStyle/>
                    <a:p>
                      <a:pPr algn="ctr"/>
                      <a:endParaRPr kumimoji="1" lang="ja-JP" altLang="en-US" sz="1400" dirty="0"/>
                    </a:p>
                  </a:txBody>
                  <a:tcPr marL="99060" marR="99060" anchor="ctr">
                    <a:solidFill>
                      <a:schemeClr val="accent5">
                        <a:lumMod val="40000"/>
                        <a:lumOff val="60000"/>
                      </a:schemeClr>
                    </a:solidFill>
                  </a:tcPr>
                </a:tc>
                <a:tc>
                  <a:txBody>
                    <a:bodyPr/>
                    <a:lstStyle/>
                    <a:p>
                      <a:pPr algn="ctr"/>
                      <a:r>
                        <a:rPr kumimoji="1" lang="ja-JP" altLang="en-US" sz="1400" dirty="0" smtClean="0"/>
                        <a:t>○</a:t>
                      </a:r>
                      <a:endParaRPr kumimoji="1" lang="ja-JP" altLang="en-US" sz="1400" dirty="0">
                        <a:solidFill>
                          <a:srgbClr val="FF0000"/>
                        </a:solidFill>
                      </a:endParaRPr>
                    </a:p>
                  </a:txBody>
                  <a:tcPr marL="99060" marR="99060" anchor="ctr">
                    <a:solidFill>
                      <a:schemeClr val="accent5">
                        <a:lumMod val="40000"/>
                        <a:lumOff val="60000"/>
                      </a:schemeClr>
                    </a:solidFill>
                  </a:tcPr>
                </a:tc>
                <a:tc>
                  <a:txBody>
                    <a:bodyPr/>
                    <a:lstStyle/>
                    <a:p>
                      <a:pPr algn="ctr"/>
                      <a:endParaRPr kumimoji="1" lang="ja-JP" altLang="en-US" sz="1400" dirty="0"/>
                    </a:p>
                  </a:txBody>
                  <a:tcPr marL="99060" marR="99060" anchor="ctr">
                    <a:solidFill>
                      <a:schemeClr val="accent5">
                        <a:lumMod val="40000"/>
                        <a:lumOff val="60000"/>
                      </a:schemeClr>
                    </a:solidFill>
                  </a:tcPr>
                </a:tc>
                <a:tc>
                  <a:txBody>
                    <a:bodyPr/>
                    <a:lstStyle/>
                    <a:p>
                      <a:pPr algn="ctr"/>
                      <a:r>
                        <a:rPr kumimoji="1" lang="ja-JP" altLang="en-US" sz="1400" dirty="0" smtClean="0"/>
                        <a:t>○</a:t>
                      </a:r>
                      <a:endParaRPr kumimoji="1" lang="ja-JP" altLang="en-US" sz="1400" dirty="0">
                        <a:solidFill>
                          <a:srgbClr val="FF0000"/>
                        </a:solidFill>
                      </a:endParaRPr>
                    </a:p>
                  </a:txBody>
                  <a:tcPr marL="99060" marR="99060" anchor="ctr">
                    <a:solidFill>
                      <a:schemeClr val="accent5">
                        <a:lumMod val="40000"/>
                        <a:lumOff val="60000"/>
                      </a:schemeClr>
                    </a:solidFill>
                  </a:tcPr>
                </a:tc>
              </a:tr>
            </a:tbl>
          </a:graphicData>
        </a:graphic>
      </p:graphicFrame>
      <p:sp>
        <p:nvSpPr>
          <p:cNvPr id="6" name="角丸四角形 5"/>
          <p:cNvSpPr/>
          <p:nvPr/>
        </p:nvSpPr>
        <p:spPr>
          <a:xfrm>
            <a:off x="5010598" y="2654419"/>
            <a:ext cx="706780" cy="84937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テキスト ボックス 7"/>
          <p:cNvSpPr txBox="1"/>
          <p:nvPr/>
        </p:nvSpPr>
        <p:spPr>
          <a:xfrm>
            <a:off x="7356560" y="3668777"/>
            <a:ext cx="2258734" cy="584775"/>
          </a:xfrm>
          <a:prstGeom prst="rect">
            <a:avLst/>
          </a:prstGeom>
          <a:noFill/>
        </p:spPr>
        <p:txBody>
          <a:bodyPr wrap="square" rtlCol="0">
            <a:spAutoFit/>
          </a:bodyPr>
          <a:lstStyle/>
          <a:p>
            <a:r>
              <a:rPr lang="ja-JP" altLang="en-US" sz="1600" b="1" u="sng" dirty="0" smtClean="0">
                <a:solidFill>
                  <a:prstClr val="black"/>
                </a:solidFill>
                <a:latin typeface="ＭＳ ゴシック" panose="020B0609070205080204" pitchFamily="49" charset="-128"/>
                <a:ea typeface="ＭＳ ゴシック" panose="020B0609070205080204" pitchFamily="49" charset="-128"/>
              </a:rPr>
              <a:t>多数回</a:t>
            </a:r>
            <a:r>
              <a:rPr lang="ja-JP" altLang="en-US" sz="1600" b="1" u="sng" dirty="0" smtClean="0">
                <a:solidFill>
                  <a:srgbClr val="FF0000"/>
                </a:solidFill>
                <a:latin typeface="ＭＳ ゴシック" panose="020B0609070205080204" pitchFamily="49" charset="-128"/>
                <a:ea typeface="ＭＳ ゴシック" panose="020B0609070205080204" pitchFamily="49" charset="-128"/>
              </a:rPr>
              <a:t>非</a:t>
            </a:r>
            <a:r>
              <a:rPr lang="ja-JP" altLang="en-US" sz="1600" b="1" u="sng" dirty="0" smtClean="0">
                <a:solidFill>
                  <a:prstClr val="black"/>
                </a:solidFill>
                <a:latin typeface="ＭＳ ゴシック" panose="020B0609070205080204" pitchFamily="49" charset="-128"/>
                <a:ea typeface="ＭＳ ゴシック" panose="020B0609070205080204" pitchFamily="49" charset="-128"/>
              </a:rPr>
              <a:t>該当</a:t>
            </a:r>
            <a:endParaRPr lang="en-US" altLang="ja-JP" sz="1600" b="1" u="sng" dirty="0" smtClean="0">
              <a:solidFill>
                <a:prstClr val="black"/>
              </a:solidFill>
              <a:latin typeface="ＭＳ ゴシック" panose="020B0609070205080204" pitchFamily="49" charset="-128"/>
              <a:ea typeface="ＭＳ ゴシック" panose="020B0609070205080204" pitchFamily="49" charset="-128"/>
            </a:endParaRPr>
          </a:p>
          <a:p>
            <a:r>
              <a:rPr lang="ja-JP" altLang="en-US" sz="1600" b="1" u="sng" dirty="0" smtClean="0">
                <a:solidFill>
                  <a:prstClr val="black"/>
                </a:solidFill>
                <a:latin typeface="ＭＳ ゴシック" panose="020B0609070205080204" pitchFamily="49" charset="-128"/>
                <a:ea typeface="ＭＳ ゴシック" panose="020B0609070205080204" pitchFamily="49" charset="-128"/>
              </a:rPr>
              <a:t>（１月目及び２月目）</a:t>
            </a:r>
            <a:endParaRPr lang="ja-JP" altLang="en-US" sz="1600" b="1" u="sng" dirty="0">
              <a:solidFill>
                <a:prstClr val="black"/>
              </a:solidFill>
              <a:latin typeface="ＭＳ ゴシック" panose="020B0609070205080204" pitchFamily="49" charset="-128"/>
              <a:ea typeface="ＭＳ ゴシック" panose="020B0609070205080204" pitchFamily="49" charset="-128"/>
            </a:endParaRPr>
          </a:p>
        </p:txBody>
      </p:sp>
      <p:sp>
        <p:nvSpPr>
          <p:cNvPr id="9" name="右矢印 8"/>
          <p:cNvSpPr/>
          <p:nvPr/>
        </p:nvSpPr>
        <p:spPr>
          <a:xfrm rot="19653081">
            <a:off x="8858240" y="3487400"/>
            <a:ext cx="319489" cy="11466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10" name="直線コネクタ 9"/>
          <p:cNvCxnSpPr/>
          <p:nvPr/>
        </p:nvCxnSpPr>
        <p:spPr>
          <a:xfrm flipH="1">
            <a:off x="6537176" y="2612854"/>
            <a:ext cx="0" cy="943417"/>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6060830" y="3653820"/>
            <a:ext cx="1011815" cy="584775"/>
          </a:xfrm>
          <a:prstGeom prst="rect">
            <a:avLst/>
          </a:prstGeom>
          <a:noFill/>
        </p:spPr>
        <p:txBody>
          <a:bodyPr wrap="none" rtlCol="0">
            <a:spAutoFit/>
          </a:bodyPr>
          <a:lstStyle/>
          <a:p>
            <a:pPr algn="ctr"/>
            <a:r>
              <a:rPr lang="ja-JP" altLang="en-US" sz="1600" b="1" dirty="0" smtClean="0">
                <a:solidFill>
                  <a:srgbClr val="FF0000"/>
                </a:solidFill>
                <a:latin typeface="ＭＳ ゴシック" panose="020B0609070205080204" pitchFamily="49" charset="-128"/>
                <a:ea typeface="ＭＳ ゴシック" panose="020B0609070205080204" pitchFamily="49" charset="-128"/>
              </a:rPr>
              <a:t>市町村間</a:t>
            </a:r>
            <a:endParaRPr lang="en-US" altLang="ja-JP" sz="1600" b="1" dirty="0" smtClean="0">
              <a:solidFill>
                <a:srgbClr val="FF0000"/>
              </a:solidFill>
              <a:latin typeface="ＭＳ ゴシック" panose="020B0609070205080204" pitchFamily="49" charset="-128"/>
              <a:ea typeface="ＭＳ ゴシック" panose="020B0609070205080204" pitchFamily="49" charset="-128"/>
            </a:endParaRPr>
          </a:p>
          <a:p>
            <a:pPr algn="ctr"/>
            <a:r>
              <a:rPr lang="ja-JP" altLang="en-US" sz="1600" b="1" dirty="0" smtClean="0">
                <a:solidFill>
                  <a:srgbClr val="FF0000"/>
                </a:solidFill>
                <a:latin typeface="ＭＳ ゴシック" panose="020B0609070205080204" pitchFamily="49" charset="-128"/>
                <a:ea typeface="ＭＳ ゴシック" panose="020B0609070205080204" pitchFamily="49" charset="-128"/>
              </a:rPr>
              <a:t>住所異動</a:t>
            </a:r>
            <a:endParaRPr lang="ja-JP" altLang="en-US" sz="1600" b="1" dirty="0">
              <a:solidFill>
                <a:srgbClr val="FF0000"/>
              </a:solidFill>
              <a:latin typeface="ＭＳ ゴシック" panose="020B0609070205080204" pitchFamily="49" charset="-128"/>
              <a:ea typeface="ＭＳ ゴシック" panose="020B0609070205080204" pitchFamily="49" charset="-128"/>
            </a:endParaRPr>
          </a:p>
        </p:txBody>
      </p:sp>
      <p:graphicFrame>
        <p:nvGraphicFramePr>
          <p:cNvPr id="32" name="表 31"/>
          <p:cNvGraphicFramePr>
            <a:graphicFrameLocks noGrp="1"/>
          </p:cNvGraphicFramePr>
          <p:nvPr>
            <p:extLst>
              <p:ext uri="{D42A27DB-BD31-4B8C-83A1-F6EECF244321}">
                <p14:modId xmlns:p14="http://schemas.microsoft.com/office/powerpoint/2010/main" val="2642525595"/>
              </p:ext>
            </p:extLst>
          </p:nvPr>
        </p:nvGraphicFramePr>
        <p:xfrm>
          <a:off x="302558" y="4646143"/>
          <a:ext cx="9408924" cy="1137194"/>
        </p:xfrm>
        <a:graphic>
          <a:graphicData uri="http://schemas.openxmlformats.org/drawingml/2006/table">
            <a:tbl>
              <a:tblPr firstRow="1" bandRow="1">
                <a:tableStyleId>{5C22544A-7EE6-4342-B048-85BDC9FD1C3A}</a:tableStyleId>
              </a:tblPr>
              <a:tblGrid>
                <a:gridCol w="784077"/>
                <a:gridCol w="784077"/>
                <a:gridCol w="784077"/>
                <a:gridCol w="784077"/>
                <a:gridCol w="784077"/>
                <a:gridCol w="784077"/>
                <a:gridCol w="784077"/>
                <a:gridCol w="784077"/>
                <a:gridCol w="784077"/>
                <a:gridCol w="784077"/>
                <a:gridCol w="784077"/>
                <a:gridCol w="784077"/>
              </a:tblGrid>
              <a:tr h="300184">
                <a:tc gridSpan="5">
                  <a:txBody>
                    <a:bodyPr/>
                    <a:lstStyle/>
                    <a:p>
                      <a:pPr algn="ctr"/>
                      <a:r>
                        <a:rPr kumimoji="1" lang="ja-JP" altLang="en-US" sz="1400" dirty="0" smtClean="0"/>
                        <a:t>平成２９年度</a:t>
                      </a:r>
                      <a:endParaRPr kumimoji="1" lang="ja-JP" altLang="en-US" sz="1400" dirty="0"/>
                    </a:p>
                  </a:txBody>
                  <a:tcPr marL="99060" marR="99060">
                    <a:solidFill>
                      <a:schemeClr val="accent5">
                        <a:lumMod val="75000"/>
                      </a:schemeClr>
                    </a:solidFill>
                  </a:tcPr>
                </a:tc>
                <a:tc hMerge="1">
                  <a:txBody>
                    <a:bodyPr/>
                    <a:lstStyle/>
                    <a:p>
                      <a:pPr algn="ctr"/>
                      <a:endParaRPr kumimoji="1" lang="ja-JP" altLang="en-US" sz="1400" dirty="0"/>
                    </a:p>
                  </a:txBody>
                  <a:tcPr marL="99060" marR="99060">
                    <a:solidFill>
                      <a:schemeClr val="accent5">
                        <a:lumMod val="75000"/>
                      </a:schemeClr>
                    </a:solidFill>
                  </a:tcPr>
                </a:tc>
                <a:tc hMerge="1">
                  <a:txBody>
                    <a:bodyPr/>
                    <a:lstStyle/>
                    <a:p>
                      <a:pPr algn="ctr"/>
                      <a:endParaRPr kumimoji="1" lang="ja-JP" altLang="en-US" sz="1400" dirty="0"/>
                    </a:p>
                  </a:txBody>
                  <a:tcPr marL="99060" marR="99060">
                    <a:solidFill>
                      <a:schemeClr val="accent5">
                        <a:lumMod val="75000"/>
                      </a:schemeClr>
                    </a:solidFill>
                  </a:tcPr>
                </a:tc>
                <a:tc hMerge="1">
                  <a:txBody>
                    <a:bodyPr/>
                    <a:lstStyle/>
                    <a:p>
                      <a:pPr algn="ctr"/>
                      <a:endParaRPr kumimoji="1" lang="ja-JP" altLang="en-US" sz="1400" dirty="0"/>
                    </a:p>
                  </a:txBody>
                  <a:tcPr marL="99060" marR="99060">
                    <a:solidFill>
                      <a:schemeClr val="accent5">
                        <a:lumMod val="75000"/>
                      </a:schemeClr>
                    </a:solidFill>
                  </a:tcPr>
                </a:tc>
                <a:tc hMerge="1">
                  <a:txBody>
                    <a:bodyPr/>
                    <a:lstStyle/>
                    <a:p>
                      <a:pPr algn="ctr"/>
                      <a:endParaRPr kumimoji="1" lang="ja-JP" altLang="en-US" sz="1400" dirty="0"/>
                    </a:p>
                  </a:txBody>
                  <a:tcPr marL="99060" marR="99060">
                    <a:solidFill>
                      <a:schemeClr val="accent5">
                        <a:lumMod val="75000"/>
                      </a:schemeClr>
                    </a:solidFill>
                  </a:tcPr>
                </a:tc>
                <a:tc gridSpan="7">
                  <a:txBody>
                    <a:bodyPr/>
                    <a:lstStyle/>
                    <a:p>
                      <a:pPr algn="ctr"/>
                      <a:r>
                        <a:rPr kumimoji="1" lang="ja-JP" altLang="en-US" sz="1400" dirty="0" smtClean="0"/>
                        <a:t>平成３０年度</a:t>
                      </a:r>
                      <a:endParaRPr kumimoji="1" lang="ja-JP" altLang="en-US" sz="1400" dirty="0"/>
                    </a:p>
                  </a:txBody>
                  <a:tcPr marL="99060" marR="99060">
                    <a:solidFill>
                      <a:srgbClr val="FF0000">
                        <a:alpha val="50000"/>
                      </a:srgbClr>
                    </a:solidFill>
                  </a:tcPr>
                </a:tc>
                <a:tc hMerge="1">
                  <a:txBody>
                    <a:bodyPr/>
                    <a:lstStyle/>
                    <a:p>
                      <a:pPr algn="ctr"/>
                      <a:endParaRPr kumimoji="1" lang="ja-JP" altLang="en-US" sz="1400" dirty="0"/>
                    </a:p>
                  </a:txBody>
                  <a:tcPr marL="99060" marR="99060">
                    <a:solidFill>
                      <a:srgbClr val="FF0000">
                        <a:alpha val="50000"/>
                      </a:srgbClr>
                    </a:solidFill>
                  </a:tcPr>
                </a:tc>
                <a:tc hMerge="1">
                  <a:txBody>
                    <a:bodyPr/>
                    <a:lstStyle/>
                    <a:p>
                      <a:pPr algn="ctr"/>
                      <a:endParaRPr kumimoji="1" lang="ja-JP" altLang="en-US" sz="1400" dirty="0"/>
                    </a:p>
                  </a:txBody>
                  <a:tcPr marL="99060" marR="99060">
                    <a:solidFill>
                      <a:srgbClr val="FF0000">
                        <a:alpha val="50000"/>
                      </a:srgbClr>
                    </a:solidFill>
                  </a:tcPr>
                </a:tc>
                <a:tc hMerge="1">
                  <a:txBody>
                    <a:bodyPr/>
                    <a:lstStyle/>
                    <a:p>
                      <a:pPr algn="ctr"/>
                      <a:endParaRPr kumimoji="1" lang="ja-JP" altLang="en-US" sz="1400" dirty="0"/>
                    </a:p>
                  </a:txBody>
                  <a:tcPr marL="99060" marR="99060">
                    <a:solidFill>
                      <a:srgbClr val="FF0000">
                        <a:alpha val="50000"/>
                      </a:srgbClr>
                    </a:solidFill>
                  </a:tcPr>
                </a:tc>
                <a:tc hMerge="1">
                  <a:txBody>
                    <a:bodyPr/>
                    <a:lstStyle/>
                    <a:p>
                      <a:pPr algn="ctr"/>
                      <a:endParaRPr kumimoji="1" lang="ja-JP" altLang="en-US" sz="1400" dirty="0"/>
                    </a:p>
                  </a:txBody>
                  <a:tcPr marL="99060" marR="99060">
                    <a:solidFill>
                      <a:srgbClr val="FF0000">
                        <a:alpha val="50000"/>
                      </a:srgbClr>
                    </a:solidFill>
                  </a:tcPr>
                </a:tc>
                <a:tc hMerge="1">
                  <a:txBody>
                    <a:bodyPr/>
                    <a:lstStyle/>
                    <a:p>
                      <a:pPr algn="ctr"/>
                      <a:endParaRPr kumimoji="1" lang="ja-JP" altLang="en-US" sz="1400" dirty="0"/>
                    </a:p>
                  </a:txBody>
                  <a:tcPr marL="99060" marR="99060">
                    <a:solidFill>
                      <a:srgbClr val="FF0000">
                        <a:alpha val="50000"/>
                      </a:srgbClr>
                    </a:solidFill>
                  </a:tcPr>
                </a:tc>
                <a:tc hMerge="1">
                  <a:txBody>
                    <a:bodyPr/>
                    <a:lstStyle/>
                    <a:p>
                      <a:pPr algn="ctr"/>
                      <a:endParaRPr kumimoji="1" lang="ja-JP" altLang="en-US" sz="1400" dirty="0"/>
                    </a:p>
                  </a:txBody>
                  <a:tcPr marL="99060" marR="99060">
                    <a:solidFill>
                      <a:srgbClr val="FF0000">
                        <a:alpha val="50000"/>
                      </a:srgbClr>
                    </a:solidFill>
                  </a:tcPr>
                </a:tc>
              </a:tr>
              <a:tr h="300184">
                <a:tc>
                  <a:txBody>
                    <a:bodyPr/>
                    <a:lstStyle/>
                    <a:p>
                      <a:pPr algn="ctr"/>
                      <a:r>
                        <a:rPr kumimoji="1" lang="ja-JP" altLang="en-US" sz="1400" dirty="0" smtClean="0"/>
                        <a:t>１１月</a:t>
                      </a:r>
                      <a:endParaRPr kumimoji="1" lang="ja-JP" altLang="en-US" sz="1400" dirty="0"/>
                    </a:p>
                  </a:txBody>
                  <a:tcPr marL="99060" marR="99060">
                    <a:solidFill>
                      <a:schemeClr val="accent5">
                        <a:lumMod val="75000"/>
                      </a:schemeClr>
                    </a:solidFill>
                  </a:tcPr>
                </a:tc>
                <a:tc>
                  <a:txBody>
                    <a:bodyPr/>
                    <a:lstStyle/>
                    <a:p>
                      <a:pPr algn="ctr"/>
                      <a:r>
                        <a:rPr kumimoji="1" lang="ja-JP" altLang="en-US" sz="1400" dirty="0" smtClean="0"/>
                        <a:t>１２月</a:t>
                      </a:r>
                      <a:endParaRPr kumimoji="1" lang="ja-JP" altLang="en-US" sz="1400" dirty="0"/>
                    </a:p>
                  </a:txBody>
                  <a:tcPr marL="99060" marR="99060">
                    <a:solidFill>
                      <a:schemeClr val="accent5">
                        <a:lumMod val="75000"/>
                      </a:schemeClr>
                    </a:solidFill>
                  </a:tcPr>
                </a:tc>
                <a:tc>
                  <a:txBody>
                    <a:bodyPr/>
                    <a:lstStyle/>
                    <a:p>
                      <a:pPr algn="ctr"/>
                      <a:r>
                        <a:rPr kumimoji="1" lang="ja-JP" altLang="en-US" sz="1400" dirty="0" smtClean="0"/>
                        <a:t>１月</a:t>
                      </a:r>
                      <a:endParaRPr kumimoji="1" lang="ja-JP" altLang="en-US" sz="1400" dirty="0"/>
                    </a:p>
                  </a:txBody>
                  <a:tcPr marL="99060" marR="99060">
                    <a:solidFill>
                      <a:schemeClr val="accent5">
                        <a:lumMod val="75000"/>
                      </a:schemeClr>
                    </a:solidFill>
                  </a:tcPr>
                </a:tc>
                <a:tc>
                  <a:txBody>
                    <a:bodyPr/>
                    <a:lstStyle/>
                    <a:p>
                      <a:pPr algn="ctr"/>
                      <a:r>
                        <a:rPr kumimoji="1" lang="ja-JP" altLang="en-US" sz="1400" dirty="0" smtClean="0"/>
                        <a:t>２月</a:t>
                      </a:r>
                      <a:endParaRPr kumimoji="1" lang="ja-JP" altLang="en-US" sz="1400" dirty="0"/>
                    </a:p>
                  </a:txBody>
                  <a:tcPr marL="99060" marR="99060">
                    <a:solidFill>
                      <a:schemeClr val="accent5">
                        <a:lumMod val="75000"/>
                      </a:schemeClr>
                    </a:solidFill>
                  </a:tcPr>
                </a:tc>
                <a:tc>
                  <a:txBody>
                    <a:bodyPr/>
                    <a:lstStyle/>
                    <a:p>
                      <a:pPr algn="ctr"/>
                      <a:r>
                        <a:rPr kumimoji="1" lang="ja-JP" altLang="en-US" sz="1400" dirty="0" smtClean="0"/>
                        <a:t>３月</a:t>
                      </a:r>
                      <a:endParaRPr kumimoji="1" lang="ja-JP" altLang="en-US" sz="1400" dirty="0"/>
                    </a:p>
                  </a:txBody>
                  <a:tcPr marL="99060" marR="99060">
                    <a:solidFill>
                      <a:schemeClr val="accent5">
                        <a:lumMod val="75000"/>
                      </a:schemeClr>
                    </a:solidFill>
                  </a:tcPr>
                </a:tc>
                <a:tc>
                  <a:txBody>
                    <a:bodyPr/>
                    <a:lstStyle/>
                    <a:p>
                      <a:pPr algn="ctr"/>
                      <a:r>
                        <a:rPr kumimoji="1" lang="ja-JP" altLang="en-US" sz="1400" dirty="0" smtClean="0"/>
                        <a:t>４月</a:t>
                      </a:r>
                      <a:endParaRPr kumimoji="1" lang="ja-JP" altLang="en-US" sz="1400" dirty="0"/>
                    </a:p>
                  </a:txBody>
                  <a:tcPr marL="99060" marR="99060">
                    <a:solidFill>
                      <a:srgbClr val="FF0000">
                        <a:alpha val="50000"/>
                      </a:srgbClr>
                    </a:solidFill>
                  </a:tcPr>
                </a:tc>
                <a:tc>
                  <a:txBody>
                    <a:bodyPr/>
                    <a:lstStyle/>
                    <a:p>
                      <a:pPr algn="ctr"/>
                      <a:r>
                        <a:rPr kumimoji="1" lang="ja-JP" altLang="en-US" sz="1400" dirty="0" smtClean="0"/>
                        <a:t>５月</a:t>
                      </a:r>
                      <a:endParaRPr kumimoji="1" lang="ja-JP" altLang="en-US" sz="1400" dirty="0"/>
                    </a:p>
                  </a:txBody>
                  <a:tcPr marL="99060" marR="99060">
                    <a:solidFill>
                      <a:srgbClr val="FF0000">
                        <a:alpha val="50000"/>
                      </a:srgbClr>
                    </a:solidFill>
                  </a:tcPr>
                </a:tc>
                <a:tc>
                  <a:txBody>
                    <a:bodyPr/>
                    <a:lstStyle/>
                    <a:p>
                      <a:pPr algn="ctr"/>
                      <a:r>
                        <a:rPr kumimoji="1" lang="ja-JP" altLang="en-US" sz="1400" dirty="0" smtClean="0"/>
                        <a:t>６月</a:t>
                      </a:r>
                      <a:endParaRPr kumimoji="1" lang="ja-JP" altLang="en-US" sz="1400" dirty="0"/>
                    </a:p>
                  </a:txBody>
                  <a:tcPr marL="99060" marR="99060">
                    <a:solidFill>
                      <a:srgbClr val="FF0000">
                        <a:alpha val="50000"/>
                      </a:srgbClr>
                    </a:solidFill>
                  </a:tcPr>
                </a:tc>
                <a:tc>
                  <a:txBody>
                    <a:bodyPr/>
                    <a:lstStyle/>
                    <a:p>
                      <a:pPr algn="ctr"/>
                      <a:r>
                        <a:rPr kumimoji="1" lang="ja-JP" altLang="en-US" sz="1400" dirty="0" smtClean="0"/>
                        <a:t>７月</a:t>
                      </a:r>
                      <a:endParaRPr kumimoji="1" lang="ja-JP" altLang="en-US" sz="1400" dirty="0"/>
                    </a:p>
                  </a:txBody>
                  <a:tcPr marL="99060" marR="99060">
                    <a:solidFill>
                      <a:srgbClr val="FF0000">
                        <a:alpha val="50000"/>
                      </a:srgbClr>
                    </a:solidFill>
                  </a:tcPr>
                </a:tc>
                <a:tc>
                  <a:txBody>
                    <a:bodyPr/>
                    <a:lstStyle/>
                    <a:p>
                      <a:pPr algn="ctr"/>
                      <a:r>
                        <a:rPr kumimoji="1" lang="ja-JP" altLang="en-US" sz="1400" dirty="0" smtClean="0"/>
                        <a:t>８月</a:t>
                      </a:r>
                      <a:endParaRPr kumimoji="1" lang="ja-JP" altLang="en-US" sz="1400" dirty="0"/>
                    </a:p>
                  </a:txBody>
                  <a:tcPr marL="99060" marR="99060">
                    <a:solidFill>
                      <a:srgbClr val="FF0000">
                        <a:alpha val="50000"/>
                      </a:srgbClr>
                    </a:solidFill>
                  </a:tcPr>
                </a:tc>
                <a:tc>
                  <a:txBody>
                    <a:bodyPr/>
                    <a:lstStyle/>
                    <a:p>
                      <a:pPr algn="ctr"/>
                      <a:r>
                        <a:rPr kumimoji="1" lang="ja-JP" altLang="en-US" sz="1400" dirty="0" smtClean="0"/>
                        <a:t>９月</a:t>
                      </a:r>
                      <a:endParaRPr kumimoji="1" lang="ja-JP" altLang="en-US" sz="1400" dirty="0"/>
                    </a:p>
                  </a:txBody>
                  <a:tcPr marL="99060" marR="99060">
                    <a:solidFill>
                      <a:srgbClr val="FF0000">
                        <a:alpha val="50000"/>
                      </a:srgbClr>
                    </a:solidFill>
                  </a:tcPr>
                </a:tc>
                <a:tc>
                  <a:txBody>
                    <a:bodyPr/>
                    <a:lstStyle/>
                    <a:p>
                      <a:pPr algn="ctr"/>
                      <a:r>
                        <a:rPr kumimoji="1" lang="ja-JP" altLang="en-US" sz="1400" dirty="0" smtClean="0"/>
                        <a:t>１０月</a:t>
                      </a:r>
                      <a:endParaRPr kumimoji="1" lang="ja-JP" altLang="en-US" sz="1400" dirty="0"/>
                    </a:p>
                  </a:txBody>
                  <a:tcPr marL="99060" marR="99060">
                    <a:solidFill>
                      <a:srgbClr val="FF0000">
                        <a:alpha val="50000"/>
                      </a:srgbClr>
                    </a:solidFill>
                  </a:tcPr>
                </a:tc>
              </a:tr>
              <a:tr h="527594">
                <a:tc>
                  <a:txBody>
                    <a:bodyPr/>
                    <a:lstStyle/>
                    <a:p>
                      <a:pPr algn="ctr"/>
                      <a:r>
                        <a:rPr kumimoji="1" lang="ja-JP" altLang="en-US" sz="1400" dirty="0" smtClean="0">
                          <a:solidFill>
                            <a:schemeClr val="tx1"/>
                          </a:solidFill>
                        </a:rPr>
                        <a:t>○</a:t>
                      </a:r>
                      <a:endParaRPr kumimoji="1" lang="ja-JP" altLang="en-US" sz="1400" dirty="0">
                        <a:solidFill>
                          <a:schemeClr val="tx1"/>
                        </a:solidFill>
                      </a:endParaRPr>
                    </a:p>
                  </a:txBody>
                  <a:tcPr marL="99060" marR="99060" anchor="ctr">
                    <a:solidFill>
                      <a:schemeClr val="accent5">
                        <a:lumMod val="40000"/>
                        <a:lumOff val="60000"/>
                      </a:schemeClr>
                    </a:solidFill>
                  </a:tcPr>
                </a:tc>
                <a:tc>
                  <a:txBody>
                    <a:bodyPr/>
                    <a:lstStyle/>
                    <a:p>
                      <a:pPr algn="ctr"/>
                      <a:endParaRPr kumimoji="1" lang="ja-JP" altLang="en-US" sz="1400" dirty="0">
                        <a:solidFill>
                          <a:schemeClr val="tx1"/>
                        </a:solidFill>
                      </a:endParaRPr>
                    </a:p>
                  </a:txBody>
                  <a:tcPr marL="99060" marR="99060" anchor="ctr">
                    <a:solidFill>
                      <a:schemeClr val="accent5">
                        <a:lumMod val="40000"/>
                        <a:lumOff val="60000"/>
                      </a:schemeClr>
                    </a:solidFill>
                  </a:tcPr>
                </a:tc>
                <a:tc>
                  <a:txBody>
                    <a:bodyPr/>
                    <a:lstStyle/>
                    <a:p>
                      <a:pPr algn="ctr"/>
                      <a:endParaRPr kumimoji="1" lang="ja-JP" altLang="en-US" sz="1400" dirty="0">
                        <a:solidFill>
                          <a:schemeClr val="tx1"/>
                        </a:solidFill>
                      </a:endParaRPr>
                    </a:p>
                  </a:txBody>
                  <a:tcPr marL="99060" marR="99060" anchor="ctr">
                    <a:solidFill>
                      <a:schemeClr val="accent5">
                        <a:lumMod val="40000"/>
                        <a:lumOff val="60000"/>
                      </a:schemeClr>
                    </a:solidFill>
                  </a:tcPr>
                </a:tc>
                <a:tc>
                  <a:txBody>
                    <a:bodyPr/>
                    <a:lstStyle/>
                    <a:p>
                      <a:pPr algn="ctr"/>
                      <a:r>
                        <a:rPr kumimoji="1" lang="ja-JP" altLang="en-US" sz="1400" dirty="0" smtClean="0">
                          <a:solidFill>
                            <a:schemeClr val="tx1"/>
                          </a:solidFill>
                        </a:rPr>
                        <a:t>○</a:t>
                      </a:r>
                      <a:endParaRPr kumimoji="1" lang="ja-JP" altLang="en-US" sz="1400" dirty="0">
                        <a:solidFill>
                          <a:schemeClr val="tx1"/>
                        </a:solidFill>
                      </a:endParaRPr>
                    </a:p>
                  </a:txBody>
                  <a:tcPr marL="99060" marR="99060" anchor="ctr">
                    <a:solidFill>
                      <a:schemeClr val="accent5">
                        <a:lumMod val="40000"/>
                        <a:lumOff val="60000"/>
                      </a:schemeClr>
                    </a:solidFill>
                  </a:tcPr>
                </a:tc>
                <a:tc>
                  <a:txBody>
                    <a:bodyPr/>
                    <a:lstStyle/>
                    <a:p>
                      <a:pPr algn="ctr"/>
                      <a:endParaRPr kumimoji="1" lang="ja-JP" altLang="en-US" sz="1400" dirty="0">
                        <a:solidFill>
                          <a:schemeClr val="tx1"/>
                        </a:solidFill>
                      </a:endParaRPr>
                    </a:p>
                  </a:txBody>
                  <a:tcPr marL="99060" marR="99060" anchor="ctr">
                    <a:solidFill>
                      <a:schemeClr val="accent5">
                        <a:lumMod val="40000"/>
                        <a:lumOff val="60000"/>
                      </a:schemeClr>
                    </a:solidFill>
                  </a:tcPr>
                </a:tc>
                <a:tc>
                  <a:txBody>
                    <a:bodyPr/>
                    <a:lstStyle/>
                    <a:p>
                      <a:pPr algn="ctr"/>
                      <a:r>
                        <a:rPr kumimoji="1" lang="ja-JP" altLang="en-US" sz="1400" dirty="0" smtClean="0">
                          <a:solidFill>
                            <a:schemeClr val="tx1"/>
                          </a:solidFill>
                        </a:rPr>
                        <a:t>○</a:t>
                      </a:r>
                      <a:endParaRPr kumimoji="1" lang="ja-JP" altLang="en-US" sz="1400" dirty="0">
                        <a:solidFill>
                          <a:schemeClr val="tx1"/>
                        </a:solidFill>
                      </a:endParaRPr>
                    </a:p>
                  </a:txBody>
                  <a:tcPr marL="99060" marR="99060" anchor="ctr">
                    <a:solidFill>
                      <a:srgbClr val="FF0000">
                        <a:alpha val="20000"/>
                      </a:srgbClr>
                    </a:solidFill>
                  </a:tcPr>
                </a:tc>
                <a:tc>
                  <a:txBody>
                    <a:bodyPr/>
                    <a:lstStyle/>
                    <a:p>
                      <a:pPr algn="ctr"/>
                      <a:r>
                        <a:rPr kumimoji="1" lang="ja-JP" altLang="en-US" sz="1400" dirty="0" smtClean="0">
                          <a:solidFill>
                            <a:schemeClr val="tx1"/>
                          </a:solidFill>
                        </a:rPr>
                        <a:t>◯</a:t>
                      </a:r>
                      <a:endParaRPr kumimoji="1" lang="ja-JP" altLang="en-US" sz="1400" dirty="0">
                        <a:solidFill>
                          <a:schemeClr val="tx1"/>
                        </a:solidFill>
                      </a:endParaRPr>
                    </a:p>
                  </a:txBody>
                  <a:tcPr marL="99060" marR="99060" anchor="ctr">
                    <a:solidFill>
                      <a:srgbClr val="FF0000">
                        <a:alpha val="20000"/>
                      </a:srgbClr>
                    </a:solidFill>
                  </a:tcPr>
                </a:tc>
                <a:tc>
                  <a:txBody>
                    <a:bodyPr/>
                    <a:lstStyle/>
                    <a:p>
                      <a:pPr algn="ctr"/>
                      <a:endParaRPr kumimoji="1" lang="ja-JP" altLang="en-US" sz="1400" b="1" dirty="0">
                        <a:solidFill>
                          <a:schemeClr val="tx1"/>
                        </a:solidFill>
                      </a:endParaRPr>
                    </a:p>
                  </a:txBody>
                  <a:tcPr marL="99060" marR="99060" anchor="ctr">
                    <a:solidFill>
                      <a:srgbClr val="FF0000">
                        <a:alpha val="20000"/>
                      </a:srgbClr>
                    </a:solidFill>
                  </a:tcPr>
                </a:tc>
                <a:tc>
                  <a:txBody>
                    <a:bodyPr/>
                    <a:lstStyle/>
                    <a:p>
                      <a:pPr algn="ctr"/>
                      <a:r>
                        <a:rPr kumimoji="1" lang="ja-JP" altLang="en-US" sz="1400" dirty="0" smtClean="0">
                          <a:solidFill>
                            <a:schemeClr val="tx1"/>
                          </a:solidFill>
                        </a:rPr>
                        <a:t>○</a:t>
                      </a:r>
                      <a:endParaRPr kumimoji="1" lang="ja-JP" altLang="en-US" sz="1400" dirty="0">
                        <a:solidFill>
                          <a:schemeClr val="tx1"/>
                        </a:solidFill>
                      </a:endParaRPr>
                    </a:p>
                  </a:txBody>
                  <a:tcPr marL="99060" marR="99060" anchor="ctr">
                    <a:solidFill>
                      <a:srgbClr val="FF0000">
                        <a:alpha val="20000"/>
                      </a:srgbClr>
                    </a:solidFill>
                  </a:tcPr>
                </a:tc>
                <a:tc>
                  <a:txBody>
                    <a:bodyPr/>
                    <a:lstStyle/>
                    <a:p>
                      <a:pPr algn="ctr"/>
                      <a:endParaRPr kumimoji="1" lang="ja-JP" altLang="en-US" sz="1400" dirty="0">
                        <a:solidFill>
                          <a:schemeClr val="tx1"/>
                        </a:solidFill>
                      </a:endParaRPr>
                    </a:p>
                  </a:txBody>
                  <a:tcPr marL="99060" marR="99060" anchor="ctr">
                    <a:solidFill>
                      <a:srgbClr val="FF0000">
                        <a:alpha val="20000"/>
                      </a:srgbClr>
                    </a:solidFill>
                  </a:tcPr>
                </a:tc>
                <a:tc>
                  <a:txBody>
                    <a:bodyPr/>
                    <a:lstStyle/>
                    <a:p>
                      <a:pPr algn="ctr"/>
                      <a:endParaRPr kumimoji="1" lang="ja-JP" altLang="en-US" sz="1400" dirty="0">
                        <a:solidFill>
                          <a:schemeClr val="tx1"/>
                        </a:solidFill>
                      </a:endParaRPr>
                    </a:p>
                  </a:txBody>
                  <a:tcPr marL="99060" marR="99060" anchor="ctr">
                    <a:solidFill>
                      <a:srgbClr val="FF0000">
                        <a:alpha val="20000"/>
                      </a:srgbClr>
                    </a:solidFill>
                  </a:tcPr>
                </a:tc>
                <a:tc>
                  <a:txBody>
                    <a:bodyPr/>
                    <a:lstStyle/>
                    <a:p>
                      <a:pPr algn="ctr"/>
                      <a:r>
                        <a:rPr kumimoji="1" lang="ja-JP" altLang="en-US" sz="1400" b="1" dirty="0" smtClean="0">
                          <a:solidFill>
                            <a:schemeClr val="tx1"/>
                          </a:solidFill>
                        </a:rPr>
                        <a:t>○</a:t>
                      </a:r>
                      <a:endParaRPr kumimoji="1" lang="ja-JP" altLang="en-US" sz="1400" b="1" dirty="0">
                        <a:solidFill>
                          <a:schemeClr val="tx1"/>
                        </a:solidFill>
                      </a:endParaRPr>
                    </a:p>
                  </a:txBody>
                  <a:tcPr marL="99060" marR="99060" anchor="ctr">
                    <a:solidFill>
                      <a:srgbClr val="FF0000">
                        <a:alpha val="20000"/>
                      </a:srgbClr>
                    </a:solidFill>
                  </a:tcPr>
                </a:tc>
              </a:tr>
            </a:tbl>
          </a:graphicData>
        </a:graphic>
      </p:graphicFrame>
      <p:sp>
        <p:nvSpPr>
          <p:cNvPr id="34" name="角丸四角形 33"/>
          <p:cNvSpPr/>
          <p:nvPr/>
        </p:nvSpPr>
        <p:spPr>
          <a:xfrm>
            <a:off x="8964542" y="4898403"/>
            <a:ext cx="706780" cy="998534"/>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 name="テキスト ボックス 34"/>
          <p:cNvSpPr txBox="1"/>
          <p:nvPr/>
        </p:nvSpPr>
        <p:spPr>
          <a:xfrm>
            <a:off x="7668120" y="5788922"/>
            <a:ext cx="1224136" cy="584775"/>
          </a:xfrm>
          <a:prstGeom prst="rect">
            <a:avLst/>
          </a:prstGeom>
          <a:noFill/>
        </p:spPr>
        <p:txBody>
          <a:bodyPr wrap="square" rtlCol="0">
            <a:spAutoFit/>
          </a:bodyPr>
          <a:lstStyle/>
          <a:p>
            <a:r>
              <a:rPr lang="ja-JP" altLang="en-US" sz="1600" b="1" u="sng" dirty="0" smtClean="0">
                <a:solidFill>
                  <a:srgbClr val="FF0000"/>
                </a:solidFill>
                <a:latin typeface="ＭＳ ゴシック" panose="020B0609070205080204" pitchFamily="49" charset="-128"/>
                <a:ea typeface="ＭＳ ゴシック" panose="020B0609070205080204" pitchFamily="49" charset="-128"/>
              </a:rPr>
              <a:t>多数回該当（４月目）</a:t>
            </a:r>
            <a:endParaRPr lang="en-US" altLang="ja-JP" sz="1600" b="1" u="sng" dirty="0" smtClean="0">
              <a:solidFill>
                <a:srgbClr val="FF0000"/>
              </a:solidFill>
              <a:latin typeface="ＭＳ ゴシック" panose="020B0609070205080204" pitchFamily="49" charset="-128"/>
              <a:ea typeface="ＭＳ ゴシック" panose="020B0609070205080204" pitchFamily="49" charset="-128"/>
            </a:endParaRPr>
          </a:p>
        </p:txBody>
      </p:sp>
      <p:sp>
        <p:nvSpPr>
          <p:cNvPr id="36" name="右矢印 35"/>
          <p:cNvSpPr/>
          <p:nvPr/>
        </p:nvSpPr>
        <p:spPr>
          <a:xfrm rot="19653081">
            <a:off x="8762573" y="5716744"/>
            <a:ext cx="319489" cy="11466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37" name="直線コネクタ 36"/>
          <p:cNvCxnSpPr/>
          <p:nvPr/>
        </p:nvCxnSpPr>
        <p:spPr>
          <a:xfrm flipH="1">
            <a:off x="4997298" y="4859214"/>
            <a:ext cx="0" cy="1058262"/>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4153861" y="4362371"/>
            <a:ext cx="2544286" cy="338554"/>
          </a:xfrm>
          <a:prstGeom prst="rect">
            <a:avLst/>
          </a:prstGeom>
          <a:noFill/>
        </p:spPr>
        <p:txBody>
          <a:bodyPr wrap="none" rtlCol="0">
            <a:spAutoFit/>
          </a:bodyPr>
          <a:lstStyle/>
          <a:p>
            <a:r>
              <a:rPr lang="ja-JP" altLang="en-US" sz="1600" u="sng" dirty="0" smtClean="0">
                <a:latin typeface="HG創英角ｺﾞｼｯｸUB" panose="020B0909000000000000" pitchFamily="49" charset="-128"/>
                <a:ea typeface="HG創英角ｺﾞｼｯｸUB" panose="020B0909000000000000" pitchFamily="49" charset="-128"/>
              </a:rPr>
              <a:t>平成３０年度 新制度施行</a:t>
            </a:r>
            <a:endParaRPr lang="ja-JP" altLang="en-US" sz="1600" u="sng" dirty="0">
              <a:latin typeface="HG創英角ｺﾞｼｯｸUB" panose="020B0909000000000000" pitchFamily="49" charset="-128"/>
              <a:ea typeface="HG創英角ｺﾞｼｯｸUB" panose="020B0909000000000000" pitchFamily="49" charset="-128"/>
            </a:endParaRPr>
          </a:p>
        </p:txBody>
      </p:sp>
      <p:sp>
        <p:nvSpPr>
          <p:cNvPr id="24" name="テキスト ボックス 23"/>
          <p:cNvSpPr txBox="1"/>
          <p:nvPr/>
        </p:nvSpPr>
        <p:spPr>
          <a:xfrm>
            <a:off x="3800872" y="3581812"/>
            <a:ext cx="1840568" cy="584775"/>
          </a:xfrm>
          <a:prstGeom prst="rect">
            <a:avLst/>
          </a:prstGeom>
          <a:noFill/>
        </p:spPr>
        <p:txBody>
          <a:bodyPr wrap="none" rtlCol="0">
            <a:spAutoFit/>
          </a:bodyPr>
          <a:lstStyle/>
          <a:p>
            <a:r>
              <a:rPr lang="ja-JP" altLang="en-US" sz="1600" b="1" u="sng" dirty="0" smtClean="0">
                <a:solidFill>
                  <a:prstClr val="black"/>
                </a:solidFill>
                <a:latin typeface="ＭＳ ゴシック" panose="020B0609070205080204" pitchFamily="49" charset="-128"/>
                <a:ea typeface="ＭＳ ゴシック" panose="020B0609070205080204" pitchFamily="49" charset="-128"/>
              </a:rPr>
              <a:t>多数回該当</a:t>
            </a:r>
            <a:endParaRPr lang="en-US" altLang="ja-JP" sz="1600" b="1" u="sng" dirty="0" smtClean="0">
              <a:solidFill>
                <a:prstClr val="black"/>
              </a:solidFill>
              <a:latin typeface="ＭＳ ゴシック" panose="020B0609070205080204" pitchFamily="49" charset="-128"/>
              <a:ea typeface="ＭＳ ゴシック" panose="020B0609070205080204" pitchFamily="49" charset="-128"/>
            </a:endParaRPr>
          </a:p>
          <a:p>
            <a:r>
              <a:rPr lang="ja-JP" altLang="en-US" sz="1600" b="1" u="sng" dirty="0" smtClean="0">
                <a:solidFill>
                  <a:prstClr val="black"/>
                </a:solidFill>
                <a:latin typeface="ＭＳ ゴシック" panose="020B0609070205080204" pitchFamily="49" charset="-128"/>
                <a:ea typeface="ＭＳ ゴシック" panose="020B0609070205080204" pitchFamily="49" charset="-128"/>
              </a:rPr>
              <a:t>（</a:t>
            </a:r>
            <a:r>
              <a:rPr lang="en-US" altLang="ja-JP" sz="1600" b="1" u="sng" dirty="0" smtClean="0">
                <a:solidFill>
                  <a:prstClr val="black"/>
                </a:solidFill>
                <a:latin typeface="ＭＳ ゴシック" panose="020B0609070205080204" pitchFamily="49" charset="-128"/>
                <a:ea typeface="ＭＳ ゴシック" panose="020B0609070205080204" pitchFamily="49" charset="-128"/>
              </a:rPr>
              <a:t>12</a:t>
            </a:r>
            <a:r>
              <a:rPr lang="ja-JP" altLang="en-US" sz="1600" b="1" u="sng" dirty="0" smtClean="0">
                <a:solidFill>
                  <a:prstClr val="black"/>
                </a:solidFill>
                <a:latin typeface="ＭＳ ゴシック" panose="020B0609070205080204" pitchFamily="49" charset="-128"/>
                <a:ea typeface="ＭＳ ゴシック" panose="020B0609070205080204" pitchFamily="49" charset="-128"/>
              </a:rPr>
              <a:t>月内４月目）</a:t>
            </a:r>
            <a:endParaRPr lang="ja-JP" altLang="en-US" sz="1600" b="1" u="sng" dirty="0">
              <a:solidFill>
                <a:prstClr val="black"/>
              </a:solidFill>
              <a:latin typeface="ＭＳ ゴシック" panose="020B0609070205080204" pitchFamily="49" charset="-128"/>
              <a:ea typeface="ＭＳ ゴシック" panose="020B0609070205080204" pitchFamily="49" charset="-128"/>
            </a:endParaRPr>
          </a:p>
        </p:txBody>
      </p:sp>
      <p:sp>
        <p:nvSpPr>
          <p:cNvPr id="25" name="右矢印 24"/>
          <p:cNvSpPr/>
          <p:nvPr/>
        </p:nvSpPr>
        <p:spPr>
          <a:xfrm rot="19653081">
            <a:off x="4886813" y="3472348"/>
            <a:ext cx="319489" cy="11466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7" name="テキスト ボックス 26"/>
          <p:cNvSpPr txBox="1"/>
          <p:nvPr/>
        </p:nvSpPr>
        <p:spPr>
          <a:xfrm>
            <a:off x="1352600" y="5848271"/>
            <a:ext cx="1218603" cy="584775"/>
          </a:xfrm>
          <a:prstGeom prst="rect">
            <a:avLst/>
          </a:prstGeom>
          <a:noFill/>
        </p:spPr>
        <p:txBody>
          <a:bodyPr wrap="none" rtlCol="0">
            <a:spAutoFit/>
          </a:bodyPr>
          <a:lstStyle/>
          <a:p>
            <a:r>
              <a:rPr lang="ja-JP" altLang="en-US" sz="1600" b="1" u="sng" dirty="0" smtClean="0">
                <a:solidFill>
                  <a:prstClr val="black"/>
                </a:solidFill>
                <a:latin typeface="ＭＳ ゴシック" panose="020B0609070205080204" pitchFamily="49" charset="-128"/>
                <a:ea typeface="ＭＳ ゴシック" panose="020B0609070205080204" pitchFamily="49" charset="-128"/>
              </a:rPr>
              <a:t>多数回該当</a:t>
            </a:r>
            <a:endParaRPr lang="en-US" altLang="ja-JP" sz="1600" b="1" u="sng" dirty="0" smtClean="0">
              <a:solidFill>
                <a:prstClr val="black"/>
              </a:solidFill>
              <a:latin typeface="ＭＳ ゴシック" panose="020B0609070205080204" pitchFamily="49" charset="-128"/>
              <a:ea typeface="ＭＳ ゴシック" panose="020B0609070205080204" pitchFamily="49" charset="-128"/>
            </a:endParaRPr>
          </a:p>
          <a:p>
            <a:pPr algn="ctr"/>
            <a:r>
              <a:rPr lang="en-US" altLang="ja-JP" sz="1600" b="1" u="sng" dirty="0" smtClean="0">
                <a:solidFill>
                  <a:prstClr val="black"/>
                </a:solidFill>
                <a:latin typeface="ＭＳ ゴシック" panose="020B0609070205080204" pitchFamily="49" charset="-128"/>
                <a:ea typeface="ＭＳ ゴシック" panose="020B0609070205080204" pitchFamily="49" charset="-128"/>
              </a:rPr>
              <a:t>(</a:t>
            </a:r>
            <a:r>
              <a:rPr lang="ja-JP" altLang="en-US" sz="1600" b="1" u="sng" dirty="0" smtClean="0">
                <a:solidFill>
                  <a:prstClr val="black"/>
                </a:solidFill>
                <a:latin typeface="ＭＳ ゴシック" panose="020B0609070205080204" pitchFamily="49" charset="-128"/>
                <a:ea typeface="ＭＳ ゴシック" panose="020B0609070205080204" pitchFamily="49" charset="-128"/>
              </a:rPr>
              <a:t>４月目）</a:t>
            </a:r>
            <a:endParaRPr lang="en-US" altLang="ja-JP" sz="1600" b="1" u="sng" dirty="0" smtClean="0">
              <a:solidFill>
                <a:prstClr val="black"/>
              </a:solidFill>
              <a:latin typeface="ＭＳ ゴシック" panose="020B0609070205080204" pitchFamily="49" charset="-128"/>
              <a:ea typeface="ＭＳ ゴシック" panose="020B0609070205080204" pitchFamily="49" charset="-128"/>
            </a:endParaRPr>
          </a:p>
        </p:txBody>
      </p:sp>
      <p:sp>
        <p:nvSpPr>
          <p:cNvPr id="29" name="スライド番号プレースホルダー 3"/>
          <p:cNvSpPr>
            <a:spLocks noGrp="1"/>
          </p:cNvSpPr>
          <p:nvPr>
            <p:ph type="sldNum" sz="quarter" idx="12"/>
          </p:nvPr>
        </p:nvSpPr>
        <p:spPr>
          <a:xfrm>
            <a:off x="7594600" y="6502780"/>
            <a:ext cx="2311400" cy="365125"/>
          </a:xfrm>
        </p:spPr>
        <p:txBody>
          <a:bodyPr/>
          <a:lstStyle/>
          <a:p>
            <a:fld id="{D2D8002D-B5B0-4BAC-B1F6-782DDCCE6D9C}" type="slidenum">
              <a:rPr lang="ja-JP" altLang="en-US" smtClean="0">
                <a:solidFill>
                  <a:prstClr val="black">
                    <a:tint val="75000"/>
                  </a:prstClr>
                </a:solidFill>
              </a:rPr>
              <a:pPr/>
              <a:t>11</a:t>
            </a:fld>
            <a:endParaRPr lang="ja-JP" altLang="en-US" dirty="0">
              <a:solidFill>
                <a:prstClr val="black">
                  <a:tint val="75000"/>
                </a:prstClr>
              </a:solidFill>
            </a:endParaRPr>
          </a:p>
        </p:txBody>
      </p:sp>
      <p:sp>
        <p:nvSpPr>
          <p:cNvPr id="39" name="右矢印 38"/>
          <p:cNvSpPr/>
          <p:nvPr/>
        </p:nvSpPr>
        <p:spPr>
          <a:xfrm rot="12386468">
            <a:off x="7679818" y="3487401"/>
            <a:ext cx="319489" cy="11466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 name="角丸四角形 39"/>
          <p:cNvSpPr/>
          <p:nvPr/>
        </p:nvSpPr>
        <p:spPr>
          <a:xfrm>
            <a:off x="4232920" y="4896999"/>
            <a:ext cx="706780" cy="972642"/>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 name="テキスト ボックス 42"/>
          <p:cNvSpPr txBox="1"/>
          <p:nvPr/>
        </p:nvSpPr>
        <p:spPr>
          <a:xfrm>
            <a:off x="4305843" y="5949280"/>
            <a:ext cx="1425390" cy="584775"/>
          </a:xfrm>
          <a:prstGeom prst="rect">
            <a:avLst/>
          </a:prstGeom>
          <a:noFill/>
        </p:spPr>
        <p:txBody>
          <a:bodyPr wrap="none" rtlCol="0">
            <a:spAutoFit/>
          </a:bodyPr>
          <a:lstStyle/>
          <a:p>
            <a:pPr algn="ctr"/>
            <a:r>
              <a:rPr lang="ja-JP" altLang="en-US" sz="1600" b="1" dirty="0" smtClean="0">
                <a:solidFill>
                  <a:srgbClr val="FF0000"/>
                </a:solidFill>
                <a:latin typeface="ＭＳ ゴシック" panose="020B0609070205080204" pitchFamily="49" charset="-128"/>
                <a:ea typeface="ＭＳ ゴシック" panose="020B0609070205080204" pitchFamily="49" charset="-128"/>
              </a:rPr>
              <a:t>県内市町村間</a:t>
            </a:r>
            <a:endParaRPr lang="en-US" altLang="ja-JP" sz="1600" b="1" dirty="0" smtClean="0">
              <a:solidFill>
                <a:srgbClr val="FF0000"/>
              </a:solidFill>
              <a:latin typeface="ＭＳ ゴシック" panose="020B0609070205080204" pitchFamily="49" charset="-128"/>
              <a:ea typeface="ＭＳ ゴシック" panose="020B0609070205080204" pitchFamily="49" charset="-128"/>
            </a:endParaRPr>
          </a:p>
          <a:p>
            <a:pPr algn="ctr"/>
            <a:r>
              <a:rPr lang="ja-JP" altLang="en-US" sz="1600" b="1" dirty="0" smtClean="0">
                <a:solidFill>
                  <a:srgbClr val="FF0000"/>
                </a:solidFill>
                <a:latin typeface="ＭＳ ゴシック" panose="020B0609070205080204" pitchFamily="49" charset="-128"/>
                <a:ea typeface="ＭＳ ゴシック" panose="020B0609070205080204" pitchFamily="49" charset="-128"/>
              </a:rPr>
              <a:t>住所異動</a:t>
            </a:r>
            <a:endParaRPr lang="ja-JP" altLang="en-US" sz="1600" b="1" dirty="0">
              <a:solidFill>
                <a:srgbClr val="FF0000"/>
              </a:solidFill>
              <a:latin typeface="ＭＳ ゴシック" panose="020B0609070205080204" pitchFamily="49" charset="-128"/>
              <a:ea typeface="ＭＳ ゴシック" panose="020B0609070205080204" pitchFamily="49" charset="-128"/>
            </a:endParaRPr>
          </a:p>
        </p:txBody>
      </p:sp>
      <p:sp>
        <p:nvSpPr>
          <p:cNvPr id="44" name="角丸四角形 43"/>
          <p:cNvSpPr/>
          <p:nvPr/>
        </p:nvSpPr>
        <p:spPr>
          <a:xfrm>
            <a:off x="229089" y="1864580"/>
            <a:ext cx="7127471" cy="396000"/>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ゴシック" panose="020B0609070205080204" pitchFamily="49" charset="-128"/>
              <a:ea typeface="ＭＳ ゴシック" panose="020B0609070205080204" pitchFamily="49" charset="-128"/>
            </a:endParaRPr>
          </a:p>
        </p:txBody>
      </p:sp>
      <p:sp>
        <p:nvSpPr>
          <p:cNvPr id="45" name="正方形/長方形 44"/>
          <p:cNvSpPr/>
          <p:nvPr/>
        </p:nvSpPr>
        <p:spPr>
          <a:xfrm>
            <a:off x="390370" y="1962714"/>
            <a:ext cx="8377372"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smtClean="0">
                <a:solidFill>
                  <a:schemeClr val="bg1"/>
                </a:solidFill>
                <a:latin typeface="ＭＳ ゴシック" panose="020B0609070205080204" pitchFamily="49" charset="-128"/>
                <a:ea typeface="ＭＳ ゴシック" panose="020B0609070205080204" pitchFamily="49" charset="-128"/>
              </a:rPr>
              <a:t>同一都道府県内市町村間の住所異動に伴う高額療養費多数回該当の判定</a:t>
            </a:r>
            <a:endParaRPr lang="ja-JP" altLang="en-US" sz="1600" dirty="0">
              <a:solidFill>
                <a:schemeClr val="bg1"/>
              </a:solidFill>
              <a:latin typeface="ＭＳ ゴシック" panose="020B0609070205080204" pitchFamily="49" charset="-128"/>
              <a:ea typeface="ＭＳ ゴシック" panose="020B0609070205080204" pitchFamily="49" charset="-128"/>
            </a:endParaRPr>
          </a:p>
          <a:p>
            <a:endParaRPr lang="ja-JP" altLang="en-US" sz="1600" dirty="0">
              <a:solidFill>
                <a:schemeClr val="bg1"/>
              </a:solidFill>
              <a:latin typeface="ＭＳ ゴシック" panose="020B0609070205080204" pitchFamily="49" charset="-128"/>
              <a:ea typeface="ＭＳ ゴシック" panose="020B0609070205080204" pitchFamily="49" charset="-128"/>
            </a:endParaRPr>
          </a:p>
        </p:txBody>
      </p:sp>
      <p:sp>
        <p:nvSpPr>
          <p:cNvPr id="46" name="角丸四角形 45"/>
          <p:cNvSpPr/>
          <p:nvPr/>
        </p:nvSpPr>
        <p:spPr>
          <a:xfrm>
            <a:off x="2690309" y="4933537"/>
            <a:ext cx="706780" cy="84937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7" name="右矢印 46"/>
          <p:cNvSpPr/>
          <p:nvPr/>
        </p:nvSpPr>
        <p:spPr>
          <a:xfrm rot="19653081">
            <a:off x="2539458" y="5779899"/>
            <a:ext cx="319489" cy="11466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8" name="テキスト ボックス 47"/>
          <p:cNvSpPr txBox="1"/>
          <p:nvPr/>
        </p:nvSpPr>
        <p:spPr>
          <a:xfrm>
            <a:off x="3008784" y="5855993"/>
            <a:ext cx="1218603" cy="584775"/>
          </a:xfrm>
          <a:prstGeom prst="rect">
            <a:avLst/>
          </a:prstGeom>
          <a:noFill/>
        </p:spPr>
        <p:txBody>
          <a:bodyPr wrap="none" rtlCol="0">
            <a:spAutoFit/>
          </a:bodyPr>
          <a:lstStyle/>
          <a:p>
            <a:r>
              <a:rPr lang="ja-JP" altLang="en-US" sz="1600" b="1" u="sng" dirty="0" smtClean="0">
                <a:solidFill>
                  <a:prstClr val="black"/>
                </a:solidFill>
                <a:latin typeface="ＭＳ ゴシック" panose="020B0609070205080204" pitchFamily="49" charset="-128"/>
                <a:ea typeface="ＭＳ ゴシック" panose="020B0609070205080204" pitchFamily="49" charset="-128"/>
              </a:rPr>
              <a:t>多数回該当</a:t>
            </a:r>
            <a:endParaRPr lang="en-US" altLang="ja-JP" sz="1600" b="1" u="sng" dirty="0" smtClean="0">
              <a:solidFill>
                <a:prstClr val="black"/>
              </a:solidFill>
              <a:latin typeface="ＭＳ ゴシック" panose="020B0609070205080204" pitchFamily="49" charset="-128"/>
              <a:ea typeface="ＭＳ ゴシック" panose="020B0609070205080204" pitchFamily="49" charset="-128"/>
            </a:endParaRPr>
          </a:p>
          <a:p>
            <a:pPr algn="ctr"/>
            <a:r>
              <a:rPr lang="en-US" altLang="ja-JP" sz="1600" b="1" u="sng" dirty="0" smtClean="0">
                <a:solidFill>
                  <a:prstClr val="black"/>
                </a:solidFill>
                <a:latin typeface="ＭＳ ゴシック" panose="020B0609070205080204" pitchFamily="49" charset="-128"/>
                <a:ea typeface="ＭＳ ゴシック" panose="020B0609070205080204" pitchFamily="49" charset="-128"/>
              </a:rPr>
              <a:t>(</a:t>
            </a:r>
            <a:r>
              <a:rPr lang="ja-JP" altLang="en-US" sz="1600" b="1" u="sng" dirty="0" smtClean="0">
                <a:solidFill>
                  <a:prstClr val="black"/>
                </a:solidFill>
                <a:latin typeface="ＭＳ ゴシック" panose="020B0609070205080204" pitchFamily="49" charset="-128"/>
                <a:ea typeface="ＭＳ ゴシック" panose="020B0609070205080204" pitchFamily="49" charset="-128"/>
              </a:rPr>
              <a:t>５月目）</a:t>
            </a:r>
            <a:endParaRPr lang="en-US" altLang="ja-JP" sz="1600" b="1" u="sng" dirty="0" smtClean="0">
              <a:solidFill>
                <a:prstClr val="black"/>
              </a:solidFill>
              <a:latin typeface="ＭＳ ゴシック" panose="020B0609070205080204" pitchFamily="49" charset="-128"/>
              <a:ea typeface="ＭＳ ゴシック" panose="020B0609070205080204" pitchFamily="49" charset="-128"/>
            </a:endParaRPr>
          </a:p>
        </p:txBody>
      </p:sp>
      <p:sp>
        <p:nvSpPr>
          <p:cNvPr id="49" name="右矢印 48"/>
          <p:cNvSpPr/>
          <p:nvPr/>
        </p:nvSpPr>
        <p:spPr>
          <a:xfrm rot="19653081">
            <a:off x="4195642" y="5787621"/>
            <a:ext cx="319489" cy="11466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 name="正方形/長方形 3"/>
          <p:cNvSpPr/>
          <p:nvPr/>
        </p:nvSpPr>
        <p:spPr>
          <a:xfrm>
            <a:off x="2072680" y="6574167"/>
            <a:ext cx="7877100" cy="323165"/>
          </a:xfrm>
          <a:prstGeom prst="rect">
            <a:avLst/>
          </a:prstGeom>
        </p:spPr>
        <p:txBody>
          <a:bodyPr wrap="square">
            <a:spAutoFit/>
          </a:bodyPr>
          <a:lstStyle/>
          <a:p>
            <a:pPr>
              <a:lnSpc>
                <a:spcPts val="1800"/>
              </a:lnSpc>
            </a:pP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　本制度の取扱いは</a:t>
            </a:r>
            <a:r>
              <a:rPr lang="ja-JP" altLang="en-US" sz="1200" dirty="0" smtClean="0">
                <a:latin typeface="ＭＳ 明朝" panose="02020609040205080304" pitchFamily="17" charset="-128"/>
                <a:ea typeface="ＭＳ 明朝" panose="02020609040205080304" pitchFamily="17" charset="-128"/>
              </a:rPr>
              <a:t>、改正法施行後、</a:t>
            </a:r>
            <a:r>
              <a:rPr lang="ja-JP" altLang="en-US" sz="1200" dirty="0">
                <a:latin typeface="ＭＳ 明朝" panose="02020609040205080304" pitchFamily="17" charset="-128"/>
                <a:ea typeface="ＭＳ 明朝" panose="02020609040205080304" pitchFamily="17" charset="-128"/>
              </a:rPr>
              <a:t>早ければ</a:t>
            </a:r>
            <a:r>
              <a:rPr lang="ja-JP" altLang="en-US" sz="1200" dirty="0" smtClean="0">
                <a:latin typeface="ＭＳ 明朝" panose="02020609040205080304" pitchFamily="17" charset="-128"/>
                <a:ea typeface="ＭＳ 明朝" panose="02020609040205080304" pitchFamily="17" charset="-128"/>
              </a:rPr>
              <a:t>平成</a:t>
            </a:r>
            <a:r>
              <a:rPr lang="en-US" altLang="ja-JP" sz="1200" dirty="0">
                <a:latin typeface="ＭＳ 明朝" panose="02020609040205080304" pitchFamily="17" charset="-128"/>
                <a:ea typeface="ＭＳ 明朝" panose="02020609040205080304" pitchFamily="17" charset="-128"/>
              </a:rPr>
              <a:t>30</a:t>
            </a:r>
            <a:r>
              <a:rPr lang="ja-JP" altLang="en-US" sz="1200" dirty="0">
                <a:latin typeface="ＭＳ 明朝" panose="02020609040205080304" pitchFamily="17" charset="-128"/>
                <a:ea typeface="ＭＳ 明朝" panose="02020609040205080304" pitchFamily="17" charset="-128"/>
              </a:rPr>
              <a:t>年４月２日以降の転居者から適用されることとなる。</a:t>
            </a:r>
            <a:endParaRPr lang="en-US" altLang="ja-JP" sz="1200" dirty="0">
              <a:latin typeface="ＭＳ 明朝" panose="02020609040205080304" pitchFamily="17" charset="-128"/>
              <a:ea typeface="ＭＳ 明朝" panose="02020609040205080304" pitchFamily="17" charset="-128"/>
            </a:endParaRPr>
          </a:p>
        </p:txBody>
      </p:sp>
      <p:sp>
        <p:nvSpPr>
          <p:cNvPr id="33" name="正方形/長方形 32"/>
          <p:cNvSpPr/>
          <p:nvPr/>
        </p:nvSpPr>
        <p:spPr>
          <a:xfrm>
            <a:off x="277305" y="11232"/>
            <a:ext cx="9332813" cy="38521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latin typeface="HGP創英角ｺﾞｼｯｸUB" panose="020B0900000000000000" pitchFamily="50" charset="-128"/>
                <a:ea typeface="HGP創英角ｺﾞｼｯｸUB" panose="020B0900000000000000" pitchFamily="50" charset="-128"/>
              </a:rPr>
              <a:t>同一都道府県内市町村間の住所異動に伴う多数回該当の引継ぎ（案）</a:t>
            </a:r>
            <a:endParaRPr lang="ja-JP" altLang="en-US" dirty="0">
              <a:solidFill>
                <a:prstClr val="black"/>
              </a:solidFill>
              <a:latin typeface="HGP創英角ｺﾞｼｯｸUB" panose="020B0900000000000000" pitchFamily="50" charset="-128"/>
              <a:ea typeface="HGP創英角ｺﾞｼｯｸUB" panose="020B0900000000000000" pitchFamily="50" charset="-128"/>
            </a:endParaRPr>
          </a:p>
        </p:txBody>
      </p:sp>
      <p:cxnSp>
        <p:nvCxnSpPr>
          <p:cNvPr id="30" name="直線コネクタ 29"/>
          <p:cNvCxnSpPr/>
          <p:nvPr/>
        </p:nvCxnSpPr>
        <p:spPr>
          <a:xfrm>
            <a:off x="-107038" y="437483"/>
            <a:ext cx="10281593"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479113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29"/>
          <p:cNvSpPr>
            <a:spLocks noChangeArrowheads="1"/>
          </p:cNvSpPr>
          <p:nvPr/>
        </p:nvSpPr>
        <p:spPr bwMode="auto">
          <a:xfrm>
            <a:off x="0" y="17328"/>
            <a:ext cx="9906000" cy="400110"/>
          </a:xfrm>
          <a:prstGeom prst="rect">
            <a:avLst/>
          </a:prstGeom>
          <a:noFill/>
          <a:ln w="19050">
            <a:noFill/>
            <a:miter lim="800000"/>
            <a:headEnd/>
            <a:tailEnd/>
          </a:ln>
          <a:scene3d>
            <a:camera prst="orthographicFront"/>
            <a:lightRig rig="threePt" dir="t"/>
          </a:scene3d>
          <a:sp3d>
            <a:bevelT/>
          </a:sp3d>
        </p:spPr>
        <p:txBody>
          <a:bodyPr wrap="none" anchor="ctr"/>
          <a:lstStyle/>
          <a:p>
            <a:pPr algn="ctr"/>
            <a:r>
              <a:rPr lang="ja-JP" altLang="en-US" dirty="0" smtClean="0">
                <a:latin typeface="HGP創英角ｺﾞｼｯｸUB" panose="020B0900000000000000" pitchFamily="50" charset="-128"/>
                <a:ea typeface="HGP創英角ｺﾞｼｯｸUB" panose="020B0900000000000000" pitchFamily="50" charset="-128"/>
              </a:rPr>
              <a:t>国保情報集約システムの機能と業務の流れ（イメージ）</a:t>
            </a:r>
            <a:endParaRPr lang="en-US" altLang="ja-JP" dirty="0">
              <a:solidFill>
                <a:schemeClr val="dk1"/>
              </a:solidFill>
              <a:latin typeface="HGP創英角ｺﾞｼｯｸUB" panose="020B0900000000000000" pitchFamily="50" charset="-128"/>
              <a:ea typeface="HGP創英角ｺﾞｼｯｸUB" panose="020B0900000000000000" pitchFamily="50" charset="-128"/>
            </a:endParaRPr>
          </a:p>
        </p:txBody>
      </p:sp>
      <p:sp>
        <p:nvSpPr>
          <p:cNvPr id="54" name="タイトル 1"/>
          <p:cNvSpPr txBox="1">
            <a:spLocks/>
          </p:cNvSpPr>
          <p:nvPr/>
        </p:nvSpPr>
        <p:spPr>
          <a:xfrm>
            <a:off x="151991" y="592866"/>
            <a:ext cx="9600577" cy="2160000"/>
          </a:xfrm>
          <a:prstGeom prst="rect">
            <a:avLst/>
          </a:prstGeom>
          <a:solidFill>
            <a:schemeClr val="bg1"/>
          </a:solidFill>
          <a:ln w="19050">
            <a:solidFill>
              <a:schemeClr val="tx1"/>
            </a:solidFill>
          </a:ln>
        </p:spPr>
        <p:txBody>
          <a:bodyPr vert="horz" lIns="108000" tIns="72000" rIns="108000" bIns="10800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dirty="0">
                <a:latin typeface="ＭＳ ゴシック" panose="020B0609070205080204" pitchFamily="49" charset="-128"/>
                <a:ea typeface="ＭＳ ゴシック" panose="020B0609070205080204" pitchFamily="49" charset="-128"/>
                <a:cs typeface="Meiryo UI" panose="020B0604030504040204" pitchFamily="50" charset="-128"/>
              </a:rPr>
              <a:t>◯　今回の国保改革により</a:t>
            </a:r>
            <a:r>
              <a:rPr lang="ja-JP" altLang="en-US" sz="1600" u="sng" dirty="0">
                <a:latin typeface="ＭＳ ゴシック" panose="020B0609070205080204" pitchFamily="49" charset="-128"/>
                <a:ea typeface="ＭＳ ゴシック" panose="020B0609070205080204" pitchFamily="49" charset="-128"/>
                <a:cs typeface="Meiryo UI" panose="020B0604030504040204" pitchFamily="50" charset="-128"/>
              </a:rPr>
              <a:t>都道府県も国保の保険者となることに伴い</a:t>
            </a:r>
            <a:r>
              <a:rPr lang="ja-JP" altLang="en-US" sz="1600" dirty="0">
                <a:latin typeface="ＭＳ ゴシック" panose="020B0609070205080204" pitchFamily="49" charset="-128"/>
                <a:ea typeface="ＭＳ ゴシック" panose="020B0609070205080204" pitchFamily="49" charset="-128"/>
                <a:cs typeface="Meiryo UI" panose="020B0604030504040204" pitchFamily="50" charset="-128"/>
              </a:rPr>
              <a:t>、</a:t>
            </a:r>
            <a:endParaRPr lang="en-US" altLang="ja-JP" sz="1600" dirty="0">
              <a:latin typeface="ＭＳ ゴシック" panose="020B0609070205080204" pitchFamily="49" charset="-128"/>
              <a:ea typeface="ＭＳ ゴシック" panose="020B0609070205080204" pitchFamily="49" charset="-128"/>
              <a:cs typeface="Meiryo UI" panose="020B0604030504040204" pitchFamily="50" charset="-128"/>
            </a:endParaRPr>
          </a:p>
          <a:p>
            <a:pPr marL="444500" indent="-266700" algn="l"/>
            <a:r>
              <a:rPr lang="ja-JP" altLang="en-US" sz="1600" dirty="0" smtClean="0">
                <a:latin typeface="ＭＳ ゴシック" panose="020B0609070205080204" pitchFamily="49" charset="-128"/>
                <a:ea typeface="ＭＳ ゴシック" panose="020B0609070205080204" pitchFamily="49" charset="-128"/>
                <a:cs typeface="Meiryo UI" panose="020B0604030504040204" pitchFamily="50" charset="-128"/>
              </a:rPr>
              <a:t>・</a:t>
            </a:r>
            <a:r>
              <a:rPr lang="ja-JP" altLang="en-US" sz="1600" dirty="0">
                <a:latin typeface="ＭＳ ゴシック" panose="020B0609070205080204" pitchFamily="49" charset="-128"/>
                <a:ea typeface="ＭＳ ゴシック" panose="020B0609070205080204" pitchFamily="49" charset="-128"/>
                <a:cs typeface="Meiryo UI" panose="020B0604030504040204" pitchFamily="50" charset="-128"/>
              </a:rPr>
              <a:t>「都道府県の区域内に住所を有する者」を「当該都道府県が当該都道府県内の市町村と</a:t>
            </a:r>
            <a:r>
              <a:rPr lang="ja-JP" altLang="en-US" sz="1600" dirty="0" smtClean="0">
                <a:latin typeface="ＭＳ ゴシック" panose="020B0609070205080204" pitchFamily="49" charset="-128"/>
                <a:ea typeface="ＭＳ ゴシック" panose="020B0609070205080204" pitchFamily="49" charset="-128"/>
                <a:cs typeface="Meiryo UI" panose="020B0604030504040204" pitchFamily="50" charset="-128"/>
              </a:rPr>
              <a:t>ともに行う国民</a:t>
            </a:r>
            <a:r>
              <a:rPr lang="ja-JP" altLang="en-US" sz="1600" dirty="0">
                <a:latin typeface="ＭＳ ゴシック" panose="020B0609070205080204" pitchFamily="49" charset="-128"/>
                <a:ea typeface="ＭＳ ゴシック" panose="020B0609070205080204" pitchFamily="49" charset="-128"/>
                <a:cs typeface="Meiryo UI" panose="020B0604030504040204" pitchFamily="50" charset="-128"/>
              </a:rPr>
              <a:t>健康保険の被保険者とする」こととされ、</a:t>
            </a:r>
            <a:r>
              <a:rPr lang="ja-JP" altLang="en-US" sz="1600" u="sng" dirty="0">
                <a:solidFill>
                  <a:srgbClr val="FF0000"/>
                </a:solidFill>
                <a:latin typeface="ＭＳ ゴシック" panose="020B0609070205080204" pitchFamily="49" charset="-128"/>
                <a:ea typeface="ＭＳ ゴシック" panose="020B0609070205080204" pitchFamily="49" charset="-128"/>
                <a:cs typeface="Meiryo UI" panose="020B0604030504040204" pitchFamily="50" charset="-128"/>
              </a:rPr>
              <a:t>都道府県単位で資格管理を行う仕組み</a:t>
            </a:r>
            <a:r>
              <a:rPr lang="ja-JP" altLang="en-US" sz="1600" dirty="0">
                <a:latin typeface="ＭＳ ゴシック" panose="020B0609070205080204" pitchFamily="49" charset="-128"/>
                <a:ea typeface="ＭＳ ゴシック" panose="020B0609070205080204" pitchFamily="49" charset="-128"/>
                <a:cs typeface="Meiryo UI" panose="020B0604030504040204" pitchFamily="50" charset="-128"/>
              </a:rPr>
              <a:t>に見直し。</a:t>
            </a:r>
            <a:endParaRPr lang="en-US" altLang="ja-JP" sz="1600" dirty="0">
              <a:latin typeface="ＭＳ ゴシック" panose="020B0609070205080204" pitchFamily="49" charset="-128"/>
              <a:ea typeface="ＭＳ ゴシック" panose="020B0609070205080204" pitchFamily="49" charset="-128"/>
              <a:cs typeface="Meiryo UI" panose="020B0604030504040204" pitchFamily="50" charset="-128"/>
            </a:endParaRPr>
          </a:p>
          <a:p>
            <a:pPr marL="444500" indent="-266700" algn="l"/>
            <a:endParaRPr lang="en-US" altLang="ja-JP" sz="300" dirty="0">
              <a:latin typeface="ＭＳ ゴシック" panose="020B0609070205080204" pitchFamily="49" charset="-128"/>
              <a:ea typeface="ＭＳ ゴシック" panose="020B0609070205080204" pitchFamily="49" charset="-128"/>
              <a:cs typeface="Meiryo UI" panose="020B0604030504040204" pitchFamily="50" charset="-128"/>
            </a:endParaRPr>
          </a:p>
          <a:p>
            <a:pPr marL="444500" indent="-266700" algn="l"/>
            <a:r>
              <a:rPr lang="ja-JP" altLang="en-US" sz="1600" dirty="0" smtClean="0">
                <a:latin typeface="ＭＳ ゴシック" panose="020B0609070205080204" pitchFamily="49" charset="-128"/>
                <a:ea typeface="ＭＳ ゴシック" panose="020B0609070205080204" pitchFamily="49" charset="-128"/>
                <a:cs typeface="Meiryo UI" panose="020B0604030504040204" pitchFamily="50" charset="-128"/>
              </a:rPr>
              <a:t>・</a:t>
            </a:r>
            <a:r>
              <a:rPr lang="ja-JP" altLang="en-US" sz="1600" dirty="0">
                <a:latin typeface="ＭＳ ゴシック" panose="020B0609070205080204" pitchFamily="49" charset="-128"/>
                <a:ea typeface="ＭＳ ゴシック" panose="020B0609070205080204" pitchFamily="49" charset="-128"/>
                <a:cs typeface="Meiryo UI" panose="020B0604030504040204" pitchFamily="50" charset="-128"/>
              </a:rPr>
              <a:t>　新たに、被保険者が同一都道府県内の他市町村へ転居した場合には、当該被保険者の</a:t>
            </a:r>
            <a:r>
              <a:rPr lang="ja-JP" altLang="en-US" sz="1600" u="sng" dirty="0">
                <a:solidFill>
                  <a:srgbClr val="FF0000"/>
                </a:solidFill>
                <a:latin typeface="ＭＳ ゴシック" panose="020B0609070205080204" pitchFamily="49" charset="-128"/>
                <a:ea typeface="ＭＳ ゴシック" panose="020B0609070205080204" pitchFamily="49" charset="-128"/>
                <a:cs typeface="Meiryo UI" panose="020B0604030504040204" pitchFamily="50" charset="-128"/>
              </a:rPr>
              <a:t>高額</a:t>
            </a:r>
            <a:r>
              <a:rPr lang="ja-JP" altLang="en-US" sz="1600" u="sng" dirty="0" smtClean="0">
                <a:solidFill>
                  <a:srgbClr val="FF0000"/>
                </a:solidFill>
                <a:latin typeface="ＭＳ ゴシック" panose="020B0609070205080204" pitchFamily="49" charset="-128"/>
                <a:ea typeface="ＭＳ ゴシック" panose="020B0609070205080204" pitchFamily="49" charset="-128"/>
                <a:cs typeface="Meiryo UI" panose="020B0604030504040204" pitchFamily="50" charset="-128"/>
              </a:rPr>
              <a:t>療養費の</a:t>
            </a:r>
            <a:r>
              <a:rPr lang="ja-JP" altLang="en-US" sz="1600" u="sng" dirty="0">
                <a:solidFill>
                  <a:srgbClr val="FF0000"/>
                </a:solidFill>
                <a:latin typeface="ＭＳ ゴシック" panose="020B0609070205080204" pitchFamily="49" charset="-128"/>
                <a:ea typeface="ＭＳ ゴシック" panose="020B0609070205080204" pitchFamily="49" charset="-128"/>
                <a:cs typeface="Meiryo UI" panose="020B0604030504040204" pitchFamily="50" charset="-128"/>
              </a:rPr>
              <a:t>多数回該当に係る該当回数を引継ぐ</a:t>
            </a:r>
            <a:r>
              <a:rPr lang="ja-JP" altLang="en-US" sz="1600" dirty="0">
                <a:latin typeface="ＭＳ ゴシック" panose="020B0609070205080204" pitchFamily="49" charset="-128"/>
                <a:ea typeface="ＭＳ ゴシック" panose="020B0609070205080204" pitchFamily="49" charset="-128"/>
                <a:cs typeface="Meiryo UI" panose="020B0604030504040204" pitchFamily="50" charset="-128"/>
              </a:rPr>
              <a:t>こととされている。</a:t>
            </a:r>
            <a:endParaRPr lang="en-US" altLang="ja-JP" sz="1600" dirty="0">
              <a:latin typeface="ＭＳ ゴシック" panose="020B0609070205080204" pitchFamily="49" charset="-128"/>
              <a:ea typeface="ＭＳ ゴシック" panose="020B0609070205080204" pitchFamily="49" charset="-128"/>
              <a:cs typeface="Meiryo UI" panose="020B0604030504040204" pitchFamily="50" charset="-128"/>
            </a:endParaRPr>
          </a:p>
          <a:p>
            <a:pPr marL="444500" indent="-266700" algn="l"/>
            <a:endParaRPr lang="en-US" altLang="ja-JP" sz="400" dirty="0">
              <a:latin typeface="ＭＳ ゴシック" panose="020B0609070205080204" pitchFamily="49" charset="-128"/>
              <a:ea typeface="ＭＳ ゴシック" panose="020B0609070205080204" pitchFamily="49" charset="-128"/>
              <a:cs typeface="Meiryo UI" panose="020B0604030504040204" pitchFamily="50" charset="-128"/>
            </a:endParaRPr>
          </a:p>
          <a:p>
            <a:pPr algn="l"/>
            <a:r>
              <a:rPr lang="ja-JP" altLang="en-US" sz="1600" dirty="0" smtClean="0">
                <a:latin typeface="ＭＳ ゴシック" panose="020B0609070205080204" pitchFamily="49" charset="-128"/>
                <a:ea typeface="ＭＳ ゴシック" panose="020B0609070205080204" pitchFamily="49" charset="-128"/>
                <a:cs typeface="Meiryo UI" panose="020B0604030504040204" pitchFamily="50" charset="-128"/>
              </a:rPr>
              <a:t>◯　都道府県</a:t>
            </a:r>
            <a:r>
              <a:rPr lang="ja-JP" altLang="en-US" sz="1600" dirty="0">
                <a:latin typeface="ＭＳ ゴシック" panose="020B0609070205080204" pitchFamily="49" charset="-128"/>
                <a:ea typeface="ＭＳ ゴシック" panose="020B0609070205080204" pitchFamily="49" charset="-128"/>
                <a:cs typeface="Meiryo UI" panose="020B0604030504040204" pitchFamily="50" charset="-128"/>
              </a:rPr>
              <a:t>単位の新たな資格管理や高額療養費の仕組みを効率的に運営するため、国保情報</a:t>
            </a:r>
            <a:r>
              <a:rPr lang="ja-JP" altLang="en-US" sz="1600" dirty="0" smtClean="0">
                <a:latin typeface="ＭＳ ゴシック" panose="020B0609070205080204" pitchFamily="49" charset="-128"/>
                <a:ea typeface="ＭＳ ゴシック" panose="020B0609070205080204" pitchFamily="49" charset="-128"/>
                <a:cs typeface="Meiryo UI" panose="020B0604030504040204" pitchFamily="50" charset="-128"/>
              </a:rPr>
              <a:t>集約シス　</a:t>
            </a:r>
            <a:endParaRPr lang="en-US" altLang="ja-JP" sz="160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pPr algn="l"/>
            <a:r>
              <a:rPr lang="ja-JP" altLang="en-US" sz="1600" dirty="0">
                <a:latin typeface="ＭＳ ゴシック" panose="020B0609070205080204" pitchFamily="49" charset="-128"/>
                <a:ea typeface="ＭＳ ゴシック" panose="020B0609070205080204" pitchFamily="49" charset="-128"/>
                <a:cs typeface="Meiryo UI" panose="020B0604030504040204" pitchFamily="50" charset="-128"/>
              </a:rPr>
              <a:t>　</a:t>
            </a:r>
            <a:r>
              <a:rPr lang="ja-JP" altLang="en-US" sz="1600" dirty="0" smtClean="0">
                <a:latin typeface="ＭＳ ゴシック" panose="020B0609070205080204" pitchFamily="49" charset="-128"/>
                <a:ea typeface="ＭＳ ゴシック" panose="020B0609070205080204" pitchFamily="49" charset="-128"/>
                <a:cs typeface="Meiryo UI" panose="020B0604030504040204" pitchFamily="50" charset="-128"/>
              </a:rPr>
              <a:t>テム</a:t>
            </a:r>
            <a:r>
              <a:rPr lang="ja-JP" altLang="en-US" sz="1600" dirty="0">
                <a:latin typeface="ＭＳ ゴシック" panose="020B0609070205080204" pitchFamily="49" charset="-128"/>
                <a:ea typeface="ＭＳ ゴシック" panose="020B0609070205080204" pitchFamily="49" charset="-128"/>
                <a:cs typeface="Meiryo UI" panose="020B0604030504040204" pitchFamily="50" charset="-128"/>
              </a:rPr>
              <a:t>を</a:t>
            </a:r>
            <a:r>
              <a:rPr lang="ja-JP" altLang="en-US" sz="1600" dirty="0" smtClean="0">
                <a:latin typeface="ＭＳ ゴシック" panose="020B0609070205080204" pitchFamily="49" charset="-128"/>
                <a:ea typeface="ＭＳ ゴシック" panose="020B0609070205080204" pitchFamily="49" charset="-128"/>
                <a:cs typeface="Meiryo UI" panose="020B0604030504040204" pitchFamily="50" charset="-128"/>
              </a:rPr>
              <a:t>開発。このシステムの管理運営等については、都道府県内全ての市町村が、</a:t>
            </a:r>
            <a:r>
              <a:rPr lang="ja-JP" altLang="en-US" sz="1600" dirty="0">
                <a:latin typeface="ＭＳ ゴシック" panose="020B0609070205080204" pitchFamily="49" charset="-128"/>
                <a:ea typeface="ＭＳ ゴシック" panose="020B0609070205080204" pitchFamily="49" charset="-128"/>
                <a:cs typeface="Meiryo UI" panose="020B0604030504040204" pitchFamily="50" charset="-128"/>
              </a:rPr>
              <a:t>国民健康保険</a:t>
            </a:r>
            <a:r>
              <a:rPr lang="ja-JP" altLang="en-US" sz="1600" dirty="0" smtClean="0">
                <a:latin typeface="ＭＳ ゴシック" panose="020B0609070205080204" pitchFamily="49" charset="-128"/>
                <a:ea typeface="ＭＳ ゴシック" panose="020B0609070205080204" pitchFamily="49" charset="-128"/>
                <a:cs typeface="Meiryo UI" panose="020B0604030504040204" pitchFamily="50" charset="-128"/>
              </a:rPr>
              <a:t>法第</a:t>
            </a:r>
            <a:endParaRPr lang="en-US" altLang="ja-JP" sz="160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pPr algn="l"/>
            <a:r>
              <a:rPr lang="ja-JP" altLang="en-US" sz="1600" dirty="0">
                <a:latin typeface="ＭＳ ゴシック" panose="020B0609070205080204" pitchFamily="49" charset="-128"/>
                <a:ea typeface="ＭＳ ゴシック" panose="020B0609070205080204" pitchFamily="49" charset="-128"/>
                <a:cs typeface="Meiryo UI" panose="020B0604030504040204" pitchFamily="50" charset="-128"/>
              </a:rPr>
              <a:t>　</a:t>
            </a:r>
            <a:r>
              <a:rPr lang="en-US" altLang="ja-JP" sz="1600" dirty="0" smtClean="0">
                <a:latin typeface="ＭＳ ゴシック" panose="020B0609070205080204" pitchFamily="49" charset="-128"/>
                <a:ea typeface="ＭＳ ゴシック" panose="020B0609070205080204" pitchFamily="49" charset="-128"/>
                <a:cs typeface="Meiryo UI" panose="020B0604030504040204" pitchFamily="50" charset="-128"/>
              </a:rPr>
              <a:t>113</a:t>
            </a:r>
            <a:r>
              <a:rPr lang="ja-JP" altLang="en-US" sz="1600" dirty="0">
                <a:latin typeface="ＭＳ ゴシック" panose="020B0609070205080204" pitchFamily="49" charset="-128"/>
                <a:ea typeface="ＭＳ ゴシック" panose="020B0609070205080204" pitchFamily="49" charset="-128"/>
                <a:cs typeface="Meiryo UI" panose="020B0604030504040204" pitchFamily="50" charset="-128"/>
              </a:rPr>
              <a:t>条の</a:t>
            </a:r>
            <a:r>
              <a:rPr lang="en-US" altLang="ja-JP" sz="1600" dirty="0">
                <a:latin typeface="ＭＳ ゴシック" panose="020B0609070205080204" pitchFamily="49" charset="-128"/>
                <a:ea typeface="ＭＳ ゴシック" panose="020B0609070205080204" pitchFamily="49" charset="-128"/>
                <a:cs typeface="Meiryo UI" panose="020B0604030504040204" pitchFamily="50" charset="-128"/>
              </a:rPr>
              <a:t>3</a:t>
            </a:r>
            <a:r>
              <a:rPr lang="ja-JP" altLang="en-US" sz="1600" dirty="0">
                <a:latin typeface="ＭＳ ゴシック" panose="020B0609070205080204" pitchFamily="49" charset="-128"/>
                <a:ea typeface="ＭＳ ゴシック" panose="020B0609070205080204" pitchFamily="49" charset="-128"/>
                <a:cs typeface="Meiryo UI" panose="020B0604030504040204" pitchFamily="50" charset="-128"/>
              </a:rPr>
              <a:t>に基づき、平成</a:t>
            </a:r>
            <a:r>
              <a:rPr lang="en-US" altLang="ja-JP" sz="1600" dirty="0" smtClean="0">
                <a:latin typeface="ＭＳ ゴシック" panose="020B0609070205080204" pitchFamily="49" charset="-128"/>
                <a:ea typeface="ＭＳ ゴシック" panose="020B0609070205080204" pitchFamily="49" charset="-128"/>
                <a:cs typeface="Meiryo UI" panose="020B0604030504040204" pitchFamily="50" charset="-128"/>
              </a:rPr>
              <a:t>29</a:t>
            </a:r>
            <a:r>
              <a:rPr lang="ja-JP" altLang="en-US" sz="1600" dirty="0" smtClean="0">
                <a:latin typeface="ＭＳ ゴシック" panose="020B0609070205080204" pitchFamily="49" charset="-128"/>
                <a:ea typeface="ＭＳ ゴシック" panose="020B0609070205080204" pitchFamily="49" charset="-128"/>
                <a:cs typeface="Meiryo UI" panose="020B0604030504040204" pitchFamily="50" charset="-128"/>
              </a:rPr>
              <a:t>年夏頃までに</a:t>
            </a:r>
            <a:r>
              <a:rPr lang="ja-JP" altLang="en-US" sz="1600" dirty="0">
                <a:latin typeface="ＭＳ ゴシック" panose="020B0609070205080204" pitchFamily="49" charset="-128"/>
                <a:ea typeface="ＭＳ ゴシック" panose="020B0609070205080204" pitchFamily="49" charset="-128"/>
                <a:cs typeface="Meiryo UI" panose="020B0604030504040204" pitchFamily="50" charset="-128"/>
              </a:rPr>
              <a:t>、</a:t>
            </a:r>
            <a:r>
              <a:rPr lang="ja-JP" altLang="en-US" sz="1600" dirty="0" smtClean="0">
                <a:latin typeface="ＭＳ ゴシック" panose="020B0609070205080204" pitchFamily="49" charset="-128"/>
                <a:ea typeface="ＭＳ ゴシック" panose="020B0609070205080204" pitchFamily="49" charset="-128"/>
                <a:cs typeface="Meiryo UI" panose="020B0604030504040204" pitchFamily="50" charset="-128"/>
              </a:rPr>
              <a:t>国保連合会と共同委託契約を締結することが必要。</a:t>
            </a:r>
            <a:endParaRPr lang="en-US" altLang="ja-JP" sz="1600" dirty="0" smtClean="0">
              <a:latin typeface="ＭＳ ゴシック" panose="020B0609070205080204" pitchFamily="49" charset="-128"/>
              <a:ea typeface="ＭＳ ゴシック" panose="020B0609070205080204" pitchFamily="49" charset="-128"/>
              <a:cs typeface="Meiryo UI" panose="020B0604030504040204" pitchFamily="50" charset="-128"/>
            </a:endParaRPr>
          </a:p>
        </p:txBody>
      </p:sp>
      <p:grpSp>
        <p:nvGrpSpPr>
          <p:cNvPr id="63" name="グループ化 62"/>
          <p:cNvGrpSpPr/>
          <p:nvPr/>
        </p:nvGrpSpPr>
        <p:grpSpPr>
          <a:xfrm>
            <a:off x="-16027" y="2868235"/>
            <a:ext cx="9886497" cy="3856068"/>
            <a:chOff x="-16027" y="2868235"/>
            <a:chExt cx="9886497" cy="3856068"/>
          </a:xfrm>
        </p:grpSpPr>
        <p:grpSp>
          <p:nvGrpSpPr>
            <p:cNvPr id="64" name="グループ化 63"/>
            <p:cNvGrpSpPr/>
            <p:nvPr/>
          </p:nvGrpSpPr>
          <p:grpSpPr>
            <a:xfrm>
              <a:off x="-16027" y="2868235"/>
              <a:ext cx="9886497" cy="3856068"/>
              <a:chOff x="11269" y="2868235"/>
              <a:chExt cx="9886497" cy="3856068"/>
            </a:xfrm>
          </p:grpSpPr>
          <p:grpSp>
            <p:nvGrpSpPr>
              <p:cNvPr id="69" name="グループ化 68"/>
              <p:cNvGrpSpPr/>
              <p:nvPr/>
            </p:nvGrpSpPr>
            <p:grpSpPr>
              <a:xfrm>
                <a:off x="11269" y="2868235"/>
                <a:ext cx="9886497" cy="3856068"/>
                <a:chOff x="-111563" y="2909179"/>
                <a:chExt cx="9886497" cy="3856068"/>
              </a:xfrm>
            </p:grpSpPr>
            <p:sp>
              <p:nvSpPr>
                <p:cNvPr id="71" name="テキスト ボックス 70"/>
                <p:cNvSpPr txBox="1"/>
                <p:nvPr/>
              </p:nvSpPr>
              <p:spPr>
                <a:xfrm>
                  <a:off x="6926729" y="5198136"/>
                  <a:ext cx="2730303" cy="338554"/>
                </a:xfrm>
                <a:prstGeom prst="rect">
                  <a:avLst/>
                </a:prstGeom>
                <a:solidFill>
                  <a:schemeClr val="accent6">
                    <a:lumMod val="20000"/>
                    <a:lumOff val="80000"/>
                  </a:schemeClr>
                </a:solidFill>
                <a:ln w="19050">
                  <a:solidFill>
                    <a:schemeClr val="accent6">
                      <a:lumMod val="50000"/>
                    </a:schemeClr>
                  </a:solidFill>
                </a:ln>
              </p:spPr>
              <p:txBody>
                <a:bodyPr wrap="square" rtlCol="0">
                  <a:spAutoFit/>
                </a:bodyPr>
                <a:lstStyle/>
                <a:p>
                  <a:pPr algn="ctr"/>
                  <a:r>
                    <a:rPr kumimoji="1" lang="ja-JP" altLang="en-US" sz="1600" dirty="0" smtClean="0">
                      <a:latin typeface="ＤＦ特太ゴシック体" panose="020B0509000000000000" pitchFamily="49" charset="-128"/>
                      <a:ea typeface="ＤＦ特太ゴシック体" panose="020B0509000000000000" pitchFamily="49" charset="-128"/>
                    </a:rPr>
                    <a:t>都道府県</a:t>
                  </a:r>
                  <a:endParaRPr kumimoji="1" lang="ja-JP" altLang="en-US" sz="1600" dirty="0">
                    <a:latin typeface="ＤＦ特太ゴシック体" panose="020B0509000000000000" pitchFamily="49" charset="-128"/>
                    <a:ea typeface="ＤＦ特太ゴシック体" panose="020B0509000000000000" pitchFamily="49" charset="-128"/>
                  </a:endParaRPr>
                </a:p>
              </p:txBody>
            </p:sp>
            <p:sp>
              <p:nvSpPr>
                <p:cNvPr id="72" name="正方形/長方形 71"/>
                <p:cNvSpPr/>
                <p:nvPr/>
              </p:nvSpPr>
              <p:spPr>
                <a:xfrm>
                  <a:off x="6926729" y="5582184"/>
                  <a:ext cx="2730303" cy="883868"/>
                </a:xfrm>
                <a:prstGeom prst="rect">
                  <a:avLst/>
                </a:prstGeom>
                <a:solidFill>
                  <a:schemeClr val="accent6">
                    <a:lumMod val="20000"/>
                    <a:lumOff val="8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73" name="正方形/長方形 72"/>
                <p:cNvSpPr/>
                <p:nvPr/>
              </p:nvSpPr>
              <p:spPr>
                <a:xfrm>
                  <a:off x="7574801" y="5872047"/>
                  <a:ext cx="1404000" cy="540000"/>
                </a:xfrm>
                <a:prstGeom prst="rect">
                  <a:avLst/>
                </a:prstGeom>
                <a:solidFill>
                  <a:schemeClr val="bg1"/>
                </a:solidFill>
                <a:ln w="63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月報年報情報</a:t>
                  </a:r>
                  <a:endParaRPr kumimoji="1" lang="en-US" altLang="ja-JP" sz="1600" dirty="0" smtClean="0">
                    <a:solidFill>
                      <a:schemeClr val="tx1"/>
                    </a:solidFill>
                  </a:endParaRPr>
                </a:p>
              </p:txBody>
            </p:sp>
            <p:grpSp>
              <p:nvGrpSpPr>
                <p:cNvPr id="74" name="グループ化 73"/>
                <p:cNvGrpSpPr/>
                <p:nvPr/>
              </p:nvGrpSpPr>
              <p:grpSpPr>
                <a:xfrm>
                  <a:off x="56456" y="2909179"/>
                  <a:ext cx="9718478" cy="3856068"/>
                  <a:chOff x="56456" y="2909179"/>
                  <a:chExt cx="9718478" cy="3856068"/>
                </a:xfrm>
              </p:grpSpPr>
              <p:grpSp>
                <p:nvGrpSpPr>
                  <p:cNvPr id="76" name="グループ化 75"/>
                  <p:cNvGrpSpPr/>
                  <p:nvPr/>
                </p:nvGrpSpPr>
                <p:grpSpPr>
                  <a:xfrm>
                    <a:off x="56456" y="2909179"/>
                    <a:ext cx="9600144" cy="3856068"/>
                    <a:chOff x="192608" y="2924945"/>
                    <a:chExt cx="9600144" cy="3856068"/>
                  </a:xfrm>
                </p:grpSpPr>
                <p:grpSp>
                  <p:nvGrpSpPr>
                    <p:cNvPr id="79" name="グループ化 78"/>
                    <p:cNvGrpSpPr/>
                    <p:nvPr/>
                  </p:nvGrpSpPr>
                  <p:grpSpPr>
                    <a:xfrm>
                      <a:off x="192608" y="2924945"/>
                      <a:ext cx="9600144" cy="3856068"/>
                      <a:chOff x="194472" y="2924945"/>
                      <a:chExt cx="9600144" cy="3856068"/>
                    </a:xfrm>
                  </p:grpSpPr>
                  <p:grpSp>
                    <p:nvGrpSpPr>
                      <p:cNvPr id="83" name="グループ化 82"/>
                      <p:cNvGrpSpPr/>
                      <p:nvPr/>
                    </p:nvGrpSpPr>
                    <p:grpSpPr>
                      <a:xfrm>
                        <a:off x="194472" y="2924945"/>
                        <a:ext cx="9600144" cy="3856068"/>
                        <a:chOff x="194472" y="3533317"/>
                        <a:chExt cx="9600144" cy="3064035"/>
                      </a:xfrm>
                    </p:grpSpPr>
                    <p:sp>
                      <p:nvSpPr>
                        <p:cNvPr id="85" name="正方形/長方形 84"/>
                        <p:cNvSpPr/>
                        <p:nvPr/>
                      </p:nvSpPr>
                      <p:spPr>
                        <a:xfrm>
                          <a:off x="3447663" y="3533317"/>
                          <a:ext cx="5953418" cy="287831"/>
                        </a:xfrm>
                        <a:prstGeom prst="rect">
                          <a:avLst/>
                        </a:prstGeom>
                        <a:solidFill>
                          <a:srgbClr val="FFE2A7"/>
                        </a:solid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nvGrpSpPr>
                        <p:cNvPr id="86" name="グループ化 85"/>
                        <p:cNvGrpSpPr/>
                        <p:nvPr/>
                      </p:nvGrpSpPr>
                      <p:grpSpPr>
                        <a:xfrm>
                          <a:off x="194472" y="3539193"/>
                          <a:ext cx="9600144" cy="3058159"/>
                          <a:chOff x="194472" y="586865"/>
                          <a:chExt cx="9600144" cy="3058159"/>
                        </a:xfrm>
                      </p:grpSpPr>
                      <p:sp>
                        <p:nvSpPr>
                          <p:cNvPr id="87" name="正方形/長方形 86"/>
                          <p:cNvSpPr/>
                          <p:nvPr/>
                        </p:nvSpPr>
                        <p:spPr>
                          <a:xfrm>
                            <a:off x="3459784" y="908720"/>
                            <a:ext cx="3122114" cy="2641920"/>
                          </a:xfrm>
                          <a:prstGeom prst="rect">
                            <a:avLst/>
                          </a:prstGeom>
                          <a:solidFill>
                            <a:schemeClr val="accent5">
                              <a:lumMod val="40000"/>
                              <a:lumOff val="6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88" name="正方形/長方形 87"/>
                          <p:cNvSpPr/>
                          <p:nvPr/>
                        </p:nvSpPr>
                        <p:spPr>
                          <a:xfrm>
                            <a:off x="194472" y="908720"/>
                            <a:ext cx="2730303" cy="2736304"/>
                          </a:xfrm>
                          <a:prstGeom prst="rect">
                            <a:avLst/>
                          </a:prstGeom>
                          <a:solidFill>
                            <a:schemeClr val="accent3">
                              <a:lumMod val="20000"/>
                              <a:lumOff val="80000"/>
                            </a:schemeClr>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90" name="正方形/長方形 89"/>
                          <p:cNvSpPr/>
                          <p:nvPr/>
                        </p:nvSpPr>
                        <p:spPr>
                          <a:xfrm>
                            <a:off x="3590152" y="1174856"/>
                            <a:ext cx="2884554" cy="1054824"/>
                          </a:xfrm>
                          <a:prstGeom prst="rect">
                            <a:avLst/>
                          </a:prstGeom>
                          <a:solidFill>
                            <a:schemeClr val="bg1"/>
                          </a:solidFill>
                          <a:ln w="6350">
                            <a:solidFill>
                              <a:srgbClr val="FFC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05" name="テキスト ボックス 104"/>
                          <p:cNvSpPr txBox="1"/>
                          <p:nvPr/>
                        </p:nvSpPr>
                        <p:spPr>
                          <a:xfrm>
                            <a:off x="3473432" y="920541"/>
                            <a:ext cx="3120347" cy="269016"/>
                          </a:xfrm>
                          <a:prstGeom prst="rect">
                            <a:avLst/>
                          </a:prstGeom>
                          <a:noFill/>
                        </p:spPr>
                        <p:txBody>
                          <a:bodyPr wrap="square" rtlCol="0">
                            <a:spAutoFit/>
                          </a:bodyPr>
                          <a:lstStyle/>
                          <a:p>
                            <a:pPr algn="ctr"/>
                            <a:r>
                              <a:rPr kumimoji="1" lang="ja-JP" altLang="en-US" sz="1600" dirty="0" smtClean="0">
                                <a:solidFill>
                                  <a:srgbClr val="FF0000"/>
                                </a:solidFill>
                                <a:latin typeface="ＤＦ特太ゴシック体" panose="020B0509000000000000" pitchFamily="49" charset="-128"/>
                                <a:ea typeface="ＤＦ特太ゴシック体" panose="020B0509000000000000" pitchFamily="49" charset="-128"/>
                              </a:rPr>
                              <a:t>国保情報集約システム</a:t>
                            </a:r>
                            <a:endParaRPr kumimoji="1" lang="ja-JP" altLang="en-US" sz="16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06" name="テキスト ボックス 105"/>
                          <p:cNvSpPr txBox="1"/>
                          <p:nvPr/>
                        </p:nvSpPr>
                        <p:spPr>
                          <a:xfrm>
                            <a:off x="3439429" y="586865"/>
                            <a:ext cx="6236571" cy="269016"/>
                          </a:xfrm>
                          <a:prstGeom prst="rect">
                            <a:avLst/>
                          </a:prstGeom>
                          <a:solidFill>
                            <a:schemeClr val="accent5">
                              <a:lumMod val="40000"/>
                              <a:lumOff val="60000"/>
                            </a:schemeClr>
                          </a:solidFill>
                          <a:ln w="12700">
                            <a:solidFill>
                              <a:schemeClr val="accent5">
                                <a:lumMod val="50000"/>
                              </a:schemeClr>
                            </a:solidFill>
                          </a:ln>
                        </p:spPr>
                        <p:txBody>
                          <a:bodyPr wrap="square" rtlCol="0">
                            <a:spAutoFit/>
                          </a:bodyPr>
                          <a:lstStyle/>
                          <a:p>
                            <a:pPr algn="ctr"/>
                            <a:r>
                              <a:rPr kumimoji="1" lang="ja-JP" altLang="en-US" sz="1600" dirty="0" smtClean="0">
                                <a:latin typeface="ＤＦ特太ゴシック体" panose="020B0509000000000000" pitchFamily="49" charset="-128"/>
                                <a:ea typeface="ＤＦ特太ゴシック体" panose="020B0509000000000000" pitchFamily="49" charset="-128"/>
                              </a:rPr>
                              <a:t>国保連合会</a:t>
                            </a:r>
                            <a:endParaRPr kumimoji="1" lang="ja-JP" altLang="en-US" sz="1600" dirty="0">
                              <a:latin typeface="ＤＦ特太ゴシック体" panose="020B0509000000000000" pitchFamily="49" charset="-128"/>
                              <a:ea typeface="ＤＦ特太ゴシック体" panose="020B0509000000000000" pitchFamily="49" charset="-128"/>
                            </a:endParaRPr>
                          </a:p>
                        </p:txBody>
                      </p:sp>
                      <p:sp>
                        <p:nvSpPr>
                          <p:cNvPr id="107" name="正方形/長方形 106"/>
                          <p:cNvSpPr/>
                          <p:nvPr/>
                        </p:nvSpPr>
                        <p:spPr>
                          <a:xfrm>
                            <a:off x="7161427" y="902048"/>
                            <a:ext cx="2527273" cy="1112246"/>
                          </a:xfrm>
                          <a:prstGeom prst="rect">
                            <a:avLst/>
                          </a:prstGeom>
                          <a:solidFill>
                            <a:schemeClr val="accent5">
                              <a:lumMod val="40000"/>
                              <a:lumOff val="60000"/>
                            </a:schemeClr>
                          </a:solidFill>
                          <a:ln w="2222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17" name="テキスト ボックス 116"/>
                          <p:cNvSpPr txBox="1"/>
                          <p:nvPr/>
                        </p:nvSpPr>
                        <p:spPr>
                          <a:xfrm>
                            <a:off x="7064313" y="902048"/>
                            <a:ext cx="2730303" cy="464663"/>
                          </a:xfrm>
                          <a:prstGeom prst="rect">
                            <a:avLst/>
                          </a:prstGeom>
                          <a:noFill/>
                        </p:spPr>
                        <p:txBody>
                          <a:bodyPr wrap="square" rtlCol="0">
                            <a:spAutoFit/>
                          </a:bodyPr>
                          <a:lstStyle/>
                          <a:p>
                            <a:pPr algn="ctr"/>
                            <a:r>
                              <a:rPr lang="ja-JP" altLang="en-US" sz="1600" b="1" dirty="0" smtClean="0">
                                <a:latin typeface="+mj-ea"/>
                                <a:ea typeface="+mj-ea"/>
                              </a:rPr>
                              <a:t>国保総合システム</a:t>
                            </a:r>
                            <a:endParaRPr lang="en-US" altLang="ja-JP" sz="1600" b="1" dirty="0" smtClean="0">
                              <a:latin typeface="+mj-ea"/>
                              <a:ea typeface="+mj-ea"/>
                            </a:endParaRPr>
                          </a:p>
                          <a:p>
                            <a:pPr algn="ctr"/>
                            <a:r>
                              <a:rPr kumimoji="1" lang="ja-JP" altLang="en-US" sz="1600" b="1" dirty="0" smtClean="0">
                                <a:latin typeface="+mj-ea"/>
                                <a:ea typeface="+mj-ea"/>
                              </a:rPr>
                              <a:t>（</a:t>
                            </a:r>
                            <a:r>
                              <a:rPr lang="ja-JP" altLang="en-US" sz="1600" b="1" dirty="0" smtClean="0">
                                <a:latin typeface="+mj-ea"/>
                                <a:ea typeface="+mj-ea"/>
                              </a:rPr>
                              <a:t>保険者給付システム</a:t>
                            </a:r>
                            <a:r>
                              <a:rPr kumimoji="1" lang="ja-JP" altLang="en-US" sz="1600" b="1" dirty="0" smtClean="0">
                                <a:latin typeface="+mj-ea"/>
                                <a:ea typeface="+mj-ea"/>
                              </a:rPr>
                              <a:t>）</a:t>
                            </a:r>
                            <a:endParaRPr kumimoji="1" lang="ja-JP" altLang="en-US" sz="1600" b="1" dirty="0">
                              <a:latin typeface="+mj-ea"/>
                              <a:ea typeface="+mj-ea"/>
                            </a:endParaRPr>
                          </a:p>
                        </p:txBody>
                      </p:sp>
                      <p:sp>
                        <p:nvSpPr>
                          <p:cNvPr id="120" name="正方形/長方形 119"/>
                          <p:cNvSpPr/>
                          <p:nvPr/>
                        </p:nvSpPr>
                        <p:spPr>
                          <a:xfrm>
                            <a:off x="375552" y="1401487"/>
                            <a:ext cx="1890177" cy="2067548"/>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600" dirty="0" smtClean="0">
                              <a:solidFill>
                                <a:schemeClr val="tx1"/>
                              </a:solidFill>
                            </a:endParaRPr>
                          </a:p>
                        </p:txBody>
                      </p:sp>
                      <p:sp>
                        <p:nvSpPr>
                          <p:cNvPr id="124" name="正方形/長方形 123"/>
                          <p:cNvSpPr/>
                          <p:nvPr/>
                        </p:nvSpPr>
                        <p:spPr>
                          <a:xfrm>
                            <a:off x="583024" y="1766527"/>
                            <a:ext cx="1404000" cy="429085"/>
                          </a:xfrm>
                          <a:prstGeom prst="rect">
                            <a:avLst/>
                          </a:prstGeom>
                          <a:solidFill>
                            <a:schemeClr val="accent5">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資格情報</a:t>
                            </a:r>
                            <a:endParaRPr kumimoji="1" lang="en-US" altLang="ja-JP" sz="1600" dirty="0" smtClean="0">
                              <a:solidFill>
                                <a:schemeClr val="tx1"/>
                              </a:solidFill>
                            </a:endParaRPr>
                          </a:p>
                        </p:txBody>
                      </p:sp>
                      <p:sp>
                        <p:nvSpPr>
                          <p:cNvPr id="136" name="テキスト ボックス 135"/>
                          <p:cNvSpPr txBox="1"/>
                          <p:nvPr/>
                        </p:nvSpPr>
                        <p:spPr>
                          <a:xfrm>
                            <a:off x="194472" y="589620"/>
                            <a:ext cx="2730303" cy="269016"/>
                          </a:xfrm>
                          <a:prstGeom prst="rect">
                            <a:avLst/>
                          </a:prstGeom>
                          <a:solidFill>
                            <a:schemeClr val="accent3">
                              <a:lumMod val="20000"/>
                              <a:lumOff val="80000"/>
                            </a:schemeClr>
                          </a:solidFill>
                          <a:ln w="19050">
                            <a:solidFill>
                              <a:schemeClr val="accent3">
                                <a:lumMod val="75000"/>
                              </a:schemeClr>
                            </a:solidFill>
                          </a:ln>
                        </p:spPr>
                        <p:txBody>
                          <a:bodyPr wrap="square" rtlCol="0">
                            <a:spAutoFit/>
                          </a:bodyPr>
                          <a:lstStyle/>
                          <a:p>
                            <a:pPr algn="ctr"/>
                            <a:r>
                              <a:rPr kumimoji="1" lang="ja-JP" altLang="en-US" sz="1600" dirty="0" smtClean="0">
                                <a:latin typeface="ＤＦ特太ゴシック体" panose="020B0509000000000000" pitchFamily="49" charset="-128"/>
                                <a:ea typeface="ＤＦ特太ゴシック体" panose="020B0509000000000000" pitchFamily="49" charset="-128"/>
                              </a:rPr>
                              <a:t>市町村</a:t>
                            </a:r>
                            <a:endParaRPr kumimoji="1" lang="ja-JP" altLang="en-US" sz="1600" dirty="0">
                              <a:latin typeface="ＤＦ特太ゴシック体" panose="020B0509000000000000" pitchFamily="49" charset="-128"/>
                              <a:ea typeface="ＤＦ特太ゴシック体" panose="020B0509000000000000" pitchFamily="49" charset="-128"/>
                            </a:endParaRPr>
                          </a:p>
                        </p:txBody>
                      </p:sp>
                      <p:sp>
                        <p:nvSpPr>
                          <p:cNvPr id="137" name="正方形/長方形 136"/>
                          <p:cNvSpPr/>
                          <p:nvPr/>
                        </p:nvSpPr>
                        <p:spPr>
                          <a:xfrm>
                            <a:off x="3755352" y="1246870"/>
                            <a:ext cx="2534622" cy="429085"/>
                          </a:xfrm>
                          <a:prstGeom prst="rect">
                            <a:avLst/>
                          </a:prstGeom>
                          <a:solidFill>
                            <a:schemeClr val="accent5">
                              <a:lumMod val="20000"/>
                              <a:lumOff val="80000"/>
                            </a:schemeClr>
                          </a:solidFill>
                          <a:ln w="635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Segoe UI" panose="020B0502040204020203" pitchFamily="34" charset="0"/>
                                <a:ea typeface="ＭＳ Ｐゴシック" panose="020B0600070205080204" pitchFamily="50" charset="-128"/>
                                <a:cs typeface="Segoe UI" panose="020B0502040204020203" pitchFamily="34" charset="0"/>
                              </a:rPr>
                              <a:t>資格情報</a:t>
                            </a:r>
                            <a:endParaRPr kumimoji="1" lang="en-US" altLang="ja-JP" sz="16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r>
                              <a:rPr kumimoji="1" lang="ja-JP" altLang="en-US" sz="1600" b="1" dirty="0" smtClean="0">
                                <a:solidFill>
                                  <a:schemeClr val="tx1"/>
                                </a:solidFill>
                                <a:latin typeface="Segoe UI" panose="020B0502040204020203" pitchFamily="34" charset="0"/>
                                <a:ea typeface="ＭＳ Ｐゴシック" panose="020B0600070205080204" pitchFamily="50" charset="-128"/>
                                <a:cs typeface="Segoe UI" panose="020B0502040204020203" pitchFamily="34" charset="0"/>
                              </a:rPr>
                              <a:t>集約管理機能</a:t>
                            </a:r>
                            <a:endParaRPr kumimoji="1" lang="en-US" altLang="ja-JP" sz="16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142" name="カギ線コネクタ 141"/>
                          <p:cNvCxnSpPr>
                            <a:stCxn id="124" idx="3"/>
                            <a:endCxn id="137" idx="1"/>
                          </p:cNvCxnSpPr>
                          <p:nvPr/>
                        </p:nvCxnSpPr>
                        <p:spPr>
                          <a:xfrm flipV="1">
                            <a:off x="1987024" y="1461413"/>
                            <a:ext cx="1768328" cy="519657"/>
                          </a:xfrm>
                          <a:prstGeom prst="bentConnector3">
                            <a:avLst>
                              <a:gd name="adj1" fmla="val 50000"/>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143" name="フローチャート : 磁気ディスク 142"/>
                          <p:cNvSpPr/>
                          <p:nvPr/>
                        </p:nvSpPr>
                        <p:spPr>
                          <a:xfrm>
                            <a:off x="2087928" y="1748715"/>
                            <a:ext cx="576000" cy="457691"/>
                          </a:xfrm>
                          <a:prstGeom prst="flowChartMagneticDisk">
                            <a:avLst/>
                          </a:prstGeom>
                          <a:solidFill>
                            <a:schemeClr val="accent5">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1100" dirty="0" smtClean="0">
                                <a:solidFill>
                                  <a:schemeClr val="tx1"/>
                                </a:solidFill>
                              </a:rPr>
                              <a:t>資格情報</a:t>
                            </a:r>
                            <a:endParaRPr kumimoji="1" lang="ja-JP" altLang="en-US" sz="1100" dirty="0">
                              <a:solidFill>
                                <a:schemeClr val="tx1"/>
                              </a:solidFill>
                            </a:endParaRPr>
                          </a:p>
                        </p:txBody>
                      </p:sp>
                      <p:sp>
                        <p:nvSpPr>
                          <p:cNvPr id="145" name="正方形/長方形 144"/>
                          <p:cNvSpPr/>
                          <p:nvPr/>
                        </p:nvSpPr>
                        <p:spPr>
                          <a:xfrm>
                            <a:off x="7726482" y="1460703"/>
                            <a:ext cx="1404000" cy="429085"/>
                          </a:xfrm>
                          <a:prstGeom prst="rect">
                            <a:avLst/>
                          </a:prstGeom>
                          <a:solidFill>
                            <a:schemeClr val="accent5">
                              <a:lumMod val="20000"/>
                              <a:lumOff val="80000"/>
                            </a:schemeClr>
                          </a:solidFill>
                          <a:ln w="635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資格情報</a:t>
                            </a:r>
                            <a:endParaRPr kumimoji="1" lang="en-US" altLang="ja-JP" sz="1600" dirty="0" smtClean="0">
                              <a:solidFill>
                                <a:schemeClr val="tx1"/>
                              </a:solidFill>
                            </a:endParaRPr>
                          </a:p>
                        </p:txBody>
                      </p:sp>
                      <p:sp>
                        <p:nvSpPr>
                          <p:cNvPr id="150" name="テキスト ボックス 149"/>
                          <p:cNvSpPr txBox="1"/>
                          <p:nvPr/>
                        </p:nvSpPr>
                        <p:spPr>
                          <a:xfrm>
                            <a:off x="2802417" y="1210384"/>
                            <a:ext cx="780087" cy="244560"/>
                          </a:xfrm>
                          <a:prstGeom prst="rect">
                            <a:avLst/>
                          </a:prstGeom>
                          <a:noFill/>
                        </p:spPr>
                        <p:txBody>
                          <a:bodyPr wrap="square" rtlCol="0">
                            <a:spAutoFit/>
                          </a:bodyPr>
                          <a:lstStyle/>
                          <a:p>
                            <a:pPr algn="ctr"/>
                            <a:r>
                              <a:rPr kumimoji="1" lang="ja-JP" altLang="en-US" sz="1400" dirty="0" smtClean="0"/>
                              <a:t>日次</a:t>
                            </a:r>
                            <a:endParaRPr kumimoji="1" lang="ja-JP" altLang="en-US" sz="1400" dirty="0"/>
                          </a:p>
                        </p:txBody>
                      </p:sp>
                    </p:grpSp>
                  </p:grpSp>
                  <p:sp>
                    <p:nvSpPr>
                      <p:cNvPr id="84" name="正方形/長方形 83"/>
                      <p:cNvSpPr/>
                      <p:nvPr/>
                    </p:nvSpPr>
                    <p:spPr>
                      <a:xfrm>
                        <a:off x="581410" y="5532998"/>
                        <a:ext cx="1404000" cy="540000"/>
                      </a:xfrm>
                      <a:prstGeom prst="rect">
                        <a:avLst/>
                      </a:prstGeom>
                      <a:solidFill>
                        <a:srgbClr val="FFFF99"/>
                      </a:solidFill>
                      <a:ln w="63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rPr>
                          <a:t>高額該当</a:t>
                        </a:r>
                        <a:r>
                          <a:rPr kumimoji="1" lang="ja-JP" altLang="en-US" sz="1600" dirty="0" smtClean="0">
                            <a:solidFill>
                              <a:schemeClr val="tx1"/>
                            </a:solidFill>
                          </a:rPr>
                          <a:t>情報</a:t>
                        </a:r>
                        <a:endParaRPr kumimoji="1" lang="en-US" altLang="ja-JP" sz="1600" dirty="0" smtClean="0">
                          <a:solidFill>
                            <a:schemeClr val="tx1"/>
                          </a:solidFill>
                        </a:endParaRPr>
                      </a:p>
                    </p:txBody>
                  </p:sp>
                </p:grpSp>
                <p:cxnSp>
                  <p:nvCxnSpPr>
                    <p:cNvPr id="81" name="直線矢印コネクタ 80"/>
                    <p:cNvCxnSpPr>
                      <a:stCxn id="137" idx="3"/>
                      <a:endCxn id="107" idx="1"/>
                    </p:cNvCxnSpPr>
                    <p:nvPr/>
                  </p:nvCxnSpPr>
                  <p:spPr>
                    <a:xfrm flipV="1">
                      <a:off x="6288110" y="4028873"/>
                      <a:ext cx="871453" cy="4080"/>
                    </a:xfrm>
                    <a:prstGeom prst="straightConnector1">
                      <a:avLst/>
                    </a:prstGeom>
                    <a:ln w="25400">
                      <a:solidFill>
                        <a:srgbClr val="F46669"/>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82" name="テキスト ボックス 81"/>
                    <p:cNvSpPr txBox="1"/>
                    <p:nvPr/>
                  </p:nvSpPr>
                  <p:spPr>
                    <a:xfrm>
                      <a:off x="2833478" y="5244966"/>
                      <a:ext cx="780087" cy="307777"/>
                    </a:xfrm>
                    <a:prstGeom prst="rect">
                      <a:avLst/>
                    </a:prstGeom>
                    <a:noFill/>
                  </p:spPr>
                  <p:txBody>
                    <a:bodyPr wrap="square" rtlCol="0">
                      <a:spAutoFit/>
                    </a:bodyPr>
                    <a:lstStyle/>
                    <a:p>
                      <a:pPr algn="ctr"/>
                      <a:r>
                        <a:rPr kumimoji="1" lang="ja-JP" altLang="en-US" sz="1400" dirty="0" smtClean="0"/>
                        <a:t>月次</a:t>
                      </a:r>
                      <a:endParaRPr kumimoji="1" lang="ja-JP" altLang="en-US" sz="1400" dirty="0"/>
                    </a:p>
                  </p:txBody>
                </p:sp>
              </p:grpSp>
              <p:cxnSp>
                <p:nvCxnSpPr>
                  <p:cNvPr id="77" name="直線矢印コネクタ 76"/>
                  <p:cNvCxnSpPr>
                    <a:stCxn id="137" idx="3"/>
                    <a:endCxn id="72" idx="1"/>
                  </p:cNvCxnSpPr>
                  <p:nvPr/>
                </p:nvCxnSpPr>
                <p:spPr>
                  <a:xfrm>
                    <a:off x="6151958" y="4017187"/>
                    <a:ext cx="774771" cy="2006931"/>
                  </a:xfrm>
                  <a:prstGeom prst="straightConnector1">
                    <a:avLst/>
                  </a:prstGeom>
                  <a:ln w="25400">
                    <a:solidFill>
                      <a:srgbClr val="F46669"/>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6850160" y="5555912"/>
                    <a:ext cx="2924774" cy="338554"/>
                  </a:xfrm>
                  <a:prstGeom prst="rect">
                    <a:avLst/>
                  </a:prstGeom>
                  <a:noFill/>
                </p:spPr>
                <p:txBody>
                  <a:bodyPr wrap="square" rtlCol="0">
                    <a:spAutoFit/>
                  </a:bodyPr>
                  <a:lstStyle/>
                  <a:p>
                    <a:pPr algn="ctr"/>
                    <a:r>
                      <a:rPr kumimoji="1" lang="ja-JP" altLang="en-US" sz="1600" b="1" dirty="0" smtClean="0">
                        <a:latin typeface="+mj-ea"/>
                        <a:ea typeface="+mj-ea"/>
                      </a:rPr>
                      <a:t>国保保険者事業報告システム</a:t>
                    </a:r>
                    <a:endParaRPr kumimoji="1" lang="ja-JP" altLang="en-US" sz="1600" b="1" dirty="0">
                      <a:latin typeface="+mj-ea"/>
                      <a:ea typeface="+mj-ea"/>
                    </a:endParaRPr>
                  </a:p>
                </p:txBody>
              </p:sp>
            </p:grpSp>
            <p:sp>
              <p:nvSpPr>
                <p:cNvPr id="75" name="テキスト ボックス 74"/>
                <p:cNvSpPr txBox="1"/>
                <p:nvPr/>
              </p:nvSpPr>
              <p:spPr>
                <a:xfrm>
                  <a:off x="-111563" y="3356992"/>
                  <a:ext cx="3120347" cy="584775"/>
                </a:xfrm>
                <a:prstGeom prst="rect">
                  <a:avLst/>
                </a:prstGeom>
                <a:noFill/>
              </p:spPr>
              <p:txBody>
                <a:bodyPr wrap="square" rtlCol="0">
                  <a:spAutoFit/>
                </a:bodyPr>
                <a:lstStyle/>
                <a:p>
                  <a:pPr algn="ctr"/>
                  <a:r>
                    <a:rPr kumimoji="1" lang="ja-JP" altLang="en-US" sz="1600" b="1" dirty="0" smtClean="0"/>
                    <a:t>市町村事務処理標準システム</a:t>
                  </a:r>
                  <a:endParaRPr kumimoji="1" lang="en-US" altLang="ja-JP" sz="1600" b="1" dirty="0" smtClean="0"/>
                </a:p>
                <a:p>
                  <a:pPr algn="ctr"/>
                  <a:r>
                    <a:rPr lang="ja-JP" altLang="en-US" sz="1600" b="1" dirty="0" smtClean="0"/>
                    <a:t>又は自庁システム</a:t>
                  </a:r>
                  <a:endParaRPr kumimoji="1" lang="ja-JP" altLang="en-US" sz="1600" b="1" dirty="0"/>
                </a:p>
              </p:txBody>
            </p:sp>
          </p:grpSp>
          <p:sp>
            <p:nvSpPr>
              <p:cNvPr id="70" name="正方形/長方形 69"/>
              <p:cNvSpPr/>
              <p:nvPr/>
            </p:nvSpPr>
            <p:spPr>
              <a:xfrm>
                <a:off x="3944095" y="4263185"/>
                <a:ext cx="2436271" cy="646331"/>
              </a:xfrm>
              <a:prstGeom prst="rect">
                <a:avLst/>
              </a:prstGeom>
            </p:spPr>
            <p:txBody>
              <a:bodyPr wrap="square">
                <a:spAutoFit/>
              </a:bodyPr>
              <a:lstStyle/>
              <a:p>
                <a:r>
                  <a:rPr lang="ja-JP" altLang="en-US" sz="1200" dirty="0" smtClean="0">
                    <a:latin typeface="ＭＳ 明朝" panose="02020609040205080304" pitchFamily="17" charset="-128"/>
                    <a:ea typeface="ＭＳ 明朝" panose="02020609040205080304" pitchFamily="17" charset="-128"/>
                  </a:rPr>
                  <a:t>・都道府県</a:t>
                </a:r>
                <a:r>
                  <a:rPr lang="ja-JP" altLang="en-US" sz="1200" dirty="0">
                    <a:latin typeface="ＭＳ 明朝" panose="02020609040205080304" pitchFamily="17" charset="-128"/>
                    <a:ea typeface="ＭＳ 明朝" panose="02020609040205080304" pitchFamily="17" charset="-128"/>
                  </a:rPr>
                  <a:t>単位で資格取得</a:t>
                </a:r>
                <a:r>
                  <a:rPr lang="ja-JP" altLang="en-US" sz="1200" dirty="0" smtClean="0">
                    <a:latin typeface="ＭＳ 明朝" panose="02020609040205080304" pitchFamily="17" charset="-128"/>
                    <a:ea typeface="ＭＳ 明朝" panose="02020609040205080304" pitchFamily="17" charset="-128"/>
                  </a:rPr>
                  <a:t>喪失 </a:t>
                </a:r>
                <a:r>
                  <a:rPr lang="en-US" altLang="ja-JP" sz="1200" dirty="0">
                    <a:latin typeface="ＭＳ 明朝" panose="02020609040205080304" pitchFamily="17" charset="-128"/>
                    <a:ea typeface="ＭＳ 明朝" panose="02020609040205080304" pitchFamily="17" charset="-128"/>
                  </a:rPr>
                  <a:t> </a:t>
                </a:r>
                <a:endParaRPr lang="en-US" altLang="ja-JP" sz="1200" dirty="0" smtClean="0">
                  <a:latin typeface="ＭＳ 明朝" panose="02020609040205080304" pitchFamily="17" charset="-128"/>
                  <a:ea typeface="ＭＳ 明朝" panose="02020609040205080304" pitchFamily="17" charset="-128"/>
                </a:endParaRPr>
              </a:p>
              <a:p>
                <a:r>
                  <a:rPr lang="en-US" altLang="ja-JP" sz="1200" dirty="0">
                    <a:latin typeface="ＭＳ 明朝" panose="02020609040205080304" pitchFamily="17" charset="-128"/>
                    <a:ea typeface="ＭＳ 明朝" panose="02020609040205080304" pitchFamily="17" charset="-128"/>
                  </a:rPr>
                  <a:t> </a:t>
                </a:r>
                <a:r>
                  <a:rPr lang="ja-JP" altLang="en-US" sz="1200" dirty="0" smtClean="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転出</a:t>
                </a:r>
                <a:r>
                  <a:rPr lang="ja-JP" altLang="en-US" sz="1200" dirty="0" smtClean="0">
                    <a:latin typeface="ＭＳ 明朝" panose="02020609040205080304" pitchFamily="17" charset="-128"/>
                    <a:ea typeface="ＭＳ 明朝" panose="02020609040205080304" pitchFamily="17" charset="-128"/>
                  </a:rPr>
                  <a:t>転入等）年月日の履歴を</a:t>
                </a:r>
                <a:endParaRPr lang="en-US" altLang="ja-JP" sz="1200" dirty="0" smtClean="0">
                  <a:latin typeface="ＭＳ 明朝" panose="02020609040205080304" pitchFamily="17" charset="-128"/>
                  <a:ea typeface="ＭＳ 明朝" panose="02020609040205080304" pitchFamily="17" charset="-128"/>
                </a:endParaRPr>
              </a:p>
              <a:p>
                <a:r>
                  <a:rPr lang="ja-JP" altLang="en-US" sz="1200" dirty="0" smtClean="0">
                    <a:latin typeface="ＭＳ 明朝" panose="02020609040205080304" pitchFamily="17" charset="-128"/>
                    <a:ea typeface="ＭＳ 明朝" panose="02020609040205080304" pitchFamily="17" charset="-128"/>
                  </a:rPr>
                  <a:t>  管理</a:t>
                </a:r>
                <a:endParaRPr lang="en-US" altLang="ja-JP" sz="1200" dirty="0">
                  <a:latin typeface="ＭＳ 明朝" panose="02020609040205080304" pitchFamily="17" charset="-128"/>
                  <a:ea typeface="ＭＳ 明朝" panose="02020609040205080304" pitchFamily="17" charset="-128"/>
                </a:endParaRPr>
              </a:p>
            </p:txBody>
          </p:sp>
        </p:grpSp>
        <p:sp>
          <p:nvSpPr>
            <p:cNvPr id="65" name="正方形/長方形 64"/>
            <p:cNvSpPr/>
            <p:nvPr/>
          </p:nvSpPr>
          <p:spPr>
            <a:xfrm>
              <a:off x="3525116" y="5082840"/>
              <a:ext cx="2884554" cy="1327487"/>
            </a:xfrm>
            <a:prstGeom prst="rect">
              <a:avLst/>
            </a:prstGeom>
            <a:solidFill>
              <a:schemeClr val="bg1"/>
            </a:solidFill>
            <a:ln w="6350">
              <a:solidFill>
                <a:srgbClr val="FFC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6" name="正方形/長方形 65"/>
            <p:cNvSpPr/>
            <p:nvPr/>
          </p:nvSpPr>
          <p:spPr>
            <a:xfrm>
              <a:off x="3621632" y="5745956"/>
              <a:ext cx="2749677" cy="646331"/>
            </a:xfrm>
            <a:prstGeom prst="rect">
              <a:avLst/>
            </a:prstGeom>
          </p:spPr>
          <p:txBody>
            <a:bodyPr wrap="square">
              <a:spAutoFit/>
            </a:bodyPr>
            <a:lstStyle/>
            <a:p>
              <a:r>
                <a:rPr lang="ja-JP" altLang="en-US" sz="1200" dirty="0" smtClean="0">
                  <a:latin typeface="ＭＳ 明朝" panose="02020609040205080304" pitchFamily="17" charset="-128"/>
                  <a:ea typeface="ＭＳ 明朝" panose="02020609040205080304" pitchFamily="17" charset="-128"/>
                </a:rPr>
                <a:t>・資格情報集約管理機能も活用して、　</a:t>
              </a:r>
              <a:endParaRPr lang="en-US" altLang="ja-JP" sz="1200" dirty="0" smtClean="0">
                <a:latin typeface="ＭＳ 明朝" panose="02020609040205080304" pitchFamily="17" charset="-128"/>
                <a:ea typeface="ＭＳ 明朝" panose="02020609040205080304" pitchFamily="17" charset="-128"/>
              </a:endParaRPr>
            </a:p>
            <a:p>
              <a:r>
                <a:rPr lang="en-US" altLang="ja-JP" sz="1200" dirty="0">
                  <a:latin typeface="ＭＳ 明朝" panose="02020609040205080304" pitchFamily="17" charset="-128"/>
                  <a:ea typeface="ＭＳ 明朝" panose="02020609040205080304" pitchFamily="17" charset="-128"/>
                </a:rPr>
                <a:t> </a:t>
              </a:r>
              <a:r>
                <a:rPr lang="ja-JP" altLang="en-US" sz="1200" dirty="0" smtClean="0">
                  <a:latin typeface="ＭＳ 明朝" panose="02020609040205080304" pitchFamily="17" charset="-128"/>
                  <a:ea typeface="ＭＳ 明朝" panose="02020609040205080304" pitchFamily="17" charset="-128"/>
                </a:rPr>
                <a:t>市町村をまたがる多数回該当に係る </a:t>
              </a:r>
              <a:endParaRPr lang="en-US" altLang="ja-JP" sz="1200" dirty="0" smtClean="0">
                <a:latin typeface="ＭＳ 明朝" panose="02020609040205080304" pitchFamily="17" charset="-128"/>
                <a:ea typeface="ＭＳ 明朝" panose="02020609040205080304" pitchFamily="17" charset="-128"/>
              </a:endParaRPr>
            </a:p>
            <a:p>
              <a:r>
                <a:rPr lang="en-US" altLang="ja-JP" sz="1200" dirty="0">
                  <a:latin typeface="ＭＳ 明朝" panose="02020609040205080304" pitchFamily="17" charset="-128"/>
                  <a:ea typeface="ＭＳ 明朝" panose="02020609040205080304" pitchFamily="17" charset="-128"/>
                </a:rPr>
                <a:t> </a:t>
              </a:r>
              <a:r>
                <a:rPr lang="ja-JP" altLang="en-US" sz="1200" dirty="0" smtClean="0">
                  <a:latin typeface="ＭＳ 明朝" panose="02020609040205080304" pitchFamily="17" charset="-128"/>
                  <a:ea typeface="ＭＳ 明朝" panose="02020609040205080304" pitchFamily="17" charset="-128"/>
                </a:rPr>
                <a:t>回数を引継ぐ世帯を管理</a:t>
              </a:r>
              <a:endParaRPr lang="en-US" altLang="ja-JP" sz="1200" dirty="0">
                <a:latin typeface="ＭＳ 明朝" panose="02020609040205080304" pitchFamily="17" charset="-128"/>
                <a:ea typeface="ＭＳ 明朝" panose="02020609040205080304" pitchFamily="17" charset="-128"/>
              </a:endParaRPr>
            </a:p>
          </p:txBody>
        </p:sp>
        <p:sp>
          <p:nvSpPr>
            <p:cNvPr id="67" name="正方形/長方形 66"/>
            <p:cNvSpPr/>
            <p:nvPr/>
          </p:nvSpPr>
          <p:spPr>
            <a:xfrm>
              <a:off x="3707232" y="5214440"/>
              <a:ext cx="2549186" cy="540000"/>
            </a:xfrm>
            <a:prstGeom prst="rect">
              <a:avLst/>
            </a:prstGeom>
            <a:solidFill>
              <a:srgbClr val="FFFF99"/>
            </a:solidFill>
            <a:ln w="63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tx1"/>
                  </a:solidFill>
                  <a:latin typeface="+mn-ea"/>
                </a:rPr>
                <a:t>高額</a:t>
              </a:r>
              <a:r>
                <a:rPr kumimoji="1" lang="ja-JP" altLang="en-US" sz="1600" b="1" dirty="0" smtClean="0">
                  <a:solidFill>
                    <a:schemeClr val="tx1"/>
                  </a:solidFill>
                  <a:latin typeface="+mn-ea"/>
                </a:rPr>
                <a:t>該当情報</a:t>
              </a:r>
              <a:endParaRPr kumimoji="1" lang="en-US" altLang="ja-JP" sz="1600" b="1" dirty="0" smtClean="0">
                <a:solidFill>
                  <a:schemeClr val="tx1"/>
                </a:solidFill>
                <a:latin typeface="+mn-ea"/>
              </a:endParaRPr>
            </a:p>
            <a:p>
              <a:pPr algn="ctr"/>
              <a:r>
                <a:rPr kumimoji="1" lang="ja-JP" altLang="en-US" sz="1600" b="1" dirty="0" smtClean="0">
                  <a:solidFill>
                    <a:schemeClr val="tx1"/>
                  </a:solidFill>
                  <a:latin typeface="+mn-ea"/>
                </a:rPr>
                <a:t>集約管理機能</a:t>
              </a:r>
              <a:endParaRPr kumimoji="1" lang="en-US" altLang="ja-JP" sz="1600" b="1" dirty="0" smtClean="0">
                <a:solidFill>
                  <a:schemeClr val="tx1"/>
                </a:solidFill>
                <a:latin typeface="+mn-ea"/>
              </a:endParaRPr>
            </a:p>
          </p:txBody>
        </p:sp>
        <p:cxnSp>
          <p:nvCxnSpPr>
            <p:cNvPr id="68" name="直線矢印コネクタ 67"/>
            <p:cNvCxnSpPr/>
            <p:nvPr/>
          </p:nvCxnSpPr>
          <p:spPr>
            <a:xfrm>
              <a:off x="3948656" y="4246240"/>
              <a:ext cx="0" cy="983998"/>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grpSp>
      <p:cxnSp>
        <p:nvCxnSpPr>
          <p:cNvPr id="151" name="カギ線コネクタ 150"/>
          <p:cNvCxnSpPr>
            <a:endCxn id="67" idx="1"/>
          </p:cNvCxnSpPr>
          <p:nvPr/>
        </p:nvCxnSpPr>
        <p:spPr>
          <a:xfrm flipV="1">
            <a:off x="1970226" y="5484440"/>
            <a:ext cx="1737006" cy="261848"/>
          </a:xfrm>
          <a:prstGeom prst="bentConnector3">
            <a:avLst>
              <a:gd name="adj1" fmla="val 50000"/>
            </a:avLst>
          </a:prstGeom>
          <a:ln w="635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2" name="フローチャート : 磁気ディスク 151"/>
          <p:cNvSpPr/>
          <p:nvPr/>
        </p:nvSpPr>
        <p:spPr>
          <a:xfrm>
            <a:off x="2015934" y="5445224"/>
            <a:ext cx="755641" cy="576000"/>
          </a:xfrm>
          <a:prstGeom prst="flowChartMagneticDisk">
            <a:avLst/>
          </a:prstGeom>
          <a:solidFill>
            <a:schemeClr val="accent2">
              <a:lumMod val="20000"/>
              <a:lumOff val="80000"/>
            </a:schemeClr>
          </a:solidFill>
          <a:ln w="63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1100" dirty="0" smtClean="0">
                <a:solidFill>
                  <a:schemeClr val="tx1"/>
                </a:solidFill>
              </a:rPr>
              <a:t>高額該当情報</a:t>
            </a:r>
            <a:endParaRPr kumimoji="1" lang="ja-JP" altLang="en-US" sz="1100" dirty="0">
              <a:solidFill>
                <a:schemeClr val="tx1"/>
              </a:solidFill>
            </a:endParaRPr>
          </a:p>
        </p:txBody>
      </p:sp>
      <p:sp>
        <p:nvSpPr>
          <p:cNvPr id="153" name="スライド番号プレースホルダー 1"/>
          <p:cNvSpPr txBox="1">
            <a:spLocks/>
          </p:cNvSpPr>
          <p:nvPr/>
        </p:nvSpPr>
        <p:spPr>
          <a:xfrm>
            <a:off x="7443688" y="6453336"/>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12</a:t>
            </a:fld>
            <a:endParaRPr lang="ja-JP" altLang="en-US" dirty="0">
              <a:latin typeface="ＤＦ特太ゴシック体" panose="020B0509000000000000" pitchFamily="49" charset="-128"/>
              <a:ea typeface="ＤＦ特太ゴシック体" panose="020B0509000000000000" pitchFamily="49" charset="-128"/>
            </a:endParaRPr>
          </a:p>
        </p:txBody>
      </p:sp>
      <p:sp>
        <p:nvSpPr>
          <p:cNvPr id="154" name="テキスト ボックス 153"/>
          <p:cNvSpPr txBox="1"/>
          <p:nvPr/>
        </p:nvSpPr>
        <p:spPr>
          <a:xfrm>
            <a:off x="6405161" y="3645024"/>
            <a:ext cx="780087" cy="307777"/>
          </a:xfrm>
          <a:prstGeom prst="rect">
            <a:avLst/>
          </a:prstGeom>
          <a:noFill/>
        </p:spPr>
        <p:txBody>
          <a:bodyPr wrap="square" rtlCol="0">
            <a:spAutoFit/>
          </a:bodyPr>
          <a:lstStyle/>
          <a:p>
            <a:pPr algn="ctr"/>
            <a:r>
              <a:rPr lang="ja-JP" altLang="en-US" sz="1400" dirty="0" smtClean="0"/>
              <a:t>随時</a:t>
            </a:r>
            <a:endParaRPr kumimoji="1" lang="ja-JP" altLang="en-US" sz="1400" dirty="0"/>
          </a:p>
        </p:txBody>
      </p:sp>
      <p:sp>
        <p:nvSpPr>
          <p:cNvPr id="156" name="テキスト ボックス 155"/>
          <p:cNvSpPr txBox="1"/>
          <p:nvPr/>
        </p:nvSpPr>
        <p:spPr>
          <a:xfrm>
            <a:off x="6418809" y="4841864"/>
            <a:ext cx="780087" cy="307777"/>
          </a:xfrm>
          <a:prstGeom prst="rect">
            <a:avLst/>
          </a:prstGeom>
          <a:noFill/>
        </p:spPr>
        <p:txBody>
          <a:bodyPr wrap="square" rtlCol="0">
            <a:spAutoFit/>
          </a:bodyPr>
          <a:lstStyle/>
          <a:p>
            <a:pPr algn="ctr"/>
            <a:r>
              <a:rPr kumimoji="1" lang="ja-JP" altLang="en-US" sz="1400" dirty="0" smtClean="0"/>
              <a:t>月次</a:t>
            </a:r>
            <a:endParaRPr kumimoji="1" lang="ja-JP" altLang="en-US" sz="1400" dirty="0"/>
          </a:p>
        </p:txBody>
      </p:sp>
      <p:pic>
        <p:nvPicPr>
          <p:cNvPr id="157" name="Picture 70" descr="https://encrypted-tbn0.gstatic.com/images?q=tbn:ANd9GcS8gGa3OCGX6Fvhpf1hgshAchm1-wLx9neFn6RRsChkYARPNpEXjp1u4jJPR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4584" y="5135045"/>
            <a:ext cx="213970" cy="21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1" name="直線コネクタ 50"/>
          <p:cNvCxnSpPr/>
          <p:nvPr/>
        </p:nvCxnSpPr>
        <p:spPr>
          <a:xfrm>
            <a:off x="-87560" y="439813"/>
            <a:ext cx="10281592"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48350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08436" y="521723"/>
            <a:ext cx="9467827" cy="2092037"/>
          </a:xfrm>
          <a:prstGeom prst="rect">
            <a:avLst/>
          </a:prstGeom>
          <a:noFill/>
          <a:ln w="15875">
            <a:solidFill>
              <a:schemeClr val="tx1"/>
            </a:solidFill>
          </a:ln>
        </p:spPr>
        <p:txBody>
          <a:bodyPr wrap="square" lIns="35898" tIns="35898" rIns="35898" bIns="35898" rtlCol="0" anchor="ctr" anchorCtr="0">
            <a:noAutofit/>
          </a:bodyPr>
          <a:lstStyle/>
          <a:p>
            <a:pPr marL="180401" indent="-180401"/>
            <a:r>
              <a:rPr lang="ja-JP" altLang="en-US" sz="1400" dirty="0">
                <a:solidFill>
                  <a:prstClr val="black"/>
                </a:solidFill>
                <a:latin typeface="ＭＳ ゴシック" panose="020B0609070205080204" pitchFamily="49" charset="-128"/>
                <a:ea typeface="ＭＳ ゴシック" panose="020B0609070205080204" pitchFamily="49" charset="-128"/>
              </a:rPr>
              <a:t>○　国保情報集約システムにおける市町村間での国保の資格情報（資格取得喪失年月日）や給付情報（高額療養費の多数回該当の該当情報）の提供については、①</a:t>
            </a:r>
            <a:r>
              <a:rPr lang="ja-JP" altLang="en-US" sz="1400" b="1" u="sng" dirty="0">
                <a:solidFill>
                  <a:prstClr val="black"/>
                </a:solidFill>
                <a:latin typeface="ＭＳ ゴシック" panose="020B0609070205080204" pitchFamily="49" charset="-128"/>
                <a:ea typeface="ＭＳ ゴシック" panose="020B0609070205080204" pitchFamily="49" charset="-128"/>
              </a:rPr>
              <a:t>マイナンバーを直接用いず</a:t>
            </a:r>
            <a:r>
              <a:rPr lang="ja-JP" altLang="en-US" sz="1400" dirty="0">
                <a:solidFill>
                  <a:prstClr val="black"/>
                </a:solidFill>
                <a:latin typeface="ＭＳ ゴシック" panose="020B0609070205080204" pitchFamily="49" charset="-128"/>
                <a:ea typeface="ＭＳ ゴシック" panose="020B0609070205080204" pitchFamily="49" charset="-128"/>
              </a:rPr>
              <a:t>、都道府県単位で、被保険者ごとに</a:t>
            </a:r>
            <a:r>
              <a:rPr lang="ja-JP" altLang="en-US" sz="1400" b="1" u="sng" dirty="0">
                <a:solidFill>
                  <a:prstClr val="black"/>
                </a:solidFill>
                <a:latin typeface="ＭＳ ゴシック" panose="020B0609070205080204" pitchFamily="49" charset="-128"/>
                <a:ea typeface="ＭＳ ゴシック" panose="020B0609070205080204" pitchFamily="49" charset="-128"/>
              </a:rPr>
              <a:t>符号（被保険者ＩＤ）及び世帯ごとに符号（世帯ＩＤ）を付与し</a:t>
            </a:r>
            <a:r>
              <a:rPr lang="ja-JP" altLang="en-US" sz="1400" dirty="0">
                <a:solidFill>
                  <a:prstClr val="black"/>
                </a:solidFill>
                <a:latin typeface="ＭＳ ゴシック" panose="020B0609070205080204" pitchFamily="49" charset="-128"/>
                <a:ea typeface="ＭＳ ゴシック" panose="020B0609070205080204" pitchFamily="49" charset="-128"/>
              </a:rPr>
              <a:t>、②同一都道府県内で市町村をまたがる住所異動があった場合に、</a:t>
            </a:r>
            <a:r>
              <a:rPr lang="ja-JP" altLang="en-US" sz="1400" b="1" u="sng" dirty="0">
                <a:solidFill>
                  <a:prstClr val="black"/>
                </a:solidFill>
                <a:latin typeface="ＭＳ ゴシック" panose="020B0609070205080204" pitchFamily="49" charset="-128"/>
                <a:ea typeface="ＭＳ ゴシック" panose="020B0609070205080204" pitchFamily="49" charset="-128"/>
              </a:rPr>
              <a:t>機械的に資格履歴を検索し、転入地の市町村等に世帯の継続性等の情報提供</a:t>
            </a:r>
            <a:r>
              <a:rPr lang="ja-JP" altLang="en-US" sz="1400" dirty="0">
                <a:solidFill>
                  <a:prstClr val="black"/>
                </a:solidFill>
                <a:latin typeface="ＭＳ ゴシック" panose="020B0609070205080204" pitchFamily="49" charset="-128"/>
                <a:ea typeface="ＭＳ ゴシック" panose="020B0609070205080204" pitchFamily="49" charset="-128"/>
              </a:rPr>
              <a:t>する</a:t>
            </a:r>
            <a:r>
              <a:rPr lang="ja-JP" altLang="en-US" sz="1400" dirty="0" smtClean="0">
                <a:solidFill>
                  <a:prstClr val="black"/>
                </a:solidFill>
                <a:latin typeface="ＭＳ ゴシック" panose="020B0609070205080204" pitchFamily="49" charset="-128"/>
                <a:ea typeface="ＭＳ ゴシック" panose="020B0609070205080204" pitchFamily="49" charset="-128"/>
              </a:rPr>
              <a:t>仕組みとする。</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marL="180401" indent="-180401"/>
            <a:r>
              <a:rPr lang="ja-JP" altLang="en-US" sz="1300" dirty="0">
                <a:solidFill>
                  <a:prstClr val="black"/>
                </a:solidFill>
                <a:latin typeface="ＭＳ 明朝" panose="02020609040205080304" pitchFamily="17" charset="-128"/>
                <a:ea typeface="ＭＳ 明朝" panose="02020609040205080304" pitchFamily="17" charset="-128"/>
              </a:rPr>
              <a:t>　</a:t>
            </a:r>
            <a:r>
              <a:rPr lang="en-US" altLang="ja-JP" sz="1300" dirty="0">
                <a:solidFill>
                  <a:prstClr val="black"/>
                </a:solidFill>
                <a:latin typeface="ＭＳ 明朝" panose="02020609040205080304" pitchFamily="17" charset="-128"/>
                <a:ea typeface="ＭＳ 明朝" panose="02020609040205080304" pitchFamily="17" charset="-128"/>
              </a:rPr>
              <a:t>※</a:t>
            </a:r>
            <a:r>
              <a:rPr lang="ja-JP" altLang="en-US" sz="1300" dirty="0">
                <a:solidFill>
                  <a:prstClr val="black"/>
                </a:solidFill>
                <a:latin typeface="ＭＳ 明朝" panose="02020609040205080304" pitchFamily="17" charset="-128"/>
                <a:ea typeface="ＭＳ 明朝" panose="02020609040205080304" pitchFamily="17" charset="-128"/>
              </a:rPr>
              <a:t>　被保険者ＩＤはマイナンバーと紐づくが、居住する市町村が変わると異なる被保険者ＩＤが表示される仕組みにすると　</a:t>
            </a:r>
            <a:endParaRPr lang="en-US" altLang="ja-JP" sz="1300" dirty="0">
              <a:solidFill>
                <a:prstClr val="black"/>
              </a:solidFill>
              <a:latin typeface="ＭＳ 明朝" panose="02020609040205080304" pitchFamily="17" charset="-128"/>
              <a:ea typeface="ＭＳ 明朝" panose="02020609040205080304" pitchFamily="17" charset="-128"/>
            </a:endParaRPr>
          </a:p>
          <a:p>
            <a:pPr marL="180401" indent="-180401"/>
            <a:r>
              <a:rPr lang="ja-JP" altLang="en-US" sz="1300" dirty="0">
                <a:solidFill>
                  <a:prstClr val="black"/>
                </a:solidFill>
                <a:latin typeface="ＭＳ 明朝" panose="02020609040205080304" pitchFamily="17" charset="-128"/>
                <a:ea typeface="ＭＳ 明朝" panose="02020609040205080304" pitchFamily="17" charset="-128"/>
              </a:rPr>
              <a:t>　　ともに、マイナンバーとは異なる体系で創成。</a:t>
            </a:r>
            <a:endParaRPr lang="en-US" altLang="ja-JP" sz="1300" dirty="0">
              <a:solidFill>
                <a:prstClr val="black"/>
              </a:solidFill>
              <a:latin typeface="ＭＳ 明朝" panose="02020609040205080304" pitchFamily="17" charset="-128"/>
              <a:ea typeface="ＭＳ 明朝" panose="02020609040205080304" pitchFamily="17" charset="-128"/>
            </a:endParaRPr>
          </a:p>
          <a:p>
            <a:pPr marL="180401" indent="-180401"/>
            <a:endParaRPr lang="en-US" altLang="ja-JP" sz="700" dirty="0">
              <a:solidFill>
                <a:prstClr val="black"/>
              </a:solidFill>
              <a:latin typeface="ＭＳ ゴシック" panose="020B0609070205080204" pitchFamily="49" charset="-128"/>
              <a:ea typeface="ＭＳ ゴシック" panose="020B0609070205080204" pitchFamily="49" charset="-128"/>
            </a:endParaRPr>
          </a:p>
          <a:p>
            <a:r>
              <a:rPr lang="ja-JP" altLang="en-US" sz="1400" dirty="0">
                <a:solidFill>
                  <a:prstClr val="black"/>
                </a:solidFill>
                <a:latin typeface="ＭＳ ゴシック" panose="020B0609070205080204" pitchFamily="49" charset="-128"/>
                <a:ea typeface="ＭＳ ゴシック" panose="020B0609070205080204" pitchFamily="49" charset="-128"/>
              </a:rPr>
              <a:t>○　市町村は国民健康保険法第１１３条の３の規定に基づき、資格情報や保険給付の実施に係る情報の利用・提供に　</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r>
              <a:rPr lang="ja-JP" altLang="en-US" sz="1400" dirty="0">
                <a:solidFill>
                  <a:prstClr val="black"/>
                </a:solidFill>
                <a:latin typeface="ＭＳ ゴシック" panose="020B0609070205080204" pitchFamily="49" charset="-128"/>
                <a:ea typeface="ＭＳ ゴシック" panose="020B0609070205080204" pitchFamily="49" charset="-128"/>
              </a:rPr>
              <a:t>　関する事務を国保連合会に共同委託することにより、予め本人の同意を得ることなく、第三者へ個人情報を提供で　</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r>
              <a:rPr lang="ja-JP" altLang="en-US" sz="1400" dirty="0">
                <a:solidFill>
                  <a:prstClr val="black"/>
                </a:solidFill>
                <a:latin typeface="ＭＳ ゴシック" panose="020B0609070205080204" pitchFamily="49" charset="-128"/>
                <a:ea typeface="ＭＳ ゴシック" panose="020B0609070205080204" pitchFamily="49" charset="-128"/>
              </a:rPr>
              <a:t>　きる。</a:t>
            </a:r>
            <a:endParaRPr lang="en-US" altLang="ja-JP" sz="1400" dirty="0">
              <a:solidFill>
                <a:prstClr val="black"/>
              </a:solidFill>
              <a:latin typeface="ＭＳ ゴシック" panose="020B0609070205080204" pitchFamily="49" charset="-128"/>
              <a:ea typeface="ＭＳ ゴシック" panose="020B0609070205080204" pitchFamily="49" charset="-128"/>
            </a:endParaRPr>
          </a:p>
        </p:txBody>
      </p:sp>
      <p:grpSp>
        <p:nvGrpSpPr>
          <p:cNvPr id="2" name="グループ化 1"/>
          <p:cNvGrpSpPr/>
          <p:nvPr/>
        </p:nvGrpSpPr>
        <p:grpSpPr>
          <a:xfrm>
            <a:off x="128464" y="2643282"/>
            <a:ext cx="7332814" cy="4184637"/>
            <a:chOff x="1442610" y="2358761"/>
            <a:chExt cx="7332814" cy="4184637"/>
          </a:xfrm>
        </p:grpSpPr>
        <p:grpSp>
          <p:nvGrpSpPr>
            <p:cNvPr id="7" name="グループ化 6"/>
            <p:cNvGrpSpPr/>
            <p:nvPr/>
          </p:nvGrpSpPr>
          <p:grpSpPr>
            <a:xfrm>
              <a:off x="1442610" y="2358761"/>
              <a:ext cx="7332814" cy="2391113"/>
              <a:chOff x="1442610" y="2276873"/>
              <a:chExt cx="7332814" cy="2391113"/>
            </a:xfrm>
          </p:grpSpPr>
          <p:sp>
            <p:nvSpPr>
              <p:cNvPr id="4" name="テキスト ボックス 3"/>
              <p:cNvSpPr txBox="1"/>
              <p:nvPr/>
            </p:nvSpPr>
            <p:spPr>
              <a:xfrm>
                <a:off x="1784648" y="2276873"/>
                <a:ext cx="5043477" cy="567457"/>
              </a:xfrm>
              <a:prstGeom prst="rect">
                <a:avLst/>
              </a:prstGeom>
              <a:noFill/>
              <a:ln w="19050">
                <a:noFill/>
              </a:ln>
            </p:spPr>
            <p:txBody>
              <a:bodyPr wrap="none" lIns="0" tIns="0" rIns="0" bIns="0" rtlCol="0" anchor="ctr" anchorCtr="0">
                <a:noAutofit/>
              </a:bodyPr>
              <a:lstStyle/>
              <a:p>
                <a:r>
                  <a:rPr lang="ja-JP" altLang="en-US" sz="15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5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5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5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5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月</a:t>
                </a:r>
                <a:r>
                  <a:rPr lang="ja-JP" altLang="en-US" sz="15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5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都道府県内市町村による共同管理（国保連合会への委託）</a:t>
                </a:r>
                <a:endParaRPr lang="ja-JP" altLang="en-US" sz="15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角丸四角形 4"/>
              <p:cNvSpPr/>
              <p:nvPr/>
            </p:nvSpPr>
            <p:spPr bwMode="auto">
              <a:xfrm>
                <a:off x="1442610" y="2712892"/>
                <a:ext cx="7332814" cy="1955094"/>
              </a:xfrm>
              <a:prstGeom prst="roundRect">
                <a:avLst>
                  <a:gd name="adj" fmla="val 8206"/>
                </a:avLst>
              </a:prstGeom>
              <a:solidFill>
                <a:schemeClr val="accent1">
                  <a:lumMod val="20000"/>
                  <a:lumOff val="80000"/>
                </a:schemeClr>
              </a:solidFill>
              <a:ln w="28575" cap="flat" cmpd="sng" algn="ctr">
                <a:solidFill>
                  <a:schemeClr val="hlink"/>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indent="174083">
                  <a:spcBef>
                    <a:spcPct val="20000"/>
                  </a:spcBef>
                  <a:buClr>
                    <a:srgbClr val="00B4A0"/>
                  </a:buClr>
                </a:pPr>
                <a:endParaRPr lang="ja-JP" altLang="en-US" sz="1400" dirty="0">
                  <a:solidFill>
                    <a:srgbClr val="000000"/>
                  </a:solidFill>
                  <a:latin typeface="ＭＳ ゴシック" panose="020B0609070205080204" pitchFamily="49" charset="-128"/>
                  <a:ea typeface="ＭＳ ゴシック" panose="020B0609070205080204" pitchFamily="49" charset="-128"/>
                </a:endParaRPr>
              </a:p>
            </p:txBody>
          </p:sp>
          <p:sp>
            <p:nvSpPr>
              <p:cNvPr id="6" name="正方形/長方形 5"/>
              <p:cNvSpPr/>
              <p:nvPr/>
            </p:nvSpPr>
            <p:spPr bwMode="auto">
              <a:xfrm>
                <a:off x="3179705" y="2721335"/>
                <a:ext cx="3813262" cy="295275"/>
              </a:xfrm>
              <a:prstGeom prst="rect">
                <a:avLst/>
              </a:prstGeom>
              <a:solidFill>
                <a:schemeClr val="bg1"/>
              </a:solidFill>
              <a:ln w="28575" cap="flat" cmpd="sng" algn="ctr">
                <a:solidFill>
                  <a:schemeClr val="hlink"/>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indent="174083" algn="ctr">
                  <a:spcBef>
                    <a:spcPct val="20000"/>
                  </a:spcBef>
                  <a:buClr>
                    <a:srgbClr val="00B4A0"/>
                  </a:buClr>
                </a:pPr>
                <a:r>
                  <a:rPr lang="ja-JP" altLang="en-US" sz="1400" b="1" dirty="0" smtClean="0">
                    <a:solidFill>
                      <a:srgbClr val="000000"/>
                    </a:solidFill>
                    <a:latin typeface="ＭＳ ゴシック" panose="020B0609070205080204" pitchFamily="49" charset="-128"/>
                    <a:ea typeface="ＭＳ ゴシック" panose="020B0609070205080204" pitchFamily="49" charset="-128"/>
                  </a:rPr>
                  <a:t>国保情報集約システム</a:t>
                </a:r>
                <a:endParaRPr lang="ja-JP" altLang="en-US" sz="1400" b="1" dirty="0">
                  <a:solidFill>
                    <a:srgbClr val="000000"/>
                  </a:solidFill>
                  <a:latin typeface="ＭＳ ゴシック" panose="020B0609070205080204" pitchFamily="49" charset="-128"/>
                  <a:ea typeface="ＭＳ ゴシック" panose="020B0609070205080204" pitchFamily="49" charset="-128"/>
                </a:endParaRPr>
              </a:p>
            </p:txBody>
          </p:sp>
          <p:cxnSp>
            <p:nvCxnSpPr>
              <p:cNvPr id="8" name="直線矢印コネクタ 7"/>
              <p:cNvCxnSpPr/>
              <p:nvPr/>
            </p:nvCxnSpPr>
            <p:spPr bwMode="auto">
              <a:xfrm flipH="1">
                <a:off x="4399191" y="3633166"/>
                <a:ext cx="162611" cy="357050"/>
              </a:xfrm>
              <a:prstGeom prst="straightConnector1">
                <a:avLst/>
              </a:prstGeom>
              <a:solidFill>
                <a:schemeClr val="bg1"/>
              </a:solidFill>
              <a:ln w="19050" cap="flat" cmpd="sng" algn="ctr">
                <a:solidFill>
                  <a:schemeClr val="tx1"/>
                </a:solidFill>
                <a:prstDash val="solid"/>
                <a:round/>
                <a:headEnd type="none" w="med" len="med"/>
                <a:tailEnd type="arrow"/>
              </a:ln>
              <a:effectLst/>
            </p:spPr>
          </p:cxnSp>
          <p:sp>
            <p:nvSpPr>
              <p:cNvPr id="9" name="テキスト ボックス 8"/>
              <p:cNvSpPr txBox="1"/>
              <p:nvPr/>
            </p:nvSpPr>
            <p:spPr>
              <a:xfrm>
                <a:off x="3162094" y="3085178"/>
                <a:ext cx="3849252" cy="554581"/>
              </a:xfrm>
              <a:prstGeom prst="roundRect">
                <a:avLst/>
              </a:prstGeom>
              <a:solidFill>
                <a:schemeClr val="bg1"/>
              </a:solidFill>
              <a:ln w="22225">
                <a:solidFill>
                  <a:schemeClr val="tx1"/>
                </a:solidFill>
              </a:ln>
            </p:spPr>
            <p:txBody>
              <a:bodyPr wrap="none" lIns="35904" tIns="35904" rIns="35904" bIns="0" rtlCol="0" anchor="ctr" anchorCtr="0">
                <a:noAutofit/>
              </a:bodyPr>
              <a:lstStyle/>
              <a:p>
                <a:pPr algn="ctr">
                  <a:lnSpc>
                    <a:spcPts val="1499"/>
                  </a:lnSpc>
                </a:pPr>
                <a:r>
                  <a:rPr lang="ja-JP" altLang="en-US"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都道府県単位で情報を収集・整理し、</a:t>
                </a:r>
                <a:endParaRPr lang="en-US" altLang="ja-JP"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499"/>
                  </a:lnSpc>
                </a:pPr>
                <a:r>
                  <a:rPr lang="ja-JP" altLang="en-US"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情報</a:t>
                </a:r>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の照会に</a:t>
                </a:r>
                <a:r>
                  <a:rPr lang="ja-JP" altLang="en-US"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対し必要な情報を提供する</a:t>
                </a:r>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仕組み</a:t>
                </a:r>
              </a:p>
            </p:txBody>
          </p:sp>
          <p:sp>
            <p:nvSpPr>
              <p:cNvPr id="10" name="テキスト ボックス 9"/>
              <p:cNvSpPr txBox="1"/>
              <p:nvPr/>
            </p:nvSpPr>
            <p:spPr>
              <a:xfrm>
                <a:off x="2263347" y="3990216"/>
                <a:ext cx="1258335" cy="280510"/>
              </a:xfrm>
              <a:prstGeom prst="ellipse">
                <a:avLst/>
              </a:prstGeom>
              <a:solidFill>
                <a:schemeClr val="bg1"/>
              </a:solidFill>
              <a:ln w="19050">
                <a:solidFill>
                  <a:schemeClr val="tx1"/>
                </a:solidFill>
              </a:ln>
            </p:spPr>
            <p:txBody>
              <a:bodyPr wrap="none" lIns="0" tIns="0" rIns="0" bIns="0" rtlCol="0" anchor="ctr" anchorCtr="0">
                <a:noAutofit/>
              </a:bodyPr>
              <a:lstStyle/>
              <a:p>
                <a:pPr algn="ctr"/>
                <a:r>
                  <a:rPr lang="ja-JP" altLang="en-US" sz="1200" dirty="0">
                    <a:solidFill>
                      <a:srgbClr val="000000"/>
                    </a:solidFill>
                    <a:latin typeface="ＭＳ ゴシック" panose="020B0609070205080204" pitchFamily="49" charset="-128"/>
                    <a:ea typeface="ＭＳ ゴシック" panose="020B0609070205080204" pitchFamily="49" charset="-128"/>
                  </a:rPr>
                  <a:t>被</a:t>
                </a:r>
                <a:r>
                  <a:rPr lang="ja-JP" altLang="en-US" sz="1200" dirty="0" smtClean="0">
                    <a:solidFill>
                      <a:srgbClr val="000000"/>
                    </a:solidFill>
                    <a:latin typeface="ＭＳ ゴシック" panose="020B0609070205080204" pitchFamily="49" charset="-128"/>
                    <a:ea typeface="ＭＳ ゴシック" panose="020B0609070205080204" pitchFamily="49" charset="-128"/>
                  </a:rPr>
                  <a:t>保険者ＩＤ</a:t>
                </a:r>
                <a:endParaRPr lang="en-US" altLang="ja-JP" sz="1200" dirty="0" smtClean="0">
                  <a:solidFill>
                    <a:srgbClr val="000000"/>
                  </a:solidFill>
                  <a:latin typeface="ＭＳ ゴシック" panose="020B0609070205080204" pitchFamily="49" charset="-128"/>
                  <a:ea typeface="ＭＳ ゴシック" panose="020B0609070205080204" pitchFamily="49" charset="-128"/>
                </a:endParaRPr>
              </a:p>
            </p:txBody>
          </p:sp>
          <p:cxnSp>
            <p:nvCxnSpPr>
              <p:cNvPr id="11" name="直線矢印コネクタ 10"/>
              <p:cNvCxnSpPr/>
              <p:nvPr/>
            </p:nvCxnSpPr>
            <p:spPr bwMode="auto">
              <a:xfrm flipH="1">
                <a:off x="2972244" y="3633166"/>
                <a:ext cx="741111" cy="318623"/>
              </a:xfrm>
              <a:prstGeom prst="straightConnector1">
                <a:avLst/>
              </a:prstGeom>
              <a:solidFill>
                <a:schemeClr val="bg1"/>
              </a:solidFill>
              <a:ln w="19050" cap="flat" cmpd="sng" algn="ctr">
                <a:solidFill>
                  <a:schemeClr val="tx1"/>
                </a:solidFill>
                <a:prstDash val="solid"/>
                <a:round/>
                <a:headEnd type="none" w="med" len="med"/>
                <a:tailEnd type="arrow"/>
              </a:ln>
              <a:effectLst/>
            </p:spPr>
          </p:cxnSp>
          <p:cxnSp>
            <p:nvCxnSpPr>
              <p:cNvPr id="15" name="直線矢印コネクタ 14"/>
              <p:cNvCxnSpPr/>
              <p:nvPr/>
            </p:nvCxnSpPr>
            <p:spPr bwMode="auto">
              <a:xfrm>
                <a:off x="5681017" y="3644145"/>
                <a:ext cx="264407" cy="323696"/>
              </a:xfrm>
              <a:prstGeom prst="straightConnector1">
                <a:avLst/>
              </a:prstGeom>
              <a:solidFill>
                <a:schemeClr val="bg1"/>
              </a:solidFill>
              <a:ln w="19050" cap="flat" cmpd="sng" algn="ctr">
                <a:solidFill>
                  <a:schemeClr val="tx1"/>
                </a:solidFill>
                <a:prstDash val="solid"/>
                <a:round/>
                <a:headEnd type="none" w="med" len="med"/>
                <a:tailEnd type="arrow"/>
              </a:ln>
              <a:effectLst/>
            </p:spPr>
          </p:cxnSp>
          <p:cxnSp>
            <p:nvCxnSpPr>
              <p:cNvPr id="16" name="直線矢印コネクタ 15"/>
              <p:cNvCxnSpPr/>
              <p:nvPr/>
            </p:nvCxnSpPr>
            <p:spPr bwMode="auto">
              <a:xfrm>
                <a:off x="6455657" y="3635286"/>
                <a:ext cx="865226" cy="316503"/>
              </a:xfrm>
              <a:prstGeom prst="straightConnector1">
                <a:avLst/>
              </a:prstGeom>
              <a:solidFill>
                <a:schemeClr val="bg1"/>
              </a:solidFill>
              <a:ln w="19050" cap="flat" cmpd="sng" algn="ctr">
                <a:solidFill>
                  <a:schemeClr val="tx1"/>
                </a:solidFill>
                <a:prstDash val="solid"/>
                <a:round/>
                <a:headEnd type="none" w="med" len="med"/>
                <a:tailEnd type="arrow"/>
              </a:ln>
              <a:effectLst/>
            </p:spPr>
          </p:cxnSp>
          <p:sp>
            <p:nvSpPr>
              <p:cNvPr id="17" name="テキスト ボックス 16"/>
              <p:cNvSpPr txBox="1"/>
              <p:nvPr/>
            </p:nvSpPr>
            <p:spPr>
              <a:xfrm>
                <a:off x="3785462" y="3996710"/>
                <a:ext cx="1258335" cy="280510"/>
              </a:xfrm>
              <a:prstGeom prst="ellipse">
                <a:avLst/>
              </a:prstGeom>
              <a:solidFill>
                <a:schemeClr val="bg1"/>
              </a:solidFill>
              <a:ln w="19050">
                <a:solidFill>
                  <a:schemeClr val="tx1"/>
                </a:solidFill>
              </a:ln>
            </p:spPr>
            <p:txBody>
              <a:bodyPr wrap="none" lIns="0" tIns="0" rIns="0" bIns="0" rtlCol="0" anchor="ctr" anchorCtr="0">
                <a:noAutofit/>
              </a:bodyPr>
              <a:lstStyle/>
              <a:p>
                <a:pPr algn="ctr"/>
                <a:r>
                  <a:rPr lang="ja-JP" altLang="en-US" sz="1200" dirty="0">
                    <a:solidFill>
                      <a:srgbClr val="000000"/>
                    </a:solidFill>
                    <a:latin typeface="ＭＳ ゴシック" panose="020B0609070205080204" pitchFamily="49" charset="-128"/>
                    <a:ea typeface="ＭＳ ゴシック" panose="020B0609070205080204" pitchFamily="49" charset="-128"/>
                  </a:rPr>
                  <a:t>被</a:t>
                </a:r>
                <a:r>
                  <a:rPr lang="ja-JP" altLang="en-US" sz="1200" dirty="0" smtClean="0">
                    <a:solidFill>
                      <a:srgbClr val="000000"/>
                    </a:solidFill>
                    <a:latin typeface="ＭＳ ゴシック" panose="020B0609070205080204" pitchFamily="49" charset="-128"/>
                    <a:ea typeface="ＭＳ ゴシック" panose="020B0609070205080204" pitchFamily="49" charset="-128"/>
                  </a:rPr>
                  <a:t>保険者ＩＤ</a:t>
                </a:r>
                <a:endParaRPr lang="en-US" altLang="ja-JP" sz="1200" dirty="0" smtClean="0">
                  <a:solidFill>
                    <a:srgbClr val="000000"/>
                  </a:solidFill>
                  <a:latin typeface="ＭＳ ゴシック" panose="020B0609070205080204" pitchFamily="49" charset="-128"/>
                  <a:ea typeface="ＭＳ ゴシック" panose="020B0609070205080204" pitchFamily="49" charset="-128"/>
                </a:endParaRPr>
              </a:p>
            </p:txBody>
          </p:sp>
          <p:sp>
            <p:nvSpPr>
              <p:cNvPr id="18" name="テキスト ボックス 17"/>
              <p:cNvSpPr txBox="1"/>
              <p:nvPr/>
            </p:nvSpPr>
            <p:spPr>
              <a:xfrm>
                <a:off x="5346062" y="3990216"/>
                <a:ext cx="1258335" cy="280510"/>
              </a:xfrm>
              <a:prstGeom prst="ellipse">
                <a:avLst/>
              </a:prstGeom>
              <a:solidFill>
                <a:schemeClr val="bg1"/>
              </a:solidFill>
              <a:ln w="19050">
                <a:solidFill>
                  <a:schemeClr val="tx1"/>
                </a:solidFill>
              </a:ln>
            </p:spPr>
            <p:txBody>
              <a:bodyPr wrap="none" lIns="0" tIns="0" rIns="0" bIns="0" rtlCol="0" anchor="ctr" anchorCtr="0">
                <a:noAutofit/>
              </a:bodyPr>
              <a:lstStyle/>
              <a:p>
                <a:pPr algn="ctr"/>
                <a:r>
                  <a:rPr lang="ja-JP" altLang="en-US" sz="1200" dirty="0">
                    <a:solidFill>
                      <a:srgbClr val="000000"/>
                    </a:solidFill>
                    <a:latin typeface="ＭＳ ゴシック" panose="020B0609070205080204" pitchFamily="49" charset="-128"/>
                    <a:ea typeface="ＭＳ ゴシック" panose="020B0609070205080204" pitchFamily="49" charset="-128"/>
                  </a:rPr>
                  <a:t>被</a:t>
                </a:r>
                <a:r>
                  <a:rPr lang="ja-JP" altLang="en-US" sz="1200" dirty="0" smtClean="0">
                    <a:solidFill>
                      <a:srgbClr val="000000"/>
                    </a:solidFill>
                    <a:latin typeface="ＭＳ ゴシック" panose="020B0609070205080204" pitchFamily="49" charset="-128"/>
                    <a:ea typeface="ＭＳ ゴシック" panose="020B0609070205080204" pitchFamily="49" charset="-128"/>
                  </a:rPr>
                  <a:t>保険者ＩＤ</a:t>
                </a:r>
                <a:endParaRPr lang="en-US" altLang="ja-JP" sz="1200" dirty="0" smtClean="0">
                  <a:solidFill>
                    <a:srgbClr val="000000"/>
                  </a:solidFill>
                  <a:latin typeface="ＭＳ ゴシック" panose="020B0609070205080204" pitchFamily="49" charset="-128"/>
                  <a:ea typeface="ＭＳ ゴシック" panose="020B0609070205080204" pitchFamily="49" charset="-128"/>
                </a:endParaRPr>
              </a:p>
            </p:txBody>
          </p:sp>
          <p:sp>
            <p:nvSpPr>
              <p:cNvPr id="19" name="テキスト ボックス 18"/>
              <p:cNvSpPr txBox="1"/>
              <p:nvPr/>
            </p:nvSpPr>
            <p:spPr>
              <a:xfrm>
                <a:off x="6873032" y="3989992"/>
                <a:ext cx="1258335" cy="280510"/>
              </a:xfrm>
              <a:prstGeom prst="ellipse">
                <a:avLst/>
              </a:prstGeom>
              <a:solidFill>
                <a:schemeClr val="bg1"/>
              </a:solidFill>
              <a:ln w="19050">
                <a:solidFill>
                  <a:schemeClr val="tx1"/>
                </a:solidFill>
              </a:ln>
            </p:spPr>
            <p:txBody>
              <a:bodyPr wrap="none" lIns="0" tIns="0" rIns="0" bIns="0" rtlCol="0" anchor="ctr" anchorCtr="0">
                <a:noAutofit/>
              </a:bodyPr>
              <a:lstStyle/>
              <a:p>
                <a:pPr algn="ctr"/>
                <a:r>
                  <a:rPr lang="ja-JP" altLang="en-US" sz="1200" dirty="0">
                    <a:solidFill>
                      <a:srgbClr val="000000"/>
                    </a:solidFill>
                    <a:latin typeface="ＭＳ ゴシック" panose="020B0609070205080204" pitchFamily="49" charset="-128"/>
                    <a:ea typeface="ＭＳ ゴシック" panose="020B0609070205080204" pitchFamily="49" charset="-128"/>
                  </a:rPr>
                  <a:t>被</a:t>
                </a:r>
                <a:r>
                  <a:rPr lang="ja-JP" altLang="en-US" sz="1200" dirty="0" smtClean="0">
                    <a:solidFill>
                      <a:srgbClr val="000000"/>
                    </a:solidFill>
                    <a:latin typeface="ＭＳ ゴシック" panose="020B0609070205080204" pitchFamily="49" charset="-128"/>
                    <a:ea typeface="ＭＳ ゴシック" panose="020B0609070205080204" pitchFamily="49" charset="-128"/>
                  </a:rPr>
                  <a:t>保険者ＩＤ</a:t>
                </a:r>
                <a:endParaRPr lang="en-US" altLang="ja-JP" sz="1200" dirty="0" smtClean="0">
                  <a:solidFill>
                    <a:srgbClr val="000000"/>
                  </a:solidFill>
                  <a:latin typeface="ＭＳ ゴシック" panose="020B0609070205080204" pitchFamily="49" charset="-128"/>
                  <a:ea typeface="ＭＳ ゴシック" panose="020B0609070205080204" pitchFamily="49" charset="-128"/>
                </a:endParaRPr>
              </a:p>
            </p:txBody>
          </p:sp>
          <p:sp>
            <p:nvSpPr>
              <p:cNvPr id="33" name="テキスト ボックス 32"/>
              <p:cNvSpPr txBox="1"/>
              <p:nvPr/>
            </p:nvSpPr>
            <p:spPr>
              <a:xfrm>
                <a:off x="2275785" y="4309875"/>
                <a:ext cx="1260795" cy="288032"/>
              </a:xfrm>
              <a:prstGeom prst="snip1Rect">
                <a:avLst/>
              </a:prstGeom>
              <a:solidFill>
                <a:srgbClr val="FFCCFF"/>
              </a:solidFill>
              <a:ln w="15875">
                <a:solidFill>
                  <a:schemeClr val="tx1"/>
                </a:solidFill>
              </a:ln>
            </p:spPr>
            <p:txBody>
              <a:bodyPr wrap="none" lIns="0" tIns="0" rIns="0" bIns="0" rtlCol="0" anchor="ctr" anchorCtr="0">
                <a:noAutofit/>
              </a:bodyPr>
              <a:lstStyle/>
              <a:p>
                <a:pPr algn="ctr"/>
                <a:r>
                  <a:rPr lang="ja-JP" altLang="en-US" sz="1200" dirty="0" smtClean="0">
                    <a:solidFill>
                      <a:srgbClr val="000000"/>
                    </a:solidFill>
                    <a:latin typeface="ＭＳ ゴシック" panose="020B0609070205080204" pitchFamily="49" charset="-128"/>
                    <a:ea typeface="ＭＳ ゴシック" panose="020B0609070205080204" pitchFamily="49" charset="-128"/>
                  </a:rPr>
                  <a:t>資格・給付情報</a:t>
                </a:r>
                <a:endParaRPr lang="ja-JP" altLang="en-US" sz="1200" dirty="0">
                  <a:solidFill>
                    <a:srgbClr val="000000"/>
                  </a:solidFill>
                  <a:latin typeface="ＭＳ ゴシック" panose="020B0609070205080204" pitchFamily="49" charset="-128"/>
                  <a:ea typeface="ＭＳ ゴシック" panose="020B0609070205080204" pitchFamily="49" charset="-128"/>
                </a:endParaRPr>
              </a:p>
            </p:txBody>
          </p:sp>
          <p:sp>
            <p:nvSpPr>
              <p:cNvPr id="34" name="テキスト ボックス 33"/>
              <p:cNvSpPr txBox="1"/>
              <p:nvPr/>
            </p:nvSpPr>
            <p:spPr>
              <a:xfrm>
                <a:off x="3781106" y="4309875"/>
                <a:ext cx="1260795" cy="288032"/>
              </a:xfrm>
              <a:prstGeom prst="snip1Rect">
                <a:avLst/>
              </a:prstGeom>
              <a:solidFill>
                <a:srgbClr val="FFCCFF"/>
              </a:solidFill>
              <a:ln w="15875">
                <a:solidFill>
                  <a:schemeClr val="tx1"/>
                </a:solidFill>
              </a:ln>
            </p:spPr>
            <p:txBody>
              <a:bodyPr wrap="none" lIns="0" tIns="0" rIns="0" bIns="0" rtlCol="0" anchor="ctr" anchorCtr="0">
                <a:noAutofit/>
              </a:bodyPr>
              <a:lstStyle/>
              <a:p>
                <a:pPr algn="ctr"/>
                <a:r>
                  <a:rPr lang="ja-JP" altLang="en-US" sz="1200" dirty="0" smtClean="0">
                    <a:solidFill>
                      <a:srgbClr val="000000"/>
                    </a:solidFill>
                    <a:latin typeface="ＭＳ ゴシック" panose="020B0609070205080204" pitchFamily="49" charset="-128"/>
                    <a:ea typeface="ＭＳ ゴシック" panose="020B0609070205080204" pitchFamily="49" charset="-128"/>
                  </a:rPr>
                  <a:t>資格・給付情報</a:t>
                </a:r>
                <a:endParaRPr lang="ja-JP" altLang="en-US" sz="1200" dirty="0">
                  <a:solidFill>
                    <a:srgbClr val="000000"/>
                  </a:solidFill>
                  <a:latin typeface="ＭＳ ゴシック" panose="020B0609070205080204" pitchFamily="49" charset="-128"/>
                  <a:ea typeface="ＭＳ ゴシック" panose="020B0609070205080204" pitchFamily="49" charset="-128"/>
                </a:endParaRPr>
              </a:p>
            </p:txBody>
          </p:sp>
          <p:sp>
            <p:nvSpPr>
              <p:cNvPr id="35" name="テキスト ボックス 34"/>
              <p:cNvSpPr txBox="1"/>
              <p:nvPr/>
            </p:nvSpPr>
            <p:spPr>
              <a:xfrm>
                <a:off x="5370447" y="4309875"/>
                <a:ext cx="1260795" cy="288032"/>
              </a:xfrm>
              <a:prstGeom prst="snip1Rect">
                <a:avLst/>
              </a:prstGeom>
              <a:solidFill>
                <a:srgbClr val="FFCCFF"/>
              </a:solidFill>
              <a:ln w="15875">
                <a:solidFill>
                  <a:schemeClr val="tx1"/>
                </a:solidFill>
              </a:ln>
            </p:spPr>
            <p:txBody>
              <a:bodyPr wrap="none" lIns="0" tIns="0" rIns="0" bIns="0" rtlCol="0" anchor="ctr" anchorCtr="0">
                <a:noAutofit/>
              </a:bodyPr>
              <a:lstStyle/>
              <a:p>
                <a:pPr algn="ctr"/>
                <a:r>
                  <a:rPr lang="ja-JP" altLang="en-US" sz="1200" dirty="0" smtClean="0">
                    <a:solidFill>
                      <a:srgbClr val="000000"/>
                    </a:solidFill>
                    <a:latin typeface="ＭＳ ゴシック" panose="020B0609070205080204" pitchFamily="49" charset="-128"/>
                    <a:ea typeface="ＭＳ ゴシック" panose="020B0609070205080204" pitchFamily="49" charset="-128"/>
                  </a:rPr>
                  <a:t>資格・給付情報</a:t>
                </a:r>
                <a:endParaRPr lang="ja-JP" altLang="en-US" sz="1200" dirty="0">
                  <a:solidFill>
                    <a:srgbClr val="000000"/>
                  </a:solidFill>
                  <a:latin typeface="ＭＳ ゴシック" panose="020B0609070205080204" pitchFamily="49" charset="-128"/>
                  <a:ea typeface="ＭＳ ゴシック" panose="020B0609070205080204" pitchFamily="49" charset="-128"/>
                </a:endParaRPr>
              </a:p>
            </p:txBody>
          </p:sp>
          <p:sp>
            <p:nvSpPr>
              <p:cNvPr id="36" name="テキスト ボックス 35"/>
              <p:cNvSpPr txBox="1"/>
              <p:nvPr/>
            </p:nvSpPr>
            <p:spPr>
              <a:xfrm>
                <a:off x="6906522" y="4309875"/>
                <a:ext cx="1260795" cy="288032"/>
              </a:xfrm>
              <a:prstGeom prst="snip1Rect">
                <a:avLst/>
              </a:prstGeom>
              <a:solidFill>
                <a:srgbClr val="FFCCFF"/>
              </a:solidFill>
              <a:ln w="15875">
                <a:solidFill>
                  <a:schemeClr val="tx1"/>
                </a:solidFill>
              </a:ln>
            </p:spPr>
            <p:txBody>
              <a:bodyPr wrap="none" lIns="0" tIns="0" rIns="0" bIns="0" rtlCol="0" anchor="ctr" anchorCtr="0">
                <a:noAutofit/>
              </a:bodyPr>
              <a:lstStyle/>
              <a:p>
                <a:pPr algn="ctr"/>
                <a:r>
                  <a:rPr lang="ja-JP" altLang="en-US" sz="1200" dirty="0" smtClean="0">
                    <a:solidFill>
                      <a:srgbClr val="000000"/>
                    </a:solidFill>
                    <a:latin typeface="ＭＳ ゴシック" panose="020B0609070205080204" pitchFamily="49" charset="-128"/>
                    <a:ea typeface="ＭＳ ゴシック" panose="020B0609070205080204" pitchFamily="49" charset="-128"/>
                  </a:rPr>
                  <a:t>資格・給付情報</a:t>
                </a:r>
                <a:endParaRPr lang="ja-JP" altLang="en-US" sz="1200" dirty="0">
                  <a:solidFill>
                    <a:srgbClr val="000000"/>
                  </a:solidFill>
                  <a:latin typeface="ＭＳ ゴシック" panose="020B0609070205080204" pitchFamily="49" charset="-128"/>
                  <a:ea typeface="ＭＳ ゴシック" panose="020B0609070205080204" pitchFamily="49" charset="-128"/>
                </a:endParaRPr>
              </a:p>
            </p:txBody>
          </p:sp>
        </p:grpSp>
        <p:cxnSp>
          <p:nvCxnSpPr>
            <p:cNvPr id="40" name="直線コネクタ 39"/>
            <p:cNvCxnSpPr/>
            <p:nvPr/>
          </p:nvCxnSpPr>
          <p:spPr bwMode="auto">
            <a:xfrm>
              <a:off x="7502199" y="4662668"/>
              <a:ext cx="0" cy="442488"/>
            </a:xfrm>
            <a:prstGeom prst="line">
              <a:avLst/>
            </a:prstGeom>
            <a:solidFill>
              <a:schemeClr val="bg1"/>
            </a:solidFill>
            <a:ln w="19050" cap="flat" cmpd="sng" algn="ctr">
              <a:solidFill>
                <a:schemeClr val="tx1"/>
              </a:solidFill>
              <a:prstDash val="solid"/>
              <a:round/>
              <a:headEnd type="arrow" w="med" len="med"/>
              <a:tailEnd type="none" w="med" len="med"/>
            </a:ln>
            <a:effectLst/>
          </p:spPr>
        </p:cxnSp>
        <p:sp>
          <p:nvSpPr>
            <p:cNvPr id="45" name="角丸四角形 44"/>
            <p:cNvSpPr/>
            <p:nvPr/>
          </p:nvSpPr>
          <p:spPr bwMode="auto">
            <a:xfrm>
              <a:off x="2148696" y="5106958"/>
              <a:ext cx="1409403" cy="788834"/>
            </a:xfrm>
            <a:prstGeom prst="roundRect">
              <a:avLst/>
            </a:prstGeom>
            <a:solidFill>
              <a:srgbClr val="CCFF99"/>
            </a:solidFill>
            <a:ln w="28575" cap="flat" cmpd="sng" algn="ctr">
              <a:solidFill>
                <a:srgbClr val="00B050"/>
              </a:solidFill>
              <a:prstDash val="solid"/>
              <a:round/>
              <a:headEnd type="none" w="med" len="med"/>
              <a:tailEnd type="none" w="med" len="med"/>
            </a:ln>
            <a:effectLst/>
          </p:spPr>
          <p:txBody>
            <a:bodyPr vert="horz" wrap="square" lIns="287145" tIns="89735" rIns="287145" bIns="89735" numCol="1" rtlCol="0" anchor="ctr" anchorCtr="0" compatLnSpc="1">
              <a:prstTxWarp prst="textNoShape">
                <a:avLst/>
              </a:prstTxWarp>
            </a:bodyPr>
            <a:lstStyle/>
            <a:p>
              <a:pPr indent="174083">
                <a:spcBef>
                  <a:spcPct val="20000"/>
                </a:spcBef>
                <a:buClr>
                  <a:srgbClr val="00B4A0"/>
                </a:buClr>
              </a:pPr>
              <a:endParaRPr lang="ja-JP" altLang="en-US" sz="1200" dirty="0">
                <a:solidFill>
                  <a:srgbClr val="000000"/>
                </a:solidFill>
                <a:latin typeface="ＭＳ ゴシック" panose="020B0609070205080204" pitchFamily="49" charset="-128"/>
                <a:ea typeface="ＭＳ ゴシック" panose="020B0609070205080204" pitchFamily="49" charset="-128"/>
              </a:endParaRPr>
            </a:p>
          </p:txBody>
        </p:sp>
        <p:sp>
          <p:nvSpPr>
            <p:cNvPr id="46" name="角丸四角形 45"/>
            <p:cNvSpPr/>
            <p:nvPr/>
          </p:nvSpPr>
          <p:spPr bwMode="auto">
            <a:xfrm>
              <a:off x="3713355" y="5098333"/>
              <a:ext cx="1408308" cy="798242"/>
            </a:xfrm>
            <a:prstGeom prst="roundRect">
              <a:avLst/>
            </a:prstGeom>
            <a:solidFill>
              <a:schemeClr val="accent1">
                <a:lumMod val="20000"/>
                <a:lumOff val="80000"/>
              </a:schemeClr>
            </a:solidFill>
            <a:ln w="28575" cap="flat" cmpd="sng" algn="ctr">
              <a:solidFill>
                <a:schemeClr val="accent1"/>
              </a:solidFill>
              <a:prstDash val="solid"/>
              <a:round/>
              <a:headEnd type="none" w="med" len="med"/>
              <a:tailEnd type="none" w="med" len="med"/>
            </a:ln>
            <a:effectLst/>
          </p:spPr>
          <p:txBody>
            <a:bodyPr vert="horz" wrap="square" lIns="287145" tIns="89735" rIns="287145" bIns="89735" numCol="1" rtlCol="0" anchor="ctr" anchorCtr="0" compatLnSpc="1">
              <a:prstTxWarp prst="textNoShape">
                <a:avLst/>
              </a:prstTxWarp>
            </a:bodyPr>
            <a:lstStyle/>
            <a:p>
              <a:pPr indent="174083">
                <a:spcBef>
                  <a:spcPct val="20000"/>
                </a:spcBef>
                <a:buClr>
                  <a:srgbClr val="00B4A0"/>
                </a:buClr>
              </a:pPr>
              <a:endParaRPr lang="ja-JP" altLang="en-US" sz="1200" dirty="0">
                <a:solidFill>
                  <a:srgbClr val="000000"/>
                </a:solidFill>
                <a:latin typeface="ＭＳ ゴシック" panose="020B0609070205080204" pitchFamily="49" charset="-128"/>
                <a:ea typeface="ＭＳ ゴシック" panose="020B0609070205080204" pitchFamily="49" charset="-128"/>
              </a:endParaRPr>
            </a:p>
          </p:txBody>
        </p:sp>
        <p:sp>
          <p:nvSpPr>
            <p:cNvPr id="47" name="角丸四角形 46"/>
            <p:cNvSpPr/>
            <p:nvPr/>
          </p:nvSpPr>
          <p:spPr bwMode="auto">
            <a:xfrm>
              <a:off x="5255786" y="5109512"/>
              <a:ext cx="1409729" cy="788874"/>
            </a:xfrm>
            <a:prstGeom prst="roundRect">
              <a:avLst/>
            </a:prstGeom>
            <a:solidFill>
              <a:schemeClr val="accent2">
                <a:lumMod val="20000"/>
                <a:lumOff val="80000"/>
              </a:schemeClr>
            </a:solidFill>
            <a:ln w="28575" cap="flat" cmpd="sng" algn="ctr">
              <a:solidFill>
                <a:schemeClr val="accent2">
                  <a:lumMod val="60000"/>
                  <a:lumOff val="40000"/>
                </a:schemeClr>
              </a:solidFill>
              <a:prstDash val="solid"/>
              <a:round/>
              <a:headEnd type="none" w="med" len="med"/>
              <a:tailEnd type="none" w="med" len="med"/>
            </a:ln>
            <a:effectLst/>
          </p:spPr>
          <p:txBody>
            <a:bodyPr vert="horz" wrap="square" lIns="287145" tIns="89735" rIns="287145" bIns="89735" numCol="1" rtlCol="0" anchor="ctr" anchorCtr="0" compatLnSpc="1">
              <a:prstTxWarp prst="textNoShape">
                <a:avLst/>
              </a:prstTxWarp>
            </a:bodyPr>
            <a:lstStyle/>
            <a:p>
              <a:pPr indent="174083">
                <a:spcBef>
                  <a:spcPct val="20000"/>
                </a:spcBef>
                <a:buClr>
                  <a:srgbClr val="00B4A0"/>
                </a:buClr>
              </a:pPr>
              <a:endParaRPr lang="ja-JP" altLang="en-US" sz="1200" dirty="0">
                <a:solidFill>
                  <a:srgbClr val="000000"/>
                </a:solidFill>
                <a:latin typeface="ＭＳ ゴシック" panose="020B0609070205080204" pitchFamily="49" charset="-128"/>
                <a:ea typeface="ＭＳ ゴシック" panose="020B0609070205080204" pitchFamily="49" charset="-128"/>
              </a:endParaRPr>
            </a:p>
          </p:txBody>
        </p:sp>
        <p:sp>
          <p:nvSpPr>
            <p:cNvPr id="48" name="角丸四角形 47"/>
            <p:cNvSpPr/>
            <p:nvPr/>
          </p:nvSpPr>
          <p:spPr bwMode="auto">
            <a:xfrm>
              <a:off x="6834621" y="5110474"/>
              <a:ext cx="1404596" cy="787912"/>
            </a:xfrm>
            <a:prstGeom prst="roundRect">
              <a:avLst/>
            </a:prstGeom>
            <a:solidFill>
              <a:schemeClr val="bg1">
                <a:lumMod val="85000"/>
              </a:schemeClr>
            </a:solidFill>
            <a:ln w="28575" cap="flat" cmpd="sng" algn="ctr">
              <a:solidFill>
                <a:schemeClr val="bg2">
                  <a:lumMod val="25000"/>
                </a:schemeClr>
              </a:solidFill>
              <a:prstDash val="solid"/>
              <a:round/>
              <a:headEnd type="none" w="med" len="med"/>
              <a:tailEnd type="none" w="med" len="med"/>
            </a:ln>
            <a:effectLst/>
          </p:spPr>
          <p:txBody>
            <a:bodyPr vert="horz" wrap="square" lIns="287145" tIns="89735" rIns="287145" bIns="89735" numCol="1" rtlCol="0" anchor="ctr" anchorCtr="0" compatLnSpc="1">
              <a:prstTxWarp prst="textNoShape">
                <a:avLst/>
              </a:prstTxWarp>
            </a:bodyPr>
            <a:lstStyle/>
            <a:p>
              <a:pPr indent="174083">
                <a:spcBef>
                  <a:spcPct val="20000"/>
                </a:spcBef>
                <a:buClr>
                  <a:srgbClr val="00B4A0"/>
                </a:buClr>
              </a:pPr>
              <a:endParaRPr lang="ja-JP" altLang="en-US" sz="1200" dirty="0">
                <a:solidFill>
                  <a:srgbClr val="000000"/>
                </a:solidFill>
                <a:latin typeface="ＭＳ ゴシック" panose="020B0609070205080204" pitchFamily="49" charset="-128"/>
                <a:ea typeface="ＭＳ ゴシック" panose="020B0609070205080204" pitchFamily="49" charset="-128"/>
              </a:endParaRPr>
            </a:p>
          </p:txBody>
        </p:sp>
        <p:sp>
          <p:nvSpPr>
            <p:cNvPr id="49" name="テキスト ボックス 48"/>
            <p:cNvSpPr txBox="1"/>
            <p:nvPr/>
          </p:nvSpPr>
          <p:spPr>
            <a:xfrm>
              <a:off x="2293500" y="6013587"/>
              <a:ext cx="1116601" cy="243565"/>
            </a:xfrm>
            <a:prstGeom prst="rect">
              <a:avLst/>
            </a:prstGeom>
            <a:noFill/>
          </p:spPr>
          <p:txBody>
            <a:bodyPr wrap="none" lIns="0" tIns="0" rIns="0" bIns="0" rtlCol="0" anchor="ctr" anchorCtr="0">
              <a:noAutofit/>
            </a:bodyPr>
            <a:lstStyle/>
            <a:p>
              <a:pPr algn="ctr"/>
              <a:r>
                <a:rPr lang="ja-JP" altLang="en-US" sz="12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自庁</a:t>
              </a:r>
              <a:r>
                <a:rPr lang="ja-JP" altLang="en-US" sz="12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システム</a:t>
              </a:r>
              <a:endParaRPr lang="ja-JP" altLang="en-US" sz="12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テキスト ボックス 49"/>
            <p:cNvSpPr txBox="1"/>
            <p:nvPr/>
          </p:nvSpPr>
          <p:spPr>
            <a:xfrm>
              <a:off x="2333140" y="5194881"/>
              <a:ext cx="1067924" cy="231542"/>
            </a:xfrm>
            <a:prstGeom prst="rect">
              <a:avLst/>
            </a:prstGeom>
            <a:solidFill>
              <a:schemeClr val="accent4">
                <a:lumMod val="40000"/>
                <a:lumOff val="60000"/>
              </a:schemeClr>
            </a:solidFill>
            <a:ln w="19050">
              <a:solidFill>
                <a:schemeClr val="tx1"/>
              </a:solidFill>
            </a:ln>
          </p:spPr>
          <p:txBody>
            <a:bodyPr wrap="none" lIns="0" tIns="0" rIns="0" bIns="0" rtlCol="0" anchor="ctr" anchorCtr="0">
              <a:noAutofit/>
            </a:bodyPr>
            <a:lstStyle/>
            <a:p>
              <a:pPr algn="ctr"/>
              <a:r>
                <a:rPr lang="ja-JP" altLang="en-US" sz="1200" dirty="0">
                  <a:solidFill>
                    <a:srgbClr val="000000"/>
                  </a:solidFill>
                  <a:latin typeface="ＭＳ ゴシック" panose="020B0609070205080204" pitchFamily="49" charset="-128"/>
                  <a:ea typeface="ＭＳ ゴシック" panose="020B0609070205080204" pitchFamily="49" charset="-128"/>
                </a:rPr>
                <a:t>マイナンバー</a:t>
              </a:r>
            </a:p>
          </p:txBody>
        </p:sp>
        <p:sp>
          <p:nvSpPr>
            <p:cNvPr id="56" name="テキスト ボックス 55"/>
            <p:cNvSpPr txBox="1"/>
            <p:nvPr/>
          </p:nvSpPr>
          <p:spPr>
            <a:xfrm>
              <a:off x="6920871" y="5536429"/>
              <a:ext cx="1260795" cy="288032"/>
            </a:xfrm>
            <a:prstGeom prst="snip1Rect">
              <a:avLst/>
            </a:prstGeom>
            <a:solidFill>
              <a:srgbClr val="FFCCFF"/>
            </a:solidFill>
            <a:ln w="15875">
              <a:solidFill>
                <a:schemeClr val="tx1"/>
              </a:solidFill>
            </a:ln>
          </p:spPr>
          <p:txBody>
            <a:bodyPr wrap="none" lIns="0" tIns="0" rIns="0" bIns="0" rtlCol="0" anchor="ctr" anchorCtr="0">
              <a:noAutofit/>
            </a:bodyPr>
            <a:lstStyle/>
            <a:p>
              <a:pPr algn="ctr"/>
              <a:r>
                <a:rPr lang="ja-JP" altLang="en-US" sz="1200" dirty="0" smtClean="0">
                  <a:solidFill>
                    <a:srgbClr val="000000"/>
                  </a:solidFill>
                  <a:latin typeface="ＭＳ ゴシック" panose="020B0609070205080204" pitchFamily="49" charset="-128"/>
                  <a:ea typeface="ＭＳ ゴシック" panose="020B0609070205080204" pitchFamily="49" charset="-128"/>
                </a:rPr>
                <a:t>資格・給付情報</a:t>
              </a:r>
              <a:endParaRPr lang="ja-JP" altLang="en-US" sz="1200" dirty="0">
                <a:solidFill>
                  <a:srgbClr val="000000"/>
                </a:solidFill>
                <a:latin typeface="ＭＳ ゴシック" panose="020B0609070205080204" pitchFamily="49" charset="-128"/>
                <a:ea typeface="ＭＳ ゴシック" panose="020B0609070205080204" pitchFamily="49" charset="-128"/>
              </a:endParaRPr>
            </a:p>
          </p:txBody>
        </p:sp>
        <p:sp>
          <p:nvSpPr>
            <p:cNvPr id="57" name="テキスト ボックス 56"/>
            <p:cNvSpPr txBox="1"/>
            <p:nvPr/>
          </p:nvSpPr>
          <p:spPr>
            <a:xfrm>
              <a:off x="5330254" y="5536429"/>
              <a:ext cx="1260795" cy="288032"/>
            </a:xfrm>
            <a:prstGeom prst="snip1Rect">
              <a:avLst/>
            </a:prstGeom>
            <a:solidFill>
              <a:srgbClr val="FFCCFF"/>
            </a:solidFill>
            <a:ln w="15875">
              <a:solidFill>
                <a:schemeClr val="tx1"/>
              </a:solidFill>
            </a:ln>
          </p:spPr>
          <p:txBody>
            <a:bodyPr wrap="none" lIns="0" tIns="0" rIns="0" bIns="0" rtlCol="0" anchor="ctr" anchorCtr="0">
              <a:noAutofit/>
            </a:bodyPr>
            <a:lstStyle/>
            <a:p>
              <a:pPr algn="ctr"/>
              <a:r>
                <a:rPr lang="ja-JP" altLang="en-US" sz="1200" dirty="0" smtClean="0">
                  <a:solidFill>
                    <a:srgbClr val="000000"/>
                  </a:solidFill>
                  <a:latin typeface="ＭＳ ゴシック" panose="020B0609070205080204" pitchFamily="49" charset="-128"/>
                  <a:ea typeface="ＭＳ ゴシック" panose="020B0609070205080204" pitchFamily="49" charset="-128"/>
                </a:rPr>
                <a:t>資格・給付情報</a:t>
              </a:r>
              <a:endParaRPr lang="ja-JP" altLang="en-US" sz="1200" dirty="0">
                <a:solidFill>
                  <a:srgbClr val="000000"/>
                </a:solidFill>
                <a:latin typeface="ＭＳ ゴシック" panose="020B0609070205080204" pitchFamily="49" charset="-128"/>
                <a:ea typeface="ＭＳ ゴシック" panose="020B0609070205080204" pitchFamily="49" charset="-128"/>
              </a:endParaRPr>
            </a:p>
          </p:txBody>
        </p:sp>
        <p:sp>
          <p:nvSpPr>
            <p:cNvPr id="58" name="テキスト ボックス 57"/>
            <p:cNvSpPr txBox="1"/>
            <p:nvPr/>
          </p:nvSpPr>
          <p:spPr>
            <a:xfrm>
              <a:off x="3803828" y="5536429"/>
              <a:ext cx="1260795" cy="288032"/>
            </a:xfrm>
            <a:prstGeom prst="snip1Rect">
              <a:avLst/>
            </a:prstGeom>
            <a:solidFill>
              <a:srgbClr val="FFCCFF"/>
            </a:solidFill>
            <a:ln w="15875">
              <a:solidFill>
                <a:schemeClr val="tx1"/>
              </a:solidFill>
            </a:ln>
          </p:spPr>
          <p:txBody>
            <a:bodyPr wrap="none" lIns="0" tIns="0" rIns="0" bIns="0" rtlCol="0" anchor="ctr" anchorCtr="0">
              <a:noAutofit/>
            </a:bodyPr>
            <a:lstStyle/>
            <a:p>
              <a:pPr algn="ctr"/>
              <a:r>
                <a:rPr lang="ja-JP" altLang="en-US" sz="1200" dirty="0" smtClean="0">
                  <a:solidFill>
                    <a:srgbClr val="000000"/>
                  </a:solidFill>
                  <a:latin typeface="ＭＳ ゴシック" panose="020B0609070205080204" pitchFamily="49" charset="-128"/>
                  <a:ea typeface="ＭＳ ゴシック" panose="020B0609070205080204" pitchFamily="49" charset="-128"/>
                </a:rPr>
                <a:t>資格・給付情報</a:t>
              </a:r>
              <a:endParaRPr lang="ja-JP" altLang="en-US" sz="1200" dirty="0">
                <a:solidFill>
                  <a:srgbClr val="000000"/>
                </a:solidFill>
                <a:latin typeface="ＭＳ ゴシック" panose="020B0609070205080204" pitchFamily="49" charset="-128"/>
                <a:ea typeface="ＭＳ ゴシック" panose="020B0609070205080204" pitchFamily="49" charset="-128"/>
              </a:endParaRPr>
            </a:p>
          </p:txBody>
        </p:sp>
        <p:sp>
          <p:nvSpPr>
            <p:cNvPr id="59" name="テキスト ボックス 58"/>
            <p:cNvSpPr txBox="1"/>
            <p:nvPr/>
          </p:nvSpPr>
          <p:spPr>
            <a:xfrm>
              <a:off x="2223255" y="5536429"/>
              <a:ext cx="1260795" cy="288032"/>
            </a:xfrm>
            <a:prstGeom prst="snip1Rect">
              <a:avLst/>
            </a:prstGeom>
            <a:solidFill>
              <a:srgbClr val="FFCCFF"/>
            </a:solidFill>
            <a:ln w="15875">
              <a:solidFill>
                <a:schemeClr val="tx1"/>
              </a:solidFill>
            </a:ln>
          </p:spPr>
          <p:txBody>
            <a:bodyPr wrap="none" lIns="0" tIns="0" rIns="0" bIns="0" rtlCol="0" anchor="ctr" anchorCtr="0">
              <a:noAutofit/>
            </a:bodyPr>
            <a:lstStyle/>
            <a:p>
              <a:pPr algn="ctr"/>
              <a:r>
                <a:rPr lang="ja-JP" altLang="en-US" sz="1200" dirty="0" smtClean="0">
                  <a:solidFill>
                    <a:srgbClr val="000000"/>
                  </a:solidFill>
                  <a:latin typeface="ＭＳ ゴシック" panose="020B0609070205080204" pitchFamily="49" charset="-128"/>
                  <a:ea typeface="ＭＳ ゴシック" panose="020B0609070205080204" pitchFamily="49" charset="-128"/>
                </a:rPr>
                <a:t>資格・給付情報</a:t>
              </a:r>
              <a:endParaRPr lang="ja-JP" altLang="en-US" sz="1200" dirty="0">
                <a:solidFill>
                  <a:srgbClr val="000000"/>
                </a:solidFill>
                <a:latin typeface="ＭＳ ゴシック" panose="020B0609070205080204" pitchFamily="49" charset="-128"/>
                <a:ea typeface="ＭＳ ゴシック" panose="020B0609070205080204" pitchFamily="49" charset="-128"/>
              </a:endParaRPr>
            </a:p>
          </p:txBody>
        </p:sp>
        <p:sp>
          <p:nvSpPr>
            <p:cNvPr id="60" name="テキスト ボックス 59"/>
            <p:cNvSpPr txBox="1"/>
            <p:nvPr/>
          </p:nvSpPr>
          <p:spPr>
            <a:xfrm>
              <a:off x="6992967" y="6013587"/>
              <a:ext cx="1116601" cy="243565"/>
            </a:xfrm>
            <a:prstGeom prst="rect">
              <a:avLst/>
            </a:prstGeom>
            <a:noFill/>
          </p:spPr>
          <p:txBody>
            <a:bodyPr wrap="none" lIns="0" tIns="0" rIns="0" bIns="0" rtlCol="0" anchor="ctr" anchorCtr="0">
              <a:noAutofit/>
            </a:bodyPr>
            <a:lstStyle/>
            <a:p>
              <a:pPr algn="ctr"/>
              <a:r>
                <a:rPr lang="ja-JP" altLang="en-US" sz="12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自庁</a:t>
              </a:r>
              <a:r>
                <a:rPr lang="ja-JP" altLang="en-US" sz="12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システム</a:t>
              </a:r>
              <a:endParaRPr lang="ja-JP" altLang="en-US" sz="12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 name="テキスト ボックス 60"/>
            <p:cNvSpPr txBox="1"/>
            <p:nvPr/>
          </p:nvSpPr>
          <p:spPr>
            <a:xfrm>
              <a:off x="5416929" y="6013587"/>
              <a:ext cx="1116601" cy="243565"/>
            </a:xfrm>
            <a:prstGeom prst="rect">
              <a:avLst/>
            </a:prstGeom>
            <a:noFill/>
          </p:spPr>
          <p:txBody>
            <a:bodyPr wrap="none" lIns="0" tIns="0" rIns="0" bIns="0" rtlCol="0" anchor="ctr" anchorCtr="0">
              <a:noAutofit/>
            </a:bodyPr>
            <a:lstStyle/>
            <a:p>
              <a:pPr algn="ctr"/>
              <a:r>
                <a:rPr lang="ja-JP" altLang="en-US" sz="12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自庁</a:t>
              </a:r>
              <a:r>
                <a:rPr lang="ja-JP" altLang="en-US" sz="12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システム</a:t>
              </a:r>
              <a:endParaRPr lang="ja-JP" altLang="en-US" sz="12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 name="テキスト ボックス 61"/>
            <p:cNvSpPr txBox="1"/>
            <p:nvPr/>
          </p:nvSpPr>
          <p:spPr>
            <a:xfrm>
              <a:off x="3848611" y="6013586"/>
              <a:ext cx="1116601" cy="243565"/>
            </a:xfrm>
            <a:prstGeom prst="rect">
              <a:avLst/>
            </a:prstGeom>
            <a:noFill/>
          </p:spPr>
          <p:txBody>
            <a:bodyPr wrap="none" lIns="0" tIns="0" rIns="0" bIns="0" rtlCol="0" anchor="ctr" anchorCtr="0">
              <a:noAutofit/>
            </a:bodyPr>
            <a:lstStyle/>
            <a:p>
              <a:pPr algn="ctr"/>
              <a:r>
                <a:rPr lang="ja-JP" altLang="en-US" sz="12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自庁</a:t>
              </a:r>
              <a:r>
                <a:rPr lang="ja-JP" altLang="en-US" sz="12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システム</a:t>
              </a:r>
              <a:endParaRPr lang="ja-JP" altLang="en-US" sz="12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7" name="テキスト ボックス 66"/>
            <p:cNvSpPr txBox="1"/>
            <p:nvPr/>
          </p:nvSpPr>
          <p:spPr>
            <a:xfrm>
              <a:off x="2359629" y="6266668"/>
              <a:ext cx="491895" cy="276730"/>
            </a:xfrm>
            <a:prstGeom prst="rect">
              <a:avLst/>
            </a:prstGeom>
            <a:noFill/>
          </p:spPr>
          <p:txBody>
            <a:bodyPr wrap="none" lIns="91169" tIns="45587" rIns="91169" bIns="45587" rtlCol="0">
              <a:spAutoFit/>
            </a:bodyPr>
            <a:lstStyle/>
            <a:p>
              <a:r>
                <a:rPr lang="ja-JP" altLang="en-US"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Ａ市</a:t>
              </a:r>
              <a:endPar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8" name="テキスト ボックス 67"/>
            <p:cNvSpPr txBox="1"/>
            <p:nvPr/>
          </p:nvSpPr>
          <p:spPr>
            <a:xfrm>
              <a:off x="3938547" y="6257151"/>
              <a:ext cx="491895" cy="276730"/>
            </a:xfrm>
            <a:prstGeom prst="rect">
              <a:avLst/>
            </a:prstGeom>
            <a:noFill/>
          </p:spPr>
          <p:txBody>
            <a:bodyPr wrap="none" lIns="91169" tIns="45587" rIns="91169" bIns="45587" rtlCol="0">
              <a:spAutoFit/>
            </a:bodyPr>
            <a:lstStyle/>
            <a:p>
              <a:r>
                <a:rPr lang="ja-JP" altLang="en-US"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Ｂ町</a:t>
              </a:r>
              <a:endPar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9" name="テキスト ボックス 68"/>
            <p:cNvSpPr txBox="1"/>
            <p:nvPr/>
          </p:nvSpPr>
          <p:spPr>
            <a:xfrm>
              <a:off x="5439928" y="6266668"/>
              <a:ext cx="491895" cy="276730"/>
            </a:xfrm>
            <a:prstGeom prst="rect">
              <a:avLst/>
            </a:prstGeom>
            <a:noFill/>
          </p:spPr>
          <p:txBody>
            <a:bodyPr wrap="none" lIns="91169" tIns="45587" rIns="91169" bIns="45587" rtlCol="0">
              <a:spAutoFit/>
            </a:bodyPr>
            <a:lstStyle/>
            <a:p>
              <a:r>
                <a:rPr lang="ja-JP" altLang="en-US"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Ｃ村</a:t>
              </a:r>
              <a:endPar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 name="テキスト ボックス 69"/>
            <p:cNvSpPr txBox="1"/>
            <p:nvPr/>
          </p:nvSpPr>
          <p:spPr>
            <a:xfrm>
              <a:off x="7068862" y="6257151"/>
              <a:ext cx="491895" cy="276730"/>
            </a:xfrm>
            <a:prstGeom prst="rect">
              <a:avLst/>
            </a:prstGeom>
            <a:noFill/>
          </p:spPr>
          <p:txBody>
            <a:bodyPr wrap="none" lIns="91169" tIns="45587" rIns="91169" bIns="45587" rtlCol="0">
              <a:spAutoFit/>
            </a:bodyPr>
            <a:lstStyle/>
            <a:p>
              <a:r>
                <a:rPr lang="ja-JP" altLang="en-US"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Ｄ市</a:t>
              </a:r>
              <a:endPar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1" name="テキスト ボックス 70"/>
            <p:cNvSpPr txBox="1"/>
            <p:nvPr/>
          </p:nvSpPr>
          <p:spPr>
            <a:xfrm>
              <a:off x="3900262" y="5205611"/>
              <a:ext cx="1067924" cy="231542"/>
            </a:xfrm>
            <a:prstGeom prst="rect">
              <a:avLst/>
            </a:prstGeom>
            <a:solidFill>
              <a:schemeClr val="accent4">
                <a:lumMod val="40000"/>
                <a:lumOff val="60000"/>
              </a:schemeClr>
            </a:solidFill>
            <a:ln w="19050">
              <a:solidFill>
                <a:schemeClr val="tx1"/>
              </a:solidFill>
            </a:ln>
          </p:spPr>
          <p:txBody>
            <a:bodyPr wrap="none" lIns="0" tIns="0" rIns="0" bIns="0" rtlCol="0" anchor="ctr" anchorCtr="0">
              <a:noAutofit/>
            </a:bodyPr>
            <a:lstStyle/>
            <a:p>
              <a:pPr algn="ctr"/>
              <a:r>
                <a:rPr lang="ja-JP" altLang="en-US" sz="1200" dirty="0">
                  <a:solidFill>
                    <a:srgbClr val="000000"/>
                  </a:solidFill>
                  <a:latin typeface="ＭＳ ゴシック" panose="020B0609070205080204" pitchFamily="49" charset="-128"/>
                  <a:ea typeface="ＭＳ ゴシック" panose="020B0609070205080204" pitchFamily="49" charset="-128"/>
                </a:rPr>
                <a:t>マイナンバー</a:t>
              </a:r>
            </a:p>
          </p:txBody>
        </p:sp>
        <p:sp>
          <p:nvSpPr>
            <p:cNvPr id="72" name="テキスト ボックス 71"/>
            <p:cNvSpPr txBox="1"/>
            <p:nvPr/>
          </p:nvSpPr>
          <p:spPr>
            <a:xfrm>
              <a:off x="5426689" y="5204963"/>
              <a:ext cx="1067924" cy="231542"/>
            </a:xfrm>
            <a:prstGeom prst="rect">
              <a:avLst/>
            </a:prstGeom>
            <a:solidFill>
              <a:schemeClr val="accent4">
                <a:lumMod val="40000"/>
                <a:lumOff val="60000"/>
              </a:schemeClr>
            </a:solidFill>
            <a:ln w="19050">
              <a:solidFill>
                <a:schemeClr val="tx1"/>
              </a:solidFill>
            </a:ln>
          </p:spPr>
          <p:txBody>
            <a:bodyPr wrap="none" lIns="0" tIns="0" rIns="0" bIns="0" rtlCol="0" anchor="ctr" anchorCtr="0">
              <a:noAutofit/>
            </a:bodyPr>
            <a:lstStyle/>
            <a:p>
              <a:pPr algn="ctr"/>
              <a:r>
                <a:rPr lang="ja-JP" altLang="en-US" sz="1200" dirty="0" smtClean="0">
                  <a:solidFill>
                    <a:srgbClr val="000000"/>
                  </a:solidFill>
                  <a:latin typeface="ＭＳ ゴシック" panose="020B0609070205080204" pitchFamily="49" charset="-128"/>
                  <a:ea typeface="ＭＳ ゴシック" panose="020B0609070205080204" pitchFamily="49" charset="-128"/>
                </a:rPr>
                <a:t>マイナンバー</a:t>
              </a:r>
              <a:endParaRPr lang="ja-JP" altLang="en-US" sz="1200" dirty="0">
                <a:solidFill>
                  <a:srgbClr val="000000"/>
                </a:solidFill>
                <a:latin typeface="ＭＳ ゴシック" panose="020B0609070205080204" pitchFamily="49" charset="-128"/>
                <a:ea typeface="ＭＳ ゴシック" panose="020B0609070205080204" pitchFamily="49" charset="-128"/>
              </a:endParaRPr>
            </a:p>
          </p:txBody>
        </p:sp>
        <p:sp>
          <p:nvSpPr>
            <p:cNvPr id="73" name="テキスト ボックス 72"/>
            <p:cNvSpPr txBox="1"/>
            <p:nvPr/>
          </p:nvSpPr>
          <p:spPr>
            <a:xfrm>
              <a:off x="7025032" y="5194058"/>
              <a:ext cx="1067924" cy="231542"/>
            </a:xfrm>
            <a:prstGeom prst="rect">
              <a:avLst/>
            </a:prstGeom>
            <a:solidFill>
              <a:schemeClr val="accent4">
                <a:lumMod val="40000"/>
                <a:lumOff val="60000"/>
              </a:schemeClr>
            </a:solidFill>
            <a:ln w="19050">
              <a:solidFill>
                <a:schemeClr val="tx1"/>
              </a:solidFill>
            </a:ln>
          </p:spPr>
          <p:txBody>
            <a:bodyPr wrap="none" lIns="0" tIns="0" rIns="0" bIns="0" rtlCol="0" anchor="ctr" anchorCtr="0">
              <a:noAutofit/>
            </a:bodyPr>
            <a:lstStyle/>
            <a:p>
              <a:pPr algn="ctr"/>
              <a:r>
                <a:rPr lang="ja-JP" altLang="en-US" sz="1200" dirty="0">
                  <a:solidFill>
                    <a:srgbClr val="000000"/>
                  </a:solidFill>
                  <a:latin typeface="ＭＳ ゴシック" panose="020B0609070205080204" pitchFamily="49" charset="-128"/>
                  <a:ea typeface="ＭＳ ゴシック" panose="020B0609070205080204" pitchFamily="49" charset="-128"/>
                </a:rPr>
                <a:t>マイナンバー</a:t>
              </a:r>
            </a:p>
          </p:txBody>
        </p:sp>
        <p:cxnSp>
          <p:nvCxnSpPr>
            <p:cNvPr id="74" name="直線コネクタ 73"/>
            <p:cNvCxnSpPr/>
            <p:nvPr/>
          </p:nvCxnSpPr>
          <p:spPr bwMode="auto">
            <a:xfrm>
              <a:off x="2851800" y="4655845"/>
              <a:ext cx="0" cy="442488"/>
            </a:xfrm>
            <a:prstGeom prst="line">
              <a:avLst/>
            </a:prstGeom>
            <a:solidFill>
              <a:schemeClr val="bg1"/>
            </a:solidFill>
            <a:ln w="19050" cap="flat" cmpd="sng" algn="ctr">
              <a:solidFill>
                <a:schemeClr val="tx1"/>
              </a:solidFill>
              <a:prstDash val="solid"/>
              <a:round/>
              <a:headEnd type="arrow" w="med" len="med"/>
              <a:tailEnd type="none" w="med" len="med"/>
            </a:ln>
            <a:effectLst/>
          </p:spPr>
        </p:cxnSp>
        <p:cxnSp>
          <p:nvCxnSpPr>
            <p:cNvPr id="75" name="直線コネクタ 74"/>
            <p:cNvCxnSpPr/>
            <p:nvPr/>
          </p:nvCxnSpPr>
          <p:spPr bwMode="auto">
            <a:xfrm>
              <a:off x="4399191" y="4655845"/>
              <a:ext cx="0" cy="442488"/>
            </a:xfrm>
            <a:prstGeom prst="line">
              <a:avLst/>
            </a:prstGeom>
            <a:solidFill>
              <a:schemeClr val="bg1"/>
            </a:solidFill>
            <a:ln w="19050" cap="flat" cmpd="sng" algn="ctr">
              <a:solidFill>
                <a:schemeClr val="tx1"/>
              </a:solidFill>
              <a:prstDash val="solid"/>
              <a:round/>
              <a:headEnd type="arrow" w="med" len="med"/>
              <a:tailEnd type="none" w="med" len="med"/>
            </a:ln>
            <a:effectLst/>
          </p:spPr>
        </p:cxnSp>
        <p:cxnSp>
          <p:nvCxnSpPr>
            <p:cNvPr id="76" name="直線コネクタ 75"/>
            <p:cNvCxnSpPr/>
            <p:nvPr/>
          </p:nvCxnSpPr>
          <p:spPr bwMode="auto">
            <a:xfrm>
              <a:off x="5945424" y="4662668"/>
              <a:ext cx="0" cy="442488"/>
            </a:xfrm>
            <a:prstGeom prst="line">
              <a:avLst/>
            </a:prstGeom>
            <a:solidFill>
              <a:schemeClr val="bg1"/>
            </a:solidFill>
            <a:ln w="19050" cap="flat" cmpd="sng" algn="ctr">
              <a:solidFill>
                <a:schemeClr val="tx1"/>
              </a:solidFill>
              <a:prstDash val="solid"/>
              <a:round/>
              <a:headEnd type="arrow" w="med" len="med"/>
              <a:tailEnd type="none" w="med" len="med"/>
            </a:ln>
            <a:effectLst/>
          </p:spPr>
        </p:cxnSp>
      </p:grpSp>
      <p:sp>
        <p:nvSpPr>
          <p:cNvPr id="51" name="正方形/長方形 50"/>
          <p:cNvSpPr/>
          <p:nvPr/>
        </p:nvSpPr>
        <p:spPr>
          <a:xfrm>
            <a:off x="277305" y="17328"/>
            <a:ext cx="9332813" cy="38521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latin typeface="HGP創英角ｺﾞｼｯｸUB" panose="020B0900000000000000" pitchFamily="50" charset="-128"/>
                <a:ea typeface="HGP創英角ｺﾞｼｯｸUB" panose="020B0900000000000000" pitchFamily="50" charset="-128"/>
              </a:rPr>
              <a:t>国保情報集約システムにおける共同管理の仕組み（イメージ）</a:t>
            </a:r>
            <a:endParaRPr lang="en-US" altLang="ja-JP" dirty="0" smtClean="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52" name="スライド番号プレースホルダー 1"/>
          <p:cNvSpPr>
            <a:spLocks noGrp="1"/>
          </p:cNvSpPr>
          <p:nvPr>
            <p:ph type="sldNum" sz="quarter" idx="12"/>
          </p:nvPr>
        </p:nvSpPr>
        <p:spPr>
          <a:xfrm>
            <a:off x="9012437" y="6405033"/>
            <a:ext cx="767842" cy="365125"/>
          </a:xfrm>
        </p:spPr>
        <p:txBody>
          <a:bodyPr/>
          <a:lstStyle/>
          <a:p>
            <a:fld id="{C7AFB90E-AE84-4A02-80CE-B31577145A33}" type="slidenum">
              <a:rPr kumimoji="1" lang="ja-JP" altLang="en-US" smtClean="0"/>
              <a:pPr/>
              <a:t>13</a:t>
            </a:fld>
            <a:endParaRPr kumimoji="1" lang="ja-JP" altLang="en-US"/>
          </a:p>
        </p:txBody>
      </p:sp>
      <p:sp>
        <p:nvSpPr>
          <p:cNvPr id="12" name="テキスト ボックス 11"/>
          <p:cNvSpPr txBox="1"/>
          <p:nvPr/>
        </p:nvSpPr>
        <p:spPr>
          <a:xfrm>
            <a:off x="7545288" y="2952814"/>
            <a:ext cx="2374368" cy="2877711"/>
          </a:xfrm>
          <a:prstGeom prst="rect">
            <a:avLst/>
          </a:prstGeom>
          <a:noFill/>
        </p:spPr>
        <p:txBody>
          <a:bodyPr wrap="none" rtlCol="0">
            <a:spAutoFit/>
          </a:bodyPr>
          <a:lstStyle/>
          <a:p>
            <a:r>
              <a:rPr kumimoji="1" lang="ja-JP" altLang="en-US" sz="1100" dirty="0" smtClean="0">
                <a:latin typeface="ＭＳ Ｐ明朝" panose="02020600040205080304" pitchFamily="18" charset="-128"/>
                <a:ea typeface="ＭＳ Ｐ明朝" panose="02020600040205080304" pitchFamily="18" charset="-128"/>
              </a:rPr>
              <a:t>・マイナンバー及びマイナンバーに</a:t>
            </a:r>
            <a:endParaRPr kumimoji="1" lang="en-US" altLang="ja-JP" sz="1100" dirty="0" smtClean="0">
              <a:latin typeface="ＭＳ Ｐ明朝" panose="02020600040205080304" pitchFamily="18" charset="-128"/>
              <a:ea typeface="ＭＳ Ｐ明朝" panose="02020600040205080304" pitchFamily="18" charset="-128"/>
            </a:endParaRPr>
          </a:p>
          <a:p>
            <a:r>
              <a:rPr kumimoji="1" lang="ja-JP" altLang="en-US" sz="1100" dirty="0" smtClean="0">
                <a:latin typeface="ＭＳ Ｐ明朝" panose="02020600040205080304" pitchFamily="18" charset="-128"/>
                <a:ea typeface="ＭＳ Ｐ明朝" panose="02020600040205080304" pitchFamily="18" charset="-128"/>
              </a:rPr>
              <a:t>紐づく被保険者ＩＤは見えない構造</a:t>
            </a:r>
            <a:endParaRPr kumimoji="1" lang="en-US" altLang="ja-JP" sz="1100" dirty="0" smtClean="0">
              <a:latin typeface="ＭＳ Ｐ明朝" panose="02020600040205080304" pitchFamily="18" charset="-128"/>
              <a:ea typeface="ＭＳ Ｐ明朝" panose="02020600040205080304" pitchFamily="18" charset="-128"/>
            </a:endParaRPr>
          </a:p>
          <a:p>
            <a:r>
              <a:rPr kumimoji="1" lang="ja-JP" altLang="en-US" sz="1100" dirty="0" smtClean="0">
                <a:latin typeface="ＭＳ Ｐ明朝" panose="02020600040205080304" pitchFamily="18" charset="-128"/>
                <a:ea typeface="ＭＳ Ｐ明朝" panose="02020600040205080304" pitchFamily="18" charset="-128"/>
              </a:rPr>
              <a:t>になるが、市町村は</a:t>
            </a:r>
            <a:r>
              <a:rPr lang="ja-JP" altLang="en-US" sz="1100" dirty="0" smtClean="0">
                <a:latin typeface="ＭＳ Ｐ明朝" panose="02020600040205080304" pitchFamily="18" charset="-128"/>
                <a:ea typeface="ＭＳ Ｐ明朝" panose="02020600040205080304" pitchFamily="18" charset="-128"/>
              </a:rPr>
              <a:t>マイナンバーを</a:t>
            </a:r>
            <a:endParaRPr lang="en-US" altLang="ja-JP" sz="1100" dirty="0" smtClean="0">
              <a:latin typeface="ＭＳ Ｐ明朝" panose="02020600040205080304" pitchFamily="18" charset="-128"/>
              <a:ea typeface="ＭＳ Ｐ明朝" panose="02020600040205080304" pitchFamily="18" charset="-128"/>
            </a:endParaRPr>
          </a:p>
          <a:p>
            <a:r>
              <a:rPr lang="ja-JP" altLang="en-US" sz="1100" dirty="0" smtClean="0">
                <a:latin typeface="ＭＳ Ｐ明朝" panose="02020600040205080304" pitchFamily="18" charset="-128"/>
                <a:ea typeface="ＭＳ Ｐ明朝" panose="02020600040205080304" pitchFamily="18" charset="-128"/>
              </a:rPr>
              <a:t>記載した資格情報を国保</a:t>
            </a:r>
            <a:r>
              <a:rPr lang="ja-JP" altLang="en-US" sz="1100" dirty="0">
                <a:latin typeface="ＭＳ Ｐ明朝" panose="02020600040205080304" pitchFamily="18" charset="-128"/>
                <a:ea typeface="ＭＳ Ｐ明朝" panose="02020600040205080304" pitchFamily="18" charset="-128"/>
              </a:rPr>
              <a:t>連合会</a:t>
            </a:r>
            <a:r>
              <a:rPr lang="ja-JP" altLang="en-US" sz="1100" dirty="0" smtClean="0">
                <a:latin typeface="ＭＳ Ｐ明朝" panose="02020600040205080304" pitchFamily="18" charset="-128"/>
                <a:ea typeface="ＭＳ Ｐ明朝" panose="02020600040205080304" pitchFamily="18" charset="-128"/>
              </a:rPr>
              <a:t>に</a:t>
            </a:r>
            <a:endParaRPr lang="en-US" altLang="ja-JP" sz="1100" dirty="0" smtClean="0">
              <a:latin typeface="ＭＳ Ｐ明朝" panose="02020600040205080304" pitchFamily="18" charset="-128"/>
              <a:ea typeface="ＭＳ Ｐ明朝" panose="02020600040205080304" pitchFamily="18" charset="-128"/>
            </a:endParaRPr>
          </a:p>
          <a:p>
            <a:r>
              <a:rPr lang="ja-JP" altLang="en-US" sz="1100" dirty="0" smtClean="0">
                <a:latin typeface="ＭＳ Ｐ明朝" panose="02020600040205080304" pitchFamily="18" charset="-128"/>
                <a:ea typeface="ＭＳ Ｐ明朝" panose="02020600040205080304" pitchFamily="18" charset="-128"/>
              </a:rPr>
              <a:t>共同委託するため、特定個人情報</a:t>
            </a:r>
            <a:endParaRPr lang="en-US" altLang="ja-JP" sz="1100" dirty="0" smtClean="0">
              <a:latin typeface="ＭＳ Ｐ明朝" panose="02020600040205080304" pitchFamily="18" charset="-128"/>
              <a:ea typeface="ＭＳ Ｐ明朝" panose="02020600040205080304" pitchFamily="18" charset="-128"/>
            </a:endParaRPr>
          </a:p>
          <a:p>
            <a:r>
              <a:rPr lang="ja-JP" altLang="en-US" sz="1100" dirty="0">
                <a:latin typeface="ＭＳ Ｐ明朝" panose="02020600040205080304" pitchFamily="18" charset="-128"/>
                <a:ea typeface="ＭＳ Ｐ明朝" panose="02020600040205080304" pitchFamily="18" charset="-128"/>
              </a:rPr>
              <a:t>保護</a:t>
            </a:r>
            <a:r>
              <a:rPr lang="ja-JP" altLang="en-US" sz="1100" dirty="0" smtClean="0">
                <a:latin typeface="ＭＳ Ｐ明朝" panose="02020600040205080304" pitchFamily="18" charset="-128"/>
                <a:ea typeface="ＭＳ Ｐ明朝" panose="02020600040205080304" pitchFamily="18" charset="-128"/>
              </a:rPr>
              <a:t>評価（ＰＩＡ）が必要。</a:t>
            </a:r>
            <a:endParaRPr lang="en-US" altLang="ja-JP" sz="1100" dirty="0" smtClean="0">
              <a:latin typeface="ＭＳ Ｐ明朝" panose="02020600040205080304" pitchFamily="18" charset="-128"/>
              <a:ea typeface="ＭＳ Ｐ明朝" panose="02020600040205080304" pitchFamily="18" charset="-128"/>
            </a:endParaRPr>
          </a:p>
          <a:p>
            <a:endParaRPr lang="en-US" altLang="ja-JP" sz="1100" dirty="0" smtClean="0">
              <a:latin typeface="ＭＳ Ｐ明朝" panose="02020600040205080304" pitchFamily="18" charset="-128"/>
              <a:ea typeface="ＭＳ Ｐ明朝" panose="02020600040205080304" pitchFamily="18" charset="-128"/>
            </a:endParaRPr>
          </a:p>
          <a:p>
            <a:r>
              <a:rPr lang="ja-JP" altLang="en-US" sz="1100" dirty="0" smtClean="0">
                <a:latin typeface="ＭＳ Ｐ明朝" panose="02020600040205080304" pitchFamily="18" charset="-128"/>
                <a:ea typeface="ＭＳ Ｐ明朝" panose="02020600040205080304" pitchFamily="18" charset="-128"/>
              </a:rPr>
              <a:t>・国及び国保中央会は、ＰＩＡの実施</a:t>
            </a:r>
            <a:endParaRPr lang="en-US" altLang="ja-JP" sz="1100" dirty="0" smtClean="0">
              <a:latin typeface="ＭＳ Ｐ明朝" panose="02020600040205080304" pitchFamily="18" charset="-128"/>
              <a:ea typeface="ＭＳ Ｐ明朝" panose="02020600040205080304" pitchFamily="18" charset="-128"/>
            </a:endParaRPr>
          </a:p>
          <a:p>
            <a:r>
              <a:rPr lang="ja-JP" altLang="en-US" sz="1100" dirty="0" smtClean="0">
                <a:latin typeface="ＭＳ Ｐ明朝" panose="02020600040205080304" pitchFamily="18" charset="-128"/>
                <a:ea typeface="ＭＳ Ｐ明朝" panose="02020600040205080304" pitchFamily="18" charset="-128"/>
              </a:rPr>
              <a:t>に当たり、開発事業者の協力を得て、</a:t>
            </a:r>
            <a:endParaRPr lang="en-US" altLang="ja-JP" sz="1100" dirty="0" smtClean="0">
              <a:latin typeface="ＭＳ Ｐ明朝" panose="02020600040205080304" pitchFamily="18" charset="-128"/>
              <a:ea typeface="ＭＳ Ｐ明朝" panose="02020600040205080304" pitchFamily="18" charset="-128"/>
            </a:endParaRPr>
          </a:p>
          <a:p>
            <a:r>
              <a:rPr lang="ja-JP" altLang="en-US" sz="1100" dirty="0">
                <a:latin typeface="ＭＳ Ｐ明朝" panose="02020600040205080304" pitchFamily="18" charset="-128"/>
                <a:ea typeface="ＭＳ Ｐ明朝" panose="02020600040205080304" pitchFamily="18" charset="-128"/>
              </a:rPr>
              <a:t>評価</a:t>
            </a:r>
            <a:r>
              <a:rPr lang="ja-JP" altLang="en-US" sz="1100" dirty="0" smtClean="0">
                <a:latin typeface="ＭＳ Ｐ明朝" panose="02020600040205080304" pitchFamily="18" charset="-128"/>
                <a:ea typeface="ＭＳ Ｐ明朝" panose="02020600040205080304" pitchFamily="18" charset="-128"/>
              </a:rPr>
              <a:t>の参考</a:t>
            </a:r>
            <a:r>
              <a:rPr lang="ja-JP" altLang="en-US" sz="1100" dirty="0">
                <a:latin typeface="ＭＳ Ｐ明朝" panose="02020600040205080304" pitchFamily="18" charset="-128"/>
                <a:ea typeface="ＭＳ Ｐ明朝" panose="02020600040205080304" pitchFamily="18" charset="-128"/>
              </a:rPr>
              <a:t>と</a:t>
            </a:r>
            <a:r>
              <a:rPr lang="ja-JP" altLang="en-US" sz="1100" dirty="0" smtClean="0">
                <a:latin typeface="ＭＳ Ｐ明朝" panose="02020600040205080304" pitchFamily="18" charset="-128"/>
                <a:ea typeface="ＭＳ Ｐ明朝" panose="02020600040205080304" pitchFamily="18" charset="-128"/>
              </a:rPr>
              <a:t>なる情報を提供（平成</a:t>
            </a:r>
            <a:endParaRPr lang="en-US" altLang="ja-JP" sz="1100" dirty="0" smtClean="0">
              <a:latin typeface="ＭＳ Ｐ明朝" panose="02020600040205080304" pitchFamily="18" charset="-128"/>
              <a:ea typeface="ＭＳ Ｐ明朝" panose="02020600040205080304" pitchFamily="18" charset="-128"/>
            </a:endParaRPr>
          </a:p>
          <a:p>
            <a:r>
              <a:rPr lang="en-US" altLang="ja-JP" sz="1100" dirty="0" smtClean="0">
                <a:latin typeface="ＭＳ Ｐ明朝" panose="02020600040205080304" pitchFamily="18" charset="-128"/>
                <a:ea typeface="ＭＳ Ｐ明朝" panose="02020600040205080304" pitchFamily="18" charset="-128"/>
              </a:rPr>
              <a:t>28</a:t>
            </a:r>
            <a:r>
              <a:rPr lang="ja-JP" altLang="en-US" sz="1100" dirty="0" smtClean="0">
                <a:latin typeface="ＭＳ Ｐ明朝" panose="02020600040205080304" pitchFamily="18" charset="-128"/>
                <a:ea typeface="ＭＳ Ｐ明朝" panose="02020600040205080304" pitchFamily="18" charset="-128"/>
              </a:rPr>
              <a:t>年春を目途）。</a:t>
            </a:r>
            <a:endParaRPr lang="en-US" altLang="ja-JP" sz="1100" dirty="0" smtClean="0">
              <a:latin typeface="ＭＳ Ｐ明朝" panose="02020600040205080304" pitchFamily="18" charset="-128"/>
              <a:ea typeface="ＭＳ Ｐ明朝" panose="02020600040205080304" pitchFamily="18" charset="-128"/>
            </a:endParaRPr>
          </a:p>
          <a:p>
            <a:endParaRPr lang="en-US" altLang="ja-JP" sz="1100" dirty="0" smtClean="0">
              <a:latin typeface="ＭＳ Ｐ明朝" panose="02020600040205080304" pitchFamily="18" charset="-128"/>
              <a:ea typeface="ＭＳ Ｐ明朝" panose="02020600040205080304" pitchFamily="18" charset="-128"/>
            </a:endParaRPr>
          </a:p>
          <a:p>
            <a:r>
              <a:rPr lang="ja-JP" altLang="en-US" sz="1100" dirty="0" smtClean="0">
                <a:latin typeface="ＭＳ Ｐ明朝" panose="02020600040205080304" pitchFamily="18" charset="-128"/>
                <a:ea typeface="ＭＳ Ｐ明朝" panose="02020600040205080304" pitchFamily="18" charset="-128"/>
              </a:rPr>
              <a:t>・都道府県内の全ての市町村は、</a:t>
            </a:r>
            <a:endParaRPr lang="en-US" altLang="ja-JP" sz="1100" dirty="0" smtClean="0">
              <a:latin typeface="ＭＳ Ｐ明朝" panose="02020600040205080304" pitchFamily="18" charset="-128"/>
              <a:ea typeface="ＭＳ Ｐ明朝" panose="02020600040205080304" pitchFamily="18" charset="-128"/>
            </a:endParaRPr>
          </a:p>
          <a:p>
            <a:r>
              <a:rPr lang="ja-JP" altLang="en-US" sz="1100" dirty="0" smtClean="0">
                <a:latin typeface="ＭＳ Ｐ明朝" panose="02020600040205080304" pitchFamily="18" charset="-128"/>
                <a:ea typeface="ＭＳ Ｐ明朝" panose="02020600040205080304" pitchFamily="18" charset="-128"/>
              </a:rPr>
              <a:t>平成</a:t>
            </a:r>
            <a:r>
              <a:rPr lang="en-US" altLang="ja-JP" sz="1100" dirty="0" smtClean="0">
                <a:latin typeface="ＭＳ Ｐ明朝" panose="02020600040205080304" pitchFamily="18" charset="-128"/>
                <a:ea typeface="ＭＳ Ｐ明朝" panose="02020600040205080304" pitchFamily="18" charset="-128"/>
              </a:rPr>
              <a:t>29</a:t>
            </a:r>
            <a:r>
              <a:rPr lang="ja-JP" altLang="en-US" sz="1100" dirty="0" smtClean="0">
                <a:latin typeface="ＭＳ Ｐ明朝" panose="02020600040205080304" pitchFamily="18" charset="-128"/>
                <a:ea typeface="ＭＳ Ｐ明朝" panose="02020600040205080304" pitchFamily="18" charset="-128"/>
              </a:rPr>
              <a:t>年夏頃までには、国保連合会</a:t>
            </a:r>
            <a:endParaRPr lang="en-US" altLang="ja-JP" sz="1100" dirty="0" smtClean="0">
              <a:latin typeface="ＭＳ Ｐ明朝" panose="02020600040205080304" pitchFamily="18" charset="-128"/>
              <a:ea typeface="ＭＳ Ｐ明朝" panose="02020600040205080304" pitchFamily="18" charset="-128"/>
            </a:endParaRPr>
          </a:p>
          <a:p>
            <a:r>
              <a:rPr lang="ja-JP" altLang="en-US" sz="1100" dirty="0">
                <a:latin typeface="ＭＳ Ｐ明朝" panose="02020600040205080304" pitchFamily="18" charset="-128"/>
                <a:ea typeface="ＭＳ Ｐ明朝" panose="02020600040205080304" pitchFamily="18" charset="-128"/>
              </a:rPr>
              <a:t>と</a:t>
            </a:r>
            <a:r>
              <a:rPr lang="ja-JP" altLang="en-US" sz="1100" dirty="0" smtClean="0">
                <a:latin typeface="ＭＳ Ｐ明朝" panose="02020600040205080304" pitchFamily="18" charset="-128"/>
                <a:ea typeface="ＭＳ Ｐ明朝" panose="02020600040205080304" pitchFamily="18" charset="-128"/>
              </a:rPr>
              <a:t>共同委託契約を締結する必要。</a:t>
            </a:r>
            <a:endParaRPr lang="en-US" altLang="ja-JP" sz="1100" dirty="0" smtClean="0">
              <a:latin typeface="ＭＳ Ｐ明朝" panose="02020600040205080304" pitchFamily="18" charset="-128"/>
              <a:ea typeface="ＭＳ Ｐ明朝" panose="02020600040205080304" pitchFamily="18" charset="-128"/>
            </a:endParaRPr>
          </a:p>
          <a:p>
            <a:endParaRPr kumimoji="1" lang="ja-JP" altLang="en-US" sz="1600" dirty="0">
              <a:latin typeface="ＭＳ Ｐ明朝" panose="02020600040205080304" pitchFamily="18" charset="-128"/>
              <a:ea typeface="ＭＳ Ｐ明朝" panose="02020600040205080304" pitchFamily="18" charset="-128"/>
            </a:endParaRPr>
          </a:p>
        </p:txBody>
      </p:sp>
      <p:cxnSp>
        <p:nvCxnSpPr>
          <p:cNvPr id="55" name="直線コネクタ 54"/>
          <p:cNvCxnSpPr/>
          <p:nvPr/>
        </p:nvCxnSpPr>
        <p:spPr>
          <a:xfrm>
            <a:off x="-87560" y="412789"/>
            <a:ext cx="10281592"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51144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00472" y="51055"/>
            <a:ext cx="9332813" cy="38521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latin typeface="HGP創英角ｺﾞｼｯｸUB" panose="020B0900000000000000" pitchFamily="50" charset="-128"/>
                <a:ea typeface="HGP創英角ｺﾞｼｯｸUB" panose="020B0900000000000000" pitchFamily="50" charset="-128"/>
              </a:rPr>
              <a:t>国保情報集約システムにおける番号利用による情報提供（イメージ）</a:t>
            </a:r>
            <a:endParaRPr lang="en-US" altLang="ja-JP" dirty="0" smtClean="0">
              <a:solidFill>
                <a:prstClr val="black"/>
              </a:solidFill>
              <a:latin typeface="HGP創英角ｺﾞｼｯｸUB" panose="020B0900000000000000" pitchFamily="50" charset="-128"/>
              <a:ea typeface="HGP創英角ｺﾞｼｯｸUB" panose="020B0900000000000000" pitchFamily="50" charset="-128"/>
            </a:endParaRPr>
          </a:p>
        </p:txBody>
      </p:sp>
      <p:cxnSp>
        <p:nvCxnSpPr>
          <p:cNvPr id="3" name="直線コネクタ 2"/>
          <p:cNvCxnSpPr/>
          <p:nvPr/>
        </p:nvCxnSpPr>
        <p:spPr>
          <a:xfrm>
            <a:off x="-87560" y="511618"/>
            <a:ext cx="10281592"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82" name="等号 81"/>
          <p:cNvSpPr/>
          <p:nvPr/>
        </p:nvSpPr>
        <p:spPr>
          <a:xfrm rot="5400000">
            <a:off x="3548092" y="1610800"/>
            <a:ext cx="180000" cy="216000"/>
          </a:xfrm>
          <a:prstGeom prst="mathEqua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10" name="グループ化 9"/>
          <p:cNvGrpSpPr/>
          <p:nvPr/>
        </p:nvGrpSpPr>
        <p:grpSpPr>
          <a:xfrm>
            <a:off x="56456" y="1374863"/>
            <a:ext cx="9576013" cy="5451606"/>
            <a:chOff x="56456" y="608055"/>
            <a:chExt cx="9576013" cy="6218414"/>
          </a:xfrm>
        </p:grpSpPr>
        <p:grpSp>
          <p:nvGrpSpPr>
            <p:cNvPr id="12" name="グループ化 11"/>
            <p:cNvGrpSpPr/>
            <p:nvPr/>
          </p:nvGrpSpPr>
          <p:grpSpPr>
            <a:xfrm>
              <a:off x="56456" y="608055"/>
              <a:ext cx="9576013" cy="6218414"/>
              <a:chOff x="56456" y="608055"/>
              <a:chExt cx="9576013" cy="6218414"/>
            </a:xfrm>
          </p:grpSpPr>
          <p:grpSp>
            <p:nvGrpSpPr>
              <p:cNvPr id="61" name="グループ化 60"/>
              <p:cNvGrpSpPr/>
              <p:nvPr/>
            </p:nvGrpSpPr>
            <p:grpSpPr>
              <a:xfrm>
                <a:off x="56456" y="608055"/>
                <a:ext cx="9576013" cy="6218414"/>
                <a:chOff x="56456" y="608055"/>
                <a:chExt cx="9576013" cy="6218414"/>
              </a:xfrm>
            </p:grpSpPr>
            <p:grpSp>
              <p:nvGrpSpPr>
                <p:cNvPr id="45" name="グループ化 44"/>
                <p:cNvGrpSpPr/>
                <p:nvPr/>
              </p:nvGrpSpPr>
              <p:grpSpPr>
                <a:xfrm>
                  <a:off x="56456" y="608055"/>
                  <a:ext cx="9576013" cy="6218414"/>
                  <a:chOff x="56456" y="608055"/>
                  <a:chExt cx="9576013" cy="6218414"/>
                </a:xfrm>
              </p:grpSpPr>
              <p:grpSp>
                <p:nvGrpSpPr>
                  <p:cNvPr id="29" name="グループ化 28"/>
                  <p:cNvGrpSpPr/>
                  <p:nvPr/>
                </p:nvGrpSpPr>
                <p:grpSpPr>
                  <a:xfrm>
                    <a:off x="56456" y="608055"/>
                    <a:ext cx="9576013" cy="6218414"/>
                    <a:chOff x="56456" y="608055"/>
                    <a:chExt cx="9576013" cy="6218414"/>
                  </a:xfrm>
                </p:grpSpPr>
                <p:grpSp>
                  <p:nvGrpSpPr>
                    <p:cNvPr id="28" name="グループ化 27"/>
                    <p:cNvGrpSpPr/>
                    <p:nvPr/>
                  </p:nvGrpSpPr>
                  <p:grpSpPr>
                    <a:xfrm>
                      <a:off x="56456" y="608055"/>
                      <a:ext cx="9576013" cy="6218414"/>
                      <a:chOff x="56456" y="608055"/>
                      <a:chExt cx="9576013" cy="6218414"/>
                    </a:xfrm>
                  </p:grpSpPr>
                  <p:grpSp>
                    <p:nvGrpSpPr>
                      <p:cNvPr id="24" name="グループ化 23"/>
                      <p:cNvGrpSpPr/>
                      <p:nvPr/>
                    </p:nvGrpSpPr>
                    <p:grpSpPr>
                      <a:xfrm>
                        <a:off x="56456" y="608055"/>
                        <a:ext cx="9576013" cy="6218414"/>
                        <a:chOff x="56456" y="608055"/>
                        <a:chExt cx="9576013" cy="6218414"/>
                      </a:xfrm>
                    </p:grpSpPr>
                    <p:grpSp>
                      <p:nvGrpSpPr>
                        <p:cNvPr id="19" name="グループ化 18"/>
                        <p:cNvGrpSpPr/>
                        <p:nvPr/>
                      </p:nvGrpSpPr>
                      <p:grpSpPr>
                        <a:xfrm>
                          <a:off x="56456" y="608055"/>
                          <a:ext cx="9576013" cy="6218414"/>
                          <a:chOff x="56456" y="608055"/>
                          <a:chExt cx="9576013" cy="6218414"/>
                        </a:xfrm>
                      </p:grpSpPr>
                      <p:grpSp>
                        <p:nvGrpSpPr>
                          <p:cNvPr id="18" name="グループ化 17"/>
                          <p:cNvGrpSpPr/>
                          <p:nvPr/>
                        </p:nvGrpSpPr>
                        <p:grpSpPr>
                          <a:xfrm>
                            <a:off x="56456" y="608055"/>
                            <a:ext cx="9576013" cy="6218414"/>
                            <a:chOff x="56456" y="608055"/>
                            <a:chExt cx="9576013" cy="6218414"/>
                          </a:xfrm>
                        </p:grpSpPr>
                        <p:grpSp>
                          <p:nvGrpSpPr>
                            <p:cNvPr id="5" name="グループ化 4"/>
                            <p:cNvGrpSpPr/>
                            <p:nvPr/>
                          </p:nvGrpSpPr>
                          <p:grpSpPr>
                            <a:xfrm>
                              <a:off x="56456" y="620688"/>
                              <a:ext cx="9518704" cy="6205781"/>
                              <a:chOff x="56456" y="620688"/>
                              <a:chExt cx="9518704" cy="6205781"/>
                            </a:xfrm>
                          </p:grpSpPr>
                          <p:grpSp>
                            <p:nvGrpSpPr>
                              <p:cNvPr id="86" name="グループ化 85"/>
                              <p:cNvGrpSpPr/>
                              <p:nvPr/>
                            </p:nvGrpSpPr>
                            <p:grpSpPr>
                              <a:xfrm>
                                <a:off x="56456" y="620688"/>
                                <a:ext cx="9518704" cy="6205781"/>
                                <a:chOff x="-87560" y="692696"/>
                                <a:chExt cx="9518704" cy="6205781"/>
                              </a:xfrm>
                            </p:grpSpPr>
                            <p:grpSp>
                              <p:nvGrpSpPr>
                                <p:cNvPr id="81" name="グループ化 80"/>
                                <p:cNvGrpSpPr/>
                                <p:nvPr/>
                              </p:nvGrpSpPr>
                              <p:grpSpPr>
                                <a:xfrm>
                                  <a:off x="-87560" y="692696"/>
                                  <a:ext cx="9518704" cy="6205781"/>
                                  <a:chOff x="-87560" y="895072"/>
                                  <a:chExt cx="9518704" cy="6205781"/>
                                </a:xfrm>
                              </p:grpSpPr>
                              <p:grpSp>
                                <p:nvGrpSpPr>
                                  <p:cNvPr id="71" name="グループ化 70"/>
                                  <p:cNvGrpSpPr/>
                                  <p:nvPr/>
                                </p:nvGrpSpPr>
                                <p:grpSpPr>
                                  <a:xfrm>
                                    <a:off x="-87560" y="895072"/>
                                    <a:ext cx="9518704" cy="6205781"/>
                                    <a:chOff x="21624" y="908720"/>
                                    <a:chExt cx="9518704" cy="6205781"/>
                                  </a:xfrm>
                                </p:grpSpPr>
                                <p:grpSp>
                                  <p:nvGrpSpPr>
                                    <p:cNvPr id="66" name="グループ化 65"/>
                                    <p:cNvGrpSpPr/>
                                    <p:nvPr/>
                                  </p:nvGrpSpPr>
                                  <p:grpSpPr>
                                    <a:xfrm>
                                      <a:off x="251296" y="908720"/>
                                      <a:ext cx="9289032" cy="6205781"/>
                                      <a:chOff x="251296" y="908720"/>
                                      <a:chExt cx="9289032" cy="6205781"/>
                                    </a:xfrm>
                                  </p:grpSpPr>
                                  <p:grpSp>
                                    <p:nvGrpSpPr>
                                      <p:cNvPr id="41" name="グループ化 40"/>
                                      <p:cNvGrpSpPr/>
                                      <p:nvPr/>
                                    </p:nvGrpSpPr>
                                    <p:grpSpPr>
                                      <a:xfrm>
                                        <a:off x="251296" y="908720"/>
                                        <a:ext cx="9289032" cy="6205781"/>
                                        <a:chOff x="323304" y="836712"/>
                                        <a:chExt cx="9289032" cy="6205781"/>
                                      </a:xfrm>
                                    </p:grpSpPr>
                                    <p:grpSp>
                                      <p:nvGrpSpPr>
                                        <p:cNvPr id="30" name="グループ化 29"/>
                                        <p:cNvGrpSpPr/>
                                        <p:nvPr/>
                                      </p:nvGrpSpPr>
                                      <p:grpSpPr>
                                        <a:xfrm>
                                          <a:off x="2677294" y="836712"/>
                                          <a:ext cx="4473122" cy="1944216"/>
                                          <a:chOff x="2677294" y="692696"/>
                                          <a:chExt cx="4473122" cy="1944216"/>
                                        </a:xfrm>
                                      </p:grpSpPr>
                                      <p:sp>
                                        <p:nvSpPr>
                                          <p:cNvPr id="4" name="正方形/長方形 3"/>
                                          <p:cNvSpPr/>
                                          <p:nvPr/>
                                        </p:nvSpPr>
                                        <p:spPr>
                                          <a:xfrm>
                                            <a:off x="2677294" y="692696"/>
                                            <a:ext cx="1944216" cy="1944216"/>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ＤＨＰ平成ゴシックW5" panose="020B0500000000000000" pitchFamily="50" charset="-128"/>
                                                <a:ea typeface="ＤＨＰ平成ゴシックW5" panose="020B0500000000000000" pitchFamily="50" charset="-128"/>
                                              </a:rPr>
                                              <a:t>Ａ市町村</a:t>
                                            </a:r>
                                            <a:endParaRPr lang="en-US" altLang="ja-JP" sz="1600" dirty="0" smtClean="0">
                                              <a:solidFill>
                                                <a:schemeClr val="tx1"/>
                                              </a:solidFill>
                                              <a:latin typeface="ＤＨＰ平成ゴシックW5" panose="020B0500000000000000" pitchFamily="50" charset="-128"/>
                                              <a:ea typeface="ＤＨＰ平成ゴシックW5" panose="020B0500000000000000" pitchFamily="50" charset="-128"/>
                                            </a:endParaRPr>
                                          </a:p>
                                          <a:p>
                                            <a:pPr algn="ctr"/>
                                            <a:endParaRPr lang="en-US" altLang="ja-JP" sz="1200" dirty="0">
                                              <a:solidFill>
                                                <a:schemeClr val="tx1"/>
                                              </a:solidFill>
                                            </a:endParaRPr>
                                          </a:p>
                                          <a:p>
                                            <a:pPr algn="ctr"/>
                                            <a:endParaRPr lang="en-US" altLang="ja-JP" sz="1200" dirty="0" smtClean="0">
                                              <a:solidFill>
                                                <a:schemeClr val="tx1"/>
                                              </a:solidFill>
                                            </a:endParaRPr>
                                          </a:p>
                                          <a:p>
                                            <a:pPr algn="ctr"/>
                                            <a:endParaRPr lang="en-US" altLang="ja-JP" sz="1200" dirty="0">
                                              <a:solidFill>
                                                <a:schemeClr val="tx1"/>
                                              </a:solidFill>
                                            </a:endParaRPr>
                                          </a:p>
                                          <a:p>
                                            <a:pPr algn="ctr"/>
                                            <a:endParaRPr lang="en-US" altLang="ja-JP" sz="1200" dirty="0" smtClean="0">
                                              <a:solidFill>
                                                <a:schemeClr val="tx1"/>
                                              </a:solidFill>
                                            </a:endParaRPr>
                                          </a:p>
                                          <a:p>
                                            <a:pPr algn="ctr"/>
                                            <a:endParaRPr lang="en-US" altLang="ja-JP" sz="1200" dirty="0">
                                              <a:solidFill>
                                                <a:schemeClr val="tx1"/>
                                              </a:solidFill>
                                            </a:endParaRPr>
                                          </a:p>
                                          <a:p>
                                            <a:pPr algn="ctr"/>
                                            <a:endParaRPr lang="en-US" altLang="ja-JP" sz="1200" dirty="0" smtClean="0">
                                              <a:solidFill>
                                                <a:schemeClr val="tx1"/>
                                              </a:solidFill>
                                            </a:endParaRPr>
                                          </a:p>
                                          <a:p>
                                            <a:pPr algn="ctr"/>
                                            <a:endParaRPr lang="en-US" altLang="ja-JP" sz="1200" dirty="0">
                                              <a:solidFill>
                                                <a:schemeClr val="tx1"/>
                                              </a:solidFill>
                                            </a:endParaRPr>
                                          </a:p>
                                          <a:p>
                                            <a:pPr algn="ctr"/>
                                            <a:endParaRPr lang="en-US" altLang="ja-JP" sz="1200" dirty="0">
                                              <a:solidFill>
                                                <a:schemeClr val="tx1"/>
                                              </a:solidFill>
                                            </a:endParaRPr>
                                          </a:p>
                                        </p:txBody>
                                      </p:sp>
                                      <p:sp>
                                        <p:nvSpPr>
                                          <p:cNvPr id="6" name="正方形/長方形 5"/>
                                          <p:cNvSpPr/>
                                          <p:nvPr/>
                                        </p:nvSpPr>
                                        <p:spPr>
                                          <a:xfrm>
                                            <a:off x="2890590" y="1819174"/>
                                            <a:ext cx="1584000" cy="626368"/>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個人番号</a:t>
                                            </a:r>
                                            <a:endParaRPr kumimoji="1" lang="en-US" altLang="ja-JP" sz="1200" dirty="0" smtClean="0">
                                              <a:solidFill>
                                                <a:schemeClr val="tx1"/>
                                              </a:solidFill>
                                            </a:endParaRPr>
                                          </a:p>
                                          <a:p>
                                            <a:pPr algn="ctr"/>
                                            <a:r>
                                              <a:rPr kumimoji="1" lang="en-US" altLang="ja-JP" sz="1200" dirty="0" smtClean="0">
                                                <a:solidFill>
                                                  <a:schemeClr val="tx1"/>
                                                </a:solidFill>
                                              </a:rPr>
                                              <a:t>210987654321</a:t>
                                            </a:r>
                                            <a:endParaRPr kumimoji="1" lang="ja-JP" altLang="en-US" sz="1200" dirty="0">
                                              <a:solidFill>
                                                <a:schemeClr val="tx1"/>
                                              </a:solidFill>
                                            </a:endParaRPr>
                                          </a:p>
                                        </p:txBody>
                                      </p:sp>
                                      <p:sp>
                                        <p:nvSpPr>
                                          <p:cNvPr id="7" name="正方形/長方形 6"/>
                                          <p:cNvSpPr/>
                                          <p:nvPr/>
                                        </p:nvSpPr>
                                        <p:spPr>
                                          <a:xfrm>
                                            <a:off x="5206200" y="692696"/>
                                            <a:ext cx="1944216" cy="1944216"/>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600" dirty="0" smtClean="0">
                                              <a:solidFill>
                                                <a:schemeClr val="tx1"/>
                                              </a:solidFill>
                                              <a:latin typeface="ＤＨＰ平成ゴシックW5" panose="020B0500000000000000" pitchFamily="50" charset="-128"/>
                                              <a:ea typeface="ＤＨＰ平成ゴシックW5" panose="020B0500000000000000" pitchFamily="50" charset="-128"/>
                                            </a:endParaRPr>
                                          </a:p>
                                          <a:p>
                                            <a:r>
                                              <a:rPr kumimoji="1" lang="ja-JP" altLang="en-US" sz="1600" dirty="0" smtClean="0">
                                                <a:solidFill>
                                                  <a:schemeClr val="tx1"/>
                                                </a:solidFill>
                                                <a:latin typeface="ＤＨＰ平成ゴシックW5" panose="020B0500000000000000" pitchFamily="50" charset="-128"/>
                                                <a:ea typeface="ＤＨＰ平成ゴシックW5" panose="020B0500000000000000" pitchFamily="50" charset="-128"/>
                                              </a:rPr>
                                              <a:t>Ｂ市町村</a:t>
                                            </a:r>
                                            <a:endParaRPr kumimoji="1" lang="en-US" altLang="ja-JP" sz="1600" dirty="0" smtClean="0">
                                              <a:solidFill>
                                                <a:schemeClr val="tx1"/>
                                              </a:solidFill>
                                              <a:latin typeface="ＤＨＰ平成ゴシックW5" panose="020B0500000000000000" pitchFamily="50" charset="-128"/>
                                              <a:ea typeface="ＤＨＰ平成ゴシックW5" panose="020B0500000000000000" pitchFamily="50" charset="-128"/>
                                            </a:endParaRPr>
                                          </a:p>
                                          <a:p>
                                            <a:pPr algn="ctr"/>
                                            <a:endParaRPr lang="en-US" altLang="ja-JP" sz="1200" dirty="0">
                                              <a:solidFill>
                                                <a:schemeClr val="tx1"/>
                                              </a:solidFill>
                                            </a:endParaRPr>
                                          </a:p>
                                          <a:p>
                                            <a:pPr algn="ctr"/>
                                            <a:endParaRPr kumimoji="1" lang="en-US" altLang="ja-JP" sz="1200" dirty="0" smtClean="0">
                                              <a:solidFill>
                                                <a:schemeClr val="tx1"/>
                                              </a:solidFill>
                                            </a:endParaRPr>
                                          </a:p>
                                          <a:p>
                                            <a:pPr algn="ctr"/>
                                            <a:endParaRPr kumimoji="1" lang="en-US" altLang="ja-JP" sz="1200" dirty="0" smtClean="0">
                                              <a:solidFill>
                                                <a:schemeClr val="tx1"/>
                                              </a:solidFill>
                                            </a:endParaRPr>
                                          </a:p>
                                          <a:p>
                                            <a:pPr algn="ctr"/>
                                            <a:endParaRPr lang="en-US" altLang="ja-JP" sz="1200" dirty="0" smtClean="0">
                                              <a:solidFill>
                                                <a:schemeClr val="tx1"/>
                                              </a:solidFill>
                                            </a:endParaRPr>
                                          </a:p>
                                          <a:p>
                                            <a:pPr algn="ctr"/>
                                            <a:endParaRPr lang="en-US" altLang="ja-JP" sz="1200" dirty="0">
                                              <a:solidFill>
                                                <a:schemeClr val="tx1"/>
                                              </a:solidFill>
                                            </a:endParaRPr>
                                          </a:p>
                                          <a:p>
                                            <a:pPr algn="ctr"/>
                                            <a:endParaRPr lang="en-US" altLang="ja-JP" sz="1200" dirty="0" smtClean="0">
                                              <a:solidFill>
                                                <a:schemeClr val="tx1"/>
                                              </a:solidFill>
                                            </a:endParaRPr>
                                          </a:p>
                                          <a:p>
                                            <a:pPr algn="ctr"/>
                                            <a:endParaRPr lang="en-US" altLang="ja-JP" sz="1400" dirty="0">
                                              <a:solidFill>
                                                <a:schemeClr val="tx1"/>
                                              </a:solidFill>
                                            </a:endParaRPr>
                                          </a:p>
                                          <a:p>
                                            <a:pPr algn="ctr"/>
                                            <a:endParaRPr kumimoji="1" lang="en-US" altLang="ja-JP" sz="1200" dirty="0" smtClean="0">
                                              <a:solidFill>
                                                <a:schemeClr val="tx1"/>
                                              </a:solidFill>
                                            </a:endParaRPr>
                                          </a:p>
                                          <a:p>
                                            <a:pPr algn="ctr"/>
                                            <a:endParaRPr kumimoji="1" lang="ja-JP" altLang="en-US" sz="1200" dirty="0">
                                              <a:solidFill>
                                                <a:schemeClr val="tx1"/>
                                              </a:solidFill>
                                            </a:endParaRPr>
                                          </a:p>
                                        </p:txBody>
                                      </p:sp>
                                      <p:sp>
                                        <p:nvSpPr>
                                          <p:cNvPr id="8" name="正方形/長方形 7"/>
                                          <p:cNvSpPr/>
                                          <p:nvPr/>
                                        </p:nvSpPr>
                                        <p:spPr>
                                          <a:xfrm>
                                            <a:off x="5379094" y="1819174"/>
                                            <a:ext cx="1584000" cy="626368"/>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個人番号</a:t>
                                            </a:r>
                                            <a:endParaRPr kumimoji="1" lang="en-US" altLang="ja-JP" sz="1200" dirty="0" smtClean="0">
                                              <a:solidFill>
                                                <a:schemeClr val="tx1"/>
                                              </a:solidFill>
                                            </a:endParaRPr>
                                          </a:p>
                                          <a:p>
                                            <a:pPr algn="ctr"/>
                                            <a:r>
                                              <a:rPr lang="en-US" altLang="ja-JP" sz="1200" dirty="0">
                                                <a:solidFill>
                                                  <a:schemeClr val="tx1"/>
                                                </a:solidFill>
                                              </a:rPr>
                                              <a:t>210987654321</a:t>
                                            </a:r>
                                            <a:endParaRPr kumimoji="1" lang="ja-JP" altLang="en-US" sz="1200" dirty="0">
                                              <a:solidFill>
                                                <a:schemeClr val="tx1"/>
                                              </a:solidFill>
                                            </a:endParaRPr>
                                          </a:p>
                                        </p:txBody>
                                      </p:sp>
                                    </p:grpSp>
                                    <p:sp>
                                      <p:nvSpPr>
                                        <p:cNvPr id="31" name="正方形/長方形 30"/>
                                        <p:cNvSpPr/>
                                        <p:nvPr/>
                                      </p:nvSpPr>
                                      <p:spPr>
                                        <a:xfrm>
                                          <a:off x="323304" y="3284983"/>
                                          <a:ext cx="9289032" cy="3757510"/>
                                        </a:xfrm>
                                        <a:prstGeom prst="rect">
                                          <a:avLst/>
                                        </a:prstGeom>
                                        <a:pattFill prst="pct10">
                                          <a:fgClr>
                                            <a:schemeClr val="accent3">
                                              <a:lumMod val="60000"/>
                                              <a:lumOff val="40000"/>
                                            </a:schemeClr>
                                          </a:fgClr>
                                          <a:bgClr>
                                            <a:schemeClr val="bg1"/>
                                          </a:bgClr>
                                        </a:patt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sp>
                                    <p:nvSpPr>
                                      <p:cNvPr id="53" name="正方形/長方形 52"/>
                                      <p:cNvSpPr/>
                                      <p:nvPr/>
                                    </p:nvSpPr>
                                    <p:spPr>
                                      <a:xfrm>
                                        <a:off x="3046136" y="3567424"/>
                                        <a:ext cx="1584000" cy="62636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被保険者ＩＤ</a:t>
                                        </a:r>
                                        <a:endParaRPr kumimoji="1" lang="en-US" altLang="ja-JP" sz="1200" dirty="0" smtClean="0">
                                          <a:solidFill>
                                            <a:schemeClr val="tx1"/>
                                          </a:solidFill>
                                        </a:endParaRPr>
                                      </a:p>
                                      <a:p>
                                        <a:pPr algn="ctr"/>
                                        <a:r>
                                          <a:rPr lang="en-US" altLang="ja-JP" sz="1200" dirty="0">
                                            <a:solidFill>
                                              <a:schemeClr val="tx1"/>
                                            </a:solidFill>
                                          </a:rPr>
                                          <a:t>835237864563</a:t>
                                        </a:r>
                                        <a:endParaRPr kumimoji="1" lang="ja-JP" altLang="en-US" sz="1200" dirty="0">
                                          <a:solidFill>
                                            <a:schemeClr val="tx1"/>
                                          </a:solidFill>
                                        </a:endParaRPr>
                                      </a:p>
                                    </p:txBody>
                                  </p:sp>
                                  <p:sp>
                                    <p:nvSpPr>
                                      <p:cNvPr id="54" name="正方形/長方形 53"/>
                                      <p:cNvSpPr/>
                                      <p:nvPr/>
                                    </p:nvSpPr>
                                    <p:spPr>
                                      <a:xfrm>
                                        <a:off x="5154948" y="3567424"/>
                                        <a:ext cx="1584000" cy="62636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被保険者ＩＤ</a:t>
                                        </a:r>
                                        <a:endParaRPr kumimoji="1" lang="en-US" altLang="ja-JP" sz="1200" dirty="0" smtClean="0">
                                          <a:solidFill>
                                            <a:schemeClr val="tx1"/>
                                          </a:solidFill>
                                        </a:endParaRPr>
                                      </a:p>
                                      <a:p>
                                        <a:pPr algn="ctr"/>
                                        <a:r>
                                          <a:rPr lang="en-US" altLang="ja-JP" sz="1200" dirty="0">
                                            <a:solidFill>
                                              <a:schemeClr val="tx1"/>
                                            </a:solidFill>
                                          </a:rPr>
                                          <a:t>623786456317</a:t>
                                        </a:r>
                                        <a:endParaRPr kumimoji="1" lang="ja-JP" altLang="en-US" sz="1200" dirty="0">
                                          <a:solidFill>
                                            <a:schemeClr val="tx1"/>
                                          </a:solidFill>
                                        </a:endParaRPr>
                                      </a:p>
                                    </p:txBody>
                                  </p:sp>
                                  <p:cxnSp>
                                    <p:nvCxnSpPr>
                                      <p:cNvPr id="57" name="直線コネクタ 56"/>
                                      <p:cNvCxnSpPr/>
                                      <p:nvPr/>
                                    </p:nvCxnSpPr>
                                    <p:spPr>
                                      <a:xfrm>
                                        <a:off x="3846762" y="4499240"/>
                                        <a:ext cx="20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a:endCxn id="53" idx="2"/>
                                      </p:cNvCxnSpPr>
                                      <p:nvPr/>
                                    </p:nvCxnSpPr>
                                    <p:spPr>
                                      <a:xfrm flipV="1">
                                        <a:off x="3838136" y="4193792"/>
                                        <a:ext cx="0" cy="3054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a:endCxn id="54" idx="2"/>
                                      </p:cNvCxnSpPr>
                                      <p:nvPr/>
                                    </p:nvCxnSpPr>
                                    <p:spPr>
                                      <a:xfrm flipV="1">
                                        <a:off x="5946948" y="4193792"/>
                                        <a:ext cx="0" cy="3054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9" name="正方形/長方形 68"/>
                                    <p:cNvSpPr/>
                                    <p:nvPr/>
                                  </p:nvSpPr>
                                  <p:spPr>
                                    <a:xfrm>
                                      <a:off x="21624" y="3178144"/>
                                      <a:ext cx="2592288" cy="619472"/>
                                    </a:xfrm>
                                    <a:prstGeom prst="rect">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ＤＦ特太ゴシック体" panose="020B0509000000000000" pitchFamily="49" charset="-128"/>
                                          <a:ea typeface="ＤＦ特太ゴシック体" panose="020B0509000000000000" pitchFamily="49" charset="-128"/>
                                        </a:rPr>
                                        <a:t>国保情報集約システム</a:t>
                                      </a:r>
                                      <a:endParaRPr kumimoji="1" lang="ja-JP" altLang="en-US" sz="1400" dirty="0">
                                        <a:solidFill>
                                          <a:schemeClr val="tx1"/>
                                        </a:solidFill>
                                        <a:latin typeface="ＤＦ特太ゴシック体" panose="020B0509000000000000" pitchFamily="49" charset="-128"/>
                                        <a:ea typeface="ＤＦ特太ゴシック体" panose="020B0509000000000000" pitchFamily="49" charset="-128"/>
                                      </a:endParaRPr>
                                    </a:p>
                                  </p:txBody>
                                </p:sp>
                                <p:sp>
                                  <p:nvSpPr>
                                    <p:cNvPr id="70" name="正方形/長方形 69"/>
                                    <p:cNvSpPr/>
                                    <p:nvPr/>
                                  </p:nvSpPr>
                                  <p:spPr>
                                    <a:xfrm>
                                      <a:off x="2043960" y="4594775"/>
                                      <a:ext cx="5610512" cy="2456664"/>
                                    </a:xfrm>
                                    <a:prstGeom prst="rect">
                                      <a:avLst/>
                                    </a:prstGeom>
                                    <a:solidFill>
                                      <a:schemeClr val="bg1">
                                        <a:lumMod val="75000"/>
                                      </a:schemeClr>
                                    </a:solid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sp>
                                <p:nvSpPr>
                                  <p:cNvPr id="72" name="正方形/長方形 71"/>
                                  <p:cNvSpPr/>
                                  <p:nvPr/>
                                </p:nvSpPr>
                                <p:spPr>
                                  <a:xfrm>
                                    <a:off x="3979720" y="4728912"/>
                                    <a:ext cx="1584000" cy="626368"/>
                                  </a:xfrm>
                                  <a:prstGeom prst="rect">
                                    <a:avLst/>
                                  </a:prstGeom>
                                  <a:solidFill>
                                    <a:srgbClr val="FFC000">
                                      <a:alpha val="74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被保険者ＩＤ</a:t>
                                    </a:r>
                                    <a:endParaRPr kumimoji="1" lang="en-US" altLang="ja-JP" sz="1200" dirty="0" smtClean="0">
                                      <a:solidFill>
                                        <a:schemeClr val="tx1"/>
                                      </a:solidFill>
                                    </a:endParaRPr>
                                  </a:p>
                                  <a:p>
                                    <a:pPr algn="ctr"/>
                                    <a:r>
                                      <a:rPr lang="en-US" altLang="ja-JP" sz="1200" dirty="0">
                                        <a:solidFill>
                                          <a:schemeClr val="tx1"/>
                                        </a:solidFill>
                                      </a:rPr>
                                      <a:t>378645631781</a:t>
                                    </a:r>
                                    <a:endParaRPr kumimoji="1" lang="ja-JP" altLang="en-US" sz="1200" dirty="0">
                                      <a:solidFill>
                                        <a:schemeClr val="tx1"/>
                                      </a:solidFill>
                                    </a:endParaRPr>
                                  </a:p>
                                </p:txBody>
                              </p:sp>
                              <p:sp>
                                <p:nvSpPr>
                                  <p:cNvPr id="73" name="正方形/長方形 72"/>
                                  <p:cNvSpPr/>
                                  <p:nvPr/>
                                </p:nvSpPr>
                                <p:spPr>
                                  <a:xfrm>
                                    <a:off x="3993368" y="5622128"/>
                                    <a:ext cx="1584000" cy="626368"/>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個人番号</a:t>
                                    </a:r>
                                    <a:endParaRPr kumimoji="1" lang="en-US" altLang="ja-JP" sz="1200" dirty="0" smtClean="0">
                                      <a:solidFill>
                                        <a:schemeClr val="tx1"/>
                                      </a:solidFill>
                                    </a:endParaRPr>
                                  </a:p>
                                  <a:p>
                                    <a:pPr algn="ctr"/>
                                    <a:r>
                                      <a:rPr lang="en-US" altLang="ja-JP" sz="1200" dirty="0">
                                        <a:solidFill>
                                          <a:schemeClr val="tx1"/>
                                        </a:solidFill>
                                      </a:rPr>
                                      <a:t>210987654321</a:t>
                                    </a:r>
                                    <a:endParaRPr kumimoji="1" lang="ja-JP" altLang="en-US" sz="1200" dirty="0">
                                      <a:solidFill>
                                        <a:schemeClr val="tx1"/>
                                      </a:solidFill>
                                    </a:endParaRPr>
                                  </a:p>
                                </p:txBody>
                              </p:sp>
                              <p:cxnSp>
                                <p:nvCxnSpPr>
                                  <p:cNvPr id="74" name="直線コネクタ 73"/>
                                  <p:cNvCxnSpPr/>
                                  <p:nvPr/>
                                </p:nvCxnSpPr>
                                <p:spPr>
                                  <a:xfrm>
                                    <a:off x="2591869" y="1627696"/>
                                    <a:ext cx="0" cy="468278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a:endCxn id="73" idx="1"/>
                                  </p:cNvCxnSpPr>
                                  <p:nvPr/>
                                </p:nvCxnSpPr>
                                <p:spPr>
                                  <a:xfrm flipV="1">
                                    <a:off x="3519106" y="5935312"/>
                                    <a:ext cx="47426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6877292" y="1627696"/>
                                    <a:ext cx="0" cy="466797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p:nvPr/>
                                </p:nvCxnSpPr>
                                <p:spPr>
                                  <a:xfrm>
                                    <a:off x="4730776" y="5355280"/>
                                    <a:ext cx="0" cy="278905"/>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p:nvPr/>
                                </p:nvCxnSpPr>
                                <p:spPr>
                                  <a:xfrm>
                                    <a:off x="4735804" y="4485592"/>
                                    <a:ext cx="0" cy="2433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84" name="カギ線コネクタ 83"/>
                                <p:cNvCxnSpPr>
                                  <a:stCxn id="6" idx="2"/>
                                </p:cNvCxnSpPr>
                                <p:nvPr/>
                              </p:nvCxnSpPr>
                              <p:spPr>
                                <a:xfrm rot="16200000" flipH="1">
                                  <a:off x="3162246" y="2784694"/>
                                  <a:ext cx="905858" cy="227554"/>
                                </a:xfrm>
                                <a:prstGeom prst="bentConnector3">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5" name="カギ線コネクタ 84"/>
                                <p:cNvCxnSpPr>
                                  <a:endCxn id="54" idx="0"/>
                                </p:cNvCxnSpPr>
                                <p:nvPr/>
                              </p:nvCxnSpPr>
                              <p:spPr>
                                <a:xfrm rot="5400000">
                                  <a:off x="5469758" y="2813548"/>
                                  <a:ext cx="905858" cy="169846"/>
                                </a:xfrm>
                                <a:prstGeom prst="bentConnector3">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38" name="正方形/長方形 37"/>
                              <p:cNvSpPr/>
                              <p:nvPr/>
                            </p:nvSpPr>
                            <p:spPr>
                              <a:xfrm>
                                <a:off x="2871122" y="907899"/>
                                <a:ext cx="1584000" cy="780150"/>
                              </a:xfrm>
                              <a:prstGeom prst="rect">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適用開始年月日情報</a:t>
                                </a:r>
                                <a:endParaRPr kumimoji="1" lang="en-US" altLang="ja-JP" sz="1200" dirty="0" smtClean="0">
                                  <a:solidFill>
                                    <a:schemeClr val="tx1"/>
                                  </a:solidFill>
                                </a:endParaRPr>
                              </a:p>
                              <a:p>
                                <a:pPr algn="ctr"/>
                                <a:r>
                                  <a:rPr kumimoji="1" lang="ja-JP" altLang="en-US" sz="1100" dirty="0" smtClean="0">
                                    <a:solidFill>
                                      <a:schemeClr val="tx1"/>
                                    </a:solidFill>
                                  </a:rPr>
                                  <a:t>（適用終了年月日情報）</a:t>
                                </a:r>
                                <a:endParaRPr kumimoji="1" lang="en-US" altLang="ja-JP" sz="1200" dirty="0" smtClean="0">
                                  <a:solidFill>
                                    <a:schemeClr val="tx1"/>
                                  </a:solidFill>
                                </a:endParaRPr>
                              </a:p>
                              <a:p>
                                <a:pPr algn="ctr"/>
                                <a:r>
                                  <a:rPr lang="ja-JP" altLang="en-US" sz="1200" dirty="0" smtClean="0">
                                    <a:solidFill>
                                      <a:schemeClr val="tx1"/>
                                    </a:solidFill>
                                  </a:rPr>
                                  <a:t>高額療養費該当情報</a:t>
                                </a:r>
                                <a:endParaRPr kumimoji="1" lang="ja-JP" altLang="en-US" sz="1200" dirty="0">
                                  <a:solidFill>
                                    <a:schemeClr val="tx1"/>
                                  </a:solidFill>
                                </a:endParaRPr>
                              </a:p>
                            </p:txBody>
                          </p:sp>
                        </p:grpSp>
                        <p:sp>
                          <p:nvSpPr>
                            <p:cNvPr id="40" name="正方形/長方形 39"/>
                            <p:cNvSpPr/>
                            <p:nvPr/>
                          </p:nvSpPr>
                          <p:spPr>
                            <a:xfrm>
                              <a:off x="4120436" y="6048955"/>
                              <a:ext cx="1584000" cy="626368"/>
                            </a:xfrm>
                            <a:prstGeom prst="rect">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資格取得喪失年月日高額療養費該当情報</a:t>
                              </a:r>
                              <a:endParaRPr kumimoji="1" lang="ja-JP" altLang="en-US" sz="1200" dirty="0">
                                <a:solidFill>
                                  <a:schemeClr val="tx1"/>
                                </a:solidFill>
                              </a:endParaRPr>
                            </a:p>
                          </p:txBody>
                        </p:sp>
                        <p:sp>
                          <p:nvSpPr>
                            <p:cNvPr id="55" name="角丸四角形吹き出し 54"/>
                            <p:cNvSpPr/>
                            <p:nvPr/>
                          </p:nvSpPr>
                          <p:spPr>
                            <a:xfrm>
                              <a:off x="7256469" y="608055"/>
                              <a:ext cx="2376000" cy="3146023"/>
                            </a:xfrm>
                            <a:prstGeom prst="wedgeRoundRectCallout">
                              <a:avLst>
                                <a:gd name="adj1" fmla="val -59703"/>
                                <a:gd name="adj2" fmla="val -20411"/>
                                <a:gd name="adj3" fmla="val 16667"/>
                              </a:avLst>
                            </a:prstGeom>
                            <a:solidFill>
                              <a:schemeClr val="bg1"/>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schemeClr val="tx1"/>
                                  </a:solidFill>
                                  <a:latin typeface="ＭＳ ゴシック" panose="020B0609070205080204" pitchFamily="49" charset="-128"/>
                                  <a:ea typeface="ＭＳ ゴシック" panose="020B0609070205080204" pitchFamily="49" charset="-128"/>
                                </a:rPr>
                                <a:t>◯ 転入等によって、市町村が、</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100" dirty="0">
                                  <a:solidFill>
                                    <a:schemeClr val="tx1"/>
                                  </a:solidFill>
                                  <a:latin typeface="ＭＳ ゴシック" panose="020B0609070205080204" pitchFamily="49" charset="-128"/>
                                  <a:ea typeface="ＭＳ ゴシック" panose="020B0609070205080204" pitchFamily="49" charset="-128"/>
                                </a:rPr>
                                <a:t>　</a:t>
                              </a:r>
                              <a:r>
                                <a:rPr lang="ja-JP" altLang="en-US" sz="1100" dirty="0" smtClean="0">
                                  <a:solidFill>
                                    <a:schemeClr val="tx1"/>
                                  </a:solidFill>
                                  <a:latin typeface="ＭＳ ゴシック" panose="020B0609070205080204" pitchFamily="49" charset="-128"/>
                                  <a:ea typeface="ＭＳ ゴシック" panose="020B0609070205080204" pitchFamily="49" charset="-128"/>
                                </a:rPr>
                                <a:t>適用開始年月日情報とともに</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100" dirty="0">
                                  <a:solidFill>
                                    <a:schemeClr val="tx1"/>
                                  </a:solidFill>
                                  <a:latin typeface="ＭＳ ゴシック" panose="020B0609070205080204" pitchFamily="49" charset="-128"/>
                                  <a:ea typeface="ＭＳ ゴシック" panose="020B0609070205080204" pitchFamily="49" charset="-128"/>
                                </a:rPr>
                                <a:t>　</a:t>
                              </a:r>
                              <a:r>
                                <a:rPr lang="ja-JP" altLang="en-US" sz="1100" dirty="0" smtClean="0">
                                  <a:solidFill>
                                    <a:schemeClr val="tx1"/>
                                  </a:solidFill>
                                  <a:latin typeface="ＭＳ ゴシック" panose="020B0609070205080204" pitchFamily="49" charset="-128"/>
                                  <a:ea typeface="ＭＳ ゴシック" panose="020B0609070205080204" pitchFamily="49" charset="-128"/>
                                </a:rPr>
                                <a:t>個人番号を国保情報集約シス</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100" dirty="0">
                                  <a:solidFill>
                                    <a:schemeClr val="tx1"/>
                                  </a:solidFill>
                                  <a:latin typeface="ＭＳ ゴシック" panose="020B0609070205080204" pitchFamily="49" charset="-128"/>
                                  <a:ea typeface="ＭＳ ゴシック" panose="020B0609070205080204" pitchFamily="49" charset="-128"/>
                                </a:rPr>
                                <a:t>　</a:t>
                              </a:r>
                              <a:r>
                                <a:rPr lang="ja-JP" altLang="en-US" sz="1100" dirty="0" smtClean="0">
                                  <a:solidFill>
                                    <a:schemeClr val="tx1"/>
                                  </a:solidFill>
                                  <a:latin typeface="ＭＳ ゴシック" panose="020B0609070205080204" pitchFamily="49" charset="-128"/>
                                  <a:ea typeface="ＭＳ ゴシック" panose="020B0609070205080204" pitchFamily="49" charset="-128"/>
                                </a:rPr>
                                <a:t>テムに登録した場合、国保情</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100" dirty="0">
                                  <a:solidFill>
                                    <a:schemeClr val="tx1"/>
                                  </a:solidFill>
                                  <a:latin typeface="ＭＳ ゴシック" panose="020B0609070205080204" pitchFamily="49" charset="-128"/>
                                  <a:ea typeface="ＭＳ ゴシック" panose="020B0609070205080204" pitchFamily="49" charset="-128"/>
                                </a:rPr>
                                <a:t>　</a:t>
                              </a:r>
                              <a:r>
                                <a:rPr lang="ja-JP" altLang="en-US" sz="1100" dirty="0" smtClean="0">
                                  <a:solidFill>
                                    <a:schemeClr val="tx1"/>
                                  </a:solidFill>
                                  <a:latin typeface="ＭＳ ゴシック" panose="020B0609070205080204" pitchFamily="49" charset="-128"/>
                                  <a:ea typeface="ＭＳ ゴシック" panose="020B0609070205080204" pitchFamily="49" charset="-128"/>
                                </a:rPr>
                                <a:t>報集約システムは、都道府県</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100" dirty="0">
                                  <a:solidFill>
                                    <a:schemeClr val="tx1"/>
                                  </a:solidFill>
                                  <a:latin typeface="ＭＳ ゴシック" panose="020B0609070205080204" pitchFamily="49" charset="-128"/>
                                  <a:ea typeface="ＭＳ ゴシック" panose="020B0609070205080204" pitchFamily="49" charset="-128"/>
                                </a:rPr>
                                <a:t>　</a:t>
                              </a:r>
                              <a:r>
                                <a:rPr lang="ja-JP" altLang="en-US" sz="1100" dirty="0" smtClean="0">
                                  <a:solidFill>
                                    <a:schemeClr val="tx1"/>
                                  </a:solidFill>
                                  <a:latin typeface="ＭＳ ゴシック" panose="020B0609070205080204" pitchFamily="49" charset="-128"/>
                                  <a:ea typeface="ＭＳ ゴシック" panose="020B0609070205080204" pitchFamily="49" charset="-128"/>
                                </a:rPr>
                                <a:t>単位の資格取得年月日情報を</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100" dirty="0">
                                  <a:solidFill>
                                    <a:schemeClr val="tx1"/>
                                  </a:solidFill>
                                  <a:latin typeface="ＭＳ ゴシック" panose="020B0609070205080204" pitchFamily="49" charset="-128"/>
                                  <a:ea typeface="ＭＳ ゴシック" panose="020B0609070205080204" pitchFamily="49" charset="-128"/>
                                </a:rPr>
                                <a:t>　</a:t>
                              </a:r>
                              <a:r>
                                <a:rPr lang="ja-JP" altLang="en-US" sz="1100" dirty="0" smtClean="0">
                                  <a:solidFill>
                                    <a:schemeClr val="tx1"/>
                                  </a:solidFill>
                                  <a:latin typeface="ＭＳ ゴシック" panose="020B0609070205080204" pitchFamily="49" charset="-128"/>
                                  <a:ea typeface="ＭＳ ゴシック" panose="020B0609070205080204" pitchFamily="49" charset="-128"/>
                                </a:rPr>
                                <a:t>市町村に提供。</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endParaRPr lang="en-US" altLang="ja-JP" sz="4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solidFill>
                                    <a:schemeClr val="tx1"/>
                                  </a:solidFill>
                                  <a:latin typeface="ＭＳ ゴシック" panose="020B0609070205080204" pitchFamily="49" charset="-128"/>
                                  <a:ea typeface="ＭＳ ゴシック" panose="020B0609070205080204" pitchFamily="49" charset="-128"/>
                                </a:rPr>
                                <a:t>◯ 市町村が、高額療養費の該</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100" dirty="0">
                                  <a:solidFill>
                                    <a:schemeClr val="tx1"/>
                                  </a:solidFill>
                                  <a:latin typeface="ＭＳ ゴシック" panose="020B0609070205080204" pitchFamily="49" charset="-128"/>
                                  <a:ea typeface="ＭＳ ゴシック" panose="020B0609070205080204" pitchFamily="49" charset="-128"/>
                                </a:rPr>
                                <a:t>　</a:t>
                              </a:r>
                              <a:r>
                                <a:rPr lang="ja-JP" altLang="en-US" sz="1100" dirty="0" smtClean="0">
                                  <a:solidFill>
                                    <a:schemeClr val="tx1"/>
                                  </a:solidFill>
                                  <a:latin typeface="ＭＳ ゴシック" panose="020B0609070205080204" pitchFamily="49" charset="-128"/>
                                  <a:ea typeface="ＭＳ ゴシック" panose="020B0609070205080204" pitchFamily="49" charset="-128"/>
                                </a:rPr>
                                <a:t>当回数を引継ぐ継続世帯判定</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100" dirty="0">
                                  <a:solidFill>
                                    <a:schemeClr val="tx1"/>
                                  </a:solidFill>
                                  <a:latin typeface="ＭＳ ゴシック" panose="020B0609070205080204" pitchFamily="49" charset="-128"/>
                                  <a:ea typeface="ＭＳ ゴシック" panose="020B0609070205080204" pitchFamily="49" charset="-128"/>
                                </a:rPr>
                                <a:t>　</a:t>
                              </a:r>
                              <a:r>
                                <a:rPr lang="ja-JP" altLang="en-US" sz="1100" dirty="0" smtClean="0">
                                  <a:solidFill>
                                    <a:schemeClr val="tx1"/>
                                  </a:solidFill>
                                  <a:latin typeface="ＭＳ ゴシック" panose="020B0609070205080204" pitchFamily="49" charset="-128"/>
                                  <a:ea typeface="ＭＳ ゴシック" panose="020B0609070205080204" pitchFamily="49" charset="-128"/>
                                </a:rPr>
                                <a:t>情報を登録した場合、国保情</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100" dirty="0">
                                  <a:solidFill>
                                    <a:schemeClr val="tx1"/>
                                  </a:solidFill>
                                  <a:latin typeface="ＭＳ ゴシック" panose="020B0609070205080204" pitchFamily="49" charset="-128"/>
                                  <a:ea typeface="ＭＳ ゴシック" panose="020B0609070205080204" pitchFamily="49" charset="-128"/>
                                </a:rPr>
                                <a:t>　</a:t>
                              </a:r>
                              <a:r>
                                <a:rPr lang="ja-JP" altLang="en-US" sz="1100" dirty="0" smtClean="0">
                                  <a:solidFill>
                                    <a:schemeClr val="tx1"/>
                                  </a:solidFill>
                                  <a:latin typeface="ＭＳ ゴシック" panose="020B0609070205080204" pitchFamily="49" charset="-128"/>
                                  <a:ea typeface="ＭＳ ゴシック" panose="020B0609070205080204" pitchFamily="49" charset="-128"/>
                                </a:rPr>
                                <a:t>報集約システムは、転出地市</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100" dirty="0">
                                  <a:solidFill>
                                    <a:schemeClr val="tx1"/>
                                  </a:solidFill>
                                  <a:latin typeface="ＭＳ ゴシック" panose="020B0609070205080204" pitchFamily="49" charset="-128"/>
                                  <a:ea typeface="ＭＳ ゴシック" panose="020B0609070205080204" pitchFamily="49" charset="-128"/>
                                </a:rPr>
                                <a:t>　</a:t>
                              </a:r>
                              <a:r>
                                <a:rPr lang="ja-JP" altLang="en-US" sz="1100" dirty="0" smtClean="0">
                                  <a:solidFill>
                                    <a:schemeClr val="tx1"/>
                                  </a:solidFill>
                                  <a:latin typeface="ＭＳ ゴシック" panose="020B0609070205080204" pitchFamily="49" charset="-128"/>
                                  <a:ea typeface="ＭＳ ゴシック" panose="020B0609070205080204" pitchFamily="49" charset="-128"/>
                                </a:rPr>
                                <a:t>町村の高額該当情報を提供。</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solidFill>
                                    <a:schemeClr val="tx1"/>
                                  </a:solidFill>
                                  <a:latin typeface="ＭＳ ゴシック" panose="020B0609070205080204" pitchFamily="49" charset="-128"/>
                                  <a:ea typeface="ＭＳ ゴシック" panose="020B0609070205080204" pitchFamily="49" charset="-128"/>
                                </a:rPr>
                                <a:t>　</a:t>
                              </a:r>
                              <a:r>
                                <a:rPr lang="en-US" altLang="ja-JP" sz="1100" dirty="0" smtClean="0">
                                  <a:solidFill>
                                    <a:schemeClr val="tx1"/>
                                  </a:solidFill>
                                  <a:latin typeface="ＭＳ ゴシック" panose="020B0609070205080204" pitchFamily="49" charset="-128"/>
                                  <a:ea typeface="ＭＳ ゴシック" panose="020B0609070205080204" pitchFamily="49" charset="-128"/>
                                </a:rPr>
                                <a:t>※</a:t>
                              </a:r>
                              <a:r>
                                <a:rPr lang="ja-JP" altLang="en-US" sz="1100" dirty="0" smtClean="0">
                                  <a:solidFill>
                                    <a:schemeClr val="tx1"/>
                                  </a:solidFill>
                                  <a:latin typeface="ＭＳ ゴシック" panose="020B0609070205080204" pitchFamily="49" charset="-128"/>
                                  <a:ea typeface="ＭＳ ゴシック" panose="020B0609070205080204" pitchFamily="49" charset="-128"/>
                                </a:rPr>
                                <a:t>自庁システムで高額療養費</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100" dirty="0">
                                  <a:solidFill>
                                    <a:schemeClr val="tx1"/>
                                  </a:solidFill>
                                  <a:latin typeface="ＭＳ ゴシック" panose="020B0609070205080204" pitchFamily="49" charset="-128"/>
                                  <a:ea typeface="ＭＳ ゴシック" panose="020B0609070205080204" pitchFamily="49" charset="-128"/>
                                </a:rPr>
                                <a:t>　</a:t>
                              </a:r>
                              <a:r>
                                <a:rPr lang="ja-JP" altLang="en-US" sz="1100" dirty="0" smtClean="0">
                                  <a:solidFill>
                                    <a:schemeClr val="tx1"/>
                                  </a:solidFill>
                                  <a:latin typeface="ＭＳ ゴシック" panose="020B0609070205080204" pitchFamily="49" charset="-128"/>
                                  <a:ea typeface="ＭＳ ゴシック" panose="020B0609070205080204" pitchFamily="49" charset="-128"/>
                                </a:rPr>
                                <a:t>を計算する場合、高額該当情</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100" dirty="0">
                                  <a:solidFill>
                                    <a:schemeClr val="tx1"/>
                                  </a:solidFill>
                                  <a:latin typeface="ＭＳ ゴシック" panose="020B0609070205080204" pitchFamily="49" charset="-128"/>
                                  <a:ea typeface="ＭＳ ゴシック" panose="020B0609070205080204" pitchFamily="49" charset="-128"/>
                                </a:rPr>
                                <a:t>　</a:t>
                              </a:r>
                              <a:r>
                                <a:rPr lang="ja-JP" altLang="en-US" sz="1100" dirty="0" smtClean="0">
                                  <a:solidFill>
                                    <a:schemeClr val="tx1"/>
                                  </a:solidFill>
                                  <a:latin typeface="ＭＳ ゴシック" panose="020B0609070205080204" pitchFamily="49" charset="-128"/>
                                  <a:ea typeface="ＭＳ ゴシック" panose="020B0609070205080204" pitchFamily="49" charset="-128"/>
                                </a:rPr>
                                <a:t>報を取込むことが</a:t>
                              </a:r>
                              <a:r>
                                <a:rPr lang="ja-JP" altLang="en-US" sz="1100" dirty="0">
                                  <a:solidFill>
                                    <a:schemeClr val="tx1"/>
                                  </a:solidFill>
                                  <a:latin typeface="ＭＳ ゴシック" panose="020B0609070205080204" pitchFamily="49" charset="-128"/>
                                  <a:ea typeface="ＭＳ ゴシック" panose="020B0609070205080204" pitchFamily="49" charset="-128"/>
                                </a:rPr>
                                <a:t>可能</a:t>
                              </a:r>
                              <a:r>
                                <a:rPr lang="ja-JP" altLang="en-US" sz="1100" dirty="0" smtClean="0">
                                  <a:solidFill>
                                    <a:schemeClr val="tx1"/>
                                  </a:solidFill>
                                  <a:latin typeface="ＭＳ ゴシック" panose="020B0609070205080204" pitchFamily="49" charset="-128"/>
                                  <a:ea typeface="ＭＳ ゴシック" panose="020B0609070205080204" pitchFamily="49" charset="-128"/>
                                </a:rPr>
                                <a:t>。</a:t>
                              </a:r>
                              <a:endParaRPr lang="en-US" altLang="ja-JP" sz="1100" dirty="0">
                                <a:solidFill>
                                  <a:schemeClr val="tx1"/>
                                </a:solidFill>
                                <a:latin typeface="ＭＳ ゴシック" panose="020B0609070205080204" pitchFamily="49" charset="-128"/>
                                <a:ea typeface="ＭＳ ゴシック" panose="020B0609070205080204" pitchFamily="49" charset="-128"/>
                              </a:endParaRPr>
                            </a:p>
                          </p:txBody>
                        </p:sp>
                      </p:grpSp>
                      <p:sp>
                        <p:nvSpPr>
                          <p:cNvPr id="56" name="正方形/長方形 55"/>
                          <p:cNvSpPr/>
                          <p:nvPr/>
                        </p:nvSpPr>
                        <p:spPr>
                          <a:xfrm>
                            <a:off x="5359626" y="1061680"/>
                            <a:ext cx="1584000" cy="626368"/>
                          </a:xfrm>
                          <a:prstGeom prst="rect">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u="sng" dirty="0" smtClean="0">
                                <a:solidFill>
                                  <a:srgbClr val="FF0000"/>
                                </a:solidFill>
                              </a:rPr>
                              <a:t>適用開始年月日情報</a:t>
                            </a:r>
                            <a:endParaRPr kumimoji="1" lang="en-US" altLang="ja-JP" sz="1200" u="sng" dirty="0" smtClean="0">
                              <a:solidFill>
                                <a:srgbClr val="FF0000"/>
                              </a:solidFill>
                            </a:endParaRPr>
                          </a:p>
                          <a:p>
                            <a:r>
                              <a:rPr lang="ja-JP" altLang="en-US" sz="1200" u="sng" dirty="0" smtClean="0">
                                <a:solidFill>
                                  <a:srgbClr val="FF0000"/>
                                </a:solidFill>
                              </a:rPr>
                              <a:t>継続世帯認定情報</a:t>
                            </a:r>
                            <a:endParaRPr kumimoji="1" lang="ja-JP" altLang="en-US" sz="1200" u="sng" dirty="0">
                              <a:solidFill>
                                <a:srgbClr val="FF0000"/>
                              </a:solidFill>
                            </a:endParaRPr>
                          </a:p>
                        </p:txBody>
                      </p:sp>
                    </p:grpSp>
                    <p:cxnSp>
                      <p:nvCxnSpPr>
                        <p:cNvPr id="64" name="直線コネクタ 63"/>
                        <p:cNvCxnSpPr/>
                        <p:nvPr/>
                      </p:nvCxnSpPr>
                      <p:spPr>
                        <a:xfrm flipV="1">
                          <a:off x="2739643" y="1374864"/>
                          <a:ext cx="144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V="1">
                          <a:off x="2729203" y="2045082"/>
                          <a:ext cx="144000" cy="0"/>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68" name="直線コネクタ 67"/>
                      <p:cNvCxnSpPr/>
                      <p:nvPr/>
                    </p:nvCxnSpPr>
                    <p:spPr>
                      <a:xfrm flipV="1">
                        <a:off x="6886660" y="1369986"/>
                        <a:ext cx="144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flipV="1">
                        <a:off x="6886792" y="2045490"/>
                        <a:ext cx="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等号 26"/>
                      <p:cNvSpPr/>
                      <p:nvPr/>
                    </p:nvSpPr>
                    <p:spPr>
                      <a:xfrm rot="5400000">
                        <a:off x="6051120" y="1619426"/>
                        <a:ext cx="180000" cy="216000"/>
                      </a:xfrm>
                      <a:prstGeom prst="mathEqua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grpSp>
                <p:sp>
                  <p:nvSpPr>
                    <p:cNvPr id="83" name="等号 82"/>
                    <p:cNvSpPr/>
                    <p:nvPr/>
                  </p:nvSpPr>
                  <p:spPr>
                    <a:xfrm rot="5400000">
                      <a:off x="4807934" y="5904821"/>
                      <a:ext cx="180000" cy="216000"/>
                    </a:xfrm>
                    <a:prstGeom prst="mathEqua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grpSp>
              <p:cxnSp>
                <p:nvCxnSpPr>
                  <p:cNvPr id="87" name="直線矢印コネクタ 86"/>
                  <p:cNvCxnSpPr/>
                  <p:nvPr/>
                </p:nvCxnSpPr>
                <p:spPr>
                  <a:xfrm flipV="1">
                    <a:off x="3676017" y="6381328"/>
                    <a:ext cx="47426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flipH="1">
                    <a:off x="3663122" y="5645070"/>
                    <a:ext cx="0" cy="756000"/>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92" name="直線コネクタ 91"/>
                <p:cNvCxnSpPr/>
                <p:nvPr/>
              </p:nvCxnSpPr>
              <p:spPr>
                <a:xfrm flipH="1">
                  <a:off x="2737914" y="6022190"/>
                  <a:ext cx="942910" cy="333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flipH="1">
                  <a:off x="6153996" y="5650676"/>
                  <a:ext cx="0" cy="756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4" name="直線矢印コネクタ 93"/>
                <p:cNvCxnSpPr/>
                <p:nvPr/>
              </p:nvCxnSpPr>
              <p:spPr>
                <a:xfrm rot="10800000" flipV="1">
                  <a:off x="5678367" y="5661248"/>
                  <a:ext cx="47426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5" name="直線矢印コネクタ 94"/>
                <p:cNvCxnSpPr/>
                <p:nvPr/>
              </p:nvCxnSpPr>
              <p:spPr>
                <a:xfrm rot="10800000" flipV="1">
                  <a:off x="5691262" y="6381648"/>
                  <a:ext cx="47426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flipH="1">
                  <a:off x="6159758" y="6021288"/>
                  <a:ext cx="861550" cy="333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7" name="角丸四角形吹き出し 96"/>
                <p:cNvSpPr/>
                <p:nvPr/>
              </p:nvSpPr>
              <p:spPr>
                <a:xfrm>
                  <a:off x="416496" y="4121766"/>
                  <a:ext cx="3024000" cy="1786268"/>
                </a:xfrm>
                <a:prstGeom prst="wedgeRoundRectCallout">
                  <a:avLst>
                    <a:gd name="adj1" fmla="val 72543"/>
                    <a:gd name="adj2" fmla="val -5588"/>
                    <a:gd name="adj3" fmla="val 16667"/>
                  </a:avLst>
                </a:prstGeom>
                <a:solidFill>
                  <a:schemeClr val="bg1"/>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a:solidFill>
                        <a:schemeClr val="tx1"/>
                      </a:solidFill>
                      <a:latin typeface="ＭＳ ゴシック" panose="020B0609070205080204" pitchFamily="49" charset="-128"/>
                      <a:ea typeface="ＭＳ ゴシック" panose="020B0609070205080204" pitchFamily="49" charset="-128"/>
                    </a:rPr>
                    <a:t>◯ 国保情報集約システム内において、個人　</a:t>
                  </a:r>
                  <a:endParaRPr lang="en-US" altLang="ja-JP" sz="1050" dirty="0">
                    <a:solidFill>
                      <a:schemeClr val="tx1"/>
                    </a:solidFill>
                    <a:latin typeface="ＭＳ ゴシック" panose="020B0609070205080204" pitchFamily="49" charset="-128"/>
                    <a:ea typeface="ＭＳ ゴシック" panose="020B0609070205080204" pitchFamily="49" charset="-128"/>
                  </a:endParaRPr>
                </a:p>
                <a:p>
                  <a:r>
                    <a:rPr lang="ja-JP" altLang="en-US" sz="1050" dirty="0">
                      <a:solidFill>
                        <a:schemeClr val="tx1"/>
                      </a:solidFill>
                      <a:latin typeface="ＭＳ ゴシック" panose="020B0609070205080204" pitchFamily="49" charset="-128"/>
                      <a:ea typeface="ＭＳ ゴシック" panose="020B0609070205080204" pitchFamily="49" charset="-128"/>
                    </a:rPr>
                    <a:t>　番号と紐づけて、資格取得喪失</a:t>
                  </a:r>
                  <a:r>
                    <a:rPr lang="ja-JP" altLang="en-US" sz="1050" dirty="0" smtClean="0">
                      <a:solidFill>
                        <a:schemeClr val="tx1"/>
                      </a:solidFill>
                      <a:latin typeface="ＭＳ ゴシック" panose="020B0609070205080204" pitchFamily="49" charset="-128"/>
                      <a:ea typeface="ＭＳ ゴシック" panose="020B0609070205080204" pitchFamily="49" charset="-128"/>
                    </a:rPr>
                    <a:t>年月日の</a:t>
                  </a:r>
                  <a:endParaRPr lang="en-US" altLang="ja-JP" sz="105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050" dirty="0">
                      <a:solidFill>
                        <a:schemeClr val="tx1"/>
                      </a:solidFill>
                      <a:latin typeface="ＭＳ ゴシック" panose="020B0609070205080204" pitchFamily="49" charset="-128"/>
                      <a:ea typeface="ＭＳ ゴシック" panose="020B0609070205080204" pitchFamily="49" charset="-128"/>
                    </a:rPr>
                    <a:t>　</a:t>
                  </a:r>
                  <a:r>
                    <a:rPr lang="ja-JP" altLang="en-US" sz="1050" dirty="0" smtClean="0">
                      <a:solidFill>
                        <a:schemeClr val="tx1"/>
                      </a:solidFill>
                      <a:latin typeface="ＭＳ ゴシック" panose="020B0609070205080204" pitchFamily="49" charset="-128"/>
                      <a:ea typeface="ＭＳ ゴシック" panose="020B0609070205080204" pitchFamily="49" charset="-128"/>
                    </a:rPr>
                    <a:t>作成や高額</a:t>
                  </a:r>
                  <a:r>
                    <a:rPr lang="ja-JP" altLang="en-US" sz="1050" dirty="0">
                      <a:solidFill>
                        <a:schemeClr val="tx1"/>
                      </a:solidFill>
                      <a:latin typeface="ＭＳ ゴシック" panose="020B0609070205080204" pitchFamily="49" charset="-128"/>
                      <a:ea typeface="ＭＳ ゴシック" panose="020B0609070205080204" pitchFamily="49" charset="-128"/>
                    </a:rPr>
                    <a:t>療養費の該当</a:t>
                  </a:r>
                  <a:r>
                    <a:rPr lang="ja-JP" altLang="en-US" sz="1050" dirty="0" smtClean="0">
                      <a:solidFill>
                        <a:schemeClr val="tx1"/>
                      </a:solidFill>
                      <a:latin typeface="ＭＳ ゴシック" panose="020B0609070205080204" pitchFamily="49" charset="-128"/>
                      <a:ea typeface="ＭＳ ゴシック" panose="020B0609070205080204" pitchFamily="49" charset="-128"/>
                    </a:rPr>
                    <a:t>情報を</a:t>
                  </a:r>
                  <a:r>
                    <a:rPr lang="ja-JP" altLang="en-US" sz="1050" dirty="0">
                      <a:solidFill>
                        <a:schemeClr val="tx1"/>
                      </a:solidFill>
                      <a:latin typeface="ＭＳ ゴシック" panose="020B0609070205080204" pitchFamily="49" charset="-128"/>
                      <a:ea typeface="ＭＳ ゴシック" panose="020B0609070205080204" pitchFamily="49" charset="-128"/>
                    </a:rPr>
                    <a:t>管理</a:t>
                  </a:r>
                  <a:r>
                    <a:rPr lang="ja-JP" altLang="en-US" sz="1050" dirty="0" smtClean="0">
                      <a:solidFill>
                        <a:schemeClr val="tx1"/>
                      </a:solidFill>
                      <a:latin typeface="ＭＳ ゴシック" panose="020B0609070205080204" pitchFamily="49" charset="-128"/>
                      <a:ea typeface="ＭＳ ゴシック" panose="020B0609070205080204" pitchFamily="49" charset="-128"/>
                    </a:rPr>
                    <a:t>。</a:t>
                  </a:r>
                  <a:endParaRPr lang="en-US" altLang="ja-JP" sz="1050" dirty="0" smtClean="0">
                    <a:solidFill>
                      <a:schemeClr val="tx1"/>
                    </a:solidFill>
                    <a:latin typeface="ＭＳ ゴシック" panose="020B0609070205080204" pitchFamily="49" charset="-128"/>
                    <a:ea typeface="ＭＳ ゴシック" panose="020B0609070205080204" pitchFamily="49" charset="-128"/>
                  </a:endParaRPr>
                </a:p>
                <a:p>
                  <a:endParaRPr lang="en-US" altLang="ja-JP" sz="300" dirty="0">
                    <a:solidFill>
                      <a:schemeClr val="tx1"/>
                    </a:solidFill>
                    <a:latin typeface="ＭＳ ゴシック" panose="020B0609070205080204" pitchFamily="49" charset="-128"/>
                    <a:ea typeface="ＭＳ ゴシック" panose="020B0609070205080204" pitchFamily="49" charset="-128"/>
                  </a:endParaRPr>
                </a:p>
                <a:p>
                  <a:r>
                    <a:rPr lang="ja-JP" altLang="en-US" sz="1050" dirty="0" smtClean="0">
                      <a:solidFill>
                        <a:schemeClr val="tx1"/>
                      </a:solidFill>
                      <a:latin typeface="ＭＳ ゴシック" panose="020B0609070205080204" pitchFamily="49" charset="-128"/>
                      <a:ea typeface="ＭＳ ゴシック" panose="020B0609070205080204" pitchFamily="49" charset="-128"/>
                    </a:rPr>
                    <a:t>◯ 国保情報集約システム内に登録される</a:t>
                  </a:r>
                  <a:endParaRPr lang="en-US" altLang="ja-JP" sz="105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050" dirty="0">
                      <a:solidFill>
                        <a:schemeClr val="tx1"/>
                      </a:solidFill>
                      <a:latin typeface="ＭＳ ゴシック" panose="020B0609070205080204" pitchFamily="49" charset="-128"/>
                      <a:ea typeface="ＭＳ ゴシック" panose="020B0609070205080204" pitchFamily="49" charset="-128"/>
                    </a:rPr>
                    <a:t>　</a:t>
                  </a:r>
                  <a:r>
                    <a:rPr lang="ja-JP" altLang="en-US" sz="1050" dirty="0" smtClean="0">
                      <a:solidFill>
                        <a:schemeClr val="tx1"/>
                      </a:solidFill>
                      <a:latin typeface="ＭＳ ゴシック" panose="020B0609070205080204" pitchFamily="49" charset="-128"/>
                      <a:ea typeface="ＭＳ ゴシック" panose="020B0609070205080204" pitchFamily="49" charset="-128"/>
                    </a:rPr>
                    <a:t>全ての被保険者に対して、個人番号と</a:t>
                  </a:r>
                  <a:endParaRPr lang="en-US" altLang="ja-JP" sz="105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050" dirty="0">
                      <a:solidFill>
                        <a:schemeClr val="tx1"/>
                      </a:solidFill>
                      <a:latin typeface="ＭＳ ゴシック" panose="020B0609070205080204" pitchFamily="49" charset="-128"/>
                      <a:ea typeface="ＭＳ ゴシック" panose="020B0609070205080204" pitchFamily="49" charset="-128"/>
                    </a:rPr>
                    <a:t>　</a:t>
                  </a:r>
                  <a:r>
                    <a:rPr lang="ja-JP" altLang="en-US" sz="1050" dirty="0" smtClean="0">
                      <a:solidFill>
                        <a:schemeClr val="tx1"/>
                      </a:solidFill>
                      <a:latin typeface="ＭＳ ゴシック" panose="020B0609070205080204" pitchFamily="49" charset="-128"/>
                      <a:ea typeface="ＭＳ ゴシック" panose="020B0609070205080204" pitchFamily="49" charset="-128"/>
                    </a:rPr>
                    <a:t>紐づく都道府県単位の被保険者ＩＤを創成。</a:t>
                  </a:r>
                  <a:endParaRPr lang="en-US" altLang="ja-JP" sz="105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050" dirty="0" smtClean="0">
                      <a:solidFill>
                        <a:schemeClr val="tx1"/>
                      </a:solidFill>
                      <a:latin typeface="ＭＳ ゴシック" panose="020B0609070205080204" pitchFamily="49" charset="-128"/>
                      <a:ea typeface="ＭＳ ゴシック" panose="020B0609070205080204" pitchFamily="49" charset="-128"/>
                    </a:rPr>
                    <a:t>　併せて、世帯に対し世帯ＩＤを付与。</a:t>
                  </a:r>
                  <a:endParaRPr lang="en-US" altLang="ja-JP" sz="1050" dirty="0" smtClean="0">
                    <a:solidFill>
                      <a:schemeClr val="tx1"/>
                    </a:solidFill>
                    <a:latin typeface="ＭＳ ゴシック" panose="020B0609070205080204" pitchFamily="49" charset="-128"/>
                    <a:ea typeface="ＭＳ ゴシック" panose="020B0609070205080204" pitchFamily="49" charset="-128"/>
                  </a:endParaRPr>
                </a:p>
              </p:txBody>
            </p:sp>
            <p:sp>
              <p:nvSpPr>
                <p:cNvPr id="98" name="正方形/長方形 97"/>
                <p:cNvSpPr/>
                <p:nvPr/>
              </p:nvSpPr>
              <p:spPr>
                <a:xfrm>
                  <a:off x="3656936" y="4365104"/>
                  <a:ext cx="720000" cy="252000"/>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世帯ＩＤ</a:t>
                  </a:r>
                  <a:endParaRPr kumimoji="1" lang="ja-JP" altLang="en-US" sz="1200" dirty="0">
                    <a:solidFill>
                      <a:schemeClr val="tx1"/>
                    </a:solidFill>
                  </a:endParaRPr>
                </a:p>
              </p:txBody>
            </p:sp>
            <p:sp>
              <p:nvSpPr>
                <p:cNvPr id="99" name="正方形/長方形 98"/>
                <p:cNvSpPr/>
                <p:nvPr/>
              </p:nvSpPr>
              <p:spPr>
                <a:xfrm>
                  <a:off x="2864768" y="3115625"/>
                  <a:ext cx="720000" cy="252000"/>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世帯ＩＤ</a:t>
                  </a:r>
                  <a:endParaRPr kumimoji="1" lang="ja-JP" altLang="en-US" sz="1200" dirty="0">
                    <a:solidFill>
                      <a:schemeClr val="tx1"/>
                    </a:solidFill>
                  </a:endParaRPr>
                </a:p>
              </p:txBody>
            </p:sp>
            <p:sp>
              <p:nvSpPr>
                <p:cNvPr id="100" name="正方形/長方形 99"/>
                <p:cNvSpPr/>
                <p:nvPr/>
              </p:nvSpPr>
              <p:spPr>
                <a:xfrm>
                  <a:off x="4942447" y="3130335"/>
                  <a:ext cx="720000" cy="252000"/>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世帯ＩＤ</a:t>
                  </a:r>
                  <a:endParaRPr kumimoji="1" lang="ja-JP" altLang="en-US" sz="1200" dirty="0">
                    <a:solidFill>
                      <a:schemeClr val="tx1"/>
                    </a:solidFill>
                  </a:endParaRPr>
                </a:p>
              </p:txBody>
            </p:sp>
            <p:sp>
              <p:nvSpPr>
                <p:cNvPr id="101" name="等号 100"/>
                <p:cNvSpPr/>
                <p:nvPr/>
              </p:nvSpPr>
              <p:spPr>
                <a:xfrm rot="5400000">
                  <a:off x="3570949" y="1610800"/>
                  <a:ext cx="180000" cy="216000"/>
                </a:xfrm>
                <a:prstGeom prst="mathEqua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grpSp>
          <p:sp>
            <p:nvSpPr>
              <p:cNvPr id="78" name="角丸四角形吹き出し 77"/>
              <p:cNvSpPr/>
              <p:nvPr/>
            </p:nvSpPr>
            <p:spPr>
              <a:xfrm>
                <a:off x="128728" y="651300"/>
                <a:ext cx="2376000" cy="1860041"/>
              </a:xfrm>
              <a:prstGeom prst="wedgeRoundRectCallout">
                <a:avLst>
                  <a:gd name="adj1" fmla="val 62799"/>
                  <a:gd name="adj2" fmla="val 11055"/>
                  <a:gd name="adj3" fmla="val 16667"/>
                </a:avLst>
              </a:prstGeom>
              <a:solidFill>
                <a:schemeClr val="bg1"/>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schemeClr val="tx1"/>
                    </a:solidFill>
                    <a:latin typeface="ＭＳ ゴシック" panose="020B0609070205080204" pitchFamily="49" charset="-128"/>
                    <a:ea typeface="ＭＳ ゴシック" panose="020B0609070205080204" pitchFamily="49" charset="-128"/>
                  </a:rPr>
                  <a:t>◯ 市町村は、個人番号と紐づく</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100" dirty="0">
                    <a:solidFill>
                      <a:schemeClr val="tx1"/>
                    </a:solidFill>
                    <a:latin typeface="ＭＳ ゴシック" panose="020B0609070205080204" pitchFamily="49" charset="-128"/>
                    <a:ea typeface="ＭＳ ゴシック" panose="020B0609070205080204" pitchFamily="49" charset="-128"/>
                  </a:rPr>
                  <a:t>　</a:t>
                </a:r>
                <a:r>
                  <a:rPr lang="ja-JP" altLang="en-US" sz="1100" dirty="0" smtClean="0">
                    <a:solidFill>
                      <a:schemeClr val="tx1"/>
                    </a:solidFill>
                    <a:latin typeface="ＭＳ ゴシック" panose="020B0609070205080204" pitchFamily="49" charset="-128"/>
                    <a:ea typeface="ＭＳ ゴシック" panose="020B0609070205080204" pitchFamily="49" charset="-128"/>
                  </a:rPr>
                  <a:t>資格開始終了年月日情報や、　</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100" dirty="0">
                    <a:solidFill>
                      <a:schemeClr val="tx1"/>
                    </a:solidFill>
                    <a:latin typeface="ＭＳ ゴシック" panose="020B0609070205080204" pitchFamily="49" charset="-128"/>
                    <a:ea typeface="ＭＳ ゴシック" panose="020B0609070205080204" pitchFamily="49" charset="-128"/>
                  </a:rPr>
                  <a:t>　</a:t>
                </a:r>
                <a:r>
                  <a:rPr lang="ja-JP" altLang="en-US" sz="1100" dirty="0" smtClean="0">
                    <a:solidFill>
                      <a:schemeClr val="tx1"/>
                    </a:solidFill>
                    <a:latin typeface="ＭＳ ゴシック" panose="020B0609070205080204" pitchFamily="49" charset="-128"/>
                    <a:ea typeface="ＭＳ ゴシック" panose="020B0609070205080204" pitchFamily="49" charset="-128"/>
                  </a:rPr>
                  <a:t>高額療養費該当情報を、国保</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100" dirty="0">
                    <a:solidFill>
                      <a:schemeClr val="tx1"/>
                    </a:solidFill>
                    <a:latin typeface="ＭＳ ゴシック" panose="020B0609070205080204" pitchFamily="49" charset="-128"/>
                    <a:ea typeface="ＭＳ ゴシック" panose="020B0609070205080204" pitchFamily="49" charset="-128"/>
                  </a:rPr>
                  <a:t>　</a:t>
                </a:r>
                <a:r>
                  <a:rPr lang="ja-JP" altLang="en-US" sz="1100" dirty="0" smtClean="0">
                    <a:solidFill>
                      <a:schemeClr val="tx1"/>
                    </a:solidFill>
                    <a:latin typeface="ＭＳ ゴシック" panose="020B0609070205080204" pitchFamily="49" charset="-128"/>
                    <a:ea typeface="ＭＳ ゴシック" panose="020B0609070205080204" pitchFamily="49" charset="-128"/>
                  </a:rPr>
                  <a:t>情報集約システムに登録。</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endParaRPr kumimoji="1" lang="en-US" altLang="ja-JP" sz="400" dirty="0">
                  <a:solidFill>
                    <a:schemeClr val="tx1"/>
                  </a:solidFill>
                  <a:latin typeface="ＭＳ 明朝" panose="02020609040205080304" pitchFamily="17" charset="-128"/>
                  <a:ea typeface="ＭＳ 明朝" panose="02020609040205080304" pitchFamily="17" charset="-128"/>
                </a:endParaRPr>
              </a:p>
              <a:p>
                <a:r>
                  <a:rPr lang="en-US" altLang="ja-JP" sz="1100" dirty="0" smtClean="0">
                    <a:solidFill>
                      <a:schemeClr val="tx1"/>
                    </a:solidFill>
                    <a:latin typeface="ＭＳ 明朝" panose="02020609040205080304" pitchFamily="17" charset="-128"/>
                    <a:ea typeface="ＭＳ 明朝" panose="02020609040205080304" pitchFamily="17" charset="-128"/>
                  </a:rPr>
                  <a:t>※</a:t>
                </a:r>
                <a:r>
                  <a:rPr lang="ja-JP" altLang="en-US" sz="1100" dirty="0">
                    <a:solidFill>
                      <a:schemeClr val="tx1"/>
                    </a:solidFill>
                    <a:latin typeface="ＭＳ 明朝" panose="02020609040205080304" pitchFamily="17" charset="-128"/>
                    <a:ea typeface="ＭＳ 明朝" panose="02020609040205080304" pitchFamily="17" charset="-128"/>
                  </a:rPr>
                  <a:t> </a:t>
                </a:r>
                <a:r>
                  <a:rPr lang="ja-JP" altLang="en-US" sz="1100" dirty="0" smtClean="0">
                    <a:solidFill>
                      <a:schemeClr val="tx1"/>
                    </a:solidFill>
                    <a:latin typeface="ＭＳ 明朝" panose="02020609040205080304" pitchFamily="17" charset="-128"/>
                    <a:ea typeface="ＭＳ 明朝" panose="02020609040205080304" pitchFamily="17" charset="-128"/>
                  </a:rPr>
                  <a:t>資格情報は日次、高額該当情</a:t>
                </a:r>
                <a:endParaRPr lang="en-US" altLang="ja-JP" sz="1100" dirty="0" smtClean="0">
                  <a:solidFill>
                    <a:schemeClr val="tx1"/>
                  </a:solidFill>
                  <a:latin typeface="ＭＳ 明朝" panose="02020609040205080304" pitchFamily="17" charset="-128"/>
                  <a:ea typeface="ＭＳ 明朝" panose="02020609040205080304" pitchFamily="17" charset="-128"/>
                </a:endParaRPr>
              </a:p>
              <a:p>
                <a:r>
                  <a:rPr lang="ja-JP" altLang="en-US" sz="1100" dirty="0">
                    <a:solidFill>
                      <a:schemeClr val="tx1"/>
                    </a:solidFill>
                    <a:latin typeface="ＭＳ 明朝" panose="02020609040205080304" pitchFamily="17" charset="-128"/>
                    <a:ea typeface="ＭＳ 明朝" panose="02020609040205080304" pitchFamily="17" charset="-128"/>
                  </a:rPr>
                  <a:t>　</a:t>
                </a:r>
                <a:r>
                  <a:rPr lang="ja-JP" altLang="en-US" sz="1100" dirty="0" smtClean="0">
                    <a:solidFill>
                      <a:schemeClr val="tx1"/>
                    </a:solidFill>
                    <a:latin typeface="ＭＳ 明朝" panose="02020609040205080304" pitchFamily="17" charset="-128"/>
                    <a:ea typeface="ＭＳ 明朝" panose="02020609040205080304" pitchFamily="17" charset="-128"/>
                  </a:rPr>
                  <a:t>報は月次での連携を想定。</a:t>
                </a:r>
                <a:endParaRPr lang="en-US" altLang="ja-JP" sz="1100" dirty="0" smtClean="0">
                  <a:solidFill>
                    <a:schemeClr val="tx1"/>
                  </a:solidFill>
                  <a:latin typeface="ＭＳ 明朝" panose="02020609040205080304" pitchFamily="17" charset="-128"/>
                  <a:ea typeface="ＭＳ 明朝" panose="02020609040205080304" pitchFamily="17" charset="-128"/>
                </a:endParaRPr>
              </a:p>
              <a:p>
                <a:endParaRPr kumimoji="1" lang="en-US" altLang="ja-JP" sz="400" dirty="0">
                  <a:solidFill>
                    <a:schemeClr val="tx1"/>
                  </a:solidFill>
                  <a:latin typeface="ＭＳ 明朝" panose="02020609040205080304" pitchFamily="17" charset="-128"/>
                  <a:ea typeface="ＭＳ 明朝" panose="02020609040205080304" pitchFamily="17" charset="-128"/>
                </a:endParaRPr>
              </a:p>
              <a:p>
                <a:r>
                  <a:rPr lang="ja-JP" altLang="en-US" sz="1100" dirty="0" smtClean="0">
                    <a:solidFill>
                      <a:schemeClr val="tx1"/>
                    </a:solidFill>
                    <a:latin typeface="ＭＳ 明朝" panose="02020609040205080304" pitchFamily="17" charset="-128"/>
                    <a:ea typeface="ＭＳ 明朝" panose="02020609040205080304" pitchFamily="17" charset="-128"/>
                  </a:rPr>
                  <a:t>◯ 転出があった場合、適用終了　</a:t>
                </a:r>
                <a:endParaRPr lang="en-US" altLang="ja-JP" sz="1100" dirty="0" smtClean="0">
                  <a:solidFill>
                    <a:schemeClr val="tx1"/>
                  </a:solidFill>
                  <a:latin typeface="ＭＳ 明朝" panose="02020609040205080304" pitchFamily="17" charset="-128"/>
                  <a:ea typeface="ＭＳ 明朝" panose="02020609040205080304" pitchFamily="17" charset="-128"/>
                </a:endParaRPr>
              </a:p>
              <a:p>
                <a:r>
                  <a:rPr lang="ja-JP" altLang="en-US" sz="1100" dirty="0">
                    <a:solidFill>
                      <a:schemeClr val="tx1"/>
                    </a:solidFill>
                    <a:latin typeface="ＭＳ 明朝" panose="02020609040205080304" pitchFamily="17" charset="-128"/>
                    <a:ea typeface="ＭＳ 明朝" panose="02020609040205080304" pitchFamily="17" charset="-128"/>
                  </a:rPr>
                  <a:t>　</a:t>
                </a:r>
                <a:r>
                  <a:rPr lang="ja-JP" altLang="en-US" sz="1100" dirty="0" smtClean="0">
                    <a:solidFill>
                      <a:schemeClr val="tx1"/>
                    </a:solidFill>
                    <a:latin typeface="ＭＳ 明朝" panose="02020609040205080304" pitchFamily="17" charset="-128"/>
                    <a:ea typeface="ＭＳ 明朝" panose="02020609040205080304" pitchFamily="17" charset="-128"/>
                  </a:rPr>
                  <a:t>年月日情報を登録。</a:t>
                </a:r>
                <a:endParaRPr kumimoji="1" lang="en-US" altLang="ja-JP" sz="1100" dirty="0" smtClean="0">
                  <a:solidFill>
                    <a:schemeClr val="tx1"/>
                  </a:solidFill>
                  <a:latin typeface="ＭＳ 明朝" panose="02020609040205080304" pitchFamily="17" charset="-128"/>
                  <a:ea typeface="ＭＳ 明朝" panose="02020609040205080304" pitchFamily="17" charset="-128"/>
                </a:endParaRPr>
              </a:p>
            </p:txBody>
          </p:sp>
          <p:sp>
            <p:nvSpPr>
              <p:cNvPr id="89" name="角丸四角形吹き出し 88"/>
              <p:cNvSpPr/>
              <p:nvPr/>
            </p:nvSpPr>
            <p:spPr>
              <a:xfrm>
                <a:off x="6677052" y="4149080"/>
                <a:ext cx="1876348" cy="1609686"/>
              </a:xfrm>
              <a:prstGeom prst="wedgeRoundRectCallout">
                <a:avLst>
                  <a:gd name="adj1" fmla="val -155958"/>
                  <a:gd name="adj2" fmla="val -63952"/>
                  <a:gd name="adj3" fmla="val 16667"/>
                </a:avLst>
              </a:prstGeom>
              <a:solidFill>
                <a:schemeClr val="bg1"/>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ＭＳ ゴシック" panose="020B0609070205080204" pitchFamily="49" charset="-128"/>
                  <a:ea typeface="ＭＳ ゴシック" panose="020B0609070205080204" pitchFamily="49" charset="-128"/>
                </a:endParaRPr>
              </a:p>
            </p:txBody>
          </p:sp>
        </p:grpSp>
        <p:sp>
          <p:nvSpPr>
            <p:cNvPr id="102" name="下カーブ矢印 101"/>
            <p:cNvSpPr/>
            <p:nvPr/>
          </p:nvSpPr>
          <p:spPr>
            <a:xfrm>
              <a:off x="4553592" y="871976"/>
              <a:ext cx="759448" cy="252768"/>
            </a:xfrm>
            <a:prstGeom prst="curvedDownArrow">
              <a:avLst>
                <a:gd name="adj1" fmla="val 25000"/>
                <a:gd name="adj2" fmla="val 92901"/>
                <a:gd name="adj3" fmla="val 479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円/楕円 12"/>
            <p:cNvSpPr/>
            <p:nvPr/>
          </p:nvSpPr>
          <p:spPr>
            <a:xfrm>
              <a:off x="2360712" y="2174679"/>
              <a:ext cx="365760" cy="36576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１</a:t>
              </a:r>
              <a:endParaRPr kumimoji="1" lang="ja-JP" altLang="en-US" dirty="0">
                <a:solidFill>
                  <a:schemeClr val="tx1"/>
                </a:solidFill>
              </a:endParaRPr>
            </a:p>
          </p:txBody>
        </p:sp>
        <p:sp>
          <p:nvSpPr>
            <p:cNvPr id="103" name="円/楕円 102"/>
            <p:cNvSpPr/>
            <p:nvPr/>
          </p:nvSpPr>
          <p:spPr>
            <a:xfrm>
              <a:off x="3363104" y="4675987"/>
              <a:ext cx="365760" cy="36576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2</a:t>
              </a:r>
              <a:endParaRPr kumimoji="1" lang="ja-JP" altLang="en-US" dirty="0">
                <a:solidFill>
                  <a:schemeClr val="tx1"/>
                </a:solidFill>
              </a:endParaRPr>
            </a:p>
          </p:txBody>
        </p:sp>
        <p:sp>
          <p:nvSpPr>
            <p:cNvPr id="104" name="円/楕円 103"/>
            <p:cNvSpPr/>
            <p:nvPr/>
          </p:nvSpPr>
          <p:spPr>
            <a:xfrm>
              <a:off x="7035512" y="903000"/>
              <a:ext cx="365760" cy="36576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4</a:t>
              </a:r>
              <a:endParaRPr kumimoji="1" lang="ja-JP" altLang="en-US" dirty="0">
                <a:solidFill>
                  <a:schemeClr val="tx1"/>
                </a:solidFill>
              </a:endParaRPr>
            </a:p>
          </p:txBody>
        </p:sp>
        <p:sp>
          <p:nvSpPr>
            <p:cNvPr id="14" name="テキスト ボックス 13"/>
            <p:cNvSpPr txBox="1"/>
            <p:nvPr/>
          </p:nvSpPr>
          <p:spPr>
            <a:xfrm>
              <a:off x="4643870" y="1052736"/>
              <a:ext cx="466794" cy="430887"/>
            </a:xfrm>
            <a:prstGeom prst="rect">
              <a:avLst/>
            </a:prstGeom>
            <a:noFill/>
          </p:spPr>
          <p:txBody>
            <a:bodyPr wrap="none" rtlCol="0">
              <a:spAutoFit/>
            </a:bodyPr>
            <a:lstStyle/>
            <a:p>
              <a:r>
                <a:rPr kumimoji="1" lang="ja-JP" altLang="en-US" sz="1100" dirty="0" smtClean="0"/>
                <a:t>住所</a:t>
              </a:r>
              <a:endParaRPr kumimoji="1" lang="en-US" altLang="ja-JP" sz="1100" dirty="0" smtClean="0"/>
            </a:p>
            <a:p>
              <a:r>
                <a:rPr kumimoji="1" lang="ja-JP" altLang="en-US" sz="1100" dirty="0" smtClean="0"/>
                <a:t>異動</a:t>
              </a:r>
              <a:endParaRPr kumimoji="1" lang="ja-JP" altLang="en-US" sz="1100" dirty="0"/>
            </a:p>
          </p:txBody>
        </p:sp>
        <p:sp>
          <p:nvSpPr>
            <p:cNvPr id="16" name="テキスト ボックス 15"/>
            <p:cNvSpPr txBox="1"/>
            <p:nvPr/>
          </p:nvSpPr>
          <p:spPr>
            <a:xfrm>
              <a:off x="4367931" y="2578481"/>
              <a:ext cx="1595309" cy="491494"/>
            </a:xfrm>
            <a:prstGeom prst="rect">
              <a:avLst/>
            </a:prstGeom>
            <a:noFill/>
          </p:spPr>
          <p:txBody>
            <a:bodyPr wrap="none" rtlCol="0">
              <a:spAutoFit/>
            </a:bodyPr>
            <a:lstStyle/>
            <a:p>
              <a:r>
                <a:rPr kumimoji="1" lang="ja-JP" altLang="en-US" sz="1100" dirty="0" smtClean="0"/>
                <a:t>①資格取得年月日</a:t>
              </a:r>
              <a:endParaRPr kumimoji="1" lang="en-US" altLang="ja-JP" sz="1100" dirty="0" smtClean="0"/>
            </a:p>
            <a:p>
              <a:r>
                <a:rPr lang="ja-JP" altLang="en-US" sz="1100" dirty="0" smtClean="0"/>
                <a:t>②高額療養費該当</a:t>
              </a:r>
              <a:r>
                <a:rPr lang="ja-JP" altLang="en-US" sz="1100" dirty="0"/>
                <a:t>情報</a:t>
              </a:r>
              <a:endParaRPr kumimoji="1" lang="ja-JP" altLang="en-US" sz="1100" dirty="0"/>
            </a:p>
          </p:txBody>
        </p:sp>
        <p:sp>
          <p:nvSpPr>
            <p:cNvPr id="90" name="角丸四角形吹き出し 89"/>
            <p:cNvSpPr/>
            <p:nvPr/>
          </p:nvSpPr>
          <p:spPr>
            <a:xfrm>
              <a:off x="6432023" y="4018895"/>
              <a:ext cx="3101261" cy="2521464"/>
            </a:xfrm>
            <a:prstGeom prst="wedgeRoundRectCallout">
              <a:avLst>
                <a:gd name="adj1" fmla="val -42360"/>
                <a:gd name="adj2" fmla="val -63151"/>
                <a:gd name="adj3" fmla="val 16667"/>
              </a:avLst>
            </a:prstGeom>
            <a:solidFill>
              <a:schemeClr val="bg1"/>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schemeClr val="tx1"/>
                  </a:solidFill>
                  <a:latin typeface="ＭＳ ゴシック" panose="020B0609070205080204" pitchFamily="49" charset="-128"/>
                  <a:ea typeface="ＭＳ ゴシック" panose="020B0609070205080204" pitchFamily="49" charset="-128"/>
                </a:rPr>
                <a:t>◯ 国保情報集約システム内において、</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100" dirty="0">
                  <a:solidFill>
                    <a:schemeClr val="tx1"/>
                  </a:solidFill>
                  <a:latin typeface="ＭＳ ゴシック" panose="020B0609070205080204" pitchFamily="49" charset="-128"/>
                  <a:ea typeface="ＭＳ ゴシック" panose="020B0609070205080204" pitchFamily="49" charset="-128"/>
                </a:rPr>
                <a:t>　</a:t>
              </a:r>
              <a:r>
                <a:rPr lang="ja-JP" altLang="en-US" sz="1100" dirty="0" smtClean="0">
                  <a:solidFill>
                    <a:schemeClr val="tx1"/>
                  </a:solidFill>
                  <a:latin typeface="ＭＳ ゴシック" panose="020B0609070205080204" pitchFamily="49" charset="-128"/>
                  <a:ea typeface="ＭＳ ゴシック" panose="020B0609070205080204" pitchFamily="49" charset="-128"/>
                </a:rPr>
                <a:t>個人番号と紐づく被保険者ＩＤを創成</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100" dirty="0">
                  <a:solidFill>
                    <a:schemeClr val="tx1"/>
                  </a:solidFill>
                  <a:latin typeface="ＭＳ ゴシック" panose="020B0609070205080204" pitchFamily="49" charset="-128"/>
                  <a:ea typeface="ＭＳ ゴシック" panose="020B0609070205080204" pitchFamily="49" charset="-128"/>
                </a:rPr>
                <a:t>　</a:t>
              </a:r>
              <a:r>
                <a:rPr lang="ja-JP" altLang="en-US" sz="1100" dirty="0" smtClean="0">
                  <a:solidFill>
                    <a:schemeClr val="tx1"/>
                  </a:solidFill>
                  <a:latin typeface="ＭＳ ゴシック" panose="020B0609070205080204" pitchFamily="49" charset="-128"/>
                  <a:ea typeface="ＭＳ ゴシック" panose="020B0609070205080204" pitchFamily="49" charset="-128"/>
                </a:rPr>
                <a:t>した場合、外部表示される市町村別の</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100" dirty="0">
                  <a:solidFill>
                    <a:schemeClr val="tx1"/>
                  </a:solidFill>
                  <a:latin typeface="ＭＳ ゴシック" panose="020B0609070205080204" pitchFamily="49" charset="-128"/>
                  <a:ea typeface="ＭＳ ゴシック" panose="020B0609070205080204" pitchFamily="49" charset="-128"/>
                </a:rPr>
                <a:t>　</a:t>
              </a:r>
              <a:r>
                <a:rPr lang="ja-JP" altLang="en-US" sz="1100" dirty="0" smtClean="0">
                  <a:solidFill>
                    <a:schemeClr val="tx1"/>
                  </a:solidFill>
                  <a:latin typeface="ＭＳ ゴシック" panose="020B0609070205080204" pitchFamily="49" charset="-128"/>
                  <a:ea typeface="ＭＳ ゴシック" panose="020B0609070205080204" pitchFamily="49" charset="-128"/>
                </a:rPr>
                <a:t>被保険者ＩＤを振り出す。</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100" dirty="0">
                  <a:solidFill>
                    <a:schemeClr val="tx1"/>
                  </a:solidFill>
                  <a:latin typeface="ＭＳ ゴシック" panose="020B0609070205080204" pitchFamily="49" charset="-128"/>
                  <a:ea typeface="ＭＳ ゴシック" panose="020B0609070205080204" pitchFamily="49" charset="-128"/>
                </a:rPr>
                <a:t>　</a:t>
              </a:r>
              <a:r>
                <a:rPr lang="ja-JP" altLang="en-US" sz="1100" dirty="0" smtClean="0">
                  <a:solidFill>
                    <a:schemeClr val="tx1"/>
                  </a:solidFill>
                  <a:latin typeface="ＭＳ ゴシック" panose="020B0609070205080204" pitchFamily="49" charset="-128"/>
                  <a:ea typeface="ＭＳ ゴシック" panose="020B0609070205080204" pitchFamily="49" charset="-128"/>
                </a:rPr>
                <a:t>これにより高いセキュリティを確保。</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endParaRPr lang="en-US" altLang="ja-JP" sz="400" dirty="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solidFill>
                    <a:schemeClr val="tx1"/>
                  </a:solidFill>
                  <a:latin typeface="ＭＳ ゴシック" panose="020B0609070205080204" pitchFamily="49" charset="-128"/>
                  <a:ea typeface="ＭＳ ゴシック" panose="020B0609070205080204" pitchFamily="49" charset="-128"/>
                </a:rPr>
                <a:t>◯ 市町村別の被保険者ＩＤを振り出す際、</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100" dirty="0">
                  <a:solidFill>
                    <a:schemeClr val="tx1"/>
                  </a:solidFill>
                  <a:latin typeface="ＭＳ ゴシック" panose="020B0609070205080204" pitchFamily="49" charset="-128"/>
                  <a:ea typeface="ＭＳ ゴシック" panose="020B0609070205080204" pitchFamily="49" charset="-128"/>
                </a:rPr>
                <a:t>　</a:t>
              </a:r>
              <a:r>
                <a:rPr lang="ja-JP" altLang="en-US" sz="1100" dirty="0" smtClean="0">
                  <a:solidFill>
                    <a:schemeClr val="tx1"/>
                  </a:solidFill>
                  <a:latin typeface="ＭＳ ゴシック" panose="020B0609070205080204" pitchFamily="49" charset="-128"/>
                  <a:ea typeface="ＭＳ ゴシック" panose="020B0609070205080204" pitchFamily="49" charset="-128"/>
                </a:rPr>
                <a:t>機械的に判定した世帯の継続性の判定</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100" dirty="0">
                  <a:solidFill>
                    <a:schemeClr val="tx1"/>
                  </a:solidFill>
                  <a:latin typeface="ＭＳ ゴシック" panose="020B0609070205080204" pitchFamily="49" charset="-128"/>
                  <a:ea typeface="ＭＳ ゴシック" panose="020B0609070205080204" pitchFamily="49" charset="-128"/>
                </a:rPr>
                <a:t>　</a:t>
              </a:r>
              <a:r>
                <a:rPr lang="ja-JP" altLang="en-US" sz="1100" dirty="0" smtClean="0">
                  <a:solidFill>
                    <a:schemeClr val="tx1"/>
                  </a:solidFill>
                  <a:latin typeface="ＭＳ ゴシック" panose="020B0609070205080204" pitchFamily="49" charset="-128"/>
                  <a:ea typeface="ＭＳ ゴシック" panose="020B0609070205080204" pitchFamily="49" charset="-128"/>
                </a:rPr>
                <a:t>結果を表示。</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endParaRPr lang="en-US" altLang="ja-JP" sz="500" dirty="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solidFill>
                    <a:schemeClr val="tx1"/>
                  </a:solidFill>
                  <a:latin typeface="ＭＳ ゴシック" panose="020B0609070205080204" pitchFamily="49" charset="-128"/>
                  <a:ea typeface="ＭＳ ゴシック" panose="020B0609070205080204" pitchFamily="49" charset="-128"/>
                </a:rPr>
                <a:t>◯ 市町村</a:t>
              </a:r>
              <a:r>
                <a:rPr lang="ja-JP" altLang="en-US" sz="1100" dirty="0">
                  <a:solidFill>
                    <a:schemeClr val="tx1"/>
                  </a:solidFill>
                  <a:latin typeface="ＭＳ ゴシック" panose="020B0609070205080204" pitchFamily="49" charset="-128"/>
                  <a:ea typeface="ＭＳ ゴシック" panose="020B0609070205080204" pitchFamily="49" charset="-128"/>
                </a:rPr>
                <a:t>は、</a:t>
              </a:r>
              <a:r>
                <a:rPr lang="ja-JP" altLang="en-US" sz="1100" dirty="0" smtClean="0">
                  <a:solidFill>
                    <a:schemeClr val="tx1"/>
                  </a:solidFill>
                  <a:latin typeface="ＭＳ ゴシック" panose="020B0609070205080204" pitchFamily="49" charset="-128"/>
                  <a:ea typeface="ＭＳ ゴシック" panose="020B0609070205080204" pitchFamily="49" charset="-128"/>
                </a:rPr>
                <a:t>外部表示される被保険者</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100" dirty="0">
                  <a:solidFill>
                    <a:schemeClr val="tx1"/>
                  </a:solidFill>
                  <a:latin typeface="ＭＳ ゴシック" panose="020B0609070205080204" pitchFamily="49" charset="-128"/>
                  <a:ea typeface="ＭＳ ゴシック" panose="020B0609070205080204" pitchFamily="49" charset="-128"/>
                </a:rPr>
                <a:t>　</a:t>
              </a:r>
              <a:r>
                <a:rPr lang="ja-JP" altLang="en-US" sz="1100" dirty="0" smtClean="0">
                  <a:solidFill>
                    <a:schemeClr val="tx1"/>
                  </a:solidFill>
                  <a:latin typeface="ＭＳ ゴシック" panose="020B0609070205080204" pitchFamily="49" charset="-128"/>
                  <a:ea typeface="ＭＳ ゴシック" panose="020B0609070205080204" pitchFamily="49" charset="-128"/>
                </a:rPr>
                <a:t>ＩＤを活用して、情報集約システム内</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100" dirty="0">
                  <a:solidFill>
                    <a:schemeClr val="tx1"/>
                  </a:solidFill>
                  <a:latin typeface="ＭＳ ゴシック" panose="020B0609070205080204" pitchFamily="49" charset="-128"/>
                  <a:ea typeface="ＭＳ ゴシック" panose="020B0609070205080204" pitchFamily="49" charset="-128"/>
                </a:rPr>
                <a:t>　</a:t>
              </a:r>
              <a:r>
                <a:rPr lang="ja-JP" altLang="en-US" sz="1100" dirty="0" smtClean="0">
                  <a:solidFill>
                    <a:schemeClr val="tx1"/>
                  </a:solidFill>
                  <a:latin typeface="ＭＳ ゴシック" panose="020B0609070205080204" pitchFamily="49" charset="-128"/>
                  <a:ea typeface="ＭＳ ゴシック" panose="020B0609070205080204" pitchFamily="49" charset="-128"/>
                </a:rPr>
                <a:t>の情報を検索・閲覧することが可能。</a:t>
              </a:r>
              <a:endParaRPr kumimoji="1" lang="ja-JP" altLang="en-US" sz="1100" dirty="0">
                <a:solidFill>
                  <a:schemeClr val="tx1"/>
                </a:solidFill>
                <a:latin typeface="ＭＳ ゴシック" panose="020B0609070205080204" pitchFamily="49" charset="-128"/>
                <a:ea typeface="ＭＳ ゴシック" panose="020B0609070205080204" pitchFamily="49" charset="-128"/>
              </a:endParaRPr>
            </a:p>
          </p:txBody>
        </p:sp>
        <p:sp>
          <p:nvSpPr>
            <p:cNvPr id="106" name="円/楕円 105"/>
            <p:cNvSpPr/>
            <p:nvPr/>
          </p:nvSpPr>
          <p:spPr>
            <a:xfrm>
              <a:off x="6249144" y="4293096"/>
              <a:ext cx="365760" cy="36576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3</a:t>
              </a:r>
              <a:endParaRPr kumimoji="1" lang="ja-JP" altLang="en-US" dirty="0">
                <a:solidFill>
                  <a:schemeClr val="tx1"/>
                </a:solidFill>
              </a:endParaRPr>
            </a:p>
          </p:txBody>
        </p:sp>
        <p:sp>
          <p:nvSpPr>
            <p:cNvPr id="9" name="角丸四角形 8"/>
            <p:cNvSpPr/>
            <p:nvPr/>
          </p:nvSpPr>
          <p:spPr>
            <a:xfrm>
              <a:off x="4376936" y="2636912"/>
              <a:ext cx="1587136" cy="3928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5" name="スライド番号プレースホルダー 1"/>
          <p:cNvSpPr txBox="1">
            <a:spLocks/>
          </p:cNvSpPr>
          <p:nvPr/>
        </p:nvSpPr>
        <p:spPr>
          <a:xfrm>
            <a:off x="7905328" y="6520259"/>
            <a:ext cx="204469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14</a:t>
            </a:fld>
            <a:endParaRPr lang="ja-JP" altLang="en-US" dirty="0">
              <a:latin typeface="ＤＦ特太ゴシック体" panose="020B0509000000000000" pitchFamily="49" charset="-128"/>
              <a:ea typeface="ＤＦ特太ゴシック体" panose="020B0509000000000000" pitchFamily="49" charset="-128"/>
            </a:endParaRPr>
          </a:p>
        </p:txBody>
      </p:sp>
      <p:sp>
        <p:nvSpPr>
          <p:cNvPr id="108" name="テキスト ボックス 107"/>
          <p:cNvSpPr txBox="1"/>
          <p:nvPr/>
        </p:nvSpPr>
        <p:spPr>
          <a:xfrm>
            <a:off x="222084" y="603235"/>
            <a:ext cx="9467827" cy="651877"/>
          </a:xfrm>
          <a:prstGeom prst="rect">
            <a:avLst/>
          </a:prstGeom>
          <a:noFill/>
          <a:ln w="15875">
            <a:solidFill>
              <a:schemeClr val="tx1"/>
            </a:solidFill>
          </a:ln>
        </p:spPr>
        <p:txBody>
          <a:bodyPr wrap="square" lIns="35898" tIns="35898" rIns="35898" bIns="35898" rtlCol="0" anchor="ctr" anchorCtr="0">
            <a:noAutofit/>
          </a:bodyPr>
          <a:lstStyle/>
          <a:p>
            <a:pPr marL="180401" indent="-180401"/>
            <a:r>
              <a:rPr lang="ja-JP" altLang="en-US" sz="1300" dirty="0">
                <a:solidFill>
                  <a:prstClr val="black"/>
                </a:solidFill>
                <a:latin typeface="ＭＳ ゴシック" panose="020B0609070205080204" pitchFamily="49" charset="-128"/>
                <a:ea typeface="ＭＳ ゴシック" panose="020B0609070205080204" pitchFamily="49" charset="-128"/>
              </a:rPr>
              <a:t>○　国保情報集約</a:t>
            </a:r>
            <a:r>
              <a:rPr lang="ja-JP" altLang="en-US" sz="1300" dirty="0" smtClean="0">
                <a:solidFill>
                  <a:prstClr val="black"/>
                </a:solidFill>
                <a:latin typeface="ＭＳ ゴシック" panose="020B0609070205080204" pitchFamily="49" charset="-128"/>
                <a:ea typeface="ＭＳ ゴシック" panose="020B0609070205080204" pitchFamily="49" charset="-128"/>
              </a:rPr>
              <a:t>システムでは、同一都道府県内で被保険者及び世帯を一意に識別できるよう独自の被保険者ＩＤと世帯</a:t>
            </a:r>
            <a:r>
              <a:rPr lang="ja-JP" altLang="en-US" sz="1300" dirty="0">
                <a:solidFill>
                  <a:prstClr val="black"/>
                </a:solidFill>
                <a:latin typeface="ＭＳ ゴシック" panose="020B0609070205080204" pitchFamily="49" charset="-128"/>
                <a:ea typeface="ＭＳ ゴシック" panose="020B0609070205080204" pitchFamily="49" charset="-128"/>
              </a:rPr>
              <a:t>Ｉ</a:t>
            </a:r>
            <a:r>
              <a:rPr lang="ja-JP" altLang="en-US" sz="1300" dirty="0" smtClean="0">
                <a:solidFill>
                  <a:prstClr val="black"/>
                </a:solidFill>
                <a:latin typeface="ＭＳ ゴシック" panose="020B0609070205080204" pitchFamily="49" charset="-128"/>
                <a:ea typeface="ＭＳ ゴシック" panose="020B0609070205080204" pitchFamily="49" charset="-128"/>
              </a:rPr>
              <a:t>Ｄを創成して、資格取得喪失年月日や高額療養費の該当情報の管理、世帯の継続性の判定情報を提供する。</a:t>
            </a:r>
            <a:endParaRPr lang="en-US" altLang="ja-JP" sz="1300" dirty="0">
              <a:solidFill>
                <a:prstClr val="black"/>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7332805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15443" y="71184"/>
            <a:ext cx="9407499"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テキスト ボックス 1"/>
          <p:cNvSpPr txBox="1"/>
          <p:nvPr/>
        </p:nvSpPr>
        <p:spPr>
          <a:xfrm>
            <a:off x="333193" y="30975"/>
            <a:ext cx="9215921" cy="369332"/>
          </a:xfrm>
          <a:prstGeom prst="rect">
            <a:avLst/>
          </a:prstGeom>
          <a:noFill/>
        </p:spPr>
        <p:txBody>
          <a:bodyPr wrap="square" rtlCol="0">
            <a:spAutoFit/>
          </a:bodyPr>
          <a:lstStyle/>
          <a:p>
            <a:pPr algn="ctr"/>
            <a:r>
              <a:rPr lang="ja-JP" altLang="en-US" dirty="0" smtClean="0">
                <a:solidFill>
                  <a:prstClr val="black"/>
                </a:solidFill>
                <a:latin typeface="HGP創英角ｺﾞｼｯｸUB" panose="020B0900000000000000" pitchFamily="50" charset="-128"/>
                <a:ea typeface="HGP創英角ｺﾞｼｯｸUB" panose="020B0900000000000000" pitchFamily="50" charset="-128"/>
              </a:rPr>
              <a:t>同一都道府県内市町村間の住所異動月における自己負担限度額の取扱い（案）①</a:t>
            </a:r>
            <a:endParaRPr lang="ja-JP" altLang="en-US" dirty="0">
              <a:solidFill>
                <a:prstClr val="black"/>
              </a:solidFill>
              <a:latin typeface="HGP創英角ｺﾞｼｯｸUB" panose="020B0900000000000000" pitchFamily="50" charset="-128"/>
              <a:ea typeface="HGP創英角ｺﾞｼｯｸUB" panose="020B0900000000000000" pitchFamily="50" charset="-128"/>
            </a:endParaRPr>
          </a:p>
        </p:txBody>
      </p:sp>
      <p:grpSp>
        <p:nvGrpSpPr>
          <p:cNvPr id="7" name="グループ化 6"/>
          <p:cNvGrpSpPr/>
          <p:nvPr/>
        </p:nvGrpSpPr>
        <p:grpSpPr>
          <a:xfrm>
            <a:off x="257554" y="2119219"/>
            <a:ext cx="9375966" cy="2882032"/>
            <a:chOff x="-95214" y="2629811"/>
            <a:chExt cx="10149937" cy="3021364"/>
          </a:xfrm>
        </p:grpSpPr>
        <p:grpSp>
          <p:nvGrpSpPr>
            <p:cNvPr id="6" name="グループ化 5"/>
            <p:cNvGrpSpPr/>
            <p:nvPr/>
          </p:nvGrpSpPr>
          <p:grpSpPr>
            <a:xfrm>
              <a:off x="47314" y="2850819"/>
              <a:ext cx="10007409" cy="2800356"/>
              <a:chOff x="49902" y="2919284"/>
              <a:chExt cx="8837612" cy="3036486"/>
            </a:xfrm>
          </p:grpSpPr>
          <p:sp>
            <p:nvSpPr>
              <p:cNvPr id="2051" name="Line 3"/>
              <p:cNvSpPr>
                <a:spLocks noChangeShapeType="1"/>
              </p:cNvSpPr>
              <p:nvPr/>
            </p:nvSpPr>
            <p:spPr bwMode="auto">
              <a:xfrm>
                <a:off x="466402" y="3572383"/>
                <a:ext cx="82804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00">
                  <a:solidFill>
                    <a:prstClr val="black"/>
                  </a:solidFill>
                </a:endParaRPr>
              </a:p>
            </p:txBody>
          </p:sp>
          <p:sp>
            <p:nvSpPr>
              <p:cNvPr id="2052" name="Line 4"/>
              <p:cNvSpPr>
                <a:spLocks noChangeShapeType="1"/>
              </p:cNvSpPr>
              <p:nvPr/>
            </p:nvSpPr>
            <p:spPr bwMode="auto">
              <a:xfrm>
                <a:off x="1174958" y="3340814"/>
                <a:ext cx="0" cy="210484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00">
                  <a:solidFill>
                    <a:prstClr val="black"/>
                  </a:solidFill>
                </a:endParaRPr>
              </a:p>
            </p:txBody>
          </p:sp>
          <p:sp>
            <p:nvSpPr>
              <p:cNvPr id="2053" name="Line 5"/>
              <p:cNvSpPr>
                <a:spLocks noChangeShapeType="1"/>
              </p:cNvSpPr>
              <p:nvPr/>
            </p:nvSpPr>
            <p:spPr bwMode="auto">
              <a:xfrm flipH="1">
                <a:off x="8405397" y="3403440"/>
                <a:ext cx="0" cy="2042219"/>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00">
                  <a:solidFill>
                    <a:prstClr val="black"/>
                  </a:solidFill>
                </a:endParaRPr>
              </a:p>
            </p:txBody>
          </p:sp>
          <p:sp>
            <p:nvSpPr>
              <p:cNvPr id="2054" name="Text Box 6"/>
              <p:cNvSpPr txBox="1">
                <a:spLocks noChangeArrowheads="1"/>
              </p:cNvSpPr>
              <p:nvPr/>
            </p:nvSpPr>
            <p:spPr bwMode="auto">
              <a:xfrm>
                <a:off x="968052" y="3098640"/>
                <a:ext cx="720725" cy="314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200" dirty="0">
                    <a:solidFill>
                      <a:prstClr val="black"/>
                    </a:solidFill>
                  </a:rPr>
                  <a:t>４月</a:t>
                </a:r>
              </a:p>
            </p:txBody>
          </p:sp>
          <p:sp>
            <p:nvSpPr>
              <p:cNvPr id="2055" name="Text Box 7"/>
              <p:cNvSpPr txBox="1">
                <a:spLocks noChangeArrowheads="1"/>
              </p:cNvSpPr>
              <p:nvPr/>
            </p:nvSpPr>
            <p:spPr bwMode="auto">
              <a:xfrm>
                <a:off x="2625402" y="3073721"/>
                <a:ext cx="720725" cy="314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200" dirty="0">
                    <a:solidFill>
                      <a:prstClr val="black"/>
                    </a:solidFill>
                  </a:rPr>
                  <a:t>５月</a:t>
                </a:r>
              </a:p>
            </p:txBody>
          </p:sp>
          <p:sp>
            <p:nvSpPr>
              <p:cNvPr id="2056" name="Text Box 8"/>
              <p:cNvSpPr txBox="1">
                <a:spLocks noChangeArrowheads="1"/>
              </p:cNvSpPr>
              <p:nvPr/>
            </p:nvSpPr>
            <p:spPr bwMode="auto">
              <a:xfrm>
                <a:off x="6488707" y="3098640"/>
                <a:ext cx="720725" cy="314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200" dirty="0">
                    <a:solidFill>
                      <a:prstClr val="black"/>
                    </a:solidFill>
                  </a:rPr>
                  <a:t>６月</a:t>
                </a:r>
              </a:p>
            </p:txBody>
          </p:sp>
          <p:sp>
            <p:nvSpPr>
              <p:cNvPr id="2057" name="Line 9"/>
              <p:cNvSpPr>
                <a:spLocks noChangeShapeType="1"/>
              </p:cNvSpPr>
              <p:nvPr/>
            </p:nvSpPr>
            <p:spPr bwMode="auto">
              <a:xfrm flipH="1">
                <a:off x="4727893" y="3378521"/>
                <a:ext cx="0" cy="2067137"/>
              </a:xfrm>
              <a:prstGeom prst="line">
                <a:avLst/>
              </a:prstGeom>
              <a:noFill/>
              <a:ln w="25400">
                <a:solidFill>
                  <a:schemeClr val="tx1"/>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00">
                  <a:solidFill>
                    <a:prstClr val="black"/>
                  </a:solidFill>
                </a:endParaRPr>
              </a:p>
            </p:txBody>
          </p:sp>
          <p:sp>
            <p:nvSpPr>
              <p:cNvPr id="2058" name="Text Box 10"/>
              <p:cNvSpPr txBox="1">
                <a:spLocks noChangeArrowheads="1"/>
              </p:cNvSpPr>
              <p:nvPr/>
            </p:nvSpPr>
            <p:spPr bwMode="auto">
              <a:xfrm>
                <a:off x="4312694" y="2919284"/>
                <a:ext cx="788713" cy="524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200" b="1" dirty="0" smtClean="0">
                    <a:solidFill>
                      <a:srgbClr val="FF0000"/>
                    </a:solidFill>
                  </a:rPr>
                  <a:t>市町村間住所異動</a:t>
                </a:r>
                <a:endParaRPr lang="ja-JP" altLang="en-US" sz="1200" b="1" dirty="0">
                  <a:solidFill>
                    <a:srgbClr val="FF0000"/>
                  </a:solidFill>
                </a:endParaRPr>
              </a:p>
            </p:txBody>
          </p:sp>
          <p:sp>
            <p:nvSpPr>
              <p:cNvPr id="2059" name="AutoShape 11"/>
              <p:cNvSpPr>
                <a:spLocks noChangeArrowheads="1"/>
              </p:cNvSpPr>
              <p:nvPr/>
            </p:nvSpPr>
            <p:spPr bwMode="auto">
              <a:xfrm>
                <a:off x="1249204" y="3689120"/>
                <a:ext cx="1485555" cy="773255"/>
              </a:xfrm>
              <a:prstGeom prst="roundRect">
                <a:avLst>
                  <a:gd name="adj" fmla="val 16667"/>
                </a:avLst>
              </a:prstGeom>
              <a:solidFill>
                <a:srgbClr val="FFCC99">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1200" dirty="0">
                    <a:solidFill>
                      <a:prstClr val="black"/>
                    </a:solidFill>
                  </a:rPr>
                  <a:t>自己負担限度額</a:t>
                </a:r>
                <a:br>
                  <a:rPr lang="ja-JP" altLang="en-US" sz="1200" dirty="0">
                    <a:solidFill>
                      <a:prstClr val="black"/>
                    </a:solidFill>
                  </a:rPr>
                </a:br>
                <a:r>
                  <a:rPr lang="ja-JP" altLang="en-US" sz="1200" dirty="0" smtClean="0">
                    <a:solidFill>
                      <a:prstClr val="black"/>
                    </a:solidFill>
                  </a:rPr>
                  <a:t>８０，１００円＋１％</a:t>
                </a:r>
                <a:endParaRPr lang="ja-JP" altLang="en-US" sz="1200" dirty="0">
                  <a:solidFill>
                    <a:prstClr val="black"/>
                  </a:solidFill>
                </a:endParaRPr>
              </a:p>
            </p:txBody>
          </p:sp>
          <p:sp>
            <p:nvSpPr>
              <p:cNvPr id="2060" name="AutoShape 12"/>
              <p:cNvSpPr>
                <a:spLocks noChangeArrowheads="1"/>
              </p:cNvSpPr>
              <p:nvPr/>
            </p:nvSpPr>
            <p:spPr bwMode="auto">
              <a:xfrm>
                <a:off x="2912741" y="3689120"/>
                <a:ext cx="1693861" cy="773255"/>
              </a:xfrm>
              <a:prstGeom prst="roundRect">
                <a:avLst>
                  <a:gd name="adj" fmla="val 16667"/>
                </a:avLst>
              </a:prstGeom>
              <a:solidFill>
                <a:srgbClr val="FFCC99">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1200" dirty="0">
                    <a:solidFill>
                      <a:prstClr val="black"/>
                    </a:solidFill>
                  </a:rPr>
                  <a:t>自己負担限度額</a:t>
                </a:r>
                <a:br>
                  <a:rPr lang="ja-JP" altLang="en-US" sz="1200" dirty="0">
                    <a:solidFill>
                      <a:prstClr val="black"/>
                    </a:solidFill>
                  </a:rPr>
                </a:br>
                <a:r>
                  <a:rPr lang="ja-JP" altLang="en-US" sz="1200" dirty="0" smtClean="0">
                    <a:solidFill>
                      <a:srgbClr val="FF0000"/>
                    </a:solidFill>
                  </a:rPr>
                  <a:t>８０，１００円＋１％</a:t>
                </a:r>
                <a:endParaRPr lang="en-US" altLang="ja-JP" sz="1200" dirty="0" smtClean="0">
                  <a:solidFill>
                    <a:srgbClr val="FF0000"/>
                  </a:solidFill>
                </a:endParaRPr>
              </a:p>
              <a:p>
                <a:pPr algn="ctr" eaLnBrk="1" hangingPunct="1"/>
                <a:r>
                  <a:rPr lang="ja-JP" altLang="en-US" sz="1200" dirty="0" smtClean="0">
                    <a:solidFill>
                      <a:srgbClr val="FF0000"/>
                    </a:solidFill>
                  </a:rPr>
                  <a:t>→４０，０５０円＋１％</a:t>
                </a:r>
                <a:endParaRPr lang="ja-JP" altLang="en-US" sz="1200" dirty="0">
                  <a:solidFill>
                    <a:srgbClr val="FF0000"/>
                  </a:solidFill>
                </a:endParaRPr>
              </a:p>
            </p:txBody>
          </p:sp>
          <p:sp>
            <p:nvSpPr>
              <p:cNvPr id="2061" name="AutoShape 13"/>
              <p:cNvSpPr>
                <a:spLocks noChangeArrowheads="1"/>
              </p:cNvSpPr>
              <p:nvPr/>
            </p:nvSpPr>
            <p:spPr bwMode="auto">
              <a:xfrm>
                <a:off x="4841929" y="4610819"/>
                <a:ext cx="1791140" cy="712826"/>
              </a:xfrm>
              <a:prstGeom prst="roundRect">
                <a:avLst>
                  <a:gd name="adj" fmla="val 16667"/>
                </a:avLst>
              </a:prstGeom>
              <a:solidFill>
                <a:srgbClr val="CC99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1200" dirty="0">
                    <a:solidFill>
                      <a:prstClr val="black"/>
                    </a:solidFill>
                  </a:rPr>
                  <a:t>自己負担限度額</a:t>
                </a:r>
                <a:br>
                  <a:rPr lang="ja-JP" altLang="en-US" sz="1200" dirty="0">
                    <a:solidFill>
                      <a:prstClr val="black"/>
                    </a:solidFill>
                  </a:rPr>
                </a:br>
                <a:r>
                  <a:rPr lang="ja-JP" altLang="en-US" sz="1200" dirty="0" smtClean="0">
                    <a:solidFill>
                      <a:srgbClr val="FF0000"/>
                    </a:solidFill>
                  </a:rPr>
                  <a:t>８０，１００円＋１％</a:t>
                </a:r>
                <a:endParaRPr lang="en-US" altLang="ja-JP" sz="1200" dirty="0" smtClean="0">
                  <a:solidFill>
                    <a:srgbClr val="FF0000"/>
                  </a:solidFill>
                </a:endParaRPr>
              </a:p>
              <a:p>
                <a:pPr algn="ctr" eaLnBrk="1" hangingPunct="1"/>
                <a:r>
                  <a:rPr lang="ja-JP" altLang="en-US" sz="1200" dirty="0" smtClean="0">
                    <a:solidFill>
                      <a:srgbClr val="FF0000"/>
                    </a:solidFill>
                  </a:rPr>
                  <a:t>→４０，０５０円＋１％</a:t>
                </a:r>
                <a:endParaRPr lang="ja-JP" altLang="en-US" sz="1200" dirty="0">
                  <a:solidFill>
                    <a:srgbClr val="FF0000"/>
                  </a:solidFill>
                </a:endParaRPr>
              </a:p>
            </p:txBody>
          </p:sp>
          <p:sp>
            <p:nvSpPr>
              <p:cNvPr id="2062" name="AutoShape 14"/>
              <p:cNvSpPr>
                <a:spLocks noChangeArrowheads="1"/>
              </p:cNvSpPr>
              <p:nvPr/>
            </p:nvSpPr>
            <p:spPr bwMode="auto">
              <a:xfrm>
                <a:off x="6849070" y="4610818"/>
                <a:ext cx="1457406" cy="712827"/>
              </a:xfrm>
              <a:prstGeom prst="roundRect">
                <a:avLst>
                  <a:gd name="adj" fmla="val 16667"/>
                </a:avLst>
              </a:prstGeom>
              <a:solidFill>
                <a:srgbClr val="CC99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1200" dirty="0">
                    <a:solidFill>
                      <a:prstClr val="black"/>
                    </a:solidFill>
                  </a:rPr>
                  <a:t>自己負担限度額</a:t>
                </a:r>
                <a:br>
                  <a:rPr lang="ja-JP" altLang="en-US" sz="1200" dirty="0">
                    <a:solidFill>
                      <a:prstClr val="black"/>
                    </a:solidFill>
                  </a:rPr>
                </a:br>
                <a:r>
                  <a:rPr lang="ja-JP" altLang="en-US" sz="1200" dirty="0" smtClean="0">
                    <a:solidFill>
                      <a:prstClr val="black"/>
                    </a:solidFill>
                  </a:rPr>
                  <a:t>８０，１００円＋１％</a:t>
                </a:r>
                <a:endParaRPr lang="ja-JP" altLang="en-US" sz="1200" dirty="0">
                  <a:solidFill>
                    <a:prstClr val="black"/>
                  </a:solidFill>
                </a:endParaRPr>
              </a:p>
            </p:txBody>
          </p:sp>
          <p:sp>
            <p:nvSpPr>
              <p:cNvPr id="2063" name="Line 15"/>
              <p:cNvSpPr>
                <a:spLocks noChangeShapeType="1"/>
              </p:cNvSpPr>
              <p:nvPr/>
            </p:nvSpPr>
            <p:spPr bwMode="auto">
              <a:xfrm>
                <a:off x="564618" y="4548008"/>
                <a:ext cx="8180596"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00">
                  <a:solidFill>
                    <a:prstClr val="black"/>
                  </a:solidFill>
                </a:endParaRPr>
              </a:p>
            </p:txBody>
          </p:sp>
          <p:sp>
            <p:nvSpPr>
              <p:cNvPr id="2064" name="Line 19"/>
              <p:cNvSpPr>
                <a:spLocks noChangeShapeType="1"/>
              </p:cNvSpPr>
              <p:nvPr/>
            </p:nvSpPr>
            <p:spPr bwMode="auto">
              <a:xfrm flipH="1">
                <a:off x="2821937" y="3422258"/>
                <a:ext cx="0" cy="2023401"/>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00">
                  <a:solidFill>
                    <a:prstClr val="black"/>
                  </a:solidFill>
                </a:endParaRPr>
              </a:p>
            </p:txBody>
          </p:sp>
          <p:sp>
            <p:nvSpPr>
              <p:cNvPr id="2065" name="Line 20"/>
              <p:cNvSpPr>
                <a:spLocks noChangeShapeType="1"/>
              </p:cNvSpPr>
              <p:nvPr/>
            </p:nvSpPr>
            <p:spPr bwMode="auto">
              <a:xfrm>
                <a:off x="6733868" y="3403998"/>
                <a:ext cx="16554" cy="2041661"/>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00">
                  <a:solidFill>
                    <a:prstClr val="black"/>
                  </a:solidFill>
                </a:endParaRPr>
              </a:p>
            </p:txBody>
          </p:sp>
          <p:sp>
            <p:nvSpPr>
              <p:cNvPr id="2066" name="Text Box 30"/>
              <p:cNvSpPr txBox="1">
                <a:spLocks noChangeArrowheads="1"/>
              </p:cNvSpPr>
              <p:nvPr/>
            </p:nvSpPr>
            <p:spPr bwMode="auto">
              <a:xfrm>
                <a:off x="548366" y="3972958"/>
                <a:ext cx="665894" cy="314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spcBef>
                    <a:spcPct val="50000"/>
                  </a:spcBef>
                </a:pPr>
                <a:r>
                  <a:rPr lang="ja-JP" altLang="en-US" sz="1200" dirty="0" smtClean="0">
                    <a:solidFill>
                      <a:prstClr val="black"/>
                    </a:solidFill>
                  </a:rPr>
                  <a:t>Ａ市</a:t>
                </a:r>
                <a:endParaRPr lang="ja-JP" altLang="en-US" sz="1200" dirty="0">
                  <a:solidFill>
                    <a:prstClr val="black"/>
                  </a:solidFill>
                </a:endParaRPr>
              </a:p>
            </p:txBody>
          </p:sp>
          <p:sp>
            <p:nvSpPr>
              <p:cNvPr id="2067" name="Text Box 32"/>
              <p:cNvSpPr txBox="1">
                <a:spLocks noChangeArrowheads="1"/>
              </p:cNvSpPr>
              <p:nvPr/>
            </p:nvSpPr>
            <p:spPr bwMode="auto">
              <a:xfrm>
                <a:off x="564618" y="5156780"/>
                <a:ext cx="633389" cy="314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spcBef>
                    <a:spcPct val="50000"/>
                  </a:spcBef>
                </a:pPr>
                <a:r>
                  <a:rPr lang="ja-JP" altLang="en-US" sz="1200" dirty="0" smtClean="0">
                    <a:solidFill>
                      <a:prstClr val="black"/>
                    </a:solidFill>
                  </a:rPr>
                  <a:t>Ｂ市</a:t>
                </a:r>
                <a:endParaRPr lang="ja-JP" altLang="en-US" sz="1200" dirty="0">
                  <a:solidFill>
                    <a:prstClr val="black"/>
                  </a:solidFill>
                </a:endParaRPr>
              </a:p>
            </p:txBody>
          </p:sp>
          <p:sp>
            <p:nvSpPr>
              <p:cNvPr id="2069" name="Line 55"/>
              <p:cNvSpPr>
                <a:spLocks noChangeShapeType="1"/>
              </p:cNvSpPr>
              <p:nvPr/>
            </p:nvSpPr>
            <p:spPr bwMode="auto">
              <a:xfrm flipH="1">
                <a:off x="860895" y="4477003"/>
                <a:ext cx="1" cy="455868"/>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00">
                  <a:solidFill>
                    <a:prstClr val="black"/>
                  </a:solidFill>
                </a:endParaRPr>
              </a:p>
            </p:txBody>
          </p:sp>
          <p:sp>
            <p:nvSpPr>
              <p:cNvPr id="2073" name="Text Box 64"/>
              <p:cNvSpPr txBox="1">
                <a:spLocks noChangeArrowheads="1"/>
              </p:cNvSpPr>
              <p:nvPr/>
            </p:nvSpPr>
            <p:spPr bwMode="auto">
              <a:xfrm>
                <a:off x="8166789" y="3098640"/>
                <a:ext cx="720725" cy="314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200" dirty="0">
                    <a:solidFill>
                      <a:prstClr val="black"/>
                    </a:solidFill>
                  </a:rPr>
                  <a:t>７月</a:t>
                </a:r>
              </a:p>
            </p:txBody>
          </p:sp>
          <p:sp>
            <p:nvSpPr>
              <p:cNvPr id="2074" name="AutoShape 65"/>
              <p:cNvSpPr>
                <a:spLocks/>
              </p:cNvSpPr>
              <p:nvPr/>
            </p:nvSpPr>
            <p:spPr bwMode="auto">
              <a:xfrm rot="5400000">
                <a:off x="4661437" y="3702439"/>
                <a:ext cx="288925" cy="3625122"/>
              </a:xfrm>
              <a:prstGeom prst="rightBrace">
                <a:avLst>
                  <a:gd name="adj1" fmla="val 165378"/>
                  <a:gd name="adj2" fmla="val 49995"/>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endParaRPr lang="ja-JP" altLang="en-US" sz="1200">
                  <a:solidFill>
                    <a:prstClr val="black"/>
                  </a:solidFill>
                </a:endParaRPr>
              </a:p>
            </p:txBody>
          </p:sp>
          <p:sp>
            <p:nvSpPr>
              <p:cNvPr id="2075" name="AutoShape 67"/>
              <p:cNvSpPr>
                <a:spLocks/>
              </p:cNvSpPr>
              <p:nvPr/>
            </p:nvSpPr>
            <p:spPr bwMode="auto">
              <a:xfrm rot="5400000">
                <a:off x="7484425" y="4688154"/>
                <a:ext cx="274616" cy="1635124"/>
              </a:xfrm>
              <a:prstGeom prst="rightBrace">
                <a:avLst>
                  <a:gd name="adj1" fmla="val 82613"/>
                  <a:gd name="adj2" fmla="val 49995"/>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endParaRPr lang="ja-JP" altLang="en-US" sz="1200">
                  <a:solidFill>
                    <a:prstClr val="black"/>
                  </a:solidFill>
                </a:endParaRPr>
              </a:p>
            </p:txBody>
          </p:sp>
          <p:sp>
            <p:nvSpPr>
              <p:cNvPr id="2076" name="AutoShape 68"/>
              <p:cNvSpPr>
                <a:spLocks/>
              </p:cNvSpPr>
              <p:nvPr/>
            </p:nvSpPr>
            <p:spPr bwMode="auto">
              <a:xfrm rot="5400000">
                <a:off x="1883322" y="4694789"/>
                <a:ext cx="274616" cy="1645247"/>
              </a:xfrm>
              <a:prstGeom prst="rightBrace">
                <a:avLst>
                  <a:gd name="adj1" fmla="val 79196"/>
                  <a:gd name="adj2" fmla="val 49995"/>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endParaRPr lang="ja-JP" altLang="en-US" sz="1200">
                  <a:solidFill>
                    <a:prstClr val="black"/>
                  </a:solidFill>
                </a:endParaRPr>
              </a:p>
            </p:txBody>
          </p:sp>
          <p:sp>
            <p:nvSpPr>
              <p:cNvPr id="2077" name="Text Box 69"/>
              <p:cNvSpPr txBox="1">
                <a:spLocks noChangeArrowheads="1"/>
              </p:cNvSpPr>
              <p:nvPr/>
            </p:nvSpPr>
            <p:spPr bwMode="auto">
              <a:xfrm>
                <a:off x="1332248" y="5610043"/>
                <a:ext cx="1801813" cy="314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200" dirty="0" smtClean="0">
                    <a:solidFill>
                      <a:prstClr val="black"/>
                    </a:solidFill>
                  </a:rPr>
                  <a:t>８０，１００円＋１％</a:t>
                </a:r>
                <a:endParaRPr lang="ja-JP" altLang="en-US" sz="1200" dirty="0">
                  <a:solidFill>
                    <a:prstClr val="black"/>
                  </a:solidFill>
                </a:endParaRPr>
              </a:p>
            </p:txBody>
          </p:sp>
          <p:sp>
            <p:nvSpPr>
              <p:cNvPr id="2078" name="Text Box 70"/>
              <p:cNvSpPr txBox="1">
                <a:spLocks noChangeArrowheads="1"/>
              </p:cNvSpPr>
              <p:nvPr/>
            </p:nvSpPr>
            <p:spPr bwMode="auto">
              <a:xfrm>
                <a:off x="3976555" y="5620430"/>
                <a:ext cx="1760944" cy="314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200" b="1" dirty="0" smtClean="0">
                    <a:solidFill>
                      <a:srgbClr val="FF0000"/>
                    </a:solidFill>
                  </a:rPr>
                  <a:t>８０，１００円＋１％</a:t>
                </a:r>
                <a:endParaRPr lang="ja-JP" altLang="en-US" sz="1200" b="1" dirty="0">
                  <a:solidFill>
                    <a:srgbClr val="FF0000"/>
                  </a:solidFill>
                </a:endParaRPr>
              </a:p>
            </p:txBody>
          </p:sp>
          <p:sp>
            <p:nvSpPr>
              <p:cNvPr id="2079" name="Text Box 71"/>
              <p:cNvSpPr txBox="1">
                <a:spLocks noChangeArrowheads="1"/>
              </p:cNvSpPr>
              <p:nvPr/>
            </p:nvSpPr>
            <p:spPr bwMode="auto">
              <a:xfrm>
                <a:off x="6770273" y="5640894"/>
                <a:ext cx="1888891" cy="314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200" dirty="0" smtClean="0">
                    <a:solidFill>
                      <a:prstClr val="black"/>
                    </a:solidFill>
                  </a:rPr>
                  <a:t>８０，１００円＋１％</a:t>
                </a:r>
                <a:endParaRPr lang="ja-JP" altLang="en-US" sz="1200" dirty="0">
                  <a:solidFill>
                    <a:prstClr val="black"/>
                  </a:solidFill>
                </a:endParaRPr>
              </a:p>
            </p:txBody>
          </p:sp>
          <p:sp>
            <p:nvSpPr>
              <p:cNvPr id="4" name="テキスト ボックス 3"/>
              <p:cNvSpPr txBox="1"/>
              <p:nvPr/>
            </p:nvSpPr>
            <p:spPr>
              <a:xfrm>
                <a:off x="49902" y="3901624"/>
                <a:ext cx="338736" cy="1154545"/>
              </a:xfrm>
              <a:prstGeom prst="rect">
                <a:avLst/>
              </a:prstGeom>
              <a:noFill/>
            </p:spPr>
            <p:txBody>
              <a:bodyPr vert="eaVert" wrap="none" rtlCol="0">
                <a:spAutoFit/>
              </a:bodyPr>
              <a:lstStyle/>
              <a:p>
                <a:r>
                  <a:rPr lang="ja-JP" altLang="en-US" sz="1200" dirty="0" smtClean="0">
                    <a:solidFill>
                      <a:prstClr val="black"/>
                    </a:solidFill>
                  </a:rPr>
                  <a:t>同一都道府県</a:t>
                </a:r>
                <a:endParaRPr lang="ja-JP" altLang="en-US" sz="1200" dirty="0">
                  <a:solidFill>
                    <a:prstClr val="black"/>
                  </a:solidFill>
                </a:endParaRPr>
              </a:p>
            </p:txBody>
          </p:sp>
          <p:sp>
            <p:nvSpPr>
              <p:cNvPr id="5" name="左中かっこ 4"/>
              <p:cNvSpPr/>
              <p:nvPr/>
            </p:nvSpPr>
            <p:spPr>
              <a:xfrm>
                <a:off x="330623" y="3782555"/>
                <a:ext cx="271557" cy="1656524"/>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200">
                  <a:solidFill>
                    <a:prstClr val="black"/>
                  </a:solidFill>
                </a:endParaRPr>
              </a:p>
            </p:txBody>
          </p:sp>
        </p:grpSp>
        <p:sp>
          <p:nvSpPr>
            <p:cNvPr id="35" name="Text Box 71"/>
            <p:cNvSpPr txBox="1">
              <a:spLocks noChangeArrowheads="1"/>
            </p:cNvSpPr>
            <p:nvPr/>
          </p:nvSpPr>
          <p:spPr bwMode="auto">
            <a:xfrm>
              <a:off x="-95214" y="2629811"/>
              <a:ext cx="9928198" cy="290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200" dirty="0" smtClean="0">
                  <a:solidFill>
                    <a:prstClr val="black"/>
                  </a:solidFill>
                  <a:latin typeface="ＭＳ ゴシック" panose="020B0609070205080204" pitchFamily="49" charset="-128"/>
                  <a:ea typeface="ＭＳ ゴシック" panose="020B0609070205080204" pitchFamily="49" charset="-128"/>
                </a:rPr>
                <a:t>（例）同一都道府県内の市町村をまたがる住所の異動があった場合（基礎</a:t>
              </a:r>
              <a:r>
                <a:rPr lang="ja-JP" altLang="en-US" sz="1200" dirty="0">
                  <a:solidFill>
                    <a:prstClr val="black"/>
                  </a:solidFill>
                  <a:latin typeface="ＭＳ ゴシック" panose="020B0609070205080204" pitchFamily="49" charset="-128"/>
                  <a:ea typeface="ＭＳ ゴシック" panose="020B0609070205080204" pitchFamily="49" charset="-128"/>
                </a:rPr>
                <a:t>控除後所得</a:t>
              </a:r>
              <a:r>
                <a:rPr lang="en-US" altLang="ja-JP" sz="1200" dirty="0">
                  <a:solidFill>
                    <a:prstClr val="black"/>
                  </a:solidFill>
                  <a:latin typeface="ＭＳ ゴシック" panose="020B0609070205080204" pitchFamily="49" charset="-128"/>
                  <a:ea typeface="ＭＳ ゴシック" panose="020B0609070205080204" pitchFamily="49" charset="-128"/>
                </a:rPr>
                <a:t>210</a:t>
              </a:r>
              <a:r>
                <a:rPr lang="ja-JP" altLang="en-US" sz="1200" dirty="0">
                  <a:solidFill>
                    <a:prstClr val="black"/>
                  </a:solidFill>
                  <a:latin typeface="ＭＳ ゴシック" panose="020B0609070205080204" pitchFamily="49" charset="-128"/>
                  <a:ea typeface="ＭＳ ゴシック" panose="020B0609070205080204" pitchFamily="49" charset="-128"/>
                </a:rPr>
                <a:t>万円～</a:t>
              </a:r>
              <a:r>
                <a:rPr lang="en-US" altLang="ja-JP" sz="1200" dirty="0">
                  <a:solidFill>
                    <a:prstClr val="black"/>
                  </a:solidFill>
                  <a:latin typeface="ＭＳ ゴシック" panose="020B0609070205080204" pitchFamily="49" charset="-128"/>
                  <a:ea typeface="ＭＳ ゴシック" panose="020B0609070205080204" pitchFamily="49" charset="-128"/>
                </a:rPr>
                <a:t>600</a:t>
              </a:r>
              <a:r>
                <a:rPr lang="ja-JP" altLang="en-US" sz="1200" dirty="0">
                  <a:solidFill>
                    <a:prstClr val="black"/>
                  </a:solidFill>
                  <a:latin typeface="ＭＳ ゴシック" panose="020B0609070205080204" pitchFamily="49" charset="-128"/>
                  <a:ea typeface="ＭＳ ゴシック" panose="020B0609070205080204" pitchFamily="49" charset="-128"/>
                </a:rPr>
                <a:t>万円</a:t>
              </a:r>
              <a:r>
                <a:rPr lang="ja-JP" altLang="en-US" sz="1200" dirty="0" smtClean="0">
                  <a:solidFill>
                    <a:prstClr val="black"/>
                  </a:solidFill>
                  <a:latin typeface="ＭＳ ゴシック" panose="020B0609070205080204" pitchFamily="49" charset="-128"/>
                  <a:ea typeface="ＭＳ ゴシック" panose="020B0609070205080204" pitchFamily="49" charset="-128"/>
                </a:rPr>
                <a:t>の</a:t>
              </a:r>
              <a:r>
                <a:rPr lang="en-US" altLang="ja-JP" sz="1200" dirty="0" smtClean="0">
                  <a:solidFill>
                    <a:prstClr val="black"/>
                  </a:solidFill>
                  <a:latin typeface="ＭＳ ゴシック" panose="020B0609070205080204" pitchFamily="49" charset="-128"/>
                  <a:ea typeface="ＭＳ ゴシック" panose="020B0609070205080204" pitchFamily="49" charset="-128"/>
                </a:rPr>
                <a:t>70</a:t>
              </a:r>
              <a:r>
                <a:rPr lang="ja-JP" altLang="en-US" sz="1200" dirty="0" smtClean="0">
                  <a:solidFill>
                    <a:prstClr val="black"/>
                  </a:solidFill>
                  <a:latin typeface="ＭＳ ゴシック" panose="020B0609070205080204" pitchFamily="49" charset="-128"/>
                  <a:ea typeface="ＭＳ ゴシック" panose="020B0609070205080204" pitchFamily="49" charset="-128"/>
                </a:rPr>
                <a:t>歳未満の世帯）</a:t>
              </a:r>
              <a:endParaRPr lang="ja-JP" altLang="en-US" sz="1200" dirty="0">
                <a:solidFill>
                  <a:prstClr val="black"/>
                </a:solidFill>
                <a:latin typeface="ＭＳ ゴシック" panose="020B0609070205080204" pitchFamily="49" charset="-128"/>
                <a:ea typeface="ＭＳ ゴシック" panose="020B0609070205080204" pitchFamily="49" charset="-128"/>
              </a:endParaRPr>
            </a:p>
          </p:txBody>
        </p:sp>
      </p:grpSp>
      <p:sp>
        <p:nvSpPr>
          <p:cNvPr id="38" name="スライド番号プレースホルダー 3"/>
          <p:cNvSpPr>
            <a:spLocks noGrp="1"/>
          </p:cNvSpPr>
          <p:nvPr>
            <p:ph type="sldNum" sz="quarter" idx="12"/>
          </p:nvPr>
        </p:nvSpPr>
        <p:spPr>
          <a:xfrm>
            <a:off x="7507515" y="6450535"/>
            <a:ext cx="2311400" cy="365125"/>
          </a:xfrm>
        </p:spPr>
        <p:txBody>
          <a:bodyPr/>
          <a:lstStyle/>
          <a:p>
            <a:pPr>
              <a:defRPr/>
            </a:pPr>
            <a:fld id="{E186BA37-E281-491E-99DA-D5A3FC181472}" type="slidenum">
              <a:rPr lang="en-US" altLang="ja-JP" smtClean="0">
                <a:solidFill>
                  <a:prstClr val="black">
                    <a:tint val="75000"/>
                  </a:prstClr>
                </a:solidFill>
              </a:rPr>
              <a:pPr>
                <a:defRPr/>
              </a:pPr>
              <a:t>15</a:t>
            </a:fld>
            <a:endParaRPr lang="en-US" altLang="ja-JP" dirty="0">
              <a:solidFill>
                <a:prstClr val="black">
                  <a:tint val="75000"/>
                </a:prstClr>
              </a:solidFill>
            </a:endParaRPr>
          </a:p>
        </p:txBody>
      </p:sp>
      <p:sp>
        <p:nvSpPr>
          <p:cNvPr id="40" name="Text Box 71"/>
          <p:cNvSpPr txBox="1">
            <a:spLocks noChangeArrowheads="1"/>
          </p:cNvSpPr>
          <p:nvPr/>
        </p:nvSpPr>
        <p:spPr bwMode="auto">
          <a:xfrm>
            <a:off x="9162" y="5336048"/>
            <a:ext cx="98996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1800"/>
              </a:lnSpc>
              <a:spcBef>
                <a:spcPct val="50000"/>
              </a:spcBef>
            </a:pPr>
            <a:r>
              <a:rPr lang="ja-JP" altLang="en-US" sz="1300" dirty="0" smtClean="0">
                <a:latin typeface="ＭＳ 明朝" panose="02020609040205080304" pitchFamily="17" charset="-128"/>
                <a:ea typeface="ＭＳ 明朝" panose="02020609040205080304" pitchFamily="17" charset="-128"/>
              </a:rPr>
              <a:t>◯　改正国保法第</a:t>
            </a:r>
            <a:r>
              <a:rPr lang="en-US" altLang="ja-JP" sz="1300" dirty="0" smtClean="0">
                <a:latin typeface="ＭＳ 明朝" panose="02020609040205080304" pitchFamily="17" charset="-128"/>
                <a:ea typeface="ＭＳ 明朝" panose="02020609040205080304" pitchFamily="17" charset="-128"/>
              </a:rPr>
              <a:t>66</a:t>
            </a:r>
            <a:r>
              <a:rPr lang="ja-JP" altLang="en-US" sz="1300" dirty="0" smtClean="0">
                <a:latin typeface="ＭＳ 明朝" panose="02020609040205080304" pitchFamily="17" charset="-128"/>
                <a:ea typeface="ＭＳ 明朝" panose="02020609040205080304" pitchFamily="17" charset="-128"/>
              </a:rPr>
              <a:t>条の</a:t>
            </a:r>
            <a:r>
              <a:rPr lang="en-US" altLang="ja-JP" sz="1300" dirty="0" smtClean="0">
                <a:latin typeface="ＭＳ 明朝" panose="02020609040205080304" pitchFamily="17" charset="-128"/>
                <a:ea typeface="ＭＳ 明朝" panose="02020609040205080304" pitchFamily="17" charset="-128"/>
              </a:rPr>
              <a:t>2</a:t>
            </a:r>
            <a:r>
              <a:rPr lang="ja-JP" altLang="en-US" sz="1300" dirty="0" smtClean="0">
                <a:latin typeface="ＭＳ 明朝" panose="02020609040205080304" pitchFamily="17" charset="-128"/>
                <a:ea typeface="ＭＳ 明朝" panose="02020609040205080304" pitchFamily="17" charset="-128"/>
              </a:rPr>
              <a:t>により、居住する市町村が変わった場合には、従前どおり、改めて所得区分の判定を行う。</a:t>
            </a:r>
            <a:endParaRPr lang="en-US" altLang="ja-JP" sz="1300" dirty="0" smtClean="0">
              <a:latin typeface="ＭＳ 明朝" panose="02020609040205080304" pitchFamily="17" charset="-128"/>
              <a:ea typeface="ＭＳ 明朝" panose="02020609040205080304" pitchFamily="17" charset="-128"/>
            </a:endParaRPr>
          </a:p>
          <a:p>
            <a:pPr eaLnBrk="1" hangingPunct="1">
              <a:lnSpc>
                <a:spcPts val="1800"/>
              </a:lnSpc>
            </a:pPr>
            <a:r>
              <a:rPr lang="ja-JP" altLang="en-US" sz="1300" dirty="0" smtClean="0">
                <a:latin typeface="ＭＳ 明朝" panose="02020609040205080304" pitchFamily="17" charset="-128"/>
                <a:ea typeface="ＭＳ 明朝" panose="02020609040205080304" pitchFamily="17" charset="-128"/>
              </a:rPr>
              <a:t>◯　上記の取扱いは、住所異動後も転入地の市町村において引き続き世帯の継続性が認められた世帯に対し行う。 　　　</a:t>
            </a:r>
            <a:endParaRPr lang="en-US" altLang="ja-JP" sz="1300" dirty="0" smtClean="0">
              <a:latin typeface="ＭＳ 明朝" panose="02020609040205080304" pitchFamily="17" charset="-128"/>
              <a:ea typeface="ＭＳ 明朝" panose="02020609040205080304" pitchFamily="17" charset="-128"/>
            </a:endParaRPr>
          </a:p>
          <a:p>
            <a:pPr eaLnBrk="1" hangingPunct="1">
              <a:lnSpc>
                <a:spcPts val="1800"/>
              </a:lnSpc>
            </a:pPr>
            <a:r>
              <a:rPr lang="ja-JP" altLang="en-US" sz="1300" dirty="0" smtClean="0">
                <a:latin typeface="ＭＳ 明朝" panose="02020609040205080304" pitchFamily="17" charset="-128"/>
                <a:ea typeface="ＭＳ 明朝" panose="02020609040205080304" pitchFamily="17" charset="-128"/>
              </a:rPr>
              <a:t>◯</a:t>
            </a:r>
            <a:r>
              <a:rPr lang="ja-JP" altLang="en-US" sz="1300" dirty="0">
                <a:latin typeface="ＭＳ 明朝" panose="02020609040205080304" pitchFamily="17" charset="-128"/>
                <a:ea typeface="ＭＳ 明朝" panose="02020609040205080304" pitchFamily="17" charset="-128"/>
              </a:rPr>
              <a:t>　簡素な仕組みとするため、同一月に３市町村以上に</a:t>
            </a:r>
            <a:r>
              <a:rPr lang="ja-JP" altLang="en-US" sz="1300" dirty="0" smtClean="0">
                <a:latin typeface="ＭＳ 明朝" panose="02020609040205080304" pitchFamily="17" charset="-128"/>
                <a:ea typeface="ＭＳ 明朝" panose="02020609040205080304" pitchFamily="17" charset="-128"/>
              </a:rPr>
              <a:t>またがる住所異動が</a:t>
            </a:r>
            <a:r>
              <a:rPr lang="ja-JP" altLang="en-US" sz="1300" dirty="0">
                <a:latin typeface="ＭＳ 明朝" panose="02020609040205080304" pitchFamily="17" charset="-128"/>
                <a:ea typeface="ＭＳ 明朝" panose="02020609040205080304" pitchFamily="17" charset="-128"/>
              </a:rPr>
              <a:t>あった場合についても、自己負担限度</a:t>
            </a:r>
            <a:r>
              <a:rPr lang="ja-JP" altLang="en-US" sz="1300" dirty="0" smtClean="0">
                <a:latin typeface="ＭＳ 明朝" panose="02020609040205080304" pitchFamily="17" charset="-128"/>
                <a:ea typeface="ＭＳ 明朝" panose="02020609040205080304" pitchFamily="17" charset="-128"/>
              </a:rPr>
              <a:t>額は市町村ごと</a:t>
            </a:r>
            <a:endParaRPr lang="en-US" altLang="ja-JP" sz="1300" dirty="0" smtClean="0">
              <a:latin typeface="ＭＳ 明朝" panose="02020609040205080304" pitchFamily="17" charset="-128"/>
              <a:ea typeface="ＭＳ 明朝" panose="02020609040205080304" pitchFamily="17" charset="-128"/>
            </a:endParaRPr>
          </a:p>
          <a:p>
            <a:pPr eaLnBrk="1" hangingPunct="1">
              <a:lnSpc>
                <a:spcPts val="1800"/>
              </a:lnSpc>
            </a:pPr>
            <a:r>
              <a:rPr lang="ja-JP" altLang="en-US" sz="1300" dirty="0" smtClean="0">
                <a:latin typeface="ＭＳ 明朝" panose="02020609040205080304" pitchFamily="17" charset="-128"/>
                <a:ea typeface="ＭＳ 明朝" panose="02020609040205080304" pitchFamily="17" charset="-128"/>
              </a:rPr>
              <a:t>　に</a:t>
            </a:r>
            <a:r>
              <a:rPr lang="ja-JP" altLang="en-US" sz="1300" dirty="0">
                <a:latin typeface="ＭＳ 明朝" panose="02020609040205080304" pitchFamily="17" charset="-128"/>
                <a:ea typeface="ＭＳ 明朝" panose="02020609040205080304" pitchFamily="17" charset="-128"/>
              </a:rPr>
              <a:t>半額と</a:t>
            </a:r>
            <a:r>
              <a:rPr lang="ja-JP" altLang="en-US" sz="1300" dirty="0" smtClean="0">
                <a:latin typeface="ＭＳ 明朝" panose="02020609040205080304" pitchFamily="17" charset="-128"/>
                <a:ea typeface="ＭＳ 明朝" panose="02020609040205080304" pitchFamily="17" charset="-128"/>
              </a:rPr>
              <a:t>する。</a:t>
            </a:r>
            <a:endParaRPr lang="en-US" altLang="ja-JP" sz="1300" dirty="0">
              <a:latin typeface="ＭＳ 明朝" panose="02020609040205080304" pitchFamily="17" charset="-128"/>
              <a:ea typeface="ＭＳ 明朝" panose="02020609040205080304" pitchFamily="17" charset="-128"/>
            </a:endParaRPr>
          </a:p>
          <a:p>
            <a:pPr eaLnBrk="1" hangingPunct="1">
              <a:lnSpc>
                <a:spcPts val="1800"/>
              </a:lnSpc>
            </a:pPr>
            <a:r>
              <a:rPr lang="ja-JP" altLang="en-US" sz="1300" dirty="0" smtClean="0">
                <a:latin typeface="ＭＳ 明朝" panose="02020609040205080304" pitchFamily="17" charset="-128"/>
                <a:ea typeface="ＭＳ 明朝" panose="02020609040205080304" pitchFamily="17" charset="-128"/>
              </a:rPr>
              <a:t>◯　住所異動のあった月において複数市町村それぞれで高額療養費の支給があったとしても、多数回該当に係る回数のカウントは、</a:t>
            </a:r>
            <a:endParaRPr lang="en-US" altLang="ja-JP" sz="1300" dirty="0" smtClean="0">
              <a:latin typeface="ＭＳ 明朝" panose="02020609040205080304" pitchFamily="17" charset="-128"/>
              <a:ea typeface="ＭＳ 明朝" panose="02020609040205080304" pitchFamily="17" charset="-128"/>
            </a:endParaRPr>
          </a:p>
          <a:p>
            <a:pPr eaLnBrk="1" hangingPunct="1">
              <a:lnSpc>
                <a:spcPts val="1800"/>
              </a:lnSpc>
            </a:pPr>
            <a:r>
              <a:rPr lang="ja-JP" altLang="en-US" sz="1300" dirty="0">
                <a:latin typeface="ＭＳ 明朝" panose="02020609040205080304" pitchFamily="17" charset="-128"/>
                <a:ea typeface="ＭＳ 明朝" panose="02020609040205080304" pitchFamily="17" charset="-128"/>
              </a:rPr>
              <a:t>　</a:t>
            </a:r>
            <a:r>
              <a:rPr lang="ja-JP" altLang="en-US" sz="1300" dirty="0" smtClean="0">
                <a:latin typeface="ＭＳ 明朝" panose="02020609040205080304" pitchFamily="17" charset="-128"/>
                <a:ea typeface="ＭＳ 明朝" panose="02020609040205080304" pitchFamily="17" charset="-128"/>
              </a:rPr>
              <a:t>１月につき１回とする。</a:t>
            </a:r>
            <a:endParaRPr lang="ja-JP" altLang="en-US" sz="1300" dirty="0">
              <a:latin typeface="ＭＳ 明朝" panose="02020609040205080304" pitchFamily="17" charset="-128"/>
              <a:ea typeface="ＭＳ 明朝" panose="02020609040205080304" pitchFamily="17" charset="-128"/>
            </a:endParaRPr>
          </a:p>
        </p:txBody>
      </p:sp>
      <p:sp>
        <p:nvSpPr>
          <p:cNvPr id="42" name="AutoShape 61"/>
          <p:cNvSpPr>
            <a:spLocks noChangeArrowheads="1"/>
          </p:cNvSpPr>
          <p:nvPr/>
        </p:nvSpPr>
        <p:spPr bwMode="auto">
          <a:xfrm>
            <a:off x="63358" y="595995"/>
            <a:ext cx="9769626" cy="1447662"/>
          </a:xfrm>
          <a:prstGeom prst="roundRect">
            <a:avLst>
              <a:gd name="adj" fmla="val 6357"/>
            </a:avLst>
          </a:prstGeom>
          <a:solidFill>
            <a:srgbClr val="FFFF99">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endParaRPr lang="ja-JP" altLang="en-US">
              <a:solidFill>
                <a:prstClr val="black"/>
              </a:solidFill>
            </a:endParaRPr>
          </a:p>
        </p:txBody>
      </p:sp>
      <p:sp>
        <p:nvSpPr>
          <p:cNvPr id="43" name="Text Box 62"/>
          <p:cNvSpPr txBox="1">
            <a:spLocks noChangeArrowheads="1"/>
          </p:cNvSpPr>
          <p:nvPr/>
        </p:nvSpPr>
        <p:spPr bwMode="auto">
          <a:xfrm>
            <a:off x="104305" y="664819"/>
            <a:ext cx="9690647" cy="1310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1900"/>
              </a:lnSpc>
              <a:spcBef>
                <a:spcPct val="50000"/>
              </a:spcBef>
            </a:pPr>
            <a:r>
              <a:rPr lang="ja-JP" altLang="en-US" sz="1300" dirty="0" smtClean="0">
                <a:solidFill>
                  <a:prstClr val="black"/>
                </a:solidFill>
                <a:latin typeface="ＭＳ ゴシック" panose="020B0609070205080204" pitchFamily="49" charset="-128"/>
                <a:ea typeface="ＭＳ ゴシック" panose="020B0609070205080204" pitchFamily="49" charset="-128"/>
              </a:rPr>
              <a:t>◯　高額療養費は、歴月ごと、保険者（給付主体）ごとに計算する仕組みであることから、平成３０年度から都道府県も国保の</a:t>
            </a:r>
            <a:r>
              <a:rPr lang="ja-JP" altLang="en-US" sz="1300" dirty="0">
                <a:solidFill>
                  <a:prstClr val="black"/>
                </a:solidFill>
                <a:latin typeface="ＭＳ ゴシック" panose="020B0609070205080204" pitchFamily="49" charset="-128"/>
                <a:ea typeface="ＭＳ ゴシック" panose="020B0609070205080204" pitchFamily="49" charset="-128"/>
              </a:rPr>
              <a:t>　　</a:t>
            </a:r>
            <a:r>
              <a:rPr lang="ja-JP" altLang="en-US" sz="1300" dirty="0" smtClean="0">
                <a:solidFill>
                  <a:prstClr val="black"/>
                </a:solidFill>
                <a:latin typeface="ＭＳ ゴシック" panose="020B0609070205080204" pitchFamily="49" charset="-128"/>
                <a:ea typeface="ＭＳ ゴシック" panose="020B0609070205080204" pitchFamily="49" charset="-128"/>
              </a:rPr>
              <a:t>保険者となることに伴い、</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月の途中で都道府県内の市町村をまたがる住所異動によって、</a:t>
            </a:r>
            <a:r>
              <a:rPr lang="ja-JP" altLang="en-US" sz="1300" b="1" u="sng" dirty="0">
                <a:solidFill>
                  <a:prstClr val="black"/>
                </a:solidFill>
                <a:latin typeface="ＭＳ ゴシック" panose="020B0609070205080204" pitchFamily="49" charset="-128"/>
                <a:ea typeface="ＭＳ ゴシック" panose="020B0609070205080204" pitchFamily="49" charset="-128"/>
              </a:rPr>
              <a:t>一部負担金等の額</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が</a:t>
            </a:r>
            <a:r>
              <a:rPr lang="ja-JP" altLang="en-US" sz="1300" b="1" u="sng" dirty="0">
                <a:solidFill>
                  <a:prstClr val="black"/>
                </a:solidFill>
                <a:latin typeface="ＭＳ ゴシック" panose="020B0609070205080204" pitchFamily="49" charset="-128"/>
                <a:ea typeface="ＭＳ ゴシック" panose="020B0609070205080204" pitchFamily="49" charset="-128"/>
              </a:rPr>
              <a:t>転居</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しない場合と比べて最大２倍</a:t>
            </a:r>
            <a:r>
              <a:rPr lang="ja-JP" altLang="en-US" sz="1300" b="1" u="sng" dirty="0">
                <a:solidFill>
                  <a:prstClr val="black"/>
                </a:solidFill>
                <a:latin typeface="ＭＳ ゴシック" panose="020B0609070205080204" pitchFamily="49" charset="-128"/>
                <a:ea typeface="ＭＳ ゴシック" panose="020B0609070205080204" pitchFamily="49" charset="-128"/>
              </a:rPr>
              <a:t>と</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なる</a:t>
            </a:r>
            <a:r>
              <a:rPr lang="ja-JP" altLang="en-US" sz="1300" dirty="0" smtClean="0">
                <a:solidFill>
                  <a:prstClr val="black"/>
                </a:solidFill>
                <a:latin typeface="ＭＳ ゴシック" panose="020B0609070205080204" pitchFamily="49" charset="-128"/>
                <a:ea typeface="ＭＳ ゴシック" panose="020B0609070205080204" pitchFamily="49" charset="-128"/>
              </a:rPr>
              <a:t>ことのないよう、転居月</a:t>
            </a:r>
            <a:r>
              <a:rPr lang="ja-JP" altLang="en-US" sz="1300" dirty="0">
                <a:solidFill>
                  <a:prstClr val="black"/>
                </a:solidFill>
                <a:latin typeface="ＭＳ ゴシック" panose="020B0609070205080204" pitchFamily="49" charset="-128"/>
                <a:ea typeface="ＭＳ ゴシック" panose="020B0609070205080204" pitchFamily="49" charset="-128"/>
              </a:rPr>
              <a:t>については</a:t>
            </a:r>
            <a:r>
              <a:rPr lang="ja-JP" altLang="en-US" sz="1300" dirty="0" smtClean="0">
                <a:solidFill>
                  <a:prstClr val="black"/>
                </a:solidFill>
                <a:latin typeface="ＭＳ ゴシック" panose="020B0609070205080204" pitchFamily="49" charset="-128"/>
                <a:ea typeface="ＭＳ ゴシック" panose="020B0609070205080204" pitchFamily="49" charset="-128"/>
              </a:rPr>
              <a:t>、世帯の継続性が保たれている場合、居住日数にかかわらず、転出地の市町村と転入地の市町村における、</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自己</a:t>
            </a:r>
            <a:r>
              <a:rPr lang="ja-JP" altLang="en-US" sz="1300" b="1" u="sng" dirty="0">
                <a:solidFill>
                  <a:prstClr val="black"/>
                </a:solidFill>
                <a:latin typeface="ＭＳ ゴシック" panose="020B0609070205080204" pitchFamily="49" charset="-128"/>
                <a:ea typeface="ＭＳ ゴシック" panose="020B0609070205080204" pitchFamily="49" charset="-128"/>
              </a:rPr>
              <a:t>負担限度額</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をそれぞれ本来の</a:t>
            </a:r>
            <a:r>
              <a:rPr lang="ja-JP" altLang="en-US" sz="1300" b="1" u="sng" dirty="0">
                <a:solidFill>
                  <a:prstClr val="black"/>
                </a:solidFill>
                <a:latin typeface="ＭＳ ゴシック" panose="020B0609070205080204" pitchFamily="49" charset="-128"/>
                <a:ea typeface="ＭＳ ゴシック" panose="020B0609070205080204" pitchFamily="49" charset="-128"/>
              </a:rPr>
              <a:t>２分の１に設定</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する</a:t>
            </a:r>
            <a:r>
              <a:rPr lang="ja-JP" altLang="en-US" sz="1300" dirty="0" smtClean="0">
                <a:solidFill>
                  <a:prstClr val="black"/>
                </a:solidFill>
                <a:latin typeface="ＭＳ ゴシック" panose="020B0609070205080204" pitchFamily="49" charset="-128"/>
                <a:ea typeface="ＭＳ ゴシック" panose="020B0609070205080204" pitchFamily="49" charset="-128"/>
              </a:rPr>
              <a:t>。</a:t>
            </a:r>
            <a:endParaRPr lang="en-US" altLang="ja-JP" sz="1300" dirty="0" smtClean="0">
              <a:solidFill>
                <a:prstClr val="black"/>
              </a:solidFill>
              <a:latin typeface="ＭＳ ゴシック" panose="020B0609070205080204" pitchFamily="49" charset="-128"/>
              <a:ea typeface="ＭＳ ゴシック" panose="020B0609070205080204" pitchFamily="49" charset="-128"/>
            </a:endParaRPr>
          </a:p>
          <a:p>
            <a:pPr eaLnBrk="1" hangingPunct="1">
              <a:lnSpc>
                <a:spcPts val="1900"/>
              </a:lnSpc>
            </a:pPr>
            <a:r>
              <a:rPr lang="ja-JP" altLang="en-US" sz="1300" dirty="0">
                <a:solidFill>
                  <a:prstClr val="black"/>
                </a:solidFill>
                <a:latin typeface="ＭＳ ゴシック" panose="020B0609070205080204" pitchFamily="49" charset="-128"/>
                <a:ea typeface="ＭＳ ゴシック" panose="020B0609070205080204" pitchFamily="49" charset="-128"/>
              </a:rPr>
              <a:t>　同様</a:t>
            </a:r>
            <a:r>
              <a:rPr lang="ja-JP" altLang="en-US" sz="1300" dirty="0" smtClean="0">
                <a:solidFill>
                  <a:prstClr val="black"/>
                </a:solidFill>
                <a:latin typeface="ＭＳ ゴシック" panose="020B0609070205080204" pitchFamily="49" charset="-128"/>
                <a:ea typeface="ＭＳ ゴシック" panose="020B0609070205080204" pitchFamily="49" charset="-128"/>
              </a:rPr>
              <a:t>に</a:t>
            </a:r>
            <a:r>
              <a:rPr lang="ja-JP" altLang="en-US" sz="1300" dirty="0">
                <a:solidFill>
                  <a:prstClr val="black"/>
                </a:solidFill>
                <a:latin typeface="ＭＳ ゴシック" panose="020B0609070205080204" pitchFamily="49" charset="-128"/>
                <a:ea typeface="ＭＳ ゴシック" panose="020B0609070205080204" pitchFamily="49" charset="-128"/>
              </a:rPr>
              <a:t>、</a:t>
            </a:r>
            <a:r>
              <a:rPr lang="ja-JP" altLang="en-US" sz="1300" dirty="0" smtClean="0">
                <a:solidFill>
                  <a:prstClr val="black"/>
                </a:solidFill>
                <a:latin typeface="ＭＳ ゴシック" panose="020B0609070205080204" pitchFamily="49" charset="-128"/>
                <a:ea typeface="ＭＳ ゴシック" panose="020B0609070205080204" pitchFamily="49" charset="-128"/>
              </a:rPr>
              <a:t>高額療養費の</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合算基準額（２万１０００円）についても、２分の１に設定する</a:t>
            </a:r>
            <a:r>
              <a:rPr lang="ja-JP" altLang="en-US" sz="1300" dirty="0" smtClean="0">
                <a:solidFill>
                  <a:prstClr val="black"/>
                </a:solidFill>
                <a:latin typeface="ＭＳ ゴシック" panose="020B0609070205080204" pitchFamily="49" charset="-128"/>
                <a:ea typeface="ＭＳ ゴシック" panose="020B0609070205080204" pitchFamily="49" charset="-128"/>
              </a:rPr>
              <a:t>。</a:t>
            </a:r>
            <a:endParaRPr lang="ja-JP" altLang="en-US" sz="1300" dirty="0">
              <a:solidFill>
                <a:prstClr val="black"/>
              </a:solidFill>
              <a:latin typeface="ＭＳ ゴシック" panose="020B0609070205080204" pitchFamily="49" charset="-128"/>
              <a:ea typeface="ＭＳ ゴシック" panose="020B0609070205080204" pitchFamily="49" charset="-128"/>
            </a:endParaRPr>
          </a:p>
        </p:txBody>
      </p:sp>
      <p:cxnSp>
        <p:nvCxnSpPr>
          <p:cNvPr id="45" name="直線コネクタ 44"/>
          <p:cNvCxnSpPr/>
          <p:nvPr/>
        </p:nvCxnSpPr>
        <p:spPr>
          <a:xfrm>
            <a:off x="-107038" y="450546"/>
            <a:ext cx="10281593"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73572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646612" y="382958"/>
            <a:ext cx="309390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spcBef>
                <a:spcPct val="50000"/>
              </a:spcBef>
            </a:pPr>
            <a:r>
              <a:rPr lang="en-US" altLang="ja-JP" sz="1400" dirty="0" smtClean="0">
                <a:solidFill>
                  <a:prstClr val="black"/>
                </a:solidFill>
              </a:rPr>
              <a:t>【</a:t>
            </a:r>
            <a:r>
              <a:rPr lang="ja-JP" altLang="en-US" sz="1400" dirty="0" smtClean="0">
                <a:solidFill>
                  <a:prstClr val="black"/>
                </a:solidFill>
              </a:rPr>
              <a:t>住所異動月以外</a:t>
            </a:r>
            <a:r>
              <a:rPr lang="en-US" altLang="ja-JP" sz="1400" dirty="0" smtClean="0">
                <a:solidFill>
                  <a:prstClr val="black"/>
                </a:solidFill>
              </a:rPr>
              <a:t>】</a:t>
            </a:r>
            <a:r>
              <a:rPr lang="en-US" altLang="ja-JP" dirty="0" smtClean="0">
                <a:solidFill>
                  <a:prstClr val="black"/>
                </a:solidFill>
              </a:rPr>
              <a:t> </a:t>
            </a:r>
            <a:endParaRPr lang="en-US" altLang="ja-JP" dirty="0">
              <a:solidFill>
                <a:prstClr val="black"/>
              </a:solidFill>
            </a:endParaRPr>
          </a:p>
        </p:txBody>
      </p:sp>
      <p:sp>
        <p:nvSpPr>
          <p:cNvPr id="4100" name="Text Box 4"/>
          <p:cNvSpPr txBox="1">
            <a:spLocks noChangeArrowheads="1"/>
          </p:cNvSpPr>
          <p:nvPr/>
        </p:nvSpPr>
        <p:spPr bwMode="auto">
          <a:xfrm>
            <a:off x="5919273" y="369169"/>
            <a:ext cx="2923396"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spcBef>
                <a:spcPct val="50000"/>
              </a:spcBef>
            </a:pPr>
            <a:r>
              <a:rPr lang="en-US" altLang="ja-JP" sz="1400" dirty="0" smtClean="0">
                <a:solidFill>
                  <a:prstClr val="black"/>
                </a:solidFill>
              </a:rPr>
              <a:t>【</a:t>
            </a:r>
            <a:r>
              <a:rPr lang="ja-JP" altLang="en-US" sz="1400" dirty="0" smtClean="0">
                <a:solidFill>
                  <a:prstClr val="black"/>
                </a:solidFill>
              </a:rPr>
              <a:t>住所異動月</a:t>
            </a:r>
            <a:r>
              <a:rPr lang="en-US" altLang="ja-JP" sz="1400" dirty="0">
                <a:solidFill>
                  <a:prstClr val="black"/>
                </a:solidFill>
              </a:rPr>
              <a:t>】</a:t>
            </a:r>
            <a:r>
              <a:rPr lang="en-US" altLang="ja-JP" dirty="0">
                <a:solidFill>
                  <a:prstClr val="black"/>
                </a:solidFill>
              </a:rPr>
              <a:t> </a:t>
            </a:r>
          </a:p>
        </p:txBody>
      </p:sp>
      <p:sp>
        <p:nvSpPr>
          <p:cNvPr id="4101" name="AutoShape 5"/>
          <p:cNvSpPr>
            <a:spLocks noChangeArrowheads="1"/>
          </p:cNvSpPr>
          <p:nvPr/>
        </p:nvSpPr>
        <p:spPr bwMode="auto">
          <a:xfrm>
            <a:off x="4757234" y="2845597"/>
            <a:ext cx="494546" cy="1296987"/>
          </a:xfrm>
          <a:prstGeom prst="rightArrow">
            <a:avLst>
              <a:gd name="adj1" fmla="val 50000"/>
              <a:gd name="adj2" fmla="val 53872"/>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endParaRPr lang="ja-JP" altLang="en-US">
              <a:solidFill>
                <a:prstClr val="black"/>
              </a:solidFill>
            </a:endParaRPr>
          </a:p>
        </p:txBody>
      </p:sp>
      <p:sp>
        <p:nvSpPr>
          <p:cNvPr id="4157" name="Line 7"/>
          <p:cNvSpPr>
            <a:spLocks noChangeShapeType="1"/>
          </p:cNvSpPr>
          <p:nvPr/>
        </p:nvSpPr>
        <p:spPr bwMode="auto">
          <a:xfrm>
            <a:off x="1632372" y="3978906"/>
            <a:ext cx="0"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58" name="Line 8"/>
          <p:cNvSpPr>
            <a:spLocks noChangeShapeType="1"/>
          </p:cNvSpPr>
          <p:nvPr/>
        </p:nvSpPr>
        <p:spPr bwMode="auto">
          <a:xfrm>
            <a:off x="1632372" y="3814281"/>
            <a:ext cx="0"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59" name="Line 9"/>
          <p:cNvSpPr>
            <a:spLocks noChangeShapeType="1"/>
          </p:cNvSpPr>
          <p:nvPr/>
        </p:nvSpPr>
        <p:spPr bwMode="auto">
          <a:xfrm>
            <a:off x="1546383" y="3558760"/>
            <a:ext cx="0"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60" name="Line 10"/>
          <p:cNvSpPr>
            <a:spLocks noChangeShapeType="1"/>
          </p:cNvSpPr>
          <p:nvPr/>
        </p:nvSpPr>
        <p:spPr bwMode="auto">
          <a:xfrm>
            <a:off x="1546383" y="3558760"/>
            <a:ext cx="0"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61" name="Rectangle 11"/>
          <p:cNvSpPr>
            <a:spLocks noChangeArrowheads="1"/>
          </p:cNvSpPr>
          <p:nvPr/>
        </p:nvSpPr>
        <p:spPr bwMode="auto">
          <a:xfrm>
            <a:off x="1204172" y="5339382"/>
            <a:ext cx="1215893" cy="480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050">
                <a:solidFill>
                  <a:prstClr val="black"/>
                </a:solidFill>
                <a:ea typeface="ＭＳ ゴシック" pitchFamily="49" charset="-128"/>
                <a:cs typeface="Times New Roman" pitchFamily="18" charset="0"/>
              </a:rPr>
              <a:t>Ⅱ</a:t>
            </a:r>
          </a:p>
        </p:txBody>
      </p:sp>
      <p:sp>
        <p:nvSpPr>
          <p:cNvPr id="4162" name="Rectangle 12"/>
          <p:cNvSpPr>
            <a:spLocks noChangeArrowheads="1"/>
          </p:cNvSpPr>
          <p:nvPr/>
        </p:nvSpPr>
        <p:spPr bwMode="auto">
          <a:xfrm>
            <a:off x="3348724" y="4722293"/>
            <a:ext cx="1073150" cy="617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100">
                <a:solidFill>
                  <a:prstClr val="black"/>
                </a:solidFill>
                <a:latin typeface="ＭＳ ゴシック" pitchFamily="49" charset="-128"/>
                <a:ea typeface="ＭＳ ゴシック" pitchFamily="49" charset="-128"/>
                <a:cs typeface="Times New Roman" pitchFamily="18" charset="0"/>
              </a:rPr>
              <a:t>44,400</a:t>
            </a:r>
            <a:r>
              <a:rPr lang="ja-JP" altLang="en-US" sz="1100">
                <a:solidFill>
                  <a:prstClr val="black"/>
                </a:solidFill>
                <a:latin typeface="ＭＳ ゴシック" pitchFamily="49" charset="-128"/>
                <a:ea typeface="ＭＳ ゴシック" pitchFamily="49" charset="-128"/>
                <a:cs typeface="Times New Roman" pitchFamily="18" charset="0"/>
              </a:rPr>
              <a:t>円</a:t>
            </a:r>
          </a:p>
        </p:txBody>
      </p:sp>
      <p:sp>
        <p:nvSpPr>
          <p:cNvPr id="4163" name="Rectangle 13"/>
          <p:cNvSpPr>
            <a:spLocks noChangeArrowheads="1"/>
          </p:cNvSpPr>
          <p:nvPr/>
        </p:nvSpPr>
        <p:spPr bwMode="auto">
          <a:xfrm>
            <a:off x="2420036" y="4722293"/>
            <a:ext cx="928688" cy="617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100">
                <a:solidFill>
                  <a:prstClr val="black"/>
                </a:solidFill>
                <a:latin typeface="ＭＳ ゴシック" pitchFamily="49" charset="-128"/>
                <a:ea typeface="ＭＳ ゴシック" pitchFamily="49" charset="-128"/>
                <a:cs typeface="Times New Roman" pitchFamily="18" charset="0"/>
              </a:rPr>
              <a:t>12,000</a:t>
            </a:r>
            <a:r>
              <a:rPr lang="ja-JP" altLang="en-US" sz="1100">
                <a:solidFill>
                  <a:prstClr val="black"/>
                </a:solidFill>
                <a:latin typeface="ＭＳ ゴシック" pitchFamily="49" charset="-128"/>
                <a:ea typeface="ＭＳ ゴシック" pitchFamily="49" charset="-128"/>
                <a:cs typeface="Times New Roman" pitchFamily="18" charset="0"/>
              </a:rPr>
              <a:t>円</a:t>
            </a:r>
          </a:p>
        </p:txBody>
      </p:sp>
      <p:sp>
        <p:nvSpPr>
          <p:cNvPr id="4164" name="Rectangle 14"/>
          <p:cNvSpPr>
            <a:spLocks noChangeArrowheads="1"/>
          </p:cNvSpPr>
          <p:nvPr/>
        </p:nvSpPr>
        <p:spPr bwMode="auto">
          <a:xfrm>
            <a:off x="775919" y="4722293"/>
            <a:ext cx="1644121" cy="617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1050">
                <a:solidFill>
                  <a:prstClr val="black"/>
                </a:solidFill>
                <a:latin typeface="ＭＳ ゴシック" pitchFamily="49" charset="-128"/>
                <a:ea typeface="ＭＳ ゴシック" pitchFamily="49" charset="-128"/>
                <a:cs typeface="Times New Roman" pitchFamily="18" charset="0"/>
              </a:rPr>
              <a:t>一　　　般</a:t>
            </a:r>
            <a:endParaRPr lang="ja-JP" altLang="en-US" sz="1050">
              <a:solidFill>
                <a:prstClr val="black"/>
              </a:solidFill>
              <a:ea typeface="ＭＳ ゴシック" pitchFamily="49" charset="-128"/>
              <a:cs typeface="Times New Roman" pitchFamily="18" charset="0"/>
            </a:endParaRPr>
          </a:p>
        </p:txBody>
      </p:sp>
      <p:sp>
        <p:nvSpPr>
          <p:cNvPr id="4165" name="Rectangle 15"/>
          <p:cNvSpPr>
            <a:spLocks noChangeArrowheads="1"/>
          </p:cNvSpPr>
          <p:nvPr/>
        </p:nvSpPr>
        <p:spPr bwMode="auto">
          <a:xfrm>
            <a:off x="3348724" y="5820072"/>
            <a:ext cx="1073150" cy="578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100">
                <a:solidFill>
                  <a:prstClr val="black"/>
                </a:solidFill>
                <a:latin typeface="ＭＳ ゴシック" pitchFamily="49" charset="-128"/>
                <a:ea typeface="ＭＳ ゴシック" pitchFamily="49" charset="-128"/>
                <a:cs typeface="Times New Roman" pitchFamily="18" charset="0"/>
              </a:rPr>
              <a:t>15,000</a:t>
            </a:r>
            <a:r>
              <a:rPr lang="ja-JP" altLang="en-US" sz="1100">
                <a:solidFill>
                  <a:prstClr val="black"/>
                </a:solidFill>
                <a:latin typeface="ＭＳ ゴシック" pitchFamily="49" charset="-128"/>
                <a:ea typeface="ＭＳ ゴシック" pitchFamily="49" charset="-128"/>
                <a:cs typeface="Times New Roman" pitchFamily="18" charset="0"/>
              </a:rPr>
              <a:t>円</a:t>
            </a:r>
          </a:p>
        </p:txBody>
      </p:sp>
      <p:sp>
        <p:nvSpPr>
          <p:cNvPr id="4166" name="Rectangle 16"/>
          <p:cNvSpPr>
            <a:spLocks noChangeArrowheads="1"/>
          </p:cNvSpPr>
          <p:nvPr/>
        </p:nvSpPr>
        <p:spPr bwMode="auto">
          <a:xfrm>
            <a:off x="3348724" y="5339382"/>
            <a:ext cx="1073150" cy="480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100">
                <a:solidFill>
                  <a:prstClr val="black"/>
                </a:solidFill>
                <a:latin typeface="ＭＳ ゴシック" pitchFamily="49" charset="-128"/>
                <a:ea typeface="ＭＳ ゴシック" pitchFamily="49" charset="-128"/>
                <a:cs typeface="Times New Roman" pitchFamily="18" charset="0"/>
              </a:rPr>
              <a:t>24,600</a:t>
            </a:r>
            <a:r>
              <a:rPr lang="ja-JP" altLang="en-US" sz="1100">
                <a:solidFill>
                  <a:prstClr val="black"/>
                </a:solidFill>
                <a:latin typeface="ＭＳ ゴシック" pitchFamily="49" charset="-128"/>
                <a:ea typeface="ＭＳ ゴシック" pitchFamily="49" charset="-128"/>
                <a:cs typeface="Times New Roman" pitchFamily="18" charset="0"/>
              </a:rPr>
              <a:t>円</a:t>
            </a:r>
          </a:p>
        </p:txBody>
      </p:sp>
      <p:sp>
        <p:nvSpPr>
          <p:cNvPr id="4167" name="Rectangle 17"/>
          <p:cNvSpPr>
            <a:spLocks noChangeArrowheads="1"/>
          </p:cNvSpPr>
          <p:nvPr/>
        </p:nvSpPr>
        <p:spPr bwMode="auto">
          <a:xfrm>
            <a:off x="2420036" y="5339382"/>
            <a:ext cx="928688" cy="1059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100">
                <a:solidFill>
                  <a:prstClr val="black"/>
                </a:solidFill>
                <a:latin typeface="ＭＳ ゴシック" pitchFamily="49" charset="-128"/>
                <a:ea typeface="ＭＳ ゴシック" pitchFamily="49" charset="-128"/>
              </a:rPr>
              <a:t>8,000</a:t>
            </a:r>
            <a:r>
              <a:rPr lang="ja-JP" altLang="en-US" sz="1100">
                <a:solidFill>
                  <a:prstClr val="black"/>
                </a:solidFill>
                <a:latin typeface="ＭＳ ゴシック" pitchFamily="49" charset="-128"/>
                <a:ea typeface="ＭＳ ゴシック" pitchFamily="49" charset="-128"/>
              </a:rPr>
              <a:t>円 </a:t>
            </a:r>
          </a:p>
        </p:txBody>
      </p:sp>
      <p:sp>
        <p:nvSpPr>
          <p:cNvPr id="4168" name="Rectangle 18"/>
          <p:cNvSpPr>
            <a:spLocks noChangeArrowheads="1"/>
          </p:cNvSpPr>
          <p:nvPr/>
        </p:nvSpPr>
        <p:spPr bwMode="auto">
          <a:xfrm>
            <a:off x="1204172" y="5820072"/>
            <a:ext cx="1215893" cy="578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050">
                <a:solidFill>
                  <a:prstClr val="black"/>
                </a:solidFill>
                <a:latin typeface="ＭＳ Ｐゴシック" pitchFamily="50" charset="-128"/>
                <a:cs typeface="Times New Roman" pitchFamily="18" charset="0"/>
              </a:rPr>
              <a:t>Ⅰ</a:t>
            </a:r>
            <a:endParaRPr lang="en-US" altLang="ja-JP" sz="1050">
              <a:solidFill>
                <a:prstClr val="black"/>
              </a:solidFill>
              <a:cs typeface="Times New Roman" pitchFamily="18" charset="0"/>
            </a:endParaRPr>
          </a:p>
          <a:p>
            <a:pPr algn="ctr" eaLnBrk="1" hangingPunct="1">
              <a:lnSpc>
                <a:spcPct val="80000"/>
              </a:lnSpc>
              <a:spcBef>
                <a:spcPct val="0"/>
              </a:spcBef>
              <a:buFontTx/>
              <a:buNone/>
            </a:pPr>
            <a:r>
              <a:rPr lang="ja-JP" altLang="en-US" sz="800">
                <a:solidFill>
                  <a:prstClr val="black"/>
                </a:solidFill>
                <a:latin typeface="ＭＳ ゴシック" pitchFamily="49" charset="-128"/>
                <a:ea typeface="ＭＳ ゴシック" pitchFamily="49" charset="-128"/>
                <a:cs typeface="Times New Roman" pitchFamily="18" charset="0"/>
              </a:rPr>
              <a:t>（年金収入</a:t>
            </a:r>
            <a:r>
              <a:rPr lang="en-US" altLang="ja-JP" sz="800">
                <a:solidFill>
                  <a:prstClr val="black"/>
                </a:solidFill>
                <a:latin typeface="ＭＳ ゴシック" pitchFamily="49" charset="-128"/>
                <a:ea typeface="ＭＳ ゴシック" pitchFamily="49" charset="-128"/>
                <a:cs typeface="Times New Roman" pitchFamily="18" charset="0"/>
              </a:rPr>
              <a:t>80</a:t>
            </a:r>
            <a:r>
              <a:rPr lang="ja-JP" altLang="en-US" sz="800">
                <a:solidFill>
                  <a:prstClr val="black"/>
                </a:solidFill>
                <a:latin typeface="ＭＳ ゴシック" pitchFamily="49" charset="-128"/>
                <a:ea typeface="ＭＳ ゴシック" pitchFamily="49" charset="-128"/>
                <a:cs typeface="Times New Roman" pitchFamily="18" charset="0"/>
              </a:rPr>
              <a:t>万</a:t>
            </a:r>
          </a:p>
          <a:p>
            <a:pPr algn="ctr" eaLnBrk="1" hangingPunct="1">
              <a:lnSpc>
                <a:spcPct val="80000"/>
              </a:lnSpc>
              <a:spcBef>
                <a:spcPct val="0"/>
              </a:spcBef>
              <a:buFontTx/>
              <a:buNone/>
            </a:pPr>
            <a:r>
              <a:rPr lang="ja-JP" altLang="en-US" sz="800">
                <a:solidFill>
                  <a:prstClr val="black"/>
                </a:solidFill>
                <a:latin typeface="ＭＳ ゴシック" pitchFamily="49" charset="-128"/>
                <a:ea typeface="ＭＳ ゴシック" pitchFamily="49" charset="-128"/>
                <a:cs typeface="Times New Roman" pitchFamily="18" charset="0"/>
              </a:rPr>
              <a:t>円以下等）</a:t>
            </a:r>
            <a:endParaRPr lang="ja-JP" altLang="en-US" sz="1400">
              <a:solidFill>
                <a:prstClr val="black"/>
              </a:solidFill>
            </a:endParaRPr>
          </a:p>
        </p:txBody>
      </p:sp>
      <p:sp>
        <p:nvSpPr>
          <p:cNvPr id="4169" name="Rectangle 19"/>
          <p:cNvSpPr>
            <a:spLocks noChangeArrowheads="1"/>
          </p:cNvSpPr>
          <p:nvPr/>
        </p:nvSpPr>
        <p:spPr bwMode="auto">
          <a:xfrm>
            <a:off x="775920" y="5339382"/>
            <a:ext cx="428229" cy="1059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1000" dirty="0" smtClean="0">
                <a:solidFill>
                  <a:prstClr val="black"/>
                </a:solidFill>
                <a:latin typeface="ＭＳ ゴシック" pitchFamily="49" charset="-128"/>
                <a:ea typeface="ＭＳ ゴシック" pitchFamily="49" charset="-128"/>
                <a:cs typeface="Times New Roman" pitchFamily="18" charset="0"/>
              </a:rPr>
              <a:t>住民税非課税</a:t>
            </a:r>
            <a:endParaRPr lang="en-US" altLang="ja-JP" sz="1000" dirty="0">
              <a:solidFill>
                <a:prstClr val="black"/>
              </a:solidFill>
              <a:ea typeface="ＭＳ ゴシック" pitchFamily="49" charset="-128"/>
              <a:cs typeface="Times New Roman" pitchFamily="18" charset="0"/>
            </a:endParaRPr>
          </a:p>
        </p:txBody>
      </p:sp>
      <p:sp>
        <p:nvSpPr>
          <p:cNvPr id="4170" name="Rectangle 20"/>
          <p:cNvSpPr>
            <a:spLocks noChangeArrowheads="1"/>
          </p:cNvSpPr>
          <p:nvPr/>
        </p:nvSpPr>
        <p:spPr bwMode="auto">
          <a:xfrm>
            <a:off x="3348724" y="3932472"/>
            <a:ext cx="1073150" cy="789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100" dirty="0">
                <a:solidFill>
                  <a:prstClr val="black"/>
                </a:solidFill>
                <a:latin typeface="ＭＳ ゴシック" pitchFamily="49" charset="-128"/>
                <a:ea typeface="ＭＳ ゴシック" pitchFamily="49" charset="-128"/>
                <a:cs typeface="Times New Roman" pitchFamily="18" charset="0"/>
              </a:rPr>
              <a:t>80,100</a:t>
            </a:r>
            <a:r>
              <a:rPr lang="ja-JP" altLang="en-US" sz="1100" dirty="0">
                <a:solidFill>
                  <a:prstClr val="black"/>
                </a:solidFill>
                <a:latin typeface="ＭＳ ゴシック" pitchFamily="49" charset="-128"/>
                <a:ea typeface="ＭＳ ゴシック" pitchFamily="49" charset="-128"/>
                <a:cs typeface="Times New Roman" pitchFamily="18" charset="0"/>
              </a:rPr>
              <a:t>円</a:t>
            </a:r>
            <a:r>
              <a:rPr lang="en-US" altLang="ja-JP" sz="1100" dirty="0">
                <a:solidFill>
                  <a:prstClr val="black"/>
                </a:solidFill>
                <a:latin typeface="ＭＳ ゴシック" pitchFamily="49" charset="-128"/>
                <a:ea typeface="ＭＳ ゴシック" pitchFamily="49" charset="-128"/>
                <a:cs typeface="Times New Roman" pitchFamily="18" charset="0"/>
              </a:rPr>
              <a:t>+1%</a:t>
            </a:r>
          </a:p>
          <a:p>
            <a:pPr algn="ctr">
              <a:spcBef>
                <a:spcPct val="0"/>
              </a:spcBef>
              <a:buFontTx/>
              <a:buNone/>
            </a:pPr>
            <a:r>
              <a:rPr lang="en-US" altLang="ja-JP" sz="1100" dirty="0">
                <a:solidFill>
                  <a:prstClr val="black"/>
                </a:solidFill>
                <a:latin typeface="ＭＳ ゴシック" pitchFamily="49" charset="-128"/>
                <a:ea typeface="ＭＳ ゴシック" pitchFamily="49" charset="-128"/>
                <a:cs typeface="Times New Roman" pitchFamily="18" charset="0"/>
              </a:rPr>
              <a:t>(44,400</a:t>
            </a:r>
            <a:r>
              <a:rPr lang="ja-JP" altLang="en-US" sz="1100" dirty="0">
                <a:solidFill>
                  <a:prstClr val="black"/>
                </a:solidFill>
                <a:latin typeface="ＭＳ ゴシック" pitchFamily="49" charset="-128"/>
                <a:ea typeface="ＭＳ ゴシック" pitchFamily="49" charset="-128"/>
                <a:cs typeface="Times New Roman" pitchFamily="18" charset="0"/>
              </a:rPr>
              <a:t>円</a:t>
            </a:r>
            <a:r>
              <a:rPr lang="en-US" altLang="ja-JP" sz="1100" dirty="0">
                <a:solidFill>
                  <a:prstClr val="black"/>
                </a:solidFill>
                <a:latin typeface="ＭＳ ゴシック" pitchFamily="49" charset="-128"/>
                <a:ea typeface="ＭＳ ゴシック" pitchFamily="49" charset="-128"/>
                <a:cs typeface="Times New Roman" pitchFamily="18" charset="0"/>
              </a:rPr>
              <a:t>)</a:t>
            </a:r>
          </a:p>
        </p:txBody>
      </p:sp>
      <p:sp>
        <p:nvSpPr>
          <p:cNvPr id="4171" name="Rectangle 21"/>
          <p:cNvSpPr>
            <a:spLocks noChangeArrowheads="1"/>
          </p:cNvSpPr>
          <p:nvPr/>
        </p:nvSpPr>
        <p:spPr bwMode="auto">
          <a:xfrm>
            <a:off x="2420036" y="3932472"/>
            <a:ext cx="928688" cy="789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100" dirty="0">
                <a:solidFill>
                  <a:prstClr val="black"/>
                </a:solidFill>
                <a:latin typeface="ＭＳ ゴシック" pitchFamily="49" charset="-128"/>
                <a:ea typeface="ＭＳ ゴシック" pitchFamily="49" charset="-128"/>
                <a:cs typeface="Times New Roman" pitchFamily="18" charset="0"/>
              </a:rPr>
              <a:t>44,400</a:t>
            </a:r>
            <a:r>
              <a:rPr lang="ja-JP" altLang="en-US" sz="1100" dirty="0">
                <a:solidFill>
                  <a:prstClr val="black"/>
                </a:solidFill>
                <a:latin typeface="ＭＳ ゴシック" pitchFamily="49" charset="-128"/>
                <a:ea typeface="ＭＳ ゴシック" pitchFamily="49" charset="-128"/>
                <a:cs typeface="Times New Roman" pitchFamily="18" charset="0"/>
              </a:rPr>
              <a:t>円</a:t>
            </a:r>
          </a:p>
        </p:txBody>
      </p:sp>
      <p:sp>
        <p:nvSpPr>
          <p:cNvPr id="4172" name="Rectangle 22"/>
          <p:cNvSpPr>
            <a:spLocks noChangeArrowheads="1"/>
          </p:cNvSpPr>
          <p:nvPr/>
        </p:nvSpPr>
        <p:spPr bwMode="auto">
          <a:xfrm>
            <a:off x="775919" y="3932472"/>
            <a:ext cx="1644121" cy="789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1050" dirty="0">
                <a:solidFill>
                  <a:prstClr val="black"/>
                </a:solidFill>
                <a:latin typeface="ＭＳ ゴシック" pitchFamily="49" charset="-128"/>
                <a:ea typeface="ＭＳ ゴシック" pitchFamily="49" charset="-128"/>
                <a:cs typeface="Times New Roman" pitchFamily="18" charset="0"/>
              </a:rPr>
              <a:t>現役並み</a:t>
            </a:r>
            <a:r>
              <a:rPr lang="ja-JP" altLang="en-US" sz="1050" dirty="0" smtClean="0">
                <a:solidFill>
                  <a:prstClr val="black"/>
                </a:solidFill>
                <a:latin typeface="ＭＳ ゴシック" pitchFamily="49" charset="-128"/>
                <a:ea typeface="ＭＳ ゴシック" pitchFamily="49" charset="-128"/>
                <a:cs typeface="Times New Roman" pitchFamily="18" charset="0"/>
              </a:rPr>
              <a:t>所得者</a:t>
            </a:r>
            <a:endParaRPr lang="ja-JP" altLang="en-US" sz="1050" dirty="0">
              <a:solidFill>
                <a:prstClr val="black"/>
              </a:solidFill>
              <a:ea typeface="ＭＳ ゴシック" pitchFamily="49" charset="-128"/>
              <a:cs typeface="Times New Roman" pitchFamily="18" charset="0"/>
            </a:endParaRPr>
          </a:p>
        </p:txBody>
      </p:sp>
      <p:sp>
        <p:nvSpPr>
          <p:cNvPr id="4173" name="Rectangle 23"/>
          <p:cNvSpPr>
            <a:spLocks noChangeArrowheads="1"/>
          </p:cNvSpPr>
          <p:nvPr/>
        </p:nvSpPr>
        <p:spPr bwMode="auto">
          <a:xfrm>
            <a:off x="487663" y="3907192"/>
            <a:ext cx="139304" cy="2466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800" rIns="0" bIns="468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endParaRPr lang="ja-JP" altLang="ja-JP" sz="1050">
              <a:solidFill>
                <a:prstClr val="black"/>
              </a:solidFill>
            </a:endParaRPr>
          </a:p>
        </p:txBody>
      </p:sp>
      <p:sp>
        <p:nvSpPr>
          <p:cNvPr id="4174" name="Rectangle 24"/>
          <p:cNvSpPr>
            <a:spLocks noChangeArrowheads="1"/>
          </p:cNvSpPr>
          <p:nvPr/>
        </p:nvSpPr>
        <p:spPr bwMode="auto">
          <a:xfrm>
            <a:off x="2420036" y="3793075"/>
            <a:ext cx="928688" cy="15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800" dirty="0">
                <a:solidFill>
                  <a:prstClr val="black"/>
                </a:solidFill>
                <a:latin typeface="ＭＳ ゴシック" pitchFamily="49" charset="-128"/>
                <a:ea typeface="ＭＳ ゴシック" pitchFamily="49" charset="-128"/>
                <a:cs typeface="Times New Roman" pitchFamily="18" charset="0"/>
              </a:rPr>
              <a:t>外来（個人）</a:t>
            </a:r>
            <a:endParaRPr lang="ja-JP" altLang="en-US" sz="800" dirty="0">
              <a:solidFill>
                <a:prstClr val="black"/>
              </a:solidFill>
              <a:ea typeface="ＭＳ ゴシック" pitchFamily="49" charset="-128"/>
              <a:cs typeface="Times New Roman" pitchFamily="18" charset="0"/>
            </a:endParaRPr>
          </a:p>
        </p:txBody>
      </p:sp>
      <p:sp>
        <p:nvSpPr>
          <p:cNvPr id="4175" name="Rectangle 25"/>
          <p:cNvSpPr>
            <a:spLocks noChangeArrowheads="1"/>
          </p:cNvSpPr>
          <p:nvPr/>
        </p:nvSpPr>
        <p:spPr bwMode="auto">
          <a:xfrm>
            <a:off x="4421874" y="3635547"/>
            <a:ext cx="428229" cy="2763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800" rIns="0" bIns="468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endParaRPr lang="ja-JP" altLang="ja-JP" sz="1050">
              <a:solidFill>
                <a:prstClr val="black"/>
              </a:solidFill>
            </a:endParaRPr>
          </a:p>
        </p:txBody>
      </p:sp>
      <p:sp>
        <p:nvSpPr>
          <p:cNvPr id="4176" name="Rectangle 26"/>
          <p:cNvSpPr>
            <a:spLocks noChangeArrowheads="1"/>
          </p:cNvSpPr>
          <p:nvPr/>
        </p:nvSpPr>
        <p:spPr bwMode="auto">
          <a:xfrm>
            <a:off x="3348724" y="3635517"/>
            <a:ext cx="1073150" cy="296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endParaRPr lang="ja-JP" altLang="ja-JP" sz="600">
              <a:solidFill>
                <a:prstClr val="black"/>
              </a:solidFill>
            </a:endParaRPr>
          </a:p>
        </p:txBody>
      </p:sp>
      <p:sp>
        <p:nvSpPr>
          <p:cNvPr id="4177" name="Rectangle 27"/>
          <p:cNvSpPr>
            <a:spLocks noChangeArrowheads="1"/>
          </p:cNvSpPr>
          <p:nvPr/>
        </p:nvSpPr>
        <p:spPr bwMode="auto">
          <a:xfrm>
            <a:off x="2420036" y="3635521"/>
            <a:ext cx="928688" cy="138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endParaRPr lang="ja-JP" altLang="ja-JP" sz="600">
              <a:solidFill>
                <a:prstClr val="black"/>
              </a:solidFill>
            </a:endParaRPr>
          </a:p>
        </p:txBody>
      </p:sp>
      <p:sp>
        <p:nvSpPr>
          <p:cNvPr id="4178" name="Rectangle 28"/>
          <p:cNvSpPr>
            <a:spLocks noChangeArrowheads="1"/>
          </p:cNvSpPr>
          <p:nvPr/>
        </p:nvSpPr>
        <p:spPr bwMode="auto">
          <a:xfrm>
            <a:off x="775919" y="3635517"/>
            <a:ext cx="1644121" cy="296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endParaRPr lang="ja-JP" altLang="ja-JP" sz="1050">
              <a:solidFill>
                <a:prstClr val="black"/>
              </a:solidFill>
            </a:endParaRPr>
          </a:p>
        </p:txBody>
      </p:sp>
      <p:sp>
        <p:nvSpPr>
          <p:cNvPr id="4179" name="Rectangle 29"/>
          <p:cNvSpPr>
            <a:spLocks noChangeArrowheads="1"/>
          </p:cNvSpPr>
          <p:nvPr/>
        </p:nvSpPr>
        <p:spPr bwMode="auto">
          <a:xfrm>
            <a:off x="487663" y="3610237"/>
            <a:ext cx="139304" cy="296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800" rIns="0" bIns="468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endParaRPr lang="ja-JP" altLang="ja-JP" sz="1050">
              <a:solidFill>
                <a:prstClr val="black"/>
              </a:solidFill>
            </a:endParaRPr>
          </a:p>
        </p:txBody>
      </p:sp>
      <p:sp>
        <p:nvSpPr>
          <p:cNvPr id="4180" name="Line 30"/>
          <p:cNvSpPr>
            <a:spLocks noChangeShapeType="1"/>
          </p:cNvSpPr>
          <p:nvPr/>
        </p:nvSpPr>
        <p:spPr bwMode="auto">
          <a:xfrm>
            <a:off x="487663" y="3610237"/>
            <a:ext cx="139304"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81" name="Line 31"/>
          <p:cNvSpPr>
            <a:spLocks noChangeShapeType="1"/>
          </p:cNvSpPr>
          <p:nvPr/>
        </p:nvSpPr>
        <p:spPr bwMode="auto">
          <a:xfrm>
            <a:off x="487663" y="6373502"/>
            <a:ext cx="139304"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82" name="Line 32"/>
          <p:cNvSpPr>
            <a:spLocks noChangeShapeType="1"/>
          </p:cNvSpPr>
          <p:nvPr/>
        </p:nvSpPr>
        <p:spPr bwMode="auto">
          <a:xfrm>
            <a:off x="775916" y="3635517"/>
            <a:ext cx="0" cy="29693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83" name="Line 33"/>
          <p:cNvSpPr>
            <a:spLocks noChangeShapeType="1"/>
          </p:cNvSpPr>
          <p:nvPr/>
        </p:nvSpPr>
        <p:spPr bwMode="auto">
          <a:xfrm>
            <a:off x="775919" y="3635517"/>
            <a:ext cx="1644121"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84" name="Line 34"/>
          <p:cNvSpPr>
            <a:spLocks noChangeShapeType="1"/>
          </p:cNvSpPr>
          <p:nvPr/>
        </p:nvSpPr>
        <p:spPr bwMode="auto">
          <a:xfrm>
            <a:off x="775942" y="3978906"/>
            <a:ext cx="3645959"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85" name="Line 35"/>
          <p:cNvSpPr>
            <a:spLocks noChangeShapeType="1"/>
          </p:cNvSpPr>
          <p:nvPr/>
        </p:nvSpPr>
        <p:spPr bwMode="auto">
          <a:xfrm>
            <a:off x="2420037" y="3635521"/>
            <a:ext cx="0" cy="13836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86" name="Line 36"/>
          <p:cNvSpPr>
            <a:spLocks noChangeShapeType="1"/>
          </p:cNvSpPr>
          <p:nvPr/>
        </p:nvSpPr>
        <p:spPr bwMode="auto">
          <a:xfrm>
            <a:off x="4421874" y="3635524"/>
            <a:ext cx="0" cy="1086723"/>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87" name="Line 37"/>
          <p:cNvSpPr>
            <a:spLocks noChangeShapeType="1"/>
          </p:cNvSpPr>
          <p:nvPr/>
        </p:nvSpPr>
        <p:spPr bwMode="auto">
          <a:xfrm>
            <a:off x="2420036" y="3773883"/>
            <a:ext cx="928688"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88" name="Line 38"/>
          <p:cNvSpPr>
            <a:spLocks noChangeShapeType="1"/>
          </p:cNvSpPr>
          <p:nvPr/>
        </p:nvSpPr>
        <p:spPr bwMode="auto">
          <a:xfrm>
            <a:off x="4421874" y="3635517"/>
            <a:ext cx="428229"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5400" cap="rnd">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89" name="Line 39"/>
          <p:cNvSpPr>
            <a:spLocks noChangeShapeType="1"/>
          </p:cNvSpPr>
          <p:nvPr/>
        </p:nvSpPr>
        <p:spPr bwMode="auto">
          <a:xfrm>
            <a:off x="3348724" y="3773913"/>
            <a:ext cx="0" cy="948357"/>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90" name="Line 40"/>
          <p:cNvSpPr>
            <a:spLocks noChangeShapeType="1"/>
          </p:cNvSpPr>
          <p:nvPr/>
        </p:nvSpPr>
        <p:spPr bwMode="auto">
          <a:xfrm>
            <a:off x="775942" y="6398782"/>
            <a:ext cx="3645959"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91" name="Line 41"/>
          <p:cNvSpPr>
            <a:spLocks noChangeShapeType="1"/>
          </p:cNvSpPr>
          <p:nvPr/>
        </p:nvSpPr>
        <p:spPr bwMode="auto">
          <a:xfrm>
            <a:off x="4421874" y="6398782"/>
            <a:ext cx="428229"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5400" cap="rnd">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92" name="Line 42"/>
          <p:cNvSpPr>
            <a:spLocks noChangeShapeType="1"/>
          </p:cNvSpPr>
          <p:nvPr/>
        </p:nvSpPr>
        <p:spPr bwMode="auto">
          <a:xfrm>
            <a:off x="2420036" y="3635517"/>
            <a:ext cx="928688"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93" name="Line 43"/>
          <p:cNvSpPr>
            <a:spLocks noChangeShapeType="1"/>
          </p:cNvSpPr>
          <p:nvPr/>
        </p:nvSpPr>
        <p:spPr bwMode="auto">
          <a:xfrm>
            <a:off x="3348724" y="3635517"/>
            <a:ext cx="1073150"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94" name="Line 44"/>
          <p:cNvSpPr>
            <a:spLocks noChangeShapeType="1"/>
          </p:cNvSpPr>
          <p:nvPr/>
        </p:nvSpPr>
        <p:spPr bwMode="auto">
          <a:xfrm>
            <a:off x="2420037" y="3773913"/>
            <a:ext cx="0" cy="948357"/>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95" name="Line 45"/>
          <p:cNvSpPr>
            <a:spLocks noChangeShapeType="1"/>
          </p:cNvSpPr>
          <p:nvPr/>
        </p:nvSpPr>
        <p:spPr bwMode="auto">
          <a:xfrm>
            <a:off x="775916" y="3932472"/>
            <a:ext cx="0" cy="789793"/>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96" name="Line 46"/>
          <p:cNvSpPr>
            <a:spLocks noChangeShapeType="1"/>
          </p:cNvSpPr>
          <p:nvPr/>
        </p:nvSpPr>
        <p:spPr bwMode="auto">
          <a:xfrm>
            <a:off x="1204143" y="5339382"/>
            <a:ext cx="0" cy="105945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97" name="Line 47"/>
          <p:cNvSpPr>
            <a:spLocks noChangeShapeType="1"/>
          </p:cNvSpPr>
          <p:nvPr/>
        </p:nvSpPr>
        <p:spPr bwMode="auto">
          <a:xfrm>
            <a:off x="1204172" y="5820072"/>
            <a:ext cx="121589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98" name="Line 48"/>
          <p:cNvSpPr>
            <a:spLocks noChangeShapeType="1"/>
          </p:cNvSpPr>
          <p:nvPr/>
        </p:nvSpPr>
        <p:spPr bwMode="auto">
          <a:xfrm>
            <a:off x="3348724" y="5820072"/>
            <a:ext cx="10731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99" name="Line 49"/>
          <p:cNvSpPr>
            <a:spLocks noChangeShapeType="1"/>
          </p:cNvSpPr>
          <p:nvPr/>
        </p:nvSpPr>
        <p:spPr bwMode="auto">
          <a:xfrm>
            <a:off x="775916" y="5339382"/>
            <a:ext cx="0" cy="1059453"/>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200" name="Line 50"/>
          <p:cNvSpPr>
            <a:spLocks noChangeShapeType="1"/>
          </p:cNvSpPr>
          <p:nvPr/>
        </p:nvSpPr>
        <p:spPr bwMode="auto">
          <a:xfrm>
            <a:off x="775916" y="4722293"/>
            <a:ext cx="0" cy="61708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201" name="Line 51"/>
          <p:cNvSpPr>
            <a:spLocks noChangeShapeType="1"/>
          </p:cNvSpPr>
          <p:nvPr/>
        </p:nvSpPr>
        <p:spPr bwMode="auto">
          <a:xfrm>
            <a:off x="775942" y="4722240"/>
            <a:ext cx="364595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202" name="Line 52"/>
          <p:cNvSpPr>
            <a:spLocks noChangeShapeType="1"/>
          </p:cNvSpPr>
          <p:nvPr/>
        </p:nvSpPr>
        <p:spPr bwMode="auto">
          <a:xfrm>
            <a:off x="2420037" y="4722293"/>
            <a:ext cx="0" cy="61708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203" name="Line 53"/>
          <p:cNvSpPr>
            <a:spLocks noChangeShapeType="1"/>
          </p:cNvSpPr>
          <p:nvPr/>
        </p:nvSpPr>
        <p:spPr bwMode="auto">
          <a:xfrm>
            <a:off x="2420037" y="5339382"/>
            <a:ext cx="0" cy="1059453"/>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204" name="Line 54"/>
          <p:cNvSpPr>
            <a:spLocks noChangeShapeType="1"/>
          </p:cNvSpPr>
          <p:nvPr/>
        </p:nvSpPr>
        <p:spPr bwMode="auto">
          <a:xfrm>
            <a:off x="3348724" y="4722293"/>
            <a:ext cx="0" cy="61708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205" name="Line 55"/>
          <p:cNvSpPr>
            <a:spLocks noChangeShapeType="1"/>
          </p:cNvSpPr>
          <p:nvPr/>
        </p:nvSpPr>
        <p:spPr bwMode="auto">
          <a:xfrm>
            <a:off x="3348724" y="5339382"/>
            <a:ext cx="0" cy="1059453"/>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206" name="Line 56"/>
          <p:cNvSpPr>
            <a:spLocks noChangeShapeType="1"/>
          </p:cNvSpPr>
          <p:nvPr/>
        </p:nvSpPr>
        <p:spPr bwMode="auto">
          <a:xfrm>
            <a:off x="4421874" y="5339382"/>
            <a:ext cx="0" cy="1059453"/>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207" name="Line 57"/>
          <p:cNvSpPr>
            <a:spLocks noChangeShapeType="1"/>
          </p:cNvSpPr>
          <p:nvPr/>
        </p:nvSpPr>
        <p:spPr bwMode="auto">
          <a:xfrm>
            <a:off x="4421874" y="4722293"/>
            <a:ext cx="0" cy="61708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208" name="Line 58"/>
          <p:cNvSpPr>
            <a:spLocks noChangeShapeType="1"/>
          </p:cNvSpPr>
          <p:nvPr/>
        </p:nvSpPr>
        <p:spPr bwMode="auto">
          <a:xfrm>
            <a:off x="775942" y="5339329"/>
            <a:ext cx="364595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209" name="Text Box 59"/>
          <p:cNvSpPr txBox="1">
            <a:spLocks noChangeArrowheads="1"/>
          </p:cNvSpPr>
          <p:nvPr/>
        </p:nvSpPr>
        <p:spPr bwMode="auto">
          <a:xfrm>
            <a:off x="3257576" y="3619358"/>
            <a:ext cx="1255448" cy="369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spcBef>
                <a:spcPct val="50000"/>
              </a:spcBef>
            </a:pPr>
            <a:r>
              <a:rPr lang="ja-JP" altLang="en-US" sz="900" dirty="0">
                <a:solidFill>
                  <a:prstClr val="black"/>
                </a:solidFill>
              </a:rPr>
              <a:t>自己負担限度額</a:t>
            </a:r>
            <a:br>
              <a:rPr lang="ja-JP" altLang="en-US" sz="900" dirty="0">
                <a:solidFill>
                  <a:prstClr val="black"/>
                </a:solidFill>
              </a:rPr>
            </a:br>
            <a:r>
              <a:rPr lang="ja-JP" altLang="en-US" sz="900" dirty="0">
                <a:solidFill>
                  <a:prstClr val="black"/>
                </a:solidFill>
              </a:rPr>
              <a:t>（世帯合算）</a:t>
            </a:r>
          </a:p>
        </p:txBody>
      </p:sp>
      <p:sp>
        <p:nvSpPr>
          <p:cNvPr id="4210" name="Rectangle 60"/>
          <p:cNvSpPr>
            <a:spLocks noChangeArrowheads="1"/>
          </p:cNvSpPr>
          <p:nvPr/>
        </p:nvSpPr>
        <p:spPr bwMode="auto">
          <a:xfrm>
            <a:off x="136827" y="3619360"/>
            <a:ext cx="428229" cy="277947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endParaRPr lang="ja-JP" altLang="ja-JP" sz="1400">
              <a:solidFill>
                <a:prstClr val="black"/>
              </a:solidFill>
            </a:endParaRPr>
          </a:p>
        </p:txBody>
      </p:sp>
      <p:sp>
        <p:nvSpPr>
          <p:cNvPr id="4211" name="Text Box 61"/>
          <p:cNvSpPr txBox="1">
            <a:spLocks noChangeArrowheads="1"/>
          </p:cNvSpPr>
          <p:nvPr/>
        </p:nvSpPr>
        <p:spPr bwMode="auto">
          <a:xfrm>
            <a:off x="130912" y="4354635"/>
            <a:ext cx="461665" cy="1365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dirty="0">
                <a:solidFill>
                  <a:prstClr val="black"/>
                </a:solidFill>
              </a:rPr>
              <a:t>７０歳以上</a:t>
            </a:r>
          </a:p>
        </p:txBody>
      </p:sp>
      <p:sp>
        <p:nvSpPr>
          <p:cNvPr id="4125" name="Rectangle 84"/>
          <p:cNvSpPr>
            <a:spLocks noChangeArrowheads="1"/>
          </p:cNvSpPr>
          <p:nvPr/>
        </p:nvSpPr>
        <p:spPr bwMode="auto">
          <a:xfrm>
            <a:off x="9818915" y="3151807"/>
            <a:ext cx="570971" cy="3347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800" rIns="0" bIns="468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endParaRPr lang="ja-JP" altLang="ja-JP" sz="1200">
              <a:solidFill>
                <a:prstClr val="black"/>
              </a:solidFill>
            </a:endParaRPr>
          </a:p>
        </p:txBody>
      </p:sp>
      <p:sp>
        <p:nvSpPr>
          <p:cNvPr id="4136" name="Line 95"/>
          <p:cNvSpPr>
            <a:spLocks noChangeShapeType="1"/>
          </p:cNvSpPr>
          <p:nvPr/>
        </p:nvSpPr>
        <p:spPr bwMode="auto">
          <a:xfrm>
            <a:off x="9818915" y="3151780"/>
            <a:ext cx="570971"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5400" cap="rnd">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4137" name="Line 96"/>
          <p:cNvSpPr>
            <a:spLocks noChangeShapeType="1"/>
          </p:cNvSpPr>
          <p:nvPr/>
        </p:nvSpPr>
        <p:spPr bwMode="auto">
          <a:xfrm>
            <a:off x="9818915" y="6499753"/>
            <a:ext cx="570971"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5400" cap="rnd">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16" name="正方形/長方形 115"/>
          <p:cNvSpPr/>
          <p:nvPr/>
        </p:nvSpPr>
        <p:spPr>
          <a:xfrm>
            <a:off x="319945" y="54748"/>
            <a:ext cx="9241567" cy="340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137" name="Rectangle 25"/>
          <p:cNvSpPr>
            <a:spLocks noChangeArrowheads="1"/>
          </p:cNvSpPr>
          <p:nvPr/>
        </p:nvSpPr>
        <p:spPr bwMode="auto">
          <a:xfrm>
            <a:off x="4421874" y="739250"/>
            <a:ext cx="428229" cy="2270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800" rIns="0" bIns="468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endParaRPr lang="ja-JP" altLang="ja-JP" sz="1200">
              <a:solidFill>
                <a:prstClr val="black"/>
              </a:solidFill>
            </a:endParaRPr>
          </a:p>
        </p:txBody>
      </p:sp>
      <p:sp>
        <p:nvSpPr>
          <p:cNvPr id="150" name="Line 38"/>
          <p:cNvSpPr>
            <a:spLocks noChangeShapeType="1"/>
          </p:cNvSpPr>
          <p:nvPr/>
        </p:nvSpPr>
        <p:spPr bwMode="auto">
          <a:xfrm>
            <a:off x="4421874" y="739250"/>
            <a:ext cx="428229"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5400" cap="rnd">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53" name="Line 41"/>
          <p:cNvSpPr>
            <a:spLocks noChangeShapeType="1"/>
          </p:cNvSpPr>
          <p:nvPr/>
        </p:nvSpPr>
        <p:spPr bwMode="auto">
          <a:xfrm>
            <a:off x="4421874" y="3009510"/>
            <a:ext cx="428229"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5400" cap="rnd">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96" name="Rectangle 84"/>
          <p:cNvSpPr>
            <a:spLocks noChangeArrowheads="1"/>
          </p:cNvSpPr>
          <p:nvPr/>
        </p:nvSpPr>
        <p:spPr bwMode="auto">
          <a:xfrm>
            <a:off x="9818915" y="842743"/>
            <a:ext cx="570971" cy="2292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800" rIns="0" bIns="468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endParaRPr lang="ja-JP" altLang="ja-JP" sz="1200">
              <a:solidFill>
                <a:prstClr val="black"/>
              </a:solidFill>
            </a:endParaRPr>
          </a:p>
        </p:txBody>
      </p:sp>
      <p:sp>
        <p:nvSpPr>
          <p:cNvPr id="207" name="Line 95"/>
          <p:cNvSpPr>
            <a:spLocks noChangeShapeType="1"/>
          </p:cNvSpPr>
          <p:nvPr/>
        </p:nvSpPr>
        <p:spPr bwMode="auto">
          <a:xfrm>
            <a:off x="9818915" y="792599"/>
            <a:ext cx="570971"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5400" cap="rnd">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08" name="Line 96"/>
          <p:cNvSpPr>
            <a:spLocks noChangeShapeType="1"/>
          </p:cNvSpPr>
          <p:nvPr/>
        </p:nvSpPr>
        <p:spPr bwMode="auto">
          <a:xfrm>
            <a:off x="9818915" y="3085333"/>
            <a:ext cx="570971"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5400" cap="rnd">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 name="テキスト ボックス 2"/>
          <p:cNvSpPr txBox="1"/>
          <p:nvPr/>
        </p:nvSpPr>
        <p:spPr>
          <a:xfrm>
            <a:off x="416496" y="6520226"/>
            <a:ext cx="8884163" cy="261610"/>
          </a:xfrm>
          <a:prstGeom prst="rect">
            <a:avLst/>
          </a:prstGeom>
          <a:noFill/>
        </p:spPr>
        <p:txBody>
          <a:bodyPr wrap="none" rtlCol="0">
            <a:spAutoFit/>
          </a:bodyPr>
          <a:lstStyle/>
          <a:p>
            <a:r>
              <a:rPr lang="ja-JP" altLang="en-US" sz="1100" dirty="0" smtClean="0">
                <a:solidFill>
                  <a:prstClr val="black"/>
                </a:solidFill>
              </a:rPr>
              <a:t>（注）金額は１月当たりの限度額。（ ）内の金額は、多数回</a:t>
            </a:r>
            <a:r>
              <a:rPr lang="ja-JP" altLang="en-US" sz="1100" dirty="0">
                <a:solidFill>
                  <a:prstClr val="black"/>
                </a:solidFill>
              </a:rPr>
              <a:t>該当の場合（</a:t>
            </a:r>
            <a:r>
              <a:rPr lang="ja-JP" altLang="en-US" sz="1100" dirty="0" smtClean="0">
                <a:solidFill>
                  <a:prstClr val="black"/>
                </a:solidFill>
              </a:rPr>
              <a:t>当月を含む過去１２ヶ月間に３回以上高額療養費の支給を受けている場合）</a:t>
            </a:r>
            <a:endParaRPr lang="en-US" altLang="ja-JP" sz="1100" dirty="0" smtClean="0">
              <a:solidFill>
                <a:prstClr val="black"/>
              </a:solidFill>
            </a:endParaRPr>
          </a:p>
        </p:txBody>
      </p:sp>
      <p:sp>
        <p:nvSpPr>
          <p:cNvPr id="4123" name="Rectangle 82"/>
          <p:cNvSpPr>
            <a:spLocks noChangeArrowheads="1"/>
          </p:cNvSpPr>
          <p:nvPr/>
        </p:nvSpPr>
        <p:spPr bwMode="auto">
          <a:xfrm>
            <a:off x="4757234" y="3946642"/>
            <a:ext cx="185738" cy="244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800" rIns="0" bIns="468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endParaRPr lang="ja-JP" altLang="ja-JP" sz="1050">
              <a:solidFill>
                <a:prstClr val="black"/>
              </a:solidFill>
            </a:endParaRPr>
          </a:p>
        </p:txBody>
      </p:sp>
      <p:sp>
        <p:nvSpPr>
          <p:cNvPr id="4129" name="Rectangle 88"/>
          <p:cNvSpPr>
            <a:spLocks noChangeArrowheads="1"/>
          </p:cNvSpPr>
          <p:nvPr/>
        </p:nvSpPr>
        <p:spPr bwMode="auto">
          <a:xfrm>
            <a:off x="4757234" y="3652000"/>
            <a:ext cx="185738" cy="294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800" rIns="0" bIns="468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endParaRPr lang="ja-JP" altLang="ja-JP" sz="1050">
              <a:solidFill>
                <a:prstClr val="black"/>
              </a:solidFill>
            </a:endParaRPr>
          </a:p>
        </p:txBody>
      </p:sp>
      <p:sp>
        <p:nvSpPr>
          <p:cNvPr id="4130" name="Line 89"/>
          <p:cNvSpPr>
            <a:spLocks noChangeShapeType="1"/>
          </p:cNvSpPr>
          <p:nvPr/>
        </p:nvSpPr>
        <p:spPr bwMode="auto">
          <a:xfrm>
            <a:off x="4757234" y="3652000"/>
            <a:ext cx="1857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31" name="Line 90"/>
          <p:cNvSpPr>
            <a:spLocks noChangeShapeType="1"/>
          </p:cNvSpPr>
          <p:nvPr/>
        </p:nvSpPr>
        <p:spPr bwMode="auto">
          <a:xfrm>
            <a:off x="4757234" y="6393672"/>
            <a:ext cx="1857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202" name="Line 90"/>
          <p:cNvSpPr>
            <a:spLocks noChangeShapeType="1"/>
          </p:cNvSpPr>
          <p:nvPr/>
        </p:nvSpPr>
        <p:spPr bwMode="auto">
          <a:xfrm>
            <a:off x="4757234" y="3597586"/>
            <a:ext cx="1857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00" name="Rectangle 88"/>
          <p:cNvSpPr>
            <a:spLocks noChangeArrowheads="1"/>
          </p:cNvSpPr>
          <p:nvPr/>
        </p:nvSpPr>
        <p:spPr bwMode="auto">
          <a:xfrm>
            <a:off x="4757234" y="704701"/>
            <a:ext cx="185738" cy="316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800" rIns="0" bIns="468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endParaRPr lang="ja-JP" altLang="ja-JP" sz="1050">
              <a:solidFill>
                <a:prstClr val="black"/>
              </a:solidFill>
            </a:endParaRPr>
          </a:p>
        </p:txBody>
      </p:sp>
      <p:sp>
        <p:nvSpPr>
          <p:cNvPr id="201" name="Line 89"/>
          <p:cNvSpPr>
            <a:spLocks noChangeShapeType="1"/>
          </p:cNvSpPr>
          <p:nvPr/>
        </p:nvSpPr>
        <p:spPr bwMode="auto">
          <a:xfrm>
            <a:off x="4757234" y="704699"/>
            <a:ext cx="1857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119" name="Line 7"/>
          <p:cNvSpPr>
            <a:spLocks noChangeShapeType="1"/>
          </p:cNvSpPr>
          <p:nvPr/>
        </p:nvSpPr>
        <p:spPr bwMode="auto">
          <a:xfrm>
            <a:off x="1632372" y="1108895"/>
            <a:ext cx="0"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120" name="Line 8"/>
          <p:cNvSpPr>
            <a:spLocks noChangeShapeType="1"/>
          </p:cNvSpPr>
          <p:nvPr/>
        </p:nvSpPr>
        <p:spPr bwMode="auto">
          <a:xfrm>
            <a:off x="1632372" y="939348"/>
            <a:ext cx="0"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121" name="Line 9"/>
          <p:cNvSpPr>
            <a:spLocks noChangeShapeType="1"/>
          </p:cNvSpPr>
          <p:nvPr/>
        </p:nvSpPr>
        <p:spPr bwMode="auto">
          <a:xfrm>
            <a:off x="1546383" y="676187"/>
            <a:ext cx="0"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122" name="Line 10"/>
          <p:cNvSpPr>
            <a:spLocks noChangeShapeType="1"/>
          </p:cNvSpPr>
          <p:nvPr/>
        </p:nvSpPr>
        <p:spPr bwMode="auto">
          <a:xfrm>
            <a:off x="1546383" y="676187"/>
            <a:ext cx="0"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124" name="Rectangle 12"/>
          <p:cNvSpPr>
            <a:spLocks noChangeArrowheads="1"/>
          </p:cNvSpPr>
          <p:nvPr/>
        </p:nvSpPr>
        <p:spPr bwMode="auto">
          <a:xfrm>
            <a:off x="2428557" y="1512822"/>
            <a:ext cx="2001838" cy="491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167,400</a:t>
            </a:r>
            <a:r>
              <a:rPr lang="ja-JP" altLang="en-US" sz="1100" dirty="0" smtClean="0">
                <a:solidFill>
                  <a:prstClr val="black"/>
                </a:solidFill>
                <a:latin typeface="ＭＳ ゴシック" pitchFamily="49" charset="-128"/>
                <a:ea typeface="ＭＳ ゴシック" pitchFamily="49" charset="-128"/>
                <a:cs typeface="Times New Roman" pitchFamily="18" charset="0"/>
              </a:rPr>
              <a:t>円</a:t>
            </a:r>
            <a:r>
              <a:rPr lang="en-US" altLang="ja-JP" sz="1100" dirty="0" smtClean="0">
                <a:solidFill>
                  <a:prstClr val="black"/>
                </a:solidFill>
                <a:latin typeface="ＭＳ ゴシック" pitchFamily="49" charset="-128"/>
                <a:ea typeface="ＭＳ ゴシック" pitchFamily="49" charset="-128"/>
                <a:cs typeface="Times New Roman" pitchFamily="18" charset="0"/>
              </a:rPr>
              <a:t>+1%</a:t>
            </a:r>
          </a:p>
          <a:p>
            <a:pPr algn="ctr" eaLnBrk="1" hangingPunct="1">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(93,000</a:t>
            </a:r>
            <a:r>
              <a:rPr lang="ja-JP" altLang="en-US" sz="1100" dirty="0" smtClean="0">
                <a:solidFill>
                  <a:prstClr val="black"/>
                </a:solidFill>
                <a:latin typeface="ＭＳ ゴシック" pitchFamily="49" charset="-128"/>
                <a:ea typeface="ＭＳ ゴシック" pitchFamily="49" charset="-128"/>
                <a:cs typeface="Times New Roman" pitchFamily="18" charset="0"/>
              </a:rPr>
              <a:t>円</a:t>
            </a:r>
            <a:r>
              <a:rPr lang="en-US" altLang="ja-JP" sz="1100" dirty="0" smtClean="0">
                <a:solidFill>
                  <a:prstClr val="black"/>
                </a:solidFill>
                <a:latin typeface="ＭＳ ゴシック" pitchFamily="49" charset="-128"/>
                <a:ea typeface="ＭＳ ゴシック" pitchFamily="49" charset="-128"/>
                <a:cs typeface="Times New Roman" pitchFamily="18" charset="0"/>
              </a:rPr>
              <a:t>)</a:t>
            </a:r>
            <a:endParaRPr lang="ja-JP" altLang="en-US" sz="1100" dirty="0">
              <a:solidFill>
                <a:prstClr val="black"/>
              </a:solidFill>
              <a:latin typeface="ＭＳ ゴシック" pitchFamily="49" charset="-128"/>
              <a:ea typeface="ＭＳ ゴシック" pitchFamily="49" charset="-128"/>
              <a:cs typeface="Times New Roman" pitchFamily="18" charset="0"/>
            </a:endParaRPr>
          </a:p>
        </p:txBody>
      </p:sp>
      <p:sp>
        <p:nvSpPr>
          <p:cNvPr id="126" name="Rectangle 14"/>
          <p:cNvSpPr>
            <a:spLocks noChangeArrowheads="1"/>
          </p:cNvSpPr>
          <p:nvPr/>
        </p:nvSpPr>
        <p:spPr bwMode="auto">
          <a:xfrm>
            <a:off x="814327" y="1509820"/>
            <a:ext cx="1597990" cy="505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900" dirty="0" smtClean="0">
                <a:solidFill>
                  <a:prstClr val="black"/>
                </a:solidFill>
                <a:ea typeface="ＭＳ ゴシック" pitchFamily="49" charset="-128"/>
                <a:cs typeface="Times New Roman" pitchFamily="18" charset="0"/>
              </a:rPr>
              <a:t>基礎控除後所得</a:t>
            </a:r>
            <a:endParaRPr lang="en-US" altLang="ja-JP" sz="900" dirty="0" smtClean="0">
              <a:solidFill>
                <a:prstClr val="black"/>
              </a:solidFill>
              <a:ea typeface="ＭＳ ゴシック" pitchFamily="49" charset="-128"/>
              <a:cs typeface="Times New Roman" pitchFamily="18" charset="0"/>
            </a:endParaRPr>
          </a:p>
          <a:p>
            <a:pPr algn="ctr" eaLnBrk="1" hangingPunct="1">
              <a:spcBef>
                <a:spcPct val="0"/>
              </a:spcBef>
              <a:buFontTx/>
              <a:buNone/>
            </a:pPr>
            <a:r>
              <a:rPr lang="ja-JP" altLang="en-US" sz="9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６００万円～９０１万円</a:t>
            </a:r>
            <a:endParaRPr lang="en-US" altLang="ja-JP" sz="9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a:p>
            <a:pPr algn="ctr" eaLnBrk="1" hangingPunct="1">
              <a:spcBef>
                <a:spcPct val="0"/>
              </a:spcBef>
              <a:buFontTx/>
              <a:buNone/>
            </a:pPr>
            <a:r>
              <a:rPr lang="ja-JP" altLang="en-US" sz="900" dirty="0">
                <a:solidFill>
                  <a:prstClr val="black"/>
                </a:solidFill>
                <a:ea typeface="ＭＳ ゴシック" pitchFamily="49" charset="-128"/>
                <a:cs typeface="Times New Roman" pitchFamily="18" charset="0"/>
              </a:rPr>
              <a:t>適用</a:t>
            </a:r>
            <a:r>
              <a:rPr lang="ja-JP" altLang="en-US" sz="900" dirty="0" smtClean="0">
                <a:solidFill>
                  <a:prstClr val="black"/>
                </a:solidFill>
                <a:ea typeface="ＭＳ ゴシック" pitchFamily="49" charset="-128"/>
                <a:cs typeface="Times New Roman" pitchFamily="18" charset="0"/>
              </a:rPr>
              <a:t>区分「イ」</a:t>
            </a:r>
            <a:endParaRPr lang="ja-JP" altLang="en-US" sz="900" dirty="0">
              <a:solidFill>
                <a:prstClr val="black"/>
              </a:solidFill>
              <a:ea typeface="ＭＳ ゴシック" pitchFamily="49" charset="-128"/>
              <a:cs typeface="Times New Roman" pitchFamily="18" charset="0"/>
            </a:endParaRPr>
          </a:p>
        </p:txBody>
      </p:sp>
      <p:sp>
        <p:nvSpPr>
          <p:cNvPr id="128" name="Rectangle 16"/>
          <p:cNvSpPr>
            <a:spLocks noChangeArrowheads="1"/>
          </p:cNvSpPr>
          <p:nvPr/>
        </p:nvSpPr>
        <p:spPr bwMode="auto">
          <a:xfrm>
            <a:off x="2404597" y="3110614"/>
            <a:ext cx="2001838" cy="416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35,400</a:t>
            </a:r>
            <a:r>
              <a:rPr lang="ja-JP" altLang="en-US" sz="1100" dirty="0" smtClean="0">
                <a:solidFill>
                  <a:prstClr val="black"/>
                </a:solidFill>
                <a:latin typeface="ＭＳ ゴシック" pitchFamily="49" charset="-128"/>
                <a:ea typeface="ＭＳ ゴシック" pitchFamily="49" charset="-128"/>
                <a:cs typeface="Times New Roman" pitchFamily="18" charset="0"/>
              </a:rPr>
              <a:t>円</a:t>
            </a:r>
            <a:endParaRPr lang="en-US" altLang="ja-JP" sz="1100" dirty="0" smtClean="0">
              <a:solidFill>
                <a:prstClr val="black"/>
              </a:solidFill>
              <a:latin typeface="ＭＳ ゴシック" pitchFamily="49" charset="-128"/>
              <a:ea typeface="ＭＳ ゴシック" pitchFamily="49" charset="-128"/>
              <a:cs typeface="Times New Roman" pitchFamily="18" charset="0"/>
            </a:endParaRPr>
          </a:p>
          <a:p>
            <a:pPr algn="ctr" eaLnBrk="1" hangingPunct="1">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(24,600</a:t>
            </a:r>
            <a:r>
              <a:rPr lang="ja-JP" altLang="en-US" sz="1100" dirty="0" smtClean="0">
                <a:solidFill>
                  <a:prstClr val="black"/>
                </a:solidFill>
                <a:latin typeface="ＭＳ ゴシック" pitchFamily="49" charset="-128"/>
                <a:ea typeface="ＭＳ ゴシック" pitchFamily="49" charset="-128"/>
                <a:cs typeface="Times New Roman" pitchFamily="18" charset="0"/>
              </a:rPr>
              <a:t>円</a:t>
            </a:r>
            <a:r>
              <a:rPr lang="en-US" altLang="ja-JP" sz="1100" dirty="0" smtClean="0">
                <a:solidFill>
                  <a:prstClr val="black"/>
                </a:solidFill>
                <a:latin typeface="ＭＳ ゴシック" pitchFamily="49" charset="-128"/>
                <a:ea typeface="ＭＳ ゴシック" pitchFamily="49" charset="-128"/>
                <a:cs typeface="Times New Roman" pitchFamily="18" charset="0"/>
              </a:rPr>
              <a:t>)</a:t>
            </a:r>
            <a:endParaRPr lang="ja-JP" altLang="en-US" sz="1100" dirty="0">
              <a:solidFill>
                <a:prstClr val="black"/>
              </a:solidFill>
              <a:latin typeface="ＭＳ ゴシック" pitchFamily="49" charset="-128"/>
              <a:ea typeface="ＭＳ ゴシック" pitchFamily="49" charset="-128"/>
              <a:cs typeface="Times New Roman" pitchFamily="18" charset="0"/>
            </a:endParaRPr>
          </a:p>
        </p:txBody>
      </p:sp>
      <p:sp>
        <p:nvSpPr>
          <p:cNvPr id="132" name="Rectangle 20"/>
          <p:cNvSpPr>
            <a:spLocks noChangeArrowheads="1"/>
          </p:cNvSpPr>
          <p:nvPr/>
        </p:nvSpPr>
        <p:spPr bwMode="auto">
          <a:xfrm>
            <a:off x="2431494" y="1085273"/>
            <a:ext cx="2001838" cy="42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252,600</a:t>
            </a:r>
            <a:r>
              <a:rPr lang="ja-JP" altLang="en-US" sz="1100" dirty="0">
                <a:solidFill>
                  <a:prstClr val="black"/>
                </a:solidFill>
                <a:latin typeface="ＭＳ ゴシック" pitchFamily="49" charset="-128"/>
                <a:ea typeface="ＭＳ ゴシック" pitchFamily="49" charset="-128"/>
                <a:cs typeface="Times New Roman" pitchFamily="18" charset="0"/>
              </a:rPr>
              <a:t>円</a:t>
            </a:r>
            <a:r>
              <a:rPr lang="en-US" altLang="ja-JP" sz="1100" dirty="0">
                <a:solidFill>
                  <a:prstClr val="black"/>
                </a:solidFill>
                <a:latin typeface="ＭＳ ゴシック" pitchFamily="49" charset="-128"/>
                <a:ea typeface="ＭＳ ゴシック" pitchFamily="49" charset="-128"/>
                <a:cs typeface="Times New Roman" pitchFamily="18" charset="0"/>
              </a:rPr>
              <a:t>+1%</a:t>
            </a:r>
          </a:p>
          <a:p>
            <a:pPr algn="ctr">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(140,100</a:t>
            </a:r>
            <a:r>
              <a:rPr lang="ja-JP" altLang="en-US" sz="1100" dirty="0">
                <a:solidFill>
                  <a:prstClr val="black"/>
                </a:solidFill>
                <a:latin typeface="ＭＳ ゴシック" pitchFamily="49" charset="-128"/>
                <a:ea typeface="ＭＳ ゴシック" pitchFamily="49" charset="-128"/>
                <a:cs typeface="Times New Roman" pitchFamily="18" charset="0"/>
              </a:rPr>
              <a:t>円</a:t>
            </a:r>
            <a:r>
              <a:rPr lang="en-US" altLang="ja-JP" sz="1100" dirty="0">
                <a:solidFill>
                  <a:prstClr val="black"/>
                </a:solidFill>
                <a:latin typeface="ＭＳ ゴシック" pitchFamily="49" charset="-128"/>
                <a:ea typeface="ＭＳ ゴシック" pitchFamily="49" charset="-128"/>
                <a:cs typeface="Times New Roman" pitchFamily="18" charset="0"/>
              </a:rPr>
              <a:t>)</a:t>
            </a:r>
          </a:p>
        </p:txBody>
      </p:sp>
      <p:sp>
        <p:nvSpPr>
          <p:cNvPr id="134" name="Rectangle 22"/>
          <p:cNvSpPr>
            <a:spLocks noChangeArrowheads="1"/>
          </p:cNvSpPr>
          <p:nvPr/>
        </p:nvSpPr>
        <p:spPr bwMode="auto">
          <a:xfrm>
            <a:off x="795562" y="1082450"/>
            <a:ext cx="1644121" cy="427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900" dirty="0" smtClean="0">
                <a:solidFill>
                  <a:prstClr val="black"/>
                </a:solidFill>
                <a:ea typeface="ＭＳ ゴシック" pitchFamily="49" charset="-128"/>
                <a:cs typeface="Times New Roman" pitchFamily="18" charset="0"/>
              </a:rPr>
              <a:t>基礎控除後所得</a:t>
            </a:r>
            <a:endParaRPr lang="en-US" altLang="ja-JP" sz="900" dirty="0" smtClean="0">
              <a:solidFill>
                <a:prstClr val="black"/>
              </a:solidFill>
              <a:ea typeface="ＭＳ ゴシック" pitchFamily="49" charset="-128"/>
              <a:cs typeface="Times New Roman" pitchFamily="18" charset="0"/>
            </a:endParaRPr>
          </a:p>
          <a:p>
            <a:pPr algn="ctr" eaLnBrk="1" hangingPunct="1">
              <a:spcBef>
                <a:spcPct val="0"/>
              </a:spcBef>
              <a:buFontTx/>
              <a:buNone/>
            </a:pPr>
            <a:r>
              <a:rPr lang="ja-JP" altLang="en-US" sz="900" dirty="0" smtClean="0">
                <a:solidFill>
                  <a:prstClr val="black"/>
                </a:solidFill>
                <a:ea typeface="ＭＳ ゴシック" pitchFamily="49" charset="-128"/>
                <a:cs typeface="Times New Roman" pitchFamily="18" charset="0"/>
              </a:rPr>
              <a:t>９０１万円超</a:t>
            </a:r>
            <a:endParaRPr lang="en-US" altLang="ja-JP" sz="900" dirty="0" smtClean="0">
              <a:solidFill>
                <a:prstClr val="black"/>
              </a:solidFill>
              <a:ea typeface="ＭＳ ゴシック" pitchFamily="49" charset="-128"/>
              <a:cs typeface="Times New Roman" pitchFamily="18" charset="0"/>
            </a:endParaRPr>
          </a:p>
          <a:p>
            <a:pPr algn="ctr" eaLnBrk="1" hangingPunct="1">
              <a:spcBef>
                <a:spcPct val="0"/>
              </a:spcBef>
              <a:buFontTx/>
              <a:buNone/>
            </a:pPr>
            <a:r>
              <a:rPr lang="ja-JP" altLang="en-US" sz="900" dirty="0">
                <a:solidFill>
                  <a:prstClr val="black"/>
                </a:solidFill>
                <a:ea typeface="ＭＳ ゴシック" pitchFamily="49" charset="-128"/>
                <a:cs typeface="Times New Roman" pitchFamily="18" charset="0"/>
              </a:rPr>
              <a:t>適用</a:t>
            </a:r>
            <a:r>
              <a:rPr lang="ja-JP" altLang="en-US" sz="900" dirty="0" smtClean="0">
                <a:solidFill>
                  <a:prstClr val="black"/>
                </a:solidFill>
                <a:ea typeface="ＭＳ ゴシック" pitchFamily="49" charset="-128"/>
                <a:cs typeface="Times New Roman" pitchFamily="18" charset="0"/>
              </a:rPr>
              <a:t>区分「ア」</a:t>
            </a:r>
            <a:endParaRPr lang="ja-JP" altLang="en-US" sz="900" dirty="0">
              <a:solidFill>
                <a:prstClr val="black"/>
              </a:solidFill>
              <a:ea typeface="ＭＳ ゴシック" pitchFamily="49" charset="-128"/>
              <a:cs typeface="Times New Roman" pitchFamily="18" charset="0"/>
            </a:endParaRPr>
          </a:p>
        </p:txBody>
      </p:sp>
      <p:sp>
        <p:nvSpPr>
          <p:cNvPr id="135" name="Rectangle 23"/>
          <p:cNvSpPr>
            <a:spLocks noChangeArrowheads="1"/>
          </p:cNvSpPr>
          <p:nvPr/>
        </p:nvSpPr>
        <p:spPr bwMode="auto">
          <a:xfrm>
            <a:off x="487665" y="1035792"/>
            <a:ext cx="139304" cy="2540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800" rIns="0" bIns="468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endParaRPr lang="ja-JP" altLang="ja-JP" sz="1050">
              <a:solidFill>
                <a:prstClr val="black"/>
              </a:solidFill>
            </a:endParaRPr>
          </a:p>
        </p:txBody>
      </p:sp>
      <p:sp>
        <p:nvSpPr>
          <p:cNvPr id="138" name="Rectangle 26"/>
          <p:cNvSpPr>
            <a:spLocks noChangeArrowheads="1"/>
          </p:cNvSpPr>
          <p:nvPr/>
        </p:nvSpPr>
        <p:spPr bwMode="auto">
          <a:xfrm>
            <a:off x="3348724" y="755244"/>
            <a:ext cx="1073150" cy="305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endParaRPr lang="ja-JP" altLang="ja-JP" sz="600">
              <a:solidFill>
                <a:prstClr val="black"/>
              </a:solidFill>
            </a:endParaRPr>
          </a:p>
        </p:txBody>
      </p:sp>
      <p:sp>
        <p:nvSpPr>
          <p:cNvPr id="139" name="Rectangle 27"/>
          <p:cNvSpPr>
            <a:spLocks noChangeArrowheads="1"/>
          </p:cNvSpPr>
          <p:nvPr/>
        </p:nvSpPr>
        <p:spPr bwMode="auto">
          <a:xfrm>
            <a:off x="2420036" y="755293"/>
            <a:ext cx="928688" cy="142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endParaRPr lang="ja-JP" altLang="ja-JP" sz="600">
              <a:solidFill>
                <a:prstClr val="black"/>
              </a:solidFill>
            </a:endParaRPr>
          </a:p>
        </p:txBody>
      </p:sp>
      <p:sp>
        <p:nvSpPr>
          <p:cNvPr id="140" name="Rectangle 28"/>
          <p:cNvSpPr>
            <a:spLocks noChangeArrowheads="1"/>
          </p:cNvSpPr>
          <p:nvPr/>
        </p:nvSpPr>
        <p:spPr bwMode="auto">
          <a:xfrm>
            <a:off x="775919" y="755244"/>
            <a:ext cx="1644121" cy="305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endParaRPr lang="ja-JP" altLang="ja-JP" sz="1050">
              <a:solidFill>
                <a:prstClr val="black"/>
              </a:solidFill>
            </a:endParaRPr>
          </a:p>
        </p:txBody>
      </p:sp>
      <p:sp>
        <p:nvSpPr>
          <p:cNvPr id="141" name="Rectangle 29"/>
          <p:cNvSpPr>
            <a:spLocks noChangeArrowheads="1"/>
          </p:cNvSpPr>
          <p:nvPr/>
        </p:nvSpPr>
        <p:spPr bwMode="auto">
          <a:xfrm>
            <a:off x="487665" y="729964"/>
            <a:ext cx="139304" cy="305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800" rIns="0" bIns="468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endParaRPr lang="ja-JP" altLang="ja-JP" sz="1050">
              <a:solidFill>
                <a:prstClr val="black"/>
              </a:solidFill>
            </a:endParaRPr>
          </a:p>
        </p:txBody>
      </p:sp>
      <p:sp>
        <p:nvSpPr>
          <p:cNvPr id="142" name="Line 30"/>
          <p:cNvSpPr>
            <a:spLocks noChangeShapeType="1"/>
          </p:cNvSpPr>
          <p:nvPr/>
        </p:nvSpPr>
        <p:spPr bwMode="auto">
          <a:xfrm>
            <a:off x="487665" y="729960"/>
            <a:ext cx="139304"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143" name="Line 31"/>
          <p:cNvSpPr>
            <a:spLocks noChangeShapeType="1"/>
          </p:cNvSpPr>
          <p:nvPr/>
        </p:nvSpPr>
        <p:spPr bwMode="auto">
          <a:xfrm>
            <a:off x="487665" y="3575843"/>
            <a:ext cx="139304"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145" name="Line 33"/>
          <p:cNvSpPr>
            <a:spLocks noChangeShapeType="1"/>
          </p:cNvSpPr>
          <p:nvPr/>
        </p:nvSpPr>
        <p:spPr bwMode="auto">
          <a:xfrm>
            <a:off x="787373" y="765886"/>
            <a:ext cx="3619090"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146" name="Line 34"/>
          <p:cNvSpPr>
            <a:spLocks noChangeShapeType="1"/>
          </p:cNvSpPr>
          <p:nvPr/>
        </p:nvSpPr>
        <p:spPr bwMode="auto">
          <a:xfrm>
            <a:off x="812662" y="1079004"/>
            <a:ext cx="3593801"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147" name="Line 35"/>
          <p:cNvSpPr>
            <a:spLocks noChangeShapeType="1"/>
          </p:cNvSpPr>
          <p:nvPr/>
        </p:nvSpPr>
        <p:spPr bwMode="auto">
          <a:xfrm>
            <a:off x="2420037" y="755293"/>
            <a:ext cx="0" cy="14250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148" name="Line 36"/>
          <p:cNvSpPr>
            <a:spLocks noChangeShapeType="1"/>
          </p:cNvSpPr>
          <p:nvPr/>
        </p:nvSpPr>
        <p:spPr bwMode="auto">
          <a:xfrm>
            <a:off x="4406435" y="755266"/>
            <a:ext cx="15438" cy="1424501"/>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152" name="Line 40"/>
          <p:cNvSpPr>
            <a:spLocks noChangeShapeType="1"/>
          </p:cNvSpPr>
          <p:nvPr/>
        </p:nvSpPr>
        <p:spPr bwMode="auto">
          <a:xfrm>
            <a:off x="812633" y="3558760"/>
            <a:ext cx="3609240" cy="2838"/>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156" name="Line 44"/>
          <p:cNvSpPr>
            <a:spLocks noChangeShapeType="1"/>
          </p:cNvSpPr>
          <p:nvPr/>
        </p:nvSpPr>
        <p:spPr bwMode="auto">
          <a:xfrm>
            <a:off x="2420064" y="897769"/>
            <a:ext cx="1" cy="1209217"/>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161" name="Line 49"/>
          <p:cNvSpPr>
            <a:spLocks noChangeShapeType="1"/>
          </p:cNvSpPr>
          <p:nvPr/>
        </p:nvSpPr>
        <p:spPr bwMode="auto">
          <a:xfrm flipH="1">
            <a:off x="797222" y="765887"/>
            <a:ext cx="1" cy="276161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163" name="Line 51"/>
          <p:cNvSpPr>
            <a:spLocks noChangeShapeType="1"/>
          </p:cNvSpPr>
          <p:nvPr/>
        </p:nvSpPr>
        <p:spPr bwMode="auto">
          <a:xfrm flipV="1">
            <a:off x="824777" y="1509873"/>
            <a:ext cx="3597095" cy="1985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164" name="Line 52"/>
          <p:cNvSpPr>
            <a:spLocks noChangeShapeType="1"/>
          </p:cNvSpPr>
          <p:nvPr/>
        </p:nvSpPr>
        <p:spPr bwMode="auto">
          <a:xfrm>
            <a:off x="2420038" y="2107011"/>
            <a:ext cx="0" cy="66504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165" name="Line 53"/>
          <p:cNvSpPr>
            <a:spLocks noChangeShapeType="1"/>
          </p:cNvSpPr>
          <p:nvPr/>
        </p:nvSpPr>
        <p:spPr bwMode="auto">
          <a:xfrm>
            <a:off x="2420037" y="2743511"/>
            <a:ext cx="0" cy="783932"/>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168" name="Line 56"/>
          <p:cNvSpPr>
            <a:spLocks noChangeShapeType="1"/>
          </p:cNvSpPr>
          <p:nvPr/>
        </p:nvSpPr>
        <p:spPr bwMode="auto">
          <a:xfrm>
            <a:off x="4421874" y="2743511"/>
            <a:ext cx="0" cy="783932"/>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169" name="Line 57"/>
          <p:cNvSpPr>
            <a:spLocks noChangeShapeType="1"/>
          </p:cNvSpPr>
          <p:nvPr/>
        </p:nvSpPr>
        <p:spPr bwMode="auto">
          <a:xfrm flipH="1">
            <a:off x="4422758" y="2156906"/>
            <a:ext cx="1" cy="6355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170" name="Line 58"/>
          <p:cNvSpPr>
            <a:spLocks noChangeShapeType="1"/>
          </p:cNvSpPr>
          <p:nvPr/>
        </p:nvSpPr>
        <p:spPr bwMode="auto">
          <a:xfrm>
            <a:off x="812661" y="2022118"/>
            <a:ext cx="3609211" cy="3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171" name="Text Box 59"/>
          <p:cNvSpPr txBox="1">
            <a:spLocks noChangeArrowheads="1"/>
          </p:cNvSpPr>
          <p:nvPr/>
        </p:nvSpPr>
        <p:spPr bwMode="auto">
          <a:xfrm>
            <a:off x="2741666" y="755240"/>
            <a:ext cx="13586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spcBef>
                <a:spcPct val="50000"/>
              </a:spcBef>
            </a:pPr>
            <a:r>
              <a:rPr lang="ja-JP" altLang="en-US" sz="900" dirty="0">
                <a:solidFill>
                  <a:prstClr val="black"/>
                </a:solidFill>
              </a:rPr>
              <a:t>自己負担限度額</a:t>
            </a:r>
            <a:br>
              <a:rPr lang="ja-JP" altLang="en-US" sz="900" dirty="0">
                <a:solidFill>
                  <a:prstClr val="black"/>
                </a:solidFill>
              </a:rPr>
            </a:br>
            <a:r>
              <a:rPr lang="ja-JP" altLang="en-US" sz="900" dirty="0">
                <a:solidFill>
                  <a:prstClr val="black"/>
                </a:solidFill>
              </a:rPr>
              <a:t>（世帯合算）</a:t>
            </a:r>
          </a:p>
        </p:txBody>
      </p:sp>
      <p:sp>
        <p:nvSpPr>
          <p:cNvPr id="172" name="Rectangle 60"/>
          <p:cNvSpPr>
            <a:spLocks noChangeArrowheads="1"/>
          </p:cNvSpPr>
          <p:nvPr/>
        </p:nvSpPr>
        <p:spPr bwMode="auto">
          <a:xfrm>
            <a:off x="136827" y="739321"/>
            <a:ext cx="428229" cy="283028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endParaRPr lang="ja-JP" altLang="ja-JP" sz="1400">
              <a:solidFill>
                <a:prstClr val="black"/>
              </a:solidFill>
            </a:endParaRPr>
          </a:p>
        </p:txBody>
      </p:sp>
      <p:sp>
        <p:nvSpPr>
          <p:cNvPr id="173" name="Text Box 61"/>
          <p:cNvSpPr txBox="1">
            <a:spLocks noChangeArrowheads="1"/>
          </p:cNvSpPr>
          <p:nvPr/>
        </p:nvSpPr>
        <p:spPr bwMode="auto">
          <a:xfrm>
            <a:off x="125491" y="1436606"/>
            <a:ext cx="461665" cy="1355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dirty="0" smtClean="0">
                <a:solidFill>
                  <a:prstClr val="black"/>
                </a:solidFill>
              </a:rPr>
              <a:t>７０歳未満</a:t>
            </a:r>
            <a:endParaRPr lang="ja-JP" altLang="en-US" dirty="0">
              <a:solidFill>
                <a:prstClr val="black"/>
              </a:solidFill>
            </a:endParaRPr>
          </a:p>
        </p:txBody>
      </p:sp>
      <p:sp>
        <p:nvSpPr>
          <p:cNvPr id="231" name="Rectangle 22"/>
          <p:cNvSpPr>
            <a:spLocks noChangeArrowheads="1"/>
          </p:cNvSpPr>
          <p:nvPr/>
        </p:nvSpPr>
        <p:spPr bwMode="auto">
          <a:xfrm>
            <a:off x="787373" y="3157885"/>
            <a:ext cx="1644121" cy="36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900" dirty="0" smtClean="0">
                <a:solidFill>
                  <a:prstClr val="black"/>
                </a:solidFill>
                <a:latin typeface="ＭＳ ゴシック" pitchFamily="49" charset="-128"/>
                <a:ea typeface="ＭＳ ゴシック" pitchFamily="49" charset="-128"/>
                <a:cs typeface="Times New Roman" pitchFamily="18" charset="0"/>
              </a:rPr>
              <a:t>住民税非課税</a:t>
            </a:r>
            <a:endParaRPr lang="en-US" altLang="ja-JP" sz="900" dirty="0" smtClean="0">
              <a:solidFill>
                <a:prstClr val="black"/>
              </a:solidFill>
              <a:latin typeface="ＭＳ ゴシック" pitchFamily="49" charset="-128"/>
              <a:ea typeface="ＭＳ ゴシック" pitchFamily="49" charset="-128"/>
              <a:cs typeface="Times New Roman" pitchFamily="18" charset="0"/>
            </a:endParaRPr>
          </a:p>
          <a:p>
            <a:pPr algn="ctr" eaLnBrk="1" hangingPunct="1">
              <a:spcBef>
                <a:spcPct val="0"/>
              </a:spcBef>
              <a:buFontTx/>
              <a:buNone/>
            </a:pPr>
            <a:r>
              <a:rPr lang="ja-JP" altLang="en-US" sz="900" dirty="0">
                <a:solidFill>
                  <a:prstClr val="black"/>
                </a:solidFill>
                <a:latin typeface="ＭＳ ゴシック" pitchFamily="49" charset="-128"/>
                <a:ea typeface="ＭＳ ゴシック" pitchFamily="49" charset="-128"/>
                <a:cs typeface="Times New Roman" pitchFamily="18" charset="0"/>
              </a:rPr>
              <a:t>適用</a:t>
            </a:r>
            <a:r>
              <a:rPr lang="ja-JP" altLang="en-US" sz="900" dirty="0" smtClean="0">
                <a:solidFill>
                  <a:prstClr val="black"/>
                </a:solidFill>
                <a:latin typeface="ＭＳ ゴシック" pitchFamily="49" charset="-128"/>
                <a:ea typeface="ＭＳ ゴシック" pitchFamily="49" charset="-128"/>
                <a:cs typeface="Times New Roman" pitchFamily="18" charset="0"/>
              </a:rPr>
              <a:t>区分「オ」</a:t>
            </a:r>
            <a:endParaRPr lang="ja-JP" altLang="en-US" sz="900" dirty="0">
              <a:solidFill>
                <a:prstClr val="black"/>
              </a:solidFill>
              <a:ea typeface="ＭＳ ゴシック" pitchFamily="49" charset="-128"/>
              <a:cs typeface="Times New Roman" pitchFamily="18" charset="0"/>
            </a:endParaRPr>
          </a:p>
        </p:txBody>
      </p:sp>
      <p:sp>
        <p:nvSpPr>
          <p:cNvPr id="238" name="Line 58"/>
          <p:cNvSpPr>
            <a:spLocks noChangeShapeType="1"/>
          </p:cNvSpPr>
          <p:nvPr/>
        </p:nvSpPr>
        <p:spPr bwMode="auto">
          <a:xfrm>
            <a:off x="812662" y="2514789"/>
            <a:ext cx="3609210" cy="1064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242" name="Rectangle 14"/>
          <p:cNvSpPr>
            <a:spLocks noChangeArrowheads="1"/>
          </p:cNvSpPr>
          <p:nvPr/>
        </p:nvSpPr>
        <p:spPr bwMode="auto">
          <a:xfrm>
            <a:off x="836098" y="1998048"/>
            <a:ext cx="1597990" cy="505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900" dirty="0" smtClean="0">
                <a:solidFill>
                  <a:prstClr val="black"/>
                </a:solidFill>
                <a:ea typeface="ＭＳ ゴシック" pitchFamily="49" charset="-128"/>
                <a:cs typeface="Times New Roman" pitchFamily="18" charset="0"/>
              </a:rPr>
              <a:t>基礎控除後所得</a:t>
            </a:r>
            <a:endParaRPr lang="en-US" altLang="ja-JP" sz="900" dirty="0" smtClean="0">
              <a:solidFill>
                <a:prstClr val="black"/>
              </a:solidFill>
              <a:ea typeface="ＭＳ ゴシック" pitchFamily="49" charset="-128"/>
              <a:cs typeface="Times New Roman" pitchFamily="18" charset="0"/>
            </a:endParaRPr>
          </a:p>
          <a:p>
            <a:pPr algn="ctr" eaLnBrk="1" hangingPunct="1">
              <a:spcBef>
                <a:spcPct val="0"/>
              </a:spcBef>
              <a:buFontTx/>
              <a:buNone/>
            </a:pPr>
            <a:r>
              <a:rPr lang="ja-JP" altLang="en-US" sz="9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２１０万円～６００</a:t>
            </a:r>
            <a:r>
              <a:rPr lang="ja-JP" altLang="en-US" sz="900" dirty="0" smtClean="0">
                <a:solidFill>
                  <a:prstClr val="black"/>
                </a:solidFill>
                <a:ea typeface="ＭＳ ゴシック" pitchFamily="49" charset="-128"/>
                <a:cs typeface="Times New Roman" pitchFamily="18" charset="0"/>
              </a:rPr>
              <a:t>万円</a:t>
            </a:r>
            <a:endParaRPr lang="en-US" altLang="ja-JP" sz="900" dirty="0" smtClean="0">
              <a:solidFill>
                <a:prstClr val="black"/>
              </a:solidFill>
              <a:ea typeface="ＭＳ ゴシック" pitchFamily="49" charset="-128"/>
              <a:cs typeface="Times New Roman" pitchFamily="18" charset="0"/>
            </a:endParaRPr>
          </a:p>
          <a:p>
            <a:pPr algn="ctr" eaLnBrk="1" hangingPunct="1">
              <a:spcBef>
                <a:spcPct val="0"/>
              </a:spcBef>
              <a:buFontTx/>
              <a:buNone/>
            </a:pPr>
            <a:r>
              <a:rPr lang="ja-JP" altLang="en-US" sz="900" dirty="0">
                <a:solidFill>
                  <a:prstClr val="black"/>
                </a:solidFill>
                <a:ea typeface="ＭＳ ゴシック" pitchFamily="49" charset="-128"/>
                <a:cs typeface="Times New Roman" pitchFamily="18" charset="0"/>
              </a:rPr>
              <a:t>適用</a:t>
            </a:r>
            <a:r>
              <a:rPr lang="ja-JP" altLang="en-US" sz="900" dirty="0" smtClean="0">
                <a:solidFill>
                  <a:prstClr val="black"/>
                </a:solidFill>
                <a:ea typeface="ＭＳ ゴシック" pitchFamily="49" charset="-128"/>
                <a:cs typeface="Times New Roman" pitchFamily="18" charset="0"/>
              </a:rPr>
              <a:t>区分「ウ」</a:t>
            </a:r>
            <a:endParaRPr lang="ja-JP" altLang="en-US" sz="900" dirty="0">
              <a:solidFill>
                <a:prstClr val="black"/>
              </a:solidFill>
              <a:ea typeface="ＭＳ ゴシック" pitchFamily="49" charset="-128"/>
              <a:cs typeface="Times New Roman" pitchFamily="18" charset="0"/>
            </a:endParaRPr>
          </a:p>
        </p:txBody>
      </p:sp>
      <p:sp>
        <p:nvSpPr>
          <p:cNvPr id="243" name="Rectangle 12"/>
          <p:cNvSpPr>
            <a:spLocks noChangeArrowheads="1"/>
          </p:cNvSpPr>
          <p:nvPr/>
        </p:nvSpPr>
        <p:spPr bwMode="auto">
          <a:xfrm>
            <a:off x="2428557" y="2011504"/>
            <a:ext cx="2001838" cy="491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80,100</a:t>
            </a:r>
            <a:r>
              <a:rPr lang="ja-JP" altLang="en-US" sz="1100" dirty="0" smtClean="0">
                <a:solidFill>
                  <a:prstClr val="black"/>
                </a:solidFill>
                <a:latin typeface="ＭＳ ゴシック" pitchFamily="49" charset="-128"/>
                <a:ea typeface="ＭＳ ゴシック" pitchFamily="49" charset="-128"/>
                <a:cs typeface="Times New Roman" pitchFamily="18" charset="0"/>
              </a:rPr>
              <a:t>円</a:t>
            </a:r>
            <a:r>
              <a:rPr lang="en-US" altLang="ja-JP" sz="1100" dirty="0" smtClean="0">
                <a:solidFill>
                  <a:prstClr val="black"/>
                </a:solidFill>
                <a:latin typeface="ＭＳ ゴシック" pitchFamily="49" charset="-128"/>
                <a:ea typeface="ＭＳ ゴシック" pitchFamily="49" charset="-128"/>
                <a:cs typeface="Times New Roman" pitchFamily="18" charset="0"/>
              </a:rPr>
              <a:t>+1%</a:t>
            </a:r>
          </a:p>
          <a:p>
            <a:pPr algn="ctr" eaLnBrk="1" hangingPunct="1">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(44,400</a:t>
            </a:r>
            <a:r>
              <a:rPr lang="ja-JP" altLang="en-US" sz="1100" dirty="0" smtClean="0">
                <a:solidFill>
                  <a:prstClr val="black"/>
                </a:solidFill>
                <a:latin typeface="ＭＳ ゴシック" pitchFamily="49" charset="-128"/>
                <a:ea typeface="ＭＳ ゴシック" pitchFamily="49" charset="-128"/>
                <a:cs typeface="Times New Roman" pitchFamily="18" charset="0"/>
              </a:rPr>
              <a:t>円</a:t>
            </a:r>
            <a:r>
              <a:rPr lang="en-US" altLang="ja-JP" sz="1100" dirty="0" smtClean="0">
                <a:solidFill>
                  <a:prstClr val="black"/>
                </a:solidFill>
                <a:latin typeface="ＭＳ ゴシック" pitchFamily="49" charset="-128"/>
                <a:ea typeface="ＭＳ ゴシック" pitchFamily="49" charset="-128"/>
                <a:cs typeface="Times New Roman" pitchFamily="18" charset="0"/>
              </a:rPr>
              <a:t>)</a:t>
            </a:r>
            <a:endParaRPr lang="ja-JP" altLang="en-US" sz="1100" dirty="0">
              <a:solidFill>
                <a:prstClr val="black"/>
              </a:solidFill>
              <a:latin typeface="ＭＳ ゴシック" pitchFamily="49" charset="-128"/>
              <a:ea typeface="ＭＳ ゴシック" pitchFamily="49" charset="-128"/>
              <a:cs typeface="Times New Roman" pitchFamily="18" charset="0"/>
            </a:endParaRPr>
          </a:p>
        </p:txBody>
      </p:sp>
      <p:sp>
        <p:nvSpPr>
          <p:cNvPr id="244" name="Line 58"/>
          <p:cNvSpPr>
            <a:spLocks noChangeShapeType="1"/>
          </p:cNvSpPr>
          <p:nvPr/>
        </p:nvSpPr>
        <p:spPr bwMode="auto">
          <a:xfrm>
            <a:off x="795561" y="3110612"/>
            <a:ext cx="3610902" cy="1069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245" name="Rectangle 14"/>
          <p:cNvSpPr>
            <a:spLocks noChangeArrowheads="1"/>
          </p:cNvSpPr>
          <p:nvPr/>
        </p:nvSpPr>
        <p:spPr bwMode="auto">
          <a:xfrm>
            <a:off x="836098" y="2553443"/>
            <a:ext cx="1597990" cy="505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900" dirty="0" smtClean="0">
                <a:solidFill>
                  <a:prstClr val="black"/>
                </a:solidFill>
                <a:ea typeface="ＭＳ ゴシック" pitchFamily="49" charset="-128"/>
                <a:cs typeface="Times New Roman" pitchFamily="18" charset="0"/>
              </a:rPr>
              <a:t>基礎控除後所得</a:t>
            </a:r>
            <a:endParaRPr lang="en-US" altLang="ja-JP" sz="900" dirty="0" smtClean="0">
              <a:solidFill>
                <a:prstClr val="black"/>
              </a:solidFill>
              <a:ea typeface="ＭＳ ゴシック" pitchFamily="49" charset="-128"/>
              <a:cs typeface="Times New Roman" pitchFamily="18" charset="0"/>
            </a:endParaRPr>
          </a:p>
          <a:p>
            <a:pPr algn="ctr" eaLnBrk="1" hangingPunct="1">
              <a:spcBef>
                <a:spcPct val="0"/>
              </a:spcBef>
              <a:buFontTx/>
              <a:buNone/>
            </a:pPr>
            <a:r>
              <a:rPr lang="ja-JP" altLang="en-US" sz="900" dirty="0" smtClean="0">
                <a:solidFill>
                  <a:prstClr val="black"/>
                </a:solidFill>
                <a:ea typeface="ＭＳ ゴシック" pitchFamily="49" charset="-128"/>
                <a:cs typeface="Times New Roman" pitchFamily="18" charset="0"/>
              </a:rPr>
              <a:t>２１０万円以下</a:t>
            </a:r>
            <a:endParaRPr lang="en-US" altLang="ja-JP" sz="900" dirty="0" smtClean="0">
              <a:solidFill>
                <a:prstClr val="black"/>
              </a:solidFill>
              <a:ea typeface="ＭＳ ゴシック" pitchFamily="49" charset="-128"/>
              <a:cs typeface="Times New Roman" pitchFamily="18" charset="0"/>
            </a:endParaRPr>
          </a:p>
          <a:p>
            <a:pPr algn="ctr" eaLnBrk="1" hangingPunct="1">
              <a:spcBef>
                <a:spcPct val="0"/>
              </a:spcBef>
              <a:buFontTx/>
              <a:buNone/>
            </a:pPr>
            <a:r>
              <a:rPr lang="ja-JP" altLang="en-US" sz="900" dirty="0">
                <a:solidFill>
                  <a:prstClr val="black"/>
                </a:solidFill>
                <a:ea typeface="ＭＳ ゴシック" pitchFamily="49" charset="-128"/>
                <a:cs typeface="Times New Roman" pitchFamily="18" charset="0"/>
              </a:rPr>
              <a:t>適用</a:t>
            </a:r>
            <a:r>
              <a:rPr lang="ja-JP" altLang="en-US" sz="900" dirty="0" smtClean="0">
                <a:solidFill>
                  <a:prstClr val="black"/>
                </a:solidFill>
                <a:ea typeface="ＭＳ ゴシック" pitchFamily="49" charset="-128"/>
                <a:cs typeface="Times New Roman" pitchFamily="18" charset="0"/>
              </a:rPr>
              <a:t>区分「エ」</a:t>
            </a:r>
            <a:endParaRPr lang="ja-JP" altLang="en-US" sz="900" dirty="0">
              <a:solidFill>
                <a:prstClr val="black"/>
              </a:solidFill>
              <a:ea typeface="ＭＳ ゴシック" pitchFamily="49" charset="-128"/>
              <a:cs typeface="Times New Roman" pitchFamily="18" charset="0"/>
            </a:endParaRPr>
          </a:p>
        </p:txBody>
      </p:sp>
      <p:sp>
        <p:nvSpPr>
          <p:cNvPr id="246" name="Rectangle 12"/>
          <p:cNvSpPr>
            <a:spLocks noChangeArrowheads="1"/>
          </p:cNvSpPr>
          <p:nvPr/>
        </p:nvSpPr>
        <p:spPr bwMode="auto">
          <a:xfrm>
            <a:off x="2439682" y="2553496"/>
            <a:ext cx="2001838" cy="491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57,600</a:t>
            </a:r>
            <a:r>
              <a:rPr lang="ja-JP" altLang="en-US" sz="1100" dirty="0" smtClean="0">
                <a:solidFill>
                  <a:prstClr val="black"/>
                </a:solidFill>
                <a:latin typeface="ＭＳ ゴシック" pitchFamily="49" charset="-128"/>
                <a:ea typeface="ＭＳ ゴシック" pitchFamily="49" charset="-128"/>
                <a:cs typeface="Times New Roman" pitchFamily="18" charset="0"/>
              </a:rPr>
              <a:t>円</a:t>
            </a:r>
            <a:r>
              <a:rPr lang="en-US" altLang="ja-JP" sz="1100" dirty="0" smtClean="0">
                <a:solidFill>
                  <a:prstClr val="black"/>
                </a:solidFill>
                <a:latin typeface="ＭＳ ゴシック" pitchFamily="49" charset="-128"/>
                <a:ea typeface="ＭＳ ゴシック" pitchFamily="49" charset="-128"/>
                <a:cs typeface="Times New Roman" pitchFamily="18" charset="0"/>
              </a:rPr>
              <a:t> </a:t>
            </a:r>
          </a:p>
          <a:p>
            <a:pPr algn="ctr" eaLnBrk="1" hangingPunct="1">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(44,400</a:t>
            </a:r>
            <a:r>
              <a:rPr lang="ja-JP" altLang="en-US" sz="1100" dirty="0" smtClean="0">
                <a:solidFill>
                  <a:prstClr val="black"/>
                </a:solidFill>
                <a:latin typeface="ＭＳ ゴシック" pitchFamily="49" charset="-128"/>
                <a:ea typeface="ＭＳ ゴシック" pitchFamily="49" charset="-128"/>
                <a:cs typeface="Times New Roman" pitchFamily="18" charset="0"/>
              </a:rPr>
              <a:t>円</a:t>
            </a:r>
            <a:r>
              <a:rPr lang="en-US" altLang="ja-JP" sz="1100" dirty="0" smtClean="0">
                <a:solidFill>
                  <a:prstClr val="black"/>
                </a:solidFill>
                <a:latin typeface="ＭＳ ゴシック" pitchFamily="49" charset="-128"/>
                <a:ea typeface="ＭＳ ゴシック" pitchFamily="49" charset="-128"/>
                <a:cs typeface="Times New Roman" pitchFamily="18" charset="0"/>
              </a:rPr>
              <a:t>)</a:t>
            </a:r>
            <a:endParaRPr lang="ja-JP" altLang="en-US" sz="1100" dirty="0">
              <a:solidFill>
                <a:prstClr val="black"/>
              </a:solidFill>
              <a:latin typeface="ＭＳ ゴシック" pitchFamily="49" charset="-128"/>
              <a:ea typeface="ＭＳ ゴシック" pitchFamily="49" charset="-128"/>
              <a:cs typeface="Times New Roman" pitchFamily="18" charset="0"/>
            </a:endParaRPr>
          </a:p>
        </p:txBody>
      </p:sp>
      <p:sp>
        <p:nvSpPr>
          <p:cNvPr id="2" name="正方形/長方形 1"/>
          <p:cNvSpPr/>
          <p:nvPr/>
        </p:nvSpPr>
        <p:spPr>
          <a:xfrm>
            <a:off x="316177" y="18498"/>
            <a:ext cx="9241567" cy="369332"/>
          </a:xfrm>
          <a:prstGeom prst="rect">
            <a:avLst/>
          </a:prstGeom>
        </p:spPr>
        <p:txBody>
          <a:bodyPr wrap="square">
            <a:spAutoFit/>
          </a:bodyPr>
          <a:lstStyle/>
          <a:p>
            <a:pPr algn="ctr"/>
            <a:r>
              <a:rPr lang="ja-JP" altLang="en-US" dirty="0">
                <a:solidFill>
                  <a:prstClr val="black"/>
                </a:solidFill>
                <a:latin typeface="HGP創英角ｺﾞｼｯｸUB" panose="020B0900000000000000" pitchFamily="50" charset="-128"/>
                <a:ea typeface="HGP創英角ｺﾞｼｯｸUB" panose="020B0900000000000000" pitchFamily="50" charset="-128"/>
              </a:rPr>
              <a:t>同一</a:t>
            </a:r>
            <a:r>
              <a:rPr lang="ja-JP" altLang="en-US" dirty="0" smtClean="0">
                <a:solidFill>
                  <a:prstClr val="black"/>
                </a:solidFill>
                <a:latin typeface="HGP創英角ｺﾞｼｯｸUB" panose="020B0900000000000000" pitchFamily="50" charset="-128"/>
                <a:ea typeface="HGP創英角ｺﾞｼｯｸUB" panose="020B0900000000000000" pitchFamily="50" charset="-128"/>
              </a:rPr>
              <a:t>都道府県内市町村間の住所異動月</a:t>
            </a:r>
            <a:r>
              <a:rPr lang="ja-JP" altLang="en-US" dirty="0">
                <a:solidFill>
                  <a:prstClr val="black"/>
                </a:solidFill>
                <a:latin typeface="HGP創英角ｺﾞｼｯｸUB" panose="020B0900000000000000" pitchFamily="50" charset="-128"/>
                <a:ea typeface="HGP創英角ｺﾞｼｯｸUB" panose="020B0900000000000000" pitchFamily="50" charset="-128"/>
              </a:rPr>
              <a:t>に</a:t>
            </a:r>
            <a:r>
              <a:rPr lang="ja-JP" altLang="en-US" dirty="0" smtClean="0">
                <a:solidFill>
                  <a:prstClr val="black"/>
                </a:solidFill>
                <a:latin typeface="HGP創英角ｺﾞｼｯｸUB" panose="020B0900000000000000" pitchFamily="50" charset="-128"/>
                <a:ea typeface="HGP創英角ｺﾞｼｯｸUB" panose="020B0900000000000000" pitchFamily="50" charset="-128"/>
              </a:rPr>
              <a:t>おける自己負担限度額の取扱い（案）②</a:t>
            </a:r>
            <a:endParaRPr lang="ja-JP" altLang="en-US"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217" name="Line 7"/>
          <p:cNvSpPr>
            <a:spLocks noChangeShapeType="1"/>
          </p:cNvSpPr>
          <p:nvPr/>
        </p:nvSpPr>
        <p:spPr bwMode="auto">
          <a:xfrm>
            <a:off x="6409161" y="4009441"/>
            <a:ext cx="0"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218" name="Line 8"/>
          <p:cNvSpPr>
            <a:spLocks noChangeShapeType="1"/>
          </p:cNvSpPr>
          <p:nvPr/>
        </p:nvSpPr>
        <p:spPr bwMode="auto">
          <a:xfrm>
            <a:off x="6409161" y="3844816"/>
            <a:ext cx="0"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220" name="Line 9"/>
          <p:cNvSpPr>
            <a:spLocks noChangeShapeType="1"/>
          </p:cNvSpPr>
          <p:nvPr/>
        </p:nvSpPr>
        <p:spPr bwMode="auto">
          <a:xfrm>
            <a:off x="6323172" y="3589295"/>
            <a:ext cx="0"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222" name="Line 10"/>
          <p:cNvSpPr>
            <a:spLocks noChangeShapeType="1"/>
          </p:cNvSpPr>
          <p:nvPr/>
        </p:nvSpPr>
        <p:spPr bwMode="auto">
          <a:xfrm>
            <a:off x="6323172" y="3589295"/>
            <a:ext cx="0"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223" name="Rectangle 11"/>
          <p:cNvSpPr>
            <a:spLocks noChangeArrowheads="1"/>
          </p:cNvSpPr>
          <p:nvPr/>
        </p:nvSpPr>
        <p:spPr bwMode="auto">
          <a:xfrm>
            <a:off x="5980947" y="5369917"/>
            <a:ext cx="1215893" cy="480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050">
                <a:solidFill>
                  <a:prstClr val="black"/>
                </a:solidFill>
                <a:ea typeface="ＭＳ ゴシック" pitchFamily="49" charset="-128"/>
                <a:cs typeface="Times New Roman" pitchFamily="18" charset="0"/>
              </a:rPr>
              <a:t>Ⅱ</a:t>
            </a:r>
          </a:p>
        </p:txBody>
      </p:sp>
      <p:sp>
        <p:nvSpPr>
          <p:cNvPr id="224" name="Rectangle 12"/>
          <p:cNvSpPr>
            <a:spLocks noChangeArrowheads="1"/>
          </p:cNvSpPr>
          <p:nvPr/>
        </p:nvSpPr>
        <p:spPr bwMode="auto">
          <a:xfrm>
            <a:off x="8125514" y="4752828"/>
            <a:ext cx="1073150" cy="617089"/>
          </a:xfrm>
          <a:prstGeom prst="rect">
            <a:avLst/>
          </a:prstGeom>
          <a:solidFill>
            <a:srgbClr val="FFCC99">
              <a:alpha val="50000"/>
            </a:srgbClr>
          </a:solidFill>
          <a:ln>
            <a:noFill/>
          </a:ln>
          <a:effectLs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22,200</a:t>
            </a:r>
            <a:r>
              <a:rPr lang="ja-JP" altLang="en-US" sz="1100" dirty="0">
                <a:solidFill>
                  <a:prstClr val="black"/>
                </a:solidFill>
                <a:latin typeface="ＭＳ ゴシック" pitchFamily="49" charset="-128"/>
                <a:ea typeface="ＭＳ ゴシック" pitchFamily="49" charset="-128"/>
                <a:cs typeface="Times New Roman" pitchFamily="18" charset="0"/>
              </a:rPr>
              <a:t>円</a:t>
            </a:r>
          </a:p>
        </p:txBody>
      </p:sp>
      <p:sp>
        <p:nvSpPr>
          <p:cNvPr id="225" name="Rectangle 13"/>
          <p:cNvSpPr>
            <a:spLocks noChangeArrowheads="1"/>
          </p:cNvSpPr>
          <p:nvPr/>
        </p:nvSpPr>
        <p:spPr bwMode="auto">
          <a:xfrm>
            <a:off x="7196826" y="4752828"/>
            <a:ext cx="928688" cy="617089"/>
          </a:xfrm>
          <a:prstGeom prst="rect">
            <a:avLst/>
          </a:prstGeom>
          <a:solidFill>
            <a:srgbClr val="FFCC99"/>
          </a:solidFill>
          <a:ln>
            <a:noFill/>
          </a:ln>
          <a:effectLs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100" dirty="0">
                <a:solidFill>
                  <a:prstClr val="black"/>
                </a:solidFill>
                <a:latin typeface="ＭＳ ゴシック" pitchFamily="49" charset="-128"/>
                <a:ea typeface="ＭＳ ゴシック" pitchFamily="49" charset="-128"/>
                <a:cs typeface="Times New Roman" pitchFamily="18" charset="0"/>
              </a:rPr>
              <a:t>6</a:t>
            </a:r>
            <a:r>
              <a:rPr lang="en-US" altLang="ja-JP" sz="1100" dirty="0" smtClean="0">
                <a:solidFill>
                  <a:prstClr val="black"/>
                </a:solidFill>
                <a:latin typeface="ＭＳ ゴシック" pitchFamily="49" charset="-128"/>
                <a:ea typeface="ＭＳ ゴシック" pitchFamily="49" charset="-128"/>
                <a:cs typeface="Times New Roman" pitchFamily="18" charset="0"/>
              </a:rPr>
              <a:t>,000</a:t>
            </a:r>
            <a:r>
              <a:rPr lang="ja-JP" altLang="en-US" sz="1100" dirty="0">
                <a:solidFill>
                  <a:prstClr val="black"/>
                </a:solidFill>
                <a:latin typeface="ＭＳ ゴシック" pitchFamily="49" charset="-128"/>
                <a:ea typeface="ＭＳ ゴシック" pitchFamily="49" charset="-128"/>
                <a:cs typeface="Times New Roman" pitchFamily="18" charset="0"/>
              </a:rPr>
              <a:t>円</a:t>
            </a:r>
          </a:p>
        </p:txBody>
      </p:sp>
      <p:sp>
        <p:nvSpPr>
          <p:cNvPr id="232" name="Rectangle 14"/>
          <p:cNvSpPr>
            <a:spLocks noChangeArrowheads="1"/>
          </p:cNvSpPr>
          <p:nvPr/>
        </p:nvSpPr>
        <p:spPr bwMode="auto">
          <a:xfrm>
            <a:off x="5552705" y="4752828"/>
            <a:ext cx="1644121" cy="617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1050">
                <a:solidFill>
                  <a:prstClr val="black"/>
                </a:solidFill>
                <a:latin typeface="ＭＳ ゴシック" pitchFamily="49" charset="-128"/>
                <a:ea typeface="ＭＳ ゴシック" pitchFamily="49" charset="-128"/>
                <a:cs typeface="Times New Roman" pitchFamily="18" charset="0"/>
              </a:rPr>
              <a:t>一　　　般</a:t>
            </a:r>
            <a:endParaRPr lang="ja-JP" altLang="en-US" sz="1050">
              <a:solidFill>
                <a:prstClr val="black"/>
              </a:solidFill>
              <a:ea typeface="ＭＳ ゴシック" pitchFamily="49" charset="-128"/>
              <a:cs typeface="Times New Roman" pitchFamily="18" charset="0"/>
            </a:endParaRPr>
          </a:p>
        </p:txBody>
      </p:sp>
      <p:sp>
        <p:nvSpPr>
          <p:cNvPr id="233" name="Rectangle 15"/>
          <p:cNvSpPr>
            <a:spLocks noChangeArrowheads="1"/>
          </p:cNvSpPr>
          <p:nvPr/>
        </p:nvSpPr>
        <p:spPr bwMode="auto">
          <a:xfrm>
            <a:off x="8125514" y="5850607"/>
            <a:ext cx="1073150" cy="578710"/>
          </a:xfrm>
          <a:prstGeom prst="rect">
            <a:avLst/>
          </a:prstGeom>
          <a:solidFill>
            <a:srgbClr val="FFCC99">
              <a:alpha val="50000"/>
            </a:srgbClr>
          </a:solidFill>
          <a:ln>
            <a:noFill/>
          </a:ln>
          <a:effectLs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7,500</a:t>
            </a:r>
            <a:r>
              <a:rPr lang="ja-JP" altLang="en-US" sz="1100" dirty="0">
                <a:solidFill>
                  <a:prstClr val="black"/>
                </a:solidFill>
                <a:latin typeface="ＭＳ ゴシック" pitchFamily="49" charset="-128"/>
                <a:ea typeface="ＭＳ ゴシック" pitchFamily="49" charset="-128"/>
                <a:cs typeface="Times New Roman" pitchFamily="18" charset="0"/>
              </a:rPr>
              <a:t>円</a:t>
            </a:r>
          </a:p>
        </p:txBody>
      </p:sp>
      <p:sp>
        <p:nvSpPr>
          <p:cNvPr id="234" name="Rectangle 16"/>
          <p:cNvSpPr>
            <a:spLocks noChangeArrowheads="1"/>
          </p:cNvSpPr>
          <p:nvPr/>
        </p:nvSpPr>
        <p:spPr bwMode="auto">
          <a:xfrm>
            <a:off x="8125514" y="5369917"/>
            <a:ext cx="1073150" cy="480743"/>
          </a:xfrm>
          <a:prstGeom prst="rect">
            <a:avLst/>
          </a:prstGeom>
          <a:solidFill>
            <a:srgbClr val="FFCC99">
              <a:alpha val="50000"/>
            </a:srgbClr>
          </a:solidFill>
          <a:ln>
            <a:noFill/>
          </a:ln>
          <a:effectLs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12,300</a:t>
            </a:r>
            <a:r>
              <a:rPr lang="ja-JP" altLang="en-US" sz="1100" dirty="0">
                <a:solidFill>
                  <a:prstClr val="black"/>
                </a:solidFill>
                <a:latin typeface="ＭＳ ゴシック" pitchFamily="49" charset="-128"/>
                <a:ea typeface="ＭＳ ゴシック" pitchFamily="49" charset="-128"/>
                <a:cs typeface="Times New Roman" pitchFamily="18" charset="0"/>
              </a:rPr>
              <a:t>円</a:t>
            </a:r>
          </a:p>
        </p:txBody>
      </p:sp>
      <p:sp>
        <p:nvSpPr>
          <p:cNvPr id="236" name="Rectangle 17"/>
          <p:cNvSpPr>
            <a:spLocks noChangeArrowheads="1"/>
          </p:cNvSpPr>
          <p:nvPr/>
        </p:nvSpPr>
        <p:spPr bwMode="auto">
          <a:xfrm>
            <a:off x="7196826" y="5369917"/>
            <a:ext cx="928688" cy="1059453"/>
          </a:xfrm>
          <a:prstGeom prst="rect">
            <a:avLst/>
          </a:prstGeom>
          <a:solidFill>
            <a:srgbClr val="FFCC99"/>
          </a:solidFill>
          <a:ln>
            <a:noFill/>
          </a:ln>
          <a:effectLs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100" dirty="0">
                <a:solidFill>
                  <a:prstClr val="black"/>
                </a:solidFill>
                <a:latin typeface="ＭＳ ゴシック" pitchFamily="49" charset="-128"/>
                <a:ea typeface="ＭＳ ゴシック" pitchFamily="49" charset="-128"/>
              </a:rPr>
              <a:t>4</a:t>
            </a:r>
            <a:r>
              <a:rPr lang="en-US" altLang="ja-JP" sz="1100" dirty="0" smtClean="0">
                <a:solidFill>
                  <a:prstClr val="black"/>
                </a:solidFill>
                <a:latin typeface="ＭＳ ゴシック" pitchFamily="49" charset="-128"/>
                <a:ea typeface="ＭＳ ゴシック" pitchFamily="49" charset="-128"/>
              </a:rPr>
              <a:t>,000</a:t>
            </a:r>
            <a:r>
              <a:rPr lang="ja-JP" altLang="en-US" sz="1100" dirty="0">
                <a:solidFill>
                  <a:prstClr val="black"/>
                </a:solidFill>
                <a:latin typeface="ＭＳ ゴシック" pitchFamily="49" charset="-128"/>
                <a:ea typeface="ＭＳ ゴシック" pitchFamily="49" charset="-128"/>
              </a:rPr>
              <a:t>円 </a:t>
            </a:r>
          </a:p>
        </p:txBody>
      </p:sp>
      <p:sp>
        <p:nvSpPr>
          <p:cNvPr id="237" name="Rectangle 18"/>
          <p:cNvSpPr>
            <a:spLocks noChangeArrowheads="1"/>
          </p:cNvSpPr>
          <p:nvPr/>
        </p:nvSpPr>
        <p:spPr bwMode="auto">
          <a:xfrm>
            <a:off x="5980947" y="5850607"/>
            <a:ext cx="1215893" cy="578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050">
                <a:solidFill>
                  <a:prstClr val="black"/>
                </a:solidFill>
                <a:latin typeface="ＭＳ Ｐゴシック" pitchFamily="50" charset="-128"/>
                <a:cs typeface="Times New Roman" pitchFamily="18" charset="0"/>
              </a:rPr>
              <a:t>Ⅰ</a:t>
            </a:r>
            <a:endParaRPr lang="en-US" altLang="ja-JP" sz="1050">
              <a:solidFill>
                <a:prstClr val="black"/>
              </a:solidFill>
              <a:cs typeface="Times New Roman" pitchFamily="18" charset="0"/>
            </a:endParaRPr>
          </a:p>
          <a:p>
            <a:pPr algn="ctr" eaLnBrk="1" hangingPunct="1">
              <a:lnSpc>
                <a:spcPct val="80000"/>
              </a:lnSpc>
              <a:spcBef>
                <a:spcPct val="0"/>
              </a:spcBef>
              <a:buFontTx/>
              <a:buNone/>
            </a:pPr>
            <a:r>
              <a:rPr lang="ja-JP" altLang="en-US" sz="800">
                <a:solidFill>
                  <a:prstClr val="black"/>
                </a:solidFill>
                <a:latin typeface="ＭＳ ゴシック" pitchFamily="49" charset="-128"/>
                <a:ea typeface="ＭＳ ゴシック" pitchFamily="49" charset="-128"/>
                <a:cs typeface="Times New Roman" pitchFamily="18" charset="0"/>
              </a:rPr>
              <a:t>（年金収入</a:t>
            </a:r>
            <a:r>
              <a:rPr lang="en-US" altLang="ja-JP" sz="800">
                <a:solidFill>
                  <a:prstClr val="black"/>
                </a:solidFill>
                <a:latin typeface="ＭＳ ゴシック" pitchFamily="49" charset="-128"/>
                <a:ea typeface="ＭＳ ゴシック" pitchFamily="49" charset="-128"/>
                <a:cs typeface="Times New Roman" pitchFamily="18" charset="0"/>
              </a:rPr>
              <a:t>80</a:t>
            </a:r>
            <a:r>
              <a:rPr lang="ja-JP" altLang="en-US" sz="800">
                <a:solidFill>
                  <a:prstClr val="black"/>
                </a:solidFill>
                <a:latin typeface="ＭＳ ゴシック" pitchFamily="49" charset="-128"/>
                <a:ea typeface="ＭＳ ゴシック" pitchFamily="49" charset="-128"/>
                <a:cs typeface="Times New Roman" pitchFamily="18" charset="0"/>
              </a:rPr>
              <a:t>万</a:t>
            </a:r>
          </a:p>
          <a:p>
            <a:pPr algn="ctr" eaLnBrk="1" hangingPunct="1">
              <a:lnSpc>
                <a:spcPct val="80000"/>
              </a:lnSpc>
              <a:spcBef>
                <a:spcPct val="0"/>
              </a:spcBef>
              <a:buFontTx/>
              <a:buNone/>
            </a:pPr>
            <a:r>
              <a:rPr lang="ja-JP" altLang="en-US" sz="800">
                <a:solidFill>
                  <a:prstClr val="black"/>
                </a:solidFill>
                <a:latin typeface="ＭＳ ゴシック" pitchFamily="49" charset="-128"/>
                <a:ea typeface="ＭＳ ゴシック" pitchFamily="49" charset="-128"/>
                <a:cs typeface="Times New Roman" pitchFamily="18" charset="0"/>
              </a:rPr>
              <a:t>円以下等）</a:t>
            </a:r>
            <a:endParaRPr lang="ja-JP" altLang="en-US" sz="1400">
              <a:solidFill>
                <a:prstClr val="black"/>
              </a:solidFill>
            </a:endParaRPr>
          </a:p>
        </p:txBody>
      </p:sp>
      <p:sp>
        <p:nvSpPr>
          <p:cNvPr id="239" name="Rectangle 19"/>
          <p:cNvSpPr>
            <a:spLocks noChangeArrowheads="1"/>
          </p:cNvSpPr>
          <p:nvPr/>
        </p:nvSpPr>
        <p:spPr bwMode="auto">
          <a:xfrm>
            <a:off x="5552705" y="5369917"/>
            <a:ext cx="428229" cy="1059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1000" dirty="0" smtClean="0">
                <a:solidFill>
                  <a:prstClr val="black"/>
                </a:solidFill>
                <a:latin typeface="ＭＳ ゴシック" pitchFamily="49" charset="-128"/>
                <a:ea typeface="ＭＳ ゴシック" pitchFamily="49" charset="-128"/>
                <a:cs typeface="Times New Roman" pitchFamily="18" charset="0"/>
              </a:rPr>
              <a:t>住民税非課税</a:t>
            </a:r>
            <a:endParaRPr lang="en-US" altLang="ja-JP" sz="1000" dirty="0">
              <a:solidFill>
                <a:prstClr val="black"/>
              </a:solidFill>
              <a:ea typeface="ＭＳ ゴシック" pitchFamily="49" charset="-128"/>
              <a:cs typeface="Times New Roman" pitchFamily="18" charset="0"/>
            </a:endParaRPr>
          </a:p>
        </p:txBody>
      </p:sp>
      <p:sp>
        <p:nvSpPr>
          <p:cNvPr id="240" name="Rectangle 20"/>
          <p:cNvSpPr>
            <a:spLocks noChangeArrowheads="1"/>
          </p:cNvSpPr>
          <p:nvPr/>
        </p:nvSpPr>
        <p:spPr bwMode="auto">
          <a:xfrm>
            <a:off x="8125514" y="4019570"/>
            <a:ext cx="1073150" cy="733235"/>
          </a:xfrm>
          <a:prstGeom prst="rect">
            <a:avLst/>
          </a:prstGeom>
          <a:solidFill>
            <a:srgbClr val="FFCC99">
              <a:alpha val="50000"/>
            </a:srgbClr>
          </a:solidFill>
          <a:ln>
            <a:noFill/>
          </a:ln>
          <a:effectLs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40,050</a:t>
            </a:r>
            <a:r>
              <a:rPr lang="ja-JP" altLang="en-US" sz="1100" dirty="0">
                <a:solidFill>
                  <a:prstClr val="black"/>
                </a:solidFill>
                <a:latin typeface="ＭＳ ゴシック" pitchFamily="49" charset="-128"/>
                <a:ea typeface="ＭＳ ゴシック" pitchFamily="49" charset="-128"/>
                <a:cs typeface="Times New Roman" pitchFamily="18" charset="0"/>
              </a:rPr>
              <a:t>円</a:t>
            </a:r>
            <a:r>
              <a:rPr lang="en-US" altLang="ja-JP" sz="1100" dirty="0">
                <a:solidFill>
                  <a:prstClr val="black"/>
                </a:solidFill>
                <a:latin typeface="ＭＳ ゴシック" pitchFamily="49" charset="-128"/>
                <a:ea typeface="ＭＳ ゴシック" pitchFamily="49" charset="-128"/>
                <a:cs typeface="Times New Roman" pitchFamily="18" charset="0"/>
              </a:rPr>
              <a:t>+1%</a:t>
            </a:r>
          </a:p>
          <a:p>
            <a:pPr algn="ctr">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(22,200</a:t>
            </a:r>
            <a:r>
              <a:rPr lang="ja-JP" altLang="en-US" sz="1100" dirty="0">
                <a:solidFill>
                  <a:prstClr val="black"/>
                </a:solidFill>
                <a:latin typeface="ＭＳ ゴシック" pitchFamily="49" charset="-128"/>
                <a:ea typeface="ＭＳ ゴシック" pitchFamily="49" charset="-128"/>
                <a:cs typeface="Times New Roman" pitchFamily="18" charset="0"/>
              </a:rPr>
              <a:t>円</a:t>
            </a:r>
            <a:r>
              <a:rPr lang="en-US" altLang="ja-JP" sz="1100" dirty="0">
                <a:solidFill>
                  <a:prstClr val="black"/>
                </a:solidFill>
                <a:latin typeface="ＭＳ ゴシック" pitchFamily="49" charset="-128"/>
                <a:ea typeface="ＭＳ ゴシック" pitchFamily="49" charset="-128"/>
                <a:cs typeface="Times New Roman" pitchFamily="18" charset="0"/>
              </a:rPr>
              <a:t>)</a:t>
            </a:r>
          </a:p>
        </p:txBody>
      </p:sp>
      <p:sp>
        <p:nvSpPr>
          <p:cNvPr id="241" name="Rectangle 21"/>
          <p:cNvSpPr>
            <a:spLocks noChangeArrowheads="1"/>
          </p:cNvSpPr>
          <p:nvPr/>
        </p:nvSpPr>
        <p:spPr bwMode="auto">
          <a:xfrm>
            <a:off x="7196826" y="4019570"/>
            <a:ext cx="928688" cy="733235"/>
          </a:xfrm>
          <a:prstGeom prst="rect">
            <a:avLst/>
          </a:prstGeom>
          <a:solidFill>
            <a:srgbClr val="FFCC99"/>
          </a:solidFill>
          <a:ln>
            <a:noFill/>
          </a:ln>
          <a:effectLs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22,200</a:t>
            </a:r>
            <a:r>
              <a:rPr lang="ja-JP" altLang="en-US" sz="1100" dirty="0">
                <a:solidFill>
                  <a:prstClr val="black"/>
                </a:solidFill>
                <a:latin typeface="ＭＳ ゴシック" pitchFamily="49" charset="-128"/>
                <a:ea typeface="ＭＳ ゴシック" pitchFamily="49" charset="-128"/>
                <a:cs typeface="Times New Roman" pitchFamily="18" charset="0"/>
              </a:rPr>
              <a:t>円</a:t>
            </a:r>
          </a:p>
        </p:txBody>
      </p:sp>
      <p:sp>
        <p:nvSpPr>
          <p:cNvPr id="262" name="Rectangle 22"/>
          <p:cNvSpPr>
            <a:spLocks noChangeArrowheads="1"/>
          </p:cNvSpPr>
          <p:nvPr/>
        </p:nvSpPr>
        <p:spPr bwMode="auto">
          <a:xfrm>
            <a:off x="5552705" y="3963013"/>
            <a:ext cx="1644121" cy="789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1050" dirty="0">
                <a:solidFill>
                  <a:prstClr val="black"/>
                </a:solidFill>
                <a:latin typeface="ＭＳ ゴシック" pitchFamily="49" charset="-128"/>
                <a:ea typeface="ＭＳ ゴシック" pitchFamily="49" charset="-128"/>
                <a:cs typeface="Times New Roman" pitchFamily="18" charset="0"/>
              </a:rPr>
              <a:t>現役並み</a:t>
            </a:r>
            <a:r>
              <a:rPr lang="ja-JP" altLang="en-US" sz="1050" dirty="0" smtClean="0">
                <a:solidFill>
                  <a:prstClr val="black"/>
                </a:solidFill>
                <a:latin typeface="ＭＳ ゴシック" pitchFamily="49" charset="-128"/>
                <a:ea typeface="ＭＳ ゴシック" pitchFamily="49" charset="-128"/>
                <a:cs typeface="Times New Roman" pitchFamily="18" charset="0"/>
              </a:rPr>
              <a:t>所得者</a:t>
            </a:r>
            <a:endParaRPr lang="ja-JP" altLang="en-US" sz="1050" dirty="0">
              <a:solidFill>
                <a:prstClr val="black"/>
              </a:solidFill>
              <a:ea typeface="ＭＳ ゴシック" pitchFamily="49" charset="-128"/>
              <a:cs typeface="Times New Roman" pitchFamily="18" charset="0"/>
            </a:endParaRPr>
          </a:p>
        </p:txBody>
      </p:sp>
      <p:sp>
        <p:nvSpPr>
          <p:cNvPr id="263" name="Rectangle 23"/>
          <p:cNvSpPr>
            <a:spLocks noChangeArrowheads="1"/>
          </p:cNvSpPr>
          <p:nvPr/>
        </p:nvSpPr>
        <p:spPr bwMode="auto">
          <a:xfrm>
            <a:off x="5413401" y="3963011"/>
            <a:ext cx="139304" cy="2466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800" rIns="0" bIns="468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endParaRPr lang="ja-JP" altLang="ja-JP" sz="1050">
              <a:solidFill>
                <a:prstClr val="black"/>
              </a:solidFill>
            </a:endParaRPr>
          </a:p>
        </p:txBody>
      </p:sp>
      <p:sp>
        <p:nvSpPr>
          <p:cNvPr id="264" name="Rectangle 24"/>
          <p:cNvSpPr>
            <a:spLocks noChangeArrowheads="1"/>
          </p:cNvSpPr>
          <p:nvPr/>
        </p:nvSpPr>
        <p:spPr bwMode="auto">
          <a:xfrm>
            <a:off x="7196826" y="3823607"/>
            <a:ext cx="928688" cy="15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800" dirty="0">
                <a:solidFill>
                  <a:prstClr val="black"/>
                </a:solidFill>
                <a:latin typeface="ＭＳ ゴシック" pitchFamily="49" charset="-128"/>
                <a:ea typeface="ＭＳ ゴシック" pitchFamily="49" charset="-128"/>
                <a:cs typeface="Times New Roman" pitchFamily="18" charset="0"/>
              </a:rPr>
              <a:t>外来（個人）</a:t>
            </a:r>
            <a:endParaRPr lang="ja-JP" altLang="en-US" sz="800" dirty="0">
              <a:solidFill>
                <a:prstClr val="black"/>
              </a:solidFill>
              <a:ea typeface="ＭＳ ゴシック" pitchFamily="49" charset="-128"/>
              <a:cs typeface="Times New Roman" pitchFamily="18" charset="0"/>
            </a:endParaRPr>
          </a:p>
        </p:txBody>
      </p:sp>
      <p:sp>
        <p:nvSpPr>
          <p:cNvPr id="265" name="Rectangle 25"/>
          <p:cNvSpPr>
            <a:spLocks noChangeArrowheads="1"/>
          </p:cNvSpPr>
          <p:nvPr/>
        </p:nvSpPr>
        <p:spPr bwMode="auto">
          <a:xfrm>
            <a:off x="9164274" y="3563730"/>
            <a:ext cx="428229" cy="2763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800" rIns="0" bIns="468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endParaRPr lang="ja-JP" altLang="ja-JP" sz="1050">
              <a:solidFill>
                <a:prstClr val="black"/>
              </a:solidFill>
            </a:endParaRPr>
          </a:p>
        </p:txBody>
      </p:sp>
      <p:sp>
        <p:nvSpPr>
          <p:cNvPr id="266" name="Rectangle 26"/>
          <p:cNvSpPr>
            <a:spLocks noChangeArrowheads="1"/>
          </p:cNvSpPr>
          <p:nvPr/>
        </p:nvSpPr>
        <p:spPr bwMode="auto">
          <a:xfrm>
            <a:off x="8125514" y="3666052"/>
            <a:ext cx="1073150" cy="296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endParaRPr lang="ja-JP" altLang="ja-JP" sz="600">
              <a:solidFill>
                <a:prstClr val="black"/>
              </a:solidFill>
            </a:endParaRPr>
          </a:p>
        </p:txBody>
      </p:sp>
      <p:sp>
        <p:nvSpPr>
          <p:cNvPr id="267" name="Rectangle 27"/>
          <p:cNvSpPr>
            <a:spLocks noChangeArrowheads="1"/>
          </p:cNvSpPr>
          <p:nvPr/>
        </p:nvSpPr>
        <p:spPr bwMode="auto">
          <a:xfrm>
            <a:off x="7196826" y="3666053"/>
            <a:ext cx="928688" cy="138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endParaRPr lang="ja-JP" altLang="ja-JP" sz="600">
              <a:solidFill>
                <a:prstClr val="black"/>
              </a:solidFill>
            </a:endParaRPr>
          </a:p>
        </p:txBody>
      </p:sp>
      <p:sp>
        <p:nvSpPr>
          <p:cNvPr id="268" name="Rectangle 28"/>
          <p:cNvSpPr>
            <a:spLocks noChangeArrowheads="1"/>
          </p:cNvSpPr>
          <p:nvPr/>
        </p:nvSpPr>
        <p:spPr bwMode="auto">
          <a:xfrm>
            <a:off x="5552705" y="3666052"/>
            <a:ext cx="1644121" cy="296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endParaRPr lang="ja-JP" altLang="ja-JP" sz="1050">
              <a:solidFill>
                <a:prstClr val="black"/>
              </a:solidFill>
            </a:endParaRPr>
          </a:p>
        </p:txBody>
      </p:sp>
      <p:sp>
        <p:nvSpPr>
          <p:cNvPr id="269" name="Rectangle 29"/>
          <p:cNvSpPr>
            <a:spLocks noChangeArrowheads="1"/>
          </p:cNvSpPr>
          <p:nvPr/>
        </p:nvSpPr>
        <p:spPr bwMode="auto">
          <a:xfrm>
            <a:off x="5413401" y="3666052"/>
            <a:ext cx="139304" cy="296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800" rIns="0" bIns="468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endParaRPr lang="ja-JP" altLang="ja-JP" sz="1050">
              <a:solidFill>
                <a:prstClr val="black"/>
              </a:solidFill>
            </a:endParaRPr>
          </a:p>
        </p:txBody>
      </p:sp>
      <p:sp>
        <p:nvSpPr>
          <p:cNvPr id="270" name="Line 30"/>
          <p:cNvSpPr>
            <a:spLocks noChangeShapeType="1"/>
          </p:cNvSpPr>
          <p:nvPr/>
        </p:nvSpPr>
        <p:spPr bwMode="auto">
          <a:xfrm>
            <a:off x="5413401" y="3666052"/>
            <a:ext cx="139304"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271" name="Line 31"/>
          <p:cNvSpPr>
            <a:spLocks noChangeShapeType="1"/>
          </p:cNvSpPr>
          <p:nvPr/>
        </p:nvSpPr>
        <p:spPr bwMode="auto">
          <a:xfrm>
            <a:off x="5413401" y="6429317"/>
            <a:ext cx="139304"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272" name="Line 32"/>
          <p:cNvSpPr>
            <a:spLocks noChangeShapeType="1"/>
          </p:cNvSpPr>
          <p:nvPr/>
        </p:nvSpPr>
        <p:spPr bwMode="auto">
          <a:xfrm>
            <a:off x="5552705" y="3666052"/>
            <a:ext cx="0" cy="29693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273" name="Line 33"/>
          <p:cNvSpPr>
            <a:spLocks noChangeShapeType="1"/>
          </p:cNvSpPr>
          <p:nvPr/>
        </p:nvSpPr>
        <p:spPr bwMode="auto">
          <a:xfrm>
            <a:off x="5552705" y="3666052"/>
            <a:ext cx="1644121"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274" name="Line 34"/>
          <p:cNvSpPr>
            <a:spLocks noChangeShapeType="1"/>
          </p:cNvSpPr>
          <p:nvPr/>
        </p:nvSpPr>
        <p:spPr bwMode="auto">
          <a:xfrm>
            <a:off x="5552734" y="4009441"/>
            <a:ext cx="3645959"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275" name="Line 35"/>
          <p:cNvSpPr>
            <a:spLocks noChangeShapeType="1"/>
          </p:cNvSpPr>
          <p:nvPr/>
        </p:nvSpPr>
        <p:spPr bwMode="auto">
          <a:xfrm>
            <a:off x="7196826" y="3666053"/>
            <a:ext cx="0" cy="13836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276" name="Line 36"/>
          <p:cNvSpPr>
            <a:spLocks noChangeShapeType="1"/>
          </p:cNvSpPr>
          <p:nvPr/>
        </p:nvSpPr>
        <p:spPr bwMode="auto">
          <a:xfrm>
            <a:off x="9198664" y="3666080"/>
            <a:ext cx="0" cy="1086723"/>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277" name="Line 37"/>
          <p:cNvSpPr>
            <a:spLocks noChangeShapeType="1"/>
          </p:cNvSpPr>
          <p:nvPr/>
        </p:nvSpPr>
        <p:spPr bwMode="auto">
          <a:xfrm>
            <a:off x="7196826" y="3804418"/>
            <a:ext cx="928688"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278" name="Line 38"/>
          <p:cNvSpPr>
            <a:spLocks noChangeShapeType="1"/>
          </p:cNvSpPr>
          <p:nvPr/>
        </p:nvSpPr>
        <p:spPr bwMode="auto">
          <a:xfrm>
            <a:off x="9164274" y="3563700"/>
            <a:ext cx="428229"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5400" cap="rnd">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279" name="Line 39"/>
          <p:cNvSpPr>
            <a:spLocks noChangeShapeType="1"/>
          </p:cNvSpPr>
          <p:nvPr/>
        </p:nvSpPr>
        <p:spPr bwMode="auto">
          <a:xfrm>
            <a:off x="8125514" y="3804444"/>
            <a:ext cx="0" cy="948357"/>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280" name="Line 40"/>
          <p:cNvSpPr>
            <a:spLocks noChangeShapeType="1"/>
          </p:cNvSpPr>
          <p:nvPr/>
        </p:nvSpPr>
        <p:spPr bwMode="auto">
          <a:xfrm>
            <a:off x="5552734" y="6429317"/>
            <a:ext cx="3645959"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281" name="Line 41"/>
          <p:cNvSpPr>
            <a:spLocks noChangeShapeType="1"/>
          </p:cNvSpPr>
          <p:nvPr/>
        </p:nvSpPr>
        <p:spPr bwMode="auto">
          <a:xfrm>
            <a:off x="9164274" y="6326965"/>
            <a:ext cx="428229"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5400" cap="rnd">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282" name="Line 42"/>
          <p:cNvSpPr>
            <a:spLocks noChangeShapeType="1"/>
          </p:cNvSpPr>
          <p:nvPr/>
        </p:nvSpPr>
        <p:spPr bwMode="auto">
          <a:xfrm>
            <a:off x="7196826" y="3666052"/>
            <a:ext cx="928688"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283" name="Line 43"/>
          <p:cNvSpPr>
            <a:spLocks noChangeShapeType="1"/>
          </p:cNvSpPr>
          <p:nvPr/>
        </p:nvSpPr>
        <p:spPr bwMode="auto">
          <a:xfrm>
            <a:off x="8125514" y="3666052"/>
            <a:ext cx="1073150"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284" name="Line 44"/>
          <p:cNvSpPr>
            <a:spLocks noChangeShapeType="1"/>
          </p:cNvSpPr>
          <p:nvPr/>
        </p:nvSpPr>
        <p:spPr bwMode="auto">
          <a:xfrm>
            <a:off x="7196826" y="3804444"/>
            <a:ext cx="0" cy="948357"/>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285" name="Line 45"/>
          <p:cNvSpPr>
            <a:spLocks noChangeShapeType="1"/>
          </p:cNvSpPr>
          <p:nvPr/>
        </p:nvSpPr>
        <p:spPr bwMode="auto">
          <a:xfrm>
            <a:off x="5552705" y="3963013"/>
            <a:ext cx="0" cy="789793"/>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286" name="Line 46"/>
          <p:cNvSpPr>
            <a:spLocks noChangeShapeType="1"/>
          </p:cNvSpPr>
          <p:nvPr/>
        </p:nvSpPr>
        <p:spPr bwMode="auto">
          <a:xfrm>
            <a:off x="5980933" y="5369917"/>
            <a:ext cx="0" cy="105945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287" name="Line 47"/>
          <p:cNvSpPr>
            <a:spLocks noChangeShapeType="1"/>
          </p:cNvSpPr>
          <p:nvPr/>
        </p:nvSpPr>
        <p:spPr bwMode="auto">
          <a:xfrm>
            <a:off x="5980947" y="5850607"/>
            <a:ext cx="121589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288" name="Line 48"/>
          <p:cNvSpPr>
            <a:spLocks noChangeShapeType="1"/>
          </p:cNvSpPr>
          <p:nvPr/>
        </p:nvSpPr>
        <p:spPr bwMode="auto">
          <a:xfrm>
            <a:off x="8125514" y="5850607"/>
            <a:ext cx="10731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289" name="Line 49"/>
          <p:cNvSpPr>
            <a:spLocks noChangeShapeType="1"/>
          </p:cNvSpPr>
          <p:nvPr/>
        </p:nvSpPr>
        <p:spPr bwMode="auto">
          <a:xfrm>
            <a:off x="5552705" y="5369917"/>
            <a:ext cx="0" cy="1059453"/>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290" name="Line 50"/>
          <p:cNvSpPr>
            <a:spLocks noChangeShapeType="1"/>
          </p:cNvSpPr>
          <p:nvPr/>
        </p:nvSpPr>
        <p:spPr bwMode="auto">
          <a:xfrm>
            <a:off x="5552705" y="4752828"/>
            <a:ext cx="0" cy="61708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291" name="Line 51"/>
          <p:cNvSpPr>
            <a:spLocks noChangeShapeType="1"/>
          </p:cNvSpPr>
          <p:nvPr/>
        </p:nvSpPr>
        <p:spPr bwMode="auto">
          <a:xfrm>
            <a:off x="5552734" y="4752775"/>
            <a:ext cx="364595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292" name="Line 52"/>
          <p:cNvSpPr>
            <a:spLocks noChangeShapeType="1"/>
          </p:cNvSpPr>
          <p:nvPr/>
        </p:nvSpPr>
        <p:spPr bwMode="auto">
          <a:xfrm>
            <a:off x="7196826" y="4752828"/>
            <a:ext cx="0" cy="61708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293" name="Line 53"/>
          <p:cNvSpPr>
            <a:spLocks noChangeShapeType="1"/>
          </p:cNvSpPr>
          <p:nvPr/>
        </p:nvSpPr>
        <p:spPr bwMode="auto">
          <a:xfrm>
            <a:off x="7196826" y="5369917"/>
            <a:ext cx="0" cy="1059453"/>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294" name="Line 54"/>
          <p:cNvSpPr>
            <a:spLocks noChangeShapeType="1"/>
          </p:cNvSpPr>
          <p:nvPr/>
        </p:nvSpPr>
        <p:spPr bwMode="auto">
          <a:xfrm>
            <a:off x="8125514" y="4752828"/>
            <a:ext cx="0" cy="61708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295" name="Line 55"/>
          <p:cNvSpPr>
            <a:spLocks noChangeShapeType="1"/>
          </p:cNvSpPr>
          <p:nvPr/>
        </p:nvSpPr>
        <p:spPr bwMode="auto">
          <a:xfrm>
            <a:off x="8125514" y="5369917"/>
            <a:ext cx="0" cy="1059453"/>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296" name="Line 56"/>
          <p:cNvSpPr>
            <a:spLocks noChangeShapeType="1"/>
          </p:cNvSpPr>
          <p:nvPr/>
        </p:nvSpPr>
        <p:spPr bwMode="auto">
          <a:xfrm>
            <a:off x="9198664" y="5369917"/>
            <a:ext cx="0" cy="1059453"/>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297" name="Line 57"/>
          <p:cNvSpPr>
            <a:spLocks noChangeShapeType="1"/>
          </p:cNvSpPr>
          <p:nvPr/>
        </p:nvSpPr>
        <p:spPr bwMode="auto">
          <a:xfrm>
            <a:off x="9198664" y="4752828"/>
            <a:ext cx="0" cy="61708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298" name="Line 58"/>
          <p:cNvSpPr>
            <a:spLocks noChangeShapeType="1"/>
          </p:cNvSpPr>
          <p:nvPr/>
        </p:nvSpPr>
        <p:spPr bwMode="auto">
          <a:xfrm>
            <a:off x="5552734" y="5369864"/>
            <a:ext cx="364595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299" name="Text Box 59"/>
          <p:cNvSpPr txBox="1">
            <a:spLocks noChangeArrowheads="1"/>
          </p:cNvSpPr>
          <p:nvPr/>
        </p:nvSpPr>
        <p:spPr bwMode="auto">
          <a:xfrm>
            <a:off x="8034372" y="3649898"/>
            <a:ext cx="1255448" cy="369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spcBef>
                <a:spcPct val="50000"/>
              </a:spcBef>
            </a:pPr>
            <a:r>
              <a:rPr lang="ja-JP" altLang="en-US" sz="900" dirty="0">
                <a:solidFill>
                  <a:prstClr val="black"/>
                </a:solidFill>
              </a:rPr>
              <a:t>自己負担限度額</a:t>
            </a:r>
            <a:br>
              <a:rPr lang="ja-JP" altLang="en-US" sz="900" dirty="0">
                <a:solidFill>
                  <a:prstClr val="black"/>
                </a:solidFill>
              </a:rPr>
            </a:br>
            <a:r>
              <a:rPr lang="ja-JP" altLang="en-US" sz="900" dirty="0">
                <a:solidFill>
                  <a:prstClr val="black"/>
                </a:solidFill>
              </a:rPr>
              <a:t>（世帯合算）</a:t>
            </a:r>
          </a:p>
        </p:txBody>
      </p:sp>
      <p:sp>
        <p:nvSpPr>
          <p:cNvPr id="300" name="Rectangle 25"/>
          <p:cNvSpPr>
            <a:spLocks noChangeArrowheads="1"/>
          </p:cNvSpPr>
          <p:nvPr/>
        </p:nvSpPr>
        <p:spPr bwMode="auto">
          <a:xfrm>
            <a:off x="9164274" y="667433"/>
            <a:ext cx="428229" cy="2270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800" rIns="0" bIns="468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endParaRPr lang="ja-JP" altLang="ja-JP" sz="1200">
              <a:solidFill>
                <a:prstClr val="black"/>
              </a:solidFill>
            </a:endParaRPr>
          </a:p>
        </p:txBody>
      </p:sp>
      <p:sp>
        <p:nvSpPr>
          <p:cNvPr id="301" name="Line 38"/>
          <p:cNvSpPr>
            <a:spLocks noChangeShapeType="1"/>
          </p:cNvSpPr>
          <p:nvPr/>
        </p:nvSpPr>
        <p:spPr bwMode="auto">
          <a:xfrm>
            <a:off x="9164274" y="667433"/>
            <a:ext cx="428229"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5400" cap="rnd">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02" name="Line 41"/>
          <p:cNvSpPr>
            <a:spLocks noChangeShapeType="1"/>
          </p:cNvSpPr>
          <p:nvPr/>
        </p:nvSpPr>
        <p:spPr bwMode="auto">
          <a:xfrm>
            <a:off x="9164274" y="2937693"/>
            <a:ext cx="428229"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5400" cap="rnd">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03" name="Rectangle 82"/>
          <p:cNvSpPr>
            <a:spLocks noChangeArrowheads="1"/>
          </p:cNvSpPr>
          <p:nvPr/>
        </p:nvSpPr>
        <p:spPr bwMode="auto">
          <a:xfrm>
            <a:off x="9378867" y="4067667"/>
            <a:ext cx="185738" cy="244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800" rIns="0" bIns="468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endParaRPr lang="ja-JP" altLang="ja-JP" sz="1050">
              <a:solidFill>
                <a:prstClr val="black"/>
              </a:solidFill>
            </a:endParaRPr>
          </a:p>
        </p:txBody>
      </p:sp>
      <p:sp>
        <p:nvSpPr>
          <p:cNvPr id="304" name="Rectangle 88"/>
          <p:cNvSpPr>
            <a:spLocks noChangeArrowheads="1"/>
          </p:cNvSpPr>
          <p:nvPr/>
        </p:nvSpPr>
        <p:spPr bwMode="auto">
          <a:xfrm>
            <a:off x="9378867" y="3773029"/>
            <a:ext cx="185738" cy="294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800" rIns="0" bIns="468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endParaRPr lang="ja-JP" altLang="ja-JP" sz="1050">
              <a:solidFill>
                <a:prstClr val="black"/>
              </a:solidFill>
            </a:endParaRPr>
          </a:p>
        </p:txBody>
      </p:sp>
      <p:sp>
        <p:nvSpPr>
          <p:cNvPr id="305" name="Line 89"/>
          <p:cNvSpPr>
            <a:spLocks noChangeShapeType="1"/>
          </p:cNvSpPr>
          <p:nvPr/>
        </p:nvSpPr>
        <p:spPr bwMode="auto">
          <a:xfrm>
            <a:off x="9378867" y="3773029"/>
            <a:ext cx="1857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306" name="Line 90"/>
          <p:cNvSpPr>
            <a:spLocks noChangeShapeType="1"/>
          </p:cNvSpPr>
          <p:nvPr/>
        </p:nvSpPr>
        <p:spPr bwMode="auto">
          <a:xfrm>
            <a:off x="9378867" y="6514701"/>
            <a:ext cx="1857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307" name="Line 90"/>
          <p:cNvSpPr>
            <a:spLocks noChangeShapeType="1"/>
          </p:cNvSpPr>
          <p:nvPr/>
        </p:nvSpPr>
        <p:spPr bwMode="auto">
          <a:xfrm>
            <a:off x="9378867" y="3718615"/>
            <a:ext cx="1857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09" name="Rectangle 88"/>
          <p:cNvSpPr>
            <a:spLocks noChangeArrowheads="1"/>
          </p:cNvSpPr>
          <p:nvPr/>
        </p:nvSpPr>
        <p:spPr bwMode="auto">
          <a:xfrm>
            <a:off x="9402373" y="775023"/>
            <a:ext cx="185738" cy="316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800" rIns="0" bIns="468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endParaRPr lang="ja-JP" altLang="ja-JP" sz="1050">
              <a:solidFill>
                <a:prstClr val="black"/>
              </a:solidFill>
            </a:endParaRPr>
          </a:p>
        </p:txBody>
      </p:sp>
      <p:sp>
        <p:nvSpPr>
          <p:cNvPr id="310" name="Line 89"/>
          <p:cNvSpPr>
            <a:spLocks noChangeShapeType="1"/>
          </p:cNvSpPr>
          <p:nvPr/>
        </p:nvSpPr>
        <p:spPr bwMode="auto">
          <a:xfrm>
            <a:off x="9402373" y="775019"/>
            <a:ext cx="1857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311" name="Line 7"/>
          <p:cNvSpPr>
            <a:spLocks noChangeShapeType="1"/>
          </p:cNvSpPr>
          <p:nvPr/>
        </p:nvSpPr>
        <p:spPr bwMode="auto">
          <a:xfrm>
            <a:off x="6374766" y="1119541"/>
            <a:ext cx="0"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312" name="Line 8"/>
          <p:cNvSpPr>
            <a:spLocks noChangeShapeType="1"/>
          </p:cNvSpPr>
          <p:nvPr/>
        </p:nvSpPr>
        <p:spPr bwMode="auto">
          <a:xfrm>
            <a:off x="6374766" y="949994"/>
            <a:ext cx="0"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313" name="Line 9"/>
          <p:cNvSpPr>
            <a:spLocks noChangeShapeType="1"/>
          </p:cNvSpPr>
          <p:nvPr/>
        </p:nvSpPr>
        <p:spPr bwMode="auto">
          <a:xfrm>
            <a:off x="6288776" y="686833"/>
            <a:ext cx="0"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314" name="Line 10"/>
          <p:cNvSpPr>
            <a:spLocks noChangeShapeType="1"/>
          </p:cNvSpPr>
          <p:nvPr/>
        </p:nvSpPr>
        <p:spPr bwMode="auto">
          <a:xfrm>
            <a:off x="6288776" y="686833"/>
            <a:ext cx="0"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315" name="Rectangle 12"/>
          <p:cNvSpPr>
            <a:spLocks noChangeArrowheads="1"/>
          </p:cNvSpPr>
          <p:nvPr/>
        </p:nvSpPr>
        <p:spPr bwMode="auto">
          <a:xfrm>
            <a:off x="7170950" y="1523468"/>
            <a:ext cx="2001838" cy="491943"/>
          </a:xfrm>
          <a:prstGeom prst="rect">
            <a:avLst/>
          </a:prstGeom>
          <a:solidFill>
            <a:srgbClr val="FFCC99">
              <a:alpha val="50000"/>
            </a:srgbClr>
          </a:solidFill>
          <a:ln>
            <a:noFill/>
          </a:ln>
          <a:effectLs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83,700</a:t>
            </a:r>
            <a:r>
              <a:rPr lang="ja-JP" altLang="en-US" sz="1100" dirty="0" smtClean="0">
                <a:solidFill>
                  <a:prstClr val="black"/>
                </a:solidFill>
                <a:latin typeface="ＭＳ ゴシック" pitchFamily="49" charset="-128"/>
                <a:ea typeface="ＭＳ ゴシック" pitchFamily="49" charset="-128"/>
                <a:cs typeface="Times New Roman" pitchFamily="18" charset="0"/>
              </a:rPr>
              <a:t>円</a:t>
            </a:r>
            <a:r>
              <a:rPr lang="en-US" altLang="ja-JP" sz="1100" dirty="0" smtClean="0">
                <a:solidFill>
                  <a:prstClr val="black"/>
                </a:solidFill>
                <a:latin typeface="ＭＳ ゴシック" pitchFamily="49" charset="-128"/>
                <a:ea typeface="ＭＳ ゴシック" pitchFamily="49" charset="-128"/>
                <a:cs typeface="Times New Roman" pitchFamily="18" charset="0"/>
              </a:rPr>
              <a:t>+1%</a:t>
            </a:r>
          </a:p>
          <a:p>
            <a:pPr algn="ctr" eaLnBrk="1" hangingPunct="1">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(46,500</a:t>
            </a:r>
            <a:r>
              <a:rPr lang="ja-JP" altLang="en-US" sz="1100" dirty="0" smtClean="0">
                <a:solidFill>
                  <a:prstClr val="black"/>
                </a:solidFill>
                <a:latin typeface="ＭＳ ゴシック" pitchFamily="49" charset="-128"/>
                <a:ea typeface="ＭＳ ゴシック" pitchFamily="49" charset="-128"/>
                <a:cs typeface="Times New Roman" pitchFamily="18" charset="0"/>
              </a:rPr>
              <a:t>円</a:t>
            </a:r>
            <a:r>
              <a:rPr lang="en-US" altLang="ja-JP" sz="1100" dirty="0" smtClean="0">
                <a:solidFill>
                  <a:prstClr val="black"/>
                </a:solidFill>
                <a:latin typeface="ＭＳ ゴシック" pitchFamily="49" charset="-128"/>
                <a:ea typeface="ＭＳ ゴシック" pitchFamily="49" charset="-128"/>
                <a:cs typeface="Times New Roman" pitchFamily="18" charset="0"/>
              </a:rPr>
              <a:t>)</a:t>
            </a:r>
            <a:endParaRPr lang="ja-JP" altLang="en-US" sz="1100" dirty="0">
              <a:solidFill>
                <a:prstClr val="black"/>
              </a:solidFill>
              <a:latin typeface="ＭＳ ゴシック" pitchFamily="49" charset="-128"/>
              <a:ea typeface="ＭＳ ゴシック" pitchFamily="49" charset="-128"/>
              <a:cs typeface="Times New Roman" pitchFamily="18" charset="0"/>
            </a:endParaRPr>
          </a:p>
        </p:txBody>
      </p:sp>
      <p:sp>
        <p:nvSpPr>
          <p:cNvPr id="316" name="Rectangle 14"/>
          <p:cNvSpPr>
            <a:spLocks noChangeArrowheads="1"/>
          </p:cNvSpPr>
          <p:nvPr/>
        </p:nvSpPr>
        <p:spPr bwMode="auto">
          <a:xfrm>
            <a:off x="5556720" y="1520466"/>
            <a:ext cx="1597990" cy="505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900" dirty="0" smtClean="0">
                <a:solidFill>
                  <a:prstClr val="black"/>
                </a:solidFill>
                <a:ea typeface="ＭＳ ゴシック" pitchFamily="49" charset="-128"/>
                <a:cs typeface="Times New Roman" pitchFamily="18" charset="0"/>
              </a:rPr>
              <a:t>基礎控除後所得</a:t>
            </a:r>
            <a:endParaRPr lang="en-US" altLang="ja-JP" sz="900" dirty="0" smtClean="0">
              <a:solidFill>
                <a:prstClr val="black"/>
              </a:solidFill>
              <a:ea typeface="ＭＳ ゴシック" pitchFamily="49" charset="-128"/>
              <a:cs typeface="Times New Roman" pitchFamily="18" charset="0"/>
            </a:endParaRPr>
          </a:p>
          <a:p>
            <a:pPr algn="ctr" eaLnBrk="1" hangingPunct="1">
              <a:spcBef>
                <a:spcPct val="0"/>
              </a:spcBef>
              <a:buFontTx/>
              <a:buNone/>
            </a:pPr>
            <a:r>
              <a:rPr lang="ja-JP" altLang="en-US" sz="900" dirty="0" smtClean="0">
                <a:solidFill>
                  <a:prstClr val="black"/>
                </a:solidFill>
                <a:ea typeface="ＭＳ ゴシック" pitchFamily="49" charset="-128"/>
                <a:cs typeface="Times New Roman" pitchFamily="18" charset="0"/>
              </a:rPr>
              <a:t>６００万円～９０１万円</a:t>
            </a:r>
            <a:endParaRPr lang="en-US" altLang="ja-JP" sz="900" dirty="0" smtClean="0">
              <a:solidFill>
                <a:prstClr val="black"/>
              </a:solidFill>
              <a:ea typeface="ＭＳ ゴシック" pitchFamily="49" charset="-128"/>
              <a:cs typeface="Times New Roman" pitchFamily="18" charset="0"/>
            </a:endParaRPr>
          </a:p>
          <a:p>
            <a:pPr algn="ctr" eaLnBrk="1" hangingPunct="1">
              <a:spcBef>
                <a:spcPct val="0"/>
              </a:spcBef>
              <a:buFontTx/>
              <a:buNone/>
            </a:pPr>
            <a:r>
              <a:rPr lang="ja-JP" altLang="en-US" sz="900" dirty="0">
                <a:solidFill>
                  <a:prstClr val="black"/>
                </a:solidFill>
                <a:ea typeface="ＭＳ ゴシック" pitchFamily="49" charset="-128"/>
                <a:cs typeface="Times New Roman" pitchFamily="18" charset="0"/>
              </a:rPr>
              <a:t>適用</a:t>
            </a:r>
            <a:r>
              <a:rPr lang="ja-JP" altLang="en-US" sz="900" dirty="0" smtClean="0">
                <a:solidFill>
                  <a:prstClr val="black"/>
                </a:solidFill>
                <a:ea typeface="ＭＳ ゴシック" pitchFamily="49" charset="-128"/>
                <a:cs typeface="Times New Roman" pitchFamily="18" charset="0"/>
              </a:rPr>
              <a:t>区分「イ」</a:t>
            </a:r>
            <a:endParaRPr lang="ja-JP" altLang="en-US" sz="900" dirty="0">
              <a:solidFill>
                <a:prstClr val="black"/>
              </a:solidFill>
              <a:ea typeface="ＭＳ ゴシック" pitchFamily="49" charset="-128"/>
              <a:cs typeface="Times New Roman" pitchFamily="18" charset="0"/>
            </a:endParaRPr>
          </a:p>
        </p:txBody>
      </p:sp>
      <p:sp>
        <p:nvSpPr>
          <p:cNvPr id="317" name="Rectangle 16"/>
          <p:cNvSpPr>
            <a:spLocks noChangeArrowheads="1"/>
          </p:cNvSpPr>
          <p:nvPr/>
        </p:nvSpPr>
        <p:spPr bwMode="auto">
          <a:xfrm>
            <a:off x="7182075" y="3121312"/>
            <a:ext cx="1966753" cy="451669"/>
          </a:xfrm>
          <a:prstGeom prst="rect">
            <a:avLst/>
          </a:prstGeom>
          <a:solidFill>
            <a:srgbClr val="FFCC99">
              <a:alpha val="50000"/>
            </a:srgbClr>
          </a:solidFill>
          <a:ln>
            <a:noFill/>
          </a:ln>
          <a:effectLs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100" dirty="0">
                <a:solidFill>
                  <a:prstClr val="black"/>
                </a:solidFill>
                <a:latin typeface="ＭＳ ゴシック" pitchFamily="49" charset="-128"/>
                <a:ea typeface="ＭＳ ゴシック" pitchFamily="49" charset="-128"/>
                <a:cs typeface="Times New Roman" pitchFamily="18" charset="0"/>
              </a:rPr>
              <a:t>1</a:t>
            </a:r>
            <a:r>
              <a:rPr lang="en-US" altLang="ja-JP" sz="1100" smtClean="0">
                <a:solidFill>
                  <a:prstClr val="black"/>
                </a:solidFill>
                <a:latin typeface="ＭＳ ゴシック" pitchFamily="49" charset="-128"/>
                <a:ea typeface="ＭＳ ゴシック" pitchFamily="49" charset="-128"/>
                <a:cs typeface="Times New Roman" pitchFamily="18" charset="0"/>
              </a:rPr>
              <a:t>7,700</a:t>
            </a:r>
            <a:r>
              <a:rPr lang="ja-JP" altLang="en-US" sz="1100" dirty="0" smtClean="0">
                <a:solidFill>
                  <a:prstClr val="black"/>
                </a:solidFill>
                <a:latin typeface="ＭＳ ゴシック" pitchFamily="49" charset="-128"/>
                <a:ea typeface="ＭＳ ゴシック" pitchFamily="49" charset="-128"/>
                <a:cs typeface="Times New Roman" pitchFamily="18" charset="0"/>
              </a:rPr>
              <a:t>円</a:t>
            </a:r>
            <a:endParaRPr lang="en-US" altLang="ja-JP" sz="1100" dirty="0" smtClean="0">
              <a:solidFill>
                <a:prstClr val="black"/>
              </a:solidFill>
              <a:latin typeface="ＭＳ ゴシック" pitchFamily="49" charset="-128"/>
              <a:ea typeface="ＭＳ ゴシック" pitchFamily="49" charset="-128"/>
              <a:cs typeface="Times New Roman" pitchFamily="18" charset="0"/>
            </a:endParaRPr>
          </a:p>
          <a:p>
            <a:pPr algn="ctr" eaLnBrk="1" hangingPunct="1">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(12,300</a:t>
            </a:r>
            <a:r>
              <a:rPr lang="ja-JP" altLang="en-US" sz="1100" dirty="0" smtClean="0">
                <a:solidFill>
                  <a:prstClr val="black"/>
                </a:solidFill>
                <a:latin typeface="ＭＳ ゴシック" pitchFamily="49" charset="-128"/>
                <a:ea typeface="ＭＳ ゴシック" pitchFamily="49" charset="-128"/>
                <a:cs typeface="Times New Roman" pitchFamily="18" charset="0"/>
              </a:rPr>
              <a:t>円</a:t>
            </a:r>
            <a:r>
              <a:rPr lang="en-US" altLang="ja-JP" sz="1100" dirty="0" smtClean="0">
                <a:solidFill>
                  <a:prstClr val="black"/>
                </a:solidFill>
                <a:latin typeface="ＭＳ ゴシック" pitchFamily="49" charset="-128"/>
                <a:ea typeface="ＭＳ ゴシック" pitchFamily="49" charset="-128"/>
                <a:cs typeface="Times New Roman" pitchFamily="18" charset="0"/>
              </a:rPr>
              <a:t>)</a:t>
            </a:r>
            <a:endParaRPr lang="ja-JP" altLang="en-US" sz="1100" dirty="0">
              <a:solidFill>
                <a:prstClr val="black"/>
              </a:solidFill>
              <a:latin typeface="ＭＳ ゴシック" pitchFamily="49" charset="-128"/>
              <a:ea typeface="ＭＳ ゴシック" pitchFamily="49" charset="-128"/>
              <a:cs typeface="Times New Roman" pitchFamily="18" charset="0"/>
            </a:endParaRPr>
          </a:p>
        </p:txBody>
      </p:sp>
      <p:sp>
        <p:nvSpPr>
          <p:cNvPr id="318" name="Rectangle 20"/>
          <p:cNvSpPr>
            <a:spLocks noChangeArrowheads="1"/>
          </p:cNvSpPr>
          <p:nvPr/>
        </p:nvSpPr>
        <p:spPr bwMode="auto">
          <a:xfrm>
            <a:off x="7173887" y="1095919"/>
            <a:ext cx="2001838" cy="424599"/>
          </a:xfrm>
          <a:prstGeom prst="rect">
            <a:avLst/>
          </a:prstGeom>
          <a:solidFill>
            <a:srgbClr val="FFCC99">
              <a:alpha val="50000"/>
            </a:srgbClr>
          </a:solidFill>
          <a:ln>
            <a:noFill/>
          </a:ln>
          <a:effectLs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126,300</a:t>
            </a:r>
            <a:r>
              <a:rPr lang="ja-JP" altLang="en-US" sz="1100" dirty="0">
                <a:solidFill>
                  <a:prstClr val="black"/>
                </a:solidFill>
                <a:latin typeface="ＭＳ ゴシック" pitchFamily="49" charset="-128"/>
                <a:ea typeface="ＭＳ ゴシック" pitchFamily="49" charset="-128"/>
                <a:cs typeface="Times New Roman" pitchFamily="18" charset="0"/>
              </a:rPr>
              <a:t>円</a:t>
            </a:r>
            <a:r>
              <a:rPr lang="en-US" altLang="ja-JP" sz="1100" dirty="0">
                <a:solidFill>
                  <a:prstClr val="black"/>
                </a:solidFill>
                <a:latin typeface="ＭＳ ゴシック" pitchFamily="49" charset="-128"/>
                <a:ea typeface="ＭＳ ゴシック" pitchFamily="49" charset="-128"/>
                <a:cs typeface="Times New Roman" pitchFamily="18" charset="0"/>
              </a:rPr>
              <a:t>+1%</a:t>
            </a:r>
          </a:p>
          <a:p>
            <a:pPr algn="ctr">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(70,050</a:t>
            </a:r>
            <a:r>
              <a:rPr lang="ja-JP" altLang="en-US" sz="1100" dirty="0">
                <a:solidFill>
                  <a:prstClr val="black"/>
                </a:solidFill>
                <a:latin typeface="ＭＳ ゴシック" pitchFamily="49" charset="-128"/>
                <a:ea typeface="ＭＳ ゴシック" pitchFamily="49" charset="-128"/>
                <a:cs typeface="Times New Roman" pitchFamily="18" charset="0"/>
              </a:rPr>
              <a:t>円</a:t>
            </a:r>
            <a:r>
              <a:rPr lang="en-US" altLang="ja-JP" sz="1100" dirty="0">
                <a:solidFill>
                  <a:prstClr val="black"/>
                </a:solidFill>
                <a:latin typeface="ＭＳ ゴシック" pitchFamily="49" charset="-128"/>
                <a:ea typeface="ＭＳ ゴシック" pitchFamily="49" charset="-128"/>
                <a:cs typeface="Times New Roman" pitchFamily="18" charset="0"/>
              </a:rPr>
              <a:t>)</a:t>
            </a:r>
          </a:p>
        </p:txBody>
      </p:sp>
      <p:sp>
        <p:nvSpPr>
          <p:cNvPr id="319" name="Rectangle 22"/>
          <p:cNvSpPr>
            <a:spLocks noChangeArrowheads="1"/>
          </p:cNvSpPr>
          <p:nvPr/>
        </p:nvSpPr>
        <p:spPr bwMode="auto">
          <a:xfrm>
            <a:off x="5537954" y="1093096"/>
            <a:ext cx="1644121" cy="427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900" dirty="0" smtClean="0">
                <a:solidFill>
                  <a:prstClr val="black"/>
                </a:solidFill>
                <a:ea typeface="ＭＳ ゴシック" pitchFamily="49" charset="-128"/>
                <a:cs typeface="Times New Roman" pitchFamily="18" charset="0"/>
              </a:rPr>
              <a:t>基礎控除後所得</a:t>
            </a:r>
            <a:endParaRPr lang="en-US" altLang="ja-JP" sz="900" dirty="0" smtClean="0">
              <a:solidFill>
                <a:prstClr val="black"/>
              </a:solidFill>
              <a:ea typeface="ＭＳ ゴシック" pitchFamily="49" charset="-128"/>
              <a:cs typeface="Times New Roman" pitchFamily="18" charset="0"/>
            </a:endParaRPr>
          </a:p>
          <a:p>
            <a:pPr algn="ctr" eaLnBrk="1" hangingPunct="1">
              <a:spcBef>
                <a:spcPct val="0"/>
              </a:spcBef>
              <a:buFontTx/>
              <a:buNone/>
            </a:pPr>
            <a:r>
              <a:rPr lang="ja-JP" altLang="en-US" sz="900" dirty="0" smtClean="0">
                <a:solidFill>
                  <a:prstClr val="black"/>
                </a:solidFill>
                <a:ea typeface="ＭＳ ゴシック" pitchFamily="49" charset="-128"/>
                <a:cs typeface="Times New Roman" pitchFamily="18" charset="0"/>
              </a:rPr>
              <a:t>９０１万円超</a:t>
            </a:r>
            <a:endParaRPr lang="en-US" altLang="ja-JP" sz="900" dirty="0" smtClean="0">
              <a:solidFill>
                <a:prstClr val="black"/>
              </a:solidFill>
              <a:ea typeface="ＭＳ ゴシック" pitchFamily="49" charset="-128"/>
              <a:cs typeface="Times New Roman" pitchFamily="18" charset="0"/>
            </a:endParaRPr>
          </a:p>
          <a:p>
            <a:pPr algn="ctr" eaLnBrk="1" hangingPunct="1">
              <a:spcBef>
                <a:spcPct val="0"/>
              </a:spcBef>
              <a:buFontTx/>
              <a:buNone/>
            </a:pPr>
            <a:r>
              <a:rPr lang="ja-JP" altLang="en-US" sz="900" dirty="0">
                <a:solidFill>
                  <a:prstClr val="black"/>
                </a:solidFill>
                <a:ea typeface="ＭＳ ゴシック" pitchFamily="49" charset="-128"/>
                <a:cs typeface="Times New Roman" pitchFamily="18" charset="0"/>
              </a:rPr>
              <a:t>適用</a:t>
            </a:r>
            <a:r>
              <a:rPr lang="ja-JP" altLang="en-US" sz="900" dirty="0" smtClean="0">
                <a:solidFill>
                  <a:prstClr val="black"/>
                </a:solidFill>
                <a:ea typeface="ＭＳ ゴシック" pitchFamily="49" charset="-128"/>
                <a:cs typeface="Times New Roman" pitchFamily="18" charset="0"/>
              </a:rPr>
              <a:t>区分「ア」</a:t>
            </a:r>
            <a:endParaRPr lang="ja-JP" altLang="en-US" sz="900" dirty="0">
              <a:solidFill>
                <a:prstClr val="black"/>
              </a:solidFill>
              <a:ea typeface="ＭＳ ゴシック" pitchFamily="49" charset="-128"/>
              <a:cs typeface="Times New Roman" pitchFamily="18" charset="0"/>
            </a:endParaRPr>
          </a:p>
        </p:txBody>
      </p:sp>
      <p:sp>
        <p:nvSpPr>
          <p:cNvPr id="320" name="Rectangle 23"/>
          <p:cNvSpPr>
            <a:spLocks noChangeArrowheads="1"/>
          </p:cNvSpPr>
          <p:nvPr/>
        </p:nvSpPr>
        <p:spPr bwMode="auto">
          <a:xfrm>
            <a:off x="5379007" y="1071717"/>
            <a:ext cx="139304" cy="2540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800" rIns="0" bIns="468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endParaRPr lang="ja-JP" altLang="ja-JP" sz="1050">
              <a:solidFill>
                <a:prstClr val="black"/>
              </a:solidFill>
            </a:endParaRPr>
          </a:p>
        </p:txBody>
      </p:sp>
      <p:sp>
        <p:nvSpPr>
          <p:cNvPr id="321" name="Rectangle 26"/>
          <p:cNvSpPr>
            <a:spLocks noChangeArrowheads="1"/>
          </p:cNvSpPr>
          <p:nvPr/>
        </p:nvSpPr>
        <p:spPr bwMode="auto">
          <a:xfrm>
            <a:off x="8091118" y="765890"/>
            <a:ext cx="1073150" cy="305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endParaRPr lang="ja-JP" altLang="ja-JP" sz="600">
              <a:solidFill>
                <a:prstClr val="black"/>
              </a:solidFill>
            </a:endParaRPr>
          </a:p>
        </p:txBody>
      </p:sp>
      <p:sp>
        <p:nvSpPr>
          <p:cNvPr id="322" name="Rectangle 27"/>
          <p:cNvSpPr>
            <a:spLocks noChangeArrowheads="1"/>
          </p:cNvSpPr>
          <p:nvPr/>
        </p:nvSpPr>
        <p:spPr bwMode="auto">
          <a:xfrm>
            <a:off x="7162430" y="765939"/>
            <a:ext cx="928688" cy="142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endParaRPr lang="ja-JP" altLang="ja-JP" sz="600">
              <a:solidFill>
                <a:prstClr val="black"/>
              </a:solidFill>
            </a:endParaRPr>
          </a:p>
        </p:txBody>
      </p:sp>
      <p:sp>
        <p:nvSpPr>
          <p:cNvPr id="323" name="Rectangle 28"/>
          <p:cNvSpPr>
            <a:spLocks noChangeArrowheads="1"/>
          </p:cNvSpPr>
          <p:nvPr/>
        </p:nvSpPr>
        <p:spPr bwMode="auto">
          <a:xfrm>
            <a:off x="5518309" y="765890"/>
            <a:ext cx="1644121" cy="305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endParaRPr lang="ja-JP" altLang="ja-JP" sz="1050">
              <a:solidFill>
                <a:prstClr val="black"/>
              </a:solidFill>
            </a:endParaRPr>
          </a:p>
        </p:txBody>
      </p:sp>
      <p:sp>
        <p:nvSpPr>
          <p:cNvPr id="324" name="Rectangle 29"/>
          <p:cNvSpPr>
            <a:spLocks noChangeArrowheads="1"/>
          </p:cNvSpPr>
          <p:nvPr/>
        </p:nvSpPr>
        <p:spPr bwMode="auto">
          <a:xfrm>
            <a:off x="5379007" y="765890"/>
            <a:ext cx="139304" cy="305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800" rIns="0" bIns="468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endParaRPr lang="ja-JP" altLang="ja-JP" sz="1050">
              <a:solidFill>
                <a:prstClr val="black"/>
              </a:solidFill>
            </a:endParaRPr>
          </a:p>
        </p:txBody>
      </p:sp>
      <p:sp>
        <p:nvSpPr>
          <p:cNvPr id="325" name="Line 30"/>
          <p:cNvSpPr>
            <a:spLocks noChangeShapeType="1"/>
          </p:cNvSpPr>
          <p:nvPr/>
        </p:nvSpPr>
        <p:spPr bwMode="auto">
          <a:xfrm>
            <a:off x="5379007" y="765886"/>
            <a:ext cx="139304"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326" name="Line 31"/>
          <p:cNvSpPr>
            <a:spLocks noChangeShapeType="1"/>
          </p:cNvSpPr>
          <p:nvPr/>
        </p:nvSpPr>
        <p:spPr bwMode="auto">
          <a:xfrm>
            <a:off x="5413402" y="3631658"/>
            <a:ext cx="139304"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327" name="Line 32"/>
          <p:cNvSpPr>
            <a:spLocks noChangeShapeType="1"/>
          </p:cNvSpPr>
          <p:nvPr/>
        </p:nvSpPr>
        <p:spPr bwMode="auto">
          <a:xfrm flipH="1">
            <a:off x="5537953" y="748224"/>
            <a:ext cx="1635" cy="281053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328" name="Line 33"/>
          <p:cNvSpPr>
            <a:spLocks noChangeShapeType="1"/>
          </p:cNvSpPr>
          <p:nvPr/>
        </p:nvSpPr>
        <p:spPr bwMode="auto">
          <a:xfrm>
            <a:off x="5518309" y="765886"/>
            <a:ext cx="1644121"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329" name="Line 34"/>
          <p:cNvSpPr>
            <a:spLocks noChangeShapeType="1"/>
          </p:cNvSpPr>
          <p:nvPr/>
        </p:nvSpPr>
        <p:spPr bwMode="auto">
          <a:xfrm>
            <a:off x="5555056" y="1089650"/>
            <a:ext cx="3593801"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330" name="Line 35"/>
          <p:cNvSpPr>
            <a:spLocks noChangeShapeType="1"/>
          </p:cNvSpPr>
          <p:nvPr/>
        </p:nvSpPr>
        <p:spPr bwMode="auto">
          <a:xfrm>
            <a:off x="7162430" y="765939"/>
            <a:ext cx="0" cy="14250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332" name="Line 40"/>
          <p:cNvSpPr>
            <a:spLocks noChangeShapeType="1"/>
          </p:cNvSpPr>
          <p:nvPr/>
        </p:nvSpPr>
        <p:spPr bwMode="auto">
          <a:xfrm>
            <a:off x="5537953" y="3558760"/>
            <a:ext cx="3632554" cy="10645"/>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333" name="Line 42"/>
          <p:cNvSpPr>
            <a:spLocks noChangeShapeType="1"/>
          </p:cNvSpPr>
          <p:nvPr/>
        </p:nvSpPr>
        <p:spPr bwMode="auto">
          <a:xfrm>
            <a:off x="7162430" y="765886"/>
            <a:ext cx="928688"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334" name="Line 43"/>
          <p:cNvSpPr>
            <a:spLocks noChangeShapeType="1"/>
          </p:cNvSpPr>
          <p:nvPr/>
        </p:nvSpPr>
        <p:spPr bwMode="auto">
          <a:xfrm>
            <a:off x="8091118" y="765886"/>
            <a:ext cx="1073150"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335" name="Line 44"/>
          <p:cNvSpPr>
            <a:spLocks noChangeShapeType="1"/>
          </p:cNvSpPr>
          <p:nvPr/>
        </p:nvSpPr>
        <p:spPr bwMode="auto">
          <a:xfrm>
            <a:off x="7162453" y="908413"/>
            <a:ext cx="1" cy="1209217"/>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339" name="Line 51"/>
          <p:cNvSpPr>
            <a:spLocks noChangeShapeType="1"/>
          </p:cNvSpPr>
          <p:nvPr/>
        </p:nvSpPr>
        <p:spPr bwMode="auto">
          <a:xfrm>
            <a:off x="5567168" y="1540377"/>
            <a:ext cx="36056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340" name="Line 52"/>
          <p:cNvSpPr>
            <a:spLocks noChangeShapeType="1"/>
          </p:cNvSpPr>
          <p:nvPr/>
        </p:nvSpPr>
        <p:spPr bwMode="auto">
          <a:xfrm>
            <a:off x="7162431" y="2117657"/>
            <a:ext cx="0" cy="66504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341" name="Line 53"/>
          <p:cNvSpPr>
            <a:spLocks noChangeShapeType="1"/>
          </p:cNvSpPr>
          <p:nvPr/>
        </p:nvSpPr>
        <p:spPr bwMode="auto">
          <a:xfrm>
            <a:off x="7162430" y="2754157"/>
            <a:ext cx="0" cy="783932"/>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342" name="Line 56"/>
          <p:cNvSpPr>
            <a:spLocks noChangeShapeType="1"/>
          </p:cNvSpPr>
          <p:nvPr/>
        </p:nvSpPr>
        <p:spPr bwMode="auto">
          <a:xfrm>
            <a:off x="9156700" y="774700"/>
            <a:ext cx="7568" cy="2763389"/>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344" name="Line 58"/>
          <p:cNvSpPr>
            <a:spLocks noChangeShapeType="1"/>
          </p:cNvSpPr>
          <p:nvPr/>
        </p:nvSpPr>
        <p:spPr bwMode="auto">
          <a:xfrm>
            <a:off x="5510590" y="2015408"/>
            <a:ext cx="364595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345" name="Text Box 59"/>
          <p:cNvSpPr txBox="1">
            <a:spLocks noChangeArrowheads="1"/>
          </p:cNvSpPr>
          <p:nvPr/>
        </p:nvSpPr>
        <p:spPr bwMode="auto">
          <a:xfrm>
            <a:off x="7484060" y="765886"/>
            <a:ext cx="13586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spcBef>
                <a:spcPct val="50000"/>
              </a:spcBef>
            </a:pPr>
            <a:r>
              <a:rPr lang="ja-JP" altLang="en-US" sz="900" dirty="0">
                <a:solidFill>
                  <a:prstClr val="black"/>
                </a:solidFill>
              </a:rPr>
              <a:t>自己負担限度額</a:t>
            </a:r>
            <a:br>
              <a:rPr lang="ja-JP" altLang="en-US" sz="900" dirty="0">
                <a:solidFill>
                  <a:prstClr val="black"/>
                </a:solidFill>
              </a:rPr>
            </a:br>
            <a:r>
              <a:rPr lang="ja-JP" altLang="en-US" sz="900" dirty="0">
                <a:solidFill>
                  <a:prstClr val="black"/>
                </a:solidFill>
              </a:rPr>
              <a:t>（世帯合算）</a:t>
            </a:r>
          </a:p>
        </p:txBody>
      </p:sp>
      <p:sp>
        <p:nvSpPr>
          <p:cNvPr id="346" name="Rectangle 22"/>
          <p:cNvSpPr>
            <a:spLocks noChangeArrowheads="1"/>
          </p:cNvSpPr>
          <p:nvPr/>
        </p:nvSpPr>
        <p:spPr bwMode="auto">
          <a:xfrm>
            <a:off x="5529772" y="3168531"/>
            <a:ext cx="1644121" cy="36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900" dirty="0" smtClean="0">
                <a:solidFill>
                  <a:prstClr val="black"/>
                </a:solidFill>
                <a:latin typeface="ＭＳ ゴシック" pitchFamily="49" charset="-128"/>
                <a:ea typeface="ＭＳ ゴシック" pitchFamily="49" charset="-128"/>
                <a:cs typeface="Times New Roman" pitchFamily="18" charset="0"/>
              </a:rPr>
              <a:t>住民税非課税</a:t>
            </a:r>
            <a:endParaRPr lang="en-US" altLang="ja-JP" sz="900" dirty="0" smtClean="0">
              <a:solidFill>
                <a:prstClr val="black"/>
              </a:solidFill>
              <a:latin typeface="ＭＳ ゴシック" pitchFamily="49" charset="-128"/>
              <a:ea typeface="ＭＳ ゴシック" pitchFamily="49" charset="-128"/>
              <a:cs typeface="Times New Roman" pitchFamily="18" charset="0"/>
            </a:endParaRPr>
          </a:p>
          <a:p>
            <a:pPr algn="ctr" eaLnBrk="1" hangingPunct="1">
              <a:spcBef>
                <a:spcPct val="0"/>
              </a:spcBef>
              <a:buFontTx/>
              <a:buNone/>
            </a:pPr>
            <a:r>
              <a:rPr lang="ja-JP" altLang="en-US" sz="900" dirty="0">
                <a:solidFill>
                  <a:prstClr val="black"/>
                </a:solidFill>
                <a:latin typeface="ＭＳ ゴシック" pitchFamily="49" charset="-128"/>
                <a:ea typeface="ＭＳ ゴシック" pitchFamily="49" charset="-128"/>
                <a:cs typeface="Times New Roman" pitchFamily="18" charset="0"/>
              </a:rPr>
              <a:t>適用</a:t>
            </a:r>
            <a:r>
              <a:rPr lang="ja-JP" altLang="en-US" sz="900" dirty="0" smtClean="0">
                <a:solidFill>
                  <a:prstClr val="black"/>
                </a:solidFill>
                <a:latin typeface="ＭＳ ゴシック" pitchFamily="49" charset="-128"/>
                <a:ea typeface="ＭＳ ゴシック" pitchFamily="49" charset="-128"/>
                <a:cs typeface="Times New Roman" pitchFamily="18" charset="0"/>
              </a:rPr>
              <a:t>区分「オ」</a:t>
            </a:r>
            <a:endParaRPr lang="ja-JP" altLang="en-US" sz="900" dirty="0">
              <a:solidFill>
                <a:prstClr val="black"/>
              </a:solidFill>
              <a:ea typeface="ＭＳ ゴシック" pitchFamily="49" charset="-128"/>
              <a:cs typeface="Times New Roman" pitchFamily="18" charset="0"/>
            </a:endParaRPr>
          </a:p>
        </p:txBody>
      </p:sp>
      <p:sp>
        <p:nvSpPr>
          <p:cNvPr id="347" name="Line 58"/>
          <p:cNvSpPr>
            <a:spLocks noChangeShapeType="1"/>
          </p:cNvSpPr>
          <p:nvPr/>
        </p:nvSpPr>
        <p:spPr bwMode="auto">
          <a:xfrm flipV="1">
            <a:off x="5529772" y="2525435"/>
            <a:ext cx="3600100" cy="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348" name="Rectangle 14"/>
          <p:cNvSpPr>
            <a:spLocks noChangeArrowheads="1"/>
          </p:cNvSpPr>
          <p:nvPr/>
        </p:nvSpPr>
        <p:spPr bwMode="auto">
          <a:xfrm>
            <a:off x="5578492" y="2008694"/>
            <a:ext cx="1597990" cy="505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900" dirty="0" smtClean="0">
                <a:solidFill>
                  <a:prstClr val="black"/>
                </a:solidFill>
                <a:ea typeface="ＭＳ ゴシック" pitchFamily="49" charset="-128"/>
                <a:cs typeface="Times New Roman" pitchFamily="18" charset="0"/>
              </a:rPr>
              <a:t>基礎控除後所得</a:t>
            </a:r>
            <a:endParaRPr lang="en-US" altLang="ja-JP" sz="900" dirty="0" smtClean="0">
              <a:solidFill>
                <a:prstClr val="black"/>
              </a:solidFill>
              <a:ea typeface="ＭＳ ゴシック" pitchFamily="49" charset="-128"/>
              <a:cs typeface="Times New Roman" pitchFamily="18" charset="0"/>
            </a:endParaRPr>
          </a:p>
          <a:p>
            <a:pPr algn="ctr" eaLnBrk="1" hangingPunct="1">
              <a:spcBef>
                <a:spcPct val="0"/>
              </a:spcBef>
              <a:buFontTx/>
              <a:buNone/>
            </a:pPr>
            <a:r>
              <a:rPr lang="ja-JP" altLang="en-US" sz="900" dirty="0" smtClean="0">
                <a:solidFill>
                  <a:prstClr val="black"/>
                </a:solidFill>
                <a:ea typeface="ＭＳ ゴシック" pitchFamily="49" charset="-128"/>
                <a:cs typeface="Times New Roman" pitchFamily="18" charset="0"/>
              </a:rPr>
              <a:t>２１０万円～６００万円</a:t>
            </a:r>
            <a:endParaRPr lang="en-US" altLang="ja-JP" sz="900" dirty="0" smtClean="0">
              <a:solidFill>
                <a:prstClr val="black"/>
              </a:solidFill>
              <a:ea typeface="ＭＳ ゴシック" pitchFamily="49" charset="-128"/>
              <a:cs typeface="Times New Roman" pitchFamily="18" charset="0"/>
            </a:endParaRPr>
          </a:p>
          <a:p>
            <a:pPr algn="ctr" eaLnBrk="1" hangingPunct="1">
              <a:spcBef>
                <a:spcPct val="0"/>
              </a:spcBef>
              <a:buFontTx/>
              <a:buNone/>
            </a:pPr>
            <a:r>
              <a:rPr lang="ja-JP" altLang="en-US" sz="900" dirty="0">
                <a:solidFill>
                  <a:prstClr val="black"/>
                </a:solidFill>
                <a:ea typeface="ＭＳ ゴシック" pitchFamily="49" charset="-128"/>
                <a:cs typeface="Times New Roman" pitchFamily="18" charset="0"/>
              </a:rPr>
              <a:t>適用</a:t>
            </a:r>
            <a:r>
              <a:rPr lang="ja-JP" altLang="en-US" sz="900" dirty="0" smtClean="0">
                <a:solidFill>
                  <a:prstClr val="black"/>
                </a:solidFill>
                <a:ea typeface="ＭＳ ゴシック" pitchFamily="49" charset="-128"/>
                <a:cs typeface="Times New Roman" pitchFamily="18" charset="0"/>
              </a:rPr>
              <a:t>区分「ウ」</a:t>
            </a:r>
            <a:endParaRPr lang="ja-JP" altLang="en-US" sz="900" dirty="0">
              <a:solidFill>
                <a:prstClr val="black"/>
              </a:solidFill>
              <a:ea typeface="ＭＳ ゴシック" pitchFamily="49" charset="-128"/>
              <a:cs typeface="Times New Roman" pitchFamily="18" charset="0"/>
            </a:endParaRPr>
          </a:p>
        </p:txBody>
      </p:sp>
      <p:sp>
        <p:nvSpPr>
          <p:cNvPr id="349" name="Rectangle 12"/>
          <p:cNvSpPr>
            <a:spLocks noChangeArrowheads="1"/>
          </p:cNvSpPr>
          <p:nvPr/>
        </p:nvSpPr>
        <p:spPr bwMode="auto">
          <a:xfrm>
            <a:off x="7170951" y="2022121"/>
            <a:ext cx="1958922" cy="503316"/>
          </a:xfrm>
          <a:prstGeom prst="rect">
            <a:avLst/>
          </a:prstGeom>
          <a:solidFill>
            <a:srgbClr val="FFCC99">
              <a:alpha val="50000"/>
            </a:srgbClr>
          </a:solidFill>
          <a:ln>
            <a:noFill/>
          </a:ln>
          <a:effectLs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40,050</a:t>
            </a:r>
            <a:r>
              <a:rPr lang="ja-JP" altLang="en-US" sz="1100" dirty="0" smtClean="0">
                <a:solidFill>
                  <a:prstClr val="black"/>
                </a:solidFill>
                <a:latin typeface="ＭＳ ゴシック" pitchFamily="49" charset="-128"/>
                <a:ea typeface="ＭＳ ゴシック" pitchFamily="49" charset="-128"/>
                <a:cs typeface="Times New Roman" pitchFamily="18" charset="0"/>
              </a:rPr>
              <a:t>円</a:t>
            </a:r>
            <a:r>
              <a:rPr lang="en-US" altLang="ja-JP" sz="1100" dirty="0" smtClean="0">
                <a:solidFill>
                  <a:prstClr val="black"/>
                </a:solidFill>
                <a:latin typeface="ＭＳ ゴシック" pitchFamily="49" charset="-128"/>
                <a:ea typeface="ＭＳ ゴシック" pitchFamily="49" charset="-128"/>
                <a:cs typeface="Times New Roman" pitchFamily="18" charset="0"/>
              </a:rPr>
              <a:t>+1%</a:t>
            </a:r>
          </a:p>
          <a:p>
            <a:pPr algn="ctr" eaLnBrk="1" hangingPunct="1">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(22,200</a:t>
            </a:r>
            <a:r>
              <a:rPr lang="ja-JP" altLang="en-US" sz="1100" dirty="0" smtClean="0">
                <a:solidFill>
                  <a:prstClr val="black"/>
                </a:solidFill>
                <a:latin typeface="ＭＳ ゴシック" pitchFamily="49" charset="-128"/>
                <a:ea typeface="ＭＳ ゴシック" pitchFamily="49" charset="-128"/>
                <a:cs typeface="Times New Roman" pitchFamily="18" charset="0"/>
              </a:rPr>
              <a:t>円</a:t>
            </a:r>
            <a:r>
              <a:rPr lang="en-US" altLang="ja-JP" sz="1100" dirty="0" smtClean="0">
                <a:solidFill>
                  <a:prstClr val="black"/>
                </a:solidFill>
                <a:latin typeface="ＭＳ ゴシック" pitchFamily="49" charset="-128"/>
                <a:ea typeface="ＭＳ ゴシック" pitchFamily="49" charset="-128"/>
                <a:cs typeface="Times New Roman" pitchFamily="18" charset="0"/>
              </a:rPr>
              <a:t>)</a:t>
            </a:r>
            <a:endParaRPr lang="ja-JP" altLang="en-US" sz="1100" dirty="0">
              <a:solidFill>
                <a:prstClr val="black"/>
              </a:solidFill>
              <a:latin typeface="ＭＳ ゴシック" pitchFamily="49" charset="-128"/>
              <a:ea typeface="ＭＳ ゴシック" pitchFamily="49" charset="-128"/>
              <a:cs typeface="Times New Roman" pitchFamily="18" charset="0"/>
            </a:endParaRPr>
          </a:p>
        </p:txBody>
      </p:sp>
      <p:sp>
        <p:nvSpPr>
          <p:cNvPr id="350" name="Line 58"/>
          <p:cNvSpPr>
            <a:spLocks noChangeShapeType="1"/>
          </p:cNvSpPr>
          <p:nvPr/>
        </p:nvSpPr>
        <p:spPr bwMode="auto">
          <a:xfrm>
            <a:off x="5537955" y="3121259"/>
            <a:ext cx="364595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351" name="Rectangle 14"/>
          <p:cNvSpPr>
            <a:spLocks noChangeArrowheads="1"/>
          </p:cNvSpPr>
          <p:nvPr/>
        </p:nvSpPr>
        <p:spPr bwMode="auto">
          <a:xfrm>
            <a:off x="5578492" y="2564089"/>
            <a:ext cx="1597990" cy="505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900" dirty="0" smtClean="0">
                <a:solidFill>
                  <a:prstClr val="black"/>
                </a:solidFill>
                <a:ea typeface="ＭＳ ゴシック" pitchFamily="49" charset="-128"/>
                <a:cs typeface="Times New Roman" pitchFamily="18" charset="0"/>
              </a:rPr>
              <a:t>基礎控除後所得</a:t>
            </a:r>
            <a:endParaRPr lang="en-US" altLang="ja-JP" sz="900" dirty="0" smtClean="0">
              <a:solidFill>
                <a:prstClr val="black"/>
              </a:solidFill>
              <a:ea typeface="ＭＳ ゴシック" pitchFamily="49" charset="-128"/>
              <a:cs typeface="Times New Roman" pitchFamily="18" charset="0"/>
            </a:endParaRPr>
          </a:p>
          <a:p>
            <a:pPr algn="ctr" eaLnBrk="1" hangingPunct="1">
              <a:spcBef>
                <a:spcPct val="0"/>
              </a:spcBef>
              <a:buFontTx/>
              <a:buNone/>
            </a:pPr>
            <a:r>
              <a:rPr lang="ja-JP" altLang="en-US" sz="900" dirty="0" smtClean="0">
                <a:solidFill>
                  <a:prstClr val="black"/>
                </a:solidFill>
                <a:ea typeface="ＭＳ ゴシック" pitchFamily="49" charset="-128"/>
                <a:cs typeface="Times New Roman" pitchFamily="18" charset="0"/>
              </a:rPr>
              <a:t>２１０万円以下</a:t>
            </a:r>
            <a:endParaRPr lang="en-US" altLang="ja-JP" sz="900" dirty="0" smtClean="0">
              <a:solidFill>
                <a:prstClr val="black"/>
              </a:solidFill>
              <a:ea typeface="ＭＳ ゴシック" pitchFamily="49" charset="-128"/>
              <a:cs typeface="Times New Roman" pitchFamily="18" charset="0"/>
            </a:endParaRPr>
          </a:p>
          <a:p>
            <a:pPr algn="ctr" eaLnBrk="1" hangingPunct="1">
              <a:spcBef>
                <a:spcPct val="0"/>
              </a:spcBef>
              <a:buFontTx/>
              <a:buNone/>
            </a:pPr>
            <a:r>
              <a:rPr lang="ja-JP" altLang="en-US" sz="900" dirty="0">
                <a:solidFill>
                  <a:prstClr val="black"/>
                </a:solidFill>
                <a:ea typeface="ＭＳ ゴシック" pitchFamily="49" charset="-128"/>
                <a:cs typeface="Times New Roman" pitchFamily="18" charset="0"/>
              </a:rPr>
              <a:t>適用</a:t>
            </a:r>
            <a:r>
              <a:rPr lang="ja-JP" altLang="en-US" sz="900" dirty="0" smtClean="0">
                <a:solidFill>
                  <a:prstClr val="black"/>
                </a:solidFill>
                <a:ea typeface="ＭＳ ゴシック" pitchFamily="49" charset="-128"/>
                <a:cs typeface="Times New Roman" pitchFamily="18" charset="0"/>
              </a:rPr>
              <a:t>区分「エ」</a:t>
            </a:r>
            <a:endParaRPr lang="ja-JP" altLang="en-US" sz="900" dirty="0">
              <a:solidFill>
                <a:prstClr val="black"/>
              </a:solidFill>
              <a:ea typeface="ＭＳ ゴシック" pitchFamily="49" charset="-128"/>
              <a:cs typeface="Times New Roman" pitchFamily="18" charset="0"/>
            </a:endParaRPr>
          </a:p>
        </p:txBody>
      </p:sp>
      <p:sp>
        <p:nvSpPr>
          <p:cNvPr id="352" name="Rectangle 12"/>
          <p:cNvSpPr>
            <a:spLocks noChangeArrowheads="1"/>
          </p:cNvSpPr>
          <p:nvPr/>
        </p:nvSpPr>
        <p:spPr bwMode="auto">
          <a:xfrm>
            <a:off x="7182103" y="2525437"/>
            <a:ext cx="1966725" cy="595822"/>
          </a:xfrm>
          <a:prstGeom prst="rect">
            <a:avLst/>
          </a:prstGeom>
          <a:solidFill>
            <a:srgbClr val="FFCC99">
              <a:alpha val="50000"/>
            </a:srgbClr>
          </a:solidFill>
          <a:ln>
            <a:noFill/>
          </a:ln>
          <a:effectLs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28,800</a:t>
            </a:r>
            <a:r>
              <a:rPr lang="ja-JP" altLang="en-US" sz="1100" dirty="0" smtClean="0">
                <a:solidFill>
                  <a:prstClr val="black"/>
                </a:solidFill>
                <a:latin typeface="ＭＳ ゴシック" pitchFamily="49" charset="-128"/>
                <a:ea typeface="ＭＳ ゴシック" pitchFamily="49" charset="-128"/>
                <a:cs typeface="Times New Roman" pitchFamily="18" charset="0"/>
              </a:rPr>
              <a:t>円</a:t>
            </a:r>
            <a:r>
              <a:rPr lang="en-US" altLang="ja-JP" sz="1100" dirty="0" smtClean="0">
                <a:solidFill>
                  <a:prstClr val="black"/>
                </a:solidFill>
                <a:latin typeface="ＭＳ ゴシック" pitchFamily="49" charset="-128"/>
                <a:ea typeface="ＭＳ ゴシック" pitchFamily="49" charset="-128"/>
                <a:cs typeface="Times New Roman" pitchFamily="18" charset="0"/>
              </a:rPr>
              <a:t> </a:t>
            </a:r>
          </a:p>
          <a:p>
            <a:pPr algn="ctr" eaLnBrk="1" hangingPunct="1">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(22,200</a:t>
            </a:r>
            <a:r>
              <a:rPr lang="ja-JP" altLang="en-US" sz="1100" dirty="0" smtClean="0">
                <a:solidFill>
                  <a:prstClr val="black"/>
                </a:solidFill>
                <a:latin typeface="ＭＳ ゴシック" pitchFamily="49" charset="-128"/>
                <a:ea typeface="ＭＳ ゴシック" pitchFamily="49" charset="-128"/>
                <a:cs typeface="Times New Roman" pitchFamily="18" charset="0"/>
              </a:rPr>
              <a:t>円</a:t>
            </a:r>
            <a:r>
              <a:rPr lang="en-US" altLang="ja-JP" sz="1100" dirty="0" smtClean="0">
                <a:solidFill>
                  <a:prstClr val="black"/>
                </a:solidFill>
                <a:latin typeface="ＭＳ ゴシック" pitchFamily="49" charset="-128"/>
                <a:ea typeface="ＭＳ ゴシック" pitchFamily="49" charset="-128"/>
                <a:cs typeface="Times New Roman" pitchFamily="18" charset="0"/>
              </a:rPr>
              <a:t>)</a:t>
            </a:r>
            <a:endParaRPr lang="ja-JP" altLang="en-US" sz="1100" dirty="0">
              <a:solidFill>
                <a:prstClr val="black"/>
              </a:solidFill>
              <a:latin typeface="ＭＳ ゴシック" pitchFamily="49" charset="-128"/>
              <a:ea typeface="ＭＳ ゴシック" pitchFamily="49" charset="-128"/>
              <a:cs typeface="Times New Roman" pitchFamily="18" charset="0"/>
            </a:endParaRPr>
          </a:p>
        </p:txBody>
      </p:sp>
      <p:sp>
        <p:nvSpPr>
          <p:cNvPr id="4" name="スライド番号プレースホルダー 3"/>
          <p:cNvSpPr>
            <a:spLocks noGrp="1"/>
          </p:cNvSpPr>
          <p:nvPr>
            <p:ph type="sldNum" sz="quarter" idx="12"/>
          </p:nvPr>
        </p:nvSpPr>
        <p:spPr>
          <a:xfrm>
            <a:off x="7507515" y="6450535"/>
            <a:ext cx="2311400" cy="365125"/>
          </a:xfrm>
        </p:spPr>
        <p:txBody>
          <a:bodyPr/>
          <a:lstStyle/>
          <a:p>
            <a:pPr>
              <a:defRPr/>
            </a:pPr>
            <a:fld id="{E186BA37-E281-491E-99DA-D5A3FC181472}" type="slidenum">
              <a:rPr lang="en-US" altLang="ja-JP" smtClean="0">
                <a:solidFill>
                  <a:prstClr val="black">
                    <a:tint val="75000"/>
                  </a:prstClr>
                </a:solidFill>
              </a:rPr>
              <a:pPr>
                <a:defRPr/>
              </a:pPr>
              <a:t>16</a:t>
            </a:fld>
            <a:endParaRPr lang="en-US" altLang="ja-JP" dirty="0">
              <a:solidFill>
                <a:prstClr val="black">
                  <a:tint val="75000"/>
                </a:prstClr>
              </a:solidFill>
            </a:endParaRPr>
          </a:p>
        </p:txBody>
      </p:sp>
      <p:cxnSp>
        <p:nvCxnSpPr>
          <p:cNvPr id="221" name="直線コネクタ 220"/>
          <p:cNvCxnSpPr/>
          <p:nvPr/>
        </p:nvCxnSpPr>
        <p:spPr>
          <a:xfrm>
            <a:off x="-107038" y="411357"/>
            <a:ext cx="10281593"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308011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245217" y="103569"/>
            <a:ext cx="9299407" cy="451617"/>
          </a:xfrm>
          <a:prstGeom prst="rect">
            <a:avLst/>
          </a:prstGeom>
          <a:noFill/>
          <a:ln>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dirty="0" smtClean="0">
                <a:solidFill>
                  <a:prstClr val="black"/>
                </a:solidFill>
                <a:latin typeface="HGP創英角ｺﾞｼｯｸUB" panose="020B0900000000000000" pitchFamily="50" charset="-128"/>
                <a:ea typeface="HGP創英角ｺﾞｼｯｸUB" panose="020B0900000000000000" pitchFamily="50" charset="-128"/>
              </a:rPr>
              <a:t>同一都道府県内</a:t>
            </a:r>
            <a:r>
              <a:rPr lang="ja-JP" altLang="en-US" sz="1800" dirty="0">
                <a:solidFill>
                  <a:prstClr val="black"/>
                </a:solidFill>
                <a:latin typeface="HGP創英角ｺﾞｼｯｸUB" panose="020B0900000000000000" pitchFamily="50" charset="-128"/>
                <a:ea typeface="HGP創英角ｺﾞｼｯｸUB" panose="020B0900000000000000" pitchFamily="50" charset="-128"/>
              </a:rPr>
              <a:t>市町村間の住所異動月に</a:t>
            </a:r>
            <a:r>
              <a:rPr lang="ja-JP" altLang="en-US" sz="1800" dirty="0" smtClean="0">
                <a:solidFill>
                  <a:prstClr val="black"/>
                </a:solidFill>
                <a:latin typeface="HGP創英角ｺﾞｼｯｸUB" panose="020B0900000000000000" pitchFamily="50" charset="-128"/>
                <a:ea typeface="HGP創英角ｺﾞｼｯｸUB" panose="020B0900000000000000" pitchFamily="50" charset="-128"/>
              </a:rPr>
              <a:t>おける</a:t>
            </a:r>
            <a:endParaRPr lang="en-US" altLang="ja-JP" sz="1800" dirty="0" smtClean="0">
              <a:solidFill>
                <a:prstClr val="black"/>
              </a:solidFill>
              <a:latin typeface="HGP創英角ｺﾞｼｯｸUB" panose="020B0900000000000000" pitchFamily="50" charset="-128"/>
              <a:ea typeface="HGP創英角ｺﾞｼｯｸUB" panose="020B0900000000000000" pitchFamily="50" charset="-128"/>
            </a:endParaRPr>
          </a:p>
          <a:p>
            <a:r>
              <a:rPr lang="ja-JP" altLang="en-US" sz="1800" dirty="0">
                <a:solidFill>
                  <a:prstClr val="black"/>
                </a:solidFill>
                <a:latin typeface="HGP創英角ｺﾞｼｯｸUB" panose="020B0900000000000000" pitchFamily="50" charset="-128"/>
                <a:ea typeface="HGP創英角ｺﾞｼｯｸUB" panose="020B0900000000000000" pitchFamily="50" charset="-128"/>
              </a:rPr>
              <a:t>７５歳到達時特例対象療養に</a:t>
            </a:r>
            <a:r>
              <a:rPr lang="ja-JP" altLang="en-US" sz="1800" dirty="0" smtClean="0">
                <a:solidFill>
                  <a:prstClr val="black"/>
                </a:solidFill>
                <a:latin typeface="HGP創英角ｺﾞｼｯｸUB" panose="020B0900000000000000" pitchFamily="50" charset="-128"/>
                <a:ea typeface="HGP創英角ｺﾞｼｯｸUB" panose="020B0900000000000000" pitchFamily="50" charset="-128"/>
              </a:rPr>
              <a:t>係る月の自己負担限度額の取扱い（案） ①</a:t>
            </a:r>
            <a:endParaRPr lang="ja-JP" altLang="en-US" sz="1800" dirty="0">
              <a:solidFill>
                <a:prstClr val="black"/>
              </a:solidFill>
              <a:latin typeface="HGP創英角ｺﾞｼｯｸUB" panose="020B0900000000000000" pitchFamily="50" charset="-128"/>
              <a:ea typeface="HGP創英角ｺﾞｼｯｸUB" panose="020B0900000000000000" pitchFamily="50" charset="-128"/>
            </a:endParaRPr>
          </a:p>
        </p:txBody>
      </p:sp>
      <p:grpSp>
        <p:nvGrpSpPr>
          <p:cNvPr id="6" name="グループ化 5"/>
          <p:cNvGrpSpPr/>
          <p:nvPr/>
        </p:nvGrpSpPr>
        <p:grpSpPr>
          <a:xfrm>
            <a:off x="168521" y="3212976"/>
            <a:ext cx="9589259" cy="2830857"/>
            <a:chOff x="358936" y="5080823"/>
            <a:chExt cx="8851624" cy="1803043"/>
          </a:xfrm>
        </p:grpSpPr>
        <p:sp>
          <p:nvSpPr>
            <p:cNvPr id="9" name="テキスト ボックス 8"/>
            <p:cNvSpPr txBox="1"/>
            <p:nvPr/>
          </p:nvSpPr>
          <p:spPr>
            <a:xfrm>
              <a:off x="919777" y="5534228"/>
              <a:ext cx="763286" cy="196031"/>
            </a:xfrm>
            <a:prstGeom prst="rect">
              <a:avLst/>
            </a:prstGeom>
            <a:noFill/>
          </p:spPr>
          <p:txBody>
            <a:bodyPr wrap="square" rtlCol="0">
              <a:spAutoFit/>
            </a:bodyPr>
            <a:lstStyle/>
            <a:p>
              <a:r>
                <a:rPr lang="ja-JP" altLang="en-US" sz="1400" b="1" dirty="0" smtClean="0">
                  <a:solidFill>
                    <a:prstClr val="black"/>
                  </a:solidFill>
                </a:rPr>
                <a:t>世帯主</a:t>
              </a:r>
              <a:endParaRPr lang="en-US" altLang="ja-JP" sz="1400" b="1" dirty="0" smtClean="0">
                <a:solidFill>
                  <a:prstClr val="black"/>
                </a:solidFill>
              </a:endParaRPr>
            </a:p>
          </p:txBody>
        </p:sp>
        <p:sp>
          <p:nvSpPr>
            <p:cNvPr id="10" name="テキスト ボックス 9"/>
            <p:cNvSpPr txBox="1"/>
            <p:nvPr/>
          </p:nvSpPr>
          <p:spPr>
            <a:xfrm>
              <a:off x="926024" y="5984073"/>
              <a:ext cx="763286" cy="196031"/>
            </a:xfrm>
            <a:prstGeom prst="rect">
              <a:avLst/>
            </a:prstGeom>
            <a:noFill/>
          </p:spPr>
          <p:txBody>
            <a:bodyPr wrap="square" rtlCol="0">
              <a:spAutoFit/>
            </a:bodyPr>
            <a:lstStyle/>
            <a:p>
              <a:r>
                <a:rPr lang="ja-JP" altLang="en-US" sz="1400" b="1" dirty="0" smtClean="0">
                  <a:solidFill>
                    <a:prstClr val="black"/>
                  </a:solidFill>
                </a:rPr>
                <a:t>世帯員</a:t>
              </a:r>
              <a:endParaRPr lang="en-US" altLang="ja-JP" sz="1400" b="1" dirty="0" smtClean="0">
                <a:solidFill>
                  <a:prstClr val="black"/>
                </a:solidFill>
              </a:endParaRPr>
            </a:p>
          </p:txBody>
        </p:sp>
        <p:sp>
          <p:nvSpPr>
            <p:cNvPr id="2" name="正方形/長方形 1"/>
            <p:cNvSpPr/>
            <p:nvPr/>
          </p:nvSpPr>
          <p:spPr>
            <a:xfrm>
              <a:off x="1683063" y="5534229"/>
              <a:ext cx="3024336" cy="352394"/>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正方形/長方形 10"/>
            <p:cNvSpPr/>
            <p:nvPr/>
          </p:nvSpPr>
          <p:spPr>
            <a:xfrm>
              <a:off x="1683063" y="5984073"/>
              <a:ext cx="6408712" cy="341119"/>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正方形/長方形 11"/>
            <p:cNvSpPr/>
            <p:nvPr/>
          </p:nvSpPr>
          <p:spPr>
            <a:xfrm>
              <a:off x="4708583" y="5534229"/>
              <a:ext cx="3395938" cy="352395"/>
            </a:xfrm>
            <a:prstGeom prst="rect">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5" name="直線矢印コネクタ 4"/>
            <p:cNvCxnSpPr/>
            <p:nvPr/>
          </p:nvCxnSpPr>
          <p:spPr>
            <a:xfrm>
              <a:off x="4685898" y="5309639"/>
              <a:ext cx="0" cy="23456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4176126" y="5080823"/>
              <a:ext cx="1073778" cy="215633"/>
            </a:xfrm>
            <a:prstGeom prst="rect">
              <a:avLst/>
            </a:prstGeom>
            <a:noFill/>
          </p:spPr>
          <p:txBody>
            <a:bodyPr wrap="square" rtlCol="0">
              <a:spAutoFit/>
            </a:bodyPr>
            <a:lstStyle/>
            <a:p>
              <a:r>
                <a:rPr lang="en-US" altLang="ja-JP" sz="1600" dirty="0" smtClean="0">
                  <a:solidFill>
                    <a:srgbClr val="FF0000"/>
                  </a:solidFill>
                </a:rPr>
                <a:t>75</a:t>
              </a:r>
              <a:r>
                <a:rPr lang="ja-JP" altLang="en-US" sz="1600" dirty="0" smtClean="0">
                  <a:solidFill>
                    <a:srgbClr val="FF0000"/>
                  </a:solidFill>
                </a:rPr>
                <a:t>歳到達</a:t>
              </a:r>
              <a:endParaRPr lang="en-US" altLang="ja-JP" sz="1600" dirty="0" smtClean="0">
                <a:solidFill>
                  <a:srgbClr val="FF0000"/>
                </a:solidFill>
              </a:endParaRPr>
            </a:p>
          </p:txBody>
        </p:sp>
        <p:cxnSp>
          <p:nvCxnSpPr>
            <p:cNvPr id="15" name="直線コネクタ 14"/>
            <p:cNvCxnSpPr/>
            <p:nvPr/>
          </p:nvCxnSpPr>
          <p:spPr>
            <a:xfrm>
              <a:off x="3171277" y="5436371"/>
              <a:ext cx="0" cy="97524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2902773" y="5199339"/>
              <a:ext cx="1038242" cy="215633"/>
            </a:xfrm>
            <a:prstGeom prst="rect">
              <a:avLst/>
            </a:prstGeom>
            <a:noFill/>
          </p:spPr>
          <p:txBody>
            <a:bodyPr wrap="square" rtlCol="0">
              <a:spAutoFit/>
            </a:bodyPr>
            <a:lstStyle/>
            <a:p>
              <a:r>
                <a:rPr lang="ja-JP" altLang="en-US" sz="1600" dirty="0">
                  <a:solidFill>
                    <a:srgbClr val="FF0000"/>
                  </a:solidFill>
                </a:rPr>
                <a:t>住所異動</a:t>
              </a:r>
              <a:endParaRPr lang="en-US" altLang="ja-JP" sz="1600" dirty="0" smtClean="0">
                <a:solidFill>
                  <a:srgbClr val="FF0000"/>
                </a:solidFill>
              </a:endParaRPr>
            </a:p>
          </p:txBody>
        </p:sp>
        <p:sp>
          <p:nvSpPr>
            <p:cNvPr id="27" name="正方形/長方形 26"/>
            <p:cNvSpPr/>
            <p:nvPr/>
          </p:nvSpPr>
          <p:spPr>
            <a:xfrm>
              <a:off x="1659472" y="5534229"/>
              <a:ext cx="3026425" cy="3523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77" name="直線コネクタ 76"/>
            <p:cNvCxnSpPr>
              <a:endCxn id="78" idx="2"/>
            </p:cNvCxnSpPr>
            <p:nvPr/>
          </p:nvCxnSpPr>
          <p:spPr>
            <a:xfrm flipH="1" flipV="1">
              <a:off x="1683064" y="5315176"/>
              <a:ext cx="330802" cy="23011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522849" y="5119145"/>
              <a:ext cx="2320428" cy="196031"/>
            </a:xfrm>
            <a:prstGeom prst="rect">
              <a:avLst/>
            </a:prstGeom>
            <a:noFill/>
            <a:ln w="25400">
              <a:solidFill>
                <a:srgbClr val="FF0000"/>
              </a:solidFill>
            </a:ln>
          </p:spPr>
          <p:txBody>
            <a:bodyPr wrap="square" rtlCol="0">
              <a:spAutoFit/>
            </a:bodyPr>
            <a:lstStyle/>
            <a:p>
              <a:r>
                <a:rPr lang="en-US" altLang="ja-JP" sz="1400" dirty="0" smtClean="0">
                  <a:solidFill>
                    <a:srgbClr val="FF0000"/>
                  </a:solidFill>
                </a:rPr>
                <a:t>75</a:t>
              </a:r>
              <a:r>
                <a:rPr lang="ja-JP" altLang="en-US" sz="1400" dirty="0" smtClean="0">
                  <a:solidFill>
                    <a:srgbClr val="FF0000"/>
                  </a:solidFill>
                </a:rPr>
                <a:t>歳到達時特例対象療養</a:t>
              </a:r>
              <a:endParaRPr lang="en-US" altLang="ja-JP" sz="1400" dirty="0" smtClean="0">
                <a:solidFill>
                  <a:srgbClr val="FF0000"/>
                </a:solidFill>
              </a:endParaRPr>
            </a:p>
          </p:txBody>
        </p:sp>
        <p:sp>
          <p:nvSpPr>
            <p:cNvPr id="72" name="テキスト ボックス 71"/>
            <p:cNvSpPr txBox="1"/>
            <p:nvPr/>
          </p:nvSpPr>
          <p:spPr>
            <a:xfrm>
              <a:off x="1750326" y="5612410"/>
              <a:ext cx="1460460" cy="196031"/>
            </a:xfrm>
            <a:prstGeom prst="rect">
              <a:avLst/>
            </a:prstGeom>
            <a:noFill/>
          </p:spPr>
          <p:txBody>
            <a:bodyPr wrap="square" rtlCol="0">
              <a:spAutoFit/>
            </a:bodyPr>
            <a:lstStyle/>
            <a:p>
              <a:r>
                <a:rPr lang="ja-JP" altLang="en-US" sz="1400" dirty="0" smtClean="0">
                  <a:solidFill>
                    <a:prstClr val="black"/>
                  </a:solidFill>
                </a:rPr>
                <a:t>Ａ市国保（１</a:t>
              </a:r>
              <a:r>
                <a:rPr lang="en-US" altLang="ja-JP" sz="1400" dirty="0" smtClean="0">
                  <a:solidFill>
                    <a:prstClr val="black"/>
                  </a:solidFill>
                </a:rPr>
                <a:t>/</a:t>
              </a:r>
              <a:r>
                <a:rPr lang="ja-JP" altLang="en-US" sz="1400" dirty="0" smtClean="0">
                  <a:solidFill>
                    <a:prstClr val="black"/>
                  </a:solidFill>
                </a:rPr>
                <a:t>４）</a:t>
              </a:r>
              <a:endParaRPr lang="en-US" altLang="ja-JP" sz="1400" dirty="0" smtClean="0">
                <a:solidFill>
                  <a:prstClr val="black"/>
                </a:solidFill>
              </a:endParaRPr>
            </a:p>
          </p:txBody>
        </p:sp>
        <p:sp>
          <p:nvSpPr>
            <p:cNvPr id="73" name="テキスト ボックス 72"/>
            <p:cNvSpPr txBox="1"/>
            <p:nvPr/>
          </p:nvSpPr>
          <p:spPr>
            <a:xfrm>
              <a:off x="3210786" y="5612409"/>
              <a:ext cx="1460460" cy="196031"/>
            </a:xfrm>
            <a:prstGeom prst="rect">
              <a:avLst/>
            </a:prstGeom>
            <a:noFill/>
          </p:spPr>
          <p:txBody>
            <a:bodyPr wrap="square" rtlCol="0">
              <a:spAutoFit/>
            </a:bodyPr>
            <a:lstStyle/>
            <a:p>
              <a:r>
                <a:rPr lang="ja-JP" altLang="en-US" sz="1400" dirty="0">
                  <a:solidFill>
                    <a:prstClr val="black"/>
                  </a:solidFill>
                </a:rPr>
                <a:t>Ｂ</a:t>
              </a:r>
              <a:r>
                <a:rPr lang="ja-JP" altLang="en-US" sz="1400" dirty="0" smtClean="0">
                  <a:solidFill>
                    <a:prstClr val="black"/>
                  </a:solidFill>
                </a:rPr>
                <a:t>市国保（１</a:t>
              </a:r>
              <a:r>
                <a:rPr lang="en-US" altLang="ja-JP" sz="1400" dirty="0" smtClean="0">
                  <a:solidFill>
                    <a:prstClr val="black"/>
                  </a:solidFill>
                </a:rPr>
                <a:t>/</a:t>
              </a:r>
              <a:r>
                <a:rPr lang="ja-JP" altLang="en-US" sz="1400" dirty="0" smtClean="0">
                  <a:solidFill>
                    <a:prstClr val="black"/>
                  </a:solidFill>
                </a:rPr>
                <a:t>４）</a:t>
              </a:r>
              <a:endParaRPr lang="en-US" altLang="ja-JP" sz="1400" dirty="0" smtClean="0">
                <a:solidFill>
                  <a:prstClr val="black"/>
                </a:solidFill>
              </a:endParaRPr>
            </a:p>
          </p:txBody>
        </p:sp>
        <p:sp>
          <p:nvSpPr>
            <p:cNvPr id="74" name="テキスト ボックス 73"/>
            <p:cNvSpPr txBox="1"/>
            <p:nvPr/>
          </p:nvSpPr>
          <p:spPr>
            <a:xfrm>
              <a:off x="1869463" y="6082088"/>
              <a:ext cx="1211929" cy="196031"/>
            </a:xfrm>
            <a:prstGeom prst="rect">
              <a:avLst/>
            </a:prstGeom>
            <a:noFill/>
          </p:spPr>
          <p:txBody>
            <a:bodyPr wrap="square" rtlCol="0">
              <a:spAutoFit/>
            </a:bodyPr>
            <a:lstStyle/>
            <a:p>
              <a:r>
                <a:rPr lang="ja-JP" altLang="en-US" sz="1400" dirty="0" smtClean="0">
                  <a:solidFill>
                    <a:prstClr val="black"/>
                  </a:solidFill>
                </a:rPr>
                <a:t>Ａ市国保（</a:t>
              </a:r>
              <a:r>
                <a:rPr lang="en-US" altLang="ja-JP" sz="1400" dirty="0" smtClean="0">
                  <a:solidFill>
                    <a:prstClr val="black"/>
                  </a:solidFill>
                </a:rPr>
                <a:t>※</a:t>
              </a:r>
              <a:r>
                <a:rPr lang="ja-JP" altLang="en-US" sz="1400" dirty="0" smtClean="0">
                  <a:solidFill>
                    <a:prstClr val="black"/>
                  </a:solidFill>
                </a:rPr>
                <a:t>）</a:t>
              </a:r>
              <a:endParaRPr lang="en-US" altLang="ja-JP" sz="1400" dirty="0" smtClean="0">
                <a:solidFill>
                  <a:prstClr val="black"/>
                </a:solidFill>
              </a:endParaRPr>
            </a:p>
          </p:txBody>
        </p:sp>
        <p:sp>
          <p:nvSpPr>
            <p:cNvPr id="75" name="テキスト ボックス 74"/>
            <p:cNvSpPr txBox="1"/>
            <p:nvPr/>
          </p:nvSpPr>
          <p:spPr>
            <a:xfrm>
              <a:off x="4626932" y="6079131"/>
              <a:ext cx="1255975" cy="196031"/>
            </a:xfrm>
            <a:prstGeom prst="rect">
              <a:avLst/>
            </a:prstGeom>
            <a:noFill/>
          </p:spPr>
          <p:txBody>
            <a:bodyPr wrap="square" rtlCol="0">
              <a:spAutoFit/>
            </a:bodyPr>
            <a:lstStyle/>
            <a:p>
              <a:r>
                <a:rPr lang="ja-JP" altLang="en-US" sz="1400" dirty="0">
                  <a:solidFill>
                    <a:prstClr val="black"/>
                  </a:solidFill>
                </a:rPr>
                <a:t>Ｂ</a:t>
              </a:r>
              <a:r>
                <a:rPr lang="ja-JP" altLang="en-US" sz="1400" dirty="0" smtClean="0">
                  <a:solidFill>
                    <a:prstClr val="black"/>
                  </a:solidFill>
                </a:rPr>
                <a:t>市国保（</a:t>
              </a:r>
              <a:r>
                <a:rPr lang="en-US" altLang="ja-JP" sz="1400" dirty="0" smtClean="0">
                  <a:solidFill>
                    <a:prstClr val="black"/>
                  </a:solidFill>
                </a:rPr>
                <a:t>※</a:t>
              </a:r>
              <a:r>
                <a:rPr lang="ja-JP" altLang="en-US" sz="1400" dirty="0" smtClean="0">
                  <a:solidFill>
                    <a:prstClr val="black"/>
                  </a:solidFill>
                </a:rPr>
                <a:t>）</a:t>
              </a:r>
              <a:endParaRPr lang="en-US" altLang="ja-JP" sz="1400" dirty="0" smtClean="0">
                <a:solidFill>
                  <a:prstClr val="black"/>
                </a:solidFill>
              </a:endParaRPr>
            </a:p>
          </p:txBody>
        </p:sp>
        <p:sp>
          <p:nvSpPr>
            <p:cNvPr id="76" name="テキスト ボックス 75"/>
            <p:cNvSpPr txBox="1"/>
            <p:nvPr/>
          </p:nvSpPr>
          <p:spPr>
            <a:xfrm>
              <a:off x="5882907" y="5612408"/>
              <a:ext cx="1395607" cy="196031"/>
            </a:xfrm>
            <a:prstGeom prst="rect">
              <a:avLst/>
            </a:prstGeom>
            <a:noFill/>
          </p:spPr>
          <p:txBody>
            <a:bodyPr wrap="square" rtlCol="0">
              <a:spAutoFit/>
            </a:bodyPr>
            <a:lstStyle/>
            <a:p>
              <a:r>
                <a:rPr lang="ja-JP" altLang="en-US" sz="1400" dirty="0">
                  <a:solidFill>
                    <a:prstClr val="black"/>
                  </a:solidFill>
                </a:rPr>
                <a:t>Ｂ</a:t>
              </a:r>
              <a:r>
                <a:rPr lang="ja-JP" altLang="en-US" sz="1400" dirty="0" smtClean="0">
                  <a:solidFill>
                    <a:prstClr val="black"/>
                  </a:solidFill>
                </a:rPr>
                <a:t>市擬主（後期）</a:t>
              </a:r>
              <a:endParaRPr lang="en-US" altLang="ja-JP" sz="1400" dirty="0" smtClean="0">
                <a:solidFill>
                  <a:prstClr val="black"/>
                </a:solidFill>
              </a:endParaRPr>
            </a:p>
          </p:txBody>
        </p:sp>
        <p:sp>
          <p:nvSpPr>
            <p:cNvPr id="63" name="テキスト ボックス 62"/>
            <p:cNvSpPr txBox="1"/>
            <p:nvPr/>
          </p:nvSpPr>
          <p:spPr>
            <a:xfrm>
              <a:off x="358936" y="6550614"/>
              <a:ext cx="8851624" cy="333252"/>
            </a:xfrm>
            <a:prstGeom prst="rect">
              <a:avLst/>
            </a:prstGeom>
            <a:noFill/>
          </p:spPr>
          <p:txBody>
            <a:bodyPr wrap="square" rtlCol="0">
              <a:spAutoFit/>
            </a:bodyPr>
            <a:lstStyle/>
            <a:p>
              <a:r>
                <a:rPr lang="en-US" altLang="ja-JP" sz="1400" dirty="0" smtClean="0">
                  <a:solidFill>
                    <a:prstClr val="black"/>
                  </a:solidFill>
                </a:rPr>
                <a:t>※</a:t>
              </a:r>
              <a:r>
                <a:rPr lang="ja-JP" altLang="en-US" sz="1400" dirty="0" smtClean="0">
                  <a:solidFill>
                    <a:prstClr val="black"/>
                  </a:solidFill>
                </a:rPr>
                <a:t>　</a:t>
              </a:r>
              <a:r>
                <a:rPr lang="en-US" altLang="ja-JP" sz="1400" dirty="0" smtClean="0">
                  <a:solidFill>
                    <a:prstClr val="black"/>
                  </a:solidFill>
                  <a:latin typeface="ＭＳ ゴシック" panose="020B0609070205080204" pitchFamily="49" charset="-128"/>
                  <a:ea typeface="ＭＳ ゴシック" panose="020B0609070205080204" pitchFamily="49" charset="-128"/>
                </a:rPr>
                <a:t>75</a:t>
              </a:r>
              <a:r>
                <a:rPr lang="ja-JP" altLang="en-US" sz="1400" dirty="0" smtClean="0">
                  <a:solidFill>
                    <a:prstClr val="black"/>
                  </a:solidFill>
                  <a:latin typeface="ＭＳ ゴシック" panose="020B0609070205080204" pitchFamily="49" charset="-128"/>
                  <a:ea typeface="ＭＳ ゴシック" panose="020B0609070205080204" pitchFamily="49" charset="-128"/>
                </a:rPr>
                <a:t>歳到達時特例対象療養に係る高額療養費を世帯主個人について支給した後、なお残る負担と、世帯員の負担</a:t>
              </a: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r>
                <a:rPr lang="ja-JP" altLang="en-US" sz="1400" dirty="0">
                  <a:solidFill>
                    <a:prstClr val="black"/>
                  </a:solidFill>
                  <a:latin typeface="ＭＳ ゴシック" panose="020B0609070205080204" pitchFamily="49" charset="-128"/>
                  <a:ea typeface="ＭＳ ゴシック" panose="020B0609070205080204" pitchFamily="49" charset="-128"/>
                </a:rPr>
                <a:t>　</a:t>
              </a:r>
              <a:r>
                <a:rPr lang="ja-JP" altLang="en-US" sz="1400" dirty="0" smtClean="0">
                  <a:solidFill>
                    <a:prstClr val="black"/>
                  </a:solidFill>
                  <a:latin typeface="ＭＳ ゴシック" panose="020B0609070205080204" pitchFamily="49" charset="-128"/>
                  <a:ea typeface="ＭＳ ゴシック" panose="020B0609070205080204" pitchFamily="49" charset="-128"/>
                </a:rPr>
                <a:t>額とを合算して、限度額の１</a:t>
              </a:r>
              <a:r>
                <a:rPr lang="en-US" altLang="ja-JP" sz="1400" dirty="0" smtClean="0">
                  <a:solidFill>
                    <a:prstClr val="black"/>
                  </a:solidFill>
                  <a:latin typeface="ＭＳ ゴシック" panose="020B0609070205080204" pitchFamily="49" charset="-128"/>
                  <a:ea typeface="ＭＳ ゴシック" panose="020B0609070205080204" pitchFamily="49" charset="-128"/>
                </a:rPr>
                <a:t>/</a:t>
              </a:r>
              <a:r>
                <a:rPr lang="ja-JP" altLang="en-US" sz="1400" dirty="0" smtClean="0">
                  <a:solidFill>
                    <a:prstClr val="black"/>
                  </a:solidFill>
                  <a:latin typeface="ＭＳ ゴシック" panose="020B0609070205080204" pitchFamily="49" charset="-128"/>
                  <a:ea typeface="ＭＳ ゴシック" panose="020B0609070205080204" pitchFamily="49" charset="-128"/>
                </a:rPr>
                <a:t>２を超えた分を高額療養費として支給する。</a:t>
              </a: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p:txBody>
        </p:sp>
      </p:grpSp>
      <p:sp>
        <p:nvSpPr>
          <p:cNvPr id="65" name="AutoShape 61"/>
          <p:cNvSpPr>
            <a:spLocks noChangeArrowheads="1"/>
          </p:cNvSpPr>
          <p:nvPr/>
        </p:nvSpPr>
        <p:spPr bwMode="auto">
          <a:xfrm>
            <a:off x="258280" y="803893"/>
            <a:ext cx="9299407" cy="2088232"/>
          </a:xfrm>
          <a:prstGeom prst="roundRect">
            <a:avLst>
              <a:gd name="adj" fmla="val 6357"/>
            </a:avLst>
          </a:prstGeom>
          <a:solidFill>
            <a:srgbClr val="FFFF99">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endParaRPr lang="ja-JP" altLang="en-US">
              <a:solidFill>
                <a:prstClr val="black"/>
              </a:solidFill>
            </a:endParaRPr>
          </a:p>
        </p:txBody>
      </p:sp>
      <p:sp>
        <p:nvSpPr>
          <p:cNvPr id="66" name="Text Box 62"/>
          <p:cNvSpPr txBox="1">
            <a:spLocks noChangeArrowheads="1"/>
          </p:cNvSpPr>
          <p:nvPr/>
        </p:nvSpPr>
        <p:spPr bwMode="auto">
          <a:xfrm>
            <a:off x="271344" y="938628"/>
            <a:ext cx="9299407"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600" dirty="0">
                <a:solidFill>
                  <a:prstClr val="black"/>
                </a:solidFill>
                <a:latin typeface="ＭＳ ゴシック" panose="020B0609070205080204" pitchFamily="49" charset="-128"/>
                <a:ea typeface="ＭＳ ゴシック" panose="020B0609070205080204" pitchFamily="49" charset="-128"/>
              </a:rPr>
              <a:t>　</a:t>
            </a:r>
            <a:r>
              <a:rPr lang="ja-JP" altLang="en-US" sz="1600" dirty="0" smtClean="0">
                <a:solidFill>
                  <a:prstClr val="black"/>
                </a:solidFill>
                <a:latin typeface="ＭＳ ゴシック" panose="020B0609070205080204" pitchFamily="49" charset="-128"/>
                <a:ea typeface="ＭＳ ゴシック" panose="020B0609070205080204" pitchFamily="49" charset="-128"/>
              </a:rPr>
              <a:t>平成</a:t>
            </a:r>
            <a:r>
              <a:rPr lang="en-US" altLang="ja-JP" sz="1600" dirty="0" smtClean="0">
                <a:solidFill>
                  <a:prstClr val="black"/>
                </a:solidFill>
                <a:latin typeface="ＭＳ ゴシック" panose="020B0609070205080204" pitchFamily="49" charset="-128"/>
                <a:ea typeface="ＭＳ ゴシック" panose="020B0609070205080204" pitchFamily="49" charset="-128"/>
              </a:rPr>
              <a:t>30</a:t>
            </a:r>
            <a:r>
              <a:rPr lang="ja-JP" altLang="en-US" sz="1600" dirty="0" smtClean="0">
                <a:solidFill>
                  <a:prstClr val="black"/>
                </a:solidFill>
                <a:latin typeface="ＭＳ ゴシック" panose="020B0609070205080204" pitchFamily="49" charset="-128"/>
                <a:ea typeface="ＭＳ ゴシック" panose="020B0609070205080204" pitchFamily="49" charset="-128"/>
              </a:rPr>
              <a:t>年４月以降、</a:t>
            </a:r>
            <a:r>
              <a:rPr lang="ja-JP" altLang="en-US" sz="1600" b="1" u="sng" dirty="0" smtClean="0">
                <a:solidFill>
                  <a:prstClr val="black"/>
                </a:solidFill>
                <a:latin typeface="ＭＳ ゴシック" panose="020B0609070205080204" pitchFamily="49" charset="-128"/>
                <a:ea typeface="ＭＳ ゴシック" panose="020B0609070205080204" pitchFamily="49" charset="-128"/>
              </a:rPr>
              <a:t>７５歳到達時特例対象療養に係る月に都道府県内で住所異動をした場合</a:t>
            </a:r>
            <a:r>
              <a:rPr lang="ja-JP" altLang="en-US" sz="1600" dirty="0" smtClean="0">
                <a:solidFill>
                  <a:prstClr val="black"/>
                </a:solidFill>
                <a:latin typeface="ＭＳ ゴシック" panose="020B0609070205080204" pitchFamily="49" charset="-128"/>
                <a:ea typeface="ＭＳ ゴシック" panose="020B0609070205080204" pitchFamily="49" charset="-128"/>
              </a:rPr>
              <a:t>、特例対象療養のみに着目すると、異動前市町村で特例の自己</a:t>
            </a:r>
            <a:r>
              <a:rPr lang="ja-JP" altLang="en-US" sz="1600" dirty="0">
                <a:solidFill>
                  <a:prstClr val="black"/>
                </a:solidFill>
                <a:latin typeface="ＭＳ ゴシック" panose="020B0609070205080204" pitchFamily="49" charset="-128"/>
                <a:ea typeface="ＭＳ ゴシック" panose="020B0609070205080204" pitchFamily="49" charset="-128"/>
              </a:rPr>
              <a:t>負担限度</a:t>
            </a:r>
            <a:r>
              <a:rPr lang="ja-JP" altLang="en-US" sz="1600" dirty="0" smtClean="0">
                <a:solidFill>
                  <a:prstClr val="black"/>
                </a:solidFill>
                <a:latin typeface="ＭＳ ゴシック" panose="020B0609070205080204" pitchFamily="49" charset="-128"/>
                <a:ea typeface="ＭＳ ゴシック" panose="020B0609070205080204" pitchFamily="49" charset="-128"/>
              </a:rPr>
              <a:t>額（</a:t>
            </a:r>
            <a:r>
              <a:rPr lang="ja-JP" altLang="en-US" sz="1600" b="1" u="sng" dirty="0" smtClean="0">
                <a:solidFill>
                  <a:prstClr val="black"/>
                </a:solidFill>
                <a:latin typeface="ＭＳ ゴシック" panose="020B0609070205080204" pitchFamily="49" charset="-128"/>
                <a:ea typeface="ＭＳ ゴシック" panose="020B0609070205080204" pitchFamily="49" charset="-128"/>
              </a:rPr>
              <a:t>通常の半額</a:t>
            </a:r>
            <a:r>
              <a:rPr lang="ja-JP" altLang="en-US" sz="1600" dirty="0" smtClean="0">
                <a:solidFill>
                  <a:prstClr val="black"/>
                </a:solidFill>
                <a:latin typeface="ＭＳ ゴシック" panose="020B0609070205080204" pitchFamily="49" charset="-128"/>
                <a:ea typeface="ＭＳ ゴシック" panose="020B0609070205080204" pitchFamily="49" charset="-128"/>
              </a:rPr>
              <a:t>）まで</a:t>
            </a:r>
            <a:r>
              <a:rPr lang="ja-JP" altLang="en-US" sz="1600" dirty="0">
                <a:solidFill>
                  <a:prstClr val="black"/>
                </a:solidFill>
                <a:latin typeface="ＭＳ ゴシック" panose="020B0609070205080204" pitchFamily="49" charset="-128"/>
                <a:ea typeface="ＭＳ ゴシック" panose="020B0609070205080204" pitchFamily="49" charset="-128"/>
              </a:rPr>
              <a:t>負担し</a:t>
            </a:r>
            <a:r>
              <a:rPr lang="ja-JP" altLang="en-US" sz="1600" dirty="0" smtClean="0">
                <a:solidFill>
                  <a:prstClr val="black"/>
                </a:solidFill>
                <a:latin typeface="ＭＳ ゴシック" panose="020B0609070205080204" pitchFamily="49" charset="-128"/>
                <a:ea typeface="ＭＳ ゴシック" panose="020B0609070205080204" pitchFamily="49" charset="-128"/>
              </a:rPr>
              <a:t>、異動後市町村でも特例の自己</a:t>
            </a:r>
            <a:r>
              <a:rPr lang="ja-JP" altLang="en-US" sz="1600" dirty="0">
                <a:solidFill>
                  <a:prstClr val="black"/>
                </a:solidFill>
                <a:latin typeface="ＭＳ ゴシック" panose="020B0609070205080204" pitchFamily="49" charset="-128"/>
                <a:ea typeface="ＭＳ ゴシック" panose="020B0609070205080204" pitchFamily="49" charset="-128"/>
              </a:rPr>
              <a:t>負担限度</a:t>
            </a:r>
            <a:r>
              <a:rPr lang="ja-JP" altLang="en-US" sz="1600" dirty="0" smtClean="0">
                <a:solidFill>
                  <a:prstClr val="black"/>
                </a:solidFill>
                <a:latin typeface="ＭＳ ゴシック" panose="020B0609070205080204" pitchFamily="49" charset="-128"/>
                <a:ea typeface="ＭＳ ゴシック" panose="020B0609070205080204" pitchFamily="49" charset="-128"/>
              </a:rPr>
              <a:t>額（</a:t>
            </a:r>
            <a:r>
              <a:rPr lang="ja-JP" altLang="en-US" sz="1600" b="1" u="sng" dirty="0" smtClean="0">
                <a:solidFill>
                  <a:prstClr val="black"/>
                </a:solidFill>
                <a:latin typeface="ＭＳ ゴシック" panose="020B0609070205080204" pitchFamily="49" charset="-128"/>
                <a:ea typeface="ＭＳ ゴシック" panose="020B0609070205080204" pitchFamily="49" charset="-128"/>
              </a:rPr>
              <a:t>通常の半額</a:t>
            </a:r>
            <a:r>
              <a:rPr lang="ja-JP" altLang="en-US" sz="1600" dirty="0" smtClean="0">
                <a:solidFill>
                  <a:prstClr val="black"/>
                </a:solidFill>
                <a:latin typeface="ＭＳ ゴシック" panose="020B0609070205080204" pitchFamily="49" charset="-128"/>
                <a:ea typeface="ＭＳ ゴシック" panose="020B0609070205080204" pitchFamily="49" charset="-128"/>
              </a:rPr>
              <a:t>）まで</a:t>
            </a:r>
            <a:r>
              <a:rPr lang="ja-JP" altLang="en-US" sz="1600" dirty="0">
                <a:solidFill>
                  <a:prstClr val="black"/>
                </a:solidFill>
                <a:latin typeface="ＭＳ ゴシック" panose="020B0609070205080204" pitchFamily="49" charset="-128"/>
                <a:ea typeface="ＭＳ ゴシック" panose="020B0609070205080204" pitchFamily="49" charset="-128"/>
              </a:rPr>
              <a:t>負担することとなることから</a:t>
            </a:r>
            <a:r>
              <a:rPr lang="ja-JP" altLang="en-US" sz="1600" dirty="0" smtClean="0">
                <a:solidFill>
                  <a:prstClr val="black"/>
                </a:solidFill>
                <a:latin typeface="ＭＳ ゴシック" panose="020B0609070205080204" pitchFamily="49" charset="-128"/>
                <a:ea typeface="ＭＳ ゴシック" panose="020B0609070205080204" pitchFamily="49" charset="-128"/>
              </a:rPr>
              <a:t>、</a:t>
            </a:r>
            <a:r>
              <a:rPr lang="ja-JP" altLang="en-US" sz="1600" dirty="0">
                <a:solidFill>
                  <a:prstClr val="black"/>
                </a:solidFill>
                <a:latin typeface="ＭＳ ゴシック" panose="020B0609070205080204" pitchFamily="49" charset="-128"/>
                <a:ea typeface="ＭＳ ゴシック" panose="020B0609070205080204" pitchFamily="49" charset="-128"/>
              </a:rPr>
              <a:t>特例対象者</a:t>
            </a:r>
            <a:r>
              <a:rPr lang="ja-JP" altLang="en-US" sz="1600" dirty="0" smtClean="0">
                <a:solidFill>
                  <a:prstClr val="black"/>
                </a:solidFill>
                <a:latin typeface="ＭＳ ゴシック" panose="020B0609070205080204" pitchFamily="49" charset="-128"/>
                <a:ea typeface="ＭＳ ゴシック" panose="020B0609070205080204" pitchFamily="49" charset="-128"/>
              </a:rPr>
              <a:t>から</a:t>
            </a:r>
            <a:r>
              <a:rPr lang="ja-JP" altLang="en-US" sz="1600" dirty="0">
                <a:solidFill>
                  <a:prstClr val="black"/>
                </a:solidFill>
                <a:latin typeface="ＭＳ ゴシック" panose="020B0609070205080204" pitchFamily="49" charset="-128"/>
                <a:ea typeface="ＭＳ ゴシック" panose="020B0609070205080204" pitchFamily="49" charset="-128"/>
              </a:rPr>
              <a:t>見れば</a:t>
            </a:r>
            <a:r>
              <a:rPr lang="ja-JP" altLang="en-US" sz="1600" dirty="0" smtClean="0">
                <a:solidFill>
                  <a:prstClr val="black"/>
                </a:solidFill>
                <a:latin typeface="ＭＳ ゴシック" panose="020B0609070205080204" pitchFamily="49" charset="-128"/>
                <a:ea typeface="ＭＳ ゴシック" panose="020B0609070205080204" pitchFamily="49" charset="-128"/>
              </a:rPr>
              <a:t>、</a:t>
            </a:r>
            <a:r>
              <a:rPr lang="ja-JP" altLang="en-US" sz="1600" b="1" u="sng" dirty="0" smtClean="0">
                <a:solidFill>
                  <a:prstClr val="black"/>
                </a:solidFill>
                <a:latin typeface="ＭＳ ゴシック" panose="020B0609070205080204" pitchFamily="49" charset="-128"/>
                <a:ea typeface="ＭＳ ゴシック" panose="020B0609070205080204" pitchFamily="49" charset="-128"/>
              </a:rPr>
              <a:t>当月の自己負担の上限額が住所異動しない場合（通常の半額）と比べて、個人単位で２倍（通常と同じ限度額）と</a:t>
            </a:r>
            <a:r>
              <a:rPr lang="ja-JP" altLang="en-US" sz="1600" b="1" u="sng" dirty="0">
                <a:solidFill>
                  <a:prstClr val="black"/>
                </a:solidFill>
                <a:latin typeface="ＭＳ ゴシック" panose="020B0609070205080204" pitchFamily="49" charset="-128"/>
                <a:ea typeface="ＭＳ ゴシック" panose="020B0609070205080204" pitchFamily="49" charset="-128"/>
              </a:rPr>
              <a:t>なる</a:t>
            </a:r>
            <a:r>
              <a:rPr lang="ja-JP" altLang="en-US" sz="1600" dirty="0">
                <a:solidFill>
                  <a:prstClr val="black"/>
                </a:solidFill>
                <a:latin typeface="ＭＳ ゴシック" panose="020B0609070205080204" pitchFamily="49" charset="-128"/>
                <a:ea typeface="ＭＳ ゴシック" panose="020B0609070205080204" pitchFamily="49" charset="-128"/>
              </a:rPr>
              <a:t>ことが生じうる</a:t>
            </a:r>
            <a:r>
              <a:rPr lang="ja-JP" altLang="en-US" sz="1600" dirty="0" smtClean="0">
                <a:solidFill>
                  <a:prstClr val="black"/>
                </a:solidFill>
                <a:latin typeface="ＭＳ ゴシック" panose="020B0609070205080204" pitchFamily="49" charset="-128"/>
                <a:ea typeface="ＭＳ ゴシック" panose="020B0609070205080204" pitchFamily="49" charset="-128"/>
              </a:rPr>
              <a:t>。</a:t>
            </a:r>
            <a:endParaRPr lang="en-US" altLang="ja-JP" sz="1600" dirty="0" smtClean="0">
              <a:solidFill>
                <a:prstClr val="black"/>
              </a:solidFill>
              <a:latin typeface="ＭＳ ゴシック" panose="020B0609070205080204" pitchFamily="49" charset="-128"/>
              <a:ea typeface="ＭＳ ゴシック" panose="020B0609070205080204" pitchFamily="49" charset="-128"/>
            </a:endParaRPr>
          </a:p>
          <a:p>
            <a:pPr eaLnBrk="1" hangingPunct="1"/>
            <a:r>
              <a:rPr lang="ja-JP" altLang="en-US" sz="1600" dirty="0">
                <a:solidFill>
                  <a:prstClr val="black"/>
                </a:solidFill>
                <a:latin typeface="ＭＳ ゴシック" panose="020B0609070205080204" pitchFamily="49" charset="-128"/>
                <a:ea typeface="ＭＳ ゴシック" panose="020B0609070205080204" pitchFamily="49" charset="-128"/>
              </a:rPr>
              <a:t>　これ</a:t>
            </a:r>
            <a:r>
              <a:rPr lang="ja-JP" altLang="en-US" sz="1600" dirty="0" smtClean="0">
                <a:solidFill>
                  <a:prstClr val="black"/>
                </a:solidFill>
                <a:latin typeface="ＭＳ ゴシック" panose="020B0609070205080204" pitchFamily="49" charset="-128"/>
                <a:ea typeface="ＭＳ ゴシック" panose="020B0609070205080204" pitchFamily="49" charset="-128"/>
              </a:rPr>
              <a:t>に対応するため、異動月</a:t>
            </a:r>
            <a:r>
              <a:rPr lang="ja-JP" altLang="en-US" sz="1600" dirty="0">
                <a:solidFill>
                  <a:prstClr val="black"/>
                </a:solidFill>
                <a:latin typeface="ＭＳ ゴシック" panose="020B0609070205080204" pitchFamily="49" charset="-128"/>
                <a:ea typeface="ＭＳ ゴシック" panose="020B0609070205080204" pitchFamily="49" charset="-128"/>
              </a:rPr>
              <a:t>については</a:t>
            </a:r>
            <a:r>
              <a:rPr lang="ja-JP" altLang="en-US" sz="1600" dirty="0" smtClean="0">
                <a:solidFill>
                  <a:prstClr val="black"/>
                </a:solidFill>
                <a:latin typeface="ＭＳ ゴシック" panose="020B0609070205080204" pitchFamily="49" charset="-128"/>
                <a:ea typeface="ＭＳ ゴシック" panose="020B0609070205080204" pitchFamily="49" charset="-128"/>
              </a:rPr>
              <a:t>、異動前市町村と異動後の市町村に</a:t>
            </a:r>
            <a:r>
              <a:rPr lang="ja-JP" altLang="en-US" sz="1600" dirty="0">
                <a:solidFill>
                  <a:prstClr val="black"/>
                </a:solidFill>
                <a:latin typeface="ＭＳ ゴシック" panose="020B0609070205080204" pitchFamily="49" charset="-128"/>
                <a:ea typeface="ＭＳ ゴシック" panose="020B0609070205080204" pitchFamily="49" charset="-128"/>
              </a:rPr>
              <a:t>おける</a:t>
            </a:r>
            <a:r>
              <a:rPr lang="ja-JP" altLang="en-US" sz="1600" b="1" u="sng" dirty="0">
                <a:solidFill>
                  <a:prstClr val="black"/>
                </a:solidFill>
                <a:latin typeface="ＭＳ ゴシック" panose="020B0609070205080204" pitchFamily="49" charset="-128"/>
                <a:ea typeface="ＭＳ ゴシック" panose="020B0609070205080204" pitchFamily="49" charset="-128"/>
              </a:rPr>
              <a:t>自己負担限度額</a:t>
            </a:r>
            <a:r>
              <a:rPr lang="ja-JP" altLang="en-US" sz="1600" b="1" u="sng" dirty="0" smtClean="0">
                <a:solidFill>
                  <a:prstClr val="black"/>
                </a:solidFill>
                <a:latin typeface="ＭＳ ゴシック" panose="020B0609070205080204" pitchFamily="49" charset="-128"/>
                <a:ea typeface="ＭＳ ゴシック" panose="020B0609070205080204" pitchFamily="49" charset="-128"/>
              </a:rPr>
              <a:t>を個人単位でさらに２分</a:t>
            </a:r>
            <a:r>
              <a:rPr lang="ja-JP" altLang="en-US" sz="1600" b="1" u="sng" dirty="0">
                <a:solidFill>
                  <a:prstClr val="black"/>
                </a:solidFill>
                <a:latin typeface="ＭＳ ゴシック" panose="020B0609070205080204" pitchFamily="49" charset="-128"/>
                <a:ea typeface="ＭＳ ゴシック" panose="020B0609070205080204" pitchFamily="49" charset="-128"/>
              </a:rPr>
              <a:t>の</a:t>
            </a:r>
            <a:r>
              <a:rPr lang="ja-JP" altLang="en-US" sz="1600" b="1" u="sng" dirty="0" smtClean="0">
                <a:solidFill>
                  <a:prstClr val="black"/>
                </a:solidFill>
                <a:latin typeface="ＭＳ ゴシック" panose="020B0609070205080204" pitchFamily="49" charset="-128"/>
                <a:ea typeface="ＭＳ ゴシック" panose="020B0609070205080204" pitchFamily="49" charset="-128"/>
              </a:rPr>
              <a:t>１（通常の</a:t>
            </a:r>
            <a:r>
              <a:rPr lang="ja-JP" altLang="en-US" sz="1600" b="1" u="sng" dirty="0">
                <a:solidFill>
                  <a:prstClr val="black"/>
                </a:solidFill>
                <a:latin typeface="ＭＳ ゴシック" panose="020B0609070205080204" pitchFamily="49" charset="-128"/>
                <a:ea typeface="ＭＳ ゴシック" panose="020B0609070205080204" pitchFamily="49" charset="-128"/>
              </a:rPr>
              <a:t>４</a:t>
            </a:r>
            <a:r>
              <a:rPr lang="ja-JP" altLang="en-US" sz="1600" b="1" u="sng" dirty="0" smtClean="0">
                <a:solidFill>
                  <a:prstClr val="black"/>
                </a:solidFill>
                <a:latin typeface="ＭＳ ゴシック" panose="020B0609070205080204" pitchFamily="49" charset="-128"/>
                <a:ea typeface="ＭＳ ゴシック" panose="020B0609070205080204" pitchFamily="49" charset="-128"/>
              </a:rPr>
              <a:t>分の１）に</a:t>
            </a:r>
            <a:r>
              <a:rPr lang="ja-JP" altLang="en-US" sz="1600" b="1" u="sng" dirty="0">
                <a:solidFill>
                  <a:prstClr val="black"/>
                </a:solidFill>
                <a:latin typeface="ＭＳ ゴシック" panose="020B0609070205080204" pitchFamily="49" charset="-128"/>
                <a:ea typeface="ＭＳ ゴシック" panose="020B0609070205080204" pitchFamily="49" charset="-128"/>
              </a:rPr>
              <a:t>設定</a:t>
            </a:r>
            <a:r>
              <a:rPr lang="ja-JP" altLang="en-US" sz="1600" b="1" u="sng" dirty="0" smtClean="0">
                <a:solidFill>
                  <a:prstClr val="black"/>
                </a:solidFill>
                <a:latin typeface="ＭＳ ゴシック" panose="020B0609070205080204" pitchFamily="49" charset="-128"/>
                <a:ea typeface="ＭＳ ゴシック" panose="020B0609070205080204" pitchFamily="49" charset="-128"/>
              </a:rPr>
              <a:t>する</a:t>
            </a:r>
            <a:r>
              <a:rPr lang="ja-JP" altLang="en-US" sz="1600" dirty="0" smtClean="0">
                <a:solidFill>
                  <a:prstClr val="black"/>
                </a:solidFill>
                <a:latin typeface="ＭＳ ゴシック" panose="020B0609070205080204" pitchFamily="49" charset="-128"/>
                <a:ea typeface="ＭＳ ゴシック" panose="020B0609070205080204" pitchFamily="49" charset="-128"/>
              </a:rPr>
              <a:t>。</a:t>
            </a:r>
            <a:endParaRPr lang="en-US" altLang="ja-JP" sz="1600" dirty="0">
              <a:solidFill>
                <a:prstClr val="black"/>
              </a:solidFill>
              <a:latin typeface="ＭＳ ゴシック" panose="020B0609070205080204" pitchFamily="49" charset="-128"/>
              <a:ea typeface="ＭＳ ゴシック" panose="020B0609070205080204" pitchFamily="49" charset="-128"/>
            </a:endParaRPr>
          </a:p>
          <a:p>
            <a:pPr eaLnBrk="1" hangingPunct="1"/>
            <a:r>
              <a:rPr lang="ja-JP" altLang="en-US" sz="1600" dirty="0" smtClean="0">
                <a:solidFill>
                  <a:prstClr val="black"/>
                </a:solidFill>
                <a:latin typeface="ＭＳ ゴシック" panose="020B0609070205080204" pitchFamily="49" charset="-128"/>
                <a:ea typeface="ＭＳ ゴシック" panose="020B0609070205080204" pitchFamily="49" charset="-128"/>
              </a:rPr>
              <a:t>　</a:t>
            </a:r>
            <a:endParaRPr lang="ja-JP" altLang="en-US" sz="1600" dirty="0">
              <a:solidFill>
                <a:prstClr val="black"/>
              </a:solidFill>
              <a:latin typeface="ＭＳ ゴシック" panose="020B0609070205080204" pitchFamily="49" charset="-128"/>
              <a:ea typeface="ＭＳ ゴシック" panose="020B0609070205080204" pitchFamily="49" charset="-128"/>
            </a:endParaRPr>
          </a:p>
        </p:txBody>
      </p:sp>
      <p:sp>
        <p:nvSpPr>
          <p:cNvPr id="3" name="スライド番号プレースホルダー 2"/>
          <p:cNvSpPr>
            <a:spLocks noGrp="1"/>
          </p:cNvSpPr>
          <p:nvPr>
            <p:ph type="sldNum" sz="quarter" idx="12"/>
          </p:nvPr>
        </p:nvSpPr>
        <p:spPr>
          <a:xfrm>
            <a:off x="7569757" y="6474021"/>
            <a:ext cx="2311400" cy="365125"/>
          </a:xfrm>
        </p:spPr>
        <p:txBody>
          <a:bodyPr/>
          <a:lstStyle/>
          <a:p>
            <a:fld id="{5EE12510-1AAD-44A8-93E4-0B35493DCE00}" type="slidenum">
              <a:rPr lang="ja-JP" altLang="en-US" smtClean="0">
                <a:solidFill>
                  <a:prstClr val="black">
                    <a:tint val="75000"/>
                  </a:prstClr>
                </a:solidFill>
              </a:rPr>
              <a:pPr/>
              <a:t>17</a:t>
            </a:fld>
            <a:endParaRPr lang="ja-JP" altLang="en-US">
              <a:solidFill>
                <a:prstClr val="black">
                  <a:tint val="75000"/>
                </a:prstClr>
              </a:solidFill>
            </a:endParaRPr>
          </a:p>
        </p:txBody>
      </p:sp>
      <p:cxnSp>
        <p:nvCxnSpPr>
          <p:cNvPr id="28" name="直線コネクタ 27"/>
          <p:cNvCxnSpPr/>
          <p:nvPr/>
        </p:nvCxnSpPr>
        <p:spPr>
          <a:xfrm>
            <a:off x="-107038" y="705436"/>
            <a:ext cx="10281593"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844884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Rectangle 80"/>
          <p:cNvSpPr>
            <a:spLocks noChangeArrowheads="1"/>
          </p:cNvSpPr>
          <p:nvPr/>
        </p:nvSpPr>
        <p:spPr bwMode="auto">
          <a:xfrm>
            <a:off x="6786593" y="3033746"/>
            <a:ext cx="1585648" cy="527004"/>
          </a:xfrm>
          <a:prstGeom prst="rect">
            <a:avLst/>
          </a:prstGeom>
          <a:solidFill>
            <a:srgbClr val="FFCC99"/>
          </a:solidFill>
          <a:ln w="127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8,850</a:t>
            </a:r>
            <a:r>
              <a:rPr lang="ja-JP" altLang="en-US" sz="1100" dirty="0" smtClean="0">
                <a:solidFill>
                  <a:prstClr val="black"/>
                </a:solidFill>
                <a:latin typeface="ＭＳ ゴシック" pitchFamily="49" charset="-128"/>
                <a:ea typeface="ＭＳ ゴシック" pitchFamily="49" charset="-128"/>
                <a:cs typeface="Times New Roman" pitchFamily="18" charset="0"/>
              </a:rPr>
              <a:t>円</a:t>
            </a:r>
            <a:endParaRPr lang="en-US" altLang="ja-JP" sz="1100" dirty="0" smtClean="0">
              <a:solidFill>
                <a:prstClr val="black"/>
              </a:solidFill>
              <a:latin typeface="ＭＳ ゴシック" pitchFamily="49" charset="-128"/>
              <a:ea typeface="ＭＳ ゴシック" pitchFamily="49" charset="-128"/>
              <a:cs typeface="Times New Roman" pitchFamily="18" charset="0"/>
            </a:endParaRPr>
          </a:p>
          <a:p>
            <a:pPr algn="ctr" eaLnBrk="1" hangingPunct="1">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(6,150</a:t>
            </a:r>
            <a:r>
              <a:rPr lang="ja-JP" altLang="en-US" sz="1100" dirty="0" smtClean="0">
                <a:solidFill>
                  <a:prstClr val="black"/>
                </a:solidFill>
                <a:latin typeface="ＭＳ ゴシック" pitchFamily="49" charset="-128"/>
                <a:ea typeface="ＭＳ ゴシック" pitchFamily="49" charset="-128"/>
                <a:cs typeface="Times New Roman" pitchFamily="18" charset="0"/>
              </a:rPr>
              <a:t>円</a:t>
            </a:r>
            <a:r>
              <a:rPr lang="en-US" altLang="ja-JP" sz="1100" dirty="0" smtClean="0">
                <a:solidFill>
                  <a:prstClr val="black"/>
                </a:solidFill>
                <a:latin typeface="ＭＳ ゴシック" pitchFamily="49" charset="-128"/>
                <a:ea typeface="ＭＳ ゴシック" pitchFamily="49" charset="-128"/>
                <a:cs typeface="Times New Roman" pitchFamily="18" charset="0"/>
              </a:rPr>
              <a:t>)</a:t>
            </a:r>
            <a:endParaRPr lang="ja-JP" altLang="en-US" sz="1100" dirty="0">
              <a:solidFill>
                <a:prstClr val="black"/>
              </a:solidFill>
              <a:latin typeface="ＭＳ ゴシック" pitchFamily="49" charset="-128"/>
              <a:ea typeface="ＭＳ ゴシック" pitchFamily="49" charset="-128"/>
              <a:cs typeface="Times New Roman" pitchFamily="18" charset="0"/>
            </a:endParaRPr>
          </a:p>
        </p:txBody>
      </p:sp>
      <p:sp>
        <p:nvSpPr>
          <p:cNvPr id="256" name="Rectangle 80"/>
          <p:cNvSpPr>
            <a:spLocks noChangeArrowheads="1"/>
          </p:cNvSpPr>
          <p:nvPr/>
        </p:nvSpPr>
        <p:spPr bwMode="auto">
          <a:xfrm>
            <a:off x="6776963" y="2506529"/>
            <a:ext cx="1585648" cy="527004"/>
          </a:xfrm>
          <a:prstGeom prst="rect">
            <a:avLst/>
          </a:prstGeom>
          <a:solidFill>
            <a:srgbClr val="FFCC99"/>
          </a:solidFill>
          <a:ln w="127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14,400</a:t>
            </a:r>
            <a:r>
              <a:rPr lang="ja-JP" altLang="en-US" sz="1100" dirty="0" smtClean="0">
                <a:solidFill>
                  <a:prstClr val="black"/>
                </a:solidFill>
                <a:latin typeface="ＭＳ ゴシック" pitchFamily="49" charset="-128"/>
                <a:ea typeface="ＭＳ ゴシック" pitchFamily="49" charset="-128"/>
                <a:cs typeface="Times New Roman" pitchFamily="18" charset="0"/>
              </a:rPr>
              <a:t>円</a:t>
            </a:r>
            <a:endParaRPr lang="en-US" altLang="ja-JP" sz="1100" dirty="0" smtClean="0">
              <a:solidFill>
                <a:prstClr val="black"/>
              </a:solidFill>
              <a:latin typeface="ＭＳ ゴシック" pitchFamily="49" charset="-128"/>
              <a:ea typeface="ＭＳ ゴシック" pitchFamily="49" charset="-128"/>
              <a:cs typeface="Times New Roman" pitchFamily="18" charset="0"/>
            </a:endParaRPr>
          </a:p>
          <a:p>
            <a:pPr algn="ctr" eaLnBrk="1" hangingPunct="1">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(11,100</a:t>
            </a:r>
            <a:r>
              <a:rPr lang="ja-JP" altLang="en-US" sz="1100" dirty="0" smtClean="0">
                <a:solidFill>
                  <a:prstClr val="black"/>
                </a:solidFill>
                <a:latin typeface="ＭＳ ゴシック" pitchFamily="49" charset="-128"/>
                <a:ea typeface="ＭＳ ゴシック" pitchFamily="49" charset="-128"/>
                <a:cs typeface="Times New Roman" pitchFamily="18" charset="0"/>
              </a:rPr>
              <a:t>円</a:t>
            </a:r>
            <a:r>
              <a:rPr lang="en-US" altLang="ja-JP" sz="1100" dirty="0" smtClean="0">
                <a:solidFill>
                  <a:prstClr val="black"/>
                </a:solidFill>
                <a:latin typeface="ＭＳ ゴシック" pitchFamily="49" charset="-128"/>
                <a:ea typeface="ＭＳ ゴシック" pitchFamily="49" charset="-128"/>
                <a:cs typeface="Times New Roman" pitchFamily="18" charset="0"/>
              </a:rPr>
              <a:t>)</a:t>
            </a:r>
            <a:endParaRPr lang="ja-JP" altLang="en-US" sz="1100" dirty="0">
              <a:solidFill>
                <a:prstClr val="black"/>
              </a:solidFill>
              <a:latin typeface="ＭＳ ゴシック" pitchFamily="49" charset="-128"/>
              <a:ea typeface="ＭＳ ゴシック" pitchFamily="49" charset="-128"/>
              <a:cs typeface="Times New Roman" pitchFamily="18" charset="0"/>
            </a:endParaRPr>
          </a:p>
        </p:txBody>
      </p:sp>
      <p:sp>
        <p:nvSpPr>
          <p:cNvPr id="255" name="Rectangle 79"/>
          <p:cNvSpPr>
            <a:spLocks noChangeArrowheads="1"/>
          </p:cNvSpPr>
          <p:nvPr/>
        </p:nvSpPr>
        <p:spPr bwMode="auto">
          <a:xfrm>
            <a:off x="8359197" y="1991274"/>
            <a:ext cx="1490529" cy="483196"/>
          </a:xfrm>
          <a:prstGeom prst="rect">
            <a:avLst/>
          </a:prstGeom>
          <a:solidFill>
            <a:srgbClr val="FFCC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40,050</a:t>
            </a:r>
            <a:r>
              <a:rPr lang="ja-JP" altLang="en-US" sz="1100" dirty="0">
                <a:solidFill>
                  <a:prstClr val="black"/>
                </a:solidFill>
                <a:latin typeface="ＭＳ ゴシック" pitchFamily="49" charset="-128"/>
                <a:ea typeface="ＭＳ ゴシック" pitchFamily="49" charset="-128"/>
                <a:cs typeface="Times New Roman" pitchFamily="18" charset="0"/>
              </a:rPr>
              <a:t>円</a:t>
            </a:r>
            <a:r>
              <a:rPr lang="en-US" altLang="ja-JP" sz="1100" dirty="0">
                <a:solidFill>
                  <a:prstClr val="black"/>
                </a:solidFill>
                <a:latin typeface="ＭＳ ゴシック" pitchFamily="49" charset="-128"/>
                <a:ea typeface="ＭＳ ゴシック" pitchFamily="49" charset="-128"/>
                <a:cs typeface="Times New Roman" pitchFamily="18" charset="0"/>
              </a:rPr>
              <a:t>+1%</a:t>
            </a:r>
          </a:p>
          <a:p>
            <a:pPr algn="ctr">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(22,200</a:t>
            </a:r>
            <a:r>
              <a:rPr lang="ja-JP" altLang="en-US" sz="1100" dirty="0">
                <a:solidFill>
                  <a:prstClr val="black"/>
                </a:solidFill>
                <a:latin typeface="ＭＳ ゴシック" pitchFamily="49" charset="-128"/>
                <a:ea typeface="ＭＳ ゴシック" pitchFamily="49" charset="-128"/>
                <a:cs typeface="Times New Roman" pitchFamily="18" charset="0"/>
              </a:rPr>
              <a:t>円</a:t>
            </a:r>
            <a:r>
              <a:rPr lang="en-US" altLang="ja-JP" sz="1100" dirty="0">
                <a:solidFill>
                  <a:prstClr val="black"/>
                </a:solidFill>
                <a:latin typeface="ＭＳ ゴシック" pitchFamily="49" charset="-128"/>
                <a:ea typeface="ＭＳ ゴシック" pitchFamily="49" charset="-128"/>
                <a:cs typeface="Times New Roman" pitchFamily="18" charset="0"/>
              </a:rPr>
              <a:t>)</a:t>
            </a:r>
          </a:p>
        </p:txBody>
      </p:sp>
      <p:sp>
        <p:nvSpPr>
          <p:cNvPr id="254" name="Rectangle 80"/>
          <p:cNvSpPr>
            <a:spLocks noChangeArrowheads="1"/>
          </p:cNvSpPr>
          <p:nvPr/>
        </p:nvSpPr>
        <p:spPr bwMode="auto">
          <a:xfrm>
            <a:off x="6786593" y="2000751"/>
            <a:ext cx="1585648" cy="488783"/>
          </a:xfrm>
          <a:prstGeom prst="rect">
            <a:avLst/>
          </a:prstGeom>
          <a:solidFill>
            <a:srgbClr val="FFCC99"/>
          </a:solidFill>
          <a:ln w="127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20,025</a:t>
            </a:r>
            <a:r>
              <a:rPr lang="ja-JP" altLang="en-US" sz="1100" dirty="0" smtClean="0">
                <a:solidFill>
                  <a:prstClr val="black"/>
                </a:solidFill>
                <a:latin typeface="ＭＳ ゴシック" pitchFamily="49" charset="-128"/>
                <a:ea typeface="ＭＳ ゴシック" pitchFamily="49" charset="-128"/>
                <a:cs typeface="Times New Roman" pitchFamily="18" charset="0"/>
              </a:rPr>
              <a:t>円</a:t>
            </a:r>
            <a:r>
              <a:rPr lang="en-US" altLang="ja-JP" sz="1100" dirty="0" smtClean="0">
                <a:solidFill>
                  <a:prstClr val="black"/>
                </a:solidFill>
                <a:latin typeface="ＭＳ ゴシック" pitchFamily="49" charset="-128"/>
                <a:ea typeface="ＭＳ ゴシック" pitchFamily="49" charset="-128"/>
                <a:cs typeface="Times New Roman" pitchFamily="18" charset="0"/>
              </a:rPr>
              <a:t>+1%</a:t>
            </a:r>
          </a:p>
          <a:p>
            <a:pPr algn="ctr" eaLnBrk="1" hangingPunct="1">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(11,100</a:t>
            </a:r>
            <a:r>
              <a:rPr lang="ja-JP" altLang="en-US" sz="1100" dirty="0" smtClean="0">
                <a:solidFill>
                  <a:prstClr val="black"/>
                </a:solidFill>
                <a:latin typeface="ＭＳ ゴシック" pitchFamily="49" charset="-128"/>
                <a:ea typeface="ＭＳ ゴシック" pitchFamily="49" charset="-128"/>
                <a:cs typeface="Times New Roman" pitchFamily="18" charset="0"/>
              </a:rPr>
              <a:t>円</a:t>
            </a:r>
            <a:r>
              <a:rPr lang="en-US" altLang="ja-JP" sz="1100" dirty="0" smtClean="0">
                <a:solidFill>
                  <a:prstClr val="black"/>
                </a:solidFill>
                <a:latin typeface="ＭＳ ゴシック" pitchFamily="49" charset="-128"/>
                <a:ea typeface="ＭＳ ゴシック" pitchFamily="49" charset="-128"/>
                <a:cs typeface="Times New Roman" pitchFamily="18" charset="0"/>
              </a:rPr>
              <a:t>)</a:t>
            </a:r>
            <a:endParaRPr lang="ja-JP" altLang="en-US" sz="1100" dirty="0">
              <a:solidFill>
                <a:prstClr val="black"/>
              </a:solidFill>
              <a:latin typeface="ＭＳ ゴシック" pitchFamily="49" charset="-128"/>
              <a:ea typeface="ＭＳ ゴシック" pitchFamily="49" charset="-128"/>
              <a:cs typeface="Times New Roman" pitchFamily="18" charset="0"/>
            </a:endParaRPr>
          </a:p>
        </p:txBody>
      </p:sp>
      <p:sp>
        <p:nvSpPr>
          <p:cNvPr id="4099" name="Text Box 3"/>
          <p:cNvSpPr txBox="1">
            <a:spLocks noChangeArrowheads="1"/>
          </p:cNvSpPr>
          <p:nvPr/>
        </p:nvSpPr>
        <p:spPr bwMode="auto">
          <a:xfrm>
            <a:off x="-589177" y="355662"/>
            <a:ext cx="309390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spcBef>
                <a:spcPct val="50000"/>
              </a:spcBef>
            </a:pPr>
            <a:r>
              <a:rPr lang="en-US" altLang="ja-JP" sz="1400" dirty="0" smtClean="0">
                <a:solidFill>
                  <a:prstClr val="black"/>
                </a:solidFill>
              </a:rPr>
              <a:t>【</a:t>
            </a:r>
            <a:r>
              <a:rPr lang="ja-JP" altLang="en-US" sz="1400" dirty="0">
                <a:solidFill>
                  <a:prstClr val="black"/>
                </a:solidFill>
              </a:rPr>
              <a:t>通常</a:t>
            </a:r>
            <a:r>
              <a:rPr lang="en-US" altLang="ja-JP" sz="1400" dirty="0" smtClean="0">
                <a:solidFill>
                  <a:prstClr val="black"/>
                </a:solidFill>
              </a:rPr>
              <a:t>】</a:t>
            </a:r>
            <a:r>
              <a:rPr lang="en-US" altLang="ja-JP" dirty="0" smtClean="0">
                <a:solidFill>
                  <a:prstClr val="black"/>
                </a:solidFill>
              </a:rPr>
              <a:t> </a:t>
            </a:r>
            <a:endParaRPr lang="en-US" altLang="ja-JP" dirty="0">
              <a:solidFill>
                <a:prstClr val="black"/>
              </a:solidFill>
            </a:endParaRPr>
          </a:p>
        </p:txBody>
      </p:sp>
      <p:sp>
        <p:nvSpPr>
          <p:cNvPr id="4100" name="Text Box 4"/>
          <p:cNvSpPr txBox="1">
            <a:spLocks noChangeArrowheads="1"/>
          </p:cNvSpPr>
          <p:nvPr/>
        </p:nvSpPr>
        <p:spPr bwMode="auto">
          <a:xfrm>
            <a:off x="4592960" y="333168"/>
            <a:ext cx="29233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spcBef>
                <a:spcPct val="50000"/>
              </a:spcBef>
            </a:pPr>
            <a:r>
              <a:rPr lang="en-US" altLang="ja-JP" sz="1400" dirty="0">
                <a:solidFill>
                  <a:prstClr val="black"/>
                </a:solidFill>
              </a:rPr>
              <a:t>【</a:t>
            </a:r>
            <a:r>
              <a:rPr lang="ja-JP" altLang="en-US" sz="1400" dirty="0">
                <a:solidFill>
                  <a:prstClr val="black"/>
                </a:solidFill>
              </a:rPr>
              <a:t>７５歳の誕生</a:t>
            </a:r>
            <a:r>
              <a:rPr lang="ja-JP" altLang="en-US" sz="1400" dirty="0" smtClean="0">
                <a:solidFill>
                  <a:prstClr val="black"/>
                </a:solidFill>
              </a:rPr>
              <a:t>月かつ住所異動月</a:t>
            </a:r>
            <a:r>
              <a:rPr lang="en-US" altLang="ja-JP" sz="1400" dirty="0" smtClean="0">
                <a:solidFill>
                  <a:prstClr val="black"/>
                </a:solidFill>
              </a:rPr>
              <a:t>】</a:t>
            </a:r>
            <a:r>
              <a:rPr lang="en-US" altLang="ja-JP" dirty="0" smtClean="0">
                <a:solidFill>
                  <a:prstClr val="black"/>
                </a:solidFill>
              </a:rPr>
              <a:t> </a:t>
            </a:r>
            <a:endParaRPr lang="en-US" altLang="ja-JP" dirty="0">
              <a:solidFill>
                <a:prstClr val="black"/>
              </a:solidFill>
            </a:endParaRPr>
          </a:p>
        </p:txBody>
      </p:sp>
      <p:sp>
        <p:nvSpPr>
          <p:cNvPr id="4101" name="AutoShape 5"/>
          <p:cNvSpPr>
            <a:spLocks noChangeArrowheads="1"/>
          </p:cNvSpPr>
          <p:nvPr/>
        </p:nvSpPr>
        <p:spPr bwMode="auto">
          <a:xfrm>
            <a:off x="4447853" y="2705624"/>
            <a:ext cx="392113" cy="1296987"/>
          </a:xfrm>
          <a:prstGeom prst="rightArrow">
            <a:avLst>
              <a:gd name="adj1" fmla="val 50000"/>
              <a:gd name="adj2" fmla="val 53872"/>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endParaRPr lang="ja-JP" altLang="en-US">
              <a:solidFill>
                <a:prstClr val="black"/>
              </a:solidFill>
            </a:endParaRPr>
          </a:p>
        </p:txBody>
      </p:sp>
      <p:grpSp>
        <p:nvGrpSpPr>
          <p:cNvPr id="4102" name="Group 6"/>
          <p:cNvGrpSpPr>
            <a:grpSpLocks/>
          </p:cNvGrpSpPr>
          <p:nvPr/>
        </p:nvGrpSpPr>
        <p:grpSpPr bwMode="auto">
          <a:xfrm>
            <a:off x="131664" y="3533480"/>
            <a:ext cx="4569494" cy="2840022"/>
            <a:chOff x="88" y="618"/>
            <a:chExt cx="2657" cy="2812"/>
          </a:xfrm>
        </p:grpSpPr>
        <p:sp>
          <p:nvSpPr>
            <p:cNvPr id="4157" name="Line 7"/>
            <p:cNvSpPr>
              <a:spLocks noChangeShapeType="1"/>
            </p:cNvSpPr>
            <p:nvPr/>
          </p:nvSpPr>
          <p:spPr bwMode="auto">
            <a:xfrm>
              <a:off x="874" y="1034"/>
              <a:ext cx="0"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58" name="Line 8"/>
            <p:cNvSpPr>
              <a:spLocks noChangeShapeType="1"/>
            </p:cNvSpPr>
            <p:nvPr/>
          </p:nvSpPr>
          <p:spPr bwMode="auto">
            <a:xfrm>
              <a:off x="874" y="871"/>
              <a:ext cx="0"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59" name="Line 9"/>
            <p:cNvSpPr>
              <a:spLocks noChangeShapeType="1"/>
            </p:cNvSpPr>
            <p:nvPr/>
          </p:nvSpPr>
          <p:spPr bwMode="auto">
            <a:xfrm>
              <a:off x="824" y="618"/>
              <a:ext cx="0"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60" name="Line 10"/>
            <p:cNvSpPr>
              <a:spLocks noChangeShapeType="1"/>
            </p:cNvSpPr>
            <p:nvPr/>
          </p:nvSpPr>
          <p:spPr bwMode="auto">
            <a:xfrm>
              <a:off x="824" y="618"/>
              <a:ext cx="0"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61" name="Rectangle 11"/>
            <p:cNvSpPr>
              <a:spLocks noChangeArrowheads="1"/>
            </p:cNvSpPr>
            <p:nvPr/>
          </p:nvSpPr>
          <p:spPr bwMode="auto">
            <a:xfrm>
              <a:off x="625" y="2381"/>
              <a:ext cx="707" cy="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050">
                  <a:solidFill>
                    <a:prstClr val="black"/>
                  </a:solidFill>
                  <a:ea typeface="ＭＳ ゴシック" pitchFamily="49" charset="-128"/>
                  <a:cs typeface="Times New Roman" pitchFamily="18" charset="0"/>
                </a:rPr>
                <a:t>Ⅱ</a:t>
              </a:r>
            </a:p>
          </p:txBody>
        </p:sp>
        <p:sp>
          <p:nvSpPr>
            <p:cNvPr id="4162" name="Rectangle 12"/>
            <p:cNvSpPr>
              <a:spLocks noChangeArrowheads="1"/>
            </p:cNvSpPr>
            <p:nvPr/>
          </p:nvSpPr>
          <p:spPr bwMode="auto">
            <a:xfrm>
              <a:off x="1872" y="1770"/>
              <a:ext cx="624" cy="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100">
                  <a:solidFill>
                    <a:prstClr val="black"/>
                  </a:solidFill>
                  <a:latin typeface="ＭＳ ゴシック" pitchFamily="49" charset="-128"/>
                  <a:ea typeface="ＭＳ ゴシック" pitchFamily="49" charset="-128"/>
                  <a:cs typeface="Times New Roman" pitchFamily="18" charset="0"/>
                </a:rPr>
                <a:t>44,400</a:t>
              </a:r>
              <a:r>
                <a:rPr lang="ja-JP" altLang="en-US" sz="1100">
                  <a:solidFill>
                    <a:prstClr val="black"/>
                  </a:solidFill>
                  <a:latin typeface="ＭＳ ゴシック" pitchFamily="49" charset="-128"/>
                  <a:ea typeface="ＭＳ ゴシック" pitchFamily="49" charset="-128"/>
                  <a:cs typeface="Times New Roman" pitchFamily="18" charset="0"/>
                </a:rPr>
                <a:t>円</a:t>
              </a:r>
            </a:p>
          </p:txBody>
        </p:sp>
        <p:sp>
          <p:nvSpPr>
            <p:cNvPr id="4163" name="Rectangle 13"/>
            <p:cNvSpPr>
              <a:spLocks noChangeArrowheads="1"/>
            </p:cNvSpPr>
            <p:nvPr/>
          </p:nvSpPr>
          <p:spPr bwMode="auto">
            <a:xfrm>
              <a:off x="1332" y="1770"/>
              <a:ext cx="540" cy="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100">
                  <a:solidFill>
                    <a:prstClr val="black"/>
                  </a:solidFill>
                  <a:latin typeface="ＭＳ ゴシック" pitchFamily="49" charset="-128"/>
                  <a:ea typeface="ＭＳ ゴシック" pitchFamily="49" charset="-128"/>
                  <a:cs typeface="Times New Roman" pitchFamily="18" charset="0"/>
                </a:rPr>
                <a:t>12,000</a:t>
              </a:r>
              <a:r>
                <a:rPr lang="ja-JP" altLang="en-US" sz="1100">
                  <a:solidFill>
                    <a:prstClr val="black"/>
                  </a:solidFill>
                  <a:latin typeface="ＭＳ ゴシック" pitchFamily="49" charset="-128"/>
                  <a:ea typeface="ＭＳ ゴシック" pitchFamily="49" charset="-128"/>
                  <a:cs typeface="Times New Roman" pitchFamily="18" charset="0"/>
                </a:rPr>
                <a:t>円</a:t>
              </a:r>
            </a:p>
          </p:txBody>
        </p:sp>
        <p:sp>
          <p:nvSpPr>
            <p:cNvPr id="4164" name="Rectangle 14"/>
            <p:cNvSpPr>
              <a:spLocks noChangeArrowheads="1"/>
            </p:cNvSpPr>
            <p:nvPr/>
          </p:nvSpPr>
          <p:spPr bwMode="auto">
            <a:xfrm>
              <a:off x="376" y="1770"/>
              <a:ext cx="956" cy="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1050">
                  <a:solidFill>
                    <a:prstClr val="black"/>
                  </a:solidFill>
                  <a:latin typeface="ＭＳ ゴシック" pitchFamily="49" charset="-128"/>
                  <a:ea typeface="ＭＳ ゴシック" pitchFamily="49" charset="-128"/>
                  <a:cs typeface="Times New Roman" pitchFamily="18" charset="0"/>
                </a:rPr>
                <a:t>一　　　般</a:t>
              </a:r>
              <a:endParaRPr lang="ja-JP" altLang="en-US" sz="1050">
                <a:solidFill>
                  <a:prstClr val="black"/>
                </a:solidFill>
                <a:ea typeface="ＭＳ ゴシック" pitchFamily="49" charset="-128"/>
                <a:cs typeface="Times New Roman" pitchFamily="18" charset="0"/>
              </a:endParaRPr>
            </a:p>
          </p:txBody>
        </p:sp>
        <p:sp>
          <p:nvSpPr>
            <p:cNvPr id="4165" name="Rectangle 15"/>
            <p:cNvSpPr>
              <a:spLocks noChangeArrowheads="1"/>
            </p:cNvSpPr>
            <p:nvPr/>
          </p:nvSpPr>
          <p:spPr bwMode="auto">
            <a:xfrm>
              <a:off x="1872" y="2857"/>
              <a:ext cx="624" cy="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100">
                  <a:solidFill>
                    <a:prstClr val="black"/>
                  </a:solidFill>
                  <a:latin typeface="ＭＳ ゴシック" pitchFamily="49" charset="-128"/>
                  <a:ea typeface="ＭＳ ゴシック" pitchFamily="49" charset="-128"/>
                  <a:cs typeface="Times New Roman" pitchFamily="18" charset="0"/>
                </a:rPr>
                <a:t>15,000</a:t>
              </a:r>
              <a:r>
                <a:rPr lang="ja-JP" altLang="en-US" sz="1100">
                  <a:solidFill>
                    <a:prstClr val="black"/>
                  </a:solidFill>
                  <a:latin typeface="ＭＳ ゴシック" pitchFamily="49" charset="-128"/>
                  <a:ea typeface="ＭＳ ゴシック" pitchFamily="49" charset="-128"/>
                  <a:cs typeface="Times New Roman" pitchFamily="18" charset="0"/>
                </a:rPr>
                <a:t>円</a:t>
              </a:r>
            </a:p>
          </p:txBody>
        </p:sp>
        <p:sp>
          <p:nvSpPr>
            <p:cNvPr id="4166" name="Rectangle 16"/>
            <p:cNvSpPr>
              <a:spLocks noChangeArrowheads="1"/>
            </p:cNvSpPr>
            <p:nvPr/>
          </p:nvSpPr>
          <p:spPr bwMode="auto">
            <a:xfrm>
              <a:off x="1872" y="2381"/>
              <a:ext cx="624" cy="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100">
                  <a:solidFill>
                    <a:prstClr val="black"/>
                  </a:solidFill>
                  <a:latin typeface="ＭＳ ゴシック" pitchFamily="49" charset="-128"/>
                  <a:ea typeface="ＭＳ ゴシック" pitchFamily="49" charset="-128"/>
                  <a:cs typeface="Times New Roman" pitchFamily="18" charset="0"/>
                </a:rPr>
                <a:t>24,600</a:t>
              </a:r>
              <a:r>
                <a:rPr lang="ja-JP" altLang="en-US" sz="1100">
                  <a:solidFill>
                    <a:prstClr val="black"/>
                  </a:solidFill>
                  <a:latin typeface="ＭＳ ゴシック" pitchFamily="49" charset="-128"/>
                  <a:ea typeface="ＭＳ ゴシック" pitchFamily="49" charset="-128"/>
                  <a:cs typeface="Times New Roman" pitchFamily="18" charset="0"/>
                </a:rPr>
                <a:t>円</a:t>
              </a:r>
            </a:p>
          </p:txBody>
        </p:sp>
        <p:sp>
          <p:nvSpPr>
            <p:cNvPr id="4167" name="Rectangle 17"/>
            <p:cNvSpPr>
              <a:spLocks noChangeArrowheads="1"/>
            </p:cNvSpPr>
            <p:nvPr/>
          </p:nvSpPr>
          <p:spPr bwMode="auto">
            <a:xfrm>
              <a:off x="1332" y="2381"/>
              <a:ext cx="540" cy="1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100">
                  <a:solidFill>
                    <a:prstClr val="black"/>
                  </a:solidFill>
                  <a:latin typeface="ＭＳ ゴシック" pitchFamily="49" charset="-128"/>
                  <a:ea typeface="ＭＳ ゴシック" pitchFamily="49" charset="-128"/>
                </a:rPr>
                <a:t>8,000</a:t>
              </a:r>
              <a:r>
                <a:rPr lang="ja-JP" altLang="en-US" sz="1100">
                  <a:solidFill>
                    <a:prstClr val="black"/>
                  </a:solidFill>
                  <a:latin typeface="ＭＳ ゴシック" pitchFamily="49" charset="-128"/>
                  <a:ea typeface="ＭＳ ゴシック" pitchFamily="49" charset="-128"/>
                </a:rPr>
                <a:t>円 </a:t>
              </a:r>
            </a:p>
          </p:txBody>
        </p:sp>
        <p:sp>
          <p:nvSpPr>
            <p:cNvPr id="4168" name="Rectangle 18"/>
            <p:cNvSpPr>
              <a:spLocks noChangeArrowheads="1"/>
            </p:cNvSpPr>
            <p:nvPr/>
          </p:nvSpPr>
          <p:spPr bwMode="auto">
            <a:xfrm>
              <a:off x="625" y="2857"/>
              <a:ext cx="707" cy="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050">
                  <a:solidFill>
                    <a:prstClr val="black"/>
                  </a:solidFill>
                  <a:latin typeface="ＭＳ Ｐゴシック" pitchFamily="50" charset="-128"/>
                  <a:cs typeface="Times New Roman" pitchFamily="18" charset="0"/>
                </a:rPr>
                <a:t>Ⅰ</a:t>
              </a:r>
              <a:endParaRPr lang="en-US" altLang="ja-JP" sz="1050">
                <a:solidFill>
                  <a:prstClr val="black"/>
                </a:solidFill>
                <a:cs typeface="Times New Roman" pitchFamily="18" charset="0"/>
              </a:endParaRPr>
            </a:p>
            <a:p>
              <a:pPr algn="ctr" eaLnBrk="1" hangingPunct="1">
                <a:lnSpc>
                  <a:spcPct val="80000"/>
                </a:lnSpc>
                <a:spcBef>
                  <a:spcPct val="0"/>
                </a:spcBef>
                <a:buFontTx/>
                <a:buNone/>
              </a:pPr>
              <a:r>
                <a:rPr lang="ja-JP" altLang="en-US" sz="800">
                  <a:solidFill>
                    <a:prstClr val="black"/>
                  </a:solidFill>
                  <a:latin typeface="ＭＳ ゴシック" pitchFamily="49" charset="-128"/>
                  <a:ea typeface="ＭＳ ゴシック" pitchFamily="49" charset="-128"/>
                  <a:cs typeface="Times New Roman" pitchFamily="18" charset="0"/>
                </a:rPr>
                <a:t>（年金収入</a:t>
              </a:r>
              <a:r>
                <a:rPr lang="en-US" altLang="ja-JP" sz="800">
                  <a:solidFill>
                    <a:prstClr val="black"/>
                  </a:solidFill>
                  <a:latin typeface="ＭＳ ゴシック" pitchFamily="49" charset="-128"/>
                  <a:ea typeface="ＭＳ ゴシック" pitchFamily="49" charset="-128"/>
                  <a:cs typeface="Times New Roman" pitchFamily="18" charset="0"/>
                </a:rPr>
                <a:t>80</a:t>
              </a:r>
              <a:r>
                <a:rPr lang="ja-JP" altLang="en-US" sz="800">
                  <a:solidFill>
                    <a:prstClr val="black"/>
                  </a:solidFill>
                  <a:latin typeface="ＭＳ ゴシック" pitchFamily="49" charset="-128"/>
                  <a:ea typeface="ＭＳ ゴシック" pitchFamily="49" charset="-128"/>
                  <a:cs typeface="Times New Roman" pitchFamily="18" charset="0"/>
                </a:rPr>
                <a:t>万</a:t>
              </a:r>
            </a:p>
            <a:p>
              <a:pPr algn="ctr" eaLnBrk="1" hangingPunct="1">
                <a:lnSpc>
                  <a:spcPct val="80000"/>
                </a:lnSpc>
                <a:spcBef>
                  <a:spcPct val="0"/>
                </a:spcBef>
                <a:buFontTx/>
                <a:buNone/>
              </a:pPr>
              <a:r>
                <a:rPr lang="ja-JP" altLang="en-US" sz="800">
                  <a:solidFill>
                    <a:prstClr val="black"/>
                  </a:solidFill>
                  <a:latin typeface="ＭＳ ゴシック" pitchFamily="49" charset="-128"/>
                  <a:ea typeface="ＭＳ ゴシック" pitchFamily="49" charset="-128"/>
                  <a:cs typeface="Times New Roman" pitchFamily="18" charset="0"/>
                </a:rPr>
                <a:t>円以下等）</a:t>
              </a:r>
              <a:endParaRPr lang="ja-JP" altLang="en-US" sz="1400">
                <a:solidFill>
                  <a:prstClr val="black"/>
                </a:solidFill>
              </a:endParaRPr>
            </a:p>
          </p:txBody>
        </p:sp>
        <p:sp>
          <p:nvSpPr>
            <p:cNvPr id="4169" name="Rectangle 19"/>
            <p:cNvSpPr>
              <a:spLocks noChangeArrowheads="1"/>
            </p:cNvSpPr>
            <p:nvPr/>
          </p:nvSpPr>
          <p:spPr bwMode="auto">
            <a:xfrm>
              <a:off x="376" y="2381"/>
              <a:ext cx="249" cy="1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1000" dirty="0" smtClean="0">
                  <a:solidFill>
                    <a:prstClr val="black"/>
                  </a:solidFill>
                  <a:latin typeface="ＭＳ ゴシック" pitchFamily="49" charset="-128"/>
                  <a:ea typeface="ＭＳ ゴシック" pitchFamily="49" charset="-128"/>
                  <a:cs typeface="Times New Roman" pitchFamily="18" charset="0"/>
                </a:rPr>
                <a:t>住民税非課税</a:t>
              </a:r>
              <a:endParaRPr lang="en-US" altLang="ja-JP" sz="1000" dirty="0">
                <a:solidFill>
                  <a:prstClr val="black"/>
                </a:solidFill>
                <a:ea typeface="ＭＳ ゴシック" pitchFamily="49" charset="-128"/>
                <a:cs typeface="Times New Roman" pitchFamily="18" charset="0"/>
              </a:endParaRPr>
            </a:p>
          </p:txBody>
        </p:sp>
        <p:sp>
          <p:nvSpPr>
            <p:cNvPr id="4170" name="Rectangle 20"/>
            <p:cNvSpPr>
              <a:spLocks noChangeArrowheads="1"/>
            </p:cNvSpPr>
            <p:nvPr/>
          </p:nvSpPr>
          <p:spPr bwMode="auto">
            <a:xfrm>
              <a:off x="1872" y="988"/>
              <a:ext cx="624" cy="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100" dirty="0">
                  <a:solidFill>
                    <a:prstClr val="black"/>
                  </a:solidFill>
                  <a:latin typeface="ＭＳ ゴシック" pitchFamily="49" charset="-128"/>
                  <a:ea typeface="ＭＳ ゴシック" pitchFamily="49" charset="-128"/>
                  <a:cs typeface="Times New Roman" pitchFamily="18" charset="0"/>
                </a:rPr>
                <a:t>80,100</a:t>
              </a:r>
              <a:r>
                <a:rPr lang="ja-JP" altLang="en-US" sz="1100" dirty="0">
                  <a:solidFill>
                    <a:prstClr val="black"/>
                  </a:solidFill>
                  <a:latin typeface="ＭＳ ゴシック" pitchFamily="49" charset="-128"/>
                  <a:ea typeface="ＭＳ ゴシック" pitchFamily="49" charset="-128"/>
                  <a:cs typeface="Times New Roman" pitchFamily="18" charset="0"/>
                </a:rPr>
                <a:t>円</a:t>
              </a:r>
              <a:r>
                <a:rPr lang="en-US" altLang="ja-JP" sz="1100" dirty="0">
                  <a:solidFill>
                    <a:prstClr val="black"/>
                  </a:solidFill>
                  <a:latin typeface="ＭＳ ゴシック" pitchFamily="49" charset="-128"/>
                  <a:ea typeface="ＭＳ ゴシック" pitchFamily="49" charset="-128"/>
                  <a:cs typeface="Times New Roman" pitchFamily="18" charset="0"/>
                </a:rPr>
                <a:t>+1%</a:t>
              </a:r>
            </a:p>
            <a:p>
              <a:pPr algn="ctr">
                <a:spcBef>
                  <a:spcPct val="0"/>
                </a:spcBef>
                <a:buFontTx/>
                <a:buNone/>
              </a:pPr>
              <a:r>
                <a:rPr lang="en-US" altLang="ja-JP" sz="1100" dirty="0">
                  <a:solidFill>
                    <a:prstClr val="black"/>
                  </a:solidFill>
                  <a:latin typeface="ＭＳ ゴシック" pitchFamily="49" charset="-128"/>
                  <a:ea typeface="ＭＳ ゴシック" pitchFamily="49" charset="-128"/>
                  <a:cs typeface="Times New Roman" pitchFamily="18" charset="0"/>
                </a:rPr>
                <a:t>(44,400</a:t>
              </a:r>
              <a:r>
                <a:rPr lang="ja-JP" altLang="en-US" sz="1100" dirty="0">
                  <a:solidFill>
                    <a:prstClr val="black"/>
                  </a:solidFill>
                  <a:latin typeface="ＭＳ ゴシック" pitchFamily="49" charset="-128"/>
                  <a:ea typeface="ＭＳ ゴシック" pitchFamily="49" charset="-128"/>
                  <a:cs typeface="Times New Roman" pitchFamily="18" charset="0"/>
                </a:rPr>
                <a:t>円</a:t>
              </a:r>
              <a:r>
                <a:rPr lang="en-US" altLang="ja-JP" sz="1100" dirty="0">
                  <a:solidFill>
                    <a:prstClr val="black"/>
                  </a:solidFill>
                  <a:latin typeface="ＭＳ ゴシック" pitchFamily="49" charset="-128"/>
                  <a:ea typeface="ＭＳ ゴシック" pitchFamily="49" charset="-128"/>
                  <a:cs typeface="Times New Roman" pitchFamily="18" charset="0"/>
                </a:rPr>
                <a:t>)</a:t>
              </a:r>
            </a:p>
          </p:txBody>
        </p:sp>
        <p:sp>
          <p:nvSpPr>
            <p:cNvPr id="4171" name="Rectangle 21"/>
            <p:cNvSpPr>
              <a:spLocks noChangeArrowheads="1"/>
            </p:cNvSpPr>
            <p:nvPr/>
          </p:nvSpPr>
          <p:spPr bwMode="auto">
            <a:xfrm>
              <a:off x="1332" y="988"/>
              <a:ext cx="540" cy="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100" dirty="0">
                  <a:solidFill>
                    <a:prstClr val="black"/>
                  </a:solidFill>
                  <a:latin typeface="ＭＳ ゴシック" pitchFamily="49" charset="-128"/>
                  <a:ea typeface="ＭＳ ゴシック" pitchFamily="49" charset="-128"/>
                  <a:cs typeface="Times New Roman" pitchFamily="18" charset="0"/>
                </a:rPr>
                <a:t>44,400</a:t>
              </a:r>
              <a:r>
                <a:rPr lang="ja-JP" altLang="en-US" sz="1100" dirty="0">
                  <a:solidFill>
                    <a:prstClr val="black"/>
                  </a:solidFill>
                  <a:latin typeface="ＭＳ ゴシック" pitchFamily="49" charset="-128"/>
                  <a:ea typeface="ＭＳ ゴシック" pitchFamily="49" charset="-128"/>
                  <a:cs typeface="Times New Roman" pitchFamily="18" charset="0"/>
                </a:rPr>
                <a:t>円</a:t>
              </a:r>
            </a:p>
          </p:txBody>
        </p:sp>
        <p:sp>
          <p:nvSpPr>
            <p:cNvPr id="4172" name="Rectangle 22"/>
            <p:cNvSpPr>
              <a:spLocks noChangeArrowheads="1"/>
            </p:cNvSpPr>
            <p:nvPr/>
          </p:nvSpPr>
          <p:spPr bwMode="auto">
            <a:xfrm>
              <a:off x="376" y="988"/>
              <a:ext cx="956" cy="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1050" dirty="0">
                  <a:solidFill>
                    <a:prstClr val="black"/>
                  </a:solidFill>
                  <a:latin typeface="ＭＳ ゴシック" pitchFamily="49" charset="-128"/>
                  <a:ea typeface="ＭＳ ゴシック" pitchFamily="49" charset="-128"/>
                  <a:cs typeface="Times New Roman" pitchFamily="18" charset="0"/>
                </a:rPr>
                <a:t>現役並み</a:t>
              </a:r>
              <a:r>
                <a:rPr lang="ja-JP" altLang="en-US" sz="1050" dirty="0" smtClean="0">
                  <a:solidFill>
                    <a:prstClr val="black"/>
                  </a:solidFill>
                  <a:latin typeface="ＭＳ ゴシック" pitchFamily="49" charset="-128"/>
                  <a:ea typeface="ＭＳ ゴシック" pitchFamily="49" charset="-128"/>
                  <a:cs typeface="Times New Roman" pitchFamily="18" charset="0"/>
                </a:rPr>
                <a:t>所得者</a:t>
              </a:r>
              <a:endParaRPr lang="ja-JP" altLang="en-US" sz="1050" dirty="0">
                <a:solidFill>
                  <a:prstClr val="black"/>
                </a:solidFill>
                <a:ea typeface="ＭＳ ゴシック" pitchFamily="49" charset="-128"/>
                <a:cs typeface="Times New Roman" pitchFamily="18" charset="0"/>
              </a:endParaRPr>
            </a:p>
          </p:txBody>
        </p:sp>
        <p:sp>
          <p:nvSpPr>
            <p:cNvPr id="4173" name="Rectangle 23"/>
            <p:cNvSpPr>
              <a:spLocks noChangeArrowheads="1"/>
            </p:cNvSpPr>
            <p:nvPr/>
          </p:nvSpPr>
          <p:spPr bwMode="auto">
            <a:xfrm>
              <a:off x="295" y="988"/>
              <a:ext cx="81" cy="2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800" rIns="0" bIns="468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endParaRPr lang="ja-JP" altLang="ja-JP" sz="1050">
                <a:solidFill>
                  <a:prstClr val="black"/>
                </a:solidFill>
              </a:endParaRPr>
            </a:p>
          </p:txBody>
        </p:sp>
        <p:sp>
          <p:nvSpPr>
            <p:cNvPr id="4174" name="Rectangle 24"/>
            <p:cNvSpPr>
              <a:spLocks noChangeArrowheads="1"/>
            </p:cNvSpPr>
            <p:nvPr/>
          </p:nvSpPr>
          <p:spPr bwMode="auto">
            <a:xfrm>
              <a:off x="1332" y="850"/>
              <a:ext cx="540" cy="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800" dirty="0">
                  <a:solidFill>
                    <a:prstClr val="black"/>
                  </a:solidFill>
                  <a:latin typeface="ＭＳ ゴシック" pitchFamily="49" charset="-128"/>
                  <a:ea typeface="ＭＳ ゴシック" pitchFamily="49" charset="-128"/>
                  <a:cs typeface="Times New Roman" pitchFamily="18" charset="0"/>
                </a:rPr>
                <a:t>外来（個人）</a:t>
              </a:r>
              <a:endParaRPr lang="ja-JP" altLang="en-US" sz="800" dirty="0">
                <a:solidFill>
                  <a:prstClr val="black"/>
                </a:solidFill>
                <a:ea typeface="ＭＳ ゴシック" pitchFamily="49" charset="-128"/>
                <a:cs typeface="Times New Roman" pitchFamily="18" charset="0"/>
              </a:endParaRPr>
            </a:p>
          </p:txBody>
        </p:sp>
        <p:sp>
          <p:nvSpPr>
            <p:cNvPr id="4175" name="Rectangle 25"/>
            <p:cNvSpPr>
              <a:spLocks noChangeArrowheads="1"/>
            </p:cNvSpPr>
            <p:nvPr/>
          </p:nvSpPr>
          <p:spPr bwMode="auto">
            <a:xfrm>
              <a:off x="2496" y="694"/>
              <a:ext cx="249" cy="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800" rIns="0" bIns="468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endParaRPr lang="ja-JP" altLang="ja-JP" sz="1050">
                <a:solidFill>
                  <a:prstClr val="black"/>
                </a:solidFill>
              </a:endParaRPr>
            </a:p>
          </p:txBody>
        </p:sp>
        <p:sp>
          <p:nvSpPr>
            <p:cNvPr id="4176" name="Rectangle 26"/>
            <p:cNvSpPr>
              <a:spLocks noChangeArrowheads="1"/>
            </p:cNvSpPr>
            <p:nvPr/>
          </p:nvSpPr>
          <p:spPr bwMode="auto">
            <a:xfrm>
              <a:off x="1872" y="694"/>
              <a:ext cx="624" cy="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endParaRPr lang="ja-JP" altLang="ja-JP" sz="600">
                <a:solidFill>
                  <a:prstClr val="black"/>
                </a:solidFill>
              </a:endParaRPr>
            </a:p>
          </p:txBody>
        </p:sp>
        <p:sp>
          <p:nvSpPr>
            <p:cNvPr id="4177" name="Rectangle 27"/>
            <p:cNvSpPr>
              <a:spLocks noChangeArrowheads="1"/>
            </p:cNvSpPr>
            <p:nvPr/>
          </p:nvSpPr>
          <p:spPr bwMode="auto">
            <a:xfrm>
              <a:off x="1332" y="694"/>
              <a:ext cx="540" cy="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endParaRPr lang="ja-JP" altLang="ja-JP" sz="600">
                <a:solidFill>
                  <a:prstClr val="black"/>
                </a:solidFill>
              </a:endParaRPr>
            </a:p>
          </p:txBody>
        </p:sp>
        <p:sp>
          <p:nvSpPr>
            <p:cNvPr id="4178" name="Rectangle 28"/>
            <p:cNvSpPr>
              <a:spLocks noChangeArrowheads="1"/>
            </p:cNvSpPr>
            <p:nvPr/>
          </p:nvSpPr>
          <p:spPr bwMode="auto">
            <a:xfrm>
              <a:off x="376" y="694"/>
              <a:ext cx="956" cy="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endParaRPr lang="ja-JP" altLang="ja-JP" sz="1050">
                <a:solidFill>
                  <a:prstClr val="black"/>
                </a:solidFill>
              </a:endParaRPr>
            </a:p>
          </p:txBody>
        </p:sp>
        <p:sp>
          <p:nvSpPr>
            <p:cNvPr id="4179" name="Rectangle 29"/>
            <p:cNvSpPr>
              <a:spLocks noChangeArrowheads="1"/>
            </p:cNvSpPr>
            <p:nvPr/>
          </p:nvSpPr>
          <p:spPr bwMode="auto">
            <a:xfrm>
              <a:off x="295" y="694"/>
              <a:ext cx="81" cy="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800" rIns="0" bIns="468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endParaRPr lang="ja-JP" altLang="ja-JP" sz="1050">
                <a:solidFill>
                  <a:prstClr val="black"/>
                </a:solidFill>
              </a:endParaRPr>
            </a:p>
          </p:txBody>
        </p:sp>
        <p:sp>
          <p:nvSpPr>
            <p:cNvPr id="4180" name="Line 30"/>
            <p:cNvSpPr>
              <a:spLocks noChangeShapeType="1"/>
            </p:cNvSpPr>
            <p:nvPr/>
          </p:nvSpPr>
          <p:spPr bwMode="auto">
            <a:xfrm>
              <a:off x="295" y="694"/>
              <a:ext cx="81"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81" name="Line 31"/>
            <p:cNvSpPr>
              <a:spLocks noChangeShapeType="1"/>
            </p:cNvSpPr>
            <p:nvPr/>
          </p:nvSpPr>
          <p:spPr bwMode="auto">
            <a:xfrm>
              <a:off x="295" y="3430"/>
              <a:ext cx="81"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82" name="Line 32"/>
            <p:cNvSpPr>
              <a:spLocks noChangeShapeType="1"/>
            </p:cNvSpPr>
            <p:nvPr/>
          </p:nvSpPr>
          <p:spPr bwMode="auto">
            <a:xfrm>
              <a:off x="376" y="694"/>
              <a:ext cx="0" cy="294"/>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83" name="Line 33"/>
            <p:cNvSpPr>
              <a:spLocks noChangeShapeType="1"/>
            </p:cNvSpPr>
            <p:nvPr/>
          </p:nvSpPr>
          <p:spPr bwMode="auto">
            <a:xfrm>
              <a:off x="376" y="694"/>
              <a:ext cx="956"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84" name="Line 34"/>
            <p:cNvSpPr>
              <a:spLocks noChangeShapeType="1"/>
            </p:cNvSpPr>
            <p:nvPr/>
          </p:nvSpPr>
          <p:spPr bwMode="auto">
            <a:xfrm>
              <a:off x="376" y="1034"/>
              <a:ext cx="2120"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85" name="Line 35"/>
            <p:cNvSpPr>
              <a:spLocks noChangeShapeType="1"/>
            </p:cNvSpPr>
            <p:nvPr/>
          </p:nvSpPr>
          <p:spPr bwMode="auto">
            <a:xfrm>
              <a:off x="1332" y="694"/>
              <a:ext cx="0" cy="13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86" name="Line 36"/>
            <p:cNvSpPr>
              <a:spLocks noChangeShapeType="1"/>
            </p:cNvSpPr>
            <p:nvPr/>
          </p:nvSpPr>
          <p:spPr bwMode="auto">
            <a:xfrm>
              <a:off x="2496" y="694"/>
              <a:ext cx="0" cy="1076"/>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87" name="Line 37"/>
            <p:cNvSpPr>
              <a:spLocks noChangeShapeType="1"/>
            </p:cNvSpPr>
            <p:nvPr/>
          </p:nvSpPr>
          <p:spPr bwMode="auto">
            <a:xfrm>
              <a:off x="1332" y="831"/>
              <a:ext cx="54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88" name="Line 38"/>
            <p:cNvSpPr>
              <a:spLocks noChangeShapeType="1"/>
            </p:cNvSpPr>
            <p:nvPr/>
          </p:nvSpPr>
          <p:spPr bwMode="auto">
            <a:xfrm>
              <a:off x="2496" y="694"/>
              <a:ext cx="249"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5400" cap="rnd">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89" name="Line 39"/>
            <p:cNvSpPr>
              <a:spLocks noChangeShapeType="1"/>
            </p:cNvSpPr>
            <p:nvPr/>
          </p:nvSpPr>
          <p:spPr bwMode="auto">
            <a:xfrm>
              <a:off x="1872" y="831"/>
              <a:ext cx="0" cy="939"/>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90" name="Line 40"/>
            <p:cNvSpPr>
              <a:spLocks noChangeShapeType="1"/>
            </p:cNvSpPr>
            <p:nvPr/>
          </p:nvSpPr>
          <p:spPr bwMode="auto">
            <a:xfrm>
              <a:off x="376" y="3430"/>
              <a:ext cx="2120"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91" name="Line 41"/>
            <p:cNvSpPr>
              <a:spLocks noChangeShapeType="1"/>
            </p:cNvSpPr>
            <p:nvPr/>
          </p:nvSpPr>
          <p:spPr bwMode="auto">
            <a:xfrm>
              <a:off x="2496" y="3430"/>
              <a:ext cx="249"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5400" cap="rnd">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92" name="Line 42"/>
            <p:cNvSpPr>
              <a:spLocks noChangeShapeType="1"/>
            </p:cNvSpPr>
            <p:nvPr/>
          </p:nvSpPr>
          <p:spPr bwMode="auto">
            <a:xfrm>
              <a:off x="1332" y="694"/>
              <a:ext cx="54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93" name="Line 43"/>
            <p:cNvSpPr>
              <a:spLocks noChangeShapeType="1"/>
            </p:cNvSpPr>
            <p:nvPr/>
          </p:nvSpPr>
          <p:spPr bwMode="auto">
            <a:xfrm>
              <a:off x="1872" y="694"/>
              <a:ext cx="624"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94" name="Line 44"/>
            <p:cNvSpPr>
              <a:spLocks noChangeShapeType="1"/>
            </p:cNvSpPr>
            <p:nvPr/>
          </p:nvSpPr>
          <p:spPr bwMode="auto">
            <a:xfrm>
              <a:off x="1332" y="831"/>
              <a:ext cx="0" cy="939"/>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95" name="Line 45"/>
            <p:cNvSpPr>
              <a:spLocks noChangeShapeType="1"/>
            </p:cNvSpPr>
            <p:nvPr/>
          </p:nvSpPr>
          <p:spPr bwMode="auto">
            <a:xfrm>
              <a:off x="376" y="988"/>
              <a:ext cx="0" cy="782"/>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96" name="Line 46"/>
            <p:cNvSpPr>
              <a:spLocks noChangeShapeType="1"/>
            </p:cNvSpPr>
            <p:nvPr/>
          </p:nvSpPr>
          <p:spPr bwMode="auto">
            <a:xfrm>
              <a:off x="625" y="2381"/>
              <a:ext cx="0" cy="104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97" name="Line 47"/>
            <p:cNvSpPr>
              <a:spLocks noChangeShapeType="1"/>
            </p:cNvSpPr>
            <p:nvPr/>
          </p:nvSpPr>
          <p:spPr bwMode="auto">
            <a:xfrm>
              <a:off x="625" y="2857"/>
              <a:ext cx="70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98" name="Line 48"/>
            <p:cNvSpPr>
              <a:spLocks noChangeShapeType="1"/>
            </p:cNvSpPr>
            <p:nvPr/>
          </p:nvSpPr>
          <p:spPr bwMode="auto">
            <a:xfrm>
              <a:off x="1872" y="2857"/>
              <a:ext cx="62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99" name="Line 49"/>
            <p:cNvSpPr>
              <a:spLocks noChangeShapeType="1"/>
            </p:cNvSpPr>
            <p:nvPr/>
          </p:nvSpPr>
          <p:spPr bwMode="auto">
            <a:xfrm>
              <a:off x="376" y="2381"/>
              <a:ext cx="0" cy="1049"/>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200" name="Line 50"/>
            <p:cNvSpPr>
              <a:spLocks noChangeShapeType="1"/>
            </p:cNvSpPr>
            <p:nvPr/>
          </p:nvSpPr>
          <p:spPr bwMode="auto">
            <a:xfrm>
              <a:off x="376" y="1770"/>
              <a:ext cx="0" cy="61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201" name="Line 51"/>
            <p:cNvSpPr>
              <a:spLocks noChangeShapeType="1"/>
            </p:cNvSpPr>
            <p:nvPr/>
          </p:nvSpPr>
          <p:spPr bwMode="auto">
            <a:xfrm>
              <a:off x="376" y="1770"/>
              <a:ext cx="21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202" name="Line 52"/>
            <p:cNvSpPr>
              <a:spLocks noChangeShapeType="1"/>
            </p:cNvSpPr>
            <p:nvPr/>
          </p:nvSpPr>
          <p:spPr bwMode="auto">
            <a:xfrm>
              <a:off x="1332" y="1770"/>
              <a:ext cx="0" cy="61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203" name="Line 53"/>
            <p:cNvSpPr>
              <a:spLocks noChangeShapeType="1"/>
            </p:cNvSpPr>
            <p:nvPr/>
          </p:nvSpPr>
          <p:spPr bwMode="auto">
            <a:xfrm>
              <a:off x="1332" y="2381"/>
              <a:ext cx="0" cy="1049"/>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204" name="Line 54"/>
            <p:cNvSpPr>
              <a:spLocks noChangeShapeType="1"/>
            </p:cNvSpPr>
            <p:nvPr/>
          </p:nvSpPr>
          <p:spPr bwMode="auto">
            <a:xfrm>
              <a:off x="1872" y="1770"/>
              <a:ext cx="0" cy="61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205" name="Line 55"/>
            <p:cNvSpPr>
              <a:spLocks noChangeShapeType="1"/>
            </p:cNvSpPr>
            <p:nvPr/>
          </p:nvSpPr>
          <p:spPr bwMode="auto">
            <a:xfrm>
              <a:off x="1872" y="2381"/>
              <a:ext cx="0" cy="1049"/>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206" name="Line 56"/>
            <p:cNvSpPr>
              <a:spLocks noChangeShapeType="1"/>
            </p:cNvSpPr>
            <p:nvPr/>
          </p:nvSpPr>
          <p:spPr bwMode="auto">
            <a:xfrm>
              <a:off x="2496" y="2381"/>
              <a:ext cx="0" cy="1049"/>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207" name="Line 57"/>
            <p:cNvSpPr>
              <a:spLocks noChangeShapeType="1"/>
            </p:cNvSpPr>
            <p:nvPr/>
          </p:nvSpPr>
          <p:spPr bwMode="auto">
            <a:xfrm>
              <a:off x="2496" y="1770"/>
              <a:ext cx="0" cy="61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208" name="Line 58"/>
            <p:cNvSpPr>
              <a:spLocks noChangeShapeType="1"/>
            </p:cNvSpPr>
            <p:nvPr/>
          </p:nvSpPr>
          <p:spPr bwMode="auto">
            <a:xfrm>
              <a:off x="376" y="2381"/>
              <a:ext cx="21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209" name="Text Box 59"/>
            <p:cNvSpPr txBox="1">
              <a:spLocks noChangeArrowheads="1"/>
            </p:cNvSpPr>
            <p:nvPr/>
          </p:nvSpPr>
          <p:spPr bwMode="auto">
            <a:xfrm>
              <a:off x="1819" y="678"/>
              <a:ext cx="730"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spcBef>
                  <a:spcPct val="50000"/>
                </a:spcBef>
              </a:pPr>
              <a:r>
                <a:rPr lang="ja-JP" altLang="en-US" sz="900" dirty="0">
                  <a:solidFill>
                    <a:prstClr val="black"/>
                  </a:solidFill>
                </a:rPr>
                <a:t>自己負担限度額</a:t>
              </a:r>
              <a:br>
                <a:rPr lang="ja-JP" altLang="en-US" sz="900" dirty="0">
                  <a:solidFill>
                    <a:prstClr val="black"/>
                  </a:solidFill>
                </a:rPr>
              </a:br>
              <a:r>
                <a:rPr lang="ja-JP" altLang="en-US" sz="900" dirty="0">
                  <a:solidFill>
                    <a:prstClr val="black"/>
                  </a:solidFill>
                </a:rPr>
                <a:t>（世帯合算）</a:t>
              </a:r>
            </a:p>
          </p:txBody>
        </p:sp>
        <p:sp>
          <p:nvSpPr>
            <p:cNvPr id="4210" name="Rectangle 60"/>
            <p:cNvSpPr>
              <a:spLocks noChangeArrowheads="1"/>
            </p:cNvSpPr>
            <p:nvPr/>
          </p:nvSpPr>
          <p:spPr bwMode="auto">
            <a:xfrm>
              <a:off x="91" y="703"/>
              <a:ext cx="249" cy="2721"/>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endParaRPr lang="ja-JP" altLang="ja-JP" sz="1400">
                <a:solidFill>
                  <a:prstClr val="black"/>
                </a:solidFill>
              </a:endParaRPr>
            </a:p>
          </p:txBody>
        </p:sp>
        <p:sp>
          <p:nvSpPr>
            <p:cNvPr id="4211" name="Text Box 61"/>
            <p:cNvSpPr txBox="1">
              <a:spLocks noChangeArrowheads="1"/>
            </p:cNvSpPr>
            <p:nvPr/>
          </p:nvSpPr>
          <p:spPr bwMode="auto">
            <a:xfrm>
              <a:off x="88" y="1431"/>
              <a:ext cx="268" cy="1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dirty="0">
                  <a:solidFill>
                    <a:prstClr val="black"/>
                  </a:solidFill>
                </a:rPr>
                <a:t>７０歳以上</a:t>
              </a:r>
            </a:p>
          </p:txBody>
        </p:sp>
      </p:grpSp>
      <p:sp>
        <p:nvSpPr>
          <p:cNvPr id="4125" name="Rectangle 84"/>
          <p:cNvSpPr>
            <a:spLocks noChangeArrowheads="1"/>
          </p:cNvSpPr>
          <p:nvPr/>
        </p:nvSpPr>
        <p:spPr bwMode="auto">
          <a:xfrm>
            <a:off x="9818915" y="3151807"/>
            <a:ext cx="570971" cy="3347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800" rIns="0" bIns="468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endParaRPr lang="ja-JP" altLang="ja-JP" sz="1200">
              <a:solidFill>
                <a:prstClr val="black"/>
              </a:solidFill>
            </a:endParaRPr>
          </a:p>
        </p:txBody>
      </p:sp>
      <p:sp>
        <p:nvSpPr>
          <p:cNvPr id="4136" name="Line 95"/>
          <p:cNvSpPr>
            <a:spLocks noChangeShapeType="1"/>
          </p:cNvSpPr>
          <p:nvPr/>
        </p:nvSpPr>
        <p:spPr bwMode="auto">
          <a:xfrm>
            <a:off x="9818915" y="3151780"/>
            <a:ext cx="570971"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5400" cap="rnd">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4137" name="Line 96"/>
          <p:cNvSpPr>
            <a:spLocks noChangeShapeType="1"/>
          </p:cNvSpPr>
          <p:nvPr/>
        </p:nvSpPr>
        <p:spPr bwMode="auto">
          <a:xfrm>
            <a:off x="9818915" y="6499753"/>
            <a:ext cx="570971"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5400" cap="rnd">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50" name="Line 38"/>
          <p:cNvSpPr>
            <a:spLocks noChangeShapeType="1"/>
          </p:cNvSpPr>
          <p:nvPr/>
        </p:nvSpPr>
        <p:spPr bwMode="auto">
          <a:xfrm>
            <a:off x="4272925" y="713970"/>
            <a:ext cx="428229"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5400" cap="rnd">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53" name="Line 41"/>
          <p:cNvSpPr>
            <a:spLocks noChangeShapeType="1"/>
          </p:cNvSpPr>
          <p:nvPr/>
        </p:nvSpPr>
        <p:spPr bwMode="auto">
          <a:xfrm>
            <a:off x="4272925" y="2984230"/>
            <a:ext cx="428229"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5400" cap="rnd">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96" name="Rectangle 84"/>
          <p:cNvSpPr>
            <a:spLocks noChangeArrowheads="1"/>
          </p:cNvSpPr>
          <p:nvPr/>
        </p:nvSpPr>
        <p:spPr bwMode="auto">
          <a:xfrm>
            <a:off x="9818915" y="792599"/>
            <a:ext cx="570971" cy="2292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800" rIns="0" bIns="468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endParaRPr lang="ja-JP" altLang="ja-JP" sz="1200">
              <a:solidFill>
                <a:prstClr val="black"/>
              </a:solidFill>
            </a:endParaRPr>
          </a:p>
        </p:txBody>
      </p:sp>
      <p:sp>
        <p:nvSpPr>
          <p:cNvPr id="207" name="Line 95"/>
          <p:cNvSpPr>
            <a:spLocks noChangeShapeType="1"/>
          </p:cNvSpPr>
          <p:nvPr/>
        </p:nvSpPr>
        <p:spPr bwMode="auto">
          <a:xfrm>
            <a:off x="9818915" y="792599"/>
            <a:ext cx="570971"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5400" cap="rnd">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08" name="Line 96"/>
          <p:cNvSpPr>
            <a:spLocks noChangeShapeType="1"/>
          </p:cNvSpPr>
          <p:nvPr/>
        </p:nvSpPr>
        <p:spPr bwMode="auto">
          <a:xfrm>
            <a:off x="9818915" y="3085333"/>
            <a:ext cx="570971"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5400" cap="rnd">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 name="テキスト ボックス 2"/>
          <p:cNvSpPr txBox="1"/>
          <p:nvPr/>
        </p:nvSpPr>
        <p:spPr>
          <a:xfrm>
            <a:off x="34" y="6433018"/>
            <a:ext cx="8574783" cy="400110"/>
          </a:xfrm>
          <a:prstGeom prst="rect">
            <a:avLst/>
          </a:prstGeom>
          <a:noFill/>
        </p:spPr>
        <p:txBody>
          <a:bodyPr wrap="none" rtlCol="0">
            <a:spAutoFit/>
          </a:bodyPr>
          <a:lstStyle/>
          <a:p>
            <a:r>
              <a:rPr lang="ja-JP" altLang="en-US" sz="1000" dirty="0" smtClean="0">
                <a:solidFill>
                  <a:prstClr val="black"/>
                </a:solidFill>
              </a:rPr>
              <a:t>（注１）金額は１月当たりの限度額。（ ）内の金額は、多数回該当（当月含む過去１２ヶ月間に３回以上高額療養費の支給を受けている場合）の場合</a:t>
            </a:r>
            <a:endParaRPr lang="en-US" altLang="ja-JP" sz="1000" dirty="0" smtClean="0">
              <a:solidFill>
                <a:prstClr val="black"/>
              </a:solidFill>
            </a:endParaRPr>
          </a:p>
          <a:p>
            <a:r>
              <a:rPr lang="ja-JP" altLang="en-US" sz="1000" dirty="0" smtClean="0">
                <a:solidFill>
                  <a:prstClr val="black"/>
                </a:solidFill>
              </a:rPr>
              <a:t>（注２）「７５歳到達月における自己負担限度額の特例」は、個人ごとに適用する。適用後、なお負担すべき額がある場合は、通常の限度額で世帯合算を行う。</a:t>
            </a:r>
            <a:endParaRPr lang="en-US" altLang="ja-JP" sz="1000" dirty="0" smtClean="0">
              <a:solidFill>
                <a:prstClr val="black"/>
              </a:solidFill>
            </a:endParaRPr>
          </a:p>
        </p:txBody>
      </p:sp>
      <p:sp>
        <p:nvSpPr>
          <p:cNvPr id="4104" name="Line 63"/>
          <p:cNvSpPr>
            <a:spLocks noChangeShapeType="1"/>
          </p:cNvSpPr>
          <p:nvPr/>
        </p:nvSpPr>
        <p:spPr bwMode="auto">
          <a:xfrm>
            <a:off x="4943000" y="4730231"/>
            <a:ext cx="486013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05" name="Line 64"/>
          <p:cNvSpPr>
            <a:spLocks noChangeShapeType="1"/>
          </p:cNvSpPr>
          <p:nvPr/>
        </p:nvSpPr>
        <p:spPr bwMode="auto">
          <a:xfrm>
            <a:off x="4943000" y="5342497"/>
            <a:ext cx="486013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06" name="Line 65"/>
          <p:cNvSpPr>
            <a:spLocks noChangeShapeType="1"/>
          </p:cNvSpPr>
          <p:nvPr/>
        </p:nvSpPr>
        <p:spPr bwMode="auto">
          <a:xfrm>
            <a:off x="4939561" y="6393672"/>
            <a:ext cx="4860131"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08" name="Line 67"/>
          <p:cNvSpPr>
            <a:spLocks noChangeShapeType="1"/>
          </p:cNvSpPr>
          <p:nvPr/>
        </p:nvSpPr>
        <p:spPr bwMode="auto">
          <a:xfrm>
            <a:off x="6253453" y="3829367"/>
            <a:ext cx="0"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09" name="Line 68"/>
          <p:cNvSpPr>
            <a:spLocks noChangeShapeType="1"/>
          </p:cNvSpPr>
          <p:nvPr/>
        </p:nvSpPr>
        <p:spPr bwMode="auto">
          <a:xfrm>
            <a:off x="5969688" y="3575843"/>
            <a:ext cx="0"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4110" name="Line 69"/>
          <p:cNvSpPr>
            <a:spLocks noChangeShapeType="1"/>
          </p:cNvSpPr>
          <p:nvPr/>
        </p:nvSpPr>
        <p:spPr bwMode="auto">
          <a:xfrm>
            <a:off x="5969688" y="3575843"/>
            <a:ext cx="0"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4111" name="Rectangle 70"/>
          <p:cNvSpPr>
            <a:spLocks noChangeArrowheads="1"/>
          </p:cNvSpPr>
          <p:nvPr/>
        </p:nvSpPr>
        <p:spPr bwMode="auto">
          <a:xfrm>
            <a:off x="5513971" y="5342550"/>
            <a:ext cx="1270927" cy="47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050">
                <a:solidFill>
                  <a:prstClr val="black"/>
                </a:solidFill>
                <a:ea typeface="ＭＳ ゴシック" pitchFamily="49" charset="-128"/>
                <a:cs typeface="Times New Roman" pitchFamily="18" charset="0"/>
              </a:rPr>
              <a:t>Ⅱ</a:t>
            </a:r>
          </a:p>
        </p:txBody>
      </p:sp>
      <p:sp>
        <p:nvSpPr>
          <p:cNvPr id="4112" name="Rectangle 71"/>
          <p:cNvSpPr>
            <a:spLocks noChangeArrowheads="1"/>
          </p:cNvSpPr>
          <p:nvPr/>
        </p:nvSpPr>
        <p:spPr bwMode="auto">
          <a:xfrm>
            <a:off x="8735113" y="4730284"/>
            <a:ext cx="1067990" cy="612267"/>
          </a:xfrm>
          <a:prstGeom prst="rect">
            <a:avLst/>
          </a:prstGeom>
          <a:solidFill>
            <a:srgbClr val="FFCC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22,200</a:t>
            </a:r>
            <a:r>
              <a:rPr lang="ja-JP" altLang="en-US" sz="1100" dirty="0">
                <a:solidFill>
                  <a:prstClr val="black"/>
                </a:solidFill>
                <a:latin typeface="ＭＳ ゴシック" pitchFamily="49" charset="-128"/>
                <a:ea typeface="ＭＳ ゴシック" pitchFamily="49" charset="-128"/>
                <a:cs typeface="Times New Roman" pitchFamily="18" charset="0"/>
              </a:rPr>
              <a:t>円</a:t>
            </a:r>
          </a:p>
        </p:txBody>
      </p:sp>
      <p:sp>
        <p:nvSpPr>
          <p:cNvPr id="4113" name="Rectangle 72"/>
          <p:cNvSpPr>
            <a:spLocks noChangeArrowheads="1"/>
          </p:cNvSpPr>
          <p:nvPr/>
        </p:nvSpPr>
        <p:spPr bwMode="auto">
          <a:xfrm>
            <a:off x="6784898" y="4730284"/>
            <a:ext cx="1014677" cy="612267"/>
          </a:xfrm>
          <a:prstGeom prst="rect">
            <a:avLst/>
          </a:prstGeom>
          <a:solidFill>
            <a:srgbClr val="FFCC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100" dirty="0">
                <a:solidFill>
                  <a:prstClr val="black"/>
                </a:solidFill>
                <a:latin typeface="ＭＳ ゴシック" pitchFamily="49" charset="-128"/>
                <a:ea typeface="ＭＳ ゴシック" pitchFamily="49" charset="-128"/>
                <a:cs typeface="Times New Roman" pitchFamily="18" charset="0"/>
              </a:rPr>
              <a:t>3</a:t>
            </a:r>
            <a:r>
              <a:rPr lang="en-US" altLang="ja-JP" sz="1100" dirty="0" smtClean="0">
                <a:solidFill>
                  <a:prstClr val="black"/>
                </a:solidFill>
                <a:latin typeface="ＭＳ ゴシック" pitchFamily="49" charset="-128"/>
                <a:ea typeface="ＭＳ ゴシック" pitchFamily="49" charset="-128"/>
                <a:cs typeface="Times New Roman" pitchFamily="18" charset="0"/>
              </a:rPr>
              <a:t>,000</a:t>
            </a:r>
            <a:r>
              <a:rPr lang="ja-JP" altLang="en-US" sz="1100" dirty="0">
                <a:solidFill>
                  <a:prstClr val="black"/>
                </a:solidFill>
                <a:latin typeface="ＭＳ ゴシック" pitchFamily="49" charset="-128"/>
                <a:ea typeface="ＭＳ ゴシック" pitchFamily="49" charset="-128"/>
                <a:cs typeface="Times New Roman" pitchFamily="18" charset="0"/>
              </a:rPr>
              <a:t>円</a:t>
            </a:r>
          </a:p>
        </p:txBody>
      </p:sp>
      <p:sp>
        <p:nvSpPr>
          <p:cNvPr id="4114" name="Rectangle 73"/>
          <p:cNvSpPr>
            <a:spLocks noChangeArrowheads="1"/>
          </p:cNvSpPr>
          <p:nvPr/>
        </p:nvSpPr>
        <p:spPr bwMode="auto">
          <a:xfrm>
            <a:off x="4943001" y="4730284"/>
            <a:ext cx="1841897" cy="612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1050">
                <a:solidFill>
                  <a:prstClr val="black"/>
                </a:solidFill>
                <a:latin typeface="ＭＳ ゴシック" pitchFamily="49" charset="-128"/>
                <a:ea typeface="ＭＳ ゴシック" pitchFamily="49" charset="-128"/>
                <a:cs typeface="Times New Roman" pitchFamily="18" charset="0"/>
              </a:rPr>
              <a:t>一　　　般</a:t>
            </a:r>
            <a:endParaRPr lang="ja-JP" altLang="en-US" sz="1050">
              <a:solidFill>
                <a:prstClr val="black"/>
              </a:solidFill>
              <a:ea typeface="ＭＳ ゴシック" pitchFamily="49" charset="-128"/>
              <a:cs typeface="Times New Roman" pitchFamily="18" charset="0"/>
            </a:endParaRPr>
          </a:p>
        </p:txBody>
      </p:sp>
      <p:sp>
        <p:nvSpPr>
          <p:cNvPr id="4115" name="Rectangle 74"/>
          <p:cNvSpPr>
            <a:spLocks noChangeArrowheads="1"/>
          </p:cNvSpPr>
          <p:nvPr/>
        </p:nvSpPr>
        <p:spPr bwMode="auto">
          <a:xfrm>
            <a:off x="8735113" y="5819484"/>
            <a:ext cx="1067990" cy="574188"/>
          </a:xfrm>
          <a:prstGeom prst="rect">
            <a:avLst/>
          </a:prstGeom>
          <a:solidFill>
            <a:srgbClr val="FFCC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7,</a:t>
            </a:r>
            <a:r>
              <a:rPr lang="en-US" altLang="ja-JP" sz="1100" dirty="0">
                <a:solidFill>
                  <a:prstClr val="black"/>
                </a:solidFill>
                <a:latin typeface="ＭＳ ゴシック" pitchFamily="49" charset="-128"/>
                <a:ea typeface="ＭＳ ゴシック" pitchFamily="49" charset="-128"/>
                <a:cs typeface="Times New Roman" pitchFamily="18" charset="0"/>
              </a:rPr>
              <a:t>5</a:t>
            </a:r>
            <a:r>
              <a:rPr lang="en-US" altLang="ja-JP" sz="1100" dirty="0" smtClean="0">
                <a:solidFill>
                  <a:prstClr val="black"/>
                </a:solidFill>
                <a:latin typeface="ＭＳ ゴシック" pitchFamily="49" charset="-128"/>
                <a:ea typeface="ＭＳ ゴシック" pitchFamily="49" charset="-128"/>
                <a:cs typeface="Times New Roman" pitchFamily="18" charset="0"/>
              </a:rPr>
              <a:t>00</a:t>
            </a:r>
            <a:r>
              <a:rPr lang="ja-JP" altLang="en-US" sz="1100" dirty="0">
                <a:solidFill>
                  <a:prstClr val="black"/>
                </a:solidFill>
                <a:latin typeface="ＭＳ ゴシック" pitchFamily="49" charset="-128"/>
                <a:ea typeface="ＭＳ ゴシック" pitchFamily="49" charset="-128"/>
                <a:cs typeface="Times New Roman" pitchFamily="18" charset="0"/>
              </a:rPr>
              <a:t>円</a:t>
            </a:r>
          </a:p>
        </p:txBody>
      </p:sp>
      <p:sp>
        <p:nvSpPr>
          <p:cNvPr id="4116" name="Rectangle 75"/>
          <p:cNvSpPr>
            <a:spLocks noChangeArrowheads="1"/>
          </p:cNvSpPr>
          <p:nvPr/>
        </p:nvSpPr>
        <p:spPr bwMode="auto">
          <a:xfrm>
            <a:off x="8735113" y="5342550"/>
            <a:ext cx="1067990" cy="476987"/>
          </a:xfrm>
          <a:prstGeom prst="rect">
            <a:avLst/>
          </a:prstGeom>
          <a:solidFill>
            <a:srgbClr val="FFCC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12,300</a:t>
            </a:r>
            <a:r>
              <a:rPr lang="ja-JP" altLang="en-US" sz="1100" dirty="0">
                <a:solidFill>
                  <a:prstClr val="black"/>
                </a:solidFill>
                <a:latin typeface="ＭＳ ゴシック" pitchFamily="49" charset="-128"/>
                <a:ea typeface="ＭＳ ゴシック" pitchFamily="49" charset="-128"/>
                <a:cs typeface="Times New Roman" pitchFamily="18" charset="0"/>
              </a:rPr>
              <a:t>円</a:t>
            </a:r>
          </a:p>
        </p:txBody>
      </p:sp>
      <p:sp>
        <p:nvSpPr>
          <p:cNvPr id="4117" name="Rectangle 76"/>
          <p:cNvSpPr>
            <a:spLocks noChangeArrowheads="1"/>
          </p:cNvSpPr>
          <p:nvPr/>
        </p:nvSpPr>
        <p:spPr bwMode="auto">
          <a:xfrm>
            <a:off x="6784898" y="5342550"/>
            <a:ext cx="1014677" cy="1051175"/>
          </a:xfrm>
          <a:prstGeom prst="rect">
            <a:avLst/>
          </a:prstGeom>
          <a:solidFill>
            <a:srgbClr val="FFCC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100" dirty="0">
                <a:solidFill>
                  <a:prstClr val="black"/>
                </a:solidFill>
                <a:latin typeface="ＭＳ ゴシック" pitchFamily="49" charset="-128"/>
                <a:ea typeface="ＭＳ ゴシック" pitchFamily="49" charset="-128"/>
              </a:rPr>
              <a:t>2</a:t>
            </a:r>
            <a:r>
              <a:rPr lang="en-US" altLang="ja-JP" sz="1100" dirty="0" smtClean="0">
                <a:solidFill>
                  <a:prstClr val="black"/>
                </a:solidFill>
                <a:latin typeface="ＭＳ ゴシック" pitchFamily="49" charset="-128"/>
                <a:ea typeface="ＭＳ ゴシック" pitchFamily="49" charset="-128"/>
              </a:rPr>
              <a:t>,000</a:t>
            </a:r>
            <a:r>
              <a:rPr lang="ja-JP" altLang="en-US" sz="1100" dirty="0">
                <a:solidFill>
                  <a:prstClr val="black"/>
                </a:solidFill>
                <a:latin typeface="ＭＳ ゴシック" pitchFamily="49" charset="-128"/>
                <a:ea typeface="ＭＳ ゴシック" pitchFamily="49" charset="-128"/>
              </a:rPr>
              <a:t>円 </a:t>
            </a:r>
          </a:p>
        </p:txBody>
      </p:sp>
      <p:sp>
        <p:nvSpPr>
          <p:cNvPr id="4118" name="Rectangle 77"/>
          <p:cNvSpPr>
            <a:spLocks noChangeArrowheads="1"/>
          </p:cNvSpPr>
          <p:nvPr/>
        </p:nvSpPr>
        <p:spPr bwMode="auto">
          <a:xfrm>
            <a:off x="5513971" y="5819484"/>
            <a:ext cx="1270927" cy="57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050">
                <a:solidFill>
                  <a:prstClr val="black"/>
                </a:solidFill>
                <a:latin typeface="ＭＳ Ｐゴシック" pitchFamily="50" charset="-128"/>
                <a:cs typeface="Times New Roman" pitchFamily="18" charset="0"/>
              </a:rPr>
              <a:t>Ⅰ</a:t>
            </a:r>
            <a:endParaRPr lang="en-US" altLang="ja-JP" sz="1050">
              <a:solidFill>
                <a:prstClr val="black"/>
              </a:solidFill>
              <a:cs typeface="Times New Roman" pitchFamily="18" charset="0"/>
            </a:endParaRPr>
          </a:p>
          <a:p>
            <a:pPr algn="ctr" eaLnBrk="1" hangingPunct="1">
              <a:lnSpc>
                <a:spcPct val="80000"/>
              </a:lnSpc>
              <a:spcBef>
                <a:spcPct val="0"/>
              </a:spcBef>
              <a:buFontTx/>
              <a:buNone/>
            </a:pPr>
            <a:r>
              <a:rPr lang="ja-JP" altLang="en-US" sz="800">
                <a:solidFill>
                  <a:prstClr val="black"/>
                </a:solidFill>
                <a:latin typeface="ＭＳ ゴシック" pitchFamily="49" charset="-128"/>
                <a:ea typeface="ＭＳ ゴシック" pitchFamily="49" charset="-128"/>
                <a:cs typeface="Times New Roman" pitchFamily="18" charset="0"/>
              </a:rPr>
              <a:t>（年金収入</a:t>
            </a:r>
            <a:r>
              <a:rPr lang="en-US" altLang="ja-JP" sz="800">
                <a:solidFill>
                  <a:prstClr val="black"/>
                </a:solidFill>
                <a:latin typeface="ＭＳ ゴシック" pitchFamily="49" charset="-128"/>
                <a:ea typeface="ＭＳ ゴシック" pitchFamily="49" charset="-128"/>
                <a:cs typeface="Times New Roman" pitchFamily="18" charset="0"/>
              </a:rPr>
              <a:t>80</a:t>
            </a:r>
            <a:r>
              <a:rPr lang="ja-JP" altLang="en-US" sz="800">
                <a:solidFill>
                  <a:prstClr val="black"/>
                </a:solidFill>
                <a:latin typeface="ＭＳ ゴシック" pitchFamily="49" charset="-128"/>
                <a:ea typeface="ＭＳ ゴシック" pitchFamily="49" charset="-128"/>
                <a:cs typeface="Times New Roman" pitchFamily="18" charset="0"/>
              </a:rPr>
              <a:t>万</a:t>
            </a:r>
          </a:p>
          <a:p>
            <a:pPr algn="ctr" eaLnBrk="1" hangingPunct="1">
              <a:lnSpc>
                <a:spcPct val="80000"/>
              </a:lnSpc>
              <a:spcBef>
                <a:spcPct val="0"/>
              </a:spcBef>
              <a:buFontTx/>
              <a:buNone/>
            </a:pPr>
            <a:r>
              <a:rPr lang="ja-JP" altLang="en-US" sz="800">
                <a:solidFill>
                  <a:prstClr val="black"/>
                </a:solidFill>
                <a:latin typeface="ＭＳ ゴシック" pitchFamily="49" charset="-128"/>
                <a:ea typeface="ＭＳ ゴシック" pitchFamily="49" charset="-128"/>
                <a:cs typeface="Times New Roman" pitchFamily="18" charset="0"/>
              </a:rPr>
              <a:t>円以下等）</a:t>
            </a:r>
            <a:endParaRPr lang="ja-JP" altLang="en-US" sz="1400">
              <a:solidFill>
                <a:prstClr val="black"/>
              </a:solidFill>
            </a:endParaRPr>
          </a:p>
        </p:txBody>
      </p:sp>
      <p:sp>
        <p:nvSpPr>
          <p:cNvPr id="4119" name="Rectangle 78"/>
          <p:cNvSpPr>
            <a:spLocks noChangeArrowheads="1"/>
          </p:cNvSpPr>
          <p:nvPr/>
        </p:nvSpPr>
        <p:spPr bwMode="auto">
          <a:xfrm>
            <a:off x="4942978" y="5342550"/>
            <a:ext cx="570971" cy="105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1000" dirty="0" smtClean="0">
                <a:solidFill>
                  <a:prstClr val="black"/>
                </a:solidFill>
                <a:latin typeface="ＭＳ ゴシック" pitchFamily="49" charset="-128"/>
                <a:ea typeface="ＭＳ ゴシック" pitchFamily="49" charset="-128"/>
                <a:cs typeface="Times New Roman" pitchFamily="18" charset="0"/>
              </a:rPr>
              <a:t>住民税非課税</a:t>
            </a:r>
            <a:endParaRPr lang="en-US" altLang="ja-JP" sz="1000" dirty="0">
              <a:solidFill>
                <a:prstClr val="black"/>
              </a:solidFill>
              <a:ea typeface="ＭＳ ゴシック" pitchFamily="49" charset="-128"/>
              <a:cs typeface="Times New Roman" pitchFamily="18" charset="0"/>
            </a:endParaRPr>
          </a:p>
        </p:txBody>
      </p:sp>
      <p:sp>
        <p:nvSpPr>
          <p:cNvPr id="4120" name="Rectangle 79"/>
          <p:cNvSpPr>
            <a:spLocks noChangeArrowheads="1"/>
          </p:cNvSpPr>
          <p:nvPr/>
        </p:nvSpPr>
        <p:spPr bwMode="auto">
          <a:xfrm>
            <a:off x="8735113" y="3990261"/>
            <a:ext cx="1067990" cy="739968"/>
          </a:xfrm>
          <a:prstGeom prst="rect">
            <a:avLst/>
          </a:prstGeom>
          <a:solidFill>
            <a:srgbClr val="FFCC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40,050</a:t>
            </a:r>
            <a:r>
              <a:rPr lang="ja-JP" altLang="en-US" sz="1100" dirty="0">
                <a:solidFill>
                  <a:prstClr val="black"/>
                </a:solidFill>
                <a:latin typeface="ＭＳ ゴシック" pitchFamily="49" charset="-128"/>
                <a:ea typeface="ＭＳ ゴシック" pitchFamily="49" charset="-128"/>
                <a:cs typeface="Times New Roman" pitchFamily="18" charset="0"/>
              </a:rPr>
              <a:t>円</a:t>
            </a:r>
            <a:r>
              <a:rPr lang="en-US" altLang="ja-JP" sz="1100" dirty="0">
                <a:solidFill>
                  <a:prstClr val="black"/>
                </a:solidFill>
                <a:latin typeface="ＭＳ ゴシック" pitchFamily="49" charset="-128"/>
                <a:ea typeface="ＭＳ ゴシック" pitchFamily="49" charset="-128"/>
                <a:cs typeface="Times New Roman" pitchFamily="18" charset="0"/>
              </a:rPr>
              <a:t>+1%</a:t>
            </a:r>
          </a:p>
          <a:p>
            <a:pPr algn="ctr">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(22,200</a:t>
            </a:r>
            <a:r>
              <a:rPr lang="ja-JP" altLang="en-US" sz="1100" dirty="0">
                <a:solidFill>
                  <a:prstClr val="black"/>
                </a:solidFill>
                <a:latin typeface="ＭＳ ゴシック" pitchFamily="49" charset="-128"/>
                <a:ea typeface="ＭＳ ゴシック" pitchFamily="49" charset="-128"/>
                <a:cs typeface="Times New Roman" pitchFamily="18" charset="0"/>
              </a:rPr>
              <a:t>円</a:t>
            </a:r>
            <a:r>
              <a:rPr lang="en-US" altLang="ja-JP" sz="1100" dirty="0">
                <a:solidFill>
                  <a:prstClr val="black"/>
                </a:solidFill>
                <a:latin typeface="ＭＳ ゴシック" pitchFamily="49" charset="-128"/>
                <a:ea typeface="ＭＳ ゴシック" pitchFamily="49" charset="-128"/>
                <a:cs typeface="Times New Roman" pitchFamily="18" charset="0"/>
              </a:rPr>
              <a:t>)</a:t>
            </a:r>
          </a:p>
        </p:txBody>
      </p:sp>
      <p:sp>
        <p:nvSpPr>
          <p:cNvPr id="4121" name="Rectangle 80"/>
          <p:cNvSpPr>
            <a:spLocks noChangeArrowheads="1"/>
          </p:cNvSpPr>
          <p:nvPr/>
        </p:nvSpPr>
        <p:spPr bwMode="auto">
          <a:xfrm>
            <a:off x="6784898" y="3990261"/>
            <a:ext cx="1014677" cy="739968"/>
          </a:xfrm>
          <a:prstGeom prst="rect">
            <a:avLst/>
          </a:prstGeom>
          <a:solidFill>
            <a:srgbClr val="FFCC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11,100</a:t>
            </a:r>
            <a:r>
              <a:rPr lang="ja-JP" altLang="en-US" sz="1100" dirty="0">
                <a:solidFill>
                  <a:prstClr val="black"/>
                </a:solidFill>
                <a:latin typeface="ＭＳ ゴシック" pitchFamily="49" charset="-128"/>
                <a:ea typeface="ＭＳ ゴシック" pitchFamily="49" charset="-128"/>
                <a:cs typeface="Times New Roman" pitchFamily="18" charset="0"/>
              </a:rPr>
              <a:t>円</a:t>
            </a:r>
          </a:p>
        </p:txBody>
      </p:sp>
      <p:sp>
        <p:nvSpPr>
          <p:cNvPr id="4122" name="Rectangle 81"/>
          <p:cNvSpPr>
            <a:spLocks noChangeArrowheads="1"/>
          </p:cNvSpPr>
          <p:nvPr/>
        </p:nvSpPr>
        <p:spPr bwMode="auto">
          <a:xfrm>
            <a:off x="4943001" y="3939621"/>
            <a:ext cx="1841897" cy="78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1050" dirty="0">
                <a:solidFill>
                  <a:prstClr val="black"/>
                </a:solidFill>
                <a:latin typeface="ＭＳ ゴシック" pitchFamily="49" charset="-128"/>
                <a:ea typeface="ＭＳ ゴシック" pitchFamily="49" charset="-128"/>
                <a:cs typeface="Times New Roman" pitchFamily="18" charset="0"/>
              </a:rPr>
              <a:t>現役並み</a:t>
            </a:r>
            <a:r>
              <a:rPr lang="ja-JP" altLang="en-US" sz="1050" dirty="0" smtClean="0">
                <a:solidFill>
                  <a:prstClr val="black"/>
                </a:solidFill>
                <a:latin typeface="ＭＳ ゴシック" pitchFamily="49" charset="-128"/>
                <a:ea typeface="ＭＳ ゴシック" pitchFamily="49" charset="-128"/>
                <a:cs typeface="Times New Roman" pitchFamily="18" charset="0"/>
              </a:rPr>
              <a:t>所得者</a:t>
            </a:r>
            <a:endParaRPr lang="ja-JP" altLang="en-US" sz="1050" dirty="0">
              <a:solidFill>
                <a:prstClr val="black"/>
              </a:solidFill>
              <a:ea typeface="ＭＳ ゴシック" pitchFamily="49" charset="-128"/>
              <a:cs typeface="Times New Roman" pitchFamily="18" charset="0"/>
            </a:endParaRPr>
          </a:p>
        </p:txBody>
      </p:sp>
      <p:sp>
        <p:nvSpPr>
          <p:cNvPr id="4123" name="Rectangle 82"/>
          <p:cNvSpPr>
            <a:spLocks noChangeArrowheads="1"/>
          </p:cNvSpPr>
          <p:nvPr/>
        </p:nvSpPr>
        <p:spPr bwMode="auto">
          <a:xfrm>
            <a:off x="4757234" y="3946642"/>
            <a:ext cx="185738" cy="244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800" rIns="0" bIns="468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endParaRPr lang="ja-JP" altLang="ja-JP" sz="1050">
              <a:solidFill>
                <a:prstClr val="black"/>
              </a:solidFill>
            </a:endParaRPr>
          </a:p>
        </p:txBody>
      </p:sp>
      <p:sp>
        <p:nvSpPr>
          <p:cNvPr id="4124" name="Rectangle 83"/>
          <p:cNvSpPr>
            <a:spLocks noChangeArrowheads="1"/>
          </p:cNvSpPr>
          <p:nvPr/>
        </p:nvSpPr>
        <p:spPr bwMode="auto">
          <a:xfrm>
            <a:off x="6784898" y="3829367"/>
            <a:ext cx="1014677" cy="15031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800" dirty="0">
                <a:solidFill>
                  <a:prstClr val="black"/>
                </a:solidFill>
                <a:latin typeface="ＭＳ ゴシック" pitchFamily="49" charset="-128"/>
                <a:ea typeface="ＭＳ ゴシック" pitchFamily="49" charset="-128"/>
                <a:cs typeface="Times New Roman" pitchFamily="18" charset="0"/>
              </a:rPr>
              <a:t>外来（個人）</a:t>
            </a:r>
            <a:endParaRPr lang="ja-JP" altLang="en-US" sz="800" dirty="0">
              <a:solidFill>
                <a:prstClr val="black"/>
              </a:solidFill>
              <a:ea typeface="ＭＳ ゴシック" pitchFamily="49" charset="-128"/>
              <a:cs typeface="Times New Roman" pitchFamily="18" charset="0"/>
            </a:endParaRPr>
          </a:p>
        </p:txBody>
      </p:sp>
      <p:sp>
        <p:nvSpPr>
          <p:cNvPr id="4126" name="Rectangle 85"/>
          <p:cNvSpPr>
            <a:spLocks noChangeArrowheads="1"/>
          </p:cNvSpPr>
          <p:nvPr/>
        </p:nvSpPr>
        <p:spPr bwMode="auto">
          <a:xfrm>
            <a:off x="8370517" y="3652000"/>
            <a:ext cx="1432586" cy="294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endParaRPr lang="ja-JP" altLang="ja-JP" sz="600">
              <a:solidFill>
                <a:prstClr val="black"/>
              </a:solidFill>
            </a:endParaRPr>
          </a:p>
        </p:txBody>
      </p:sp>
      <p:sp>
        <p:nvSpPr>
          <p:cNvPr id="4127" name="Rectangle 86"/>
          <p:cNvSpPr>
            <a:spLocks noChangeArrowheads="1"/>
          </p:cNvSpPr>
          <p:nvPr/>
        </p:nvSpPr>
        <p:spPr bwMode="auto">
          <a:xfrm>
            <a:off x="7135707" y="3652001"/>
            <a:ext cx="1234810" cy="137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endParaRPr lang="ja-JP" altLang="ja-JP" sz="600">
              <a:solidFill>
                <a:prstClr val="black"/>
              </a:solidFill>
            </a:endParaRPr>
          </a:p>
        </p:txBody>
      </p:sp>
      <p:sp>
        <p:nvSpPr>
          <p:cNvPr id="4128" name="Rectangle 87"/>
          <p:cNvSpPr>
            <a:spLocks noChangeArrowheads="1"/>
          </p:cNvSpPr>
          <p:nvPr/>
        </p:nvSpPr>
        <p:spPr bwMode="auto">
          <a:xfrm>
            <a:off x="4942972" y="3638974"/>
            <a:ext cx="1921008" cy="294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endParaRPr lang="ja-JP" altLang="ja-JP" sz="1050">
              <a:solidFill>
                <a:prstClr val="black"/>
              </a:solidFill>
            </a:endParaRPr>
          </a:p>
        </p:txBody>
      </p:sp>
      <p:sp>
        <p:nvSpPr>
          <p:cNvPr id="4129" name="Rectangle 88"/>
          <p:cNvSpPr>
            <a:spLocks noChangeArrowheads="1"/>
          </p:cNvSpPr>
          <p:nvPr/>
        </p:nvSpPr>
        <p:spPr bwMode="auto">
          <a:xfrm>
            <a:off x="4757234" y="3652000"/>
            <a:ext cx="185738" cy="294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800" rIns="0" bIns="468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endParaRPr lang="ja-JP" altLang="ja-JP" sz="1050">
              <a:solidFill>
                <a:prstClr val="black"/>
              </a:solidFill>
            </a:endParaRPr>
          </a:p>
        </p:txBody>
      </p:sp>
      <p:sp>
        <p:nvSpPr>
          <p:cNvPr id="4130" name="Line 89"/>
          <p:cNvSpPr>
            <a:spLocks noChangeShapeType="1"/>
          </p:cNvSpPr>
          <p:nvPr/>
        </p:nvSpPr>
        <p:spPr bwMode="auto">
          <a:xfrm>
            <a:off x="4757234" y="3652000"/>
            <a:ext cx="1857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31" name="Line 90"/>
          <p:cNvSpPr>
            <a:spLocks noChangeShapeType="1"/>
          </p:cNvSpPr>
          <p:nvPr/>
        </p:nvSpPr>
        <p:spPr bwMode="auto">
          <a:xfrm>
            <a:off x="4757234" y="6393672"/>
            <a:ext cx="1857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32" name="Line 91"/>
          <p:cNvSpPr>
            <a:spLocks noChangeShapeType="1"/>
          </p:cNvSpPr>
          <p:nvPr/>
        </p:nvSpPr>
        <p:spPr bwMode="auto">
          <a:xfrm>
            <a:off x="4942972" y="3652000"/>
            <a:ext cx="0" cy="29461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33" name="Line 92"/>
          <p:cNvSpPr>
            <a:spLocks noChangeShapeType="1"/>
          </p:cNvSpPr>
          <p:nvPr/>
        </p:nvSpPr>
        <p:spPr bwMode="auto">
          <a:xfrm>
            <a:off x="4943000" y="3652000"/>
            <a:ext cx="2192735"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34" name="Line 93"/>
          <p:cNvSpPr>
            <a:spLocks noChangeShapeType="1"/>
          </p:cNvSpPr>
          <p:nvPr/>
        </p:nvSpPr>
        <p:spPr bwMode="auto">
          <a:xfrm flipH="1">
            <a:off x="6784869" y="3652002"/>
            <a:ext cx="0" cy="33826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35" name="Line 94"/>
          <p:cNvSpPr>
            <a:spLocks noChangeShapeType="1"/>
          </p:cNvSpPr>
          <p:nvPr/>
        </p:nvSpPr>
        <p:spPr bwMode="auto">
          <a:xfrm>
            <a:off x="9803103" y="3652000"/>
            <a:ext cx="0" cy="107823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38" name="Line 97"/>
          <p:cNvSpPr>
            <a:spLocks noChangeShapeType="1"/>
          </p:cNvSpPr>
          <p:nvPr/>
        </p:nvSpPr>
        <p:spPr bwMode="auto">
          <a:xfrm>
            <a:off x="7135707" y="3652000"/>
            <a:ext cx="123481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39" name="Line 98"/>
          <p:cNvSpPr>
            <a:spLocks noChangeShapeType="1"/>
          </p:cNvSpPr>
          <p:nvPr/>
        </p:nvSpPr>
        <p:spPr bwMode="auto">
          <a:xfrm>
            <a:off x="8370517" y="3652000"/>
            <a:ext cx="1432586"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40" name="Line 99"/>
          <p:cNvSpPr>
            <a:spLocks noChangeShapeType="1"/>
          </p:cNvSpPr>
          <p:nvPr/>
        </p:nvSpPr>
        <p:spPr bwMode="auto">
          <a:xfrm>
            <a:off x="4942972" y="3946636"/>
            <a:ext cx="0" cy="783621"/>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41" name="Line 100"/>
          <p:cNvSpPr>
            <a:spLocks noChangeShapeType="1"/>
          </p:cNvSpPr>
          <p:nvPr/>
        </p:nvSpPr>
        <p:spPr bwMode="auto">
          <a:xfrm>
            <a:off x="5513942" y="5342550"/>
            <a:ext cx="0" cy="10511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42" name="Line 101"/>
          <p:cNvSpPr>
            <a:spLocks noChangeShapeType="1"/>
          </p:cNvSpPr>
          <p:nvPr/>
        </p:nvSpPr>
        <p:spPr bwMode="auto">
          <a:xfrm flipV="1">
            <a:off x="5538019" y="5802448"/>
            <a:ext cx="12468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44" name="Line 103"/>
          <p:cNvSpPr>
            <a:spLocks noChangeShapeType="1"/>
          </p:cNvSpPr>
          <p:nvPr/>
        </p:nvSpPr>
        <p:spPr bwMode="auto">
          <a:xfrm>
            <a:off x="4942972" y="5342550"/>
            <a:ext cx="0" cy="1051175"/>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45" name="Line 104"/>
          <p:cNvSpPr>
            <a:spLocks noChangeShapeType="1"/>
          </p:cNvSpPr>
          <p:nvPr/>
        </p:nvSpPr>
        <p:spPr bwMode="auto">
          <a:xfrm>
            <a:off x="4942972" y="4730284"/>
            <a:ext cx="0" cy="61226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46" name="Line 105"/>
          <p:cNvSpPr>
            <a:spLocks noChangeShapeType="1"/>
          </p:cNvSpPr>
          <p:nvPr/>
        </p:nvSpPr>
        <p:spPr bwMode="auto">
          <a:xfrm>
            <a:off x="8370517" y="4730284"/>
            <a:ext cx="0" cy="61226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47" name="Line 106"/>
          <p:cNvSpPr>
            <a:spLocks noChangeShapeType="1"/>
          </p:cNvSpPr>
          <p:nvPr/>
        </p:nvSpPr>
        <p:spPr bwMode="auto">
          <a:xfrm>
            <a:off x="8370517" y="5342550"/>
            <a:ext cx="0" cy="1051175"/>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48" name="Line 107"/>
          <p:cNvSpPr>
            <a:spLocks noChangeShapeType="1"/>
          </p:cNvSpPr>
          <p:nvPr/>
        </p:nvSpPr>
        <p:spPr bwMode="auto">
          <a:xfrm>
            <a:off x="9803103" y="5342550"/>
            <a:ext cx="0" cy="1051175"/>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49" name="Line 108"/>
          <p:cNvSpPr>
            <a:spLocks noChangeShapeType="1"/>
          </p:cNvSpPr>
          <p:nvPr/>
        </p:nvSpPr>
        <p:spPr bwMode="auto">
          <a:xfrm>
            <a:off x="9803103" y="4730284"/>
            <a:ext cx="0" cy="61226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50" name="Text Box 109"/>
          <p:cNvSpPr txBox="1">
            <a:spLocks noChangeArrowheads="1"/>
          </p:cNvSpPr>
          <p:nvPr/>
        </p:nvSpPr>
        <p:spPr bwMode="auto">
          <a:xfrm>
            <a:off x="8636587" y="3635967"/>
            <a:ext cx="12067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spcBef>
                <a:spcPct val="50000"/>
              </a:spcBef>
            </a:pPr>
            <a:r>
              <a:rPr lang="ja-JP" altLang="en-US" sz="900" dirty="0">
                <a:solidFill>
                  <a:prstClr val="black"/>
                </a:solidFill>
              </a:rPr>
              <a:t>自己負担限度額</a:t>
            </a:r>
            <a:br>
              <a:rPr lang="ja-JP" altLang="en-US" sz="900" dirty="0">
                <a:solidFill>
                  <a:prstClr val="black"/>
                </a:solidFill>
              </a:rPr>
            </a:br>
            <a:r>
              <a:rPr lang="ja-JP" altLang="en-US" sz="900" dirty="0">
                <a:solidFill>
                  <a:prstClr val="black"/>
                </a:solidFill>
              </a:rPr>
              <a:t>　（世帯合算）</a:t>
            </a:r>
          </a:p>
        </p:txBody>
      </p:sp>
      <p:sp>
        <p:nvSpPr>
          <p:cNvPr id="4151" name="Rectangle 110"/>
          <p:cNvSpPr>
            <a:spLocks noChangeArrowheads="1"/>
          </p:cNvSpPr>
          <p:nvPr/>
        </p:nvSpPr>
        <p:spPr bwMode="auto">
          <a:xfrm>
            <a:off x="7799547" y="3979708"/>
            <a:ext cx="935567" cy="747547"/>
          </a:xfrm>
          <a:prstGeom prst="rect">
            <a:avLst/>
          </a:prstGeom>
          <a:solidFill>
            <a:srgbClr val="FFCC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20,025</a:t>
            </a:r>
            <a:r>
              <a:rPr lang="ja-JP" altLang="en-US" sz="1100" dirty="0" smtClean="0">
                <a:solidFill>
                  <a:prstClr val="black"/>
                </a:solidFill>
                <a:latin typeface="ＭＳ ゴシック" pitchFamily="49" charset="-128"/>
                <a:ea typeface="ＭＳ ゴシック" pitchFamily="49" charset="-128"/>
                <a:cs typeface="Times New Roman" pitchFamily="18" charset="0"/>
              </a:rPr>
              <a:t>円</a:t>
            </a:r>
            <a:r>
              <a:rPr lang="en-US" altLang="ja-JP" sz="1100" dirty="0">
                <a:solidFill>
                  <a:prstClr val="black"/>
                </a:solidFill>
                <a:latin typeface="ＭＳ ゴシック" pitchFamily="49" charset="-128"/>
                <a:ea typeface="ＭＳ ゴシック" pitchFamily="49" charset="-128"/>
                <a:cs typeface="Times New Roman" pitchFamily="18" charset="0"/>
              </a:rPr>
              <a:t>+1%</a:t>
            </a:r>
          </a:p>
          <a:p>
            <a:pPr algn="ctr" eaLnBrk="1" hangingPunct="1">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(11,100</a:t>
            </a:r>
            <a:r>
              <a:rPr lang="ja-JP" altLang="en-US" sz="1100" dirty="0">
                <a:solidFill>
                  <a:prstClr val="black"/>
                </a:solidFill>
                <a:latin typeface="ＭＳ ゴシック" pitchFamily="49" charset="-128"/>
                <a:ea typeface="ＭＳ ゴシック" pitchFamily="49" charset="-128"/>
                <a:cs typeface="Times New Roman" pitchFamily="18" charset="0"/>
              </a:rPr>
              <a:t>円</a:t>
            </a:r>
            <a:r>
              <a:rPr lang="en-US" altLang="ja-JP" sz="1100" dirty="0">
                <a:solidFill>
                  <a:prstClr val="black"/>
                </a:solidFill>
                <a:latin typeface="ＭＳ ゴシック" pitchFamily="49" charset="-128"/>
                <a:ea typeface="ＭＳ ゴシック" pitchFamily="49" charset="-128"/>
                <a:cs typeface="Times New Roman" pitchFamily="18" charset="0"/>
              </a:rPr>
              <a:t>)</a:t>
            </a:r>
          </a:p>
        </p:txBody>
      </p:sp>
      <p:sp>
        <p:nvSpPr>
          <p:cNvPr id="4152" name="Rectangle 111"/>
          <p:cNvSpPr>
            <a:spLocks noChangeArrowheads="1"/>
          </p:cNvSpPr>
          <p:nvPr/>
        </p:nvSpPr>
        <p:spPr bwMode="auto">
          <a:xfrm>
            <a:off x="7799547" y="4730284"/>
            <a:ext cx="935567" cy="612267"/>
          </a:xfrm>
          <a:prstGeom prst="rect">
            <a:avLst/>
          </a:prstGeom>
          <a:solidFill>
            <a:srgbClr val="FFCC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11,100</a:t>
            </a:r>
            <a:r>
              <a:rPr lang="ja-JP" altLang="en-US" sz="1100" dirty="0">
                <a:solidFill>
                  <a:prstClr val="black"/>
                </a:solidFill>
                <a:latin typeface="ＭＳ ゴシック" pitchFamily="49" charset="-128"/>
                <a:ea typeface="ＭＳ ゴシック" pitchFamily="49" charset="-128"/>
                <a:cs typeface="Times New Roman" pitchFamily="18" charset="0"/>
              </a:rPr>
              <a:t>円</a:t>
            </a:r>
          </a:p>
        </p:txBody>
      </p:sp>
      <p:sp>
        <p:nvSpPr>
          <p:cNvPr id="4153" name="Rectangle 112"/>
          <p:cNvSpPr>
            <a:spLocks noChangeArrowheads="1"/>
          </p:cNvSpPr>
          <p:nvPr/>
        </p:nvSpPr>
        <p:spPr bwMode="auto">
          <a:xfrm>
            <a:off x="7799547" y="5348563"/>
            <a:ext cx="935567" cy="476987"/>
          </a:xfrm>
          <a:prstGeom prst="rect">
            <a:avLst/>
          </a:prstGeom>
          <a:solidFill>
            <a:srgbClr val="FFCC99"/>
          </a:solidFill>
          <a:ln w="127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6,150</a:t>
            </a:r>
            <a:r>
              <a:rPr lang="ja-JP" altLang="en-US" sz="1100" dirty="0">
                <a:solidFill>
                  <a:prstClr val="black"/>
                </a:solidFill>
                <a:latin typeface="ＭＳ ゴシック" pitchFamily="49" charset="-128"/>
                <a:ea typeface="ＭＳ ゴシック" pitchFamily="49" charset="-128"/>
                <a:cs typeface="Times New Roman" pitchFamily="18" charset="0"/>
              </a:rPr>
              <a:t>円</a:t>
            </a:r>
          </a:p>
        </p:txBody>
      </p:sp>
      <p:sp>
        <p:nvSpPr>
          <p:cNvPr id="4154" name="Rectangle 113"/>
          <p:cNvSpPr>
            <a:spLocks noChangeArrowheads="1"/>
          </p:cNvSpPr>
          <p:nvPr/>
        </p:nvSpPr>
        <p:spPr bwMode="auto">
          <a:xfrm>
            <a:off x="7799547" y="5806335"/>
            <a:ext cx="935567" cy="587338"/>
          </a:xfrm>
          <a:prstGeom prst="rect">
            <a:avLst/>
          </a:prstGeom>
          <a:solidFill>
            <a:srgbClr val="FFCC99"/>
          </a:solidFill>
          <a:ln w="127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3,750</a:t>
            </a:r>
            <a:r>
              <a:rPr lang="ja-JP" altLang="en-US" sz="1100" dirty="0">
                <a:solidFill>
                  <a:prstClr val="black"/>
                </a:solidFill>
                <a:latin typeface="ＭＳ ゴシック" pitchFamily="49" charset="-128"/>
                <a:ea typeface="ＭＳ ゴシック" pitchFamily="49" charset="-128"/>
                <a:cs typeface="Times New Roman" pitchFamily="18" charset="0"/>
              </a:rPr>
              <a:t>円</a:t>
            </a:r>
          </a:p>
        </p:txBody>
      </p:sp>
      <p:sp>
        <p:nvSpPr>
          <p:cNvPr id="4156" name="Rectangle 115"/>
          <p:cNvSpPr>
            <a:spLocks noChangeArrowheads="1"/>
          </p:cNvSpPr>
          <p:nvPr/>
        </p:nvSpPr>
        <p:spPr bwMode="auto">
          <a:xfrm>
            <a:off x="7803014" y="3831040"/>
            <a:ext cx="932127" cy="15922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800" dirty="0">
                <a:solidFill>
                  <a:prstClr val="black"/>
                </a:solidFill>
                <a:latin typeface="ＭＳ ゴシック" pitchFamily="49" charset="-128"/>
                <a:ea typeface="ＭＳ ゴシック" pitchFamily="49" charset="-128"/>
                <a:cs typeface="Times New Roman" pitchFamily="18" charset="0"/>
              </a:rPr>
              <a:t>個人合算</a:t>
            </a:r>
            <a:endParaRPr lang="ja-JP" altLang="en-US" sz="800" dirty="0">
              <a:solidFill>
                <a:prstClr val="black"/>
              </a:solidFill>
              <a:ea typeface="ＭＳ ゴシック" pitchFamily="49" charset="-128"/>
              <a:cs typeface="Times New Roman" pitchFamily="18" charset="0"/>
            </a:endParaRPr>
          </a:p>
        </p:txBody>
      </p:sp>
      <p:sp>
        <p:nvSpPr>
          <p:cNvPr id="4143" name="Line 102"/>
          <p:cNvSpPr>
            <a:spLocks noChangeShapeType="1"/>
          </p:cNvSpPr>
          <p:nvPr/>
        </p:nvSpPr>
        <p:spPr bwMode="auto">
          <a:xfrm>
            <a:off x="7783762" y="5806387"/>
            <a:ext cx="2003557" cy="1315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202" name="Line 90"/>
          <p:cNvSpPr>
            <a:spLocks noChangeShapeType="1"/>
          </p:cNvSpPr>
          <p:nvPr/>
        </p:nvSpPr>
        <p:spPr bwMode="auto">
          <a:xfrm>
            <a:off x="4757234" y="3597586"/>
            <a:ext cx="1857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27" name="Line 53"/>
          <p:cNvSpPr>
            <a:spLocks noChangeShapeType="1"/>
          </p:cNvSpPr>
          <p:nvPr/>
        </p:nvSpPr>
        <p:spPr bwMode="auto">
          <a:xfrm>
            <a:off x="8735113" y="5294268"/>
            <a:ext cx="0" cy="512119"/>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228" name="Line 53"/>
          <p:cNvSpPr>
            <a:spLocks noChangeShapeType="1"/>
          </p:cNvSpPr>
          <p:nvPr/>
        </p:nvSpPr>
        <p:spPr bwMode="auto">
          <a:xfrm>
            <a:off x="8735738" y="5825550"/>
            <a:ext cx="0" cy="568175"/>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229" name="Line 53"/>
          <p:cNvSpPr>
            <a:spLocks noChangeShapeType="1"/>
          </p:cNvSpPr>
          <p:nvPr/>
        </p:nvSpPr>
        <p:spPr bwMode="auto">
          <a:xfrm>
            <a:off x="7798510" y="5355965"/>
            <a:ext cx="1036" cy="103770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4107" name="Line 66"/>
          <p:cNvSpPr>
            <a:spLocks noChangeShapeType="1"/>
          </p:cNvSpPr>
          <p:nvPr/>
        </p:nvSpPr>
        <p:spPr bwMode="auto">
          <a:xfrm>
            <a:off x="4939561" y="3990261"/>
            <a:ext cx="4860131"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178" name="Line 66"/>
          <p:cNvSpPr>
            <a:spLocks noChangeShapeType="1"/>
          </p:cNvSpPr>
          <p:nvPr/>
        </p:nvSpPr>
        <p:spPr bwMode="auto">
          <a:xfrm>
            <a:off x="4954976" y="1053724"/>
            <a:ext cx="4860131"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179" name="Line 67"/>
          <p:cNvSpPr>
            <a:spLocks noChangeShapeType="1"/>
          </p:cNvSpPr>
          <p:nvPr/>
        </p:nvSpPr>
        <p:spPr bwMode="auto">
          <a:xfrm>
            <a:off x="6253453" y="895369"/>
            <a:ext cx="0"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180" name="Line 68"/>
          <p:cNvSpPr>
            <a:spLocks noChangeShapeType="1"/>
          </p:cNvSpPr>
          <p:nvPr/>
        </p:nvSpPr>
        <p:spPr bwMode="auto">
          <a:xfrm>
            <a:off x="5969688" y="622830"/>
            <a:ext cx="0"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181" name="Line 69"/>
          <p:cNvSpPr>
            <a:spLocks noChangeShapeType="1"/>
          </p:cNvSpPr>
          <p:nvPr/>
        </p:nvSpPr>
        <p:spPr bwMode="auto">
          <a:xfrm>
            <a:off x="5969688" y="622830"/>
            <a:ext cx="0"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191" name="Rectangle 79"/>
          <p:cNvSpPr>
            <a:spLocks noChangeArrowheads="1"/>
          </p:cNvSpPr>
          <p:nvPr/>
        </p:nvSpPr>
        <p:spPr bwMode="auto">
          <a:xfrm>
            <a:off x="8354733" y="1023563"/>
            <a:ext cx="1471083" cy="464029"/>
          </a:xfrm>
          <a:prstGeom prst="rect">
            <a:avLst/>
          </a:prstGeom>
          <a:solidFill>
            <a:srgbClr val="FFCC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126,300</a:t>
            </a:r>
            <a:r>
              <a:rPr lang="ja-JP" altLang="en-US" sz="1100" dirty="0">
                <a:solidFill>
                  <a:prstClr val="black"/>
                </a:solidFill>
                <a:latin typeface="ＭＳ ゴシック" pitchFamily="49" charset="-128"/>
                <a:ea typeface="ＭＳ ゴシック" pitchFamily="49" charset="-128"/>
                <a:cs typeface="Times New Roman" pitchFamily="18" charset="0"/>
              </a:rPr>
              <a:t>円</a:t>
            </a:r>
            <a:r>
              <a:rPr lang="en-US" altLang="ja-JP" sz="1100" dirty="0">
                <a:solidFill>
                  <a:prstClr val="black"/>
                </a:solidFill>
                <a:latin typeface="ＭＳ ゴシック" pitchFamily="49" charset="-128"/>
                <a:ea typeface="ＭＳ ゴシック" pitchFamily="49" charset="-128"/>
                <a:cs typeface="Times New Roman" pitchFamily="18" charset="0"/>
              </a:rPr>
              <a:t>+1%</a:t>
            </a:r>
          </a:p>
          <a:p>
            <a:pPr algn="ctr">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(70,050</a:t>
            </a:r>
            <a:r>
              <a:rPr lang="ja-JP" altLang="en-US" sz="1100" dirty="0">
                <a:solidFill>
                  <a:prstClr val="black"/>
                </a:solidFill>
                <a:latin typeface="ＭＳ ゴシック" pitchFamily="49" charset="-128"/>
                <a:ea typeface="ＭＳ ゴシック" pitchFamily="49" charset="-128"/>
                <a:cs typeface="Times New Roman" pitchFamily="18" charset="0"/>
              </a:rPr>
              <a:t>円</a:t>
            </a:r>
            <a:r>
              <a:rPr lang="en-US" altLang="ja-JP" sz="1100" dirty="0">
                <a:solidFill>
                  <a:prstClr val="black"/>
                </a:solidFill>
                <a:latin typeface="ＭＳ ゴシック" pitchFamily="49" charset="-128"/>
                <a:ea typeface="ＭＳ ゴシック" pitchFamily="49" charset="-128"/>
                <a:cs typeface="Times New Roman" pitchFamily="18" charset="0"/>
              </a:rPr>
              <a:t>)</a:t>
            </a:r>
          </a:p>
        </p:txBody>
      </p:sp>
      <p:sp>
        <p:nvSpPr>
          <p:cNvPr id="192" name="Rectangle 80"/>
          <p:cNvSpPr>
            <a:spLocks noChangeArrowheads="1"/>
          </p:cNvSpPr>
          <p:nvPr/>
        </p:nvSpPr>
        <p:spPr bwMode="auto">
          <a:xfrm>
            <a:off x="6786593" y="1035793"/>
            <a:ext cx="1585648" cy="451800"/>
          </a:xfrm>
          <a:prstGeom prst="rect">
            <a:avLst/>
          </a:prstGeom>
          <a:solidFill>
            <a:srgbClr val="FFCC99"/>
          </a:solidFill>
          <a:ln w="127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63,150</a:t>
            </a:r>
            <a:r>
              <a:rPr lang="ja-JP" altLang="en-US" sz="1100" dirty="0" smtClean="0">
                <a:solidFill>
                  <a:prstClr val="black"/>
                </a:solidFill>
                <a:latin typeface="ＭＳ ゴシック" pitchFamily="49" charset="-128"/>
                <a:ea typeface="ＭＳ ゴシック" pitchFamily="49" charset="-128"/>
                <a:cs typeface="Times New Roman" pitchFamily="18" charset="0"/>
              </a:rPr>
              <a:t>円</a:t>
            </a:r>
            <a:r>
              <a:rPr lang="en-US" altLang="ja-JP" sz="1100" dirty="0" smtClean="0">
                <a:solidFill>
                  <a:prstClr val="black"/>
                </a:solidFill>
                <a:latin typeface="ＭＳ ゴシック" pitchFamily="49" charset="-128"/>
                <a:ea typeface="ＭＳ ゴシック" pitchFamily="49" charset="-128"/>
                <a:cs typeface="Times New Roman" pitchFamily="18" charset="0"/>
              </a:rPr>
              <a:t>+1%</a:t>
            </a:r>
          </a:p>
          <a:p>
            <a:pPr algn="ctr" eaLnBrk="1" hangingPunct="1">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(35,025</a:t>
            </a:r>
            <a:r>
              <a:rPr lang="ja-JP" altLang="en-US" sz="1100" dirty="0" smtClean="0">
                <a:solidFill>
                  <a:prstClr val="black"/>
                </a:solidFill>
                <a:latin typeface="ＭＳ ゴシック" pitchFamily="49" charset="-128"/>
                <a:ea typeface="ＭＳ ゴシック" pitchFamily="49" charset="-128"/>
                <a:cs typeface="Times New Roman" pitchFamily="18" charset="0"/>
              </a:rPr>
              <a:t>円</a:t>
            </a:r>
            <a:r>
              <a:rPr lang="en-US" altLang="ja-JP" sz="1100" dirty="0" smtClean="0">
                <a:solidFill>
                  <a:prstClr val="black"/>
                </a:solidFill>
                <a:latin typeface="ＭＳ ゴシック" pitchFamily="49" charset="-128"/>
                <a:ea typeface="ＭＳ ゴシック" pitchFamily="49" charset="-128"/>
                <a:cs typeface="Times New Roman" pitchFamily="18" charset="0"/>
              </a:rPr>
              <a:t>)</a:t>
            </a:r>
            <a:endParaRPr lang="ja-JP" altLang="en-US" sz="1100" dirty="0">
              <a:solidFill>
                <a:prstClr val="black"/>
              </a:solidFill>
              <a:latin typeface="ＭＳ ゴシック" pitchFamily="49" charset="-128"/>
              <a:ea typeface="ＭＳ ゴシック" pitchFamily="49" charset="-128"/>
              <a:cs typeface="Times New Roman" pitchFamily="18" charset="0"/>
            </a:endParaRPr>
          </a:p>
        </p:txBody>
      </p:sp>
      <p:sp>
        <p:nvSpPr>
          <p:cNvPr id="194" name="Rectangle 82"/>
          <p:cNvSpPr>
            <a:spLocks noChangeArrowheads="1"/>
          </p:cNvSpPr>
          <p:nvPr/>
        </p:nvSpPr>
        <p:spPr bwMode="auto">
          <a:xfrm>
            <a:off x="4757234" y="1021429"/>
            <a:ext cx="185738" cy="2630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800" rIns="0" bIns="468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endParaRPr lang="ja-JP" altLang="ja-JP" sz="1050">
              <a:solidFill>
                <a:prstClr val="black"/>
              </a:solidFill>
            </a:endParaRPr>
          </a:p>
        </p:txBody>
      </p:sp>
      <p:sp>
        <p:nvSpPr>
          <p:cNvPr id="197" name="Rectangle 85"/>
          <p:cNvSpPr>
            <a:spLocks noChangeArrowheads="1"/>
          </p:cNvSpPr>
          <p:nvPr/>
        </p:nvSpPr>
        <p:spPr bwMode="auto">
          <a:xfrm>
            <a:off x="8370517" y="704701"/>
            <a:ext cx="1432586" cy="316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endParaRPr lang="ja-JP" altLang="ja-JP" sz="600">
              <a:solidFill>
                <a:prstClr val="black"/>
              </a:solidFill>
            </a:endParaRPr>
          </a:p>
        </p:txBody>
      </p:sp>
      <p:sp>
        <p:nvSpPr>
          <p:cNvPr id="198" name="Rectangle 86"/>
          <p:cNvSpPr>
            <a:spLocks noChangeArrowheads="1"/>
          </p:cNvSpPr>
          <p:nvPr/>
        </p:nvSpPr>
        <p:spPr bwMode="auto">
          <a:xfrm>
            <a:off x="7135707" y="704699"/>
            <a:ext cx="1234810" cy="147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endParaRPr lang="ja-JP" altLang="ja-JP" sz="600">
              <a:solidFill>
                <a:prstClr val="black"/>
              </a:solidFill>
            </a:endParaRPr>
          </a:p>
        </p:txBody>
      </p:sp>
      <p:sp>
        <p:nvSpPr>
          <p:cNvPr id="199" name="Rectangle 87"/>
          <p:cNvSpPr>
            <a:spLocks noChangeArrowheads="1"/>
          </p:cNvSpPr>
          <p:nvPr/>
        </p:nvSpPr>
        <p:spPr bwMode="auto">
          <a:xfrm>
            <a:off x="4942972" y="706858"/>
            <a:ext cx="1921008" cy="316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endParaRPr lang="ja-JP" altLang="ja-JP" sz="1050">
              <a:solidFill>
                <a:prstClr val="black"/>
              </a:solidFill>
            </a:endParaRPr>
          </a:p>
        </p:txBody>
      </p:sp>
      <p:sp>
        <p:nvSpPr>
          <p:cNvPr id="200" name="Rectangle 88"/>
          <p:cNvSpPr>
            <a:spLocks noChangeArrowheads="1"/>
          </p:cNvSpPr>
          <p:nvPr/>
        </p:nvSpPr>
        <p:spPr bwMode="auto">
          <a:xfrm>
            <a:off x="4757234" y="704701"/>
            <a:ext cx="185738" cy="316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800" rIns="0" bIns="468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endParaRPr lang="ja-JP" altLang="ja-JP" sz="1050">
              <a:solidFill>
                <a:prstClr val="black"/>
              </a:solidFill>
            </a:endParaRPr>
          </a:p>
        </p:txBody>
      </p:sp>
      <p:sp>
        <p:nvSpPr>
          <p:cNvPr id="201" name="Line 89"/>
          <p:cNvSpPr>
            <a:spLocks noChangeShapeType="1"/>
          </p:cNvSpPr>
          <p:nvPr/>
        </p:nvSpPr>
        <p:spPr bwMode="auto">
          <a:xfrm>
            <a:off x="4757234" y="704699"/>
            <a:ext cx="1857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203" name="Line 91"/>
          <p:cNvSpPr>
            <a:spLocks noChangeShapeType="1"/>
          </p:cNvSpPr>
          <p:nvPr/>
        </p:nvSpPr>
        <p:spPr bwMode="auto">
          <a:xfrm>
            <a:off x="4942972" y="704701"/>
            <a:ext cx="0" cy="316705"/>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204" name="Line 92"/>
          <p:cNvSpPr>
            <a:spLocks noChangeShapeType="1"/>
          </p:cNvSpPr>
          <p:nvPr/>
        </p:nvSpPr>
        <p:spPr bwMode="auto">
          <a:xfrm>
            <a:off x="4943000" y="704699"/>
            <a:ext cx="2192735"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206" name="Line 94"/>
          <p:cNvSpPr>
            <a:spLocks noChangeShapeType="1"/>
          </p:cNvSpPr>
          <p:nvPr/>
        </p:nvSpPr>
        <p:spPr bwMode="auto">
          <a:xfrm>
            <a:off x="9825788" y="704702"/>
            <a:ext cx="0" cy="2220245"/>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209" name="Line 97"/>
          <p:cNvSpPr>
            <a:spLocks noChangeShapeType="1"/>
          </p:cNvSpPr>
          <p:nvPr/>
        </p:nvSpPr>
        <p:spPr bwMode="auto">
          <a:xfrm>
            <a:off x="7135707" y="704699"/>
            <a:ext cx="123481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210" name="Line 98"/>
          <p:cNvSpPr>
            <a:spLocks noChangeShapeType="1"/>
          </p:cNvSpPr>
          <p:nvPr/>
        </p:nvSpPr>
        <p:spPr bwMode="auto">
          <a:xfrm>
            <a:off x="8370517" y="704699"/>
            <a:ext cx="1432586"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211" name="Line 99"/>
          <p:cNvSpPr>
            <a:spLocks noChangeShapeType="1"/>
          </p:cNvSpPr>
          <p:nvPr/>
        </p:nvSpPr>
        <p:spPr bwMode="auto">
          <a:xfrm>
            <a:off x="4942972" y="1021430"/>
            <a:ext cx="0" cy="1036021"/>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215" name="Line 103"/>
          <p:cNvSpPr>
            <a:spLocks noChangeShapeType="1"/>
          </p:cNvSpPr>
          <p:nvPr/>
        </p:nvSpPr>
        <p:spPr bwMode="auto">
          <a:xfrm flipH="1">
            <a:off x="4942971" y="2707923"/>
            <a:ext cx="0" cy="864582"/>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216" name="Line 104"/>
          <p:cNvSpPr>
            <a:spLocks noChangeShapeType="1"/>
          </p:cNvSpPr>
          <p:nvPr/>
        </p:nvSpPr>
        <p:spPr bwMode="auto">
          <a:xfrm>
            <a:off x="4939534" y="2057425"/>
            <a:ext cx="3441" cy="7269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219" name="Line 107"/>
          <p:cNvSpPr>
            <a:spLocks noChangeShapeType="1"/>
          </p:cNvSpPr>
          <p:nvPr/>
        </p:nvSpPr>
        <p:spPr bwMode="auto">
          <a:xfrm flipH="1">
            <a:off x="9825788" y="2706263"/>
            <a:ext cx="0" cy="864582"/>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221" name="Text Box 109"/>
          <p:cNvSpPr txBox="1">
            <a:spLocks noChangeArrowheads="1"/>
          </p:cNvSpPr>
          <p:nvPr/>
        </p:nvSpPr>
        <p:spPr bwMode="auto">
          <a:xfrm>
            <a:off x="8411906" y="708320"/>
            <a:ext cx="13635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spcBef>
                <a:spcPct val="50000"/>
              </a:spcBef>
            </a:pPr>
            <a:r>
              <a:rPr lang="ja-JP" altLang="en-US" sz="900" dirty="0">
                <a:solidFill>
                  <a:prstClr val="black"/>
                </a:solidFill>
              </a:rPr>
              <a:t>自己負担限度額</a:t>
            </a:r>
            <a:br>
              <a:rPr lang="ja-JP" altLang="en-US" sz="900" dirty="0">
                <a:solidFill>
                  <a:prstClr val="black"/>
                </a:solidFill>
              </a:rPr>
            </a:br>
            <a:r>
              <a:rPr lang="ja-JP" altLang="en-US" sz="900" dirty="0">
                <a:solidFill>
                  <a:prstClr val="black"/>
                </a:solidFill>
              </a:rPr>
              <a:t>　（世帯合算）</a:t>
            </a:r>
          </a:p>
        </p:txBody>
      </p:sp>
      <p:sp>
        <p:nvSpPr>
          <p:cNvPr id="226" name="Rectangle 115"/>
          <p:cNvSpPr>
            <a:spLocks noChangeArrowheads="1"/>
          </p:cNvSpPr>
          <p:nvPr/>
        </p:nvSpPr>
        <p:spPr bwMode="auto">
          <a:xfrm>
            <a:off x="6786595" y="874804"/>
            <a:ext cx="1583928" cy="17892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800" dirty="0">
                <a:solidFill>
                  <a:prstClr val="black"/>
                </a:solidFill>
                <a:latin typeface="ＭＳ ゴシック" pitchFamily="49" charset="-128"/>
                <a:ea typeface="ＭＳ ゴシック" pitchFamily="49" charset="-128"/>
                <a:cs typeface="Times New Roman" pitchFamily="18" charset="0"/>
              </a:rPr>
              <a:t>個人合算</a:t>
            </a:r>
            <a:endParaRPr lang="ja-JP" altLang="en-US" sz="800" dirty="0">
              <a:solidFill>
                <a:prstClr val="black"/>
              </a:solidFill>
              <a:ea typeface="ＭＳ ゴシック" pitchFamily="49" charset="-128"/>
              <a:cs typeface="Times New Roman" pitchFamily="18" charset="0"/>
            </a:endParaRPr>
          </a:p>
        </p:txBody>
      </p:sp>
      <p:sp>
        <p:nvSpPr>
          <p:cNvPr id="235" name="Line 40"/>
          <p:cNvSpPr>
            <a:spLocks noChangeShapeType="1"/>
          </p:cNvSpPr>
          <p:nvPr/>
        </p:nvSpPr>
        <p:spPr bwMode="auto">
          <a:xfrm>
            <a:off x="4942972" y="3558856"/>
            <a:ext cx="4886256" cy="23729"/>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119" name="Line 7"/>
          <p:cNvSpPr>
            <a:spLocks noChangeShapeType="1"/>
          </p:cNvSpPr>
          <p:nvPr/>
        </p:nvSpPr>
        <p:spPr bwMode="auto">
          <a:xfrm>
            <a:off x="1483424" y="1083615"/>
            <a:ext cx="0"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120" name="Line 8"/>
          <p:cNvSpPr>
            <a:spLocks noChangeShapeType="1"/>
          </p:cNvSpPr>
          <p:nvPr/>
        </p:nvSpPr>
        <p:spPr bwMode="auto">
          <a:xfrm>
            <a:off x="1483424" y="914068"/>
            <a:ext cx="0"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121" name="Line 9"/>
          <p:cNvSpPr>
            <a:spLocks noChangeShapeType="1"/>
          </p:cNvSpPr>
          <p:nvPr/>
        </p:nvSpPr>
        <p:spPr bwMode="auto">
          <a:xfrm>
            <a:off x="1397434" y="650907"/>
            <a:ext cx="0"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122" name="Line 10"/>
          <p:cNvSpPr>
            <a:spLocks noChangeShapeType="1"/>
          </p:cNvSpPr>
          <p:nvPr/>
        </p:nvSpPr>
        <p:spPr bwMode="auto">
          <a:xfrm>
            <a:off x="1397434" y="650907"/>
            <a:ext cx="0"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124" name="Rectangle 12"/>
          <p:cNvSpPr>
            <a:spLocks noChangeArrowheads="1"/>
          </p:cNvSpPr>
          <p:nvPr/>
        </p:nvSpPr>
        <p:spPr bwMode="auto">
          <a:xfrm>
            <a:off x="2279608" y="1487540"/>
            <a:ext cx="2001838" cy="491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167,400</a:t>
            </a:r>
            <a:r>
              <a:rPr lang="ja-JP" altLang="en-US" sz="1100" dirty="0" smtClean="0">
                <a:solidFill>
                  <a:prstClr val="black"/>
                </a:solidFill>
                <a:latin typeface="ＭＳ ゴシック" pitchFamily="49" charset="-128"/>
                <a:ea typeface="ＭＳ ゴシック" pitchFamily="49" charset="-128"/>
                <a:cs typeface="Times New Roman" pitchFamily="18" charset="0"/>
              </a:rPr>
              <a:t>円</a:t>
            </a:r>
            <a:r>
              <a:rPr lang="en-US" altLang="ja-JP" sz="1100" dirty="0" smtClean="0">
                <a:solidFill>
                  <a:prstClr val="black"/>
                </a:solidFill>
                <a:latin typeface="ＭＳ ゴシック" pitchFamily="49" charset="-128"/>
                <a:ea typeface="ＭＳ ゴシック" pitchFamily="49" charset="-128"/>
                <a:cs typeface="Times New Roman" pitchFamily="18" charset="0"/>
              </a:rPr>
              <a:t>+1%</a:t>
            </a:r>
          </a:p>
          <a:p>
            <a:pPr algn="ctr" eaLnBrk="1" hangingPunct="1">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(93,000</a:t>
            </a:r>
            <a:r>
              <a:rPr lang="ja-JP" altLang="en-US" sz="1100" dirty="0" smtClean="0">
                <a:solidFill>
                  <a:prstClr val="black"/>
                </a:solidFill>
                <a:latin typeface="ＭＳ ゴシック" pitchFamily="49" charset="-128"/>
                <a:ea typeface="ＭＳ ゴシック" pitchFamily="49" charset="-128"/>
                <a:cs typeface="Times New Roman" pitchFamily="18" charset="0"/>
              </a:rPr>
              <a:t>円</a:t>
            </a:r>
            <a:r>
              <a:rPr lang="en-US" altLang="ja-JP" sz="1100" dirty="0" smtClean="0">
                <a:solidFill>
                  <a:prstClr val="black"/>
                </a:solidFill>
                <a:latin typeface="ＭＳ ゴシック" pitchFamily="49" charset="-128"/>
                <a:ea typeface="ＭＳ ゴシック" pitchFamily="49" charset="-128"/>
                <a:cs typeface="Times New Roman" pitchFamily="18" charset="0"/>
              </a:rPr>
              <a:t>)</a:t>
            </a:r>
            <a:endParaRPr lang="ja-JP" altLang="en-US" sz="1100" dirty="0">
              <a:solidFill>
                <a:prstClr val="black"/>
              </a:solidFill>
              <a:latin typeface="ＭＳ ゴシック" pitchFamily="49" charset="-128"/>
              <a:ea typeface="ＭＳ ゴシック" pitchFamily="49" charset="-128"/>
              <a:cs typeface="Times New Roman" pitchFamily="18" charset="0"/>
            </a:endParaRPr>
          </a:p>
        </p:txBody>
      </p:sp>
      <p:sp>
        <p:nvSpPr>
          <p:cNvPr id="126" name="Rectangle 14"/>
          <p:cNvSpPr>
            <a:spLocks noChangeArrowheads="1"/>
          </p:cNvSpPr>
          <p:nvPr/>
        </p:nvSpPr>
        <p:spPr bwMode="auto">
          <a:xfrm>
            <a:off x="665378" y="1484540"/>
            <a:ext cx="1597990" cy="505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900" dirty="0" smtClean="0">
                <a:solidFill>
                  <a:prstClr val="black"/>
                </a:solidFill>
                <a:ea typeface="ＭＳ ゴシック" pitchFamily="49" charset="-128"/>
                <a:cs typeface="Times New Roman" pitchFamily="18" charset="0"/>
              </a:rPr>
              <a:t>基礎控除後所得</a:t>
            </a:r>
            <a:endParaRPr lang="en-US" altLang="ja-JP" sz="900" dirty="0" smtClean="0">
              <a:solidFill>
                <a:prstClr val="black"/>
              </a:solidFill>
              <a:ea typeface="ＭＳ ゴシック" pitchFamily="49" charset="-128"/>
              <a:cs typeface="Times New Roman" pitchFamily="18" charset="0"/>
            </a:endParaRPr>
          </a:p>
          <a:p>
            <a:pPr algn="ctr" eaLnBrk="1" hangingPunct="1">
              <a:spcBef>
                <a:spcPct val="0"/>
              </a:spcBef>
              <a:buFontTx/>
              <a:buNone/>
            </a:pPr>
            <a:r>
              <a:rPr lang="en-US" altLang="ja-JP" sz="900" dirty="0" smtClean="0">
                <a:solidFill>
                  <a:prstClr val="black"/>
                </a:solidFill>
                <a:ea typeface="ＭＳ ゴシック" pitchFamily="49" charset="-128"/>
                <a:cs typeface="Times New Roman" pitchFamily="18" charset="0"/>
              </a:rPr>
              <a:t>600</a:t>
            </a:r>
            <a:r>
              <a:rPr lang="ja-JP" altLang="en-US" sz="900" dirty="0" smtClean="0">
                <a:solidFill>
                  <a:prstClr val="black"/>
                </a:solidFill>
                <a:ea typeface="ＭＳ ゴシック" pitchFamily="49" charset="-128"/>
                <a:cs typeface="Times New Roman" pitchFamily="18" charset="0"/>
              </a:rPr>
              <a:t>万円～</a:t>
            </a:r>
            <a:r>
              <a:rPr lang="en-US" altLang="ja-JP" sz="900" dirty="0" smtClean="0">
                <a:solidFill>
                  <a:prstClr val="black"/>
                </a:solidFill>
                <a:ea typeface="ＭＳ ゴシック" pitchFamily="49" charset="-128"/>
                <a:cs typeface="Times New Roman" pitchFamily="18" charset="0"/>
              </a:rPr>
              <a:t>901</a:t>
            </a:r>
            <a:r>
              <a:rPr lang="ja-JP" altLang="en-US" sz="900" dirty="0" smtClean="0">
                <a:solidFill>
                  <a:prstClr val="black"/>
                </a:solidFill>
                <a:ea typeface="ＭＳ ゴシック" pitchFamily="49" charset="-128"/>
                <a:cs typeface="Times New Roman" pitchFamily="18" charset="0"/>
              </a:rPr>
              <a:t>万円</a:t>
            </a:r>
            <a:endParaRPr lang="en-US" altLang="ja-JP" sz="900" dirty="0" smtClean="0">
              <a:solidFill>
                <a:prstClr val="black"/>
              </a:solidFill>
              <a:ea typeface="ＭＳ ゴシック" pitchFamily="49" charset="-128"/>
              <a:cs typeface="Times New Roman" pitchFamily="18" charset="0"/>
            </a:endParaRPr>
          </a:p>
          <a:p>
            <a:pPr algn="ctr" eaLnBrk="1" hangingPunct="1">
              <a:spcBef>
                <a:spcPct val="0"/>
              </a:spcBef>
              <a:buFontTx/>
              <a:buNone/>
            </a:pPr>
            <a:r>
              <a:rPr lang="ja-JP" altLang="en-US" sz="900" dirty="0">
                <a:solidFill>
                  <a:prstClr val="black"/>
                </a:solidFill>
                <a:ea typeface="ＭＳ ゴシック" pitchFamily="49" charset="-128"/>
                <a:cs typeface="Times New Roman" pitchFamily="18" charset="0"/>
              </a:rPr>
              <a:t>適用</a:t>
            </a:r>
            <a:r>
              <a:rPr lang="ja-JP" altLang="en-US" sz="900" dirty="0" smtClean="0">
                <a:solidFill>
                  <a:prstClr val="black"/>
                </a:solidFill>
                <a:ea typeface="ＭＳ ゴシック" pitchFamily="49" charset="-128"/>
                <a:cs typeface="Times New Roman" pitchFamily="18" charset="0"/>
              </a:rPr>
              <a:t>区分「イ」</a:t>
            </a:r>
            <a:endParaRPr lang="ja-JP" altLang="en-US" sz="900" dirty="0">
              <a:solidFill>
                <a:prstClr val="black"/>
              </a:solidFill>
              <a:ea typeface="ＭＳ ゴシック" pitchFamily="49" charset="-128"/>
              <a:cs typeface="Times New Roman" pitchFamily="18" charset="0"/>
            </a:endParaRPr>
          </a:p>
        </p:txBody>
      </p:sp>
      <p:sp>
        <p:nvSpPr>
          <p:cNvPr id="128" name="Rectangle 16"/>
          <p:cNvSpPr>
            <a:spLocks noChangeArrowheads="1"/>
          </p:cNvSpPr>
          <p:nvPr/>
        </p:nvSpPr>
        <p:spPr bwMode="auto">
          <a:xfrm>
            <a:off x="2255648" y="3085334"/>
            <a:ext cx="2001838" cy="416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35,400</a:t>
            </a:r>
            <a:r>
              <a:rPr lang="ja-JP" altLang="en-US" sz="1100" dirty="0" smtClean="0">
                <a:solidFill>
                  <a:prstClr val="black"/>
                </a:solidFill>
                <a:latin typeface="ＭＳ ゴシック" pitchFamily="49" charset="-128"/>
                <a:ea typeface="ＭＳ ゴシック" pitchFamily="49" charset="-128"/>
                <a:cs typeface="Times New Roman" pitchFamily="18" charset="0"/>
              </a:rPr>
              <a:t>円</a:t>
            </a:r>
            <a:endParaRPr lang="en-US" altLang="ja-JP" sz="1100" dirty="0" smtClean="0">
              <a:solidFill>
                <a:prstClr val="black"/>
              </a:solidFill>
              <a:latin typeface="ＭＳ ゴシック" pitchFamily="49" charset="-128"/>
              <a:ea typeface="ＭＳ ゴシック" pitchFamily="49" charset="-128"/>
              <a:cs typeface="Times New Roman" pitchFamily="18" charset="0"/>
            </a:endParaRPr>
          </a:p>
          <a:p>
            <a:pPr algn="ctr" eaLnBrk="1" hangingPunct="1">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(24,600</a:t>
            </a:r>
            <a:r>
              <a:rPr lang="ja-JP" altLang="en-US" sz="1100" dirty="0" smtClean="0">
                <a:solidFill>
                  <a:prstClr val="black"/>
                </a:solidFill>
                <a:latin typeface="ＭＳ ゴシック" pitchFamily="49" charset="-128"/>
                <a:ea typeface="ＭＳ ゴシック" pitchFamily="49" charset="-128"/>
                <a:cs typeface="Times New Roman" pitchFamily="18" charset="0"/>
              </a:rPr>
              <a:t>円</a:t>
            </a:r>
            <a:r>
              <a:rPr lang="en-US" altLang="ja-JP" sz="1100" dirty="0" smtClean="0">
                <a:solidFill>
                  <a:prstClr val="black"/>
                </a:solidFill>
                <a:latin typeface="ＭＳ ゴシック" pitchFamily="49" charset="-128"/>
                <a:ea typeface="ＭＳ ゴシック" pitchFamily="49" charset="-128"/>
                <a:cs typeface="Times New Roman" pitchFamily="18" charset="0"/>
              </a:rPr>
              <a:t>)</a:t>
            </a:r>
            <a:endParaRPr lang="ja-JP" altLang="en-US" sz="1100" dirty="0">
              <a:solidFill>
                <a:prstClr val="black"/>
              </a:solidFill>
              <a:latin typeface="ＭＳ ゴシック" pitchFamily="49" charset="-128"/>
              <a:ea typeface="ＭＳ ゴシック" pitchFamily="49" charset="-128"/>
              <a:cs typeface="Times New Roman" pitchFamily="18" charset="0"/>
            </a:endParaRPr>
          </a:p>
        </p:txBody>
      </p:sp>
      <p:sp>
        <p:nvSpPr>
          <p:cNvPr id="132" name="Rectangle 20"/>
          <p:cNvSpPr>
            <a:spLocks noChangeArrowheads="1"/>
          </p:cNvSpPr>
          <p:nvPr/>
        </p:nvSpPr>
        <p:spPr bwMode="auto">
          <a:xfrm>
            <a:off x="2282545" y="1059993"/>
            <a:ext cx="2001838" cy="42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252,600</a:t>
            </a:r>
            <a:r>
              <a:rPr lang="ja-JP" altLang="en-US" sz="1100" dirty="0">
                <a:solidFill>
                  <a:prstClr val="black"/>
                </a:solidFill>
                <a:latin typeface="ＭＳ ゴシック" pitchFamily="49" charset="-128"/>
                <a:ea typeface="ＭＳ ゴシック" pitchFamily="49" charset="-128"/>
                <a:cs typeface="Times New Roman" pitchFamily="18" charset="0"/>
              </a:rPr>
              <a:t>円</a:t>
            </a:r>
            <a:r>
              <a:rPr lang="en-US" altLang="ja-JP" sz="1100" dirty="0">
                <a:solidFill>
                  <a:prstClr val="black"/>
                </a:solidFill>
                <a:latin typeface="ＭＳ ゴシック" pitchFamily="49" charset="-128"/>
                <a:ea typeface="ＭＳ ゴシック" pitchFamily="49" charset="-128"/>
                <a:cs typeface="Times New Roman" pitchFamily="18" charset="0"/>
              </a:rPr>
              <a:t>+1%</a:t>
            </a:r>
          </a:p>
          <a:p>
            <a:pPr algn="ctr">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(140,100</a:t>
            </a:r>
            <a:r>
              <a:rPr lang="ja-JP" altLang="en-US" sz="1100" dirty="0">
                <a:solidFill>
                  <a:prstClr val="black"/>
                </a:solidFill>
                <a:latin typeface="ＭＳ ゴシック" pitchFamily="49" charset="-128"/>
                <a:ea typeface="ＭＳ ゴシック" pitchFamily="49" charset="-128"/>
                <a:cs typeface="Times New Roman" pitchFamily="18" charset="0"/>
              </a:rPr>
              <a:t>円</a:t>
            </a:r>
            <a:r>
              <a:rPr lang="en-US" altLang="ja-JP" sz="1100" dirty="0">
                <a:solidFill>
                  <a:prstClr val="black"/>
                </a:solidFill>
                <a:latin typeface="ＭＳ ゴシック" pitchFamily="49" charset="-128"/>
                <a:ea typeface="ＭＳ ゴシック" pitchFamily="49" charset="-128"/>
                <a:cs typeface="Times New Roman" pitchFamily="18" charset="0"/>
              </a:rPr>
              <a:t>)</a:t>
            </a:r>
          </a:p>
        </p:txBody>
      </p:sp>
      <p:sp>
        <p:nvSpPr>
          <p:cNvPr id="134" name="Rectangle 22"/>
          <p:cNvSpPr>
            <a:spLocks noChangeArrowheads="1"/>
          </p:cNvSpPr>
          <p:nvPr/>
        </p:nvSpPr>
        <p:spPr bwMode="auto">
          <a:xfrm>
            <a:off x="646612" y="1057170"/>
            <a:ext cx="1644121" cy="427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900" dirty="0" smtClean="0">
                <a:solidFill>
                  <a:prstClr val="black"/>
                </a:solidFill>
                <a:ea typeface="ＭＳ ゴシック" pitchFamily="49" charset="-128"/>
                <a:cs typeface="Times New Roman" pitchFamily="18" charset="0"/>
              </a:rPr>
              <a:t>基礎控除後所得</a:t>
            </a:r>
            <a:endParaRPr lang="en-US" altLang="ja-JP" sz="900" dirty="0" smtClean="0">
              <a:solidFill>
                <a:prstClr val="black"/>
              </a:solidFill>
              <a:ea typeface="ＭＳ ゴシック" pitchFamily="49" charset="-128"/>
              <a:cs typeface="Times New Roman" pitchFamily="18" charset="0"/>
            </a:endParaRPr>
          </a:p>
          <a:p>
            <a:pPr algn="ctr" eaLnBrk="1" hangingPunct="1">
              <a:spcBef>
                <a:spcPct val="0"/>
              </a:spcBef>
              <a:buFontTx/>
              <a:buNone/>
            </a:pPr>
            <a:r>
              <a:rPr lang="ja-JP" altLang="en-US" sz="900" dirty="0" smtClean="0">
                <a:solidFill>
                  <a:prstClr val="black"/>
                </a:solidFill>
                <a:ea typeface="ＭＳ ゴシック" pitchFamily="49" charset="-128"/>
                <a:cs typeface="Times New Roman" pitchFamily="18" charset="0"/>
              </a:rPr>
              <a:t>９０１万円超</a:t>
            </a:r>
            <a:endParaRPr lang="en-US" altLang="ja-JP" sz="900" dirty="0" smtClean="0">
              <a:solidFill>
                <a:prstClr val="black"/>
              </a:solidFill>
              <a:ea typeface="ＭＳ ゴシック" pitchFamily="49" charset="-128"/>
              <a:cs typeface="Times New Roman" pitchFamily="18" charset="0"/>
            </a:endParaRPr>
          </a:p>
          <a:p>
            <a:pPr algn="ctr" eaLnBrk="1" hangingPunct="1">
              <a:spcBef>
                <a:spcPct val="0"/>
              </a:spcBef>
              <a:buFontTx/>
              <a:buNone/>
            </a:pPr>
            <a:r>
              <a:rPr lang="ja-JP" altLang="en-US" sz="900" dirty="0">
                <a:solidFill>
                  <a:prstClr val="black"/>
                </a:solidFill>
                <a:ea typeface="ＭＳ ゴシック" pitchFamily="49" charset="-128"/>
                <a:cs typeface="Times New Roman" pitchFamily="18" charset="0"/>
              </a:rPr>
              <a:t>適用</a:t>
            </a:r>
            <a:r>
              <a:rPr lang="ja-JP" altLang="en-US" sz="900" dirty="0" smtClean="0">
                <a:solidFill>
                  <a:prstClr val="black"/>
                </a:solidFill>
                <a:ea typeface="ＭＳ ゴシック" pitchFamily="49" charset="-128"/>
                <a:cs typeface="Times New Roman" pitchFamily="18" charset="0"/>
              </a:rPr>
              <a:t>区分「ア」</a:t>
            </a:r>
            <a:endParaRPr lang="ja-JP" altLang="en-US" sz="900" dirty="0">
              <a:solidFill>
                <a:prstClr val="black"/>
              </a:solidFill>
              <a:ea typeface="ＭＳ ゴシック" pitchFamily="49" charset="-128"/>
              <a:cs typeface="Times New Roman" pitchFamily="18" charset="0"/>
            </a:endParaRPr>
          </a:p>
        </p:txBody>
      </p:sp>
      <p:sp>
        <p:nvSpPr>
          <p:cNvPr id="135" name="Rectangle 23"/>
          <p:cNvSpPr>
            <a:spLocks noChangeArrowheads="1"/>
          </p:cNvSpPr>
          <p:nvPr/>
        </p:nvSpPr>
        <p:spPr bwMode="auto">
          <a:xfrm>
            <a:off x="487665" y="1035792"/>
            <a:ext cx="139304" cy="2540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800" rIns="0" bIns="468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endParaRPr lang="ja-JP" altLang="ja-JP" sz="1050">
              <a:solidFill>
                <a:prstClr val="black"/>
              </a:solidFill>
            </a:endParaRPr>
          </a:p>
        </p:txBody>
      </p:sp>
      <p:sp>
        <p:nvSpPr>
          <p:cNvPr id="138" name="Rectangle 26"/>
          <p:cNvSpPr>
            <a:spLocks noChangeArrowheads="1"/>
          </p:cNvSpPr>
          <p:nvPr/>
        </p:nvSpPr>
        <p:spPr bwMode="auto">
          <a:xfrm>
            <a:off x="3199776" y="729964"/>
            <a:ext cx="1073150" cy="305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endParaRPr lang="ja-JP" altLang="ja-JP" sz="600">
              <a:solidFill>
                <a:prstClr val="black"/>
              </a:solidFill>
            </a:endParaRPr>
          </a:p>
        </p:txBody>
      </p:sp>
      <p:sp>
        <p:nvSpPr>
          <p:cNvPr id="139" name="Rectangle 27"/>
          <p:cNvSpPr>
            <a:spLocks noChangeArrowheads="1"/>
          </p:cNvSpPr>
          <p:nvPr/>
        </p:nvSpPr>
        <p:spPr bwMode="auto">
          <a:xfrm>
            <a:off x="2271088" y="730013"/>
            <a:ext cx="928688" cy="142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endParaRPr lang="ja-JP" altLang="ja-JP" sz="600">
              <a:solidFill>
                <a:prstClr val="black"/>
              </a:solidFill>
            </a:endParaRPr>
          </a:p>
        </p:txBody>
      </p:sp>
      <p:sp>
        <p:nvSpPr>
          <p:cNvPr id="140" name="Rectangle 28"/>
          <p:cNvSpPr>
            <a:spLocks noChangeArrowheads="1"/>
          </p:cNvSpPr>
          <p:nvPr/>
        </p:nvSpPr>
        <p:spPr bwMode="auto">
          <a:xfrm>
            <a:off x="626967" y="729964"/>
            <a:ext cx="1644121" cy="305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endParaRPr lang="ja-JP" altLang="ja-JP" sz="1050">
              <a:solidFill>
                <a:prstClr val="black"/>
              </a:solidFill>
            </a:endParaRPr>
          </a:p>
        </p:txBody>
      </p:sp>
      <p:sp>
        <p:nvSpPr>
          <p:cNvPr id="141" name="Rectangle 29"/>
          <p:cNvSpPr>
            <a:spLocks noChangeArrowheads="1"/>
          </p:cNvSpPr>
          <p:nvPr/>
        </p:nvSpPr>
        <p:spPr bwMode="auto">
          <a:xfrm>
            <a:off x="487665" y="729964"/>
            <a:ext cx="139304" cy="305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800" rIns="0" bIns="468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endParaRPr lang="ja-JP" altLang="ja-JP" sz="1050">
              <a:solidFill>
                <a:prstClr val="black"/>
              </a:solidFill>
            </a:endParaRPr>
          </a:p>
        </p:txBody>
      </p:sp>
      <p:sp>
        <p:nvSpPr>
          <p:cNvPr id="142" name="Line 30"/>
          <p:cNvSpPr>
            <a:spLocks noChangeShapeType="1"/>
          </p:cNvSpPr>
          <p:nvPr/>
        </p:nvSpPr>
        <p:spPr bwMode="auto">
          <a:xfrm>
            <a:off x="487665" y="729960"/>
            <a:ext cx="139304"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143" name="Line 31"/>
          <p:cNvSpPr>
            <a:spLocks noChangeShapeType="1"/>
          </p:cNvSpPr>
          <p:nvPr/>
        </p:nvSpPr>
        <p:spPr bwMode="auto">
          <a:xfrm>
            <a:off x="487665" y="3575843"/>
            <a:ext cx="139304"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144" name="Line 32"/>
          <p:cNvSpPr>
            <a:spLocks noChangeShapeType="1"/>
          </p:cNvSpPr>
          <p:nvPr/>
        </p:nvSpPr>
        <p:spPr bwMode="auto">
          <a:xfrm flipH="1">
            <a:off x="648247" y="712300"/>
            <a:ext cx="0" cy="548397"/>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145" name="Line 33"/>
          <p:cNvSpPr>
            <a:spLocks noChangeShapeType="1"/>
          </p:cNvSpPr>
          <p:nvPr/>
        </p:nvSpPr>
        <p:spPr bwMode="auto">
          <a:xfrm>
            <a:off x="626967" y="729960"/>
            <a:ext cx="1644121"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146" name="Line 34"/>
          <p:cNvSpPr>
            <a:spLocks noChangeShapeType="1"/>
          </p:cNvSpPr>
          <p:nvPr/>
        </p:nvSpPr>
        <p:spPr bwMode="auto">
          <a:xfrm>
            <a:off x="663714" y="1053724"/>
            <a:ext cx="3593801"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147" name="Line 35"/>
          <p:cNvSpPr>
            <a:spLocks noChangeShapeType="1"/>
          </p:cNvSpPr>
          <p:nvPr/>
        </p:nvSpPr>
        <p:spPr bwMode="auto">
          <a:xfrm>
            <a:off x="2271088" y="730013"/>
            <a:ext cx="0" cy="14250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152" name="Line 40"/>
          <p:cNvSpPr>
            <a:spLocks noChangeShapeType="1"/>
          </p:cNvSpPr>
          <p:nvPr/>
        </p:nvSpPr>
        <p:spPr bwMode="auto">
          <a:xfrm>
            <a:off x="663685" y="3533480"/>
            <a:ext cx="3609240" cy="2838"/>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154" name="Line 42"/>
          <p:cNvSpPr>
            <a:spLocks noChangeShapeType="1"/>
          </p:cNvSpPr>
          <p:nvPr/>
        </p:nvSpPr>
        <p:spPr bwMode="auto">
          <a:xfrm>
            <a:off x="2271088" y="729960"/>
            <a:ext cx="928688"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155" name="Line 43"/>
          <p:cNvSpPr>
            <a:spLocks noChangeShapeType="1"/>
          </p:cNvSpPr>
          <p:nvPr/>
        </p:nvSpPr>
        <p:spPr bwMode="auto">
          <a:xfrm>
            <a:off x="3199776" y="729960"/>
            <a:ext cx="1073150"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156" name="Line 44"/>
          <p:cNvSpPr>
            <a:spLocks noChangeShapeType="1"/>
          </p:cNvSpPr>
          <p:nvPr/>
        </p:nvSpPr>
        <p:spPr bwMode="auto">
          <a:xfrm>
            <a:off x="2271116" y="872487"/>
            <a:ext cx="1" cy="1209217"/>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157" name="Line 45"/>
          <p:cNvSpPr>
            <a:spLocks noChangeShapeType="1"/>
          </p:cNvSpPr>
          <p:nvPr/>
        </p:nvSpPr>
        <p:spPr bwMode="auto">
          <a:xfrm flipH="1">
            <a:off x="648247" y="1260746"/>
            <a:ext cx="0" cy="820985"/>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161" name="Line 49"/>
          <p:cNvSpPr>
            <a:spLocks noChangeShapeType="1"/>
          </p:cNvSpPr>
          <p:nvPr/>
        </p:nvSpPr>
        <p:spPr bwMode="auto">
          <a:xfrm flipH="1">
            <a:off x="648275" y="2564957"/>
            <a:ext cx="1" cy="937259"/>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162" name="Line 50"/>
          <p:cNvSpPr>
            <a:spLocks noChangeShapeType="1"/>
          </p:cNvSpPr>
          <p:nvPr/>
        </p:nvSpPr>
        <p:spPr bwMode="auto">
          <a:xfrm>
            <a:off x="646612" y="2081679"/>
            <a:ext cx="0" cy="6355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163" name="Line 51"/>
          <p:cNvSpPr>
            <a:spLocks noChangeShapeType="1"/>
          </p:cNvSpPr>
          <p:nvPr/>
        </p:nvSpPr>
        <p:spPr bwMode="auto">
          <a:xfrm>
            <a:off x="675826" y="1504451"/>
            <a:ext cx="36056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164" name="Line 52"/>
          <p:cNvSpPr>
            <a:spLocks noChangeShapeType="1"/>
          </p:cNvSpPr>
          <p:nvPr/>
        </p:nvSpPr>
        <p:spPr bwMode="auto">
          <a:xfrm>
            <a:off x="2271089" y="2081705"/>
            <a:ext cx="0" cy="66504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165" name="Line 53"/>
          <p:cNvSpPr>
            <a:spLocks noChangeShapeType="1"/>
          </p:cNvSpPr>
          <p:nvPr/>
        </p:nvSpPr>
        <p:spPr bwMode="auto">
          <a:xfrm>
            <a:off x="2271088" y="2718231"/>
            <a:ext cx="0" cy="783932"/>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168" name="Line 56"/>
          <p:cNvSpPr>
            <a:spLocks noChangeShapeType="1"/>
          </p:cNvSpPr>
          <p:nvPr/>
        </p:nvSpPr>
        <p:spPr bwMode="auto">
          <a:xfrm>
            <a:off x="4265206" y="712300"/>
            <a:ext cx="7720" cy="2789863"/>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170" name="Line 58"/>
          <p:cNvSpPr>
            <a:spLocks noChangeShapeType="1"/>
          </p:cNvSpPr>
          <p:nvPr/>
        </p:nvSpPr>
        <p:spPr bwMode="auto">
          <a:xfrm>
            <a:off x="619248" y="1979482"/>
            <a:ext cx="364595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171" name="Text Box 59"/>
          <p:cNvSpPr txBox="1">
            <a:spLocks noChangeArrowheads="1"/>
          </p:cNvSpPr>
          <p:nvPr/>
        </p:nvSpPr>
        <p:spPr bwMode="auto">
          <a:xfrm>
            <a:off x="2592718" y="729960"/>
            <a:ext cx="13586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spcBef>
                <a:spcPct val="50000"/>
              </a:spcBef>
            </a:pPr>
            <a:r>
              <a:rPr lang="ja-JP" altLang="en-US" sz="900" dirty="0">
                <a:solidFill>
                  <a:prstClr val="black"/>
                </a:solidFill>
              </a:rPr>
              <a:t>自己負担限度額</a:t>
            </a:r>
            <a:br>
              <a:rPr lang="ja-JP" altLang="en-US" sz="900" dirty="0">
                <a:solidFill>
                  <a:prstClr val="black"/>
                </a:solidFill>
              </a:rPr>
            </a:br>
            <a:r>
              <a:rPr lang="ja-JP" altLang="en-US" sz="900" dirty="0">
                <a:solidFill>
                  <a:prstClr val="black"/>
                </a:solidFill>
              </a:rPr>
              <a:t>（世帯合算）</a:t>
            </a:r>
          </a:p>
        </p:txBody>
      </p:sp>
      <p:sp>
        <p:nvSpPr>
          <p:cNvPr id="172" name="Rectangle 60"/>
          <p:cNvSpPr>
            <a:spLocks noChangeArrowheads="1"/>
          </p:cNvSpPr>
          <p:nvPr/>
        </p:nvSpPr>
        <p:spPr bwMode="auto">
          <a:xfrm>
            <a:off x="136827" y="739321"/>
            <a:ext cx="428229" cy="283028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endParaRPr lang="ja-JP" altLang="ja-JP" sz="1400">
              <a:solidFill>
                <a:prstClr val="black"/>
              </a:solidFill>
            </a:endParaRPr>
          </a:p>
        </p:txBody>
      </p:sp>
      <p:sp>
        <p:nvSpPr>
          <p:cNvPr id="173" name="Text Box 61"/>
          <p:cNvSpPr txBox="1">
            <a:spLocks noChangeArrowheads="1"/>
          </p:cNvSpPr>
          <p:nvPr/>
        </p:nvSpPr>
        <p:spPr bwMode="auto">
          <a:xfrm>
            <a:off x="149957" y="1389737"/>
            <a:ext cx="461665" cy="1315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dirty="0" smtClean="0">
                <a:solidFill>
                  <a:prstClr val="black"/>
                </a:solidFill>
              </a:rPr>
              <a:t>７０歳未満</a:t>
            </a:r>
            <a:endParaRPr lang="ja-JP" altLang="en-US" dirty="0">
              <a:solidFill>
                <a:prstClr val="black"/>
              </a:solidFill>
            </a:endParaRPr>
          </a:p>
        </p:txBody>
      </p:sp>
      <p:sp>
        <p:nvSpPr>
          <p:cNvPr id="231" name="Rectangle 22"/>
          <p:cNvSpPr>
            <a:spLocks noChangeArrowheads="1"/>
          </p:cNvSpPr>
          <p:nvPr/>
        </p:nvSpPr>
        <p:spPr bwMode="auto">
          <a:xfrm>
            <a:off x="638431" y="3132605"/>
            <a:ext cx="1644121" cy="36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900" dirty="0" smtClean="0">
                <a:solidFill>
                  <a:prstClr val="black"/>
                </a:solidFill>
                <a:latin typeface="ＭＳ ゴシック" pitchFamily="49" charset="-128"/>
                <a:ea typeface="ＭＳ ゴシック" pitchFamily="49" charset="-128"/>
                <a:cs typeface="Times New Roman" pitchFamily="18" charset="0"/>
              </a:rPr>
              <a:t>住民税非課税</a:t>
            </a:r>
            <a:endParaRPr lang="en-US" altLang="ja-JP" sz="900" dirty="0" smtClean="0">
              <a:solidFill>
                <a:prstClr val="black"/>
              </a:solidFill>
              <a:latin typeface="ＭＳ ゴシック" pitchFamily="49" charset="-128"/>
              <a:ea typeface="ＭＳ ゴシック" pitchFamily="49" charset="-128"/>
              <a:cs typeface="Times New Roman" pitchFamily="18" charset="0"/>
            </a:endParaRPr>
          </a:p>
          <a:p>
            <a:pPr algn="ctr" eaLnBrk="1" hangingPunct="1">
              <a:spcBef>
                <a:spcPct val="0"/>
              </a:spcBef>
              <a:buFontTx/>
              <a:buNone/>
            </a:pPr>
            <a:r>
              <a:rPr lang="ja-JP" altLang="en-US" sz="900" dirty="0">
                <a:solidFill>
                  <a:prstClr val="black"/>
                </a:solidFill>
                <a:latin typeface="ＭＳ ゴシック" pitchFamily="49" charset="-128"/>
                <a:ea typeface="ＭＳ ゴシック" pitchFamily="49" charset="-128"/>
                <a:cs typeface="Times New Roman" pitchFamily="18" charset="0"/>
              </a:rPr>
              <a:t>適用</a:t>
            </a:r>
            <a:r>
              <a:rPr lang="ja-JP" altLang="en-US" sz="900" dirty="0" smtClean="0">
                <a:solidFill>
                  <a:prstClr val="black"/>
                </a:solidFill>
                <a:latin typeface="ＭＳ ゴシック" pitchFamily="49" charset="-128"/>
                <a:ea typeface="ＭＳ ゴシック" pitchFamily="49" charset="-128"/>
                <a:cs typeface="Times New Roman" pitchFamily="18" charset="0"/>
              </a:rPr>
              <a:t>区分「オ」</a:t>
            </a:r>
            <a:endParaRPr lang="ja-JP" altLang="en-US" sz="900" dirty="0">
              <a:solidFill>
                <a:prstClr val="black"/>
              </a:solidFill>
              <a:ea typeface="ＭＳ ゴシック" pitchFamily="49" charset="-128"/>
              <a:cs typeface="Times New Roman" pitchFamily="18" charset="0"/>
            </a:endParaRPr>
          </a:p>
        </p:txBody>
      </p:sp>
      <p:sp>
        <p:nvSpPr>
          <p:cNvPr id="238" name="Line 58"/>
          <p:cNvSpPr>
            <a:spLocks noChangeShapeType="1"/>
          </p:cNvSpPr>
          <p:nvPr/>
        </p:nvSpPr>
        <p:spPr bwMode="auto">
          <a:xfrm>
            <a:off x="638430" y="2489510"/>
            <a:ext cx="360009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242" name="Rectangle 14"/>
          <p:cNvSpPr>
            <a:spLocks noChangeArrowheads="1"/>
          </p:cNvSpPr>
          <p:nvPr/>
        </p:nvSpPr>
        <p:spPr bwMode="auto">
          <a:xfrm>
            <a:off x="687150" y="1972768"/>
            <a:ext cx="1597990" cy="505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900" dirty="0" smtClean="0">
                <a:solidFill>
                  <a:prstClr val="black"/>
                </a:solidFill>
                <a:ea typeface="ＭＳ ゴシック" pitchFamily="49" charset="-128"/>
                <a:cs typeface="Times New Roman" pitchFamily="18" charset="0"/>
              </a:rPr>
              <a:t>基礎控除後所得</a:t>
            </a:r>
            <a:endParaRPr lang="en-US" altLang="ja-JP" sz="900" dirty="0" smtClean="0">
              <a:solidFill>
                <a:prstClr val="black"/>
              </a:solidFill>
              <a:ea typeface="ＭＳ ゴシック" pitchFamily="49" charset="-128"/>
              <a:cs typeface="Times New Roman" pitchFamily="18" charset="0"/>
            </a:endParaRPr>
          </a:p>
          <a:p>
            <a:pPr algn="ctr" eaLnBrk="1" hangingPunct="1">
              <a:spcBef>
                <a:spcPct val="0"/>
              </a:spcBef>
              <a:buFontTx/>
              <a:buNone/>
            </a:pPr>
            <a:r>
              <a:rPr lang="en-US" altLang="ja-JP" sz="900" dirty="0" smtClean="0">
                <a:solidFill>
                  <a:prstClr val="black"/>
                </a:solidFill>
                <a:ea typeface="ＭＳ ゴシック" pitchFamily="49" charset="-128"/>
                <a:cs typeface="Times New Roman" pitchFamily="18" charset="0"/>
              </a:rPr>
              <a:t>210</a:t>
            </a:r>
            <a:r>
              <a:rPr lang="ja-JP" altLang="en-US" sz="900" dirty="0" smtClean="0">
                <a:solidFill>
                  <a:prstClr val="black"/>
                </a:solidFill>
                <a:ea typeface="ＭＳ ゴシック" pitchFamily="49" charset="-128"/>
                <a:cs typeface="Times New Roman" pitchFamily="18" charset="0"/>
              </a:rPr>
              <a:t>万円～</a:t>
            </a:r>
            <a:r>
              <a:rPr lang="en-US" altLang="ja-JP" sz="900" dirty="0" smtClean="0">
                <a:solidFill>
                  <a:prstClr val="black"/>
                </a:solidFill>
                <a:ea typeface="ＭＳ ゴシック" pitchFamily="49" charset="-128"/>
                <a:cs typeface="Times New Roman" pitchFamily="18" charset="0"/>
              </a:rPr>
              <a:t>600</a:t>
            </a:r>
            <a:r>
              <a:rPr lang="ja-JP" altLang="en-US" sz="900" dirty="0" smtClean="0">
                <a:solidFill>
                  <a:prstClr val="black"/>
                </a:solidFill>
                <a:ea typeface="ＭＳ ゴシック" pitchFamily="49" charset="-128"/>
                <a:cs typeface="Times New Roman" pitchFamily="18" charset="0"/>
              </a:rPr>
              <a:t>万円</a:t>
            </a:r>
            <a:endParaRPr lang="en-US" altLang="ja-JP" sz="900" dirty="0" smtClean="0">
              <a:solidFill>
                <a:prstClr val="black"/>
              </a:solidFill>
              <a:ea typeface="ＭＳ ゴシック" pitchFamily="49" charset="-128"/>
              <a:cs typeface="Times New Roman" pitchFamily="18" charset="0"/>
            </a:endParaRPr>
          </a:p>
          <a:p>
            <a:pPr algn="ctr" eaLnBrk="1" hangingPunct="1">
              <a:spcBef>
                <a:spcPct val="0"/>
              </a:spcBef>
              <a:buFontTx/>
              <a:buNone/>
            </a:pPr>
            <a:r>
              <a:rPr lang="ja-JP" altLang="en-US" sz="900" dirty="0">
                <a:solidFill>
                  <a:prstClr val="black"/>
                </a:solidFill>
                <a:ea typeface="ＭＳ ゴシック" pitchFamily="49" charset="-128"/>
                <a:cs typeface="Times New Roman" pitchFamily="18" charset="0"/>
              </a:rPr>
              <a:t>適用</a:t>
            </a:r>
            <a:r>
              <a:rPr lang="ja-JP" altLang="en-US" sz="900" dirty="0" smtClean="0">
                <a:solidFill>
                  <a:prstClr val="black"/>
                </a:solidFill>
                <a:ea typeface="ＭＳ ゴシック" pitchFamily="49" charset="-128"/>
                <a:cs typeface="Times New Roman" pitchFamily="18" charset="0"/>
              </a:rPr>
              <a:t>区分「ウ」</a:t>
            </a:r>
            <a:endParaRPr lang="ja-JP" altLang="en-US" sz="900" dirty="0">
              <a:solidFill>
                <a:prstClr val="black"/>
              </a:solidFill>
              <a:ea typeface="ＭＳ ゴシック" pitchFamily="49" charset="-128"/>
              <a:cs typeface="Times New Roman" pitchFamily="18" charset="0"/>
            </a:endParaRPr>
          </a:p>
        </p:txBody>
      </p:sp>
      <p:sp>
        <p:nvSpPr>
          <p:cNvPr id="243" name="Rectangle 12"/>
          <p:cNvSpPr>
            <a:spLocks noChangeArrowheads="1"/>
          </p:cNvSpPr>
          <p:nvPr/>
        </p:nvSpPr>
        <p:spPr bwMode="auto">
          <a:xfrm>
            <a:off x="2279608" y="1986222"/>
            <a:ext cx="2001838" cy="491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80,100</a:t>
            </a:r>
            <a:r>
              <a:rPr lang="ja-JP" altLang="en-US" sz="1100" dirty="0" smtClean="0">
                <a:solidFill>
                  <a:prstClr val="black"/>
                </a:solidFill>
                <a:latin typeface="ＭＳ ゴシック" pitchFamily="49" charset="-128"/>
                <a:ea typeface="ＭＳ ゴシック" pitchFamily="49" charset="-128"/>
                <a:cs typeface="Times New Roman" pitchFamily="18" charset="0"/>
              </a:rPr>
              <a:t>円</a:t>
            </a:r>
            <a:r>
              <a:rPr lang="en-US" altLang="ja-JP" sz="1100" dirty="0" smtClean="0">
                <a:solidFill>
                  <a:prstClr val="black"/>
                </a:solidFill>
                <a:latin typeface="ＭＳ ゴシック" pitchFamily="49" charset="-128"/>
                <a:ea typeface="ＭＳ ゴシック" pitchFamily="49" charset="-128"/>
                <a:cs typeface="Times New Roman" pitchFamily="18" charset="0"/>
              </a:rPr>
              <a:t>+1%</a:t>
            </a:r>
          </a:p>
          <a:p>
            <a:pPr algn="ctr" eaLnBrk="1" hangingPunct="1">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(44,400</a:t>
            </a:r>
            <a:r>
              <a:rPr lang="ja-JP" altLang="en-US" sz="1100" dirty="0" smtClean="0">
                <a:solidFill>
                  <a:prstClr val="black"/>
                </a:solidFill>
                <a:latin typeface="ＭＳ ゴシック" pitchFamily="49" charset="-128"/>
                <a:ea typeface="ＭＳ ゴシック" pitchFamily="49" charset="-128"/>
                <a:cs typeface="Times New Roman" pitchFamily="18" charset="0"/>
              </a:rPr>
              <a:t>円</a:t>
            </a:r>
            <a:r>
              <a:rPr lang="en-US" altLang="ja-JP" sz="1100" dirty="0" smtClean="0">
                <a:solidFill>
                  <a:prstClr val="black"/>
                </a:solidFill>
                <a:latin typeface="ＭＳ ゴシック" pitchFamily="49" charset="-128"/>
                <a:ea typeface="ＭＳ ゴシック" pitchFamily="49" charset="-128"/>
                <a:cs typeface="Times New Roman" pitchFamily="18" charset="0"/>
              </a:rPr>
              <a:t>)</a:t>
            </a:r>
            <a:endParaRPr lang="ja-JP" altLang="en-US" sz="1100" dirty="0">
              <a:solidFill>
                <a:prstClr val="black"/>
              </a:solidFill>
              <a:latin typeface="ＭＳ ゴシック" pitchFamily="49" charset="-128"/>
              <a:ea typeface="ＭＳ ゴシック" pitchFamily="49" charset="-128"/>
              <a:cs typeface="Times New Roman" pitchFamily="18" charset="0"/>
            </a:endParaRPr>
          </a:p>
        </p:txBody>
      </p:sp>
      <p:sp>
        <p:nvSpPr>
          <p:cNvPr id="244" name="Line 58"/>
          <p:cNvSpPr>
            <a:spLocks noChangeShapeType="1"/>
          </p:cNvSpPr>
          <p:nvPr/>
        </p:nvSpPr>
        <p:spPr bwMode="auto">
          <a:xfrm>
            <a:off x="646613" y="3085332"/>
            <a:ext cx="3618593" cy="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245" name="Rectangle 14"/>
          <p:cNvSpPr>
            <a:spLocks noChangeArrowheads="1"/>
          </p:cNvSpPr>
          <p:nvPr/>
        </p:nvSpPr>
        <p:spPr bwMode="auto">
          <a:xfrm>
            <a:off x="687150" y="2528163"/>
            <a:ext cx="1597990" cy="505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900" dirty="0" smtClean="0">
                <a:solidFill>
                  <a:prstClr val="black"/>
                </a:solidFill>
                <a:ea typeface="ＭＳ ゴシック" pitchFamily="49" charset="-128"/>
                <a:cs typeface="Times New Roman" pitchFamily="18" charset="0"/>
              </a:rPr>
              <a:t>基礎控除後所得</a:t>
            </a:r>
            <a:endParaRPr lang="en-US" altLang="ja-JP" sz="900" dirty="0" smtClean="0">
              <a:solidFill>
                <a:prstClr val="black"/>
              </a:solidFill>
              <a:ea typeface="ＭＳ ゴシック" pitchFamily="49" charset="-128"/>
              <a:cs typeface="Times New Roman" pitchFamily="18" charset="0"/>
            </a:endParaRPr>
          </a:p>
          <a:p>
            <a:pPr algn="ctr" eaLnBrk="1" hangingPunct="1">
              <a:spcBef>
                <a:spcPct val="0"/>
              </a:spcBef>
              <a:buFontTx/>
              <a:buNone/>
            </a:pPr>
            <a:r>
              <a:rPr lang="ja-JP" altLang="en-US" sz="900" dirty="0" smtClean="0">
                <a:solidFill>
                  <a:prstClr val="black"/>
                </a:solidFill>
                <a:ea typeface="ＭＳ ゴシック" pitchFamily="49" charset="-128"/>
                <a:cs typeface="Times New Roman" pitchFamily="18" charset="0"/>
              </a:rPr>
              <a:t>２１０万円以下</a:t>
            </a:r>
            <a:endParaRPr lang="en-US" altLang="ja-JP" sz="900" dirty="0" smtClean="0">
              <a:solidFill>
                <a:prstClr val="black"/>
              </a:solidFill>
              <a:ea typeface="ＭＳ ゴシック" pitchFamily="49" charset="-128"/>
              <a:cs typeface="Times New Roman" pitchFamily="18" charset="0"/>
            </a:endParaRPr>
          </a:p>
          <a:p>
            <a:pPr algn="ctr" eaLnBrk="1" hangingPunct="1">
              <a:spcBef>
                <a:spcPct val="0"/>
              </a:spcBef>
              <a:buFontTx/>
              <a:buNone/>
            </a:pPr>
            <a:r>
              <a:rPr lang="ja-JP" altLang="en-US" sz="900" dirty="0">
                <a:solidFill>
                  <a:prstClr val="black"/>
                </a:solidFill>
                <a:ea typeface="ＭＳ ゴシック" pitchFamily="49" charset="-128"/>
                <a:cs typeface="Times New Roman" pitchFamily="18" charset="0"/>
              </a:rPr>
              <a:t>適用</a:t>
            </a:r>
            <a:r>
              <a:rPr lang="ja-JP" altLang="en-US" sz="900" dirty="0" smtClean="0">
                <a:solidFill>
                  <a:prstClr val="black"/>
                </a:solidFill>
                <a:ea typeface="ＭＳ ゴシック" pitchFamily="49" charset="-128"/>
                <a:cs typeface="Times New Roman" pitchFamily="18" charset="0"/>
              </a:rPr>
              <a:t>区分「エ」</a:t>
            </a:r>
            <a:endParaRPr lang="ja-JP" altLang="en-US" sz="900" dirty="0">
              <a:solidFill>
                <a:prstClr val="black"/>
              </a:solidFill>
              <a:ea typeface="ＭＳ ゴシック" pitchFamily="49" charset="-128"/>
              <a:cs typeface="Times New Roman" pitchFamily="18" charset="0"/>
            </a:endParaRPr>
          </a:p>
        </p:txBody>
      </p:sp>
      <p:sp>
        <p:nvSpPr>
          <p:cNvPr id="246" name="Rectangle 12"/>
          <p:cNvSpPr>
            <a:spLocks noChangeArrowheads="1"/>
          </p:cNvSpPr>
          <p:nvPr/>
        </p:nvSpPr>
        <p:spPr bwMode="auto">
          <a:xfrm>
            <a:off x="2290733" y="2528216"/>
            <a:ext cx="2001838" cy="491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57,600</a:t>
            </a:r>
            <a:r>
              <a:rPr lang="ja-JP" altLang="en-US" sz="1100" dirty="0" smtClean="0">
                <a:solidFill>
                  <a:prstClr val="black"/>
                </a:solidFill>
                <a:latin typeface="ＭＳ ゴシック" pitchFamily="49" charset="-128"/>
                <a:ea typeface="ＭＳ ゴシック" pitchFamily="49" charset="-128"/>
                <a:cs typeface="Times New Roman" pitchFamily="18" charset="0"/>
              </a:rPr>
              <a:t>円</a:t>
            </a:r>
            <a:r>
              <a:rPr lang="en-US" altLang="ja-JP" sz="1100" dirty="0" smtClean="0">
                <a:solidFill>
                  <a:prstClr val="black"/>
                </a:solidFill>
                <a:latin typeface="ＭＳ ゴシック" pitchFamily="49" charset="-128"/>
                <a:ea typeface="ＭＳ ゴシック" pitchFamily="49" charset="-128"/>
                <a:cs typeface="Times New Roman" pitchFamily="18" charset="0"/>
              </a:rPr>
              <a:t> </a:t>
            </a:r>
          </a:p>
          <a:p>
            <a:pPr algn="ctr" eaLnBrk="1" hangingPunct="1">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(44,400</a:t>
            </a:r>
            <a:r>
              <a:rPr lang="ja-JP" altLang="en-US" sz="1100" dirty="0" smtClean="0">
                <a:solidFill>
                  <a:prstClr val="black"/>
                </a:solidFill>
                <a:latin typeface="ＭＳ ゴシック" pitchFamily="49" charset="-128"/>
                <a:ea typeface="ＭＳ ゴシック" pitchFamily="49" charset="-128"/>
                <a:cs typeface="Times New Roman" pitchFamily="18" charset="0"/>
              </a:rPr>
              <a:t>円</a:t>
            </a:r>
            <a:r>
              <a:rPr lang="en-US" altLang="ja-JP" sz="1100" dirty="0" smtClean="0">
                <a:solidFill>
                  <a:prstClr val="black"/>
                </a:solidFill>
                <a:latin typeface="ＭＳ ゴシック" pitchFamily="49" charset="-128"/>
                <a:ea typeface="ＭＳ ゴシック" pitchFamily="49" charset="-128"/>
                <a:cs typeface="Times New Roman" pitchFamily="18" charset="0"/>
              </a:rPr>
              <a:t>)</a:t>
            </a:r>
            <a:endParaRPr lang="ja-JP" altLang="en-US" sz="1100" dirty="0">
              <a:solidFill>
                <a:prstClr val="black"/>
              </a:solidFill>
              <a:latin typeface="ＭＳ ゴシック" pitchFamily="49" charset="-128"/>
              <a:ea typeface="ＭＳ ゴシック" pitchFamily="49" charset="-128"/>
              <a:cs typeface="Times New Roman" pitchFamily="18" charset="0"/>
            </a:endParaRPr>
          </a:p>
        </p:txBody>
      </p:sp>
      <p:sp>
        <p:nvSpPr>
          <p:cNvPr id="249" name="Rectangle 22"/>
          <p:cNvSpPr>
            <a:spLocks noChangeArrowheads="1"/>
          </p:cNvSpPr>
          <p:nvPr/>
        </p:nvSpPr>
        <p:spPr bwMode="auto">
          <a:xfrm>
            <a:off x="5041859" y="1068916"/>
            <a:ext cx="1644121" cy="427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900" dirty="0" smtClean="0">
                <a:solidFill>
                  <a:prstClr val="black"/>
                </a:solidFill>
                <a:ea typeface="ＭＳ ゴシック" pitchFamily="49" charset="-128"/>
                <a:cs typeface="Times New Roman" pitchFamily="18" charset="0"/>
              </a:rPr>
              <a:t>基礎控除後所得</a:t>
            </a:r>
            <a:endParaRPr lang="en-US" altLang="ja-JP" sz="900" dirty="0" smtClean="0">
              <a:solidFill>
                <a:prstClr val="black"/>
              </a:solidFill>
              <a:ea typeface="ＭＳ ゴシック" pitchFamily="49" charset="-128"/>
              <a:cs typeface="Times New Roman" pitchFamily="18" charset="0"/>
            </a:endParaRPr>
          </a:p>
          <a:p>
            <a:pPr algn="ctr" eaLnBrk="1" hangingPunct="1">
              <a:spcBef>
                <a:spcPct val="0"/>
              </a:spcBef>
              <a:buFontTx/>
              <a:buNone/>
            </a:pPr>
            <a:r>
              <a:rPr lang="ja-JP" altLang="en-US" sz="900" dirty="0" smtClean="0">
                <a:solidFill>
                  <a:prstClr val="black"/>
                </a:solidFill>
                <a:ea typeface="ＭＳ ゴシック" pitchFamily="49" charset="-128"/>
                <a:cs typeface="Times New Roman" pitchFamily="18" charset="0"/>
              </a:rPr>
              <a:t>９０１万円超</a:t>
            </a:r>
            <a:endParaRPr lang="en-US" altLang="ja-JP" sz="900" dirty="0" smtClean="0">
              <a:solidFill>
                <a:prstClr val="black"/>
              </a:solidFill>
              <a:ea typeface="ＭＳ ゴシック" pitchFamily="49" charset="-128"/>
              <a:cs typeface="Times New Roman" pitchFamily="18" charset="0"/>
            </a:endParaRPr>
          </a:p>
          <a:p>
            <a:pPr algn="ctr" eaLnBrk="1" hangingPunct="1">
              <a:spcBef>
                <a:spcPct val="0"/>
              </a:spcBef>
              <a:buFontTx/>
              <a:buNone/>
            </a:pPr>
            <a:r>
              <a:rPr lang="ja-JP" altLang="en-US" sz="900" dirty="0">
                <a:solidFill>
                  <a:prstClr val="black"/>
                </a:solidFill>
                <a:ea typeface="ＭＳ ゴシック" pitchFamily="49" charset="-128"/>
                <a:cs typeface="Times New Roman" pitchFamily="18" charset="0"/>
              </a:rPr>
              <a:t>適用</a:t>
            </a:r>
            <a:r>
              <a:rPr lang="ja-JP" altLang="en-US" sz="900" dirty="0" smtClean="0">
                <a:solidFill>
                  <a:prstClr val="black"/>
                </a:solidFill>
                <a:ea typeface="ＭＳ ゴシック" pitchFamily="49" charset="-128"/>
                <a:cs typeface="Times New Roman" pitchFamily="18" charset="0"/>
              </a:rPr>
              <a:t>区分「ア」</a:t>
            </a:r>
            <a:endParaRPr lang="ja-JP" altLang="en-US" sz="900" dirty="0">
              <a:solidFill>
                <a:prstClr val="black"/>
              </a:solidFill>
              <a:ea typeface="ＭＳ ゴシック" pitchFamily="49" charset="-128"/>
              <a:cs typeface="Times New Roman" pitchFamily="18" charset="0"/>
            </a:endParaRPr>
          </a:p>
        </p:txBody>
      </p:sp>
      <p:sp>
        <p:nvSpPr>
          <p:cNvPr id="250" name="Rectangle 22"/>
          <p:cNvSpPr>
            <a:spLocks noChangeArrowheads="1"/>
          </p:cNvSpPr>
          <p:nvPr/>
        </p:nvSpPr>
        <p:spPr bwMode="auto">
          <a:xfrm>
            <a:off x="5041859" y="1523514"/>
            <a:ext cx="1644121" cy="427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900" dirty="0" smtClean="0">
                <a:solidFill>
                  <a:prstClr val="black"/>
                </a:solidFill>
                <a:ea typeface="ＭＳ ゴシック" pitchFamily="49" charset="-128"/>
                <a:cs typeface="Times New Roman" pitchFamily="18" charset="0"/>
              </a:rPr>
              <a:t>基礎控除後所得</a:t>
            </a:r>
            <a:endParaRPr lang="en-US" altLang="ja-JP" sz="900" dirty="0" smtClean="0">
              <a:solidFill>
                <a:prstClr val="black"/>
              </a:solidFill>
              <a:ea typeface="ＭＳ ゴシック" pitchFamily="49" charset="-128"/>
              <a:cs typeface="Times New Roman" pitchFamily="18" charset="0"/>
            </a:endParaRPr>
          </a:p>
          <a:p>
            <a:pPr algn="ctr" eaLnBrk="1" hangingPunct="1">
              <a:spcBef>
                <a:spcPct val="0"/>
              </a:spcBef>
              <a:buFontTx/>
              <a:buNone/>
            </a:pPr>
            <a:r>
              <a:rPr lang="en-US" altLang="ja-JP" sz="900" dirty="0" smtClean="0">
                <a:solidFill>
                  <a:prstClr val="black"/>
                </a:solidFill>
                <a:ea typeface="ＭＳ ゴシック" pitchFamily="49" charset="-128"/>
                <a:cs typeface="Times New Roman" pitchFamily="18" charset="0"/>
              </a:rPr>
              <a:t>600</a:t>
            </a:r>
            <a:r>
              <a:rPr lang="ja-JP" altLang="en-US" sz="900" dirty="0" smtClean="0">
                <a:solidFill>
                  <a:prstClr val="black"/>
                </a:solidFill>
                <a:ea typeface="ＭＳ ゴシック" pitchFamily="49" charset="-128"/>
                <a:cs typeface="Times New Roman" pitchFamily="18" charset="0"/>
              </a:rPr>
              <a:t>万円～</a:t>
            </a:r>
            <a:r>
              <a:rPr lang="en-US" altLang="ja-JP" sz="900" dirty="0" smtClean="0">
                <a:solidFill>
                  <a:prstClr val="black"/>
                </a:solidFill>
                <a:ea typeface="ＭＳ ゴシック" pitchFamily="49" charset="-128"/>
                <a:cs typeface="Times New Roman" pitchFamily="18" charset="0"/>
              </a:rPr>
              <a:t>901</a:t>
            </a:r>
            <a:r>
              <a:rPr lang="ja-JP" altLang="en-US" sz="900" dirty="0" smtClean="0">
                <a:solidFill>
                  <a:prstClr val="black"/>
                </a:solidFill>
                <a:ea typeface="ＭＳ ゴシック" pitchFamily="49" charset="-128"/>
                <a:cs typeface="Times New Roman" pitchFamily="18" charset="0"/>
              </a:rPr>
              <a:t>万円</a:t>
            </a:r>
            <a:endParaRPr lang="en-US" altLang="ja-JP" sz="900" dirty="0" smtClean="0">
              <a:solidFill>
                <a:prstClr val="black"/>
              </a:solidFill>
              <a:ea typeface="ＭＳ ゴシック" pitchFamily="49" charset="-128"/>
              <a:cs typeface="Times New Roman" pitchFamily="18" charset="0"/>
            </a:endParaRPr>
          </a:p>
          <a:p>
            <a:pPr algn="ctr" eaLnBrk="1" hangingPunct="1">
              <a:spcBef>
                <a:spcPct val="0"/>
              </a:spcBef>
              <a:buFontTx/>
              <a:buNone/>
            </a:pPr>
            <a:r>
              <a:rPr lang="ja-JP" altLang="en-US" sz="900" dirty="0" smtClean="0">
                <a:solidFill>
                  <a:prstClr val="black"/>
                </a:solidFill>
                <a:ea typeface="ＭＳ ゴシック" pitchFamily="49" charset="-128"/>
                <a:cs typeface="Times New Roman" pitchFamily="18" charset="0"/>
              </a:rPr>
              <a:t>適用区分「イ」</a:t>
            </a:r>
            <a:endParaRPr lang="ja-JP" altLang="en-US" sz="900" dirty="0">
              <a:solidFill>
                <a:prstClr val="black"/>
              </a:solidFill>
              <a:ea typeface="ＭＳ ゴシック" pitchFamily="49" charset="-128"/>
              <a:cs typeface="Times New Roman" pitchFamily="18" charset="0"/>
            </a:endParaRPr>
          </a:p>
        </p:txBody>
      </p:sp>
      <p:sp>
        <p:nvSpPr>
          <p:cNvPr id="251" name="Rectangle 80"/>
          <p:cNvSpPr>
            <a:spLocks noChangeArrowheads="1"/>
          </p:cNvSpPr>
          <p:nvPr/>
        </p:nvSpPr>
        <p:spPr bwMode="auto">
          <a:xfrm>
            <a:off x="6781432" y="1504840"/>
            <a:ext cx="1585648" cy="491944"/>
          </a:xfrm>
          <a:prstGeom prst="rect">
            <a:avLst/>
          </a:prstGeom>
          <a:solidFill>
            <a:srgbClr val="FFCC99"/>
          </a:solidFill>
          <a:ln w="127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41,850</a:t>
            </a:r>
            <a:r>
              <a:rPr lang="ja-JP" altLang="en-US" sz="1100" dirty="0" smtClean="0">
                <a:solidFill>
                  <a:prstClr val="black"/>
                </a:solidFill>
                <a:latin typeface="ＭＳ ゴシック" pitchFamily="49" charset="-128"/>
                <a:ea typeface="ＭＳ ゴシック" pitchFamily="49" charset="-128"/>
                <a:cs typeface="Times New Roman" pitchFamily="18" charset="0"/>
              </a:rPr>
              <a:t>円</a:t>
            </a:r>
            <a:r>
              <a:rPr lang="en-US" altLang="ja-JP" sz="1100" dirty="0" smtClean="0">
                <a:solidFill>
                  <a:prstClr val="black"/>
                </a:solidFill>
                <a:latin typeface="ＭＳ ゴシック" pitchFamily="49" charset="-128"/>
                <a:ea typeface="ＭＳ ゴシック" pitchFamily="49" charset="-128"/>
                <a:cs typeface="Times New Roman" pitchFamily="18" charset="0"/>
              </a:rPr>
              <a:t>+1%</a:t>
            </a:r>
          </a:p>
          <a:p>
            <a:pPr algn="ctr" eaLnBrk="1" hangingPunct="1">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(23,250</a:t>
            </a:r>
            <a:r>
              <a:rPr lang="ja-JP" altLang="en-US" sz="1100" dirty="0" smtClean="0">
                <a:solidFill>
                  <a:prstClr val="black"/>
                </a:solidFill>
                <a:latin typeface="ＭＳ ゴシック" pitchFamily="49" charset="-128"/>
                <a:ea typeface="ＭＳ ゴシック" pitchFamily="49" charset="-128"/>
                <a:cs typeface="Times New Roman" pitchFamily="18" charset="0"/>
              </a:rPr>
              <a:t>円</a:t>
            </a:r>
            <a:r>
              <a:rPr lang="en-US" altLang="ja-JP" sz="1100" dirty="0" smtClean="0">
                <a:solidFill>
                  <a:prstClr val="black"/>
                </a:solidFill>
                <a:latin typeface="ＭＳ ゴシック" pitchFamily="49" charset="-128"/>
                <a:ea typeface="ＭＳ ゴシック" pitchFamily="49" charset="-128"/>
                <a:cs typeface="Times New Roman" pitchFamily="18" charset="0"/>
              </a:rPr>
              <a:t>)</a:t>
            </a:r>
            <a:endParaRPr lang="ja-JP" altLang="en-US" sz="1100" dirty="0">
              <a:solidFill>
                <a:prstClr val="black"/>
              </a:solidFill>
              <a:latin typeface="ＭＳ ゴシック" pitchFamily="49" charset="-128"/>
              <a:ea typeface="ＭＳ ゴシック" pitchFamily="49" charset="-128"/>
              <a:cs typeface="Times New Roman" pitchFamily="18" charset="0"/>
            </a:endParaRPr>
          </a:p>
        </p:txBody>
      </p:sp>
      <p:sp>
        <p:nvSpPr>
          <p:cNvPr id="247" name="Line 51"/>
          <p:cNvSpPr>
            <a:spLocks noChangeShapeType="1"/>
          </p:cNvSpPr>
          <p:nvPr/>
        </p:nvSpPr>
        <p:spPr bwMode="auto">
          <a:xfrm>
            <a:off x="4954952" y="1484592"/>
            <a:ext cx="4874281" cy="299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175" name="Line 63"/>
          <p:cNvSpPr>
            <a:spLocks noChangeShapeType="1"/>
          </p:cNvSpPr>
          <p:nvPr/>
        </p:nvSpPr>
        <p:spPr bwMode="auto">
          <a:xfrm>
            <a:off x="4943000" y="1989935"/>
            <a:ext cx="486013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176" name="Line 64"/>
          <p:cNvSpPr>
            <a:spLocks noChangeShapeType="1"/>
          </p:cNvSpPr>
          <p:nvPr/>
        </p:nvSpPr>
        <p:spPr bwMode="auto">
          <a:xfrm>
            <a:off x="4969125" y="2489510"/>
            <a:ext cx="486013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248" name="Line 64"/>
          <p:cNvSpPr>
            <a:spLocks noChangeShapeType="1"/>
          </p:cNvSpPr>
          <p:nvPr/>
        </p:nvSpPr>
        <p:spPr bwMode="auto">
          <a:xfrm>
            <a:off x="4954975" y="3020106"/>
            <a:ext cx="486013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205" name="Line 93"/>
          <p:cNvSpPr>
            <a:spLocks noChangeShapeType="1"/>
          </p:cNvSpPr>
          <p:nvPr/>
        </p:nvSpPr>
        <p:spPr bwMode="auto">
          <a:xfrm flipH="1">
            <a:off x="6769057" y="687489"/>
            <a:ext cx="15812" cy="288338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230" name="Line 53"/>
          <p:cNvSpPr>
            <a:spLocks noChangeShapeType="1"/>
          </p:cNvSpPr>
          <p:nvPr/>
        </p:nvSpPr>
        <p:spPr bwMode="auto">
          <a:xfrm flipH="1">
            <a:off x="8351262" y="1059941"/>
            <a:ext cx="15816" cy="249261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solidFill>
                <a:prstClr val="black"/>
              </a:solidFill>
            </a:endParaRPr>
          </a:p>
        </p:txBody>
      </p:sp>
      <p:sp>
        <p:nvSpPr>
          <p:cNvPr id="252" name="Rectangle 79"/>
          <p:cNvSpPr>
            <a:spLocks noChangeArrowheads="1"/>
          </p:cNvSpPr>
          <p:nvPr/>
        </p:nvSpPr>
        <p:spPr bwMode="auto">
          <a:xfrm>
            <a:off x="8372266" y="1496286"/>
            <a:ext cx="1490529" cy="483196"/>
          </a:xfrm>
          <a:prstGeom prst="rect">
            <a:avLst/>
          </a:prstGeom>
          <a:solidFill>
            <a:srgbClr val="FFCC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83,700</a:t>
            </a:r>
            <a:r>
              <a:rPr lang="ja-JP" altLang="en-US" sz="1100" dirty="0">
                <a:solidFill>
                  <a:prstClr val="black"/>
                </a:solidFill>
                <a:latin typeface="ＭＳ ゴシック" pitchFamily="49" charset="-128"/>
                <a:ea typeface="ＭＳ ゴシック" pitchFamily="49" charset="-128"/>
                <a:cs typeface="Times New Roman" pitchFamily="18" charset="0"/>
              </a:rPr>
              <a:t>円</a:t>
            </a:r>
            <a:r>
              <a:rPr lang="en-US" altLang="ja-JP" sz="1100" dirty="0">
                <a:solidFill>
                  <a:prstClr val="black"/>
                </a:solidFill>
                <a:latin typeface="ＭＳ ゴシック" pitchFamily="49" charset="-128"/>
                <a:ea typeface="ＭＳ ゴシック" pitchFamily="49" charset="-128"/>
                <a:cs typeface="Times New Roman" pitchFamily="18" charset="0"/>
              </a:rPr>
              <a:t>+1%</a:t>
            </a:r>
          </a:p>
          <a:p>
            <a:pPr algn="ctr">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(46,500</a:t>
            </a:r>
            <a:r>
              <a:rPr lang="ja-JP" altLang="en-US" sz="1100" dirty="0">
                <a:solidFill>
                  <a:prstClr val="black"/>
                </a:solidFill>
                <a:latin typeface="ＭＳ ゴシック" pitchFamily="49" charset="-128"/>
                <a:ea typeface="ＭＳ ゴシック" pitchFamily="49" charset="-128"/>
                <a:cs typeface="Times New Roman" pitchFamily="18" charset="0"/>
              </a:rPr>
              <a:t>円</a:t>
            </a:r>
            <a:r>
              <a:rPr lang="en-US" altLang="ja-JP" sz="1100" dirty="0">
                <a:solidFill>
                  <a:prstClr val="black"/>
                </a:solidFill>
                <a:latin typeface="ＭＳ ゴシック" pitchFamily="49" charset="-128"/>
                <a:ea typeface="ＭＳ ゴシック" pitchFamily="49" charset="-128"/>
                <a:cs typeface="Times New Roman" pitchFamily="18" charset="0"/>
              </a:rPr>
              <a:t>)</a:t>
            </a:r>
          </a:p>
        </p:txBody>
      </p:sp>
      <p:sp>
        <p:nvSpPr>
          <p:cNvPr id="253" name="Rectangle 22"/>
          <p:cNvSpPr>
            <a:spLocks noChangeArrowheads="1"/>
          </p:cNvSpPr>
          <p:nvPr/>
        </p:nvSpPr>
        <p:spPr bwMode="auto">
          <a:xfrm>
            <a:off x="5094792" y="2021999"/>
            <a:ext cx="1644121" cy="427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900" dirty="0" smtClean="0">
                <a:solidFill>
                  <a:prstClr val="black"/>
                </a:solidFill>
                <a:ea typeface="ＭＳ ゴシック" pitchFamily="49" charset="-128"/>
                <a:cs typeface="Times New Roman" pitchFamily="18" charset="0"/>
              </a:rPr>
              <a:t>基礎控除後所得</a:t>
            </a:r>
            <a:endParaRPr lang="en-US" altLang="ja-JP" sz="900" dirty="0" smtClean="0">
              <a:solidFill>
                <a:prstClr val="black"/>
              </a:solidFill>
              <a:ea typeface="ＭＳ ゴシック" pitchFamily="49" charset="-128"/>
              <a:cs typeface="Times New Roman" pitchFamily="18" charset="0"/>
            </a:endParaRPr>
          </a:p>
          <a:p>
            <a:pPr algn="ctr" eaLnBrk="1" hangingPunct="1">
              <a:spcBef>
                <a:spcPct val="0"/>
              </a:spcBef>
              <a:buFontTx/>
              <a:buNone/>
            </a:pPr>
            <a:r>
              <a:rPr lang="en-US" altLang="ja-JP" sz="900" dirty="0" smtClean="0">
                <a:solidFill>
                  <a:prstClr val="black"/>
                </a:solidFill>
                <a:ea typeface="ＭＳ ゴシック" pitchFamily="49" charset="-128"/>
                <a:cs typeface="Times New Roman" pitchFamily="18" charset="0"/>
              </a:rPr>
              <a:t>210</a:t>
            </a:r>
            <a:r>
              <a:rPr lang="ja-JP" altLang="en-US" sz="900" dirty="0" smtClean="0">
                <a:solidFill>
                  <a:prstClr val="black"/>
                </a:solidFill>
                <a:ea typeface="ＭＳ ゴシック" pitchFamily="49" charset="-128"/>
                <a:cs typeface="Times New Roman" pitchFamily="18" charset="0"/>
              </a:rPr>
              <a:t>万円～</a:t>
            </a:r>
            <a:r>
              <a:rPr lang="en-US" altLang="ja-JP" sz="900" dirty="0" smtClean="0">
                <a:solidFill>
                  <a:prstClr val="black"/>
                </a:solidFill>
                <a:ea typeface="ＭＳ ゴシック" pitchFamily="49" charset="-128"/>
                <a:cs typeface="Times New Roman" pitchFamily="18" charset="0"/>
              </a:rPr>
              <a:t>600</a:t>
            </a:r>
            <a:r>
              <a:rPr lang="ja-JP" altLang="en-US" sz="900" dirty="0" smtClean="0">
                <a:solidFill>
                  <a:prstClr val="black"/>
                </a:solidFill>
                <a:ea typeface="ＭＳ ゴシック" pitchFamily="49" charset="-128"/>
                <a:cs typeface="Times New Roman" pitchFamily="18" charset="0"/>
              </a:rPr>
              <a:t>万円</a:t>
            </a:r>
            <a:endParaRPr lang="en-US" altLang="ja-JP" sz="900" dirty="0" smtClean="0">
              <a:solidFill>
                <a:prstClr val="black"/>
              </a:solidFill>
              <a:ea typeface="ＭＳ ゴシック" pitchFamily="49" charset="-128"/>
              <a:cs typeface="Times New Roman" pitchFamily="18" charset="0"/>
            </a:endParaRPr>
          </a:p>
          <a:p>
            <a:pPr algn="ctr" eaLnBrk="1" hangingPunct="1">
              <a:spcBef>
                <a:spcPct val="0"/>
              </a:spcBef>
              <a:buFontTx/>
              <a:buNone/>
            </a:pPr>
            <a:r>
              <a:rPr lang="ja-JP" altLang="en-US" sz="900" dirty="0">
                <a:solidFill>
                  <a:prstClr val="black"/>
                </a:solidFill>
                <a:ea typeface="ＭＳ ゴシック" pitchFamily="49" charset="-128"/>
                <a:cs typeface="Times New Roman" pitchFamily="18" charset="0"/>
              </a:rPr>
              <a:t>適用</a:t>
            </a:r>
            <a:r>
              <a:rPr lang="ja-JP" altLang="en-US" sz="900" dirty="0" smtClean="0">
                <a:solidFill>
                  <a:prstClr val="black"/>
                </a:solidFill>
                <a:ea typeface="ＭＳ ゴシック" pitchFamily="49" charset="-128"/>
                <a:cs typeface="Times New Roman" pitchFamily="18" charset="0"/>
              </a:rPr>
              <a:t>区分「ウ」</a:t>
            </a:r>
            <a:endParaRPr lang="ja-JP" altLang="en-US" sz="900" dirty="0">
              <a:solidFill>
                <a:prstClr val="black"/>
              </a:solidFill>
              <a:ea typeface="ＭＳ ゴシック" pitchFamily="49" charset="-128"/>
              <a:cs typeface="Times New Roman" pitchFamily="18" charset="0"/>
            </a:endParaRPr>
          </a:p>
        </p:txBody>
      </p:sp>
      <p:sp>
        <p:nvSpPr>
          <p:cNvPr id="257" name="Rectangle 79"/>
          <p:cNvSpPr>
            <a:spLocks noChangeArrowheads="1"/>
          </p:cNvSpPr>
          <p:nvPr/>
        </p:nvSpPr>
        <p:spPr bwMode="auto">
          <a:xfrm>
            <a:off x="8372238" y="2489510"/>
            <a:ext cx="1442840" cy="530596"/>
          </a:xfrm>
          <a:prstGeom prst="rect">
            <a:avLst/>
          </a:prstGeom>
          <a:solidFill>
            <a:srgbClr val="FFCC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28,800</a:t>
            </a:r>
            <a:r>
              <a:rPr lang="ja-JP" altLang="en-US" sz="1100" dirty="0" smtClean="0">
                <a:solidFill>
                  <a:prstClr val="black"/>
                </a:solidFill>
                <a:latin typeface="ＭＳ ゴシック" pitchFamily="49" charset="-128"/>
                <a:ea typeface="ＭＳ ゴシック" pitchFamily="49" charset="-128"/>
                <a:cs typeface="Times New Roman" pitchFamily="18" charset="0"/>
              </a:rPr>
              <a:t>円</a:t>
            </a:r>
            <a:endParaRPr lang="en-US" altLang="ja-JP" sz="1100" dirty="0">
              <a:solidFill>
                <a:prstClr val="black"/>
              </a:solidFill>
              <a:latin typeface="ＭＳ ゴシック" pitchFamily="49" charset="-128"/>
              <a:ea typeface="ＭＳ ゴシック" pitchFamily="49" charset="-128"/>
              <a:cs typeface="Times New Roman" pitchFamily="18" charset="0"/>
            </a:endParaRPr>
          </a:p>
          <a:p>
            <a:pPr algn="ctr">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(22,200</a:t>
            </a:r>
            <a:r>
              <a:rPr lang="ja-JP" altLang="en-US" sz="1100" dirty="0">
                <a:solidFill>
                  <a:prstClr val="black"/>
                </a:solidFill>
                <a:latin typeface="ＭＳ ゴシック" pitchFamily="49" charset="-128"/>
                <a:ea typeface="ＭＳ ゴシック" pitchFamily="49" charset="-128"/>
                <a:cs typeface="Times New Roman" pitchFamily="18" charset="0"/>
              </a:rPr>
              <a:t>円</a:t>
            </a:r>
            <a:r>
              <a:rPr lang="en-US" altLang="ja-JP" sz="1100" dirty="0">
                <a:solidFill>
                  <a:prstClr val="black"/>
                </a:solidFill>
                <a:latin typeface="ＭＳ ゴシック" pitchFamily="49" charset="-128"/>
                <a:ea typeface="ＭＳ ゴシック" pitchFamily="49" charset="-128"/>
                <a:cs typeface="Times New Roman" pitchFamily="18" charset="0"/>
              </a:rPr>
              <a:t>)</a:t>
            </a:r>
          </a:p>
        </p:txBody>
      </p:sp>
      <p:sp>
        <p:nvSpPr>
          <p:cNvPr id="258" name="Rectangle 22"/>
          <p:cNvSpPr>
            <a:spLocks noChangeArrowheads="1"/>
          </p:cNvSpPr>
          <p:nvPr/>
        </p:nvSpPr>
        <p:spPr bwMode="auto">
          <a:xfrm>
            <a:off x="5094792" y="2533064"/>
            <a:ext cx="1644121" cy="427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900" dirty="0" smtClean="0">
                <a:solidFill>
                  <a:prstClr val="black"/>
                </a:solidFill>
                <a:ea typeface="ＭＳ ゴシック" pitchFamily="49" charset="-128"/>
                <a:cs typeface="Times New Roman" pitchFamily="18" charset="0"/>
              </a:rPr>
              <a:t>基礎控除後所得</a:t>
            </a:r>
            <a:endParaRPr lang="en-US" altLang="ja-JP" sz="900" dirty="0" smtClean="0">
              <a:solidFill>
                <a:prstClr val="black"/>
              </a:solidFill>
              <a:ea typeface="ＭＳ ゴシック" pitchFamily="49" charset="-128"/>
              <a:cs typeface="Times New Roman" pitchFamily="18" charset="0"/>
            </a:endParaRPr>
          </a:p>
          <a:p>
            <a:pPr algn="ctr" eaLnBrk="1" hangingPunct="1">
              <a:spcBef>
                <a:spcPct val="0"/>
              </a:spcBef>
              <a:buFontTx/>
              <a:buNone/>
            </a:pPr>
            <a:r>
              <a:rPr lang="ja-JP" altLang="en-US" sz="900" dirty="0">
                <a:solidFill>
                  <a:prstClr val="black"/>
                </a:solidFill>
                <a:ea typeface="ＭＳ ゴシック" pitchFamily="49" charset="-128"/>
                <a:cs typeface="Times New Roman" pitchFamily="18" charset="0"/>
              </a:rPr>
              <a:t>２１０</a:t>
            </a:r>
            <a:r>
              <a:rPr lang="ja-JP" altLang="en-US" sz="900" dirty="0" smtClean="0">
                <a:solidFill>
                  <a:prstClr val="black"/>
                </a:solidFill>
                <a:ea typeface="ＭＳ ゴシック" pitchFamily="49" charset="-128"/>
                <a:cs typeface="Times New Roman" pitchFamily="18" charset="0"/>
              </a:rPr>
              <a:t>万円超</a:t>
            </a:r>
            <a:endParaRPr lang="en-US" altLang="ja-JP" sz="900" dirty="0" smtClean="0">
              <a:solidFill>
                <a:prstClr val="black"/>
              </a:solidFill>
              <a:ea typeface="ＭＳ ゴシック" pitchFamily="49" charset="-128"/>
              <a:cs typeface="Times New Roman" pitchFamily="18" charset="0"/>
            </a:endParaRPr>
          </a:p>
          <a:p>
            <a:pPr algn="ctr" eaLnBrk="1" hangingPunct="1">
              <a:spcBef>
                <a:spcPct val="0"/>
              </a:spcBef>
              <a:buFontTx/>
              <a:buNone/>
            </a:pPr>
            <a:r>
              <a:rPr lang="ja-JP" altLang="en-US" sz="900" dirty="0">
                <a:solidFill>
                  <a:prstClr val="black"/>
                </a:solidFill>
                <a:ea typeface="ＭＳ ゴシック" pitchFamily="49" charset="-128"/>
                <a:cs typeface="Times New Roman" pitchFamily="18" charset="0"/>
              </a:rPr>
              <a:t>適用</a:t>
            </a:r>
            <a:r>
              <a:rPr lang="ja-JP" altLang="en-US" sz="900" dirty="0" smtClean="0">
                <a:solidFill>
                  <a:prstClr val="black"/>
                </a:solidFill>
                <a:ea typeface="ＭＳ ゴシック" pitchFamily="49" charset="-128"/>
                <a:cs typeface="Times New Roman" pitchFamily="18" charset="0"/>
              </a:rPr>
              <a:t>区分「エ」</a:t>
            </a:r>
            <a:endParaRPr lang="ja-JP" altLang="en-US" sz="900" dirty="0">
              <a:solidFill>
                <a:prstClr val="black"/>
              </a:solidFill>
              <a:ea typeface="ＭＳ ゴシック" pitchFamily="49" charset="-128"/>
              <a:cs typeface="Times New Roman" pitchFamily="18" charset="0"/>
            </a:endParaRPr>
          </a:p>
        </p:txBody>
      </p:sp>
      <p:sp>
        <p:nvSpPr>
          <p:cNvPr id="259" name="Rectangle 22"/>
          <p:cNvSpPr>
            <a:spLocks noChangeArrowheads="1"/>
          </p:cNvSpPr>
          <p:nvPr/>
        </p:nvSpPr>
        <p:spPr bwMode="auto">
          <a:xfrm>
            <a:off x="5094792" y="3074794"/>
            <a:ext cx="1644121" cy="427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900" dirty="0" smtClean="0">
                <a:solidFill>
                  <a:prstClr val="black"/>
                </a:solidFill>
                <a:ea typeface="ＭＳ ゴシック" pitchFamily="49" charset="-128"/>
                <a:cs typeface="Times New Roman" pitchFamily="18" charset="0"/>
              </a:rPr>
              <a:t>住民税非課税</a:t>
            </a:r>
            <a:endParaRPr lang="en-US" altLang="ja-JP" sz="900" dirty="0" smtClean="0">
              <a:solidFill>
                <a:prstClr val="black"/>
              </a:solidFill>
              <a:ea typeface="ＭＳ ゴシック" pitchFamily="49" charset="-128"/>
              <a:cs typeface="Times New Roman" pitchFamily="18" charset="0"/>
            </a:endParaRPr>
          </a:p>
          <a:p>
            <a:pPr algn="ctr" eaLnBrk="1" hangingPunct="1">
              <a:spcBef>
                <a:spcPct val="0"/>
              </a:spcBef>
              <a:buFontTx/>
              <a:buNone/>
            </a:pPr>
            <a:r>
              <a:rPr lang="ja-JP" altLang="en-US" sz="900" dirty="0" smtClean="0">
                <a:solidFill>
                  <a:prstClr val="black"/>
                </a:solidFill>
                <a:ea typeface="ＭＳ ゴシック" pitchFamily="49" charset="-128"/>
                <a:cs typeface="Times New Roman" pitchFamily="18" charset="0"/>
              </a:rPr>
              <a:t>適用区分「オ」</a:t>
            </a:r>
            <a:endParaRPr lang="ja-JP" altLang="en-US" sz="900" dirty="0">
              <a:solidFill>
                <a:prstClr val="black"/>
              </a:solidFill>
              <a:ea typeface="ＭＳ ゴシック" pitchFamily="49" charset="-128"/>
              <a:cs typeface="Times New Roman" pitchFamily="18" charset="0"/>
            </a:endParaRPr>
          </a:p>
        </p:txBody>
      </p:sp>
      <p:sp>
        <p:nvSpPr>
          <p:cNvPr id="261" name="Rectangle 79"/>
          <p:cNvSpPr>
            <a:spLocks noChangeArrowheads="1"/>
          </p:cNvSpPr>
          <p:nvPr/>
        </p:nvSpPr>
        <p:spPr bwMode="auto">
          <a:xfrm>
            <a:off x="8372238" y="3031950"/>
            <a:ext cx="1442840" cy="530596"/>
          </a:xfrm>
          <a:prstGeom prst="rect">
            <a:avLst/>
          </a:prstGeom>
          <a:solidFill>
            <a:srgbClr val="FFCC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17,700</a:t>
            </a:r>
            <a:r>
              <a:rPr lang="ja-JP" altLang="en-US" sz="1100" dirty="0" smtClean="0">
                <a:solidFill>
                  <a:prstClr val="black"/>
                </a:solidFill>
                <a:latin typeface="ＭＳ ゴシック" pitchFamily="49" charset="-128"/>
                <a:ea typeface="ＭＳ ゴシック" pitchFamily="49" charset="-128"/>
                <a:cs typeface="Times New Roman" pitchFamily="18" charset="0"/>
              </a:rPr>
              <a:t>円</a:t>
            </a:r>
            <a:endParaRPr lang="en-US" altLang="ja-JP" sz="1100" dirty="0">
              <a:solidFill>
                <a:prstClr val="black"/>
              </a:solidFill>
              <a:latin typeface="ＭＳ ゴシック" pitchFamily="49" charset="-128"/>
              <a:ea typeface="ＭＳ ゴシック" pitchFamily="49" charset="-128"/>
              <a:cs typeface="Times New Roman" pitchFamily="18" charset="0"/>
            </a:endParaRPr>
          </a:p>
          <a:p>
            <a:pPr algn="ctr">
              <a:spcBef>
                <a:spcPct val="0"/>
              </a:spcBef>
              <a:buFontTx/>
              <a:buNone/>
            </a:pPr>
            <a:r>
              <a:rPr lang="en-US" altLang="ja-JP" sz="1100" dirty="0" smtClean="0">
                <a:solidFill>
                  <a:prstClr val="black"/>
                </a:solidFill>
                <a:latin typeface="ＭＳ ゴシック" pitchFamily="49" charset="-128"/>
                <a:ea typeface="ＭＳ ゴシック" pitchFamily="49" charset="-128"/>
                <a:cs typeface="Times New Roman" pitchFamily="18" charset="0"/>
              </a:rPr>
              <a:t>(12,300</a:t>
            </a:r>
            <a:r>
              <a:rPr lang="ja-JP" altLang="en-US" sz="1100" dirty="0">
                <a:solidFill>
                  <a:prstClr val="black"/>
                </a:solidFill>
                <a:latin typeface="ＭＳ ゴシック" pitchFamily="49" charset="-128"/>
                <a:ea typeface="ＭＳ ゴシック" pitchFamily="49" charset="-128"/>
                <a:cs typeface="Times New Roman" pitchFamily="18" charset="0"/>
              </a:rPr>
              <a:t>円</a:t>
            </a:r>
            <a:r>
              <a:rPr lang="en-US" altLang="ja-JP" sz="1100" dirty="0">
                <a:solidFill>
                  <a:prstClr val="black"/>
                </a:solidFill>
                <a:latin typeface="ＭＳ ゴシック" pitchFamily="49" charset="-128"/>
                <a:ea typeface="ＭＳ ゴシック" pitchFamily="49" charset="-128"/>
                <a:cs typeface="Times New Roman" pitchFamily="18" charset="0"/>
              </a:rPr>
              <a:t>)</a:t>
            </a:r>
          </a:p>
        </p:txBody>
      </p:sp>
      <p:sp>
        <p:nvSpPr>
          <p:cNvPr id="213" name="タイトル 1"/>
          <p:cNvSpPr txBox="1">
            <a:spLocks/>
          </p:cNvSpPr>
          <p:nvPr/>
        </p:nvSpPr>
        <p:spPr>
          <a:xfrm>
            <a:off x="0" y="-14321"/>
            <a:ext cx="9906000" cy="352071"/>
          </a:xfrm>
          <a:prstGeom prst="rect">
            <a:avLst/>
          </a:prstGeom>
          <a:noFill/>
          <a:ln>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dirty="0" smtClean="0">
                <a:solidFill>
                  <a:prstClr val="black"/>
                </a:solidFill>
                <a:latin typeface="HGP創英角ｺﾞｼｯｸUB" panose="020B0900000000000000" pitchFamily="50" charset="-128"/>
                <a:ea typeface="HGP創英角ｺﾞｼｯｸUB" panose="020B0900000000000000" pitchFamily="50" charset="-128"/>
              </a:rPr>
              <a:t>同一県内</a:t>
            </a: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市町村間の住所異動月に</a:t>
            </a:r>
            <a:r>
              <a:rPr lang="ja-JP" altLang="en-US" sz="1600" dirty="0" smtClean="0">
                <a:solidFill>
                  <a:prstClr val="black"/>
                </a:solidFill>
                <a:latin typeface="HGP創英角ｺﾞｼｯｸUB" panose="020B0900000000000000" pitchFamily="50" charset="-128"/>
                <a:ea typeface="HGP創英角ｺﾞｼｯｸUB" panose="020B0900000000000000" pitchFamily="50" charset="-128"/>
              </a:rPr>
              <a:t>おける７５歳</a:t>
            </a: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到達時特例対象</a:t>
            </a:r>
            <a:r>
              <a:rPr lang="ja-JP" altLang="en-US" sz="1600" dirty="0" smtClean="0">
                <a:solidFill>
                  <a:prstClr val="black"/>
                </a:solidFill>
                <a:latin typeface="HGP創英角ｺﾞｼｯｸUB" panose="020B0900000000000000" pitchFamily="50" charset="-128"/>
                <a:ea typeface="HGP創英角ｺﾞｼｯｸUB" panose="020B0900000000000000" pitchFamily="50" charset="-128"/>
              </a:rPr>
              <a:t>療養に係る月の自己負担限度額の取扱い（案）②</a:t>
            </a:r>
            <a:endParaRPr lang="ja-JP" altLang="en-US" sz="16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2" name="スライド番号プレースホルダー 1"/>
          <p:cNvSpPr>
            <a:spLocks noGrp="1"/>
          </p:cNvSpPr>
          <p:nvPr>
            <p:ph type="sldNum" sz="quarter" idx="12"/>
          </p:nvPr>
        </p:nvSpPr>
        <p:spPr>
          <a:xfrm>
            <a:off x="7574656" y="6499753"/>
            <a:ext cx="2269674" cy="257520"/>
          </a:xfrm>
        </p:spPr>
        <p:txBody>
          <a:bodyPr/>
          <a:lstStyle/>
          <a:p>
            <a:pPr>
              <a:defRPr/>
            </a:pPr>
            <a:fld id="{E186BA37-E281-491E-99DA-D5A3FC181472}" type="slidenum">
              <a:rPr lang="en-US" altLang="ja-JP" smtClean="0">
                <a:solidFill>
                  <a:prstClr val="black">
                    <a:tint val="75000"/>
                  </a:prstClr>
                </a:solidFill>
              </a:rPr>
              <a:pPr>
                <a:defRPr/>
              </a:pPr>
              <a:t>18</a:t>
            </a:fld>
            <a:endParaRPr lang="en-US" altLang="ja-JP">
              <a:solidFill>
                <a:prstClr val="black">
                  <a:tint val="75000"/>
                </a:prstClr>
              </a:solidFill>
            </a:endParaRPr>
          </a:p>
        </p:txBody>
      </p:sp>
      <p:cxnSp>
        <p:nvCxnSpPr>
          <p:cNvPr id="214" name="直線コネクタ 213"/>
          <p:cNvCxnSpPr/>
          <p:nvPr/>
        </p:nvCxnSpPr>
        <p:spPr>
          <a:xfrm>
            <a:off x="-107038" y="359105"/>
            <a:ext cx="10281593"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47907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43541" y="307350"/>
            <a:ext cx="10281592"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7" name="Rectangle 29"/>
          <p:cNvSpPr>
            <a:spLocks noChangeArrowheads="1"/>
          </p:cNvSpPr>
          <p:nvPr/>
        </p:nvSpPr>
        <p:spPr bwMode="auto">
          <a:xfrm>
            <a:off x="0" y="-60571"/>
            <a:ext cx="9905999" cy="400110"/>
          </a:xfrm>
          <a:prstGeom prst="rect">
            <a:avLst/>
          </a:prstGeom>
          <a:noFill/>
          <a:ln w="19050">
            <a:noFill/>
            <a:miter lim="800000"/>
            <a:headEnd/>
            <a:tailEnd/>
          </a:ln>
          <a:scene3d>
            <a:camera prst="orthographicFront"/>
            <a:lightRig rig="threePt" dir="t"/>
          </a:scene3d>
          <a:sp3d>
            <a:bevelT/>
          </a:sp3d>
        </p:spPr>
        <p:txBody>
          <a:bodyPr wrap="none" anchor="ctr"/>
          <a:lstStyle/>
          <a:p>
            <a:pPr algn="ctr"/>
            <a:r>
              <a:rPr lang="ja-JP" altLang="en-US" dirty="0" smtClean="0">
                <a:solidFill>
                  <a:schemeClr val="dk1"/>
                </a:solidFill>
                <a:latin typeface="HGP創英角ｺﾞｼｯｸUB" panose="020B0900000000000000" pitchFamily="50" charset="-128"/>
                <a:ea typeface="HGP創英角ｺﾞｼｯｸUB" panose="020B0900000000000000" pitchFamily="50" charset="-128"/>
              </a:rPr>
              <a:t>新たな国保制度に対応したシステム開発の必要性</a:t>
            </a:r>
            <a:endParaRPr lang="en-US" altLang="ja-JP" dirty="0">
              <a:solidFill>
                <a:schemeClr val="dk1"/>
              </a:solidFill>
              <a:latin typeface="HGP創英角ｺﾞｼｯｸUB" panose="020B0900000000000000" pitchFamily="50" charset="-128"/>
              <a:ea typeface="HGP創英角ｺﾞｼｯｸUB" panose="020B0900000000000000" pitchFamily="50" charset="-128"/>
            </a:endParaRPr>
          </a:p>
        </p:txBody>
      </p:sp>
      <p:sp>
        <p:nvSpPr>
          <p:cNvPr id="13" name="スライド番号プレースホルダー 1"/>
          <p:cNvSpPr txBox="1">
            <a:spLocks/>
          </p:cNvSpPr>
          <p:nvPr/>
        </p:nvSpPr>
        <p:spPr>
          <a:xfrm>
            <a:off x="7552658" y="654928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1</a:t>
            </a:fld>
            <a:endParaRPr lang="ja-JP" altLang="en-US" dirty="0">
              <a:latin typeface="ＤＦ特太ゴシック体" panose="020B0509000000000000" pitchFamily="49" charset="-128"/>
              <a:ea typeface="ＤＦ特太ゴシック体" panose="020B0509000000000000" pitchFamily="49" charset="-128"/>
            </a:endParaRPr>
          </a:p>
        </p:txBody>
      </p:sp>
      <p:sp>
        <p:nvSpPr>
          <p:cNvPr id="45" name="正方形/長方形 44"/>
          <p:cNvSpPr/>
          <p:nvPr/>
        </p:nvSpPr>
        <p:spPr>
          <a:xfrm>
            <a:off x="303276" y="370689"/>
            <a:ext cx="9282162" cy="58691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45709" rIns="0" bIns="45709" rtlCol="0" anchor="ctr"/>
          <a:lstStyle/>
          <a:p>
            <a:pPr marL="180975" lvl="1" algn="just">
              <a:buClr>
                <a:schemeClr val="accent4"/>
              </a:buClr>
            </a:pPr>
            <a:r>
              <a:rPr lang="ja-JP" altLang="en-US" sz="1400" dirty="0" smtClean="0">
                <a:solidFill>
                  <a:schemeClr val="tx1"/>
                </a:solidFill>
                <a:latin typeface="ＭＳ Ｐゴシック" panose="020B0600070205080204" pitchFamily="50" charset="-128"/>
                <a:ea typeface="ＭＳ Ｐゴシック" panose="020B0600070205080204" pitchFamily="50" charset="-128"/>
              </a:rPr>
              <a:t>◯　今回の国保改革に伴う新たな保険者事務が効率的に実施されるよう、国保保険者標準事務処理システムを開発し、</a:t>
            </a:r>
            <a:endParaRPr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180975" lvl="1" algn="just">
              <a:buClr>
                <a:schemeClr val="accent4"/>
              </a:buClr>
            </a:pPr>
            <a:r>
              <a:rPr lang="ja-JP" altLang="en-US" sz="1400" dirty="0">
                <a:solidFill>
                  <a:schemeClr val="tx1"/>
                </a:solidFill>
                <a:latin typeface="ＭＳ Ｐゴシック" panose="020B0600070205080204" pitchFamily="50" charset="-128"/>
                <a:ea typeface="ＭＳ Ｐゴシック" panose="020B0600070205080204" pitchFamily="50" charset="-128"/>
              </a:rPr>
              <a:t>　</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希望する都道府県及び市町村に無償でアプリケーションソフトを配布。制度改正に伴う</a:t>
            </a:r>
            <a:r>
              <a:rPr lang="ja-JP" altLang="en-US" sz="1400" dirty="0">
                <a:solidFill>
                  <a:schemeClr val="tx1"/>
                </a:solidFill>
                <a:latin typeface="ＭＳ Ｐゴシック" panose="020B0600070205080204" pitchFamily="50" charset="-128"/>
                <a:ea typeface="ＭＳ Ｐゴシック" panose="020B0600070205080204" pitchFamily="50" charset="-128"/>
              </a:rPr>
              <a:t>システム改修</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は国</a:t>
            </a:r>
            <a:r>
              <a:rPr lang="ja-JP" altLang="en-US" sz="1400" dirty="0">
                <a:solidFill>
                  <a:schemeClr val="tx1"/>
                </a:solidFill>
                <a:latin typeface="ＭＳ Ｐゴシック" panose="020B0600070205080204" pitchFamily="50" charset="-128"/>
                <a:ea typeface="ＭＳ Ｐゴシック" panose="020B0600070205080204" pitchFamily="50" charset="-128"/>
              </a:rPr>
              <a:t>が行う</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a:t>
            </a:r>
            <a:endParaRPr lang="en-US" altLang="ja-JP" sz="1200" b="1" u="sng" dirty="0">
              <a:solidFill>
                <a:schemeClr val="tx1"/>
              </a:solidFill>
              <a:latin typeface="ＭＳ Ｐゴシック" panose="020B0600070205080204" pitchFamily="50" charset="-128"/>
              <a:ea typeface="ＭＳ Ｐゴシック" panose="020B0600070205080204" pitchFamily="50" charset="-128"/>
            </a:endParaRPr>
          </a:p>
        </p:txBody>
      </p:sp>
      <p:grpSp>
        <p:nvGrpSpPr>
          <p:cNvPr id="217" name="グループ化 216"/>
          <p:cNvGrpSpPr/>
          <p:nvPr/>
        </p:nvGrpSpPr>
        <p:grpSpPr>
          <a:xfrm>
            <a:off x="-56496" y="988930"/>
            <a:ext cx="9906040" cy="5819225"/>
            <a:chOff x="-56496" y="1048305"/>
            <a:chExt cx="9906040" cy="5819225"/>
          </a:xfrm>
        </p:grpSpPr>
        <p:grpSp>
          <p:nvGrpSpPr>
            <p:cNvPr id="215" name="グループ化 214"/>
            <p:cNvGrpSpPr/>
            <p:nvPr/>
          </p:nvGrpSpPr>
          <p:grpSpPr>
            <a:xfrm>
              <a:off x="-56496" y="1048305"/>
              <a:ext cx="9906040" cy="5819225"/>
              <a:chOff x="-56496" y="1048305"/>
              <a:chExt cx="9906040" cy="5819225"/>
            </a:xfrm>
          </p:grpSpPr>
          <p:grpSp>
            <p:nvGrpSpPr>
              <p:cNvPr id="213" name="グループ化 212"/>
              <p:cNvGrpSpPr/>
              <p:nvPr/>
            </p:nvGrpSpPr>
            <p:grpSpPr>
              <a:xfrm>
                <a:off x="-56496" y="1048305"/>
                <a:ext cx="9906040" cy="5819225"/>
                <a:chOff x="-56496" y="1048305"/>
                <a:chExt cx="9906040" cy="5819225"/>
              </a:xfrm>
            </p:grpSpPr>
            <p:grpSp>
              <p:nvGrpSpPr>
                <p:cNvPr id="207" name="グループ化 206"/>
                <p:cNvGrpSpPr/>
                <p:nvPr/>
              </p:nvGrpSpPr>
              <p:grpSpPr>
                <a:xfrm>
                  <a:off x="-56496" y="1048305"/>
                  <a:ext cx="9906040" cy="5819225"/>
                  <a:chOff x="-56496" y="1083930"/>
                  <a:chExt cx="9906040" cy="5819225"/>
                </a:xfrm>
              </p:grpSpPr>
              <p:grpSp>
                <p:nvGrpSpPr>
                  <p:cNvPr id="205" name="グループ化 204"/>
                  <p:cNvGrpSpPr/>
                  <p:nvPr/>
                </p:nvGrpSpPr>
                <p:grpSpPr>
                  <a:xfrm>
                    <a:off x="-56496" y="1083930"/>
                    <a:ext cx="9906040" cy="5819225"/>
                    <a:chOff x="-56496" y="1083930"/>
                    <a:chExt cx="9906040" cy="5819225"/>
                  </a:xfrm>
                </p:grpSpPr>
                <p:sp>
                  <p:nvSpPr>
                    <p:cNvPr id="154" name="正方形/長方形 153"/>
                    <p:cNvSpPr/>
                    <p:nvPr/>
                  </p:nvSpPr>
                  <p:spPr>
                    <a:xfrm>
                      <a:off x="3310464" y="3732876"/>
                      <a:ext cx="2952000" cy="3960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b="1" dirty="0" smtClean="0">
                          <a:solidFill>
                            <a:schemeClr val="tx1"/>
                          </a:solidFill>
                        </a:rPr>
                        <a:t>市町村も、国保の保険者</a:t>
                      </a:r>
                      <a:endParaRPr kumimoji="1" lang="ja-JP" altLang="en-US" sz="1400" b="1" dirty="0">
                        <a:solidFill>
                          <a:schemeClr val="tx1"/>
                        </a:solidFill>
                      </a:endParaRPr>
                    </a:p>
                  </p:txBody>
                </p:sp>
                <p:sp>
                  <p:nvSpPr>
                    <p:cNvPr id="163" name="大かっこ 162"/>
                    <p:cNvSpPr/>
                    <p:nvPr/>
                  </p:nvSpPr>
                  <p:spPr>
                    <a:xfrm>
                      <a:off x="15044" y="2373388"/>
                      <a:ext cx="3050214" cy="1261197"/>
                    </a:xfrm>
                    <a:prstGeom prst="bracketPair">
                      <a:avLst>
                        <a:gd name="adj" fmla="val 801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4" name="正方形/長方形 163"/>
                    <p:cNvSpPr/>
                    <p:nvPr/>
                  </p:nvSpPr>
                  <p:spPr>
                    <a:xfrm>
                      <a:off x="56456" y="4176006"/>
                      <a:ext cx="2952000" cy="396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300" b="1" dirty="0" smtClean="0">
                          <a:solidFill>
                            <a:schemeClr val="tx1"/>
                          </a:solidFill>
                        </a:rPr>
                        <a:t>市町村の区域内に住所を有する者が、被保険者</a:t>
                      </a:r>
                      <a:endParaRPr kumimoji="1" lang="ja-JP" altLang="en-US" sz="1300" b="1" dirty="0">
                        <a:solidFill>
                          <a:schemeClr val="tx1"/>
                        </a:solidFill>
                      </a:endParaRPr>
                    </a:p>
                  </p:txBody>
                </p:sp>
                <p:sp>
                  <p:nvSpPr>
                    <p:cNvPr id="165" name="正方形/長方形 164"/>
                    <p:cNvSpPr/>
                    <p:nvPr/>
                  </p:nvSpPr>
                  <p:spPr>
                    <a:xfrm>
                      <a:off x="3296816" y="4184670"/>
                      <a:ext cx="2952000" cy="396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300" b="1" dirty="0" smtClean="0">
                          <a:solidFill>
                            <a:schemeClr val="tx1"/>
                          </a:solidFill>
                        </a:rPr>
                        <a:t>都道府県の区域内に住所を有する者が、被保険者</a:t>
                      </a:r>
                      <a:r>
                        <a:rPr kumimoji="1" lang="ja-JP" altLang="en-US" sz="1100" b="1" dirty="0" smtClean="0">
                          <a:solidFill>
                            <a:schemeClr val="tx1"/>
                          </a:solidFill>
                        </a:rPr>
                        <a:t>（新たな事務）</a:t>
                      </a:r>
                      <a:endParaRPr kumimoji="1" lang="ja-JP" altLang="en-US" sz="1300" b="1" dirty="0">
                        <a:solidFill>
                          <a:schemeClr val="tx1"/>
                        </a:solidFill>
                      </a:endParaRPr>
                    </a:p>
                  </p:txBody>
                </p:sp>
                <p:sp>
                  <p:nvSpPr>
                    <p:cNvPr id="166" name="正方形/長方形 165"/>
                    <p:cNvSpPr/>
                    <p:nvPr/>
                  </p:nvSpPr>
                  <p:spPr>
                    <a:xfrm>
                      <a:off x="56456" y="5817897"/>
                      <a:ext cx="2952000" cy="396000"/>
                    </a:xfrm>
                    <a:prstGeom prst="rect">
                      <a:avLst/>
                    </a:prstGeom>
                    <a:solidFill>
                      <a:schemeClr val="accent3">
                        <a:lumMod val="20000"/>
                        <a:lumOff val="80000"/>
                      </a:schemeClr>
                    </a:solidFill>
                    <a:ln w="12700">
                      <a:solidFill>
                        <a:srgbClr val="01A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300" b="1" dirty="0" smtClean="0">
                          <a:solidFill>
                            <a:schemeClr val="tx1"/>
                          </a:solidFill>
                        </a:rPr>
                        <a:t>市町村は、制度改正等の度にシステム改修対応が必要</a:t>
                      </a:r>
                      <a:endParaRPr kumimoji="1" lang="ja-JP" altLang="en-US" sz="1300" b="1" dirty="0">
                        <a:solidFill>
                          <a:schemeClr val="tx1"/>
                        </a:solidFill>
                      </a:endParaRPr>
                    </a:p>
                  </p:txBody>
                </p:sp>
                <p:sp>
                  <p:nvSpPr>
                    <p:cNvPr id="167" name="大かっこ 166"/>
                    <p:cNvSpPr/>
                    <p:nvPr/>
                  </p:nvSpPr>
                  <p:spPr>
                    <a:xfrm>
                      <a:off x="29160" y="4603186"/>
                      <a:ext cx="3050214" cy="743726"/>
                    </a:xfrm>
                    <a:prstGeom prst="bracketPair">
                      <a:avLst>
                        <a:gd name="adj" fmla="val 801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6" name="大かっこ 195"/>
                    <p:cNvSpPr/>
                    <p:nvPr/>
                  </p:nvSpPr>
                  <p:spPr>
                    <a:xfrm>
                      <a:off x="3259063" y="4617511"/>
                      <a:ext cx="3050214" cy="1130148"/>
                    </a:xfrm>
                    <a:prstGeom prst="bracketPair">
                      <a:avLst>
                        <a:gd name="adj" fmla="val 801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7" name="テキスト ボックス 196"/>
                    <p:cNvSpPr txBox="1"/>
                    <p:nvPr/>
                  </p:nvSpPr>
                  <p:spPr>
                    <a:xfrm>
                      <a:off x="3201019" y="4616408"/>
                      <a:ext cx="3060000" cy="1107996"/>
                    </a:xfrm>
                    <a:prstGeom prst="rect">
                      <a:avLst/>
                    </a:prstGeom>
                    <a:noFill/>
                    <a:ln w="12700" cmpd="sng">
                      <a:noFill/>
                      <a:prstDash val="solid"/>
                    </a:ln>
                  </p:spPr>
                  <p:txBody>
                    <a:bodyPr wrap="square" rtlCol="0">
                      <a:spAutoFit/>
                    </a:bodyPr>
                    <a:lstStyle/>
                    <a:p>
                      <a:r>
                        <a:rPr lang="ja-JP" altLang="en-US" sz="1100" dirty="0" smtClean="0"/>
                        <a:t>　</a:t>
                      </a:r>
                      <a:r>
                        <a:rPr lang="ja-JP" altLang="en-US" sz="1100" dirty="0" smtClean="0">
                          <a:latin typeface="ＭＳ Ｐ明朝" panose="02020600040205080304" pitchFamily="18" charset="-128"/>
                          <a:ea typeface="ＭＳ Ｐ明朝" panose="02020600040205080304" pitchFamily="18" charset="-128"/>
                        </a:rPr>
                        <a:t>・同一都道府県内の他市町村へ住所異動した</a:t>
                      </a:r>
                      <a:endParaRPr lang="en-US" altLang="ja-JP" sz="1100" dirty="0" smtClean="0">
                        <a:latin typeface="ＭＳ Ｐ明朝" panose="02020600040205080304" pitchFamily="18" charset="-128"/>
                        <a:ea typeface="ＭＳ Ｐ明朝" panose="02020600040205080304" pitchFamily="18" charset="-128"/>
                      </a:endParaRPr>
                    </a:p>
                    <a:p>
                      <a:r>
                        <a:rPr lang="ja-JP" altLang="en-US" sz="1100" dirty="0">
                          <a:latin typeface="ＭＳ Ｐ明朝" panose="02020600040205080304" pitchFamily="18" charset="-128"/>
                          <a:ea typeface="ＭＳ Ｐ明朝" panose="02020600040205080304" pitchFamily="18" charset="-128"/>
                        </a:rPr>
                        <a:t>　</a:t>
                      </a:r>
                      <a:r>
                        <a:rPr lang="ja-JP" altLang="en-US" sz="1100" dirty="0" smtClean="0">
                          <a:latin typeface="ＭＳ Ｐ明朝" panose="02020600040205080304" pitchFamily="18" charset="-128"/>
                          <a:ea typeface="ＭＳ Ｐ明朝" panose="02020600040205080304" pitchFamily="18" charset="-128"/>
                        </a:rPr>
                        <a:t>場合は、資格を継続。</a:t>
                      </a:r>
                      <a:endParaRPr lang="en-US" altLang="ja-JP" sz="1100" dirty="0" smtClean="0">
                        <a:latin typeface="ＭＳ Ｐ明朝" panose="02020600040205080304" pitchFamily="18" charset="-128"/>
                        <a:ea typeface="ＭＳ Ｐ明朝" panose="02020600040205080304" pitchFamily="18" charset="-128"/>
                      </a:endParaRPr>
                    </a:p>
                    <a:p>
                      <a:r>
                        <a:rPr lang="ja-JP" altLang="en-US" sz="1100" dirty="0">
                          <a:latin typeface="ＭＳ Ｐ明朝" panose="02020600040205080304" pitchFamily="18" charset="-128"/>
                          <a:ea typeface="ＭＳ Ｐ明朝" panose="02020600040205080304" pitchFamily="18" charset="-128"/>
                        </a:rPr>
                        <a:t>　</a:t>
                      </a:r>
                      <a:r>
                        <a:rPr lang="ja-JP" altLang="en-US" sz="1100" dirty="0" smtClean="0">
                          <a:latin typeface="ＭＳ Ｐ明朝" panose="02020600040205080304" pitchFamily="18" charset="-128"/>
                          <a:ea typeface="ＭＳ Ｐ明朝" panose="02020600040205080304" pitchFamily="18" charset="-128"/>
                        </a:rPr>
                        <a:t>・同一都道府県内の他市町村へ住所異動した</a:t>
                      </a:r>
                      <a:endParaRPr lang="en-US" altLang="ja-JP" sz="1100" dirty="0" smtClean="0">
                        <a:latin typeface="ＭＳ Ｐ明朝" panose="02020600040205080304" pitchFamily="18" charset="-128"/>
                        <a:ea typeface="ＭＳ Ｐ明朝" panose="02020600040205080304" pitchFamily="18" charset="-128"/>
                      </a:endParaRPr>
                    </a:p>
                    <a:p>
                      <a:r>
                        <a:rPr lang="ja-JP" altLang="en-US" sz="1100" dirty="0">
                          <a:latin typeface="ＭＳ Ｐ明朝" panose="02020600040205080304" pitchFamily="18" charset="-128"/>
                          <a:ea typeface="ＭＳ Ｐ明朝" panose="02020600040205080304" pitchFamily="18" charset="-128"/>
                        </a:rPr>
                        <a:t>　</a:t>
                      </a:r>
                      <a:r>
                        <a:rPr lang="ja-JP" altLang="en-US" sz="1100" dirty="0" smtClean="0">
                          <a:latin typeface="ＭＳ Ｐ明朝" panose="02020600040205080304" pitchFamily="18" charset="-128"/>
                          <a:ea typeface="ＭＳ Ｐ明朝" panose="02020600040205080304" pitchFamily="18" charset="-128"/>
                        </a:rPr>
                        <a:t>場合も、高額療養費の多数回</a:t>
                      </a:r>
                      <a:r>
                        <a:rPr lang="ja-JP" altLang="en-US" sz="1100" dirty="0">
                          <a:latin typeface="ＭＳ Ｐ明朝" panose="02020600040205080304" pitchFamily="18" charset="-128"/>
                          <a:ea typeface="ＭＳ Ｐ明朝" panose="02020600040205080304" pitchFamily="18" charset="-128"/>
                        </a:rPr>
                        <a:t>該当に係る</a:t>
                      </a:r>
                      <a:r>
                        <a:rPr lang="ja-JP" altLang="en-US" sz="1100" dirty="0" smtClean="0">
                          <a:latin typeface="ＭＳ Ｐ明朝" panose="02020600040205080304" pitchFamily="18" charset="-128"/>
                          <a:ea typeface="ＭＳ Ｐ明朝" panose="02020600040205080304" pitchFamily="18" charset="-128"/>
                        </a:rPr>
                        <a:t>該当</a:t>
                      </a:r>
                      <a:endParaRPr lang="en-US" altLang="ja-JP" sz="1100" dirty="0" smtClean="0">
                        <a:latin typeface="ＭＳ Ｐ明朝" panose="02020600040205080304" pitchFamily="18" charset="-128"/>
                        <a:ea typeface="ＭＳ Ｐ明朝" panose="02020600040205080304" pitchFamily="18" charset="-128"/>
                      </a:endParaRPr>
                    </a:p>
                    <a:p>
                      <a:r>
                        <a:rPr lang="ja-JP" altLang="en-US" sz="1100" dirty="0">
                          <a:latin typeface="ＭＳ Ｐ明朝" panose="02020600040205080304" pitchFamily="18" charset="-128"/>
                          <a:ea typeface="ＭＳ Ｐ明朝" panose="02020600040205080304" pitchFamily="18" charset="-128"/>
                        </a:rPr>
                        <a:t>　</a:t>
                      </a:r>
                      <a:r>
                        <a:rPr lang="ja-JP" altLang="en-US" sz="1100" dirty="0" smtClean="0">
                          <a:latin typeface="ＭＳ Ｐ明朝" panose="02020600040205080304" pitchFamily="18" charset="-128"/>
                          <a:ea typeface="ＭＳ Ｐ明朝" panose="02020600040205080304" pitchFamily="18" charset="-128"/>
                        </a:rPr>
                        <a:t>回数を通算。</a:t>
                      </a:r>
                      <a:endParaRPr lang="en-US" altLang="ja-JP" sz="1100" dirty="0" smtClean="0">
                        <a:latin typeface="ＭＳ Ｐ明朝" panose="02020600040205080304" pitchFamily="18" charset="-128"/>
                        <a:ea typeface="ＭＳ Ｐ明朝" panose="02020600040205080304" pitchFamily="18" charset="-128"/>
                      </a:endParaRPr>
                    </a:p>
                    <a:p>
                      <a:r>
                        <a:rPr lang="ja-JP" altLang="en-US" sz="1100" dirty="0">
                          <a:latin typeface="ＭＳ Ｐ明朝" panose="02020600040205080304" pitchFamily="18" charset="-128"/>
                          <a:ea typeface="ＭＳ Ｐ明朝" panose="02020600040205080304" pitchFamily="18" charset="-128"/>
                        </a:rPr>
                        <a:t>　・</a:t>
                      </a:r>
                      <a:r>
                        <a:rPr lang="ja-JP" altLang="en-US" sz="1100" dirty="0" smtClean="0">
                          <a:latin typeface="ＭＳ Ｐ明朝" panose="02020600040205080304" pitchFamily="18" charset="-128"/>
                          <a:ea typeface="ＭＳ Ｐ明朝" panose="02020600040205080304" pitchFamily="18" charset="-128"/>
                        </a:rPr>
                        <a:t>市町村は、転入世帯</a:t>
                      </a:r>
                      <a:r>
                        <a:rPr lang="ja-JP" altLang="en-US" sz="1100" dirty="0">
                          <a:latin typeface="ＭＳ Ｐ明朝" panose="02020600040205080304" pitchFamily="18" charset="-128"/>
                          <a:ea typeface="ＭＳ Ｐ明朝" panose="02020600040205080304" pitchFamily="18" charset="-128"/>
                        </a:rPr>
                        <a:t>の継続性を判定</a:t>
                      </a:r>
                      <a:r>
                        <a:rPr lang="ja-JP" altLang="en-US" sz="1100" dirty="0" smtClean="0">
                          <a:latin typeface="ＭＳ Ｐ明朝" panose="02020600040205080304" pitchFamily="18" charset="-128"/>
                          <a:ea typeface="ＭＳ Ｐ明朝" panose="02020600040205080304" pitchFamily="18" charset="-128"/>
                        </a:rPr>
                        <a:t>。</a:t>
                      </a:r>
                      <a:endParaRPr lang="en-US" altLang="ja-JP" sz="1100" dirty="0">
                        <a:latin typeface="ＭＳ Ｐ明朝" panose="02020600040205080304" pitchFamily="18" charset="-128"/>
                        <a:ea typeface="ＭＳ Ｐ明朝" panose="02020600040205080304" pitchFamily="18" charset="-128"/>
                      </a:endParaRPr>
                    </a:p>
                  </p:txBody>
                </p:sp>
                <p:sp>
                  <p:nvSpPr>
                    <p:cNvPr id="198" name="右矢印 197"/>
                    <p:cNvSpPr/>
                    <p:nvPr/>
                  </p:nvSpPr>
                  <p:spPr>
                    <a:xfrm>
                      <a:off x="6260261" y="4213142"/>
                      <a:ext cx="360000" cy="344236"/>
                    </a:xfrm>
                    <a:prstGeom prst="rightArrow">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テキスト ボックス 199"/>
                    <p:cNvSpPr txBox="1"/>
                    <p:nvPr/>
                  </p:nvSpPr>
                  <p:spPr>
                    <a:xfrm>
                      <a:off x="3259063" y="5795159"/>
                      <a:ext cx="3057269" cy="1107996"/>
                    </a:xfrm>
                    <a:prstGeom prst="rect">
                      <a:avLst/>
                    </a:prstGeom>
                    <a:solidFill>
                      <a:schemeClr val="accent3">
                        <a:lumMod val="20000"/>
                        <a:lumOff val="80000"/>
                      </a:schemeClr>
                    </a:solidFill>
                    <a:ln>
                      <a:solidFill>
                        <a:srgbClr val="01AF54"/>
                      </a:solidFill>
                      <a:prstDash val="sysDash"/>
                    </a:ln>
                  </p:spPr>
                  <p:txBody>
                    <a:bodyPr wrap="square" rtlCol="0">
                      <a:spAutoFit/>
                    </a:bodyPr>
                    <a:lstStyle/>
                    <a:p>
                      <a:r>
                        <a:rPr lang="ja-JP" altLang="en-US" sz="1100" dirty="0">
                          <a:latin typeface="+mn-ea"/>
                        </a:rPr>
                        <a:t>厚生労働省が社会保障・税番号制度の導入も踏まえつつ主導的に構築する標準システムの活用等により、市町村の事務遂行の効率化・コスト削減、標準化が図られるとともに、それにより事務の共同処理や広域化が図られやすく</a:t>
                      </a:r>
                      <a:r>
                        <a:rPr lang="ja-JP" altLang="en-US" sz="1100" dirty="0" smtClean="0">
                          <a:latin typeface="+mn-ea"/>
                        </a:rPr>
                        <a:t>なる。</a:t>
                      </a:r>
                      <a:endParaRPr lang="en-US" altLang="ja-JP" sz="1100" dirty="0" smtClean="0">
                        <a:latin typeface="+mn-ea"/>
                      </a:endParaRPr>
                    </a:p>
                    <a:p>
                      <a:r>
                        <a:rPr lang="ja-JP" altLang="en-US" sz="1100" dirty="0" smtClean="0">
                          <a:latin typeface="ＭＳ Ｐ明朝" panose="02020600040205080304" pitchFamily="18" charset="-128"/>
                          <a:ea typeface="ＭＳ Ｐ明朝" panose="02020600040205080304" pitchFamily="18" charset="-128"/>
                        </a:rPr>
                        <a:t>　　　　（</a:t>
                      </a:r>
                      <a:r>
                        <a:rPr lang="ja-JP" altLang="en-US" sz="1100" dirty="0">
                          <a:latin typeface="ＭＳ Ｐ明朝" panose="02020600040205080304" pitchFamily="18" charset="-128"/>
                          <a:ea typeface="ＭＳ Ｐ明朝" panose="02020600040205080304" pitchFamily="18" charset="-128"/>
                        </a:rPr>
                        <a:t>国保基盤強化協議会の議論の</a:t>
                      </a:r>
                      <a:r>
                        <a:rPr lang="ja-JP" altLang="en-US" sz="1100" dirty="0" smtClean="0">
                          <a:latin typeface="ＭＳ Ｐ明朝" panose="02020600040205080304" pitchFamily="18" charset="-128"/>
                          <a:ea typeface="ＭＳ Ｐ明朝" panose="02020600040205080304" pitchFamily="18" charset="-128"/>
                        </a:rPr>
                        <a:t>とりまとめ）</a:t>
                      </a:r>
                      <a:endParaRPr lang="en-US" altLang="ja-JP" sz="1300" dirty="0">
                        <a:latin typeface="ＭＳ 明朝" panose="02020609040205080304" pitchFamily="17" charset="-128"/>
                        <a:ea typeface="ＭＳ 明朝" panose="02020609040205080304" pitchFamily="17" charset="-128"/>
                      </a:endParaRPr>
                    </a:p>
                  </p:txBody>
                </p:sp>
                <p:grpSp>
                  <p:nvGrpSpPr>
                    <p:cNvPr id="202" name="グループ化 201"/>
                    <p:cNvGrpSpPr/>
                    <p:nvPr/>
                  </p:nvGrpSpPr>
                  <p:grpSpPr>
                    <a:xfrm>
                      <a:off x="-56496" y="1083930"/>
                      <a:ext cx="9906040" cy="5386180"/>
                      <a:chOff x="-56496" y="1083930"/>
                      <a:chExt cx="9906040" cy="5386180"/>
                    </a:xfrm>
                  </p:grpSpPr>
                  <p:grpSp>
                    <p:nvGrpSpPr>
                      <p:cNvPr id="161" name="グループ化 160"/>
                      <p:cNvGrpSpPr/>
                      <p:nvPr/>
                    </p:nvGrpSpPr>
                    <p:grpSpPr>
                      <a:xfrm>
                        <a:off x="-27427" y="1083930"/>
                        <a:ext cx="9876971" cy="5386180"/>
                        <a:chOff x="-27427" y="1083930"/>
                        <a:chExt cx="9876971" cy="5386180"/>
                      </a:xfrm>
                    </p:grpSpPr>
                    <p:grpSp>
                      <p:nvGrpSpPr>
                        <p:cNvPr id="17" name="グループ化 16"/>
                        <p:cNvGrpSpPr/>
                        <p:nvPr/>
                      </p:nvGrpSpPr>
                      <p:grpSpPr>
                        <a:xfrm>
                          <a:off x="-27427" y="1083930"/>
                          <a:ext cx="9876971" cy="5386180"/>
                          <a:chOff x="-27427" y="1083930"/>
                          <a:chExt cx="9876971" cy="5386180"/>
                        </a:xfrm>
                      </p:grpSpPr>
                      <p:grpSp>
                        <p:nvGrpSpPr>
                          <p:cNvPr id="9" name="グループ化 8"/>
                          <p:cNvGrpSpPr/>
                          <p:nvPr/>
                        </p:nvGrpSpPr>
                        <p:grpSpPr>
                          <a:xfrm>
                            <a:off x="762888" y="1083930"/>
                            <a:ext cx="9086656" cy="5386180"/>
                            <a:chOff x="762888" y="489793"/>
                            <a:chExt cx="9086656" cy="5951422"/>
                          </a:xfrm>
                        </p:grpSpPr>
                        <p:sp>
                          <p:nvSpPr>
                            <p:cNvPr id="2" name="角丸四角形 1"/>
                            <p:cNvSpPr/>
                            <p:nvPr/>
                          </p:nvSpPr>
                          <p:spPr>
                            <a:xfrm>
                              <a:off x="762888" y="489793"/>
                              <a:ext cx="1656184" cy="406197"/>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ＤＦ特太ゴシック体" panose="020B0509000000000000" pitchFamily="49" charset="-128"/>
                                  <a:ea typeface="ＤＦ特太ゴシック体" panose="020B0509000000000000" pitchFamily="49" charset="-128"/>
                                </a:rPr>
                                <a:t>現状</a:t>
                              </a:r>
                              <a:endParaRPr kumimoji="1" lang="en-US" altLang="ja-JP" sz="1400" dirty="0" smtClean="0">
                                <a:solidFill>
                                  <a:schemeClr val="tx1"/>
                                </a:solidFill>
                                <a:latin typeface="ＤＦ特太ゴシック体" panose="020B0509000000000000" pitchFamily="49" charset="-128"/>
                                <a:ea typeface="ＤＦ特太ゴシック体" panose="020B0509000000000000" pitchFamily="49" charset="-128"/>
                              </a:endParaRPr>
                            </a:p>
                          </p:txBody>
                        </p:sp>
                        <p:sp>
                          <p:nvSpPr>
                            <p:cNvPr id="14" name="角丸四角形 13"/>
                            <p:cNvSpPr/>
                            <p:nvPr/>
                          </p:nvSpPr>
                          <p:spPr>
                            <a:xfrm>
                              <a:off x="3391817" y="494093"/>
                              <a:ext cx="2686015" cy="388777"/>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0000CC"/>
                                  </a:solidFill>
                                  <a:latin typeface="ＤＦ特太ゴシック体" panose="020B0509000000000000" pitchFamily="49" charset="-128"/>
                                  <a:ea typeface="ＤＦ特太ゴシック体" panose="020B0509000000000000" pitchFamily="49" charset="-128"/>
                                </a:rPr>
                                <a:t>具体的な見直しの内容</a:t>
                              </a:r>
                              <a:endParaRPr kumimoji="1" lang="ja-JP" altLang="en-US" sz="1400" dirty="0">
                                <a:solidFill>
                                  <a:srgbClr val="0000CC"/>
                                </a:solidFill>
                                <a:latin typeface="ＤＦ特太ゴシック体" panose="020B0509000000000000" pitchFamily="49" charset="-128"/>
                                <a:ea typeface="ＤＦ特太ゴシック体" panose="020B0509000000000000" pitchFamily="49" charset="-128"/>
                              </a:endParaRPr>
                            </a:p>
                          </p:txBody>
                        </p:sp>
                        <p:sp>
                          <p:nvSpPr>
                            <p:cNvPr id="15" name="角丸四角形 14"/>
                            <p:cNvSpPr/>
                            <p:nvPr/>
                          </p:nvSpPr>
                          <p:spPr>
                            <a:xfrm>
                              <a:off x="6589986" y="502916"/>
                              <a:ext cx="3240000" cy="397779"/>
                            </a:xfrm>
                            <a:prstGeom prst="round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bg1"/>
                                  </a:solidFill>
                                  <a:latin typeface="ＤＦ特太ゴシック体" panose="020B0509000000000000" pitchFamily="49" charset="-128"/>
                                  <a:ea typeface="ＤＦ特太ゴシック体" panose="020B0509000000000000" pitchFamily="49" charset="-128"/>
                                </a:rPr>
                                <a:t>国保保険者標準事務処理システム</a:t>
                              </a:r>
                              <a:endParaRPr kumimoji="1" lang="ja-JP" altLang="en-US" sz="1400" dirty="0">
                                <a:solidFill>
                                  <a:schemeClr val="bg1"/>
                                </a:solidFill>
                                <a:latin typeface="ＤＦ特太ゴシック体" panose="020B0509000000000000" pitchFamily="49" charset="-128"/>
                                <a:ea typeface="ＤＦ特太ゴシック体" panose="020B0509000000000000" pitchFamily="49" charset="-128"/>
                              </a:endParaRPr>
                            </a:p>
                          </p:txBody>
                        </p:sp>
                        <p:sp>
                          <p:nvSpPr>
                            <p:cNvPr id="24" name="テキスト ボックス 23"/>
                            <p:cNvSpPr txBox="1"/>
                            <p:nvPr/>
                          </p:nvSpPr>
                          <p:spPr>
                            <a:xfrm>
                              <a:off x="3184332" y="1929895"/>
                              <a:ext cx="3132000" cy="1411313"/>
                            </a:xfrm>
                            <a:prstGeom prst="rect">
                              <a:avLst/>
                            </a:prstGeom>
                            <a:solidFill>
                              <a:schemeClr val="bg1"/>
                            </a:solidFill>
                            <a:ln w="12700" cmpd="sng">
                              <a:solidFill>
                                <a:schemeClr val="bg1"/>
                              </a:solidFill>
                              <a:prstDash val="solid"/>
                            </a:ln>
                          </p:spPr>
                          <p:txBody>
                            <a:bodyPr wrap="square" rtlCol="0">
                              <a:spAutoFit/>
                            </a:bodyPr>
                            <a:lstStyle/>
                            <a:p>
                              <a:r>
                                <a:rPr lang="ja-JP" altLang="en-US" sz="1100" dirty="0" smtClean="0"/>
                                <a:t>　</a:t>
                              </a:r>
                              <a:r>
                                <a:rPr lang="ja-JP" altLang="en-US" sz="1100" dirty="0" smtClean="0">
                                  <a:latin typeface="ＭＳ Ｐ明朝" panose="02020600040205080304" pitchFamily="18" charset="-128"/>
                                  <a:ea typeface="ＭＳ Ｐ明朝" panose="02020600040205080304" pitchFamily="18" charset="-128"/>
                                </a:rPr>
                                <a:t>・</a:t>
                              </a:r>
                              <a:r>
                                <a:rPr lang="ja-JP" altLang="en-US" sz="1100" dirty="0">
                                  <a:latin typeface="ＭＳ Ｐ明朝" panose="02020600040205080304" pitchFamily="18" charset="-128"/>
                                  <a:ea typeface="ＭＳ Ｐ明朝" panose="02020600040205080304" pitchFamily="18" charset="-128"/>
                                </a:rPr>
                                <a:t>都道府県に新たに特別</a:t>
                              </a:r>
                              <a:r>
                                <a:rPr lang="ja-JP" altLang="en-US" sz="1100" dirty="0" smtClean="0">
                                  <a:latin typeface="ＭＳ Ｐ明朝" panose="02020600040205080304" pitchFamily="18" charset="-128"/>
                                  <a:ea typeface="ＭＳ Ｐ明朝" panose="02020600040205080304" pitchFamily="18" charset="-128"/>
                                </a:rPr>
                                <a:t>会計と財政安定化基金</a:t>
                              </a:r>
                              <a:endParaRPr lang="en-US" altLang="ja-JP" sz="1100" dirty="0" smtClean="0">
                                <a:latin typeface="ＭＳ Ｐ明朝" panose="02020600040205080304" pitchFamily="18" charset="-128"/>
                                <a:ea typeface="ＭＳ Ｐ明朝" panose="02020600040205080304" pitchFamily="18" charset="-128"/>
                              </a:endParaRPr>
                            </a:p>
                            <a:p>
                              <a:r>
                                <a:rPr lang="ja-JP" altLang="en-US" sz="1100" dirty="0">
                                  <a:latin typeface="ＭＳ Ｐ明朝" panose="02020600040205080304" pitchFamily="18" charset="-128"/>
                                  <a:ea typeface="ＭＳ Ｐ明朝" panose="02020600040205080304" pitchFamily="18" charset="-128"/>
                                </a:rPr>
                                <a:t>　</a:t>
                              </a:r>
                              <a:r>
                                <a:rPr lang="ja-JP" altLang="en-US" sz="1100" dirty="0" smtClean="0">
                                  <a:latin typeface="ＭＳ Ｐ明朝" panose="02020600040205080304" pitchFamily="18" charset="-128"/>
                                  <a:ea typeface="ＭＳ Ｐ明朝" panose="02020600040205080304" pitchFamily="18" charset="-128"/>
                                </a:rPr>
                                <a:t>を設置。</a:t>
                              </a:r>
                              <a:endParaRPr lang="en-US" altLang="ja-JP" sz="1100" dirty="0" smtClean="0">
                                <a:latin typeface="ＭＳ Ｐ明朝" panose="02020600040205080304" pitchFamily="18" charset="-128"/>
                                <a:ea typeface="ＭＳ Ｐ明朝" panose="02020600040205080304" pitchFamily="18" charset="-128"/>
                              </a:endParaRPr>
                            </a:p>
                            <a:p>
                              <a:r>
                                <a:rPr lang="ja-JP" altLang="en-US" sz="1100" dirty="0" smtClean="0">
                                  <a:latin typeface="ＭＳ Ｐ明朝" panose="02020600040205080304" pitchFamily="18" charset="-128"/>
                                  <a:ea typeface="ＭＳ Ｐ明朝" panose="02020600040205080304" pitchFamily="18" charset="-128"/>
                                </a:rPr>
                                <a:t>　・</a:t>
                              </a:r>
                              <a:r>
                                <a:rPr lang="ja-JP" altLang="en-US" sz="1100" dirty="0">
                                  <a:latin typeface="ＭＳ Ｐ明朝" panose="02020600040205080304" pitchFamily="18" charset="-128"/>
                                  <a:ea typeface="ＭＳ Ｐ明朝" panose="02020600040205080304" pitchFamily="18" charset="-128"/>
                                </a:rPr>
                                <a:t>市町村が給付に必要な費用は全額、</a:t>
                              </a:r>
                              <a:r>
                                <a:rPr lang="ja-JP" altLang="en-US" sz="1100" dirty="0" smtClean="0">
                                  <a:latin typeface="ＭＳ Ｐ明朝" panose="02020600040205080304" pitchFamily="18" charset="-128"/>
                                  <a:ea typeface="ＭＳ Ｐ明朝" panose="02020600040205080304" pitchFamily="18" charset="-128"/>
                                </a:rPr>
                                <a:t>都道府県</a:t>
                              </a:r>
                              <a:endParaRPr lang="en-US" altLang="ja-JP" sz="1100" dirty="0" smtClean="0">
                                <a:latin typeface="ＭＳ Ｐ明朝" panose="02020600040205080304" pitchFamily="18" charset="-128"/>
                                <a:ea typeface="ＭＳ Ｐ明朝" panose="02020600040205080304" pitchFamily="18" charset="-128"/>
                              </a:endParaRPr>
                            </a:p>
                            <a:p>
                              <a:r>
                                <a:rPr lang="ja-JP" altLang="en-US" sz="1100" dirty="0">
                                  <a:latin typeface="ＭＳ Ｐ明朝" panose="02020600040205080304" pitchFamily="18" charset="-128"/>
                                  <a:ea typeface="ＭＳ Ｐ明朝" panose="02020600040205080304" pitchFamily="18" charset="-128"/>
                                </a:rPr>
                                <a:t>　</a:t>
                              </a:r>
                              <a:r>
                                <a:rPr lang="ja-JP" altLang="en-US" sz="1100" dirty="0" smtClean="0">
                                  <a:latin typeface="ＭＳ Ｐ明朝" panose="02020600040205080304" pitchFamily="18" charset="-128"/>
                                  <a:ea typeface="ＭＳ Ｐ明朝" panose="02020600040205080304" pitchFamily="18" charset="-128"/>
                                </a:rPr>
                                <a:t>が市町村に交付。市町村は保険料を県に納付。</a:t>
                              </a:r>
                              <a:endParaRPr lang="en-US" altLang="ja-JP" sz="1100" dirty="0">
                                <a:latin typeface="ＭＳ Ｐ明朝" panose="02020600040205080304" pitchFamily="18" charset="-128"/>
                                <a:ea typeface="ＭＳ Ｐ明朝" panose="02020600040205080304" pitchFamily="18" charset="-128"/>
                              </a:endParaRPr>
                            </a:p>
                            <a:p>
                              <a:r>
                                <a:rPr lang="ja-JP" altLang="en-US" sz="1100" dirty="0">
                                  <a:latin typeface="ＭＳ Ｐ明朝" panose="02020600040205080304" pitchFamily="18" charset="-128"/>
                                  <a:ea typeface="ＭＳ Ｐ明朝" panose="02020600040205080304" pitchFamily="18" charset="-128"/>
                                </a:rPr>
                                <a:t>　</a:t>
                              </a:r>
                              <a:r>
                                <a:rPr lang="ja-JP" altLang="en-US" sz="1100" dirty="0" smtClean="0">
                                  <a:latin typeface="ＭＳ Ｐ明朝" panose="02020600040205080304" pitchFamily="18" charset="-128"/>
                                  <a:ea typeface="ＭＳ Ｐ明朝" panose="02020600040205080304" pitchFamily="18" charset="-128"/>
                                </a:rPr>
                                <a:t>・</a:t>
                              </a:r>
                              <a:r>
                                <a:rPr lang="ja-JP" altLang="en-US" sz="1100" dirty="0">
                                  <a:latin typeface="ＭＳ Ｐ明朝" panose="02020600040205080304" pitchFamily="18" charset="-128"/>
                                  <a:ea typeface="ＭＳ Ｐ明朝" panose="02020600040205080304" pitchFamily="18" charset="-128"/>
                                </a:rPr>
                                <a:t>都道府県が各市町村に</a:t>
                              </a:r>
                              <a:r>
                                <a:rPr lang="ja-JP" altLang="en-US" sz="1100" dirty="0" smtClean="0">
                                  <a:latin typeface="ＭＳ Ｐ明朝" panose="02020600040205080304" pitchFamily="18" charset="-128"/>
                                  <a:ea typeface="ＭＳ Ｐ明朝" panose="02020600040205080304" pitchFamily="18" charset="-128"/>
                                </a:rPr>
                                <a:t>対して、</a:t>
                              </a:r>
                              <a:r>
                                <a:rPr lang="ja-JP" altLang="en-US" sz="1100" dirty="0">
                                  <a:latin typeface="ＭＳ Ｐ明朝" panose="02020600040205080304" pitchFamily="18" charset="-128"/>
                                  <a:ea typeface="ＭＳ Ｐ明朝" panose="02020600040205080304" pitchFamily="18" charset="-128"/>
                                </a:rPr>
                                <a:t>標準的な</a:t>
                              </a:r>
                              <a:r>
                                <a:rPr lang="ja-JP" altLang="en-US" sz="1100" dirty="0" smtClean="0">
                                  <a:latin typeface="ＭＳ Ｐ明朝" panose="02020600040205080304" pitchFamily="18" charset="-128"/>
                                  <a:ea typeface="ＭＳ Ｐ明朝" panose="02020600040205080304" pitchFamily="18" charset="-128"/>
                                </a:rPr>
                                <a:t>算定</a:t>
                              </a:r>
                              <a:endParaRPr lang="en-US" altLang="ja-JP" sz="1100" dirty="0" smtClean="0">
                                <a:latin typeface="ＭＳ Ｐ明朝" panose="02020600040205080304" pitchFamily="18" charset="-128"/>
                                <a:ea typeface="ＭＳ Ｐ明朝" panose="02020600040205080304" pitchFamily="18" charset="-128"/>
                              </a:endParaRPr>
                            </a:p>
                            <a:p>
                              <a:r>
                                <a:rPr lang="ja-JP" altLang="en-US" sz="1100" dirty="0">
                                  <a:latin typeface="ＭＳ Ｐ明朝" panose="02020600040205080304" pitchFamily="18" charset="-128"/>
                                  <a:ea typeface="ＭＳ Ｐ明朝" panose="02020600040205080304" pitchFamily="18" charset="-128"/>
                                </a:rPr>
                                <a:t>　</a:t>
                              </a:r>
                              <a:r>
                                <a:rPr lang="ja-JP" altLang="en-US" sz="1100" dirty="0" smtClean="0">
                                  <a:latin typeface="ＭＳ Ｐ明朝" panose="02020600040205080304" pitchFamily="18" charset="-128"/>
                                  <a:ea typeface="ＭＳ Ｐ明朝" panose="02020600040205080304" pitchFamily="18" charset="-128"/>
                                </a:rPr>
                                <a:t>方式等</a:t>
                              </a:r>
                              <a:r>
                                <a:rPr lang="ja-JP" altLang="en-US" sz="1100" dirty="0">
                                  <a:latin typeface="ＭＳ Ｐ明朝" panose="02020600040205080304" pitchFamily="18" charset="-128"/>
                                  <a:ea typeface="ＭＳ Ｐ明朝" panose="02020600040205080304" pitchFamily="18" charset="-128"/>
                                </a:rPr>
                                <a:t>により算出</a:t>
                              </a:r>
                              <a:r>
                                <a:rPr lang="ja-JP" altLang="en-US" sz="1100" dirty="0" smtClean="0">
                                  <a:latin typeface="ＭＳ Ｐ明朝" panose="02020600040205080304" pitchFamily="18" charset="-128"/>
                                  <a:ea typeface="ＭＳ Ｐ明朝" panose="02020600040205080304" pitchFamily="18" charset="-128"/>
                                </a:rPr>
                                <a:t>した、市町村</a:t>
                              </a:r>
                              <a:r>
                                <a:rPr lang="ja-JP" altLang="en-US" sz="1100" dirty="0">
                                  <a:latin typeface="ＭＳ Ｐ明朝" panose="02020600040205080304" pitchFamily="18" charset="-128"/>
                                  <a:ea typeface="ＭＳ Ｐ明朝" panose="02020600040205080304" pitchFamily="18" charset="-128"/>
                                </a:rPr>
                                <a:t>ごとの標準</a:t>
                              </a:r>
                              <a:r>
                                <a:rPr lang="ja-JP" altLang="en-US" sz="1100" dirty="0" smtClean="0">
                                  <a:latin typeface="ＭＳ Ｐ明朝" panose="02020600040205080304" pitchFamily="18" charset="-128"/>
                                  <a:ea typeface="ＭＳ Ｐ明朝" panose="02020600040205080304" pitchFamily="18" charset="-128"/>
                                </a:rPr>
                                <a:t>保険</a:t>
                              </a:r>
                              <a:endParaRPr lang="en-US" altLang="ja-JP" sz="1100" dirty="0" smtClean="0">
                                <a:latin typeface="ＭＳ Ｐ明朝" panose="02020600040205080304" pitchFamily="18" charset="-128"/>
                                <a:ea typeface="ＭＳ Ｐ明朝" panose="02020600040205080304" pitchFamily="18" charset="-128"/>
                              </a:endParaRPr>
                            </a:p>
                            <a:p>
                              <a:r>
                                <a:rPr lang="ja-JP" altLang="en-US" sz="1100" dirty="0">
                                  <a:latin typeface="ＭＳ Ｐ明朝" panose="02020600040205080304" pitchFamily="18" charset="-128"/>
                                  <a:ea typeface="ＭＳ Ｐ明朝" panose="02020600040205080304" pitchFamily="18" charset="-128"/>
                                </a:rPr>
                                <a:t>　</a:t>
                              </a:r>
                              <a:r>
                                <a:rPr lang="ja-JP" altLang="en-US" sz="1100" dirty="0" smtClean="0">
                                  <a:latin typeface="ＭＳ Ｐ明朝" panose="02020600040205080304" pitchFamily="18" charset="-128"/>
                                  <a:ea typeface="ＭＳ Ｐ明朝" panose="02020600040205080304" pitchFamily="18" charset="-128"/>
                                </a:rPr>
                                <a:t>料率を公表。</a:t>
                              </a:r>
                              <a:endParaRPr lang="en-US" altLang="ja-JP" sz="1100" dirty="0">
                                <a:latin typeface="ＭＳ Ｐ明朝" panose="02020600040205080304" pitchFamily="18" charset="-128"/>
                                <a:ea typeface="ＭＳ Ｐ明朝" panose="02020600040205080304" pitchFamily="18" charset="-128"/>
                              </a:endParaRPr>
                            </a:p>
                          </p:txBody>
                        </p:sp>
                        <p:grpSp>
                          <p:nvGrpSpPr>
                            <p:cNvPr id="5" name="グループ化 4"/>
                            <p:cNvGrpSpPr/>
                            <p:nvPr/>
                          </p:nvGrpSpPr>
                          <p:grpSpPr>
                            <a:xfrm>
                              <a:off x="6601861" y="3151847"/>
                              <a:ext cx="3243792" cy="2233131"/>
                              <a:chOff x="6601861" y="2810390"/>
                              <a:chExt cx="3243792" cy="2233131"/>
                            </a:xfrm>
                          </p:grpSpPr>
                          <p:sp>
                            <p:nvSpPr>
                              <p:cNvPr id="26" name="テキスト ボックス 25"/>
                              <p:cNvSpPr txBox="1"/>
                              <p:nvPr/>
                            </p:nvSpPr>
                            <p:spPr>
                              <a:xfrm>
                                <a:off x="6605293" y="3258122"/>
                                <a:ext cx="3240360" cy="1785399"/>
                              </a:xfrm>
                              <a:prstGeom prst="rect">
                                <a:avLst/>
                              </a:prstGeom>
                              <a:noFill/>
                              <a:ln w="12700">
                                <a:solidFill>
                                  <a:schemeClr val="tx2">
                                    <a:lumMod val="60000"/>
                                    <a:lumOff val="40000"/>
                                  </a:schemeClr>
                                </a:solidFill>
                                <a:prstDash val="solid"/>
                              </a:ln>
                            </p:spPr>
                            <p:txBody>
                              <a:bodyPr wrap="square" rtlCol="0">
                                <a:spAutoFit/>
                              </a:bodyPr>
                              <a:lstStyle/>
                              <a:p>
                                <a:r>
                                  <a:rPr kumimoji="1" lang="ja-JP" altLang="en-US" sz="1100" dirty="0" smtClean="0"/>
                                  <a:t>◯　</a:t>
                                </a:r>
                                <a:r>
                                  <a:rPr lang="ja-JP" altLang="en-US" sz="1100" dirty="0" smtClean="0"/>
                                  <a:t>市町村</a:t>
                                </a:r>
                                <a:r>
                                  <a:rPr lang="ja-JP" altLang="en-US" sz="1100" dirty="0"/>
                                  <a:t>ごとに保有する</a:t>
                                </a:r>
                                <a:r>
                                  <a:rPr lang="ja-JP" altLang="en-US" sz="1100" dirty="0" smtClean="0"/>
                                  <a:t>資格取得・喪失年月日の</a:t>
                                </a:r>
                                <a:endParaRPr lang="en-US" altLang="ja-JP" sz="1100" dirty="0" smtClean="0"/>
                              </a:p>
                              <a:p>
                                <a:r>
                                  <a:rPr lang="ja-JP" altLang="en-US" sz="1100" dirty="0"/>
                                  <a:t>　</a:t>
                                </a:r>
                                <a:r>
                                  <a:rPr lang="ja-JP" altLang="en-US" sz="1100" dirty="0" smtClean="0"/>
                                  <a:t>情報を</a:t>
                                </a:r>
                                <a:r>
                                  <a:rPr lang="ja-JP" altLang="en-US" sz="1100" dirty="0"/>
                                  <a:t>都道府県単位で</a:t>
                                </a:r>
                                <a:r>
                                  <a:rPr lang="ja-JP" altLang="en-US" sz="1100" dirty="0" smtClean="0"/>
                                  <a:t>集約する機能。</a:t>
                                </a:r>
                                <a:endParaRPr lang="en-US" altLang="ja-JP" sz="1100" dirty="0" smtClean="0"/>
                              </a:p>
                              <a:p>
                                <a:r>
                                  <a:rPr lang="ja-JP" altLang="en-US" sz="1100" dirty="0" smtClean="0"/>
                                  <a:t>◯　被保険者が、同一都道府県内の住所異動した</a:t>
                                </a:r>
                                <a:endParaRPr lang="en-US" altLang="ja-JP" sz="1100" dirty="0" smtClean="0"/>
                              </a:p>
                              <a:p>
                                <a:r>
                                  <a:rPr lang="ja-JP" altLang="en-US" sz="1100" dirty="0"/>
                                  <a:t>　</a:t>
                                </a:r>
                                <a:r>
                                  <a:rPr lang="ja-JP" altLang="en-US" sz="1100" dirty="0" smtClean="0"/>
                                  <a:t>場合に、資格取得・喪失年月日を確定し、市町村</a:t>
                                </a:r>
                                <a:endParaRPr lang="en-US" altLang="ja-JP" sz="1100" dirty="0" smtClean="0"/>
                              </a:p>
                              <a:p>
                                <a:r>
                                  <a:rPr lang="ja-JP" altLang="en-US" sz="1100" dirty="0"/>
                                  <a:t>　</a:t>
                                </a:r>
                                <a:r>
                                  <a:rPr lang="ja-JP" altLang="en-US" sz="1100" dirty="0" smtClean="0"/>
                                  <a:t>に提供する機能。</a:t>
                                </a:r>
                                <a:endParaRPr lang="en-US" altLang="ja-JP" sz="1100" dirty="0" smtClean="0"/>
                              </a:p>
                              <a:p>
                                <a:r>
                                  <a:rPr lang="ja-JP" altLang="en-US" sz="1100" dirty="0" smtClean="0"/>
                                  <a:t>◯　同一都道府県内で住所異動した場合、市町村に</a:t>
                                </a:r>
                                <a:endParaRPr lang="en-US" altLang="ja-JP" sz="1100" dirty="0" smtClean="0"/>
                              </a:p>
                              <a:p>
                                <a:r>
                                  <a:rPr lang="ja-JP" altLang="en-US" sz="1100" dirty="0"/>
                                  <a:t>　</a:t>
                                </a:r>
                                <a:r>
                                  <a:rPr lang="ja-JP" altLang="en-US" sz="1100" dirty="0" smtClean="0"/>
                                  <a:t>対し、世帯の継続性の判定に必要な情報や、前住</a:t>
                                </a:r>
                                <a:endParaRPr lang="en-US" altLang="ja-JP" sz="1100" dirty="0" smtClean="0"/>
                              </a:p>
                              <a:p>
                                <a:r>
                                  <a:rPr lang="ja-JP" altLang="en-US" sz="1100" dirty="0"/>
                                  <a:t>　</a:t>
                                </a:r>
                                <a:r>
                                  <a:rPr lang="ja-JP" altLang="en-US" sz="1100" dirty="0" smtClean="0"/>
                                  <a:t>所地等における高額療養費の多数回該当</a:t>
                                </a:r>
                                <a:r>
                                  <a:rPr lang="ja-JP" altLang="en-US" sz="1100" dirty="0"/>
                                  <a:t>に</a:t>
                                </a:r>
                                <a:r>
                                  <a:rPr lang="ja-JP" altLang="en-US" sz="1100" dirty="0" smtClean="0"/>
                                  <a:t>係る</a:t>
                                </a:r>
                                <a:endParaRPr lang="en-US" altLang="ja-JP" sz="1100" dirty="0" smtClean="0"/>
                              </a:p>
                              <a:p>
                                <a:r>
                                  <a:rPr lang="ja-JP" altLang="en-US" sz="1100" dirty="0"/>
                                  <a:t>　</a:t>
                                </a:r>
                                <a:r>
                                  <a:rPr lang="ja-JP" altLang="en-US" sz="1100" dirty="0" smtClean="0"/>
                                  <a:t>該当回数を提供する機能。</a:t>
                                </a:r>
                                <a:endParaRPr lang="en-US" altLang="ja-JP" sz="300" dirty="0">
                                  <a:latin typeface="ＤＨＰ特太ゴシック体" panose="020B0500000000000000" pitchFamily="50" charset="-128"/>
                                  <a:ea typeface="ＤＨＰ特太ゴシック体" panose="020B0500000000000000" pitchFamily="50" charset="-128"/>
                                </a:endParaRPr>
                              </a:p>
                            </p:txBody>
                          </p:sp>
                          <p:sp>
                            <p:nvSpPr>
                              <p:cNvPr id="3" name="正方形/長方形 2"/>
                              <p:cNvSpPr/>
                              <p:nvPr/>
                            </p:nvSpPr>
                            <p:spPr>
                              <a:xfrm>
                                <a:off x="6601861" y="2810390"/>
                                <a:ext cx="3243792" cy="437557"/>
                              </a:xfrm>
                              <a:prstGeom prst="rect">
                                <a:avLst/>
                              </a:prstGeom>
                              <a:solidFill>
                                <a:schemeClr val="tx2">
                                  <a:lumMod val="40000"/>
                                  <a:lumOff val="6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rPr>
                                  <a:t>国保情報集約システム</a:t>
                                </a:r>
                                <a:endParaRPr kumimoji="1" lang="en-US" altLang="ja-JP" sz="1400" b="1" dirty="0" smtClean="0">
                                  <a:solidFill>
                                    <a:schemeClr val="tx1"/>
                                  </a:solidFill>
                                </a:endParaRPr>
                              </a:p>
                              <a:p>
                                <a:pPr algn="ctr"/>
                                <a:r>
                                  <a:rPr lang="ja-JP" altLang="en-US" sz="1100" b="1" dirty="0" smtClean="0">
                                    <a:solidFill>
                                      <a:schemeClr val="tx1"/>
                                    </a:solidFill>
                                  </a:rPr>
                                  <a:t>（新規開発）</a:t>
                                </a:r>
                                <a:endParaRPr kumimoji="1" lang="ja-JP" altLang="en-US" sz="1400" b="1" dirty="0">
                                  <a:solidFill>
                                    <a:schemeClr val="tx1"/>
                                  </a:solidFill>
                                </a:endParaRPr>
                              </a:p>
                            </p:txBody>
                          </p:sp>
                        </p:grpSp>
                        <p:grpSp>
                          <p:nvGrpSpPr>
                            <p:cNvPr id="28" name="グループ化 27"/>
                            <p:cNvGrpSpPr/>
                            <p:nvPr/>
                          </p:nvGrpSpPr>
                          <p:grpSpPr>
                            <a:xfrm>
                              <a:off x="6597309" y="5517382"/>
                              <a:ext cx="3252235" cy="923833"/>
                              <a:chOff x="6581543" y="2618478"/>
                              <a:chExt cx="3252235" cy="923833"/>
                            </a:xfrm>
                          </p:grpSpPr>
                          <p:sp>
                            <p:nvSpPr>
                              <p:cNvPr id="40" name="テキスト ボックス 39"/>
                              <p:cNvSpPr txBox="1"/>
                              <p:nvPr/>
                            </p:nvSpPr>
                            <p:spPr>
                              <a:xfrm>
                                <a:off x="6581543" y="3066205"/>
                                <a:ext cx="3243600" cy="476106"/>
                              </a:xfrm>
                              <a:prstGeom prst="rect">
                                <a:avLst/>
                              </a:prstGeom>
                              <a:noFill/>
                              <a:ln w="12700">
                                <a:solidFill>
                                  <a:srgbClr val="00B050"/>
                                </a:solidFill>
                                <a:prstDash val="solid"/>
                              </a:ln>
                            </p:spPr>
                            <p:txBody>
                              <a:bodyPr wrap="square" rtlCol="0">
                                <a:spAutoFit/>
                              </a:bodyPr>
                              <a:lstStyle/>
                              <a:p>
                                <a:r>
                                  <a:rPr kumimoji="1" lang="ja-JP" altLang="en-US" sz="1100" dirty="0" smtClean="0"/>
                                  <a:t>◯　</a:t>
                                </a:r>
                                <a:r>
                                  <a:rPr lang="ja-JP" altLang="en-US" sz="1100" dirty="0"/>
                                  <a:t>市町村が行う資格管理</a:t>
                                </a:r>
                                <a:r>
                                  <a:rPr lang="ja-JP" altLang="en-US" sz="1100" dirty="0" smtClean="0"/>
                                  <a:t>、保険料の賦課・徴収、</a:t>
                                </a:r>
                                <a:endParaRPr lang="en-US" altLang="ja-JP" sz="1100" dirty="0" smtClean="0"/>
                              </a:p>
                              <a:p>
                                <a:r>
                                  <a:rPr lang="ja-JP" altLang="en-US" sz="1100" dirty="0"/>
                                  <a:t>　</a:t>
                                </a:r>
                                <a:r>
                                  <a:rPr lang="ja-JP" altLang="en-US" sz="1100" dirty="0" smtClean="0"/>
                                  <a:t>収納、給付業務の標準的な事務処理機能。</a:t>
                                </a:r>
                                <a:endParaRPr lang="en-US" altLang="ja-JP" sz="1100" dirty="0">
                                  <a:latin typeface="ＤＨＰ特太ゴシック体" panose="020B0500000000000000" pitchFamily="50" charset="-128"/>
                                  <a:ea typeface="ＤＨＰ特太ゴシック体" panose="020B0500000000000000" pitchFamily="50" charset="-128"/>
                                </a:endParaRPr>
                              </a:p>
                            </p:txBody>
                          </p:sp>
                          <p:sp>
                            <p:nvSpPr>
                              <p:cNvPr id="41" name="正方形/長方形 40"/>
                              <p:cNvSpPr/>
                              <p:nvPr/>
                            </p:nvSpPr>
                            <p:spPr>
                              <a:xfrm>
                                <a:off x="6589986" y="2618478"/>
                                <a:ext cx="3243792" cy="437557"/>
                              </a:xfrm>
                              <a:prstGeom prst="rect">
                                <a:avLst/>
                              </a:prstGeom>
                              <a:solidFill>
                                <a:schemeClr val="accent3">
                                  <a:lumMod val="40000"/>
                                  <a:lumOff val="60000"/>
                                </a:schemeClr>
                              </a:solidFill>
                              <a:ln w="12700">
                                <a:solidFill>
                                  <a:srgbClr val="01A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rPr>
                                  <a:t>市町村事務処理標準システム</a:t>
                                </a:r>
                                <a:endParaRPr kumimoji="1" lang="en-US" altLang="ja-JP" sz="1400" b="1" dirty="0" smtClean="0">
                                  <a:solidFill>
                                    <a:schemeClr val="tx1"/>
                                  </a:solidFill>
                                </a:endParaRPr>
                              </a:p>
                              <a:p>
                                <a:pPr algn="ctr"/>
                                <a:r>
                                  <a:rPr lang="ja-JP" altLang="en-US" sz="1100" b="1" dirty="0" smtClean="0">
                                    <a:solidFill>
                                      <a:schemeClr val="tx1"/>
                                    </a:solidFill>
                                  </a:rPr>
                                  <a:t>（市販のパッケージシステムをベースに新規開発）</a:t>
                                </a:r>
                                <a:endParaRPr kumimoji="1" lang="ja-JP" altLang="en-US" sz="1400" b="1" dirty="0">
                                  <a:solidFill>
                                    <a:schemeClr val="tx1"/>
                                  </a:solidFill>
                                </a:endParaRPr>
                              </a:p>
                            </p:txBody>
                          </p:sp>
                        </p:grpSp>
                        <p:grpSp>
                          <p:nvGrpSpPr>
                            <p:cNvPr id="42" name="グループ化 41"/>
                            <p:cNvGrpSpPr/>
                            <p:nvPr/>
                          </p:nvGrpSpPr>
                          <p:grpSpPr>
                            <a:xfrm>
                              <a:off x="6593418" y="966526"/>
                              <a:ext cx="3243792" cy="2029044"/>
                              <a:chOff x="6589986" y="2779848"/>
                              <a:chExt cx="3243792" cy="2029044"/>
                            </a:xfrm>
                          </p:grpSpPr>
                          <p:sp>
                            <p:nvSpPr>
                              <p:cNvPr id="43" name="テキスト ボックス 42"/>
                              <p:cNvSpPr txBox="1"/>
                              <p:nvPr/>
                            </p:nvSpPr>
                            <p:spPr>
                              <a:xfrm>
                                <a:off x="6593418" y="3210540"/>
                                <a:ext cx="3240360" cy="1598352"/>
                              </a:xfrm>
                              <a:prstGeom prst="rect">
                                <a:avLst/>
                              </a:prstGeom>
                              <a:noFill/>
                              <a:ln w="12700">
                                <a:solidFill>
                                  <a:srgbClr val="CC9900"/>
                                </a:solidFill>
                                <a:prstDash val="solid"/>
                              </a:ln>
                            </p:spPr>
                            <p:txBody>
                              <a:bodyPr wrap="square" rtlCol="0">
                                <a:spAutoFit/>
                              </a:bodyPr>
                              <a:lstStyle/>
                              <a:p>
                                <a:r>
                                  <a:rPr kumimoji="1" lang="ja-JP" altLang="en-US" sz="1100" dirty="0" smtClean="0"/>
                                  <a:t>◯</a:t>
                                </a:r>
                                <a:r>
                                  <a:rPr lang="ja-JP" altLang="en-US" sz="1100" dirty="0" smtClean="0"/>
                                  <a:t>　都道府県が、保険給付費（歳出）及び国庫負担</a:t>
                                </a:r>
                                <a:endParaRPr lang="en-US" altLang="ja-JP" sz="1100" dirty="0" smtClean="0"/>
                              </a:p>
                              <a:p>
                                <a:r>
                                  <a:rPr lang="ja-JP" altLang="en-US" sz="1100" dirty="0"/>
                                  <a:t>　</a:t>
                                </a:r>
                                <a:r>
                                  <a:rPr lang="ja-JP" altLang="en-US" sz="1100" dirty="0" smtClean="0"/>
                                  <a:t>金や前期高齢者交付金等の歳入を推計し、保険</a:t>
                                </a:r>
                                <a:endParaRPr lang="en-US" altLang="ja-JP" sz="1100" dirty="0" smtClean="0"/>
                              </a:p>
                              <a:p>
                                <a:r>
                                  <a:rPr lang="ja-JP" altLang="en-US" sz="1100" dirty="0"/>
                                  <a:t>　</a:t>
                                </a:r>
                                <a:r>
                                  <a:rPr lang="ja-JP" altLang="en-US" sz="1100" dirty="0" smtClean="0"/>
                                  <a:t>料収納必要額を推計する機能。</a:t>
                                </a:r>
                                <a:endParaRPr lang="en-US" altLang="ja-JP" sz="1100" dirty="0" smtClean="0"/>
                              </a:p>
                              <a:p>
                                <a:r>
                                  <a:rPr lang="ja-JP" altLang="en-US" sz="1100" dirty="0" smtClean="0"/>
                                  <a:t>◯　保険収納必要額を確保するため、所得水準等に</a:t>
                                </a:r>
                                <a:endParaRPr lang="en-US" altLang="ja-JP" sz="1100" dirty="0" smtClean="0"/>
                              </a:p>
                              <a:p>
                                <a:r>
                                  <a:rPr lang="ja-JP" altLang="en-US" sz="1100" dirty="0"/>
                                  <a:t>　</a:t>
                                </a:r>
                                <a:r>
                                  <a:rPr lang="ja-JP" altLang="en-US" sz="1100" dirty="0" smtClean="0"/>
                                  <a:t>基づき市町村ごとの保険料収納必要額を算定する</a:t>
                                </a:r>
                                <a:endParaRPr lang="en-US" altLang="ja-JP" sz="1100" dirty="0" smtClean="0"/>
                              </a:p>
                              <a:p>
                                <a:r>
                                  <a:rPr lang="ja-JP" altLang="en-US" sz="1100" dirty="0"/>
                                  <a:t>　</a:t>
                                </a:r>
                                <a:r>
                                  <a:rPr lang="ja-JP" altLang="en-US" sz="1100" dirty="0" smtClean="0"/>
                                  <a:t>とともに、標準保険料率を算定する機能。</a:t>
                                </a:r>
                                <a:endParaRPr lang="en-US" altLang="ja-JP" sz="1100" dirty="0" smtClean="0"/>
                              </a:p>
                              <a:p>
                                <a:r>
                                  <a:rPr lang="ja-JP" altLang="en-US" sz="1100" dirty="0" smtClean="0"/>
                                  <a:t>◯　市町村ごとの保険料収納必要額の収納管理や</a:t>
                                </a:r>
                                <a:endParaRPr lang="en-US" altLang="ja-JP" sz="1100" dirty="0" smtClean="0"/>
                              </a:p>
                              <a:p>
                                <a:r>
                                  <a:rPr lang="ja-JP" altLang="en-US" sz="1100" dirty="0"/>
                                  <a:t>　</a:t>
                                </a:r>
                                <a:r>
                                  <a:rPr lang="ja-JP" altLang="en-US" sz="1100" dirty="0" smtClean="0"/>
                                  <a:t>財政安定化基金の貸付・返済状況等の管理機能。</a:t>
                                </a:r>
                                <a:r>
                                  <a:rPr lang="ja-JP" altLang="en-US" sz="300" dirty="0"/>
                                  <a:t>　</a:t>
                                </a:r>
                                <a:endParaRPr lang="en-US" altLang="ja-JP" sz="900" dirty="0">
                                  <a:latin typeface="ＤＨＰ特太ゴシック体" panose="020B0500000000000000" pitchFamily="50" charset="-128"/>
                                  <a:ea typeface="ＤＨＰ特太ゴシック体" panose="020B0500000000000000" pitchFamily="50" charset="-128"/>
                                </a:endParaRPr>
                              </a:p>
                            </p:txBody>
                          </p:sp>
                          <p:sp>
                            <p:nvSpPr>
                              <p:cNvPr id="44" name="正方形/長方形 43"/>
                              <p:cNvSpPr/>
                              <p:nvPr/>
                            </p:nvSpPr>
                            <p:spPr>
                              <a:xfrm>
                                <a:off x="6589986" y="2779848"/>
                                <a:ext cx="3243792" cy="437558"/>
                              </a:xfrm>
                              <a:prstGeom prst="rect">
                                <a:avLst/>
                              </a:prstGeom>
                              <a:solidFill>
                                <a:srgbClr val="FFFF66"/>
                              </a:solidFill>
                              <a:ln w="1270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国保事業費納付金等算定標</a:t>
                                </a:r>
                                <a:r>
                                  <a:rPr lang="ja-JP" altLang="en-US" sz="1400" b="1" dirty="0" smtClean="0">
                                    <a:solidFill>
                                      <a:schemeClr val="tx1"/>
                                    </a:solidFill>
                                  </a:rPr>
                                  <a:t>準システム</a:t>
                                </a:r>
                                <a:endParaRPr lang="en-US" altLang="ja-JP" sz="1400" b="1" dirty="0" smtClean="0">
                                  <a:solidFill>
                                    <a:schemeClr val="tx1"/>
                                  </a:solidFill>
                                </a:endParaRPr>
                              </a:p>
                              <a:p>
                                <a:pPr algn="ctr"/>
                                <a:r>
                                  <a:rPr kumimoji="1" lang="ja-JP" altLang="en-US" sz="1100" b="1" dirty="0" smtClean="0">
                                    <a:solidFill>
                                      <a:schemeClr val="tx1"/>
                                    </a:solidFill>
                                  </a:rPr>
                                  <a:t>（新規開発）</a:t>
                                </a:r>
                                <a:endParaRPr kumimoji="1" lang="ja-JP" altLang="en-US" sz="1400" b="1" dirty="0">
                                  <a:solidFill>
                                    <a:schemeClr val="tx1"/>
                                  </a:solidFill>
                                </a:endParaRPr>
                              </a:p>
                            </p:txBody>
                          </p:sp>
                        </p:grpSp>
                      </p:grpSp>
                      <p:sp>
                        <p:nvSpPr>
                          <p:cNvPr id="76" name="正方形/長方形 75"/>
                          <p:cNvSpPr/>
                          <p:nvPr/>
                        </p:nvSpPr>
                        <p:spPr>
                          <a:xfrm>
                            <a:off x="52522" y="1476455"/>
                            <a:ext cx="2952000" cy="3960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b="1" dirty="0" smtClean="0">
                                <a:solidFill>
                                  <a:schemeClr val="tx1"/>
                                </a:solidFill>
                              </a:rPr>
                              <a:t>国保の保険者は、市町村</a:t>
                            </a:r>
                            <a:endParaRPr kumimoji="1" lang="ja-JP" altLang="en-US" sz="1400" b="1" dirty="0">
                              <a:solidFill>
                                <a:schemeClr val="tx1"/>
                              </a:solidFill>
                            </a:endParaRPr>
                          </a:p>
                        </p:txBody>
                      </p:sp>
                      <p:sp>
                        <p:nvSpPr>
                          <p:cNvPr id="77" name="テキスト ボックス 76"/>
                          <p:cNvSpPr txBox="1"/>
                          <p:nvPr/>
                        </p:nvSpPr>
                        <p:spPr>
                          <a:xfrm>
                            <a:off x="-27427" y="4607409"/>
                            <a:ext cx="3060000" cy="769441"/>
                          </a:xfrm>
                          <a:prstGeom prst="rect">
                            <a:avLst/>
                          </a:prstGeom>
                          <a:noFill/>
                          <a:ln w="12700" cmpd="sng">
                            <a:solidFill>
                              <a:schemeClr val="bg1"/>
                            </a:solidFill>
                            <a:prstDash val="solid"/>
                          </a:ln>
                        </p:spPr>
                        <p:txBody>
                          <a:bodyPr wrap="square" rtlCol="0">
                            <a:spAutoFit/>
                          </a:bodyPr>
                          <a:lstStyle/>
                          <a:p>
                            <a:r>
                              <a:rPr lang="ja-JP" altLang="en-US" sz="1100" dirty="0" smtClean="0"/>
                              <a:t>　</a:t>
                            </a:r>
                            <a:r>
                              <a:rPr lang="ja-JP" altLang="en-US" sz="1100" dirty="0" smtClean="0">
                                <a:latin typeface="ＭＳ Ｐ明朝" panose="02020600040205080304" pitchFamily="18" charset="-128"/>
                                <a:ea typeface="ＭＳ Ｐ明朝" panose="02020600040205080304" pitchFamily="18" charset="-128"/>
                              </a:rPr>
                              <a:t>・他市町村へ住所異動すると、資格を喪失。</a:t>
                            </a:r>
                            <a:endParaRPr lang="en-US" altLang="ja-JP" sz="1100" dirty="0" smtClean="0">
                              <a:latin typeface="ＭＳ Ｐ明朝" panose="02020600040205080304" pitchFamily="18" charset="-128"/>
                              <a:ea typeface="ＭＳ Ｐ明朝" panose="02020600040205080304" pitchFamily="18" charset="-128"/>
                            </a:endParaRPr>
                          </a:p>
                          <a:p>
                            <a:r>
                              <a:rPr lang="ja-JP" altLang="en-US" sz="1100" dirty="0">
                                <a:latin typeface="ＭＳ Ｐ明朝" panose="02020600040205080304" pitchFamily="18" charset="-128"/>
                                <a:ea typeface="ＭＳ Ｐ明朝" panose="02020600040205080304" pitchFamily="18" charset="-128"/>
                              </a:rPr>
                              <a:t>　</a:t>
                            </a:r>
                            <a:r>
                              <a:rPr lang="ja-JP" altLang="en-US" sz="1100" dirty="0" smtClean="0">
                                <a:latin typeface="ＭＳ Ｐ明朝" panose="02020600040205080304" pitchFamily="18" charset="-128"/>
                                <a:ea typeface="ＭＳ Ｐ明朝" panose="02020600040205080304" pitchFamily="18" charset="-128"/>
                              </a:rPr>
                              <a:t>・同一市町村内で転居した場合、高額療養費の</a:t>
                            </a:r>
                            <a:endParaRPr lang="en-US" altLang="ja-JP" sz="1100" dirty="0" smtClean="0">
                              <a:latin typeface="ＭＳ Ｐ明朝" panose="02020600040205080304" pitchFamily="18" charset="-128"/>
                              <a:ea typeface="ＭＳ Ｐ明朝" panose="02020600040205080304" pitchFamily="18" charset="-128"/>
                            </a:endParaRPr>
                          </a:p>
                          <a:p>
                            <a:r>
                              <a:rPr lang="ja-JP" altLang="en-US" sz="1100" dirty="0" smtClean="0">
                                <a:latin typeface="ＭＳ Ｐ明朝" panose="02020600040205080304" pitchFamily="18" charset="-128"/>
                                <a:ea typeface="ＭＳ Ｐ明朝" panose="02020600040205080304" pitchFamily="18" charset="-128"/>
                              </a:rPr>
                              <a:t>　多数回</a:t>
                            </a:r>
                            <a:r>
                              <a:rPr lang="ja-JP" altLang="en-US" sz="1100" dirty="0">
                                <a:latin typeface="ＭＳ Ｐ明朝" panose="02020600040205080304" pitchFamily="18" charset="-128"/>
                                <a:ea typeface="ＭＳ Ｐ明朝" panose="02020600040205080304" pitchFamily="18" charset="-128"/>
                              </a:rPr>
                              <a:t>該当に係る該当回数</a:t>
                            </a:r>
                            <a:r>
                              <a:rPr lang="ja-JP" altLang="en-US" sz="1100" dirty="0" smtClean="0">
                                <a:latin typeface="ＭＳ Ｐ明朝" panose="02020600040205080304" pitchFamily="18" charset="-128"/>
                                <a:ea typeface="ＭＳ Ｐ明朝" panose="02020600040205080304" pitchFamily="18" charset="-128"/>
                              </a:rPr>
                              <a:t>を通算。</a:t>
                            </a:r>
                            <a:endParaRPr lang="en-US" altLang="ja-JP" sz="1100" dirty="0" smtClean="0">
                              <a:latin typeface="ＭＳ Ｐ明朝" panose="02020600040205080304" pitchFamily="18" charset="-128"/>
                              <a:ea typeface="ＭＳ Ｐ明朝" panose="02020600040205080304" pitchFamily="18" charset="-128"/>
                            </a:endParaRPr>
                          </a:p>
                          <a:p>
                            <a:r>
                              <a:rPr lang="ja-JP" altLang="en-US" sz="1100" dirty="0">
                                <a:latin typeface="ＭＳ Ｐ明朝" panose="02020600040205080304" pitchFamily="18" charset="-128"/>
                                <a:ea typeface="ＭＳ Ｐ明朝" panose="02020600040205080304" pitchFamily="18" charset="-128"/>
                              </a:rPr>
                              <a:t>　・</a:t>
                            </a:r>
                            <a:r>
                              <a:rPr lang="ja-JP" altLang="en-US" sz="1100" dirty="0" smtClean="0">
                                <a:latin typeface="ＭＳ Ｐ明朝" panose="02020600040205080304" pitchFamily="18" charset="-128"/>
                                <a:ea typeface="ＭＳ Ｐ明朝" panose="02020600040205080304" pitchFamily="18" charset="-128"/>
                              </a:rPr>
                              <a:t>市町村は、転居</a:t>
                            </a:r>
                            <a:r>
                              <a:rPr lang="ja-JP" altLang="en-US" sz="1100" dirty="0">
                                <a:latin typeface="ＭＳ Ｐ明朝" panose="02020600040205080304" pitchFamily="18" charset="-128"/>
                                <a:ea typeface="ＭＳ Ｐ明朝" panose="02020600040205080304" pitchFamily="18" charset="-128"/>
                              </a:rPr>
                              <a:t>世帯の継続性を判定</a:t>
                            </a:r>
                            <a:r>
                              <a:rPr lang="ja-JP" altLang="en-US" sz="1100" dirty="0" smtClean="0">
                                <a:latin typeface="ＭＳ Ｐ明朝" panose="02020600040205080304" pitchFamily="18" charset="-128"/>
                                <a:ea typeface="ＭＳ Ｐ明朝" panose="02020600040205080304" pitchFamily="18" charset="-128"/>
                              </a:rPr>
                              <a:t>。</a:t>
                            </a:r>
                            <a:endParaRPr lang="en-US" altLang="ja-JP" sz="1100" dirty="0">
                              <a:latin typeface="ＭＳ Ｐ明朝" panose="02020600040205080304" pitchFamily="18" charset="-128"/>
                              <a:ea typeface="ＭＳ Ｐ明朝" panose="02020600040205080304" pitchFamily="18" charset="-128"/>
                            </a:endParaRPr>
                          </a:p>
                        </p:txBody>
                      </p:sp>
                    </p:grpSp>
                    <p:grpSp>
                      <p:nvGrpSpPr>
                        <p:cNvPr id="160" name="グループ化 159"/>
                        <p:cNvGrpSpPr/>
                        <p:nvPr/>
                      </p:nvGrpSpPr>
                      <p:grpSpPr>
                        <a:xfrm>
                          <a:off x="56456" y="1480223"/>
                          <a:ext cx="6553175" cy="2156357"/>
                          <a:chOff x="56456" y="1480223"/>
                          <a:chExt cx="6553175" cy="2156357"/>
                        </a:xfrm>
                      </p:grpSpPr>
                      <p:sp>
                        <p:nvSpPr>
                          <p:cNvPr id="153" name="正方形/長方形 152"/>
                          <p:cNvSpPr/>
                          <p:nvPr/>
                        </p:nvSpPr>
                        <p:spPr>
                          <a:xfrm>
                            <a:off x="3296816" y="1480223"/>
                            <a:ext cx="2952000" cy="3960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b="1" dirty="0" smtClean="0">
                                <a:solidFill>
                                  <a:schemeClr val="tx1"/>
                                </a:solidFill>
                              </a:rPr>
                              <a:t>都道府県も、国保の保険者</a:t>
                            </a:r>
                            <a:endParaRPr kumimoji="1" lang="ja-JP" altLang="en-US" sz="1400" b="1" dirty="0">
                              <a:solidFill>
                                <a:schemeClr val="tx1"/>
                              </a:solidFill>
                            </a:endParaRPr>
                          </a:p>
                        </p:txBody>
                      </p:sp>
                      <p:sp>
                        <p:nvSpPr>
                          <p:cNvPr id="155" name="正方形/長方形 154"/>
                          <p:cNvSpPr/>
                          <p:nvPr/>
                        </p:nvSpPr>
                        <p:spPr>
                          <a:xfrm>
                            <a:off x="56456" y="1944551"/>
                            <a:ext cx="2952000" cy="396000"/>
                          </a:xfrm>
                          <a:prstGeom prst="rect">
                            <a:avLst/>
                          </a:prstGeom>
                          <a:solidFill>
                            <a:srgbClr val="FFFF99"/>
                          </a:solidFill>
                          <a:ln w="1270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b="1" dirty="0" smtClean="0">
                                <a:solidFill>
                                  <a:schemeClr val="tx1"/>
                                </a:solidFill>
                              </a:rPr>
                              <a:t>財政運営の責任主体は、市町村</a:t>
                            </a:r>
                            <a:endParaRPr kumimoji="1" lang="ja-JP" altLang="en-US" sz="1300" b="1" dirty="0">
                              <a:solidFill>
                                <a:schemeClr val="tx1"/>
                              </a:solidFill>
                            </a:endParaRPr>
                          </a:p>
                        </p:txBody>
                      </p:sp>
                      <p:sp>
                        <p:nvSpPr>
                          <p:cNvPr id="156" name="正方形/長方形 155"/>
                          <p:cNvSpPr/>
                          <p:nvPr/>
                        </p:nvSpPr>
                        <p:spPr>
                          <a:xfrm>
                            <a:off x="3297144" y="1944551"/>
                            <a:ext cx="2952000" cy="396000"/>
                          </a:xfrm>
                          <a:prstGeom prst="rect">
                            <a:avLst/>
                          </a:prstGeom>
                          <a:solidFill>
                            <a:srgbClr val="FFFF99"/>
                          </a:solidFill>
                          <a:ln w="1270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b="1" dirty="0" smtClean="0">
                                <a:solidFill>
                                  <a:schemeClr val="tx1"/>
                                </a:solidFill>
                              </a:rPr>
                              <a:t>財政運営の責任主体は、都道府県</a:t>
                            </a:r>
                            <a:endParaRPr kumimoji="1" lang="en-US" altLang="ja-JP" sz="1300" b="1" dirty="0" smtClean="0">
                              <a:solidFill>
                                <a:schemeClr val="tx1"/>
                              </a:solidFill>
                            </a:endParaRPr>
                          </a:p>
                          <a:p>
                            <a:pPr algn="ctr"/>
                            <a:r>
                              <a:rPr lang="ja-JP" altLang="en-US" sz="1100" b="1" dirty="0" smtClean="0">
                                <a:solidFill>
                                  <a:schemeClr val="tx1"/>
                                </a:solidFill>
                              </a:rPr>
                              <a:t>（新たな事務）</a:t>
                            </a:r>
                            <a:endParaRPr kumimoji="1" lang="ja-JP" altLang="en-US" sz="1300" b="1" dirty="0">
                              <a:solidFill>
                                <a:schemeClr val="tx1"/>
                              </a:solidFill>
                            </a:endParaRPr>
                          </a:p>
                        </p:txBody>
                      </p:sp>
                      <p:sp>
                        <p:nvSpPr>
                          <p:cNvPr id="157" name="大かっこ 156"/>
                          <p:cNvSpPr/>
                          <p:nvPr/>
                        </p:nvSpPr>
                        <p:spPr>
                          <a:xfrm>
                            <a:off x="3255872" y="2375383"/>
                            <a:ext cx="3050214" cy="1261197"/>
                          </a:xfrm>
                          <a:prstGeom prst="bracketPair">
                            <a:avLst>
                              <a:gd name="adj" fmla="val 801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9" name="右矢印 158"/>
                          <p:cNvSpPr/>
                          <p:nvPr/>
                        </p:nvSpPr>
                        <p:spPr>
                          <a:xfrm>
                            <a:off x="6249631" y="1976965"/>
                            <a:ext cx="360000" cy="344236"/>
                          </a:xfrm>
                          <a:prstGeom prst="rightArrow">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62" name="テキスト ボックス 161"/>
                      <p:cNvSpPr txBox="1"/>
                      <p:nvPr/>
                    </p:nvSpPr>
                    <p:spPr>
                      <a:xfrm>
                        <a:off x="-56496" y="2361513"/>
                        <a:ext cx="3243600" cy="1277273"/>
                      </a:xfrm>
                      <a:prstGeom prst="rect">
                        <a:avLst/>
                      </a:prstGeom>
                      <a:noFill/>
                      <a:ln w="12700" cmpd="sng">
                        <a:noFill/>
                        <a:prstDash val="solid"/>
                      </a:ln>
                    </p:spPr>
                    <p:txBody>
                      <a:bodyPr wrap="square" rtlCol="0">
                        <a:spAutoFit/>
                      </a:bodyPr>
                      <a:lstStyle/>
                      <a:p>
                        <a:r>
                          <a:rPr lang="ja-JP" altLang="en-US" sz="1100" dirty="0" smtClean="0"/>
                          <a:t>　 </a:t>
                        </a:r>
                        <a:r>
                          <a:rPr lang="ja-JP" altLang="en-US" sz="1100" dirty="0">
                            <a:latin typeface="ＭＳ Ｐ明朝" panose="02020600040205080304" pitchFamily="18" charset="-128"/>
                            <a:ea typeface="ＭＳ Ｐ明朝" panose="02020600040205080304" pitchFamily="18" charset="-128"/>
                          </a:rPr>
                          <a:t>・市町村は、給付のための費用を保険料</a:t>
                        </a:r>
                        <a:r>
                          <a:rPr lang="ja-JP" altLang="en-US" sz="1100" dirty="0" smtClean="0">
                            <a:latin typeface="ＭＳ Ｐ明朝" panose="02020600040205080304" pitchFamily="18" charset="-128"/>
                            <a:ea typeface="ＭＳ Ｐ明朝" panose="02020600040205080304" pitchFamily="18" charset="-128"/>
                          </a:rPr>
                          <a:t>収入等</a:t>
                        </a:r>
                        <a:endParaRPr lang="en-US" altLang="ja-JP" sz="1100" dirty="0" smtClean="0">
                          <a:latin typeface="ＭＳ Ｐ明朝" panose="02020600040205080304" pitchFamily="18" charset="-128"/>
                          <a:ea typeface="ＭＳ Ｐ明朝" panose="02020600040205080304" pitchFamily="18" charset="-128"/>
                        </a:endParaRPr>
                      </a:p>
                      <a:p>
                        <a:r>
                          <a:rPr lang="ja-JP" altLang="en-US" sz="1100" dirty="0" smtClean="0">
                            <a:latin typeface="ＭＳ Ｐ明朝" panose="02020600040205080304" pitchFamily="18" charset="-128"/>
                            <a:ea typeface="ＭＳ Ｐ明朝" panose="02020600040205080304" pitchFamily="18" charset="-128"/>
                          </a:rPr>
                          <a:t>　から</a:t>
                        </a:r>
                        <a:r>
                          <a:rPr lang="ja-JP" altLang="en-US" sz="1100" dirty="0">
                            <a:latin typeface="ＭＳ Ｐ明朝" panose="02020600040205080304" pitchFamily="18" charset="-128"/>
                            <a:ea typeface="ＭＳ Ｐ明朝" panose="02020600040205080304" pitchFamily="18" charset="-128"/>
                          </a:rPr>
                          <a:t>捻出。急に高額医療費が発生した</a:t>
                        </a:r>
                        <a:r>
                          <a:rPr lang="ja-JP" altLang="en-US" sz="1100" dirty="0" smtClean="0">
                            <a:latin typeface="ＭＳ Ｐ明朝" panose="02020600040205080304" pitchFamily="18" charset="-128"/>
                            <a:ea typeface="ＭＳ Ｐ明朝" panose="02020600040205080304" pitchFamily="18" charset="-128"/>
                          </a:rPr>
                          <a:t>場合等に</a:t>
                        </a:r>
                        <a:endParaRPr lang="en-US" altLang="ja-JP" sz="1100" dirty="0" smtClean="0">
                          <a:latin typeface="ＭＳ Ｐ明朝" panose="02020600040205080304" pitchFamily="18" charset="-128"/>
                          <a:ea typeface="ＭＳ Ｐ明朝" panose="02020600040205080304" pitchFamily="18" charset="-128"/>
                        </a:endParaRPr>
                      </a:p>
                      <a:p>
                        <a:r>
                          <a:rPr lang="ja-JP" altLang="en-US" sz="1100" dirty="0">
                            <a:latin typeface="ＭＳ Ｐ明朝" panose="02020600040205080304" pitchFamily="18" charset="-128"/>
                            <a:ea typeface="ＭＳ Ｐ明朝" panose="02020600040205080304" pitchFamily="18" charset="-128"/>
                          </a:rPr>
                          <a:t>　</a:t>
                        </a:r>
                        <a:r>
                          <a:rPr lang="ja-JP" altLang="en-US" sz="1100" dirty="0" smtClean="0">
                            <a:latin typeface="ＭＳ Ｐ明朝" panose="02020600040205080304" pitchFamily="18" charset="-128"/>
                            <a:ea typeface="ＭＳ Ｐ明朝" panose="02020600040205080304" pitchFamily="18" charset="-128"/>
                          </a:rPr>
                          <a:t>キャッシュフロー</a:t>
                        </a:r>
                        <a:r>
                          <a:rPr lang="ja-JP" altLang="en-US" sz="1100" dirty="0">
                            <a:latin typeface="ＭＳ Ｐ明朝" panose="02020600040205080304" pitchFamily="18" charset="-128"/>
                            <a:ea typeface="ＭＳ Ｐ明朝" panose="02020600040205080304" pitchFamily="18" charset="-128"/>
                          </a:rPr>
                          <a:t>を工面する必要。</a:t>
                        </a:r>
                      </a:p>
                      <a:p>
                        <a:r>
                          <a:rPr lang="ja-JP" altLang="en-US" sz="1100" dirty="0">
                            <a:latin typeface="ＭＳ Ｐ明朝" panose="02020600040205080304" pitchFamily="18" charset="-128"/>
                            <a:ea typeface="ＭＳ Ｐ明朝" panose="02020600040205080304" pitchFamily="18" charset="-128"/>
                          </a:rPr>
                          <a:t>　・予期せぬ医療費の増加や保険料収納</a:t>
                        </a:r>
                        <a:r>
                          <a:rPr lang="ja-JP" altLang="en-US" sz="1100" dirty="0" smtClean="0">
                            <a:latin typeface="ＭＳ Ｐ明朝" panose="02020600040205080304" pitchFamily="18" charset="-128"/>
                            <a:ea typeface="ＭＳ Ｐ明朝" panose="02020600040205080304" pitchFamily="18" charset="-128"/>
                          </a:rPr>
                          <a:t>不足の場</a:t>
                        </a:r>
                        <a:endParaRPr lang="en-US" altLang="ja-JP" sz="1100" dirty="0" smtClean="0">
                          <a:latin typeface="ＭＳ Ｐ明朝" panose="02020600040205080304" pitchFamily="18" charset="-128"/>
                          <a:ea typeface="ＭＳ Ｐ明朝" panose="02020600040205080304" pitchFamily="18" charset="-128"/>
                        </a:endParaRPr>
                      </a:p>
                      <a:p>
                        <a:r>
                          <a:rPr lang="ja-JP" altLang="en-US" sz="1100" dirty="0">
                            <a:latin typeface="ＭＳ Ｐ明朝" panose="02020600040205080304" pitchFamily="18" charset="-128"/>
                            <a:ea typeface="ＭＳ Ｐ明朝" panose="02020600040205080304" pitchFamily="18" charset="-128"/>
                          </a:rPr>
                          <a:t>　</a:t>
                        </a:r>
                        <a:r>
                          <a:rPr lang="ja-JP" altLang="en-US" sz="1100" dirty="0" smtClean="0">
                            <a:latin typeface="ＭＳ Ｐ明朝" panose="02020600040205080304" pitchFamily="18" charset="-128"/>
                            <a:ea typeface="ＭＳ Ｐ明朝" panose="02020600040205080304" pitchFamily="18" charset="-128"/>
                          </a:rPr>
                          <a:t>合</a:t>
                        </a:r>
                        <a:r>
                          <a:rPr lang="ja-JP" altLang="en-US" sz="1100" dirty="0">
                            <a:latin typeface="ＭＳ Ｐ明朝" panose="02020600040205080304" pitchFamily="18" charset="-128"/>
                            <a:ea typeface="ＭＳ Ｐ明朝" panose="02020600040205080304" pitchFamily="18" charset="-128"/>
                          </a:rPr>
                          <a:t>には、法定外の一般会計繰入等に</a:t>
                        </a:r>
                        <a:r>
                          <a:rPr lang="ja-JP" altLang="en-US" sz="1100" dirty="0" smtClean="0">
                            <a:latin typeface="ＭＳ Ｐ明朝" panose="02020600040205080304" pitchFamily="18" charset="-128"/>
                            <a:ea typeface="ＭＳ Ｐ明朝" panose="02020600040205080304" pitchFamily="18" charset="-128"/>
                          </a:rPr>
                          <a:t>より対応</a:t>
                        </a:r>
                        <a:r>
                          <a:rPr lang="ja-JP" altLang="en-US" sz="1100" dirty="0">
                            <a:latin typeface="ＭＳ Ｐ明朝" panose="02020600040205080304" pitchFamily="18" charset="-128"/>
                            <a:ea typeface="ＭＳ Ｐ明朝" panose="02020600040205080304" pitchFamily="18" charset="-128"/>
                          </a:rPr>
                          <a:t>。</a:t>
                        </a:r>
                      </a:p>
                      <a:p>
                        <a:r>
                          <a:rPr lang="ja-JP" altLang="en-US" sz="1100" dirty="0">
                            <a:latin typeface="ＭＳ Ｐ明朝" panose="02020600040205080304" pitchFamily="18" charset="-128"/>
                            <a:ea typeface="ＭＳ Ｐ明朝" panose="02020600040205080304" pitchFamily="18" charset="-128"/>
                          </a:rPr>
                          <a:t>　・当該市町村の保険料水準や近隣市町村</a:t>
                        </a:r>
                        <a:r>
                          <a:rPr lang="ja-JP" altLang="en-US" sz="1100" dirty="0" smtClean="0">
                            <a:latin typeface="ＭＳ Ｐ明朝" panose="02020600040205080304" pitchFamily="18" charset="-128"/>
                            <a:ea typeface="ＭＳ Ｐ明朝" panose="02020600040205080304" pitchFamily="18" charset="-128"/>
                          </a:rPr>
                          <a:t>の水準</a:t>
                        </a:r>
                        <a:endParaRPr lang="en-US" altLang="ja-JP" sz="1100" dirty="0" smtClean="0">
                          <a:latin typeface="ＭＳ Ｐ明朝" panose="02020600040205080304" pitchFamily="18" charset="-128"/>
                          <a:ea typeface="ＭＳ Ｐ明朝" panose="02020600040205080304" pitchFamily="18" charset="-128"/>
                        </a:endParaRPr>
                      </a:p>
                      <a:p>
                        <a:r>
                          <a:rPr lang="ja-JP" altLang="en-US" sz="1100" dirty="0">
                            <a:latin typeface="ＭＳ Ｐ明朝" panose="02020600040205080304" pitchFamily="18" charset="-128"/>
                            <a:ea typeface="ＭＳ Ｐ明朝" panose="02020600040205080304" pitchFamily="18" charset="-128"/>
                          </a:rPr>
                          <a:t>　</a:t>
                        </a:r>
                        <a:r>
                          <a:rPr lang="ja-JP" altLang="en-US" sz="1100" dirty="0" smtClean="0">
                            <a:latin typeface="ＭＳ Ｐ明朝" panose="02020600040205080304" pitchFamily="18" charset="-128"/>
                            <a:ea typeface="ＭＳ Ｐ明朝" panose="02020600040205080304" pitchFamily="18" charset="-128"/>
                          </a:rPr>
                          <a:t>と</a:t>
                        </a:r>
                        <a:r>
                          <a:rPr lang="ja-JP" altLang="en-US" sz="1100" dirty="0">
                            <a:latin typeface="ＭＳ Ｐ明朝" panose="02020600040205080304" pitchFamily="18" charset="-128"/>
                            <a:ea typeface="ＭＳ Ｐ明朝" panose="02020600040205080304" pitchFamily="18" charset="-128"/>
                          </a:rPr>
                          <a:t>の差異について</a:t>
                        </a:r>
                        <a:r>
                          <a:rPr lang="ja-JP" altLang="en-US" sz="1100" dirty="0" smtClean="0">
                            <a:latin typeface="ＭＳ Ｐ明朝" panose="02020600040205080304" pitchFamily="18" charset="-128"/>
                            <a:ea typeface="ＭＳ Ｐ明朝" panose="02020600040205080304" pitchFamily="18" charset="-128"/>
                          </a:rPr>
                          <a:t>、個別に説明</a:t>
                        </a:r>
                        <a:r>
                          <a:rPr lang="ja-JP" altLang="en-US" sz="1100" dirty="0">
                            <a:latin typeface="ＭＳ Ｐ明朝" panose="02020600040205080304" pitchFamily="18" charset="-128"/>
                            <a:ea typeface="ＭＳ Ｐ明朝" panose="02020600040205080304" pitchFamily="18" charset="-128"/>
                          </a:rPr>
                          <a:t>責任。</a:t>
                        </a:r>
                        <a:endParaRPr lang="en-US" altLang="ja-JP" sz="1100" dirty="0">
                          <a:latin typeface="ＭＳ Ｐ明朝" panose="02020600040205080304" pitchFamily="18" charset="-128"/>
                          <a:ea typeface="ＭＳ Ｐ明朝" panose="02020600040205080304" pitchFamily="18" charset="-128"/>
                        </a:endParaRPr>
                      </a:p>
                    </p:txBody>
                  </p:sp>
                  <p:sp>
                    <p:nvSpPr>
                      <p:cNvPr id="199" name="右矢印 198"/>
                      <p:cNvSpPr/>
                      <p:nvPr/>
                    </p:nvSpPr>
                    <p:spPr>
                      <a:xfrm>
                        <a:off x="2959768" y="4213900"/>
                        <a:ext cx="360000" cy="344236"/>
                      </a:xfrm>
                      <a:prstGeom prst="rightArrow">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右矢印 200"/>
                      <p:cNvSpPr/>
                      <p:nvPr/>
                    </p:nvSpPr>
                    <p:spPr>
                      <a:xfrm>
                        <a:off x="2972401" y="5845576"/>
                        <a:ext cx="360000" cy="344236"/>
                      </a:xfrm>
                      <a:prstGeom prst="rightArrow">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6" name="右矢印 205"/>
                  <p:cNvSpPr/>
                  <p:nvPr/>
                </p:nvSpPr>
                <p:spPr>
                  <a:xfrm>
                    <a:off x="6272894" y="5854280"/>
                    <a:ext cx="360000" cy="344236"/>
                  </a:xfrm>
                  <a:prstGeom prst="rightArrow">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09" name="直線矢印コネクタ 208"/>
                <p:cNvCxnSpPr>
                  <a:stCxn id="76" idx="3"/>
                  <a:endCxn id="153" idx="1"/>
                </p:cNvCxnSpPr>
                <p:nvPr/>
              </p:nvCxnSpPr>
              <p:spPr>
                <a:xfrm>
                  <a:off x="3004522" y="1638830"/>
                  <a:ext cx="292294" cy="376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1" name="直線コネクタ 210"/>
                <p:cNvCxnSpPr/>
                <p:nvPr/>
              </p:nvCxnSpPr>
              <p:spPr>
                <a:xfrm flipH="1">
                  <a:off x="3128651" y="1638830"/>
                  <a:ext cx="0" cy="22682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14" name="直線矢印コネクタ 213"/>
              <p:cNvCxnSpPr/>
              <p:nvPr/>
            </p:nvCxnSpPr>
            <p:spPr>
              <a:xfrm>
                <a:off x="3124788" y="3897431"/>
                <a:ext cx="216000" cy="376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16" name="右矢印 215"/>
            <p:cNvSpPr/>
            <p:nvPr/>
          </p:nvSpPr>
          <p:spPr>
            <a:xfrm>
              <a:off x="2963472" y="1933394"/>
              <a:ext cx="360000" cy="344236"/>
            </a:xfrm>
            <a:prstGeom prst="rightArrow">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8" name="正方形/長方形 217"/>
          <p:cNvSpPr/>
          <p:nvPr/>
        </p:nvSpPr>
        <p:spPr>
          <a:xfrm>
            <a:off x="6597309" y="6441884"/>
            <a:ext cx="3243792" cy="396000"/>
          </a:xfrm>
          <a:prstGeom prst="rect">
            <a:avLst/>
          </a:prstGeom>
          <a:solidFill>
            <a:schemeClr val="accent4">
              <a:lumMod val="20000"/>
              <a:lumOff val="80000"/>
            </a:schemeClr>
          </a:solidFill>
          <a:ln w="127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rPr>
              <a:t>（既存）国保事業報告システム</a:t>
            </a:r>
            <a:endParaRPr kumimoji="1" lang="en-US" altLang="ja-JP" sz="1400" b="1" dirty="0" smtClean="0">
              <a:solidFill>
                <a:schemeClr val="tx1"/>
              </a:solidFill>
            </a:endParaRPr>
          </a:p>
          <a:p>
            <a:pPr algn="ctr"/>
            <a:r>
              <a:rPr lang="ja-JP" altLang="en-US" sz="1100" b="1" dirty="0" smtClean="0">
                <a:solidFill>
                  <a:schemeClr val="tx1"/>
                </a:solidFill>
              </a:rPr>
              <a:t>（標準事務処理システムの体系に編入して連携）</a:t>
            </a:r>
            <a:endParaRPr kumimoji="1" lang="ja-JP" altLang="en-US" sz="1400" b="1" dirty="0">
              <a:solidFill>
                <a:schemeClr val="tx1"/>
              </a:solidFill>
            </a:endParaRPr>
          </a:p>
        </p:txBody>
      </p:sp>
      <p:sp>
        <p:nvSpPr>
          <p:cNvPr id="55" name="スライド番号プレースホルダー 1"/>
          <p:cNvSpPr txBox="1">
            <a:spLocks/>
          </p:cNvSpPr>
          <p:nvPr/>
        </p:nvSpPr>
        <p:spPr>
          <a:xfrm>
            <a:off x="7905328" y="6520259"/>
            <a:ext cx="204469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1</a:t>
            </a:fld>
            <a:endParaRPr lang="ja-JP" altLang="en-US" dirty="0">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38035969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正方形/長方形 66"/>
          <p:cNvSpPr/>
          <p:nvPr/>
        </p:nvSpPr>
        <p:spPr>
          <a:xfrm>
            <a:off x="1808742" y="5626695"/>
            <a:ext cx="2568193" cy="324035"/>
          </a:xfrm>
          <a:prstGeom prst="rect">
            <a:avLst/>
          </a:prstGeom>
          <a:solidFill>
            <a:srgbClr val="FF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a:t>
            </a:r>
            <a:r>
              <a:rPr lang="ja-JP" altLang="en-US" dirty="0" smtClean="0">
                <a:solidFill>
                  <a:schemeClr val="tx1"/>
                </a:solidFill>
              </a:rPr>
              <a:t>市介護　被保険者</a:t>
            </a:r>
            <a:endParaRPr kumimoji="1" lang="ja-JP" altLang="en-US" dirty="0">
              <a:solidFill>
                <a:schemeClr val="tx1"/>
              </a:solidFill>
            </a:endParaRPr>
          </a:p>
        </p:txBody>
      </p:sp>
      <p:sp>
        <p:nvSpPr>
          <p:cNvPr id="43" name="Text Box 62"/>
          <p:cNvSpPr txBox="1">
            <a:spLocks noChangeArrowheads="1"/>
          </p:cNvSpPr>
          <p:nvPr/>
        </p:nvSpPr>
        <p:spPr bwMode="auto">
          <a:xfrm>
            <a:off x="65620" y="2204864"/>
            <a:ext cx="9740081" cy="579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1900"/>
              </a:lnSpc>
              <a:spcBef>
                <a:spcPct val="50000"/>
              </a:spcBef>
            </a:pPr>
            <a:r>
              <a:rPr lang="ja-JP" altLang="en-US" sz="1400" dirty="0" smtClean="0">
                <a:solidFill>
                  <a:prstClr val="black"/>
                </a:solidFill>
                <a:latin typeface="ＭＳ ゴシック" panose="020B0609070205080204" pitchFamily="49" charset="-128"/>
                <a:ea typeface="ＭＳ ゴシック" panose="020B0609070205080204" pitchFamily="49" charset="-128"/>
              </a:rPr>
              <a:t>高額介護合算療養費の計算期間（８月１日～翌年７月末日）の</a:t>
            </a:r>
            <a:r>
              <a:rPr lang="ja-JP" altLang="en-US" sz="1400" dirty="0">
                <a:solidFill>
                  <a:prstClr val="black"/>
                </a:solidFill>
                <a:latin typeface="ＭＳ ゴシック" panose="020B0609070205080204" pitchFamily="49" charset="-128"/>
                <a:ea typeface="ＭＳ ゴシック" panose="020B0609070205080204" pitchFamily="49" charset="-128"/>
              </a:rPr>
              <a:t>途中</a:t>
            </a:r>
            <a:r>
              <a:rPr lang="ja-JP" altLang="en-US" sz="1400" dirty="0" smtClean="0">
                <a:solidFill>
                  <a:prstClr val="black"/>
                </a:solidFill>
                <a:latin typeface="ＭＳ ゴシック" panose="020B0609070205080204" pitchFamily="49" charset="-128"/>
                <a:ea typeface="ＭＳ ゴシック" panose="020B0609070205080204" pitchFamily="49" charset="-128"/>
              </a:rPr>
              <a:t>で、同一</a:t>
            </a:r>
            <a:r>
              <a:rPr lang="ja-JP" altLang="en-US" sz="1400" dirty="0">
                <a:solidFill>
                  <a:prstClr val="black"/>
                </a:solidFill>
                <a:latin typeface="ＭＳ ゴシック" panose="020B0609070205080204" pitchFamily="49" charset="-128"/>
                <a:ea typeface="ＭＳ ゴシック" panose="020B0609070205080204" pitchFamily="49" charset="-128"/>
              </a:rPr>
              <a:t>都道府県内</a:t>
            </a:r>
            <a:r>
              <a:rPr lang="ja-JP" altLang="en-US" sz="1400" dirty="0" smtClean="0">
                <a:solidFill>
                  <a:prstClr val="black"/>
                </a:solidFill>
                <a:latin typeface="ＭＳ ゴシック" panose="020B0609070205080204" pitchFamily="49" charset="-128"/>
                <a:ea typeface="ＭＳ ゴシック" panose="020B0609070205080204" pitchFamily="49" charset="-128"/>
              </a:rPr>
              <a:t>の他市町村へ</a:t>
            </a:r>
            <a:r>
              <a:rPr lang="ja-JP" altLang="en-US" sz="1400" dirty="0">
                <a:solidFill>
                  <a:prstClr val="black"/>
                </a:solidFill>
                <a:latin typeface="ＭＳ ゴシック" panose="020B0609070205080204" pitchFamily="49" charset="-128"/>
                <a:ea typeface="ＭＳ ゴシック" panose="020B0609070205080204" pitchFamily="49" charset="-128"/>
              </a:rPr>
              <a:t>住所</a:t>
            </a:r>
            <a:r>
              <a:rPr lang="ja-JP" altLang="en-US" sz="1400" dirty="0" smtClean="0">
                <a:solidFill>
                  <a:prstClr val="black"/>
                </a:solidFill>
                <a:latin typeface="ＭＳ ゴシック" panose="020B0609070205080204" pitchFamily="49" charset="-128"/>
                <a:ea typeface="ＭＳ ゴシック" panose="020B0609070205080204" pitchFamily="49" charset="-128"/>
              </a:rPr>
              <a:t>異動するとともに、世帯分離が</a:t>
            </a:r>
            <a:r>
              <a:rPr lang="ja-JP" altLang="en-US" sz="1400" dirty="0">
                <a:solidFill>
                  <a:prstClr val="black"/>
                </a:solidFill>
                <a:latin typeface="ＭＳ ゴシック" panose="020B0609070205080204" pitchFamily="49" charset="-128"/>
                <a:ea typeface="ＭＳ ゴシック" panose="020B0609070205080204" pitchFamily="49" charset="-128"/>
              </a:rPr>
              <a:t>あった</a:t>
            </a:r>
            <a:r>
              <a:rPr lang="ja-JP" altLang="en-US" sz="1400" dirty="0" smtClean="0">
                <a:solidFill>
                  <a:prstClr val="black"/>
                </a:solidFill>
                <a:latin typeface="ＭＳ ゴシック" panose="020B0609070205080204" pitchFamily="49" charset="-128"/>
                <a:ea typeface="ＭＳ ゴシック" panose="020B0609070205080204" pitchFamily="49" charset="-128"/>
              </a:rPr>
              <a:t>場合の例</a:t>
            </a:r>
            <a:r>
              <a:rPr lang="ja-JP" altLang="en-US" sz="1200" dirty="0" smtClean="0">
                <a:solidFill>
                  <a:prstClr val="black"/>
                </a:solidFill>
                <a:latin typeface="ＭＳ ゴシック" panose="020B0609070205080204" pitchFamily="49" charset="-128"/>
                <a:ea typeface="ＭＳ ゴシック" panose="020B0609070205080204" pitchFamily="49" charset="-128"/>
              </a:rPr>
              <a:t>（分離後、</a:t>
            </a:r>
            <a:r>
              <a:rPr lang="ja-JP" altLang="en-US" sz="1200" dirty="0" smtClean="0">
                <a:solidFill>
                  <a:srgbClr val="FF0000"/>
                </a:solidFill>
                <a:latin typeface="ＭＳ ゴシック" panose="020B0609070205080204" pitchFamily="49" charset="-128"/>
                <a:ea typeface="ＭＳ ゴシック" panose="020B0609070205080204" pitchFamily="49" charset="-128"/>
              </a:rPr>
              <a:t>１つの世帯に継続性</a:t>
            </a:r>
            <a:r>
              <a:rPr lang="ja-JP" altLang="en-US" sz="1200" dirty="0" smtClean="0">
                <a:solidFill>
                  <a:prstClr val="black"/>
                </a:solidFill>
                <a:latin typeface="ＭＳ ゴシック" panose="020B0609070205080204" pitchFamily="49" charset="-128"/>
                <a:ea typeface="ＭＳ ゴシック" panose="020B0609070205080204" pitchFamily="49" charset="-128"/>
              </a:rPr>
              <a:t>が認められている。）</a:t>
            </a:r>
            <a:endParaRPr lang="ja-JP" altLang="en-US" sz="1400" dirty="0">
              <a:solidFill>
                <a:prstClr val="black"/>
              </a:solidFill>
              <a:latin typeface="ＭＳ ゴシック" panose="020B0609070205080204" pitchFamily="49" charset="-128"/>
              <a:ea typeface="ＭＳ ゴシック" panose="020B0609070205080204" pitchFamily="49" charset="-128"/>
            </a:endParaRPr>
          </a:p>
        </p:txBody>
      </p:sp>
      <p:sp>
        <p:nvSpPr>
          <p:cNvPr id="45" name="タイトル 1"/>
          <p:cNvSpPr txBox="1">
            <a:spLocks/>
          </p:cNvSpPr>
          <p:nvPr/>
        </p:nvSpPr>
        <p:spPr>
          <a:xfrm>
            <a:off x="208719" y="72554"/>
            <a:ext cx="9441722" cy="332656"/>
          </a:xfrm>
          <a:prstGeom prst="rect">
            <a:avLst/>
          </a:prstGeom>
          <a:noFill/>
          <a:ln>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dirty="0" smtClean="0">
                <a:latin typeface="HGP創英角ｺﾞｼｯｸUB" panose="020B0900000000000000" pitchFamily="50" charset="-128"/>
                <a:ea typeface="HGP創英角ｺﾞｼｯｸUB" panose="020B0900000000000000" pitchFamily="50" charset="-128"/>
              </a:rPr>
              <a:t>平成３０年４月以降分に係る高額介護合算療養費の計算上の留意点（案）</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9" name="正方形/長方形 8"/>
          <p:cNvSpPr/>
          <p:nvPr/>
        </p:nvSpPr>
        <p:spPr>
          <a:xfrm>
            <a:off x="4709340" y="3509387"/>
            <a:ext cx="2655396" cy="305108"/>
          </a:xfrm>
          <a:prstGeom prst="rect">
            <a:avLst/>
          </a:prstGeom>
          <a:solidFill>
            <a:schemeClr val="accent1">
              <a:alpha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○市国保　被保険者（主）</a:t>
            </a:r>
            <a:endParaRPr kumimoji="1" lang="ja-JP" altLang="en-US" dirty="0">
              <a:solidFill>
                <a:schemeClr val="tx1"/>
              </a:solidFill>
            </a:endParaRPr>
          </a:p>
        </p:txBody>
      </p:sp>
      <p:sp>
        <p:nvSpPr>
          <p:cNvPr id="46" name="正方形/長方形 45"/>
          <p:cNvSpPr/>
          <p:nvPr/>
        </p:nvSpPr>
        <p:spPr>
          <a:xfrm>
            <a:off x="4709339" y="4221890"/>
            <a:ext cx="2655398" cy="324036"/>
          </a:xfrm>
          <a:prstGeom prst="rect">
            <a:avLst/>
          </a:prstGeom>
          <a:solidFill>
            <a:srgbClr val="FFFF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□市国保　被保険者（主）</a:t>
            </a:r>
            <a:endParaRPr kumimoji="1" lang="ja-JP" altLang="en-US" dirty="0">
              <a:solidFill>
                <a:schemeClr val="tx1"/>
              </a:solidFill>
            </a:endParaRPr>
          </a:p>
        </p:txBody>
      </p:sp>
      <p:sp>
        <p:nvSpPr>
          <p:cNvPr id="48" name="正方形/長方形 47"/>
          <p:cNvSpPr/>
          <p:nvPr/>
        </p:nvSpPr>
        <p:spPr>
          <a:xfrm>
            <a:off x="4709339" y="3830792"/>
            <a:ext cx="2655397" cy="324037"/>
          </a:xfrm>
          <a:prstGeom prst="rect">
            <a:avLst/>
          </a:prstGeom>
          <a:solidFill>
            <a:schemeClr val="accent1">
              <a:alpha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○市国保　被保険者</a:t>
            </a:r>
            <a:endParaRPr kumimoji="1" lang="ja-JP" altLang="en-US" dirty="0">
              <a:solidFill>
                <a:schemeClr val="tx1"/>
              </a:solidFill>
            </a:endParaRPr>
          </a:p>
        </p:txBody>
      </p:sp>
      <p:sp>
        <p:nvSpPr>
          <p:cNvPr id="50" name="正方形/長方形 49"/>
          <p:cNvSpPr/>
          <p:nvPr/>
        </p:nvSpPr>
        <p:spPr>
          <a:xfrm>
            <a:off x="1811192" y="3540562"/>
            <a:ext cx="2233339" cy="326666"/>
          </a:xfrm>
          <a:prstGeom prst="rect">
            <a:avLst/>
          </a:prstGeom>
          <a:solidFill>
            <a:srgbClr val="FF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△市国保　被保険者</a:t>
            </a:r>
            <a:endParaRPr kumimoji="1" lang="ja-JP" altLang="en-US" dirty="0">
              <a:solidFill>
                <a:schemeClr val="tx1"/>
              </a:solidFill>
            </a:endParaRPr>
          </a:p>
        </p:txBody>
      </p:sp>
      <p:sp>
        <p:nvSpPr>
          <p:cNvPr id="51" name="正方形/長方形 50"/>
          <p:cNvSpPr/>
          <p:nvPr/>
        </p:nvSpPr>
        <p:spPr>
          <a:xfrm>
            <a:off x="1811192" y="3867228"/>
            <a:ext cx="2233339" cy="287602"/>
          </a:xfrm>
          <a:prstGeom prst="rect">
            <a:avLst/>
          </a:prstGeom>
          <a:solidFill>
            <a:srgbClr val="FF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△市国保　被保険者</a:t>
            </a:r>
            <a:endParaRPr kumimoji="1" lang="ja-JP" altLang="en-US" dirty="0">
              <a:solidFill>
                <a:schemeClr val="tx1"/>
              </a:solidFill>
            </a:endParaRPr>
          </a:p>
        </p:txBody>
      </p:sp>
      <p:sp>
        <p:nvSpPr>
          <p:cNvPr id="52" name="正方形/長方形 51"/>
          <p:cNvSpPr/>
          <p:nvPr/>
        </p:nvSpPr>
        <p:spPr>
          <a:xfrm>
            <a:off x="1811192" y="4161771"/>
            <a:ext cx="2233339" cy="358736"/>
          </a:xfrm>
          <a:prstGeom prst="rect">
            <a:avLst/>
          </a:prstGeom>
          <a:solidFill>
            <a:srgbClr val="FF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a:t>
            </a:r>
            <a:r>
              <a:rPr lang="ja-JP" altLang="en-US" dirty="0" smtClean="0">
                <a:solidFill>
                  <a:schemeClr val="tx1"/>
                </a:solidFill>
              </a:rPr>
              <a:t>市国保　被保険者</a:t>
            </a:r>
            <a:endParaRPr kumimoji="1" lang="ja-JP" altLang="en-US" dirty="0">
              <a:solidFill>
                <a:schemeClr val="tx1"/>
              </a:solidFill>
            </a:endParaRPr>
          </a:p>
        </p:txBody>
      </p:sp>
      <p:sp>
        <p:nvSpPr>
          <p:cNvPr id="59" name="Text Box 71"/>
          <p:cNvSpPr txBox="1">
            <a:spLocks noChangeArrowheads="1"/>
          </p:cNvSpPr>
          <p:nvPr/>
        </p:nvSpPr>
        <p:spPr bwMode="auto">
          <a:xfrm>
            <a:off x="309746" y="3478117"/>
            <a:ext cx="16146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b="1" dirty="0" smtClean="0">
                <a:solidFill>
                  <a:prstClr val="black"/>
                </a:solidFill>
                <a:latin typeface="ＭＳ ゴシック" panose="020B0609070205080204" pitchFamily="49" charset="-128"/>
                <a:ea typeface="ＭＳ ゴシック" panose="020B0609070205080204" pitchFamily="49" charset="-128"/>
              </a:rPr>
              <a:t>Ａ</a:t>
            </a:r>
            <a:r>
              <a:rPr lang="ja-JP" altLang="en-US" sz="1200" dirty="0" smtClean="0">
                <a:solidFill>
                  <a:prstClr val="black"/>
                </a:solidFill>
                <a:latin typeface="ＭＳ ゴシック" panose="020B0609070205080204" pitchFamily="49" charset="-128"/>
                <a:ea typeface="ＭＳ ゴシック" panose="020B0609070205080204" pitchFamily="49" charset="-128"/>
              </a:rPr>
              <a:t>氏</a:t>
            </a:r>
            <a:r>
              <a:rPr lang="ja-JP" altLang="en-US" sz="1600" dirty="0" smtClean="0">
                <a:solidFill>
                  <a:prstClr val="black"/>
                </a:solidFill>
                <a:latin typeface="ＭＳ ゴシック" panose="020B0609070205080204" pitchFamily="49" charset="-128"/>
                <a:ea typeface="ＭＳ ゴシック" panose="020B0609070205080204" pitchFamily="49" charset="-128"/>
              </a:rPr>
              <a:t>（世帯主）</a:t>
            </a:r>
            <a:endParaRPr lang="ja-JP" altLang="en-US" sz="1200" dirty="0">
              <a:solidFill>
                <a:prstClr val="black"/>
              </a:solidFill>
              <a:latin typeface="ＭＳ ゴシック" panose="020B0609070205080204" pitchFamily="49" charset="-128"/>
              <a:ea typeface="ＭＳ ゴシック" panose="020B0609070205080204" pitchFamily="49" charset="-128"/>
            </a:endParaRPr>
          </a:p>
        </p:txBody>
      </p:sp>
      <p:sp>
        <p:nvSpPr>
          <p:cNvPr id="60" name="Text Box 71"/>
          <p:cNvSpPr txBox="1">
            <a:spLocks noChangeArrowheads="1"/>
          </p:cNvSpPr>
          <p:nvPr/>
        </p:nvSpPr>
        <p:spPr bwMode="auto">
          <a:xfrm>
            <a:off x="310576" y="3844566"/>
            <a:ext cx="16138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b="1" dirty="0">
                <a:solidFill>
                  <a:prstClr val="black"/>
                </a:solidFill>
                <a:latin typeface="ＭＳ ゴシック" panose="020B0609070205080204" pitchFamily="49" charset="-128"/>
                <a:ea typeface="ＭＳ ゴシック" panose="020B0609070205080204" pitchFamily="49" charset="-128"/>
              </a:rPr>
              <a:t>Ｂ</a:t>
            </a:r>
            <a:r>
              <a:rPr lang="ja-JP" altLang="en-US" sz="1200" dirty="0" smtClean="0">
                <a:solidFill>
                  <a:prstClr val="black"/>
                </a:solidFill>
                <a:latin typeface="ＭＳ ゴシック" panose="020B0609070205080204" pitchFamily="49" charset="-128"/>
                <a:ea typeface="ＭＳ ゴシック" panose="020B0609070205080204" pitchFamily="49" charset="-128"/>
              </a:rPr>
              <a:t>氏</a:t>
            </a:r>
            <a:r>
              <a:rPr lang="ja-JP" altLang="en-US" sz="1600" dirty="0" smtClean="0">
                <a:solidFill>
                  <a:prstClr val="black"/>
                </a:solidFill>
                <a:latin typeface="ＭＳ ゴシック" panose="020B0609070205080204" pitchFamily="49" charset="-128"/>
                <a:ea typeface="ＭＳ ゴシック" panose="020B0609070205080204" pitchFamily="49" charset="-128"/>
              </a:rPr>
              <a:t>（配偶者）</a:t>
            </a:r>
            <a:endParaRPr lang="ja-JP" altLang="en-US" sz="1200" dirty="0">
              <a:solidFill>
                <a:prstClr val="black"/>
              </a:solidFill>
              <a:latin typeface="ＭＳ ゴシック" panose="020B0609070205080204" pitchFamily="49" charset="-128"/>
              <a:ea typeface="ＭＳ ゴシック" panose="020B0609070205080204" pitchFamily="49" charset="-128"/>
            </a:endParaRPr>
          </a:p>
        </p:txBody>
      </p:sp>
      <p:sp>
        <p:nvSpPr>
          <p:cNvPr id="61" name="Text Box 71"/>
          <p:cNvSpPr txBox="1">
            <a:spLocks noChangeArrowheads="1"/>
          </p:cNvSpPr>
          <p:nvPr/>
        </p:nvSpPr>
        <p:spPr bwMode="auto">
          <a:xfrm>
            <a:off x="310576" y="4176594"/>
            <a:ext cx="16866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b="1" dirty="0" smtClean="0">
                <a:solidFill>
                  <a:prstClr val="black"/>
                </a:solidFill>
                <a:latin typeface="ＭＳ ゴシック" panose="020B0609070205080204" pitchFamily="49" charset="-128"/>
                <a:ea typeface="ＭＳ ゴシック" panose="020B0609070205080204" pitchFamily="49" charset="-128"/>
              </a:rPr>
              <a:t>Ｃ</a:t>
            </a:r>
            <a:r>
              <a:rPr lang="ja-JP" altLang="en-US" sz="1200" dirty="0" smtClean="0">
                <a:solidFill>
                  <a:prstClr val="black"/>
                </a:solidFill>
                <a:latin typeface="ＭＳ ゴシック" panose="020B0609070205080204" pitchFamily="49" charset="-128"/>
                <a:ea typeface="ＭＳ ゴシック" panose="020B0609070205080204" pitchFamily="49" charset="-128"/>
              </a:rPr>
              <a:t>氏</a:t>
            </a:r>
            <a:r>
              <a:rPr lang="ja-JP" altLang="en-US" sz="1600" dirty="0" smtClean="0">
                <a:solidFill>
                  <a:prstClr val="black"/>
                </a:solidFill>
                <a:latin typeface="ＭＳ ゴシック" panose="020B0609070205080204" pitchFamily="49" charset="-128"/>
                <a:ea typeface="ＭＳ ゴシック" panose="020B0609070205080204" pitchFamily="49" charset="-128"/>
              </a:rPr>
              <a:t>（子）</a:t>
            </a:r>
            <a:endParaRPr lang="ja-JP" altLang="en-US" sz="1200" dirty="0">
              <a:solidFill>
                <a:prstClr val="black"/>
              </a:solidFill>
              <a:latin typeface="ＭＳ ゴシック" panose="020B0609070205080204" pitchFamily="49" charset="-128"/>
              <a:ea typeface="ＭＳ ゴシック" panose="020B0609070205080204" pitchFamily="49" charset="-128"/>
            </a:endParaRPr>
          </a:p>
        </p:txBody>
      </p:sp>
      <p:sp>
        <p:nvSpPr>
          <p:cNvPr id="14" name="テキスト ボックス 13"/>
          <p:cNvSpPr txBox="1"/>
          <p:nvPr/>
        </p:nvSpPr>
        <p:spPr>
          <a:xfrm>
            <a:off x="-41948" y="3689397"/>
            <a:ext cx="461665" cy="775212"/>
          </a:xfrm>
          <a:prstGeom prst="rect">
            <a:avLst/>
          </a:prstGeom>
          <a:noFill/>
        </p:spPr>
        <p:txBody>
          <a:bodyPr vert="eaVert" wrap="none" rtlCol="0">
            <a:spAutoFit/>
          </a:bodyPr>
          <a:lstStyle/>
          <a:p>
            <a:r>
              <a:rPr kumimoji="1" lang="ja-JP" altLang="en-US" b="1" dirty="0" smtClean="0"/>
              <a:t>医療分</a:t>
            </a:r>
            <a:endParaRPr kumimoji="1" lang="ja-JP" altLang="en-US" b="1" dirty="0"/>
          </a:p>
        </p:txBody>
      </p:sp>
      <p:sp>
        <p:nvSpPr>
          <p:cNvPr id="64" name="テキスト ボックス 63"/>
          <p:cNvSpPr txBox="1"/>
          <p:nvPr/>
        </p:nvSpPr>
        <p:spPr>
          <a:xfrm>
            <a:off x="-41949" y="5401263"/>
            <a:ext cx="461665" cy="775212"/>
          </a:xfrm>
          <a:prstGeom prst="rect">
            <a:avLst/>
          </a:prstGeom>
          <a:noFill/>
        </p:spPr>
        <p:txBody>
          <a:bodyPr vert="eaVert" wrap="none" rtlCol="0">
            <a:spAutoFit/>
          </a:bodyPr>
          <a:lstStyle/>
          <a:p>
            <a:r>
              <a:rPr lang="ja-JP" altLang="en-US" b="1" dirty="0"/>
              <a:t>介護</a:t>
            </a:r>
            <a:r>
              <a:rPr kumimoji="1" lang="ja-JP" altLang="en-US" b="1" dirty="0" smtClean="0"/>
              <a:t>分</a:t>
            </a:r>
            <a:endParaRPr kumimoji="1" lang="ja-JP" altLang="en-US" b="1" dirty="0"/>
          </a:p>
        </p:txBody>
      </p:sp>
      <p:sp>
        <p:nvSpPr>
          <p:cNvPr id="70" name="正方形/長方形 69"/>
          <p:cNvSpPr/>
          <p:nvPr/>
        </p:nvSpPr>
        <p:spPr>
          <a:xfrm>
            <a:off x="4441967" y="5624672"/>
            <a:ext cx="2915709" cy="324036"/>
          </a:xfrm>
          <a:prstGeom prst="rect">
            <a:avLst/>
          </a:prstGeom>
          <a:solidFill>
            <a:schemeClr val="accent1">
              <a:alpha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○市介護　被保険者</a:t>
            </a:r>
            <a:endParaRPr kumimoji="1" lang="ja-JP" altLang="en-US" sz="2800" dirty="0">
              <a:solidFill>
                <a:schemeClr val="tx1"/>
              </a:solidFill>
            </a:endParaRPr>
          </a:p>
        </p:txBody>
      </p:sp>
      <p:sp>
        <p:nvSpPr>
          <p:cNvPr id="71" name="正方形/長方形 70"/>
          <p:cNvSpPr/>
          <p:nvPr/>
        </p:nvSpPr>
        <p:spPr>
          <a:xfrm>
            <a:off x="4424597" y="6014458"/>
            <a:ext cx="2933081" cy="315605"/>
          </a:xfrm>
          <a:prstGeom prst="rect">
            <a:avLst/>
          </a:prstGeom>
          <a:solidFill>
            <a:srgbClr val="FFFF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a:t>
            </a:r>
            <a:r>
              <a:rPr kumimoji="1" lang="ja-JP" altLang="en-US" dirty="0" smtClean="0">
                <a:solidFill>
                  <a:schemeClr val="tx1"/>
                </a:solidFill>
              </a:rPr>
              <a:t>市介護　被保険者</a:t>
            </a:r>
            <a:endParaRPr kumimoji="1" lang="ja-JP" altLang="en-US" dirty="0">
              <a:solidFill>
                <a:schemeClr val="tx1"/>
              </a:solidFill>
            </a:endParaRPr>
          </a:p>
        </p:txBody>
      </p:sp>
      <p:sp>
        <p:nvSpPr>
          <p:cNvPr id="74" name="Text Box 71"/>
          <p:cNvSpPr txBox="1">
            <a:spLocks noChangeArrowheads="1"/>
          </p:cNvSpPr>
          <p:nvPr/>
        </p:nvSpPr>
        <p:spPr bwMode="auto">
          <a:xfrm>
            <a:off x="638997" y="5225241"/>
            <a:ext cx="5948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b="1" dirty="0" smtClean="0">
                <a:solidFill>
                  <a:prstClr val="black"/>
                </a:solidFill>
                <a:latin typeface="ＭＳ ゴシック" panose="020B0609070205080204" pitchFamily="49" charset="-128"/>
                <a:ea typeface="ＭＳ ゴシック" panose="020B0609070205080204" pitchFamily="49" charset="-128"/>
              </a:rPr>
              <a:t>Ａ</a:t>
            </a:r>
            <a:r>
              <a:rPr lang="ja-JP" altLang="en-US" sz="1200" dirty="0" smtClean="0">
                <a:solidFill>
                  <a:prstClr val="black"/>
                </a:solidFill>
                <a:latin typeface="ＭＳ ゴシック" panose="020B0609070205080204" pitchFamily="49" charset="-128"/>
                <a:ea typeface="ＭＳ ゴシック" panose="020B0609070205080204" pitchFamily="49" charset="-128"/>
              </a:rPr>
              <a:t>氏</a:t>
            </a:r>
            <a:endParaRPr lang="ja-JP" altLang="en-US" sz="1200" dirty="0">
              <a:solidFill>
                <a:prstClr val="black"/>
              </a:solidFill>
              <a:latin typeface="ＭＳ ゴシック" panose="020B0609070205080204" pitchFamily="49" charset="-128"/>
              <a:ea typeface="ＭＳ ゴシック" panose="020B0609070205080204" pitchFamily="49" charset="-128"/>
            </a:endParaRPr>
          </a:p>
        </p:txBody>
      </p:sp>
      <p:sp>
        <p:nvSpPr>
          <p:cNvPr id="75" name="Text Box 71"/>
          <p:cNvSpPr txBox="1">
            <a:spLocks noChangeArrowheads="1"/>
          </p:cNvSpPr>
          <p:nvPr/>
        </p:nvSpPr>
        <p:spPr bwMode="auto">
          <a:xfrm>
            <a:off x="638997" y="5591399"/>
            <a:ext cx="5948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b="1" dirty="0">
                <a:solidFill>
                  <a:prstClr val="black"/>
                </a:solidFill>
                <a:latin typeface="ＭＳ ゴシック" panose="020B0609070205080204" pitchFamily="49" charset="-128"/>
                <a:ea typeface="ＭＳ ゴシック" panose="020B0609070205080204" pitchFamily="49" charset="-128"/>
              </a:rPr>
              <a:t>Ｂ</a:t>
            </a:r>
            <a:r>
              <a:rPr lang="ja-JP" altLang="en-US" sz="1200" dirty="0" smtClean="0">
                <a:solidFill>
                  <a:prstClr val="black"/>
                </a:solidFill>
                <a:latin typeface="ＭＳ ゴシック" panose="020B0609070205080204" pitchFamily="49" charset="-128"/>
                <a:ea typeface="ＭＳ ゴシック" panose="020B0609070205080204" pitchFamily="49" charset="-128"/>
              </a:rPr>
              <a:t>氏</a:t>
            </a:r>
            <a:endParaRPr lang="ja-JP" altLang="en-US" sz="1200" dirty="0">
              <a:solidFill>
                <a:prstClr val="black"/>
              </a:solidFill>
              <a:latin typeface="ＭＳ ゴシック" panose="020B0609070205080204" pitchFamily="49" charset="-128"/>
              <a:ea typeface="ＭＳ ゴシック" panose="020B0609070205080204" pitchFamily="49" charset="-128"/>
            </a:endParaRPr>
          </a:p>
        </p:txBody>
      </p:sp>
      <p:sp>
        <p:nvSpPr>
          <p:cNvPr id="76" name="Text Box 71"/>
          <p:cNvSpPr txBox="1">
            <a:spLocks noChangeArrowheads="1"/>
          </p:cNvSpPr>
          <p:nvPr/>
        </p:nvSpPr>
        <p:spPr bwMode="auto">
          <a:xfrm>
            <a:off x="638997" y="5960731"/>
            <a:ext cx="5948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b="1" dirty="0" smtClean="0">
                <a:solidFill>
                  <a:prstClr val="black"/>
                </a:solidFill>
                <a:latin typeface="ＭＳ ゴシック" panose="020B0609070205080204" pitchFamily="49" charset="-128"/>
                <a:ea typeface="ＭＳ ゴシック" panose="020B0609070205080204" pitchFamily="49" charset="-128"/>
              </a:rPr>
              <a:t>Ｃ</a:t>
            </a:r>
            <a:r>
              <a:rPr lang="ja-JP" altLang="en-US" sz="1200" dirty="0" smtClean="0">
                <a:solidFill>
                  <a:prstClr val="black"/>
                </a:solidFill>
                <a:latin typeface="ＭＳ ゴシック" panose="020B0609070205080204" pitchFamily="49" charset="-128"/>
                <a:ea typeface="ＭＳ ゴシック" panose="020B0609070205080204" pitchFamily="49" charset="-128"/>
              </a:rPr>
              <a:t>氏</a:t>
            </a:r>
            <a:endParaRPr lang="ja-JP" altLang="en-US" sz="1200" dirty="0">
              <a:solidFill>
                <a:prstClr val="black"/>
              </a:solidFill>
              <a:latin typeface="ＭＳ ゴシック" panose="020B0609070205080204" pitchFamily="49" charset="-128"/>
              <a:ea typeface="ＭＳ ゴシック" panose="020B0609070205080204" pitchFamily="49" charset="-128"/>
            </a:endParaRPr>
          </a:p>
        </p:txBody>
      </p:sp>
      <p:cxnSp>
        <p:nvCxnSpPr>
          <p:cNvPr id="20" name="直線コネクタ 19"/>
          <p:cNvCxnSpPr/>
          <p:nvPr/>
        </p:nvCxnSpPr>
        <p:spPr>
          <a:xfrm>
            <a:off x="1702910" y="3442442"/>
            <a:ext cx="5821169" cy="31203"/>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7524079" y="3473645"/>
            <a:ext cx="0" cy="71407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flipH="1">
            <a:off x="1714855" y="4554923"/>
            <a:ext cx="2651700" cy="18367"/>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a:off x="1721941" y="3473645"/>
            <a:ext cx="0" cy="1072281"/>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a:off x="1728036" y="5149580"/>
            <a:ext cx="5769169" cy="32002"/>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a:off x="7497205" y="5212785"/>
            <a:ext cx="0" cy="747946"/>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a:off x="1729276" y="5959575"/>
            <a:ext cx="5740327" cy="15282"/>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a:off x="1714855" y="5181582"/>
            <a:ext cx="7086" cy="779149"/>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068" name="右中かっこ 2067"/>
          <p:cNvSpPr/>
          <p:nvPr/>
        </p:nvSpPr>
        <p:spPr>
          <a:xfrm>
            <a:off x="7608415" y="3467657"/>
            <a:ext cx="185428" cy="754233"/>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7" name="Text Box 71"/>
          <p:cNvSpPr txBox="1">
            <a:spLocks noChangeArrowheads="1"/>
          </p:cNvSpPr>
          <p:nvPr/>
        </p:nvSpPr>
        <p:spPr bwMode="auto">
          <a:xfrm>
            <a:off x="7814837" y="3583663"/>
            <a:ext cx="20162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400" dirty="0" smtClean="0">
                <a:solidFill>
                  <a:prstClr val="black"/>
                </a:solidFill>
                <a:latin typeface="ＭＳ ゴシック" panose="020B0609070205080204" pitchFamily="49" charset="-128"/>
                <a:ea typeface="ＭＳ ゴシック" panose="020B0609070205080204" pitchFamily="49" charset="-128"/>
              </a:rPr>
              <a:t>基準日に属する医療保険上の世帯</a:t>
            </a:r>
            <a:endParaRPr lang="ja-JP" altLang="en-US" sz="1400" dirty="0">
              <a:solidFill>
                <a:prstClr val="black"/>
              </a:solidFill>
              <a:latin typeface="ＭＳ ゴシック" panose="020B0609070205080204" pitchFamily="49" charset="-128"/>
              <a:ea typeface="ＭＳ ゴシック" panose="020B0609070205080204" pitchFamily="49" charset="-128"/>
            </a:endParaRPr>
          </a:p>
        </p:txBody>
      </p:sp>
      <p:sp>
        <p:nvSpPr>
          <p:cNvPr id="123" name="Text Box 71"/>
          <p:cNvSpPr txBox="1">
            <a:spLocks noChangeArrowheads="1"/>
          </p:cNvSpPr>
          <p:nvPr/>
        </p:nvSpPr>
        <p:spPr bwMode="auto">
          <a:xfrm>
            <a:off x="7803558" y="5112438"/>
            <a:ext cx="1971533" cy="11079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200" b="1" dirty="0" smtClean="0">
                <a:solidFill>
                  <a:prstClr val="black"/>
                </a:solidFill>
                <a:latin typeface="ＭＳ ゴシック" panose="020B0609070205080204" pitchFamily="49" charset="-128"/>
                <a:ea typeface="ＭＳ ゴシック" panose="020B0609070205080204" pitchFamily="49" charset="-128"/>
              </a:rPr>
              <a:t>＜費用負担者の整理＞</a:t>
            </a:r>
            <a:endParaRPr lang="en-US" altLang="ja-JP" sz="1200" b="1" dirty="0" smtClean="0">
              <a:solidFill>
                <a:prstClr val="black"/>
              </a:solidFill>
              <a:latin typeface="ＭＳ ゴシック" panose="020B0609070205080204" pitchFamily="49" charset="-128"/>
              <a:ea typeface="ＭＳ ゴシック" panose="020B0609070205080204" pitchFamily="49" charset="-128"/>
            </a:endParaRPr>
          </a:p>
          <a:p>
            <a:pPr eaLnBrk="1" hangingPunct="1">
              <a:spcBef>
                <a:spcPct val="50000"/>
              </a:spcBef>
            </a:pPr>
            <a:r>
              <a:rPr lang="ja-JP" altLang="en-US" sz="1200" b="1" dirty="0" smtClean="0">
                <a:solidFill>
                  <a:prstClr val="black"/>
                </a:solidFill>
                <a:latin typeface="ＭＳ ゴシック" panose="020B0609070205080204" pitchFamily="49" charset="-128"/>
                <a:ea typeface="ＭＳ ゴシック" panose="020B0609070205080204" pitchFamily="49" charset="-128"/>
              </a:rPr>
              <a:t>（医療分）①→Ａ氏</a:t>
            </a:r>
            <a:endParaRPr lang="en-US" altLang="ja-JP" sz="1200" b="1" dirty="0" smtClean="0">
              <a:solidFill>
                <a:prstClr val="black"/>
              </a:solidFill>
              <a:latin typeface="ＭＳ ゴシック" panose="020B0609070205080204" pitchFamily="49" charset="-128"/>
              <a:ea typeface="ＭＳ ゴシック" panose="020B0609070205080204" pitchFamily="49" charset="-128"/>
            </a:endParaRPr>
          </a:p>
          <a:p>
            <a:pPr eaLnBrk="1" hangingPunct="1">
              <a:spcBef>
                <a:spcPct val="50000"/>
              </a:spcBef>
            </a:pPr>
            <a:r>
              <a:rPr lang="ja-JP" altLang="en-US" sz="1200" b="1" dirty="0" smtClean="0">
                <a:solidFill>
                  <a:prstClr val="black"/>
                </a:solidFill>
                <a:latin typeface="ＭＳ ゴシック" panose="020B0609070205080204" pitchFamily="49" charset="-128"/>
                <a:ea typeface="ＭＳ ゴシック" panose="020B0609070205080204" pitchFamily="49" charset="-128"/>
              </a:rPr>
              <a:t>　　　　　②→Ａ氏</a:t>
            </a:r>
            <a:endParaRPr lang="en-US" altLang="ja-JP" sz="1200" b="1" dirty="0" smtClean="0">
              <a:solidFill>
                <a:prstClr val="black"/>
              </a:solidFill>
              <a:latin typeface="ＭＳ ゴシック" panose="020B0609070205080204" pitchFamily="49" charset="-128"/>
              <a:ea typeface="ＭＳ ゴシック" panose="020B0609070205080204" pitchFamily="49" charset="-128"/>
            </a:endParaRPr>
          </a:p>
          <a:p>
            <a:pPr eaLnBrk="1" hangingPunct="1">
              <a:spcBef>
                <a:spcPct val="50000"/>
              </a:spcBef>
            </a:pPr>
            <a:r>
              <a:rPr lang="ja-JP" altLang="en-US" sz="1200" b="1" dirty="0" smtClean="0">
                <a:solidFill>
                  <a:prstClr val="black"/>
                </a:solidFill>
                <a:latin typeface="ＭＳ ゴシック" panose="020B0609070205080204" pitchFamily="49" charset="-128"/>
                <a:ea typeface="ＭＳ ゴシック" panose="020B0609070205080204" pitchFamily="49" charset="-128"/>
              </a:rPr>
              <a:t>（介護分）→各被保険者</a:t>
            </a:r>
            <a:endParaRPr lang="ja-JP" altLang="en-US" sz="1200" b="1" dirty="0">
              <a:solidFill>
                <a:prstClr val="black"/>
              </a:solidFill>
              <a:latin typeface="ＭＳ ゴシック" panose="020B0609070205080204" pitchFamily="49" charset="-128"/>
              <a:ea typeface="ＭＳ ゴシック" panose="020B0609070205080204" pitchFamily="49" charset="-128"/>
            </a:endParaRPr>
          </a:p>
        </p:txBody>
      </p:sp>
      <p:sp>
        <p:nvSpPr>
          <p:cNvPr id="124" name="Text Box 71"/>
          <p:cNvSpPr txBox="1">
            <a:spLocks noChangeArrowheads="1"/>
          </p:cNvSpPr>
          <p:nvPr/>
        </p:nvSpPr>
        <p:spPr bwMode="auto">
          <a:xfrm>
            <a:off x="3460414" y="3577311"/>
            <a:ext cx="79133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4800" b="1" dirty="0">
                <a:solidFill>
                  <a:srgbClr val="FF0000"/>
                </a:solidFill>
                <a:latin typeface="ＭＳ ゴシック" panose="020B0609070205080204" pitchFamily="49" charset="-128"/>
                <a:ea typeface="ＭＳ ゴシック" panose="020B0609070205080204" pitchFamily="49" charset="-128"/>
              </a:rPr>
              <a:t>①</a:t>
            </a:r>
            <a:endParaRPr lang="ja-JP" altLang="en-US" sz="3600" dirty="0">
              <a:solidFill>
                <a:srgbClr val="FF0000"/>
              </a:solidFill>
              <a:latin typeface="ＭＳ ゴシック" panose="020B0609070205080204" pitchFamily="49" charset="-128"/>
              <a:ea typeface="ＭＳ ゴシック" panose="020B0609070205080204" pitchFamily="49" charset="-128"/>
            </a:endParaRPr>
          </a:p>
        </p:txBody>
      </p:sp>
      <p:sp>
        <p:nvSpPr>
          <p:cNvPr id="125" name="Text Box 71"/>
          <p:cNvSpPr txBox="1">
            <a:spLocks noChangeArrowheads="1"/>
          </p:cNvSpPr>
          <p:nvPr/>
        </p:nvSpPr>
        <p:spPr bwMode="auto">
          <a:xfrm>
            <a:off x="4412103" y="3337813"/>
            <a:ext cx="79133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4800" b="1" dirty="0" smtClean="0">
                <a:solidFill>
                  <a:srgbClr val="FF0000"/>
                </a:solidFill>
                <a:latin typeface="ＭＳ ゴシック" panose="020B0609070205080204" pitchFamily="49" charset="-128"/>
                <a:ea typeface="ＭＳ ゴシック" panose="020B0609070205080204" pitchFamily="49" charset="-128"/>
              </a:rPr>
              <a:t>②</a:t>
            </a:r>
            <a:endParaRPr lang="ja-JP" altLang="en-US" sz="3600" dirty="0">
              <a:solidFill>
                <a:srgbClr val="FF0000"/>
              </a:solidFill>
              <a:latin typeface="ＭＳ ゴシック" panose="020B0609070205080204" pitchFamily="49" charset="-128"/>
              <a:ea typeface="ＭＳ ゴシック" panose="020B0609070205080204" pitchFamily="49" charset="-128"/>
            </a:endParaRPr>
          </a:p>
        </p:txBody>
      </p:sp>
      <p:sp>
        <p:nvSpPr>
          <p:cNvPr id="79" name="右矢印 78"/>
          <p:cNvSpPr/>
          <p:nvPr/>
        </p:nvSpPr>
        <p:spPr>
          <a:xfrm>
            <a:off x="248614" y="6467978"/>
            <a:ext cx="653464" cy="3785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1133461" y="6441869"/>
            <a:ext cx="6813967" cy="371765"/>
          </a:xfrm>
          <a:prstGeom prst="rect">
            <a:avLst/>
          </a:prstGeom>
          <a:solidFill>
            <a:srgbClr val="FFFF99">
              <a:alpha val="5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p:cNvSpPr/>
          <p:nvPr/>
        </p:nvSpPr>
        <p:spPr>
          <a:xfrm>
            <a:off x="1115332" y="6445568"/>
            <a:ext cx="6794122" cy="338554"/>
          </a:xfrm>
          <a:prstGeom prst="rect">
            <a:avLst/>
          </a:prstGeom>
        </p:spPr>
        <p:txBody>
          <a:bodyPr wrap="square">
            <a:spAutoFit/>
          </a:bodyPr>
          <a:lstStyle/>
          <a:p>
            <a:r>
              <a:rPr lang="ja-JP" altLang="en-US" sz="1600" b="1" dirty="0" smtClean="0">
                <a:solidFill>
                  <a:prstClr val="black"/>
                </a:solidFill>
                <a:latin typeface="ＭＳ ゴシック" panose="020B0609070205080204" pitchFamily="49" charset="-128"/>
                <a:ea typeface="ＭＳ ゴシック" panose="020B0609070205080204" pitchFamily="49" charset="-128"/>
              </a:rPr>
              <a:t>高額</a:t>
            </a:r>
            <a:r>
              <a:rPr lang="ja-JP" altLang="en-US" sz="1600" b="1" dirty="0">
                <a:solidFill>
                  <a:prstClr val="black"/>
                </a:solidFill>
                <a:latin typeface="ＭＳ ゴシック" panose="020B0609070205080204" pitchFamily="49" charset="-128"/>
                <a:ea typeface="ＭＳ ゴシック" panose="020B0609070205080204" pitchFamily="49" charset="-128"/>
              </a:rPr>
              <a:t>介護合算療養費支給額 ＝ ① ＋ ② </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 ③ － </a:t>
            </a:r>
            <a:r>
              <a:rPr lang="ja-JP" altLang="en-US" sz="1600" b="1" dirty="0">
                <a:solidFill>
                  <a:prstClr val="black"/>
                </a:solidFill>
                <a:latin typeface="ＭＳ ゴシック" panose="020B0609070205080204" pitchFamily="49" charset="-128"/>
                <a:ea typeface="ＭＳ ゴシック" panose="020B0609070205080204" pitchFamily="49" charset="-128"/>
              </a:rPr>
              <a:t>介護合算算定基準</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額</a:t>
            </a:r>
            <a:endParaRPr lang="en-US" altLang="ja-JP" sz="1600" b="1" dirty="0">
              <a:solidFill>
                <a:prstClr val="black"/>
              </a:solidFill>
              <a:latin typeface="ＭＳ ゴシック" panose="020B0609070205080204" pitchFamily="49" charset="-128"/>
              <a:ea typeface="ＭＳ ゴシック" panose="020B0609070205080204" pitchFamily="49" charset="-128"/>
            </a:endParaRPr>
          </a:p>
        </p:txBody>
      </p:sp>
      <p:sp>
        <p:nvSpPr>
          <p:cNvPr id="65" name="Text Box 71"/>
          <p:cNvSpPr txBox="1">
            <a:spLocks noChangeArrowheads="1"/>
          </p:cNvSpPr>
          <p:nvPr/>
        </p:nvSpPr>
        <p:spPr bwMode="auto">
          <a:xfrm>
            <a:off x="4086965" y="5136219"/>
            <a:ext cx="79133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4800" b="1" dirty="0">
                <a:solidFill>
                  <a:srgbClr val="FF0000"/>
                </a:solidFill>
                <a:latin typeface="ＭＳ ゴシック" panose="020B0609070205080204" pitchFamily="49" charset="-128"/>
                <a:ea typeface="ＭＳ ゴシック" panose="020B0609070205080204" pitchFamily="49" charset="-128"/>
              </a:rPr>
              <a:t>③</a:t>
            </a:r>
            <a:endParaRPr lang="ja-JP" altLang="en-US" sz="3600" dirty="0">
              <a:solidFill>
                <a:srgbClr val="FF0000"/>
              </a:solidFill>
              <a:latin typeface="ＭＳ ゴシック" panose="020B0609070205080204" pitchFamily="49" charset="-128"/>
              <a:ea typeface="ＭＳ ゴシック" panose="020B0609070205080204" pitchFamily="49" charset="-128"/>
            </a:endParaRPr>
          </a:p>
        </p:txBody>
      </p:sp>
      <p:sp>
        <p:nvSpPr>
          <p:cNvPr id="68" name="正方形/長方形 67"/>
          <p:cNvSpPr/>
          <p:nvPr/>
        </p:nvSpPr>
        <p:spPr>
          <a:xfrm>
            <a:off x="1804141" y="6014458"/>
            <a:ext cx="2576835" cy="319620"/>
          </a:xfrm>
          <a:prstGeom prst="rect">
            <a:avLst/>
          </a:prstGeom>
          <a:solidFill>
            <a:srgbClr val="FF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a:t>
            </a:r>
            <a:r>
              <a:rPr lang="ja-JP" altLang="en-US" dirty="0" smtClean="0">
                <a:solidFill>
                  <a:schemeClr val="tx1"/>
                </a:solidFill>
              </a:rPr>
              <a:t>市介護　被保険者</a:t>
            </a:r>
            <a:endParaRPr kumimoji="1" lang="ja-JP" altLang="en-US" dirty="0">
              <a:solidFill>
                <a:schemeClr val="tx1"/>
              </a:solidFill>
            </a:endParaRPr>
          </a:p>
        </p:txBody>
      </p:sp>
      <p:cxnSp>
        <p:nvCxnSpPr>
          <p:cNvPr id="78" name="直線矢印コネクタ 77"/>
          <p:cNvCxnSpPr/>
          <p:nvPr/>
        </p:nvCxnSpPr>
        <p:spPr>
          <a:xfrm>
            <a:off x="1286823" y="3270274"/>
            <a:ext cx="6516735"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1754886" y="3126258"/>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7361584" y="3134642"/>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 Box 71"/>
          <p:cNvSpPr txBox="1">
            <a:spLocks noChangeArrowheads="1"/>
          </p:cNvSpPr>
          <p:nvPr/>
        </p:nvSpPr>
        <p:spPr bwMode="auto">
          <a:xfrm>
            <a:off x="1402044" y="2862196"/>
            <a:ext cx="90011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200" dirty="0" smtClean="0">
                <a:solidFill>
                  <a:prstClr val="black"/>
                </a:solidFill>
                <a:latin typeface="ＭＳ ゴシック" panose="020B0609070205080204" pitchFamily="49" charset="-128"/>
                <a:ea typeface="ＭＳ ゴシック" panose="020B0609070205080204" pitchFamily="49" charset="-128"/>
              </a:rPr>
              <a:t>８月１日</a:t>
            </a:r>
            <a:endParaRPr lang="ja-JP" altLang="en-US" sz="1200" dirty="0">
              <a:solidFill>
                <a:prstClr val="black"/>
              </a:solidFill>
              <a:latin typeface="ＭＳ ゴシック" panose="020B0609070205080204" pitchFamily="49" charset="-128"/>
              <a:ea typeface="ＭＳ ゴシック" panose="020B0609070205080204" pitchFamily="49" charset="-128"/>
            </a:endParaRPr>
          </a:p>
        </p:txBody>
      </p:sp>
      <p:sp>
        <p:nvSpPr>
          <p:cNvPr id="83" name="Text Box 71"/>
          <p:cNvSpPr txBox="1">
            <a:spLocks noChangeArrowheads="1"/>
          </p:cNvSpPr>
          <p:nvPr/>
        </p:nvSpPr>
        <p:spPr bwMode="auto">
          <a:xfrm>
            <a:off x="6881636" y="2862049"/>
            <a:ext cx="959896" cy="287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400"/>
              </a:lnSpc>
              <a:spcBef>
                <a:spcPct val="50000"/>
              </a:spcBef>
            </a:pPr>
            <a:r>
              <a:rPr lang="ja-JP" altLang="en-US" sz="1200" dirty="0" smtClean="0">
                <a:solidFill>
                  <a:prstClr val="black"/>
                </a:solidFill>
                <a:latin typeface="ＭＳ ゴシック" panose="020B0609070205080204" pitchFamily="49" charset="-128"/>
                <a:ea typeface="ＭＳ ゴシック" panose="020B0609070205080204" pitchFamily="49" charset="-128"/>
              </a:rPr>
              <a:t>翌年</a:t>
            </a:r>
            <a:endParaRPr lang="en-US" altLang="ja-JP" sz="1200" dirty="0" smtClean="0">
              <a:solidFill>
                <a:prstClr val="black"/>
              </a:solidFill>
              <a:latin typeface="ＭＳ ゴシック" panose="020B0609070205080204" pitchFamily="49" charset="-128"/>
              <a:ea typeface="ＭＳ ゴシック" panose="020B0609070205080204" pitchFamily="49" charset="-128"/>
            </a:endParaRPr>
          </a:p>
          <a:p>
            <a:pPr eaLnBrk="1" hangingPunct="1">
              <a:lnSpc>
                <a:spcPts val="400"/>
              </a:lnSpc>
              <a:spcBef>
                <a:spcPct val="50000"/>
              </a:spcBef>
            </a:pPr>
            <a:r>
              <a:rPr lang="ja-JP" altLang="en-US" sz="1200" dirty="0" smtClean="0">
                <a:solidFill>
                  <a:prstClr val="black"/>
                </a:solidFill>
                <a:latin typeface="ＭＳ ゴシック" panose="020B0609070205080204" pitchFamily="49" charset="-128"/>
                <a:ea typeface="ＭＳ ゴシック" panose="020B0609070205080204" pitchFamily="49" charset="-128"/>
              </a:rPr>
              <a:t>７月３１日</a:t>
            </a:r>
            <a:endParaRPr lang="ja-JP" altLang="en-US" sz="1200" dirty="0">
              <a:solidFill>
                <a:prstClr val="black"/>
              </a:solidFill>
              <a:latin typeface="ＭＳ ゴシック" panose="020B0609070205080204" pitchFamily="49" charset="-128"/>
              <a:ea typeface="ＭＳ ゴシック" panose="020B0609070205080204" pitchFamily="49" charset="-128"/>
            </a:endParaRPr>
          </a:p>
        </p:txBody>
      </p:sp>
      <p:sp>
        <p:nvSpPr>
          <p:cNvPr id="84" name="AutoShape 61"/>
          <p:cNvSpPr>
            <a:spLocks noChangeArrowheads="1"/>
          </p:cNvSpPr>
          <p:nvPr/>
        </p:nvSpPr>
        <p:spPr bwMode="auto">
          <a:xfrm>
            <a:off x="36076" y="545911"/>
            <a:ext cx="9769626" cy="1542197"/>
          </a:xfrm>
          <a:prstGeom prst="roundRect">
            <a:avLst>
              <a:gd name="adj" fmla="val 6357"/>
            </a:avLst>
          </a:prstGeom>
          <a:solidFill>
            <a:srgbClr val="FFFF99">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endParaRPr lang="ja-JP" altLang="en-US">
              <a:solidFill>
                <a:prstClr val="black"/>
              </a:solidFill>
            </a:endParaRPr>
          </a:p>
        </p:txBody>
      </p:sp>
      <p:sp>
        <p:nvSpPr>
          <p:cNvPr id="85" name="Text Box 62"/>
          <p:cNvSpPr txBox="1">
            <a:spLocks noChangeArrowheads="1"/>
          </p:cNvSpPr>
          <p:nvPr/>
        </p:nvSpPr>
        <p:spPr bwMode="auto">
          <a:xfrm>
            <a:off x="90576" y="616920"/>
            <a:ext cx="9710538" cy="141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1900"/>
              </a:lnSpc>
              <a:spcBef>
                <a:spcPct val="50000"/>
              </a:spcBef>
            </a:pPr>
            <a:r>
              <a:rPr lang="ja-JP" altLang="en-US" sz="1400" dirty="0">
                <a:solidFill>
                  <a:prstClr val="black"/>
                </a:solidFill>
                <a:latin typeface="ＭＳ Ｐゴシック" panose="020B0600070205080204" pitchFamily="50" charset="-128"/>
              </a:rPr>
              <a:t>　</a:t>
            </a:r>
            <a:r>
              <a:rPr lang="ja-JP" altLang="en-US" sz="1400" dirty="0" smtClean="0">
                <a:solidFill>
                  <a:prstClr val="black"/>
                </a:solidFill>
                <a:latin typeface="ＭＳ Ｐゴシック" panose="020B0600070205080204" pitchFamily="50" charset="-128"/>
              </a:rPr>
              <a:t>医療と介護に係る負担を軽減するため、</a:t>
            </a:r>
            <a:r>
              <a:rPr lang="ja-JP" altLang="en-US" sz="1400" dirty="0">
                <a:solidFill>
                  <a:prstClr val="black"/>
                </a:solidFill>
                <a:latin typeface="ＭＳ Ｐゴシック" panose="020B0600070205080204" pitchFamily="50" charset="-128"/>
              </a:rPr>
              <a:t>高額療養費等の支給を受けてもなお残る医療保険と介護保険の自己負担</a:t>
            </a:r>
            <a:r>
              <a:rPr lang="ja-JP" altLang="en-US" sz="1400" dirty="0" smtClean="0">
                <a:solidFill>
                  <a:prstClr val="black"/>
                </a:solidFill>
                <a:latin typeface="ＭＳ Ｐゴシック" panose="020B0600070205080204" pitchFamily="50" charset="-128"/>
              </a:rPr>
              <a:t>額に対して、高額介護合算療養費を支給している。</a:t>
            </a:r>
            <a:endParaRPr lang="en-US" altLang="ja-JP" sz="1400" dirty="0" smtClean="0">
              <a:solidFill>
                <a:prstClr val="black"/>
              </a:solidFill>
              <a:latin typeface="ＭＳ Ｐゴシック" panose="020B0600070205080204" pitchFamily="50" charset="-128"/>
            </a:endParaRPr>
          </a:p>
          <a:p>
            <a:pPr eaLnBrk="1" hangingPunct="1">
              <a:lnSpc>
                <a:spcPts val="1900"/>
              </a:lnSpc>
              <a:spcBef>
                <a:spcPct val="50000"/>
              </a:spcBef>
            </a:pPr>
            <a:r>
              <a:rPr lang="ja-JP" altLang="en-US" sz="1400" dirty="0">
                <a:solidFill>
                  <a:prstClr val="black"/>
                </a:solidFill>
                <a:latin typeface="ＭＳ Ｐゴシック" panose="020B0600070205080204" pitchFamily="50" charset="-128"/>
              </a:rPr>
              <a:t>　</a:t>
            </a:r>
            <a:r>
              <a:rPr lang="ja-JP" altLang="en-US" sz="1400" dirty="0" smtClean="0">
                <a:solidFill>
                  <a:prstClr val="black"/>
                </a:solidFill>
                <a:latin typeface="ＭＳ Ｐゴシック" panose="020B0600070205080204" pitchFamily="50" charset="-128"/>
              </a:rPr>
              <a:t>平成３０年度以降もこの仕組みは変わらない</a:t>
            </a:r>
            <a:r>
              <a:rPr lang="ja-JP" altLang="en-US" sz="1400" dirty="0">
                <a:solidFill>
                  <a:prstClr val="black"/>
                </a:solidFill>
                <a:latin typeface="ＭＳ Ｐゴシック" panose="020B0600070205080204" pitchFamily="50" charset="-128"/>
              </a:rPr>
              <a:t>が、新たな国保制度において、</a:t>
            </a:r>
            <a:r>
              <a:rPr lang="ja-JP" altLang="en-US" sz="1400" dirty="0">
                <a:latin typeface="ＭＳ Ｐゴシック" panose="020B0600070205080204" pitchFamily="50" charset="-128"/>
              </a:rPr>
              <a:t>世帯の継続</a:t>
            </a:r>
            <a:r>
              <a:rPr lang="ja-JP" altLang="en-US" sz="1400" dirty="0">
                <a:solidFill>
                  <a:prstClr val="black"/>
                </a:solidFill>
                <a:latin typeface="ＭＳ Ｐゴシック" panose="020B0600070205080204" pitchFamily="50" charset="-128"/>
              </a:rPr>
              <a:t>性を認めた世帯に</a:t>
            </a:r>
            <a:r>
              <a:rPr lang="ja-JP" altLang="en-US" sz="1400" dirty="0" smtClean="0">
                <a:solidFill>
                  <a:prstClr val="black"/>
                </a:solidFill>
                <a:latin typeface="ＭＳ Ｐゴシック" panose="020B0600070205080204" pitchFamily="50" charset="-128"/>
              </a:rPr>
              <a:t>対して高額</a:t>
            </a:r>
            <a:r>
              <a:rPr lang="ja-JP" altLang="en-US" sz="1400" dirty="0">
                <a:solidFill>
                  <a:prstClr val="black"/>
                </a:solidFill>
                <a:latin typeface="ＭＳ Ｐゴシック" panose="020B0600070205080204" pitchFamily="50" charset="-128"/>
              </a:rPr>
              <a:t>療養費の多数回該当に係る該当回数を引き継ぐとともに、異動月に係る高額療養費の自己負担限度額を半額に</a:t>
            </a:r>
            <a:r>
              <a:rPr lang="ja-JP" altLang="en-US" sz="1400" dirty="0" smtClean="0">
                <a:solidFill>
                  <a:prstClr val="black"/>
                </a:solidFill>
                <a:latin typeface="ＭＳ Ｐゴシック" panose="020B0600070205080204" pitchFamily="50" charset="-128"/>
              </a:rPr>
              <a:t>する場合、高額介護合算療養費の支給額を計算する際に、異動月の自己負担額と多数回該当の引継による自己負担額の変化に留意する必要がある。</a:t>
            </a:r>
            <a:endParaRPr lang="en-US" altLang="ja-JP" sz="1400" dirty="0">
              <a:solidFill>
                <a:prstClr val="black"/>
              </a:solidFill>
              <a:latin typeface="ＭＳ Ｐゴシック" panose="020B0600070205080204" pitchFamily="50" charset="-128"/>
            </a:endParaRPr>
          </a:p>
        </p:txBody>
      </p:sp>
      <p:sp>
        <p:nvSpPr>
          <p:cNvPr id="86" name="正方形/長方形 85"/>
          <p:cNvSpPr/>
          <p:nvPr/>
        </p:nvSpPr>
        <p:spPr>
          <a:xfrm>
            <a:off x="4424597" y="5251824"/>
            <a:ext cx="2936769" cy="299893"/>
          </a:xfrm>
          <a:prstGeom prst="rect">
            <a:avLst/>
          </a:prstGeom>
          <a:solidFill>
            <a:schemeClr val="accent1">
              <a:alpha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○市介護　被保険者</a:t>
            </a:r>
            <a:endParaRPr kumimoji="1" lang="ja-JP" altLang="en-US" sz="2800" dirty="0">
              <a:solidFill>
                <a:schemeClr val="tx1"/>
              </a:solidFill>
            </a:endParaRPr>
          </a:p>
        </p:txBody>
      </p:sp>
      <p:sp>
        <p:nvSpPr>
          <p:cNvPr id="87" name="正方形/長方形 86"/>
          <p:cNvSpPr/>
          <p:nvPr/>
        </p:nvSpPr>
        <p:spPr>
          <a:xfrm>
            <a:off x="1802489" y="5247891"/>
            <a:ext cx="2578487" cy="317188"/>
          </a:xfrm>
          <a:prstGeom prst="rect">
            <a:avLst/>
          </a:prstGeom>
          <a:solidFill>
            <a:srgbClr val="FF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a:t>
            </a:r>
            <a:r>
              <a:rPr lang="ja-JP" altLang="en-US" dirty="0" smtClean="0">
                <a:solidFill>
                  <a:schemeClr val="tx1"/>
                </a:solidFill>
              </a:rPr>
              <a:t>市介護　被保険者</a:t>
            </a:r>
            <a:endParaRPr kumimoji="1" lang="ja-JP" altLang="en-US" dirty="0">
              <a:solidFill>
                <a:schemeClr val="tx1"/>
              </a:solidFill>
            </a:endParaRPr>
          </a:p>
        </p:txBody>
      </p:sp>
      <p:cxnSp>
        <p:nvCxnSpPr>
          <p:cNvPr id="53" name="直線コネクタ 52"/>
          <p:cNvCxnSpPr/>
          <p:nvPr/>
        </p:nvCxnSpPr>
        <p:spPr>
          <a:xfrm>
            <a:off x="4380976" y="4194525"/>
            <a:ext cx="0" cy="378765"/>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flipH="1">
            <a:off x="4380976" y="4187715"/>
            <a:ext cx="3143104" cy="681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4044531" y="3126258"/>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 Box 71"/>
          <p:cNvSpPr txBox="1">
            <a:spLocks noChangeArrowheads="1"/>
          </p:cNvSpPr>
          <p:nvPr/>
        </p:nvSpPr>
        <p:spPr bwMode="auto">
          <a:xfrm>
            <a:off x="4049180" y="2780928"/>
            <a:ext cx="664809" cy="2769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200" b="1" dirty="0" smtClean="0">
                <a:solidFill>
                  <a:prstClr val="black"/>
                </a:solidFill>
                <a:latin typeface="ＭＳ ゴシック" panose="020B0609070205080204" pitchFamily="49" charset="-128"/>
                <a:ea typeface="ＭＳ ゴシック" panose="020B0609070205080204" pitchFamily="49" charset="-128"/>
              </a:rPr>
              <a:t>異動月</a:t>
            </a:r>
            <a:endParaRPr lang="ja-JP" altLang="en-US" sz="1200" b="1" dirty="0">
              <a:solidFill>
                <a:prstClr val="black"/>
              </a:solidFill>
              <a:latin typeface="ＭＳ ゴシック" panose="020B0609070205080204" pitchFamily="49" charset="-128"/>
              <a:ea typeface="ＭＳ ゴシック" panose="020B0609070205080204" pitchFamily="49" charset="-128"/>
            </a:endParaRPr>
          </a:p>
        </p:txBody>
      </p:sp>
      <p:sp>
        <p:nvSpPr>
          <p:cNvPr id="69" name="正方形/長方形 68"/>
          <p:cNvSpPr/>
          <p:nvPr/>
        </p:nvSpPr>
        <p:spPr>
          <a:xfrm>
            <a:off x="4086965" y="3515098"/>
            <a:ext cx="294620" cy="326666"/>
          </a:xfrm>
          <a:prstGeom prst="rect">
            <a:avLst/>
          </a:prstGeom>
          <a:solidFill>
            <a:srgbClr val="FF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72" name="正方形/長方形 71"/>
          <p:cNvSpPr/>
          <p:nvPr/>
        </p:nvSpPr>
        <p:spPr>
          <a:xfrm>
            <a:off x="4086964" y="3852673"/>
            <a:ext cx="289971" cy="309098"/>
          </a:xfrm>
          <a:prstGeom prst="rect">
            <a:avLst/>
          </a:prstGeom>
          <a:solidFill>
            <a:srgbClr val="FF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73" name="正方形/長方形 72"/>
          <p:cNvSpPr/>
          <p:nvPr/>
        </p:nvSpPr>
        <p:spPr>
          <a:xfrm>
            <a:off x="4086964" y="4154831"/>
            <a:ext cx="289969" cy="365676"/>
          </a:xfrm>
          <a:prstGeom prst="rect">
            <a:avLst/>
          </a:prstGeom>
          <a:solidFill>
            <a:srgbClr val="FF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77" name="正方形/長方形 76"/>
          <p:cNvSpPr/>
          <p:nvPr/>
        </p:nvSpPr>
        <p:spPr>
          <a:xfrm>
            <a:off x="4441967" y="4241369"/>
            <a:ext cx="225601" cy="306034"/>
          </a:xfrm>
          <a:prstGeom prst="rect">
            <a:avLst/>
          </a:prstGeom>
          <a:solidFill>
            <a:srgbClr val="FFFF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89" name="正方形/長方形 88"/>
          <p:cNvSpPr/>
          <p:nvPr/>
        </p:nvSpPr>
        <p:spPr>
          <a:xfrm>
            <a:off x="4424597" y="3844773"/>
            <a:ext cx="231696" cy="324037"/>
          </a:xfrm>
          <a:prstGeom prst="rect">
            <a:avLst/>
          </a:prstGeom>
          <a:solidFill>
            <a:schemeClr val="accent1">
              <a:alpha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90" name="正方形/長方形 89"/>
          <p:cNvSpPr/>
          <p:nvPr/>
        </p:nvSpPr>
        <p:spPr>
          <a:xfrm>
            <a:off x="4424597" y="3506643"/>
            <a:ext cx="231696" cy="324037"/>
          </a:xfrm>
          <a:prstGeom prst="rect">
            <a:avLst/>
          </a:prstGeom>
          <a:solidFill>
            <a:schemeClr val="accent1">
              <a:alpha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cxnSp>
        <p:nvCxnSpPr>
          <p:cNvPr id="91" name="直線コネクタ 90"/>
          <p:cNvCxnSpPr/>
          <p:nvPr/>
        </p:nvCxnSpPr>
        <p:spPr>
          <a:xfrm>
            <a:off x="4700462" y="3116415"/>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4100381" y="3473645"/>
            <a:ext cx="266174" cy="1046862"/>
          </a:xfrm>
          <a:prstGeom prst="rect">
            <a:avLst/>
          </a:prstGeom>
          <a:solidFill>
            <a:srgbClr val="7030A0">
              <a:alpha val="50000"/>
            </a:srgbClr>
          </a:solidFill>
          <a:ln w="317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4412103" y="3505801"/>
            <a:ext cx="255465" cy="648720"/>
          </a:xfrm>
          <a:prstGeom prst="rect">
            <a:avLst/>
          </a:prstGeom>
          <a:solidFill>
            <a:srgbClr val="7030A0">
              <a:alpha val="50000"/>
            </a:srgbClr>
          </a:solidFill>
          <a:ln w="317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4" name="直線コネクタ 93"/>
          <p:cNvCxnSpPr/>
          <p:nvPr/>
        </p:nvCxnSpPr>
        <p:spPr>
          <a:xfrm>
            <a:off x="4217388" y="4447492"/>
            <a:ext cx="660910" cy="4216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flipH="1" flipV="1">
            <a:off x="4484438" y="3915017"/>
            <a:ext cx="393860" cy="9541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 Box 71"/>
          <p:cNvSpPr txBox="1">
            <a:spLocks noChangeArrowheads="1"/>
          </p:cNvSpPr>
          <p:nvPr/>
        </p:nvSpPr>
        <p:spPr bwMode="auto">
          <a:xfrm>
            <a:off x="4855978" y="4605442"/>
            <a:ext cx="393334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400" b="1" dirty="0" smtClean="0">
                <a:solidFill>
                  <a:prstClr val="black"/>
                </a:solidFill>
                <a:latin typeface="ＭＳ ゴシック" panose="020B0609070205080204" pitchFamily="49" charset="-128"/>
                <a:ea typeface="ＭＳ ゴシック" panose="020B0609070205080204" pitchFamily="49" charset="-128"/>
              </a:rPr>
              <a:t>継続性を認められた世帯は、高額療養費の自己負担限度額を半額とする。</a:t>
            </a:r>
            <a:endParaRPr lang="ja-JP" altLang="en-US" sz="1400" b="1" dirty="0">
              <a:solidFill>
                <a:prstClr val="black"/>
              </a:solidFill>
              <a:latin typeface="ＭＳ ゴシック" panose="020B0609070205080204" pitchFamily="49" charset="-128"/>
              <a:ea typeface="ＭＳ ゴシック" panose="020B0609070205080204" pitchFamily="49" charset="-128"/>
            </a:endParaRPr>
          </a:p>
        </p:txBody>
      </p:sp>
      <p:cxnSp>
        <p:nvCxnSpPr>
          <p:cNvPr id="99" name="直線コネクタ 98"/>
          <p:cNvCxnSpPr/>
          <p:nvPr/>
        </p:nvCxnSpPr>
        <p:spPr>
          <a:xfrm>
            <a:off x="4381585" y="3157447"/>
            <a:ext cx="0" cy="1888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スライド番号プレースホルダー 2"/>
          <p:cNvSpPr>
            <a:spLocks noGrp="1"/>
          </p:cNvSpPr>
          <p:nvPr>
            <p:ph type="sldNum" sz="quarter" idx="12"/>
          </p:nvPr>
        </p:nvSpPr>
        <p:spPr>
          <a:xfrm>
            <a:off x="7538144" y="6448251"/>
            <a:ext cx="2311400" cy="365125"/>
          </a:xfrm>
        </p:spPr>
        <p:txBody>
          <a:bodyPr/>
          <a:lstStyle/>
          <a:p>
            <a:pPr>
              <a:defRPr/>
            </a:pPr>
            <a:fld id="{E186BA37-E281-491E-99DA-D5A3FC181472}" type="slidenum">
              <a:rPr lang="en-US" altLang="ja-JP" smtClean="0">
                <a:solidFill>
                  <a:prstClr val="black">
                    <a:tint val="75000"/>
                  </a:prstClr>
                </a:solidFill>
              </a:rPr>
              <a:pPr>
                <a:defRPr/>
              </a:pPr>
              <a:t>19</a:t>
            </a:fld>
            <a:endParaRPr lang="en-US" altLang="ja-JP" dirty="0">
              <a:solidFill>
                <a:prstClr val="black">
                  <a:tint val="75000"/>
                </a:prstClr>
              </a:solidFill>
            </a:endParaRPr>
          </a:p>
        </p:txBody>
      </p:sp>
      <p:cxnSp>
        <p:nvCxnSpPr>
          <p:cNvPr id="95" name="直線コネクタ 94"/>
          <p:cNvCxnSpPr/>
          <p:nvPr/>
        </p:nvCxnSpPr>
        <p:spPr>
          <a:xfrm>
            <a:off x="-107038" y="483365"/>
            <a:ext cx="10281593"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2" name="右中かっこ 1"/>
          <p:cNvSpPr/>
          <p:nvPr/>
        </p:nvSpPr>
        <p:spPr>
          <a:xfrm rot="-5400000">
            <a:off x="4272600" y="2726968"/>
            <a:ext cx="180000" cy="648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9570305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466136" y="6520259"/>
            <a:ext cx="2311400" cy="365125"/>
          </a:xfrm>
        </p:spPr>
        <p:txBody>
          <a:bodyPr/>
          <a:lstStyle/>
          <a:p>
            <a:fld id="{C7AFB90E-AE84-4A02-80CE-B31577145A33}" type="slidenum">
              <a:rPr kumimoji="1" lang="ja-JP" altLang="en-US" smtClean="0"/>
              <a:pPr/>
              <a:t>20</a:t>
            </a:fld>
            <a:endParaRPr kumimoji="1" lang="ja-JP" altLang="en-US" dirty="0"/>
          </a:p>
        </p:txBody>
      </p:sp>
      <p:cxnSp>
        <p:nvCxnSpPr>
          <p:cNvPr id="5" name="直線コネクタ 4"/>
          <p:cNvCxnSpPr/>
          <p:nvPr/>
        </p:nvCxnSpPr>
        <p:spPr>
          <a:xfrm>
            <a:off x="-107038" y="448848"/>
            <a:ext cx="10281593"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タイトル 1"/>
          <p:cNvSpPr txBox="1">
            <a:spLocks/>
          </p:cNvSpPr>
          <p:nvPr/>
        </p:nvSpPr>
        <p:spPr>
          <a:xfrm>
            <a:off x="1280592" y="0"/>
            <a:ext cx="7360326" cy="451617"/>
          </a:xfrm>
          <a:prstGeom prst="rect">
            <a:avLst/>
          </a:prstGeom>
          <a:noFill/>
          <a:ln>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dirty="0" smtClean="0">
                <a:solidFill>
                  <a:prstClr val="black"/>
                </a:solidFill>
                <a:latin typeface="HGP創英角ｺﾞｼｯｸUB" panose="020B0900000000000000" pitchFamily="50" charset="-128"/>
                <a:ea typeface="HGP創英角ｺﾞｼｯｸUB" panose="020B0900000000000000" pitchFamily="50" charset="-128"/>
              </a:rPr>
              <a:t>世帯</a:t>
            </a:r>
            <a:r>
              <a:rPr lang="ja-JP" altLang="en-US" sz="1800" dirty="0">
                <a:solidFill>
                  <a:prstClr val="black"/>
                </a:solidFill>
                <a:latin typeface="HGP創英角ｺﾞｼｯｸUB" panose="020B0900000000000000" pitchFamily="50" charset="-128"/>
                <a:ea typeface="HGP創英角ｺﾞｼｯｸUB" panose="020B0900000000000000" pitchFamily="50" charset="-128"/>
              </a:rPr>
              <a:t>等</a:t>
            </a:r>
            <a:r>
              <a:rPr lang="ja-JP" altLang="en-US" sz="1800" dirty="0" smtClean="0">
                <a:solidFill>
                  <a:prstClr val="black"/>
                </a:solidFill>
                <a:latin typeface="HGP創英角ｺﾞｼｯｸUB" panose="020B0900000000000000" pitchFamily="50" charset="-128"/>
                <a:ea typeface="HGP創英角ｺﾞｼｯｸUB" panose="020B0900000000000000" pitchFamily="50" charset="-128"/>
              </a:rPr>
              <a:t>の基本的な考え方について</a:t>
            </a:r>
            <a:endParaRPr lang="ja-JP" altLang="en-US" sz="18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8" name="タイトル 1"/>
          <p:cNvSpPr txBox="1">
            <a:spLocks/>
          </p:cNvSpPr>
          <p:nvPr/>
        </p:nvSpPr>
        <p:spPr>
          <a:xfrm>
            <a:off x="386053" y="533807"/>
            <a:ext cx="9132316" cy="2836833"/>
          </a:xfrm>
          <a:prstGeom prst="rect">
            <a:avLst/>
          </a:prstGeom>
          <a:solidFill>
            <a:schemeClr val="bg1"/>
          </a:solidFill>
          <a:ln w="19050">
            <a:solidFill>
              <a:schemeClr val="tx1"/>
            </a:solidFill>
          </a:ln>
        </p:spPr>
        <p:txBody>
          <a:bodyPr vert="horz" lIns="108000" tIns="108000" rIns="108000" bIns="10800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77800" indent="-177800" algn="l">
              <a:lnSpc>
                <a:spcPct val="150000"/>
              </a:lnSpc>
            </a:pPr>
            <a:r>
              <a:rPr lang="ja-JP" altLang="en-US" sz="1400" dirty="0" smtClean="0">
                <a:latin typeface="ＭＳ ゴシック" panose="020B0609070205080204" pitchFamily="49" charset="-128"/>
                <a:ea typeface="ＭＳ ゴシック" panose="020B0609070205080204" pitchFamily="49" charset="-128"/>
              </a:rPr>
              <a:t>○ 今回の国保改革により、都道府県の区域内に住所を有する者が被保険者とされたことから、同一都道府県内で市町村をまたがる住所の異動があっても資格取得・喪失の異動はなく、</a:t>
            </a:r>
            <a:r>
              <a:rPr lang="ja-JP" altLang="en-US" sz="1400" b="1" u="sng" dirty="0" smtClean="0">
                <a:latin typeface="ＭＳ ゴシック" panose="020B0609070205080204" pitchFamily="49" charset="-128"/>
                <a:ea typeface="ＭＳ ゴシック" panose="020B0609070205080204" pitchFamily="49" charset="-128"/>
              </a:rPr>
              <a:t>高額療養費の多数該当を通算する。</a:t>
            </a:r>
            <a:endParaRPr lang="en-US" altLang="ja-JP" sz="1400" b="1" u="sng" dirty="0" smtClean="0">
              <a:latin typeface="ＭＳ ゴシック" panose="020B0609070205080204" pitchFamily="49" charset="-128"/>
              <a:ea typeface="ＭＳ ゴシック" panose="020B0609070205080204" pitchFamily="49" charset="-128"/>
            </a:endParaRPr>
          </a:p>
          <a:p>
            <a:pPr marL="177800" indent="-177800" algn="l">
              <a:lnSpc>
                <a:spcPct val="150000"/>
              </a:lnSpc>
            </a:pPr>
            <a:r>
              <a:rPr lang="ja-JP" altLang="en-US" sz="1400" dirty="0" smtClean="0">
                <a:latin typeface="ＭＳ ゴシック" panose="020B0609070205080204" pitchFamily="49" charset="-128"/>
                <a:ea typeface="ＭＳ ゴシック" panose="020B0609070205080204" pitchFamily="49" charset="-128"/>
              </a:rPr>
              <a:t>○ </a:t>
            </a:r>
            <a:r>
              <a:rPr lang="ja-JP" altLang="en-US" sz="1400" dirty="0" smtClean="0">
                <a:latin typeface="１４"/>
              </a:rPr>
              <a:t>多数</a:t>
            </a:r>
            <a:r>
              <a:rPr lang="ja-JP" altLang="en-US" sz="1400" dirty="0">
                <a:latin typeface="１４"/>
              </a:rPr>
              <a:t>該当の通算は、家計の同一性、世帯の連続性を考慮して行うもの（昭和</a:t>
            </a:r>
            <a:r>
              <a:rPr lang="en-US" altLang="ja-JP" sz="1400" dirty="0">
                <a:latin typeface="１４"/>
              </a:rPr>
              <a:t>59</a:t>
            </a:r>
            <a:r>
              <a:rPr lang="ja-JP" altLang="en-US" sz="1400" dirty="0">
                <a:latin typeface="１４"/>
              </a:rPr>
              <a:t>年通知）とされて</a:t>
            </a:r>
            <a:r>
              <a:rPr lang="ja-JP" altLang="en-US" sz="1400" dirty="0" smtClean="0">
                <a:latin typeface="１４"/>
              </a:rPr>
              <a:t>いる</a:t>
            </a:r>
            <a:r>
              <a:rPr lang="ja-JP" altLang="en-US" sz="1400" dirty="0" smtClean="0">
                <a:latin typeface="ＭＳ ゴシック" panose="020B0609070205080204" pitchFamily="49" charset="-128"/>
                <a:ea typeface="ＭＳ ゴシック" panose="020B0609070205080204" pitchFamily="49" charset="-128"/>
              </a:rPr>
              <a:t>ため、転入地において、</a:t>
            </a:r>
            <a:r>
              <a:rPr lang="ja-JP" altLang="en-US" sz="1400" b="1" u="sng" dirty="0" smtClean="0">
                <a:latin typeface="ＭＳ ゴシック" panose="020B0609070205080204" pitchFamily="49" charset="-128"/>
                <a:ea typeface="ＭＳ ゴシック" panose="020B0609070205080204" pitchFamily="49" charset="-128"/>
              </a:rPr>
              <a:t>転入世帯に対し、前住所地からの世帯の継続性を判定する新たな事務を行う必要</a:t>
            </a:r>
            <a:r>
              <a:rPr lang="ja-JP" altLang="en-US" sz="1400" dirty="0" smtClean="0">
                <a:latin typeface="ＭＳ ゴシック" panose="020B0609070205080204" pitchFamily="49" charset="-128"/>
                <a:ea typeface="ＭＳ ゴシック" panose="020B0609070205080204" pitchFamily="49" charset="-128"/>
              </a:rPr>
              <a:t>がある。</a:t>
            </a:r>
            <a:r>
              <a:rPr lang="en-US" altLang="ja-JP" sz="1400" dirty="0">
                <a:latin typeface="ＭＳ ゴシック" panose="020B0609070205080204" pitchFamily="49" charset="-128"/>
                <a:ea typeface="ＭＳ ゴシック" panose="020B0609070205080204" pitchFamily="49" charset="-128"/>
              </a:rPr>
              <a:t/>
            </a:r>
            <a:br>
              <a:rPr lang="en-US" altLang="ja-JP" sz="1400" dirty="0">
                <a:latin typeface="ＭＳ ゴシック" panose="020B0609070205080204" pitchFamily="49" charset="-128"/>
                <a:ea typeface="ＭＳ ゴシック" panose="020B0609070205080204" pitchFamily="49" charset="-128"/>
              </a:rPr>
            </a:br>
            <a:endParaRPr lang="en-US" altLang="ja-JP" sz="600" dirty="0">
              <a:latin typeface="+mj-ea"/>
            </a:endParaRPr>
          </a:p>
          <a:p>
            <a:pPr algn="l">
              <a:lnSpc>
                <a:spcPts val="2200"/>
              </a:lnSpc>
            </a:pPr>
            <a:r>
              <a:rPr lang="ja-JP" altLang="en-US" sz="1400" dirty="0" smtClean="0">
                <a:latin typeface="ＭＳ ゴシック" panose="020B0609070205080204" pitchFamily="49" charset="-128"/>
                <a:ea typeface="ＭＳ ゴシック" panose="020B0609070205080204" pitchFamily="49" charset="-128"/>
              </a:rPr>
              <a:t>○ なお、国民健康保険において、保険料（税）の納付義務や各種届出義務を課している被保険者の属する世帯</a:t>
            </a:r>
            <a:endParaRPr lang="en-US" altLang="ja-JP" sz="1400" dirty="0" smtClean="0">
              <a:latin typeface="ＭＳ ゴシック" panose="020B0609070205080204" pitchFamily="49" charset="-128"/>
              <a:ea typeface="ＭＳ ゴシック" panose="020B0609070205080204" pitchFamily="49" charset="-128"/>
            </a:endParaRPr>
          </a:p>
          <a:p>
            <a:pPr algn="l">
              <a:lnSpc>
                <a:spcPts val="2200"/>
              </a:lnSpc>
            </a:pPr>
            <a:r>
              <a:rPr lang="ja-JP" altLang="en-US" sz="1400" dirty="0">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rPr>
              <a:t>の「世帯主」の定義、</a:t>
            </a:r>
            <a:r>
              <a:rPr lang="ja-JP" altLang="en-US" sz="1400" dirty="0">
                <a:latin typeface="ＭＳ ゴシック" panose="020B0609070205080204" pitchFamily="49" charset="-128"/>
                <a:ea typeface="ＭＳ ゴシック" panose="020B0609070205080204" pitchFamily="49" charset="-128"/>
              </a:rPr>
              <a:t>高額療養費</a:t>
            </a:r>
            <a:r>
              <a:rPr lang="ja-JP" altLang="en-US" sz="1400" dirty="0" smtClean="0">
                <a:latin typeface="ＭＳ ゴシック" panose="020B0609070205080204" pitchFamily="49" charset="-128"/>
                <a:ea typeface="ＭＳ ゴシック" panose="020B0609070205080204" pitchFamily="49" charset="-128"/>
              </a:rPr>
              <a:t>を給付</a:t>
            </a:r>
            <a:r>
              <a:rPr lang="ja-JP" altLang="en-US" sz="1400" dirty="0">
                <a:latin typeface="ＭＳ ゴシック" panose="020B0609070205080204" pitchFamily="49" charset="-128"/>
                <a:ea typeface="ＭＳ ゴシック" panose="020B0609070205080204" pitchFamily="49" charset="-128"/>
              </a:rPr>
              <a:t>する</a:t>
            </a:r>
            <a:r>
              <a:rPr lang="ja-JP" altLang="en-US" sz="1400" dirty="0" smtClean="0">
                <a:latin typeface="ＭＳ ゴシック" panose="020B0609070205080204" pitchFamily="49" charset="-128"/>
                <a:ea typeface="ＭＳ ゴシック" panose="020B0609070205080204" pitchFamily="49" charset="-128"/>
              </a:rPr>
              <a:t>場合に自己負担額を合算する際の「世帯」の定義、高額療養費の</a:t>
            </a:r>
            <a:endParaRPr lang="en-US" altLang="ja-JP" sz="1400" dirty="0" smtClean="0">
              <a:latin typeface="ＭＳ ゴシック" panose="020B0609070205080204" pitchFamily="49" charset="-128"/>
              <a:ea typeface="ＭＳ ゴシック" panose="020B0609070205080204" pitchFamily="49" charset="-128"/>
            </a:endParaRPr>
          </a:p>
          <a:p>
            <a:pPr algn="l">
              <a:lnSpc>
                <a:spcPts val="2200"/>
              </a:lnSpc>
            </a:pPr>
            <a:r>
              <a:rPr lang="ja-JP" altLang="en-US" sz="1400" dirty="0">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rPr>
              <a:t>自己負担限度額の区分判定や保険料（税）の軽減措置の対象として捉える「世帯主及び世帯」の定義について</a:t>
            </a:r>
            <a:endParaRPr lang="en-US" altLang="ja-JP" sz="1400" dirty="0" smtClean="0">
              <a:latin typeface="ＭＳ ゴシック" panose="020B0609070205080204" pitchFamily="49" charset="-128"/>
              <a:ea typeface="ＭＳ ゴシック" panose="020B0609070205080204" pitchFamily="49" charset="-128"/>
            </a:endParaRPr>
          </a:p>
          <a:p>
            <a:pPr algn="l">
              <a:lnSpc>
                <a:spcPts val="2200"/>
              </a:lnSpc>
            </a:pPr>
            <a:r>
              <a:rPr lang="ja-JP" altLang="en-US" sz="1400" dirty="0">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rPr>
              <a:t>は、従前のとおり。</a:t>
            </a:r>
            <a:endParaRPr lang="en-US" altLang="ja-JP" sz="1400" dirty="0" smtClean="0">
              <a:latin typeface="ＭＳ ゴシック" panose="020B0609070205080204" pitchFamily="49" charset="-128"/>
              <a:ea typeface="ＭＳ ゴシック" panose="020B0609070205080204" pitchFamily="49" charset="-128"/>
            </a:endParaRPr>
          </a:p>
        </p:txBody>
      </p:sp>
      <p:sp>
        <p:nvSpPr>
          <p:cNvPr id="10" name="タイトル 1"/>
          <p:cNvSpPr txBox="1">
            <a:spLocks/>
          </p:cNvSpPr>
          <p:nvPr/>
        </p:nvSpPr>
        <p:spPr>
          <a:xfrm>
            <a:off x="386053" y="3514656"/>
            <a:ext cx="9132316" cy="3240986"/>
          </a:xfrm>
          <a:prstGeom prst="rect">
            <a:avLst/>
          </a:prstGeom>
          <a:solidFill>
            <a:schemeClr val="bg1"/>
          </a:solidFill>
          <a:ln w="19050">
            <a:solidFill>
              <a:schemeClr val="tx1"/>
            </a:solidFill>
            <a:prstDash val="sysDash"/>
          </a:ln>
        </p:spPr>
        <p:txBody>
          <a:bodyPr vert="horz" lIns="108000" tIns="72000" rIns="108000" bIns="10800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2000"/>
              </a:lnSpc>
            </a:pPr>
            <a:r>
              <a:rPr lang="ja-JP" altLang="en-US" sz="1300" b="1" dirty="0" smtClean="0">
                <a:latin typeface="+mj-ea"/>
              </a:rPr>
              <a:t>◯　世帯とは</a:t>
            </a:r>
            <a:endParaRPr lang="en-US" altLang="ja-JP" sz="1300" b="1" dirty="0">
              <a:latin typeface="+mj-ea"/>
            </a:endParaRPr>
          </a:p>
          <a:p>
            <a:pPr algn="l">
              <a:lnSpc>
                <a:spcPts val="2000"/>
              </a:lnSpc>
            </a:pPr>
            <a:r>
              <a:rPr lang="ja-JP" altLang="en-US" sz="1300" b="1" dirty="0">
                <a:latin typeface="+mj-ea"/>
                <a:ea typeface="ＭＳ 明朝" panose="02020609040205080304" pitchFamily="17" charset="-128"/>
              </a:rPr>
              <a:t>　</a:t>
            </a:r>
            <a:r>
              <a:rPr lang="ja-JP" altLang="en-US" sz="1300" dirty="0" smtClean="0">
                <a:latin typeface="ＭＳ 明朝" panose="02020609040205080304" pitchFamily="17" charset="-128"/>
                <a:ea typeface="ＭＳ 明朝" panose="02020609040205080304" pitchFamily="17" charset="-128"/>
              </a:rPr>
              <a:t>世帯</a:t>
            </a:r>
            <a:r>
              <a:rPr lang="ja-JP" altLang="en-US" sz="1300" dirty="0">
                <a:latin typeface="ＭＳ 明朝" panose="02020609040205080304" pitchFamily="17" charset="-128"/>
                <a:ea typeface="ＭＳ 明朝" panose="02020609040205080304" pitchFamily="17" charset="-128"/>
              </a:rPr>
              <a:t>とは、居住と生計をともにする社会生活上の単位である</a:t>
            </a:r>
            <a:r>
              <a:rPr lang="ja-JP" altLang="en-US" sz="1300" dirty="0" smtClean="0">
                <a:latin typeface="ＭＳ 明朝" panose="02020609040205080304" pitchFamily="17" charset="-128"/>
                <a:ea typeface="ＭＳ 明朝" panose="02020609040205080304" pitchFamily="17" charset="-128"/>
              </a:rPr>
              <a:t>。（住民</a:t>
            </a:r>
            <a:r>
              <a:rPr lang="ja-JP" altLang="en-US" sz="1300" dirty="0">
                <a:latin typeface="ＭＳ 明朝" panose="02020609040205080304" pitchFamily="17" charset="-128"/>
                <a:ea typeface="ＭＳ 明朝" panose="02020609040205080304" pitchFamily="17" charset="-128"/>
              </a:rPr>
              <a:t>基本台帳事務処理</a:t>
            </a:r>
            <a:r>
              <a:rPr lang="ja-JP" altLang="en-US" sz="1300" dirty="0" smtClean="0">
                <a:latin typeface="ＭＳ 明朝" panose="02020609040205080304" pitchFamily="17" charset="-128"/>
                <a:ea typeface="ＭＳ 明朝" panose="02020609040205080304" pitchFamily="17" charset="-128"/>
              </a:rPr>
              <a:t>要領について）</a:t>
            </a:r>
            <a:endParaRPr lang="en-US" altLang="ja-JP" sz="1300" dirty="0" smtClean="0">
              <a:latin typeface="ＭＳ 明朝" panose="02020609040205080304" pitchFamily="17" charset="-128"/>
              <a:ea typeface="ＭＳ 明朝" panose="02020609040205080304" pitchFamily="17" charset="-128"/>
            </a:endParaRPr>
          </a:p>
          <a:p>
            <a:pPr algn="l">
              <a:lnSpc>
                <a:spcPts val="2000"/>
              </a:lnSpc>
            </a:pPr>
            <a:r>
              <a:rPr lang="ja-JP" altLang="en-US" sz="1300" b="1" dirty="0">
                <a:latin typeface="+mj-ea"/>
              </a:rPr>
              <a:t>◯　</a:t>
            </a:r>
            <a:r>
              <a:rPr lang="ja-JP" altLang="en-US" sz="1300" b="1" dirty="0" smtClean="0">
                <a:latin typeface="+mj-ea"/>
              </a:rPr>
              <a:t>世帯主とは</a:t>
            </a:r>
            <a:endParaRPr lang="en-US" altLang="ja-JP" sz="1300" b="1" dirty="0" smtClean="0">
              <a:latin typeface="+mj-ea"/>
            </a:endParaRPr>
          </a:p>
          <a:p>
            <a:pPr algn="l">
              <a:lnSpc>
                <a:spcPts val="2000"/>
              </a:lnSpc>
            </a:pPr>
            <a:r>
              <a:rPr lang="ja-JP" altLang="en-US" sz="1300" b="1" dirty="0">
                <a:latin typeface="ＭＳ 明朝" panose="02020609040205080304" pitchFamily="17" charset="-128"/>
                <a:ea typeface="ＭＳ 明朝" panose="02020609040205080304" pitchFamily="17" charset="-128"/>
              </a:rPr>
              <a:t>　</a:t>
            </a:r>
            <a:r>
              <a:rPr lang="ja-JP" altLang="en-US" sz="1300" dirty="0" smtClean="0">
                <a:latin typeface="ＭＳ 明朝" panose="02020609040205080304" pitchFamily="17" charset="-128"/>
                <a:ea typeface="ＭＳ 明朝" panose="02020609040205080304" pitchFamily="17" charset="-128"/>
              </a:rPr>
              <a:t>世帯</a:t>
            </a:r>
            <a:r>
              <a:rPr lang="ja-JP" altLang="en-US" sz="1300" dirty="0">
                <a:latin typeface="ＭＳ 明朝" panose="02020609040205080304" pitchFamily="17" charset="-128"/>
                <a:ea typeface="ＭＳ 明朝" panose="02020609040205080304" pitchFamily="17" charset="-128"/>
              </a:rPr>
              <a:t>を構成する者のうちで、その世帯</a:t>
            </a:r>
            <a:r>
              <a:rPr lang="ja-JP" altLang="en-US" sz="1300" dirty="0" smtClean="0">
                <a:latin typeface="ＭＳ 明朝" panose="02020609040205080304" pitchFamily="17" charset="-128"/>
                <a:ea typeface="ＭＳ 明朝" panose="02020609040205080304" pitchFamily="17" charset="-128"/>
              </a:rPr>
              <a:t>を主宰</a:t>
            </a:r>
            <a:r>
              <a:rPr lang="ja-JP" altLang="en-US" sz="1300" dirty="0">
                <a:latin typeface="ＭＳ 明朝" panose="02020609040205080304" pitchFamily="17" charset="-128"/>
                <a:ea typeface="ＭＳ 明朝" panose="02020609040205080304" pitchFamily="17" charset="-128"/>
              </a:rPr>
              <a:t>する者が世帯主である。単身世帯にあっては、当該単身者が世帯主となる</a:t>
            </a:r>
            <a:r>
              <a:rPr lang="ja-JP" altLang="en-US" sz="1300" dirty="0" smtClean="0">
                <a:latin typeface="ＭＳ 明朝" panose="02020609040205080304" pitchFamily="17" charset="-128"/>
                <a:ea typeface="ＭＳ 明朝" panose="02020609040205080304" pitchFamily="17" charset="-128"/>
              </a:rPr>
              <a:t>。</a:t>
            </a:r>
            <a:endParaRPr lang="en-US" altLang="ja-JP" sz="1300" dirty="0" smtClean="0">
              <a:latin typeface="ＭＳ 明朝" panose="02020609040205080304" pitchFamily="17" charset="-128"/>
              <a:ea typeface="ＭＳ 明朝" panose="02020609040205080304" pitchFamily="17" charset="-128"/>
            </a:endParaRPr>
          </a:p>
          <a:p>
            <a:pPr algn="l">
              <a:lnSpc>
                <a:spcPts val="2000"/>
              </a:lnSpc>
            </a:pPr>
            <a:r>
              <a:rPr lang="ja-JP" altLang="en-US" sz="1300" dirty="0" smtClean="0">
                <a:latin typeface="ＭＳ 明朝" panose="02020609040205080304" pitchFamily="17" charset="-128"/>
                <a:ea typeface="ＭＳ 明朝" panose="02020609040205080304" pitchFamily="17" charset="-128"/>
              </a:rPr>
              <a:t>　地方税法第７０３条の４の規定による、国民健康保険税の納税義務者である「世帯主」については、主として世帯の生計を維持する者であって、国民健康保険税の納税義務者として社会通念上妥当と認められる者と解することとしており、国民健康保険法にいう世帯主の定義については、これに準じて取り扱うこととしている。</a:t>
            </a:r>
            <a:endParaRPr lang="en-US" altLang="ja-JP" sz="1300" dirty="0" smtClean="0">
              <a:latin typeface="ＭＳ 明朝" panose="02020609040205080304" pitchFamily="17" charset="-128"/>
              <a:ea typeface="ＭＳ 明朝" panose="02020609040205080304" pitchFamily="17" charset="-128"/>
            </a:endParaRPr>
          </a:p>
          <a:p>
            <a:pPr algn="l">
              <a:lnSpc>
                <a:spcPts val="2000"/>
              </a:lnSpc>
            </a:pPr>
            <a:r>
              <a:rPr lang="ja-JP" altLang="en-US" sz="1300" b="1" dirty="0" smtClean="0">
                <a:latin typeface="+mj-ea"/>
              </a:rPr>
              <a:t>◯</a:t>
            </a:r>
            <a:r>
              <a:rPr lang="ja-JP" altLang="en-US" sz="1300" b="1" dirty="0">
                <a:latin typeface="+mj-ea"/>
              </a:rPr>
              <a:t>　</a:t>
            </a:r>
            <a:r>
              <a:rPr lang="ja-JP" altLang="en-US" sz="1300" b="1" dirty="0" smtClean="0">
                <a:latin typeface="+mj-ea"/>
              </a:rPr>
              <a:t>擬制世帯主と、国民健康保険における世帯主</a:t>
            </a:r>
            <a:endParaRPr lang="en-US" altLang="ja-JP" sz="1300" b="1" dirty="0">
              <a:latin typeface="+mj-ea"/>
            </a:endParaRPr>
          </a:p>
          <a:p>
            <a:pPr algn="l">
              <a:lnSpc>
                <a:spcPts val="2000"/>
              </a:lnSpc>
            </a:pPr>
            <a:r>
              <a:rPr lang="ja-JP" altLang="en-US" sz="1300" dirty="0">
                <a:solidFill>
                  <a:prstClr val="black"/>
                </a:solidFill>
                <a:latin typeface="ＭＳ 明朝" panose="02020609040205080304" pitchFamily="17" charset="-128"/>
                <a:ea typeface="ＭＳ 明朝" panose="02020609040205080304" pitchFamily="17" charset="-128"/>
              </a:rPr>
              <a:t>　</a:t>
            </a:r>
            <a:r>
              <a:rPr lang="ja-JP" altLang="en-US" sz="1300" dirty="0" smtClean="0">
                <a:solidFill>
                  <a:prstClr val="black"/>
                </a:solidFill>
                <a:latin typeface="ＭＳ 明朝" panose="02020609040205080304" pitchFamily="17" charset="-128"/>
                <a:ea typeface="ＭＳ 明朝" panose="02020609040205080304" pitchFamily="17" charset="-128"/>
              </a:rPr>
              <a:t>国民健康保険の被保険者でない者が世帯主となっている世帯（擬制世帯）における、世帯主（擬制世帯主）の取扱いについては、国民健康保険制度上の帰属関係を表していない場合もあることから、世帯主の変更を希望</a:t>
            </a:r>
            <a:r>
              <a:rPr lang="ja-JP" altLang="en-US" sz="1300" dirty="0">
                <a:solidFill>
                  <a:prstClr val="black"/>
                </a:solidFill>
                <a:latin typeface="ＭＳ 明朝" panose="02020609040205080304" pitchFamily="17" charset="-128"/>
                <a:ea typeface="ＭＳ 明朝" panose="02020609040205080304" pitchFamily="17" charset="-128"/>
              </a:rPr>
              <a:t>する場合については</a:t>
            </a:r>
            <a:r>
              <a:rPr lang="ja-JP" altLang="en-US" sz="1300" dirty="0" smtClean="0">
                <a:solidFill>
                  <a:prstClr val="black"/>
                </a:solidFill>
                <a:latin typeface="ＭＳ 明朝" panose="02020609040205080304" pitchFamily="17" charset="-128"/>
                <a:ea typeface="ＭＳ 明朝" panose="02020609040205080304" pitchFamily="17" charset="-128"/>
              </a:rPr>
              <a:t>、平成</a:t>
            </a:r>
            <a:r>
              <a:rPr lang="en-US" altLang="ja-JP" sz="1300" dirty="0" smtClean="0">
                <a:solidFill>
                  <a:prstClr val="black"/>
                </a:solidFill>
                <a:latin typeface="ＭＳ 明朝" panose="02020609040205080304" pitchFamily="17" charset="-128"/>
                <a:ea typeface="ＭＳ 明朝" panose="02020609040205080304" pitchFamily="17" charset="-128"/>
              </a:rPr>
              <a:t>13</a:t>
            </a:r>
            <a:r>
              <a:rPr lang="ja-JP" altLang="en-US" sz="1300" dirty="0" smtClean="0">
                <a:solidFill>
                  <a:prstClr val="black"/>
                </a:solidFill>
                <a:latin typeface="ＭＳ 明朝" panose="02020609040205080304" pitchFamily="17" charset="-128"/>
                <a:ea typeface="ＭＳ 明朝" panose="02020609040205080304" pitchFamily="17" charset="-128"/>
              </a:rPr>
              <a:t>年度から、住民</a:t>
            </a:r>
            <a:r>
              <a:rPr lang="ja-JP" altLang="en-US" sz="1300" dirty="0">
                <a:solidFill>
                  <a:prstClr val="black"/>
                </a:solidFill>
                <a:latin typeface="ＭＳ 明朝" panose="02020609040205080304" pitchFamily="17" charset="-128"/>
                <a:ea typeface="ＭＳ 明朝" panose="02020609040205080304" pitchFamily="17" charset="-128"/>
              </a:rPr>
              <a:t>基本台帳法</a:t>
            </a:r>
            <a:r>
              <a:rPr lang="ja-JP" altLang="en-US" sz="1300" dirty="0" smtClean="0">
                <a:solidFill>
                  <a:prstClr val="black"/>
                </a:solidFill>
                <a:latin typeface="ＭＳ 明朝" panose="02020609040205080304" pitchFamily="17" charset="-128"/>
                <a:ea typeface="ＭＳ 明朝" panose="02020609040205080304" pitchFamily="17" charset="-128"/>
              </a:rPr>
              <a:t>第２５条に</a:t>
            </a:r>
            <a:r>
              <a:rPr lang="ja-JP" altLang="en-US" sz="1300" dirty="0">
                <a:solidFill>
                  <a:prstClr val="black"/>
                </a:solidFill>
                <a:latin typeface="ＭＳ 明朝" panose="02020609040205080304" pitchFamily="17" charset="-128"/>
                <a:ea typeface="ＭＳ 明朝" panose="02020609040205080304" pitchFamily="17" charset="-128"/>
              </a:rPr>
              <a:t>規定する世帯主の変更を届け出ることなく、当該擬制世帯に属する国民健康保険の被保険者を国民</a:t>
            </a:r>
            <a:r>
              <a:rPr lang="ja-JP" altLang="en-US" sz="1300" dirty="0" smtClean="0">
                <a:solidFill>
                  <a:prstClr val="black"/>
                </a:solidFill>
                <a:latin typeface="ＭＳ 明朝" panose="02020609040205080304" pitchFamily="17" charset="-128"/>
                <a:ea typeface="ＭＳ 明朝" panose="02020609040205080304" pitchFamily="17" charset="-128"/>
              </a:rPr>
              <a:t>健康保険</a:t>
            </a:r>
            <a:r>
              <a:rPr lang="ja-JP" altLang="en-US" sz="1300" dirty="0">
                <a:solidFill>
                  <a:prstClr val="black"/>
                </a:solidFill>
                <a:latin typeface="ＭＳ 明朝" panose="02020609040205080304" pitchFamily="17" charset="-128"/>
                <a:ea typeface="ＭＳ 明朝" panose="02020609040205080304" pitchFamily="17" charset="-128"/>
              </a:rPr>
              <a:t>における世帯主とすることができること</a:t>
            </a:r>
            <a:r>
              <a:rPr lang="ja-JP" altLang="en-US" sz="1300" dirty="0" smtClean="0">
                <a:solidFill>
                  <a:prstClr val="black"/>
                </a:solidFill>
                <a:latin typeface="ＭＳ 明朝" panose="02020609040205080304" pitchFamily="17" charset="-128"/>
                <a:ea typeface="ＭＳ 明朝" panose="02020609040205080304" pitchFamily="17" charset="-128"/>
              </a:rPr>
              <a:t>としている。</a:t>
            </a:r>
            <a:endParaRPr lang="en-US" altLang="ja-JP" sz="13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1682312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298606" y="44624"/>
            <a:ext cx="9289032" cy="648072"/>
          </a:xfrm>
          <a:solidFill>
            <a:schemeClr val="bg1"/>
          </a:solidFill>
          <a:ln>
            <a:noFill/>
          </a:ln>
        </p:spPr>
        <p:txBody>
          <a:bodyPr>
            <a:noAutofit/>
          </a:bodyPr>
          <a:lstStyle/>
          <a:p>
            <a:r>
              <a:rPr lang="ja-JP" altLang="en-US" sz="2000" dirty="0">
                <a:latin typeface="HGP創英角ｺﾞｼｯｸUB" panose="020B0900000000000000" pitchFamily="50" charset="-128"/>
                <a:ea typeface="HGP創英角ｺﾞｼｯｸUB" panose="020B0900000000000000" pitchFamily="50" charset="-128"/>
              </a:rPr>
              <a:t>同一</a:t>
            </a:r>
            <a:r>
              <a:rPr lang="ja-JP" altLang="en-US" sz="2000" dirty="0" smtClean="0">
                <a:latin typeface="HGP創英角ｺﾞｼｯｸUB" panose="020B0900000000000000" pitchFamily="50" charset="-128"/>
                <a:ea typeface="HGP創英角ｺﾞｼｯｸUB" panose="020B0900000000000000" pitchFamily="50" charset="-128"/>
              </a:rPr>
              <a:t>都道府県内の他市町村へ住所</a:t>
            </a:r>
            <a:r>
              <a:rPr lang="ja-JP" altLang="en-US" sz="2000" dirty="0">
                <a:latin typeface="HGP創英角ｺﾞｼｯｸUB" panose="020B0900000000000000" pitchFamily="50" charset="-128"/>
                <a:ea typeface="HGP創英角ｺﾞｼｯｸUB" panose="020B0900000000000000" pitchFamily="50" charset="-128"/>
              </a:rPr>
              <a:t>異動があった場合に</a:t>
            </a:r>
            <a:r>
              <a:rPr lang="ja-JP" altLang="en-US" sz="2000" dirty="0" smtClean="0">
                <a:latin typeface="HGP創英角ｺﾞｼｯｸUB" panose="020B0900000000000000" pitchFamily="50" charset="-128"/>
                <a:ea typeface="HGP創英角ｺﾞｼｯｸUB" panose="020B0900000000000000" pitchFamily="50" charset="-128"/>
              </a:rPr>
              <a:t>おける</a:t>
            </a:r>
            <a:r>
              <a:rPr lang="en-US" altLang="ja-JP" sz="2000" dirty="0" smtClean="0">
                <a:latin typeface="HGP創英角ｺﾞｼｯｸUB" panose="020B0900000000000000" pitchFamily="50" charset="-128"/>
                <a:ea typeface="HGP創英角ｺﾞｼｯｸUB" panose="020B0900000000000000" pitchFamily="50" charset="-128"/>
              </a:rPr>
              <a:t/>
            </a:r>
            <a:br>
              <a:rPr lang="en-US" altLang="ja-JP" sz="2000" dirty="0" smtClean="0">
                <a:latin typeface="HGP創英角ｺﾞｼｯｸUB" panose="020B0900000000000000" pitchFamily="50" charset="-128"/>
                <a:ea typeface="HGP創英角ｺﾞｼｯｸUB" panose="020B0900000000000000" pitchFamily="50" charset="-128"/>
              </a:rPr>
            </a:br>
            <a:r>
              <a:rPr lang="ja-JP" altLang="en-US" sz="2000" dirty="0" smtClean="0">
                <a:latin typeface="HGP創英角ｺﾞｼｯｸUB" panose="020B0900000000000000" pitchFamily="50" charset="-128"/>
                <a:ea typeface="HGP創英角ｺﾞｼｯｸUB" panose="020B0900000000000000" pitchFamily="50" charset="-128"/>
              </a:rPr>
              <a:t>世帯の継続性の判定基準（案）①</a:t>
            </a:r>
            <a:endParaRPr kumimoji="1" lang="ja-JP" altLang="en-US" sz="2000" dirty="0">
              <a:latin typeface="HGP創英角ｺﾞｼｯｸUB" panose="020B0900000000000000" pitchFamily="50" charset="-128"/>
              <a:ea typeface="HGP創英角ｺﾞｼｯｸUB" panose="020B0900000000000000" pitchFamily="50" charset="-128"/>
            </a:endParaRPr>
          </a:p>
        </p:txBody>
      </p:sp>
      <p:sp>
        <p:nvSpPr>
          <p:cNvPr id="126" name="正方形/長方形 125"/>
          <p:cNvSpPr/>
          <p:nvPr/>
        </p:nvSpPr>
        <p:spPr>
          <a:xfrm>
            <a:off x="3063444" y="4566097"/>
            <a:ext cx="52905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endParaRPr>
          </a:p>
        </p:txBody>
      </p:sp>
      <p:sp>
        <p:nvSpPr>
          <p:cNvPr id="153" name="スライド番号プレースホルダー 18"/>
          <p:cNvSpPr>
            <a:spLocks noGrp="1"/>
          </p:cNvSpPr>
          <p:nvPr>
            <p:ph type="sldNum" sz="quarter" idx="12"/>
          </p:nvPr>
        </p:nvSpPr>
        <p:spPr>
          <a:xfrm>
            <a:off x="9417496" y="6450076"/>
            <a:ext cx="476113" cy="390970"/>
          </a:xfrm>
        </p:spPr>
        <p:txBody>
          <a:bodyPr/>
          <a:lstStyle/>
          <a:p>
            <a:fld id="{C7AFB90E-AE84-4A02-80CE-B31577145A33}" type="slidenum">
              <a:rPr kumimoji="1" lang="ja-JP" altLang="en-US" smtClean="0"/>
              <a:pPr/>
              <a:t>21</a:t>
            </a:fld>
            <a:endParaRPr kumimoji="1" lang="ja-JP" altLang="en-US" dirty="0"/>
          </a:p>
        </p:txBody>
      </p:sp>
      <p:cxnSp>
        <p:nvCxnSpPr>
          <p:cNvPr id="101" name="直線コネクタ 100"/>
          <p:cNvCxnSpPr/>
          <p:nvPr/>
        </p:nvCxnSpPr>
        <p:spPr>
          <a:xfrm>
            <a:off x="-107038" y="730891"/>
            <a:ext cx="10281593"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76" name="正方形/長方形 75"/>
          <p:cNvSpPr/>
          <p:nvPr/>
        </p:nvSpPr>
        <p:spPr>
          <a:xfrm>
            <a:off x="7256529" y="6480082"/>
            <a:ext cx="52905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endParaRPr>
          </a:p>
        </p:txBody>
      </p:sp>
      <p:sp>
        <p:nvSpPr>
          <p:cNvPr id="77" name="正方形/長方形 76"/>
          <p:cNvSpPr/>
          <p:nvPr/>
        </p:nvSpPr>
        <p:spPr>
          <a:xfrm>
            <a:off x="3358320" y="6028427"/>
            <a:ext cx="52905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endParaRPr>
          </a:p>
        </p:txBody>
      </p:sp>
      <p:sp>
        <p:nvSpPr>
          <p:cNvPr id="81" name="正方形/長方形 80"/>
          <p:cNvSpPr/>
          <p:nvPr/>
        </p:nvSpPr>
        <p:spPr>
          <a:xfrm>
            <a:off x="6558573" y="6028427"/>
            <a:ext cx="52905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endParaRPr>
          </a:p>
        </p:txBody>
      </p:sp>
      <p:grpSp>
        <p:nvGrpSpPr>
          <p:cNvPr id="5" name="グループ化 4"/>
          <p:cNvGrpSpPr/>
          <p:nvPr/>
        </p:nvGrpSpPr>
        <p:grpSpPr>
          <a:xfrm>
            <a:off x="182559" y="732208"/>
            <a:ext cx="9797615" cy="4456047"/>
            <a:chOff x="182559" y="797523"/>
            <a:chExt cx="9797615" cy="4456047"/>
          </a:xfrm>
        </p:grpSpPr>
        <p:sp>
          <p:nvSpPr>
            <p:cNvPr id="8" name="テキスト ボックス 7"/>
            <p:cNvSpPr txBox="1"/>
            <p:nvPr/>
          </p:nvSpPr>
          <p:spPr>
            <a:xfrm>
              <a:off x="182559" y="797523"/>
              <a:ext cx="9506630" cy="1169551"/>
            </a:xfrm>
            <a:prstGeom prst="rect">
              <a:avLst/>
            </a:prstGeom>
            <a:noFill/>
          </p:spPr>
          <p:txBody>
            <a:bodyPr wrap="square" rtlCol="0">
              <a:spAutoFit/>
            </a:bodyPr>
            <a:lstStyle/>
            <a:p>
              <a:r>
                <a:rPr lang="ja-JP" altLang="en-US" sz="1600" dirty="0">
                  <a:latin typeface="１４"/>
                </a:rPr>
                <a:t>　</a:t>
              </a:r>
              <a:r>
                <a:rPr lang="ja-JP" altLang="en-US" sz="1600" dirty="0" smtClean="0">
                  <a:latin typeface="１４"/>
                </a:rPr>
                <a:t>　同一</a:t>
              </a:r>
              <a:r>
                <a:rPr lang="ja-JP" altLang="en-US" sz="1600" dirty="0">
                  <a:latin typeface="１４"/>
                </a:rPr>
                <a:t>都道府県内の他市町村へ住所異動があった場合に</a:t>
              </a:r>
              <a:r>
                <a:rPr lang="ja-JP" altLang="en-US" sz="1600" dirty="0" smtClean="0">
                  <a:latin typeface="１４"/>
                </a:rPr>
                <a:t>おける「世帯の継続性」の判定基準については、　次のとおりとすることを検討中。</a:t>
              </a:r>
              <a:endParaRPr lang="en-US" altLang="ja-JP" sz="1600" dirty="0" smtClean="0">
                <a:latin typeface="１４"/>
              </a:endParaRPr>
            </a:p>
            <a:p>
              <a:endParaRPr lang="en-US" altLang="ja-JP" sz="600" dirty="0" smtClean="0">
                <a:latin typeface="１４"/>
              </a:endParaRPr>
            </a:p>
            <a:p>
              <a:r>
                <a:rPr lang="en-US" altLang="ja-JP" sz="1600" dirty="0" smtClean="0">
                  <a:latin typeface="１４"/>
                </a:rPr>
                <a:t>Ⅰ</a:t>
              </a:r>
              <a:r>
                <a:rPr lang="ja-JP" altLang="en-US" sz="1600" dirty="0" smtClean="0">
                  <a:latin typeface="１４"/>
                </a:rPr>
                <a:t>　単なる</a:t>
              </a:r>
              <a:r>
                <a:rPr lang="ja-JP" altLang="en-US" sz="1600" dirty="0">
                  <a:latin typeface="１４"/>
                </a:rPr>
                <a:t>住所異動</a:t>
              </a:r>
              <a:r>
                <a:rPr lang="ja-JP" altLang="en-US" sz="1600" dirty="0" smtClean="0">
                  <a:latin typeface="１４"/>
                </a:rPr>
                <a:t>等の</a:t>
              </a:r>
              <a:r>
                <a:rPr lang="ja-JP" altLang="en-US" sz="1600" b="1" u="sng" dirty="0" smtClean="0">
                  <a:latin typeface="１４"/>
                </a:rPr>
                <a:t>一の世帯のみで完結する住所異動の場合</a:t>
              </a:r>
              <a:r>
                <a:rPr lang="ja-JP" altLang="en-US" sz="1600" dirty="0" smtClean="0">
                  <a:latin typeface="１４"/>
                </a:rPr>
                <a:t>については、家計の同一性、世帯の連続</a:t>
              </a:r>
              <a:endParaRPr lang="en-US" altLang="ja-JP" sz="1600" dirty="0" smtClean="0">
                <a:latin typeface="１４"/>
              </a:endParaRPr>
            </a:p>
            <a:p>
              <a:r>
                <a:rPr lang="ja-JP" altLang="en-US" sz="1600" dirty="0">
                  <a:latin typeface="１４"/>
                </a:rPr>
                <a:t>　</a:t>
              </a:r>
              <a:r>
                <a:rPr lang="ja-JP" altLang="en-US" sz="1600" dirty="0" smtClean="0">
                  <a:latin typeface="１４"/>
                </a:rPr>
                <a:t>性があるものとして、世帯の継続性を認める。 </a:t>
              </a:r>
              <a:r>
                <a:rPr kumimoji="1" lang="ja-JP" altLang="en-US" sz="1600" dirty="0" smtClean="0">
                  <a:latin typeface="１４"/>
                </a:rPr>
                <a:t>　</a:t>
              </a:r>
              <a:endParaRPr lang="en-US" altLang="ja-JP" sz="1600" b="1" dirty="0" smtClean="0">
                <a:latin typeface="１４"/>
              </a:endParaRPr>
            </a:p>
          </p:txBody>
        </p:sp>
        <p:sp>
          <p:nvSpPr>
            <p:cNvPr id="2" name="テキスト ボックス 1"/>
            <p:cNvSpPr txBox="1"/>
            <p:nvPr/>
          </p:nvSpPr>
          <p:spPr>
            <a:xfrm>
              <a:off x="182559" y="1968470"/>
              <a:ext cx="9506630" cy="2031325"/>
            </a:xfrm>
            <a:prstGeom prst="rect">
              <a:avLst/>
            </a:prstGeom>
            <a:noFill/>
          </p:spPr>
          <p:txBody>
            <a:bodyPr wrap="square" rtlCol="0">
              <a:spAutoFit/>
            </a:bodyPr>
            <a:lstStyle/>
            <a:p>
              <a:pPr lvl="0"/>
              <a:r>
                <a:rPr lang="ja-JP" altLang="en-US" sz="1600" dirty="0" smtClean="0">
                  <a:solidFill>
                    <a:prstClr val="black"/>
                  </a:solidFill>
                  <a:latin typeface="１４"/>
                </a:rPr>
                <a:t>　○</a:t>
              </a:r>
              <a:r>
                <a:rPr lang="ja-JP" altLang="en-US" sz="1600" dirty="0">
                  <a:solidFill>
                    <a:prstClr val="black"/>
                  </a:solidFill>
                  <a:latin typeface="１４"/>
                </a:rPr>
                <a:t>　一の世帯で完結する異動とは、次のいずれかに該当</a:t>
              </a:r>
              <a:r>
                <a:rPr lang="ja-JP" altLang="en-US" sz="1600" dirty="0" smtClean="0">
                  <a:solidFill>
                    <a:prstClr val="black"/>
                  </a:solidFill>
                  <a:latin typeface="１４"/>
                </a:rPr>
                <a:t>するものと</a:t>
              </a:r>
              <a:r>
                <a:rPr lang="ja-JP" altLang="en-US" sz="1600" dirty="0">
                  <a:solidFill>
                    <a:prstClr val="black"/>
                  </a:solidFill>
                  <a:latin typeface="１４"/>
                </a:rPr>
                <a:t>する。</a:t>
              </a:r>
              <a:endParaRPr lang="en-US" altLang="ja-JP" sz="1600" dirty="0">
                <a:solidFill>
                  <a:prstClr val="black"/>
                </a:solidFill>
                <a:latin typeface="１４"/>
              </a:endParaRPr>
            </a:p>
            <a:p>
              <a:pPr lvl="0"/>
              <a:r>
                <a:rPr lang="ja-JP" altLang="ja-JP" sz="1600" dirty="0">
                  <a:solidFill>
                    <a:prstClr val="black"/>
                  </a:solidFill>
                </a:rPr>
                <a:t>　　</a:t>
              </a:r>
              <a:r>
                <a:rPr lang="ja-JP" altLang="en-US" dirty="0">
                  <a:solidFill>
                    <a:prstClr val="black"/>
                  </a:solidFill>
                </a:rPr>
                <a:t>　</a:t>
              </a:r>
              <a:r>
                <a:rPr lang="ja-JP" altLang="ja-JP" sz="1600" dirty="0">
                  <a:solidFill>
                    <a:prstClr val="black"/>
                  </a:solidFill>
                </a:rPr>
                <a:t>（１</a:t>
              </a:r>
              <a:r>
                <a:rPr lang="ja-JP" altLang="ja-JP" sz="1600" dirty="0" smtClean="0">
                  <a:solidFill>
                    <a:prstClr val="black"/>
                  </a:solidFill>
                </a:rPr>
                <a:t>）</a:t>
              </a:r>
              <a:r>
                <a:rPr lang="ja-JP" altLang="en-US" sz="1600" dirty="0">
                  <a:solidFill>
                    <a:prstClr val="black"/>
                  </a:solidFill>
                </a:rPr>
                <a:t>他の世帯と関わらず</a:t>
              </a:r>
              <a:r>
                <a:rPr lang="ja-JP" altLang="en-US" sz="1600" dirty="0" smtClean="0">
                  <a:solidFill>
                    <a:prstClr val="black"/>
                  </a:solidFill>
                </a:rPr>
                <a:t>、当該世帯の構成員の数</a:t>
              </a:r>
              <a:r>
                <a:rPr lang="ja-JP" altLang="ja-JP" sz="1600" dirty="0" smtClean="0">
                  <a:solidFill>
                    <a:prstClr val="black"/>
                  </a:solidFill>
                </a:rPr>
                <a:t>が変わらない</a:t>
              </a:r>
              <a:r>
                <a:rPr lang="ja-JP" altLang="en-US" sz="1600" dirty="0" smtClean="0">
                  <a:solidFill>
                    <a:prstClr val="black"/>
                  </a:solidFill>
                </a:rPr>
                <a:t>場合の住所異動。</a:t>
              </a:r>
              <a:endParaRPr lang="en-US" altLang="ja-JP" sz="1600" dirty="0" smtClean="0">
                <a:solidFill>
                  <a:prstClr val="black"/>
                </a:solidFill>
              </a:endParaRPr>
            </a:p>
            <a:p>
              <a:pPr lvl="0"/>
              <a:r>
                <a:rPr lang="ja-JP" altLang="en-US" sz="1600" dirty="0">
                  <a:solidFill>
                    <a:prstClr val="black"/>
                  </a:solidFill>
                </a:rPr>
                <a:t>　</a:t>
              </a:r>
              <a:r>
                <a:rPr lang="ja-JP" altLang="en-US" sz="1600" dirty="0" smtClean="0">
                  <a:solidFill>
                    <a:prstClr val="black"/>
                  </a:solidFill>
                </a:rPr>
                <a:t>　　　　　　</a:t>
              </a:r>
              <a:r>
                <a:rPr lang="ja-JP" altLang="en-US" sz="1400" dirty="0" smtClean="0">
                  <a:solidFill>
                    <a:prstClr val="black"/>
                  </a:solidFill>
                  <a:latin typeface="ＭＳ 明朝" panose="02020609040205080304" pitchFamily="17" charset="-128"/>
                  <a:ea typeface="ＭＳ 明朝" panose="02020609040205080304" pitchFamily="17" charset="-128"/>
                </a:rPr>
                <a:t>具体的には、転入及び</a:t>
              </a:r>
              <a:r>
                <a:rPr lang="ja-JP" altLang="ja-JP" sz="1400" dirty="0" smtClean="0">
                  <a:solidFill>
                    <a:prstClr val="black"/>
                  </a:solidFill>
                  <a:latin typeface="ＭＳ 明朝" panose="02020609040205080304" pitchFamily="17" charset="-128"/>
                  <a:ea typeface="ＭＳ 明朝" panose="02020609040205080304" pitchFamily="17" charset="-128"/>
                </a:rPr>
                <a:t>世帯主</a:t>
              </a:r>
              <a:r>
                <a:rPr lang="ja-JP" altLang="en-US" sz="1400" dirty="0" smtClean="0">
                  <a:solidFill>
                    <a:prstClr val="black"/>
                  </a:solidFill>
                  <a:latin typeface="ＭＳ 明朝" panose="02020609040205080304" pitchFamily="17" charset="-128"/>
                  <a:ea typeface="ＭＳ 明朝" panose="02020609040205080304" pitchFamily="17" charset="-128"/>
                </a:rPr>
                <a:t>の</a:t>
              </a:r>
              <a:r>
                <a:rPr lang="ja-JP" altLang="ja-JP" sz="1400" dirty="0" smtClean="0">
                  <a:solidFill>
                    <a:prstClr val="black"/>
                  </a:solidFill>
                  <a:latin typeface="ＭＳ 明朝" panose="02020609040205080304" pitchFamily="17" charset="-128"/>
                  <a:ea typeface="ＭＳ 明朝" panose="02020609040205080304" pitchFamily="17" charset="-128"/>
                </a:rPr>
                <a:t>変更</a:t>
              </a:r>
              <a:r>
                <a:rPr lang="ja-JP" altLang="en-US" sz="1400" dirty="0" smtClean="0">
                  <a:solidFill>
                    <a:prstClr val="black"/>
                  </a:solidFill>
                  <a:latin typeface="ＭＳ 明朝" panose="02020609040205080304" pitchFamily="17" charset="-128"/>
                  <a:ea typeface="ＭＳ 明朝" panose="02020609040205080304" pitchFamily="17" charset="-128"/>
                </a:rPr>
                <a:t>を想定。</a:t>
              </a:r>
              <a:endParaRPr lang="en-US" altLang="ja-JP" sz="1600" dirty="0">
                <a:solidFill>
                  <a:prstClr val="black"/>
                </a:solidFill>
                <a:latin typeface="ＭＳ 明朝" panose="02020609040205080304" pitchFamily="17" charset="-128"/>
                <a:ea typeface="ＭＳ 明朝" panose="02020609040205080304" pitchFamily="17" charset="-128"/>
              </a:endParaRPr>
            </a:p>
            <a:p>
              <a:pPr lvl="0"/>
              <a:endParaRPr lang="en-US" altLang="ja-JP" sz="1600" dirty="0" smtClean="0">
                <a:solidFill>
                  <a:prstClr val="black"/>
                </a:solidFill>
              </a:endParaRPr>
            </a:p>
            <a:p>
              <a:pPr lvl="0"/>
              <a:r>
                <a:rPr lang="ja-JP" altLang="en-US" sz="1600" dirty="0">
                  <a:solidFill>
                    <a:prstClr val="black"/>
                  </a:solidFill>
                </a:rPr>
                <a:t>　　　</a:t>
              </a:r>
              <a:r>
                <a:rPr lang="ja-JP" altLang="ja-JP" sz="1600" dirty="0" smtClean="0">
                  <a:solidFill>
                    <a:prstClr val="black"/>
                  </a:solidFill>
                </a:rPr>
                <a:t>（</a:t>
              </a:r>
              <a:r>
                <a:rPr lang="ja-JP" altLang="ja-JP" sz="1600" dirty="0">
                  <a:solidFill>
                    <a:prstClr val="black"/>
                  </a:solidFill>
                </a:rPr>
                <a:t>２）</a:t>
              </a:r>
              <a:r>
                <a:rPr lang="ja-JP" altLang="en-US" sz="1600" dirty="0">
                  <a:solidFill>
                    <a:prstClr val="black"/>
                  </a:solidFill>
                </a:rPr>
                <a:t>他の世帯と関わらず、資格取得・喪失に</a:t>
              </a:r>
              <a:r>
                <a:rPr lang="ja-JP" altLang="en-US" sz="1600" dirty="0" smtClean="0">
                  <a:solidFill>
                    <a:prstClr val="black"/>
                  </a:solidFill>
                </a:rPr>
                <a:t>よる当該世帯内</a:t>
              </a:r>
              <a:r>
                <a:rPr lang="ja-JP" altLang="en-US" sz="1600" dirty="0">
                  <a:solidFill>
                    <a:prstClr val="black"/>
                  </a:solidFill>
                </a:rPr>
                <a:t>の国保</a:t>
              </a:r>
              <a:r>
                <a:rPr lang="ja-JP" altLang="en-US" sz="1600" dirty="0" smtClean="0">
                  <a:solidFill>
                    <a:prstClr val="black"/>
                  </a:solidFill>
                </a:rPr>
                <a:t>加入者数の</a:t>
              </a:r>
              <a:r>
                <a:rPr lang="ja-JP" altLang="en-US" sz="1600" dirty="0">
                  <a:solidFill>
                    <a:prstClr val="black"/>
                  </a:solidFill>
                </a:rPr>
                <a:t>増加</a:t>
              </a:r>
              <a:r>
                <a:rPr lang="ja-JP" altLang="en-US" sz="1600" dirty="0" smtClean="0">
                  <a:solidFill>
                    <a:prstClr val="black"/>
                  </a:solidFill>
                </a:rPr>
                <a:t>又は減少を伴う場合　</a:t>
              </a:r>
              <a:endParaRPr lang="en-US" altLang="ja-JP" sz="1600" dirty="0" smtClean="0">
                <a:solidFill>
                  <a:prstClr val="black"/>
                </a:solidFill>
              </a:endParaRPr>
            </a:p>
            <a:p>
              <a:pPr lvl="0"/>
              <a:r>
                <a:rPr lang="ja-JP" altLang="en-US" sz="1600" dirty="0">
                  <a:solidFill>
                    <a:prstClr val="black"/>
                  </a:solidFill>
                </a:rPr>
                <a:t>　</a:t>
              </a:r>
              <a:r>
                <a:rPr lang="ja-JP" altLang="en-US" sz="1600" dirty="0" smtClean="0">
                  <a:solidFill>
                    <a:prstClr val="black"/>
                  </a:solidFill>
                </a:rPr>
                <a:t>　　　　の住所異動。　</a:t>
              </a:r>
              <a:r>
                <a:rPr lang="ja-JP" altLang="en-US" sz="1400" dirty="0" smtClean="0">
                  <a:solidFill>
                    <a:prstClr val="black"/>
                  </a:solidFill>
                  <a:latin typeface="ＭＳ 明朝" panose="02020609040205080304" pitchFamily="17" charset="-128"/>
                  <a:ea typeface="ＭＳ 明朝" panose="02020609040205080304" pitchFamily="17" charset="-128"/>
                </a:rPr>
                <a:t>具体的には、出産、社会保険離脱、生活保護廃止等による資格取得又は死亡、社会保険加入、　　</a:t>
              </a:r>
              <a:endParaRPr lang="en-US" altLang="ja-JP" sz="1400" dirty="0" smtClean="0">
                <a:solidFill>
                  <a:prstClr val="black"/>
                </a:solidFill>
                <a:latin typeface="ＭＳ 明朝" panose="02020609040205080304" pitchFamily="17" charset="-128"/>
                <a:ea typeface="ＭＳ 明朝" panose="02020609040205080304" pitchFamily="17" charset="-128"/>
              </a:endParaRPr>
            </a:p>
            <a:p>
              <a:pPr lvl="0"/>
              <a:r>
                <a:rPr lang="ja-JP" altLang="en-US" sz="1400" dirty="0">
                  <a:solidFill>
                    <a:prstClr val="black"/>
                  </a:solidFill>
                  <a:latin typeface="ＭＳ 明朝" panose="02020609040205080304" pitchFamily="17" charset="-128"/>
                  <a:ea typeface="ＭＳ 明朝" panose="02020609040205080304" pitchFamily="17" charset="-128"/>
                </a:rPr>
                <a:t>　</a:t>
              </a:r>
              <a:r>
                <a:rPr lang="ja-JP" altLang="en-US" sz="1400" dirty="0" smtClean="0">
                  <a:solidFill>
                    <a:prstClr val="black"/>
                  </a:solidFill>
                  <a:latin typeface="ＭＳ 明朝" panose="02020609040205080304" pitchFamily="17" charset="-128"/>
                  <a:ea typeface="ＭＳ 明朝" panose="02020609040205080304" pitchFamily="17" charset="-128"/>
                </a:rPr>
                <a:t>　　　　　　　　　　生活保護開始等による資格喪失を想定。</a:t>
              </a:r>
              <a:endParaRPr lang="en-US" altLang="ja-JP" sz="1400" dirty="0">
                <a:solidFill>
                  <a:prstClr val="black"/>
                </a:solidFill>
                <a:latin typeface="ＭＳ 明朝" panose="02020609040205080304" pitchFamily="17" charset="-128"/>
                <a:ea typeface="ＭＳ 明朝" panose="02020609040205080304" pitchFamily="17" charset="-128"/>
              </a:endParaRPr>
            </a:p>
            <a:p>
              <a:pPr lvl="0"/>
              <a:r>
                <a:rPr lang="ja-JP" altLang="en-US" sz="1400" dirty="0">
                  <a:solidFill>
                    <a:prstClr val="black"/>
                  </a:solidFill>
                </a:rPr>
                <a:t>　　　　　</a:t>
              </a:r>
              <a:endParaRPr lang="ja-JP" altLang="en-US" sz="1600" b="1" dirty="0">
                <a:solidFill>
                  <a:prstClr val="black"/>
                </a:solidFill>
              </a:endParaRPr>
            </a:p>
          </p:txBody>
        </p:sp>
        <p:sp>
          <p:nvSpPr>
            <p:cNvPr id="37" name="テキスト ボックス 36"/>
            <p:cNvSpPr txBox="1"/>
            <p:nvPr/>
          </p:nvSpPr>
          <p:spPr>
            <a:xfrm>
              <a:off x="203593" y="3930131"/>
              <a:ext cx="9776581" cy="1323439"/>
            </a:xfrm>
            <a:prstGeom prst="rect">
              <a:avLst/>
            </a:prstGeom>
            <a:noFill/>
          </p:spPr>
          <p:txBody>
            <a:bodyPr wrap="square" rtlCol="0">
              <a:spAutoFit/>
            </a:bodyPr>
            <a:lstStyle/>
            <a:p>
              <a:r>
                <a:rPr lang="en-US" altLang="ja-JP" sz="1600" dirty="0">
                  <a:latin typeface="１４"/>
                </a:rPr>
                <a:t>Ⅱ</a:t>
              </a:r>
              <a:r>
                <a:rPr lang="ja-JP" altLang="en-US" sz="1600" dirty="0" smtClean="0">
                  <a:latin typeface="１４"/>
                </a:rPr>
                <a:t>　世帯分離、世帯合併による</a:t>
              </a:r>
              <a:r>
                <a:rPr lang="ja-JP" altLang="en-US" sz="1600" b="1" u="sng" dirty="0" smtClean="0">
                  <a:latin typeface="１４"/>
                </a:rPr>
                <a:t>一の世帯で完結しない住所異動</a:t>
              </a:r>
              <a:r>
                <a:rPr lang="ja-JP" altLang="en-US" sz="1600" dirty="0" smtClean="0">
                  <a:latin typeface="ＭＳ Ｐ明朝" panose="02020600040205080304" pitchFamily="18" charset="-128"/>
                  <a:ea typeface="ＭＳ Ｐ明朝" panose="02020600040205080304" pitchFamily="18" charset="-128"/>
                </a:rPr>
                <a:t>（</a:t>
              </a:r>
              <a:r>
                <a:rPr lang="ja-JP" altLang="ja-JP" sz="1600" dirty="0" smtClean="0">
                  <a:latin typeface="ＭＳ Ｐ明朝" panose="02020600040205080304" pitchFamily="18" charset="-128"/>
                  <a:ea typeface="ＭＳ Ｐ明朝" panose="02020600040205080304" pitchFamily="18" charset="-128"/>
                </a:rPr>
                <a:t>他</a:t>
              </a:r>
              <a:r>
                <a:rPr lang="ja-JP" altLang="ja-JP" sz="1600" dirty="0">
                  <a:latin typeface="ＭＳ Ｐ明朝" panose="02020600040205080304" pitchFamily="18" charset="-128"/>
                  <a:ea typeface="ＭＳ Ｐ明朝" panose="02020600040205080304" pitchFamily="18" charset="-128"/>
                </a:rPr>
                <a:t>の世帯からの異動による国保</a:t>
              </a:r>
              <a:r>
                <a:rPr lang="ja-JP" altLang="en-US" sz="1600" dirty="0">
                  <a:latin typeface="ＭＳ Ｐ明朝" panose="02020600040205080304" pitchFamily="18" charset="-128"/>
                  <a:ea typeface="ＭＳ Ｐ明朝" panose="02020600040205080304" pitchFamily="18" charset="-128"/>
                </a:rPr>
                <a:t>加入者</a:t>
              </a:r>
              <a:r>
                <a:rPr lang="ja-JP" altLang="ja-JP" sz="1600" dirty="0">
                  <a:latin typeface="ＭＳ Ｐ明朝" panose="02020600040205080304" pitchFamily="18" charset="-128"/>
                  <a:ea typeface="ＭＳ Ｐ明朝" panose="02020600040205080304" pitchFamily="18" charset="-128"/>
                </a:rPr>
                <a:t>の</a:t>
              </a:r>
              <a:r>
                <a:rPr lang="ja-JP" altLang="ja-JP" sz="1600" dirty="0" smtClean="0">
                  <a:latin typeface="ＭＳ Ｐ明朝" panose="02020600040205080304" pitchFamily="18" charset="-128"/>
                  <a:ea typeface="ＭＳ Ｐ明朝" panose="02020600040205080304" pitchFamily="18" charset="-128"/>
                </a:rPr>
                <a:t>増加</a:t>
              </a:r>
              <a:endParaRPr lang="en-US" altLang="ja-JP" sz="1600" dirty="0" smtClean="0">
                <a:latin typeface="ＭＳ Ｐ明朝" panose="02020600040205080304" pitchFamily="18" charset="-128"/>
                <a:ea typeface="ＭＳ Ｐ明朝" panose="02020600040205080304" pitchFamily="18" charset="-128"/>
              </a:endParaRPr>
            </a:p>
            <a:p>
              <a:r>
                <a:rPr lang="ja-JP" altLang="en-US" sz="1600" dirty="0">
                  <a:latin typeface="ＭＳ Ｐ明朝" panose="02020600040205080304" pitchFamily="18" charset="-128"/>
                  <a:ea typeface="ＭＳ Ｐ明朝" panose="02020600040205080304" pitchFamily="18" charset="-128"/>
                </a:rPr>
                <a:t>　</a:t>
              </a:r>
              <a:r>
                <a:rPr lang="ja-JP" altLang="ja-JP" sz="1600" dirty="0" smtClean="0">
                  <a:latin typeface="ＭＳ Ｐ明朝" panose="02020600040205080304" pitchFamily="18" charset="-128"/>
                  <a:ea typeface="ＭＳ Ｐ明朝" panose="02020600040205080304" pitchFamily="18" charset="-128"/>
                </a:rPr>
                <a:t>や、他</a:t>
              </a:r>
              <a:r>
                <a:rPr lang="ja-JP" altLang="ja-JP" sz="1600" dirty="0">
                  <a:latin typeface="ＭＳ Ｐ明朝" panose="02020600040205080304" pitchFamily="18" charset="-128"/>
                  <a:ea typeface="ＭＳ Ｐ明朝" panose="02020600040205080304" pitchFamily="18" charset="-128"/>
                </a:rPr>
                <a:t>の世帯への異動による国保</a:t>
              </a:r>
              <a:r>
                <a:rPr lang="ja-JP" altLang="en-US" sz="1600" dirty="0">
                  <a:latin typeface="ＭＳ Ｐ明朝" panose="02020600040205080304" pitchFamily="18" charset="-128"/>
                  <a:ea typeface="ＭＳ Ｐ明朝" panose="02020600040205080304" pitchFamily="18" charset="-128"/>
                </a:rPr>
                <a:t>加入者</a:t>
              </a:r>
              <a:r>
                <a:rPr lang="ja-JP" altLang="ja-JP" sz="1600" dirty="0">
                  <a:latin typeface="ＭＳ Ｐ明朝" panose="02020600040205080304" pitchFamily="18" charset="-128"/>
                  <a:ea typeface="ＭＳ Ｐ明朝" panose="02020600040205080304" pitchFamily="18" charset="-128"/>
                </a:rPr>
                <a:t>の</a:t>
              </a:r>
              <a:r>
                <a:rPr lang="ja-JP" altLang="ja-JP" sz="1600" dirty="0" smtClean="0">
                  <a:latin typeface="ＭＳ Ｐ明朝" panose="02020600040205080304" pitchFamily="18" charset="-128"/>
                  <a:ea typeface="ＭＳ Ｐ明朝" panose="02020600040205080304" pitchFamily="18" charset="-128"/>
                </a:rPr>
                <a:t>減少</a:t>
              </a:r>
              <a:r>
                <a:rPr lang="ja-JP" altLang="en-US" sz="1600" dirty="0" smtClean="0">
                  <a:latin typeface="ＭＳ Ｐ明朝" panose="02020600040205080304" pitchFamily="18" charset="-128"/>
                  <a:ea typeface="ＭＳ Ｐ明朝" panose="02020600040205080304" pitchFamily="18" charset="-128"/>
                </a:rPr>
                <a:t>をいう。）</a:t>
              </a:r>
              <a:r>
                <a:rPr lang="ja-JP" altLang="en-US" sz="1600" b="1" u="sng" dirty="0" smtClean="0">
                  <a:latin typeface="１４"/>
                </a:rPr>
                <a:t>の場合</a:t>
              </a:r>
              <a:r>
                <a:rPr lang="ja-JP" altLang="en-US" sz="1600" dirty="0" smtClean="0">
                  <a:latin typeface="１４"/>
                </a:rPr>
                <a:t>については、次のとおりとする。</a:t>
              </a:r>
              <a:endParaRPr lang="en-US" altLang="ja-JP" sz="1600" dirty="0" smtClean="0">
                <a:latin typeface="１４"/>
              </a:endParaRPr>
            </a:p>
            <a:p>
              <a:endParaRPr lang="en-US" altLang="ja-JP" sz="1600" dirty="0">
                <a:latin typeface="１４"/>
              </a:endParaRPr>
            </a:p>
            <a:p>
              <a:r>
                <a:rPr lang="ja-JP" altLang="en-US" sz="1600" dirty="0" smtClean="0">
                  <a:latin typeface="１４"/>
                </a:rPr>
                <a:t> （１）</a:t>
              </a:r>
              <a:r>
                <a:rPr lang="ja-JP" altLang="en-US" sz="1600" dirty="0">
                  <a:latin typeface="１４"/>
                </a:rPr>
                <a:t>　</a:t>
              </a:r>
              <a:r>
                <a:rPr lang="ja-JP" altLang="en-US" sz="1600" b="1" dirty="0" smtClean="0">
                  <a:latin typeface="１４"/>
                </a:rPr>
                <a:t>世帯</a:t>
              </a:r>
              <a:r>
                <a:rPr lang="ja-JP" altLang="en-US" sz="1600" b="1" dirty="0">
                  <a:latin typeface="１４"/>
                </a:rPr>
                <a:t>主と住所の両方に変更がない世帯</a:t>
              </a:r>
              <a:r>
                <a:rPr lang="ja-JP" altLang="en-US" sz="1600" dirty="0">
                  <a:latin typeface="１４"/>
                </a:rPr>
                <a:t>に</a:t>
              </a:r>
              <a:r>
                <a:rPr lang="ja-JP" altLang="en-US" sz="1600" dirty="0" smtClean="0">
                  <a:latin typeface="１４"/>
                </a:rPr>
                <a:t>対して、</a:t>
              </a:r>
              <a:r>
                <a:rPr lang="ja-JP" altLang="en-US" sz="1600" dirty="0">
                  <a:latin typeface="１４"/>
                </a:rPr>
                <a:t>世帯の</a:t>
              </a:r>
              <a:r>
                <a:rPr lang="ja-JP" altLang="en-US" sz="1600" dirty="0" smtClean="0">
                  <a:latin typeface="１４"/>
                </a:rPr>
                <a:t>継続性</a:t>
              </a:r>
              <a:r>
                <a:rPr lang="ja-JP" altLang="en-US" sz="1600" dirty="0">
                  <a:latin typeface="１４"/>
                </a:rPr>
                <a:t>を</a:t>
              </a:r>
              <a:r>
                <a:rPr lang="ja-JP" altLang="en-US" sz="1600" dirty="0" smtClean="0">
                  <a:latin typeface="１４"/>
                </a:rPr>
                <a:t>認める。</a:t>
              </a:r>
              <a:endParaRPr lang="en-US" altLang="ja-JP" sz="1600" dirty="0" smtClean="0">
                <a:latin typeface="１４"/>
              </a:endParaRPr>
            </a:p>
            <a:p>
              <a:r>
                <a:rPr lang="ja-JP" altLang="en-US" sz="1600" dirty="0" smtClean="0">
                  <a:latin typeface="１４"/>
                </a:rPr>
                <a:t> （</a:t>
              </a:r>
              <a:r>
                <a:rPr lang="ja-JP" altLang="en-US" sz="1600" dirty="0">
                  <a:latin typeface="１４"/>
                </a:rPr>
                <a:t>２）　</a:t>
              </a:r>
              <a:r>
                <a:rPr lang="ja-JP" altLang="en-US" sz="1600" b="1" dirty="0">
                  <a:latin typeface="１４"/>
                </a:rPr>
                <a:t>住所異動前</a:t>
              </a:r>
              <a:r>
                <a:rPr lang="ja-JP" altLang="en-US" sz="1600" b="1" dirty="0" smtClean="0">
                  <a:latin typeface="１４"/>
                </a:rPr>
                <a:t>の世帯</a:t>
              </a:r>
              <a:r>
                <a:rPr lang="ja-JP" altLang="en-US" sz="1600" b="1" dirty="0">
                  <a:latin typeface="１４"/>
                </a:rPr>
                <a:t>主が主宰する世帯</a:t>
              </a:r>
              <a:r>
                <a:rPr lang="ja-JP" altLang="en-US" sz="1600" dirty="0">
                  <a:latin typeface="１４"/>
                </a:rPr>
                <a:t>に対して、世帯の</a:t>
              </a:r>
              <a:r>
                <a:rPr lang="ja-JP" altLang="en-US" sz="1600" dirty="0" smtClean="0">
                  <a:latin typeface="１４"/>
                </a:rPr>
                <a:t>継続性</a:t>
              </a:r>
              <a:r>
                <a:rPr lang="ja-JP" altLang="en-US" sz="1600" dirty="0">
                  <a:latin typeface="１４"/>
                </a:rPr>
                <a:t>を認める。</a:t>
              </a:r>
              <a:r>
                <a:rPr lang="ja-JP" altLang="en-US" sz="1600" b="1" dirty="0">
                  <a:latin typeface="１４"/>
                </a:rPr>
                <a:t>　</a:t>
              </a:r>
              <a:r>
                <a:rPr lang="ja-JP" altLang="ja-JP" sz="1600" dirty="0"/>
                <a:t>　</a:t>
              </a:r>
              <a:r>
                <a:rPr lang="ja-JP" altLang="en-US" sz="1400" dirty="0" smtClean="0"/>
                <a:t>　　</a:t>
              </a:r>
              <a:endParaRPr lang="ja-JP" altLang="ja-JP" dirty="0">
                <a:latin typeface="+mn-ea"/>
              </a:endParaRPr>
            </a:p>
          </p:txBody>
        </p:sp>
        <p:sp>
          <p:nvSpPr>
            <p:cNvPr id="3" name="大かっこ 2"/>
            <p:cNvSpPr/>
            <p:nvPr/>
          </p:nvSpPr>
          <p:spPr>
            <a:xfrm>
              <a:off x="2144688" y="3253004"/>
              <a:ext cx="7544501" cy="576064"/>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 name="大かっこ 3"/>
            <p:cNvSpPr/>
            <p:nvPr/>
          </p:nvSpPr>
          <p:spPr>
            <a:xfrm>
              <a:off x="1136576" y="2545987"/>
              <a:ext cx="3799298" cy="27601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40" name="テキスト ボックス 39"/>
          <p:cNvSpPr txBox="1"/>
          <p:nvPr/>
        </p:nvSpPr>
        <p:spPr>
          <a:xfrm>
            <a:off x="16021" y="5647348"/>
            <a:ext cx="9832672" cy="616090"/>
          </a:xfrm>
          <a:prstGeom prst="rect">
            <a:avLst/>
          </a:prstGeom>
          <a:noFill/>
          <a:ln w="19050">
            <a:noFill/>
          </a:ln>
        </p:spPr>
        <p:txBody>
          <a:bodyPr wrap="square" lIns="91055" tIns="108000" rIns="91055" bIns="45528" rtlCol="0" anchor="t" anchorCtr="0">
            <a:noAutofit/>
          </a:bodyPr>
          <a:lstStyle/>
          <a:p>
            <a:pPr marL="179388" indent="-90488">
              <a:lnSpc>
                <a:spcPts val="1900"/>
              </a:lnSpc>
            </a:pPr>
            <a:r>
              <a:rPr lang="ja-JP" altLang="en-US" sz="1200" b="1" dirty="0">
                <a:solidFill>
                  <a:prstClr val="black"/>
                </a:solidFill>
                <a:latin typeface="ＭＳ ゴシック" panose="020B0609070205080204" pitchFamily="49" charset="-128"/>
                <a:ea typeface="ＭＳ ゴシック" panose="020B0609070205080204" pitchFamily="49" charset="-128"/>
              </a:rPr>
              <a:t>★国民健康保険における高額療養費支給事務の取扱いに</a:t>
            </a:r>
            <a:r>
              <a:rPr lang="ja-JP" altLang="en-US" sz="1200" b="1" dirty="0" smtClean="0">
                <a:solidFill>
                  <a:prstClr val="black"/>
                </a:solidFill>
                <a:latin typeface="ＭＳ ゴシック" panose="020B0609070205080204" pitchFamily="49" charset="-128"/>
                <a:ea typeface="ＭＳ ゴシック" panose="020B0609070205080204" pitchFamily="49" charset="-128"/>
              </a:rPr>
              <a:t>ついて</a:t>
            </a:r>
            <a:r>
              <a:rPr lang="ja-JP" altLang="en-US" sz="1100" b="1" dirty="0" smtClean="0">
                <a:solidFill>
                  <a:prstClr val="black"/>
                </a:solidFill>
                <a:latin typeface="ＭＳ ゴシック" panose="020B0609070205080204" pitchFamily="49" charset="-128"/>
                <a:ea typeface="ＭＳ ゴシック" panose="020B0609070205080204" pitchFamily="49" charset="-128"/>
              </a:rPr>
              <a:t>（昭和</a:t>
            </a:r>
            <a:r>
              <a:rPr lang="en-US" altLang="ja-JP" sz="1100" b="1" dirty="0" smtClean="0">
                <a:solidFill>
                  <a:prstClr val="black"/>
                </a:solidFill>
                <a:latin typeface="ＭＳ ゴシック" panose="020B0609070205080204" pitchFamily="49" charset="-128"/>
                <a:ea typeface="ＭＳ ゴシック" panose="020B0609070205080204" pitchFamily="49" charset="-128"/>
              </a:rPr>
              <a:t>59</a:t>
            </a:r>
            <a:r>
              <a:rPr lang="ja-JP" altLang="en-US" sz="1100" b="1" dirty="0" smtClean="0">
                <a:solidFill>
                  <a:prstClr val="black"/>
                </a:solidFill>
                <a:latin typeface="ＭＳ ゴシック" panose="020B0609070205080204" pitchFamily="49" charset="-128"/>
                <a:ea typeface="ＭＳ ゴシック" panose="020B0609070205080204" pitchFamily="49" charset="-128"/>
              </a:rPr>
              <a:t>年９月</a:t>
            </a:r>
            <a:r>
              <a:rPr lang="en-US" altLang="ja-JP" sz="1100" b="1" dirty="0" smtClean="0">
                <a:solidFill>
                  <a:prstClr val="black"/>
                </a:solidFill>
                <a:latin typeface="ＭＳ ゴシック" panose="020B0609070205080204" pitchFamily="49" charset="-128"/>
                <a:ea typeface="ＭＳ ゴシック" panose="020B0609070205080204" pitchFamily="49" charset="-128"/>
              </a:rPr>
              <a:t>29</a:t>
            </a:r>
            <a:r>
              <a:rPr lang="ja-JP" altLang="en-US" sz="1100" b="1" dirty="0" smtClean="0">
                <a:solidFill>
                  <a:prstClr val="black"/>
                </a:solidFill>
                <a:latin typeface="ＭＳ ゴシック" panose="020B0609070205080204" pitchFamily="49" charset="-128"/>
                <a:ea typeface="ＭＳ ゴシック" panose="020B0609070205080204" pitchFamily="49" charset="-128"/>
              </a:rPr>
              <a:t>日保険発第</a:t>
            </a:r>
            <a:r>
              <a:rPr lang="en-US" altLang="ja-JP" sz="1100" b="1" dirty="0" smtClean="0">
                <a:solidFill>
                  <a:prstClr val="black"/>
                </a:solidFill>
                <a:latin typeface="ＭＳ ゴシック" panose="020B0609070205080204" pitchFamily="49" charset="-128"/>
                <a:ea typeface="ＭＳ ゴシック" panose="020B0609070205080204" pitchFamily="49" charset="-128"/>
              </a:rPr>
              <a:t>73</a:t>
            </a:r>
            <a:r>
              <a:rPr lang="ja-JP" altLang="en-US" sz="1100" b="1" dirty="0" smtClean="0">
                <a:solidFill>
                  <a:prstClr val="black"/>
                </a:solidFill>
                <a:latin typeface="ＭＳ ゴシック" panose="020B0609070205080204" pitchFamily="49" charset="-128"/>
                <a:ea typeface="ＭＳ ゴシック" panose="020B0609070205080204" pitchFamily="49" charset="-128"/>
              </a:rPr>
              <a:t>号厚生省</a:t>
            </a:r>
            <a:r>
              <a:rPr lang="ja-JP" altLang="en-US" sz="1100" b="1" dirty="0">
                <a:solidFill>
                  <a:prstClr val="black"/>
                </a:solidFill>
                <a:latin typeface="ＭＳ ゴシック" panose="020B0609070205080204" pitchFamily="49" charset="-128"/>
                <a:ea typeface="ＭＳ ゴシック" panose="020B0609070205080204" pitchFamily="49" charset="-128"/>
              </a:rPr>
              <a:t>保険局国民健康保険課長通知</a:t>
            </a:r>
            <a:r>
              <a:rPr lang="en-US" altLang="ja-JP" sz="1100" b="1" dirty="0" smtClean="0">
                <a:solidFill>
                  <a:prstClr val="black"/>
                </a:solidFill>
                <a:latin typeface="ＭＳ ゴシック" panose="020B0609070205080204" pitchFamily="49" charset="-128"/>
                <a:ea typeface="ＭＳ ゴシック" panose="020B0609070205080204" pitchFamily="49" charset="-128"/>
              </a:rPr>
              <a:t>)</a:t>
            </a:r>
            <a:endParaRPr lang="en-US" altLang="ja-JP" b="1" dirty="0">
              <a:solidFill>
                <a:prstClr val="black"/>
              </a:solidFill>
              <a:latin typeface="ＭＳ ゴシック" panose="020B0609070205080204" pitchFamily="49" charset="-128"/>
              <a:ea typeface="ＭＳ ゴシック" panose="020B0609070205080204" pitchFamily="49" charset="-128"/>
            </a:endParaRPr>
          </a:p>
        </p:txBody>
      </p:sp>
      <p:sp>
        <p:nvSpPr>
          <p:cNvPr id="41" name="コンテンツ プレースホルダー 2"/>
          <p:cNvSpPr txBox="1">
            <a:spLocks/>
          </p:cNvSpPr>
          <p:nvPr/>
        </p:nvSpPr>
        <p:spPr>
          <a:xfrm>
            <a:off x="632520" y="6013825"/>
            <a:ext cx="8561654" cy="822434"/>
          </a:xfrm>
          <a:prstGeom prst="rect">
            <a:avLst/>
          </a:prstGeom>
          <a:noFill/>
          <a:ln w="3175">
            <a:solidFill>
              <a:schemeClr val="tx1"/>
            </a:solidFill>
          </a:ln>
        </p:spPr>
        <p:txBody>
          <a:bodyPr lIns="108000" tIns="108000" rIns="14400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200" dirty="0"/>
              <a:t>３　高額療養費多数該当世帯の負担軽減関係</a:t>
            </a:r>
          </a:p>
          <a:p>
            <a:pPr marL="0" indent="0">
              <a:buNone/>
            </a:pPr>
            <a:r>
              <a:rPr lang="en-US" altLang="ja-JP" sz="1200" dirty="0" smtClean="0"/>
              <a:t>(</a:t>
            </a:r>
            <a:r>
              <a:rPr lang="ja-JP" altLang="en-US" sz="1200" dirty="0" smtClean="0"/>
              <a:t>１</a:t>
            </a:r>
            <a:r>
              <a:rPr lang="en-US" altLang="ja-JP" sz="1200" dirty="0" smtClean="0"/>
              <a:t>)</a:t>
            </a:r>
            <a:r>
              <a:rPr lang="ja-JP" altLang="en-US" sz="1200" dirty="0" smtClean="0"/>
              <a:t>　</a:t>
            </a:r>
            <a:r>
              <a:rPr lang="ja-JP" altLang="en-US" sz="1200" b="1" u="sng" dirty="0" smtClean="0"/>
              <a:t>多数該当の通算は、家計の同一性、世帯の連続性を考慮して行うもの</a:t>
            </a:r>
            <a:r>
              <a:rPr lang="ja-JP" altLang="en-US" sz="1200" dirty="0" smtClean="0"/>
              <a:t>であり、例えば</a:t>
            </a:r>
            <a:r>
              <a:rPr lang="ja-JP" altLang="en-US" sz="1200" u="sng" dirty="0" smtClean="0"/>
              <a:t>新たに世帯に加わった者が当該世帯に加わる月以前に受けた療養につき支給された高額療養費等は通算されない</a:t>
            </a:r>
            <a:r>
              <a:rPr lang="ja-JP" altLang="en-US" sz="1200" dirty="0" smtClean="0"/>
              <a:t>こと。</a:t>
            </a:r>
          </a:p>
          <a:p>
            <a:pPr marL="0" indent="177800">
              <a:lnSpc>
                <a:spcPts val="2100"/>
              </a:lnSpc>
              <a:spcBef>
                <a:spcPts val="0"/>
              </a:spcBef>
              <a:buFont typeface="Arial" panose="020B0604020202020204" pitchFamily="34" charset="0"/>
              <a:buNone/>
            </a:pPr>
            <a:endParaRPr lang="en-US" altLang="ja-JP" sz="1200" dirty="0" smtClean="0">
              <a:latin typeface="+mn-ea"/>
            </a:endParaRPr>
          </a:p>
        </p:txBody>
      </p:sp>
      <p:sp>
        <p:nvSpPr>
          <p:cNvPr id="16" name="正方形/長方形 15"/>
          <p:cNvSpPr/>
          <p:nvPr/>
        </p:nvSpPr>
        <p:spPr>
          <a:xfrm>
            <a:off x="7753318" y="373632"/>
            <a:ext cx="2456266" cy="432016"/>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smtClean="0">
                <a:solidFill>
                  <a:schemeClr val="tx1"/>
                </a:solidFill>
              </a:rPr>
              <a:t>※</a:t>
            </a:r>
            <a:r>
              <a:rPr kumimoji="1" lang="ja-JP" altLang="en-US" sz="1200" dirty="0" smtClean="0">
                <a:solidFill>
                  <a:schemeClr val="tx1"/>
                </a:solidFill>
              </a:rPr>
              <a:t>詳細は引き続き地方と協議</a:t>
            </a:r>
            <a:endParaRPr kumimoji="1" lang="ja-JP" altLang="en-US" sz="1200" dirty="0">
              <a:solidFill>
                <a:schemeClr val="tx1"/>
              </a:solidFill>
            </a:endParaRPr>
          </a:p>
        </p:txBody>
      </p:sp>
      <p:sp>
        <p:nvSpPr>
          <p:cNvPr id="7" name="正方形/長方形 6"/>
          <p:cNvSpPr/>
          <p:nvPr/>
        </p:nvSpPr>
        <p:spPr>
          <a:xfrm>
            <a:off x="55210" y="5329931"/>
            <a:ext cx="9794185" cy="294894"/>
          </a:xfrm>
          <a:prstGeom prst="rect">
            <a:avLst/>
          </a:prstGeom>
          <a:solidFill>
            <a:schemeClr val="bg1">
              <a:lumMod val="95000"/>
            </a:schemeClr>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　上記判定基準を基本としつつ、被保険者の個別事情を考慮することも可能。ただし、この場合には、都道府県内で統一の基準とすることが必要。</a:t>
            </a:r>
            <a:endParaRPr kumimoji="1" lang="ja-JP" altLang="en-US" sz="1200" dirty="0">
              <a:solidFill>
                <a:schemeClr val="tx1"/>
              </a:solidFill>
            </a:endParaRPr>
          </a:p>
        </p:txBody>
      </p:sp>
    </p:spTree>
    <p:extLst>
      <p:ext uri="{BB962C8B-B14F-4D97-AF65-F5344CB8AC3E}">
        <p14:creationId xmlns:p14="http://schemas.microsoft.com/office/powerpoint/2010/main" val="3350887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298606" y="44624"/>
            <a:ext cx="9289032" cy="648072"/>
          </a:xfrm>
          <a:solidFill>
            <a:schemeClr val="bg1"/>
          </a:solidFill>
          <a:ln>
            <a:noFill/>
          </a:ln>
        </p:spPr>
        <p:txBody>
          <a:bodyPr>
            <a:noAutofit/>
          </a:bodyPr>
          <a:lstStyle/>
          <a:p>
            <a:r>
              <a:rPr lang="ja-JP" altLang="en-US" sz="2000" dirty="0" smtClean="0">
                <a:latin typeface="HGP創英角ｺﾞｼｯｸUB" panose="020B0900000000000000" pitchFamily="50" charset="-128"/>
                <a:ea typeface="HGP創英角ｺﾞｼｯｸUB" panose="020B0900000000000000" pitchFamily="50" charset="-128"/>
              </a:rPr>
              <a:t>「世帯の継続性の判定基準</a:t>
            </a:r>
            <a:r>
              <a:rPr lang="en-US" altLang="ja-JP" sz="2000" dirty="0" smtClean="0">
                <a:latin typeface="HGP創英角ｺﾞｼｯｸUB" panose="020B0900000000000000" pitchFamily="50" charset="-128"/>
                <a:ea typeface="HGP創英角ｺﾞｼｯｸUB" panose="020B0900000000000000" pitchFamily="50" charset="-128"/>
              </a:rPr>
              <a:t>Ⅱ</a:t>
            </a:r>
            <a:r>
              <a:rPr lang="ja-JP" altLang="en-US" sz="2000" dirty="0" smtClean="0">
                <a:latin typeface="HGP創英角ｺﾞｼｯｸUB" panose="020B0900000000000000" pitchFamily="50" charset="-128"/>
                <a:ea typeface="HGP創英角ｺﾞｼｯｸUB" panose="020B0900000000000000" pitchFamily="50" charset="-128"/>
              </a:rPr>
              <a:t>」の適用が想定される事例</a:t>
            </a:r>
            <a:endParaRPr kumimoji="1" lang="ja-JP" altLang="en-US" sz="2000" dirty="0">
              <a:latin typeface="HGP創英角ｺﾞｼｯｸUB" panose="020B0900000000000000" pitchFamily="50" charset="-128"/>
              <a:ea typeface="HGP創英角ｺﾞｼｯｸUB" panose="020B0900000000000000" pitchFamily="50" charset="-128"/>
            </a:endParaRPr>
          </a:p>
        </p:txBody>
      </p:sp>
      <p:sp>
        <p:nvSpPr>
          <p:cNvPr id="126" name="正方形/長方形 125"/>
          <p:cNvSpPr/>
          <p:nvPr/>
        </p:nvSpPr>
        <p:spPr>
          <a:xfrm>
            <a:off x="3063444" y="4566097"/>
            <a:ext cx="52905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endParaRPr>
          </a:p>
        </p:txBody>
      </p:sp>
      <p:sp>
        <p:nvSpPr>
          <p:cNvPr id="153" name="スライド番号プレースホルダー 18"/>
          <p:cNvSpPr>
            <a:spLocks noGrp="1"/>
          </p:cNvSpPr>
          <p:nvPr>
            <p:ph type="sldNum" sz="quarter" idx="12"/>
          </p:nvPr>
        </p:nvSpPr>
        <p:spPr>
          <a:xfrm>
            <a:off x="9345488" y="6450076"/>
            <a:ext cx="548121" cy="390970"/>
          </a:xfrm>
        </p:spPr>
        <p:txBody>
          <a:bodyPr/>
          <a:lstStyle/>
          <a:p>
            <a:fld id="{C7AFB90E-AE84-4A02-80CE-B31577145A33}" type="slidenum">
              <a:rPr kumimoji="1" lang="ja-JP" altLang="en-US" smtClean="0"/>
              <a:pPr/>
              <a:t>22</a:t>
            </a:fld>
            <a:endParaRPr kumimoji="1" lang="ja-JP" altLang="en-US" dirty="0"/>
          </a:p>
        </p:txBody>
      </p:sp>
      <p:cxnSp>
        <p:nvCxnSpPr>
          <p:cNvPr id="101" name="直線コネクタ 100"/>
          <p:cNvCxnSpPr/>
          <p:nvPr/>
        </p:nvCxnSpPr>
        <p:spPr>
          <a:xfrm>
            <a:off x="-107038" y="730891"/>
            <a:ext cx="10281593"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76" name="正方形/長方形 75"/>
          <p:cNvSpPr/>
          <p:nvPr/>
        </p:nvSpPr>
        <p:spPr>
          <a:xfrm>
            <a:off x="7256529" y="6480082"/>
            <a:ext cx="52905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endParaRPr>
          </a:p>
        </p:txBody>
      </p:sp>
      <p:sp>
        <p:nvSpPr>
          <p:cNvPr id="77" name="正方形/長方形 76"/>
          <p:cNvSpPr/>
          <p:nvPr/>
        </p:nvSpPr>
        <p:spPr>
          <a:xfrm>
            <a:off x="3358320" y="6028427"/>
            <a:ext cx="52905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endParaRPr>
          </a:p>
        </p:txBody>
      </p:sp>
      <p:sp>
        <p:nvSpPr>
          <p:cNvPr id="81" name="正方形/長方形 80"/>
          <p:cNvSpPr/>
          <p:nvPr/>
        </p:nvSpPr>
        <p:spPr>
          <a:xfrm>
            <a:off x="6558573" y="6028427"/>
            <a:ext cx="52905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endParaRPr>
          </a:p>
        </p:txBody>
      </p:sp>
      <p:grpSp>
        <p:nvGrpSpPr>
          <p:cNvPr id="39" name="グループ化 38"/>
          <p:cNvGrpSpPr/>
          <p:nvPr/>
        </p:nvGrpSpPr>
        <p:grpSpPr>
          <a:xfrm>
            <a:off x="301895" y="908720"/>
            <a:ext cx="9713710" cy="2825189"/>
            <a:chOff x="275769" y="2731319"/>
            <a:chExt cx="9713710" cy="2825189"/>
          </a:xfrm>
        </p:grpSpPr>
        <p:grpSp>
          <p:nvGrpSpPr>
            <p:cNvPr id="40" name="グループ化 39"/>
            <p:cNvGrpSpPr/>
            <p:nvPr/>
          </p:nvGrpSpPr>
          <p:grpSpPr>
            <a:xfrm>
              <a:off x="424524" y="3325141"/>
              <a:ext cx="7952089" cy="2231367"/>
              <a:chOff x="1135810" y="1354623"/>
              <a:chExt cx="7952089" cy="2231367"/>
            </a:xfrm>
          </p:grpSpPr>
          <p:grpSp>
            <p:nvGrpSpPr>
              <p:cNvPr id="48" name="グループ化 47"/>
              <p:cNvGrpSpPr/>
              <p:nvPr/>
            </p:nvGrpSpPr>
            <p:grpSpPr>
              <a:xfrm>
                <a:off x="1568624" y="1354623"/>
                <a:ext cx="7519275" cy="2231367"/>
                <a:chOff x="1568624" y="1354623"/>
                <a:chExt cx="7519275" cy="2231367"/>
              </a:xfrm>
            </p:grpSpPr>
            <p:grpSp>
              <p:nvGrpSpPr>
                <p:cNvPr id="56" name="グループ化 55"/>
                <p:cNvGrpSpPr/>
                <p:nvPr/>
              </p:nvGrpSpPr>
              <p:grpSpPr>
                <a:xfrm>
                  <a:off x="1568624" y="1354623"/>
                  <a:ext cx="7488832" cy="2222465"/>
                  <a:chOff x="1568624" y="1354623"/>
                  <a:chExt cx="7488832" cy="2222465"/>
                </a:xfrm>
              </p:grpSpPr>
              <p:grpSp>
                <p:nvGrpSpPr>
                  <p:cNvPr id="61" name="グループ化 60"/>
                  <p:cNvGrpSpPr/>
                  <p:nvPr/>
                </p:nvGrpSpPr>
                <p:grpSpPr>
                  <a:xfrm>
                    <a:off x="1568624" y="1354623"/>
                    <a:ext cx="5168505" cy="2222465"/>
                    <a:chOff x="1568624" y="3895169"/>
                    <a:chExt cx="5168505" cy="2222465"/>
                  </a:xfrm>
                </p:grpSpPr>
                <p:grpSp>
                  <p:nvGrpSpPr>
                    <p:cNvPr id="69" name="グループ化 68"/>
                    <p:cNvGrpSpPr/>
                    <p:nvPr/>
                  </p:nvGrpSpPr>
                  <p:grpSpPr>
                    <a:xfrm>
                      <a:off x="1568624" y="3895169"/>
                      <a:ext cx="5168505" cy="2222465"/>
                      <a:chOff x="1568624" y="3895169"/>
                      <a:chExt cx="5168505" cy="2222465"/>
                    </a:xfrm>
                  </p:grpSpPr>
                  <p:grpSp>
                    <p:nvGrpSpPr>
                      <p:cNvPr id="73" name="グループ化 72"/>
                      <p:cNvGrpSpPr/>
                      <p:nvPr/>
                    </p:nvGrpSpPr>
                    <p:grpSpPr>
                      <a:xfrm>
                        <a:off x="1568624" y="3895169"/>
                        <a:ext cx="5168505" cy="1559340"/>
                        <a:chOff x="1543674" y="4148818"/>
                        <a:chExt cx="5168505" cy="1559340"/>
                      </a:xfrm>
                    </p:grpSpPr>
                    <p:sp>
                      <p:nvSpPr>
                        <p:cNvPr id="80" name="正方形/長方形 79"/>
                        <p:cNvSpPr/>
                        <p:nvPr/>
                      </p:nvSpPr>
                      <p:spPr>
                        <a:xfrm>
                          <a:off x="1867710" y="4448748"/>
                          <a:ext cx="1825537" cy="748866"/>
                        </a:xfrm>
                        <a:prstGeom prst="rect">
                          <a:avLst/>
                        </a:prstGeom>
                        <a:ln>
                          <a:prstDash val="solid"/>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1200">
                            <a:latin typeface="+mj-ea"/>
                            <a:ea typeface="+mj-ea"/>
                          </a:endParaRPr>
                        </a:p>
                      </p:txBody>
                    </p:sp>
                    <p:pic>
                      <p:nvPicPr>
                        <p:cNvPr id="82" name="Picture 2" descr="カジュアル女性-PURP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4701" y="4639458"/>
                          <a:ext cx="529052" cy="533818"/>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41" descr="フレッシュマン-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7710" y="4656186"/>
                          <a:ext cx="607061" cy="541427"/>
                        </a:xfrm>
                        <a:prstGeom prst="rect">
                          <a:avLst/>
                        </a:prstGeom>
                        <a:noFill/>
                        <a:extLst>
                          <a:ext uri="{909E8E84-426E-40DD-AFC4-6F175D3DCCD1}">
                            <a14:hiddenFill xmlns:a14="http://schemas.microsoft.com/office/drawing/2010/main">
                              <a:solidFill>
                                <a:srgbClr val="FFFFFF"/>
                              </a:solidFill>
                            </a14:hiddenFill>
                          </a:ext>
                        </a:extLst>
                      </p:spPr>
                    </p:pic>
                    <p:sp>
                      <p:nvSpPr>
                        <p:cNvPr id="84" name="正方形/長方形 83"/>
                        <p:cNvSpPr/>
                        <p:nvPr/>
                      </p:nvSpPr>
                      <p:spPr>
                        <a:xfrm>
                          <a:off x="1757297" y="4463258"/>
                          <a:ext cx="858095" cy="2906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j-ea"/>
                              <a:ea typeface="+mj-ea"/>
                            </a:rPr>
                            <a:t>世帯主</a:t>
                          </a:r>
                          <a:endParaRPr kumimoji="1" lang="ja-JP" altLang="en-US" sz="1200" dirty="0">
                            <a:solidFill>
                              <a:schemeClr val="tx1"/>
                            </a:solidFill>
                            <a:latin typeface="+mj-ea"/>
                            <a:ea typeface="+mj-ea"/>
                          </a:endParaRPr>
                        </a:p>
                      </p:txBody>
                    </p:sp>
                    <p:sp>
                      <p:nvSpPr>
                        <p:cNvPr id="85" name="正方形/長方形 84"/>
                        <p:cNvSpPr/>
                        <p:nvPr/>
                      </p:nvSpPr>
                      <p:spPr>
                        <a:xfrm>
                          <a:off x="2329772" y="4494602"/>
                          <a:ext cx="858095" cy="2358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j-ea"/>
                              <a:ea typeface="+mj-ea"/>
                            </a:rPr>
                            <a:t>配偶者</a:t>
                          </a:r>
                          <a:endParaRPr kumimoji="1" lang="ja-JP" altLang="en-US" sz="1200" dirty="0">
                            <a:solidFill>
                              <a:schemeClr val="tx1"/>
                            </a:solidFill>
                            <a:latin typeface="+mj-ea"/>
                            <a:ea typeface="+mj-ea"/>
                          </a:endParaRPr>
                        </a:p>
                      </p:txBody>
                    </p:sp>
                    <p:sp>
                      <p:nvSpPr>
                        <p:cNvPr id="86" name="正方形/長方形 85"/>
                        <p:cNvSpPr/>
                        <p:nvPr/>
                      </p:nvSpPr>
                      <p:spPr>
                        <a:xfrm>
                          <a:off x="3079824" y="4463258"/>
                          <a:ext cx="52905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j-ea"/>
                              <a:ea typeface="+mj-ea"/>
                            </a:rPr>
                            <a:t>子</a:t>
                          </a:r>
                          <a:endParaRPr kumimoji="1" lang="ja-JP" altLang="en-US" sz="1200" dirty="0">
                            <a:solidFill>
                              <a:schemeClr val="tx1"/>
                            </a:solidFill>
                            <a:latin typeface="+mj-ea"/>
                            <a:ea typeface="+mj-ea"/>
                          </a:endParaRPr>
                        </a:p>
                      </p:txBody>
                    </p:sp>
                    <p:sp>
                      <p:nvSpPr>
                        <p:cNvPr id="87" name="正方形/長方形 86"/>
                        <p:cNvSpPr/>
                        <p:nvPr/>
                      </p:nvSpPr>
                      <p:spPr>
                        <a:xfrm>
                          <a:off x="1867710" y="4148818"/>
                          <a:ext cx="1825536" cy="296556"/>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200" dirty="0" smtClean="0">
                              <a:solidFill>
                                <a:schemeClr val="tx1"/>
                              </a:solidFill>
                              <a:latin typeface="+mj-ea"/>
                              <a:ea typeface="+mj-ea"/>
                            </a:rPr>
                            <a:t>Ｘ市</a:t>
                          </a:r>
                          <a:endParaRPr kumimoji="1" lang="ja-JP" altLang="en-US" sz="1200" dirty="0">
                            <a:solidFill>
                              <a:schemeClr val="tx1"/>
                            </a:solidFill>
                            <a:latin typeface="+mj-ea"/>
                            <a:ea typeface="+mj-ea"/>
                          </a:endParaRPr>
                        </a:p>
                      </p:txBody>
                    </p:sp>
                    <p:sp>
                      <p:nvSpPr>
                        <p:cNvPr id="88" name="正方形/長方形 87"/>
                        <p:cNvSpPr/>
                        <p:nvPr/>
                      </p:nvSpPr>
                      <p:spPr>
                        <a:xfrm>
                          <a:off x="1543674" y="4148818"/>
                          <a:ext cx="324036" cy="1048795"/>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200" dirty="0" smtClean="0">
                              <a:solidFill>
                                <a:schemeClr val="tx1"/>
                              </a:solidFill>
                              <a:latin typeface="+mj-ea"/>
                              <a:ea typeface="+mj-ea"/>
                            </a:rPr>
                            <a:t>Ａ</a:t>
                          </a:r>
                          <a:endParaRPr lang="en-US" altLang="ja-JP" sz="1200" dirty="0" smtClean="0">
                            <a:solidFill>
                              <a:schemeClr val="tx1"/>
                            </a:solidFill>
                            <a:latin typeface="+mj-ea"/>
                            <a:ea typeface="+mj-ea"/>
                          </a:endParaRPr>
                        </a:p>
                        <a:p>
                          <a:pPr algn="ctr"/>
                          <a:r>
                            <a:rPr lang="ja-JP" altLang="en-US" sz="1200" dirty="0" smtClean="0">
                              <a:solidFill>
                                <a:schemeClr val="tx1"/>
                              </a:solidFill>
                              <a:latin typeface="+mj-ea"/>
                              <a:ea typeface="+mj-ea"/>
                            </a:rPr>
                            <a:t>世</a:t>
                          </a:r>
                          <a:endParaRPr lang="en-US" altLang="ja-JP" sz="1200" dirty="0" smtClean="0">
                            <a:solidFill>
                              <a:schemeClr val="tx1"/>
                            </a:solidFill>
                            <a:latin typeface="+mj-ea"/>
                            <a:ea typeface="+mj-ea"/>
                          </a:endParaRPr>
                        </a:p>
                        <a:p>
                          <a:pPr algn="ctr"/>
                          <a:r>
                            <a:rPr lang="ja-JP" altLang="en-US" sz="1200" dirty="0" smtClean="0">
                              <a:solidFill>
                                <a:schemeClr val="tx1"/>
                              </a:solidFill>
                              <a:latin typeface="+mj-ea"/>
                              <a:ea typeface="+mj-ea"/>
                            </a:rPr>
                            <a:t>帯</a:t>
                          </a:r>
                          <a:endParaRPr kumimoji="1" lang="ja-JP" altLang="en-US" sz="1200" dirty="0">
                            <a:solidFill>
                              <a:schemeClr val="tx1"/>
                            </a:solidFill>
                            <a:latin typeface="+mj-ea"/>
                            <a:ea typeface="+mj-ea"/>
                          </a:endParaRPr>
                        </a:p>
                      </p:txBody>
                    </p:sp>
                    <p:sp>
                      <p:nvSpPr>
                        <p:cNvPr id="89" name="正方形/長方形 88"/>
                        <p:cNvSpPr/>
                        <p:nvPr/>
                      </p:nvSpPr>
                      <p:spPr>
                        <a:xfrm>
                          <a:off x="4886642" y="4959292"/>
                          <a:ext cx="1825537" cy="748866"/>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1200">
                            <a:latin typeface="+mj-ea"/>
                            <a:ea typeface="+mj-ea"/>
                          </a:endParaRPr>
                        </a:p>
                      </p:txBody>
                    </p:sp>
                    <p:sp>
                      <p:nvSpPr>
                        <p:cNvPr id="90" name="正方形/長方形 89"/>
                        <p:cNvSpPr/>
                        <p:nvPr/>
                      </p:nvSpPr>
                      <p:spPr>
                        <a:xfrm>
                          <a:off x="4820378" y="4937620"/>
                          <a:ext cx="858095" cy="2906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rgbClr val="FF0000"/>
                              </a:solidFill>
                              <a:latin typeface="+mj-ea"/>
                              <a:ea typeface="+mj-ea"/>
                            </a:rPr>
                            <a:t>世帯主</a:t>
                          </a:r>
                          <a:endParaRPr kumimoji="1" lang="ja-JP" altLang="en-US" sz="1200" dirty="0">
                            <a:solidFill>
                              <a:srgbClr val="FF0000"/>
                            </a:solidFill>
                            <a:latin typeface="+mj-ea"/>
                            <a:ea typeface="+mj-ea"/>
                          </a:endParaRPr>
                        </a:p>
                      </p:txBody>
                    </p:sp>
                    <p:sp>
                      <p:nvSpPr>
                        <p:cNvPr id="91" name="正方形/長方形 90"/>
                        <p:cNvSpPr/>
                        <p:nvPr/>
                      </p:nvSpPr>
                      <p:spPr>
                        <a:xfrm>
                          <a:off x="4886642" y="4659362"/>
                          <a:ext cx="1825536" cy="296556"/>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sz="1200" dirty="0" smtClean="0">
                              <a:solidFill>
                                <a:schemeClr val="tx1"/>
                              </a:solidFill>
                              <a:latin typeface="+mj-ea"/>
                              <a:ea typeface="+mj-ea"/>
                            </a:rPr>
                            <a:t>Z</a:t>
                          </a:r>
                          <a:r>
                            <a:rPr kumimoji="1" lang="ja-JP" altLang="en-US" sz="1200" dirty="0" smtClean="0">
                              <a:solidFill>
                                <a:schemeClr val="tx1"/>
                              </a:solidFill>
                              <a:latin typeface="+mj-ea"/>
                              <a:ea typeface="+mj-ea"/>
                            </a:rPr>
                            <a:t>市</a:t>
                          </a:r>
                          <a:endParaRPr kumimoji="1" lang="ja-JP" altLang="en-US" sz="1200" dirty="0">
                            <a:solidFill>
                              <a:schemeClr val="tx1"/>
                            </a:solidFill>
                            <a:latin typeface="+mj-ea"/>
                            <a:ea typeface="+mj-ea"/>
                          </a:endParaRPr>
                        </a:p>
                      </p:txBody>
                    </p:sp>
                    <p:sp>
                      <p:nvSpPr>
                        <p:cNvPr id="92" name="正方形/長方形 91"/>
                        <p:cNvSpPr/>
                        <p:nvPr/>
                      </p:nvSpPr>
                      <p:spPr>
                        <a:xfrm>
                          <a:off x="4562606" y="4659362"/>
                          <a:ext cx="324036" cy="104879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sz="1200" dirty="0" smtClean="0">
                              <a:solidFill>
                                <a:schemeClr val="tx1"/>
                              </a:solidFill>
                              <a:latin typeface="+mj-ea"/>
                              <a:ea typeface="+mj-ea"/>
                            </a:rPr>
                            <a:t>C</a:t>
                          </a:r>
                          <a:r>
                            <a:rPr lang="ja-JP" altLang="en-US" sz="1200" dirty="0" smtClean="0">
                              <a:solidFill>
                                <a:schemeClr val="tx1"/>
                              </a:solidFill>
                              <a:latin typeface="+mj-ea"/>
                              <a:ea typeface="+mj-ea"/>
                            </a:rPr>
                            <a:t>世</a:t>
                          </a:r>
                          <a:endParaRPr lang="en-US" altLang="ja-JP" sz="1200" dirty="0" smtClean="0">
                            <a:solidFill>
                              <a:schemeClr val="tx1"/>
                            </a:solidFill>
                            <a:latin typeface="+mj-ea"/>
                            <a:ea typeface="+mj-ea"/>
                          </a:endParaRPr>
                        </a:p>
                        <a:p>
                          <a:pPr algn="ctr"/>
                          <a:r>
                            <a:rPr lang="ja-JP" altLang="en-US" sz="1200" dirty="0" smtClean="0">
                              <a:solidFill>
                                <a:schemeClr val="tx1"/>
                              </a:solidFill>
                              <a:latin typeface="+mj-ea"/>
                              <a:ea typeface="+mj-ea"/>
                            </a:rPr>
                            <a:t>帯</a:t>
                          </a:r>
                          <a:endParaRPr kumimoji="1" lang="ja-JP" altLang="en-US" sz="1200" dirty="0">
                            <a:solidFill>
                              <a:schemeClr val="tx1"/>
                            </a:solidFill>
                            <a:latin typeface="+mj-ea"/>
                            <a:ea typeface="+mj-ea"/>
                          </a:endParaRPr>
                        </a:p>
                      </p:txBody>
                    </p:sp>
                    <p:pic>
                      <p:nvPicPr>
                        <p:cNvPr id="93" name="Picture 2" descr="D:\k-yamaguchi\Desktop\icon_5p\icon_5p_64.png"/>
                        <p:cNvPicPr>
                          <a:picLocks noChangeAspect="1" noChangeArrowheads="1"/>
                        </p:cNvPicPr>
                        <p:nvPr/>
                      </p:nvPicPr>
                      <p:blipFill>
                        <a:blip r:embed="rId4" cstate="print"/>
                        <a:srcRect/>
                        <a:stretch>
                          <a:fillRect/>
                        </a:stretch>
                      </p:blipFill>
                      <p:spPr bwMode="auto">
                        <a:xfrm>
                          <a:off x="5016486" y="5181523"/>
                          <a:ext cx="537389" cy="496051"/>
                        </a:xfrm>
                        <a:prstGeom prst="rect">
                          <a:avLst/>
                        </a:prstGeom>
                        <a:noFill/>
                      </p:spPr>
                    </p:pic>
                  </p:grpSp>
                  <p:sp>
                    <p:nvSpPr>
                      <p:cNvPr id="74" name="正方形/長方形 73"/>
                      <p:cNvSpPr/>
                      <p:nvPr/>
                    </p:nvSpPr>
                    <p:spPr>
                      <a:xfrm>
                        <a:off x="1895393" y="5368768"/>
                        <a:ext cx="1825537" cy="748866"/>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sz="1200">
                          <a:latin typeface="+mj-ea"/>
                          <a:ea typeface="+mj-ea"/>
                        </a:endParaRPr>
                      </a:p>
                    </p:txBody>
                  </p:sp>
                  <p:sp>
                    <p:nvSpPr>
                      <p:cNvPr id="75" name="正方形/長方形 74"/>
                      <p:cNvSpPr/>
                      <p:nvPr/>
                    </p:nvSpPr>
                    <p:spPr>
                      <a:xfrm>
                        <a:off x="2357455" y="5372419"/>
                        <a:ext cx="858095" cy="2358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j-ea"/>
                            <a:ea typeface="+mj-ea"/>
                          </a:rPr>
                          <a:t>世帯主</a:t>
                        </a:r>
                        <a:endParaRPr kumimoji="1" lang="ja-JP" altLang="en-US" sz="1200" dirty="0">
                          <a:solidFill>
                            <a:schemeClr val="tx1"/>
                          </a:solidFill>
                          <a:latin typeface="+mj-ea"/>
                          <a:ea typeface="+mj-ea"/>
                        </a:endParaRPr>
                      </a:p>
                    </p:txBody>
                  </p:sp>
                  <p:sp>
                    <p:nvSpPr>
                      <p:cNvPr id="78" name="正方形/長方形 77"/>
                      <p:cNvSpPr/>
                      <p:nvPr/>
                    </p:nvSpPr>
                    <p:spPr>
                      <a:xfrm>
                        <a:off x="1895393" y="5068838"/>
                        <a:ext cx="1825536" cy="296556"/>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200" dirty="0">
                            <a:solidFill>
                              <a:schemeClr val="tx1"/>
                            </a:solidFill>
                            <a:latin typeface="+mj-ea"/>
                            <a:ea typeface="+mj-ea"/>
                          </a:rPr>
                          <a:t>Ｙ</a:t>
                        </a:r>
                        <a:r>
                          <a:rPr kumimoji="1" lang="ja-JP" altLang="en-US" sz="1200" dirty="0" smtClean="0">
                            <a:solidFill>
                              <a:schemeClr val="tx1"/>
                            </a:solidFill>
                            <a:latin typeface="+mj-ea"/>
                            <a:ea typeface="+mj-ea"/>
                          </a:rPr>
                          <a:t>市</a:t>
                        </a:r>
                        <a:endParaRPr kumimoji="1" lang="ja-JP" altLang="en-US" sz="1200" dirty="0">
                          <a:solidFill>
                            <a:schemeClr val="tx1"/>
                          </a:solidFill>
                          <a:latin typeface="+mj-ea"/>
                          <a:ea typeface="+mj-ea"/>
                        </a:endParaRPr>
                      </a:p>
                    </p:txBody>
                  </p:sp>
                  <p:sp>
                    <p:nvSpPr>
                      <p:cNvPr id="79" name="正方形/長方形 78"/>
                      <p:cNvSpPr/>
                      <p:nvPr/>
                    </p:nvSpPr>
                    <p:spPr>
                      <a:xfrm>
                        <a:off x="1571357" y="5068838"/>
                        <a:ext cx="324036" cy="1048795"/>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1200" dirty="0" smtClean="0">
                            <a:solidFill>
                              <a:schemeClr val="tx1"/>
                            </a:solidFill>
                            <a:latin typeface="+mj-ea"/>
                            <a:ea typeface="+mj-ea"/>
                          </a:rPr>
                          <a:t>B</a:t>
                        </a:r>
                        <a:r>
                          <a:rPr lang="ja-JP" altLang="en-US" sz="1200" dirty="0" smtClean="0">
                            <a:solidFill>
                              <a:schemeClr val="tx1"/>
                            </a:solidFill>
                            <a:latin typeface="+mj-ea"/>
                            <a:ea typeface="+mj-ea"/>
                          </a:rPr>
                          <a:t>世</a:t>
                        </a:r>
                        <a:endParaRPr lang="en-US" altLang="ja-JP" sz="1200" dirty="0" smtClean="0">
                          <a:solidFill>
                            <a:schemeClr val="tx1"/>
                          </a:solidFill>
                          <a:latin typeface="+mj-ea"/>
                          <a:ea typeface="+mj-ea"/>
                        </a:endParaRPr>
                      </a:p>
                      <a:p>
                        <a:pPr algn="ctr"/>
                        <a:r>
                          <a:rPr lang="ja-JP" altLang="en-US" sz="1200" dirty="0" smtClean="0">
                            <a:solidFill>
                              <a:schemeClr val="tx1"/>
                            </a:solidFill>
                            <a:latin typeface="+mj-ea"/>
                            <a:ea typeface="+mj-ea"/>
                          </a:rPr>
                          <a:t>帯</a:t>
                        </a:r>
                        <a:endParaRPr kumimoji="1" lang="ja-JP" altLang="en-US" sz="1200" dirty="0">
                          <a:solidFill>
                            <a:schemeClr val="tx1"/>
                          </a:solidFill>
                          <a:latin typeface="+mj-ea"/>
                          <a:ea typeface="+mj-ea"/>
                        </a:endParaRPr>
                      </a:p>
                    </p:txBody>
                  </p:sp>
                </p:grpSp>
                <p:pic>
                  <p:nvPicPr>
                    <p:cNvPr id="70" name="Picture 2" descr="D:\k-yamaguchi\Desktop\icon_5p\icon_5p_64.png"/>
                    <p:cNvPicPr>
                      <a:picLocks noChangeAspect="1" noChangeArrowheads="1"/>
                    </p:cNvPicPr>
                    <p:nvPr/>
                  </p:nvPicPr>
                  <p:blipFill>
                    <a:blip r:embed="rId4" cstate="print"/>
                    <a:srcRect/>
                    <a:stretch>
                      <a:fillRect/>
                    </a:stretch>
                  </p:blipFill>
                  <p:spPr bwMode="auto">
                    <a:xfrm>
                      <a:off x="3053082" y="5597245"/>
                      <a:ext cx="537389" cy="496051"/>
                    </a:xfrm>
                    <a:prstGeom prst="rect">
                      <a:avLst/>
                    </a:prstGeom>
                    <a:noFill/>
                  </p:spPr>
                </p:pic>
                <p:sp>
                  <p:nvSpPr>
                    <p:cNvPr id="71" name="正方形/長方形 70"/>
                    <p:cNvSpPr/>
                    <p:nvPr/>
                  </p:nvSpPr>
                  <p:spPr>
                    <a:xfrm>
                      <a:off x="3086239" y="5373216"/>
                      <a:ext cx="52905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j-ea"/>
                          <a:ea typeface="+mj-ea"/>
                        </a:rPr>
                        <a:t>子</a:t>
                      </a:r>
                      <a:endParaRPr kumimoji="1" lang="ja-JP" altLang="en-US" sz="1200" dirty="0">
                        <a:solidFill>
                          <a:schemeClr val="tx1"/>
                        </a:solidFill>
                        <a:latin typeface="+mj-ea"/>
                        <a:ea typeface="+mj-ea"/>
                      </a:endParaRPr>
                    </a:p>
                  </p:txBody>
                </p:sp>
                <p:pic>
                  <p:nvPicPr>
                    <p:cNvPr id="72" name="Picture 49" descr="ビジネスウーマン-WHI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72392" y="4426369"/>
                      <a:ext cx="608400" cy="514799"/>
                    </a:xfrm>
                    <a:prstGeom prst="rect">
                      <a:avLst/>
                    </a:prstGeom>
                    <a:noFill/>
                    <a:extLst>
                      <a:ext uri="{909E8E84-426E-40DD-AFC4-6F175D3DCCD1}">
                        <a14:hiddenFill xmlns:a14="http://schemas.microsoft.com/office/drawing/2010/main">
                          <a:solidFill>
                            <a:srgbClr val="FFFFFF"/>
                          </a:solidFill>
                        </a14:hiddenFill>
                      </a:ext>
                    </a:extLst>
                  </p:spPr>
                </p:pic>
              </p:grpSp>
              <p:sp>
                <p:nvSpPr>
                  <p:cNvPr id="62" name="正方形/長方形 61"/>
                  <p:cNvSpPr/>
                  <p:nvPr/>
                </p:nvSpPr>
                <p:spPr>
                  <a:xfrm>
                    <a:off x="7231919" y="1654553"/>
                    <a:ext cx="1825537" cy="748866"/>
                  </a:xfrm>
                  <a:prstGeom prst="rect">
                    <a:avLst/>
                  </a:prstGeom>
                  <a:ln>
                    <a:prstDash val="solid"/>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1200">
                      <a:latin typeface="+mj-ea"/>
                      <a:ea typeface="+mj-ea"/>
                    </a:endParaRPr>
                  </a:p>
                </p:txBody>
              </p:sp>
              <p:pic>
                <p:nvPicPr>
                  <p:cNvPr id="63" name="Picture 41" descr="フレッシュマン-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1919" y="1861991"/>
                    <a:ext cx="607061" cy="541427"/>
                  </a:xfrm>
                  <a:prstGeom prst="rect">
                    <a:avLst/>
                  </a:prstGeom>
                  <a:noFill/>
                  <a:extLst>
                    <a:ext uri="{909E8E84-426E-40DD-AFC4-6F175D3DCCD1}">
                      <a14:hiddenFill xmlns:a14="http://schemas.microsoft.com/office/drawing/2010/main">
                        <a:solidFill>
                          <a:srgbClr val="FFFFFF"/>
                        </a:solidFill>
                      </a14:hiddenFill>
                    </a:ext>
                  </a:extLst>
                </p:spPr>
              </p:pic>
              <p:sp>
                <p:nvSpPr>
                  <p:cNvPr id="64" name="正方形/長方形 63"/>
                  <p:cNvSpPr/>
                  <p:nvPr/>
                </p:nvSpPr>
                <p:spPr>
                  <a:xfrm>
                    <a:off x="7121506" y="1669063"/>
                    <a:ext cx="858095" cy="2906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j-ea"/>
                        <a:ea typeface="+mj-ea"/>
                      </a:rPr>
                      <a:t>世帯主</a:t>
                    </a:r>
                    <a:endParaRPr kumimoji="1" lang="ja-JP" altLang="en-US" sz="1200" dirty="0">
                      <a:solidFill>
                        <a:schemeClr val="tx1"/>
                      </a:solidFill>
                      <a:latin typeface="+mj-ea"/>
                      <a:ea typeface="+mj-ea"/>
                    </a:endParaRPr>
                  </a:p>
                </p:txBody>
              </p:sp>
              <p:sp>
                <p:nvSpPr>
                  <p:cNvPr id="65" name="正方形/長方形 64"/>
                  <p:cNvSpPr/>
                  <p:nvPr/>
                </p:nvSpPr>
                <p:spPr>
                  <a:xfrm>
                    <a:off x="7693981" y="1700407"/>
                    <a:ext cx="858095" cy="2358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j-ea"/>
                        <a:ea typeface="+mj-ea"/>
                      </a:rPr>
                      <a:t>配偶者</a:t>
                    </a:r>
                    <a:endParaRPr kumimoji="1" lang="ja-JP" altLang="en-US" sz="1200" dirty="0">
                      <a:solidFill>
                        <a:schemeClr val="tx1"/>
                      </a:solidFill>
                      <a:latin typeface="+mj-ea"/>
                      <a:ea typeface="+mj-ea"/>
                    </a:endParaRPr>
                  </a:p>
                </p:txBody>
              </p:sp>
              <p:sp>
                <p:nvSpPr>
                  <p:cNvPr id="66" name="正方形/長方形 65"/>
                  <p:cNvSpPr/>
                  <p:nvPr/>
                </p:nvSpPr>
                <p:spPr>
                  <a:xfrm>
                    <a:off x="7231919" y="1354623"/>
                    <a:ext cx="1825536" cy="296556"/>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200" dirty="0" smtClean="0">
                        <a:solidFill>
                          <a:schemeClr val="tx1"/>
                        </a:solidFill>
                        <a:latin typeface="+mj-ea"/>
                        <a:ea typeface="+mj-ea"/>
                      </a:rPr>
                      <a:t>Ｘ市</a:t>
                    </a:r>
                    <a:endParaRPr kumimoji="1" lang="ja-JP" altLang="en-US" sz="1200" dirty="0">
                      <a:solidFill>
                        <a:schemeClr val="tx1"/>
                      </a:solidFill>
                      <a:latin typeface="+mj-ea"/>
                      <a:ea typeface="+mj-ea"/>
                    </a:endParaRPr>
                  </a:p>
                </p:txBody>
              </p:sp>
              <p:sp>
                <p:nvSpPr>
                  <p:cNvPr id="67" name="正方形/長方形 66"/>
                  <p:cNvSpPr/>
                  <p:nvPr/>
                </p:nvSpPr>
                <p:spPr>
                  <a:xfrm>
                    <a:off x="6907883" y="1354623"/>
                    <a:ext cx="324036" cy="1048795"/>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200" dirty="0" smtClean="0">
                        <a:solidFill>
                          <a:schemeClr val="tx1"/>
                        </a:solidFill>
                        <a:latin typeface="+mj-ea"/>
                        <a:ea typeface="+mj-ea"/>
                      </a:rPr>
                      <a:t>Ａ</a:t>
                    </a:r>
                    <a:endParaRPr lang="en-US" altLang="ja-JP" sz="1200" dirty="0" smtClean="0">
                      <a:solidFill>
                        <a:schemeClr val="tx1"/>
                      </a:solidFill>
                      <a:latin typeface="+mj-ea"/>
                      <a:ea typeface="+mj-ea"/>
                    </a:endParaRPr>
                  </a:p>
                  <a:p>
                    <a:pPr algn="ctr"/>
                    <a:r>
                      <a:rPr lang="ja-JP" altLang="en-US" sz="1200" dirty="0" smtClean="0">
                        <a:solidFill>
                          <a:schemeClr val="tx1"/>
                        </a:solidFill>
                        <a:latin typeface="+mj-ea"/>
                        <a:ea typeface="+mj-ea"/>
                      </a:rPr>
                      <a:t>世</a:t>
                    </a:r>
                    <a:endParaRPr lang="en-US" altLang="ja-JP" sz="1200" dirty="0" smtClean="0">
                      <a:solidFill>
                        <a:schemeClr val="tx1"/>
                      </a:solidFill>
                      <a:latin typeface="+mj-ea"/>
                      <a:ea typeface="+mj-ea"/>
                    </a:endParaRPr>
                  </a:p>
                  <a:p>
                    <a:pPr algn="ctr"/>
                    <a:r>
                      <a:rPr lang="ja-JP" altLang="en-US" sz="1200" dirty="0" smtClean="0">
                        <a:solidFill>
                          <a:schemeClr val="tx1"/>
                        </a:solidFill>
                        <a:latin typeface="+mj-ea"/>
                        <a:ea typeface="+mj-ea"/>
                      </a:rPr>
                      <a:t>帯</a:t>
                    </a:r>
                    <a:endParaRPr kumimoji="1" lang="ja-JP" altLang="en-US" sz="1200" dirty="0">
                      <a:solidFill>
                        <a:schemeClr val="tx1"/>
                      </a:solidFill>
                      <a:latin typeface="+mj-ea"/>
                      <a:ea typeface="+mj-ea"/>
                    </a:endParaRPr>
                  </a:p>
                </p:txBody>
              </p:sp>
              <p:pic>
                <p:nvPicPr>
                  <p:cNvPr id="68" name="Picture 49" descr="ビジネスウーマン-WHI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11651" y="1871968"/>
                    <a:ext cx="608400" cy="514799"/>
                  </a:xfrm>
                  <a:prstGeom prst="rect">
                    <a:avLst/>
                  </a:prstGeom>
                  <a:noFill/>
                  <a:extLst>
                    <a:ext uri="{909E8E84-426E-40DD-AFC4-6F175D3DCCD1}">
                      <a14:hiddenFill xmlns:a14="http://schemas.microsoft.com/office/drawing/2010/main">
                        <a:solidFill>
                          <a:srgbClr val="FFFFFF"/>
                        </a:solidFill>
                      </a14:hiddenFill>
                    </a:ext>
                  </a:extLst>
                </p:spPr>
              </p:pic>
            </p:grpSp>
            <p:sp>
              <p:nvSpPr>
                <p:cNvPr id="57" name="正方形/長方形 56"/>
                <p:cNvSpPr/>
                <p:nvPr/>
              </p:nvSpPr>
              <p:spPr>
                <a:xfrm>
                  <a:off x="7262362" y="2837124"/>
                  <a:ext cx="1825537" cy="748866"/>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sz="1200">
                    <a:latin typeface="+mj-ea"/>
                    <a:ea typeface="+mj-ea"/>
                  </a:endParaRPr>
                </a:p>
              </p:txBody>
            </p:sp>
            <p:sp>
              <p:nvSpPr>
                <p:cNvPr id="58" name="正方形/長方形 57"/>
                <p:cNvSpPr/>
                <p:nvPr/>
              </p:nvSpPr>
              <p:spPr>
                <a:xfrm>
                  <a:off x="7724424" y="2882978"/>
                  <a:ext cx="858095" cy="2358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j-ea"/>
                      <a:ea typeface="+mj-ea"/>
                    </a:rPr>
                    <a:t>世帯主</a:t>
                  </a:r>
                  <a:endParaRPr kumimoji="1" lang="ja-JP" altLang="en-US" sz="1200" dirty="0">
                    <a:solidFill>
                      <a:schemeClr val="tx1"/>
                    </a:solidFill>
                    <a:latin typeface="+mj-ea"/>
                    <a:ea typeface="+mj-ea"/>
                  </a:endParaRPr>
                </a:p>
              </p:txBody>
            </p:sp>
            <p:sp>
              <p:nvSpPr>
                <p:cNvPr id="59" name="正方形/長方形 58"/>
                <p:cNvSpPr/>
                <p:nvPr/>
              </p:nvSpPr>
              <p:spPr>
                <a:xfrm>
                  <a:off x="7262362" y="2537194"/>
                  <a:ext cx="1825536" cy="296556"/>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200" dirty="0">
                      <a:solidFill>
                        <a:schemeClr val="tx1"/>
                      </a:solidFill>
                      <a:latin typeface="+mj-ea"/>
                      <a:ea typeface="+mj-ea"/>
                    </a:rPr>
                    <a:t>Ｙ</a:t>
                  </a:r>
                  <a:r>
                    <a:rPr kumimoji="1" lang="ja-JP" altLang="en-US" sz="1200" dirty="0" smtClean="0">
                      <a:solidFill>
                        <a:schemeClr val="tx1"/>
                      </a:solidFill>
                      <a:latin typeface="+mj-ea"/>
                      <a:ea typeface="+mj-ea"/>
                    </a:rPr>
                    <a:t>市</a:t>
                  </a:r>
                  <a:endParaRPr kumimoji="1" lang="ja-JP" altLang="en-US" sz="1200" dirty="0">
                    <a:solidFill>
                      <a:schemeClr val="tx1"/>
                    </a:solidFill>
                    <a:latin typeface="+mj-ea"/>
                    <a:ea typeface="+mj-ea"/>
                  </a:endParaRPr>
                </a:p>
              </p:txBody>
            </p:sp>
            <p:sp>
              <p:nvSpPr>
                <p:cNvPr id="60" name="正方形/長方形 59"/>
                <p:cNvSpPr/>
                <p:nvPr/>
              </p:nvSpPr>
              <p:spPr>
                <a:xfrm>
                  <a:off x="6938326" y="2537194"/>
                  <a:ext cx="324036" cy="1048795"/>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200" dirty="0" smtClean="0">
                      <a:solidFill>
                        <a:schemeClr val="tx1"/>
                      </a:solidFill>
                      <a:latin typeface="+mj-ea"/>
                      <a:ea typeface="+mj-ea"/>
                    </a:rPr>
                    <a:t>Ｂ世</a:t>
                  </a:r>
                  <a:endParaRPr lang="en-US" altLang="ja-JP" sz="1200" dirty="0" smtClean="0">
                    <a:solidFill>
                      <a:schemeClr val="tx1"/>
                    </a:solidFill>
                    <a:latin typeface="+mj-ea"/>
                    <a:ea typeface="+mj-ea"/>
                  </a:endParaRPr>
                </a:p>
                <a:p>
                  <a:pPr algn="ctr"/>
                  <a:r>
                    <a:rPr lang="ja-JP" altLang="en-US" sz="1200" dirty="0" smtClean="0">
                      <a:solidFill>
                        <a:schemeClr val="tx1"/>
                      </a:solidFill>
                      <a:latin typeface="+mj-ea"/>
                      <a:ea typeface="+mj-ea"/>
                    </a:rPr>
                    <a:t>帯</a:t>
                  </a:r>
                  <a:endParaRPr kumimoji="1" lang="ja-JP" altLang="en-US" sz="1200" dirty="0">
                    <a:solidFill>
                      <a:schemeClr val="tx1"/>
                    </a:solidFill>
                    <a:latin typeface="+mj-ea"/>
                    <a:ea typeface="+mj-ea"/>
                  </a:endParaRPr>
                </a:p>
              </p:txBody>
            </p:sp>
          </p:grpSp>
          <p:cxnSp>
            <p:nvCxnSpPr>
              <p:cNvPr id="49" name="直線矢印コネクタ 48"/>
              <p:cNvCxnSpPr/>
              <p:nvPr/>
            </p:nvCxnSpPr>
            <p:spPr>
              <a:xfrm flipV="1">
                <a:off x="3920918" y="1984937"/>
                <a:ext cx="504056" cy="0"/>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3477920" y="2103692"/>
                <a:ext cx="1385459" cy="830997"/>
              </a:xfrm>
              <a:prstGeom prst="rect">
                <a:avLst/>
              </a:prstGeom>
              <a:noFill/>
            </p:spPr>
            <p:txBody>
              <a:bodyPr wrap="square" rtlCol="0">
                <a:spAutoFit/>
              </a:bodyPr>
              <a:lstStyle/>
              <a:p>
                <a:pPr algn="ctr"/>
                <a:r>
                  <a:rPr lang="ja-JP" altLang="en-US" sz="1200" dirty="0" smtClean="0">
                    <a:solidFill>
                      <a:srgbClr val="0000FF"/>
                    </a:solidFill>
                  </a:rPr>
                  <a:t>住所異動</a:t>
                </a:r>
                <a:endParaRPr lang="en-US" altLang="ja-JP" sz="1200" dirty="0" smtClean="0">
                  <a:solidFill>
                    <a:srgbClr val="0000FF"/>
                  </a:solidFill>
                </a:endParaRPr>
              </a:p>
              <a:p>
                <a:pPr algn="ctr"/>
                <a:r>
                  <a:rPr lang="ja-JP" altLang="en-US" sz="1200" dirty="0" smtClean="0">
                    <a:solidFill>
                      <a:srgbClr val="0000FF"/>
                    </a:solidFill>
                  </a:rPr>
                  <a:t>・</a:t>
                </a:r>
                <a:endParaRPr lang="en-US" altLang="ja-JP" sz="1200" dirty="0" smtClean="0">
                  <a:solidFill>
                    <a:srgbClr val="0000FF"/>
                  </a:solidFill>
                </a:endParaRPr>
              </a:p>
              <a:p>
                <a:pPr algn="ctr"/>
                <a:r>
                  <a:rPr lang="ja-JP" altLang="en-US" sz="1200" dirty="0" smtClean="0">
                    <a:solidFill>
                      <a:srgbClr val="0000FF"/>
                    </a:solidFill>
                  </a:rPr>
                  <a:t>世帯</a:t>
                </a:r>
                <a:r>
                  <a:rPr lang="ja-JP" altLang="en-US" sz="1200" dirty="0">
                    <a:solidFill>
                      <a:srgbClr val="0000FF"/>
                    </a:solidFill>
                  </a:rPr>
                  <a:t>分離</a:t>
                </a:r>
                <a:endParaRPr lang="en-US" altLang="ja-JP" sz="1200" dirty="0" smtClean="0">
                  <a:solidFill>
                    <a:srgbClr val="0000FF"/>
                  </a:solidFill>
                </a:endParaRPr>
              </a:p>
              <a:p>
                <a:pPr algn="ctr"/>
                <a:endParaRPr kumimoji="1" lang="ja-JP" altLang="en-US" sz="1200" dirty="0"/>
              </a:p>
            </p:txBody>
          </p:sp>
          <p:pic>
            <p:nvPicPr>
              <p:cNvPr id="51" name="Picture 2" descr="カジュアル女性-PURP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42919" y="2363416"/>
                <a:ext cx="529052" cy="533818"/>
              </a:xfrm>
              <a:prstGeom prst="rect">
                <a:avLst/>
              </a:prstGeom>
              <a:noFill/>
              <a:extLst>
                <a:ext uri="{909E8E84-426E-40DD-AFC4-6F175D3DCCD1}">
                  <a14:hiddenFill xmlns:a14="http://schemas.microsoft.com/office/drawing/2010/main">
                    <a:solidFill>
                      <a:srgbClr val="FFFFFF"/>
                    </a:solidFill>
                  </a14:hiddenFill>
                </a:ext>
              </a:extLst>
            </p:spPr>
          </p:pic>
          <p:sp>
            <p:nvSpPr>
              <p:cNvPr id="52" name="正方形/長方形 51"/>
              <p:cNvSpPr/>
              <p:nvPr/>
            </p:nvSpPr>
            <p:spPr>
              <a:xfrm>
                <a:off x="5457056" y="2214926"/>
                <a:ext cx="739483" cy="21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rgbClr val="FF0000"/>
                    </a:solidFill>
                  </a:rPr>
                  <a:t>配偶者</a:t>
                </a:r>
                <a:endParaRPr kumimoji="1" lang="ja-JP" altLang="en-US" sz="1200" dirty="0">
                  <a:solidFill>
                    <a:srgbClr val="FF0000"/>
                  </a:solidFill>
                </a:endParaRPr>
              </a:p>
            </p:txBody>
          </p:sp>
          <p:sp>
            <p:nvSpPr>
              <p:cNvPr id="53" name="テキスト ボックス 52"/>
              <p:cNvSpPr txBox="1"/>
              <p:nvPr/>
            </p:nvSpPr>
            <p:spPr>
              <a:xfrm>
                <a:off x="2778139" y="2221414"/>
                <a:ext cx="1166749" cy="461665"/>
              </a:xfrm>
              <a:prstGeom prst="rect">
                <a:avLst/>
              </a:prstGeom>
              <a:noFill/>
            </p:spPr>
            <p:txBody>
              <a:bodyPr wrap="square" rtlCol="0">
                <a:spAutoFit/>
              </a:bodyPr>
              <a:lstStyle/>
              <a:p>
                <a:pPr algn="ctr"/>
                <a:r>
                  <a:rPr lang="en-US" altLang="ja-JP" sz="1200" dirty="0" smtClean="0">
                    <a:solidFill>
                      <a:srgbClr val="FF0000"/>
                    </a:solidFill>
                    <a:latin typeface="+mj-ea"/>
                    <a:ea typeface="+mj-ea"/>
                  </a:rPr>
                  <a:t>【</a:t>
                </a:r>
                <a:r>
                  <a:rPr lang="ja-JP" altLang="en-US" sz="1200" dirty="0" smtClean="0">
                    <a:solidFill>
                      <a:srgbClr val="FF0000"/>
                    </a:solidFill>
                    <a:latin typeface="+mj-ea"/>
                    <a:ea typeface="+mj-ea"/>
                  </a:rPr>
                  <a:t>３回該当中</a:t>
                </a:r>
                <a:r>
                  <a:rPr lang="en-US" altLang="ja-JP" sz="1200" dirty="0" smtClean="0">
                    <a:solidFill>
                      <a:srgbClr val="FF0000"/>
                    </a:solidFill>
                    <a:latin typeface="+mj-ea"/>
                    <a:ea typeface="+mj-ea"/>
                  </a:rPr>
                  <a:t>】</a:t>
                </a:r>
              </a:p>
              <a:p>
                <a:pPr algn="ctr"/>
                <a:endParaRPr kumimoji="1" lang="ja-JP" altLang="en-US" sz="1200" dirty="0"/>
              </a:p>
            </p:txBody>
          </p:sp>
          <p:sp>
            <p:nvSpPr>
              <p:cNvPr id="54" name="テキスト ボックス 53"/>
              <p:cNvSpPr txBox="1"/>
              <p:nvPr/>
            </p:nvSpPr>
            <p:spPr>
              <a:xfrm>
                <a:off x="1135810" y="2218719"/>
                <a:ext cx="1166749" cy="461665"/>
              </a:xfrm>
              <a:prstGeom prst="rect">
                <a:avLst/>
              </a:prstGeom>
              <a:noFill/>
            </p:spPr>
            <p:txBody>
              <a:bodyPr wrap="square" rtlCol="0">
                <a:spAutoFit/>
              </a:bodyPr>
              <a:lstStyle/>
              <a:p>
                <a:pPr algn="ctr"/>
                <a:r>
                  <a:rPr lang="en-US" altLang="ja-JP" sz="1200" dirty="0" smtClean="0">
                    <a:solidFill>
                      <a:srgbClr val="FF0000"/>
                    </a:solidFill>
                    <a:latin typeface="+mj-ea"/>
                    <a:ea typeface="+mj-ea"/>
                  </a:rPr>
                  <a:t>【</a:t>
                </a:r>
                <a:r>
                  <a:rPr lang="ja-JP" altLang="en-US" sz="1200" dirty="0" smtClean="0">
                    <a:solidFill>
                      <a:srgbClr val="FF0000"/>
                    </a:solidFill>
                    <a:latin typeface="+mj-ea"/>
                    <a:ea typeface="+mj-ea"/>
                  </a:rPr>
                  <a:t>３回該当中</a:t>
                </a:r>
                <a:r>
                  <a:rPr lang="en-US" altLang="ja-JP" sz="1200" dirty="0" smtClean="0">
                    <a:solidFill>
                      <a:srgbClr val="FF0000"/>
                    </a:solidFill>
                    <a:latin typeface="+mj-ea"/>
                    <a:ea typeface="+mj-ea"/>
                  </a:rPr>
                  <a:t>】</a:t>
                </a:r>
              </a:p>
              <a:p>
                <a:pPr algn="ctr"/>
                <a:endParaRPr kumimoji="1" lang="ja-JP" altLang="en-US" sz="1200" dirty="0"/>
              </a:p>
            </p:txBody>
          </p:sp>
          <p:cxnSp>
            <p:nvCxnSpPr>
              <p:cNvPr id="55" name="直線矢印コネクタ 54"/>
              <p:cNvCxnSpPr/>
              <p:nvPr/>
            </p:nvCxnSpPr>
            <p:spPr>
              <a:xfrm flipV="1">
                <a:off x="3931033" y="2852936"/>
                <a:ext cx="504056" cy="0"/>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pic>
          <p:nvPicPr>
            <p:cNvPr id="41" name="Picture 49" descr="ビジネスウーマン-WHI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71016" y="5017842"/>
              <a:ext cx="608400" cy="51479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9" descr="ビジネスウーマン-WHI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59644" y="5041708"/>
              <a:ext cx="608400" cy="514799"/>
            </a:xfrm>
            <a:prstGeom prst="rect">
              <a:avLst/>
            </a:prstGeom>
            <a:noFill/>
            <a:extLst>
              <a:ext uri="{909E8E84-426E-40DD-AFC4-6F175D3DCCD1}">
                <a14:hiddenFill xmlns:a14="http://schemas.microsoft.com/office/drawing/2010/main">
                  <a:solidFill>
                    <a:srgbClr val="FFFFFF"/>
                  </a:solidFill>
                </a14:hiddenFill>
              </a:ext>
            </a:extLst>
          </p:spPr>
        </p:pic>
        <p:sp>
          <p:nvSpPr>
            <p:cNvPr id="43" name="正方形/長方形 42"/>
            <p:cNvSpPr/>
            <p:nvPr/>
          </p:nvSpPr>
          <p:spPr>
            <a:xfrm>
              <a:off x="275769" y="2731319"/>
              <a:ext cx="8084264" cy="523220"/>
            </a:xfrm>
            <a:prstGeom prst="rect">
              <a:avLst/>
            </a:prstGeom>
          </p:spPr>
          <p:txBody>
            <a:bodyPr wrap="none">
              <a:spAutoFit/>
            </a:bodyPr>
            <a:lstStyle/>
            <a:p>
              <a:r>
                <a:rPr lang="ja-JP" altLang="en-US" sz="1400" dirty="0" smtClean="0">
                  <a:latin typeface="ＤＦ平成ゴシック体W5" panose="020B0509000000000000" pitchFamily="49" charset="-128"/>
                  <a:ea typeface="ＤＦ平成ゴシック体W5" panose="020B0509000000000000" pitchFamily="49" charset="-128"/>
                </a:rPr>
                <a:t>（例１） 婚姻</a:t>
              </a:r>
              <a:r>
                <a:rPr lang="ja-JP" altLang="en-US" sz="1400" dirty="0">
                  <a:latin typeface="ＤＦ平成ゴシック体W5" panose="020B0509000000000000" pitchFamily="49" charset="-128"/>
                  <a:ea typeface="ＤＦ平成ゴシック体W5" panose="020B0509000000000000" pitchFamily="49" charset="-128"/>
                </a:rPr>
                <a:t>により子が独立して他市町村へ住所異動した</a:t>
              </a:r>
              <a:r>
                <a:rPr lang="ja-JP" altLang="en-US" sz="1400" dirty="0" smtClean="0">
                  <a:latin typeface="ＤＦ平成ゴシック体W5" panose="020B0509000000000000" pitchFamily="49" charset="-128"/>
                  <a:ea typeface="ＤＦ平成ゴシック体W5" panose="020B0509000000000000" pitchFamily="49" charset="-128"/>
                </a:rPr>
                <a:t>場合</a:t>
              </a:r>
              <a:endParaRPr lang="en-US" altLang="ja-JP" sz="1400" dirty="0" smtClean="0">
                <a:latin typeface="ＤＦ平成ゴシック体W5" panose="020B0509000000000000" pitchFamily="49" charset="-128"/>
                <a:ea typeface="ＤＦ平成ゴシック体W5" panose="020B0509000000000000" pitchFamily="49" charset="-128"/>
              </a:endParaRPr>
            </a:p>
            <a:p>
              <a:r>
                <a:rPr lang="ja-JP" altLang="en-US" sz="1400" dirty="0" smtClean="0">
                  <a:latin typeface="ＤＦ平成ゴシック体W5" panose="020B0509000000000000" pitchFamily="49" charset="-128"/>
                  <a:ea typeface="ＤＦ平成ゴシック体W5" panose="020B0509000000000000" pitchFamily="49" charset="-128"/>
                </a:rPr>
                <a:t>　　　　⇒</a:t>
              </a:r>
              <a:r>
                <a:rPr lang="ja-JP" altLang="en-US" sz="1400" dirty="0">
                  <a:latin typeface="ＤＦ平成ゴシック体W5" panose="020B0509000000000000" pitchFamily="49" charset="-128"/>
                  <a:ea typeface="ＤＦ平成ゴシック体W5" panose="020B0509000000000000" pitchFamily="49" charset="-128"/>
                </a:rPr>
                <a:t>基準</a:t>
              </a:r>
              <a:r>
                <a:rPr lang="en-US" altLang="ja-JP" sz="1400" dirty="0">
                  <a:latin typeface="ＤＦ平成ゴシック体W5" panose="020B0509000000000000" pitchFamily="49" charset="-128"/>
                  <a:ea typeface="ＤＦ平成ゴシック体W5" panose="020B0509000000000000" pitchFamily="49" charset="-128"/>
                </a:rPr>
                <a:t>Ⅱ</a:t>
              </a:r>
              <a:r>
                <a:rPr lang="ja-JP" altLang="en-US" sz="1400" dirty="0">
                  <a:latin typeface="ＤＦ平成ゴシック体W5" panose="020B0509000000000000" pitchFamily="49" charset="-128"/>
                  <a:ea typeface="ＤＦ平成ゴシック体W5" panose="020B0509000000000000" pitchFamily="49" charset="-128"/>
                </a:rPr>
                <a:t>（１）</a:t>
              </a:r>
              <a:r>
                <a:rPr lang="ja-JP" altLang="en-US" sz="1400" dirty="0" smtClean="0">
                  <a:latin typeface="ＤＦ平成ゴシック体W5" panose="020B0509000000000000" pitchFamily="49" charset="-128"/>
                  <a:ea typeface="ＤＦ平成ゴシック体W5" panose="020B0509000000000000" pitchFamily="49" charset="-128"/>
                </a:rPr>
                <a:t>世帯</a:t>
              </a:r>
              <a:r>
                <a:rPr lang="ja-JP" altLang="en-US" sz="1400" dirty="0">
                  <a:latin typeface="ＤＦ平成ゴシック体W5" panose="020B0509000000000000" pitchFamily="49" charset="-128"/>
                  <a:ea typeface="ＤＦ平成ゴシック体W5" panose="020B0509000000000000" pitchFamily="49" charset="-128"/>
                </a:rPr>
                <a:t>主と住所の両方に変更がない世帯に対して、世帯の</a:t>
              </a:r>
              <a:r>
                <a:rPr lang="ja-JP" altLang="en-US" sz="1400" dirty="0" smtClean="0">
                  <a:latin typeface="ＤＦ平成ゴシック体W5" panose="020B0509000000000000" pitchFamily="49" charset="-128"/>
                  <a:ea typeface="ＤＦ平成ゴシック体W5" panose="020B0509000000000000" pitchFamily="49" charset="-128"/>
                </a:rPr>
                <a:t>継続性</a:t>
              </a:r>
              <a:r>
                <a:rPr lang="ja-JP" altLang="en-US" sz="1400" dirty="0">
                  <a:latin typeface="ＤＦ平成ゴシック体W5" panose="020B0509000000000000" pitchFamily="49" charset="-128"/>
                  <a:ea typeface="ＤＦ平成ゴシック体W5" panose="020B0509000000000000" pitchFamily="49" charset="-128"/>
                </a:rPr>
                <a:t>を認める。</a:t>
              </a:r>
            </a:p>
          </p:txBody>
        </p:sp>
        <p:sp>
          <p:nvSpPr>
            <p:cNvPr id="44" name="テキスト ボックス 43"/>
            <p:cNvSpPr txBox="1"/>
            <p:nvPr/>
          </p:nvSpPr>
          <p:spPr>
            <a:xfrm>
              <a:off x="8367113" y="3775217"/>
              <a:ext cx="1612866" cy="461665"/>
            </a:xfrm>
            <a:prstGeom prst="rect">
              <a:avLst/>
            </a:prstGeom>
            <a:noFill/>
          </p:spPr>
          <p:txBody>
            <a:bodyPr wrap="square" rtlCol="0">
              <a:spAutoFit/>
            </a:bodyPr>
            <a:lstStyle/>
            <a:p>
              <a:r>
                <a:rPr kumimoji="1" lang="en-US" altLang="ja-JP" sz="1200" dirty="0" smtClean="0">
                  <a:solidFill>
                    <a:srgbClr val="FF0000"/>
                  </a:solidFill>
                </a:rPr>
                <a:t>A</a:t>
              </a:r>
              <a:r>
                <a:rPr kumimoji="1" lang="ja-JP" altLang="en-US" sz="1200" dirty="0" smtClean="0">
                  <a:solidFill>
                    <a:srgbClr val="FF0000"/>
                  </a:solidFill>
                </a:rPr>
                <a:t>世帯の</a:t>
              </a:r>
              <a:endParaRPr kumimoji="1" lang="en-US" altLang="ja-JP" sz="1200" dirty="0" smtClean="0">
                <a:solidFill>
                  <a:srgbClr val="FF0000"/>
                </a:solidFill>
              </a:endParaRPr>
            </a:p>
            <a:p>
              <a:r>
                <a:rPr kumimoji="1" lang="ja-JP" altLang="en-US" sz="1200" dirty="0" smtClean="0">
                  <a:solidFill>
                    <a:srgbClr val="FF0000"/>
                  </a:solidFill>
                </a:rPr>
                <a:t>継続性を認める</a:t>
              </a:r>
              <a:endParaRPr kumimoji="1" lang="ja-JP" altLang="en-US" sz="1200" dirty="0">
                <a:solidFill>
                  <a:srgbClr val="FF0000"/>
                </a:solidFill>
              </a:endParaRPr>
            </a:p>
          </p:txBody>
        </p:sp>
        <p:sp>
          <p:nvSpPr>
            <p:cNvPr id="45" name="テキスト ボックス 44"/>
            <p:cNvSpPr txBox="1"/>
            <p:nvPr/>
          </p:nvSpPr>
          <p:spPr>
            <a:xfrm>
              <a:off x="8376613" y="4934065"/>
              <a:ext cx="1612866" cy="461665"/>
            </a:xfrm>
            <a:prstGeom prst="rect">
              <a:avLst/>
            </a:prstGeom>
            <a:noFill/>
          </p:spPr>
          <p:txBody>
            <a:bodyPr wrap="square" rtlCol="0">
              <a:spAutoFit/>
            </a:bodyPr>
            <a:lstStyle/>
            <a:p>
              <a:r>
                <a:rPr lang="en-US" altLang="ja-JP" sz="1200" dirty="0">
                  <a:solidFill>
                    <a:srgbClr val="FF0000"/>
                  </a:solidFill>
                </a:rPr>
                <a:t>B</a:t>
              </a:r>
              <a:r>
                <a:rPr kumimoji="1" lang="ja-JP" altLang="en-US" sz="1200" dirty="0" smtClean="0">
                  <a:solidFill>
                    <a:srgbClr val="FF0000"/>
                  </a:solidFill>
                </a:rPr>
                <a:t>世帯の</a:t>
              </a:r>
              <a:endParaRPr kumimoji="1" lang="en-US" altLang="ja-JP" sz="1200" dirty="0" smtClean="0">
                <a:solidFill>
                  <a:srgbClr val="FF0000"/>
                </a:solidFill>
              </a:endParaRPr>
            </a:p>
            <a:p>
              <a:r>
                <a:rPr kumimoji="1" lang="ja-JP" altLang="en-US" sz="1200" dirty="0" smtClean="0">
                  <a:solidFill>
                    <a:srgbClr val="FF0000"/>
                  </a:solidFill>
                </a:rPr>
                <a:t>継続性を認める</a:t>
              </a:r>
              <a:endParaRPr kumimoji="1" lang="ja-JP" altLang="en-US" sz="1200" dirty="0">
                <a:solidFill>
                  <a:srgbClr val="FF0000"/>
                </a:solidFill>
              </a:endParaRPr>
            </a:p>
          </p:txBody>
        </p:sp>
        <p:sp>
          <p:nvSpPr>
            <p:cNvPr id="46" name="テキスト ボックス 45"/>
            <p:cNvSpPr txBox="1"/>
            <p:nvPr/>
          </p:nvSpPr>
          <p:spPr>
            <a:xfrm>
              <a:off x="4204230" y="4966141"/>
              <a:ext cx="1612866" cy="276999"/>
            </a:xfrm>
            <a:prstGeom prst="rect">
              <a:avLst/>
            </a:prstGeom>
            <a:noFill/>
          </p:spPr>
          <p:txBody>
            <a:bodyPr wrap="square" rtlCol="0">
              <a:spAutoFit/>
            </a:bodyPr>
            <a:lstStyle/>
            <a:p>
              <a:r>
                <a:rPr kumimoji="1" lang="ja-JP" altLang="en-US" sz="1200" dirty="0" smtClean="0">
                  <a:solidFill>
                    <a:srgbClr val="FF0000"/>
                  </a:solidFill>
                </a:rPr>
                <a:t>新しい世帯とする</a:t>
              </a:r>
              <a:endParaRPr kumimoji="1" lang="ja-JP" altLang="en-US" sz="1200" dirty="0">
                <a:solidFill>
                  <a:srgbClr val="FF0000"/>
                </a:solidFill>
              </a:endParaRPr>
            </a:p>
          </p:txBody>
        </p:sp>
        <p:sp>
          <p:nvSpPr>
            <p:cNvPr id="47" name="テキスト ボックス 46"/>
            <p:cNvSpPr txBox="1"/>
            <p:nvPr/>
          </p:nvSpPr>
          <p:spPr>
            <a:xfrm>
              <a:off x="5775240" y="4175382"/>
              <a:ext cx="1166749" cy="461665"/>
            </a:xfrm>
            <a:prstGeom prst="rect">
              <a:avLst/>
            </a:prstGeom>
            <a:noFill/>
          </p:spPr>
          <p:txBody>
            <a:bodyPr wrap="square" rtlCol="0">
              <a:spAutoFit/>
            </a:bodyPr>
            <a:lstStyle/>
            <a:p>
              <a:pPr algn="ctr"/>
              <a:r>
                <a:rPr lang="en-US" altLang="ja-JP" sz="1200" dirty="0" smtClean="0">
                  <a:solidFill>
                    <a:srgbClr val="FF0000"/>
                  </a:solidFill>
                  <a:latin typeface="+mj-ea"/>
                  <a:ea typeface="+mj-ea"/>
                </a:rPr>
                <a:t>【</a:t>
              </a:r>
              <a:r>
                <a:rPr lang="ja-JP" altLang="en-US" sz="1200" dirty="0" smtClean="0">
                  <a:solidFill>
                    <a:srgbClr val="FF0000"/>
                  </a:solidFill>
                  <a:latin typeface="+mj-ea"/>
                  <a:ea typeface="+mj-ea"/>
                </a:rPr>
                <a:t>３回該当中</a:t>
              </a:r>
              <a:r>
                <a:rPr lang="en-US" altLang="ja-JP" sz="1200" dirty="0" smtClean="0">
                  <a:solidFill>
                    <a:srgbClr val="FF0000"/>
                  </a:solidFill>
                  <a:latin typeface="+mj-ea"/>
                  <a:ea typeface="+mj-ea"/>
                </a:rPr>
                <a:t>】</a:t>
              </a:r>
            </a:p>
            <a:p>
              <a:pPr algn="ctr"/>
              <a:endParaRPr kumimoji="1" lang="ja-JP" altLang="en-US" sz="1200" dirty="0"/>
            </a:p>
          </p:txBody>
        </p:sp>
      </p:grpSp>
      <p:grpSp>
        <p:nvGrpSpPr>
          <p:cNvPr id="94" name="グループ化 93"/>
          <p:cNvGrpSpPr/>
          <p:nvPr/>
        </p:nvGrpSpPr>
        <p:grpSpPr>
          <a:xfrm>
            <a:off x="344488" y="4214987"/>
            <a:ext cx="8802410" cy="2382365"/>
            <a:chOff x="347741" y="4499716"/>
            <a:chExt cx="8802410" cy="2382365"/>
          </a:xfrm>
        </p:grpSpPr>
        <p:grpSp>
          <p:nvGrpSpPr>
            <p:cNvPr id="95" name="グループ化 94"/>
            <p:cNvGrpSpPr/>
            <p:nvPr/>
          </p:nvGrpSpPr>
          <p:grpSpPr>
            <a:xfrm>
              <a:off x="347741" y="4499716"/>
              <a:ext cx="8802410" cy="2382365"/>
              <a:chOff x="347741" y="4499716"/>
              <a:chExt cx="8802410" cy="2382365"/>
            </a:xfrm>
          </p:grpSpPr>
          <p:grpSp>
            <p:nvGrpSpPr>
              <p:cNvPr id="98" name="グループ化 97"/>
              <p:cNvGrpSpPr/>
              <p:nvPr/>
            </p:nvGrpSpPr>
            <p:grpSpPr>
              <a:xfrm>
                <a:off x="1434650" y="5212733"/>
                <a:ext cx="5245368" cy="1430303"/>
                <a:chOff x="1482376" y="4051833"/>
                <a:chExt cx="5245368" cy="1430303"/>
              </a:xfrm>
            </p:grpSpPr>
            <p:sp>
              <p:nvSpPr>
                <p:cNvPr id="134" name="正方形/長方形 133"/>
                <p:cNvSpPr/>
                <p:nvPr/>
              </p:nvSpPr>
              <p:spPr>
                <a:xfrm>
                  <a:off x="5869649" y="4390481"/>
                  <a:ext cx="858095" cy="2906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FF0000"/>
                    </a:solidFill>
                  </a:endParaRPr>
                </a:p>
              </p:txBody>
            </p:sp>
            <p:grpSp>
              <p:nvGrpSpPr>
                <p:cNvPr id="135" name="グループ化 134"/>
                <p:cNvGrpSpPr/>
                <p:nvPr/>
              </p:nvGrpSpPr>
              <p:grpSpPr>
                <a:xfrm>
                  <a:off x="1482376" y="4051833"/>
                  <a:ext cx="2594165" cy="1430303"/>
                  <a:chOff x="1482376" y="4051833"/>
                  <a:chExt cx="2594165" cy="1430303"/>
                </a:xfrm>
              </p:grpSpPr>
              <p:sp>
                <p:nvSpPr>
                  <p:cNvPr id="136" name="正方形/長方形 135"/>
                  <p:cNvSpPr/>
                  <p:nvPr/>
                </p:nvSpPr>
                <p:spPr>
                  <a:xfrm>
                    <a:off x="2204745" y="4351763"/>
                    <a:ext cx="1320157" cy="748866"/>
                  </a:xfrm>
                  <a:prstGeom prst="rect">
                    <a:avLst/>
                  </a:prstGeom>
                  <a:ln>
                    <a:prstDash val="solid"/>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1200"/>
                  </a:p>
                </p:txBody>
              </p:sp>
              <p:pic>
                <p:nvPicPr>
                  <p:cNvPr id="137" name="Picture 2" descr="カジュアル女性-PURP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1806" y="4570183"/>
                    <a:ext cx="529052" cy="533818"/>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41" descr="フレッシュマン-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4745" y="4559201"/>
                    <a:ext cx="607061" cy="541427"/>
                  </a:xfrm>
                  <a:prstGeom prst="rect">
                    <a:avLst/>
                  </a:prstGeom>
                  <a:noFill/>
                  <a:extLst>
                    <a:ext uri="{909E8E84-426E-40DD-AFC4-6F175D3DCCD1}">
                      <a14:hiddenFill xmlns:a14="http://schemas.microsoft.com/office/drawing/2010/main">
                        <a:solidFill>
                          <a:srgbClr val="FFFFFF"/>
                        </a:solidFill>
                      </a14:hiddenFill>
                    </a:ext>
                  </a:extLst>
                </p:spPr>
              </p:pic>
              <p:sp>
                <p:nvSpPr>
                  <p:cNvPr id="139" name="正方形/長方形 138"/>
                  <p:cNvSpPr/>
                  <p:nvPr/>
                </p:nvSpPr>
                <p:spPr>
                  <a:xfrm>
                    <a:off x="2094332" y="4366273"/>
                    <a:ext cx="858095" cy="2906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世帯主</a:t>
                    </a:r>
                    <a:endParaRPr kumimoji="1" lang="ja-JP" altLang="en-US" sz="1200" dirty="0">
                      <a:solidFill>
                        <a:schemeClr val="tx1"/>
                      </a:solidFill>
                    </a:endParaRPr>
                  </a:p>
                </p:txBody>
              </p:sp>
              <p:sp>
                <p:nvSpPr>
                  <p:cNvPr id="140" name="正方形/長方形 139"/>
                  <p:cNvSpPr/>
                  <p:nvPr/>
                </p:nvSpPr>
                <p:spPr>
                  <a:xfrm>
                    <a:off x="2666807" y="4397617"/>
                    <a:ext cx="858095" cy="2358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配偶者</a:t>
                    </a:r>
                    <a:endParaRPr kumimoji="1" lang="ja-JP" altLang="en-US" sz="1200" dirty="0">
                      <a:solidFill>
                        <a:schemeClr val="tx1"/>
                      </a:solidFill>
                    </a:endParaRPr>
                  </a:p>
                </p:txBody>
              </p:sp>
              <p:sp>
                <p:nvSpPr>
                  <p:cNvPr id="141" name="正方形/長方形 140"/>
                  <p:cNvSpPr/>
                  <p:nvPr/>
                </p:nvSpPr>
                <p:spPr>
                  <a:xfrm>
                    <a:off x="3547489" y="4366273"/>
                    <a:ext cx="52905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endParaRPr>
                  </a:p>
                </p:txBody>
              </p:sp>
              <p:sp>
                <p:nvSpPr>
                  <p:cNvPr id="142" name="正方形/長方形 141"/>
                  <p:cNvSpPr/>
                  <p:nvPr/>
                </p:nvSpPr>
                <p:spPr>
                  <a:xfrm>
                    <a:off x="2204745" y="4051833"/>
                    <a:ext cx="1320157" cy="296556"/>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200" dirty="0" smtClean="0">
                        <a:solidFill>
                          <a:schemeClr val="tx1"/>
                        </a:solidFill>
                      </a:rPr>
                      <a:t>Ｘ市</a:t>
                    </a:r>
                    <a:endParaRPr kumimoji="1" lang="ja-JP" altLang="en-US" sz="1200" dirty="0">
                      <a:solidFill>
                        <a:schemeClr val="tx1"/>
                      </a:solidFill>
                    </a:endParaRPr>
                  </a:p>
                </p:txBody>
              </p:sp>
              <p:sp>
                <p:nvSpPr>
                  <p:cNvPr id="143" name="正方形/長方形 142"/>
                  <p:cNvSpPr/>
                  <p:nvPr/>
                </p:nvSpPr>
                <p:spPr>
                  <a:xfrm>
                    <a:off x="1880709" y="4051833"/>
                    <a:ext cx="324036" cy="1048795"/>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200" dirty="0" smtClean="0">
                        <a:solidFill>
                          <a:schemeClr val="tx1"/>
                        </a:solidFill>
                      </a:rPr>
                      <a:t>Ａ</a:t>
                    </a:r>
                    <a:endParaRPr lang="en-US" altLang="ja-JP" sz="1200" dirty="0" smtClean="0">
                      <a:solidFill>
                        <a:schemeClr val="tx1"/>
                      </a:solidFill>
                    </a:endParaRPr>
                  </a:p>
                  <a:p>
                    <a:pPr algn="ctr"/>
                    <a:r>
                      <a:rPr lang="ja-JP" altLang="en-US" sz="1200" dirty="0" smtClean="0">
                        <a:solidFill>
                          <a:schemeClr val="tx1"/>
                        </a:solidFill>
                      </a:rPr>
                      <a:t>世</a:t>
                    </a:r>
                    <a:endParaRPr lang="en-US" altLang="ja-JP" sz="1200" dirty="0" smtClean="0">
                      <a:solidFill>
                        <a:schemeClr val="tx1"/>
                      </a:solidFill>
                    </a:endParaRPr>
                  </a:p>
                  <a:p>
                    <a:pPr algn="ctr"/>
                    <a:r>
                      <a:rPr lang="ja-JP" altLang="en-US" sz="1200" dirty="0" smtClean="0">
                        <a:solidFill>
                          <a:schemeClr val="tx1"/>
                        </a:solidFill>
                      </a:rPr>
                      <a:t>帯</a:t>
                    </a:r>
                    <a:endParaRPr kumimoji="1" lang="ja-JP" altLang="en-US" sz="1200" dirty="0">
                      <a:solidFill>
                        <a:schemeClr val="tx1"/>
                      </a:solidFill>
                    </a:endParaRPr>
                  </a:p>
                </p:txBody>
              </p:sp>
              <p:grpSp>
                <p:nvGrpSpPr>
                  <p:cNvPr id="144" name="グループ化 143"/>
                  <p:cNvGrpSpPr/>
                  <p:nvPr/>
                </p:nvGrpSpPr>
                <p:grpSpPr>
                  <a:xfrm>
                    <a:off x="1482376" y="5007372"/>
                    <a:ext cx="2358231" cy="474764"/>
                    <a:chOff x="1005946" y="4960489"/>
                    <a:chExt cx="2358231" cy="474764"/>
                  </a:xfrm>
                </p:grpSpPr>
                <p:sp>
                  <p:nvSpPr>
                    <p:cNvPr id="145" name="テキスト ボックス 144"/>
                    <p:cNvSpPr txBox="1"/>
                    <p:nvPr/>
                  </p:nvSpPr>
                  <p:spPr>
                    <a:xfrm>
                      <a:off x="2197428" y="4960489"/>
                      <a:ext cx="1166749" cy="461665"/>
                    </a:xfrm>
                    <a:prstGeom prst="rect">
                      <a:avLst/>
                    </a:prstGeom>
                    <a:noFill/>
                  </p:spPr>
                  <p:txBody>
                    <a:bodyPr wrap="square" rtlCol="0">
                      <a:spAutoFit/>
                    </a:bodyPr>
                    <a:lstStyle/>
                    <a:p>
                      <a:pPr algn="ctr"/>
                      <a:r>
                        <a:rPr lang="en-US" altLang="ja-JP" sz="1200" dirty="0" smtClean="0">
                          <a:solidFill>
                            <a:srgbClr val="FF0000"/>
                          </a:solidFill>
                          <a:latin typeface="+mj-ea"/>
                          <a:ea typeface="+mj-ea"/>
                        </a:rPr>
                        <a:t>【</a:t>
                      </a:r>
                      <a:r>
                        <a:rPr lang="ja-JP" altLang="en-US" sz="1200" dirty="0">
                          <a:solidFill>
                            <a:srgbClr val="FF0000"/>
                          </a:solidFill>
                          <a:latin typeface="+mj-ea"/>
                          <a:ea typeface="+mj-ea"/>
                        </a:rPr>
                        <a:t>２</a:t>
                      </a:r>
                      <a:r>
                        <a:rPr lang="ja-JP" altLang="en-US" sz="1200" dirty="0" smtClean="0">
                          <a:solidFill>
                            <a:srgbClr val="FF0000"/>
                          </a:solidFill>
                          <a:latin typeface="+mj-ea"/>
                          <a:ea typeface="+mj-ea"/>
                        </a:rPr>
                        <a:t>回該当中</a:t>
                      </a:r>
                      <a:r>
                        <a:rPr lang="en-US" altLang="ja-JP" sz="1200" dirty="0" smtClean="0">
                          <a:solidFill>
                            <a:srgbClr val="FF0000"/>
                          </a:solidFill>
                          <a:latin typeface="+mj-ea"/>
                          <a:ea typeface="+mj-ea"/>
                        </a:rPr>
                        <a:t>】</a:t>
                      </a:r>
                    </a:p>
                    <a:p>
                      <a:pPr algn="ctr"/>
                      <a:endParaRPr kumimoji="1" lang="ja-JP" altLang="en-US" sz="1200" dirty="0"/>
                    </a:p>
                  </p:txBody>
                </p:sp>
                <p:sp>
                  <p:nvSpPr>
                    <p:cNvPr id="146" name="テキスト ボックス 145"/>
                    <p:cNvSpPr txBox="1"/>
                    <p:nvPr/>
                  </p:nvSpPr>
                  <p:spPr>
                    <a:xfrm>
                      <a:off x="1005946" y="4973588"/>
                      <a:ext cx="1166749" cy="461665"/>
                    </a:xfrm>
                    <a:prstGeom prst="rect">
                      <a:avLst/>
                    </a:prstGeom>
                    <a:noFill/>
                  </p:spPr>
                  <p:txBody>
                    <a:bodyPr wrap="square" rtlCol="0">
                      <a:spAutoFit/>
                    </a:bodyPr>
                    <a:lstStyle/>
                    <a:p>
                      <a:pPr algn="ctr"/>
                      <a:r>
                        <a:rPr lang="en-US" altLang="ja-JP" sz="1200" dirty="0" smtClean="0">
                          <a:solidFill>
                            <a:srgbClr val="FF0000"/>
                          </a:solidFill>
                          <a:latin typeface="+mj-ea"/>
                          <a:ea typeface="+mj-ea"/>
                        </a:rPr>
                        <a:t>【</a:t>
                      </a:r>
                      <a:r>
                        <a:rPr lang="ja-JP" altLang="en-US" sz="1200" dirty="0" smtClean="0">
                          <a:solidFill>
                            <a:srgbClr val="FF0000"/>
                          </a:solidFill>
                          <a:latin typeface="+mj-ea"/>
                          <a:ea typeface="+mj-ea"/>
                        </a:rPr>
                        <a:t>２回該当中</a:t>
                      </a:r>
                      <a:r>
                        <a:rPr lang="en-US" altLang="ja-JP" sz="1200" dirty="0" smtClean="0">
                          <a:solidFill>
                            <a:srgbClr val="FF0000"/>
                          </a:solidFill>
                          <a:latin typeface="+mj-ea"/>
                          <a:ea typeface="+mj-ea"/>
                        </a:rPr>
                        <a:t>】</a:t>
                      </a:r>
                    </a:p>
                    <a:p>
                      <a:pPr algn="ctr"/>
                      <a:endParaRPr kumimoji="1" lang="ja-JP" altLang="en-US" sz="1200" dirty="0"/>
                    </a:p>
                  </p:txBody>
                </p:sp>
              </p:grpSp>
            </p:grpSp>
          </p:grpSp>
          <p:sp>
            <p:nvSpPr>
              <p:cNvPr id="99" name="正方形/長方形 98"/>
              <p:cNvSpPr/>
              <p:nvPr/>
            </p:nvSpPr>
            <p:spPr>
              <a:xfrm>
                <a:off x="347741" y="4499716"/>
                <a:ext cx="8802410" cy="523220"/>
              </a:xfrm>
              <a:prstGeom prst="rect">
                <a:avLst/>
              </a:prstGeom>
            </p:spPr>
            <p:txBody>
              <a:bodyPr wrap="none">
                <a:spAutoFit/>
              </a:bodyPr>
              <a:lstStyle/>
              <a:p>
                <a:r>
                  <a:rPr lang="ja-JP" altLang="en-US" sz="1400" dirty="0" smtClean="0">
                    <a:latin typeface="ＤＦ平成ゴシック体W5" panose="020B0509000000000000" pitchFamily="49" charset="-128"/>
                    <a:ea typeface="ＤＦ平成ゴシック体W5" panose="020B0509000000000000" pitchFamily="49" charset="-128"/>
                  </a:rPr>
                  <a:t>（例２</a:t>
                </a:r>
                <a:r>
                  <a:rPr lang="ja-JP" altLang="en-US" sz="1400" dirty="0">
                    <a:latin typeface="ＤＦ平成ゴシック体W5" panose="020B0509000000000000" pitchFamily="49" charset="-128"/>
                    <a:ea typeface="ＤＦ平成ゴシック体W5" panose="020B0509000000000000" pitchFamily="49" charset="-128"/>
                  </a:rPr>
                  <a:t>）　子ども</a:t>
                </a:r>
                <a:r>
                  <a:rPr lang="ja-JP" altLang="en-US" sz="1400" dirty="0" smtClean="0">
                    <a:latin typeface="ＤＦ平成ゴシック体W5" panose="020B0509000000000000" pitchFamily="49" charset="-128"/>
                    <a:ea typeface="ＤＦ平成ゴシック体W5" panose="020B0509000000000000" pitchFamily="49" charset="-128"/>
                  </a:rPr>
                  <a:t>が</a:t>
                </a:r>
                <a:r>
                  <a:rPr lang="ja-JP" altLang="en-US" sz="1400" dirty="0">
                    <a:latin typeface="ＤＦ平成ゴシック体W5" panose="020B0509000000000000" pitchFamily="49" charset="-128"/>
                    <a:ea typeface="ＤＦ平成ゴシック体W5" panose="020B0509000000000000" pitchFamily="49" charset="-128"/>
                  </a:rPr>
                  <a:t>実家</a:t>
                </a:r>
                <a:r>
                  <a:rPr lang="ja-JP" altLang="en-US" sz="1400" dirty="0" smtClean="0">
                    <a:latin typeface="ＤＦ平成ゴシック体W5" panose="020B0509000000000000" pitchFamily="49" charset="-128"/>
                    <a:ea typeface="ＤＦ平成ゴシック体W5" panose="020B0509000000000000" pitchFamily="49" charset="-128"/>
                  </a:rPr>
                  <a:t>に戻って世帯合併すると同時に、その子どもが世帯主になる場合</a:t>
                </a:r>
                <a:endParaRPr lang="en-US" altLang="ja-JP" sz="1400" dirty="0" smtClean="0">
                  <a:latin typeface="ＤＦ平成ゴシック体W5" panose="020B0509000000000000" pitchFamily="49" charset="-128"/>
                  <a:ea typeface="ＤＦ平成ゴシック体W5" panose="020B0509000000000000" pitchFamily="49" charset="-128"/>
                </a:endParaRPr>
              </a:p>
              <a:p>
                <a:r>
                  <a:rPr lang="ja-JP" altLang="en-US" sz="1400" dirty="0">
                    <a:latin typeface="ＤＦ平成ゴシック体W5" panose="020B0509000000000000" pitchFamily="49" charset="-128"/>
                    <a:ea typeface="ＤＦ平成ゴシック体W5" panose="020B0509000000000000" pitchFamily="49" charset="-128"/>
                  </a:rPr>
                  <a:t>　</a:t>
                </a:r>
                <a:r>
                  <a:rPr lang="ja-JP" altLang="en-US" sz="1400" dirty="0" smtClean="0">
                    <a:latin typeface="ＤＦ平成ゴシック体W5" panose="020B0509000000000000" pitchFamily="49" charset="-128"/>
                    <a:ea typeface="ＤＦ平成ゴシック体W5" panose="020B0509000000000000" pitchFamily="49" charset="-128"/>
                  </a:rPr>
                  <a:t>　　　　⇒基準</a:t>
                </a:r>
                <a:r>
                  <a:rPr lang="en-US" altLang="ja-JP" sz="1400" dirty="0" smtClean="0">
                    <a:latin typeface="ＤＦ平成ゴシック体W5" panose="020B0509000000000000" pitchFamily="49" charset="-128"/>
                    <a:ea typeface="ＤＦ平成ゴシック体W5" panose="020B0509000000000000" pitchFamily="49" charset="-128"/>
                  </a:rPr>
                  <a:t>Ⅱ</a:t>
                </a:r>
                <a:r>
                  <a:rPr lang="ja-JP" altLang="en-US" sz="1400" dirty="0" smtClean="0">
                    <a:latin typeface="ＤＦ平成ゴシック体W5" panose="020B0509000000000000" pitchFamily="49" charset="-128"/>
                    <a:ea typeface="ＤＦ平成ゴシック体W5" panose="020B0509000000000000" pitchFamily="49" charset="-128"/>
                  </a:rPr>
                  <a:t>（２）住所</a:t>
                </a:r>
                <a:r>
                  <a:rPr lang="ja-JP" altLang="en-US" sz="1400" dirty="0">
                    <a:latin typeface="ＤＦ平成ゴシック体W5" panose="020B0509000000000000" pitchFamily="49" charset="-128"/>
                    <a:ea typeface="ＤＦ平成ゴシック体W5" panose="020B0509000000000000" pitchFamily="49" charset="-128"/>
                  </a:rPr>
                  <a:t>異動前の世帯主が主宰する世帯に対して、世帯の</a:t>
                </a:r>
                <a:r>
                  <a:rPr lang="ja-JP" altLang="en-US" sz="1400" dirty="0" smtClean="0">
                    <a:latin typeface="ＤＦ平成ゴシック体W5" panose="020B0509000000000000" pitchFamily="49" charset="-128"/>
                    <a:ea typeface="ＤＦ平成ゴシック体W5" panose="020B0509000000000000" pitchFamily="49" charset="-128"/>
                  </a:rPr>
                  <a:t>継続性</a:t>
                </a:r>
                <a:r>
                  <a:rPr lang="ja-JP" altLang="en-US" sz="1400" dirty="0">
                    <a:latin typeface="ＤＦ平成ゴシック体W5" panose="020B0509000000000000" pitchFamily="49" charset="-128"/>
                    <a:ea typeface="ＤＦ平成ゴシック体W5" panose="020B0509000000000000" pitchFamily="49" charset="-128"/>
                  </a:rPr>
                  <a:t>を認める。　</a:t>
                </a:r>
                <a:r>
                  <a:rPr lang="ja-JP" altLang="ja-JP" sz="1400" dirty="0">
                    <a:latin typeface="ＤＦ平成ゴシック体W5" panose="020B0509000000000000" pitchFamily="49" charset="-128"/>
                    <a:ea typeface="ＤＦ平成ゴシック体W5" panose="020B0509000000000000" pitchFamily="49" charset="-128"/>
                  </a:rPr>
                  <a:t>　</a:t>
                </a:r>
                <a:r>
                  <a:rPr lang="ja-JP" altLang="en-US" sz="1400" dirty="0">
                    <a:latin typeface="ＤＦ平成ゴシック体W5" panose="020B0509000000000000" pitchFamily="49" charset="-128"/>
                    <a:ea typeface="ＤＦ平成ゴシック体W5" panose="020B0509000000000000" pitchFamily="49" charset="-128"/>
                  </a:rPr>
                  <a:t>　　</a:t>
                </a:r>
                <a:endParaRPr lang="ja-JP" altLang="ja-JP" sz="1400" dirty="0">
                  <a:latin typeface="ＤＦ平成ゴシック体W5" panose="020B0509000000000000" pitchFamily="49" charset="-128"/>
                  <a:ea typeface="ＤＦ平成ゴシック体W5" panose="020B0509000000000000" pitchFamily="49" charset="-128"/>
                </a:endParaRPr>
              </a:p>
            </p:txBody>
          </p:sp>
          <p:grpSp>
            <p:nvGrpSpPr>
              <p:cNvPr id="100" name="グループ化 99"/>
              <p:cNvGrpSpPr/>
              <p:nvPr/>
            </p:nvGrpSpPr>
            <p:grpSpPr>
              <a:xfrm>
                <a:off x="4030594" y="5216585"/>
                <a:ext cx="1118261" cy="1062651"/>
                <a:chOff x="5061012" y="4058520"/>
                <a:chExt cx="1118261" cy="1062651"/>
              </a:xfrm>
            </p:grpSpPr>
            <p:sp>
              <p:nvSpPr>
                <p:cNvPr id="123" name="正方形/長方形 122"/>
                <p:cNvSpPr/>
                <p:nvPr/>
              </p:nvSpPr>
              <p:spPr>
                <a:xfrm>
                  <a:off x="5387422" y="4372305"/>
                  <a:ext cx="701910" cy="748866"/>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sz="1200"/>
                </a:p>
              </p:txBody>
            </p:sp>
            <p:grpSp>
              <p:nvGrpSpPr>
                <p:cNvPr id="127" name="グループ化 126"/>
                <p:cNvGrpSpPr/>
                <p:nvPr/>
              </p:nvGrpSpPr>
              <p:grpSpPr>
                <a:xfrm>
                  <a:off x="5061012" y="4058520"/>
                  <a:ext cx="1118261" cy="1062651"/>
                  <a:chOff x="5061012" y="4058520"/>
                  <a:chExt cx="1118261" cy="1062651"/>
                </a:xfrm>
              </p:grpSpPr>
              <p:pic>
                <p:nvPicPr>
                  <p:cNvPr id="128" name="Picture 2" descr="D:\k-yamaguchi\Desktop\icon_5p\icon_5p_64.png"/>
                  <p:cNvPicPr>
                    <a:picLocks noChangeAspect="1" noChangeArrowheads="1"/>
                  </p:cNvPicPr>
                  <p:nvPr/>
                </p:nvPicPr>
                <p:blipFill>
                  <a:blip r:embed="rId4" cstate="print"/>
                  <a:srcRect/>
                  <a:stretch>
                    <a:fillRect/>
                  </a:stretch>
                </p:blipFill>
                <p:spPr bwMode="auto">
                  <a:xfrm>
                    <a:off x="5429253" y="4611264"/>
                    <a:ext cx="537389" cy="496051"/>
                  </a:xfrm>
                  <a:prstGeom prst="rect">
                    <a:avLst/>
                  </a:prstGeom>
                  <a:noFill/>
                </p:spPr>
              </p:pic>
              <p:grpSp>
                <p:nvGrpSpPr>
                  <p:cNvPr id="129" name="グループ化 128"/>
                  <p:cNvGrpSpPr/>
                  <p:nvPr/>
                </p:nvGrpSpPr>
                <p:grpSpPr>
                  <a:xfrm>
                    <a:off x="5061012" y="4058520"/>
                    <a:ext cx="1118261" cy="1062651"/>
                    <a:chOff x="5033386" y="4058520"/>
                    <a:chExt cx="1118261" cy="1062651"/>
                  </a:xfrm>
                </p:grpSpPr>
                <p:sp>
                  <p:nvSpPr>
                    <p:cNvPr id="130" name="正方形/長方形 129"/>
                    <p:cNvSpPr/>
                    <p:nvPr/>
                  </p:nvSpPr>
                  <p:spPr>
                    <a:xfrm>
                      <a:off x="5293552" y="4390481"/>
                      <a:ext cx="858095" cy="2906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世帯主</a:t>
                      </a:r>
                      <a:endParaRPr kumimoji="1" lang="ja-JP" altLang="en-US" sz="1200" dirty="0">
                        <a:solidFill>
                          <a:schemeClr val="tx1"/>
                        </a:solidFill>
                      </a:endParaRPr>
                    </a:p>
                  </p:txBody>
                </p:sp>
                <p:grpSp>
                  <p:nvGrpSpPr>
                    <p:cNvPr id="131" name="グループ化 130"/>
                    <p:cNvGrpSpPr/>
                    <p:nvPr/>
                  </p:nvGrpSpPr>
                  <p:grpSpPr>
                    <a:xfrm>
                      <a:off x="5033386" y="4058520"/>
                      <a:ext cx="1028320" cy="1062651"/>
                      <a:chOff x="5033386" y="4058520"/>
                      <a:chExt cx="1028320" cy="1062651"/>
                    </a:xfrm>
                  </p:grpSpPr>
                  <p:sp>
                    <p:nvSpPr>
                      <p:cNvPr id="132" name="正方形/長方形 131"/>
                      <p:cNvSpPr/>
                      <p:nvPr/>
                    </p:nvSpPr>
                    <p:spPr>
                      <a:xfrm>
                        <a:off x="5033386" y="4058520"/>
                        <a:ext cx="326410" cy="1062651"/>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200" dirty="0">
                            <a:solidFill>
                              <a:schemeClr val="tx1"/>
                            </a:solidFill>
                          </a:rPr>
                          <a:t>Ｂ</a:t>
                        </a:r>
                        <a:endParaRPr lang="en-US" altLang="ja-JP" sz="1200" dirty="0" smtClean="0">
                          <a:solidFill>
                            <a:schemeClr val="tx1"/>
                          </a:solidFill>
                        </a:endParaRPr>
                      </a:p>
                      <a:p>
                        <a:pPr algn="ctr"/>
                        <a:r>
                          <a:rPr lang="ja-JP" altLang="en-US" sz="1200" dirty="0" smtClean="0">
                            <a:solidFill>
                              <a:schemeClr val="tx1"/>
                            </a:solidFill>
                          </a:rPr>
                          <a:t>世</a:t>
                        </a:r>
                        <a:endParaRPr lang="en-US" altLang="ja-JP" sz="1200" dirty="0" smtClean="0">
                          <a:solidFill>
                            <a:schemeClr val="tx1"/>
                          </a:solidFill>
                        </a:endParaRPr>
                      </a:p>
                      <a:p>
                        <a:pPr algn="ctr"/>
                        <a:r>
                          <a:rPr lang="ja-JP" altLang="en-US" sz="1200" dirty="0" smtClean="0">
                            <a:solidFill>
                              <a:schemeClr val="tx1"/>
                            </a:solidFill>
                          </a:rPr>
                          <a:t>帯</a:t>
                        </a:r>
                        <a:endParaRPr kumimoji="1" lang="ja-JP" altLang="en-US" sz="1200" dirty="0">
                          <a:solidFill>
                            <a:schemeClr val="tx1"/>
                          </a:solidFill>
                        </a:endParaRPr>
                      </a:p>
                    </p:txBody>
                  </p:sp>
                  <p:sp>
                    <p:nvSpPr>
                      <p:cNvPr id="133" name="正方形/長方形 132"/>
                      <p:cNvSpPr/>
                      <p:nvPr/>
                    </p:nvSpPr>
                    <p:spPr>
                      <a:xfrm>
                        <a:off x="5363072" y="4063217"/>
                        <a:ext cx="698634" cy="30908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1200" dirty="0" smtClean="0">
                            <a:solidFill>
                              <a:schemeClr val="tx1"/>
                            </a:solidFill>
                          </a:rPr>
                          <a:t>Y</a:t>
                        </a:r>
                        <a:r>
                          <a:rPr kumimoji="1" lang="ja-JP" altLang="en-US" sz="1200" dirty="0" smtClean="0">
                            <a:solidFill>
                              <a:schemeClr val="tx1"/>
                            </a:solidFill>
                          </a:rPr>
                          <a:t>市</a:t>
                        </a:r>
                        <a:endParaRPr kumimoji="1" lang="ja-JP" altLang="en-US" sz="1200" dirty="0">
                          <a:solidFill>
                            <a:schemeClr val="tx1"/>
                          </a:solidFill>
                        </a:endParaRPr>
                      </a:p>
                    </p:txBody>
                  </p:sp>
                </p:grpSp>
              </p:grpSp>
            </p:grpSp>
          </p:grpSp>
          <p:grpSp>
            <p:nvGrpSpPr>
              <p:cNvPr id="102" name="グループ化 101"/>
              <p:cNvGrpSpPr/>
              <p:nvPr/>
            </p:nvGrpSpPr>
            <p:grpSpPr>
              <a:xfrm>
                <a:off x="4612317" y="5184185"/>
                <a:ext cx="3641119" cy="1095051"/>
                <a:chOff x="3575115" y="4058520"/>
                <a:chExt cx="3641119" cy="1095051"/>
              </a:xfrm>
            </p:grpSpPr>
            <p:sp>
              <p:nvSpPr>
                <p:cNvPr id="107" name="正方形/長方形 106"/>
                <p:cNvSpPr/>
                <p:nvPr/>
              </p:nvSpPr>
              <p:spPr>
                <a:xfrm>
                  <a:off x="5390324" y="4380995"/>
                  <a:ext cx="1825537" cy="748866"/>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1200"/>
                </a:p>
              </p:txBody>
            </p:sp>
            <p:grpSp>
              <p:nvGrpSpPr>
                <p:cNvPr id="108" name="グループ化 107"/>
                <p:cNvGrpSpPr/>
                <p:nvPr/>
              </p:nvGrpSpPr>
              <p:grpSpPr>
                <a:xfrm>
                  <a:off x="3575115" y="4058520"/>
                  <a:ext cx="3641119" cy="1095051"/>
                  <a:chOff x="3575115" y="4058520"/>
                  <a:chExt cx="3641119" cy="1095051"/>
                </a:xfrm>
              </p:grpSpPr>
              <p:pic>
                <p:nvPicPr>
                  <p:cNvPr id="109" name="Picture 2" descr="D:\k-yamaguchi\Desktop\icon_5p\icon_5p_64.png"/>
                  <p:cNvPicPr>
                    <a:picLocks noChangeAspect="1" noChangeArrowheads="1"/>
                  </p:cNvPicPr>
                  <p:nvPr/>
                </p:nvPicPr>
                <p:blipFill>
                  <a:blip r:embed="rId4" cstate="print"/>
                  <a:srcRect/>
                  <a:stretch>
                    <a:fillRect/>
                  </a:stretch>
                </p:blipFill>
                <p:spPr bwMode="auto">
                  <a:xfrm>
                    <a:off x="6575851" y="4622246"/>
                    <a:ext cx="537389" cy="496051"/>
                  </a:xfrm>
                  <a:prstGeom prst="rect">
                    <a:avLst/>
                  </a:prstGeom>
                  <a:noFill/>
                </p:spPr>
              </p:pic>
              <p:grpSp>
                <p:nvGrpSpPr>
                  <p:cNvPr id="110" name="グループ化 109"/>
                  <p:cNvGrpSpPr/>
                  <p:nvPr/>
                </p:nvGrpSpPr>
                <p:grpSpPr>
                  <a:xfrm>
                    <a:off x="3575115" y="4058520"/>
                    <a:ext cx="3641119" cy="1095051"/>
                    <a:chOff x="3547489" y="4058520"/>
                    <a:chExt cx="3641119" cy="1095051"/>
                  </a:xfrm>
                </p:grpSpPr>
                <p:pic>
                  <p:nvPicPr>
                    <p:cNvPr id="111" name="Picture 41" descr="フレッシュマン-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4051" y="4576870"/>
                      <a:ext cx="607061" cy="541427"/>
                    </a:xfrm>
                    <a:prstGeom prst="rect">
                      <a:avLst/>
                    </a:prstGeom>
                    <a:noFill/>
                    <a:extLst>
                      <a:ext uri="{909E8E84-426E-40DD-AFC4-6F175D3DCCD1}">
                        <a14:hiddenFill xmlns:a14="http://schemas.microsoft.com/office/drawing/2010/main">
                          <a:solidFill>
                            <a:srgbClr val="FFFFFF"/>
                          </a:solidFill>
                        </a14:hiddenFill>
                      </a:ext>
                    </a:extLst>
                  </p:spPr>
                </p:pic>
                <p:sp>
                  <p:nvSpPr>
                    <p:cNvPr id="112" name="正方形/長方形 111"/>
                    <p:cNvSpPr/>
                    <p:nvPr/>
                  </p:nvSpPr>
                  <p:spPr>
                    <a:xfrm>
                      <a:off x="5869649" y="4390481"/>
                      <a:ext cx="858095" cy="2906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rgbClr val="FF0000"/>
                          </a:solidFill>
                        </a:rPr>
                        <a:t>母</a:t>
                      </a:r>
                      <a:endParaRPr kumimoji="1" lang="ja-JP" altLang="en-US" sz="1200" dirty="0">
                        <a:solidFill>
                          <a:srgbClr val="FF0000"/>
                        </a:solidFill>
                      </a:endParaRPr>
                    </a:p>
                  </p:txBody>
                </p:sp>
                <p:sp>
                  <p:nvSpPr>
                    <p:cNvPr id="113" name="正方形/長方形 112"/>
                    <p:cNvSpPr/>
                    <p:nvPr/>
                  </p:nvSpPr>
                  <p:spPr>
                    <a:xfrm>
                      <a:off x="5266837" y="4404304"/>
                      <a:ext cx="858095" cy="2358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rgbClr val="FF0000"/>
                          </a:solidFill>
                        </a:rPr>
                        <a:t>父</a:t>
                      </a:r>
                      <a:endParaRPr kumimoji="1" lang="ja-JP" altLang="en-US" sz="1200" dirty="0">
                        <a:solidFill>
                          <a:srgbClr val="FF0000"/>
                        </a:solidFill>
                      </a:endParaRPr>
                    </a:p>
                  </p:txBody>
                </p:sp>
                <p:sp>
                  <p:nvSpPr>
                    <p:cNvPr id="114" name="正方形/長方形 113"/>
                    <p:cNvSpPr/>
                    <p:nvPr/>
                  </p:nvSpPr>
                  <p:spPr>
                    <a:xfrm>
                      <a:off x="6539993" y="4410667"/>
                      <a:ext cx="641015" cy="258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rgbClr val="FF0000"/>
                          </a:solidFill>
                        </a:rPr>
                        <a:t>世帯主</a:t>
                      </a:r>
                      <a:endParaRPr kumimoji="1" lang="ja-JP" altLang="en-US" sz="1200" dirty="0">
                        <a:solidFill>
                          <a:srgbClr val="FF0000"/>
                        </a:solidFill>
                      </a:endParaRPr>
                    </a:p>
                  </p:txBody>
                </p:sp>
                <p:grpSp>
                  <p:nvGrpSpPr>
                    <p:cNvPr id="115" name="グループ化 114"/>
                    <p:cNvGrpSpPr/>
                    <p:nvPr/>
                  </p:nvGrpSpPr>
                  <p:grpSpPr>
                    <a:xfrm>
                      <a:off x="3547489" y="4058520"/>
                      <a:ext cx="3641119" cy="1095051"/>
                      <a:chOff x="3547489" y="4058520"/>
                      <a:chExt cx="3641119" cy="1095051"/>
                    </a:xfrm>
                  </p:grpSpPr>
                  <p:sp>
                    <p:nvSpPr>
                      <p:cNvPr id="116" name="正方形/長方形 115"/>
                      <p:cNvSpPr/>
                      <p:nvPr/>
                    </p:nvSpPr>
                    <p:spPr>
                      <a:xfrm>
                        <a:off x="3547489" y="4366273"/>
                        <a:ext cx="52905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endParaRPr>
                      </a:p>
                    </p:txBody>
                  </p:sp>
                  <p:sp>
                    <p:nvSpPr>
                      <p:cNvPr id="117" name="正方形/長方形 116"/>
                      <p:cNvSpPr/>
                      <p:nvPr/>
                    </p:nvSpPr>
                    <p:spPr>
                      <a:xfrm>
                        <a:off x="5033386" y="4058520"/>
                        <a:ext cx="324036" cy="1095051"/>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200" dirty="0" smtClean="0">
                            <a:solidFill>
                              <a:srgbClr val="FF0000"/>
                            </a:solidFill>
                          </a:rPr>
                          <a:t>Ｂ</a:t>
                        </a:r>
                        <a:endParaRPr lang="en-US" altLang="ja-JP" sz="1200" dirty="0" smtClean="0">
                          <a:solidFill>
                            <a:srgbClr val="FF0000"/>
                          </a:solidFill>
                        </a:endParaRPr>
                      </a:p>
                      <a:p>
                        <a:pPr algn="ctr"/>
                        <a:r>
                          <a:rPr lang="ja-JP" altLang="en-US" sz="1200" dirty="0" smtClean="0">
                            <a:solidFill>
                              <a:srgbClr val="FF0000"/>
                            </a:solidFill>
                          </a:rPr>
                          <a:t>世</a:t>
                        </a:r>
                        <a:endParaRPr lang="en-US" altLang="ja-JP" sz="1200" dirty="0" smtClean="0">
                          <a:solidFill>
                            <a:srgbClr val="FF0000"/>
                          </a:solidFill>
                        </a:endParaRPr>
                      </a:p>
                      <a:p>
                        <a:pPr algn="ctr"/>
                        <a:r>
                          <a:rPr lang="ja-JP" altLang="en-US" sz="1200" dirty="0" smtClean="0">
                            <a:solidFill>
                              <a:srgbClr val="FF0000"/>
                            </a:solidFill>
                          </a:rPr>
                          <a:t>帯</a:t>
                        </a:r>
                        <a:endParaRPr kumimoji="1" lang="ja-JP" altLang="en-US" sz="1200" dirty="0">
                          <a:solidFill>
                            <a:srgbClr val="FF0000"/>
                          </a:solidFill>
                        </a:endParaRPr>
                      </a:p>
                    </p:txBody>
                  </p:sp>
                  <p:grpSp>
                    <p:nvGrpSpPr>
                      <p:cNvPr id="118" name="グループ化 117"/>
                      <p:cNvGrpSpPr/>
                      <p:nvPr/>
                    </p:nvGrpSpPr>
                    <p:grpSpPr>
                      <a:xfrm>
                        <a:off x="4084026" y="4063217"/>
                        <a:ext cx="3104582" cy="1066644"/>
                        <a:chOff x="3607596" y="4016334"/>
                        <a:chExt cx="3104582" cy="1066644"/>
                      </a:xfrm>
                    </p:grpSpPr>
                    <p:pic>
                      <p:nvPicPr>
                        <p:cNvPr id="119" name="Picture 2" descr="カジュアル女性-PURP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4511" y="4549160"/>
                          <a:ext cx="529052" cy="533818"/>
                        </a:xfrm>
                        <a:prstGeom prst="rect">
                          <a:avLst/>
                        </a:prstGeom>
                        <a:noFill/>
                        <a:extLst>
                          <a:ext uri="{909E8E84-426E-40DD-AFC4-6F175D3DCCD1}">
                            <a14:hiddenFill xmlns:a14="http://schemas.microsoft.com/office/drawing/2010/main">
                              <a:solidFill>
                                <a:srgbClr val="FFFFFF"/>
                              </a:solidFill>
                            </a14:hiddenFill>
                          </a:ext>
                        </a:extLst>
                      </p:spPr>
                    </p:pic>
                    <p:sp>
                      <p:nvSpPr>
                        <p:cNvPr id="120" name="正方形/長方形 119"/>
                        <p:cNvSpPr/>
                        <p:nvPr/>
                      </p:nvSpPr>
                      <p:spPr>
                        <a:xfrm>
                          <a:off x="4886642" y="4016334"/>
                          <a:ext cx="1825536" cy="296556"/>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200" dirty="0">
                              <a:solidFill>
                                <a:schemeClr val="tx1"/>
                              </a:solidFill>
                            </a:rPr>
                            <a:t>Ｘ</a:t>
                          </a:r>
                          <a:r>
                            <a:rPr kumimoji="1" lang="ja-JP" altLang="en-US" sz="1200" dirty="0" smtClean="0">
                              <a:solidFill>
                                <a:schemeClr val="tx1"/>
                              </a:solidFill>
                            </a:rPr>
                            <a:t>市</a:t>
                          </a:r>
                          <a:endParaRPr kumimoji="1" lang="ja-JP" altLang="en-US" sz="1200" dirty="0">
                            <a:solidFill>
                              <a:schemeClr val="tx1"/>
                            </a:solidFill>
                          </a:endParaRPr>
                        </a:p>
                      </p:txBody>
                    </p:sp>
                    <p:cxnSp>
                      <p:nvCxnSpPr>
                        <p:cNvPr id="121" name="直線矢印コネクタ 120"/>
                        <p:cNvCxnSpPr/>
                        <p:nvPr/>
                      </p:nvCxnSpPr>
                      <p:spPr>
                        <a:xfrm flipV="1">
                          <a:off x="3659403" y="4210428"/>
                          <a:ext cx="763704" cy="1"/>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22" name="テキスト ボックス 121"/>
                        <p:cNvSpPr txBox="1"/>
                        <p:nvPr/>
                      </p:nvSpPr>
                      <p:spPr>
                        <a:xfrm>
                          <a:off x="3607596" y="4328850"/>
                          <a:ext cx="906367" cy="646331"/>
                        </a:xfrm>
                        <a:prstGeom prst="rect">
                          <a:avLst/>
                        </a:prstGeom>
                        <a:noFill/>
                      </p:spPr>
                      <p:txBody>
                        <a:bodyPr wrap="square" rtlCol="0">
                          <a:spAutoFit/>
                        </a:bodyPr>
                        <a:lstStyle/>
                        <a:p>
                          <a:pPr algn="ctr"/>
                          <a:r>
                            <a:rPr lang="ja-JP" altLang="en-US" sz="1200" dirty="0" smtClean="0">
                              <a:solidFill>
                                <a:srgbClr val="0000FF"/>
                              </a:solidFill>
                            </a:rPr>
                            <a:t>住所異動</a:t>
                          </a:r>
                          <a:endParaRPr lang="en-US" altLang="ja-JP" sz="1200" dirty="0" smtClean="0">
                            <a:solidFill>
                              <a:srgbClr val="0000FF"/>
                            </a:solidFill>
                          </a:endParaRPr>
                        </a:p>
                        <a:p>
                          <a:pPr algn="ctr"/>
                          <a:r>
                            <a:rPr kumimoji="1" lang="ja-JP" altLang="en-US" sz="1200" dirty="0" smtClean="0">
                              <a:solidFill>
                                <a:srgbClr val="0000FF"/>
                              </a:solidFill>
                            </a:rPr>
                            <a:t>・</a:t>
                          </a:r>
                          <a:endParaRPr kumimoji="1" lang="en-US" altLang="ja-JP" sz="1200" dirty="0" smtClean="0">
                            <a:solidFill>
                              <a:srgbClr val="0000FF"/>
                            </a:solidFill>
                          </a:endParaRPr>
                        </a:p>
                        <a:p>
                          <a:pPr algn="ctr"/>
                          <a:r>
                            <a:rPr lang="ja-JP" altLang="en-US" sz="1200" dirty="0" smtClean="0">
                              <a:solidFill>
                                <a:srgbClr val="0000FF"/>
                              </a:solidFill>
                            </a:rPr>
                            <a:t>世帯</a:t>
                          </a:r>
                          <a:r>
                            <a:rPr lang="ja-JP" altLang="en-US" sz="1200" dirty="0">
                              <a:solidFill>
                                <a:srgbClr val="0000FF"/>
                              </a:solidFill>
                            </a:rPr>
                            <a:t>合併</a:t>
                          </a:r>
                          <a:endParaRPr kumimoji="1" lang="ja-JP" altLang="en-US" sz="1200" dirty="0">
                            <a:solidFill>
                              <a:srgbClr val="0000FF"/>
                            </a:solidFill>
                          </a:endParaRPr>
                        </a:p>
                      </p:txBody>
                    </p:sp>
                  </p:grpSp>
                </p:grpSp>
              </p:grpSp>
            </p:grpSp>
          </p:grpSp>
          <p:cxnSp>
            <p:nvCxnSpPr>
              <p:cNvPr id="103" name="直線矢印コネクタ 102"/>
              <p:cNvCxnSpPr/>
              <p:nvPr/>
            </p:nvCxnSpPr>
            <p:spPr>
              <a:xfrm flipV="1">
                <a:off x="7025939" y="6243962"/>
                <a:ext cx="0" cy="3529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flipV="1">
                <a:off x="2652270" y="6596869"/>
                <a:ext cx="43736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flipV="1">
                <a:off x="2651997" y="6279234"/>
                <a:ext cx="0" cy="3045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テキスト ボックス 105"/>
              <p:cNvSpPr txBox="1"/>
              <p:nvPr/>
            </p:nvSpPr>
            <p:spPr>
              <a:xfrm>
                <a:off x="6934476" y="6420416"/>
                <a:ext cx="873171" cy="461665"/>
              </a:xfrm>
              <a:prstGeom prst="rect">
                <a:avLst/>
              </a:prstGeom>
              <a:noFill/>
            </p:spPr>
            <p:txBody>
              <a:bodyPr wrap="square" rtlCol="0">
                <a:spAutoFit/>
              </a:bodyPr>
              <a:lstStyle/>
              <a:p>
                <a:pPr algn="ctr"/>
                <a:r>
                  <a:rPr lang="ja-JP" altLang="en-US" sz="1200" dirty="0" smtClean="0"/>
                  <a:t>住所異動</a:t>
                </a:r>
                <a:endParaRPr lang="en-US" altLang="ja-JP" sz="1200" dirty="0" smtClean="0"/>
              </a:p>
              <a:p>
                <a:pPr algn="ctr"/>
                <a:r>
                  <a:rPr kumimoji="1" lang="ja-JP" altLang="en-US" sz="1200" dirty="0"/>
                  <a:t>なし</a:t>
                </a:r>
              </a:p>
            </p:txBody>
          </p:sp>
        </p:grpSp>
        <p:sp>
          <p:nvSpPr>
            <p:cNvPr id="96" name="テキスト ボックス 95"/>
            <p:cNvSpPr txBox="1"/>
            <p:nvPr/>
          </p:nvSpPr>
          <p:spPr>
            <a:xfrm>
              <a:off x="5663311" y="6168272"/>
              <a:ext cx="1166749" cy="461665"/>
            </a:xfrm>
            <a:prstGeom prst="rect">
              <a:avLst/>
            </a:prstGeom>
            <a:noFill/>
          </p:spPr>
          <p:txBody>
            <a:bodyPr wrap="square" rtlCol="0">
              <a:spAutoFit/>
            </a:bodyPr>
            <a:lstStyle/>
            <a:p>
              <a:pPr algn="ctr"/>
              <a:r>
                <a:rPr lang="en-US" altLang="ja-JP" sz="1200" dirty="0" smtClean="0">
                  <a:solidFill>
                    <a:srgbClr val="FF0000"/>
                  </a:solidFill>
                  <a:latin typeface="+mj-ea"/>
                  <a:ea typeface="+mj-ea"/>
                </a:rPr>
                <a:t>【</a:t>
              </a:r>
              <a:r>
                <a:rPr lang="ja-JP" altLang="en-US" sz="1200" dirty="0" smtClean="0">
                  <a:solidFill>
                    <a:srgbClr val="FF0000"/>
                  </a:solidFill>
                  <a:latin typeface="+mj-ea"/>
                  <a:ea typeface="+mj-ea"/>
                </a:rPr>
                <a:t>３回該当中</a:t>
              </a:r>
              <a:r>
                <a:rPr lang="en-US" altLang="ja-JP" sz="1200" dirty="0" smtClean="0">
                  <a:solidFill>
                    <a:srgbClr val="FF0000"/>
                  </a:solidFill>
                  <a:latin typeface="+mj-ea"/>
                  <a:ea typeface="+mj-ea"/>
                </a:rPr>
                <a:t>】</a:t>
              </a:r>
            </a:p>
            <a:p>
              <a:pPr algn="ctr"/>
              <a:endParaRPr kumimoji="1" lang="ja-JP" altLang="en-US" sz="1200" dirty="0"/>
            </a:p>
          </p:txBody>
        </p:sp>
        <p:sp>
          <p:nvSpPr>
            <p:cNvPr id="97" name="テキスト ボックス 96"/>
            <p:cNvSpPr txBox="1"/>
            <p:nvPr/>
          </p:nvSpPr>
          <p:spPr>
            <a:xfrm>
              <a:off x="3648085" y="6181371"/>
              <a:ext cx="1166749" cy="461665"/>
            </a:xfrm>
            <a:prstGeom prst="rect">
              <a:avLst/>
            </a:prstGeom>
            <a:noFill/>
          </p:spPr>
          <p:txBody>
            <a:bodyPr wrap="square" rtlCol="0">
              <a:spAutoFit/>
            </a:bodyPr>
            <a:lstStyle/>
            <a:p>
              <a:pPr algn="ctr"/>
              <a:r>
                <a:rPr lang="en-US" altLang="ja-JP" sz="1200" dirty="0" smtClean="0">
                  <a:solidFill>
                    <a:srgbClr val="FF0000"/>
                  </a:solidFill>
                  <a:latin typeface="+mj-ea"/>
                  <a:ea typeface="+mj-ea"/>
                </a:rPr>
                <a:t>【</a:t>
              </a:r>
              <a:r>
                <a:rPr lang="ja-JP" altLang="en-US" sz="1200" dirty="0" smtClean="0">
                  <a:solidFill>
                    <a:srgbClr val="FF0000"/>
                  </a:solidFill>
                  <a:latin typeface="+mj-ea"/>
                  <a:ea typeface="+mj-ea"/>
                </a:rPr>
                <a:t>３回該当中</a:t>
              </a:r>
              <a:r>
                <a:rPr lang="en-US" altLang="ja-JP" sz="1200" dirty="0" smtClean="0">
                  <a:solidFill>
                    <a:srgbClr val="FF0000"/>
                  </a:solidFill>
                  <a:latin typeface="+mj-ea"/>
                  <a:ea typeface="+mj-ea"/>
                </a:rPr>
                <a:t>】</a:t>
              </a:r>
            </a:p>
            <a:p>
              <a:pPr algn="ctr"/>
              <a:endParaRPr kumimoji="1" lang="ja-JP" altLang="en-US" sz="1200" dirty="0"/>
            </a:p>
          </p:txBody>
        </p:sp>
      </p:grpSp>
    </p:spTree>
    <p:extLst>
      <p:ext uri="{BB962C8B-B14F-4D97-AF65-F5344CB8AC3E}">
        <p14:creationId xmlns:p14="http://schemas.microsoft.com/office/powerpoint/2010/main" val="10191190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10857" y="2116"/>
            <a:ext cx="8734631" cy="707886"/>
          </a:xfrm>
          <a:prstGeom prst="rect">
            <a:avLst/>
          </a:prstGeom>
          <a:solidFill>
            <a:schemeClr val="bg1"/>
          </a:solidFill>
          <a:ln>
            <a:noFill/>
          </a:ln>
        </p:spPr>
        <p:txBody>
          <a:bodyPr wrap="square" rtlCol="0">
            <a:spAutoFit/>
          </a:bodyPr>
          <a:lstStyle/>
          <a:p>
            <a:pPr algn="ctr"/>
            <a:r>
              <a:rPr lang="ja-JP" altLang="en-US" sz="2000" dirty="0">
                <a:latin typeface="HGP創英角ｺﾞｼｯｸUB" panose="020B0900000000000000" pitchFamily="50" charset="-128"/>
                <a:ea typeface="HGP創英角ｺﾞｼｯｸUB" panose="020B0900000000000000" pitchFamily="50" charset="-128"/>
              </a:rPr>
              <a:t>被保険者資格の適用の適正化に</a:t>
            </a:r>
            <a:r>
              <a:rPr lang="ja-JP" altLang="en-US" sz="2000" dirty="0" smtClean="0">
                <a:latin typeface="HGP創英角ｺﾞｼｯｸUB" panose="020B0900000000000000" pitchFamily="50" charset="-128"/>
                <a:ea typeface="HGP創英角ｺﾞｼｯｸUB" panose="020B0900000000000000" pitchFamily="50" charset="-128"/>
              </a:rPr>
              <a:t>ついて①</a:t>
            </a:r>
            <a:endParaRPr lang="en-US" altLang="ja-JP" sz="2000" dirty="0" smtClean="0">
              <a:latin typeface="HGP創英角ｺﾞｼｯｸUB" panose="020B0900000000000000" pitchFamily="50" charset="-128"/>
              <a:ea typeface="HGP創英角ｺﾞｼｯｸUB" panose="020B0900000000000000" pitchFamily="50" charset="-128"/>
            </a:endParaRPr>
          </a:p>
          <a:p>
            <a:pPr algn="ctr"/>
            <a:r>
              <a:rPr lang="ja-JP" altLang="en-US" sz="2000" dirty="0" smtClean="0">
                <a:latin typeface="HGP創英角ｺﾞｼｯｸUB" panose="020B0900000000000000" pitchFamily="50" charset="-128"/>
                <a:ea typeface="HGP創英角ｺﾞｼｯｸUB" panose="020B0900000000000000" pitchFamily="50" charset="-128"/>
              </a:rPr>
              <a:t>（１）適用開始・終了日の適切な管理（検討中）</a:t>
            </a:r>
            <a:endParaRPr lang="en-US" altLang="ja-JP" sz="2000" dirty="0">
              <a:latin typeface="HGP創英角ｺﾞｼｯｸUB" panose="020B0900000000000000" pitchFamily="50" charset="-128"/>
              <a:ea typeface="HGP創英角ｺﾞｼｯｸUB" panose="020B0900000000000000" pitchFamily="50" charset="-128"/>
            </a:endParaRPr>
          </a:p>
        </p:txBody>
      </p:sp>
      <p:cxnSp>
        <p:nvCxnSpPr>
          <p:cNvPr id="9" name="直線コネクタ 8"/>
          <p:cNvCxnSpPr/>
          <p:nvPr/>
        </p:nvCxnSpPr>
        <p:spPr>
          <a:xfrm>
            <a:off x="-87259" y="718193"/>
            <a:ext cx="10281593"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12" name="タイトル 1"/>
          <p:cNvSpPr txBox="1">
            <a:spLocks/>
          </p:cNvSpPr>
          <p:nvPr/>
        </p:nvSpPr>
        <p:spPr>
          <a:xfrm>
            <a:off x="62235" y="797523"/>
            <a:ext cx="9770640" cy="1579917"/>
          </a:xfrm>
          <a:prstGeom prst="rect">
            <a:avLst/>
          </a:prstGeom>
          <a:solidFill>
            <a:schemeClr val="bg1">
              <a:alpha val="60000"/>
            </a:schemeClr>
          </a:solidFill>
          <a:ln w="19050">
            <a:solidFill>
              <a:schemeClr val="tx1"/>
            </a:solidFill>
          </a:ln>
        </p:spPr>
        <p:txBody>
          <a:bodyPr vert="horz" lIns="108000" tIns="108000" rIns="108000" bIns="10800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355600" indent="-177800" algn="l">
              <a:lnSpc>
                <a:spcPts val="1900"/>
              </a:lnSpc>
            </a:pPr>
            <a:r>
              <a:rPr lang="ja-JP" altLang="en-US" sz="1400" dirty="0">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rPr>
              <a:t>現状、被保険者が他市町村へ転出する場合、届出のあった「転出</a:t>
            </a:r>
            <a:r>
              <a:rPr lang="ja-JP" altLang="en-US" sz="1400" dirty="0">
                <a:latin typeface="ＭＳ ゴシック" panose="020B0609070205080204" pitchFamily="49" charset="-128"/>
                <a:ea typeface="ＭＳ ゴシック" panose="020B0609070205080204" pitchFamily="49" charset="-128"/>
              </a:rPr>
              <a:t>予定</a:t>
            </a:r>
            <a:r>
              <a:rPr lang="ja-JP" altLang="en-US" sz="1400" dirty="0" smtClean="0">
                <a:latin typeface="ＭＳ ゴシック" panose="020B0609070205080204" pitchFamily="49" charset="-128"/>
                <a:ea typeface="ＭＳ ゴシック" panose="020B0609070205080204" pitchFamily="49" charset="-128"/>
              </a:rPr>
              <a:t>年月日」に</a:t>
            </a:r>
            <a:r>
              <a:rPr lang="ja-JP" altLang="en-US" sz="1400" dirty="0">
                <a:latin typeface="ＭＳ ゴシック" panose="020B0609070205080204" pitchFamily="49" charset="-128"/>
                <a:ea typeface="ＭＳ ゴシック" panose="020B0609070205080204" pitchFamily="49" charset="-128"/>
              </a:rPr>
              <a:t>基づき</a:t>
            </a:r>
            <a:r>
              <a:rPr lang="ja-JP" altLang="en-US" sz="1400" dirty="0" smtClean="0">
                <a:latin typeface="ＭＳ ゴシック" panose="020B0609070205080204" pitchFamily="49" charset="-128"/>
                <a:ea typeface="ＭＳ ゴシック" panose="020B0609070205080204" pitchFamily="49" charset="-128"/>
              </a:rPr>
              <a:t>資格喪失処理を一旦行い、実際の転出（転入）日が予定日と異なるとき</a:t>
            </a:r>
            <a:r>
              <a:rPr lang="ja-JP" altLang="en-US" sz="1400" dirty="0">
                <a:latin typeface="ＭＳ ゴシック" panose="020B0609070205080204" pitchFamily="49" charset="-128"/>
                <a:ea typeface="ＭＳ ゴシック" panose="020B0609070205080204" pitchFamily="49" charset="-128"/>
              </a:rPr>
              <a:t>は、国民健康保険法第８条第１項に基づき</a:t>
            </a:r>
            <a:r>
              <a:rPr lang="ja-JP" altLang="en-US" sz="1400" dirty="0" smtClean="0">
                <a:latin typeface="ＭＳ ゴシック" panose="020B0609070205080204" pitchFamily="49" charset="-128"/>
                <a:ea typeface="ＭＳ ゴシック" panose="020B0609070205080204" pitchFamily="49" charset="-128"/>
              </a:rPr>
              <a:t>、確定した日で資格喪失日の処理</a:t>
            </a:r>
            <a:r>
              <a:rPr lang="ja-JP" altLang="en-US" sz="1400" dirty="0">
                <a:latin typeface="ＭＳ ゴシック" panose="020B0609070205080204" pitchFamily="49" charset="-128"/>
                <a:ea typeface="ＭＳ ゴシック" panose="020B0609070205080204" pitchFamily="49" charset="-128"/>
              </a:rPr>
              <a:t>を</a:t>
            </a:r>
            <a:r>
              <a:rPr lang="ja-JP" altLang="en-US" sz="1400" dirty="0" smtClean="0">
                <a:latin typeface="ＭＳ ゴシック" panose="020B0609070205080204" pitchFamily="49" charset="-128"/>
                <a:ea typeface="ＭＳ ゴシック" panose="020B0609070205080204" pitchFamily="49" charset="-128"/>
              </a:rPr>
              <a:t>行うとともに、この期間中に資格を有するときは、保険料</a:t>
            </a:r>
            <a:r>
              <a:rPr lang="ja-JP" altLang="en-US" sz="1400" dirty="0">
                <a:latin typeface="ＭＳ ゴシック" panose="020B0609070205080204" pitchFamily="49" charset="-128"/>
                <a:ea typeface="ＭＳ ゴシック" panose="020B0609070205080204" pitchFamily="49" charset="-128"/>
              </a:rPr>
              <a:t>額を計算</a:t>
            </a:r>
            <a:r>
              <a:rPr lang="ja-JP" altLang="en-US" sz="1400" dirty="0" smtClean="0">
                <a:latin typeface="ＭＳ ゴシック" panose="020B0609070205080204" pitchFamily="49" charset="-128"/>
                <a:ea typeface="ＭＳ ゴシック" panose="020B0609070205080204" pitchFamily="49" charset="-128"/>
              </a:rPr>
              <a:t>し直して徴収する場合</a:t>
            </a:r>
            <a:r>
              <a:rPr lang="ja-JP" altLang="en-US" sz="1400" dirty="0">
                <a:latin typeface="ＭＳ ゴシック" panose="020B0609070205080204" pitchFamily="49" charset="-128"/>
                <a:ea typeface="ＭＳ ゴシック" panose="020B0609070205080204" pitchFamily="49" charset="-128"/>
              </a:rPr>
              <a:t>がある</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marL="355600" indent="-177800" algn="l">
              <a:lnSpc>
                <a:spcPts val="1900"/>
              </a:lnSpc>
            </a:pPr>
            <a:r>
              <a:rPr lang="ja-JP" altLang="en-US" sz="1400" dirty="0" smtClean="0">
                <a:latin typeface="ＭＳ ゴシック" panose="020B0609070205080204" pitchFamily="49" charset="-128"/>
                <a:ea typeface="ＭＳ ゴシック" panose="020B0609070205080204" pitchFamily="49" charset="-128"/>
              </a:rPr>
              <a:t>○　平成</a:t>
            </a:r>
            <a:r>
              <a:rPr lang="ja-JP" altLang="en-US" sz="1400" dirty="0">
                <a:latin typeface="ＭＳ ゴシック" panose="020B0609070205080204" pitchFamily="49" charset="-128"/>
                <a:ea typeface="ＭＳ ゴシック" panose="020B0609070205080204" pitchFamily="49" charset="-128"/>
              </a:rPr>
              <a:t>３０年度</a:t>
            </a:r>
            <a:r>
              <a:rPr lang="ja-JP" altLang="en-US" sz="1400" dirty="0" smtClean="0">
                <a:latin typeface="ＭＳ ゴシック" panose="020B0609070205080204" pitchFamily="49" charset="-128"/>
                <a:ea typeface="ＭＳ ゴシック" panose="020B0609070205080204" pitchFamily="49" charset="-128"/>
              </a:rPr>
              <a:t>から、国保</a:t>
            </a:r>
            <a:r>
              <a:rPr lang="ja-JP" altLang="en-US" sz="1400" dirty="0">
                <a:latin typeface="ＭＳ ゴシック" panose="020B0609070205080204" pitchFamily="49" charset="-128"/>
                <a:ea typeface="ＭＳ ゴシック" panose="020B0609070205080204" pitchFamily="49" charset="-128"/>
              </a:rPr>
              <a:t>情報集約システムを活用</a:t>
            </a:r>
            <a:r>
              <a:rPr lang="ja-JP" altLang="en-US" sz="1400" dirty="0" smtClean="0">
                <a:latin typeface="ＭＳ ゴシック" panose="020B0609070205080204" pitchFamily="49" charset="-128"/>
                <a:ea typeface="ＭＳ ゴシック" panose="020B0609070205080204" pitchFamily="49" charset="-128"/>
              </a:rPr>
              <a:t>して、</a:t>
            </a:r>
            <a:r>
              <a:rPr lang="ja-JP" altLang="en-US" sz="1400" dirty="0">
                <a:latin typeface="ＭＳ ゴシック" panose="020B0609070205080204" pitchFamily="49" charset="-128"/>
                <a:ea typeface="ＭＳ ゴシック" panose="020B0609070205080204" pitchFamily="49" charset="-128"/>
              </a:rPr>
              <a:t>都道府県単位</a:t>
            </a:r>
            <a:r>
              <a:rPr lang="ja-JP" altLang="en-US" sz="1400" dirty="0" smtClean="0">
                <a:latin typeface="ＭＳ ゴシック" panose="020B0609070205080204" pitchFamily="49" charset="-128"/>
                <a:ea typeface="ＭＳ ゴシック" panose="020B0609070205080204" pitchFamily="49" charset="-128"/>
              </a:rPr>
              <a:t>で資格取得・喪失年月日を管理するため、市町村は、資格を有するのに適用されない期間が生じることのないよう、被保険者に対する適用開始・終了年月日の確定を適切に行う必要がある。</a:t>
            </a:r>
            <a:endParaRPr lang="ja-JP" altLang="en-US" sz="1400" dirty="0">
              <a:latin typeface="ＭＳ ゴシック" panose="020B0609070205080204" pitchFamily="49" charset="-128"/>
              <a:ea typeface="ＭＳ ゴシック" panose="020B0609070205080204" pitchFamily="49" charset="-128"/>
            </a:endParaRPr>
          </a:p>
        </p:txBody>
      </p:sp>
      <p:sp>
        <p:nvSpPr>
          <p:cNvPr id="109" name="スライド番号プレースホルダー 1"/>
          <p:cNvSpPr txBox="1">
            <a:spLocks/>
          </p:cNvSpPr>
          <p:nvPr/>
        </p:nvSpPr>
        <p:spPr>
          <a:xfrm>
            <a:off x="7534538" y="649287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solidFill>
                  <a:prstClr val="black">
                    <a:tint val="75000"/>
                  </a:prstClr>
                </a:solidFill>
                <a:latin typeface="ＤＦ特太ゴシック体" panose="020B0509000000000000" pitchFamily="49" charset="-128"/>
                <a:ea typeface="ＤＦ特太ゴシック体" panose="020B0509000000000000" pitchFamily="49" charset="-128"/>
              </a:rPr>
              <a:pPr/>
              <a:t>23</a:t>
            </a:fld>
            <a:endParaRPr lang="ja-JP" altLang="en-US" dirty="0">
              <a:solidFill>
                <a:prstClr val="black">
                  <a:tint val="75000"/>
                </a:prstClr>
              </a:solidFill>
              <a:latin typeface="ＤＦ特太ゴシック体" panose="020B0509000000000000" pitchFamily="49" charset="-128"/>
              <a:ea typeface="ＤＦ特太ゴシック体" panose="020B0509000000000000" pitchFamily="49" charset="-128"/>
            </a:endParaRPr>
          </a:p>
        </p:txBody>
      </p:sp>
      <p:sp>
        <p:nvSpPr>
          <p:cNvPr id="56" name="テキスト ボックス 55"/>
          <p:cNvSpPr txBox="1"/>
          <p:nvPr/>
        </p:nvSpPr>
        <p:spPr>
          <a:xfrm>
            <a:off x="27939" y="5288047"/>
            <a:ext cx="3340885" cy="362468"/>
          </a:xfrm>
          <a:prstGeom prst="rect">
            <a:avLst/>
          </a:prstGeom>
          <a:noFill/>
          <a:ln w="19050">
            <a:noFill/>
          </a:ln>
        </p:spPr>
        <p:txBody>
          <a:bodyPr wrap="square" lIns="91055" tIns="108000" rIns="91055" bIns="45528" rtlCol="0" anchor="t" anchorCtr="0">
            <a:noAutofit/>
          </a:bodyPr>
          <a:lstStyle/>
          <a:p>
            <a:pPr marL="179388" indent="-90488">
              <a:lnSpc>
                <a:spcPts val="1900"/>
              </a:lnSpc>
            </a:pPr>
            <a:r>
              <a:rPr lang="ja-JP" altLang="en-US" sz="1400" b="1" dirty="0" smtClean="0">
                <a:solidFill>
                  <a:prstClr val="black"/>
                </a:solidFill>
                <a:latin typeface="ＭＳ ゴシック" panose="020B0609070205080204" pitchFamily="49" charset="-128"/>
                <a:ea typeface="ＭＳ ゴシック" panose="020B0609070205080204" pitchFamily="49" charset="-128"/>
              </a:rPr>
              <a:t>★</a:t>
            </a:r>
            <a:r>
              <a:rPr lang="en-US" altLang="ja-JP" sz="1400" b="1" dirty="0" smtClean="0">
                <a:solidFill>
                  <a:prstClr val="black"/>
                </a:solidFill>
                <a:latin typeface="ＭＳ ゴシック" panose="020B0609070205080204" pitchFamily="49" charset="-128"/>
                <a:ea typeface="ＭＳ ゴシック" panose="020B0609070205080204" pitchFamily="49" charset="-128"/>
              </a:rPr>
              <a:t> </a:t>
            </a:r>
            <a:r>
              <a:rPr lang="ja-JP" altLang="en-US" sz="1400" b="1" dirty="0" smtClean="0">
                <a:solidFill>
                  <a:prstClr val="black"/>
                </a:solidFill>
                <a:latin typeface="ＭＳ ゴシック" panose="020B0609070205080204" pitchFamily="49" charset="-128"/>
                <a:ea typeface="ＭＳ ゴシック" panose="020B0609070205080204" pitchFamily="49" charset="-128"/>
              </a:rPr>
              <a:t>改正国民健康保険法（抜粋）　</a:t>
            </a:r>
            <a:endParaRPr lang="en-US" altLang="ja-JP" sz="1400" b="1" dirty="0">
              <a:solidFill>
                <a:prstClr val="black"/>
              </a:solidFill>
              <a:latin typeface="ＭＳ ゴシック" panose="020B0609070205080204" pitchFamily="49" charset="-128"/>
              <a:ea typeface="ＭＳ ゴシック" panose="020B0609070205080204" pitchFamily="49" charset="-128"/>
            </a:endParaRPr>
          </a:p>
        </p:txBody>
      </p:sp>
      <p:sp>
        <p:nvSpPr>
          <p:cNvPr id="57" name="コンテンツ プレースホルダー 2"/>
          <p:cNvSpPr txBox="1">
            <a:spLocks/>
          </p:cNvSpPr>
          <p:nvPr/>
        </p:nvSpPr>
        <p:spPr>
          <a:xfrm>
            <a:off x="196663" y="5654250"/>
            <a:ext cx="9508865" cy="1159126"/>
          </a:xfrm>
          <a:prstGeom prst="rect">
            <a:avLst/>
          </a:prstGeom>
          <a:noFill/>
          <a:ln w="3175">
            <a:solidFill>
              <a:schemeClr val="tx1"/>
            </a:solidFill>
          </a:ln>
        </p:spPr>
        <p:txBody>
          <a:bodyPr lIns="108000" tIns="108000" rIns="14400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200" dirty="0">
                <a:latin typeface="ＭＳ Ｐ明朝" panose="02020600040205080304" pitchFamily="18" charset="-128"/>
                <a:ea typeface="ＭＳ Ｐ明朝" panose="02020600040205080304" pitchFamily="18" charset="-128"/>
              </a:rPr>
              <a:t>　（資格喪失の時期）</a:t>
            </a:r>
          </a:p>
          <a:p>
            <a:pPr marL="0" indent="0">
              <a:buNone/>
            </a:pPr>
            <a:r>
              <a:rPr lang="ja-JP" altLang="en-US" sz="1200" dirty="0">
                <a:latin typeface="ＭＳ Ｐ明朝" panose="02020600040205080304" pitchFamily="18" charset="-128"/>
                <a:ea typeface="ＭＳ Ｐ明朝" panose="02020600040205080304" pitchFamily="18" charset="-128"/>
              </a:rPr>
              <a:t>第８条　都道府県等が行う国民健康保険の被保険者は、都道府県の区域内に住所を有しなく</a:t>
            </a:r>
            <a:r>
              <a:rPr lang="ja-JP" altLang="en-US" sz="1200" dirty="0" err="1">
                <a:latin typeface="ＭＳ Ｐ明朝" panose="02020600040205080304" pitchFamily="18" charset="-128"/>
                <a:ea typeface="ＭＳ Ｐ明朝" panose="02020600040205080304" pitchFamily="18" charset="-128"/>
              </a:rPr>
              <a:t>なつた</a:t>
            </a:r>
            <a:r>
              <a:rPr lang="ja-JP" altLang="en-US" sz="1200" dirty="0">
                <a:latin typeface="ＭＳ Ｐ明朝" panose="02020600040205080304" pitchFamily="18" charset="-128"/>
                <a:ea typeface="ＭＳ Ｐ明朝" panose="02020600040205080304" pitchFamily="18" charset="-128"/>
              </a:rPr>
              <a:t>日の翌日又は第６条各号（第９号及び第</a:t>
            </a:r>
            <a:r>
              <a:rPr lang="en-US" altLang="ja-JP" sz="1200" dirty="0">
                <a:latin typeface="ＭＳ Ｐ明朝" panose="02020600040205080304" pitchFamily="18" charset="-128"/>
                <a:ea typeface="ＭＳ Ｐ明朝" panose="02020600040205080304" pitchFamily="18" charset="-128"/>
              </a:rPr>
              <a:t>10</a:t>
            </a:r>
            <a:r>
              <a:rPr lang="ja-JP" altLang="en-US" sz="1200" dirty="0">
                <a:latin typeface="ＭＳ Ｐ明朝" panose="02020600040205080304" pitchFamily="18" charset="-128"/>
                <a:ea typeface="ＭＳ Ｐ明朝" panose="02020600040205080304" pitchFamily="18" charset="-128"/>
              </a:rPr>
              <a:t>号を除く。）のいずれかに該当するに至</a:t>
            </a:r>
            <a:r>
              <a:rPr lang="ja-JP" altLang="en-US" sz="1200" dirty="0" err="1">
                <a:latin typeface="ＭＳ Ｐ明朝" panose="02020600040205080304" pitchFamily="18" charset="-128"/>
                <a:ea typeface="ＭＳ Ｐ明朝" panose="02020600040205080304" pitchFamily="18" charset="-128"/>
              </a:rPr>
              <a:t>つた</a:t>
            </a:r>
            <a:r>
              <a:rPr lang="ja-JP" altLang="en-US" sz="1200" dirty="0">
                <a:latin typeface="ＭＳ Ｐ明朝" panose="02020600040205080304" pitchFamily="18" charset="-128"/>
                <a:ea typeface="ＭＳ Ｐ明朝" panose="02020600040205080304" pitchFamily="18" charset="-128"/>
              </a:rPr>
              <a:t>日の翌日から、その資格を喪失する。ただし、都道府県の区域内に住所を有しなくなつた日に他の都道府県の区域内に住所を有するに至つたときは、その日から、その資格を喪失する。</a:t>
            </a:r>
          </a:p>
          <a:p>
            <a:pPr marL="0" indent="0">
              <a:buNone/>
            </a:pPr>
            <a:r>
              <a:rPr lang="ja-JP" altLang="en-US" sz="1200" dirty="0">
                <a:latin typeface="ＭＳ Ｐ明朝" panose="02020600040205080304" pitchFamily="18" charset="-128"/>
                <a:ea typeface="ＭＳ Ｐ明朝" panose="02020600040205080304" pitchFamily="18" charset="-128"/>
              </a:rPr>
              <a:t>２　（略</a:t>
            </a:r>
            <a:r>
              <a:rPr lang="ja-JP" altLang="en-US" sz="1200" dirty="0" smtClean="0">
                <a:latin typeface="ＭＳ Ｐ明朝" panose="02020600040205080304" pitchFamily="18" charset="-128"/>
                <a:ea typeface="ＭＳ Ｐ明朝" panose="02020600040205080304" pitchFamily="18" charset="-128"/>
              </a:rPr>
              <a:t>）</a:t>
            </a:r>
            <a:endParaRPr lang="en-US" altLang="ja-JP" sz="1200" dirty="0" smtClean="0">
              <a:latin typeface="ＭＳ Ｐ明朝" panose="02020600040205080304" pitchFamily="18" charset="-128"/>
              <a:ea typeface="ＭＳ Ｐ明朝" panose="02020600040205080304" pitchFamily="18" charset="-128"/>
            </a:endParaRPr>
          </a:p>
        </p:txBody>
      </p:sp>
      <p:cxnSp>
        <p:nvCxnSpPr>
          <p:cNvPr id="129" name="直線矢印コネクタ 128"/>
          <p:cNvCxnSpPr/>
          <p:nvPr/>
        </p:nvCxnSpPr>
        <p:spPr>
          <a:xfrm>
            <a:off x="3728864" y="3573016"/>
            <a:ext cx="1170994" cy="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30" name="直線矢印コネクタ 129"/>
          <p:cNvCxnSpPr/>
          <p:nvPr/>
        </p:nvCxnSpPr>
        <p:spPr>
          <a:xfrm>
            <a:off x="5888171" y="3573016"/>
            <a:ext cx="2626040" cy="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2" name="テキスト ボックス 131"/>
          <p:cNvSpPr txBox="1"/>
          <p:nvPr/>
        </p:nvSpPr>
        <p:spPr>
          <a:xfrm>
            <a:off x="7439869" y="5072121"/>
            <a:ext cx="1093775" cy="276999"/>
          </a:xfrm>
          <a:prstGeom prst="rect">
            <a:avLst/>
          </a:prstGeom>
          <a:noFill/>
        </p:spPr>
        <p:txBody>
          <a:bodyPr wrap="square" rtlCol="0">
            <a:spAutoFit/>
          </a:bodyPr>
          <a:lstStyle/>
          <a:p>
            <a:pPr algn="r"/>
            <a:r>
              <a:rPr kumimoji="1" lang="ja-JP" altLang="en-US" sz="1200" dirty="0" smtClean="0"/>
              <a:t>適用終了</a:t>
            </a:r>
            <a:endParaRPr kumimoji="1" lang="ja-JP" altLang="en-US" sz="1200" dirty="0"/>
          </a:p>
        </p:txBody>
      </p:sp>
      <p:grpSp>
        <p:nvGrpSpPr>
          <p:cNvPr id="23" name="グループ化 22"/>
          <p:cNvGrpSpPr/>
          <p:nvPr/>
        </p:nvGrpSpPr>
        <p:grpSpPr>
          <a:xfrm>
            <a:off x="25359" y="2530044"/>
            <a:ext cx="9700418" cy="3003620"/>
            <a:chOff x="25359" y="2530044"/>
            <a:chExt cx="9700418" cy="3003620"/>
          </a:xfrm>
        </p:grpSpPr>
        <p:grpSp>
          <p:nvGrpSpPr>
            <p:cNvPr id="22" name="グループ化 21"/>
            <p:cNvGrpSpPr/>
            <p:nvPr/>
          </p:nvGrpSpPr>
          <p:grpSpPr>
            <a:xfrm>
              <a:off x="25359" y="2530044"/>
              <a:ext cx="9700418" cy="3003620"/>
              <a:chOff x="25359" y="2569233"/>
              <a:chExt cx="9700418" cy="3003620"/>
            </a:xfrm>
          </p:grpSpPr>
          <p:grpSp>
            <p:nvGrpSpPr>
              <p:cNvPr id="6" name="グループ化 5"/>
              <p:cNvGrpSpPr/>
              <p:nvPr/>
            </p:nvGrpSpPr>
            <p:grpSpPr>
              <a:xfrm>
                <a:off x="25359" y="2569233"/>
                <a:ext cx="9700418" cy="3003620"/>
                <a:chOff x="-79145" y="2144623"/>
                <a:chExt cx="9700418" cy="2570418"/>
              </a:xfrm>
            </p:grpSpPr>
            <p:sp>
              <p:nvSpPr>
                <p:cNvPr id="3" name="テキスト ボックス 2"/>
                <p:cNvSpPr txBox="1"/>
                <p:nvPr/>
              </p:nvSpPr>
              <p:spPr>
                <a:xfrm>
                  <a:off x="-79145" y="2144623"/>
                  <a:ext cx="1136603" cy="276999"/>
                </a:xfrm>
                <a:prstGeom prst="rect">
                  <a:avLst/>
                </a:prstGeom>
                <a:noFill/>
              </p:spPr>
              <p:txBody>
                <a:bodyPr wrap="square" rtlCol="0">
                  <a:spAutoFit/>
                </a:bodyPr>
                <a:lstStyle/>
                <a:p>
                  <a:r>
                    <a:rPr kumimoji="1" lang="ja-JP" altLang="en-US" sz="1200" dirty="0" smtClean="0"/>
                    <a:t>（例１）現行</a:t>
                  </a:r>
                  <a:endParaRPr kumimoji="1" lang="ja-JP" altLang="en-US" sz="1200" dirty="0"/>
                </a:p>
              </p:txBody>
            </p:sp>
            <p:cxnSp>
              <p:nvCxnSpPr>
                <p:cNvPr id="7" name="直線コネクタ 6"/>
                <p:cNvCxnSpPr/>
                <p:nvPr/>
              </p:nvCxnSpPr>
              <p:spPr>
                <a:xfrm>
                  <a:off x="864934" y="2830033"/>
                  <a:ext cx="396044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2116114" y="2627622"/>
                  <a:ext cx="0" cy="1681728"/>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3589854" y="2632756"/>
                  <a:ext cx="11384" cy="168465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693853" y="2304425"/>
                  <a:ext cx="634197" cy="297517"/>
                </a:xfrm>
                <a:prstGeom prst="rect">
                  <a:avLst/>
                </a:prstGeom>
                <a:noFill/>
              </p:spPr>
              <p:txBody>
                <a:bodyPr wrap="square" rtlCol="0">
                  <a:spAutoFit/>
                </a:bodyPr>
                <a:lstStyle/>
                <a:p>
                  <a:pPr algn="ctr">
                    <a:lnSpc>
                      <a:spcPts val="1600"/>
                    </a:lnSpc>
                  </a:pPr>
                  <a:r>
                    <a:rPr kumimoji="1" lang="ja-JP" altLang="en-US" sz="1400" dirty="0" smtClean="0">
                      <a:solidFill>
                        <a:srgbClr val="0070C0"/>
                      </a:solidFill>
                      <a:latin typeface="ＤＨＰ特太ゴシック体" panose="020B0500000000000000" pitchFamily="50" charset="-128"/>
                      <a:ea typeface="ＤＨＰ特太ゴシック体" panose="020B0500000000000000" pitchFamily="50" charset="-128"/>
                    </a:rPr>
                    <a:t>Ａ県</a:t>
                  </a:r>
                  <a:endParaRPr kumimoji="1" lang="ja-JP" altLang="en-US" sz="1400" dirty="0">
                    <a:latin typeface="ＤＨＰ特太ゴシック体" panose="020B0500000000000000" pitchFamily="50" charset="-128"/>
                    <a:ea typeface="ＤＨＰ特太ゴシック体" panose="020B0500000000000000" pitchFamily="50" charset="-128"/>
                  </a:endParaRPr>
                </a:p>
              </p:txBody>
            </p:sp>
            <p:sp>
              <p:nvSpPr>
                <p:cNvPr id="18" name="テキスト ボックス 17"/>
                <p:cNvSpPr txBox="1"/>
                <p:nvPr/>
              </p:nvSpPr>
              <p:spPr>
                <a:xfrm>
                  <a:off x="1174540" y="2483260"/>
                  <a:ext cx="634197" cy="254607"/>
                </a:xfrm>
                <a:prstGeom prst="rect">
                  <a:avLst/>
                </a:prstGeom>
                <a:noFill/>
              </p:spPr>
              <p:txBody>
                <a:bodyPr wrap="square" rtlCol="0">
                  <a:spAutoFit/>
                </a:bodyPr>
                <a:lstStyle/>
                <a:p>
                  <a:pPr algn="ctr">
                    <a:lnSpc>
                      <a:spcPts val="1600"/>
                    </a:lnSpc>
                  </a:pPr>
                  <a:r>
                    <a:rPr kumimoji="1" lang="en-US" altLang="ja-JP" sz="1400" dirty="0" smtClean="0">
                      <a:solidFill>
                        <a:srgbClr val="C00000"/>
                      </a:solidFill>
                      <a:latin typeface="ＤＨＰ特太ゴシック体" panose="020B0500000000000000" pitchFamily="50" charset="-128"/>
                      <a:ea typeface="ＤＨＰ特太ゴシック体" panose="020B0500000000000000" pitchFamily="50" charset="-128"/>
                    </a:rPr>
                    <a:t>X</a:t>
                  </a:r>
                  <a:r>
                    <a:rPr kumimoji="1" lang="ja-JP" altLang="en-US" sz="1400" dirty="0" smtClean="0">
                      <a:solidFill>
                        <a:srgbClr val="C00000"/>
                      </a:solidFill>
                      <a:latin typeface="ＤＨＰ特太ゴシック体" panose="020B0500000000000000" pitchFamily="50" charset="-128"/>
                      <a:ea typeface="ＤＨＰ特太ゴシック体" panose="020B0500000000000000" pitchFamily="50" charset="-128"/>
                    </a:rPr>
                    <a:t>市</a:t>
                  </a:r>
                  <a:endParaRPr kumimoji="1" lang="ja-JP" altLang="en-US" sz="1400" dirty="0">
                    <a:solidFill>
                      <a:srgbClr val="C00000"/>
                    </a:solidFill>
                    <a:latin typeface="ＤＨＰ特太ゴシック体" panose="020B0500000000000000" pitchFamily="50" charset="-128"/>
                    <a:ea typeface="ＤＨＰ特太ゴシック体" panose="020B0500000000000000" pitchFamily="50" charset="-128"/>
                  </a:endParaRPr>
                </a:p>
              </p:txBody>
            </p:sp>
            <p:sp>
              <p:nvSpPr>
                <p:cNvPr id="19" name="テキスト ボックス 18"/>
                <p:cNvSpPr txBox="1"/>
                <p:nvPr/>
              </p:nvSpPr>
              <p:spPr>
                <a:xfrm>
                  <a:off x="3876233" y="2478127"/>
                  <a:ext cx="634197" cy="298993"/>
                </a:xfrm>
                <a:prstGeom prst="rect">
                  <a:avLst/>
                </a:prstGeom>
                <a:noFill/>
              </p:spPr>
              <p:txBody>
                <a:bodyPr wrap="square" rtlCol="0">
                  <a:spAutoFit/>
                </a:bodyPr>
                <a:lstStyle/>
                <a:p>
                  <a:pPr algn="ctr">
                    <a:lnSpc>
                      <a:spcPts val="1600"/>
                    </a:lnSpc>
                  </a:pPr>
                  <a:r>
                    <a:rPr lang="en-US" altLang="ja-JP" sz="1400" dirty="0">
                      <a:solidFill>
                        <a:srgbClr val="00B050"/>
                      </a:solidFill>
                      <a:latin typeface="ＤＨＰ特太ゴシック体" panose="020B0500000000000000" pitchFamily="50" charset="-128"/>
                      <a:ea typeface="ＤＨＰ特太ゴシック体" panose="020B0500000000000000" pitchFamily="50" charset="-128"/>
                    </a:rPr>
                    <a:t>Y</a:t>
                  </a:r>
                  <a:r>
                    <a:rPr kumimoji="1" lang="ja-JP" altLang="en-US" sz="1400" dirty="0" smtClean="0">
                      <a:solidFill>
                        <a:srgbClr val="00B050"/>
                      </a:solidFill>
                      <a:latin typeface="ＤＨＰ特太ゴシック体" panose="020B0500000000000000" pitchFamily="50" charset="-128"/>
                      <a:ea typeface="ＤＨＰ特太ゴシック体" panose="020B0500000000000000" pitchFamily="50" charset="-128"/>
                    </a:rPr>
                    <a:t>市</a:t>
                  </a:r>
                  <a:endParaRPr kumimoji="1" lang="ja-JP" altLang="en-US" sz="1400" dirty="0">
                    <a:solidFill>
                      <a:srgbClr val="00B050"/>
                    </a:solidFill>
                    <a:latin typeface="ＤＨＰ特太ゴシック体" panose="020B0500000000000000" pitchFamily="50" charset="-128"/>
                    <a:ea typeface="ＤＨＰ特太ゴシック体" panose="020B0500000000000000" pitchFamily="50" charset="-128"/>
                  </a:endParaRPr>
                </a:p>
              </p:txBody>
            </p:sp>
            <p:sp>
              <p:nvSpPr>
                <p:cNvPr id="27" name="テキスト ボックス 26"/>
                <p:cNvSpPr txBox="1"/>
                <p:nvPr/>
              </p:nvSpPr>
              <p:spPr>
                <a:xfrm>
                  <a:off x="197627" y="3237428"/>
                  <a:ext cx="859831" cy="430199"/>
                </a:xfrm>
                <a:prstGeom prst="rect">
                  <a:avLst/>
                </a:prstGeom>
                <a:noFill/>
              </p:spPr>
              <p:txBody>
                <a:bodyPr wrap="square" rtlCol="0">
                  <a:spAutoFit/>
                </a:bodyPr>
                <a:lstStyle/>
                <a:p>
                  <a:pPr algn="ctr">
                    <a:lnSpc>
                      <a:spcPts val="1600"/>
                    </a:lnSpc>
                  </a:pPr>
                  <a:r>
                    <a:rPr lang="ja-JP" altLang="en-US" sz="1200" dirty="0" smtClean="0">
                      <a:latin typeface="ＤＨＰ特太ゴシック体" panose="020B0500000000000000" pitchFamily="50" charset="-128"/>
                      <a:ea typeface="ＤＨＰ特太ゴシック体" panose="020B0500000000000000" pitchFamily="50" charset="-128"/>
                    </a:rPr>
                    <a:t>資格取得</a:t>
                  </a:r>
                  <a:endParaRPr lang="en-US" altLang="ja-JP" sz="1200" dirty="0" smtClean="0">
                    <a:latin typeface="ＤＨＰ特太ゴシック体" panose="020B0500000000000000" pitchFamily="50" charset="-128"/>
                    <a:ea typeface="ＤＨＰ特太ゴシック体" panose="020B0500000000000000" pitchFamily="50" charset="-128"/>
                  </a:endParaRPr>
                </a:p>
                <a:p>
                  <a:pPr algn="ctr">
                    <a:lnSpc>
                      <a:spcPts val="1600"/>
                    </a:lnSpc>
                  </a:pPr>
                  <a:r>
                    <a:rPr lang="ja-JP" altLang="en-US" sz="1200" dirty="0" smtClean="0">
                      <a:latin typeface="ＤＨＰ特太ゴシック体" panose="020B0500000000000000" pitchFamily="50" charset="-128"/>
                      <a:ea typeface="ＤＨＰ特太ゴシック体" panose="020B0500000000000000" pitchFamily="50" charset="-128"/>
                    </a:rPr>
                    <a:t>期間</a:t>
                  </a:r>
                  <a:endParaRPr kumimoji="1" lang="ja-JP" altLang="en-US" sz="1200" dirty="0">
                    <a:latin typeface="ＤＨＰ特太ゴシック体" panose="020B0500000000000000" pitchFamily="50" charset="-128"/>
                    <a:ea typeface="ＤＨＰ特太ゴシック体" panose="020B0500000000000000" pitchFamily="50" charset="-128"/>
                  </a:endParaRPr>
                </a:p>
              </p:txBody>
            </p:sp>
            <p:sp>
              <p:nvSpPr>
                <p:cNvPr id="34" name="テキスト ボックス 33"/>
                <p:cNvSpPr txBox="1"/>
                <p:nvPr/>
              </p:nvSpPr>
              <p:spPr>
                <a:xfrm>
                  <a:off x="1763242" y="2222350"/>
                  <a:ext cx="719318" cy="461665"/>
                </a:xfrm>
                <a:prstGeom prst="rect">
                  <a:avLst/>
                </a:prstGeom>
                <a:noFill/>
              </p:spPr>
              <p:txBody>
                <a:bodyPr wrap="square" rtlCol="0">
                  <a:spAutoFit/>
                </a:bodyPr>
                <a:lstStyle/>
                <a:p>
                  <a:pPr algn="ctr"/>
                  <a:r>
                    <a:rPr kumimoji="1" lang="ja-JP" altLang="en-US" sz="1200" dirty="0" smtClean="0"/>
                    <a:t>転出</a:t>
                  </a:r>
                  <a:endParaRPr kumimoji="1" lang="en-US" altLang="ja-JP" sz="1200" dirty="0" smtClean="0"/>
                </a:p>
                <a:p>
                  <a:pPr algn="ctr"/>
                  <a:r>
                    <a:rPr kumimoji="1" lang="ja-JP" altLang="en-US" sz="1200" dirty="0" smtClean="0"/>
                    <a:t>予定日</a:t>
                  </a:r>
                  <a:endParaRPr kumimoji="1" lang="ja-JP" altLang="en-US" sz="1200" dirty="0"/>
                </a:p>
              </p:txBody>
            </p:sp>
            <p:sp>
              <p:nvSpPr>
                <p:cNvPr id="38" name="テキスト ボックス 37"/>
                <p:cNvSpPr txBox="1"/>
                <p:nvPr/>
              </p:nvSpPr>
              <p:spPr>
                <a:xfrm>
                  <a:off x="3208768" y="2204295"/>
                  <a:ext cx="752168" cy="461665"/>
                </a:xfrm>
                <a:prstGeom prst="rect">
                  <a:avLst/>
                </a:prstGeom>
                <a:noFill/>
              </p:spPr>
              <p:txBody>
                <a:bodyPr wrap="square" rtlCol="0">
                  <a:spAutoFit/>
                </a:bodyPr>
                <a:lstStyle/>
                <a:p>
                  <a:pPr algn="ctr"/>
                  <a:r>
                    <a:rPr kumimoji="1" lang="ja-JP" altLang="en-US" sz="1200" dirty="0" smtClean="0"/>
                    <a:t>転入日転出日</a:t>
                  </a:r>
                  <a:endParaRPr kumimoji="1" lang="ja-JP" altLang="en-US" sz="1200" dirty="0"/>
                </a:p>
              </p:txBody>
            </p:sp>
            <p:cxnSp>
              <p:nvCxnSpPr>
                <p:cNvPr id="59" name="直線矢印コネクタ 58"/>
                <p:cNvCxnSpPr/>
                <p:nvPr/>
              </p:nvCxnSpPr>
              <p:spPr>
                <a:xfrm>
                  <a:off x="981795" y="3023495"/>
                  <a:ext cx="2626040" cy="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5" name="テキスト ボックス 84"/>
                <p:cNvSpPr txBox="1"/>
                <p:nvPr/>
              </p:nvSpPr>
              <p:spPr>
                <a:xfrm>
                  <a:off x="317170" y="2881547"/>
                  <a:ext cx="608220" cy="254607"/>
                </a:xfrm>
                <a:prstGeom prst="rect">
                  <a:avLst/>
                </a:prstGeom>
                <a:noFill/>
              </p:spPr>
              <p:txBody>
                <a:bodyPr wrap="square" rtlCol="0">
                  <a:spAutoFit/>
                </a:bodyPr>
                <a:lstStyle/>
                <a:p>
                  <a:pPr algn="ctr">
                    <a:lnSpc>
                      <a:spcPts val="1600"/>
                    </a:lnSpc>
                  </a:pPr>
                  <a:r>
                    <a:rPr lang="ja-JP" altLang="en-US" sz="1200" dirty="0" smtClean="0">
                      <a:latin typeface="ＤＨＰ特太ゴシック体" panose="020B0500000000000000" pitchFamily="50" charset="-128"/>
                      <a:ea typeface="ＤＨＰ特太ゴシック体" panose="020B0500000000000000" pitchFamily="50" charset="-128"/>
                    </a:rPr>
                    <a:t>住基</a:t>
                  </a:r>
                  <a:endParaRPr kumimoji="1" lang="ja-JP" altLang="en-US" sz="1200" dirty="0">
                    <a:latin typeface="ＤＨＰ特太ゴシック体" panose="020B0500000000000000" pitchFamily="50" charset="-128"/>
                    <a:ea typeface="ＤＨＰ特太ゴシック体" panose="020B0500000000000000" pitchFamily="50" charset="-128"/>
                  </a:endParaRPr>
                </a:p>
              </p:txBody>
            </p:sp>
            <p:sp>
              <p:nvSpPr>
                <p:cNvPr id="83" name="テキスト ボックス 82"/>
                <p:cNvSpPr txBox="1"/>
                <p:nvPr/>
              </p:nvSpPr>
              <p:spPr>
                <a:xfrm>
                  <a:off x="4516829" y="2158040"/>
                  <a:ext cx="1285190" cy="280504"/>
                </a:xfrm>
                <a:prstGeom prst="rect">
                  <a:avLst/>
                </a:prstGeom>
                <a:noFill/>
              </p:spPr>
              <p:txBody>
                <a:bodyPr wrap="square" rtlCol="0">
                  <a:spAutoFit/>
                </a:bodyPr>
                <a:lstStyle/>
                <a:p>
                  <a:r>
                    <a:rPr kumimoji="1" lang="ja-JP" altLang="en-US" sz="1200" dirty="0" smtClean="0"/>
                    <a:t>（例２）改正後</a:t>
                  </a:r>
                  <a:endParaRPr kumimoji="1" lang="ja-JP" altLang="en-US" sz="1200" dirty="0"/>
                </a:p>
              </p:txBody>
            </p:sp>
            <p:cxnSp>
              <p:nvCxnSpPr>
                <p:cNvPr id="84" name="直線コネクタ 83"/>
                <p:cNvCxnSpPr/>
                <p:nvPr/>
              </p:nvCxnSpPr>
              <p:spPr>
                <a:xfrm>
                  <a:off x="5641048" y="2837865"/>
                  <a:ext cx="396044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9" name="テキスト ボックス 88"/>
                <p:cNvSpPr txBox="1"/>
                <p:nvPr/>
              </p:nvSpPr>
              <p:spPr>
                <a:xfrm>
                  <a:off x="5446900" y="2304425"/>
                  <a:ext cx="634197" cy="297517"/>
                </a:xfrm>
                <a:prstGeom prst="rect">
                  <a:avLst/>
                </a:prstGeom>
                <a:noFill/>
              </p:spPr>
              <p:txBody>
                <a:bodyPr wrap="square" rtlCol="0">
                  <a:spAutoFit/>
                </a:bodyPr>
                <a:lstStyle/>
                <a:p>
                  <a:pPr algn="ctr">
                    <a:lnSpc>
                      <a:spcPts val="1600"/>
                    </a:lnSpc>
                  </a:pPr>
                  <a:r>
                    <a:rPr kumimoji="1" lang="ja-JP" altLang="en-US" sz="1400" dirty="0" smtClean="0">
                      <a:solidFill>
                        <a:srgbClr val="0070C0"/>
                      </a:solidFill>
                      <a:latin typeface="ＤＨＰ特太ゴシック体" panose="020B0500000000000000" pitchFamily="50" charset="-128"/>
                      <a:ea typeface="ＤＨＰ特太ゴシック体" panose="020B0500000000000000" pitchFamily="50" charset="-128"/>
                    </a:rPr>
                    <a:t>Ａ県</a:t>
                  </a:r>
                  <a:endParaRPr kumimoji="1" lang="ja-JP" altLang="en-US" sz="1400" dirty="0">
                    <a:latin typeface="ＤＨＰ特太ゴシック体" panose="020B0500000000000000" pitchFamily="50" charset="-128"/>
                    <a:ea typeface="ＤＨＰ特太ゴシック体" panose="020B0500000000000000" pitchFamily="50" charset="-128"/>
                  </a:endParaRPr>
                </a:p>
              </p:txBody>
            </p:sp>
            <p:sp>
              <p:nvSpPr>
                <p:cNvPr id="90" name="テキスト ボックス 89"/>
                <p:cNvSpPr txBox="1"/>
                <p:nvPr/>
              </p:nvSpPr>
              <p:spPr>
                <a:xfrm>
                  <a:off x="5950654" y="2491092"/>
                  <a:ext cx="634197" cy="254607"/>
                </a:xfrm>
                <a:prstGeom prst="rect">
                  <a:avLst/>
                </a:prstGeom>
                <a:noFill/>
              </p:spPr>
              <p:txBody>
                <a:bodyPr wrap="square" rtlCol="0">
                  <a:spAutoFit/>
                </a:bodyPr>
                <a:lstStyle/>
                <a:p>
                  <a:pPr algn="ctr">
                    <a:lnSpc>
                      <a:spcPts val="1600"/>
                    </a:lnSpc>
                  </a:pPr>
                  <a:r>
                    <a:rPr kumimoji="1" lang="en-US" altLang="ja-JP" sz="1400" dirty="0" smtClean="0">
                      <a:solidFill>
                        <a:srgbClr val="C00000"/>
                      </a:solidFill>
                      <a:latin typeface="ＤＨＰ特太ゴシック体" panose="020B0500000000000000" pitchFamily="50" charset="-128"/>
                      <a:ea typeface="ＤＨＰ特太ゴシック体" panose="020B0500000000000000" pitchFamily="50" charset="-128"/>
                    </a:rPr>
                    <a:t>X</a:t>
                  </a:r>
                  <a:r>
                    <a:rPr kumimoji="1" lang="ja-JP" altLang="en-US" sz="1400" dirty="0" smtClean="0">
                      <a:solidFill>
                        <a:srgbClr val="C00000"/>
                      </a:solidFill>
                      <a:latin typeface="ＤＨＰ特太ゴシック体" panose="020B0500000000000000" pitchFamily="50" charset="-128"/>
                      <a:ea typeface="ＤＨＰ特太ゴシック体" panose="020B0500000000000000" pitchFamily="50" charset="-128"/>
                    </a:rPr>
                    <a:t>市</a:t>
                  </a:r>
                  <a:endParaRPr kumimoji="1" lang="ja-JP" altLang="en-US" sz="1400" dirty="0">
                    <a:solidFill>
                      <a:srgbClr val="C00000"/>
                    </a:solidFill>
                    <a:latin typeface="ＤＨＰ特太ゴシック体" panose="020B0500000000000000" pitchFamily="50" charset="-128"/>
                    <a:ea typeface="ＤＨＰ特太ゴシック体" panose="020B0500000000000000" pitchFamily="50" charset="-128"/>
                  </a:endParaRPr>
                </a:p>
              </p:txBody>
            </p:sp>
            <p:sp>
              <p:nvSpPr>
                <p:cNvPr id="91" name="テキスト ボックス 90"/>
                <p:cNvSpPr txBox="1"/>
                <p:nvPr/>
              </p:nvSpPr>
              <p:spPr>
                <a:xfrm>
                  <a:off x="8665571" y="2502088"/>
                  <a:ext cx="634197" cy="298993"/>
                </a:xfrm>
                <a:prstGeom prst="rect">
                  <a:avLst/>
                </a:prstGeom>
                <a:noFill/>
              </p:spPr>
              <p:txBody>
                <a:bodyPr wrap="square" rtlCol="0">
                  <a:spAutoFit/>
                </a:bodyPr>
                <a:lstStyle/>
                <a:p>
                  <a:pPr algn="ctr">
                    <a:lnSpc>
                      <a:spcPts val="1600"/>
                    </a:lnSpc>
                  </a:pPr>
                  <a:r>
                    <a:rPr lang="en-US" altLang="ja-JP" sz="1400" dirty="0">
                      <a:solidFill>
                        <a:srgbClr val="00B050"/>
                      </a:solidFill>
                      <a:latin typeface="ＤＨＰ特太ゴシック体" panose="020B0500000000000000" pitchFamily="50" charset="-128"/>
                      <a:ea typeface="ＤＨＰ特太ゴシック体" panose="020B0500000000000000" pitchFamily="50" charset="-128"/>
                    </a:rPr>
                    <a:t>Y</a:t>
                  </a:r>
                  <a:r>
                    <a:rPr kumimoji="1" lang="ja-JP" altLang="en-US" sz="1400" dirty="0" smtClean="0">
                      <a:solidFill>
                        <a:srgbClr val="00B050"/>
                      </a:solidFill>
                      <a:latin typeface="ＤＨＰ特太ゴシック体" panose="020B0500000000000000" pitchFamily="50" charset="-128"/>
                      <a:ea typeface="ＤＨＰ特太ゴシック体" panose="020B0500000000000000" pitchFamily="50" charset="-128"/>
                    </a:rPr>
                    <a:t>市</a:t>
                  </a:r>
                  <a:endParaRPr kumimoji="1" lang="ja-JP" altLang="en-US" sz="1400" dirty="0">
                    <a:solidFill>
                      <a:srgbClr val="00B050"/>
                    </a:solidFill>
                    <a:latin typeface="ＤＨＰ特太ゴシック体" panose="020B0500000000000000" pitchFamily="50" charset="-128"/>
                    <a:ea typeface="ＤＨＰ特太ゴシック体" panose="020B0500000000000000" pitchFamily="50" charset="-128"/>
                  </a:endParaRPr>
                </a:p>
              </p:txBody>
            </p:sp>
            <p:cxnSp>
              <p:nvCxnSpPr>
                <p:cNvPr id="94" name="直線矢印コネクタ 93"/>
                <p:cNvCxnSpPr/>
                <p:nvPr/>
              </p:nvCxnSpPr>
              <p:spPr>
                <a:xfrm>
                  <a:off x="5763999" y="3507607"/>
                  <a:ext cx="3857274" cy="0"/>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95" name="直線矢印コネクタ 94"/>
                <p:cNvCxnSpPr/>
                <p:nvPr/>
              </p:nvCxnSpPr>
              <p:spPr>
                <a:xfrm>
                  <a:off x="5744216" y="4186627"/>
                  <a:ext cx="1148011" cy="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6" name="テキスト ボックス 95"/>
                <p:cNvSpPr txBox="1"/>
                <p:nvPr/>
              </p:nvSpPr>
              <p:spPr>
                <a:xfrm>
                  <a:off x="4973741" y="3245260"/>
                  <a:ext cx="859831" cy="430199"/>
                </a:xfrm>
                <a:prstGeom prst="rect">
                  <a:avLst/>
                </a:prstGeom>
                <a:noFill/>
              </p:spPr>
              <p:txBody>
                <a:bodyPr wrap="square" rtlCol="0">
                  <a:spAutoFit/>
                </a:bodyPr>
                <a:lstStyle/>
                <a:p>
                  <a:pPr algn="ctr">
                    <a:lnSpc>
                      <a:spcPts val="1600"/>
                    </a:lnSpc>
                  </a:pPr>
                  <a:r>
                    <a:rPr lang="ja-JP" altLang="en-US" sz="1200" dirty="0" smtClean="0">
                      <a:latin typeface="ＤＨＰ特太ゴシック体" panose="020B0500000000000000" pitchFamily="50" charset="-128"/>
                      <a:ea typeface="ＤＨＰ特太ゴシック体" panose="020B0500000000000000" pitchFamily="50" charset="-128"/>
                    </a:rPr>
                    <a:t>資格取得</a:t>
                  </a:r>
                  <a:endParaRPr lang="en-US" altLang="ja-JP" sz="1200" dirty="0" smtClean="0">
                    <a:latin typeface="ＤＨＰ特太ゴシック体" panose="020B0500000000000000" pitchFamily="50" charset="-128"/>
                    <a:ea typeface="ＤＨＰ特太ゴシック体" panose="020B0500000000000000" pitchFamily="50" charset="-128"/>
                  </a:endParaRPr>
                </a:p>
                <a:p>
                  <a:pPr algn="ctr">
                    <a:lnSpc>
                      <a:spcPts val="1600"/>
                    </a:lnSpc>
                  </a:pPr>
                  <a:r>
                    <a:rPr lang="ja-JP" altLang="en-US" sz="1200" dirty="0" smtClean="0">
                      <a:latin typeface="ＤＨＰ特太ゴシック体" panose="020B0500000000000000" pitchFamily="50" charset="-128"/>
                      <a:ea typeface="ＤＨＰ特太ゴシック体" panose="020B0500000000000000" pitchFamily="50" charset="-128"/>
                    </a:rPr>
                    <a:t>期間</a:t>
                  </a:r>
                  <a:endParaRPr kumimoji="1" lang="ja-JP" altLang="en-US" sz="1200" dirty="0">
                    <a:latin typeface="ＤＨＰ特太ゴシック体" panose="020B0500000000000000" pitchFamily="50" charset="-128"/>
                    <a:ea typeface="ＤＨＰ特太ゴシック体" panose="020B0500000000000000" pitchFamily="50" charset="-128"/>
                  </a:endParaRPr>
                </a:p>
              </p:txBody>
            </p:sp>
            <p:sp>
              <p:nvSpPr>
                <p:cNvPr id="97" name="テキスト ボックス 96"/>
                <p:cNvSpPr txBox="1"/>
                <p:nvPr/>
              </p:nvSpPr>
              <p:spPr>
                <a:xfrm>
                  <a:off x="4967479" y="3924280"/>
                  <a:ext cx="859831" cy="430199"/>
                </a:xfrm>
                <a:prstGeom prst="rect">
                  <a:avLst/>
                </a:prstGeom>
                <a:noFill/>
              </p:spPr>
              <p:txBody>
                <a:bodyPr wrap="square" rtlCol="0">
                  <a:spAutoFit/>
                </a:bodyPr>
                <a:lstStyle/>
                <a:p>
                  <a:pPr algn="ctr">
                    <a:lnSpc>
                      <a:spcPts val="1600"/>
                    </a:lnSpc>
                  </a:pPr>
                  <a:r>
                    <a:rPr lang="ja-JP" altLang="en-US" sz="1200" dirty="0">
                      <a:solidFill>
                        <a:srgbClr val="C00000"/>
                      </a:solidFill>
                      <a:latin typeface="ＤＨＰ特太ゴシック体" panose="020B0500000000000000" pitchFamily="50" charset="-128"/>
                      <a:ea typeface="ＤＨＰ特太ゴシック体" panose="020B0500000000000000" pitchFamily="50" charset="-128"/>
                    </a:rPr>
                    <a:t>適用</a:t>
                  </a:r>
                  <a:endParaRPr lang="en-US" altLang="ja-JP" sz="1200" dirty="0" smtClean="0">
                    <a:solidFill>
                      <a:srgbClr val="C00000"/>
                    </a:solidFill>
                    <a:latin typeface="ＤＨＰ特太ゴシック体" panose="020B0500000000000000" pitchFamily="50" charset="-128"/>
                    <a:ea typeface="ＤＨＰ特太ゴシック体" panose="020B0500000000000000" pitchFamily="50" charset="-128"/>
                  </a:endParaRPr>
                </a:p>
                <a:p>
                  <a:pPr algn="ctr">
                    <a:lnSpc>
                      <a:spcPts val="1600"/>
                    </a:lnSpc>
                  </a:pPr>
                  <a:r>
                    <a:rPr lang="ja-JP" altLang="en-US" sz="1200" dirty="0" smtClean="0">
                      <a:solidFill>
                        <a:srgbClr val="C00000"/>
                      </a:solidFill>
                      <a:latin typeface="ＤＨＰ特太ゴシック体" panose="020B0500000000000000" pitchFamily="50" charset="-128"/>
                      <a:ea typeface="ＤＨＰ特太ゴシック体" panose="020B0500000000000000" pitchFamily="50" charset="-128"/>
                    </a:rPr>
                    <a:t>期間</a:t>
                  </a:r>
                  <a:endParaRPr kumimoji="1" lang="ja-JP" altLang="en-US" sz="1200" dirty="0">
                    <a:solidFill>
                      <a:srgbClr val="C00000"/>
                    </a:solidFill>
                    <a:latin typeface="ＤＨＰ特太ゴシック体" panose="020B0500000000000000" pitchFamily="50" charset="-128"/>
                    <a:ea typeface="ＤＨＰ特太ゴシック体" panose="020B0500000000000000" pitchFamily="50" charset="-128"/>
                  </a:endParaRPr>
                </a:p>
              </p:txBody>
            </p:sp>
            <p:cxnSp>
              <p:nvCxnSpPr>
                <p:cNvPr id="98" name="直線矢印コネクタ 97"/>
                <p:cNvCxnSpPr/>
                <p:nvPr/>
              </p:nvCxnSpPr>
              <p:spPr>
                <a:xfrm>
                  <a:off x="8408665" y="4186627"/>
                  <a:ext cx="1148011" cy="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02" name="テキスト ボックス 101"/>
                <p:cNvSpPr txBox="1"/>
                <p:nvPr/>
              </p:nvSpPr>
              <p:spPr>
                <a:xfrm>
                  <a:off x="6890846" y="3558512"/>
                  <a:ext cx="1485127" cy="553113"/>
                </a:xfrm>
                <a:prstGeom prst="rect">
                  <a:avLst/>
                </a:prstGeom>
                <a:solidFill>
                  <a:srgbClr val="FFFF00"/>
                </a:solidFill>
              </p:spPr>
              <p:txBody>
                <a:bodyPr wrap="square" rtlCol="0">
                  <a:spAutoFit/>
                </a:bodyPr>
                <a:lstStyle/>
                <a:p>
                  <a:r>
                    <a:rPr kumimoji="1" lang="ja-JP" altLang="en-US" sz="1200" b="1" dirty="0" smtClean="0"/>
                    <a:t>資格を有する期間中は一の保険者で資格を適用</a:t>
                  </a:r>
                  <a:endParaRPr kumimoji="1" lang="ja-JP" altLang="en-US" sz="1200" b="1" dirty="0"/>
                </a:p>
              </p:txBody>
            </p:sp>
            <p:sp>
              <p:nvSpPr>
                <p:cNvPr id="103" name="テキスト ボックス 102"/>
                <p:cNvSpPr txBox="1"/>
                <p:nvPr/>
              </p:nvSpPr>
              <p:spPr>
                <a:xfrm>
                  <a:off x="5843970" y="4319960"/>
                  <a:ext cx="1093775" cy="395081"/>
                </a:xfrm>
                <a:prstGeom prst="rect">
                  <a:avLst/>
                </a:prstGeom>
                <a:noFill/>
              </p:spPr>
              <p:txBody>
                <a:bodyPr wrap="square" rtlCol="0">
                  <a:spAutoFit/>
                </a:bodyPr>
                <a:lstStyle/>
                <a:p>
                  <a:pPr algn="r"/>
                  <a:r>
                    <a:rPr kumimoji="1" lang="ja-JP" altLang="en-US" sz="1200" dirty="0" smtClean="0"/>
                    <a:t>適用終了</a:t>
                  </a:r>
                  <a:endParaRPr kumimoji="1" lang="en-US" altLang="ja-JP" sz="1200" dirty="0" smtClean="0"/>
                </a:p>
                <a:p>
                  <a:pPr algn="r"/>
                  <a:r>
                    <a:rPr lang="ja-JP" altLang="en-US" sz="1200" dirty="0" smtClean="0"/>
                    <a:t>（仮置き）</a:t>
                  </a:r>
                  <a:endParaRPr kumimoji="1" lang="ja-JP" altLang="en-US" sz="1200" dirty="0"/>
                </a:p>
              </p:txBody>
            </p:sp>
            <p:sp>
              <p:nvSpPr>
                <p:cNvPr id="104" name="テキスト ボックス 103"/>
                <p:cNvSpPr txBox="1"/>
                <p:nvPr/>
              </p:nvSpPr>
              <p:spPr>
                <a:xfrm>
                  <a:off x="8356638" y="3935276"/>
                  <a:ext cx="1093775" cy="276999"/>
                </a:xfrm>
                <a:prstGeom prst="rect">
                  <a:avLst/>
                </a:prstGeom>
                <a:noFill/>
              </p:spPr>
              <p:txBody>
                <a:bodyPr wrap="square" rtlCol="0">
                  <a:spAutoFit/>
                </a:bodyPr>
                <a:lstStyle/>
                <a:p>
                  <a:r>
                    <a:rPr kumimoji="1" lang="ja-JP" altLang="en-US" sz="1200" dirty="0" smtClean="0"/>
                    <a:t>適用開始</a:t>
                  </a:r>
                  <a:endParaRPr kumimoji="1" lang="ja-JP" altLang="en-US" sz="1200" dirty="0"/>
                </a:p>
              </p:txBody>
            </p:sp>
            <p:sp>
              <p:nvSpPr>
                <p:cNvPr id="105" name="テキスト ボックス 104"/>
                <p:cNvSpPr txBox="1"/>
                <p:nvPr/>
              </p:nvSpPr>
              <p:spPr>
                <a:xfrm>
                  <a:off x="5683133" y="3935276"/>
                  <a:ext cx="1093775" cy="276999"/>
                </a:xfrm>
                <a:prstGeom prst="rect">
                  <a:avLst/>
                </a:prstGeom>
                <a:noFill/>
              </p:spPr>
              <p:txBody>
                <a:bodyPr wrap="square" rtlCol="0">
                  <a:spAutoFit/>
                </a:bodyPr>
                <a:lstStyle/>
                <a:p>
                  <a:r>
                    <a:rPr kumimoji="1" lang="ja-JP" altLang="en-US" sz="1200" dirty="0" smtClean="0"/>
                    <a:t>適用開始</a:t>
                  </a:r>
                  <a:endParaRPr kumimoji="1" lang="ja-JP" altLang="en-US" sz="1200" dirty="0"/>
                </a:p>
              </p:txBody>
            </p:sp>
            <p:sp>
              <p:nvSpPr>
                <p:cNvPr id="106" name="テキスト ボックス 105"/>
                <p:cNvSpPr txBox="1"/>
                <p:nvPr/>
              </p:nvSpPr>
              <p:spPr>
                <a:xfrm>
                  <a:off x="5700969" y="3230607"/>
                  <a:ext cx="1093775" cy="276999"/>
                </a:xfrm>
                <a:prstGeom prst="rect">
                  <a:avLst/>
                </a:prstGeom>
                <a:noFill/>
              </p:spPr>
              <p:txBody>
                <a:bodyPr wrap="square" rtlCol="0">
                  <a:spAutoFit/>
                </a:bodyPr>
                <a:lstStyle/>
                <a:p>
                  <a:r>
                    <a:rPr lang="ja-JP" altLang="en-US" sz="1200" dirty="0"/>
                    <a:t>資格</a:t>
                  </a:r>
                  <a:r>
                    <a:rPr lang="ja-JP" altLang="en-US" sz="1200" dirty="0" smtClean="0"/>
                    <a:t>取得</a:t>
                  </a:r>
                  <a:endParaRPr kumimoji="1" lang="ja-JP" altLang="en-US" sz="1200" dirty="0"/>
                </a:p>
              </p:txBody>
            </p:sp>
            <p:cxnSp>
              <p:nvCxnSpPr>
                <p:cNvPr id="107" name="直線矢印コネクタ 106"/>
                <p:cNvCxnSpPr/>
                <p:nvPr/>
              </p:nvCxnSpPr>
              <p:spPr>
                <a:xfrm>
                  <a:off x="8377354" y="3008969"/>
                  <a:ext cx="1237829" cy="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08" name="テキスト ボックス 107"/>
                <p:cNvSpPr txBox="1"/>
                <p:nvPr/>
              </p:nvSpPr>
              <p:spPr>
                <a:xfrm>
                  <a:off x="5093284" y="2889379"/>
                  <a:ext cx="608220" cy="254607"/>
                </a:xfrm>
                <a:prstGeom prst="rect">
                  <a:avLst/>
                </a:prstGeom>
                <a:noFill/>
              </p:spPr>
              <p:txBody>
                <a:bodyPr wrap="square" rtlCol="0">
                  <a:spAutoFit/>
                </a:bodyPr>
                <a:lstStyle/>
                <a:p>
                  <a:pPr algn="ctr">
                    <a:lnSpc>
                      <a:spcPts val="1600"/>
                    </a:lnSpc>
                  </a:pPr>
                  <a:r>
                    <a:rPr lang="ja-JP" altLang="en-US" sz="1200" dirty="0" smtClean="0">
                      <a:latin typeface="ＤＨＰ特太ゴシック体" panose="020B0500000000000000" pitchFamily="50" charset="-128"/>
                      <a:ea typeface="ＤＨＰ特太ゴシック体" panose="020B0500000000000000" pitchFamily="50" charset="-128"/>
                    </a:rPr>
                    <a:t>住基</a:t>
                  </a:r>
                  <a:endParaRPr kumimoji="1" lang="ja-JP" altLang="en-US" sz="1200" dirty="0">
                    <a:latin typeface="ＤＨＰ特太ゴシック体" panose="020B0500000000000000" pitchFamily="50" charset="-128"/>
                    <a:ea typeface="ＤＨＰ特太ゴシック体" panose="020B0500000000000000" pitchFamily="50" charset="-128"/>
                  </a:endParaRPr>
                </a:p>
              </p:txBody>
            </p:sp>
            <p:cxnSp>
              <p:nvCxnSpPr>
                <p:cNvPr id="111" name="直線矢印コネクタ 110"/>
                <p:cNvCxnSpPr/>
                <p:nvPr/>
              </p:nvCxnSpPr>
              <p:spPr>
                <a:xfrm>
                  <a:off x="951714" y="3479980"/>
                  <a:ext cx="1170994" cy="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2" name="テキスト ボックス 111"/>
                <p:cNvSpPr txBox="1"/>
                <p:nvPr/>
              </p:nvSpPr>
              <p:spPr>
                <a:xfrm>
                  <a:off x="888684" y="3202980"/>
                  <a:ext cx="1093775" cy="276999"/>
                </a:xfrm>
                <a:prstGeom prst="rect">
                  <a:avLst/>
                </a:prstGeom>
                <a:noFill/>
              </p:spPr>
              <p:txBody>
                <a:bodyPr wrap="square" rtlCol="0">
                  <a:spAutoFit/>
                </a:bodyPr>
                <a:lstStyle/>
                <a:p>
                  <a:r>
                    <a:rPr lang="ja-JP" altLang="en-US" sz="1200" dirty="0"/>
                    <a:t>資格</a:t>
                  </a:r>
                  <a:r>
                    <a:rPr lang="ja-JP" altLang="en-US" sz="1200" dirty="0" smtClean="0"/>
                    <a:t>取得</a:t>
                  </a:r>
                  <a:endParaRPr kumimoji="1" lang="ja-JP" altLang="en-US" sz="1200" dirty="0"/>
                </a:p>
              </p:txBody>
            </p:sp>
            <p:cxnSp>
              <p:nvCxnSpPr>
                <p:cNvPr id="113" name="直線矢印コネクタ 112"/>
                <p:cNvCxnSpPr/>
                <p:nvPr/>
              </p:nvCxnSpPr>
              <p:spPr>
                <a:xfrm>
                  <a:off x="3607835" y="3479979"/>
                  <a:ext cx="1170994" cy="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5" name="テキスト ボックス 114"/>
                <p:cNvSpPr txBox="1"/>
                <p:nvPr/>
              </p:nvSpPr>
              <p:spPr>
                <a:xfrm>
                  <a:off x="1010952" y="3625373"/>
                  <a:ext cx="1093775" cy="395081"/>
                </a:xfrm>
                <a:prstGeom prst="rect">
                  <a:avLst/>
                </a:prstGeom>
                <a:noFill/>
              </p:spPr>
              <p:txBody>
                <a:bodyPr wrap="square" rtlCol="0">
                  <a:spAutoFit/>
                </a:bodyPr>
                <a:lstStyle/>
                <a:p>
                  <a:pPr algn="r"/>
                  <a:r>
                    <a:rPr lang="ja-JP" altLang="en-US" sz="1200" dirty="0" smtClean="0"/>
                    <a:t>資格喪失</a:t>
                  </a:r>
                  <a:endParaRPr lang="en-US" altLang="ja-JP" sz="1200" dirty="0" smtClean="0"/>
                </a:p>
                <a:p>
                  <a:pPr algn="r"/>
                  <a:r>
                    <a:rPr kumimoji="1" lang="ja-JP" altLang="en-US" sz="1200" dirty="0" smtClean="0"/>
                    <a:t>（仮置き）</a:t>
                  </a:r>
                  <a:endParaRPr kumimoji="1" lang="ja-JP" altLang="en-US" sz="1200" dirty="0"/>
                </a:p>
              </p:txBody>
            </p:sp>
            <p:sp>
              <p:nvSpPr>
                <p:cNvPr id="116" name="テキスト ボックス 115"/>
                <p:cNvSpPr txBox="1"/>
                <p:nvPr/>
              </p:nvSpPr>
              <p:spPr>
                <a:xfrm>
                  <a:off x="2130853" y="3614193"/>
                  <a:ext cx="1485127" cy="711145"/>
                </a:xfrm>
                <a:prstGeom prst="rect">
                  <a:avLst/>
                </a:prstGeom>
                <a:noFill/>
              </p:spPr>
              <p:txBody>
                <a:bodyPr wrap="square" rtlCol="0">
                  <a:spAutoFit/>
                </a:bodyPr>
                <a:lstStyle/>
                <a:p>
                  <a:r>
                    <a:rPr kumimoji="1" lang="ja-JP" altLang="en-US" sz="1200" dirty="0" smtClean="0"/>
                    <a:t>資格の空白期間が生じないよう、転入日と同日に資格喪失日を変更</a:t>
                  </a:r>
                  <a:endParaRPr kumimoji="1" lang="ja-JP" altLang="en-US" sz="1200" dirty="0"/>
                </a:p>
              </p:txBody>
            </p:sp>
            <p:sp>
              <p:nvSpPr>
                <p:cNvPr id="117" name="テキスト ボックス 116"/>
                <p:cNvSpPr txBox="1"/>
                <p:nvPr/>
              </p:nvSpPr>
              <p:spPr>
                <a:xfrm>
                  <a:off x="3567003" y="3202981"/>
                  <a:ext cx="1093775" cy="276999"/>
                </a:xfrm>
                <a:prstGeom prst="rect">
                  <a:avLst/>
                </a:prstGeom>
                <a:noFill/>
              </p:spPr>
              <p:txBody>
                <a:bodyPr wrap="square" rtlCol="0">
                  <a:spAutoFit/>
                </a:bodyPr>
                <a:lstStyle/>
                <a:p>
                  <a:r>
                    <a:rPr lang="ja-JP" altLang="en-US" sz="1200" dirty="0"/>
                    <a:t>資格</a:t>
                  </a:r>
                  <a:r>
                    <a:rPr lang="ja-JP" altLang="en-US" sz="1200" dirty="0" smtClean="0"/>
                    <a:t>取得</a:t>
                  </a:r>
                  <a:endParaRPr kumimoji="1" lang="ja-JP" altLang="en-US" sz="1200" dirty="0"/>
                </a:p>
              </p:txBody>
            </p:sp>
            <p:sp>
              <p:nvSpPr>
                <p:cNvPr id="53" name="テキスト ボックス 52"/>
                <p:cNvSpPr txBox="1"/>
                <p:nvPr/>
              </p:nvSpPr>
              <p:spPr>
                <a:xfrm>
                  <a:off x="6555720" y="2209052"/>
                  <a:ext cx="719318" cy="461665"/>
                </a:xfrm>
                <a:prstGeom prst="rect">
                  <a:avLst/>
                </a:prstGeom>
                <a:noFill/>
              </p:spPr>
              <p:txBody>
                <a:bodyPr wrap="square" rtlCol="0">
                  <a:spAutoFit/>
                </a:bodyPr>
                <a:lstStyle/>
                <a:p>
                  <a:pPr algn="ctr"/>
                  <a:r>
                    <a:rPr kumimoji="1" lang="ja-JP" altLang="en-US" sz="1200" dirty="0" smtClean="0"/>
                    <a:t>転出</a:t>
                  </a:r>
                  <a:endParaRPr kumimoji="1" lang="en-US" altLang="ja-JP" sz="1200" dirty="0" smtClean="0"/>
                </a:p>
                <a:p>
                  <a:pPr algn="ctr"/>
                  <a:r>
                    <a:rPr kumimoji="1" lang="ja-JP" altLang="en-US" sz="1200" dirty="0" smtClean="0"/>
                    <a:t>予定日</a:t>
                  </a:r>
                  <a:endParaRPr kumimoji="1" lang="ja-JP" altLang="en-US" sz="1200" dirty="0"/>
                </a:p>
              </p:txBody>
            </p:sp>
            <p:sp>
              <p:nvSpPr>
                <p:cNvPr id="54" name="テキスト ボックス 53"/>
                <p:cNvSpPr txBox="1"/>
                <p:nvPr/>
              </p:nvSpPr>
              <p:spPr>
                <a:xfrm>
                  <a:off x="8032581" y="2209051"/>
                  <a:ext cx="752168" cy="461665"/>
                </a:xfrm>
                <a:prstGeom prst="rect">
                  <a:avLst/>
                </a:prstGeom>
                <a:noFill/>
              </p:spPr>
              <p:txBody>
                <a:bodyPr wrap="square" rtlCol="0">
                  <a:spAutoFit/>
                </a:bodyPr>
                <a:lstStyle/>
                <a:p>
                  <a:pPr algn="ctr"/>
                  <a:r>
                    <a:rPr kumimoji="1" lang="ja-JP" altLang="en-US" sz="1200" dirty="0" smtClean="0"/>
                    <a:t>転入日転出日</a:t>
                  </a:r>
                  <a:endParaRPr kumimoji="1" lang="ja-JP" altLang="en-US" sz="1200" dirty="0"/>
                </a:p>
              </p:txBody>
            </p:sp>
          </p:grpSp>
          <p:cxnSp>
            <p:nvCxnSpPr>
              <p:cNvPr id="128" name="直線矢印コネクタ 127"/>
              <p:cNvCxnSpPr/>
              <p:nvPr/>
            </p:nvCxnSpPr>
            <p:spPr>
              <a:xfrm flipV="1">
                <a:off x="2262578" y="4123689"/>
                <a:ext cx="1449761" cy="0"/>
              </a:xfrm>
              <a:prstGeom prst="straightConnector1">
                <a:avLst/>
              </a:prstGeom>
              <a:ln w="5715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grpSp>
        <p:cxnSp>
          <p:nvCxnSpPr>
            <p:cNvPr id="133" name="直線コネクタ 132"/>
            <p:cNvCxnSpPr/>
            <p:nvPr/>
          </p:nvCxnSpPr>
          <p:spPr>
            <a:xfrm flipH="1">
              <a:off x="6964613" y="3103597"/>
              <a:ext cx="19055" cy="2309131"/>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8481856" y="3109596"/>
              <a:ext cx="0" cy="230313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5" name="直線矢印コネクタ 134"/>
            <p:cNvCxnSpPr/>
            <p:nvPr/>
          </p:nvCxnSpPr>
          <p:spPr>
            <a:xfrm flipV="1">
              <a:off x="6982287" y="4898571"/>
              <a:ext cx="1521633" cy="0"/>
            </a:xfrm>
            <a:prstGeom prst="straightConnector1">
              <a:avLst/>
            </a:prstGeom>
            <a:ln w="5715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grpSp>
      <p:sp>
        <p:nvSpPr>
          <p:cNvPr id="55" name="正方形/長方形 54"/>
          <p:cNvSpPr/>
          <p:nvPr/>
        </p:nvSpPr>
        <p:spPr>
          <a:xfrm>
            <a:off x="7753318" y="373632"/>
            <a:ext cx="2456266" cy="432016"/>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smtClean="0">
                <a:solidFill>
                  <a:schemeClr val="tx1"/>
                </a:solidFill>
              </a:rPr>
              <a:t>※</a:t>
            </a:r>
            <a:r>
              <a:rPr kumimoji="1" lang="ja-JP" altLang="en-US" sz="1200" dirty="0" smtClean="0">
                <a:solidFill>
                  <a:schemeClr val="tx1"/>
                </a:solidFill>
              </a:rPr>
              <a:t>詳細は引き続き地方と協議</a:t>
            </a:r>
            <a:endParaRPr kumimoji="1" lang="ja-JP" altLang="en-US" sz="1200" dirty="0">
              <a:solidFill>
                <a:schemeClr val="tx1"/>
              </a:solidFill>
            </a:endParaRPr>
          </a:p>
        </p:txBody>
      </p:sp>
    </p:spTree>
    <p:extLst>
      <p:ext uri="{BB962C8B-B14F-4D97-AF65-F5344CB8AC3E}">
        <p14:creationId xmlns:p14="http://schemas.microsoft.com/office/powerpoint/2010/main" val="3676325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75298" y="782120"/>
            <a:ext cx="9770640" cy="2315922"/>
          </a:xfrm>
          <a:prstGeom prst="rect">
            <a:avLst/>
          </a:prstGeom>
          <a:solidFill>
            <a:schemeClr val="bg1">
              <a:alpha val="60000"/>
            </a:schemeClr>
          </a:solidFill>
          <a:ln w="19050">
            <a:solidFill>
              <a:schemeClr val="tx1"/>
            </a:solidFill>
          </a:ln>
        </p:spPr>
        <p:txBody>
          <a:bodyPr vert="horz" lIns="108000" tIns="108000" rIns="108000" bIns="10800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355600" indent="-177800" algn="l">
              <a:lnSpc>
                <a:spcPts val="1900"/>
              </a:lnSpc>
            </a:pPr>
            <a:r>
              <a:rPr lang="ja-JP" altLang="en-US" sz="1400" dirty="0" smtClean="0">
                <a:latin typeface="ＭＳ ゴシック" panose="020B0609070205080204" pitchFamily="49" charset="-128"/>
                <a:ea typeface="ＭＳ ゴシック" panose="020B0609070205080204" pitchFamily="49" charset="-128"/>
              </a:rPr>
              <a:t>○　現行</a:t>
            </a:r>
            <a:r>
              <a:rPr lang="ja-JP" altLang="en-US" sz="1400" dirty="0">
                <a:latin typeface="ＭＳ ゴシック" panose="020B0609070205080204" pitchFamily="49" charset="-128"/>
                <a:ea typeface="ＭＳ ゴシック" panose="020B0609070205080204" pitchFamily="49" charset="-128"/>
              </a:rPr>
              <a:t>の</a:t>
            </a:r>
            <a:r>
              <a:rPr lang="ja-JP" altLang="en-US" sz="1400" dirty="0" smtClean="0">
                <a:latin typeface="ＭＳ ゴシック" panose="020B0609070205080204" pitchFamily="49" charset="-128"/>
                <a:ea typeface="ＭＳ ゴシック" panose="020B0609070205080204" pitchFamily="49" charset="-128"/>
              </a:rPr>
              <a:t>国民健康保険法第５条（被保険者）については、昭和</a:t>
            </a:r>
            <a:r>
              <a:rPr lang="en-US" altLang="ja-JP" sz="1400" dirty="0" smtClean="0">
                <a:latin typeface="ＭＳ ゴシック" panose="020B0609070205080204" pitchFamily="49" charset="-128"/>
                <a:ea typeface="ＭＳ ゴシック" panose="020B0609070205080204" pitchFamily="49" charset="-128"/>
              </a:rPr>
              <a:t>34</a:t>
            </a:r>
            <a:r>
              <a:rPr lang="ja-JP" altLang="en-US" sz="1400" dirty="0" smtClean="0">
                <a:latin typeface="ＭＳ ゴシック" panose="020B0609070205080204" pitchFamily="49" charset="-128"/>
                <a:ea typeface="ＭＳ ゴシック" panose="020B0609070205080204" pitchFamily="49" charset="-128"/>
              </a:rPr>
              <a:t>年から、「転入の当初より他所に移転することが明らかであり、かつ、在住の期間がきわめて短期間</a:t>
            </a:r>
            <a:r>
              <a:rPr lang="ja-JP" altLang="en-US" sz="1400" dirty="0">
                <a:latin typeface="ＭＳ ゴシック" panose="020B0609070205080204" pitchFamily="49" charset="-128"/>
                <a:ea typeface="ＭＳ ゴシック" panose="020B0609070205080204" pitchFamily="49" charset="-128"/>
              </a:rPr>
              <a:t>（</a:t>
            </a:r>
            <a:r>
              <a:rPr lang="en-US" altLang="ja-JP" sz="1400" dirty="0">
                <a:latin typeface="ＭＳ ゴシック" panose="020B0609070205080204" pitchFamily="49" charset="-128"/>
                <a:ea typeface="ＭＳ ゴシック" panose="020B0609070205080204" pitchFamily="49" charset="-128"/>
              </a:rPr>
              <a:t>※</a:t>
            </a:r>
            <a:r>
              <a:rPr lang="ja-JP" altLang="en-US" sz="1400" dirty="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に過ぎない者は、国保の性格に照らし、住所を有する者と認定しないことが適当である」とする解釈が示されている。</a:t>
            </a:r>
            <a:endParaRPr lang="en-US" altLang="ja-JP" sz="1400" dirty="0" smtClean="0">
              <a:latin typeface="ＭＳ ゴシック" panose="020B0609070205080204" pitchFamily="49" charset="-128"/>
              <a:ea typeface="ＭＳ ゴシック" panose="020B0609070205080204" pitchFamily="49" charset="-128"/>
            </a:endParaRPr>
          </a:p>
          <a:p>
            <a:pPr marL="355600" indent="-177800" algn="l">
              <a:lnSpc>
                <a:spcPts val="1900"/>
              </a:lnSpc>
            </a:pPr>
            <a:r>
              <a:rPr lang="ja-JP" altLang="en-US" sz="1400" dirty="0">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rPr>
              <a:t>なお、この取り扱いは、全国民がいずれかの医療保険の保障を受けているという、いわゆる国民皆保険の趣旨からは、短期間といえども空白を生じさせるものであるから、慎重な取り扱いが望まれる、とされている。</a:t>
            </a:r>
            <a:endParaRPr lang="en-US" altLang="ja-JP" sz="1400" dirty="0" smtClean="0">
              <a:latin typeface="ＭＳ ゴシック" panose="020B0609070205080204" pitchFamily="49" charset="-128"/>
              <a:ea typeface="ＭＳ ゴシック" panose="020B0609070205080204" pitchFamily="49" charset="-128"/>
            </a:endParaRPr>
          </a:p>
          <a:p>
            <a:pPr marL="355600" lvl="0" indent="-177800" algn="l">
              <a:lnSpc>
                <a:spcPts val="1900"/>
              </a:lnSpc>
              <a:spcBef>
                <a:spcPts val="0"/>
              </a:spcBef>
            </a:pPr>
            <a:r>
              <a:rPr lang="ja-JP" altLang="en-US" sz="1200" dirty="0" smtClean="0">
                <a:solidFill>
                  <a:prstClr val="black"/>
                </a:solidFill>
                <a:latin typeface="ＭＳ 明朝" panose="02020609040205080304" pitchFamily="17" charset="-128"/>
                <a:ea typeface="ＭＳ 明朝" panose="02020609040205080304" pitchFamily="17" charset="-128"/>
                <a:cs typeface="+mn-cs"/>
              </a:rPr>
              <a:t>（</a:t>
            </a:r>
            <a:r>
              <a:rPr lang="en-US" altLang="ja-JP" sz="1200" dirty="0">
                <a:solidFill>
                  <a:prstClr val="black"/>
                </a:solidFill>
                <a:latin typeface="ＭＳ 明朝" panose="02020609040205080304" pitchFamily="17" charset="-128"/>
                <a:ea typeface="ＭＳ 明朝" panose="02020609040205080304" pitchFamily="17" charset="-128"/>
                <a:cs typeface="+mn-cs"/>
              </a:rPr>
              <a:t>※</a:t>
            </a:r>
            <a:r>
              <a:rPr lang="ja-JP" altLang="en-US" sz="1200" dirty="0" smtClean="0">
                <a:solidFill>
                  <a:prstClr val="black"/>
                </a:solidFill>
                <a:latin typeface="ＭＳ 明朝" panose="02020609040205080304" pitchFamily="17" charset="-128"/>
                <a:ea typeface="ＭＳ 明朝" panose="02020609040205080304" pitchFamily="17" charset="-128"/>
                <a:cs typeface="+mn-cs"/>
              </a:rPr>
              <a:t>）短期間とは、概ね</a:t>
            </a:r>
            <a:r>
              <a:rPr lang="ja-JP" altLang="en-US" sz="1200" dirty="0">
                <a:solidFill>
                  <a:prstClr val="black"/>
                </a:solidFill>
                <a:latin typeface="ＭＳ 明朝" panose="02020609040205080304" pitchFamily="17" charset="-128"/>
                <a:ea typeface="ＭＳ 明朝" panose="02020609040205080304" pitchFamily="17" charset="-128"/>
                <a:cs typeface="+mn-cs"/>
              </a:rPr>
              <a:t>半月から</a:t>
            </a:r>
            <a:r>
              <a:rPr lang="ja-JP" altLang="en-US" sz="1200" dirty="0" smtClean="0">
                <a:solidFill>
                  <a:prstClr val="black"/>
                </a:solidFill>
                <a:latin typeface="ＭＳ 明朝" panose="02020609040205080304" pitchFamily="17" charset="-128"/>
                <a:ea typeface="ＭＳ 明朝" panose="02020609040205080304" pitchFamily="17" charset="-128"/>
                <a:cs typeface="+mn-cs"/>
              </a:rPr>
              <a:t>１か月</a:t>
            </a:r>
            <a:r>
              <a:rPr lang="ja-JP" altLang="en-US" sz="1200" dirty="0">
                <a:solidFill>
                  <a:prstClr val="black"/>
                </a:solidFill>
                <a:latin typeface="ＭＳ 明朝" panose="02020609040205080304" pitchFamily="17" charset="-128"/>
                <a:ea typeface="ＭＳ 明朝" panose="02020609040205080304" pitchFamily="17" charset="-128"/>
                <a:cs typeface="+mn-cs"/>
              </a:rPr>
              <a:t>程度</a:t>
            </a:r>
            <a:r>
              <a:rPr lang="ja-JP" altLang="en-US" sz="1200" dirty="0" smtClean="0">
                <a:solidFill>
                  <a:prstClr val="black"/>
                </a:solidFill>
                <a:latin typeface="ＭＳ 明朝" panose="02020609040205080304" pitchFamily="17" charset="-128"/>
                <a:ea typeface="ＭＳ 明朝" panose="02020609040205080304" pitchFamily="17" charset="-128"/>
                <a:cs typeface="+mn-cs"/>
              </a:rPr>
              <a:t>をさすと解されている。</a:t>
            </a:r>
            <a:endParaRPr lang="en-US" altLang="ja-JP" sz="1200" dirty="0" smtClean="0">
              <a:solidFill>
                <a:prstClr val="black"/>
              </a:solidFill>
              <a:latin typeface="ＭＳ 明朝" panose="02020609040205080304" pitchFamily="17" charset="-128"/>
              <a:ea typeface="ＭＳ 明朝" panose="02020609040205080304" pitchFamily="17" charset="-128"/>
              <a:cs typeface="+mn-cs"/>
            </a:endParaRPr>
          </a:p>
          <a:p>
            <a:pPr marL="355600" lvl="0" indent="-177800" algn="l">
              <a:lnSpc>
                <a:spcPts val="1900"/>
              </a:lnSpc>
              <a:spcBef>
                <a:spcPts val="0"/>
              </a:spcBef>
            </a:pPr>
            <a:r>
              <a:rPr lang="ja-JP" altLang="en-US" sz="1200" dirty="0" smtClean="0">
                <a:solidFill>
                  <a:prstClr val="black"/>
                </a:solidFill>
                <a:latin typeface="ＭＳ 明朝" panose="02020609040205080304" pitchFamily="17" charset="-128"/>
                <a:ea typeface="ＭＳ 明朝" panose="02020609040205080304" pitchFamily="17" charset="-128"/>
                <a:cs typeface="+mn-cs"/>
              </a:rPr>
              <a:t>（</a:t>
            </a:r>
            <a:r>
              <a:rPr lang="en-US" altLang="ja-JP" sz="1200" dirty="0" smtClean="0">
                <a:solidFill>
                  <a:prstClr val="black"/>
                </a:solidFill>
                <a:latin typeface="ＭＳ 明朝" panose="02020609040205080304" pitchFamily="17" charset="-128"/>
                <a:ea typeface="ＭＳ 明朝" panose="02020609040205080304" pitchFamily="17" charset="-128"/>
                <a:cs typeface="+mn-cs"/>
              </a:rPr>
              <a:t>※</a:t>
            </a:r>
            <a:r>
              <a:rPr lang="ja-JP" altLang="en-US" sz="1200" dirty="0" smtClean="0">
                <a:solidFill>
                  <a:prstClr val="black"/>
                </a:solidFill>
                <a:latin typeface="ＭＳ 明朝" panose="02020609040205080304" pitchFamily="17" charset="-128"/>
                <a:ea typeface="ＭＳ 明朝" panose="02020609040205080304" pitchFamily="17" charset="-128"/>
                <a:cs typeface="+mn-cs"/>
              </a:rPr>
              <a:t>）この取扱いは、住所の変わらない、被用者保険 ⇒ 国保 ⇒ 被用者保険　の場合は想定していない。　</a:t>
            </a:r>
            <a:endParaRPr lang="en-US" altLang="ja-JP" sz="1200" dirty="0" smtClean="0">
              <a:solidFill>
                <a:prstClr val="black"/>
              </a:solidFill>
              <a:latin typeface="ＭＳ 明朝" panose="02020609040205080304" pitchFamily="17" charset="-128"/>
              <a:ea typeface="ＭＳ 明朝" panose="02020609040205080304" pitchFamily="17" charset="-128"/>
              <a:cs typeface="+mn-cs"/>
            </a:endParaRPr>
          </a:p>
          <a:p>
            <a:pPr marL="355600" lvl="0" indent="-177800" algn="l">
              <a:lnSpc>
                <a:spcPts val="1900"/>
              </a:lnSpc>
              <a:spcBef>
                <a:spcPts val="0"/>
              </a:spcBef>
            </a:pPr>
            <a:r>
              <a:rPr lang="ja-JP" altLang="en-US" sz="1400" dirty="0" smtClean="0">
                <a:solidFill>
                  <a:prstClr val="black"/>
                </a:solidFill>
                <a:latin typeface="ＭＳ ゴシック" panose="020B0609070205080204" pitchFamily="49" charset="-128"/>
                <a:ea typeface="ＭＳ ゴシック" panose="020B0609070205080204" pitchFamily="49" charset="-128"/>
                <a:cs typeface="+mn-cs"/>
              </a:rPr>
              <a:t>○　国保改革により、被保険者の住所要件が都道府県単位化されることに伴い、</a:t>
            </a:r>
            <a:r>
              <a:rPr lang="ja-JP" altLang="en-US" sz="1400" dirty="0" smtClean="0">
                <a:latin typeface="ＭＳ ゴシック" panose="020B0609070205080204" pitchFamily="49" charset="-128"/>
                <a:ea typeface="ＭＳ ゴシック" panose="020B0609070205080204" pitchFamily="49" charset="-128"/>
              </a:rPr>
              <a:t>資格</a:t>
            </a:r>
            <a:r>
              <a:rPr lang="ja-JP" altLang="en-US" sz="1400" dirty="0">
                <a:latin typeface="ＭＳ ゴシック" panose="020B0609070205080204" pitchFamily="49" charset="-128"/>
                <a:ea typeface="ＭＳ ゴシック" panose="020B0609070205080204" pitchFamily="49" charset="-128"/>
              </a:rPr>
              <a:t>を有するのに適用されない期間が生じることのないよう</a:t>
            </a:r>
            <a:r>
              <a:rPr lang="ja-JP" altLang="en-US" sz="1400" dirty="0" smtClean="0">
                <a:latin typeface="ＭＳ ゴシック" panose="020B0609070205080204" pitchFamily="49" charset="-128"/>
                <a:ea typeface="ＭＳ ゴシック" panose="020B0609070205080204" pitchFamily="49" charset="-128"/>
              </a:rPr>
              <a:t>、市町村は、被</a:t>
            </a:r>
            <a:r>
              <a:rPr lang="ja-JP" altLang="en-US" sz="1400" dirty="0">
                <a:latin typeface="ＭＳ ゴシック" panose="020B0609070205080204" pitchFamily="49" charset="-128"/>
                <a:ea typeface="ＭＳ ゴシック" panose="020B0609070205080204" pitchFamily="49" charset="-128"/>
              </a:rPr>
              <a:t>保険者に対する適用開始・終了年月日の確定を適切に行う必要が</a:t>
            </a:r>
            <a:r>
              <a:rPr lang="ja-JP" altLang="en-US" sz="1400" dirty="0" smtClean="0">
                <a:latin typeface="ＭＳ ゴシック" panose="020B0609070205080204" pitchFamily="49" charset="-128"/>
                <a:ea typeface="ＭＳ ゴシック" panose="020B0609070205080204" pitchFamily="49" charset="-128"/>
              </a:rPr>
              <a:t>ある。</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mn-cs"/>
            </a:endParaRPr>
          </a:p>
          <a:p>
            <a:pPr marL="355600" indent="-177800" algn="l">
              <a:lnSpc>
                <a:spcPts val="1900"/>
              </a:lnSpc>
            </a:pPr>
            <a:endParaRPr lang="en-US" altLang="ja-JP" sz="1300" dirty="0" smtClean="0">
              <a:latin typeface="ＭＳ ゴシック" panose="020B0609070205080204" pitchFamily="49" charset="-128"/>
              <a:ea typeface="ＭＳ ゴシック" panose="020B0609070205080204" pitchFamily="49" charset="-128"/>
            </a:endParaRPr>
          </a:p>
          <a:p>
            <a:pPr marL="355600" indent="-177800" algn="l">
              <a:lnSpc>
                <a:spcPts val="1900"/>
              </a:lnSpc>
            </a:pPr>
            <a:r>
              <a:rPr lang="ja-JP" altLang="en-US" sz="1200" dirty="0" smtClean="0">
                <a:latin typeface="ＭＳ 明朝" panose="02020609040205080304" pitchFamily="17" charset="-128"/>
                <a:ea typeface="ＭＳ 明朝" panose="02020609040205080304" pitchFamily="17" charset="-128"/>
              </a:rPr>
              <a:t>   </a:t>
            </a:r>
            <a:endParaRPr lang="en-US" altLang="ja-JP" sz="1200" dirty="0" smtClean="0">
              <a:latin typeface="ＭＳ 明朝" panose="02020609040205080304" pitchFamily="17" charset="-128"/>
              <a:ea typeface="ＭＳ 明朝" panose="02020609040205080304" pitchFamily="17" charset="-128"/>
            </a:endParaRPr>
          </a:p>
        </p:txBody>
      </p:sp>
      <p:sp>
        <p:nvSpPr>
          <p:cNvPr id="109" name="スライド番号プレースホルダー 1"/>
          <p:cNvSpPr txBox="1">
            <a:spLocks/>
          </p:cNvSpPr>
          <p:nvPr/>
        </p:nvSpPr>
        <p:spPr>
          <a:xfrm>
            <a:off x="7534538" y="6575993"/>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solidFill>
                  <a:prstClr val="black">
                    <a:tint val="75000"/>
                  </a:prstClr>
                </a:solidFill>
                <a:latin typeface="ＤＦ特太ゴシック体" panose="020B0509000000000000" pitchFamily="49" charset="-128"/>
                <a:ea typeface="ＤＦ特太ゴシック体" panose="020B0509000000000000" pitchFamily="49" charset="-128"/>
              </a:rPr>
              <a:pPr/>
              <a:t>24</a:t>
            </a:fld>
            <a:endParaRPr lang="ja-JP" altLang="en-US" dirty="0">
              <a:solidFill>
                <a:prstClr val="black">
                  <a:tint val="75000"/>
                </a:prstClr>
              </a:solidFill>
              <a:latin typeface="ＤＦ特太ゴシック体" panose="020B0509000000000000" pitchFamily="49" charset="-128"/>
              <a:ea typeface="ＤＦ特太ゴシック体" panose="020B0509000000000000" pitchFamily="49" charset="-128"/>
            </a:endParaRPr>
          </a:p>
        </p:txBody>
      </p:sp>
      <p:sp>
        <p:nvSpPr>
          <p:cNvPr id="53" name="テキスト ボックス 52"/>
          <p:cNvSpPr txBox="1"/>
          <p:nvPr/>
        </p:nvSpPr>
        <p:spPr>
          <a:xfrm>
            <a:off x="610857" y="-11532"/>
            <a:ext cx="8734631" cy="707886"/>
          </a:xfrm>
          <a:prstGeom prst="rect">
            <a:avLst/>
          </a:prstGeom>
          <a:solidFill>
            <a:schemeClr val="bg1"/>
          </a:solidFill>
          <a:ln>
            <a:noFill/>
          </a:ln>
        </p:spPr>
        <p:txBody>
          <a:bodyPr wrap="square" rtlCol="0">
            <a:spAutoFit/>
          </a:bodyPr>
          <a:lstStyle/>
          <a:p>
            <a:pPr algn="ctr"/>
            <a:r>
              <a:rPr lang="ja-JP" altLang="en-US" sz="2000" dirty="0">
                <a:latin typeface="HGP創英角ｺﾞｼｯｸUB" panose="020B0900000000000000" pitchFamily="50" charset="-128"/>
                <a:ea typeface="HGP創英角ｺﾞｼｯｸUB" panose="020B0900000000000000" pitchFamily="50" charset="-128"/>
              </a:rPr>
              <a:t>被保険者資格の適用の適正化に</a:t>
            </a:r>
            <a:r>
              <a:rPr lang="ja-JP" altLang="en-US" sz="2000" dirty="0" smtClean="0">
                <a:latin typeface="HGP創英角ｺﾞｼｯｸUB" panose="020B0900000000000000" pitchFamily="50" charset="-128"/>
                <a:ea typeface="HGP創英角ｺﾞｼｯｸUB" panose="020B0900000000000000" pitchFamily="50" charset="-128"/>
              </a:rPr>
              <a:t>ついて②</a:t>
            </a:r>
            <a:endParaRPr lang="en-US" altLang="ja-JP" sz="2000" dirty="0" smtClean="0">
              <a:latin typeface="HGP創英角ｺﾞｼｯｸUB" panose="020B0900000000000000" pitchFamily="50" charset="-128"/>
              <a:ea typeface="HGP創英角ｺﾞｼｯｸUB" panose="020B0900000000000000" pitchFamily="50" charset="-128"/>
            </a:endParaRPr>
          </a:p>
          <a:p>
            <a:pPr algn="ctr"/>
            <a:r>
              <a:rPr lang="ja-JP" altLang="en-US" sz="2000" dirty="0" smtClean="0">
                <a:latin typeface="HGP創英角ｺﾞｼｯｸUB" panose="020B0900000000000000" pitchFamily="50" charset="-128"/>
                <a:ea typeface="HGP創英角ｺﾞｼｯｸUB" panose="020B0900000000000000" pitchFamily="50" charset="-128"/>
              </a:rPr>
              <a:t>（２）短期滞在者に対する適用（検討中）</a:t>
            </a:r>
            <a:endParaRPr lang="en-US" altLang="ja-JP" sz="2000" dirty="0">
              <a:latin typeface="HGP創英角ｺﾞｼｯｸUB" panose="020B0900000000000000" pitchFamily="50" charset="-128"/>
              <a:ea typeface="HGP創英角ｺﾞｼｯｸUB" panose="020B0900000000000000" pitchFamily="50" charset="-128"/>
            </a:endParaRPr>
          </a:p>
        </p:txBody>
      </p:sp>
      <p:cxnSp>
        <p:nvCxnSpPr>
          <p:cNvPr id="54" name="直線コネクタ 53"/>
          <p:cNvCxnSpPr/>
          <p:nvPr/>
        </p:nvCxnSpPr>
        <p:spPr>
          <a:xfrm>
            <a:off x="-87259" y="704545"/>
            <a:ext cx="10281593"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55" name="テキスト ボックス 54"/>
          <p:cNvSpPr txBox="1"/>
          <p:nvPr/>
        </p:nvSpPr>
        <p:spPr>
          <a:xfrm>
            <a:off x="124041" y="6144120"/>
            <a:ext cx="9606163" cy="648072"/>
          </a:xfrm>
          <a:prstGeom prst="rect">
            <a:avLst/>
          </a:prstGeom>
          <a:noFill/>
          <a:ln w="19050">
            <a:solidFill>
              <a:schemeClr val="tx1"/>
            </a:solidFill>
          </a:ln>
        </p:spPr>
        <p:txBody>
          <a:bodyPr wrap="square" lIns="91055" tIns="108000" rIns="91055" bIns="45528" rtlCol="0" anchor="t" anchorCtr="0">
            <a:noAutofit/>
          </a:bodyPr>
          <a:lstStyle/>
          <a:p>
            <a:pPr marL="179388" indent="-90488">
              <a:lnSpc>
                <a:spcPts val="1500"/>
              </a:lnSpc>
            </a:pPr>
            <a:r>
              <a:rPr lang="ja-JP" altLang="en-US" sz="1200" dirty="0" smtClean="0">
                <a:solidFill>
                  <a:prstClr val="black"/>
                </a:solidFill>
                <a:latin typeface="ＭＳ ゴシック" panose="020B0609070205080204" pitchFamily="49" charset="-128"/>
                <a:ea typeface="ＭＳ ゴシック" panose="020B0609070205080204" pitchFamily="49" charset="-128"/>
              </a:rPr>
              <a:t>（被保険者）</a:t>
            </a:r>
            <a:endParaRPr lang="en-US" altLang="ja-JP" sz="1200" dirty="0" smtClean="0">
              <a:solidFill>
                <a:prstClr val="black"/>
              </a:solidFill>
              <a:latin typeface="ＭＳ ゴシック" panose="020B0609070205080204" pitchFamily="49" charset="-128"/>
              <a:ea typeface="ＭＳ ゴシック" panose="020B0609070205080204" pitchFamily="49" charset="-128"/>
            </a:endParaRPr>
          </a:p>
          <a:p>
            <a:pPr marL="179388" indent="-179388">
              <a:lnSpc>
                <a:spcPts val="1500"/>
              </a:lnSpc>
            </a:pPr>
            <a:r>
              <a:rPr lang="ja-JP" altLang="en-US" sz="1200" dirty="0" smtClean="0">
                <a:solidFill>
                  <a:prstClr val="black"/>
                </a:solidFill>
                <a:latin typeface="ＭＳ ゴシック" panose="020B0609070205080204" pitchFamily="49" charset="-128"/>
                <a:ea typeface="ＭＳ ゴシック" panose="020B0609070205080204" pitchFamily="49" charset="-128"/>
              </a:rPr>
              <a:t>第５条</a:t>
            </a:r>
            <a:r>
              <a:rPr lang="ja-JP" altLang="en-US" sz="1200" dirty="0">
                <a:solidFill>
                  <a:prstClr val="black"/>
                </a:solidFill>
                <a:latin typeface="ＭＳ ゴシック" panose="020B0609070205080204" pitchFamily="49" charset="-128"/>
                <a:ea typeface="ＭＳ ゴシック" panose="020B0609070205080204" pitchFamily="49" charset="-128"/>
              </a:rPr>
              <a:t>　</a:t>
            </a:r>
            <a:r>
              <a:rPr lang="ja-JP" altLang="en-US" sz="1200" u="sng" dirty="0" smtClean="0">
                <a:solidFill>
                  <a:prstClr val="black"/>
                </a:solidFill>
                <a:latin typeface="ＭＳ ゴシック" panose="020B0609070205080204" pitchFamily="49" charset="-128"/>
                <a:ea typeface="ＭＳ ゴシック" panose="020B0609070205080204" pitchFamily="49" charset="-128"/>
              </a:rPr>
              <a:t>都道府県の区域内に住所を有する者</a:t>
            </a:r>
            <a:r>
              <a:rPr lang="ja-JP" altLang="en-US" sz="1200" dirty="0" smtClean="0">
                <a:solidFill>
                  <a:prstClr val="black"/>
                </a:solidFill>
                <a:latin typeface="ＭＳ ゴシック" panose="020B0609070205080204" pitchFamily="49" charset="-128"/>
                <a:ea typeface="ＭＳ ゴシック" panose="020B0609070205080204" pitchFamily="49" charset="-128"/>
              </a:rPr>
              <a:t>は、</a:t>
            </a:r>
            <a:r>
              <a:rPr lang="ja-JP" altLang="en-US" sz="1200" u="sng" dirty="0" smtClean="0">
                <a:solidFill>
                  <a:prstClr val="black"/>
                </a:solidFill>
                <a:latin typeface="ＭＳ ゴシック" panose="020B0609070205080204" pitchFamily="49" charset="-128"/>
                <a:ea typeface="ＭＳ ゴシック" panose="020B0609070205080204" pitchFamily="49" charset="-128"/>
              </a:rPr>
              <a:t>当該都道府県が当該都道府県内市町村とともに行う国民健康保険の被保険者</a:t>
            </a:r>
            <a:r>
              <a:rPr lang="ja-JP" altLang="en-US" sz="1200" dirty="0" smtClean="0">
                <a:solidFill>
                  <a:prstClr val="black"/>
                </a:solidFill>
                <a:latin typeface="ＭＳ ゴシック" panose="020B0609070205080204" pitchFamily="49" charset="-128"/>
                <a:ea typeface="ＭＳ ゴシック" panose="020B0609070205080204" pitchFamily="49" charset="-128"/>
              </a:rPr>
              <a:t>とする。</a:t>
            </a:r>
            <a:endParaRPr lang="en-US" altLang="ja-JP" sz="1200" dirty="0" smtClean="0">
              <a:solidFill>
                <a:prstClr val="black"/>
              </a:solidFill>
              <a:latin typeface="ＭＳ ゴシック" panose="020B0609070205080204" pitchFamily="49" charset="-128"/>
              <a:ea typeface="ＭＳ ゴシック" panose="020B0609070205080204" pitchFamily="49" charset="-128"/>
            </a:endParaRPr>
          </a:p>
        </p:txBody>
      </p:sp>
      <p:sp>
        <p:nvSpPr>
          <p:cNvPr id="56" name="テキスト ボックス 55"/>
          <p:cNvSpPr txBox="1"/>
          <p:nvPr/>
        </p:nvSpPr>
        <p:spPr>
          <a:xfrm>
            <a:off x="58726" y="5784079"/>
            <a:ext cx="3892855" cy="360040"/>
          </a:xfrm>
          <a:prstGeom prst="rect">
            <a:avLst/>
          </a:prstGeom>
          <a:noFill/>
          <a:ln w="19050">
            <a:noFill/>
          </a:ln>
        </p:spPr>
        <p:txBody>
          <a:bodyPr wrap="square" lIns="91055" tIns="108000" rIns="91055" bIns="45528" rtlCol="0" anchor="t" anchorCtr="0">
            <a:noAutofit/>
          </a:bodyPr>
          <a:lstStyle/>
          <a:p>
            <a:pPr marL="179388" indent="-90488">
              <a:lnSpc>
                <a:spcPts val="1900"/>
              </a:lnSpc>
            </a:pPr>
            <a:r>
              <a:rPr lang="ja-JP" altLang="en-US" sz="1400" dirty="0" smtClean="0">
                <a:solidFill>
                  <a:prstClr val="black"/>
                </a:solidFill>
                <a:latin typeface="ＭＳ ゴシック" panose="020B0609070205080204" pitchFamily="49" charset="-128"/>
                <a:ea typeface="ＭＳ ゴシック" panose="020B0609070205080204" pitchFamily="49" charset="-128"/>
              </a:rPr>
              <a:t>■ 改正後の国民健康保険法（抜粋）　</a:t>
            </a:r>
            <a:endParaRPr lang="en-US" altLang="ja-JP" sz="1100" dirty="0">
              <a:solidFill>
                <a:prstClr val="black"/>
              </a:solidFill>
              <a:latin typeface="ＭＳ ゴシック" panose="020B0609070205080204" pitchFamily="49" charset="-128"/>
              <a:ea typeface="ＭＳ ゴシック" panose="020B0609070205080204" pitchFamily="49" charset="-128"/>
            </a:endParaRPr>
          </a:p>
        </p:txBody>
      </p:sp>
      <p:grpSp>
        <p:nvGrpSpPr>
          <p:cNvPr id="22" name="グループ化 21"/>
          <p:cNvGrpSpPr/>
          <p:nvPr/>
        </p:nvGrpSpPr>
        <p:grpSpPr>
          <a:xfrm>
            <a:off x="5110" y="3150848"/>
            <a:ext cx="9700418" cy="2551344"/>
            <a:chOff x="5110" y="3123552"/>
            <a:chExt cx="9700418" cy="2551344"/>
          </a:xfrm>
        </p:grpSpPr>
        <p:grpSp>
          <p:nvGrpSpPr>
            <p:cNvPr id="20" name="グループ化 19"/>
            <p:cNvGrpSpPr/>
            <p:nvPr/>
          </p:nvGrpSpPr>
          <p:grpSpPr>
            <a:xfrm>
              <a:off x="5110" y="3123552"/>
              <a:ext cx="9700418" cy="2551344"/>
              <a:chOff x="5110" y="3082608"/>
              <a:chExt cx="9700418" cy="2551344"/>
            </a:xfrm>
          </p:grpSpPr>
          <p:grpSp>
            <p:nvGrpSpPr>
              <p:cNvPr id="16" name="グループ化 15"/>
              <p:cNvGrpSpPr/>
              <p:nvPr/>
            </p:nvGrpSpPr>
            <p:grpSpPr>
              <a:xfrm>
                <a:off x="5110" y="3082608"/>
                <a:ext cx="9700418" cy="2551344"/>
                <a:chOff x="-22784" y="3082608"/>
                <a:chExt cx="9700418" cy="2551344"/>
              </a:xfrm>
            </p:grpSpPr>
            <p:grpSp>
              <p:nvGrpSpPr>
                <p:cNvPr id="14" name="グループ化 13"/>
                <p:cNvGrpSpPr/>
                <p:nvPr/>
              </p:nvGrpSpPr>
              <p:grpSpPr>
                <a:xfrm>
                  <a:off x="-22784" y="3082608"/>
                  <a:ext cx="9700418" cy="2551344"/>
                  <a:chOff x="-22784" y="3082608"/>
                  <a:chExt cx="9700418" cy="2551344"/>
                </a:xfrm>
              </p:grpSpPr>
              <p:grpSp>
                <p:nvGrpSpPr>
                  <p:cNvPr id="5" name="グループ化 4"/>
                  <p:cNvGrpSpPr/>
                  <p:nvPr/>
                </p:nvGrpSpPr>
                <p:grpSpPr>
                  <a:xfrm>
                    <a:off x="-22784" y="3082608"/>
                    <a:ext cx="9700418" cy="2551344"/>
                    <a:chOff x="-22784" y="3245183"/>
                    <a:chExt cx="9700418" cy="2551344"/>
                  </a:xfrm>
                </p:grpSpPr>
                <p:sp>
                  <p:nvSpPr>
                    <p:cNvPr id="3" name="テキスト ボックス 2"/>
                    <p:cNvSpPr txBox="1"/>
                    <p:nvPr/>
                  </p:nvSpPr>
                  <p:spPr>
                    <a:xfrm>
                      <a:off x="-22784" y="3245183"/>
                      <a:ext cx="1136603" cy="276999"/>
                    </a:xfrm>
                    <a:prstGeom prst="rect">
                      <a:avLst/>
                    </a:prstGeom>
                    <a:noFill/>
                  </p:spPr>
                  <p:txBody>
                    <a:bodyPr wrap="square" rtlCol="0">
                      <a:spAutoFit/>
                    </a:bodyPr>
                    <a:lstStyle/>
                    <a:p>
                      <a:r>
                        <a:rPr kumimoji="1" lang="ja-JP" altLang="en-US" sz="1200" dirty="0" smtClean="0"/>
                        <a:t>（例１）現行</a:t>
                      </a:r>
                      <a:endParaRPr kumimoji="1" lang="ja-JP" altLang="en-US" sz="1200" dirty="0"/>
                    </a:p>
                  </p:txBody>
                </p:sp>
                <p:cxnSp>
                  <p:nvCxnSpPr>
                    <p:cNvPr id="7" name="直線コネクタ 6"/>
                    <p:cNvCxnSpPr/>
                    <p:nvPr/>
                  </p:nvCxnSpPr>
                  <p:spPr>
                    <a:xfrm>
                      <a:off x="921295" y="4015013"/>
                      <a:ext cx="396044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2172475" y="3812602"/>
                      <a:ext cx="0" cy="168172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3646215" y="3817736"/>
                      <a:ext cx="11384" cy="168465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750214" y="3489405"/>
                      <a:ext cx="634197" cy="297517"/>
                    </a:xfrm>
                    <a:prstGeom prst="rect">
                      <a:avLst/>
                    </a:prstGeom>
                    <a:solidFill>
                      <a:schemeClr val="bg1">
                        <a:lumMod val="85000"/>
                      </a:schemeClr>
                    </a:solidFill>
                  </p:spPr>
                  <p:txBody>
                    <a:bodyPr wrap="square" rtlCol="0">
                      <a:spAutoFit/>
                    </a:bodyPr>
                    <a:lstStyle/>
                    <a:p>
                      <a:pPr algn="ctr">
                        <a:lnSpc>
                          <a:spcPts val="1600"/>
                        </a:lnSpc>
                      </a:pPr>
                      <a:r>
                        <a:rPr kumimoji="1" lang="ja-JP" altLang="en-US" sz="1400" dirty="0" smtClean="0">
                          <a:latin typeface="ＤＨＰ特太ゴシック体" panose="020B0500000000000000" pitchFamily="50" charset="-128"/>
                          <a:ea typeface="ＤＨＰ特太ゴシック体" panose="020B0500000000000000" pitchFamily="50" charset="-128"/>
                        </a:rPr>
                        <a:t>Ａ県</a:t>
                      </a:r>
                      <a:endParaRPr kumimoji="1" lang="ja-JP" altLang="en-US" sz="1400" dirty="0">
                        <a:latin typeface="ＤＨＰ特太ゴシック体" panose="020B0500000000000000" pitchFamily="50" charset="-128"/>
                        <a:ea typeface="ＤＨＰ特太ゴシック体" panose="020B0500000000000000" pitchFamily="50" charset="-128"/>
                      </a:endParaRPr>
                    </a:p>
                  </p:txBody>
                </p:sp>
                <p:sp>
                  <p:nvSpPr>
                    <p:cNvPr id="18" name="テキスト ボックス 17"/>
                    <p:cNvSpPr txBox="1"/>
                    <p:nvPr/>
                  </p:nvSpPr>
                  <p:spPr>
                    <a:xfrm>
                      <a:off x="1230901" y="3668240"/>
                      <a:ext cx="634197" cy="298993"/>
                    </a:xfrm>
                    <a:prstGeom prst="rect">
                      <a:avLst/>
                    </a:prstGeom>
                    <a:noFill/>
                  </p:spPr>
                  <p:txBody>
                    <a:bodyPr wrap="square" rtlCol="0">
                      <a:spAutoFit/>
                    </a:bodyPr>
                    <a:lstStyle/>
                    <a:p>
                      <a:pPr algn="ctr">
                        <a:lnSpc>
                          <a:spcPts val="1600"/>
                        </a:lnSpc>
                      </a:pPr>
                      <a:r>
                        <a:rPr kumimoji="1" lang="en-US" altLang="ja-JP" sz="1400" dirty="0" smtClean="0">
                          <a:solidFill>
                            <a:srgbClr val="FF0000"/>
                          </a:solidFill>
                          <a:latin typeface="ＤＨＰ特太ゴシック体" panose="020B0500000000000000" pitchFamily="50" charset="-128"/>
                          <a:ea typeface="ＤＨＰ特太ゴシック体" panose="020B0500000000000000" pitchFamily="50" charset="-128"/>
                        </a:rPr>
                        <a:t>X</a:t>
                      </a:r>
                      <a:r>
                        <a:rPr kumimoji="1" lang="ja-JP" altLang="en-US" sz="1400" dirty="0" smtClean="0">
                          <a:solidFill>
                            <a:srgbClr val="FF0000"/>
                          </a:solidFill>
                          <a:latin typeface="ＤＨＰ特太ゴシック体" panose="020B0500000000000000" pitchFamily="50" charset="-128"/>
                          <a:ea typeface="ＤＨＰ特太ゴシック体" panose="020B0500000000000000" pitchFamily="50" charset="-128"/>
                        </a:rPr>
                        <a:t>市</a:t>
                      </a:r>
                      <a:endParaRPr kumimoji="1" lang="ja-JP" altLang="en-US" sz="1400" dirty="0">
                        <a:solidFill>
                          <a:srgbClr val="FF0000"/>
                        </a:solidFill>
                        <a:latin typeface="ＤＨＰ特太ゴシック体" panose="020B0500000000000000" pitchFamily="50" charset="-128"/>
                        <a:ea typeface="ＤＨＰ特太ゴシック体" panose="020B0500000000000000" pitchFamily="50" charset="-128"/>
                      </a:endParaRPr>
                    </a:p>
                  </p:txBody>
                </p:sp>
                <p:sp>
                  <p:nvSpPr>
                    <p:cNvPr id="19" name="テキスト ボックス 18"/>
                    <p:cNvSpPr txBox="1"/>
                    <p:nvPr/>
                  </p:nvSpPr>
                  <p:spPr>
                    <a:xfrm>
                      <a:off x="2584416" y="3663107"/>
                      <a:ext cx="634197" cy="298993"/>
                    </a:xfrm>
                    <a:prstGeom prst="rect">
                      <a:avLst/>
                    </a:prstGeom>
                    <a:noFill/>
                  </p:spPr>
                  <p:txBody>
                    <a:bodyPr wrap="square" rtlCol="0">
                      <a:spAutoFit/>
                    </a:bodyPr>
                    <a:lstStyle/>
                    <a:p>
                      <a:pPr algn="ctr">
                        <a:lnSpc>
                          <a:spcPts val="1600"/>
                        </a:lnSpc>
                      </a:pPr>
                      <a:r>
                        <a:rPr lang="en-US" altLang="ja-JP" sz="1400" dirty="0">
                          <a:solidFill>
                            <a:srgbClr val="00B050"/>
                          </a:solidFill>
                          <a:latin typeface="ＤＨＰ特太ゴシック体" panose="020B0500000000000000" pitchFamily="50" charset="-128"/>
                          <a:ea typeface="ＤＨＰ特太ゴシック体" panose="020B0500000000000000" pitchFamily="50" charset="-128"/>
                        </a:rPr>
                        <a:t>Y</a:t>
                      </a:r>
                      <a:r>
                        <a:rPr kumimoji="1" lang="ja-JP" altLang="en-US" sz="1400" dirty="0" smtClean="0">
                          <a:solidFill>
                            <a:srgbClr val="00B050"/>
                          </a:solidFill>
                          <a:latin typeface="ＤＨＰ特太ゴシック体" panose="020B0500000000000000" pitchFamily="50" charset="-128"/>
                          <a:ea typeface="ＤＨＰ特太ゴシック体" panose="020B0500000000000000" pitchFamily="50" charset="-128"/>
                        </a:rPr>
                        <a:t>市</a:t>
                      </a:r>
                      <a:endParaRPr kumimoji="1" lang="ja-JP" altLang="en-US" sz="1400" dirty="0">
                        <a:solidFill>
                          <a:srgbClr val="00B050"/>
                        </a:solidFill>
                        <a:latin typeface="ＤＨＰ特太ゴシック体" panose="020B0500000000000000" pitchFamily="50" charset="-128"/>
                        <a:ea typeface="ＤＨＰ特太ゴシック体" panose="020B0500000000000000" pitchFamily="50" charset="-128"/>
                      </a:endParaRPr>
                    </a:p>
                  </p:txBody>
                </p:sp>
                <p:sp>
                  <p:nvSpPr>
                    <p:cNvPr id="21" name="テキスト ボックス 20"/>
                    <p:cNvSpPr txBox="1"/>
                    <p:nvPr/>
                  </p:nvSpPr>
                  <p:spPr>
                    <a:xfrm>
                      <a:off x="3945818" y="3663106"/>
                      <a:ext cx="634197" cy="298993"/>
                    </a:xfrm>
                    <a:prstGeom prst="rect">
                      <a:avLst/>
                    </a:prstGeom>
                    <a:noFill/>
                  </p:spPr>
                  <p:txBody>
                    <a:bodyPr wrap="square" rtlCol="0">
                      <a:spAutoFit/>
                    </a:bodyPr>
                    <a:lstStyle/>
                    <a:p>
                      <a:pPr algn="ctr">
                        <a:lnSpc>
                          <a:spcPts val="1600"/>
                        </a:lnSpc>
                      </a:pPr>
                      <a:r>
                        <a:rPr lang="en-US" altLang="ja-JP" sz="1400" dirty="0" smtClean="0">
                          <a:solidFill>
                            <a:srgbClr val="00B0F0"/>
                          </a:solidFill>
                          <a:latin typeface="ＤＨＰ特太ゴシック体" panose="020B0500000000000000" pitchFamily="50" charset="-128"/>
                          <a:ea typeface="ＤＨＰ特太ゴシック体" panose="020B0500000000000000" pitchFamily="50" charset="-128"/>
                        </a:rPr>
                        <a:t>Z</a:t>
                      </a:r>
                      <a:r>
                        <a:rPr kumimoji="1" lang="ja-JP" altLang="en-US" sz="1400" dirty="0" smtClean="0">
                          <a:solidFill>
                            <a:srgbClr val="00B0F0"/>
                          </a:solidFill>
                          <a:latin typeface="ＤＨＰ特太ゴシック体" panose="020B0500000000000000" pitchFamily="50" charset="-128"/>
                          <a:ea typeface="ＤＨＰ特太ゴシック体" panose="020B0500000000000000" pitchFamily="50" charset="-128"/>
                        </a:rPr>
                        <a:t>市</a:t>
                      </a:r>
                      <a:endParaRPr kumimoji="1" lang="ja-JP" altLang="en-US" sz="1400" dirty="0">
                        <a:solidFill>
                          <a:srgbClr val="00B0F0"/>
                        </a:solidFill>
                        <a:latin typeface="ＤＨＰ特太ゴシック体" panose="020B0500000000000000" pitchFamily="50" charset="-128"/>
                        <a:ea typeface="ＤＨＰ特太ゴシック体" panose="020B0500000000000000" pitchFamily="50" charset="-128"/>
                      </a:endParaRPr>
                    </a:p>
                  </p:txBody>
                </p:sp>
                <p:sp>
                  <p:nvSpPr>
                    <p:cNvPr id="27" name="テキスト ボックス 26"/>
                    <p:cNvSpPr txBox="1"/>
                    <p:nvPr/>
                  </p:nvSpPr>
                  <p:spPr>
                    <a:xfrm>
                      <a:off x="253988" y="4422408"/>
                      <a:ext cx="859831" cy="502702"/>
                    </a:xfrm>
                    <a:prstGeom prst="rect">
                      <a:avLst/>
                    </a:prstGeom>
                    <a:noFill/>
                  </p:spPr>
                  <p:txBody>
                    <a:bodyPr wrap="square" rtlCol="0">
                      <a:spAutoFit/>
                    </a:bodyPr>
                    <a:lstStyle/>
                    <a:p>
                      <a:pPr algn="ctr">
                        <a:lnSpc>
                          <a:spcPts val="1600"/>
                        </a:lnSpc>
                      </a:pPr>
                      <a:r>
                        <a:rPr lang="ja-JP" altLang="en-US" sz="1050" dirty="0" smtClean="0">
                          <a:latin typeface="ＤＨＰ特太ゴシック体" panose="020B0500000000000000" pitchFamily="50" charset="-128"/>
                          <a:ea typeface="ＤＨＰ特太ゴシック体" panose="020B0500000000000000" pitchFamily="50" charset="-128"/>
                        </a:rPr>
                        <a:t>資格取得</a:t>
                      </a:r>
                      <a:endParaRPr lang="en-US" altLang="ja-JP" sz="1050" dirty="0" smtClean="0">
                        <a:latin typeface="ＤＨＰ特太ゴシック体" panose="020B0500000000000000" pitchFamily="50" charset="-128"/>
                        <a:ea typeface="ＤＨＰ特太ゴシック体" panose="020B0500000000000000" pitchFamily="50" charset="-128"/>
                      </a:endParaRPr>
                    </a:p>
                    <a:p>
                      <a:pPr algn="ctr">
                        <a:lnSpc>
                          <a:spcPts val="1600"/>
                        </a:lnSpc>
                      </a:pPr>
                      <a:r>
                        <a:rPr lang="ja-JP" altLang="en-US" sz="1050" dirty="0" smtClean="0">
                          <a:latin typeface="ＤＨＰ特太ゴシック体" panose="020B0500000000000000" pitchFamily="50" charset="-128"/>
                          <a:ea typeface="ＤＨＰ特太ゴシック体" panose="020B0500000000000000" pitchFamily="50" charset="-128"/>
                        </a:rPr>
                        <a:t>期間</a:t>
                      </a:r>
                      <a:endParaRPr kumimoji="1" lang="ja-JP" altLang="en-US" sz="1050" dirty="0">
                        <a:latin typeface="ＤＨＰ特太ゴシック体" panose="020B0500000000000000" pitchFamily="50" charset="-128"/>
                        <a:ea typeface="ＤＨＰ特太ゴシック体" panose="020B0500000000000000" pitchFamily="50" charset="-128"/>
                      </a:endParaRPr>
                    </a:p>
                  </p:txBody>
                </p:sp>
                <p:sp>
                  <p:nvSpPr>
                    <p:cNvPr id="34" name="テキスト ボックス 33"/>
                    <p:cNvSpPr txBox="1"/>
                    <p:nvPr/>
                  </p:nvSpPr>
                  <p:spPr>
                    <a:xfrm>
                      <a:off x="1865098" y="3540737"/>
                      <a:ext cx="576642" cy="276999"/>
                    </a:xfrm>
                    <a:prstGeom prst="rect">
                      <a:avLst/>
                    </a:prstGeom>
                    <a:noFill/>
                  </p:spPr>
                  <p:txBody>
                    <a:bodyPr wrap="square" rtlCol="0">
                      <a:spAutoFit/>
                    </a:bodyPr>
                    <a:lstStyle/>
                    <a:p>
                      <a:pPr algn="ctr"/>
                      <a:r>
                        <a:rPr kumimoji="1" lang="ja-JP" altLang="en-US" sz="1200" dirty="0" smtClean="0"/>
                        <a:t>転居</a:t>
                      </a:r>
                      <a:endParaRPr kumimoji="1" lang="ja-JP" altLang="en-US" sz="1200" dirty="0"/>
                    </a:p>
                  </p:txBody>
                </p:sp>
                <p:sp>
                  <p:nvSpPr>
                    <p:cNvPr id="38" name="テキスト ボックス 37"/>
                    <p:cNvSpPr txBox="1"/>
                    <p:nvPr/>
                  </p:nvSpPr>
                  <p:spPr>
                    <a:xfrm>
                      <a:off x="3357894" y="3540737"/>
                      <a:ext cx="576642" cy="276999"/>
                    </a:xfrm>
                    <a:prstGeom prst="rect">
                      <a:avLst/>
                    </a:prstGeom>
                    <a:noFill/>
                  </p:spPr>
                  <p:txBody>
                    <a:bodyPr wrap="square" rtlCol="0">
                      <a:spAutoFit/>
                    </a:bodyPr>
                    <a:lstStyle/>
                    <a:p>
                      <a:pPr algn="ctr"/>
                      <a:r>
                        <a:rPr kumimoji="1" lang="ja-JP" altLang="en-US" sz="1200" dirty="0" smtClean="0"/>
                        <a:t>転居</a:t>
                      </a:r>
                      <a:endParaRPr kumimoji="1" lang="ja-JP" altLang="en-US" sz="1200" dirty="0"/>
                    </a:p>
                  </p:txBody>
                </p:sp>
                <p:cxnSp>
                  <p:nvCxnSpPr>
                    <p:cNvPr id="59" name="直線矢印コネクタ 58"/>
                    <p:cNvCxnSpPr/>
                    <p:nvPr/>
                  </p:nvCxnSpPr>
                  <p:spPr>
                    <a:xfrm>
                      <a:off x="2179069" y="4186117"/>
                      <a:ext cx="1485127" cy="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85" name="テキスト ボックス 84"/>
                    <p:cNvSpPr txBox="1"/>
                    <p:nvPr/>
                  </p:nvSpPr>
                  <p:spPr>
                    <a:xfrm>
                      <a:off x="373531" y="4066527"/>
                      <a:ext cx="608220" cy="285847"/>
                    </a:xfrm>
                    <a:prstGeom prst="rect">
                      <a:avLst/>
                    </a:prstGeom>
                    <a:noFill/>
                  </p:spPr>
                  <p:txBody>
                    <a:bodyPr wrap="square" rtlCol="0">
                      <a:spAutoFit/>
                    </a:bodyPr>
                    <a:lstStyle/>
                    <a:p>
                      <a:pPr algn="ctr">
                        <a:lnSpc>
                          <a:spcPts val="1600"/>
                        </a:lnSpc>
                      </a:pPr>
                      <a:r>
                        <a:rPr lang="ja-JP" altLang="en-US" sz="1050" dirty="0" smtClean="0">
                          <a:latin typeface="ＤＨＰ特太ゴシック体" panose="020B0500000000000000" pitchFamily="50" charset="-128"/>
                          <a:ea typeface="ＤＨＰ特太ゴシック体" panose="020B0500000000000000" pitchFamily="50" charset="-128"/>
                        </a:rPr>
                        <a:t>住基</a:t>
                      </a:r>
                      <a:endParaRPr kumimoji="1" lang="ja-JP" altLang="en-US" sz="1050" dirty="0">
                        <a:latin typeface="ＤＨＰ特太ゴシック体" panose="020B0500000000000000" pitchFamily="50" charset="-128"/>
                        <a:ea typeface="ＤＨＰ特太ゴシック体" panose="020B0500000000000000" pitchFamily="50" charset="-128"/>
                      </a:endParaRPr>
                    </a:p>
                  </p:txBody>
                </p:sp>
                <p:sp>
                  <p:nvSpPr>
                    <p:cNvPr id="83" name="テキスト ボックス 82"/>
                    <p:cNvSpPr txBox="1"/>
                    <p:nvPr/>
                  </p:nvSpPr>
                  <p:spPr>
                    <a:xfrm>
                      <a:off x="4573190" y="3245183"/>
                      <a:ext cx="1285190" cy="280504"/>
                    </a:xfrm>
                    <a:prstGeom prst="rect">
                      <a:avLst/>
                    </a:prstGeom>
                    <a:noFill/>
                  </p:spPr>
                  <p:txBody>
                    <a:bodyPr wrap="square" rtlCol="0">
                      <a:spAutoFit/>
                    </a:bodyPr>
                    <a:lstStyle/>
                    <a:p>
                      <a:r>
                        <a:rPr kumimoji="1" lang="ja-JP" altLang="en-US" sz="1200" dirty="0" smtClean="0"/>
                        <a:t>（例２）改正後</a:t>
                      </a:r>
                      <a:endParaRPr kumimoji="1" lang="ja-JP" altLang="en-US" sz="1200" dirty="0"/>
                    </a:p>
                  </p:txBody>
                </p:sp>
                <p:cxnSp>
                  <p:nvCxnSpPr>
                    <p:cNvPr id="84" name="直線コネクタ 83"/>
                    <p:cNvCxnSpPr/>
                    <p:nvPr/>
                  </p:nvCxnSpPr>
                  <p:spPr>
                    <a:xfrm>
                      <a:off x="5697409" y="4022845"/>
                      <a:ext cx="396044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flipH="1">
                      <a:off x="6929533" y="3820434"/>
                      <a:ext cx="19055" cy="197609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8433713" y="3825568"/>
                      <a:ext cx="0" cy="197095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9" name="テキスト ボックス 88"/>
                    <p:cNvSpPr txBox="1"/>
                    <p:nvPr/>
                  </p:nvSpPr>
                  <p:spPr>
                    <a:xfrm>
                      <a:off x="5503261" y="3489405"/>
                      <a:ext cx="634197" cy="297517"/>
                    </a:xfrm>
                    <a:prstGeom prst="rect">
                      <a:avLst/>
                    </a:prstGeom>
                    <a:solidFill>
                      <a:schemeClr val="bg1">
                        <a:lumMod val="85000"/>
                      </a:schemeClr>
                    </a:solidFill>
                  </p:spPr>
                  <p:txBody>
                    <a:bodyPr wrap="square" rtlCol="0">
                      <a:spAutoFit/>
                    </a:bodyPr>
                    <a:lstStyle/>
                    <a:p>
                      <a:pPr algn="ctr">
                        <a:lnSpc>
                          <a:spcPts val="1600"/>
                        </a:lnSpc>
                      </a:pPr>
                      <a:r>
                        <a:rPr kumimoji="1" lang="ja-JP" altLang="en-US" sz="1400" dirty="0" smtClean="0">
                          <a:latin typeface="ＤＨＰ特太ゴシック体" panose="020B0500000000000000" pitchFamily="50" charset="-128"/>
                          <a:ea typeface="ＤＨＰ特太ゴシック体" panose="020B0500000000000000" pitchFamily="50" charset="-128"/>
                        </a:rPr>
                        <a:t>Ａ県</a:t>
                      </a:r>
                      <a:endParaRPr kumimoji="1" lang="ja-JP" altLang="en-US" sz="1400" dirty="0">
                        <a:latin typeface="ＤＨＰ特太ゴシック体" panose="020B0500000000000000" pitchFamily="50" charset="-128"/>
                        <a:ea typeface="ＤＨＰ特太ゴシック体" panose="020B0500000000000000" pitchFamily="50" charset="-128"/>
                      </a:endParaRPr>
                    </a:p>
                  </p:txBody>
                </p:sp>
                <p:sp>
                  <p:nvSpPr>
                    <p:cNvPr id="90" name="テキスト ボックス 89"/>
                    <p:cNvSpPr txBox="1"/>
                    <p:nvPr/>
                  </p:nvSpPr>
                  <p:spPr>
                    <a:xfrm>
                      <a:off x="6007015" y="3676072"/>
                      <a:ext cx="634197" cy="298993"/>
                    </a:xfrm>
                    <a:prstGeom prst="rect">
                      <a:avLst/>
                    </a:prstGeom>
                    <a:noFill/>
                  </p:spPr>
                  <p:txBody>
                    <a:bodyPr wrap="square" rtlCol="0">
                      <a:spAutoFit/>
                    </a:bodyPr>
                    <a:lstStyle/>
                    <a:p>
                      <a:pPr algn="ctr">
                        <a:lnSpc>
                          <a:spcPts val="1600"/>
                        </a:lnSpc>
                      </a:pPr>
                      <a:r>
                        <a:rPr kumimoji="1" lang="en-US" altLang="ja-JP" sz="1400" dirty="0" smtClean="0">
                          <a:solidFill>
                            <a:srgbClr val="FF0000"/>
                          </a:solidFill>
                          <a:latin typeface="ＤＨＰ特太ゴシック体" panose="020B0500000000000000" pitchFamily="50" charset="-128"/>
                          <a:ea typeface="ＤＨＰ特太ゴシック体" panose="020B0500000000000000" pitchFamily="50" charset="-128"/>
                        </a:rPr>
                        <a:t>X</a:t>
                      </a:r>
                      <a:r>
                        <a:rPr kumimoji="1" lang="ja-JP" altLang="en-US" sz="1400" dirty="0" smtClean="0">
                          <a:solidFill>
                            <a:srgbClr val="FF0000"/>
                          </a:solidFill>
                          <a:latin typeface="ＤＨＰ特太ゴシック体" panose="020B0500000000000000" pitchFamily="50" charset="-128"/>
                          <a:ea typeface="ＤＨＰ特太ゴシック体" panose="020B0500000000000000" pitchFamily="50" charset="-128"/>
                        </a:rPr>
                        <a:t>市</a:t>
                      </a:r>
                      <a:endParaRPr kumimoji="1" lang="ja-JP" altLang="en-US" sz="1400" dirty="0">
                        <a:solidFill>
                          <a:srgbClr val="FF0000"/>
                        </a:solidFill>
                        <a:latin typeface="ＤＨＰ特太ゴシック体" panose="020B0500000000000000" pitchFamily="50" charset="-128"/>
                        <a:ea typeface="ＤＨＰ特太ゴシック体" panose="020B0500000000000000" pitchFamily="50" charset="-128"/>
                      </a:endParaRPr>
                    </a:p>
                  </p:txBody>
                </p:sp>
                <p:sp>
                  <p:nvSpPr>
                    <p:cNvPr id="91" name="テキスト ボックス 90"/>
                    <p:cNvSpPr txBox="1"/>
                    <p:nvPr/>
                  </p:nvSpPr>
                  <p:spPr>
                    <a:xfrm>
                      <a:off x="7360530" y="3670939"/>
                      <a:ext cx="634197" cy="298993"/>
                    </a:xfrm>
                    <a:prstGeom prst="rect">
                      <a:avLst/>
                    </a:prstGeom>
                    <a:noFill/>
                  </p:spPr>
                  <p:txBody>
                    <a:bodyPr wrap="square" rtlCol="0">
                      <a:spAutoFit/>
                    </a:bodyPr>
                    <a:lstStyle/>
                    <a:p>
                      <a:pPr algn="ctr">
                        <a:lnSpc>
                          <a:spcPts val="1600"/>
                        </a:lnSpc>
                      </a:pPr>
                      <a:r>
                        <a:rPr lang="en-US" altLang="ja-JP" sz="1400" dirty="0">
                          <a:solidFill>
                            <a:srgbClr val="00B050"/>
                          </a:solidFill>
                          <a:latin typeface="ＤＨＰ特太ゴシック体" panose="020B0500000000000000" pitchFamily="50" charset="-128"/>
                          <a:ea typeface="ＤＨＰ特太ゴシック体" panose="020B0500000000000000" pitchFamily="50" charset="-128"/>
                        </a:rPr>
                        <a:t>Y</a:t>
                      </a:r>
                      <a:r>
                        <a:rPr kumimoji="1" lang="ja-JP" altLang="en-US" sz="1400" dirty="0" smtClean="0">
                          <a:solidFill>
                            <a:srgbClr val="00B050"/>
                          </a:solidFill>
                          <a:latin typeface="ＤＨＰ特太ゴシック体" panose="020B0500000000000000" pitchFamily="50" charset="-128"/>
                          <a:ea typeface="ＤＨＰ特太ゴシック体" panose="020B0500000000000000" pitchFamily="50" charset="-128"/>
                        </a:rPr>
                        <a:t>市</a:t>
                      </a:r>
                      <a:endParaRPr kumimoji="1" lang="ja-JP" altLang="en-US" sz="1400" dirty="0">
                        <a:solidFill>
                          <a:srgbClr val="00B050"/>
                        </a:solidFill>
                        <a:latin typeface="ＤＨＰ特太ゴシック体" panose="020B0500000000000000" pitchFamily="50" charset="-128"/>
                        <a:ea typeface="ＤＨＰ特太ゴシック体" panose="020B0500000000000000" pitchFamily="50" charset="-128"/>
                      </a:endParaRPr>
                    </a:p>
                  </p:txBody>
                </p:sp>
                <p:sp>
                  <p:nvSpPr>
                    <p:cNvPr id="92" name="テキスト ボックス 91"/>
                    <p:cNvSpPr txBox="1"/>
                    <p:nvPr/>
                  </p:nvSpPr>
                  <p:spPr>
                    <a:xfrm>
                      <a:off x="8721932" y="3670938"/>
                      <a:ext cx="634197" cy="298993"/>
                    </a:xfrm>
                    <a:prstGeom prst="rect">
                      <a:avLst/>
                    </a:prstGeom>
                    <a:noFill/>
                  </p:spPr>
                  <p:txBody>
                    <a:bodyPr wrap="square" rtlCol="0">
                      <a:spAutoFit/>
                    </a:bodyPr>
                    <a:lstStyle/>
                    <a:p>
                      <a:pPr algn="ctr">
                        <a:lnSpc>
                          <a:spcPts val="1600"/>
                        </a:lnSpc>
                      </a:pPr>
                      <a:r>
                        <a:rPr lang="en-US" altLang="ja-JP" sz="1400" dirty="0" smtClean="0">
                          <a:solidFill>
                            <a:srgbClr val="00B0F0"/>
                          </a:solidFill>
                          <a:latin typeface="ＤＨＰ特太ゴシック体" panose="020B0500000000000000" pitchFamily="50" charset="-128"/>
                          <a:ea typeface="ＤＨＰ特太ゴシック体" panose="020B0500000000000000" pitchFamily="50" charset="-128"/>
                        </a:rPr>
                        <a:t>Z</a:t>
                      </a:r>
                      <a:r>
                        <a:rPr kumimoji="1" lang="ja-JP" altLang="en-US" sz="1400" dirty="0" smtClean="0">
                          <a:solidFill>
                            <a:srgbClr val="00B0F0"/>
                          </a:solidFill>
                          <a:latin typeface="ＤＨＰ特太ゴシック体" panose="020B0500000000000000" pitchFamily="50" charset="-128"/>
                          <a:ea typeface="ＤＨＰ特太ゴシック体" panose="020B0500000000000000" pitchFamily="50" charset="-128"/>
                        </a:rPr>
                        <a:t>市</a:t>
                      </a:r>
                      <a:endParaRPr kumimoji="1" lang="ja-JP" altLang="en-US" sz="1400" dirty="0">
                        <a:solidFill>
                          <a:srgbClr val="00B0F0"/>
                        </a:solidFill>
                        <a:latin typeface="ＤＨＰ特太ゴシック体" panose="020B0500000000000000" pitchFamily="50" charset="-128"/>
                        <a:ea typeface="ＤＨＰ特太ゴシック体" panose="020B0500000000000000" pitchFamily="50" charset="-128"/>
                      </a:endParaRPr>
                    </a:p>
                  </p:txBody>
                </p:sp>
                <p:sp>
                  <p:nvSpPr>
                    <p:cNvPr id="93" name="テキスト ボックス 92"/>
                    <p:cNvSpPr txBox="1"/>
                    <p:nvPr/>
                  </p:nvSpPr>
                  <p:spPr>
                    <a:xfrm>
                      <a:off x="6811560" y="4960880"/>
                      <a:ext cx="1753561" cy="276999"/>
                    </a:xfrm>
                    <a:prstGeom prst="rect">
                      <a:avLst/>
                    </a:prstGeom>
                    <a:noFill/>
                  </p:spPr>
                  <p:txBody>
                    <a:bodyPr wrap="square" rtlCol="0">
                      <a:spAutoFit/>
                    </a:bodyPr>
                    <a:lstStyle/>
                    <a:p>
                      <a:pPr algn="ctr"/>
                      <a:r>
                        <a:rPr kumimoji="1" lang="ja-JP" altLang="en-US" sz="1200" dirty="0" smtClean="0"/>
                        <a:t>滞在期間１か月未満</a:t>
                      </a:r>
                      <a:endParaRPr kumimoji="1" lang="ja-JP" altLang="en-US" sz="1200" dirty="0"/>
                    </a:p>
                  </p:txBody>
                </p:sp>
                <p:cxnSp>
                  <p:nvCxnSpPr>
                    <p:cNvPr id="94" name="直線矢印コネクタ 93"/>
                    <p:cNvCxnSpPr/>
                    <p:nvPr/>
                  </p:nvCxnSpPr>
                  <p:spPr>
                    <a:xfrm>
                      <a:off x="5820360" y="4692587"/>
                      <a:ext cx="3857274" cy="0"/>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95" name="直線矢印コネクタ 94"/>
                    <p:cNvCxnSpPr/>
                    <p:nvPr/>
                  </p:nvCxnSpPr>
                  <p:spPr>
                    <a:xfrm>
                      <a:off x="5800577" y="5371607"/>
                      <a:ext cx="1148011"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6" name="テキスト ボックス 95"/>
                    <p:cNvSpPr txBox="1"/>
                    <p:nvPr/>
                  </p:nvSpPr>
                  <p:spPr>
                    <a:xfrm>
                      <a:off x="5030102" y="4430240"/>
                      <a:ext cx="859831" cy="502702"/>
                    </a:xfrm>
                    <a:prstGeom prst="rect">
                      <a:avLst/>
                    </a:prstGeom>
                    <a:noFill/>
                  </p:spPr>
                  <p:txBody>
                    <a:bodyPr wrap="square" rtlCol="0">
                      <a:spAutoFit/>
                    </a:bodyPr>
                    <a:lstStyle/>
                    <a:p>
                      <a:pPr algn="ctr">
                        <a:lnSpc>
                          <a:spcPts val="1600"/>
                        </a:lnSpc>
                      </a:pPr>
                      <a:r>
                        <a:rPr lang="ja-JP" altLang="en-US" sz="1050" dirty="0" smtClean="0">
                          <a:latin typeface="ＤＨＰ特太ゴシック体" panose="020B0500000000000000" pitchFamily="50" charset="-128"/>
                          <a:ea typeface="ＤＨＰ特太ゴシック体" panose="020B0500000000000000" pitchFamily="50" charset="-128"/>
                        </a:rPr>
                        <a:t>資格取得</a:t>
                      </a:r>
                      <a:endParaRPr lang="en-US" altLang="ja-JP" sz="1050" dirty="0" smtClean="0">
                        <a:latin typeface="ＤＨＰ特太ゴシック体" panose="020B0500000000000000" pitchFamily="50" charset="-128"/>
                        <a:ea typeface="ＤＨＰ特太ゴシック体" panose="020B0500000000000000" pitchFamily="50" charset="-128"/>
                      </a:endParaRPr>
                    </a:p>
                    <a:p>
                      <a:pPr algn="ctr">
                        <a:lnSpc>
                          <a:spcPts val="1600"/>
                        </a:lnSpc>
                      </a:pPr>
                      <a:r>
                        <a:rPr lang="ja-JP" altLang="en-US" sz="1050" dirty="0" smtClean="0">
                          <a:latin typeface="ＤＨＰ特太ゴシック体" panose="020B0500000000000000" pitchFamily="50" charset="-128"/>
                          <a:ea typeface="ＤＨＰ特太ゴシック体" panose="020B0500000000000000" pitchFamily="50" charset="-128"/>
                        </a:rPr>
                        <a:t>期間</a:t>
                      </a:r>
                      <a:endParaRPr kumimoji="1" lang="ja-JP" altLang="en-US" sz="1050" dirty="0">
                        <a:latin typeface="ＤＨＰ特太ゴシック体" panose="020B0500000000000000" pitchFamily="50" charset="-128"/>
                        <a:ea typeface="ＤＨＰ特太ゴシック体" panose="020B0500000000000000" pitchFamily="50" charset="-128"/>
                      </a:endParaRPr>
                    </a:p>
                  </p:txBody>
                </p:sp>
                <p:sp>
                  <p:nvSpPr>
                    <p:cNvPr id="97" name="テキスト ボックス 96"/>
                    <p:cNvSpPr txBox="1"/>
                    <p:nvPr/>
                  </p:nvSpPr>
                  <p:spPr>
                    <a:xfrm>
                      <a:off x="5023840" y="5109260"/>
                      <a:ext cx="859831" cy="502702"/>
                    </a:xfrm>
                    <a:prstGeom prst="rect">
                      <a:avLst/>
                    </a:prstGeom>
                    <a:noFill/>
                  </p:spPr>
                  <p:txBody>
                    <a:bodyPr wrap="square" rtlCol="0">
                      <a:spAutoFit/>
                    </a:bodyPr>
                    <a:lstStyle/>
                    <a:p>
                      <a:pPr algn="ctr">
                        <a:lnSpc>
                          <a:spcPts val="1600"/>
                        </a:lnSpc>
                      </a:pPr>
                      <a:r>
                        <a:rPr lang="ja-JP" altLang="en-US" sz="1050" dirty="0">
                          <a:latin typeface="ＤＨＰ特太ゴシック体" panose="020B0500000000000000" pitchFamily="50" charset="-128"/>
                          <a:ea typeface="ＤＨＰ特太ゴシック体" panose="020B0500000000000000" pitchFamily="50" charset="-128"/>
                        </a:rPr>
                        <a:t>適用</a:t>
                      </a:r>
                      <a:endParaRPr lang="en-US" altLang="ja-JP" sz="1050" dirty="0" smtClean="0">
                        <a:latin typeface="ＤＨＰ特太ゴシック体" panose="020B0500000000000000" pitchFamily="50" charset="-128"/>
                        <a:ea typeface="ＤＨＰ特太ゴシック体" panose="020B0500000000000000" pitchFamily="50" charset="-128"/>
                      </a:endParaRPr>
                    </a:p>
                    <a:p>
                      <a:pPr algn="ctr">
                        <a:lnSpc>
                          <a:spcPts val="1600"/>
                        </a:lnSpc>
                      </a:pPr>
                      <a:r>
                        <a:rPr lang="ja-JP" altLang="en-US" sz="1050" dirty="0" smtClean="0">
                          <a:latin typeface="ＤＨＰ特太ゴシック体" panose="020B0500000000000000" pitchFamily="50" charset="-128"/>
                          <a:ea typeface="ＤＨＰ特太ゴシック体" panose="020B0500000000000000" pitchFamily="50" charset="-128"/>
                        </a:rPr>
                        <a:t>期間</a:t>
                      </a:r>
                      <a:endParaRPr kumimoji="1" lang="ja-JP" altLang="en-US" sz="1050" dirty="0">
                        <a:latin typeface="ＤＨＰ特太ゴシック体" panose="020B0500000000000000" pitchFamily="50" charset="-128"/>
                        <a:ea typeface="ＤＨＰ特太ゴシック体" panose="020B0500000000000000" pitchFamily="50" charset="-128"/>
                      </a:endParaRPr>
                    </a:p>
                  </p:txBody>
                </p:sp>
                <p:cxnSp>
                  <p:nvCxnSpPr>
                    <p:cNvPr id="98" name="直線矢印コネクタ 97"/>
                    <p:cNvCxnSpPr/>
                    <p:nvPr/>
                  </p:nvCxnSpPr>
                  <p:spPr>
                    <a:xfrm>
                      <a:off x="8465026" y="5371607"/>
                      <a:ext cx="1148011" cy="0"/>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00" name="テキスト ボックス 99"/>
                    <p:cNvSpPr txBox="1"/>
                    <p:nvPr/>
                  </p:nvSpPr>
                  <p:spPr>
                    <a:xfrm>
                      <a:off x="6641212" y="3548569"/>
                      <a:ext cx="576642" cy="276999"/>
                    </a:xfrm>
                    <a:prstGeom prst="rect">
                      <a:avLst/>
                    </a:prstGeom>
                    <a:noFill/>
                  </p:spPr>
                  <p:txBody>
                    <a:bodyPr wrap="square" rtlCol="0">
                      <a:spAutoFit/>
                    </a:bodyPr>
                    <a:lstStyle/>
                    <a:p>
                      <a:pPr algn="ctr"/>
                      <a:r>
                        <a:rPr kumimoji="1" lang="ja-JP" altLang="en-US" sz="1200" dirty="0" smtClean="0"/>
                        <a:t>転居</a:t>
                      </a:r>
                      <a:endParaRPr kumimoji="1" lang="ja-JP" altLang="en-US" sz="1200" dirty="0"/>
                    </a:p>
                  </p:txBody>
                </p:sp>
                <p:sp>
                  <p:nvSpPr>
                    <p:cNvPr id="101" name="テキスト ボックス 100"/>
                    <p:cNvSpPr txBox="1"/>
                    <p:nvPr/>
                  </p:nvSpPr>
                  <p:spPr>
                    <a:xfrm>
                      <a:off x="8134008" y="3548569"/>
                      <a:ext cx="576642" cy="276999"/>
                    </a:xfrm>
                    <a:prstGeom prst="rect">
                      <a:avLst/>
                    </a:prstGeom>
                    <a:noFill/>
                  </p:spPr>
                  <p:txBody>
                    <a:bodyPr wrap="square" rtlCol="0">
                      <a:spAutoFit/>
                    </a:bodyPr>
                    <a:lstStyle/>
                    <a:p>
                      <a:pPr algn="ctr"/>
                      <a:r>
                        <a:rPr kumimoji="1" lang="ja-JP" altLang="en-US" sz="1200" dirty="0" smtClean="0"/>
                        <a:t>転居</a:t>
                      </a:r>
                      <a:endParaRPr kumimoji="1" lang="ja-JP" altLang="en-US" sz="1200" dirty="0"/>
                    </a:p>
                  </p:txBody>
                </p:sp>
                <p:sp>
                  <p:nvSpPr>
                    <p:cNvPr id="103" name="テキスト ボックス 102"/>
                    <p:cNvSpPr txBox="1"/>
                    <p:nvPr/>
                  </p:nvSpPr>
                  <p:spPr>
                    <a:xfrm>
                      <a:off x="5913394" y="5504940"/>
                      <a:ext cx="1093775" cy="276999"/>
                    </a:xfrm>
                    <a:prstGeom prst="rect">
                      <a:avLst/>
                    </a:prstGeom>
                    <a:noFill/>
                  </p:spPr>
                  <p:txBody>
                    <a:bodyPr wrap="square" rtlCol="0">
                      <a:spAutoFit/>
                    </a:bodyPr>
                    <a:lstStyle/>
                    <a:p>
                      <a:pPr algn="r"/>
                      <a:r>
                        <a:rPr kumimoji="1" lang="ja-JP" altLang="en-US" sz="1200" dirty="0" smtClean="0"/>
                        <a:t>適用終了</a:t>
                      </a:r>
                      <a:endParaRPr kumimoji="1" lang="ja-JP" altLang="en-US" sz="1200" dirty="0"/>
                    </a:p>
                  </p:txBody>
                </p:sp>
                <p:sp>
                  <p:nvSpPr>
                    <p:cNvPr id="104" name="テキスト ボックス 103"/>
                    <p:cNvSpPr txBox="1"/>
                    <p:nvPr/>
                  </p:nvSpPr>
                  <p:spPr>
                    <a:xfrm>
                      <a:off x="8412999" y="5120256"/>
                      <a:ext cx="1093775" cy="276999"/>
                    </a:xfrm>
                    <a:prstGeom prst="rect">
                      <a:avLst/>
                    </a:prstGeom>
                    <a:noFill/>
                  </p:spPr>
                  <p:txBody>
                    <a:bodyPr wrap="square" rtlCol="0">
                      <a:spAutoFit/>
                    </a:bodyPr>
                    <a:lstStyle/>
                    <a:p>
                      <a:r>
                        <a:rPr kumimoji="1" lang="ja-JP" altLang="en-US" sz="1200" dirty="0" smtClean="0"/>
                        <a:t>適用開始</a:t>
                      </a:r>
                      <a:endParaRPr kumimoji="1" lang="ja-JP" altLang="en-US" sz="1200" dirty="0"/>
                    </a:p>
                  </p:txBody>
                </p:sp>
                <p:sp>
                  <p:nvSpPr>
                    <p:cNvPr id="105" name="テキスト ボックス 104"/>
                    <p:cNvSpPr txBox="1"/>
                    <p:nvPr/>
                  </p:nvSpPr>
                  <p:spPr>
                    <a:xfrm>
                      <a:off x="5739494" y="5120256"/>
                      <a:ext cx="1093775" cy="276999"/>
                    </a:xfrm>
                    <a:prstGeom prst="rect">
                      <a:avLst/>
                    </a:prstGeom>
                    <a:noFill/>
                  </p:spPr>
                  <p:txBody>
                    <a:bodyPr wrap="square" rtlCol="0">
                      <a:spAutoFit/>
                    </a:bodyPr>
                    <a:lstStyle/>
                    <a:p>
                      <a:r>
                        <a:rPr kumimoji="1" lang="ja-JP" altLang="en-US" sz="1200" dirty="0" smtClean="0"/>
                        <a:t>適用開始</a:t>
                      </a:r>
                      <a:endParaRPr kumimoji="1" lang="ja-JP" altLang="en-US" sz="1200" dirty="0"/>
                    </a:p>
                  </p:txBody>
                </p:sp>
                <p:sp>
                  <p:nvSpPr>
                    <p:cNvPr id="106" name="テキスト ボックス 105"/>
                    <p:cNvSpPr txBox="1"/>
                    <p:nvPr/>
                  </p:nvSpPr>
                  <p:spPr>
                    <a:xfrm>
                      <a:off x="5757330" y="4415587"/>
                      <a:ext cx="1093775" cy="276999"/>
                    </a:xfrm>
                    <a:prstGeom prst="rect">
                      <a:avLst/>
                    </a:prstGeom>
                    <a:noFill/>
                  </p:spPr>
                  <p:txBody>
                    <a:bodyPr wrap="square" rtlCol="0">
                      <a:spAutoFit/>
                    </a:bodyPr>
                    <a:lstStyle/>
                    <a:p>
                      <a:r>
                        <a:rPr lang="ja-JP" altLang="en-US" sz="1200" dirty="0"/>
                        <a:t>資格</a:t>
                      </a:r>
                      <a:r>
                        <a:rPr lang="ja-JP" altLang="en-US" sz="1200" dirty="0" smtClean="0"/>
                        <a:t>取得</a:t>
                      </a:r>
                      <a:endParaRPr kumimoji="1" lang="ja-JP" altLang="en-US" sz="1200" dirty="0"/>
                    </a:p>
                  </p:txBody>
                </p:sp>
                <p:sp>
                  <p:nvSpPr>
                    <p:cNvPr id="108" name="テキスト ボックス 107"/>
                    <p:cNvSpPr txBox="1"/>
                    <p:nvPr/>
                  </p:nvSpPr>
                  <p:spPr>
                    <a:xfrm>
                      <a:off x="5149645" y="4074359"/>
                      <a:ext cx="608220" cy="285847"/>
                    </a:xfrm>
                    <a:prstGeom prst="rect">
                      <a:avLst/>
                    </a:prstGeom>
                    <a:noFill/>
                  </p:spPr>
                  <p:txBody>
                    <a:bodyPr wrap="square" rtlCol="0">
                      <a:spAutoFit/>
                    </a:bodyPr>
                    <a:lstStyle/>
                    <a:p>
                      <a:pPr algn="ctr">
                        <a:lnSpc>
                          <a:spcPts val="1600"/>
                        </a:lnSpc>
                      </a:pPr>
                      <a:r>
                        <a:rPr lang="ja-JP" altLang="en-US" sz="1050" dirty="0" smtClean="0">
                          <a:latin typeface="ＤＨＰ特太ゴシック体" panose="020B0500000000000000" pitchFamily="50" charset="-128"/>
                          <a:ea typeface="ＤＨＰ特太ゴシック体" panose="020B0500000000000000" pitchFamily="50" charset="-128"/>
                        </a:rPr>
                        <a:t>住基</a:t>
                      </a:r>
                      <a:endParaRPr kumimoji="1" lang="ja-JP" altLang="en-US" sz="1050" dirty="0">
                        <a:latin typeface="ＤＨＰ特太ゴシック体" panose="020B0500000000000000" pitchFamily="50" charset="-128"/>
                        <a:ea typeface="ＤＨＰ特太ゴシック体" panose="020B0500000000000000" pitchFamily="50" charset="-128"/>
                      </a:endParaRPr>
                    </a:p>
                  </p:txBody>
                </p:sp>
                <p:sp>
                  <p:nvSpPr>
                    <p:cNvPr id="110" name="テキスト ボックス 109"/>
                    <p:cNvSpPr txBox="1"/>
                    <p:nvPr/>
                  </p:nvSpPr>
                  <p:spPr>
                    <a:xfrm>
                      <a:off x="2027968" y="4332579"/>
                      <a:ext cx="1778450" cy="276999"/>
                    </a:xfrm>
                    <a:prstGeom prst="rect">
                      <a:avLst/>
                    </a:prstGeom>
                    <a:noFill/>
                  </p:spPr>
                  <p:txBody>
                    <a:bodyPr wrap="square" rtlCol="0">
                      <a:spAutoFit/>
                    </a:bodyPr>
                    <a:lstStyle/>
                    <a:p>
                      <a:pPr algn="ctr"/>
                      <a:r>
                        <a:rPr kumimoji="1" lang="ja-JP" altLang="en-US" sz="1200" dirty="0" smtClean="0"/>
                        <a:t>滞在期間１か月未満</a:t>
                      </a:r>
                      <a:endParaRPr kumimoji="1" lang="ja-JP" altLang="en-US" sz="1200" dirty="0"/>
                    </a:p>
                  </p:txBody>
                </p:sp>
                <p:cxnSp>
                  <p:nvCxnSpPr>
                    <p:cNvPr id="111" name="直線矢印コネクタ 110"/>
                    <p:cNvCxnSpPr/>
                    <p:nvPr/>
                  </p:nvCxnSpPr>
                  <p:spPr>
                    <a:xfrm>
                      <a:off x="1008075" y="4664960"/>
                      <a:ext cx="1170994"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2" name="テキスト ボックス 111"/>
                    <p:cNvSpPr txBox="1"/>
                    <p:nvPr/>
                  </p:nvSpPr>
                  <p:spPr>
                    <a:xfrm>
                      <a:off x="945045" y="4387960"/>
                      <a:ext cx="1093775" cy="276999"/>
                    </a:xfrm>
                    <a:prstGeom prst="rect">
                      <a:avLst/>
                    </a:prstGeom>
                    <a:noFill/>
                  </p:spPr>
                  <p:txBody>
                    <a:bodyPr wrap="square" rtlCol="0">
                      <a:spAutoFit/>
                    </a:bodyPr>
                    <a:lstStyle/>
                    <a:p>
                      <a:r>
                        <a:rPr lang="ja-JP" altLang="en-US" sz="1200" dirty="0"/>
                        <a:t>資格</a:t>
                      </a:r>
                      <a:r>
                        <a:rPr lang="ja-JP" altLang="en-US" sz="1200" dirty="0" smtClean="0"/>
                        <a:t>取得</a:t>
                      </a:r>
                      <a:endParaRPr kumimoji="1" lang="ja-JP" altLang="en-US" sz="1200" dirty="0"/>
                    </a:p>
                  </p:txBody>
                </p:sp>
                <p:cxnSp>
                  <p:nvCxnSpPr>
                    <p:cNvPr id="113" name="直線矢印コネクタ 112"/>
                    <p:cNvCxnSpPr/>
                    <p:nvPr/>
                  </p:nvCxnSpPr>
                  <p:spPr>
                    <a:xfrm>
                      <a:off x="3664196" y="4664959"/>
                      <a:ext cx="1170994" cy="0"/>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14" name="直線矢印コネクタ 113"/>
                    <p:cNvCxnSpPr/>
                    <p:nvPr/>
                  </p:nvCxnSpPr>
                  <p:spPr>
                    <a:xfrm>
                      <a:off x="2164999" y="4664960"/>
                      <a:ext cx="1485127" cy="0"/>
                    </a:xfrm>
                    <a:prstGeom prst="straightConnector1">
                      <a:avLst/>
                    </a:prstGeom>
                    <a:ln w="57150">
                      <a:solidFill>
                        <a:srgbClr val="00B05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115" name="テキスト ボックス 114"/>
                    <p:cNvSpPr txBox="1"/>
                    <p:nvPr/>
                  </p:nvSpPr>
                  <p:spPr>
                    <a:xfrm>
                      <a:off x="1067313" y="4810353"/>
                      <a:ext cx="1093775" cy="276999"/>
                    </a:xfrm>
                    <a:prstGeom prst="rect">
                      <a:avLst/>
                    </a:prstGeom>
                    <a:noFill/>
                  </p:spPr>
                  <p:txBody>
                    <a:bodyPr wrap="square" rtlCol="0">
                      <a:spAutoFit/>
                    </a:bodyPr>
                    <a:lstStyle/>
                    <a:p>
                      <a:pPr algn="r"/>
                      <a:r>
                        <a:rPr lang="ja-JP" altLang="en-US" sz="1200" dirty="0" smtClean="0"/>
                        <a:t>資格喪失</a:t>
                      </a:r>
                      <a:endParaRPr kumimoji="1" lang="ja-JP" altLang="en-US" sz="1200" dirty="0"/>
                    </a:p>
                  </p:txBody>
                </p:sp>
                <p:sp>
                  <p:nvSpPr>
                    <p:cNvPr id="116" name="テキスト ボックス 115"/>
                    <p:cNvSpPr txBox="1"/>
                    <p:nvPr/>
                  </p:nvSpPr>
                  <p:spPr>
                    <a:xfrm>
                      <a:off x="2161088" y="4810352"/>
                      <a:ext cx="1485127" cy="276999"/>
                    </a:xfrm>
                    <a:prstGeom prst="rect">
                      <a:avLst/>
                    </a:prstGeom>
                    <a:noFill/>
                  </p:spPr>
                  <p:txBody>
                    <a:bodyPr wrap="square" rtlCol="0">
                      <a:spAutoFit/>
                    </a:bodyPr>
                    <a:lstStyle/>
                    <a:p>
                      <a:pPr algn="ctr"/>
                      <a:r>
                        <a:rPr kumimoji="1" lang="ja-JP" altLang="en-US" sz="1200" dirty="0" smtClean="0"/>
                        <a:t>（資格空白期間）</a:t>
                      </a:r>
                      <a:endParaRPr kumimoji="1" lang="ja-JP" altLang="en-US" sz="1200" dirty="0"/>
                    </a:p>
                  </p:txBody>
                </p:sp>
                <p:sp>
                  <p:nvSpPr>
                    <p:cNvPr id="117" name="テキスト ボックス 116"/>
                    <p:cNvSpPr txBox="1"/>
                    <p:nvPr/>
                  </p:nvSpPr>
                  <p:spPr>
                    <a:xfrm>
                      <a:off x="3623364" y="4387961"/>
                      <a:ext cx="1093775" cy="276999"/>
                    </a:xfrm>
                    <a:prstGeom prst="rect">
                      <a:avLst/>
                    </a:prstGeom>
                    <a:noFill/>
                  </p:spPr>
                  <p:txBody>
                    <a:bodyPr wrap="square" rtlCol="0">
                      <a:spAutoFit/>
                    </a:bodyPr>
                    <a:lstStyle/>
                    <a:p>
                      <a:r>
                        <a:rPr lang="ja-JP" altLang="en-US" sz="1200" dirty="0"/>
                        <a:t>資格</a:t>
                      </a:r>
                      <a:r>
                        <a:rPr lang="ja-JP" altLang="en-US" sz="1200" dirty="0" smtClean="0"/>
                        <a:t>取得</a:t>
                      </a:r>
                      <a:endParaRPr kumimoji="1" lang="ja-JP" altLang="en-US" sz="1200" dirty="0"/>
                    </a:p>
                  </p:txBody>
                </p:sp>
              </p:grpSp>
              <p:cxnSp>
                <p:nvCxnSpPr>
                  <p:cNvPr id="60" name="直線矢印コネクタ 59"/>
                  <p:cNvCxnSpPr/>
                  <p:nvPr/>
                </p:nvCxnSpPr>
                <p:spPr>
                  <a:xfrm>
                    <a:off x="992560" y="4032360"/>
                    <a:ext cx="12240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61" name="直線矢印コネクタ 60"/>
                <p:cNvCxnSpPr/>
                <p:nvPr/>
              </p:nvCxnSpPr>
              <p:spPr>
                <a:xfrm>
                  <a:off x="3660718" y="4036128"/>
                  <a:ext cx="1188000" cy="0"/>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cxnSp>
            <p:nvCxnSpPr>
              <p:cNvPr id="65" name="直線矢印コネクタ 64"/>
              <p:cNvCxnSpPr/>
              <p:nvPr/>
            </p:nvCxnSpPr>
            <p:spPr>
              <a:xfrm>
                <a:off x="6991167" y="4050838"/>
                <a:ext cx="1485127" cy="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a:off x="5804658" y="4059656"/>
                <a:ext cx="12240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p:nvPr/>
            </p:nvCxnSpPr>
            <p:spPr>
              <a:xfrm>
                <a:off x="8472816" y="4063424"/>
                <a:ext cx="1188000" cy="0"/>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cxnSp>
          <p:nvCxnSpPr>
            <p:cNvPr id="69" name="直線矢印コネクタ 68"/>
            <p:cNvCxnSpPr/>
            <p:nvPr/>
          </p:nvCxnSpPr>
          <p:spPr>
            <a:xfrm>
              <a:off x="6996520" y="5273912"/>
              <a:ext cx="1485127" cy="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70" name="テキスト ボックス 69"/>
          <p:cNvSpPr txBox="1"/>
          <p:nvPr/>
        </p:nvSpPr>
        <p:spPr>
          <a:xfrm>
            <a:off x="6995350" y="5423437"/>
            <a:ext cx="1485127" cy="646331"/>
          </a:xfrm>
          <a:prstGeom prst="rect">
            <a:avLst/>
          </a:prstGeom>
          <a:solidFill>
            <a:srgbClr val="FFFF00"/>
          </a:solidFill>
        </p:spPr>
        <p:txBody>
          <a:bodyPr wrap="square" rtlCol="0">
            <a:spAutoFit/>
          </a:bodyPr>
          <a:lstStyle/>
          <a:p>
            <a:r>
              <a:rPr kumimoji="1" lang="ja-JP" altLang="en-US" sz="1200" b="1" dirty="0" smtClean="0"/>
              <a:t>資格を有する期間中は一の保険者で資格を適用</a:t>
            </a:r>
            <a:endParaRPr kumimoji="1" lang="ja-JP" altLang="en-US" sz="1200" b="1" dirty="0"/>
          </a:p>
        </p:txBody>
      </p:sp>
      <p:sp>
        <p:nvSpPr>
          <p:cNvPr id="62" name="正方形/長方形 61"/>
          <p:cNvSpPr/>
          <p:nvPr/>
        </p:nvSpPr>
        <p:spPr>
          <a:xfrm>
            <a:off x="7753318" y="373632"/>
            <a:ext cx="2456266" cy="432016"/>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smtClean="0">
                <a:solidFill>
                  <a:schemeClr val="tx1"/>
                </a:solidFill>
              </a:rPr>
              <a:t>※</a:t>
            </a:r>
            <a:r>
              <a:rPr kumimoji="1" lang="ja-JP" altLang="en-US" sz="1200" dirty="0" smtClean="0">
                <a:solidFill>
                  <a:schemeClr val="tx1"/>
                </a:solidFill>
              </a:rPr>
              <a:t>詳細は引き続き地方と協議</a:t>
            </a:r>
            <a:endParaRPr kumimoji="1" lang="ja-JP" altLang="en-US" sz="1200" dirty="0">
              <a:solidFill>
                <a:schemeClr val="tx1"/>
              </a:solidFill>
            </a:endParaRPr>
          </a:p>
        </p:txBody>
      </p:sp>
    </p:spTree>
    <p:extLst>
      <p:ext uri="{BB962C8B-B14F-4D97-AF65-F5344CB8AC3E}">
        <p14:creationId xmlns:p14="http://schemas.microsoft.com/office/powerpoint/2010/main" val="6522808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335703" y="801416"/>
            <a:ext cx="9227435" cy="6372000"/>
          </a:xfrm>
          <a:prstGeom prst="rect">
            <a:avLst/>
          </a:prstGeom>
        </p:spPr>
        <p:txBody>
          <a:bodyPr vert="horz" lIns="91440" tIns="45720" rIns="91440" bIns="45720" rtlCol="0" anchor="t">
            <a:normAutofit/>
          </a:bodyPr>
          <a:lstStyle/>
          <a:p>
            <a:pPr lvl="0">
              <a:lnSpc>
                <a:spcPts val="2000"/>
              </a:lnSpc>
              <a:spcBef>
                <a:spcPct val="0"/>
              </a:spcBef>
            </a:pPr>
            <a:r>
              <a:rPr lang="ja-JP" altLang="en-US" sz="1400" dirty="0" smtClean="0">
                <a:latin typeface="ＭＳ ゴシック" panose="020B0609070205080204" pitchFamily="49" charset="-128"/>
                <a:ea typeface="ＭＳ ゴシック" panose="020B0609070205080204" pitchFamily="49" charset="-128"/>
                <a:cs typeface="+mj-cs"/>
              </a:rPr>
              <a:t>１．</a:t>
            </a:r>
            <a:r>
              <a:rPr lang="ja-JP" altLang="en-US" sz="1400" dirty="0" smtClean="0">
                <a:latin typeface="ＭＳ ゴシック" panose="020B0609070205080204" pitchFamily="49" charset="-128"/>
                <a:ea typeface="ＭＳ ゴシック" panose="020B0609070205080204" pitchFamily="49" charset="-128"/>
              </a:rPr>
              <a:t>都道府県単位で資格管理を行う仕組みへの見直しに伴う改修</a:t>
            </a:r>
            <a:endParaRPr lang="en-US" altLang="ja-JP" sz="1400" dirty="0" smtClean="0">
              <a:latin typeface="ＭＳ ゴシック" panose="020B0609070205080204" pitchFamily="49" charset="-128"/>
              <a:ea typeface="ＭＳ ゴシック" panose="020B0609070205080204" pitchFamily="49" charset="-128"/>
              <a:cs typeface="+mj-cs"/>
            </a:endParaRPr>
          </a:p>
          <a:p>
            <a:pPr lvl="0">
              <a:lnSpc>
                <a:spcPts val="2000"/>
              </a:lnSpc>
              <a:spcBef>
                <a:spcPct val="0"/>
              </a:spcBef>
            </a:pPr>
            <a:endParaRPr lang="en-US" altLang="ja-JP" sz="1400" u="sng" dirty="0" smtClean="0">
              <a:latin typeface="ＭＳ ゴシック" panose="020B0609070205080204" pitchFamily="49" charset="-128"/>
              <a:ea typeface="ＭＳ ゴシック" panose="020B0609070205080204" pitchFamily="49" charset="-128"/>
              <a:cs typeface="+mj-cs"/>
            </a:endParaRPr>
          </a:p>
          <a:p>
            <a:pPr lvl="0">
              <a:lnSpc>
                <a:spcPts val="2000"/>
              </a:lnSpc>
              <a:spcBef>
                <a:spcPct val="0"/>
              </a:spcBef>
            </a:pPr>
            <a:r>
              <a:rPr lang="ja-JP" altLang="en-US" sz="1400" u="sng" dirty="0">
                <a:latin typeface="ＭＳ ゴシック" panose="020B0609070205080204" pitchFamily="49" charset="-128"/>
                <a:ea typeface="ＭＳ ゴシック" panose="020B0609070205080204" pitchFamily="49" charset="-128"/>
              </a:rPr>
              <a:t>（１）資格取得・喪失</a:t>
            </a:r>
            <a:r>
              <a:rPr lang="ja-JP" altLang="en-US" sz="1400" u="sng" dirty="0" smtClean="0">
                <a:latin typeface="ＭＳ ゴシック" panose="020B0609070205080204" pitchFamily="49" charset="-128"/>
                <a:ea typeface="ＭＳ ゴシック" panose="020B0609070205080204" pitchFamily="49" charset="-128"/>
              </a:rPr>
              <a:t>年月日等の</a:t>
            </a:r>
            <a:r>
              <a:rPr lang="ja-JP" altLang="en-US" sz="1400" u="sng" dirty="0">
                <a:latin typeface="ＭＳ ゴシック" panose="020B0609070205080204" pitchFamily="49" charset="-128"/>
                <a:ea typeface="ＭＳ ゴシック" panose="020B0609070205080204" pitchFamily="49" charset="-128"/>
              </a:rPr>
              <a:t>データ</a:t>
            </a:r>
            <a:r>
              <a:rPr lang="ja-JP" altLang="en-US" sz="1400" u="sng" dirty="0" smtClean="0">
                <a:latin typeface="ＭＳ ゴシック" panose="020B0609070205080204" pitchFamily="49" charset="-128"/>
                <a:ea typeface="ＭＳ ゴシック" panose="020B0609070205080204" pitchFamily="49" charset="-128"/>
              </a:rPr>
              <a:t>取込及び管理</a:t>
            </a:r>
            <a:endParaRPr lang="en-US" altLang="ja-JP" sz="1400" u="sng" dirty="0">
              <a:latin typeface="ＭＳ ゴシック" panose="020B0609070205080204" pitchFamily="49" charset="-128"/>
              <a:ea typeface="ＭＳ ゴシック" panose="020B0609070205080204" pitchFamily="49" charset="-128"/>
            </a:endParaRPr>
          </a:p>
          <a:p>
            <a:pPr marL="180000" lvl="0" indent="-457200">
              <a:lnSpc>
                <a:spcPts val="2000"/>
              </a:lnSpc>
              <a:spcBef>
                <a:spcPct val="0"/>
              </a:spcBef>
            </a:pPr>
            <a:r>
              <a:rPr lang="ja-JP" altLang="en-US" sz="1400" dirty="0" smtClean="0">
                <a:latin typeface="ＭＳ ゴシック" panose="020B0609070205080204" pitchFamily="49" charset="-128"/>
                <a:ea typeface="ＭＳ ゴシック" panose="020B0609070205080204" pitchFamily="49" charset="-128"/>
              </a:rPr>
              <a:t>  ◯　都道府県単位で管理する資格</a:t>
            </a:r>
            <a:r>
              <a:rPr lang="ja-JP" altLang="en-US" sz="1400" dirty="0">
                <a:latin typeface="ＭＳ ゴシック" panose="020B0609070205080204" pitchFamily="49" charset="-128"/>
                <a:ea typeface="ＭＳ ゴシック" panose="020B0609070205080204" pitchFamily="49" charset="-128"/>
              </a:rPr>
              <a:t>取得・</a:t>
            </a:r>
            <a:r>
              <a:rPr lang="ja-JP" altLang="en-US" sz="1400" dirty="0" smtClean="0">
                <a:latin typeface="ＭＳ ゴシック" panose="020B0609070205080204" pitchFamily="49" charset="-128"/>
                <a:ea typeface="ＭＳ ゴシック" panose="020B0609070205080204" pitchFamily="49" charset="-128"/>
              </a:rPr>
              <a:t>喪失年月日の資格情報は、国保情報集約システムで管理しつつ、住民 </a:t>
            </a:r>
            <a:endParaRPr lang="en-US" altLang="ja-JP" sz="1400" dirty="0" smtClean="0">
              <a:latin typeface="ＭＳ ゴシック" panose="020B0609070205080204" pitchFamily="49" charset="-128"/>
              <a:ea typeface="ＭＳ ゴシック" panose="020B0609070205080204" pitchFamily="49" charset="-128"/>
            </a:endParaRPr>
          </a:p>
          <a:p>
            <a:pPr marL="180000" lvl="0" indent="-457200">
              <a:lnSpc>
                <a:spcPts val="2000"/>
              </a:lnSpc>
              <a:spcBef>
                <a:spcPct val="0"/>
              </a:spcBef>
            </a:pPr>
            <a:r>
              <a:rPr lang="en-US" altLang="ja-JP" sz="1400" dirty="0">
                <a:latin typeface="ＭＳ ゴシック" panose="020B0609070205080204" pitchFamily="49" charset="-128"/>
                <a:ea typeface="ＭＳ ゴシック" panose="020B0609070205080204" pitchFamily="49" charset="-128"/>
              </a:rPr>
              <a:t> </a:t>
            </a:r>
            <a:r>
              <a:rPr lang="en-US" altLang="ja-JP" sz="1400" dirty="0" smtClean="0">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rPr>
              <a:t>票に記載する必要があることから、市町村自庁システムにおいても引き続き管理が必要。</a:t>
            </a:r>
            <a:endParaRPr lang="en-US" altLang="ja-JP" sz="1400" dirty="0" smtClean="0">
              <a:latin typeface="ＭＳ ゴシック" panose="020B0609070205080204" pitchFamily="49" charset="-128"/>
              <a:ea typeface="ＭＳ ゴシック" panose="020B0609070205080204" pitchFamily="49" charset="-128"/>
            </a:endParaRPr>
          </a:p>
          <a:p>
            <a:pPr marL="180000" lvl="0" indent="-457200">
              <a:lnSpc>
                <a:spcPts val="2000"/>
              </a:lnSpc>
              <a:spcBef>
                <a:spcPct val="0"/>
              </a:spcBef>
            </a:pPr>
            <a:r>
              <a:rPr lang="ja-JP" altLang="en-US" sz="1400" dirty="0" smtClean="0">
                <a:latin typeface="ＭＳ ゴシック" panose="020B0609070205080204" pitchFamily="49" charset="-128"/>
                <a:ea typeface="ＭＳ ゴシック" panose="020B0609070205080204" pitchFamily="49" charset="-128"/>
              </a:rPr>
              <a:t>　◯　加えて、新たに市町村単位の資格情報として、「適用開始・終了年月日」の管理を行うことから、市町村 </a:t>
            </a:r>
            <a:endParaRPr lang="en-US" altLang="ja-JP" sz="1400" dirty="0" smtClean="0">
              <a:latin typeface="ＭＳ ゴシック" panose="020B0609070205080204" pitchFamily="49" charset="-128"/>
              <a:ea typeface="ＭＳ ゴシック" panose="020B0609070205080204" pitchFamily="49" charset="-128"/>
            </a:endParaRPr>
          </a:p>
          <a:p>
            <a:pPr marL="180000" lvl="0" indent="-457200">
              <a:lnSpc>
                <a:spcPts val="2000"/>
              </a:lnSpc>
              <a:spcBef>
                <a:spcPct val="0"/>
              </a:spcBef>
            </a:pPr>
            <a:r>
              <a:rPr lang="en-US" altLang="ja-JP" sz="1400" dirty="0">
                <a:latin typeface="ＭＳ ゴシック" panose="020B0609070205080204" pitchFamily="49" charset="-128"/>
                <a:ea typeface="ＭＳ ゴシック" panose="020B0609070205080204" pitchFamily="49" charset="-128"/>
              </a:rPr>
              <a:t> </a:t>
            </a:r>
            <a:r>
              <a:rPr lang="en-US" altLang="ja-JP" sz="1400" dirty="0" smtClean="0">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rPr>
              <a:t>自庁システムの改修が必要。</a:t>
            </a:r>
            <a:endParaRPr lang="en-US" altLang="ja-JP" sz="1400" dirty="0" smtClean="0">
              <a:latin typeface="ＭＳ ゴシック" panose="020B0609070205080204" pitchFamily="49" charset="-128"/>
              <a:ea typeface="ＭＳ ゴシック" panose="020B0609070205080204" pitchFamily="49" charset="-128"/>
            </a:endParaRPr>
          </a:p>
          <a:p>
            <a:pPr lvl="0">
              <a:lnSpc>
                <a:spcPts val="2000"/>
              </a:lnSpc>
              <a:spcBef>
                <a:spcPct val="0"/>
              </a:spcBef>
            </a:pPr>
            <a:endParaRPr lang="en-US" altLang="ja-JP" sz="1400" u="sng" dirty="0" smtClean="0">
              <a:latin typeface="ＭＳ ゴシック" panose="020B0609070205080204" pitchFamily="49" charset="-128"/>
              <a:ea typeface="ＭＳ ゴシック" panose="020B0609070205080204" pitchFamily="49" charset="-128"/>
              <a:cs typeface="+mj-cs"/>
            </a:endParaRPr>
          </a:p>
          <a:p>
            <a:pPr lvl="0">
              <a:lnSpc>
                <a:spcPts val="2000"/>
              </a:lnSpc>
              <a:spcBef>
                <a:spcPct val="0"/>
              </a:spcBef>
            </a:pPr>
            <a:r>
              <a:rPr lang="ja-JP" altLang="en-US" sz="1400" u="sng" dirty="0" smtClean="0">
                <a:latin typeface="ＭＳ ゴシック" panose="020B0609070205080204" pitchFamily="49" charset="-128"/>
                <a:ea typeface="ＭＳ ゴシック" panose="020B0609070205080204" pitchFamily="49" charset="-128"/>
                <a:cs typeface="+mj-cs"/>
              </a:rPr>
              <a:t>（２）資格</a:t>
            </a:r>
            <a:r>
              <a:rPr kumimoji="1" lang="ja-JP" altLang="en-US" sz="1400" b="0" i="0" u="sng"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cs typeface="+mj-cs"/>
              </a:rPr>
              <a:t>異動データ インタフェースファイルの変更</a:t>
            </a:r>
            <a:endParaRPr kumimoji="1" lang="en-US" altLang="ja-JP" sz="1400" b="0" i="0" u="sng"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cs typeface="+mj-cs"/>
            </a:endParaRPr>
          </a:p>
          <a:p>
            <a:pPr marL="180000" lvl="0" indent="-457200">
              <a:lnSpc>
                <a:spcPts val="2000"/>
              </a:lnSpc>
              <a:spcBef>
                <a:spcPct val="0"/>
              </a:spcBef>
            </a:pPr>
            <a:r>
              <a:rPr lang="ja-JP" altLang="en-US" sz="1400" dirty="0" smtClean="0">
                <a:latin typeface="ＭＳ ゴシック" panose="020B0609070205080204" pitchFamily="49" charset="-128"/>
                <a:ea typeface="ＭＳ ゴシック" panose="020B0609070205080204" pitchFamily="49" charset="-128"/>
              </a:rPr>
              <a:t>　◯　引き続き、住民票に資格取得・喪失年月日を記載するため、後期高齢者医療制度の例にならい、国保情報</a:t>
            </a:r>
            <a:endParaRPr lang="en-US" altLang="ja-JP" sz="1400" dirty="0" smtClean="0">
              <a:latin typeface="ＭＳ ゴシック" panose="020B0609070205080204" pitchFamily="49" charset="-128"/>
              <a:ea typeface="ＭＳ ゴシック" panose="020B0609070205080204" pitchFamily="49" charset="-128"/>
            </a:endParaRPr>
          </a:p>
          <a:p>
            <a:pPr marL="180000" lvl="0" indent="-457200">
              <a:lnSpc>
                <a:spcPts val="2000"/>
              </a:lnSpc>
              <a:spcBef>
                <a:spcPct val="0"/>
              </a:spcBef>
            </a:pPr>
            <a:r>
              <a:rPr lang="ja-JP" altLang="en-US" sz="1400" dirty="0">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rPr>
              <a:t>　集約システム、市町村自庁システム及び住基システムとの間で、資格取得・喪失年月日を連携できるよう、</a:t>
            </a:r>
            <a:endParaRPr lang="en-US" altLang="ja-JP" sz="1400" dirty="0" smtClean="0">
              <a:latin typeface="ＭＳ ゴシック" panose="020B0609070205080204" pitchFamily="49" charset="-128"/>
              <a:ea typeface="ＭＳ ゴシック" panose="020B0609070205080204" pitchFamily="49" charset="-128"/>
            </a:endParaRPr>
          </a:p>
          <a:p>
            <a:pPr marL="180000" lvl="0" indent="-457200">
              <a:lnSpc>
                <a:spcPts val="2000"/>
              </a:lnSpc>
              <a:spcBef>
                <a:spcPct val="0"/>
              </a:spcBef>
            </a:pPr>
            <a:r>
              <a:rPr lang="ja-JP" altLang="en-US" sz="1400" dirty="0">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rPr>
              <a:t>　インタフェースファイルを変更。</a:t>
            </a:r>
            <a:endParaRPr lang="en-US" altLang="ja-JP" sz="1400" dirty="0" smtClean="0">
              <a:latin typeface="ＭＳ ゴシック" panose="020B0609070205080204" pitchFamily="49" charset="-128"/>
              <a:ea typeface="ＭＳ ゴシック" panose="020B0609070205080204" pitchFamily="49" charset="-128"/>
            </a:endParaRPr>
          </a:p>
          <a:p>
            <a:pPr marL="180000" lvl="0" indent="-457200">
              <a:lnSpc>
                <a:spcPts val="2000"/>
              </a:lnSpc>
              <a:spcBef>
                <a:spcPct val="0"/>
              </a:spcBef>
            </a:pPr>
            <a:r>
              <a:rPr lang="ja-JP" altLang="en-US" sz="1400" dirty="0" smtClean="0">
                <a:latin typeface="ＭＳ ゴシック" panose="020B0609070205080204" pitchFamily="49" charset="-128"/>
                <a:ea typeface="ＭＳ ゴシック" panose="020B0609070205080204" pitchFamily="49" charset="-128"/>
                <a:cs typeface="+mj-cs"/>
              </a:rPr>
              <a:t>　　</a:t>
            </a:r>
            <a:r>
              <a:rPr lang="en-US" altLang="ja-JP" sz="1200" dirty="0" smtClean="0">
                <a:latin typeface="ＭＳ 明朝" panose="02020609040205080304" pitchFamily="17" charset="-128"/>
                <a:ea typeface="ＭＳ 明朝" panose="02020609040205080304" pitchFamily="17" charset="-128"/>
                <a:cs typeface="+mj-cs"/>
              </a:rPr>
              <a:t>※</a:t>
            </a:r>
            <a:r>
              <a:rPr lang="ja-JP" altLang="en-US" sz="1200" dirty="0" smtClean="0">
                <a:latin typeface="ＭＳ 明朝" panose="02020609040205080304" pitchFamily="17" charset="-128"/>
                <a:ea typeface="ＭＳ 明朝" panose="02020609040205080304" pitchFamily="17" charset="-128"/>
                <a:cs typeface="+mj-cs"/>
              </a:rPr>
              <a:t>　住基担当において、適用開始・終了年月日の管理を行うかは各自治体の判断による。</a:t>
            </a:r>
            <a:endParaRPr lang="en-US" altLang="ja-JP" sz="1200" dirty="0" smtClean="0">
              <a:latin typeface="ＭＳ 明朝" panose="02020609040205080304" pitchFamily="17" charset="-128"/>
              <a:ea typeface="ＭＳ 明朝" panose="02020609040205080304" pitchFamily="17" charset="-128"/>
              <a:cs typeface="+mj-cs"/>
            </a:endParaRPr>
          </a:p>
          <a:p>
            <a:pPr marL="180000" lvl="0" indent="-457200">
              <a:lnSpc>
                <a:spcPts val="2000"/>
              </a:lnSpc>
              <a:spcBef>
                <a:spcPct val="0"/>
              </a:spcBef>
            </a:pPr>
            <a:endParaRPr lang="en-US" altLang="ja-JP" sz="1400" dirty="0">
              <a:latin typeface="ＭＳ ゴシック" panose="020B0609070205080204" pitchFamily="49" charset="-128"/>
              <a:ea typeface="ＭＳ ゴシック" panose="020B0609070205080204" pitchFamily="49" charset="-128"/>
              <a:cs typeface="+mj-cs"/>
            </a:endParaRPr>
          </a:p>
          <a:p>
            <a:pPr marL="180000" lvl="0" indent="-457200">
              <a:lnSpc>
                <a:spcPts val="2000"/>
              </a:lnSpc>
              <a:spcBef>
                <a:spcPct val="0"/>
              </a:spcBef>
            </a:pPr>
            <a:r>
              <a:rPr lang="ja-JP" altLang="en-US" sz="1400" dirty="0">
                <a:latin typeface="ＭＳ ゴシック" panose="020B0609070205080204" pitchFamily="49" charset="-128"/>
                <a:ea typeface="ＭＳ ゴシック" panose="020B0609070205080204" pitchFamily="49" charset="-128"/>
              </a:rPr>
              <a:t>　</a:t>
            </a:r>
            <a:r>
              <a:rPr lang="en-US" altLang="ja-JP" sz="1400" dirty="0">
                <a:latin typeface="ＭＳ ゴシック" panose="020B0609070205080204" pitchFamily="49" charset="-128"/>
                <a:ea typeface="ＭＳ ゴシック" panose="020B0609070205080204" pitchFamily="49" charset="-128"/>
              </a:rPr>
              <a:t>【</a:t>
            </a:r>
            <a:r>
              <a:rPr lang="ja-JP" altLang="en-US" sz="1400" dirty="0">
                <a:latin typeface="ＭＳ ゴシック" panose="020B0609070205080204" pitchFamily="49" charset="-128"/>
                <a:ea typeface="ＭＳ ゴシック" panose="020B0609070205080204" pitchFamily="49" charset="-128"/>
              </a:rPr>
              <a:t>システム上の処理</a:t>
            </a:r>
            <a:r>
              <a:rPr lang="en-US" altLang="ja-JP" sz="1400" dirty="0">
                <a:latin typeface="ＭＳ ゴシック" panose="020B0609070205080204" pitchFamily="49" charset="-128"/>
                <a:ea typeface="ＭＳ ゴシック" panose="020B0609070205080204" pitchFamily="49" charset="-128"/>
              </a:rPr>
              <a:t>】</a:t>
            </a:r>
          </a:p>
          <a:p>
            <a:pPr marL="360000" lvl="0" indent="-457200">
              <a:lnSpc>
                <a:spcPts val="2000"/>
              </a:lnSpc>
              <a:spcBef>
                <a:spcPct val="0"/>
              </a:spcBef>
            </a:pPr>
            <a:r>
              <a:rPr lang="ja-JP" altLang="en-US" sz="1400" dirty="0">
                <a:latin typeface="ＭＳ ゴシック" panose="020B0609070205080204" pitchFamily="49" charset="-128"/>
                <a:ea typeface="ＭＳ ゴシック" panose="020B0609070205080204" pitchFamily="49" charset="-128"/>
              </a:rPr>
              <a:t>　　①　国保情報集約システムで管理する都道府県単位の資格取得・喪失年月日データを市町村の自庁システム</a:t>
            </a:r>
            <a:endParaRPr lang="en-US" altLang="ja-JP" sz="1400" dirty="0">
              <a:latin typeface="ＭＳ ゴシック" panose="020B0609070205080204" pitchFamily="49" charset="-128"/>
              <a:ea typeface="ＭＳ ゴシック" panose="020B0609070205080204" pitchFamily="49" charset="-128"/>
            </a:endParaRPr>
          </a:p>
          <a:p>
            <a:pPr marL="360000" lvl="0" indent="-457200">
              <a:lnSpc>
                <a:spcPts val="2000"/>
              </a:lnSpc>
              <a:spcBef>
                <a:spcPct val="0"/>
              </a:spcBef>
            </a:pPr>
            <a:r>
              <a:rPr lang="ja-JP" altLang="en-US" sz="1400" dirty="0">
                <a:latin typeface="ＭＳ ゴシック" panose="020B0609070205080204" pitchFamily="49" charset="-128"/>
                <a:ea typeface="ＭＳ ゴシック" panose="020B0609070205080204" pitchFamily="49" charset="-128"/>
              </a:rPr>
              <a:t>　　　に取込（引継）、管理</a:t>
            </a:r>
            <a:endParaRPr lang="en-US" altLang="ja-JP" sz="1400" dirty="0">
              <a:latin typeface="ＭＳ ゴシック" panose="020B0609070205080204" pitchFamily="49" charset="-128"/>
              <a:ea typeface="ＭＳ ゴシック" panose="020B0609070205080204" pitchFamily="49" charset="-128"/>
            </a:endParaRPr>
          </a:p>
          <a:p>
            <a:pPr marL="360000" lvl="0" indent="-457200">
              <a:lnSpc>
                <a:spcPts val="2000"/>
              </a:lnSpc>
              <a:spcBef>
                <a:spcPct val="0"/>
              </a:spcBef>
            </a:pPr>
            <a:r>
              <a:rPr lang="ja-JP" altLang="en-US" sz="1400" dirty="0">
                <a:latin typeface="ＭＳ ゴシック" panose="020B0609070205080204" pitchFamily="49" charset="-128"/>
                <a:ea typeface="ＭＳ ゴシック" panose="020B0609070205080204" pitchFamily="49" charset="-128"/>
              </a:rPr>
              <a:t>　　②　都道府県単位の資格取得年月日及び資格喪失年月日を住基システムに</a:t>
            </a:r>
            <a:r>
              <a:rPr lang="ja-JP" altLang="en-US" sz="1400" dirty="0" smtClean="0">
                <a:latin typeface="ＭＳ ゴシック" panose="020B0609070205080204" pitchFamily="49" charset="-128"/>
                <a:ea typeface="ＭＳ ゴシック" panose="020B0609070205080204" pitchFamily="49" charset="-128"/>
              </a:rPr>
              <a:t>連携</a:t>
            </a:r>
            <a:endParaRPr lang="en-US" altLang="ja-JP" sz="1400" dirty="0">
              <a:latin typeface="ＭＳ ゴシック" panose="020B0609070205080204" pitchFamily="49" charset="-128"/>
              <a:ea typeface="ＭＳ ゴシック" panose="020B0609070205080204" pitchFamily="49" charset="-128"/>
            </a:endParaRPr>
          </a:p>
        </p:txBody>
      </p:sp>
      <p:sp>
        <p:nvSpPr>
          <p:cNvPr id="9" name="Rectangle 29"/>
          <p:cNvSpPr>
            <a:spLocks noChangeArrowheads="1"/>
          </p:cNvSpPr>
          <p:nvPr/>
        </p:nvSpPr>
        <p:spPr bwMode="auto">
          <a:xfrm>
            <a:off x="214" y="0"/>
            <a:ext cx="9905786" cy="538047"/>
          </a:xfrm>
          <a:prstGeom prst="rect">
            <a:avLst/>
          </a:prstGeom>
          <a:noFill/>
          <a:ln w="19050">
            <a:noFill/>
            <a:miter lim="800000"/>
            <a:headEnd/>
            <a:tailEnd/>
          </a:ln>
          <a:scene3d>
            <a:camera prst="orthographicFront"/>
            <a:lightRig rig="threePt" dir="t"/>
          </a:scene3d>
          <a:sp3d>
            <a:bevelT/>
          </a:sp3d>
        </p:spPr>
        <p:txBody>
          <a:bodyPr wrap="none" anchor="ctr"/>
          <a:lstStyle/>
          <a:p>
            <a:pPr algn="ctr"/>
            <a:r>
              <a:rPr lang="ja-JP" altLang="en-US" dirty="0" smtClean="0">
                <a:latin typeface="HGP創英角ｺﾞｼｯｸUB" panose="020B0900000000000000" pitchFamily="50" charset="-128"/>
                <a:ea typeface="HGP創英角ｺﾞｼｯｸUB" panose="020B0900000000000000" pitchFamily="50" charset="-128"/>
              </a:rPr>
              <a:t>国保情報集約システムとの情報連携に向けた</a:t>
            </a:r>
            <a:endParaRPr lang="en-US" altLang="ja-JP" dirty="0" smtClean="0">
              <a:latin typeface="HGP創英角ｺﾞｼｯｸUB" panose="020B0900000000000000" pitchFamily="50" charset="-128"/>
              <a:ea typeface="HGP創英角ｺﾞｼｯｸUB" panose="020B0900000000000000" pitchFamily="50" charset="-128"/>
            </a:endParaRPr>
          </a:p>
          <a:p>
            <a:pPr algn="ctr"/>
            <a:r>
              <a:rPr lang="ja-JP" altLang="en-US" dirty="0" smtClean="0">
                <a:latin typeface="HGP創英角ｺﾞｼｯｸUB" panose="020B0900000000000000" pitchFamily="50" charset="-128"/>
                <a:ea typeface="HGP創英角ｺﾞｼｯｸUB" panose="020B0900000000000000" pitchFamily="50" charset="-128"/>
              </a:rPr>
              <a:t>市町村国保自庁システムの改修（現時点の想定①）</a:t>
            </a:r>
            <a:endParaRPr lang="en-US" altLang="ja-JP" dirty="0">
              <a:solidFill>
                <a:schemeClr val="dk1"/>
              </a:solidFill>
              <a:latin typeface="HGS創英角ｺﾞｼｯｸUB" pitchFamily="50" charset="-128"/>
              <a:ea typeface="HGS創英角ｺﾞｼｯｸUB" pitchFamily="50" charset="-128"/>
            </a:endParaRPr>
          </a:p>
        </p:txBody>
      </p:sp>
      <p:cxnSp>
        <p:nvCxnSpPr>
          <p:cNvPr id="10" name="直線コネクタ 9"/>
          <p:cNvCxnSpPr/>
          <p:nvPr/>
        </p:nvCxnSpPr>
        <p:spPr>
          <a:xfrm>
            <a:off x="-187689" y="620688"/>
            <a:ext cx="10281592"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スライド番号プレースホルダー 1"/>
          <p:cNvSpPr txBox="1">
            <a:spLocks/>
          </p:cNvSpPr>
          <p:nvPr/>
        </p:nvSpPr>
        <p:spPr>
          <a:xfrm>
            <a:off x="7905328" y="6520259"/>
            <a:ext cx="204469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25</a:t>
            </a:fld>
            <a:endParaRPr lang="ja-JP" altLang="en-US" dirty="0">
              <a:latin typeface="ＤＦ特太ゴシック体" panose="020B0509000000000000" pitchFamily="49" charset="-128"/>
              <a:ea typeface="ＤＦ特太ゴシック体" panose="020B0509000000000000" pitchFamily="49" charset="-128"/>
            </a:endParaRPr>
          </a:p>
        </p:txBody>
      </p:sp>
      <p:sp>
        <p:nvSpPr>
          <p:cNvPr id="2" name="正方形/長方形 1"/>
          <p:cNvSpPr/>
          <p:nvPr/>
        </p:nvSpPr>
        <p:spPr>
          <a:xfrm>
            <a:off x="200472" y="801415"/>
            <a:ext cx="5472608" cy="3255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785035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334077" y="801416"/>
            <a:ext cx="9227435" cy="6372000"/>
          </a:xfrm>
          <a:prstGeom prst="rect">
            <a:avLst/>
          </a:prstGeom>
        </p:spPr>
        <p:txBody>
          <a:bodyPr vert="horz" lIns="91440" tIns="45720" rIns="91440" bIns="45720" rtlCol="0" anchor="t">
            <a:normAutofit/>
          </a:bodyPr>
          <a:lstStyle/>
          <a:p>
            <a:pPr lvl="0">
              <a:spcBef>
                <a:spcPct val="0"/>
              </a:spcBef>
            </a:pPr>
            <a:r>
              <a:rPr lang="ja-JP" altLang="en-US" sz="1400" dirty="0">
                <a:latin typeface="ＭＳ ゴシック" panose="020B0609070205080204" pitchFamily="49" charset="-128"/>
                <a:ea typeface="ＭＳ ゴシック" panose="020B0609070205080204" pitchFamily="49" charset="-128"/>
              </a:rPr>
              <a:t>２</a:t>
            </a:r>
            <a:r>
              <a:rPr lang="ja-JP" altLang="en-US" sz="1400" dirty="0" smtClean="0">
                <a:latin typeface="ＭＳ ゴシック" panose="020B0609070205080204" pitchFamily="49" charset="-128"/>
                <a:ea typeface="ＭＳ ゴシック" panose="020B0609070205080204" pitchFamily="49" charset="-128"/>
              </a:rPr>
              <a:t>．高額療養費の多数回該当に係る該当回数の引継ぎに伴う改修</a:t>
            </a:r>
            <a:endParaRPr lang="en-US" altLang="ja-JP" sz="1400" dirty="0" smtClean="0">
              <a:latin typeface="ＭＳ ゴシック" panose="020B0609070205080204" pitchFamily="49" charset="-128"/>
              <a:ea typeface="ＭＳ ゴシック" panose="020B0609070205080204" pitchFamily="49" charset="-128"/>
            </a:endParaRPr>
          </a:p>
          <a:p>
            <a:pPr lvl="0">
              <a:spcBef>
                <a:spcPct val="0"/>
              </a:spcBef>
            </a:pPr>
            <a:endParaRPr lang="en-US" altLang="ja-JP" sz="1400" dirty="0">
              <a:latin typeface="ＭＳ ゴシック" panose="020B0609070205080204" pitchFamily="49" charset="-128"/>
              <a:ea typeface="ＭＳ ゴシック" panose="020B0609070205080204" pitchFamily="49" charset="-128"/>
            </a:endParaRPr>
          </a:p>
          <a:p>
            <a:pPr lvl="0">
              <a:spcBef>
                <a:spcPct val="0"/>
              </a:spcBef>
            </a:pPr>
            <a:r>
              <a:rPr lang="ja-JP" altLang="en-US" sz="1400" u="sng" dirty="0" smtClean="0">
                <a:latin typeface="ＭＳ ゴシック" panose="020B0609070205080204" pitchFamily="49" charset="-128"/>
                <a:ea typeface="ＭＳ ゴシック" panose="020B0609070205080204" pitchFamily="49" charset="-128"/>
              </a:rPr>
              <a:t>（</a:t>
            </a:r>
            <a:r>
              <a:rPr lang="ja-JP" altLang="en-US" sz="1400" u="sng" dirty="0">
                <a:latin typeface="ＭＳ ゴシック" panose="020B0609070205080204" pitchFamily="49" charset="-128"/>
                <a:ea typeface="ＭＳ ゴシック" panose="020B0609070205080204" pitchFamily="49" charset="-128"/>
              </a:rPr>
              <a:t>１）</a:t>
            </a:r>
            <a:r>
              <a:rPr lang="ja-JP" altLang="en-US" sz="1400" u="sng" dirty="0" smtClean="0">
                <a:latin typeface="ＭＳ ゴシック" panose="020B0609070205080204" pitchFamily="49" charset="-128"/>
                <a:ea typeface="ＭＳ ゴシック" panose="020B0609070205080204" pitchFamily="49" charset="-128"/>
              </a:rPr>
              <a:t>高額療養費に係る該当情報の連携</a:t>
            </a:r>
            <a:r>
              <a:rPr lang="ja-JP" altLang="en-US" sz="1400" u="sng" dirty="0">
                <a:latin typeface="ＭＳ ゴシック" panose="020B0609070205080204" pitchFamily="49" charset="-128"/>
                <a:ea typeface="ＭＳ ゴシック" panose="020B0609070205080204" pitchFamily="49" charset="-128"/>
              </a:rPr>
              <a:t>データ</a:t>
            </a:r>
            <a:r>
              <a:rPr lang="ja-JP" altLang="en-US" sz="1400" u="sng" dirty="0" smtClean="0">
                <a:latin typeface="ＭＳ ゴシック" panose="020B0609070205080204" pitchFamily="49" charset="-128"/>
                <a:ea typeface="ＭＳ ゴシック" panose="020B0609070205080204" pitchFamily="49" charset="-128"/>
              </a:rPr>
              <a:t>作成・登録</a:t>
            </a:r>
            <a:endParaRPr lang="en-US" altLang="ja-JP" sz="1400" u="sng" dirty="0">
              <a:latin typeface="ＭＳ ゴシック" panose="020B0609070205080204" pitchFamily="49" charset="-128"/>
              <a:ea typeface="ＭＳ ゴシック" panose="020B0609070205080204" pitchFamily="49" charset="-128"/>
            </a:endParaRPr>
          </a:p>
          <a:p>
            <a:pPr marL="180000" indent="-539750"/>
            <a:r>
              <a:rPr lang="ja-JP" altLang="en-US" sz="1400" dirty="0">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rPr>
              <a:t>同一都道府県内の市町村間で、高額療養費の該当情報を円滑に引き継げるよう、市町村は世帯単位の高額療養費の該当情報を国保情報集約システムに登録するための改修が必要。</a:t>
            </a:r>
            <a:endParaRPr lang="en-US" altLang="ja-JP" sz="1400" dirty="0">
              <a:latin typeface="ＭＳ ゴシック" panose="020B0609070205080204" pitchFamily="49" charset="-128"/>
              <a:ea typeface="ＭＳ ゴシック" panose="020B0609070205080204" pitchFamily="49" charset="-128"/>
            </a:endParaRPr>
          </a:p>
          <a:p>
            <a:pPr marL="539750" indent="-539750"/>
            <a:r>
              <a:rPr lang="ja-JP" altLang="en-US" sz="1400" dirty="0">
                <a:latin typeface="ＭＳ ゴシック" panose="020B0609070205080204" pitchFamily="49" charset="-128"/>
                <a:ea typeface="ＭＳ ゴシック" panose="020B0609070205080204" pitchFamily="49" charset="-128"/>
              </a:rPr>
              <a:t>　</a:t>
            </a:r>
            <a:endParaRPr lang="en-US" altLang="ja-JP" sz="1400" dirty="0" smtClean="0">
              <a:latin typeface="ＭＳ ゴシック" panose="020B0609070205080204" pitchFamily="49" charset="-128"/>
              <a:ea typeface="ＭＳ ゴシック" panose="020B0609070205080204" pitchFamily="49" charset="-128"/>
            </a:endParaRPr>
          </a:p>
          <a:p>
            <a:pPr marL="539750" indent="-539750"/>
            <a:r>
              <a:rPr lang="en-US" altLang="ja-JP" sz="1400" dirty="0" smtClean="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システム上の処理</a:t>
            </a:r>
            <a:r>
              <a:rPr lang="en-US" altLang="ja-JP" sz="1400" dirty="0" smtClean="0">
                <a:latin typeface="ＭＳ ゴシック" panose="020B0609070205080204" pitchFamily="49" charset="-128"/>
                <a:ea typeface="ＭＳ ゴシック" panose="020B0609070205080204" pitchFamily="49" charset="-128"/>
              </a:rPr>
              <a:t>】</a:t>
            </a:r>
          </a:p>
          <a:p>
            <a:pPr marL="539750" indent="-539750"/>
            <a:r>
              <a:rPr lang="ja-JP" altLang="en-US" sz="1400" dirty="0">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rPr>
              <a:t>①　高額療養費の該当</a:t>
            </a:r>
            <a:r>
              <a:rPr lang="ja-JP" altLang="en-US" sz="1400" dirty="0">
                <a:latin typeface="ＭＳ ゴシック" panose="020B0609070205080204" pitchFamily="49" charset="-128"/>
                <a:ea typeface="ＭＳ ゴシック" panose="020B0609070205080204" pitchFamily="49" charset="-128"/>
              </a:rPr>
              <a:t>の有無を反映</a:t>
            </a:r>
            <a:r>
              <a:rPr lang="ja-JP" altLang="en-US" sz="1400" dirty="0" smtClean="0">
                <a:latin typeface="ＭＳ ゴシック" panose="020B0609070205080204" pitchFamily="49" charset="-128"/>
                <a:ea typeface="ＭＳ ゴシック" panose="020B0609070205080204" pitchFamily="49" charset="-128"/>
              </a:rPr>
              <a:t>したインタフェースファイルを作成</a:t>
            </a:r>
            <a:r>
              <a:rPr lang="ja-JP" altLang="en-US" sz="1400" dirty="0">
                <a:latin typeface="ＭＳ ゴシック" panose="020B0609070205080204" pitchFamily="49" charset="-128"/>
                <a:ea typeface="ＭＳ ゴシック" panose="020B0609070205080204" pitchFamily="49" charset="-128"/>
              </a:rPr>
              <a:t>し</a:t>
            </a:r>
            <a:r>
              <a:rPr lang="ja-JP" altLang="en-US" sz="1400" dirty="0" smtClean="0">
                <a:latin typeface="ＭＳ ゴシック" panose="020B0609070205080204" pitchFamily="49" charset="-128"/>
                <a:ea typeface="ＭＳ ゴシック" panose="020B0609070205080204" pitchFamily="49" charset="-128"/>
              </a:rPr>
              <a:t>、月次で、情報</a:t>
            </a:r>
            <a:r>
              <a:rPr lang="ja-JP" altLang="en-US" sz="1400" dirty="0">
                <a:latin typeface="ＭＳ ゴシック" panose="020B0609070205080204" pitchFamily="49" charset="-128"/>
                <a:ea typeface="ＭＳ ゴシック" panose="020B0609070205080204" pitchFamily="49" charset="-128"/>
              </a:rPr>
              <a:t>集約システム</a:t>
            </a:r>
            <a:r>
              <a:rPr lang="ja-JP" altLang="en-US" sz="1400" dirty="0" smtClean="0">
                <a:latin typeface="ＭＳ ゴシック" panose="020B0609070205080204" pitchFamily="49" charset="-128"/>
                <a:ea typeface="ＭＳ ゴシック" panose="020B0609070205080204" pitchFamily="49" charset="-128"/>
              </a:rPr>
              <a:t>に登録。</a:t>
            </a:r>
            <a:endParaRPr lang="en-US" altLang="ja-JP" sz="1400" dirty="0">
              <a:latin typeface="ＭＳ ゴシック" panose="020B0609070205080204" pitchFamily="49" charset="-128"/>
              <a:ea typeface="ＭＳ ゴシック" panose="020B0609070205080204" pitchFamily="49" charset="-128"/>
            </a:endParaRPr>
          </a:p>
          <a:p>
            <a:pPr marL="360000" indent="-720000"/>
            <a:r>
              <a:rPr lang="ja-JP" altLang="en-US" sz="1400" dirty="0">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rPr>
              <a:t>②　再計算</a:t>
            </a:r>
            <a:r>
              <a:rPr lang="ja-JP" altLang="en-US" sz="1400" dirty="0">
                <a:latin typeface="ＭＳ ゴシック" panose="020B0609070205080204" pitchFamily="49" charset="-128"/>
                <a:ea typeface="ＭＳ ゴシック" panose="020B0609070205080204" pitchFamily="49" charset="-128"/>
              </a:rPr>
              <a:t>等に</a:t>
            </a:r>
            <a:r>
              <a:rPr lang="ja-JP" altLang="en-US" sz="1400" dirty="0" smtClean="0">
                <a:latin typeface="ＭＳ ゴシック" panose="020B0609070205080204" pitchFamily="49" charset="-128"/>
                <a:ea typeface="ＭＳ ゴシック" panose="020B0609070205080204" pitchFamily="49" charset="-128"/>
              </a:rPr>
              <a:t>より高額</a:t>
            </a:r>
            <a:r>
              <a:rPr lang="ja-JP" altLang="en-US" sz="1400" dirty="0">
                <a:latin typeface="ＭＳ ゴシック" panose="020B0609070205080204" pitchFamily="49" charset="-128"/>
                <a:ea typeface="ＭＳ ゴシック" panose="020B0609070205080204" pitchFamily="49" charset="-128"/>
              </a:rPr>
              <a:t>該当情報に変更が生じた場合</a:t>
            </a:r>
            <a:r>
              <a:rPr lang="ja-JP" altLang="en-US" sz="1400" dirty="0" smtClean="0">
                <a:latin typeface="ＭＳ ゴシック" panose="020B0609070205080204" pitchFamily="49" charset="-128"/>
                <a:ea typeface="ＭＳ ゴシック" panose="020B0609070205080204" pitchFamily="49" charset="-128"/>
              </a:rPr>
              <a:t>、変更情報を作成</a:t>
            </a:r>
            <a:r>
              <a:rPr lang="ja-JP" altLang="en-US" sz="1400" dirty="0">
                <a:latin typeface="ＭＳ ゴシック" panose="020B0609070205080204" pitchFamily="49" charset="-128"/>
                <a:ea typeface="ＭＳ ゴシック" panose="020B0609070205080204" pitchFamily="49" charset="-128"/>
              </a:rPr>
              <a:t>し</a:t>
            </a:r>
            <a:r>
              <a:rPr lang="ja-JP" altLang="en-US" sz="1400" dirty="0" smtClean="0">
                <a:latin typeface="ＭＳ ゴシック" panose="020B0609070205080204" pitchFamily="49" charset="-128"/>
                <a:ea typeface="ＭＳ ゴシック" panose="020B0609070205080204" pitchFamily="49" charset="-128"/>
              </a:rPr>
              <a:t>、月次で、修正登録。</a:t>
            </a:r>
            <a:endParaRPr lang="en-US" altLang="ja-JP" sz="1400" dirty="0">
              <a:latin typeface="ＭＳ ゴシック" panose="020B0609070205080204" pitchFamily="49" charset="-128"/>
              <a:ea typeface="ＭＳ ゴシック" panose="020B0609070205080204" pitchFamily="49" charset="-128"/>
            </a:endParaRPr>
          </a:p>
          <a:p>
            <a:pPr lvl="0">
              <a:spcBef>
                <a:spcPct val="0"/>
              </a:spcBef>
            </a:pPr>
            <a:endParaRPr lang="en-US" altLang="ja-JP" sz="1400" dirty="0">
              <a:latin typeface="ＭＳ ゴシック" panose="020B0609070205080204" pitchFamily="49" charset="-128"/>
              <a:ea typeface="ＭＳ ゴシック" panose="020B0609070205080204" pitchFamily="49" charset="-128"/>
            </a:endParaRPr>
          </a:p>
          <a:p>
            <a:pPr>
              <a:spcBef>
                <a:spcPct val="0"/>
              </a:spcBef>
            </a:pPr>
            <a:r>
              <a:rPr lang="ja-JP" altLang="en-US" sz="1400" u="sng" dirty="0">
                <a:latin typeface="ＭＳ ゴシック" panose="020B0609070205080204" pitchFamily="49" charset="-128"/>
                <a:ea typeface="ＭＳ ゴシック" panose="020B0609070205080204" pitchFamily="49" charset="-128"/>
              </a:rPr>
              <a:t>（２）</a:t>
            </a:r>
            <a:r>
              <a:rPr lang="ja-JP" altLang="en-US" sz="1400" u="sng" dirty="0" smtClean="0">
                <a:latin typeface="ＭＳ ゴシック" panose="020B0609070205080204" pitchFamily="49" charset="-128"/>
                <a:ea typeface="ＭＳ ゴシック" panose="020B0609070205080204" pitchFamily="49" charset="-128"/>
              </a:rPr>
              <a:t>高額療養費に係る該当情報の連携</a:t>
            </a:r>
            <a:r>
              <a:rPr lang="ja-JP" altLang="en-US" sz="1400" u="sng" dirty="0">
                <a:latin typeface="ＭＳ ゴシック" panose="020B0609070205080204" pitchFamily="49" charset="-128"/>
                <a:ea typeface="ＭＳ ゴシック" panose="020B0609070205080204" pitchFamily="49" charset="-128"/>
              </a:rPr>
              <a:t>データ取込</a:t>
            </a:r>
            <a:endParaRPr lang="en-US" altLang="ja-JP" sz="1400" u="sng" dirty="0">
              <a:latin typeface="ＭＳ ゴシック" panose="020B0609070205080204" pitchFamily="49" charset="-128"/>
              <a:ea typeface="ＭＳ ゴシック" panose="020B0609070205080204" pitchFamily="49" charset="-128"/>
            </a:endParaRPr>
          </a:p>
          <a:p>
            <a:pPr marL="180000" indent="-457200">
              <a:spcBef>
                <a:spcPct val="0"/>
              </a:spcBef>
            </a:pPr>
            <a:r>
              <a:rPr lang="ja-JP" altLang="en-US" sz="1400" dirty="0">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rPr>
              <a:t>転入地市町村が高額療養費の該当回数を引継ぐ世帯と認めた場合に、転出地市町村における高額</a:t>
            </a:r>
            <a:r>
              <a:rPr lang="ja-JP" altLang="en-US" sz="1400" dirty="0">
                <a:latin typeface="ＭＳ ゴシック" panose="020B0609070205080204" pitchFamily="49" charset="-128"/>
                <a:ea typeface="ＭＳ ゴシック" panose="020B0609070205080204" pitchFamily="49" charset="-128"/>
              </a:rPr>
              <a:t>該当情報</a:t>
            </a:r>
            <a:r>
              <a:rPr lang="ja-JP" altLang="en-US" sz="1400" dirty="0" smtClean="0">
                <a:latin typeface="ＭＳ ゴシック" panose="020B0609070205080204" pitchFamily="49" charset="-128"/>
                <a:ea typeface="ＭＳ ゴシック" panose="020B0609070205080204" pitchFamily="49" charset="-128"/>
              </a:rPr>
              <a:t>を取り込むため</a:t>
            </a:r>
            <a:r>
              <a:rPr lang="ja-JP" altLang="en-US" sz="1400" dirty="0">
                <a:latin typeface="ＭＳ ゴシック" panose="020B0609070205080204" pitchFamily="49" charset="-128"/>
                <a:ea typeface="ＭＳ ゴシック" panose="020B0609070205080204" pitchFamily="49" charset="-128"/>
              </a:rPr>
              <a:t>の改修</a:t>
            </a:r>
            <a:r>
              <a:rPr lang="ja-JP" altLang="en-US" sz="1400" dirty="0" smtClean="0">
                <a:latin typeface="ＭＳ ゴシック" panose="020B0609070205080204" pitchFamily="49" charset="-128"/>
                <a:ea typeface="ＭＳ ゴシック" panose="020B0609070205080204" pitchFamily="49" charset="-128"/>
              </a:rPr>
              <a:t>。（過去に転出地市町村が引き継いだ前々住所地等の該当情報を含む。）</a:t>
            </a:r>
            <a:endParaRPr lang="en-US" altLang="ja-JP" sz="1400" dirty="0" smtClean="0">
              <a:latin typeface="ＭＳ ゴシック" panose="020B0609070205080204" pitchFamily="49" charset="-128"/>
              <a:ea typeface="ＭＳ ゴシック" panose="020B0609070205080204" pitchFamily="49" charset="-128"/>
            </a:endParaRPr>
          </a:p>
          <a:p>
            <a:pPr marL="180000" indent="-539750"/>
            <a:endParaRPr lang="en-US" altLang="ja-JP" sz="1400" dirty="0" smtClean="0">
              <a:latin typeface="ＭＳ ゴシック" panose="020B0609070205080204" pitchFamily="49" charset="-128"/>
              <a:ea typeface="ＭＳ ゴシック" panose="020B0609070205080204" pitchFamily="49" charset="-128"/>
            </a:endParaRPr>
          </a:p>
          <a:p>
            <a:pPr>
              <a:spcBef>
                <a:spcPct val="0"/>
              </a:spcBef>
            </a:pPr>
            <a:r>
              <a:rPr lang="ja-JP" altLang="en-US" sz="1400" u="sng" dirty="0">
                <a:latin typeface="ＭＳ ゴシック" panose="020B0609070205080204" pitchFamily="49" charset="-128"/>
                <a:ea typeface="ＭＳ ゴシック" panose="020B0609070205080204" pitchFamily="49" charset="-128"/>
              </a:rPr>
              <a:t>（３</a:t>
            </a:r>
            <a:r>
              <a:rPr lang="ja-JP" altLang="en-US" sz="1400" u="sng" dirty="0" smtClean="0">
                <a:latin typeface="ＭＳ ゴシック" panose="020B0609070205080204" pitchFamily="49" charset="-128"/>
                <a:ea typeface="ＭＳ ゴシック" panose="020B0609070205080204" pitchFamily="49" charset="-128"/>
              </a:rPr>
              <a:t>）高額療養費に係る該当回数を引継ぐ世帯の識別フラグの設定</a:t>
            </a:r>
            <a:endParaRPr lang="ja-JP" altLang="en-US" sz="1400" u="sng" dirty="0">
              <a:latin typeface="ＭＳ ゴシック" panose="020B0609070205080204" pitchFamily="49" charset="-128"/>
              <a:ea typeface="ＭＳ ゴシック" panose="020B0609070205080204" pitchFamily="49" charset="-128"/>
            </a:endParaRPr>
          </a:p>
          <a:p>
            <a:pPr marL="180000" lvl="0" indent="-457200">
              <a:spcBef>
                <a:spcPct val="0"/>
              </a:spcBef>
            </a:pPr>
            <a:r>
              <a:rPr lang="ja-JP" altLang="en-US" sz="1400" dirty="0">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rPr>
              <a:t>該当回数の引継及び転居月における自己</a:t>
            </a:r>
            <a:r>
              <a:rPr lang="ja-JP" altLang="en-US" sz="1400" dirty="0">
                <a:latin typeface="ＭＳ ゴシック" panose="020B0609070205080204" pitchFamily="49" charset="-128"/>
                <a:ea typeface="ＭＳ ゴシック" panose="020B0609070205080204" pitchFamily="49" charset="-128"/>
              </a:rPr>
              <a:t>負担限度</a:t>
            </a:r>
            <a:r>
              <a:rPr lang="ja-JP" altLang="en-US" sz="1400" dirty="0" smtClean="0">
                <a:latin typeface="ＭＳ ゴシック" panose="020B0609070205080204" pitchFamily="49" charset="-128"/>
                <a:ea typeface="ＭＳ ゴシック" panose="020B0609070205080204" pitchFamily="49" charset="-128"/>
              </a:rPr>
              <a:t>額の特例を適用するため、</a:t>
            </a:r>
            <a:r>
              <a:rPr lang="ja-JP" altLang="en-US" sz="1400" dirty="0">
                <a:latin typeface="ＭＳ ゴシック" panose="020B0609070205080204" pitchFamily="49" charset="-128"/>
                <a:ea typeface="ＭＳ ゴシック" panose="020B0609070205080204" pitchFamily="49" charset="-128"/>
              </a:rPr>
              <a:t>該当回数を引継ぐ世帯</a:t>
            </a:r>
            <a:r>
              <a:rPr lang="ja-JP" altLang="en-US" sz="1400" dirty="0" smtClean="0">
                <a:latin typeface="ＭＳ ゴシック" panose="020B0609070205080204" pitchFamily="49" charset="-128"/>
                <a:ea typeface="ＭＳ ゴシック" panose="020B0609070205080204" pitchFamily="49" charset="-128"/>
              </a:rPr>
              <a:t>に対して、識別フラグを表示するため</a:t>
            </a:r>
            <a:r>
              <a:rPr lang="ja-JP" altLang="en-US" sz="1400" dirty="0">
                <a:latin typeface="ＭＳ ゴシック" panose="020B0609070205080204" pitchFamily="49" charset="-128"/>
                <a:ea typeface="ＭＳ ゴシック" panose="020B0609070205080204" pitchFamily="49" charset="-128"/>
              </a:rPr>
              <a:t>の改修が</a:t>
            </a:r>
            <a:r>
              <a:rPr lang="ja-JP" altLang="en-US" sz="1400" dirty="0" smtClean="0">
                <a:latin typeface="ＭＳ ゴシック" panose="020B0609070205080204" pitchFamily="49" charset="-128"/>
                <a:ea typeface="ＭＳ ゴシック" panose="020B0609070205080204" pitchFamily="49" charset="-128"/>
              </a:rPr>
              <a:t>必要。</a:t>
            </a:r>
            <a:endParaRPr lang="en-US" altLang="ja-JP" sz="1400" dirty="0">
              <a:latin typeface="ＭＳ ゴシック" panose="020B0609070205080204" pitchFamily="49" charset="-128"/>
              <a:ea typeface="ＭＳ ゴシック" panose="020B0609070205080204" pitchFamily="49" charset="-128"/>
            </a:endParaRPr>
          </a:p>
          <a:p>
            <a:pPr marL="180000" lvl="0" indent="-457200">
              <a:spcBef>
                <a:spcPct val="0"/>
              </a:spcBef>
            </a:pPr>
            <a:endParaRPr lang="en-US" altLang="ja-JP" sz="1400" dirty="0">
              <a:latin typeface="ＭＳ ゴシック" panose="020B0609070205080204" pitchFamily="49" charset="-128"/>
              <a:ea typeface="ＭＳ ゴシック" panose="020B0609070205080204" pitchFamily="49" charset="-128"/>
            </a:endParaRPr>
          </a:p>
          <a:p>
            <a:pPr marL="180000" lvl="0" indent="-457200">
              <a:spcBef>
                <a:spcPct val="0"/>
              </a:spcBef>
            </a:pPr>
            <a:r>
              <a:rPr lang="ja-JP" altLang="en-US" sz="1400" u="sng" dirty="0">
                <a:latin typeface="ＭＳ ゴシック" panose="020B0609070205080204" pitchFamily="49" charset="-128"/>
                <a:ea typeface="ＭＳ ゴシック" panose="020B0609070205080204" pitchFamily="49" charset="-128"/>
              </a:rPr>
              <a:t>（４）市町村システムに取り込んだデータを基にした高額療養費計算</a:t>
            </a:r>
            <a:endParaRPr lang="en-US" altLang="ja-JP" sz="1400" u="sng" dirty="0">
              <a:latin typeface="ＭＳ ゴシック" panose="020B0609070205080204" pitchFamily="49" charset="-128"/>
              <a:ea typeface="ＭＳ ゴシック" panose="020B0609070205080204" pitchFamily="49" charset="-128"/>
            </a:endParaRPr>
          </a:p>
          <a:p>
            <a:pPr marL="180000" lvl="0" indent="-457200">
              <a:spcBef>
                <a:spcPct val="0"/>
              </a:spcBef>
            </a:pPr>
            <a:r>
              <a:rPr lang="ja-JP" altLang="en-US" sz="1400" dirty="0">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rPr>
              <a:t>自庁システムで高額療養費を計算する場合、以下のような改修</a:t>
            </a:r>
            <a:r>
              <a:rPr lang="ja-JP" altLang="en-US" sz="1400" dirty="0">
                <a:latin typeface="ＭＳ ゴシック" panose="020B0609070205080204" pitchFamily="49" charset="-128"/>
                <a:ea typeface="ＭＳ ゴシック" panose="020B0609070205080204" pitchFamily="49" charset="-128"/>
              </a:rPr>
              <a:t>が</a:t>
            </a:r>
            <a:r>
              <a:rPr lang="ja-JP" altLang="en-US" sz="1400" dirty="0" smtClean="0">
                <a:latin typeface="ＭＳ ゴシック" panose="020B0609070205080204" pitchFamily="49" charset="-128"/>
                <a:ea typeface="ＭＳ ゴシック" panose="020B0609070205080204" pitchFamily="49" charset="-128"/>
              </a:rPr>
              <a:t>必要。</a:t>
            </a:r>
            <a:endParaRPr lang="en-US" altLang="ja-JP" sz="1400" dirty="0">
              <a:latin typeface="ＭＳ ゴシック" panose="020B0609070205080204" pitchFamily="49" charset="-128"/>
              <a:ea typeface="ＭＳ ゴシック" panose="020B0609070205080204" pitchFamily="49" charset="-128"/>
            </a:endParaRPr>
          </a:p>
          <a:p>
            <a:pPr marL="360000" lvl="0" indent="-457200">
              <a:spcBef>
                <a:spcPct val="0"/>
              </a:spcBef>
            </a:pPr>
            <a:r>
              <a:rPr lang="ja-JP" altLang="en-US" sz="1400" dirty="0">
                <a:latin typeface="ＭＳ ゴシック" panose="020B0609070205080204" pitchFamily="49" charset="-128"/>
                <a:ea typeface="ＭＳ ゴシック" panose="020B0609070205080204" pitchFamily="49" charset="-128"/>
              </a:rPr>
              <a:t>　</a:t>
            </a:r>
            <a:endParaRPr lang="en-US" altLang="ja-JP" sz="1400" dirty="0" smtClean="0">
              <a:latin typeface="ＭＳ ゴシック" panose="020B0609070205080204" pitchFamily="49" charset="-128"/>
              <a:ea typeface="ＭＳ ゴシック" panose="020B0609070205080204" pitchFamily="49" charset="-128"/>
            </a:endParaRPr>
          </a:p>
          <a:p>
            <a:pPr marL="360000" lvl="0" indent="-457200">
              <a:spcBef>
                <a:spcPct val="0"/>
              </a:spcBef>
            </a:pPr>
            <a:r>
              <a:rPr lang="en-US" altLang="ja-JP" sz="1400" dirty="0" smtClean="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システム上の処理</a:t>
            </a:r>
            <a:r>
              <a:rPr lang="en-US" altLang="ja-JP" sz="1400" dirty="0" smtClean="0">
                <a:latin typeface="ＭＳ ゴシック" panose="020B0609070205080204" pitchFamily="49" charset="-128"/>
                <a:ea typeface="ＭＳ ゴシック" panose="020B0609070205080204" pitchFamily="49" charset="-128"/>
              </a:rPr>
              <a:t>】</a:t>
            </a:r>
            <a:endParaRPr lang="en-US" altLang="ja-JP" sz="1400" dirty="0">
              <a:latin typeface="ＭＳ ゴシック" panose="020B0609070205080204" pitchFamily="49" charset="-128"/>
              <a:ea typeface="ＭＳ ゴシック" panose="020B0609070205080204" pitchFamily="49" charset="-128"/>
            </a:endParaRPr>
          </a:p>
          <a:p>
            <a:pPr marL="360000" lvl="0" indent="-457200">
              <a:spcBef>
                <a:spcPct val="0"/>
              </a:spcBef>
            </a:pPr>
            <a:r>
              <a:rPr lang="ja-JP" altLang="en-US" sz="1400" dirty="0">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rPr>
              <a:t>①　転出地市町村から引き継いだ該当</a:t>
            </a:r>
            <a:r>
              <a:rPr lang="ja-JP" altLang="en-US" sz="1400" dirty="0">
                <a:latin typeface="ＭＳ ゴシック" panose="020B0609070205080204" pitchFamily="49" charset="-128"/>
                <a:ea typeface="ＭＳ ゴシック" panose="020B0609070205080204" pitchFamily="49" charset="-128"/>
              </a:rPr>
              <a:t>回数</a:t>
            </a:r>
            <a:r>
              <a:rPr lang="ja-JP" altLang="en-US" sz="1400" dirty="0" smtClean="0">
                <a:latin typeface="ＭＳ ゴシック" panose="020B0609070205080204" pitchFamily="49" charset="-128"/>
                <a:ea typeface="ＭＳ ゴシック" panose="020B0609070205080204" pitchFamily="49" charset="-128"/>
              </a:rPr>
              <a:t>を通算した上で、高額療養費を計算。</a:t>
            </a:r>
            <a:endParaRPr lang="en-US" altLang="ja-JP" sz="1400" dirty="0">
              <a:latin typeface="ＭＳ ゴシック" panose="020B0609070205080204" pitchFamily="49" charset="-128"/>
              <a:ea typeface="ＭＳ ゴシック" panose="020B0609070205080204" pitchFamily="49" charset="-128"/>
            </a:endParaRPr>
          </a:p>
          <a:p>
            <a:pPr marL="360000" lvl="0" indent="-457200">
              <a:spcBef>
                <a:spcPct val="0"/>
              </a:spcBef>
            </a:pPr>
            <a:r>
              <a:rPr lang="ja-JP" altLang="en-US" sz="1400" dirty="0">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rPr>
              <a:t>②　転居</a:t>
            </a:r>
            <a:r>
              <a:rPr lang="ja-JP" altLang="en-US" sz="1400" dirty="0">
                <a:latin typeface="ＭＳ ゴシック" panose="020B0609070205080204" pitchFamily="49" charset="-128"/>
                <a:ea typeface="ＭＳ ゴシック" panose="020B0609070205080204" pitchFamily="49" charset="-128"/>
              </a:rPr>
              <a:t>月の自己負担限度額を</a:t>
            </a:r>
            <a:r>
              <a:rPr lang="en-US" altLang="ja-JP" sz="1400" dirty="0">
                <a:latin typeface="ＭＳ ゴシック" panose="020B0609070205080204" pitchFamily="49" charset="-128"/>
                <a:ea typeface="ＭＳ ゴシック" panose="020B0609070205080204" pitchFamily="49" charset="-128"/>
              </a:rPr>
              <a:t>1/2</a:t>
            </a:r>
            <a:r>
              <a:rPr lang="ja-JP" altLang="en-US" sz="1400" dirty="0">
                <a:latin typeface="ＭＳ ゴシック" panose="020B0609070205080204" pitchFamily="49" charset="-128"/>
                <a:ea typeface="ＭＳ ゴシック" panose="020B0609070205080204" pitchFamily="49" charset="-128"/>
              </a:rPr>
              <a:t>と</a:t>
            </a:r>
            <a:r>
              <a:rPr lang="ja-JP" altLang="en-US" sz="1400" dirty="0" smtClean="0">
                <a:latin typeface="ＭＳ ゴシック" panose="020B0609070205080204" pitchFamily="49" charset="-128"/>
                <a:ea typeface="ＭＳ ゴシック" panose="020B0609070205080204" pitchFamily="49" charset="-128"/>
              </a:rPr>
              <a:t>した上で、高額療養費を計算。（７５歳特例対象療養に該当する場合は、自己</a:t>
            </a:r>
            <a:r>
              <a:rPr lang="ja-JP" altLang="en-US" sz="1400" dirty="0">
                <a:latin typeface="ＭＳ ゴシック" panose="020B0609070205080204" pitchFamily="49" charset="-128"/>
                <a:ea typeface="ＭＳ ゴシック" panose="020B0609070205080204" pitchFamily="49" charset="-128"/>
              </a:rPr>
              <a:t>負担限度額を</a:t>
            </a:r>
            <a:r>
              <a:rPr lang="en-US" altLang="ja-JP" sz="1400" dirty="0">
                <a:latin typeface="ＭＳ ゴシック" panose="020B0609070205080204" pitchFamily="49" charset="-128"/>
                <a:ea typeface="ＭＳ ゴシック" panose="020B0609070205080204" pitchFamily="49" charset="-128"/>
              </a:rPr>
              <a:t>1/4</a:t>
            </a:r>
            <a:r>
              <a:rPr lang="ja-JP" altLang="en-US" sz="1400" dirty="0">
                <a:latin typeface="ＭＳ ゴシック" panose="020B0609070205080204" pitchFamily="49" charset="-128"/>
                <a:ea typeface="ＭＳ ゴシック" panose="020B0609070205080204" pitchFamily="49" charset="-128"/>
              </a:rPr>
              <a:t>と</a:t>
            </a:r>
            <a:r>
              <a:rPr lang="ja-JP" altLang="en-US" sz="1400" dirty="0" smtClean="0">
                <a:latin typeface="ＭＳ ゴシック" panose="020B0609070205080204" pitchFamily="49" charset="-128"/>
                <a:ea typeface="ＭＳ ゴシック" panose="020B0609070205080204" pitchFamily="49" charset="-128"/>
              </a:rPr>
              <a:t>して計算。</a:t>
            </a:r>
            <a:endParaRPr lang="en-US" altLang="ja-JP" sz="1400" dirty="0">
              <a:latin typeface="ＭＳ ゴシック" panose="020B0609070205080204" pitchFamily="49" charset="-128"/>
              <a:ea typeface="ＭＳ ゴシック" panose="020B0609070205080204" pitchFamily="49" charset="-128"/>
            </a:endParaRPr>
          </a:p>
          <a:p>
            <a:pPr marL="180000" indent="-539750"/>
            <a:endParaRPr lang="en-US" altLang="ja-JP" sz="1400" dirty="0">
              <a:latin typeface="ＭＳ ゴシック" panose="020B0609070205080204" pitchFamily="49" charset="-128"/>
              <a:ea typeface="ＭＳ ゴシック" panose="020B0609070205080204" pitchFamily="49" charset="-128"/>
            </a:endParaRPr>
          </a:p>
          <a:p>
            <a:pPr marL="180000" lvl="0" indent="-539750"/>
            <a:r>
              <a:rPr lang="ja-JP" altLang="en-US" sz="1400" dirty="0" smtClean="0">
                <a:latin typeface="ＭＳ ゴシック" panose="020B0609070205080204" pitchFamily="49" charset="-128"/>
                <a:ea typeface="ＭＳ ゴシック" panose="020B0609070205080204" pitchFamily="49" charset="-128"/>
              </a:rPr>
              <a:t>　</a:t>
            </a:r>
            <a:r>
              <a:rPr lang="ja-JP" altLang="en-US" sz="1400" dirty="0" smtClean="0">
                <a:latin typeface="ＭＳ 明朝" panose="02020609040205080304" pitchFamily="17" charset="-128"/>
                <a:ea typeface="ＭＳ 明朝" panose="02020609040205080304" pitchFamily="17" charset="-128"/>
              </a:rPr>
              <a:t>　</a:t>
            </a:r>
            <a:r>
              <a:rPr lang="en-US" altLang="ja-JP" sz="1400" dirty="0" smtClean="0">
                <a:latin typeface="ＭＳ 明朝" panose="02020609040205080304" pitchFamily="17" charset="-128"/>
                <a:ea typeface="ＭＳ 明朝" panose="02020609040205080304" pitchFamily="17" charset="-128"/>
              </a:rPr>
              <a:t>※</a:t>
            </a:r>
            <a:r>
              <a:rPr lang="ja-JP" altLang="en-US" sz="1400" dirty="0" smtClean="0">
                <a:latin typeface="ＭＳ 明朝" panose="02020609040205080304" pitchFamily="17" charset="-128"/>
                <a:ea typeface="ＭＳ 明朝" panose="02020609040205080304" pitchFamily="17" charset="-128"/>
              </a:rPr>
              <a:t>（４）高額療養費の計算</a:t>
            </a:r>
            <a:r>
              <a:rPr lang="ja-JP" altLang="en-US" sz="1400" dirty="0">
                <a:latin typeface="ＭＳ 明朝" panose="02020609040205080304" pitchFamily="17" charset="-128"/>
                <a:ea typeface="ＭＳ 明朝" panose="02020609040205080304" pitchFamily="17" charset="-128"/>
              </a:rPr>
              <a:t>を国保連合会に</a:t>
            </a:r>
            <a:r>
              <a:rPr lang="ja-JP" altLang="en-US" sz="1400" dirty="0" smtClean="0">
                <a:latin typeface="ＭＳ 明朝" panose="02020609040205080304" pitchFamily="17" charset="-128"/>
                <a:ea typeface="ＭＳ 明朝" panose="02020609040205080304" pitchFamily="17" charset="-128"/>
              </a:rPr>
              <a:t>委託する場合、計算処理に係るシステム改修</a:t>
            </a:r>
            <a:r>
              <a:rPr lang="ja-JP" altLang="en-US" sz="1400" dirty="0">
                <a:latin typeface="ＭＳ 明朝" panose="02020609040205080304" pitchFamily="17" charset="-128"/>
                <a:ea typeface="ＭＳ 明朝" panose="02020609040205080304" pitchFamily="17" charset="-128"/>
              </a:rPr>
              <a:t>は発生しない見込み</a:t>
            </a:r>
            <a:r>
              <a:rPr lang="ja-JP" altLang="en-US" sz="1400" dirty="0" smtClean="0">
                <a:latin typeface="ＭＳ 明朝" panose="02020609040205080304" pitchFamily="17" charset="-128"/>
                <a:ea typeface="ＭＳ 明朝" panose="02020609040205080304" pitchFamily="17" charset="-128"/>
              </a:rPr>
              <a:t>。</a:t>
            </a:r>
            <a:endParaRPr lang="en-US" altLang="ja-JP" sz="1400" dirty="0">
              <a:latin typeface="ＭＳ 明朝" panose="02020609040205080304" pitchFamily="17" charset="-128"/>
              <a:ea typeface="ＭＳ 明朝" panose="02020609040205080304" pitchFamily="17" charset="-128"/>
            </a:endParaRPr>
          </a:p>
        </p:txBody>
      </p:sp>
      <p:sp>
        <p:nvSpPr>
          <p:cNvPr id="9" name="Rectangle 29"/>
          <p:cNvSpPr>
            <a:spLocks noChangeArrowheads="1"/>
          </p:cNvSpPr>
          <p:nvPr/>
        </p:nvSpPr>
        <p:spPr bwMode="auto">
          <a:xfrm>
            <a:off x="214" y="0"/>
            <a:ext cx="9905786" cy="538047"/>
          </a:xfrm>
          <a:prstGeom prst="rect">
            <a:avLst/>
          </a:prstGeom>
          <a:noFill/>
          <a:ln w="19050">
            <a:noFill/>
            <a:miter lim="800000"/>
            <a:headEnd/>
            <a:tailEnd/>
          </a:ln>
          <a:scene3d>
            <a:camera prst="orthographicFront"/>
            <a:lightRig rig="threePt" dir="t"/>
          </a:scene3d>
          <a:sp3d>
            <a:bevelT/>
          </a:sp3d>
        </p:spPr>
        <p:txBody>
          <a:bodyPr wrap="none" anchor="ctr"/>
          <a:lstStyle/>
          <a:p>
            <a:pPr algn="ctr"/>
            <a:r>
              <a:rPr lang="ja-JP" altLang="en-US" dirty="0" smtClean="0">
                <a:latin typeface="HGP創英角ｺﾞｼｯｸUB" panose="020B0900000000000000" pitchFamily="50" charset="-128"/>
                <a:ea typeface="HGP創英角ｺﾞｼｯｸUB" panose="020B0900000000000000" pitchFamily="50" charset="-128"/>
              </a:rPr>
              <a:t>国保情報集約システムとの情報連携に向けた</a:t>
            </a:r>
            <a:endParaRPr lang="en-US" altLang="ja-JP" dirty="0" smtClean="0">
              <a:latin typeface="HGP創英角ｺﾞｼｯｸUB" panose="020B0900000000000000" pitchFamily="50" charset="-128"/>
              <a:ea typeface="HGP創英角ｺﾞｼｯｸUB" panose="020B0900000000000000" pitchFamily="50" charset="-128"/>
            </a:endParaRPr>
          </a:p>
          <a:p>
            <a:pPr algn="ctr"/>
            <a:r>
              <a:rPr lang="ja-JP" altLang="en-US" dirty="0" smtClean="0">
                <a:latin typeface="HGP創英角ｺﾞｼｯｸUB" panose="020B0900000000000000" pitchFamily="50" charset="-128"/>
                <a:ea typeface="HGP創英角ｺﾞｼｯｸUB" panose="020B0900000000000000" pitchFamily="50" charset="-128"/>
              </a:rPr>
              <a:t>市町村国保自庁システムの改修（現時点の想定②）</a:t>
            </a:r>
            <a:endParaRPr lang="en-US" altLang="ja-JP" dirty="0">
              <a:solidFill>
                <a:schemeClr val="dk1"/>
              </a:solidFill>
              <a:latin typeface="HGS創英角ｺﾞｼｯｸUB" pitchFamily="50" charset="-128"/>
              <a:ea typeface="HGS創英角ｺﾞｼｯｸUB" pitchFamily="50" charset="-128"/>
            </a:endParaRPr>
          </a:p>
        </p:txBody>
      </p:sp>
      <p:cxnSp>
        <p:nvCxnSpPr>
          <p:cNvPr id="10" name="直線コネクタ 9"/>
          <p:cNvCxnSpPr/>
          <p:nvPr/>
        </p:nvCxnSpPr>
        <p:spPr>
          <a:xfrm>
            <a:off x="-87560" y="580471"/>
            <a:ext cx="10281592"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スライド番号プレースホルダー 1"/>
          <p:cNvSpPr txBox="1">
            <a:spLocks/>
          </p:cNvSpPr>
          <p:nvPr/>
        </p:nvSpPr>
        <p:spPr>
          <a:xfrm>
            <a:off x="7905328" y="6520259"/>
            <a:ext cx="204469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26</a:t>
            </a:fld>
            <a:endParaRPr lang="ja-JP" altLang="en-US" dirty="0">
              <a:latin typeface="ＤＦ特太ゴシック体" panose="020B0509000000000000" pitchFamily="49" charset="-128"/>
              <a:ea typeface="ＤＦ特太ゴシック体" panose="020B0509000000000000" pitchFamily="49" charset="-128"/>
            </a:endParaRPr>
          </a:p>
        </p:txBody>
      </p:sp>
      <p:sp>
        <p:nvSpPr>
          <p:cNvPr id="7" name="正方形/長方形 6"/>
          <p:cNvSpPr/>
          <p:nvPr/>
        </p:nvSpPr>
        <p:spPr>
          <a:xfrm>
            <a:off x="268712" y="787767"/>
            <a:ext cx="5472608" cy="3255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297499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 2"/>
          <p:cNvSpPr>
            <a:spLocks noGrp="1"/>
          </p:cNvSpPr>
          <p:nvPr>
            <p:ph type="sldNum" sz="quarter" idx="12"/>
          </p:nvPr>
        </p:nvSpPr>
        <p:spPr>
          <a:xfrm>
            <a:off x="9273480" y="6536025"/>
            <a:ext cx="598650" cy="365125"/>
          </a:xfrm>
        </p:spPr>
        <p:txBody>
          <a:bodyPr/>
          <a:lstStyle/>
          <a:p>
            <a:fld id="{E0C302B9-DECA-45BA-A66B-922B619923F4}" type="slidenum">
              <a:rPr kumimoji="1" lang="ja-JP" altLang="en-US" sz="1600" smtClean="0"/>
              <a:pPr/>
              <a:t>27</a:t>
            </a:fld>
            <a:endParaRPr kumimoji="1" lang="ja-JP" altLang="en-US" sz="1600" dirty="0"/>
          </a:p>
        </p:txBody>
      </p:sp>
      <p:cxnSp>
        <p:nvCxnSpPr>
          <p:cNvPr id="8" name="直線コネクタ 229"/>
          <p:cNvCxnSpPr>
            <a:cxnSpLocks noChangeShapeType="1"/>
          </p:cNvCxnSpPr>
          <p:nvPr/>
        </p:nvCxnSpPr>
        <p:spPr bwMode="auto">
          <a:xfrm>
            <a:off x="1833298" y="1652007"/>
            <a:ext cx="701675" cy="4248150"/>
          </a:xfrm>
          <a:prstGeom prst="line">
            <a:avLst/>
          </a:prstGeom>
          <a:noFill/>
          <a:ln w="9525">
            <a:noFill/>
            <a:round/>
            <a:headEnd/>
            <a:tailEnd/>
          </a:ln>
        </p:spPr>
      </p:cxnSp>
      <p:cxnSp>
        <p:nvCxnSpPr>
          <p:cNvPr id="27" name="直線コネクタ 26"/>
          <p:cNvCxnSpPr/>
          <p:nvPr/>
        </p:nvCxnSpPr>
        <p:spPr>
          <a:xfrm>
            <a:off x="-43541" y="333908"/>
            <a:ext cx="10281592"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28" name="テキスト ボックス 27"/>
          <p:cNvSpPr txBox="1"/>
          <p:nvPr/>
        </p:nvSpPr>
        <p:spPr>
          <a:xfrm>
            <a:off x="126825" y="-40066"/>
            <a:ext cx="10285135" cy="369332"/>
          </a:xfrm>
          <a:prstGeom prst="rect">
            <a:avLst/>
          </a:prstGeom>
          <a:noFill/>
        </p:spPr>
        <p:txBody>
          <a:bodyPr wrap="square" rtlCol="0">
            <a:spAutoFit/>
          </a:bodyPr>
          <a:lstStyle/>
          <a:p>
            <a:pPr algn="ctr"/>
            <a:r>
              <a:rPr lang="ja-JP" altLang="en-US" dirty="0" smtClean="0">
                <a:latin typeface="HGP創英角ｺﾞｼｯｸUB" panose="020B0900000000000000" pitchFamily="50" charset="-128"/>
                <a:ea typeface="HGP創英角ｺﾞｼｯｸUB" panose="020B0900000000000000" pitchFamily="50" charset="-128"/>
              </a:rPr>
              <a:t>市町村事務処理標準システムの機能概要</a:t>
            </a:r>
            <a:r>
              <a:rPr kumimoji="1" lang="ja-JP" altLang="en-US" dirty="0" smtClean="0">
                <a:latin typeface="HGP創英角ｺﾞｼｯｸUB" panose="020B0900000000000000" pitchFamily="50" charset="-128"/>
                <a:ea typeface="HGP創英角ｺﾞｼｯｸUB" panose="020B0900000000000000" pitchFamily="50" charset="-128"/>
              </a:rPr>
              <a:t> 　</a:t>
            </a:r>
            <a:endParaRPr kumimoji="1" lang="ja-JP" altLang="en-US" dirty="0">
              <a:latin typeface="HGP創英角ｺﾞｼｯｸUB" panose="020B0900000000000000" pitchFamily="50" charset="-128"/>
              <a:ea typeface="HGP創英角ｺﾞｼｯｸUB" panose="020B0900000000000000" pitchFamily="50" charset="-128"/>
            </a:endParaRPr>
          </a:p>
        </p:txBody>
      </p:sp>
      <p:grpSp>
        <p:nvGrpSpPr>
          <p:cNvPr id="25" name="グループ化 24"/>
          <p:cNvGrpSpPr/>
          <p:nvPr/>
        </p:nvGrpSpPr>
        <p:grpSpPr>
          <a:xfrm>
            <a:off x="70525" y="2088984"/>
            <a:ext cx="9678388" cy="4518377"/>
            <a:chOff x="70525" y="1603717"/>
            <a:chExt cx="9678388" cy="5191532"/>
          </a:xfrm>
        </p:grpSpPr>
        <p:grpSp>
          <p:nvGrpSpPr>
            <p:cNvPr id="6" name="グループ化 5"/>
            <p:cNvGrpSpPr/>
            <p:nvPr/>
          </p:nvGrpSpPr>
          <p:grpSpPr>
            <a:xfrm>
              <a:off x="309490" y="1603717"/>
              <a:ext cx="9439423" cy="5191532"/>
              <a:chOff x="137339" y="1771975"/>
              <a:chExt cx="9439423" cy="5191532"/>
            </a:xfrm>
          </p:grpSpPr>
          <p:grpSp>
            <p:nvGrpSpPr>
              <p:cNvPr id="5" name="グループ化 4"/>
              <p:cNvGrpSpPr/>
              <p:nvPr/>
            </p:nvGrpSpPr>
            <p:grpSpPr>
              <a:xfrm>
                <a:off x="137339" y="1771975"/>
                <a:ext cx="9439423" cy="5191532"/>
                <a:chOff x="137339" y="1771975"/>
                <a:chExt cx="9439423" cy="5191532"/>
              </a:xfrm>
            </p:grpSpPr>
            <p:grpSp>
              <p:nvGrpSpPr>
                <p:cNvPr id="4" name="グループ化 3"/>
                <p:cNvGrpSpPr/>
                <p:nvPr/>
              </p:nvGrpSpPr>
              <p:grpSpPr>
                <a:xfrm>
                  <a:off x="137339" y="1771975"/>
                  <a:ext cx="9439423" cy="5191532"/>
                  <a:chOff x="4092263" y="1434337"/>
                  <a:chExt cx="5537722" cy="5191532"/>
                </a:xfrm>
              </p:grpSpPr>
              <p:sp>
                <p:nvSpPr>
                  <p:cNvPr id="21" name="角丸四角形 20"/>
                  <p:cNvSpPr/>
                  <p:nvPr/>
                </p:nvSpPr>
                <p:spPr>
                  <a:xfrm>
                    <a:off x="4092263" y="1434337"/>
                    <a:ext cx="5537722" cy="5191532"/>
                  </a:xfrm>
                  <a:prstGeom prst="roundRect">
                    <a:avLst>
                      <a:gd name="adj" fmla="val 2669"/>
                    </a:avLst>
                  </a:prstGeom>
                  <a:ln w="28575" cmpd="sng">
                    <a:solidFill>
                      <a:schemeClr val="accent4"/>
                    </a:solidFill>
                    <a:prstDash val="sysDash"/>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t"/>
                  <a:lstStyle/>
                  <a:p>
                    <a:pPr algn="ctr"/>
                    <a:endParaRPr kumimoji="1" lang="ja-JP" altLang="en-US" sz="1600" dirty="0">
                      <a:latin typeface="ＤＦ特太ゴシック体" panose="020B0509000000000000" pitchFamily="49" charset="-128"/>
                      <a:ea typeface="ＤＦ特太ゴシック体" panose="020B0509000000000000" pitchFamily="49" charset="-128"/>
                    </a:endParaRPr>
                  </a:p>
                </p:txBody>
              </p:sp>
              <p:sp>
                <p:nvSpPr>
                  <p:cNvPr id="13" name="角丸四角形 12"/>
                  <p:cNvSpPr/>
                  <p:nvPr/>
                </p:nvSpPr>
                <p:spPr>
                  <a:xfrm>
                    <a:off x="4351014" y="1503532"/>
                    <a:ext cx="2534367" cy="1832149"/>
                  </a:xfrm>
                  <a:prstGeom prst="roundRect">
                    <a:avLst>
                      <a:gd name="adj" fmla="val 4960"/>
                    </a:avLst>
                  </a:prstGeom>
                  <a:ln/>
                </p:spPr>
                <p:style>
                  <a:lnRef idx="1">
                    <a:schemeClr val="accent2"/>
                  </a:lnRef>
                  <a:fillRef idx="2">
                    <a:schemeClr val="accent2"/>
                  </a:fillRef>
                  <a:effectRef idx="1">
                    <a:schemeClr val="accent2"/>
                  </a:effectRef>
                  <a:fontRef idx="minor">
                    <a:schemeClr val="dk1"/>
                  </a:fontRef>
                </p:style>
                <p:txBody>
                  <a:bodyPr rtlCol="0" anchor="t"/>
                  <a:lstStyle/>
                  <a:p>
                    <a:pPr algn="ctr"/>
                    <a:r>
                      <a:rPr lang="ja-JP" altLang="en-US" sz="1400" b="1" dirty="0" smtClean="0"/>
                      <a:t>①資格管理業務（３０基本機能）</a:t>
                    </a:r>
                    <a:endParaRPr lang="en-US" altLang="ja-JP" sz="1400" b="1" dirty="0" smtClean="0"/>
                  </a:p>
                  <a:p>
                    <a:pPr algn="ctr"/>
                    <a:endParaRPr kumimoji="1" lang="en-US" altLang="ja-JP" sz="1050" dirty="0" smtClean="0"/>
                  </a:p>
                  <a:p>
                    <a:pPr marL="361950" defTabSz="762000"/>
                    <a:r>
                      <a:rPr lang="ja-JP" altLang="en-US" sz="1200" dirty="0" smtClean="0">
                        <a:latin typeface="Calibri" pitchFamily="34" charset="0"/>
                      </a:rPr>
                      <a:t>・届出得喪管理</a:t>
                    </a:r>
                    <a:endParaRPr lang="en-US" altLang="ja-JP" sz="1200" dirty="0" smtClean="0">
                      <a:latin typeface="Calibri" pitchFamily="34" charset="0"/>
                    </a:endParaRPr>
                  </a:p>
                  <a:p>
                    <a:pPr marL="361950" defTabSz="762000"/>
                    <a:r>
                      <a:rPr lang="ja-JP" altLang="en-US" sz="1200" dirty="0" smtClean="0">
                        <a:latin typeface="Calibri" pitchFamily="34" charset="0"/>
                      </a:rPr>
                      <a:t>・一部負担金減免</a:t>
                    </a:r>
                    <a:endParaRPr lang="en-US" altLang="ja-JP" sz="1200" dirty="0" smtClean="0">
                      <a:latin typeface="Calibri" pitchFamily="34" charset="0"/>
                    </a:endParaRPr>
                  </a:p>
                  <a:p>
                    <a:pPr marL="361950" defTabSz="762000"/>
                    <a:r>
                      <a:rPr lang="ja-JP" altLang="en-US" sz="1200" dirty="0" smtClean="0">
                        <a:latin typeface="Calibri" pitchFamily="34" charset="0"/>
                      </a:rPr>
                      <a:t>・特定疾病認定</a:t>
                    </a:r>
                    <a:endParaRPr lang="en-US" altLang="ja-JP" sz="1200" dirty="0" smtClean="0">
                      <a:latin typeface="Calibri" pitchFamily="34" charset="0"/>
                    </a:endParaRPr>
                  </a:p>
                  <a:p>
                    <a:pPr marL="361950" defTabSz="762000"/>
                    <a:r>
                      <a:rPr lang="ja-JP" altLang="en-US" sz="1200" dirty="0" smtClean="0">
                        <a:latin typeface="Calibri" pitchFamily="34" charset="0"/>
                      </a:rPr>
                      <a:t>・所得区分判定</a:t>
                    </a:r>
                    <a:endParaRPr lang="en-US" altLang="ja-JP" sz="1200" dirty="0" smtClean="0">
                      <a:latin typeface="Calibri" pitchFamily="34" charset="0"/>
                    </a:endParaRPr>
                  </a:p>
                  <a:p>
                    <a:pPr marL="361950" defTabSz="762000"/>
                    <a:r>
                      <a:rPr lang="ja-JP" altLang="en-US" sz="1200" dirty="0" smtClean="0">
                        <a:latin typeface="Calibri" pitchFamily="34" charset="0"/>
                      </a:rPr>
                      <a:t>・基準収入額適用</a:t>
                    </a:r>
                    <a:endParaRPr lang="en-US" altLang="ja-JP" sz="1200" dirty="0" smtClean="0">
                      <a:latin typeface="Calibri" pitchFamily="34" charset="0"/>
                    </a:endParaRPr>
                  </a:p>
                  <a:p>
                    <a:pPr marL="361950" defTabSz="762000"/>
                    <a:r>
                      <a:rPr lang="ja-JP" altLang="en-US" sz="1200" dirty="0" smtClean="0">
                        <a:latin typeface="Calibri" pitchFamily="34" charset="0"/>
                      </a:rPr>
                      <a:t>・限度額適用・標準負担額減額認定　等</a:t>
                    </a:r>
                  </a:p>
                </p:txBody>
              </p:sp>
              <p:sp>
                <p:nvSpPr>
                  <p:cNvPr id="14" name="角丸四角形 13"/>
                  <p:cNvSpPr/>
                  <p:nvPr/>
                </p:nvSpPr>
                <p:spPr>
                  <a:xfrm>
                    <a:off x="4351014" y="3402006"/>
                    <a:ext cx="2534367" cy="1832149"/>
                  </a:xfrm>
                  <a:prstGeom prst="roundRect">
                    <a:avLst>
                      <a:gd name="adj" fmla="val 4960"/>
                    </a:avLst>
                  </a:prstGeom>
                  <a:ln/>
                </p:spPr>
                <p:style>
                  <a:lnRef idx="1">
                    <a:schemeClr val="accent3"/>
                  </a:lnRef>
                  <a:fillRef idx="2">
                    <a:schemeClr val="accent3"/>
                  </a:fillRef>
                  <a:effectRef idx="1">
                    <a:schemeClr val="accent3"/>
                  </a:effectRef>
                  <a:fontRef idx="minor">
                    <a:schemeClr val="dk1"/>
                  </a:fontRef>
                </p:style>
                <p:txBody>
                  <a:bodyPr rtlCol="0" anchor="t"/>
                  <a:lstStyle/>
                  <a:p>
                    <a:pPr algn="ctr"/>
                    <a:r>
                      <a:rPr lang="ja-JP" altLang="en-US" sz="1400" b="1" dirty="0" smtClean="0"/>
                      <a:t>②保険料（税）賦課業務（２７機能）</a:t>
                    </a:r>
                    <a:endParaRPr lang="en-US" altLang="ja-JP" sz="1400" b="1" dirty="0" smtClean="0"/>
                  </a:p>
                  <a:p>
                    <a:pPr algn="ctr"/>
                    <a:endParaRPr kumimoji="1" lang="en-US" altLang="ja-JP" sz="1050" dirty="0" smtClean="0"/>
                  </a:p>
                  <a:p>
                    <a:pPr marL="361950" defTabSz="762000"/>
                    <a:r>
                      <a:rPr lang="ja-JP" altLang="en-US" sz="1200" dirty="0" smtClean="0">
                        <a:latin typeface="Calibri" pitchFamily="34" charset="0"/>
                      </a:rPr>
                      <a:t>・所得把握</a:t>
                    </a:r>
                    <a:endParaRPr lang="en-US" altLang="ja-JP" sz="1200" dirty="0" smtClean="0">
                      <a:latin typeface="Calibri" pitchFamily="34" charset="0"/>
                    </a:endParaRPr>
                  </a:p>
                  <a:p>
                    <a:pPr marL="361950" defTabSz="762000"/>
                    <a:r>
                      <a:rPr lang="ja-JP" altLang="en-US" sz="1200" dirty="0" smtClean="0">
                        <a:latin typeface="Calibri" pitchFamily="34" charset="0"/>
                      </a:rPr>
                      <a:t>・保険料（税）確定賦課、異動賦課</a:t>
                    </a:r>
                    <a:endParaRPr lang="en-US" altLang="ja-JP" sz="1200" dirty="0" smtClean="0">
                      <a:latin typeface="Calibri" pitchFamily="34" charset="0"/>
                    </a:endParaRPr>
                  </a:p>
                  <a:p>
                    <a:pPr marL="361950" defTabSz="762000"/>
                    <a:r>
                      <a:rPr lang="ja-JP" altLang="en-US" sz="1200" dirty="0" smtClean="0">
                        <a:latin typeface="Calibri" pitchFamily="34" charset="0"/>
                      </a:rPr>
                      <a:t>・特別徴収対象者把握</a:t>
                    </a:r>
                    <a:endParaRPr lang="en-US" altLang="ja-JP" sz="1200" dirty="0" smtClean="0">
                      <a:latin typeface="Calibri" pitchFamily="34" charset="0"/>
                    </a:endParaRPr>
                  </a:p>
                  <a:p>
                    <a:pPr marL="361950" defTabSz="762000"/>
                    <a:r>
                      <a:rPr lang="ja-JP" altLang="en-US" sz="1200" dirty="0" smtClean="0">
                        <a:latin typeface="Calibri" pitchFamily="34" charset="0"/>
                      </a:rPr>
                      <a:t>・保険料（税）減免管理</a:t>
                    </a:r>
                    <a:endParaRPr lang="en-US" altLang="ja-JP" sz="1200" dirty="0" smtClean="0">
                      <a:latin typeface="Calibri" pitchFamily="34" charset="0"/>
                    </a:endParaRPr>
                  </a:p>
                  <a:p>
                    <a:pPr marL="361950" defTabSz="762000"/>
                    <a:r>
                      <a:rPr lang="ja-JP" altLang="en-US" sz="1200" dirty="0" smtClean="0">
                        <a:latin typeface="Calibri" pitchFamily="34" charset="0"/>
                      </a:rPr>
                      <a:t>・保険</a:t>
                    </a:r>
                    <a:r>
                      <a:rPr lang="ja-JP" altLang="en-US" sz="1200" dirty="0">
                        <a:latin typeface="Calibri" pitchFamily="34" charset="0"/>
                      </a:rPr>
                      <a:t>料（税）</a:t>
                    </a:r>
                    <a:r>
                      <a:rPr lang="ja-JP" altLang="en-US" sz="1200" dirty="0" smtClean="0">
                        <a:latin typeface="Calibri" pitchFamily="34" charset="0"/>
                      </a:rPr>
                      <a:t>仮計算</a:t>
                    </a:r>
                    <a:endParaRPr lang="en-US" altLang="ja-JP" sz="1200" dirty="0" smtClean="0">
                      <a:latin typeface="Calibri" pitchFamily="34" charset="0"/>
                    </a:endParaRPr>
                  </a:p>
                  <a:p>
                    <a:pPr marL="361950" defTabSz="762000"/>
                    <a:r>
                      <a:rPr lang="ja-JP" altLang="en-US" sz="1200" dirty="0">
                        <a:latin typeface="Calibri" pitchFamily="34" charset="0"/>
                      </a:rPr>
                      <a:t>・保険料（税）率</a:t>
                    </a:r>
                    <a:r>
                      <a:rPr lang="ja-JP" altLang="en-US" sz="1200" dirty="0" smtClean="0">
                        <a:latin typeface="Calibri" pitchFamily="34" charset="0"/>
                      </a:rPr>
                      <a:t>試算　　　　　　　等</a:t>
                    </a:r>
                  </a:p>
                </p:txBody>
              </p:sp>
              <p:sp>
                <p:nvSpPr>
                  <p:cNvPr id="15" name="角丸四角形 14"/>
                  <p:cNvSpPr/>
                  <p:nvPr/>
                </p:nvSpPr>
                <p:spPr>
                  <a:xfrm>
                    <a:off x="6944413" y="3403151"/>
                    <a:ext cx="2534367" cy="1832149"/>
                  </a:xfrm>
                  <a:prstGeom prst="roundRect">
                    <a:avLst>
                      <a:gd name="adj" fmla="val 4960"/>
                    </a:avLst>
                  </a:prstGeom>
                  <a:ln/>
                </p:spPr>
                <p:style>
                  <a:lnRef idx="1">
                    <a:schemeClr val="accent4"/>
                  </a:lnRef>
                  <a:fillRef idx="2">
                    <a:schemeClr val="accent4"/>
                  </a:fillRef>
                  <a:effectRef idx="1">
                    <a:schemeClr val="accent4"/>
                  </a:effectRef>
                  <a:fontRef idx="minor">
                    <a:schemeClr val="dk1"/>
                  </a:fontRef>
                </p:style>
                <p:txBody>
                  <a:bodyPr rtlCol="0" anchor="t"/>
                  <a:lstStyle/>
                  <a:p>
                    <a:pPr algn="ctr"/>
                    <a:r>
                      <a:rPr lang="ja-JP" altLang="en-US" sz="1400" b="1" dirty="0" smtClean="0"/>
                      <a:t>④保険料（税）収納業務（２６機能）</a:t>
                    </a:r>
                    <a:endParaRPr lang="en-US" altLang="ja-JP" sz="1400" b="1" dirty="0" smtClean="0"/>
                  </a:p>
                  <a:p>
                    <a:pPr algn="ctr"/>
                    <a:endParaRPr kumimoji="1" lang="en-US" altLang="ja-JP" sz="1050" dirty="0" smtClean="0"/>
                  </a:p>
                  <a:p>
                    <a:pPr marL="361950" defTabSz="762000"/>
                    <a:r>
                      <a:rPr lang="ja-JP" altLang="en-US" sz="1200" dirty="0" smtClean="0">
                        <a:latin typeface="Calibri" pitchFamily="34" charset="0"/>
                      </a:rPr>
                      <a:t>・保険料（税）期割管理</a:t>
                    </a:r>
                    <a:endParaRPr lang="en-US" altLang="ja-JP" sz="1200" dirty="0" smtClean="0">
                      <a:latin typeface="Calibri" pitchFamily="34" charset="0"/>
                    </a:endParaRPr>
                  </a:p>
                  <a:p>
                    <a:pPr marL="361950" defTabSz="762000"/>
                    <a:r>
                      <a:rPr lang="ja-JP" altLang="en-US" sz="1200" dirty="0" smtClean="0">
                        <a:latin typeface="Calibri" pitchFamily="34" charset="0"/>
                      </a:rPr>
                      <a:t>・収納管理</a:t>
                    </a:r>
                    <a:endParaRPr lang="en-US" altLang="ja-JP" sz="1200" dirty="0" smtClean="0">
                      <a:latin typeface="Calibri" pitchFamily="34" charset="0"/>
                    </a:endParaRPr>
                  </a:p>
                  <a:p>
                    <a:pPr marL="361950" defTabSz="762000"/>
                    <a:r>
                      <a:rPr lang="ja-JP" altLang="en-US" sz="1200" dirty="0" smtClean="0">
                        <a:latin typeface="Calibri" pitchFamily="34" charset="0"/>
                      </a:rPr>
                      <a:t>・収納状況照会</a:t>
                    </a:r>
                    <a:endParaRPr lang="en-US" altLang="ja-JP" sz="1200" dirty="0" smtClean="0">
                      <a:latin typeface="Calibri" pitchFamily="34" charset="0"/>
                    </a:endParaRPr>
                  </a:p>
                  <a:p>
                    <a:pPr marL="361950" defTabSz="762000"/>
                    <a:r>
                      <a:rPr lang="ja-JP" altLang="en-US" sz="1200" dirty="0" smtClean="0">
                        <a:latin typeface="Calibri" pitchFamily="34" charset="0"/>
                      </a:rPr>
                      <a:t>・滞納者等管理</a:t>
                    </a:r>
                    <a:endParaRPr lang="en-US" altLang="ja-JP" sz="1200" dirty="0" smtClean="0">
                      <a:latin typeface="Calibri" pitchFamily="34" charset="0"/>
                    </a:endParaRPr>
                  </a:p>
                  <a:p>
                    <a:pPr marL="361950" defTabSz="762000"/>
                    <a:r>
                      <a:rPr lang="ja-JP" altLang="en-US" sz="1200" dirty="0" smtClean="0">
                        <a:latin typeface="Calibri" pitchFamily="34" charset="0"/>
                      </a:rPr>
                      <a:t>・所在不明者管理</a:t>
                    </a:r>
                    <a:endParaRPr lang="en-US" altLang="ja-JP" sz="1200" dirty="0" smtClean="0">
                      <a:latin typeface="Calibri" pitchFamily="34" charset="0"/>
                    </a:endParaRPr>
                  </a:p>
                  <a:p>
                    <a:pPr marL="361950" defTabSz="762000"/>
                    <a:r>
                      <a:rPr lang="ja-JP" altLang="en-US" sz="1200" dirty="0" smtClean="0">
                        <a:latin typeface="Calibri" pitchFamily="34" charset="0"/>
                      </a:rPr>
                      <a:t>・徴収猶予管理　　　　　　　　　　等</a:t>
                    </a:r>
                  </a:p>
                </p:txBody>
              </p:sp>
            </p:grpSp>
            <p:sp>
              <p:nvSpPr>
                <p:cNvPr id="29" name="角丸四角形 28"/>
                <p:cNvSpPr/>
                <p:nvPr/>
              </p:nvSpPr>
              <p:spPr>
                <a:xfrm>
                  <a:off x="4999022" y="1834333"/>
                  <a:ext cx="4320000" cy="1832149"/>
                </a:xfrm>
                <a:prstGeom prst="roundRect">
                  <a:avLst>
                    <a:gd name="adj" fmla="val 4960"/>
                  </a:avLst>
                </a:prstGeom>
                <a:ln/>
              </p:spPr>
              <p:style>
                <a:lnRef idx="1">
                  <a:schemeClr val="accent1"/>
                </a:lnRef>
                <a:fillRef idx="2">
                  <a:schemeClr val="accent1"/>
                </a:fillRef>
                <a:effectRef idx="1">
                  <a:schemeClr val="accent1"/>
                </a:effectRef>
                <a:fontRef idx="minor">
                  <a:schemeClr val="dk1"/>
                </a:fontRef>
              </p:style>
              <p:txBody>
                <a:bodyPr rtlCol="0" anchor="t"/>
                <a:lstStyle/>
                <a:p>
                  <a:pPr algn="ctr"/>
                  <a:r>
                    <a:rPr lang="ja-JP" altLang="en-US" sz="1400" b="1" dirty="0" smtClean="0"/>
                    <a:t>③給付業務（６６機能）</a:t>
                  </a:r>
                  <a:endParaRPr lang="en-US" altLang="ja-JP" sz="1400" b="1" dirty="0" smtClean="0"/>
                </a:p>
                <a:p>
                  <a:pPr algn="ctr"/>
                  <a:endParaRPr kumimoji="1" lang="en-US" altLang="ja-JP" sz="1050" dirty="0" smtClean="0"/>
                </a:p>
                <a:p>
                  <a:pPr marL="361950" defTabSz="762000"/>
                  <a:r>
                    <a:rPr lang="ja-JP" altLang="en-US" sz="1200" dirty="0" smtClean="0">
                      <a:latin typeface="Calibri" pitchFamily="34" charset="0"/>
                    </a:rPr>
                    <a:t>・資格給付確認</a:t>
                  </a:r>
                  <a:endParaRPr lang="en-US" altLang="ja-JP" sz="1200" dirty="0" smtClean="0">
                    <a:latin typeface="Calibri" pitchFamily="34" charset="0"/>
                  </a:endParaRPr>
                </a:p>
                <a:p>
                  <a:pPr marL="361950" defTabSz="762000"/>
                  <a:r>
                    <a:rPr lang="ja-JP" altLang="en-US" sz="1200" dirty="0" smtClean="0">
                      <a:latin typeface="Calibri" pitchFamily="34" charset="0"/>
                    </a:rPr>
                    <a:t>・過誤再審査</a:t>
                  </a:r>
                  <a:endParaRPr lang="en-US" altLang="ja-JP" sz="1200" dirty="0" smtClean="0">
                    <a:latin typeface="Calibri" pitchFamily="34" charset="0"/>
                  </a:endParaRPr>
                </a:p>
                <a:p>
                  <a:pPr marL="361950" defTabSz="762000"/>
                  <a:r>
                    <a:rPr lang="ja-JP" altLang="en-US" sz="1200" dirty="0" smtClean="0">
                      <a:latin typeface="Calibri" pitchFamily="34" charset="0"/>
                    </a:rPr>
                    <a:t>・給付記録管理、補正</a:t>
                  </a:r>
                  <a:endParaRPr lang="en-US" altLang="ja-JP" sz="1200" dirty="0" smtClean="0">
                    <a:latin typeface="Calibri" pitchFamily="34" charset="0"/>
                  </a:endParaRPr>
                </a:p>
                <a:p>
                  <a:pPr marL="361950" defTabSz="762000"/>
                  <a:r>
                    <a:rPr lang="ja-JP" altLang="en-US" sz="1200" dirty="0" smtClean="0">
                      <a:latin typeface="Calibri" pitchFamily="34" charset="0"/>
                    </a:rPr>
                    <a:t>・療養費支給（償還払い、受領委任払い）</a:t>
                  </a:r>
                  <a:endParaRPr lang="en-US" altLang="ja-JP" sz="1200" dirty="0" smtClean="0">
                    <a:latin typeface="Calibri" pitchFamily="34" charset="0"/>
                  </a:endParaRPr>
                </a:p>
                <a:p>
                  <a:pPr marL="361950" defTabSz="762000"/>
                  <a:r>
                    <a:rPr lang="ja-JP" altLang="en-US" sz="1200" dirty="0" smtClean="0">
                      <a:latin typeface="Calibri" pitchFamily="34" charset="0"/>
                    </a:rPr>
                    <a:t>・特別療養費支給</a:t>
                  </a:r>
                  <a:endParaRPr lang="en-US" altLang="ja-JP" sz="1200" dirty="0" smtClean="0">
                    <a:latin typeface="Calibri" pitchFamily="34" charset="0"/>
                  </a:endParaRPr>
                </a:p>
                <a:p>
                  <a:pPr marL="361950" defTabSz="762000"/>
                  <a:r>
                    <a:rPr lang="ja-JP" altLang="en-US" sz="1200" dirty="0" smtClean="0">
                      <a:latin typeface="Calibri" pitchFamily="34" charset="0"/>
                    </a:rPr>
                    <a:t>・高額療養費支給　　　　　　　　　　　　等</a:t>
                  </a:r>
                </a:p>
              </p:txBody>
            </p:sp>
          </p:grpSp>
          <p:sp>
            <p:nvSpPr>
              <p:cNvPr id="31" name="角丸四角形 30"/>
              <p:cNvSpPr/>
              <p:nvPr/>
            </p:nvSpPr>
            <p:spPr>
              <a:xfrm>
                <a:off x="578396" y="5661249"/>
                <a:ext cx="8740618" cy="1196752"/>
              </a:xfrm>
              <a:prstGeom prst="roundRect">
                <a:avLst>
                  <a:gd name="adj" fmla="val 4960"/>
                </a:avLst>
              </a:prstGeom>
              <a:ln/>
            </p:spPr>
            <p:style>
              <a:lnRef idx="1">
                <a:schemeClr val="accent6"/>
              </a:lnRef>
              <a:fillRef idx="2">
                <a:schemeClr val="accent6"/>
              </a:fillRef>
              <a:effectRef idx="1">
                <a:schemeClr val="accent6"/>
              </a:effectRef>
              <a:fontRef idx="minor">
                <a:schemeClr val="dk1"/>
              </a:fontRef>
            </p:style>
            <p:txBody>
              <a:bodyPr rtlCol="0" anchor="t"/>
              <a:lstStyle/>
              <a:p>
                <a:pPr algn="ctr"/>
                <a:r>
                  <a:rPr lang="ja-JP" altLang="en-US" sz="1400" b="1" dirty="0" smtClean="0"/>
                  <a:t>⑤業務共通機能（３４機能）</a:t>
                </a:r>
                <a:endParaRPr lang="en-US" altLang="ja-JP" sz="1400" b="1" dirty="0" smtClean="0"/>
              </a:p>
              <a:p>
                <a:pPr algn="ctr"/>
                <a:endParaRPr kumimoji="1" lang="en-US" altLang="ja-JP" sz="1050" dirty="0" smtClean="0"/>
              </a:p>
              <a:p>
                <a:pPr marL="361950" defTabSz="762000"/>
                <a:r>
                  <a:rPr lang="ja-JP" altLang="en-US" sz="1200" dirty="0" smtClean="0">
                    <a:latin typeface="Calibri" pitchFamily="34" charset="0"/>
                  </a:rPr>
                  <a:t>・宛名管理業務（住民登録者管理、住民登録外者管理、退職者等適用適正化、特定疾患治療研究事業）</a:t>
                </a:r>
                <a:endParaRPr lang="en-US" altLang="ja-JP" sz="1200" dirty="0" smtClean="0">
                  <a:latin typeface="Calibri" pitchFamily="34" charset="0"/>
                </a:endParaRPr>
              </a:p>
              <a:p>
                <a:pPr marL="361950" defTabSz="762000"/>
                <a:r>
                  <a:rPr lang="ja-JP" altLang="en-US" sz="1200" dirty="0" smtClean="0">
                    <a:latin typeface="Calibri" pitchFamily="34" charset="0"/>
                  </a:rPr>
                  <a:t>・業務共通（住基・税システムとの連携、事業月報・年報、医療費推計表作成、基盤安定交付金資料等作成、</a:t>
                </a:r>
                <a:endParaRPr lang="en-US" altLang="ja-JP" sz="1200" dirty="0" smtClean="0">
                  <a:latin typeface="Calibri" pitchFamily="34" charset="0"/>
                </a:endParaRPr>
              </a:p>
              <a:p>
                <a:pPr marL="361950" defTabSz="762000"/>
                <a:r>
                  <a:rPr lang="ja-JP" altLang="en-US" sz="1200" dirty="0">
                    <a:latin typeface="Calibri" pitchFamily="34" charset="0"/>
                  </a:rPr>
                  <a:t>　</a:t>
                </a:r>
                <a:r>
                  <a:rPr lang="ja-JP" altLang="en-US" sz="1200" dirty="0" smtClean="0">
                    <a:latin typeface="Calibri" pitchFamily="34" charset="0"/>
                  </a:rPr>
                  <a:t>　　　　　　　口座情報管理、ＥＵＣ機能）　　　　　　　　　　等</a:t>
                </a:r>
              </a:p>
            </p:txBody>
          </p:sp>
        </p:grpSp>
        <p:sp>
          <p:nvSpPr>
            <p:cNvPr id="9" name="正方形/長方形 8"/>
            <p:cNvSpPr/>
            <p:nvPr/>
          </p:nvSpPr>
          <p:spPr>
            <a:xfrm>
              <a:off x="70525" y="2276872"/>
              <a:ext cx="504056" cy="3783837"/>
            </a:xfrm>
            <a:prstGeom prst="rect">
              <a:avLst/>
            </a:prstGeom>
            <a:solidFill>
              <a:schemeClr val="bg1"/>
            </a:solidFill>
            <a:ln>
              <a:solidFill>
                <a:schemeClr val="accent1"/>
              </a:solidFill>
            </a:ln>
          </p:spPr>
          <p:txBody>
            <a:bodyPr wrap="square">
              <a:spAutoFit/>
            </a:bodyPr>
            <a:lstStyle/>
            <a:p>
              <a:pPr algn="ctr"/>
              <a:r>
                <a:rPr lang="ja-JP" altLang="en-US" sz="1600" dirty="0">
                  <a:latin typeface="ＤＦ特太ゴシック体" panose="020B0509000000000000" pitchFamily="49" charset="-128"/>
                  <a:ea typeface="ＤＦ特太ゴシック体" panose="020B0509000000000000" pitchFamily="49" charset="-128"/>
                </a:rPr>
                <a:t>市町村事務処理標準システム</a:t>
              </a:r>
            </a:p>
          </p:txBody>
        </p:sp>
      </p:grpSp>
      <p:sp>
        <p:nvSpPr>
          <p:cNvPr id="18" name="正方形/長方形 17"/>
          <p:cNvSpPr/>
          <p:nvPr/>
        </p:nvSpPr>
        <p:spPr>
          <a:xfrm>
            <a:off x="126825" y="407961"/>
            <a:ext cx="9622088" cy="1617787"/>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900"/>
              </a:lnSpc>
            </a:pPr>
            <a:r>
              <a:rPr lang="ja-JP" altLang="en-US" sz="1400" dirty="0">
                <a:solidFill>
                  <a:schemeClr val="tx1"/>
                </a:solidFill>
                <a:latin typeface="+mn-ea"/>
                <a:cs typeface="Meiryo UI" panose="020B0604030504040204" pitchFamily="50" charset="-128"/>
              </a:rPr>
              <a:t>◯　市町村事務処理標</a:t>
            </a:r>
            <a:r>
              <a:rPr lang="ja-JP" altLang="en-US" sz="1400" dirty="0" smtClean="0">
                <a:solidFill>
                  <a:schemeClr val="tx1"/>
                </a:solidFill>
                <a:latin typeface="+mn-ea"/>
                <a:cs typeface="Meiryo UI" panose="020B0604030504040204" pitchFamily="50" charset="-128"/>
              </a:rPr>
              <a:t>準システムについては、市町村における事務</a:t>
            </a:r>
            <a:r>
              <a:rPr lang="ja-JP" altLang="en-US" sz="1400" dirty="0">
                <a:solidFill>
                  <a:schemeClr val="tx1"/>
                </a:solidFill>
                <a:latin typeface="+mn-ea"/>
                <a:cs typeface="Meiryo UI" panose="020B0604030504040204" pitchFamily="50" charset="-128"/>
              </a:rPr>
              <a:t>遂行の</a:t>
            </a:r>
            <a:r>
              <a:rPr lang="ja-JP" altLang="en-US" sz="1400" dirty="0" smtClean="0">
                <a:solidFill>
                  <a:schemeClr val="tx1"/>
                </a:solidFill>
                <a:latin typeface="+mn-ea"/>
                <a:cs typeface="Meiryo UI" panose="020B0604030504040204" pitchFamily="50" charset="-128"/>
              </a:rPr>
              <a:t>効率化等を目的として開発する</a:t>
            </a:r>
            <a:r>
              <a:rPr lang="ja-JP" altLang="en-US" sz="1400" dirty="0">
                <a:solidFill>
                  <a:schemeClr val="tx1"/>
                </a:solidFill>
                <a:latin typeface="+mn-ea"/>
                <a:cs typeface="Meiryo UI" panose="020B0604030504040204" pitchFamily="50" charset="-128"/>
              </a:rPr>
              <a:t>。</a:t>
            </a:r>
            <a:endParaRPr lang="en-US" altLang="ja-JP" sz="1400" dirty="0">
              <a:solidFill>
                <a:schemeClr val="tx1"/>
              </a:solidFill>
              <a:latin typeface="+mn-ea"/>
              <a:cs typeface="Meiryo UI" panose="020B0604030504040204" pitchFamily="50" charset="-128"/>
            </a:endParaRPr>
          </a:p>
          <a:p>
            <a:pPr>
              <a:lnSpc>
                <a:spcPts val="1900"/>
              </a:lnSpc>
            </a:pPr>
            <a:r>
              <a:rPr lang="ja-JP" altLang="en-US" sz="1400" dirty="0">
                <a:solidFill>
                  <a:schemeClr val="tx1"/>
                </a:solidFill>
                <a:latin typeface="+mn-ea"/>
                <a:cs typeface="Meiryo UI" panose="020B0604030504040204" pitchFamily="50" charset="-128"/>
              </a:rPr>
              <a:t>◯　市町村事務</a:t>
            </a:r>
            <a:r>
              <a:rPr lang="ja-JP" altLang="en-US" sz="1400" dirty="0" smtClean="0">
                <a:solidFill>
                  <a:schemeClr val="tx1"/>
                </a:solidFill>
                <a:latin typeface="+mn-ea"/>
                <a:cs typeface="Meiryo UI" panose="020B0604030504040204" pitchFamily="50" charset="-128"/>
              </a:rPr>
              <a:t>処理標準システム</a:t>
            </a:r>
            <a:r>
              <a:rPr lang="ja-JP" altLang="en-US" sz="1400" dirty="0">
                <a:solidFill>
                  <a:schemeClr val="tx1"/>
                </a:solidFill>
                <a:latin typeface="+mn-ea"/>
                <a:cs typeface="Meiryo UI" panose="020B0604030504040204" pitchFamily="50" charset="-128"/>
              </a:rPr>
              <a:t>は、以下の４業務と１の業務共通機能で構成され、約１８０の基本機能を</a:t>
            </a:r>
            <a:r>
              <a:rPr lang="ja-JP" altLang="en-US" sz="1400" dirty="0" smtClean="0">
                <a:solidFill>
                  <a:schemeClr val="tx1"/>
                </a:solidFill>
                <a:latin typeface="+mn-ea"/>
                <a:cs typeface="Meiryo UI" panose="020B0604030504040204" pitchFamily="50" charset="-128"/>
              </a:rPr>
              <a:t>備える。</a:t>
            </a:r>
            <a:endParaRPr lang="en-US" altLang="ja-JP" sz="1400" dirty="0">
              <a:solidFill>
                <a:schemeClr val="tx1"/>
              </a:solidFill>
              <a:latin typeface="+mn-ea"/>
              <a:cs typeface="Meiryo UI" panose="020B0604030504040204" pitchFamily="50" charset="-128"/>
            </a:endParaRPr>
          </a:p>
          <a:p>
            <a:pPr>
              <a:lnSpc>
                <a:spcPts val="1900"/>
              </a:lnSpc>
            </a:pPr>
            <a:r>
              <a:rPr lang="ja-JP" altLang="en-US" sz="1400" dirty="0">
                <a:solidFill>
                  <a:schemeClr val="tx1"/>
                </a:solidFill>
                <a:latin typeface="+mn-ea"/>
                <a:cs typeface="Meiryo UI" panose="020B0604030504040204" pitchFamily="50" charset="-128"/>
              </a:rPr>
              <a:t>　　</a:t>
            </a:r>
            <a:r>
              <a:rPr lang="en-US" altLang="ja-JP" sz="1200" dirty="0">
                <a:solidFill>
                  <a:schemeClr val="tx1"/>
                </a:solidFill>
                <a:latin typeface="+mn-ea"/>
                <a:cs typeface="Meiryo UI" panose="020B0604030504040204" pitchFamily="50" charset="-128"/>
              </a:rPr>
              <a:t>※</a:t>
            </a:r>
            <a:r>
              <a:rPr lang="ja-JP" altLang="en-US" sz="1200" dirty="0">
                <a:solidFill>
                  <a:schemeClr val="tx1"/>
                </a:solidFill>
                <a:latin typeface="+mn-ea"/>
                <a:cs typeface="Meiryo UI" panose="020B0604030504040204" pitchFamily="50" charset="-128"/>
              </a:rPr>
              <a:t>　効率的に開発するため、約</a:t>
            </a:r>
            <a:r>
              <a:rPr lang="ja-JP" altLang="en-US" sz="1200" dirty="0" smtClean="0">
                <a:solidFill>
                  <a:schemeClr val="tx1"/>
                </a:solidFill>
                <a:latin typeface="+mn-ea"/>
                <a:cs typeface="Meiryo UI" panose="020B0604030504040204" pitchFamily="50" charset="-128"/>
              </a:rPr>
              <a:t>１８０の</a:t>
            </a:r>
            <a:r>
              <a:rPr lang="ja-JP" altLang="en-US" sz="1200" dirty="0">
                <a:solidFill>
                  <a:schemeClr val="tx1"/>
                </a:solidFill>
                <a:latin typeface="+mn-ea"/>
                <a:cs typeface="Meiryo UI" panose="020B0604030504040204" pitchFamily="50" charset="-128"/>
              </a:rPr>
              <a:t>基本</a:t>
            </a:r>
            <a:r>
              <a:rPr lang="ja-JP" altLang="en-US" sz="1200" dirty="0" smtClean="0">
                <a:solidFill>
                  <a:schemeClr val="tx1"/>
                </a:solidFill>
                <a:latin typeface="+mn-ea"/>
                <a:cs typeface="Meiryo UI" panose="020B0604030504040204" pitchFamily="50" charset="-128"/>
              </a:rPr>
              <a:t>機能中の約１７０の機能（約９割）を</a:t>
            </a:r>
            <a:r>
              <a:rPr lang="ja-JP" altLang="en-US" sz="1200" dirty="0">
                <a:solidFill>
                  <a:schemeClr val="tx1"/>
                </a:solidFill>
                <a:latin typeface="+mn-ea"/>
                <a:cs typeface="Meiryo UI" panose="020B0604030504040204" pitchFamily="50" charset="-128"/>
              </a:rPr>
              <a:t>備える市販の国保</a:t>
            </a:r>
            <a:r>
              <a:rPr lang="ja-JP" altLang="en-US" sz="1200" dirty="0" smtClean="0">
                <a:solidFill>
                  <a:schemeClr val="tx1"/>
                </a:solidFill>
                <a:latin typeface="+mn-ea"/>
                <a:cs typeface="Meiryo UI" panose="020B0604030504040204" pitchFamily="50" charset="-128"/>
              </a:rPr>
              <a:t>パッケージシステム（日立製）を</a:t>
            </a:r>
            <a:r>
              <a:rPr lang="ja-JP" altLang="en-US" sz="1200" dirty="0">
                <a:solidFill>
                  <a:schemeClr val="tx1"/>
                </a:solidFill>
                <a:latin typeface="+mn-ea"/>
                <a:cs typeface="Meiryo UI" panose="020B0604030504040204" pitchFamily="50" charset="-128"/>
              </a:rPr>
              <a:t>検討の</a:t>
            </a:r>
            <a:r>
              <a:rPr lang="ja-JP" altLang="en-US" sz="1200" dirty="0" smtClean="0">
                <a:solidFill>
                  <a:schemeClr val="tx1"/>
                </a:solidFill>
                <a:latin typeface="+mn-ea"/>
                <a:cs typeface="Meiryo UI" panose="020B0604030504040204" pitchFamily="50" charset="-128"/>
              </a:rPr>
              <a:t>ベース</a:t>
            </a:r>
            <a:endParaRPr lang="en-US" altLang="ja-JP" sz="1200" dirty="0" smtClean="0">
              <a:solidFill>
                <a:schemeClr val="tx1"/>
              </a:solidFill>
              <a:latin typeface="+mn-ea"/>
              <a:cs typeface="Meiryo UI" panose="020B0604030504040204" pitchFamily="50" charset="-128"/>
            </a:endParaRPr>
          </a:p>
          <a:p>
            <a:pPr>
              <a:lnSpc>
                <a:spcPts val="1900"/>
              </a:lnSpc>
            </a:pPr>
            <a:r>
              <a:rPr lang="ja-JP" altLang="en-US" sz="1200" dirty="0">
                <a:solidFill>
                  <a:schemeClr val="tx1"/>
                </a:solidFill>
                <a:latin typeface="+mn-ea"/>
                <a:cs typeface="Meiryo UI" panose="020B0604030504040204" pitchFamily="50" charset="-128"/>
              </a:rPr>
              <a:t>　</a:t>
            </a:r>
            <a:r>
              <a:rPr lang="ja-JP" altLang="en-US" sz="1200" dirty="0" smtClean="0">
                <a:solidFill>
                  <a:schemeClr val="tx1"/>
                </a:solidFill>
                <a:latin typeface="+mn-ea"/>
                <a:cs typeface="Meiryo UI" panose="020B0604030504040204" pitchFamily="50" charset="-128"/>
              </a:rPr>
              <a:t>　　　に置く。システム検討会における検討を踏まえ、不足する機能の約半分は２９年１０月までに開発。残る機能は運用状況を見て対応する。</a:t>
            </a:r>
            <a:endParaRPr lang="en-US" altLang="ja-JP" sz="1200" dirty="0" smtClean="0">
              <a:solidFill>
                <a:schemeClr val="tx1"/>
              </a:solidFill>
              <a:latin typeface="+mn-ea"/>
              <a:cs typeface="Meiryo UI" panose="020B0604030504040204" pitchFamily="50" charset="-128"/>
            </a:endParaRPr>
          </a:p>
          <a:p>
            <a:pPr>
              <a:lnSpc>
                <a:spcPts val="1900"/>
              </a:lnSpc>
            </a:pPr>
            <a:r>
              <a:rPr lang="ja-JP" altLang="en-US" sz="1400" dirty="0" smtClean="0">
                <a:solidFill>
                  <a:schemeClr val="tx1"/>
                </a:solidFill>
                <a:latin typeface="+mn-ea"/>
                <a:cs typeface="Meiryo UI" panose="020B0604030504040204" pitchFamily="50" charset="-128"/>
              </a:rPr>
              <a:t>○ 市町村事務処理標準システムは、希望する市町村に配布するが、導入しない市町村においては、平成２８年８月を目途に</a:t>
            </a:r>
            <a:endParaRPr lang="en-US" altLang="ja-JP" sz="1400" dirty="0" smtClean="0">
              <a:solidFill>
                <a:schemeClr val="tx1"/>
              </a:solidFill>
              <a:latin typeface="+mn-ea"/>
              <a:cs typeface="Meiryo UI" panose="020B0604030504040204" pitchFamily="50" charset="-128"/>
            </a:endParaRPr>
          </a:p>
          <a:p>
            <a:pPr>
              <a:lnSpc>
                <a:spcPts val="1900"/>
              </a:lnSpc>
            </a:pPr>
            <a:r>
              <a:rPr lang="ja-JP" altLang="en-US" sz="1400" dirty="0">
                <a:solidFill>
                  <a:schemeClr val="tx1"/>
                </a:solidFill>
                <a:latin typeface="+mn-ea"/>
                <a:cs typeface="Meiryo UI" panose="020B0604030504040204" pitchFamily="50" charset="-128"/>
              </a:rPr>
              <a:t>　</a:t>
            </a:r>
            <a:r>
              <a:rPr lang="ja-JP" altLang="en-US" sz="1400" dirty="0" smtClean="0">
                <a:solidFill>
                  <a:schemeClr val="tx1"/>
                </a:solidFill>
                <a:latin typeface="+mn-ea"/>
                <a:cs typeface="Meiryo UI" panose="020B0604030504040204" pitchFamily="50" charset="-128"/>
              </a:rPr>
              <a:t>公開する「基本設計書」等を参考に自庁システムを改修することにより、事務の標準化を実現することも可能。</a:t>
            </a:r>
            <a:endParaRPr lang="en-US" altLang="ja-JP" sz="1200" dirty="0">
              <a:solidFill>
                <a:schemeClr val="tx1"/>
              </a:solidFill>
              <a:latin typeface="+mn-ea"/>
              <a:cs typeface="Meiryo UI" panose="020B0604030504040204" pitchFamily="50" charset="-128"/>
            </a:endParaRPr>
          </a:p>
        </p:txBody>
      </p:sp>
      <p:sp>
        <p:nvSpPr>
          <p:cNvPr id="2" name="テキスト ボックス 1"/>
          <p:cNvSpPr txBox="1"/>
          <p:nvPr/>
        </p:nvSpPr>
        <p:spPr>
          <a:xfrm>
            <a:off x="488504" y="6609706"/>
            <a:ext cx="9188734" cy="261610"/>
          </a:xfrm>
          <a:prstGeom prst="rect">
            <a:avLst/>
          </a:prstGeom>
          <a:noFill/>
        </p:spPr>
        <p:txBody>
          <a:bodyPr wrap="none" rtlCol="0">
            <a:spAutoFit/>
          </a:bodyPr>
          <a:lstStyle/>
          <a:p>
            <a:r>
              <a:rPr kumimoji="1" lang="en-US" altLang="ja-JP" sz="1100" dirty="0" smtClean="0">
                <a:latin typeface="ＭＳ Ｐ明朝" panose="02020600040205080304" pitchFamily="18" charset="-128"/>
                <a:ea typeface="ＭＳ Ｐ明朝" panose="02020600040205080304" pitchFamily="18" charset="-128"/>
              </a:rPr>
              <a:t>※ </a:t>
            </a:r>
            <a:r>
              <a:rPr kumimoji="1" lang="ja-JP" altLang="en-US" sz="1100" dirty="0" smtClean="0">
                <a:latin typeface="ＭＳ Ｐ明朝" panose="02020600040205080304" pitchFamily="18" charset="-128"/>
                <a:ea typeface="ＭＳ Ｐ明朝" panose="02020600040205080304" pitchFamily="18" charset="-128"/>
              </a:rPr>
              <a:t>開発しないこととされた機能： 資格管理の検認・更新（</a:t>
            </a:r>
            <a:r>
              <a:rPr kumimoji="1" lang="en-US" altLang="ja-JP" sz="1100" dirty="0" smtClean="0">
                <a:latin typeface="ＭＳ Ｐ明朝" panose="02020600040205080304" pitchFamily="18" charset="-128"/>
                <a:ea typeface="ＭＳ Ｐ明朝" panose="02020600040205080304" pitchFamily="18" charset="-128"/>
              </a:rPr>
              <a:t>EUC</a:t>
            </a:r>
            <a:r>
              <a:rPr kumimoji="1" lang="ja-JP" altLang="en-US" sz="1100" dirty="0" smtClean="0">
                <a:latin typeface="ＭＳ Ｐ明朝" panose="02020600040205080304" pitchFamily="18" charset="-128"/>
                <a:ea typeface="ＭＳ Ｐ明朝" panose="02020600040205080304" pitchFamily="18" charset="-128"/>
              </a:rPr>
              <a:t>機能で代替可能）、給付の後発医薬品差額通知、</a:t>
            </a:r>
            <a:r>
              <a:rPr lang="ja-JP" altLang="en-US" sz="1100" dirty="0">
                <a:latin typeface="ＭＳ Ｐ明朝" panose="02020600040205080304" pitchFamily="18" charset="-128"/>
                <a:ea typeface="ＭＳ Ｐ明朝" panose="02020600040205080304" pitchFamily="18" charset="-128"/>
              </a:rPr>
              <a:t>過誤再審査</a:t>
            </a:r>
            <a:r>
              <a:rPr kumimoji="1" lang="ja-JP" altLang="en-US" sz="1100" dirty="0" smtClean="0">
                <a:latin typeface="ＭＳ Ｐ明朝" panose="02020600040205080304" pitchFamily="18" charset="-128"/>
                <a:ea typeface="ＭＳ Ｐ明朝" panose="02020600040205080304" pitchFamily="18" charset="-128"/>
              </a:rPr>
              <a:t>（</a:t>
            </a:r>
            <a:r>
              <a:rPr lang="ja-JP" altLang="en-US" sz="1100" dirty="0">
                <a:latin typeface="ＭＳ Ｐ明朝" panose="02020600040205080304" pitchFamily="18" charset="-128"/>
                <a:ea typeface="ＭＳ Ｐ明朝" panose="02020600040205080304" pitchFamily="18" charset="-128"/>
              </a:rPr>
              <a:t>いずれも</a:t>
            </a:r>
            <a:r>
              <a:rPr kumimoji="1" lang="ja-JP" altLang="en-US" sz="1100" dirty="0" smtClean="0">
                <a:latin typeface="ＭＳ Ｐ明朝" panose="02020600040205080304" pitchFamily="18" charset="-128"/>
                <a:ea typeface="ＭＳ Ｐ明朝" panose="02020600040205080304" pitchFamily="18" charset="-128"/>
              </a:rPr>
              <a:t>委託実績が多い等）</a:t>
            </a:r>
            <a:endParaRPr kumimoji="1" lang="ja-JP" altLang="en-US"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432025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 2"/>
          <p:cNvSpPr>
            <a:spLocks noGrp="1"/>
          </p:cNvSpPr>
          <p:nvPr>
            <p:ph type="sldNum" sz="quarter" idx="12"/>
          </p:nvPr>
        </p:nvSpPr>
        <p:spPr>
          <a:xfrm>
            <a:off x="9273480" y="6536025"/>
            <a:ext cx="598650" cy="365125"/>
          </a:xfrm>
        </p:spPr>
        <p:txBody>
          <a:bodyPr/>
          <a:lstStyle/>
          <a:p>
            <a:fld id="{E0C302B9-DECA-45BA-A66B-922B619923F4}" type="slidenum">
              <a:rPr kumimoji="1" lang="ja-JP" altLang="en-US" sz="1600" smtClean="0"/>
              <a:pPr/>
              <a:t>28</a:t>
            </a:fld>
            <a:endParaRPr kumimoji="1" lang="ja-JP" altLang="en-US" sz="1600" dirty="0"/>
          </a:p>
        </p:txBody>
      </p:sp>
      <p:cxnSp>
        <p:nvCxnSpPr>
          <p:cNvPr id="8" name="直線コネクタ 229"/>
          <p:cNvCxnSpPr>
            <a:cxnSpLocks noChangeShapeType="1"/>
          </p:cNvCxnSpPr>
          <p:nvPr/>
        </p:nvCxnSpPr>
        <p:spPr bwMode="auto">
          <a:xfrm>
            <a:off x="1833298" y="1652007"/>
            <a:ext cx="701675" cy="4248150"/>
          </a:xfrm>
          <a:prstGeom prst="line">
            <a:avLst/>
          </a:prstGeom>
          <a:noFill/>
          <a:ln w="9525">
            <a:noFill/>
            <a:round/>
            <a:headEnd/>
            <a:tailEnd/>
          </a:ln>
        </p:spPr>
      </p:cxnSp>
      <p:cxnSp>
        <p:nvCxnSpPr>
          <p:cNvPr id="27" name="直線コネクタ 26"/>
          <p:cNvCxnSpPr/>
          <p:nvPr/>
        </p:nvCxnSpPr>
        <p:spPr>
          <a:xfrm>
            <a:off x="-43541" y="347976"/>
            <a:ext cx="10281592"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28" name="テキスト ボックス 27"/>
          <p:cNvSpPr txBox="1"/>
          <p:nvPr/>
        </p:nvSpPr>
        <p:spPr>
          <a:xfrm>
            <a:off x="1" y="-27384"/>
            <a:ext cx="9905999" cy="369332"/>
          </a:xfrm>
          <a:prstGeom prst="rect">
            <a:avLst/>
          </a:prstGeom>
          <a:noFill/>
        </p:spPr>
        <p:txBody>
          <a:bodyPr wrap="square" rtlCol="0">
            <a:spAutoFit/>
          </a:bodyPr>
          <a:lstStyle/>
          <a:p>
            <a:pPr algn="ctr"/>
            <a:r>
              <a:rPr lang="ja-JP" altLang="en-US" dirty="0" smtClean="0">
                <a:latin typeface="HGP創英角ｺﾞｼｯｸUB" panose="020B0900000000000000" pitchFamily="50" charset="-128"/>
                <a:ea typeface="HGP創英角ｺﾞｼｯｸUB" panose="020B0900000000000000" pitchFamily="50" charset="-128"/>
              </a:rPr>
              <a:t>市町村事務処理標準システム導入意向調査（案）</a:t>
            </a:r>
            <a:r>
              <a:rPr kumimoji="1" lang="ja-JP" altLang="en-US" dirty="0" smtClean="0">
                <a:latin typeface="HGP創英角ｺﾞｼｯｸUB" panose="020B0900000000000000" pitchFamily="50" charset="-128"/>
                <a:ea typeface="HGP創英角ｺﾞｼｯｸUB" panose="020B0900000000000000" pitchFamily="50" charset="-128"/>
              </a:rPr>
              <a:t> 　</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2" name="正方形/長方形 1"/>
          <p:cNvSpPr/>
          <p:nvPr/>
        </p:nvSpPr>
        <p:spPr>
          <a:xfrm>
            <a:off x="153167" y="641832"/>
            <a:ext cx="9598699" cy="1050489"/>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900"/>
              </a:lnSpc>
            </a:pPr>
            <a:r>
              <a:rPr kumimoji="1" lang="ja-JP" altLang="en-US" sz="1300" dirty="0" smtClean="0">
                <a:solidFill>
                  <a:schemeClr val="tx1"/>
                </a:solidFill>
                <a:latin typeface="ＭＳ Ｐゴシック" panose="020B0600070205080204" pitchFamily="50" charset="-128"/>
                <a:ea typeface="ＭＳ Ｐゴシック" panose="020B0600070205080204" pitchFamily="50" charset="-128"/>
              </a:rPr>
              <a:t> ○ 新たな国保制度を円滑に施行するため、平成</a:t>
            </a:r>
            <a:r>
              <a:rPr kumimoji="1" lang="en-US" altLang="ja-JP" sz="1300" dirty="0" smtClean="0">
                <a:solidFill>
                  <a:schemeClr val="tx1"/>
                </a:solidFill>
                <a:latin typeface="ＭＳ Ｐゴシック" panose="020B0600070205080204" pitchFamily="50" charset="-128"/>
                <a:ea typeface="ＭＳ Ｐゴシック" panose="020B0600070205080204" pitchFamily="50" charset="-128"/>
              </a:rPr>
              <a:t>30</a:t>
            </a:r>
            <a:r>
              <a:rPr kumimoji="1" lang="ja-JP" altLang="en-US" sz="1300" dirty="0" smtClean="0">
                <a:solidFill>
                  <a:schemeClr val="tx1"/>
                </a:solidFill>
                <a:latin typeface="ＭＳ Ｐゴシック" panose="020B0600070205080204" pitchFamily="50" charset="-128"/>
                <a:ea typeface="ＭＳ Ｐゴシック" panose="020B0600070205080204" pitchFamily="50" charset="-128"/>
              </a:rPr>
              <a:t>年度から市町村事務処理標準システムの導入を希望する</a:t>
            </a:r>
            <a:r>
              <a:rPr lang="ja-JP" altLang="en-US" sz="1300" dirty="0" smtClean="0">
                <a:solidFill>
                  <a:schemeClr val="tx1"/>
                </a:solidFill>
                <a:latin typeface="ＭＳ Ｐゴシック" panose="020B0600070205080204" pitchFamily="50" charset="-128"/>
                <a:ea typeface="ＭＳ Ｐゴシック" panose="020B0600070205080204" pitchFamily="50" charset="-128"/>
              </a:rPr>
              <a:t>市町村数や市町村の規模、　</a:t>
            </a:r>
            <a:endParaRPr lang="en-US" altLang="ja-JP" sz="1300" dirty="0" smtClean="0">
              <a:solidFill>
                <a:schemeClr val="tx1"/>
              </a:solidFill>
              <a:latin typeface="ＭＳ Ｐゴシック" panose="020B0600070205080204" pitchFamily="50" charset="-128"/>
              <a:ea typeface="ＭＳ Ｐゴシック" panose="020B0600070205080204" pitchFamily="50" charset="-128"/>
            </a:endParaRPr>
          </a:p>
          <a:p>
            <a:pPr>
              <a:lnSpc>
                <a:spcPts val="1900"/>
              </a:lnSpc>
            </a:pPr>
            <a:r>
              <a:rPr lang="ja-JP" altLang="en-US" sz="1300" dirty="0">
                <a:solidFill>
                  <a:schemeClr val="tx1"/>
                </a:solidFill>
                <a:latin typeface="ＭＳ Ｐゴシック" panose="020B0600070205080204" pitchFamily="50" charset="-128"/>
                <a:ea typeface="ＭＳ Ｐゴシック" panose="020B0600070205080204" pitchFamily="50" charset="-128"/>
              </a:rPr>
              <a:t>　</a:t>
            </a:r>
            <a:r>
              <a:rPr lang="ja-JP" altLang="en-US" sz="1300" dirty="0" smtClean="0">
                <a:solidFill>
                  <a:schemeClr val="tx1"/>
                </a:solidFill>
                <a:latin typeface="ＭＳ Ｐゴシック" panose="020B0600070205080204" pitchFamily="50" charset="-128"/>
                <a:ea typeface="ＭＳ Ｐゴシック" panose="020B0600070205080204" pitchFamily="50" charset="-128"/>
              </a:rPr>
              <a:t>住基・税システムとの連携状況、データ保有状況等を把握することを目的として、導入意向調査を実施する。</a:t>
            </a:r>
            <a:endParaRPr lang="en-US" altLang="ja-JP" sz="1300" dirty="0" smtClean="0">
              <a:solidFill>
                <a:schemeClr val="tx1"/>
              </a:solidFill>
              <a:latin typeface="ＭＳ Ｐゴシック" panose="020B0600070205080204" pitchFamily="50" charset="-128"/>
              <a:ea typeface="ＭＳ Ｐゴシック" panose="020B0600070205080204" pitchFamily="50" charset="-128"/>
            </a:endParaRPr>
          </a:p>
          <a:p>
            <a:pPr>
              <a:lnSpc>
                <a:spcPts val="1900"/>
              </a:lnSpc>
            </a:pPr>
            <a:r>
              <a:rPr lang="ja-JP" altLang="en-US" sz="1300" dirty="0" smtClean="0">
                <a:solidFill>
                  <a:schemeClr val="tx1"/>
                </a:solidFill>
                <a:latin typeface="ＭＳ Ｐゴシック" panose="020B0600070205080204" pitchFamily="50" charset="-128"/>
                <a:ea typeface="ＭＳ Ｐゴシック" panose="020B0600070205080204" pitchFamily="50" charset="-128"/>
              </a:rPr>
              <a:t> ○ </a:t>
            </a:r>
            <a:r>
              <a:rPr lang="ja-JP" altLang="en-US" sz="1300" dirty="0">
                <a:solidFill>
                  <a:schemeClr val="tx1"/>
                </a:solidFill>
                <a:latin typeface="ＭＳ Ｐゴシック" panose="020B0600070205080204" pitchFamily="50" charset="-128"/>
                <a:ea typeface="ＭＳ Ｐゴシック" panose="020B0600070205080204" pitchFamily="50" charset="-128"/>
              </a:rPr>
              <a:t>調査</a:t>
            </a:r>
            <a:r>
              <a:rPr lang="ja-JP" altLang="en-US" sz="1300" dirty="0" smtClean="0">
                <a:solidFill>
                  <a:schemeClr val="tx1"/>
                </a:solidFill>
                <a:latin typeface="ＭＳ Ｐゴシック" panose="020B0600070205080204" pitchFamily="50" charset="-128"/>
                <a:ea typeface="ＭＳ Ｐゴシック" panose="020B0600070205080204" pitchFamily="50" charset="-128"/>
              </a:rPr>
              <a:t>結果を適切な稼働支援に結びつけるとともに、導入を希望する市町村においては、平成</a:t>
            </a:r>
            <a:r>
              <a:rPr lang="en-US" altLang="ja-JP" sz="1300" dirty="0" smtClean="0">
                <a:solidFill>
                  <a:schemeClr val="tx1"/>
                </a:solidFill>
                <a:latin typeface="ＭＳ Ｐゴシック" panose="020B0600070205080204" pitchFamily="50" charset="-128"/>
                <a:ea typeface="ＭＳ Ｐゴシック" panose="020B0600070205080204" pitchFamily="50" charset="-128"/>
              </a:rPr>
              <a:t>29</a:t>
            </a:r>
            <a:r>
              <a:rPr lang="ja-JP" altLang="en-US" sz="1300" dirty="0" smtClean="0">
                <a:solidFill>
                  <a:schemeClr val="tx1"/>
                </a:solidFill>
                <a:latin typeface="ＭＳ Ｐゴシック" panose="020B0600070205080204" pitchFamily="50" charset="-128"/>
                <a:ea typeface="ＭＳ Ｐゴシック" panose="020B0600070205080204" pitchFamily="50" charset="-128"/>
              </a:rPr>
              <a:t>年度の予算編成や的確に移行の準備　</a:t>
            </a:r>
            <a:endParaRPr lang="en-US" altLang="ja-JP" sz="1300" dirty="0" smtClean="0">
              <a:solidFill>
                <a:schemeClr val="tx1"/>
              </a:solidFill>
              <a:latin typeface="ＭＳ Ｐゴシック" panose="020B0600070205080204" pitchFamily="50" charset="-128"/>
              <a:ea typeface="ＭＳ Ｐゴシック" panose="020B0600070205080204" pitchFamily="50" charset="-128"/>
            </a:endParaRPr>
          </a:p>
          <a:p>
            <a:pPr>
              <a:lnSpc>
                <a:spcPts val="1900"/>
              </a:lnSpc>
            </a:pPr>
            <a:r>
              <a:rPr lang="ja-JP" altLang="en-US" sz="1300" dirty="0">
                <a:solidFill>
                  <a:schemeClr val="tx1"/>
                </a:solidFill>
                <a:latin typeface="ＭＳ Ｐゴシック" panose="020B0600070205080204" pitchFamily="50" charset="-128"/>
                <a:ea typeface="ＭＳ Ｐゴシック" panose="020B0600070205080204" pitchFamily="50" charset="-128"/>
              </a:rPr>
              <a:t>　</a:t>
            </a:r>
            <a:r>
              <a:rPr lang="ja-JP" altLang="en-US" sz="1300" dirty="0" smtClean="0">
                <a:solidFill>
                  <a:schemeClr val="tx1"/>
                </a:solidFill>
                <a:latin typeface="ＭＳ Ｐゴシック" panose="020B0600070205080204" pitchFamily="50" charset="-128"/>
                <a:ea typeface="ＭＳ Ｐゴシック" panose="020B0600070205080204" pitchFamily="50" charset="-128"/>
              </a:rPr>
              <a:t>に着手できるようにするため、調査については、平成</a:t>
            </a:r>
            <a:r>
              <a:rPr lang="en-US" altLang="ja-JP" sz="1300" dirty="0" smtClean="0">
                <a:solidFill>
                  <a:schemeClr val="tx1"/>
                </a:solidFill>
                <a:latin typeface="ＭＳ Ｐゴシック" panose="020B0600070205080204" pitchFamily="50" charset="-128"/>
                <a:ea typeface="ＭＳ Ｐゴシック" panose="020B0600070205080204" pitchFamily="50" charset="-128"/>
              </a:rPr>
              <a:t>28</a:t>
            </a:r>
            <a:r>
              <a:rPr lang="ja-JP" altLang="en-US" sz="1300" dirty="0" smtClean="0">
                <a:solidFill>
                  <a:schemeClr val="tx1"/>
                </a:solidFill>
                <a:latin typeface="ＭＳ Ｐゴシック" panose="020B0600070205080204" pitchFamily="50" charset="-128"/>
                <a:ea typeface="ＭＳ Ｐゴシック" panose="020B0600070205080204" pitchFamily="50" charset="-128"/>
              </a:rPr>
              <a:t>年度８～９月に実施する予定。また、前倒しで情報提供等を行う。　</a:t>
            </a:r>
            <a:endParaRPr kumimoji="1" lang="ja-JP" altLang="en-US" sz="1300" dirty="0">
              <a:solidFill>
                <a:schemeClr val="tx1"/>
              </a:solidFill>
              <a:latin typeface="ＭＳ Ｐゴシック" panose="020B0600070205080204" pitchFamily="50" charset="-128"/>
              <a:ea typeface="ＭＳ Ｐゴシック" panose="020B0600070205080204" pitchFamily="50" charset="-128"/>
            </a:endParaRPr>
          </a:p>
        </p:txBody>
      </p:sp>
      <p:sp>
        <p:nvSpPr>
          <p:cNvPr id="14" name="正方形/長方形 13"/>
          <p:cNvSpPr/>
          <p:nvPr/>
        </p:nvSpPr>
        <p:spPr>
          <a:xfrm>
            <a:off x="91288" y="364109"/>
            <a:ext cx="1008112" cy="305020"/>
          </a:xfrm>
          <a:prstGeom prst="rect">
            <a:avLst/>
          </a:prstGeom>
          <a:solidFill>
            <a:schemeClr val="accent5">
              <a:lumMod val="20000"/>
              <a:lumOff val="8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latin typeface="Arial" panose="020B0604020202020204" pitchFamily="34" charset="0"/>
                <a:cs typeface="Arial" panose="020B0604020202020204" pitchFamily="34" charset="0"/>
              </a:rPr>
              <a:t>目　的</a:t>
            </a:r>
            <a:endParaRPr kumimoji="1" lang="ja-JP" altLang="en-US" sz="1400" b="1" dirty="0">
              <a:solidFill>
                <a:schemeClr val="tx1"/>
              </a:solidFill>
              <a:latin typeface="Arial" panose="020B0604020202020204" pitchFamily="34" charset="0"/>
              <a:cs typeface="Arial" panose="020B0604020202020204" pitchFamily="34" charset="0"/>
            </a:endParaRPr>
          </a:p>
        </p:txBody>
      </p:sp>
      <p:grpSp>
        <p:nvGrpSpPr>
          <p:cNvPr id="19" name="グループ化 18"/>
          <p:cNvGrpSpPr/>
          <p:nvPr/>
        </p:nvGrpSpPr>
        <p:grpSpPr>
          <a:xfrm>
            <a:off x="90335" y="1743952"/>
            <a:ext cx="9602390" cy="2668746"/>
            <a:chOff x="101168" y="1794528"/>
            <a:chExt cx="9602390" cy="2668746"/>
          </a:xfrm>
          <a:solidFill>
            <a:srgbClr val="FFFFCC"/>
          </a:solidFill>
        </p:grpSpPr>
        <p:sp>
          <p:nvSpPr>
            <p:cNvPr id="15" name="正方形/長方形 14"/>
            <p:cNvSpPr/>
            <p:nvPr/>
          </p:nvSpPr>
          <p:spPr>
            <a:xfrm>
              <a:off x="217888" y="1944319"/>
              <a:ext cx="9464112" cy="2518955"/>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endParaRPr>
            </a:p>
            <a:p>
              <a:pPr>
                <a:lnSpc>
                  <a:spcPct val="150000"/>
                </a:lnSpc>
              </a:pPr>
              <a:r>
                <a:rPr kumimoji="1" lang="ja-JP" altLang="en-US" sz="1300" b="1" dirty="0" smtClean="0">
                  <a:solidFill>
                    <a:schemeClr val="tx1"/>
                  </a:solidFill>
                  <a:latin typeface="ＭＳ ゴシック" panose="020B0609070205080204" pitchFamily="49" charset="-128"/>
                  <a:ea typeface="ＭＳ ゴシック" panose="020B0609070205080204" pitchFamily="49" charset="-128"/>
                </a:rPr>
                <a:t>① 導入の希望</a:t>
              </a:r>
              <a:r>
                <a:rPr kumimoji="1" lang="ja-JP" altLang="en-US" sz="1300" dirty="0" smtClean="0">
                  <a:solidFill>
                    <a:schemeClr val="tx1"/>
                  </a:solidFill>
                  <a:latin typeface="ＭＳ ゴシック" panose="020B0609070205080204" pitchFamily="49" charset="-128"/>
                  <a:ea typeface="ＭＳ ゴシック" panose="020B0609070205080204" pitchFamily="49" charset="-128"/>
                </a:rPr>
                <a:t>　　　</a:t>
              </a:r>
              <a:r>
                <a:rPr kumimoji="1" lang="ja-JP" altLang="en-US" sz="1300" b="1" dirty="0" smtClean="0">
                  <a:solidFill>
                    <a:srgbClr val="C00000"/>
                  </a:solidFill>
                  <a:latin typeface="ＭＳ ゴシック" panose="020B0609070205080204" pitchFamily="49" charset="-128"/>
                  <a:ea typeface="ＭＳ ゴシック" panose="020B0609070205080204" pitchFamily="49" charset="-128"/>
                </a:rPr>
                <a:t>□</a:t>
              </a:r>
              <a:r>
                <a:rPr kumimoji="1" lang="ja-JP" altLang="en-US" sz="1300" dirty="0" smtClean="0">
                  <a:solidFill>
                    <a:schemeClr val="tx1"/>
                  </a:solidFill>
                  <a:latin typeface="ＭＳ ゴシック" panose="020B0609070205080204" pitchFamily="49" charset="-128"/>
                  <a:ea typeface="ＭＳ ゴシック" panose="020B0609070205080204" pitchFamily="49" charset="-128"/>
                </a:rPr>
                <a:t> 平成</a:t>
              </a:r>
              <a:r>
                <a:rPr kumimoji="1" lang="en-US" altLang="ja-JP" sz="1300" dirty="0" smtClean="0">
                  <a:solidFill>
                    <a:schemeClr val="tx1"/>
                  </a:solidFill>
                  <a:latin typeface="ＭＳ ゴシック" panose="020B0609070205080204" pitchFamily="49" charset="-128"/>
                  <a:ea typeface="ＭＳ ゴシック" panose="020B0609070205080204" pitchFamily="49" charset="-128"/>
                </a:rPr>
                <a:t>30</a:t>
              </a:r>
              <a:r>
                <a:rPr kumimoji="1" lang="ja-JP" altLang="en-US" sz="1300" dirty="0" smtClean="0">
                  <a:solidFill>
                    <a:schemeClr val="tx1"/>
                  </a:solidFill>
                  <a:latin typeface="ＭＳ ゴシック" panose="020B0609070205080204" pitchFamily="49" charset="-128"/>
                  <a:ea typeface="ＭＳ ゴシック" panose="020B0609070205080204" pitchFamily="49" charset="-128"/>
                </a:rPr>
                <a:t>年４月１日～　</a:t>
              </a:r>
              <a:r>
                <a:rPr kumimoji="1" lang="ja-JP" altLang="en-US" sz="1300" b="1" dirty="0" smtClean="0">
                  <a:solidFill>
                    <a:srgbClr val="C00000"/>
                  </a:solidFill>
                  <a:latin typeface="ＭＳ ゴシック" panose="020B0609070205080204" pitchFamily="49" charset="-128"/>
                  <a:ea typeface="ＭＳ ゴシック" panose="020B0609070205080204" pitchFamily="49" charset="-128"/>
                </a:rPr>
                <a:t>□</a:t>
              </a:r>
              <a:r>
                <a:rPr kumimoji="1" lang="ja-JP" altLang="en-US" sz="1300" dirty="0" smtClean="0">
                  <a:solidFill>
                    <a:schemeClr val="tx1"/>
                  </a:solidFill>
                  <a:latin typeface="ＭＳ ゴシック" panose="020B0609070205080204" pitchFamily="49" charset="-128"/>
                  <a:ea typeface="ＭＳ ゴシック" panose="020B0609070205080204" pitchFamily="49" charset="-128"/>
                </a:rPr>
                <a:t> </a:t>
              </a:r>
              <a:r>
                <a:rPr lang="ja-JP" altLang="en-US" sz="1300" dirty="0" smtClean="0">
                  <a:solidFill>
                    <a:schemeClr val="tx1"/>
                  </a:solidFill>
                  <a:latin typeface="ＭＳ ゴシック" panose="020B0609070205080204" pitchFamily="49" charset="-128"/>
                  <a:ea typeface="ＭＳ ゴシック" panose="020B0609070205080204" pitchFamily="49" charset="-128"/>
                </a:rPr>
                <a:t>平成</a:t>
              </a:r>
              <a:r>
                <a:rPr lang="en-US" altLang="ja-JP" sz="1300" dirty="0" smtClean="0">
                  <a:solidFill>
                    <a:schemeClr val="tx1"/>
                  </a:solidFill>
                  <a:latin typeface="ＭＳ ゴシック" panose="020B0609070205080204" pitchFamily="49" charset="-128"/>
                  <a:ea typeface="ＭＳ ゴシック" panose="020B0609070205080204" pitchFamily="49" charset="-128"/>
                </a:rPr>
                <a:t>30</a:t>
              </a:r>
              <a:r>
                <a:rPr lang="ja-JP" altLang="en-US" sz="1300" dirty="0" smtClean="0">
                  <a:solidFill>
                    <a:schemeClr val="tx1"/>
                  </a:solidFill>
                  <a:latin typeface="ＭＳ ゴシック" panose="020B0609070205080204" pitchFamily="49" charset="-128"/>
                  <a:ea typeface="ＭＳ ゴシック" panose="020B0609070205080204" pitchFamily="49" charset="-128"/>
                </a:rPr>
                <a:t>年度中（○月）　</a:t>
              </a:r>
              <a:r>
                <a:rPr lang="ja-JP" altLang="en-US" sz="1300" b="1" dirty="0" smtClean="0">
                  <a:solidFill>
                    <a:srgbClr val="C00000"/>
                  </a:solidFill>
                  <a:latin typeface="ＭＳ ゴシック" panose="020B0609070205080204" pitchFamily="49" charset="-128"/>
                  <a:ea typeface="ＭＳ ゴシック" panose="020B0609070205080204" pitchFamily="49" charset="-128"/>
                </a:rPr>
                <a:t>□</a:t>
              </a:r>
              <a:r>
                <a:rPr lang="ja-JP" altLang="en-US" sz="1300" dirty="0" smtClean="0">
                  <a:solidFill>
                    <a:schemeClr val="tx1"/>
                  </a:solidFill>
                  <a:latin typeface="ＭＳ ゴシック" panose="020B0609070205080204" pitchFamily="49" charset="-128"/>
                  <a:ea typeface="ＭＳ ゴシック" panose="020B0609070205080204" pitchFamily="49" charset="-128"/>
                </a:rPr>
                <a:t> 平成</a:t>
              </a:r>
              <a:r>
                <a:rPr lang="en-US" altLang="ja-JP" sz="1300" dirty="0" smtClean="0">
                  <a:solidFill>
                    <a:schemeClr val="tx1"/>
                  </a:solidFill>
                  <a:latin typeface="ＭＳ ゴシック" panose="020B0609070205080204" pitchFamily="49" charset="-128"/>
                  <a:ea typeface="ＭＳ ゴシック" panose="020B0609070205080204" pitchFamily="49" charset="-128"/>
                </a:rPr>
                <a:t>31</a:t>
              </a:r>
              <a:r>
                <a:rPr lang="ja-JP" altLang="en-US" sz="1300" dirty="0" smtClean="0">
                  <a:solidFill>
                    <a:schemeClr val="tx1"/>
                  </a:solidFill>
                  <a:latin typeface="ＭＳ ゴシック" panose="020B0609070205080204" pitchFamily="49" charset="-128"/>
                  <a:ea typeface="ＭＳ ゴシック" panose="020B0609070205080204" pitchFamily="49" charset="-128"/>
                </a:rPr>
                <a:t>年度以降　</a:t>
              </a:r>
              <a:r>
                <a:rPr lang="ja-JP" altLang="en-US" sz="1300" b="1" dirty="0" smtClean="0">
                  <a:solidFill>
                    <a:srgbClr val="C00000"/>
                  </a:solidFill>
                  <a:latin typeface="ＭＳ ゴシック" panose="020B0609070205080204" pitchFamily="49" charset="-128"/>
                  <a:ea typeface="ＭＳ ゴシック" panose="020B0609070205080204" pitchFamily="49" charset="-128"/>
                </a:rPr>
                <a:t>□</a:t>
              </a:r>
              <a:r>
                <a:rPr lang="ja-JP" altLang="en-US" sz="1300" dirty="0" smtClean="0">
                  <a:solidFill>
                    <a:schemeClr val="tx1"/>
                  </a:solidFill>
                  <a:latin typeface="ＭＳ ゴシック" panose="020B0609070205080204" pitchFamily="49" charset="-128"/>
                  <a:ea typeface="ＭＳ ゴシック" panose="020B0609070205080204" pitchFamily="49" charset="-128"/>
                </a:rPr>
                <a:t> 希望しない</a:t>
              </a:r>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endParaRPr>
            </a:p>
            <a:p>
              <a:pPr>
                <a:lnSpc>
                  <a:spcPct val="150000"/>
                </a:lnSpc>
              </a:pPr>
              <a:r>
                <a:rPr lang="ja-JP" altLang="en-US" sz="1300" b="1" dirty="0" smtClean="0">
                  <a:solidFill>
                    <a:schemeClr val="tx1"/>
                  </a:solidFill>
                  <a:latin typeface="ＭＳ ゴシック" panose="020B0609070205080204" pitchFamily="49" charset="-128"/>
                  <a:ea typeface="ＭＳ ゴシック" panose="020B0609070205080204" pitchFamily="49" charset="-128"/>
                </a:rPr>
                <a:t>② 導入の形態</a:t>
              </a:r>
              <a:r>
                <a:rPr lang="ja-JP" altLang="en-US" sz="1300" dirty="0" smtClean="0">
                  <a:solidFill>
                    <a:schemeClr val="tx1"/>
                  </a:solidFill>
                  <a:latin typeface="ＭＳ ゴシック" panose="020B0609070205080204" pitchFamily="49" charset="-128"/>
                  <a:ea typeface="ＭＳ ゴシック" panose="020B0609070205080204" pitchFamily="49" charset="-128"/>
                </a:rPr>
                <a:t>　　　</a:t>
              </a:r>
              <a:r>
                <a:rPr lang="ja-JP" altLang="en-US" sz="1300" b="1" dirty="0" smtClean="0">
                  <a:solidFill>
                    <a:srgbClr val="C00000"/>
                  </a:solidFill>
                  <a:latin typeface="ＭＳ ゴシック" panose="020B0609070205080204" pitchFamily="49" charset="-128"/>
                  <a:ea typeface="ＭＳ ゴシック" panose="020B0609070205080204" pitchFamily="49" charset="-128"/>
                </a:rPr>
                <a:t>□</a:t>
              </a:r>
              <a:r>
                <a:rPr lang="ja-JP" altLang="en-US" sz="1300" dirty="0" smtClean="0">
                  <a:solidFill>
                    <a:schemeClr val="tx1"/>
                  </a:solidFill>
                  <a:latin typeface="ＭＳ ゴシック" panose="020B0609070205080204" pitchFamily="49" charset="-128"/>
                  <a:ea typeface="ＭＳ ゴシック" panose="020B0609070205080204" pitchFamily="49" charset="-128"/>
                </a:rPr>
                <a:t> 単独利用　</a:t>
              </a:r>
              <a:r>
                <a:rPr lang="ja-JP" altLang="en-US" sz="1300" b="1" dirty="0" smtClean="0">
                  <a:solidFill>
                    <a:srgbClr val="C00000"/>
                  </a:solidFill>
                  <a:latin typeface="ＭＳ ゴシック" panose="020B0609070205080204" pitchFamily="49" charset="-128"/>
                  <a:ea typeface="ＭＳ ゴシック" panose="020B0609070205080204" pitchFamily="49" charset="-128"/>
                </a:rPr>
                <a:t>□</a:t>
              </a:r>
              <a:r>
                <a:rPr lang="ja-JP" altLang="en-US" sz="1300" dirty="0" smtClean="0">
                  <a:solidFill>
                    <a:schemeClr val="tx1"/>
                  </a:solidFill>
                  <a:latin typeface="ＭＳ ゴシック" panose="020B0609070205080204" pitchFamily="49" charset="-128"/>
                  <a:ea typeface="ＭＳ ゴシック" panose="020B0609070205080204" pitchFamily="49" charset="-128"/>
                </a:rPr>
                <a:t> クラウド利用（クラウドの形態）</a:t>
              </a:r>
              <a:endParaRPr lang="en-US" altLang="ja-JP" sz="1300" strike="sngStrike" dirty="0" smtClean="0">
                <a:solidFill>
                  <a:srgbClr val="FF0000"/>
                </a:solidFill>
                <a:latin typeface="ＭＳ ゴシック" panose="020B0609070205080204" pitchFamily="49" charset="-128"/>
                <a:ea typeface="ＭＳ ゴシック" panose="020B0609070205080204" pitchFamily="49" charset="-128"/>
              </a:endParaRPr>
            </a:p>
            <a:p>
              <a:pPr>
                <a:lnSpc>
                  <a:spcPct val="150000"/>
                </a:lnSpc>
              </a:pPr>
              <a:r>
                <a:rPr lang="ja-JP" altLang="en-US" sz="1300" b="1" dirty="0" smtClean="0">
                  <a:solidFill>
                    <a:schemeClr val="tx1"/>
                  </a:solidFill>
                  <a:latin typeface="ＭＳ ゴシック" panose="020B0609070205080204" pitchFamily="49" charset="-128"/>
                  <a:ea typeface="ＭＳ ゴシック" panose="020B0609070205080204" pitchFamily="49" charset="-128"/>
                </a:rPr>
                <a:t>③ 利用を希望</a:t>
              </a:r>
              <a:r>
                <a:rPr lang="ja-JP" altLang="en-US" sz="1300" dirty="0" smtClean="0">
                  <a:solidFill>
                    <a:schemeClr val="tx1"/>
                  </a:solidFill>
                  <a:latin typeface="ＭＳ ゴシック" panose="020B0609070205080204" pitchFamily="49" charset="-128"/>
                  <a:ea typeface="ＭＳ ゴシック" panose="020B0609070205080204" pitchFamily="49" charset="-128"/>
                </a:rPr>
                <a:t>　　　</a:t>
              </a:r>
              <a:r>
                <a:rPr lang="ja-JP" altLang="en-US" sz="1300" b="1" dirty="0" smtClean="0">
                  <a:solidFill>
                    <a:srgbClr val="C00000"/>
                  </a:solidFill>
                  <a:latin typeface="ＭＳ ゴシック" panose="020B0609070205080204" pitchFamily="49" charset="-128"/>
                  <a:ea typeface="ＭＳ ゴシック" panose="020B0609070205080204" pitchFamily="49" charset="-128"/>
                </a:rPr>
                <a:t>□</a:t>
              </a:r>
              <a:r>
                <a:rPr lang="ja-JP" altLang="en-US" sz="1300" dirty="0" smtClean="0">
                  <a:solidFill>
                    <a:schemeClr val="tx1"/>
                  </a:solidFill>
                  <a:latin typeface="ＭＳ ゴシック" panose="020B0609070205080204" pitchFamily="49" charset="-128"/>
                  <a:ea typeface="ＭＳ ゴシック" panose="020B0609070205080204" pitchFamily="49" charset="-128"/>
                </a:rPr>
                <a:t> 全ての機能　</a:t>
              </a:r>
              <a:r>
                <a:rPr lang="ja-JP" altLang="en-US" sz="1300" b="1" dirty="0" smtClean="0">
                  <a:solidFill>
                    <a:srgbClr val="C00000"/>
                  </a:solidFill>
                  <a:latin typeface="ＭＳ ゴシック" panose="020B0609070205080204" pitchFamily="49" charset="-128"/>
                  <a:ea typeface="ＭＳ ゴシック" panose="020B0609070205080204" pitchFamily="49" charset="-128"/>
                </a:rPr>
                <a:t>□</a:t>
              </a:r>
              <a:r>
                <a:rPr lang="ja-JP" altLang="en-US" sz="1300" dirty="0" smtClean="0">
                  <a:solidFill>
                    <a:schemeClr val="tx1"/>
                  </a:solidFill>
                  <a:latin typeface="ＭＳ ゴシック" panose="020B0609070205080204" pitchFamily="49" charset="-128"/>
                  <a:ea typeface="ＭＳ ゴシック" panose="020B0609070205080204" pitchFamily="49" charset="-128"/>
                </a:rPr>
                <a:t> 一部の機能（</a:t>
              </a:r>
              <a:r>
                <a:rPr lang="ja-JP" altLang="en-US" sz="1300" b="1" dirty="0" smtClean="0">
                  <a:solidFill>
                    <a:srgbClr val="C00000"/>
                  </a:solidFill>
                  <a:latin typeface="ＭＳ ゴシック" panose="020B0609070205080204" pitchFamily="49" charset="-128"/>
                  <a:ea typeface="ＭＳ ゴシック" panose="020B0609070205080204" pitchFamily="49" charset="-128"/>
                </a:rPr>
                <a:t>□ </a:t>
              </a:r>
              <a:r>
                <a:rPr lang="ja-JP" altLang="en-US" sz="1300" dirty="0" smtClean="0">
                  <a:solidFill>
                    <a:schemeClr val="tx1"/>
                  </a:solidFill>
                  <a:latin typeface="ＭＳ ゴシック" panose="020B0609070205080204" pitchFamily="49" charset="-128"/>
                  <a:ea typeface="ＭＳ ゴシック" panose="020B0609070205080204" pitchFamily="49" charset="-128"/>
                </a:rPr>
                <a:t>資格管理、保険料（税）賦課　</a:t>
              </a:r>
              <a:r>
                <a:rPr lang="ja-JP" altLang="en-US" sz="1300" b="1" dirty="0" smtClean="0">
                  <a:solidFill>
                    <a:srgbClr val="C00000"/>
                  </a:solidFill>
                  <a:latin typeface="ＭＳ ゴシック" panose="020B0609070205080204" pitchFamily="49" charset="-128"/>
                  <a:ea typeface="ＭＳ ゴシック" panose="020B0609070205080204" pitchFamily="49" charset="-128"/>
                </a:rPr>
                <a:t>□ </a:t>
              </a:r>
              <a:r>
                <a:rPr lang="ja-JP" altLang="en-US" sz="1300" dirty="0" smtClean="0">
                  <a:solidFill>
                    <a:schemeClr val="tx1"/>
                  </a:solidFill>
                  <a:latin typeface="ＭＳ ゴシック" panose="020B0609070205080204" pitchFamily="49" charset="-128"/>
                  <a:ea typeface="ＭＳ ゴシック" panose="020B0609070205080204" pitchFamily="49" charset="-128"/>
                </a:rPr>
                <a:t>給付管理、</a:t>
              </a:r>
              <a:r>
                <a:rPr lang="ja-JP" altLang="en-US" sz="1300" b="1" dirty="0" smtClean="0">
                  <a:solidFill>
                    <a:srgbClr val="C00000"/>
                  </a:solidFill>
                  <a:latin typeface="ＭＳ ゴシック" panose="020B0609070205080204" pitchFamily="49" charset="-128"/>
                  <a:ea typeface="ＭＳ ゴシック" panose="020B0609070205080204" pitchFamily="49" charset="-128"/>
                </a:rPr>
                <a:t>□ </a:t>
              </a:r>
              <a:r>
                <a:rPr lang="ja-JP" altLang="en-US" sz="1300" dirty="0" smtClean="0">
                  <a:solidFill>
                    <a:schemeClr val="tx1"/>
                  </a:solidFill>
                  <a:latin typeface="ＭＳ ゴシック" panose="020B0609070205080204" pitchFamily="49" charset="-128"/>
                  <a:ea typeface="ＭＳ ゴシック" panose="020B0609070205080204" pitchFamily="49" charset="-128"/>
                </a:rPr>
                <a:t>徴収・収納管理）</a:t>
              </a:r>
              <a:endParaRPr lang="en-US" altLang="ja-JP" sz="1300" dirty="0" smtClean="0">
                <a:solidFill>
                  <a:schemeClr val="tx1"/>
                </a:solidFill>
                <a:latin typeface="ＭＳ ゴシック" panose="020B0609070205080204" pitchFamily="49" charset="-128"/>
                <a:ea typeface="ＭＳ ゴシック" panose="020B0609070205080204" pitchFamily="49" charset="-128"/>
              </a:endParaRPr>
            </a:p>
            <a:p>
              <a:pPr>
                <a:lnSpc>
                  <a:spcPct val="150000"/>
                </a:lnSpc>
              </a:pPr>
              <a:r>
                <a:rPr lang="ja-JP" altLang="en-US" sz="1300" dirty="0">
                  <a:solidFill>
                    <a:schemeClr val="tx1"/>
                  </a:solidFill>
                  <a:latin typeface="ＭＳ ゴシック" panose="020B0609070205080204" pitchFamily="49" charset="-128"/>
                  <a:ea typeface="ＭＳ ゴシック" panose="020B0609070205080204" pitchFamily="49" charset="-128"/>
                </a:rPr>
                <a:t>　</a:t>
              </a:r>
              <a:r>
                <a:rPr lang="ja-JP" altLang="en-US" sz="1300" dirty="0" smtClean="0">
                  <a:solidFill>
                    <a:schemeClr val="tx1"/>
                  </a:solidFill>
                  <a:latin typeface="ＭＳ ゴシック" panose="020B0609070205080204" pitchFamily="49" charset="-128"/>
                  <a:ea typeface="ＭＳ ゴシック" panose="020B0609070205080204" pitchFamily="49" charset="-128"/>
                </a:rPr>
                <a:t> </a:t>
              </a:r>
              <a:r>
                <a:rPr lang="ja-JP" altLang="en-US" sz="1300" b="1" dirty="0" smtClean="0">
                  <a:solidFill>
                    <a:schemeClr val="tx1"/>
                  </a:solidFill>
                  <a:latin typeface="ＭＳ ゴシック" panose="020B0609070205080204" pitchFamily="49" charset="-128"/>
                  <a:ea typeface="ＭＳ ゴシック" panose="020B0609070205080204" pitchFamily="49" charset="-128"/>
                </a:rPr>
                <a:t>する</a:t>
              </a:r>
              <a:r>
                <a:rPr lang="ja-JP" altLang="en-US" sz="1300" b="1" dirty="0">
                  <a:solidFill>
                    <a:schemeClr val="tx1"/>
                  </a:solidFill>
                  <a:latin typeface="ＭＳ ゴシック" panose="020B0609070205080204" pitchFamily="49" charset="-128"/>
                  <a:ea typeface="ＭＳ ゴシック" panose="020B0609070205080204" pitchFamily="49" charset="-128"/>
                </a:rPr>
                <a:t>機能</a:t>
              </a:r>
              <a:r>
                <a:rPr lang="ja-JP" altLang="en-US" sz="1300" dirty="0" smtClean="0">
                  <a:solidFill>
                    <a:schemeClr val="tx1"/>
                  </a:solidFill>
                  <a:latin typeface="ＭＳ ゴシック" panose="020B0609070205080204" pitchFamily="49" charset="-128"/>
                  <a:ea typeface="ＭＳ ゴシック" panose="020B0609070205080204" pitchFamily="49" charset="-128"/>
                </a:rPr>
                <a:t>　　　</a:t>
              </a:r>
              <a:r>
                <a:rPr lang="en-US" altLang="ja-JP" sz="1300" dirty="0" smtClean="0">
                  <a:solidFill>
                    <a:schemeClr val="tx1"/>
                  </a:solidFill>
                  <a:latin typeface="ＭＳ ゴシック" panose="020B0609070205080204" pitchFamily="49" charset="-128"/>
                  <a:ea typeface="ＭＳ ゴシック" panose="020B0609070205080204" pitchFamily="49" charset="-128"/>
                </a:rPr>
                <a:t>※</a:t>
              </a:r>
              <a:r>
                <a:rPr lang="ja-JP" altLang="en-US" sz="1300" dirty="0" smtClean="0">
                  <a:solidFill>
                    <a:schemeClr val="tx1"/>
                  </a:solidFill>
                  <a:latin typeface="ＭＳ ゴシック" panose="020B0609070205080204" pitchFamily="49" charset="-128"/>
                  <a:ea typeface="ＭＳ ゴシック" panose="020B0609070205080204" pitchFamily="49" charset="-128"/>
                </a:rPr>
                <a:t>　給付管理機能等の機能の一部のみ利用を希望する場合であっても、資格管理・賦課機能の利用は必須。</a:t>
              </a:r>
              <a:endParaRPr lang="en-US" altLang="ja-JP" sz="1300" dirty="0" smtClean="0">
                <a:solidFill>
                  <a:schemeClr val="tx1"/>
                </a:solidFill>
                <a:latin typeface="ＭＳ ゴシック" panose="020B0609070205080204" pitchFamily="49" charset="-128"/>
                <a:ea typeface="ＭＳ ゴシック" panose="020B0609070205080204" pitchFamily="49" charset="-128"/>
              </a:endParaRPr>
            </a:p>
            <a:p>
              <a:pPr>
                <a:lnSpc>
                  <a:spcPct val="150000"/>
                </a:lnSpc>
              </a:pPr>
              <a:r>
                <a:rPr lang="ja-JP" altLang="en-US" sz="1300" dirty="0">
                  <a:solidFill>
                    <a:schemeClr val="tx1"/>
                  </a:solidFill>
                  <a:latin typeface="ＭＳ ゴシック" panose="020B0609070205080204" pitchFamily="49" charset="-128"/>
                  <a:ea typeface="ＭＳ ゴシック" panose="020B0609070205080204" pitchFamily="49" charset="-128"/>
                </a:rPr>
                <a:t>　</a:t>
              </a:r>
              <a:r>
                <a:rPr lang="ja-JP" altLang="en-US" sz="1300" dirty="0" smtClean="0">
                  <a:solidFill>
                    <a:schemeClr val="tx1"/>
                  </a:solidFill>
                  <a:latin typeface="ＭＳ ゴシック" panose="020B0609070205080204" pitchFamily="49" charset="-128"/>
                  <a:ea typeface="ＭＳ ゴシック" panose="020B0609070205080204" pitchFamily="49" charset="-128"/>
                </a:rPr>
                <a:t>　　　　　　　　　 また、給付管理機能のうち、例えば高額療養費の計算機能のみ等のサブ機能の利用を希望する場合の</a:t>
              </a:r>
              <a:endParaRPr lang="en-US" altLang="ja-JP" sz="1300" dirty="0" smtClean="0">
                <a:solidFill>
                  <a:schemeClr val="tx1"/>
                </a:solidFill>
                <a:latin typeface="ＭＳ ゴシック" panose="020B0609070205080204" pitchFamily="49" charset="-128"/>
                <a:ea typeface="ＭＳ ゴシック" panose="020B0609070205080204" pitchFamily="49" charset="-128"/>
              </a:endParaRPr>
            </a:p>
            <a:p>
              <a:pPr>
                <a:lnSpc>
                  <a:spcPct val="150000"/>
                </a:lnSpc>
              </a:pPr>
              <a:r>
                <a:rPr lang="ja-JP" altLang="en-US" sz="1300" dirty="0">
                  <a:solidFill>
                    <a:schemeClr val="tx1"/>
                  </a:solidFill>
                  <a:latin typeface="ＭＳ ゴシック" panose="020B0609070205080204" pitchFamily="49" charset="-128"/>
                  <a:ea typeface="ＭＳ ゴシック" panose="020B0609070205080204" pitchFamily="49" charset="-128"/>
                </a:rPr>
                <a:t>　</a:t>
              </a:r>
              <a:r>
                <a:rPr lang="ja-JP" altLang="en-US" sz="1300" dirty="0" smtClean="0">
                  <a:solidFill>
                    <a:schemeClr val="tx1"/>
                  </a:solidFill>
                  <a:latin typeface="ＭＳ ゴシック" panose="020B0609070205080204" pitchFamily="49" charset="-128"/>
                  <a:ea typeface="ＭＳ ゴシック" panose="020B0609070205080204" pitchFamily="49" charset="-128"/>
                </a:rPr>
                <a:t>　　　　　　　　　 可否については、</a:t>
              </a:r>
              <a:r>
                <a:rPr kumimoji="1" lang="ja-JP" altLang="en-US" sz="1300" dirty="0" smtClean="0">
                  <a:solidFill>
                    <a:schemeClr val="tx1"/>
                  </a:solidFill>
                  <a:latin typeface="ＭＳ ゴシック" panose="020B0609070205080204" pitchFamily="49" charset="-128"/>
                  <a:ea typeface="ＭＳ ゴシック" panose="020B0609070205080204" pitchFamily="49" charset="-128"/>
                </a:rPr>
                <a:t>現在、検討中。</a:t>
              </a:r>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endParaRPr>
            </a:p>
            <a:p>
              <a:pPr>
                <a:lnSpc>
                  <a:spcPct val="150000"/>
                </a:lnSpc>
              </a:pPr>
              <a:r>
                <a:rPr lang="ja-JP" altLang="en-US" sz="1300" b="1" dirty="0" smtClean="0">
                  <a:solidFill>
                    <a:schemeClr val="tx1"/>
                  </a:solidFill>
                  <a:latin typeface="ＭＳ ゴシック" panose="020B0609070205080204" pitchFamily="49" charset="-128"/>
                  <a:ea typeface="ＭＳ ゴシック" panose="020B0609070205080204" pitchFamily="49" charset="-128"/>
                </a:rPr>
                <a:t>④ 既存システム</a:t>
              </a:r>
              <a:r>
                <a:rPr lang="ja-JP" altLang="en-US" sz="1300" dirty="0" smtClean="0">
                  <a:solidFill>
                    <a:schemeClr val="tx1"/>
                  </a:solidFill>
                  <a:latin typeface="ＭＳ ゴシック" panose="020B0609070205080204" pitchFamily="49" charset="-128"/>
                  <a:ea typeface="ＭＳ ゴシック" panose="020B0609070205080204" pitchFamily="49" charset="-128"/>
                </a:rPr>
                <a:t>　　</a:t>
              </a:r>
              <a:r>
                <a:rPr lang="ja-JP" altLang="en-US" sz="1300" b="1" dirty="0" smtClean="0">
                  <a:solidFill>
                    <a:srgbClr val="C00000"/>
                  </a:solidFill>
                  <a:latin typeface="ＭＳ ゴシック" panose="020B0609070205080204" pitchFamily="49" charset="-128"/>
                  <a:ea typeface="ＭＳ ゴシック" panose="020B0609070205080204" pitchFamily="49" charset="-128"/>
                </a:rPr>
                <a:t>□</a:t>
              </a:r>
              <a:r>
                <a:rPr lang="ja-JP" altLang="en-US" sz="1300" dirty="0" smtClean="0">
                  <a:solidFill>
                    <a:schemeClr val="tx1"/>
                  </a:solidFill>
                  <a:latin typeface="ＭＳ ゴシック" panose="020B0609070205080204" pitchFamily="49" charset="-128"/>
                  <a:ea typeface="ＭＳ ゴシック" panose="020B0609070205080204" pitchFamily="49" charset="-128"/>
                </a:rPr>
                <a:t> 独自開発　</a:t>
              </a:r>
              <a:r>
                <a:rPr lang="ja-JP" altLang="en-US" sz="1300" b="1" dirty="0" smtClean="0">
                  <a:solidFill>
                    <a:srgbClr val="C00000"/>
                  </a:solidFill>
                  <a:latin typeface="ＭＳ ゴシック" panose="020B0609070205080204" pitchFamily="49" charset="-128"/>
                  <a:ea typeface="ＭＳ ゴシック" panose="020B0609070205080204" pitchFamily="49" charset="-128"/>
                </a:rPr>
                <a:t>□</a:t>
              </a:r>
              <a:r>
                <a:rPr lang="ja-JP" altLang="en-US" sz="1300" dirty="0" smtClean="0">
                  <a:solidFill>
                    <a:schemeClr val="tx1"/>
                  </a:solidFill>
                  <a:latin typeface="ＭＳ ゴシック" panose="020B0609070205080204" pitchFamily="49" charset="-128"/>
                  <a:ea typeface="ＭＳ ゴシック" panose="020B0609070205080204" pitchFamily="49" charset="-128"/>
                </a:rPr>
                <a:t> パッケージシステム（</a:t>
              </a:r>
              <a:r>
                <a:rPr lang="ja-JP" altLang="en-US" sz="1300" b="1" dirty="0" smtClean="0">
                  <a:solidFill>
                    <a:srgbClr val="C00000"/>
                  </a:solidFill>
                  <a:latin typeface="ＭＳ ゴシック" panose="020B0609070205080204" pitchFamily="49" charset="-128"/>
                  <a:ea typeface="ＭＳ ゴシック" panose="020B0609070205080204" pitchFamily="49" charset="-128"/>
                </a:rPr>
                <a:t>□</a:t>
              </a:r>
              <a:r>
                <a:rPr lang="ja-JP" altLang="en-US" sz="1300" dirty="0" smtClean="0">
                  <a:solidFill>
                    <a:schemeClr val="tx1"/>
                  </a:solidFill>
                  <a:latin typeface="ＭＳ ゴシック" panose="020B0609070205080204" pitchFamily="49" charset="-128"/>
                  <a:ea typeface="ＭＳ ゴシック" panose="020B0609070205080204" pitchFamily="49" charset="-128"/>
                </a:rPr>
                <a:t> 国保単独、</a:t>
              </a:r>
              <a:r>
                <a:rPr lang="ja-JP" altLang="en-US" sz="1300" b="1" dirty="0" smtClean="0">
                  <a:solidFill>
                    <a:srgbClr val="C00000"/>
                  </a:solidFill>
                  <a:latin typeface="ＭＳ ゴシック" panose="020B0609070205080204" pitchFamily="49" charset="-128"/>
                  <a:ea typeface="ＭＳ ゴシック" panose="020B0609070205080204" pitchFamily="49" charset="-128"/>
                </a:rPr>
                <a:t>□</a:t>
              </a:r>
              <a:r>
                <a:rPr lang="ja-JP" altLang="en-US" sz="1300" dirty="0" smtClean="0">
                  <a:solidFill>
                    <a:schemeClr val="tx1"/>
                  </a:solidFill>
                  <a:latin typeface="ＭＳ ゴシック" panose="020B0609070205080204" pitchFamily="49" charset="-128"/>
                  <a:ea typeface="ＭＳ ゴシック" panose="020B0609070205080204" pitchFamily="49" charset="-128"/>
                </a:rPr>
                <a:t> オールインワン　</a:t>
              </a:r>
              <a:r>
                <a:rPr lang="ja-JP" altLang="en-US" sz="1300" b="1" dirty="0" smtClean="0">
                  <a:solidFill>
                    <a:srgbClr val="C00000"/>
                  </a:solidFill>
                  <a:latin typeface="ＭＳ ゴシック" panose="020B0609070205080204" pitchFamily="49" charset="-128"/>
                  <a:ea typeface="ＭＳ ゴシック" panose="020B0609070205080204" pitchFamily="49" charset="-128"/>
                </a:rPr>
                <a:t>□</a:t>
              </a:r>
              <a:r>
                <a:rPr lang="ja-JP" altLang="en-US" sz="1300" dirty="0" smtClean="0">
                  <a:solidFill>
                    <a:schemeClr val="tx1"/>
                  </a:solidFill>
                  <a:latin typeface="ＭＳ ゴシック" panose="020B0609070205080204" pitchFamily="49" charset="-128"/>
                  <a:ea typeface="ＭＳ ゴシック" panose="020B0609070205080204" pitchFamily="49" charset="-128"/>
                </a:rPr>
                <a:t> その他）</a:t>
              </a:r>
              <a:endParaRPr lang="en-US" altLang="ja-JP" sz="1300" dirty="0" smtClean="0">
                <a:solidFill>
                  <a:schemeClr val="tx1"/>
                </a:solidFill>
                <a:latin typeface="ＭＳ ゴシック" panose="020B0609070205080204" pitchFamily="49" charset="-128"/>
                <a:ea typeface="ＭＳ ゴシック" panose="020B0609070205080204" pitchFamily="49" charset="-128"/>
              </a:endParaRPr>
            </a:p>
            <a:p>
              <a:pPr>
                <a:lnSpc>
                  <a:spcPct val="150000"/>
                </a:lnSpc>
              </a:pPr>
              <a:r>
                <a:rPr lang="ja-JP" altLang="en-US" sz="1300" dirty="0">
                  <a:solidFill>
                    <a:schemeClr val="tx1"/>
                  </a:solidFill>
                  <a:latin typeface="ＭＳ ゴシック" panose="020B0609070205080204" pitchFamily="49" charset="-128"/>
                  <a:ea typeface="ＭＳ ゴシック" panose="020B0609070205080204" pitchFamily="49" charset="-128"/>
                </a:rPr>
                <a:t>　</a:t>
              </a:r>
              <a:r>
                <a:rPr lang="ja-JP" altLang="en-US" sz="1300" dirty="0" smtClean="0">
                  <a:solidFill>
                    <a:schemeClr val="tx1"/>
                  </a:solidFill>
                  <a:latin typeface="ＭＳ ゴシック" panose="020B0609070205080204" pitchFamily="49" charset="-128"/>
                  <a:ea typeface="ＭＳ ゴシック" panose="020B0609070205080204" pitchFamily="49" charset="-128"/>
                </a:rPr>
                <a:t> </a:t>
              </a:r>
              <a:r>
                <a:rPr lang="ja-JP" altLang="en-US" sz="1300" b="1" dirty="0" smtClean="0">
                  <a:solidFill>
                    <a:schemeClr val="tx1"/>
                  </a:solidFill>
                  <a:latin typeface="ＭＳ ゴシック" panose="020B0609070205080204" pitchFamily="49" charset="-128"/>
                  <a:ea typeface="ＭＳ ゴシック" panose="020B0609070205080204" pitchFamily="49" charset="-128"/>
                </a:rPr>
                <a:t>の形態　</a:t>
              </a:r>
              <a:endParaRPr kumimoji="1" lang="ja-JP" altLang="en-US" sz="1300" b="1" dirty="0">
                <a:solidFill>
                  <a:schemeClr val="tx1"/>
                </a:solidFill>
                <a:latin typeface="ＭＳ ゴシック" panose="020B0609070205080204" pitchFamily="49" charset="-128"/>
                <a:ea typeface="ＭＳ ゴシック" panose="020B0609070205080204" pitchFamily="49" charset="-128"/>
              </a:endParaRPr>
            </a:p>
          </p:txBody>
        </p:sp>
        <p:sp>
          <p:nvSpPr>
            <p:cNvPr id="16" name="正方形/長方形 15"/>
            <p:cNvSpPr/>
            <p:nvPr/>
          </p:nvSpPr>
          <p:spPr>
            <a:xfrm>
              <a:off x="101168" y="1794528"/>
              <a:ext cx="1008112" cy="305020"/>
            </a:xfrm>
            <a:prstGeom prst="rect">
              <a:avLst/>
            </a:prstGeom>
            <a:solidFill>
              <a:schemeClr val="accent5">
                <a:lumMod val="20000"/>
                <a:lumOff val="8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solidFill>
                  <a:latin typeface="Arial" panose="020B0604020202020204" pitchFamily="34" charset="0"/>
                  <a:cs typeface="Arial" panose="020B0604020202020204" pitchFamily="34" charset="0"/>
                </a:rPr>
                <a:t>内容（案）</a:t>
              </a:r>
              <a:endParaRPr kumimoji="1" lang="ja-JP" altLang="en-US" sz="1400" b="1" dirty="0">
                <a:solidFill>
                  <a:schemeClr val="tx1"/>
                </a:solidFill>
                <a:latin typeface="Arial" panose="020B0604020202020204" pitchFamily="34" charset="0"/>
                <a:cs typeface="Arial" panose="020B0604020202020204" pitchFamily="34" charset="0"/>
              </a:endParaRPr>
            </a:p>
          </p:txBody>
        </p:sp>
        <p:cxnSp>
          <p:nvCxnSpPr>
            <p:cNvPr id="5" name="直線コネクタ 4"/>
            <p:cNvCxnSpPr/>
            <p:nvPr/>
          </p:nvCxnSpPr>
          <p:spPr>
            <a:xfrm>
              <a:off x="217888" y="2391044"/>
              <a:ext cx="9472022" cy="875"/>
            </a:xfrm>
            <a:prstGeom prst="line">
              <a:avLst/>
            </a:prstGeom>
            <a:grpFill/>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231536" y="2687342"/>
              <a:ext cx="9472022" cy="875"/>
            </a:xfrm>
            <a:prstGeom prst="line">
              <a:avLst/>
            </a:prstGeom>
            <a:grpFill/>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227768" y="3894860"/>
              <a:ext cx="9472022" cy="875"/>
            </a:xfrm>
            <a:prstGeom prst="line">
              <a:avLst/>
            </a:prstGeom>
            <a:grpFill/>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1637731" y="1944319"/>
              <a:ext cx="2901" cy="2518955"/>
            </a:xfrm>
            <a:prstGeom prst="line">
              <a:avLst/>
            </a:prstGeom>
            <a:grpFill/>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graphicFrame>
        <p:nvGraphicFramePr>
          <p:cNvPr id="20" name="表 19"/>
          <p:cNvGraphicFramePr>
            <a:graphicFrameLocks noGrp="1"/>
          </p:cNvGraphicFramePr>
          <p:nvPr>
            <p:extLst>
              <p:ext uri="{D42A27DB-BD31-4B8C-83A1-F6EECF244321}">
                <p14:modId xmlns:p14="http://schemas.microsoft.com/office/powerpoint/2010/main" val="3604892154"/>
              </p:ext>
            </p:extLst>
          </p:nvPr>
        </p:nvGraphicFramePr>
        <p:xfrm>
          <a:off x="504621" y="4934342"/>
          <a:ext cx="8827219" cy="1854200"/>
        </p:xfrm>
        <a:graphic>
          <a:graphicData uri="http://schemas.openxmlformats.org/drawingml/2006/table">
            <a:tbl>
              <a:tblPr firstRow="1" bandRow="1">
                <a:tableStyleId>{C083E6E3-FA7D-4D7B-A595-EF9225AFEA82}</a:tableStyleId>
              </a:tblPr>
              <a:tblGrid>
                <a:gridCol w="2242477"/>
                <a:gridCol w="2098192"/>
                <a:gridCol w="2114190"/>
                <a:gridCol w="2372360"/>
              </a:tblGrid>
              <a:tr h="370840">
                <a:tc>
                  <a:txBody>
                    <a:bodyPr/>
                    <a:lstStyle/>
                    <a:p>
                      <a:pPr algn="ctr"/>
                      <a:r>
                        <a:rPr kumimoji="1" lang="en-US" altLang="ja-JP" sz="1400" dirty="0" smtClean="0">
                          <a:latin typeface="+mn-ea"/>
                          <a:ea typeface="+mn-ea"/>
                        </a:rPr>
                        <a:t>28</a:t>
                      </a:r>
                      <a:r>
                        <a:rPr kumimoji="1" lang="ja-JP" altLang="en-US" sz="1400" dirty="0" smtClean="0">
                          <a:latin typeface="+mn-ea"/>
                          <a:ea typeface="+mn-ea"/>
                        </a:rPr>
                        <a:t>年</a:t>
                      </a:r>
                      <a:r>
                        <a:rPr kumimoji="1" lang="en-US" altLang="ja-JP" sz="1400" dirty="0" smtClean="0">
                          <a:latin typeface="+mn-ea"/>
                          <a:ea typeface="+mn-ea"/>
                        </a:rPr>
                        <a:t>3</a:t>
                      </a:r>
                      <a:r>
                        <a:rPr kumimoji="1" lang="ja-JP" altLang="en-US" sz="1400" dirty="0" smtClean="0">
                          <a:latin typeface="+mn-ea"/>
                          <a:ea typeface="+mn-ea"/>
                        </a:rPr>
                        <a:t>月</a:t>
                      </a:r>
                      <a:endParaRPr kumimoji="1" lang="ja-JP" altLang="en-US" sz="1400" dirty="0">
                        <a:latin typeface="+mn-ea"/>
                        <a:ea typeface="+mn-ea"/>
                      </a:endParaRPr>
                    </a:p>
                  </a:txBody>
                  <a:tcPr>
                    <a:lnR w="12700" cap="flat" cmpd="sng" algn="ctr">
                      <a:solidFill>
                        <a:schemeClr val="accent3">
                          <a:lumMod val="60000"/>
                          <a:lumOff val="40000"/>
                        </a:schemeClr>
                      </a:solidFill>
                      <a:prstDash val="solid"/>
                      <a:round/>
                      <a:headEnd type="none" w="med" len="med"/>
                      <a:tailEnd type="none" w="med" len="med"/>
                    </a:lnR>
                  </a:tcPr>
                </a:tc>
                <a:tc>
                  <a:txBody>
                    <a:bodyPr/>
                    <a:lstStyle/>
                    <a:p>
                      <a:pPr algn="ctr"/>
                      <a:r>
                        <a:rPr kumimoji="1" lang="en-US" altLang="ja-JP" sz="1400" dirty="0" smtClean="0">
                          <a:latin typeface="+mn-ea"/>
                          <a:ea typeface="+mn-ea"/>
                        </a:rPr>
                        <a:t>28</a:t>
                      </a:r>
                      <a:r>
                        <a:rPr kumimoji="1" lang="ja-JP" altLang="en-US" sz="1400" dirty="0" smtClean="0">
                          <a:latin typeface="+mn-ea"/>
                          <a:ea typeface="+mn-ea"/>
                        </a:rPr>
                        <a:t>年４月</a:t>
                      </a:r>
                      <a:endParaRPr kumimoji="1" lang="ja-JP" altLang="en-US" sz="1400" dirty="0">
                        <a:latin typeface="+mn-ea"/>
                        <a:ea typeface="+mn-ea"/>
                      </a:endParaRPr>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algn="ctr"/>
                      <a:r>
                        <a:rPr kumimoji="1" lang="en-US" altLang="ja-JP" sz="1400" dirty="0" smtClean="0">
                          <a:latin typeface="+mn-ea"/>
                          <a:ea typeface="+mn-ea"/>
                        </a:rPr>
                        <a:t>28</a:t>
                      </a:r>
                      <a:r>
                        <a:rPr kumimoji="1" lang="ja-JP" altLang="en-US" sz="1400" dirty="0" smtClean="0">
                          <a:latin typeface="+mn-ea"/>
                          <a:ea typeface="+mn-ea"/>
                        </a:rPr>
                        <a:t>年６月</a:t>
                      </a:r>
                      <a:endParaRPr kumimoji="1" lang="ja-JP" altLang="en-US" sz="1400" dirty="0">
                        <a:latin typeface="+mn-ea"/>
                        <a:ea typeface="+mn-ea"/>
                      </a:endParaRPr>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algn="ctr"/>
                      <a:r>
                        <a:rPr kumimoji="1" lang="en-US" altLang="ja-JP" sz="1400" dirty="0" smtClean="0">
                          <a:latin typeface="+mn-ea"/>
                          <a:ea typeface="+mn-ea"/>
                        </a:rPr>
                        <a:t>28</a:t>
                      </a:r>
                      <a:r>
                        <a:rPr kumimoji="1" lang="ja-JP" altLang="en-US" sz="1400" dirty="0" smtClean="0">
                          <a:latin typeface="+mn-ea"/>
                          <a:ea typeface="+mn-ea"/>
                        </a:rPr>
                        <a:t>年</a:t>
                      </a:r>
                      <a:r>
                        <a:rPr kumimoji="1" lang="en-US" altLang="ja-JP" sz="1400" dirty="0" smtClean="0">
                          <a:latin typeface="+mn-ea"/>
                          <a:ea typeface="+mn-ea"/>
                        </a:rPr>
                        <a:t>8</a:t>
                      </a:r>
                      <a:r>
                        <a:rPr kumimoji="1" lang="ja-JP" altLang="en-US" sz="1400" dirty="0" smtClean="0">
                          <a:latin typeface="+mn-ea"/>
                          <a:ea typeface="+mn-ea"/>
                        </a:rPr>
                        <a:t>月</a:t>
                      </a:r>
                      <a:endParaRPr kumimoji="1" lang="ja-JP" altLang="en-US" sz="1400" dirty="0">
                        <a:latin typeface="+mn-ea"/>
                        <a:ea typeface="+mn-ea"/>
                      </a:endParaRPr>
                    </a:p>
                  </a:txBody>
                  <a:tcPr>
                    <a:lnL w="12700" cap="flat" cmpd="sng" algn="ctr">
                      <a:solidFill>
                        <a:schemeClr val="accent3">
                          <a:lumMod val="60000"/>
                          <a:lumOff val="40000"/>
                        </a:schemeClr>
                      </a:solidFill>
                      <a:prstDash val="solid"/>
                      <a:round/>
                      <a:headEnd type="none" w="med" len="med"/>
                      <a:tailEnd type="none" w="med" len="med"/>
                    </a:lnL>
                  </a:tcPr>
                </a:tc>
              </a:tr>
              <a:tr h="370840">
                <a:tc>
                  <a:txBody>
                    <a:bodyPr/>
                    <a:lstStyle/>
                    <a:p>
                      <a:r>
                        <a:rPr kumimoji="1" lang="ja-JP" altLang="en-US" sz="1300" dirty="0" smtClean="0"/>
                        <a:t>・現行パッケージの仕様資料</a:t>
                      </a:r>
                      <a:endParaRPr kumimoji="1" lang="ja-JP" altLang="en-US" sz="1300" dirty="0"/>
                    </a:p>
                  </a:txBody>
                  <a:tcPr>
                    <a:lnR w="12700" cap="flat" cmpd="sng" algn="ctr">
                      <a:solidFill>
                        <a:schemeClr val="accent3">
                          <a:lumMod val="60000"/>
                          <a:lumOff val="40000"/>
                        </a:schemeClr>
                      </a:solidFill>
                      <a:prstDash val="solid"/>
                      <a:round/>
                      <a:headEnd type="none" w="med" len="med"/>
                      <a:tailEnd type="none" w="med" len="med"/>
                    </a:lnR>
                  </a:tcPr>
                </a:tc>
                <a:tc>
                  <a:txBody>
                    <a:bodyPr/>
                    <a:lstStyle/>
                    <a:p>
                      <a:r>
                        <a:rPr kumimoji="1" lang="ja-JP" altLang="en-US" sz="1300" dirty="0" smtClean="0"/>
                        <a:t>・要件定義書</a:t>
                      </a:r>
                      <a:endParaRPr kumimoji="1" lang="ja-JP" altLang="en-US" sz="1300" dirty="0"/>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r>
                        <a:rPr kumimoji="1" lang="ja-JP" altLang="en-US" sz="1300" dirty="0" smtClean="0"/>
                        <a:t>・機器調達仕様書（案）</a:t>
                      </a:r>
                      <a:endParaRPr kumimoji="1" lang="ja-JP" altLang="en-US" sz="1300" dirty="0"/>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r>
                        <a:rPr kumimoji="1" lang="ja-JP" altLang="en-US" sz="1300" dirty="0" smtClean="0"/>
                        <a:t>・基本設計書</a:t>
                      </a:r>
                      <a:endParaRPr kumimoji="1" lang="ja-JP" altLang="en-US" sz="1300" dirty="0"/>
                    </a:p>
                  </a:txBody>
                  <a:tcPr>
                    <a:lnL w="12700" cap="flat" cmpd="sng" algn="ctr">
                      <a:solidFill>
                        <a:schemeClr val="accent3">
                          <a:lumMod val="60000"/>
                          <a:lumOff val="40000"/>
                        </a:schemeClr>
                      </a:solidFill>
                      <a:prstDash val="solid"/>
                      <a:round/>
                      <a:headEnd type="none" w="med" len="med"/>
                      <a:tailEnd type="none" w="med" len="med"/>
                    </a:lnL>
                  </a:tcPr>
                </a:tc>
              </a:tr>
              <a:tr h="370840">
                <a:tc>
                  <a:txBody>
                    <a:bodyPr/>
                    <a:lstStyle/>
                    <a:p>
                      <a:r>
                        <a:rPr kumimoji="1" lang="ja-JP" altLang="en-US" sz="1300" dirty="0" smtClean="0"/>
                        <a:t>・ハードウエア等構成一覧</a:t>
                      </a:r>
                      <a:endParaRPr kumimoji="1" lang="ja-JP" altLang="en-US" sz="1300" dirty="0"/>
                    </a:p>
                  </a:txBody>
                  <a:tcPr>
                    <a:lnR w="12700" cap="flat" cmpd="sng" algn="ctr">
                      <a:solidFill>
                        <a:schemeClr val="accent3">
                          <a:lumMod val="60000"/>
                          <a:lumOff val="40000"/>
                        </a:schemeClr>
                      </a:solidFill>
                      <a:prstDash val="solid"/>
                      <a:round/>
                      <a:headEnd type="none" w="med" len="med"/>
                      <a:tailEnd type="none" w="med" len="med"/>
                    </a:lnR>
                  </a:tcPr>
                </a:tc>
                <a:tc>
                  <a:txBody>
                    <a:bodyPr/>
                    <a:lstStyle/>
                    <a:p>
                      <a:r>
                        <a:rPr kumimoji="1" lang="ja-JP" altLang="en-US" sz="1300" dirty="0" smtClean="0"/>
                        <a:t>・簡易デモ版</a:t>
                      </a:r>
                      <a:endParaRPr kumimoji="1" lang="ja-JP" altLang="en-US" sz="1300" dirty="0"/>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r>
                        <a:rPr kumimoji="1" lang="ja-JP" altLang="en-US" sz="1300" dirty="0" smtClean="0"/>
                        <a:t>・データ移行仕様書（案）</a:t>
                      </a:r>
                      <a:endParaRPr kumimoji="1" lang="ja-JP" altLang="en-US" sz="1300" dirty="0"/>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r>
                        <a:rPr kumimoji="1" lang="ja-JP" altLang="en-US" sz="1300" dirty="0" smtClean="0"/>
                        <a:t>・ＰＩＡテンプレート</a:t>
                      </a:r>
                      <a:endParaRPr kumimoji="1" lang="ja-JP" altLang="en-US" sz="1300" dirty="0"/>
                    </a:p>
                  </a:txBody>
                  <a:tcPr>
                    <a:lnL w="12700" cap="flat" cmpd="sng" algn="ctr">
                      <a:solidFill>
                        <a:schemeClr val="accent3">
                          <a:lumMod val="60000"/>
                          <a:lumOff val="40000"/>
                        </a:schemeClr>
                      </a:solidFill>
                      <a:prstDash val="solid"/>
                      <a:round/>
                      <a:headEnd type="none" w="med" len="med"/>
                      <a:tailEnd type="none" w="med" len="med"/>
                    </a:lnL>
                  </a:tcPr>
                </a:tc>
              </a:tr>
              <a:tr h="370840">
                <a:tc>
                  <a:txBody>
                    <a:bodyPr/>
                    <a:lstStyle/>
                    <a:p>
                      <a:r>
                        <a:rPr kumimoji="1" lang="ja-JP" altLang="en-US" sz="1300" dirty="0" smtClean="0"/>
                        <a:t>・データ移行方法の概要</a:t>
                      </a:r>
                      <a:endParaRPr kumimoji="1" lang="ja-JP" altLang="en-US" sz="1300" dirty="0"/>
                    </a:p>
                  </a:txBody>
                  <a:tcPr>
                    <a:lnR w="12700" cap="flat" cmpd="sng" algn="ctr">
                      <a:solidFill>
                        <a:schemeClr val="accent3">
                          <a:lumMod val="60000"/>
                          <a:lumOff val="40000"/>
                        </a:schemeClr>
                      </a:solidFill>
                      <a:prstDash val="solid"/>
                      <a:round/>
                      <a:headEnd type="none" w="med" len="med"/>
                      <a:tailEnd type="none" w="med" len="med"/>
                    </a:lnR>
                  </a:tcPr>
                </a:tc>
                <a:tc>
                  <a:txBody>
                    <a:bodyPr/>
                    <a:lstStyle/>
                    <a:p>
                      <a:endParaRPr kumimoji="1" lang="ja-JP" altLang="en-US" sz="1300" dirty="0"/>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solidFill>
                      <a:schemeClr val="bg1">
                        <a:lumMod val="95000"/>
                      </a:schemeClr>
                    </a:solidFill>
                  </a:tcPr>
                </a:tc>
                <a:tc>
                  <a:txBody>
                    <a:bodyPr/>
                    <a:lstStyle/>
                    <a:p>
                      <a:endParaRPr kumimoji="1" lang="ja-JP" altLang="en-US" sz="1300" dirty="0"/>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solidFill>
                      <a:schemeClr val="bg1">
                        <a:lumMod val="95000"/>
                      </a:schemeClr>
                    </a:solidFill>
                  </a:tcPr>
                </a:tc>
                <a:tc>
                  <a:txBody>
                    <a:bodyPr/>
                    <a:lstStyle/>
                    <a:p>
                      <a:endParaRPr kumimoji="1" lang="ja-JP" altLang="en-US" sz="1300" dirty="0"/>
                    </a:p>
                  </a:txBody>
                  <a:tcPr>
                    <a:lnL w="12700" cap="flat" cmpd="sng" algn="ctr">
                      <a:solidFill>
                        <a:schemeClr val="accent3">
                          <a:lumMod val="60000"/>
                          <a:lumOff val="40000"/>
                        </a:schemeClr>
                      </a:solidFill>
                      <a:prstDash val="solid"/>
                      <a:round/>
                      <a:headEnd type="none" w="med" len="med"/>
                      <a:tailEnd type="none" w="med" len="med"/>
                    </a:lnL>
                    <a:solidFill>
                      <a:schemeClr val="bg1">
                        <a:lumMod val="95000"/>
                      </a:schemeClr>
                    </a:solidFill>
                  </a:tcPr>
                </a:tc>
              </a:tr>
              <a:tr h="370840">
                <a:tc>
                  <a:txBody>
                    <a:bodyPr/>
                    <a:lstStyle/>
                    <a:p>
                      <a:r>
                        <a:rPr kumimoji="1" lang="ja-JP" altLang="en-US" sz="1300" dirty="0" smtClean="0"/>
                        <a:t>・一部機能の利用方法（案）</a:t>
                      </a:r>
                      <a:endParaRPr kumimoji="1" lang="ja-JP" altLang="en-US" sz="1300" dirty="0"/>
                    </a:p>
                  </a:txBody>
                  <a:tcPr>
                    <a:lnR w="12700" cap="flat" cmpd="sng" algn="ctr">
                      <a:solidFill>
                        <a:schemeClr val="accent3">
                          <a:lumMod val="60000"/>
                          <a:lumOff val="40000"/>
                        </a:schemeClr>
                      </a:solidFill>
                      <a:prstDash val="solid"/>
                      <a:round/>
                      <a:headEnd type="none" w="med" len="med"/>
                      <a:tailEnd type="none" w="med" len="med"/>
                    </a:lnR>
                  </a:tcPr>
                </a:tc>
                <a:tc>
                  <a:txBody>
                    <a:bodyPr/>
                    <a:lstStyle/>
                    <a:p>
                      <a:endParaRPr kumimoji="1" lang="ja-JP" altLang="en-US" sz="1300" dirty="0"/>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solidFill>
                      <a:schemeClr val="bg1">
                        <a:lumMod val="95000"/>
                      </a:schemeClr>
                    </a:solidFill>
                  </a:tcPr>
                </a:tc>
                <a:tc>
                  <a:txBody>
                    <a:bodyPr/>
                    <a:lstStyle/>
                    <a:p>
                      <a:endParaRPr kumimoji="1" lang="ja-JP" altLang="en-US" sz="1300" dirty="0"/>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solidFill>
                      <a:schemeClr val="bg1">
                        <a:lumMod val="95000"/>
                      </a:schemeClr>
                    </a:solidFill>
                  </a:tcPr>
                </a:tc>
                <a:tc>
                  <a:txBody>
                    <a:bodyPr/>
                    <a:lstStyle/>
                    <a:p>
                      <a:endParaRPr kumimoji="1" lang="ja-JP" altLang="en-US" sz="1300" dirty="0"/>
                    </a:p>
                  </a:txBody>
                  <a:tcPr>
                    <a:lnL w="12700" cap="flat" cmpd="sng" algn="ctr">
                      <a:solidFill>
                        <a:schemeClr val="accent3">
                          <a:lumMod val="60000"/>
                          <a:lumOff val="40000"/>
                        </a:schemeClr>
                      </a:solidFill>
                      <a:prstDash val="solid"/>
                      <a:round/>
                      <a:headEnd type="none" w="med" len="med"/>
                      <a:tailEnd type="none" w="med" len="med"/>
                    </a:lnL>
                    <a:solidFill>
                      <a:schemeClr val="bg1">
                        <a:lumMod val="95000"/>
                      </a:schemeClr>
                    </a:solidFill>
                  </a:tcPr>
                </a:tc>
              </a:tr>
            </a:tbl>
          </a:graphicData>
        </a:graphic>
      </p:graphicFrame>
      <p:sp>
        <p:nvSpPr>
          <p:cNvPr id="25" name="正方形/長方形 24"/>
          <p:cNvSpPr/>
          <p:nvPr/>
        </p:nvSpPr>
        <p:spPr>
          <a:xfrm>
            <a:off x="101168" y="4685902"/>
            <a:ext cx="1008112" cy="305020"/>
          </a:xfrm>
          <a:prstGeom prst="rect">
            <a:avLst/>
          </a:prstGeom>
          <a:solidFill>
            <a:schemeClr val="accent5">
              <a:lumMod val="20000"/>
              <a:lumOff val="8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latin typeface="Arial" panose="020B0604020202020204" pitchFamily="34" charset="0"/>
                <a:ea typeface="HGSｺﾞｼｯｸM" panose="020B0600000000000000" pitchFamily="50" charset="-128"/>
                <a:cs typeface="Arial" panose="020B0604020202020204" pitchFamily="34" charset="0"/>
              </a:rPr>
              <a:t>検討工程</a:t>
            </a:r>
            <a:endParaRPr kumimoji="1" lang="ja-JP" altLang="en-US" sz="1400" b="1" dirty="0">
              <a:solidFill>
                <a:schemeClr val="tx1"/>
              </a:solidFill>
              <a:latin typeface="Arial" panose="020B0604020202020204" pitchFamily="34" charset="0"/>
              <a:ea typeface="HGSｺﾞｼｯｸM" panose="020B0600000000000000" pitchFamily="50" charset="-128"/>
              <a:cs typeface="Arial" panose="020B0604020202020204" pitchFamily="34" charset="0"/>
            </a:endParaRPr>
          </a:p>
        </p:txBody>
      </p:sp>
      <p:sp>
        <p:nvSpPr>
          <p:cNvPr id="21" name="テキスト ボックス 20"/>
          <p:cNvSpPr txBox="1"/>
          <p:nvPr/>
        </p:nvSpPr>
        <p:spPr>
          <a:xfrm>
            <a:off x="1150224" y="4703925"/>
            <a:ext cx="7067961" cy="276999"/>
          </a:xfrm>
          <a:prstGeom prst="rect">
            <a:avLst/>
          </a:prstGeom>
          <a:noFill/>
        </p:spPr>
        <p:txBody>
          <a:bodyPr wrap="none" rtlCol="0">
            <a:spAutoFit/>
          </a:bodyPr>
          <a:lstStyle/>
          <a:p>
            <a:r>
              <a:rPr kumimoji="1" lang="ja-JP" altLang="en-US" sz="1200" dirty="0" smtClean="0"/>
              <a:t>市町村の検討に資するため、</a:t>
            </a:r>
            <a:r>
              <a:rPr lang="ja-JP" altLang="en-US" sz="1200" dirty="0"/>
              <a:t>導入</a:t>
            </a:r>
            <a:r>
              <a:rPr kumimoji="1" lang="ja-JP" altLang="en-US" sz="1200" dirty="0" smtClean="0"/>
              <a:t>意向調査実施までの間、以下のスケジュールで参考資料等を随時公開。</a:t>
            </a:r>
            <a:endParaRPr kumimoji="1" lang="ja-JP" altLang="en-US" sz="1200" dirty="0"/>
          </a:p>
        </p:txBody>
      </p:sp>
      <p:sp>
        <p:nvSpPr>
          <p:cNvPr id="23" name="テキスト ボックス 22"/>
          <p:cNvSpPr txBox="1"/>
          <p:nvPr/>
        </p:nvSpPr>
        <p:spPr>
          <a:xfrm>
            <a:off x="128634" y="4395255"/>
            <a:ext cx="9677825" cy="276999"/>
          </a:xfrm>
          <a:prstGeom prst="rect">
            <a:avLst/>
          </a:prstGeom>
          <a:noFill/>
        </p:spPr>
        <p:txBody>
          <a:bodyPr wrap="square" rtlCol="0">
            <a:spAutoFit/>
          </a:bodyPr>
          <a:lstStyle/>
          <a:p>
            <a:r>
              <a:rPr kumimoji="1" lang="en-US" altLang="ja-JP" sz="1200" dirty="0" smtClean="0">
                <a:latin typeface="ＭＳ Ｐ明朝" panose="02020600040205080304" pitchFamily="18" charset="-128"/>
                <a:ea typeface="ＭＳ Ｐ明朝" panose="02020600040205080304" pitchFamily="18" charset="-128"/>
              </a:rPr>
              <a:t>※</a:t>
            </a:r>
            <a:r>
              <a:rPr kumimoji="1" lang="ja-JP" altLang="en-US" sz="1200" dirty="0" smtClean="0">
                <a:latin typeface="ＭＳ Ｐ明朝" panose="02020600040205080304" pitchFamily="18" charset="-128"/>
                <a:ea typeface="ＭＳ Ｐ明朝" panose="02020600040205080304" pitchFamily="18" charset="-128"/>
              </a:rPr>
              <a:t>平成</a:t>
            </a:r>
            <a:r>
              <a:rPr kumimoji="1" lang="en-US" altLang="ja-JP" sz="1200" dirty="0" smtClean="0">
                <a:latin typeface="ＭＳ Ｐ明朝" panose="02020600040205080304" pitchFamily="18" charset="-128"/>
                <a:ea typeface="ＭＳ Ｐ明朝" panose="02020600040205080304" pitchFamily="18" charset="-128"/>
              </a:rPr>
              <a:t>29</a:t>
            </a:r>
            <a:r>
              <a:rPr kumimoji="1" lang="ja-JP" altLang="en-US" sz="1200" dirty="0" smtClean="0">
                <a:latin typeface="ＭＳ Ｐ明朝" panose="02020600040205080304" pitchFamily="18" charset="-128"/>
                <a:ea typeface="ＭＳ Ｐ明朝" panose="02020600040205080304" pitchFamily="18" charset="-128"/>
              </a:rPr>
              <a:t>年</a:t>
            </a:r>
            <a:r>
              <a:rPr kumimoji="1" lang="en-US" altLang="ja-JP" sz="1200" dirty="0" smtClean="0">
                <a:latin typeface="ＭＳ Ｐ明朝" panose="02020600040205080304" pitchFamily="18" charset="-128"/>
                <a:ea typeface="ＭＳ Ｐ明朝" panose="02020600040205080304" pitchFamily="18" charset="-128"/>
              </a:rPr>
              <a:t>1</a:t>
            </a:r>
            <a:r>
              <a:rPr kumimoji="1" lang="ja-JP" altLang="en-US" sz="1200" dirty="0" smtClean="0">
                <a:latin typeface="ＭＳ Ｐ明朝" panose="02020600040205080304" pitchFamily="18" charset="-128"/>
                <a:ea typeface="ＭＳ Ｐ明朝" panose="02020600040205080304" pitchFamily="18" charset="-128"/>
              </a:rPr>
              <a:t>月を目途に導入意向の最終確認および導入市町村への調査（導入環境の確認、データ移行の確認、データ連携の確認等）を実施予定。</a:t>
            </a:r>
            <a:endParaRPr kumimoji="1" lang="ja-JP" altLang="en-US" sz="1200"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5063332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直線コネクタ 80"/>
          <p:cNvCxnSpPr/>
          <p:nvPr/>
        </p:nvCxnSpPr>
        <p:spPr>
          <a:xfrm>
            <a:off x="5053474" y="2698750"/>
            <a:ext cx="687387" cy="0"/>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43541" y="320260"/>
            <a:ext cx="10281592"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74" name="Rectangle 29"/>
          <p:cNvSpPr>
            <a:spLocks noChangeArrowheads="1"/>
          </p:cNvSpPr>
          <p:nvPr/>
        </p:nvSpPr>
        <p:spPr bwMode="auto">
          <a:xfrm>
            <a:off x="0" y="-46578"/>
            <a:ext cx="9876839" cy="400110"/>
          </a:xfrm>
          <a:prstGeom prst="rect">
            <a:avLst/>
          </a:prstGeom>
          <a:noFill/>
          <a:ln w="19050">
            <a:noFill/>
            <a:miter lim="800000"/>
            <a:headEnd/>
            <a:tailEnd/>
          </a:ln>
          <a:scene3d>
            <a:camera prst="orthographicFront"/>
            <a:lightRig rig="threePt" dir="t"/>
          </a:scene3d>
          <a:sp3d>
            <a:bevelT/>
          </a:sp3d>
        </p:spPr>
        <p:txBody>
          <a:bodyPr wrap="none" anchor="ctr"/>
          <a:lstStyle/>
          <a:p>
            <a:pPr algn="ctr"/>
            <a:r>
              <a:rPr lang="ja-JP" altLang="en-US" dirty="0">
                <a:latin typeface="HGP創英角ｺﾞｼｯｸUB" panose="020B0900000000000000" pitchFamily="50" charset="-128"/>
                <a:ea typeface="HGP創英角ｺﾞｼｯｸUB" panose="020B0900000000000000" pitchFamily="50" charset="-128"/>
              </a:rPr>
              <a:t>国保</a:t>
            </a:r>
            <a:r>
              <a:rPr lang="ja-JP" altLang="en-US" dirty="0" smtClean="0">
                <a:latin typeface="HGP創英角ｺﾞｼｯｸUB" panose="020B0900000000000000" pitchFamily="50" charset="-128"/>
                <a:ea typeface="HGP創英角ｺﾞｼｯｸUB" panose="020B0900000000000000" pitchFamily="50" charset="-128"/>
              </a:rPr>
              <a:t>保険者 標準</a:t>
            </a:r>
            <a:r>
              <a:rPr lang="ja-JP" altLang="en-US" dirty="0">
                <a:latin typeface="HGP創英角ｺﾞｼｯｸUB" panose="020B0900000000000000" pitchFamily="50" charset="-128"/>
                <a:ea typeface="HGP創英角ｺﾞｼｯｸUB" panose="020B0900000000000000" pitchFamily="50" charset="-128"/>
              </a:rPr>
              <a:t>事務処理システム</a:t>
            </a:r>
            <a:r>
              <a:rPr lang="ja-JP" altLang="en-US" dirty="0" smtClean="0">
                <a:solidFill>
                  <a:schemeClr val="dk1"/>
                </a:solidFill>
                <a:latin typeface="HGP創英角ｺﾞｼｯｸUB" panose="020B0900000000000000" pitchFamily="50" charset="-128"/>
                <a:ea typeface="HGP創英角ｺﾞｼｯｸUB" panose="020B0900000000000000" pitchFamily="50" charset="-128"/>
              </a:rPr>
              <a:t>の連携（イメージ）</a:t>
            </a:r>
            <a:endParaRPr lang="en-US" altLang="ja-JP" dirty="0">
              <a:solidFill>
                <a:schemeClr val="dk1"/>
              </a:solidFill>
              <a:latin typeface="HGP創英角ｺﾞｼｯｸUB" panose="020B0900000000000000" pitchFamily="50" charset="-128"/>
              <a:ea typeface="HGP創英角ｺﾞｼｯｸUB" panose="020B0900000000000000" pitchFamily="50" charset="-128"/>
            </a:endParaRPr>
          </a:p>
        </p:txBody>
      </p:sp>
      <p:cxnSp>
        <p:nvCxnSpPr>
          <p:cNvPr id="19" name="直線コネクタ 18"/>
          <p:cNvCxnSpPr/>
          <p:nvPr/>
        </p:nvCxnSpPr>
        <p:spPr>
          <a:xfrm>
            <a:off x="4914476" y="3101574"/>
            <a:ext cx="722802" cy="1"/>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02" name="正方形/長方形 101"/>
          <p:cNvSpPr/>
          <p:nvPr/>
        </p:nvSpPr>
        <p:spPr>
          <a:xfrm>
            <a:off x="39040" y="351722"/>
            <a:ext cx="9810875" cy="100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45709" rIns="0" bIns="45709" rtlCol="0" anchor="ctr"/>
          <a:lstStyle/>
          <a:p>
            <a:pPr marL="180975" lvl="1" algn="just">
              <a:buClr>
                <a:schemeClr val="accent4"/>
              </a:buClr>
            </a:pPr>
            <a:r>
              <a:rPr lang="ja-JP" altLang="en-US" sz="1250" dirty="0" smtClean="0">
                <a:solidFill>
                  <a:schemeClr val="tx1"/>
                </a:solidFill>
                <a:latin typeface="ＭＳ Ｐゴシック" panose="020B0600070205080204" pitchFamily="50" charset="-128"/>
                <a:ea typeface="ＭＳ Ｐゴシック" panose="020B0600070205080204" pitchFamily="50" charset="-128"/>
              </a:rPr>
              <a:t>◯　国保</a:t>
            </a:r>
            <a:r>
              <a:rPr lang="ja-JP" altLang="en-US" sz="1250" dirty="0">
                <a:solidFill>
                  <a:schemeClr val="tx1"/>
                </a:solidFill>
                <a:latin typeface="ＭＳ Ｐゴシック" panose="020B0600070205080204" pitchFamily="50" charset="-128"/>
                <a:ea typeface="ＭＳ Ｐゴシック" panose="020B0600070205080204" pitchFamily="50" charset="-128"/>
              </a:rPr>
              <a:t>保険者標準事務処理システムは</a:t>
            </a:r>
            <a:r>
              <a:rPr lang="ja-JP" altLang="en-US" sz="1250" dirty="0" smtClean="0">
                <a:solidFill>
                  <a:schemeClr val="tx1"/>
                </a:solidFill>
                <a:latin typeface="ＭＳ Ｐゴシック" panose="020B0600070205080204" pitchFamily="50" charset="-128"/>
                <a:ea typeface="ＭＳ Ｐゴシック" panose="020B0600070205080204" pitchFamily="50" charset="-128"/>
              </a:rPr>
              <a:t>、都道府県が運用する国保</a:t>
            </a:r>
            <a:r>
              <a:rPr lang="ja-JP" altLang="en-US" sz="1250" dirty="0">
                <a:solidFill>
                  <a:schemeClr val="tx1"/>
                </a:solidFill>
                <a:latin typeface="ＭＳ Ｐゴシック" panose="020B0600070205080204" pitchFamily="50" charset="-128"/>
                <a:ea typeface="ＭＳ Ｐゴシック" panose="020B0600070205080204" pitchFamily="50" charset="-128"/>
              </a:rPr>
              <a:t>事業費納付金等算定</a:t>
            </a:r>
            <a:r>
              <a:rPr lang="ja-JP" altLang="en-US" sz="1250" dirty="0" smtClean="0">
                <a:solidFill>
                  <a:schemeClr val="tx1"/>
                </a:solidFill>
                <a:latin typeface="ＭＳ Ｐゴシック" panose="020B0600070205080204" pitchFamily="50" charset="-128"/>
                <a:ea typeface="ＭＳ Ｐゴシック" panose="020B0600070205080204" pitchFamily="50" charset="-128"/>
              </a:rPr>
              <a:t>標準システム、国保</a:t>
            </a:r>
            <a:r>
              <a:rPr lang="ja-JP" altLang="en-US" sz="1250" dirty="0">
                <a:solidFill>
                  <a:schemeClr val="tx1"/>
                </a:solidFill>
                <a:latin typeface="ＭＳ Ｐゴシック" panose="020B0600070205080204" pitchFamily="50" charset="-128"/>
                <a:ea typeface="ＭＳ Ｐゴシック" panose="020B0600070205080204" pitchFamily="50" charset="-128"/>
              </a:rPr>
              <a:t>連合会が運用する国保</a:t>
            </a:r>
            <a:r>
              <a:rPr lang="ja-JP" altLang="en-US" sz="1250" dirty="0" smtClean="0">
                <a:solidFill>
                  <a:schemeClr val="tx1"/>
                </a:solidFill>
                <a:latin typeface="ＭＳ Ｐゴシック" panose="020B0600070205080204" pitchFamily="50" charset="-128"/>
                <a:ea typeface="ＭＳ Ｐゴシック" panose="020B0600070205080204" pitchFamily="50" charset="-128"/>
              </a:rPr>
              <a:t>情報</a:t>
            </a:r>
            <a:endParaRPr lang="en-US" altLang="ja-JP" sz="1250" dirty="0" smtClean="0">
              <a:solidFill>
                <a:schemeClr val="tx1"/>
              </a:solidFill>
              <a:latin typeface="ＭＳ Ｐゴシック" panose="020B0600070205080204" pitchFamily="50" charset="-128"/>
              <a:ea typeface="ＭＳ Ｐゴシック" panose="020B0600070205080204" pitchFamily="50" charset="-128"/>
            </a:endParaRPr>
          </a:p>
          <a:p>
            <a:pPr marL="180975" lvl="1" algn="just">
              <a:buClr>
                <a:schemeClr val="accent4"/>
              </a:buClr>
            </a:pPr>
            <a:r>
              <a:rPr lang="ja-JP" altLang="en-US" sz="1250" dirty="0">
                <a:solidFill>
                  <a:schemeClr val="tx1"/>
                </a:solidFill>
                <a:latin typeface="ＭＳ Ｐゴシック" panose="020B0600070205080204" pitchFamily="50" charset="-128"/>
                <a:ea typeface="ＭＳ Ｐゴシック" panose="020B0600070205080204" pitchFamily="50" charset="-128"/>
              </a:rPr>
              <a:t>　</a:t>
            </a:r>
            <a:r>
              <a:rPr lang="ja-JP" altLang="en-US" sz="1250" dirty="0" smtClean="0">
                <a:solidFill>
                  <a:schemeClr val="tx1"/>
                </a:solidFill>
                <a:latin typeface="ＭＳ Ｐゴシック" panose="020B0600070205080204" pitchFamily="50" charset="-128"/>
                <a:ea typeface="ＭＳ Ｐゴシック" panose="020B0600070205080204" pitchFamily="50" charset="-128"/>
              </a:rPr>
              <a:t>集約</a:t>
            </a:r>
            <a:r>
              <a:rPr lang="ja-JP" altLang="en-US" sz="1250" dirty="0">
                <a:solidFill>
                  <a:schemeClr val="tx1"/>
                </a:solidFill>
                <a:latin typeface="ＭＳ Ｐゴシック" panose="020B0600070205080204" pitchFamily="50" charset="-128"/>
                <a:ea typeface="ＭＳ Ｐゴシック" panose="020B0600070205080204" pitchFamily="50" charset="-128"/>
              </a:rPr>
              <a:t>システム</a:t>
            </a:r>
            <a:r>
              <a:rPr lang="ja-JP" altLang="en-US" sz="1250" dirty="0" smtClean="0">
                <a:solidFill>
                  <a:schemeClr val="tx1"/>
                </a:solidFill>
                <a:latin typeface="ＭＳ Ｐゴシック" panose="020B0600070205080204" pitchFamily="50" charset="-128"/>
                <a:ea typeface="ＭＳ Ｐゴシック" panose="020B0600070205080204" pitchFamily="50" charset="-128"/>
              </a:rPr>
              <a:t>及び市町村</a:t>
            </a:r>
            <a:r>
              <a:rPr lang="ja-JP" altLang="en-US" sz="1250" dirty="0">
                <a:solidFill>
                  <a:schemeClr val="tx1"/>
                </a:solidFill>
                <a:latin typeface="ＭＳ Ｐゴシック" panose="020B0600070205080204" pitchFamily="50" charset="-128"/>
                <a:ea typeface="ＭＳ Ｐゴシック" panose="020B0600070205080204" pitchFamily="50" charset="-128"/>
              </a:rPr>
              <a:t>事務処理標準システムという３つ</a:t>
            </a:r>
            <a:r>
              <a:rPr lang="ja-JP" altLang="en-US" sz="1250" dirty="0" smtClean="0">
                <a:solidFill>
                  <a:schemeClr val="tx1"/>
                </a:solidFill>
                <a:latin typeface="ＭＳ Ｐゴシック" panose="020B0600070205080204" pitchFamily="50" charset="-128"/>
                <a:ea typeface="ＭＳ Ｐゴシック" panose="020B0600070205080204" pitchFamily="50" charset="-128"/>
              </a:rPr>
              <a:t>の新たな電算</a:t>
            </a:r>
            <a:r>
              <a:rPr lang="ja-JP" altLang="en-US" sz="1250" dirty="0">
                <a:solidFill>
                  <a:schemeClr val="tx1"/>
                </a:solidFill>
                <a:latin typeface="ＭＳ Ｐゴシック" panose="020B0600070205080204" pitchFamily="50" charset="-128"/>
                <a:ea typeface="ＭＳ Ｐゴシック" panose="020B0600070205080204" pitchFamily="50" charset="-128"/>
              </a:rPr>
              <a:t>処理</a:t>
            </a:r>
            <a:r>
              <a:rPr lang="ja-JP" altLang="en-US" sz="1250" dirty="0" smtClean="0">
                <a:solidFill>
                  <a:schemeClr val="tx1"/>
                </a:solidFill>
                <a:latin typeface="ＭＳ Ｐゴシック" panose="020B0600070205080204" pitchFamily="50" charset="-128"/>
                <a:ea typeface="ＭＳ Ｐゴシック" panose="020B0600070205080204" pitchFamily="50" charset="-128"/>
              </a:rPr>
              <a:t>システムと、それに国保事業報告システムを加えた総称。</a:t>
            </a:r>
            <a:endParaRPr lang="en-US" altLang="ja-JP" sz="1250" dirty="0" smtClean="0">
              <a:solidFill>
                <a:schemeClr val="tx1"/>
              </a:solidFill>
              <a:latin typeface="ＭＳ Ｐゴシック" panose="020B0600070205080204" pitchFamily="50" charset="-128"/>
              <a:ea typeface="ＭＳ Ｐゴシック" panose="020B0600070205080204" pitchFamily="50" charset="-128"/>
            </a:endParaRPr>
          </a:p>
          <a:p>
            <a:pPr marL="180975" lvl="1" algn="just">
              <a:buClr>
                <a:schemeClr val="accent4"/>
              </a:buClr>
            </a:pPr>
            <a:r>
              <a:rPr lang="ja-JP" altLang="en-US" sz="1250" dirty="0">
                <a:solidFill>
                  <a:schemeClr val="tx1"/>
                </a:solidFill>
                <a:latin typeface="ＭＳ Ｐゴシック" panose="020B0600070205080204" pitchFamily="50" charset="-128"/>
                <a:ea typeface="ＭＳ Ｐゴシック" panose="020B0600070205080204" pitchFamily="50" charset="-128"/>
              </a:rPr>
              <a:t>　</a:t>
            </a:r>
            <a:r>
              <a:rPr lang="ja-JP" altLang="en-US" sz="1250" dirty="0" smtClean="0">
                <a:solidFill>
                  <a:schemeClr val="tx1"/>
                </a:solidFill>
                <a:latin typeface="ＭＳ Ｐゴシック" panose="020B0600070205080204" pitchFamily="50" charset="-128"/>
                <a:ea typeface="ＭＳ Ｐゴシック" panose="020B0600070205080204" pitchFamily="50" charset="-128"/>
              </a:rPr>
              <a:t>これを国が主導的に開発して、希望する都道府県及び市町村にアプリケーションを無償配布。</a:t>
            </a:r>
            <a:endParaRPr lang="en-US" altLang="ja-JP" sz="1250" dirty="0" smtClean="0">
              <a:solidFill>
                <a:schemeClr val="tx1"/>
              </a:solidFill>
              <a:latin typeface="ＭＳ Ｐゴシック" panose="020B0600070205080204" pitchFamily="50" charset="-128"/>
              <a:ea typeface="ＭＳ Ｐゴシック" panose="020B0600070205080204" pitchFamily="50" charset="-128"/>
            </a:endParaRPr>
          </a:p>
          <a:p>
            <a:pPr marL="180975" lvl="1" algn="just">
              <a:buClr>
                <a:schemeClr val="accent4"/>
              </a:buClr>
            </a:pPr>
            <a:r>
              <a:rPr lang="ja-JP" altLang="en-US" sz="125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250" dirty="0">
                <a:solidFill>
                  <a:schemeClr val="tx1"/>
                </a:solidFill>
                <a:latin typeface="ＭＳ Ｐゴシック" panose="020B0600070205080204" pitchFamily="50" charset="-128"/>
                <a:ea typeface="ＭＳ Ｐゴシック" panose="020B0600070205080204" pitchFamily="50" charset="-128"/>
              </a:rPr>
              <a:t>国保保険者標準事務処理システムは、市町村</a:t>
            </a:r>
            <a:r>
              <a:rPr lang="ja-JP" altLang="en-US" sz="1250" dirty="0" smtClean="0">
                <a:solidFill>
                  <a:schemeClr val="tx1"/>
                </a:solidFill>
                <a:latin typeface="ＭＳ Ｐゴシック" panose="020B0600070205080204" pitchFamily="50" charset="-128"/>
                <a:ea typeface="ＭＳ Ｐゴシック" panose="020B0600070205080204" pitchFamily="50" charset="-128"/>
              </a:rPr>
              <a:t>の住基・税システム、</a:t>
            </a:r>
            <a:r>
              <a:rPr lang="ja-JP" altLang="en-US" sz="1250" dirty="0">
                <a:solidFill>
                  <a:schemeClr val="tx1"/>
                </a:solidFill>
                <a:latin typeface="ＭＳ Ｐゴシック" panose="020B0600070205080204" pitchFamily="50" charset="-128"/>
                <a:ea typeface="ＭＳ Ｐゴシック" panose="020B0600070205080204" pitchFamily="50" charset="-128"/>
              </a:rPr>
              <a:t>国保</a:t>
            </a:r>
            <a:r>
              <a:rPr lang="ja-JP" altLang="en-US" sz="1250" dirty="0" smtClean="0">
                <a:solidFill>
                  <a:schemeClr val="tx1"/>
                </a:solidFill>
                <a:latin typeface="ＭＳ Ｐゴシック" panose="020B0600070205080204" pitchFamily="50" charset="-128"/>
                <a:ea typeface="ＭＳ Ｐゴシック" panose="020B0600070205080204" pitchFamily="50" charset="-128"/>
              </a:rPr>
              <a:t>総合システム</a:t>
            </a:r>
            <a:r>
              <a:rPr lang="ja-JP" altLang="en-US" sz="1250" dirty="0">
                <a:solidFill>
                  <a:schemeClr val="tx1"/>
                </a:solidFill>
                <a:latin typeface="ＭＳ Ｐゴシック" panose="020B0600070205080204" pitchFamily="50" charset="-128"/>
                <a:ea typeface="ＭＳ Ｐゴシック" panose="020B0600070205080204" pitchFamily="50" charset="-128"/>
              </a:rPr>
              <a:t>及び国保事業報告システムとの連携を</a:t>
            </a:r>
            <a:r>
              <a:rPr lang="ja-JP" altLang="en-US" sz="1250" dirty="0" smtClean="0">
                <a:solidFill>
                  <a:schemeClr val="tx1"/>
                </a:solidFill>
                <a:latin typeface="ＭＳ Ｐゴシック" panose="020B0600070205080204" pitchFamily="50" charset="-128"/>
                <a:ea typeface="ＭＳ Ｐゴシック" panose="020B0600070205080204" pitchFamily="50" charset="-128"/>
              </a:rPr>
              <a:t>前提に構築。</a:t>
            </a:r>
            <a:endParaRPr lang="en-US" altLang="ja-JP" sz="1250" dirty="0">
              <a:solidFill>
                <a:schemeClr val="tx1"/>
              </a:solidFill>
              <a:latin typeface="ＭＳ Ｐゴシック" panose="020B0600070205080204" pitchFamily="50" charset="-128"/>
              <a:ea typeface="ＭＳ Ｐゴシック" panose="020B0600070205080204" pitchFamily="50" charset="-128"/>
            </a:endParaRPr>
          </a:p>
          <a:p>
            <a:pPr marL="180975" lvl="1" algn="just">
              <a:buClr>
                <a:schemeClr val="accent4"/>
              </a:buClr>
            </a:pPr>
            <a:r>
              <a:rPr lang="ja-JP" altLang="en-US" sz="1250" dirty="0" smtClean="0">
                <a:solidFill>
                  <a:schemeClr val="tx1"/>
                </a:solidFill>
                <a:latin typeface="ＭＳ Ｐゴシック" panose="020B0600070205080204" pitchFamily="50" charset="-128"/>
                <a:ea typeface="ＭＳ Ｐゴシック" panose="020B0600070205080204" pitchFamily="50" charset="-128"/>
              </a:rPr>
              <a:t>　各システムは、都道府県の定める国保運営方針等に基づき、地域の実情に応じた柔軟な運営が可能となるようパラメータ設定を可能とする。</a:t>
            </a:r>
            <a:endParaRPr lang="en-US" altLang="ja-JP" sz="1250" dirty="0">
              <a:solidFill>
                <a:schemeClr val="tx1"/>
              </a:solidFill>
              <a:latin typeface="ＭＳ Ｐゴシック" panose="020B0600070205080204" pitchFamily="50" charset="-128"/>
              <a:ea typeface="ＭＳ Ｐゴシック" panose="020B0600070205080204" pitchFamily="50" charset="-128"/>
            </a:endParaRPr>
          </a:p>
        </p:txBody>
      </p:sp>
      <p:grpSp>
        <p:nvGrpSpPr>
          <p:cNvPr id="4" name="グループ化 3"/>
          <p:cNvGrpSpPr/>
          <p:nvPr/>
        </p:nvGrpSpPr>
        <p:grpSpPr>
          <a:xfrm>
            <a:off x="-844816" y="1405721"/>
            <a:ext cx="11040752" cy="5552017"/>
            <a:chOff x="-735632" y="1296537"/>
            <a:chExt cx="11040752" cy="5552017"/>
          </a:xfrm>
        </p:grpSpPr>
        <p:grpSp>
          <p:nvGrpSpPr>
            <p:cNvPr id="15" name="グループ化 14"/>
            <p:cNvGrpSpPr/>
            <p:nvPr/>
          </p:nvGrpSpPr>
          <p:grpSpPr>
            <a:xfrm>
              <a:off x="-735632" y="1296537"/>
              <a:ext cx="11040752" cy="5552017"/>
              <a:chOff x="-879648" y="530961"/>
              <a:chExt cx="11040752" cy="6344888"/>
            </a:xfrm>
          </p:grpSpPr>
          <p:grpSp>
            <p:nvGrpSpPr>
              <p:cNvPr id="9" name="グループ化 8"/>
              <p:cNvGrpSpPr/>
              <p:nvPr/>
            </p:nvGrpSpPr>
            <p:grpSpPr>
              <a:xfrm>
                <a:off x="-879648" y="1063966"/>
                <a:ext cx="9720609" cy="5811883"/>
                <a:chOff x="84674" y="1111529"/>
                <a:chExt cx="9720609" cy="5811883"/>
              </a:xfrm>
            </p:grpSpPr>
            <p:grpSp>
              <p:nvGrpSpPr>
                <p:cNvPr id="6" name="グループ化 5"/>
                <p:cNvGrpSpPr/>
                <p:nvPr/>
              </p:nvGrpSpPr>
              <p:grpSpPr>
                <a:xfrm>
                  <a:off x="84674" y="1111529"/>
                  <a:ext cx="9720609" cy="5811883"/>
                  <a:chOff x="56928" y="966389"/>
                  <a:chExt cx="9720609" cy="5811883"/>
                </a:xfrm>
              </p:grpSpPr>
              <p:sp>
                <p:nvSpPr>
                  <p:cNvPr id="229" name="正方形/長方形 228"/>
                  <p:cNvSpPr/>
                  <p:nvPr/>
                </p:nvSpPr>
                <p:spPr>
                  <a:xfrm>
                    <a:off x="56928" y="966389"/>
                    <a:ext cx="9720609" cy="343790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endParaRPr lang="ja-JP" altLang="en-US" sz="1600" b="1" dirty="0"/>
                  </a:p>
                </p:txBody>
              </p:sp>
              <p:grpSp>
                <p:nvGrpSpPr>
                  <p:cNvPr id="3" name="グループ化 2"/>
                  <p:cNvGrpSpPr/>
                  <p:nvPr/>
                </p:nvGrpSpPr>
                <p:grpSpPr>
                  <a:xfrm>
                    <a:off x="7401273" y="2690372"/>
                    <a:ext cx="1870075" cy="1553386"/>
                    <a:chOff x="490538" y="2690370"/>
                    <a:chExt cx="1870075" cy="1553386"/>
                  </a:xfrm>
                </p:grpSpPr>
                <p:sp>
                  <p:nvSpPr>
                    <p:cNvPr id="90" name="角丸四角形 89"/>
                    <p:cNvSpPr/>
                    <p:nvPr/>
                  </p:nvSpPr>
                  <p:spPr>
                    <a:xfrm>
                      <a:off x="490538" y="2844041"/>
                      <a:ext cx="1870075" cy="1399715"/>
                    </a:xfrm>
                    <a:prstGeom prst="roundRect">
                      <a:avLst>
                        <a:gd name="adj" fmla="val 4411"/>
                      </a:avLst>
                    </a:prstGeom>
                    <a:solidFill>
                      <a:schemeClr val="bg1"/>
                    </a:solidFill>
                    <a:ln w="76200" cmpd="dbl">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91423" tIns="45712" rIns="91423" bIns="45712"/>
                    <a:lstStyle/>
                    <a:p>
                      <a:pPr fontAlgn="auto">
                        <a:spcBef>
                          <a:spcPts val="0"/>
                        </a:spcBef>
                        <a:spcAft>
                          <a:spcPts val="0"/>
                        </a:spcAft>
                        <a:defRPr/>
                      </a:pPr>
                      <a:endParaRPr lang="ja-JP" altLang="en-US" sz="900" dirty="0"/>
                    </a:p>
                  </p:txBody>
                </p:sp>
                <p:sp>
                  <p:nvSpPr>
                    <p:cNvPr id="91" name="正方形/長方形 90"/>
                    <p:cNvSpPr/>
                    <p:nvPr/>
                  </p:nvSpPr>
                  <p:spPr>
                    <a:xfrm>
                      <a:off x="769924" y="2690370"/>
                      <a:ext cx="1358900" cy="287337"/>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ja-JP" altLang="en-US" dirty="0">
                          <a:solidFill>
                            <a:schemeClr val="bg1"/>
                          </a:solidFill>
                        </a:rPr>
                        <a:t>都道府県</a:t>
                      </a:r>
                    </a:p>
                  </p:txBody>
                </p:sp>
                <p:pic>
                  <p:nvPicPr>
                    <p:cNvPr id="3133" name="Picture 1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927" y="3037851"/>
                      <a:ext cx="1281113"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グループ化 10"/>
                  <p:cNvGrpSpPr/>
                  <p:nvPr/>
                </p:nvGrpSpPr>
                <p:grpSpPr>
                  <a:xfrm>
                    <a:off x="993553" y="1098286"/>
                    <a:ext cx="7409112" cy="5679986"/>
                    <a:chOff x="2865438" y="1098286"/>
                    <a:chExt cx="7409112" cy="5679986"/>
                  </a:xfrm>
                </p:grpSpPr>
                <p:sp>
                  <p:nvSpPr>
                    <p:cNvPr id="224" name="正方形/長方形 223"/>
                    <p:cNvSpPr/>
                    <p:nvPr/>
                  </p:nvSpPr>
                  <p:spPr>
                    <a:xfrm>
                      <a:off x="3537904" y="4401784"/>
                      <a:ext cx="6014640" cy="2376488"/>
                    </a:xfrm>
                    <a:prstGeom prst="rect">
                      <a:avLst/>
                    </a:prstGeom>
                    <a:solidFill>
                      <a:srgbClr val="EEF7AA">
                        <a:alpha val="9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endParaRPr lang="ja-JP" altLang="en-US" sz="1600"/>
                    </a:p>
                  </p:txBody>
                </p:sp>
                <p:sp>
                  <p:nvSpPr>
                    <p:cNvPr id="85" name="角丸四角形 84"/>
                    <p:cNvSpPr/>
                    <p:nvPr/>
                  </p:nvSpPr>
                  <p:spPr>
                    <a:xfrm>
                      <a:off x="2865438" y="1187839"/>
                      <a:ext cx="6119812" cy="3130550"/>
                    </a:xfrm>
                    <a:prstGeom prst="roundRect">
                      <a:avLst>
                        <a:gd name="adj" fmla="val 4411"/>
                      </a:avLst>
                    </a:prstGeom>
                    <a:solidFill>
                      <a:schemeClr val="bg1"/>
                    </a:solidFill>
                    <a:ln w="38100" cmpd="sng">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91423" tIns="45712" rIns="91423" bIns="45712"/>
                    <a:lstStyle/>
                    <a:p>
                      <a:pPr fontAlgn="auto">
                        <a:spcBef>
                          <a:spcPts val="0"/>
                        </a:spcBef>
                        <a:spcAft>
                          <a:spcPts val="0"/>
                        </a:spcAft>
                        <a:defRPr/>
                      </a:pPr>
                      <a:endParaRPr lang="ja-JP" altLang="en-US" sz="1200" b="1" dirty="0">
                        <a:effectLst>
                          <a:outerShdw blurRad="38100" dist="38100" dir="2700000" algn="tl">
                            <a:srgbClr val="000000">
                              <a:alpha val="43137"/>
                            </a:srgbClr>
                          </a:outerShdw>
                        </a:effectLst>
                        <a:latin typeface="+mn-ea"/>
                      </a:endParaRPr>
                    </a:p>
                  </p:txBody>
                </p:sp>
                <p:sp>
                  <p:nvSpPr>
                    <p:cNvPr id="93" name="正方形/長方形 92"/>
                    <p:cNvSpPr/>
                    <p:nvPr/>
                  </p:nvSpPr>
                  <p:spPr>
                    <a:xfrm>
                      <a:off x="3802062" y="1098286"/>
                      <a:ext cx="1736557" cy="287337"/>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ja-JP" altLang="en-US" dirty="0" smtClean="0">
                          <a:solidFill>
                            <a:schemeClr val="bg1"/>
                          </a:solidFill>
                        </a:rPr>
                        <a:t>国保連合会</a:t>
                      </a:r>
                      <a:endParaRPr lang="ja-JP" altLang="en-US" dirty="0">
                        <a:solidFill>
                          <a:schemeClr val="bg1"/>
                        </a:solidFill>
                      </a:endParaRPr>
                    </a:p>
                  </p:txBody>
                </p:sp>
                <p:sp>
                  <p:nvSpPr>
                    <p:cNvPr id="179" name="角丸四角形 178"/>
                    <p:cNvSpPr/>
                    <p:nvPr/>
                  </p:nvSpPr>
                  <p:spPr bwMode="auto">
                    <a:xfrm>
                      <a:off x="3032125" y="1569209"/>
                      <a:ext cx="5761038" cy="2232025"/>
                    </a:xfrm>
                    <a:prstGeom prst="roundRect">
                      <a:avLst>
                        <a:gd name="adj" fmla="val 4411"/>
                      </a:avLst>
                    </a:prstGeom>
                    <a:solidFill>
                      <a:schemeClr val="bg1"/>
                    </a:solidFill>
                    <a:ln w="38100" cmpd="sng">
                      <a:solidFill>
                        <a:schemeClr val="bg1">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r>
                        <a:rPr lang="ja-JP" altLang="en-US" sz="1600" b="1" dirty="0">
                          <a:latin typeface="+mn-ea"/>
                        </a:rPr>
                        <a:t>国保総合</a:t>
                      </a:r>
                      <a:r>
                        <a:rPr lang="ja-JP" altLang="en-US" sz="1600" b="1" dirty="0" smtClean="0">
                          <a:latin typeface="+mn-ea"/>
                        </a:rPr>
                        <a:t>システム</a:t>
                      </a:r>
                      <a:r>
                        <a:rPr lang="ja-JP" altLang="en-US" sz="1100" b="1" dirty="0" smtClean="0">
                          <a:latin typeface="+mn-ea"/>
                        </a:rPr>
                        <a:t>（診療報酬審査支払業務と保険者事務共同処理のシステム）</a:t>
                      </a:r>
                      <a:endParaRPr lang="ja-JP" altLang="en-US" sz="1600" b="1" dirty="0">
                        <a:latin typeface="+mn-ea"/>
                      </a:endParaRPr>
                    </a:p>
                  </p:txBody>
                </p:sp>
                <p:sp>
                  <p:nvSpPr>
                    <p:cNvPr id="180" name="フリーフォーム 179"/>
                    <p:cNvSpPr/>
                    <p:nvPr/>
                  </p:nvSpPr>
                  <p:spPr bwMode="auto">
                    <a:xfrm>
                      <a:off x="3175000" y="1977082"/>
                      <a:ext cx="3435350" cy="1456415"/>
                    </a:xfrm>
                    <a:custGeom>
                      <a:avLst/>
                      <a:gdLst>
                        <a:gd name="connsiteX0" fmla="*/ 47625 w 3381375"/>
                        <a:gd name="connsiteY0" fmla="*/ 0 h 1657350"/>
                        <a:gd name="connsiteX1" fmla="*/ 1628775 w 3381375"/>
                        <a:gd name="connsiteY1" fmla="*/ 0 h 1657350"/>
                        <a:gd name="connsiteX2" fmla="*/ 1628775 w 3381375"/>
                        <a:gd name="connsiteY2" fmla="*/ 1028700 h 1657350"/>
                        <a:gd name="connsiteX3" fmla="*/ 3381375 w 3381375"/>
                        <a:gd name="connsiteY3" fmla="*/ 1028700 h 1657350"/>
                        <a:gd name="connsiteX4" fmla="*/ 3381375 w 3381375"/>
                        <a:gd name="connsiteY4" fmla="*/ 1657350 h 1657350"/>
                        <a:gd name="connsiteX5" fmla="*/ 0 w 3381375"/>
                        <a:gd name="connsiteY5" fmla="*/ 1657350 h 1657350"/>
                        <a:gd name="connsiteX6" fmla="*/ 47625 w 3381375"/>
                        <a:gd name="connsiteY6" fmla="*/ 0 h 1657350"/>
                        <a:gd name="connsiteX0" fmla="*/ 21282 w 3355032"/>
                        <a:gd name="connsiteY0" fmla="*/ 0 h 1657350"/>
                        <a:gd name="connsiteX1" fmla="*/ 1602432 w 3355032"/>
                        <a:gd name="connsiteY1" fmla="*/ 0 h 1657350"/>
                        <a:gd name="connsiteX2" fmla="*/ 1602432 w 3355032"/>
                        <a:gd name="connsiteY2" fmla="*/ 1028700 h 1657350"/>
                        <a:gd name="connsiteX3" fmla="*/ 3355032 w 3355032"/>
                        <a:gd name="connsiteY3" fmla="*/ 1028700 h 1657350"/>
                        <a:gd name="connsiteX4" fmla="*/ 3355032 w 3355032"/>
                        <a:gd name="connsiteY4" fmla="*/ 1657350 h 1657350"/>
                        <a:gd name="connsiteX5" fmla="*/ 0 w 3355032"/>
                        <a:gd name="connsiteY5" fmla="*/ 1603623 h 1657350"/>
                        <a:gd name="connsiteX6" fmla="*/ 21282 w 3355032"/>
                        <a:gd name="connsiteY6" fmla="*/ 0 h 1657350"/>
                        <a:gd name="connsiteX0" fmla="*/ 21283 w 3355033"/>
                        <a:gd name="connsiteY0" fmla="*/ 0 h 1675631"/>
                        <a:gd name="connsiteX1" fmla="*/ 1602433 w 3355033"/>
                        <a:gd name="connsiteY1" fmla="*/ 0 h 1675631"/>
                        <a:gd name="connsiteX2" fmla="*/ 1602433 w 3355033"/>
                        <a:gd name="connsiteY2" fmla="*/ 1028700 h 1675631"/>
                        <a:gd name="connsiteX3" fmla="*/ 3355033 w 3355033"/>
                        <a:gd name="connsiteY3" fmla="*/ 1028700 h 1675631"/>
                        <a:gd name="connsiteX4" fmla="*/ 3355033 w 3355033"/>
                        <a:gd name="connsiteY4" fmla="*/ 1657350 h 1675631"/>
                        <a:gd name="connsiteX5" fmla="*/ 0 w 3355033"/>
                        <a:gd name="connsiteY5" fmla="*/ 1675631 h 1675631"/>
                        <a:gd name="connsiteX6" fmla="*/ 21283 w 3355033"/>
                        <a:gd name="connsiteY6" fmla="*/ 0 h 1675631"/>
                        <a:gd name="connsiteX0" fmla="*/ 21282 w 3355032"/>
                        <a:gd name="connsiteY0" fmla="*/ 0 h 1675631"/>
                        <a:gd name="connsiteX1" fmla="*/ 1602432 w 3355032"/>
                        <a:gd name="connsiteY1" fmla="*/ 0 h 1675631"/>
                        <a:gd name="connsiteX2" fmla="*/ 1602432 w 3355032"/>
                        <a:gd name="connsiteY2" fmla="*/ 1028700 h 1675631"/>
                        <a:gd name="connsiteX3" fmla="*/ 3355032 w 3355032"/>
                        <a:gd name="connsiteY3" fmla="*/ 1028700 h 1675631"/>
                        <a:gd name="connsiteX4" fmla="*/ 3355032 w 3355032"/>
                        <a:gd name="connsiteY4" fmla="*/ 1657350 h 1675631"/>
                        <a:gd name="connsiteX5" fmla="*/ 0 w 3355032"/>
                        <a:gd name="connsiteY5" fmla="*/ 1675631 h 1675631"/>
                        <a:gd name="connsiteX6" fmla="*/ 21282 w 3355032"/>
                        <a:gd name="connsiteY6" fmla="*/ 0 h 1675631"/>
                        <a:gd name="connsiteX0" fmla="*/ 21283 w 3355033"/>
                        <a:gd name="connsiteY0" fmla="*/ 0 h 1891655"/>
                        <a:gd name="connsiteX1" fmla="*/ 1602433 w 3355033"/>
                        <a:gd name="connsiteY1" fmla="*/ 0 h 1891655"/>
                        <a:gd name="connsiteX2" fmla="*/ 1602433 w 3355033"/>
                        <a:gd name="connsiteY2" fmla="*/ 1028700 h 1891655"/>
                        <a:gd name="connsiteX3" fmla="*/ 3355033 w 3355033"/>
                        <a:gd name="connsiteY3" fmla="*/ 1028700 h 1891655"/>
                        <a:gd name="connsiteX4" fmla="*/ 3355033 w 3355033"/>
                        <a:gd name="connsiteY4" fmla="*/ 1657350 h 1891655"/>
                        <a:gd name="connsiteX5" fmla="*/ 0 w 3355033"/>
                        <a:gd name="connsiteY5" fmla="*/ 1891655 h 1891655"/>
                        <a:gd name="connsiteX6" fmla="*/ 21283 w 3355033"/>
                        <a:gd name="connsiteY6" fmla="*/ 0 h 1891655"/>
                        <a:gd name="connsiteX0" fmla="*/ 21283 w 3355033"/>
                        <a:gd name="connsiteY0" fmla="*/ 0 h 1891655"/>
                        <a:gd name="connsiteX1" fmla="*/ 1602433 w 3355033"/>
                        <a:gd name="connsiteY1" fmla="*/ 0 h 1891655"/>
                        <a:gd name="connsiteX2" fmla="*/ 1602433 w 3355033"/>
                        <a:gd name="connsiteY2" fmla="*/ 1028700 h 1891655"/>
                        <a:gd name="connsiteX3" fmla="*/ 3355033 w 3355033"/>
                        <a:gd name="connsiteY3" fmla="*/ 1028700 h 1891655"/>
                        <a:gd name="connsiteX4" fmla="*/ 3312369 w 3355033"/>
                        <a:gd name="connsiteY4" fmla="*/ 1891655 h 1891655"/>
                        <a:gd name="connsiteX5" fmla="*/ 0 w 3355033"/>
                        <a:gd name="connsiteY5" fmla="*/ 1891655 h 1891655"/>
                        <a:gd name="connsiteX6" fmla="*/ 21283 w 3355033"/>
                        <a:gd name="connsiteY6" fmla="*/ 0 h 1891655"/>
                        <a:gd name="connsiteX0" fmla="*/ 21283 w 3355033"/>
                        <a:gd name="connsiteY0" fmla="*/ 0 h 1891655"/>
                        <a:gd name="connsiteX1" fmla="*/ 1602433 w 3355033"/>
                        <a:gd name="connsiteY1" fmla="*/ 0 h 1891655"/>
                        <a:gd name="connsiteX2" fmla="*/ 1656185 w 3355033"/>
                        <a:gd name="connsiteY2" fmla="*/ 1127181 h 1891655"/>
                        <a:gd name="connsiteX3" fmla="*/ 3355033 w 3355033"/>
                        <a:gd name="connsiteY3" fmla="*/ 1028700 h 1891655"/>
                        <a:gd name="connsiteX4" fmla="*/ 3312369 w 3355033"/>
                        <a:gd name="connsiteY4" fmla="*/ 1891655 h 1891655"/>
                        <a:gd name="connsiteX5" fmla="*/ 0 w 3355033"/>
                        <a:gd name="connsiteY5" fmla="*/ 1891655 h 1891655"/>
                        <a:gd name="connsiteX6" fmla="*/ 21283 w 3355033"/>
                        <a:gd name="connsiteY6" fmla="*/ 0 h 1891655"/>
                        <a:gd name="connsiteX0" fmla="*/ 21283 w 3312369"/>
                        <a:gd name="connsiteY0" fmla="*/ 0 h 1891655"/>
                        <a:gd name="connsiteX1" fmla="*/ 1602433 w 3312369"/>
                        <a:gd name="connsiteY1" fmla="*/ 0 h 1891655"/>
                        <a:gd name="connsiteX2" fmla="*/ 1656185 w 3312369"/>
                        <a:gd name="connsiteY2" fmla="*/ 1127181 h 1891655"/>
                        <a:gd name="connsiteX3" fmla="*/ 3312369 w 3312369"/>
                        <a:gd name="connsiteY3" fmla="*/ 1127181 h 1891655"/>
                        <a:gd name="connsiteX4" fmla="*/ 3312369 w 3312369"/>
                        <a:gd name="connsiteY4" fmla="*/ 1891655 h 1891655"/>
                        <a:gd name="connsiteX5" fmla="*/ 0 w 3312369"/>
                        <a:gd name="connsiteY5" fmla="*/ 1891655 h 1891655"/>
                        <a:gd name="connsiteX6" fmla="*/ 21283 w 3312369"/>
                        <a:gd name="connsiteY6" fmla="*/ 0 h 1891655"/>
                        <a:gd name="connsiteX0" fmla="*/ 21283 w 3312369"/>
                        <a:gd name="connsiteY0" fmla="*/ 0 h 1891655"/>
                        <a:gd name="connsiteX1" fmla="*/ 1656185 w 3312369"/>
                        <a:gd name="connsiteY1" fmla="*/ 22940 h 1891655"/>
                        <a:gd name="connsiteX2" fmla="*/ 1656185 w 3312369"/>
                        <a:gd name="connsiteY2" fmla="*/ 1127181 h 1891655"/>
                        <a:gd name="connsiteX3" fmla="*/ 3312369 w 3312369"/>
                        <a:gd name="connsiteY3" fmla="*/ 1127181 h 1891655"/>
                        <a:gd name="connsiteX4" fmla="*/ 3312369 w 3312369"/>
                        <a:gd name="connsiteY4" fmla="*/ 1891655 h 1891655"/>
                        <a:gd name="connsiteX5" fmla="*/ 0 w 3312369"/>
                        <a:gd name="connsiteY5" fmla="*/ 1891655 h 1891655"/>
                        <a:gd name="connsiteX6" fmla="*/ 21283 w 3312369"/>
                        <a:gd name="connsiteY6" fmla="*/ 0 h 1891655"/>
                        <a:gd name="connsiteX0" fmla="*/ 69008 w 3312369"/>
                        <a:gd name="connsiteY0" fmla="*/ 0 h 1868715"/>
                        <a:gd name="connsiteX1" fmla="*/ 1656185 w 3312369"/>
                        <a:gd name="connsiteY1" fmla="*/ 0 h 1868715"/>
                        <a:gd name="connsiteX2" fmla="*/ 1656185 w 3312369"/>
                        <a:gd name="connsiteY2" fmla="*/ 1104241 h 1868715"/>
                        <a:gd name="connsiteX3" fmla="*/ 3312369 w 3312369"/>
                        <a:gd name="connsiteY3" fmla="*/ 1104241 h 1868715"/>
                        <a:gd name="connsiteX4" fmla="*/ 3312369 w 3312369"/>
                        <a:gd name="connsiteY4" fmla="*/ 1868715 h 1868715"/>
                        <a:gd name="connsiteX5" fmla="*/ 0 w 3312369"/>
                        <a:gd name="connsiteY5" fmla="*/ 1868715 h 1868715"/>
                        <a:gd name="connsiteX6" fmla="*/ 69008 w 3312369"/>
                        <a:gd name="connsiteY6" fmla="*/ 0 h 1868715"/>
                        <a:gd name="connsiteX0" fmla="*/ 0 w 3312369"/>
                        <a:gd name="connsiteY0" fmla="*/ 0 h 1868716"/>
                        <a:gd name="connsiteX1" fmla="*/ 1656185 w 3312369"/>
                        <a:gd name="connsiteY1" fmla="*/ 1 h 1868716"/>
                        <a:gd name="connsiteX2" fmla="*/ 1656185 w 3312369"/>
                        <a:gd name="connsiteY2" fmla="*/ 1104242 h 1868716"/>
                        <a:gd name="connsiteX3" fmla="*/ 3312369 w 3312369"/>
                        <a:gd name="connsiteY3" fmla="*/ 1104242 h 1868716"/>
                        <a:gd name="connsiteX4" fmla="*/ 3312369 w 3312369"/>
                        <a:gd name="connsiteY4" fmla="*/ 1868716 h 1868716"/>
                        <a:gd name="connsiteX5" fmla="*/ 0 w 3312369"/>
                        <a:gd name="connsiteY5" fmla="*/ 1868716 h 1868716"/>
                        <a:gd name="connsiteX6" fmla="*/ 0 w 3312369"/>
                        <a:gd name="connsiteY6" fmla="*/ 0 h 1868716"/>
                        <a:gd name="connsiteX0" fmla="*/ 0 w 3312369"/>
                        <a:gd name="connsiteY0" fmla="*/ 0 h 1868716"/>
                        <a:gd name="connsiteX1" fmla="*/ 1656185 w 3312369"/>
                        <a:gd name="connsiteY1" fmla="*/ 1 h 1868716"/>
                        <a:gd name="connsiteX2" fmla="*/ 2050513 w 3312369"/>
                        <a:gd name="connsiteY2" fmla="*/ 1104241 h 1868716"/>
                        <a:gd name="connsiteX3" fmla="*/ 3312369 w 3312369"/>
                        <a:gd name="connsiteY3" fmla="*/ 1104242 h 1868716"/>
                        <a:gd name="connsiteX4" fmla="*/ 3312369 w 3312369"/>
                        <a:gd name="connsiteY4" fmla="*/ 1868716 h 1868716"/>
                        <a:gd name="connsiteX5" fmla="*/ 0 w 3312369"/>
                        <a:gd name="connsiteY5" fmla="*/ 1868716 h 1868716"/>
                        <a:gd name="connsiteX6" fmla="*/ 0 w 3312369"/>
                        <a:gd name="connsiteY6" fmla="*/ 0 h 1868716"/>
                        <a:gd name="connsiteX0" fmla="*/ 0 w 3312369"/>
                        <a:gd name="connsiteY0" fmla="*/ 0 h 1868716"/>
                        <a:gd name="connsiteX1" fmla="*/ 2050513 w 3312369"/>
                        <a:gd name="connsiteY1" fmla="*/ 0 h 1868716"/>
                        <a:gd name="connsiteX2" fmla="*/ 2050513 w 3312369"/>
                        <a:gd name="connsiteY2" fmla="*/ 1104241 h 1868716"/>
                        <a:gd name="connsiteX3" fmla="*/ 3312369 w 3312369"/>
                        <a:gd name="connsiteY3" fmla="*/ 1104242 h 1868716"/>
                        <a:gd name="connsiteX4" fmla="*/ 3312369 w 3312369"/>
                        <a:gd name="connsiteY4" fmla="*/ 1868716 h 1868716"/>
                        <a:gd name="connsiteX5" fmla="*/ 0 w 3312369"/>
                        <a:gd name="connsiteY5" fmla="*/ 1868716 h 1868716"/>
                        <a:gd name="connsiteX6" fmla="*/ 0 w 3312369"/>
                        <a:gd name="connsiteY6" fmla="*/ 0 h 186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2369" h="1868716">
                          <a:moveTo>
                            <a:pt x="0" y="0"/>
                          </a:moveTo>
                          <a:lnTo>
                            <a:pt x="2050513" y="0"/>
                          </a:lnTo>
                          <a:lnTo>
                            <a:pt x="2050513" y="1104241"/>
                          </a:lnTo>
                          <a:lnTo>
                            <a:pt x="3312369" y="1104242"/>
                          </a:lnTo>
                          <a:lnTo>
                            <a:pt x="3312369" y="1868716"/>
                          </a:lnTo>
                          <a:lnTo>
                            <a:pt x="0" y="1868716"/>
                          </a:lnTo>
                          <a:lnTo>
                            <a:pt x="0" y="0"/>
                          </a:lnTo>
                          <a:close/>
                        </a:path>
                      </a:pathLst>
                    </a:custGeom>
                    <a:solidFill>
                      <a:schemeClr val="bg1"/>
                    </a:solidFill>
                    <a:ln w="25400" cmpd="sng">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200" dirty="0"/>
                    </a:p>
                  </p:txBody>
                </p:sp>
                <p:sp>
                  <p:nvSpPr>
                    <p:cNvPr id="181" name="正方形/長方形 180"/>
                    <p:cNvSpPr/>
                    <p:nvPr/>
                  </p:nvSpPr>
                  <p:spPr bwMode="auto">
                    <a:xfrm>
                      <a:off x="4887913" y="1973937"/>
                      <a:ext cx="1722437" cy="994734"/>
                    </a:xfrm>
                    <a:prstGeom prst="rect">
                      <a:avLst/>
                    </a:prstGeom>
                    <a:solidFill>
                      <a:schemeClr val="bg1"/>
                    </a:solidFill>
                    <a:ln w="25400" cmpd="sng">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200" dirty="0"/>
                    </a:p>
                  </p:txBody>
                </p:sp>
                <p:sp>
                  <p:nvSpPr>
                    <p:cNvPr id="182" name="角丸四角形 181"/>
                    <p:cNvSpPr/>
                    <p:nvPr/>
                  </p:nvSpPr>
                  <p:spPr bwMode="auto">
                    <a:xfrm>
                      <a:off x="3225800" y="2966772"/>
                      <a:ext cx="3311525" cy="234950"/>
                    </a:xfrm>
                    <a:prstGeom prst="roundRect">
                      <a:avLst/>
                    </a:prstGeom>
                    <a:solidFill>
                      <a:schemeClr val="bg1"/>
                    </a:solidFill>
                    <a:ln w="38100" cmpd="sng">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1200" b="1" dirty="0"/>
                        <a:t>共通基盤</a:t>
                      </a:r>
                    </a:p>
                  </p:txBody>
                </p:sp>
                <p:sp>
                  <p:nvSpPr>
                    <p:cNvPr id="183" name="角丸四角形 182"/>
                    <p:cNvSpPr/>
                    <p:nvPr/>
                  </p:nvSpPr>
                  <p:spPr bwMode="auto">
                    <a:xfrm>
                      <a:off x="3251200" y="2430205"/>
                      <a:ext cx="749300" cy="511175"/>
                    </a:xfrm>
                    <a:prstGeom prst="roundRect">
                      <a:avLst/>
                    </a:prstGeom>
                    <a:solidFill>
                      <a:schemeClr val="bg1"/>
                    </a:solidFill>
                    <a:ln w="38100" cmpd="sng">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1000" b="1" dirty="0" smtClean="0"/>
                        <a:t>レセプト請求審査</a:t>
                      </a:r>
                      <a:endParaRPr lang="ja-JP" altLang="en-US" sz="1200" b="1" dirty="0"/>
                    </a:p>
                  </p:txBody>
                </p:sp>
                <p:sp>
                  <p:nvSpPr>
                    <p:cNvPr id="184" name="角丸四角形 183"/>
                    <p:cNvSpPr/>
                    <p:nvPr/>
                  </p:nvSpPr>
                  <p:spPr bwMode="auto">
                    <a:xfrm>
                      <a:off x="4063692" y="2430205"/>
                      <a:ext cx="749300" cy="511175"/>
                    </a:xfrm>
                    <a:prstGeom prst="roundRect">
                      <a:avLst/>
                    </a:prstGeom>
                    <a:solidFill>
                      <a:schemeClr val="bg1"/>
                    </a:solidFill>
                    <a:ln w="38100" cmpd="sng">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1000" b="1" dirty="0" smtClean="0"/>
                        <a:t>診療報酬支払等</a:t>
                      </a:r>
                      <a:endParaRPr lang="ja-JP" altLang="en-US" sz="1200" b="1" dirty="0"/>
                    </a:p>
                  </p:txBody>
                </p:sp>
                <p:sp>
                  <p:nvSpPr>
                    <p:cNvPr id="185" name="角丸四角形 184"/>
                    <p:cNvSpPr/>
                    <p:nvPr/>
                  </p:nvSpPr>
                  <p:spPr bwMode="auto">
                    <a:xfrm>
                      <a:off x="4956175" y="2430205"/>
                      <a:ext cx="746125" cy="511175"/>
                    </a:xfrm>
                    <a:prstGeom prst="roundRect">
                      <a:avLst/>
                    </a:prstGeom>
                    <a:solidFill>
                      <a:schemeClr val="bg1"/>
                    </a:solidFill>
                    <a:ln w="38100" cmpd="sng">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1000" b="1" dirty="0" smtClean="0"/>
                        <a:t>レセプト管理点検</a:t>
                      </a:r>
                      <a:endParaRPr lang="ja-JP" altLang="en-US" sz="1200" b="1" dirty="0"/>
                    </a:p>
                  </p:txBody>
                </p:sp>
                <p:sp>
                  <p:nvSpPr>
                    <p:cNvPr id="186" name="角丸四角形 185"/>
                    <p:cNvSpPr/>
                    <p:nvPr/>
                  </p:nvSpPr>
                  <p:spPr bwMode="auto">
                    <a:xfrm>
                      <a:off x="5780088" y="2430205"/>
                      <a:ext cx="747712" cy="511175"/>
                    </a:xfrm>
                    <a:prstGeom prst="roundRect">
                      <a:avLst/>
                    </a:prstGeom>
                    <a:solidFill>
                      <a:schemeClr val="bg1"/>
                    </a:solidFill>
                    <a:ln w="38100" cmpd="sng">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1000" b="1" dirty="0" smtClean="0"/>
                        <a:t>保険者</a:t>
                      </a:r>
                      <a:endParaRPr lang="en-US" altLang="ja-JP" sz="1000" b="1" dirty="0" smtClean="0"/>
                    </a:p>
                    <a:p>
                      <a:pPr algn="ctr" fontAlgn="auto">
                        <a:spcBef>
                          <a:spcPts val="0"/>
                        </a:spcBef>
                        <a:spcAft>
                          <a:spcPts val="0"/>
                        </a:spcAft>
                        <a:defRPr/>
                      </a:pPr>
                      <a:r>
                        <a:rPr lang="ja-JP" altLang="en-US" sz="1000" b="1" dirty="0" smtClean="0"/>
                        <a:t>給付業務</a:t>
                      </a:r>
                      <a:endParaRPr lang="ja-JP" altLang="en-US" sz="1200" b="1" dirty="0"/>
                    </a:p>
                  </p:txBody>
                </p:sp>
                <p:sp>
                  <p:nvSpPr>
                    <p:cNvPr id="187" name="正方形/長方形 186"/>
                    <p:cNvSpPr/>
                    <p:nvPr/>
                  </p:nvSpPr>
                  <p:spPr bwMode="auto">
                    <a:xfrm>
                      <a:off x="3603005" y="2087269"/>
                      <a:ext cx="1854200"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200" dirty="0">
                          <a:solidFill>
                            <a:schemeClr val="tx1"/>
                          </a:solidFill>
                        </a:rPr>
                        <a:t>審査支払系</a:t>
                      </a:r>
                    </a:p>
                  </p:txBody>
                </p:sp>
                <p:sp>
                  <p:nvSpPr>
                    <p:cNvPr id="188" name="正方形/長方形 187"/>
                    <p:cNvSpPr/>
                    <p:nvPr/>
                  </p:nvSpPr>
                  <p:spPr bwMode="auto">
                    <a:xfrm>
                      <a:off x="5121895" y="2118466"/>
                      <a:ext cx="2495550"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200" dirty="0">
                          <a:solidFill>
                            <a:schemeClr val="tx1"/>
                          </a:solidFill>
                        </a:rPr>
                        <a:t>保険者サービス系</a:t>
                      </a:r>
                    </a:p>
                  </p:txBody>
                </p:sp>
                <p:sp>
                  <p:nvSpPr>
                    <p:cNvPr id="197" name="フローチャート : 磁気ディスク 196"/>
                    <p:cNvSpPr/>
                    <p:nvPr/>
                  </p:nvSpPr>
                  <p:spPr>
                    <a:xfrm>
                      <a:off x="6176963" y="2942960"/>
                      <a:ext cx="246062" cy="182562"/>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a:p>
                  </p:txBody>
                </p:sp>
                <p:sp>
                  <p:nvSpPr>
                    <p:cNvPr id="122" name="正方形/長方形 121"/>
                    <p:cNvSpPr/>
                    <p:nvPr/>
                  </p:nvSpPr>
                  <p:spPr bwMode="auto">
                    <a:xfrm>
                      <a:off x="6786072" y="1964273"/>
                      <a:ext cx="1876585" cy="1448094"/>
                    </a:xfrm>
                    <a:prstGeom prst="rect">
                      <a:avLst/>
                    </a:prstGeom>
                    <a:solidFill>
                      <a:srgbClr val="F5E4E3"/>
                    </a:solidFill>
                    <a:ln w="254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ja-JP" altLang="en-US" sz="1200" dirty="0" smtClean="0">
                          <a:solidFill>
                            <a:srgbClr val="FF0000"/>
                          </a:solidFill>
                          <a:latin typeface="HGPｺﾞｼｯｸE" panose="020B0900000000000000" pitchFamily="50" charset="-128"/>
                          <a:ea typeface="HGPｺﾞｼｯｸE" panose="020B0900000000000000" pitchFamily="50" charset="-128"/>
                        </a:rPr>
                        <a:t>標準</a:t>
                      </a:r>
                      <a:r>
                        <a:rPr lang="ja-JP" altLang="en-US" sz="1200" dirty="0">
                          <a:solidFill>
                            <a:srgbClr val="FF0000"/>
                          </a:solidFill>
                          <a:latin typeface="HGPｺﾞｼｯｸE" panose="020B0900000000000000" pitchFamily="50" charset="-128"/>
                          <a:ea typeface="HGPｺﾞｼｯｸE" panose="020B0900000000000000" pitchFamily="50" charset="-128"/>
                        </a:rPr>
                        <a:t>事務</a:t>
                      </a:r>
                      <a:r>
                        <a:rPr lang="ja-JP" altLang="en-US" sz="1200" dirty="0" smtClean="0">
                          <a:solidFill>
                            <a:srgbClr val="FF0000"/>
                          </a:solidFill>
                          <a:latin typeface="HGPｺﾞｼｯｸE" panose="020B0900000000000000" pitchFamily="50" charset="-128"/>
                          <a:ea typeface="HGPｺﾞｼｯｸE" panose="020B0900000000000000" pitchFamily="50" charset="-128"/>
                        </a:rPr>
                        <a:t>処理システム</a:t>
                      </a:r>
                      <a:endParaRPr lang="en-US" altLang="ja-JP" sz="1200" dirty="0" smtClean="0">
                        <a:solidFill>
                          <a:srgbClr val="FF0000"/>
                        </a:solidFill>
                        <a:latin typeface="HGPｺﾞｼｯｸE" panose="020B0900000000000000" pitchFamily="50" charset="-128"/>
                        <a:ea typeface="HGPｺﾞｼｯｸE" panose="020B0900000000000000" pitchFamily="50" charset="-128"/>
                      </a:endParaRPr>
                    </a:p>
                    <a:p>
                      <a:pPr algn="ctr" fontAlgn="auto">
                        <a:spcBef>
                          <a:spcPts val="0"/>
                        </a:spcBef>
                        <a:spcAft>
                          <a:spcPts val="0"/>
                        </a:spcAft>
                        <a:defRPr/>
                      </a:pPr>
                      <a:endParaRPr lang="en-US" altLang="ja-JP" sz="1200" dirty="0" smtClean="0">
                        <a:solidFill>
                          <a:srgbClr val="FF0000"/>
                        </a:solidFill>
                        <a:latin typeface="HGPｺﾞｼｯｸE" panose="020B0900000000000000" pitchFamily="50" charset="-128"/>
                        <a:ea typeface="HGPｺﾞｼｯｸE" panose="020B0900000000000000" pitchFamily="50" charset="-128"/>
                      </a:endParaRPr>
                    </a:p>
                    <a:p>
                      <a:pPr algn="ctr" fontAlgn="auto">
                        <a:spcBef>
                          <a:spcPts val="0"/>
                        </a:spcBef>
                        <a:spcAft>
                          <a:spcPts val="0"/>
                        </a:spcAft>
                        <a:defRPr/>
                      </a:pPr>
                      <a:endParaRPr lang="en-US" altLang="ja-JP" sz="1200" dirty="0" smtClean="0">
                        <a:solidFill>
                          <a:srgbClr val="FF0000"/>
                        </a:solidFill>
                        <a:latin typeface="HGPｺﾞｼｯｸE" panose="020B0900000000000000" pitchFamily="50" charset="-128"/>
                        <a:ea typeface="HGPｺﾞｼｯｸE" panose="020B0900000000000000" pitchFamily="50" charset="-128"/>
                      </a:endParaRPr>
                    </a:p>
                    <a:p>
                      <a:pPr algn="ctr" fontAlgn="auto">
                        <a:spcBef>
                          <a:spcPts val="0"/>
                        </a:spcBef>
                        <a:spcAft>
                          <a:spcPts val="0"/>
                        </a:spcAft>
                        <a:defRPr/>
                      </a:pPr>
                      <a:endParaRPr lang="en-US" altLang="ja-JP" sz="1200" dirty="0" smtClean="0">
                        <a:solidFill>
                          <a:srgbClr val="FF0000"/>
                        </a:solidFill>
                        <a:latin typeface="HGPｺﾞｼｯｸE" panose="020B0900000000000000" pitchFamily="50" charset="-128"/>
                        <a:ea typeface="HGPｺﾞｼｯｸE" panose="020B0900000000000000" pitchFamily="50" charset="-128"/>
                      </a:endParaRPr>
                    </a:p>
                    <a:p>
                      <a:pPr algn="ctr" fontAlgn="auto">
                        <a:spcBef>
                          <a:spcPts val="0"/>
                        </a:spcBef>
                        <a:spcAft>
                          <a:spcPts val="0"/>
                        </a:spcAft>
                        <a:defRPr/>
                      </a:pPr>
                      <a:endParaRPr lang="en-US" altLang="ja-JP" sz="1200" dirty="0" smtClean="0">
                        <a:solidFill>
                          <a:srgbClr val="FF0000"/>
                        </a:solidFill>
                        <a:latin typeface="HGPｺﾞｼｯｸE" panose="020B0900000000000000" pitchFamily="50" charset="-128"/>
                        <a:ea typeface="HGPｺﾞｼｯｸE" panose="020B0900000000000000" pitchFamily="50" charset="-128"/>
                      </a:endParaRPr>
                    </a:p>
                    <a:p>
                      <a:pPr algn="ctr" fontAlgn="auto">
                        <a:spcBef>
                          <a:spcPts val="0"/>
                        </a:spcBef>
                        <a:spcAft>
                          <a:spcPts val="0"/>
                        </a:spcAft>
                        <a:defRPr/>
                      </a:pPr>
                      <a:endParaRPr lang="en-US" altLang="ja-JP" sz="1200" dirty="0" smtClean="0">
                        <a:solidFill>
                          <a:srgbClr val="FF0000"/>
                        </a:solidFill>
                        <a:latin typeface="HGPｺﾞｼｯｸE" panose="020B0900000000000000" pitchFamily="50" charset="-128"/>
                        <a:ea typeface="HGPｺﾞｼｯｸE" panose="020B0900000000000000" pitchFamily="50" charset="-128"/>
                      </a:endParaRPr>
                    </a:p>
                    <a:p>
                      <a:pPr algn="ctr" fontAlgn="auto">
                        <a:spcBef>
                          <a:spcPts val="0"/>
                        </a:spcBef>
                        <a:spcAft>
                          <a:spcPts val="0"/>
                        </a:spcAft>
                        <a:defRPr/>
                      </a:pPr>
                      <a:endParaRPr lang="en-US" altLang="ja-JP" sz="1200" dirty="0" smtClean="0">
                        <a:solidFill>
                          <a:srgbClr val="FF0000"/>
                        </a:solidFill>
                        <a:latin typeface="HGPｺﾞｼｯｸE" panose="020B0900000000000000" pitchFamily="50" charset="-128"/>
                        <a:ea typeface="HGPｺﾞｼｯｸE" panose="020B0900000000000000" pitchFamily="50" charset="-128"/>
                      </a:endParaRPr>
                    </a:p>
                    <a:p>
                      <a:pPr algn="ctr" fontAlgn="auto">
                        <a:spcBef>
                          <a:spcPts val="0"/>
                        </a:spcBef>
                        <a:spcAft>
                          <a:spcPts val="0"/>
                        </a:spcAft>
                        <a:defRPr/>
                      </a:pPr>
                      <a:endParaRPr lang="ja-JP" altLang="en-US" sz="1200" dirty="0">
                        <a:solidFill>
                          <a:srgbClr val="FF0000"/>
                        </a:solidFill>
                        <a:latin typeface="HGPｺﾞｼｯｸE" panose="020B0900000000000000" pitchFamily="50" charset="-128"/>
                        <a:ea typeface="HGPｺﾞｼｯｸE" panose="020B0900000000000000" pitchFamily="50" charset="-128"/>
                      </a:endParaRPr>
                    </a:p>
                  </p:txBody>
                </p:sp>
                <p:sp>
                  <p:nvSpPr>
                    <p:cNvPr id="125" name="角丸四角形 124"/>
                    <p:cNvSpPr/>
                    <p:nvPr/>
                  </p:nvSpPr>
                  <p:spPr bwMode="auto">
                    <a:xfrm>
                      <a:off x="6895253" y="2317485"/>
                      <a:ext cx="756174" cy="802348"/>
                    </a:xfrm>
                    <a:prstGeom prst="roundRect">
                      <a:avLst>
                        <a:gd name="adj" fmla="val 10835"/>
                      </a:avLst>
                    </a:prstGeom>
                    <a:solidFill>
                      <a:schemeClr val="accent5">
                        <a:lumMod val="40000"/>
                        <a:lumOff val="60000"/>
                      </a:schemeClr>
                    </a:solidFill>
                    <a:ln w="38100" cmpd="sng">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tIns="36000"/>
                    <a:lstStyle/>
                    <a:p>
                      <a:pPr algn="ctr" fontAlgn="auto">
                        <a:spcBef>
                          <a:spcPts val="0"/>
                        </a:spcBef>
                        <a:spcAft>
                          <a:spcPts val="0"/>
                        </a:spcAft>
                        <a:defRPr/>
                      </a:pPr>
                      <a:r>
                        <a:rPr lang="ja-JP" altLang="en-US" sz="1000" b="1" dirty="0" smtClean="0">
                          <a:solidFill>
                            <a:srgbClr val="FF0000"/>
                          </a:solidFill>
                        </a:rPr>
                        <a:t>国保</a:t>
                      </a:r>
                      <a:endParaRPr lang="en-US" altLang="ja-JP" sz="1000" b="1" dirty="0" smtClean="0">
                        <a:solidFill>
                          <a:srgbClr val="FF0000"/>
                        </a:solidFill>
                      </a:endParaRPr>
                    </a:p>
                    <a:p>
                      <a:pPr algn="ctr" fontAlgn="auto">
                        <a:spcBef>
                          <a:spcPts val="0"/>
                        </a:spcBef>
                        <a:spcAft>
                          <a:spcPts val="0"/>
                        </a:spcAft>
                        <a:defRPr/>
                      </a:pPr>
                      <a:r>
                        <a:rPr lang="ja-JP" altLang="en-US" sz="1000" b="1" dirty="0" smtClean="0">
                          <a:solidFill>
                            <a:srgbClr val="FF0000"/>
                          </a:solidFill>
                        </a:rPr>
                        <a:t>情報集約システム</a:t>
                      </a:r>
                      <a:endParaRPr lang="en-US" altLang="ja-JP" sz="1000" b="1" dirty="0">
                        <a:solidFill>
                          <a:srgbClr val="FF0000"/>
                        </a:solidFill>
                      </a:endParaRPr>
                    </a:p>
                  </p:txBody>
                </p:sp>
                <p:sp>
                  <p:nvSpPr>
                    <p:cNvPr id="123" name="角丸四角形 122"/>
                    <p:cNvSpPr/>
                    <p:nvPr/>
                  </p:nvSpPr>
                  <p:spPr bwMode="auto">
                    <a:xfrm>
                      <a:off x="6900863" y="2974345"/>
                      <a:ext cx="1566862" cy="250825"/>
                    </a:xfrm>
                    <a:prstGeom prst="roundRect">
                      <a:avLst/>
                    </a:prstGeom>
                    <a:solidFill>
                      <a:schemeClr val="bg1"/>
                    </a:solidFill>
                    <a:ln w="38100" cmpd="sng">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ja-JP" altLang="en-US" sz="1000" b="1" dirty="0" smtClean="0"/>
                        <a:t>　　　　　　　　ｲﾝﾀﾌｪｰｽ</a:t>
                      </a:r>
                      <a:endParaRPr lang="ja-JP" altLang="en-US" sz="1000" b="1" dirty="0"/>
                    </a:p>
                  </p:txBody>
                </p:sp>
                <p:sp>
                  <p:nvSpPr>
                    <p:cNvPr id="88" name="角丸四角形 87"/>
                    <p:cNvSpPr/>
                    <p:nvPr/>
                  </p:nvSpPr>
                  <p:spPr>
                    <a:xfrm>
                      <a:off x="3766189" y="4667518"/>
                      <a:ext cx="5485984" cy="1926588"/>
                    </a:xfrm>
                    <a:prstGeom prst="roundRect">
                      <a:avLst>
                        <a:gd name="adj" fmla="val 4411"/>
                      </a:avLst>
                    </a:prstGeom>
                    <a:solidFill>
                      <a:schemeClr val="bg1"/>
                    </a:solidFill>
                    <a:ln w="38100" cmpd="sng">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91423" tIns="45712" rIns="91423" bIns="45712"/>
                    <a:lstStyle/>
                    <a:p>
                      <a:pPr fontAlgn="auto">
                        <a:spcBef>
                          <a:spcPts val="0"/>
                        </a:spcBef>
                        <a:spcAft>
                          <a:spcPts val="0"/>
                        </a:spcAft>
                        <a:defRPr/>
                      </a:pPr>
                      <a:endParaRPr lang="ja-JP" altLang="en-US" sz="1200" b="1" dirty="0">
                        <a:effectLst>
                          <a:outerShdw blurRad="38100" dist="38100" dir="2700000" algn="tl">
                            <a:srgbClr val="000000">
                              <a:alpha val="43137"/>
                            </a:srgbClr>
                          </a:outerShdw>
                        </a:effectLst>
                      </a:endParaRPr>
                    </a:p>
                  </p:txBody>
                </p:sp>
                <p:sp>
                  <p:nvSpPr>
                    <p:cNvPr id="103" name="角丸四角形 102"/>
                    <p:cNvSpPr/>
                    <p:nvPr/>
                  </p:nvSpPr>
                  <p:spPr>
                    <a:xfrm>
                      <a:off x="6616718" y="6162032"/>
                      <a:ext cx="677863" cy="288925"/>
                    </a:xfrm>
                    <a:prstGeom prst="roundRect">
                      <a:avLst>
                        <a:gd name="adj" fmla="val 4481"/>
                      </a:avLst>
                    </a:prstGeom>
                    <a:solidFill>
                      <a:schemeClr val="bg1"/>
                    </a:solidFill>
                    <a:ln w="38100" cmpd="sng">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91423" tIns="45712" rIns="91423" bIns="45712"/>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fontAlgn="auto">
                        <a:spcBef>
                          <a:spcPts val="0"/>
                        </a:spcBef>
                        <a:spcAft>
                          <a:spcPts val="0"/>
                        </a:spcAft>
                        <a:defRPr/>
                      </a:pPr>
                      <a:r>
                        <a:rPr lang="ja-JP" altLang="en-US" sz="800" dirty="0" smtClean="0"/>
                        <a:t>住民記録</a:t>
                      </a:r>
                      <a:endParaRPr lang="en-US" altLang="ja-JP" sz="800" dirty="0"/>
                    </a:p>
                  </p:txBody>
                </p:sp>
                <p:sp>
                  <p:nvSpPr>
                    <p:cNvPr id="107" name="角丸四角形 106"/>
                    <p:cNvSpPr/>
                    <p:nvPr/>
                  </p:nvSpPr>
                  <p:spPr>
                    <a:xfrm>
                      <a:off x="8072114" y="6186675"/>
                      <a:ext cx="676275" cy="288925"/>
                    </a:xfrm>
                    <a:prstGeom prst="roundRect">
                      <a:avLst>
                        <a:gd name="adj" fmla="val 4481"/>
                      </a:avLst>
                    </a:prstGeom>
                    <a:solidFill>
                      <a:schemeClr val="bg1"/>
                    </a:solidFill>
                    <a:ln w="38100" cmpd="sng">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91423" tIns="45712" rIns="91423" bIns="45712"/>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fontAlgn="auto">
                        <a:spcBef>
                          <a:spcPts val="0"/>
                        </a:spcBef>
                        <a:spcAft>
                          <a:spcPts val="0"/>
                        </a:spcAft>
                        <a:defRPr/>
                      </a:pPr>
                      <a:r>
                        <a:rPr lang="ja-JP" altLang="en-US" sz="800" dirty="0" smtClean="0"/>
                        <a:t>税情報</a:t>
                      </a:r>
                      <a:endParaRPr lang="en-US" altLang="ja-JP" sz="800" dirty="0"/>
                    </a:p>
                  </p:txBody>
                </p:sp>
                <p:sp>
                  <p:nvSpPr>
                    <p:cNvPr id="108" name="フローチャート : 磁気ディスク 107"/>
                    <p:cNvSpPr/>
                    <p:nvPr/>
                  </p:nvSpPr>
                  <p:spPr>
                    <a:xfrm>
                      <a:off x="8632695" y="6377711"/>
                      <a:ext cx="246062" cy="182562"/>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a:p>
                  </p:txBody>
                </p:sp>
                <p:pic>
                  <p:nvPicPr>
                    <p:cNvPr id="3108" name="Picture 1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5163" y="3001697"/>
                      <a:ext cx="3048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9" name="Picture 1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09533" y="3001697"/>
                      <a:ext cx="3048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フローチャート : 磁気ディスク 103"/>
                    <p:cNvSpPr/>
                    <p:nvPr/>
                  </p:nvSpPr>
                  <p:spPr>
                    <a:xfrm>
                      <a:off x="7192534" y="6326614"/>
                      <a:ext cx="246063" cy="182562"/>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a:p>
                  </p:txBody>
                </p:sp>
                <p:pic>
                  <p:nvPicPr>
                    <p:cNvPr id="3111" name="Picture 1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0525" y="4883418"/>
                      <a:ext cx="17272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4" name="直線矢印コネクタ 133"/>
                    <p:cNvCxnSpPr/>
                    <p:nvPr/>
                  </p:nvCxnSpPr>
                  <p:spPr>
                    <a:xfrm>
                      <a:off x="5746159" y="4322673"/>
                      <a:ext cx="0" cy="863600"/>
                    </a:xfrm>
                    <a:prstGeom prst="straightConnector1">
                      <a:avLst/>
                    </a:prstGeom>
                    <a:ln w="254000">
                      <a:solidFill>
                        <a:schemeClr val="accent5">
                          <a:lumMod val="40000"/>
                          <a:lumOff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113" name="Picture 12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2063" y="3362060"/>
                      <a:ext cx="647700"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12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28941" y="3368410"/>
                      <a:ext cx="64770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 name="曲折矢印 156"/>
                    <p:cNvSpPr/>
                    <p:nvPr/>
                  </p:nvSpPr>
                  <p:spPr>
                    <a:xfrm rot="10800000">
                      <a:off x="6315075" y="3516265"/>
                      <a:ext cx="1158875" cy="720725"/>
                    </a:xfrm>
                    <a:prstGeom prst="bentArrow">
                      <a:avLst>
                        <a:gd name="adj1" fmla="val 9017"/>
                        <a:gd name="adj2" fmla="val 10670"/>
                        <a:gd name="adj3" fmla="val 25000"/>
                        <a:gd name="adj4" fmla="val 43750"/>
                      </a:avLst>
                    </a:prstGeom>
                    <a:solidFill>
                      <a:schemeClr val="accent2"/>
                    </a:solidFill>
                    <a:ln w="47625" cmpd="sng">
                      <a:noFill/>
                    </a:ln>
                    <a:effectLst>
                      <a:outerShdw dist="38100" sx="1000" sy="1000" algn="tl" rotWithShape="0">
                        <a:prstClr val="black"/>
                      </a:outerShdw>
                    </a:effectLst>
                  </p:spPr>
                  <p:style>
                    <a:lnRef idx="2">
                      <a:schemeClr val="dk1"/>
                    </a:lnRef>
                    <a:fillRef idx="1">
                      <a:schemeClr val="lt1"/>
                    </a:fillRef>
                    <a:effectRef idx="0">
                      <a:schemeClr val="dk1"/>
                    </a:effectRef>
                    <a:fontRef idx="minor">
                      <a:schemeClr val="dk1"/>
                    </a:fontRef>
                  </p:style>
                  <p:txBody>
                    <a:bodyPr lIns="91423" tIns="45712" rIns="91423" bIns="45712" anchor="ctr"/>
                    <a:lstStyle/>
                    <a:p>
                      <a:pPr algn="ctr" fontAlgn="auto">
                        <a:spcBef>
                          <a:spcPts val="0"/>
                        </a:spcBef>
                        <a:spcAft>
                          <a:spcPts val="0"/>
                        </a:spcAft>
                        <a:defRPr/>
                      </a:pPr>
                      <a:endParaRPr lang="ja-JP" altLang="en-US" sz="900" b="1" dirty="0">
                        <a:solidFill>
                          <a:schemeClr val="tx1"/>
                        </a:solidFill>
                      </a:endParaRPr>
                    </a:p>
                  </p:txBody>
                </p:sp>
                <p:sp>
                  <p:nvSpPr>
                    <p:cNvPr id="143" name="正方形/長方形 142"/>
                    <p:cNvSpPr/>
                    <p:nvPr/>
                  </p:nvSpPr>
                  <p:spPr>
                    <a:xfrm>
                      <a:off x="3955877" y="4580861"/>
                      <a:ext cx="1357312" cy="287337"/>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ja-JP" altLang="en-US" dirty="0">
                          <a:solidFill>
                            <a:schemeClr val="bg1"/>
                          </a:solidFill>
                        </a:rPr>
                        <a:t>市町村</a:t>
                      </a:r>
                    </a:p>
                  </p:txBody>
                </p:sp>
                <p:sp>
                  <p:nvSpPr>
                    <p:cNvPr id="2" name="テキスト ボックス 159"/>
                    <p:cNvSpPr txBox="1">
                      <a:spLocks noChangeArrowheads="1"/>
                    </p:cNvSpPr>
                    <p:nvPr/>
                  </p:nvSpPr>
                  <p:spPr bwMode="auto">
                    <a:xfrm rot="276594">
                      <a:off x="5165558" y="5346329"/>
                      <a:ext cx="746125" cy="16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400" b="1"/>
                        <a:t>審査系・保険者系</a:t>
                      </a:r>
                    </a:p>
                  </p:txBody>
                </p:sp>
                <p:sp>
                  <p:nvSpPr>
                    <p:cNvPr id="3120" name="テキスト ボックス 162"/>
                    <p:cNvSpPr txBox="1">
                      <a:spLocks noChangeArrowheads="1"/>
                    </p:cNvSpPr>
                    <p:nvPr/>
                  </p:nvSpPr>
                  <p:spPr bwMode="auto">
                    <a:xfrm rot="276594">
                      <a:off x="5750191" y="5456506"/>
                      <a:ext cx="630238" cy="16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400" b="1" dirty="0"/>
                        <a:t>新国保系</a:t>
                      </a:r>
                    </a:p>
                  </p:txBody>
                </p:sp>
                <p:sp>
                  <p:nvSpPr>
                    <p:cNvPr id="165" name="曲折矢印 164"/>
                    <p:cNvSpPr/>
                    <p:nvPr/>
                  </p:nvSpPr>
                  <p:spPr>
                    <a:xfrm rot="10800000">
                      <a:off x="5643489" y="4321066"/>
                      <a:ext cx="71437" cy="1008062"/>
                    </a:xfrm>
                    <a:prstGeom prst="bentArrow">
                      <a:avLst>
                        <a:gd name="adj1" fmla="val 36222"/>
                        <a:gd name="adj2" fmla="val 35472"/>
                        <a:gd name="adj3" fmla="val 34920"/>
                        <a:gd name="adj4" fmla="val 43750"/>
                      </a:avLst>
                    </a:prstGeom>
                    <a:solidFill>
                      <a:srgbClr val="F6862A"/>
                    </a:solidFill>
                    <a:ln w="47625" cmpd="sng">
                      <a:noFill/>
                    </a:ln>
                    <a:effectLst>
                      <a:outerShdw dist="38100" sx="1000" sy="1000" algn="tl" rotWithShape="0">
                        <a:prstClr val="black"/>
                      </a:outerShdw>
                    </a:effectLst>
                  </p:spPr>
                  <p:style>
                    <a:lnRef idx="2">
                      <a:schemeClr val="dk1"/>
                    </a:lnRef>
                    <a:fillRef idx="1">
                      <a:schemeClr val="lt1"/>
                    </a:fillRef>
                    <a:effectRef idx="0">
                      <a:schemeClr val="dk1"/>
                    </a:effectRef>
                    <a:fontRef idx="minor">
                      <a:schemeClr val="dk1"/>
                    </a:fontRef>
                  </p:style>
                  <p:txBody>
                    <a:bodyPr lIns="91423" tIns="45712" rIns="91423" bIns="45712" anchor="ctr"/>
                    <a:lstStyle/>
                    <a:p>
                      <a:pPr algn="ctr" fontAlgn="auto">
                        <a:spcBef>
                          <a:spcPts val="0"/>
                        </a:spcBef>
                        <a:spcAft>
                          <a:spcPts val="0"/>
                        </a:spcAft>
                        <a:defRPr/>
                      </a:pPr>
                      <a:endParaRPr lang="ja-JP" altLang="en-US" sz="900" b="1" dirty="0">
                        <a:solidFill>
                          <a:schemeClr val="tx1"/>
                        </a:solidFill>
                      </a:endParaRPr>
                    </a:p>
                  </p:txBody>
                </p:sp>
                <p:sp>
                  <p:nvSpPr>
                    <p:cNvPr id="166" name="曲折矢印 165"/>
                    <p:cNvSpPr/>
                    <p:nvPr/>
                  </p:nvSpPr>
                  <p:spPr>
                    <a:xfrm rot="10800000" flipH="1">
                      <a:off x="5784305" y="4318488"/>
                      <a:ext cx="63500" cy="1008062"/>
                    </a:xfrm>
                    <a:prstGeom prst="bentArrow">
                      <a:avLst>
                        <a:gd name="adj1" fmla="val 36222"/>
                        <a:gd name="adj2" fmla="val 35472"/>
                        <a:gd name="adj3" fmla="val 34920"/>
                        <a:gd name="adj4" fmla="val 43750"/>
                      </a:avLst>
                    </a:prstGeom>
                    <a:solidFill>
                      <a:schemeClr val="accent2"/>
                    </a:solidFill>
                    <a:ln w="47625" cmpd="sng">
                      <a:noFill/>
                    </a:ln>
                    <a:effectLst>
                      <a:outerShdw dist="38100" sx="1000" sy="1000" algn="tl" rotWithShape="0">
                        <a:prstClr val="black"/>
                      </a:outerShdw>
                    </a:effectLst>
                  </p:spPr>
                  <p:style>
                    <a:lnRef idx="2">
                      <a:schemeClr val="dk1"/>
                    </a:lnRef>
                    <a:fillRef idx="1">
                      <a:schemeClr val="lt1"/>
                    </a:fillRef>
                    <a:effectRef idx="0">
                      <a:schemeClr val="dk1"/>
                    </a:effectRef>
                    <a:fontRef idx="minor">
                      <a:schemeClr val="dk1"/>
                    </a:fontRef>
                  </p:style>
                  <p:txBody>
                    <a:bodyPr lIns="91423" tIns="45712" rIns="91423" bIns="45712" anchor="ctr"/>
                    <a:lstStyle/>
                    <a:p>
                      <a:pPr algn="ctr" fontAlgn="auto">
                        <a:spcBef>
                          <a:spcPts val="0"/>
                        </a:spcBef>
                        <a:spcAft>
                          <a:spcPts val="0"/>
                        </a:spcAft>
                        <a:defRPr/>
                      </a:pPr>
                      <a:endParaRPr lang="ja-JP" altLang="en-US" sz="900" b="1" dirty="0">
                        <a:solidFill>
                          <a:schemeClr val="tx1"/>
                        </a:solidFill>
                      </a:endParaRPr>
                    </a:p>
                  </p:txBody>
                </p:sp>
                <p:cxnSp>
                  <p:nvCxnSpPr>
                    <p:cNvPr id="132" name="直線矢印コネクタ 131"/>
                    <p:cNvCxnSpPr/>
                    <p:nvPr/>
                  </p:nvCxnSpPr>
                  <p:spPr>
                    <a:xfrm flipH="1">
                      <a:off x="7570573" y="3979597"/>
                      <a:ext cx="1859747" cy="0"/>
                    </a:xfrm>
                    <a:prstGeom prst="straightConnector1">
                      <a:avLst/>
                    </a:prstGeom>
                    <a:ln w="57150">
                      <a:solidFill>
                        <a:schemeClr val="accent5">
                          <a:lumMod val="40000"/>
                          <a:lumOff val="6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6" name="曲折矢印 155"/>
                    <p:cNvSpPr/>
                    <p:nvPr/>
                  </p:nvSpPr>
                  <p:spPr>
                    <a:xfrm rot="10800000" flipH="1">
                      <a:off x="4060026" y="3500499"/>
                      <a:ext cx="1223962" cy="720725"/>
                    </a:xfrm>
                    <a:prstGeom prst="bentArrow">
                      <a:avLst>
                        <a:gd name="adj1" fmla="val 9017"/>
                        <a:gd name="adj2" fmla="val 10670"/>
                        <a:gd name="adj3" fmla="val 25000"/>
                        <a:gd name="adj4" fmla="val 43750"/>
                      </a:avLst>
                    </a:prstGeom>
                    <a:solidFill>
                      <a:srgbClr val="F6862A"/>
                    </a:solidFill>
                    <a:ln w="47625" cmpd="sng">
                      <a:noFill/>
                    </a:ln>
                    <a:effectLst>
                      <a:outerShdw dist="38100" sx="1000" sy="1000" algn="tl" rotWithShape="0">
                        <a:prstClr val="black"/>
                      </a:outerShdw>
                    </a:effectLst>
                  </p:spPr>
                  <p:style>
                    <a:lnRef idx="2">
                      <a:schemeClr val="dk1"/>
                    </a:lnRef>
                    <a:fillRef idx="1">
                      <a:schemeClr val="lt1"/>
                    </a:fillRef>
                    <a:effectRef idx="0">
                      <a:schemeClr val="dk1"/>
                    </a:effectRef>
                    <a:fontRef idx="minor">
                      <a:schemeClr val="dk1"/>
                    </a:fontRef>
                  </p:style>
                  <p:txBody>
                    <a:bodyPr lIns="91423" tIns="45712" rIns="91423" bIns="45712" anchor="ctr"/>
                    <a:lstStyle/>
                    <a:p>
                      <a:pPr algn="ctr" fontAlgn="auto">
                        <a:spcBef>
                          <a:spcPts val="0"/>
                        </a:spcBef>
                        <a:spcAft>
                          <a:spcPts val="0"/>
                        </a:spcAft>
                        <a:defRPr/>
                      </a:pPr>
                      <a:endParaRPr lang="ja-JP" altLang="en-US" sz="900" b="1" dirty="0">
                        <a:solidFill>
                          <a:schemeClr val="tx1"/>
                        </a:solidFill>
                      </a:endParaRPr>
                    </a:p>
                  </p:txBody>
                </p:sp>
                <p:pic>
                  <p:nvPicPr>
                    <p:cNvPr id="3127" name="Picture 12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57577" y="4747464"/>
                      <a:ext cx="647700"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28" name="グループ化 190"/>
                    <p:cNvGrpSpPr>
                      <a:grpSpLocks/>
                    </p:cNvGrpSpPr>
                    <p:nvPr/>
                  </p:nvGrpSpPr>
                  <p:grpSpPr bwMode="auto">
                    <a:xfrm>
                      <a:off x="7257413" y="6028540"/>
                      <a:ext cx="1040686" cy="160786"/>
                      <a:chOff x="11447409" y="5965182"/>
                      <a:chExt cx="2003599" cy="641159"/>
                    </a:xfrm>
                  </p:grpSpPr>
                  <p:sp>
                    <p:nvSpPr>
                      <p:cNvPr id="136" name="円/楕円 135"/>
                      <p:cNvSpPr/>
                      <p:nvPr/>
                    </p:nvSpPr>
                    <p:spPr>
                      <a:xfrm>
                        <a:off x="11447409" y="5965182"/>
                        <a:ext cx="2003599" cy="641159"/>
                      </a:xfrm>
                      <a:prstGeom prst="ellipse">
                        <a:avLst/>
                      </a:prstGeom>
                      <a:solidFill>
                        <a:schemeClr val="bg1"/>
                      </a:solidFill>
                      <a:ln w="381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p>
                    </p:txBody>
                  </p:sp>
                  <p:cxnSp>
                    <p:nvCxnSpPr>
                      <p:cNvPr id="137" name="直線矢印コネクタ 136"/>
                      <p:cNvCxnSpPr/>
                      <p:nvPr/>
                    </p:nvCxnSpPr>
                    <p:spPr>
                      <a:xfrm flipH="1" flipV="1">
                        <a:off x="11724673" y="6034818"/>
                        <a:ext cx="1391295" cy="472070"/>
                      </a:xfrm>
                      <a:prstGeom prst="straightConnector1">
                        <a:avLst/>
                      </a:prstGeom>
                      <a:ln w="38100">
                        <a:solidFill>
                          <a:schemeClr val="accent5">
                            <a:lumMod val="40000"/>
                            <a:lumOff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8" name="直線矢印コネクタ 137"/>
                      <p:cNvCxnSpPr/>
                      <p:nvPr/>
                    </p:nvCxnSpPr>
                    <p:spPr>
                      <a:xfrm flipH="1">
                        <a:off x="11560492" y="6047483"/>
                        <a:ext cx="1418510" cy="457978"/>
                      </a:xfrm>
                      <a:prstGeom prst="straightConnector1">
                        <a:avLst/>
                      </a:prstGeom>
                      <a:ln w="38100">
                        <a:solidFill>
                          <a:schemeClr val="accent5">
                            <a:lumMod val="40000"/>
                            <a:lumOff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59" name="テキスト ボックス 45"/>
                    <p:cNvSpPr txBox="1">
                      <a:spLocks noChangeArrowheads="1"/>
                    </p:cNvSpPr>
                    <p:nvPr/>
                  </p:nvSpPr>
                  <p:spPr bwMode="auto">
                    <a:xfrm>
                      <a:off x="7595343" y="5997931"/>
                      <a:ext cx="491728" cy="233410"/>
                    </a:xfrm>
                    <a:prstGeom prst="rect">
                      <a:avLst/>
                    </a:prstGeom>
                    <a:noFill/>
                    <a:ln w="9525">
                      <a:noFill/>
                      <a:miter lim="800000"/>
                      <a:headEnd/>
                      <a:tailEnd/>
                    </a:ln>
                  </p:spPr>
                  <p:txBody>
                    <a:bodyPr lIns="91423" tIns="45712" rIns="91423" bIns="45712">
                      <a:spAutoFit/>
                    </a:bodyPr>
                    <a:lstStyle/>
                    <a:p>
                      <a:pPr>
                        <a:defRPr/>
                      </a:pPr>
                      <a:r>
                        <a:rPr lang="ja-JP" altLang="en-US" sz="800" dirty="0">
                          <a:solidFill>
                            <a:schemeClr val="tx1">
                              <a:lumMod val="75000"/>
                              <a:lumOff val="25000"/>
                            </a:schemeClr>
                          </a:solidFill>
                          <a:ea typeface="ＭＳ Ｐゴシック" pitchFamily="50" charset="-128"/>
                        </a:rPr>
                        <a:t>連携</a:t>
                      </a:r>
                    </a:p>
                  </p:txBody>
                </p:sp>
                <p:sp>
                  <p:nvSpPr>
                    <p:cNvPr id="208" name="テキスト ボックス 45"/>
                    <p:cNvSpPr txBox="1">
                      <a:spLocks noChangeArrowheads="1"/>
                    </p:cNvSpPr>
                    <p:nvPr/>
                  </p:nvSpPr>
                  <p:spPr bwMode="auto">
                    <a:xfrm>
                      <a:off x="6153064" y="3421560"/>
                      <a:ext cx="1152525" cy="281365"/>
                    </a:xfrm>
                    <a:prstGeom prst="rect">
                      <a:avLst/>
                    </a:prstGeom>
                    <a:noFill/>
                    <a:ln w="9525">
                      <a:noFill/>
                      <a:miter lim="800000"/>
                      <a:headEnd/>
                      <a:tailEnd/>
                    </a:ln>
                  </p:spPr>
                  <p:txBody>
                    <a:bodyPr lIns="91423" tIns="45712" rIns="91423" bIns="45712">
                      <a:spAutoFit/>
                    </a:bodyPr>
                    <a:lstStyle/>
                    <a:p>
                      <a:pPr algn="ctr">
                        <a:defRPr/>
                      </a:pPr>
                      <a:r>
                        <a:rPr lang="ja-JP" altLang="en-US" sz="1000" dirty="0" smtClean="0">
                          <a:solidFill>
                            <a:schemeClr val="tx1">
                              <a:lumMod val="75000"/>
                              <a:lumOff val="25000"/>
                            </a:schemeClr>
                          </a:solidFill>
                          <a:ea typeface="ＭＳ Ｐゴシック" pitchFamily="50" charset="-128"/>
                        </a:rPr>
                        <a:t>バッチ</a:t>
                      </a:r>
                      <a:r>
                        <a:rPr lang="ja-JP" altLang="en-US" sz="1000" dirty="0">
                          <a:solidFill>
                            <a:schemeClr val="tx1">
                              <a:lumMod val="75000"/>
                              <a:lumOff val="25000"/>
                            </a:schemeClr>
                          </a:solidFill>
                          <a:ea typeface="ＭＳ Ｐゴシック" pitchFamily="50" charset="-128"/>
                        </a:rPr>
                        <a:t>連携</a:t>
                      </a:r>
                    </a:p>
                  </p:txBody>
                </p:sp>
                <p:sp>
                  <p:nvSpPr>
                    <p:cNvPr id="69" name="角丸四角形 68"/>
                    <p:cNvSpPr/>
                    <p:nvPr/>
                  </p:nvSpPr>
                  <p:spPr bwMode="auto">
                    <a:xfrm>
                      <a:off x="7717697" y="2317485"/>
                      <a:ext cx="747712" cy="634440"/>
                    </a:xfrm>
                    <a:prstGeom prst="roundRect">
                      <a:avLst/>
                    </a:prstGeom>
                    <a:solidFill>
                      <a:srgbClr val="FFFF99"/>
                    </a:solidFill>
                    <a:ln w="38100" cmpd="sng">
                      <a:solidFill>
                        <a:schemeClr val="tx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0" rIns="0" anchor="ctr"/>
                    <a:lstStyle/>
                    <a:p>
                      <a:pPr algn="ctr" fontAlgn="auto">
                        <a:spcBef>
                          <a:spcPts val="0"/>
                        </a:spcBef>
                        <a:spcAft>
                          <a:spcPts val="0"/>
                        </a:spcAft>
                        <a:defRPr/>
                      </a:pPr>
                      <a:r>
                        <a:rPr lang="ja-JP" altLang="en-US" sz="1000" b="1" dirty="0">
                          <a:solidFill>
                            <a:srgbClr val="FF0000"/>
                          </a:solidFill>
                        </a:rPr>
                        <a:t>納付</a:t>
                      </a:r>
                      <a:r>
                        <a:rPr lang="ja-JP" altLang="en-US" sz="1000" b="1" dirty="0" smtClean="0">
                          <a:solidFill>
                            <a:srgbClr val="FF0000"/>
                          </a:solidFill>
                        </a:rPr>
                        <a:t>金等</a:t>
                      </a:r>
                      <a:endParaRPr lang="en-US" altLang="ja-JP" sz="1000" b="1" dirty="0" smtClean="0">
                        <a:solidFill>
                          <a:srgbClr val="FF0000"/>
                        </a:solidFill>
                      </a:endParaRPr>
                    </a:p>
                    <a:p>
                      <a:pPr algn="ctr" fontAlgn="auto">
                        <a:spcBef>
                          <a:spcPts val="0"/>
                        </a:spcBef>
                        <a:spcAft>
                          <a:spcPts val="0"/>
                        </a:spcAft>
                        <a:defRPr/>
                      </a:pPr>
                      <a:r>
                        <a:rPr lang="ja-JP" altLang="en-US" sz="1000" b="1" dirty="0" smtClean="0">
                          <a:solidFill>
                            <a:srgbClr val="FF0000"/>
                          </a:solidFill>
                        </a:rPr>
                        <a:t>算定標準</a:t>
                      </a:r>
                      <a:endParaRPr lang="en-US" altLang="ja-JP" sz="1000" b="1" dirty="0" smtClean="0">
                        <a:solidFill>
                          <a:srgbClr val="FF0000"/>
                        </a:solidFill>
                      </a:endParaRPr>
                    </a:p>
                    <a:p>
                      <a:pPr algn="ctr" fontAlgn="auto">
                        <a:spcBef>
                          <a:spcPts val="0"/>
                        </a:spcBef>
                        <a:spcAft>
                          <a:spcPts val="0"/>
                        </a:spcAft>
                        <a:defRPr/>
                      </a:pPr>
                      <a:r>
                        <a:rPr lang="ja-JP" altLang="en-US" sz="1000" b="1" dirty="0">
                          <a:solidFill>
                            <a:srgbClr val="FF0000"/>
                          </a:solidFill>
                        </a:rPr>
                        <a:t>システム</a:t>
                      </a:r>
                    </a:p>
                  </p:txBody>
                </p:sp>
                <p:sp>
                  <p:nvSpPr>
                    <p:cNvPr id="3132" name="テキスト ボックス 100"/>
                    <p:cNvSpPr txBox="1">
                      <a:spLocks noChangeArrowheads="1"/>
                    </p:cNvSpPr>
                    <p:nvPr/>
                  </p:nvSpPr>
                  <p:spPr bwMode="auto">
                    <a:xfrm>
                      <a:off x="5918990" y="4383219"/>
                      <a:ext cx="4355560" cy="28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3" tIns="45712" rIns="91423" bIns="45712">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000" dirty="0" smtClean="0"/>
                        <a:t>※</a:t>
                      </a:r>
                      <a:r>
                        <a:rPr lang="ja-JP" altLang="en-US" sz="1000" dirty="0" smtClean="0"/>
                        <a:t>既存の保険者ネットワーク（インフラ）を活用して効率的に環境を構築</a:t>
                      </a:r>
                      <a:endParaRPr lang="ja-JP" altLang="en-US" sz="1000" dirty="0"/>
                    </a:p>
                  </p:txBody>
                </p:sp>
                <p:sp>
                  <p:nvSpPr>
                    <p:cNvPr id="82" name="テキスト ボックス 45"/>
                    <p:cNvSpPr txBox="1">
                      <a:spLocks noChangeArrowheads="1"/>
                    </p:cNvSpPr>
                    <p:nvPr/>
                  </p:nvSpPr>
                  <p:spPr bwMode="auto">
                    <a:xfrm>
                      <a:off x="7317845" y="4031244"/>
                      <a:ext cx="1152525" cy="281365"/>
                    </a:xfrm>
                    <a:prstGeom prst="rect">
                      <a:avLst/>
                    </a:prstGeom>
                    <a:noFill/>
                    <a:ln w="9525">
                      <a:noFill/>
                      <a:miter lim="800000"/>
                      <a:headEnd/>
                      <a:tailEnd/>
                    </a:ln>
                  </p:spPr>
                  <p:txBody>
                    <a:bodyPr lIns="91423" tIns="45712" rIns="91423" bIns="45712">
                      <a:spAutoFit/>
                    </a:bodyPr>
                    <a:lstStyle/>
                    <a:p>
                      <a:pPr>
                        <a:defRPr/>
                      </a:pPr>
                      <a:r>
                        <a:rPr lang="ja-JP" altLang="en-US" sz="1000" dirty="0">
                          <a:solidFill>
                            <a:schemeClr val="tx1">
                              <a:lumMod val="75000"/>
                              <a:lumOff val="25000"/>
                            </a:schemeClr>
                          </a:solidFill>
                          <a:ea typeface="ＭＳ Ｐゴシック" pitchFamily="50" charset="-128"/>
                        </a:rPr>
                        <a:t>オンライン</a:t>
                      </a:r>
                    </a:p>
                  </p:txBody>
                </p:sp>
                <p:sp>
                  <p:nvSpPr>
                    <p:cNvPr id="83" name="テキスト ボックス 45"/>
                    <p:cNvSpPr txBox="1">
                      <a:spLocks noChangeArrowheads="1"/>
                    </p:cNvSpPr>
                    <p:nvPr/>
                  </p:nvSpPr>
                  <p:spPr bwMode="auto">
                    <a:xfrm>
                      <a:off x="3513138" y="4010087"/>
                      <a:ext cx="1152525" cy="281365"/>
                    </a:xfrm>
                    <a:prstGeom prst="rect">
                      <a:avLst/>
                    </a:prstGeom>
                    <a:noFill/>
                    <a:ln w="9525">
                      <a:noFill/>
                      <a:miter lim="800000"/>
                      <a:headEnd/>
                      <a:tailEnd/>
                    </a:ln>
                  </p:spPr>
                  <p:txBody>
                    <a:bodyPr lIns="91423" tIns="45712" rIns="91423" bIns="45712">
                      <a:spAutoFit/>
                    </a:bodyPr>
                    <a:lstStyle/>
                    <a:p>
                      <a:pPr>
                        <a:defRPr/>
                      </a:pPr>
                      <a:r>
                        <a:rPr lang="ja-JP" altLang="en-US" sz="1000" dirty="0">
                          <a:solidFill>
                            <a:schemeClr val="tx1">
                              <a:lumMod val="75000"/>
                              <a:lumOff val="25000"/>
                            </a:schemeClr>
                          </a:solidFill>
                          <a:ea typeface="ＭＳ Ｐゴシック" pitchFamily="50" charset="-128"/>
                        </a:rPr>
                        <a:t>オンライン</a:t>
                      </a:r>
                    </a:p>
                  </p:txBody>
                </p:sp>
                <p:sp>
                  <p:nvSpPr>
                    <p:cNvPr id="84" name="テキスト ボックス 45"/>
                    <p:cNvSpPr txBox="1">
                      <a:spLocks noChangeArrowheads="1"/>
                    </p:cNvSpPr>
                    <p:nvPr/>
                  </p:nvSpPr>
                  <p:spPr bwMode="auto">
                    <a:xfrm>
                      <a:off x="4816946" y="6127164"/>
                      <a:ext cx="1152525" cy="281365"/>
                    </a:xfrm>
                    <a:prstGeom prst="rect">
                      <a:avLst/>
                    </a:prstGeom>
                    <a:noFill/>
                    <a:ln w="9525">
                      <a:noFill/>
                      <a:miter lim="800000"/>
                      <a:headEnd/>
                      <a:tailEnd/>
                    </a:ln>
                  </p:spPr>
                  <p:txBody>
                    <a:bodyPr lIns="91423" tIns="45712" rIns="91423" bIns="45712">
                      <a:spAutoFit/>
                    </a:bodyPr>
                    <a:lstStyle/>
                    <a:p>
                      <a:pPr>
                        <a:defRPr/>
                      </a:pPr>
                      <a:r>
                        <a:rPr lang="ja-JP" altLang="en-US" sz="1000" dirty="0">
                          <a:solidFill>
                            <a:schemeClr val="tx1">
                              <a:lumMod val="75000"/>
                              <a:lumOff val="25000"/>
                            </a:schemeClr>
                          </a:solidFill>
                          <a:ea typeface="ＭＳ Ｐゴシック" pitchFamily="50" charset="-128"/>
                        </a:rPr>
                        <a:t>保険者端末</a:t>
                      </a:r>
                    </a:p>
                  </p:txBody>
                </p:sp>
                <p:sp>
                  <p:nvSpPr>
                    <p:cNvPr id="87" name="左右矢印 86"/>
                    <p:cNvSpPr/>
                    <p:nvPr/>
                  </p:nvSpPr>
                  <p:spPr bwMode="auto">
                    <a:xfrm>
                      <a:off x="6434138" y="3265222"/>
                      <a:ext cx="534987" cy="144463"/>
                    </a:xfrm>
                    <a:prstGeom prst="leftRightArrow">
                      <a:avLst/>
                    </a:prstGeom>
                    <a:solidFill>
                      <a:srgbClr val="F6862A"/>
                    </a:solidFill>
                    <a:ln w="254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200" dirty="0"/>
                    </a:p>
                  </p:txBody>
                </p:sp>
              </p:grpSp>
              <p:sp>
                <p:nvSpPr>
                  <p:cNvPr id="92" name="フローチャート : 磁気ディスク 91"/>
                  <p:cNvSpPr/>
                  <p:nvPr/>
                </p:nvSpPr>
                <p:spPr>
                  <a:xfrm>
                    <a:off x="4978872" y="2939204"/>
                    <a:ext cx="246063" cy="18631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a:p>
                </p:txBody>
              </p:sp>
              <p:cxnSp>
                <p:nvCxnSpPr>
                  <p:cNvPr id="94" name="直線矢印コネクタ 93"/>
                  <p:cNvCxnSpPr/>
                  <p:nvPr/>
                </p:nvCxnSpPr>
                <p:spPr>
                  <a:xfrm flipV="1">
                    <a:off x="5709919" y="3547797"/>
                    <a:ext cx="0" cy="431800"/>
                  </a:xfrm>
                  <a:prstGeom prst="straightConnector1">
                    <a:avLst/>
                  </a:prstGeom>
                  <a:ln w="57150">
                    <a:solidFill>
                      <a:schemeClr val="accent5">
                        <a:lumMod val="40000"/>
                        <a:lumOff val="6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96" name="テキスト ボックス 45"/>
                <p:cNvSpPr txBox="1">
                  <a:spLocks noChangeArrowheads="1"/>
                </p:cNvSpPr>
                <p:nvPr/>
              </p:nvSpPr>
              <p:spPr bwMode="auto">
                <a:xfrm>
                  <a:off x="7446153" y="4066225"/>
                  <a:ext cx="1152525" cy="281365"/>
                </a:xfrm>
                <a:prstGeom prst="rect">
                  <a:avLst/>
                </a:prstGeom>
                <a:noFill/>
                <a:ln w="9525">
                  <a:noFill/>
                  <a:miter lim="800000"/>
                  <a:headEnd/>
                  <a:tailEnd/>
                </a:ln>
              </p:spPr>
              <p:txBody>
                <a:bodyPr lIns="91423" tIns="45712" rIns="91423" bIns="45712">
                  <a:spAutoFit/>
                </a:bodyPr>
                <a:lstStyle/>
                <a:p>
                  <a:pPr>
                    <a:defRPr/>
                  </a:pPr>
                  <a:r>
                    <a:rPr lang="ja-JP" altLang="en-US" sz="1000" dirty="0">
                      <a:solidFill>
                        <a:schemeClr val="tx1">
                          <a:lumMod val="75000"/>
                          <a:lumOff val="25000"/>
                        </a:schemeClr>
                      </a:solidFill>
                      <a:ea typeface="ＭＳ Ｐゴシック" pitchFamily="50" charset="-128"/>
                    </a:rPr>
                    <a:t>保険者</a:t>
                  </a:r>
                  <a:r>
                    <a:rPr lang="ja-JP" altLang="en-US" sz="1000" dirty="0" smtClean="0">
                      <a:solidFill>
                        <a:schemeClr val="tx1">
                          <a:lumMod val="75000"/>
                          <a:lumOff val="25000"/>
                        </a:schemeClr>
                      </a:solidFill>
                      <a:ea typeface="ＭＳ Ｐゴシック" pitchFamily="50" charset="-128"/>
                    </a:rPr>
                    <a:t>端末等</a:t>
                  </a:r>
                  <a:endParaRPr lang="ja-JP" altLang="en-US" sz="1000" dirty="0">
                    <a:solidFill>
                      <a:schemeClr val="tx1">
                        <a:lumMod val="75000"/>
                        <a:lumOff val="25000"/>
                      </a:schemeClr>
                    </a:solidFill>
                    <a:ea typeface="ＭＳ Ｐゴシック" pitchFamily="50" charset="-128"/>
                  </a:endParaRPr>
                </a:p>
              </p:txBody>
            </p:sp>
          </p:grpSp>
          <p:cxnSp>
            <p:nvCxnSpPr>
              <p:cNvPr id="16" name="直線コネクタ 15"/>
              <p:cNvCxnSpPr/>
              <p:nvPr/>
            </p:nvCxnSpPr>
            <p:spPr>
              <a:xfrm>
                <a:off x="4123736" y="737146"/>
                <a:ext cx="248058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4421648" y="530961"/>
                <a:ext cx="5124246" cy="977676"/>
              </a:xfrm>
              <a:prstGeom prst="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lnSpc>
                    <a:spcPts val="1800"/>
                  </a:lnSpc>
                </a:pPr>
                <a:endParaRPr lang="en-US" altLang="ja-JP" sz="100" dirty="0">
                  <a:solidFill>
                    <a:schemeClr val="tx1"/>
                  </a:solidFill>
                  <a:latin typeface="+mn-ea"/>
                </a:endParaRPr>
              </a:p>
            </p:txBody>
          </p:sp>
          <p:sp>
            <p:nvSpPr>
              <p:cNvPr id="98" name="正方形/長方形 97"/>
              <p:cNvSpPr/>
              <p:nvPr/>
            </p:nvSpPr>
            <p:spPr>
              <a:xfrm>
                <a:off x="6587728" y="1570316"/>
                <a:ext cx="3226984" cy="1169169"/>
              </a:xfrm>
              <a:prstGeom prst="rect">
                <a:avLst/>
              </a:prstGeom>
              <a:solidFill>
                <a:schemeClr val="bg1"/>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lnSpc>
                    <a:spcPts val="1800"/>
                  </a:lnSpc>
                </a:pPr>
                <a:endParaRPr lang="en-US" altLang="ja-JP" sz="300" dirty="0">
                  <a:solidFill>
                    <a:schemeClr val="tx1"/>
                  </a:solidFill>
                  <a:latin typeface="ＤＨＰ特太ゴシック体" panose="020B0500000000000000" pitchFamily="50" charset="-128"/>
                  <a:ea typeface="ＤＨＰ特太ゴシック体" panose="020B0500000000000000" pitchFamily="50" charset="-128"/>
                </a:endParaRPr>
              </a:p>
            </p:txBody>
          </p:sp>
          <p:sp>
            <p:nvSpPr>
              <p:cNvPr id="26" name="テキスト ボックス 25"/>
              <p:cNvSpPr txBox="1"/>
              <p:nvPr/>
            </p:nvSpPr>
            <p:spPr>
              <a:xfrm>
                <a:off x="4404232" y="561605"/>
                <a:ext cx="5223550" cy="1424504"/>
              </a:xfrm>
              <a:prstGeom prst="rect">
                <a:avLst/>
              </a:prstGeom>
              <a:noFill/>
            </p:spPr>
            <p:txBody>
              <a:bodyPr wrap="square" rtlCol="0">
                <a:spAutoFit/>
              </a:bodyPr>
              <a:lstStyle/>
              <a:p>
                <a:pPr>
                  <a:lnSpc>
                    <a:spcPts val="1500"/>
                  </a:lnSpc>
                </a:pPr>
                <a:r>
                  <a:rPr lang="ja-JP" altLang="en-US" sz="1200" dirty="0" smtClean="0">
                    <a:latin typeface="ＭＳ ゴシック" panose="020B0609070205080204" pitchFamily="49" charset="-128"/>
                    <a:ea typeface="ＭＳ ゴシック" panose="020B0609070205080204" pitchFamily="49" charset="-128"/>
                  </a:rPr>
                  <a:t>・ 国保情報集約システムは、市町村が行う資格管理及び給付事務のうち</a:t>
                </a:r>
                <a:endParaRPr lang="en-US" altLang="ja-JP" sz="1200" dirty="0" smtClean="0">
                  <a:latin typeface="ＭＳ ゴシック" panose="020B0609070205080204" pitchFamily="49" charset="-128"/>
                  <a:ea typeface="ＭＳ ゴシック" panose="020B0609070205080204" pitchFamily="49" charset="-128"/>
                </a:endParaRPr>
              </a:p>
              <a:p>
                <a:pPr>
                  <a:lnSpc>
                    <a:spcPts val="1500"/>
                  </a:lnSpc>
                </a:pPr>
                <a:r>
                  <a:rPr lang="ja-JP" altLang="en-US" sz="1200" dirty="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都道府県単位で一元的に管理が必要な情報取得・喪失年月日情報及び</a:t>
                </a:r>
                <a:endParaRPr lang="en-US" altLang="ja-JP" sz="1200" dirty="0" smtClean="0">
                  <a:latin typeface="ＭＳ ゴシック" panose="020B0609070205080204" pitchFamily="49" charset="-128"/>
                  <a:ea typeface="ＭＳ ゴシック" panose="020B0609070205080204" pitchFamily="49" charset="-128"/>
                </a:endParaRPr>
              </a:p>
              <a:p>
                <a:pPr>
                  <a:lnSpc>
                    <a:spcPts val="1500"/>
                  </a:lnSpc>
                </a:pPr>
                <a:r>
                  <a:rPr lang="ja-JP" altLang="en-US" sz="1200" dirty="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高額療養費の多数回該当に係る該当回数を管理し、市町村間における</a:t>
                </a:r>
                <a:endParaRPr lang="en-US" altLang="ja-JP" sz="1200" dirty="0" smtClean="0">
                  <a:latin typeface="ＭＳ ゴシック" panose="020B0609070205080204" pitchFamily="49" charset="-128"/>
                  <a:ea typeface="ＭＳ ゴシック" panose="020B0609070205080204" pitchFamily="49" charset="-128"/>
                </a:endParaRPr>
              </a:p>
              <a:p>
                <a:pPr>
                  <a:lnSpc>
                    <a:spcPts val="1500"/>
                  </a:lnSpc>
                </a:pPr>
                <a:r>
                  <a:rPr lang="ja-JP" altLang="en-US" sz="1200" dirty="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情報連携等を支援。市町村は運用管理を国保連合会に共同委託。</a:t>
                </a:r>
                <a:endParaRPr lang="en-US" altLang="ja-JP" sz="1200" dirty="0" smtClean="0">
                  <a:latin typeface="ＭＳ ゴシック" panose="020B0609070205080204" pitchFamily="49" charset="-128"/>
                  <a:ea typeface="ＭＳ ゴシック" panose="020B0609070205080204" pitchFamily="49" charset="-128"/>
                </a:endParaRPr>
              </a:p>
              <a:p>
                <a:pPr>
                  <a:lnSpc>
                    <a:spcPts val="1500"/>
                  </a:lnSpc>
                </a:pPr>
                <a:endParaRPr lang="en-US" altLang="ja-JP" sz="1200" dirty="0">
                  <a:latin typeface="ＤＦ特太ゴシック体" panose="020B0509000000000000" pitchFamily="49" charset="-128"/>
                  <a:ea typeface="ＤＦ特太ゴシック体" panose="020B0509000000000000" pitchFamily="49" charset="-128"/>
                </a:endParaRPr>
              </a:p>
              <a:p>
                <a:pPr>
                  <a:lnSpc>
                    <a:spcPts val="1500"/>
                  </a:lnSpc>
                </a:pPr>
                <a:endParaRPr kumimoji="1" lang="ja-JP" altLang="en-US" sz="1200" dirty="0">
                  <a:latin typeface="ＤＦ特太ゴシック体" panose="020B0509000000000000" pitchFamily="49" charset="-128"/>
                  <a:ea typeface="ＤＦ特太ゴシック体" panose="020B0509000000000000" pitchFamily="49" charset="-128"/>
                </a:endParaRPr>
              </a:p>
            </p:txBody>
          </p:sp>
          <p:sp>
            <p:nvSpPr>
              <p:cNvPr id="114" name="テキスト ボックス 113"/>
              <p:cNvSpPr txBox="1"/>
              <p:nvPr/>
            </p:nvSpPr>
            <p:spPr>
              <a:xfrm>
                <a:off x="6512225" y="1584601"/>
                <a:ext cx="3259574" cy="1204674"/>
              </a:xfrm>
              <a:prstGeom prst="rect">
                <a:avLst/>
              </a:prstGeom>
              <a:noFill/>
              <a:ln>
                <a:noFill/>
              </a:ln>
            </p:spPr>
            <p:txBody>
              <a:bodyPr wrap="square" rtlCol="0">
                <a:spAutoFit/>
              </a:bodyPr>
              <a:lstStyle/>
              <a:p>
                <a:pPr>
                  <a:lnSpc>
                    <a:spcPts val="1500"/>
                  </a:lnSpc>
                </a:pPr>
                <a:r>
                  <a:rPr lang="ja-JP" altLang="en-US" sz="1100" dirty="0" smtClean="0">
                    <a:latin typeface="ＤＦ特太ゴシック体" panose="020B0509000000000000" pitchFamily="49" charset="-128"/>
                    <a:ea typeface="ＤＦ特太ゴシック体" panose="020B0509000000000000" pitchFamily="49" charset="-128"/>
                  </a:rPr>
                  <a:t> </a:t>
                </a:r>
                <a:r>
                  <a:rPr lang="ja-JP" altLang="en-US" sz="1100" dirty="0">
                    <a:latin typeface="ＭＳ ゴシック" panose="020B0609070205080204" pitchFamily="49" charset="-128"/>
                    <a:ea typeface="ＭＳ ゴシック" panose="020B0609070205080204" pitchFamily="49" charset="-128"/>
                  </a:rPr>
                  <a:t>・国保事業費納付金等算定標</a:t>
                </a:r>
                <a:r>
                  <a:rPr lang="ja-JP" altLang="en-US" sz="1100" dirty="0" smtClean="0">
                    <a:latin typeface="ＭＳ ゴシック" panose="020B0609070205080204" pitchFamily="49" charset="-128"/>
                    <a:ea typeface="ＭＳ ゴシック" panose="020B0609070205080204" pitchFamily="49" charset="-128"/>
                  </a:rPr>
                  <a:t>準システムは、</a:t>
                </a:r>
                <a:endParaRPr lang="en-US" altLang="ja-JP" sz="1100" dirty="0" smtClean="0">
                  <a:latin typeface="ＭＳ ゴシック" panose="020B0609070205080204" pitchFamily="49" charset="-128"/>
                  <a:ea typeface="ＭＳ ゴシック" panose="020B0609070205080204" pitchFamily="49" charset="-128"/>
                </a:endParaRPr>
              </a:p>
              <a:p>
                <a:pPr>
                  <a:lnSpc>
                    <a:spcPts val="1500"/>
                  </a:lnSpc>
                </a:pPr>
                <a:r>
                  <a:rPr lang="ja-JP" altLang="en-US" sz="1100" dirty="0">
                    <a:latin typeface="ＭＳ ゴシック" panose="020B0609070205080204" pitchFamily="49" charset="-128"/>
                    <a:ea typeface="ＭＳ ゴシック" panose="020B0609070205080204" pitchFamily="49" charset="-128"/>
                  </a:rPr>
                  <a:t>　</a:t>
                </a:r>
                <a:r>
                  <a:rPr lang="ja-JP" altLang="en-US" sz="1100" dirty="0" smtClean="0">
                    <a:latin typeface="ＭＳ ゴシック" panose="020B0609070205080204" pitchFamily="49" charset="-128"/>
                    <a:ea typeface="ＭＳ ゴシック" panose="020B0609070205080204" pitchFamily="49" charset="-128"/>
                  </a:rPr>
                  <a:t>財政運営の責任主体である都道府県が行う、</a:t>
                </a:r>
                <a:endParaRPr lang="en-US" altLang="ja-JP" sz="1100" dirty="0" smtClean="0">
                  <a:latin typeface="ＭＳ ゴシック" panose="020B0609070205080204" pitchFamily="49" charset="-128"/>
                  <a:ea typeface="ＭＳ ゴシック" panose="020B0609070205080204" pitchFamily="49" charset="-128"/>
                </a:endParaRPr>
              </a:p>
              <a:p>
                <a:pPr>
                  <a:lnSpc>
                    <a:spcPts val="1500"/>
                  </a:lnSpc>
                </a:pPr>
                <a:r>
                  <a:rPr lang="ja-JP" altLang="en-US" sz="1100" dirty="0">
                    <a:latin typeface="ＭＳ ゴシック" panose="020B0609070205080204" pitchFamily="49" charset="-128"/>
                    <a:ea typeface="ＭＳ ゴシック" panose="020B0609070205080204" pitchFamily="49" charset="-128"/>
                  </a:rPr>
                  <a:t>　</a:t>
                </a:r>
                <a:r>
                  <a:rPr lang="ja-JP" altLang="en-US" sz="1100" dirty="0" smtClean="0">
                    <a:latin typeface="ＭＳ ゴシック" panose="020B0609070205080204" pitchFamily="49" charset="-128"/>
                    <a:ea typeface="ＭＳ ゴシック" panose="020B0609070205080204" pitchFamily="49" charset="-128"/>
                  </a:rPr>
                  <a:t>国保事業費納付金等の算定や財政安定化</a:t>
                </a:r>
                <a:endParaRPr lang="en-US" altLang="ja-JP" sz="1100" dirty="0" smtClean="0">
                  <a:latin typeface="ＭＳ ゴシック" panose="020B0609070205080204" pitchFamily="49" charset="-128"/>
                  <a:ea typeface="ＭＳ ゴシック" panose="020B0609070205080204" pitchFamily="49" charset="-128"/>
                </a:endParaRPr>
              </a:p>
              <a:p>
                <a:pPr>
                  <a:lnSpc>
                    <a:spcPts val="1500"/>
                  </a:lnSpc>
                </a:pPr>
                <a:r>
                  <a:rPr lang="ja-JP" altLang="en-US" sz="1100" dirty="0">
                    <a:latin typeface="ＭＳ ゴシック" panose="020B0609070205080204" pitchFamily="49" charset="-128"/>
                    <a:ea typeface="ＭＳ ゴシック" panose="020B0609070205080204" pitchFamily="49" charset="-128"/>
                  </a:rPr>
                  <a:t>　</a:t>
                </a:r>
                <a:r>
                  <a:rPr lang="ja-JP" altLang="en-US" sz="1100" dirty="0" smtClean="0">
                    <a:latin typeface="ＭＳ ゴシック" panose="020B0609070205080204" pitchFamily="49" charset="-128"/>
                    <a:ea typeface="ＭＳ ゴシック" panose="020B0609070205080204" pitchFamily="49" charset="-128"/>
                  </a:rPr>
                  <a:t>基金の管理等を支援。</a:t>
                </a:r>
                <a:endParaRPr lang="en-US" altLang="ja-JP" sz="1100" dirty="0" smtClean="0">
                  <a:latin typeface="ＭＳ ゴシック" panose="020B0609070205080204" pitchFamily="49" charset="-128"/>
                  <a:ea typeface="ＭＳ ゴシック" panose="020B0609070205080204" pitchFamily="49" charset="-128"/>
                </a:endParaRPr>
              </a:p>
              <a:p>
                <a:pPr>
                  <a:lnSpc>
                    <a:spcPts val="1500"/>
                  </a:lnSpc>
                </a:pPr>
                <a:r>
                  <a:rPr lang="ja-JP" altLang="en-US" sz="800" dirty="0" smtClean="0">
                    <a:latin typeface="ＭＳ ゴシック" panose="020B0609070205080204" pitchFamily="49" charset="-128"/>
                    <a:ea typeface="ＭＳ ゴシック" panose="020B0609070205080204" pitchFamily="49" charset="-128"/>
                  </a:rPr>
                  <a:t>　　</a:t>
                </a:r>
                <a:r>
                  <a:rPr lang="en-US" altLang="ja-JP" sz="1000" dirty="0" smtClean="0">
                    <a:latin typeface="ＭＳ ゴシック" panose="020B0609070205080204" pitchFamily="49" charset="-128"/>
                    <a:ea typeface="ＭＳ ゴシック" panose="020B0609070205080204" pitchFamily="49" charset="-128"/>
                  </a:rPr>
                  <a:t>※</a:t>
                </a:r>
                <a:r>
                  <a:rPr lang="ja-JP" altLang="en-US" sz="1000" dirty="0" smtClean="0">
                    <a:latin typeface="ＭＳ ゴシック" panose="020B0609070205080204" pitchFamily="49" charset="-128"/>
                    <a:ea typeface="ＭＳ ゴシック" panose="020B0609070205080204" pitchFamily="49" charset="-128"/>
                  </a:rPr>
                  <a:t>　管理運用を国保連に委託することも可能</a:t>
                </a:r>
                <a:endParaRPr lang="en-US" altLang="ja-JP" sz="1400" dirty="0" smtClean="0">
                  <a:latin typeface="ＭＳ ゴシック" panose="020B0609070205080204" pitchFamily="49" charset="-128"/>
                  <a:ea typeface="ＭＳ ゴシック" panose="020B0609070205080204" pitchFamily="49" charset="-128"/>
                </a:endParaRPr>
              </a:p>
            </p:txBody>
          </p:sp>
          <p:cxnSp>
            <p:nvCxnSpPr>
              <p:cNvPr id="3138" name="直線矢印コネクタ 3137"/>
              <p:cNvCxnSpPr/>
              <p:nvPr/>
            </p:nvCxnSpPr>
            <p:spPr>
              <a:xfrm>
                <a:off x="4110088" y="717550"/>
                <a:ext cx="8008" cy="1830311"/>
              </a:xfrm>
              <a:prstGeom prst="straightConnector1">
                <a:avLst/>
              </a:prstGeom>
              <a:ln w="28575">
                <a:solidFill>
                  <a:schemeClr val="tx2">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28" name="直線矢印コネクタ 127"/>
              <p:cNvCxnSpPr/>
              <p:nvPr/>
            </p:nvCxnSpPr>
            <p:spPr>
              <a:xfrm flipH="1">
                <a:off x="5665129" y="2808235"/>
                <a:ext cx="615547" cy="0"/>
              </a:xfrm>
              <a:prstGeom prst="straightConnector1">
                <a:avLst/>
              </a:prstGeom>
              <a:ln w="28575">
                <a:solidFill>
                  <a:srgbClr val="CC9900"/>
                </a:solidFill>
                <a:prstDash val="sysDot"/>
                <a:tailEnd type="stealth"/>
              </a:ln>
            </p:spPr>
            <p:style>
              <a:lnRef idx="1">
                <a:schemeClr val="accent1"/>
              </a:lnRef>
              <a:fillRef idx="0">
                <a:schemeClr val="accent1"/>
              </a:fillRef>
              <a:effectRef idx="0">
                <a:schemeClr val="accent1"/>
              </a:effectRef>
              <a:fontRef idx="minor">
                <a:schemeClr val="tx1"/>
              </a:fontRef>
            </p:style>
          </p:cxnSp>
          <p:sp>
            <p:nvSpPr>
              <p:cNvPr id="144" name="正方形/長方形 143"/>
              <p:cNvSpPr/>
              <p:nvPr/>
            </p:nvSpPr>
            <p:spPr bwMode="auto">
              <a:xfrm>
                <a:off x="4076288" y="4863434"/>
                <a:ext cx="2166918" cy="1219976"/>
              </a:xfrm>
              <a:prstGeom prst="rect">
                <a:avLst/>
              </a:prstGeom>
              <a:solidFill>
                <a:srgbClr val="F5E4E3"/>
              </a:solidFill>
              <a:ln w="254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ja-JP" altLang="en-US" sz="1200" dirty="0" smtClean="0">
                    <a:solidFill>
                      <a:srgbClr val="FF0000"/>
                    </a:solidFill>
                    <a:latin typeface="HGPｺﾞｼｯｸE" panose="020B0900000000000000" pitchFamily="50" charset="-128"/>
                    <a:ea typeface="HGPｺﾞｼｯｸE" panose="020B0900000000000000" pitchFamily="50" charset="-128"/>
                  </a:rPr>
                  <a:t>標準事務処理システム</a:t>
                </a:r>
                <a:endParaRPr lang="en-US" altLang="ja-JP" sz="1200" dirty="0" smtClean="0">
                  <a:solidFill>
                    <a:srgbClr val="FF0000"/>
                  </a:solidFill>
                  <a:latin typeface="HGPｺﾞｼｯｸE" panose="020B0900000000000000" pitchFamily="50" charset="-128"/>
                  <a:ea typeface="HGPｺﾞｼｯｸE" panose="020B0900000000000000" pitchFamily="50" charset="-128"/>
                </a:endParaRPr>
              </a:p>
              <a:p>
                <a:pPr algn="ctr" fontAlgn="auto">
                  <a:spcBef>
                    <a:spcPts val="0"/>
                  </a:spcBef>
                  <a:spcAft>
                    <a:spcPts val="0"/>
                  </a:spcAft>
                  <a:defRPr/>
                </a:pPr>
                <a:endParaRPr lang="en-US" altLang="ja-JP" sz="1200" dirty="0" smtClean="0">
                  <a:solidFill>
                    <a:srgbClr val="FF0000"/>
                  </a:solidFill>
                  <a:latin typeface="HGPｺﾞｼｯｸE" panose="020B0900000000000000" pitchFamily="50" charset="-128"/>
                  <a:ea typeface="HGPｺﾞｼｯｸE" panose="020B0900000000000000" pitchFamily="50" charset="-128"/>
                </a:endParaRPr>
              </a:p>
              <a:p>
                <a:pPr algn="ctr" fontAlgn="auto">
                  <a:spcBef>
                    <a:spcPts val="0"/>
                  </a:spcBef>
                  <a:spcAft>
                    <a:spcPts val="0"/>
                  </a:spcAft>
                  <a:defRPr/>
                </a:pPr>
                <a:endParaRPr lang="en-US" altLang="ja-JP" sz="1200" dirty="0" smtClean="0">
                  <a:solidFill>
                    <a:srgbClr val="FF0000"/>
                  </a:solidFill>
                  <a:latin typeface="HGPｺﾞｼｯｸE" panose="020B0900000000000000" pitchFamily="50" charset="-128"/>
                  <a:ea typeface="HGPｺﾞｼｯｸE" panose="020B0900000000000000" pitchFamily="50" charset="-128"/>
                </a:endParaRPr>
              </a:p>
              <a:p>
                <a:pPr algn="ctr" fontAlgn="auto">
                  <a:spcBef>
                    <a:spcPts val="0"/>
                  </a:spcBef>
                  <a:spcAft>
                    <a:spcPts val="0"/>
                  </a:spcAft>
                  <a:defRPr/>
                </a:pPr>
                <a:endParaRPr lang="en-US" altLang="ja-JP" sz="1200" dirty="0" smtClean="0">
                  <a:solidFill>
                    <a:srgbClr val="FF0000"/>
                  </a:solidFill>
                  <a:latin typeface="HGPｺﾞｼｯｸE" panose="020B0900000000000000" pitchFamily="50" charset="-128"/>
                  <a:ea typeface="HGPｺﾞｼｯｸE" panose="020B0900000000000000" pitchFamily="50" charset="-128"/>
                </a:endParaRPr>
              </a:p>
              <a:p>
                <a:pPr algn="ctr" fontAlgn="auto">
                  <a:spcBef>
                    <a:spcPts val="0"/>
                  </a:spcBef>
                  <a:spcAft>
                    <a:spcPts val="0"/>
                  </a:spcAft>
                  <a:defRPr/>
                </a:pPr>
                <a:endParaRPr lang="en-US" altLang="ja-JP" sz="1200" dirty="0" smtClean="0">
                  <a:solidFill>
                    <a:srgbClr val="FF0000"/>
                  </a:solidFill>
                  <a:latin typeface="HGPｺﾞｼｯｸE" panose="020B0900000000000000" pitchFamily="50" charset="-128"/>
                  <a:ea typeface="HGPｺﾞｼｯｸE" panose="020B0900000000000000" pitchFamily="50" charset="-128"/>
                </a:endParaRPr>
              </a:p>
              <a:p>
                <a:pPr algn="ctr" fontAlgn="auto">
                  <a:spcBef>
                    <a:spcPts val="0"/>
                  </a:spcBef>
                  <a:spcAft>
                    <a:spcPts val="0"/>
                  </a:spcAft>
                  <a:defRPr/>
                </a:pPr>
                <a:endParaRPr lang="en-US" altLang="ja-JP" sz="1200" dirty="0" smtClean="0">
                  <a:solidFill>
                    <a:srgbClr val="FF0000"/>
                  </a:solidFill>
                  <a:latin typeface="HGPｺﾞｼｯｸE" panose="020B0900000000000000" pitchFamily="50" charset="-128"/>
                  <a:ea typeface="HGPｺﾞｼｯｸE" panose="020B0900000000000000" pitchFamily="50" charset="-128"/>
                </a:endParaRPr>
              </a:p>
              <a:p>
                <a:pPr algn="ctr" fontAlgn="auto">
                  <a:spcBef>
                    <a:spcPts val="0"/>
                  </a:spcBef>
                  <a:spcAft>
                    <a:spcPts val="0"/>
                  </a:spcAft>
                  <a:defRPr/>
                </a:pPr>
                <a:endParaRPr lang="en-US" altLang="ja-JP" sz="1200" dirty="0" smtClean="0">
                  <a:solidFill>
                    <a:srgbClr val="FF0000"/>
                  </a:solidFill>
                  <a:latin typeface="HGPｺﾞｼｯｸE" panose="020B0900000000000000" pitchFamily="50" charset="-128"/>
                  <a:ea typeface="HGPｺﾞｼｯｸE" panose="020B0900000000000000" pitchFamily="50" charset="-128"/>
                </a:endParaRPr>
              </a:p>
              <a:p>
                <a:pPr algn="ctr" fontAlgn="auto">
                  <a:spcBef>
                    <a:spcPts val="0"/>
                  </a:spcBef>
                  <a:spcAft>
                    <a:spcPts val="0"/>
                  </a:spcAft>
                  <a:defRPr/>
                </a:pPr>
                <a:endParaRPr lang="ja-JP" altLang="en-US" sz="1200" dirty="0">
                  <a:solidFill>
                    <a:srgbClr val="FF0000"/>
                  </a:solidFill>
                  <a:latin typeface="HGPｺﾞｼｯｸE" panose="020B0900000000000000" pitchFamily="50" charset="-128"/>
                  <a:ea typeface="HGPｺﾞｼｯｸE" panose="020B0900000000000000" pitchFamily="50" charset="-128"/>
                </a:endParaRPr>
              </a:p>
            </p:txBody>
          </p:sp>
          <p:sp>
            <p:nvSpPr>
              <p:cNvPr id="145" name="テキスト ボックス 45"/>
              <p:cNvSpPr txBox="1">
                <a:spLocks noChangeArrowheads="1"/>
              </p:cNvSpPr>
              <p:nvPr/>
            </p:nvSpPr>
            <p:spPr bwMode="auto">
              <a:xfrm>
                <a:off x="3440261" y="5516020"/>
                <a:ext cx="1152525" cy="233411"/>
              </a:xfrm>
              <a:prstGeom prst="rect">
                <a:avLst/>
              </a:prstGeom>
              <a:noFill/>
              <a:ln w="9525">
                <a:noFill/>
                <a:miter lim="800000"/>
                <a:headEnd/>
                <a:tailEnd/>
              </a:ln>
            </p:spPr>
            <p:txBody>
              <a:bodyPr lIns="91423" tIns="45712" rIns="91423" bIns="45712">
                <a:spAutoFit/>
              </a:bodyPr>
              <a:lstStyle/>
              <a:p>
                <a:pPr>
                  <a:defRPr/>
                </a:pPr>
                <a:r>
                  <a:rPr lang="ja-JP" altLang="en-US" sz="800" dirty="0">
                    <a:solidFill>
                      <a:schemeClr val="tx1">
                        <a:lumMod val="75000"/>
                        <a:lumOff val="25000"/>
                      </a:schemeClr>
                    </a:solidFill>
                    <a:ea typeface="ＭＳ Ｐゴシック" pitchFamily="50" charset="-128"/>
                  </a:rPr>
                  <a:t>媒体連携</a:t>
                </a:r>
              </a:p>
            </p:txBody>
          </p:sp>
          <p:sp>
            <p:nvSpPr>
              <p:cNvPr id="146" name="左右矢印 145"/>
              <p:cNvSpPr/>
              <p:nvPr/>
            </p:nvSpPr>
            <p:spPr bwMode="auto">
              <a:xfrm>
                <a:off x="3368824" y="5300119"/>
                <a:ext cx="719137" cy="144464"/>
              </a:xfrm>
              <a:prstGeom prst="leftRightArrow">
                <a:avLst/>
              </a:prstGeom>
              <a:solidFill>
                <a:srgbClr val="F6862A"/>
              </a:solidFill>
              <a:ln w="254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200" dirty="0"/>
              </a:p>
            </p:txBody>
          </p:sp>
          <p:pic>
            <p:nvPicPr>
              <p:cNvPr id="147" name="Picture 70" descr="https://encrypted-tbn0.gstatic.com/images?q=tbn:ANd9GcS8gGa3OCGX6Fvhpf1hgshAchm1-wLx9neFn6RRsChkYARPNpEXjp1u4jJPR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34844" y="5265575"/>
                <a:ext cx="237490" cy="23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 name="角丸四角形 147"/>
              <p:cNvSpPr/>
              <p:nvPr/>
            </p:nvSpPr>
            <p:spPr bwMode="auto">
              <a:xfrm>
                <a:off x="4147264" y="5184908"/>
                <a:ext cx="1948255" cy="511176"/>
              </a:xfrm>
              <a:prstGeom prst="roundRect">
                <a:avLst/>
              </a:prstGeom>
              <a:solidFill>
                <a:schemeClr val="accent3">
                  <a:lumMod val="40000"/>
                  <a:lumOff val="60000"/>
                </a:schemeClr>
              </a:solidFill>
              <a:ln w="38100" cmpd="sng">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0" rIns="0" anchor="ctr"/>
              <a:lstStyle/>
              <a:p>
                <a:pPr algn="ctr" fontAlgn="auto">
                  <a:spcBef>
                    <a:spcPts val="0"/>
                  </a:spcBef>
                  <a:spcAft>
                    <a:spcPts val="0"/>
                  </a:spcAft>
                  <a:defRPr/>
                </a:pPr>
                <a:r>
                  <a:rPr lang="ja-JP" altLang="en-US" sz="1100" b="1" dirty="0" smtClean="0">
                    <a:solidFill>
                      <a:srgbClr val="FF0000"/>
                    </a:solidFill>
                  </a:rPr>
                  <a:t>市町村事務処理標準システム</a:t>
                </a:r>
                <a:endParaRPr lang="en-US" altLang="ja-JP" sz="1100" b="1" dirty="0" smtClean="0">
                  <a:solidFill>
                    <a:srgbClr val="FF0000"/>
                  </a:solidFill>
                </a:endParaRPr>
              </a:p>
              <a:p>
                <a:pPr algn="ctr" fontAlgn="auto">
                  <a:spcBef>
                    <a:spcPts val="0"/>
                  </a:spcBef>
                  <a:spcAft>
                    <a:spcPts val="0"/>
                  </a:spcAft>
                  <a:defRPr/>
                </a:pPr>
                <a:r>
                  <a:rPr lang="ja-JP" altLang="en-US" sz="900" b="1" dirty="0">
                    <a:solidFill>
                      <a:schemeClr val="tx1"/>
                    </a:solidFill>
                  </a:rPr>
                  <a:t>又</a:t>
                </a:r>
                <a:r>
                  <a:rPr lang="ja-JP" altLang="en-US" sz="900" b="1" dirty="0" smtClean="0">
                    <a:solidFill>
                      <a:schemeClr val="tx1"/>
                    </a:solidFill>
                  </a:rPr>
                  <a:t>は市町村自庁システム</a:t>
                </a:r>
                <a:endParaRPr lang="ja-JP" altLang="en-US" sz="900" b="1" dirty="0">
                  <a:solidFill>
                    <a:schemeClr val="tx1"/>
                  </a:solidFill>
                </a:endParaRPr>
              </a:p>
            </p:txBody>
          </p:sp>
          <p:sp>
            <p:nvSpPr>
              <p:cNvPr id="149" name="フローチャート : 磁気ディスク 148"/>
              <p:cNvSpPr/>
              <p:nvPr/>
            </p:nvSpPr>
            <p:spPr>
              <a:xfrm>
                <a:off x="4110236" y="5659126"/>
                <a:ext cx="266700" cy="180975"/>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endParaRPr lang="ja-JP" altLang="en-US" sz="1600"/>
              </a:p>
            </p:txBody>
          </p:sp>
          <p:cxnSp>
            <p:nvCxnSpPr>
              <p:cNvPr id="150" name="直線矢印コネクタ 149"/>
              <p:cNvCxnSpPr/>
              <p:nvPr/>
            </p:nvCxnSpPr>
            <p:spPr>
              <a:xfrm flipH="1">
                <a:off x="6101360" y="5454845"/>
                <a:ext cx="630113" cy="0"/>
              </a:xfrm>
              <a:prstGeom prst="straightConnector1">
                <a:avLst/>
              </a:prstGeom>
              <a:ln w="28575">
                <a:solidFill>
                  <a:srgbClr val="00B050"/>
                </a:solidFill>
                <a:tailEnd type="stealth"/>
              </a:ln>
            </p:spPr>
            <p:style>
              <a:lnRef idx="1">
                <a:schemeClr val="accent1"/>
              </a:lnRef>
              <a:fillRef idx="0">
                <a:schemeClr val="accent1"/>
              </a:fillRef>
              <a:effectRef idx="0">
                <a:schemeClr val="accent1"/>
              </a:effectRef>
              <a:fontRef idx="minor">
                <a:schemeClr val="tx1"/>
              </a:fontRef>
            </p:style>
          </p:cxnSp>
          <p:cxnSp>
            <p:nvCxnSpPr>
              <p:cNvPr id="151" name="直線コネクタ 150"/>
              <p:cNvCxnSpPr/>
              <p:nvPr/>
            </p:nvCxnSpPr>
            <p:spPr>
              <a:xfrm flipV="1">
                <a:off x="6280676" y="2820060"/>
                <a:ext cx="0" cy="737054"/>
              </a:xfrm>
              <a:prstGeom prst="line">
                <a:avLst/>
              </a:prstGeom>
              <a:ln w="28575">
                <a:solidFill>
                  <a:srgbClr val="CC9900"/>
                </a:solidFill>
                <a:prstDash val="sysDot"/>
              </a:ln>
            </p:spPr>
            <p:style>
              <a:lnRef idx="1">
                <a:schemeClr val="accent1"/>
              </a:lnRef>
              <a:fillRef idx="0">
                <a:schemeClr val="accent1"/>
              </a:fillRef>
              <a:effectRef idx="0">
                <a:schemeClr val="accent1"/>
              </a:effectRef>
              <a:fontRef idx="minor">
                <a:schemeClr val="tx1"/>
              </a:fontRef>
            </p:style>
          </p:cxnSp>
          <p:cxnSp>
            <p:nvCxnSpPr>
              <p:cNvPr id="153" name="直線コネクタ 152"/>
              <p:cNvCxnSpPr/>
              <p:nvPr/>
            </p:nvCxnSpPr>
            <p:spPr>
              <a:xfrm flipV="1">
                <a:off x="6280676" y="3546672"/>
                <a:ext cx="703095" cy="0"/>
              </a:xfrm>
              <a:prstGeom prst="line">
                <a:avLst/>
              </a:prstGeom>
              <a:ln w="28575">
                <a:solidFill>
                  <a:srgbClr val="CC9900"/>
                </a:solidFill>
                <a:prstDash val="sysDot"/>
              </a:ln>
            </p:spPr>
            <p:style>
              <a:lnRef idx="1">
                <a:schemeClr val="accent1"/>
              </a:lnRef>
              <a:fillRef idx="0">
                <a:schemeClr val="accent1"/>
              </a:fillRef>
              <a:effectRef idx="0">
                <a:schemeClr val="accent1"/>
              </a:effectRef>
              <a:fontRef idx="minor">
                <a:schemeClr val="tx1"/>
              </a:fontRef>
            </p:style>
          </p:cxnSp>
          <p:sp>
            <p:nvSpPr>
              <p:cNvPr id="95" name="正方形/長方形 94"/>
              <p:cNvSpPr/>
              <p:nvPr/>
            </p:nvSpPr>
            <p:spPr>
              <a:xfrm>
                <a:off x="6364995" y="5334767"/>
                <a:ext cx="3477013" cy="1200949"/>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lnSpc>
                    <a:spcPts val="1800"/>
                  </a:lnSpc>
                </a:pPr>
                <a:endParaRPr lang="en-US" altLang="ja-JP" sz="300" dirty="0">
                  <a:solidFill>
                    <a:schemeClr val="tx1"/>
                  </a:solidFill>
                  <a:latin typeface="ＤＨＰ特太ゴシック体" panose="020B0500000000000000" pitchFamily="50" charset="-128"/>
                  <a:ea typeface="ＤＨＰ特太ゴシック体" panose="020B0500000000000000" pitchFamily="50" charset="-128"/>
                </a:endParaRPr>
              </a:p>
            </p:txBody>
          </p:sp>
          <p:sp>
            <p:nvSpPr>
              <p:cNvPr id="99" name="テキスト ボックス 98"/>
              <p:cNvSpPr txBox="1"/>
              <p:nvPr/>
            </p:nvSpPr>
            <p:spPr>
              <a:xfrm>
                <a:off x="6344680" y="5318905"/>
                <a:ext cx="3505403" cy="1204674"/>
              </a:xfrm>
              <a:prstGeom prst="rect">
                <a:avLst/>
              </a:prstGeom>
              <a:noFill/>
            </p:spPr>
            <p:txBody>
              <a:bodyPr wrap="square" rtlCol="0">
                <a:spAutoFit/>
              </a:bodyPr>
              <a:lstStyle/>
              <a:p>
                <a:pPr>
                  <a:lnSpc>
                    <a:spcPts val="1500"/>
                  </a:lnSpc>
                </a:pPr>
                <a:r>
                  <a:rPr lang="ja-JP" altLang="en-US" sz="1200" dirty="0" smtClean="0">
                    <a:latin typeface="ＭＳ ゴシック" panose="020B0609070205080204" pitchFamily="49" charset="-128"/>
                    <a:ea typeface="ＭＳ ゴシック" panose="020B0609070205080204" pitchFamily="49" charset="-128"/>
                  </a:rPr>
                  <a:t>・ 市町村事務処理標準システムは、住民に身近</a:t>
                </a:r>
                <a:endParaRPr lang="en-US" altLang="ja-JP" sz="1200" dirty="0" smtClean="0">
                  <a:latin typeface="ＭＳ ゴシック" panose="020B0609070205080204" pitchFamily="49" charset="-128"/>
                  <a:ea typeface="ＭＳ ゴシック" panose="020B0609070205080204" pitchFamily="49" charset="-128"/>
                </a:endParaRPr>
              </a:p>
              <a:p>
                <a:pPr>
                  <a:lnSpc>
                    <a:spcPts val="1500"/>
                  </a:lnSpc>
                </a:pPr>
                <a:r>
                  <a:rPr lang="ja-JP" altLang="en-US" sz="1200" dirty="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な事務として市町村が行う資格管理や保険料</a:t>
                </a:r>
                <a:endParaRPr lang="en-US" altLang="ja-JP" sz="1200" dirty="0" smtClean="0">
                  <a:latin typeface="ＭＳ ゴシック" panose="020B0609070205080204" pitchFamily="49" charset="-128"/>
                  <a:ea typeface="ＭＳ ゴシック" panose="020B0609070205080204" pitchFamily="49" charset="-128"/>
                </a:endParaRPr>
              </a:p>
              <a:p>
                <a:pPr>
                  <a:lnSpc>
                    <a:spcPts val="1500"/>
                  </a:lnSpc>
                </a:pPr>
                <a:r>
                  <a:rPr lang="ja-JP" altLang="en-US" sz="1200" dirty="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の賦課・徴収等の標準的な事務処理を支援。</a:t>
                </a:r>
                <a:r>
                  <a:rPr lang="en-US" altLang="ja-JP" sz="1050" dirty="0" smtClean="0">
                    <a:latin typeface="ＭＳ 明朝" panose="02020609040205080304" pitchFamily="17" charset="-128"/>
                    <a:ea typeface="ＭＳ 明朝" panose="02020609040205080304" pitchFamily="17" charset="-128"/>
                  </a:rPr>
                  <a:t>※ </a:t>
                </a:r>
                <a:r>
                  <a:rPr lang="ja-JP" altLang="en-US" sz="1050" dirty="0" smtClean="0">
                    <a:latin typeface="ＭＳ 明朝" panose="02020609040205080304" pitchFamily="17" charset="-128"/>
                    <a:ea typeface="ＭＳ 明朝" panose="02020609040205080304" pitchFamily="17" charset="-128"/>
                  </a:rPr>
                  <a:t>場合によっては、導入により、市町村の運用ルール</a:t>
                </a:r>
                <a:endParaRPr lang="en-US" altLang="ja-JP" sz="1050" dirty="0" smtClean="0">
                  <a:latin typeface="ＭＳ 明朝" panose="02020609040205080304" pitchFamily="17" charset="-128"/>
                  <a:ea typeface="ＭＳ 明朝" panose="02020609040205080304" pitchFamily="17" charset="-128"/>
                </a:endParaRPr>
              </a:p>
              <a:p>
                <a:pPr>
                  <a:lnSpc>
                    <a:spcPts val="1500"/>
                  </a:lnSpc>
                </a:pPr>
                <a:r>
                  <a:rPr lang="ja-JP" altLang="en-US" sz="1050" dirty="0">
                    <a:latin typeface="ＭＳ 明朝" panose="02020609040205080304" pitchFamily="17" charset="-128"/>
                    <a:ea typeface="ＭＳ 明朝" panose="02020609040205080304" pitchFamily="17" charset="-128"/>
                  </a:rPr>
                  <a:t>　</a:t>
                </a:r>
                <a:r>
                  <a:rPr lang="ja-JP" altLang="en-US" sz="1050" dirty="0" smtClean="0">
                    <a:latin typeface="ＭＳ 明朝" panose="02020609040205080304" pitchFamily="17" charset="-128"/>
                    <a:ea typeface="ＭＳ 明朝" panose="02020609040205080304" pitchFamily="17" charset="-128"/>
                  </a:rPr>
                  <a:t>を見直していただくことも必要。</a:t>
                </a:r>
                <a:endParaRPr lang="ja-JP" altLang="en-US" sz="1050" dirty="0">
                  <a:latin typeface="ＭＳ 明朝" panose="02020609040205080304" pitchFamily="17" charset="-128"/>
                  <a:ea typeface="ＭＳ 明朝" panose="02020609040205080304" pitchFamily="17" charset="-128"/>
                </a:endParaRPr>
              </a:p>
            </p:txBody>
          </p:sp>
          <p:sp>
            <p:nvSpPr>
              <p:cNvPr id="109" name="角丸四角形 108"/>
              <p:cNvSpPr/>
              <p:nvPr/>
            </p:nvSpPr>
            <p:spPr bwMode="auto">
              <a:xfrm>
                <a:off x="4762112" y="5752616"/>
                <a:ext cx="1431823" cy="227676"/>
              </a:xfrm>
              <a:prstGeom prst="roundRect">
                <a:avLst/>
              </a:prstGeom>
              <a:solidFill>
                <a:schemeClr val="bg1"/>
              </a:solidFill>
              <a:ln w="38100" cmpd="sng">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0" rIns="0" anchor="ctr"/>
              <a:lstStyle/>
              <a:p>
                <a:pPr algn="ctr" fontAlgn="auto">
                  <a:spcBef>
                    <a:spcPts val="0"/>
                  </a:spcBef>
                  <a:spcAft>
                    <a:spcPts val="0"/>
                  </a:spcAft>
                  <a:defRPr/>
                </a:pPr>
                <a:r>
                  <a:rPr lang="ja-JP" altLang="en-US" sz="900" dirty="0" smtClean="0">
                    <a:solidFill>
                      <a:schemeClr val="tx1"/>
                    </a:solidFill>
                  </a:rPr>
                  <a:t>国保事業報告システム</a:t>
                </a:r>
                <a:endParaRPr lang="ja-JP" altLang="en-US" sz="900" dirty="0">
                  <a:solidFill>
                    <a:schemeClr val="tx1"/>
                  </a:solidFill>
                </a:endParaRPr>
              </a:p>
            </p:txBody>
          </p:sp>
          <p:sp>
            <p:nvSpPr>
              <p:cNvPr id="116" name="正方形/長方形 115"/>
              <p:cNvSpPr/>
              <p:nvPr/>
            </p:nvSpPr>
            <p:spPr bwMode="auto">
              <a:xfrm>
                <a:off x="7977336" y="3119394"/>
                <a:ext cx="1582208" cy="1638292"/>
              </a:xfrm>
              <a:prstGeom prst="rect">
                <a:avLst/>
              </a:prstGeom>
              <a:solidFill>
                <a:srgbClr val="F5E4E3"/>
              </a:solidFill>
              <a:ln w="254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altLang="ja-JP" sz="1200" dirty="0" smtClean="0">
                  <a:solidFill>
                    <a:srgbClr val="FF0000"/>
                  </a:solidFill>
                  <a:latin typeface="HGPｺﾞｼｯｸE" panose="020B0900000000000000" pitchFamily="50" charset="-128"/>
                  <a:ea typeface="HGPｺﾞｼｯｸE" panose="020B0900000000000000" pitchFamily="50" charset="-128"/>
                </a:endParaRPr>
              </a:p>
              <a:p>
                <a:pPr algn="ctr" fontAlgn="auto">
                  <a:spcBef>
                    <a:spcPts val="0"/>
                  </a:spcBef>
                  <a:spcAft>
                    <a:spcPts val="0"/>
                  </a:spcAft>
                  <a:defRPr/>
                </a:pPr>
                <a:endParaRPr lang="en-US" altLang="ja-JP" sz="1200" dirty="0">
                  <a:solidFill>
                    <a:srgbClr val="FF0000"/>
                  </a:solidFill>
                  <a:latin typeface="HGPｺﾞｼｯｸE" panose="020B0900000000000000" pitchFamily="50" charset="-128"/>
                  <a:ea typeface="HGPｺﾞｼｯｸE" panose="020B0900000000000000" pitchFamily="50" charset="-128"/>
                </a:endParaRPr>
              </a:p>
              <a:p>
                <a:pPr algn="ctr" fontAlgn="auto">
                  <a:spcBef>
                    <a:spcPts val="0"/>
                  </a:spcBef>
                  <a:spcAft>
                    <a:spcPts val="0"/>
                  </a:spcAft>
                  <a:defRPr/>
                </a:pPr>
                <a:endParaRPr lang="en-US" altLang="ja-JP" sz="1200" dirty="0" smtClean="0">
                  <a:solidFill>
                    <a:srgbClr val="FF0000"/>
                  </a:solidFill>
                  <a:latin typeface="HGPｺﾞｼｯｸE" panose="020B0900000000000000" pitchFamily="50" charset="-128"/>
                  <a:ea typeface="HGPｺﾞｼｯｸE" panose="020B0900000000000000" pitchFamily="50" charset="-128"/>
                </a:endParaRPr>
              </a:p>
              <a:p>
                <a:pPr algn="ctr" fontAlgn="auto">
                  <a:spcBef>
                    <a:spcPts val="0"/>
                  </a:spcBef>
                  <a:spcAft>
                    <a:spcPts val="0"/>
                  </a:spcAft>
                  <a:defRPr/>
                </a:pPr>
                <a:endParaRPr lang="en-US" altLang="ja-JP" sz="1200" dirty="0" smtClean="0">
                  <a:solidFill>
                    <a:srgbClr val="FF0000"/>
                  </a:solidFill>
                  <a:latin typeface="HGPｺﾞｼｯｸE" panose="020B0900000000000000" pitchFamily="50" charset="-128"/>
                  <a:ea typeface="HGPｺﾞｼｯｸE" panose="020B0900000000000000" pitchFamily="50" charset="-128"/>
                </a:endParaRPr>
              </a:p>
              <a:p>
                <a:pPr algn="ctr" fontAlgn="auto">
                  <a:spcBef>
                    <a:spcPts val="0"/>
                  </a:spcBef>
                  <a:spcAft>
                    <a:spcPts val="0"/>
                  </a:spcAft>
                  <a:defRPr/>
                </a:pPr>
                <a:endParaRPr lang="en-US" altLang="ja-JP" sz="900" dirty="0">
                  <a:solidFill>
                    <a:srgbClr val="FF0000"/>
                  </a:solidFill>
                  <a:latin typeface="HGPｺﾞｼｯｸE" panose="020B0900000000000000" pitchFamily="50" charset="-128"/>
                  <a:ea typeface="HGPｺﾞｼｯｸE" panose="020B0900000000000000" pitchFamily="50" charset="-128"/>
                </a:endParaRPr>
              </a:p>
              <a:p>
                <a:pPr algn="ctr" fontAlgn="auto">
                  <a:spcBef>
                    <a:spcPts val="0"/>
                  </a:spcBef>
                  <a:spcAft>
                    <a:spcPts val="0"/>
                  </a:spcAft>
                  <a:defRPr/>
                </a:pPr>
                <a:endParaRPr lang="en-US" altLang="ja-JP" sz="800" dirty="0" smtClean="0">
                  <a:solidFill>
                    <a:srgbClr val="FF0000"/>
                  </a:solidFill>
                  <a:latin typeface="HGPｺﾞｼｯｸE" panose="020B0900000000000000" pitchFamily="50" charset="-128"/>
                  <a:ea typeface="HGPｺﾞｼｯｸE" panose="020B0900000000000000" pitchFamily="50" charset="-128"/>
                </a:endParaRPr>
              </a:p>
              <a:p>
                <a:pPr algn="ctr" fontAlgn="auto">
                  <a:spcBef>
                    <a:spcPts val="0"/>
                  </a:spcBef>
                  <a:spcAft>
                    <a:spcPts val="0"/>
                  </a:spcAft>
                  <a:defRPr/>
                </a:pPr>
                <a:r>
                  <a:rPr lang="ja-JP" altLang="en-US" sz="1200" dirty="0" smtClean="0">
                    <a:solidFill>
                      <a:srgbClr val="FF0000"/>
                    </a:solidFill>
                    <a:latin typeface="HGPｺﾞｼｯｸE" panose="020B0900000000000000" pitchFamily="50" charset="-128"/>
                    <a:ea typeface="HGPｺﾞｼｯｸE" panose="020B0900000000000000" pitchFamily="50" charset="-128"/>
                  </a:rPr>
                  <a:t>     標準事務処理</a:t>
                </a:r>
                <a:endParaRPr lang="en-US" altLang="ja-JP" sz="1200" dirty="0" smtClean="0">
                  <a:solidFill>
                    <a:srgbClr val="FF0000"/>
                  </a:solidFill>
                  <a:latin typeface="HGPｺﾞｼｯｸE" panose="020B0900000000000000" pitchFamily="50" charset="-128"/>
                  <a:ea typeface="HGPｺﾞｼｯｸE" panose="020B0900000000000000" pitchFamily="50" charset="-128"/>
                </a:endParaRPr>
              </a:p>
              <a:p>
                <a:pPr algn="ctr" fontAlgn="auto">
                  <a:spcBef>
                    <a:spcPts val="0"/>
                  </a:spcBef>
                  <a:spcAft>
                    <a:spcPts val="0"/>
                  </a:spcAft>
                  <a:defRPr/>
                </a:pPr>
                <a:r>
                  <a:rPr lang="ja-JP" altLang="en-US" sz="1200" dirty="0" smtClean="0">
                    <a:solidFill>
                      <a:srgbClr val="FF0000"/>
                    </a:solidFill>
                    <a:latin typeface="HGPｺﾞｼｯｸE" panose="020B0900000000000000" pitchFamily="50" charset="-128"/>
                    <a:ea typeface="HGPｺﾞｼｯｸE" panose="020B0900000000000000" pitchFamily="50" charset="-128"/>
                  </a:rPr>
                  <a:t>     システム</a:t>
                </a:r>
                <a:endParaRPr lang="en-US" altLang="ja-JP" sz="1200" dirty="0" smtClean="0">
                  <a:solidFill>
                    <a:srgbClr val="FF0000"/>
                  </a:solidFill>
                  <a:latin typeface="HGPｺﾞｼｯｸE" panose="020B0900000000000000" pitchFamily="50" charset="-128"/>
                  <a:ea typeface="HGPｺﾞｼｯｸE" panose="020B0900000000000000" pitchFamily="50" charset="-128"/>
                </a:endParaRPr>
              </a:p>
              <a:p>
                <a:pPr algn="ctr" fontAlgn="auto">
                  <a:spcBef>
                    <a:spcPts val="0"/>
                  </a:spcBef>
                  <a:spcAft>
                    <a:spcPts val="0"/>
                  </a:spcAft>
                  <a:defRPr/>
                </a:pPr>
                <a:endParaRPr lang="en-US" altLang="ja-JP" sz="1200" dirty="0" smtClean="0">
                  <a:solidFill>
                    <a:srgbClr val="FF0000"/>
                  </a:solidFill>
                  <a:latin typeface="HGPｺﾞｼｯｸE" panose="020B0900000000000000" pitchFamily="50" charset="-128"/>
                  <a:ea typeface="HGPｺﾞｼｯｸE" panose="020B0900000000000000" pitchFamily="50" charset="-128"/>
                </a:endParaRPr>
              </a:p>
              <a:p>
                <a:pPr algn="ctr" fontAlgn="auto">
                  <a:spcBef>
                    <a:spcPts val="0"/>
                  </a:spcBef>
                  <a:spcAft>
                    <a:spcPts val="0"/>
                  </a:spcAft>
                  <a:defRPr/>
                </a:pPr>
                <a:endParaRPr lang="en-US" altLang="ja-JP" sz="1200" dirty="0" smtClean="0">
                  <a:solidFill>
                    <a:srgbClr val="FF0000"/>
                  </a:solidFill>
                  <a:latin typeface="HGPｺﾞｼｯｸE" panose="020B0900000000000000" pitchFamily="50" charset="-128"/>
                  <a:ea typeface="HGPｺﾞｼｯｸE" panose="020B0900000000000000" pitchFamily="50" charset="-128"/>
                </a:endParaRPr>
              </a:p>
              <a:p>
                <a:pPr algn="ctr" fontAlgn="auto">
                  <a:spcBef>
                    <a:spcPts val="0"/>
                  </a:spcBef>
                  <a:spcAft>
                    <a:spcPts val="0"/>
                  </a:spcAft>
                  <a:defRPr/>
                </a:pPr>
                <a:endParaRPr lang="en-US" altLang="ja-JP" sz="1200" dirty="0" smtClean="0">
                  <a:solidFill>
                    <a:srgbClr val="FF0000"/>
                  </a:solidFill>
                  <a:latin typeface="HGPｺﾞｼｯｸE" panose="020B0900000000000000" pitchFamily="50" charset="-128"/>
                  <a:ea typeface="HGPｺﾞｼｯｸE" panose="020B0900000000000000" pitchFamily="50" charset="-128"/>
                </a:endParaRPr>
              </a:p>
              <a:p>
                <a:pPr algn="ctr" fontAlgn="auto">
                  <a:spcBef>
                    <a:spcPts val="0"/>
                  </a:spcBef>
                  <a:spcAft>
                    <a:spcPts val="0"/>
                  </a:spcAft>
                  <a:defRPr/>
                </a:pPr>
                <a:endParaRPr lang="en-US" altLang="ja-JP" sz="1200" dirty="0" smtClean="0">
                  <a:solidFill>
                    <a:srgbClr val="FF0000"/>
                  </a:solidFill>
                  <a:latin typeface="HGPｺﾞｼｯｸE" panose="020B0900000000000000" pitchFamily="50" charset="-128"/>
                  <a:ea typeface="HGPｺﾞｼｯｸE" panose="020B0900000000000000" pitchFamily="50" charset="-128"/>
                </a:endParaRPr>
              </a:p>
              <a:p>
                <a:pPr algn="ctr" fontAlgn="auto">
                  <a:spcBef>
                    <a:spcPts val="0"/>
                  </a:spcBef>
                  <a:spcAft>
                    <a:spcPts val="0"/>
                  </a:spcAft>
                  <a:defRPr/>
                </a:pPr>
                <a:endParaRPr lang="en-US" altLang="ja-JP" sz="1200" dirty="0" smtClean="0">
                  <a:solidFill>
                    <a:srgbClr val="FF0000"/>
                  </a:solidFill>
                  <a:latin typeface="HGPｺﾞｼｯｸE" panose="020B0900000000000000" pitchFamily="50" charset="-128"/>
                  <a:ea typeface="HGPｺﾞｼｯｸE" panose="020B0900000000000000" pitchFamily="50" charset="-128"/>
                </a:endParaRPr>
              </a:p>
              <a:p>
                <a:pPr algn="ctr" fontAlgn="auto">
                  <a:spcBef>
                    <a:spcPts val="0"/>
                  </a:spcBef>
                  <a:spcAft>
                    <a:spcPts val="0"/>
                  </a:spcAft>
                  <a:defRPr/>
                </a:pPr>
                <a:endParaRPr lang="en-US" altLang="ja-JP" sz="1200" dirty="0" smtClean="0">
                  <a:solidFill>
                    <a:srgbClr val="FF0000"/>
                  </a:solidFill>
                  <a:latin typeface="HGPｺﾞｼｯｸE" panose="020B0900000000000000" pitchFamily="50" charset="-128"/>
                  <a:ea typeface="HGPｺﾞｼｯｸE" panose="020B0900000000000000" pitchFamily="50" charset="-128"/>
                </a:endParaRPr>
              </a:p>
              <a:p>
                <a:pPr algn="ctr" fontAlgn="auto">
                  <a:spcBef>
                    <a:spcPts val="0"/>
                  </a:spcBef>
                  <a:spcAft>
                    <a:spcPts val="0"/>
                  </a:spcAft>
                  <a:defRPr/>
                </a:pPr>
                <a:endParaRPr lang="ja-JP" altLang="en-US" sz="1200" dirty="0">
                  <a:solidFill>
                    <a:srgbClr val="FF0000"/>
                  </a:solidFill>
                  <a:latin typeface="HGPｺﾞｼｯｸE" panose="020B0900000000000000" pitchFamily="50" charset="-128"/>
                  <a:ea typeface="HGPｺﾞｼｯｸE" panose="020B0900000000000000" pitchFamily="50" charset="-128"/>
                </a:endParaRPr>
              </a:p>
            </p:txBody>
          </p:sp>
          <p:cxnSp>
            <p:nvCxnSpPr>
              <p:cNvPr id="117" name="直線コネクタ 116"/>
              <p:cNvCxnSpPr/>
              <p:nvPr/>
            </p:nvCxnSpPr>
            <p:spPr>
              <a:xfrm flipV="1">
                <a:off x="9681255" y="2723271"/>
                <a:ext cx="3089" cy="1260000"/>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
            <p:nvSpPr>
              <p:cNvPr id="118" name="角丸四角形 117"/>
              <p:cNvSpPr/>
              <p:nvPr/>
            </p:nvSpPr>
            <p:spPr bwMode="auto">
              <a:xfrm>
                <a:off x="8079528" y="3768149"/>
                <a:ext cx="1278486" cy="511176"/>
              </a:xfrm>
              <a:prstGeom prst="roundRect">
                <a:avLst/>
              </a:prstGeom>
              <a:solidFill>
                <a:srgbClr val="FFFF99"/>
              </a:solidFill>
              <a:ln w="38100" cmpd="sng">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0" rIns="0" anchor="ctr"/>
              <a:lstStyle/>
              <a:p>
                <a:pPr algn="ctr" fontAlgn="auto">
                  <a:spcBef>
                    <a:spcPts val="0"/>
                  </a:spcBef>
                  <a:spcAft>
                    <a:spcPts val="0"/>
                  </a:spcAft>
                  <a:defRPr/>
                </a:pPr>
                <a:r>
                  <a:rPr lang="ja-JP" altLang="en-US" sz="1000" b="1" dirty="0" smtClean="0">
                    <a:solidFill>
                      <a:srgbClr val="FF0000"/>
                    </a:solidFill>
                  </a:rPr>
                  <a:t>国保事業費納付金等</a:t>
                </a:r>
                <a:endParaRPr lang="en-US" altLang="ja-JP" sz="1000" b="1" dirty="0" smtClean="0">
                  <a:solidFill>
                    <a:srgbClr val="FF0000"/>
                  </a:solidFill>
                </a:endParaRPr>
              </a:p>
              <a:p>
                <a:pPr algn="ctr" fontAlgn="auto">
                  <a:spcBef>
                    <a:spcPts val="0"/>
                  </a:spcBef>
                  <a:spcAft>
                    <a:spcPts val="0"/>
                  </a:spcAft>
                  <a:defRPr/>
                </a:pPr>
                <a:r>
                  <a:rPr lang="ja-JP" altLang="en-US" sz="1000" b="1" dirty="0" smtClean="0">
                    <a:solidFill>
                      <a:srgbClr val="FF0000"/>
                    </a:solidFill>
                  </a:rPr>
                  <a:t>算定標準システム</a:t>
                </a:r>
                <a:endParaRPr lang="ja-JP" altLang="en-US" sz="1000" b="1" dirty="0">
                  <a:solidFill>
                    <a:srgbClr val="FF0000"/>
                  </a:solidFill>
                </a:endParaRPr>
              </a:p>
            </p:txBody>
          </p:sp>
          <p:pic>
            <p:nvPicPr>
              <p:cNvPr id="119" name="Picture 70" descr="https://encrypted-tbn0.gstatic.com/images?q=tbn:ANd9GcS8gGa3OCGX6Fvhpf1hgshAchm1-wLx9neFn6RRsChkYARPNpEXjp1u4jJPR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18912" y="4185851"/>
                <a:ext cx="237490" cy="23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0" name="直線矢印コネクタ 119"/>
              <p:cNvCxnSpPr/>
              <p:nvPr/>
            </p:nvCxnSpPr>
            <p:spPr>
              <a:xfrm flipH="1">
                <a:off x="9355368" y="3962251"/>
                <a:ext cx="340654" cy="0"/>
              </a:xfrm>
              <a:prstGeom prst="straightConnector1">
                <a:avLst/>
              </a:prstGeom>
              <a:ln w="28575">
                <a:solidFill>
                  <a:srgbClr val="CC9900"/>
                </a:solidFill>
                <a:tailEnd type="stealth"/>
              </a:ln>
            </p:spPr>
            <p:style>
              <a:lnRef idx="1">
                <a:schemeClr val="accent1"/>
              </a:lnRef>
              <a:fillRef idx="0">
                <a:schemeClr val="accent1"/>
              </a:fillRef>
              <a:effectRef idx="0">
                <a:schemeClr val="accent1"/>
              </a:effectRef>
              <a:fontRef idx="minor">
                <a:schemeClr val="tx1"/>
              </a:fontRef>
            </p:style>
          </p:cxnSp>
          <p:sp>
            <p:nvSpPr>
              <p:cNvPr id="121" name="角丸四角形 120"/>
              <p:cNvSpPr/>
              <p:nvPr/>
            </p:nvSpPr>
            <p:spPr bwMode="auto">
              <a:xfrm>
                <a:off x="8069750" y="3199205"/>
                <a:ext cx="921236" cy="511176"/>
              </a:xfrm>
              <a:prstGeom prst="roundRect">
                <a:avLst/>
              </a:prstGeom>
              <a:solidFill>
                <a:schemeClr val="bg1"/>
              </a:solidFill>
              <a:ln w="38100" cmpd="sng">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0" rIns="0" anchor="ctr"/>
              <a:lstStyle/>
              <a:p>
                <a:pPr algn="ctr" fontAlgn="auto">
                  <a:spcBef>
                    <a:spcPts val="0"/>
                  </a:spcBef>
                  <a:spcAft>
                    <a:spcPts val="0"/>
                  </a:spcAft>
                  <a:defRPr/>
                </a:pPr>
                <a:r>
                  <a:rPr lang="ja-JP" altLang="en-US" sz="1000" b="1" dirty="0" smtClean="0">
                    <a:solidFill>
                      <a:schemeClr val="tx1"/>
                    </a:solidFill>
                  </a:rPr>
                  <a:t>国保事業報告</a:t>
                </a:r>
                <a:endParaRPr lang="en-US" altLang="ja-JP" sz="1000" b="1" dirty="0">
                  <a:solidFill>
                    <a:schemeClr val="tx1"/>
                  </a:solidFill>
                </a:endParaRPr>
              </a:p>
              <a:p>
                <a:pPr algn="ctr" fontAlgn="auto">
                  <a:spcBef>
                    <a:spcPts val="0"/>
                  </a:spcBef>
                  <a:spcAft>
                    <a:spcPts val="0"/>
                  </a:spcAft>
                  <a:defRPr/>
                </a:pPr>
                <a:r>
                  <a:rPr lang="ja-JP" altLang="en-US" sz="1000" b="1" dirty="0" smtClean="0">
                    <a:solidFill>
                      <a:schemeClr val="tx1"/>
                    </a:solidFill>
                  </a:rPr>
                  <a:t>システム</a:t>
                </a:r>
                <a:endParaRPr lang="ja-JP" altLang="en-US" sz="1000" b="1" dirty="0">
                  <a:solidFill>
                    <a:schemeClr val="tx1"/>
                  </a:solidFill>
                </a:endParaRPr>
              </a:p>
            </p:txBody>
          </p:sp>
          <p:sp>
            <p:nvSpPr>
              <p:cNvPr id="124" name="左右矢印 123"/>
              <p:cNvSpPr/>
              <p:nvPr/>
            </p:nvSpPr>
            <p:spPr bwMode="auto">
              <a:xfrm rot="5400000">
                <a:off x="8347934" y="3674151"/>
                <a:ext cx="204787" cy="144463"/>
              </a:xfrm>
              <a:prstGeom prst="leftRightArrow">
                <a:avLst/>
              </a:prstGeom>
              <a:solidFill>
                <a:srgbClr val="F6862A"/>
              </a:solidFill>
              <a:ln w="254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200" dirty="0"/>
              </a:p>
            </p:txBody>
          </p:sp>
          <p:sp>
            <p:nvSpPr>
              <p:cNvPr id="126" name="テキスト ボックス 45"/>
              <p:cNvSpPr txBox="1">
                <a:spLocks noChangeArrowheads="1"/>
              </p:cNvSpPr>
              <p:nvPr/>
            </p:nvSpPr>
            <p:spPr bwMode="auto">
              <a:xfrm>
                <a:off x="9008579" y="3508495"/>
                <a:ext cx="1152525" cy="233410"/>
              </a:xfrm>
              <a:prstGeom prst="rect">
                <a:avLst/>
              </a:prstGeom>
              <a:noFill/>
              <a:ln w="9525">
                <a:noFill/>
                <a:miter lim="800000"/>
                <a:headEnd/>
                <a:tailEnd/>
              </a:ln>
            </p:spPr>
            <p:txBody>
              <a:bodyPr lIns="91423" tIns="45712" rIns="91423" bIns="45712">
                <a:spAutoFit/>
              </a:bodyPr>
              <a:lstStyle/>
              <a:p>
                <a:pPr>
                  <a:defRPr/>
                </a:pPr>
                <a:r>
                  <a:rPr lang="ja-JP" altLang="en-US" sz="800" dirty="0">
                    <a:solidFill>
                      <a:schemeClr val="tx1">
                        <a:lumMod val="75000"/>
                        <a:lumOff val="25000"/>
                      </a:schemeClr>
                    </a:solidFill>
                    <a:ea typeface="ＭＳ Ｐゴシック" pitchFamily="50" charset="-128"/>
                  </a:rPr>
                  <a:t>媒体連携</a:t>
                </a:r>
              </a:p>
            </p:txBody>
          </p:sp>
          <p:pic>
            <p:nvPicPr>
              <p:cNvPr id="127" name="Picture 70" descr="https://encrypted-tbn0.gstatic.com/images?q=tbn:ANd9GcS8gGa3OCGX6Fvhpf1hgshAchm1-wLx9neFn6RRsChkYARPNpEXjp1u4jJPRg">
                <a:hlinkClick r:id="rId6"/>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41747" y="3543996"/>
                <a:ext cx="213970" cy="21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 name="曲折矢印 129"/>
              <p:cNvSpPr/>
              <p:nvPr/>
            </p:nvSpPr>
            <p:spPr>
              <a:xfrm rot="5400000" flipH="1">
                <a:off x="6653522" y="3582463"/>
                <a:ext cx="1105995" cy="2308901"/>
              </a:xfrm>
              <a:prstGeom prst="bentArrow">
                <a:avLst>
                  <a:gd name="adj1" fmla="val 7831"/>
                  <a:gd name="adj2" fmla="val 9484"/>
                  <a:gd name="adj3" fmla="val 13307"/>
                  <a:gd name="adj4" fmla="val 14104"/>
                </a:avLst>
              </a:prstGeom>
              <a:solidFill>
                <a:srgbClr val="F6862A"/>
              </a:solidFill>
              <a:ln w="47625" cmpd="sng">
                <a:noFill/>
              </a:ln>
              <a:effectLst>
                <a:outerShdw dist="38100" sx="1000" sy="1000" algn="tl" rotWithShape="0">
                  <a:prstClr val="black"/>
                </a:outerShdw>
              </a:effectLst>
            </p:spPr>
            <p:style>
              <a:lnRef idx="2">
                <a:schemeClr val="dk1"/>
              </a:lnRef>
              <a:fillRef idx="1">
                <a:schemeClr val="lt1"/>
              </a:fillRef>
              <a:effectRef idx="0">
                <a:schemeClr val="dk1"/>
              </a:effectRef>
              <a:fontRef idx="minor">
                <a:schemeClr val="dk1"/>
              </a:fontRef>
            </p:style>
            <p:txBody>
              <a:bodyPr lIns="91423" tIns="45712" rIns="91423" bIns="45712" anchor="ctr"/>
              <a:lstStyle/>
              <a:p>
                <a:pPr algn="ctr" fontAlgn="auto">
                  <a:spcBef>
                    <a:spcPts val="0"/>
                  </a:spcBef>
                  <a:spcAft>
                    <a:spcPts val="0"/>
                  </a:spcAft>
                  <a:defRPr/>
                </a:pPr>
                <a:endParaRPr lang="ja-JP" altLang="en-US" sz="900" b="1" dirty="0">
                  <a:solidFill>
                    <a:schemeClr val="tx1"/>
                  </a:solidFill>
                </a:endParaRPr>
              </a:p>
            </p:txBody>
          </p:sp>
          <p:pic>
            <p:nvPicPr>
              <p:cNvPr id="101" name="Picture 70" descr="https://encrypted-tbn0.gstatic.com/images?q=tbn:ANd9GcS8gGa3OCGX6Fvhpf1hgshAchm1-wLx9neFn6RRsChkYARPNpEXjp1u4jJPRg">
                <a:hlinkClick r:id="rId6"/>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31440" y="5554122"/>
                <a:ext cx="213970" cy="21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6" name="Picture 12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52550" y="4390410"/>
              <a:ext cx="995362"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131" descr="RSSアイコンまとめ"/>
            <p:cNvPicPr>
              <a:picLocks noChangeAspect="1" noChangeArrowheads="1"/>
            </p:cNvPicPr>
            <p:nvPr/>
          </p:nvPicPr>
          <p:blipFill>
            <a:blip r:embed="rId10" cstate="print">
              <a:lum contrast="-6000"/>
              <a:extLst>
                <a:ext uri="{28A0092B-C50C-407E-A947-70E740481C1C}">
                  <a14:useLocalDpi xmlns:a14="http://schemas.microsoft.com/office/drawing/2010/main" val="0"/>
                </a:ext>
              </a:extLst>
            </a:blip>
            <a:srcRect/>
            <a:stretch>
              <a:fillRect/>
            </a:stretch>
          </p:blipFill>
          <p:spPr bwMode="auto">
            <a:xfrm rot="294328">
              <a:off x="2745040" y="5375985"/>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131" descr="RSSアイコンまとめ"/>
            <p:cNvPicPr>
              <a:picLocks noChangeAspect="1" noChangeArrowheads="1"/>
            </p:cNvPicPr>
            <p:nvPr/>
          </p:nvPicPr>
          <p:blipFill>
            <a:blip r:embed="rId11" cstate="print">
              <a:duotone>
                <a:prstClr val="black"/>
                <a:schemeClr val="accent2">
                  <a:tint val="45000"/>
                  <a:satMod val="400000"/>
                </a:schemeClr>
              </a:duotone>
            </a:blip>
            <a:srcRect/>
            <a:stretch>
              <a:fillRect/>
            </a:stretch>
          </p:blipFill>
          <p:spPr bwMode="auto">
            <a:xfrm rot="294328">
              <a:off x="3198208" y="5484992"/>
              <a:ext cx="215900" cy="215900"/>
            </a:xfrm>
            <a:prstGeom prst="rect">
              <a:avLst/>
            </a:prstGeom>
            <a:noFill/>
            <a:ln w="9525">
              <a:noFill/>
              <a:miter lim="800000"/>
              <a:headEnd/>
              <a:tailEnd/>
            </a:ln>
          </p:spPr>
        </p:pic>
      </p:grpSp>
      <p:sp>
        <p:nvSpPr>
          <p:cNvPr id="115" name="スライド番号プレースホルダー 1"/>
          <p:cNvSpPr txBox="1">
            <a:spLocks/>
          </p:cNvSpPr>
          <p:nvPr/>
        </p:nvSpPr>
        <p:spPr>
          <a:xfrm>
            <a:off x="7610152" y="654928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2</a:t>
            </a:fld>
            <a:endParaRPr lang="ja-JP" altLang="en-US" dirty="0">
              <a:latin typeface="ＤＦ特太ゴシック体" panose="020B0509000000000000" pitchFamily="49" charset="-128"/>
              <a:ea typeface="ＤＦ特太ゴシック体" panose="020B0509000000000000" pitchFamily="49" charset="-128"/>
            </a:endParaRPr>
          </a:p>
        </p:txBody>
      </p:sp>
      <p:sp>
        <p:nvSpPr>
          <p:cNvPr id="7" name="テキスト ボックス 6"/>
          <p:cNvSpPr txBox="1"/>
          <p:nvPr/>
        </p:nvSpPr>
        <p:spPr>
          <a:xfrm>
            <a:off x="8317391" y="5050357"/>
            <a:ext cx="1683474" cy="553998"/>
          </a:xfrm>
          <a:prstGeom prst="rect">
            <a:avLst/>
          </a:prstGeom>
          <a:noFill/>
        </p:spPr>
        <p:txBody>
          <a:bodyPr wrap="none" rtlCol="0">
            <a:spAutoFit/>
          </a:bodyPr>
          <a:lstStyle/>
          <a:p>
            <a:r>
              <a:rPr kumimoji="1" lang="ja-JP" altLang="en-US" sz="1000" dirty="0" smtClean="0"/>
              <a:t>被保険者数等の基礎データ</a:t>
            </a:r>
            <a:endParaRPr kumimoji="1" lang="en-US" altLang="ja-JP" sz="1000" dirty="0" smtClean="0"/>
          </a:p>
          <a:p>
            <a:r>
              <a:rPr kumimoji="1" lang="ja-JP" altLang="en-US" sz="1000" dirty="0" smtClean="0"/>
              <a:t>は、事業</a:t>
            </a:r>
            <a:r>
              <a:rPr lang="ja-JP" altLang="en-US" sz="1000" dirty="0" smtClean="0"/>
              <a:t>報告システムとの</a:t>
            </a:r>
            <a:endParaRPr lang="en-US" altLang="ja-JP" sz="1000" dirty="0" smtClean="0"/>
          </a:p>
          <a:p>
            <a:r>
              <a:rPr lang="ja-JP" altLang="en-US" sz="1000" dirty="0" smtClean="0"/>
              <a:t>連携等。</a:t>
            </a:r>
            <a:endParaRPr kumimoji="1" lang="ja-JP" altLang="en-US" dirty="0"/>
          </a:p>
        </p:txBody>
      </p:sp>
      <p:sp>
        <p:nvSpPr>
          <p:cNvPr id="129" name="テキスト ボックス 45"/>
          <p:cNvSpPr txBox="1">
            <a:spLocks noChangeArrowheads="1"/>
          </p:cNvSpPr>
          <p:nvPr/>
        </p:nvSpPr>
        <p:spPr bwMode="auto">
          <a:xfrm>
            <a:off x="6221848" y="3717032"/>
            <a:ext cx="1152525" cy="246205"/>
          </a:xfrm>
          <a:prstGeom prst="rect">
            <a:avLst/>
          </a:prstGeom>
          <a:noFill/>
          <a:ln w="9525">
            <a:noFill/>
            <a:miter lim="800000"/>
            <a:headEnd/>
            <a:tailEnd/>
          </a:ln>
        </p:spPr>
        <p:txBody>
          <a:bodyPr lIns="91423" tIns="45712" rIns="91423" bIns="45712">
            <a:spAutoFit/>
          </a:bodyPr>
          <a:lstStyle/>
          <a:p>
            <a:pPr>
              <a:defRPr/>
            </a:pPr>
            <a:r>
              <a:rPr lang="ja-JP" altLang="en-US" sz="1000" dirty="0" smtClean="0">
                <a:ea typeface="ＭＳ Ｐゴシック" pitchFamily="50" charset="-128"/>
              </a:rPr>
              <a:t>（管理等委託）</a:t>
            </a:r>
            <a:endParaRPr lang="ja-JP" altLang="en-US" sz="1000" dirty="0">
              <a:ea typeface="ＭＳ Ｐゴシック" pitchFamily="50" charset="-128"/>
            </a:endParaRPr>
          </a:p>
        </p:txBody>
      </p:sp>
    </p:spTree>
    <p:extLst>
      <p:ext uri="{BB962C8B-B14F-4D97-AF65-F5344CB8AC3E}">
        <p14:creationId xmlns:p14="http://schemas.microsoft.com/office/powerpoint/2010/main" val="149237755"/>
      </p:ext>
    </p:extLst>
  </p:cSld>
  <p:clrMapOvr>
    <a:masterClrMapping/>
  </p:clrMapOvr>
  <mc:AlternateContent xmlns:mc="http://schemas.openxmlformats.org/markup-compatibility/2006" xmlns:p14="http://schemas.microsoft.com/office/powerpoint/2010/main">
    <mc:Choice Requires="p14">
      <p:transition spd="slow" p14:dur="2000" advClick="0" advTm="4871"/>
    </mc:Choice>
    <mc:Fallback xmlns="">
      <p:transition spd="slow" advClick="0" advTm="4871"/>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441" y="-158085"/>
            <a:ext cx="9906000" cy="706765"/>
          </a:xfrm>
        </p:spPr>
        <p:txBody>
          <a:bodyPr>
            <a:noAutofit/>
          </a:bodyPr>
          <a:lstStyle/>
          <a:p>
            <a:r>
              <a:rPr lang="ja-JP" altLang="en-US" sz="1800" dirty="0" smtClean="0">
                <a:latin typeface="HGP創英角ｺﾞｼｯｸUB" panose="020B0900000000000000" pitchFamily="50" charset="-128"/>
                <a:ea typeface="HGP創英角ｺﾞｼｯｸUB" panose="020B0900000000000000" pitchFamily="50" charset="-128"/>
              </a:rPr>
              <a:t>平成</a:t>
            </a:r>
            <a:r>
              <a:rPr lang="en-US" altLang="ja-JP" sz="1800" dirty="0">
                <a:latin typeface="HGP創英角ｺﾞｼｯｸUB" panose="020B0900000000000000" pitchFamily="50" charset="-128"/>
                <a:ea typeface="HGP創英角ｺﾞｼｯｸUB" panose="020B0900000000000000" pitchFamily="50" charset="-128"/>
              </a:rPr>
              <a:t>28</a:t>
            </a:r>
            <a:r>
              <a:rPr lang="ja-JP" altLang="en-US" sz="1800" dirty="0" smtClean="0">
                <a:latin typeface="HGP創英角ｺﾞｼｯｸUB" panose="020B0900000000000000" pitchFamily="50" charset="-128"/>
                <a:ea typeface="HGP創英角ｺﾞｼｯｸUB" panose="020B0900000000000000" pitchFamily="50" charset="-128"/>
              </a:rPr>
              <a:t>年度のシステム改修に係る補助金</a:t>
            </a:r>
            <a:r>
              <a:rPr kumimoji="1" lang="ja-JP" altLang="en-US" sz="1800" dirty="0" smtClean="0">
                <a:solidFill>
                  <a:srgbClr val="4A7EBC"/>
                </a:solidFill>
                <a:latin typeface="HGP創英角ｺﾞｼｯｸUB" panose="020B0900000000000000" pitchFamily="50" charset="-128"/>
                <a:ea typeface="HGP創英角ｺﾞｼｯｸUB" panose="020B0900000000000000" pitchFamily="50" charset="-128"/>
              </a:rPr>
              <a:t>（都道府県向け 約２億円）</a:t>
            </a:r>
            <a:endParaRPr kumimoji="1" lang="ja-JP" altLang="en-US" sz="1800" dirty="0">
              <a:solidFill>
                <a:srgbClr val="4A7EBC"/>
              </a:solidFill>
              <a:latin typeface="HGP創英角ｺﾞｼｯｸUB" panose="020B0900000000000000" pitchFamily="50" charset="-128"/>
              <a:ea typeface="HGP創英角ｺﾞｼｯｸUB" panose="020B0900000000000000" pitchFamily="50" charset="-128"/>
            </a:endParaRPr>
          </a:p>
        </p:txBody>
      </p:sp>
      <p:sp>
        <p:nvSpPr>
          <p:cNvPr id="5" name="Rectangle 1"/>
          <p:cNvSpPr>
            <a:spLocks noChangeArrowheads="1"/>
          </p:cNvSpPr>
          <p:nvPr/>
        </p:nvSpPr>
        <p:spPr bwMode="auto">
          <a:xfrm>
            <a:off x="2166938" y="3388511"/>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429670461"/>
              </p:ext>
            </p:extLst>
          </p:nvPr>
        </p:nvGraphicFramePr>
        <p:xfrm>
          <a:off x="70742" y="1979532"/>
          <a:ext cx="9713338" cy="2685722"/>
        </p:xfrm>
        <a:graphic>
          <a:graphicData uri="http://schemas.openxmlformats.org/drawingml/2006/table">
            <a:tbl>
              <a:tblPr firstRow="1" firstCol="1" bandRow="1">
                <a:tableStyleId>{5C22544A-7EE6-4342-B048-85BDC9FD1C3A}</a:tableStyleId>
              </a:tblPr>
              <a:tblGrid>
                <a:gridCol w="5720458"/>
                <a:gridCol w="3992880"/>
              </a:tblGrid>
              <a:tr h="360040">
                <a:tc>
                  <a:txBody>
                    <a:bodyPr/>
                    <a:lstStyle/>
                    <a:p>
                      <a:pPr algn="ctr">
                        <a:lnSpc>
                          <a:spcPts val="2000"/>
                        </a:lnSpc>
                        <a:spcAft>
                          <a:spcPts val="0"/>
                        </a:spcAft>
                      </a:pPr>
                      <a:r>
                        <a:rPr lang="ja-JP" altLang="en-US" sz="1400" b="1" kern="100" dirty="0" smtClean="0">
                          <a:solidFill>
                            <a:schemeClr val="tx1"/>
                          </a:solidFill>
                          <a:effectLst/>
                          <a:latin typeface="ＭＳ Ｐゴシック" panose="020B0600070205080204" pitchFamily="50" charset="-128"/>
                          <a:ea typeface="ＭＳ Ｐゴシック" panose="020B0600070205080204" pitchFamily="50" charset="-128"/>
                        </a:rPr>
                        <a:t>都 道 府 県 向 け </a:t>
                      </a:r>
                      <a:r>
                        <a:rPr lang="ja-JP" sz="1400" b="1" kern="100" dirty="0" smtClean="0">
                          <a:solidFill>
                            <a:schemeClr val="tx1"/>
                          </a:solidFill>
                          <a:effectLst/>
                          <a:latin typeface="ＭＳ Ｐゴシック" panose="020B0600070205080204" pitchFamily="50" charset="-128"/>
                          <a:ea typeface="ＭＳ Ｐゴシック" panose="020B0600070205080204" pitchFamily="50" charset="-128"/>
                        </a:rPr>
                        <a:t>補</a:t>
                      </a:r>
                      <a:r>
                        <a:rPr lang="en-US" altLang="ja-JP" sz="1400" b="1" kern="100" dirty="0" smtClean="0">
                          <a:solidFill>
                            <a:schemeClr val="tx1"/>
                          </a:solidFill>
                          <a:effectLst/>
                          <a:latin typeface="ＭＳ Ｐゴシック" panose="020B0600070205080204" pitchFamily="50" charset="-128"/>
                          <a:ea typeface="ＭＳ Ｐゴシック" panose="020B0600070205080204" pitchFamily="50" charset="-128"/>
                        </a:rPr>
                        <a:t> </a:t>
                      </a:r>
                      <a:r>
                        <a:rPr lang="ja-JP" sz="1400" b="1" kern="100" dirty="0" smtClean="0">
                          <a:solidFill>
                            <a:schemeClr val="tx1"/>
                          </a:solidFill>
                          <a:effectLst/>
                          <a:latin typeface="ＭＳ Ｐゴシック" panose="020B0600070205080204" pitchFamily="50" charset="-128"/>
                          <a:ea typeface="ＭＳ Ｐゴシック" panose="020B0600070205080204" pitchFamily="50" charset="-128"/>
                        </a:rPr>
                        <a:t>助</a:t>
                      </a:r>
                      <a:r>
                        <a:rPr lang="en-US" altLang="ja-JP" sz="1400" b="1" kern="100" dirty="0" smtClean="0">
                          <a:solidFill>
                            <a:schemeClr val="tx1"/>
                          </a:solidFill>
                          <a:effectLst/>
                          <a:latin typeface="ＭＳ Ｐゴシック" panose="020B0600070205080204" pitchFamily="50" charset="-128"/>
                          <a:ea typeface="ＭＳ Ｐゴシック" panose="020B0600070205080204" pitchFamily="50" charset="-128"/>
                        </a:rPr>
                        <a:t> </a:t>
                      </a:r>
                      <a:r>
                        <a:rPr lang="ja-JP" sz="1400" b="1" kern="100" dirty="0" smtClean="0">
                          <a:solidFill>
                            <a:schemeClr val="tx1"/>
                          </a:solidFill>
                          <a:effectLst/>
                          <a:latin typeface="ＭＳ Ｐゴシック" panose="020B0600070205080204" pitchFamily="50" charset="-128"/>
                          <a:ea typeface="ＭＳ Ｐゴシック" panose="020B0600070205080204" pitchFamily="50" charset="-128"/>
                        </a:rPr>
                        <a:t>対</a:t>
                      </a:r>
                      <a:r>
                        <a:rPr lang="en-US" altLang="ja-JP" sz="1400" b="1" kern="100" dirty="0" smtClean="0">
                          <a:solidFill>
                            <a:schemeClr val="tx1"/>
                          </a:solidFill>
                          <a:effectLst/>
                          <a:latin typeface="ＭＳ Ｐゴシック" panose="020B0600070205080204" pitchFamily="50" charset="-128"/>
                          <a:ea typeface="ＭＳ Ｐゴシック" panose="020B0600070205080204" pitchFamily="50" charset="-128"/>
                        </a:rPr>
                        <a:t> </a:t>
                      </a:r>
                      <a:r>
                        <a:rPr lang="ja-JP" sz="1400" b="1" kern="100" dirty="0" smtClean="0">
                          <a:solidFill>
                            <a:schemeClr val="tx1"/>
                          </a:solidFill>
                          <a:effectLst/>
                          <a:latin typeface="ＭＳ Ｐゴシック" panose="020B0600070205080204" pitchFamily="50" charset="-128"/>
                          <a:ea typeface="ＭＳ Ｐゴシック" panose="020B0600070205080204" pitchFamily="50" charset="-128"/>
                        </a:rPr>
                        <a:t>象</a:t>
                      </a:r>
                      <a:r>
                        <a:rPr lang="en-US" altLang="ja-JP" sz="1400" b="1" kern="100" dirty="0" smtClean="0">
                          <a:solidFill>
                            <a:schemeClr val="tx1"/>
                          </a:solidFill>
                          <a:effectLst/>
                          <a:latin typeface="ＭＳ Ｐゴシック" panose="020B0600070205080204" pitchFamily="50" charset="-128"/>
                          <a:ea typeface="ＭＳ Ｐゴシック" panose="020B0600070205080204" pitchFamily="50" charset="-128"/>
                        </a:rPr>
                        <a:t> </a:t>
                      </a:r>
                      <a:r>
                        <a:rPr lang="ja-JP" sz="1400" b="1" kern="100" dirty="0" smtClean="0">
                          <a:solidFill>
                            <a:schemeClr val="tx1"/>
                          </a:solidFill>
                          <a:effectLst/>
                          <a:latin typeface="ＭＳ Ｐゴシック" panose="020B0600070205080204" pitchFamily="50" charset="-128"/>
                          <a:ea typeface="ＭＳ Ｐゴシック" panose="020B0600070205080204" pitchFamily="50" charset="-128"/>
                        </a:rPr>
                        <a:t>経</a:t>
                      </a:r>
                      <a:r>
                        <a:rPr lang="en-US" altLang="ja-JP" sz="1400" b="1" kern="100" dirty="0" smtClean="0">
                          <a:solidFill>
                            <a:schemeClr val="tx1"/>
                          </a:solidFill>
                          <a:effectLst/>
                          <a:latin typeface="ＭＳ Ｐゴシック" panose="020B0600070205080204" pitchFamily="50" charset="-128"/>
                          <a:ea typeface="ＭＳ Ｐゴシック" panose="020B0600070205080204" pitchFamily="50" charset="-128"/>
                        </a:rPr>
                        <a:t> </a:t>
                      </a:r>
                      <a:r>
                        <a:rPr lang="ja-JP" sz="1400" b="1" kern="100" dirty="0" smtClean="0">
                          <a:solidFill>
                            <a:schemeClr val="tx1"/>
                          </a:solidFill>
                          <a:effectLst/>
                          <a:latin typeface="ＭＳ Ｐゴシック" panose="020B0600070205080204" pitchFamily="50" charset="-128"/>
                          <a:ea typeface="ＭＳ Ｐゴシック" panose="020B0600070205080204" pitchFamily="50" charset="-128"/>
                        </a:rPr>
                        <a:t>費</a:t>
                      </a:r>
                      <a:endParaRPr lang="ja-JP" sz="1400" b="1"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74295" marR="742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88F86E"/>
                    </a:solidFill>
                  </a:tcPr>
                </a:tc>
                <a:tc>
                  <a:txBody>
                    <a:bodyPr/>
                    <a:lstStyle/>
                    <a:p>
                      <a:pPr algn="ctr">
                        <a:lnSpc>
                          <a:spcPts val="2000"/>
                        </a:lnSpc>
                        <a:spcAft>
                          <a:spcPts val="0"/>
                        </a:spcAft>
                      </a:pPr>
                      <a:r>
                        <a:rPr lang="ja-JP" sz="1400" b="1" kern="100" dirty="0" smtClean="0">
                          <a:solidFill>
                            <a:schemeClr val="tx1"/>
                          </a:solidFill>
                          <a:effectLst/>
                          <a:latin typeface="ＭＳ Ｐゴシック" panose="020B0600070205080204" pitchFamily="50" charset="-128"/>
                          <a:ea typeface="ＭＳ Ｐゴシック" panose="020B0600070205080204" pitchFamily="50" charset="-128"/>
                        </a:rPr>
                        <a:t>補</a:t>
                      </a:r>
                      <a:r>
                        <a:rPr lang="en-US" altLang="ja-JP" sz="1400" b="1" kern="100" dirty="0" smtClean="0">
                          <a:solidFill>
                            <a:schemeClr val="tx1"/>
                          </a:solidFill>
                          <a:effectLst/>
                          <a:latin typeface="ＭＳ Ｐゴシック" panose="020B0600070205080204" pitchFamily="50" charset="-128"/>
                          <a:ea typeface="ＭＳ Ｐゴシック" panose="020B0600070205080204" pitchFamily="50" charset="-128"/>
                        </a:rPr>
                        <a:t> </a:t>
                      </a:r>
                      <a:r>
                        <a:rPr lang="ja-JP" sz="1400" b="1" kern="100" dirty="0" smtClean="0">
                          <a:solidFill>
                            <a:schemeClr val="tx1"/>
                          </a:solidFill>
                          <a:effectLst/>
                          <a:latin typeface="ＭＳ Ｐゴシック" panose="020B0600070205080204" pitchFamily="50" charset="-128"/>
                          <a:ea typeface="ＭＳ Ｐゴシック" panose="020B0600070205080204" pitchFamily="50" charset="-128"/>
                        </a:rPr>
                        <a:t>助</a:t>
                      </a:r>
                      <a:r>
                        <a:rPr lang="en-US" altLang="ja-JP" sz="1400" b="1" kern="100" dirty="0" smtClean="0">
                          <a:solidFill>
                            <a:schemeClr val="tx1"/>
                          </a:solidFill>
                          <a:effectLst/>
                          <a:latin typeface="ＭＳ Ｐゴシック" panose="020B0600070205080204" pitchFamily="50" charset="-128"/>
                          <a:ea typeface="ＭＳ Ｐゴシック" panose="020B0600070205080204" pitchFamily="50" charset="-128"/>
                        </a:rPr>
                        <a:t> </a:t>
                      </a:r>
                      <a:r>
                        <a:rPr lang="ja-JP" sz="1400" b="1" kern="100" dirty="0" smtClean="0">
                          <a:solidFill>
                            <a:schemeClr val="tx1"/>
                          </a:solidFill>
                          <a:effectLst/>
                          <a:latin typeface="ＭＳ Ｐゴシック" panose="020B0600070205080204" pitchFamily="50" charset="-128"/>
                          <a:ea typeface="ＭＳ Ｐゴシック" panose="020B0600070205080204" pitchFamily="50" charset="-128"/>
                        </a:rPr>
                        <a:t>上</a:t>
                      </a:r>
                      <a:r>
                        <a:rPr lang="en-US" altLang="ja-JP" sz="1400" b="1" kern="100" dirty="0" smtClean="0">
                          <a:solidFill>
                            <a:schemeClr val="tx1"/>
                          </a:solidFill>
                          <a:effectLst/>
                          <a:latin typeface="ＭＳ Ｐゴシック" panose="020B0600070205080204" pitchFamily="50" charset="-128"/>
                          <a:ea typeface="ＭＳ Ｐゴシック" panose="020B0600070205080204" pitchFamily="50" charset="-128"/>
                        </a:rPr>
                        <a:t> </a:t>
                      </a:r>
                      <a:r>
                        <a:rPr lang="ja-JP" sz="1400" b="1" kern="100" dirty="0" smtClean="0">
                          <a:solidFill>
                            <a:schemeClr val="tx1"/>
                          </a:solidFill>
                          <a:effectLst/>
                          <a:latin typeface="ＭＳ Ｐゴシック" panose="020B0600070205080204" pitchFamily="50" charset="-128"/>
                          <a:ea typeface="ＭＳ Ｐゴシック" panose="020B0600070205080204" pitchFamily="50" charset="-128"/>
                        </a:rPr>
                        <a:t>限</a:t>
                      </a:r>
                      <a:r>
                        <a:rPr lang="en-US" altLang="ja-JP" sz="1400" b="1" kern="100" dirty="0" smtClean="0">
                          <a:solidFill>
                            <a:schemeClr val="tx1"/>
                          </a:solidFill>
                          <a:effectLst/>
                          <a:latin typeface="ＭＳ Ｐゴシック" panose="020B0600070205080204" pitchFamily="50" charset="-128"/>
                          <a:ea typeface="ＭＳ Ｐゴシック" panose="020B0600070205080204" pitchFamily="50" charset="-128"/>
                        </a:rPr>
                        <a:t> </a:t>
                      </a:r>
                      <a:r>
                        <a:rPr lang="ja-JP" sz="1400" b="1" kern="100" dirty="0" smtClean="0">
                          <a:solidFill>
                            <a:schemeClr val="tx1"/>
                          </a:solidFill>
                          <a:effectLst/>
                          <a:latin typeface="ＭＳ Ｐゴシック" panose="020B0600070205080204" pitchFamily="50" charset="-128"/>
                          <a:ea typeface="ＭＳ Ｐゴシック" panose="020B0600070205080204" pitchFamily="50" charset="-128"/>
                        </a:rPr>
                        <a:t>予</a:t>
                      </a:r>
                      <a:r>
                        <a:rPr lang="en-US" altLang="ja-JP" sz="1400" b="1" kern="100" dirty="0" smtClean="0">
                          <a:solidFill>
                            <a:schemeClr val="tx1"/>
                          </a:solidFill>
                          <a:effectLst/>
                          <a:latin typeface="ＭＳ Ｐゴシック" panose="020B0600070205080204" pitchFamily="50" charset="-128"/>
                          <a:ea typeface="ＭＳ Ｐゴシック" panose="020B0600070205080204" pitchFamily="50" charset="-128"/>
                        </a:rPr>
                        <a:t> </a:t>
                      </a:r>
                      <a:r>
                        <a:rPr lang="ja-JP" sz="1400" b="1" kern="100" dirty="0" smtClean="0">
                          <a:solidFill>
                            <a:schemeClr val="tx1"/>
                          </a:solidFill>
                          <a:effectLst/>
                          <a:latin typeface="ＭＳ Ｐゴシック" panose="020B0600070205080204" pitchFamily="50" charset="-128"/>
                          <a:ea typeface="ＭＳ Ｐゴシック" panose="020B0600070205080204" pitchFamily="50" charset="-128"/>
                        </a:rPr>
                        <a:t>定</a:t>
                      </a:r>
                      <a:r>
                        <a:rPr lang="en-US" altLang="ja-JP" sz="1400" b="1" kern="100" dirty="0" smtClean="0">
                          <a:solidFill>
                            <a:schemeClr val="tx1"/>
                          </a:solidFill>
                          <a:effectLst/>
                          <a:latin typeface="ＭＳ Ｐゴシック" panose="020B0600070205080204" pitchFamily="50" charset="-128"/>
                          <a:ea typeface="ＭＳ Ｐゴシック" panose="020B0600070205080204" pitchFamily="50" charset="-128"/>
                        </a:rPr>
                        <a:t> </a:t>
                      </a:r>
                      <a:r>
                        <a:rPr lang="ja-JP" sz="1400" b="1" kern="100" dirty="0" smtClean="0">
                          <a:solidFill>
                            <a:schemeClr val="tx1"/>
                          </a:solidFill>
                          <a:effectLst/>
                          <a:latin typeface="ＭＳ Ｐゴシック" panose="020B0600070205080204" pitchFamily="50" charset="-128"/>
                          <a:ea typeface="ＭＳ Ｐゴシック" panose="020B0600070205080204" pitchFamily="50" charset="-128"/>
                        </a:rPr>
                        <a:t>額</a:t>
                      </a:r>
                      <a:endParaRPr lang="ja-JP" sz="1400" b="1"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74295" marR="742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88F86E"/>
                    </a:solidFill>
                  </a:tcPr>
                </a:tc>
              </a:tr>
              <a:tr h="2325682">
                <a:tc>
                  <a:txBody>
                    <a:bodyPr/>
                    <a:lstStyle/>
                    <a:p>
                      <a:pPr indent="133350" algn="just">
                        <a:lnSpc>
                          <a:spcPts val="1800"/>
                        </a:lnSpc>
                        <a:spcAft>
                          <a:spcPts val="0"/>
                        </a:spcAft>
                      </a:pPr>
                      <a:r>
                        <a:rPr lang="ja-JP" sz="1300" b="0" kern="100" dirty="0" smtClean="0">
                          <a:solidFill>
                            <a:schemeClr val="tx1"/>
                          </a:solidFill>
                          <a:effectLst/>
                          <a:latin typeface="+mn-ea"/>
                          <a:ea typeface="+mn-ea"/>
                        </a:rPr>
                        <a:t>各都道府県</a:t>
                      </a:r>
                      <a:r>
                        <a:rPr lang="ja-JP" sz="1300" b="0" kern="100" dirty="0">
                          <a:solidFill>
                            <a:schemeClr val="tx1"/>
                          </a:solidFill>
                          <a:effectLst/>
                          <a:latin typeface="+mn-ea"/>
                          <a:ea typeface="+mn-ea"/>
                        </a:rPr>
                        <a:t>における国保事業費納付金等算定標準システムの導入に関する次</a:t>
                      </a:r>
                      <a:r>
                        <a:rPr lang="ja-JP" sz="1300" b="0" kern="100" dirty="0" smtClean="0">
                          <a:solidFill>
                            <a:schemeClr val="tx1"/>
                          </a:solidFill>
                          <a:effectLst/>
                          <a:latin typeface="+mn-ea"/>
                          <a:ea typeface="+mn-ea"/>
                        </a:rPr>
                        <a:t>の</a:t>
                      </a:r>
                      <a:r>
                        <a:rPr lang="ja-JP" altLang="en-US" sz="1300" b="0" kern="100" dirty="0" smtClean="0">
                          <a:solidFill>
                            <a:schemeClr val="tx1"/>
                          </a:solidFill>
                          <a:effectLst/>
                          <a:latin typeface="+mn-ea"/>
                          <a:ea typeface="+mn-ea"/>
                        </a:rPr>
                        <a:t>一時的に必要となる</a:t>
                      </a:r>
                      <a:r>
                        <a:rPr lang="ja-JP" sz="1300" b="0" kern="100" dirty="0" smtClean="0">
                          <a:solidFill>
                            <a:schemeClr val="tx1"/>
                          </a:solidFill>
                          <a:effectLst/>
                          <a:latin typeface="+mn-ea"/>
                          <a:ea typeface="+mn-ea"/>
                        </a:rPr>
                        <a:t>経費</a:t>
                      </a:r>
                      <a:r>
                        <a:rPr lang="ja-JP" altLang="en-US" sz="1300" b="0" kern="100" dirty="0" smtClean="0">
                          <a:solidFill>
                            <a:schemeClr val="tx1"/>
                          </a:solidFill>
                          <a:effectLst/>
                          <a:latin typeface="+mn-ea"/>
                          <a:ea typeface="+mn-ea"/>
                        </a:rPr>
                        <a:t>　</a:t>
                      </a:r>
                      <a:r>
                        <a:rPr lang="ja-JP" sz="1300" b="0" kern="100" dirty="0" smtClean="0">
                          <a:solidFill>
                            <a:schemeClr val="tx1"/>
                          </a:solidFill>
                          <a:effectLst/>
                          <a:latin typeface="+mn-ea"/>
                          <a:ea typeface="+mn-ea"/>
                        </a:rPr>
                        <a:t>（ランニングコスト</a:t>
                      </a:r>
                      <a:r>
                        <a:rPr lang="ja-JP" sz="1300" b="0" kern="100" dirty="0">
                          <a:solidFill>
                            <a:schemeClr val="tx1"/>
                          </a:solidFill>
                          <a:effectLst/>
                          <a:latin typeface="+mn-ea"/>
                          <a:ea typeface="+mn-ea"/>
                        </a:rPr>
                        <a:t>は補助対象としない。</a:t>
                      </a:r>
                      <a:r>
                        <a:rPr lang="ja-JP" sz="1300" b="0" kern="100" dirty="0" smtClean="0">
                          <a:solidFill>
                            <a:schemeClr val="tx1"/>
                          </a:solidFill>
                          <a:effectLst/>
                          <a:latin typeface="+mn-ea"/>
                          <a:ea typeface="+mn-ea"/>
                        </a:rPr>
                        <a:t>）</a:t>
                      </a:r>
                      <a:endParaRPr lang="ja-JP" sz="1300" b="0" kern="100" dirty="0">
                        <a:solidFill>
                          <a:schemeClr val="tx1"/>
                        </a:solidFill>
                        <a:effectLst/>
                        <a:latin typeface="+mn-ea"/>
                        <a:ea typeface="+mn-ea"/>
                      </a:endParaRPr>
                    </a:p>
                    <a:p>
                      <a:pPr algn="just">
                        <a:lnSpc>
                          <a:spcPts val="1800"/>
                        </a:lnSpc>
                        <a:spcAft>
                          <a:spcPts val="0"/>
                        </a:spcAft>
                      </a:pPr>
                      <a:r>
                        <a:rPr lang="en-US" altLang="ja-JP" sz="1300" b="0" kern="100" dirty="0" smtClean="0">
                          <a:solidFill>
                            <a:schemeClr val="tx1"/>
                          </a:solidFill>
                          <a:effectLst/>
                          <a:latin typeface="+mn-ea"/>
                          <a:ea typeface="+mn-ea"/>
                        </a:rPr>
                        <a:t> </a:t>
                      </a:r>
                      <a:r>
                        <a:rPr lang="ja-JP" altLang="en-US" sz="1300" b="0" kern="100" dirty="0" smtClean="0">
                          <a:solidFill>
                            <a:schemeClr val="tx1"/>
                          </a:solidFill>
                          <a:effectLst/>
                          <a:latin typeface="+mn-ea"/>
                          <a:ea typeface="+mn-ea"/>
                        </a:rPr>
                        <a:t>①</a:t>
                      </a:r>
                      <a:r>
                        <a:rPr lang="en-US" altLang="ja-JP" sz="1300" b="0" kern="100" baseline="0" dirty="0" smtClean="0">
                          <a:solidFill>
                            <a:schemeClr val="tx1"/>
                          </a:solidFill>
                          <a:effectLst/>
                          <a:latin typeface="+mn-ea"/>
                          <a:ea typeface="+mn-ea"/>
                        </a:rPr>
                        <a:t> </a:t>
                      </a:r>
                      <a:r>
                        <a:rPr lang="ja-JP" sz="1300" b="0" kern="100" dirty="0" smtClean="0">
                          <a:solidFill>
                            <a:schemeClr val="tx1"/>
                          </a:solidFill>
                          <a:effectLst/>
                          <a:latin typeface="+mn-ea"/>
                          <a:ea typeface="+mn-ea"/>
                        </a:rPr>
                        <a:t>スタンドアロン</a:t>
                      </a:r>
                      <a:r>
                        <a:rPr lang="ja-JP" sz="1300" b="0" kern="100" dirty="0">
                          <a:solidFill>
                            <a:schemeClr val="tx1"/>
                          </a:solidFill>
                          <a:effectLst/>
                          <a:latin typeface="+mn-ea"/>
                          <a:ea typeface="+mn-ea"/>
                        </a:rPr>
                        <a:t>端末</a:t>
                      </a:r>
                      <a:r>
                        <a:rPr lang="ja-JP" sz="1300" b="0" kern="100" dirty="0" smtClean="0">
                          <a:solidFill>
                            <a:schemeClr val="tx1"/>
                          </a:solidFill>
                          <a:effectLst/>
                          <a:latin typeface="+mn-ea"/>
                          <a:ea typeface="+mn-ea"/>
                        </a:rPr>
                        <a:t>購入費</a:t>
                      </a:r>
                      <a:endParaRPr lang="en-US" altLang="ja-JP" sz="1300" b="0" kern="100" dirty="0" smtClean="0">
                        <a:solidFill>
                          <a:schemeClr val="tx1"/>
                        </a:solidFill>
                        <a:effectLst/>
                        <a:latin typeface="+mn-ea"/>
                        <a:ea typeface="+mn-ea"/>
                      </a:endParaRPr>
                    </a:p>
                    <a:p>
                      <a:pPr algn="just">
                        <a:lnSpc>
                          <a:spcPts val="1800"/>
                        </a:lnSpc>
                        <a:spcAft>
                          <a:spcPts val="0"/>
                        </a:spcAft>
                      </a:pPr>
                      <a:r>
                        <a:rPr lang="ja-JP" altLang="en-US" sz="1300" b="0" kern="100" dirty="0" smtClean="0">
                          <a:solidFill>
                            <a:schemeClr val="tx1"/>
                          </a:solidFill>
                          <a:effectLst/>
                          <a:latin typeface="+mn-ea"/>
                          <a:ea typeface="+mn-ea"/>
                        </a:rPr>
                        <a:t>　 　</a:t>
                      </a:r>
                      <a:r>
                        <a:rPr lang="ja-JP" altLang="en-US" sz="1150" b="0" kern="100" dirty="0" smtClean="0">
                          <a:solidFill>
                            <a:schemeClr val="tx1"/>
                          </a:solidFill>
                          <a:effectLst/>
                          <a:latin typeface="+mn-ea"/>
                          <a:ea typeface="+mn-ea"/>
                        </a:rPr>
                        <a:t>＊ </a:t>
                      </a:r>
                      <a:r>
                        <a:rPr lang="ja-JP" sz="1150" b="0" kern="100" dirty="0" smtClean="0">
                          <a:solidFill>
                            <a:schemeClr val="tx1"/>
                          </a:solidFill>
                          <a:effectLst/>
                          <a:latin typeface="ＭＳ Ｐ明朝" panose="02020600040205080304" pitchFamily="18" charset="-128"/>
                          <a:ea typeface="ＭＳ Ｐ明朝" panose="02020600040205080304" pitchFamily="18" charset="-128"/>
                        </a:rPr>
                        <a:t>クライアントサーバー</a:t>
                      </a:r>
                      <a:r>
                        <a:rPr lang="ja-JP" sz="1150" b="0" kern="100" dirty="0">
                          <a:solidFill>
                            <a:schemeClr val="tx1"/>
                          </a:solidFill>
                          <a:effectLst/>
                          <a:latin typeface="ＭＳ Ｐ明朝" panose="02020600040205080304" pitchFamily="18" charset="-128"/>
                          <a:ea typeface="ＭＳ Ｐ明朝" panose="02020600040205080304" pitchFamily="18" charset="-128"/>
                        </a:rPr>
                        <a:t>方式による稼働環境を</a:t>
                      </a:r>
                      <a:r>
                        <a:rPr lang="ja-JP" sz="1150" b="0" kern="100" dirty="0" smtClean="0">
                          <a:solidFill>
                            <a:schemeClr val="tx1"/>
                          </a:solidFill>
                          <a:effectLst/>
                          <a:latin typeface="ＭＳ Ｐ明朝" panose="02020600040205080304" pitchFamily="18" charset="-128"/>
                          <a:ea typeface="ＭＳ Ｐ明朝" panose="02020600040205080304" pitchFamily="18" charset="-128"/>
                        </a:rPr>
                        <a:t>構築する</a:t>
                      </a:r>
                      <a:r>
                        <a:rPr lang="ja-JP" sz="1150" b="0" kern="100" dirty="0">
                          <a:solidFill>
                            <a:schemeClr val="tx1"/>
                          </a:solidFill>
                          <a:effectLst/>
                          <a:latin typeface="ＭＳ Ｐ明朝" panose="02020600040205080304" pitchFamily="18" charset="-128"/>
                          <a:ea typeface="ＭＳ Ｐ明朝" panose="02020600040205080304" pitchFamily="18" charset="-128"/>
                        </a:rPr>
                        <a:t>場合を除く</a:t>
                      </a:r>
                      <a:r>
                        <a:rPr lang="ja-JP" sz="1150" b="0" kern="100" dirty="0" smtClean="0">
                          <a:solidFill>
                            <a:schemeClr val="tx1"/>
                          </a:solidFill>
                          <a:effectLst/>
                          <a:latin typeface="ＭＳ Ｐ明朝" panose="02020600040205080304" pitchFamily="18" charset="-128"/>
                          <a:ea typeface="ＭＳ Ｐ明朝" panose="02020600040205080304" pitchFamily="18" charset="-128"/>
                        </a:rPr>
                        <a:t>。</a:t>
                      </a:r>
                      <a:endParaRPr lang="ja-JP" sz="1150" b="0" kern="100" dirty="0">
                        <a:solidFill>
                          <a:schemeClr val="tx1"/>
                        </a:solidFill>
                        <a:effectLst/>
                        <a:latin typeface="ＭＳ Ｐ明朝" panose="02020600040205080304" pitchFamily="18" charset="-128"/>
                        <a:ea typeface="ＭＳ Ｐ明朝" panose="02020600040205080304" pitchFamily="18" charset="-128"/>
                      </a:endParaRPr>
                    </a:p>
                    <a:p>
                      <a:pPr algn="just">
                        <a:lnSpc>
                          <a:spcPts val="1800"/>
                        </a:lnSpc>
                        <a:spcAft>
                          <a:spcPts val="0"/>
                        </a:spcAft>
                      </a:pPr>
                      <a:r>
                        <a:rPr lang="en-US" altLang="ja-JP" sz="1300" b="0" kern="100" dirty="0" smtClean="0">
                          <a:solidFill>
                            <a:schemeClr val="tx1"/>
                          </a:solidFill>
                          <a:effectLst/>
                          <a:latin typeface="+mn-ea"/>
                          <a:ea typeface="+mn-ea"/>
                        </a:rPr>
                        <a:t> </a:t>
                      </a:r>
                      <a:r>
                        <a:rPr lang="ja-JP" altLang="en-US" sz="1300" b="0" kern="100" dirty="0" smtClean="0">
                          <a:solidFill>
                            <a:schemeClr val="tx1"/>
                          </a:solidFill>
                          <a:effectLst/>
                          <a:latin typeface="+mn-ea"/>
                          <a:ea typeface="+mn-ea"/>
                        </a:rPr>
                        <a:t>②</a:t>
                      </a:r>
                      <a:r>
                        <a:rPr lang="en-US" altLang="ja-JP" sz="1300" b="0" kern="100" baseline="0" dirty="0" smtClean="0">
                          <a:solidFill>
                            <a:schemeClr val="tx1"/>
                          </a:solidFill>
                          <a:effectLst/>
                          <a:latin typeface="+mn-ea"/>
                          <a:ea typeface="+mn-ea"/>
                        </a:rPr>
                        <a:t> </a:t>
                      </a:r>
                      <a:r>
                        <a:rPr lang="ja-JP" sz="1300" b="0" kern="100" dirty="0" smtClean="0">
                          <a:solidFill>
                            <a:schemeClr val="tx1"/>
                          </a:solidFill>
                          <a:effectLst/>
                          <a:latin typeface="+mn-ea"/>
                          <a:ea typeface="+mn-ea"/>
                        </a:rPr>
                        <a:t>プリンタ</a:t>
                      </a:r>
                      <a:r>
                        <a:rPr lang="ja-JP" sz="1300" b="0" kern="100" dirty="0">
                          <a:solidFill>
                            <a:schemeClr val="tx1"/>
                          </a:solidFill>
                          <a:effectLst/>
                          <a:latin typeface="+mn-ea"/>
                          <a:ea typeface="+mn-ea"/>
                        </a:rPr>
                        <a:t>購入費</a:t>
                      </a:r>
                    </a:p>
                    <a:p>
                      <a:pPr algn="just">
                        <a:lnSpc>
                          <a:spcPts val="1800"/>
                        </a:lnSpc>
                        <a:spcAft>
                          <a:spcPts val="0"/>
                        </a:spcAft>
                      </a:pPr>
                      <a:r>
                        <a:rPr lang="en-US" altLang="ja-JP" sz="1300" b="0" kern="100" dirty="0" smtClean="0">
                          <a:solidFill>
                            <a:schemeClr val="tx1"/>
                          </a:solidFill>
                          <a:effectLst/>
                          <a:latin typeface="+mn-ea"/>
                          <a:ea typeface="+mn-ea"/>
                        </a:rPr>
                        <a:t> </a:t>
                      </a:r>
                      <a:r>
                        <a:rPr lang="ja-JP" altLang="en-US" sz="1300" b="0" kern="100" dirty="0" smtClean="0">
                          <a:solidFill>
                            <a:schemeClr val="tx1"/>
                          </a:solidFill>
                          <a:effectLst/>
                          <a:latin typeface="+mn-ea"/>
                          <a:ea typeface="+mn-ea"/>
                        </a:rPr>
                        <a:t>③</a:t>
                      </a:r>
                      <a:r>
                        <a:rPr lang="en-US" altLang="ja-JP" sz="1300" b="0" kern="100" baseline="0" dirty="0" smtClean="0">
                          <a:solidFill>
                            <a:schemeClr val="tx1"/>
                          </a:solidFill>
                          <a:effectLst/>
                          <a:latin typeface="+mn-ea"/>
                          <a:ea typeface="+mn-ea"/>
                        </a:rPr>
                        <a:t> </a:t>
                      </a:r>
                      <a:r>
                        <a:rPr lang="ja-JP" altLang="en-US" sz="1300" b="0" kern="100" dirty="0" smtClean="0">
                          <a:solidFill>
                            <a:schemeClr val="tx1"/>
                          </a:solidFill>
                          <a:effectLst/>
                          <a:latin typeface="+mn-ea"/>
                          <a:ea typeface="+mn-ea"/>
                        </a:rPr>
                        <a:t>国民健康保険団体連合会</a:t>
                      </a:r>
                      <a:r>
                        <a:rPr lang="ja-JP" sz="1300" b="0" kern="100" dirty="0" smtClean="0">
                          <a:solidFill>
                            <a:schemeClr val="tx1"/>
                          </a:solidFill>
                          <a:effectLst/>
                          <a:latin typeface="+mn-ea"/>
                          <a:ea typeface="+mn-ea"/>
                        </a:rPr>
                        <a:t>と</a:t>
                      </a:r>
                      <a:r>
                        <a:rPr lang="ja-JP" sz="1300" b="0" kern="100" dirty="0">
                          <a:solidFill>
                            <a:schemeClr val="tx1"/>
                          </a:solidFill>
                          <a:effectLst/>
                          <a:latin typeface="+mn-ea"/>
                          <a:ea typeface="+mn-ea"/>
                        </a:rPr>
                        <a:t>のネットワーク敷設</a:t>
                      </a:r>
                      <a:r>
                        <a:rPr lang="ja-JP" sz="1300" b="0" kern="100" dirty="0" smtClean="0">
                          <a:solidFill>
                            <a:schemeClr val="tx1"/>
                          </a:solidFill>
                          <a:effectLst/>
                          <a:latin typeface="+mn-ea"/>
                          <a:ea typeface="+mn-ea"/>
                        </a:rPr>
                        <a:t>工事費</a:t>
                      </a:r>
                      <a:r>
                        <a:rPr lang="en-US" altLang="ja-JP" sz="1300" b="0" kern="100" dirty="0" smtClean="0">
                          <a:solidFill>
                            <a:schemeClr val="tx1"/>
                          </a:solidFill>
                          <a:effectLst/>
                          <a:latin typeface="+mn-ea"/>
                          <a:ea typeface="+mn-ea"/>
                        </a:rPr>
                        <a:t> </a:t>
                      </a:r>
                      <a:r>
                        <a:rPr lang="ja-JP" altLang="ja-JP" sz="1100" b="0" kern="100" dirty="0" smtClean="0">
                          <a:solidFill>
                            <a:srgbClr val="FF0000"/>
                          </a:solidFill>
                          <a:effectLst/>
                          <a:latin typeface="ＭＳ Ｐ明朝" panose="02020600040205080304" pitchFamily="18" charset="-128"/>
                          <a:ea typeface="ＭＳ Ｐ明朝" panose="02020600040205080304" pitchFamily="18" charset="-128"/>
                        </a:rPr>
                        <a:t>（</a:t>
                      </a:r>
                      <a:r>
                        <a:rPr lang="ja-JP" altLang="en-US" sz="1100" b="0" kern="100" dirty="0" smtClean="0">
                          <a:solidFill>
                            <a:srgbClr val="FF0000"/>
                          </a:solidFill>
                          <a:effectLst/>
                          <a:latin typeface="ＭＳ Ｐ明朝" panose="02020600040205080304" pitchFamily="18" charset="-128"/>
                          <a:ea typeface="ＭＳ Ｐ明朝" panose="02020600040205080304" pitchFamily="18" charset="-128"/>
                        </a:rPr>
                        <a:t>注１）</a:t>
                      </a:r>
                      <a:endParaRPr lang="en-US" altLang="ja-JP" sz="1300" b="0" kern="100" dirty="0" smtClean="0">
                        <a:solidFill>
                          <a:srgbClr val="FF0000"/>
                        </a:solidFill>
                        <a:effectLst/>
                        <a:latin typeface="+mn-ea"/>
                        <a:ea typeface="+mn-ea"/>
                      </a:endParaRPr>
                    </a:p>
                    <a:p>
                      <a:pPr algn="just">
                        <a:lnSpc>
                          <a:spcPts val="1800"/>
                        </a:lnSpc>
                        <a:spcAft>
                          <a:spcPts val="0"/>
                        </a:spcAft>
                      </a:pPr>
                      <a:r>
                        <a:rPr lang="ja-JP" altLang="en-US" sz="1300" b="0" kern="100" baseline="0" dirty="0" smtClean="0">
                          <a:solidFill>
                            <a:schemeClr val="tx1"/>
                          </a:solidFill>
                          <a:effectLst/>
                          <a:latin typeface="+mn-ea"/>
                          <a:ea typeface="+mn-ea"/>
                        </a:rPr>
                        <a:t> ④</a:t>
                      </a:r>
                      <a:r>
                        <a:rPr lang="en-US" altLang="ja-JP" sz="1300" b="0" kern="100" baseline="0" dirty="0" smtClean="0">
                          <a:solidFill>
                            <a:schemeClr val="tx1"/>
                          </a:solidFill>
                          <a:effectLst/>
                          <a:latin typeface="+mn-ea"/>
                          <a:ea typeface="+mn-ea"/>
                        </a:rPr>
                        <a:t> </a:t>
                      </a:r>
                      <a:r>
                        <a:rPr lang="ja-JP" sz="1300" b="0" kern="100" dirty="0" smtClean="0">
                          <a:solidFill>
                            <a:schemeClr val="tx1"/>
                          </a:solidFill>
                          <a:effectLst/>
                          <a:latin typeface="+mn-ea"/>
                          <a:ea typeface="+mn-ea"/>
                        </a:rPr>
                        <a:t>クライアントサーバー</a:t>
                      </a:r>
                      <a:r>
                        <a:rPr lang="ja-JP" sz="1300" b="0" kern="100" dirty="0">
                          <a:solidFill>
                            <a:schemeClr val="tx1"/>
                          </a:solidFill>
                          <a:effectLst/>
                          <a:latin typeface="+mn-ea"/>
                          <a:ea typeface="+mn-ea"/>
                        </a:rPr>
                        <a:t>方式による稼働環境の構築に</a:t>
                      </a:r>
                      <a:r>
                        <a:rPr lang="ja-JP" sz="1300" b="0" kern="100" dirty="0" smtClean="0">
                          <a:solidFill>
                            <a:schemeClr val="tx1"/>
                          </a:solidFill>
                          <a:effectLst/>
                          <a:latin typeface="+mn-ea"/>
                          <a:ea typeface="+mn-ea"/>
                        </a:rPr>
                        <a:t>伴う</a:t>
                      </a:r>
                      <a:r>
                        <a:rPr lang="ja-JP" altLang="en-US" sz="1300" b="0" kern="100" dirty="0" smtClean="0">
                          <a:solidFill>
                            <a:schemeClr val="tx1"/>
                          </a:solidFill>
                          <a:effectLst/>
                          <a:latin typeface="+mn-ea"/>
                          <a:ea typeface="+mn-ea"/>
                        </a:rPr>
                        <a:t>、</a:t>
                      </a:r>
                      <a:r>
                        <a:rPr lang="ja-JP" sz="1300" b="0" kern="100" dirty="0" smtClean="0">
                          <a:solidFill>
                            <a:schemeClr val="tx1"/>
                          </a:solidFill>
                          <a:effectLst/>
                          <a:latin typeface="+mn-ea"/>
                          <a:ea typeface="+mn-ea"/>
                        </a:rPr>
                        <a:t>サーバー及び</a:t>
                      </a:r>
                      <a:endParaRPr lang="en-US" altLang="ja-JP" sz="1300" b="0" kern="100" dirty="0" smtClean="0">
                        <a:solidFill>
                          <a:schemeClr val="tx1"/>
                        </a:solidFill>
                        <a:effectLst/>
                        <a:latin typeface="+mn-ea"/>
                        <a:ea typeface="+mn-ea"/>
                      </a:endParaRPr>
                    </a:p>
                    <a:p>
                      <a:pPr algn="just">
                        <a:lnSpc>
                          <a:spcPts val="1800"/>
                        </a:lnSpc>
                        <a:spcAft>
                          <a:spcPts val="0"/>
                        </a:spcAft>
                      </a:pPr>
                      <a:r>
                        <a:rPr lang="ja-JP" altLang="en-US" sz="1300" b="0" kern="100" dirty="0" smtClean="0">
                          <a:solidFill>
                            <a:schemeClr val="tx1"/>
                          </a:solidFill>
                          <a:effectLst/>
                          <a:latin typeface="+mn-ea"/>
                          <a:ea typeface="+mn-ea"/>
                        </a:rPr>
                        <a:t>　 </a:t>
                      </a:r>
                      <a:r>
                        <a:rPr lang="ja-JP" sz="1300" b="0" kern="100" dirty="0" smtClean="0">
                          <a:solidFill>
                            <a:schemeClr val="tx1"/>
                          </a:solidFill>
                          <a:effectLst/>
                          <a:latin typeface="+mn-ea"/>
                          <a:ea typeface="+mn-ea"/>
                        </a:rPr>
                        <a:t>クライアント</a:t>
                      </a:r>
                      <a:r>
                        <a:rPr lang="ja-JP" sz="1300" b="0" kern="100" dirty="0">
                          <a:solidFill>
                            <a:schemeClr val="tx1"/>
                          </a:solidFill>
                          <a:effectLst/>
                          <a:latin typeface="+mn-ea"/>
                          <a:ea typeface="+mn-ea"/>
                        </a:rPr>
                        <a:t>端末購入費並びに庁内ＬＡＮ敷設</a:t>
                      </a:r>
                      <a:r>
                        <a:rPr lang="ja-JP" sz="1300" b="0" kern="100" dirty="0" smtClean="0">
                          <a:solidFill>
                            <a:schemeClr val="tx1"/>
                          </a:solidFill>
                          <a:effectLst/>
                          <a:latin typeface="+mn-ea"/>
                          <a:ea typeface="+mn-ea"/>
                        </a:rPr>
                        <a:t>工事費</a:t>
                      </a:r>
                      <a:r>
                        <a:rPr lang="ja-JP" altLang="en-US" sz="1300" b="0" kern="100" baseline="0" dirty="0" smtClean="0">
                          <a:solidFill>
                            <a:schemeClr val="tx1"/>
                          </a:solidFill>
                          <a:effectLst/>
                          <a:latin typeface="+mn-ea"/>
                          <a:ea typeface="+mn-ea"/>
                        </a:rPr>
                        <a:t> </a:t>
                      </a:r>
                      <a:r>
                        <a:rPr lang="ja-JP" altLang="ja-JP" sz="1100" b="0" kern="100" dirty="0" smtClean="0">
                          <a:solidFill>
                            <a:srgbClr val="FF0000"/>
                          </a:solidFill>
                          <a:effectLst/>
                          <a:latin typeface="ＭＳ Ｐ明朝" panose="02020600040205080304" pitchFamily="18" charset="-128"/>
                          <a:ea typeface="ＭＳ Ｐ明朝" panose="02020600040205080304" pitchFamily="18" charset="-128"/>
                        </a:rPr>
                        <a:t>（</a:t>
                      </a:r>
                      <a:r>
                        <a:rPr lang="ja-JP" altLang="en-US" sz="1100" b="0" kern="100" dirty="0" smtClean="0">
                          <a:solidFill>
                            <a:srgbClr val="FF0000"/>
                          </a:solidFill>
                          <a:effectLst/>
                          <a:latin typeface="ＭＳ Ｐ明朝" panose="02020600040205080304" pitchFamily="18" charset="-128"/>
                          <a:ea typeface="ＭＳ Ｐ明朝" panose="02020600040205080304" pitchFamily="18" charset="-128"/>
                        </a:rPr>
                        <a:t>注２）</a:t>
                      </a:r>
                      <a:endParaRPr lang="en-US" altLang="ja-JP" sz="1300" b="0" kern="100" dirty="0" smtClean="0">
                        <a:solidFill>
                          <a:schemeClr val="tx1"/>
                        </a:solidFill>
                        <a:effectLst/>
                        <a:latin typeface="+mn-ea"/>
                        <a:ea typeface="+mn-ea"/>
                      </a:endParaRPr>
                    </a:p>
                    <a:p>
                      <a:pPr algn="just">
                        <a:lnSpc>
                          <a:spcPts val="1800"/>
                        </a:lnSpc>
                        <a:spcAft>
                          <a:spcPts val="0"/>
                        </a:spcAft>
                      </a:pPr>
                      <a:r>
                        <a:rPr lang="en-US" altLang="ja-JP" sz="1300" b="0" kern="100" dirty="0" smtClean="0">
                          <a:solidFill>
                            <a:schemeClr val="tx1"/>
                          </a:solidFill>
                          <a:effectLst/>
                          <a:latin typeface="+mn-ea"/>
                          <a:ea typeface="+mn-ea"/>
                        </a:rPr>
                        <a:t> </a:t>
                      </a:r>
                      <a:r>
                        <a:rPr lang="ja-JP" altLang="en-US" sz="1300" b="0" kern="100" dirty="0" smtClean="0">
                          <a:solidFill>
                            <a:schemeClr val="tx1"/>
                          </a:solidFill>
                          <a:effectLst/>
                          <a:latin typeface="+mn-ea"/>
                          <a:ea typeface="+mn-ea"/>
                        </a:rPr>
                        <a:t>⑤</a:t>
                      </a:r>
                      <a:r>
                        <a:rPr lang="en-US" altLang="ja-JP" sz="1300" b="0" kern="100" baseline="0" dirty="0" smtClean="0">
                          <a:solidFill>
                            <a:schemeClr val="tx1"/>
                          </a:solidFill>
                          <a:effectLst/>
                          <a:latin typeface="+mn-ea"/>
                          <a:ea typeface="+mn-ea"/>
                        </a:rPr>
                        <a:t> </a:t>
                      </a:r>
                      <a:r>
                        <a:rPr lang="ja-JP" sz="1300" b="0" kern="100" dirty="0" smtClean="0">
                          <a:solidFill>
                            <a:schemeClr val="tx1"/>
                          </a:solidFill>
                          <a:effectLst/>
                          <a:latin typeface="+mn-ea"/>
                          <a:ea typeface="+mn-ea"/>
                        </a:rPr>
                        <a:t>国保</a:t>
                      </a:r>
                      <a:r>
                        <a:rPr lang="ja-JP" sz="1300" b="0" kern="100" dirty="0">
                          <a:solidFill>
                            <a:schemeClr val="tx1"/>
                          </a:solidFill>
                          <a:effectLst/>
                          <a:latin typeface="+mn-ea"/>
                          <a:ea typeface="+mn-ea"/>
                        </a:rPr>
                        <a:t>事業費納付金等算定標準システムとの連携に係る事業報告</a:t>
                      </a:r>
                      <a:r>
                        <a:rPr lang="ja-JP" sz="1300" b="0" kern="100" dirty="0" smtClean="0">
                          <a:solidFill>
                            <a:schemeClr val="tx1"/>
                          </a:solidFill>
                          <a:effectLst/>
                          <a:latin typeface="+mn-ea"/>
                          <a:ea typeface="+mn-ea"/>
                        </a:rPr>
                        <a:t>システム</a:t>
                      </a:r>
                      <a:endParaRPr lang="en-US" altLang="ja-JP" sz="1300" b="0" kern="100" dirty="0" smtClean="0">
                        <a:solidFill>
                          <a:schemeClr val="tx1"/>
                        </a:solidFill>
                        <a:effectLst/>
                        <a:latin typeface="+mn-ea"/>
                        <a:ea typeface="+mn-ea"/>
                      </a:endParaRPr>
                    </a:p>
                    <a:p>
                      <a:pPr algn="just">
                        <a:lnSpc>
                          <a:spcPts val="1800"/>
                        </a:lnSpc>
                        <a:spcAft>
                          <a:spcPts val="0"/>
                        </a:spcAft>
                      </a:pPr>
                      <a:r>
                        <a:rPr lang="ja-JP" altLang="en-US" sz="1300" b="0" kern="100" dirty="0" smtClean="0">
                          <a:solidFill>
                            <a:schemeClr val="tx1"/>
                          </a:solidFill>
                          <a:effectLst/>
                          <a:latin typeface="+mn-ea"/>
                          <a:ea typeface="+mn-ea"/>
                        </a:rPr>
                        <a:t>　 </a:t>
                      </a:r>
                      <a:r>
                        <a:rPr lang="ja-JP" sz="1300" b="0" kern="100" dirty="0" smtClean="0">
                          <a:solidFill>
                            <a:schemeClr val="tx1"/>
                          </a:solidFill>
                          <a:effectLst/>
                          <a:latin typeface="+mn-ea"/>
                          <a:ea typeface="+mn-ea"/>
                        </a:rPr>
                        <a:t>改修</a:t>
                      </a:r>
                      <a:r>
                        <a:rPr lang="ja-JP" sz="1300" b="0" kern="100" dirty="0">
                          <a:solidFill>
                            <a:schemeClr val="tx1"/>
                          </a:solidFill>
                          <a:effectLst/>
                          <a:latin typeface="+mn-ea"/>
                          <a:ea typeface="+mn-ea"/>
                        </a:rPr>
                        <a:t>経費</a:t>
                      </a:r>
                      <a:endParaRPr lang="ja-JP" sz="1300" b="0" kern="100" dirty="0">
                        <a:solidFill>
                          <a:schemeClr val="tx1"/>
                        </a:solidFill>
                        <a:effectLst/>
                        <a:latin typeface="+mn-ea"/>
                        <a:ea typeface="+mn-ea"/>
                        <a:cs typeface="Times New Roman"/>
                      </a:endParaRPr>
                    </a:p>
                  </a:txBody>
                  <a:tcPr marL="74295" marR="7429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just">
                        <a:lnSpc>
                          <a:spcPts val="1800"/>
                        </a:lnSpc>
                        <a:spcAft>
                          <a:spcPts val="0"/>
                        </a:spcAft>
                      </a:pPr>
                      <a:r>
                        <a:rPr lang="en-US" altLang="ja-JP" sz="1300" b="0" kern="100" dirty="0" smtClean="0">
                          <a:solidFill>
                            <a:schemeClr val="tx1"/>
                          </a:solidFill>
                          <a:effectLst/>
                          <a:latin typeface="ＭＳ Ｐゴシック" panose="020B0600070205080204" pitchFamily="50" charset="-128"/>
                          <a:ea typeface="ＭＳ Ｐゴシック" panose="020B0600070205080204" pitchFamily="50" charset="-128"/>
                        </a:rPr>
                        <a:t> </a:t>
                      </a:r>
                      <a:r>
                        <a:rPr lang="ja-JP" sz="1300" b="0" kern="100" dirty="0" smtClean="0">
                          <a:solidFill>
                            <a:schemeClr val="tx1"/>
                          </a:solidFill>
                          <a:effectLst/>
                          <a:latin typeface="ＭＳ Ｐゴシック" panose="020B0600070205080204" pitchFamily="50" charset="-128"/>
                          <a:ea typeface="ＭＳ Ｐゴシック" panose="020B0600070205080204" pitchFamily="50" charset="-128"/>
                        </a:rPr>
                        <a:t>補助</a:t>
                      </a:r>
                      <a:r>
                        <a:rPr lang="ja-JP" sz="1300" b="0" kern="100" dirty="0">
                          <a:solidFill>
                            <a:schemeClr val="tx1"/>
                          </a:solidFill>
                          <a:effectLst/>
                          <a:latin typeface="ＭＳ Ｐゴシック" panose="020B0600070205080204" pitchFamily="50" charset="-128"/>
                          <a:ea typeface="ＭＳ Ｐゴシック" panose="020B0600070205080204" pitchFamily="50" charset="-128"/>
                        </a:rPr>
                        <a:t>対象経費ごとの補助上限予定額の範囲内で必要と認めた</a:t>
                      </a:r>
                      <a:r>
                        <a:rPr lang="ja-JP" sz="1300" b="0" kern="100" dirty="0" smtClean="0">
                          <a:solidFill>
                            <a:schemeClr val="tx1"/>
                          </a:solidFill>
                          <a:effectLst/>
                          <a:latin typeface="ＭＳ Ｐゴシック" panose="020B0600070205080204" pitchFamily="50" charset="-128"/>
                          <a:ea typeface="ＭＳ Ｐゴシック" panose="020B0600070205080204" pitchFamily="50" charset="-128"/>
                        </a:rPr>
                        <a:t>額</a:t>
                      </a:r>
                      <a:r>
                        <a:rPr lang="ja-JP" altLang="en-US" sz="1300" b="0" kern="100" dirty="0" smtClean="0">
                          <a:solidFill>
                            <a:schemeClr val="tx1"/>
                          </a:solidFill>
                          <a:effectLst/>
                          <a:latin typeface="ＭＳ Ｐゴシック" panose="020B0600070205080204" pitchFamily="50" charset="-128"/>
                          <a:ea typeface="ＭＳ Ｐゴシック" panose="020B0600070205080204" pitchFamily="50" charset="-128"/>
                        </a:rPr>
                        <a:t>　</a:t>
                      </a:r>
                      <a:r>
                        <a:rPr lang="ja-JP" sz="1150" b="0" kern="100" dirty="0" smtClean="0">
                          <a:solidFill>
                            <a:schemeClr val="tx1"/>
                          </a:solidFill>
                          <a:effectLst/>
                          <a:latin typeface="ＭＳ Ｐ明朝" panose="02020600040205080304" pitchFamily="18" charset="-128"/>
                          <a:ea typeface="ＭＳ Ｐ明朝" panose="02020600040205080304" pitchFamily="18" charset="-128"/>
                        </a:rPr>
                        <a:t>（</a:t>
                      </a:r>
                      <a:r>
                        <a:rPr lang="ja-JP" sz="1150" b="0" kern="100" dirty="0">
                          <a:solidFill>
                            <a:schemeClr val="tx1"/>
                          </a:solidFill>
                          <a:effectLst/>
                          <a:latin typeface="ＭＳ Ｐ明朝" panose="02020600040205080304" pitchFamily="18" charset="-128"/>
                          <a:ea typeface="ＭＳ Ｐ明朝" panose="02020600040205080304" pitchFamily="18" charset="-128"/>
                        </a:rPr>
                        <a:t>消費税を含む。</a:t>
                      </a:r>
                      <a:r>
                        <a:rPr lang="ja-JP" sz="1150" b="0" kern="100" dirty="0" smtClean="0">
                          <a:solidFill>
                            <a:schemeClr val="tx1"/>
                          </a:solidFill>
                          <a:effectLst/>
                          <a:latin typeface="ＭＳ Ｐ明朝" panose="02020600040205080304" pitchFamily="18" charset="-128"/>
                          <a:ea typeface="ＭＳ Ｐ明朝" panose="02020600040205080304" pitchFamily="18" charset="-128"/>
                        </a:rPr>
                        <a:t>）</a:t>
                      </a:r>
                      <a:endParaRPr lang="en-US" altLang="ja-JP" sz="1150" b="0" kern="100" dirty="0" smtClean="0">
                        <a:solidFill>
                          <a:schemeClr val="tx1"/>
                        </a:solidFill>
                        <a:effectLst/>
                        <a:latin typeface="ＭＳ Ｐ明朝" panose="02020600040205080304" pitchFamily="18" charset="-128"/>
                        <a:ea typeface="ＭＳ Ｐ明朝" panose="02020600040205080304" pitchFamily="18" charset="-128"/>
                      </a:endParaRPr>
                    </a:p>
                    <a:p>
                      <a:pPr marL="0" marR="0" indent="0" algn="just" defTabSz="914400" rtl="0" eaLnBrk="1" fontAlgn="auto" latinLnBrk="0" hangingPunct="1">
                        <a:lnSpc>
                          <a:spcPts val="1800"/>
                        </a:lnSpc>
                        <a:spcBef>
                          <a:spcPts val="0"/>
                        </a:spcBef>
                        <a:spcAft>
                          <a:spcPts val="0"/>
                        </a:spcAft>
                        <a:buClrTx/>
                        <a:buSzTx/>
                        <a:buFontTx/>
                        <a:buNone/>
                        <a:tabLst/>
                        <a:defRPr/>
                      </a:pPr>
                      <a:r>
                        <a:rPr lang="ja-JP" altLang="en-US" sz="1300" b="0" kern="100" dirty="0" smtClean="0">
                          <a:solidFill>
                            <a:schemeClr val="tx1"/>
                          </a:solidFill>
                          <a:effectLst/>
                          <a:latin typeface="ＭＳ Ｐゴシック" panose="020B0600070205080204" pitchFamily="50" charset="-128"/>
                          <a:ea typeface="ＭＳ Ｐゴシック" panose="020B0600070205080204" pitchFamily="50" charset="-128"/>
                        </a:rPr>
                        <a:t>　　　　</a:t>
                      </a:r>
                      <a:endParaRPr lang="ja-JP" altLang="ja-JP" sz="1300" b="0" kern="100" dirty="0" smtClean="0">
                        <a:solidFill>
                          <a:schemeClr val="tx1"/>
                        </a:solidFill>
                        <a:effectLst/>
                        <a:latin typeface="ＭＳ Ｐゴシック" panose="020B0600070205080204" pitchFamily="50" charset="-128"/>
                        <a:ea typeface="ＭＳ Ｐゴシック" panose="020B0600070205080204" pitchFamily="50" charset="-128"/>
                      </a:endParaRPr>
                    </a:p>
                    <a:p>
                      <a:pPr algn="just">
                        <a:lnSpc>
                          <a:spcPts val="1800"/>
                        </a:lnSpc>
                        <a:spcAft>
                          <a:spcPts val="0"/>
                        </a:spcAft>
                      </a:pPr>
                      <a:endParaRPr lang="en-US" altLang="ja-JP" sz="1300" b="0" kern="100" dirty="0" smtClean="0">
                        <a:solidFill>
                          <a:schemeClr val="tx1"/>
                        </a:solidFill>
                        <a:effectLst/>
                        <a:latin typeface="ＭＳ Ｐゴシック" panose="020B0600070205080204" pitchFamily="50" charset="-128"/>
                        <a:ea typeface="ＭＳ Ｐゴシック" panose="020B0600070205080204" pitchFamily="50" charset="-128"/>
                      </a:endParaRPr>
                    </a:p>
                    <a:p>
                      <a:pPr algn="just">
                        <a:lnSpc>
                          <a:spcPts val="1800"/>
                        </a:lnSpc>
                        <a:spcAft>
                          <a:spcPts val="0"/>
                        </a:spcAft>
                      </a:pPr>
                      <a:r>
                        <a:rPr lang="ja-JP" altLang="en-US" sz="1300" b="0" kern="100" dirty="0" smtClean="0">
                          <a:solidFill>
                            <a:schemeClr val="tx1"/>
                          </a:solidFill>
                          <a:effectLst/>
                          <a:latin typeface="ＭＳ Ｐゴシック" panose="020B0600070205080204" pitchFamily="50" charset="-128"/>
                          <a:ea typeface="ＭＳ Ｐゴシック" panose="020B0600070205080204" pitchFamily="50" charset="-128"/>
                        </a:rPr>
                        <a:t>　　　　</a:t>
                      </a:r>
                      <a:endParaRPr lang="ja-JP" sz="1300" b="0" kern="100" dirty="0">
                        <a:solidFill>
                          <a:schemeClr val="tx1"/>
                        </a:solidFill>
                        <a:effectLst/>
                        <a:latin typeface="ＭＳ Ｐゴシック" panose="020B0600070205080204" pitchFamily="50" charset="-128"/>
                        <a:ea typeface="ＭＳ Ｐゴシック" panose="020B0600070205080204" pitchFamily="50" charset="-128"/>
                      </a:endParaRPr>
                    </a:p>
                    <a:p>
                      <a:pPr algn="just">
                        <a:lnSpc>
                          <a:spcPts val="1800"/>
                        </a:lnSpc>
                        <a:spcAft>
                          <a:spcPts val="0"/>
                        </a:spcAft>
                      </a:pPr>
                      <a:r>
                        <a:rPr lang="en-US" altLang="ja-JP" sz="1300" b="0" kern="100" dirty="0" smtClean="0">
                          <a:solidFill>
                            <a:schemeClr val="tx1"/>
                          </a:solidFill>
                          <a:effectLst/>
                          <a:latin typeface="ＭＳ Ｐゴシック" panose="020B0600070205080204" pitchFamily="50" charset="-128"/>
                          <a:ea typeface="ＭＳ Ｐゴシック" panose="020B0600070205080204" pitchFamily="50" charset="-128"/>
                        </a:rPr>
                        <a:t> </a:t>
                      </a:r>
                      <a:r>
                        <a:rPr lang="ja-JP" altLang="en-US" sz="1300" b="0" kern="100" dirty="0" smtClean="0">
                          <a:solidFill>
                            <a:schemeClr val="tx1"/>
                          </a:solidFill>
                          <a:effectLst/>
                          <a:latin typeface="ＭＳ Ｐゴシック" panose="020B0600070205080204" pitchFamily="50" charset="-128"/>
                          <a:ea typeface="ＭＳ Ｐゴシック" panose="020B0600070205080204" pitchFamily="50" charset="-128"/>
                        </a:rPr>
                        <a:t>　　</a:t>
                      </a:r>
                      <a:r>
                        <a:rPr lang="en-US" altLang="ja-JP" sz="1300" b="0" kern="100" dirty="0" smtClean="0">
                          <a:solidFill>
                            <a:schemeClr val="tx1"/>
                          </a:solidFill>
                          <a:effectLst/>
                          <a:latin typeface="ＭＳ Ｐゴシック" panose="020B0600070205080204" pitchFamily="50" charset="-128"/>
                          <a:ea typeface="ＭＳ Ｐゴシック" panose="020B0600070205080204" pitchFamily="50" charset="-128"/>
                        </a:rPr>
                        <a:t> </a:t>
                      </a:r>
                      <a:r>
                        <a:rPr lang="ja-JP" altLang="en-US" sz="1300" b="0" kern="100" dirty="0" smtClean="0">
                          <a:solidFill>
                            <a:schemeClr val="tx1"/>
                          </a:solidFill>
                          <a:effectLst/>
                          <a:latin typeface="ＭＳ Ｐゴシック" panose="020B0600070205080204" pitchFamily="50" charset="-128"/>
                          <a:ea typeface="ＭＳ Ｐゴシック" panose="020B0600070205080204" pitchFamily="50" charset="-128"/>
                        </a:rPr>
                        <a:t>　</a:t>
                      </a:r>
                      <a:endParaRPr lang="ja-JP" sz="1300" b="0" kern="100" dirty="0">
                        <a:solidFill>
                          <a:schemeClr val="tx1"/>
                        </a:solidFill>
                        <a:effectLst/>
                        <a:latin typeface="ＭＳ Ｐゴシック" panose="020B0600070205080204" pitchFamily="50" charset="-128"/>
                        <a:ea typeface="ＭＳ Ｐゴシック" panose="020B0600070205080204" pitchFamily="50" charset="-128"/>
                      </a:endParaRPr>
                    </a:p>
                    <a:p>
                      <a:pPr algn="just">
                        <a:lnSpc>
                          <a:spcPts val="1800"/>
                        </a:lnSpc>
                        <a:spcAft>
                          <a:spcPts val="0"/>
                        </a:spcAft>
                      </a:pPr>
                      <a:endParaRPr lang="en-US" sz="1300" b="0" kern="100" dirty="0" smtClean="0">
                        <a:solidFill>
                          <a:schemeClr val="tx1"/>
                        </a:solidFill>
                        <a:effectLst/>
                        <a:latin typeface="ＭＳ Ｐゴシック" panose="020B0600070205080204" pitchFamily="50" charset="-128"/>
                        <a:ea typeface="ＭＳ Ｐゴシック" panose="020B0600070205080204" pitchFamily="50" charset="-128"/>
                      </a:endParaRPr>
                    </a:p>
                    <a:p>
                      <a:pPr algn="just">
                        <a:lnSpc>
                          <a:spcPts val="1800"/>
                        </a:lnSpc>
                        <a:spcAft>
                          <a:spcPts val="0"/>
                        </a:spcAft>
                      </a:pPr>
                      <a:r>
                        <a:rPr lang="ja-JP" altLang="en-US" sz="1300" b="0" kern="100" dirty="0" smtClean="0">
                          <a:solidFill>
                            <a:schemeClr val="tx1"/>
                          </a:solidFill>
                          <a:effectLst/>
                          <a:latin typeface="ＭＳ Ｐゴシック" panose="020B0600070205080204" pitchFamily="50" charset="-128"/>
                          <a:ea typeface="ＭＳ Ｐゴシック" panose="020B0600070205080204" pitchFamily="50" charset="-128"/>
                        </a:rPr>
                        <a:t>　　　</a:t>
                      </a:r>
                      <a:endParaRPr lang="en-US" altLang="ja-JP" sz="1300" b="0" kern="100" dirty="0" smtClean="0">
                        <a:solidFill>
                          <a:schemeClr val="tx1"/>
                        </a:solidFill>
                        <a:effectLst/>
                        <a:latin typeface="ＭＳ Ｐゴシック" panose="020B0600070205080204" pitchFamily="50" charset="-128"/>
                        <a:ea typeface="ＭＳ Ｐゴシック" panose="020B0600070205080204" pitchFamily="50" charset="-128"/>
                      </a:endParaRPr>
                    </a:p>
                    <a:p>
                      <a:pPr algn="just">
                        <a:lnSpc>
                          <a:spcPts val="1800"/>
                        </a:lnSpc>
                        <a:spcAft>
                          <a:spcPts val="0"/>
                        </a:spcAft>
                      </a:pPr>
                      <a:r>
                        <a:rPr lang="ja-JP" altLang="en-US" sz="1300" b="0" kern="100" dirty="0" smtClean="0">
                          <a:solidFill>
                            <a:schemeClr val="tx1"/>
                          </a:solidFill>
                          <a:effectLst/>
                          <a:latin typeface="ＭＳ Ｐゴシック" panose="020B0600070205080204" pitchFamily="50" charset="-128"/>
                          <a:ea typeface="ＭＳ Ｐゴシック" panose="020B0600070205080204" pitchFamily="50" charset="-128"/>
                        </a:rPr>
                        <a:t>　　　　</a:t>
                      </a:r>
                      <a:endParaRPr lang="ja-JP" sz="13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74295" marR="7429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bl>
          </a:graphicData>
        </a:graphic>
      </p:graphicFrame>
      <p:sp>
        <p:nvSpPr>
          <p:cNvPr id="3" name="正方形/長方形 2"/>
          <p:cNvSpPr/>
          <p:nvPr/>
        </p:nvSpPr>
        <p:spPr>
          <a:xfrm>
            <a:off x="-85276" y="4836581"/>
            <a:ext cx="9843258" cy="2015936"/>
          </a:xfrm>
          <a:prstGeom prst="rect">
            <a:avLst/>
          </a:prstGeom>
          <a:ln>
            <a:noFill/>
          </a:ln>
        </p:spPr>
        <p:txBody>
          <a:bodyPr wrap="square">
            <a:spAutoFit/>
          </a:bodyPr>
          <a:lstStyle/>
          <a:p>
            <a:pPr lvl="0" indent="133350" eaLnBrk="0" fontAlgn="base" hangingPunct="0">
              <a:lnSpc>
                <a:spcPts val="1500"/>
              </a:lnSpc>
              <a:spcBef>
                <a:spcPct val="0"/>
              </a:spcBef>
              <a:spcAft>
                <a:spcPct val="0"/>
              </a:spcAft>
            </a:pPr>
            <a:r>
              <a:rPr lang="ja-JP" altLang="en-US" sz="1200" dirty="0" smtClean="0">
                <a:solidFill>
                  <a:srgbClr val="FF0000"/>
                </a:solidFill>
                <a:latin typeface="ＭＳ 明朝" panose="02020609040205080304" pitchFamily="17" charset="-128"/>
                <a:ea typeface="ＭＳ 明朝" panose="02020609040205080304" pitchFamily="17" charset="-128"/>
                <a:cs typeface="Times New Roman" pitchFamily="18" charset="0"/>
              </a:rPr>
              <a:t>（注１）</a:t>
            </a:r>
            <a:r>
              <a:rPr lang="ja-JP" altLang="en-US" sz="1200" dirty="0">
                <a:latin typeface="ＭＳ 明朝" panose="02020609040205080304" pitchFamily="17" charset="-128"/>
                <a:ea typeface="ＭＳ 明朝" panose="02020609040205080304" pitchFamily="17" charset="-128"/>
                <a:cs typeface="Times New Roman" pitchFamily="18" charset="0"/>
              </a:rPr>
              <a:t>　国民健康保険団体連合会</a:t>
            </a:r>
            <a:r>
              <a:rPr lang="ja-JP" altLang="en-US" sz="1200" dirty="0" smtClean="0">
                <a:latin typeface="ＭＳ 明朝" panose="02020609040205080304" pitchFamily="17" charset="-128"/>
                <a:ea typeface="ＭＳ 明朝" panose="02020609040205080304" pitchFamily="17" charset="-128"/>
                <a:cs typeface="Times New Roman" pitchFamily="18" charset="0"/>
              </a:rPr>
              <a:t>と</a:t>
            </a:r>
            <a:r>
              <a:rPr lang="ja-JP" altLang="en-US" sz="1200" dirty="0">
                <a:latin typeface="ＭＳ 明朝" panose="02020609040205080304" pitchFamily="17" charset="-128"/>
                <a:ea typeface="ＭＳ 明朝" panose="02020609040205080304" pitchFamily="17" charset="-128"/>
                <a:cs typeface="Times New Roman" pitchFamily="18" charset="0"/>
              </a:rPr>
              <a:t>のネットワーク敷設</a:t>
            </a:r>
            <a:r>
              <a:rPr lang="ja-JP" altLang="en-US" sz="1200" dirty="0" smtClean="0">
                <a:latin typeface="ＭＳ 明朝" panose="02020609040205080304" pitchFamily="17" charset="-128"/>
                <a:ea typeface="ＭＳ 明朝" panose="02020609040205080304" pitchFamily="17" charset="-128"/>
                <a:cs typeface="Times New Roman" pitchFamily="18" charset="0"/>
              </a:rPr>
              <a:t>工事費の補助に</a:t>
            </a:r>
            <a:r>
              <a:rPr lang="ja-JP" altLang="en-US" sz="1200" dirty="0">
                <a:latin typeface="ＭＳ 明朝" panose="02020609040205080304" pitchFamily="17" charset="-128"/>
                <a:ea typeface="ＭＳ 明朝" panose="02020609040205080304" pitchFamily="17" charset="-128"/>
                <a:cs typeface="Times New Roman" pitchFamily="18" charset="0"/>
              </a:rPr>
              <a:t>ついては、以下の全ての要件を</a:t>
            </a:r>
            <a:r>
              <a:rPr lang="ja-JP" altLang="en-US" sz="1200" dirty="0" smtClean="0">
                <a:latin typeface="ＭＳ 明朝" panose="02020609040205080304" pitchFamily="17" charset="-128"/>
                <a:ea typeface="ＭＳ 明朝" panose="02020609040205080304" pitchFamily="17" charset="-128"/>
                <a:cs typeface="Times New Roman" pitchFamily="18" charset="0"/>
              </a:rPr>
              <a:t>満たすものとする。</a:t>
            </a:r>
            <a:endParaRPr lang="ja-JP" altLang="en-US" sz="1200" dirty="0">
              <a:latin typeface="ＭＳ 明朝" panose="02020609040205080304" pitchFamily="17" charset="-128"/>
              <a:ea typeface="ＭＳ 明朝" panose="02020609040205080304" pitchFamily="17" charset="-128"/>
              <a:cs typeface="ＭＳ Ｐゴシック" pitchFamily="50" charset="-128"/>
            </a:endParaRPr>
          </a:p>
          <a:p>
            <a:pPr lvl="0" indent="133350" eaLnBrk="0" fontAlgn="base" hangingPunct="0">
              <a:lnSpc>
                <a:spcPts val="15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a:t>
            </a:r>
            <a:r>
              <a:rPr lang="ja-JP" altLang="en-US" sz="1200" dirty="0" smtClean="0">
                <a:latin typeface="ＭＳ 明朝" panose="02020609040205080304" pitchFamily="17" charset="-128"/>
                <a:ea typeface="ＭＳ 明朝" panose="02020609040205080304" pitchFamily="17" charset="-128"/>
                <a:cs typeface="Times New Roman" pitchFamily="18" charset="0"/>
              </a:rPr>
              <a:t>　　　　・</a:t>
            </a:r>
            <a:r>
              <a:rPr lang="ja-JP" altLang="en-US" sz="1200" dirty="0">
                <a:latin typeface="ＭＳ 明朝" panose="02020609040205080304" pitchFamily="17" charset="-128"/>
                <a:ea typeface="ＭＳ 明朝" panose="02020609040205080304" pitchFamily="17" charset="-128"/>
                <a:cs typeface="Times New Roman" pitchFamily="18" charset="0"/>
              </a:rPr>
              <a:t>国保事業費</a:t>
            </a:r>
            <a:r>
              <a:rPr lang="ja-JP" altLang="en-US" sz="1200" dirty="0" smtClean="0">
                <a:latin typeface="ＭＳ 明朝" panose="02020609040205080304" pitchFamily="17" charset="-128"/>
                <a:ea typeface="ＭＳ 明朝" panose="02020609040205080304" pitchFamily="17" charset="-128"/>
                <a:cs typeface="Times New Roman" pitchFamily="18" charset="0"/>
              </a:rPr>
              <a:t>納付</a:t>
            </a:r>
            <a:r>
              <a:rPr lang="ja-JP" altLang="en-US" sz="1200" dirty="0">
                <a:latin typeface="ＭＳ 明朝" panose="02020609040205080304" pitchFamily="17" charset="-128"/>
                <a:ea typeface="ＭＳ 明朝" panose="02020609040205080304" pitchFamily="17" charset="-128"/>
                <a:cs typeface="Times New Roman" pitchFamily="18" charset="0"/>
              </a:rPr>
              <a:t>金等の算定に必要なデータの集計等の業務を委託するためのものであること</a:t>
            </a:r>
            <a:endParaRPr lang="ja-JP" altLang="en-US" sz="1200" dirty="0">
              <a:latin typeface="ＭＳ 明朝" panose="02020609040205080304" pitchFamily="17" charset="-128"/>
              <a:ea typeface="ＭＳ 明朝" panose="02020609040205080304" pitchFamily="17" charset="-128"/>
              <a:cs typeface="ＭＳ Ｐゴシック" pitchFamily="50" charset="-128"/>
            </a:endParaRPr>
          </a:p>
          <a:p>
            <a:pPr lvl="0" indent="133350" eaLnBrk="0" fontAlgn="base" hangingPunct="0">
              <a:lnSpc>
                <a:spcPts val="1500"/>
              </a:lnSpc>
              <a:spcBef>
                <a:spcPct val="0"/>
              </a:spcBef>
              <a:spcAft>
                <a:spcPct val="0"/>
              </a:spcAft>
            </a:pPr>
            <a:r>
              <a:rPr lang="ja-JP" altLang="en-US" sz="1200" dirty="0" smtClean="0">
                <a:latin typeface="ＭＳ 明朝" panose="02020609040205080304" pitchFamily="17" charset="-128"/>
                <a:ea typeface="ＭＳ 明朝" panose="02020609040205080304" pitchFamily="17" charset="-128"/>
                <a:cs typeface="Times New Roman" pitchFamily="18" charset="0"/>
              </a:rPr>
              <a:t>　　　　　・</a:t>
            </a:r>
            <a:r>
              <a:rPr lang="ja-JP" altLang="en-US" sz="1200" dirty="0">
                <a:latin typeface="ＭＳ 明朝" panose="02020609040205080304" pitchFamily="17" charset="-128"/>
                <a:ea typeface="ＭＳ 明朝" panose="02020609040205080304" pitchFamily="17" charset="-128"/>
                <a:cs typeface="Times New Roman" pitchFamily="18" charset="0"/>
              </a:rPr>
              <a:t>将来的にＫＤＢシステムの閲覧ができるようにすること</a:t>
            </a:r>
            <a:endParaRPr lang="ja-JP" altLang="en-US" sz="1200" dirty="0">
              <a:latin typeface="ＭＳ 明朝" panose="02020609040205080304" pitchFamily="17" charset="-128"/>
              <a:ea typeface="ＭＳ 明朝" panose="02020609040205080304" pitchFamily="17" charset="-128"/>
              <a:cs typeface="ＭＳ Ｐゴシック" pitchFamily="50" charset="-128"/>
            </a:endParaRPr>
          </a:p>
          <a:p>
            <a:pPr lvl="0" indent="133350" eaLnBrk="0" fontAlgn="base" hangingPunct="0">
              <a:lnSpc>
                <a:spcPts val="1500"/>
              </a:lnSpc>
              <a:spcBef>
                <a:spcPct val="0"/>
              </a:spcBef>
              <a:spcAft>
                <a:spcPct val="0"/>
              </a:spcAft>
            </a:pPr>
            <a:r>
              <a:rPr lang="ja-JP" altLang="en-US" sz="1200" dirty="0" smtClean="0">
                <a:latin typeface="ＭＳ 明朝" panose="02020609040205080304" pitchFamily="17" charset="-128"/>
                <a:ea typeface="ＭＳ 明朝" panose="02020609040205080304" pitchFamily="17" charset="-128"/>
                <a:cs typeface="Times New Roman" pitchFamily="18" charset="0"/>
              </a:rPr>
              <a:t>　　　　　・</a:t>
            </a:r>
            <a:r>
              <a:rPr lang="ja-JP" altLang="en-US" sz="1200" dirty="0">
                <a:latin typeface="ＭＳ 明朝" panose="02020609040205080304" pitchFamily="17" charset="-128"/>
                <a:ea typeface="ＭＳ 明朝" panose="02020609040205080304" pitchFamily="17" charset="-128"/>
                <a:cs typeface="Times New Roman" pitchFamily="18" charset="0"/>
              </a:rPr>
              <a:t>将来的に都道府県</a:t>
            </a:r>
            <a:r>
              <a:rPr lang="ja-JP" altLang="en-US" sz="1200" dirty="0" smtClean="0">
                <a:latin typeface="ＭＳ 明朝" panose="02020609040205080304" pitchFamily="17" charset="-128"/>
                <a:ea typeface="ＭＳ 明朝" panose="02020609040205080304" pitchFamily="17" charset="-128"/>
                <a:cs typeface="Times New Roman" pitchFamily="18" charset="0"/>
              </a:rPr>
              <a:t>が国民健康保険団体連合会に直接診療</a:t>
            </a:r>
            <a:r>
              <a:rPr lang="ja-JP" altLang="en-US" sz="1200" dirty="0">
                <a:latin typeface="ＭＳ 明朝" panose="02020609040205080304" pitchFamily="17" charset="-128"/>
                <a:ea typeface="ＭＳ 明朝" panose="02020609040205080304" pitchFamily="17" charset="-128"/>
                <a:cs typeface="Times New Roman" pitchFamily="18" charset="0"/>
              </a:rPr>
              <a:t>報酬を支払う場合</a:t>
            </a:r>
            <a:r>
              <a:rPr lang="ja-JP" altLang="en-US" sz="1200" dirty="0" smtClean="0">
                <a:latin typeface="ＭＳ 明朝" panose="02020609040205080304" pitchFamily="17" charset="-128"/>
                <a:ea typeface="ＭＳ 明朝" panose="02020609040205080304" pitchFamily="17" charset="-128"/>
                <a:cs typeface="Times New Roman" pitchFamily="18" charset="0"/>
              </a:rPr>
              <a:t>にも使用</a:t>
            </a:r>
            <a:r>
              <a:rPr lang="ja-JP" altLang="en-US" sz="1200" dirty="0">
                <a:latin typeface="ＭＳ 明朝" panose="02020609040205080304" pitchFamily="17" charset="-128"/>
                <a:ea typeface="ＭＳ 明朝" panose="02020609040205080304" pitchFamily="17" charset="-128"/>
                <a:cs typeface="Times New Roman" pitchFamily="18" charset="0"/>
              </a:rPr>
              <a:t>できること</a:t>
            </a:r>
            <a:endParaRPr lang="ja-JP" altLang="en-US" sz="1200" dirty="0">
              <a:latin typeface="ＭＳ 明朝" panose="02020609040205080304" pitchFamily="17" charset="-128"/>
              <a:ea typeface="ＭＳ 明朝" panose="02020609040205080304" pitchFamily="17" charset="-128"/>
              <a:cs typeface="ＭＳ Ｐゴシック" pitchFamily="50" charset="-128"/>
            </a:endParaRPr>
          </a:p>
          <a:p>
            <a:pPr lvl="0" indent="133350" eaLnBrk="0" fontAlgn="base" hangingPunct="0">
              <a:lnSpc>
                <a:spcPts val="1500"/>
              </a:lnSpc>
              <a:spcBef>
                <a:spcPct val="0"/>
              </a:spcBef>
              <a:spcAft>
                <a:spcPct val="0"/>
              </a:spcAft>
            </a:pPr>
            <a:r>
              <a:rPr lang="ja-JP" altLang="en-US" sz="1200" dirty="0" smtClean="0">
                <a:latin typeface="ＭＳ 明朝" panose="02020609040205080304" pitchFamily="17" charset="-128"/>
                <a:ea typeface="ＭＳ 明朝" panose="02020609040205080304" pitchFamily="17" charset="-128"/>
                <a:cs typeface="Times New Roman" pitchFamily="18" charset="0"/>
              </a:rPr>
              <a:t>　　　　　・</a:t>
            </a:r>
            <a:r>
              <a:rPr lang="ja-JP" altLang="en-US" sz="1200" dirty="0">
                <a:latin typeface="ＭＳ 明朝" panose="02020609040205080304" pitchFamily="17" charset="-128"/>
                <a:ea typeface="ＭＳ 明朝" panose="02020609040205080304" pitchFamily="17" charset="-128"/>
                <a:cs typeface="Times New Roman" pitchFamily="18" charset="0"/>
              </a:rPr>
              <a:t>将来的に</a:t>
            </a:r>
            <a:r>
              <a:rPr lang="ja-JP" altLang="en-US" sz="1200" dirty="0" smtClean="0">
                <a:latin typeface="ＭＳ 明朝" panose="02020609040205080304" pitchFamily="17" charset="-128"/>
                <a:ea typeface="ＭＳ 明朝" panose="02020609040205080304" pitchFamily="17" charset="-128"/>
                <a:cs typeface="Times New Roman" pitchFamily="18" charset="0"/>
              </a:rPr>
              <a:t>都道府県が市町村が行った保険</a:t>
            </a:r>
            <a:r>
              <a:rPr lang="ja-JP" altLang="en-US" sz="1200" dirty="0">
                <a:latin typeface="ＭＳ 明朝" panose="02020609040205080304" pitchFamily="17" charset="-128"/>
                <a:ea typeface="ＭＳ 明朝" panose="02020609040205080304" pitchFamily="17" charset="-128"/>
                <a:cs typeface="Times New Roman" pitchFamily="18" charset="0"/>
              </a:rPr>
              <a:t>給付</a:t>
            </a:r>
            <a:r>
              <a:rPr lang="ja-JP" altLang="en-US" sz="1200" dirty="0" smtClean="0">
                <a:latin typeface="ＭＳ 明朝" panose="02020609040205080304" pitchFamily="17" charset="-128"/>
                <a:ea typeface="ＭＳ 明朝" panose="02020609040205080304" pitchFamily="17" charset="-128"/>
                <a:cs typeface="Times New Roman" pitchFamily="18" charset="0"/>
              </a:rPr>
              <a:t>の点検を</a:t>
            </a:r>
            <a:r>
              <a:rPr lang="ja-JP" altLang="en-US" sz="1200" dirty="0">
                <a:latin typeface="ＭＳ 明朝" panose="02020609040205080304" pitchFamily="17" charset="-128"/>
                <a:ea typeface="ＭＳ 明朝" panose="02020609040205080304" pitchFamily="17" charset="-128"/>
                <a:cs typeface="Times New Roman" pitchFamily="18" charset="0"/>
              </a:rPr>
              <a:t>行う場合にも使用できる</a:t>
            </a:r>
            <a:r>
              <a:rPr lang="ja-JP" altLang="en-US" sz="1200" dirty="0" smtClean="0">
                <a:latin typeface="ＭＳ 明朝" panose="02020609040205080304" pitchFamily="17" charset="-128"/>
                <a:ea typeface="ＭＳ 明朝" panose="02020609040205080304" pitchFamily="17" charset="-128"/>
                <a:cs typeface="Times New Roman" pitchFamily="18" charset="0"/>
              </a:rPr>
              <a:t>こと</a:t>
            </a:r>
            <a:endParaRPr lang="en-US" altLang="ja-JP" sz="1200" dirty="0">
              <a:latin typeface="ＭＳ 明朝" panose="02020609040205080304" pitchFamily="17" charset="-128"/>
              <a:ea typeface="ＭＳ 明朝" panose="02020609040205080304" pitchFamily="17" charset="-128"/>
              <a:cs typeface="Times New Roman" pitchFamily="18" charset="0"/>
            </a:endParaRPr>
          </a:p>
          <a:p>
            <a:pPr lvl="0" indent="133350" eaLnBrk="0" fontAlgn="base" hangingPunct="0">
              <a:lnSpc>
                <a:spcPts val="15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a:t>
            </a:r>
            <a:r>
              <a:rPr lang="ja-JP" altLang="en-US" sz="1200" dirty="0" smtClean="0">
                <a:latin typeface="ＭＳ 明朝" panose="02020609040205080304" pitchFamily="17" charset="-128"/>
                <a:ea typeface="ＭＳ 明朝" panose="02020609040205080304" pitchFamily="17" charset="-128"/>
                <a:cs typeface="Times New Roman" pitchFamily="18" charset="0"/>
              </a:rPr>
              <a:t>　　　　なお</a:t>
            </a:r>
            <a:r>
              <a:rPr lang="ja-JP" altLang="en-US" sz="1200" dirty="0">
                <a:latin typeface="ＭＳ 明朝" panose="02020609040205080304" pitchFamily="17" charset="-128"/>
                <a:ea typeface="ＭＳ 明朝" panose="02020609040205080304" pitchFamily="17" charset="-128"/>
                <a:cs typeface="Times New Roman" pitchFamily="18" charset="0"/>
              </a:rPr>
              <a:t>、国保総合システム専用端末を購入するための費用は、今回の補助対象経費</a:t>
            </a:r>
            <a:r>
              <a:rPr lang="ja-JP" altLang="en-US" sz="1200" dirty="0" smtClean="0">
                <a:latin typeface="ＭＳ 明朝" panose="02020609040205080304" pitchFamily="17" charset="-128"/>
                <a:ea typeface="ＭＳ 明朝" panose="02020609040205080304" pitchFamily="17" charset="-128"/>
                <a:cs typeface="Times New Roman" pitchFamily="18" charset="0"/>
              </a:rPr>
              <a:t>に含まない。</a:t>
            </a:r>
            <a:endParaRPr lang="en-US" altLang="ja-JP" sz="1200" dirty="0">
              <a:latin typeface="ＭＳ 明朝" panose="02020609040205080304" pitchFamily="17" charset="-128"/>
              <a:ea typeface="ＭＳ 明朝" panose="02020609040205080304" pitchFamily="17" charset="-128"/>
              <a:cs typeface="Times New Roman" pitchFamily="18" charset="0"/>
            </a:endParaRPr>
          </a:p>
          <a:p>
            <a:pPr lvl="0" indent="133350" eaLnBrk="0" fontAlgn="base" hangingPunct="0">
              <a:lnSpc>
                <a:spcPts val="1500"/>
              </a:lnSpc>
              <a:spcBef>
                <a:spcPct val="0"/>
              </a:spcBef>
              <a:spcAft>
                <a:spcPct val="0"/>
              </a:spcAft>
            </a:pPr>
            <a:r>
              <a:rPr lang="ja-JP" altLang="en-US" sz="1200" kern="100" dirty="0" smtClean="0">
                <a:latin typeface="ＭＳ 明朝" panose="02020609040205080304" pitchFamily="17" charset="-128"/>
                <a:ea typeface="ＭＳ 明朝" panose="02020609040205080304" pitchFamily="17" charset="-128"/>
                <a:cs typeface="Times New Roman" pitchFamily="18" charset="0"/>
              </a:rPr>
              <a:t>　　　　　</a:t>
            </a:r>
            <a:r>
              <a:rPr lang="ja-JP" altLang="en-US" sz="1200" kern="100" dirty="0" smtClean="0">
                <a:latin typeface="ＭＳ 明朝" panose="02020609040205080304" pitchFamily="17" charset="-128"/>
                <a:ea typeface="ＭＳ 明朝" panose="02020609040205080304" pitchFamily="17" charset="-128"/>
              </a:rPr>
              <a:t>また、</a:t>
            </a:r>
            <a:r>
              <a:rPr lang="en-US" altLang="ja-JP" sz="1200" kern="100" dirty="0" smtClean="0">
                <a:latin typeface="ＭＳ 明朝" panose="02020609040205080304" pitchFamily="17" charset="-128"/>
                <a:ea typeface="ＭＳ 明朝" panose="02020609040205080304" pitchFamily="17" charset="-128"/>
              </a:rPr>
              <a:t>28</a:t>
            </a:r>
            <a:r>
              <a:rPr lang="ja-JP" altLang="ja-JP" sz="1200" kern="100" dirty="0">
                <a:latin typeface="ＭＳ 明朝" panose="02020609040205080304" pitchFamily="17" charset="-128"/>
                <a:ea typeface="ＭＳ 明朝" panose="02020609040205080304" pitchFamily="17" charset="-128"/>
              </a:rPr>
              <a:t>年度</a:t>
            </a:r>
            <a:r>
              <a:rPr lang="ja-JP" altLang="ja-JP" sz="1200" kern="100" dirty="0" smtClean="0">
                <a:latin typeface="ＭＳ 明朝" panose="02020609040205080304" pitchFamily="17" charset="-128"/>
                <a:ea typeface="ＭＳ 明朝" panose="02020609040205080304" pitchFamily="17" charset="-128"/>
              </a:rPr>
              <a:t>に</a:t>
            </a:r>
            <a:r>
              <a:rPr lang="ja-JP" altLang="en-US" sz="1200" kern="100" dirty="0" smtClean="0">
                <a:latin typeface="ＭＳ 明朝" panose="02020609040205080304" pitchFamily="17" charset="-128"/>
                <a:ea typeface="ＭＳ 明朝" panose="02020609040205080304" pitchFamily="17" charset="-128"/>
              </a:rPr>
              <a:t>敷設</a:t>
            </a:r>
            <a:r>
              <a:rPr lang="ja-JP" altLang="ja-JP" sz="1200" kern="100" dirty="0" smtClean="0">
                <a:latin typeface="ＭＳ 明朝" panose="02020609040205080304" pitchFamily="17" charset="-128"/>
                <a:ea typeface="ＭＳ 明朝" panose="02020609040205080304" pitchFamily="17" charset="-128"/>
              </a:rPr>
              <a:t>工事</a:t>
            </a:r>
            <a:r>
              <a:rPr lang="ja-JP" altLang="en-US" sz="1200" kern="100" dirty="0" smtClean="0">
                <a:latin typeface="ＭＳ 明朝" panose="02020609040205080304" pitchFamily="17" charset="-128"/>
                <a:ea typeface="ＭＳ 明朝" panose="02020609040205080304" pitchFamily="17" charset="-128"/>
              </a:rPr>
              <a:t>費に対する補助</a:t>
            </a:r>
            <a:r>
              <a:rPr lang="ja-JP" altLang="ja-JP" sz="1200" kern="100" dirty="0" smtClean="0">
                <a:latin typeface="ＭＳ 明朝" panose="02020609040205080304" pitchFamily="17" charset="-128"/>
                <a:ea typeface="ＭＳ 明朝" panose="02020609040205080304" pitchFamily="17" charset="-128"/>
              </a:rPr>
              <a:t>を</a:t>
            </a:r>
            <a:r>
              <a:rPr lang="ja-JP" altLang="ja-JP" sz="1200" kern="100" dirty="0">
                <a:latin typeface="ＭＳ 明朝" panose="02020609040205080304" pitchFamily="17" charset="-128"/>
                <a:ea typeface="ＭＳ 明朝" panose="02020609040205080304" pitchFamily="17" charset="-128"/>
              </a:rPr>
              <a:t>行った</a:t>
            </a:r>
            <a:r>
              <a:rPr lang="ja-JP" altLang="ja-JP" sz="1200" kern="100" dirty="0" smtClean="0">
                <a:latin typeface="ＭＳ 明朝" panose="02020609040205080304" pitchFamily="17" charset="-128"/>
                <a:ea typeface="ＭＳ 明朝" panose="02020609040205080304" pitchFamily="17" charset="-128"/>
              </a:rPr>
              <a:t>場合</a:t>
            </a:r>
            <a:r>
              <a:rPr lang="ja-JP" altLang="en-US" sz="1200" kern="100" dirty="0">
                <a:latin typeface="ＭＳ 明朝" panose="02020609040205080304" pitchFamily="17" charset="-128"/>
                <a:ea typeface="ＭＳ 明朝" panose="02020609040205080304" pitchFamily="17" charset="-128"/>
              </a:rPr>
              <a:t>には</a:t>
            </a:r>
            <a:r>
              <a:rPr lang="ja-JP" altLang="ja-JP" sz="1200" kern="100" dirty="0" smtClean="0">
                <a:latin typeface="ＭＳ 明朝" panose="02020609040205080304" pitchFamily="17" charset="-128"/>
                <a:ea typeface="ＭＳ 明朝" panose="02020609040205080304" pitchFamily="17" charset="-128"/>
              </a:rPr>
              <a:t>、</a:t>
            </a:r>
            <a:r>
              <a:rPr lang="en-US" altLang="ja-JP" sz="1200" kern="100" dirty="0">
                <a:latin typeface="ＭＳ 明朝" panose="02020609040205080304" pitchFamily="17" charset="-128"/>
                <a:ea typeface="ＭＳ 明朝" panose="02020609040205080304" pitchFamily="17" charset="-128"/>
              </a:rPr>
              <a:t>29</a:t>
            </a:r>
            <a:r>
              <a:rPr lang="ja-JP" altLang="ja-JP" sz="1200" kern="100" dirty="0">
                <a:latin typeface="ＭＳ 明朝" panose="02020609040205080304" pitchFamily="17" charset="-128"/>
                <a:ea typeface="ＭＳ 明朝" panose="02020609040205080304" pitchFamily="17" charset="-128"/>
              </a:rPr>
              <a:t>年度は補助の対象にしない予定</a:t>
            </a:r>
            <a:r>
              <a:rPr lang="ja-JP" altLang="ja-JP" sz="1200" kern="100" dirty="0" smtClean="0">
                <a:latin typeface="ＭＳ 明朝" panose="02020609040205080304" pitchFamily="17" charset="-128"/>
                <a:ea typeface="ＭＳ 明朝" panose="02020609040205080304" pitchFamily="17" charset="-128"/>
              </a:rPr>
              <a:t>。</a:t>
            </a:r>
            <a:endParaRPr lang="en-US" altLang="ja-JP" sz="1200" kern="100" dirty="0" smtClean="0">
              <a:latin typeface="ＭＳ 明朝" panose="02020609040205080304" pitchFamily="17" charset="-128"/>
              <a:ea typeface="ＭＳ 明朝" panose="02020609040205080304" pitchFamily="17" charset="-128"/>
            </a:endParaRPr>
          </a:p>
          <a:p>
            <a:pPr algn="just">
              <a:lnSpc>
                <a:spcPts val="1500"/>
              </a:lnSpc>
              <a:spcAft>
                <a:spcPts val="0"/>
              </a:spcAft>
            </a:pPr>
            <a:r>
              <a:rPr lang="ja-JP" altLang="en-US" sz="1200" kern="100" dirty="0" smtClean="0">
                <a:latin typeface="ＭＳ 明朝" panose="02020609040205080304" pitchFamily="17" charset="-128"/>
                <a:ea typeface="ＭＳ 明朝" panose="02020609040205080304" pitchFamily="17" charset="-128"/>
              </a:rPr>
              <a:t>　</a:t>
            </a:r>
            <a:r>
              <a:rPr lang="ja-JP" altLang="en-US" sz="1200" kern="100" dirty="0" smtClean="0">
                <a:solidFill>
                  <a:srgbClr val="FF0000"/>
                </a:solidFill>
                <a:latin typeface="ＭＳ 明朝" panose="02020609040205080304" pitchFamily="17" charset="-128"/>
                <a:ea typeface="ＭＳ 明朝" panose="02020609040205080304" pitchFamily="17" charset="-128"/>
              </a:rPr>
              <a:t>（注２）</a:t>
            </a:r>
            <a:r>
              <a:rPr lang="ja-JP" altLang="en-US" sz="1200" kern="100" dirty="0" smtClean="0">
                <a:latin typeface="ＭＳ 明朝" panose="02020609040205080304" pitchFamily="17" charset="-128"/>
                <a:ea typeface="ＭＳ 明朝" panose="02020609040205080304" pitchFamily="17" charset="-128"/>
              </a:rPr>
              <a:t>　</a:t>
            </a:r>
            <a:r>
              <a:rPr lang="ja-JP" altLang="en-US" sz="1200" kern="100" dirty="0">
                <a:latin typeface="ＭＳ 明朝" panose="02020609040205080304" pitchFamily="17" charset="-128"/>
                <a:ea typeface="ＭＳ 明朝" panose="02020609040205080304" pitchFamily="17" charset="-128"/>
              </a:rPr>
              <a:t>国民健康保険団体連合会</a:t>
            </a:r>
            <a:r>
              <a:rPr lang="ja-JP" altLang="ja-JP" sz="1200" kern="100" dirty="0">
                <a:latin typeface="ＭＳ 明朝" panose="02020609040205080304" pitchFamily="17" charset="-128"/>
                <a:ea typeface="ＭＳ 明朝" panose="02020609040205080304" pitchFamily="17" charset="-128"/>
              </a:rPr>
              <a:t>等の外部にサーバーを設置する</a:t>
            </a:r>
            <a:r>
              <a:rPr lang="ja-JP" altLang="ja-JP" sz="1200" kern="100" dirty="0" smtClean="0">
                <a:latin typeface="ＭＳ 明朝" panose="02020609040205080304" pitchFamily="17" charset="-128"/>
                <a:ea typeface="ＭＳ 明朝" panose="02020609040205080304" pitchFamily="17" charset="-128"/>
              </a:rPr>
              <a:t>場合、</a:t>
            </a:r>
            <a:r>
              <a:rPr lang="ja-JP" altLang="ja-JP" sz="1200" kern="100" dirty="0">
                <a:latin typeface="ＭＳ 明朝" panose="02020609040205080304" pitchFamily="17" charset="-128"/>
                <a:ea typeface="ＭＳ 明朝" panose="02020609040205080304" pitchFamily="17" charset="-128"/>
              </a:rPr>
              <a:t>庁内に</a:t>
            </a:r>
            <a:r>
              <a:rPr lang="ja-JP" altLang="ja-JP" sz="1200" kern="100" dirty="0" smtClean="0">
                <a:latin typeface="ＭＳ 明朝" panose="02020609040205080304" pitchFamily="17" charset="-128"/>
                <a:ea typeface="ＭＳ 明朝" panose="02020609040205080304" pitchFamily="17" charset="-128"/>
              </a:rPr>
              <a:t>おいて稼働</a:t>
            </a:r>
            <a:r>
              <a:rPr lang="ja-JP" altLang="ja-JP" sz="1200" kern="100" dirty="0">
                <a:latin typeface="ＭＳ 明朝" panose="02020609040205080304" pitchFamily="17" charset="-128"/>
                <a:ea typeface="ＭＳ 明朝" panose="02020609040205080304" pitchFamily="17" charset="-128"/>
              </a:rPr>
              <a:t>環境を構築</a:t>
            </a:r>
            <a:r>
              <a:rPr lang="ja-JP" altLang="ja-JP" sz="1200" kern="100" dirty="0" smtClean="0">
                <a:latin typeface="ＭＳ 明朝" panose="02020609040205080304" pitchFamily="17" charset="-128"/>
                <a:ea typeface="ＭＳ 明朝" panose="02020609040205080304" pitchFamily="17" charset="-128"/>
              </a:rPr>
              <a:t>する</a:t>
            </a:r>
            <a:r>
              <a:rPr lang="ja-JP" altLang="en-US" sz="1200" kern="100" dirty="0" smtClean="0">
                <a:latin typeface="ＭＳ 明朝" panose="02020609040205080304" pitchFamily="17" charset="-128"/>
                <a:ea typeface="ＭＳ 明朝" panose="02020609040205080304" pitchFamily="17" charset="-128"/>
              </a:rPr>
              <a:t>際</a:t>
            </a:r>
            <a:r>
              <a:rPr lang="ja-JP" altLang="ja-JP" sz="1200" kern="100" dirty="0" smtClean="0">
                <a:latin typeface="ＭＳ 明朝" panose="02020609040205080304" pitchFamily="17" charset="-128"/>
                <a:ea typeface="ＭＳ 明朝" panose="02020609040205080304" pitchFamily="17" charset="-128"/>
              </a:rPr>
              <a:t>に</a:t>
            </a:r>
            <a:r>
              <a:rPr lang="ja-JP" altLang="ja-JP" sz="1200" kern="100" dirty="0">
                <a:latin typeface="ＭＳ 明朝" panose="02020609040205080304" pitchFamily="17" charset="-128"/>
                <a:ea typeface="ＭＳ 明朝" panose="02020609040205080304" pitchFamily="17" charset="-128"/>
              </a:rPr>
              <a:t>必要</a:t>
            </a:r>
            <a:r>
              <a:rPr lang="ja-JP" altLang="ja-JP" sz="1200" kern="100" dirty="0" smtClean="0">
                <a:latin typeface="ＭＳ 明朝" panose="02020609040205080304" pitchFamily="17" charset="-128"/>
                <a:ea typeface="ＭＳ 明朝" panose="02020609040205080304" pitchFamily="17" charset="-128"/>
              </a:rPr>
              <a:t>な機器</a:t>
            </a:r>
            <a:r>
              <a:rPr lang="ja-JP" altLang="en-US" sz="1200" kern="100" dirty="0" smtClean="0">
                <a:latin typeface="ＭＳ 明朝" panose="02020609040205080304" pitchFamily="17" charset="-128"/>
                <a:ea typeface="ＭＳ 明朝" panose="02020609040205080304" pitchFamily="17" charset="-128"/>
              </a:rPr>
              <a:t>類に</a:t>
            </a:r>
            <a:endParaRPr lang="en-US" altLang="ja-JP" sz="1200" kern="100" dirty="0" smtClean="0">
              <a:latin typeface="ＭＳ 明朝" panose="02020609040205080304" pitchFamily="17" charset="-128"/>
              <a:ea typeface="ＭＳ 明朝" panose="02020609040205080304" pitchFamily="17" charset="-128"/>
            </a:endParaRPr>
          </a:p>
          <a:p>
            <a:pPr algn="just">
              <a:lnSpc>
                <a:spcPts val="1500"/>
              </a:lnSpc>
              <a:spcAft>
                <a:spcPts val="0"/>
              </a:spcAft>
            </a:pPr>
            <a:r>
              <a:rPr lang="ja-JP" altLang="en-US" sz="1200" kern="100" dirty="0">
                <a:latin typeface="ＭＳ 明朝" panose="02020609040205080304" pitchFamily="17" charset="-128"/>
                <a:ea typeface="ＭＳ 明朝" panose="02020609040205080304" pitchFamily="17" charset="-128"/>
              </a:rPr>
              <a:t>　</a:t>
            </a:r>
            <a:r>
              <a:rPr lang="ja-JP" altLang="en-US" sz="1200" kern="100" dirty="0" smtClean="0">
                <a:latin typeface="ＭＳ 明朝" panose="02020609040205080304" pitchFamily="17" charset="-128"/>
                <a:ea typeface="ＭＳ 明朝" panose="02020609040205080304" pitchFamily="17" charset="-128"/>
              </a:rPr>
              <a:t>　　　　</a:t>
            </a:r>
            <a:r>
              <a:rPr lang="ja-JP" altLang="ja-JP" sz="1200" kern="100" dirty="0" smtClean="0">
                <a:latin typeface="ＭＳ 明朝" panose="02020609040205080304" pitchFamily="17" charset="-128"/>
                <a:ea typeface="ＭＳ 明朝" panose="02020609040205080304" pitchFamily="17" charset="-128"/>
              </a:rPr>
              <a:t>限り</a:t>
            </a:r>
            <a:r>
              <a:rPr lang="ja-JP" altLang="ja-JP" sz="1200" kern="100" dirty="0">
                <a:latin typeface="ＭＳ 明朝" panose="02020609040205080304" pitchFamily="17" charset="-128"/>
                <a:ea typeface="ＭＳ 明朝" panose="02020609040205080304" pitchFamily="17" charset="-128"/>
              </a:rPr>
              <a:t>補助対象とする</a:t>
            </a:r>
            <a:r>
              <a:rPr lang="ja-JP" altLang="ja-JP" sz="1200" kern="100" dirty="0" smtClean="0">
                <a:latin typeface="ＭＳ 明朝" panose="02020609040205080304" pitchFamily="17" charset="-128"/>
                <a:ea typeface="ＭＳ 明朝" panose="02020609040205080304" pitchFamily="17" charset="-128"/>
              </a:rPr>
              <a:t>。</a:t>
            </a:r>
            <a:r>
              <a:rPr lang="en-US" altLang="ja-JP" sz="1200" dirty="0" smtClean="0">
                <a:latin typeface="ＭＳ 明朝" panose="02020609040205080304" pitchFamily="17" charset="-128"/>
                <a:ea typeface="ＭＳ 明朝" panose="02020609040205080304" pitchFamily="17" charset="-128"/>
                <a:cs typeface="Times New Roman" pitchFamily="18" charset="0"/>
              </a:rPr>
              <a:t>28</a:t>
            </a:r>
            <a:r>
              <a:rPr lang="ja-JP" altLang="en-US" sz="1200" dirty="0">
                <a:latin typeface="ＭＳ 明朝" panose="02020609040205080304" pitchFamily="17" charset="-128"/>
                <a:ea typeface="ＭＳ 明朝" panose="02020609040205080304" pitchFamily="17" charset="-128"/>
                <a:cs typeface="Times New Roman" pitchFamily="18" charset="0"/>
              </a:rPr>
              <a:t>年度に</a:t>
            </a:r>
            <a:r>
              <a:rPr lang="ja-JP" altLang="en-US" sz="1200" dirty="0" smtClean="0">
                <a:latin typeface="ＭＳ 明朝" panose="02020609040205080304" pitchFamily="17" charset="-128"/>
                <a:ea typeface="ＭＳ 明朝" panose="02020609040205080304" pitchFamily="17" charset="-128"/>
                <a:cs typeface="Times New Roman" pitchFamily="18" charset="0"/>
              </a:rPr>
              <a:t>スタンドアロン端末購入費を補助した場合には、</a:t>
            </a:r>
            <a:r>
              <a:rPr lang="en-US" altLang="ja-JP" sz="1200" dirty="0" smtClean="0">
                <a:latin typeface="ＭＳ 明朝" panose="02020609040205080304" pitchFamily="17" charset="-128"/>
                <a:ea typeface="ＭＳ 明朝" panose="02020609040205080304" pitchFamily="17" charset="-128"/>
                <a:cs typeface="Times New Roman" pitchFamily="18" charset="0"/>
              </a:rPr>
              <a:t>29</a:t>
            </a:r>
            <a:r>
              <a:rPr lang="ja-JP" altLang="en-US" sz="1200" dirty="0" smtClean="0">
                <a:latin typeface="ＭＳ 明朝" panose="02020609040205080304" pitchFamily="17" charset="-128"/>
                <a:ea typeface="ＭＳ 明朝" panose="02020609040205080304" pitchFamily="17" charset="-128"/>
                <a:cs typeface="Times New Roman" pitchFamily="18" charset="0"/>
              </a:rPr>
              <a:t>年度にクライアントサーバー方式に</a:t>
            </a:r>
            <a:endParaRPr lang="en-US" altLang="ja-JP" sz="1200" dirty="0" smtClean="0">
              <a:latin typeface="ＭＳ 明朝" panose="02020609040205080304" pitchFamily="17" charset="-128"/>
              <a:ea typeface="ＭＳ 明朝" panose="02020609040205080304" pitchFamily="17" charset="-128"/>
              <a:cs typeface="Times New Roman" pitchFamily="18" charset="0"/>
            </a:endParaRPr>
          </a:p>
          <a:p>
            <a:pPr algn="just">
              <a:lnSpc>
                <a:spcPts val="1500"/>
              </a:lnSpc>
              <a:spcAft>
                <a:spcPts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a:t>
            </a:r>
            <a:r>
              <a:rPr lang="ja-JP" altLang="en-US" sz="1200" dirty="0" smtClean="0">
                <a:latin typeface="ＭＳ 明朝" panose="02020609040205080304" pitchFamily="17" charset="-128"/>
                <a:ea typeface="ＭＳ 明朝" panose="02020609040205080304" pitchFamily="17" charset="-128"/>
                <a:cs typeface="Times New Roman" pitchFamily="18" charset="0"/>
              </a:rPr>
              <a:t>　　　　よる稼働環境を構築する際における端末購入経費（</a:t>
            </a:r>
            <a:r>
              <a:rPr lang="en-US" altLang="ja-JP" sz="1200" dirty="0" smtClean="0">
                <a:latin typeface="ＭＳ 明朝" panose="02020609040205080304" pitchFamily="17" charset="-128"/>
                <a:ea typeface="ＭＳ 明朝" panose="02020609040205080304" pitchFamily="17" charset="-128"/>
                <a:cs typeface="Times New Roman" pitchFamily="18" charset="0"/>
              </a:rPr>
              <a:t>400</a:t>
            </a:r>
            <a:r>
              <a:rPr lang="ja-JP" altLang="en-US" sz="1200" dirty="0">
                <a:latin typeface="ＭＳ 明朝" panose="02020609040205080304" pitchFamily="17" charset="-128"/>
                <a:ea typeface="ＭＳ 明朝" panose="02020609040205080304" pitchFamily="17" charset="-128"/>
                <a:cs typeface="Times New Roman" pitchFamily="18" charset="0"/>
              </a:rPr>
              <a:t>千</a:t>
            </a:r>
            <a:r>
              <a:rPr lang="ja-JP" altLang="en-US" sz="1200" dirty="0" smtClean="0">
                <a:latin typeface="ＭＳ 明朝" panose="02020609040205080304" pitchFamily="17" charset="-128"/>
                <a:ea typeface="ＭＳ 明朝" panose="02020609040205080304" pitchFamily="17" charset="-128"/>
                <a:cs typeface="Times New Roman" pitchFamily="18" charset="0"/>
              </a:rPr>
              <a:t>円）を補助対象経費から除く予定。</a:t>
            </a:r>
            <a:endParaRPr lang="ja-JP" altLang="ja-JP" sz="1200" kern="100" dirty="0">
              <a:latin typeface="ＭＳ 明朝" panose="02020609040205080304" pitchFamily="17" charset="-128"/>
              <a:ea typeface="ＭＳ 明朝" panose="02020609040205080304" pitchFamily="17" charset="-128"/>
            </a:endParaRPr>
          </a:p>
        </p:txBody>
      </p:sp>
      <p:sp>
        <p:nvSpPr>
          <p:cNvPr id="9" name="正方形/長方形 8"/>
          <p:cNvSpPr/>
          <p:nvPr/>
        </p:nvSpPr>
        <p:spPr>
          <a:xfrm>
            <a:off x="0" y="620688"/>
            <a:ext cx="9828000" cy="1182375"/>
          </a:xfrm>
          <a:prstGeom prst="rect">
            <a:avLst/>
          </a:prstGeom>
          <a:ln>
            <a:solidFill>
              <a:schemeClr val="tx1"/>
            </a:solidFill>
          </a:ln>
        </p:spPr>
        <p:txBody>
          <a:bodyPr wrap="square">
            <a:spAutoFit/>
          </a:bodyPr>
          <a:lstStyle/>
          <a:p>
            <a:pPr lvl="0" indent="133350" eaLnBrk="0" fontAlgn="base" hangingPunct="0">
              <a:lnSpc>
                <a:spcPts val="1700"/>
              </a:lnSpc>
              <a:spcBef>
                <a:spcPct val="0"/>
              </a:spcBef>
              <a:spcAft>
                <a:spcPct val="0"/>
              </a:spcAft>
            </a:pPr>
            <a:r>
              <a:rPr lang="ja-JP" altLang="en-US" sz="1350" dirty="0" smtClean="0">
                <a:latin typeface="ＭＳ ゴシック" panose="020B0609070205080204" pitchFamily="49" charset="-128"/>
                <a:ea typeface="ＭＳ ゴシック" panose="020B0609070205080204" pitchFamily="49" charset="-128"/>
                <a:cs typeface="Times New Roman" pitchFamily="18" charset="0"/>
              </a:rPr>
              <a:t>○　都道府県においては、早ければ平成</a:t>
            </a:r>
            <a:r>
              <a:rPr lang="en-US" altLang="ja-JP" sz="1350" dirty="0" smtClean="0">
                <a:latin typeface="ＭＳ ゴシック" panose="020B0609070205080204" pitchFamily="49" charset="-128"/>
                <a:ea typeface="ＭＳ ゴシック" panose="020B0609070205080204" pitchFamily="49" charset="-128"/>
                <a:cs typeface="Times New Roman" pitchFamily="18" charset="0"/>
              </a:rPr>
              <a:t>28</a:t>
            </a:r>
            <a:r>
              <a:rPr lang="ja-JP" altLang="en-US" sz="1350" dirty="0" smtClean="0">
                <a:latin typeface="ＭＳ ゴシック" panose="020B0609070205080204" pitchFamily="49" charset="-128"/>
                <a:ea typeface="ＭＳ ゴシック" panose="020B0609070205080204" pitchFamily="49" charset="-128"/>
                <a:cs typeface="Times New Roman" pitchFamily="18" charset="0"/>
              </a:rPr>
              <a:t>年</a:t>
            </a:r>
            <a:r>
              <a:rPr lang="en-US" altLang="ja-JP" sz="1350" dirty="0" smtClean="0">
                <a:latin typeface="ＭＳ ゴシック" panose="020B0609070205080204" pitchFamily="49" charset="-128"/>
                <a:ea typeface="ＭＳ ゴシック" panose="020B0609070205080204" pitchFamily="49" charset="-128"/>
                <a:cs typeface="Times New Roman" pitchFamily="18" charset="0"/>
              </a:rPr>
              <a:t>10</a:t>
            </a:r>
            <a:r>
              <a:rPr lang="ja-JP" altLang="en-US" sz="1350" dirty="0" smtClean="0">
                <a:latin typeface="ＭＳ ゴシック" panose="020B0609070205080204" pitchFamily="49" charset="-128"/>
                <a:ea typeface="ＭＳ ゴシック" panose="020B0609070205080204" pitchFamily="49" charset="-128"/>
                <a:cs typeface="Times New Roman" pitchFamily="18" charset="0"/>
              </a:rPr>
              <a:t>月から国保事業費納付金等の試算が可能となるよう、平成</a:t>
            </a:r>
            <a:r>
              <a:rPr lang="en-US" altLang="ja-JP" sz="1350" dirty="0">
                <a:latin typeface="ＭＳ ゴシック" panose="020B0609070205080204" pitchFamily="49" charset="-128"/>
                <a:ea typeface="ＭＳ ゴシック" panose="020B0609070205080204" pitchFamily="49" charset="-128"/>
                <a:cs typeface="Times New Roman" pitchFamily="18" charset="0"/>
              </a:rPr>
              <a:t>28</a:t>
            </a:r>
            <a:r>
              <a:rPr lang="ja-JP" altLang="en-US" sz="1350" dirty="0" smtClean="0">
                <a:latin typeface="ＭＳ ゴシック" panose="020B0609070205080204" pitchFamily="49" charset="-128"/>
                <a:ea typeface="ＭＳ ゴシック" panose="020B0609070205080204" pitchFamily="49" charset="-128"/>
                <a:cs typeface="Times New Roman" pitchFamily="18" charset="0"/>
              </a:rPr>
              <a:t>年</a:t>
            </a:r>
            <a:r>
              <a:rPr lang="en-US" altLang="ja-JP" sz="1350" dirty="0" smtClean="0">
                <a:latin typeface="ＭＳ ゴシック" panose="020B0609070205080204" pitchFamily="49" charset="-128"/>
                <a:ea typeface="ＭＳ ゴシック" panose="020B0609070205080204" pitchFamily="49" charset="-128"/>
                <a:cs typeface="Times New Roman" pitchFamily="18" charset="0"/>
              </a:rPr>
              <a:t>4</a:t>
            </a:r>
            <a:r>
              <a:rPr lang="ja-JP" altLang="en-US" sz="1350" dirty="0" smtClean="0">
                <a:latin typeface="ＭＳ ゴシック" panose="020B0609070205080204" pitchFamily="49" charset="-128"/>
                <a:ea typeface="ＭＳ ゴシック" panose="020B0609070205080204" pitchFamily="49" charset="-128"/>
                <a:cs typeface="Times New Roman" pitchFamily="18" charset="0"/>
              </a:rPr>
              <a:t>月を目途に</a:t>
            </a:r>
            <a:endParaRPr lang="en-US" altLang="ja-JP" sz="1350" dirty="0" smtClean="0">
              <a:latin typeface="ＭＳ ゴシック" panose="020B0609070205080204" pitchFamily="49" charset="-128"/>
              <a:ea typeface="ＭＳ ゴシック" panose="020B0609070205080204" pitchFamily="49" charset="-128"/>
              <a:cs typeface="Times New Roman" pitchFamily="18" charset="0"/>
            </a:endParaRPr>
          </a:p>
          <a:p>
            <a:pPr lvl="0" indent="133350" eaLnBrk="0" fontAlgn="base" hangingPunct="0">
              <a:lnSpc>
                <a:spcPts val="1700"/>
              </a:lnSpc>
              <a:spcBef>
                <a:spcPct val="0"/>
              </a:spcBef>
              <a:spcAft>
                <a:spcPct val="0"/>
              </a:spcAft>
            </a:pPr>
            <a:r>
              <a:rPr lang="ja-JP" altLang="en-US" sz="1350" dirty="0">
                <a:latin typeface="ＭＳ ゴシック" panose="020B0609070205080204" pitchFamily="49" charset="-128"/>
                <a:ea typeface="ＭＳ ゴシック" panose="020B0609070205080204" pitchFamily="49" charset="-128"/>
                <a:cs typeface="Times New Roman" pitchFamily="18" charset="0"/>
              </a:rPr>
              <a:t>　</a:t>
            </a:r>
            <a:r>
              <a:rPr lang="ja-JP" altLang="en-US" sz="1350" dirty="0" smtClean="0">
                <a:latin typeface="ＭＳ ゴシック" panose="020B0609070205080204" pitchFamily="49" charset="-128"/>
                <a:ea typeface="ＭＳ ゴシック" panose="020B0609070205080204" pitchFamily="49" charset="-128"/>
                <a:cs typeface="Times New Roman" pitchFamily="18" charset="0"/>
              </a:rPr>
              <a:t>公開する予定の「機器</a:t>
            </a:r>
            <a:r>
              <a:rPr lang="ja-JP" altLang="en-US" sz="1350" dirty="0">
                <a:latin typeface="ＭＳ ゴシック" panose="020B0609070205080204" pitchFamily="49" charset="-128"/>
                <a:ea typeface="ＭＳ ゴシック" panose="020B0609070205080204" pitchFamily="49" charset="-128"/>
                <a:cs typeface="Times New Roman" pitchFamily="18" charset="0"/>
              </a:rPr>
              <a:t>調達</a:t>
            </a:r>
            <a:r>
              <a:rPr lang="ja-JP" altLang="en-US" sz="1350" dirty="0" smtClean="0">
                <a:latin typeface="ＭＳ ゴシック" panose="020B0609070205080204" pitchFamily="49" charset="-128"/>
                <a:ea typeface="ＭＳ ゴシック" panose="020B0609070205080204" pitchFamily="49" charset="-128"/>
                <a:cs typeface="Times New Roman" pitchFamily="18" charset="0"/>
              </a:rPr>
              <a:t>仕様書」に</a:t>
            </a:r>
            <a:r>
              <a:rPr lang="ja-JP" altLang="en-US" sz="1350" dirty="0">
                <a:latin typeface="ＭＳ ゴシック" panose="020B0609070205080204" pitchFamily="49" charset="-128"/>
                <a:ea typeface="ＭＳ ゴシック" panose="020B0609070205080204" pitchFamily="49" charset="-128"/>
                <a:cs typeface="Times New Roman" pitchFamily="18" charset="0"/>
              </a:rPr>
              <a:t>基づき</a:t>
            </a:r>
            <a:r>
              <a:rPr lang="ja-JP" altLang="en-US" sz="1350" dirty="0" smtClean="0">
                <a:latin typeface="ＭＳ ゴシック" panose="020B0609070205080204" pitchFamily="49" charset="-128"/>
                <a:ea typeface="ＭＳ ゴシック" panose="020B0609070205080204" pitchFamily="49" charset="-128"/>
                <a:cs typeface="Times New Roman" pitchFamily="18" charset="0"/>
              </a:rPr>
              <a:t>、計画的に必要な機器の調達</a:t>
            </a:r>
            <a:r>
              <a:rPr lang="ja-JP" altLang="en-US" sz="1350" dirty="0">
                <a:latin typeface="ＭＳ ゴシック" panose="020B0609070205080204" pitchFamily="49" charset="-128"/>
                <a:ea typeface="ＭＳ ゴシック" panose="020B0609070205080204" pitchFamily="49" charset="-128"/>
                <a:cs typeface="Times New Roman" pitchFamily="18" charset="0"/>
              </a:rPr>
              <a:t>を行って</a:t>
            </a:r>
            <a:r>
              <a:rPr lang="ja-JP" altLang="en-US" sz="1350" dirty="0" smtClean="0">
                <a:latin typeface="ＭＳ ゴシック" panose="020B0609070205080204" pitchFamily="49" charset="-128"/>
                <a:ea typeface="ＭＳ ゴシック" panose="020B0609070205080204" pitchFamily="49" charset="-128"/>
                <a:cs typeface="Times New Roman" pitchFamily="18" charset="0"/>
              </a:rPr>
              <a:t>いただきたい。</a:t>
            </a:r>
            <a:endParaRPr lang="ja-JP" altLang="en-US" sz="1350" dirty="0">
              <a:latin typeface="ＭＳ ゴシック" panose="020B0609070205080204" pitchFamily="49" charset="-128"/>
              <a:ea typeface="ＭＳ ゴシック" panose="020B0609070205080204" pitchFamily="49" charset="-128"/>
              <a:cs typeface="ＭＳ Ｐゴシック" pitchFamily="50" charset="-128"/>
            </a:endParaRPr>
          </a:p>
          <a:p>
            <a:pPr lvl="0" indent="133350" eaLnBrk="0" fontAlgn="base" hangingPunct="0">
              <a:lnSpc>
                <a:spcPts val="1700"/>
              </a:lnSpc>
              <a:spcBef>
                <a:spcPct val="0"/>
              </a:spcBef>
              <a:spcAft>
                <a:spcPct val="0"/>
              </a:spcAft>
            </a:pPr>
            <a:r>
              <a:rPr lang="ja-JP" altLang="en-US" sz="1350" dirty="0" smtClean="0">
                <a:latin typeface="ＭＳ ゴシック" panose="020B0609070205080204" pitchFamily="49" charset="-128"/>
                <a:ea typeface="ＭＳ ゴシック" panose="020B0609070205080204" pitchFamily="49" charset="-128"/>
                <a:cs typeface="Times New Roman" pitchFamily="18" charset="0"/>
              </a:rPr>
              <a:t>○　機器調達及び国保事業報告システムの改修に</a:t>
            </a:r>
            <a:r>
              <a:rPr lang="ja-JP" altLang="en-US" sz="1350" dirty="0">
                <a:latin typeface="ＭＳ ゴシック" panose="020B0609070205080204" pitchFamily="49" charset="-128"/>
                <a:ea typeface="ＭＳ ゴシック" panose="020B0609070205080204" pitchFamily="49" charset="-128"/>
                <a:cs typeface="Times New Roman" pitchFamily="18" charset="0"/>
              </a:rPr>
              <a:t>係る経費については</a:t>
            </a:r>
            <a:r>
              <a:rPr lang="ja-JP" altLang="en-US" sz="1350" dirty="0" smtClean="0">
                <a:latin typeface="ＭＳ ゴシック" panose="020B0609070205080204" pitchFamily="49" charset="-128"/>
                <a:ea typeface="ＭＳ ゴシック" panose="020B0609070205080204" pitchFamily="49" charset="-128"/>
                <a:cs typeface="Times New Roman" pitchFamily="18" charset="0"/>
              </a:rPr>
              <a:t>、国</a:t>
            </a:r>
            <a:r>
              <a:rPr lang="ja-JP" altLang="en-US" sz="1350" dirty="0">
                <a:latin typeface="ＭＳ ゴシック" panose="020B0609070205080204" pitchFamily="49" charset="-128"/>
                <a:ea typeface="ＭＳ ゴシック" panose="020B0609070205080204" pitchFamily="49" charset="-128"/>
                <a:cs typeface="Times New Roman" pitchFamily="18" charset="0"/>
              </a:rPr>
              <a:t>の予算の範囲内に</a:t>
            </a:r>
            <a:r>
              <a:rPr lang="ja-JP" altLang="en-US" sz="1350" dirty="0" smtClean="0">
                <a:latin typeface="ＭＳ ゴシック" panose="020B0609070205080204" pitchFamily="49" charset="-128"/>
                <a:ea typeface="ＭＳ ゴシック" panose="020B0609070205080204" pitchFamily="49" charset="-128"/>
                <a:cs typeface="Times New Roman" pitchFamily="18" charset="0"/>
              </a:rPr>
              <a:t>おいて、以下の補助を</a:t>
            </a:r>
            <a:r>
              <a:rPr lang="ja-JP" altLang="en-US" sz="1350" dirty="0">
                <a:latin typeface="ＭＳ ゴシック" panose="020B0609070205080204" pitchFamily="49" charset="-128"/>
                <a:ea typeface="ＭＳ ゴシック" panose="020B0609070205080204" pitchFamily="49" charset="-128"/>
                <a:cs typeface="Times New Roman" pitchFamily="18" charset="0"/>
              </a:rPr>
              <a:t>予定</a:t>
            </a:r>
            <a:r>
              <a:rPr lang="ja-JP" altLang="en-US" sz="1350" dirty="0" smtClean="0">
                <a:latin typeface="ＭＳ ゴシック" panose="020B0609070205080204" pitchFamily="49" charset="-128"/>
                <a:ea typeface="ＭＳ ゴシック" panose="020B0609070205080204" pitchFamily="49" charset="-128"/>
                <a:cs typeface="Times New Roman" pitchFamily="18" charset="0"/>
              </a:rPr>
              <a:t>して</a:t>
            </a:r>
            <a:endParaRPr lang="en-US" altLang="ja-JP" sz="1350" dirty="0" smtClean="0">
              <a:latin typeface="ＭＳ ゴシック" panose="020B0609070205080204" pitchFamily="49" charset="-128"/>
              <a:ea typeface="ＭＳ ゴシック" panose="020B0609070205080204" pitchFamily="49" charset="-128"/>
              <a:cs typeface="Times New Roman" pitchFamily="18" charset="0"/>
            </a:endParaRPr>
          </a:p>
          <a:p>
            <a:pPr lvl="0" indent="133350" eaLnBrk="0" fontAlgn="base" hangingPunct="0">
              <a:lnSpc>
                <a:spcPts val="1700"/>
              </a:lnSpc>
              <a:spcBef>
                <a:spcPct val="0"/>
              </a:spcBef>
              <a:spcAft>
                <a:spcPct val="0"/>
              </a:spcAft>
            </a:pPr>
            <a:r>
              <a:rPr lang="ja-JP" altLang="en-US" sz="1350" dirty="0">
                <a:latin typeface="ＭＳ ゴシック" panose="020B0609070205080204" pitchFamily="49" charset="-128"/>
                <a:ea typeface="ＭＳ ゴシック" panose="020B0609070205080204" pitchFamily="49" charset="-128"/>
                <a:cs typeface="Times New Roman" pitchFamily="18" charset="0"/>
              </a:rPr>
              <a:t>　</a:t>
            </a:r>
            <a:r>
              <a:rPr lang="ja-JP" altLang="en-US" sz="1350" dirty="0" smtClean="0">
                <a:latin typeface="ＭＳ ゴシック" panose="020B0609070205080204" pitchFamily="49" charset="-128"/>
                <a:ea typeface="ＭＳ ゴシック" panose="020B0609070205080204" pitchFamily="49" charset="-128"/>
                <a:cs typeface="Times New Roman" pitchFamily="18" charset="0"/>
              </a:rPr>
              <a:t>いる。詳細</a:t>
            </a:r>
            <a:r>
              <a:rPr lang="ja-JP" altLang="en-US" sz="1350" dirty="0">
                <a:latin typeface="ＭＳ ゴシック" panose="020B0609070205080204" pitchFamily="49" charset="-128"/>
                <a:ea typeface="ＭＳ ゴシック" panose="020B0609070205080204" pitchFamily="49" charset="-128"/>
                <a:cs typeface="Times New Roman" pitchFamily="18" charset="0"/>
              </a:rPr>
              <a:t>は</a:t>
            </a:r>
            <a:r>
              <a:rPr lang="ja-JP" altLang="en-US" sz="1350" dirty="0" smtClean="0">
                <a:latin typeface="ＭＳ ゴシック" panose="020B0609070205080204" pitchFamily="49" charset="-128"/>
                <a:ea typeface="ＭＳ ゴシック" panose="020B0609070205080204" pitchFamily="49" charset="-128"/>
                <a:cs typeface="Times New Roman" pitchFamily="18" charset="0"/>
              </a:rPr>
              <a:t>、平成</a:t>
            </a:r>
            <a:r>
              <a:rPr lang="en-US" altLang="ja-JP" sz="1350" dirty="0" smtClean="0">
                <a:latin typeface="ＭＳ ゴシック" panose="020B0609070205080204" pitchFamily="49" charset="-128"/>
                <a:ea typeface="ＭＳ ゴシック" panose="020B0609070205080204" pitchFamily="49" charset="-128"/>
                <a:cs typeface="Times New Roman" pitchFamily="18" charset="0"/>
              </a:rPr>
              <a:t>28</a:t>
            </a:r>
            <a:r>
              <a:rPr lang="ja-JP" altLang="en-US" sz="1350" dirty="0" smtClean="0">
                <a:latin typeface="ＭＳ ゴシック" panose="020B0609070205080204" pitchFamily="49" charset="-128"/>
                <a:ea typeface="ＭＳ ゴシック" panose="020B0609070205080204" pitchFamily="49" charset="-128"/>
                <a:cs typeface="Times New Roman" pitchFamily="18" charset="0"/>
              </a:rPr>
              <a:t>年</a:t>
            </a:r>
            <a:r>
              <a:rPr lang="en-US" altLang="ja-JP" sz="1350" dirty="0" smtClean="0">
                <a:latin typeface="ＭＳ ゴシック" panose="020B0609070205080204" pitchFamily="49" charset="-128"/>
                <a:ea typeface="ＭＳ ゴシック" panose="020B0609070205080204" pitchFamily="49" charset="-128"/>
                <a:cs typeface="Times New Roman" pitchFamily="18" charset="0"/>
              </a:rPr>
              <a:t>4</a:t>
            </a:r>
            <a:r>
              <a:rPr lang="ja-JP" altLang="en-US" sz="1350" smtClean="0">
                <a:latin typeface="ＭＳ ゴシック" panose="020B0609070205080204" pitchFamily="49" charset="-128"/>
                <a:ea typeface="ＭＳ ゴシック" panose="020B0609070205080204" pitchFamily="49" charset="-128"/>
                <a:cs typeface="Times New Roman" pitchFamily="18" charset="0"/>
              </a:rPr>
              <a:t>月頃、補助</a:t>
            </a:r>
            <a:r>
              <a:rPr lang="ja-JP" altLang="en-US" sz="1350" dirty="0" smtClean="0">
                <a:latin typeface="ＭＳ ゴシック" panose="020B0609070205080204" pitchFamily="49" charset="-128"/>
                <a:ea typeface="ＭＳ ゴシック" panose="020B0609070205080204" pitchFamily="49" charset="-128"/>
                <a:cs typeface="Times New Roman" pitchFamily="18" charset="0"/>
              </a:rPr>
              <a:t>金交付</a:t>
            </a:r>
            <a:r>
              <a:rPr lang="ja-JP" altLang="en-US" sz="1350" dirty="0">
                <a:latin typeface="ＭＳ ゴシック" panose="020B0609070205080204" pitchFamily="49" charset="-128"/>
                <a:ea typeface="ＭＳ ゴシック" panose="020B0609070205080204" pitchFamily="49" charset="-128"/>
                <a:cs typeface="Times New Roman" pitchFamily="18" charset="0"/>
              </a:rPr>
              <a:t>要綱においてお示しする。</a:t>
            </a:r>
            <a:endParaRPr lang="ja-JP" altLang="en-US" sz="1350" dirty="0">
              <a:latin typeface="ＭＳ ゴシック" panose="020B0609070205080204" pitchFamily="49" charset="-128"/>
              <a:ea typeface="ＭＳ ゴシック" panose="020B0609070205080204" pitchFamily="49" charset="-128"/>
              <a:cs typeface="ＭＳ Ｐゴシック" pitchFamily="50" charset="-128"/>
            </a:endParaRPr>
          </a:p>
          <a:p>
            <a:pPr lvl="0" indent="133350" eaLnBrk="0" fontAlgn="base" hangingPunct="0">
              <a:lnSpc>
                <a:spcPts val="1700"/>
              </a:lnSpc>
              <a:spcBef>
                <a:spcPct val="0"/>
              </a:spcBef>
              <a:spcAft>
                <a:spcPct val="0"/>
              </a:spcAft>
            </a:pPr>
            <a:r>
              <a:rPr lang="ja-JP" altLang="en-US" sz="1350" dirty="0" smtClean="0">
                <a:latin typeface="ＭＳ ゴシック" panose="020B0609070205080204" pitchFamily="49" charset="-128"/>
                <a:ea typeface="ＭＳ ゴシック" panose="020B0609070205080204" pitchFamily="49" charset="-128"/>
                <a:cs typeface="Times New Roman" pitchFamily="18" charset="0"/>
              </a:rPr>
              <a:t>　　</a:t>
            </a:r>
            <a:r>
              <a:rPr lang="ja-JP" altLang="en-US" sz="1350" dirty="0">
                <a:latin typeface="ＭＳ ゴシック" panose="020B0609070205080204" pitchFamily="49" charset="-128"/>
                <a:ea typeface="ＭＳ ゴシック" panose="020B0609070205080204" pitchFamily="49" charset="-128"/>
                <a:cs typeface="Times New Roman" pitchFamily="18" charset="0"/>
              </a:rPr>
              <a:t>なお、</a:t>
            </a:r>
            <a:r>
              <a:rPr lang="ja-JP" altLang="en-US" sz="1350" dirty="0" smtClean="0">
                <a:latin typeface="ＭＳ ゴシック" panose="020B0609070205080204" pitchFamily="49" charset="-128"/>
                <a:ea typeface="ＭＳ ゴシック" panose="020B0609070205080204" pitchFamily="49" charset="-128"/>
                <a:cs typeface="Times New Roman" pitchFamily="18" charset="0"/>
              </a:rPr>
              <a:t>平成</a:t>
            </a:r>
            <a:r>
              <a:rPr lang="en-US" altLang="ja-JP" sz="1350" dirty="0" smtClean="0">
                <a:latin typeface="ＭＳ ゴシック" panose="020B0609070205080204" pitchFamily="49" charset="-128"/>
                <a:ea typeface="ＭＳ ゴシック" panose="020B0609070205080204" pitchFamily="49" charset="-128"/>
                <a:cs typeface="Times New Roman" pitchFamily="18" charset="0"/>
              </a:rPr>
              <a:t>28</a:t>
            </a:r>
            <a:r>
              <a:rPr lang="ja-JP" altLang="en-US" sz="1350" dirty="0" smtClean="0">
                <a:latin typeface="ＭＳ ゴシック" panose="020B0609070205080204" pitchFamily="49" charset="-128"/>
                <a:ea typeface="ＭＳ ゴシック" panose="020B0609070205080204" pitchFamily="49" charset="-128"/>
                <a:cs typeface="Times New Roman" pitchFamily="18" charset="0"/>
              </a:rPr>
              <a:t>・</a:t>
            </a:r>
            <a:r>
              <a:rPr lang="en-US" altLang="ja-JP" sz="1350" dirty="0" smtClean="0">
                <a:latin typeface="ＭＳ ゴシック" panose="020B0609070205080204" pitchFamily="49" charset="-128"/>
                <a:ea typeface="ＭＳ ゴシック" panose="020B0609070205080204" pitchFamily="49" charset="-128"/>
                <a:cs typeface="Times New Roman" pitchFamily="18" charset="0"/>
              </a:rPr>
              <a:t>29</a:t>
            </a:r>
            <a:r>
              <a:rPr lang="ja-JP" altLang="en-US" sz="1350" dirty="0" smtClean="0">
                <a:latin typeface="ＭＳ ゴシック" panose="020B0609070205080204" pitchFamily="49" charset="-128"/>
                <a:ea typeface="ＭＳ ゴシック" panose="020B0609070205080204" pitchFamily="49" charset="-128"/>
                <a:cs typeface="Times New Roman" pitchFamily="18" charset="0"/>
              </a:rPr>
              <a:t>年度で段階的に稼働環境の構築を行う場合にも必要</a:t>
            </a:r>
            <a:r>
              <a:rPr lang="ja-JP" altLang="en-US" sz="1350" dirty="0">
                <a:latin typeface="ＭＳ ゴシック" panose="020B0609070205080204" pitchFamily="49" charset="-128"/>
                <a:ea typeface="ＭＳ ゴシック" panose="020B0609070205080204" pitchFamily="49" charset="-128"/>
                <a:cs typeface="Times New Roman" pitchFamily="18" charset="0"/>
              </a:rPr>
              <a:t>な費用を補助</a:t>
            </a:r>
            <a:r>
              <a:rPr lang="ja-JP" altLang="en-US" sz="1350" dirty="0" smtClean="0">
                <a:latin typeface="ＭＳ ゴシック" panose="020B0609070205080204" pitchFamily="49" charset="-128"/>
                <a:ea typeface="ＭＳ ゴシック" panose="020B0609070205080204" pitchFamily="49" charset="-128"/>
                <a:cs typeface="Times New Roman" pitchFamily="18" charset="0"/>
              </a:rPr>
              <a:t>できるよう調整する。</a:t>
            </a:r>
            <a:endParaRPr lang="ja-JP" altLang="en-US" sz="1350" dirty="0">
              <a:latin typeface="ＭＳ ゴシック" panose="020B0609070205080204" pitchFamily="49" charset="-128"/>
              <a:ea typeface="ＭＳ ゴシック" panose="020B0609070205080204" pitchFamily="49" charset="-128"/>
              <a:cs typeface="ＭＳ Ｐゴシック" pitchFamily="50" charset="-128"/>
            </a:endParaRPr>
          </a:p>
        </p:txBody>
      </p:sp>
      <p:sp>
        <p:nvSpPr>
          <p:cNvPr id="11" name="スライド番号プレースホルダー 1"/>
          <p:cNvSpPr txBox="1">
            <a:spLocks/>
          </p:cNvSpPr>
          <p:nvPr/>
        </p:nvSpPr>
        <p:spPr>
          <a:xfrm>
            <a:off x="7371269" y="6501354"/>
            <a:ext cx="2504017"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29</a:t>
            </a:fld>
            <a:endParaRPr lang="ja-JP" altLang="en-US" dirty="0">
              <a:latin typeface="ＤＦ特太ゴシック体" panose="020B0509000000000000" pitchFamily="49" charset="-128"/>
              <a:ea typeface="ＤＦ特太ゴシック体" panose="020B0509000000000000" pitchFamily="49" charset="-128"/>
            </a:endParaRPr>
          </a:p>
        </p:txBody>
      </p:sp>
      <p:cxnSp>
        <p:nvCxnSpPr>
          <p:cNvPr id="7" name="直線コネクタ 6"/>
          <p:cNvCxnSpPr/>
          <p:nvPr/>
        </p:nvCxnSpPr>
        <p:spPr>
          <a:xfrm flipV="1">
            <a:off x="85982" y="2784051"/>
            <a:ext cx="96720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V="1">
            <a:off x="70742" y="3244235"/>
            <a:ext cx="96720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V="1">
            <a:off x="85982" y="3466975"/>
            <a:ext cx="96720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V="1">
            <a:off x="85982" y="3711091"/>
            <a:ext cx="96720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V="1">
            <a:off x="85982" y="4175335"/>
            <a:ext cx="96720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7449278" y="2907327"/>
            <a:ext cx="859531" cy="292388"/>
          </a:xfrm>
          <a:prstGeom prst="rect">
            <a:avLst/>
          </a:prstGeom>
          <a:noFill/>
        </p:spPr>
        <p:txBody>
          <a:bodyPr wrap="none" rtlCol="0">
            <a:spAutoFit/>
          </a:bodyPr>
          <a:lstStyle/>
          <a:p>
            <a:r>
              <a:rPr kumimoji="1" lang="ja-JP" altLang="en-US" sz="1300" dirty="0" smtClean="0">
                <a:latin typeface="+mn-ea"/>
              </a:rPr>
              <a:t>４００千円</a:t>
            </a:r>
            <a:endParaRPr kumimoji="1" lang="ja-JP" altLang="en-US" sz="1300" dirty="0">
              <a:latin typeface="+mn-ea"/>
            </a:endParaRPr>
          </a:p>
        </p:txBody>
      </p:sp>
      <p:sp>
        <p:nvSpPr>
          <p:cNvPr id="20" name="テキスト ボックス 19"/>
          <p:cNvSpPr txBox="1"/>
          <p:nvPr/>
        </p:nvSpPr>
        <p:spPr>
          <a:xfrm>
            <a:off x="7449278" y="3204632"/>
            <a:ext cx="859531" cy="292388"/>
          </a:xfrm>
          <a:prstGeom prst="rect">
            <a:avLst/>
          </a:prstGeom>
          <a:noFill/>
        </p:spPr>
        <p:txBody>
          <a:bodyPr wrap="none" rtlCol="0">
            <a:spAutoFit/>
          </a:bodyPr>
          <a:lstStyle/>
          <a:p>
            <a:r>
              <a:rPr kumimoji="1" lang="ja-JP" altLang="en-US" sz="1300" dirty="0" smtClean="0">
                <a:latin typeface="+mn-ea"/>
              </a:rPr>
              <a:t>１００千円</a:t>
            </a:r>
            <a:endParaRPr kumimoji="1" lang="ja-JP" altLang="en-US" sz="1300" dirty="0">
              <a:latin typeface="+mn-ea"/>
            </a:endParaRPr>
          </a:p>
        </p:txBody>
      </p:sp>
      <p:sp>
        <p:nvSpPr>
          <p:cNvPr id="21" name="テキスト ボックス 20"/>
          <p:cNvSpPr txBox="1"/>
          <p:nvPr/>
        </p:nvSpPr>
        <p:spPr>
          <a:xfrm>
            <a:off x="7438983" y="3452567"/>
            <a:ext cx="859531" cy="292388"/>
          </a:xfrm>
          <a:prstGeom prst="rect">
            <a:avLst/>
          </a:prstGeom>
          <a:noFill/>
        </p:spPr>
        <p:txBody>
          <a:bodyPr wrap="none" rtlCol="0">
            <a:spAutoFit/>
          </a:bodyPr>
          <a:lstStyle/>
          <a:p>
            <a:r>
              <a:rPr kumimoji="1" lang="ja-JP" altLang="en-US" sz="1300" dirty="0" smtClean="0">
                <a:latin typeface="+mn-ea"/>
              </a:rPr>
              <a:t>９００千円</a:t>
            </a:r>
            <a:endParaRPr kumimoji="1" lang="ja-JP" altLang="en-US" sz="1300" dirty="0">
              <a:latin typeface="+mn-ea"/>
            </a:endParaRPr>
          </a:p>
        </p:txBody>
      </p:sp>
      <p:sp>
        <p:nvSpPr>
          <p:cNvPr id="22" name="テキスト ボックス 21"/>
          <p:cNvSpPr txBox="1"/>
          <p:nvPr/>
        </p:nvSpPr>
        <p:spPr>
          <a:xfrm>
            <a:off x="7200012" y="3785491"/>
            <a:ext cx="1083951" cy="292388"/>
          </a:xfrm>
          <a:prstGeom prst="rect">
            <a:avLst/>
          </a:prstGeom>
          <a:noFill/>
        </p:spPr>
        <p:txBody>
          <a:bodyPr wrap="none" rtlCol="0">
            <a:spAutoFit/>
          </a:bodyPr>
          <a:lstStyle/>
          <a:p>
            <a:r>
              <a:rPr kumimoji="1" lang="ja-JP" altLang="en-US" sz="1300" dirty="0" smtClean="0">
                <a:latin typeface="+mn-ea"/>
              </a:rPr>
              <a:t>１，１００千円</a:t>
            </a:r>
            <a:endParaRPr kumimoji="1" lang="ja-JP" altLang="en-US" sz="1300" dirty="0">
              <a:latin typeface="+mn-ea"/>
            </a:endParaRPr>
          </a:p>
        </p:txBody>
      </p:sp>
      <p:sp>
        <p:nvSpPr>
          <p:cNvPr id="23" name="テキスト ボックス 22"/>
          <p:cNvSpPr txBox="1"/>
          <p:nvPr/>
        </p:nvSpPr>
        <p:spPr>
          <a:xfrm>
            <a:off x="7449278" y="4261411"/>
            <a:ext cx="859531" cy="292388"/>
          </a:xfrm>
          <a:prstGeom prst="rect">
            <a:avLst/>
          </a:prstGeom>
          <a:noFill/>
        </p:spPr>
        <p:txBody>
          <a:bodyPr wrap="none" rtlCol="0">
            <a:spAutoFit/>
          </a:bodyPr>
          <a:lstStyle/>
          <a:p>
            <a:r>
              <a:rPr kumimoji="1" lang="ja-JP" altLang="en-US" sz="1300" dirty="0" smtClean="0">
                <a:latin typeface="+mn-ea"/>
              </a:rPr>
              <a:t>９００千円</a:t>
            </a:r>
            <a:endParaRPr kumimoji="1" lang="ja-JP" altLang="en-US" sz="1300" dirty="0">
              <a:latin typeface="+mn-ea"/>
            </a:endParaRPr>
          </a:p>
        </p:txBody>
      </p:sp>
      <p:cxnSp>
        <p:nvCxnSpPr>
          <p:cNvPr id="24" name="直線コネクタ 23"/>
          <p:cNvCxnSpPr/>
          <p:nvPr/>
        </p:nvCxnSpPr>
        <p:spPr>
          <a:xfrm>
            <a:off x="-111207" y="404664"/>
            <a:ext cx="10281592"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899868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12152"/>
            <a:ext cx="9906000" cy="760832"/>
          </a:xfrm>
        </p:spPr>
        <p:txBody>
          <a:bodyPr>
            <a:noAutofit/>
          </a:bodyPr>
          <a:lstStyle/>
          <a:p>
            <a:r>
              <a:rPr lang="ja-JP" altLang="en-US" sz="1800" dirty="0" smtClean="0">
                <a:latin typeface="HGP創英角ｺﾞｼｯｸUB" panose="020B0900000000000000" pitchFamily="50" charset="-128"/>
                <a:ea typeface="HGP創英角ｺﾞｼｯｸUB" panose="020B0900000000000000" pitchFamily="50" charset="-128"/>
              </a:rPr>
              <a:t>平成</a:t>
            </a:r>
            <a:r>
              <a:rPr lang="en-US" altLang="ja-JP" sz="1800" dirty="0" smtClean="0">
                <a:latin typeface="HGP創英角ｺﾞｼｯｸUB" panose="020B0900000000000000" pitchFamily="50" charset="-128"/>
                <a:ea typeface="HGP創英角ｺﾞｼｯｸUB" panose="020B0900000000000000" pitchFamily="50" charset="-128"/>
              </a:rPr>
              <a:t>28</a:t>
            </a:r>
            <a:r>
              <a:rPr lang="ja-JP" altLang="en-US" sz="1800" dirty="0" smtClean="0">
                <a:latin typeface="HGP創英角ｺﾞｼｯｸUB" panose="020B0900000000000000" pitchFamily="50" charset="-128"/>
                <a:ea typeface="HGP創英角ｺﾞｼｯｸUB" panose="020B0900000000000000" pitchFamily="50" charset="-128"/>
              </a:rPr>
              <a:t>年度のシステム改修に係る補助金</a:t>
            </a:r>
            <a:r>
              <a:rPr kumimoji="1" lang="ja-JP" altLang="en-US" sz="1800" dirty="0" smtClean="0">
                <a:solidFill>
                  <a:srgbClr val="4A7EBC"/>
                </a:solidFill>
                <a:latin typeface="HGP創英角ｺﾞｼｯｸUB" panose="020B0900000000000000" pitchFamily="50" charset="-128"/>
                <a:ea typeface="HGP創英角ｺﾞｼｯｸUB" panose="020B0900000000000000" pitchFamily="50" charset="-128"/>
              </a:rPr>
              <a:t>（市町村向け 約５２億円）</a:t>
            </a:r>
            <a:endParaRPr kumimoji="1" lang="ja-JP" altLang="en-US" sz="1800" dirty="0">
              <a:solidFill>
                <a:srgbClr val="4A7EBC"/>
              </a:solidFill>
              <a:latin typeface="HGP創英角ｺﾞｼｯｸUB" panose="020B0900000000000000" pitchFamily="50" charset="-128"/>
              <a:ea typeface="HGP創英角ｺﾞｼｯｸUB" panose="020B0900000000000000" pitchFamily="50" charset="-128"/>
            </a:endParaRPr>
          </a:p>
        </p:txBody>
      </p:sp>
      <p:sp>
        <p:nvSpPr>
          <p:cNvPr id="5" name="Rectangle 1"/>
          <p:cNvSpPr>
            <a:spLocks noChangeArrowheads="1"/>
          </p:cNvSpPr>
          <p:nvPr/>
        </p:nvSpPr>
        <p:spPr bwMode="auto">
          <a:xfrm>
            <a:off x="2166938" y="3506272"/>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7" name="Rectangle 2"/>
          <p:cNvSpPr>
            <a:spLocks noChangeArrowheads="1"/>
          </p:cNvSpPr>
          <p:nvPr/>
        </p:nvSpPr>
        <p:spPr bwMode="auto">
          <a:xfrm>
            <a:off x="2188514" y="2058597"/>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正方形/長方形 2"/>
          <p:cNvSpPr/>
          <p:nvPr/>
        </p:nvSpPr>
        <p:spPr>
          <a:xfrm>
            <a:off x="-54795" y="5163110"/>
            <a:ext cx="9880442" cy="1438855"/>
          </a:xfrm>
          <a:prstGeom prst="rect">
            <a:avLst/>
          </a:prstGeom>
          <a:ln>
            <a:noFill/>
          </a:ln>
        </p:spPr>
        <p:txBody>
          <a:bodyPr wrap="square">
            <a:spAutoFit/>
          </a:bodyPr>
          <a:lstStyle/>
          <a:p>
            <a:pPr lvl="0" indent="133350" eaLnBrk="0" fontAlgn="base" hangingPunct="0">
              <a:lnSpc>
                <a:spcPts val="1500"/>
              </a:lnSpc>
              <a:spcBef>
                <a:spcPct val="0"/>
              </a:spcBef>
              <a:spcAft>
                <a:spcPct val="0"/>
              </a:spcAft>
            </a:pPr>
            <a:r>
              <a:rPr lang="ja-JP" altLang="en-US" sz="1200" dirty="0" smtClean="0">
                <a:solidFill>
                  <a:srgbClr val="FF0000"/>
                </a:solidFill>
                <a:latin typeface="ＭＳ 明朝" panose="02020609040205080304" pitchFamily="17" charset="-128"/>
                <a:ea typeface="ＭＳ 明朝" panose="02020609040205080304" pitchFamily="17" charset="-128"/>
                <a:cs typeface="Times New Roman" pitchFamily="18" charset="0"/>
              </a:rPr>
              <a:t>（注１）</a:t>
            </a:r>
            <a:r>
              <a:rPr lang="ja-JP" altLang="en-US" sz="1200" dirty="0" smtClean="0">
                <a:latin typeface="ＭＳ 明朝" panose="02020609040205080304" pitchFamily="17" charset="-128"/>
                <a:ea typeface="ＭＳ 明朝" panose="02020609040205080304" pitchFamily="17" charset="-128"/>
                <a:cs typeface="Times New Roman" pitchFamily="18" charset="0"/>
              </a:rPr>
              <a:t>市町村が、国保情報集約システムと情報の授受を行うために必要な自庁システムの改修経費に対する補助については、</a:t>
            </a:r>
            <a:endParaRPr lang="ja-JP" altLang="en-US" sz="1200" dirty="0" smtClean="0">
              <a:latin typeface="ＭＳ 明朝" panose="02020609040205080304" pitchFamily="17" charset="-128"/>
              <a:ea typeface="ＭＳ 明朝" panose="02020609040205080304" pitchFamily="17" charset="-128"/>
              <a:cs typeface="ＭＳ Ｐゴシック" pitchFamily="50" charset="-128"/>
            </a:endParaRPr>
          </a:p>
          <a:p>
            <a:pPr lvl="0" indent="133350" eaLnBrk="0" fontAlgn="base" hangingPunct="0">
              <a:lnSpc>
                <a:spcPts val="1500"/>
              </a:lnSpc>
              <a:spcBef>
                <a:spcPct val="0"/>
              </a:spcBef>
              <a:spcAft>
                <a:spcPct val="0"/>
              </a:spcAft>
            </a:pPr>
            <a:r>
              <a:rPr lang="ja-JP" altLang="en-US" sz="1200" dirty="0" smtClean="0">
                <a:latin typeface="ＭＳ 明朝" panose="02020609040205080304" pitchFamily="17" charset="-128"/>
                <a:ea typeface="ＭＳ 明朝" panose="02020609040205080304" pitchFamily="17" charset="-128"/>
                <a:cs typeface="Times New Roman" pitchFamily="18" charset="0"/>
              </a:rPr>
              <a:t>　　　・連携テストの開始予定</a:t>
            </a:r>
            <a:r>
              <a:rPr lang="ja-JP" altLang="en-US" sz="1200" smtClean="0">
                <a:latin typeface="ＭＳ 明朝" panose="02020609040205080304" pitchFamily="17" charset="-128"/>
                <a:ea typeface="ＭＳ 明朝" panose="02020609040205080304" pitchFamily="17" charset="-128"/>
                <a:cs typeface="Times New Roman" pitchFamily="18" charset="0"/>
              </a:rPr>
              <a:t>時期が平成</a:t>
            </a:r>
            <a:r>
              <a:rPr lang="en-US" altLang="ja-JP" sz="1200" dirty="0" smtClean="0">
                <a:latin typeface="ＭＳ 明朝" panose="02020609040205080304" pitchFamily="17" charset="-128"/>
                <a:ea typeface="ＭＳ 明朝" panose="02020609040205080304" pitchFamily="17" charset="-128"/>
                <a:cs typeface="Times New Roman" pitchFamily="18" charset="0"/>
              </a:rPr>
              <a:t>29</a:t>
            </a:r>
            <a:r>
              <a:rPr lang="ja-JP" altLang="en-US" sz="1200" dirty="0" smtClean="0">
                <a:latin typeface="ＭＳ 明朝" panose="02020609040205080304" pitchFamily="17" charset="-128"/>
                <a:ea typeface="ＭＳ 明朝" panose="02020609040205080304" pitchFamily="17" charset="-128"/>
                <a:cs typeface="Times New Roman" pitchFamily="18" charset="0"/>
              </a:rPr>
              <a:t>年</a:t>
            </a:r>
            <a:r>
              <a:rPr lang="en-US" altLang="ja-JP" sz="1200" dirty="0" smtClean="0">
                <a:latin typeface="ＭＳ 明朝" panose="02020609040205080304" pitchFamily="17" charset="-128"/>
                <a:ea typeface="ＭＳ 明朝" panose="02020609040205080304" pitchFamily="17" charset="-128"/>
                <a:cs typeface="Times New Roman" pitchFamily="18" charset="0"/>
              </a:rPr>
              <a:t>6</a:t>
            </a:r>
            <a:r>
              <a:rPr lang="ja-JP" altLang="en-US" sz="1200" dirty="0" smtClean="0">
                <a:latin typeface="ＭＳ 明朝" panose="02020609040205080304" pitchFamily="17" charset="-128"/>
                <a:ea typeface="ＭＳ 明朝" panose="02020609040205080304" pitchFamily="17" charset="-128"/>
                <a:cs typeface="Times New Roman" pitchFamily="18" charset="0"/>
              </a:rPr>
              <a:t>月からであること、</a:t>
            </a:r>
            <a:endParaRPr lang="ja-JP" altLang="en-US" sz="1200" dirty="0" smtClean="0">
              <a:latin typeface="ＭＳ 明朝" panose="02020609040205080304" pitchFamily="17" charset="-128"/>
              <a:ea typeface="ＭＳ 明朝" panose="02020609040205080304" pitchFamily="17" charset="-128"/>
              <a:cs typeface="ＭＳ Ｐゴシック" pitchFamily="50" charset="-128"/>
            </a:endParaRPr>
          </a:p>
          <a:p>
            <a:pPr lvl="0" indent="133350" eaLnBrk="0" fontAlgn="base" hangingPunct="0">
              <a:lnSpc>
                <a:spcPts val="1500"/>
              </a:lnSpc>
              <a:spcBef>
                <a:spcPct val="0"/>
              </a:spcBef>
              <a:spcAft>
                <a:spcPct val="0"/>
              </a:spcAft>
            </a:pPr>
            <a:r>
              <a:rPr lang="ja-JP" altLang="en-US" sz="1200" dirty="0" smtClean="0">
                <a:latin typeface="ＭＳ 明朝" panose="02020609040205080304" pitchFamily="17" charset="-128"/>
                <a:ea typeface="ＭＳ 明朝" panose="02020609040205080304" pitchFamily="17" charset="-128"/>
                <a:cs typeface="Times New Roman" pitchFamily="18" charset="0"/>
              </a:rPr>
              <a:t>　　　・平成</a:t>
            </a:r>
            <a:r>
              <a:rPr lang="en-US" altLang="ja-JP" sz="1200" dirty="0" smtClean="0">
                <a:latin typeface="ＭＳ 明朝" panose="02020609040205080304" pitchFamily="17" charset="-128"/>
                <a:ea typeface="ＭＳ 明朝" panose="02020609040205080304" pitchFamily="17" charset="-128"/>
                <a:cs typeface="Times New Roman" pitchFamily="18" charset="0"/>
              </a:rPr>
              <a:t>30</a:t>
            </a:r>
            <a:r>
              <a:rPr lang="ja-JP" altLang="en-US" sz="1200" dirty="0" smtClean="0">
                <a:latin typeface="ＭＳ 明朝" panose="02020609040205080304" pitchFamily="17" charset="-128"/>
                <a:ea typeface="ＭＳ 明朝" panose="02020609040205080304" pitchFamily="17" charset="-128"/>
                <a:cs typeface="Times New Roman" pitchFamily="18" charset="0"/>
              </a:rPr>
              <a:t>年</a:t>
            </a:r>
            <a:r>
              <a:rPr lang="en-US" altLang="ja-JP" sz="1200" dirty="0" smtClean="0">
                <a:latin typeface="ＭＳ 明朝" panose="02020609040205080304" pitchFamily="17" charset="-128"/>
                <a:ea typeface="ＭＳ 明朝" panose="02020609040205080304" pitchFamily="17" charset="-128"/>
                <a:cs typeface="Times New Roman" pitchFamily="18" charset="0"/>
              </a:rPr>
              <a:t>4</a:t>
            </a:r>
            <a:r>
              <a:rPr lang="ja-JP" altLang="en-US" sz="1200" dirty="0" smtClean="0">
                <a:latin typeface="ＭＳ 明朝" panose="02020609040205080304" pitchFamily="17" charset="-128"/>
                <a:ea typeface="ＭＳ 明朝" panose="02020609040205080304" pitchFamily="17" charset="-128"/>
                <a:cs typeface="Times New Roman" pitchFamily="18" charset="0"/>
              </a:rPr>
              <a:t>月</a:t>
            </a:r>
            <a:r>
              <a:rPr lang="en-US" altLang="ja-JP" sz="1200" dirty="0" smtClean="0">
                <a:latin typeface="ＭＳ 明朝" panose="02020609040205080304" pitchFamily="17" charset="-128"/>
                <a:ea typeface="ＭＳ 明朝" panose="02020609040205080304" pitchFamily="17" charset="-128"/>
                <a:cs typeface="Times New Roman" pitchFamily="18" charset="0"/>
              </a:rPr>
              <a:t>1</a:t>
            </a:r>
            <a:r>
              <a:rPr lang="ja-JP" altLang="en-US" sz="1200" dirty="0" smtClean="0">
                <a:latin typeface="ＭＳ 明朝" panose="02020609040205080304" pitchFamily="17" charset="-128"/>
                <a:ea typeface="ＭＳ 明朝" panose="02020609040205080304" pitchFamily="17" charset="-128"/>
                <a:cs typeface="Times New Roman" pitchFamily="18" charset="0"/>
              </a:rPr>
              <a:t>日から市町村事務処理標準システムに乗り換える市町村においては、特段の改修が不要であること、</a:t>
            </a:r>
            <a:endParaRPr lang="ja-JP" altLang="en-US" sz="1200" dirty="0" smtClean="0">
              <a:latin typeface="ＭＳ 明朝" panose="02020609040205080304" pitchFamily="17" charset="-128"/>
              <a:ea typeface="ＭＳ 明朝" panose="02020609040205080304" pitchFamily="17" charset="-128"/>
              <a:cs typeface="ＭＳ Ｐゴシック" pitchFamily="50" charset="-128"/>
            </a:endParaRPr>
          </a:p>
          <a:p>
            <a:pPr lvl="0" indent="133350" eaLnBrk="0" fontAlgn="base" hangingPunct="0">
              <a:lnSpc>
                <a:spcPts val="15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a:t>
            </a:r>
            <a:r>
              <a:rPr lang="ja-JP" altLang="en-US" sz="1200" dirty="0" smtClean="0">
                <a:latin typeface="ＭＳ 明朝" panose="02020609040205080304" pitchFamily="17" charset="-128"/>
                <a:ea typeface="ＭＳ 明朝" panose="02020609040205080304" pitchFamily="17" charset="-128"/>
                <a:cs typeface="Times New Roman" pitchFamily="18" charset="0"/>
              </a:rPr>
              <a:t>　　から、平成</a:t>
            </a:r>
            <a:r>
              <a:rPr lang="en-US" altLang="ja-JP" sz="1200" dirty="0" smtClean="0">
                <a:latin typeface="ＭＳ 明朝" panose="02020609040205080304" pitchFamily="17" charset="-128"/>
                <a:ea typeface="ＭＳ 明朝" panose="02020609040205080304" pitchFamily="17" charset="-128"/>
                <a:cs typeface="Times New Roman" pitchFamily="18" charset="0"/>
              </a:rPr>
              <a:t>28</a:t>
            </a:r>
            <a:r>
              <a:rPr lang="ja-JP" altLang="en-US" sz="1200" dirty="0" smtClean="0">
                <a:latin typeface="ＭＳ 明朝" panose="02020609040205080304" pitchFamily="17" charset="-128"/>
                <a:ea typeface="ＭＳ 明朝" panose="02020609040205080304" pitchFamily="17" charset="-128"/>
                <a:cs typeface="Times New Roman" pitchFamily="18" charset="0"/>
              </a:rPr>
              <a:t>年</a:t>
            </a:r>
            <a:r>
              <a:rPr lang="en-US" altLang="ja-JP" sz="1200" dirty="0" smtClean="0">
                <a:latin typeface="ＭＳ 明朝" panose="02020609040205080304" pitchFamily="17" charset="-128"/>
                <a:ea typeface="ＭＳ 明朝" panose="02020609040205080304" pitchFamily="17" charset="-128"/>
                <a:cs typeface="Times New Roman" pitchFamily="18" charset="0"/>
              </a:rPr>
              <a:t>7</a:t>
            </a:r>
            <a:r>
              <a:rPr lang="ja-JP" altLang="en-US" sz="1200" dirty="0" smtClean="0">
                <a:latin typeface="ＭＳ 明朝" panose="02020609040205080304" pitchFamily="17" charset="-128"/>
                <a:ea typeface="ＭＳ 明朝" panose="02020609040205080304" pitchFamily="17" charset="-128"/>
                <a:cs typeface="Times New Roman" pitchFamily="18" charset="0"/>
              </a:rPr>
              <a:t>月を目途にお知らせする予定。</a:t>
            </a:r>
            <a:endParaRPr lang="ja-JP" altLang="en-US" sz="1200" dirty="0" smtClean="0">
              <a:latin typeface="ＭＳ 明朝" panose="02020609040205080304" pitchFamily="17" charset="-128"/>
              <a:ea typeface="ＭＳ 明朝" panose="02020609040205080304" pitchFamily="17" charset="-128"/>
              <a:cs typeface="ＭＳ Ｐゴシック" pitchFamily="50" charset="-128"/>
            </a:endParaRPr>
          </a:p>
          <a:p>
            <a:pPr lvl="0" indent="133350" eaLnBrk="0" fontAlgn="base" hangingPunct="0">
              <a:lnSpc>
                <a:spcPts val="1500"/>
              </a:lnSpc>
              <a:spcBef>
                <a:spcPct val="0"/>
              </a:spcBef>
              <a:spcAft>
                <a:spcPct val="0"/>
              </a:spcAft>
            </a:pPr>
            <a:r>
              <a:rPr lang="ja-JP" altLang="en-US" sz="1200" dirty="0" smtClean="0">
                <a:solidFill>
                  <a:srgbClr val="FF0000"/>
                </a:solidFill>
                <a:latin typeface="ＭＳ 明朝" panose="02020609040205080304" pitchFamily="17" charset="-128"/>
                <a:ea typeface="ＭＳ 明朝" panose="02020609040205080304" pitchFamily="17" charset="-128"/>
                <a:cs typeface="Times New Roman" pitchFamily="18" charset="0"/>
              </a:rPr>
              <a:t>（注２）</a:t>
            </a:r>
            <a:r>
              <a:rPr lang="ja-JP" altLang="en-US" sz="1200" dirty="0" smtClean="0">
                <a:latin typeface="ＭＳ 明朝" panose="02020609040205080304" pitchFamily="17" charset="-128"/>
                <a:ea typeface="ＭＳ 明朝" panose="02020609040205080304" pitchFamily="17" charset="-128"/>
                <a:cs typeface="Times New Roman" pitchFamily="18" charset="0"/>
              </a:rPr>
              <a:t>都道府県が国保事業費納付金等を算定するために必要な「５歳階級別医療費等」の国民健康保険団体連合会が保有する、</a:t>
            </a:r>
            <a:endParaRPr lang="en-US" altLang="ja-JP" sz="1200" dirty="0" smtClean="0">
              <a:latin typeface="ＭＳ 明朝" panose="02020609040205080304" pitchFamily="17" charset="-128"/>
              <a:ea typeface="ＭＳ 明朝" panose="02020609040205080304" pitchFamily="17" charset="-128"/>
              <a:cs typeface="Times New Roman" pitchFamily="18" charset="0"/>
            </a:endParaRPr>
          </a:p>
          <a:p>
            <a:pPr lvl="0" indent="133350" eaLnBrk="0" fontAlgn="base" hangingPunct="0">
              <a:lnSpc>
                <a:spcPts val="15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a:t>
            </a:r>
            <a:r>
              <a:rPr lang="ja-JP" altLang="en-US" sz="1200" dirty="0" smtClean="0">
                <a:latin typeface="ＭＳ 明朝" panose="02020609040205080304" pitchFamily="17" charset="-128"/>
                <a:ea typeface="ＭＳ 明朝" panose="02020609040205080304" pitchFamily="17" charset="-128"/>
                <a:cs typeface="Times New Roman" pitchFamily="18" charset="0"/>
              </a:rPr>
              <a:t>　　約</a:t>
            </a:r>
            <a:r>
              <a:rPr lang="en-US" altLang="ja-JP" sz="1200" dirty="0" smtClean="0">
                <a:latin typeface="ＭＳ 明朝" panose="02020609040205080304" pitchFamily="17" charset="-128"/>
                <a:ea typeface="ＭＳ 明朝" panose="02020609040205080304" pitchFamily="17" charset="-128"/>
                <a:cs typeface="Times New Roman" pitchFamily="18" charset="0"/>
              </a:rPr>
              <a:t>70</a:t>
            </a:r>
            <a:r>
              <a:rPr lang="ja-JP" altLang="en-US" sz="1200" dirty="0" smtClean="0">
                <a:latin typeface="ＭＳ 明朝" panose="02020609040205080304" pitchFamily="17" charset="-128"/>
                <a:ea typeface="ＭＳ 明朝" panose="02020609040205080304" pitchFamily="17" charset="-128"/>
                <a:cs typeface="Times New Roman" pitchFamily="18" charset="0"/>
              </a:rPr>
              <a:t>項目の情報については、少なくとも平成</a:t>
            </a:r>
            <a:r>
              <a:rPr lang="en-US" altLang="ja-JP" sz="1200" dirty="0" smtClean="0">
                <a:latin typeface="ＭＳ 明朝" panose="02020609040205080304" pitchFamily="17" charset="-128"/>
                <a:ea typeface="ＭＳ 明朝" panose="02020609040205080304" pitchFamily="17" charset="-128"/>
                <a:cs typeface="Times New Roman" pitchFamily="18" charset="0"/>
              </a:rPr>
              <a:t>29</a:t>
            </a:r>
            <a:r>
              <a:rPr lang="ja-JP" altLang="en-US" sz="1200" dirty="0" smtClean="0">
                <a:latin typeface="ＭＳ 明朝" panose="02020609040205080304" pitchFamily="17" charset="-128"/>
                <a:ea typeface="ＭＳ 明朝" panose="02020609040205080304" pitchFamily="17" charset="-128"/>
                <a:cs typeface="Times New Roman" pitchFamily="18" charset="0"/>
              </a:rPr>
              <a:t>年度までは、市町村が、国民健康保険団体連合会と委託契約を締結して、</a:t>
            </a:r>
            <a:endParaRPr lang="en-US" altLang="ja-JP" sz="1200" dirty="0" smtClean="0">
              <a:latin typeface="ＭＳ 明朝" panose="02020609040205080304" pitchFamily="17" charset="-128"/>
              <a:ea typeface="ＭＳ 明朝" panose="02020609040205080304" pitchFamily="17" charset="-128"/>
              <a:cs typeface="Times New Roman" pitchFamily="18" charset="0"/>
            </a:endParaRPr>
          </a:p>
          <a:p>
            <a:pPr lvl="0" indent="133350" eaLnBrk="0" fontAlgn="base" hangingPunct="0">
              <a:lnSpc>
                <a:spcPts val="15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a:t>
            </a:r>
            <a:r>
              <a:rPr lang="ja-JP" altLang="en-US" sz="1200" dirty="0" smtClean="0">
                <a:latin typeface="ＭＳ 明朝" panose="02020609040205080304" pitchFamily="17" charset="-128"/>
                <a:ea typeface="ＭＳ 明朝" panose="02020609040205080304" pitchFamily="17" charset="-128"/>
                <a:cs typeface="Times New Roman" pitchFamily="18" charset="0"/>
              </a:rPr>
              <a:t>　　都道府県に提供していただきたい。これに伴う経費に対する補助については、平成</a:t>
            </a:r>
            <a:r>
              <a:rPr lang="en-US" altLang="ja-JP" sz="1200" dirty="0" smtClean="0">
                <a:latin typeface="ＭＳ 明朝" panose="02020609040205080304" pitchFamily="17" charset="-128"/>
                <a:ea typeface="ＭＳ 明朝" panose="02020609040205080304" pitchFamily="17" charset="-128"/>
                <a:cs typeface="Times New Roman" pitchFamily="18" charset="0"/>
              </a:rPr>
              <a:t>28</a:t>
            </a:r>
            <a:r>
              <a:rPr lang="ja-JP" altLang="en-US" sz="1200" dirty="0" smtClean="0">
                <a:latin typeface="ＭＳ 明朝" panose="02020609040205080304" pitchFamily="17" charset="-128"/>
                <a:ea typeface="ＭＳ 明朝" panose="02020609040205080304" pitchFamily="17" charset="-128"/>
                <a:cs typeface="Times New Roman" pitchFamily="18" charset="0"/>
              </a:rPr>
              <a:t>年</a:t>
            </a:r>
            <a:r>
              <a:rPr lang="en-US" altLang="ja-JP" sz="1200" dirty="0" smtClean="0">
                <a:latin typeface="ＭＳ 明朝" panose="02020609040205080304" pitchFamily="17" charset="-128"/>
                <a:ea typeface="ＭＳ 明朝" panose="02020609040205080304" pitchFamily="17" charset="-128"/>
                <a:cs typeface="Times New Roman" pitchFamily="18" charset="0"/>
              </a:rPr>
              <a:t>5</a:t>
            </a:r>
            <a:r>
              <a:rPr lang="ja-JP" altLang="en-US" sz="1200" dirty="0" smtClean="0">
                <a:latin typeface="ＭＳ 明朝" panose="02020609040205080304" pitchFamily="17" charset="-128"/>
                <a:ea typeface="ＭＳ 明朝" panose="02020609040205080304" pitchFamily="17" charset="-128"/>
                <a:cs typeface="Times New Roman" pitchFamily="18" charset="0"/>
              </a:rPr>
              <a:t>月を目途にお知らせする予定。</a:t>
            </a:r>
            <a:endParaRPr lang="ja-JP" altLang="en-US" sz="1200" dirty="0">
              <a:latin typeface="ＭＳ 明朝" panose="02020609040205080304" pitchFamily="17" charset="-128"/>
              <a:ea typeface="ＭＳ 明朝" panose="02020609040205080304" pitchFamily="17" charset="-128"/>
              <a:cs typeface="ＭＳ Ｐゴシック" pitchFamily="50" charset="-128"/>
            </a:endParaRPr>
          </a:p>
        </p:txBody>
      </p:sp>
      <p:sp>
        <p:nvSpPr>
          <p:cNvPr id="9" name="正方形/長方形 8"/>
          <p:cNvSpPr/>
          <p:nvPr/>
        </p:nvSpPr>
        <p:spPr>
          <a:xfrm>
            <a:off x="58223" y="548680"/>
            <a:ext cx="9789000" cy="2708434"/>
          </a:xfrm>
          <a:prstGeom prst="rect">
            <a:avLst/>
          </a:prstGeom>
          <a:ln>
            <a:solidFill>
              <a:schemeClr val="tx1"/>
            </a:solidFill>
          </a:ln>
        </p:spPr>
        <p:txBody>
          <a:bodyPr wrap="square">
            <a:spAutoFit/>
          </a:bodyPr>
          <a:lstStyle/>
          <a:p>
            <a:pPr lvl="0" indent="133350" eaLnBrk="0" fontAlgn="base" hangingPunct="0">
              <a:lnSpc>
                <a:spcPts val="1700"/>
              </a:lnSpc>
              <a:spcBef>
                <a:spcPct val="0"/>
              </a:spcBef>
              <a:spcAft>
                <a:spcPct val="0"/>
              </a:spcAft>
            </a:pPr>
            <a:r>
              <a:rPr lang="ja-JP" altLang="en-US" sz="1350" dirty="0" smtClean="0">
                <a:latin typeface="ＭＳ ゴシック" panose="020B0609070205080204" pitchFamily="49" charset="-128"/>
                <a:ea typeface="ＭＳ ゴシック" panose="020B0609070205080204" pitchFamily="49" charset="-128"/>
                <a:cs typeface="Times New Roman" pitchFamily="18" charset="0"/>
              </a:rPr>
              <a:t>○　市町村においては、今後、１）２）に対応するため、平成</a:t>
            </a:r>
            <a:r>
              <a:rPr lang="en-US" altLang="ja-JP" sz="1350" dirty="0" smtClean="0">
                <a:latin typeface="ＭＳ ゴシック" panose="020B0609070205080204" pitchFamily="49" charset="-128"/>
                <a:ea typeface="ＭＳ ゴシック" panose="020B0609070205080204" pitchFamily="49" charset="-128"/>
                <a:cs typeface="Times New Roman" pitchFamily="18" charset="0"/>
              </a:rPr>
              <a:t>28</a:t>
            </a:r>
            <a:r>
              <a:rPr lang="ja-JP" altLang="en-US" sz="1350" dirty="0" smtClean="0">
                <a:latin typeface="ＭＳ ゴシック" panose="020B0609070205080204" pitchFamily="49" charset="-128"/>
                <a:ea typeface="ＭＳ ゴシック" panose="020B0609070205080204" pitchFamily="49" charset="-128"/>
                <a:cs typeface="Times New Roman" pitchFamily="18" charset="0"/>
              </a:rPr>
              <a:t>年度において自庁システムの改修を進めることが必要。</a:t>
            </a:r>
            <a:endParaRPr lang="en-US" altLang="ja-JP" sz="1350" dirty="0" smtClean="0">
              <a:latin typeface="ＭＳ ゴシック" panose="020B0609070205080204" pitchFamily="49" charset="-128"/>
              <a:ea typeface="ＭＳ ゴシック" panose="020B0609070205080204" pitchFamily="49" charset="-128"/>
              <a:cs typeface="Times New Roman" pitchFamily="18" charset="0"/>
            </a:endParaRPr>
          </a:p>
          <a:p>
            <a:pPr lvl="0" indent="133350" eaLnBrk="0" fontAlgn="base" hangingPunct="0">
              <a:lnSpc>
                <a:spcPts val="1700"/>
              </a:lnSpc>
              <a:spcBef>
                <a:spcPct val="0"/>
              </a:spcBef>
              <a:spcAft>
                <a:spcPct val="0"/>
              </a:spcAft>
            </a:pPr>
            <a:r>
              <a:rPr lang="ja-JP" altLang="en-US" sz="1350" dirty="0">
                <a:latin typeface="ＭＳ ゴシック" panose="020B0609070205080204" pitchFamily="49" charset="-128"/>
                <a:ea typeface="ＭＳ ゴシック" panose="020B0609070205080204" pitchFamily="49" charset="-128"/>
                <a:cs typeface="Times New Roman" pitchFamily="18" charset="0"/>
              </a:rPr>
              <a:t>　</a:t>
            </a:r>
            <a:r>
              <a:rPr lang="ja-JP" altLang="en-US" sz="1350" dirty="0" smtClean="0">
                <a:latin typeface="ＭＳ ゴシック" panose="020B0609070205080204" pitchFamily="49" charset="-128"/>
                <a:ea typeface="ＭＳ ゴシック" panose="020B0609070205080204" pitchFamily="49" charset="-128"/>
                <a:cs typeface="Times New Roman" pitchFamily="18" charset="0"/>
              </a:rPr>
              <a:t>１）国保事業費納付金や標準保険料率を算定するために必要な情報を作成して都道府県に提供。</a:t>
            </a:r>
            <a:endParaRPr lang="en-US" altLang="ja-JP" sz="1350" dirty="0" smtClean="0">
              <a:latin typeface="ＭＳ ゴシック" panose="020B0609070205080204" pitchFamily="49" charset="-128"/>
              <a:ea typeface="ＭＳ ゴシック" panose="020B0609070205080204" pitchFamily="49" charset="-128"/>
              <a:cs typeface="Times New Roman" pitchFamily="18" charset="0"/>
            </a:endParaRPr>
          </a:p>
          <a:p>
            <a:pPr lvl="0" indent="133350" eaLnBrk="0" fontAlgn="base" hangingPunct="0">
              <a:lnSpc>
                <a:spcPts val="1700"/>
              </a:lnSpc>
              <a:spcBef>
                <a:spcPct val="0"/>
              </a:spcBef>
              <a:spcAft>
                <a:spcPct val="0"/>
              </a:spcAft>
            </a:pPr>
            <a:r>
              <a:rPr lang="ja-JP" altLang="en-US" sz="1350" dirty="0">
                <a:latin typeface="ＭＳ ゴシック" panose="020B0609070205080204" pitchFamily="49" charset="-128"/>
                <a:ea typeface="ＭＳ ゴシック" panose="020B0609070205080204" pitchFamily="49" charset="-128"/>
                <a:cs typeface="Times New Roman" pitchFamily="18" charset="0"/>
              </a:rPr>
              <a:t>　</a:t>
            </a:r>
            <a:r>
              <a:rPr lang="ja-JP" altLang="en-US" sz="1350" dirty="0" smtClean="0">
                <a:latin typeface="ＭＳ ゴシック" panose="020B0609070205080204" pitchFamily="49" charset="-128"/>
                <a:ea typeface="ＭＳ ゴシック" panose="020B0609070205080204" pitchFamily="49" charset="-128"/>
                <a:cs typeface="Times New Roman" pitchFamily="18" charset="0"/>
              </a:rPr>
              <a:t>　　＊都道府県の準備状況によるが、体制が整えば平成</a:t>
            </a:r>
            <a:r>
              <a:rPr lang="en-US" altLang="ja-JP" sz="1350" dirty="0" smtClean="0">
                <a:latin typeface="ＭＳ ゴシック" panose="020B0609070205080204" pitchFamily="49" charset="-128"/>
                <a:ea typeface="ＭＳ ゴシック" panose="020B0609070205080204" pitchFamily="49" charset="-128"/>
                <a:cs typeface="Times New Roman" pitchFamily="18" charset="0"/>
              </a:rPr>
              <a:t>28</a:t>
            </a:r>
            <a:r>
              <a:rPr lang="ja-JP" altLang="en-US" sz="1350" dirty="0" smtClean="0">
                <a:latin typeface="ＭＳ ゴシック" panose="020B0609070205080204" pitchFamily="49" charset="-128"/>
                <a:ea typeface="ＭＳ ゴシック" panose="020B0609070205080204" pitchFamily="49" charset="-128"/>
                <a:cs typeface="Times New Roman" pitchFamily="18" charset="0"/>
              </a:rPr>
              <a:t>年</a:t>
            </a:r>
            <a:r>
              <a:rPr lang="en-US" altLang="ja-JP" sz="1350" dirty="0" smtClean="0">
                <a:latin typeface="ＭＳ ゴシック" panose="020B0609070205080204" pitchFamily="49" charset="-128"/>
                <a:ea typeface="ＭＳ ゴシック" panose="020B0609070205080204" pitchFamily="49" charset="-128"/>
                <a:cs typeface="Times New Roman" pitchFamily="18" charset="0"/>
              </a:rPr>
              <a:t>10</a:t>
            </a:r>
            <a:r>
              <a:rPr lang="ja-JP" altLang="en-US" sz="1350" dirty="0" smtClean="0">
                <a:latin typeface="ＭＳ ゴシック" panose="020B0609070205080204" pitchFamily="49" charset="-128"/>
                <a:ea typeface="ＭＳ ゴシック" panose="020B0609070205080204" pitchFamily="49" charset="-128"/>
                <a:cs typeface="Times New Roman" pitchFamily="18" charset="0"/>
              </a:rPr>
              <a:t>月までに提供。</a:t>
            </a:r>
            <a:endParaRPr lang="en-US" altLang="ja-JP" sz="1350" dirty="0" smtClean="0">
              <a:latin typeface="ＭＳ ゴシック" panose="020B0609070205080204" pitchFamily="49" charset="-128"/>
              <a:ea typeface="ＭＳ ゴシック" panose="020B0609070205080204" pitchFamily="49" charset="-128"/>
              <a:cs typeface="Times New Roman" pitchFamily="18" charset="0"/>
            </a:endParaRPr>
          </a:p>
          <a:p>
            <a:pPr lvl="0" indent="133350" eaLnBrk="0" fontAlgn="base" hangingPunct="0">
              <a:lnSpc>
                <a:spcPts val="1700"/>
              </a:lnSpc>
              <a:spcBef>
                <a:spcPct val="0"/>
              </a:spcBef>
              <a:spcAft>
                <a:spcPct val="0"/>
              </a:spcAft>
            </a:pPr>
            <a:r>
              <a:rPr lang="ja-JP" altLang="en-US" sz="1350" dirty="0">
                <a:latin typeface="ＭＳ ゴシック" panose="020B0609070205080204" pitchFamily="49" charset="-128"/>
                <a:ea typeface="ＭＳ ゴシック" panose="020B0609070205080204" pitchFamily="49" charset="-128"/>
                <a:cs typeface="Times New Roman" pitchFamily="18" charset="0"/>
              </a:rPr>
              <a:t>　</a:t>
            </a:r>
            <a:r>
              <a:rPr lang="ja-JP" altLang="en-US" sz="1350" dirty="0" smtClean="0">
                <a:latin typeface="ＭＳ ゴシック" panose="020B0609070205080204" pitchFamily="49" charset="-128"/>
                <a:ea typeface="ＭＳ ゴシック" panose="020B0609070205080204" pitchFamily="49" charset="-128"/>
                <a:cs typeface="Times New Roman" pitchFamily="18" charset="0"/>
              </a:rPr>
              <a:t>　　＊市町村は自庁システムの改修に当たっては、平成</a:t>
            </a:r>
            <a:r>
              <a:rPr lang="en-US" altLang="ja-JP" sz="1350" dirty="0" smtClean="0">
                <a:latin typeface="ＭＳ ゴシック" panose="020B0609070205080204" pitchFamily="49" charset="-128"/>
                <a:ea typeface="ＭＳ ゴシック" panose="020B0609070205080204" pitchFamily="49" charset="-128"/>
                <a:cs typeface="Times New Roman" pitchFamily="18" charset="0"/>
              </a:rPr>
              <a:t>28</a:t>
            </a:r>
            <a:r>
              <a:rPr lang="ja-JP" altLang="en-US" sz="1350" dirty="0" smtClean="0">
                <a:latin typeface="ＭＳ ゴシック" panose="020B0609070205080204" pitchFamily="49" charset="-128"/>
                <a:ea typeface="ＭＳ ゴシック" panose="020B0609070205080204" pitchFamily="49" charset="-128"/>
                <a:cs typeface="Times New Roman" pitchFamily="18" charset="0"/>
              </a:rPr>
              <a:t>年</a:t>
            </a:r>
            <a:r>
              <a:rPr lang="en-US" altLang="ja-JP" sz="1350" dirty="0" smtClean="0">
                <a:latin typeface="ＭＳ ゴシック" panose="020B0609070205080204" pitchFamily="49" charset="-128"/>
                <a:ea typeface="ＭＳ ゴシック" panose="020B0609070205080204" pitchFamily="49" charset="-128"/>
                <a:cs typeface="Times New Roman" pitchFamily="18" charset="0"/>
              </a:rPr>
              <a:t>4</a:t>
            </a:r>
            <a:r>
              <a:rPr lang="ja-JP" altLang="en-US" sz="1350" dirty="0" smtClean="0">
                <a:latin typeface="ＭＳ ゴシック" panose="020B0609070205080204" pitchFamily="49" charset="-128"/>
                <a:ea typeface="ＭＳ ゴシック" panose="020B0609070205080204" pitchFamily="49" charset="-128"/>
                <a:cs typeface="Times New Roman" pitchFamily="18" charset="0"/>
              </a:rPr>
              <a:t>月公開予定の「国保事業費納付金等算定標準システム及び</a:t>
            </a:r>
            <a:endParaRPr lang="en-US" altLang="ja-JP" sz="1350" dirty="0" smtClean="0">
              <a:latin typeface="ＭＳ ゴシック" panose="020B0609070205080204" pitchFamily="49" charset="-128"/>
              <a:ea typeface="ＭＳ ゴシック" panose="020B0609070205080204" pitchFamily="49" charset="-128"/>
              <a:cs typeface="Times New Roman" pitchFamily="18" charset="0"/>
            </a:endParaRPr>
          </a:p>
          <a:p>
            <a:pPr lvl="0" indent="133350" eaLnBrk="0" fontAlgn="base" hangingPunct="0">
              <a:lnSpc>
                <a:spcPts val="1700"/>
              </a:lnSpc>
              <a:spcBef>
                <a:spcPct val="0"/>
              </a:spcBef>
              <a:spcAft>
                <a:spcPct val="0"/>
              </a:spcAft>
            </a:pPr>
            <a:r>
              <a:rPr lang="ja-JP" altLang="en-US" sz="1350" dirty="0">
                <a:latin typeface="ＭＳ ゴシック" panose="020B0609070205080204" pitchFamily="49" charset="-128"/>
                <a:ea typeface="ＭＳ ゴシック" panose="020B0609070205080204" pitchFamily="49" charset="-128"/>
                <a:cs typeface="Times New Roman" pitchFamily="18" charset="0"/>
              </a:rPr>
              <a:t>　</a:t>
            </a:r>
            <a:r>
              <a:rPr lang="ja-JP" altLang="en-US" sz="1350" dirty="0" smtClean="0">
                <a:latin typeface="ＭＳ ゴシック" panose="020B0609070205080204" pitchFamily="49" charset="-128"/>
                <a:ea typeface="ＭＳ ゴシック" panose="020B0609070205080204" pitchFamily="49" charset="-128"/>
                <a:cs typeface="Times New Roman" pitchFamily="18" charset="0"/>
              </a:rPr>
              <a:t>　　　国保情報</a:t>
            </a:r>
            <a:r>
              <a:rPr lang="ja-JP" altLang="en-US" sz="1350" dirty="0">
                <a:latin typeface="ＭＳ ゴシック" panose="020B0609070205080204" pitchFamily="49" charset="-128"/>
                <a:ea typeface="ＭＳ ゴシック" panose="020B0609070205080204" pitchFamily="49" charset="-128"/>
                <a:cs typeface="Times New Roman" pitchFamily="18" charset="0"/>
              </a:rPr>
              <a:t>集約システムとの連携に</a:t>
            </a:r>
            <a:r>
              <a:rPr lang="ja-JP" altLang="en-US" sz="1350" dirty="0" smtClean="0">
                <a:latin typeface="ＭＳ ゴシック" panose="020B0609070205080204" pitchFamily="49" charset="-128"/>
                <a:ea typeface="ＭＳ ゴシック" panose="020B0609070205080204" pitchFamily="49" charset="-128"/>
                <a:cs typeface="Times New Roman" pitchFamily="18" charset="0"/>
              </a:rPr>
              <a:t>係るインタフェース</a:t>
            </a:r>
            <a:r>
              <a:rPr lang="ja-JP" altLang="en-US" sz="1350" dirty="0">
                <a:latin typeface="ＭＳ ゴシック" panose="020B0609070205080204" pitchFamily="49" charset="-128"/>
                <a:ea typeface="ＭＳ ゴシック" panose="020B0609070205080204" pitchFamily="49" charset="-128"/>
                <a:cs typeface="Times New Roman" pitchFamily="18" charset="0"/>
              </a:rPr>
              <a:t>要件</a:t>
            </a:r>
            <a:r>
              <a:rPr lang="ja-JP" altLang="en-US" sz="1350" dirty="0" smtClean="0">
                <a:latin typeface="ＭＳ ゴシック" panose="020B0609070205080204" pitchFamily="49" charset="-128"/>
                <a:ea typeface="ＭＳ ゴシック" panose="020B0609070205080204" pitchFamily="49" charset="-128"/>
                <a:cs typeface="Times New Roman" pitchFamily="18" charset="0"/>
              </a:rPr>
              <a:t>定義書」を踏まえる。</a:t>
            </a:r>
            <a:endParaRPr lang="en-US" altLang="ja-JP" sz="1350" dirty="0" smtClean="0">
              <a:latin typeface="ＭＳ ゴシック" panose="020B0609070205080204" pitchFamily="49" charset="-128"/>
              <a:ea typeface="ＭＳ ゴシック" panose="020B0609070205080204" pitchFamily="49" charset="-128"/>
              <a:cs typeface="Times New Roman" pitchFamily="18" charset="0"/>
            </a:endParaRPr>
          </a:p>
          <a:p>
            <a:pPr lvl="0" indent="133350" eaLnBrk="0" fontAlgn="base" hangingPunct="0">
              <a:lnSpc>
                <a:spcPts val="1700"/>
              </a:lnSpc>
              <a:spcBef>
                <a:spcPct val="0"/>
              </a:spcBef>
              <a:spcAft>
                <a:spcPct val="0"/>
              </a:spcAft>
            </a:pPr>
            <a:r>
              <a:rPr lang="ja-JP" altLang="en-US" sz="1350" dirty="0">
                <a:latin typeface="ＭＳ ゴシック" panose="020B0609070205080204" pitchFamily="49" charset="-128"/>
                <a:ea typeface="ＭＳ ゴシック" panose="020B0609070205080204" pitchFamily="49" charset="-128"/>
                <a:cs typeface="Times New Roman" pitchFamily="18" charset="0"/>
              </a:rPr>
              <a:t>　２</a:t>
            </a:r>
            <a:r>
              <a:rPr lang="ja-JP" altLang="en-US" sz="1350" dirty="0" smtClean="0">
                <a:latin typeface="ＭＳ ゴシック" panose="020B0609070205080204" pitchFamily="49" charset="-128"/>
                <a:ea typeface="ＭＳ ゴシック" panose="020B0609070205080204" pitchFamily="49" charset="-128"/>
                <a:cs typeface="Times New Roman" pitchFamily="18" charset="0"/>
              </a:rPr>
              <a:t>）国民健康保険団体連合会が設置する国保情報集約システムと資格情報や高額該当情報の授受。</a:t>
            </a:r>
            <a:endParaRPr lang="en-US" altLang="ja-JP" sz="1350" dirty="0" smtClean="0">
              <a:latin typeface="ＭＳ ゴシック" panose="020B0609070205080204" pitchFamily="49" charset="-128"/>
              <a:ea typeface="ＭＳ ゴシック" panose="020B0609070205080204" pitchFamily="49" charset="-128"/>
              <a:cs typeface="Times New Roman" pitchFamily="18" charset="0"/>
            </a:endParaRPr>
          </a:p>
          <a:p>
            <a:pPr lvl="0" indent="133350" eaLnBrk="0" fontAlgn="base" hangingPunct="0">
              <a:lnSpc>
                <a:spcPts val="1700"/>
              </a:lnSpc>
              <a:spcBef>
                <a:spcPct val="0"/>
              </a:spcBef>
              <a:spcAft>
                <a:spcPct val="0"/>
              </a:spcAft>
            </a:pPr>
            <a:r>
              <a:rPr lang="ja-JP" altLang="en-US" sz="1350" dirty="0">
                <a:latin typeface="ＭＳ ゴシック" panose="020B0609070205080204" pitchFamily="49" charset="-128"/>
                <a:ea typeface="ＭＳ ゴシック" panose="020B0609070205080204" pitchFamily="49" charset="-128"/>
                <a:cs typeface="Times New Roman" pitchFamily="18" charset="0"/>
              </a:rPr>
              <a:t>　</a:t>
            </a:r>
            <a:r>
              <a:rPr lang="ja-JP" altLang="en-US" sz="1350" dirty="0" smtClean="0">
                <a:latin typeface="ＭＳ ゴシック" panose="020B0609070205080204" pitchFamily="49" charset="-128"/>
                <a:ea typeface="ＭＳ ゴシック" panose="020B0609070205080204" pitchFamily="49" charset="-128"/>
                <a:cs typeface="Times New Roman" pitchFamily="18" charset="0"/>
              </a:rPr>
              <a:t>　　＊平成</a:t>
            </a:r>
            <a:r>
              <a:rPr lang="en-US" altLang="ja-JP" sz="1350" dirty="0">
                <a:latin typeface="ＭＳ ゴシック" panose="020B0609070205080204" pitchFamily="49" charset="-128"/>
                <a:ea typeface="ＭＳ ゴシック" panose="020B0609070205080204" pitchFamily="49" charset="-128"/>
                <a:cs typeface="Times New Roman" pitchFamily="18" charset="0"/>
              </a:rPr>
              <a:t>30</a:t>
            </a:r>
            <a:r>
              <a:rPr lang="ja-JP" altLang="en-US" sz="1350" dirty="0">
                <a:latin typeface="ＭＳ ゴシック" panose="020B0609070205080204" pitchFamily="49" charset="-128"/>
                <a:ea typeface="ＭＳ ゴシック" panose="020B0609070205080204" pitchFamily="49" charset="-128"/>
                <a:cs typeface="Times New Roman" pitchFamily="18" charset="0"/>
              </a:rPr>
              <a:t>年</a:t>
            </a:r>
            <a:r>
              <a:rPr lang="en-US" altLang="ja-JP" sz="1350" dirty="0">
                <a:latin typeface="ＭＳ ゴシック" panose="020B0609070205080204" pitchFamily="49" charset="-128"/>
                <a:ea typeface="ＭＳ ゴシック" panose="020B0609070205080204" pitchFamily="49" charset="-128"/>
                <a:cs typeface="Times New Roman" pitchFamily="18" charset="0"/>
              </a:rPr>
              <a:t>4</a:t>
            </a:r>
            <a:r>
              <a:rPr lang="ja-JP" altLang="en-US" sz="1350" dirty="0">
                <a:latin typeface="ＭＳ ゴシック" panose="020B0609070205080204" pitchFamily="49" charset="-128"/>
                <a:ea typeface="ＭＳ ゴシック" panose="020B0609070205080204" pitchFamily="49" charset="-128"/>
                <a:cs typeface="Times New Roman" pitchFamily="18" charset="0"/>
              </a:rPr>
              <a:t>月</a:t>
            </a:r>
            <a:r>
              <a:rPr lang="en-US" altLang="ja-JP" sz="1350" dirty="0">
                <a:latin typeface="ＭＳ ゴシック" panose="020B0609070205080204" pitchFamily="49" charset="-128"/>
                <a:ea typeface="ＭＳ ゴシック" panose="020B0609070205080204" pitchFamily="49" charset="-128"/>
                <a:cs typeface="Times New Roman" pitchFamily="18" charset="0"/>
              </a:rPr>
              <a:t>1</a:t>
            </a:r>
            <a:r>
              <a:rPr lang="ja-JP" altLang="en-US" sz="1350" dirty="0" smtClean="0">
                <a:latin typeface="ＭＳ ゴシック" panose="020B0609070205080204" pitchFamily="49" charset="-128"/>
                <a:ea typeface="ＭＳ ゴシック" panose="020B0609070205080204" pitchFamily="49" charset="-128"/>
                <a:cs typeface="Times New Roman" pitchFamily="18" charset="0"/>
              </a:rPr>
              <a:t>日から市町村事務処理標準システムを導入する場合には、特段の改修は不要。</a:t>
            </a:r>
            <a:endParaRPr lang="en-US" altLang="ja-JP" sz="1350" dirty="0" smtClean="0">
              <a:latin typeface="ＭＳ ゴシック" panose="020B0609070205080204" pitchFamily="49" charset="-128"/>
              <a:ea typeface="ＭＳ ゴシック" panose="020B0609070205080204" pitchFamily="49" charset="-128"/>
              <a:cs typeface="Times New Roman" pitchFamily="18" charset="0"/>
            </a:endParaRPr>
          </a:p>
          <a:p>
            <a:pPr lvl="0" indent="133350" eaLnBrk="0" fontAlgn="base" hangingPunct="0">
              <a:lnSpc>
                <a:spcPts val="1700"/>
              </a:lnSpc>
              <a:spcBef>
                <a:spcPct val="0"/>
              </a:spcBef>
              <a:spcAft>
                <a:spcPct val="0"/>
              </a:spcAft>
            </a:pPr>
            <a:r>
              <a:rPr lang="ja-JP" altLang="en-US" sz="1350" dirty="0">
                <a:latin typeface="ＭＳ ゴシック" panose="020B0609070205080204" pitchFamily="49" charset="-128"/>
                <a:ea typeface="ＭＳ ゴシック" panose="020B0609070205080204" pitchFamily="49" charset="-128"/>
                <a:cs typeface="Times New Roman" pitchFamily="18" charset="0"/>
              </a:rPr>
              <a:t>　</a:t>
            </a:r>
            <a:r>
              <a:rPr lang="ja-JP" altLang="en-US" sz="1350" dirty="0" smtClean="0">
                <a:latin typeface="ＭＳ ゴシック" panose="020B0609070205080204" pitchFamily="49" charset="-128"/>
                <a:ea typeface="ＭＳ ゴシック" panose="020B0609070205080204" pitchFamily="49" charset="-128"/>
                <a:cs typeface="Times New Roman" pitchFamily="18" charset="0"/>
              </a:rPr>
              <a:t>　　　（平成</a:t>
            </a:r>
            <a:r>
              <a:rPr lang="en-US" altLang="ja-JP" sz="1350" dirty="0" smtClean="0">
                <a:latin typeface="ＭＳ ゴシック" panose="020B0609070205080204" pitchFamily="49" charset="-128"/>
                <a:ea typeface="ＭＳ ゴシック" panose="020B0609070205080204" pitchFamily="49" charset="-128"/>
                <a:cs typeface="Times New Roman" pitchFamily="18" charset="0"/>
              </a:rPr>
              <a:t>28</a:t>
            </a:r>
            <a:r>
              <a:rPr lang="ja-JP" altLang="en-US" sz="1350" dirty="0" smtClean="0">
                <a:latin typeface="ＭＳ ゴシック" panose="020B0609070205080204" pitchFamily="49" charset="-128"/>
                <a:ea typeface="ＭＳ ゴシック" panose="020B0609070205080204" pitchFamily="49" charset="-128"/>
                <a:cs typeface="Times New Roman" pitchFamily="18" charset="0"/>
              </a:rPr>
              <a:t>年</a:t>
            </a:r>
            <a:r>
              <a:rPr lang="en-US" altLang="ja-JP" sz="1350" dirty="0" smtClean="0">
                <a:latin typeface="ＭＳ ゴシック" panose="020B0609070205080204" pitchFamily="49" charset="-128"/>
                <a:ea typeface="ＭＳ ゴシック" panose="020B0609070205080204" pitchFamily="49" charset="-128"/>
                <a:cs typeface="Times New Roman" pitchFamily="18" charset="0"/>
              </a:rPr>
              <a:t>8</a:t>
            </a:r>
            <a:r>
              <a:rPr lang="ja-JP" altLang="en-US" sz="1350" dirty="0" smtClean="0">
                <a:latin typeface="ＭＳ ゴシック" panose="020B0609070205080204" pitchFamily="49" charset="-128"/>
                <a:ea typeface="ＭＳ ゴシック" panose="020B0609070205080204" pitchFamily="49" charset="-128"/>
                <a:cs typeface="Times New Roman" pitchFamily="18" charset="0"/>
              </a:rPr>
              <a:t>月を目途</a:t>
            </a:r>
            <a:r>
              <a:rPr lang="ja-JP" altLang="en-US" sz="1350" dirty="0">
                <a:latin typeface="ＭＳ ゴシック" panose="020B0609070205080204" pitchFamily="49" charset="-128"/>
                <a:ea typeface="ＭＳ ゴシック" panose="020B0609070205080204" pitchFamily="49" charset="-128"/>
                <a:cs typeface="Times New Roman" pitchFamily="18" charset="0"/>
              </a:rPr>
              <a:t>に導入意向調査を実施</a:t>
            </a:r>
            <a:r>
              <a:rPr lang="ja-JP" altLang="en-US" sz="1350" dirty="0" smtClean="0">
                <a:latin typeface="ＭＳ ゴシック" panose="020B0609070205080204" pitchFamily="49" charset="-128"/>
                <a:ea typeface="ＭＳ ゴシック" panose="020B0609070205080204" pitchFamily="49" charset="-128"/>
                <a:cs typeface="Times New Roman" pitchFamily="18" charset="0"/>
              </a:rPr>
              <a:t>予定。）</a:t>
            </a:r>
            <a:endParaRPr lang="en-US" altLang="ja-JP" sz="1350" dirty="0" smtClean="0">
              <a:latin typeface="ＭＳ ゴシック" panose="020B0609070205080204" pitchFamily="49" charset="-128"/>
              <a:ea typeface="ＭＳ ゴシック" panose="020B0609070205080204" pitchFamily="49" charset="-128"/>
              <a:cs typeface="Times New Roman" pitchFamily="18" charset="0"/>
            </a:endParaRPr>
          </a:p>
          <a:p>
            <a:pPr lvl="0" indent="133350" eaLnBrk="0" fontAlgn="base" hangingPunct="0">
              <a:lnSpc>
                <a:spcPts val="1700"/>
              </a:lnSpc>
              <a:spcBef>
                <a:spcPct val="0"/>
              </a:spcBef>
              <a:spcAft>
                <a:spcPct val="0"/>
              </a:spcAft>
            </a:pPr>
            <a:r>
              <a:rPr lang="ja-JP" altLang="en-US" sz="1350" dirty="0">
                <a:latin typeface="ＭＳ ゴシック" panose="020B0609070205080204" pitchFamily="49" charset="-128"/>
                <a:ea typeface="ＭＳ ゴシック" panose="020B0609070205080204" pitchFamily="49" charset="-128"/>
                <a:cs typeface="Times New Roman" pitchFamily="18" charset="0"/>
              </a:rPr>
              <a:t>　</a:t>
            </a:r>
            <a:r>
              <a:rPr lang="ja-JP" altLang="en-US" sz="1350" dirty="0" smtClean="0">
                <a:latin typeface="ＭＳ ゴシック" panose="020B0609070205080204" pitchFamily="49" charset="-128"/>
                <a:ea typeface="ＭＳ ゴシック" panose="020B0609070205080204" pitchFamily="49" charset="-128"/>
                <a:cs typeface="Times New Roman" pitchFamily="18" charset="0"/>
              </a:rPr>
              <a:t>　　＊平成</a:t>
            </a:r>
            <a:r>
              <a:rPr lang="en-US" altLang="ja-JP" sz="1350" dirty="0">
                <a:latin typeface="ＭＳ ゴシック" panose="020B0609070205080204" pitchFamily="49" charset="-128"/>
                <a:ea typeface="ＭＳ ゴシック" panose="020B0609070205080204" pitchFamily="49" charset="-128"/>
                <a:cs typeface="Times New Roman" pitchFamily="18" charset="0"/>
              </a:rPr>
              <a:t>30</a:t>
            </a:r>
            <a:r>
              <a:rPr lang="ja-JP" altLang="en-US" sz="1350" dirty="0" smtClean="0">
                <a:latin typeface="ＭＳ ゴシック" panose="020B0609070205080204" pitchFamily="49" charset="-128"/>
                <a:ea typeface="ＭＳ ゴシック" panose="020B0609070205080204" pitchFamily="49" charset="-128"/>
                <a:cs typeface="Times New Roman" pitchFamily="18" charset="0"/>
              </a:rPr>
              <a:t>年</a:t>
            </a:r>
            <a:r>
              <a:rPr lang="en-US" altLang="ja-JP" sz="1350" dirty="0" smtClean="0">
                <a:latin typeface="ＭＳ ゴシック" panose="020B0609070205080204" pitchFamily="49" charset="-128"/>
                <a:ea typeface="ＭＳ ゴシック" panose="020B0609070205080204" pitchFamily="49" charset="-128"/>
                <a:cs typeface="Times New Roman" pitchFamily="18" charset="0"/>
              </a:rPr>
              <a:t>4</a:t>
            </a:r>
            <a:r>
              <a:rPr lang="ja-JP" altLang="en-US" sz="1350" dirty="0" smtClean="0">
                <a:latin typeface="ＭＳ ゴシック" panose="020B0609070205080204" pitchFamily="49" charset="-128"/>
                <a:ea typeface="ＭＳ ゴシック" panose="020B0609070205080204" pitchFamily="49" charset="-128"/>
                <a:cs typeface="Times New Roman" pitchFamily="18" charset="0"/>
              </a:rPr>
              <a:t>月</a:t>
            </a:r>
            <a:r>
              <a:rPr lang="en-US" altLang="ja-JP" sz="1350" dirty="0" smtClean="0">
                <a:latin typeface="ＭＳ ゴシック" panose="020B0609070205080204" pitchFamily="49" charset="-128"/>
                <a:ea typeface="ＭＳ ゴシック" panose="020B0609070205080204" pitchFamily="49" charset="-128"/>
                <a:cs typeface="Times New Roman" pitchFamily="18" charset="0"/>
              </a:rPr>
              <a:t>1</a:t>
            </a:r>
            <a:r>
              <a:rPr lang="ja-JP" altLang="en-US" sz="1350" dirty="0" smtClean="0">
                <a:latin typeface="ＭＳ ゴシック" panose="020B0609070205080204" pitchFamily="49" charset="-128"/>
                <a:ea typeface="ＭＳ ゴシック" panose="020B0609070205080204" pitchFamily="49" charset="-128"/>
                <a:cs typeface="Times New Roman" pitchFamily="18" charset="0"/>
              </a:rPr>
              <a:t>日から導入しない場合には、自庁システムの改修が必要。</a:t>
            </a:r>
            <a:endParaRPr lang="en-US" altLang="ja-JP" sz="1350" dirty="0" smtClean="0">
              <a:latin typeface="ＭＳ ゴシック" panose="020B0609070205080204" pitchFamily="49" charset="-128"/>
              <a:ea typeface="ＭＳ ゴシック" panose="020B0609070205080204" pitchFamily="49" charset="-128"/>
              <a:cs typeface="Times New Roman" pitchFamily="18" charset="0"/>
            </a:endParaRPr>
          </a:p>
          <a:p>
            <a:pPr lvl="0" indent="133350" eaLnBrk="0" fontAlgn="base" hangingPunct="0">
              <a:lnSpc>
                <a:spcPts val="1700"/>
              </a:lnSpc>
              <a:spcBef>
                <a:spcPct val="0"/>
              </a:spcBef>
              <a:spcAft>
                <a:spcPct val="0"/>
              </a:spcAft>
            </a:pPr>
            <a:r>
              <a:rPr lang="ja-JP" altLang="en-US" sz="1350" dirty="0">
                <a:latin typeface="ＭＳ ゴシック" panose="020B0609070205080204" pitchFamily="49" charset="-128"/>
                <a:ea typeface="ＭＳ ゴシック" panose="020B0609070205080204" pitchFamily="49" charset="-128"/>
                <a:cs typeface="Times New Roman" pitchFamily="18" charset="0"/>
              </a:rPr>
              <a:t>　</a:t>
            </a:r>
            <a:r>
              <a:rPr lang="ja-JP" altLang="en-US" sz="1350" dirty="0" smtClean="0">
                <a:latin typeface="ＭＳ ゴシック" panose="020B0609070205080204" pitchFamily="49" charset="-128"/>
                <a:ea typeface="ＭＳ ゴシック" panose="020B0609070205080204" pitchFamily="49" charset="-128"/>
                <a:cs typeface="Times New Roman" pitchFamily="18" charset="0"/>
              </a:rPr>
              <a:t>　　　この場合、平成</a:t>
            </a:r>
            <a:r>
              <a:rPr lang="en-US" altLang="ja-JP" sz="1350" dirty="0" smtClean="0">
                <a:latin typeface="ＭＳ ゴシック" panose="020B0609070205080204" pitchFamily="49" charset="-128"/>
                <a:ea typeface="ＭＳ ゴシック" panose="020B0609070205080204" pitchFamily="49" charset="-128"/>
                <a:cs typeface="Times New Roman" pitchFamily="18" charset="0"/>
              </a:rPr>
              <a:t>29</a:t>
            </a:r>
            <a:r>
              <a:rPr lang="ja-JP" altLang="en-US" sz="1350" dirty="0" smtClean="0">
                <a:latin typeface="ＭＳ ゴシック" panose="020B0609070205080204" pitchFamily="49" charset="-128"/>
                <a:ea typeface="ＭＳ ゴシック" panose="020B0609070205080204" pitchFamily="49" charset="-128"/>
                <a:cs typeface="Times New Roman" pitchFamily="18" charset="0"/>
              </a:rPr>
              <a:t>年</a:t>
            </a:r>
            <a:r>
              <a:rPr lang="en-US" altLang="ja-JP" sz="1350" dirty="0" smtClean="0">
                <a:latin typeface="ＭＳ ゴシック" panose="020B0609070205080204" pitchFamily="49" charset="-128"/>
                <a:ea typeface="ＭＳ ゴシック" panose="020B0609070205080204" pitchFamily="49" charset="-128"/>
                <a:cs typeface="Times New Roman" pitchFamily="18" charset="0"/>
              </a:rPr>
              <a:t>6</a:t>
            </a:r>
            <a:r>
              <a:rPr lang="ja-JP" altLang="en-US" sz="1350" dirty="0" smtClean="0">
                <a:latin typeface="ＭＳ ゴシック" panose="020B0609070205080204" pitchFamily="49" charset="-128"/>
                <a:ea typeface="ＭＳ ゴシック" panose="020B0609070205080204" pitchFamily="49" charset="-128"/>
                <a:cs typeface="Times New Roman" pitchFamily="18" charset="0"/>
              </a:rPr>
              <a:t>月を目途に、国保情報集約システムとのデータ連携テストを開始できるようにする。</a:t>
            </a:r>
            <a:endParaRPr lang="ja-JP" altLang="en-US" sz="1350" dirty="0">
              <a:latin typeface="ＭＳ ゴシック" panose="020B0609070205080204" pitchFamily="49" charset="-128"/>
              <a:ea typeface="ＭＳ ゴシック" panose="020B0609070205080204" pitchFamily="49" charset="-128"/>
              <a:cs typeface="ＭＳ Ｐゴシック" pitchFamily="50" charset="-128"/>
            </a:endParaRPr>
          </a:p>
          <a:p>
            <a:pPr lvl="0" indent="133350" eaLnBrk="0" fontAlgn="base" hangingPunct="0">
              <a:lnSpc>
                <a:spcPts val="1700"/>
              </a:lnSpc>
              <a:spcBef>
                <a:spcPct val="0"/>
              </a:spcBef>
              <a:spcAft>
                <a:spcPct val="0"/>
              </a:spcAft>
            </a:pPr>
            <a:r>
              <a:rPr lang="ja-JP" altLang="en-US" sz="1350" dirty="0" smtClean="0">
                <a:latin typeface="ＭＳ ゴシック" panose="020B0609070205080204" pitchFamily="49" charset="-128"/>
                <a:ea typeface="ＭＳ ゴシック" panose="020B0609070205080204" pitchFamily="49" charset="-128"/>
                <a:cs typeface="Times New Roman" pitchFamily="18" charset="0"/>
              </a:rPr>
              <a:t>○　このうち、平成</a:t>
            </a:r>
            <a:r>
              <a:rPr lang="en-US" altLang="ja-JP" sz="1350" dirty="0" smtClean="0">
                <a:latin typeface="ＭＳ ゴシック" panose="020B0609070205080204" pitchFamily="49" charset="-128"/>
                <a:ea typeface="ＭＳ ゴシック" panose="020B0609070205080204" pitchFamily="49" charset="-128"/>
                <a:cs typeface="Times New Roman" pitchFamily="18" charset="0"/>
              </a:rPr>
              <a:t>28</a:t>
            </a:r>
            <a:r>
              <a:rPr lang="ja-JP" altLang="en-US" sz="1350" dirty="0" smtClean="0">
                <a:latin typeface="ＭＳ ゴシック" panose="020B0609070205080204" pitchFamily="49" charset="-128"/>
                <a:ea typeface="ＭＳ ゴシック" panose="020B0609070205080204" pitchFamily="49" charset="-128"/>
                <a:cs typeface="Times New Roman" pitchFamily="18" charset="0"/>
              </a:rPr>
              <a:t>年度予算案では、１）のた</a:t>
            </a:r>
            <a:r>
              <a:rPr lang="ja-JP" altLang="en-US" sz="1350" dirty="0">
                <a:latin typeface="ＭＳ ゴシック" panose="020B0609070205080204" pitchFamily="49" charset="-128"/>
                <a:ea typeface="ＭＳ ゴシック" panose="020B0609070205080204" pitchFamily="49" charset="-128"/>
                <a:cs typeface="Times New Roman" pitchFamily="18" charset="0"/>
              </a:rPr>
              <a:t>め</a:t>
            </a:r>
            <a:r>
              <a:rPr lang="ja-JP" altLang="en-US" sz="1350" dirty="0" smtClean="0">
                <a:latin typeface="ＭＳ ゴシック" panose="020B0609070205080204" pitchFamily="49" charset="-128"/>
                <a:ea typeface="ＭＳ ゴシック" panose="020B0609070205080204" pitchFamily="49" charset="-128"/>
                <a:cs typeface="Times New Roman" pitchFamily="18" charset="0"/>
              </a:rPr>
              <a:t>の自庁システム改修に係る経費について、以下の補助を予定している。</a:t>
            </a:r>
            <a:endParaRPr lang="en-US" altLang="ja-JP" sz="1350" dirty="0" smtClean="0">
              <a:latin typeface="ＭＳ ゴシック" panose="020B0609070205080204" pitchFamily="49" charset="-128"/>
              <a:ea typeface="ＭＳ ゴシック" panose="020B0609070205080204" pitchFamily="49" charset="-128"/>
              <a:cs typeface="Times New Roman" pitchFamily="18" charset="0"/>
            </a:endParaRPr>
          </a:p>
          <a:p>
            <a:pPr lvl="0" indent="133350" eaLnBrk="0" fontAlgn="base" hangingPunct="0">
              <a:lnSpc>
                <a:spcPts val="1700"/>
              </a:lnSpc>
              <a:spcBef>
                <a:spcPct val="0"/>
              </a:spcBef>
              <a:spcAft>
                <a:spcPct val="0"/>
              </a:spcAft>
            </a:pPr>
            <a:r>
              <a:rPr lang="ja-JP" altLang="en-US" sz="1350" dirty="0">
                <a:latin typeface="ＭＳ ゴシック" panose="020B0609070205080204" pitchFamily="49" charset="-128"/>
                <a:ea typeface="ＭＳ ゴシック" panose="020B0609070205080204" pitchFamily="49" charset="-128"/>
                <a:cs typeface="Times New Roman" pitchFamily="18" charset="0"/>
              </a:rPr>
              <a:t>　</a:t>
            </a:r>
            <a:r>
              <a:rPr lang="ja-JP" altLang="en-US" sz="1350" dirty="0" smtClean="0">
                <a:latin typeface="ＭＳ ゴシック" panose="020B0609070205080204" pitchFamily="49" charset="-128"/>
                <a:ea typeface="ＭＳ ゴシック" panose="020B0609070205080204" pitchFamily="49" charset="-128"/>
                <a:cs typeface="Times New Roman" pitchFamily="18" charset="0"/>
              </a:rPr>
              <a:t>詳細は、平成</a:t>
            </a:r>
            <a:r>
              <a:rPr lang="en-US" altLang="ja-JP" sz="1350" dirty="0" smtClean="0">
                <a:latin typeface="ＭＳ ゴシック" panose="020B0609070205080204" pitchFamily="49" charset="-128"/>
                <a:ea typeface="ＭＳ ゴシック" panose="020B0609070205080204" pitchFamily="49" charset="-128"/>
                <a:cs typeface="Times New Roman" pitchFamily="18" charset="0"/>
              </a:rPr>
              <a:t>28</a:t>
            </a:r>
            <a:r>
              <a:rPr lang="ja-JP" altLang="en-US" sz="1350" dirty="0" smtClean="0">
                <a:latin typeface="ＭＳ ゴシック" panose="020B0609070205080204" pitchFamily="49" charset="-128"/>
                <a:ea typeface="ＭＳ ゴシック" panose="020B0609070205080204" pitchFamily="49" charset="-128"/>
                <a:cs typeface="Times New Roman" pitchFamily="18" charset="0"/>
              </a:rPr>
              <a:t>年</a:t>
            </a:r>
            <a:r>
              <a:rPr lang="en-US" altLang="ja-JP" sz="1350" dirty="0" smtClean="0">
                <a:latin typeface="ＭＳ ゴシック" panose="020B0609070205080204" pitchFamily="49" charset="-128"/>
                <a:ea typeface="ＭＳ ゴシック" panose="020B0609070205080204" pitchFamily="49" charset="-128"/>
                <a:cs typeface="Times New Roman" pitchFamily="18" charset="0"/>
              </a:rPr>
              <a:t>4</a:t>
            </a:r>
            <a:r>
              <a:rPr lang="ja-JP" altLang="en-US" sz="1350" dirty="0" smtClean="0">
                <a:latin typeface="ＭＳ ゴシック" panose="020B0609070205080204" pitchFamily="49" charset="-128"/>
                <a:ea typeface="ＭＳ ゴシック" panose="020B0609070205080204" pitchFamily="49" charset="-128"/>
                <a:cs typeface="Times New Roman" pitchFamily="18" charset="0"/>
              </a:rPr>
              <a:t>月頃、補助</a:t>
            </a:r>
            <a:r>
              <a:rPr lang="ja-JP" altLang="en-US" sz="1350" dirty="0">
                <a:latin typeface="ＭＳ ゴシック" panose="020B0609070205080204" pitchFamily="49" charset="-128"/>
                <a:ea typeface="ＭＳ ゴシック" panose="020B0609070205080204" pitchFamily="49" charset="-128"/>
                <a:cs typeface="Times New Roman" pitchFamily="18" charset="0"/>
              </a:rPr>
              <a:t>金交付要綱においてお示しする</a:t>
            </a:r>
            <a:r>
              <a:rPr lang="ja-JP" altLang="en-US" sz="1350" dirty="0" smtClean="0">
                <a:latin typeface="ＭＳ ゴシック" panose="020B0609070205080204" pitchFamily="49" charset="-128"/>
                <a:ea typeface="ＭＳ ゴシック" panose="020B0609070205080204" pitchFamily="49" charset="-128"/>
                <a:cs typeface="Times New Roman" pitchFamily="18" charset="0"/>
              </a:rPr>
              <a:t>。</a:t>
            </a:r>
            <a:endParaRPr lang="ja-JP" altLang="en-US" sz="1350" dirty="0">
              <a:latin typeface="ＭＳ ゴシック" panose="020B0609070205080204" pitchFamily="49" charset="-128"/>
              <a:ea typeface="ＭＳ ゴシック" panose="020B0609070205080204" pitchFamily="49" charset="-128"/>
              <a:cs typeface="ＭＳ Ｐゴシック"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1115314637"/>
              </p:ext>
            </p:extLst>
          </p:nvPr>
        </p:nvGraphicFramePr>
        <p:xfrm>
          <a:off x="167812" y="3506272"/>
          <a:ext cx="9657835" cy="1152128"/>
        </p:xfrm>
        <a:graphic>
          <a:graphicData uri="http://schemas.openxmlformats.org/drawingml/2006/table">
            <a:tbl>
              <a:tblPr firstRow="1" firstCol="1" bandRow="1">
                <a:tableStyleId>{5C22544A-7EE6-4342-B048-85BDC9FD1C3A}</a:tableStyleId>
              </a:tblPr>
              <a:tblGrid>
                <a:gridCol w="5894766"/>
                <a:gridCol w="3763069"/>
              </a:tblGrid>
              <a:tr h="342278">
                <a:tc>
                  <a:txBody>
                    <a:bodyPr/>
                    <a:lstStyle/>
                    <a:p>
                      <a:pPr algn="ctr">
                        <a:lnSpc>
                          <a:spcPct val="150000"/>
                        </a:lnSpc>
                        <a:spcAft>
                          <a:spcPts val="0"/>
                        </a:spcAft>
                      </a:pPr>
                      <a:r>
                        <a:rPr lang="ja-JP" altLang="en-US" sz="1400" b="1" kern="100" dirty="0" smtClean="0">
                          <a:solidFill>
                            <a:schemeClr val="tx1"/>
                          </a:solidFill>
                          <a:effectLst/>
                          <a:latin typeface="+mn-ea"/>
                          <a:ea typeface="+mn-ea"/>
                        </a:rPr>
                        <a:t>市 町 村 向 け </a:t>
                      </a:r>
                      <a:r>
                        <a:rPr lang="ja-JP" sz="1400" b="1" kern="100" dirty="0" smtClean="0">
                          <a:solidFill>
                            <a:schemeClr val="tx1"/>
                          </a:solidFill>
                          <a:effectLst/>
                          <a:latin typeface="+mn-ea"/>
                          <a:ea typeface="+mn-ea"/>
                        </a:rPr>
                        <a:t>補</a:t>
                      </a:r>
                      <a:r>
                        <a:rPr lang="en-US" altLang="ja-JP" sz="1400" b="1" kern="100" dirty="0" smtClean="0">
                          <a:solidFill>
                            <a:schemeClr val="tx1"/>
                          </a:solidFill>
                          <a:effectLst/>
                          <a:latin typeface="+mn-ea"/>
                          <a:ea typeface="+mn-ea"/>
                        </a:rPr>
                        <a:t> </a:t>
                      </a:r>
                      <a:r>
                        <a:rPr lang="ja-JP" sz="1400" b="1" kern="100" dirty="0" smtClean="0">
                          <a:solidFill>
                            <a:schemeClr val="tx1"/>
                          </a:solidFill>
                          <a:effectLst/>
                          <a:latin typeface="+mn-ea"/>
                          <a:ea typeface="+mn-ea"/>
                        </a:rPr>
                        <a:t>助</a:t>
                      </a:r>
                      <a:r>
                        <a:rPr lang="en-US" altLang="ja-JP" sz="1400" b="1" kern="100" dirty="0" smtClean="0">
                          <a:solidFill>
                            <a:schemeClr val="tx1"/>
                          </a:solidFill>
                          <a:effectLst/>
                          <a:latin typeface="+mn-ea"/>
                          <a:ea typeface="+mn-ea"/>
                        </a:rPr>
                        <a:t> </a:t>
                      </a:r>
                      <a:r>
                        <a:rPr lang="ja-JP" sz="1400" b="1" kern="100" dirty="0" smtClean="0">
                          <a:solidFill>
                            <a:schemeClr val="tx1"/>
                          </a:solidFill>
                          <a:effectLst/>
                          <a:latin typeface="+mn-ea"/>
                          <a:ea typeface="+mn-ea"/>
                        </a:rPr>
                        <a:t>対</a:t>
                      </a:r>
                      <a:r>
                        <a:rPr lang="en-US" altLang="ja-JP" sz="1400" b="1" kern="100" dirty="0" smtClean="0">
                          <a:solidFill>
                            <a:schemeClr val="tx1"/>
                          </a:solidFill>
                          <a:effectLst/>
                          <a:latin typeface="+mn-ea"/>
                          <a:ea typeface="+mn-ea"/>
                        </a:rPr>
                        <a:t> </a:t>
                      </a:r>
                      <a:r>
                        <a:rPr lang="ja-JP" sz="1400" b="1" kern="100" dirty="0" smtClean="0">
                          <a:solidFill>
                            <a:schemeClr val="tx1"/>
                          </a:solidFill>
                          <a:effectLst/>
                          <a:latin typeface="+mn-ea"/>
                          <a:ea typeface="+mn-ea"/>
                        </a:rPr>
                        <a:t>象</a:t>
                      </a:r>
                      <a:r>
                        <a:rPr lang="en-US" altLang="ja-JP" sz="1400" b="1" kern="100" dirty="0" smtClean="0">
                          <a:solidFill>
                            <a:schemeClr val="tx1"/>
                          </a:solidFill>
                          <a:effectLst/>
                          <a:latin typeface="+mn-ea"/>
                          <a:ea typeface="+mn-ea"/>
                        </a:rPr>
                        <a:t> </a:t>
                      </a:r>
                      <a:r>
                        <a:rPr lang="ja-JP" sz="1400" b="1" kern="100" dirty="0" smtClean="0">
                          <a:solidFill>
                            <a:schemeClr val="tx1"/>
                          </a:solidFill>
                          <a:effectLst/>
                          <a:latin typeface="+mn-ea"/>
                          <a:ea typeface="+mn-ea"/>
                        </a:rPr>
                        <a:t>経</a:t>
                      </a:r>
                      <a:r>
                        <a:rPr lang="en-US" altLang="ja-JP" sz="1400" b="1" kern="100" dirty="0" smtClean="0">
                          <a:solidFill>
                            <a:schemeClr val="tx1"/>
                          </a:solidFill>
                          <a:effectLst/>
                          <a:latin typeface="+mn-ea"/>
                          <a:ea typeface="+mn-ea"/>
                        </a:rPr>
                        <a:t> </a:t>
                      </a:r>
                      <a:r>
                        <a:rPr lang="ja-JP" sz="1400" b="1" kern="100" dirty="0" smtClean="0">
                          <a:solidFill>
                            <a:schemeClr val="tx1"/>
                          </a:solidFill>
                          <a:effectLst/>
                          <a:latin typeface="+mn-ea"/>
                          <a:ea typeface="+mn-ea"/>
                        </a:rPr>
                        <a:t>費</a:t>
                      </a:r>
                      <a:endParaRPr lang="ja-JP" sz="1400" b="1" kern="100" dirty="0">
                        <a:solidFill>
                          <a:schemeClr val="tx1"/>
                        </a:solidFill>
                        <a:effectLst/>
                        <a:latin typeface="+mn-ea"/>
                        <a:ea typeface="+mn-ea"/>
                        <a:cs typeface="Times New Roman"/>
                      </a:endParaRPr>
                    </a:p>
                  </a:txBody>
                  <a:tcPr marL="74295" marR="742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8F86E"/>
                    </a:solidFill>
                  </a:tcPr>
                </a:tc>
                <a:tc>
                  <a:txBody>
                    <a:bodyPr/>
                    <a:lstStyle/>
                    <a:p>
                      <a:pPr algn="ctr">
                        <a:lnSpc>
                          <a:spcPct val="150000"/>
                        </a:lnSpc>
                        <a:spcAft>
                          <a:spcPts val="0"/>
                        </a:spcAft>
                      </a:pPr>
                      <a:r>
                        <a:rPr lang="ja-JP" sz="1400" b="1" kern="100" dirty="0" smtClean="0">
                          <a:solidFill>
                            <a:schemeClr val="tx1"/>
                          </a:solidFill>
                          <a:effectLst/>
                          <a:latin typeface="+mn-ea"/>
                          <a:ea typeface="+mn-ea"/>
                        </a:rPr>
                        <a:t>補</a:t>
                      </a:r>
                      <a:r>
                        <a:rPr lang="en-US" altLang="ja-JP" sz="1400" b="1" kern="100" dirty="0" smtClean="0">
                          <a:solidFill>
                            <a:schemeClr val="tx1"/>
                          </a:solidFill>
                          <a:effectLst/>
                          <a:latin typeface="+mn-ea"/>
                          <a:ea typeface="+mn-ea"/>
                        </a:rPr>
                        <a:t> </a:t>
                      </a:r>
                      <a:r>
                        <a:rPr lang="ja-JP" sz="1400" b="1" kern="100" dirty="0" smtClean="0">
                          <a:solidFill>
                            <a:schemeClr val="tx1"/>
                          </a:solidFill>
                          <a:effectLst/>
                          <a:latin typeface="+mn-ea"/>
                          <a:ea typeface="+mn-ea"/>
                        </a:rPr>
                        <a:t>助</a:t>
                      </a:r>
                      <a:r>
                        <a:rPr lang="en-US" altLang="ja-JP" sz="1400" b="1" kern="100" dirty="0" smtClean="0">
                          <a:solidFill>
                            <a:schemeClr val="tx1"/>
                          </a:solidFill>
                          <a:effectLst/>
                          <a:latin typeface="+mn-ea"/>
                          <a:ea typeface="+mn-ea"/>
                        </a:rPr>
                        <a:t> </a:t>
                      </a:r>
                      <a:r>
                        <a:rPr lang="ja-JP" sz="1400" b="1" kern="100" dirty="0" smtClean="0">
                          <a:solidFill>
                            <a:schemeClr val="tx1"/>
                          </a:solidFill>
                          <a:effectLst/>
                          <a:latin typeface="+mn-ea"/>
                          <a:ea typeface="+mn-ea"/>
                        </a:rPr>
                        <a:t>上</a:t>
                      </a:r>
                      <a:r>
                        <a:rPr lang="en-US" altLang="ja-JP" sz="1400" b="1" kern="100" dirty="0" smtClean="0">
                          <a:solidFill>
                            <a:schemeClr val="tx1"/>
                          </a:solidFill>
                          <a:effectLst/>
                          <a:latin typeface="+mn-ea"/>
                          <a:ea typeface="+mn-ea"/>
                        </a:rPr>
                        <a:t> </a:t>
                      </a:r>
                      <a:r>
                        <a:rPr lang="ja-JP" sz="1400" b="1" kern="100" dirty="0" smtClean="0">
                          <a:solidFill>
                            <a:schemeClr val="tx1"/>
                          </a:solidFill>
                          <a:effectLst/>
                          <a:latin typeface="+mn-ea"/>
                          <a:ea typeface="+mn-ea"/>
                        </a:rPr>
                        <a:t>限</a:t>
                      </a:r>
                      <a:r>
                        <a:rPr lang="en-US" altLang="ja-JP" sz="1400" b="1" kern="100" dirty="0" smtClean="0">
                          <a:solidFill>
                            <a:schemeClr val="tx1"/>
                          </a:solidFill>
                          <a:effectLst/>
                          <a:latin typeface="+mn-ea"/>
                          <a:ea typeface="+mn-ea"/>
                        </a:rPr>
                        <a:t> </a:t>
                      </a:r>
                      <a:r>
                        <a:rPr lang="ja-JP" sz="1400" b="1" kern="100" dirty="0" smtClean="0">
                          <a:solidFill>
                            <a:schemeClr val="tx1"/>
                          </a:solidFill>
                          <a:effectLst/>
                          <a:latin typeface="+mn-ea"/>
                          <a:ea typeface="+mn-ea"/>
                        </a:rPr>
                        <a:t>予</a:t>
                      </a:r>
                      <a:r>
                        <a:rPr lang="en-US" altLang="ja-JP" sz="1400" b="1" kern="100" dirty="0" smtClean="0">
                          <a:solidFill>
                            <a:schemeClr val="tx1"/>
                          </a:solidFill>
                          <a:effectLst/>
                          <a:latin typeface="+mn-ea"/>
                          <a:ea typeface="+mn-ea"/>
                        </a:rPr>
                        <a:t> </a:t>
                      </a:r>
                      <a:r>
                        <a:rPr lang="ja-JP" sz="1400" b="1" kern="100" dirty="0" smtClean="0">
                          <a:solidFill>
                            <a:schemeClr val="tx1"/>
                          </a:solidFill>
                          <a:effectLst/>
                          <a:latin typeface="+mn-ea"/>
                          <a:ea typeface="+mn-ea"/>
                        </a:rPr>
                        <a:t>定</a:t>
                      </a:r>
                      <a:r>
                        <a:rPr lang="en-US" altLang="ja-JP" sz="1400" b="1" kern="100" dirty="0" smtClean="0">
                          <a:solidFill>
                            <a:schemeClr val="tx1"/>
                          </a:solidFill>
                          <a:effectLst/>
                          <a:latin typeface="+mn-ea"/>
                          <a:ea typeface="+mn-ea"/>
                        </a:rPr>
                        <a:t> </a:t>
                      </a:r>
                      <a:r>
                        <a:rPr lang="ja-JP" sz="1400" b="1" kern="100" dirty="0" smtClean="0">
                          <a:solidFill>
                            <a:schemeClr val="tx1"/>
                          </a:solidFill>
                          <a:effectLst/>
                          <a:latin typeface="+mn-ea"/>
                          <a:ea typeface="+mn-ea"/>
                        </a:rPr>
                        <a:t>額</a:t>
                      </a:r>
                      <a:endParaRPr lang="ja-JP" sz="1400" b="1" kern="100" dirty="0">
                        <a:solidFill>
                          <a:schemeClr val="tx1"/>
                        </a:solidFill>
                        <a:effectLst/>
                        <a:latin typeface="+mn-ea"/>
                        <a:ea typeface="+mn-ea"/>
                        <a:cs typeface="Times New Roman"/>
                      </a:endParaRPr>
                    </a:p>
                  </a:txBody>
                  <a:tcPr marL="74295" marR="742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8F86E"/>
                    </a:solidFill>
                  </a:tcPr>
                </a:tc>
              </a:tr>
              <a:tr h="809850">
                <a:tc>
                  <a:txBody>
                    <a:bodyPr/>
                    <a:lstStyle/>
                    <a:p>
                      <a:pPr indent="133350" algn="just">
                        <a:lnSpc>
                          <a:spcPts val="1850"/>
                        </a:lnSpc>
                        <a:spcAft>
                          <a:spcPts val="0"/>
                        </a:spcAft>
                      </a:pPr>
                      <a:r>
                        <a:rPr lang="ja-JP" sz="1300" b="0" kern="100" dirty="0">
                          <a:solidFill>
                            <a:schemeClr val="tx1"/>
                          </a:solidFill>
                          <a:effectLst/>
                          <a:latin typeface="+mn-ea"/>
                          <a:ea typeface="+mn-ea"/>
                        </a:rPr>
                        <a:t>各市町村が、都道府県に対し、国保事業費納付金や標準保険料率の算定のために必要な情報を提供</a:t>
                      </a:r>
                      <a:r>
                        <a:rPr lang="ja-JP" sz="1300" b="0" kern="100" dirty="0" smtClean="0">
                          <a:solidFill>
                            <a:schemeClr val="tx1"/>
                          </a:solidFill>
                          <a:effectLst/>
                          <a:latin typeface="+mn-ea"/>
                          <a:ea typeface="+mn-ea"/>
                        </a:rPr>
                        <a:t>する</a:t>
                      </a:r>
                      <a:r>
                        <a:rPr lang="ja-JP" altLang="en-US" sz="1300" b="0" kern="100" dirty="0" smtClean="0">
                          <a:solidFill>
                            <a:schemeClr val="tx1"/>
                          </a:solidFill>
                          <a:effectLst/>
                          <a:latin typeface="+mn-ea"/>
                          <a:ea typeface="+mn-ea"/>
                        </a:rPr>
                        <a:t>上で</a:t>
                      </a:r>
                      <a:r>
                        <a:rPr lang="ja-JP" sz="1300" b="0" kern="100" dirty="0" smtClean="0">
                          <a:solidFill>
                            <a:schemeClr val="tx1"/>
                          </a:solidFill>
                          <a:effectLst/>
                          <a:latin typeface="+mn-ea"/>
                          <a:ea typeface="+mn-ea"/>
                        </a:rPr>
                        <a:t>必要</a:t>
                      </a:r>
                      <a:r>
                        <a:rPr lang="ja-JP" altLang="en-US" sz="1300" b="0" kern="100" dirty="0" smtClean="0">
                          <a:solidFill>
                            <a:schemeClr val="tx1"/>
                          </a:solidFill>
                          <a:effectLst/>
                          <a:latin typeface="+mn-ea"/>
                          <a:ea typeface="+mn-ea"/>
                        </a:rPr>
                        <a:t>となる</a:t>
                      </a:r>
                      <a:r>
                        <a:rPr lang="ja-JP" sz="1300" b="0" kern="100" dirty="0" smtClean="0">
                          <a:solidFill>
                            <a:schemeClr val="tx1"/>
                          </a:solidFill>
                          <a:effectLst/>
                          <a:latin typeface="+mn-ea"/>
                          <a:ea typeface="+mn-ea"/>
                        </a:rPr>
                        <a:t>自庁</a:t>
                      </a:r>
                      <a:r>
                        <a:rPr lang="ja-JP" sz="1300" b="0" kern="100" dirty="0">
                          <a:solidFill>
                            <a:schemeClr val="tx1"/>
                          </a:solidFill>
                          <a:effectLst/>
                          <a:latin typeface="+mn-ea"/>
                          <a:ea typeface="+mn-ea"/>
                        </a:rPr>
                        <a:t>システムの改修</a:t>
                      </a:r>
                      <a:r>
                        <a:rPr lang="ja-JP" sz="1300" b="0" kern="100" dirty="0" smtClean="0">
                          <a:solidFill>
                            <a:schemeClr val="tx1"/>
                          </a:solidFill>
                          <a:effectLst/>
                          <a:latin typeface="+mn-ea"/>
                          <a:ea typeface="+mn-ea"/>
                        </a:rPr>
                        <a:t>経費</a:t>
                      </a:r>
                      <a:endParaRPr lang="en-US" altLang="ja-JP" sz="1300" b="0" kern="100" dirty="0" smtClean="0">
                        <a:solidFill>
                          <a:schemeClr val="tx1"/>
                        </a:solidFill>
                        <a:effectLst/>
                        <a:latin typeface="+mn-ea"/>
                        <a:ea typeface="+mn-ea"/>
                      </a:endParaRPr>
                    </a:p>
                    <a:p>
                      <a:pPr indent="133350" algn="just">
                        <a:lnSpc>
                          <a:spcPts val="1850"/>
                        </a:lnSpc>
                        <a:spcAft>
                          <a:spcPts val="0"/>
                        </a:spcAft>
                      </a:pPr>
                      <a:r>
                        <a:rPr lang="ja-JP" sz="1300" b="0" kern="100" dirty="0" smtClean="0">
                          <a:solidFill>
                            <a:schemeClr val="tx1"/>
                          </a:solidFill>
                          <a:effectLst/>
                          <a:latin typeface="+mn-ea"/>
                          <a:ea typeface="+mn-ea"/>
                        </a:rPr>
                        <a:t>（ランニングコスト</a:t>
                      </a:r>
                      <a:r>
                        <a:rPr lang="ja-JP" sz="1300" b="0" kern="100" dirty="0">
                          <a:solidFill>
                            <a:schemeClr val="tx1"/>
                          </a:solidFill>
                          <a:effectLst/>
                          <a:latin typeface="+mn-ea"/>
                          <a:ea typeface="+mn-ea"/>
                        </a:rPr>
                        <a:t>は補助対象としない。）</a:t>
                      </a:r>
                      <a:endParaRPr lang="ja-JP" sz="1300" b="0" kern="100" dirty="0">
                        <a:solidFill>
                          <a:schemeClr val="tx1"/>
                        </a:solidFill>
                        <a:effectLst/>
                        <a:latin typeface="+mn-ea"/>
                        <a:ea typeface="+mn-ea"/>
                        <a:cs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850"/>
                        </a:lnSpc>
                        <a:spcAft>
                          <a:spcPts val="0"/>
                        </a:spcAft>
                      </a:pPr>
                      <a:r>
                        <a:rPr lang="ja-JP" altLang="en-US" sz="1300" b="0" kern="100" dirty="0" smtClean="0">
                          <a:solidFill>
                            <a:schemeClr val="tx1"/>
                          </a:solidFill>
                          <a:effectLst/>
                          <a:latin typeface="+mn-ea"/>
                          <a:ea typeface="+mn-ea"/>
                        </a:rPr>
                        <a:t> 市町村ごとに</a:t>
                      </a:r>
                      <a:r>
                        <a:rPr lang="ja-JP" altLang="en-US" sz="1300" b="0" kern="100" baseline="0" dirty="0" smtClean="0">
                          <a:solidFill>
                            <a:schemeClr val="tx1"/>
                          </a:solidFill>
                          <a:effectLst/>
                          <a:latin typeface="+mn-ea"/>
                          <a:ea typeface="+mn-ea"/>
                        </a:rPr>
                        <a:t>３，０００</a:t>
                      </a:r>
                      <a:r>
                        <a:rPr lang="ja-JP" sz="1300" b="0" kern="100" dirty="0" smtClean="0">
                          <a:solidFill>
                            <a:schemeClr val="tx1"/>
                          </a:solidFill>
                          <a:effectLst/>
                          <a:latin typeface="+mn-ea"/>
                          <a:ea typeface="+mn-ea"/>
                        </a:rPr>
                        <a:t>千円の</a:t>
                      </a:r>
                      <a:r>
                        <a:rPr lang="ja-JP" sz="1300" b="0" kern="100" dirty="0">
                          <a:solidFill>
                            <a:schemeClr val="tx1"/>
                          </a:solidFill>
                          <a:effectLst/>
                          <a:latin typeface="+mn-ea"/>
                          <a:ea typeface="+mn-ea"/>
                        </a:rPr>
                        <a:t>範囲内において必要と認めた</a:t>
                      </a:r>
                      <a:r>
                        <a:rPr lang="ja-JP" sz="1300" b="0" kern="100" dirty="0" smtClean="0">
                          <a:solidFill>
                            <a:schemeClr val="tx1"/>
                          </a:solidFill>
                          <a:effectLst/>
                          <a:latin typeface="+mn-ea"/>
                          <a:ea typeface="+mn-ea"/>
                        </a:rPr>
                        <a:t>額</a:t>
                      </a:r>
                      <a:r>
                        <a:rPr lang="en-US" altLang="ja-JP" sz="1300" b="0" kern="100" dirty="0" smtClean="0">
                          <a:solidFill>
                            <a:schemeClr val="tx1"/>
                          </a:solidFill>
                          <a:effectLst/>
                          <a:latin typeface="ＭＳ Ｐ明朝" panose="02020600040205080304" pitchFamily="18" charset="-128"/>
                          <a:ea typeface="ＭＳ Ｐ明朝" panose="02020600040205080304" pitchFamily="18" charset="-128"/>
                        </a:rPr>
                        <a:t> </a:t>
                      </a:r>
                      <a:r>
                        <a:rPr lang="ja-JP" altLang="ja-JP" sz="1150" b="0" kern="100" dirty="0" smtClean="0">
                          <a:solidFill>
                            <a:schemeClr val="tx1"/>
                          </a:solidFill>
                          <a:effectLst/>
                          <a:latin typeface="ＭＳ Ｐ明朝" panose="02020600040205080304" pitchFamily="18" charset="-128"/>
                          <a:ea typeface="ＭＳ Ｐ明朝" panose="02020600040205080304" pitchFamily="18" charset="-128"/>
                        </a:rPr>
                        <a:t>（消費税を含む。）</a:t>
                      </a:r>
                      <a:endParaRPr lang="ja-JP" sz="1150" b="0" kern="100" dirty="0">
                        <a:solidFill>
                          <a:schemeClr val="tx1"/>
                        </a:solidFill>
                        <a:effectLst/>
                        <a:latin typeface="ＭＳ Ｐ明朝" panose="02020600040205080304" pitchFamily="18" charset="-128"/>
                        <a:ea typeface="ＭＳ Ｐ明朝" panose="02020600040205080304" pitchFamily="18" charset="-128"/>
                      </a:endParaRPr>
                    </a:p>
                    <a:p>
                      <a:pPr algn="just">
                        <a:lnSpc>
                          <a:spcPts val="1850"/>
                        </a:lnSpc>
                        <a:spcAft>
                          <a:spcPts val="0"/>
                        </a:spcAft>
                      </a:pPr>
                      <a:r>
                        <a:rPr lang="en-US" sz="1300" b="0" kern="100" dirty="0">
                          <a:solidFill>
                            <a:schemeClr val="tx1"/>
                          </a:solidFill>
                          <a:effectLst/>
                          <a:latin typeface="+mn-ea"/>
                          <a:ea typeface="+mn-ea"/>
                        </a:rPr>
                        <a:t> </a:t>
                      </a:r>
                      <a:endParaRPr lang="ja-JP" sz="1300" b="0" kern="100" dirty="0">
                        <a:solidFill>
                          <a:schemeClr val="tx1"/>
                        </a:solidFill>
                        <a:effectLst/>
                        <a:latin typeface="+mn-ea"/>
                        <a:ea typeface="+mn-ea"/>
                        <a:cs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1" name="スライド番号プレースホルダー 1"/>
          <p:cNvSpPr txBox="1">
            <a:spLocks/>
          </p:cNvSpPr>
          <p:nvPr/>
        </p:nvSpPr>
        <p:spPr>
          <a:xfrm>
            <a:off x="7329264" y="6592267"/>
            <a:ext cx="2504017"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30</a:t>
            </a:fld>
            <a:endParaRPr lang="ja-JP" altLang="en-US" dirty="0">
              <a:latin typeface="ＤＦ特太ゴシック体" panose="020B0509000000000000" pitchFamily="49" charset="-128"/>
              <a:ea typeface="ＤＦ特太ゴシック体" panose="020B0509000000000000" pitchFamily="49" charset="-128"/>
            </a:endParaRPr>
          </a:p>
        </p:txBody>
      </p:sp>
      <p:sp>
        <p:nvSpPr>
          <p:cNvPr id="12" name="テキスト ボックス 11"/>
          <p:cNvSpPr txBox="1"/>
          <p:nvPr/>
        </p:nvSpPr>
        <p:spPr>
          <a:xfrm>
            <a:off x="6321152" y="4634086"/>
            <a:ext cx="2621230" cy="276999"/>
          </a:xfrm>
          <a:prstGeom prst="rect">
            <a:avLst/>
          </a:prstGeom>
          <a:noFill/>
        </p:spPr>
        <p:txBody>
          <a:bodyPr wrap="none" rtlCol="0">
            <a:spAutoFit/>
          </a:bodyPr>
          <a:lstStyle/>
          <a:p>
            <a:r>
              <a:rPr lang="en-US" altLang="ja-JP" sz="1200" dirty="0" smtClean="0">
                <a:latin typeface="+mn-ea"/>
              </a:rPr>
              <a:t>※ </a:t>
            </a:r>
            <a:r>
              <a:rPr lang="ja-JP" altLang="en-US" sz="1200" dirty="0" smtClean="0">
                <a:latin typeface="+mn-ea"/>
              </a:rPr>
              <a:t>市町村の規模を考慮して設定予定</a:t>
            </a:r>
            <a:endParaRPr kumimoji="1" lang="ja-JP" altLang="en-US" sz="1300" dirty="0">
              <a:latin typeface="+mn-ea"/>
            </a:endParaRPr>
          </a:p>
        </p:txBody>
      </p:sp>
      <p:cxnSp>
        <p:nvCxnSpPr>
          <p:cNvPr id="13" name="直線コネクタ 12"/>
          <p:cNvCxnSpPr/>
          <p:nvPr/>
        </p:nvCxnSpPr>
        <p:spPr>
          <a:xfrm>
            <a:off x="-85276" y="404664"/>
            <a:ext cx="10281592"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555775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タイトル 2"/>
          <p:cNvSpPr>
            <a:spLocks noGrp="1"/>
          </p:cNvSpPr>
          <p:nvPr>
            <p:ph type="title"/>
          </p:nvPr>
        </p:nvSpPr>
        <p:spPr>
          <a:xfrm>
            <a:off x="272480" y="-27384"/>
            <a:ext cx="9361040" cy="490066"/>
          </a:xfrm>
        </p:spPr>
        <p:txBody>
          <a:bodyPr>
            <a:normAutofit/>
          </a:bodyPr>
          <a:lstStyle/>
          <a:p>
            <a:r>
              <a:rPr lang="ja-JP" altLang="en-US" sz="1800" dirty="0" smtClean="0">
                <a:latin typeface="HGP創英角ｺﾞｼｯｸUB" panose="020B0900000000000000" pitchFamily="50" charset="-128"/>
                <a:ea typeface="HGP創英角ｺﾞｼｯｸUB" panose="020B0900000000000000" pitchFamily="50" charset="-128"/>
              </a:rPr>
              <a:t>詳細の開発スケジュール（</a:t>
            </a:r>
            <a:r>
              <a:rPr lang="ja-JP" altLang="en-US" sz="1800" dirty="0">
                <a:latin typeface="HGP創英角ｺﾞｼｯｸUB" panose="020B0900000000000000" pitchFamily="50" charset="-128"/>
                <a:ea typeface="HGP創英角ｺﾞｼｯｸUB" panose="020B0900000000000000" pitchFamily="50" charset="-128"/>
              </a:rPr>
              <a:t>案</a:t>
            </a:r>
            <a:r>
              <a:rPr lang="ja-JP" altLang="en-US" sz="1800" dirty="0" smtClean="0">
                <a:latin typeface="HGP創英角ｺﾞｼｯｸUB" panose="020B0900000000000000" pitchFamily="50" charset="-128"/>
                <a:ea typeface="HGP創英角ｺﾞｼｯｸUB" panose="020B0900000000000000" pitchFamily="50" charset="-128"/>
              </a:rPr>
              <a:t>）</a:t>
            </a:r>
            <a:endParaRPr kumimoji="1" lang="ja-JP" altLang="en-US" sz="1800" dirty="0">
              <a:latin typeface="HGP創英角ｺﾞｼｯｸUB" panose="020B0900000000000000" pitchFamily="50" charset="-128"/>
              <a:ea typeface="HGP創英角ｺﾞｼｯｸUB" panose="020B0900000000000000" pitchFamily="50" charset="-128"/>
            </a:endParaRPr>
          </a:p>
        </p:txBody>
      </p:sp>
      <p:graphicFrame>
        <p:nvGraphicFramePr>
          <p:cNvPr id="8" name="表 7"/>
          <p:cNvGraphicFramePr>
            <a:graphicFrameLocks noGrp="1"/>
          </p:cNvGraphicFramePr>
          <p:nvPr/>
        </p:nvGraphicFramePr>
        <p:xfrm>
          <a:off x="272495" y="476672"/>
          <a:ext cx="9361039" cy="5909036"/>
        </p:xfrm>
        <a:graphic>
          <a:graphicData uri="http://schemas.openxmlformats.org/drawingml/2006/table">
            <a:tbl>
              <a:tblPr firstRow="1" bandRow="1">
                <a:tableStyleId>{5940675A-B579-460E-94D1-54222C63F5DA}</a:tableStyleId>
              </a:tblPr>
              <a:tblGrid>
                <a:gridCol w="320075"/>
                <a:gridCol w="320075"/>
                <a:gridCol w="281319"/>
                <a:gridCol w="281319"/>
                <a:gridCol w="281319"/>
                <a:gridCol w="281319"/>
                <a:gridCol w="281319"/>
                <a:gridCol w="281319"/>
                <a:gridCol w="281319"/>
                <a:gridCol w="281319"/>
                <a:gridCol w="281319"/>
                <a:gridCol w="281319"/>
                <a:gridCol w="281319"/>
                <a:gridCol w="281319"/>
                <a:gridCol w="281319"/>
                <a:gridCol w="281319"/>
                <a:gridCol w="281319"/>
                <a:gridCol w="281319"/>
                <a:gridCol w="281319"/>
                <a:gridCol w="281319"/>
                <a:gridCol w="281319"/>
                <a:gridCol w="281319"/>
                <a:gridCol w="281319"/>
                <a:gridCol w="281319"/>
                <a:gridCol w="281319"/>
                <a:gridCol w="281319"/>
                <a:gridCol w="281319"/>
                <a:gridCol w="281319"/>
                <a:gridCol w="281319"/>
                <a:gridCol w="281319"/>
                <a:gridCol w="281319"/>
                <a:gridCol w="281319"/>
                <a:gridCol w="281319"/>
              </a:tblGrid>
              <a:tr h="241650">
                <a:tc>
                  <a:txBody>
                    <a:bodyPr/>
                    <a:lstStyle/>
                    <a:p>
                      <a:pPr algn="ctr"/>
                      <a:endParaRPr kumimoji="1" lang="ja-JP" altLang="en-US" sz="1000" dirty="0"/>
                    </a:p>
                  </a:txBody>
                  <a:tcPr marL="99060" marR="99060" anchor="ctr">
                    <a:lnR w="12700" cap="flat" cmpd="sng" algn="ctr">
                      <a:solidFill>
                        <a:schemeClr val="tx1"/>
                      </a:solidFill>
                      <a:prstDash val="solid"/>
                      <a:round/>
                      <a:headEnd type="none" w="med" len="med"/>
                      <a:tailEnd type="none" w="med" len="med"/>
                    </a:lnR>
                    <a:solidFill>
                      <a:schemeClr val="bg1"/>
                    </a:solidFill>
                  </a:tcPr>
                </a:tc>
                <a:tc>
                  <a:txBody>
                    <a:bodyPr/>
                    <a:lstStyle/>
                    <a:p>
                      <a:pPr algn="ctr"/>
                      <a:endParaRPr kumimoji="1" lang="ja-JP" altLang="en-US" sz="1000" dirty="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5">
                  <a:txBody>
                    <a:bodyPr/>
                    <a:lstStyle/>
                    <a:p>
                      <a:pPr algn="ctr"/>
                      <a:r>
                        <a:rPr kumimoji="1" lang="en-US" altLang="ja-JP" sz="1000" dirty="0" smtClean="0"/>
                        <a:t>H27</a:t>
                      </a:r>
                      <a:r>
                        <a:rPr kumimoji="1" lang="ja-JP" altLang="en-US" sz="1000" dirty="0" smtClean="0"/>
                        <a:t>年度</a:t>
                      </a:r>
                      <a:endParaRPr kumimoji="1" lang="ja-JP" altLang="en-US" sz="1000" dirty="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1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H28</a:t>
                      </a:r>
                      <a:r>
                        <a:rPr kumimoji="1" lang="ja-JP" altLang="en-US" sz="1000" dirty="0" smtClean="0"/>
                        <a:t>年度</a:t>
                      </a:r>
                    </a:p>
                  </a:txBody>
                  <a:tcPr marL="99060" marR="99060" anchor="ctr">
                    <a:lnL w="12700" cap="flat" cmpd="sng" algn="ctr">
                      <a:solidFill>
                        <a:schemeClr val="tx1"/>
                      </a:solidFill>
                      <a:prstDash val="solid"/>
                      <a:round/>
                      <a:headEnd type="none" w="med" len="med"/>
                      <a:tailEnd type="none" w="med" len="med"/>
                    </a:lnL>
                    <a:solidFill>
                      <a:schemeClr val="bg1"/>
                    </a:solidFill>
                  </a:tcPr>
                </a:tc>
                <a:tc hMerge="1">
                  <a:txBody>
                    <a:bodyPr/>
                    <a:lstStyle/>
                    <a:p>
                      <a:endParaRPr kumimoji="1" lang="ja-JP" altLang="en-US" sz="1100" dirty="0"/>
                    </a:p>
                  </a:txBody>
                  <a:tcPr>
                    <a:solidFill>
                      <a:schemeClr val="bg1"/>
                    </a:solidFill>
                  </a:tcPr>
                </a:tc>
                <a:tc hMerge="1">
                  <a:txBody>
                    <a:bodyPr/>
                    <a:lstStyle/>
                    <a:p>
                      <a:endParaRPr kumimoji="1" lang="ja-JP" altLang="en-US"/>
                    </a:p>
                  </a:txBody>
                  <a:tcPr/>
                </a:tc>
                <a:tc hMerge="1">
                  <a:txBody>
                    <a:bodyPr/>
                    <a:lstStyle/>
                    <a:p>
                      <a:endParaRPr kumimoji="1" lang="ja-JP" altLang="en-US" sz="1100" dirty="0"/>
                    </a:p>
                  </a:txBody>
                  <a:tcPr>
                    <a:solidFill>
                      <a:schemeClr val="bg1"/>
                    </a:solidFill>
                  </a:tcPr>
                </a:tc>
                <a:tc hMerge="1">
                  <a:txBody>
                    <a:bodyPr/>
                    <a:lstStyle/>
                    <a:p>
                      <a:endParaRPr kumimoji="1" lang="ja-JP" altLang="en-US" sz="1100" dirty="0"/>
                    </a:p>
                  </a:txBody>
                  <a:tcPr>
                    <a:solidFill>
                      <a:schemeClr val="bg1"/>
                    </a:solidFill>
                  </a:tcPr>
                </a:tc>
                <a:tc hMerge="1">
                  <a:txBody>
                    <a:bodyPr/>
                    <a:lstStyle/>
                    <a:p>
                      <a:endParaRPr kumimoji="1" lang="ja-JP" altLang="en-US" sz="1100" dirty="0"/>
                    </a:p>
                  </a:txBody>
                  <a:tcPr>
                    <a:solidFill>
                      <a:schemeClr val="bg1"/>
                    </a:solidFill>
                  </a:tcPr>
                </a:tc>
                <a:tc hMerge="1">
                  <a:txBody>
                    <a:bodyPr/>
                    <a:lstStyle/>
                    <a:p>
                      <a:endParaRPr kumimoji="1" lang="ja-JP" altLang="en-US" sz="1100" dirty="0"/>
                    </a:p>
                  </a:txBody>
                  <a:tcPr>
                    <a:solidFill>
                      <a:schemeClr val="bg1"/>
                    </a:solidFill>
                  </a:tcPr>
                </a:tc>
                <a:tc hMerge="1">
                  <a:txBody>
                    <a:bodyPr/>
                    <a:lstStyle/>
                    <a:p>
                      <a:endParaRPr kumimoji="1" lang="ja-JP" altLang="en-US" sz="1100" dirty="0"/>
                    </a:p>
                  </a:txBody>
                  <a:tcPr>
                    <a:solidFill>
                      <a:schemeClr val="bg1"/>
                    </a:solidFill>
                  </a:tcPr>
                </a:tc>
                <a:tc hMerge="1">
                  <a:txBody>
                    <a:bodyPr/>
                    <a:lstStyle/>
                    <a:p>
                      <a:endParaRPr kumimoji="1" lang="ja-JP" altLang="en-US" sz="1100" dirty="0"/>
                    </a:p>
                  </a:txBody>
                  <a:tcPr>
                    <a:solidFill>
                      <a:schemeClr val="bg1"/>
                    </a:solidFill>
                  </a:tcPr>
                </a:tc>
                <a:tc hMerge="1">
                  <a:txBody>
                    <a:bodyPr/>
                    <a:lstStyle/>
                    <a:p>
                      <a:endParaRPr kumimoji="1" lang="ja-JP" altLang="en-US" sz="1100" dirty="0"/>
                    </a:p>
                  </a:txBody>
                  <a:tcPr>
                    <a:solidFill>
                      <a:schemeClr val="bg1"/>
                    </a:solidFill>
                  </a:tcPr>
                </a:tc>
                <a:tc hMerge="1">
                  <a:txBody>
                    <a:bodyPr/>
                    <a:lstStyle/>
                    <a:p>
                      <a:endParaRPr kumimoji="1" lang="ja-JP" altLang="en-US" sz="1100" dirty="0"/>
                    </a:p>
                  </a:txBody>
                  <a:tcPr>
                    <a:solidFill>
                      <a:schemeClr val="bg1"/>
                    </a:solidFill>
                  </a:tcPr>
                </a:tc>
                <a:tc hMerge="1">
                  <a:txBody>
                    <a:bodyPr/>
                    <a:lstStyle/>
                    <a:p>
                      <a:endParaRPr kumimoji="1" lang="ja-JP" altLang="en-US" sz="1100" dirty="0"/>
                    </a:p>
                  </a:txBody>
                  <a:tcPr>
                    <a:solidFill>
                      <a:schemeClr val="bg1"/>
                    </a:solidFill>
                  </a:tcPr>
                </a:tc>
                <a:tc gridSpan="12">
                  <a:txBody>
                    <a:bodyPr/>
                    <a:lstStyle/>
                    <a:p>
                      <a:pPr algn="ctr"/>
                      <a:r>
                        <a:rPr kumimoji="1" lang="en-US" altLang="ja-JP" sz="1000" dirty="0" smtClean="0"/>
                        <a:t>H29</a:t>
                      </a:r>
                      <a:r>
                        <a:rPr kumimoji="1" lang="ja-JP" altLang="en-US" sz="1000" dirty="0" smtClean="0"/>
                        <a:t>年度</a:t>
                      </a:r>
                      <a:endParaRPr kumimoji="1" lang="ja-JP" altLang="en-US" sz="1000" dirty="0"/>
                    </a:p>
                  </a:txBody>
                  <a:tcPr marL="99060" marR="99060" anchor="ctr">
                    <a:solidFill>
                      <a:schemeClr val="bg1"/>
                    </a:solidFill>
                  </a:tcPr>
                </a:tc>
                <a:tc hMerge="1">
                  <a:txBody>
                    <a:bodyPr/>
                    <a:lstStyle/>
                    <a:p>
                      <a:endParaRPr kumimoji="1" lang="ja-JP" altLang="en-US" sz="1100" dirty="0"/>
                    </a:p>
                  </a:txBody>
                  <a:tcPr>
                    <a:solidFill>
                      <a:schemeClr val="bg1"/>
                    </a:solidFill>
                  </a:tcPr>
                </a:tc>
                <a:tc hMerge="1">
                  <a:txBody>
                    <a:bodyPr/>
                    <a:lstStyle/>
                    <a:p>
                      <a:endParaRPr kumimoji="1" lang="ja-JP" altLang="en-US" sz="1100" dirty="0"/>
                    </a:p>
                  </a:txBody>
                  <a:tcPr>
                    <a:solidFill>
                      <a:schemeClr val="bg1"/>
                    </a:solidFill>
                  </a:tcPr>
                </a:tc>
                <a:tc hMerge="1">
                  <a:txBody>
                    <a:bodyPr/>
                    <a:lstStyle/>
                    <a:p>
                      <a:endParaRPr kumimoji="1" lang="ja-JP" altLang="en-US" sz="1100" dirty="0"/>
                    </a:p>
                  </a:txBody>
                  <a:tcPr>
                    <a:solidFill>
                      <a:schemeClr val="bg1"/>
                    </a:solidFill>
                  </a:tcPr>
                </a:tc>
                <a:tc hMerge="1">
                  <a:txBody>
                    <a:bodyPr/>
                    <a:lstStyle/>
                    <a:p>
                      <a:endParaRPr kumimoji="1" lang="ja-JP" altLang="en-US" sz="1100" dirty="0"/>
                    </a:p>
                  </a:txBody>
                  <a:tcPr>
                    <a:solidFill>
                      <a:schemeClr val="bg1"/>
                    </a:solidFill>
                  </a:tcPr>
                </a:tc>
                <a:tc hMerge="1">
                  <a:txBody>
                    <a:bodyPr/>
                    <a:lstStyle/>
                    <a:p>
                      <a:endParaRPr kumimoji="1" lang="ja-JP" altLang="en-US" sz="1100" dirty="0"/>
                    </a:p>
                  </a:txBody>
                  <a:tcPr>
                    <a:solidFill>
                      <a:schemeClr val="bg1"/>
                    </a:solidFill>
                  </a:tcPr>
                </a:tc>
                <a:tc hMerge="1">
                  <a:txBody>
                    <a:bodyPr/>
                    <a:lstStyle/>
                    <a:p>
                      <a:endParaRPr kumimoji="1" lang="ja-JP" altLang="en-US" sz="1100" dirty="0"/>
                    </a:p>
                  </a:txBody>
                  <a:tcPr>
                    <a:solidFill>
                      <a:schemeClr val="bg1"/>
                    </a:solidFill>
                  </a:tcPr>
                </a:tc>
                <a:tc hMerge="1">
                  <a:txBody>
                    <a:bodyPr/>
                    <a:lstStyle/>
                    <a:p>
                      <a:endParaRPr kumimoji="1" lang="ja-JP" altLang="en-US" sz="1100" dirty="0"/>
                    </a:p>
                  </a:txBody>
                  <a:tcPr>
                    <a:solidFill>
                      <a:schemeClr val="bg1"/>
                    </a:solidFill>
                  </a:tcPr>
                </a:tc>
                <a:tc hMerge="1">
                  <a:txBody>
                    <a:bodyPr/>
                    <a:lstStyle/>
                    <a:p>
                      <a:endParaRPr kumimoji="1" lang="ja-JP" altLang="en-US" sz="1100" dirty="0"/>
                    </a:p>
                  </a:txBody>
                  <a:tcPr>
                    <a:solidFill>
                      <a:schemeClr val="bg1"/>
                    </a:solidFill>
                  </a:tcPr>
                </a:tc>
                <a:tc hMerge="1">
                  <a:txBody>
                    <a:bodyPr/>
                    <a:lstStyle/>
                    <a:p>
                      <a:endParaRPr kumimoji="1" lang="ja-JP" altLang="en-US" sz="1100" dirty="0"/>
                    </a:p>
                  </a:txBody>
                  <a:tcPr>
                    <a:solidFill>
                      <a:schemeClr val="bg1"/>
                    </a:solidFill>
                  </a:tcPr>
                </a:tc>
                <a:tc hMerge="1">
                  <a:txBody>
                    <a:bodyPr/>
                    <a:lstStyle/>
                    <a:p>
                      <a:endParaRPr kumimoji="1" lang="ja-JP" altLang="en-US" sz="1100" dirty="0"/>
                    </a:p>
                  </a:txBody>
                  <a:tcPr>
                    <a:solidFill>
                      <a:schemeClr val="bg1"/>
                    </a:solidFill>
                  </a:tcPr>
                </a:tc>
                <a:tc hMerge="1">
                  <a:txBody>
                    <a:bodyPr/>
                    <a:lstStyle/>
                    <a:p>
                      <a:endParaRPr kumimoji="1" lang="ja-JP" altLang="en-US" sz="1100" dirty="0"/>
                    </a:p>
                  </a:txBody>
                  <a:tcPr>
                    <a:solidFill>
                      <a:schemeClr val="bg1"/>
                    </a:solidFill>
                  </a:tcPr>
                </a:tc>
                <a:tc gridSpan="2">
                  <a:txBody>
                    <a:bodyPr/>
                    <a:lstStyle/>
                    <a:p>
                      <a:pPr algn="ctr"/>
                      <a:r>
                        <a:rPr kumimoji="1" lang="en-US" altLang="ja-JP" sz="1000" dirty="0" smtClean="0"/>
                        <a:t>H30</a:t>
                      </a:r>
                      <a:r>
                        <a:rPr kumimoji="1" lang="ja-JP" altLang="en-US" sz="1000" dirty="0" smtClean="0"/>
                        <a:t>年度</a:t>
                      </a:r>
                      <a:endParaRPr kumimoji="1" lang="ja-JP" altLang="en-US" sz="1000" dirty="0"/>
                    </a:p>
                  </a:txBody>
                  <a:tcPr marL="0" marR="0" marT="0" marB="0" anchor="ctr">
                    <a:solidFill>
                      <a:schemeClr val="bg1"/>
                    </a:solidFill>
                  </a:tcPr>
                </a:tc>
                <a:tc hMerge="1">
                  <a:txBody>
                    <a:bodyPr/>
                    <a:lstStyle/>
                    <a:p>
                      <a:endParaRPr kumimoji="1" lang="ja-JP" altLang="en-US" sz="1100" dirty="0"/>
                    </a:p>
                  </a:txBody>
                  <a:tcPr>
                    <a:solidFill>
                      <a:schemeClr val="bg1"/>
                    </a:solidFill>
                  </a:tcPr>
                </a:tc>
              </a:tr>
              <a:tr h="241650">
                <a:tc>
                  <a:txBody>
                    <a:bodyPr/>
                    <a:lstStyle/>
                    <a:p>
                      <a:pPr algn="ctr"/>
                      <a:endParaRPr kumimoji="1" lang="ja-JP" altLang="en-US" sz="1000" dirty="0"/>
                    </a:p>
                  </a:txBody>
                  <a:tcPr marL="99060" marR="99060" anchor="ctr">
                    <a:lnR w="12700" cap="flat" cmpd="sng" algn="ctr">
                      <a:solidFill>
                        <a:schemeClr val="tx1"/>
                      </a:solidFill>
                      <a:prstDash val="solid"/>
                      <a:round/>
                      <a:headEnd type="none" w="med" len="med"/>
                      <a:tailEnd type="none" w="med" len="med"/>
                    </a:lnR>
                    <a:solidFill>
                      <a:schemeClr val="bg1"/>
                    </a:solidFill>
                  </a:tcPr>
                </a:tc>
                <a:tc>
                  <a:txBody>
                    <a:bodyPr/>
                    <a:lstStyle/>
                    <a:p>
                      <a:pPr algn="ctr"/>
                      <a:endParaRPr kumimoji="1" lang="ja-JP" altLang="en-US" sz="1000" dirty="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kumimoji="1" lang="en-US" altLang="ja-JP" sz="1000" dirty="0" smtClean="0"/>
                        <a:t>11</a:t>
                      </a: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pPr algn="ctr"/>
                      <a:r>
                        <a:rPr kumimoji="1" lang="en-US" altLang="ja-JP" sz="1000" dirty="0" smtClean="0"/>
                        <a:t>12</a:t>
                      </a:r>
                      <a:endParaRPr kumimoji="1" lang="ja-JP" altLang="en-US" sz="1000" dirty="0"/>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pPr algn="ctr"/>
                      <a:r>
                        <a:rPr kumimoji="1" lang="en-US" altLang="ja-JP" sz="1000" dirty="0" smtClean="0"/>
                        <a:t>1</a:t>
                      </a:r>
                      <a:endParaRPr kumimoji="1" lang="ja-JP" altLang="en-US" sz="1000" dirty="0"/>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pPr algn="ctr"/>
                      <a:r>
                        <a:rPr kumimoji="1" lang="en-US" altLang="ja-JP" sz="1000" dirty="0" smtClean="0"/>
                        <a:t>2</a:t>
                      </a:r>
                      <a:endParaRPr kumimoji="1" lang="ja-JP" altLang="en-US" sz="1000" dirty="0"/>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pPr algn="ctr"/>
                      <a:r>
                        <a:rPr kumimoji="1" lang="en-US" altLang="ja-JP" sz="1000" dirty="0" smtClean="0"/>
                        <a:t>3</a:t>
                      </a:r>
                      <a:endParaRPr kumimoji="1" lang="ja-JP" altLang="en-US" sz="1000" dirty="0"/>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kumimoji="1" lang="en-US" altLang="ja-JP" sz="1000" dirty="0" smtClean="0"/>
                        <a:t>4</a:t>
                      </a: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pPr algn="ctr"/>
                      <a:r>
                        <a:rPr kumimoji="1" lang="en-US" altLang="ja-JP" sz="1000" dirty="0" smtClean="0"/>
                        <a:t>5</a:t>
                      </a:r>
                      <a:endParaRPr kumimoji="1" lang="ja-JP" altLang="en-US" sz="1000" dirty="0"/>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pPr algn="ctr"/>
                      <a:r>
                        <a:rPr kumimoji="1" lang="en-US" altLang="ja-JP" sz="1000" dirty="0" smtClean="0"/>
                        <a:t>6</a:t>
                      </a:r>
                      <a:endParaRPr kumimoji="1" lang="ja-JP" altLang="en-US" sz="1000" dirty="0"/>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pPr algn="ctr"/>
                      <a:r>
                        <a:rPr kumimoji="1" lang="en-US" altLang="ja-JP" sz="1000" dirty="0" smtClean="0"/>
                        <a:t>7</a:t>
                      </a:r>
                      <a:endParaRPr kumimoji="1" lang="ja-JP" altLang="en-US" sz="1000" dirty="0"/>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pPr algn="ctr"/>
                      <a:r>
                        <a:rPr kumimoji="1" lang="en-US" altLang="ja-JP" sz="1000" dirty="0" smtClean="0"/>
                        <a:t>8</a:t>
                      </a:r>
                      <a:endParaRPr kumimoji="1" lang="ja-JP" altLang="en-US" sz="1000" dirty="0"/>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pPr algn="ctr"/>
                      <a:r>
                        <a:rPr kumimoji="1" lang="en-US" altLang="ja-JP" sz="1000" dirty="0" smtClean="0"/>
                        <a:t>9</a:t>
                      </a:r>
                      <a:endParaRPr kumimoji="1" lang="ja-JP" altLang="en-US" sz="1000" dirty="0"/>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pPr algn="ctr"/>
                      <a:r>
                        <a:rPr kumimoji="1" lang="en-US" altLang="ja-JP" sz="1000" dirty="0" smtClean="0"/>
                        <a:t>10</a:t>
                      </a:r>
                      <a:endParaRPr kumimoji="1" lang="ja-JP" altLang="en-US" sz="1000" dirty="0"/>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pPr algn="ctr"/>
                      <a:r>
                        <a:rPr kumimoji="1" lang="en-US" altLang="ja-JP" sz="1000" dirty="0" smtClean="0"/>
                        <a:t>11</a:t>
                      </a:r>
                      <a:endParaRPr kumimoji="1" lang="ja-JP" altLang="en-US" sz="1000" dirty="0"/>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pPr algn="ctr"/>
                      <a:r>
                        <a:rPr kumimoji="1" lang="en-US" altLang="ja-JP" sz="1000" dirty="0" smtClean="0"/>
                        <a:t>12</a:t>
                      </a:r>
                      <a:endParaRPr kumimoji="1" lang="ja-JP" altLang="en-US" sz="1000" dirty="0"/>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pPr algn="ctr"/>
                      <a:r>
                        <a:rPr kumimoji="1" lang="en-US" altLang="ja-JP" sz="1000" dirty="0" smtClean="0"/>
                        <a:t>1</a:t>
                      </a:r>
                      <a:endParaRPr kumimoji="1" lang="ja-JP" altLang="en-US" sz="1000" dirty="0"/>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pPr algn="ctr"/>
                      <a:r>
                        <a:rPr kumimoji="1" lang="en-US" altLang="ja-JP" sz="1000" dirty="0" smtClean="0"/>
                        <a:t>2</a:t>
                      </a:r>
                      <a:endParaRPr kumimoji="1" lang="ja-JP" altLang="en-US" sz="1000" dirty="0"/>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pPr algn="ctr"/>
                      <a:r>
                        <a:rPr kumimoji="1" lang="en-US" altLang="ja-JP" sz="1000" dirty="0" smtClean="0"/>
                        <a:t>3</a:t>
                      </a:r>
                      <a:endParaRPr kumimoji="1" lang="ja-JP" altLang="en-US" sz="1000" dirty="0"/>
                    </a:p>
                  </a:txBody>
                  <a:tcPr marL="0" marR="0" marT="0" marB="0" anchor="ctr">
                    <a:lnL w="12700" cap="flat" cmpd="sng" algn="ctr">
                      <a:solidFill>
                        <a:schemeClr val="tx1"/>
                      </a:solidFill>
                      <a:prstDash val="sysDot"/>
                      <a:round/>
                      <a:headEnd type="none" w="med" len="med"/>
                      <a:tailEnd type="none" w="med" len="med"/>
                    </a:lnL>
                    <a:solidFill>
                      <a:schemeClr val="bg1"/>
                    </a:solidFill>
                  </a:tcPr>
                </a:tc>
                <a:tc>
                  <a:txBody>
                    <a:bodyPr/>
                    <a:lstStyle/>
                    <a:p>
                      <a:pPr algn="ctr"/>
                      <a:r>
                        <a:rPr kumimoji="1" lang="en-US" altLang="ja-JP" sz="1000" dirty="0" smtClean="0"/>
                        <a:t>4</a:t>
                      </a:r>
                      <a:endParaRPr kumimoji="1" lang="ja-JP" altLang="en-US" sz="1000" dirty="0"/>
                    </a:p>
                  </a:txBody>
                  <a:tcPr marL="0" marR="0" marT="0" marB="0" anchor="ctr">
                    <a:lnR w="12700" cap="flat" cmpd="sng" algn="ctr">
                      <a:solidFill>
                        <a:schemeClr val="tx1"/>
                      </a:solidFill>
                      <a:prstDash val="sysDot"/>
                      <a:round/>
                      <a:headEnd type="none" w="med" len="med"/>
                      <a:tailEnd type="none" w="med" len="med"/>
                    </a:lnR>
                    <a:solidFill>
                      <a:schemeClr val="bg1"/>
                    </a:solidFill>
                  </a:tcPr>
                </a:tc>
                <a:tc>
                  <a:txBody>
                    <a:bodyPr/>
                    <a:lstStyle/>
                    <a:p>
                      <a:pPr algn="ctr"/>
                      <a:r>
                        <a:rPr kumimoji="1" lang="en-US" altLang="ja-JP" sz="1000" dirty="0" smtClean="0"/>
                        <a:t>5</a:t>
                      </a:r>
                      <a:endParaRPr kumimoji="1" lang="ja-JP" altLang="en-US" sz="1000" dirty="0"/>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pPr algn="ctr"/>
                      <a:r>
                        <a:rPr kumimoji="1" lang="en-US" altLang="ja-JP" sz="1000" dirty="0" smtClean="0"/>
                        <a:t>6</a:t>
                      </a:r>
                      <a:endParaRPr kumimoji="1" lang="ja-JP" altLang="en-US" sz="1000" dirty="0"/>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pPr algn="ctr"/>
                      <a:r>
                        <a:rPr kumimoji="1" lang="en-US" altLang="ja-JP" sz="1000" dirty="0" smtClean="0"/>
                        <a:t>7</a:t>
                      </a:r>
                      <a:endParaRPr kumimoji="1" lang="ja-JP" altLang="en-US" sz="1000" dirty="0"/>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pPr algn="ctr"/>
                      <a:r>
                        <a:rPr kumimoji="1" lang="en-US" altLang="ja-JP" sz="1000" dirty="0" smtClean="0"/>
                        <a:t>8</a:t>
                      </a:r>
                      <a:endParaRPr kumimoji="1" lang="ja-JP" altLang="en-US" sz="1000" dirty="0"/>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pPr algn="ctr"/>
                      <a:r>
                        <a:rPr kumimoji="1" lang="en-US" altLang="ja-JP" sz="1000" dirty="0" smtClean="0"/>
                        <a:t>9</a:t>
                      </a:r>
                      <a:endParaRPr kumimoji="1" lang="ja-JP" altLang="en-US" sz="1000" dirty="0"/>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pPr algn="ctr"/>
                      <a:r>
                        <a:rPr kumimoji="1" lang="en-US" altLang="ja-JP" sz="1000" dirty="0" smtClean="0"/>
                        <a:t>10</a:t>
                      </a:r>
                      <a:endParaRPr kumimoji="1" lang="ja-JP" altLang="en-US" sz="1000" dirty="0"/>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pPr algn="ctr"/>
                      <a:r>
                        <a:rPr kumimoji="1" lang="en-US" altLang="ja-JP" sz="1000" dirty="0" smtClean="0"/>
                        <a:t>11</a:t>
                      </a:r>
                      <a:endParaRPr kumimoji="1" lang="ja-JP" altLang="en-US" sz="1000" dirty="0"/>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pPr algn="ctr"/>
                      <a:r>
                        <a:rPr kumimoji="1" lang="en-US" altLang="ja-JP" sz="1000" dirty="0" smtClean="0"/>
                        <a:t>12</a:t>
                      </a:r>
                      <a:endParaRPr kumimoji="1" lang="ja-JP" altLang="en-US" sz="1000" dirty="0"/>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pPr algn="ctr"/>
                      <a:r>
                        <a:rPr kumimoji="1" lang="en-US" altLang="ja-JP" sz="1000" dirty="0" smtClean="0"/>
                        <a:t>1</a:t>
                      </a:r>
                      <a:endParaRPr kumimoji="1" lang="ja-JP" altLang="en-US" sz="1000" dirty="0"/>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pPr algn="ctr"/>
                      <a:r>
                        <a:rPr kumimoji="1" lang="en-US" altLang="ja-JP" sz="1000" dirty="0" smtClean="0"/>
                        <a:t>2</a:t>
                      </a:r>
                      <a:endParaRPr kumimoji="1" lang="ja-JP" altLang="en-US" sz="1000" dirty="0"/>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pPr algn="ctr"/>
                      <a:r>
                        <a:rPr kumimoji="1" lang="en-US" altLang="ja-JP" sz="1000" dirty="0" smtClean="0"/>
                        <a:t>3</a:t>
                      </a:r>
                      <a:endParaRPr kumimoji="1" lang="ja-JP" altLang="en-US" sz="1000" dirty="0"/>
                    </a:p>
                  </a:txBody>
                  <a:tcPr marL="0" marR="0" marT="0" marB="0" anchor="ctr">
                    <a:lnL w="12700" cap="flat" cmpd="sng" algn="ctr">
                      <a:solidFill>
                        <a:schemeClr val="tx1"/>
                      </a:solidFill>
                      <a:prstDash val="sysDot"/>
                      <a:round/>
                      <a:headEnd type="none" w="med" len="med"/>
                      <a:tailEnd type="none" w="med" len="med"/>
                    </a:lnL>
                    <a:solidFill>
                      <a:schemeClr val="bg1"/>
                    </a:solidFill>
                  </a:tcPr>
                </a:tc>
                <a:tc>
                  <a:txBody>
                    <a:bodyPr/>
                    <a:lstStyle/>
                    <a:p>
                      <a:pPr algn="ctr"/>
                      <a:r>
                        <a:rPr kumimoji="1" lang="en-US" altLang="ja-JP" sz="1000" dirty="0" smtClean="0"/>
                        <a:t>4</a:t>
                      </a:r>
                      <a:endParaRPr kumimoji="1" lang="ja-JP" altLang="en-US" sz="1000" dirty="0"/>
                    </a:p>
                  </a:txBody>
                  <a:tcPr marL="0" marR="0" marT="0" marB="0" anchor="ctr">
                    <a:lnR w="12700" cap="flat" cmpd="sng" algn="ctr">
                      <a:solidFill>
                        <a:schemeClr val="tx1"/>
                      </a:solidFill>
                      <a:prstDash val="sysDot"/>
                      <a:round/>
                      <a:headEnd type="none" w="med" len="med"/>
                      <a:tailEnd type="none" w="med" len="med"/>
                    </a:lnR>
                    <a:solidFill>
                      <a:schemeClr val="bg1"/>
                    </a:solidFill>
                  </a:tcPr>
                </a:tc>
                <a:tc>
                  <a:txBody>
                    <a:bodyPr/>
                    <a:lstStyle/>
                    <a:p>
                      <a:pPr algn="ctr"/>
                      <a:r>
                        <a:rPr kumimoji="1" lang="en-US" altLang="ja-JP" sz="1000" dirty="0" smtClean="0"/>
                        <a:t>5</a:t>
                      </a:r>
                      <a:endParaRPr kumimoji="1" lang="ja-JP" altLang="en-US" sz="1000" dirty="0"/>
                    </a:p>
                  </a:txBody>
                  <a:tcPr marL="0" marR="0" marT="0" marB="0" anchor="ctr">
                    <a:lnL w="12700" cap="flat" cmpd="sng" algn="ctr">
                      <a:solidFill>
                        <a:schemeClr val="tx1"/>
                      </a:solidFill>
                      <a:prstDash val="sysDot"/>
                      <a:round/>
                      <a:headEnd type="none" w="med" len="med"/>
                      <a:tailEnd type="none" w="med" len="med"/>
                    </a:lnL>
                    <a:solidFill>
                      <a:schemeClr val="bg1"/>
                    </a:solidFill>
                  </a:tcPr>
                </a:tc>
              </a:tr>
              <a:tr h="640446">
                <a:tc rowSpan="4">
                  <a:txBody>
                    <a:bodyPr/>
                    <a:lstStyle/>
                    <a:p>
                      <a:pPr algn="ctr"/>
                      <a:r>
                        <a:rPr kumimoji="1" lang="ja-JP" altLang="en-US" sz="800" dirty="0" smtClean="0"/>
                        <a:t>中央会</a:t>
                      </a:r>
                      <a:endParaRPr kumimoji="1" lang="ja-JP" altLang="en-US" sz="800" dirty="0"/>
                    </a:p>
                  </a:txBody>
                  <a:tcPr marL="0" marR="0" marT="0" marB="0" vert="eaVert" anchor="ctr">
                    <a:lnR w="12700" cap="flat" cmpd="sng" algn="ctr">
                      <a:solidFill>
                        <a:schemeClr val="tx1"/>
                      </a:solidFill>
                      <a:prstDash val="solid"/>
                      <a:round/>
                      <a:headEnd type="none" w="med" len="med"/>
                      <a:tailEnd type="none" w="med" len="med"/>
                    </a:lnR>
                    <a:solidFill>
                      <a:schemeClr val="bg1"/>
                    </a:solidFill>
                  </a:tcPr>
                </a:tc>
                <a:tc>
                  <a:txBody>
                    <a:bodyPr/>
                    <a:lstStyle/>
                    <a:p>
                      <a:pPr algn="ctr"/>
                      <a:r>
                        <a:rPr kumimoji="1" lang="ja-JP" altLang="en-US" sz="700" dirty="0" smtClean="0"/>
                        <a:t>納付金算定</a:t>
                      </a:r>
                      <a:endParaRPr kumimoji="1" lang="ja-JP" altLang="en-US" sz="700" dirty="0"/>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B w="12700" cap="flat" cmpd="sng" algn="ctr">
                      <a:solidFill>
                        <a:schemeClr val="tx1"/>
                      </a:solidFill>
                      <a:prstDash val="sysDot"/>
                      <a:round/>
                      <a:headEnd type="none" w="med" len="med"/>
                      <a:tailEnd type="none" w="med" len="med"/>
                    </a:lnB>
                    <a:solidFill>
                      <a:schemeClr val="bg1"/>
                    </a:solidFill>
                  </a:tcPr>
                </a:tc>
              </a:tr>
              <a:tr h="870937">
                <a:tc vMerge="1">
                  <a:txBody>
                    <a:bodyPr/>
                    <a:lstStyle/>
                    <a:p>
                      <a:endParaRPr kumimoji="1" lang="ja-JP" altLang="en-US"/>
                    </a:p>
                  </a:txBody>
                  <a:tcPr/>
                </a:tc>
                <a:tc>
                  <a:txBody>
                    <a:bodyPr/>
                    <a:lstStyle/>
                    <a:p>
                      <a:pPr algn="ctr"/>
                      <a:r>
                        <a:rPr kumimoji="1" lang="ja-JP" altLang="en-US" sz="700" dirty="0" smtClean="0"/>
                        <a:t>情報集約</a:t>
                      </a:r>
                      <a:endParaRPr kumimoji="1" lang="ja-JP" altLang="en-US" sz="700" dirty="0"/>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r>
              <a:tr h="509179">
                <a:tc vMerge="1">
                  <a:txBody>
                    <a:bodyPr/>
                    <a:lstStyle/>
                    <a:p>
                      <a:endParaRPr kumimoji="1" lang="ja-JP" altLang="en-US"/>
                    </a:p>
                  </a:txBody>
                  <a:tcPr/>
                </a:tc>
                <a:tc>
                  <a:txBody>
                    <a:bodyPr/>
                    <a:lstStyle/>
                    <a:p>
                      <a:pPr algn="ctr"/>
                      <a:r>
                        <a:rPr kumimoji="1" lang="ja-JP" altLang="en-US" sz="700" dirty="0" smtClean="0">
                          <a:solidFill>
                            <a:schemeClr val="tx1"/>
                          </a:solidFill>
                        </a:rPr>
                        <a:t>オンライン</a:t>
                      </a:r>
                      <a:endParaRPr kumimoji="1" lang="en-US" altLang="ja-JP" sz="700" dirty="0" smtClean="0">
                        <a:solidFill>
                          <a:schemeClr val="tx1"/>
                        </a:solidFill>
                      </a:endParaRPr>
                    </a:p>
                    <a:p>
                      <a:pPr algn="ctr"/>
                      <a:r>
                        <a:rPr kumimoji="1" lang="ja-JP" altLang="en-US" sz="700" dirty="0" smtClean="0">
                          <a:solidFill>
                            <a:schemeClr val="tx1"/>
                          </a:solidFill>
                        </a:rPr>
                        <a:t>資格確認</a:t>
                      </a:r>
                      <a:endParaRPr kumimoji="1" lang="ja-JP" altLang="en-US" sz="700" dirty="0">
                        <a:solidFill>
                          <a:schemeClr val="tx1"/>
                        </a:solidFill>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r>
              <a:tr h="636030">
                <a:tc vMerge="1">
                  <a:txBody>
                    <a:bodyPr/>
                    <a:lstStyle/>
                    <a:p>
                      <a:endParaRPr kumimoji="1" lang="ja-JP" altLang="en-US"/>
                    </a:p>
                  </a:txBody>
                  <a:tcPr/>
                </a:tc>
                <a:tc>
                  <a:txBody>
                    <a:bodyPr/>
                    <a:lstStyle/>
                    <a:p>
                      <a:pPr algn="ctr"/>
                      <a:r>
                        <a:rPr kumimoji="1" lang="ja-JP" altLang="en-US" sz="700" dirty="0" smtClean="0"/>
                        <a:t>事務処理標準</a:t>
                      </a:r>
                      <a:endParaRPr kumimoji="1" lang="ja-JP" altLang="en-US" sz="700" dirty="0"/>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solidFill>
                      <a:schemeClr val="bg1"/>
                    </a:solidFill>
                  </a:tcPr>
                </a:tc>
                <a:tc>
                  <a:txBody>
                    <a:bodyPr/>
                    <a:lstStyle/>
                    <a:p>
                      <a:endParaRPr kumimoji="1" lang="ja-JP" altLang="en-US" sz="1100" dirty="0"/>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solidFill>
                      <a:schemeClr val="bg1"/>
                    </a:solidFill>
                  </a:tcPr>
                </a:tc>
                <a:tc>
                  <a:txBody>
                    <a:bodyPr/>
                    <a:lstStyle/>
                    <a:p>
                      <a:endParaRPr kumimoji="1" lang="ja-JP" altLang="en-US" sz="1100" dirty="0"/>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solidFill>
                      <a:schemeClr val="bg1"/>
                    </a:solidFill>
                  </a:tcPr>
                </a:tc>
                <a:tc>
                  <a:txBody>
                    <a:bodyPr/>
                    <a:lstStyle/>
                    <a:p>
                      <a:endParaRPr kumimoji="1" lang="ja-JP" altLang="en-US" sz="1100" dirty="0"/>
                    </a:p>
                  </a:txBody>
                  <a:tcPr marL="99060" marR="99060">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solidFill>
                      <a:schemeClr val="bg1"/>
                    </a:solidFill>
                  </a:tcPr>
                </a:tc>
                <a:tc>
                  <a:txBody>
                    <a:bodyPr/>
                    <a:lstStyle/>
                    <a:p>
                      <a:endParaRPr kumimoji="1" lang="ja-JP" altLang="en-US" sz="1100" dirty="0"/>
                    </a:p>
                  </a:txBody>
                  <a:tcPr marL="99060" marR="99060">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solidFill>
                      <a:schemeClr val="bg1"/>
                    </a:solidFill>
                  </a:tcPr>
                </a:tc>
              </a:tr>
              <a:tr h="460794">
                <a:tc>
                  <a:txBody>
                    <a:bodyPr/>
                    <a:lstStyle/>
                    <a:p>
                      <a:pPr algn="ctr"/>
                      <a:r>
                        <a:rPr kumimoji="1" lang="ja-JP" altLang="en-US" sz="800" dirty="0" smtClean="0"/>
                        <a:t>連合会</a:t>
                      </a:r>
                      <a:endParaRPr kumimoji="1" lang="ja-JP" altLang="en-US" sz="800" dirty="0"/>
                    </a:p>
                  </a:txBody>
                  <a:tcPr marL="0" marR="0" marT="0" marB="0" vert="eaVert" anchor="ctr">
                    <a:lnR w="12700" cap="flat" cmpd="sng" algn="ctr">
                      <a:solidFill>
                        <a:schemeClr val="tx1"/>
                      </a:solidFill>
                      <a:prstDash val="solid"/>
                      <a:round/>
                      <a:headEnd type="none" w="med" len="med"/>
                      <a:tailEnd type="none" w="med" len="med"/>
                    </a:ln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700" dirty="0" smtClean="0"/>
                        <a:t>情報集約</a:t>
                      </a: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endParaRPr kumimoji="1" lang="ja-JP" altLang="en-US" sz="1100" dirty="0"/>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endParaRPr kumimoji="1" lang="ja-JP" altLang="en-US" sz="1100" dirty="0"/>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solidFill>
                      <a:schemeClr val="bg1"/>
                    </a:solidFill>
                  </a:tcPr>
                </a:tc>
                <a:tc>
                  <a:txBody>
                    <a:bodyPr/>
                    <a:lstStyle/>
                    <a:p>
                      <a:endParaRPr kumimoji="1" lang="ja-JP" altLang="en-US" sz="1100" dirty="0"/>
                    </a:p>
                  </a:txBody>
                  <a:tcPr marL="99060" marR="99060">
                    <a:lnR w="12700" cap="flat" cmpd="sng" algn="ctr">
                      <a:solidFill>
                        <a:schemeClr val="tx1"/>
                      </a:solidFill>
                      <a:prstDash val="sysDot"/>
                      <a:round/>
                      <a:headEnd type="none" w="med" len="med"/>
                      <a:tailEnd type="none" w="med" len="med"/>
                    </a:lnR>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solidFill>
                      <a:schemeClr val="bg1"/>
                    </a:solidFill>
                  </a:tcPr>
                </a:tc>
                <a:tc>
                  <a:txBody>
                    <a:bodyPr/>
                    <a:lstStyle/>
                    <a:p>
                      <a:endParaRPr kumimoji="1" lang="ja-JP" altLang="en-US" sz="1100" dirty="0"/>
                    </a:p>
                  </a:txBody>
                  <a:tcPr marL="99060" marR="99060">
                    <a:lnR w="12700" cap="flat" cmpd="sng" algn="ctr">
                      <a:solidFill>
                        <a:schemeClr val="tx1"/>
                      </a:solidFill>
                      <a:prstDash val="sysDot"/>
                      <a:round/>
                      <a:headEnd type="none" w="med" len="med"/>
                      <a:tailEnd type="none" w="med" len="med"/>
                    </a:lnR>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solidFill>
                      <a:schemeClr val="bg1"/>
                    </a:solidFill>
                  </a:tcPr>
                </a:tc>
              </a:tr>
              <a:tr h="460794">
                <a:tc>
                  <a:txBody>
                    <a:bodyPr/>
                    <a:lstStyle/>
                    <a:p>
                      <a:pPr algn="ctr"/>
                      <a:r>
                        <a:rPr kumimoji="1" lang="ja-JP" altLang="en-US" sz="800" dirty="0" smtClean="0"/>
                        <a:t>都道府県</a:t>
                      </a:r>
                      <a:endParaRPr kumimoji="1" lang="ja-JP" altLang="en-US" sz="800" dirty="0"/>
                    </a:p>
                  </a:txBody>
                  <a:tcPr marL="0" marR="0" marT="0" marB="0" vert="eaVert" anchor="ctr">
                    <a:lnR w="12700" cap="flat" cmpd="sng" algn="ctr">
                      <a:solidFill>
                        <a:schemeClr val="tx1"/>
                      </a:solidFill>
                      <a:prstDash val="solid"/>
                      <a:round/>
                      <a:headEnd type="none" w="med" len="med"/>
                      <a:tailEnd type="none" w="med" len="med"/>
                    </a:ln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700" dirty="0" smtClean="0"/>
                        <a:t>納付金</a:t>
                      </a: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endParaRPr kumimoji="1" lang="ja-JP" altLang="en-US" sz="1100" dirty="0"/>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endParaRPr kumimoji="1" lang="ja-JP" altLang="en-US" sz="1100" dirty="0"/>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solidFill>
                      <a:schemeClr val="bg1"/>
                    </a:solidFill>
                  </a:tcPr>
                </a:tc>
                <a:tc>
                  <a:txBody>
                    <a:bodyPr/>
                    <a:lstStyle/>
                    <a:p>
                      <a:endParaRPr kumimoji="1" lang="ja-JP" altLang="en-US" sz="1100" dirty="0"/>
                    </a:p>
                  </a:txBody>
                  <a:tcPr marL="99060" marR="99060">
                    <a:lnR w="12700" cap="flat" cmpd="sng" algn="ctr">
                      <a:solidFill>
                        <a:schemeClr val="tx1"/>
                      </a:solidFill>
                      <a:prstDash val="sysDot"/>
                      <a:round/>
                      <a:headEnd type="none" w="med" len="med"/>
                      <a:tailEnd type="none" w="med" len="med"/>
                    </a:lnR>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solidFill>
                      <a:schemeClr val="bg1"/>
                    </a:solidFill>
                  </a:tcPr>
                </a:tc>
                <a:tc>
                  <a:txBody>
                    <a:bodyPr/>
                    <a:lstStyle/>
                    <a:p>
                      <a:endParaRPr kumimoji="1" lang="ja-JP" altLang="en-US" sz="1100" dirty="0"/>
                    </a:p>
                  </a:txBody>
                  <a:tcPr marL="99060" marR="99060">
                    <a:lnR w="12700" cap="flat" cmpd="sng" algn="ctr">
                      <a:solidFill>
                        <a:schemeClr val="tx1"/>
                      </a:solidFill>
                      <a:prstDash val="sysDot"/>
                      <a:round/>
                      <a:headEnd type="none" w="med" len="med"/>
                      <a:tailEnd type="none" w="med" len="med"/>
                    </a:lnR>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solidFill>
                      <a:schemeClr val="bg1"/>
                    </a:solidFill>
                  </a:tcPr>
                </a:tc>
              </a:tr>
              <a:tr h="460794">
                <a:tc rowSpan="4">
                  <a:txBody>
                    <a:bodyPr/>
                    <a:lstStyle/>
                    <a:p>
                      <a:pPr algn="ctr"/>
                      <a:r>
                        <a:rPr kumimoji="1" lang="ja-JP" altLang="en-US" sz="800" dirty="0" smtClean="0"/>
                        <a:t>市町村</a:t>
                      </a:r>
                      <a:endParaRPr kumimoji="1" lang="ja-JP" altLang="en-US" sz="800" dirty="0"/>
                    </a:p>
                  </a:txBody>
                  <a:tcPr marL="0" marR="0" marT="0" marB="0" vert="eaVert" anchor="ctr">
                    <a:lnR w="12700" cap="flat" cmpd="sng" algn="ctr">
                      <a:solidFill>
                        <a:schemeClr val="tx1"/>
                      </a:solidFill>
                      <a:prstDash val="solid"/>
                      <a:round/>
                      <a:headEnd type="none" w="med" len="med"/>
                      <a:tailEnd type="none" w="med" len="med"/>
                    </a:lnR>
                    <a:solidFill>
                      <a:schemeClr val="bg1"/>
                    </a:solidFill>
                  </a:tcPr>
                </a:tc>
                <a:tc>
                  <a:txBody>
                    <a:bodyPr/>
                    <a:lstStyle/>
                    <a:p>
                      <a:pPr algn="ctr"/>
                      <a:r>
                        <a:rPr kumimoji="1" lang="ja-JP" altLang="en-US" sz="700" dirty="0" smtClean="0"/>
                        <a:t>事務処理</a:t>
                      </a:r>
                      <a:endParaRPr kumimoji="1" lang="en-US" altLang="ja-JP" sz="700" dirty="0" smtClean="0"/>
                    </a:p>
                    <a:p>
                      <a:pPr algn="ctr"/>
                      <a:r>
                        <a:rPr kumimoji="1" lang="ja-JP" altLang="en-US" sz="700" dirty="0" smtClean="0"/>
                        <a:t>標準</a:t>
                      </a:r>
                      <a:endParaRPr kumimoji="1" lang="ja-JP" altLang="en-US" sz="700" dirty="0"/>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dirty="0"/>
                    </a:p>
                  </a:txBody>
                  <a:tcPr marL="99060" marR="99060">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dirty="0"/>
                    </a:p>
                  </a:txBody>
                  <a:tcPr marL="99060" marR="99060">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r>
              <a:tr h="460794">
                <a:tc vMerge="1">
                  <a:txBody>
                    <a:bodyPr/>
                    <a:lstStyle/>
                    <a:p>
                      <a:endParaRPr kumimoji="1" lang="ja-JP" altLang="en-US"/>
                    </a:p>
                  </a:txBody>
                  <a:tcPr/>
                </a:tc>
                <a:tc rowSpan="3">
                  <a:txBody>
                    <a:bodyPr/>
                    <a:lstStyle/>
                    <a:p>
                      <a:pPr algn="ctr"/>
                      <a:r>
                        <a:rPr kumimoji="1" lang="ja-JP" altLang="en-US" sz="700" dirty="0" smtClean="0"/>
                        <a:t>現行システム</a:t>
                      </a:r>
                      <a:endParaRPr kumimoji="1" lang="ja-JP" altLang="en-US" sz="700" dirty="0"/>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kumimoji="1" lang="ja-JP" altLang="en-US" sz="1100" dirty="0"/>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r>
              <a:tr h="460794">
                <a:tc vMerge="1">
                  <a:txBody>
                    <a:bodyPr/>
                    <a:lstStyle/>
                    <a:p>
                      <a:endParaRPr kumimoji="1" lang="ja-JP" altLang="en-US"/>
                    </a:p>
                  </a:txBody>
                  <a:tcPr/>
                </a:tc>
                <a:tc vMerge="1">
                  <a:txBody>
                    <a:bodyPr/>
                    <a:lstStyle/>
                    <a:p>
                      <a:endParaRPr kumimoji="1" lang="ja-JP" altLang="en-US"/>
                    </a:p>
                  </a:txBody>
                  <a:tcPr/>
                </a:tc>
                <a:tc>
                  <a:txBody>
                    <a:bodyPr/>
                    <a:lstStyle/>
                    <a:p>
                      <a:endParaRPr kumimoji="1" lang="ja-JP" altLang="en-US" sz="1100" dirty="0"/>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r>
              <a:tr h="460794">
                <a:tc vMerge="1">
                  <a:txBody>
                    <a:bodyPr/>
                    <a:lstStyle/>
                    <a:p>
                      <a:endParaRPr kumimoji="1" lang="ja-JP" altLang="en-US"/>
                    </a:p>
                  </a:txBody>
                  <a:tcPr/>
                </a:tc>
                <a:tc vMerge="1">
                  <a:txBody>
                    <a:bodyPr/>
                    <a:lstStyle/>
                    <a:p>
                      <a:endParaRPr kumimoji="1" lang="ja-JP" altLang="en-US"/>
                    </a:p>
                  </a:txBody>
                  <a:tcPr/>
                </a:tc>
                <a:tc>
                  <a:txBody>
                    <a:bodyPr/>
                    <a:lstStyle/>
                    <a:p>
                      <a:endParaRPr kumimoji="1" lang="ja-JP" altLang="en-US" sz="1100" dirty="0"/>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solidFill>
                      <a:schemeClr val="bg1"/>
                    </a:solidFill>
                  </a:tcPr>
                </a:tc>
                <a:tc>
                  <a:txBody>
                    <a:bodyPr/>
                    <a:lstStyle/>
                    <a:p>
                      <a:endParaRPr kumimoji="1" lang="ja-JP" altLang="en-US" sz="1100" dirty="0"/>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solidFill>
                      <a:schemeClr val="bg1"/>
                    </a:solidFill>
                  </a:tcPr>
                </a:tc>
                <a:tc>
                  <a:txBody>
                    <a:bodyPr/>
                    <a:lstStyle/>
                    <a:p>
                      <a:endParaRPr kumimoji="1" lang="ja-JP" altLang="en-US" sz="1100" dirty="0"/>
                    </a:p>
                  </a:txBody>
                  <a:tcPr marL="99060" marR="99060">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solidFill>
                      <a:schemeClr val="bg1"/>
                    </a:solidFill>
                  </a:tcPr>
                </a:tc>
                <a:tc>
                  <a:txBody>
                    <a:bodyPr/>
                    <a:lstStyle/>
                    <a:p>
                      <a:endParaRPr kumimoji="1" lang="ja-JP" altLang="en-US" sz="1100" dirty="0"/>
                    </a:p>
                  </a:txBody>
                  <a:tcPr marL="99060" marR="99060">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solidFill>
                      <a:schemeClr val="bg1"/>
                    </a:solidFill>
                  </a:tcPr>
                </a:tc>
                <a:tc>
                  <a:txBody>
                    <a:bodyPr/>
                    <a:lstStyle/>
                    <a:p>
                      <a:endParaRPr kumimoji="1" lang="ja-JP" altLang="en-US" sz="1100" dirty="0"/>
                    </a:p>
                  </a:txBody>
                  <a:tcPr marL="99060" marR="99060">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solidFill>
                      <a:schemeClr val="bg1"/>
                    </a:solidFill>
                  </a:tcPr>
                </a:tc>
              </a:tr>
            </a:tbl>
          </a:graphicData>
        </a:graphic>
      </p:graphicFrame>
      <p:sp>
        <p:nvSpPr>
          <p:cNvPr id="9" name="ホームベース 8"/>
          <p:cNvSpPr/>
          <p:nvPr/>
        </p:nvSpPr>
        <p:spPr>
          <a:xfrm>
            <a:off x="6279148" y="3068991"/>
            <a:ext cx="1092121" cy="252000"/>
          </a:xfrm>
          <a:prstGeom prst="homePlate">
            <a:avLst>
              <a:gd name="adj" fmla="val 27570"/>
            </a:avLst>
          </a:prstGeom>
          <a:solidFill>
            <a:schemeClr val="accent3">
              <a:lumMod val="20000"/>
              <a:lumOff val="80000"/>
            </a:schemeClr>
          </a:solidFill>
          <a:ln w="28575" cmpd="sng">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ＭＳ ゴシック" pitchFamily="49" charset="-128"/>
                <a:ea typeface="ＭＳ ゴシック" pitchFamily="49" charset="-128"/>
              </a:rPr>
              <a:t>結合テスト</a:t>
            </a:r>
            <a:endParaRPr kumimoji="1" lang="en-US" altLang="ja-JP" sz="800" dirty="0" smtClean="0">
              <a:solidFill>
                <a:schemeClr val="tx1"/>
              </a:solidFill>
              <a:latin typeface="ＭＳ ゴシック" pitchFamily="49" charset="-128"/>
              <a:ea typeface="ＭＳ ゴシック" pitchFamily="49" charset="-128"/>
            </a:endParaRPr>
          </a:p>
          <a:p>
            <a:pPr algn="ctr"/>
            <a:r>
              <a:rPr kumimoji="1" lang="ja-JP" altLang="en-US" sz="800" dirty="0" smtClean="0">
                <a:solidFill>
                  <a:schemeClr val="tx1"/>
                </a:solidFill>
                <a:latin typeface="ＭＳ ゴシック" pitchFamily="49" charset="-128"/>
                <a:ea typeface="ＭＳ ゴシック" pitchFamily="49" charset="-128"/>
              </a:rPr>
              <a:t>統合テスト</a:t>
            </a:r>
            <a:endParaRPr kumimoji="1" lang="ja-JP" altLang="en-US" sz="800" dirty="0">
              <a:solidFill>
                <a:schemeClr val="tx1"/>
              </a:solidFill>
              <a:latin typeface="ＭＳ ゴシック" pitchFamily="49" charset="-128"/>
              <a:ea typeface="ＭＳ ゴシック" pitchFamily="49" charset="-128"/>
            </a:endParaRPr>
          </a:p>
        </p:txBody>
      </p:sp>
      <p:sp>
        <p:nvSpPr>
          <p:cNvPr id="10" name="ホームベース 9"/>
          <p:cNvSpPr/>
          <p:nvPr/>
        </p:nvSpPr>
        <p:spPr>
          <a:xfrm>
            <a:off x="4874992" y="3068991"/>
            <a:ext cx="1560173" cy="252000"/>
          </a:xfrm>
          <a:prstGeom prst="homePlate">
            <a:avLst>
              <a:gd name="adj" fmla="val 27570"/>
            </a:avLst>
          </a:prstGeom>
          <a:solidFill>
            <a:schemeClr val="accent3">
              <a:lumMod val="20000"/>
              <a:lumOff val="80000"/>
            </a:schemeClr>
          </a:solidFill>
          <a:ln w="28575" cmpd="sng">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ＭＳ ゴシック" pitchFamily="49" charset="-128"/>
                <a:ea typeface="ＭＳ ゴシック" pitchFamily="49" charset="-128"/>
              </a:rPr>
              <a:t>プログラム</a:t>
            </a:r>
            <a:endParaRPr kumimoji="1" lang="en-US" altLang="ja-JP" sz="800" dirty="0" smtClean="0">
              <a:solidFill>
                <a:schemeClr val="tx1"/>
              </a:solidFill>
              <a:latin typeface="ＭＳ ゴシック" pitchFamily="49" charset="-128"/>
              <a:ea typeface="ＭＳ ゴシック" pitchFamily="49" charset="-128"/>
            </a:endParaRPr>
          </a:p>
          <a:p>
            <a:pPr algn="ctr"/>
            <a:r>
              <a:rPr lang="ja-JP" altLang="en-US" sz="800" dirty="0" smtClean="0">
                <a:solidFill>
                  <a:schemeClr val="tx1"/>
                </a:solidFill>
                <a:latin typeface="ＭＳ ゴシック" pitchFamily="49" charset="-128"/>
                <a:ea typeface="ＭＳ ゴシック" pitchFamily="49" charset="-128"/>
              </a:rPr>
              <a:t>製造・テスト</a:t>
            </a:r>
            <a:endParaRPr kumimoji="1" lang="ja-JP" altLang="en-US" sz="800" dirty="0">
              <a:solidFill>
                <a:schemeClr val="tx1"/>
              </a:solidFill>
              <a:latin typeface="ＭＳ ゴシック" pitchFamily="49" charset="-128"/>
              <a:ea typeface="ＭＳ ゴシック" pitchFamily="49" charset="-128"/>
            </a:endParaRPr>
          </a:p>
        </p:txBody>
      </p:sp>
      <p:sp>
        <p:nvSpPr>
          <p:cNvPr id="11" name="ホームベース 10"/>
          <p:cNvSpPr/>
          <p:nvPr/>
        </p:nvSpPr>
        <p:spPr>
          <a:xfrm>
            <a:off x="3470836" y="3068991"/>
            <a:ext cx="1560173" cy="252000"/>
          </a:xfrm>
          <a:prstGeom prst="homePlate">
            <a:avLst>
              <a:gd name="adj" fmla="val 27570"/>
            </a:avLst>
          </a:prstGeom>
          <a:solidFill>
            <a:schemeClr val="accent3">
              <a:lumMod val="20000"/>
              <a:lumOff val="80000"/>
            </a:schemeClr>
          </a:solidFill>
          <a:ln w="28575" cmpd="sng">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ＭＳ ゴシック" pitchFamily="49" charset="-128"/>
                <a:ea typeface="ＭＳ ゴシック" pitchFamily="49" charset="-128"/>
              </a:rPr>
              <a:t>詳細設計</a:t>
            </a:r>
            <a:endParaRPr kumimoji="1" lang="ja-JP" altLang="en-US" sz="800" dirty="0">
              <a:solidFill>
                <a:schemeClr val="tx1"/>
              </a:solidFill>
              <a:latin typeface="ＭＳ ゴシック" pitchFamily="49" charset="-128"/>
              <a:ea typeface="ＭＳ ゴシック" pitchFamily="49" charset="-128"/>
            </a:endParaRPr>
          </a:p>
        </p:txBody>
      </p:sp>
      <p:sp>
        <p:nvSpPr>
          <p:cNvPr id="12" name="ホームベース 11"/>
          <p:cNvSpPr/>
          <p:nvPr/>
        </p:nvSpPr>
        <p:spPr>
          <a:xfrm>
            <a:off x="2300705" y="3068991"/>
            <a:ext cx="1248139" cy="252000"/>
          </a:xfrm>
          <a:prstGeom prst="homePlate">
            <a:avLst>
              <a:gd name="adj" fmla="val 23161"/>
            </a:avLst>
          </a:prstGeom>
          <a:solidFill>
            <a:schemeClr val="accent3">
              <a:lumMod val="20000"/>
              <a:lumOff val="80000"/>
            </a:schemeClr>
          </a:solidFill>
          <a:ln w="28575" cmpd="sng">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ＭＳ ゴシック" pitchFamily="49" charset="-128"/>
                <a:ea typeface="ＭＳ ゴシック" pitchFamily="49" charset="-128"/>
              </a:rPr>
              <a:t>基本設計</a:t>
            </a:r>
            <a:endParaRPr kumimoji="1" lang="ja-JP" altLang="en-US" sz="800" dirty="0">
              <a:solidFill>
                <a:schemeClr val="tx1"/>
              </a:solidFill>
              <a:latin typeface="ＭＳ ゴシック" pitchFamily="49" charset="-128"/>
              <a:ea typeface="ＭＳ ゴシック" pitchFamily="49" charset="-128"/>
            </a:endParaRPr>
          </a:p>
        </p:txBody>
      </p:sp>
      <p:sp>
        <p:nvSpPr>
          <p:cNvPr id="13" name="ホームベース 12"/>
          <p:cNvSpPr/>
          <p:nvPr/>
        </p:nvSpPr>
        <p:spPr>
          <a:xfrm>
            <a:off x="5733087" y="5553263"/>
            <a:ext cx="1794199" cy="252000"/>
          </a:xfrm>
          <a:prstGeom prst="homePlate">
            <a:avLst>
              <a:gd name="adj" fmla="val 23161"/>
            </a:avLst>
          </a:prstGeom>
          <a:solidFill>
            <a:schemeClr val="accent1">
              <a:lumMod val="20000"/>
              <a:lumOff val="80000"/>
            </a:schemeClr>
          </a:solidFill>
          <a:ln w="28575" cmpd="sng">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ＭＳ ゴシック" pitchFamily="49" charset="-128"/>
                <a:ea typeface="ＭＳ ゴシック" pitchFamily="49" charset="-128"/>
              </a:rPr>
              <a:t>運用試験用</a:t>
            </a:r>
            <a:endParaRPr kumimoji="1" lang="en-US" altLang="ja-JP" sz="800" dirty="0" smtClean="0">
              <a:solidFill>
                <a:schemeClr val="tx1"/>
              </a:solidFill>
              <a:latin typeface="ＭＳ ゴシック" pitchFamily="49" charset="-128"/>
              <a:ea typeface="ＭＳ ゴシック" pitchFamily="49" charset="-128"/>
            </a:endParaRPr>
          </a:p>
          <a:p>
            <a:pPr algn="ctr"/>
            <a:r>
              <a:rPr kumimoji="1" lang="ja-JP" altLang="en-US" sz="800" dirty="0" smtClean="0">
                <a:solidFill>
                  <a:schemeClr val="tx1"/>
                </a:solidFill>
                <a:latin typeface="ＭＳ ゴシック" pitchFamily="49" charset="-128"/>
                <a:ea typeface="ＭＳ ゴシック" pitchFamily="49" charset="-128"/>
              </a:rPr>
              <a:t>セットアップデータ作成等</a:t>
            </a:r>
            <a:endParaRPr kumimoji="1" lang="ja-JP" altLang="en-US" sz="800" dirty="0">
              <a:solidFill>
                <a:schemeClr val="tx1"/>
              </a:solidFill>
              <a:latin typeface="ＭＳ ゴシック" pitchFamily="49" charset="-128"/>
              <a:ea typeface="ＭＳ ゴシック" pitchFamily="49" charset="-128"/>
            </a:endParaRPr>
          </a:p>
        </p:txBody>
      </p:sp>
      <p:sp>
        <p:nvSpPr>
          <p:cNvPr id="14" name="ホームベース 13"/>
          <p:cNvSpPr/>
          <p:nvPr/>
        </p:nvSpPr>
        <p:spPr>
          <a:xfrm>
            <a:off x="1442610" y="3068991"/>
            <a:ext cx="1014113" cy="252000"/>
          </a:xfrm>
          <a:prstGeom prst="homePlate">
            <a:avLst>
              <a:gd name="adj" fmla="val 23161"/>
            </a:avLst>
          </a:prstGeom>
          <a:solidFill>
            <a:schemeClr val="accent3">
              <a:lumMod val="20000"/>
              <a:lumOff val="80000"/>
            </a:schemeClr>
          </a:solidFill>
          <a:ln w="28575" cmpd="sng">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ＭＳ ゴシック" pitchFamily="49" charset="-128"/>
                <a:ea typeface="ＭＳ ゴシック" pitchFamily="49" charset="-128"/>
              </a:rPr>
              <a:t>開発</a:t>
            </a:r>
            <a:endParaRPr kumimoji="1" lang="en-US" altLang="ja-JP" sz="800" dirty="0" smtClean="0">
              <a:solidFill>
                <a:schemeClr val="tx1"/>
              </a:solidFill>
              <a:latin typeface="ＭＳ ゴシック" pitchFamily="49" charset="-128"/>
              <a:ea typeface="ＭＳ ゴシック" pitchFamily="49" charset="-128"/>
            </a:endParaRPr>
          </a:p>
          <a:p>
            <a:pPr algn="ctr"/>
            <a:r>
              <a:rPr kumimoji="1" lang="ja-JP" altLang="en-US" sz="800" dirty="0" smtClean="0">
                <a:solidFill>
                  <a:schemeClr val="tx1"/>
                </a:solidFill>
                <a:latin typeface="ＭＳ ゴシック" pitchFamily="49" charset="-128"/>
                <a:ea typeface="ＭＳ ゴシック" pitchFamily="49" charset="-128"/>
              </a:rPr>
              <a:t>要件定義</a:t>
            </a:r>
            <a:endParaRPr kumimoji="1" lang="ja-JP" altLang="en-US" sz="800" dirty="0">
              <a:solidFill>
                <a:schemeClr val="tx1"/>
              </a:solidFill>
              <a:latin typeface="ＭＳ ゴシック" pitchFamily="49" charset="-128"/>
              <a:ea typeface="ＭＳ ゴシック" pitchFamily="49" charset="-128"/>
            </a:endParaRPr>
          </a:p>
        </p:txBody>
      </p:sp>
      <p:sp>
        <p:nvSpPr>
          <p:cNvPr id="15" name="ホームベース 14"/>
          <p:cNvSpPr/>
          <p:nvPr/>
        </p:nvSpPr>
        <p:spPr>
          <a:xfrm>
            <a:off x="7137243" y="1700839"/>
            <a:ext cx="1950217" cy="252000"/>
          </a:xfrm>
          <a:prstGeom prst="homePlate">
            <a:avLst>
              <a:gd name="adj" fmla="val 27570"/>
            </a:avLst>
          </a:prstGeom>
          <a:solidFill>
            <a:schemeClr val="accent1">
              <a:lumMod val="20000"/>
              <a:lumOff val="80000"/>
            </a:schemeClr>
          </a:solidFill>
          <a:ln w="28575" cmpd="sng">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ＭＳ ゴシック" pitchFamily="49" charset="-128"/>
                <a:ea typeface="ＭＳ ゴシック" pitchFamily="49" charset="-128"/>
              </a:rPr>
              <a:t>施行追い上げ</a:t>
            </a:r>
            <a:endParaRPr kumimoji="1" lang="en-US" altLang="ja-JP" sz="800" dirty="0" smtClean="0">
              <a:solidFill>
                <a:schemeClr val="tx1"/>
              </a:solidFill>
              <a:latin typeface="ＭＳ ゴシック" pitchFamily="49" charset="-128"/>
              <a:ea typeface="ＭＳ ゴシック" pitchFamily="49" charset="-128"/>
            </a:endParaRPr>
          </a:p>
          <a:p>
            <a:pPr algn="ctr"/>
            <a:r>
              <a:rPr lang="ja-JP" altLang="en-US" sz="800" dirty="0" smtClean="0">
                <a:solidFill>
                  <a:schemeClr val="tx1"/>
                </a:solidFill>
                <a:latin typeface="ＭＳ ゴシック" pitchFamily="49" charset="-128"/>
                <a:ea typeface="ＭＳ ゴシック" pitchFamily="49" charset="-128"/>
              </a:rPr>
              <a:t>検証結果反映</a:t>
            </a:r>
            <a:endParaRPr kumimoji="1" lang="ja-JP" altLang="en-US" sz="800" dirty="0">
              <a:solidFill>
                <a:schemeClr val="tx1"/>
              </a:solidFill>
              <a:latin typeface="ＭＳ ゴシック" pitchFamily="49" charset="-128"/>
              <a:ea typeface="ＭＳ ゴシック" pitchFamily="49" charset="-128"/>
            </a:endParaRPr>
          </a:p>
        </p:txBody>
      </p:sp>
      <p:sp>
        <p:nvSpPr>
          <p:cNvPr id="16" name="ホームベース 15"/>
          <p:cNvSpPr/>
          <p:nvPr/>
        </p:nvSpPr>
        <p:spPr>
          <a:xfrm>
            <a:off x="5733087" y="1700839"/>
            <a:ext cx="1638182" cy="252000"/>
          </a:xfrm>
          <a:prstGeom prst="homePlate">
            <a:avLst>
              <a:gd name="adj" fmla="val 27570"/>
            </a:avLst>
          </a:prstGeom>
          <a:solidFill>
            <a:schemeClr val="accent1">
              <a:lumMod val="20000"/>
              <a:lumOff val="80000"/>
            </a:schemeClr>
          </a:solidFill>
          <a:ln w="28575" cmpd="sng">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ＭＳ ゴシック" pitchFamily="49" charset="-128"/>
                <a:ea typeface="ＭＳ ゴシック" pitchFamily="49" charset="-128"/>
              </a:rPr>
              <a:t>結合・統合テスト</a:t>
            </a:r>
            <a:endParaRPr kumimoji="1" lang="ja-JP" altLang="en-US" sz="800" dirty="0">
              <a:solidFill>
                <a:schemeClr val="tx1"/>
              </a:solidFill>
              <a:latin typeface="ＭＳ ゴシック" pitchFamily="49" charset="-128"/>
              <a:ea typeface="ＭＳ ゴシック" pitchFamily="49" charset="-128"/>
            </a:endParaRPr>
          </a:p>
        </p:txBody>
      </p:sp>
      <p:sp>
        <p:nvSpPr>
          <p:cNvPr id="17" name="ホームベース 16"/>
          <p:cNvSpPr/>
          <p:nvPr/>
        </p:nvSpPr>
        <p:spPr>
          <a:xfrm>
            <a:off x="4016896" y="1700839"/>
            <a:ext cx="1872208" cy="252000"/>
          </a:xfrm>
          <a:prstGeom prst="homePlate">
            <a:avLst>
              <a:gd name="adj" fmla="val 27570"/>
            </a:avLst>
          </a:prstGeom>
          <a:solidFill>
            <a:schemeClr val="accent1">
              <a:lumMod val="20000"/>
              <a:lumOff val="80000"/>
            </a:schemeClr>
          </a:solidFill>
          <a:ln w="28575" cmpd="sng">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ＭＳ ゴシック" pitchFamily="49" charset="-128"/>
                <a:ea typeface="ＭＳ ゴシック" pitchFamily="49" charset="-128"/>
              </a:rPr>
              <a:t>プログラム</a:t>
            </a:r>
            <a:endParaRPr kumimoji="1" lang="en-US" altLang="ja-JP" sz="800" dirty="0" smtClean="0">
              <a:solidFill>
                <a:schemeClr val="tx1"/>
              </a:solidFill>
              <a:latin typeface="ＭＳ ゴシック" pitchFamily="49" charset="-128"/>
              <a:ea typeface="ＭＳ ゴシック" pitchFamily="49" charset="-128"/>
            </a:endParaRPr>
          </a:p>
          <a:p>
            <a:pPr algn="ctr"/>
            <a:r>
              <a:rPr lang="ja-JP" altLang="en-US" sz="800" dirty="0" smtClean="0">
                <a:solidFill>
                  <a:schemeClr val="tx1"/>
                </a:solidFill>
                <a:latin typeface="ＭＳ ゴシック" pitchFamily="49" charset="-128"/>
                <a:ea typeface="ＭＳ ゴシック" pitchFamily="49" charset="-128"/>
              </a:rPr>
              <a:t>製造・テスト</a:t>
            </a:r>
            <a:endParaRPr kumimoji="1" lang="ja-JP" altLang="en-US" sz="800" dirty="0">
              <a:solidFill>
                <a:schemeClr val="tx1"/>
              </a:solidFill>
              <a:latin typeface="ＭＳ ゴシック" pitchFamily="49" charset="-128"/>
              <a:ea typeface="ＭＳ ゴシック" pitchFamily="49" charset="-128"/>
            </a:endParaRPr>
          </a:p>
        </p:txBody>
      </p:sp>
      <p:sp>
        <p:nvSpPr>
          <p:cNvPr id="18" name="テキスト ボックス 17"/>
          <p:cNvSpPr txBox="1"/>
          <p:nvPr/>
        </p:nvSpPr>
        <p:spPr>
          <a:xfrm>
            <a:off x="2300705" y="3356993"/>
            <a:ext cx="1404000" cy="123111"/>
          </a:xfrm>
          <a:prstGeom prst="rect">
            <a:avLst/>
          </a:prstGeom>
          <a:noFill/>
        </p:spPr>
        <p:txBody>
          <a:bodyPr wrap="square" lIns="0" tIns="0" rIns="0" bIns="0" rtlCol="0" anchor="ctr" anchorCtr="0">
            <a:spAutoFit/>
          </a:bodyPr>
          <a:lstStyle/>
          <a:p>
            <a:r>
              <a:rPr kumimoji="1" lang="ja-JP" altLang="en-US" sz="800" dirty="0" smtClean="0">
                <a:latin typeface="ＭＳ ゴシック" pitchFamily="49" charset="-128"/>
                <a:ea typeface="ＭＳ ゴシック" pitchFamily="49" charset="-128"/>
              </a:rPr>
              <a:t>▼開発要件定義書公開</a:t>
            </a:r>
            <a:endParaRPr kumimoji="1" lang="ja-JP" altLang="en-US" sz="800" dirty="0">
              <a:latin typeface="ＭＳ ゴシック" pitchFamily="49" charset="-128"/>
              <a:ea typeface="ＭＳ ゴシック" pitchFamily="49" charset="-128"/>
            </a:endParaRPr>
          </a:p>
        </p:txBody>
      </p:sp>
      <p:sp>
        <p:nvSpPr>
          <p:cNvPr id="19" name="テキスト ボックス 18"/>
          <p:cNvSpPr txBox="1"/>
          <p:nvPr/>
        </p:nvSpPr>
        <p:spPr>
          <a:xfrm>
            <a:off x="3549000" y="3356993"/>
            <a:ext cx="1404000" cy="246221"/>
          </a:xfrm>
          <a:prstGeom prst="rect">
            <a:avLst/>
          </a:prstGeom>
          <a:noFill/>
        </p:spPr>
        <p:txBody>
          <a:bodyPr wrap="square" lIns="0" tIns="0" rIns="0" bIns="0" rtlCol="0" anchor="ctr" anchorCtr="0">
            <a:spAutoFit/>
          </a:bodyPr>
          <a:lstStyle/>
          <a:p>
            <a:r>
              <a:rPr kumimoji="1" lang="ja-JP" altLang="en-US" sz="800" dirty="0" smtClean="0">
                <a:latin typeface="ＭＳ ゴシック" pitchFamily="49" charset="-128"/>
                <a:ea typeface="ＭＳ ゴシック" pitchFamily="49" charset="-128"/>
              </a:rPr>
              <a:t>▼基本設計書公開</a:t>
            </a:r>
            <a:endParaRPr kumimoji="1" lang="en-US" altLang="ja-JP" sz="800" dirty="0" smtClean="0">
              <a:latin typeface="ＭＳ ゴシック" pitchFamily="49" charset="-128"/>
              <a:ea typeface="ＭＳ ゴシック" pitchFamily="49" charset="-128"/>
            </a:endParaRPr>
          </a:p>
          <a:p>
            <a:r>
              <a:rPr kumimoji="1" lang="ja-JP" altLang="en-US" sz="800" dirty="0" smtClean="0">
                <a:latin typeface="ＭＳ ゴシック" pitchFamily="49" charset="-128"/>
                <a:ea typeface="ＭＳ ゴシック" pitchFamily="49" charset="-128"/>
              </a:rPr>
              <a:t>▼市町村への導入意向調査</a:t>
            </a:r>
            <a:endParaRPr kumimoji="1" lang="ja-JP" altLang="en-US" sz="800" dirty="0">
              <a:latin typeface="ＭＳ ゴシック" pitchFamily="49" charset="-128"/>
              <a:ea typeface="ＭＳ ゴシック" pitchFamily="49" charset="-128"/>
            </a:endParaRPr>
          </a:p>
        </p:txBody>
      </p:sp>
      <p:sp>
        <p:nvSpPr>
          <p:cNvPr id="20" name="テキスト ボックス 19"/>
          <p:cNvSpPr txBox="1"/>
          <p:nvPr/>
        </p:nvSpPr>
        <p:spPr>
          <a:xfrm>
            <a:off x="2316958" y="2009746"/>
            <a:ext cx="1404000" cy="123111"/>
          </a:xfrm>
          <a:prstGeom prst="rect">
            <a:avLst/>
          </a:prstGeom>
          <a:noFill/>
        </p:spPr>
        <p:txBody>
          <a:bodyPr wrap="square" lIns="0" tIns="0" rIns="0" bIns="0" rtlCol="0" anchor="ctr" anchorCtr="0">
            <a:spAutoFit/>
          </a:bodyPr>
          <a:lstStyle/>
          <a:p>
            <a:r>
              <a:rPr kumimoji="1" lang="ja-JP" altLang="en-US" sz="800" dirty="0" smtClean="0">
                <a:latin typeface="ＭＳ ゴシック" pitchFamily="49" charset="-128"/>
                <a:ea typeface="ＭＳ ゴシック" pitchFamily="49" charset="-128"/>
              </a:rPr>
              <a:t>▼市町村向け</a:t>
            </a:r>
            <a:r>
              <a:rPr kumimoji="1" lang="en-US" altLang="ja-JP" sz="800" dirty="0" smtClean="0">
                <a:latin typeface="ＭＳ ゴシック" pitchFamily="49" charset="-128"/>
                <a:ea typeface="ＭＳ ゴシック" pitchFamily="49" charset="-128"/>
              </a:rPr>
              <a:t>I/F</a:t>
            </a:r>
            <a:r>
              <a:rPr kumimoji="1" lang="ja-JP" altLang="en-US" sz="800" dirty="0" smtClean="0">
                <a:latin typeface="ＭＳ ゴシック" pitchFamily="49" charset="-128"/>
                <a:ea typeface="ＭＳ ゴシック" pitchFamily="49" charset="-128"/>
              </a:rPr>
              <a:t>公開</a:t>
            </a:r>
            <a:endParaRPr kumimoji="1" lang="ja-JP" altLang="en-US" sz="800" dirty="0">
              <a:latin typeface="ＭＳ ゴシック" pitchFamily="49" charset="-128"/>
              <a:ea typeface="ＭＳ ゴシック" pitchFamily="49" charset="-128"/>
            </a:endParaRPr>
          </a:p>
        </p:txBody>
      </p:sp>
      <p:sp>
        <p:nvSpPr>
          <p:cNvPr id="23" name="テキスト ボックス 22"/>
          <p:cNvSpPr txBox="1"/>
          <p:nvPr/>
        </p:nvSpPr>
        <p:spPr>
          <a:xfrm>
            <a:off x="2316802" y="1340769"/>
            <a:ext cx="1404000" cy="246221"/>
          </a:xfrm>
          <a:prstGeom prst="rect">
            <a:avLst/>
          </a:prstGeom>
          <a:noFill/>
        </p:spPr>
        <p:txBody>
          <a:bodyPr wrap="square" lIns="0" tIns="0" rIns="0" bIns="0" rtlCol="0" anchor="ctr" anchorCtr="0">
            <a:spAutoFit/>
          </a:bodyPr>
          <a:lstStyle/>
          <a:p>
            <a:r>
              <a:rPr kumimoji="1" lang="ja-JP" altLang="en-US" sz="800" dirty="0" smtClean="0">
                <a:latin typeface="ＭＳ ゴシック" pitchFamily="49" charset="-128"/>
                <a:ea typeface="ＭＳ ゴシック" pitchFamily="49" charset="-128"/>
              </a:rPr>
              <a:t>▼市町村向け</a:t>
            </a:r>
            <a:r>
              <a:rPr kumimoji="1" lang="en-US" altLang="ja-JP" sz="800" dirty="0" smtClean="0">
                <a:latin typeface="ＭＳ ゴシック" pitchFamily="49" charset="-128"/>
                <a:ea typeface="ＭＳ ゴシック" pitchFamily="49" charset="-128"/>
              </a:rPr>
              <a:t>I/F</a:t>
            </a:r>
            <a:r>
              <a:rPr kumimoji="1" lang="ja-JP" altLang="en-US" sz="800" dirty="0" smtClean="0">
                <a:latin typeface="ＭＳ ゴシック" pitchFamily="49" charset="-128"/>
                <a:ea typeface="ＭＳ ゴシック" pitchFamily="49" charset="-128"/>
              </a:rPr>
              <a:t>公開</a:t>
            </a:r>
            <a:endParaRPr kumimoji="1" lang="en-US" altLang="ja-JP" sz="800" dirty="0" smtClean="0">
              <a:latin typeface="ＭＳ ゴシック" pitchFamily="49" charset="-128"/>
              <a:ea typeface="ＭＳ ゴシック" pitchFamily="49" charset="-128"/>
            </a:endParaRPr>
          </a:p>
          <a:p>
            <a:r>
              <a:rPr lang="ja-JP" altLang="en-US" sz="800" dirty="0" smtClean="0">
                <a:latin typeface="ＭＳ ゴシック" pitchFamily="49" charset="-128"/>
                <a:ea typeface="ＭＳ ゴシック" pitchFamily="49" charset="-128"/>
              </a:rPr>
              <a:t>▼機器調達仕様書公開</a:t>
            </a:r>
          </a:p>
        </p:txBody>
      </p:sp>
      <p:sp>
        <p:nvSpPr>
          <p:cNvPr id="24" name="テキスト ボックス 23"/>
          <p:cNvSpPr txBox="1"/>
          <p:nvPr/>
        </p:nvSpPr>
        <p:spPr>
          <a:xfrm>
            <a:off x="3470836" y="2009746"/>
            <a:ext cx="1560173" cy="123111"/>
          </a:xfrm>
          <a:prstGeom prst="rect">
            <a:avLst/>
          </a:prstGeom>
          <a:noFill/>
        </p:spPr>
        <p:txBody>
          <a:bodyPr wrap="square" lIns="0" tIns="0" rIns="0" bIns="0" rtlCol="0" anchor="ctr" anchorCtr="0">
            <a:spAutoFit/>
          </a:bodyPr>
          <a:lstStyle/>
          <a:p>
            <a:r>
              <a:rPr kumimoji="1" lang="ja-JP" altLang="en-US" sz="800" dirty="0" smtClean="0">
                <a:latin typeface="ＭＳ ゴシック" pitchFamily="49" charset="-128"/>
                <a:ea typeface="ＭＳ ゴシック" pitchFamily="49" charset="-128"/>
              </a:rPr>
              <a:t>▼機器調達仕様書</a:t>
            </a:r>
            <a:r>
              <a:rPr lang="ja-JP" altLang="en-US" sz="800" dirty="0" smtClean="0">
                <a:latin typeface="ＭＳ ゴシック" pitchFamily="49" charset="-128"/>
                <a:ea typeface="ＭＳ ゴシック" pitchFamily="49" charset="-128"/>
              </a:rPr>
              <a:t>暫定版</a:t>
            </a:r>
            <a:r>
              <a:rPr kumimoji="1" lang="ja-JP" altLang="en-US" sz="800" dirty="0" smtClean="0">
                <a:latin typeface="ＭＳ ゴシック" pitchFamily="49" charset="-128"/>
                <a:ea typeface="ＭＳ ゴシック" pitchFamily="49" charset="-128"/>
              </a:rPr>
              <a:t>公開</a:t>
            </a:r>
            <a:endParaRPr kumimoji="1" lang="ja-JP" altLang="en-US" sz="800" dirty="0">
              <a:latin typeface="ＭＳ ゴシック" pitchFamily="49" charset="-128"/>
              <a:ea typeface="ＭＳ ゴシック" pitchFamily="49" charset="-128"/>
            </a:endParaRPr>
          </a:p>
        </p:txBody>
      </p:sp>
      <p:sp>
        <p:nvSpPr>
          <p:cNvPr id="25" name="テキスト ボックス 24"/>
          <p:cNvSpPr txBox="1"/>
          <p:nvPr/>
        </p:nvSpPr>
        <p:spPr>
          <a:xfrm>
            <a:off x="4017052" y="1340769"/>
            <a:ext cx="1404000" cy="123111"/>
          </a:xfrm>
          <a:prstGeom prst="rect">
            <a:avLst/>
          </a:prstGeom>
          <a:noFill/>
        </p:spPr>
        <p:txBody>
          <a:bodyPr wrap="square" lIns="0" tIns="0" rIns="0" bIns="0" rtlCol="0" anchor="ctr" anchorCtr="0">
            <a:spAutoFit/>
          </a:bodyPr>
          <a:lstStyle/>
          <a:p>
            <a:r>
              <a:rPr kumimoji="1" lang="ja-JP" altLang="en-US" sz="800" dirty="0" smtClean="0">
                <a:latin typeface="ＭＳ ゴシック" pitchFamily="49" charset="-128"/>
                <a:ea typeface="ＭＳ ゴシック" pitchFamily="49" charset="-128"/>
              </a:rPr>
              <a:t>▼簡易算定版リリース</a:t>
            </a:r>
            <a:endParaRPr kumimoji="1" lang="ja-JP" altLang="en-US" sz="800" dirty="0">
              <a:latin typeface="ＭＳ ゴシック" pitchFamily="49" charset="-128"/>
              <a:ea typeface="ＭＳ ゴシック" pitchFamily="49" charset="-128"/>
            </a:endParaRPr>
          </a:p>
        </p:txBody>
      </p:sp>
      <p:sp>
        <p:nvSpPr>
          <p:cNvPr id="26" name="テキスト ボックス 25"/>
          <p:cNvSpPr txBox="1"/>
          <p:nvPr/>
        </p:nvSpPr>
        <p:spPr>
          <a:xfrm>
            <a:off x="5665397" y="1340769"/>
            <a:ext cx="1794199" cy="123111"/>
          </a:xfrm>
          <a:prstGeom prst="rect">
            <a:avLst/>
          </a:prstGeom>
          <a:noFill/>
        </p:spPr>
        <p:txBody>
          <a:bodyPr wrap="square" lIns="0" tIns="0" rIns="0" bIns="0" rtlCol="0" anchor="ctr" anchorCtr="0">
            <a:spAutoFit/>
          </a:bodyPr>
          <a:lstStyle/>
          <a:p>
            <a:r>
              <a:rPr kumimoji="1" lang="ja-JP" altLang="en-US" sz="800" dirty="0" smtClean="0">
                <a:latin typeface="ＭＳ ゴシック" pitchFamily="49" charset="-128"/>
                <a:ea typeface="ＭＳ ゴシック" pitchFamily="49" charset="-128"/>
              </a:rPr>
              <a:t>▼本稼働版リリース（個別機能版）</a:t>
            </a:r>
            <a:endParaRPr kumimoji="1" lang="ja-JP" altLang="en-US" sz="800" dirty="0">
              <a:latin typeface="ＭＳ ゴシック" pitchFamily="49" charset="-128"/>
              <a:ea typeface="ＭＳ ゴシック" pitchFamily="49" charset="-128"/>
            </a:endParaRPr>
          </a:p>
        </p:txBody>
      </p:sp>
      <p:sp>
        <p:nvSpPr>
          <p:cNvPr id="27" name="テキスト ボックス 26"/>
          <p:cNvSpPr txBox="1"/>
          <p:nvPr/>
        </p:nvSpPr>
        <p:spPr>
          <a:xfrm>
            <a:off x="7371425" y="1484785"/>
            <a:ext cx="1794043" cy="123111"/>
          </a:xfrm>
          <a:prstGeom prst="rect">
            <a:avLst/>
          </a:prstGeom>
          <a:noFill/>
        </p:spPr>
        <p:txBody>
          <a:bodyPr wrap="square" lIns="0" tIns="0" rIns="0" bIns="0" rtlCol="0" anchor="ctr" anchorCtr="0">
            <a:spAutoFit/>
          </a:bodyPr>
          <a:lstStyle/>
          <a:p>
            <a:r>
              <a:rPr kumimoji="1" lang="ja-JP" altLang="en-US" sz="800" dirty="0" smtClean="0">
                <a:latin typeface="ＭＳ ゴシック" pitchFamily="49" charset="-128"/>
                <a:ea typeface="ＭＳ ゴシック" pitchFamily="49" charset="-128"/>
              </a:rPr>
              <a:t>▼本稼働版リリース（統合機能版）</a:t>
            </a:r>
            <a:endParaRPr kumimoji="1" lang="ja-JP" altLang="en-US" sz="800" dirty="0">
              <a:latin typeface="ＭＳ ゴシック" pitchFamily="49" charset="-128"/>
              <a:ea typeface="ＭＳ ゴシック" pitchFamily="49" charset="-128"/>
            </a:endParaRPr>
          </a:p>
        </p:txBody>
      </p:sp>
      <p:sp>
        <p:nvSpPr>
          <p:cNvPr id="28" name="テキスト ボックス 27"/>
          <p:cNvSpPr txBox="1"/>
          <p:nvPr/>
        </p:nvSpPr>
        <p:spPr>
          <a:xfrm>
            <a:off x="5680413" y="1988841"/>
            <a:ext cx="1784961" cy="123111"/>
          </a:xfrm>
          <a:prstGeom prst="rect">
            <a:avLst/>
          </a:prstGeom>
          <a:noFill/>
        </p:spPr>
        <p:txBody>
          <a:bodyPr wrap="square" lIns="0" tIns="0" rIns="0" bIns="0" rtlCol="0" anchor="ctr" anchorCtr="0">
            <a:spAutoFit/>
          </a:bodyPr>
          <a:lstStyle/>
          <a:p>
            <a:r>
              <a:rPr kumimoji="1" lang="ja-JP" altLang="en-US" sz="800" dirty="0" smtClean="0">
                <a:latin typeface="ＭＳ ゴシック" pitchFamily="49" charset="-128"/>
                <a:ea typeface="ＭＳ ゴシック" pitchFamily="49" charset="-128"/>
              </a:rPr>
              <a:t>▼異動データ取込み機能リリース</a:t>
            </a:r>
            <a:endParaRPr kumimoji="1" lang="ja-JP" altLang="en-US" sz="800" dirty="0">
              <a:latin typeface="ＭＳ ゴシック" pitchFamily="49" charset="-128"/>
              <a:ea typeface="ＭＳ ゴシック" pitchFamily="49" charset="-128"/>
            </a:endParaRPr>
          </a:p>
        </p:txBody>
      </p:sp>
      <p:sp>
        <p:nvSpPr>
          <p:cNvPr id="29" name="テキスト ボックス 28"/>
          <p:cNvSpPr txBox="1"/>
          <p:nvPr/>
        </p:nvSpPr>
        <p:spPr>
          <a:xfrm>
            <a:off x="7293260" y="3356993"/>
            <a:ext cx="1794043" cy="123111"/>
          </a:xfrm>
          <a:prstGeom prst="rect">
            <a:avLst/>
          </a:prstGeom>
          <a:noFill/>
        </p:spPr>
        <p:txBody>
          <a:bodyPr wrap="square" lIns="0" tIns="0" rIns="0" bIns="0" rtlCol="0" anchor="ctr" anchorCtr="0">
            <a:spAutoFit/>
          </a:bodyPr>
          <a:lstStyle/>
          <a:p>
            <a:r>
              <a:rPr kumimoji="1" lang="ja-JP" altLang="en-US" sz="800" dirty="0" smtClean="0">
                <a:latin typeface="ＭＳ ゴシック" pitchFamily="49" charset="-128"/>
                <a:ea typeface="ＭＳ ゴシック" pitchFamily="49" charset="-128"/>
              </a:rPr>
              <a:t>▼本稼働版リリース</a:t>
            </a:r>
            <a:endParaRPr kumimoji="1" lang="ja-JP" altLang="en-US" sz="800" dirty="0">
              <a:latin typeface="ＭＳ ゴシック" pitchFamily="49" charset="-128"/>
              <a:ea typeface="ＭＳ ゴシック" pitchFamily="49" charset="-128"/>
            </a:endParaRPr>
          </a:p>
        </p:txBody>
      </p:sp>
      <p:sp>
        <p:nvSpPr>
          <p:cNvPr id="32" name="ホームベース 31"/>
          <p:cNvSpPr/>
          <p:nvPr/>
        </p:nvSpPr>
        <p:spPr>
          <a:xfrm>
            <a:off x="2924775" y="5569495"/>
            <a:ext cx="2730303" cy="235768"/>
          </a:xfrm>
          <a:prstGeom prst="homePlate">
            <a:avLst>
              <a:gd name="adj" fmla="val 23161"/>
            </a:avLst>
          </a:prstGeom>
          <a:solidFill>
            <a:schemeClr val="accent1">
              <a:lumMod val="20000"/>
              <a:lumOff val="80000"/>
            </a:schemeClr>
          </a:solidFill>
          <a:ln w="28575" cmpd="sng">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ＭＳ ゴシック" pitchFamily="49" charset="-128"/>
                <a:ea typeface="ＭＳ ゴシック" pitchFamily="49" charset="-128"/>
              </a:rPr>
              <a:t>情報集約システム向け</a:t>
            </a:r>
            <a:r>
              <a:rPr kumimoji="1" lang="en-US" altLang="ja-JP" sz="800" dirty="0" smtClean="0">
                <a:solidFill>
                  <a:schemeClr val="tx1"/>
                </a:solidFill>
                <a:latin typeface="ＭＳ ゴシック" pitchFamily="49" charset="-128"/>
                <a:ea typeface="ＭＳ ゴシック" pitchFamily="49" charset="-128"/>
              </a:rPr>
              <a:t>I/F</a:t>
            </a:r>
            <a:r>
              <a:rPr kumimoji="1" lang="ja-JP" altLang="en-US" sz="800" dirty="0" smtClean="0">
                <a:solidFill>
                  <a:schemeClr val="tx1"/>
                </a:solidFill>
                <a:latin typeface="ＭＳ ゴシック" pitchFamily="49" charset="-128"/>
                <a:ea typeface="ＭＳ ゴシック" pitchFamily="49" charset="-128"/>
              </a:rPr>
              <a:t>対応改修期間</a:t>
            </a:r>
            <a:endParaRPr kumimoji="1" lang="en-US" altLang="ja-JP" sz="800" dirty="0" smtClean="0">
              <a:solidFill>
                <a:schemeClr val="tx1"/>
              </a:solidFill>
              <a:latin typeface="ＭＳ ゴシック" pitchFamily="49" charset="-128"/>
              <a:ea typeface="ＭＳ ゴシック" pitchFamily="49" charset="-128"/>
            </a:endParaRPr>
          </a:p>
          <a:p>
            <a:pPr algn="ctr"/>
            <a:r>
              <a:rPr kumimoji="1" lang="ja-JP" altLang="en-US" sz="800" dirty="0" smtClean="0">
                <a:solidFill>
                  <a:schemeClr val="tx1"/>
                </a:solidFill>
                <a:latin typeface="ＭＳ ゴシック" pitchFamily="49" charset="-128"/>
                <a:ea typeface="ＭＳ ゴシック" pitchFamily="49" charset="-128"/>
              </a:rPr>
              <a:t>　</a:t>
            </a:r>
            <a:r>
              <a:rPr kumimoji="1" lang="en-US" altLang="ja-JP" sz="800" dirty="0" smtClean="0">
                <a:solidFill>
                  <a:schemeClr val="tx1"/>
                </a:solidFill>
                <a:latin typeface="ＭＳ ゴシック" pitchFamily="49" charset="-128"/>
                <a:ea typeface="ＭＳ ゴシック" pitchFamily="49" charset="-128"/>
              </a:rPr>
              <a:t>※</a:t>
            </a:r>
            <a:r>
              <a:rPr lang="ja-JP" altLang="en-US" sz="800" dirty="0" smtClean="0">
                <a:solidFill>
                  <a:schemeClr val="tx1"/>
                </a:solidFill>
                <a:latin typeface="ＭＳ ゴシック" pitchFamily="49" charset="-128"/>
                <a:ea typeface="ＭＳ ゴシック" pitchFamily="49" charset="-128"/>
              </a:rPr>
              <a:t>改修に必要な期間はベンダーに確認</a:t>
            </a:r>
            <a:endParaRPr kumimoji="1" lang="ja-JP" altLang="en-US" sz="800" dirty="0">
              <a:solidFill>
                <a:schemeClr val="tx1"/>
              </a:solidFill>
              <a:latin typeface="ＭＳ ゴシック" pitchFamily="49" charset="-128"/>
              <a:ea typeface="ＭＳ ゴシック" pitchFamily="49" charset="-128"/>
            </a:endParaRPr>
          </a:p>
        </p:txBody>
      </p:sp>
      <p:sp>
        <p:nvSpPr>
          <p:cNvPr id="33" name="テキスト ボックス 32"/>
          <p:cNvSpPr txBox="1"/>
          <p:nvPr/>
        </p:nvSpPr>
        <p:spPr>
          <a:xfrm>
            <a:off x="4027215" y="2215318"/>
            <a:ext cx="1950217" cy="246221"/>
          </a:xfrm>
          <a:prstGeom prst="rect">
            <a:avLst/>
          </a:prstGeom>
          <a:noFill/>
        </p:spPr>
        <p:txBody>
          <a:bodyPr wrap="square" lIns="0" tIns="0" rIns="0" bIns="0" rtlCol="0" anchor="ctr" anchorCtr="0">
            <a:spAutoFit/>
          </a:bodyPr>
          <a:lstStyle/>
          <a:p>
            <a:endParaRPr kumimoji="1" lang="en-US" altLang="ja-JP" sz="800" dirty="0" smtClean="0">
              <a:latin typeface="ＭＳ ゴシック" pitchFamily="49" charset="-128"/>
              <a:ea typeface="ＭＳ ゴシック" pitchFamily="49" charset="-128"/>
            </a:endParaRPr>
          </a:p>
          <a:p>
            <a:r>
              <a:rPr kumimoji="1" lang="ja-JP" altLang="en-US" sz="800" dirty="0" smtClean="0">
                <a:latin typeface="ＭＳ ゴシック" pitchFamily="49" charset="-128"/>
                <a:ea typeface="ＭＳ ゴシック" pitchFamily="49" charset="-128"/>
              </a:rPr>
              <a:t>▼異動データチェックツールリリース</a:t>
            </a:r>
            <a:endParaRPr kumimoji="1" lang="ja-JP" altLang="en-US" sz="800" dirty="0">
              <a:latin typeface="ＭＳ ゴシック" pitchFamily="49" charset="-128"/>
              <a:ea typeface="ＭＳ ゴシック" pitchFamily="49" charset="-128"/>
            </a:endParaRPr>
          </a:p>
        </p:txBody>
      </p:sp>
      <p:sp>
        <p:nvSpPr>
          <p:cNvPr id="34" name="ホームベース 33"/>
          <p:cNvSpPr/>
          <p:nvPr/>
        </p:nvSpPr>
        <p:spPr>
          <a:xfrm>
            <a:off x="7371269" y="6021287"/>
            <a:ext cx="1716191" cy="252000"/>
          </a:xfrm>
          <a:prstGeom prst="homePlate">
            <a:avLst>
              <a:gd name="adj" fmla="val 23161"/>
            </a:avLst>
          </a:prstGeom>
          <a:solidFill>
            <a:schemeClr val="accent3">
              <a:lumMod val="20000"/>
              <a:lumOff val="80000"/>
            </a:schemeClr>
          </a:solidFill>
          <a:ln w="28575" cmpd="sng">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ＭＳ ゴシック" pitchFamily="49" charset="-128"/>
                <a:ea typeface="ＭＳ ゴシック" pitchFamily="49" charset="-128"/>
              </a:rPr>
              <a:t>データ移行、運用試験</a:t>
            </a:r>
            <a:endParaRPr kumimoji="1" lang="ja-JP" altLang="en-US" sz="800" dirty="0">
              <a:solidFill>
                <a:schemeClr val="tx1"/>
              </a:solidFill>
              <a:latin typeface="ＭＳ ゴシック" pitchFamily="49" charset="-128"/>
              <a:ea typeface="ＭＳ ゴシック" pitchFamily="49" charset="-128"/>
            </a:endParaRPr>
          </a:p>
        </p:txBody>
      </p:sp>
      <p:sp>
        <p:nvSpPr>
          <p:cNvPr id="35" name="ホームベース 34"/>
          <p:cNvSpPr/>
          <p:nvPr/>
        </p:nvSpPr>
        <p:spPr>
          <a:xfrm>
            <a:off x="9087459" y="3717063"/>
            <a:ext cx="546061" cy="252000"/>
          </a:xfrm>
          <a:prstGeom prst="homePlate">
            <a:avLst>
              <a:gd name="adj" fmla="val 23161"/>
            </a:avLst>
          </a:prstGeom>
          <a:solidFill>
            <a:schemeClr val="accent1">
              <a:lumMod val="20000"/>
              <a:lumOff val="80000"/>
            </a:schemeClr>
          </a:solidFill>
          <a:ln w="28575" cmpd="sng">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ＭＳ ゴシック" pitchFamily="49" charset="-128"/>
                <a:ea typeface="ＭＳ ゴシック" pitchFamily="49" charset="-128"/>
              </a:rPr>
              <a:t>本番運用</a:t>
            </a:r>
            <a:endParaRPr kumimoji="1" lang="ja-JP" altLang="en-US" sz="800" dirty="0">
              <a:solidFill>
                <a:schemeClr val="tx1"/>
              </a:solidFill>
              <a:latin typeface="ＭＳ ゴシック" pitchFamily="49" charset="-128"/>
              <a:ea typeface="ＭＳ ゴシック" pitchFamily="49" charset="-128"/>
            </a:endParaRPr>
          </a:p>
        </p:txBody>
      </p:sp>
      <p:sp>
        <p:nvSpPr>
          <p:cNvPr id="36" name="ホームベース 35"/>
          <p:cNvSpPr/>
          <p:nvPr/>
        </p:nvSpPr>
        <p:spPr>
          <a:xfrm>
            <a:off x="9087459" y="4653135"/>
            <a:ext cx="546061" cy="252000"/>
          </a:xfrm>
          <a:prstGeom prst="homePlate">
            <a:avLst>
              <a:gd name="adj" fmla="val 23161"/>
            </a:avLst>
          </a:prstGeom>
          <a:solidFill>
            <a:schemeClr val="accent3">
              <a:lumMod val="20000"/>
              <a:lumOff val="80000"/>
            </a:schemeClr>
          </a:solidFill>
          <a:ln w="28575" cmpd="sng">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ＭＳ ゴシック" pitchFamily="49" charset="-128"/>
                <a:ea typeface="ＭＳ ゴシック" pitchFamily="49" charset="-128"/>
              </a:rPr>
              <a:t>本番運用</a:t>
            </a:r>
            <a:endParaRPr kumimoji="1" lang="ja-JP" altLang="en-US" sz="800" dirty="0">
              <a:solidFill>
                <a:schemeClr val="tx1"/>
              </a:solidFill>
              <a:latin typeface="ＭＳ ゴシック" pitchFamily="49" charset="-128"/>
              <a:ea typeface="ＭＳ ゴシック" pitchFamily="49" charset="-128"/>
            </a:endParaRPr>
          </a:p>
        </p:txBody>
      </p:sp>
      <p:sp>
        <p:nvSpPr>
          <p:cNvPr id="37" name="ホームベース 36"/>
          <p:cNvSpPr/>
          <p:nvPr/>
        </p:nvSpPr>
        <p:spPr>
          <a:xfrm>
            <a:off x="7371269" y="4653135"/>
            <a:ext cx="1794199" cy="252000"/>
          </a:xfrm>
          <a:prstGeom prst="homePlate">
            <a:avLst>
              <a:gd name="adj" fmla="val 23161"/>
            </a:avLst>
          </a:prstGeom>
          <a:solidFill>
            <a:schemeClr val="accent3">
              <a:lumMod val="20000"/>
              <a:lumOff val="80000"/>
            </a:schemeClr>
          </a:solidFill>
          <a:ln w="28575" cmpd="sng">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ＭＳ ゴシック" pitchFamily="49" charset="-128"/>
                <a:ea typeface="ＭＳ ゴシック" pitchFamily="49" charset="-128"/>
              </a:rPr>
              <a:t>データセットアップ</a:t>
            </a:r>
            <a:endParaRPr kumimoji="1" lang="en-US" altLang="ja-JP" sz="800" dirty="0" smtClean="0">
              <a:solidFill>
                <a:schemeClr val="tx1"/>
              </a:solidFill>
              <a:latin typeface="ＭＳ ゴシック" pitchFamily="49" charset="-128"/>
              <a:ea typeface="ＭＳ ゴシック" pitchFamily="49" charset="-128"/>
            </a:endParaRPr>
          </a:p>
          <a:p>
            <a:pPr algn="ctr"/>
            <a:r>
              <a:rPr lang="ja-JP" altLang="en-US" sz="800" dirty="0" smtClean="0">
                <a:solidFill>
                  <a:schemeClr val="tx1"/>
                </a:solidFill>
                <a:latin typeface="ＭＳ ゴシック" pitchFamily="49" charset="-128"/>
                <a:ea typeface="ＭＳ ゴシック" pitchFamily="49" charset="-128"/>
              </a:rPr>
              <a:t>運用試験</a:t>
            </a:r>
            <a:endParaRPr kumimoji="1" lang="en-US" altLang="ja-JP" sz="800" dirty="0" smtClean="0">
              <a:solidFill>
                <a:schemeClr val="tx1"/>
              </a:solidFill>
              <a:latin typeface="ＭＳ ゴシック" pitchFamily="49" charset="-128"/>
              <a:ea typeface="ＭＳ ゴシック" pitchFamily="49" charset="-128"/>
            </a:endParaRPr>
          </a:p>
        </p:txBody>
      </p:sp>
      <p:sp>
        <p:nvSpPr>
          <p:cNvPr id="38" name="ホームベース 37"/>
          <p:cNvSpPr/>
          <p:nvPr/>
        </p:nvSpPr>
        <p:spPr>
          <a:xfrm>
            <a:off x="4874991" y="4653135"/>
            <a:ext cx="2574286" cy="252000"/>
          </a:xfrm>
          <a:prstGeom prst="homePlate">
            <a:avLst>
              <a:gd name="adj" fmla="val 23161"/>
            </a:avLst>
          </a:prstGeom>
          <a:solidFill>
            <a:schemeClr val="accent3">
              <a:lumMod val="20000"/>
              <a:lumOff val="80000"/>
            </a:schemeClr>
          </a:solidFill>
          <a:ln w="28575" cmpd="sng">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ＭＳ ゴシック" pitchFamily="49" charset="-128"/>
                <a:ea typeface="ＭＳ ゴシック" pitchFamily="49" charset="-128"/>
              </a:rPr>
              <a:t>機器調達</a:t>
            </a:r>
            <a:r>
              <a:rPr lang="ja-JP" altLang="en-US" sz="800" dirty="0" smtClean="0">
                <a:solidFill>
                  <a:schemeClr val="tx1"/>
                </a:solidFill>
                <a:latin typeface="ＭＳ ゴシック" pitchFamily="49" charset="-128"/>
                <a:ea typeface="ＭＳ ゴシック" pitchFamily="49" charset="-128"/>
              </a:rPr>
              <a:t>・環境構築</a:t>
            </a:r>
            <a:endParaRPr lang="en-US" altLang="ja-JP" sz="800" dirty="0" smtClean="0">
              <a:solidFill>
                <a:schemeClr val="tx1"/>
              </a:solidFill>
              <a:latin typeface="ＭＳ ゴシック" pitchFamily="49" charset="-128"/>
              <a:ea typeface="ＭＳ ゴシック" pitchFamily="49" charset="-128"/>
            </a:endParaRPr>
          </a:p>
        </p:txBody>
      </p:sp>
      <p:sp>
        <p:nvSpPr>
          <p:cNvPr id="39" name="ホームベース 38"/>
          <p:cNvSpPr/>
          <p:nvPr/>
        </p:nvSpPr>
        <p:spPr>
          <a:xfrm>
            <a:off x="2300705" y="4653135"/>
            <a:ext cx="2652295" cy="252000"/>
          </a:xfrm>
          <a:prstGeom prst="homePlate">
            <a:avLst>
              <a:gd name="adj" fmla="val 23161"/>
            </a:avLst>
          </a:prstGeom>
          <a:solidFill>
            <a:schemeClr val="accent3">
              <a:lumMod val="20000"/>
              <a:lumOff val="80000"/>
            </a:schemeClr>
          </a:solidFill>
          <a:ln w="28575" cmpd="sng">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ＭＳ ゴシック" pitchFamily="49" charset="-128"/>
                <a:ea typeface="ＭＳ ゴシック" pitchFamily="49" charset="-128"/>
              </a:rPr>
              <a:t>導入検討</a:t>
            </a:r>
            <a:endParaRPr kumimoji="1" lang="ja-JP" altLang="en-US" sz="800" dirty="0">
              <a:solidFill>
                <a:schemeClr val="tx1"/>
              </a:solidFill>
              <a:latin typeface="ＭＳ ゴシック" pitchFamily="49" charset="-128"/>
              <a:ea typeface="ＭＳ ゴシック" pitchFamily="49" charset="-128"/>
            </a:endParaRPr>
          </a:p>
        </p:txBody>
      </p:sp>
      <p:sp>
        <p:nvSpPr>
          <p:cNvPr id="40" name="ホームベース 39"/>
          <p:cNvSpPr/>
          <p:nvPr/>
        </p:nvSpPr>
        <p:spPr>
          <a:xfrm>
            <a:off x="4874991" y="6021289"/>
            <a:ext cx="2574286" cy="251999"/>
          </a:xfrm>
          <a:prstGeom prst="homePlate">
            <a:avLst>
              <a:gd name="adj" fmla="val 23161"/>
            </a:avLst>
          </a:prstGeom>
          <a:solidFill>
            <a:schemeClr val="accent3">
              <a:lumMod val="20000"/>
              <a:lumOff val="80000"/>
            </a:schemeClr>
          </a:solidFill>
          <a:ln w="28575" cmpd="sng">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ＭＳ ゴシック" pitchFamily="49" charset="-128"/>
                <a:ea typeface="ＭＳ ゴシック" pitchFamily="49" charset="-128"/>
              </a:rPr>
              <a:t>機器調達</a:t>
            </a:r>
            <a:endParaRPr kumimoji="1" lang="en-US" altLang="ja-JP" sz="800" dirty="0" smtClean="0">
              <a:solidFill>
                <a:schemeClr val="tx1"/>
              </a:solidFill>
              <a:latin typeface="ＭＳ ゴシック" pitchFamily="49" charset="-128"/>
              <a:ea typeface="ＭＳ ゴシック" pitchFamily="49" charset="-128"/>
            </a:endParaRPr>
          </a:p>
          <a:p>
            <a:pPr algn="ctr"/>
            <a:r>
              <a:rPr kumimoji="1" lang="ja-JP" altLang="en-US" sz="800" dirty="0" smtClean="0">
                <a:solidFill>
                  <a:schemeClr val="tx1"/>
                </a:solidFill>
                <a:latin typeface="ＭＳ ゴシック" pitchFamily="49" charset="-128"/>
                <a:ea typeface="ＭＳ ゴシック" pitchFamily="49" charset="-128"/>
              </a:rPr>
              <a:t>移行データ作成</a:t>
            </a:r>
            <a:endParaRPr kumimoji="1" lang="ja-JP" altLang="en-US" sz="800" dirty="0">
              <a:solidFill>
                <a:schemeClr val="tx1"/>
              </a:solidFill>
              <a:latin typeface="ＭＳ ゴシック" pitchFamily="49" charset="-128"/>
              <a:ea typeface="ＭＳ ゴシック" pitchFamily="49" charset="-128"/>
            </a:endParaRPr>
          </a:p>
        </p:txBody>
      </p:sp>
      <p:sp>
        <p:nvSpPr>
          <p:cNvPr id="41" name="テキスト ボックス 40"/>
          <p:cNvSpPr txBox="1"/>
          <p:nvPr/>
        </p:nvSpPr>
        <p:spPr>
          <a:xfrm>
            <a:off x="4875147" y="3356993"/>
            <a:ext cx="1404000" cy="246221"/>
          </a:xfrm>
          <a:prstGeom prst="rect">
            <a:avLst/>
          </a:prstGeom>
          <a:noFill/>
        </p:spPr>
        <p:txBody>
          <a:bodyPr wrap="square" lIns="0" tIns="0" rIns="0" bIns="0" rtlCol="0" anchor="ctr" anchorCtr="0">
            <a:spAutoFit/>
          </a:bodyPr>
          <a:lstStyle/>
          <a:p>
            <a:r>
              <a:rPr kumimoji="1" lang="ja-JP" altLang="en-US" sz="800" dirty="0" smtClean="0">
                <a:latin typeface="ＭＳ ゴシック" pitchFamily="49" charset="-128"/>
                <a:ea typeface="ＭＳ ゴシック" pitchFamily="49" charset="-128"/>
              </a:rPr>
              <a:t>▼機器調達仕様書公開</a:t>
            </a:r>
            <a:endParaRPr kumimoji="1" lang="en-US" altLang="ja-JP" sz="800" dirty="0" smtClean="0">
              <a:latin typeface="ＭＳ ゴシック" pitchFamily="49" charset="-128"/>
              <a:ea typeface="ＭＳ ゴシック" pitchFamily="49" charset="-128"/>
            </a:endParaRPr>
          </a:p>
          <a:p>
            <a:r>
              <a:rPr lang="ja-JP" altLang="en-US" sz="800" dirty="0" smtClean="0">
                <a:latin typeface="ＭＳ ゴシック" pitchFamily="49" charset="-128"/>
                <a:ea typeface="ＭＳ ゴシック" pitchFamily="49" charset="-128"/>
              </a:rPr>
              <a:t>▼移行</a:t>
            </a:r>
            <a:r>
              <a:rPr lang="en-US" altLang="ja-JP" sz="800" dirty="0" smtClean="0">
                <a:latin typeface="ＭＳ ゴシック" pitchFamily="49" charset="-128"/>
                <a:ea typeface="ＭＳ ゴシック" pitchFamily="49" charset="-128"/>
              </a:rPr>
              <a:t>I/F</a:t>
            </a:r>
            <a:r>
              <a:rPr lang="ja-JP" altLang="en-US" sz="800" dirty="0" smtClean="0">
                <a:latin typeface="ＭＳ ゴシック" pitchFamily="49" charset="-128"/>
                <a:ea typeface="ＭＳ ゴシック" pitchFamily="49" charset="-128"/>
              </a:rPr>
              <a:t>公開</a:t>
            </a:r>
            <a:endParaRPr kumimoji="1" lang="ja-JP" altLang="en-US" sz="800" dirty="0">
              <a:latin typeface="ＭＳ ゴシック" pitchFamily="49" charset="-128"/>
              <a:ea typeface="ＭＳ ゴシック" pitchFamily="49" charset="-128"/>
            </a:endParaRPr>
          </a:p>
        </p:txBody>
      </p:sp>
      <p:sp>
        <p:nvSpPr>
          <p:cNvPr id="42" name="ホームベース 41"/>
          <p:cNvSpPr/>
          <p:nvPr/>
        </p:nvSpPr>
        <p:spPr>
          <a:xfrm>
            <a:off x="2300706" y="5121215"/>
            <a:ext cx="1794199" cy="252000"/>
          </a:xfrm>
          <a:prstGeom prst="homePlate">
            <a:avLst>
              <a:gd name="adj" fmla="val 27570"/>
            </a:avLst>
          </a:prstGeom>
          <a:solidFill>
            <a:schemeClr val="accent4">
              <a:lumMod val="20000"/>
              <a:lumOff val="80000"/>
            </a:schemeClr>
          </a:solidFill>
          <a:ln w="28575" cmpd="sng">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chemeClr val="tx1"/>
                </a:solidFill>
                <a:latin typeface="ＭＳ ゴシック" pitchFamily="49" charset="-128"/>
                <a:ea typeface="ＭＳ ゴシック" pitchFamily="49" charset="-128"/>
              </a:rPr>
              <a:t>ｼﾐｭﾚｰｼｮﾝ・</a:t>
            </a:r>
            <a:r>
              <a:rPr kumimoji="1" lang="en-US" altLang="ja-JP" sz="800" dirty="0" smtClean="0">
                <a:solidFill>
                  <a:schemeClr val="tx1"/>
                </a:solidFill>
                <a:latin typeface="ＭＳ ゴシック" pitchFamily="49" charset="-128"/>
                <a:ea typeface="ＭＳ ゴシック" pitchFamily="49" charset="-128"/>
              </a:rPr>
              <a:t>H29</a:t>
            </a:r>
            <a:r>
              <a:rPr kumimoji="1" lang="ja-JP" altLang="en-US" sz="800" dirty="0" smtClean="0">
                <a:solidFill>
                  <a:schemeClr val="tx1"/>
                </a:solidFill>
                <a:latin typeface="ＭＳ ゴシック" pitchFamily="49" charset="-128"/>
                <a:ea typeface="ＭＳ ゴシック" pitchFamily="49" charset="-128"/>
              </a:rPr>
              <a:t>年度試算用</a:t>
            </a:r>
            <a:endParaRPr kumimoji="1" lang="en-US" altLang="ja-JP" sz="800" dirty="0" smtClean="0">
              <a:solidFill>
                <a:schemeClr val="tx1"/>
              </a:solidFill>
              <a:latin typeface="ＭＳ ゴシック" pitchFamily="49" charset="-128"/>
              <a:ea typeface="ＭＳ ゴシック" pitchFamily="49" charset="-128"/>
            </a:endParaRPr>
          </a:p>
          <a:p>
            <a:pPr algn="ctr"/>
            <a:r>
              <a:rPr kumimoji="1" lang="ja-JP" altLang="en-US" sz="800" dirty="0" smtClean="0">
                <a:solidFill>
                  <a:schemeClr val="tx1"/>
                </a:solidFill>
                <a:latin typeface="ＭＳ ゴシック" pitchFamily="49" charset="-128"/>
                <a:ea typeface="ＭＳ ゴシック" pitchFamily="49" charset="-128"/>
              </a:rPr>
              <a:t>ｾｯﾄｱｯﾌﾟﾃﾞｰﾀ作成</a:t>
            </a:r>
            <a:endParaRPr kumimoji="1" lang="en-US" altLang="ja-JP" sz="800" dirty="0" smtClean="0">
              <a:solidFill>
                <a:schemeClr val="tx1"/>
              </a:solidFill>
              <a:latin typeface="ＭＳ ゴシック" pitchFamily="49" charset="-128"/>
              <a:ea typeface="ＭＳ ゴシック" pitchFamily="49" charset="-128"/>
            </a:endParaRPr>
          </a:p>
        </p:txBody>
      </p:sp>
      <p:sp>
        <p:nvSpPr>
          <p:cNvPr id="43" name="ホームベース 42"/>
          <p:cNvSpPr/>
          <p:nvPr/>
        </p:nvSpPr>
        <p:spPr>
          <a:xfrm>
            <a:off x="6123130" y="5121215"/>
            <a:ext cx="546061" cy="252000"/>
          </a:xfrm>
          <a:prstGeom prst="homePlate">
            <a:avLst>
              <a:gd name="adj" fmla="val 27570"/>
            </a:avLst>
          </a:prstGeom>
          <a:solidFill>
            <a:schemeClr val="accent4">
              <a:lumMod val="20000"/>
              <a:lumOff val="80000"/>
            </a:schemeClr>
          </a:solidFill>
          <a:ln w="28575" cmpd="sng">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kumimoji="1" lang="en-US" altLang="ja-JP" sz="600" dirty="0" smtClean="0">
              <a:solidFill>
                <a:schemeClr val="tx1"/>
              </a:solidFill>
              <a:latin typeface="ＭＳ ゴシック" pitchFamily="49" charset="-128"/>
              <a:ea typeface="ＭＳ ゴシック" pitchFamily="49" charset="-128"/>
            </a:endParaRPr>
          </a:p>
        </p:txBody>
      </p:sp>
      <p:sp>
        <p:nvSpPr>
          <p:cNvPr id="46" name="テキスト ボックス 45"/>
          <p:cNvSpPr txBox="1"/>
          <p:nvPr/>
        </p:nvSpPr>
        <p:spPr>
          <a:xfrm>
            <a:off x="7361106" y="2132857"/>
            <a:ext cx="1794043" cy="123111"/>
          </a:xfrm>
          <a:prstGeom prst="rect">
            <a:avLst/>
          </a:prstGeom>
          <a:noFill/>
        </p:spPr>
        <p:txBody>
          <a:bodyPr wrap="square" lIns="0" tIns="0" rIns="0" bIns="0" rtlCol="0" anchor="ctr" anchorCtr="0">
            <a:spAutoFit/>
          </a:bodyPr>
          <a:lstStyle/>
          <a:p>
            <a:r>
              <a:rPr kumimoji="1" lang="ja-JP" altLang="en-US" sz="800" dirty="0" smtClean="0">
                <a:latin typeface="ＭＳ ゴシック" pitchFamily="49" charset="-128"/>
                <a:ea typeface="ＭＳ ゴシック" pitchFamily="49" charset="-128"/>
              </a:rPr>
              <a:t>▼本稼働版リリース（統合機能版）</a:t>
            </a:r>
            <a:endParaRPr kumimoji="1" lang="ja-JP" altLang="en-US" sz="800" dirty="0">
              <a:latin typeface="ＭＳ ゴシック" pitchFamily="49" charset="-128"/>
              <a:ea typeface="ＭＳ ゴシック" pitchFamily="49" charset="-128"/>
            </a:endParaRPr>
          </a:p>
        </p:txBody>
      </p:sp>
      <p:sp>
        <p:nvSpPr>
          <p:cNvPr id="47" name="ホームベース 46"/>
          <p:cNvSpPr/>
          <p:nvPr/>
        </p:nvSpPr>
        <p:spPr>
          <a:xfrm>
            <a:off x="8676778" y="3717063"/>
            <a:ext cx="488690" cy="252000"/>
          </a:xfrm>
          <a:prstGeom prst="homePlate">
            <a:avLst>
              <a:gd name="adj" fmla="val 23161"/>
            </a:avLst>
          </a:prstGeom>
          <a:solidFill>
            <a:schemeClr val="accent1">
              <a:lumMod val="20000"/>
              <a:lumOff val="80000"/>
            </a:schemeClr>
          </a:solidFill>
          <a:ln w="28575" cmpd="sng">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 dirty="0" smtClean="0">
                <a:solidFill>
                  <a:schemeClr val="tx1"/>
                </a:solidFill>
                <a:latin typeface="ＭＳ ゴシック" pitchFamily="49" charset="-128"/>
                <a:ea typeface="ＭＳ ゴシック" pitchFamily="49" charset="-128"/>
              </a:rPr>
              <a:t>セット</a:t>
            </a:r>
            <a:endParaRPr lang="en-US" altLang="ja-JP" sz="600" dirty="0" smtClean="0">
              <a:solidFill>
                <a:schemeClr val="tx1"/>
              </a:solidFill>
              <a:latin typeface="ＭＳ ゴシック" pitchFamily="49" charset="-128"/>
              <a:ea typeface="ＭＳ ゴシック" pitchFamily="49" charset="-128"/>
            </a:endParaRPr>
          </a:p>
          <a:p>
            <a:pPr algn="ctr"/>
            <a:r>
              <a:rPr lang="ja-JP" altLang="en-US" sz="600" dirty="0" smtClean="0">
                <a:solidFill>
                  <a:schemeClr val="tx1"/>
                </a:solidFill>
                <a:latin typeface="ＭＳ ゴシック" pitchFamily="49" charset="-128"/>
                <a:ea typeface="ＭＳ ゴシック" pitchFamily="49" charset="-128"/>
              </a:rPr>
              <a:t>アップ</a:t>
            </a:r>
            <a:endParaRPr kumimoji="1" lang="ja-JP" altLang="en-US" sz="600" dirty="0">
              <a:solidFill>
                <a:schemeClr val="tx1"/>
              </a:solidFill>
              <a:latin typeface="ＭＳ ゴシック" pitchFamily="49" charset="-128"/>
              <a:ea typeface="ＭＳ ゴシック" pitchFamily="49" charset="-128"/>
            </a:endParaRPr>
          </a:p>
        </p:txBody>
      </p:sp>
      <p:sp>
        <p:nvSpPr>
          <p:cNvPr id="48" name="テキスト ボックス 47"/>
          <p:cNvSpPr txBox="1"/>
          <p:nvPr/>
        </p:nvSpPr>
        <p:spPr>
          <a:xfrm>
            <a:off x="4011275" y="2132857"/>
            <a:ext cx="1565795" cy="123111"/>
          </a:xfrm>
          <a:prstGeom prst="rect">
            <a:avLst/>
          </a:prstGeom>
          <a:noFill/>
        </p:spPr>
        <p:txBody>
          <a:bodyPr wrap="square" lIns="0" tIns="0" rIns="0" bIns="0" rtlCol="0" anchor="ctr" anchorCtr="0">
            <a:spAutoFit/>
          </a:bodyPr>
          <a:lstStyle/>
          <a:p>
            <a:r>
              <a:rPr kumimoji="1" lang="ja-JP" altLang="en-US" sz="800" dirty="0" smtClean="0">
                <a:latin typeface="ＭＳ ゴシック" pitchFamily="49" charset="-128"/>
                <a:ea typeface="ＭＳ ゴシック" pitchFamily="49" charset="-128"/>
              </a:rPr>
              <a:t>▼機器調達仕様書</a:t>
            </a:r>
            <a:r>
              <a:rPr lang="ja-JP" altLang="en-US" sz="800" dirty="0" smtClean="0">
                <a:latin typeface="ＭＳ ゴシック" pitchFamily="49" charset="-128"/>
                <a:ea typeface="ＭＳ ゴシック" pitchFamily="49" charset="-128"/>
              </a:rPr>
              <a:t>確定版</a:t>
            </a:r>
            <a:r>
              <a:rPr kumimoji="1" lang="ja-JP" altLang="en-US" sz="800" dirty="0" smtClean="0">
                <a:latin typeface="ＭＳ ゴシック" pitchFamily="49" charset="-128"/>
                <a:ea typeface="ＭＳ ゴシック" pitchFamily="49" charset="-128"/>
              </a:rPr>
              <a:t>公開</a:t>
            </a:r>
            <a:endParaRPr kumimoji="1" lang="ja-JP" altLang="en-US" sz="800" dirty="0">
              <a:latin typeface="ＭＳ ゴシック" pitchFamily="49" charset="-128"/>
              <a:ea typeface="ＭＳ ゴシック" pitchFamily="49" charset="-128"/>
            </a:endParaRPr>
          </a:p>
        </p:txBody>
      </p:sp>
      <p:sp>
        <p:nvSpPr>
          <p:cNvPr id="49" name="ホームベース 48"/>
          <p:cNvSpPr/>
          <p:nvPr/>
        </p:nvSpPr>
        <p:spPr>
          <a:xfrm>
            <a:off x="7360950" y="3717063"/>
            <a:ext cx="1404156" cy="252000"/>
          </a:xfrm>
          <a:prstGeom prst="homePlate">
            <a:avLst>
              <a:gd name="adj" fmla="val 23161"/>
            </a:avLst>
          </a:prstGeom>
          <a:solidFill>
            <a:schemeClr val="accent1">
              <a:lumMod val="20000"/>
              <a:lumOff val="80000"/>
            </a:schemeClr>
          </a:solidFill>
          <a:ln w="28575" cmpd="sng">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ＭＳ ゴシック" pitchFamily="49" charset="-128"/>
                <a:ea typeface="ＭＳ ゴシック" pitchFamily="49" charset="-128"/>
              </a:rPr>
              <a:t>検証作業</a:t>
            </a:r>
            <a:endParaRPr kumimoji="1" lang="en-US" altLang="ja-JP" sz="800" dirty="0" smtClean="0">
              <a:solidFill>
                <a:schemeClr val="tx1"/>
              </a:solidFill>
              <a:latin typeface="ＭＳ ゴシック" pitchFamily="49" charset="-128"/>
              <a:ea typeface="ＭＳ ゴシック" pitchFamily="49" charset="-128"/>
            </a:endParaRPr>
          </a:p>
          <a:p>
            <a:pPr algn="ctr"/>
            <a:r>
              <a:rPr lang="ja-JP" altLang="en-US" sz="800" dirty="0" smtClean="0">
                <a:solidFill>
                  <a:schemeClr val="tx1"/>
                </a:solidFill>
                <a:latin typeface="ＭＳ ゴシック" pitchFamily="49" charset="-128"/>
                <a:ea typeface="ＭＳ ゴシック" pitchFamily="49" charset="-128"/>
              </a:rPr>
              <a:t>運用試験</a:t>
            </a:r>
            <a:endParaRPr kumimoji="1" lang="ja-JP" altLang="en-US" sz="800" dirty="0">
              <a:solidFill>
                <a:schemeClr val="tx1"/>
              </a:solidFill>
              <a:latin typeface="ＭＳ ゴシック" pitchFamily="49" charset="-128"/>
              <a:ea typeface="ＭＳ ゴシック" pitchFamily="49" charset="-128"/>
            </a:endParaRPr>
          </a:p>
        </p:txBody>
      </p:sp>
      <p:sp>
        <p:nvSpPr>
          <p:cNvPr id="50" name="ホームベース 49"/>
          <p:cNvSpPr/>
          <p:nvPr/>
        </p:nvSpPr>
        <p:spPr>
          <a:xfrm>
            <a:off x="5811095" y="3717063"/>
            <a:ext cx="1638182" cy="252000"/>
          </a:xfrm>
          <a:prstGeom prst="homePlate">
            <a:avLst>
              <a:gd name="adj" fmla="val 23161"/>
            </a:avLst>
          </a:prstGeom>
          <a:solidFill>
            <a:schemeClr val="accent1">
              <a:lumMod val="20000"/>
              <a:lumOff val="80000"/>
            </a:schemeClr>
          </a:solidFill>
          <a:ln w="28575" cmpd="sng">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ＭＳ ゴシック" pitchFamily="49" charset="-128"/>
                <a:ea typeface="ＭＳ ゴシック" pitchFamily="49" charset="-128"/>
              </a:rPr>
              <a:t>異動データ</a:t>
            </a:r>
            <a:endParaRPr kumimoji="1" lang="en-US" altLang="ja-JP" sz="800" dirty="0" smtClean="0">
              <a:solidFill>
                <a:schemeClr val="tx1"/>
              </a:solidFill>
              <a:latin typeface="ＭＳ ゴシック" pitchFamily="49" charset="-128"/>
              <a:ea typeface="ＭＳ ゴシック" pitchFamily="49" charset="-128"/>
            </a:endParaRPr>
          </a:p>
          <a:p>
            <a:pPr algn="ctr"/>
            <a:r>
              <a:rPr kumimoji="1" lang="ja-JP" altLang="en-US" sz="800" dirty="0" smtClean="0">
                <a:solidFill>
                  <a:schemeClr val="tx1"/>
                </a:solidFill>
                <a:latin typeface="ＭＳ ゴシック" pitchFamily="49" charset="-128"/>
                <a:ea typeface="ＭＳ ゴシック" pitchFamily="49" charset="-128"/>
              </a:rPr>
              <a:t>取込みテスト</a:t>
            </a:r>
            <a:endParaRPr kumimoji="1" lang="ja-JP" altLang="en-US" sz="800" dirty="0">
              <a:solidFill>
                <a:schemeClr val="tx1"/>
              </a:solidFill>
              <a:latin typeface="ＭＳ ゴシック" pitchFamily="49" charset="-128"/>
              <a:ea typeface="ＭＳ ゴシック" pitchFamily="49" charset="-128"/>
            </a:endParaRPr>
          </a:p>
        </p:txBody>
      </p:sp>
      <p:sp>
        <p:nvSpPr>
          <p:cNvPr id="51" name="ホームベース 50"/>
          <p:cNvSpPr/>
          <p:nvPr/>
        </p:nvSpPr>
        <p:spPr>
          <a:xfrm>
            <a:off x="4016896" y="3717063"/>
            <a:ext cx="1872208" cy="252000"/>
          </a:xfrm>
          <a:prstGeom prst="homePlate">
            <a:avLst>
              <a:gd name="adj" fmla="val 23161"/>
            </a:avLst>
          </a:prstGeom>
          <a:solidFill>
            <a:schemeClr val="accent1">
              <a:lumMod val="20000"/>
              <a:lumOff val="80000"/>
            </a:schemeClr>
          </a:solidFill>
          <a:ln w="28575" cmpd="sng">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ＭＳ ゴシック" pitchFamily="49" charset="-128"/>
                <a:ea typeface="ＭＳ ゴシック" pitchFamily="49" charset="-128"/>
              </a:rPr>
              <a:t>機器調達</a:t>
            </a:r>
            <a:r>
              <a:rPr lang="ja-JP" altLang="en-US" sz="800" dirty="0" smtClean="0">
                <a:solidFill>
                  <a:schemeClr val="tx1"/>
                </a:solidFill>
                <a:latin typeface="ＭＳ ゴシック" pitchFamily="49" charset="-128"/>
                <a:ea typeface="ＭＳ ゴシック" pitchFamily="49" charset="-128"/>
              </a:rPr>
              <a:t>・</a:t>
            </a:r>
            <a:r>
              <a:rPr kumimoji="1" lang="ja-JP" altLang="en-US" sz="800" dirty="0" smtClean="0">
                <a:solidFill>
                  <a:schemeClr val="tx1"/>
                </a:solidFill>
                <a:latin typeface="ＭＳ ゴシック" pitchFamily="49" charset="-128"/>
                <a:ea typeface="ＭＳ ゴシック" pitchFamily="49" charset="-128"/>
              </a:rPr>
              <a:t>環境構築</a:t>
            </a:r>
            <a:endParaRPr kumimoji="1" lang="ja-JP" altLang="en-US" sz="800" dirty="0">
              <a:solidFill>
                <a:schemeClr val="tx1"/>
              </a:solidFill>
              <a:latin typeface="ＭＳ ゴシック" pitchFamily="49" charset="-128"/>
              <a:ea typeface="ＭＳ ゴシック" pitchFamily="49" charset="-128"/>
            </a:endParaRPr>
          </a:p>
        </p:txBody>
      </p:sp>
      <p:sp>
        <p:nvSpPr>
          <p:cNvPr id="52" name="ホームベース 51"/>
          <p:cNvSpPr/>
          <p:nvPr/>
        </p:nvSpPr>
        <p:spPr>
          <a:xfrm>
            <a:off x="6513173" y="4185111"/>
            <a:ext cx="1014113" cy="252000"/>
          </a:xfrm>
          <a:prstGeom prst="homePlate">
            <a:avLst>
              <a:gd name="adj" fmla="val 27570"/>
            </a:avLst>
          </a:prstGeom>
          <a:solidFill>
            <a:schemeClr val="accent4">
              <a:lumMod val="20000"/>
              <a:lumOff val="80000"/>
            </a:schemeClr>
          </a:solidFill>
          <a:ln w="28575" cmpd="sng">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smtClean="0">
                <a:solidFill>
                  <a:schemeClr val="tx1"/>
                </a:solidFill>
                <a:latin typeface="ＭＳ ゴシック" pitchFamily="49" charset="-128"/>
                <a:ea typeface="ＭＳ ゴシック" pitchFamily="49" charset="-128"/>
              </a:rPr>
              <a:t>H30</a:t>
            </a:r>
            <a:r>
              <a:rPr kumimoji="1" lang="ja-JP" altLang="en-US" sz="800" dirty="0" smtClean="0">
                <a:solidFill>
                  <a:schemeClr val="tx1"/>
                </a:solidFill>
                <a:latin typeface="ＭＳ ゴシック" pitchFamily="49" charset="-128"/>
                <a:ea typeface="ＭＳ ゴシック" pitchFamily="49" charset="-128"/>
              </a:rPr>
              <a:t>年度</a:t>
            </a:r>
            <a:endParaRPr kumimoji="1" lang="en-US" altLang="ja-JP" sz="800" dirty="0" smtClean="0">
              <a:solidFill>
                <a:schemeClr val="tx1"/>
              </a:solidFill>
              <a:latin typeface="ＭＳ ゴシック" pitchFamily="49" charset="-128"/>
              <a:ea typeface="ＭＳ ゴシック" pitchFamily="49" charset="-128"/>
            </a:endParaRPr>
          </a:p>
          <a:p>
            <a:pPr algn="ctr"/>
            <a:r>
              <a:rPr lang="ja-JP" altLang="en-US" sz="800" dirty="0" smtClean="0">
                <a:solidFill>
                  <a:schemeClr val="tx1"/>
                </a:solidFill>
                <a:latin typeface="ＭＳ ゴシック" pitchFamily="49" charset="-128"/>
                <a:ea typeface="ＭＳ ゴシック" pitchFamily="49" charset="-128"/>
              </a:rPr>
              <a:t>本算定</a:t>
            </a:r>
            <a:endParaRPr kumimoji="1" lang="ja-JP" altLang="en-US" sz="800" dirty="0">
              <a:solidFill>
                <a:schemeClr val="tx1"/>
              </a:solidFill>
              <a:latin typeface="ＭＳ ゴシック" pitchFamily="49" charset="-128"/>
              <a:ea typeface="ＭＳ ゴシック" pitchFamily="49" charset="-128"/>
            </a:endParaRPr>
          </a:p>
        </p:txBody>
      </p:sp>
      <p:sp>
        <p:nvSpPr>
          <p:cNvPr id="53" name="ホームベース 52"/>
          <p:cNvSpPr/>
          <p:nvPr/>
        </p:nvSpPr>
        <p:spPr>
          <a:xfrm>
            <a:off x="5655078" y="4185111"/>
            <a:ext cx="936104" cy="252000"/>
          </a:xfrm>
          <a:prstGeom prst="homePlate">
            <a:avLst>
              <a:gd name="adj" fmla="val 27570"/>
            </a:avLst>
          </a:prstGeom>
          <a:solidFill>
            <a:schemeClr val="accent4">
              <a:lumMod val="20000"/>
              <a:lumOff val="80000"/>
            </a:schemeClr>
          </a:solidFill>
          <a:ln w="28575" cmpd="sng">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smtClean="0">
                <a:solidFill>
                  <a:schemeClr val="tx1"/>
                </a:solidFill>
                <a:latin typeface="ＭＳ ゴシック" pitchFamily="49" charset="-128"/>
                <a:ea typeface="ＭＳ ゴシック" pitchFamily="49" charset="-128"/>
              </a:rPr>
              <a:t>H29</a:t>
            </a:r>
            <a:r>
              <a:rPr kumimoji="1" lang="ja-JP" altLang="en-US" sz="800" dirty="0" smtClean="0">
                <a:solidFill>
                  <a:schemeClr val="tx1"/>
                </a:solidFill>
                <a:latin typeface="ＭＳ ゴシック" pitchFamily="49" charset="-128"/>
                <a:ea typeface="ＭＳ ゴシック" pitchFamily="49" charset="-128"/>
              </a:rPr>
              <a:t>年度</a:t>
            </a:r>
            <a:endParaRPr kumimoji="1" lang="en-US" altLang="ja-JP" sz="800" dirty="0" smtClean="0">
              <a:solidFill>
                <a:schemeClr val="tx1"/>
              </a:solidFill>
              <a:latin typeface="ＭＳ ゴシック" pitchFamily="49" charset="-128"/>
              <a:ea typeface="ＭＳ ゴシック" pitchFamily="49" charset="-128"/>
            </a:endParaRPr>
          </a:p>
          <a:p>
            <a:pPr algn="ctr"/>
            <a:r>
              <a:rPr kumimoji="1" lang="ja-JP" altLang="en-US" sz="800" dirty="0" smtClean="0">
                <a:solidFill>
                  <a:schemeClr val="tx1"/>
                </a:solidFill>
                <a:latin typeface="ＭＳ ゴシック" pitchFamily="49" charset="-128"/>
                <a:ea typeface="ＭＳ ゴシック" pitchFamily="49" charset="-128"/>
              </a:rPr>
              <a:t>試算</a:t>
            </a:r>
            <a:endParaRPr kumimoji="1" lang="ja-JP" altLang="en-US" sz="800" dirty="0">
              <a:solidFill>
                <a:schemeClr val="tx1"/>
              </a:solidFill>
              <a:latin typeface="ＭＳ ゴシック" pitchFamily="49" charset="-128"/>
              <a:ea typeface="ＭＳ ゴシック" pitchFamily="49" charset="-128"/>
            </a:endParaRPr>
          </a:p>
        </p:txBody>
      </p:sp>
      <p:sp>
        <p:nvSpPr>
          <p:cNvPr id="54" name="ホームベース 53"/>
          <p:cNvSpPr/>
          <p:nvPr/>
        </p:nvSpPr>
        <p:spPr>
          <a:xfrm>
            <a:off x="4016896" y="4185111"/>
            <a:ext cx="1794199" cy="252000"/>
          </a:xfrm>
          <a:prstGeom prst="homePlate">
            <a:avLst>
              <a:gd name="adj" fmla="val 27570"/>
            </a:avLst>
          </a:prstGeom>
          <a:solidFill>
            <a:schemeClr val="accent4">
              <a:lumMod val="20000"/>
              <a:lumOff val="80000"/>
            </a:schemeClr>
          </a:solidFill>
          <a:ln w="28575" cmpd="sng">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ＭＳ ゴシック" pitchFamily="49" charset="-128"/>
                <a:ea typeface="ＭＳ ゴシック" pitchFamily="49" charset="-128"/>
              </a:rPr>
              <a:t>シミュレーション</a:t>
            </a:r>
            <a:endParaRPr kumimoji="1" lang="en-US" altLang="ja-JP" sz="800" dirty="0" smtClean="0">
              <a:solidFill>
                <a:schemeClr val="tx1"/>
              </a:solidFill>
              <a:latin typeface="ＭＳ ゴシック" pitchFamily="49" charset="-128"/>
              <a:ea typeface="ＭＳ ゴシック" pitchFamily="49" charset="-128"/>
            </a:endParaRPr>
          </a:p>
          <a:p>
            <a:pPr algn="ctr"/>
            <a:r>
              <a:rPr lang="ja-JP" altLang="en-US" sz="800" dirty="0" smtClean="0">
                <a:solidFill>
                  <a:schemeClr val="tx1"/>
                </a:solidFill>
                <a:latin typeface="ＭＳ ゴシック" pitchFamily="49" charset="-128"/>
                <a:ea typeface="ＭＳ ゴシック" pitchFamily="49" charset="-128"/>
              </a:rPr>
              <a:t>（簡易算定版）</a:t>
            </a:r>
            <a:endParaRPr kumimoji="1" lang="ja-JP" altLang="en-US" sz="800" dirty="0">
              <a:solidFill>
                <a:schemeClr val="tx1"/>
              </a:solidFill>
              <a:latin typeface="ＭＳ ゴシック" pitchFamily="49" charset="-128"/>
              <a:ea typeface="ＭＳ ゴシック" pitchFamily="49" charset="-128"/>
            </a:endParaRPr>
          </a:p>
        </p:txBody>
      </p:sp>
      <p:sp>
        <p:nvSpPr>
          <p:cNvPr id="58" name="ホームベース 57"/>
          <p:cNvSpPr/>
          <p:nvPr/>
        </p:nvSpPr>
        <p:spPr>
          <a:xfrm>
            <a:off x="2846766" y="1700839"/>
            <a:ext cx="1326147" cy="252000"/>
          </a:xfrm>
          <a:prstGeom prst="homePlate">
            <a:avLst>
              <a:gd name="adj" fmla="val 27570"/>
            </a:avLst>
          </a:prstGeom>
          <a:solidFill>
            <a:schemeClr val="accent1">
              <a:lumMod val="20000"/>
              <a:lumOff val="80000"/>
            </a:schemeClr>
          </a:solidFill>
          <a:ln w="28575" cmpd="sng">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ＭＳ ゴシック" pitchFamily="49" charset="-128"/>
                <a:ea typeface="ＭＳ ゴシック" pitchFamily="49" charset="-128"/>
              </a:rPr>
              <a:t>詳細設計</a:t>
            </a:r>
            <a:endParaRPr kumimoji="1" lang="ja-JP" altLang="en-US" sz="800" dirty="0">
              <a:solidFill>
                <a:schemeClr val="tx1"/>
              </a:solidFill>
              <a:latin typeface="ＭＳ ゴシック" pitchFamily="49" charset="-128"/>
              <a:ea typeface="ＭＳ ゴシック" pitchFamily="49" charset="-128"/>
            </a:endParaRPr>
          </a:p>
        </p:txBody>
      </p:sp>
      <p:sp>
        <p:nvSpPr>
          <p:cNvPr id="59" name="ホームベース 58"/>
          <p:cNvSpPr/>
          <p:nvPr/>
        </p:nvSpPr>
        <p:spPr>
          <a:xfrm>
            <a:off x="1754645" y="1700839"/>
            <a:ext cx="1248139" cy="252000"/>
          </a:xfrm>
          <a:prstGeom prst="homePlate">
            <a:avLst>
              <a:gd name="adj" fmla="val 23161"/>
            </a:avLst>
          </a:prstGeom>
          <a:solidFill>
            <a:schemeClr val="accent1">
              <a:lumMod val="20000"/>
              <a:lumOff val="80000"/>
            </a:schemeClr>
          </a:solidFill>
          <a:ln w="28575" cmpd="sng">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ＭＳ ゴシック" pitchFamily="49" charset="-128"/>
                <a:ea typeface="ＭＳ ゴシック" pitchFamily="49" charset="-128"/>
              </a:rPr>
              <a:t>基本設計</a:t>
            </a:r>
            <a:endParaRPr kumimoji="1" lang="ja-JP" altLang="en-US" sz="800" dirty="0">
              <a:solidFill>
                <a:schemeClr val="tx1"/>
              </a:solidFill>
              <a:latin typeface="ＭＳ ゴシック" pitchFamily="49" charset="-128"/>
              <a:ea typeface="ＭＳ ゴシック" pitchFamily="49" charset="-128"/>
            </a:endParaRPr>
          </a:p>
        </p:txBody>
      </p:sp>
      <p:sp>
        <p:nvSpPr>
          <p:cNvPr id="60" name="ホームベース 59"/>
          <p:cNvSpPr/>
          <p:nvPr/>
        </p:nvSpPr>
        <p:spPr>
          <a:xfrm>
            <a:off x="896550" y="1700839"/>
            <a:ext cx="936104" cy="252000"/>
          </a:xfrm>
          <a:prstGeom prst="homePlate">
            <a:avLst>
              <a:gd name="adj" fmla="val 23161"/>
            </a:avLst>
          </a:prstGeom>
          <a:solidFill>
            <a:schemeClr val="accent1">
              <a:lumMod val="20000"/>
              <a:lumOff val="80000"/>
            </a:schemeClr>
          </a:solidFill>
          <a:ln w="28575" cmpd="sng">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ＭＳ ゴシック" pitchFamily="49" charset="-128"/>
                <a:ea typeface="ＭＳ ゴシック" pitchFamily="49" charset="-128"/>
              </a:rPr>
              <a:t>開発</a:t>
            </a:r>
            <a:endParaRPr kumimoji="1" lang="en-US" altLang="ja-JP" sz="800" dirty="0" smtClean="0">
              <a:solidFill>
                <a:schemeClr val="tx1"/>
              </a:solidFill>
              <a:latin typeface="ＭＳ ゴシック" pitchFamily="49" charset="-128"/>
              <a:ea typeface="ＭＳ ゴシック" pitchFamily="49" charset="-128"/>
            </a:endParaRPr>
          </a:p>
          <a:p>
            <a:pPr algn="ctr"/>
            <a:r>
              <a:rPr kumimoji="1" lang="ja-JP" altLang="en-US" sz="800" dirty="0" smtClean="0">
                <a:solidFill>
                  <a:schemeClr val="tx1"/>
                </a:solidFill>
                <a:latin typeface="ＭＳ ゴシック" pitchFamily="49" charset="-128"/>
                <a:ea typeface="ＭＳ ゴシック" pitchFamily="49" charset="-128"/>
              </a:rPr>
              <a:t>要件定義</a:t>
            </a:r>
            <a:endParaRPr kumimoji="1" lang="ja-JP" altLang="en-US" sz="800" dirty="0">
              <a:solidFill>
                <a:schemeClr val="tx1"/>
              </a:solidFill>
              <a:latin typeface="ＭＳ ゴシック" pitchFamily="49" charset="-128"/>
              <a:ea typeface="ＭＳ ゴシック" pitchFamily="49" charset="-128"/>
            </a:endParaRPr>
          </a:p>
        </p:txBody>
      </p:sp>
      <p:sp>
        <p:nvSpPr>
          <p:cNvPr id="62" name="テキスト ボックス 61"/>
          <p:cNvSpPr txBox="1"/>
          <p:nvPr/>
        </p:nvSpPr>
        <p:spPr>
          <a:xfrm>
            <a:off x="6045122" y="5085183"/>
            <a:ext cx="1560173" cy="338554"/>
          </a:xfrm>
          <a:prstGeom prst="rect">
            <a:avLst/>
          </a:prstGeom>
          <a:noFill/>
        </p:spPr>
        <p:txBody>
          <a:bodyPr wrap="square" rtlCol="0">
            <a:spAutoFit/>
          </a:bodyPr>
          <a:lstStyle/>
          <a:p>
            <a:r>
              <a:rPr lang="en-US" altLang="ja-JP" sz="800" dirty="0" smtClean="0">
                <a:latin typeface="ＭＳ ゴシック" pitchFamily="49" charset="-128"/>
                <a:ea typeface="ＭＳ ゴシック" pitchFamily="49" charset="-128"/>
              </a:rPr>
              <a:t>H30</a:t>
            </a:r>
            <a:r>
              <a:rPr lang="ja-JP" altLang="en-US" sz="800" dirty="0" smtClean="0">
                <a:latin typeface="ＭＳ ゴシック" pitchFamily="49" charset="-128"/>
                <a:ea typeface="ＭＳ ゴシック" pitchFamily="49" charset="-128"/>
              </a:rPr>
              <a:t>年度本算定用</a:t>
            </a:r>
            <a:endParaRPr lang="en-US" altLang="ja-JP" sz="800" dirty="0" smtClean="0">
              <a:latin typeface="ＭＳ ゴシック" pitchFamily="49" charset="-128"/>
              <a:ea typeface="ＭＳ ゴシック" pitchFamily="49" charset="-128"/>
            </a:endParaRPr>
          </a:p>
          <a:p>
            <a:r>
              <a:rPr lang="ja-JP" altLang="en-US" sz="800" dirty="0" smtClean="0">
                <a:latin typeface="ＭＳ ゴシック" pitchFamily="49" charset="-128"/>
                <a:ea typeface="ＭＳ ゴシック" pitchFamily="49" charset="-128"/>
              </a:rPr>
              <a:t>ﾃﾞｰﾀ作成</a:t>
            </a:r>
            <a:endParaRPr lang="en-US" altLang="ja-JP" sz="800" dirty="0" smtClean="0">
              <a:latin typeface="ＭＳ ゴシック" pitchFamily="49" charset="-128"/>
              <a:ea typeface="ＭＳ ゴシック" pitchFamily="49" charset="-128"/>
            </a:endParaRPr>
          </a:p>
        </p:txBody>
      </p:sp>
      <p:sp>
        <p:nvSpPr>
          <p:cNvPr id="63" name="テキスト ボックス 62"/>
          <p:cNvSpPr txBox="1"/>
          <p:nvPr/>
        </p:nvSpPr>
        <p:spPr>
          <a:xfrm>
            <a:off x="974558" y="5065439"/>
            <a:ext cx="1326147" cy="307777"/>
          </a:xfrm>
          <a:prstGeom prst="rect">
            <a:avLst/>
          </a:prstGeom>
          <a:noFill/>
        </p:spPr>
        <p:txBody>
          <a:bodyPr wrap="square" lIns="0" tIns="0" rIns="0" bIns="0" rtlCol="0" anchor="ctr" anchorCtr="0">
            <a:spAutoFit/>
          </a:bodyPr>
          <a:lstStyle/>
          <a:p>
            <a:r>
              <a:rPr lang="ja-JP" altLang="en-US" sz="1000" u="sng" dirty="0" smtClean="0">
                <a:solidFill>
                  <a:schemeClr val="accent4"/>
                </a:solidFill>
                <a:latin typeface="ＭＳ ゴシック" pitchFamily="49" charset="-128"/>
                <a:ea typeface="ＭＳ ゴシック" pitchFamily="49" charset="-128"/>
              </a:rPr>
              <a:t>納付金算定システムへの対応</a:t>
            </a:r>
            <a:endParaRPr kumimoji="1" lang="ja-JP" altLang="en-US" sz="1000" u="sng" dirty="0">
              <a:solidFill>
                <a:schemeClr val="accent4"/>
              </a:solidFill>
              <a:latin typeface="ＭＳ ゴシック" pitchFamily="49" charset="-128"/>
              <a:ea typeface="ＭＳ ゴシック" pitchFamily="49" charset="-128"/>
            </a:endParaRPr>
          </a:p>
        </p:txBody>
      </p:sp>
      <p:sp>
        <p:nvSpPr>
          <p:cNvPr id="64" name="テキスト ボックス 63"/>
          <p:cNvSpPr txBox="1"/>
          <p:nvPr/>
        </p:nvSpPr>
        <p:spPr>
          <a:xfrm>
            <a:off x="974714" y="5569495"/>
            <a:ext cx="1325991" cy="307777"/>
          </a:xfrm>
          <a:prstGeom prst="rect">
            <a:avLst/>
          </a:prstGeom>
          <a:noFill/>
        </p:spPr>
        <p:txBody>
          <a:bodyPr wrap="square" lIns="0" tIns="0" rIns="0" bIns="0" rtlCol="0" anchor="ctr" anchorCtr="0">
            <a:spAutoFit/>
          </a:bodyPr>
          <a:lstStyle/>
          <a:p>
            <a:r>
              <a:rPr kumimoji="1" lang="ja-JP" altLang="en-US" sz="1000" u="sng" dirty="0" smtClean="0">
                <a:solidFill>
                  <a:schemeClr val="accent1">
                    <a:lumMod val="75000"/>
                  </a:schemeClr>
                </a:solidFill>
                <a:latin typeface="ＭＳ ゴシック" pitchFamily="49" charset="-128"/>
                <a:ea typeface="ＭＳ ゴシック" pitchFamily="49" charset="-128"/>
              </a:rPr>
              <a:t>情報集約システムへの対応</a:t>
            </a:r>
            <a:endParaRPr kumimoji="1" lang="ja-JP" altLang="en-US" sz="1000" u="sng" dirty="0">
              <a:solidFill>
                <a:schemeClr val="accent1">
                  <a:lumMod val="75000"/>
                </a:schemeClr>
              </a:solidFill>
              <a:latin typeface="ＭＳ ゴシック" pitchFamily="49" charset="-128"/>
              <a:ea typeface="ＭＳ ゴシック" pitchFamily="49" charset="-128"/>
            </a:endParaRPr>
          </a:p>
        </p:txBody>
      </p:sp>
      <p:sp>
        <p:nvSpPr>
          <p:cNvPr id="65" name="テキスト ボックス 64"/>
          <p:cNvSpPr txBox="1"/>
          <p:nvPr/>
        </p:nvSpPr>
        <p:spPr>
          <a:xfrm>
            <a:off x="974714" y="6001543"/>
            <a:ext cx="1325991" cy="307777"/>
          </a:xfrm>
          <a:prstGeom prst="rect">
            <a:avLst/>
          </a:prstGeom>
          <a:noFill/>
        </p:spPr>
        <p:txBody>
          <a:bodyPr wrap="square" lIns="0" tIns="0" rIns="0" bIns="0" rtlCol="0" anchor="ctr" anchorCtr="0">
            <a:spAutoFit/>
          </a:bodyPr>
          <a:lstStyle/>
          <a:p>
            <a:r>
              <a:rPr lang="ja-JP" altLang="en-US" sz="1000" u="sng" dirty="0" smtClean="0">
                <a:solidFill>
                  <a:schemeClr val="accent2">
                    <a:lumMod val="75000"/>
                  </a:schemeClr>
                </a:solidFill>
                <a:latin typeface="ＭＳ ゴシック" pitchFamily="49" charset="-128"/>
                <a:ea typeface="ＭＳ ゴシック" pitchFamily="49" charset="-128"/>
              </a:rPr>
              <a:t>市町村国保事務処理標準システムへの対応</a:t>
            </a:r>
            <a:endParaRPr kumimoji="1" lang="ja-JP" altLang="en-US" sz="1000" u="sng" dirty="0">
              <a:solidFill>
                <a:schemeClr val="accent2">
                  <a:lumMod val="75000"/>
                </a:schemeClr>
              </a:solidFill>
              <a:latin typeface="ＭＳ ゴシック" pitchFamily="49" charset="-128"/>
              <a:ea typeface="ＭＳ ゴシック" pitchFamily="49" charset="-128"/>
            </a:endParaRPr>
          </a:p>
        </p:txBody>
      </p:sp>
      <p:sp>
        <p:nvSpPr>
          <p:cNvPr id="66" name="テキスト ボックス 65"/>
          <p:cNvSpPr txBox="1"/>
          <p:nvPr/>
        </p:nvSpPr>
        <p:spPr>
          <a:xfrm>
            <a:off x="974714" y="2852937"/>
            <a:ext cx="2262095" cy="123111"/>
          </a:xfrm>
          <a:prstGeom prst="rect">
            <a:avLst/>
          </a:prstGeom>
          <a:noFill/>
        </p:spPr>
        <p:txBody>
          <a:bodyPr wrap="square" lIns="0" tIns="0" rIns="0" bIns="0" rtlCol="0" anchor="ctr" anchorCtr="0">
            <a:spAutoFit/>
          </a:bodyPr>
          <a:lstStyle/>
          <a:p>
            <a:r>
              <a:rPr kumimoji="1" lang="ja-JP" altLang="en-US" sz="800" dirty="0" smtClean="0">
                <a:latin typeface="ＭＳ ゴシック" pitchFamily="49" charset="-128"/>
                <a:ea typeface="ＭＳ ゴシック" pitchFamily="49" charset="-128"/>
              </a:rPr>
              <a:t>▼外部</a:t>
            </a:r>
            <a:r>
              <a:rPr kumimoji="1" lang="en-US" altLang="ja-JP" sz="800" dirty="0" smtClean="0">
                <a:latin typeface="ＭＳ ゴシック" pitchFamily="49" charset="-128"/>
                <a:ea typeface="ＭＳ ゴシック" pitchFamily="49" charset="-128"/>
              </a:rPr>
              <a:t>I/F</a:t>
            </a:r>
            <a:r>
              <a:rPr kumimoji="1" lang="ja-JP" altLang="en-US" sz="800" dirty="0" smtClean="0">
                <a:latin typeface="ＭＳ ゴシック" pitchFamily="49" charset="-128"/>
                <a:ea typeface="ＭＳ ゴシック" pitchFamily="49" charset="-128"/>
              </a:rPr>
              <a:t>公開（厚労省・調査研究業務」）</a:t>
            </a:r>
            <a:endParaRPr kumimoji="1" lang="ja-JP" altLang="en-US" sz="800" dirty="0">
              <a:latin typeface="ＭＳ ゴシック" pitchFamily="49" charset="-128"/>
              <a:ea typeface="ＭＳ ゴシック" pitchFamily="49" charset="-128"/>
            </a:endParaRPr>
          </a:p>
        </p:txBody>
      </p:sp>
      <p:sp>
        <p:nvSpPr>
          <p:cNvPr id="67" name="ホームベース 66"/>
          <p:cNvSpPr/>
          <p:nvPr/>
        </p:nvSpPr>
        <p:spPr>
          <a:xfrm>
            <a:off x="7293260" y="2564904"/>
            <a:ext cx="1794199" cy="252000"/>
          </a:xfrm>
          <a:prstGeom prst="homePlate">
            <a:avLst>
              <a:gd name="adj" fmla="val 23161"/>
            </a:avLst>
          </a:prstGeom>
          <a:solidFill>
            <a:schemeClr val="bg1">
              <a:lumMod val="85000"/>
            </a:schemeClr>
          </a:solidFill>
          <a:ln w="28575" cmpd="sng">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ＭＳ ゴシック" pitchFamily="49" charset="-128"/>
                <a:ea typeface="ＭＳ ゴシック" pitchFamily="49" charset="-128"/>
              </a:rPr>
              <a:t>検証結果反映</a:t>
            </a:r>
            <a:endParaRPr kumimoji="1" lang="ja-JP" altLang="en-US" sz="800" dirty="0">
              <a:solidFill>
                <a:schemeClr val="tx1"/>
              </a:solidFill>
              <a:latin typeface="ＭＳ ゴシック" pitchFamily="49" charset="-128"/>
              <a:ea typeface="ＭＳ ゴシック" pitchFamily="49" charset="-128"/>
            </a:endParaRPr>
          </a:p>
        </p:txBody>
      </p:sp>
      <p:sp>
        <p:nvSpPr>
          <p:cNvPr id="68" name="ホームベース 67"/>
          <p:cNvSpPr/>
          <p:nvPr/>
        </p:nvSpPr>
        <p:spPr>
          <a:xfrm>
            <a:off x="3158801" y="2564935"/>
            <a:ext cx="4212468" cy="252000"/>
          </a:xfrm>
          <a:prstGeom prst="homePlate">
            <a:avLst>
              <a:gd name="adj" fmla="val 23161"/>
            </a:avLst>
          </a:prstGeom>
          <a:solidFill>
            <a:schemeClr val="bg1">
              <a:lumMod val="85000"/>
            </a:schemeClr>
          </a:solidFill>
          <a:ln w="28575" cmpd="sng">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ＭＳ ゴシック" pitchFamily="49" charset="-128"/>
                <a:ea typeface="ＭＳ ゴシック" pitchFamily="49" charset="-128"/>
              </a:rPr>
              <a:t>開発</a:t>
            </a:r>
            <a:endParaRPr kumimoji="1" lang="ja-JP" altLang="en-US" sz="800" dirty="0">
              <a:solidFill>
                <a:schemeClr val="tx1"/>
              </a:solidFill>
              <a:latin typeface="ＭＳ ゴシック" pitchFamily="49" charset="-128"/>
              <a:ea typeface="ＭＳ ゴシック" pitchFamily="49" charset="-128"/>
            </a:endParaRPr>
          </a:p>
        </p:txBody>
      </p:sp>
      <p:sp>
        <p:nvSpPr>
          <p:cNvPr id="69" name="ホームベース 68"/>
          <p:cNvSpPr/>
          <p:nvPr/>
        </p:nvSpPr>
        <p:spPr>
          <a:xfrm>
            <a:off x="2300705" y="2564935"/>
            <a:ext cx="936104" cy="252000"/>
          </a:xfrm>
          <a:prstGeom prst="homePlate">
            <a:avLst>
              <a:gd name="adj" fmla="val 23161"/>
            </a:avLst>
          </a:prstGeom>
          <a:solidFill>
            <a:schemeClr val="bg1">
              <a:lumMod val="85000"/>
            </a:schemeClr>
          </a:solidFill>
          <a:ln w="28575" cmpd="sng">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ＭＳ ゴシック" pitchFamily="49" charset="-128"/>
                <a:ea typeface="ＭＳ ゴシック" pitchFamily="49" charset="-128"/>
              </a:rPr>
              <a:t>開発業者</a:t>
            </a:r>
            <a:endParaRPr kumimoji="1" lang="en-US" altLang="ja-JP" sz="800" dirty="0" smtClean="0">
              <a:solidFill>
                <a:schemeClr val="tx1"/>
              </a:solidFill>
              <a:latin typeface="ＭＳ ゴシック" pitchFamily="49" charset="-128"/>
              <a:ea typeface="ＭＳ ゴシック" pitchFamily="49" charset="-128"/>
            </a:endParaRPr>
          </a:p>
          <a:p>
            <a:pPr algn="ctr"/>
            <a:r>
              <a:rPr lang="ja-JP" altLang="en-US" sz="800" dirty="0" smtClean="0">
                <a:solidFill>
                  <a:schemeClr val="tx1"/>
                </a:solidFill>
                <a:latin typeface="ＭＳ ゴシック" pitchFamily="49" charset="-128"/>
                <a:ea typeface="ＭＳ ゴシック" pitchFamily="49" charset="-128"/>
              </a:rPr>
              <a:t>調達</a:t>
            </a:r>
            <a:endParaRPr kumimoji="1" lang="ja-JP" altLang="en-US" sz="800" dirty="0">
              <a:solidFill>
                <a:schemeClr val="tx1"/>
              </a:solidFill>
              <a:latin typeface="ＭＳ ゴシック" pitchFamily="49" charset="-128"/>
              <a:ea typeface="ＭＳ ゴシック" pitchFamily="49" charset="-128"/>
            </a:endParaRPr>
          </a:p>
        </p:txBody>
      </p:sp>
      <p:sp>
        <p:nvSpPr>
          <p:cNvPr id="70" name="ホームベース 69"/>
          <p:cNvSpPr/>
          <p:nvPr/>
        </p:nvSpPr>
        <p:spPr>
          <a:xfrm>
            <a:off x="896549" y="2564904"/>
            <a:ext cx="1482165" cy="252000"/>
          </a:xfrm>
          <a:prstGeom prst="homePlate">
            <a:avLst>
              <a:gd name="adj" fmla="val 23161"/>
            </a:avLst>
          </a:prstGeom>
          <a:solidFill>
            <a:schemeClr val="bg1">
              <a:lumMod val="85000"/>
            </a:schemeClr>
          </a:solidFill>
          <a:ln w="28575" cmpd="sng">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ＭＳ ゴシック" pitchFamily="49" charset="-128"/>
                <a:ea typeface="ＭＳ ゴシック" pitchFamily="49" charset="-128"/>
              </a:rPr>
              <a:t>調達要件定義</a:t>
            </a:r>
            <a:endParaRPr kumimoji="1" lang="ja-JP" altLang="en-US" sz="800" dirty="0">
              <a:solidFill>
                <a:schemeClr val="tx1"/>
              </a:solidFill>
              <a:latin typeface="ＭＳ ゴシック" pitchFamily="49" charset="-128"/>
              <a:ea typeface="ＭＳ ゴシック" pitchFamily="49" charset="-128"/>
            </a:endParaRPr>
          </a:p>
        </p:txBody>
      </p:sp>
      <p:sp>
        <p:nvSpPr>
          <p:cNvPr id="71" name="テキスト ボックス 70"/>
          <p:cNvSpPr txBox="1"/>
          <p:nvPr/>
        </p:nvSpPr>
        <p:spPr>
          <a:xfrm>
            <a:off x="7293260" y="2852937"/>
            <a:ext cx="1014000" cy="123111"/>
          </a:xfrm>
          <a:prstGeom prst="rect">
            <a:avLst/>
          </a:prstGeom>
          <a:noFill/>
        </p:spPr>
        <p:txBody>
          <a:bodyPr wrap="square" lIns="0" tIns="0" rIns="0" bIns="0" rtlCol="0" anchor="ctr" anchorCtr="0">
            <a:spAutoFit/>
          </a:bodyPr>
          <a:lstStyle/>
          <a:p>
            <a:r>
              <a:rPr kumimoji="1" lang="ja-JP" altLang="en-US" sz="800" dirty="0" smtClean="0">
                <a:latin typeface="ＭＳ ゴシック" pitchFamily="49" charset="-128"/>
                <a:ea typeface="ＭＳ ゴシック" pitchFamily="49" charset="-128"/>
              </a:rPr>
              <a:t>▼本稼働版リリース</a:t>
            </a:r>
            <a:endParaRPr kumimoji="1" lang="ja-JP" altLang="en-US" sz="800" dirty="0">
              <a:latin typeface="ＭＳ ゴシック" pitchFamily="49" charset="-128"/>
              <a:ea typeface="ＭＳ ゴシック" pitchFamily="49" charset="-128"/>
            </a:endParaRPr>
          </a:p>
        </p:txBody>
      </p:sp>
      <p:sp>
        <p:nvSpPr>
          <p:cNvPr id="72" name="テキスト ボックス 71"/>
          <p:cNvSpPr txBox="1"/>
          <p:nvPr/>
        </p:nvSpPr>
        <p:spPr>
          <a:xfrm>
            <a:off x="2456723" y="6381328"/>
            <a:ext cx="6084676" cy="253916"/>
          </a:xfrm>
          <a:prstGeom prst="rect">
            <a:avLst/>
          </a:prstGeom>
          <a:noFill/>
        </p:spPr>
        <p:txBody>
          <a:bodyPr wrap="square" rtlCol="0">
            <a:spAutoFit/>
          </a:bodyPr>
          <a:lstStyle/>
          <a:p>
            <a:r>
              <a:rPr kumimoji="1" lang="en-US" altLang="ja-JP" sz="1050" dirty="0" smtClean="0">
                <a:latin typeface="ＭＳ ゴシック" pitchFamily="49" charset="-128"/>
                <a:ea typeface="ＭＳ ゴシック" pitchFamily="49" charset="-128"/>
              </a:rPr>
              <a:t>※</a:t>
            </a:r>
            <a:r>
              <a:rPr kumimoji="1" lang="ja-JP" altLang="en-US" sz="1050" dirty="0" smtClean="0">
                <a:latin typeface="ＭＳ ゴシック" pitchFamily="49" charset="-128"/>
                <a:ea typeface="ＭＳ ゴシック" pitchFamily="49" charset="-128"/>
              </a:rPr>
              <a:t>オンライン資格確認連携機能のスケジュールは現時点における想定</a:t>
            </a:r>
            <a:endParaRPr kumimoji="1" lang="ja-JP" altLang="en-US" sz="1050" dirty="0">
              <a:latin typeface="ＭＳ ゴシック" pitchFamily="49" charset="-128"/>
              <a:ea typeface="ＭＳ ゴシック" pitchFamily="49" charset="-128"/>
            </a:endParaRPr>
          </a:p>
        </p:txBody>
      </p:sp>
      <p:sp>
        <p:nvSpPr>
          <p:cNvPr id="75" name="ホームベース 74"/>
          <p:cNvSpPr/>
          <p:nvPr/>
        </p:nvSpPr>
        <p:spPr>
          <a:xfrm>
            <a:off x="2300706" y="4185112"/>
            <a:ext cx="1794199" cy="252000"/>
          </a:xfrm>
          <a:prstGeom prst="homePlate">
            <a:avLst>
              <a:gd name="adj" fmla="val 27570"/>
            </a:avLst>
          </a:prstGeom>
          <a:solidFill>
            <a:schemeClr val="accent4">
              <a:lumMod val="20000"/>
              <a:lumOff val="80000"/>
            </a:schemeClr>
          </a:solidFill>
          <a:ln w="28575" cmpd="sng">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ＭＳ ゴシック" pitchFamily="49" charset="-128"/>
                <a:ea typeface="ＭＳ ゴシック" pitchFamily="49" charset="-128"/>
              </a:rPr>
              <a:t>機器調達、環境構築</a:t>
            </a:r>
            <a:endParaRPr kumimoji="1" lang="ja-JP" altLang="en-US" sz="800" dirty="0">
              <a:solidFill>
                <a:schemeClr val="tx1"/>
              </a:solidFill>
              <a:latin typeface="ＭＳ ゴシック" pitchFamily="49" charset="-128"/>
              <a:ea typeface="ＭＳ ゴシック" pitchFamily="49" charset="-128"/>
            </a:endParaRPr>
          </a:p>
        </p:txBody>
      </p:sp>
      <p:sp>
        <p:nvSpPr>
          <p:cNvPr id="78" name="ホームベース 77"/>
          <p:cNvSpPr/>
          <p:nvPr/>
        </p:nvSpPr>
        <p:spPr>
          <a:xfrm>
            <a:off x="4016896" y="1052736"/>
            <a:ext cx="3432381" cy="252000"/>
          </a:xfrm>
          <a:prstGeom prst="homePlate">
            <a:avLst>
              <a:gd name="adj" fmla="val 23161"/>
            </a:avLst>
          </a:prstGeom>
          <a:solidFill>
            <a:schemeClr val="accent4">
              <a:lumMod val="20000"/>
              <a:lumOff val="80000"/>
            </a:schemeClr>
          </a:solidFill>
          <a:ln w="28575" cmpd="sng">
            <a:solidFill>
              <a:schemeClr val="accent4"/>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ＭＳ ゴシック" pitchFamily="49" charset="-128"/>
                <a:ea typeface="ＭＳ ゴシック" pitchFamily="49" charset="-128"/>
              </a:rPr>
              <a:t>機能改善、個別機能開発</a:t>
            </a:r>
            <a:endParaRPr kumimoji="1" lang="ja-JP" altLang="en-US" sz="800" dirty="0">
              <a:solidFill>
                <a:schemeClr val="tx1"/>
              </a:solidFill>
              <a:latin typeface="ＭＳ ゴシック" pitchFamily="49" charset="-128"/>
              <a:ea typeface="ＭＳ ゴシック" pitchFamily="49" charset="-128"/>
            </a:endParaRPr>
          </a:p>
        </p:txBody>
      </p:sp>
      <p:sp>
        <p:nvSpPr>
          <p:cNvPr id="21" name="ホームベース 20"/>
          <p:cNvSpPr/>
          <p:nvPr/>
        </p:nvSpPr>
        <p:spPr>
          <a:xfrm>
            <a:off x="3470836" y="1052735"/>
            <a:ext cx="624069" cy="252000"/>
          </a:xfrm>
          <a:prstGeom prst="homePlate">
            <a:avLst>
              <a:gd name="adj" fmla="val 27570"/>
            </a:avLst>
          </a:prstGeom>
          <a:solidFill>
            <a:schemeClr val="accent4">
              <a:lumMod val="20000"/>
              <a:lumOff val="80000"/>
            </a:schemeClr>
          </a:solidFill>
          <a:ln w="28575" cmpd="sng">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solidFill>
                <a:schemeClr val="tx1"/>
              </a:solidFill>
              <a:latin typeface="ＭＳ ゴシック" pitchFamily="49" charset="-128"/>
              <a:ea typeface="ＭＳ ゴシック" pitchFamily="49" charset="-128"/>
            </a:endParaRPr>
          </a:p>
        </p:txBody>
      </p:sp>
      <p:sp>
        <p:nvSpPr>
          <p:cNvPr id="22" name="ホームベース 21"/>
          <p:cNvSpPr/>
          <p:nvPr/>
        </p:nvSpPr>
        <p:spPr>
          <a:xfrm>
            <a:off x="2924775" y="1052735"/>
            <a:ext cx="624069" cy="252000"/>
          </a:xfrm>
          <a:prstGeom prst="homePlate">
            <a:avLst>
              <a:gd name="adj" fmla="val 27570"/>
            </a:avLst>
          </a:prstGeom>
          <a:solidFill>
            <a:schemeClr val="accent4">
              <a:lumMod val="20000"/>
              <a:lumOff val="80000"/>
            </a:schemeClr>
          </a:solidFill>
          <a:ln w="28575" cmpd="sng">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ＭＳ ゴシック" pitchFamily="49" charset="-128"/>
                <a:ea typeface="ＭＳ ゴシック" pitchFamily="49" charset="-128"/>
              </a:rPr>
              <a:t>ﾌﾟﾛｸﾞﾗﾑ</a:t>
            </a:r>
            <a:endParaRPr kumimoji="1" lang="en-US" altLang="ja-JP" sz="800" dirty="0" smtClean="0">
              <a:solidFill>
                <a:schemeClr val="tx1"/>
              </a:solidFill>
              <a:latin typeface="ＭＳ ゴシック" pitchFamily="49" charset="-128"/>
              <a:ea typeface="ＭＳ ゴシック" pitchFamily="49" charset="-128"/>
            </a:endParaRPr>
          </a:p>
          <a:p>
            <a:pPr algn="ctr"/>
            <a:r>
              <a:rPr lang="ja-JP" altLang="en-US" sz="800" dirty="0" smtClean="0">
                <a:solidFill>
                  <a:schemeClr val="tx1"/>
                </a:solidFill>
                <a:latin typeface="ＭＳ ゴシック" pitchFamily="49" charset="-128"/>
                <a:ea typeface="ＭＳ ゴシック" pitchFamily="49" charset="-128"/>
              </a:rPr>
              <a:t>製造</a:t>
            </a:r>
            <a:endParaRPr kumimoji="1" lang="ja-JP" altLang="en-US" sz="800" dirty="0">
              <a:solidFill>
                <a:schemeClr val="tx1"/>
              </a:solidFill>
              <a:latin typeface="ＭＳ ゴシック" pitchFamily="49" charset="-128"/>
              <a:ea typeface="ＭＳ ゴシック" pitchFamily="49" charset="-128"/>
            </a:endParaRPr>
          </a:p>
        </p:txBody>
      </p:sp>
      <p:sp>
        <p:nvSpPr>
          <p:cNvPr id="55" name="ホームベース 54"/>
          <p:cNvSpPr/>
          <p:nvPr/>
        </p:nvSpPr>
        <p:spPr>
          <a:xfrm>
            <a:off x="2300705" y="1052735"/>
            <a:ext cx="702078" cy="252000"/>
          </a:xfrm>
          <a:prstGeom prst="homePlate">
            <a:avLst>
              <a:gd name="adj" fmla="val 27570"/>
            </a:avLst>
          </a:prstGeom>
          <a:solidFill>
            <a:schemeClr val="accent4">
              <a:lumMod val="20000"/>
              <a:lumOff val="80000"/>
            </a:schemeClr>
          </a:solidFill>
          <a:ln w="28575" cmpd="sng">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ＭＳ ゴシック" pitchFamily="49" charset="-128"/>
                <a:ea typeface="ＭＳ ゴシック" pitchFamily="49" charset="-128"/>
              </a:rPr>
              <a:t>詳細</a:t>
            </a:r>
            <a:endParaRPr kumimoji="1" lang="en-US" altLang="ja-JP" sz="800" dirty="0" smtClean="0">
              <a:solidFill>
                <a:schemeClr val="tx1"/>
              </a:solidFill>
              <a:latin typeface="ＭＳ ゴシック" pitchFamily="49" charset="-128"/>
              <a:ea typeface="ＭＳ ゴシック" pitchFamily="49" charset="-128"/>
            </a:endParaRPr>
          </a:p>
          <a:p>
            <a:pPr algn="ctr"/>
            <a:r>
              <a:rPr kumimoji="1" lang="ja-JP" altLang="en-US" sz="800" dirty="0" smtClean="0">
                <a:solidFill>
                  <a:schemeClr val="tx1"/>
                </a:solidFill>
                <a:latin typeface="ＭＳ ゴシック" pitchFamily="49" charset="-128"/>
                <a:ea typeface="ＭＳ ゴシック" pitchFamily="49" charset="-128"/>
              </a:rPr>
              <a:t>設計</a:t>
            </a:r>
            <a:endParaRPr kumimoji="1" lang="ja-JP" altLang="en-US" sz="800" dirty="0">
              <a:solidFill>
                <a:schemeClr val="tx1"/>
              </a:solidFill>
              <a:latin typeface="ＭＳ ゴシック" pitchFamily="49" charset="-128"/>
              <a:ea typeface="ＭＳ ゴシック" pitchFamily="49" charset="-128"/>
            </a:endParaRPr>
          </a:p>
        </p:txBody>
      </p:sp>
      <p:sp>
        <p:nvSpPr>
          <p:cNvPr id="56" name="ホームベース 55"/>
          <p:cNvSpPr/>
          <p:nvPr/>
        </p:nvSpPr>
        <p:spPr>
          <a:xfrm>
            <a:off x="1754645" y="1052735"/>
            <a:ext cx="624069" cy="252000"/>
          </a:xfrm>
          <a:prstGeom prst="homePlate">
            <a:avLst>
              <a:gd name="adj" fmla="val 23161"/>
            </a:avLst>
          </a:prstGeom>
          <a:solidFill>
            <a:schemeClr val="accent4">
              <a:lumMod val="20000"/>
              <a:lumOff val="80000"/>
            </a:schemeClr>
          </a:solidFill>
          <a:ln w="28575" cmpd="sng">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ＭＳ ゴシック" pitchFamily="49" charset="-128"/>
                <a:ea typeface="ＭＳ ゴシック" pitchFamily="49" charset="-128"/>
              </a:rPr>
              <a:t>基本</a:t>
            </a:r>
            <a:endParaRPr kumimoji="1" lang="en-US" altLang="ja-JP" sz="800" dirty="0" smtClean="0">
              <a:solidFill>
                <a:schemeClr val="tx1"/>
              </a:solidFill>
              <a:latin typeface="ＭＳ ゴシック" pitchFamily="49" charset="-128"/>
              <a:ea typeface="ＭＳ ゴシック" pitchFamily="49" charset="-128"/>
            </a:endParaRPr>
          </a:p>
          <a:p>
            <a:pPr algn="ctr"/>
            <a:r>
              <a:rPr kumimoji="1" lang="ja-JP" altLang="en-US" sz="800" dirty="0" smtClean="0">
                <a:solidFill>
                  <a:schemeClr val="tx1"/>
                </a:solidFill>
                <a:latin typeface="ＭＳ ゴシック" pitchFamily="49" charset="-128"/>
                <a:ea typeface="ＭＳ ゴシック" pitchFamily="49" charset="-128"/>
              </a:rPr>
              <a:t>設計</a:t>
            </a:r>
            <a:endParaRPr kumimoji="1" lang="ja-JP" altLang="en-US" sz="800" dirty="0">
              <a:solidFill>
                <a:schemeClr val="tx1"/>
              </a:solidFill>
              <a:latin typeface="ＭＳ ゴシック" pitchFamily="49" charset="-128"/>
              <a:ea typeface="ＭＳ ゴシック" pitchFamily="49" charset="-128"/>
            </a:endParaRPr>
          </a:p>
        </p:txBody>
      </p:sp>
      <p:sp>
        <p:nvSpPr>
          <p:cNvPr id="57" name="ホームベース 56"/>
          <p:cNvSpPr/>
          <p:nvPr/>
        </p:nvSpPr>
        <p:spPr>
          <a:xfrm>
            <a:off x="896550" y="1052735"/>
            <a:ext cx="936104" cy="252000"/>
          </a:xfrm>
          <a:prstGeom prst="homePlate">
            <a:avLst>
              <a:gd name="adj" fmla="val 23161"/>
            </a:avLst>
          </a:prstGeom>
          <a:solidFill>
            <a:schemeClr val="accent4">
              <a:lumMod val="20000"/>
              <a:lumOff val="80000"/>
            </a:schemeClr>
          </a:solidFill>
          <a:ln w="28575" cmpd="sng">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ＭＳ ゴシック" pitchFamily="49" charset="-128"/>
                <a:ea typeface="ＭＳ ゴシック" pitchFamily="49" charset="-128"/>
              </a:rPr>
              <a:t>開発</a:t>
            </a:r>
            <a:endParaRPr kumimoji="1" lang="en-US" altLang="ja-JP" sz="800" dirty="0" smtClean="0">
              <a:solidFill>
                <a:schemeClr val="tx1"/>
              </a:solidFill>
              <a:latin typeface="ＭＳ ゴシック" pitchFamily="49" charset="-128"/>
              <a:ea typeface="ＭＳ ゴシック" pitchFamily="49" charset="-128"/>
            </a:endParaRPr>
          </a:p>
          <a:p>
            <a:pPr algn="ctr"/>
            <a:r>
              <a:rPr kumimoji="1" lang="ja-JP" altLang="en-US" sz="800" dirty="0" smtClean="0">
                <a:solidFill>
                  <a:schemeClr val="tx1"/>
                </a:solidFill>
                <a:latin typeface="ＭＳ ゴシック" pitchFamily="49" charset="-128"/>
                <a:ea typeface="ＭＳ ゴシック" pitchFamily="49" charset="-128"/>
              </a:rPr>
              <a:t>要件定義</a:t>
            </a:r>
            <a:endParaRPr kumimoji="1" lang="ja-JP" altLang="en-US" sz="800" dirty="0">
              <a:solidFill>
                <a:schemeClr val="tx1"/>
              </a:solidFill>
              <a:latin typeface="ＭＳ ゴシック" pitchFamily="49" charset="-128"/>
              <a:ea typeface="ＭＳ ゴシック" pitchFamily="49" charset="-128"/>
            </a:endParaRPr>
          </a:p>
        </p:txBody>
      </p:sp>
      <p:sp>
        <p:nvSpPr>
          <p:cNvPr id="77" name="テキスト ボックス 76"/>
          <p:cNvSpPr txBox="1"/>
          <p:nvPr/>
        </p:nvSpPr>
        <p:spPr>
          <a:xfrm>
            <a:off x="3548844" y="1052737"/>
            <a:ext cx="624069" cy="246221"/>
          </a:xfrm>
          <a:prstGeom prst="rect">
            <a:avLst/>
          </a:prstGeom>
          <a:noFill/>
        </p:spPr>
        <p:txBody>
          <a:bodyPr wrap="square" lIns="0" tIns="0" rIns="0" bIns="0" rtlCol="0" anchor="ctr" anchorCtr="0">
            <a:spAutoFit/>
          </a:bodyPr>
          <a:lstStyle/>
          <a:p>
            <a:r>
              <a:rPr kumimoji="1" lang="ja-JP" altLang="en-US" sz="800" dirty="0" smtClean="0">
                <a:latin typeface="ＭＳ ゴシック" pitchFamily="49" charset="-128"/>
                <a:ea typeface="ＭＳ ゴシック" pitchFamily="49" charset="-128"/>
              </a:rPr>
              <a:t>結合テスト</a:t>
            </a:r>
            <a:endParaRPr kumimoji="1" lang="en-US" altLang="ja-JP" sz="800" dirty="0" smtClean="0">
              <a:latin typeface="ＭＳ ゴシック" pitchFamily="49" charset="-128"/>
              <a:ea typeface="ＭＳ ゴシック" pitchFamily="49" charset="-128"/>
            </a:endParaRPr>
          </a:p>
          <a:p>
            <a:r>
              <a:rPr lang="ja-JP" altLang="en-US" sz="800" dirty="0" smtClean="0">
                <a:latin typeface="ＭＳ ゴシック" pitchFamily="49" charset="-128"/>
                <a:ea typeface="ＭＳ ゴシック" pitchFamily="49" charset="-128"/>
              </a:rPr>
              <a:t>総合テスト</a:t>
            </a:r>
            <a:endParaRPr kumimoji="1" lang="ja-JP" altLang="en-US" sz="800" dirty="0">
              <a:latin typeface="ＭＳ ゴシック" pitchFamily="49" charset="-128"/>
              <a:ea typeface="ＭＳ ゴシック" pitchFamily="49" charset="-128"/>
            </a:endParaRPr>
          </a:p>
        </p:txBody>
      </p:sp>
      <p:sp>
        <p:nvSpPr>
          <p:cNvPr id="82" name="円/楕円 81"/>
          <p:cNvSpPr/>
          <p:nvPr/>
        </p:nvSpPr>
        <p:spPr>
          <a:xfrm>
            <a:off x="2222697" y="1316885"/>
            <a:ext cx="1326147" cy="144016"/>
          </a:xfrm>
          <a:prstGeom prst="ellipse">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円/楕円 84"/>
          <p:cNvSpPr/>
          <p:nvPr/>
        </p:nvSpPr>
        <p:spPr>
          <a:xfrm>
            <a:off x="2243551" y="1979215"/>
            <a:ext cx="1170130" cy="1728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円/楕円 85"/>
          <p:cNvSpPr/>
          <p:nvPr/>
        </p:nvSpPr>
        <p:spPr>
          <a:xfrm>
            <a:off x="5499061" y="1916832"/>
            <a:ext cx="2028225"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円/楕円 86"/>
          <p:cNvSpPr/>
          <p:nvPr/>
        </p:nvSpPr>
        <p:spPr>
          <a:xfrm>
            <a:off x="3938888" y="2310380"/>
            <a:ext cx="2028225" cy="1632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円/楕円 87"/>
          <p:cNvSpPr/>
          <p:nvPr/>
        </p:nvSpPr>
        <p:spPr>
          <a:xfrm>
            <a:off x="7137243" y="2070473"/>
            <a:ext cx="2028225"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ボックス 73"/>
          <p:cNvSpPr txBox="1"/>
          <p:nvPr/>
        </p:nvSpPr>
        <p:spPr>
          <a:xfrm>
            <a:off x="1910662" y="1268761"/>
            <a:ext cx="390043" cy="307777"/>
          </a:xfrm>
          <a:prstGeom prst="rect">
            <a:avLst/>
          </a:prstGeom>
          <a:noFill/>
        </p:spPr>
        <p:txBody>
          <a:bodyPr wrap="square" rtlCol="0">
            <a:spAutoFit/>
          </a:bodyPr>
          <a:lstStyle/>
          <a:p>
            <a:r>
              <a:rPr kumimoji="1" lang="ja-JP" altLang="en-US" sz="1400" b="1" dirty="0" smtClean="0">
                <a:solidFill>
                  <a:schemeClr val="accent4">
                    <a:lumMod val="75000"/>
                  </a:schemeClr>
                </a:solidFill>
              </a:rPr>
              <a:t>①</a:t>
            </a:r>
            <a:endParaRPr kumimoji="1" lang="ja-JP" altLang="en-US" sz="1400" b="1" dirty="0">
              <a:solidFill>
                <a:schemeClr val="accent4">
                  <a:lumMod val="75000"/>
                </a:schemeClr>
              </a:solidFill>
            </a:endParaRPr>
          </a:p>
        </p:txBody>
      </p:sp>
      <p:sp>
        <p:nvSpPr>
          <p:cNvPr id="81" name="円/楕円 80"/>
          <p:cNvSpPr/>
          <p:nvPr/>
        </p:nvSpPr>
        <p:spPr>
          <a:xfrm>
            <a:off x="3938888" y="1340768"/>
            <a:ext cx="1326147" cy="144016"/>
          </a:xfrm>
          <a:prstGeom prst="ellipse">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テキスト ボックス 82"/>
          <p:cNvSpPr txBox="1"/>
          <p:nvPr/>
        </p:nvSpPr>
        <p:spPr>
          <a:xfrm>
            <a:off x="3663153" y="1264128"/>
            <a:ext cx="390043" cy="307777"/>
          </a:xfrm>
          <a:prstGeom prst="rect">
            <a:avLst/>
          </a:prstGeom>
          <a:noFill/>
        </p:spPr>
        <p:txBody>
          <a:bodyPr wrap="square" rtlCol="0">
            <a:spAutoFit/>
          </a:bodyPr>
          <a:lstStyle/>
          <a:p>
            <a:r>
              <a:rPr kumimoji="1" lang="ja-JP" altLang="en-US" sz="1400" b="1" dirty="0" smtClean="0">
                <a:solidFill>
                  <a:schemeClr val="accent4">
                    <a:lumMod val="75000"/>
                  </a:schemeClr>
                </a:solidFill>
              </a:rPr>
              <a:t>②</a:t>
            </a:r>
            <a:endParaRPr kumimoji="1" lang="ja-JP" altLang="en-US" sz="1400" b="1" dirty="0">
              <a:solidFill>
                <a:schemeClr val="accent4">
                  <a:lumMod val="75000"/>
                </a:schemeClr>
              </a:solidFill>
            </a:endParaRPr>
          </a:p>
        </p:txBody>
      </p:sp>
      <p:sp>
        <p:nvSpPr>
          <p:cNvPr id="90" name="円/楕円 89"/>
          <p:cNvSpPr/>
          <p:nvPr/>
        </p:nvSpPr>
        <p:spPr>
          <a:xfrm>
            <a:off x="5577069" y="1340768"/>
            <a:ext cx="1872208" cy="144016"/>
          </a:xfrm>
          <a:prstGeom prst="ellipse">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テキスト ボックス 90"/>
          <p:cNvSpPr txBox="1"/>
          <p:nvPr/>
        </p:nvSpPr>
        <p:spPr>
          <a:xfrm>
            <a:off x="5290908" y="1259136"/>
            <a:ext cx="390043" cy="307777"/>
          </a:xfrm>
          <a:prstGeom prst="rect">
            <a:avLst/>
          </a:prstGeom>
          <a:noFill/>
        </p:spPr>
        <p:txBody>
          <a:bodyPr wrap="square" rtlCol="0">
            <a:spAutoFit/>
          </a:bodyPr>
          <a:lstStyle/>
          <a:p>
            <a:r>
              <a:rPr kumimoji="1" lang="ja-JP" altLang="en-US" sz="1400" b="1" dirty="0" smtClean="0">
                <a:solidFill>
                  <a:schemeClr val="accent4">
                    <a:lumMod val="75000"/>
                  </a:schemeClr>
                </a:solidFill>
              </a:rPr>
              <a:t>③</a:t>
            </a:r>
            <a:endParaRPr kumimoji="1" lang="ja-JP" altLang="en-US" sz="1400" b="1" dirty="0">
              <a:solidFill>
                <a:schemeClr val="accent4">
                  <a:lumMod val="75000"/>
                </a:schemeClr>
              </a:solidFill>
            </a:endParaRPr>
          </a:p>
        </p:txBody>
      </p:sp>
      <p:sp>
        <p:nvSpPr>
          <p:cNvPr id="92" name="円/楕円 91"/>
          <p:cNvSpPr/>
          <p:nvPr/>
        </p:nvSpPr>
        <p:spPr>
          <a:xfrm>
            <a:off x="7215251" y="1443789"/>
            <a:ext cx="1872208" cy="185011"/>
          </a:xfrm>
          <a:prstGeom prst="ellipse">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テキスト ボックス 92"/>
          <p:cNvSpPr txBox="1"/>
          <p:nvPr/>
        </p:nvSpPr>
        <p:spPr>
          <a:xfrm>
            <a:off x="6903217" y="1412777"/>
            <a:ext cx="390043" cy="307777"/>
          </a:xfrm>
          <a:prstGeom prst="rect">
            <a:avLst/>
          </a:prstGeom>
          <a:noFill/>
        </p:spPr>
        <p:txBody>
          <a:bodyPr wrap="square" rtlCol="0">
            <a:spAutoFit/>
          </a:bodyPr>
          <a:lstStyle/>
          <a:p>
            <a:r>
              <a:rPr kumimoji="1" lang="ja-JP" altLang="en-US" sz="1400" b="1" dirty="0" smtClean="0">
                <a:solidFill>
                  <a:schemeClr val="accent4">
                    <a:lumMod val="75000"/>
                  </a:schemeClr>
                </a:solidFill>
              </a:rPr>
              <a:t>④</a:t>
            </a:r>
            <a:endParaRPr kumimoji="1" lang="ja-JP" altLang="en-US" sz="1400" b="1" dirty="0">
              <a:solidFill>
                <a:schemeClr val="accent4">
                  <a:lumMod val="75000"/>
                </a:schemeClr>
              </a:solidFill>
            </a:endParaRPr>
          </a:p>
        </p:txBody>
      </p:sp>
      <p:sp>
        <p:nvSpPr>
          <p:cNvPr id="94" name="テキスト ボックス 93"/>
          <p:cNvSpPr txBox="1"/>
          <p:nvPr/>
        </p:nvSpPr>
        <p:spPr>
          <a:xfrm>
            <a:off x="1910662" y="1921466"/>
            <a:ext cx="390043" cy="307777"/>
          </a:xfrm>
          <a:prstGeom prst="rect">
            <a:avLst/>
          </a:prstGeom>
          <a:noFill/>
        </p:spPr>
        <p:txBody>
          <a:bodyPr wrap="square" rtlCol="0">
            <a:spAutoFit/>
          </a:bodyPr>
          <a:lstStyle/>
          <a:p>
            <a:r>
              <a:rPr kumimoji="1" lang="ja-JP" altLang="en-US" sz="1400" b="1" dirty="0" smtClean="0">
                <a:solidFill>
                  <a:srgbClr val="FF0000"/>
                </a:solidFill>
              </a:rPr>
              <a:t>①</a:t>
            </a:r>
            <a:endParaRPr kumimoji="1" lang="ja-JP" altLang="en-US" sz="1400" b="1" dirty="0">
              <a:solidFill>
                <a:srgbClr val="FF0000"/>
              </a:solidFill>
            </a:endParaRPr>
          </a:p>
        </p:txBody>
      </p:sp>
      <p:sp>
        <p:nvSpPr>
          <p:cNvPr id="96" name="テキスト ボックス 95"/>
          <p:cNvSpPr txBox="1"/>
          <p:nvPr/>
        </p:nvSpPr>
        <p:spPr>
          <a:xfrm>
            <a:off x="3860879" y="2401144"/>
            <a:ext cx="390043" cy="307777"/>
          </a:xfrm>
          <a:prstGeom prst="rect">
            <a:avLst/>
          </a:prstGeom>
          <a:noFill/>
        </p:spPr>
        <p:txBody>
          <a:bodyPr wrap="square" rtlCol="0">
            <a:spAutoFit/>
          </a:bodyPr>
          <a:lstStyle/>
          <a:p>
            <a:r>
              <a:rPr kumimoji="1" lang="ja-JP" altLang="en-US" sz="1400" b="1" dirty="0" smtClean="0">
                <a:solidFill>
                  <a:srgbClr val="FF0000"/>
                </a:solidFill>
              </a:rPr>
              <a:t>②</a:t>
            </a:r>
            <a:endParaRPr kumimoji="1" lang="ja-JP" altLang="en-US" sz="1400" b="1" dirty="0">
              <a:solidFill>
                <a:srgbClr val="FF0000"/>
              </a:solidFill>
            </a:endParaRPr>
          </a:p>
        </p:txBody>
      </p:sp>
      <p:sp>
        <p:nvSpPr>
          <p:cNvPr id="98" name="テキスト ボックス 97"/>
          <p:cNvSpPr txBox="1"/>
          <p:nvPr/>
        </p:nvSpPr>
        <p:spPr>
          <a:xfrm>
            <a:off x="5655078" y="2046591"/>
            <a:ext cx="390043" cy="307777"/>
          </a:xfrm>
          <a:prstGeom prst="rect">
            <a:avLst/>
          </a:prstGeom>
          <a:noFill/>
        </p:spPr>
        <p:txBody>
          <a:bodyPr wrap="square" rtlCol="0">
            <a:spAutoFit/>
          </a:bodyPr>
          <a:lstStyle/>
          <a:p>
            <a:r>
              <a:rPr kumimoji="1" lang="ja-JP" altLang="en-US" sz="1400" b="1" dirty="0" smtClean="0">
                <a:solidFill>
                  <a:srgbClr val="FF0000"/>
                </a:solidFill>
              </a:rPr>
              <a:t>③</a:t>
            </a:r>
            <a:endParaRPr kumimoji="1" lang="ja-JP" altLang="en-US" sz="1400" b="1" dirty="0">
              <a:solidFill>
                <a:srgbClr val="FF0000"/>
              </a:solidFill>
            </a:endParaRPr>
          </a:p>
        </p:txBody>
      </p:sp>
      <p:sp>
        <p:nvSpPr>
          <p:cNvPr id="99" name="テキスト ボックス 98"/>
          <p:cNvSpPr txBox="1"/>
          <p:nvPr/>
        </p:nvSpPr>
        <p:spPr>
          <a:xfrm>
            <a:off x="6846062" y="2060849"/>
            <a:ext cx="390043" cy="307777"/>
          </a:xfrm>
          <a:prstGeom prst="rect">
            <a:avLst/>
          </a:prstGeom>
          <a:noFill/>
        </p:spPr>
        <p:txBody>
          <a:bodyPr wrap="square" rtlCol="0">
            <a:spAutoFit/>
          </a:bodyPr>
          <a:lstStyle/>
          <a:p>
            <a:r>
              <a:rPr kumimoji="1" lang="ja-JP" altLang="en-US" sz="1400" b="1" dirty="0" smtClean="0">
                <a:solidFill>
                  <a:srgbClr val="FF0000"/>
                </a:solidFill>
              </a:rPr>
              <a:t>④</a:t>
            </a:r>
            <a:endParaRPr kumimoji="1" lang="ja-JP" altLang="en-US" sz="1400" b="1" dirty="0">
              <a:solidFill>
                <a:srgbClr val="FF0000"/>
              </a:solidFill>
            </a:endParaRPr>
          </a:p>
        </p:txBody>
      </p:sp>
      <p:cxnSp>
        <p:nvCxnSpPr>
          <p:cNvPr id="102" name="直線矢印コネクタ 101"/>
          <p:cNvCxnSpPr/>
          <p:nvPr/>
        </p:nvCxnSpPr>
        <p:spPr>
          <a:xfrm>
            <a:off x="6045121" y="2132856"/>
            <a:ext cx="0" cy="158417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4" name="直線矢印コネクタ 103"/>
          <p:cNvCxnSpPr/>
          <p:nvPr/>
        </p:nvCxnSpPr>
        <p:spPr>
          <a:xfrm>
            <a:off x="7605295" y="2276872"/>
            <a:ext cx="0" cy="144016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6" name="図形 110"/>
          <p:cNvCxnSpPr>
            <a:stCxn id="83" idx="2"/>
          </p:cNvCxnSpPr>
          <p:nvPr/>
        </p:nvCxnSpPr>
        <p:spPr>
          <a:xfrm rot="16200000" flipH="1">
            <a:off x="2740335" y="2689744"/>
            <a:ext cx="2577176" cy="341497"/>
          </a:xfrm>
          <a:prstGeom prst="bentConnector3">
            <a:avLst>
              <a:gd name="adj1" fmla="val 53735"/>
            </a:avLst>
          </a:prstGeom>
          <a:ln w="2540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3" name="直線矢印コネクタ 152"/>
          <p:cNvCxnSpPr/>
          <p:nvPr/>
        </p:nvCxnSpPr>
        <p:spPr>
          <a:xfrm>
            <a:off x="4375658" y="2492896"/>
            <a:ext cx="0" cy="302433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6" name="図形 155"/>
          <p:cNvCxnSpPr>
            <a:stCxn id="74" idx="1"/>
            <a:endCxn id="63" idx="3"/>
          </p:cNvCxnSpPr>
          <p:nvPr/>
        </p:nvCxnSpPr>
        <p:spPr>
          <a:xfrm rot="10800000" flipH="1" flipV="1">
            <a:off x="1910662" y="1422649"/>
            <a:ext cx="390043" cy="3796678"/>
          </a:xfrm>
          <a:prstGeom prst="bentConnector5">
            <a:avLst>
              <a:gd name="adj1" fmla="val -68840"/>
              <a:gd name="adj2" fmla="val 57859"/>
              <a:gd name="adj3" fmla="val -69092"/>
            </a:avLst>
          </a:prstGeom>
          <a:ln w="2540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0" name="直線矢印コネクタ 169"/>
          <p:cNvCxnSpPr/>
          <p:nvPr/>
        </p:nvCxnSpPr>
        <p:spPr>
          <a:xfrm>
            <a:off x="2456723" y="2132856"/>
            <a:ext cx="0" cy="338437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8190359" y="44624"/>
            <a:ext cx="1659184" cy="34927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mj-ea"/>
                <a:ea typeface="+mj-ea"/>
              </a:rPr>
              <a:t>国保中央会資料</a:t>
            </a:r>
            <a:endParaRPr kumimoji="1" lang="ja-JP" altLang="en-US" sz="1050" dirty="0">
              <a:solidFill>
                <a:schemeClr val="tx1"/>
              </a:solidFill>
              <a:latin typeface="+mj-ea"/>
              <a:ea typeface="+mj-ea"/>
            </a:endParaRPr>
          </a:p>
        </p:txBody>
      </p:sp>
      <p:sp>
        <p:nvSpPr>
          <p:cNvPr id="3" name="正方形/長方形 2"/>
          <p:cNvSpPr/>
          <p:nvPr/>
        </p:nvSpPr>
        <p:spPr>
          <a:xfrm>
            <a:off x="2378714" y="5569495"/>
            <a:ext cx="449902" cy="235768"/>
          </a:xfrm>
          <a:prstGeom prst="rect">
            <a:avLst/>
          </a:prstGeom>
          <a:solidFill>
            <a:schemeClr val="accent1">
              <a:lumMod val="20000"/>
              <a:lumOff val="80000"/>
            </a:schemeClr>
          </a:solid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スライド番号プレースホルダー 1"/>
          <p:cNvSpPr txBox="1">
            <a:spLocks/>
          </p:cNvSpPr>
          <p:nvPr/>
        </p:nvSpPr>
        <p:spPr>
          <a:xfrm>
            <a:off x="7329264" y="6592267"/>
            <a:ext cx="2504017"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31</a:t>
            </a:fld>
            <a:endParaRPr lang="ja-JP" altLang="en-US" dirty="0">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26990615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0512" y="2319015"/>
            <a:ext cx="8602538" cy="1470025"/>
          </a:xfrm>
        </p:spPr>
        <p:txBody>
          <a:bodyPr>
            <a:normAutofit/>
          </a:bodyPr>
          <a:lstStyle/>
          <a:p>
            <a:r>
              <a:rPr kumimoji="1" lang="ja-JP" altLang="en-US" dirty="0" smtClean="0"/>
              <a:t>参考資料</a:t>
            </a:r>
            <a:endParaRPr kumimoji="1" lang="ja-JP" altLang="en-US" dirty="0"/>
          </a:p>
        </p:txBody>
      </p:sp>
    </p:spTree>
    <p:extLst>
      <p:ext uri="{BB962C8B-B14F-4D97-AF65-F5344CB8AC3E}">
        <p14:creationId xmlns:p14="http://schemas.microsoft.com/office/powerpoint/2010/main" val="41115260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88" name="Rectangle 20"/>
          <p:cNvSpPr>
            <a:spLocks noChangeArrowheads="1"/>
          </p:cNvSpPr>
          <p:nvPr/>
        </p:nvSpPr>
        <p:spPr bwMode="auto">
          <a:xfrm>
            <a:off x="116470" y="1224136"/>
            <a:ext cx="5532541" cy="5633864"/>
          </a:xfrm>
          <a:prstGeom prst="rect">
            <a:avLst/>
          </a:prstGeom>
          <a:noFill/>
          <a:ln w="9525">
            <a:noFill/>
            <a:miter lim="800000"/>
            <a:headEnd/>
            <a:tailEnd/>
          </a:ln>
          <a:effectLst/>
        </p:spPr>
        <p:txBody>
          <a:bodyPr wrap="square" lIns="72000" tIns="36000" rIns="72000" bIns="36000" anchor="t">
            <a:noAutofit/>
          </a:bodyPr>
          <a:lstStyle/>
          <a:p>
            <a:r>
              <a:rPr lang="ja-JP" altLang="en-US" sz="1500" b="1" u="sng" dirty="0" smtClean="0">
                <a:solidFill>
                  <a:prstClr val="black"/>
                </a:solidFill>
              </a:rPr>
              <a:t>①　年齢構成が高く、医療費水準が高い</a:t>
            </a:r>
            <a:endParaRPr lang="en-US" altLang="ja-JP" sz="1500" b="1" u="sng" dirty="0" smtClean="0">
              <a:solidFill>
                <a:prstClr val="black"/>
              </a:solidFill>
            </a:endParaRPr>
          </a:p>
          <a:p>
            <a:pPr marL="85725"/>
            <a:r>
              <a:rPr lang="ja-JP" altLang="en-US" sz="1000" dirty="0" smtClean="0">
                <a:solidFill>
                  <a:prstClr val="black"/>
                </a:solidFill>
                <a:latin typeface="ＭＳ Ｐ明朝" panose="02020600040205080304" pitchFamily="18" charset="-128"/>
                <a:ea typeface="ＭＳ Ｐ明朝" panose="02020600040205080304" pitchFamily="18" charset="-128"/>
              </a:rPr>
              <a:t>　・ </a:t>
            </a:r>
            <a:r>
              <a:rPr lang="en-US" altLang="ja-JP" sz="1000" dirty="0" smtClean="0">
                <a:solidFill>
                  <a:prstClr val="black"/>
                </a:solidFill>
                <a:latin typeface="ＭＳ Ｐ明朝" panose="02020600040205080304" pitchFamily="18" charset="-128"/>
                <a:ea typeface="ＭＳ Ｐ明朝" panose="02020600040205080304" pitchFamily="18" charset="-128"/>
              </a:rPr>
              <a:t>65</a:t>
            </a:r>
            <a:r>
              <a:rPr lang="ja-JP" altLang="en-US" sz="1000" dirty="0" smtClean="0">
                <a:solidFill>
                  <a:prstClr val="black"/>
                </a:solidFill>
                <a:latin typeface="ＭＳ Ｐ明朝" panose="02020600040205080304" pitchFamily="18" charset="-128"/>
                <a:ea typeface="ＭＳ Ｐ明朝" panose="02020600040205080304" pitchFamily="18" charset="-128"/>
              </a:rPr>
              <a:t>～</a:t>
            </a:r>
            <a:r>
              <a:rPr lang="en-US" altLang="ja-JP" sz="1000" dirty="0" smtClean="0">
                <a:solidFill>
                  <a:prstClr val="black"/>
                </a:solidFill>
                <a:latin typeface="ＭＳ Ｐ明朝" panose="02020600040205080304" pitchFamily="18" charset="-128"/>
                <a:ea typeface="ＭＳ Ｐ明朝" panose="02020600040205080304" pitchFamily="18" charset="-128"/>
              </a:rPr>
              <a:t>74</a:t>
            </a:r>
            <a:r>
              <a:rPr lang="ja-JP" altLang="en-US" sz="1000" dirty="0" smtClean="0">
                <a:solidFill>
                  <a:prstClr val="black"/>
                </a:solidFill>
                <a:latin typeface="ＭＳ Ｐ明朝" panose="02020600040205080304" pitchFamily="18" charset="-128"/>
                <a:ea typeface="ＭＳ Ｐ明朝" panose="02020600040205080304" pitchFamily="18" charset="-128"/>
              </a:rPr>
              <a:t>歳の割合：国保（３２．</a:t>
            </a:r>
            <a:r>
              <a:rPr lang="ja-JP" altLang="en-US" sz="1000" dirty="0">
                <a:solidFill>
                  <a:prstClr val="black"/>
                </a:solidFill>
                <a:latin typeface="ＭＳ Ｐ明朝" panose="02020600040205080304" pitchFamily="18" charset="-128"/>
                <a:ea typeface="ＭＳ Ｐ明朝" panose="02020600040205080304" pitchFamily="18" charset="-128"/>
              </a:rPr>
              <a:t>５</a:t>
            </a:r>
            <a:r>
              <a:rPr lang="ja-JP" altLang="en-US" sz="1000" dirty="0" smtClean="0">
                <a:solidFill>
                  <a:prstClr val="black"/>
                </a:solidFill>
                <a:latin typeface="ＭＳ Ｐ明朝" panose="02020600040205080304" pitchFamily="18" charset="-128"/>
                <a:ea typeface="ＭＳ Ｐ明朝" panose="02020600040205080304" pitchFamily="18" charset="-128"/>
              </a:rPr>
              <a:t>％）、健保組合（２．６％）　</a:t>
            </a:r>
            <a:endParaRPr lang="en-US" altLang="ja-JP" sz="1000" dirty="0" smtClean="0">
              <a:solidFill>
                <a:prstClr val="black"/>
              </a:solidFill>
              <a:latin typeface="ＭＳ Ｐ明朝" panose="02020600040205080304" pitchFamily="18" charset="-128"/>
              <a:ea typeface="ＭＳ Ｐ明朝" panose="02020600040205080304" pitchFamily="18" charset="-128"/>
            </a:endParaRPr>
          </a:p>
          <a:p>
            <a:pPr marL="85725"/>
            <a:r>
              <a:rPr lang="ja-JP" altLang="en-US" sz="1000" dirty="0" smtClean="0">
                <a:solidFill>
                  <a:prstClr val="black"/>
                </a:solidFill>
                <a:latin typeface="ＭＳ Ｐ明朝" panose="02020600040205080304" pitchFamily="18" charset="-128"/>
                <a:ea typeface="ＭＳ Ｐ明朝" panose="02020600040205080304" pitchFamily="18" charset="-128"/>
              </a:rPr>
              <a:t>　・ 一人あたり医療費：国保（３１．６万円）、健保組合（１４．４万円）</a:t>
            </a:r>
            <a:endParaRPr lang="en-US" altLang="ja-JP" sz="1000" dirty="0" smtClean="0">
              <a:solidFill>
                <a:prstClr val="black"/>
              </a:solidFill>
              <a:latin typeface="ＭＳ Ｐ明朝" panose="02020600040205080304" pitchFamily="18" charset="-128"/>
              <a:ea typeface="ＭＳ Ｐ明朝" panose="02020600040205080304" pitchFamily="18" charset="-128"/>
            </a:endParaRPr>
          </a:p>
          <a:p>
            <a:endParaRPr lang="en-US" altLang="ja-JP" dirty="0" smtClean="0">
              <a:solidFill>
                <a:prstClr val="black"/>
              </a:solidFill>
            </a:endParaRPr>
          </a:p>
          <a:p>
            <a:endParaRPr lang="en-US" altLang="ja-JP" sz="2000" dirty="0" smtClean="0">
              <a:solidFill>
                <a:prstClr val="black"/>
              </a:solidFill>
            </a:endParaRPr>
          </a:p>
          <a:p>
            <a:pPr>
              <a:defRPr/>
            </a:pPr>
            <a:r>
              <a:rPr lang="ja-JP" altLang="en-US" sz="1500" b="1" u="sng" dirty="0" smtClean="0">
                <a:solidFill>
                  <a:prstClr val="black"/>
                </a:solidFill>
                <a:latin typeface="Arial" charset="0"/>
              </a:rPr>
              <a:t>②　</a:t>
            </a:r>
            <a:r>
              <a:rPr lang="ja-JP" altLang="en-US" sz="1500" b="1" u="sng" dirty="0" smtClean="0">
                <a:solidFill>
                  <a:prstClr val="black"/>
                </a:solidFill>
              </a:rPr>
              <a:t>所得水準が低い</a:t>
            </a:r>
            <a:endParaRPr lang="en-US" altLang="ja-JP" sz="1500" b="1" u="sng" dirty="0" smtClean="0">
              <a:solidFill>
                <a:prstClr val="black"/>
              </a:solidFill>
            </a:endParaRPr>
          </a:p>
          <a:p>
            <a:pPr indent="85725">
              <a:defRPr/>
            </a:pPr>
            <a:r>
              <a:rPr lang="ja-JP" altLang="en-US" sz="1000" b="1" dirty="0" smtClean="0">
                <a:solidFill>
                  <a:prstClr val="black"/>
                </a:solidFill>
                <a:latin typeface="ＭＳ Ｐ明朝" panose="02020600040205080304" pitchFamily="18" charset="-128"/>
                <a:ea typeface="ＭＳ Ｐ明朝" panose="02020600040205080304" pitchFamily="18" charset="-128"/>
              </a:rPr>
              <a:t>　</a:t>
            </a:r>
            <a:r>
              <a:rPr lang="ja-JP" altLang="en-US" sz="1000" dirty="0" smtClean="0">
                <a:solidFill>
                  <a:prstClr val="black"/>
                </a:solidFill>
                <a:latin typeface="ＭＳ Ｐ明朝" panose="02020600040205080304" pitchFamily="18" charset="-128"/>
                <a:ea typeface="ＭＳ Ｐ明朝" panose="02020600040205080304" pitchFamily="18" charset="-128"/>
              </a:rPr>
              <a:t>・ </a:t>
            </a:r>
            <a:r>
              <a:rPr lang="ja-JP" altLang="en-US" sz="1000" dirty="0" smtClean="0">
                <a:solidFill>
                  <a:prstClr val="black"/>
                </a:solidFill>
                <a:latin typeface="ＭＳ Ｐ明朝" panose="02020600040205080304" pitchFamily="18" charset="-128"/>
                <a:ea typeface="ＭＳ Ｐ明朝" panose="02020600040205080304" pitchFamily="18" charset="-128"/>
                <a:cs typeface="Arial"/>
              </a:rPr>
              <a:t>加入者一人当たり</a:t>
            </a:r>
            <a:r>
              <a:rPr lang="ja-JP" altLang="ja-JP" sz="1000" dirty="0" smtClean="0">
                <a:solidFill>
                  <a:prstClr val="black"/>
                </a:solidFill>
                <a:latin typeface="ＭＳ Ｐ明朝" panose="02020600040205080304" pitchFamily="18" charset="-128"/>
                <a:ea typeface="ＭＳ Ｐ明朝" panose="02020600040205080304" pitchFamily="18" charset="-128"/>
                <a:cs typeface="Arial"/>
              </a:rPr>
              <a:t>平均</a:t>
            </a:r>
            <a:r>
              <a:rPr lang="ja-JP" altLang="en-US" sz="1000" dirty="0" smtClean="0">
                <a:solidFill>
                  <a:prstClr val="black"/>
                </a:solidFill>
                <a:latin typeface="ＭＳ Ｐ明朝" panose="02020600040205080304" pitchFamily="18" charset="-128"/>
                <a:ea typeface="ＭＳ Ｐ明朝" panose="02020600040205080304" pitchFamily="18" charset="-128"/>
                <a:cs typeface="Arial"/>
              </a:rPr>
              <a:t>所得</a:t>
            </a:r>
            <a:r>
              <a:rPr lang="ja-JP" altLang="en-US" sz="1000" dirty="0" smtClean="0">
                <a:solidFill>
                  <a:prstClr val="black"/>
                </a:solidFill>
                <a:latin typeface="ＭＳ Ｐ明朝" panose="02020600040205080304" pitchFamily="18" charset="-128"/>
                <a:ea typeface="ＭＳ Ｐ明朝" panose="02020600040205080304" pitchFamily="18" charset="-128"/>
              </a:rPr>
              <a:t>：国保（８３万円）、健保組合（</a:t>
            </a:r>
            <a:r>
              <a:rPr lang="ja-JP" altLang="en-US" sz="1000" dirty="0">
                <a:solidFill>
                  <a:prstClr val="black"/>
                </a:solidFill>
                <a:latin typeface="ＭＳ Ｐ明朝" panose="02020600040205080304" pitchFamily="18" charset="-128"/>
                <a:ea typeface="ＭＳ Ｐ明朝" panose="02020600040205080304" pitchFamily="18" charset="-128"/>
                <a:cs typeface="Arial"/>
              </a:rPr>
              <a:t>２００</a:t>
            </a:r>
            <a:r>
              <a:rPr lang="ja-JP" altLang="en-US" sz="1000" dirty="0" smtClean="0">
                <a:solidFill>
                  <a:prstClr val="black"/>
                </a:solidFill>
                <a:latin typeface="ＭＳ Ｐ明朝" panose="02020600040205080304" pitchFamily="18" charset="-128"/>
                <a:ea typeface="ＭＳ Ｐ明朝" panose="02020600040205080304" pitchFamily="18" charset="-128"/>
                <a:cs typeface="Arial"/>
              </a:rPr>
              <a:t>万円（推計）</a:t>
            </a:r>
            <a:r>
              <a:rPr lang="ja-JP" altLang="en-US" sz="1000" dirty="0" smtClean="0">
                <a:solidFill>
                  <a:prstClr val="black"/>
                </a:solidFill>
                <a:latin typeface="ＭＳ Ｐ明朝" panose="02020600040205080304" pitchFamily="18" charset="-128"/>
                <a:ea typeface="ＭＳ Ｐ明朝" panose="02020600040205080304" pitchFamily="18" charset="-128"/>
              </a:rPr>
              <a:t>）　</a:t>
            </a:r>
            <a:endParaRPr lang="en-US" altLang="ja-JP" sz="1000" dirty="0" smtClean="0">
              <a:solidFill>
                <a:prstClr val="black"/>
              </a:solidFill>
              <a:latin typeface="ＭＳ Ｐ明朝" panose="02020600040205080304" pitchFamily="18" charset="-128"/>
              <a:ea typeface="ＭＳ Ｐ明朝" panose="02020600040205080304" pitchFamily="18" charset="-128"/>
            </a:endParaRPr>
          </a:p>
          <a:p>
            <a:pPr indent="85725">
              <a:defRPr/>
            </a:pPr>
            <a:r>
              <a:rPr lang="ja-JP" altLang="en-US" sz="1000" dirty="0" smtClean="0">
                <a:solidFill>
                  <a:prstClr val="black"/>
                </a:solidFill>
                <a:latin typeface="ＭＳ Ｐ明朝" panose="02020600040205080304" pitchFamily="18" charset="-128"/>
                <a:ea typeface="ＭＳ Ｐ明朝" panose="02020600040205080304" pitchFamily="18" charset="-128"/>
              </a:rPr>
              <a:t>　・ 無所得世帯割合：２３．３％</a:t>
            </a:r>
            <a:endParaRPr lang="en-US" altLang="ja-JP" sz="1000" dirty="0" smtClean="0">
              <a:solidFill>
                <a:prstClr val="black"/>
              </a:solidFill>
              <a:latin typeface="ＭＳ Ｐ明朝" panose="02020600040205080304" pitchFamily="18" charset="-128"/>
              <a:ea typeface="ＭＳ Ｐ明朝" panose="02020600040205080304" pitchFamily="18" charset="-128"/>
            </a:endParaRPr>
          </a:p>
          <a:p>
            <a:pPr>
              <a:spcBef>
                <a:spcPts val="600"/>
              </a:spcBef>
              <a:defRPr/>
            </a:pPr>
            <a:r>
              <a:rPr lang="ja-JP" altLang="en-US" sz="1500" b="1" u="sng" dirty="0" smtClean="0">
                <a:solidFill>
                  <a:prstClr val="black"/>
                </a:solidFill>
              </a:rPr>
              <a:t>③　保険料負担が重い</a:t>
            </a:r>
            <a:endParaRPr lang="en-US" altLang="ja-JP" sz="1500" b="1" u="sng" dirty="0" smtClean="0">
              <a:solidFill>
                <a:prstClr val="black"/>
              </a:solidFill>
            </a:endParaRPr>
          </a:p>
          <a:p>
            <a:r>
              <a:rPr lang="ja-JP" altLang="en-US" sz="1000" dirty="0" smtClean="0">
                <a:solidFill>
                  <a:prstClr val="black"/>
                </a:solidFill>
                <a:latin typeface="ＭＳ Ｐ明朝" panose="02020600040205080304" pitchFamily="18" charset="-128"/>
                <a:ea typeface="ＭＳ Ｐ明朝" panose="02020600040205080304" pitchFamily="18" charset="-128"/>
              </a:rPr>
              <a:t>　・加入者一人当たり保険料／加入者一人当たり所得</a:t>
            </a:r>
            <a:endParaRPr lang="en-US" altLang="ja-JP" sz="1000" dirty="0" smtClean="0">
              <a:solidFill>
                <a:prstClr val="black"/>
              </a:solidFill>
              <a:latin typeface="ＭＳ Ｐ明朝" panose="02020600040205080304" pitchFamily="18" charset="-128"/>
              <a:ea typeface="ＭＳ Ｐ明朝" panose="02020600040205080304" pitchFamily="18" charset="-128"/>
            </a:endParaRPr>
          </a:p>
          <a:p>
            <a:r>
              <a:rPr lang="ja-JP" altLang="en-US" sz="1000" dirty="0" smtClean="0">
                <a:solidFill>
                  <a:prstClr val="black"/>
                </a:solidFill>
                <a:latin typeface="ＭＳ Ｐ明朝" panose="02020600040205080304" pitchFamily="18" charset="-128"/>
                <a:ea typeface="ＭＳ Ｐ明朝" panose="02020600040205080304" pitchFamily="18" charset="-128"/>
              </a:rPr>
              <a:t>　　市町村国保（９．９％）、健保組合（５．３％）　</a:t>
            </a:r>
            <a:r>
              <a:rPr lang="en-US" altLang="ja-JP" sz="1000" dirty="0" smtClean="0">
                <a:solidFill>
                  <a:prstClr val="black"/>
                </a:solidFill>
                <a:latin typeface="ＭＳ Ｐ明朝" panose="02020600040205080304" pitchFamily="18" charset="-128"/>
                <a:ea typeface="ＭＳ Ｐ明朝" panose="02020600040205080304" pitchFamily="18" charset="-128"/>
              </a:rPr>
              <a:t>※</a:t>
            </a:r>
            <a:r>
              <a:rPr lang="ja-JP" altLang="en-US" sz="1000" dirty="0" smtClean="0">
                <a:solidFill>
                  <a:prstClr val="black"/>
                </a:solidFill>
                <a:latin typeface="ＭＳ Ｐ明朝" panose="02020600040205080304" pitchFamily="18" charset="-128"/>
                <a:ea typeface="ＭＳ Ｐ明朝" panose="02020600040205080304" pitchFamily="18" charset="-128"/>
              </a:rPr>
              <a:t>健保は本人負担分のみの推計値</a:t>
            </a:r>
            <a:endParaRPr lang="en-US" altLang="ja-JP" sz="1000" dirty="0" smtClean="0">
              <a:solidFill>
                <a:prstClr val="black"/>
              </a:solidFill>
              <a:latin typeface="ＭＳ Ｐ明朝" panose="02020600040205080304" pitchFamily="18" charset="-128"/>
              <a:ea typeface="ＭＳ Ｐ明朝" panose="02020600040205080304" pitchFamily="18" charset="-128"/>
            </a:endParaRPr>
          </a:p>
          <a:p>
            <a:pPr>
              <a:spcBef>
                <a:spcPts val="600"/>
              </a:spcBef>
              <a:defRPr/>
            </a:pPr>
            <a:r>
              <a:rPr lang="ja-JP" altLang="en-US" sz="1500" b="1" u="sng" dirty="0" smtClean="0">
                <a:solidFill>
                  <a:prstClr val="black"/>
                </a:solidFill>
              </a:rPr>
              <a:t>④　保険料（税）の収納率低下</a:t>
            </a:r>
            <a:endParaRPr lang="en-US" altLang="ja-JP" sz="1500" b="1" u="sng" dirty="0" smtClean="0">
              <a:solidFill>
                <a:prstClr val="black"/>
              </a:solidFill>
            </a:endParaRPr>
          </a:p>
          <a:p>
            <a:pPr indent="85725">
              <a:defRPr/>
            </a:pPr>
            <a:r>
              <a:rPr lang="ja-JP" altLang="en-US" sz="1000" dirty="0" smtClean="0">
                <a:solidFill>
                  <a:prstClr val="black"/>
                </a:solidFill>
                <a:latin typeface="ＭＳ Ｐ明朝" panose="02020600040205080304" pitchFamily="18" charset="-128"/>
                <a:ea typeface="ＭＳ Ｐ明朝" panose="02020600040205080304" pitchFamily="18" charset="-128"/>
              </a:rPr>
              <a:t>  </a:t>
            </a:r>
            <a:r>
              <a:rPr lang="ja-JP" altLang="en-US" sz="1000" dirty="0">
                <a:solidFill>
                  <a:prstClr val="black"/>
                </a:solidFill>
                <a:latin typeface="ＭＳ Ｐ明朝" panose="02020600040205080304" pitchFamily="18" charset="-128"/>
                <a:ea typeface="ＭＳ Ｐ明朝" panose="02020600040205080304" pitchFamily="18" charset="-128"/>
              </a:rPr>
              <a:t>・収納率：平成１１年度　９１．３８％　→</a:t>
            </a:r>
            <a:r>
              <a:rPr lang="ja-JP" altLang="en-US" sz="1000" dirty="0">
                <a:latin typeface="ＭＳ Ｐ明朝" panose="02020600040205080304" pitchFamily="18" charset="-128"/>
                <a:ea typeface="ＭＳ Ｐ明朝" panose="02020600040205080304" pitchFamily="18" charset="-128"/>
              </a:rPr>
              <a:t>　平成</a:t>
            </a:r>
            <a:r>
              <a:rPr lang="ja-JP" altLang="en-US" sz="1000" dirty="0" smtClean="0">
                <a:latin typeface="ＭＳ Ｐ明朝" panose="02020600040205080304" pitchFamily="18" charset="-128"/>
                <a:ea typeface="ＭＳ Ｐ明朝" panose="02020600040205080304" pitchFamily="18" charset="-128"/>
              </a:rPr>
              <a:t>２５年度</a:t>
            </a:r>
            <a:r>
              <a:rPr lang="ja-JP" altLang="en-US" sz="1000" dirty="0">
                <a:latin typeface="ＭＳ Ｐ明朝" panose="02020600040205080304" pitchFamily="18" charset="-128"/>
                <a:ea typeface="ＭＳ Ｐ明朝" panose="02020600040205080304" pitchFamily="18" charset="-128"/>
              </a:rPr>
              <a:t>　</a:t>
            </a:r>
            <a:r>
              <a:rPr lang="ja-JP" altLang="en-US" sz="1000" dirty="0" smtClean="0">
                <a:latin typeface="ＭＳ Ｐ明朝" panose="02020600040205080304" pitchFamily="18" charset="-128"/>
                <a:ea typeface="ＭＳ Ｐ明朝" panose="02020600040205080304" pitchFamily="18" charset="-128"/>
              </a:rPr>
              <a:t>９０．４２％</a:t>
            </a:r>
            <a:r>
              <a:rPr lang="ja-JP" altLang="en-US" sz="1000" dirty="0">
                <a:latin typeface="ＭＳ Ｐ明朝" panose="02020600040205080304" pitchFamily="18" charset="-128"/>
                <a:ea typeface="ＭＳ Ｐ明朝" panose="02020600040205080304" pitchFamily="18" charset="-128"/>
              </a:rPr>
              <a:t>　　　</a:t>
            </a:r>
            <a:endParaRPr lang="en-US" altLang="ja-JP" sz="1000" dirty="0">
              <a:latin typeface="ＭＳ Ｐ明朝" panose="02020600040205080304" pitchFamily="18" charset="-128"/>
              <a:ea typeface="ＭＳ Ｐ明朝" panose="02020600040205080304" pitchFamily="18" charset="-128"/>
            </a:endParaRPr>
          </a:p>
          <a:p>
            <a:pPr indent="85725">
              <a:defRPr/>
            </a:pPr>
            <a:r>
              <a:rPr lang="ja-JP" altLang="en-US" sz="1000" dirty="0">
                <a:latin typeface="ＭＳ Ｐ明朝" panose="02020600040205080304" pitchFamily="18" charset="-128"/>
                <a:ea typeface="ＭＳ Ｐ明朝" panose="02020600040205080304" pitchFamily="18" charset="-128"/>
              </a:rPr>
              <a:t>　・最高収納率：</a:t>
            </a:r>
            <a:r>
              <a:rPr lang="ja-JP" altLang="en-US" sz="1000" dirty="0" smtClean="0">
                <a:latin typeface="ＭＳ Ｐ明朝" panose="02020600040205080304" pitchFamily="18" charset="-128"/>
                <a:ea typeface="ＭＳ Ｐ明朝" panose="02020600040205080304" pitchFamily="18" charset="-128"/>
              </a:rPr>
              <a:t>９４．９５％</a:t>
            </a:r>
            <a:r>
              <a:rPr lang="ja-JP" altLang="en-US" sz="1000" dirty="0">
                <a:latin typeface="ＭＳ Ｐ明朝" panose="02020600040205080304" pitchFamily="18" charset="-128"/>
                <a:ea typeface="ＭＳ Ｐ明朝" panose="02020600040205080304" pitchFamily="18" charset="-128"/>
              </a:rPr>
              <a:t>（島根県）　　・最低収納率：</a:t>
            </a:r>
            <a:r>
              <a:rPr lang="ja-JP" altLang="en-US" sz="1000" dirty="0" smtClean="0">
                <a:latin typeface="ＭＳ Ｐ明朝" panose="02020600040205080304" pitchFamily="18" charset="-128"/>
                <a:ea typeface="ＭＳ Ｐ明朝" panose="02020600040205080304" pitchFamily="18" charset="-128"/>
              </a:rPr>
              <a:t>８</a:t>
            </a:r>
            <a:r>
              <a:rPr lang="ja-JP" altLang="en-US" sz="1000" dirty="0">
                <a:latin typeface="ＭＳ Ｐ明朝" panose="02020600040205080304" pitchFamily="18" charset="-128"/>
                <a:ea typeface="ＭＳ Ｐ明朝" panose="02020600040205080304" pitchFamily="18" charset="-128"/>
              </a:rPr>
              <a:t>６</a:t>
            </a:r>
            <a:r>
              <a:rPr lang="ja-JP" altLang="en-US" sz="1000" dirty="0" smtClean="0">
                <a:latin typeface="ＭＳ Ｐ明朝" panose="02020600040205080304" pitchFamily="18" charset="-128"/>
                <a:ea typeface="ＭＳ Ｐ明朝" panose="02020600040205080304" pitchFamily="18" charset="-128"/>
              </a:rPr>
              <a:t>．２０％</a:t>
            </a:r>
            <a:r>
              <a:rPr lang="ja-JP" altLang="en-US" sz="1000" dirty="0">
                <a:latin typeface="ＭＳ Ｐ明朝" panose="02020600040205080304" pitchFamily="18" charset="-128"/>
                <a:ea typeface="ＭＳ Ｐ明朝" panose="02020600040205080304" pitchFamily="18" charset="-128"/>
              </a:rPr>
              <a:t>（東京都）</a:t>
            </a:r>
            <a:endParaRPr lang="en-US" altLang="ja-JP" sz="1000" dirty="0">
              <a:latin typeface="ＭＳ Ｐ明朝" panose="02020600040205080304" pitchFamily="18" charset="-128"/>
              <a:ea typeface="ＭＳ Ｐ明朝" panose="02020600040205080304" pitchFamily="18" charset="-128"/>
            </a:endParaRPr>
          </a:p>
          <a:p>
            <a:pPr>
              <a:spcBef>
                <a:spcPts val="600"/>
              </a:spcBef>
            </a:pPr>
            <a:r>
              <a:rPr lang="ja-JP" altLang="en-US" sz="1500" b="1" u="sng" dirty="0" smtClean="0"/>
              <a:t>⑤　一般会計繰入・繰上充用</a:t>
            </a:r>
            <a:endParaRPr lang="en-US" altLang="ja-JP" sz="1500" b="1" u="sng" dirty="0" smtClean="0"/>
          </a:p>
          <a:p>
            <a:pPr marL="92075" indent="-92075"/>
            <a:r>
              <a:rPr lang="ja-JP" altLang="en-US" sz="1000" dirty="0" smtClean="0"/>
              <a:t>　・市町村による法定外繰入額：約３</a:t>
            </a:r>
            <a:r>
              <a:rPr lang="en-US" altLang="ja-JP" sz="1000" dirty="0" smtClean="0"/>
              <a:t>,</a:t>
            </a:r>
            <a:r>
              <a:rPr lang="ja-JP" altLang="en-US" sz="1000" dirty="0"/>
              <a:t>９００</a:t>
            </a:r>
            <a:r>
              <a:rPr lang="ja-JP" altLang="en-US" sz="1000" dirty="0" smtClean="0"/>
              <a:t>億円　  うち決算補てん等の目的 ：約３</a:t>
            </a:r>
            <a:r>
              <a:rPr lang="en-US" altLang="ja-JP" sz="1000" dirty="0" smtClean="0"/>
              <a:t>,</a:t>
            </a:r>
            <a:r>
              <a:rPr lang="ja-JP" altLang="en-US" sz="1000" dirty="0" smtClean="0"/>
              <a:t>５００億円、</a:t>
            </a:r>
            <a:endParaRPr lang="en-US" altLang="ja-JP" sz="1000" dirty="0" smtClean="0"/>
          </a:p>
          <a:p>
            <a:pPr marL="92075" indent="-92075"/>
            <a:r>
              <a:rPr lang="ja-JP" altLang="en-US" sz="1000" dirty="0"/>
              <a:t>　</a:t>
            </a:r>
            <a:r>
              <a:rPr lang="ja-JP" altLang="en-US" sz="1000" dirty="0" smtClean="0"/>
              <a:t>　繰上充用額：約１，０００億円（平成２５年度）　</a:t>
            </a:r>
            <a:endParaRPr lang="en-US" altLang="ja-JP" sz="1000" dirty="0" smtClean="0"/>
          </a:p>
          <a:p>
            <a:pPr marL="360000" indent="-457200"/>
            <a:r>
              <a:rPr lang="ja-JP" altLang="en-US" sz="1000" dirty="0" smtClean="0">
                <a:solidFill>
                  <a:prstClr val="black"/>
                </a:solidFill>
              </a:rPr>
              <a:t>　　</a:t>
            </a:r>
            <a:endParaRPr lang="en-US" altLang="ja-JP" sz="1000" dirty="0" smtClean="0">
              <a:solidFill>
                <a:prstClr val="black"/>
              </a:solidFill>
            </a:endParaRPr>
          </a:p>
          <a:p>
            <a:pPr marL="360000" indent="-457200"/>
            <a:endParaRPr lang="en-US" altLang="ja-JP" sz="1000" dirty="0" smtClean="0">
              <a:solidFill>
                <a:prstClr val="black"/>
              </a:solidFill>
            </a:endParaRPr>
          </a:p>
          <a:p>
            <a:pPr marL="360000" indent="-457200"/>
            <a:endParaRPr lang="en-US" altLang="ja-JP" sz="1000" dirty="0" smtClean="0">
              <a:solidFill>
                <a:prstClr val="black"/>
              </a:solidFill>
            </a:endParaRPr>
          </a:p>
          <a:p>
            <a:r>
              <a:rPr lang="ja-JP" altLang="en-US" sz="1400" b="1" u="sng" dirty="0" smtClean="0">
                <a:solidFill>
                  <a:prstClr val="black"/>
                </a:solidFill>
              </a:rPr>
              <a:t>⑥　財政運営が不安定になるリスクの</a:t>
            </a:r>
            <a:r>
              <a:rPr lang="en-US" altLang="ja-JP" sz="1400" b="1" u="sng" dirty="0" smtClean="0">
                <a:solidFill>
                  <a:prstClr val="black"/>
                </a:solidFill>
              </a:rPr>
              <a:t> </a:t>
            </a:r>
            <a:r>
              <a:rPr lang="ja-JP" altLang="en-US" sz="1400" b="1" u="sng" dirty="0" smtClean="0">
                <a:solidFill>
                  <a:prstClr val="black"/>
                </a:solidFill>
              </a:rPr>
              <a:t>高い小規模保険者の存在</a:t>
            </a:r>
            <a:endParaRPr lang="en-US" altLang="ja-JP" sz="1400" b="1" u="sng" dirty="0" smtClean="0">
              <a:solidFill>
                <a:prstClr val="black"/>
              </a:solidFill>
            </a:endParaRPr>
          </a:p>
          <a:p>
            <a:pPr>
              <a:defRPr/>
            </a:pPr>
            <a:r>
              <a:rPr lang="ja-JP" altLang="en-US" sz="1000" dirty="0" smtClean="0">
                <a:solidFill>
                  <a:prstClr val="black"/>
                </a:solidFill>
              </a:rPr>
              <a:t>　・１７１６保険者中３０００人未満の小規模保険者　４５８　（全体の１／４）</a:t>
            </a:r>
            <a:endParaRPr lang="en-US" altLang="ja-JP" sz="1000" b="1" u="sng" dirty="0" smtClean="0">
              <a:solidFill>
                <a:prstClr val="black"/>
              </a:solidFill>
            </a:endParaRPr>
          </a:p>
          <a:p>
            <a:pPr>
              <a:spcBef>
                <a:spcPts val="600"/>
              </a:spcBef>
              <a:defRPr/>
            </a:pPr>
            <a:r>
              <a:rPr lang="ja-JP" altLang="en-US" sz="1400" b="1" u="sng" dirty="0" smtClean="0">
                <a:solidFill>
                  <a:prstClr val="black"/>
                </a:solidFill>
              </a:rPr>
              <a:t>⑦　市町村間の格差</a:t>
            </a:r>
            <a:endParaRPr lang="en-US" altLang="ja-JP" sz="1400" b="1" u="sng" dirty="0" smtClean="0">
              <a:solidFill>
                <a:prstClr val="black"/>
              </a:solidFill>
            </a:endParaRPr>
          </a:p>
          <a:p>
            <a:pPr marL="85725"/>
            <a:r>
              <a:rPr lang="ja-JP" altLang="en-US" sz="1000" dirty="0" smtClean="0">
                <a:solidFill>
                  <a:prstClr val="black"/>
                </a:solidFill>
                <a:latin typeface="ＭＳ Ｐ明朝" panose="02020600040205080304" pitchFamily="18" charset="-128"/>
                <a:ea typeface="ＭＳ Ｐ明朝" panose="02020600040205080304" pitchFamily="18" charset="-128"/>
              </a:rPr>
              <a:t>・ 一人あたり医療費の都道府県内格差　　最大：</a:t>
            </a:r>
            <a:r>
              <a:rPr lang="en-US" altLang="ja-JP" sz="1000" dirty="0" smtClean="0">
                <a:solidFill>
                  <a:prstClr val="black"/>
                </a:solidFill>
                <a:latin typeface="ＭＳ Ｐ明朝" panose="02020600040205080304" pitchFamily="18" charset="-128"/>
                <a:ea typeface="ＭＳ Ｐ明朝" panose="02020600040205080304" pitchFamily="18" charset="-128"/>
              </a:rPr>
              <a:t>3.3</a:t>
            </a:r>
            <a:r>
              <a:rPr lang="ja-JP" altLang="en-US" sz="1000" dirty="0" smtClean="0">
                <a:solidFill>
                  <a:prstClr val="black"/>
                </a:solidFill>
                <a:latin typeface="ＭＳ Ｐ明朝" panose="02020600040205080304" pitchFamily="18" charset="-128"/>
                <a:ea typeface="ＭＳ Ｐ明朝" panose="02020600040205080304" pitchFamily="18" charset="-128"/>
              </a:rPr>
              <a:t>倍（</a:t>
            </a:r>
            <a:r>
              <a:rPr lang="ja-JP" altLang="en-US" sz="1000" dirty="0">
                <a:solidFill>
                  <a:prstClr val="black"/>
                </a:solidFill>
                <a:latin typeface="ＭＳ Ｐ明朝" panose="02020600040205080304" pitchFamily="18" charset="-128"/>
                <a:ea typeface="ＭＳ Ｐ明朝" panose="02020600040205080304" pitchFamily="18" charset="-128"/>
              </a:rPr>
              <a:t>東京都</a:t>
            </a:r>
            <a:r>
              <a:rPr lang="ja-JP" altLang="en-US" sz="1000" dirty="0" smtClean="0">
                <a:solidFill>
                  <a:prstClr val="black"/>
                </a:solidFill>
                <a:latin typeface="ＭＳ Ｐ明朝" panose="02020600040205080304" pitchFamily="18" charset="-128"/>
                <a:ea typeface="ＭＳ Ｐ明朝" panose="02020600040205080304" pitchFamily="18" charset="-128"/>
              </a:rPr>
              <a:t>）　　　 最小：</a:t>
            </a:r>
            <a:r>
              <a:rPr lang="en-US" altLang="ja-JP" sz="1000" dirty="0" smtClean="0">
                <a:solidFill>
                  <a:prstClr val="black"/>
                </a:solidFill>
                <a:latin typeface="ＭＳ Ｐ明朝" panose="02020600040205080304" pitchFamily="18" charset="-128"/>
                <a:ea typeface="ＭＳ Ｐ明朝" panose="02020600040205080304" pitchFamily="18" charset="-128"/>
              </a:rPr>
              <a:t>1.2</a:t>
            </a:r>
            <a:r>
              <a:rPr lang="ja-JP" altLang="en-US" sz="1000" dirty="0" smtClean="0">
                <a:solidFill>
                  <a:prstClr val="black"/>
                </a:solidFill>
                <a:latin typeface="ＭＳ Ｐ明朝" panose="02020600040205080304" pitchFamily="18" charset="-128"/>
                <a:ea typeface="ＭＳ Ｐ明朝" panose="02020600040205080304" pitchFamily="18" charset="-128"/>
              </a:rPr>
              <a:t>倍（</a:t>
            </a:r>
            <a:r>
              <a:rPr lang="ja-JP" altLang="en-US" sz="1000" dirty="0">
                <a:solidFill>
                  <a:prstClr val="black"/>
                </a:solidFill>
                <a:latin typeface="ＭＳ Ｐ明朝" panose="02020600040205080304" pitchFamily="18" charset="-128"/>
                <a:ea typeface="ＭＳ Ｐ明朝" panose="02020600040205080304" pitchFamily="18" charset="-128"/>
              </a:rPr>
              <a:t>栃木</a:t>
            </a:r>
            <a:r>
              <a:rPr lang="ja-JP" altLang="en-US" sz="1000" dirty="0" smtClean="0">
                <a:solidFill>
                  <a:prstClr val="black"/>
                </a:solidFill>
                <a:latin typeface="ＭＳ Ｐ明朝" panose="02020600040205080304" pitchFamily="18" charset="-128"/>
                <a:ea typeface="ＭＳ Ｐ明朝" panose="02020600040205080304" pitchFamily="18" charset="-128"/>
              </a:rPr>
              <a:t>県）</a:t>
            </a:r>
            <a:endParaRPr lang="en-US" altLang="ja-JP" sz="1000" dirty="0" smtClean="0">
              <a:solidFill>
                <a:prstClr val="black"/>
              </a:solidFill>
              <a:latin typeface="ＭＳ Ｐ明朝" panose="02020600040205080304" pitchFamily="18" charset="-128"/>
              <a:ea typeface="ＭＳ Ｐ明朝" panose="02020600040205080304" pitchFamily="18" charset="-128"/>
            </a:endParaRPr>
          </a:p>
          <a:p>
            <a:pPr marL="85725"/>
            <a:r>
              <a:rPr lang="ja-JP" altLang="en-US" sz="1000" dirty="0" smtClean="0">
                <a:solidFill>
                  <a:prstClr val="black"/>
                </a:solidFill>
                <a:latin typeface="ＭＳ Ｐ明朝" panose="02020600040205080304" pitchFamily="18" charset="-128"/>
                <a:ea typeface="ＭＳ Ｐ明朝" panose="02020600040205080304" pitchFamily="18" charset="-128"/>
              </a:rPr>
              <a:t>・ 一人あたり所得の都道府県内格差　　　 最大：</a:t>
            </a:r>
            <a:r>
              <a:rPr lang="en-US" altLang="ja-JP" sz="1000" dirty="0" smtClean="0">
                <a:solidFill>
                  <a:prstClr val="black"/>
                </a:solidFill>
                <a:latin typeface="ＭＳ Ｐ明朝" panose="02020600040205080304" pitchFamily="18" charset="-128"/>
                <a:ea typeface="ＭＳ Ｐ明朝" panose="02020600040205080304" pitchFamily="18" charset="-128"/>
              </a:rPr>
              <a:t>14.6</a:t>
            </a:r>
            <a:r>
              <a:rPr lang="ja-JP" altLang="en-US" sz="1000" dirty="0" smtClean="0">
                <a:solidFill>
                  <a:prstClr val="black"/>
                </a:solidFill>
                <a:latin typeface="ＭＳ Ｐ明朝" panose="02020600040205080304" pitchFamily="18" charset="-128"/>
                <a:ea typeface="ＭＳ Ｐ明朝" panose="02020600040205080304" pitchFamily="18" charset="-128"/>
              </a:rPr>
              <a:t>倍（</a:t>
            </a:r>
            <a:r>
              <a:rPr lang="ja-JP" altLang="en-US" sz="1000" dirty="0">
                <a:solidFill>
                  <a:prstClr val="black"/>
                </a:solidFill>
                <a:latin typeface="ＭＳ Ｐ明朝" panose="02020600040205080304" pitchFamily="18" charset="-128"/>
                <a:ea typeface="ＭＳ Ｐ明朝" panose="02020600040205080304" pitchFamily="18" charset="-128"/>
              </a:rPr>
              <a:t>北海道</a:t>
            </a:r>
            <a:r>
              <a:rPr lang="ja-JP" altLang="en-US" sz="1000" dirty="0" smtClean="0">
                <a:solidFill>
                  <a:prstClr val="black"/>
                </a:solidFill>
                <a:latin typeface="ＭＳ Ｐ明朝" panose="02020600040205080304" pitchFamily="18" charset="-128"/>
                <a:ea typeface="ＭＳ Ｐ明朝" panose="02020600040205080304" pitchFamily="18" charset="-128"/>
              </a:rPr>
              <a:t>）　　   最小：</a:t>
            </a:r>
            <a:r>
              <a:rPr lang="en-US" altLang="ja-JP" sz="1000" dirty="0" smtClean="0">
                <a:solidFill>
                  <a:prstClr val="black"/>
                </a:solidFill>
                <a:latin typeface="ＭＳ Ｐ明朝" panose="02020600040205080304" pitchFamily="18" charset="-128"/>
                <a:ea typeface="ＭＳ Ｐ明朝" panose="02020600040205080304" pitchFamily="18" charset="-128"/>
              </a:rPr>
              <a:t>1.3</a:t>
            </a:r>
            <a:r>
              <a:rPr lang="ja-JP" altLang="en-US" sz="1000" dirty="0" smtClean="0">
                <a:solidFill>
                  <a:prstClr val="black"/>
                </a:solidFill>
                <a:latin typeface="ＭＳ Ｐ明朝" panose="02020600040205080304" pitchFamily="18" charset="-128"/>
                <a:ea typeface="ＭＳ Ｐ明朝" panose="02020600040205080304" pitchFamily="18" charset="-128"/>
              </a:rPr>
              <a:t>倍（</a:t>
            </a:r>
            <a:r>
              <a:rPr lang="ja-JP" altLang="en-US" sz="1000" dirty="0">
                <a:solidFill>
                  <a:prstClr val="black"/>
                </a:solidFill>
                <a:latin typeface="ＭＳ Ｐ明朝" panose="02020600040205080304" pitchFamily="18" charset="-128"/>
                <a:ea typeface="ＭＳ Ｐ明朝" panose="02020600040205080304" pitchFamily="18" charset="-128"/>
              </a:rPr>
              <a:t>福井県</a:t>
            </a:r>
            <a:r>
              <a:rPr lang="ja-JP" altLang="en-US" sz="1000" dirty="0" smtClean="0">
                <a:solidFill>
                  <a:prstClr val="black"/>
                </a:solidFill>
                <a:latin typeface="ＭＳ Ｐ明朝" panose="02020600040205080304" pitchFamily="18" charset="-128"/>
                <a:ea typeface="ＭＳ Ｐ明朝" panose="02020600040205080304" pitchFamily="18" charset="-128"/>
              </a:rPr>
              <a:t>）</a:t>
            </a:r>
            <a:endParaRPr lang="en-US" altLang="ja-JP" sz="1000" dirty="0" smtClean="0">
              <a:solidFill>
                <a:prstClr val="black"/>
              </a:solidFill>
              <a:latin typeface="ＭＳ Ｐ明朝" panose="02020600040205080304" pitchFamily="18" charset="-128"/>
              <a:ea typeface="ＭＳ Ｐ明朝" panose="02020600040205080304" pitchFamily="18" charset="-128"/>
            </a:endParaRPr>
          </a:p>
          <a:p>
            <a:pPr marL="85725"/>
            <a:r>
              <a:rPr lang="ja-JP" altLang="en-US" sz="1000" dirty="0" smtClean="0">
                <a:solidFill>
                  <a:prstClr val="black"/>
                </a:solidFill>
                <a:latin typeface="ＭＳ Ｐ明朝" panose="02020600040205080304" pitchFamily="18" charset="-128"/>
                <a:ea typeface="ＭＳ Ｐ明朝" panose="02020600040205080304" pitchFamily="18" charset="-128"/>
              </a:rPr>
              <a:t>・ 一人当たり保険料の都道府県内格差　  最大：</a:t>
            </a:r>
            <a:r>
              <a:rPr lang="en-US" altLang="ja-JP" sz="1000" dirty="0" smtClean="0">
                <a:solidFill>
                  <a:prstClr val="black"/>
                </a:solidFill>
                <a:latin typeface="ＭＳ Ｐ明朝" panose="02020600040205080304" pitchFamily="18" charset="-128"/>
                <a:ea typeface="ＭＳ Ｐ明朝" panose="02020600040205080304" pitchFamily="18" charset="-128"/>
              </a:rPr>
              <a:t>3.0</a:t>
            </a:r>
            <a:r>
              <a:rPr lang="ja-JP" altLang="en-US" sz="1000" dirty="0" smtClean="0">
                <a:solidFill>
                  <a:prstClr val="black"/>
                </a:solidFill>
                <a:latin typeface="ＭＳ Ｐ明朝" panose="02020600040205080304" pitchFamily="18" charset="-128"/>
                <a:ea typeface="ＭＳ Ｐ明朝" panose="02020600040205080304" pitchFamily="18" charset="-128"/>
              </a:rPr>
              <a:t>倍（長野県）</a:t>
            </a:r>
            <a:r>
              <a:rPr lang="en-US" altLang="ja-JP" sz="800" dirty="0" smtClean="0">
                <a:solidFill>
                  <a:prstClr val="black"/>
                </a:solidFill>
                <a:latin typeface="ＭＳ Ｐ明朝" panose="02020600040205080304" pitchFamily="18" charset="-128"/>
                <a:ea typeface="ＭＳ Ｐ明朝" panose="02020600040205080304" pitchFamily="18" charset="-128"/>
              </a:rPr>
              <a:t>※</a:t>
            </a:r>
            <a:r>
              <a:rPr lang="ja-JP" altLang="en-US" sz="400" dirty="0" smtClean="0">
                <a:solidFill>
                  <a:prstClr val="black"/>
                </a:solidFill>
                <a:latin typeface="ＭＳ Ｐ明朝" panose="02020600040205080304" pitchFamily="18" charset="-128"/>
                <a:ea typeface="ＭＳ Ｐ明朝" panose="02020600040205080304" pitchFamily="18" charset="-128"/>
              </a:rPr>
              <a:t>　</a:t>
            </a:r>
            <a:r>
              <a:rPr lang="ja-JP" altLang="en-US" sz="1000" dirty="0" smtClean="0">
                <a:solidFill>
                  <a:prstClr val="black"/>
                </a:solidFill>
                <a:latin typeface="ＭＳ Ｐ明朝" panose="02020600040205080304" pitchFamily="18" charset="-128"/>
                <a:ea typeface="ＭＳ Ｐ明朝" panose="02020600040205080304" pitchFamily="18" charset="-128"/>
              </a:rPr>
              <a:t>　</a:t>
            </a:r>
            <a:r>
              <a:rPr lang="ja-JP" altLang="en-US" sz="1000" dirty="0">
                <a:solidFill>
                  <a:prstClr val="black"/>
                </a:solidFill>
                <a:latin typeface="ＭＳ Ｐ明朝" panose="02020600040205080304" pitchFamily="18" charset="-128"/>
                <a:ea typeface="ＭＳ Ｐ明朝" panose="02020600040205080304" pitchFamily="18" charset="-128"/>
              </a:rPr>
              <a:t> </a:t>
            </a:r>
            <a:r>
              <a:rPr lang="ja-JP" altLang="en-US" sz="1000" dirty="0" smtClean="0">
                <a:solidFill>
                  <a:prstClr val="black"/>
                </a:solidFill>
                <a:latin typeface="ＭＳ Ｐ明朝" panose="02020600040205080304" pitchFamily="18" charset="-128"/>
                <a:ea typeface="ＭＳ Ｐ明朝" panose="02020600040205080304" pitchFamily="18" charset="-128"/>
              </a:rPr>
              <a:t> 最小：</a:t>
            </a:r>
            <a:r>
              <a:rPr lang="en-US" altLang="ja-JP" sz="1000" dirty="0" smtClean="0">
                <a:solidFill>
                  <a:prstClr val="black"/>
                </a:solidFill>
                <a:latin typeface="ＭＳ Ｐ明朝" panose="02020600040205080304" pitchFamily="18" charset="-128"/>
                <a:ea typeface="ＭＳ Ｐ明朝" panose="02020600040205080304" pitchFamily="18" charset="-128"/>
              </a:rPr>
              <a:t>1.4</a:t>
            </a:r>
            <a:r>
              <a:rPr lang="ja-JP" altLang="en-US" sz="1000" dirty="0" smtClean="0">
                <a:solidFill>
                  <a:prstClr val="black"/>
                </a:solidFill>
                <a:latin typeface="ＭＳ Ｐ明朝" panose="02020600040205080304" pitchFamily="18" charset="-128"/>
                <a:ea typeface="ＭＳ Ｐ明朝" panose="02020600040205080304" pitchFamily="18" charset="-128"/>
              </a:rPr>
              <a:t>倍（富山県</a:t>
            </a:r>
            <a:r>
              <a:rPr lang="ja-JP" altLang="en-US" sz="1000" dirty="0" smtClean="0">
                <a:solidFill>
                  <a:prstClr val="black"/>
                </a:solidFill>
              </a:rPr>
              <a:t>）</a:t>
            </a:r>
            <a:endParaRPr lang="en-US" altLang="ja-JP" sz="1000" dirty="0">
              <a:solidFill>
                <a:prstClr val="black"/>
              </a:solidFill>
            </a:endParaRPr>
          </a:p>
          <a:p>
            <a:r>
              <a:rPr lang="ja-JP" altLang="en-US" sz="1000" dirty="0" smtClean="0">
                <a:solidFill>
                  <a:prstClr val="black"/>
                </a:solidFill>
              </a:rPr>
              <a:t>　　</a:t>
            </a:r>
            <a:r>
              <a:rPr lang="en-US" altLang="ja-JP" sz="1000" dirty="0" smtClean="0">
                <a:solidFill>
                  <a:prstClr val="black"/>
                </a:solidFill>
              </a:rPr>
              <a:t>※</a:t>
            </a:r>
            <a:r>
              <a:rPr lang="ja-JP" altLang="en-US" sz="1000" dirty="0" smtClean="0">
                <a:solidFill>
                  <a:prstClr val="black"/>
                </a:solidFill>
              </a:rPr>
              <a:t>東日本大震災による保険料（税）減免の影響が大きい福島県を除く。</a:t>
            </a:r>
            <a:endParaRPr lang="en-US" altLang="ja-JP" sz="1000" dirty="0" smtClean="0">
              <a:solidFill>
                <a:prstClr val="black"/>
              </a:solidFill>
            </a:endParaRPr>
          </a:p>
          <a:p>
            <a:pPr>
              <a:defRPr/>
            </a:pPr>
            <a:endParaRPr lang="ja-JP" altLang="en-US" dirty="0" smtClean="0">
              <a:solidFill>
                <a:prstClr val="black"/>
              </a:solidFill>
            </a:endParaRPr>
          </a:p>
        </p:txBody>
      </p:sp>
      <p:sp>
        <p:nvSpPr>
          <p:cNvPr id="5" name="フレーム 4"/>
          <p:cNvSpPr/>
          <p:nvPr/>
        </p:nvSpPr>
        <p:spPr>
          <a:xfrm>
            <a:off x="116462" y="836712"/>
            <a:ext cx="3588399" cy="360040"/>
          </a:xfrm>
          <a:prstGeom prst="fram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prstClr val="black"/>
                </a:solidFill>
              </a:rPr>
              <a:t>１．年齢構成</a:t>
            </a:r>
            <a:endParaRPr lang="ja-JP" altLang="en-US" b="1" dirty="0">
              <a:solidFill>
                <a:prstClr val="black"/>
              </a:solidFill>
            </a:endParaRPr>
          </a:p>
        </p:txBody>
      </p:sp>
      <p:sp>
        <p:nvSpPr>
          <p:cNvPr id="6" name="フレーム 5"/>
          <p:cNvSpPr/>
          <p:nvPr/>
        </p:nvSpPr>
        <p:spPr>
          <a:xfrm>
            <a:off x="78020" y="1922165"/>
            <a:ext cx="3626853" cy="360040"/>
          </a:xfrm>
          <a:prstGeom prst="fram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prstClr val="black"/>
                </a:solidFill>
              </a:rPr>
              <a:t>２．財政基盤</a:t>
            </a:r>
            <a:endParaRPr lang="ja-JP" altLang="en-US" b="1" dirty="0">
              <a:solidFill>
                <a:prstClr val="black"/>
              </a:solidFill>
            </a:endParaRPr>
          </a:p>
        </p:txBody>
      </p:sp>
      <p:sp>
        <p:nvSpPr>
          <p:cNvPr id="7" name="フレーム 6"/>
          <p:cNvSpPr/>
          <p:nvPr/>
        </p:nvSpPr>
        <p:spPr>
          <a:xfrm>
            <a:off x="78020" y="4816202"/>
            <a:ext cx="3626853" cy="360040"/>
          </a:xfrm>
          <a:prstGeom prst="fram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prstClr val="black"/>
                </a:solidFill>
              </a:rPr>
              <a:t>３．財政の安定性・市町村格差</a:t>
            </a:r>
            <a:endParaRPr lang="ja-JP" altLang="en-US" b="1" dirty="0">
              <a:solidFill>
                <a:prstClr val="black"/>
              </a:solidFill>
            </a:endParaRPr>
          </a:p>
        </p:txBody>
      </p:sp>
      <p:sp>
        <p:nvSpPr>
          <p:cNvPr id="10" name="右矢印 9"/>
          <p:cNvSpPr/>
          <p:nvPr/>
        </p:nvSpPr>
        <p:spPr>
          <a:xfrm>
            <a:off x="5597416" y="3136776"/>
            <a:ext cx="354030" cy="576064"/>
          </a:xfrm>
          <a:prstGeom prst="rightArrow">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角丸四角形 11"/>
          <p:cNvSpPr/>
          <p:nvPr/>
        </p:nvSpPr>
        <p:spPr>
          <a:xfrm>
            <a:off x="6033120" y="1484785"/>
            <a:ext cx="3794878" cy="4536504"/>
          </a:xfrm>
          <a:prstGeom prst="roundRect">
            <a:avLst>
              <a:gd name="adj" fmla="val 7335"/>
            </a:avLst>
          </a:prstGeom>
          <a:noFill/>
          <a:ln w="349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dirty="0" smtClean="0">
              <a:solidFill>
                <a:prstClr val="black"/>
              </a:solidFill>
            </a:endParaRPr>
          </a:p>
          <a:p>
            <a:r>
              <a:rPr lang="ja-JP" altLang="en-US" dirty="0" smtClean="0">
                <a:solidFill>
                  <a:prstClr val="black"/>
                </a:solidFill>
              </a:rPr>
              <a:t>　</a:t>
            </a:r>
            <a:r>
              <a:rPr lang="ja-JP" altLang="en-US" sz="1600" dirty="0" smtClean="0">
                <a:solidFill>
                  <a:prstClr val="black"/>
                </a:solidFill>
              </a:rPr>
              <a:t>　</a:t>
            </a:r>
            <a:endParaRPr lang="ja-JP" altLang="en-US" sz="1600" dirty="0">
              <a:solidFill>
                <a:prstClr val="black"/>
              </a:solidFill>
            </a:endParaRPr>
          </a:p>
        </p:txBody>
      </p:sp>
      <p:sp>
        <p:nvSpPr>
          <p:cNvPr id="14" name="正方形/長方形 13"/>
          <p:cNvSpPr/>
          <p:nvPr/>
        </p:nvSpPr>
        <p:spPr>
          <a:xfrm>
            <a:off x="6046466" y="1747227"/>
            <a:ext cx="3795094" cy="4470455"/>
          </a:xfrm>
          <a:prstGeom prst="rect">
            <a:avLst/>
          </a:prstGeom>
        </p:spPr>
        <p:txBody>
          <a:bodyPr wrap="square">
            <a:spAutoFit/>
          </a:bodyPr>
          <a:lstStyle/>
          <a:p>
            <a:r>
              <a:rPr lang="ja-JP" altLang="en-US" sz="1600" b="1" dirty="0" smtClean="0"/>
              <a:t>①</a:t>
            </a:r>
            <a:r>
              <a:rPr lang="ja-JP" altLang="en-US" sz="1600" b="1" dirty="0"/>
              <a:t>　</a:t>
            </a:r>
            <a:r>
              <a:rPr lang="ja-JP" altLang="en-US" sz="1600" b="1" dirty="0" smtClean="0"/>
              <a:t>国保に対する</a:t>
            </a:r>
            <a:r>
              <a:rPr lang="ja-JP" altLang="en-US" sz="1600" b="1" u="sng" dirty="0" smtClean="0"/>
              <a:t>財政支援の拡充</a:t>
            </a:r>
            <a:endParaRPr lang="en-US" altLang="ja-JP" sz="1600" b="1" u="sng" dirty="0"/>
          </a:p>
          <a:p>
            <a:endParaRPr lang="en-US" altLang="ja-JP" sz="1600" dirty="0" smtClean="0"/>
          </a:p>
          <a:p>
            <a:r>
              <a:rPr lang="ja-JP" altLang="en-US" sz="1600" b="1" dirty="0" smtClean="0"/>
              <a:t>②</a:t>
            </a:r>
            <a:r>
              <a:rPr lang="ja-JP" altLang="en-US" sz="1600" b="1" dirty="0"/>
              <a:t>　</a:t>
            </a:r>
            <a:r>
              <a:rPr lang="ja-JP" altLang="ja-JP" sz="1600" b="1" dirty="0" smtClean="0"/>
              <a:t>国保</a:t>
            </a:r>
            <a:r>
              <a:rPr lang="ja-JP" altLang="ja-JP" sz="1600" b="1" dirty="0"/>
              <a:t>の運営に</a:t>
            </a:r>
            <a:r>
              <a:rPr lang="ja-JP" altLang="ja-JP" sz="1600" b="1" dirty="0" smtClean="0"/>
              <a:t>ついて、</a:t>
            </a:r>
            <a:r>
              <a:rPr lang="ja-JP" altLang="en-US" sz="1600" b="1" dirty="0" smtClean="0"/>
              <a:t>財政支援</a:t>
            </a:r>
            <a:endParaRPr lang="en-US" altLang="ja-JP" sz="1600" b="1" dirty="0" smtClean="0"/>
          </a:p>
          <a:p>
            <a:r>
              <a:rPr lang="ja-JP" altLang="en-US" sz="1600" b="1" dirty="0"/>
              <a:t>　</a:t>
            </a:r>
            <a:r>
              <a:rPr lang="ja-JP" altLang="en-US" sz="1600" b="1" dirty="0" smtClean="0"/>
              <a:t>　の拡充等により、</a:t>
            </a:r>
            <a:r>
              <a:rPr lang="ja-JP" altLang="ja-JP" sz="1600" b="1" u="sng" dirty="0" smtClean="0"/>
              <a:t>国保</a:t>
            </a:r>
            <a:r>
              <a:rPr lang="ja-JP" altLang="ja-JP" sz="1600" b="1" u="sng" dirty="0"/>
              <a:t>の</a:t>
            </a:r>
            <a:r>
              <a:rPr lang="ja-JP" altLang="ja-JP" sz="1600" b="1" u="sng" dirty="0" smtClean="0"/>
              <a:t>財政上の</a:t>
            </a:r>
            <a:endParaRPr lang="en-US" altLang="ja-JP" sz="1600" b="1" u="sng" dirty="0" smtClean="0"/>
          </a:p>
          <a:p>
            <a:r>
              <a:rPr lang="ja-JP" altLang="en-US" sz="1600" b="1" dirty="0"/>
              <a:t>　</a:t>
            </a:r>
            <a:r>
              <a:rPr lang="ja-JP" altLang="en-US" sz="1600" b="1" dirty="0" smtClean="0"/>
              <a:t>　</a:t>
            </a:r>
            <a:r>
              <a:rPr lang="ja-JP" altLang="ja-JP" sz="1600" b="1" u="sng" dirty="0" smtClean="0"/>
              <a:t>構造的</a:t>
            </a:r>
            <a:r>
              <a:rPr lang="ja-JP" altLang="ja-JP" sz="1600" b="1" u="sng" dirty="0"/>
              <a:t>な問題を解決</a:t>
            </a:r>
            <a:r>
              <a:rPr lang="ja-JP" altLang="ja-JP" sz="1600" b="1" u="sng" dirty="0" smtClean="0"/>
              <a:t>する</a:t>
            </a:r>
            <a:r>
              <a:rPr lang="ja-JP" altLang="en-US" sz="1600" b="1" u="sng" dirty="0" smtClean="0"/>
              <a:t>こ</a:t>
            </a:r>
            <a:r>
              <a:rPr lang="ja-JP" altLang="ja-JP" sz="1600" b="1" u="sng" dirty="0" smtClean="0"/>
              <a:t>と</a:t>
            </a:r>
            <a:r>
              <a:rPr lang="ja-JP" altLang="ja-JP" sz="1600" b="1" u="sng" dirty="0"/>
              <a:t>と</a:t>
            </a:r>
            <a:r>
              <a:rPr lang="ja-JP" altLang="ja-JP" sz="1600" b="1" u="sng" dirty="0" smtClean="0"/>
              <a:t>し</a:t>
            </a:r>
            <a:endParaRPr lang="en-US" altLang="ja-JP" sz="1600" b="1" u="sng" dirty="0" smtClean="0"/>
          </a:p>
          <a:p>
            <a:r>
              <a:rPr lang="ja-JP" altLang="en-US" sz="1600" b="1" dirty="0"/>
              <a:t>　</a:t>
            </a:r>
            <a:r>
              <a:rPr lang="ja-JP" altLang="en-US" sz="1600" b="1" dirty="0" smtClean="0"/>
              <a:t>　</a:t>
            </a:r>
            <a:r>
              <a:rPr lang="ja-JP" altLang="ja-JP" sz="1600" b="1" u="sng" dirty="0" err="1" smtClean="0"/>
              <a:t>た</a:t>
            </a:r>
            <a:r>
              <a:rPr lang="ja-JP" altLang="ja-JP" sz="1600" b="1" u="sng" dirty="0"/>
              <a:t>上で</a:t>
            </a:r>
            <a:r>
              <a:rPr lang="ja-JP" altLang="ja-JP" sz="1600" b="1" dirty="0"/>
              <a:t>、</a:t>
            </a:r>
          </a:p>
          <a:p>
            <a:pPr>
              <a:spcBef>
                <a:spcPts val="300"/>
              </a:spcBef>
            </a:pPr>
            <a:r>
              <a:rPr lang="ja-JP" altLang="en-US" sz="1600" b="1" dirty="0" smtClean="0"/>
              <a:t>　・</a:t>
            </a:r>
            <a:r>
              <a:rPr lang="ja-JP" altLang="ja-JP" sz="1600" b="1" dirty="0"/>
              <a:t>　</a:t>
            </a:r>
            <a:r>
              <a:rPr lang="ja-JP" altLang="ja-JP" sz="1600" b="1" u="sng" dirty="0"/>
              <a:t>財政運営を始めとして</a:t>
            </a:r>
            <a:r>
              <a:rPr lang="ja-JP" altLang="ja-JP" sz="1600" b="1" u="sng" dirty="0" smtClean="0"/>
              <a:t>都道府県</a:t>
            </a:r>
            <a:endParaRPr lang="en-US" altLang="ja-JP" sz="1600" b="1" u="sng" dirty="0" smtClean="0"/>
          </a:p>
          <a:p>
            <a:pPr>
              <a:spcBef>
                <a:spcPts val="300"/>
              </a:spcBef>
            </a:pPr>
            <a:r>
              <a:rPr lang="ja-JP" altLang="en-US" sz="1600" b="1" dirty="0"/>
              <a:t>　</a:t>
            </a:r>
            <a:r>
              <a:rPr lang="ja-JP" altLang="en-US" sz="1600" b="1" dirty="0" smtClean="0"/>
              <a:t>　</a:t>
            </a:r>
            <a:r>
              <a:rPr lang="ja-JP" altLang="ja-JP" sz="1600" b="1" u="sng" dirty="0" smtClean="0"/>
              <a:t>が</a:t>
            </a:r>
            <a:r>
              <a:rPr lang="ja-JP" altLang="ja-JP" sz="1600" b="1" u="sng" dirty="0"/>
              <a:t>担うことを基本</a:t>
            </a:r>
            <a:r>
              <a:rPr lang="ja-JP" altLang="ja-JP" sz="1600" b="1" dirty="0"/>
              <a:t>としつつ、</a:t>
            </a:r>
          </a:p>
          <a:p>
            <a:pPr>
              <a:spcBef>
                <a:spcPts val="300"/>
              </a:spcBef>
            </a:pPr>
            <a:r>
              <a:rPr lang="ja-JP" altLang="en-US" sz="1600" b="1" dirty="0" smtClean="0"/>
              <a:t>　・</a:t>
            </a:r>
            <a:r>
              <a:rPr lang="ja-JP" altLang="ja-JP" sz="1600" b="1" dirty="0"/>
              <a:t>　</a:t>
            </a:r>
            <a:r>
              <a:rPr lang="ja-JP" altLang="ja-JP" sz="1600" b="1" u="sng" dirty="0"/>
              <a:t>保険料の賦課徴収、保健事業</a:t>
            </a:r>
            <a:r>
              <a:rPr lang="ja-JP" altLang="ja-JP" sz="1600" b="1" u="sng" dirty="0" smtClean="0"/>
              <a:t>の</a:t>
            </a:r>
            <a:endParaRPr lang="en-US" altLang="ja-JP" sz="1600" b="1" u="sng" dirty="0" smtClean="0"/>
          </a:p>
          <a:p>
            <a:pPr>
              <a:spcBef>
                <a:spcPts val="300"/>
              </a:spcBef>
            </a:pPr>
            <a:r>
              <a:rPr lang="ja-JP" altLang="en-US" sz="1600" b="1" dirty="0"/>
              <a:t>　</a:t>
            </a:r>
            <a:r>
              <a:rPr lang="ja-JP" altLang="en-US" sz="1600" b="1" dirty="0" smtClean="0"/>
              <a:t>　</a:t>
            </a:r>
            <a:r>
              <a:rPr lang="ja-JP" altLang="ja-JP" sz="1600" b="1" u="sng" dirty="0" smtClean="0"/>
              <a:t>実施</a:t>
            </a:r>
            <a:r>
              <a:rPr lang="ja-JP" altLang="ja-JP" sz="1600" b="1" u="sng" dirty="0"/>
              <a:t>等に関する市町村の役割</a:t>
            </a:r>
            <a:r>
              <a:rPr lang="ja-JP" altLang="ja-JP" sz="1600" b="1" u="sng" dirty="0" smtClean="0"/>
              <a:t>が</a:t>
            </a:r>
            <a:endParaRPr lang="en-US" altLang="ja-JP" sz="1600" b="1" u="sng" dirty="0" smtClean="0"/>
          </a:p>
          <a:p>
            <a:pPr>
              <a:spcBef>
                <a:spcPts val="300"/>
              </a:spcBef>
            </a:pPr>
            <a:r>
              <a:rPr lang="ja-JP" altLang="en-US" sz="1600" b="1" dirty="0"/>
              <a:t>　</a:t>
            </a:r>
            <a:r>
              <a:rPr lang="ja-JP" altLang="en-US" sz="1600" b="1" dirty="0" smtClean="0"/>
              <a:t>　</a:t>
            </a:r>
            <a:r>
              <a:rPr lang="ja-JP" altLang="ja-JP" sz="1600" b="1" u="sng" dirty="0" smtClean="0"/>
              <a:t>積極的</a:t>
            </a:r>
            <a:r>
              <a:rPr lang="ja-JP" altLang="ja-JP" sz="1600" b="1" u="sng" dirty="0"/>
              <a:t>に果たされるよう</a:t>
            </a:r>
            <a:r>
              <a:rPr lang="ja-JP" altLang="ja-JP" sz="1600" b="1" dirty="0"/>
              <a:t>、</a:t>
            </a:r>
          </a:p>
          <a:p>
            <a:r>
              <a:rPr lang="ja-JP" altLang="en-US" sz="1600" b="1" dirty="0"/>
              <a:t>　</a:t>
            </a:r>
            <a:r>
              <a:rPr lang="ja-JP" altLang="ja-JP" sz="1600" b="1" u="sng" dirty="0" smtClean="0"/>
              <a:t>都道府県</a:t>
            </a:r>
            <a:r>
              <a:rPr lang="ja-JP" altLang="ja-JP" sz="1600" b="1" u="sng" dirty="0"/>
              <a:t>と市町村との適切な</a:t>
            </a:r>
            <a:r>
              <a:rPr lang="ja-JP" altLang="ja-JP" sz="1600" b="1" u="sng" dirty="0" smtClean="0"/>
              <a:t>役割</a:t>
            </a:r>
            <a:endParaRPr lang="en-US" altLang="ja-JP" sz="1600" b="1" u="sng" dirty="0" smtClean="0"/>
          </a:p>
          <a:p>
            <a:r>
              <a:rPr lang="ja-JP" altLang="en-US" sz="1600" b="1" dirty="0"/>
              <a:t>　</a:t>
            </a:r>
            <a:r>
              <a:rPr lang="ja-JP" altLang="ja-JP" sz="1600" b="1" u="sng" dirty="0" smtClean="0"/>
              <a:t>分担</a:t>
            </a:r>
            <a:r>
              <a:rPr lang="ja-JP" altLang="ja-JP" sz="1600" b="1" u="sng" dirty="0"/>
              <a:t>について</a:t>
            </a:r>
            <a:r>
              <a:rPr lang="ja-JP" altLang="ja-JP" sz="1600" b="1" u="sng" dirty="0" smtClean="0"/>
              <a:t>検討</a:t>
            </a:r>
            <a:endParaRPr lang="en-US" altLang="ja-JP" sz="1600" b="1" u="sng" dirty="0" smtClean="0"/>
          </a:p>
          <a:p>
            <a:endParaRPr lang="en-US" altLang="ja-JP" sz="1600" b="1" dirty="0" smtClean="0"/>
          </a:p>
          <a:p>
            <a:r>
              <a:rPr lang="ja-JP" altLang="en-US" sz="1600" b="1" dirty="0" smtClean="0"/>
              <a:t>③　</a:t>
            </a:r>
            <a:r>
              <a:rPr lang="ja-JP" altLang="en-US" sz="1600" b="1" u="sng" dirty="0" smtClean="0"/>
              <a:t>低所得者</a:t>
            </a:r>
            <a:r>
              <a:rPr lang="ja-JP" altLang="en-US" sz="1600" b="1" u="sng" dirty="0"/>
              <a:t>に対する</a:t>
            </a:r>
            <a:r>
              <a:rPr lang="ja-JP" altLang="en-US" sz="1600" b="1" u="sng" dirty="0" smtClean="0"/>
              <a:t>保険料軽減措</a:t>
            </a:r>
            <a:endParaRPr lang="en-US" altLang="ja-JP" sz="1600" b="1" u="sng" dirty="0" smtClean="0"/>
          </a:p>
          <a:p>
            <a:r>
              <a:rPr lang="ja-JP" altLang="en-US" sz="1600" b="1" dirty="0"/>
              <a:t>　</a:t>
            </a:r>
            <a:r>
              <a:rPr lang="ja-JP" altLang="en-US" sz="1600" b="1" dirty="0" smtClean="0"/>
              <a:t>　</a:t>
            </a:r>
            <a:r>
              <a:rPr lang="ja-JP" altLang="en-US" sz="1600" b="1" u="sng" dirty="0" smtClean="0"/>
              <a:t>置</a:t>
            </a:r>
            <a:r>
              <a:rPr lang="ja-JP" altLang="en-US" sz="1600" b="1" u="sng" dirty="0"/>
              <a:t>の拡充</a:t>
            </a:r>
            <a:endParaRPr lang="en-US" altLang="ja-JP" sz="1600" b="1" u="sng" dirty="0"/>
          </a:p>
          <a:p>
            <a:endParaRPr lang="ja-JP" altLang="ja-JP" sz="1600" dirty="0"/>
          </a:p>
        </p:txBody>
      </p:sp>
      <p:sp>
        <p:nvSpPr>
          <p:cNvPr id="22" name="角丸四角形 21"/>
          <p:cNvSpPr/>
          <p:nvPr/>
        </p:nvSpPr>
        <p:spPr>
          <a:xfrm>
            <a:off x="30957" y="638586"/>
            <a:ext cx="5468103" cy="5906683"/>
          </a:xfrm>
          <a:prstGeom prst="roundRect">
            <a:avLst>
              <a:gd name="adj" fmla="val 7335"/>
            </a:avLst>
          </a:prstGeom>
          <a:noFill/>
          <a:ln w="349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dirty="0" smtClean="0">
              <a:solidFill>
                <a:prstClr val="black"/>
              </a:solidFill>
            </a:endParaRPr>
          </a:p>
          <a:p>
            <a:r>
              <a:rPr lang="ja-JP" altLang="en-US" dirty="0" smtClean="0">
                <a:solidFill>
                  <a:prstClr val="black"/>
                </a:solidFill>
              </a:rPr>
              <a:t>　</a:t>
            </a:r>
            <a:r>
              <a:rPr lang="ja-JP" altLang="en-US" sz="1600" dirty="0" smtClean="0">
                <a:solidFill>
                  <a:prstClr val="black"/>
                </a:solidFill>
              </a:rPr>
              <a:t>　</a:t>
            </a:r>
            <a:endParaRPr lang="ja-JP" altLang="en-US" sz="1600" dirty="0">
              <a:solidFill>
                <a:prstClr val="black"/>
              </a:solidFill>
            </a:endParaRPr>
          </a:p>
        </p:txBody>
      </p:sp>
      <p:sp>
        <p:nvSpPr>
          <p:cNvPr id="21" name="タイトル 3"/>
          <p:cNvSpPr txBox="1">
            <a:spLocks/>
          </p:cNvSpPr>
          <p:nvPr/>
        </p:nvSpPr>
        <p:spPr>
          <a:xfrm>
            <a:off x="159415" y="-43769"/>
            <a:ext cx="9552723" cy="631678"/>
          </a:xfrm>
          <a:prstGeom prst="rect">
            <a:avLst/>
          </a:prstGeom>
          <a:noFill/>
          <a:ln w="25400">
            <a:noFill/>
          </a:ln>
        </p:spPr>
        <p:txBody>
          <a:bodyPr>
            <a:noAutofit/>
          </a:bodyPr>
          <a:lstStyle>
            <a:defPPr>
              <a:defRPr lang="ja-JP"/>
            </a:defPPr>
            <a:lvl1pPr algn="ctr">
              <a:spcBef>
                <a:spcPct val="0"/>
              </a:spcBef>
              <a:defRPr sz="2000">
                <a:solidFill>
                  <a:prstClr val="black"/>
                </a:solidFill>
                <a:latin typeface="HGS創英角ｺﾞｼｯｸUB" pitchFamily="50" charset="-128"/>
                <a:ea typeface="HGS創英角ｺﾞｼｯｸUB" pitchFamily="50" charset="-128"/>
              </a:defRPr>
            </a:lvl1pPr>
            <a:lvl2pPr>
              <a:defRPr/>
            </a:lvl2pPr>
            <a:lvl3pPr>
              <a:defRPr/>
            </a:lvl3pPr>
            <a:lvl4pPr>
              <a:defRPr/>
            </a:lvl4pPr>
            <a:lvl5pPr>
              <a:defRPr/>
            </a:lvl5pPr>
            <a:lvl6pPr>
              <a:defRPr/>
            </a:lvl6pPr>
            <a:lvl7pPr>
              <a:defRPr/>
            </a:lvl7pPr>
            <a:lvl8pPr>
              <a:defRPr/>
            </a:lvl8pPr>
            <a:lvl9pPr>
              <a:defRPr/>
            </a:lvl9pPr>
          </a:lstStyle>
          <a:p>
            <a:pPr>
              <a:lnSpc>
                <a:spcPts val="2200"/>
              </a:lnSpc>
            </a:pPr>
            <a:r>
              <a:rPr lang="ja-JP" altLang="en-US" sz="1800" dirty="0">
                <a:latin typeface="HGP創英角ｺﾞｼｯｸUB" panose="020B0900000000000000" pitchFamily="50" charset="-128"/>
                <a:ea typeface="HGP創英角ｺﾞｼｯｸUB" panose="020B0900000000000000" pitchFamily="50" charset="-128"/>
              </a:rPr>
              <a:t>　</a:t>
            </a:r>
            <a:r>
              <a:rPr lang="ja-JP" altLang="en-US" sz="1800" dirty="0" smtClean="0">
                <a:latin typeface="HGP創英角ｺﾞｼｯｸUB" panose="020B0900000000000000" pitchFamily="50" charset="-128"/>
                <a:ea typeface="HGP創英角ｺﾞｼｯｸUB" panose="020B0900000000000000" pitchFamily="50" charset="-128"/>
              </a:rPr>
              <a:t>市町村国保が抱える構造的な課題と</a:t>
            </a:r>
            <a:endParaRPr lang="en-US" altLang="ja-JP" sz="1800" dirty="0" smtClean="0">
              <a:latin typeface="HGP創英角ｺﾞｼｯｸUB" panose="020B0900000000000000" pitchFamily="50" charset="-128"/>
              <a:ea typeface="HGP創英角ｺﾞｼｯｸUB" panose="020B0900000000000000" pitchFamily="50" charset="-128"/>
            </a:endParaRPr>
          </a:p>
          <a:p>
            <a:pPr>
              <a:lnSpc>
                <a:spcPts val="2200"/>
              </a:lnSpc>
            </a:pPr>
            <a:r>
              <a:rPr lang="ja-JP" altLang="en-US" sz="1800" dirty="0">
                <a:latin typeface="HGP創英角ｺﾞｼｯｸUB" panose="020B0900000000000000" pitchFamily="50" charset="-128"/>
                <a:ea typeface="HGP創英角ｺﾞｼｯｸUB" panose="020B0900000000000000" pitchFamily="50" charset="-128"/>
              </a:rPr>
              <a:t>社会</a:t>
            </a:r>
            <a:r>
              <a:rPr lang="ja-JP" altLang="en-US" sz="1800" dirty="0" smtClean="0">
                <a:latin typeface="HGP創英角ｺﾞｼｯｸUB" panose="020B0900000000000000" pitchFamily="50" charset="-128"/>
                <a:ea typeface="HGP創英角ｺﾞｼｯｸUB" panose="020B0900000000000000" pitchFamily="50" charset="-128"/>
              </a:rPr>
              <a:t>保障制度改革プログラム法における対応の方向性</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13" name="スライド番号プレースホルダー 1"/>
          <p:cNvSpPr txBox="1">
            <a:spLocks/>
          </p:cNvSpPr>
          <p:nvPr/>
        </p:nvSpPr>
        <p:spPr>
          <a:xfrm>
            <a:off x="7610152"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33</a:t>
            </a:fld>
            <a:endParaRPr lang="ja-JP" altLang="en-US" dirty="0">
              <a:latin typeface="ＤＦ特太ゴシック体" panose="020B0509000000000000" pitchFamily="49" charset="-128"/>
              <a:ea typeface="ＤＦ特太ゴシック体" panose="020B0509000000000000" pitchFamily="49" charset="-128"/>
            </a:endParaRPr>
          </a:p>
        </p:txBody>
      </p:sp>
      <p:cxnSp>
        <p:nvCxnSpPr>
          <p:cNvPr id="15" name="直線コネクタ 14"/>
          <p:cNvCxnSpPr/>
          <p:nvPr/>
        </p:nvCxnSpPr>
        <p:spPr>
          <a:xfrm>
            <a:off x="0" y="548680"/>
            <a:ext cx="9906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26088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正方形/長方形 101"/>
          <p:cNvSpPr/>
          <p:nvPr/>
        </p:nvSpPr>
        <p:spPr bwMode="auto">
          <a:xfrm>
            <a:off x="2768939" y="1029132"/>
            <a:ext cx="1638000" cy="4572000"/>
          </a:xfrm>
          <a:prstGeom prst="rect">
            <a:avLst/>
          </a:prstGeom>
          <a:solidFill>
            <a:srgbClr val="FFFFCC"/>
          </a:solidFill>
          <a:ln w="9525">
            <a:solidFill>
              <a:schemeClr val="tx1"/>
            </a:solidFill>
            <a:miter lim="800000"/>
            <a:headEnd/>
            <a:tailEnd/>
          </a:ln>
        </p:spPr>
        <p:txBody>
          <a:bodyPr wrap="none" lIns="91428" tIns="45714" rIns="91428" bIns="45714" rtlCol="0" anchor="ctr"/>
          <a:lstStyle/>
          <a:p>
            <a:pPr algn="ctr"/>
            <a:endParaRPr kumimoji="1" lang="ja-JP" altLang="en-US" sz="1100" b="1" dirty="0" smtClean="0"/>
          </a:p>
        </p:txBody>
      </p:sp>
      <p:grpSp>
        <p:nvGrpSpPr>
          <p:cNvPr id="5" name="グループ化 4"/>
          <p:cNvGrpSpPr/>
          <p:nvPr/>
        </p:nvGrpSpPr>
        <p:grpSpPr>
          <a:xfrm>
            <a:off x="2749500" y="4896000"/>
            <a:ext cx="1599000" cy="288032"/>
            <a:chOff x="2555776" y="4896000"/>
            <a:chExt cx="1728192" cy="288032"/>
          </a:xfrm>
        </p:grpSpPr>
        <p:sp>
          <p:nvSpPr>
            <p:cNvPr id="88" name="正方形/長方形 87"/>
            <p:cNvSpPr/>
            <p:nvPr/>
          </p:nvSpPr>
          <p:spPr>
            <a:xfrm>
              <a:off x="2555776" y="4896000"/>
              <a:ext cx="1728192" cy="288032"/>
            </a:xfrm>
            <a:prstGeom prst="rect">
              <a:avLst/>
            </a:prstGeom>
            <a:solidFill>
              <a:srgbClr val="99FF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正方形/長方形 88"/>
            <p:cNvSpPr/>
            <p:nvPr/>
          </p:nvSpPr>
          <p:spPr>
            <a:xfrm>
              <a:off x="2576852" y="4896000"/>
              <a:ext cx="843020" cy="288032"/>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50" name="Rectangle 110"/>
          <p:cNvSpPr>
            <a:spLocks noChangeArrowheads="1"/>
          </p:cNvSpPr>
          <p:nvPr/>
        </p:nvSpPr>
        <p:spPr bwMode="auto">
          <a:xfrm>
            <a:off x="6161999" y="1044000"/>
            <a:ext cx="1579749" cy="4572000"/>
          </a:xfrm>
          <a:prstGeom prst="rect">
            <a:avLst/>
          </a:prstGeom>
          <a:solidFill>
            <a:srgbClr val="FF99CC"/>
          </a:solidFill>
          <a:ln w="9525">
            <a:noFill/>
            <a:miter lim="800000"/>
            <a:headEnd/>
            <a:tailEnd/>
          </a:ln>
        </p:spPr>
        <p:txBody>
          <a:bodyPr wrap="none" lIns="91428" tIns="45714" rIns="91428" bIns="45714" anchor="ctr"/>
          <a:lstStyle/>
          <a:p>
            <a:endParaRPr lang="ja-JP" altLang="ja-JP" sz="1100">
              <a:ea typeface="HG丸ｺﾞｼｯｸM-PRO" pitchFamily="50" charset="-128"/>
            </a:endParaRPr>
          </a:p>
        </p:txBody>
      </p:sp>
      <p:sp>
        <p:nvSpPr>
          <p:cNvPr id="2052" name="Rectangle 3"/>
          <p:cNvSpPr>
            <a:spLocks noChangeArrowheads="1"/>
          </p:cNvSpPr>
          <p:nvPr/>
        </p:nvSpPr>
        <p:spPr bwMode="auto">
          <a:xfrm>
            <a:off x="6450871" y="1044550"/>
            <a:ext cx="1646686" cy="1368425"/>
          </a:xfrm>
          <a:prstGeom prst="rect">
            <a:avLst/>
          </a:prstGeom>
          <a:noFill/>
          <a:ln w="9525">
            <a:noFill/>
            <a:miter lim="800000"/>
            <a:headEnd/>
            <a:tailEnd/>
          </a:ln>
        </p:spPr>
        <p:txBody>
          <a:bodyPr wrap="none" lIns="91428" tIns="45714" rIns="91428" bIns="45714" anchor="ctr"/>
          <a:lstStyle/>
          <a:p>
            <a:endParaRPr lang="ja-JP" altLang="ja-JP" sz="1100">
              <a:ea typeface="HG丸ｺﾞｼｯｸM-PRO" pitchFamily="50" charset="-128"/>
            </a:endParaRPr>
          </a:p>
        </p:txBody>
      </p:sp>
      <p:sp>
        <p:nvSpPr>
          <p:cNvPr id="2053" name="Rectangle 4"/>
          <p:cNvSpPr>
            <a:spLocks noChangeArrowheads="1"/>
          </p:cNvSpPr>
          <p:nvPr/>
        </p:nvSpPr>
        <p:spPr bwMode="auto">
          <a:xfrm>
            <a:off x="6450871" y="4390996"/>
            <a:ext cx="1646686" cy="1214438"/>
          </a:xfrm>
          <a:prstGeom prst="rect">
            <a:avLst/>
          </a:prstGeom>
          <a:noFill/>
          <a:ln w="9525">
            <a:noFill/>
            <a:miter lim="800000"/>
            <a:headEnd/>
            <a:tailEnd/>
          </a:ln>
        </p:spPr>
        <p:txBody>
          <a:bodyPr wrap="none" lIns="91428" tIns="45714" rIns="91428" bIns="45714" anchor="ctr"/>
          <a:lstStyle/>
          <a:p>
            <a:endParaRPr lang="ja-JP" altLang="ja-JP" sz="1100">
              <a:ea typeface="HG丸ｺﾞｼｯｸM-PRO" pitchFamily="50" charset="-128"/>
            </a:endParaRPr>
          </a:p>
        </p:txBody>
      </p:sp>
      <p:sp>
        <p:nvSpPr>
          <p:cNvPr id="2054" name="Rectangle 5"/>
          <p:cNvSpPr>
            <a:spLocks noChangeArrowheads="1"/>
          </p:cNvSpPr>
          <p:nvPr/>
        </p:nvSpPr>
        <p:spPr bwMode="auto">
          <a:xfrm>
            <a:off x="6751745" y="1006455"/>
            <a:ext cx="600119" cy="4608513"/>
          </a:xfrm>
          <a:prstGeom prst="rect">
            <a:avLst/>
          </a:prstGeom>
          <a:noFill/>
          <a:ln w="9525">
            <a:noFill/>
            <a:miter lim="800000"/>
            <a:headEnd/>
            <a:tailEnd/>
          </a:ln>
        </p:spPr>
        <p:txBody>
          <a:bodyPr wrap="none" lIns="91428" tIns="45714" rIns="91428" bIns="45714" anchor="ctr"/>
          <a:lstStyle/>
          <a:p>
            <a:endParaRPr lang="ja-JP" altLang="ja-JP" sz="1100">
              <a:ea typeface="HG丸ｺﾞｼｯｸM-PRO" pitchFamily="50" charset="-128"/>
            </a:endParaRPr>
          </a:p>
        </p:txBody>
      </p:sp>
      <p:sp>
        <p:nvSpPr>
          <p:cNvPr id="2055" name="Rectangle 6"/>
          <p:cNvSpPr>
            <a:spLocks noChangeArrowheads="1"/>
          </p:cNvSpPr>
          <p:nvPr/>
        </p:nvSpPr>
        <p:spPr bwMode="auto">
          <a:xfrm>
            <a:off x="2749500" y="5184000"/>
            <a:ext cx="1599000" cy="439738"/>
          </a:xfrm>
          <a:prstGeom prst="rect">
            <a:avLst/>
          </a:prstGeom>
          <a:solidFill>
            <a:srgbClr val="99FF99"/>
          </a:solidFill>
          <a:ln w="9525">
            <a:noFill/>
            <a:miter lim="800000"/>
            <a:headEnd/>
            <a:tailEnd/>
          </a:ln>
        </p:spPr>
        <p:txBody>
          <a:bodyPr wrap="none" lIns="91428" tIns="45714" rIns="91428" bIns="45714" anchor="ctr"/>
          <a:lstStyle/>
          <a:p>
            <a:endParaRPr lang="ja-JP" altLang="ja-JP" sz="1100">
              <a:ea typeface="HG丸ｺﾞｼｯｸM-PRO" pitchFamily="50" charset="-128"/>
            </a:endParaRPr>
          </a:p>
        </p:txBody>
      </p:sp>
      <p:sp>
        <p:nvSpPr>
          <p:cNvPr id="2056" name="Rectangle 7"/>
          <p:cNvSpPr>
            <a:spLocks noChangeArrowheads="1"/>
          </p:cNvSpPr>
          <p:nvPr/>
        </p:nvSpPr>
        <p:spPr bwMode="auto">
          <a:xfrm>
            <a:off x="2768757" y="1044000"/>
            <a:ext cx="1618500" cy="296768"/>
          </a:xfrm>
          <a:prstGeom prst="rect">
            <a:avLst/>
          </a:prstGeom>
          <a:solidFill>
            <a:srgbClr val="FFCC66"/>
          </a:solidFill>
          <a:ln w="9525">
            <a:solidFill>
              <a:schemeClr val="tx1"/>
            </a:solidFill>
            <a:miter lim="800000"/>
            <a:headEnd/>
            <a:tailEnd/>
          </a:ln>
        </p:spPr>
        <p:txBody>
          <a:bodyPr wrap="none" lIns="91428" tIns="45714" rIns="91428" bIns="45714" anchor="ctr"/>
          <a:lstStyle/>
          <a:p>
            <a:pPr algn="ctr"/>
            <a:r>
              <a:rPr lang="ja-JP" altLang="en-US" sz="1100" b="1" dirty="0"/>
              <a:t>財政安定化支援事業</a:t>
            </a:r>
          </a:p>
        </p:txBody>
      </p:sp>
      <p:sp>
        <p:nvSpPr>
          <p:cNvPr id="2057" name="Rectangle 8"/>
          <p:cNvSpPr>
            <a:spLocks noChangeArrowheads="1"/>
          </p:cNvSpPr>
          <p:nvPr/>
        </p:nvSpPr>
        <p:spPr bwMode="auto">
          <a:xfrm>
            <a:off x="4407000" y="4390999"/>
            <a:ext cx="1755000" cy="1214435"/>
          </a:xfrm>
          <a:prstGeom prst="rect">
            <a:avLst/>
          </a:prstGeom>
          <a:solidFill>
            <a:srgbClr val="99FF99"/>
          </a:solidFill>
          <a:ln w="9525">
            <a:noFill/>
            <a:miter lim="800000"/>
            <a:headEnd/>
            <a:tailEnd/>
          </a:ln>
        </p:spPr>
        <p:txBody>
          <a:bodyPr wrap="none" lIns="91428" tIns="45714" rIns="91428" bIns="45714" anchor="ctr"/>
          <a:lstStyle/>
          <a:p>
            <a:endParaRPr lang="ja-JP" altLang="ja-JP" sz="1100">
              <a:ea typeface="HG丸ｺﾞｼｯｸM-PRO" pitchFamily="50" charset="-128"/>
            </a:endParaRPr>
          </a:p>
        </p:txBody>
      </p:sp>
      <p:sp>
        <p:nvSpPr>
          <p:cNvPr id="2065" name="Rectangle 16"/>
          <p:cNvSpPr>
            <a:spLocks noChangeArrowheads="1"/>
          </p:cNvSpPr>
          <p:nvPr/>
        </p:nvSpPr>
        <p:spPr bwMode="auto">
          <a:xfrm>
            <a:off x="4407000" y="1033434"/>
            <a:ext cx="1755000" cy="1347241"/>
          </a:xfrm>
          <a:prstGeom prst="rect">
            <a:avLst/>
          </a:prstGeom>
          <a:solidFill>
            <a:srgbClr val="99CCFF"/>
          </a:solidFill>
          <a:ln w="9525">
            <a:noFill/>
            <a:miter lim="800000"/>
            <a:headEnd/>
            <a:tailEnd/>
          </a:ln>
        </p:spPr>
        <p:txBody>
          <a:bodyPr wrap="none" lIns="91428" tIns="45714" rIns="91428" bIns="45714" anchor="ctr"/>
          <a:lstStyle/>
          <a:p>
            <a:endParaRPr lang="ja-JP" altLang="ja-JP" sz="1100" dirty="0">
              <a:ea typeface="HG丸ｺﾞｼｯｸM-PRO" pitchFamily="50" charset="-128"/>
            </a:endParaRPr>
          </a:p>
        </p:txBody>
      </p:sp>
      <p:sp>
        <p:nvSpPr>
          <p:cNvPr id="2066" name="Rectangle 17"/>
          <p:cNvSpPr>
            <a:spLocks noChangeArrowheads="1"/>
          </p:cNvSpPr>
          <p:nvPr/>
        </p:nvSpPr>
        <p:spPr bwMode="auto">
          <a:xfrm>
            <a:off x="4407000" y="2374963"/>
            <a:ext cx="1755000" cy="2016125"/>
          </a:xfrm>
          <a:prstGeom prst="rect">
            <a:avLst/>
          </a:prstGeom>
          <a:solidFill>
            <a:srgbClr val="6699FF"/>
          </a:solidFill>
          <a:ln w="9525">
            <a:noFill/>
            <a:miter lim="800000"/>
            <a:headEnd/>
            <a:tailEnd/>
          </a:ln>
        </p:spPr>
        <p:txBody>
          <a:bodyPr wrap="none" lIns="91428" tIns="45714" rIns="91428" bIns="45714" anchor="ctr"/>
          <a:lstStyle/>
          <a:p>
            <a:endParaRPr lang="ja-JP" altLang="ja-JP" sz="1100">
              <a:ea typeface="HG丸ｺﾞｼｯｸM-PRO" pitchFamily="50" charset="-128"/>
            </a:endParaRPr>
          </a:p>
        </p:txBody>
      </p:sp>
      <p:sp>
        <p:nvSpPr>
          <p:cNvPr id="2068" name="Line 19"/>
          <p:cNvSpPr>
            <a:spLocks noChangeShapeType="1"/>
          </p:cNvSpPr>
          <p:nvPr/>
        </p:nvSpPr>
        <p:spPr bwMode="auto">
          <a:xfrm>
            <a:off x="2769000" y="5734800"/>
            <a:ext cx="1638000" cy="0"/>
          </a:xfrm>
          <a:prstGeom prst="line">
            <a:avLst/>
          </a:prstGeom>
          <a:noFill/>
          <a:ln w="15875">
            <a:solidFill>
              <a:schemeClr val="tx1"/>
            </a:solidFill>
            <a:round/>
            <a:headEnd type="triangle" w="med" len="med"/>
            <a:tailEnd type="triangle" w="med" len="med"/>
          </a:ln>
        </p:spPr>
        <p:txBody>
          <a:bodyPr/>
          <a:lstStyle/>
          <a:p>
            <a:endParaRPr lang="ja-JP" altLang="en-US"/>
          </a:p>
        </p:txBody>
      </p:sp>
      <p:sp>
        <p:nvSpPr>
          <p:cNvPr id="2069" name="Line 20"/>
          <p:cNvSpPr>
            <a:spLocks noChangeShapeType="1"/>
          </p:cNvSpPr>
          <p:nvPr/>
        </p:nvSpPr>
        <p:spPr bwMode="auto">
          <a:xfrm flipV="1">
            <a:off x="4406939" y="5733256"/>
            <a:ext cx="1638000" cy="6246"/>
          </a:xfrm>
          <a:prstGeom prst="line">
            <a:avLst/>
          </a:prstGeom>
          <a:noFill/>
          <a:ln w="15875">
            <a:solidFill>
              <a:schemeClr val="tx1"/>
            </a:solidFill>
            <a:round/>
            <a:headEnd type="triangle" w="med" len="med"/>
            <a:tailEnd type="triangle" w="med" len="med"/>
          </a:ln>
        </p:spPr>
        <p:txBody>
          <a:bodyPr/>
          <a:lstStyle/>
          <a:p>
            <a:endParaRPr lang="ja-JP" altLang="en-US"/>
          </a:p>
        </p:txBody>
      </p:sp>
      <p:sp>
        <p:nvSpPr>
          <p:cNvPr id="2070" name="Rectangle 21"/>
          <p:cNvSpPr>
            <a:spLocks noChangeArrowheads="1"/>
          </p:cNvSpPr>
          <p:nvPr/>
        </p:nvSpPr>
        <p:spPr bwMode="auto">
          <a:xfrm>
            <a:off x="3275879" y="5652000"/>
            <a:ext cx="585000" cy="216000"/>
          </a:xfrm>
          <a:prstGeom prst="rect">
            <a:avLst/>
          </a:prstGeom>
          <a:solidFill>
            <a:schemeClr val="bg1"/>
          </a:solidFill>
          <a:ln w="9525">
            <a:solidFill>
              <a:schemeClr val="bg1">
                <a:alpha val="0"/>
              </a:schemeClr>
            </a:solidFill>
            <a:miter lim="800000"/>
            <a:headEnd/>
            <a:tailEnd/>
          </a:ln>
        </p:spPr>
        <p:txBody>
          <a:bodyPr wrap="none" lIns="91428" tIns="45714" rIns="91428" bIns="45714" anchor="ctr"/>
          <a:lstStyle/>
          <a:p>
            <a:r>
              <a:rPr lang="en-US" altLang="ja-JP" sz="1400" dirty="0" smtClean="0">
                <a:latin typeface="+mj-ea"/>
                <a:ea typeface="+mj-ea"/>
              </a:rPr>
              <a:t>50</a:t>
            </a:r>
            <a:r>
              <a:rPr lang="ja-JP" altLang="en-US" sz="1400" dirty="0" smtClean="0">
                <a:latin typeface="+mj-ea"/>
                <a:ea typeface="+mj-ea"/>
              </a:rPr>
              <a:t>％</a:t>
            </a:r>
            <a:endParaRPr lang="ja-JP" altLang="en-US" sz="1400" dirty="0">
              <a:latin typeface="+mj-ea"/>
              <a:ea typeface="+mj-ea"/>
            </a:endParaRPr>
          </a:p>
        </p:txBody>
      </p:sp>
      <p:sp>
        <p:nvSpPr>
          <p:cNvPr id="2071" name="Rectangle 22"/>
          <p:cNvSpPr>
            <a:spLocks noChangeArrowheads="1"/>
          </p:cNvSpPr>
          <p:nvPr/>
        </p:nvSpPr>
        <p:spPr bwMode="auto">
          <a:xfrm>
            <a:off x="4953000" y="5652000"/>
            <a:ext cx="624000" cy="216000"/>
          </a:xfrm>
          <a:prstGeom prst="rect">
            <a:avLst/>
          </a:prstGeom>
          <a:solidFill>
            <a:schemeClr val="bg1"/>
          </a:solidFill>
          <a:ln w="9525">
            <a:solidFill>
              <a:schemeClr val="bg1">
                <a:alpha val="0"/>
              </a:schemeClr>
            </a:solidFill>
            <a:miter lim="800000"/>
            <a:headEnd/>
            <a:tailEnd/>
          </a:ln>
        </p:spPr>
        <p:txBody>
          <a:bodyPr wrap="none" lIns="91428" tIns="45714" rIns="91428" bIns="45714" anchor="ctr"/>
          <a:lstStyle/>
          <a:p>
            <a:r>
              <a:rPr lang="en-US" altLang="ja-JP" sz="1400" dirty="0" smtClean="0">
                <a:latin typeface="+mj-ea"/>
                <a:ea typeface="+mj-ea"/>
              </a:rPr>
              <a:t>50</a:t>
            </a:r>
            <a:r>
              <a:rPr lang="ja-JP" altLang="en-US" sz="1400" dirty="0" smtClean="0">
                <a:latin typeface="+mj-ea"/>
                <a:ea typeface="+mj-ea"/>
              </a:rPr>
              <a:t>％</a:t>
            </a:r>
            <a:endParaRPr lang="ja-JP" altLang="en-US" sz="1400" dirty="0">
              <a:latin typeface="+mj-ea"/>
              <a:ea typeface="+mj-ea"/>
            </a:endParaRPr>
          </a:p>
        </p:txBody>
      </p:sp>
      <p:sp>
        <p:nvSpPr>
          <p:cNvPr id="2072" name="AutoShape 23"/>
          <p:cNvSpPr>
            <a:spLocks noChangeArrowheads="1"/>
          </p:cNvSpPr>
          <p:nvPr/>
        </p:nvSpPr>
        <p:spPr bwMode="auto">
          <a:xfrm>
            <a:off x="7814484" y="1085898"/>
            <a:ext cx="2041381" cy="1646637"/>
          </a:xfrm>
          <a:prstGeom prst="roundRect">
            <a:avLst>
              <a:gd name="adj" fmla="val 16667"/>
            </a:avLst>
          </a:prstGeom>
          <a:noFill/>
          <a:ln w="9525">
            <a:solidFill>
              <a:schemeClr val="tx1"/>
            </a:solidFill>
            <a:round/>
            <a:headEnd/>
            <a:tailEnd/>
          </a:ln>
        </p:spPr>
        <p:txBody>
          <a:bodyPr wrap="none" anchor="ctr"/>
          <a:lstStyle/>
          <a:p>
            <a:endParaRPr lang="ja-JP" altLang="en-US"/>
          </a:p>
        </p:txBody>
      </p:sp>
      <p:sp>
        <p:nvSpPr>
          <p:cNvPr id="2073" name="Rectangle 24"/>
          <p:cNvSpPr>
            <a:spLocks noChangeArrowheads="1"/>
          </p:cNvSpPr>
          <p:nvPr/>
        </p:nvSpPr>
        <p:spPr bwMode="auto">
          <a:xfrm>
            <a:off x="7777278" y="1169520"/>
            <a:ext cx="2128723" cy="1563015"/>
          </a:xfrm>
          <a:prstGeom prst="rect">
            <a:avLst/>
          </a:prstGeom>
          <a:noFill/>
          <a:ln w="9525">
            <a:noFill/>
            <a:miter lim="800000"/>
            <a:headEnd/>
            <a:tailEnd/>
          </a:ln>
        </p:spPr>
        <p:txBody>
          <a:bodyPr lIns="91428" tIns="45714" rIns="91428" bIns="45714"/>
          <a:lstStyle/>
          <a:p>
            <a:pPr marL="190500" indent="-87313" algn="l"/>
            <a:r>
              <a:rPr lang="en-US" altLang="ja-JP" sz="1100" b="1" dirty="0"/>
              <a:t>○</a:t>
            </a:r>
            <a:r>
              <a:rPr lang="ja-JP" altLang="en-US" sz="1100" b="1" dirty="0"/>
              <a:t>普通調整交付金（７％）</a:t>
            </a:r>
          </a:p>
          <a:p>
            <a:pPr marL="190500" indent="-87313" algn="l"/>
            <a:r>
              <a:rPr lang="ja-JP" altLang="en-US" sz="1100" dirty="0"/>
              <a:t>　</a:t>
            </a:r>
            <a:r>
              <a:rPr lang="ja-JP" altLang="en-US" sz="1100" u="sng" dirty="0"/>
              <a:t>市町村間の財政力の不均衡等（医療費、所得水準）を調整</a:t>
            </a:r>
            <a:r>
              <a:rPr lang="ja-JP" altLang="en-US" sz="1100" dirty="0"/>
              <a:t>するために交付</a:t>
            </a:r>
            <a:r>
              <a:rPr lang="ja-JP" altLang="en-US" sz="1100" dirty="0" smtClean="0"/>
              <a:t>。</a:t>
            </a:r>
            <a:endParaRPr lang="en-US" altLang="ja-JP" sz="1100" dirty="0" smtClean="0"/>
          </a:p>
          <a:p>
            <a:pPr marL="190500" indent="-87313" algn="l">
              <a:spcBef>
                <a:spcPts val="900"/>
              </a:spcBef>
            </a:pPr>
            <a:r>
              <a:rPr lang="ja-JP" altLang="en-US" sz="1100" b="1" dirty="0" smtClean="0"/>
              <a:t>○</a:t>
            </a:r>
            <a:r>
              <a:rPr lang="ja-JP" altLang="en-US" sz="1100" b="1" dirty="0"/>
              <a:t>特別調整交付金（２％）</a:t>
            </a:r>
          </a:p>
          <a:p>
            <a:pPr marL="190500" indent="-87313" algn="l"/>
            <a:r>
              <a:rPr lang="ja-JP" altLang="en-US" sz="1100" dirty="0"/>
              <a:t>　</a:t>
            </a:r>
            <a:r>
              <a:rPr lang="ja-JP" altLang="en-US" sz="1100" u="sng" dirty="0"/>
              <a:t>画一的な測定方法によって、措置できない特別の事情（災害等）を考慮して交付</a:t>
            </a:r>
            <a:r>
              <a:rPr lang="ja-JP" altLang="en-US" sz="1100" dirty="0"/>
              <a:t>。</a:t>
            </a:r>
          </a:p>
        </p:txBody>
      </p:sp>
      <p:sp>
        <p:nvSpPr>
          <p:cNvPr id="2074" name="Rectangle 25"/>
          <p:cNvSpPr>
            <a:spLocks noChangeArrowheads="1"/>
          </p:cNvSpPr>
          <p:nvPr/>
        </p:nvSpPr>
        <p:spPr bwMode="auto">
          <a:xfrm>
            <a:off x="8112001" y="980728"/>
            <a:ext cx="1449343" cy="198000"/>
          </a:xfrm>
          <a:prstGeom prst="rect">
            <a:avLst/>
          </a:prstGeom>
          <a:solidFill>
            <a:schemeClr val="bg1"/>
          </a:solidFill>
          <a:ln w="9525">
            <a:solidFill>
              <a:schemeClr val="tx1"/>
            </a:solidFill>
            <a:miter lim="800000"/>
            <a:headEnd/>
            <a:tailEnd/>
          </a:ln>
        </p:spPr>
        <p:txBody>
          <a:bodyPr wrap="none" lIns="91428" tIns="45714" rIns="91428" bIns="45714" anchor="ctr"/>
          <a:lstStyle/>
          <a:p>
            <a:pPr algn="ctr"/>
            <a:r>
              <a:rPr lang="ja-JP" altLang="en-US" sz="1100" b="1" dirty="0"/>
              <a:t>調整交付金（国）</a:t>
            </a:r>
          </a:p>
        </p:txBody>
      </p:sp>
      <p:sp>
        <p:nvSpPr>
          <p:cNvPr id="2075" name="Line 26"/>
          <p:cNvSpPr>
            <a:spLocks noChangeShapeType="1"/>
          </p:cNvSpPr>
          <p:nvPr/>
        </p:nvSpPr>
        <p:spPr bwMode="auto">
          <a:xfrm flipV="1">
            <a:off x="5967000" y="1628800"/>
            <a:ext cx="1950000" cy="0"/>
          </a:xfrm>
          <a:prstGeom prst="line">
            <a:avLst/>
          </a:prstGeom>
          <a:noFill/>
          <a:ln w="9525">
            <a:solidFill>
              <a:schemeClr val="tx1"/>
            </a:solidFill>
            <a:round/>
            <a:headEnd type="triangle" w="med" len="med"/>
            <a:tailEnd/>
          </a:ln>
        </p:spPr>
        <p:txBody>
          <a:bodyPr/>
          <a:lstStyle/>
          <a:p>
            <a:endParaRPr lang="ja-JP" altLang="en-US"/>
          </a:p>
        </p:txBody>
      </p:sp>
      <p:sp>
        <p:nvSpPr>
          <p:cNvPr id="2076" name="Line 27"/>
          <p:cNvSpPr>
            <a:spLocks noChangeShapeType="1"/>
          </p:cNvSpPr>
          <p:nvPr/>
        </p:nvSpPr>
        <p:spPr bwMode="auto">
          <a:xfrm flipH="1">
            <a:off x="7725574" y="1015979"/>
            <a:ext cx="16175" cy="4608513"/>
          </a:xfrm>
          <a:prstGeom prst="line">
            <a:avLst/>
          </a:prstGeom>
          <a:noFill/>
          <a:ln w="25400">
            <a:solidFill>
              <a:schemeClr val="tx1"/>
            </a:solidFill>
            <a:round/>
            <a:headEnd/>
            <a:tailEnd/>
          </a:ln>
        </p:spPr>
        <p:txBody>
          <a:bodyPr/>
          <a:lstStyle/>
          <a:p>
            <a:endParaRPr lang="ja-JP" altLang="en-US"/>
          </a:p>
        </p:txBody>
      </p:sp>
      <p:sp>
        <p:nvSpPr>
          <p:cNvPr id="2083" name="Line 34"/>
          <p:cNvSpPr>
            <a:spLocks noChangeShapeType="1"/>
          </p:cNvSpPr>
          <p:nvPr/>
        </p:nvSpPr>
        <p:spPr bwMode="auto">
          <a:xfrm>
            <a:off x="2751488" y="1030259"/>
            <a:ext cx="4990204" cy="0"/>
          </a:xfrm>
          <a:prstGeom prst="line">
            <a:avLst/>
          </a:prstGeom>
          <a:noFill/>
          <a:ln w="25400">
            <a:solidFill>
              <a:schemeClr val="tx1"/>
            </a:solidFill>
            <a:round/>
            <a:headEnd/>
            <a:tailEnd/>
          </a:ln>
        </p:spPr>
        <p:txBody>
          <a:bodyPr/>
          <a:lstStyle/>
          <a:p>
            <a:endParaRPr lang="ja-JP" altLang="en-US"/>
          </a:p>
        </p:txBody>
      </p:sp>
      <p:grpSp>
        <p:nvGrpSpPr>
          <p:cNvPr id="7" name="グループ化 6"/>
          <p:cNvGrpSpPr/>
          <p:nvPr/>
        </p:nvGrpSpPr>
        <p:grpSpPr>
          <a:xfrm>
            <a:off x="4656151" y="1265209"/>
            <a:ext cx="1154945" cy="677862"/>
            <a:chOff x="4572000" y="1265209"/>
            <a:chExt cx="1066103" cy="677862"/>
          </a:xfrm>
        </p:grpSpPr>
        <p:sp>
          <p:nvSpPr>
            <p:cNvPr id="2077" name="Rectangle 28"/>
            <p:cNvSpPr>
              <a:spLocks noChangeArrowheads="1"/>
            </p:cNvSpPr>
            <p:nvPr/>
          </p:nvSpPr>
          <p:spPr bwMode="auto">
            <a:xfrm>
              <a:off x="4788024" y="1552546"/>
              <a:ext cx="836159" cy="152400"/>
            </a:xfrm>
            <a:prstGeom prst="rect">
              <a:avLst/>
            </a:prstGeom>
            <a:noFill/>
            <a:ln w="9525">
              <a:noFill/>
              <a:miter lim="800000"/>
              <a:headEnd/>
              <a:tailEnd/>
            </a:ln>
          </p:spPr>
          <p:txBody>
            <a:bodyPr wrap="none" lIns="91428" tIns="45714" rIns="91428" bIns="45714" anchor="ctr"/>
            <a:lstStyle/>
            <a:p>
              <a:r>
                <a:rPr lang="ja-JP" altLang="en-US" sz="1200" dirty="0"/>
                <a:t>（９％）</a:t>
              </a:r>
              <a:r>
                <a:rPr lang="en-US" altLang="ja-JP" sz="900" dirty="0">
                  <a:latin typeface="ＭＳ Ｐ明朝" panose="02020600040205080304" pitchFamily="18" charset="-128"/>
                  <a:ea typeface="ＭＳ Ｐ明朝" panose="02020600040205080304" pitchFamily="18" charset="-128"/>
                </a:rPr>
                <a:t>※</a:t>
              </a:r>
              <a:r>
                <a:rPr lang="ja-JP" altLang="en-US" sz="900" dirty="0">
                  <a:latin typeface="ＭＳ Ｐ明朝" panose="02020600040205080304" pitchFamily="18" charset="-128"/>
                  <a:ea typeface="ＭＳ Ｐ明朝" panose="02020600040205080304" pitchFamily="18" charset="-128"/>
                </a:rPr>
                <a:t>１</a:t>
              </a:r>
              <a:endParaRPr lang="en-US" altLang="ja-JP" sz="900" dirty="0">
                <a:latin typeface="ＭＳ Ｐ明朝" panose="02020600040205080304" pitchFamily="18" charset="-128"/>
                <a:ea typeface="ＭＳ Ｐ明朝" panose="02020600040205080304" pitchFamily="18" charset="-128"/>
              </a:endParaRPr>
            </a:p>
          </p:txBody>
        </p:sp>
        <p:sp>
          <p:nvSpPr>
            <p:cNvPr id="2080" name="Rectangle 31"/>
            <p:cNvSpPr>
              <a:spLocks noChangeArrowheads="1"/>
            </p:cNvSpPr>
            <p:nvPr/>
          </p:nvSpPr>
          <p:spPr bwMode="auto">
            <a:xfrm>
              <a:off x="4771261" y="1790671"/>
              <a:ext cx="839146" cy="152400"/>
            </a:xfrm>
            <a:prstGeom prst="rect">
              <a:avLst/>
            </a:prstGeom>
            <a:noFill/>
            <a:ln w="9525">
              <a:noFill/>
              <a:miter lim="800000"/>
              <a:headEnd/>
              <a:tailEnd/>
            </a:ln>
          </p:spPr>
          <p:txBody>
            <a:bodyPr wrap="none" lIns="91428" tIns="45714" rIns="91428" bIns="45714" anchor="ctr"/>
            <a:lstStyle/>
            <a:p>
              <a:r>
                <a:rPr lang="en-US" altLang="ja-JP" sz="1200" dirty="0" smtClean="0">
                  <a:latin typeface="ＭＳ Ｐゴシック" charset="-128"/>
                </a:rPr>
                <a:t>7,800</a:t>
              </a:r>
              <a:r>
                <a:rPr lang="ja-JP" altLang="en-US" sz="1200" dirty="0" smtClean="0">
                  <a:latin typeface="ＭＳ Ｐゴシック" charset="-128"/>
                </a:rPr>
                <a:t>億円</a:t>
              </a:r>
              <a:endParaRPr lang="ja-JP" altLang="en-US" sz="1200" dirty="0">
                <a:latin typeface="ＭＳ Ｐゴシック" charset="-128"/>
              </a:endParaRPr>
            </a:p>
          </p:txBody>
        </p:sp>
        <p:sp>
          <p:nvSpPr>
            <p:cNvPr id="2085" name="Rectangle 36"/>
            <p:cNvSpPr>
              <a:spLocks noChangeArrowheads="1"/>
            </p:cNvSpPr>
            <p:nvPr/>
          </p:nvSpPr>
          <p:spPr bwMode="auto">
            <a:xfrm>
              <a:off x="4572000" y="1265209"/>
              <a:ext cx="1066103" cy="304800"/>
            </a:xfrm>
            <a:prstGeom prst="rect">
              <a:avLst/>
            </a:prstGeom>
            <a:noFill/>
            <a:ln w="9525">
              <a:noFill/>
              <a:miter lim="800000"/>
              <a:headEnd/>
              <a:tailEnd/>
            </a:ln>
          </p:spPr>
          <p:txBody>
            <a:bodyPr wrap="none" lIns="91428" tIns="45714" rIns="91428" bIns="45714" anchor="ctr"/>
            <a:lstStyle/>
            <a:p>
              <a:pPr algn="ctr"/>
              <a:r>
                <a:rPr lang="ja-JP" altLang="en-US" sz="1200" b="1" dirty="0" smtClean="0"/>
                <a:t>調整</a:t>
              </a:r>
              <a:r>
                <a:rPr lang="ja-JP" altLang="en-US" sz="1200" b="1" dirty="0"/>
                <a:t>交付</a:t>
              </a:r>
              <a:r>
                <a:rPr lang="ja-JP" altLang="en-US" sz="1200" b="1" dirty="0" smtClean="0"/>
                <a:t>金（国）</a:t>
              </a:r>
              <a:endParaRPr lang="ja-JP" altLang="en-US" sz="1200" b="1" dirty="0"/>
            </a:p>
          </p:txBody>
        </p:sp>
      </p:grpSp>
      <p:grpSp>
        <p:nvGrpSpPr>
          <p:cNvPr id="8" name="グループ化 7"/>
          <p:cNvGrpSpPr/>
          <p:nvPr/>
        </p:nvGrpSpPr>
        <p:grpSpPr>
          <a:xfrm>
            <a:off x="4640965" y="2930486"/>
            <a:ext cx="1233516" cy="858554"/>
            <a:chOff x="4561556" y="2855884"/>
            <a:chExt cx="1138630" cy="858554"/>
          </a:xfrm>
        </p:grpSpPr>
        <p:sp>
          <p:nvSpPr>
            <p:cNvPr id="2078" name="Rectangle 29"/>
            <p:cNvSpPr>
              <a:spLocks noChangeArrowheads="1"/>
            </p:cNvSpPr>
            <p:nvPr/>
          </p:nvSpPr>
          <p:spPr bwMode="auto">
            <a:xfrm>
              <a:off x="4716016" y="3216246"/>
              <a:ext cx="837653" cy="152400"/>
            </a:xfrm>
            <a:prstGeom prst="rect">
              <a:avLst/>
            </a:prstGeom>
            <a:noFill/>
            <a:ln w="9525">
              <a:noFill/>
              <a:miter lim="800000"/>
              <a:headEnd/>
              <a:tailEnd/>
            </a:ln>
          </p:spPr>
          <p:txBody>
            <a:bodyPr wrap="none" lIns="91428" tIns="45714" rIns="91428" bIns="45714" anchor="ctr"/>
            <a:lstStyle/>
            <a:p>
              <a:r>
                <a:rPr lang="ja-JP" altLang="en-US" sz="1200" dirty="0" smtClean="0">
                  <a:latin typeface="+mn-ea"/>
                </a:rPr>
                <a:t>（</a:t>
              </a:r>
              <a:r>
                <a:rPr lang="en-US" altLang="ja-JP" sz="1200" dirty="0" smtClean="0">
                  <a:latin typeface="+mn-ea"/>
                </a:rPr>
                <a:t>32</a:t>
              </a:r>
              <a:r>
                <a:rPr lang="ja-JP" altLang="en-US" sz="1200" dirty="0" smtClean="0">
                  <a:latin typeface="+mn-ea"/>
                </a:rPr>
                <a:t>％）</a:t>
              </a:r>
              <a:r>
                <a:rPr lang="en-US" altLang="ja-JP" sz="1000" dirty="0" smtClean="0">
                  <a:latin typeface="+mn-ea"/>
                </a:rPr>
                <a:t> </a:t>
              </a:r>
              <a:r>
                <a:rPr lang="en-US" altLang="ja-JP" sz="900" dirty="0">
                  <a:latin typeface="ＭＳ Ｐ明朝" panose="02020600040205080304" pitchFamily="18" charset="-128"/>
                  <a:ea typeface="ＭＳ Ｐ明朝" panose="02020600040205080304" pitchFamily="18" charset="-128"/>
                </a:rPr>
                <a:t>※</a:t>
              </a:r>
              <a:r>
                <a:rPr lang="ja-JP" altLang="en-US" sz="900" dirty="0">
                  <a:latin typeface="ＭＳ Ｐ明朝" panose="02020600040205080304" pitchFamily="18" charset="-128"/>
                  <a:ea typeface="ＭＳ Ｐ明朝" panose="02020600040205080304" pitchFamily="18" charset="-128"/>
                </a:rPr>
                <a:t>１</a:t>
              </a:r>
              <a:endParaRPr lang="en-US" altLang="ja-JP" sz="900" dirty="0">
                <a:latin typeface="ＭＳ Ｐ明朝" panose="02020600040205080304" pitchFamily="18" charset="-128"/>
                <a:ea typeface="ＭＳ Ｐ明朝" panose="02020600040205080304" pitchFamily="18" charset="-128"/>
              </a:endParaRPr>
            </a:p>
          </p:txBody>
        </p:sp>
        <p:sp>
          <p:nvSpPr>
            <p:cNvPr id="2079" name="Rectangle 30"/>
            <p:cNvSpPr>
              <a:spLocks noChangeArrowheads="1"/>
            </p:cNvSpPr>
            <p:nvPr/>
          </p:nvSpPr>
          <p:spPr bwMode="auto">
            <a:xfrm>
              <a:off x="4572000" y="3501008"/>
              <a:ext cx="1128186" cy="213430"/>
            </a:xfrm>
            <a:prstGeom prst="rect">
              <a:avLst/>
            </a:prstGeom>
            <a:noFill/>
            <a:ln w="9525">
              <a:noFill/>
              <a:miter lim="800000"/>
              <a:headEnd/>
              <a:tailEnd/>
            </a:ln>
          </p:spPr>
          <p:txBody>
            <a:bodyPr wrap="none" lIns="91428" tIns="45714" rIns="91428" bIns="45714" anchor="ctr"/>
            <a:lstStyle/>
            <a:p>
              <a:pPr algn="ctr"/>
              <a:r>
                <a:rPr lang="en-US" altLang="ja-JP" sz="1200" dirty="0" smtClean="0">
                  <a:latin typeface="ＭＳ Ｐゴシック" charset="-128"/>
                </a:rPr>
                <a:t>23,800</a:t>
              </a:r>
              <a:r>
                <a:rPr lang="ja-JP" altLang="en-US" sz="1200" dirty="0" smtClean="0">
                  <a:latin typeface="ＭＳ Ｐゴシック" charset="-128"/>
                </a:rPr>
                <a:t>億円</a:t>
              </a:r>
              <a:endParaRPr lang="ja-JP" altLang="en-US" sz="1200" dirty="0">
                <a:latin typeface="ＭＳ Ｐゴシック" charset="-128"/>
              </a:endParaRPr>
            </a:p>
          </p:txBody>
        </p:sp>
        <p:sp>
          <p:nvSpPr>
            <p:cNvPr id="2086" name="Rectangle 37"/>
            <p:cNvSpPr>
              <a:spLocks noChangeArrowheads="1"/>
            </p:cNvSpPr>
            <p:nvPr/>
          </p:nvSpPr>
          <p:spPr bwMode="auto">
            <a:xfrm>
              <a:off x="4561556" y="2855884"/>
              <a:ext cx="1069089" cy="304800"/>
            </a:xfrm>
            <a:prstGeom prst="rect">
              <a:avLst/>
            </a:prstGeom>
            <a:noFill/>
            <a:ln w="9525">
              <a:noFill/>
              <a:miter lim="800000"/>
              <a:headEnd/>
              <a:tailEnd/>
            </a:ln>
          </p:spPr>
          <p:txBody>
            <a:bodyPr wrap="none" lIns="91428" tIns="45714" rIns="91428" bIns="45714" anchor="ctr"/>
            <a:lstStyle/>
            <a:p>
              <a:pPr algn="ctr"/>
              <a:r>
                <a:rPr lang="ja-JP" altLang="en-US" sz="1200" b="1" dirty="0"/>
                <a:t>定率国庫負担</a:t>
              </a:r>
            </a:p>
          </p:txBody>
        </p:sp>
      </p:grpSp>
      <p:grpSp>
        <p:nvGrpSpPr>
          <p:cNvPr id="4" name="グループ化 3"/>
          <p:cNvGrpSpPr/>
          <p:nvPr/>
        </p:nvGrpSpPr>
        <p:grpSpPr>
          <a:xfrm>
            <a:off x="7849771" y="4977792"/>
            <a:ext cx="2071781" cy="1079500"/>
            <a:chOff x="7219343" y="5111721"/>
            <a:chExt cx="1912413" cy="1079500"/>
          </a:xfrm>
        </p:grpSpPr>
        <p:sp>
          <p:nvSpPr>
            <p:cNvPr id="2088" name="AutoShape 39"/>
            <p:cNvSpPr>
              <a:spLocks noChangeArrowheads="1"/>
            </p:cNvSpPr>
            <p:nvPr/>
          </p:nvSpPr>
          <p:spPr bwMode="auto">
            <a:xfrm>
              <a:off x="7219343" y="5245071"/>
              <a:ext cx="1823126" cy="946150"/>
            </a:xfrm>
            <a:prstGeom prst="roundRect">
              <a:avLst>
                <a:gd name="adj" fmla="val 0"/>
              </a:avLst>
            </a:prstGeom>
            <a:noFill/>
            <a:ln w="9525">
              <a:solidFill>
                <a:schemeClr val="tx1"/>
              </a:solidFill>
              <a:round/>
              <a:headEnd/>
              <a:tailEnd/>
            </a:ln>
          </p:spPr>
          <p:txBody>
            <a:bodyPr wrap="none" anchor="ctr"/>
            <a:lstStyle/>
            <a:p>
              <a:endParaRPr lang="ja-JP" altLang="en-US"/>
            </a:p>
          </p:txBody>
        </p:sp>
        <p:sp>
          <p:nvSpPr>
            <p:cNvPr id="2089" name="Rectangle 40"/>
            <p:cNvSpPr>
              <a:spLocks noChangeArrowheads="1"/>
            </p:cNvSpPr>
            <p:nvPr/>
          </p:nvSpPr>
          <p:spPr bwMode="auto">
            <a:xfrm>
              <a:off x="7552314" y="5111721"/>
              <a:ext cx="1104925" cy="304800"/>
            </a:xfrm>
            <a:prstGeom prst="rect">
              <a:avLst/>
            </a:prstGeom>
            <a:solidFill>
              <a:schemeClr val="bg1"/>
            </a:solidFill>
            <a:ln w="9525">
              <a:solidFill>
                <a:schemeClr val="tx1"/>
              </a:solidFill>
              <a:miter lim="800000"/>
              <a:headEnd/>
              <a:tailEnd/>
            </a:ln>
          </p:spPr>
          <p:txBody>
            <a:bodyPr wrap="none" lIns="91428" tIns="45714" rIns="91428" bIns="45714" anchor="ctr"/>
            <a:lstStyle/>
            <a:p>
              <a:pPr algn="ctr"/>
              <a:r>
                <a:rPr lang="ja-JP" altLang="en-US" sz="1200" b="1" dirty="0"/>
                <a:t>公費負担額</a:t>
              </a:r>
            </a:p>
          </p:txBody>
        </p:sp>
        <p:sp>
          <p:nvSpPr>
            <p:cNvPr id="2090" name="Text Box 41"/>
            <p:cNvSpPr txBox="1">
              <a:spLocks noChangeArrowheads="1"/>
            </p:cNvSpPr>
            <p:nvPr/>
          </p:nvSpPr>
          <p:spPr bwMode="auto">
            <a:xfrm>
              <a:off x="7289287" y="5400748"/>
              <a:ext cx="1842469" cy="769429"/>
            </a:xfrm>
            <a:prstGeom prst="rect">
              <a:avLst/>
            </a:prstGeom>
            <a:noFill/>
            <a:ln w="9525">
              <a:noFill/>
              <a:miter lim="800000"/>
              <a:headEnd/>
              <a:tailEnd/>
            </a:ln>
          </p:spPr>
          <p:txBody>
            <a:bodyPr wrap="square" lIns="91428" tIns="45714" rIns="91428" bIns="45714">
              <a:spAutoFit/>
            </a:bodyPr>
            <a:lstStyle/>
            <a:p>
              <a:pPr algn="l">
                <a:spcBef>
                  <a:spcPct val="50000"/>
                </a:spcBef>
              </a:pPr>
              <a:r>
                <a:rPr lang="ja-JP" altLang="en-US" sz="1100" dirty="0">
                  <a:latin typeface="ＭＳ Ｐゴシック" charset="-128"/>
                </a:rPr>
                <a:t>国　計　：     </a:t>
              </a:r>
              <a:r>
                <a:rPr lang="ja-JP" altLang="en-US" sz="1100" dirty="0" smtClean="0">
                  <a:latin typeface="ＭＳ Ｐゴシック" charset="-128"/>
                </a:rPr>
                <a:t>　</a:t>
              </a:r>
              <a:r>
                <a:rPr lang="en-US" altLang="ja-JP" sz="1100" dirty="0" smtClean="0">
                  <a:latin typeface="ＭＳ Ｐゴシック" charset="-128"/>
                </a:rPr>
                <a:t>33,700</a:t>
              </a:r>
              <a:r>
                <a:rPr lang="ja-JP" altLang="en-US" sz="1100" dirty="0" smtClean="0">
                  <a:latin typeface="ＭＳ Ｐゴシック" charset="-128"/>
                </a:rPr>
                <a:t>億円</a:t>
              </a:r>
              <a:endParaRPr lang="ja-JP" altLang="en-US" sz="1100" dirty="0">
                <a:latin typeface="ＭＳ Ｐゴシック" charset="-128"/>
              </a:endParaRPr>
            </a:p>
            <a:p>
              <a:pPr algn="l">
                <a:spcBef>
                  <a:spcPct val="50000"/>
                </a:spcBef>
              </a:pPr>
              <a:r>
                <a:rPr lang="ja-JP" altLang="en-US" sz="1100" dirty="0">
                  <a:latin typeface="ＭＳ Ｐゴシック" charset="-128"/>
                </a:rPr>
                <a:t>都道府県計：　</a:t>
              </a:r>
              <a:r>
                <a:rPr lang="en-US" altLang="ja-JP" sz="1100" dirty="0" smtClean="0">
                  <a:latin typeface="ＭＳ Ｐゴシック" charset="-128"/>
                </a:rPr>
                <a:t>11,600</a:t>
              </a:r>
              <a:r>
                <a:rPr lang="ja-JP" altLang="en-US" sz="1100" dirty="0" smtClean="0">
                  <a:latin typeface="ＭＳ Ｐゴシック" charset="-128"/>
                </a:rPr>
                <a:t>億円</a:t>
              </a:r>
              <a:endParaRPr lang="ja-JP" altLang="en-US" sz="1100" dirty="0">
                <a:latin typeface="ＭＳ Ｐゴシック" charset="-128"/>
              </a:endParaRPr>
            </a:p>
            <a:p>
              <a:pPr algn="l">
                <a:spcBef>
                  <a:spcPct val="50000"/>
                </a:spcBef>
              </a:pPr>
              <a:r>
                <a:rPr lang="ja-JP" altLang="en-US" sz="1100" dirty="0">
                  <a:latin typeface="ＭＳ Ｐゴシック" charset="-128"/>
                </a:rPr>
                <a:t>市町村計：　　 </a:t>
              </a:r>
              <a:r>
                <a:rPr lang="ja-JP" altLang="en-US" sz="1100" dirty="0" smtClean="0">
                  <a:latin typeface="ＭＳ Ｐゴシック" charset="-128"/>
                </a:rPr>
                <a:t>　</a:t>
              </a:r>
              <a:r>
                <a:rPr lang="en-US" altLang="ja-JP" sz="1100" dirty="0" smtClean="0">
                  <a:latin typeface="ＭＳ Ｐゴシック" charset="-128"/>
                </a:rPr>
                <a:t>1,800</a:t>
              </a:r>
              <a:r>
                <a:rPr lang="ja-JP" altLang="en-US" sz="1100" dirty="0" smtClean="0">
                  <a:latin typeface="ＭＳ Ｐゴシック" charset="-128"/>
                </a:rPr>
                <a:t>億円</a:t>
              </a:r>
              <a:endParaRPr lang="ja-JP" altLang="en-US" sz="1100" dirty="0">
                <a:latin typeface="ＭＳ Ｐゴシック" charset="-128"/>
              </a:endParaRPr>
            </a:p>
          </p:txBody>
        </p:sp>
      </p:grpSp>
      <p:sp>
        <p:nvSpPr>
          <p:cNvPr id="2091" name="AutoShape 42"/>
          <p:cNvSpPr>
            <a:spLocks noChangeArrowheads="1"/>
          </p:cNvSpPr>
          <p:nvPr/>
        </p:nvSpPr>
        <p:spPr bwMode="auto">
          <a:xfrm>
            <a:off x="58500" y="1030258"/>
            <a:ext cx="2593030" cy="238501"/>
          </a:xfrm>
          <a:prstGeom prst="roundRect">
            <a:avLst>
              <a:gd name="adj" fmla="val 16667"/>
            </a:avLst>
          </a:prstGeom>
          <a:noFill/>
          <a:ln w="9525">
            <a:solidFill>
              <a:schemeClr val="tx1"/>
            </a:solidFill>
            <a:round/>
            <a:headEnd/>
            <a:tailEnd/>
          </a:ln>
        </p:spPr>
        <p:txBody>
          <a:bodyPr wrap="none" anchor="ctr"/>
          <a:lstStyle/>
          <a:p>
            <a:endParaRPr lang="ja-JP" altLang="en-US"/>
          </a:p>
        </p:txBody>
      </p:sp>
      <p:sp>
        <p:nvSpPr>
          <p:cNvPr id="2092" name="Rectangle 43"/>
          <p:cNvSpPr>
            <a:spLocks noChangeArrowheads="1"/>
          </p:cNvSpPr>
          <p:nvPr/>
        </p:nvSpPr>
        <p:spPr bwMode="auto">
          <a:xfrm>
            <a:off x="65704" y="1008000"/>
            <a:ext cx="2223000" cy="287338"/>
          </a:xfrm>
          <a:prstGeom prst="rect">
            <a:avLst/>
          </a:prstGeom>
          <a:noFill/>
          <a:ln w="9525">
            <a:noFill/>
            <a:miter lim="800000"/>
            <a:headEnd/>
            <a:tailEnd/>
          </a:ln>
        </p:spPr>
        <p:txBody>
          <a:bodyPr wrap="none" lIns="91428" tIns="45714" rIns="91428" bIns="45714" anchor="ctr"/>
          <a:lstStyle/>
          <a:p>
            <a:r>
              <a:rPr lang="ja-JP" altLang="en-US" sz="1050" dirty="0" smtClean="0">
                <a:latin typeface="+mn-ea"/>
              </a:rPr>
              <a:t>  市町村</a:t>
            </a:r>
            <a:r>
              <a:rPr lang="ja-JP" altLang="en-US" sz="1050" dirty="0">
                <a:latin typeface="+mn-ea"/>
              </a:rPr>
              <a:t>への地方財政措置</a:t>
            </a:r>
            <a:r>
              <a:rPr lang="ja-JP" altLang="en-US" sz="1050" dirty="0" smtClean="0">
                <a:latin typeface="+mn-ea"/>
              </a:rPr>
              <a:t>：</a:t>
            </a:r>
            <a:r>
              <a:rPr lang="en-US" altLang="ja-JP" sz="1050" dirty="0" smtClean="0">
                <a:latin typeface="+mn-ea"/>
              </a:rPr>
              <a:t>1,000</a:t>
            </a:r>
            <a:r>
              <a:rPr lang="ja-JP" altLang="en-US" sz="1050" dirty="0" smtClean="0">
                <a:latin typeface="+mn-ea"/>
              </a:rPr>
              <a:t>億円</a:t>
            </a:r>
            <a:endParaRPr lang="ja-JP" altLang="en-US" sz="1050" dirty="0">
              <a:latin typeface="+mn-ea"/>
            </a:endParaRPr>
          </a:p>
        </p:txBody>
      </p:sp>
      <p:sp>
        <p:nvSpPr>
          <p:cNvPr id="2093" name="Line 44"/>
          <p:cNvSpPr>
            <a:spLocks noChangeShapeType="1"/>
          </p:cNvSpPr>
          <p:nvPr/>
        </p:nvSpPr>
        <p:spPr bwMode="auto">
          <a:xfrm>
            <a:off x="2573766" y="1188000"/>
            <a:ext cx="351009" cy="0"/>
          </a:xfrm>
          <a:prstGeom prst="line">
            <a:avLst/>
          </a:prstGeom>
          <a:noFill/>
          <a:ln w="9525">
            <a:solidFill>
              <a:schemeClr val="tx1"/>
            </a:solidFill>
            <a:round/>
            <a:headEnd/>
            <a:tailEnd type="triangle" w="med" len="med"/>
          </a:ln>
        </p:spPr>
        <p:txBody>
          <a:bodyPr wrap="none" anchor="ctr"/>
          <a:lstStyle/>
          <a:p>
            <a:endParaRPr lang="ja-JP" altLang="en-US"/>
          </a:p>
        </p:txBody>
      </p:sp>
      <p:sp>
        <p:nvSpPr>
          <p:cNvPr id="2094" name="AutoShape 45"/>
          <p:cNvSpPr>
            <a:spLocks noChangeArrowheads="1"/>
          </p:cNvSpPr>
          <p:nvPr/>
        </p:nvSpPr>
        <p:spPr bwMode="auto">
          <a:xfrm>
            <a:off x="58500" y="1495790"/>
            <a:ext cx="2630169" cy="1281457"/>
          </a:xfrm>
          <a:prstGeom prst="roundRect">
            <a:avLst>
              <a:gd name="adj" fmla="val 16667"/>
            </a:avLst>
          </a:prstGeom>
          <a:noFill/>
          <a:ln w="9525">
            <a:solidFill>
              <a:schemeClr val="tx1"/>
            </a:solidFill>
            <a:round/>
            <a:headEnd/>
            <a:tailEnd/>
          </a:ln>
        </p:spPr>
        <p:txBody>
          <a:bodyPr wrap="none" anchor="ctr"/>
          <a:lstStyle/>
          <a:p>
            <a:endParaRPr lang="ja-JP" altLang="en-US"/>
          </a:p>
        </p:txBody>
      </p:sp>
      <p:sp>
        <p:nvSpPr>
          <p:cNvPr id="2095" name="Rectangle 46"/>
          <p:cNvSpPr>
            <a:spLocks noChangeArrowheads="1"/>
          </p:cNvSpPr>
          <p:nvPr/>
        </p:nvSpPr>
        <p:spPr bwMode="auto">
          <a:xfrm>
            <a:off x="58500" y="1609751"/>
            <a:ext cx="2630169" cy="935608"/>
          </a:xfrm>
          <a:prstGeom prst="rect">
            <a:avLst/>
          </a:prstGeom>
          <a:noFill/>
          <a:ln w="9525">
            <a:noFill/>
            <a:miter lim="800000"/>
            <a:headEnd/>
            <a:tailEnd/>
          </a:ln>
        </p:spPr>
        <p:txBody>
          <a:bodyPr lIns="91428" tIns="45714" rIns="91428" bIns="45714"/>
          <a:lstStyle/>
          <a:p>
            <a:pPr marL="85725" indent="-85725">
              <a:lnSpc>
                <a:spcPts val="1400"/>
              </a:lnSpc>
            </a:pPr>
            <a:r>
              <a:rPr lang="en-US" altLang="ja-JP" sz="1100" dirty="0" smtClean="0"/>
              <a:t>○</a:t>
            </a:r>
            <a:r>
              <a:rPr lang="ja-JP" altLang="en-US" sz="1100" dirty="0"/>
              <a:t> </a:t>
            </a:r>
            <a:r>
              <a:rPr lang="ja-JP" altLang="en-US" sz="1100" u="sng" dirty="0" smtClean="0"/>
              <a:t>高額</a:t>
            </a:r>
            <a:r>
              <a:rPr lang="ja-JP" altLang="en-US" sz="1100" u="sng" dirty="0">
                <a:latin typeface="+mj-ea"/>
                <a:ea typeface="+mj-ea"/>
              </a:rPr>
              <a:t>な医療費</a:t>
            </a:r>
            <a:r>
              <a:rPr lang="ja-JP" altLang="en-US" sz="1100" u="sng" dirty="0" smtClean="0">
                <a:latin typeface="+mj-ea"/>
                <a:ea typeface="+mj-ea"/>
              </a:rPr>
              <a:t>（</a:t>
            </a:r>
            <a:r>
              <a:rPr lang="ja-JP" altLang="en-US" sz="1100" u="sng" dirty="0">
                <a:latin typeface="+mj-ea"/>
              </a:rPr>
              <a:t>１件</a:t>
            </a:r>
            <a:r>
              <a:rPr lang="en-US" altLang="ja-JP" sz="1100" u="sng" dirty="0">
                <a:latin typeface="+mj-ea"/>
              </a:rPr>
              <a:t>80</a:t>
            </a:r>
            <a:r>
              <a:rPr lang="ja-JP" altLang="en-US" sz="1100" u="sng" dirty="0" smtClean="0">
                <a:latin typeface="+mj-ea"/>
              </a:rPr>
              <a:t>万円超）の発生</a:t>
            </a:r>
            <a:r>
              <a:rPr lang="ja-JP" altLang="en-US" sz="1100" u="sng" dirty="0">
                <a:latin typeface="+mj-ea"/>
              </a:rPr>
              <a:t>による国保財政の急激な影響の緩和</a:t>
            </a:r>
            <a:r>
              <a:rPr lang="ja-JP" altLang="en-US" sz="1100" u="sng" dirty="0" smtClean="0">
                <a:latin typeface="+mj-ea"/>
                <a:ea typeface="+mj-ea"/>
              </a:rPr>
              <a:t>を</a:t>
            </a:r>
            <a:r>
              <a:rPr lang="ja-JP" altLang="en-US" sz="1100" u="sng" dirty="0">
                <a:latin typeface="+mj-ea"/>
                <a:ea typeface="+mj-ea"/>
              </a:rPr>
              <a:t>図る</a:t>
            </a:r>
            <a:r>
              <a:rPr lang="ja-JP" altLang="en-US" sz="1100" dirty="0">
                <a:latin typeface="+mj-ea"/>
                <a:ea typeface="+mj-ea"/>
              </a:rPr>
              <a:t>ため</a:t>
            </a:r>
            <a:r>
              <a:rPr lang="ja-JP" altLang="en-US" sz="1100" dirty="0" smtClean="0">
                <a:latin typeface="+mj-ea"/>
                <a:ea typeface="+mj-ea"/>
              </a:rPr>
              <a:t>、市町村国保</a:t>
            </a:r>
            <a:r>
              <a:rPr lang="ja-JP" altLang="en-US" sz="1100" dirty="0">
                <a:latin typeface="+mj-ea"/>
                <a:ea typeface="+mj-ea"/>
              </a:rPr>
              <a:t>からの拠出金を</a:t>
            </a:r>
            <a:r>
              <a:rPr lang="ja-JP" altLang="en-US" sz="1100" dirty="0" smtClean="0">
                <a:latin typeface="+mj-ea"/>
                <a:ea typeface="+mj-ea"/>
              </a:rPr>
              <a:t>財源に、</a:t>
            </a:r>
            <a:r>
              <a:rPr lang="ja-JP" altLang="en-US" sz="1100" dirty="0">
                <a:latin typeface="+mj-ea"/>
                <a:ea typeface="+mj-ea"/>
              </a:rPr>
              <a:t>都道府県単位</a:t>
            </a:r>
            <a:r>
              <a:rPr lang="ja-JP" altLang="en-US" sz="1100" dirty="0" smtClean="0">
                <a:latin typeface="+mj-ea"/>
                <a:ea typeface="+mj-ea"/>
              </a:rPr>
              <a:t>で負担を共有</a:t>
            </a:r>
            <a:r>
              <a:rPr lang="ja-JP" altLang="en-US" sz="1100" dirty="0"/>
              <a:t>　　</a:t>
            </a:r>
            <a:endParaRPr lang="en-US" altLang="ja-JP" sz="1100" dirty="0" smtClean="0"/>
          </a:p>
          <a:p>
            <a:pPr marL="190500" indent="76200" algn="l">
              <a:spcBef>
                <a:spcPts val="300"/>
              </a:spcBef>
            </a:pPr>
            <a:r>
              <a:rPr lang="ja-JP" altLang="en-US" sz="1100" dirty="0" smtClean="0">
                <a:latin typeface="+mj-ea"/>
                <a:ea typeface="+mj-ea"/>
              </a:rPr>
              <a:t>事業</a:t>
            </a:r>
            <a:r>
              <a:rPr lang="ja-JP" altLang="en-US" sz="1100" dirty="0">
                <a:latin typeface="+mj-ea"/>
                <a:ea typeface="+mj-ea"/>
              </a:rPr>
              <a:t>規模</a:t>
            </a:r>
            <a:r>
              <a:rPr lang="ja-JP" altLang="en-US" sz="1100" dirty="0" smtClean="0">
                <a:latin typeface="+mj-ea"/>
                <a:ea typeface="+mj-ea"/>
              </a:rPr>
              <a:t>：</a:t>
            </a:r>
            <a:r>
              <a:rPr lang="en-US" altLang="ja-JP" sz="1100" dirty="0" smtClean="0">
                <a:latin typeface="+mj-ea"/>
                <a:ea typeface="+mj-ea"/>
              </a:rPr>
              <a:t>3,360</a:t>
            </a:r>
            <a:r>
              <a:rPr lang="ja-JP" altLang="en-US" sz="1100" dirty="0" smtClean="0">
                <a:latin typeface="+mj-ea"/>
                <a:ea typeface="+mj-ea"/>
              </a:rPr>
              <a:t>億円</a:t>
            </a:r>
            <a:endParaRPr lang="en-US" altLang="ja-JP" sz="1100" dirty="0" smtClean="0">
              <a:latin typeface="+mj-ea"/>
              <a:ea typeface="+mj-ea"/>
            </a:endParaRPr>
          </a:p>
          <a:p>
            <a:pPr marL="190500" indent="171450" algn="l"/>
            <a:r>
              <a:rPr lang="en-US" altLang="ja-JP" sz="1100" dirty="0">
                <a:latin typeface="ＭＳ Ｐゴシック" charset="-128"/>
              </a:rPr>
              <a:t> </a:t>
            </a:r>
            <a:r>
              <a:rPr lang="en-US" altLang="ja-JP" sz="1100" dirty="0" smtClean="0">
                <a:latin typeface="ＭＳ Ｐゴシック" charset="-128"/>
              </a:rPr>
              <a:t>※ </a:t>
            </a:r>
            <a:r>
              <a:rPr lang="ja-JP" altLang="en-US" sz="1100" dirty="0" smtClean="0">
                <a:latin typeface="ＭＳ Ｐゴシック" charset="-128"/>
              </a:rPr>
              <a:t>国と都道府県は</a:t>
            </a:r>
            <a:r>
              <a:rPr lang="ja-JP" altLang="en-US" sz="1100" dirty="0">
                <a:latin typeface="ＭＳ Ｐゴシック" charset="-128"/>
              </a:rPr>
              <a:t>１</a:t>
            </a:r>
            <a:r>
              <a:rPr lang="en-US" altLang="ja-JP" sz="1100" dirty="0" smtClean="0">
                <a:latin typeface="ＭＳ Ｐゴシック" charset="-128"/>
              </a:rPr>
              <a:t>/</a:t>
            </a:r>
            <a:r>
              <a:rPr lang="ja-JP" altLang="en-US" sz="1100" dirty="0" smtClean="0">
                <a:latin typeface="ＭＳ Ｐゴシック" charset="-128"/>
              </a:rPr>
              <a:t>４ずつ負担</a:t>
            </a:r>
            <a:endParaRPr lang="ja-JP" altLang="en-US" sz="1100" dirty="0">
              <a:latin typeface="ＭＳ Ｐゴシック" charset="-128"/>
            </a:endParaRPr>
          </a:p>
        </p:txBody>
      </p:sp>
      <p:sp>
        <p:nvSpPr>
          <p:cNvPr id="2096" name="Rectangle 47"/>
          <p:cNvSpPr>
            <a:spLocks noChangeArrowheads="1"/>
          </p:cNvSpPr>
          <p:nvPr/>
        </p:nvSpPr>
        <p:spPr bwMode="auto">
          <a:xfrm>
            <a:off x="370500" y="1395963"/>
            <a:ext cx="1872208" cy="198000"/>
          </a:xfrm>
          <a:prstGeom prst="rect">
            <a:avLst/>
          </a:prstGeom>
          <a:solidFill>
            <a:schemeClr val="bg1"/>
          </a:solidFill>
          <a:ln w="9525">
            <a:solidFill>
              <a:schemeClr val="tx1"/>
            </a:solidFill>
            <a:miter lim="800000"/>
            <a:headEnd/>
            <a:tailEnd/>
          </a:ln>
        </p:spPr>
        <p:txBody>
          <a:bodyPr wrap="none" lIns="91428" tIns="45714" rIns="91428" bIns="45714" anchor="ctr"/>
          <a:lstStyle/>
          <a:p>
            <a:pPr algn="ctr"/>
            <a:r>
              <a:rPr lang="ja-JP" altLang="en-US" sz="1100" b="1" dirty="0" smtClean="0"/>
              <a:t>高額</a:t>
            </a:r>
            <a:r>
              <a:rPr lang="ja-JP" altLang="en-US" sz="1100" b="1" dirty="0"/>
              <a:t>医療費共同</a:t>
            </a:r>
            <a:r>
              <a:rPr lang="ja-JP" altLang="en-US" sz="1100" b="1" dirty="0" smtClean="0"/>
              <a:t>事業</a:t>
            </a:r>
            <a:endParaRPr lang="ja-JP" altLang="en-US" sz="1100" b="1" dirty="0"/>
          </a:p>
        </p:txBody>
      </p:sp>
      <p:sp>
        <p:nvSpPr>
          <p:cNvPr id="2098" name="Rectangle 49"/>
          <p:cNvSpPr>
            <a:spLocks noChangeArrowheads="1"/>
          </p:cNvSpPr>
          <p:nvPr/>
        </p:nvSpPr>
        <p:spPr bwMode="auto">
          <a:xfrm>
            <a:off x="3620123" y="620777"/>
            <a:ext cx="2971059" cy="287944"/>
          </a:xfrm>
          <a:prstGeom prst="rect">
            <a:avLst/>
          </a:prstGeom>
          <a:noFill/>
          <a:ln w="9525">
            <a:noFill/>
            <a:miter lim="800000"/>
            <a:headEnd/>
            <a:tailEnd/>
          </a:ln>
        </p:spPr>
        <p:txBody>
          <a:bodyPr wrap="none" lIns="91428" tIns="45714" rIns="91428" bIns="45714" anchor="ctr"/>
          <a:lstStyle/>
          <a:p>
            <a:r>
              <a:rPr lang="ja-JP" altLang="en-US" sz="1500" dirty="0">
                <a:latin typeface="ＭＳ Ｐゴシック" charset="-128"/>
              </a:rPr>
              <a:t>医療給付費等総額</a:t>
            </a:r>
            <a:r>
              <a:rPr lang="ja-JP" altLang="en-US" sz="1500" dirty="0" smtClean="0">
                <a:latin typeface="ＭＳ Ｐゴシック" charset="-128"/>
              </a:rPr>
              <a:t>：　約</a:t>
            </a:r>
            <a:r>
              <a:rPr lang="en-US" altLang="ja-JP" sz="1500" dirty="0" smtClean="0">
                <a:latin typeface="ＭＳ Ｐゴシック" charset="-128"/>
              </a:rPr>
              <a:t>113,700</a:t>
            </a:r>
            <a:r>
              <a:rPr lang="ja-JP" altLang="en-US" sz="1500" dirty="0" smtClean="0">
                <a:latin typeface="ＭＳ Ｐゴシック" charset="-128"/>
              </a:rPr>
              <a:t>億円</a:t>
            </a:r>
            <a:endParaRPr lang="ja-JP" altLang="en-US" sz="1500" dirty="0">
              <a:latin typeface="ＭＳ Ｐゴシック" charset="-128"/>
            </a:endParaRPr>
          </a:p>
        </p:txBody>
      </p:sp>
      <p:sp>
        <p:nvSpPr>
          <p:cNvPr id="2100" name="Rectangle 51"/>
          <p:cNvSpPr>
            <a:spLocks noChangeArrowheads="1"/>
          </p:cNvSpPr>
          <p:nvPr/>
        </p:nvSpPr>
        <p:spPr bwMode="auto">
          <a:xfrm>
            <a:off x="2768757" y="1628800"/>
            <a:ext cx="1651464" cy="504056"/>
          </a:xfrm>
          <a:prstGeom prst="rect">
            <a:avLst/>
          </a:prstGeom>
          <a:noFill/>
          <a:ln w="9525">
            <a:noFill/>
            <a:miter lim="800000"/>
            <a:headEnd/>
            <a:tailEnd/>
          </a:ln>
        </p:spPr>
        <p:txBody>
          <a:bodyPr wrap="none" lIns="91428" tIns="45714" rIns="91428" bIns="45714" anchor="ctr"/>
          <a:lstStyle/>
          <a:p>
            <a:pPr algn="ctr">
              <a:spcAft>
                <a:spcPts val="600"/>
              </a:spcAft>
            </a:pPr>
            <a:r>
              <a:rPr lang="ja-JP" altLang="en-US" sz="1200" b="1" dirty="0" smtClean="0"/>
              <a:t>保険料</a:t>
            </a:r>
            <a:endParaRPr lang="en-US" altLang="ja-JP" sz="1200" b="1" dirty="0" smtClean="0"/>
          </a:p>
          <a:p>
            <a:pPr algn="ctr"/>
            <a:r>
              <a:rPr lang="ja-JP" altLang="en-US" sz="1200" dirty="0" smtClean="0">
                <a:latin typeface="+mj-ea"/>
                <a:ea typeface="+mj-ea"/>
              </a:rPr>
              <a:t>（</a:t>
            </a:r>
            <a:r>
              <a:rPr lang="en-US" altLang="ja-JP" sz="1200" dirty="0" smtClean="0">
                <a:latin typeface="+mj-ea"/>
                <a:ea typeface="+mj-ea"/>
              </a:rPr>
              <a:t>29,700</a:t>
            </a:r>
            <a:r>
              <a:rPr lang="ja-JP" altLang="en-US" sz="1200" dirty="0" smtClean="0">
                <a:latin typeface="+mj-ea"/>
                <a:ea typeface="+mj-ea"/>
              </a:rPr>
              <a:t>億円</a:t>
            </a:r>
            <a:r>
              <a:rPr lang="ja-JP" altLang="en-US" sz="1200" dirty="0" smtClean="0"/>
              <a:t>）</a:t>
            </a:r>
            <a:endParaRPr lang="ja-JP" altLang="en-US" sz="1200" dirty="0"/>
          </a:p>
        </p:txBody>
      </p:sp>
      <p:sp>
        <p:nvSpPr>
          <p:cNvPr id="2105" name="AutoShape 56"/>
          <p:cNvSpPr>
            <a:spLocks noChangeArrowheads="1"/>
          </p:cNvSpPr>
          <p:nvPr/>
        </p:nvSpPr>
        <p:spPr bwMode="auto">
          <a:xfrm>
            <a:off x="58500" y="5423815"/>
            <a:ext cx="2631787" cy="837312"/>
          </a:xfrm>
          <a:prstGeom prst="roundRect">
            <a:avLst>
              <a:gd name="adj" fmla="val 9898"/>
            </a:avLst>
          </a:prstGeom>
          <a:noFill/>
          <a:ln w="9525">
            <a:solidFill>
              <a:schemeClr val="tx1"/>
            </a:solidFill>
            <a:round/>
            <a:headEnd/>
            <a:tailEnd/>
          </a:ln>
        </p:spPr>
        <p:txBody>
          <a:bodyPr wrap="none" anchor="ctr"/>
          <a:lstStyle/>
          <a:p>
            <a:endParaRPr lang="ja-JP" altLang="en-US"/>
          </a:p>
        </p:txBody>
      </p:sp>
      <p:sp>
        <p:nvSpPr>
          <p:cNvPr id="2106" name="Rectangle 57"/>
          <p:cNvSpPr>
            <a:spLocks noChangeArrowheads="1"/>
          </p:cNvSpPr>
          <p:nvPr/>
        </p:nvSpPr>
        <p:spPr bwMode="auto">
          <a:xfrm>
            <a:off x="0" y="5531521"/>
            <a:ext cx="2762810" cy="792163"/>
          </a:xfrm>
          <a:prstGeom prst="rect">
            <a:avLst/>
          </a:prstGeom>
          <a:noFill/>
          <a:ln w="9525">
            <a:noFill/>
            <a:miter lim="800000"/>
            <a:headEnd/>
            <a:tailEnd/>
          </a:ln>
        </p:spPr>
        <p:txBody>
          <a:bodyPr wrap="none" lIns="91428" tIns="154780" rIns="91428" bIns="45714" anchor="ctr"/>
          <a:lstStyle/>
          <a:p>
            <a:pPr algn="l"/>
            <a:r>
              <a:rPr lang="ja-JP" altLang="en-US" sz="1100" dirty="0" smtClean="0">
                <a:latin typeface="ＭＳ Ｐゴシック" charset="-128"/>
              </a:rPr>
              <a:t>○  </a:t>
            </a:r>
            <a:r>
              <a:rPr lang="ja-JP" altLang="en-US" sz="1100" u="sng" dirty="0" smtClean="0">
                <a:latin typeface="ＭＳ Ｐゴシック" charset="-128"/>
              </a:rPr>
              <a:t>低所得者</a:t>
            </a:r>
            <a:r>
              <a:rPr lang="ja-JP" altLang="en-US" sz="1100" u="sng" dirty="0">
                <a:latin typeface="ＭＳ Ｐゴシック" charset="-128"/>
              </a:rPr>
              <a:t>の</a:t>
            </a:r>
            <a:r>
              <a:rPr lang="ja-JP" altLang="en-US" sz="1100" u="sng" dirty="0" smtClean="0">
                <a:latin typeface="ＭＳ Ｐゴシック" charset="-128"/>
              </a:rPr>
              <a:t>保険料軽減分</a:t>
            </a:r>
            <a:r>
              <a:rPr lang="ja-JP" altLang="en-US" sz="1100" u="sng" dirty="0">
                <a:latin typeface="ＭＳ Ｐゴシック" charset="-128"/>
              </a:rPr>
              <a:t>を公費</a:t>
            </a:r>
            <a:r>
              <a:rPr lang="ja-JP" altLang="en-US" sz="1100" u="sng" dirty="0" smtClean="0">
                <a:latin typeface="ＭＳ Ｐゴシック" charset="-128"/>
              </a:rPr>
              <a:t>で</a:t>
            </a:r>
            <a:endParaRPr lang="en-US" altLang="ja-JP" sz="1100" u="sng" dirty="0" smtClean="0">
              <a:latin typeface="ＭＳ Ｐゴシック" charset="-128"/>
            </a:endParaRPr>
          </a:p>
          <a:p>
            <a:pPr algn="l"/>
            <a:r>
              <a:rPr lang="ja-JP" altLang="en-US" sz="1100" dirty="0" smtClean="0">
                <a:latin typeface="ＭＳ Ｐゴシック" charset="-128"/>
              </a:rPr>
              <a:t>　　</a:t>
            </a:r>
            <a:r>
              <a:rPr lang="ja-JP" altLang="en-US" sz="1100" u="sng" dirty="0" smtClean="0">
                <a:latin typeface="ＭＳ Ｐゴシック" charset="-128"/>
              </a:rPr>
              <a:t>支援</a:t>
            </a:r>
            <a:r>
              <a:rPr lang="ja-JP" altLang="en-US" sz="1100" dirty="0" smtClean="0">
                <a:latin typeface="ＭＳ Ｐゴシック" charset="-128"/>
              </a:rPr>
              <a:t>。</a:t>
            </a:r>
            <a:endParaRPr lang="en-US" altLang="ja-JP" sz="1100" dirty="0" smtClean="0">
              <a:latin typeface="ＭＳ Ｐゴシック" charset="-128"/>
            </a:endParaRPr>
          </a:p>
          <a:p>
            <a:pPr marL="266700" algn="l">
              <a:tabLst>
                <a:tab pos="266700" algn="l"/>
              </a:tabLst>
            </a:pPr>
            <a:r>
              <a:rPr lang="ja-JP" altLang="en-US" sz="1100" dirty="0" smtClean="0">
                <a:latin typeface="ＭＳ Ｐゴシック" charset="-128"/>
              </a:rPr>
              <a:t>事業規模： </a:t>
            </a:r>
            <a:r>
              <a:rPr lang="en-US" altLang="ja-JP" sz="1100" dirty="0" smtClean="0">
                <a:latin typeface="ＭＳ Ｐゴシック" charset="-128"/>
              </a:rPr>
              <a:t>4,600</a:t>
            </a:r>
            <a:r>
              <a:rPr lang="ja-JP" altLang="en-US" sz="1100" dirty="0" smtClean="0">
                <a:latin typeface="ＭＳ Ｐゴシック" charset="-128"/>
              </a:rPr>
              <a:t>億円</a:t>
            </a:r>
            <a:endParaRPr lang="ja-JP" altLang="en-US" sz="1100" dirty="0">
              <a:latin typeface="ＭＳ Ｐゴシック" charset="-128"/>
            </a:endParaRPr>
          </a:p>
          <a:p>
            <a:pPr algn="r"/>
            <a:r>
              <a:rPr lang="ja-JP" altLang="en-US" sz="1100" dirty="0">
                <a:latin typeface="ＭＳ Ｐゴシック" charset="-128"/>
              </a:rPr>
              <a:t>  </a:t>
            </a:r>
            <a:r>
              <a:rPr lang="ja-JP" altLang="en-US" sz="1100" dirty="0" smtClean="0">
                <a:latin typeface="ＭＳ Ｐゴシック" charset="-128"/>
              </a:rPr>
              <a:t>     （都道府県 </a:t>
            </a:r>
            <a:r>
              <a:rPr lang="en-US" altLang="ja-JP" sz="1100" dirty="0" smtClean="0">
                <a:latin typeface="ＭＳ Ｐゴシック" charset="-128"/>
              </a:rPr>
              <a:t>3/4</a:t>
            </a:r>
            <a:r>
              <a:rPr lang="ja-JP" altLang="en-US" sz="1100" dirty="0" err="1" smtClean="0">
                <a:latin typeface="ＭＳ Ｐゴシック" charset="-128"/>
              </a:rPr>
              <a:t>、</a:t>
            </a:r>
            <a:r>
              <a:rPr lang="ja-JP" altLang="en-US" sz="1100" dirty="0" smtClean="0">
                <a:latin typeface="ＭＳ Ｐゴシック" charset="-128"/>
              </a:rPr>
              <a:t>市町村 </a:t>
            </a:r>
            <a:r>
              <a:rPr lang="en-US" altLang="ja-JP" sz="1100" dirty="0" smtClean="0">
                <a:latin typeface="ＭＳ Ｐゴシック" charset="-128"/>
              </a:rPr>
              <a:t>1/4</a:t>
            </a:r>
            <a:r>
              <a:rPr lang="ja-JP" altLang="en-US" sz="1100" dirty="0">
                <a:latin typeface="ＭＳ Ｐゴシック" charset="-128"/>
              </a:rPr>
              <a:t>）</a:t>
            </a:r>
          </a:p>
          <a:p>
            <a:pPr algn="l"/>
            <a:r>
              <a:rPr lang="ja-JP" altLang="en-US" sz="1100" dirty="0">
                <a:ea typeface="HG丸ｺﾞｼｯｸM-PRO" pitchFamily="50" charset="-128"/>
              </a:rPr>
              <a:t>　</a:t>
            </a:r>
          </a:p>
        </p:txBody>
      </p:sp>
      <p:sp>
        <p:nvSpPr>
          <p:cNvPr id="2107" name="Rectangle 58"/>
          <p:cNvSpPr>
            <a:spLocks noChangeArrowheads="1"/>
          </p:cNvSpPr>
          <p:nvPr/>
        </p:nvSpPr>
        <p:spPr bwMode="auto">
          <a:xfrm>
            <a:off x="0" y="4446639"/>
            <a:ext cx="2706196" cy="865187"/>
          </a:xfrm>
          <a:prstGeom prst="rect">
            <a:avLst/>
          </a:prstGeom>
          <a:noFill/>
          <a:ln w="9525">
            <a:noFill/>
            <a:miter lim="800000"/>
            <a:headEnd/>
            <a:tailEnd/>
          </a:ln>
        </p:spPr>
        <p:txBody>
          <a:bodyPr lIns="91428" tIns="46794" rIns="91428" bIns="45714" anchor="ctr"/>
          <a:lstStyle/>
          <a:p>
            <a:pPr marL="100013" indent="-100013" algn="l"/>
            <a:r>
              <a:rPr lang="ja-JP" altLang="en-US" sz="1100" dirty="0" smtClean="0">
                <a:ea typeface="HG丸ｺﾞｼｯｸM-PRO" pitchFamily="50" charset="-128"/>
              </a:rPr>
              <a:t>○  </a:t>
            </a:r>
            <a:r>
              <a:rPr lang="ja-JP" altLang="en-US" sz="1100" u="sng" dirty="0" smtClean="0">
                <a:latin typeface="ＭＳ Ｐゴシック" charset="-128"/>
              </a:rPr>
              <a:t>低所得者数</a:t>
            </a:r>
            <a:r>
              <a:rPr lang="ja-JP" altLang="en-US" sz="1100" u="sng" dirty="0">
                <a:latin typeface="ＭＳ Ｐゴシック" charset="-128"/>
              </a:rPr>
              <a:t>に応じ、保険料額の</a:t>
            </a:r>
            <a:r>
              <a:rPr lang="ja-JP" altLang="en-US" sz="1100" u="sng" dirty="0" smtClean="0">
                <a:latin typeface="ＭＳ Ｐゴシック" charset="-128"/>
              </a:rPr>
              <a:t>一定</a:t>
            </a:r>
            <a:endParaRPr lang="en-US" altLang="ja-JP" sz="1100" u="sng" dirty="0" smtClean="0">
              <a:latin typeface="ＭＳ Ｐゴシック" charset="-128"/>
            </a:endParaRPr>
          </a:p>
          <a:p>
            <a:pPr marL="100013" indent="80963" algn="l"/>
            <a:r>
              <a:rPr lang="ja-JP" altLang="en-US" sz="1100" u="sng" dirty="0" smtClean="0">
                <a:latin typeface="ＭＳ Ｐゴシック" charset="-128"/>
              </a:rPr>
              <a:t>割合</a:t>
            </a:r>
            <a:r>
              <a:rPr lang="ja-JP" altLang="en-US" sz="1100" u="sng" dirty="0">
                <a:latin typeface="ＭＳ Ｐゴシック" charset="-128"/>
              </a:rPr>
              <a:t>を公費</a:t>
            </a:r>
            <a:r>
              <a:rPr lang="ja-JP" altLang="en-US" sz="1100" u="sng" dirty="0" smtClean="0">
                <a:latin typeface="ＭＳ Ｐゴシック" charset="-128"/>
              </a:rPr>
              <a:t>で支援</a:t>
            </a:r>
            <a:r>
              <a:rPr lang="ja-JP" altLang="en-US" sz="1100" dirty="0">
                <a:latin typeface="ＭＳ Ｐゴシック" charset="-128"/>
              </a:rPr>
              <a:t>　　　　　　　　　　　　　　　　　</a:t>
            </a:r>
          </a:p>
          <a:p>
            <a:pPr marL="100013" indent="-100013" algn="l"/>
            <a:r>
              <a:rPr lang="ja-JP" altLang="en-US" sz="1100" dirty="0">
                <a:latin typeface="ＭＳ Ｐゴシック" charset="-128"/>
              </a:rPr>
              <a:t>　 </a:t>
            </a:r>
            <a:r>
              <a:rPr lang="ja-JP" altLang="en-US" sz="1100" dirty="0" smtClean="0">
                <a:latin typeface="ＭＳ Ｐゴシック" charset="-128"/>
              </a:rPr>
              <a:t> 　事業</a:t>
            </a:r>
            <a:r>
              <a:rPr lang="ja-JP" altLang="en-US" sz="1100" dirty="0">
                <a:latin typeface="ＭＳ Ｐゴシック" charset="-128"/>
              </a:rPr>
              <a:t>規模</a:t>
            </a:r>
            <a:r>
              <a:rPr lang="ja-JP" altLang="en-US" sz="1100" dirty="0" smtClean="0">
                <a:latin typeface="ＭＳ Ｐゴシック" charset="-128"/>
              </a:rPr>
              <a:t>： </a:t>
            </a:r>
            <a:r>
              <a:rPr lang="en-US" altLang="ja-JP" sz="1100" dirty="0" smtClean="0">
                <a:latin typeface="ＭＳ Ｐゴシック" charset="-128"/>
              </a:rPr>
              <a:t>2,630</a:t>
            </a:r>
            <a:r>
              <a:rPr lang="ja-JP" altLang="en-US" sz="1100" dirty="0" smtClean="0">
                <a:latin typeface="ＭＳ Ｐゴシック" charset="-128"/>
              </a:rPr>
              <a:t>億円</a:t>
            </a:r>
            <a:endParaRPr lang="ja-JP" altLang="en-US" sz="1100" dirty="0">
              <a:latin typeface="ＭＳ Ｐゴシック" charset="-128"/>
            </a:endParaRPr>
          </a:p>
          <a:p>
            <a:pPr marL="100013" indent="-100013" algn="r"/>
            <a:r>
              <a:rPr lang="ja-JP" altLang="en-US" sz="1100" dirty="0">
                <a:latin typeface="ＭＳ Ｐゴシック" charset="-128"/>
              </a:rPr>
              <a:t> </a:t>
            </a:r>
            <a:r>
              <a:rPr lang="ja-JP" altLang="en-US" sz="1100" dirty="0" smtClean="0">
                <a:latin typeface="ＭＳ Ｐゴシック" charset="-128"/>
              </a:rPr>
              <a:t>（国 </a:t>
            </a:r>
            <a:r>
              <a:rPr lang="en-US" altLang="ja-JP" sz="1100" dirty="0" smtClean="0">
                <a:latin typeface="ＭＳ Ｐゴシック" charset="-128"/>
              </a:rPr>
              <a:t>1/2</a:t>
            </a:r>
            <a:r>
              <a:rPr lang="ja-JP" altLang="en-US" sz="1100" dirty="0" err="1" smtClean="0">
                <a:latin typeface="ＭＳ Ｐゴシック" charset="-128"/>
              </a:rPr>
              <a:t>、</a:t>
            </a:r>
            <a:r>
              <a:rPr lang="ja-JP" altLang="en-US" sz="1100" dirty="0">
                <a:latin typeface="ＭＳ Ｐゴシック" charset="-128"/>
              </a:rPr>
              <a:t>都道府県 </a:t>
            </a:r>
            <a:r>
              <a:rPr lang="en-US" altLang="ja-JP" sz="1100" dirty="0">
                <a:latin typeface="ＭＳ Ｐゴシック" charset="-128"/>
              </a:rPr>
              <a:t>1/4</a:t>
            </a:r>
            <a:r>
              <a:rPr lang="ja-JP" altLang="en-US" sz="1100" dirty="0" err="1" smtClean="0">
                <a:latin typeface="ＭＳ Ｐゴシック" charset="-128"/>
              </a:rPr>
              <a:t>、</a:t>
            </a:r>
            <a:r>
              <a:rPr lang="ja-JP" altLang="en-US" sz="1100" dirty="0" smtClean="0">
                <a:latin typeface="ＭＳ Ｐゴシック" charset="-128"/>
              </a:rPr>
              <a:t>市町村 </a:t>
            </a:r>
            <a:r>
              <a:rPr lang="en-US" altLang="ja-JP" sz="1100" dirty="0" smtClean="0">
                <a:latin typeface="ＭＳ Ｐゴシック" charset="-128"/>
              </a:rPr>
              <a:t>1/4</a:t>
            </a:r>
            <a:r>
              <a:rPr lang="ja-JP" altLang="en-US" sz="1100" dirty="0" smtClean="0">
                <a:latin typeface="ＭＳ Ｐゴシック" charset="-128"/>
              </a:rPr>
              <a:t>）</a:t>
            </a:r>
            <a:endParaRPr lang="ja-JP" altLang="en-US" sz="1100" dirty="0">
              <a:latin typeface="ＭＳ Ｐゴシック" charset="-128"/>
            </a:endParaRPr>
          </a:p>
        </p:txBody>
      </p:sp>
      <p:sp>
        <p:nvSpPr>
          <p:cNvPr id="2109" name="Line 60"/>
          <p:cNvSpPr>
            <a:spLocks noChangeShapeType="1"/>
          </p:cNvSpPr>
          <p:nvPr/>
        </p:nvSpPr>
        <p:spPr bwMode="auto">
          <a:xfrm>
            <a:off x="2574000" y="5040000"/>
            <a:ext cx="390000" cy="0"/>
          </a:xfrm>
          <a:prstGeom prst="line">
            <a:avLst/>
          </a:prstGeom>
          <a:noFill/>
          <a:ln w="9525">
            <a:solidFill>
              <a:schemeClr val="tx1"/>
            </a:solidFill>
            <a:round/>
            <a:headEnd/>
            <a:tailEnd type="triangle" w="med" len="med"/>
          </a:ln>
        </p:spPr>
        <p:txBody>
          <a:bodyPr wrap="none" anchor="ctr"/>
          <a:lstStyle/>
          <a:p>
            <a:endParaRPr lang="ja-JP" altLang="en-US"/>
          </a:p>
        </p:txBody>
      </p:sp>
      <p:grpSp>
        <p:nvGrpSpPr>
          <p:cNvPr id="9" name="グループ化 8"/>
          <p:cNvGrpSpPr/>
          <p:nvPr/>
        </p:nvGrpSpPr>
        <p:grpSpPr>
          <a:xfrm>
            <a:off x="4406939" y="4653136"/>
            <a:ext cx="1677000" cy="717576"/>
            <a:chOff x="4349956" y="4727648"/>
            <a:chExt cx="1590196" cy="717576"/>
          </a:xfrm>
        </p:grpSpPr>
        <p:sp>
          <p:nvSpPr>
            <p:cNvPr id="2110" name="Rectangle 61"/>
            <p:cNvSpPr>
              <a:spLocks noChangeArrowheads="1"/>
            </p:cNvSpPr>
            <p:nvPr/>
          </p:nvSpPr>
          <p:spPr bwMode="auto">
            <a:xfrm>
              <a:off x="4349956" y="4727648"/>
              <a:ext cx="1590196" cy="288925"/>
            </a:xfrm>
            <a:prstGeom prst="rect">
              <a:avLst/>
            </a:prstGeom>
            <a:noFill/>
            <a:ln w="9525">
              <a:noFill/>
              <a:miter lim="800000"/>
              <a:headEnd/>
              <a:tailEnd/>
            </a:ln>
          </p:spPr>
          <p:txBody>
            <a:bodyPr wrap="none" lIns="91428" tIns="45714" rIns="91428" bIns="45714" anchor="ctr"/>
            <a:lstStyle/>
            <a:p>
              <a:pPr algn="ctr"/>
              <a:r>
                <a:rPr lang="ja-JP" altLang="en-US" sz="1200" b="1" dirty="0" smtClean="0"/>
                <a:t>都道府県</a:t>
              </a:r>
              <a:endParaRPr lang="en-US" altLang="ja-JP" sz="1200" b="1" dirty="0" smtClean="0"/>
            </a:p>
            <a:p>
              <a:pPr algn="ctr"/>
              <a:r>
                <a:rPr lang="ja-JP" altLang="en-US" sz="1200" b="1" dirty="0" smtClean="0"/>
                <a:t>調整</a:t>
              </a:r>
              <a:r>
                <a:rPr lang="ja-JP" altLang="en-US" sz="1200" b="1" dirty="0"/>
                <a:t>交付金</a:t>
              </a:r>
            </a:p>
          </p:txBody>
        </p:sp>
        <p:sp>
          <p:nvSpPr>
            <p:cNvPr id="2111" name="Rectangle 62"/>
            <p:cNvSpPr>
              <a:spLocks noChangeArrowheads="1"/>
            </p:cNvSpPr>
            <p:nvPr/>
          </p:nvSpPr>
          <p:spPr bwMode="auto">
            <a:xfrm>
              <a:off x="4788024" y="5069779"/>
              <a:ext cx="725667" cy="161925"/>
            </a:xfrm>
            <a:prstGeom prst="rect">
              <a:avLst/>
            </a:prstGeom>
            <a:noFill/>
            <a:ln w="9525">
              <a:noFill/>
              <a:miter lim="800000"/>
              <a:headEnd/>
              <a:tailEnd/>
            </a:ln>
          </p:spPr>
          <p:txBody>
            <a:bodyPr wrap="none" lIns="91428" tIns="45714" rIns="91428" bIns="45714" anchor="ctr"/>
            <a:lstStyle/>
            <a:p>
              <a:r>
                <a:rPr lang="ja-JP" altLang="en-US" sz="1200" dirty="0" smtClean="0"/>
                <a:t>（９％）</a:t>
              </a:r>
              <a:r>
                <a:rPr lang="en-US" altLang="ja-JP" sz="1200" dirty="0" smtClean="0"/>
                <a:t> </a:t>
              </a:r>
              <a:r>
                <a:rPr lang="en-US" altLang="ja-JP" sz="900" dirty="0" smtClean="0">
                  <a:latin typeface="ＭＳ Ｐ明朝" panose="02020600040205080304" pitchFamily="18" charset="-128"/>
                  <a:ea typeface="ＭＳ Ｐ明朝" panose="02020600040205080304" pitchFamily="18" charset="-128"/>
                </a:rPr>
                <a:t>※</a:t>
              </a:r>
              <a:r>
                <a:rPr lang="ja-JP" altLang="en-US" sz="900" dirty="0" smtClean="0">
                  <a:latin typeface="ＭＳ Ｐ明朝" panose="02020600040205080304" pitchFamily="18" charset="-128"/>
                  <a:ea typeface="ＭＳ Ｐ明朝" panose="02020600040205080304" pitchFamily="18" charset="-128"/>
                </a:rPr>
                <a:t>１</a:t>
              </a:r>
              <a:endParaRPr lang="en-US" altLang="ja-JP" sz="900" dirty="0">
                <a:latin typeface="ＭＳ Ｐ明朝" panose="02020600040205080304" pitchFamily="18" charset="-128"/>
                <a:ea typeface="ＭＳ Ｐ明朝" panose="02020600040205080304" pitchFamily="18" charset="-128"/>
              </a:endParaRPr>
            </a:p>
          </p:txBody>
        </p:sp>
        <p:sp>
          <p:nvSpPr>
            <p:cNvPr id="2112" name="Rectangle 67"/>
            <p:cNvSpPr>
              <a:spLocks noChangeArrowheads="1"/>
            </p:cNvSpPr>
            <p:nvPr/>
          </p:nvSpPr>
          <p:spPr bwMode="auto">
            <a:xfrm>
              <a:off x="4644008" y="5229200"/>
              <a:ext cx="1008112" cy="216024"/>
            </a:xfrm>
            <a:prstGeom prst="rect">
              <a:avLst/>
            </a:prstGeom>
            <a:noFill/>
            <a:ln w="9525">
              <a:noFill/>
              <a:miter lim="800000"/>
              <a:headEnd/>
              <a:tailEnd/>
            </a:ln>
          </p:spPr>
          <p:txBody>
            <a:bodyPr wrap="none" lIns="91428" tIns="45714" rIns="91428" bIns="45714" anchor="ctr"/>
            <a:lstStyle/>
            <a:p>
              <a:pPr algn="ctr"/>
              <a:r>
                <a:rPr lang="en-US" altLang="ja-JP" sz="1200" dirty="0" smtClean="0">
                  <a:latin typeface="ＭＳ Ｐゴシック" charset="-128"/>
                </a:rPr>
                <a:t>6,700</a:t>
              </a:r>
              <a:r>
                <a:rPr lang="ja-JP" altLang="en-US" sz="1200" dirty="0" smtClean="0">
                  <a:latin typeface="ＭＳ Ｐゴシック" charset="-128"/>
                </a:rPr>
                <a:t>億円</a:t>
              </a:r>
              <a:endParaRPr lang="ja-JP" altLang="en-US" sz="1200" dirty="0">
                <a:latin typeface="ＭＳ Ｐゴシック" charset="-128"/>
              </a:endParaRPr>
            </a:p>
          </p:txBody>
        </p:sp>
      </p:grpSp>
      <p:sp>
        <p:nvSpPr>
          <p:cNvPr id="2113" name="Rectangle 68"/>
          <p:cNvSpPr>
            <a:spLocks noChangeArrowheads="1"/>
          </p:cNvSpPr>
          <p:nvPr/>
        </p:nvSpPr>
        <p:spPr bwMode="auto">
          <a:xfrm>
            <a:off x="2846766" y="2852937"/>
            <a:ext cx="1404156" cy="823913"/>
          </a:xfrm>
          <a:prstGeom prst="rect">
            <a:avLst/>
          </a:prstGeom>
          <a:noFill/>
          <a:ln w="6350">
            <a:solidFill>
              <a:schemeClr val="tx1"/>
            </a:solidFill>
            <a:miter lim="800000"/>
            <a:headEnd/>
            <a:tailEnd/>
          </a:ln>
        </p:spPr>
        <p:txBody>
          <a:bodyPr wrap="none" lIns="91428" tIns="45714" rIns="91428" bIns="45714" anchor="ctr"/>
          <a:lstStyle/>
          <a:p>
            <a:pPr algn="ctr"/>
            <a:r>
              <a:rPr lang="en-US" altLang="ja-JP" sz="1000" dirty="0">
                <a:ea typeface="HG丸ｺﾞｼｯｸM-PRO" pitchFamily="50" charset="-128"/>
              </a:rPr>
              <a:t> </a:t>
            </a:r>
            <a:r>
              <a:rPr lang="ja-JP" altLang="en-US" sz="1000" dirty="0">
                <a:ea typeface="HG丸ｺﾞｼｯｸM-PRO" pitchFamily="50" charset="-128"/>
              </a:rPr>
              <a:t>　</a:t>
            </a:r>
            <a:r>
              <a:rPr lang="ja-JP" altLang="en-US" sz="1050" b="1" dirty="0"/>
              <a:t>保険財政共同　　</a:t>
            </a:r>
          </a:p>
          <a:p>
            <a:pPr algn="ctr"/>
            <a:r>
              <a:rPr lang="ja-JP" altLang="en-US" sz="1050" b="1" dirty="0" smtClean="0"/>
              <a:t>安定化</a:t>
            </a:r>
            <a:r>
              <a:rPr lang="ja-JP" altLang="en-US" sz="1050" b="1" dirty="0"/>
              <a:t>事業</a:t>
            </a:r>
          </a:p>
        </p:txBody>
      </p:sp>
      <p:sp>
        <p:nvSpPr>
          <p:cNvPr id="2115" name="Rectangle 70"/>
          <p:cNvSpPr>
            <a:spLocks noChangeArrowheads="1"/>
          </p:cNvSpPr>
          <p:nvPr/>
        </p:nvSpPr>
        <p:spPr bwMode="auto">
          <a:xfrm>
            <a:off x="58500" y="3158895"/>
            <a:ext cx="2622537" cy="886937"/>
          </a:xfrm>
          <a:prstGeom prst="rect">
            <a:avLst/>
          </a:prstGeom>
          <a:noFill/>
          <a:ln w="9525">
            <a:noFill/>
            <a:miter lim="800000"/>
            <a:headEnd/>
            <a:tailEnd/>
          </a:ln>
        </p:spPr>
        <p:txBody>
          <a:bodyPr lIns="91428" tIns="45714" rIns="91428" bIns="45714"/>
          <a:lstStyle/>
          <a:p>
            <a:pPr marL="190500" indent="-190500" algn="l">
              <a:lnSpc>
                <a:spcPts val="1400"/>
              </a:lnSpc>
            </a:pPr>
            <a:r>
              <a:rPr lang="en-US" altLang="ja-JP" sz="1100" dirty="0" smtClean="0">
                <a:latin typeface="ＭＳ Ｐゴシック" charset="-128"/>
              </a:rPr>
              <a:t>○  </a:t>
            </a:r>
            <a:r>
              <a:rPr lang="ja-JP" altLang="en-US" sz="1100" u="sng" dirty="0" smtClean="0">
                <a:latin typeface="ＭＳ Ｐゴシック" charset="-128"/>
              </a:rPr>
              <a:t>国保間</a:t>
            </a:r>
            <a:r>
              <a:rPr lang="ja-JP" altLang="en-US" sz="1100" u="sng" dirty="0">
                <a:latin typeface="ＭＳ Ｐゴシック" charset="-128"/>
              </a:rPr>
              <a:t>の保険料の平準化、</a:t>
            </a:r>
            <a:r>
              <a:rPr lang="ja-JP" altLang="en-US" sz="1100" u="sng" dirty="0" smtClean="0">
                <a:latin typeface="ＭＳ Ｐゴシック" charset="-128"/>
              </a:rPr>
              <a:t>財政の　安定化</a:t>
            </a:r>
            <a:r>
              <a:rPr lang="ja-JP" altLang="en-US" sz="1100" u="sng" dirty="0">
                <a:latin typeface="ＭＳ Ｐゴシック" charset="-128"/>
              </a:rPr>
              <a:t>を図る</a:t>
            </a:r>
            <a:r>
              <a:rPr lang="ja-JP" altLang="en-US" sz="1100" dirty="0">
                <a:latin typeface="ＭＳ Ｐゴシック" charset="-128"/>
              </a:rPr>
              <a:t>ため</a:t>
            </a:r>
            <a:r>
              <a:rPr lang="ja-JP" altLang="en-US" sz="1100" dirty="0" smtClean="0">
                <a:latin typeface="ＭＳ Ｐゴシック" charset="-128"/>
              </a:rPr>
              <a:t>、都道府県内の国保の医療費</a:t>
            </a:r>
            <a:r>
              <a:rPr lang="ja-JP" altLang="en-US" sz="1100" dirty="0">
                <a:latin typeface="ＭＳ Ｐゴシック" charset="-128"/>
              </a:rPr>
              <a:t>について</a:t>
            </a:r>
            <a:r>
              <a:rPr lang="ja-JP" altLang="en-US" sz="1100" dirty="0" smtClean="0">
                <a:latin typeface="ＭＳ Ｐゴシック" charset="-128"/>
              </a:rPr>
              <a:t>、各国保</a:t>
            </a:r>
            <a:r>
              <a:rPr lang="ja-JP" altLang="en-US" sz="1100" dirty="0">
                <a:latin typeface="ＭＳ Ｐゴシック" charset="-128"/>
              </a:rPr>
              <a:t>からの拠出金を財源と</a:t>
            </a:r>
            <a:r>
              <a:rPr lang="ja-JP" altLang="en-US" sz="1100" dirty="0" smtClean="0">
                <a:latin typeface="ＭＳ Ｐゴシック" charset="-128"/>
              </a:rPr>
              <a:t>して</a:t>
            </a:r>
            <a:r>
              <a:rPr lang="ja-JP" altLang="en-US" sz="1100" dirty="0">
                <a:latin typeface="ＭＳ Ｐゴシック" charset="-128"/>
              </a:rPr>
              <a:t>、都道府県単位</a:t>
            </a:r>
            <a:r>
              <a:rPr lang="ja-JP" altLang="en-US" sz="1100" dirty="0" smtClean="0">
                <a:latin typeface="ＭＳ Ｐゴシック" charset="-128"/>
              </a:rPr>
              <a:t>で負担を共有</a:t>
            </a:r>
            <a:endParaRPr lang="ja-JP" altLang="en-US" sz="1100" dirty="0">
              <a:latin typeface="ＭＳ Ｐゴシック" charset="-128"/>
            </a:endParaRPr>
          </a:p>
        </p:txBody>
      </p:sp>
      <p:sp>
        <p:nvSpPr>
          <p:cNvPr id="2116" name="AutoShape 71"/>
          <p:cNvSpPr>
            <a:spLocks noChangeArrowheads="1"/>
          </p:cNvSpPr>
          <p:nvPr/>
        </p:nvSpPr>
        <p:spPr bwMode="auto">
          <a:xfrm>
            <a:off x="63263" y="3059435"/>
            <a:ext cx="2631787" cy="1080120"/>
          </a:xfrm>
          <a:prstGeom prst="roundRect">
            <a:avLst>
              <a:gd name="adj" fmla="val 16667"/>
            </a:avLst>
          </a:prstGeom>
          <a:noFill/>
          <a:ln w="9525">
            <a:solidFill>
              <a:schemeClr val="tx1"/>
            </a:solidFill>
            <a:round/>
            <a:headEnd/>
            <a:tailEnd/>
          </a:ln>
        </p:spPr>
        <p:txBody>
          <a:bodyPr wrap="none" anchor="ctr"/>
          <a:lstStyle/>
          <a:p>
            <a:endParaRPr lang="ja-JP" altLang="en-US"/>
          </a:p>
        </p:txBody>
      </p:sp>
      <p:sp>
        <p:nvSpPr>
          <p:cNvPr id="2117" name="Rectangle 72"/>
          <p:cNvSpPr>
            <a:spLocks noChangeArrowheads="1"/>
          </p:cNvSpPr>
          <p:nvPr/>
        </p:nvSpPr>
        <p:spPr bwMode="auto">
          <a:xfrm>
            <a:off x="331500" y="2956760"/>
            <a:ext cx="2020345" cy="198000"/>
          </a:xfrm>
          <a:prstGeom prst="rect">
            <a:avLst/>
          </a:prstGeom>
          <a:solidFill>
            <a:schemeClr val="bg1"/>
          </a:solidFill>
          <a:ln w="9525">
            <a:solidFill>
              <a:schemeClr val="tx1"/>
            </a:solidFill>
            <a:miter lim="800000"/>
            <a:headEnd/>
            <a:tailEnd/>
          </a:ln>
        </p:spPr>
        <p:txBody>
          <a:bodyPr wrap="none" lIns="91428" tIns="45714" rIns="91428" bIns="45714" anchor="ctr"/>
          <a:lstStyle/>
          <a:p>
            <a:pPr algn="ctr"/>
            <a:r>
              <a:rPr lang="ja-JP" altLang="en-US" sz="1100" b="1" dirty="0" smtClean="0"/>
              <a:t>保険</a:t>
            </a:r>
            <a:r>
              <a:rPr lang="ja-JP" altLang="en-US" sz="1100" b="1" dirty="0"/>
              <a:t>財政共同安定化</a:t>
            </a:r>
            <a:r>
              <a:rPr lang="ja-JP" altLang="en-US" sz="1100" b="1" dirty="0" smtClean="0"/>
              <a:t>事業</a:t>
            </a:r>
            <a:endParaRPr lang="ja-JP" altLang="en-US" sz="1100" b="1" dirty="0"/>
          </a:p>
        </p:txBody>
      </p:sp>
      <p:sp>
        <p:nvSpPr>
          <p:cNvPr id="2118" name="Line 73"/>
          <p:cNvSpPr>
            <a:spLocks noChangeShapeType="1"/>
          </p:cNvSpPr>
          <p:nvPr/>
        </p:nvSpPr>
        <p:spPr bwMode="auto">
          <a:xfrm flipV="1">
            <a:off x="2574000" y="3356989"/>
            <a:ext cx="468000" cy="2"/>
          </a:xfrm>
          <a:prstGeom prst="line">
            <a:avLst/>
          </a:prstGeom>
          <a:noFill/>
          <a:ln w="9525">
            <a:solidFill>
              <a:schemeClr val="tx1"/>
            </a:solidFill>
            <a:round/>
            <a:headEnd/>
            <a:tailEnd type="triangle" w="med" len="med"/>
          </a:ln>
        </p:spPr>
        <p:txBody>
          <a:bodyPr wrap="none" anchor="ctr"/>
          <a:lstStyle/>
          <a:p>
            <a:endParaRPr lang="ja-JP" altLang="en-US"/>
          </a:p>
        </p:txBody>
      </p:sp>
      <p:sp>
        <p:nvSpPr>
          <p:cNvPr id="2119" name="Rectangle 74"/>
          <p:cNvSpPr>
            <a:spLocks noChangeArrowheads="1"/>
          </p:cNvSpPr>
          <p:nvPr/>
        </p:nvSpPr>
        <p:spPr bwMode="auto">
          <a:xfrm>
            <a:off x="92460" y="6326274"/>
            <a:ext cx="9896294" cy="504056"/>
          </a:xfrm>
          <a:prstGeom prst="rect">
            <a:avLst/>
          </a:prstGeom>
          <a:noFill/>
          <a:ln w="9525">
            <a:noFill/>
            <a:miter lim="800000"/>
            <a:headEnd/>
            <a:tailEnd/>
          </a:ln>
        </p:spPr>
        <p:txBody>
          <a:bodyPr lIns="91428" tIns="154780" rIns="91428" bIns="45714" anchor="ctr"/>
          <a:lstStyle/>
          <a:p>
            <a:pPr marL="292100" indent="-292100"/>
            <a:r>
              <a:rPr lang="en-US" altLang="ja-JP" sz="900" dirty="0" smtClean="0">
                <a:latin typeface="ＭＳ Ｐ明朝" panose="02020600040205080304" pitchFamily="18" charset="-128"/>
                <a:ea typeface="ＭＳ Ｐ明朝" panose="02020600040205080304" pitchFamily="18" charset="-128"/>
              </a:rPr>
              <a:t>※</a:t>
            </a:r>
            <a:r>
              <a:rPr lang="ja-JP" altLang="en-US" sz="900" dirty="0" smtClean="0">
                <a:latin typeface="ＭＳ Ｐ明朝" panose="02020600040205080304" pitchFamily="18" charset="-128"/>
                <a:ea typeface="ＭＳ Ｐ明朝" panose="02020600040205080304" pitchFamily="18" charset="-128"/>
              </a:rPr>
              <a:t>１　それぞれ保険給付費</a:t>
            </a:r>
            <a:r>
              <a:rPr lang="ja-JP" altLang="en-US" sz="900" dirty="0">
                <a:latin typeface="ＭＳ Ｐ明朝" panose="02020600040205080304" pitchFamily="18" charset="-128"/>
                <a:ea typeface="ＭＳ Ｐ明朝" panose="02020600040205080304" pitchFamily="18" charset="-128"/>
              </a:rPr>
              <a:t>等の９％</a:t>
            </a:r>
            <a:r>
              <a:rPr lang="ja-JP" altLang="en-US" sz="900" dirty="0" smtClean="0">
                <a:latin typeface="ＭＳ Ｐ明朝" panose="02020600040205080304" pitchFamily="18" charset="-128"/>
                <a:ea typeface="ＭＳ Ｐ明朝" panose="02020600040205080304" pitchFamily="18" charset="-128"/>
              </a:rPr>
              <a:t>、</a:t>
            </a:r>
            <a:r>
              <a:rPr lang="en-US" altLang="ja-JP" sz="900" dirty="0" smtClean="0">
                <a:latin typeface="ＭＳ Ｐ明朝" panose="02020600040205080304" pitchFamily="18" charset="-128"/>
                <a:ea typeface="ＭＳ Ｐ明朝" panose="02020600040205080304" pitchFamily="18" charset="-128"/>
              </a:rPr>
              <a:t>32</a:t>
            </a:r>
            <a:r>
              <a:rPr lang="ja-JP" altLang="en-US" sz="900" dirty="0" smtClean="0">
                <a:latin typeface="ＭＳ Ｐ明朝" panose="02020600040205080304" pitchFamily="18" charset="-128"/>
                <a:ea typeface="ＭＳ Ｐ明朝" panose="02020600040205080304" pitchFamily="18" charset="-128"/>
              </a:rPr>
              <a:t>％、９％</a:t>
            </a:r>
            <a:r>
              <a:rPr lang="ja-JP" altLang="en-US" sz="900" dirty="0">
                <a:latin typeface="ＭＳ Ｐ明朝" panose="02020600040205080304" pitchFamily="18" charset="-128"/>
                <a:ea typeface="ＭＳ Ｐ明朝" panose="02020600040205080304" pitchFamily="18" charset="-128"/>
              </a:rPr>
              <a:t>の割合を基本とするが</a:t>
            </a:r>
            <a:r>
              <a:rPr lang="ja-JP" altLang="en-US" sz="900" dirty="0" smtClean="0">
                <a:latin typeface="ＭＳ Ｐ明朝" panose="02020600040205080304" pitchFamily="18" charset="-128"/>
                <a:ea typeface="ＭＳ Ｐ明朝" panose="02020600040205080304" pitchFamily="18" charset="-128"/>
              </a:rPr>
              <a:t>、定率国庫負担等のうち一定額について、財政調整機能を強化する観点から国の調整交付金に振りかえる等の法律上の措置がある</a:t>
            </a:r>
            <a:endParaRPr lang="en-US" altLang="ja-JP" sz="900" dirty="0" smtClean="0">
              <a:latin typeface="ＭＳ Ｐ明朝" panose="02020600040205080304" pitchFamily="18" charset="-128"/>
              <a:ea typeface="ＭＳ Ｐ明朝" panose="02020600040205080304" pitchFamily="18" charset="-128"/>
            </a:endParaRPr>
          </a:p>
          <a:p>
            <a:pPr marL="292100" indent="-292100"/>
            <a:r>
              <a:rPr lang="en-US" altLang="ja-JP" sz="900" dirty="0" smtClean="0">
                <a:latin typeface="ＭＳ Ｐ明朝" panose="02020600040205080304" pitchFamily="18" charset="-128"/>
                <a:ea typeface="ＭＳ Ｐ明朝" panose="02020600040205080304" pitchFamily="18" charset="-128"/>
              </a:rPr>
              <a:t>※</a:t>
            </a:r>
            <a:r>
              <a:rPr lang="ja-JP" altLang="en-US" sz="900" dirty="0">
                <a:latin typeface="ＭＳ Ｐ明朝" panose="02020600040205080304" pitchFamily="18" charset="-128"/>
                <a:ea typeface="ＭＳ Ｐ明朝" panose="02020600040205080304" pitchFamily="18" charset="-128"/>
              </a:rPr>
              <a:t>２</a:t>
            </a:r>
            <a:r>
              <a:rPr lang="ja-JP" altLang="en-US" sz="900" dirty="0" smtClean="0">
                <a:latin typeface="ＭＳ Ｐ明朝" panose="02020600040205080304" pitchFamily="18" charset="-128"/>
                <a:ea typeface="ＭＳ Ｐ明朝" panose="02020600040205080304" pitchFamily="18" charset="-128"/>
              </a:rPr>
              <a:t>  平成２５年度決算における決算補填等の目的の一般会計繰入の額　　</a:t>
            </a:r>
            <a:endParaRPr lang="en-US" altLang="ja-JP" sz="900" dirty="0" smtClean="0">
              <a:latin typeface="ＭＳ Ｐ明朝" panose="02020600040205080304" pitchFamily="18" charset="-128"/>
              <a:ea typeface="ＭＳ Ｐ明朝" panose="02020600040205080304" pitchFamily="18" charset="-128"/>
            </a:endParaRPr>
          </a:p>
          <a:p>
            <a:pPr marL="292100" indent="-292100"/>
            <a:r>
              <a:rPr lang="en-US" altLang="ja-JP" sz="900" dirty="0" smtClean="0">
                <a:latin typeface="ＭＳ Ｐ明朝" panose="02020600040205080304" pitchFamily="18" charset="-128"/>
                <a:ea typeface="ＭＳ Ｐ明朝" panose="02020600040205080304" pitchFamily="18" charset="-128"/>
              </a:rPr>
              <a:t>※</a:t>
            </a:r>
            <a:r>
              <a:rPr lang="ja-JP" altLang="en-US" sz="900" dirty="0">
                <a:latin typeface="ＭＳ Ｐ明朝" panose="02020600040205080304" pitchFamily="18" charset="-128"/>
                <a:ea typeface="ＭＳ Ｐ明朝" panose="02020600040205080304" pitchFamily="18" charset="-128"/>
              </a:rPr>
              <a:t>３</a:t>
            </a:r>
            <a:r>
              <a:rPr lang="ja-JP" altLang="en-US" sz="900" dirty="0" smtClean="0">
                <a:latin typeface="ＭＳ Ｐ明朝" panose="02020600040205080304" pitchFamily="18" charset="-128"/>
                <a:ea typeface="ＭＳ Ｐ明朝" panose="02020600040205080304" pitchFamily="18" charset="-128"/>
              </a:rPr>
              <a:t>　退職被保険者を除いて算定した前期高齢者交付金額であり、実際の交付額とは異なる</a:t>
            </a:r>
            <a:endParaRPr lang="ja-JP" altLang="en-US" sz="900" dirty="0">
              <a:latin typeface="ＭＳ Ｐ明朝" panose="02020600040205080304" pitchFamily="18" charset="-128"/>
              <a:ea typeface="ＭＳ Ｐ明朝" panose="02020600040205080304" pitchFamily="18" charset="-128"/>
            </a:endParaRPr>
          </a:p>
        </p:txBody>
      </p:sp>
      <p:sp>
        <p:nvSpPr>
          <p:cNvPr id="2121" name="Line 98"/>
          <p:cNvSpPr>
            <a:spLocks noChangeShapeType="1"/>
          </p:cNvSpPr>
          <p:nvPr/>
        </p:nvSpPr>
        <p:spPr bwMode="auto">
          <a:xfrm>
            <a:off x="6162000" y="1052736"/>
            <a:ext cx="0" cy="4735512"/>
          </a:xfrm>
          <a:prstGeom prst="line">
            <a:avLst/>
          </a:prstGeom>
          <a:noFill/>
          <a:ln w="25400">
            <a:solidFill>
              <a:schemeClr val="tx1"/>
            </a:solidFill>
            <a:prstDash val="dash"/>
            <a:round/>
            <a:headEnd/>
            <a:tailEnd/>
          </a:ln>
        </p:spPr>
        <p:txBody>
          <a:bodyPr/>
          <a:lstStyle/>
          <a:p>
            <a:endParaRPr lang="ja-JP" altLang="en-US"/>
          </a:p>
        </p:txBody>
      </p:sp>
      <p:sp>
        <p:nvSpPr>
          <p:cNvPr id="2124" name="Line 104"/>
          <p:cNvSpPr>
            <a:spLocks noChangeShapeType="1"/>
          </p:cNvSpPr>
          <p:nvPr/>
        </p:nvSpPr>
        <p:spPr bwMode="auto">
          <a:xfrm flipV="1">
            <a:off x="7605295" y="3356989"/>
            <a:ext cx="390043" cy="2"/>
          </a:xfrm>
          <a:prstGeom prst="line">
            <a:avLst/>
          </a:prstGeom>
          <a:noFill/>
          <a:ln w="9525">
            <a:solidFill>
              <a:schemeClr val="tx1"/>
            </a:solidFill>
            <a:round/>
            <a:headEnd type="triangle" w="med" len="med"/>
            <a:tailEnd/>
          </a:ln>
        </p:spPr>
        <p:txBody>
          <a:bodyPr/>
          <a:lstStyle/>
          <a:p>
            <a:endParaRPr lang="ja-JP" altLang="en-US"/>
          </a:p>
        </p:txBody>
      </p:sp>
      <p:grpSp>
        <p:nvGrpSpPr>
          <p:cNvPr id="3" name="グループ化 2"/>
          <p:cNvGrpSpPr/>
          <p:nvPr/>
        </p:nvGrpSpPr>
        <p:grpSpPr>
          <a:xfrm>
            <a:off x="7814483" y="3214767"/>
            <a:ext cx="2041381" cy="1150337"/>
            <a:chOff x="7213369" y="3528000"/>
            <a:chExt cx="1884352" cy="1150337"/>
          </a:xfrm>
        </p:grpSpPr>
        <p:sp>
          <p:nvSpPr>
            <p:cNvPr id="2122" name="AutoShape 102"/>
            <p:cNvSpPr>
              <a:spLocks noChangeArrowheads="1"/>
            </p:cNvSpPr>
            <p:nvPr/>
          </p:nvSpPr>
          <p:spPr bwMode="auto">
            <a:xfrm>
              <a:off x="7213369" y="3614712"/>
              <a:ext cx="1884352" cy="1063625"/>
            </a:xfrm>
            <a:prstGeom prst="roundRect">
              <a:avLst>
                <a:gd name="adj" fmla="val 16667"/>
              </a:avLst>
            </a:prstGeom>
            <a:noFill/>
            <a:ln w="9525">
              <a:solidFill>
                <a:schemeClr val="tx1"/>
              </a:solidFill>
              <a:round/>
              <a:headEnd/>
              <a:tailEnd/>
            </a:ln>
          </p:spPr>
          <p:txBody>
            <a:bodyPr wrap="none" anchor="ctr"/>
            <a:lstStyle/>
            <a:p>
              <a:endParaRPr lang="ja-JP" altLang="en-US"/>
            </a:p>
          </p:txBody>
        </p:sp>
        <p:sp>
          <p:nvSpPr>
            <p:cNvPr id="2123" name="Rectangle 103"/>
            <p:cNvSpPr>
              <a:spLocks noChangeArrowheads="1"/>
            </p:cNvSpPr>
            <p:nvPr/>
          </p:nvSpPr>
          <p:spPr bwMode="auto">
            <a:xfrm>
              <a:off x="7434000" y="3528000"/>
              <a:ext cx="1404031" cy="198000"/>
            </a:xfrm>
            <a:prstGeom prst="rect">
              <a:avLst/>
            </a:prstGeom>
            <a:solidFill>
              <a:schemeClr val="bg1"/>
            </a:solidFill>
            <a:ln w="9525">
              <a:solidFill>
                <a:schemeClr val="tx1"/>
              </a:solidFill>
              <a:miter lim="800000"/>
              <a:headEnd/>
              <a:tailEnd/>
            </a:ln>
          </p:spPr>
          <p:txBody>
            <a:bodyPr wrap="none" lIns="91428" tIns="45714" rIns="91428" bIns="45714" anchor="ctr"/>
            <a:lstStyle/>
            <a:p>
              <a:pPr algn="ctr"/>
              <a:r>
                <a:rPr lang="ja-JP" altLang="en-US" sz="1100" b="1" dirty="0"/>
                <a:t>前期高齢者交付金</a:t>
              </a:r>
            </a:p>
          </p:txBody>
        </p:sp>
        <p:sp>
          <p:nvSpPr>
            <p:cNvPr id="2125" name="Rectangle 105"/>
            <p:cNvSpPr>
              <a:spLocks noChangeArrowheads="1"/>
            </p:cNvSpPr>
            <p:nvPr/>
          </p:nvSpPr>
          <p:spPr bwMode="auto">
            <a:xfrm>
              <a:off x="7213376" y="3724246"/>
              <a:ext cx="1884345" cy="954088"/>
            </a:xfrm>
            <a:prstGeom prst="rect">
              <a:avLst/>
            </a:prstGeom>
            <a:noFill/>
            <a:ln w="9525">
              <a:noFill/>
              <a:miter lim="800000"/>
              <a:headEnd/>
              <a:tailEnd/>
            </a:ln>
          </p:spPr>
          <p:txBody>
            <a:bodyPr lIns="91428" tIns="45714" rIns="91428" bIns="45714"/>
            <a:lstStyle/>
            <a:p>
              <a:pPr marL="101600" indent="-101600" algn="l"/>
              <a:r>
                <a:rPr lang="en-US" altLang="ja-JP" sz="1100" dirty="0">
                  <a:latin typeface="+mj-ea"/>
                  <a:ea typeface="+mj-ea"/>
                </a:rPr>
                <a:t>○</a:t>
              </a:r>
              <a:r>
                <a:rPr lang="ja-JP" altLang="en-US" sz="1100" dirty="0">
                  <a:latin typeface="+mj-ea"/>
                  <a:ea typeface="+mj-ea"/>
                </a:rPr>
                <a:t>国保・被用者保険</a:t>
              </a:r>
              <a:r>
                <a:rPr lang="ja-JP" altLang="en-US" sz="1100" dirty="0" smtClean="0">
                  <a:latin typeface="+mj-ea"/>
                  <a:ea typeface="+mj-ea"/>
                </a:rPr>
                <a:t>の</a:t>
              </a:r>
              <a:r>
                <a:rPr lang="en-US" altLang="ja-JP" sz="1100" u="sng" dirty="0" smtClean="0">
                  <a:latin typeface="+mj-ea"/>
                  <a:ea typeface="+mj-ea"/>
                </a:rPr>
                <a:t>65</a:t>
              </a:r>
              <a:r>
                <a:rPr lang="ja-JP" altLang="en-US" sz="1100" u="sng" dirty="0" smtClean="0">
                  <a:latin typeface="+mj-ea"/>
                  <a:ea typeface="+mj-ea"/>
                </a:rPr>
                <a:t>歳から</a:t>
              </a:r>
              <a:r>
                <a:rPr lang="en-US" altLang="ja-JP" sz="1100" u="sng" dirty="0" smtClean="0">
                  <a:latin typeface="+mj-ea"/>
                  <a:ea typeface="+mj-ea"/>
                </a:rPr>
                <a:t>74</a:t>
              </a:r>
              <a:r>
                <a:rPr lang="ja-JP" altLang="en-US" sz="1100" u="sng" dirty="0" smtClean="0">
                  <a:latin typeface="+mj-ea"/>
                  <a:ea typeface="+mj-ea"/>
                </a:rPr>
                <a:t>歳</a:t>
              </a:r>
              <a:r>
                <a:rPr lang="ja-JP" altLang="en-US" sz="1100" u="sng" dirty="0">
                  <a:latin typeface="+mj-ea"/>
                  <a:ea typeface="+mj-ea"/>
                </a:rPr>
                <a:t>の前期高齢者の偏在による保険者間の負担の不均衡を、各保険者の加入者数に応じて調整</a:t>
              </a:r>
              <a:r>
                <a:rPr lang="ja-JP" altLang="en-US" sz="1100" dirty="0">
                  <a:latin typeface="+mj-ea"/>
                  <a:ea typeface="+mj-ea"/>
                </a:rPr>
                <a:t>。</a:t>
              </a:r>
            </a:p>
            <a:p>
              <a:pPr marL="101600" indent="-101600" algn="l"/>
              <a:endParaRPr lang="en-US" altLang="ja-JP" sz="1100" dirty="0"/>
            </a:p>
          </p:txBody>
        </p:sp>
      </p:grpSp>
      <p:sp>
        <p:nvSpPr>
          <p:cNvPr id="2126" name="Rectangle 111"/>
          <p:cNvSpPr>
            <a:spLocks noChangeArrowheads="1"/>
          </p:cNvSpPr>
          <p:nvPr/>
        </p:nvSpPr>
        <p:spPr bwMode="auto">
          <a:xfrm>
            <a:off x="6201139" y="2888235"/>
            <a:ext cx="1501361" cy="864000"/>
          </a:xfrm>
          <a:prstGeom prst="rect">
            <a:avLst/>
          </a:prstGeom>
          <a:noFill/>
          <a:ln w="9525">
            <a:noFill/>
            <a:miter lim="800000"/>
            <a:headEnd/>
            <a:tailEnd/>
          </a:ln>
        </p:spPr>
        <p:txBody>
          <a:bodyPr wrap="none" lIns="91428" tIns="45714" rIns="91428" bIns="45714" anchor="ctr"/>
          <a:lstStyle/>
          <a:p>
            <a:pPr algn="ctr"/>
            <a:r>
              <a:rPr lang="ja-JP" altLang="en-US" sz="1200" b="1" dirty="0">
                <a:latin typeface="ＭＳ Ｐゴシック" charset="-128"/>
              </a:rPr>
              <a:t>前期</a:t>
            </a:r>
            <a:r>
              <a:rPr lang="ja-JP" altLang="en-US" sz="1200" b="1" dirty="0" smtClean="0">
                <a:latin typeface="ＭＳ Ｐゴシック" charset="-128"/>
              </a:rPr>
              <a:t>高齢者交付金</a:t>
            </a:r>
            <a:endParaRPr lang="en-US" altLang="ja-JP" sz="1200" b="1" dirty="0" smtClean="0">
              <a:latin typeface="ＭＳ Ｐゴシック" charset="-128"/>
            </a:endParaRPr>
          </a:p>
          <a:p>
            <a:pPr algn="ctr"/>
            <a:r>
              <a:rPr lang="ja-JP" altLang="en-US" sz="1000" dirty="0" smtClean="0">
                <a:latin typeface="ＭＳ Ｐゴシック" charset="-128"/>
              </a:rPr>
              <a:t>　　　　　　</a:t>
            </a:r>
            <a:endParaRPr lang="ja-JP" altLang="en-US" sz="1000" dirty="0">
              <a:latin typeface="ＭＳ Ｐゴシック" charset="-128"/>
            </a:endParaRPr>
          </a:p>
          <a:p>
            <a:pPr algn="ctr"/>
            <a:r>
              <a:rPr lang="en-US" altLang="ja-JP" sz="1200" dirty="0" smtClean="0">
                <a:latin typeface="ＭＳ Ｐゴシック" charset="-128"/>
              </a:rPr>
              <a:t>35,800</a:t>
            </a:r>
            <a:r>
              <a:rPr lang="ja-JP" altLang="en-US" sz="1200" dirty="0" smtClean="0">
                <a:latin typeface="ＭＳ Ｐゴシック" charset="-128"/>
              </a:rPr>
              <a:t>億円</a:t>
            </a:r>
            <a:endParaRPr lang="en-US" altLang="ja-JP" sz="1200" dirty="0" smtClean="0">
              <a:latin typeface="ＭＳ Ｐゴシック" charset="-128"/>
            </a:endParaRPr>
          </a:p>
          <a:p>
            <a:r>
              <a:rPr lang="ja-JP" altLang="en-US" sz="1000" dirty="0" smtClean="0">
                <a:latin typeface="ＭＳ Ｐゴシック" charset="-128"/>
              </a:rPr>
              <a:t>　　　　　　　</a:t>
            </a:r>
            <a:r>
              <a:rPr lang="en-US" altLang="ja-JP" sz="900" dirty="0">
                <a:latin typeface="ＭＳ Ｐ明朝" panose="02020600040205080304" pitchFamily="18" charset="-128"/>
                <a:ea typeface="ＭＳ Ｐ明朝" panose="02020600040205080304" pitchFamily="18" charset="-128"/>
              </a:rPr>
              <a:t>※</a:t>
            </a:r>
            <a:r>
              <a:rPr lang="ja-JP" altLang="en-US" sz="900" dirty="0">
                <a:latin typeface="ＭＳ Ｐ明朝" panose="02020600040205080304" pitchFamily="18" charset="-128"/>
                <a:ea typeface="ＭＳ Ｐ明朝" panose="02020600040205080304" pitchFamily="18" charset="-128"/>
              </a:rPr>
              <a:t>３</a:t>
            </a:r>
          </a:p>
        </p:txBody>
      </p:sp>
      <p:sp>
        <p:nvSpPr>
          <p:cNvPr id="80" name="Rectangle 19"/>
          <p:cNvSpPr>
            <a:spLocks noChangeArrowheads="1"/>
          </p:cNvSpPr>
          <p:nvPr/>
        </p:nvSpPr>
        <p:spPr bwMode="auto">
          <a:xfrm>
            <a:off x="920553" y="38377"/>
            <a:ext cx="8136904" cy="461665"/>
          </a:xfrm>
          <a:prstGeom prst="rect">
            <a:avLst/>
          </a:prstGeom>
          <a:solidFill>
            <a:schemeClr val="accent6">
              <a:lumMod val="20000"/>
              <a:lumOff val="80000"/>
            </a:schemeClr>
          </a:solidFill>
          <a:ln w="28575">
            <a:solidFill>
              <a:schemeClr val="tx1"/>
            </a:solidFill>
            <a:miter lim="800000"/>
            <a:headEnd/>
            <a:tailEnd/>
          </a:ln>
        </p:spPr>
        <p:txBody>
          <a:bodyPr wrap="square" anchor="ctr">
            <a:spAutoFit/>
          </a:bodyPr>
          <a:lstStyle/>
          <a:p>
            <a:pPr algn="ctr"/>
            <a:r>
              <a:rPr lang="ja-JP" altLang="en-US" sz="2400" dirty="0" smtClean="0">
                <a:latin typeface="ＭＳ ゴシック" pitchFamily="49" charset="-128"/>
                <a:ea typeface="ＭＳ ゴシック" pitchFamily="49" charset="-128"/>
              </a:rPr>
              <a:t>国保財政の現状</a:t>
            </a:r>
            <a:endParaRPr lang="ja-JP" altLang="en-US" sz="2400" dirty="0">
              <a:latin typeface="ＭＳ ゴシック" pitchFamily="49" charset="-128"/>
              <a:ea typeface="ＭＳ ゴシック" pitchFamily="49" charset="-128"/>
            </a:endParaRPr>
          </a:p>
        </p:txBody>
      </p:sp>
      <p:sp>
        <p:nvSpPr>
          <p:cNvPr id="82" name="AutoShape 56"/>
          <p:cNvSpPr>
            <a:spLocks noChangeArrowheads="1"/>
          </p:cNvSpPr>
          <p:nvPr/>
        </p:nvSpPr>
        <p:spPr bwMode="auto">
          <a:xfrm>
            <a:off x="58500" y="4413711"/>
            <a:ext cx="2631787" cy="828000"/>
          </a:xfrm>
          <a:prstGeom prst="roundRect">
            <a:avLst>
              <a:gd name="adj" fmla="val 9898"/>
            </a:avLst>
          </a:prstGeom>
          <a:noFill/>
          <a:ln w="9525">
            <a:solidFill>
              <a:schemeClr val="tx1"/>
            </a:solidFill>
            <a:round/>
            <a:headEnd/>
            <a:tailEnd/>
          </a:ln>
        </p:spPr>
        <p:txBody>
          <a:bodyPr wrap="none" anchor="ctr"/>
          <a:lstStyle/>
          <a:p>
            <a:endParaRPr lang="ja-JP" altLang="en-US"/>
          </a:p>
        </p:txBody>
      </p:sp>
      <p:sp>
        <p:nvSpPr>
          <p:cNvPr id="83" name="Rectangle 59"/>
          <p:cNvSpPr>
            <a:spLocks noChangeArrowheads="1"/>
          </p:cNvSpPr>
          <p:nvPr/>
        </p:nvSpPr>
        <p:spPr bwMode="auto">
          <a:xfrm>
            <a:off x="391660" y="5332763"/>
            <a:ext cx="1950000" cy="198000"/>
          </a:xfrm>
          <a:prstGeom prst="rect">
            <a:avLst/>
          </a:prstGeom>
          <a:solidFill>
            <a:schemeClr val="bg1"/>
          </a:solidFill>
          <a:ln w="9525">
            <a:solidFill>
              <a:schemeClr val="tx1"/>
            </a:solidFill>
            <a:miter lim="800000"/>
            <a:headEnd/>
            <a:tailEnd/>
          </a:ln>
        </p:spPr>
        <p:txBody>
          <a:bodyPr wrap="none" lIns="91428" tIns="45714" rIns="91428" bIns="45714" anchor="ctr"/>
          <a:lstStyle/>
          <a:p>
            <a:pPr algn="ctr"/>
            <a:r>
              <a:rPr lang="ja-JP" altLang="en-US" sz="1100" b="1" dirty="0" smtClean="0"/>
              <a:t>保険料軽減制度</a:t>
            </a:r>
            <a:endParaRPr lang="ja-JP" altLang="en-US" sz="1100" b="1" dirty="0"/>
          </a:p>
        </p:txBody>
      </p:sp>
      <p:sp>
        <p:nvSpPr>
          <p:cNvPr id="2108" name="Rectangle 59"/>
          <p:cNvSpPr>
            <a:spLocks noChangeArrowheads="1"/>
          </p:cNvSpPr>
          <p:nvPr/>
        </p:nvSpPr>
        <p:spPr bwMode="auto">
          <a:xfrm>
            <a:off x="401186" y="4305711"/>
            <a:ext cx="1950000" cy="198000"/>
          </a:xfrm>
          <a:prstGeom prst="rect">
            <a:avLst/>
          </a:prstGeom>
          <a:solidFill>
            <a:schemeClr val="bg1"/>
          </a:solidFill>
          <a:ln w="9525">
            <a:solidFill>
              <a:schemeClr val="tx1"/>
            </a:solidFill>
            <a:miter lim="800000"/>
            <a:headEnd/>
            <a:tailEnd/>
          </a:ln>
        </p:spPr>
        <p:txBody>
          <a:bodyPr wrap="none" lIns="91428" tIns="45714" rIns="91428" bIns="45714" anchor="ctr"/>
          <a:lstStyle/>
          <a:p>
            <a:pPr algn="ctr"/>
            <a:r>
              <a:rPr lang="ja-JP" altLang="en-US" sz="1100" b="1" dirty="0" smtClean="0"/>
              <a:t>保険者支援制度</a:t>
            </a:r>
            <a:endParaRPr lang="ja-JP" altLang="en-US" sz="1100" b="1" dirty="0"/>
          </a:p>
        </p:txBody>
      </p:sp>
      <p:sp>
        <p:nvSpPr>
          <p:cNvPr id="84" name="Line 60"/>
          <p:cNvSpPr>
            <a:spLocks noChangeShapeType="1"/>
          </p:cNvSpPr>
          <p:nvPr/>
        </p:nvSpPr>
        <p:spPr bwMode="auto">
          <a:xfrm>
            <a:off x="2574000" y="5472000"/>
            <a:ext cx="390000" cy="0"/>
          </a:xfrm>
          <a:prstGeom prst="line">
            <a:avLst/>
          </a:prstGeom>
          <a:noFill/>
          <a:ln w="9525">
            <a:solidFill>
              <a:schemeClr val="tx1"/>
            </a:solidFill>
            <a:round/>
            <a:headEnd/>
            <a:tailEnd type="triangle" w="med" len="med"/>
          </a:ln>
        </p:spPr>
        <p:txBody>
          <a:bodyPr wrap="none" anchor="ctr"/>
          <a:lstStyle/>
          <a:p>
            <a:endParaRPr lang="ja-JP" altLang="en-US"/>
          </a:p>
        </p:txBody>
      </p:sp>
      <p:sp>
        <p:nvSpPr>
          <p:cNvPr id="90" name="正方形/長方形 89"/>
          <p:cNvSpPr/>
          <p:nvPr/>
        </p:nvSpPr>
        <p:spPr>
          <a:xfrm>
            <a:off x="4001339" y="4896080"/>
            <a:ext cx="385918" cy="720000"/>
          </a:xfrm>
          <a:prstGeom prst="rect">
            <a:avLst/>
          </a:prstGeom>
          <a:solidFill>
            <a:srgbClr val="FFCC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03" name="Line 54"/>
          <p:cNvSpPr>
            <a:spLocks noChangeShapeType="1"/>
          </p:cNvSpPr>
          <p:nvPr/>
        </p:nvSpPr>
        <p:spPr bwMode="auto">
          <a:xfrm>
            <a:off x="2782221" y="5184001"/>
            <a:ext cx="1616979" cy="1587"/>
          </a:xfrm>
          <a:prstGeom prst="line">
            <a:avLst/>
          </a:prstGeom>
          <a:noFill/>
          <a:ln w="12700" cap="rnd">
            <a:solidFill>
              <a:schemeClr val="tx1"/>
            </a:solidFill>
            <a:prstDash val="sysDot"/>
            <a:round/>
            <a:headEnd/>
            <a:tailEnd/>
          </a:ln>
        </p:spPr>
        <p:txBody>
          <a:bodyPr wrap="none" anchor="ctr"/>
          <a:lstStyle/>
          <a:p>
            <a:endParaRPr lang="ja-JP" altLang="en-US"/>
          </a:p>
        </p:txBody>
      </p:sp>
      <p:sp>
        <p:nvSpPr>
          <p:cNvPr id="2101" name="Rectangle 52"/>
          <p:cNvSpPr>
            <a:spLocks noChangeArrowheads="1"/>
          </p:cNvSpPr>
          <p:nvPr/>
        </p:nvSpPr>
        <p:spPr bwMode="auto">
          <a:xfrm>
            <a:off x="2768757" y="4932000"/>
            <a:ext cx="1638182" cy="242888"/>
          </a:xfrm>
          <a:prstGeom prst="rect">
            <a:avLst/>
          </a:prstGeom>
          <a:noFill/>
          <a:ln w="9525">
            <a:noFill/>
            <a:miter lim="800000"/>
            <a:headEnd/>
            <a:tailEnd/>
          </a:ln>
        </p:spPr>
        <p:txBody>
          <a:bodyPr wrap="none" lIns="91428" tIns="45714" rIns="91428" bIns="45714" anchor="ctr"/>
          <a:lstStyle/>
          <a:p>
            <a:pPr algn="ctr"/>
            <a:r>
              <a:rPr lang="ja-JP" altLang="en-US" sz="1200" b="1" dirty="0"/>
              <a:t>保険者</a:t>
            </a:r>
            <a:r>
              <a:rPr lang="ja-JP" altLang="en-US" sz="1200" b="1" dirty="0" smtClean="0"/>
              <a:t>支援制度</a:t>
            </a:r>
            <a:endParaRPr lang="ja-JP" altLang="en-US" sz="1200" b="1" dirty="0"/>
          </a:p>
        </p:txBody>
      </p:sp>
      <p:sp>
        <p:nvSpPr>
          <p:cNvPr id="2102" name="Rectangle 53"/>
          <p:cNvSpPr>
            <a:spLocks noChangeArrowheads="1"/>
          </p:cNvSpPr>
          <p:nvPr/>
        </p:nvSpPr>
        <p:spPr bwMode="auto">
          <a:xfrm>
            <a:off x="2768757" y="5292000"/>
            <a:ext cx="1638000" cy="228600"/>
          </a:xfrm>
          <a:prstGeom prst="rect">
            <a:avLst/>
          </a:prstGeom>
          <a:noFill/>
          <a:ln w="9525">
            <a:noFill/>
            <a:miter lim="800000"/>
            <a:headEnd/>
            <a:tailEnd/>
          </a:ln>
        </p:spPr>
        <p:txBody>
          <a:bodyPr wrap="none" lIns="91428" tIns="45714" rIns="91428" bIns="45714" anchor="ctr"/>
          <a:lstStyle/>
          <a:p>
            <a:pPr algn="ctr"/>
            <a:r>
              <a:rPr lang="ja-JP" altLang="en-US" sz="1200" b="1" dirty="0" smtClean="0"/>
              <a:t>保険料軽減制度</a:t>
            </a:r>
            <a:endParaRPr lang="ja-JP" altLang="en-US" sz="1200" b="1" dirty="0"/>
          </a:p>
        </p:txBody>
      </p:sp>
      <p:sp>
        <p:nvSpPr>
          <p:cNvPr id="2104" name="Line 55"/>
          <p:cNvSpPr>
            <a:spLocks noChangeShapeType="1"/>
          </p:cNvSpPr>
          <p:nvPr/>
        </p:nvSpPr>
        <p:spPr bwMode="auto">
          <a:xfrm flipV="1">
            <a:off x="2769000" y="5614959"/>
            <a:ext cx="4964323" cy="0"/>
          </a:xfrm>
          <a:prstGeom prst="line">
            <a:avLst/>
          </a:prstGeom>
          <a:noFill/>
          <a:ln w="25400">
            <a:solidFill>
              <a:schemeClr val="tx1"/>
            </a:solidFill>
            <a:round/>
            <a:headEnd/>
            <a:tailEnd/>
          </a:ln>
        </p:spPr>
        <p:txBody>
          <a:bodyPr/>
          <a:lstStyle/>
          <a:p>
            <a:endParaRPr lang="ja-JP" altLang="en-US"/>
          </a:p>
        </p:txBody>
      </p:sp>
      <p:sp>
        <p:nvSpPr>
          <p:cNvPr id="91" name="正方形/長方形 90"/>
          <p:cNvSpPr/>
          <p:nvPr/>
        </p:nvSpPr>
        <p:spPr>
          <a:xfrm>
            <a:off x="2749270" y="4896000"/>
            <a:ext cx="1657487" cy="72008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3" name="直線コネクタ 92"/>
          <p:cNvCxnSpPr/>
          <p:nvPr/>
        </p:nvCxnSpPr>
        <p:spPr>
          <a:xfrm flipV="1">
            <a:off x="3548844" y="4896000"/>
            <a:ext cx="0" cy="288000"/>
          </a:xfrm>
          <a:prstGeom prst="line">
            <a:avLst/>
          </a:prstGeom>
          <a:ln w="6350"/>
        </p:spPr>
        <p:style>
          <a:lnRef idx="1">
            <a:schemeClr val="dk1"/>
          </a:lnRef>
          <a:fillRef idx="0">
            <a:schemeClr val="dk1"/>
          </a:fillRef>
          <a:effectRef idx="0">
            <a:schemeClr val="dk1"/>
          </a:effectRef>
          <a:fontRef idx="minor">
            <a:schemeClr val="tx1"/>
          </a:fontRef>
        </p:style>
      </p:cxnSp>
      <p:grpSp>
        <p:nvGrpSpPr>
          <p:cNvPr id="6" name="グループ化 5"/>
          <p:cNvGrpSpPr/>
          <p:nvPr/>
        </p:nvGrpSpPr>
        <p:grpSpPr>
          <a:xfrm>
            <a:off x="2788500" y="2422724"/>
            <a:ext cx="1463748" cy="430213"/>
            <a:chOff x="2636661" y="2420888"/>
            <a:chExt cx="1503291" cy="430213"/>
          </a:xfrm>
        </p:grpSpPr>
        <p:sp>
          <p:nvSpPr>
            <p:cNvPr id="2099" name="Rectangle 50"/>
            <p:cNvSpPr>
              <a:spLocks noChangeArrowheads="1"/>
            </p:cNvSpPr>
            <p:nvPr/>
          </p:nvSpPr>
          <p:spPr bwMode="auto">
            <a:xfrm>
              <a:off x="2699792" y="2420888"/>
              <a:ext cx="1440160" cy="430213"/>
            </a:xfrm>
            <a:prstGeom prst="rect">
              <a:avLst/>
            </a:prstGeom>
            <a:noFill/>
            <a:ln w="6350">
              <a:solidFill>
                <a:schemeClr val="tx1"/>
              </a:solidFill>
              <a:miter lim="800000"/>
              <a:headEnd/>
              <a:tailEnd/>
            </a:ln>
          </p:spPr>
          <p:txBody>
            <a:bodyPr wrap="none" lIns="91428" tIns="45714" rIns="91428" bIns="45714" anchor="ctr"/>
            <a:lstStyle/>
            <a:p>
              <a:pPr algn="ctr"/>
              <a:endParaRPr lang="ja-JP" altLang="en-US" sz="1100" dirty="0"/>
            </a:p>
          </p:txBody>
        </p:sp>
        <p:sp>
          <p:nvSpPr>
            <p:cNvPr id="86" name="正方形/長方形 85"/>
            <p:cNvSpPr/>
            <p:nvPr/>
          </p:nvSpPr>
          <p:spPr>
            <a:xfrm>
              <a:off x="2699792" y="2420888"/>
              <a:ext cx="720080" cy="428400"/>
            </a:xfrm>
            <a:prstGeom prst="rect">
              <a:avLst/>
            </a:prstGeom>
            <a:solidFill>
              <a:srgbClr val="99FF9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正方形/長方形 86"/>
            <p:cNvSpPr/>
            <p:nvPr/>
          </p:nvSpPr>
          <p:spPr>
            <a:xfrm>
              <a:off x="2699792" y="2420888"/>
              <a:ext cx="360040" cy="428400"/>
            </a:xfrm>
            <a:prstGeom prst="rect">
              <a:avLst/>
            </a:prstGeom>
            <a:solidFill>
              <a:srgbClr val="99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0" name="テキスト ボックス 99"/>
            <p:cNvSpPr txBox="1"/>
            <p:nvPr/>
          </p:nvSpPr>
          <p:spPr>
            <a:xfrm>
              <a:off x="2636661" y="2521496"/>
              <a:ext cx="1434263" cy="253916"/>
            </a:xfrm>
            <a:prstGeom prst="rect">
              <a:avLst/>
            </a:prstGeom>
            <a:noFill/>
          </p:spPr>
          <p:txBody>
            <a:bodyPr wrap="none" rtlCol="0">
              <a:spAutoFit/>
            </a:bodyPr>
            <a:lstStyle/>
            <a:p>
              <a:r>
                <a:rPr kumimoji="1" lang="ja-JP" altLang="en-US" sz="1050" b="1" dirty="0" smtClean="0"/>
                <a:t>高額医療費共同事業</a:t>
              </a:r>
              <a:endParaRPr kumimoji="1" lang="ja-JP" altLang="en-US" sz="1050" b="1" dirty="0"/>
            </a:p>
          </p:txBody>
        </p:sp>
      </p:grpSp>
      <p:sp>
        <p:nvSpPr>
          <p:cNvPr id="2097" name="Line 48"/>
          <p:cNvSpPr>
            <a:spLocks noChangeShapeType="1"/>
          </p:cNvSpPr>
          <p:nvPr/>
        </p:nvSpPr>
        <p:spPr bwMode="auto">
          <a:xfrm flipV="1">
            <a:off x="2574000" y="2492896"/>
            <a:ext cx="390000" cy="0"/>
          </a:xfrm>
          <a:prstGeom prst="line">
            <a:avLst/>
          </a:prstGeom>
          <a:noFill/>
          <a:ln w="9525">
            <a:solidFill>
              <a:schemeClr val="tx1"/>
            </a:solidFill>
            <a:round/>
            <a:headEnd/>
            <a:tailEnd type="triangle" w="med" len="med"/>
          </a:ln>
        </p:spPr>
        <p:txBody>
          <a:bodyPr wrap="none" anchor="ctr"/>
          <a:lstStyle/>
          <a:p>
            <a:endParaRPr lang="ja-JP" altLang="en-US"/>
          </a:p>
        </p:txBody>
      </p:sp>
      <p:sp>
        <p:nvSpPr>
          <p:cNvPr id="101" name="正方形/長方形 100"/>
          <p:cNvSpPr/>
          <p:nvPr/>
        </p:nvSpPr>
        <p:spPr bwMode="auto">
          <a:xfrm>
            <a:off x="2924775" y="3861048"/>
            <a:ext cx="1287000" cy="648072"/>
          </a:xfrm>
          <a:prstGeom prst="rect">
            <a:avLst/>
          </a:prstGeom>
          <a:solidFill>
            <a:srgbClr val="FFFFCC"/>
          </a:solidFill>
          <a:ln w="9525">
            <a:solidFill>
              <a:schemeClr val="tx1"/>
            </a:solidFill>
            <a:prstDash val="dash"/>
            <a:miter lim="800000"/>
            <a:headEnd/>
            <a:tailEnd/>
          </a:ln>
        </p:spPr>
        <p:txBody>
          <a:bodyPr wrap="none" lIns="91428" tIns="45714" rIns="91428" bIns="45714" rtlCol="0" anchor="ctr"/>
          <a:lstStyle/>
          <a:p>
            <a:pPr algn="ctr">
              <a:spcAft>
                <a:spcPts val="600"/>
              </a:spcAft>
            </a:pPr>
            <a:r>
              <a:rPr kumimoji="1" lang="ja-JP" altLang="en-US" sz="900" dirty="0" smtClean="0">
                <a:latin typeface="+mn-ea"/>
              </a:rPr>
              <a:t>法定外一般会計繰入</a:t>
            </a:r>
            <a:endParaRPr kumimoji="1" lang="en-US" altLang="ja-JP" sz="900" dirty="0" smtClean="0">
              <a:latin typeface="+mn-ea"/>
            </a:endParaRPr>
          </a:p>
          <a:p>
            <a:pPr algn="ctr"/>
            <a:r>
              <a:rPr lang="ja-JP" altLang="en-US" sz="900" dirty="0" smtClean="0">
                <a:latin typeface="+mn-ea"/>
              </a:rPr>
              <a:t>約</a:t>
            </a:r>
            <a:r>
              <a:rPr lang="en-US" altLang="ja-JP" sz="900" dirty="0">
                <a:latin typeface="+mn-ea"/>
              </a:rPr>
              <a:t>3,500</a:t>
            </a:r>
            <a:r>
              <a:rPr lang="ja-JP" altLang="en-US" sz="900" dirty="0" smtClean="0">
                <a:latin typeface="+mn-ea"/>
              </a:rPr>
              <a:t>億円 </a:t>
            </a:r>
            <a:r>
              <a:rPr lang="en-US" altLang="ja-JP" sz="900" dirty="0" smtClean="0">
                <a:latin typeface="ＭＳ Ｐ明朝" panose="02020600040205080304" pitchFamily="18" charset="-128"/>
                <a:ea typeface="ＭＳ Ｐ明朝" panose="02020600040205080304" pitchFamily="18" charset="-128"/>
              </a:rPr>
              <a:t>※</a:t>
            </a:r>
            <a:r>
              <a:rPr lang="ja-JP" altLang="en-US" sz="900" dirty="0">
                <a:latin typeface="ＭＳ Ｐ明朝" panose="02020600040205080304" pitchFamily="18" charset="-128"/>
                <a:ea typeface="ＭＳ Ｐ明朝" panose="02020600040205080304" pitchFamily="18" charset="-128"/>
              </a:rPr>
              <a:t>２</a:t>
            </a:r>
            <a:endParaRPr kumimoji="1" lang="ja-JP" altLang="en-US" sz="900" dirty="0" smtClean="0">
              <a:latin typeface="ＭＳ Ｐ明朝" panose="02020600040205080304" pitchFamily="18" charset="-128"/>
              <a:ea typeface="ＭＳ Ｐ明朝" panose="02020600040205080304" pitchFamily="18" charset="-128"/>
            </a:endParaRPr>
          </a:p>
        </p:txBody>
      </p:sp>
      <p:sp>
        <p:nvSpPr>
          <p:cNvPr id="2081" name="Line 32"/>
          <p:cNvSpPr>
            <a:spLocks noChangeShapeType="1"/>
          </p:cNvSpPr>
          <p:nvPr/>
        </p:nvSpPr>
        <p:spPr bwMode="auto">
          <a:xfrm flipH="1">
            <a:off x="4399200" y="1038196"/>
            <a:ext cx="182" cy="4750052"/>
          </a:xfrm>
          <a:prstGeom prst="line">
            <a:avLst/>
          </a:prstGeom>
          <a:noFill/>
          <a:ln w="25400">
            <a:solidFill>
              <a:schemeClr val="tx1"/>
            </a:solidFill>
            <a:round/>
            <a:headEnd/>
            <a:tailEnd/>
          </a:ln>
        </p:spPr>
        <p:txBody>
          <a:bodyPr/>
          <a:lstStyle/>
          <a:p>
            <a:endParaRPr lang="ja-JP" altLang="en-US"/>
          </a:p>
        </p:txBody>
      </p:sp>
      <p:sp>
        <p:nvSpPr>
          <p:cNvPr id="2082" name="Line 33"/>
          <p:cNvSpPr>
            <a:spLocks noChangeShapeType="1"/>
          </p:cNvSpPr>
          <p:nvPr/>
        </p:nvSpPr>
        <p:spPr bwMode="auto">
          <a:xfrm>
            <a:off x="2759371" y="1015980"/>
            <a:ext cx="0" cy="4762744"/>
          </a:xfrm>
          <a:prstGeom prst="line">
            <a:avLst/>
          </a:prstGeom>
          <a:noFill/>
          <a:ln w="28575">
            <a:solidFill>
              <a:schemeClr val="tx1"/>
            </a:solidFill>
            <a:round/>
            <a:headEnd/>
            <a:tailEnd/>
          </a:ln>
        </p:spPr>
        <p:txBody>
          <a:bodyPr/>
          <a:lstStyle/>
          <a:p>
            <a:endParaRPr lang="ja-JP" altLang="en-US"/>
          </a:p>
        </p:txBody>
      </p:sp>
      <p:sp>
        <p:nvSpPr>
          <p:cNvPr id="2120" name="Text Box 75"/>
          <p:cNvSpPr txBox="1">
            <a:spLocks noChangeArrowheads="1"/>
          </p:cNvSpPr>
          <p:nvPr/>
        </p:nvSpPr>
        <p:spPr bwMode="auto">
          <a:xfrm>
            <a:off x="6827356" y="325136"/>
            <a:ext cx="2554136" cy="187540"/>
          </a:xfrm>
          <a:prstGeom prst="rect">
            <a:avLst/>
          </a:prstGeom>
          <a:noFill/>
          <a:ln w="9525">
            <a:noFill/>
            <a:miter lim="800000"/>
            <a:headEnd/>
            <a:tailEnd/>
          </a:ln>
        </p:spPr>
        <p:txBody>
          <a:bodyPr wrap="square" lIns="91428" tIns="45714" rIns="91428" bIns="45714">
            <a:spAutoFit/>
          </a:bodyPr>
          <a:lstStyle/>
          <a:p>
            <a:pPr>
              <a:lnSpc>
                <a:spcPct val="50000"/>
              </a:lnSpc>
              <a:spcBef>
                <a:spcPct val="50000"/>
              </a:spcBef>
            </a:pPr>
            <a:r>
              <a:rPr lang="ja-JP" altLang="en-US" sz="1200" dirty="0" smtClean="0">
                <a:latin typeface="+mj-ea"/>
                <a:ea typeface="+mj-ea"/>
              </a:rPr>
              <a:t>（平成</a:t>
            </a:r>
            <a:r>
              <a:rPr lang="en-US" altLang="ja-JP" sz="1200" dirty="0" smtClean="0">
                <a:latin typeface="+mj-ea"/>
                <a:ea typeface="+mj-ea"/>
              </a:rPr>
              <a:t>2</a:t>
            </a:r>
            <a:r>
              <a:rPr lang="en-US" altLang="ja-JP" sz="1200" dirty="0">
                <a:latin typeface="+mj-ea"/>
                <a:ea typeface="+mj-ea"/>
              </a:rPr>
              <a:t>8</a:t>
            </a:r>
            <a:r>
              <a:rPr lang="ja-JP" altLang="en-US" sz="1200" dirty="0" smtClean="0">
                <a:latin typeface="+mj-ea"/>
                <a:ea typeface="+mj-ea"/>
              </a:rPr>
              <a:t>年度</a:t>
            </a:r>
            <a:r>
              <a:rPr lang="ja-JP" altLang="en-US" sz="1200" dirty="0">
                <a:latin typeface="+mj-ea"/>
                <a:ea typeface="+mj-ea"/>
              </a:rPr>
              <a:t>予算案</a:t>
            </a:r>
            <a:r>
              <a:rPr lang="ja-JP" altLang="en-US" sz="1200" dirty="0" smtClean="0">
                <a:latin typeface="+mj-ea"/>
                <a:ea typeface="+mj-ea"/>
              </a:rPr>
              <a:t>ベース）</a:t>
            </a:r>
            <a:endParaRPr lang="ja-JP" altLang="en-US" sz="1200" dirty="0">
              <a:latin typeface="+mj-ea"/>
              <a:ea typeface="+mj-ea"/>
            </a:endParaRPr>
          </a:p>
        </p:txBody>
      </p:sp>
      <p:sp>
        <p:nvSpPr>
          <p:cNvPr id="92" name="スライド番号プレースホルダー 1"/>
          <p:cNvSpPr txBox="1">
            <a:spLocks/>
          </p:cNvSpPr>
          <p:nvPr/>
        </p:nvSpPr>
        <p:spPr>
          <a:xfrm>
            <a:off x="7610152"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34</a:t>
            </a:fld>
            <a:endParaRPr lang="ja-JP" altLang="en-US" dirty="0">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16365555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1" name="Rectangle 8"/>
          <p:cNvSpPr>
            <a:spLocks noChangeArrowheads="1"/>
          </p:cNvSpPr>
          <p:nvPr/>
        </p:nvSpPr>
        <p:spPr bwMode="auto">
          <a:xfrm>
            <a:off x="0" y="5715837"/>
            <a:ext cx="9906000" cy="1169551"/>
          </a:xfrm>
          <a:prstGeom prst="rect">
            <a:avLst/>
          </a:prstGeom>
          <a:noFill/>
          <a:ln w="9525">
            <a:noFill/>
            <a:miter lim="800000"/>
            <a:headEnd/>
            <a:tailEnd/>
          </a:ln>
        </p:spPr>
        <p:txBody>
          <a:bodyPr wrap="square" anchor="b">
            <a:spAutoFit/>
          </a:bodyPr>
          <a:lstStyle/>
          <a:p>
            <a:pPr marL="212725" indent="-212725"/>
            <a:r>
              <a:rPr lang="ja-JP" altLang="en-US" sz="700" dirty="0" smtClean="0">
                <a:latin typeface="+mn-ea"/>
                <a:cs typeface="Times New Roman" pitchFamily="18" charset="0"/>
              </a:rPr>
              <a:t>　（</a:t>
            </a:r>
            <a:r>
              <a:rPr lang="en-US" altLang="ja-JP" sz="700" dirty="0" smtClean="0">
                <a:latin typeface="+mn-ea"/>
                <a:cs typeface="Times New Roman" pitchFamily="18" charset="0"/>
              </a:rPr>
              <a:t>※</a:t>
            </a:r>
            <a:r>
              <a:rPr lang="ja-JP" altLang="en-US" sz="700" dirty="0" smtClean="0">
                <a:latin typeface="+mn-ea"/>
                <a:cs typeface="Times New Roman" pitchFamily="18" charset="0"/>
              </a:rPr>
              <a:t>１）　組合健保の加入者一人当たり平均保険料及び保険料負担率については速報値である。</a:t>
            </a:r>
            <a:endParaRPr lang="en-US" altLang="ja-JP" sz="700" dirty="0" smtClean="0">
              <a:latin typeface="+mn-ea"/>
              <a:cs typeface="Times New Roman" pitchFamily="18" charset="0"/>
            </a:endParaRPr>
          </a:p>
          <a:p>
            <a:pPr marL="212725" indent="-212725"/>
            <a:r>
              <a:rPr lang="ja-JP" altLang="en-US" sz="700" dirty="0" smtClean="0">
                <a:latin typeface="+mn-ea"/>
                <a:cs typeface="Times New Roman" pitchFamily="18" charset="0"/>
              </a:rPr>
              <a:t>　（</a:t>
            </a:r>
            <a:r>
              <a:rPr lang="en-US" altLang="ja-JP" sz="700" dirty="0" smtClean="0">
                <a:latin typeface="+mn-ea"/>
                <a:cs typeface="Times New Roman" pitchFamily="18" charset="0"/>
              </a:rPr>
              <a:t>※</a:t>
            </a:r>
            <a:r>
              <a:rPr lang="ja-JP" altLang="en-US" sz="700" dirty="0" smtClean="0">
                <a:latin typeface="+mn-ea"/>
                <a:cs typeface="Times New Roman" pitchFamily="18" charset="0"/>
              </a:rPr>
              <a:t>２）　一定の障害の状態にある旨の広域連合の認定を受けた者の割合である。</a:t>
            </a:r>
            <a:endParaRPr lang="en-US" altLang="ja-JP" sz="700" dirty="0" smtClean="0">
              <a:latin typeface="+mn-ea"/>
              <a:cs typeface="Times New Roman" pitchFamily="18" charset="0"/>
            </a:endParaRPr>
          </a:p>
          <a:p>
            <a:pPr marL="212725" indent="-212725"/>
            <a:r>
              <a:rPr lang="ja-JP" altLang="en-US" sz="700" dirty="0" smtClean="0">
                <a:latin typeface="+mn-ea"/>
                <a:cs typeface="Times New Roman" pitchFamily="18" charset="0"/>
              </a:rPr>
              <a:t>　（</a:t>
            </a:r>
            <a:r>
              <a:rPr lang="en-US" altLang="ja-JP" sz="700" dirty="0" smtClean="0">
                <a:latin typeface="+mn-ea"/>
                <a:cs typeface="Times New Roman" pitchFamily="18" charset="0"/>
              </a:rPr>
              <a:t>※</a:t>
            </a:r>
            <a:r>
              <a:rPr lang="ja-JP" altLang="en-US" sz="700" dirty="0" smtClean="0">
                <a:latin typeface="+mn-ea"/>
                <a:cs typeface="Times New Roman" pitchFamily="18" charset="0"/>
              </a:rPr>
              <a:t>３）　市町村国保及び後期高齢者医療制度については</a:t>
            </a:r>
            <a:r>
              <a:rPr lang="ja-JP" altLang="en-US" sz="700" dirty="0">
                <a:latin typeface="+mn-ea"/>
                <a:cs typeface="Times New Roman" pitchFamily="18" charset="0"/>
              </a:rPr>
              <a:t>、「総所得金額（収入総額から必要経費、給与所得控除、公的年金等控除を差し引いたもの）及び山林所得金額」に「雑損失の繰越控除額」と「分離譲渡所得金額」を加えたものを年度平均加入者数</a:t>
            </a:r>
            <a:r>
              <a:rPr lang="ja-JP" altLang="en-US" sz="700" dirty="0" smtClean="0">
                <a:latin typeface="+mn-ea"/>
                <a:cs typeface="Times New Roman" pitchFamily="18" charset="0"/>
              </a:rPr>
              <a:t>で</a:t>
            </a:r>
            <a:endParaRPr lang="en-US" altLang="ja-JP" sz="700" dirty="0" smtClean="0">
              <a:latin typeface="+mn-ea"/>
              <a:cs typeface="Times New Roman" pitchFamily="18" charset="0"/>
            </a:endParaRPr>
          </a:p>
          <a:p>
            <a:pPr marL="212725" indent="-212725"/>
            <a:r>
              <a:rPr lang="ja-JP" altLang="en-US" sz="700" dirty="0">
                <a:latin typeface="+mn-ea"/>
                <a:cs typeface="Times New Roman" pitchFamily="18" charset="0"/>
              </a:rPr>
              <a:t>　</a:t>
            </a:r>
            <a:r>
              <a:rPr lang="ja-JP" altLang="en-US" sz="700" dirty="0" smtClean="0">
                <a:latin typeface="+mn-ea"/>
                <a:cs typeface="Times New Roman" pitchFamily="18" charset="0"/>
              </a:rPr>
              <a:t>　　　　　除した</a:t>
            </a:r>
            <a:r>
              <a:rPr lang="ja-JP" altLang="en-US" sz="700" dirty="0">
                <a:latin typeface="+mn-ea"/>
                <a:cs typeface="Times New Roman" pitchFamily="18" charset="0"/>
              </a:rPr>
              <a:t>もの</a:t>
            </a:r>
            <a:r>
              <a:rPr lang="ja-JP" altLang="en-US" sz="700" dirty="0" smtClean="0">
                <a:latin typeface="+mn-ea"/>
                <a:cs typeface="Times New Roman" pitchFamily="18" charset="0"/>
              </a:rPr>
              <a:t>。（市町村国保は「国民健康保険実態調査」、後期高齢者医療制度は「後期高齢者医療制度被保険者実態調査」のそれぞれの前年所得を使用している。）</a:t>
            </a:r>
            <a:endParaRPr lang="en-US" altLang="ja-JP" sz="700" dirty="0" smtClean="0">
              <a:latin typeface="+mn-ea"/>
              <a:cs typeface="Times New Roman" pitchFamily="18" charset="0"/>
            </a:endParaRPr>
          </a:p>
          <a:p>
            <a:pPr marL="212725" indent="-212725"/>
            <a:r>
              <a:rPr lang="ja-JP" altLang="en-US" sz="700" dirty="0" smtClean="0">
                <a:latin typeface="+mn-ea"/>
                <a:cs typeface="Times New Roman" pitchFamily="18" charset="0"/>
              </a:rPr>
              <a:t>　　　　　　協会けんぽ、組合健保、共済組合について</a:t>
            </a:r>
            <a:r>
              <a:rPr lang="ja-JP" altLang="en-US" sz="700" dirty="0">
                <a:latin typeface="+mn-ea"/>
                <a:cs typeface="Times New Roman" pitchFamily="18" charset="0"/>
              </a:rPr>
              <a:t>は、「標準報酬総額」から「給与所得控除に相当する額」を除いたものを、年度平均加入者数で除した参考値である</a:t>
            </a:r>
            <a:r>
              <a:rPr lang="ja-JP" altLang="en-US" sz="700" dirty="0" smtClean="0">
                <a:latin typeface="+mn-ea"/>
                <a:cs typeface="Times New Roman" pitchFamily="18" charset="0"/>
              </a:rPr>
              <a:t>。</a:t>
            </a:r>
            <a:endParaRPr lang="en-US" altLang="ja-JP" sz="700" dirty="0" smtClean="0">
              <a:latin typeface="+mn-ea"/>
              <a:cs typeface="Times New Roman" pitchFamily="18" charset="0"/>
            </a:endParaRPr>
          </a:p>
          <a:p>
            <a:pPr marL="212725" indent="-212725"/>
            <a:r>
              <a:rPr lang="ja-JP" altLang="en-US" sz="700" dirty="0" smtClean="0">
                <a:latin typeface="+mn-ea"/>
                <a:cs typeface="Times New Roman" pitchFamily="18" charset="0"/>
              </a:rPr>
              <a:t>　（</a:t>
            </a:r>
            <a:r>
              <a:rPr lang="en-US" altLang="ja-JP" sz="700" dirty="0" smtClean="0">
                <a:latin typeface="+mn-ea"/>
                <a:cs typeface="Times New Roman" pitchFamily="18" charset="0"/>
              </a:rPr>
              <a:t>※</a:t>
            </a:r>
            <a:r>
              <a:rPr lang="ja-JP" altLang="en-US" sz="700" dirty="0" smtClean="0">
                <a:latin typeface="+mn-ea"/>
                <a:cs typeface="Times New Roman" pitchFamily="18" charset="0"/>
              </a:rPr>
              <a:t>４）　被保険者一人</a:t>
            </a:r>
            <a:r>
              <a:rPr lang="ja-JP" altLang="en-US" sz="700" dirty="0">
                <a:latin typeface="+mn-ea"/>
                <a:cs typeface="Times New Roman" pitchFamily="18" charset="0"/>
              </a:rPr>
              <a:t>当たり</a:t>
            </a:r>
            <a:r>
              <a:rPr lang="ja-JP" altLang="en-US" sz="700" dirty="0" smtClean="0">
                <a:latin typeface="+mn-ea"/>
                <a:cs typeface="Times New Roman" pitchFamily="18" charset="0"/>
              </a:rPr>
              <a:t>の金額を表す。</a:t>
            </a:r>
            <a:endParaRPr lang="en-US" altLang="ja-JP" sz="700" dirty="0" smtClean="0">
              <a:latin typeface="+mn-ea"/>
              <a:cs typeface="Times New Roman" pitchFamily="18" charset="0"/>
            </a:endParaRPr>
          </a:p>
          <a:p>
            <a:pPr marL="182563" indent="-182563"/>
            <a:r>
              <a:rPr lang="ja-JP" altLang="en-US" sz="700" dirty="0" smtClean="0">
                <a:latin typeface="+mn-ea"/>
                <a:cs typeface="Times New Roman" pitchFamily="18" charset="0"/>
              </a:rPr>
              <a:t>　（</a:t>
            </a:r>
            <a:r>
              <a:rPr lang="en-US" altLang="ja-JP" sz="700" dirty="0" smtClean="0">
                <a:latin typeface="+mn-ea"/>
                <a:cs typeface="Times New Roman" pitchFamily="18" charset="0"/>
              </a:rPr>
              <a:t>※</a:t>
            </a:r>
            <a:r>
              <a:rPr lang="ja-JP" altLang="en-US" sz="700" dirty="0" smtClean="0">
                <a:latin typeface="+mn-ea"/>
                <a:cs typeface="Times New Roman" pitchFamily="18" charset="0"/>
              </a:rPr>
              <a:t>５）　加入者一人当たり保険料額は、市町村国保・後期高齢者医療制度は現年分保険料調定額、被用者保険は決算における保険料額を基に推計。保険料額に介護分は含まない。　 </a:t>
            </a:r>
            <a:endParaRPr lang="en-US" altLang="ja-JP" sz="700" dirty="0" smtClean="0">
              <a:latin typeface="+mn-ea"/>
              <a:cs typeface="Times New Roman" pitchFamily="18" charset="0"/>
            </a:endParaRPr>
          </a:p>
          <a:p>
            <a:pPr marL="182563" indent="-182563"/>
            <a:r>
              <a:rPr lang="ja-JP" altLang="en-US" sz="700" dirty="0" smtClean="0">
                <a:latin typeface="+mn-ea"/>
                <a:cs typeface="Times New Roman" pitchFamily="18" charset="0"/>
              </a:rPr>
              <a:t>　（</a:t>
            </a:r>
            <a:r>
              <a:rPr lang="en-US" altLang="ja-JP" sz="700" dirty="0" smtClean="0">
                <a:latin typeface="+mn-ea"/>
                <a:cs typeface="Times New Roman" pitchFamily="18" charset="0"/>
              </a:rPr>
              <a:t>※</a:t>
            </a:r>
            <a:r>
              <a:rPr lang="ja-JP" altLang="en-US" sz="700" dirty="0" smtClean="0">
                <a:latin typeface="+mn-ea"/>
                <a:cs typeface="Times New Roman" pitchFamily="18" charset="0"/>
              </a:rPr>
              <a:t>６）　保険料負担率は、加入者一人当たり平均保険料を加入者一人当たり平均所得で除した額。</a:t>
            </a:r>
            <a:endParaRPr lang="en-US" altLang="ja-JP" sz="700" dirty="0" smtClean="0">
              <a:latin typeface="+mn-ea"/>
              <a:cs typeface="Times New Roman" pitchFamily="18" charset="0"/>
            </a:endParaRPr>
          </a:p>
          <a:p>
            <a:pPr marL="182563" indent="-182563"/>
            <a:r>
              <a:rPr lang="ja-JP" altLang="en-US" sz="700" dirty="0" smtClean="0">
                <a:latin typeface="+mn-ea"/>
                <a:cs typeface="Times New Roman" pitchFamily="18" charset="0"/>
              </a:rPr>
              <a:t>　（</a:t>
            </a:r>
            <a:r>
              <a:rPr lang="en-US" altLang="ja-JP" sz="700" dirty="0" smtClean="0">
                <a:latin typeface="+mn-ea"/>
                <a:cs typeface="Times New Roman" pitchFamily="18" charset="0"/>
              </a:rPr>
              <a:t>※</a:t>
            </a:r>
            <a:r>
              <a:rPr lang="ja-JP" altLang="en-US" sz="700" dirty="0" smtClean="0">
                <a:latin typeface="+mn-ea"/>
                <a:cs typeface="Times New Roman" pitchFamily="18" charset="0"/>
              </a:rPr>
              <a:t>７）　介護納付金及び特定健診・特定保健指導、保険料軽減分等に対する負担金・補助金は含まれていない。</a:t>
            </a:r>
            <a:endParaRPr lang="en-US" altLang="ja-JP" sz="700" dirty="0" smtClean="0">
              <a:latin typeface="+mn-ea"/>
              <a:cs typeface="Times New Roman" pitchFamily="18" charset="0"/>
            </a:endParaRPr>
          </a:p>
          <a:p>
            <a:pPr marL="182563" indent="-182563"/>
            <a:r>
              <a:rPr lang="ja-JP" altLang="en-US" sz="700" dirty="0" smtClean="0">
                <a:latin typeface="+mn-ea"/>
                <a:cs typeface="Times New Roman" pitchFamily="18" charset="0"/>
              </a:rPr>
              <a:t>　（</a:t>
            </a:r>
            <a:r>
              <a:rPr lang="en-US" altLang="ja-JP" sz="700" dirty="0" smtClean="0">
                <a:latin typeface="+mn-ea"/>
                <a:cs typeface="Times New Roman" pitchFamily="18" charset="0"/>
              </a:rPr>
              <a:t>※</a:t>
            </a:r>
            <a:r>
              <a:rPr lang="ja-JP" altLang="en-US" sz="700" dirty="0" smtClean="0">
                <a:latin typeface="+mn-ea"/>
                <a:cs typeface="Times New Roman" pitchFamily="18" charset="0"/>
              </a:rPr>
              <a:t>８）　共済</a:t>
            </a:r>
            <a:r>
              <a:rPr lang="ja-JP" altLang="en-US" sz="700" dirty="0">
                <a:latin typeface="+mn-ea"/>
                <a:cs typeface="Times New Roman" pitchFamily="18" charset="0"/>
              </a:rPr>
              <a:t>組合も補助対象となるが、</a:t>
            </a:r>
            <a:r>
              <a:rPr lang="ja-JP" altLang="en-US" sz="700" dirty="0" smtClean="0">
                <a:latin typeface="+mn-ea"/>
                <a:cs typeface="Times New Roman" pitchFamily="18" charset="0"/>
              </a:rPr>
              <a:t>平成</a:t>
            </a:r>
            <a:r>
              <a:rPr lang="en-US" altLang="ja-JP" sz="700" dirty="0" smtClean="0">
                <a:latin typeface="+mn-ea"/>
                <a:cs typeface="Times New Roman" pitchFamily="18" charset="0"/>
              </a:rPr>
              <a:t>23</a:t>
            </a:r>
            <a:r>
              <a:rPr lang="ja-JP" altLang="en-US" sz="700" dirty="0" smtClean="0">
                <a:latin typeface="+mn-ea"/>
                <a:cs typeface="Times New Roman" pitchFamily="18" charset="0"/>
              </a:rPr>
              <a:t>年度</a:t>
            </a:r>
            <a:r>
              <a:rPr lang="ja-JP" altLang="en-US" sz="700" dirty="0">
                <a:latin typeface="+mn-ea"/>
                <a:cs typeface="Times New Roman" pitchFamily="18" charset="0"/>
              </a:rPr>
              <a:t>以降実績なし</a:t>
            </a:r>
            <a:r>
              <a:rPr lang="ja-JP" altLang="en-US" sz="700" dirty="0" smtClean="0">
                <a:latin typeface="+mn-ea"/>
                <a:cs typeface="Times New Roman" pitchFamily="18" charset="0"/>
              </a:rPr>
              <a:t>。</a:t>
            </a:r>
            <a:endParaRPr lang="en-US" altLang="ja-JP" sz="700" dirty="0" smtClean="0">
              <a:latin typeface="+mn-ea"/>
              <a:cs typeface="Times New Roman" pitchFamily="18" charset="0"/>
            </a:endParaRPr>
          </a:p>
        </p:txBody>
      </p:sp>
      <p:graphicFrame>
        <p:nvGraphicFramePr>
          <p:cNvPr id="6" name="表 5"/>
          <p:cNvGraphicFramePr>
            <a:graphicFrameLocks noGrp="1"/>
          </p:cNvGraphicFramePr>
          <p:nvPr>
            <p:extLst>
              <p:ext uri="{D42A27DB-BD31-4B8C-83A1-F6EECF244321}">
                <p14:modId xmlns:p14="http://schemas.microsoft.com/office/powerpoint/2010/main" val="3083973853"/>
              </p:ext>
            </p:extLst>
          </p:nvPr>
        </p:nvGraphicFramePr>
        <p:xfrm>
          <a:off x="75508" y="321070"/>
          <a:ext cx="9721081" cy="5389402"/>
        </p:xfrm>
        <a:graphic>
          <a:graphicData uri="http://schemas.openxmlformats.org/drawingml/2006/table">
            <a:tbl>
              <a:tblPr/>
              <a:tblGrid>
                <a:gridCol w="1584176"/>
                <a:gridCol w="1589361"/>
                <a:gridCol w="1651000"/>
                <a:gridCol w="1651000"/>
                <a:gridCol w="1651000"/>
                <a:gridCol w="1594544"/>
              </a:tblGrid>
              <a:tr h="265207">
                <a:tc>
                  <a:txBody>
                    <a:bodyPr/>
                    <a:lstStyle/>
                    <a:p>
                      <a:pPr algn="l" rtl="0" fontAlgn="ctr"/>
                      <a:r>
                        <a:rPr lang="ja-JP" altLang="en-US" sz="1200" b="0" i="0" u="none" strike="noStrike" dirty="0">
                          <a:solidFill>
                            <a:schemeClr val="tx1"/>
                          </a:solidFill>
                          <a:latin typeface="ＭＳ ゴシック" pitchFamily="49" charset="-128"/>
                          <a:ea typeface="ＭＳ ゴシック" pitchFamily="49" charset="-128"/>
                        </a:rPr>
                        <a:t>　</a:t>
                      </a: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ja-JP" altLang="en-US" sz="1200" b="1" i="0" u="none" strike="noStrike" dirty="0">
                          <a:solidFill>
                            <a:schemeClr val="tx1"/>
                          </a:solidFill>
                          <a:latin typeface="ＭＳ ゴシック" pitchFamily="49" charset="-128"/>
                          <a:ea typeface="ＭＳ ゴシック" pitchFamily="49" charset="-128"/>
                        </a:rPr>
                        <a:t>市町村</a:t>
                      </a:r>
                      <a:r>
                        <a:rPr lang="ja-JP" altLang="en-US" sz="1200" b="1" i="0" u="none" strike="noStrike" dirty="0" smtClean="0">
                          <a:solidFill>
                            <a:schemeClr val="tx1"/>
                          </a:solidFill>
                          <a:latin typeface="ＭＳ ゴシック" pitchFamily="49" charset="-128"/>
                          <a:ea typeface="ＭＳ ゴシック" pitchFamily="49" charset="-128"/>
                        </a:rPr>
                        <a:t>国保</a:t>
                      </a:r>
                      <a:r>
                        <a:rPr lang="ja-JP" altLang="en-US" sz="1200" b="0" i="0" u="none" strike="noStrike" dirty="0" smtClean="0">
                          <a:solidFill>
                            <a:schemeClr val="tx1"/>
                          </a:solidFill>
                          <a:latin typeface="ＭＳ ゴシック" pitchFamily="49" charset="-128"/>
                          <a:ea typeface="ＭＳ ゴシック" pitchFamily="49" charset="-128"/>
                        </a:rPr>
                        <a:t> </a:t>
                      </a:r>
                      <a:r>
                        <a:rPr lang="ja-JP" altLang="en-US" sz="1200" b="1" i="0" u="none" strike="noStrike" dirty="0" smtClean="0">
                          <a:solidFill>
                            <a:schemeClr val="tx1"/>
                          </a:solidFill>
                          <a:latin typeface="ＭＳ ゴシック" pitchFamily="49" charset="-128"/>
                          <a:ea typeface="ＭＳ ゴシック" pitchFamily="49" charset="-128"/>
                        </a:rPr>
                        <a:t> </a:t>
                      </a:r>
                      <a:endParaRPr lang="ja-JP" altLang="en-US" sz="1200" b="1" i="0" u="none" strike="noStrike" dirty="0">
                        <a:solidFill>
                          <a:schemeClr val="tx1"/>
                        </a:solidFill>
                        <a:latin typeface="ＭＳ ゴシック" pitchFamily="49" charset="-128"/>
                        <a:ea typeface="ＭＳ ゴシック" pitchFamily="49" charset="-128"/>
                      </a:endParaRP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ja-JP" altLang="en-US" sz="1200" b="1" i="0" u="none" strike="noStrike" dirty="0">
                          <a:solidFill>
                            <a:schemeClr val="tx1"/>
                          </a:solidFill>
                          <a:latin typeface="ＭＳ ゴシック" pitchFamily="49" charset="-128"/>
                          <a:ea typeface="ＭＳ ゴシック" pitchFamily="49" charset="-128"/>
                        </a:rPr>
                        <a:t>協会</a:t>
                      </a:r>
                      <a:r>
                        <a:rPr lang="ja-JP" altLang="en-US" sz="1200" b="1" i="0" u="none" strike="noStrike" dirty="0" smtClean="0">
                          <a:solidFill>
                            <a:schemeClr val="tx1"/>
                          </a:solidFill>
                          <a:latin typeface="ＭＳ ゴシック" pitchFamily="49" charset="-128"/>
                          <a:ea typeface="ＭＳ ゴシック" pitchFamily="49" charset="-128"/>
                        </a:rPr>
                        <a:t>けんぽ</a:t>
                      </a:r>
                      <a:r>
                        <a:rPr lang="ja-JP" altLang="en-US" sz="1200" b="0" i="0" u="none" strike="noStrike" dirty="0" smtClean="0">
                          <a:solidFill>
                            <a:schemeClr val="tx1"/>
                          </a:solidFill>
                          <a:latin typeface="ＭＳ ゴシック" pitchFamily="49" charset="-128"/>
                          <a:ea typeface="ＭＳ ゴシック" pitchFamily="49" charset="-128"/>
                        </a:rPr>
                        <a:t> </a:t>
                      </a:r>
                      <a:r>
                        <a:rPr lang="ja-JP" altLang="en-US" sz="1200" b="1" i="0" u="none" strike="noStrike" dirty="0" smtClean="0">
                          <a:solidFill>
                            <a:schemeClr val="tx1"/>
                          </a:solidFill>
                          <a:latin typeface="ＭＳ ゴシック" pitchFamily="49" charset="-128"/>
                          <a:ea typeface="ＭＳ ゴシック" pitchFamily="49" charset="-128"/>
                        </a:rPr>
                        <a:t> </a:t>
                      </a:r>
                      <a:endParaRPr lang="ja-JP" altLang="en-US" sz="1200" b="1" i="0" u="none" strike="noStrike" dirty="0">
                        <a:solidFill>
                          <a:schemeClr val="tx1"/>
                        </a:solidFill>
                        <a:latin typeface="ＭＳ ゴシック" pitchFamily="49" charset="-128"/>
                        <a:ea typeface="ＭＳ ゴシック" pitchFamily="49" charset="-128"/>
                      </a:endParaRP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ja-JP" altLang="en-US" sz="1200" b="1" i="0" u="none" strike="noStrike" dirty="0">
                          <a:solidFill>
                            <a:schemeClr val="tx1"/>
                          </a:solidFill>
                          <a:latin typeface="ＭＳ ゴシック" pitchFamily="49" charset="-128"/>
                          <a:ea typeface="ＭＳ ゴシック" pitchFamily="49" charset="-128"/>
                        </a:rPr>
                        <a:t>組合</a:t>
                      </a:r>
                      <a:r>
                        <a:rPr lang="ja-JP" altLang="en-US" sz="1200" b="1" i="0" u="none" strike="noStrike" dirty="0" smtClean="0">
                          <a:solidFill>
                            <a:schemeClr val="tx1"/>
                          </a:solidFill>
                          <a:latin typeface="ＭＳ ゴシック" pitchFamily="49" charset="-128"/>
                          <a:ea typeface="ＭＳ ゴシック" pitchFamily="49" charset="-128"/>
                        </a:rPr>
                        <a:t>健保 </a:t>
                      </a:r>
                      <a:endParaRPr lang="ja-JP" altLang="en-US" sz="1200" b="1" i="0" u="none" strike="noStrike" dirty="0">
                        <a:solidFill>
                          <a:schemeClr val="tx1"/>
                        </a:solidFill>
                        <a:latin typeface="ＭＳ ゴシック" pitchFamily="49" charset="-128"/>
                        <a:ea typeface="ＭＳ ゴシック" pitchFamily="49" charset="-128"/>
                      </a:endParaRP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ja-JP" altLang="en-US" sz="1200" b="1" i="0" u="none" strike="noStrike" dirty="0">
                          <a:solidFill>
                            <a:schemeClr val="tx1"/>
                          </a:solidFill>
                          <a:latin typeface="ＭＳ ゴシック" pitchFamily="49" charset="-128"/>
                          <a:ea typeface="ＭＳ ゴシック" pitchFamily="49" charset="-128"/>
                        </a:rPr>
                        <a:t>共済</a:t>
                      </a:r>
                      <a:r>
                        <a:rPr lang="ja-JP" altLang="en-US" sz="1200" b="1" i="0" u="none" strike="noStrike" dirty="0" smtClean="0">
                          <a:solidFill>
                            <a:schemeClr val="tx1"/>
                          </a:solidFill>
                          <a:latin typeface="ＭＳ ゴシック" pitchFamily="49" charset="-128"/>
                          <a:ea typeface="ＭＳ ゴシック" pitchFamily="49" charset="-128"/>
                        </a:rPr>
                        <a:t>組合 </a:t>
                      </a:r>
                      <a:endParaRPr lang="ja-JP" altLang="en-US" sz="1200" b="1" i="0" u="none" strike="noStrike" dirty="0">
                        <a:solidFill>
                          <a:schemeClr val="tx1"/>
                        </a:solidFill>
                        <a:latin typeface="ＭＳ ゴシック" pitchFamily="49" charset="-128"/>
                        <a:ea typeface="ＭＳ ゴシック" pitchFamily="49" charset="-128"/>
                      </a:endParaRP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ja-JP" altLang="en-US" sz="1200" b="1" i="0" u="none" strike="noStrike" dirty="0" smtClean="0">
                          <a:solidFill>
                            <a:schemeClr val="tx1"/>
                          </a:solidFill>
                          <a:latin typeface="ＭＳ ゴシック" pitchFamily="49" charset="-128"/>
                          <a:ea typeface="ＭＳ ゴシック" pitchFamily="49" charset="-128"/>
                        </a:rPr>
                        <a:t>後期高齢者医療制度</a:t>
                      </a:r>
                      <a:endParaRPr lang="ja-JP" altLang="en-US" sz="1200" b="1" i="0" u="none" strike="noStrike" dirty="0">
                        <a:solidFill>
                          <a:schemeClr val="tx1"/>
                        </a:solidFill>
                        <a:latin typeface="ＭＳ ゴシック" pitchFamily="49" charset="-128"/>
                        <a:ea typeface="ＭＳ ゴシック" pitchFamily="49" charset="-128"/>
                      </a:endParaRP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456322">
                <a:tc>
                  <a:txBody>
                    <a:bodyPr/>
                    <a:lstStyle/>
                    <a:p>
                      <a:pPr algn="ctr" rtl="0" fontAlgn="ctr"/>
                      <a:r>
                        <a:rPr lang="ja-JP" altLang="en-US" sz="1200" b="0" i="0" u="none" strike="noStrike" dirty="0">
                          <a:solidFill>
                            <a:schemeClr val="tx1"/>
                          </a:solidFill>
                          <a:latin typeface="ＭＳ ゴシック" pitchFamily="49" charset="-128"/>
                          <a:ea typeface="ＭＳ ゴシック" pitchFamily="49" charset="-128"/>
                        </a:rPr>
                        <a:t>保険者数  </a:t>
                      </a:r>
                    </a:p>
                    <a:p>
                      <a:pPr algn="ctr" rtl="0" fontAlgn="ctr"/>
                      <a:r>
                        <a:rPr lang="ja-JP" altLang="en-US" sz="1000" b="0" i="0" u="none" strike="noStrike" dirty="0" smtClean="0">
                          <a:solidFill>
                            <a:schemeClr val="tx1"/>
                          </a:solidFill>
                          <a:latin typeface="ＭＳ ゴシック" pitchFamily="49" charset="-128"/>
                          <a:ea typeface="ＭＳ ゴシック" pitchFamily="49" charset="-128"/>
                        </a:rPr>
                        <a:t>（平成</a:t>
                      </a:r>
                      <a:r>
                        <a:rPr lang="en-US" altLang="ja-JP" sz="1000" b="0" i="0" u="none" strike="noStrike" dirty="0" smtClean="0">
                          <a:solidFill>
                            <a:schemeClr val="tx1"/>
                          </a:solidFill>
                          <a:latin typeface="ＭＳ ゴシック" pitchFamily="49" charset="-128"/>
                          <a:ea typeface="ＭＳ ゴシック" pitchFamily="49" charset="-128"/>
                        </a:rPr>
                        <a:t>25</a:t>
                      </a:r>
                      <a:r>
                        <a:rPr lang="ja-JP" altLang="en-US" sz="1000" b="0" i="0" u="none" strike="noStrike" dirty="0" smtClean="0">
                          <a:solidFill>
                            <a:schemeClr val="tx1"/>
                          </a:solidFill>
                          <a:latin typeface="ＭＳ ゴシック" pitchFamily="49" charset="-128"/>
                          <a:ea typeface="ＭＳ ゴシック" pitchFamily="49" charset="-128"/>
                        </a:rPr>
                        <a:t>年</a:t>
                      </a:r>
                      <a:r>
                        <a:rPr lang="en-US" altLang="ja-JP" sz="1000" b="0" i="0" u="none" strike="noStrike" dirty="0">
                          <a:solidFill>
                            <a:schemeClr val="tx1"/>
                          </a:solidFill>
                          <a:latin typeface="ＭＳ ゴシック" pitchFamily="49" charset="-128"/>
                          <a:ea typeface="ＭＳ ゴシック" pitchFamily="49" charset="-128"/>
                        </a:rPr>
                        <a:t>3</a:t>
                      </a:r>
                      <a:r>
                        <a:rPr lang="ja-JP" altLang="en-US" sz="1000" b="0" i="0" u="none" strike="noStrike" dirty="0">
                          <a:solidFill>
                            <a:schemeClr val="tx1"/>
                          </a:solidFill>
                          <a:latin typeface="ＭＳ ゴシック" pitchFamily="49" charset="-128"/>
                          <a:ea typeface="ＭＳ ゴシック" pitchFamily="49" charset="-128"/>
                        </a:rPr>
                        <a:t>月</a:t>
                      </a:r>
                      <a:r>
                        <a:rPr lang="ja-JP" altLang="en-US" sz="1000" b="0" i="0" u="none" strike="noStrike" dirty="0" smtClean="0">
                          <a:solidFill>
                            <a:schemeClr val="tx1"/>
                          </a:solidFill>
                          <a:latin typeface="ＭＳ ゴシック" pitchFamily="49" charset="-128"/>
                          <a:ea typeface="ＭＳ ゴシック" pitchFamily="49" charset="-128"/>
                        </a:rPr>
                        <a:t>末） </a:t>
                      </a:r>
                      <a:endParaRPr lang="ja-JP" altLang="en-US" sz="1000" b="0" i="0" u="none" strike="noStrike" dirty="0">
                        <a:solidFill>
                          <a:schemeClr val="tx1"/>
                        </a:solidFill>
                        <a:latin typeface="ＭＳ ゴシック" pitchFamily="49" charset="-128"/>
                        <a:ea typeface="ＭＳ ゴシック" pitchFamily="49" charset="-128"/>
                      </a:endParaRP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rtl="0" fontAlgn="ctr"/>
                      <a:r>
                        <a:rPr lang="ja-JP" altLang="en-US" sz="1200" b="0" i="0" u="none" strike="noStrike" dirty="0" smtClean="0">
                          <a:solidFill>
                            <a:schemeClr val="tx1"/>
                          </a:solidFill>
                          <a:latin typeface="ＭＳ ゴシック" pitchFamily="49" charset="-128"/>
                          <a:ea typeface="ＭＳ ゴシック" pitchFamily="49" charset="-128"/>
                        </a:rPr>
                        <a:t>１，７１７</a:t>
                      </a:r>
                      <a:endParaRPr lang="en-US" altLang="ja-JP" sz="1200" b="0" i="0" u="none" strike="noStrike" dirty="0">
                        <a:solidFill>
                          <a:schemeClr val="tx1"/>
                        </a:solidFill>
                        <a:latin typeface="ＭＳ ゴシック" pitchFamily="49" charset="-128"/>
                        <a:ea typeface="ＭＳ ゴシック" pitchFamily="49" charset="-128"/>
                      </a:endParaRP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rtl="0" fontAlgn="ctr"/>
                      <a:r>
                        <a:rPr lang="ja-JP" altLang="en-US" sz="1200" b="0" i="0" u="none" strike="noStrike" dirty="0" smtClean="0">
                          <a:solidFill>
                            <a:schemeClr val="tx1"/>
                          </a:solidFill>
                          <a:latin typeface="ＭＳ ゴシック" pitchFamily="49" charset="-128"/>
                          <a:ea typeface="ＭＳ ゴシック" pitchFamily="49" charset="-128"/>
                        </a:rPr>
                        <a:t>１</a:t>
                      </a:r>
                      <a:endParaRPr lang="en-US" altLang="ja-JP" sz="1200" b="0" i="0" u="none" strike="noStrike" dirty="0">
                        <a:solidFill>
                          <a:schemeClr val="tx1"/>
                        </a:solidFill>
                        <a:latin typeface="ＭＳ ゴシック" pitchFamily="49" charset="-128"/>
                        <a:ea typeface="ＭＳ ゴシック" pitchFamily="49" charset="-128"/>
                      </a:endParaRP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rtl="0" fontAlgn="ctr"/>
                      <a:r>
                        <a:rPr lang="ja-JP" altLang="en-US" sz="1200" b="0" i="0" u="none" strike="noStrike" dirty="0" smtClean="0">
                          <a:solidFill>
                            <a:schemeClr val="tx1"/>
                          </a:solidFill>
                          <a:latin typeface="ＭＳ ゴシック" pitchFamily="49" charset="-128"/>
                          <a:ea typeface="ＭＳ ゴシック" pitchFamily="49" charset="-128"/>
                        </a:rPr>
                        <a:t>１，４３１</a:t>
                      </a:r>
                      <a:endParaRPr lang="en-US" altLang="ja-JP" sz="1200" b="0" i="0" u="none" strike="noStrike" dirty="0">
                        <a:solidFill>
                          <a:schemeClr val="tx1"/>
                        </a:solidFill>
                        <a:latin typeface="ＭＳ ゴシック" pitchFamily="49" charset="-128"/>
                        <a:ea typeface="ＭＳ ゴシック" pitchFamily="49" charset="-128"/>
                      </a:endParaRP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rtl="0" fontAlgn="ctr"/>
                      <a:r>
                        <a:rPr lang="ja-JP" altLang="en-US" sz="1200" b="0" i="0" u="none" strike="noStrike" dirty="0" smtClean="0">
                          <a:solidFill>
                            <a:schemeClr val="tx1"/>
                          </a:solidFill>
                          <a:latin typeface="ＭＳ ゴシック" pitchFamily="49" charset="-128"/>
                          <a:ea typeface="ＭＳ ゴシック" pitchFamily="49" charset="-128"/>
                        </a:rPr>
                        <a:t>８５</a:t>
                      </a:r>
                      <a:endParaRPr lang="en-US" altLang="ja-JP" sz="1200" b="0" i="0" u="none" strike="noStrike" dirty="0" smtClean="0">
                        <a:solidFill>
                          <a:schemeClr val="tx1"/>
                        </a:solidFill>
                        <a:latin typeface="ＭＳ ゴシック" pitchFamily="49" charset="-128"/>
                        <a:ea typeface="ＭＳ ゴシック" pitchFamily="49" charset="-128"/>
                      </a:endParaRP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rtl="0" fontAlgn="ctr"/>
                      <a:r>
                        <a:rPr lang="ja-JP" altLang="en-US" sz="1200" b="0" i="0" u="none" strike="noStrike" dirty="0" smtClean="0">
                          <a:solidFill>
                            <a:schemeClr val="tx1"/>
                          </a:solidFill>
                          <a:latin typeface="ＭＳ ゴシック" pitchFamily="49" charset="-128"/>
                          <a:ea typeface="ＭＳ ゴシック" pitchFamily="49" charset="-128"/>
                        </a:rPr>
                        <a:t>４７</a:t>
                      </a:r>
                      <a:endParaRPr lang="en-US" altLang="ja-JP" sz="1200" b="0" i="0" u="none" strike="noStrike" dirty="0">
                        <a:solidFill>
                          <a:schemeClr val="tx1"/>
                        </a:solidFill>
                        <a:latin typeface="ＭＳ ゴシック" pitchFamily="49" charset="-128"/>
                        <a:ea typeface="ＭＳ ゴシック" pitchFamily="49" charset="-128"/>
                      </a:endParaRP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r>
              <a:tr h="564836">
                <a:tc>
                  <a:txBody>
                    <a:bodyPr/>
                    <a:lstStyle/>
                    <a:p>
                      <a:pPr algn="ctr" rtl="0" fontAlgn="ctr"/>
                      <a:r>
                        <a:rPr lang="ja-JP" altLang="en-US" sz="1200" b="0" i="0" u="none" strike="noStrike" dirty="0">
                          <a:solidFill>
                            <a:schemeClr val="tx1"/>
                          </a:solidFill>
                          <a:latin typeface="ＭＳ ゴシック" pitchFamily="49" charset="-128"/>
                          <a:ea typeface="ＭＳ ゴシック" pitchFamily="49" charset="-128"/>
                        </a:rPr>
                        <a:t>加入者数  </a:t>
                      </a:r>
                    </a:p>
                    <a:p>
                      <a:pPr algn="ctr" rtl="0" fontAlgn="ctr"/>
                      <a:r>
                        <a:rPr lang="ja-JP" altLang="en-US" sz="1000" b="0" i="0" u="none" strike="noStrike" dirty="0" smtClean="0">
                          <a:solidFill>
                            <a:schemeClr val="tx1"/>
                          </a:solidFill>
                          <a:latin typeface="ＭＳ ゴシック" pitchFamily="49" charset="-128"/>
                          <a:ea typeface="ＭＳ ゴシック" pitchFamily="49" charset="-128"/>
                        </a:rPr>
                        <a:t>（平成</a:t>
                      </a:r>
                      <a:r>
                        <a:rPr lang="en-US" altLang="ja-JP" sz="1000" b="0" i="0" u="none" strike="noStrike" dirty="0" smtClean="0">
                          <a:solidFill>
                            <a:schemeClr val="tx1"/>
                          </a:solidFill>
                          <a:latin typeface="ＭＳ ゴシック" pitchFamily="49" charset="-128"/>
                          <a:ea typeface="ＭＳ ゴシック" pitchFamily="49" charset="-128"/>
                        </a:rPr>
                        <a:t>25</a:t>
                      </a:r>
                      <a:r>
                        <a:rPr lang="ja-JP" altLang="en-US" sz="1000" b="0" i="0" u="none" strike="noStrike" dirty="0" smtClean="0">
                          <a:solidFill>
                            <a:schemeClr val="tx1"/>
                          </a:solidFill>
                          <a:latin typeface="ＭＳ ゴシック" pitchFamily="49" charset="-128"/>
                          <a:ea typeface="ＭＳ ゴシック" pitchFamily="49" charset="-128"/>
                        </a:rPr>
                        <a:t>年</a:t>
                      </a:r>
                      <a:r>
                        <a:rPr lang="en-US" altLang="ja-JP" sz="1000" b="0" i="0" u="none" strike="noStrike" dirty="0">
                          <a:solidFill>
                            <a:schemeClr val="tx1"/>
                          </a:solidFill>
                          <a:latin typeface="ＭＳ ゴシック" pitchFamily="49" charset="-128"/>
                          <a:ea typeface="ＭＳ ゴシック" pitchFamily="49" charset="-128"/>
                        </a:rPr>
                        <a:t>3</a:t>
                      </a:r>
                      <a:r>
                        <a:rPr lang="ja-JP" altLang="en-US" sz="1000" b="0" i="0" u="none" strike="noStrike" dirty="0">
                          <a:solidFill>
                            <a:schemeClr val="tx1"/>
                          </a:solidFill>
                          <a:latin typeface="ＭＳ ゴシック" pitchFamily="49" charset="-128"/>
                          <a:ea typeface="ＭＳ ゴシック" pitchFamily="49" charset="-128"/>
                        </a:rPr>
                        <a:t>月</a:t>
                      </a:r>
                      <a:r>
                        <a:rPr lang="ja-JP" altLang="en-US" sz="1000" b="0" i="0" u="none" strike="noStrike" dirty="0" smtClean="0">
                          <a:solidFill>
                            <a:schemeClr val="tx1"/>
                          </a:solidFill>
                          <a:latin typeface="ＭＳ ゴシック" pitchFamily="49" charset="-128"/>
                          <a:ea typeface="ＭＳ ゴシック" pitchFamily="49" charset="-128"/>
                        </a:rPr>
                        <a:t>末） </a:t>
                      </a:r>
                      <a:r>
                        <a:rPr lang="ja-JP" altLang="en-US" sz="1200" b="0" i="0" u="none" strike="noStrike" dirty="0">
                          <a:solidFill>
                            <a:schemeClr val="tx1"/>
                          </a:solidFill>
                          <a:latin typeface="ＭＳ ゴシック" pitchFamily="49" charset="-128"/>
                          <a:ea typeface="ＭＳ ゴシック" pitchFamily="49" charset="-128"/>
                        </a:rPr>
                        <a:t>　</a:t>
                      </a: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1200" b="0" i="0" u="none" strike="noStrike" dirty="0" smtClean="0">
                          <a:solidFill>
                            <a:schemeClr val="tx1"/>
                          </a:solidFill>
                          <a:latin typeface="ＭＳ ゴシック" pitchFamily="49" charset="-128"/>
                          <a:ea typeface="ＭＳ ゴシック" pitchFamily="49" charset="-128"/>
                        </a:rPr>
                        <a:t>３</a:t>
                      </a:r>
                      <a:r>
                        <a:rPr lang="en-US" altLang="ja-JP" sz="1200" b="0" i="0" u="none" strike="noStrike" dirty="0" smtClean="0">
                          <a:solidFill>
                            <a:schemeClr val="tx1"/>
                          </a:solidFill>
                          <a:latin typeface="ＭＳ ゴシック" pitchFamily="49" charset="-128"/>
                          <a:ea typeface="ＭＳ ゴシック" pitchFamily="49" charset="-128"/>
                        </a:rPr>
                        <a:t>,</a:t>
                      </a:r>
                      <a:r>
                        <a:rPr lang="ja-JP" altLang="en-US" sz="1200" b="0" i="0" u="none" strike="noStrike" dirty="0" smtClean="0">
                          <a:solidFill>
                            <a:schemeClr val="tx1"/>
                          </a:solidFill>
                          <a:latin typeface="ＭＳ ゴシック" pitchFamily="49" charset="-128"/>
                          <a:ea typeface="ＭＳ ゴシック" pitchFamily="49" charset="-128"/>
                        </a:rPr>
                        <a:t>４６６万人 </a:t>
                      </a:r>
                      <a:endParaRPr lang="ja-JP" altLang="en-US" sz="1200" b="0" i="0" u="none" strike="noStrike" dirty="0">
                        <a:solidFill>
                          <a:schemeClr val="tx1"/>
                        </a:solidFill>
                        <a:latin typeface="ＭＳ ゴシック" pitchFamily="49" charset="-128"/>
                        <a:ea typeface="ＭＳ ゴシック" pitchFamily="49" charset="-128"/>
                      </a:endParaRPr>
                    </a:p>
                    <a:p>
                      <a:pPr algn="ctr" rtl="0" fontAlgn="ctr"/>
                      <a:r>
                        <a:rPr lang="ja-JP" altLang="en-US" sz="1200" b="0" i="0" u="none" strike="noStrike" dirty="0" smtClean="0">
                          <a:solidFill>
                            <a:schemeClr val="tx1"/>
                          </a:solidFill>
                          <a:latin typeface="ＭＳ ゴシック" pitchFamily="49" charset="-128"/>
                          <a:ea typeface="ＭＳ ゴシック" pitchFamily="49" charset="-128"/>
                        </a:rPr>
                        <a:t>（</a:t>
                      </a:r>
                      <a:r>
                        <a:rPr lang="en-US" altLang="ja-JP" sz="1200" b="0" i="0" u="none" strike="noStrike" dirty="0" smtClean="0">
                          <a:solidFill>
                            <a:schemeClr val="tx1"/>
                          </a:solidFill>
                          <a:latin typeface="ＭＳ ゴシック" pitchFamily="49" charset="-128"/>
                          <a:ea typeface="ＭＳ ゴシック" pitchFamily="49" charset="-128"/>
                        </a:rPr>
                        <a:t>2,025</a:t>
                      </a:r>
                      <a:r>
                        <a:rPr lang="ja-JP" altLang="en-US" sz="1200" b="0" i="0" u="none" strike="noStrike" dirty="0" smtClean="0">
                          <a:solidFill>
                            <a:schemeClr val="tx1"/>
                          </a:solidFill>
                          <a:latin typeface="ＭＳ ゴシック" pitchFamily="49" charset="-128"/>
                          <a:ea typeface="ＭＳ ゴシック" pitchFamily="49" charset="-128"/>
                        </a:rPr>
                        <a:t>万世帯）  </a:t>
                      </a:r>
                      <a:endParaRPr lang="ja-JP" altLang="en-US" sz="1200" b="0" i="0" u="none" strike="noStrike" dirty="0">
                        <a:solidFill>
                          <a:schemeClr val="tx1"/>
                        </a:solidFill>
                        <a:latin typeface="ＭＳ ゴシック" pitchFamily="49" charset="-128"/>
                        <a:ea typeface="ＭＳ ゴシック" pitchFamily="49" charset="-128"/>
                      </a:endParaRP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1200" b="0" i="0" u="none" strike="noStrike" dirty="0" smtClean="0">
                          <a:solidFill>
                            <a:schemeClr val="tx1"/>
                          </a:solidFill>
                          <a:latin typeface="ＭＳ ゴシック" pitchFamily="49" charset="-128"/>
                          <a:ea typeface="ＭＳ ゴシック" pitchFamily="49" charset="-128"/>
                        </a:rPr>
                        <a:t>３</a:t>
                      </a:r>
                      <a:r>
                        <a:rPr lang="en-US" altLang="ja-JP" sz="1200" b="0" i="0" u="none" strike="noStrike" dirty="0" smtClean="0">
                          <a:solidFill>
                            <a:schemeClr val="tx1"/>
                          </a:solidFill>
                          <a:latin typeface="ＭＳ ゴシック" pitchFamily="49" charset="-128"/>
                          <a:ea typeface="ＭＳ ゴシック" pitchFamily="49" charset="-128"/>
                        </a:rPr>
                        <a:t>,</a:t>
                      </a:r>
                      <a:r>
                        <a:rPr lang="ja-JP" altLang="en-US" sz="1200" b="0" i="0" u="none" strike="noStrike" dirty="0" smtClean="0">
                          <a:solidFill>
                            <a:schemeClr val="tx1"/>
                          </a:solidFill>
                          <a:latin typeface="ＭＳ ゴシック" pitchFamily="49" charset="-128"/>
                          <a:ea typeface="ＭＳ ゴシック" pitchFamily="49" charset="-128"/>
                        </a:rPr>
                        <a:t>５１０万人</a:t>
                      </a:r>
                      <a:endParaRPr lang="ja-JP" altLang="en-US" sz="1200" b="0" i="0" u="none" strike="noStrike" dirty="0">
                        <a:solidFill>
                          <a:schemeClr val="tx1"/>
                        </a:solidFill>
                        <a:latin typeface="ＭＳ ゴシック" pitchFamily="49" charset="-128"/>
                        <a:ea typeface="ＭＳ ゴシック" pitchFamily="49" charset="-128"/>
                      </a:endParaRPr>
                    </a:p>
                    <a:p>
                      <a:pPr algn="ctr" rtl="0" fontAlgn="ctr"/>
                      <a:r>
                        <a:rPr lang="ja-JP" altLang="en-US" sz="1000" b="0" i="0" u="none" strike="noStrike" dirty="0">
                          <a:solidFill>
                            <a:schemeClr val="tx1"/>
                          </a:solidFill>
                          <a:latin typeface="ＭＳ ゴシック" pitchFamily="49" charset="-128"/>
                          <a:ea typeface="ＭＳ ゴシック" pitchFamily="49" charset="-128"/>
                        </a:rPr>
                        <a:t>被保険者</a:t>
                      </a:r>
                      <a:r>
                        <a:rPr lang="en-US" altLang="ja-JP" sz="1000" b="0" i="0" u="none" strike="noStrike" dirty="0" smtClean="0">
                          <a:solidFill>
                            <a:schemeClr val="tx1"/>
                          </a:solidFill>
                          <a:latin typeface="ＭＳ ゴシック" pitchFamily="49" charset="-128"/>
                          <a:ea typeface="ＭＳ ゴシック" pitchFamily="49" charset="-128"/>
                        </a:rPr>
                        <a:t>1,987</a:t>
                      </a:r>
                      <a:r>
                        <a:rPr lang="ja-JP" altLang="en-US" sz="1000" b="0" i="0" u="none" strike="noStrike" dirty="0" smtClean="0">
                          <a:solidFill>
                            <a:schemeClr val="tx1"/>
                          </a:solidFill>
                          <a:latin typeface="ＭＳ ゴシック" pitchFamily="49" charset="-128"/>
                          <a:ea typeface="ＭＳ ゴシック" pitchFamily="49" charset="-128"/>
                        </a:rPr>
                        <a:t>万人</a:t>
                      </a:r>
                      <a:endParaRPr lang="ja-JP" altLang="en-US" sz="1000" b="0" i="0" u="none" strike="noStrike" dirty="0">
                        <a:solidFill>
                          <a:schemeClr val="tx1"/>
                        </a:solidFill>
                        <a:latin typeface="ＭＳ ゴシック" pitchFamily="49" charset="-128"/>
                        <a:ea typeface="ＭＳ ゴシック" pitchFamily="49" charset="-128"/>
                      </a:endParaRPr>
                    </a:p>
                    <a:p>
                      <a:pPr algn="ctr" rtl="0" fontAlgn="ctr"/>
                      <a:r>
                        <a:rPr lang="zh-TW" altLang="en-US" sz="1000" b="0" i="0" u="none" strike="noStrike" dirty="0">
                          <a:solidFill>
                            <a:schemeClr val="tx1"/>
                          </a:solidFill>
                          <a:latin typeface="ＭＳ ゴシック" pitchFamily="49" charset="-128"/>
                          <a:ea typeface="ＭＳ ゴシック" pitchFamily="49" charset="-128"/>
                        </a:rPr>
                        <a:t>被扶養者</a:t>
                      </a:r>
                      <a:r>
                        <a:rPr lang="en-US" altLang="zh-TW" sz="1000" b="0" i="0" u="none" strike="noStrike" dirty="0" smtClean="0">
                          <a:solidFill>
                            <a:schemeClr val="tx1"/>
                          </a:solidFill>
                          <a:latin typeface="ＭＳ ゴシック" pitchFamily="49" charset="-128"/>
                          <a:ea typeface="ＭＳ ゴシック" pitchFamily="49" charset="-128"/>
                        </a:rPr>
                        <a:t>1,5</a:t>
                      </a:r>
                      <a:r>
                        <a:rPr lang="en-US" altLang="ja-JP" sz="1000" b="0" i="0" u="none" strike="noStrike" dirty="0" smtClean="0">
                          <a:solidFill>
                            <a:schemeClr val="tx1"/>
                          </a:solidFill>
                          <a:latin typeface="ＭＳ ゴシック" pitchFamily="49" charset="-128"/>
                          <a:ea typeface="ＭＳ ゴシック" pitchFamily="49" charset="-128"/>
                        </a:rPr>
                        <a:t>23</a:t>
                      </a:r>
                      <a:r>
                        <a:rPr lang="zh-TW" altLang="en-US" sz="1000" b="0" i="0" u="none" strike="noStrike" dirty="0" smtClean="0">
                          <a:solidFill>
                            <a:schemeClr val="tx1"/>
                          </a:solidFill>
                          <a:latin typeface="ＭＳ ゴシック" pitchFamily="49" charset="-128"/>
                          <a:ea typeface="ＭＳ ゴシック" pitchFamily="49" charset="-128"/>
                        </a:rPr>
                        <a:t>万人</a:t>
                      </a:r>
                      <a:endParaRPr lang="zh-TW" altLang="en-US" sz="1000" b="0" i="0" u="none" strike="noStrike" dirty="0">
                        <a:solidFill>
                          <a:schemeClr val="tx1"/>
                        </a:solidFill>
                        <a:latin typeface="ＭＳ ゴシック" pitchFamily="49" charset="-128"/>
                        <a:ea typeface="ＭＳ ゴシック" pitchFamily="49" charset="-128"/>
                      </a:endParaRP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1200" b="0" i="0" u="none" strike="noStrike" dirty="0">
                          <a:solidFill>
                            <a:schemeClr val="tx1"/>
                          </a:solidFill>
                          <a:latin typeface="ＭＳ ゴシック" pitchFamily="49" charset="-128"/>
                          <a:ea typeface="ＭＳ ゴシック" pitchFamily="49" charset="-128"/>
                        </a:rPr>
                        <a:t>２</a:t>
                      </a:r>
                      <a:r>
                        <a:rPr lang="en-US" altLang="ja-JP" sz="1200" b="0" i="0" u="none" strike="noStrike" dirty="0">
                          <a:solidFill>
                            <a:schemeClr val="tx1"/>
                          </a:solidFill>
                          <a:latin typeface="ＭＳ ゴシック" pitchFamily="49" charset="-128"/>
                          <a:ea typeface="ＭＳ ゴシック" pitchFamily="49" charset="-128"/>
                        </a:rPr>
                        <a:t>,</a:t>
                      </a:r>
                      <a:r>
                        <a:rPr lang="ja-JP" altLang="en-US" sz="1200" b="0" i="0" u="none" strike="noStrike" dirty="0" smtClean="0">
                          <a:solidFill>
                            <a:schemeClr val="tx1"/>
                          </a:solidFill>
                          <a:latin typeface="ＭＳ ゴシック" pitchFamily="49" charset="-128"/>
                          <a:ea typeface="ＭＳ ゴシック" pitchFamily="49" charset="-128"/>
                        </a:rPr>
                        <a:t>９３５万人</a:t>
                      </a:r>
                      <a:endParaRPr lang="ja-JP" altLang="en-US" sz="1200" b="0" i="0" u="none" strike="noStrike" dirty="0">
                        <a:solidFill>
                          <a:schemeClr val="tx1"/>
                        </a:solidFill>
                        <a:latin typeface="ＭＳ ゴシック" pitchFamily="49" charset="-128"/>
                        <a:ea typeface="ＭＳ ゴシック" pitchFamily="49" charset="-128"/>
                      </a:endParaRPr>
                    </a:p>
                    <a:p>
                      <a:pPr algn="ctr" rtl="0" fontAlgn="ctr"/>
                      <a:r>
                        <a:rPr lang="ja-JP" altLang="en-US" sz="1000" b="0" i="0" u="none" strike="noStrike" dirty="0">
                          <a:solidFill>
                            <a:schemeClr val="tx1"/>
                          </a:solidFill>
                          <a:latin typeface="ＭＳ ゴシック" pitchFamily="49" charset="-128"/>
                          <a:ea typeface="ＭＳ ゴシック" pitchFamily="49" charset="-128"/>
                        </a:rPr>
                        <a:t>被保険者</a:t>
                      </a:r>
                      <a:r>
                        <a:rPr lang="en-US" altLang="ja-JP" sz="1000" b="0" i="0" u="none" strike="noStrike" dirty="0" smtClean="0">
                          <a:solidFill>
                            <a:schemeClr val="tx1"/>
                          </a:solidFill>
                          <a:latin typeface="ＭＳ ゴシック" pitchFamily="49" charset="-128"/>
                          <a:ea typeface="ＭＳ ゴシック" pitchFamily="49" charset="-128"/>
                        </a:rPr>
                        <a:t>1,554</a:t>
                      </a:r>
                      <a:r>
                        <a:rPr lang="ja-JP" altLang="en-US" sz="1000" b="0" i="0" u="none" strike="noStrike" dirty="0" smtClean="0">
                          <a:solidFill>
                            <a:schemeClr val="tx1"/>
                          </a:solidFill>
                          <a:latin typeface="ＭＳ ゴシック" pitchFamily="49" charset="-128"/>
                          <a:ea typeface="ＭＳ ゴシック" pitchFamily="49" charset="-128"/>
                        </a:rPr>
                        <a:t>万人</a:t>
                      </a:r>
                      <a:endParaRPr lang="ja-JP" altLang="en-US" sz="1000" b="0" i="0" u="none" strike="noStrike" dirty="0">
                        <a:solidFill>
                          <a:schemeClr val="tx1"/>
                        </a:solidFill>
                        <a:latin typeface="ＭＳ ゴシック" pitchFamily="49" charset="-128"/>
                        <a:ea typeface="ＭＳ ゴシック" pitchFamily="49" charset="-128"/>
                      </a:endParaRPr>
                    </a:p>
                    <a:p>
                      <a:pPr algn="ctr" rtl="0" fontAlgn="ctr"/>
                      <a:r>
                        <a:rPr lang="zh-TW" altLang="en-US" sz="1000" b="0" i="0" u="none" strike="noStrike" dirty="0">
                          <a:solidFill>
                            <a:schemeClr val="tx1"/>
                          </a:solidFill>
                          <a:latin typeface="ＭＳ ゴシック" pitchFamily="49" charset="-128"/>
                          <a:ea typeface="ＭＳ ゴシック" pitchFamily="49" charset="-128"/>
                        </a:rPr>
                        <a:t>被扶養者</a:t>
                      </a:r>
                      <a:r>
                        <a:rPr lang="en-US" altLang="zh-TW" sz="1000" b="0" i="0" u="none" strike="noStrike" dirty="0" smtClean="0">
                          <a:solidFill>
                            <a:schemeClr val="tx1"/>
                          </a:solidFill>
                          <a:latin typeface="ＭＳ ゴシック" pitchFamily="49" charset="-128"/>
                          <a:ea typeface="ＭＳ ゴシック" pitchFamily="49" charset="-128"/>
                        </a:rPr>
                        <a:t>1,3</a:t>
                      </a:r>
                      <a:r>
                        <a:rPr lang="en-US" altLang="ja-JP" sz="1000" b="0" i="0" u="none" strike="noStrike" dirty="0" smtClean="0">
                          <a:solidFill>
                            <a:schemeClr val="tx1"/>
                          </a:solidFill>
                          <a:latin typeface="ＭＳ ゴシック" pitchFamily="49" charset="-128"/>
                          <a:ea typeface="ＭＳ ゴシック" pitchFamily="49" charset="-128"/>
                        </a:rPr>
                        <a:t>82</a:t>
                      </a:r>
                      <a:r>
                        <a:rPr lang="zh-TW" altLang="en-US" sz="1000" b="0" i="0" u="none" strike="noStrike" dirty="0" smtClean="0">
                          <a:solidFill>
                            <a:schemeClr val="tx1"/>
                          </a:solidFill>
                          <a:latin typeface="ＭＳ ゴシック" pitchFamily="49" charset="-128"/>
                          <a:ea typeface="ＭＳ ゴシック" pitchFamily="49" charset="-128"/>
                        </a:rPr>
                        <a:t>万人</a:t>
                      </a:r>
                      <a:endParaRPr lang="zh-TW" altLang="en-US" sz="1000" b="0" i="0" u="none" strike="noStrike" dirty="0">
                        <a:solidFill>
                          <a:schemeClr val="tx1"/>
                        </a:solidFill>
                        <a:latin typeface="ＭＳ ゴシック" pitchFamily="49" charset="-128"/>
                        <a:ea typeface="ＭＳ ゴシック" pitchFamily="49" charset="-128"/>
                      </a:endParaRP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1200" b="0" i="0" u="none" strike="noStrike" dirty="0" smtClean="0">
                          <a:solidFill>
                            <a:schemeClr val="tx1"/>
                          </a:solidFill>
                          <a:latin typeface="ＭＳ ゴシック" pitchFamily="49" charset="-128"/>
                          <a:ea typeface="ＭＳ ゴシック" pitchFamily="49" charset="-128"/>
                        </a:rPr>
                        <a:t>９００万人 </a:t>
                      </a:r>
                      <a:endParaRPr lang="ja-JP" altLang="en-US" sz="1200" b="0" i="0" u="none" strike="noStrike" dirty="0">
                        <a:solidFill>
                          <a:schemeClr val="tx1"/>
                        </a:solidFill>
                        <a:latin typeface="ＭＳ ゴシック" pitchFamily="49" charset="-128"/>
                        <a:ea typeface="ＭＳ ゴシック" pitchFamily="49" charset="-128"/>
                      </a:endParaRPr>
                    </a:p>
                    <a:p>
                      <a:pPr algn="ctr" rtl="0" fontAlgn="ctr"/>
                      <a:r>
                        <a:rPr lang="ja-JP" altLang="en-US" sz="1000" b="0" i="0" u="none" strike="noStrike" dirty="0">
                          <a:solidFill>
                            <a:schemeClr val="tx1"/>
                          </a:solidFill>
                          <a:latin typeface="ＭＳ ゴシック" pitchFamily="49" charset="-128"/>
                          <a:ea typeface="ＭＳ ゴシック" pitchFamily="49" charset="-128"/>
                        </a:rPr>
                        <a:t>被保険者</a:t>
                      </a:r>
                      <a:r>
                        <a:rPr lang="en-US" altLang="ja-JP" sz="1000" b="0" i="0" u="none" strike="noStrike" dirty="0" smtClean="0">
                          <a:solidFill>
                            <a:schemeClr val="tx1"/>
                          </a:solidFill>
                          <a:latin typeface="ＭＳ ゴシック" pitchFamily="49" charset="-128"/>
                          <a:ea typeface="ＭＳ ゴシック" pitchFamily="49" charset="-128"/>
                        </a:rPr>
                        <a:t>450</a:t>
                      </a:r>
                      <a:r>
                        <a:rPr lang="ja-JP" altLang="en-US" sz="1000" b="0" i="0" u="none" strike="noStrike" dirty="0" smtClean="0">
                          <a:solidFill>
                            <a:schemeClr val="tx1"/>
                          </a:solidFill>
                          <a:latin typeface="ＭＳ ゴシック" pitchFamily="49" charset="-128"/>
                          <a:ea typeface="ＭＳ ゴシック" pitchFamily="49" charset="-128"/>
                        </a:rPr>
                        <a:t>万人 </a:t>
                      </a:r>
                      <a:endParaRPr lang="ja-JP" altLang="en-US" sz="1000" b="0" i="0" u="none" strike="noStrike" dirty="0">
                        <a:solidFill>
                          <a:schemeClr val="tx1"/>
                        </a:solidFill>
                        <a:latin typeface="ＭＳ ゴシック" pitchFamily="49" charset="-128"/>
                        <a:ea typeface="ＭＳ ゴシック" pitchFamily="49" charset="-128"/>
                      </a:endParaRPr>
                    </a:p>
                    <a:p>
                      <a:pPr algn="ctr" rtl="0" fontAlgn="ctr"/>
                      <a:r>
                        <a:rPr lang="zh-TW" altLang="en-US" sz="1000" b="0" i="0" u="none" strike="noStrike" dirty="0">
                          <a:solidFill>
                            <a:schemeClr val="tx1"/>
                          </a:solidFill>
                          <a:latin typeface="ＭＳ ゴシック" pitchFamily="49" charset="-128"/>
                          <a:ea typeface="ＭＳ ゴシック" pitchFamily="49" charset="-128"/>
                        </a:rPr>
                        <a:t>被扶養者</a:t>
                      </a:r>
                      <a:r>
                        <a:rPr lang="en-US" altLang="zh-TW" sz="1000" b="0" i="0" u="none" strike="noStrike" dirty="0" smtClean="0">
                          <a:solidFill>
                            <a:schemeClr val="tx1"/>
                          </a:solidFill>
                          <a:latin typeface="ＭＳ ゴシック" pitchFamily="49" charset="-128"/>
                          <a:ea typeface="ＭＳ ゴシック" pitchFamily="49" charset="-128"/>
                        </a:rPr>
                        <a:t>4</a:t>
                      </a:r>
                      <a:r>
                        <a:rPr lang="en-US" altLang="ja-JP" sz="1000" b="0" i="0" u="none" strike="noStrike" dirty="0" smtClean="0">
                          <a:solidFill>
                            <a:schemeClr val="tx1"/>
                          </a:solidFill>
                          <a:latin typeface="ＭＳ ゴシック" pitchFamily="49" charset="-128"/>
                          <a:ea typeface="ＭＳ ゴシック" pitchFamily="49" charset="-128"/>
                        </a:rPr>
                        <a:t>50</a:t>
                      </a:r>
                      <a:r>
                        <a:rPr lang="zh-TW" altLang="en-US" sz="1000" b="0" i="0" u="none" strike="noStrike" dirty="0" smtClean="0">
                          <a:solidFill>
                            <a:schemeClr val="tx1"/>
                          </a:solidFill>
                          <a:latin typeface="ＭＳ ゴシック" pitchFamily="49" charset="-128"/>
                          <a:ea typeface="ＭＳ ゴシック" pitchFamily="49" charset="-128"/>
                        </a:rPr>
                        <a:t>万人</a:t>
                      </a:r>
                      <a:endParaRPr lang="en-US" altLang="zh-TW" sz="1000" b="0" i="0" u="none" strike="noStrike" dirty="0" smtClean="0">
                        <a:solidFill>
                          <a:schemeClr val="tx1"/>
                        </a:solidFill>
                        <a:latin typeface="ＭＳ ゴシック" pitchFamily="49" charset="-128"/>
                        <a:ea typeface="ＭＳ ゴシック" pitchFamily="49" charset="-128"/>
                      </a:endParaRP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1200" b="0" i="0" u="none" strike="noStrike" dirty="0">
                          <a:solidFill>
                            <a:schemeClr val="tx1"/>
                          </a:solidFill>
                          <a:latin typeface="ＭＳ ゴシック" pitchFamily="49" charset="-128"/>
                          <a:ea typeface="ＭＳ ゴシック" pitchFamily="49" charset="-128"/>
                        </a:rPr>
                        <a:t>１</a:t>
                      </a:r>
                      <a:r>
                        <a:rPr lang="en-US" altLang="ja-JP" sz="1200" b="0" i="0" u="none" strike="noStrike" dirty="0" smtClean="0">
                          <a:solidFill>
                            <a:schemeClr val="tx1"/>
                          </a:solidFill>
                          <a:latin typeface="ＭＳ ゴシック" pitchFamily="49" charset="-128"/>
                          <a:ea typeface="ＭＳ ゴシック" pitchFamily="49" charset="-128"/>
                        </a:rPr>
                        <a:t>,</a:t>
                      </a:r>
                      <a:r>
                        <a:rPr lang="ja-JP" altLang="en-US" sz="1200" b="0" i="0" u="none" strike="noStrike" dirty="0" smtClean="0">
                          <a:solidFill>
                            <a:schemeClr val="tx1"/>
                          </a:solidFill>
                          <a:latin typeface="ＭＳ ゴシック" pitchFamily="49" charset="-128"/>
                          <a:ea typeface="ＭＳ ゴシック" pitchFamily="49" charset="-128"/>
                        </a:rPr>
                        <a:t>５１７万人</a:t>
                      </a:r>
                      <a:endParaRPr lang="ja-JP" altLang="en-US" sz="1200" b="0" i="0" u="none" strike="noStrike" dirty="0">
                        <a:solidFill>
                          <a:schemeClr val="tx1"/>
                        </a:solidFill>
                        <a:latin typeface="ＭＳ ゴシック" pitchFamily="49" charset="-128"/>
                        <a:ea typeface="ＭＳ ゴシック" pitchFamily="49" charset="-128"/>
                      </a:endParaRP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r h="415022">
                <a:tc>
                  <a:txBody>
                    <a:bodyPr/>
                    <a:lstStyle/>
                    <a:p>
                      <a:pPr algn="ctr" rtl="0" fontAlgn="ctr"/>
                      <a:r>
                        <a:rPr lang="ja-JP" altLang="en-US" sz="1200" b="0" i="0" u="none" strike="noStrike" dirty="0">
                          <a:solidFill>
                            <a:schemeClr val="tx1"/>
                          </a:solidFill>
                          <a:latin typeface="ＭＳ ゴシック" pitchFamily="49" charset="-128"/>
                          <a:ea typeface="ＭＳ ゴシック" pitchFamily="49" charset="-128"/>
                        </a:rPr>
                        <a:t>加入者平均年齢 </a:t>
                      </a:r>
                    </a:p>
                    <a:p>
                      <a:pPr algn="ctr" rtl="0" fontAlgn="ctr"/>
                      <a:r>
                        <a:rPr lang="ja-JP" altLang="en-US" sz="1000" b="0" i="0" u="none" strike="noStrike" dirty="0" smtClean="0">
                          <a:solidFill>
                            <a:schemeClr val="tx1"/>
                          </a:solidFill>
                          <a:latin typeface="ＭＳ ゴシック" pitchFamily="49" charset="-128"/>
                          <a:ea typeface="ＭＳ ゴシック" pitchFamily="49" charset="-128"/>
                        </a:rPr>
                        <a:t>（平成</a:t>
                      </a:r>
                      <a:r>
                        <a:rPr lang="en-US" altLang="ja-JP" sz="1000" b="0" i="0" u="none" strike="noStrike" dirty="0" smtClean="0">
                          <a:solidFill>
                            <a:schemeClr val="tx1"/>
                          </a:solidFill>
                          <a:latin typeface="ＭＳ ゴシック" pitchFamily="49" charset="-128"/>
                          <a:ea typeface="ＭＳ ゴシック" pitchFamily="49" charset="-128"/>
                        </a:rPr>
                        <a:t>24</a:t>
                      </a:r>
                      <a:r>
                        <a:rPr lang="ja-JP" altLang="en-US" sz="1000" b="0" i="0" u="none" strike="noStrike" dirty="0" smtClean="0">
                          <a:solidFill>
                            <a:schemeClr val="tx1"/>
                          </a:solidFill>
                          <a:latin typeface="ＭＳ ゴシック" pitchFamily="49" charset="-128"/>
                          <a:ea typeface="ＭＳ ゴシック" pitchFamily="49" charset="-128"/>
                        </a:rPr>
                        <a:t>年度）</a:t>
                      </a:r>
                      <a:r>
                        <a:rPr lang="en-US" altLang="ja-JP" sz="1000" b="0" i="0" u="none" strike="noStrike" dirty="0" smtClean="0">
                          <a:solidFill>
                            <a:schemeClr val="tx1"/>
                          </a:solidFill>
                          <a:latin typeface="ＭＳ ゴシック" pitchFamily="49" charset="-128"/>
                          <a:ea typeface="ＭＳ ゴシック" pitchFamily="49" charset="-128"/>
                        </a:rPr>
                        <a:t> </a:t>
                      </a:r>
                      <a:endParaRPr lang="en-US" altLang="ja-JP" sz="1000" b="0" i="0" u="none" strike="noStrike" dirty="0">
                        <a:solidFill>
                          <a:schemeClr val="tx1"/>
                        </a:solidFill>
                        <a:latin typeface="ＭＳ ゴシック" pitchFamily="49" charset="-128"/>
                        <a:ea typeface="ＭＳ ゴシック" pitchFamily="49" charset="-128"/>
                      </a:endParaRP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rtl="0" fontAlgn="ctr"/>
                      <a:r>
                        <a:rPr lang="ja-JP" altLang="en-US" sz="1200" b="0" i="0" u="none" strike="noStrike" dirty="0" smtClean="0">
                          <a:solidFill>
                            <a:schemeClr val="tx1"/>
                          </a:solidFill>
                          <a:latin typeface="ＭＳ ゴシック" pitchFamily="49" charset="-128"/>
                          <a:ea typeface="ＭＳ ゴシック" pitchFamily="49" charset="-128"/>
                        </a:rPr>
                        <a:t>５０．４歳 </a:t>
                      </a:r>
                      <a:endParaRPr lang="ja-JP" altLang="en-US" sz="1200" b="0" i="0" u="none" strike="noStrike" dirty="0">
                        <a:solidFill>
                          <a:schemeClr val="tx1"/>
                        </a:solidFill>
                        <a:latin typeface="ＭＳ ゴシック" pitchFamily="49" charset="-128"/>
                        <a:ea typeface="ＭＳ ゴシック" pitchFamily="49" charset="-128"/>
                      </a:endParaRP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rtl="0" fontAlgn="ctr"/>
                      <a:r>
                        <a:rPr lang="ja-JP" altLang="en-US" sz="1200" b="0" i="0" u="none" strike="noStrike" dirty="0" smtClean="0">
                          <a:solidFill>
                            <a:schemeClr val="tx1"/>
                          </a:solidFill>
                          <a:latin typeface="ＭＳ ゴシック" pitchFamily="49" charset="-128"/>
                          <a:ea typeface="ＭＳ ゴシック" pitchFamily="49" charset="-128"/>
                        </a:rPr>
                        <a:t>３６．４歳</a:t>
                      </a:r>
                      <a:endParaRPr lang="ja-JP" altLang="en-US" sz="1200" b="0" i="0" u="none" strike="noStrike" dirty="0">
                        <a:solidFill>
                          <a:schemeClr val="tx1"/>
                        </a:solidFill>
                        <a:latin typeface="ＭＳ ゴシック" pitchFamily="49" charset="-128"/>
                        <a:ea typeface="ＭＳ ゴシック" pitchFamily="49" charset="-128"/>
                      </a:endParaRP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rtl="0" fontAlgn="ctr"/>
                      <a:r>
                        <a:rPr lang="ja-JP" altLang="en-US" sz="1200" b="0" i="0" u="none" strike="noStrike" dirty="0" smtClean="0">
                          <a:solidFill>
                            <a:schemeClr val="tx1"/>
                          </a:solidFill>
                          <a:latin typeface="ＭＳ ゴシック" pitchFamily="49" charset="-128"/>
                          <a:ea typeface="ＭＳ ゴシック" pitchFamily="49" charset="-128"/>
                        </a:rPr>
                        <a:t>３４．３歳</a:t>
                      </a:r>
                      <a:endParaRPr lang="ja-JP" altLang="en-US" sz="1200" b="0" i="0" u="none" strike="noStrike" dirty="0">
                        <a:solidFill>
                          <a:schemeClr val="tx1"/>
                        </a:solidFill>
                        <a:latin typeface="ＭＳ ゴシック" pitchFamily="49" charset="-128"/>
                        <a:ea typeface="ＭＳ ゴシック" pitchFamily="49" charset="-128"/>
                      </a:endParaRP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rtl="0" fontAlgn="ctr"/>
                      <a:r>
                        <a:rPr lang="ja-JP" altLang="en-US" sz="1200" b="0" i="0" u="none" strike="noStrike" dirty="0" smtClean="0">
                          <a:solidFill>
                            <a:schemeClr val="tx1"/>
                          </a:solidFill>
                          <a:latin typeface="ＭＳ ゴシック" pitchFamily="49" charset="-128"/>
                          <a:ea typeface="ＭＳ ゴシック" pitchFamily="49" charset="-128"/>
                        </a:rPr>
                        <a:t>３３．３歳</a:t>
                      </a:r>
                      <a:endParaRPr lang="ja-JP" altLang="en-US" sz="1100" b="0" i="0" u="none" strike="noStrike" dirty="0">
                        <a:solidFill>
                          <a:schemeClr val="tx1"/>
                        </a:solidFill>
                        <a:latin typeface="ＭＳ ゴシック" pitchFamily="49" charset="-128"/>
                        <a:ea typeface="ＭＳ ゴシック" pitchFamily="49" charset="-128"/>
                      </a:endParaRP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rtl="0" fontAlgn="ctr"/>
                      <a:r>
                        <a:rPr lang="ja-JP" altLang="en-US" sz="1200" b="0" i="0" u="none" strike="noStrike" dirty="0" smtClean="0">
                          <a:solidFill>
                            <a:schemeClr val="tx1"/>
                          </a:solidFill>
                          <a:latin typeface="ＭＳ ゴシック" pitchFamily="49" charset="-128"/>
                          <a:ea typeface="ＭＳ ゴシック" pitchFamily="49" charset="-128"/>
                        </a:rPr>
                        <a:t>８２．０歳</a:t>
                      </a:r>
                      <a:endParaRPr lang="ja-JP" altLang="en-US" sz="1200" b="0" i="0" u="none" strike="noStrike" dirty="0">
                        <a:solidFill>
                          <a:schemeClr val="tx1"/>
                        </a:solidFill>
                        <a:latin typeface="ＭＳ ゴシック" pitchFamily="49" charset="-128"/>
                        <a:ea typeface="ＭＳ ゴシック" pitchFamily="49" charset="-128"/>
                      </a:endParaRP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r>
              <a:tr h="403547">
                <a:tc>
                  <a:txBody>
                    <a:bodyPr/>
                    <a:lstStyle/>
                    <a:p>
                      <a:pPr algn="ctr" rtl="0" fontAlgn="ctr"/>
                      <a:r>
                        <a:rPr lang="en-US" altLang="ja-JP" sz="1200" b="0" i="0" u="none" strike="noStrike" dirty="0">
                          <a:solidFill>
                            <a:schemeClr val="tx1"/>
                          </a:solidFill>
                          <a:latin typeface="ＭＳ ゴシック" pitchFamily="49" charset="-128"/>
                          <a:ea typeface="ＭＳ ゴシック" pitchFamily="49" charset="-128"/>
                        </a:rPr>
                        <a:t>65</a:t>
                      </a:r>
                      <a:r>
                        <a:rPr lang="ja-JP" altLang="en-US" sz="1200" b="0" i="0" u="none" strike="noStrike" dirty="0">
                          <a:solidFill>
                            <a:schemeClr val="tx1"/>
                          </a:solidFill>
                          <a:latin typeface="ＭＳ ゴシック" pitchFamily="49" charset="-128"/>
                          <a:ea typeface="ＭＳ ゴシック" pitchFamily="49" charset="-128"/>
                        </a:rPr>
                        <a:t>～</a:t>
                      </a:r>
                      <a:r>
                        <a:rPr lang="en-US" altLang="ja-JP" sz="1200" b="0" i="0" u="none" strike="noStrike" dirty="0">
                          <a:solidFill>
                            <a:schemeClr val="tx1"/>
                          </a:solidFill>
                          <a:latin typeface="ＭＳ ゴシック" pitchFamily="49" charset="-128"/>
                          <a:ea typeface="ＭＳ ゴシック" pitchFamily="49" charset="-128"/>
                        </a:rPr>
                        <a:t>74</a:t>
                      </a:r>
                      <a:r>
                        <a:rPr lang="ja-JP" altLang="en-US" sz="1200" b="0" i="0" u="none" strike="noStrike" dirty="0">
                          <a:solidFill>
                            <a:schemeClr val="tx1"/>
                          </a:solidFill>
                          <a:latin typeface="ＭＳ ゴシック" pitchFamily="49" charset="-128"/>
                          <a:ea typeface="ＭＳ ゴシック" pitchFamily="49" charset="-128"/>
                        </a:rPr>
                        <a:t>歳の</a:t>
                      </a:r>
                      <a:r>
                        <a:rPr lang="ja-JP" altLang="en-US" sz="1200" b="0" i="0" u="none" strike="noStrike" dirty="0" smtClean="0">
                          <a:solidFill>
                            <a:schemeClr val="tx1"/>
                          </a:solidFill>
                          <a:latin typeface="ＭＳ ゴシック" pitchFamily="49" charset="-128"/>
                          <a:ea typeface="ＭＳ ゴシック" pitchFamily="49" charset="-128"/>
                        </a:rPr>
                        <a:t>割合</a:t>
                      </a:r>
                      <a:endParaRPr lang="en-US" altLang="ja-JP" sz="1200" b="0" i="0" u="none" strike="noStrike" dirty="0" smtClean="0">
                        <a:solidFill>
                          <a:schemeClr val="tx1"/>
                        </a:solidFill>
                        <a:latin typeface="ＭＳ ゴシック" pitchFamily="49" charset="-128"/>
                        <a:ea typeface="ＭＳ ゴシック" pitchFamily="49" charset="-128"/>
                      </a:endParaRPr>
                    </a:p>
                    <a:p>
                      <a:pPr algn="ctr" rtl="0" fontAlgn="ctr"/>
                      <a:r>
                        <a:rPr lang="ja-JP" altLang="en-US" sz="1000" b="0" i="0" u="none" strike="noStrike" dirty="0" smtClean="0">
                          <a:solidFill>
                            <a:schemeClr val="tx1"/>
                          </a:solidFill>
                          <a:latin typeface="ＭＳ ゴシック" pitchFamily="49" charset="-128"/>
                          <a:ea typeface="ＭＳ ゴシック" pitchFamily="49" charset="-128"/>
                        </a:rPr>
                        <a:t>（平成</a:t>
                      </a:r>
                      <a:r>
                        <a:rPr lang="en-US" altLang="ja-JP" sz="1000" b="0" i="0" u="none" strike="noStrike" dirty="0" smtClean="0">
                          <a:solidFill>
                            <a:schemeClr val="tx1"/>
                          </a:solidFill>
                          <a:latin typeface="ＭＳ ゴシック" pitchFamily="49" charset="-128"/>
                          <a:ea typeface="ＭＳ ゴシック" pitchFamily="49" charset="-128"/>
                        </a:rPr>
                        <a:t>24</a:t>
                      </a:r>
                      <a:r>
                        <a:rPr lang="ja-JP" altLang="en-US" sz="1000" b="0" i="0" u="none" strike="noStrike" dirty="0" smtClean="0">
                          <a:solidFill>
                            <a:schemeClr val="tx1"/>
                          </a:solidFill>
                          <a:latin typeface="ＭＳ ゴシック" pitchFamily="49" charset="-128"/>
                          <a:ea typeface="ＭＳ ゴシック" pitchFamily="49" charset="-128"/>
                        </a:rPr>
                        <a:t>年度） </a:t>
                      </a:r>
                      <a:endParaRPr lang="ja-JP" altLang="en-US" sz="1000" b="0" i="0" u="none" strike="noStrike" dirty="0">
                        <a:solidFill>
                          <a:schemeClr val="tx1"/>
                        </a:solidFill>
                        <a:latin typeface="ＭＳ ゴシック" pitchFamily="49" charset="-128"/>
                        <a:ea typeface="ＭＳ ゴシック" pitchFamily="49" charset="-128"/>
                      </a:endParaRP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rtl="0" fontAlgn="ctr"/>
                      <a:r>
                        <a:rPr lang="ja-JP" altLang="en-US" sz="1200" b="0" i="0" u="none" strike="noStrike" dirty="0" smtClean="0">
                          <a:solidFill>
                            <a:schemeClr val="tx1"/>
                          </a:solidFill>
                          <a:latin typeface="ＭＳ ゴシック" pitchFamily="49" charset="-128"/>
                          <a:ea typeface="ＭＳ ゴシック" pitchFamily="49" charset="-128"/>
                        </a:rPr>
                        <a:t>３２．５％</a:t>
                      </a:r>
                      <a:endParaRPr lang="en-US" altLang="ja-JP" sz="1200" b="0" i="0" u="none" strike="noStrike" dirty="0" smtClean="0">
                        <a:solidFill>
                          <a:schemeClr val="tx1"/>
                        </a:solidFill>
                        <a:latin typeface="ＭＳ ゴシック" pitchFamily="49" charset="-128"/>
                        <a:ea typeface="ＭＳ ゴシック" pitchFamily="49" charset="-128"/>
                      </a:endParaRP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noFill/>
                  </a:tcPr>
                </a:tc>
                <a:tc>
                  <a:txBody>
                    <a:bodyPr/>
                    <a:lstStyle/>
                    <a:p>
                      <a:pPr algn="ctr" rtl="0" fontAlgn="ctr"/>
                      <a:r>
                        <a:rPr lang="ja-JP" altLang="en-US" sz="1200" b="0" i="0" u="none" strike="noStrike" dirty="0" smtClean="0">
                          <a:solidFill>
                            <a:schemeClr val="tx1"/>
                          </a:solidFill>
                          <a:latin typeface="ＭＳ ゴシック" pitchFamily="49" charset="-128"/>
                          <a:ea typeface="ＭＳ ゴシック" pitchFamily="49" charset="-128"/>
                        </a:rPr>
                        <a:t>５．０％</a:t>
                      </a:r>
                      <a:endParaRPr lang="en-US" altLang="ja-JP" sz="1200" b="0" i="0" u="none" strike="noStrike" dirty="0">
                        <a:solidFill>
                          <a:schemeClr val="tx1"/>
                        </a:solidFill>
                        <a:latin typeface="ＭＳ ゴシック" pitchFamily="49" charset="-128"/>
                        <a:ea typeface="ＭＳ ゴシック" pitchFamily="49" charset="-128"/>
                      </a:endParaRP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noFill/>
                  </a:tcPr>
                </a:tc>
                <a:tc>
                  <a:txBody>
                    <a:bodyPr/>
                    <a:lstStyle/>
                    <a:p>
                      <a:pPr algn="ctr" rtl="0" fontAlgn="ctr"/>
                      <a:r>
                        <a:rPr lang="ja-JP" altLang="en-US" sz="1200" b="0" i="0" u="none" strike="noStrike" dirty="0" smtClean="0">
                          <a:solidFill>
                            <a:schemeClr val="tx1"/>
                          </a:solidFill>
                          <a:latin typeface="ＭＳ ゴシック" pitchFamily="49" charset="-128"/>
                          <a:ea typeface="ＭＳ ゴシック" pitchFamily="49" charset="-128"/>
                        </a:rPr>
                        <a:t>２．６％</a:t>
                      </a:r>
                      <a:endParaRPr lang="en-US" altLang="ja-JP" sz="1200" b="0" i="0" u="none" strike="noStrike" dirty="0">
                        <a:solidFill>
                          <a:schemeClr val="tx1"/>
                        </a:solidFill>
                        <a:latin typeface="ＭＳ ゴシック" pitchFamily="49" charset="-128"/>
                        <a:ea typeface="ＭＳ ゴシック" pitchFamily="49" charset="-128"/>
                      </a:endParaRP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noFill/>
                  </a:tcPr>
                </a:tc>
                <a:tc>
                  <a:txBody>
                    <a:bodyPr/>
                    <a:lstStyle/>
                    <a:p>
                      <a:pPr algn="ctr" rtl="0" fontAlgn="ctr"/>
                      <a:r>
                        <a:rPr lang="ja-JP" altLang="en-US" sz="1200" b="0" i="0" u="none" strike="noStrike" dirty="0" smtClean="0">
                          <a:solidFill>
                            <a:schemeClr val="tx1"/>
                          </a:solidFill>
                          <a:latin typeface="ＭＳ ゴシック" pitchFamily="49" charset="-128"/>
                          <a:ea typeface="ＭＳ ゴシック" pitchFamily="49" charset="-128"/>
                        </a:rPr>
                        <a:t>１．４％</a:t>
                      </a:r>
                      <a:endParaRPr lang="en-US" altLang="ja-JP" sz="1000" b="0" i="0" u="none" strike="noStrike" dirty="0">
                        <a:solidFill>
                          <a:schemeClr val="tx1"/>
                        </a:solidFill>
                        <a:latin typeface="ＭＳ ゴシック" pitchFamily="49" charset="-128"/>
                        <a:ea typeface="ＭＳ ゴシック" pitchFamily="49" charset="-128"/>
                      </a:endParaRP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latin typeface="ＭＳ ゴシック" pitchFamily="49" charset="-128"/>
                          <a:ea typeface="ＭＳ ゴシック" pitchFamily="49" charset="-128"/>
                        </a:rPr>
                        <a:t>２．６％</a:t>
                      </a:r>
                      <a:r>
                        <a:rPr lang="ja-JP" altLang="en-US" sz="1200" b="0" i="0" u="none" strike="noStrike" baseline="0" dirty="0" smtClean="0">
                          <a:solidFill>
                            <a:schemeClr val="tx1"/>
                          </a:solidFill>
                          <a:latin typeface="ＭＳ ゴシック" pitchFamily="49" charset="-128"/>
                          <a:ea typeface="ＭＳ ゴシック" pitchFamily="49" charset="-128"/>
                        </a:rPr>
                        <a:t>（</a:t>
                      </a:r>
                      <a:r>
                        <a:rPr lang="en-US" altLang="ja-JP" sz="1200" b="0" i="0" u="none" strike="noStrike" baseline="0" dirty="0" smtClean="0">
                          <a:solidFill>
                            <a:schemeClr val="tx1"/>
                          </a:solidFill>
                          <a:latin typeface="ＭＳ ゴシック" pitchFamily="49" charset="-128"/>
                          <a:ea typeface="ＭＳ ゴシック" pitchFamily="49" charset="-128"/>
                        </a:rPr>
                        <a:t>※</a:t>
                      </a:r>
                      <a:r>
                        <a:rPr lang="ja-JP" altLang="en-US" sz="1200" b="0" i="0" u="none" strike="noStrike" baseline="0" dirty="0" smtClean="0">
                          <a:solidFill>
                            <a:schemeClr val="tx1"/>
                          </a:solidFill>
                          <a:latin typeface="ＭＳ ゴシック" pitchFamily="49" charset="-128"/>
                          <a:ea typeface="ＭＳ ゴシック" pitchFamily="49" charset="-128"/>
                        </a:rPr>
                        <a:t>２）</a:t>
                      </a:r>
                      <a:endParaRPr lang="en-US" altLang="ja-JP" sz="1200" b="0" i="0" u="none" strike="noStrike" dirty="0" smtClean="0">
                        <a:solidFill>
                          <a:schemeClr val="tx1"/>
                        </a:solidFill>
                        <a:latin typeface="ＭＳ ゴシック" pitchFamily="49" charset="-128"/>
                        <a:ea typeface="ＭＳ ゴシック" pitchFamily="49" charset="-128"/>
                      </a:endParaRP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lnBlToTr w="12700" cap="flat" cmpd="sng" algn="ctr">
                      <a:noFill/>
                      <a:prstDash val="solid"/>
                      <a:round/>
                      <a:headEnd type="none" w="med" len="med"/>
                      <a:tailEnd type="none" w="med" len="med"/>
                    </a:lnBlToTr>
                  </a:tcPr>
                </a:tc>
              </a:tr>
              <a:tr h="340066">
                <a:tc>
                  <a:txBody>
                    <a:bodyPr/>
                    <a:lstStyle/>
                    <a:p>
                      <a:pPr algn="ctr" rtl="0" fontAlgn="ctr"/>
                      <a:r>
                        <a:rPr lang="ja-JP" altLang="en-US" sz="1100" b="0" i="0" u="none" strike="noStrike" dirty="0">
                          <a:solidFill>
                            <a:schemeClr val="tx1"/>
                          </a:solidFill>
                          <a:latin typeface="ＭＳ ゴシック" pitchFamily="49" charset="-128"/>
                          <a:ea typeface="ＭＳ ゴシック" pitchFamily="49" charset="-128"/>
                        </a:rPr>
                        <a:t>加入者一人当たり</a:t>
                      </a:r>
                      <a:r>
                        <a:rPr lang="ja-JP" altLang="en-US" sz="1100" b="0" i="0" u="none" strike="noStrike" dirty="0" smtClean="0">
                          <a:solidFill>
                            <a:schemeClr val="tx1"/>
                          </a:solidFill>
                          <a:latin typeface="ＭＳ ゴシック" pitchFamily="49" charset="-128"/>
                          <a:ea typeface="ＭＳ ゴシック" pitchFamily="49" charset="-128"/>
                        </a:rPr>
                        <a:t>医療費</a:t>
                      </a:r>
                      <a:r>
                        <a:rPr lang="ja-JP" altLang="en-US" sz="1000" b="0" i="0" u="none" strike="noStrike" dirty="0" smtClean="0">
                          <a:solidFill>
                            <a:schemeClr val="tx1"/>
                          </a:solidFill>
                          <a:latin typeface="ＭＳ ゴシック" pitchFamily="49" charset="-128"/>
                          <a:ea typeface="ＭＳ ゴシック" pitchFamily="49" charset="-128"/>
                        </a:rPr>
                        <a:t>（平成</a:t>
                      </a:r>
                      <a:r>
                        <a:rPr lang="en-US" altLang="ja-JP" sz="1000" b="0" i="0" u="none" strike="noStrike" dirty="0" smtClean="0">
                          <a:solidFill>
                            <a:schemeClr val="tx1"/>
                          </a:solidFill>
                          <a:latin typeface="ＭＳ ゴシック" pitchFamily="49" charset="-128"/>
                          <a:ea typeface="ＭＳ ゴシック" pitchFamily="49" charset="-128"/>
                        </a:rPr>
                        <a:t>24</a:t>
                      </a:r>
                      <a:r>
                        <a:rPr lang="ja-JP" altLang="en-US" sz="1000" b="0" i="0" u="none" strike="noStrike" dirty="0" smtClean="0">
                          <a:solidFill>
                            <a:schemeClr val="tx1"/>
                          </a:solidFill>
                          <a:latin typeface="ＭＳ ゴシック" pitchFamily="49" charset="-128"/>
                          <a:ea typeface="ＭＳ ゴシック" pitchFamily="49" charset="-128"/>
                        </a:rPr>
                        <a:t>年度） </a:t>
                      </a:r>
                      <a:endParaRPr lang="ja-JP" altLang="en-US" sz="1000" b="0" i="0" u="none" strike="noStrike" dirty="0">
                        <a:solidFill>
                          <a:schemeClr val="tx1"/>
                        </a:solidFill>
                        <a:latin typeface="ＭＳ ゴシック" pitchFamily="49" charset="-128"/>
                        <a:ea typeface="ＭＳ ゴシック" pitchFamily="49" charset="-128"/>
                      </a:endParaRP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1200" b="0" i="0" u="none" strike="noStrike" dirty="0" smtClean="0">
                          <a:solidFill>
                            <a:schemeClr val="tx1"/>
                          </a:solidFill>
                          <a:latin typeface="ＭＳ ゴシック" pitchFamily="49" charset="-128"/>
                          <a:ea typeface="ＭＳ ゴシック" pitchFamily="49" charset="-128"/>
                        </a:rPr>
                        <a:t>３１．６万円</a:t>
                      </a:r>
                      <a:endParaRPr lang="en-US" altLang="ja-JP" sz="1200" b="0" i="0" u="none" strike="noStrike" dirty="0" smtClean="0">
                        <a:solidFill>
                          <a:schemeClr val="tx1"/>
                        </a:solidFill>
                        <a:latin typeface="ＭＳ ゴシック" pitchFamily="49" charset="-128"/>
                        <a:ea typeface="ＭＳ ゴシック" pitchFamily="49" charset="-128"/>
                      </a:endParaRP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1200" b="0" i="0" u="none" strike="noStrike" dirty="0" smtClean="0">
                          <a:solidFill>
                            <a:schemeClr val="tx1"/>
                          </a:solidFill>
                          <a:latin typeface="ＭＳ ゴシック" pitchFamily="49" charset="-128"/>
                          <a:ea typeface="ＭＳ ゴシック" pitchFamily="49" charset="-128"/>
                        </a:rPr>
                        <a:t>１６．１万円</a:t>
                      </a:r>
                      <a:endParaRPr lang="ja-JP" altLang="en-US" sz="1200" b="0" i="0" u="none" strike="noStrike" dirty="0">
                        <a:solidFill>
                          <a:schemeClr val="tx1"/>
                        </a:solidFill>
                        <a:latin typeface="ＭＳ ゴシック" pitchFamily="49" charset="-128"/>
                        <a:ea typeface="ＭＳ ゴシック" pitchFamily="49" charset="-128"/>
                      </a:endParaRP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1200" b="0" i="0" u="none" strike="noStrike" dirty="0" smtClean="0">
                          <a:solidFill>
                            <a:schemeClr val="tx1"/>
                          </a:solidFill>
                          <a:latin typeface="ＭＳ ゴシック" pitchFamily="49" charset="-128"/>
                          <a:ea typeface="ＭＳ ゴシック" pitchFamily="49" charset="-128"/>
                        </a:rPr>
                        <a:t>１４．４万円</a:t>
                      </a:r>
                      <a:endParaRPr lang="ja-JP" altLang="en-US" sz="1200" b="0" i="0" u="none" strike="noStrike" dirty="0">
                        <a:solidFill>
                          <a:schemeClr val="tx1"/>
                        </a:solidFill>
                        <a:latin typeface="ＭＳ ゴシック" pitchFamily="49" charset="-128"/>
                        <a:ea typeface="ＭＳ ゴシック" pitchFamily="49" charset="-128"/>
                      </a:endParaRP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1200" b="0" i="0" u="none" strike="noStrike" dirty="0" smtClean="0">
                          <a:solidFill>
                            <a:schemeClr val="tx1"/>
                          </a:solidFill>
                          <a:latin typeface="ＭＳ ゴシック" pitchFamily="49" charset="-128"/>
                          <a:ea typeface="ＭＳ ゴシック" pitchFamily="49" charset="-128"/>
                        </a:rPr>
                        <a:t>１４．８万円</a:t>
                      </a:r>
                      <a:endParaRPr lang="ja-JP" altLang="en-US" sz="1000" b="0" i="0" u="none" strike="noStrike" dirty="0">
                        <a:solidFill>
                          <a:schemeClr val="tx1"/>
                        </a:solidFill>
                        <a:latin typeface="ＭＳ ゴシック" pitchFamily="49" charset="-128"/>
                        <a:ea typeface="ＭＳ ゴシック" pitchFamily="49" charset="-128"/>
                      </a:endParaRP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1200" b="0" i="0" u="none" strike="noStrike" dirty="0" smtClean="0">
                          <a:solidFill>
                            <a:schemeClr val="tx1"/>
                          </a:solidFill>
                          <a:latin typeface="ＭＳ ゴシック" pitchFamily="49" charset="-128"/>
                          <a:ea typeface="ＭＳ ゴシック" pitchFamily="49" charset="-128"/>
                        </a:rPr>
                        <a:t>９１．９万円</a:t>
                      </a:r>
                      <a:endParaRPr lang="ja-JP" altLang="en-US" sz="1200" b="0" i="0" u="none" strike="noStrike" dirty="0">
                        <a:solidFill>
                          <a:schemeClr val="tx1"/>
                        </a:solidFill>
                        <a:latin typeface="ＭＳ ゴシック" pitchFamily="49" charset="-128"/>
                        <a:ea typeface="ＭＳ ゴシック" pitchFamily="49" charset="-128"/>
                      </a:endParaRP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r h="845565">
                <a:tc>
                  <a:txBody>
                    <a:bodyPr/>
                    <a:lstStyle/>
                    <a:p>
                      <a:pPr algn="ctr" rtl="0" fontAlgn="ctr"/>
                      <a:r>
                        <a:rPr lang="ja-JP" altLang="en-US" sz="1200" b="0" i="0" u="none" strike="noStrike" dirty="0">
                          <a:solidFill>
                            <a:schemeClr val="tx1"/>
                          </a:solidFill>
                          <a:latin typeface="ＭＳ ゴシック" pitchFamily="49" charset="-128"/>
                          <a:ea typeface="ＭＳ ゴシック" pitchFamily="49" charset="-128"/>
                        </a:rPr>
                        <a:t>加入者一人当たり </a:t>
                      </a:r>
                    </a:p>
                    <a:p>
                      <a:pPr algn="ctr" rtl="0" fontAlgn="ctr"/>
                      <a:r>
                        <a:rPr lang="ja-JP" altLang="en-US" sz="1200" b="0" i="0" u="none" strike="noStrike" dirty="0">
                          <a:solidFill>
                            <a:schemeClr val="tx1"/>
                          </a:solidFill>
                          <a:latin typeface="ＭＳ ゴシック" pitchFamily="49" charset="-128"/>
                          <a:ea typeface="ＭＳ ゴシック" pitchFamily="49" charset="-128"/>
                        </a:rPr>
                        <a:t>平均</a:t>
                      </a:r>
                      <a:r>
                        <a:rPr lang="ja-JP" altLang="en-US" sz="1200" b="0" i="0" u="none" strike="noStrike" dirty="0" smtClean="0">
                          <a:solidFill>
                            <a:schemeClr val="tx1"/>
                          </a:solidFill>
                          <a:latin typeface="ＭＳ ゴシック" pitchFamily="49" charset="-128"/>
                          <a:ea typeface="ＭＳ ゴシック" pitchFamily="49" charset="-128"/>
                        </a:rPr>
                        <a:t>所得</a:t>
                      </a:r>
                      <a:r>
                        <a:rPr lang="ja-JP" altLang="en-US" sz="1000" b="0" i="0" u="none" strike="noStrike" dirty="0" smtClean="0">
                          <a:solidFill>
                            <a:schemeClr val="tx1"/>
                          </a:solidFill>
                          <a:latin typeface="ＭＳ ゴシック" pitchFamily="49" charset="-128"/>
                          <a:ea typeface="ＭＳ ゴシック" pitchFamily="49" charset="-128"/>
                        </a:rPr>
                        <a:t>（</a:t>
                      </a:r>
                      <a:r>
                        <a:rPr lang="en-US" altLang="ja-JP" sz="1000" b="0" i="0" u="none" strike="noStrike" dirty="0" smtClean="0">
                          <a:solidFill>
                            <a:schemeClr val="tx1"/>
                          </a:solidFill>
                          <a:latin typeface="ＭＳ ゴシック" pitchFamily="49" charset="-128"/>
                          <a:ea typeface="ＭＳ ゴシック" pitchFamily="49" charset="-128"/>
                        </a:rPr>
                        <a:t>※</a:t>
                      </a:r>
                      <a:r>
                        <a:rPr lang="ja-JP" altLang="en-US" sz="1000" b="0" i="0" u="none" strike="noStrike" dirty="0" smtClean="0">
                          <a:solidFill>
                            <a:schemeClr val="tx1"/>
                          </a:solidFill>
                          <a:latin typeface="ＭＳ ゴシック" pitchFamily="49" charset="-128"/>
                          <a:ea typeface="ＭＳ ゴシック" pitchFamily="49" charset="-128"/>
                        </a:rPr>
                        <a:t>３）</a:t>
                      </a:r>
                      <a:endParaRPr lang="ja-JP" altLang="en-US" sz="1000" b="0" i="0" u="none" strike="noStrike" dirty="0">
                        <a:solidFill>
                          <a:schemeClr val="tx1"/>
                        </a:solidFill>
                        <a:latin typeface="ＭＳ ゴシック" pitchFamily="49" charset="-128"/>
                        <a:ea typeface="ＭＳ ゴシック" pitchFamily="49" charset="-128"/>
                      </a:endParaRPr>
                    </a:p>
                    <a:p>
                      <a:pPr algn="ctr" rtl="0" fontAlgn="ctr"/>
                      <a:r>
                        <a:rPr lang="ja-JP" altLang="en-US" sz="1000" b="0" i="0" u="none" strike="noStrike" dirty="0" smtClean="0">
                          <a:solidFill>
                            <a:schemeClr val="tx1"/>
                          </a:solidFill>
                          <a:latin typeface="ＭＳ ゴシック" pitchFamily="49" charset="-128"/>
                          <a:ea typeface="ＭＳ ゴシック" pitchFamily="49" charset="-128"/>
                        </a:rPr>
                        <a:t>（平成</a:t>
                      </a:r>
                      <a:r>
                        <a:rPr lang="en-US" altLang="ja-JP" sz="1000" b="0" i="0" u="none" strike="noStrike" dirty="0" smtClean="0">
                          <a:solidFill>
                            <a:schemeClr val="tx1"/>
                          </a:solidFill>
                          <a:latin typeface="ＭＳ ゴシック" pitchFamily="49" charset="-128"/>
                          <a:ea typeface="ＭＳ ゴシック" pitchFamily="49" charset="-128"/>
                        </a:rPr>
                        <a:t>24</a:t>
                      </a:r>
                      <a:r>
                        <a:rPr lang="ja-JP" altLang="en-US" sz="1000" b="0" i="0" u="none" strike="noStrike" dirty="0" smtClean="0">
                          <a:solidFill>
                            <a:schemeClr val="tx1"/>
                          </a:solidFill>
                          <a:latin typeface="ＭＳ ゴシック" pitchFamily="49" charset="-128"/>
                          <a:ea typeface="ＭＳ ゴシック" pitchFamily="49" charset="-128"/>
                        </a:rPr>
                        <a:t>年度）</a:t>
                      </a:r>
                      <a:endParaRPr lang="en-US" altLang="ja-JP" sz="1000" b="0" i="0" u="none" strike="noStrike" dirty="0">
                        <a:solidFill>
                          <a:schemeClr val="tx1"/>
                        </a:solidFill>
                        <a:latin typeface="ＭＳ ゴシック" pitchFamily="49" charset="-128"/>
                        <a:ea typeface="ＭＳ ゴシック" pitchFamily="49" charset="-128"/>
                      </a:endParaRP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latin typeface="ＭＳ ゴシック" pitchFamily="49" charset="-128"/>
                          <a:ea typeface="ＭＳ ゴシック" pitchFamily="49" charset="-128"/>
                        </a:rPr>
                        <a:t>８３万円</a:t>
                      </a:r>
                      <a:r>
                        <a:rPr lang="ja-JP" altLang="en-US" sz="1100" b="0" i="0" u="none" strike="noStrike" dirty="0" smtClean="0">
                          <a:solidFill>
                            <a:schemeClr val="tx1"/>
                          </a:solidFill>
                          <a:latin typeface="ＭＳ ゴシック" pitchFamily="49" charset="-128"/>
                          <a:ea typeface="ＭＳ ゴシック" pitchFamily="49" charset="-128"/>
                        </a:rPr>
                        <a:t> </a:t>
                      </a:r>
                      <a:endParaRPr lang="en-US" altLang="ja-JP" sz="1100" b="0" i="0" u="none" strike="noStrike" dirty="0" smtClean="0">
                        <a:solidFill>
                          <a:schemeClr val="tx1"/>
                        </a:solidFill>
                        <a:latin typeface="ＭＳ ゴシック" pitchFamily="49" charset="-128"/>
                        <a:ea typeface="ＭＳ ゴシック" pitchFamily="49" charset="-128"/>
                      </a:endParaRPr>
                    </a:p>
                    <a:p>
                      <a:pPr algn="ctr" rtl="0" fontAlgn="ctr"/>
                      <a:endParaRPr lang="en-US" altLang="ja-JP" sz="600" b="0" i="0" u="none" strike="noStrike" dirty="0" smtClean="0">
                        <a:solidFill>
                          <a:schemeClr val="tx1"/>
                        </a:solidFill>
                        <a:latin typeface="ＭＳ ゴシック" pitchFamily="49" charset="-128"/>
                        <a:ea typeface="ＭＳ ゴシック" pitchFamily="49" charset="-128"/>
                      </a:endParaRPr>
                    </a:p>
                    <a:p>
                      <a:pPr algn="ctr" rtl="0" fontAlgn="ctr"/>
                      <a:r>
                        <a:rPr lang="ja-JP" altLang="en-US" sz="1000" b="0" i="0" u="none" strike="noStrike" dirty="0" smtClean="0">
                          <a:solidFill>
                            <a:schemeClr val="tx1"/>
                          </a:solidFill>
                          <a:latin typeface="ＭＳ ゴシック" pitchFamily="49" charset="-128"/>
                          <a:ea typeface="ＭＳ ゴシック" pitchFamily="49" charset="-128"/>
                        </a:rPr>
                        <a:t>一世帯当たり </a:t>
                      </a:r>
                      <a:endParaRPr lang="ja-JP" altLang="en-US" sz="1000" b="0" i="0" u="none" strike="noStrike" dirty="0">
                        <a:solidFill>
                          <a:schemeClr val="tx1"/>
                        </a:solidFill>
                        <a:latin typeface="ＭＳ ゴシック" pitchFamily="49" charset="-128"/>
                        <a:ea typeface="ＭＳ ゴシック" pitchFamily="49" charset="-128"/>
                      </a:endParaRPr>
                    </a:p>
                    <a:p>
                      <a:pPr algn="ctr" rtl="0" fontAlgn="ctr"/>
                      <a:r>
                        <a:rPr lang="ja-JP" altLang="en-US" sz="1000" b="0" i="0" u="none" strike="noStrike" dirty="0" smtClean="0">
                          <a:solidFill>
                            <a:schemeClr val="tx1"/>
                          </a:solidFill>
                          <a:latin typeface="ＭＳ ゴシック" pitchFamily="49" charset="-128"/>
                          <a:ea typeface="ＭＳ ゴシック" pitchFamily="49" charset="-128"/>
                        </a:rPr>
                        <a:t>１４２万円</a:t>
                      </a:r>
                      <a:endParaRPr lang="en-US" altLang="ja-JP" sz="1000" b="0" i="0" u="none" strike="noStrike" dirty="0" smtClean="0">
                        <a:solidFill>
                          <a:schemeClr val="tx1"/>
                        </a:solidFill>
                        <a:latin typeface="ＭＳ ゴシック" pitchFamily="49" charset="-128"/>
                        <a:ea typeface="ＭＳ ゴシック" pitchFamily="49" charset="-128"/>
                      </a:endParaRP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rtl="0" fontAlgn="ctr"/>
                      <a:r>
                        <a:rPr lang="ja-JP" altLang="en-US" sz="1200" b="0" i="0" u="none" strike="noStrike" dirty="0" smtClean="0">
                          <a:solidFill>
                            <a:schemeClr val="tx1"/>
                          </a:solidFill>
                          <a:latin typeface="ＭＳ ゴシック" pitchFamily="49" charset="-128"/>
                          <a:ea typeface="ＭＳ ゴシック" pitchFamily="49" charset="-128"/>
                        </a:rPr>
                        <a:t>１３７万円</a:t>
                      </a:r>
                      <a:endParaRPr lang="ja-JP" altLang="en-US" sz="1200" b="0" i="0" u="none" strike="noStrike" dirty="0">
                        <a:solidFill>
                          <a:schemeClr val="tx1"/>
                        </a:solidFill>
                        <a:latin typeface="ＭＳ ゴシック" pitchFamily="49" charset="-128"/>
                        <a:ea typeface="ＭＳ ゴシック" pitchFamily="49" charset="-128"/>
                      </a:endParaRPr>
                    </a:p>
                    <a:p>
                      <a:pPr algn="ctr" rtl="0" fontAlgn="ctr"/>
                      <a:endParaRPr lang="en-US" altLang="ja-JP" sz="600" b="0" i="0" u="none" strike="noStrike" dirty="0" smtClean="0">
                        <a:solidFill>
                          <a:schemeClr val="tx1"/>
                        </a:solidFill>
                        <a:latin typeface="ＭＳ ゴシック" pitchFamily="49" charset="-128"/>
                        <a:ea typeface="ＭＳ ゴシック" pitchFamily="49" charset="-128"/>
                      </a:endParaRPr>
                    </a:p>
                    <a:p>
                      <a:pPr algn="ctr" rtl="0" fontAlgn="ctr"/>
                      <a:r>
                        <a:rPr lang="ja-JP" altLang="en-US" sz="1000" b="0" i="0" u="none" strike="noStrike" dirty="0" smtClean="0">
                          <a:solidFill>
                            <a:schemeClr val="tx1"/>
                          </a:solidFill>
                          <a:latin typeface="ＭＳ ゴシック" pitchFamily="49" charset="-128"/>
                          <a:ea typeface="ＭＳ ゴシック" pitchFamily="49" charset="-128"/>
                        </a:rPr>
                        <a:t>一世帯当たり（</a:t>
                      </a:r>
                      <a:r>
                        <a:rPr lang="en-US" altLang="ja-JP" sz="1000" b="0" i="0" u="none" strike="noStrike" dirty="0" smtClean="0">
                          <a:solidFill>
                            <a:schemeClr val="tx1"/>
                          </a:solidFill>
                          <a:latin typeface="ＭＳ ゴシック" pitchFamily="49" charset="-128"/>
                          <a:ea typeface="ＭＳ ゴシック" pitchFamily="49" charset="-128"/>
                        </a:rPr>
                        <a:t>※</a:t>
                      </a:r>
                      <a:r>
                        <a:rPr lang="ja-JP" altLang="en-US" sz="1000" b="0" i="0" u="none" strike="noStrike" dirty="0" smtClean="0">
                          <a:solidFill>
                            <a:schemeClr val="tx1"/>
                          </a:solidFill>
                          <a:latin typeface="ＭＳ ゴシック" pitchFamily="49" charset="-128"/>
                          <a:ea typeface="ＭＳ ゴシック" pitchFamily="49" charset="-128"/>
                        </a:rPr>
                        <a:t>４）</a:t>
                      </a:r>
                      <a:endParaRPr lang="ja-JP" altLang="en-US" sz="1000" b="0" i="0" u="none" strike="noStrike" dirty="0">
                        <a:solidFill>
                          <a:schemeClr val="tx1"/>
                        </a:solidFill>
                        <a:latin typeface="ＭＳ ゴシック" pitchFamily="49" charset="-128"/>
                        <a:ea typeface="ＭＳ ゴシック" pitchFamily="49" charset="-128"/>
                      </a:endParaRPr>
                    </a:p>
                    <a:p>
                      <a:pPr algn="ctr" rtl="0" fontAlgn="ctr"/>
                      <a:r>
                        <a:rPr lang="ja-JP" altLang="en-US" sz="1000" b="0" i="0" u="none" strike="noStrike" dirty="0" smtClean="0">
                          <a:solidFill>
                            <a:schemeClr val="tx1"/>
                          </a:solidFill>
                          <a:latin typeface="ＭＳ ゴシック" pitchFamily="49" charset="-128"/>
                          <a:ea typeface="ＭＳ ゴシック" pitchFamily="49" charset="-128"/>
                        </a:rPr>
                        <a:t>２４２万円</a:t>
                      </a:r>
                      <a:endParaRPr lang="ja-JP" altLang="en-US" sz="1000" b="0" i="0" u="none" strike="noStrike" dirty="0">
                        <a:solidFill>
                          <a:schemeClr val="tx1"/>
                        </a:solidFill>
                        <a:latin typeface="ＭＳ ゴシック" pitchFamily="49" charset="-128"/>
                        <a:ea typeface="ＭＳ ゴシック" pitchFamily="49" charset="-128"/>
                      </a:endParaRP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rtl="0" fontAlgn="ctr"/>
                      <a:r>
                        <a:rPr lang="ja-JP" altLang="en-US" sz="1200" b="0" i="0" u="none" strike="noStrike" dirty="0" smtClean="0">
                          <a:solidFill>
                            <a:schemeClr val="tx1"/>
                          </a:solidFill>
                          <a:latin typeface="ＭＳ ゴシック" pitchFamily="49" charset="-128"/>
                          <a:ea typeface="ＭＳ ゴシック" pitchFamily="49" charset="-128"/>
                        </a:rPr>
                        <a:t>２００万円</a:t>
                      </a:r>
                      <a:endParaRPr lang="ja-JP" altLang="en-US" sz="1200" b="0" i="0" u="none" strike="noStrike" dirty="0">
                        <a:solidFill>
                          <a:schemeClr val="tx1"/>
                        </a:solidFill>
                        <a:latin typeface="ＭＳ ゴシック" pitchFamily="49" charset="-128"/>
                        <a:ea typeface="ＭＳ ゴシック" pitchFamily="49" charset="-128"/>
                      </a:endParaRPr>
                    </a:p>
                    <a:p>
                      <a:pPr algn="ctr" rtl="0" fontAlgn="ctr"/>
                      <a:endParaRPr lang="en-US" altLang="ja-JP" sz="600" b="0" i="0" u="none" strike="noStrike" dirty="0" smtClean="0">
                        <a:solidFill>
                          <a:schemeClr val="tx1"/>
                        </a:solidFill>
                        <a:latin typeface="ＭＳ ゴシック" pitchFamily="49" charset="-128"/>
                        <a:ea typeface="ＭＳ ゴシック" pitchFamily="49" charset="-128"/>
                      </a:endParaRPr>
                    </a:p>
                    <a:p>
                      <a:pPr algn="ctr" rtl="0" fontAlgn="ctr"/>
                      <a:r>
                        <a:rPr lang="ja-JP" altLang="en-US" sz="1000" b="0" i="0" u="none" strike="noStrike" dirty="0" smtClean="0">
                          <a:solidFill>
                            <a:schemeClr val="tx1"/>
                          </a:solidFill>
                          <a:latin typeface="ＭＳ ゴシック" pitchFamily="49" charset="-128"/>
                          <a:ea typeface="ＭＳ ゴシック" pitchFamily="49" charset="-128"/>
                        </a:rPr>
                        <a:t>一</a:t>
                      </a:r>
                      <a:r>
                        <a:rPr lang="ja-JP" altLang="en-US" sz="1000" b="0" i="0" u="none" strike="noStrike" dirty="0">
                          <a:solidFill>
                            <a:schemeClr val="tx1"/>
                          </a:solidFill>
                          <a:latin typeface="ＭＳ ゴシック" pitchFamily="49" charset="-128"/>
                          <a:ea typeface="ＭＳ ゴシック" pitchFamily="49" charset="-128"/>
                        </a:rPr>
                        <a:t>世帯</a:t>
                      </a:r>
                      <a:r>
                        <a:rPr lang="ja-JP" altLang="en-US" sz="1000" b="0" i="0" u="none" strike="noStrike" dirty="0" smtClean="0">
                          <a:solidFill>
                            <a:schemeClr val="tx1"/>
                          </a:solidFill>
                          <a:latin typeface="ＭＳ ゴシック" pitchFamily="49" charset="-128"/>
                          <a:ea typeface="ＭＳ ゴシック" pitchFamily="49" charset="-128"/>
                        </a:rPr>
                        <a:t>当たり（</a:t>
                      </a:r>
                      <a:r>
                        <a:rPr lang="en-US" altLang="ja-JP" sz="1000" b="0" i="0" u="none" strike="noStrike" dirty="0" smtClean="0">
                          <a:solidFill>
                            <a:schemeClr val="tx1"/>
                          </a:solidFill>
                          <a:latin typeface="ＭＳ ゴシック" pitchFamily="49" charset="-128"/>
                          <a:ea typeface="ＭＳ ゴシック" pitchFamily="49" charset="-128"/>
                        </a:rPr>
                        <a:t>※</a:t>
                      </a:r>
                      <a:r>
                        <a:rPr lang="ja-JP" altLang="en-US" sz="1000" b="0" i="0" u="none" strike="noStrike" dirty="0" smtClean="0">
                          <a:solidFill>
                            <a:schemeClr val="tx1"/>
                          </a:solidFill>
                          <a:latin typeface="ＭＳ ゴシック" pitchFamily="49" charset="-128"/>
                          <a:ea typeface="ＭＳ ゴシック" pitchFamily="49" charset="-128"/>
                        </a:rPr>
                        <a:t>４）</a:t>
                      </a:r>
                      <a:endParaRPr lang="ja-JP" altLang="en-US" sz="1000" b="0" i="0" u="none" strike="noStrike" dirty="0">
                        <a:solidFill>
                          <a:schemeClr val="tx1"/>
                        </a:solidFill>
                        <a:latin typeface="ＭＳ ゴシック" pitchFamily="49" charset="-128"/>
                        <a:ea typeface="ＭＳ ゴシック" pitchFamily="49" charset="-128"/>
                      </a:endParaRPr>
                    </a:p>
                    <a:p>
                      <a:pPr algn="ctr" rtl="0" fontAlgn="ctr"/>
                      <a:r>
                        <a:rPr lang="ja-JP" altLang="en-US" sz="1000" b="0" i="0" u="none" strike="noStrike" dirty="0" smtClean="0">
                          <a:solidFill>
                            <a:schemeClr val="tx1"/>
                          </a:solidFill>
                          <a:latin typeface="ＭＳ ゴシック" pitchFamily="49" charset="-128"/>
                          <a:ea typeface="ＭＳ ゴシック" pitchFamily="49" charset="-128"/>
                        </a:rPr>
                        <a:t>３７６万円  </a:t>
                      </a:r>
                      <a:endParaRPr lang="ja-JP" altLang="en-US" sz="1000" b="0" i="0" u="none" strike="noStrike" dirty="0">
                        <a:solidFill>
                          <a:schemeClr val="tx1"/>
                        </a:solidFill>
                        <a:latin typeface="ＭＳ ゴシック" pitchFamily="49" charset="-128"/>
                        <a:ea typeface="ＭＳ ゴシック" pitchFamily="49" charset="-128"/>
                      </a:endParaRP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noFill/>
                  </a:tcPr>
                </a:tc>
                <a:tc>
                  <a:txBody>
                    <a:bodyPr/>
                    <a:lstStyle/>
                    <a:p>
                      <a:pPr algn="ctr" rtl="0" fontAlgn="ctr"/>
                      <a:r>
                        <a:rPr lang="ja-JP" altLang="en-US" sz="1200" b="0" i="0" u="none" strike="noStrike" dirty="0" smtClean="0">
                          <a:solidFill>
                            <a:schemeClr val="tx1"/>
                          </a:solidFill>
                          <a:latin typeface="ＭＳ ゴシック" pitchFamily="49" charset="-128"/>
                          <a:ea typeface="ＭＳ ゴシック" pitchFamily="49" charset="-128"/>
                        </a:rPr>
                        <a:t>２３０万円 </a:t>
                      </a:r>
                    </a:p>
                    <a:p>
                      <a:pPr algn="ctr" rtl="0" fontAlgn="ctr"/>
                      <a:endParaRPr lang="en-US" altLang="ja-JP" sz="600" b="0" i="0" u="none" strike="noStrike" dirty="0" smtClean="0">
                        <a:solidFill>
                          <a:schemeClr val="tx1"/>
                        </a:solidFill>
                        <a:latin typeface="ＭＳ ゴシック" pitchFamily="49" charset="-128"/>
                        <a:ea typeface="ＭＳ ゴシック" pitchFamily="49" charset="-128"/>
                      </a:endParaRPr>
                    </a:p>
                    <a:p>
                      <a:pPr algn="ctr" rtl="0" fontAlgn="ctr"/>
                      <a:r>
                        <a:rPr lang="ja-JP" altLang="en-US" sz="1000" b="0" i="0" u="none" strike="noStrike" dirty="0" smtClean="0">
                          <a:solidFill>
                            <a:schemeClr val="tx1"/>
                          </a:solidFill>
                          <a:latin typeface="ＭＳ ゴシック" pitchFamily="49" charset="-128"/>
                          <a:ea typeface="ＭＳ ゴシック" pitchFamily="49" charset="-128"/>
                        </a:rPr>
                        <a:t>一</a:t>
                      </a:r>
                      <a:r>
                        <a:rPr lang="ja-JP" altLang="en-US" sz="1000" b="0" i="0" u="none" strike="noStrike" dirty="0">
                          <a:solidFill>
                            <a:schemeClr val="tx1"/>
                          </a:solidFill>
                          <a:latin typeface="ＭＳ ゴシック" pitchFamily="49" charset="-128"/>
                          <a:ea typeface="ＭＳ ゴシック" pitchFamily="49" charset="-128"/>
                        </a:rPr>
                        <a:t>世帯</a:t>
                      </a:r>
                      <a:r>
                        <a:rPr lang="ja-JP" altLang="en-US" sz="1000" b="0" i="0" u="none" strike="noStrike" dirty="0" smtClean="0">
                          <a:solidFill>
                            <a:schemeClr val="tx1"/>
                          </a:solidFill>
                          <a:latin typeface="ＭＳ ゴシック" pitchFamily="49" charset="-128"/>
                          <a:ea typeface="ＭＳ ゴシック" pitchFamily="49" charset="-128"/>
                        </a:rPr>
                        <a:t>当たり（</a:t>
                      </a:r>
                      <a:r>
                        <a:rPr lang="en-US" altLang="ja-JP" sz="1000" b="0" i="0" u="none" strike="noStrike" dirty="0" smtClean="0">
                          <a:solidFill>
                            <a:schemeClr val="tx1"/>
                          </a:solidFill>
                          <a:latin typeface="ＭＳ ゴシック" pitchFamily="49" charset="-128"/>
                          <a:ea typeface="ＭＳ ゴシック" pitchFamily="49" charset="-128"/>
                        </a:rPr>
                        <a:t>※</a:t>
                      </a:r>
                      <a:r>
                        <a:rPr lang="ja-JP" altLang="en-US" sz="1000" b="0" i="0" u="none" strike="noStrike" dirty="0" smtClean="0">
                          <a:solidFill>
                            <a:schemeClr val="tx1"/>
                          </a:solidFill>
                          <a:latin typeface="ＭＳ ゴシック" pitchFamily="49" charset="-128"/>
                          <a:ea typeface="ＭＳ ゴシック" pitchFamily="49" charset="-128"/>
                        </a:rPr>
                        <a:t>４） </a:t>
                      </a:r>
                      <a:endParaRPr lang="ja-JP" altLang="en-US" sz="1000" b="0" i="0" u="none" strike="noStrike" dirty="0">
                        <a:solidFill>
                          <a:schemeClr val="tx1"/>
                        </a:solidFill>
                        <a:latin typeface="ＭＳ ゴシック" pitchFamily="49" charset="-128"/>
                        <a:ea typeface="ＭＳ ゴシック" pitchFamily="49" charset="-128"/>
                      </a:endParaRPr>
                    </a:p>
                    <a:p>
                      <a:pPr algn="ctr" rtl="0" fontAlgn="ctr"/>
                      <a:r>
                        <a:rPr lang="ja-JP" altLang="en-US" sz="1000" b="0" i="0" u="none" strike="noStrike" dirty="0" smtClean="0">
                          <a:solidFill>
                            <a:schemeClr val="tx1"/>
                          </a:solidFill>
                          <a:latin typeface="ＭＳ ゴシック" pitchFamily="49" charset="-128"/>
                          <a:ea typeface="ＭＳ ゴシック" pitchFamily="49" charset="-128"/>
                        </a:rPr>
                        <a:t>４６０万円</a:t>
                      </a:r>
                      <a:endParaRPr lang="en-US" altLang="ja-JP" sz="1100" b="0" i="0" u="none" strike="noStrike" dirty="0" smtClean="0">
                        <a:solidFill>
                          <a:schemeClr val="tx1"/>
                        </a:solidFill>
                        <a:latin typeface="ＭＳ ゴシック" pitchFamily="49" charset="-128"/>
                        <a:ea typeface="ＭＳ ゴシック" pitchFamily="49" charset="-128"/>
                      </a:endParaRP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rtl="0" fontAlgn="ctr"/>
                      <a:r>
                        <a:rPr lang="ja-JP" altLang="en-US" sz="1200" b="0" i="0" u="none" strike="noStrike" dirty="0" smtClean="0">
                          <a:solidFill>
                            <a:schemeClr val="tx1"/>
                          </a:solidFill>
                          <a:latin typeface="ＭＳ ゴシック" pitchFamily="49" charset="-128"/>
                          <a:ea typeface="ＭＳ ゴシック" pitchFamily="49" charset="-128"/>
                        </a:rPr>
                        <a:t>８０万円</a:t>
                      </a:r>
                      <a:endParaRPr lang="ja-JP" altLang="en-US" sz="1200" b="0" i="0" u="none" strike="noStrike" dirty="0">
                        <a:solidFill>
                          <a:schemeClr val="tx1"/>
                        </a:solidFill>
                        <a:latin typeface="ＭＳ ゴシック" pitchFamily="49" charset="-128"/>
                        <a:ea typeface="ＭＳ ゴシック" pitchFamily="49" charset="-128"/>
                      </a:endParaRP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r>
              <a:tr h="786219">
                <a:tc>
                  <a:txBody>
                    <a:bodyPr/>
                    <a:lstStyle/>
                    <a:p>
                      <a:pPr algn="ctr" rtl="0" fontAlgn="ctr"/>
                      <a:r>
                        <a:rPr lang="ja-JP" altLang="en-US" sz="1200" b="0" i="0" u="none" strike="noStrike" dirty="0">
                          <a:solidFill>
                            <a:schemeClr val="tx1"/>
                          </a:solidFill>
                          <a:latin typeface="ＭＳ ゴシック" pitchFamily="49" charset="-128"/>
                          <a:ea typeface="ＭＳ ゴシック" pitchFamily="49" charset="-128"/>
                        </a:rPr>
                        <a:t>加入者一人当たり </a:t>
                      </a:r>
                    </a:p>
                    <a:p>
                      <a:pPr algn="ctr" rtl="0" fontAlgn="ctr"/>
                      <a:r>
                        <a:rPr lang="ja-JP" altLang="en-US" sz="1200" b="0" i="0" u="none" strike="noStrike" dirty="0">
                          <a:solidFill>
                            <a:schemeClr val="tx1"/>
                          </a:solidFill>
                          <a:latin typeface="ＭＳ ゴシック" pitchFamily="49" charset="-128"/>
                          <a:ea typeface="ＭＳ ゴシック" pitchFamily="49" charset="-128"/>
                        </a:rPr>
                        <a:t>平均保険料 </a:t>
                      </a:r>
                    </a:p>
                    <a:p>
                      <a:pPr algn="ctr" rtl="0" fontAlgn="ctr"/>
                      <a:r>
                        <a:rPr lang="ja-JP" altLang="en-US" sz="800" b="0" i="0" u="none" strike="noStrike" dirty="0" smtClean="0">
                          <a:solidFill>
                            <a:schemeClr val="tx1"/>
                          </a:solidFill>
                          <a:latin typeface="ＭＳ ゴシック" pitchFamily="49" charset="-128"/>
                          <a:ea typeface="ＭＳ ゴシック" pitchFamily="49" charset="-128"/>
                        </a:rPr>
                        <a:t>（平成</a:t>
                      </a:r>
                      <a:r>
                        <a:rPr lang="en-US" altLang="ja-JP" sz="800" b="0" i="0" u="none" strike="noStrike" dirty="0" smtClean="0">
                          <a:solidFill>
                            <a:schemeClr val="tx1"/>
                          </a:solidFill>
                          <a:latin typeface="ＭＳ ゴシック" pitchFamily="49" charset="-128"/>
                          <a:ea typeface="ＭＳ ゴシック" pitchFamily="49" charset="-128"/>
                        </a:rPr>
                        <a:t>24</a:t>
                      </a:r>
                      <a:r>
                        <a:rPr lang="ja-JP" altLang="en-US" sz="800" b="0" i="0" u="none" strike="noStrike" dirty="0" smtClean="0">
                          <a:solidFill>
                            <a:schemeClr val="tx1"/>
                          </a:solidFill>
                          <a:latin typeface="ＭＳ ゴシック" pitchFamily="49" charset="-128"/>
                          <a:ea typeface="ＭＳ ゴシック" pitchFamily="49" charset="-128"/>
                        </a:rPr>
                        <a:t>年度）</a:t>
                      </a:r>
                      <a:r>
                        <a:rPr lang="ja-JP" altLang="en-US" sz="1000" b="0" i="0" u="none" strike="noStrike" dirty="0" smtClean="0">
                          <a:solidFill>
                            <a:schemeClr val="tx1"/>
                          </a:solidFill>
                          <a:latin typeface="ＭＳ ゴシック" pitchFamily="49" charset="-128"/>
                          <a:ea typeface="ＭＳ ゴシック" pitchFamily="49" charset="-128"/>
                        </a:rPr>
                        <a:t>（</a:t>
                      </a:r>
                      <a:r>
                        <a:rPr lang="en-US" altLang="ja-JP" sz="1000" b="0" i="0" u="none" strike="noStrike" dirty="0" smtClean="0">
                          <a:solidFill>
                            <a:schemeClr val="tx1"/>
                          </a:solidFill>
                          <a:latin typeface="ＭＳ ゴシック" pitchFamily="49" charset="-128"/>
                          <a:ea typeface="ＭＳ ゴシック" pitchFamily="49" charset="-128"/>
                        </a:rPr>
                        <a:t>※</a:t>
                      </a:r>
                      <a:r>
                        <a:rPr lang="ja-JP" altLang="en-US" sz="1000" b="0" i="0" u="none" strike="noStrike" dirty="0" smtClean="0">
                          <a:solidFill>
                            <a:schemeClr val="tx1"/>
                          </a:solidFill>
                          <a:latin typeface="ＭＳ ゴシック" pitchFamily="49" charset="-128"/>
                          <a:ea typeface="ＭＳ ゴシック" pitchFamily="49" charset="-128"/>
                        </a:rPr>
                        <a:t>５）</a:t>
                      </a:r>
                      <a:endParaRPr lang="en-US" altLang="ja-JP" sz="1000" b="0" i="0" u="none" strike="noStrike" dirty="0">
                        <a:solidFill>
                          <a:schemeClr val="tx1"/>
                        </a:solidFill>
                        <a:latin typeface="ＭＳ ゴシック" pitchFamily="49" charset="-128"/>
                        <a:ea typeface="ＭＳ ゴシック" pitchFamily="49" charset="-128"/>
                      </a:endParaRPr>
                    </a:p>
                    <a:p>
                      <a:pPr algn="ctr" rtl="0" fontAlgn="ctr"/>
                      <a:r>
                        <a:rPr lang="en-US" altLang="zh-TW" sz="800" b="0" i="0" u="none" strike="noStrike" dirty="0">
                          <a:solidFill>
                            <a:schemeClr val="tx1"/>
                          </a:solidFill>
                          <a:latin typeface="ＭＳ ゴシック" pitchFamily="49" charset="-128"/>
                          <a:ea typeface="ＭＳ ゴシック" pitchFamily="49" charset="-128"/>
                        </a:rPr>
                        <a:t>&lt;</a:t>
                      </a:r>
                      <a:r>
                        <a:rPr lang="zh-TW" altLang="en-US" sz="800" b="0" i="0" u="none" strike="noStrike" dirty="0">
                          <a:solidFill>
                            <a:schemeClr val="tx1"/>
                          </a:solidFill>
                          <a:latin typeface="ＭＳ ゴシック" pitchFamily="49" charset="-128"/>
                          <a:ea typeface="ＭＳ ゴシック" pitchFamily="49" charset="-128"/>
                        </a:rPr>
                        <a:t>事業主負担込</a:t>
                      </a:r>
                      <a:r>
                        <a:rPr lang="en-US" altLang="zh-TW" sz="800" b="0" i="0" u="none" strike="noStrike" dirty="0">
                          <a:solidFill>
                            <a:schemeClr val="tx1"/>
                          </a:solidFill>
                          <a:latin typeface="ＭＳ ゴシック" pitchFamily="49" charset="-128"/>
                          <a:ea typeface="ＭＳ ゴシック" pitchFamily="49" charset="-128"/>
                        </a:rPr>
                        <a:t>&gt; </a:t>
                      </a: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rtl="0" fontAlgn="ctr"/>
                      <a:r>
                        <a:rPr lang="ja-JP" altLang="en-US" sz="1100" b="0" i="0" u="none" strike="noStrike" dirty="0" smtClean="0">
                          <a:solidFill>
                            <a:schemeClr val="tx1"/>
                          </a:solidFill>
                          <a:latin typeface="ＭＳ ゴシック" pitchFamily="49" charset="-128"/>
                          <a:ea typeface="ＭＳ ゴシック" pitchFamily="49" charset="-128"/>
                        </a:rPr>
                        <a:t>８．３万円</a:t>
                      </a:r>
                      <a:endParaRPr lang="ja-JP" altLang="en-US" sz="1100" b="0" i="0" u="none" strike="noStrike" dirty="0">
                        <a:solidFill>
                          <a:schemeClr val="tx1"/>
                        </a:solidFill>
                        <a:latin typeface="ＭＳ ゴシック" pitchFamily="49" charset="-128"/>
                        <a:ea typeface="ＭＳ ゴシック" pitchFamily="49" charset="-128"/>
                      </a:endParaRPr>
                    </a:p>
                    <a:p>
                      <a:pPr algn="ctr" rtl="0" fontAlgn="ctr"/>
                      <a:endParaRPr lang="en-US" altLang="ja-JP" sz="600" b="0" i="0" u="none" strike="noStrike" dirty="0" smtClean="0">
                        <a:solidFill>
                          <a:schemeClr val="tx1"/>
                        </a:solidFill>
                        <a:latin typeface="ＭＳ ゴシック" pitchFamily="49" charset="-128"/>
                        <a:ea typeface="ＭＳ ゴシック" pitchFamily="49" charset="-128"/>
                      </a:endParaRPr>
                    </a:p>
                    <a:p>
                      <a:pPr algn="ctr" rtl="0" fontAlgn="ctr"/>
                      <a:r>
                        <a:rPr lang="ja-JP" altLang="en-US" sz="1100" b="0" i="0" u="none" strike="noStrike" dirty="0" smtClean="0">
                          <a:solidFill>
                            <a:schemeClr val="tx1"/>
                          </a:solidFill>
                          <a:latin typeface="ＭＳ ゴシック" pitchFamily="49" charset="-128"/>
                          <a:ea typeface="ＭＳ ゴシック" pitchFamily="49" charset="-128"/>
                        </a:rPr>
                        <a:t>一世帯当たり </a:t>
                      </a:r>
                      <a:endParaRPr lang="ja-JP" altLang="en-US" sz="1100" b="0" i="0" u="none" strike="noStrike" dirty="0">
                        <a:solidFill>
                          <a:schemeClr val="tx1"/>
                        </a:solidFill>
                        <a:latin typeface="ＭＳ ゴシック" pitchFamily="49" charset="-128"/>
                        <a:ea typeface="ＭＳ ゴシック" pitchFamily="49" charset="-128"/>
                      </a:endParaRPr>
                    </a:p>
                    <a:p>
                      <a:pPr algn="ctr" rtl="0" fontAlgn="ctr"/>
                      <a:r>
                        <a:rPr lang="ja-JP" altLang="en-US" sz="1100" b="0" i="0" u="none" strike="noStrike" dirty="0" smtClean="0">
                          <a:solidFill>
                            <a:schemeClr val="tx1"/>
                          </a:solidFill>
                          <a:latin typeface="ＭＳ ゴシック" pitchFamily="49" charset="-128"/>
                          <a:ea typeface="ＭＳ ゴシック" pitchFamily="49" charset="-128"/>
                        </a:rPr>
                        <a:t>１４．２万円 </a:t>
                      </a:r>
                      <a:endParaRPr lang="ja-JP" altLang="en-US" sz="1100" b="0" i="0" u="none" strike="noStrike" dirty="0">
                        <a:solidFill>
                          <a:schemeClr val="tx1"/>
                        </a:solidFill>
                        <a:latin typeface="ＭＳ ゴシック" pitchFamily="49" charset="-128"/>
                        <a:ea typeface="ＭＳ ゴシック" pitchFamily="49" charset="-128"/>
                      </a:endParaRP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rtl="0" fontAlgn="ctr"/>
                      <a:r>
                        <a:rPr lang="ja-JP" altLang="en-US" sz="1100" b="0" i="0" u="none" strike="noStrike" dirty="0" smtClean="0">
                          <a:solidFill>
                            <a:schemeClr val="tx1"/>
                          </a:solidFill>
                          <a:latin typeface="ＭＳ ゴシック" pitchFamily="49" charset="-128"/>
                          <a:ea typeface="ＭＳ ゴシック" pitchFamily="49" charset="-128"/>
                        </a:rPr>
                        <a:t>１０．５万円 </a:t>
                      </a:r>
                      <a:r>
                        <a:rPr lang="en-US" altLang="ja-JP" sz="1100" b="0" i="0" u="none" strike="noStrike" dirty="0" smtClean="0">
                          <a:solidFill>
                            <a:schemeClr val="tx1"/>
                          </a:solidFill>
                          <a:latin typeface="ＭＳ ゴシック" pitchFamily="49" charset="-128"/>
                          <a:ea typeface="ＭＳ ゴシック" pitchFamily="49" charset="-128"/>
                        </a:rPr>
                        <a:t>&lt;20.9</a:t>
                      </a:r>
                      <a:r>
                        <a:rPr lang="ja-JP" altLang="en-US" sz="1100" b="0" i="0" u="none" strike="noStrike" dirty="0" smtClean="0">
                          <a:solidFill>
                            <a:schemeClr val="tx1"/>
                          </a:solidFill>
                          <a:latin typeface="ＭＳ ゴシック" pitchFamily="49" charset="-128"/>
                          <a:ea typeface="ＭＳ ゴシック" pitchFamily="49" charset="-128"/>
                        </a:rPr>
                        <a:t>万</a:t>
                      </a:r>
                      <a:r>
                        <a:rPr lang="ja-JP" altLang="en-US" sz="1100" b="0" i="0" u="none" strike="noStrike" dirty="0">
                          <a:solidFill>
                            <a:schemeClr val="tx1"/>
                          </a:solidFill>
                          <a:latin typeface="ＭＳ ゴシック" pitchFamily="49" charset="-128"/>
                          <a:ea typeface="ＭＳ ゴシック" pitchFamily="49" charset="-128"/>
                        </a:rPr>
                        <a:t>円</a:t>
                      </a:r>
                      <a:r>
                        <a:rPr lang="en-US" altLang="ja-JP" sz="1100" b="0" i="0" u="none" strike="noStrike" dirty="0" smtClean="0">
                          <a:solidFill>
                            <a:schemeClr val="tx1"/>
                          </a:solidFill>
                          <a:latin typeface="ＭＳ ゴシック" pitchFamily="49" charset="-128"/>
                          <a:ea typeface="ＭＳ ゴシック" pitchFamily="49" charset="-128"/>
                        </a:rPr>
                        <a:t>&gt;</a:t>
                      </a:r>
                      <a:endParaRPr lang="ja-JP" altLang="en-US" sz="1100" b="0" i="0" u="none" strike="noStrike" dirty="0" smtClean="0">
                        <a:solidFill>
                          <a:schemeClr val="tx1"/>
                        </a:solidFill>
                        <a:latin typeface="ＭＳ ゴシック" pitchFamily="49" charset="-128"/>
                        <a:ea typeface="ＭＳ ゴシック" pitchFamily="49" charset="-128"/>
                      </a:endParaRPr>
                    </a:p>
                    <a:p>
                      <a:pPr algn="ctr" rtl="0" fontAlgn="ctr"/>
                      <a:endParaRPr lang="en-US" altLang="ja-JP" sz="600" b="0" i="0" u="none" strike="noStrike" dirty="0" smtClean="0">
                        <a:solidFill>
                          <a:schemeClr val="tx1"/>
                        </a:solidFill>
                        <a:latin typeface="ＭＳ ゴシック" pitchFamily="49" charset="-128"/>
                        <a:ea typeface="ＭＳ ゴシック" pitchFamily="49" charset="-128"/>
                      </a:endParaRPr>
                    </a:p>
                    <a:p>
                      <a:pPr algn="ctr" rtl="0" fontAlgn="ctr"/>
                      <a:r>
                        <a:rPr lang="ja-JP" altLang="en-US" sz="1100" b="0" i="0" u="none" strike="noStrike" dirty="0" smtClean="0">
                          <a:solidFill>
                            <a:schemeClr val="tx1"/>
                          </a:solidFill>
                          <a:latin typeface="ＭＳ ゴシック" pitchFamily="49" charset="-128"/>
                          <a:ea typeface="ＭＳ ゴシック" pitchFamily="49" charset="-128"/>
                        </a:rPr>
                        <a:t>被</a:t>
                      </a:r>
                      <a:r>
                        <a:rPr lang="ja-JP" altLang="en-US" sz="1100" b="0" i="0" u="none" strike="noStrike" dirty="0">
                          <a:solidFill>
                            <a:schemeClr val="tx1"/>
                          </a:solidFill>
                          <a:latin typeface="ＭＳ ゴシック" pitchFamily="49" charset="-128"/>
                          <a:ea typeface="ＭＳ ゴシック" pitchFamily="49" charset="-128"/>
                        </a:rPr>
                        <a:t>保険者</a:t>
                      </a:r>
                      <a:r>
                        <a:rPr lang="ja-JP" altLang="en-US" sz="1100" b="0" i="0" u="none" strike="noStrike" dirty="0" smtClean="0">
                          <a:solidFill>
                            <a:schemeClr val="tx1"/>
                          </a:solidFill>
                          <a:latin typeface="ＭＳ ゴシック" pitchFamily="49" charset="-128"/>
                          <a:ea typeface="ＭＳ ゴシック" pitchFamily="49" charset="-128"/>
                        </a:rPr>
                        <a:t>一人当たり </a:t>
                      </a:r>
                      <a:endParaRPr lang="ja-JP" altLang="en-US" sz="1100" b="0" i="0" u="none" strike="noStrike" dirty="0">
                        <a:solidFill>
                          <a:schemeClr val="tx1"/>
                        </a:solidFill>
                        <a:latin typeface="ＭＳ ゴシック" pitchFamily="49" charset="-128"/>
                        <a:ea typeface="ＭＳ ゴシック" pitchFamily="49" charset="-128"/>
                      </a:endParaRPr>
                    </a:p>
                    <a:p>
                      <a:pPr algn="ctr" rtl="0" fontAlgn="ctr"/>
                      <a:r>
                        <a:rPr lang="en-US" altLang="ja-JP" sz="1100" b="0" i="0" u="none" strike="noStrike" dirty="0" smtClean="0">
                          <a:solidFill>
                            <a:schemeClr val="tx1"/>
                          </a:solidFill>
                          <a:latin typeface="ＭＳ ゴシック" pitchFamily="49" charset="-128"/>
                          <a:ea typeface="ＭＳ ゴシック" pitchFamily="49" charset="-128"/>
                        </a:rPr>
                        <a:t>18.4</a:t>
                      </a:r>
                      <a:r>
                        <a:rPr lang="ja-JP" altLang="en-US" sz="1100" b="0" i="0" u="none" strike="noStrike" dirty="0" smtClean="0">
                          <a:solidFill>
                            <a:schemeClr val="tx1"/>
                          </a:solidFill>
                          <a:latin typeface="ＭＳ ゴシック" pitchFamily="49" charset="-128"/>
                          <a:ea typeface="ＭＳ ゴシック" pitchFamily="49" charset="-128"/>
                        </a:rPr>
                        <a:t>万円 </a:t>
                      </a:r>
                      <a:r>
                        <a:rPr lang="en-US" altLang="ja-JP" sz="1100" b="0" i="0" u="none" strike="noStrike" dirty="0" smtClean="0">
                          <a:solidFill>
                            <a:schemeClr val="tx1"/>
                          </a:solidFill>
                          <a:latin typeface="ＭＳ ゴシック" pitchFamily="49" charset="-128"/>
                          <a:ea typeface="ＭＳ ゴシック" pitchFamily="49" charset="-128"/>
                        </a:rPr>
                        <a:t>&lt;36.8</a:t>
                      </a:r>
                      <a:r>
                        <a:rPr lang="ja-JP" altLang="en-US" sz="1100" b="0" i="0" u="none" strike="noStrike" dirty="0" smtClean="0">
                          <a:solidFill>
                            <a:schemeClr val="tx1"/>
                          </a:solidFill>
                          <a:latin typeface="ＭＳ ゴシック" pitchFamily="49" charset="-128"/>
                          <a:ea typeface="ＭＳ ゴシック" pitchFamily="49" charset="-128"/>
                        </a:rPr>
                        <a:t>万</a:t>
                      </a:r>
                      <a:r>
                        <a:rPr lang="ja-JP" altLang="en-US" sz="1100" b="0" i="0" u="none" strike="noStrike" dirty="0">
                          <a:solidFill>
                            <a:schemeClr val="tx1"/>
                          </a:solidFill>
                          <a:latin typeface="ＭＳ ゴシック" pitchFamily="49" charset="-128"/>
                          <a:ea typeface="ＭＳ ゴシック" pitchFamily="49" charset="-128"/>
                        </a:rPr>
                        <a:t>円</a:t>
                      </a:r>
                      <a:r>
                        <a:rPr lang="en-US" altLang="ja-JP" sz="1100" b="0" i="0" u="none" strike="noStrike" dirty="0">
                          <a:solidFill>
                            <a:schemeClr val="tx1"/>
                          </a:solidFill>
                          <a:latin typeface="ＭＳ ゴシック" pitchFamily="49" charset="-128"/>
                          <a:ea typeface="ＭＳ ゴシック" pitchFamily="49" charset="-128"/>
                        </a:rPr>
                        <a:t>&gt; </a:t>
                      </a: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rtl="0" fontAlgn="ctr"/>
                      <a:r>
                        <a:rPr lang="ja-JP" altLang="en-US" sz="1100" b="0" i="0" u="none" strike="noStrike" dirty="0" smtClean="0">
                          <a:solidFill>
                            <a:schemeClr val="tx1"/>
                          </a:solidFill>
                          <a:latin typeface="ＭＳ ゴシック" pitchFamily="49" charset="-128"/>
                          <a:ea typeface="ＭＳ ゴシック" pitchFamily="49" charset="-128"/>
                        </a:rPr>
                        <a:t>１０</a:t>
                      </a:r>
                      <a:r>
                        <a:rPr lang="en-US" altLang="ja-JP" sz="1100" b="0" i="0" u="none" strike="noStrike" dirty="0" smtClean="0">
                          <a:solidFill>
                            <a:schemeClr val="tx1"/>
                          </a:solidFill>
                          <a:latin typeface="ＭＳ ゴシック" pitchFamily="49" charset="-128"/>
                          <a:ea typeface="ＭＳ ゴシック" pitchFamily="49" charset="-128"/>
                        </a:rPr>
                        <a:t>.</a:t>
                      </a:r>
                      <a:r>
                        <a:rPr lang="ja-JP" altLang="en-US" sz="1100" b="0" i="0" u="none" strike="noStrike" dirty="0" smtClean="0">
                          <a:solidFill>
                            <a:schemeClr val="tx1"/>
                          </a:solidFill>
                          <a:latin typeface="ＭＳ ゴシック" pitchFamily="49" charset="-128"/>
                          <a:ea typeface="ＭＳ ゴシック" pitchFamily="49" charset="-128"/>
                        </a:rPr>
                        <a:t>６万円 </a:t>
                      </a:r>
                      <a:r>
                        <a:rPr lang="en-US" altLang="ja-JP" sz="1100" b="0" i="0" u="none" strike="noStrike" dirty="0" smtClean="0">
                          <a:solidFill>
                            <a:schemeClr val="tx1"/>
                          </a:solidFill>
                          <a:latin typeface="ＭＳ ゴシック" pitchFamily="49" charset="-128"/>
                          <a:ea typeface="ＭＳ ゴシック" pitchFamily="49" charset="-128"/>
                        </a:rPr>
                        <a:t>&lt;23.4</a:t>
                      </a:r>
                      <a:r>
                        <a:rPr lang="ja-JP" altLang="en-US" sz="1100" b="0" i="0" u="none" strike="noStrike" dirty="0" smtClean="0">
                          <a:solidFill>
                            <a:schemeClr val="tx1"/>
                          </a:solidFill>
                          <a:latin typeface="ＭＳ ゴシック" pitchFamily="49" charset="-128"/>
                          <a:ea typeface="ＭＳ ゴシック" pitchFamily="49" charset="-128"/>
                        </a:rPr>
                        <a:t>万</a:t>
                      </a:r>
                      <a:r>
                        <a:rPr lang="ja-JP" altLang="en-US" sz="1100" b="0" i="0" u="none" strike="noStrike" dirty="0">
                          <a:solidFill>
                            <a:schemeClr val="tx1"/>
                          </a:solidFill>
                          <a:latin typeface="ＭＳ ゴシック" pitchFamily="49" charset="-128"/>
                          <a:ea typeface="ＭＳ ゴシック" pitchFamily="49" charset="-128"/>
                        </a:rPr>
                        <a:t>円</a:t>
                      </a:r>
                      <a:r>
                        <a:rPr lang="en-US" altLang="ja-JP" sz="1100" b="0" i="0" u="none" strike="noStrike" dirty="0">
                          <a:solidFill>
                            <a:schemeClr val="tx1"/>
                          </a:solidFill>
                          <a:latin typeface="ＭＳ ゴシック" pitchFamily="49" charset="-128"/>
                          <a:ea typeface="ＭＳ ゴシック" pitchFamily="49" charset="-128"/>
                        </a:rPr>
                        <a:t>&gt;</a:t>
                      </a:r>
                      <a:endParaRPr lang="ja-JP" altLang="en-US" sz="1100" b="0" i="0" u="none" strike="noStrike" dirty="0">
                        <a:solidFill>
                          <a:schemeClr val="tx1"/>
                        </a:solidFill>
                        <a:latin typeface="ＭＳ ゴシック" pitchFamily="49" charset="-128"/>
                        <a:ea typeface="ＭＳ ゴシック" pitchFamily="49" charset="-128"/>
                      </a:endParaRPr>
                    </a:p>
                    <a:p>
                      <a:pPr algn="ctr" rtl="0" fontAlgn="ctr"/>
                      <a:endParaRPr lang="en-US" altLang="ja-JP" sz="600" b="0" i="0" u="none" strike="noStrike" dirty="0" smtClean="0">
                        <a:solidFill>
                          <a:schemeClr val="tx1"/>
                        </a:solidFill>
                        <a:latin typeface="ＭＳ ゴシック" pitchFamily="49" charset="-128"/>
                        <a:ea typeface="ＭＳ ゴシック" pitchFamily="49" charset="-128"/>
                      </a:endParaRPr>
                    </a:p>
                    <a:p>
                      <a:pPr algn="ctr" rtl="0" fontAlgn="ctr"/>
                      <a:r>
                        <a:rPr lang="ja-JP" altLang="en-US" sz="1100" b="0" i="0" u="none" strike="noStrike" dirty="0" smtClean="0">
                          <a:solidFill>
                            <a:schemeClr val="tx1"/>
                          </a:solidFill>
                          <a:latin typeface="ＭＳ ゴシック" pitchFamily="49" charset="-128"/>
                          <a:ea typeface="ＭＳ ゴシック" pitchFamily="49" charset="-128"/>
                        </a:rPr>
                        <a:t>被</a:t>
                      </a:r>
                      <a:r>
                        <a:rPr lang="ja-JP" altLang="en-US" sz="1100" b="0" i="0" u="none" strike="noStrike" dirty="0">
                          <a:solidFill>
                            <a:schemeClr val="tx1"/>
                          </a:solidFill>
                          <a:latin typeface="ＭＳ ゴシック" pitchFamily="49" charset="-128"/>
                          <a:ea typeface="ＭＳ ゴシック" pitchFamily="49" charset="-128"/>
                        </a:rPr>
                        <a:t>保険者</a:t>
                      </a:r>
                      <a:r>
                        <a:rPr lang="ja-JP" altLang="en-US" sz="1100" b="0" i="0" u="none" strike="noStrike" dirty="0" smtClean="0">
                          <a:solidFill>
                            <a:schemeClr val="tx1"/>
                          </a:solidFill>
                          <a:latin typeface="ＭＳ ゴシック" pitchFamily="49" charset="-128"/>
                          <a:ea typeface="ＭＳ ゴシック" pitchFamily="49" charset="-128"/>
                        </a:rPr>
                        <a:t>一人当たり </a:t>
                      </a:r>
                      <a:endParaRPr lang="ja-JP" altLang="en-US" sz="1100" b="0" i="0" u="none" strike="noStrike" dirty="0">
                        <a:solidFill>
                          <a:schemeClr val="tx1"/>
                        </a:solidFill>
                        <a:latin typeface="ＭＳ ゴシック" pitchFamily="49" charset="-128"/>
                        <a:ea typeface="ＭＳ ゴシック" pitchFamily="49" charset="-128"/>
                      </a:endParaRPr>
                    </a:p>
                    <a:p>
                      <a:pPr algn="ctr" rtl="0" fontAlgn="ctr"/>
                      <a:r>
                        <a:rPr lang="en-US" altLang="ja-JP" sz="1100" b="0" i="0" u="none" strike="noStrike" dirty="0" smtClean="0">
                          <a:solidFill>
                            <a:schemeClr val="tx1"/>
                          </a:solidFill>
                          <a:latin typeface="ＭＳ ゴシック" pitchFamily="49" charset="-128"/>
                          <a:ea typeface="ＭＳ ゴシック" pitchFamily="49" charset="-128"/>
                        </a:rPr>
                        <a:t>19.9</a:t>
                      </a:r>
                      <a:r>
                        <a:rPr lang="ja-JP" altLang="en-US" sz="1100" b="0" i="0" u="none" strike="noStrike" dirty="0" smtClean="0">
                          <a:solidFill>
                            <a:schemeClr val="tx1"/>
                          </a:solidFill>
                          <a:latin typeface="ＭＳ ゴシック" pitchFamily="49" charset="-128"/>
                          <a:ea typeface="ＭＳ ゴシック" pitchFamily="49" charset="-128"/>
                        </a:rPr>
                        <a:t>万円 </a:t>
                      </a:r>
                      <a:r>
                        <a:rPr lang="en-US" altLang="ja-JP" sz="1100" b="0" i="0" u="none" strike="noStrike" dirty="0" smtClean="0">
                          <a:solidFill>
                            <a:schemeClr val="tx1"/>
                          </a:solidFill>
                          <a:latin typeface="ＭＳ ゴシック" pitchFamily="49" charset="-128"/>
                          <a:ea typeface="ＭＳ ゴシック" pitchFamily="49" charset="-128"/>
                        </a:rPr>
                        <a:t>&lt;43.9</a:t>
                      </a:r>
                      <a:r>
                        <a:rPr lang="ja-JP" altLang="en-US" sz="1100" b="0" i="0" u="none" strike="noStrike" dirty="0" smtClean="0">
                          <a:solidFill>
                            <a:schemeClr val="tx1"/>
                          </a:solidFill>
                          <a:latin typeface="ＭＳ ゴシック" pitchFamily="49" charset="-128"/>
                          <a:ea typeface="ＭＳ ゴシック" pitchFamily="49" charset="-128"/>
                        </a:rPr>
                        <a:t>万</a:t>
                      </a:r>
                      <a:r>
                        <a:rPr lang="ja-JP" altLang="en-US" sz="1100" b="0" i="0" u="none" strike="noStrike" dirty="0">
                          <a:solidFill>
                            <a:schemeClr val="tx1"/>
                          </a:solidFill>
                          <a:latin typeface="ＭＳ ゴシック" pitchFamily="49" charset="-128"/>
                          <a:ea typeface="ＭＳ ゴシック" pitchFamily="49" charset="-128"/>
                        </a:rPr>
                        <a:t>円</a:t>
                      </a:r>
                      <a:r>
                        <a:rPr lang="en-US" altLang="ja-JP" sz="1100" b="0" i="0" u="none" strike="noStrike" dirty="0">
                          <a:solidFill>
                            <a:schemeClr val="tx1"/>
                          </a:solidFill>
                          <a:latin typeface="ＭＳ ゴシック" pitchFamily="49" charset="-128"/>
                          <a:ea typeface="ＭＳ ゴシック" pitchFamily="49" charset="-128"/>
                        </a:rPr>
                        <a:t>&gt; </a:t>
                      </a: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rtl="0" fontAlgn="ctr"/>
                      <a:r>
                        <a:rPr lang="ja-JP" altLang="en-US" sz="1100" b="0" i="0" u="none" strike="noStrike" dirty="0" smtClean="0">
                          <a:solidFill>
                            <a:schemeClr val="tx1"/>
                          </a:solidFill>
                          <a:latin typeface="ＭＳ ゴシック" pitchFamily="49" charset="-128"/>
                          <a:ea typeface="ＭＳ ゴシック" pitchFamily="49" charset="-128"/>
                        </a:rPr>
                        <a:t>１２．６万円</a:t>
                      </a:r>
                      <a:r>
                        <a:rPr lang="en-US" altLang="ja-JP" sz="1100" b="0" i="0" u="none" strike="noStrike" dirty="0" smtClean="0">
                          <a:solidFill>
                            <a:schemeClr val="tx1"/>
                          </a:solidFill>
                          <a:latin typeface="ＭＳ ゴシック" pitchFamily="49" charset="-128"/>
                          <a:ea typeface="ＭＳ ゴシック" pitchFamily="49" charset="-128"/>
                        </a:rPr>
                        <a:t>&lt;25.3</a:t>
                      </a:r>
                      <a:r>
                        <a:rPr lang="ja-JP" altLang="en-US" sz="1100" b="0" i="0" u="none" strike="noStrike" dirty="0" smtClean="0">
                          <a:solidFill>
                            <a:schemeClr val="tx1"/>
                          </a:solidFill>
                          <a:latin typeface="ＭＳ ゴシック" pitchFamily="49" charset="-128"/>
                          <a:ea typeface="ＭＳ ゴシック" pitchFamily="49" charset="-128"/>
                        </a:rPr>
                        <a:t>万</a:t>
                      </a:r>
                      <a:r>
                        <a:rPr lang="ja-JP" altLang="en-US" sz="1100" b="0" i="0" u="none" strike="noStrike" dirty="0">
                          <a:solidFill>
                            <a:schemeClr val="tx1"/>
                          </a:solidFill>
                          <a:latin typeface="ＭＳ ゴシック" pitchFamily="49" charset="-128"/>
                          <a:ea typeface="ＭＳ ゴシック" pitchFamily="49" charset="-128"/>
                        </a:rPr>
                        <a:t>円</a:t>
                      </a:r>
                      <a:r>
                        <a:rPr lang="en-US" altLang="ja-JP" sz="1100" b="0" i="0" u="none" strike="noStrike" dirty="0" smtClean="0">
                          <a:solidFill>
                            <a:schemeClr val="tx1"/>
                          </a:solidFill>
                          <a:latin typeface="ＭＳ ゴシック" pitchFamily="49" charset="-128"/>
                          <a:ea typeface="ＭＳ ゴシック" pitchFamily="49" charset="-128"/>
                        </a:rPr>
                        <a:t>&gt;</a:t>
                      </a:r>
                    </a:p>
                    <a:p>
                      <a:pPr algn="ctr" rtl="0" fontAlgn="ctr"/>
                      <a:endParaRPr lang="en-US" altLang="ja-JP" sz="600" b="0" i="0" u="none" strike="noStrike" dirty="0" smtClean="0">
                        <a:solidFill>
                          <a:schemeClr val="tx1"/>
                        </a:solidFill>
                        <a:latin typeface="ＭＳ ゴシック" pitchFamily="49" charset="-128"/>
                        <a:ea typeface="ＭＳ ゴシック" pitchFamily="49" charset="-128"/>
                      </a:endParaRPr>
                    </a:p>
                    <a:p>
                      <a:pPr algn="ctr" rtl="0" fontAlgn="ctr"/>
                      <a:r>
                        <a:rPr lang="ja-JP" altLang="en-US" sz="1100" b="0" i="0" u="none" strike="noStrike" dirty="0" smtClean="0">
                          <a:solidFill>
                            <a:schemeClr val="tx1"/>
                          </a:solidFill>
                          <a:latin typeface="ＭＳ ゴシック" pitchFamily="49" charset="-128"/>
                          <a:ea typeface="ＭＳ ゴシック" pitchFamily="49" charset="-128"/>
                        </a:rPr>
                        <a:t>被</a:t>
                      </a:r>
                      <a:r>
                        <a:rPr lang="ja-JP" altLang="en-US" sz="1100" b="0" i="0" u="none" strike="noStrike" dirty="0">
                          <a:solidFill>
                            <a:schemeClr val="tx1"/>
                          </a:solidFill>
                          <a:latin typeface="ＭＳ ゴシック" pitchFamily="49" charset="-128"/>
                          <a:ea typeface="ＭＳ ゴシック" pitchFamily="49" charset="-128"/>
                        </a:rPr>
                        <a:t>保険者</a:t>
                      </a:r>
                      <a:r>
                        <a:rPr lang="ja-JP" altLang="en-US" sz="1100" b="0" i="0" u="none" strike="noStrike" dirty="0" smtClean="0">
                          <a:solidFill>
                            <a:schemeClr val="tx1"/>
                          </a:solidFill>
                          <a:latin typeface="ＭＳ ゴシック" pitchFamily="49" charset="-128"/>
                          <a:ea typeface="ＭＳ ゴシック" pitchFamily="49" charset="-128"/>
                        </a:rPr>
                        <a:t>一人当たり </a:t>
                      </a:r>
                      <a:endParaRPr lang="ja-JP" altLang="en-US" sz="1100" b="0" i="0" u="none" strike="noStrike" dirty="0">
                        <a:solidFill>
                          <a:schemeClr val="tx1"/>
                        </a:solidFill>
                        <a:latin typeface="ＭＳ ゴシック" pitchFamily="49" charset="-128"/>
                        <a:ea typeface="ＭＳ ゴシック" pitchFamily="49" charset="-128"/>
                      </a:endParaRPr>
                    </a:p>
                    <a:p>
                      <a:pPr algn="ctr" rtl="0" fontAlgn="ctr"/>
                      <a:r>
                        <a:rPr lang="en-US" altLang="ja-JP" sz="1100" b="0" i="0" u="none" strike="noStrike" dirty="0" smtClean="0">
                          <a:solidFill>
                            <a:schemeClr val="tx1"/>
                          </a:solidFill>
                          <a:latin typeface="ＭＳ ゴシック" pitchFamily="49" charset="-128"/>
                          <a:ea typeface="ＭＳ ゴシック" pitchFamily="49" charset="-128"/>
                        </a:rPr>
                        <a:t>25.3</a:t>
                      </a:r>
                      <a:r>
                        <a:rPr lang="ja-JP" altLang="en-US" sz="1100" b="0" i="0" u="none" strike="noStrike" dirty="0" smtClean="0">
                          <a:solidFill>
                            <a:schemeClr val="tx1"/>
                          </a:solidFill>
                          <a:latin typeface="ＭＳ ゴシック" pitchFamily="49" charset="-128"/>
                          <a:ea typeface="ＭＳ ゴシック" pitchFamily="49" charset="-128"/>
                        </a:rPr>
                        <a:t>万円 </a:t>
                      </a:r>
                      <a:r>
                        <a:rPr lang="en-US" altLang="ja-JP" sz="1100" b="0" i="0" u="none" strike="noStrike" dirty="0" smtClean="0">
                          <a:solidFill>
                            <a:schemeClr val="tx1"/>
                          </a:solidFill>
                          <a:latin typeface="ＭＳ ゴシック" pitchFamily="49" charset="-128"/>
                          <a:ea typeface="ＭＳ ゴシック" pitchFamily="49" charset="-128"/>
                        </a:rPr>
                        <a:t>&lt;50.6</a:t>
                      </a:r>
                      <a:r>
                        <a:rPr lang="ja-JP" altLang="en-US" sz="1100" b="0" i="0" u="none" strike="noStrike" dirty="0" smtClean="0">
                          <a:solidFill>
                            <a:schemeClr val="tx1"/>
                          </a:solidFill>
                          <a:latin typeface="ＭＳ ゴシック" pitchFamily="49" charset="-128"/>
                          <a:ea typeface="ＭＳ ゴシック" pitchFamily="49" charset="-128"/>
                        </a:rPr>
                        <a:t>万</a:t>
                      </a:r>
                      <a:r>
                        <a:rPr lang="ja-JP" altLang="en-US" sz="1100" b="0" i="0" u="none" strike="noStrike" dirty="0">
                          <a:solidFill>
                            <a:schemeClr val="tx1"/>
                          </a:solidFill>
                          <a:latin typeface="ＭＳ ゴシック" pitchFamily="49" charset="-128"/>
                          <a:ea typeface="ＭＳ ゴシック" pitchFamily="49" charset="-128"/>
                        </a:rPr>
                        <a:t>円</a:t>
                      </a:r>
                      <a:r>
                        <a:rPr lang="en-US" altLang="ja-JP" sz="1100" b="0" i="0" u="none" strike="noStrike" dirty="0" smtClean="0">
                          <a:solidFill>
                            <a:schemeClr val="tx1"/>
                          </a:solidFill>
                          <a:latin typeface="ＭＳ ゴシック" pitchFamily="49" charset="-128"/>
                          <a:ea typeface="ＭＳ ゴシック" pitchFamily="49" charset="-128"/>
                        </a:rPr>
                        <a:t>&gt;</a:t>
                      </a: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rtl="0" fontAlgn="ctr"/>
                      <a:r>
                        <a:rPr lang="ja-JP" altLang="en-US" sz="1200" b="0" i="0" u="none" strike="noStrike" dirty="0" smtClean="0">
                          <a:solidFill>
                            <a:schemeClr val="tx1"/>
                          </a:solidFill>
                          <a:latin typeface="ＭＳ ゴシック" pitchFamily="49" charset="-128"/>
                          <a:ea typeface="ＭＳ ゴシック" pitchFamily="49" charset="-128"/>
                        </a:rPr>
                        <a:t>６．７万円</a:t>
                      </a:r>
                      <a:endParaRPr lang="ja-JP" altLang="en-US" sz="1200" b="0" i="0" u="none" strike="noStrike" dirty="0">
                        <a:solidFill>
                          <a:schemeClr val="tx1"/>
                        </a:solidFill>
                        <a:latin typeface="ＭＳ ゴシック" pitchFamily="49" charset="-128"/>
                        <a:ea typeface="ＭＳ ゴシック" pitchFamily="49" charset="-128"/>
                      </a:endParaRP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276681">
                <a:tc>
                  <a:txBody>
                    <a:bodyPr/>
                    <a:lstStyle/>
                    <a:p>
                      <a:pPr algn="ctr" rtl="0" fontAlgn="ctr"/>
                      <a:r>
                        <a:rPr lang="ja-JP" altLang="en-US" sz="1200" b="0" i="0" u="none" strike="noStrike" dirty="0">
                          <a:solidFill>
                            <a:schemeClr val="tx1"/>
                          </a:solidFill>
                          <a:latin typeface="ＭＳ ゴシック" pitchFamily="49" charset="-128"/>
                          <a:ea typeface="ＭＳ ゴシック" pitchFamily="49" charset="-128"/>
                        </a:rPr>
                        <a:t>保険料</a:t>
                      </a:r>
                      <a:r>
                        <a:rPr lang="ja-JP" altLang="en-US" sz="1200" b="0" i="0" u="none" strike="noStrike" dirty="0" smtClean="0">
                          <a:solidFill>
                            <a:schemeClr val="tx1"/>
                          </a:solidFill>
                          <a:latin typeface="ＭＳ ゴシック" pitchFamily="49" charset="-128"/>
                          <a:ea typeface="ＭＳ ゴシック" pitchFamily="49" charset="-128"/>
                        </a:rPr>
                        <a:t>負担率</a:t>
                      </a:r>
                      <a:r>
                        <a:rPr lang="ja-JP" altLang="en-US" sz="1000" b="0" i="0" u="none" strike="noStrike" dirty="0" smtClean="0">
                          <a:solidFill>
                            <a:schemeClr val="tx1"/>
                          </a:solidFill>
                          <a:latin typeface="ＭＳ ゴシック" pitchFamily="49" charset="-128"/>
                          <a:ea typeface="ＭＳ ゴシック" pitchFamily="49" charset="-128"/>
                        </a:rPr>
                        <a:t>（</a:t>
                      </a:r>
                      <a:r>
                        <a:rPr lang="en-US" altLang="ja-JP" sz="1000" b="0" i="0" u="none" strike="noStrike" dirty="0" smtClean="0">
                          <a:solidFill>
                            <a:schemeClr val="tx1"/>
                          </a:solidFill>
                          <a:latin typeface="ＭＳ ゴシック" pitchFamily="49" charset="-128"/>
                          <a:ea typeface="ＭＳ ゴシック" pitchFamily="49" charset="-128"/>
                        </a:rPr>
                        <a:t>※</a:t>
                      </a:r>
                      <a:r>
                        <a:rPr lang="ja-JP" altLang="en-US" sz="1000" b="0" i="0" u="none" strike="noStrike" dirty="0" smtClean="0">
                          <a:solidFill>
                            <a:schemeClr val="tx1"/>
                          </a:solidFill>
                          <a:latin typeface="ＭＳ ゴシック" pitchFamily="49" charset="-128"/>
                          <a:ea typeface="ＭＳ ゴシック" pitchFamily="49" charset="-128"/>
                        </a:rPr>
                        <a:t>６）</a:t>
                      </a:r>
                      <a:endParaRPr lang="ja-JP" altLang="en-US" sz="1000" b="0" i="0" u="none" strike="noStrike" dirty="0">
                        <a:solidFill>
                          <a:schemeClr val="tx1"/>
                        </a:solidFill>
                        <a:latin typeface="ＭＳ ゴシック" pitchFamily="49" charset="-128"/>
                        <a:ea typeface="ＭＳ ゴシック" pitchFamily="49" charset="-128"/>
                      </a:endParaRP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1200" b="0" i="0" u="none" strike="noStrike" dirty="0" smtClean="0">
                          <a:solidFill>
                            <a:schemeClr val="tx1"/>
                          </a:solidFill>
                          <a:latin typeface="ＭＳ ゴシック" pitchFamily="49" charset="-128"/>
                          <a:ea typeface="ＭＳ ゴシック" pitchFamily="49" charset="-128"/>
                        </a:rPr>
                        <a:t>９．９％</a:t>
                      </a:r>
                      <a:endParaRPr lang="en-US" altLang="ja-JP" sz="1200" b="0" i="0" u="none" strike="noStrike" dirty="0">
                        <a:solidFill>
                          <a:schemeClr val="tx1"/>
                        </a:solidFill>
                        <a:latin typeface="ＭＳ ゴシック" pitchFamily="49" charset="-128"/>
                        <a:ea typeface="ＭＳ ゴシック" pitchFamily="49" charset="-128"/>
                      </a:endParaRP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1200" b="0" i="0" u="none" strike="noStrike" dirty="0" smtClean="0">
                          <a:solidFill>
                            <a:schemeClr val="tx1"/>
                          </a:solidFill>
                          <a:latin typeface="ＭＳ ゴシック" pitchFamily="49" charset="-128"/>
                          <a:ea typeface="ＭＳ ゴシック" pitchFamily="49" charset="-128"/>
                        </a:rPr>
                        <a:t>７．６％</a:t>
                      </a:r>
                      <a:endParaRPr lang="en-US" altLang="ja-JP" sz="1200" b="0" i="0" u="none" strike="noStrike" dirty="0">
                        <a:solidFill>
                          <a:schemeClr val="tx1"/>
                        </a:solidFill>
                        <a:latin typeface="ＭＳ ゴシック" pitchFamily="49" charset="-128"/>
                        <a:ea typeface="ＭＳ ゴシック" pitchFamily="49" charset="-128"/>
                      </a:endParaRP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1200" b="0" i="0" u="none" strike="noStrike" dirty="0" smtClean="0">
                          <a:solidFill>
                            <a:schemeClr val="tx1"/>
                          </a:solidFill>
                          <a:latin typeface="ＭＳ ゴシック" pitchFamily="49" charset="-128"/>
                          <a:ea typeface="ＭＳ ゴシック" pitchFamily="49" charset="-128"/>
                        </a:rPr>
                        <a:t>５．３％</a:t>
                      </a:r>
                      <a:endParaRPr lang="en-US" altLang="ja-JP" sz="1200" b="0" i="0" u="none" strike="noStrike" dirty="0">
                        <a:solidFill>
                          <a:schemeClr val="tx1"/>
                        </a:solidFill>
                        <a:latin typeface="ＭＳ ゴシック" pitchFamily="49" charset="-128"/>
                        <a:ea typeface="ＭＳ ゴシック" pitchFamily="49" charset="-128"/>
                      </a:endParaRP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1200" b="0" i="0" u="none" strike="noStrike" dirty="0" smtClean="0">
                          <a:solidFill>
                            <a:schemeClr val="tx1"/>
                          </a:solidFill>
                          <a:latin typeface="ＭＳ ゴシック" pitchFamily="49" charset="-128"/>
                          <a:ea typeface="ＭＳ ゴシック" pitchFamily="49" charset="-128"/>
                        </a:rPr>
                        <a:t>５．５％</a:t>
                      </a:r>
                      <a:endParaRPr lang="en-US" altLang="ja-JP" sz="1200" b="0" i="0" u="none" strike="noStrike" dirty="0">
                        <a:solidFill>
                          <a:schemeClr val="tx1"/>
                        </a:solidFill>
                        <a:latin typeface="ＭＳ ゴシック" pitchFamily="49" charset="-128"/>
                        <a:ea typeface="ＭＳ ゴシック" pitchFamily="49" charset="-128"/>
                      </a:endParaRP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1200" b="0" i="0" u="none" strike="noStrike" dirty="0" smtClean="0">
                          <a:solidFill>
                            <a:schemeClr val="tx1"/>
                          </a:solidFill>
                          <a:latin typeface="ＭＳ ゴシック" pitchFamily="49" charset="-128"/>
                          <a:ea typeface="ＭＳ ゴシック" pitchFamily="49" charset="-128"/>
                        </a:rPr>
                        <a:t>８．４％</a:t>
                      </a:r>
                      <a:endParaRPr lang="en-US" altLang="ja-JP" sz="1200" b="0" i="0" u="none" strike="noStrike" dirty="0">
                        <a:solidFill>
                          <a:schemeClr val="tx1"/>
                        </a:solidFill>
                        <a:latin typeface="ＭＳ ゴシック" pitchFamily="49" charset="-128"/>
                        <a:ea typeface="ＭＳ ゴシック" pitchFamily="49" charset="-128"/>
                      </a:endParaRP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r h="488551">
                <a:tc rowSpan="2">
                  <a:txBody>
                    <a:bodyPr/>
                    <a:lstStyle/>
                    <a:p>
                      <a:pPr algn="ctr" rtl="0" fontAlgn="ctr"/>
                      <a:r>
                        <a:rPr lang="ja-JP" altLang="en-US" sz="1200" b="0" i="0" u="none" strike="noStrike" dirty="0">
                          <a:solidFill>
                            <a:schemeClr val="tx1"/>
                          </a:solidFill>
                          <a:latin typeface="ＭＳ ゴシック" pitchFamily="49" charset="-128"/>
                          <a:ea typeface="ＭＳ ゴシック" pitchFamily="49" charset="-128"/>
                        </a:rPr>
                        <a:t>公費負担 </a:t>
                      </a: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rtl="0" fontAlgn="ctr"/>
                      <a:r>
                        <a:rPr lang="ja-JP" altLang="en-US" sz="1200" b="0" i="0" u="none" strike="noStrike" dirty="0">
                          <a:solidFill>
                            <a:schemeClr val="tx1"/>
                          </a:solidFill>
                          <a:latin typeface="ＭＳ ゴシック" pitchFamily="49" charset="-128"/>
                          <a:ea typeface="ＭＳ ゴシック" pitchFamily="49" charset="-128"/>
                        </a:rPr>
                        <a:t>給付費等の５０％ </a:t>
                      </a:r>
                      <a:endParaRPr lang="en-US" altLang="ja-JP" sz="1200" b="0" i="0" u="none" strike="noStrike" dirty="0" smtClean="0">
                        <a:solidFill>
                          <a:schemeClr val="tx1"/>
                        </a:solidFill>
                        <a:latin typeface="ＭＳ ゴシック" pitchFamily="49" charset="-128"/>
                        <a:ea typeface="ＭＳ ゴシック" pitchFamily="49" charset="-128"/>
                      </a:endParaRPr>
                    </a:p>
                    <a:p>
                      <a:pPr algn="ctr" rtl="0" fontAlgn="ctr"/>
                      <a:r>
                        <a:rPr lang="zh-TW" altLang="en-US" sz="1200" b="0" i="0" u="none" strike="noStrike" dirty="0" smtClean="0">
                          <a:solidFill>
                            <a:schemeClr val="tx1"/>
                          </a:solidFill>
                          <a:latin typeface="ＭＳ ゴシック" pitchFamily="49" charset="-128"/>
                          <a:ea typeface="ＭＳ ゴシック" pitchFamily="49" charset="-128"/>
                        </a:rPr>
                        <a:t>＋保険料軽減等</a:t>
                      </a: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rtl="0" fontAlgn="ctr"/>
                      <a:r>
                        <a:rPr lang="ja-JP" altLang="en-US" sz="1200" b="0" i="0" u="none" strike="noStrike" dirty="0">
                          <a:solidFill>
                            <a:schemeClr val="tx1"/>
                          </a:solidFill>
                          <a:latin typeface="ＭＳ ゴシック" pitchFamily="49" charset="-128"/>
                          <a:ea typeface="ＭＳ ゴシック" pitchFamily="49" charset="-128"/>
                        </a:rPr>
                        <a:t>給付費等の</a:t>
                      </a:r>
                      <a:r>
                        <a:rPr lang="ja-JP" altLang="en-US" sz="1200" b="0" i="0" u="none" strike="noStrike" dirty="0" smtClean="0">
                          <a:solidFill>
                            <a:schemeClr val="tx1"/>
                          </a:solidFill>
                          <a:latin typeface="ＭＳ ゴシック" pitchFamily="49" charset="-128"/>
                          <a:ea typeface="ＭＳ ゴシック" pitchFamily="49" charset="-128"/>
                        </a:rPr>
                        <a:t>１６．４％</a:t>
                      </a:r>
                      <a:endParaRPr lang="ja-JP" altLang="en-US" sz="1000" b="0" i="0" u="none" strike="noStrike" dirty="0">
                        <a:solidFill>
                          <a:schemeClr val="tx1"/>
                        </a:solidFill>
                        <a:latin typeface="ＭＳ ゴシック" pitchFamily="49" charset="-128"/>
                        <a:ea typeface="ＭＳ ゴシック" pitchFamily="49" charset="-128"/>
                      </a:endParaRP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rtl="0" fontAlgn="ctr"/>
                      <a:r>
                        <a:rPr lang="ja-JP" altLang="en-US" sz="1100" kern="100" dirty="0" smtClean="0">
                          <a:solidFill>
                            <a:schemeClr val="tx1"/>
                          </a:solidFill>
                          <a:latin typeface="ＭＳ ゴシック" pitchFamily="49" charset="-128"/>
                          <a:ea typeface="ＭＳ ゴシック" pitchFamily="49" charset="-128"/>
                          <a:cs typeface="Times New Roman"/>
                        </a:rPr>
                        <a:t>後期高齢者支援金等の</a:t>
                      </a:r>
                      <a:endParaRPr lang="en-US" altLang="ja-JP" sz="1100" kern="100" dirty="0" smtClean="0">
                        <a:solidFill>
                          <a:schemeClr val="tx1"/>
                        </a:solidFill>
                        <a:latin typeface="ＭＳ ゴシック" pitchFamily="49" charset="-128"/>
                        <a:ea typeface="ＭＳ ゴシック" pitchFamily="49" charset="-128"/>
                        <a:cs typeface="Times New Roman"/>
                      </a:endParaRPr>
                    </a:p>
                    <a:p>
                      <a:pPr algn="ctr" rtl="0" fontAlgn="ctr"/>
                      <a:r>
                        <a:rPr lang="ja-JP" altLang="en-US" sz="1100" kern="100" dirty="0" smtClean="0">
                          <a:solidFill>
                            <a:schemeClr val="tx1"/>
                          </a:solidFill>
                          <a:latin typeface="ＭＳ ゴシック" pitchFamily="49" charset="-128"/>
                          <a:ea typeface="ＭＳ ゴシック" pitchFamily="49" charset="-128"/>
                          <a:cs typeface="Times New Roman"/>
                        </a:rPr>
                        <a:t>負担が重い保険者等への補助（</a:t>
                      </a:r>
                      <a:r>
                        <a:rPr lang="en-US" altLang="ja-JP" sz="1100" kern="100" dirty="0" smtClean="0">
                          <a:solidFill>
                            <a:schemeClr val="tx1"/>
                          </a:solidFill>
                          <a:latin typeface="ＭＳ ゴシック" pitchFamily="49" charset="-128"/>
                          <a:ea typeface="ＭＳ ゴシック" pitchFamily="49" charset="-128"/>
                          <a:cs typeface="Times New Roman"/>
                        </a:rPr>
                        <a:t>※</a:t>
                      </a:r>
                      <a:r>
                        <a:rPr lang="ja-JP" altLang="en-US" sz="1100" kern="100" dirty="0" smtClean="0">
                          <a:solidFill>
                            <a:schemeClr val="tx1"/>
                          </a:solidFill>
                          <a:latin typeface="ＭＳ ゴシック" pitchFamily="49" charset="-128"/>
                          <a:ea typeface="ＭＳ ゴシック" pitchFamily="49" charset="-128"/>
                          <a:cs typeface="Times New Roman"/>
                        </a:rPr>
                        <a:t>８）</a:t>
                      </a:r>
                      <a:endParaRPr lang="ja-JP" altLang="en-US" sz="1100" b="0" i="0" u="none" strike="noStrike" dirty="0">
                        <a:solidFill>
                          <a:schemeClr val="tx1"/>
                        </a:solidFill>
                        <a:latin typeface="ＭＳ ゴシック" pitchFamily="49" charset="-128"/>
                        <a:ea typeface="ＭＳ ゴシック" pitchFamily="49" charset="-128"/>
                      </a:endParaRP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noFill/>
                  </a:tcPr>
                </a:tc>
                <a:tc rowSpan="3">
                  <a:txBody>
                    <a:bodyPr/>
                    <a:lstStyle/>
                    <a:p>
                      <a:pPr algn="ctr" rtl="0" fontAlgn="ctr"/>
                      <a:r>
                        <a:rPr lang="ja-JP" altLang="en-US" sz="1200" b="0" i="0" u="none" strike="noStrike" dirty="0">
                          <a:solidFill>
                            <a:schemeClr val="tx1"/>
                          </a:solidFill>
                          <a:latin typeface="ＭＳ ゴシック" pitchFamily="49" charset="-128"/>
                          <a:ea typeface="ＭＳ ゴシック" pitchFamily="49" charset="-128"/>
                        </a:rPr>
                        <a:t>なし </a:t>
                      </a: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latin typeface="ＭＳ ゴシック" pitchFamily="49" charset="-128"/>
                          <a:ea typeface="ＭＳ ゴシック" pitchFamily="49" charset="-128"/>
                        </a:rPr>
                        <a:t>給付費等</a:t>
                      </a:r>
                      <a:r>
                        <a:rPr lang="ja-JP" altLang="en-US" sz="1200" b="0" i="0" u="none" strike="noStrike" dirty="0" smtClean="0">
                          <a:solidFill>
                            <a:schemeClr val="tx1"/>
                          </a:solidFill>
                          <a:latin typeface="ＭＳ ゴシック" pitchFamily="49" charset="-128"/>
                          <a:ea typeface="ＭＳ ゴシック" pitchFamily="49" charset="-128"/>
                        </a:rPr>
                        <a:t>の約５０％</a:t>
                      </a:r>
                      <a:endParaRPr lang="en-US" altLang="ja-JP" sz="1200" b="0" i="0" u="none" strike="noStrike" dirty="0" smtClean="0">
                        <a:solidFill>
                          <a:schemeClr val="tx1"/>
                        </a:solidFill>
                        <a:latin typeface="ＭＳ ゴシック" pitchFamily="49" charset="-128"/>
                        <a:ea typeface="ＭＳ ゴシック" pitchFamily="49"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latin typeface="ＭＳ Ｐゴシック" panose="020B0600070205080204" pitchFamily="50" charset="-128"/>
                          <a:ea typeface="ＭＳ Ｐゴシック" panose="020B0600070205080204" pitchFamily="50" charset="-128"/>
                        </a:rPr>
                        <a:t>＋保険料軽減等</a:t>
                      </a:r>
                      <a:r>
                        <a:rPr lang="ja-JP" altLang="en-US" sz="1200" b="0" i="0" u="none" strike="noStrike" dirty="0" smtClean="0">
                          <a:solidFill>
                            <a:schemeClr val="tx1"/>
                          </a:solidFill>
                          <a:latin typeface="ＭＳ ゴシック" pitchFamily="49" charset="-128"/>
                          <a:ea typeface="ＭＳ ゴシック" pitchFamily="49" charset="-128"/>
                        </a:rPr>
                        <a:t> </a:t>
                      </a:r>
                      <a:endParaRPr lang="ja-JP" altLang="en-US" sz="1200" b="0" i="0" u="none" strike="noStrike" dirty="0">
                        <a:solidFill>
                          <a:schemeClr val="tx1"/>
                        </a:solidFill>
                        <a:latin typeface="ＭＳ ゴシック" pitchFamily="49" charset="-128"/>
                        <a:ea typeface="ＭＳ ゴシック" pitchFamily="49" charset="-128"/>
                      </a:endParaRP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r>
              <a:tr h="115338">
                <a:tc vMerge="1">
                  <a:txBody>
                    <a:bodyPr/>
                    <a:lstStyle/>
                    <a:p>
                      <a:pPr algn="ctr" rtl="0" fontAlgn="ctr"/>
                      <a:endParaRPr lang="en-US" altLang="ja-JP" sz="900" b="0" i="0" u="none" strike="noStrike" dirty="0">
                        <a:solidFill>
                          <a:schemeClr val="tx1"/>
                        </a:solidFill>
                        <a:latin typeface="ＭＳ ゴシック" pitchFamily="49" charset="-128"/>
                        <a:ea typeface="ＭＳ ゴシック" pitchFamily="49" charset="-128"/>
                      </a:endParaRP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rtl="0" fontAlgn="ctr"/>
                      <a:endParaRPr lang="zh-TW" altLang="en-US" sz="1200" b="0" i="0" u="none" strike="noStrike" dirty="0">
                        <a:solidFill>
                          <a:schemeClr val="tx1"/>
                        </a:solidFill>
                        <a:latin typeface="ＭＳ ゴシック" pitchFamily="49" charset="-128"/>
                        <a:ea typeface="ＭＳ ゴシック" pitchFamily="49" charset="-128"/>
                      </a:endParaRP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rtl="0" fontAlgn="ctr"/>
                      <a:endParaRPr lang="zh-TW" altLang="en-US" sz="1200" b="0" i="0" u="none" strike="noStrike" dirty="0">
                        <a:solidFill>
                          <a:schemeClr val="tx1"/>
                        </a:solidFill>
                        <a:latin typeface="ＭＳ ゴシック" pitchFamily="49" charset="-128"/>
                        <a:ea typeface="ＭＳ ゴシック" pitchFamily="49" charset="-128"/>
                      </a:endParaRP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rtl="0" fontAlgn="ctr"/>
                      <a:endParaRPr lang="ja-JP" altLang="en-US" sz="1200" b="0" i="0" u="none" strike="noStrike" dirty="0">
                        <a:solidFill>
                          <a:schemeClr val="tx1"/>
                        </a:solidFill>
                        <a:latin typeface="ＭＳ ゴシック" pitchFamily="49" charset="-128"/>
                        <a:ea typeface="ＭＳ ゴシック" pitchFamily="49" charset="-128"/>
                      </a:endParaRP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rowSpan="2">
                  <a:txBody>
                    <a:bodyPr/>
                    <a:lstStyle/>
                    <a:p>
                      <a:pPr algn="ctr" rtl="0" fontAlgn="ctr"/>
                      <a:r>
                        <a:rPr lang="zh-TW" altLang="en-US" sz="1200" b="0" i="0" u="none" strike="noStrike" dirty="0">
                          <a:solidFill>
                            <a:schemeClr val="tx1"/>
                          </a:solidFill>
                          <a:latin typeface="ＭＳ ゴシック" pitchFamily="49" charset="-128"/>
                          <a:ea typeface="ＭＳ ゴシック" pitchFamily="49" charset="-128"/>
                        </a:rPr>
                        <a:t> </a:t>
                      </a:r>
                      <a:r>
                        <a:rPr lang="en-US" altLang="zh-TW" sz="1200" b="0" i="0" u="none" strike="noStrike" dirty="0" smtClean="0">
                          <a:solidFill>
                            <a:schemeClr val="tx1"/>
                          </a:solidFill>
                          <a:latin typeface="ＭＳ ゴシック" pitchFamily="49" charset="-128"/>
                          <a:ea typeface="ＭＳ ゴシック" pitchFamily="49" charset="-128"/>
                        </a:rPr>
                        <a:t>7</a:t>
                      </a:r>
                      <a:r>
                        <a:rPr lang="zh-TW" altLang="en-US" sz="1200" b="0" i="0" u="none" strike="noStrike" dirty="0" smtClean="0">
                          <a:solidFill>
                            <a:schemeClr val="tx1"/>
                          </a:solidFill>
                          <a:latin typeface="ＭＳ ゴシック" pitchFamily="49" charset="-128"/>
                          <a:ea typeface="ＭＳ ゴシック" pitchFamily="49" charset="-128"/>
                        </a:rPr>
                        <a:t>兆</a:t>
                      </a:r>
                      <a:r>
                        <a:rPr lang="en-US" altLang="zh-TW" sz="1200" b="0" i="0" u="none" strike="noStrike" dirty="0" smtClean="0">
                          <a:solidFill>
                            <a:schemeClr val="tx1"/>
                          </a:solidFill>
                          <a:latin typeface="ＭＳ ゴシック" pitchFamily="49" charset="-128"/>
                          <a:ea typeface="ＭＳ ゴシック" pitchFamily="49" charset="-128"/>
                        </a:rPr>
                        <a:t>5,347</a:t>
                      </a:r>
                      <a:r>
                        <a:rPr lang="zh-TW" altLang="en-US" sz="1200" b="0" i="0" u="none" strike="noStrike" dirty="0" smtClean="0">
                          <a:solidFill>
                            <a:schemeClr val="tx1"/>
                          </a:solidFill>
                          <a:latin typeface="ＭＳ ゴシック" pitchFamily="49" charset="-128"/>
                          <a:ea typeface="ＭＳ ゴシック" pitchFamily="49" charset="-128"/>
                        </a:rPr>
                        <a:t>億円</a:t>
                      </a:r>
                    </a:p>
                    <a:p>
                      <a:pPr algn="ctr" rtl="0" fontAlgn="ctr"/>
                      <a:r>
                        <a:rPr lang="zh-TW" altLang="en-US" sz="1200" b="0" i="0" u="none" strike="noStrike" dirty="0" smtClean="0">
                          <a:solidFill>
                            <a:schemeClr val="tx1"/>
                          </a:solidFill>
                          <a:latin typeface="ＭＳ ゴシック" pitchFamily="49" charset="-128"/>
                          <a:ea typeface="ＭＳ ゴシック" pitchFamily="49" charset="-128"/>
                        </a:rPr>
                        <a:t>（国</a:t>
                      </a:r>
                      <a:r>
                        <a:rPr lang="en-US" altLang="zh-TW" sz="1200" b="0" i="0" u="none" strike="noStrike" dirty="0" smtClean="0">
                          <a:solidFill>
                            <a:schemeClr val="tx1"/>
                          </a:solidFill>
                          <a:latin typeface="ＭＳ ゴシック" pitchFamily="49" charset="-128"/>
                          <a:ea typeface="ＭＳ ゴシック" pitchFamily="49" charset="-128"/>
                        </a:rPr>
                        <a:t>4</a:t>
                      </a:r>
                      <a:r>
                        <a:rPr lang="zh-TW" altLang="en-US" sz="1200" b="0" i="0" u="none" strike="noStrike" dirty="0" smtClean="0">
                          <a:solidFill>
                            <a:schemeClr val="tx1"/>
                          </a:solidFill>
                          <a:latin typeface="ＭＳ ゴシック" pitchFamily="49" charset="-128"/>
                          <a:ea typeface="ＭＳ ゴシック" pitchFamily="49" charset="-128"/>
                        </a:rPr>
                        <a:t>兆</a:t>
                      </a:r>
                      <a:r>
                        <a:rPr lang="en-US" altLang="zh-TW" sz="1200" b="0" i="0" u="none" strike="noStrike" dirty="0" smtClean="0">
                          <a:solidFill>
                            <a:schemeClr val="tx1"/>
                          </a:solidFill>
                          <a:latin typeface="ＭＳ ゴシック" pitchFamily="49" charset="-128"/>
                          <a:ea typeface="ＭＳ ゴシック" pitchFamily="49" charset="-128"/>
                        </a:rPr>
                        <a:t>8450</a:t>
                      </a:r>
                      <a:r>
                        <a:rPr lang="zh-TW" altLang="en-US" sz="1200" b="0" i="0" u="none" strike="noStrike" dirty="0" smtClean="0">
                          <a:solidFill>
                            <a:schemeClr val="tx1"/>
                          </a:solidFill>
                          <a:latin typeface="ＭＳ ゴシック" pitchFamily="49" charset="-128"/>
                          <a:ea typeface="ＭＳ ゴシック" pitchFamily="49" charset="-128"/>
                        </a:rPr>
                        <a:t>億円）</a:t>
                      </a: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ctr" rtl="0" fontAlgn="ctr"/>
                      <a:r>
                        <a:rPr lang="ja-JP" altLang="en-US" sz="1200" b="0" i="0" u="none" strike="noStrike" dirty="0">
                          <a:solidFill>
                            <a:schemeClr val="tx1"/>
                          </a:solidFill>
                          <a:latin typeface="ＭＳ ゴシック" pitchFamily="49" charset="-128"/>
                          <a:ea typeface="ＭＳ ゴシック" pitchFamily="49" charset="-128"/>
                        </a:rPr>
                        <a:t>公費負担</a:t>
                      </a:r>
                      <a:r>
                        <a:rPr lang="ja-JP" altLang="en-US" sz="1200" b="0" i="0" u="none" strike="noStrike" dirty="0" smtClean="0">
                          <a:solidFill>
                            <a:schemeClr val="tx1"/>
                          </a:solidFill>
                          <a:latin typeface="ＭＳ ゴシック" pitchFamily="49" charset="-128"/>
                          <a:ea typeface="ＭＳ ゴシック" pitchFamily="49" charset="-128"/>
                        </a:rPr>
                        <a:t>額</a:t>
                      </a:r>
                      <a:r>
                        <a:rPr lang="ja-JP" altLang="en-US" sz="1000" b="0" i="0" u="none" strike="noStrike" dirty="0" smtClean="0">
                          <a:solidFill>
                            <a:schemeClr val="tx1"/>
                          </a:solidFill>
                          <a:latin typeface="ＭＳ ゴシック" pitchFamily="49" charset="-128"/>
                          <a:ea typeface="ＭＳ ゴシック" pitchFamily="49" charset="-128"/>
                        </a:rPr>
                        <a:t>（</a:t>
                      </a:r>
                      <a:r>
                        <a:rPr lang="en-US" altLang="ja-JP" sz="1000" b="0" i="0" u="none" strike="noStrike" dirty="0" smtClean="0">
                          <a:solidFill>
                            <a:schemeClr val="tx1"/>
                          </a:solidFill>
                          <a:latin typeface="ＭＳ ゴシック" pitchFamily="49" charset="-128"/>
                          <a:ea typeface="ＭＳ ゴシック" pitchFamily="49" charset="-128"/>
                        </a:rPr>
                        <a:t>※</a:t>
                      </a:r>
                      <a:r>
                        <a:rPr lang="ja-JP" altLang="en-US" sz="1000" b="0" i="0" u="none" strike="noStrike" dirty="0" smtClean="0">
                          <a:solidFill>
                            <a:schemeClr val="tx1"/>
                          </a:solidFill>
                          <a:latin typeface="ＭＳ ゴシック" pitchFamily="49" charset="-128"/>
                          <a:ea typeface="ＭＳ ゴシック" pitchFamily="49" charset="-128"/>
                        </a:rPr>
                        <a:t>７）</a:t>
                      </a:r>
                      <a:r>
                        <a:rPr lang="en-US" altLang="ja-JP" sz="1000" b="0" i="0" u="none" strike="noStrike" dirty="0" smtClean="0">
                          <a:solidFill>
                            <a:schemeClr val="tx1"/>
                          </a:solidFill>
                          <a:latin typeface="ＭＳ ゴシック" pitchFamily="49" charset="-128"/>
                          <a:ea typeface="ＭＳ ゴシック" pitchFamily="49" charset="-128"/>
                        </a:rPr>
                        <a:t>  </a:t>
                      </a:r>
                      <a:endParaRPr lang="ja-JP" altLang="en-US" sz="1000" b="0" i="0" u="none" strike="noStrike" dirty="0">
                        <a:solidFill>
                          <a:schemeClr val="tx1"/>
                        </a:solidFill>
                        <a:latin typeface="ＭＳ ゴシック" pitchFamily="49" charset="-128"/>
                        <a:ea typeface="ＭＳ ゴシック" pitchFamily="49" charset="-128"/>
                      </a:endParaRPr>
                    </a:p>
                    <a:p>
                      <a:pPr algn="ctr" rtl="0" fontAlgn="ctr"/>
                      <a:r>
                        <a:rPr lang="ja-JP" altLang="en-US" sz="900" b="0" i="0" u="none" strike="noStrike" dirty="0" smtClean="0">
                          <a:solidFill>
                            <a:schemeClr val="tx1"/>
                          </a:solidFill>
                          <a:latin typeface="ＭＳ ゴシック" pitchFamily="49" charset="-128"/>
                          <a:ea typeface="ＭＳ ゴシック" pitchFamily="49" charset="-128"/>
                        </a:rPr>
                        <a:t>（平成</a:t>
                      </a:r>
                      <a:r>
                        <a:rPr lang="en-US" altLang="ja-JP" sz="900" b="0" i="0" u="none" strike="noStrike" dirty="0" smtClean="0">
                          <a:solidFill>
                            <a:schemeClr val="tx1"/>
                          </a:solidFill>
                          <a:latin typeface="ＭＳ ゴシック" pitchFamily="49" charset="-128"/>
                          <a:ea typeface="ＭＳ ゴシック" pitchFamily="49" charset="-128"/>
                        </a:rPr>
                        <a:t>27</a:t>
                      </a:r>
                      <a:r>
                        <a:rPr lang="ja-JP" altLang="en-US" sz="900" b="0" i="0" u="none" strike="noStrike" dirty="0" smtClean="0">
                          <a:solidFill>
                            <a:schemeClr val="tx1"/>
                          </a:solidFill>
                          <a:latin typeface="ＭＳ ゴシック" pitchFamily="49" charset="-128"/>
                          <a:ea typeface="ＭＳ ゴシック" pitchFamily="49" charset="-128"/>
                        </a:rPr>
                        <a:t>年度予算ﾍﾞｰｽ）</a:t>
                      </a:r>
                      <a:endParaRPr lang="en-US" altLang="ja-JP" sz="900" b="0" i="0" u="none" strike="noStrike" dirty="0">
                        <a:solidFill>
                          <a:schemeClr val="tx1"/>
                        </a:solidFill>
                        <a:latin typeface="ＭＳ ゴシック" pitchFamily="49" charset="-128"/>
                        <a:ea typeface="ＭＳ ゴシック" pitchFamily="49" charset="-128"/>
                      </a:endParaRP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TW" sz="1200" b="0" i="0" u="none" strike="noStrike" dirty="0" smtClean="0">
                          <a:solidFill>
                            <a:schemeClr val="tx1"/>
                          </a:solidFill>
                          <a:latin typeface="ＭＳ ゴシック" pitchFamily="49" charset="-128"/>
                          <a:ea typeface="ＭＳ ゴシック" pitchFamily="49" charset="-128"/>
                        </a:rPr>
                        <a:t>4</a:t>
                      </a:r>
                      <a:r>
                        <a:rPr lang="zh-TW" altLang="en-US" sz="1200" b="0" i="0" u="none" strike="noStrike" dirty="0" smtClean="0">
                          <a:solidFill>
                            <a:schemeClr val="tx1"/>
                          </a:solidFill>
                          <a:latin typeface="ＭＳ ゴシック" pitchFamily="49" charset="-128"/>
                          <a:ea typeface="ＭＳ ゴシック" pitchFamily="49" charset="-128"/>
                        </a:rPr>
                        <a:t>兆</a:t>
                      </a:r>
                      <a:r>
                        <a:rPr lang="en-US" altLang="zh-TW" sz="1200" b="0" i="0" u="none" strike="noStrike" dirty="0" smtClean="0">
                          <a:solidFill>
                            <a:schemeClr val="tx1"/>
                          </a:solidFill>
                          <a:latin typeface="ＭＳ ゴシック" pitchFamily="49" charset="-128"/>
                          <a:ea typeface="ＭＳ ゴシック" pitchFamily="49" charset="-128"/>
                        </a:rPr>
                        <a:t>3,814</a:t>
                      </a:r>
                      <a:r>
                        <a:rPr lang="zh-TW" altLang="en-US" sz="1200" b="0" i="0" u="none" strike="noStrike" dirty="0" smtClean="0">
                          <a:solidFill>
                            <a:schemeClr val="tx1"/>
                          </a:solidFill>
                          <a:latin typeface="ＭＳ ゴシック" pitchFamily="49" charset="-128"/>
                          <a:ea typeface="ＭＳ ゴシック" pitchFamily="49" charset="-128"/>
                        </a:rPr>
                        <a:t>億円</a:t>
                      </a:r>
                    </a:p>
                    <a:p>
                      <a:pPr algn="ctr" rtl="0" fontAlgn="ctr"/>
                      <a:r>
                        <a:rPr lang="zh-TW" altLang="en-US" sz="1200" b="0" i="0" u="none" strike="noStrike" dirty="0" smtClean="0">
                          <a:solidFill>
                            <a:schemeClr val="tx1"/>
                          </a:solidFill>
                          <a:latin typeface="ＭＳ ゴシック" pitchFamily="49" charset="-128"/>
                          <a:ea typeface="ＭＳ ゴシック" pitchFamily="49" charset="-128"/>
                        </a:rPr>
                        <a:t>（国</a:t>
                      </a:r>
                      <a:r>
                        <a:rPr lang="en-US" altLang="zh-TW" sz="1200" b="0" i="0" u="none" strike="noStrike" dirty="0" smtClean="0">
                          <a:solidFill>
                            <a:schemeClr val="tx1"/>
                          </a:solidFill>
                          <a:latin typeface="ＭＳ ゴシック" pitchFamily="49" charset="-128"/>
                          <a:ea typeface="ＭＳ ゴシック" pitchFamily="49" charset="-128"/>
                        </a:rPr>
                        <a:t>3</a:t>
                      </a:r>
                      <a:r>
                        <a:rPr lang="zh-TW" altLang="en-US" sz="1200" b="0" i="0" u="none" strike="noStrike" dirty="0" smtClean="0">
                          <a:solidFill>
                            <a:schemeClr val="tx1"/>
                          </a:solidFill>
                          <a:latin typeface="ＭＳ ゴシック" pitchFamily="49" charset="-128"/>
                          <a:ea typeface="ＭＳ ゴシック" pitchFamily="49" charset="-128"/>
                        </a:rPr>
                        <a:t>兆</a:t>
                      </a:r>
                      <a:r>
                        <a:rPr lang="en-US" altLang="zh-TW" sz="1200" b="0" i="0" u="none" strike="noStrike" dirty="0" smtClean="0">
                          <a:solidFill>
                            <a:schemeClr val="tx1"/>
                          </a:solidFill>
                          <a:latin typeface="ＭＳ ゴシック" pitchFamily="49" charset="-128"/>
                          <a:ea typeface="ＭＳ ゴシック" pitchFamily="49" charset="-128"/>
                        </a:rPr>
                        <a:t>1382</a:t>
                      </a:r>
                      <a:r>
                        <a:rPr lang="zh-TW" altLang="en-US" sz="1200" b="0" i="0" u="none" strike="noStrike" dirty="0" smtClean="0">
                          <a:solidFill>
                            <a:schemeClr val="tx1"/>
                          </a:solidFill>
                          <a:latin typeface="ＭＳ ゴシック" pitchFamily="49" charset="-128"/>
                          <a:ea typeface="ＭＳ ゴシック" pitchFamily="49" charset="-128"/>
                        </a:rPr>
                        <a:t>億）</a:t>
                      </a: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TW" sz="1200" b="0" i="0" u="none" strike="noStrike" dirty="0" smtClean="0">
                          <a:solidFill>
                            <a:schemeClr val="tx1"/>
                          </a:solidFill>
                          <a:latin typeface="ＭＳ ゴシック" pitchFamily="49" charset="-128"/>
                          <a:ea typeface="ＭＳ ゴシック" pitchFamily="49" charset="-128"/>
                        </a:rPr>
                        <a:t>1</a:t>
                      </a:r>
                      <a:r>
                        <a:rPr lang="zh-TW" altLang="en-US" sz="1200" b="0" i="0" u="none" strike="noStrike" dirty="0" smtClean="0">
                          <a:solidFill>
                            <a:schemeClr val="tx1"/>
                          </a:solidFill>
                          <a:latin typeface="ＭＳ ゴシック" pitchFamily="49" charset="-128"/>
                          <a:ea typeface="ＭＳ ゴシック" pitchFamily="49" charset="-128"/>
                        </a:rPr>
                        <a:t>兆</a:t>
                      </a:r>
                      <a:r>
                        <a:rPr lang="en-US" altLang="zh-TW" sz="1200" b="0" i="0" u="none" strike="noStrike" dirty="0" smtClean="0">
                          <a:solidFill>
                            <a:schemeClr val="tx1"/>
                          </a:solidFill>
                          <a:latin typeface="ＭＳ ゴシック" pitchFamily="49" charset="-128"/>
                          <a:ea typeface="ＭＳ ゴシック" pitchFamily="49" charset="-128"/>
                        </a:rPr>
                        <a:t>1,692</a:t>
                      </a:r>
                      <a:r>
                        <a:rPr lang="zh-TW" altLang="en-US" sz="1200" b="0" i="0" u="none" strike="noStrike" dirty="0" smtClean="0">
                          <a:solidFill>
                            <a:schemeClr val="tx1"/>
                          </a:solidFill>
                          <a:latin typeface="ＭＳ ゴシック" pitchFamily="49" charset="-128"/>
                          <a:ea typeface="ＭＳ ゴシック" pitchFamily="49" charset="-128"/>
                        </a:rPr>
                        <a:t>億円</a:t>
                      </a:r>
                    </a:p>
                    <a:p>
                      <a:pPr algn="ctr" rtl="0" fontAlgn="ctr"/>
                      <a:r>
                        <a:rPr lang="en-US" altLang="zh-TW" sz="1200" b="0" i="0" u="none" strike="noStrike" dirty="0" smtClean="0">
                          <a:solidFill>
                            <a:schemeClr val="tx1"/>
                          </a:solidFill>
                          <a:latin typeface="ＭＳ ゴシック" pitchFamily="49" charset="-128"/>
                          <a:ea typeface="ＭＳ ゴシック" pitchFamily="49" charset="-128"/>
                        </a:rPr>
                        <a:t>(</a:t>
                      </a:r>
                      <a:r>
                        <a:rPr lang="zh-TW" altLang="en-US" sz="1200" b="0" i="0" u="none" strike="noStrike" dirty="0" smtClean="0">
                          <a:solidFill>
                            <a:schemeClr val="tx1"/>
                          </a:solidFill>
                          <a:latin typeface="ＭＳ ゴシック" pitchFamily="49" charset="-128"/>
                          <a:ea typeface="ＭＳ ゴシック" pitchFamily="49" charset="-128"/>
                        </a:rPr>
                        <a:t>全額国費</a:t>
                      </a:r>
                      <a:r>
                        <a:rPr lang="en-US" altLang="zh-TW" sz="1200" b="0" i="0" u="none" strike="noStrike" dirty="0" smtClean="0">
                          <a:solidFill>
                            <a:schemeClr val="tx1"/>
                          </a:solidFill>
                          <a:latin typeface="ＭＳ ゴシック" pitchFamily="49" charset="-128"/>
                          <a:ea typeface="ＭＳ ゴシック" pitchFamily="49" charset="-128"/>
                        </a:rPr>
                        <a:t>)</a:t>
                      </a:r>
                      <a:r>
                        <a:rPr lang="zh-TW" altLang="en-US" sz="1200" b="0" i="0" u="none" strike="noStrike" dirty="0" smtClean="0">
                          <a:solidFill>
                            <a:schemeClr val="tx1"/>
                          </a:solidFill>
                          <a:latin typeface="ＭＳ ゴシック" pitchFamily="49" charset="-128"/>
                          <a:ea typeface="ＭＳ ゴシック" pitchFamily="49" charset="-128"/>
                        </a:rPr>
                        <a:t> </a:t>
                      </a:r>
                      <a:endParaRPr lang="zh-TW" altLang="en-US" sz="1200" b="0" i="0" u="none" strike="noStrike" dirty="0">
                        <a:solidFill>
                          <a:schemeClr val="tx1"/>
                        </a:solidFill>
                        <a:latin typeface="ＭＳ ゴシック" pitchFamily="49" charset="-128"/>
                        <a:ea typeface="ＭＳ ゴシック" pitchFamily="49" charset="-128"/>
                      </a:endParaRP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altLang="zh-TW" sz="1200" b="0" i="0" u="none" strike="noStrike" dirty="0" smtClean="0">
                          <a:solidFill>
                            <a:schemeClr val="tx1"/>
                          </a:solidFill>
                          <a:latin typeface="ＭＳ ゴシック" pitchFamily="49" charset="-128"/>
                          <a:ea typeface="ＭＳ ゴシック" pitchFamily="49" charset="-128"/>
                        </a:rPr>
                        <a:t>308</a:t>
                      </a:r>
                      <a:r>
                        <a:rPr lang="zh-TW" altLang="en-US" sz="1200" b="0" i="0" u="none" strike="noStrike" dirty="0" smtClean="0">
                          <a:solidFill>
                            <a:schemeClr val="tx1"/>
                          </a:solidFill>
                          <a:latin typeface="ＭＳ ゴシック" pitchFamily="49" charset="-128"/>
                          <a:ea typeface="ＭＳ ゴシック" pitchFamily="49" charset="-128"/>
                        </a:rPr>
                        <a:t>億円</a:t>
                      </a:r>
                    </a:p>
                    <a:p>
                      <a:pPr algn="ctr" rtl="0" fontAlgn="ctr"/>
                      <a:r>
                        <a:rPr lang="zh-TW" altLang="en-US" sz="1200" b="0" i="0" u="none" strike="noStrike" dirty="0" smtClean="0">
                          <a:solidFill>
                            <a:schemeClr val="tx1"/>
                          </a:solidFill>
                          <a:latin typeface="ＭＳ ゴシック" pitchFamily="49" charset="-128"/>
                          <a:ea typeface="ＭＳ ゴシック" pitchFamily="49" charset="-128"/>
                        </a:rPr>
                        <a:t>（全額国費）</a:t>
                      </a:r>
                      <a:r>
                        <a:rPr lang="ja-JP" altLang="en-US" sz="1200" b="0" i="0" u="none" strike="noStrike" dirty="0" smtClean="0">
                          <a:solidFill>
                            <a:schemeClr val="tx1"/>
                          </a:solidFill>
                          <a:latin typeface="ＭＳ ゴシック" pitchFamily="49" charset="-128"/>
                          <a:ea typeface="ＭＳ ゴシック" pitchFamily="49" charset="-128"/>
                        </a:rPr>
                        <a:t> </a:t>
                      </a:r>
                      <a:endParaRPr lang="ja-JP" altLang="en-US" sz="1200" b="0" i="0" u="none" strike="noStrike" dirty="0">
                        <a:solidFill>
                          <a:schemeClr val="tx1"/>
                        </a:solidFill>
                        <a:latin typeface="ＭＳ ゴシック" pitchFamily="49" charset="-128"/>
                        <a:ea typeface="ＭＳ ゴシック" pitchFamily="49" charset="-128"/>
                      </a:endParaRPr>
                    </a:p>
                  </a:txBody>
                  <a:tcPr marL="5675" marR="5675" marT="56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7" name="Rectangle 3"/>
          <p:cNvSpPr>
            <a:spLocks noChangeArrowheads="1"/>
          </p:cNvSpPr>
          <p:nvPr/>
        </p:nvSpPr>
        <p:spPr bwMode="auto">
          <a:xfrm>
            <a:off x="0" y="-43640"/>
            <a:ext cx="9906000" cy="427038"/>
          </a:xfrm>
          <a:prstGeom prst="rect">
            <a:avLst/>
          </a:prstGeom>
          <a:noFill/>
          <a:ln w="9525">
            <a:noFill/>
            <a:miter lim="800000"/>
            <a:headEnd/>
            <a:tailEnd/>
          </a:ln>
        </p:spPr>
        <p:txBody>
          <a:bodyPr lIns="74295" tIns="8890" rIns="74295" bIns="8890"/>
          <a:lstStyle/>
          <a:p>
            <a:pPr algn="ctr"/>
            <a:r>
              <a:rPr lang="ja-JP" dirty="0" smtClean="0">
                <a:latin typeface="HGP創英角ｺﾞｼｯｸUB" panose="020B0900000000000000" pitchFamily="50" charset="-128"/>
                <a:ea typeface="HGP創英角ｺﾞｼｯｸUB" panose="020B0900000000000000" pitchFamily="50" charset="-128"/>
                <a:cs typeface="Times New Roman" pitchFamily="18" charset="0"/>
              </a:rPr>
              <a:t>各保険者</a:t>
            </a:r>
            <a:r>
              <a:rPr lang="ja-JP" dirty="0">
                <a:latin typeface="HGP創英角ｺﾞｼｯｸUB" panose="020B0900000000000000" pitchFamily="50" charset="-128"/>
                <a:ea typeface="HGP創英角ｺﾞｼｯｸUB" panose="020B0900000000000000" pitchFamily="50" charset="-128"/>
                <a:cs typeface="Times New Roman" pitchFamily="18" charset="0"/>
              </a:rPr>
              <a:t>の</a:t>
            </a:r>
            <a:r>
              <a:rPr lang="ja-JP" dirty="0" smtClean="0">
                <a:latin typeface="HGP創英角ｺﾞｼｯｸUB" panose="020B0900000000000000" pitchFamily="50" charset="-128"/>
                <a:ea typeface="HGP創英角ｺﾞｼｯｸUB" panose="020B0900000000000000" pitchFamily="50" charset="-128"/>
                <a:cs typeface="Times New Roman" pitchFamily="18" charset="0"/>
              </a:rPr>
              <a:t>比較</a:t>
            </a:r>
            <a:endParaRPr lang="en-US" altLang="ja-JP" dirty="0" smtClean="0">
              <a:latin typeface="HGP創英角ｺﾞｼｯｸUB" panose="020B0900000000000000" pitchFamily="50" charset="-128"/>
              <a:ea typeface="HGP創英角ｺﾞｼｯｸUB" panose="020B0900000000000000" pitchFamily="50" charset="-128"/>
              <a:cs typeface="Times New Roman" pitchFamily="18" charset="0"/>
            </a:endParaRPr>
          </a:p>
          <a:p>
            <a:pPr algn="ctr"/>
            <a:endParaRPr lang="ja-JP" dirty="0">
              <a:latin typeface="HGP創英角ｺﾞｼｯｸUB" panose="020B0900000000000000" pitchFamily="50" charset="-128"/>
              <a:ea typeface="HGP創英角ｺﾞｼｯｸUB" panose="020B0900000000000000" pitchFamily="50" charset="-128"/>
              <a:cs typeface="Times New Roman" pitchFamily="18" charset="0"/>
            </a:endParaRPr>
          </a:p>
        </p:txBody>
      </p:sp>
      <p:cxnSp>
        <p:nvCxnSpPr>
          <p:cNvPr id="5" name="直線コネクタ 4"/>
          <p:cNvCxnSpPr/>
          <p:nvPr/>
        </p:nvCxnSpPr>
        <p:spPr>
          <a:xfrm>
            <a:off x="0" y="260648"/>
            <a:ext cx="9906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スライド番号プレースホルダー 1"/>
          <p:cNvSpPr txBox="1">
            <a:spLocks/>
          </p:cNvSpPr>
          <p:nvPr/>
        </p:nvSpPr>
        <p:spPr>
          <a:xfrm>
            <a:off x="7610152"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35</a:t>
            </a:fld>
            <a:endParaRPr lang="ja-JP" altLang="en-US" dirty="0">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35905665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a:graphicFrameLocks noGrp="1"/>
          </p:cNvGraphicFramePr>
          <p:nvPr>
            <p:extLst>
              <p:ext uri="{D42A27DB-BD31-4B8C-83A1-F6EECF244321}">
                <p14:modId xmlns:p14="http://schemas.microsoft.com/office/powerpoint/2010/main" val="174479423"/>
              </p:ext>
            </p:extLst>
          </p:nvPr>
        </p:nvGraphicFramePr>
        <p:xfrm>
          <a:off x="329213" y="1344501"/>
          <a:ext cx="9296797" cy="4756063"/>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632520" y="6093858"/>
            <a:ext cx="8784976" cy="784820"/>
          </a:xfrm>
          <a:prstGeom prst="rect">
            <a:avLst/>
          </a:prstGeom>
          <a:noFill/>
        </p:spPr>
        <p:txBody>
          <a:bodyPr wrap="square" lIns="91431" tIns="45715" rIns="91431" bIns="45715" rtlCol="0">
            <a:spAutoFit/>
          </a:bodyPr>
          <a:lstStyle/>
          <a:p>
            <a:r>
              <a:rPr lang="zh-TW" altLang="en-US" sz="900" dirty="0" smtClean="0">
                <a:solidFill>
                  <a:prstClr val="black"/>
                </a:solidFill>
                <a:latin typeface="ＭＳ 明朝" panose="02020609040205080304" pitchFamily="17" charset="-128"/>
                <a:ea typeface="ＭＳ 明朝" panose="02020609040205080304" pitchFamily="17" charset="-128"/>
              </a:rPr>
              <a:t>（出所）　</a:t>
            </a:r>
            <a:r>
              <a:rPr lang="ja-JP" altLang="en-US" sz="900" dirty="0" smtClean="0">
                <a:solidFill>
                  <a:prstClr val="black"/>
                </a:solidFill>
                <a:latin typeface="ＭＳ 明朝" panose="02020609040205080304" pitchFamily="17" charset="-128"/>
                <a:ea typeface="ＭＳ 明朝" panose="02020609040205080304" pitchFamily="17" charset="-128"/>
              </a:rPr>
              <a:t>国民健康保険</a:t>
            </a:r>
            <a:r>
              <a:rPr lang="zh-TW" altLang="en-US" sz="900" dirty="0" smtClean="0">
                <a:solidFill>
                  <a:prstClr val="black"/>
                </a:solidFill>
                <a:latin typeface="ＭＳ 明朝" panose="02020609040205080304" pitchFamily="17" charset="-128"/>
                <a:ea typeface="ＭＳ 明朝" panose="02020609040205080304" pitchFamily="17" charset="-128"/>
              </a:rPr>
              <a:t>事業年報</a:t>
            </a:r>
            <a:r>
              <a:rPr lang="ja-JP" altLang="en-US" sz="900" dirty="0" err="1" smtClean="0">
                <a:solidFill>
                  <a:prstClr val="black"/>
                </a:solidFill>
                <a:latin typeface="ＭＳ 明朝" panose="02020609040205080304" pitchFamily="17" charset="-128"/>
                <a:ea typeface="ＭＳ 明朝" panose="02020609040205080304" pitchFamily="17" charset="-128"/>
              </a:rPr>
              <a:t>、</a:t>
            </a:r>
            <a:r>
              <a:rPr lang="ja-JP" altLang="en-US" sz="900" dirty="0" smtClean="0">
                <a:solidFill>
                  <a:prstClr val="black"/>
                </a:solidFill>
                <a:latin typeface="ＭＳ 明朝" panose="02020609040205080304" pitchFamily="17" charset="-128"/>
                <a:ea typeface="ＭＳ 明朝" panose="02020609040205080304" pitchFamily="17" charset="-128"/>
              </a:rPr>
              <a:t>国民健康保険事業実施状況報告書 </a:t>
            </a:r>
            <a:endParaRPr lang="en-US" altLang="ja-JP" sz="900" dirty="0" smtClean="0">
              <a:solidFill>
                <a:prstClr val="black"/>
              </a:solidFill>
              <a:latin typeface="ＭＳ 明朝" panose="02020609040205080304" pitchFamily="17" charset="-128"/>
              <a:ea typeface="ＭＳ 明朝" panose="02020609040205080304" pitchFamily="17" charset="-128"/>
            </a:endParaRPr>
          </a:p>
          <a:p>
            <a:r>
              <a:rPr lang="ja-JP" altLang="en-US" sz="900" dirty="0" smtClean="0">
                <a:solidFill>
                  <a:prstClr val="black"/>
                </a:solidFill>
                <a:latin typeface="ＭＳ 明朝" panose="02020609040205080304" pitchFamily="17" charset="-128"/>
                <a:ea typeface="ＭＳ 明朝" panose="02020609040205080304" pitchFamily="17" charset="-128"/>
              </a:rPr>
              <a:t>（注１）　「決算補てん等のための一般会計繰入金」とは、「一般会計繰入金（法定外）」のうち決算補てん等を目的とした額。</a:t>
            </a:r>
            <a:endParaRPr lang="en-US" altLang="ja-JP" sz="900" dirty="0" smtClean="0">
              <a:solidFill>
                <a:prstClr val="black"/>
              </a:solidFill>
              <a:latin typeface="ＭＳ 明朝" panose="02020609040205080304" pitchFamily="17" charset="-128"/>
              <a:ea typeface="ＭＳ 明朝" panose="02020609040205080304" pitchFamily="17" charset="-128"/>
            </a:endParaRPr>
          </a:p>
          <a:p>
            <a:r>
              <a:rPr lang="ja-JP" altLang="en-US" sz="900" dirty="0" smtClean="0">
                <a:solidFill>
                  <a:prstClr val="black"/>
                </a:solidFill>
                <a:latin typeface="ＭＳ 明朝" panose="02020609040205080304" pitchFamily="17" charset="-128"/>
                <a:ea typeface="ＭＳ 明朝" panose="02020609040205080304" pitchFamily="17" charset="-128"/>
              </a:rPr>
              <a:t>　　　　　平成</a:t>
            </a:r>
            <a:r>
              <a:rPr lang="en-US" altLang="ja-JP" sz="900" dirty="0" smtClean="0">
                <a:solidFill>
                  <a:prstClr val="black"/>
                </a:solidFill>
                <a:latin typeface="ＭＳ 明朝" panose="02020609040205080304" pitchFamily="17" charset="-128"/>
                <a:ea typeface="ＭＳ 明朝" panose="02020609040205080304" pitchFamily="17" charset="-128"/>
              </a:rPr>
              <a:t>21</a:t>
            </a:r>
            <a:r>
              <a:rPr lang="ja-JP" altLang="en-US" sz="900" dirty="0" smtClean="0">
                <a:solidFill>
                  <a:prstClr val="black"/>
                </a:solidFill>
                <a:latin typeface="ＭＳ 明朝" panose="02020609040205080304" pitchFamily="17" charset="-128"/>
                <a:ea typeface="ＭＳ 明朝" panose="02020609040205080304" pitchFamily="17" charset="-128"/>
              </a:rPr>
              <a:t>年度から東京都の特別区財政調整交付金のうち決算補てん目的のものを含む。</a:t>
            </a:r>
            <a:endParaRPr lang="en-US" altLang="ja-JP" sz="900" dirty="0" smtClean="0">
              <a:solidFill>
                <a:prstClr val="black"/>
              </a:solidFill>
              <a:latin typeface="ＭＳ 明朝" panose="02020609040205080304" pitchFamily="17" charset="-128"/>
              <a:ea typeface="ＭＳ 明朝" panose="02020609040205080304" pitchFamily="17" charset="-128"/>
            </a:endParaRPr>
          </a:p>
          <a:p>
            <a:r>
              <a:rPr lang="ja-JP" altLang="en-US" sz="900" dirty="0" smtClean="0">
                <a:solidFill>
                  <a:prstClr val="black"/>
                </a:solidFill>
                <a:latin typeface="ＭＳ 明朝" panose="02020609040205080304" pitchFamily="17" charset="-128"/>
                <a:ea typeface="ＭＳ 明朝" panose="02020609040205080304" pitchFamily="17" charset="-128"/>
              </a:rPr>
              <a:t>（注２）　単年度収支差引額は実質的な単年度収支差引額であり各年度いずれも赤字額。</a:t>
            </a:r>
            <a:endParaRPr lang="en-US" altLang="ja-JP" sz="900" dirty="0" smtClean="0">
              <a:solidFill>
                <a:prstClr val="black"/>
              </a:solidFill>
              <a:latin typeface="ＭＳ 明朝" panose="02020609040205080304" pitchFamily="17" charset="-128"/>
              <a:ea typeface="ＭＳ 明朝" panose="02020609040205080304" pitchFamily="17" charset="-128"/>
            </a:endParaRPr>
          </a:p>
          <a:p>
            <a:r>
              <a:rPr lang="ja-JP" altLang="en-US" sz="900" dirty="0" smtClean="0">
                <a:solidFill>
                  <a:prstClr val="black"/>
                </a:solidFill>
                <a:latin typeface="ＭＳ 明朝" panose="02020609040205080304" pitchFamily="17" charset="-128"/>
                <a:ea typeface="ＭＳ 明朝" panose="02020609040205080304" pitchFamily="17" charset="-128"/>
              </a:rPr>
              <a:t>（注３）　平成２５年度は速報値である。</a:t>
            </a:r>
            <a:endParaRPr lang="en-US" altLang="ja-JP" sz="900" dirty="0" smtClean="0">
              <a:solidFill>
                <a:prstClr val="black"/>
              </a:solidFill>
              <a:latin typeface="ＭＳ 明朝" panose="02020609040205080304" pitchFamily="17" charset="-128"/>
              <a:ea typeface="ＭＳ 明朝" panose="02020609040205080304" pitchFamily="17" charset="-128"/>
            </a:endParaRPr>
          </a:p>
        </p:txBody>
      </p:sp>
      <p:sp>
        <p:nvSpPr>
          <p:cNvPr id="13" name="Rectangle 4"/>
          <p:cNvSpPr>
            <a:spLocks noChangeArrowheads="1"/>
          </p:cNvSpPr>
          <p:nvPr/>
        </p:nvSpPr>
        <p:spPr bwMode="auto">
          <a:xfrm>
            <a:off x="0" y="-85440"/>
            <a:ext cx="9921552" cy="457200"/>
          </a:xfrm>
          <a:prstGeom prst="rect">
            <a:avLst/>
          </a:prstGeom>
          <a:noFill/>
          <a:ln w="9525">
            <a:noFill/>
            <a:miter lim="800000"/>
            <a:headEnd/>
            <a:tailEnd/>
          </a:ln>
          <a:effectLst/>
        </p:spPr>
        <p:txBody>
          <a:bodyPr wrap="none" lIns="91428" tIns="45714" rIns="91428" bIns="45714" anchor="ctr"/>
          <a:lstStyle/>
          <a:p>
            <a:pPr algn="ctr">
              <a:defRPr/>
            </a:pPr>
            <a:r>
              <a:rPr lang="ja-JP" altLang="en-US" dirty="0" smtClean="0">
                <a:latin typeface="HGP創英角ｺﾞｼｯｸUB" panose="020B0900000000000000" pitchFamily="50" charset="-128"/>
                <a:ea typeface="HGP創英角ｺﾞｼｯｸUB" panose="020B0900000000000000" pitchFamily="50" charset="-128"/>
              </a:rPr>
              <a:t>市町村国保の財政収支の状況（推移）</a:t>
            </a:r>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4" name="角丸四角形 13"/>
          <p:cNvSpPr/>
          <p:nvPr/>
        </p:nvSpPr>
        <p:spPr>
          <a:xfrm>
            <a:off x="329974" y="476672"/>
            <a:ext cx="9217024" cy="432000"/>
          </a:xfrm>
          <a:prstGeom prst="roundRect">
            <a:avLst/>
          </a:prstGeom>
          <a:solidFill>
            <a:schemeClr val="bg1">
              <a:alpha val="6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45715" rIns="0" bIns="45715" rtlCol="0" anchor="ctr"/>
          <a:lstStyle/>
          <a:p>
            <a:r>
              <a:rPr lang="ja-JP" altLang="en-US" sz="1600" dirty="0" smtClean="0">
                <a:solidFill>
                  <a:prstClr val="black"/>
                </a:solidFill>
              </a:rPr>
              <a:t>○単年度の収支は恒常的に赤字であり、決算補填等のための一般会計繰入も行われている。</a:t>
            </a:r>
            <a:endParaRPr lang="ja-JP" altLang="en-US" sz="1600" dirty="0">
              <a:solidFill>
                <a:prstClr val="black"/>
              </a:solidFill>
            </a:endParaRPr>
          </a:p>
        </p:txBody>
      </p:sp>
      <p:sp>
        <p:nvSpPr>
          <p:cNvPr id="15" name="テキスト ボックス 14"/>
          <p:cNvSpPr txBox="1"/>
          <p:nvPr/>
        </p:nvSpPr>
        <p:spPr>
          <a:xfrm>
            <a:off x="6965495" y="1651546"/>
            <a:ext cx="3541038" cy="307777"/>
          </a:xfrm>
          <a:prstGeom prst="rect">
            <a:avLst/>
          </a:prstGeom>
          <a:noFill/>
        </p:spPr>
        <p:txBody>
          <a:bodyPr wrap="square" rtlCol="0">
            <a:spAutoFit/>
          </a:bodyPr>
          <a:lstStyle/>
          <a:p>
            <a:pPr marL="90488" indent="-90488"/>
            <a:r>
              <a:rPr lang="en-US" altLang="ja-JP" sz="1400" dirty="0" smtClean="0">
                <a:solidFill>
                  <a:prstClr val="black"/>
                </a:solidFill>
              </a:rPr>
              <a:t>(</a:t>
            </a:r>
            <a:r>
              <a:rPr lang="ja-JP" altLang="en-US" sz="1400" dirty="0" smtClean="0">
                <a:solidFill>
                  <a:prstClr val="black"/>
                </a:solidFill>
              </a:rPr>
              <a:t>決算補填等のための一般会計繰入</a:t>
            </a:r>
            <a:r>
              <a:rPr lang="en-US" altLang="ja-JP" sz="1400" dirty="0" smtClean="0">
                <a:solidFill>
                  <a:prstClr val="black"/>
                </a:solidFill>
              </a:rPr>
              <a:t>)</a:t>
            </a:r>
            <a:endParaRPr lang="ja-JP" altLang="en-US" sz="1400" dirty="0">
              <a:solidFill>
                <a:prstClr val="black"/>
              </a:solidFill>
            </a:endParaRPr>
          </a:p>
        </p:txBody>
      </p:sp>
      <p:sp>
        <p:nvSpPr>
          <p:cNvPr id="2" name="テキスト ボックス 1"/>
          <p:cNvSpPr txBox="1"/>
          <p:nvPr/>
        </p:nvSpPr>
        <p:spPr>
          <a:xfrm>
            <a:off x="363216" y="1221390"/>
            <a:ext cx="629344" cy="246221"/>
          </a:xfrm>
          <a:prstGeom prst="rect">
            <a:avLst/>
          </a:prstGeom>
          <a:noFill/>
        </p:spPr>
        <p:txBody>
          <a:bodyPr wrap="square" rtlCol="0">
            <a:spAutoFit/>
          </a:bodyPr>
          <a:lstStyle/>
          <a:p>
            <a:r>
              <a:rPr kumimoji="1" lang="ja-JP" altLang="en-US" sz="1000" dirty="0" smtClean="0"/>
              <a:t>（億円）</a:t>
            </a:r>
            <a:endParaRPr kumimoji="1" lang="ja-JP" altLang="en-US" sz="1000" dirty="0"/>
          </a:p>
        </p:txBody>
      </p:sp>
      <p:sp>
        <p:nvSpPr>
          <p:cNvPr id="10" name="スライド番号プレースホルダー 1"/>
          <p:cNvSpPr txBox="1">
            <a:spLocks/>
          </p:cNvSpPr>
          <p:nvPr/>
        </p:nvSpPr>
        <p:spPr>
          <a:xfrm>
            <a:off x="7610152"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36</a:t>
            </a:fld>
            <a:endParaRPr lang="ja-JP" altLang="en-US" dirty="0">
              <a:latin typeface="ＤＦ特太ゴシック体" panose="020B0509000000000000" pitchFamily="49" charset="-128"/>
              <a:ea typeface="ＤＦ特太ゴシック体" panose="020B0509000000000000" pitchFamily="49" charset="-128"/>
            </a:endParaRPr>
          </a:p>
        </p:txBody>
      </p:sp>
      <p:cxnSp>
        <p:nvCxnSpPr>
          <p:cNvPr id="11" name="直線コネクタ 10"/>
          <p:cNvCxnSpPr/>
          <p:nvPr/>
        </p:nvCxnSpPr>
        <p:spPr>
          <a:xfrm>
            <a:off x="15552" y="332656"/>
            <a:ext cx="9906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2987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コンテンツ プレースホルダー 13"/>
          <p:cNvGraphicFramePr>
            <a:graphicFrameLocks noGrp="1"/>
          </p:cNvGraphicFramePr>
          <p:nvPr>
            <p:ph idx="1"/>
            <p:extLst>
              <p:ext uri="{D42A27DB-BD31-4B8C-83A1-F6EECF244321}">
                <p14:modId xmlns:p14="http://schemas.microsoft.com/office/powerpoint/2010/main" val="2295399955"/>
              </p:ext>
            </p:extLst>
          </p:nvPr>
        </p:nvGraphicFramePr>
        <p:xfrm>
          <a:off x="0" y="1188132"/>
          <a:ext cx="9906000" cy="5472608"/>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p:cNvSpPr>
            <a:spLocks noGrp="1"/>
          </p:cNvSpPr>
          <p:nvPr>
            <p:ph type="title"/>
          </p:nvPr>
        </p:nvSpPr>
        <p:spPr>
          <a:xfrm>
            <a:off x="15552" y="-66543"/>
            <a:ext cx="9890447" cy="412684"/>
          </a:xfrm>
        </p:spPr>
        <p:txBody>
          <a:bodyPr>
            <a:noAutofit/>
          </a:bodyPr>
          <a:lstStyle/>
          <a:p>
            <a:r>
              <a:rPr lang="ja-JP" altLang="en-US" sz="1800" dirty="0" smtClean="0">
                <a:latin typeface="HGP創英角ｺﾞｼｯｸUB" panose="020B0900000000000000" pitchFamily="50" charset="-128"/>
                <a:ea typeface="HGP創英角ｺﾞｼｯｸUB" panose="020B0900000000000000" pitchFamily="50" charset="-128"/>
              </a:rPr>
              <a:t>一般会計からの決算補填等目的の法定外繰入（都道府県別状況 </a:t>
            </a:r>
            <a:r>
              <a:rPr lang="en-US" altLang="ja-JP" sz="1800" dirty="0" smtClean="0">
                <a:latin typeface="HGP創英角ｺﾞｼｯｸUB" panose="020B0900000000000000" pitchFamily="50" charset="-128"/>
                <a:ea typeface="HGP創英角ｺﾞｼｯｸUB" panose="020B0900000000000000" pitchFamily="50" charset="-128"/>
              </a:rPr>
              <a:t>: </a:t>
            </a:r>
            <a:r>
              <a:rPr lang="ja-JP" altLang="en-US" sz="1800" dirty="0" smtClean="0">
                <a:latin typeface="HGP創英角ｺﾞｼｯｸUB" panose="020B0900000000000000" pitchFamily="50" charset="-128"/>
                <a:ea typeface="HGP創英角ｺﾞｼｯｸUB" panose="020B0900000000000000" pitchFamily="50" charset="-128"/>
              </a:rPr>
              <a:t>平成</a:t>
            </a:r>
            <a:r>
              <a:rPr lang="en-US" altLang="ja-JP" sz="1800" dirty="0">
                <a:latin typeface="HGP創英角ｺﾞｼｯｸUB" panose="020B0900000000000000" pitchFamily="50" charset="-128"/>
                <a:ea typeface="HGP創英角ｺﾞｼｯｸUB" panose="020B0900000000000000" pitchFamily="50" charset="-128"/>
              </a:rPr>
              <a:t>25</a:t>
            </a:r>
            <a:r>
              <a:rPr lang="ja-JP" altLang="en-US" sz="1800" dirty="0" smtClean="0">
                <a:latin typeface="HGP創英角ｺﾞｼｯｸUB" panose="020B0900000000000000" pitchFamily="50" charset="-128"/>
                <a:ea typeface="HGP創英角ｺﾞｼｯｸUB" panose="020B0900000000000000" pitchFamily="50" charset="-128"/>
              </a:rPr>
              <a:t>年度）</a:t>
            </a:r>
            <a:endParaRPr kumimoji="1" lang="ja-JP" altLang="en-US" sz="1800" dirty="0">
              <a:latin typeface="HGP創英角ｺﾞｼｯｸUB" panose="020B0900000000000000" pitchFamily="50" charset="-128"/>
              <a:ea typeface="HGP創英角ｺﾞｼｯｸUB" panose="020B0900000000000000" pitchFamily="50" charset="-128"/>
            </a:endParaRPr>
          </a:p>
        </p:txBody>
      </p:sp>
      <p:sp>
        <p:nvSpPr>
          <p:cNvPr id="8" name="角丸四角形 7"/>
          <p:cNvSpPr/>
          <p:nvPr/>
        </p:nvSpPr>
        <p:spPr>
          <a:xfrm>
            <a:off x="130221" y="346140"/>
            <a:ext cx="9672000" cy="75600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marL="174625" indent="-174625">
              <a:lnSpc>
                <a:spcPts val="1800"/>
              </a:lnSpc>
            </a:pPr>
            <a:r>
              <a:rPr kumimoji="1" lang="ja-JP" altLang="en-US" sz="1400" dirty="0" smtClean="0">
                <a:solidFill>
                  <a:schemeClr val="tx1"/>
                </a:solidFill>
                <a:latin typeface="+mj-ea"/>
                <a:ea typeface="+mj-ea"/>
              </a:rPr>
              <a:t>○　法定外繰入を都道府県別に</a:t>
            </a:r>
            <a:r>
              <a:rPr lang="ja-JP" altLang="en-US" sz="1400" dirty="0">
                <a:solidFill>
                  <a:schemeClr val="tx1"/>
                </a:solidFill>
                <a:latin typeface="+mj-ea"/>
                <a:ea typeface="+mj-ea"/>
              </a:rPr>
              <a:t>見る</a:t>
            </a:r>
            <a:r>
              <a:rPr lang="ja-JP" altLang="en-US" sz="1400" dirty="0" smtClean="0">
                <a:solidFill>
                  <a:schemeClr val="tx1"/>
                </a:solidFill>
                <a:latin typeface="+mj-ea"/>
                <a:ea typeface="+mj-ea"/>
              </a:rPr>
              <a:t>と、全体（</a:t>
            </a:r>
            <a:r>
              <a:rPr lang="en-US" altLang="ja-JP" sz="1400" dirty="0" smtClean="0">
                <a:solidFill>
                  <a:schemeClr val="tx1"/>
                </a:solidFill>
                <a:latin typeface="+mj-ea"/>
                <a:ea typeface="+mj-ea"/>
              </a:rPr>
              <a:t>3,544</a:t>
            </a:r>
            <a:r>
              <a:rPr lang="ja-JP" altLang="en-US" sz="1400" dirty="0" smtClean="0">
                <a:solidFill>
                  <a:schemeClr val="tx1"/>
                </a:solidFill>
                <a:latin typeface="+mj-ea"/>
                <a:ea typeface="+mj-ea"/>
              </a:rPr>
              <a:t>億円）の約３割（</a:t>
            </a:r>
            <a:r>
              <a:rPr lang="en-US" altLang="ja-JP" sz="1400" dirty="0" smtClean="0">
                <a:solidFill>
                  <a:schemeClr val="tx1"/>
                </a:solidFill>
                <a:latin typeface="+mj-ea"/>
                <a:ea typeface="+mj-ea"/>
              </a:rPr>
              <a:t>1,068</a:t>
            </a:r>
            <a:r>
              <a:rPr lang="ja-JP" altLang="en-US" sz="1400" dirty="0" smtClean="0">
                <a:solidFill>
                  <a:schemeClr val="tx1"/>
                </a:solidFill>
                <a:latin typeface="+mj-ea"/>
                <a:ea typeface="+mj-ea"/>
              </a:rPr>
              <a:t>億円）を東京都が占めている。</a:t>
            </a:r>
            <a:endParaRPr lang="en-US" altLang="ja-JP" sz="1400" dirty="0" smtClean="0">
              <a:solidFill>
                <a:schemeClr val="tx1"/>
              </a:solidFill>
              <a:latin typeface="+mj-ea"/>
              <a:ea typeface="+mj-ea"/>
            </a:endParaRPr>
          </a:p>
          <a:p>
            <a:pPr marL="174625" indent="-174625">
              <a:lnSpc>
                <a:spcPts val="1800"/>
              </a:lnSpc>
            </a:pPr>
            <a:r>
              <a:rPr kumimoji="1" lang="ja-JP" altLang="en-US" sz="1400" dirty="0" smtClean="0">
                <a:solidFill>
                  <a:schemeClr val="tx1"/>
                </a:solidFill>
                <a:latin typeface="+mj-ea"/>
                <a:ea typeface="+mj-ea"/>
              </a:rPr>
              <a:t>○　繰入金額が多く大都市を抱えている</a:t>
            </a:r>
            <a:r>
              <a:rPr lang="ja-JP" altLang="en-US" sz="1400" dirty="0" smtClean="0">
                <a:solidFill>
                  <a:schemeClr val="tx1"/>
                </a:solidFill>
                <a:latin typeface="+mj-ea"/>
                <a:ea typeface="+mj-ea"/>
              </a:rPr>
              <a:t>１位～６位までの</a:t>
            </a:r>
            <a:r>
              <a:rPr lang="ja-JP" altLang="en-US" sz="1400" dirty="0">
                <a:solidFill>
                  <a:schemeClr val="tx1"/>
                </a:solidFill>
                <a:latin typeface="+mj-ea"/>
                <a:ea typeface="+mj-ea"/>
              </a:rPr>
              <a:t>都道府県</a:t>
            </a:r>
            <a:r>
              <a:rPr lang="ja-JP" altLang="en-US" sz="1400" dirty="0" smtClean="0">
                <a:solidFill>
                  <a:schemeClr val="tx1"/>
                </a:solidFill>
                <a:latin typeface="+mj-ea"/>
                <a:ea typeface="+mj-ea"/>
              </a:rPr>
              <a:t>における繰入金額は約</a:t>
            </a:r>
            <a:r>
              <a:rPr lang="en-US" altLang="ja-JP" sz="1400" dirty="0" smtClean="0">
                <a:solidFill>
                  <a:schemeClr val="tx1"/>
                </a:solidFill>
                <a:latin typeface="+mj-ea"/>
                <a:ea typeface="+mj-ea"/>
              </a:rPr>
              <a:t>2,400</a:t>
            </a:r>
            <a:r>
              <a:rPr lang="ja-JP" altLang="en-US" sz="1400" dirty="0" smtClean="0">
                <a:solidFill>
                  <a:schemeClr val="tx1"/>
                </a:solidFill>
                <a:latin typeface="+mj-ea"/>
                <a:ea typeface="+mj-ea"/>
              </a:rPr>
              <a:t>億円であり、全体の約７割を占めている。</a:t>
            </a:r>
            <a:endParaRPr kumimoji="1" lang="ja-JP" altLang="en-US" sz="1400" dirty="0">
              <a:solidFill>
                <a:schemeClr val="tx1"/>
              </a:solidFill>
              <a:latin typeface="+mj-ea"/>
              <a:ea typeface="+mj-ea"/>
            </a:endParaRPr>
          </a:p>
        </p:txBody>
      </p:sp>
      <p:sp>
        <p:nvSpPr>
          <p:cNvPr id="10" name="正方形/長方形 9"/>
          <p:cNvSpPr/>
          <p:nvPr/>
        </p:nvSpPr>
        <p:spPr>
          <a:xfrm>
            <a:off x="6429164" y="1829094"/>
            <a:ext cx="2598289" cy="6998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ysClr val="windowText" lastClr="000000"/>
                </a:solidFill>
                <a:latin typeface="+mj-ea"/>
                <a:ea typeface="+mj-ea"/>
              </a:rPr>
              <a:t>合計　</a:t>
            </a:r>
            <a:r>
              <a:rPr kumimoji="1" lang="en-US" altLang="ja-JP" sz="1600" b="1" dirty="0" smtClean="0">
                <a:solidFill>
                  <a:sysClr val="windowText" lastClr="000000"/>
                </a:solidFill>
                <a:latin typeface="+mj-ea"/>
                <a:ea typeface="+mj-ea"/>
              </a:rPr>
              <a:t>3,5</a:t>
            </a:r>
            <a:r>
              <a:rPr lang="en-US" altLang="ja-JP" sz="1600" b="1" dirty="0">
                <a:solidFill>
                  <a:sysClr val="windowText" lastClr="000000"/>
                </a:solidFill>
                <a:latin typeface="+mj-ea"/>
                <a:ea typeface="+mj-ea"/>
              </a:rPr>
              <a:t>44</a:t>
            </a:r>
            <a:r>
              <a:rPr kumimoji="1" lang="ja-JP" altLang="en-US" sz="1600" b="1" dirty="0" smtClean="0">
                <a:solidFill>
                  <a:sysClr val="windowText" lastClr="000000"/>
                </a:solidFill>
                <a:latin typeface="+mj-ea"/>
                <a:ea typeface="+mj-ea"/>
              </a:rPr>
              <a:t>億円</a:t>
            </a:r>
            <a:endParaRPr kumimoji="1" lang="en-US" altLang="ja-JP" sz="1600" b="1" dirty="0" smtClean="0">
              <a:solidFill>
                <a:sysClr val="windowText" lastClr="000000"/>
              </a:solidFill>
              <a:latin typeface="+mj-ea"/>
              <a:ea typeface="+mj-ea"/>
            </a:endParaRPr>
          </a:p>
          <a:p>
            <a:pPr algn="ctr">
              <a:lnSpc>
                <a:spcPts val="500"/>
              </a:lnSpc>
            </a:pPr>
            <a:endParaRPr lang="en-US" altLang="ja-JP" sz="1050" dirty="0" smtClean="0">
              <a:solidFill>
                <a:sysClr val="windowText" lastClr="000000"/>
              </a:solidFill>
              <a:latin typeface="+mj-ea"/>
              <a:ea typeface="+mj-ea"/>
            </a:endParaRPr>
          </a:p>
          <a:p>
            <a:pPr algn="ctr"/>
            <a:r>
              <a:rPr lang="ja-JP" altLang="en-US" sz="1100" dirty="0" smtClean="0">
                <a:solidFill>
                  <a:sysClr val="windowText" lastClr="000000"/>
                </a:solidFill>
                <a:latin typeface="+mj-ea"/>
                <a:ea typeface="+mj-ea"/>
              </a:rPr>
              <a:t>（１～６位まで：</a:t>
            </a:r>
            <a:r>
              <a:rPr lang="en-US" altLang="ja-JP" sz="1100" dirty="0" smtClean="0">
                <a:solidFill>
                  <a:sysClr val="windowText" lastClr="000000"/>
                </a:solidFill>
                <a:latin typeface="+mj-ea"/>
                <a:ea typeface="+mj-ea"/>
              </a:rPr>
              <a:t>2,366</a:t>
            </a:r>
            <a:r>
              <a:rPr lang="ja-JP" altLang="en-US" sz="1100" dirty="0" smtClean="0">
                <a:solidFill>
                  <a:sysClr val="windowText" lastClr="000000"/>
                </a:solidFill>
                <a:latin typeface="+mj-ea"/>
                <a:ea typeface="+mj-ea"/>
              </a:rPr>
              <a:t>億円</a:t>
            </a:r>
            <a:r>
              <a:rPr lang="en-US" altLang="ja-JP" sz="1100" dirty="0" smtClean="0">
                <a:solidFill>
                  <a:sysClr val="windowText" lastClr="000000"/>
                </a:solidFill>
                <a:latin typeface="+mj-ea"/>
                <a:ea typeface="+mj-ea"/>
              </a:rPr>
              <a:t>(66.8%)</a:t>
            </a:r>
            <a:r>
              <a:rPr lang="ja-JP" altLang="en-US" sz="1050" dirty="0" smtClean="0">
                <a:solidFill>
                  <a:sysClr val="windowText" lastClr="000000"/>
                </a:solidFill>
                <a:latin typeface="+mj-ea"/>
                <a:ea typeface="+mj-ea"/>
              </a:rPr>
              <a:t>）</a:t>
            </a:r>
            <a:endParaRPr kumimoji="1" lang="ja-JP" altLang="en-US" sz="1050" dirty="0">
              <a:solidFill>
                <a:sysClr val="windowText" lastClr="000000"/>
              </a:solidFill>
              <a:latin typeface="+mj-ea"/>
              <a:ea typeface="+mj-ea"/>
            </a:endParaRPr>
          </a:p>
        </p:txBody>
      </p:sp>
      <p:sp>
        <p:nvSpPr>
          <p:cNvPr id="12" name="正方形/長方形 11"/>
          <p:cNvSpPr/>
          <p:nvPr/>
        </p:nvSpPr>
        <p:spPr>
          <a:xfrm>
            <a:off x="139943" y="6544108"/>
            <a:ext cx="6685264" cy="4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smtClean="0">
                <a:solidFill>
                  <a:sysClr val="windowText" lastClr="000000"/>
                </a:solidFill>
                <a:latin typeface="ＭＳ Ｐ明朝" pitchFamily="18" charset="-128"/>
                <a:ea typeface="ＭＳ Ｐ明朝" pitchFamily="18" charset="-128"/>
              </a:rPr>
              <a:t>〔</a:t>
            </a:r>
            <a:r>
              <a:rPr kumimoji="1" lang="ja-JP" altLang="en-US" sz="800" dirty="0" smtClean="0">
                <a:solidFill>
                  <a:sysClr val="windowText" lastClr="000000"/>
                </a:solidFill>
                <a:latin typeface="ＭＳ Ｐ明朝" pitchFamily="18" charset="-128"/>
                <a:ea typeface="ＭＳ Ｐ明朝" pitchFamily="18" charset="-128"/>
              </a:rPr>
              <a:t>出所</a:t>
            </a:r>
            <a:r>
              <a:rPr kumimoji="1" lang="en-US" altLang="ja-JP" sz="800" dirty="0" smtClean="0">
                <a:solidFill>
                  <a:sysClr val="windowText" lastClr="000000"/>
                </a:solidFill>
                <a:latin typeface="ＭＳ Ｐ明朝" pitchFamily="18" charset="-128"/>
                <a:ea typeface="ＭＳ Ｐ明朝" pitchFamily="18" charset="-128"/>
              </a:rPr>
              <a:t>〕</a:t>
            </a:r>
            <a:r>
              <a:rPr kumimoji="1" lang="ja-JP" altLang="en-US" sz="800" dirty="0" smtClean="0">
                <a:solidFill>
                  <a:sysClr val="windowText" lastClr="000000"/>
                </a:solidFill>
                <a:latin typeface="ＭＳ Ｐ明朝" pitchFamily="18" charset="-128"/>
                <a:ea typeface="ＭＳ Ｐ明朝" pitchFamily="18" charset="-128"/>
              </a:rPr>
              <a:t>国民健康保険事業の実施状況報告</a:t>
            </a:r>
            <a:endParaRPr kumimoji="1" lang="en-US" altLang="ja-JP" sz="800" dirty="0" smtClean="0">
              <a:solidFill>
                <a:sysClr val="windowText" lastClr="000000"/>
              </a:solidFill>
              <a:latin typeface="ＭＳ Ｐ明朝" pitchFamily="18" charset="-128"/>
              <a:ea typeface="ＭＳ Ｐ明朝" pitchFamily="18" charset="-128"/>
            </a:endParaRPr>
          </a:p>
          <a:p>
            <a:r>
              <a:rPr kumimoji="1" lang="ja-JP" altLang="en-US" sz="800" dirty="0" smtClean="0">
                <a:solidFill>
                  <a:sysClr val="windowText" lastClr="000000"/>
                </a:solidFill>
                <a:latin typeface="ＭＳ Ｐ明朝" pitchFamily="18" charset="-128"/>
                <a:ea typeface="ＭＳ Ｐ明朝" pitchFamily="18" charset="-128"/>
              </a:rPr>
              <a:t>（注１）東京都の決算補填</a:t>
            </a:r>
            <a:r>
              <a:rPr lang="ja-JP" altLang="en-US" sz="800" dirty="0">
                <a:solidFill>
                  <a:sysClr val="windowText" lastClr="000000"/>
                </a:solidFill>
                <a:latin typeface="ＭＳ Ｐ明朝" pitchFamily="18" charset="-128"/>
                <a:ea typeface="ＭＳ Ｐ明朝" pitchFamily="18" charset="-128"/>
              </a:rPr>
              <a:t>等</a:t>
            </a:r>
            <a:r>
              <a:rPr kumimoji="1" lang="ja-JP" altLang="en-US" sz="800" dirty="0" smtClean="0">
                <a:solidFill>
                  <a:sysClr val="windowText" lastClr="000000"/>
                </a:solidFill>
                <a:latin typeface="ＭＳ Ｐ明朝" pitchFamily="18" charset="-128"/>
                <a:ea typeface="ＭＳ Ｐ明朝" pitchFamily="18" charset="-128"/>
              </a:rPr>
              <a:t>目的の繰入金のうち約６割（約</a:t>
            </a:r>
            <a:r>
              <a:rPr lang="en-US" altLang="ja-JP" sz="800" dirty="0">
                <a:solidFill>
                  <a:sysClr val="windowText" lastClr="000000"/>
                </a:solidFill>
                <a:latin typeface="ＭＳ Ｐ明朝" pitchFamily="18" charset="-128"/>
                <a:ea typeface="ＭＳ Ｐ明朝" pitchFamily="18" charset="-128"/>
              </a:rPr>
              <a:t>680</a:t>
            </a:r>
            <a:r>
              <a:rPr kumimoji="1" lang="ja-JP" altLang="en-US" sz="800" dirty="0" smtClean="0">
                <a:solidFill>
                  <a:sysClr val="windowText" lastClr="000000"/>
                </a:solidFill>
                <a:latin typeface="ＭＳ Ｐ明朝" pitchFamily="18" charset="-128"/>
                <a:ea typeface="ＭＳ Ｐ明朝" pitchFamily="18" charset="-128"/>
              </a:rPr>
              <a:t>億円）が特別区の繰入金である。</a:t>
            </a:r>
            <a:endParaRPr kumimoji="1" lang="en-US" altLang="ja-JP" sz="800" dirty="0" smtClean="0">
              <a:solidFill>
                <a:sysClr val="windowText" lastClr="000000"/>
              </a:solidFill>
              <a:latin typeface="ＭＳ Ｐ明朝" pitchFamily="18" charset="-128"/>
              <a:ea typeface="ＭＳ Ｐ明朝" pitchFamily="18" charset="-128"/>
            </a:endParaRPr>
          </a:p>
          <a:p>
            <a:endParaRPr kumimoji="1" lang="ja-JP" altLang="en-US" sz="800" dirty="0">
              <a:solidFill>
                <a:sysClr val="windowText" lastClr="000000"/>
              </a:solidFill>
              <a:latin typeface="ＭＳ Ｐ明朝" pitchFamily="18" charset="-128"/>
              <a:ea typeface="ＭＳ Ｐ明朝" pitchFamily="18" charset="-128"/>
            </a:endParaRPr>
          </a:p>
        </p:txBody>
      </p:sp>
      <p:sp>
        <p:nvSpPr>
          <p:cNvPr id="7" name="スライド番号プレースホルダー 1"/>
          <p:cNvSpPr txBox="1">
            <a:spLocks/>
          </p:cNvSpPr>
          <p:nvPr/>
        </p:nvSpPr>
        <p:spPr>
          <a:xfrm>
            <a:off x="7610152"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37</a:t>
            </a:fld>
            <a:endParaRPr lang="ja-JP" altLang="en-US" dirty="0">
              <a:latin typeface="ＤＦ特太ゴシック体" panose="020B0509000000000000" pitchFamily="49" charset="-128"/>
              <a:ea typeface="ＤＦ特太ゴシック体" panose="020B0509000000000000" pitchFamily="49" charset="-128"/>
            </a:endParaRPr>
          </a:p>
        </p:txBody>
      </p:sp>
      <p:cxnSp>
        <p:nvCxnSpPr>
          <p:cNvPr id="9" name="直線コネクタ 8"/>
          <p:cNvCxnSpPr/>
          <p:nvPr/>
        </p:nvCxnSpPr>
        <p:spPr>
          <a:xfrm>
            <a:off x="15552" y="303884"/>
            <a:ext cx="9906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7743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1"/>
          <p:cNvSpPr txBox="1"/>
          <p:nvPr/>
        </p:nvSpPr>
        <p:spPr>
          <a:xfrm>
            <a:off x="265211" y="6334268"/>
            <a:ext cx="8970997" cy="5237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800" dirty="0"/>
              <a:t>（出所）国民健康保険</a:t>
            </a:r>
            <a:r>
              <a:rPr lang="ja-JP" altLang="en-US" sz="800" dirty="0" smtClean="0"/>
              <a:t>事業年報、国民健康保険事業の実施状況報告、国民健康保険実態調査報告</a:t>
            </a:r>
            <a:endParaRPr lang="en-US" altLang="ja-JP" sz="800" dirty="0" smtClean="0"/>
          </a:p>
          <a:p>
            <a:r>
              <a:rPr lang="ja-JP" altLang="en-US" sz="800" dirty="0" smtClean="0"/>
              <a:t>（注１）一般会計繰入額（法定外）は、定率負担等の法定繰入分を除いたものである。</a:t>
            </a:r>
            <a:endParaRPr lang="en-US" altLang="ja-JP" sz="800" dirty="0" smtClean="0"/>
          </a:p>
          <a:p>
            <a:r>
              <a:rPr lang="ja-JP" altLang="en-US" sz="800" dirty="0" smtClean="0"/>
              <a:t>（注２）一人当たり負担率は、一人当たり保険料（税）調定額を一人当たり旧ただし書き所得で除したものである。</a:t>
            </a:r>
            <a:endParaRPr lang="en-US" altLang="ja-JP" sz="800" dirty="0" smtClean="0"/>
          </a:p>
          <a:p>
            <a:endParaRPr lang="ja-JP" altLang="en-US" sz="800" dirty="0"/>
          </a:p>
        </p:txBody>
      </p:sp>
      <p:sp>
        <p:nvSpPr>
          <p:cNvPr id="9" name="テキスト ボックス 1"/>
          <p:cNvSpPr txBox="1"/>
          <p:nvPr/>
        </p:nvSpPr>
        <p:spPr>
          <a:xfrm>
            <a:off x="0" y="809470"/>
            <a:ext cx="530422" cy="25141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800" dirty="0" smtClean="0"/>
              <a:t>（円</a:t>
            </a:r>
            <a:r>
              <a:rPr lang="ja-JP" altLang="en-US" sz="800" dirty="0"/>
              <a:t>）</a:t>
            </a:r>
          </a:p>
        </p:txBody>
      </p:sp>
      <p:sp>
        <p:nvSpPr>
          <p:cNvPr id="13" name="角丸四角形 12"/>
          <p:cNvSpPr/>
          <p:nvPr/>
        </p:nvSpPr>
        <p:spPr>
          <a:xfrm>
            <a:off x="46583" y="324413"/>
            <a:ext cx="9789000" cy="485057"/>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600"/>
              </a:lnSpc>
            </a:pPr>
            <a:r>
              <a:rPr kumimoji="1" lang="ja-JP" altLang="en-US" sz="1100" dirty="0" smtClean="0">
                <a:solidFill>
                  <a:schemeClr val="tx1"/>
                </a:solidFill>
                <a:latin typeface="+mj-ea"/>
                <a:ea typeface="+mj-ea"/>
              </a:rPr>
              <a:t>○  平成</a:t>
            </a:r>
            <a:r>
              <a:rPr lang="en-US" altLang="ja-JP" sz="1100" dirty="0">
                <a:solidFill>
                  <a:schemeClr val="tx1"/>
                </a:solidFill>
                <a:latin typeface="+mj-ea"/>
                <a:ea typeface="+mj-ea"/>
              </a:rPr>
              <a:t>25</a:t>
            </a:r>
            <a:r>
              <a:rPr kumimoji="1" lang="ja-JP" altLang="en-US" sz="1100" dirty="0" smtClean="0">
                <a:solidFill>
                  <a:schemeClr val="tx1"/>
                </a:solidFill>
                <a:latin typeface="+mj-ea"/>
                <a:ea typeface="+mj-ea"/>
              </a:rPr>
              <a:t>年度の１人当たり繰入金が１万円を超えるのは、茨城、埼玉、東京、神奈川、愛知、大阪、福岡、熊本、鹿児島、沖縄。</a:t>
            </a:r>
            <a:endParaRPr kumimoji="1" lang="en-US" altLang="ja-JP" sz="1100" dirty="0" smtClean="0">
              <a:solidFill>
                <a:schemeClr val="tx1"/>
              </a:solidFill>
              <a:latin typeface="+mj-ea"/>
              <a:ea typeface="+mj-ea"/>
            </a:endParaRPr>
          </a:p>
          <a:p>
            <a:pPr>
              <a:lnSpc>
                <a:spcPts val="1600"/>
              </a:lnSpc>
            </a:pPr>
            <a:r>
              <a:rPr lang="ja-JP" altLang="en-US" sz="1100" dirty="0">
                <a:solidFill>
                  <a:schemeClr val="tx1"/>
                </a:solidFill>
                <a:latin typeface="+mj-ea"/>
                <a:ea typeface="+mj-ea"/>
              </a:rPr>
              <a:t> </a:t>
            </a:r>
            <a:r>
              <a:rPr lang="ja-JP" altLang="en-US" sz="1100" dirty="0" smtClean="0">
                <a:solidFill>
                  <a:schemeClr val="tx1"/>
                </a:solidFill>
                <a:latin typeface="+mj-ea"/>
                <a:ea typeface="+mj-ea"/>
              </a:rPr>
              <a:t>     そのうち、埼玉、東京、神奈川、愛知の保険料負担率は平均（</a:t>
            </a:r>
            <a:r>
              <a:rPr lang="en-US" altLang="ja-JP" sz="1100" dirty="0" smtClean="0">
                <a:solidFill>
                  <a:schemeClr val="tx1"/>
                </a:solidFill>
                <a:latin typeface="+mj-ea"/>
                <a:ea typeface="+mj-ea"/>
              </a:rPr>
              <a:t>14.3</a:t>
            </a:r>
            <a:r>
              <a:rPr lang="ja-JP" altLang="en-US" sz="1100" dirty="0" smtClean="0">
                <a:solidFill>
                  <a:schemeClr val="tx1"/>
                </a:solidFill>
                <a:latin typeface="+mj-ea"/>
                <a:ea typeface="+mj-ea"/>
              </a:rPr>
              <a:t>％）よりも低く、茨城、大阪、福岡、熊本、鹿児島、沖縄の保険料負担率は平均よりも高い。</a:t>
            </a:r>
            <a:endParaRPr kumimoji="1" lang="ja-JP" altLang="en-US" sz="1100" dirty="0">
              <a:solidFill>
                <a:schemeClr val="tx1"/>
              </a:solidFill>
              <a:latin typeface="+mj-ea"/>
              <a:ea typeface="+mj-ea"/>
            </a:endParaRPr>
          </a:p>
        </p:txBody>
      </p:sp>
      <p:sp>
        <p:nvSpPr>
          <p:cNvPr id="14" name="正方形/長方形 13"/>
          <p:cNvSpPr/>
          <p:nvPr/>
        </p:nvSpPr>
        <p:spPr>
          <a:xfrm>
            <a:off x="-741633" y="-165637"/>
            <a:ext cx="11467274"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S創英角ｺﾞｼｯｸUB" pitchFamily="50" charset="-128"/>
                <a:ea typeface="HGS創英角ｺﾞｼｯｸUB" pitchFamily="50" charset="-128"/>
              </a:rPr>
              <a:t>１人当たりの一般会計からの決算補填等目的の法定外繰入（都道府県別状況）</a:t>
            </a:r>
            <a:endParaRPr kumimoji="1" lang="ja-JP" altLang="en-US" dirty="0">
              <a:solidFill>
                <a:schemeClr val="tx1"/>
              </a:solidFill>
              <a:latin typeface="HGS創英角ｺﾞｼｯｸUB" pitchFamily="50" charset="-128"/>
              <a:ea typeface="HGS創英角ｺﾞｼｯｸUB" pitchFamily="50" charset="-128"/>
            </a:endParaRPr>
          </a:p>
        </p:txBody>
      </p:sp>
      <p:graphicFrame>
        <p:nvGraphicFramePr>
          <p:cNvPr id="18" name="グラフ 17"/>
          <p:cNvGraphicFramePr>
            <a:graphicFrameLocks/>
          </p:cNvGraphicFramePr>
          <p:nvPr>
            <p:extLst>
              <p:ext uri="{D42A27DB-BD31-4B8C-83A1-F6EECF244321}">
                <p14:modId xmlns:p14="http://schemas.microsoft.com/office/powerpoint/2010/main" val="293781869"/>
              </p:ext>
            </p:extLst>
          </p:nvPr>
        </p:nvGraphicFramePr>
        <p:xfrm>
          <a:off x="542925" y="620688"/>
          <a:ext cx="8874571" cy="5616624"/>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直線コネクタ 3"/>
          <p:cNvCxnSpPr/>
          <p:nvPr/>
        </p:nvCxnSpPr>
        <p:spPr>
          <a:xfrm>
            <a:off x="920552" y="4274046"/>
            <a:ext cx="8136904"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8" name="スライド番号プレースホルダー 1"/>
          <p:cNvSpPr txBox="1">
            <a:spLocks/>
          </p:cNvSpPr>
          <p:nvPr/>
        </p:nvSpPr>
        <p:spPr>
          <a:xfrm>
            <a:off x="7610152"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38</a:t>
            </a:fld>
            <a:endParaRPr lang="ja-JP" altLang="en-US" dirty="0">
              <a:latin typeface="ＤＦ特太ゴシック体" panose="020B0509000000000000" pitchFamily="49" charset="-128"/>
              <a:ea typeface="ＤＦ特太ゴシック体" panose="020B0509000000000000" pitchFamily="49" charset="-128"/>
            </a:endParaRPr>
          </a:p>
        </p:txBody>
      </p:sp>
      <p:cxnSp>
        <p:nvCxnSpPr>
          <p:cNvPr id="10" name="直線コネクタ 9"/>
          <p:cNvCxnSpPr/>
          <p:nvPr/>
        </p:nvCxnSpPr>
        <p:spPr>
          <a:xfrm>
            <a:off x="-11917" y="250619"/>
            <a:ext cx="9906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24479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629848956"/>
              </p:ext>
            </p:extLst>
          </p:nvPr>
        </p:nvGraphicFramePr>
        <p:xfrm>
          <a:off x="35502" y="423079"/>
          <a:ext cx="9819698" cy="6430313"/>
        </p:xfrm>
        <a:graphic>
          <a:graphicData uri="http://schemas.openxmlformats.org/drawingml/2006/table">
            <a:tbl>
              <a:tblPr firstRow="1" bandRow="1">
                <a:tableStyleId>{5C22544A-7EE6-4342-B048-85BDC9FD1C3A}</a:tableStyleId>
              </a:tblPr>
              <a:tblGrid>
                <a:gridCol w="453002"/>
                <a:gridCol w="2304256"/>
                <a:gridCol w="3519140"/>
                <a:gridCol w="2425700"/>
                <a:gridCol w="1117600"/>
              </a:tblGrid>
              <a:tr h="313900">
                <a:tc>
                  <a:txBody>
                    <a:bodyPr/>
                    <a:lstStyle/>
                    <a:p>
                      <a:pPr algn="ctr"/>
                      <a:endParaRPr kumimoji="1" lang="ja-JP" altLang="en-US" sz="1600" dirty="0">
                        <a:solidFill>
                          <a:schemeClr val="tx1"/>
                        </a:solidFill>
                      </a:endParaRPr>
                    </a:p>
                  </a:txBody>
                  <a:tcPr marL="94939" marR="94939" marT="44434" marB="44434"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4929188" indent="0" algn="ctr">
                        <a:tabLst>
                          <a:tab pos="4667250" algn="l"/>
                        </a:tabLst>
                      </a:pPr>
                      <a:endParaRPr kumimoji="1" lang="ja-JP" altLang="en-US" sz="1600" dirty="0">
                        <a:solidFill>
                          <a:schemeClr val="tx1"/>
                        </a:solidFill>
                        <a:latin typeface="+mn-ea"/>
                        <a:ea typeface="+mn-ea"/>
                      </a:endParaRPr>
                    </a:p>
                  </a:txBody>
                  <a:tcPr marL="94939" marR="94939" marT="44434" marB="444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4929188" indent="0" algn="ctr">
                        <a:tabLst>
                          <a:tab pos="4667250" algn="l"/>
                        </a:tabLst>
                      </a:pPr>
                      <a:endParaRPr kumimoji="1" lang="ja-JP" altLang="en-US" sz="1600" dirty="0">
                        <a:solidFill>
                          <a:schemeClr val="tx1"/>
                        </a:solidFill>
                        <a:latin typeface="+mn-ea"/>
                        <a:ea typeface="+mn-ea"/>
                      </a:endParaRPr>
                    </a:p>
                  </a:txBody>
                  <a:tcPr marL="94939" marR="94939" marT="44434" marB="444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endParaRPr kumimoji="1" lang="ja-JP" altLang="en-US" sz="1600" u="none" dirty="0">
                        <a:solidFill>
                          <a:schemeClr val="tx1"/>
                        </a:solidFill>
                        <a:latin typeface="+mj-ea"/>
                        <a:ea typeface="+mj-ea"/>
                      </a:endParaRPr>
                    </a:p>
                  </a:txBody>
                  <a:tcPr marL="94939" marR="94939" marT="44434" marB="444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endParaRPr kumimoji="1" lang="ja-JP" altLang="en-US" sz="1600" u="none" dirty="0">
                        <a:solidFill>
                          <a:schemeClr val="tx1"/>
                        </a:solidFill>
                        <a:latin typeface="+mj-ea"/>
                        <a:ea typeface="+mj-ea"/>
                      </a:endParaRPr>
                    </a:p>
                  </a:txBody>
                  <a:tcPr marL="94939" marR="94939" marT="44434" marB="444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3068068">
                <a:tc>
                  <a:txBody>
                    <a:bodyPr/>
                    <a:lstStyle/>
                    <a:p>
                      <a:pPr algn="ctr">
                        <a:lnSpc>
                          <a:spcPts val="2200"/>
                        </a:lnSpc>
                      </a:pPr>
                      <a:r>
                        <a:rPr kumimoji="1" lang="ja-JP" altLang="en-US" sz="1600" b="1" dirty="0" smtClean="0">
                          <a:solidFill>
                            <a:schemeClr val="tx1"/>
                          </a:solidFill>
                        </a:rPr>
                        <a:t>国・国保中央会</a:t>
                      </a:r>
                      <a:endParaRPr kumimoji="1" lang="ja-JP" altLang="en-US" sz="1600" b="1" dirty="0">
                        <a:solidFill>
                          <a:schemeClr val="tx1"/>
                        </a:solidFill>
                      </a:endParaRPr>
                    </a:p>
                  </a:txBody>
                  <a:tcPr marL="94939" marR="94939"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gridSpan="4">
                  <a:txBody>
                    <a:bodyPr/>
                    <a:lstStyle/>
                    <a:p>
                      <a:pPr>
                        <a:lnSpc>
                          <a:spcPts val="2000"/>
                        </a:lnSpc>
                      </a:pPr>
                      <a:endParaRPr kumimoji="1" lang="ja-JP" altLang="en-US" sz="1600" dirty="0"/>
                    </a:p>
                  </a:txBody>
                  <a:tcPr marL="94939" marR="94939" marT="44434" marB="444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hMerge="1">
                  <a:txBody>
                    <a:bodyPr/>
                    <a:lstStyle/>
                    <a:p>
                      <a:pPr>
                        <a:lnSpc>
                          <a:spcPts val="2000"/>
                        </a:lnSpc>
                      </a:pPr>
                      <a:endParaRPr kumimoji="1" lang="ja-JP" altLang="en-US" sz="1600" dirty="0"/>
                    </a:p>
                  </a:txBody>
                  <a:tcPr marL="87636" marR="87636" marT="44434" marB="444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hMerge="1">
                  <a:txBody>
                    <a:bodyPr/>
                    <a:lstStyle/>
                    <a:p>
                      <a:pPr>
                        <a:lnSpc>
                          <a:spcPts val="2000"/>
                        </a:lnSpc>
                      </a:pPr>
                      <a:endParaRPr kumimoji="1" lang="ja-JP" altLang="en-US" sz="1600" dirty="0"/>
                    </a:p>
                  </a:txBody>
                  <a:tcPr marL="87636" marR="87636" marT="44434" marB="444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hMerge="1">
                  <a:txBody>
                    <a:bodyPr/>
                    <a:lstStyle/>
                    <a:p>
                      <a:pPr>
                        <a:lnSpc>
                          <a:spcPts val="2000"/>
                        </a:lnSpc>
                      </a:pPr>
                      <a:endParaRPr kumimoji="1" lang="ja-JP" altLang="en-US" sz="1600" dirty="0"/>
                    </a:p>
                  </a:txBody>
                  <a:tcPr marL="94939" marR="94939" marT="44434" marB="444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61901">
                <a:tc>
                  <a:txBody>
                    <a:bodyPr/>
                    <a:lstStyle/>
                    <a:p>
                      <a:pPr algn="ctr">
                        <a:lnSpc>
                          <a:spcPts val="2200"/>
                        </a:lnSpc>
                      </a:pPr>
                      <a:r>
                        <a:rPr kumimoji="1" lang="ja-JP" altLang="en-US" sz="1600" b="1" dirty="0" smtClean="0">
                          <a:solidFill>
                            <a:schemeClr val="tx1"/>
                          </a:solidFill>
                        </a:rPr>
                        <a:t>都道府県</a:t>
                      </a:r>
                      <a:endParaRPr kumimoji="1" lang="ja-JP" altLang="en-US" sz="1600" b="1" dirty="0">
                        <a:solidFill>
                          <a:schemeClr val="tx1"/>
                        </a:solidFill>
                      </a:endParaRPr>
                    </a:p>
                  </a:txBody>
                  <a:tcPr marL="94939" marR="94939"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vMerge="1">
                  <a:txBody>
                    <a:bodyPr/>
                    <a:lstStyle/>
                    <a:p>
                      <a:pPr>
                        <a:lnSpc>
                          <a:spcPts val="2000"/>
                        </a:lnSpc>
                      </a:pPr>
                      <a:endParaRPr kumimoji="1" lang="ja-JP" altLang="en-US" sz="1600" dirty="0"/>
                    </a:p>
                  </a:txBody>
                  <a:tcPr marL="87636" marR="87636" marT="44434" marB="444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pPr>
                        <a:lnSpc>
                          <a:spcPts val="2000"/>
                        </a:lnSpc>
                      </a:pPr>
                      <a:endParaRPr kumimoji="1" lang="ja-JP" altLang="en-US" sz="1600" dirty="0"/>
                    </a:p>
                  </a:txBody>
                  <a:tcPr marL="87636" marR="87636" marT="44434" marB="44434" vert="ea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pPr>
                        <a:lnSpc>
                          <a:spcPts val="2000"/>
                        </a:lnSpc>
                      </a:pPr>
                      <a:endParaRPr kumimoji="1" lang="ja-JP" altLang="en-US" sz="1600" dirty="0"/>
                    </a:p>
                  </a:txBody>
                  <a:tcPr marL="87636" marR="87636" marT="44434" marB="444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kumimoji="1" lang="ja-JP" altLang="en-US"/>
                    </a:p>
                  </a:txBody>
                  <a:tcPr/>
                </a:tc>
              </a:tr>
              <a:tr h="2067636">
                <a:tc>
                  <a:txBody>
                    <a:bodyPr/>
                    <a:lstStyle/>
                    <a:p>
                      <a:pPr algn="ctr">
                        <a:lnSpc>
                          <a:spcPts val="2200"/>
                        </a:lnSpc>
                      </a:pPr>
                      <a:r>
                        <a:rPr kumimoji="1" lang="ja-JP" altLang="en-US" sz="1600" b="1" dirty="0" smtClean="0">
                          <a:solidFill>
                            <a:schemeClr val="tx1"/>
                          </a:solidFill>
                        </a:rPr>
                        <a:t>市町村</a:t>
                      </a:r>
                      <a:endParaRPr kumimoji="1" lang="ja-JP" altLang="en-US" sz="1600" b="1" dirty="0">
                        <a:solidFill>
                          <a:schemeClr val="tx1"/>
                        </a:solidFill>
                      </a:endParaRPr>
                    </a:p>
                  </a:txBody>
                  <a:tcPr marL="94939" marR="94939"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r>
            </a:tbl>
          </a:graphicData>
        </a:graphic>
      </p:graphicFrame>
      <p:cxnSp>
        <p:nvCxnSpPr>
          <p:cNvPr id="7" name="直線コネクタ 6"/>
          <p:cNvCxnSpPr/>
          <p:nvPr/>
        </p:nvCxnSpPr>
        <p:spPr>
          <a:xfrm flipV="1">
            <a:off x="345057" y="3825423"/>
            <a:ext cx="950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343516" y="4783818"/>
            <a:ext cx="950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flipV="1">
            <a:off x="6300890" y="798204"/>
            <a:ext cx="0" cy="60188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flipV="1">
            <a:off x="2780885" y="798204"/>
            <a:ext cx="0" cy="60188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0" y="-31948"/>
            <a:ext cx="9905999" cy="369332"/>
          </a:xfrm>
          <a:prstGeom prst="rect">
            <a:avLst/>
          </a:prstGeom>
          <a:noFill/>
        </p:spPr>
        <p:txBody>
          <a:bodyPr wrap="square" rtlCol="0">
            <a:spAutoFit/>
          </a:bodyPr>
          <a:lstStyle/>
          <a:p>
            <a:pPr algn="ctr"/>
            <a:r>
              <a:rPr lang="ja-JP" altLang="en-US" dirty="0" smtClean="0">
                <a:latin typeface="HGP創英角ｺﾞｼｯｸUB" panose="020B0900000000000000" pitchFamily="50" charset="-128"/>
                <a:ea typeface="HGP創英角ｺﾞｼｯｸUB" panose="020B0900000000000000" pitchFamily="50" charset="-128"/>
              </a:rPr>
              <a:t>国保保険者 標準事務処理システム 開発スケジュール</a:t>
            </a:r>
            <a:r>
              <a:rPr kumimoji="1" lang="ja-JP" altLang="en-US" dirty="0" smtClean="0">
                <a:latin typeface="HGP創英角ｺﾞｼｯｸUB" panose="020B0900000000000000" pitchFamily="50" charset="-128"/>
                <a:ea typeface="HGP創英角ｺﾞｼｯｸUB" panose="020B0900000000000000" pitchFamily="50" charset="-128"/>
              </a:rPr>
              <a:t> 　</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5" name="正方形/長方形 4"/>
          <p:cNvSpPr/>
          <p:nvPr/>
        </p:nvSpPr>
        <p:spPr>
          <a:xfrm>
            <a:off x="992560" y="411554"/>
            <a:ext cx="1210588" cy="338554"/>
          </a:xfrm>
          <a:prstGeom prst="rect">
            <a:avLst/>
          </a:prstGeom>
        </p:spPr>
        <p:txBody>
          <a:bodyPr wrap="none">
            <a:spAutoFit/>
          </a:bodyPr>
          <a:lstStyle/>
          <a:p>
            <a:pPr lvl="0" algn="ctr"/>
            <a:r>
              <a:rPr lang="ja-JP" altLang="en-US" sz="1600" b="1" dirty="0" smtClean="0">
                <a:solidFill>
                  <a:prstClr val="black"/>
                </a:solidFill>
                <a:latin typeface="ＤＦ平成ゴシック体W5" panose="020B0509000000000000" pitchFamily="49" charset="-128"/>
                <a:ea typeface="ＤＦ平成ゴシック体W5" panose="020B0509000000000000" pitchFamily="49" charset="-128"/>
              </a:rPr>
              <a:t>平成</a:t>
            </a:r>
            <a:r>
              <a:rPr lang="en-US" altLang="ja-JP" sz="1600" b="1" dirty="0">
                <a:solidFill>
                  <a:prstClr val="black"/>
                </a:solidFill>
                <a:latin typeface="ＤＦ平成ゴシック体W5" panose="020B0509000000000000" pitchFamily="49" charset="-128"/>
                <a:ea typeface="ＤＦ平成ゴシック体W5" panose="020B0509000000000000" pitchFamily="49" charset="-128"/>
              </a:rPr>
              <a:t>27</a:t>
            </a:r>
            <a:r>
              <a:rPr lang="ja-JP" altLang="en-US" sz="1600" b="1" dirty="0" smtClean="0">
                <a:solidFill>
                  <a:prstClr val="black"/>
                </a:solidFill>
                <a:latin typeface="ＤＦ平成ゴシック体W5" panose="020B0509000000000000" pitchFamily="49" charset="-128"/>
                <a:ea typeface="ＤＦ平成ゴシック体W5" panose="020B0509000000000000" pitchFamily="49" charset="-128"/>
              </a:rPr>
              <a:t>年度</a:t>
            </a:r>
            <a:endParaRPr lang="ja-JP" altLang="en-US" sz="1600" b="1" dirty="0">
              <a:solidFill>
                <a:prstClr val="black"/>
              </a:solidFill>
              <a:latin typeface="ＤＦ平成ゴシック体W5" panose="020B0509000000000000" pitchFamily="49" charset="-128"/>
              <a:ea typeface="ＤＦ平成ゴシック体W5" panose="020B0509000000000000" pitchFamily="49" charset="-128"/>
            </a:endParaRPr>
          </a:p>
        </p:txBody>
      </p:sp>
      <p:sp>
        <p:nvSpPr>
          <p:cNvPr id="29" name="正方形/長方形 28"/>
          <p:cNvSpPr/>
          <p:nvPr/>
        </p:nvSpPr>
        <p:spPr>
          <a:xfrm>
            <a:off x="3921138" y="407362"/>
            <a:ext cx="1210588" cy="338554"/>
          </a:xfrm>
          <a:prstGeom prst="rect">
            <a:avLst/>
          </a:prstGeom>
        </p:spPr>
        <p:txBody>
          <a:bodyPr wrap="none">
            <a:spAutoFit/>
          </a:bodyPr>
          <a:lstStyle/>
          <a:p>
            <a:pPr lvl="0" algn="ctr"/>
            <a:r>
              <a:rPr lang="ja-JP" altLang="en-US" sz="1600" b="1" dirty="0" smtClean="0">
                <a:solidFill>
                  <a:prstClr val="black"/>
                </a:solidFill>
                <a:latin typeface="ＤＦ平成ゴシック体W5" panose="020B0509000000000000" pitchFamily="49" charset="-128"/>
                <a:ea typeface="ＤＦ平成ゴシック体W5" panose="020B0509000000000000" pitchFamily="49" charset="-128"/>
              </a:rPr>
              <a:t>平成</a:t>
            </a:r>
            <a:r>
              <a:rPr lang="en-US" altLang="ja-JP" sz="1600" b="1" dirty="0" smtClean="0">
                <a:solidFill>
                  <a:prstClr val="black"/>
                </a:solidFill>
                <a:latin typeface="ＤＦ平成ゴシック体W5" panose="020B0509000000000000" pitchFamily="49" charset="-128"/>
                <a:ea typeface="ＤＦ平成ゴシック体W5" panose="020B0509000000000000" pitchFamily="49" charset="-128"/>
              </a:rPr>
              <a:t>28</a:t>
            </a:r>
            <a:r>
              <a:rPr lang="ja-JP" altLang="en-US" sz="1600" b="1" dirty="0" smtClean="0">
                <a:solidFill>
                  <a:prstClr val="black"/>
                </a:solidFill>
                <a:latin typeface="ＤＦ平成ゴシック体W5" panose="020B0509000000000000" pitchFamily="49" charset="-128"/>
                <a:ea typeface="ＤＦ平成ゴシック体W5" panose="020B0509000000000000" pitchFamily="49" charset="-128"/>
              </a:rPr>
              <a:t>年度</a:t>
            </a:r>
            <a:endParaRPr lang="ja-JP" altLang="en-US" sz="1600" b="1" dirty="0">
              <a:solidFill>
                <a:prstClr val="black"/>
              </a:solidFill>
              <a:latin typeface="ＤＦ平成ゴシック体W5" panose="020B0509000000000000" pitchFamily="49" charset="-128"/>
              <a:ea typeface="ＤＦ平成ゴシック体W5" panose="020B0509000000000000" pitchFamily="49" charset="-128"/>
            </a:endParaRPr>
          </a:p>
        </p:txBody>
      </p:sp>
      <p:sp>
        <p:nvSpPr>
          <p:cNvPr id="33" name="正方形/長方形 32"/>
          <p:cNvSpPr/>
          <p:nvPr/>
        </p:nvSpPr>
        <p:spPr>
          <a:xfrm>
            <a:off x="8680524" y="420062"/>
            <a:ext cx="1210589" cy="338554"/>
          </a:xfrm>
          <a:prstGeom prst="rect">
            <a:avLst/>
          </a:prstGeom>
        </p:spPr>
        <p:txBody>
          <a:bodyPr wrap="none">
            <a:spAutoFit/>
          </a:bodyPr>
          <a:lstStyle/>
          <a:p>
            <a:pPr lvl="0" algn="ctr"/>
            <a:r>
              <a:rPr lang="ja-JP" altLang="en-US" sz="1600" b="1" dirty="0" smtClean="0">
                <a:solidFill>
                  <a:prstClr val="black"/>
                </a:solidFill>
                <a:latin typeface="ＤＦ平成ゴシック体W5" panose="020B0509000000000000" pitchFamily="49" charset="-128"/>
                <a:ea typeface="ＤＦ平成ゴシック体W5" panose="020B0509000000000000" pitchFamily="49" charset="-128"/>
              </a:rPr>
              <a:t>平成</a:t>
            </a:r>
            <a:r>
              <a:rPr lang="en-US" altLang="ja-JP" sz="1600" b="1" dirty="0" smtClean="0">
                <a:solidFill>
                  <a:prstClr val="black"/>
                </a:solidFill>
                <a:latin typeface="ＤＦ平成ゴシック体W5" panose="020B0509000000000000" pitchFamily="49" charset="-128"/>
                <a:ea typeface="ＤＦ平成ゴシック体W5" panose="020B0509000000000000" pitchFamily="49" charset="-128"/>
              </a:rPr>
              <a:t>30</a:t>
            </a:r>
            <a:r>
              <a:rPr lang="ja-JP" altLang="en-US" sz="1600" b="1" dirty="0" smtClean="0">
                <a:solidFill>
                  <a:prstClr val="black"/>
                </a:solidFill>
                <a:latin typeface="ＤＦ平成ゴシック体W5" panose="020B0509000000000000" pitchFamily="49" charset="-128"/>
                <a:ea typeface="ＤＦ平成ゴシック体W5" panose="020B0509000000000000" pitchFamily="49" charset="-128"/>
              </a:rPr>
              <a:t>年度</a:t>
            </a:r>
            <a:endParaRPr lang="ja-JP" altLang="en-US" sz="1600" b="1" dirty="0">
              <a:solidFill>
                <a:prstClr val="black"/>
              </a:solidFill>
              <a:latin typeface="ＤＦ平成ゴシック体W5" panose="020B0509000000000000" pitchFamily="49" charset="-128"/>
              <a:ea typeface="ＤＦ平成ゴシック体W5" panose="020B0509000000000000" pitchFamily="49" charset="-128"/>
            </a:endParaRPr>
          </a:p>
        </p:txBody>
      </p:sp>
      <p:sp>
        <p:nvSpPr>
          <p:cNvPr id="20" name="ホームベース 19"/>
          <p:cNvSpPr/>
          <p:nvPr/>
        </p:nvSpPr>
        <p:spPr>
          <a:xfrm>
            <a:off x="4448944" y="3862904"/>
            <a:ext cx="2893552" cy="900000"/>
          </a:xfrm>
          <a:prstGeom prst="homePlate">
            <a:avLst>
              <a:gd name="adj" fmla="val 22285"/>
            </a:avLst>
          </a:prstGeom>
          <a:gradFill flip="none" rotWithShape="1">
            <a:gsLst>
              <a:gs pos="53000">
                <a:schemeClr val="accent6">
                  <a:lumMod val="60000"/>
                  <a:lumOff val="40000"/>
                  <a:tint val="66000"/>
                  <a:satMod val="160000"/>
                </a:schemeClr>
              </a:gs>
              <a:gs pos="87000">
                <a:schemeClr val="accent6">
                  <a:lumMod val="60000"/>
                  <a:lumOff val="40000"/>
                  <a:tint val="44500"/>
                  <a:satMod val="160000"/>
                </a:schemeClr>
              </a:gs>
              <a:gs pos="100000">
                <a:schemeClr val="accent6">
                  <a:lumMod val="60000"/>
                  <a:lumOff val="40000"/>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endParaRPr lang="en-US" altLang="ja-JP" sz="1400" b="1" dirty="0" smtClean="0">
              <a:solidFill>
                <a:schemeClr val="tx1"/>
              </a:solidFill>
              <a:latin typeface="+mn-ea"/>
            </a:endParaRPr>
          </a:p>
          <a:p>
            <a:endParaRPr lang="en-US" altLang="ja-JP" sz="1400" b="1" dirty="0">
              <a:solidFill>
                <a:schemeClr val="tx1"/>
              </a:solidFill>
              <a:latin typeface="+mn-ea"/>
            </a:endParaRPr>
          </a:p>
          <a:p>
            <a:r>
              <a:rPr lang="ja-JP" altLang="en-US" sz="1400" b="1" dirty="0" smtClean="0">
                <a:solidFill>
                  <a:schemeClr val="tx1"/>
                </a:solidFill>
                <a:latin typeface="+mn-ea"/>
              </a:rPr>
              <a:t>  国保事業費納付金等算定標準</a:t>
            </a:r>
            <a:endParaRPr lang="en-US" altLang="ja-JP" sz="1400" b="1" dirty="0" smtClean="0">
              <a:solidFill>
                <a:schemeClr val="tx1"/>
              </a:solidFill>
              <a:latin typeface="+mn-ea"/>
            </a:endParaRPr>
          </a:p>
          <a:p>
            <a:r>
              <a:rPr lang="ja-JP" altLang="en-US" sz="1400" b="1" dirty="0" smtClean="0">
                <a:solidFill>
                  <a:schemeClr val="tx1"/>
                </a:solidFill>
                <a:latin typeface="+mn-ea"/>
              </a:rPr>
              <a:t>  システム</a:t>
            </a:r>
            <a:r>
              <a:rPr lang="en-US" altLang="ja-JP" sz="1200" b="1" dirty="0" smtClean="0">
                <a:solidFill>
                  <a:schemeClr val="tx1"/>
                </a:solidFill>
                <a:latin typeface="+mn-ea"/>
              </a:rPr>
              <a:t>【</a:t>
            </a:r>
            <a:r>
              <a:rPr lang="ja-JP" altLang="en-US" sz="1400" b="1" dirty="0" smtClean="0">
                <a:solidFill>
                  <a:schemeClr val="tx1"/>
                </a:solidFill>
                <a:latin typeface="+mn-ea"/>
              </a:rPr>
              <a:t>簡易版</a:t>
            </a:r>
            <a:r>
              <a:rPr lang="en-US" altLang="ja-JP" sz="1400" b="1" dirty="0" smtClean="0">
                <a:solidFill>
                  <a:schemeClr val="tx1"/>
                </a:solidFill>
                <a:latin typeface="+mn-ea"/>
              </a:rPr>
              <a:t>】</a:t>
            </a:r>
            <a:r>
              <a:rPr lang="ja-JP" altLang="en-US" sz="1400" b="1" dirty="0" smtClean="0">
                <a:solidFill>
                  <a:schemeClr val="tx1"/>
                </a:solidFill>
                <a:latin typeface="+mn-ea"/>
              </a:rPr>
              <a:t>の活用</a:t>
            </a:r>
            <a:endParaRPr lang="en-US" altLang="ja-JP" sz="1400" b="1" dirty="0" smtClean="0">
              <a:solidFill>
                <a:schemeClr val="tx1"/>
              </a:solidFill>
              <a:latin typeface="+mn-ea"/>
            </a:endParaRPr>
          </a:p>
          <a:p>
            <a:endParaRPr lang="en-US" altLang="ja-JP" sz="1400" b="1" dirty="0" smtClean="0">
              <a:solidFill>
                <a:schemeClr val="tx1"/>
              </a:solidFill>
              <a:latin typeface="+mn-ea"/>
            </a:endParaRPr>
          </a:p>
          <a:p>
            <a:endParaRPr kumimoji="1" lang="en-US" altLang="ja-JP" sz="1400" dirty="0">
              <a:solidFill>
                <a:schemeClr val="tx1"/>
              </a:solidFill>
              <a:latin typeface="+mn-ea"/>
              <a:ea typeface="ＭＳ Ｐ明朝" panose="02020600040205080304" pitchFamily="18" charset="-128"/>
            </a:endParaRPr>
          </a:p>
          <a:p>
            <a:endParaRPr lang="en-US" altLang="ja-JP" sz="1400" dirty="0" smtClean="0">
              <a:solidFill>
                <a:schemeClr val="tx1"/>
              </a:solidFill>
              <a:latin typeface="+mn-ea"/>
              <a:ea typeface="ＭＳ Ｐ明朝" panose="02020600040205080304" pitchFamily="18" charset="-128"/>
            </a:endParaRPr>
          </a:p>
          <a:p>
            <a:endParaRPr kumimoji="1" lang="ja-JP" altLang="en-US" sz="1200" dirty="0">
              <a:solidFill>
                <a:schemeClr val="tx1"/>
              </a:solidFill>
              <a:latin typeface="ＭＳ Ｐ明朝" panose="02020600040205080304" pitchFamily="18" charset="-128"/>
              <a:ea typeface="ＭＳ Ｐ明朝" panose="02020600040205080304" pitchFamily="18" charset="-128"/>
            </a:endParaRPr>
          </a:p>
        </p:txBody>
      </p:sp>
      <p:grpSp>
        <p:nvGrpSpPr>
          <p:cNvPr id="4" name="グループ化 3"/>
          <p:cNvGrpSpPr/>
          <p:nvPr/>
        </p:nvGrpSpPr>
        <p:grpSpPr>
          <a:xfrm>
            <a:off x="1713457" y="2022687"/>
            <a:ext cx="5832836" cy="1773472"/>
            <a:chOff x="2247965" y="1688872"/>
            <a:chExt cx="5832836" cy="1773472"/>
          </a:xfrm>
        </p:grpSpPr>
        <p:sp>
          <p:nvSpPr>
            <p:cNvPr id="16" name="ホームベース 15"/>
            <p:cNvSpPr/>
            <p:nvPr/>
          </p:nvSpPr>
          <p:spPr>
            <a:xfrm>
              <a:off x="2247965" y="1688872"/>
              <a:ext cx="5832835" cy="576000"/>
            </a:xfrm>
            <a:prstGeom prst="homePlate">
              <a:avLst>
                <a:gd name="adj" fmla="val 31045"/>
              </a:avLst>
            </a:prstGeom>
            <a:gradFill flip="none" rotWithShape="1">
              <a:gsLst>
                <a:gs pos="53000">
                  <a:schemeClr val="accent6">
                    <a:lumMod val="60000"/>
                    <a:lumOff val="40000"/>
                    <a:tint val="66000"/>
                    <a:satMod val="160000"/>
                  </a:schemeClr>
                </a:gs>
                <a:gs pos="87000">
                  <a:schemeClr val="accent6">
                    <a:lumMod val="60000"/>
                    <a:lumOff val="40000"/>
                    <a:tint val="44500"/>
                    <a:satMod val="160000"/>
                  </a:schemeClr>
                </a:gs>
                <a:gs pos="100000">
                  <a:schemeClr val="accent6">
                    <a:lumMod val="60000"/>
                    <a:lumOff val="40000"/>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400" b="1" dirty="0">
                  <a:solidFill>
                    <a:schemeClr val="tx1"/>
                  </a:solidFill>
                  <a:latin typeface="+mn-ea"/>
                </a:rPr>
                <a:t> </a:t>
              </a:r>
              <a:r>
                <a:rPr lang="ja-JP" altLang="en-US" sz="1400" b="1" dirty="0" smtClean="0">
                  <a:solidFill>
                    <a:schemeClr val="tx1"/>
                  </a:solidFill>
                  <a:latin typeface="+mn-ea"/>
                </a:rPr>
                <a:t>  国保事業費納付金等算定標準システム開発</a:t>
              </a:r>
              <a:endParaRPr lang="en-US" altLang="ja-JP" sz="1400" b="1" dirty="0" smtClean="0">
                <a:solidFill>
                  <a:schemeClr val="tx1"/>
                </a:solidFill>
                <a:latin typeface="+mn-ea"/>
              </a:endParaRPr>
            </a:p>
            <a:p>
              <a:endParaRPr lang="en-US" altLang="ja-JP" sz="1400" b="1" dirty="0" smtClean="0">
                <a:solidFill>
                  <a:schemeClr val="tx1"/>
                </a:solidFill>
                <a:latin typeface="+mn-ea"/>
              </a:endParaRPr>
            </a:p>
            <a:p>
              <a:endParaRPr kumimoji="1" lang="ja-JP" altLang="en-US" sz="1200" b="1" dirty="0">
                <a:solidFill>
                  <a:schemeClr val="tx1"/>
                </a:solidFill>
                <a:latin typeface="+mn-ea"/>
              </a:endParaRPr>
            </a:p>
          </p:txBody>
        </p:sp>
        <p:sp>
          <p:nvSpPr>
            <p:cNvPr id="34" name="ホームベース 33"/>
            <p:cNvSpPr/>
            <p:nvPr/>
          </p:nvSpPr>
          <p:spPr>
            <a:xfrm>
              <a:off x="2270140" y="2292166"/>
              <a:ext cx="4948668" cy="577455"/>
            </a:xfrm>
            <a:prstGeom prst="homePlate">
              <a:avLst>
                <a:gd name="adj" fmla="val 2813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400" b="1" dirty="0" smtClean="0">
                  <a:solidFill>
                    <a:schemeClr val="tx1"/>
                  </a:solidFill>
                  <a:latin typeface="+mn-ea"/>
                </a:rPr>
                <a:t>　国保情報集約システム開発</a:t>
              </a:r>
              <a:endParaRPr lang="en-US" altLang="ja-JP" sz="1400" b="1" dirty="0" smtClean="0">
                <a:solidFill>
                  <a:schemeClr val="tx1"/>
                </a:solidFill>
                <a:latin typeface="+mn-ea"/>
              </a:endParaRPr>
            </a:p>
            <a:p>
              <a:endParaRPr lang="en-US" altLang="ja-JP" sz="1200" b="1" dirty="0" smtClean="0">
                <a:solidFill>
                  <a:schemeClr val="tx1"/>
                </a:solidFill>
                <a:latin typeface="+mn-ea"/>
              </a:endParaRPr>
            </a:p>
            <a:p>
              <a:endParaRPr kumimoji="1" lang="ja-JP" altLang="en-US" sz="1100" b="1" dirty="0">
                <a:solidFill>
                  <a:schemeClr val="tx1"/>
                </a:solidFill>
                <a:latin typeface="+mn-ea"/>
              </a:endParaRPr>
            </a:p>
          </p:txBody>
        </p:sp>
        <p:sp>
          <p:nvSpPr>
            <p:cNvPr id="37" name="ホームベース 36"/>
            <p:cNvSpPr/>
            <p:nvPr/>
          </p:nvSpPr>
          <p:spPr>
            <a:xfrm>
              <a:off x="2774141" y="2886344"/>
              <a:ext cx="5306660" cy="576000"/>
            </a:xfrm>
            <a:prstGeom prst="homePlate">
              <a:avLst>
                <a:gd name="adj" fmla="val 38153"/>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400" b="1" dirty="0">
                  <a:solidFill>
                    <a:schemeClr val="tx1"/>
                  </a:solidFill>
                  <a:latin typeface="+mn-ea"/>
                </a:rPr>
                <a:t>　</a:t>
              </a:r>
              <a:r>
                <a:rPr lang="ja-JP" altLang="en-US" sz="1400" b="1" dirty="0" smtClean="0">
                  <a:solidFill>
                    <a:schemeClr val="tx1"/>
                  </a:solidFill>
                  <a:latin typeface="+mn-ea"/>
                </a:rPr>
                <a:t>市町村事務処理標準システム開発</a:t>
              </a:r>
              <a:endParaRPr lang="en-US" altLang="ja-JP" sz="1400" b="1" dirty="0" smtClean="0">
                <a:solidFill>
                  <a:schemeClr val="tx1"/>
                </a:solidFill>
                <a:latin typeface="+mn-ea"/>
              </a:endParaRPr>
            </a:p>
            <a:p>
              <a:endParaRPr kumimoji="1" lang="en-US" altLang="ja-JP" sz="1400" b="1" dirty="0">
                <a:solidFill>
                  <a:schemeClr val="tx1"/>
                </a:solidFill>
                <a:latin typeface="+mn-ea"/>
              </a:endParaRPr>
            </a:p>
            <a:p>
              <a:endParaRPr kumimoji="1" lang="ja-JP" altLang="en-US" sz="1200" b="1" dirty="0">
                <a:solidFill>
                  <a:schemeClr val="tx1"/>
                </a:solidFill>
                <a:latin typeface="+mn-ea"/>
              </a:endParaRPr>
            </a:p>
          </p:txBody>
        </p:sp>
        <p:sp>
          <p:nvSpPr>
            <p:cNvPr id="28" name="正方形/長方形 27"/>
            <p:cNvSpPr/>
            <p:nvPr/>
          </p:nvSpPr>
          <p:spPr>
            <a:xfrm>
              <a:off x="3332604" y="3094870"/>
              <a:ext cx="825424" cy="3276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rgbClr val="000000"/>
                  </a:solidFill>
                </a:rPr>
                <a:t>要件定義</a:t>
              </a:r>
              <a:endParaRPr kumimoji="1" lang="en-US" altLang="ja-JP" sz="1100" dirty="0" smtClean="0">
                <a:solidFill>
                  <a:srgbClr val="000000"/>
                </a:solidFill>
              </a:endParaRPr>
            </a:p>
            <a:p>
              <a:pPr algn="ctr"/>
              <a:r>
                <a:rPr lang="ja-JP" altLang="en-US" sz="1100" dirty="0" smtClean="0">
                  <a:solidFill>
                    <a:srgbClr val="000000"/>
                  </a:solidFill>
                </a:rPr>
                <a:t>簡易デモ</a:t>
              </a:r>
              <a:endParaRPr kumimoji="1" lang="ja-JP" altLang="en-US" sz="1100" dirty="0">
                <a:solidFill>
                  <a:srgbClr val="000000"/>
                </a:solidFill>
              </a:endParaRPr>
            </a:p>
          </p:txBody>
        </p:sp>
        <p:sp>
          <p:nvSpPr>
            <p:cNvPr id="40" name="正方形/長方形 39"/>
            <p:cNvSpPr/>
            <p:nvPr/>
          </p:nvSpPr>
          <p:spPr>
            <a:xfrm>
              <a:off x="4230036" y="3094870"/>
              <a:ext cx="825424" cy="3276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rgbClr val="000000"/>
                  </a:solidFill>
                </a:rPr>
                <a:t>基本設計</a:t>
              </a:r>
              <a:endParaRPr kumimoji="1" lang="ja-JP" altLang="en-US" sz="1100" dirty="0">
                <a:solidFill>
                  <a:srgbClr val="000000"/>
                </a:solidFill>
              </a:endParaRPr>
            </a:p>
          </p:txBody>
        </p:sp>
      </p:grpSp>
      <p:sp>
        <p:nvSpPr>
          <p:cNvPr id="48" name="正方形/長方形 47"/>
          <p:cNvSpPr/>
          <p:nvPr/>
        </p:nvSpPr>
        <p:spPr>
          <a:xfrm>
            <a:off x="6884522" y="411394"/>
            <a:ext cx="1210589" cy="338554"/>
          </a:xfrm>
          <a:prstGeom prst="rect">
            <a:avLst/>
          </a:prstGeom>
        </p:spPr>
        <p:txBody>
          <a:bodyPr wrap="none">
            <a:spAutoFit/>
          </a:bodyPr>
          <a:lstStyle/>
          <a:p>
            <a:pPr lvl="0" algn="ctr"/>
            <a:r>
              <a:rPr lang="ja-JP" altLang="en-US" sz="1600" b="1" dirty="0" smtClean="0">
                <a:solidFill>
                  <a:prstClr val="black"/>
                </a:solidFill>
                <a:latin typeface="ＤＦ平成ゴシック体W5" panose="020B0509000000000000" pitchFamily="49" charset="-128"/>
                <a:ea typeface="ＤＦ平成ゴシック体W5" panose="020B0509000000000000" pitchFamily="49" charset="-128"/>
              </a:rPr>
              <a:t>平成</a:t>
            </a:r>
            <a:r>
              <a:rPr lang="en-US" altLang="ja-JP" sz="1600" b="1" dirty="0" smtClean="0">
                <a:solidFill>
                  <a:prstClr val="black"/>
                </a:solidFill>
                <a:latin typeface="ＤＦ平成ゴシック体W5" panose="020B0509000000000000" pitchFamily="49" charset="-128"/>
                <a:ea typeface="ＤＦ平成ゴシック体W5" panose="020B0509000000000000" pitchFamily="49" charset="-128"/>
              </a:rPr>
              <a:t>29</a:t>
            </a:r>
            <a:r>
              <a:rPr lang="ja-JP" altLang="en-US" sz="1600" b="1" dirty="0" smtClean="0">
                <a:solidFill>
                  <a:prstClr val="black"/>
                </a:solidFill>
                <a:latin typeface="ＤＦ平成ゴシック体W5" panose="020B0509000000000000" pitchFamily="49" charset="-128"/>
                <a:ea typeface="ＤＦ平成ゴシック体W5" panose="020B0509000000000000" pitchFamily="49" charset="-128"/>
              </a:rPr>
              <a:t>年度</a:t>
            </a:r>
            <a:endParaRPr lang="ja-JP" altLang="en-US" sz="1600" b="1" dirty="0">
              <a:solidFill>
                <a:prstClr val="black"/>
              </a:solidFill>
              <a:latin typeface="ＤＦ平成ゴシック体W5" panose="020B0509000000000000" pitchFamily="49" charset="-128"/>
              <a:ea typeface="ＤＦ平成ゴシック体W5" panose="020B0509000000000000" pitchFamily="49" charset="-128"/>
            </a:endParaRPr>
          </a:p>
        </p:txBody>
      </p:sp>
      <p:cxnSp>
        <p:nvCxnSpPr>
          <p:cNvPr id="49" name="直線コネクタ 48"/>
          <p:cNvCxnSpPr/>
          <p:nvPr/>
        </p:nvCxnSpPr>
        <p:spPr>
          <a:xfrm flipV="1">
            <a:off x="8735516" y="783068"/>
            <a:ext cx="0" cy="60188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ホームベース 49"/>
          <p:cNvSpPr/>
          <p:nvPr/>
        </p:nvSpPr>
        <p:spPr>
          <a:xfrm>
            <a:off x="500379" y="772968"/>
            <a:ext cx="8175004" cy="307687"/>
          </a:xfrm>
          <a:prstGeom prst="homePlat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r>
              <a:rPr kumimoji="1" lang="ja-JP" altLang="en-US" sz="1400" b="1" dirty="0" smtClean="0">
                <a:solidFill>
                  <a:schemeClr val="tx1"/>
                </a:solidFill>
                <a:latin typeface="ＭＳ Ｐ明朝" panose="02020600040205080304" pitchFamily="18" charset="-128"/>
                <a:ea typeface="ＭＳ Ｐ明朝" panose="02020600040205080304" pitchFamily="18" charset="-128"/>
              </a:rPr>
              <a:t>　</a:t>
            </a:r>
            <a:r>
              <a:rPr kumimoji="1" lang="ja-JP" altLang="en-US" sz="1400" b="1" dirty="0" smtClean="0">
                <a:solidFill>
                  <a:schemeClr val="tx1"/>
                </a:solidFill>
                <a:latin typeface="+mn-ea"/>
              </a:rPr>
              <a:t>国保基盤強化協議会事務レベルＷＧ　（</a:t>
            </a:r>
            <a:r>
              <a:rPr kumimoji="1" lang="en-US" altLang="ja-JP" sz="1400" b="1" dirty="0" smtClean="0">
                <a:solidFill>
                  <a:schemeClr val="tx1"/>
                </a:solidFill>
                <a:latin typeface="+mn-ea"/>
              </a:rPr>
              <a:t>7</a:t>
            </a:r>
            <a:r>
              <a:rPr kumimoji="1" lang="ja-JP" altLang="en-US" sz="1400" b="1" dirty="0" smtClean="0">
                <a:solidFill>
                  <a:schemeClr val="tx1"/>
                </a:solidFill>
                <a:latin typeface="+mn-ea"/>
              </a:rPr>
              <a:t>月</a:t>
            </a:r>
            <a:r>
              <a:rPr kumimoji="1" lang="en-US" altLang="ja-JP" sz="1400" b="1" dirty="0" smtClean="0">
                <a:solidFill>
                  <a:schemeClr val="tx1"/>
                </a:solidFill>
                <a:latin typeface="+mn-ea"/>
              </a:rPr>
              <a:t>14</a:t>
            </a:r>
            <a:r>
              <a:rPr kumimoji="1" lang="ja-JP" altLang="en-US" sz="1400" b="1" dirty="0" smtClean="0">
                <a:solidFill>
                  <a:schemeClr val="tx1"/>
                </a:solidFill>
                <a:latin typeface="+mn-ea"/>
              </a:rPr>
              <a:t>日再開～）</a:t>
            </a:r>
            <a:endParaRPr kumimoji="1" lang="en-US" altLang="ja-JP" sz="1400" b="1" dirty="0" smtClean="0">
              <a:solidFill>
                <a:schemeClr val="tx1"/>
              </a:solidFill>
              <a:latin typeface="+mn-ea"/>
            </a:endParaRPr>
          </a:p>
          <a:p>
            <a:endParaRPr kumimoji="1" lang="en-US" altLang="ja-JP" sz="300" b="1" dirty="0" smtClean="0">
              <a:solidFill>
                <a:schemeClr val="tx1"/>
              </a:solidFill>
              <a:latin typeface="ＭＳ Ｐゴシック" panose="020B0600070205080204" pitchFamily="50" charset="-128"/>
              <a:ea typeface="ＭＳ Ｐゴシック" panose="020B0600070205080204" pitchFamily="50" charset="-128"/>
            </a:endParaRPr>
          </a:p>
        </p:txBody>
      </p:sp>
      <p:cxnSp>
        <p:nvCxnSpPr>
          <p:cNvPr id="52" name="直線コネクタ 51"/>
          <p:cNvCxnSpPr/>
          <p:nvPr/>
        </p:nvCxnSpPr>
        <p:spPr>
          <a:xfrm>
            <a:off x="4544704" y="6250675"/>
            <a:ext cx="5306662" cy="460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4592960" y="5552518"/>
            <a:ext cx="615553" cy="677430"/>
          </a:xfrm>
          <a:prstGeom prst="rect">
            <a:avLst/>
          </a:prstGeom>
          <a:noFill/>
        </p:spPr>
        <p:txBody>
          <a:bodyPr vert="eaVert" wrap="none" rtlCol="0">
            <a:spAutoFit/>
          </a:bodyPr>
          <a:lstStyle/>
          <a:p>
            <a:r>
              <a:rPr kumimoji="1" lang="ja-JP" altLang="en-US" sz="1400" b="1" dirty="0" smtClean="0">
                <a:latin typeface="+mn-ea"/>
              </a:rPr>
              <a:t>導入</a:t>
            </a:r>
            <a:endParaRPr kumimoji="1" lang="en-US" altLang="ja-JP" sz="1400" b="1" dirty="0" smtClean="0">
              <a:latin typeface="+mn-ea"/>
            </a:endParaRPr>
          </a:p>
          <a:p>
            <a:r>
              <a:rPr lang="ja-JP" altLang="en-US" sz="1400" b="1" dirty="0" smtClean="0">
                <a:latin typeface="+mn-ea"/>
              </a:rPr>
              <a:t> 市町村</a:t>
            </a:r>
            <a:endParaRPr kumimoji="1" lang="ja-JP" altLang="en-US" sz="1400" b="1" dirty="0">
              <a:latin typeface="+mn-ea"/>
            </a:endParaRPr>
          </a:p>
        </p:txBody>
      </p:sp>
      <p:sp>
        <p:nvSpPr>
          <p:cNvPr id="58" name="テキスト ボックス 57"/>
          <p:cNvSpPr txBox="1"/>
          <p:nvPr/>
        </p:nvSpPr>
        <p:spPr>
          <a:xfrm>
            <a:off x="4579312" y="6212911"/>
            <a:ext cx="615553" cy="677430"/>
          </a:xfrm>
          <a:prstGeom prst="rect">
            <a:avLst/>
          </a:prstGeom>
          <a:noFill/>
        </p:spPr>
        <p:txBody>
          <a:bodyPr vert="eaVert" wrap="none" rtlCol="0">
            <a:spAutoFit/>
          </a:bodyPr>
          <a:lstStyle/>
          <a:p>
            <a:r>
              <a:rPr lang="ja-JP" altLang="en-US" sz="1400" b="1" dirty="0">
                <a:latin typeface="+mn-ea"/>
              </a:rPr>
              <a:t>改修</a:t>
            </a:r>
            <a:endParaRPr kumimoji="1" lang="en-US" altLang="ja-JP" sz="1400" b="1" dirty="0" smtClean="0">
              <a:latin typeface="+mn-ea"/>
            </a:endParaRPr>
          </a:p>
          <a:p>
            <a:r>
              <a:rPr lang="ja-JP" altLang="en-US" sz="1400" b="1" dirty="0" smtClean="0">
                <a:latin typeface="+mn-ea"/>
              </a:rPr>
              <a:t> 市町村</a:t>
            </a:r>
            <a:endParaRPr kumimoji="1" lang="ja-JP" altLang="en-US" sz="1400" b="1" dirty="0">
              <a:latin typeface="+mn-ea"/>
            </a:endParaRPr>
          </a:p>
        </p:txBody>
      </p:sp>
      <p:sp>
        <p:nvSpPr>
          <p:cNvPr id="65" name="ホームベース 64"/>
          <p:cNvSpPr/>
          <p:nvPr/>
        </p:nvSpPr>
        <p:spPr>
          <a:xfrm>
            <a:off x="6456660" y="4835267"/>
            <a:ext cx="3390856" cy="673100"/>
          </a:xfrm>
          <a:prstGeom prst="homePlate">
            <a:avLst>
              <a:gd name="adj" fmla="val 42311"/>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400" b="1" dirty="0">
                <a:solidFill>
                  <a:schemeClr val="tx1"/>
                </a:solidFill>
                <a:latin typeface="+mn-ea"/>
              </a:rPr>
              <a:t> </a:t>
            </a:r>
            <a:endParaRPr lang="en-US" altLang="ja-JP" sz="1400" b="1" dirty="0" smtClean="0">
              <a:solidFill>
                <a:schemeClr val="tx1"/>
              </a:solidFill>
              <a:latin typeface="+mn-ea"/>
            </a:endParaRPr>
          </a:p>
          <a:p>
            <a:r>
              <a:rPr lang="ja-JP" altLang="en-US" sz="1400" b="1" dirty="0" smtClean="0">
                <a:solidFill>
                  <a:schemeClr val="tx1"/>
                </a:solidFill>
                <a:latin typeface="+mn-ea"/>
              </a:rPr>
              <a:t> 国保情報集約システムの利用</a:t>
            </a:r>
            <a:endParaRPr lang="en-US" altLang="ja-JP" sz="1400" b="1" dirty="0" smtClean="0">
              <a:solidFill>
                <a:schemeClr val="tx1"/>
              </a:solidFill>
              <a:latin typeface="+mn-ea"/>
            </a:endParaRPr>
          </a:p>
          <a:p>
            <a:r>
              <a:rPr lang="ja-JP" altLang="en-US" sz="1400" b="1" dirty="0">
                <a:solidFill>
                  <a:schemeClr val="tx1"/>
                </a:solidFill>
                <a:latin typeface="+mn-ea"/>
              </a:rPr>
              <a:t>　</a:t>
            </a:r>
            <a:r>
              <a:rPr lang="ja-JP" altLang="en-US" sz="1200" dirty="0">
                <a:solidFill>
                  <a:schemeClr val="tx1"/>
                </a:solidFill>
                <a:latin typeface="ＭＳ Ｐ明朝" panose="02020600040205080304" pitchFamily="18" charset="-128"/>
                <a:ea typeface="ＭＳ Ｐ明朝" panose="02020600040205080304" pitchFamily="18" charset="-128"/>
              </a:rPr>
              <a:t> </a:t>
            </a:r>
            <a:r>
              <a:rPr lang="ja-JP" altLang="en-US" sz="1200" dirty="0" smtClean="0">
                <a:solidFill>
                  <a:schemeClr val="tx1"/>
                </a:solidFill>
                <a:latin typeface="ＭＳ Ｐ明朝" panose="02020600040205080304" pitchFamily="18" charset="-128"/>
                <a:ea typeface="ＭＳ Ｐ明朝" panose="02020600040205080304" pitchFamily="18" charset="-128"/>
              </a:rPr>
              <a:t>・ </a:t>
            </a:r>
            <a:r>
              <a:rPr lang="en-US" altLang="ja-JP" sz="1200" dirty="0" smtClean="0">
                <a:solidFill>
                  <a:schemeClr val="tx1"/>
                </a:solidFill>
                <a:latin typeface="ＭＳ Ｐ明朝" panose="02020600040205080304" pitchFamily="18" charset="-128"/>
                <a:ea typeface="ＭＳ Ｐ明朝" panose="02020600040205080304" pitchFamily="18" charset="-128"/>
              </a:rPr>
              <a:t>29</a:t>
            </a:r>
            <a:r>
              <a:rPr lang="ja-JP" altLang="en-US" sz="1200" dirty="0" smtClean="0">
                <a:solidFill>
                  <a:schemeClr val="tx1"/>
                </a:solidFill>
                <a:latin typeface="ＭＳ Ｐ明朝" panose="02020600040205080304" pitchFamily="18" charset="-128"/>
                <a:ea typeface="ＭＳ Ｐ明朝" panose="02020600040205080304" pitchFamily="18" charset="-128"/>
              </a:rPr>
              <a:t>年</a:t>
            </a:r>
            <a:r>
              <a:rPr lang="en-US" altLang="ja-JP" sz="1200" dirty="0" smtClean="0">
                <a:solidFill>
                  <a:schemeClr val="tx1"/>
                </a:solidFill>
                <a:latin typeface="ＭＳ Ｐ明朝" panose="02020600040205080304" pitchFamily="18" charset="-128"/>
                <a:ea typeface="ＭＳ Ｐ明朝" panose="02020600040205080304" pitchFamily="18" charset="-128"/>
              </a:rPr>
              <a:t>6</a:t>
            </a:r>
            <a:r>
              <a:rPr lang="ja-JP" altLang="en-US" sz="1200" dirty="0" smtClean="0">
                <a:solidFill>
                  <a:schemeClr val="tx1"/>
                </a:solidFill>
                <a:latin typeface="ＭＳ Ｐ明朝" panose="02020600040205080304" pitchFamily="18" charset="-128"/>
                <a:ea typeface="ＭＳ Ｐ明朝" panose="02020600040205080304" pitchFamily="18" charset="-128"/>
              </a:rPr>
              <a:t>月から連携テスト</a:t>
            </a:r>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r>
              <a:rPr lang="ja-JP" altLang="en-US" sz="1200" dirty="0">
                <a:solidFill>
                  <a:schemeClr val="tx1"/>
                </a:solidFill>
                <a:latin typeface="ＭＳ Ｐ明朝" panose="02020600040205080304" pitchFamily="18" charset="-128"/>
                <a:ea typeface="ＭＳ Ｐ明朝" panose="02020600040205080304" pitchFamily="18" charset="-128"/>
              </a:rPr>
              <a:t>　</a:t>
            </a:r>
            <a:r>
              <a:rPr lang="ja-JP" altLang="en-US" sz="1200" dirty="0" smtClean="0">
                <a:solidFill>
                  <a:schemeClr val="tx1"/>
                </a:solidFill>
                <a:latin typeface="ＭＳ Ｐ明朝" panose="02020600040205080304" pitchFamily="18" charset="-128"/>
                <a:ea typeface="ＭＳ Ｐ明朝" panose="02020600040205080304" pitchFamily="18" charset="-128"/>
              </a:rPr>
              <a:t>　　　　　</a:t>
            </a:r>
            <a:r>
              <a:rPr lang="en-US" altLang="ja-JP" sz="1200" dirty="0" smtClean="0">
                <a:solidFill>
                  <a:schemeClr val="tx1"/>
                </a:solidFill>
                <a:latin typeface="ＭＳ Ｐ明朝" panose="02020600040205080304" pitchFamily="18" charset="-128"/>
                <a:ea typeface="ＭＳ Ｐ明朝" panose="02020600040205080304" pitchFamily="18" charset="-128"/>
              </a:rPr>
              <a:t>30</a:t>
            </a:r>
            <a:r>
              <a:rPr lang="ja-JP" altLang="en-US" sz="1200" dirty="0" smtClean="0">
                <a:solidFill>
                  <a:schemeClr val="tx1"/>
                </a:solidFill>
                <a:latin typeface="ＭＳ Ｐ明朝" panose="02020600040205080304" pitchFamily="18" charset="-128"/>
                <a:ea typeface="ＭＳ Ｐ明朝" panose="02020600040205080304" pitchFamily="18" charset="-128"/>
              </a:rPr>
              <a:t>年</a:t>
            </a:r>
            <a:r>
              <a:rPr lang="en-US" altLang="ja-JP" sz="1200" dirty="0" smtClean="0">
                <a:solidFill>
                  <a:schemeClr val="tx1"/>
                </a:solidFill>
                <a:latin typeface="ＭＳ Ｐ明朝" panose="02020600040205080304" pitchFamily="18" charset="-128"/>
                <a:ea typeface="ＭＳ Ｐ明朝" panose="02020600040205080304" pitchFamily="18" charset="-128"/>
              </a:rPr>
              <a:t>2</a:t>
            </a:r>
            <a:r>
              <a:rPr lang="ja-JP" altLang="en-US" sz="1200" dirty="0" smtClean="0">
                <a:solidFill>
                  <a:schemeClr val="tx1"/>
                </a:solidFill>
                <a:latin typeface="ＭＳ Ｐ明朝" panose="02020600040205080304" pitchFamily="18" charset="-128"/>
                <a:ea typeface="ＭＳ Ｐ明朝" panose="02020600040205080304" pitchFamily="18" charset="-128"/>
              </a:rPr>
              <a:t>月目途 資格・給付情報を蓄積開始</a:t>
            </a:r>
            <a:endParaRPr lang="en-US" altLang="ja-JP" sz="1200" b="1" dirty="0" smtClean="0">
              <a:solidFill>
                <a:schemeClr val="tx1"/>
              </a:solidFill>
              <a:latin typeface="+mn-ea"/>
            </a:endParaRPr>
          </a:p>
          <a:p>
            <a:r>
              <a:rPr lang="en-US" altLang="ja-JP" sz="1200" b="1" dirty="0" smtClean="0">
                <a:solidFill>
                  <a:schemeClr val="tx1"/>
                </a:solidFill>
                <a:latin typeface="+mn-ea"/>
              </a:rPr>
              <a:t> </a:t>
            </a:r>
          </a:p>
        </p:txBody>
      </p:sp>
      <p:sp>
        <p:nvSpPr>
          <p:cNvPr id="68" name="ホームベース 67"/>
          <p:cNvSpPr/>
          <p:nvPr/>
        </p:nvSpPr>
        <p:spPr>
          <a:xfrm>
            <a:off x="2858556" y="4828216"/>
            <a:ext cx="1749070" cy="1063017"/>
          </a:xfrm>
          <a:prstGeom prst="homePlate">
            <a:avLst>
              <a:gd name="adj" fmla="val 6824"/>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200" b="1" dirty="0" smtClean="0">
                <a:solidFill>
                  <a:schemeClr val="tx1"/>
                </a:solidFill>
                <a:latin typeface="+mn-ea"/>
              </a:rPr>
              <a:t>　　</a:t>
            </a:r>
            <a:r>
              <a:rPr lang="ja-JP" altLang="en-US" sz="1050" dirty="0" smtClean="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　平成</a:t>
            </a:r>
            <a:r>
              <a:rPr lang="en-US" altLang="ja-JP" sz="1050" dirty="0" smtClean="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28</a:t>
            </a:r>
            <a:r>
              <a:rPr lang="ja-JP" altLang="en-US" sz="1050" dirty="0" smtClean="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年</a:t>
            </a:r>
            <a:r>
              <a:rPr lang="en-US" altLang="ja-JP" sz="1050" dirty="0" smtClean="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10</a:t>
            </a:r>
            <a:r>
              <a:rPr lang="ja-JP" altLang="en-US" sz="1050" dirty="0" smtClean="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月</a:t>
            </a:r>
            <a:endParaRPr lang="en-US" altLang="ja-JP" sz="1200" dirty="0" smtClean="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p>
            <a:endParaRPr lang="en-US" altLang="ja-JP" sz="300" b="1" dirty="0" smtClean="0">
              <a:solidFill>
                <a:schemeClr val="tx1"/>
              </a:solidFill>
              <a:latin typeface="+mn-ea"/>
            </a:endParaRPr>
          </a:p>
          <a:p>
            <a:r>
              <a:rPr lang="ja-JP" altLang="en-US" sz="1200" b="1" dirty="0">
                <a:solidFill>
                  <a:schemeClr val="tx1"/>
                </a:solidFill>
                <a:latin typeface="+mn-ea"/>
              </a:rPr>
              <a:t> </a:t>
            </a:r>
            <a:r>
              <a:rPr lang="ja-JP" altLang="en-US" sz="1200" b="1" dirty="0" smtClean="0">
                <a:solidFill>
                  <a:schemeClr val="tx1"/>
                </a:solidFill>
                <a:latin typeface="+mn-ea"/>
              </a:rPr>
              <a:t> </a:t>
            </a:r>
            <a:r>
              <a:rPr lang="ja-JP" altLang="en-US" sz="1200" dirty="0" smtClean="0">
                <a:solidFill>
                  <a:schemeClr val="tx1"/>
                </a:solidFill>
                <a:latin typeface="+mn-ea"/>
              </a:rPr>
              <a:t>納付金や標準保険料率</a:t>
            </a:r>
            <a:endParaRPr lang="en-US" altLang="ja-JP" sz="1200" dirty="0">
              <a:solidFill>
                <a:schemeClr val="tx1"/>
              </a:solidFill>
              <a:latin typeface="+mn-ea"/>
            </a:endParaRPr>
          </a:p>
          <a:p>
            <a:r>
              <a:rPr lang="ja-JP" altLang="en-US" sz="1200" dirty="0" smtClean="0">
                <a:solidFill>
                  <a:schemeClr val="tx1"/>
                </a:solidFill>
                <a:latin typeface="+mn-ea"/>
              </a:rPr>
              <a:t>  の算定に必要なデータ</a:t>
            </a:r>
            <a:endParaRPr lang="en-US" altLang="ja-JP" sz="1200" dirty="0" smtClean="0">
              <a:solidFill>
                <a:schemeClr val="tx1"/>
              </a:solidFill>
              <a:latin typeface="+mn-ea"/>
            </a:endParaRPr>
          </a:p>
          <a:p>
            <a:r>
              <a:rPr lang="ja-JP" altLang="en-US" sz="1200" dirty="0" smtClean="0">
                <a:solidFill>
                  <a:schemeClr val="tx1"/>
                </a:solidFill>
                <a:latin typeface="+mn-ea"/>
              </a:rPr>
              <a:t>  を提供するため、　</a:t>
            </a:r>
            <a:endParaRPr lang="en-US" altLang="ja-JP" sz="1200" dirty="0" smtClean="0">
              <a:solidFill>
                <a:schemeClr val="tx1"/>
              </a:solidFill>
              <a:latin typeface="+mn-ea"/>
            </a:endParaRPr>
          </a:p>
          <a:p>
            <a:r>
              <a:rPr lang="ja-JP" altLang="en-US" sz="1200" dirty="0" smtClean="0">
                <a:solidFill>
                  <a:schemeClr val="tx1"/>
                </a:solidFill>
                <a:latin typeface="+mn-ea"/>
              </a:rPr>
              <a:t> </a:t>
            </a:r>
            <a:r>
              <a:rPr lang="ja-JP" altLang="en-US" sz="1200" b="1" dirty="0" smtClean="0">
                <a:solidFill>
                  <a:schemeClr val="tx1"/>
                </a:solidFill>
                <a:latin typeface="+mn-ea"/>
              </a:rPr>
              <a:t>   自庁システム</a:t>
            </a:r>
            <a:r>
              <a:rPr lang="ja-JP" altLang="en-US" sz="1200" b="1" dirty="0">
                <a:solidFill>
                  <a:schemeClr val="tx1"/>
                </a:solidFill>
                <a:latin typeface="+mn-ea"/>
              </a:rPr>
              <a:t>を</a:t>
            </a:r>
            <a:r>
              <a:rPr lang="ja-JP" altLang="en-US" sz="1200" b="1" dirty="0" smtClean="0">
                <a:solidFill>
                  <a:schemeClr val="tx1"/>
                </a:solidFill>
                <a:latin typeface="+mn-ea"/>
              </a:rPr>
              <a:t>改修</a:t>
            </a:r>
            <a:endParaRPr lang="en-US" altLang="ja-JP" sz="1200" b="1" dirty="0" smtClean="0">
              <a:solidFill>
                <a:schemeClr val="tx1"/>
              </a:solidFill>
              <a:latin typeface="+mn-ea"/>
            </a:endParaRPr>
          </a:p>
        </p:txBody>
      </p:sp>
      <p:cxnSp>
        <p:nvCxnSpPr>
          <p:cNvPr id="70" name="直線矢印コネクタ 69"/>
          <p:cNvCxnSpPr/>
          <p:nvPr/>
        </p:nvCxnSpPr>
        <p:spPr>
          <a:xfrm>
            <a:off x="2496860" y="3693131"/>
            <a:ext cx="680" cy="2284588"/>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57" name="ホームベース 56"/>
          <p:cNvSpPr/>
          <p:nvPr/>
        </p:nvSpPr>
        <p:spPr>
          <a:xfrm>
            <a:off x="7489816" y="3871358"/>
            <a:ext cx="2357700" cy="900000"/>
          </a:xfrm>
          <a:prstGeom prst="homePlate">
            <a:avLst>
              <a:gd name="adj" fmla="val 22285"/>
            </a:avLst>
          </a:prstGeom>
          <a:gradFill flip="none" rotWithShape="1">
            <a:gsLst>
              <a:gs pos="53000">
                <a:schemeClr val="accent6">
                  <a:lumMod val="60000"/>
                  <a:lumOff val="40000"/>
                  <a:tint val="66000"/>
                  <a:satMod val="160000"/>
                </a:schemeClr>
              </a:gs>
              <a:gs pos="87000">
                <a:schemeClr val="accent6">
                  <a:lumMod val="60000"/>
                  <a:lumOff val="40000"/>
                  <a:tint val="44500"/>
                  <a:satMod val="160000"/>
                </a:schemeClr>
              </a:gs>
              <a:gs pos="100000">
                <a:schemeClr val="accent6">
                  <a:lumMod val="60000"/>
                  <a:lumOff val="40000"/>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endParaRPr lang="en-US" altLang="ja-JP" sz="1400" b="1" dirty="0" smtClean="0">
              <a:solidFill>
                <a:schemeClr val="tx1"/>
              </a:solidFill>
              <a:latin typeface="+mn-ea"/>
            </a:endParaRPr>
          </a:p>
          <a:p>
            <a:endParaRPr kumimoji="1" lang="ja-JP" altLang="en-US" sz="1200" b="1" dirty="0">
              <a:solidFill>
                <a:schemeClr val="tx1"/>
              </a:solidFill>
              <a:latin typeface="ＭＳ Ｐ明朝" panose="02020600040205080304" pitchFamily="18" charset="-128"/>
              <a:ea typeface="ＭＳ Ｐ明朝" panose="02020600040205080304" pitchFamily="18" charset="-128"/>
            </a:endParaRPr>
          </a:p>
        </p:txBody>
      </p:sp>
      <p:sp>
        <p:nvSpPr>
          <p:cNvPr id="64" name="ホームベース 63"/>
          <p:cNvSpPr/>
          <p:nvPr/>
        </p:nvSpPr>
        <p:spPr>
          <a:xfrm>
            <a:off x="7404272" y="5557652"/>
            <a:ext cx="2443244" cy="670474"/>
          </a:xfrm>
          <a:prstGeom prst="homePlate">
            <a:avLst>
              <a:gd name="adj" fmla="val 42308"/>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400" dirty="0" smtClean="0">
                <a:solidFill>
                  <a:schemeClr val="tx1"/>
                </a:solidFill>
                <a:latin typeface="+mn-ea"/>
              </a:rPr>
              <a:t>　</a:t>
            </a:r>
            <a:r>
              <a:rPr lang="ja-JP" altLang="en-US" sz="1400" b="1" dirty="0" smtClean="0">
                <a:solidFill>
                  <a:schemeClr val="tx1"/>
                </a:solidFill>
                <a:latin typeface="+mn-ea"/>
              </a:rPr>
              <a:t>市町村事務処理　</a:t>
            </a:r>
            <a:endParaRPr lang="en-US" altLang="ja-JP" sz="1400" b="1" dirty="0" smtClean="0">
              <a:solidFill>
                <a:schemeClr val="tx1"/>
              </a:solidFill>
              <a:latin typeface="+mn-ea"/>
            </a:endParaRPr>
          </a:p>
          <a:p>
            <a:r>
              <a:rPr lang="ja-JP" altLang="en-US" sz="1400" b="1" dirty="0">
                <a:solidFill>
                  <a:schemeClr val="tx1"/>
                </a:solidFill>
                <a:latin typeface="+mn-ea"/>
              </a:rPr>
              <a:t>　</a:t>
            </a:r>
            <a:r>
              <a:rPr lang="ja-JP" altLang="en-US" sz="1400" b="1" dirty="0" smtClean="0">
                <a:solidFill>
                  <a:schemeClr val="tx1"/>
                </a:solidFill>
                <a:latin typeface="+mn-ea"/>
              </a:rPr>
              <a:t>標準システムの配布、活用</a:t>
            </a:r>
            <a:endParaRPr lang="en-US" altLang="ja-JP" sz="1400" b="1" dirty="0" smtClean="0">
              <a:solidFill>
                <a:schemeClr val="tx1"/>
              </a:solidFill>
              <a:latin typeface="+mn-ea"/>
            </a:endParaRPr>
          </a:p>
          <a:p>
            <a:r>
              <a:rPr lang="ja-JP" altLang="en-US" sz="1400" b="1" dirty="0">
                <a:solidFill>
                  <a:schemeClr val="tx1"/>
                </a:solidFill>
                <a:latin typeface="+mn-ea"/>
              </a:rPr>
              <a:t>　</a:t>
            </a:r>
            <a:r>
              <a:rPr lang="en-US" altLang="ja-JP" sz="1200" dirty="0" smtClean="0">
                <a:solidFill>
                  <a:schemeClr val="tx1"/>
                </a:solidFill>
                <a:latin typeface="ＭＳ Ｐ明朝" panose="02020600040205080304" pitchFamily="18" charset="-128"/>
                <a:ea typeface="ＭＳ Ｐ明朝" panose="02020600040205080304" pitchFamily="18" charset="-128"/>
              </a:rPr>
              <a:t>※</a:t>
            </a:r>
            <a:r>
              <a:rPr lang="ja-JP" altLang="en-US" sz="1200" dirty="0" smtClean="0">
                <a:solidFill>
                  <a:schemeClr val="tx1"/>
                </a:solidFill>
                <a:latin typeface="ＭＳ Ｐ明朝" panose="02020600040205080304" pitchFamily="18" charset="-128"/>
                <a:ea typeface="ＭＳ Ｐ明朝" panose="02020600040205080304" pitchFamily="18" charset="-128"/>
              </a:rPr>
              <a:t>市町村は随時導入可能</a:t>
            </a:r>
            <a:endParaRPr lang="en-US" altLang="ja-JP" sz="1400" dirty="0" smtClean="0">
              <a:solidFill>
                <a:schemeClr val="tx1"/>
              </a:solidFill>
              <a:latin typeface="ＭＳ Ｐ明朝" panose="02020600040205080304" pitchFamily="18" charset="-128"/>
              <a:ea typeface="ＭＳ Ｐ明朝" panose="02020600040205080304" pitchFamily="18" charset="-128"/>
            </a:endParaRPr>
          </a:p>
        </p:txBody>
      </p:sp>
      <p:sp>
        <p:nvSpPr>
          <p:cNvPr id="72" name="ホームベース 71"/>
          <p:cNvSpPr/>
          <p:nvPr/>
        </p:nvSpPr>
        <p:spPr>
          <a:xfrm>
            <a:off x="5162812" y="6309320"/>
            <a:ext cx="4684704" cy="504056"/>
          </a:xfrm>
          <a:prstGeom prst="homePlate">
            <a:avLst>
              <a:gd name="adj" fmla="val 42308"/>
            </a:avLst>
          </a:prstGeom>
          <a:noFill/>
          <a:ln>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200" b="1" dirty="0" smtClean="0">
                <a:solidFill>
                  <a:schemeClr val="tx1"/>
                </a:solidFill>
                <a:latin typeface="+mn-ea"/>
              </a:rPr>
              <a:t>　</a:t>
            </a:r>
            <a:r>
              <a:rPr lang="ja-JP" altLang="en-US" sz="1400" b="1" dirty="0" smtClean="0">
                <a:solidFill>
                  <a:schemeClr val="tx1"/>
                </a:solidFill>
                <a:latin typeface="+mn-ea"/>
              </a:rPr>
              <a:t>自庁システムの改修により、国保改革に対応</a:t>
            </a:r>
            <a:endParaRPr lang="en-US" altLang="ja-JP" sz="1400" b="1" dirty="0" smtClean="0">
              <a:solidFill>
                <a:schemeClr val="tx1"/>
              </a:solidFill>
              <a:latin typeface="+mn-ea"/>
            </a:endParaRPr>
          </a:p>
          <a:p>
            <a:r>
              <a:rPr lang="ja-JP" altLang="en-US" sz="1200" b="1" dirty="0">
                <a:solidFill>
                  <a:schemeClr val="tx1"/>
                </a:solidFill>
                <a:latin typeface="+mn-ea"/>
              </a:rPr>
              <a:t>　</a:t>
            </a:r>
            <a:r>
              <a:rPr lang="ja-JP" altLang="en-US" sz="1200" b="1" dirty="0" smtClean="0">
                <a:solidFill>
                  <a:schemeClr val="tx1"/>
                </a:solidFill>
                <a:latin typeface="+mn-ea"/>
              </a:rPr>
              <a:t>　</a:t>
            </a:r>
            <a:r>
              <a:rPr lang="en-US" altLang="ja-JP" sz="1200" dirty="0" smtClean="0">
                <a:solidFill>
                  <a:schemeClr val="tx1"/>
                </a:solidFill>
                <a:latin typeface="+mn-ea"/>
              </a:rPr>
              <a:t>※ </a:t>
            </a:r>
            <a:r>
              <a:rPr lang="ja-JP" altLang="en-US" sz="1200" dirty="0" smtClean="0">
                <a:solidFill>
                  <a:schemeClr val="tx1"/>
                </a:solidFill>
                <a:latin typeface="+mn-ea"/>
              </a:rPr>
              <a:t>改修内容の程度により、着手する時期は市町村ごとに異なる</a:t>
            </a:r>
            <a:endParaRPr lang="en-US" altLang="ja-JP" sz="1200" dirty="0" smtClean="0">
              <a:solidFill>
                <a:schemeClr val="tx1"/>
              </a:solidFill>
              <a:latin typeface="+mn-ea"/>
            </a:endParaRPr>
          </a:p>
        </p:txBody>
      </p:sp>
      <p:sp>
        <p:nvSpPr>
          <p:cNvPr id="45" name="正方形/長方形 44"/>
          <p:cNvSpPr/>
          <p:nvPr/>
        </p:nvSpPr>
        <p:spPr>
          <a:xfrm>
            <a:off x="2864768" y="2248815"/>
            <a:ext cx="1152000" cy="32796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rgbClr val="000000"/>
                </a:solidFill>
              </a:rPr>
              <a:t>インタフェース</a:t>
            </a:r>
            <a:endParaRPr kumimoji="1" lang="en-US" altLang="ja-JP" sz="1100" dirty="0" smtClean="0">
              <a:solidFill>
                <a:srgbClr val="000000"/>
              </a:solidFill>
            </a:endParaRPr>
          </a:p>
          <a:p>
            <a:pPr algn="ctr"/>
            <a:r>
              <a:rPr lang="ja-JP" altLang="en-US" sz="1100" dirty="0" smtClean="0">
                <a:solidFill>
                  <a:srgbClr val="000000"/>
                </a:solidFill>
              </a:rPr>
              <a:t>要件定義等</a:t>
            </a:r>
            <a:endParaRPr kumimoji="1" lang="ja-JP" altLang="en-US" sz="1100" dirty="0">
              <a:solidFill>
                <a:srgbClr val="000000"/>
              </a:solidFill>
            </a:endParaRPr>
          </a:p>
        </p:txBody>
      </p:sp>
      <p:sp>
        <p:nvSpPr>
          <p:cNvPr id="46" name="正方形/長方形 45"/>
          <p:cNvSpPr/>
          <p:nvPr/>
        </p:nvSpPr>
        <p:spPr>
          <a:xfrm>
            <a:off x="2878416" y="2849387"/>
            <a:ext cx="1152000" cy="32796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rgbClr val="000000"/>
                </a:solidFill>
              </a:rPr>
              <a:t>インタフェース</a:t>
            </a:r>
            <a:endParaRPr kumimoji="1" lang="en-US" altLang="ja-JP" sz="1100" dirty="0" smtClean="0">
              <a:solidFill>
                <a:srgbClr val="000000"/>
              </a:solidFill>
            </a:endParaRPr>
          </a:p>
          <a:p>
            <a:pPr algn="ctr"/>
            <a:r>
              <a:rPr lang="ja-JP" altLang="en-US" sz="1100" dirty="0" smtClean="0">
                <a:solidFill>
                  <a:srgbClr val="000000"/>
                </a:solidFill>
              </a:rPr>
              <a:t>要件</a:t>
            </a:r>
            <a:r>
              <a:rPr lang="ja-JP" altLang="en-US" sz="1100" dirty="0">
                <a:solidFill>
                  <a:srgbClr val="000000"/>
                </a:solidFill>
              </a:rPr>
              <a:t>定義</a:t>
            </a:r>
            <a:endParaRPr kumimoji="1" lang="ja-JP" altLang="en-US" sz="1100" dirty="0">
              <a:solidFill>
                <a:srgbClr val="000000"/>
              </a:solidFill>
            </a:endParaRPr>
          </a:p>
        </p:txBody>
      </p:sp>
      <p:sp>
        <p:nvSpPr>
          <p:cNvPr id="55" name="ホームベース 54"/>
          <p:cNvSpPr/>
          <p:nvPr/>
        </p:nvSpPr>
        <p:spPr>
          <a:xfrm>
            <a:off x="5144261" y="5552518"/>
            <a:ext cx="2232000" cy="683779"/>
          </a:xfrm>
          <a:prstGeom prst="homePlate">
            <a:avLst>
              <a:gd name="adj" fmla="val 42308"/>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0" b="1" dirty="0" smtClean="0">
                <a:solidFill>
                  <a:schemeClr val="tx1"/>
                </a:solidFill>
                <a:latin typeface="+mn-ea"/>
              </a:rPr>
              <a:t>円滑な導入に向けた</a:t>
            </a:r>
            <a:endParaRPr lang="en-US" altLang="ja-JP" sz="1400" b="1" dirty="0" smtClean="0">
              <a:solidFill>
                <a:schemeClr val="tx1"/>
              </a:solidFill>
              <a:latin typeface="+mn-ea"/>
            </a:endParaRPr>
          </a:p>
          <a:p>
            <a:pPr algn="ctr"/>
            <a:r>
              <a:rPr lang="ja-JP" altLang="en-US" sz="1400" b="1" dirty="0" smtClean="0">
                <a:solidFill>
                  <a:schemeClr val="tx1"/>
                </a:solidFill>
                <a:latin typeface="+mn-ea"/>
              </a:rPr>
              <a:t>データ移行調査等</a:t>
            </a:r>
            <a:endParaRPr lang="en-US" altLang="ja-JP" sz="1400" b="1" dirty="0" smtClean="0">
              <a:solidFill>
                <a:schemeClr val="tx1"/>
              </a:solidFill>
              <a:latin typeface="+mn-ea"/>
            </a:endParaRPr>
          </a:p>
        </p:txBody>
      </p:sp>
      <p:sp>
        <p:nvSpPr>
          <p:cNvPr id="59" name="ホームベース 58"/>
          <p:cNvSpPr/>
          <p:nvPr/>
        </p:nvSpPr>
        <p:spPr>
          <a:xfrm>
            <a:off x="501137" y="1089877"/>
            <a:ext cx="5804660" cy="306623"/>
          </a:xfrm>
          <a:prstGeom prst="homePlate">
            <a:avLst>
              <a:gd name="adj" fmla="val 57976"/>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r>
              <a:rPr kumimoji="1" lang="ja-JP" altLang="en-US" sz="1400" dirty="0" smtClean="0">
                <a:solidFill>
                  <a:schemeClr val="tx1"/>
                </a:solidFill>
                <a:latin typeface="HG創英角ｺﾞｼｯｸUB" panose="020B0909000000000000" pitchFamily="49" charset="-128"/>
                <a:ea typeface="HG創英角ｺﾞｼｯｸUB" panose="020B0909000000000000" pitchFamily="49" charset="-128"/>
              </a:rPr>
              <a:t>国保保険者事務処理標準システム検討会・分科会（</a:t>
            </a:r>
            <a:r>
              <a:rPr kumimoji="1" lang="en-US" altLang="ja-JP" sz="1400" dirty="0" smtClean="0">
                <a:solidFill>
                  <a:schemeClr val="tx1"/>
                </a:solidFill>
                <a:latin typeface="HG創英角ｺﾞｼｯｸUB" panose="020B0909000000000000" pitchFamily="49" charset="-128"/>
                <a:ea typeface="HG創英角ｺﾞｼｯｸUB" panose="020B0909000000000000" pitchFamily="49" charset="-128"/>
              </a:rPr>
              <a:t>8</a:t>
            </a:r>
            <a:r>
              <a:rPr kumimoji="1" lang="ja-JP" altLang="en-US" sz="1400" dirty="0" smtClean="0">
                <a:solidFill>
                  <a:schemeClr val="tx1"/>
                </a:solidFill>
                <a:latin typeface="HG創英角ｺﾞｼｯｸUB" panose="020B0909000000000000" pitchFamily="49" charset="-128"/>
                <a:ea typeface="HG創英角ｺﾞｼｯｸUB" panose="020B0909000000000000" pitchFamily="49" charset="-128"/>
              </a:rPr>
              <a:t>月</a:t>
            </a:r>
            <a:r>
              <a:rPr kumimoji="1" lang="en-US" altLang="ja-JP" sz="1400" dirty="0" smtClean="0">
                <a:solidFill>
                  <a:schemeClr val="tx1"/>
                </a:solidFill>
                <a:latin typeface="HG創英角ｺﾞｼｯｸUB" panose="020B0909000000000000" pitchFamily="49" charset="-128"/>
                <a:ea typeface="HG創英角ｺﾞｼｯｸUB" panose="020B0909000000000000" pitchFamily="49" charset="-128"/>
              </a:rPr>
              <a:t>7</a:t>
            </a:r>
            <a:r>
              <a:rPr kumimoji="1" lang="ja-JP" altLang="en-US" sz="1400" dirty="0" smtClean="0">
                <a:solidFill>
                  <a:schemeClr val="tx1"/>
                </a:solidFill>
                <a:latin typeface="HG創英角ｺﾞｼｯｸUB" panose="020B0909000000000000" pitchFamily="49" charset="-128"/>
                <a:ea typeface="HG創英角ｺﾞｼｯｸUB" panose="020B0909000000000000" pitchFamily="49" charset="-128"/>
              </a:rPr>
              <a:t>日～</a:t>
            </a:r>
            <a:r>
              <a:rPr lang="ja-JP" altLang="en-US" sz="1400" dirty="0" smtClean="0">
                <a:solidFill>
                  <a:schemeClr val="tx1"/>
                </a:solidFill>
                <a:latin typeface="HG創英角ｺﾞｼｯｸUB" panose="020B0909000000000000" pitchFamily="49" charset="-128"/>
                <a:ea typeface="HG創英角ｺﾞｼｯｸUB" panose="020B0909000000000000" pitchFamily="49" charset="-128"/>
              </a:rPr>
              <a:t>）</a:t>
            </a:r>
            <a:endParaRPr kumimoji="1" lang="ja-JP" altLang="en-US" sz="1400" dirty="0">
              <a:solidFill>
                <a:schemeClr val="tx1"/>
              </a:solidFill>
              <a:latin typeface="HG創英角ｺﾞｼｯｸUB" panose="020B0909000000000000" pitchFamily="49" charset="-128"/>
              <a:ea typeface="HG創英角ｺﾞｼｯｸUB" panose="020B0909000000000000" pitchFamily="49" charset="-128"/>
            </a:endParaRPr>
          </a:p>
        </p:txBody>
      </p:sp>
      <p:cxnSp>
        <p:nvCxnSpPr>
          <p:cNvPr id="56" name="直線コネクタ 55"/>
          <p:cNvCxnSpPr/>
          <p:nvPr/>
        </p:nvCxnSpPr>
        <p:spPr>
          <a:xfrm>
            <a:off x="-43541" y="361549"/>
            <a:ext cx="10281592"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51" name="正方形/長方形 50"/>
          <p:cNvSpPr/>
          <p:nvPr/>
        </p:nvSpPr>
        <p:spPr>
          <a:xfrm>
            <a:off x="560512" y="2743200"/>
            <a:ext cx="936000" cy="41299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rgbClr val="000000"/>
                </a:solidFill>
              </a:rPr>
              <a:t>調達仕様書</a:t>
            </a:r>
            <a:endParaRPr lang="en-US" altLang="ja-JP" sz="1100" dirty="0" smtClean="0">
              <a:solidFill>
                <a:srgbClr val="000000"/>
              </a:solidFill>
            </a:endParaRPr>
          </a:p>
          <a:p>
            <a:pPr algn="ctr"/>
            <a:r>
              <a:rPr kumimoji="1" lang="ja-JP" altLang="en-US" sz="1100" dirty="0" smtClean="0">
                <a:solidFill>
                  <a:srgbClr val="000000"/>
                </a:solidFill>
              </a:rPr>
              <a:t>公開</a:t>
            </a:r>
            <a:endParaRPr kumimoji="1" lang="ja-JP" altLang="en-US" sz="1100" dirty="0">
              <a:solidFill>
                <a:srgbClr val="000000"/>
              </a:solidFill>
            </a:endParaRPr>
          </a:p>
        </p:txBody>
      </p:sp>
      <p:cxnSp>
        <p:nvCxnSpPr>
          <p:cNvPr id="66" name="直線矢印コネクタ 65"/>
          <p:cNvCxnSpPr/>
          <p:nvPr/>
        </p:nvCxnSpPr>
        <p:spPr>
          <a:xfrm flipV="1">
            <a:off x="3085460" y="1840675"/>
            <a:ext cx="6768000" cy="0"/>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7" name="正方形/長方形 66"/>
          <p:cNvSpPr/>
          <p:nvPr/>
        </p:nvSpPr>
        <p:spPr>
          <a:xfrm>
            <a:off x="8789158" y="1953040"/>
            <a:ext cx="996287" cy="1836000"/>
          </a:xfrm>
          <a:prstGeom prst="rect">
            <a:avLst/>
          </a:prstGeom>
          <a:solidFill>
            <a:schemeClr val="accent2">
              <a:lumMod val="20000"/>
              <a:lumOff val="80000"/>
            </a:schemeClr>
          </a:solidFill>
          <a:ln w="95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dirty="0">
                <a:solidFill>
                  <a:schemeClr val="tx1"/>
                </a:solidFill>
                <a:latin typeface="ＭＳ 明朝" panose="02020609040205080304" pitchFamily="17" charset="-128"/>
                <a:ea typeface="ＭＳ 明朝" panose="02020609040205080304" pitchFamily="17" charset="-128"/>
              </a:rPr>
              <a:t> </a:t>
            </a:r>
            <a:r>
              <a:rPr kumimoji="1" lang="ja-JP" altLang="en-US" sz="1300" dirty="0" smtClean="0">
                <a:solidFill>
                  <a:schemeClr val="tx1"/>
                </a:solidFill>
                <a:latin typeface="ＭＳ 明朝" panose="02020609040205080304" pitchFamily="17" charset="-128"/>
                <a:ea typeface="ＭＳ 明朝" panose="02020609040205080304" pitchFamily="17" charset="-128"/>
              </a:rPr>
              <a:t>機能改善 </a:t>
            </a:r>
            <a:endParaRPr kumimoji="1" lang="en-US" altLang="ja-JP" sz="1300" dirty="0" smtClean="0">
              <a:solidFill>
                <a:schemeClr val="tx1"/>
              </a:solidFill>
              <a:latin typeface="ＭＳ 明朝" panose="02020609040205080304" pitchFamily="17" charset="-128"/>
              <a:ea typeface="ＭＳ 明朝" panose="02020609040205080304" pitchFamily="17" charset="-128"/>
            </a:endParaRPr>
          </a:p>
          <a:p>
            <a:r>
              <a:rPr lang="en-US" altLang="ja-JP" sz="1300" dirty="0">
                <a:solidFill>
                  <a:schemeClr val="tx1"/>
                </a:solidFill>
                <a:latin typeface="ＭＳ 明朝" panose="02020609040205080304" pitchFamily="17" charset="-128"/>
                <a:ea typeface="ＭＳ 明朝" panose="02020609040205080304" pitchFamily="17" charset="-128"/>
              </a:rPr>
              <a:t> </a:t>
            </a:r>
            <a:r>
              <a:rPr kumimoji="1" lang="ja-JP" altLang="en-US" sz="1300" dirty="0" smtClean="0">
                <a:solidFill>
                  <a:schemeClr val="tx1"/>
                </a:solidFill>
                <a:latin typeface="ＭＳ 明朝" panose="02020609040205080304" pitchFamily="17" charset="-128"/>
                <a:ea typeface="ＭＳ 明朝" panose="02020609040205080304" pitchFamily="17" charset="-128"/>
              </a:rPr>
              <a:t>の要否を</a:t>
            </a:r>
            <a:endParaRPr kumimoji="1" lang="en-US" altLang="ja-JP" sz="1300" dirty="0" smtClean="0">
              <a:solidFill>
                <a:schemeClr val="tx1"/>
              </a:solidFill>
              <a:latin typeface="ＭＳ 明朝" panose="02020609040205080304" pitchFamily="17" charset="-128"/>
              <a:ea typeface="ＭＳ 明朝" panose="02020609040205080304" pitchFamily="17" charset="-128"/>
            </a:endParaRPr>
          </a:p>
          <a:p>
            <a:r>
              <a:rPr lang="en-US" altLang="ja-JP" sz="1300" dirty="0">
                <a:solidFill>
                  <a:schemeClr val="tx1"/>
                </a:solidFill>
                <a:latin typeface="ＭＳ 明朝" panose="02020609040205080304" pitchFamily="17" charset="-128"/>
                <a:ea typeface="ＭＳ 明朝" panose="02020609040205080304" pitchFamily="17" charset="-128"/>
              </a:rPr>
              <a:t> </a:t>
            </a:r>
            <a:r>
              <a:rPr kumimoji="1" lang="ja-JP" altLang="en-US" sz="1300" dirty="0" smtClean="0">
                <a:solidFill>
                  <a:schemeClr val="tx1"/>
                </a:solidFill>
                <a:latin typeface="ＭＳ 明朝" panose="02020609040205080304" pitchFamily="17" charset="-128"/>
                <a:ea typeface="ＭＳ 明朝" panose="02020609040205080304" pitchFamily="17" charset="-128"/>
              </a:rPr>
              <a:t>検討する</a:t>
            </a:r>
            <a:endParaRPr kumimoji="1" lang="en-US" altLang="ja-JP" sz="1300" dirty="0" smtClean="0">
              <a:solidFill>
                <a:schemeClr val="tx1"/>
              </a:solidFill>
              <a:latin typeface="ＭＳ 明朝" panose="02020609040205080304" pitchFamily="17" charset="-128"/>
              <a:ea typeface="ＭＳ 明朝" panose="02020609040205080304" pitchFamily="17" charset="-128"/>
            </a:endParaRPr>
          </a:p>
          <a:p>
            <a:r>
              <a:rPr lang="en-US" altLang="ja-JP" sz="1300" dirty="0">
                <a:solidFill>
                  <a:schemeClr val="tx1"/>
                </a:solidFill>
                <a:latin typeface="ＭＳ 明朝" panose="02020609040205080304" pitchFamily="17" charset="-128"/>
                <a:ea typeface="ＭＳ 明朝" panose="02020609040205080304" pitchFamily="17" charset="-128"/>
              </a:rPr>
              <a:t> </a:t>
            </a:r>
            <a:r>
              <a:rPr kumimoji="1" lang="ja-JP" altLang="en-US" sz="1300" dirty="0" smtClean="0">
                <a:solidFill>
                  <a:schemeClr val="tx1"/>
                </a:solidFill>
                <a:latin typeface="ＭＳ 明朝" panose="02020609040205080304" pitchFamily="17" charset="-128"/>
                <a:ea typeface="ＭＳ 明朝" panose="02020609040205080304" pitchFamily="17" charset="-128"/>
              </a:rPr>
              <a:t>ための場</a:t>
            </a:r>
            <a:endParaRPr kumimoji="1" lang="en-US" altLang="ja-JP" sz="1300" dirty="0" smtClean="0">
              <a:solidFill>
                <a:schemeClr val="tx1"/>
              </a:solidFill>
              <a:latin typeface="ＭＳ 明朝" panose="02020609040205080304" pitchFamily="17" charset="-128"/>
              <a:ea typeface="ＭＳ 明朝" panose="02020609040205080304" pitchFamily="17" charset="-128"/>
            </a:endParaRPr>
          </a:p>
          <a:p>
            <a:r>
              <a:rPr lang="en-US" altLang="ja-JP" sz="1300" dirty="0">
                <a:solidFill>
                  <a:schemeClr val="tx1"/>
                </a:solidFill>
                <a:latin typeface="ＭＳ 明朝" panose="02020609040205080304" pitchFamily="17" charset="-128"/>
                <a:ea typeface="ＭＳ 明朝" panose="02020609040205080304" pitchFamily="17" charset="-128"/>
              </a:rPr>
              <a:t> </a:t>
            </a:r>
            <a:r>
              <a:rPr lang="ja-JP" altLang="en-US" sz="1300" dirty="0">
                <a:solidFill>
                  <a:schemeClr val="tx1"/>
                </a:solidFill>
                <a:latin typeface="ＭＳ 明朝" panose="02020609040205080304" pitchFamily="17" charset="-128"/>
                <a:ea typeface="ＭＳ 明朝" panose="02020609040205080304" pitchFamily="17" charset="-128"/>
              </a:rPr>
              <a:t>を</a:t>
            </a:r>
            <a:r>
              <a:rPr kumimoji="1" lang="ja-JP" altLang="en-US" sz="1300" dirty="0" smtClean="0">
                <a:solidFill>
                  <a:schemeClr val="tx1"/>
                </a:solidFill>
                <a:latin typeface="ＭＳ 明朝" panose="02020609040205080304" pitchFamily="17" charset="-128"/>
                <a:ea typeface="ＭＳ 明朝" panose="02020609040205080304" pitchFamily="17" charset="-128"/>
              </a:rPr>
              <a:t>設置</a:t>
            </a:r>
            <a:endParaRPr kumimoji="1" lang="en-US" altLang="ja-JP" sz="1300" dirty="0" smtClean="0">
              <a:solidFill>
                <a:schemeClr val="tx1"/>
              </a:solidFill>
              <a:latin typeface="ＭＳ 明朝" panose="02020609040205080304" pitchFamily="17" charset="-128"/>
              <a:ea typeface="ＭＳ 明朝" panose="02020609040205080304" pitchFamily="17" charset="-128"/>
            </a:endParaRPr>
          </a:p>
        </p:txBody>
      </p:sp>
      <p:sp>
        <p:nvSpPr>
          <p:cNvPr id="3" name="ホームベース 2"/>
          <p:cNvSpPr/>
          <p:nvPr/>
        </p:nvSpPr>
        <p:spPr>
          <a:xfrm>
            <a:off x="513012" y="1429231"/>
            <a:ext cx="1200445" cy="288000"/>
          </a:xfrm>
          <a:prstGeom prst="homePlat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b="1" dirty="0" smtClean="0">
                <a:solidFill>
                  <a:schemeClr val="tx1"/>
                </a:solidFill>
              </a:rPr>
              <a:t>要件定義</a:t>
            </a:r>
            <a:endParaRPr kumimoji="1" lang="ja-JP" altLang="en-US" sz="1200" b="1" dirty="0">
              <a:solidFill>
                <a:schemeClr val="tx1"/>
              </a:solidFill>
            </a:endParaRPr>
          </a:p>
        </p:txBody>
      </p:sp>
      <p:sp>
        <p:nvSpPr>
          <p:cNvPr id="9" name="山形 8"/>
          <p:cNvSpPr/>
          <p:nvPr/>
        </p:nvSpPr>
        <p:spPr>
          <a:xfrm>
            <a:off x="1603050" y="1429231"/>
            <a:ext cx="1116000" cy="288000"/>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b="1" dirty="0" smtClean="0">
                <a:solidFill>
                  <a:schemeClr val="tx1"/>
                </a:solidFill>
              </a:rPr>
              <a:t>基本設計</a:t>
            </a:r>
            <a:endParaRPr kumimoji="1" lang="ja-JP" altLang="en-US" sz="1200" b="1" dirty="0">
              <a:solidFill>
                <a:schemeClr val="tx1"/>
              </a:solidFill>
            </a:endParaRPr>
          </a:p>
        </p:txBody>
      </p:sp>
      <p:sp>
        <p:nvSpPr>
          <p:cNvPr id="73" name="山形 72"/>
          <p:cNvSpPr/>
          <p:nvPr/>
        </p:nvSpPr>
        <p:spPr>
          <a:xfrm>
            <a:off x="2606083" y="1429231"/>
            <a:ext cx="2340000" cy="288000"/>
          </a:xfrm>
          <a:prstGeom prst="chevr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200" b="1" dirty="0" smtClean="0">
                <a:solidFill>
                  <a:schemeClr val="tx1"/>
                </a:solidFill>
              </a:rPr>
              <a:t>詳細設計</a:t>
            </a:r>
            <a:endParaRPr kumimoji="1" lang="ja-JP" altLang="en-US" sz="1200" b="1" dirty="0">
              <a:solidFill>
                <a:schemeClr val="tx1"/>
              </a:solidFill>
            </a:endParaRPr>
          </a:p>
        </p:txBody>
      </p:sp>
      <p:sp>
        <p:nvSpPr>
          <p:cNvPr id="74" name="正方形/長方形 73"/>
          <p:cNvSpPr/>
          <p:nvPr/>
        </p:nvSpPr>
        <p:spPr>
          <a:xfrm>
            <a:off x="2819285" y="1749473"/>
            <a:ext cx="1008000" cy="252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ヘルプデスク</a:t>
            </a:r>
            <a:endParaRPr kumimoji="1"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山形 74"/>
          <p:cNvSpPr/>
          <p:nvPr/>
        </p:nvSpPr>
        <p:spPr>
          <a:xfrm>
            <a:off x="4795594" y="1429231"/>
            <a:ext cx="1775232" cy="288000"/>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200" b="1" dirty="0" smtClean="0">
                <a:solidFill>
                  <a:schemeClr val="tx1"/>
                </a:solidFill>
              </a:rPr>
              <a:t>プログラム・テスト</a:t>
            </a:r>
            <a:endParaRPr kumimoji="1" lang="ja-JP" altLang="en-US" sz="1200" b="1" dirty="0">
              <a:solidFill>
                <a:schemeClr val="tx1"/>
              </a:solidFill>
            </a:endParaRPr>
          </a:p>
        </p:txBody>
      </p:sp>
      <p:sp>
        <p:nvSpPr>
          <p:cNvPr id="76" name="山形 75"/>
          <p:cNvSpPr/>
          <p:nvPr/>
        </p:nvSpPr>
        <p:spPr>
          <a:xfrm>
            <a:off x="6427068" y="1429231"/>
            <a:ext cx="2342356" cy="288000"/>
          </a:xfrm>
          <a:prstGeom prst="chevr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200" b="1" dirty="0" smtClean="0">
                <a:solidFill>
                  <a:schemeClr val="tx1"/>
                </a:solidFill>
              </a:rPr>
              <a:t>統合・結合テスト</a:t>
            </a:r>
            <a:endParaRPr kumimoji="1" lang="ja-JP" altLang="en-US" sz="1200" b="1" dirty="0">
              <a:solidFill>
                <a:schemeClr val="tx1"/>
              </a:solidFill>
            </a:endParaRPr>
          </a:p>
        </p:txBody>
      </p:sp>
      <p:sp>
        <p:nvSpPr>
          <p:cNvPr id="63" name="大かっこ 62"/>
          <p:cNvSpPr/>
          <p:nvPr/>
        </p:nvSpPr>
        <p:spPr>
          <a:xfrm>
            <a:off x="5457056" y="4230180"/>
            <a:ext cx="5586186" cy="663488"/>
          </a:xfrm>
          <a:prstGeom prst="bracketPair">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1200" dirty="0" smtClean="0">
                <a:latin typeface="ＭＳ Ｐ明朝" panose="02020600040205080304" pitchFamily="18" charset="-128"/>
                <a:ea typeface="ＭＳ Ｐ明朝" panose="02020600040205080304" pitchFamily="18" charset="-128"/>
              </a:rPr>
              <a:t> ・ </a:t>
            </a:r>
            <a:r>
              <a:rPr lang="ja-JP" altLang="en-US" sz="1200" dirty="0" smtClean="0">
                <a:latin typeface="ＭＳ Ｐ明朝" panose="02020600040205080304" pitchFamily="18" charset="-128"/>
                <a:ea typeface="ＭＳ Ｐ明朝" panose="02020600040205080304" pitchFamily="18" charset="-128"/>
              </a:rPr>
              <a:t>国保事業費納付金や標準保険料率の算定は簡易版で対応。</a:t>
            </a:r>
            <a:endParaRPr lang="en-US" altLang="ja-JP" sz="1200" dirty="0" smtClean="0">
              <a:latin typeface="ＭＳ Ｐ明朝" panose="02020600040205080304" pitchFamily="18" charset="-128"/>
              <a:ea typeface="ＭＳ Ｐ明朝" panose="02020600040205080304" pitchFamily="18" charset="-128"/>
            </a:endParaRPr>
          </a:p>
          <a:p>
            <a:r>
              <a:rPr lang="ja-JP" altLang="en-US" sz="1200" dirty="0" smtClean="0">
                <a:latin typeface="ＭＳ Ｐ明朝" panose="02020600040205080304" pitchFamily="18" charset="-128"/>
                <a:ea typeface="ＭＳ Ｐ明朝" panose="02020600040205080304" pitchFamily="18" charset="-128"/>
              </a:rPr>
              <a:t>　納付金や財政安定化基金の現金管理は確定版から対応。</a:t>
            </a:r>
            <a:endParaRPr lang="en-US" altLang="ja-JP" sz="1200" dirty="0" smtClean="0">
              <a:latin typeface="ＭＳ Ｐ明朝" panose="02020600040205080304" pitchFamily="18" charset="-128"/>
              <a:ea typeface="ＭＳ Ｐ明朝" panose="02020600040205080304" pitchFamily="18" charset="-128"/>
            </a:endParaRPr>
          </a:p>
        </p:txBody>
      </p:sp>
      <p:sp>
        <p:nvSpPr>
          <p:cNvPr id="69" name="正方形/長方形 68"/>
          <p:cNvSpPr/>
          <p:nvPr/>
        </p:nvSpPr>
        <p:spPr>
          <a:xfrm>
            <a:off x="1749280" y="1760941"/>
            <a:ext cx="1008000" cy="252000"/>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照会専用サイト</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9" name="直線矢印コネクタ 78"/>
          <p:cNvCxnSpPr/>
          <p:nvPr/>
        </p:nvCxnSpPr>
        <p:spPr>
          <a:xfrm flipV="1">
            <a:off x="7473280" y="5458872"/>
            <a:ext cx="0" cy="180000"/>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p:nvPr/>
        </p:nvCxnSpPr>
        <p:spPr>
          <a:xfrm flipH="1" flipV="1">
            <a:off x="6969224" y="5444945"/>
            <a:ext cx="0" cy="928559"/>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53" name="スライド番号プレースホルダー 1"/>
          <p:cNvSpPr txBox="1">
            <a:spLocks/>
          </p:cNvSpPr>
          <p:nvPr/>
        </p:nvSpPr>
        <p:spPr>
          <a:xfrm>
            <a:off x="7607250" y="654928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3</a:t>
            </a:fld>
            <a:endParaRPr lang="ja-JP" altLang="en-US" dirty="0">
              <a:latin typeface="ＤＦ特太ゴシック体" panose="020B0509000000000000" pitchFamily="49" charset="-128"/>
              <a:ea typeface="ＤＦ特太ゴシック体" panose="020B0509000000000000" pitchFamily="49" charset="-128"/>
            </a:endParaRPr>
          </a:p>
        </p:txBody>
      </p:sp>
      <p:sp>
        <p:nvSpPr>
          <p:cNvPr id="54" name="正方形/長方形 53"/>
          <p:cNvSpPr/>
          <p:nvPr/>
        </p:nvSpPr>
        <p:spPr>
          <a:xfrm>
            <a:off x="7479059" y="3317424"/>
            <a:ext cx="1218357" cy="3276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HGPｺﾞｼｯｸM" panose="020B0600000000000000" pitchFamily="50" charset="-128"/>
                <a:ea typeface="HGPｺﾞｼｯｸM" panose="020B0600000000000000" pitchFamily="50" charset="-128"/>
              </a:rPr>
              <a:t>平成</a:t>
            </a:r>
            <a:r>
              <a:rPr lang="en-US" altLang="ja-JP" sz="1050" smtClean="0">
                <a:solidFill>
                  <a:schemeClr val="tx1"/>
                </a:solidFill>
                <a:latin typeface="HGPｺﾞｼｯｸM" panose="020B0600000000000000" pitchFamily="50" charset="-128"/>
                <a:ea typeface="HGPｺﾞｼｯｸM" panose="020B0600000000000000" pitchFamily="50" charset="-128"/>
              </a:rPr>
              <a:t>29</a:t>
            </a:r>
            <a:r>
              <a:rPr lang="ja-JP" altLang="en-US" sz="1050" smtClean="0">
                <a:solidFill>
                  <a:schemeClr val="tx1"/>
                </a:solidFill>
                <a:latin typeface="HGPｺﾞｼｯｸM" panose="020B0600000000000000" pitchFamily="50" charset="-128"/>
                <a:ea typeface="HGPｺﾞｼｯｸM" panose="020B0600000000000000" pitchFamily="50" charset="-128"/>
              </a:rPr>
              <a:t>年</a:t>
            </a:r>
            <a:r>
              <a:rPr lang="en-US" altLang="ja-JP" sz="1050" dirty="0" smtClean="0">
                <a:solidFill>
                  <a:schemeClr val="tx1"/>
                </a:solidFill>
                <a:latin typeface="HGPｺﾞｼｯｸM" panose="020B0600000000000000" pitchFamily="50" charset="-128"/>
                <a:ea typeface="HGPｺﾞｼｯｸM" panose="020B0600000000000000" pitchFamily="50" charset="-128"/>
              </a:rPr>
              <a:t>10</a:t>
            </a:r>
            <a:r>
              <a:rPr lang="ja-JP" altLang="en-US" sz="1050" dirty="0" smtClean="0">
                <a:solidFill>
                  <a:schemeClr val="tx1"/>
                </a:solidFill>
                <a:latin typeface="HGPｺﾞｼｯｸM" panose="020B0600000000000000" pitchFamily="50" charset="-128"/>
                <a:ea typeface="HGPｺﾞｼｯｸM" panose="020B0600000000000000" pitchFamily="50" charset="-128"/>
              </a:rPr>
              <a:t>月</a:t>
            </a:r>
            <a:endParaRPr kumimoji="1" lang="en-US" altLang="ja-JP" sz="10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050" dirty="0" smtClean="0">
                <a:solidFill>
                  <a:schemeClr val="tx1"/>
                </a:solidFill>
                <a:latin typeface="HGPｺﾞｼｯｸM" panose="020B0600000000000000" pitchFamily="50" charset="-128"/>
                <a:ea typeface="HGPｺﾞｼｯｸM" panose="020B0600000000000000" pitchFamily="50" charset="-128"/>
              </a:rPr>
              <a:t>配布</a:t>
            </a:r>
            <a:endParaRPr kumimoji="1" lang="ja-JP" altLang="en-US" sz="1050" dirty="0">
              <a:solidFill>
                <a:schemeClr val="tx1"/>
              </a:solidFill>
              <a:latin typeface="HGPｺﾞｼｯｸM" panose="020B0600000000000000" pitchFamily="50" charset="-128"/>
              <a:ea typeface="HGPｺﾞｼｯｸM" panose="020B0600000000000000" pitchFamily="50" charset="-128"/>
            </a:endParaRPr>
          </a:p>
        </p:txBody>
      </p:sp>
      <p:sp>
        <p:nvSpPr>
          <p:cNvPr id="71" name="正方形/長方形 70"/>
          <p:cNvSpPr/>
          <p:nvPr/>
        </p:nvSpPr>
        <p:spPr>
          <a:xfrm>
            <a:off x="6640248" y="2736216"/>
            <a:ext cx="1218357" cy="3276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HGPｺﾞｼｯｸM" panose="020B0600000000000000" pitchFamily="50" charset="-128"/>
                <a:ea typeface="HGPｺﾞｼｯｸM" panose="020B0600000000000000" pitchFamily="50" charset="-128"/>
              </a:rPr>
              <a:t>平成</a:t>
            </a:r>
            <a:r>
              <a:rPr lang="en-US" altLang="ja-JP" sz="1050" dirty="0" smtClean="0">
                <a:solidFill>
                  <a:schemeClr val="tx1"/>
                </a:solidFill>
                <a:latin typeface="HGPｺﾞｼｯｸM" panose="020B0600000000000000" pitchFamily="50" charset="-128"/>
                <a:ea typeface="HGPｺﾞｼｯｸM" panose="020B0600000000000000" pitchFamily="50" charset="-128"/>
              </a:rPr>
              <a:t>29</a:t>
            </a:r>
            <a:r>
              <a:rPr lang="ja-JP" altLang="en-US" sz="1050" dirty="0" smtClean="0">
                <a:solidFill>
                  <a:schemeClr val="tx1"/>
                </a:solidFill>
                <a:latin typeface="HGPｺﾞｼｯｸM" panose="020B0600000000000000" pitchFamily="50" charset="-128"/>
                <a:ea typeface="HGPｺﾞｼｯｸM" panose="020B0600000000000000" pitchFamily="50" charset="-128"/>
              </a:rPr>
              <a:t>年</a:t>
            </a:r>
            <a:r>
              <a:rPr lang="en-US" altLang="ja-JP" sz="1050" dirty="0" smtClean="0">
                <a:solidFill>
                  <a:schemeClr val="tx1"/>
                </a:solidFill>
                <a:latin typeface="HGPｺﾞｼｯｸM" panose="020B0600000000000000" pitchFamily="50" charset="-128"/>
                <a:ea typeface="HGPｺﾞｼｯｸM" panose="020B0600000000000000" pitchFamily="50" charset="-128"/>
              </a:rPr>
              <a:t>6</a:t>
            </a:r>
            <a:r>
              <a:rPr lang="ja-JP" altLang="en-US" sz="1050" dirty="0" smtClean="0">
                <a:solidFill>
                  <a:schemeClr val="tx1"/>
                </a:solidFill>
                <a:latin typeface="HGPｺﾞｼｯｸM" panose="020B0600000000000000" pitchFamily="50" charset="-128"/>
                <a:ea typeface="HGPｺﾞｼｯｸM" panose="020B0600000000000000" pitchFamily="50" charset="-128"/>
              </a:rPr>
              <a:t>月</a:t>
            </a:r>
            <a:endParaRPr kumimoji="1" lang="en-US" altLang="ja-JP" sz="10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050" dirty="0" smtClean="0">
                <a:solidFill>
                  <a:schemeClr val="tx1"/>
                </a:solidFill>
                <a:latin typeface="HGPｺﾞｼｯｸM" panose="020B0600000000000000" pitchFamily="50" charset="-128"/>
                <a:ea typeface="HGPｺﾞｼｯｸM" panose="020B0600000000000000" pitchFamily="50" charset="-128"/>
              </a:rPr>
              <a:t>連携テスト開始</a:t>
            </a:r>
            <a:endParaRPr kumimoji="1" lang="ja-JP" altLang="en-US" sz="1050" dirty="0">
              <a:solidFill>
                <a:schemeClr val="tx1"/>
              </a:solidFill>
              <a:latin typeface="HGPｺﾞｼｯｸM" panose="020B0600000000000000" pitchFamily="50" charset="-128"/>
              <a:ea typeface="HGPｺﾞｼｯｸM" panose="020B0600000000000000" pitchFamily="50" charset="-128"/>
            </a:endParaRPr>
          </a:p>
        </p:txBody>
      </p:sp>
      <p:sp>
        <p:nvSpPr>
          <p:cNvPr id="77" name="正方形/長方形 76"/>
          <p:cNvSpPr/>
          <p:nvPr/>
        </p:nvSpPr>
        <p:spPr>
          <a:xfrm>
            <a:off x="7479059" y="2119208"/>
            <a:ext cx="1434381" cy="3276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HGPｺﾞｼｯｸM" panose="020B0600000000000000" pitchFamily="50" charset="-128"/>
                <a:ea typeface="HGPｺﾞｼｯｸM" panose="020B0600000000000000" pitchFamily="50" charset="-128"/>
              </a:rPr>
              <a:t>平成</a:t>
            </a:r>
            <a:r>
              <a:rPr lang="en-US" altLang="ja-JP" sz="1050" dirty="0" smtClean="0">
                <a:solidFill>
                  <a:schemeClr val="tx1"/>
                </a:solidFill>
                <a:latin typeface="HGPｺﾞｼｯｸM" panose="020B0600000000000000" pitchFamily="50" charset="-128"/>
                <a:ea typeface="HGPｺﾞｼｯｸM" panose="020B0600000000000000" pitchFamily="50" charset="-128"/>
              </a:rPr>
              <a:t>29</a:t>
            </a:r>
            <a:r>
              <a:rPr lang="ja-JP" altLang="en-US" sz="1050" dirty="0" smtClean="0">
                <a:solidFill>
                  <a:schemeClr val="tx1"/>
                </a:solidFill>
                <a:latin typeface="HGPｺﾞｼｯｸM" panose="020B0600000000000000" pitchFamily="50" charset="-128"/>
                <a:ea typeface="HGPｺﾞｼｯｸM" panose="020B0600000000000000" pitchFamily="50" charset="-128"/>
              </a:rPr>
              <a:t>年</a:t>
            </a:r>
            <a:r>
              <a:rPr lang="en-US" altLang="ja-JP" sz="1050" dirty="0" smtClean="0">
                <a:solidFill>
                  <a:schemeClr val="tx1"/>
                </a:solidFill>
                <a:latin typeface="HGPｺﾞｼｯｸM" panose="020B0600000000000000" pitchFamily="50" charset="-128"/>
                <a:ea typeface="HGPｺﾞｼｯｸM" panose="020B0600000000000000" pitchFamily="50" charset="-128"/>
              </a:rPr>
              <a:t>10</a:t>
            </a:r>
            <a:r>
              <a:rPr lang="ja-JP" altLang="en-US" sz="1050" dirty="0" smtClean="0">
                <a:solidFill>
                  <a:schemeClr val="tx1"/>
                </a:solidFill>
                <a:latin typeface="HGPｺﾞｼｯｸM" panose="020B0600000000000000" pitchFamily="50" charset="-128"/>
                <a:ea typeface="HGPｺﾞｼｯｸM" panose="020B0600000000000000" pitchFamily="50" charset="-128"/>
              </a:rPr>
              <a:t>月</a:t>
            </a:r>
            <a:endParaRPr kumimoji="1" lang="en-US" altLang="ja-JP" sz="1050" dirty="0" smtClean="0">
              <a:solidFill>
                <a:schemeClr val="tx1"/>
              </a:solidFill>
              <a:latin typeface="HGPｺﾞｼｯｸM" panose="020B0600000000000000" pitchFamily="50" charset="-128"/>
              <a:ea typeface="HGPｺﾞｼｯｸM" panose="020B0600000000000000" pitchFamily="50" charset="-128"/>
            </a:endParaRPr>
          </a:p>
          <a:p>
            <a:r>
              <a:rPr lang="ja-JP" altLang="en-US" sz="1050" dirty="0" smtClean="0">
                <a:solidFill>
                  <a:schemeClr val="tx1"/>
                </a:solidFill>
                <a:latin typeface="HGPｺﾞｼｯｸM" panose="020B0600000000000000" pitchFamily="50" charset="-128"/>
                <a:ea typeface="HGPｺﾞｼｯｸM" panose="020B0600000000000000" pitchFamily="50" charset="-128"/>
              </a:rPr>
              <a:t>確定版配布</a:t>
            </a:r>
            <a:endParaRPr kumimoji="1" lang="ja-JP" altLang="en-US" sz="1050" dirty="0">
              <a:solidFill>
                <a:schemeClr val="tx1"/>
              </a:solidFill>
              <a:latin typeface="HGPｺﾞｼｯｸM" panose="020B0600000000000000" pitchFamily="50" charset="-128"/>
              <a:ea typeface="HGPｺﾞｼｯｸM" panose="020B0600000000000000" pitchFamily="50" charset="-128"/>
            </a:endParaRPr>
          </a:p>
        </p:txBody>
      </p:sp>
      <p:sp>
        <p:nvSpPr>
          <p:cNvPr id="81" name="正方形/長方形 80"/>
          <p:cNvSpPr/>
          <p:nvPr/>
        </p:nvSpPr>
        <p:spPr>
          <a:xfrm>
            <a:off x="2239632" y="3428685"/>
            <a:ext cx="514456" cy="32791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rgbClr val="000000"/>
                </a:solidFill>
              </a:rPr>
              <a:t>仕様</a:t>
            </a:r>
            <a:endParaRPr lang="en-US" altLang="ja-JP" sz="1100" dirty="0" smtClean="0">
              <a:solidFill>
                <a:srgbClr val="000000"/>
              </a:solidFill>
            </a:endParaRPr>
          </a:p>
          <a:p>
            <a:pPr algn="ctr"/>
            <a:r>
              <a:rPr lang="ja-JP" altLang="en-US" sz="1100" dirty="0" smtClean="0">
                <a:solidFill>
                  <a:srgbClr val="000000"/>
                </a:solidFill>
              </a:rPr>
              <a:t>資料</a:t>
            </a:r>
            <a:endParaRPr kumimoji="1" lang="ja-JP" altLang="en-US" sz="1100" dirty="0">
              <a:solidFill>
                <a:srgbClr val="000000"/>
              </a:solidFill>
            </a:endParaRPr>
          </a:p>
        </p:txBody>
      </p:sp>
      <p:cxnSp>
        <p:nvCxnSpPr>
          <p:cNvPr id="82" name="直線矢印コネクタ 81"/>
          <p:cNvCxnSpPr>
            <a:stCxn id="68" idx="3"/>
          </p:cNvCxnSpPr>
          <p:nvPr/>
        </p:nvCxnSpPr>
        <p:spPr>
          <a:xfrm flipH="1" flipV="1">
            <a:off x="4592960" y="4653137"/>
            <a:ext cx="0" cy="706588"/>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83" name="正方形/長方形 82"/>
          <p:cNvSpPr/>
          <p:nvPr/>
        </p:nvSpPr>
        <p:spPr>
          <a:xfrm>
            <a:off x="3695528" y="5966695"/>
            <a:ext cx="825424" cy="82988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050" dirty="0" smtClean="0">
                <a:solidFill>
                  <a:srgbClr val="000000"/>
                </a:solidFill>
                <a:latin typeface="HGPｺﾞｼｯｸM" panose="020B0600000000000000" pitchFamily="50" charset="-128"/>
                <a:ea typeface="HGPｺﾞｼｯｸM" panose="020B0600000000000000" pitchFamily="50" charset="-128"/>
                <a:cs typeface="Meiryo UI" panose="020B0604030504040204" pitchFamily="50" charset="-128"/>
              </a:rPr>
              <a:t>８～９月</a:t>
            </a:r>
            <a:endParaRPr kumimoji="1" lang="en-US" altLang="ja-JP" sz="1050" dirty="0" smtClean="0">
              <a:solidFill>
                <a:srgbClr val="000000"/>
              </a:solidFill>
              <a:latin typeface="HGPｺﾞｼｯｸM" panose="020B0600000000000000" pitchFamily="50" charset="-128"/>
              <a:ea typeface="HGPｺﾞｼｯｸM" panose="020B0600000000000000" pitchFamily="50" charset="-128"/>
              <a:cs typeface="Meiryo UI" panose="020B0604030504040204" pitchFamily="50" charset="-128"/>
            </a:endParaRPr>
          </a:p>
          <a:p>
            <a:pPr algn="ctr"/>
            <a:r>
              <a:rPr kumimoji="1" lang="ja-JP" altLang="en-US" sz="1200" b="1" dirty="0" smtClean="0">
                <a:solidFill>
                  <a:srgbClr val="000000"/>
                </a:solidFill>
              </a:rPr>
              <a:t>導入意向調査</a:t>
            </a:r>
            <a:endParaRPr kumimoji="1" lang="en-US" altLang="ja-JP" sz="1200" b="1" dirty="0" smtClean="0">
              <a:solidFill>
                <a:srgbClr val="000000"/>
              </a:solidFill>
            </a:endParaRPr>
          </a:p>
        </p:txBody>
      </p:sp>
      <p:sp>
        <p:nvSpPr>
          <p:cNvPr id="84" name="正方形/長方形 83"/>
          <p:cNvSpPr/>
          <p:nvPr/>
        </p:nvSpPr>
        <p:spPr>
          <a:xfrm>
            <a:off x="2347064" y="5962928"/>
            <a:ext cx="1296888" cy="82988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050" dirty="0" smtClean="0">
                <a:solidFill>
                  <a:srgbClr val="000000"/>
                </a:solidFill>
                <a:latin typeface="HGPｺﾞｼｯｸM" panose="020B0600000000000000" pitchFamily="50" charset="-128"/>
                <a:ea typeface="HGPｺﾞｼｯｸM" panose="020B0600000000000000" pitchFamily="50" charset="-128"/>
                <a:cs typeface="Meiryo UI" panose="020B0604030504040204" pitchFamily="50" charset="-128"/>
              </a:rPr>
              <a:t>３月～</a:t>
            </a:r>
            <a:r>
              <a:rPr kumimoji="1" lang="en-US" altLang="ja-JP" sz="1050" dirty="0" smtClean="0">
                <a:solidFill>
                  <a:srgbClr val="000000"/>
                </a:solidFill>
                <a:latin typeface="HGPｺﾞｼｯｸM" panose="020B0600000000000000" pitchFamily="50" charset="-128"/>
                <a:ea typeface="HGPｺﾞｼｯｸM" panose="020B0600000000000000" pitchFamily="50" charset="-128"/>
                <a:cs typeface="Meiryo UI" panose="020B0604030504040204" pitchFamily="50" charset="-128"/>
              </a:rPr>
              <a:t>7</a:t>
            </a:r>
            <a:r>
              <a:rPr kumimoji="1" lang="ja-JP" altLang="en-US" sz="1050" dirty="0" smtClean="0">
                <a:solidFill>
                  <a:srgbClr val="000000"/>
                </a:solidFill>
                <a:latin typeface="HGPｺﾞｼｯｸM" panose="020B0600000000000000" pitchFamily="50" charset="-128"/>
                <a:ea typeface="HGPｺﾞｼｯｸM" panose="020B0600000000000000" pitchFamily="50" charset="-128"/>
                <a:cs typeface="Meiryo UI" panose="020B0604030504040204" pitchFamily="50" charset="-128"/>
              </a:rPr>
              <a:t>月</a:t>
            </a:r>
            <a:endParaRPr kumimoji="1" lang="en-US" altLang="ja-JP" sz="1050" dirty="0" smtClean="0">
              <a:solidFill>
                <a:srgbClr val="000000"/>
              </a:solidFill>
              <a:latin typeface="HGPｺﾞｼｯｸM" panose="020B0600000000000000" pitchFamily="50" charset="-128"/>
              <a:ea typeface="HGPｺﾞｼｯｸM" panose="020B0600000000000000" pitchFamily="50" charset="-128"/>
              <a:cs typeface="Meiryo UI" panose="020B0604030504040204" pitchFamily="50" charset="-128"/>
            </a:endParaRPr>
          </a:p>
          <a:p>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先行公開する現行パッケージの仕様書と簡易デモ機を検討</a:t>
            </a:r>
            <a:endParaRPr kumimoji="1" lang="en-US" altLang="ja-JP"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山形 84"/>
          <p:cNvSpPr/>
          <p:nvPr/>
        </p:nvSpPr>
        <p:spPr>
          <a:xfrm>
            <a:off x="8670120" y="1429230"/>
            <a:ext cx="1183340" cy="285193"/>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200" b="1" dirty="0" smtClean="0">
                <a:solidFill>
                  <a:schemeClr val="tx1"/>
                </a:solidFill>
              </a:rPr>
              <a:t>保守</a:t>
            </a:r>
            <a:endParaRPr kumimoji="1" lang="ja-JP" altLang="en-US" sz="1200" b="1" dirty="0">
              <a:solidFill>
                <a:schemeClr val="tx1"/>
              </a:solidFill>
            </a:endParaRPr>
          </a:p>
        </p:txBody>
      </p:sp>
      <p:sp>
        <p:nvSpPr>
          <p:cNvPr id="78" name="正方形/長方形 77"/>
          <p:cNvSpPr/>
          <p:nvPr/>
        </p:nvSpPr>
        <p:spPr>
          <a:xfrm>
            <a:off x="4232920" y="2244312"/>
            <a:ext cx="1434381" cy="3276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HGPｺﾞｼｯｸM" panose="020B0600000000000000" pitchFamily="50" charset="-128"/>
                <a:ea typeface="HGPｺﾞｼｯｸM" panose="020B0600000000000000" pitchFamily="50" charset="-128"/>
              </a:rPr>
              <a:t>平成</a:t>
            </a:r>
            <a:r>
              <a:rPr lang="en-US" altLang="ja-JP" sz="1050" dirty="0" smtClean="0">
                <a:solidFill>
                  <a:schemeClr val="tx1"/>
                </a:solidFill>
                <a:latin typeface="HGPｺﾞｼｯｸM" panose="020B0600000000000000" pitchFamily="50" charset="-128"/>
                <a:ea typeface="HGPｺﾞｼｯｸM" panose="020B0600000000000000" pitchFamily="50" charset="-128"/>
              </a:rPr>
              <a:t>28</a:t>
            </a:r>
            <a:r>
              <a:rPr lang="ja-JP" altLang="en-US" sz="1050" dirty="0" smtClean="0">
                <a:solidFill>
                  <a:schemeClr val="tx1"/>
                </a:solidFill>
                <a:latin typeface="HGPｺﾞｼｯｸM" panose="020B0600000000000000" pitchFamily="50" charset="-128"/>
                <a:ea typeface="HGPｺﾞｼｯｸM" panose="020B0600000000000000" pitchFamily="50" charset="-128"/>
              </a:rPr>
              <a:t>年</a:t>
            </a:r>
            <a:r>
              <a:rPr lang="en-US" altLang="ja-JP" sz="1050" dirty="0" smtClean="0">
                <a:solidFill>
                  <a:schemeClr val="tx1"/>
                </a:solidFill>
                <a:latin typeface="HGPｺﾞｼｯｸM" panose="020B0600000000000000" pitchFamily="50" charset="-128"/>
                <a:ea typeface="HGPｺﾞｼｯｸM" panose="020B0600000000000000" pitchFamily="50" charset="-128"/>
              </a:rPr>
              <a:t>10</a:t>
            </a:r>
            <a:r>
              <a:rPr lang="ja-JP" altLang="en-US" sz="1050" dirty="0" smtClean="0">
                <a:solidFill>
                  <a:schemeClr val="tx1"/>
                </a:solidFill>
                <a:latin typeface="HGPｺﾞｼｯｸM" panose="020B0600000000000000" pitchFamily="50" charset="-128"/>
                <a:ea typeface="HGPｺﾞｼｯｸM" panose="020B0600000000000000" pitchFamily="50" charset="-128"/>
              </a:rPr>
              <a:t>月</a:t>
            </a:r>
            <a:endParaRPr kumimoji="1" lang="en-US" altLang="ja-JP" sz="1050" dirty="0" smtClean="0">
              <a:solidFill>
                <a:schemeClr val="tx1"/>
              </a:solidFill>
              <a:latin typeface="HGPｺﾞｼｯｸM" panose="020B0600000000000000" pitchFamily="50" charset="-128"/>
              <a:ea typeface="HGPｺﾞｼｯｸM" panose="020B0600000000000000" pitchFamily="50" charset="-128"/>
            </a:endParaRPr>
          </a:p>
          <a:p>
            <a:r>
              <a:rPr lang="ja-JP" altLang="en-US" sz="1050" dirty="0" smtClean="0">
                <a:solidFill>
                  <a:schemeClr val="tx1"/>
                </a:solidFill>
                <a:latin typeface="HGPｺﾞｼｯｸM" panose="020B0600000000000000" pitchFamily="50" charset="-128"/>
                <a:ea typeface="HGPｺﾞｼｯｸM" panose="020B0600000000000000" pitchFamily="50" charset="-128"/>
              </a:rPr>
              <a:t>簡易版配布</a:t>
            </a:r>
            <a:endParaRPr kumimoji="1" lang="ja-JP" altLang="en-US" sz="1050" dirty="0">
              <a:solidFill>
                <a:schemeClr val="tx1"/>
              </a:solidFill>
              <a:latin typeface="HGPｺﾞｼｯｸM" panose="020B0600000000000000" pitchFamily="50" charset="-128"/>
              <a:ea typeface="HGPｺﾞｼｯｸM" panose="020B0600000000000000" pitchFamily="50" charset="-128"/>
            </a:endParaRPr>
          </a:p>
        </p:txBody>
      </p:sp>
      <p:sp>
        <p:nvSpPr>
          <p:cNvPr id="86" name="ホームベース 85"/>
          <p:cNvSpPr/>
          <p:nvPr/>
        </p:nvSpPr>
        <p:spPr>
          <a:xfrm>
            <a:off x="7284552" y="3878464"/>
            <a:ext cx="3534990" cy="900000"/>
          </a:xfrm>
          <a:prstGeom prst="homePlate">
            <a:avLst>
              <a:gd name="adj" fmla="val 2228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400" b="1" dirty="0">
                <a:solidFill>
                  <a:schemeClr val="tx1"/>
                </a:solidFill>
                <a:latin typeface="+mn-ea"/>
              </a:rPr>
              <a:t>　</a:t>
            </a:r>
            <a:r>
              <a:rPr lang="ja-JP" altLang="en-US" sz="1400" b="1" dirty="0" smtClean="0">
                <a:solidFill>
                  <a:schemeClr val="tx1"/>
                </a:solidFill>
                <a:latin typeface="+mn-ea"/>
              </a:rPr>
              <a:t>国保事業費納付金等算定</a:t>
            </a:r>
            <a:endParaRPr lang="en-US" altLang="ja-JP" sz="1400" b="1" dirty="0" smtClean="0">
              <a:solidFill>
                <a:schemeClr val="tx1"/>
              </a:solidFill>
              <a:latin typeface="+mn-ea"/>
            </a:endParaRPr>
          </a:p>
          <a:p>
            <a:r>
              <a:rPr lang="ja-JP" altLang="en-US" sz="1400" b="1" dirty="0">
                <a:solidFill>
                  <a:schemeClr val="tx1"/>
                </a:solidFill>
                <a:latin typeface="+mn-ea"/>
              </a:rPr>
              <a:t> </a:t>
            </a:r>
            <a:r>
              <a:rPr lang="ja-JP" altLang="en-US" sz="1400" b="1" dirty="0" smtClean="0">
                <a:solidFill>
                  <a:schemeClr val="tx1"/>
                </a:solidFill>
                <a:latin typeface="+mn-ea"/>
              </a:rPr>
              <a:t> 標準システム</a:t>
            </a:r>
            <a:r>
              <a:rPr lang="en-US" altLang="ja-JP" sz="1400" b="1" dirty="0" smtClean="0">
                <a:solidFill>
                  <a:schemeClr val="tx1"/>
                </a:solidFill>
                <a:latin typeface="+mn-ea"/>
              </a:rPr>
              <a:t>【</a:t>
            </a:r>
            <a:r>
              <a:rPr lang="ja-JP" altLang="en-US" sz="1400" b="1" dirty="0" smtClean="0">
                <a:solidFill>
                  <a:schemeClr val="tx1"/>
                </a:solidFill>
                <a:latin typeface="+mn-ea"/>
              </a:rPr>
              <a:t>確定版</a:t>
            </a:r>
            <a:r>
              <a:rPr lang="en-US" altLang="ja-JP" sz="1400" b="1" dirty="0" smtClean="0">
                <a:solidFill>
                  <a:schemeClr val="tx1"/>
                </a:solidFill>
                <a:latin typeface="+mn-ea"/>
              </a:rPr>
              <a:t>】</a:t>
            </a:r>
            <a:r>
              <a:rPr lang="ja-JP" altLang="en-US" sz="1400" b="1" dirty="0" smtClean="0">
                <a:solidFill>
                  <a:schemeClr val="tx1"/>
                </a:solidFill>
                <a:latin typeface="+mn-ea"/>
              </a:rPr>
              <a:t>の活用</a:t>
            </a:r>
            <a:endParaRPr lang="en-US" altLang="ja-JP" sz="1400" b="1" dirty="0" smtClean="0">
              <a:solidFill>
                <a:schemeClr val="tx1"/>
              </a:solidFill>
              <a:latin typeface="+mn-ea"/>
            </a:endParaRPr>
          </a:p>
          <a:p>
            <a:endParaRPr lang="en-US" altLang="ja-JP" sz="1400" b="1" dirty="0" smtClean="0">
              <a:solidFill>
                <a:schemeClr val="tx1"/>
              </a:solidFill>
              <a:latin typeface="+mn-ea"/>
            </a:endParaRPr>
          </a:p>
          <a:p>
            <a:endParaRPr kumimoji="1" lang="ja-JP" altLang="en-US" sz="1200" b="1" dirty="0">
              <a:solidFill>
                <a:schemeClr val="tx1"/>
              </a:solidFill>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40243931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表 18"/>
          <p:cNvGraphicFramePr>
            <a:graphicFrameLocks noGrp="1"/>
          </p:cNvGraphicFramePr>
          <p:nvPr>
            <p:extLst>
              <p:ext uri="{D42A27DB-BD31-4B8C-83A1-F6EECF244321}">
                <p14:modId xmlns:p14="http://schemas.microsoft.com/office/powerpoint/2010/main" val="2100109538"/>
              </p:ext>
            </p:extLst>
          </p:nvPr>
        </p:nvGraphicFramePr>
        <p:xfrm>
          <a:off x="1" y="548683"/>
          <a:ext cx="4880993" cy="5535559"/>
        </p:xfrm>
        <a:graphic>
          <a:graphicData uri="http://schemas.openxmlformats.org/drawingml/2006/table">
            <a:tbl>
              <a:tblPr/>
              <a:tblGrid>
                <a:gridCol w="755559"/>
                <a:gridCol w="753550"/>
                <a:gridCol w="470215"/>
                <a:gridCol w="753550"/>
                <a:gridCol w="470215"/>
                <a:gridCol w="367732"/>
                <a:gridCol w="916317"/>
                <a:gridCol w="393855"/>
              </a:tblGrid>
              <a:tr h="210876">
                <a:tc>
                  <a:txBody>
                    <a:bodyPr/>
                    <a:lstStyle/>
                    <a:p>
                      <a:pPr algn="l" fontAlgn="ctr"/>
                      <a:r>
                        <a:rPr lang="ja-JP" altLang="en-US" sz="800" b="0" i="0" u="none" strike="noStrike" dirty="0">
                          <a:solidFill>
                            <a:srgbClr val="000000"/>
                          </a:solidFill>
                          <a:latin typeface="メイリオ"/>
                        </a:rPr>
                        <a:t>　</a:t>
                      </a:r>
                    </a:p>
                  </a:txBody>
                  <a:tcPr marL="6318" marR="6318" marT="6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BEEF3"/>
                    </a:solidFill>
                  </a:tcPr>
                </a:tc>
                <a:tc gridSpan="5">
                  <a:txBody>
                    <a:bodyPr/>
                    <a:lstStyle/>
                    <a:p>
                      <a:pPr algn="ctr" fontAlgn="ctr"/>
                      <a:r>
                        <a:rPr lang="ja-JP" altLang="en-US" sz="800" b="0" i="0" u="none" strike="noStrike" dirty="0">
                          <a:solidFill>
                            <a:srgbClr val="000000"/>
                          </a:solidFill>
                          <a:latin typeface="メイリオ"/>
                        </a:rPr>
                        <a:t>保険者別１人当たり医療費</a:t>
                      </a:r>
                    </a:p>
                  </a:txBody>
                  <a:tcPr marL="6318" marR="6318" marT="6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800" b="0" i="0" u="none" strike="noStrike" dirty="0">
                          <a:solidFill>
                            <a:srgbClr val="000000"/>
                          </a:solidFill>
                          <a:latin typeface="メイリオ"/>
                        </a:rPr>
                        <a:t>都道府県別</a:t>
                      </a:r>
                      <a:br>
                        <a:rPr lang="ja-JP" altLang="en-US" sz="800" b="0" i="0" u="none" strike="noStrike" dirty="0">
                          <a:solidFill>
                            <a:srgbClr val="000000"/>
                          </a:solidFill>
                          <a:latin typeface="メイリオ"/>
                        </a:rPr>
                      </a:br>
                      <a:r>
                        <a:rPr lang="ja-JP" altLang="en-US" sz="800" b="0" i="0" u="none" strike="noStrike" dirty="0">
                          <a:solidFill>
                            <a:srgbClr val="000000"/>
                          </a:solidFill>
                          <a:latin typeface="メイリオ"/>
                        </a:rPr>
                        <a:t>１人当たり医療費</a:t>
                      </a:r>
                    </a:p>
                  </a:txBody>
                  <a:tcPr marL="6318" marR="6318" marT="6318"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l" fontAlgn="ctr"/>
                      <a:r>
                        <a:rPr lang="ja-JP" altLang="en-US" sz="800" b="0" i="0" u="none" strike="noStrike" dirty="0">
                          <a:solidFill>
                            <a:srgbClr val="000000"/>
                          </a:solidFill>
                          <a:latin typeface="メイリオ"/>
                        </a:rPr>
                        <a:t>　</a:t>
                      </a:r>
                    </a:p>
                  </a:txBody>
                  <a:tcPr marL="6318" marR="6318" marT="6318"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221170">
                <a:tc>
                  <a:txBody>
                    <a:bodyPr/>
                    <a:lstStyle/>
                    <a:p>
                      <a:pPr algn="l" fontAlgn="ctr"/>
                      <a:r>
                        <a:rPr lang="ja-JP" altLang="en-US" sz="800" b="0" i="0" u="none" strike="noStrike">
                          <a:solidFill>
                            <a:srgbClr val="000000"/>
                          </a:solidFill>
                          <a:latin typeface="メイリオ"/>
                        </a:rPr>
                        <a:t>　</a:t>
                      </a:r>
                    </a:p>
                  </a:txBody>
                  <a:tcPr marL="6318" marR="6318" marT="6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BEEF3"/>
                    </a:solidFill>
                  </a:tcPr>
                </a:tc>
                <a:tc gridSpan="2">
                  <a:txBody>
                    <a:bodyPr/>
                    <a:lstStyle/>
                    <a:p>
                      <a:pPr algn="ctr" fontAlgn="ctr"/>
                      <a:r>
                        <a:rPr lang="ja-JP" altLang="en-US" sz="800" b="0" i="0" u="none" strike="noStrike" dirty="0">
                          <a:solidFill>
                            <a:srgbClr val="000000"/>
                          </a:solidFill>
                          <a:latin typeface="メイリオ"/>
                        </a:rPr>
                        <a:t>最　大</a:t>
                      </a:r>
                    </a:p>
                  </a:txBody>
                  <a:tcPr marL="6318" marR="6318" marT="63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hMerge="1">
                  <a:txBody>
                    <a:bodyPr/>
                    <a:lstStyle/>
                    <a:p>
                      <a:endParaRPr kumimoji="1" lang="ja-JP" altLang="en-US"/>
                    </a:p>
                  </a:txBody>
                  <a:tcPr/>
                </a:tc>
                <a:tc gridSpan="2">
                  <a:txBody>
                    <a:bodyPr/>
                    <a:lstStyle/>
                    <a:p>
                      <a:pPr algn="ctr" fontAlgn="ctr"/>
                      <a:r>
                        <a:rPr lang="ja-JP" altLang="en-US" sz="800" b="0" i="0" u="none" strike="noStrike">
                          <a:solidFill>
                            <a:srgbClr val="000000"/>
                          </a:solidFill>
                          <a:latin typeface="メイリオ"/>
                        </a:rPr>
                        <a:t>最　小</a:t>
                      </a:r>
                    </a:p>
                  </a:txBody>
                  <a:tcPr marL="6318" marR="6318" marT="6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hMerge="1">
                  <a:txBody>
                    <a:bodyPr/>
                    <a:lstStyle/>
                    <a:p>
                      <a:endParaRPr kumimoji="1" lang="ja-JP" altLang="en-US"/>
                    </a:p>
                  </a:txBody>
                  <a:tcPr/>
                </a:tc>
                <a:tc>
                  <a:txBody>
                    <a:bodyPr/>
                    <a:lstStyle/>
                    <a:p>
                      <a:pPr algn="ctr" fontAlgn="ctr"/>
                      <a:r>
                        <a:rPr lang="ja-JP" altLang="en-US" sz="800" b="0" i="0" u="none" strike="noStrike">
                          <a:solidFill>
                            <a:srgbClr val="000000"/>
                          </a:solidFill>
                          <a:latin typeface="メイリオ"/>
                        </a:rPr>
                        <a:t>格差</a:t>
                      </a:r>
                    </a:p>
                  </a:txBody>
                  <a:tcPr marL="6318" marR="6318" marT="63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vMerge="1">
                  <a:txBody>
                    <a:bodyPr/>
                    <a:lstStyle/>
                    <a:p>
                      <a:endParaRPr kumimoji="1" lang="ja-JP" altLang="en-US"/>
                    </a:p>
                  </a:txBody>
                  <a:tcPr/>
                </a:tc>
                <a:tc>
                  <a:txBody>
                    <a:bodyPr/>
                    <a:lstStyle/>
                    <a:p>
                      <a:pPr algn="ctr" fontAlgn="ctr"/>
                      <a:r>
                        <a:rPr lang="ja-JP" altLang="en-US" sz="800" b="0" i="0" u="none" strike="noStrike">
                          <a:solidFill>
                            <a:srgbClr val="000000"/>
                          </a:solidFill>
                          <a:latin typeface="メイリオ"/>
                        </a:rPr>
                        <a:t>順位</a:t>
                      </a:r>
                    </a:p>
                  </a:txBody>
                  <a:tcPr marL="6318" marR="6318" marT="63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210876">
                <a:tc>
                  <a:txBody>
                    <a:bodyPr/>
                    <a:lstStyle/>
                    <a:p>
                      <a:pPr algn="dist" fontAlgn="ctr"/>
                      <a:r>
                        <a:rPr lang="ja-JP" altLang="en-US" sz="800" b="0" i="0" u="none" strike="noStrike" dirty="0">
                          <a:solidFill>
                            <a:srgbClr val="000000"/>
                          </a:solidFill>
                          <a:latin typeface="メイリオ"/>
                        </a:rPr>
                        <a:t>北海道</a:t>
                      </a:r>
                    </a:p>
                  </a:txBody>
                  <a:tcPr marL="6318" marR="6318" marT="6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ja-JP" altLang="en-US" sz="800" b="0" i="0" u="none" strike="noStrike" dirty="0">
                          <a:effectLst/>
                          <a:latin typeface="ＭＳ 明朝"/>
                        </a:rPr>
                        <a:t>初山別村</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526,295</a:t>
                      </a:r>
                    </a:p>
                  </a:txBody>
                  <a:tcPr marL="9525" marR="9525" marT="9525"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ja-JP" altLang="en-US" sz="800" b="0" i="0" u="none" strike="noStrike">
                          <a:effectLst/>
                          <a:latin typeface="ＭＳ 明朝"/>
                        </a:rPr>
                        <a:t>羅臼町</a:t>
                      </a:r>
                    </a:p>
                  </a:txBody>
                  <a:tcPr marL="9525" marR="9525" marT="9525"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224,090</a:t>
                      </a:r>
                    </a:p>
                  </a:txBody>
                  <a:tcPr marL="9525" marR="9525" marT="9525"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2.3</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364,012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10876">
                <a:tc>
                  <a:txBody>
                    <a:bodyPr/>
                    <a:lstStyle/>
                    <a:p>
                      <a:pPr algn="dist" fontAlgn="ctr"/>
                      <a:r>
                        <a:rPr lang="ja-JP" altLang="en-US" sz="800" b="0" i="0" u="none" strike="noStrike" dirty="0">
                          <a:solidFill>
                            <a:srgbClr val="000000"/>
                          </a:solidFill>
                          <a:latin typeface="メイリオ"/>
                        </a:rPr>
                        <a:t>青森県</a:t>
                      </a:r>
                    </a:p>
                  </a:txBody>
                  <a:tcPr marL="6318" marR="6318" marT="6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dirty="0">
                          <a:effectLst/>
                          <a:latin typeface="ＭＳ 明朝"/>
                        </a:rPr>
                        <a:t>外ヶ浜町</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352,882</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六ヶ所村</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253,378</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1.4</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304,844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0876">
                <a:tc>
                  <a:txBody>
                    <a:bodyPr/>
                    <a:lstStyle/>
                    <a:p>
                      <a:pPr algn="dist" fontAlgn="ctr"/>
                      <a:r>
                        <a:rPr lang="ja-JP" altLang="en-US" sz="800" b="0" i="0" u="none" strike="noStrike" dirty="0">
                          <a:solidFill>
                            <a:srgbClr val="000000"/>
                          </a:solidFill>
                          <a:latin typeface="メイリオ"/>
                        </a:rPr>
                        <a:t>岩手県</a:t>
                      </a:r>
                    </a:p>
                  </a:txBody>
                  <a:tcPr marL="6318" marR="6318" marT="6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dirty="0">
                          <a:effectLst/>
                          <a:latin typeface="ＭＳ 明朝"/>
                        </a:rPr>
                        <a:t>大槌町</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412,970</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軽米町</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267,929</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334,643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25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0876">
                <a:tc>
                  <a:txBody>
                    <a:bodyPr/>
                    <a:lstStyle/>
                    <a:p>
                      <a:pPr algn="dist" fontAlgn="ctr"/>
                      <a:r>
                        <a:rPr lang="ja-JP" altLang="en-US" sz="800" b="0" i="0" u="none" strike="noStrike">
                          <a:solidFill>
                            <a:srgbClr val="000000"/>
                          </a:solidFill>
                          <a:latin typeface="メイリオ"/>
                        </a:rPr>
                        <a:t>宮城県</a:t>
                      </a:r>
                    </a:p>
                  </a:txBody>
                  <a:tcPr marL="6318" marR="6318" marT="6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dirty="0">
                          <a:effectLst/>
                          <a:latin typeface="ＭＳ 明朝"/>
                        </a:rPr>
                        <a:t>七ヶ宿町</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370,371</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大衡村</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253,703</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324,271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0876">
                <a:tc>
                  <a:txBody>
                    <a:bodyPr/>
                    <a:lstStyle/>
                    <a:p>
                      <a:pPr algn="dist" fontAlgn="ctr"/>
                      <a:r>
                        <a:rPr lang="ja-JP" altLang="en-US" sz="800" b="0" i="0" u="none" strike="noStrike">
                          <a:solidFill>
                            <a:srgbClr val="000000"/>
                          </a:solidFill>
                          <a:latin typeface="メイリオ"/>
                        </a:rPr>
                        <a:t>秋田県</a:t>
                      </a:r>
                    </a:p>
                  </a:txBody>
                  <a:tcPr marL="6318" marR="6318" marT="6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effectLst/>
                          <a:latin typeface="ＭＳ 明朝"/>
                        </a:rPr>
                        <a:t>男鹿市</a:t>
                      </a:r>
                    </a:p>
                  </a:txBody>
                  <a:tcPr marL="9525" marR="9525" marT="9525"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416,513</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effectLst/>
                          <a:latin typeface="ＭＳ 明朝"/>
                        </a:rPr>
                        <a:t>大潟村</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260,065</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1.6</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354,830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10876">
                <a:tc>
                  <a:txBody>
                    <a:bodyPr/>
                    <a:lstStyle/>
                    <a:p>
                      <a:pPr algn="dist" fontAlgn="ctr"/>
                      <a:r>
                        <a:rPr lang="ja-JP" altLang="en-US" sz="800" b="0" i="0" u="none" strike="noStrike">
                          <a:solidFill>
                            <a:srgbClr val="000000"/>
                          </a:solidFill>
                          <a:latin typeface="メイリオ"/>
                        </a:rPr>
                        <a:t>山形県</a:t>
                      </a:r>
                    </a:p>
                  </a:txBody>
                  <a:tcPr marL="6318" marR="6318" marT="6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800" b="0" i="0" u="none" strike="noStrike">
                          <a:effectLst/>
                          <a:latin typeface="ＭＳ 明朝"/>
                        </a:rPr>
                        <a:t>山辺町</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378,224</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800" b="0" i="0" u="none" strike="noStrike">
                          <a:effectLst/>
                          <a:latin typeface="ＭＳ 明朝"/>
                        </a:rPr>
                        <a:t>最上地区広域連合</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278,497</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1.4</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332,347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26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10876">
                <a:tc>
                  <a:txBody>
                    <a:bodyPr/>
                    <a:lstStyle/>
                    <a:p>
                      <a:pPr algn="dist" fontAlgn="ctr"/>
                      <a:r>
                        <a:rPr lang="ja-JP" altLang="en-US" sz="800" b="0" i="0" u="none" strike="noStrike">
                          <a:solidFill>
                            <a:srgbClr val="000000"/>
                          </a:solidFill>
                          <a:latin typeface="メイリオ"/>
                        </a:rPr>
                        <a:t>福島県</a:t>
                      </a:r>
                    </a:p>
                  </a:txBody>
                  <a:tcPr marL="6318" marR="6318" marT="6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楢葉町</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445,443</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西郷村</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269,445</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1.7</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321,798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0876">
                <a:tc>
                  <a:txBody>
                    <a:bodyPr/>
                    <a:lstStyle/>
                    <a:p>
                      <a:pPr algn="dist" fontAlgn="ctr"/>
                      <a:r>
                        <a:rPr lang="ja-JP" altLang="en-US" sz="800" b="0" i="0" u="none" strike="noStrike">
                          <a:solidFill>
                            <a:srgbClr val="000000"/>
                          </a:solidFill>
                          <a:latin typeface="メイリオ"/>
                        </a:rPr>
                        <a:t>茨城県</a:t>
                      </a:r>
                    </a:p>
                  </a:txBody>
                  <a:tcPr marL="6318" marR="6318" marT="6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dirty="0">
                          <a:effectLst/>
                          <a:latin typeface="ＭＳ 明朝"/>
                        </a:rPr>
                        <a:t>北茨城市</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353,393</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鉾田市</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241,801</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281,266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46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0876">
                <a:tc>
                  <a:txBody>
                    <a:bodyPr/>
                    <a:lstStyle/>
                    <a:p>
                      <a:pPr algn="dist" fontAlgn="ctr"/>
                      <a:r>
                        <a:rPr lang="ja-JP" altLang="en-US" sz="800" b="0" i="0" u="none" strike="noStrike">
                          <a:solidFill>
                            <a:srgbClr val="000000"/>
                          </a:solidFill>
                          <a:latin typeface="メイリオ"/>
                        </a:rPr>
                        <a:t>栃木県</a:t>
                      </a:r>
                    </a:p>
                  </a:txBody>
                  <a:tcPr marL="6318" marR="6318" marT="6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dirty="0">
                          <a:effectLst/>
                          <a:latin typeface="ＭＳ 明朝"/>
                        </a:rPr>
                        <a:t>壬生町</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316,630</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益子町</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267,701</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293,796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43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0876">
                <a:tc>
                  <a:txBody>
                    <a:bodyPr/>
                    <a:lstStyle/>
                    <a:p>
                      <a:pPr algn="dist" fontAlgn="ctr"/>
                      <a:r>
                        <a:rPr lang="ja-JP" altLang="en-US" sz="800" b="0" i="0" u="none" strike="noStrike">
                          <a:solidFill>
                            <a:srgbClr val="000000"/>
                          </a:solidFill>
                          <a:latin typeface="メイリオ"/>
                        </a:rPr>
                        <a:t>群馬県</a:t>
                      </a:r>
                    </a:p>
                  </a:txBody>
                  <a:tcPr marL="6318" marR="6318" marT="6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effectLst/>
                          <a:latin typeface="ＭＳ 明朝"/>
                        </a:rPr>
                        <a:t>神流町</a:t>
                      </a:r>
                    </a:p>
                  </a:txBody>
                  <a:tcPr marL="9525" marR="9525" marT="9525"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431,508</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effectLst/>
                          <a:latin typeface="ＭＳ 明朝"/>
                        </a:rPr>
                        <a:t>昭和村</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229,099</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1.9</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298,314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41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10876">
                <a:tc>
                  <a:txBody>
                    <a:bodyPr/>
                    <a:lstStyle/>
                    <a:p>
                      <a:pPr algn="dist" fontAlgn="ctr"/>
                      <a:r>
                        <a:rPr lang="ja-JP" altLang="en-US" sz="800" b="0" i="0" u="none" strike="noStrike">
                          <a:solidFill>
                            <a:srgbClr val="000000"/>
                          </a:solidFill>
                          <a:latin typeface="メイリオ"/>
                        </a:rPr>
                        <a:t>埼玉県</a:t>
                      </a:r>
                    </a:p>
                  </a:txBody>
                  <a:tcPr marL="6318" marR="6318" marT="6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800" b="0" i="0" u="none" strike="noStrike" dirty="0">
                          <a:effectLst/>
                          <a:latin typeface="ＭＳ 明朝"/>
                        </a:rPr>
                        <a:t>東秩父村</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342,243</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800" b="0" i="0" u="none" strike="noStrike">
                          <a:effectLst/>
                          <a:latin typeface="ＭＳ 明朝"/>
                        </a:rPr>
                        <a:t>戸田市</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269,157</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1.3</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296,689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42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10876">
                <a:tc>
                  <a:txBody>
                    <a:bodyPr/>
                    <a:lstStyle/>
                    <a:p>
                      <a:pPr algn="dist" fontAlgn="ctr"/>
                      <a:r>
                        <a:rPr lang="ja-JP" altLang="en-US" sz="800" b="0" i="0" u="none" strike="noStrike">
                          <a:solidFill>
                            <a:srgbClr val="000000"/>
                          </a:solidFill>
                          <a:latin typeface="メイリオ"/>
                        </a:rPr>
                        <a:t>千葉県</a:t>
                      </a:r>
                    </a:p>
                  </a:txBody>
                  <a:tcPr marL="6318" marR="6318" marT="6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dirty="0">
                          <a:effectLst/>
                          <a:latin typeface="ＭＳ 明朝"/>
                        </a:rPr>
                        <a:t>長柄町</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352,006</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旭市</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242,101</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292,674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44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0876">
                <a:tc>
                  <a:txBody>
                    <a:bodyPr/>
                    <a:lstStyle/>
                    <a:p>
                      <a:pPr algn="dist" fontAlgn="ctr"/>
                      <a:r>
                        <a:rPr lang="ja-JP" altLang="en-US" sz="800" b="0" i="0" u="none" strike="noStrike">
                          <a:solidFill>
                            <a:srgbClr val="000000"/>
                          </a:solidFill>
                          <a:latin typeface="メイリオ"/>
                        </a:rPr>
                        <a:t>東京都</a:t>
                      </a:r>
                    </a:p>
                  </a:txBody>
                  <a:tcPr marL="6318" marR="6318" marT="6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利島村</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555,744</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小笠原村</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170,706</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3.3</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292,132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45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0876">
                <a:tc>
                  <a:txBody>
                    <a:bodyPr/>
                    <a:lstStyle/>
                    <a:p>
                      <a:pPr algn="dist" fontAlgn="ctr"/>
                      <a:r>
                        <a:rPr lang="ja-JP" altLang="en-US" sz="800" b="0" i="0" u="none" strike="noStrike">
                          <a:solidFill>
                            <a:srgbClr val="000000"/>
                          </a:solidFill>
                          <a:latin typeface="メイリオ"/>
                        </a:rPr>
                        <a:t>神奈川県</a:t>
                      </a:r>
                    </a:p>
                  </a:txBody>
                  <a:tcPr marL="6318" marR="6318" marT="6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dirty="0">
                          <a:effectLst/>
                          <a:latin typeface="ＭＳ 明朝"/>
                        </a:rPr>
                        <a:t>山北町</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360,667</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大井町</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277,786</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1.3</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306,556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0876">
                <a:tc>
                  <a:txBody>
                    <a:bodyPr/>
                    <a:lstStyle/>
                    <a:p>
                      <a:pPr algn="dist" fontAlgn="ctr"/>
                      <a:r>
                        <a:rPr lang="ja-JP" altLang="en-US" sz="800" b="0" i="0" u="none" strike="noStrike">
                          <a:solidFill>
                            <a:srgbClr val="000000"/>
                          </a:solidFill>
                          <a:latin typeface="メイリオ"/>
                        </a:rPr>
                        <a:t>新潟県</a:t>
                      </a:r>
                    </a:p>
                  </a:txBody>
                  <a:tcPr marL="6318" marR="6318" marT="6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effectLst/>
                          <a:latin typeface="ＭＳ 明朝"/>
                        </a:rPr>
                        <a:t>粟島浦村</a:t>
                      </a:r>
                    </a:p>
                  </a:txBody>
                  <a:tcPr marL="9525" marR="9525" marT="9525"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444,296</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effectLst/>
                          <a:latin typeface="ＭＳ 明朝"/>
                        </a:rPr>
                        <a:t>南魚沼市</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269,027</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1.7</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331,947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27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10876">
                <a:tc>
                  <a:txBody>
                    <a:bodyPr/>
                    <a:lstStyle/>
                    <a:p>
                      <a:pPr algn="dist" fontAlgn="ctr"/>
                      <a:r>
                        <a:rPr lang="ja-JP" altLang="en-US" sz="800" b="0" i="0" u="none" strike="noStrike">
                          <a:solidFill>
                            <a:srgbClr val="000000"/>
                          </a:solidFill>
                          <a:latin typeface="メイリオ"/>
                        </a:rPr>
                        <a:t>富山県</a:t>
                      </a:r>
                    </a:p>
                  </a:txBody>
                  <a:tcPr marL="6318" marR="6318" marT="6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800" b="0" i="0" u="none" strike="noStrike">
                          <a:effectLst/>
                          <a:latin typeface="ＭＳ 明朝"/>
                        </a:rPr>
                        <a:t>魚津市</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393,305</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800" b="0" i="0" u="none" strike="noStrike">
                          <a:effectLst/>
                          <a:latin typeface="ＭＳ 明朝"/>
                        </a:rPr>
                        <a:t>砺波市</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323,305</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350,125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10876">
                <a:tc>
                  <a:txBody>
                    <a:bodyPr/>
                    <a:lstStyle/>
                    <a:p>
                      <a:pPr algn="dist" fontAlgn="ctr"/>
                      <a:r>
                        <a:rPr lang="ja-JP" altLang="en-US" sz="800" b="0" i="0" u="none" strike="noStrike">
                          <a:solidFill>
                            <a:srgbClr val="000000"/>
                          </a:solidFill>
                          <a:latin typeface="メイリオ"/>
                        </a:rPr>
                        <a:t>石川県</a:t>
                      </a:r>
                    </a:p>
                  </a:txBody>
                  <a:tcPr marL="6318" marR="6318" marT="6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dirty="0">
                          <a:effectLst/>
                          <a:latin typeface="ＭＳ 明朝"/>
                        </a:rPr>
                        <a:t>宝達志水町</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432,293</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野々市市</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333,381</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1.3</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367,665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0876">
                <a:tc>
                  <a:txBody>
                    <a:bodyPr/>
                    <a:lstStyle/>
                    <a:p>
                      <a:pPr algn="dist" fontAlgn="ctr"/>
                      <a:r>
                        <a:rPr lang="ja-JP" altLang="en-US" sz="800" b="0" i="0" u="none" strike="noStrike">
                          <a:solidFill>
                            <a:srgbClr val="000000"/>
                          </a:solidFill>
                          <a:latin typeface="メイリオ"/>
                        </a:rPr>
                        <a:t>福井県</a:t>
                      </a:r>
                    </a:p>
                  </a:txBody>
                  <a:tcPr marL="6318" marR="6318" marT="6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美浜町</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422,632</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高浜町</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302,497</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1.4</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350,392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0876">
                <a:tc>
                  <a:txBody>
                    <a:bodyPr/>
                    <a:lstStyle/>
                    <a:p>
                      <a:pPr algn="dist" fontAlgn="ctr"/>
                      <a:r>
                        <a:rPr lang="ja-JP" altLang="en-US" sz="800" b="0" i="0" u="none" strike="noStrike">
                          <a:solidFill>
                            <a:srgbClr val="000000"/>
                          </a:solidFill>
                          <a:latin typeface="メイリオ"/>
                        </a:rPr>
                        <a:t>山梨県</a:t>
                      </a:r>
                    </a:p>
                  </a:txBody>
                  <a:tcPr marL="6318" marR="6318" marT="6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dirty="0">
                          <a:effectLst/>
                          <a:latin typeface="ＭＳ 明朝"/>
                        </a:rPr>
                        <a:t>丹波山村</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456,721</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忍野村</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266,222</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1.7</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309,004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0876">
                <a:tc>
                  <a:txBody>
                    <a:bodyPr/>
                    <a:lstStyle/>
                    <a:p>
                      <a:pPr algn="dist" fontAlgn="ctr"/>
                      <a:r>
                        <a:rPr lang="ja-JP" altLang="en-US" sz="800" b="0" i="0" u="none" strike="noStrike">
                          <a:solidFill>
                            <a:srgbClr val="000000"/>
                          </a:solidFill>
                          <a:latin typeface="メイリオ"/>
                        </a:rPr>
                        <a:t>長野県</a:t>
                      </a:r>
                    </a:p>
                  </a:txBody>
                  <a:tcPr marL="6318" marR="6318" marT="6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effectLst/>
                          <a:latin typeface="ＭＳ 明朝"/>
                        </a:rPr>
                        <a:t>筑北村</a:t>
                      </a:r>
                    </a:p>
                  </a:txBody>
                  <a:tcPr marL="9525" marR="9525" marT="9525"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415,635</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effectLst/>
                          <a:latin typeface="ＭＳ 明朝"/>
                        </a:rPr>
                        <a:t>南牧村</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180,855</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2.3</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314,404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10876">
                <a:tc>
                  <a:txBody>
                    <a:bodyPr/>
                    <a:lstStyle/>
                    <a:p>
                      <a:pPr algn="dist" fontAlgn="ctr"/>
                      <a:r>
                        <a:rPr lang="ja-JP" altLang="en-US" sz="800" b="0" i="0" u="none" strike="noStrike">
                          <a:solidFill>
                            <a:srgbClr val="000000"/>
                          </a:solidFill>
                          <a:latin typeface="メイリオ"/>
                        </a:rPr>
                        <a:t>岐阜県</a:t>
                      </a:r>
                    </a:p>
                  </a:txBody>
                  <a:tcPr marL="6318" marR="6318" marT="6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800" b="0" i="0" u="none" strike="noStrike" dirty="0">
                          <a:effectLst/>
                          <a:latin typeface="ＭＳ 明朝"/>
                        </a:rPr>
                        <a:t>関ヶ原町</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359,479</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800" b="0" i="0" u="none" strike="noStrike">
                          <a:effectLst/>
                          <a:latin typeface="ＭＳ 明朝"/>
                        </a:rPr>
                        <a:t>坂祝町</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267,627</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1.3</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324,713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10876">
                <a:tc>
                  <a:txBody>
                    <a:bodyPr/>
                    <a:lstStyle/>
                    <a:p>
                      <a:pPr algn="dist" fontAlgn="ctr"/>
                      <a:r>
                        <a:rPr lang="ja-JP" altLang="en-US" sz="800" b="0" i="0" u="none" strike="noStrike">
                          <a:solidFill>
                            <a:srgbClr val="000000"/>
                          </a:solidFill>
                          <a:latin typeface="メイリオ"/>
                        </a:rPr>
                        <a:t>静岡県</a:t>
                      </a:r>
                    </a:p>
                  </a:txBody>
                  <a:tcPr marL="6318" marR="6318" marT="6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dirty="0">
                          <a:effectLst/>
                          <a:latin typeface="ＭＳ 明朝"/>
                        </a:rPr>
                        <a:t>西伊豆町</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354,284</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清水町</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271,271</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1.3</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310,209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0876">
                <a:tc>
                  <a:txBody>
                    <a:bodyPr/>
                    <a:lstStyle/>
                    <a:p>
                      <a:pPr algn="dist" fontAlgn="ctr"/>
                      <a:r>
                        <a:rPr lang="ja-JP" altLang="en-US" sz="800" b="0" i="0" u="none" strike="noStrike">
                          <a:solidFill>
                            <a:srgbClr val="000000"/>
                          </a:solidFill>
                          <a:latin typeface="メイリオ"/>
                        </a:rPr>
                        <a:t>愛知県</a:t>
                      </a:r>
                    </a:p>
                  </a:txBody>
                  <a:tcPr marL="6318" marR="6318" marT="6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dirty="0">
                          <a:effectLst/>
                          <a:latin typeface="ＭＳ 明朝"/>
                        </a:rPr>
                        <a:t>豊根村</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371,182</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田原市</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233,956</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1.6</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299,309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40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0876">
                <a:tc>
                  <a:txBody>
                    <a:bodyPr/>
                    <a:lstStyle/>
                    <a:p>
                      <a:pPr algn="dist" fontAlgn="ctr"/>
                      <a:r>
                        <a:rPr lang="ja-JP" altLang="en-US" sz="800" b="0" i="0" u="none" strike="noStrike">
                          <a:solidFill>
                            <a:srgbClr val="000000"/>
                          </a:solidFill>
                          <a:latin typeface="メイリオ"/>
                        </a:rPr>
                        <a:t>三重県</a:t>
                      </a:r>
                    </a:p>
                  </a:txBody>
                  <a:tcPr marL="6318" marR="6318" marT="6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dirty="0">
                          <a:effectLst/>
                          <a:latin typeface="ＭＳ 明朝"/>
                        </a:rPr>
                        <a:t>紀北町</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398,423</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度会町</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284,020</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1.4</a:t>
                      </a:r>
                      <a:r>
                        <a:rPr lang="ja-JP" altLang="en-US"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331,810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28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887809835"/>
              </p:ext>
            </p:extLst>
          </p:nvPr>
        </p:nvGraphicFramePr>
        <p:xfrm>
          <a:off x="4953000" y="548681"/>
          <a:ext cx="4953002" cy="5544625"/>
        </p:xfrm>
        <a:graphic>
          <a:graphicData uri="http://schemas.openxmlformats.org/drawingml/2006/table">
            <a:tbl>
              <a:tblPr/>
              <a:tblGrid>
                <a:gridCol w="766706"/>
                <a:gridCol w="764667"/>
                <a:gridCol w="477152"/>
                <a:gridCol w="764667"/>
                <a:gridCol w="477152"/>
                <a:gridCol w="373157"/>
                <a:gridCol w="929835"/>
                <a:gridCol w="399666"/>
              </a:tblGrid>
              <a:tr h="221785">
                <a:tc>
                  <a:txBody>
                    <a:bodyPr/>
                    <a:lstStyle/>
                    <a:p>
                      <a:pPr algn="l" fontAlgn="ctr"/>
                      <a:r>
                        <a:rPr lang="ja-JP" altLang="en-US" sz="800" b="0" i="0" u="none" strike="noStrike" dirty="0">
                          <a:solidFill>
                            <a:srgbClr val="000000"/>
                          </a:solidFill>
                          <a:latin typeface="メイリオ"/>
                        </a:rPr>
                        <a:t>　</a:t>
                      </a:r>
                    </a:p>
                  </a:txBody>
                  <a:tcPr marL="6572" marR="6572" marT="65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BEEF3"/>
                    </a:solidFill>
                  </a:tcPr>
                </a:tc>
                <a:tc gridSpan="5">
                  <a:txBody>
                    <a:bodyPr/>
                    <a:lstStyle/>
                    <a:p>
                      <a:pPr algn="ctr" fontAlgn="ctr"/>
                      <a:r>
                        <a:rPr lang="ja-JP" altLang="en-US" sz="800" b="0" i="0" u="none" strike="noStrike" dirty="0">
                          <a:solidFill>
                            <a:srgbClr val="000000"/>
                          </a:solidFill>
                          <a:latin typeface="メイリオ"/>
                        </a:rPr>
                        <a:t>保険者別１人当たり医療費</a:t>
                      </a:r>
                    </a:p>
                  </a:txBody>
                  <a:tcPr marL="6572" marR="6572" marT="65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800" b="0" i="0" u="none" strike="noStrike">
                          <a:solidFill>
                            <a:srgbClr val="000000"/>
                          </a:solidFill>
                          <a:latin typeface="メイリオ"/>
                        </a:rPr>
                        <a:t>都道府県別</a:t>
                      </a:r>
                      <a:br>
                        <a:rPr lang="ja-JP" altLang="en-US" sz="800" b="0" i="0" u="none" strike="noStrike">
                          <a:solidFill>
                            <a:srgbClr val="000000"/>
                          </a:solidFill>
                          <a:latin typeface="メイリオ"/>
                        </a:rPr>
                      </a:br>
                      <a:r>
                        <a:rPr lang="ja-JP" altLang="en-US" sz="800" b="0" i="0" u="none" strike="noStrike">
                          <a:solidFill>
                            <a:srgbClr val="000000"/>
                          </a:solidFill>
                          <a:latin typeface="メイリオ"/>
                        </a:rPr>
                        <a:t>１人当たり医療費</a:t>
                      </a:r>
                    </a:p>
                  </a:txBody>
                  <a:tcPr marL="6572" marR="6572" marT="657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l" fontAlgn="ctr"/>
                      <a:r>
                        <a:rPr lang="ja-JP" altLang="en-US" sz="800" b="0" i="0" u="none" strike="noStrike">
                          <a:solidFill>
                            <a:srgbClr val="000000"/>
                          </a:solidFill>
                          <a:latin typeface="メイリオ"/>
                        </a:rPr>
                        <a:t>　</a:t>
                      </a:r>
                    </a:p>
                  </a:txBody>
                  <a:tcPr marL="6572" marR="6572" marT="657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221785">
                <a:tc>
                  <a:txBody>
                    <a:bodyPr/>
                    <a:lstStyle/>
                    <a:p>
                      <a:pPr algn="l" fontAlgn="ctr"/>
                      <a:r>
                        <a:rPr lang="ja-JP" altLang="en-US" sz="800" b="0" i="0" u="none" strike="noStrike">
                          <a:solidFill>
                            <a:srgbClr val="000000"/>
                          </a:solidFill>
                          <a:latin typeface="メイリオ"/>
                        </a:rPr>
                        <a:t>　</a:t>
                      </a:r>
                    </a:p>
                  </a:txBody>
                  <a:tcPr marL="6572" marR="6572" marT="65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BEEF3"/>
                    </a:solidFill>
                  </a:tcPr>
                </a:tc>
                <a:tc gridSpan="2">
                  <a:txBody>
                    <a:bodyPr/>
                    <a:lstStyle/>
                    <a:p>
                      <a:pPr algn="ctr" fontAlgn="ctr"/>
                      <a:r>
                        <a:rPr lang="ja-JP" altLang="en-US" sz="800" b="0" i="0" u="none" strike="noStrike" dirty="0">
                          <a:solidFill>
                            <a:srgbClr val="000000"/>
                          </a:solidFill>
                          <a:latin typeface="メイリオ"/>
                        </a:rPr>
                        <a:t>最　大</a:t>
                      </a:r>
                    </a:p>
                  </a:txBody>
                  <a:tcPr marL="6572" marR="6572" marT="65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hMerge="1">
                  <a:txBody>
                    <a:bodyPr/>
                    <a:lstStyle/>
                    <a:p>
                      <a:endParaRPr kumimoji="1" lang="ja-JP" altLang="en-US"/>
                    </a:p>
                  </a:txBody>
                  <a:tcPr/>
                </a:tc>
                <a:tc gridSpan="2">
                  <a:txBody>
                    <a:bodyPr/>
                    <a:lstStyle/>
                    <a:p>
                      <a:pPr algn="ctr" fontAlgn="ctr"/>
                      <a:r>
                        <a:rPr lang="ja-JP" altLang="en-US" sz="800" b="0" i="0" u="none" strike="noStrike">
                          <a:solidFill>
                            <a:srgbClr val="000000"/>
                          </a:solidFill>
                          <a:latin typeface="メイリオ"/>
                        </a:rPr>
                        <a:t>最　小</a:t>
                      </a:r>
                    </a:p>
                  </a:txBody>
                  <a:tcPr marL="6572" marR="6572" marT="6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hMerge="1">
                  <a:txBody>
                    <a:bodyPr/>
                    <a:lstStyle/>
                    <a:p>
                      <a:endParaRPr kumimoji="1" lang="ja-JP" altLang="en-US"/>
                    </a:p>
                  </a:txBody>
                  <a:tcPr/>
                </a:tc>
                <a:tc>
                  <a:txBody>
                    <a:bodyPr/>
                    <a:lstStyle/>
                    <a:p>
                      <a:pPr algn="ctr" fontAlgn="ctr"/>
                      <a:r>
                        <a:rPr lang="ja-JP" altLang="en-US" sz="800" b="0" i="0" u="none" strike="noStrike">
                          <a:solidFill>
                            <a:srgbClr val="000000"/>
                          </a:solidFill>
                          <a:latin typeface="メイリオ"/>
                        </a:rPr>
                        <a:t>格差</a:t>
                      </a:r>
                    </a:p>
                  </a:txBody>
                  <a:tcPr marL="6572" marR="6572" marT="65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vMerge="1">
                  <a:txBody>
                    <a:bodyPr/>
                    <a:lstStyle/>
                    <a:p>
                      <a:endParaRPr kumimoji="1" lang="ja-JP" altLang="en-US"/>
                    </a:p>
                  </a:txBody>
                  <a:tcPr/>
                </a:tc>
                <a:tc>
                  <a:txBody>
                    <a:bodyPr/>
                    <a:lstStyle/>
                    <a:p>
                      <a:pPr algn="ctr" fontAlgn="ctr"/>
                      <a:r>
                        <a:rPr lang="ja-JP" altLang="en-US" sz="800" b="0" i="0" u="none" strike="noStrike">
                          <a:solidFill>
                            <a:srgbClr val="000000"/>
                          </a:solidFill>
                          <a:latin typeface="メイリオ"/>
                        </a:rPr>
                        <a:t>順位</a:t>
                      </a:r>
                    </a:p>
                  </a:txBody>
                  <a:tcPr marL="6572" marR="6572" marT="65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221785">
                <a:tc>
                  <a:txBody>
                    <a:bodyPr/>
                    <a:lstStyle/>
                    <a:p>
                      <a:pPr algn="dist" fontAlgn="ctr"/>
                      <a:r>
                        <a:rPr lang="ja-JP" altLang="en-US" sz="800" b="0" i="0" u="none" strike="noStrike">
                          <a:solidFill>
                            <a:srgbClr val="000000"/>
                          </a:solidFill>
                          <a:latin typeface="メイリオ"/>
                        </a:rPr>
                        <a:t>滋賀県</a:t>
                      </a:r>
                    </a:p>
                  </a:txBody>
                  <a:tcPr marL="6572" marR="6572" marT="65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effectLst/>
                          <a:latin typeface="ＭＳ 明朝"/>
                        </a:rPr>
                        <a:t>多賀町</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376,065</a:t>
                      </a:r>
                    </a:p>
                  </a:txBody>
                  <a:tcPr marL="9525" marR="9525" marT="9525"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effectLst/>
                          <a:latin typeface="ＭＳ 明朝"/>
                        </a:rPr>
                        <a:t>愛荘町</a:t>
                      </a:r>
                    </a:p>
                  </a:txBody>
                  <a:tcPr marL="9525" marR="9525" marT="9525"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290,033</a:t>
                      </a:r>
                    </a:p>
                  </a:txBody>
                  <a:tcPr marL="9525" marR="9525" marT="9525"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1.3</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323,927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785">
                <a:tc>
                  <a:txBody>
                    <a:bodyPr/>
                    <a:lstStyle/>
                    <a:p>
                      <a:pPr algn="dist" fontAlgn="ctr"/>
                      <a:r>
                        <a:rPr lang="ja-JP" altLang="en-US" sz="800" b="0" i="0" u="none" strike="noStrike" dirty="0">
                          <a:solidFill>
                            <a:srgbClr val="000000"/>
                          </a:solidFill>
                          <a:latin typeface="メイリオ"/>
                        </a:rPr>
                        <a:t>京都府</a:t>
                      </a:r>
                    </a:p>
                  </a:txBody>
                  <a:tcPr marL="6572" marR="6572" marT="65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800" b="0" i="0" u="none" strike="noStrike">
                          <a:effectLst/>
                          <a:latin typeface="ＭＳ 明朝"/>
                        </a:rPr>
                        <a:t>南山城村</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396,246</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800" b="0" i="0" u="none" strike="noStrike">
                          <a:effectLst/>
                          <a:latin typeface="ＭＳ 明朝"/>
                        </a:rPr>
                        <a:t>京丹後市</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310,614</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1.3</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337,826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24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21785">
                <a:tc>
                  <a:txBody>
                    <a:bodyPr/>
                    <a:lstStyle/>
                    <a:p>
                      <a:pPr algn="dist" fontAlgn="ctr"/>
                      <a:r>
                        <a:rPr lang="ja-JP" altLang="en-US" sz="800" b="0" i="0" u="none" strike="noStrike" dirty="0">
                          <a:solidFill>
                            <a:srgbClr val="000000"/>
                          </a:solidFill>
                          <a:latin typeface="メイリオ"/>
                        </a:rPr>
                        <a:t>大阪府</a:t>
                      </a:r>
                    </a:p>
                  </a:txBody>
                  <a:tcPr marL="6572" marR="6572" marT="65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岬町</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413,412</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泉南市</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287,235</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1.4</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338,021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23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21785">
                <a:tc>
                  <a:txBody>
                    <a:bodyPr/>
                    <a:lstStyle/>
                    <a:p>
                      <a:pPr algn="dist" fontAlgn="ctr"/>
                      <a:r>
                        <a:rPr lang="ja-JP" altLang="en-US" sz="800" b="0" i="0" u="none" strike="noStrike">
                          <a:solidFill>
                            <a:srgbClr val="000000"/>
                          </a:solidFill>
                          <a:latin typeface="メイリオ"/>
                        </a:rPr>
                        <a:t>兵庫県</a:t>
                      </a:r>
                    </a:p>
                  </a:txBody>
                  <a:tcPr marL="6572" marR="6572" marT="65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赤穂市</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396,107</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豊岡市</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311,911</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1.3</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340,536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21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21785">
                <a:tc>
                  <a:txBody>
                    <a:bodyPr/>
                    <a:lstStyle/>
                    <a:p>
                      <a:pPr algn="dist" fontAlgn="ctr"/>
                      <a:r>
                        <a:rPr lang="ja-JP" altLang="en-US" sz="800" b="0" i="0" u="none" strike="noStrike">
                          <a:solidFill>
                            <a:srgbClr val="000000"/>
                          </a:solidFill>
                          <a:latin typeface="メイリオ"/>
                        </a:rPr>
                        <a:t>奈良県</a:t>
                      </a:r>
                    </a:p>
                  </a:txBody>
                  <a:tcPr marL="6572" marR="6572" marT="65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上北山村</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461,660</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下北山村</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261,459</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1.8</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324,419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21785">
                <a:tc>
                  <a:txBody>
                    <a:bodyPr/>
                    <a:lstStyle/>
                    <a:p>
                      <a:pPr algn="dist" fontAlgn="ctr"/>
                      <a:r>
                        <a:rPr lang="ja-JP" altLang="en-US" sz="800" b="0" i="0" u="none" strike="noStrike">
                          <a:solidFill>
                            <a:srgbClr val="000000"/>
                          </a:solidFill>
                          <a:latin typeface="メイリオ"/>
                        </a:rPr>
                        <a:t>和歌山県</a:t>
                      </a:r>
                    </a:p>
                  </a:txBody>
                  <a:tcPr marL="6572" marR="6572" marT="65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effectLst/>
                          <a:latin typeface="ＭＳ 明朝"/>
                        </a:rPr>
                        <a:t>紀美野町</a:t>
                      </a:r>
                    </a:p>
                  </a:txBody>
                  <a:tcPr marL="9525" marR="9525" marT="9525"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394,570</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effectLst/>
                          <a:latin typeface="ＭＳ 明朝"/>
                        </a:rPr>
                        <a:t>みなべ町</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250,148</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1.6</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326,800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29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21785">
                <a:tc>
                  <a:txBody>
                    <a:bodyPr/>
                    <a:lstStyle/>
                    <a:p>
                      <a:pPr algn="dist" fontAlgn="ctr"/>
                      <a:r>
                        <a:rPr lang="ja-JP" altLang="en-US" sz="800" b="0" i="0" u="none" strike="noStrike">
                          <a:solidFill>
                            <a:srgbClr val="000000"/>
                          </a:solidFill>
                          <a:latin typeface="メイリオ"/>
                        </a:rPr>
                        <a:t>鳥取県</a:t>
                      </a:r>
                    </a:p>
                  </a:txBody>
                  <a:tcPr marL="6572" marR="6572" marT="65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800" b="0" i="0" u="none" strike="noStrike">
                          <a:effectLst/>
                          <a:latin typeface="ＭＳ 明朝"/>
                        </a:rPr>
                        <a:t>南部町</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421,001</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800" b="0" i="0" u="none" strike="noStrike">
                          <a:effectLst/>
                          <a:latin typeface="ＭＳ 明朝"/>
                        </a:rPr>
                        <a:t>鳥取市</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323,262</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1.3</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346,834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20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21785">
                <a:tc>
                  <a:txBody>
                    <a:bodyPr/>
                    <a:lstStyle/>
                    <a:p>
                      <a:pPr algn="dist" fontAlgn="ctr"/>
                      <a:r>
                        <a:rPr lang="ja-JP" altLang="en-US" sz="800" b="0" i="0" u="none" strike="noStrike">
                          <a:solidFill>
                            <a:srgbClr val="000000"/>
                          </a:solidFill>
                          <a:latin typeface="メイリオ"/>
                        </a:rPr>
                        <a:t>島根県</a:t>
                      </a:r>
                    </a:p>
                  </a:txBody>
                  <a:tcPr marL="6572" marR="6572" marT="65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川本町</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467,893</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知夫村</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335,220</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1.4</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396,128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21785">
                <a:tc>
                  <a:txBody>
                    <a:bodyPr/>
                    <a:lstStyle/>
                    <a:p>
                      <a:pPr algn="dist" fontAlgn="ctr"/>
                      <a:r>
                        <a:rPr lang="ja-JP" altLang="en-US" sz="800" b="0" i="0" u="none" strike="noStrike">
                          <a:solidFill>
                            <a:srgbClr val="000000"/>
                          </a:solidFill>
                          <a:latin typeface="メイリオ"/>
                        </a:rPr>
                        <a:t>岡山県</a:t>
                      </a:r>
                    </a:p>
                  </a:txBody>
                  <a:tcPr marL="6572" marR="6572" marT="65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新見市</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456,187</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dirty="0">
                          <a:effectLst/>
                          <a:latin typeface="ＭＳ 明朝"/>
                        </a:rPr>
                        <a:t>総社市</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361,545</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1.3</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375,435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21785">
                <a:tc>
                  <a:txBody>
                    <a:bodyPr/>
                    <a:lstStyle/>
                    <a:p>
                      <a:pPr algn="dist" fontAlgn="ctr"/>
                      <a:r>
                        <a:rPr lang="ja-JP" altLang="en-US" sz="800" b="0" i="0" u="none" strike="noStrike">
                          <a:solidFill>
                            <a:srgbClr val="000000"/>
                          </a:solidFill>
                          <a:latin typeface="メイリオ"/>
                        </a:rPr>
                        <a:t>広島県</a:t>
                      </a:r>
                    </a:p>
                  </a:txBody>
                  <a:tcPr marL="6572" marR="6572" marT="65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大崎上島町</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478,957</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福山市</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347,216</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1.4</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381,454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21785">
                <a:tc>
                  <a:txBody>
                    <a:bodyPr/>
                    <a:lstStyle/>
                    <a:p>
                      <a:pPr algn="dist" fontAlgn="ctr"/>
                      <a:r>
                        <a:rPr lang="ja-JP" altLang="en-US" sz="800" b="0" i="0" u="none" strike="noStrike">
                          <a:solidFill>
                            <a:srgbClr val="000000"/>
                          </a:solidFill>
                          <a:latin typeface="メイリオ"/>
                        </a:rPr>
                        <a:t>山口県</a:t>
                      </a:r>
                    </a:p>
                  </a:txBody>
                  <a:tcPr marL="6572" marR="6572" marT="65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effectLst/>
                          <a:latin typeface="ＭＳ 明朝"/>
                        </a:rPr>
                        <a:t>美祢市</a:t>
                      </a:r>
                    </a:p>
                  </a:txBody>
                  <a:tcPr marL="9525" marR="9525" marT="9525"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482,882</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effectLst/>
                          <a:latin typeface="ＭＳ 明朝"/>
                        </a:rPr>
                        <a:t>下松市</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346,791</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1.4</a:t>
                      </a:r>
                      <a:r>
                        <a:rPr lang="ja-JP" altLang="en-US"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397,230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21785">
                <a:tc>
                  <a:txBody>
                    <a:bodyPr/>
                    <a:lstStyle/>
                    <a:p>
                      <a:pPr algn="dist" fontAlgn="ctr"/>
                      <a:r>
                        <a:rPr lang="ja-JP" altLang="en-US" sz="800" b="0" i="0" u="none" strike="noStrike">
                          <a:solidFill>
                            <a:srgbClr val="000000"/>
                          </a:solidFill>
                          <a:latin typeface="メイリオ"/>
                        </a:rPr>
                        <a:t>徳島県</a:t>
                      </a:r>
                    </a:p>
                  </a:txBody>
                  <a:tcPr marL="6572" marR="6572" marT="65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800" b="0" i="0" u="none" strike="noStrike">
                          <a:effectLst/>
                          <a:latin typeface="ＭＳ 明朝"/>
                        </a:rPr>
                        <a:t>神山町</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453,783</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800" b="0" i="0" u="none" strike="noStrike" dirty="0">
                          <a:effectLst/>
                          <a:latin typeface="ＭＳ 明朝"/>
                        </a:rPr>
                        <a:t>松茂町</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323,823</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1.4</a:t>
                      </a:r>
                      <a:r>
                        <a:rPr lang="ja-JP" altLang="en-US"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374,484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21785">
                <a:tc>
                  <a:txBody>
                    <a:bodyPr/>
                    <a:lstStyle/>
                    <a:p>
                      <a:pPr algn="dist" fontAlgn="ctr"/>
                      <a:r>
                        <a:rPr lang="ja-JP" altLang="en-US" sz="800" b="0" i="0" u="none" strike="noStrike">
                          <a:solidFill>
                            <a:srgbClr val="000000"/>
                          </a:solidFill>
                          <a:latin typeface="メイリオ"/>
                        </a:rPr>
                        <a:t>香川県</a:t>
                      </a:r>
                    </a:p>
                  </a:txBody>
                  <a:tcPr marL="6572" marR="6572" marT="65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直島町</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456,819</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宇多津町</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329,265</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1.4</a:t>
                      </a:r>
                      <a:r>
                        <a:rPr lang="ja-JP" altLang="en-US"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391,387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21785">
                <a:tc>
                  <a:txBody>
                    <a:bodyPr/>
                    <a:lstStyle/>
                    <a:p>
                      <a:pPr algn="dist" fontAlgn="ctr"/>
                      <a:r>
                        <a:rPr lang="ja-JP" altLang="en-US" sz="800" b="0" i="0" u="none" strike="noStrike">
                          <a:solidFill>
                            <a:srgbClr val="000000"/>
                          </a:solidFill>
                          <a:latin typeface="メイリオ"/>
                        </a:rPr>
                        <a:t>愛媛県</a:t>
                      </a:r>
                    </a:p>
                  </a:txBody>
                  <a:tcPr marL="6572" marR="6572" marT="65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久万高原町</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445,396</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宇和島市</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311,559</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1.4</a:t>
                      </a:r>
                      <a:r>
                        <a:rPr lang="ja-JP" altLang="en-US"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352,613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21785">
                <a:tc>
                  <a:txBody>
                    <a:bodyPr/>
                    <a:lstStyle/>
                    <a:p>
                      <a:pPr algn="dist" fontAlgn="ctr"/>
                      <a:r>
                        <a:rPr lang="ja-JP" altLang="en-US" sz="800" b="0" i="0" u="none" strike="noStrike" dirty="0">
                          <a:solidFill>
                            <a:srgbClr val="000000"/>
                          </a:solidFill>
                          <a:latin typeface="メイリオ"/>
                        </a:rPr>
                        <a:t>高知県</a:t>
                      </a:r>
                    </a:p>
                  </a:txBody>
                  <a:tcPr marL="6572" marR="6572" marT="65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北川村</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508,629</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大川村</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283,153</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1.8</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376,156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21785">
                <a:tc>
                  <a:txBody>
                    <a:bodyPr/>
                    <a:lstStyle/>
                    <a:p>
                      <a:pPr algn="dist" fontAlgn="ctr"/>
                      <a:r>
                        <a:rPr lang="ja-JP" altLang="en-US" sz="800" b="0" i="0" u="none" strike="noStrike">
                          <a:solidFill>
                            <a:srgbClr val="000000"/>
                          </a:solidFill>
                          <a:latin typeface="メイリオ"/>
                        </a:rPr>
                        <a:t>福岡県</a:t>
                      </a:r>
                    </a:p>
                  </a:txBody>
                  <a:tcPr marL="6572" marR="6572" marT="65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effectLst/>
                          <a:latin typeface="ＭＳ 明朝"/>
                        </a:rPr>
                        <a:t>豊前市</a:t>
                      </a:r>
                    </a:p>
                  </a:txBody>
                  <a:tcPr marL="9525" marR="9525" marT="9525"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431,738</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effectLst/>
                          <a:latin typeface="ＭＳ 明朝"/>
                        </a:rPr>
                        <a:t>那珂川町</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305,425</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1.4</a:t>
                      </a:r>
                      <a:r>
                        <a:rPr lang="ja-JP" altLang="en-US"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349,357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21785">
                <a:tc>
                  <a:txBody>
                    <a:bodyPr/>
                    <a:lstStyle/>
                    <a:p>
                      <a:pPr algn="dist" fontAlgn="ctr"/>
                      <a:r>
                        <a:rPr lang="ja-JP" altLang="en-US" sz="800" b="0" i="0" u="none" strike="noStrike">
                          <a:solidFill>
                            <a:srgbClr val="000000"/>
                          </a:solidFill>
                          <a:latin typeface="メイリオ"/>
                        </a:rPr>
                        <a:t>佐賀県</a:t>
                      </a:r>
                    </a:p>
                  </a:txBody>
                  <a:tcPr marL="6572" marR="6572" marT="65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800" b="0" i="0" u="none" strike="noStrike">
                          <a:effectLst/>
                          <a:latin typeface="ＭＳ 明朝"/>
                        </a:rPr>
                        <a:t>みやき町</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469,820</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800" b="0" i="0" u="none" strike="noStrike">
                          <a:effectLst/>
                          <a:latin typeface="ＭＳ 明朝"/>
                        </a:rPr>
                        <a:t>玄海町</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326,243</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1.4</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384,422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21785">
                <a:tc>
                  <a:txBody>
                    <a:bodyPr/>
                    <a:lstStyle/>
                    <a:p>
                      <a:pPr algn="dist" fontAlgn="ctr"/>
                      <a:r>
                        <a:rPr lang="ja-JP" altLang="en-US" sz="800" b="0" i="0" u="none" strike="noStrike">
                          <a:solidFill>
                            <a:srgbClr val="000000"/>
                          </a:solidFill>
                          <a:latin typeface="メイリオ"/>
                        </a:rPr>
                        <a:t>長崎県</a:t>
                      </a:r>
                    </a:p>
                  </a:txBody>
                  <a:tcPr marL="6572" marR="6572" marT="65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長崎市</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431,351</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小値賀町</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318,489</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1.4</a:t>
                      </a:r>
                      <a:r>
                        <a:rPr lang="ja-JP" altLang="en-US"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383,975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21785">
                <a:tc>
                  <a:txBody>
                    <a:bodyPr/>
                    <a:lstStyle/>
                    <a:p>
                      <a:pPr algn="dist" fontAlgn="ctr"/>
                      <a:r>
                        <a:rPr lang="ja-JP" altLang="en-US" sz="800" b="0" i="0" u="none" strike="noStrike">
                          <a:solidFill>
                            <a:srgbClr val="000000"/>
                          </a:solidFill>
                          <a:latin typeface="メイリオ"/>
                        </a:rPr>
                        <a:t>熊本県</a:t>
                      </a:r>
                    </a:p>
                  </a:txBody>
                  <a:tcPr marL="6572" marR="6572" marT="65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水俣市</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523,049</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産山村</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295,089</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1.8</a:t>
                      </a:r>
                      <a:r>
                        <a:rPr lang="ja-JP" altLang="en-US"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354,999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21785">
                <a:tc>
                  <a:txBody>
                    <a:bodyPr/>
                    <a:lstStyle/>
                    <a:p>
                      <a:pPr algn="dist" fontAlgn="ctr"/>
                      <a:r>
                        <a:rPr lang="ja-JP" altLang="en-US" sz="800" b="0" i="0" u="none" strike="noStrike">
                          <a:solidFill>
                            <a:srgbClr val="000000"/>
                          </a:solidFill>
                          <a:latin typeface="メイリオ"/>
                        </a:rPr>
                        <a:t>大分県</a:t>
                      </a:r>
                    </a:p>
                  </a:txBody>
                  <a:tcPr marL="6572" marR="6572" marT="65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津久見市</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455,220</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姫島村</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305,426</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386,609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21785">
                <a:tc>
                  <a:txBody>
                    <a:bodyPr/>
                    <a:lstStyle/>
                    <a:p>
                      <a:pPr algn="dist" fontAlgn="ctr"/>
                      <a:r>
                        <a:rPr lang="ja-JP" altLang="en-US" sz="800" b="0" i="0" u="none" strike="noStrike">
                          <a:solidFill>
                            <a:srgbClr val="000000"/>
                          </a:solidFill>
                          <a:latin typeface="メイリオ"/>
                        </a:rPr>
                        <a:t>宮崎県</a:t>
                      </a:r>
                    </a:p>
                  </a:txBody>
                  <a:tcPr marL="6572" marR="6572" marT="65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effectLst/>
                          <a:latin typeface="ＭＳ 明朝"/>
                        </a:rPr>
                        <a:t>美郷町</a:t>
                      </a:r>
                    </a:p>
                  </a:txBody>
                  <a:tcPr marL="9525" marR="9525" marT="9525"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431,024</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effectLst/>
                          <a:latin typeface="ＭＳ 明朝"/>
                        </a:rPr>
                        <a:t>都農町</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291,014</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339,803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22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21785">
                <a:tc>
                  <a:txBody>
                    <a:bodyPr/>
                    <a:lstStyle/>
                    <a:p>
                      <a:pPr algn="dist" fontAlgn="ctr"/>
                      <a:r>
                        <a:rPr lang="ja-JP" altLang="en-US" sz="800" b="0" i="0" u="none" strike="noStrike">
                          <a:solidFill>
                            <a:srgbClr val="000000"/>
                          </a:solidFill>
                          <a:latin typeface="メイリオ"/>
                        </a:rPr>
                        <a:t>鹿児島県</a:t>
                      </a:r>
                    </a:p>
                  </a:txBody>
                  <a:tcPr marL="6572" marR="6572" marT="65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800" b="0" i="0" u="none" strike="noStrike">
                          <a:effectLst/>
                          <a:latin typeface="ＭＳ 明朝"/>
                        </a:rPr>
                        <a:t>南さつま市</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473,269</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800" b="0" i="0" u="none" strike="noStrike">
                          <a:effectLst/>
                          <a:latin typeface="ＭＳ 明朝"/>
                        </a:rPr>
                        <a:t>与論町</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231,528</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381,547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21785">
                <a:tc>
                  <a:txBody>
                    <a:bodyPr/>
                    <a:lstStyle/>
                    <a:p>
                      <a:pPr algn="dist" fontAlgn="ctr"/>
                      <a:r>
                        <a:rPr lang="ja-JP" altLang="en-US" sz="800" b="0" i="0" u="none" strike="noStrike">
                          <a:solidFill>
                            <a:srgbClr val="000000"/>
                          </a:solidFill>
                          <a:latin typeface="メイリオ"/>
                        </a:rPr>
                        <a:t>沖縄県</a:t>
                      </a:r>
                    </a:p>
                  </a:txBody>
                  <a:tcPr marL="6572" marR="6572" marT="65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effectLst/>
                          <a:latin typeface="ＭＳ 明朝"/>
                        </a:rPr>
                        <a:t>大宜味村</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368,672</a:t>
                      </a:r>
                    </a:p>
                  </a:txBody>
                  <a:tcPr marL="9525" marR="9525" marT="9525" marB="0" anchor="ctr">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effectLst/>
                          <a:latin typeface="ＭＳ 明朝"/>
                        </a:rPr>
                        <a:t>座間味村</a:t>
                      </a:r>
                    </a:p>
                  </a:txBody>
                  <a:tcPr marL="9525" marR="9525" marT="9525" marB="0" anchor="ctr">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176,281</a:t>
                      </a:r>
                    </a:p>
                  </a:txBody>
                  <a:tcPr marL="9525" marR="9525" marT="9525" marB="0" anchor="ctr">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2.1</a:t>
                      </a:r>
                      <a:r>
                        <a:rPr lang="ja-JP" altLang="en-US"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276,918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47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6" name="タイトル 1"/>
          <p:cNvSpPr>
            <a:spLocks noGrp="1"/>
          </p:cNvSpPr>
          <p:nvPr>
            <p:ph type="title"/>
          </p:nvPr>
        </p:nvSpPr>
        <p:spPr>
          <a:xfrm>
            <a:off x="15552" y="-73992"/>
            <a:ext cx="9906000" cy="469886"/>
          </a:xfrm>
        </p:spPr>
        <p:txBody>
          <a:bodyPr>
            <a:normAutofit/>
          </a:bodyPr>
          <a:lstStyle/>
          <a:p>
            <a:r>
              <a:rPr lang="ja-JP" altLang="en-US" sz="1800" dirty="0" smtClean="0">
                <a:latin typeface="HGP創英角ｺﾞｼｯｸUB" panose="020B0900000000000000" pitchFamily="50" charset="-128"/>
                <a:ea typeface="HGP創英角ｺﾞｼｯｸUB" panose="020B0900000000000000" pitchFamily="50" charset="-128"/>
              </a:rPr>
              <a:t>都道府県別１人当たり医療費の格差の状況（平成</a:t>
            </a:r>
            <a:r>
              <a:rPr lang="en-US" altLang="ja-JP" sz="1800" dirty="0" smtClean="0">
                <a:latin typeface="HGP創英角ｺﾞｼｯｸUB" panose="020B0900000000000000" pitchFamily="50" charset="-128"/>
                <a:ea typeface="HGP創英角ｺﾞｼｯｸUB" panose="020B0900000000000000" pitchFamily="50" charset="-128"/>
              </a:rPr>
              <a:t>25</a:t>
            </a:r>
            <a:r>
              <a:rPr lang="ja-JP" altLang="en-US" sz="1800" dirty="0" smtClean="0">
                <a:latin typeface="HGP創英角ｺﾞｼｯｸUB" panose="020B0900000000000000" pitchFamily="50" charset="-128"/>
                <a:ea typeface="HGP創英角ｺﾞｼｯｸUB" panose="020B0900000000000000" pitchFamily="50" charset="-128"/>
              </a:rPr>
              <a:t>年度）</a:t>
            </a:r>
            <a:endParaRPr kumimoji="1" lang="ja-JP" altLang="en-US" sz="1800" dirty="0">
              <a:latin typeface="HGP創英角ｺﾞｼｯｸUB" panose="020B0900000000000000" pitchFamily="50" charset="-128"/>
              <a:ea typeface="HGP創英角ｺﾞｼｯｸUB" panose="020B0900000000000000" pitchFamily="50" charset="-128"/>
            </a:endParaRPr>
          </a:p>
        </p:txBody>
      </p:sp>
      <p:sp>
        <p:nvSpPr>
          <p:cNvPr id="11" name="角丸四角形 10"/>
          <p:cNvSpPr/>
          <p:nvPr/>
        </p:nvSpPr>
        <p:spPr>
          <a:xfrm>
            <a:off x="5076825" y="6289657"/>
            <a:ext cx="4680520" cy="379705"/>
          </a:xfrm>
          <a:prstGeom prst="roundRect">
            <a:avLst/>
          </a:prstGeom>
          <a:solidFill>
            <a:srgbClr val="FFC00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002060"/>
                </a:solidFill>
                <a:latin typeface="HGS創英角ｺﾞｼｯｸUB" pitchFamily="50" charset="-128"/>
                <a:ea typeface="HGS創英角ｺﾞｼｯｸUB" pitchFamily="50" charset="-128"/>
              </a:rPr>
              <a:t>１人当たり医療費 全国平均：</a:t>
            </a:r>
            <a:r>
              <a:rPr lang="en-US" altLang="ja-JP" sz="1400" dirty="0" smtClean="0">
                <a:solidFill>
                  <a:srgbClr val="002060"/>
                </a:solidFill>
                <a:latin typeface="HGS創英角ｺﾞｼｯｸUB" pitchFamily="50" charset="-128"/>
                <a:ea typeface="HGS創英角ｺﾞｼｯｸUB" pitchFamily="50" charset="-128"/>
              </a:rPr>
              <a:t>324,543</a:t>
            </a:r>
            <a:r>
              <a:rPr kumimoji="1" lang="ja-JP" altLang="en-US" sz="1400" dirty="0" smtClean="0">
                <a:solidFill>
                  <a:srgbClr val="002060"/>
                </a:solidFill>
                <a:latin typeface="HGS創英角ｺﾞｼｯｸUB" pitchFamily="50" charset="-128"/>
                <a:ea typeface="HGS創英角ｺﾞｼｯｸUB" pitchFamily="50" charset="-128"/>
              </a:rPr>
              <a:t>円</a:t>
            </a:r>
            <a:endParaRPr kumimoji="1" lang="ja-JP" altLang="en-US" sz="1400" dirty="0">
              <a:solidFill>
                <a:srgbClr val="002060"/>
              </a:solidFill>
              <a:latin typeface="HGS創英角ｺﾞｼｯｸUB" pitchFamily="50" charset="-128"/>
              <a:ea typeface="HGS創英角ｺﾞｼｯｸUB" pitchFamily="50" charset="-128"/>
            </a:endParaRPr>
          </a:p>
        </p:txBody>
      </p:sp>
      <p:sp>
        <p:nvSpPr>
          <p:cNvPr id="12" name="正方形/長方形 11"/>
          <p:cNvSpPr/>
          <p:nvPr/>
        </p:nvSpPr>
        <p:spPr>
          <a:xfrm>
            <a:off x="0" y="2708920"/>
            <a:ext cx="488099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0208" y="6186790"/>
            <a:ext cx="4546748" cy="338554"/>
          </a:xfrm>
          <a:prstGeom prst="rect">
            <a:avLst/>
          </a:prstGeom>
          <a:noFill/>
        </p:spPr>
        <p:txBody>
          <a:bodyPr wrap="square" rtlCol="0">
            <a:spAutoFit/>
          </a:bodyPr>
          <a:lstStyle/>
          <a:p>
            <a:r>
              <a:rPr kumimoji="1" lang="ja-JP" altLang="en-US" sz="800" dirty="0" smtClean="0"/>
              <a:t>（</a:t>
            </a:r>
            <a:r>
              <a:rPr kumimoji="1" lang="en-US" altLang="ja-JP" sz="800" dirty="0" smtClean="0"/>
              <a:t>※</a:t>
            </a:r>
            <a:r>
              <a:rPr kumimoji="1" lang="ja-JP" altLang="en-US" sz="800" dirty="0" smtClean="0"/>
              <a:t>）　</a:t>
            </a:r>
            <a:r>
              <a:rPr lang="ja-JP" altLang="en-US" sz="800" dirty="0" smtClean="0"/>
              <a:t>３～２月診療ベースである。</a:t>
            </a:r>
            <a:endParaRPr lang="en-US" altLang="ja-JP" sz="800" dirty="0" smtClean="0"/>
          </a:p>
          <a:p>
            <a:r>
              <a:rPr kumimoji="1" lang="ja-JP" altLang="en-US" sz="800" dirty="0" smtClean="0"/>
              <a:t>（出所）国民健康保険事業年報</a:t>
            </a:r>
            <a:endParaRPr kumimoji="1" lang="en-US" altLang="ja-JP" sz="800" dirty="0" smtClean="0"/>
          </a:p>
        </p:txBody>
      </p:sp>
      <p:cxnSp>
        <p:nvCxnSpPr>
          <p:cNvPr id="18" name="直線コネクタ 17"/>
          <p:cNvCxnSpPr/>
          <p:nvPr/>
        </p:nvCxnSpPr>
        <p:spPr>
          <a:xfrm>
            <a:off x="0" y="6046688"/>
            <a:ext cx="4880992" cy="0"/>
          </a:xfrm>
          <a:prstGeom prst="line">
            <a:avLst/>
          </a:prstGeom>
        </p:spPr>
        <p:style>
          <a:lnRef idx="1">
            <a:schemeClr val="dk1"/>
          </a:lnRef>
          <a:fillRef idx="0">
            <a:schemeClr val="dk1"/>
          </a:fillRef>
          <a:effectRef idx="0">
            <a:schemeClr val="dk1"/>
          </a:effectRef>
          <a:fontRef idx="minor">
            <a:schemeClr val="tx1"/>
          </a:fontRef>
        </p:style>
      </p:cxnSp>
      <p:sp>
        <p:nvSpPr>
          <p:cNvPr id="16" name="正方形/長方形 15"/>
          <p:cNvSpPr/>
          <p:nvPr/>
        </p:nvSpPr>
        <p:spPr>
          <a:xfrm>
            <a:off x="0" y="3551713"/>
            <a:ext cx="4880992" cy="1963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ー 1"/>
          <p:cNvSpPr txBox="1">
            <a:spLocks/>
          </p:cNvSpPr>
          <p:nvPr/>
        </p:nvSpPr>
        <p:spPr>
          <a:xfrm>
            <a:off x="7610152"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39</a:t>
            </a:fld>
            <a:endParaRPr lang="ja-JP" altLang="en-US" dirty="0">
              <a:latin typeface="ＤＦ特太ゴシック体" panose="020B0509000000000000" pitchFamily="49" charset="-128"/>
              <a:ea typeface="ＤＦ特太ゴシック体" panose="020B0509000000000000" pitchFamily="49" charset="-128"/>
            </a:endParaRPr>
          </a:p>
        </p:txBody>
      </p:sp>
      <p:cxnSp>
        <p:nvCxnSpPr>
          <p:cNvPr id="17" name="直線コネクタ 16"/>
          <p:cNvCxnSpPr/>
          <p:nvPr/>
        </p:nvCxnSpPr>
        <p:spPr>
          <a:xfrm>
            <a:off x="15552" y="395894"/>
            <a:ext cx="9906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62663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noChangeArrowheads="1"/>
            <a:extLst>
              <a:ext uri="{84589F7E-364E-4C9E-8A38-B11213B215E9}">
                <a14:cameraTool xmlns:a14="http://schemas.microsoft.com/office/drawing/2010/main" cellRange="$R$1:$AF$26" spid="_x0000_s2059"/>
              </a:ext>
            </a:extLst>
          </p:cNvPicPr>
          <p:nvPr/>
        </p:nvPicPr>
        <p:blipFill>
          <a:blip r:embed="rId3"/>
          <a:srcRect/>
          <a:stretch>
            <a:fillRect/>
          </a:stretch>
        </p:blipFill>
        <p:spPr bwMode="auto">
          <a:xfrm>
            <a:off x="61913" y="619472"/>
            <a:ext cx="9782175" cy="5257800"/>
          </a:xfrm>
          <a:prstGeom prst="rect">
            <a:avLst/>
          </a:prstGeom>
          <a:noFill/>
          <a:extLst>
            <a:ext uri="{909E8E84-426E-40DD-AFC4-6F175D3DCCD1}">
              <a14:hiddenFill xmlns:a14="http://schemas.microsoft.com/office/drawing/2010/main">
                <a:solidFill>
                  <a:srgbClr val="FFFFFF"/>
                </a:solidFill>
              </a14:hiddenFill>
            </a:ext>
          </a:extLst>
        </p:spPr>
      </p:pic>
      <p:sp>
        <p:nvSpPr>
          <p:cNvPr id="7" name="タイトル 1"/>
          <p:cNvSpPr>
            <a:spLocks noGrp="1"/>
          </p:cNvSpPr>
          <p:nvPr>
            <p:ph type="title"/>
          </p:nvPr>
        </p:nvSpPr>
        <p:spPr>
          <a:xfrm>
            <a:off x="0" y="0"/>
            <a:ext cx="9906000" cy="395894"/>
          </a:xfrm>
          <a:noFill/>
          <a:ln>
            <a:noFill/>
          </a:ln>
        </p:spPr>
        <p:txBody>
          <a:bodyPr>
            <a:normAutofit fontScale="90000"/>
          </a:bodyPr>
          <a:lstStyle/>
          <a:p>
            <a:r>
              <a:rPr lang="ja-JP" altLang="en-US" sz="2000" dirty="0" smtClean="0">
                <a:latin typeface="HGS創英角ｺﾞｼｯｸUB" pitchFamily="50" charset="-128"/>
                <a:ea typeface="HGS創英角ｺﾞｼｯｸUB" pitchFamily="50" charset="-128"/>
              </a:rPr>
              <a:t>都道府県内における</a:t>
            </a:r>
            <a:r>
              <a:rPr lang="en-US" altLang="ja-JP" sz="2000" dirty="0" smtClean="0">
                <a:latin typeface="HGS創英角ｺﾞｼｯｸUB" pitchFamily="50" charset="-128"/>
                <a:ea typeface="HGS創英角ｺﾞｼｯｸUB" pitchFamily="50" charset="-128"/>
              </a:rPr>
              <a:t>1</a:t>
            </a:r>
            <a:r>
              <a:rPr lang="ja-JP" altLang="en-US" sz="2000" dirty="0" smtClean="0">
                <a:latin typeface="HGS創英角ｺﾞｼｯｸUB" pitchFamily="50" charset="-128"/>
                <a:ea typeface="HGS創英角ｺﾞｼｯｸUB" pitchFamily="50" charset="-128"/>
              </a:rPr>
              <a:t>人当たり所得の格差（平成</a:t>
            </a:r>
            <a:r>
              <a:rPr lang="en-US" altLang="ja-JP" sz="2000" dirty="0" smtClean="0">
                <a:latin typeface="HGS創英角ｺﾞｼｯｸUB" pitchFamily="50" charset="-128"/>
                <a:ea typeface="HGS創英角ｺﾞｼｯｸUB" pitchFamily="50" charset="-128"/>
              </a:rPr>
              <a:t>25</a:t>
            </a:r>
            <a:r>
              <a:rPr lang="ja-JP" altLang="en-US" sz="2000" dirty="0" smtClean="0">
                <a:latin typeface="HGS創英角ｺﾞｼｯｸUB" pitchFamily="50" charset="-128"/>
                <a:ea typeface="HGS創英角ｺﾞｼｯｸUB" pitchFamily="50" charset="-128"/>
              </a:rPr>
              <a:t>年）</a:t>
            </a:r>
            <a:endParaRPr kumimoji="1" lang="ja-JP" altLang="en-US" sz="2000" dirty="0">
              <a:latin typeface="HGS創英角ｺﾞｼｯｸUB" pitchFamily="50" charset="-128"/>
              <a:ea typeface="HGS創英角ｺﾞｼｯｸUB" pitchFamily="50" charset="-128"/>
            </a:endParaRPr>
          </a:p>
        </p:txBody>
      </p:sp>
      <p:sp>
        <p:nvSpPr>
          <p:cNvPr id="10" name="テキスト ボックス 9"/>
          <p:cNvSpPr txBox="1"/>
          <p:nvPr/>
        </p:nvSpPr>
        <p:spPr>
          <a:xfrm>
            <a:off x="194471" y="6113101"/>
            <a:ext cx="9711529" cy="600164"/>
          </a:xfrm>
          <a:prstGeom prst="rect">
            <a:avLst/>
          </a:prstGeom>
          <a:noFill/>
        </p:spPr>
        <p:txBody>
          <a:bodyPr wrap="square" rtlCol="0">
            <a:spAutoFit/>
          </a:bodyPr>
          <a:lstStyle/>
          <a:p>
            <a:r>
              <a:rPr kumimoji="1" lang="ja-JP" altLang="en-US" sz="1100" dirty="0" smtClean="0"/>
              <a:t>（注１）厚生労働省保険局「平成</a:t>
            </a:r>
            <a:r>
              <a:rPr lang="en-US" altLang="ja-JP" sz="1100" dirty="0" smtClean="0"/>
              <a:t>26</a:t>
            </a:r>
            <a:r>
              <a:rPr kumimoji="1" lang="ja-JP" altLang="en-US" sz="1100" dirty="0" smtClean="0"/>
              <a:t>年度国民健康保険</a:t>
            </a:r>
            <a:r>
              <a:rPr lang="ja-JP" altLang="en-US" sz="1100" dirty="0" smtClean="0"/>
              <a:t>実態調査</a:t>
            </a:r>
            <a:r>
              <a:rPr kumimoji="1" lang="ja-JP" altLang="en-US" sz="1100" dirty="0" smtClean="0"/>
              <a:t>」速報（保険者票）における平成</a:t>
            </a:r>
            <a:r>
              <a:rPr kumimoji="1" lang="en-US" altLang="ja-JP" sz="1100" dirty="0" smtClean="0"/>
              <a:t>25</a:t>
            </a:r>
            <a:r>
              <a:rPr kumimoji="1" lang="ja-JP" altLang="en-US" sz="1100" dirty="0" smtClean="0"/>
              <a:t>年所得である。</a:t>
            </a:r>
            <a:endParaRPr kumimoji="1" lang="en-US" altLang="ja-JP" sz="1100" dirty="0" smtClean="0"/>
          </a:p>
          <a:p>
            <a:r>
              <a:rPr kumimoji="1" lang="ja-JP" altLang="en-US" sz="1100" dirty="0" smtClean="0"/>
              <a:t>（注２）ここでいう「所得」とは、旧ただし書所得（総所得金額及び山林所得金額並びに他の所得と区分して計算される所得の金額から基礎控除を</a:t>
            </a:r>
            <a:endParaRPr kumimoji="1" lang="en-US" altLang="ja-JP" sz="1100" dirty="0" smtClean="0"/>
          </a:p>
          <a:p>
            <a:r>
              <a:rPr lang="ja-JP" altLang="en-US" sz="1100" dirty="0" smtClean="0"/>
              <a:t>　　　　 </a:t>
            </a:r>
            <a:r>
              <a:rPr kumimoji="1" lang="ja-JP" altLang="en-US" sz="1100" dirty="0" smtClean="0"/>
              <a:t>除いた金額）である。</a:t>
            </a:r>
            <a:endParaRPr kumimoji="1" lang="ja-JP" altLang="en-US" sz="1100" dirty="0"/>
          </a:p>
        </p:txBody>
      </p:sp>
      <p:sp>
        <p:nvSpPr>
          <p:cNvPr id="13" name="角丸四角形 12"/>
          <p:cNvSpPr/>
          <p:nvPr/>
        </p:nvSpPr>
        <p:spPr>
          <a:xfrm>
            <a:off x="5061609" y="5733398"/>
            <a:ext cx="4680520" cy="379705"/>
          </a:xfrm>
          <a:prstGeom prst="roundRect">
            <a:avLst/>
          </a:prstGeom>
          <a:solidFill>
            <a:srgbClr val="FFC00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002060"/>
                </a:solidFill>
                <a:latin typeface="HGS創英角ｺﾞｼｯｸUB" pitchFamily="50" charset="-128"/>
                <a:ea typeface="HGS創英角ｺﾞｼｯｸUB" pitchFamily="50" charset="-128"/>
              </a:rPr>
              <a:t>１人当たり</a:t>
            </a:r>
            <a:r>
              <a:rPr lang="ja-JP" altLang="en-US" sz="1400" dirty="0" smtClean="0">
                <a:solidFill>
                  <a:srgbClr val="002060"/>
                </a:solidFill>
                <a:latin typeface="HGS創英角ｺﾞｼｯｸUB" pitchFamily="50" charset="-128"/>
                <a:ea typeface="HGS創英角ｺﾞｼｯｸUB" pitchFamily="50" charset="-128"/>
              </a:rPr>
              <a:t>所得 </a:t>
            </a:r>
            <a:r>
              <a:rPr kumimoji="1" lang="ja-JP" altLang="en-US" sz="1400" dirty="0" smtClean="0">
                <a:solidFill>
                  <a:srgbClr val="002060"/>
                </a:solidFill>
                <a:latin typeface="HGS創英角ｺﾞｼｯｸUB" pitchFamily="50" charset="-128"/>
                <a:ea typeface="HGS創英角ｺﾞｼｯｸUB" pitchFamily="50" charset="-128"/>
              </a:rPr>
              <a:t>全国平均：</a:t>
            </a:r>
            <a:r>
              <a:rPr lang="en-US" altLang="ja-JP" sz="1400" smtClean="0">
                <a:solidFill>
                  <a:srgbClr val="002060"/>
                </a:solidFill>
                <a:latin typeface="HGS創英角ｺﾞｼｯｸUB" pitchFamily="50" charset="-128"/>
                <a:ea typeface="HGS創英角ｺﾞｼｯｸUB" pitchFamily="50" charset="-128"/>
              </a:rPr>
              <a:t>67.6</a:t>
            </a:r>
            <a:r>
              <a:rPr lang="ja-JP" altLang="en-US" sz="1400" smtClean="0">
                <a:solidFill>
                  <a:srgbClr val="002060"/>
                </a:solidFill>
                <a:latin typeface="HGS創英角ｺﾞｼｯｸUB" pitchFamily="50" charset="-128"/>
                <a:ea typeface="HGS創英角ｺﾞｼｯｸUB" pitchFamily="50" charset="-128"/>
              </a:rPr>
              <a:t>万</a:t>
            </a:r>
            <a:r>
              <a:rPr lang="ja-JP" altLang="en-US" sz="1400" dirty="0">
                <a:solidFill>
                  <a:srgbClr val="002060"/>
                </a:solidFill>
                <a:latin typeface="HGS創英角ｺﾞｼｯｸUB" pitchFamily="50" charset="-128"/>
                <a:ea typeface="HGS創英角ｺﾞｼｯｸUB" pitchFamily="50" charset="-128"/>
              </a:rPr>
              <a:t>円</a:t>
            </a:r>
          </a:p>
        </p:txBody>
      </p:sp>
      <p:sp>
        <p:nvSpPr>
          <p:cNvPr id="22" name="正方形/長方形 21"/>
          <p:cNvSpPr/>
          <p:nvPr/>
        </p:nvSpPr>
        <p:spPr>
          <a:xfrm>
            <a:off x="56457" y="4465689"/>
            <a:ext cx="4789365" cy="2065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56457" y="1072605"/>
            <a:ext cx="4789365" cy="2065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1"/>
          <p:cNvSpPr txBox="1">
            <a:spLocks/>
          </p:cNvSpPr>
          <p:nvPr/>
        </p:nvSpPr>
        <p:spPr>
          <a:xfrm>
            <a:off x="7610152"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40</a:t>
            </a:fld>
            <a:endParaRPr lang="ja-JP" altLang="en-US" dirty="0">
              <a:latin typeface="ＤＦ特太ゴシック体" panose="020B0509000000000000" pitchFamily="49" charset="-128"/>
              <a:ea typeface="ＤＦ特太ゴシック体" panose="020B0509000000000000" pitchFamily="49" charset="-128"/>
            </a:endParaRPr>
          </a:p>
        </p:txBody>
      </p:sp>
      <p:cxnSp>
        <p:nvCxnSpPr>
          <p:cNvPr id="14" name="直線コネクタ 13"/>
          <p:cNvCxnSpPr/>
          <p:nvPr/>
        </p:nvCxnSpPr>
        <p:spPr>
          <a:xfrm>
            <a:off x="15552" y="395894"/>
            <a:ext cx="9906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14629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 15"/>
          <p:cNvGraphicFramePr>
            <a:graphicFrameLocks noGrp="1"/>
          </p:cNvGraphicFramePr>
          <p:nvPr>
            <p:extLst>
              <p:ext uri="{D42A27DB-BD31-4B8C-83A1-F6EECF244321}">
                <p14:modId xmlns:p14="http://schemas.microsoft.com/office/powerpoint/2010/main" val="1540591786"/>
              </p:ext>
            </p:extLst>
          </p:nvPr>
        </p:nvGraphicFramePr>
        <p:xfrm>
          <a:off x="72008" y="620688"/>
          <a:ext cx="4736976" cy="5531171"/>
        </p:xfrm>
        <a:graphic>
          <a:graphicData uri="http://schemas.openxmlformats.org/drawingml/2006/table">
            <a:tbl>
              <a:tblPr/>
              <a:tblGrid>
                <a:gridCol w="683725"/>
                <a:gridCol w="596867"/>
                <a:gridCol w="510549"/>
                <a:gridCol w="569571"/>
                <a:gridCol w="537845"/>
                <a:gridCol w="332769"/>
                <a:gridCol w="1112872"/>
                <a:gridCol w="392778"/>
              </a:tblGrid>
              <a:tr h="158162">
                <a:tc>
                  <a:txBody>
                    <a:bodyPr/>
                    <a:lstStyle/>
                    <a:p>
                      <a:pPr algn="l" fontAlgn="ctr"/>
                      <a:r>
                        <a:rPr lang="ja-JP" altLang="en-US" sz="800" b="0" i="0" u="none" strike="noStrike" dirty="0">
                          <a:solidFill>
                            <a:srgbClr val="000000"/>
                          </a:solidFill>
                          <a:latin typeface="メイリオ"/>
                        </a:rPr>
                        <a:t>　</a:t>
                      </a:r>
                    </a:p>
                  </a:txBody>
                  <a:tcPr marL="6318" marR="6318" marT="6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BEEF3"/>
                    </a:solidFill>
                  </a:tcPr>
                </a:tc>
                <a:tc gridSpan="5">
                  <a:txBody>
                    <a:bodyPr/>
                    <a:lstStyle/>
                    <a:p>
                      <a:pPr algn="ctr" fontAlgn="ctr"/>
                      <a:r>
                        <a:rPr lang="ja-JP" altLang="en-US" sz="800" b="0" i="0" u="none" strike="noStrike">
                          <a:solidFill>
                            <a:srgbClr val="000000"/>
                          </a:solidFill>
                          <a:latin typeface="メイリオ"/>
                        </a:rPr>
                        <a:t>保険者別１人当たり保険料（税）調定額</a:t>
                      </a:r>
                    </a:p>
                  </a:txBody>
                  <a:tcPr marL="6318" marR="6318" marT="6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800" b="0" i="0" u="none" strike="noStrike" dirty="0">
                          <a:solidFill>
                            <a:srgbClr val="000000"/>
                          </a:solidFill>
                          <a:latin typeface="メイリオ"/>
                        </a:rPr>
                        <a:t>都道府県別１人当たり</a:t>
                      </a:r>
                      <a:br>
                        <a:rPr lang="ja-JP" altLang="en-US" sz="800" b="0" i="0" u="none" strike="noStrike" dirty="0">
                          <a:solidFill>
                            <a:srgbClr val="000000"/>
                          </a:solidFill>
                          <a:latin typeface="メイリオ"/>
                        </a:rPr>
                      </a:br>
                      <a:r>
                        <a:rPr lang="ja-JP" altLang="en-US" sz="800" b="0" i="0" u="none" strike="noStrike" dirty="0">
                          <a:solidFill>
                            <a:srgbClr val="000000"/>
                          </a:solidFill>
                          <a:latin typeface="メイリオ"/>
                        </a:rPr>
                        <a:t>保険料（税）調定額</a:t>
                      </a:r>
                    </a:p>
                  </a:txBody>
                  <a:tcPr marL="6318" marR="6318" marT="6318"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l" fontAlgn="ctr"/>
                      <a:r>
                        <a:rPr lang="ja-JP" altLang="en-US" sz="800" b="0" i="0" u="none" strike="noStrike">
                          <a:solidFill>
                            <a:srgbClr val="000000"/>
                          </a:solidFill>
                          <a:latin typeface="メイリオ"/>
                        </a:rPr>
                        <a:t>　</a:t>
                      </a:r>
                    </a:p>
                  </a:txBody>
                  <a:tcPr marL="6318" marR="6318" marT="6318"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158162">
                <a:tc>
                  <a:txBody>
                    <a:bodyPr/>
                    <a:lstStyle/>
                    <a:p>
                      <a:pPr algn="l" fontAlgn="ctr"/>
                      <a:r>
                        <a:rPr lang="ja-JP" altLang="en-US" sz="800" b="0" i="0" u="none" strike="noStrike" dirty="0">
                          <a:solidFill>
                            <a:srgbClr val="000000"/>
                          </a:solidFill>
                          <a:latin typeface="メイリオ"/>
                        </a:rPr>
                        <a:t>　</a:t>
                      </a:r>
                    </a:p>
                  </a:txBody>
                  <a:tcPr marL="6318" marR="6318" marT="6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BEEF3"/>
                    </a:solidFill>
                  </a:tcPr>
                </a:tc>
                <a:tc gridSpan="2">
                  <a:txBody>
                    <a:bodyPr/>
                    <a:lstStyle/>
                    <a:p>
                      <a:pPr algn="ctr" fontAlgn="ctr"/>
                      <a:r>
                        <a:rPr lang="ja-JP" altLang="en-US" sz="800" b="0" i="0" u="none" strike="noStrike" dirty="0">
                          <a:solidFill>
                            <a:srgbClr val="000000"/>
                          </a:solidFill>
                          <a:latin typeface="メイリオ"/>
                        </a:rPr>
                        <a:t>最　大</a:t>
                      </a:r>
                    </a:p>
                  </a:txBody>
                  <a:tcPr marL="6318" marR="6318" marT="63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hMerge="1">
                  <a:txBody>
                    <a:bodyPr/>
                    <a:lstStyle/>
                    <a:p>
                      <a:endParaRPr kumimoji="1" lang="ja-JP" altLang="en-US"/>
                    </a:p>
                  </a:txBody>
                  <a:tcPr/>
                </a:tc>
                <a:tc gridSpan="2">
                  <a:txBody>
                    <a:bodyPr/>
                    <a:lstStyle/>
                    <a:p>
                      <a:pPr algn="ctr" fontAlgn="ctr"/>
                      <a:r>
                        <a:rPr lang="ja-JP" altLang="en-US" sz="800" b="0" i="0" u="none" strike="noStrike" dirty="0">
                          <a:solidFill>
                            <a:srgbClr val="000000"/>
                          </a:solidFill>
                          <a:latin typeface="メイリオ"/>
                        </a:rPr>
                        <a:t>最　小</a:t>
                      </a:r>
                    </a:p>
                  </a:txBody>
                  <a:tcPr marL="6318" marR="6318" marT="6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hMerge="1">
                  <a:txBody>
                    <a:bodyPr/>
                    <a:lstStyle/>
                    <a:p>
                      <a:endParaRPr kumimoji="1" lang="ja-JP" altLang="en-US"/>
                    </a:p>
                  </a:txBody>
                  <a:tcPr/>
                </a:tc>
                <a:tc>
                  <a:txBody>
                    <a:bodyPr/>
                    <a:lstStyle/>
                    <a:p>
                      <a:pPr algn="ctr" fontAlgn="ctr"/>
                      <a:r>
                        <a:rPr lang="ja-JP" altLang="en-US" sz="800" b="0" i="0" u="none" strike="noStrike">
                          <a:solidFill>
                            <a:srgbClr val="000000"/>
                          </a:solidFill>
                          <a:latin typeface="メイリオ"/>
                        </a:rPr>
                        <a:t>格差</a:t>
                      </a:r>
                    </a:p>
                  </a:txBody>
                  <a:tcPr marL="6318" marR="6318" marT="63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vMerge="1">
                  <a:txBody>
                    <a:bodyPr/>
                    <a:lstStyle/>
                    <a:p>
                      <a:endParaRPr kumimoji="1" lang="ja-JP" altLang="en-US"/>
                    </a:p>
                  </a:txBody>
                  <a:tcPr/>
                </a:tc>
                <a:tc>
                  <a:txBody>
                    <a:bodyPr/>
                    <a:lstStyle/>
                    <a:p>
                      <a:pPr algn="ctr" fontAlgn="ctr"/>
                      <a:r>
                        <a:rPr lang="ja-JP" altLang="en-US" sz="800" b="0" i="0" u="none" strike="noStrike" dirty="0">
                          <a:solidFill>
                            <a:srgbClr val="000000"/>
                          </a:solidFill>
                          <a:latin typeface="メイリオ"/>
                        </a:rPr>
                        <a:t>順位</a:t>
                      </a:r>
                    </a:p>
                  </a:txBody>
                  <a:tcPr marL="6318" marR="6318" marT="63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243186">
                <a:tc>
                  <a:txBody>
                    <a:bodyPr/>
                    <a:lstStyle/>
                    <a:p>
                      <a:pPr algn="dist" fontAlgn="ctr"/>
                      <a:r>
                        <a:rPr lang="ja-JP" altLang="en-US" sz="800" b="0" i="0" u="none" strike="noStrike" dirty="0">
                          <a:solidFill>
                            <a:srgbClr val="000000"/>
                          </a:solidFill>
                          <a:latin typeface="メイリオ"/>
                        </a:rPr>
                        <a:t>北海道</a:t>
                      </a:r>
                    </a:p>
                  </a:txBody>
                  <a:tcPr marL="6318" marR="6318" marT="6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ja-JP" altLang="en-US" sz="800" b="0" i="0" u="none" strike="noStrike">
                          <a:effectLst/>
                          <a:latin typeface="ＭＳ 明朝"/>
                        </a:rPr>
                        <a:t>猿払村</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149,539</a:t>
                      </a:r>
                    </a:p>
                  </a:txBody>
                  <a:tcPr marL="9525" marR="9525" marT="9525"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ja-JP" altLang="en-US" sz="800" b="0" i="0" u="none" strike="noStrike">
                          <a:effectLst/>
                          <a:latin typeface="ＭＳ 明朝"/>
                        </a:rPr>
                        <a:t>三笠市</a:t>
                      </a:r>
                    </a:p>
                  </a:txBody>
                  <a:tcPr marL="9525" marR="9525" marT="9525"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57,973</a:t>
                      </a:r>
                    </a:p>
                  </a:txBody>
                  <a:tcPr marL="9525" marR="9525" marT="9525"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84,647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23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60570">
                <a:tc>
                  <a:txBody>
                    <a:bodyPr/>
                    <a:lstStyle/>
                    <a:p>
                      <a:pPr algn="dist" fontAlgn="ctr"/>
                      <a:r>
                        <a:rPr lang="ja-JP" altLang="en-US" sz="800" b="0" i="0" u="none" strike="noStrike">
                          <a:solidFill>
                            <a:srgbClr val="000000"/>
                          </a:solidFill>
                          <a:latin typeface="メイリオ"/>
                        </a:rPr>
                        <a:t>青森県</a:t>
                      </a:r>
                    </a:p>
                  </a:txBody>
                  <a:tcPr marL="6318" marR="6318" marT="6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中泊町</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102,475</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深浦町</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65,597</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1.6</a:t>
                      </a:r>
                      <a:r>
                        <a:rPr lang="ja-JP" altLang="en-US"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82,740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27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6024">
                <a:tc>
                  <a:txBody>
                    <a:bodyPr/>
                    <a:lstStyle/>
                    <a:p>
                      <a:pPr algn="dist" fontAlgn="ctr"/>
                      <a:r>
                        <a:rPr lang="ja-JP" altLang="en-US" sz="800" b="0" i="0" u="none" strike="noStrike">
                          <a:solidFill>
                            <a:srgbClr val="000000"/>
                          </a:solidFill>
                          <a:latin typeface="メイリオ"/>
                        </a:rPr>
                        <a:t>岩手県</a:t>
                      </a:r>
                    </a:p>
                  </a:txBody>
                  <a:tcPr marL="6318" marR="6318" marT="6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奥州市</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89,271</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岩泉町</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55,263</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1.6</a:t>
                      </a:r>
                      <a:r>
                        <a:rPr lang="ja-JP" altLang="en-US"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75,571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43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43186">
                <a:tc>
                  <a:txBody>
                    <a:bodyPr/>
                    <a:lstStyle/>
                    <a:p>
                      <a:pPr algn="dist" fontAlgn="ctr"/>
                      <a:r>
                        <a:rPr lang="ja-JP" altLang="en-US" sz="800" b="0" i="0" u="none" strike="noStrike" dirty="0">
                          <a:solidFill>
                            <a:srgbClr val="000000"/>
                          </a:solidFill>
                          <a:latin typeface="メイリオ"/>
                        </a:rPr>
                        <a:t>宮城県</a:t>
                      </a:r>
                    </a:p>
                  </a:txBody>
                  <a:tcPr marL="6318" marR="6318" marT="6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色麻町</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107,304</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七ヶ宿町</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55,109</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1.9</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88,757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43186">
                <a:tc>
                  <a:txBody>
                    <a:bodyPr/>
                    <a:lstStyle/>
                    <a:p>
                      <a:pPr algn="dist" fontAlgn="ctr"/>
                      <a:r>
                        <a:rPr lang="ja-JP" altLang="en-US" sz="800" b="0" i="0" u="none" strike="noStrike">
                          <a:solidFill>
                            <a:srgbClr val="000000"/>
                          </a:solidFill>
                          <a:latin typeface="メイリオ"/>
                        </a:rPr>
                        <a:t>秋田県</a:t>
                      </a:r>
                    </a:p>
                  </a:txBody>
                  <a:tcPr marL="6318" marR="6318" marT="6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effectLst/>
                          <a:latin typeface="ＭＳ 明朝"/>
                        </a:rPr>
                        <a:t>大潟村</a:t>
                      </a:r>
                    </a:p>
                  </a:txBody>
                  <a:tcPr marL="9525" marR="9525" marT="9525"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135,619</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effectLst/>
                          <a:latin typeface="ＭＳ 明朝"/>
                        </a:rPr>
                        <a:t>小坂町</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51,914</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77,003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40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43186">
                <a:tc>
                  <a:txBody>
                    <a:bodyPr/>
                    <a:lstStyle/>
                    <a:p>
                      <a:pPr algn="dist" fontAlgn="ctr"/>
                      <a:r>
                        <a:rPr lang="ja-JP" altLang="en-US" sz="800" b="0" i="0" u="none" strike="noStrike">
                          <a:solidFill>
                            <a:srgbClr val="000000"/>
                          </a:solidFill>
                          <a:latin typeface="メイリオ"/>
                        </a:rPr>
                        <a:t>山形県</a:t>
                      </a:r>
                    </a:p>
                  </a:txBody>
                  <a:tcPr marL="6318" marR="6318" marT="6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800" b="0" i="0" u="none" strike="noStrike">
                          <a:effectLst/>
                          <a:latin typeface="ＭＳ 明朝"/>
                        </a:rPr>
                        <a:t>川西町</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107,984</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800" b="0" i="0" u="none" strike="noStrike">
                          <a:effectLst/>
                          <a:latin typeface="ＭＳ 明朝"/>
                        </a:rPr>
                        <a:t>西川町</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64,905</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1.7</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91,125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58162">
                <a:tc>
                  <a:txBody>
                    <a:bodyPr/>
                    <a:lstStyle/>
                    <a:p>
                      <a:pPr algn="dist" fontAlgn="ctr"/>
                      <a:r>
                        <a:rPr lang="ja-JP" altLang="en-US" sz="800" b="0" i="0" u="none" strike="noStrike">
                          <a:solidFill>
                            <a:srgbClr val="000000"/>
                          </a:solidFill>
                          <a:latin typeface="メイリオ"/>
                        </a:rPr>
                        <a:t>福島県</a:t>
                      </a:r>
                    </a:p>
                  </a:txBody>
                  <a:tcPr marL="6318" marR="6318" marT="6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浅川町</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97,917</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400" b="0" i="0" u="none" strike="noStrike" dirty="0">
                          <a:effectLst/>
                          <a:latin typeface="ＭＳ 明朝"/>
                        </a:rPr>
                        <a:t>葛尾村・双葉町・大熊町・富岡町・楢葉町</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0</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75,047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44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2400">
                <a:tc>
                  <a:txBody>
                    <a:bodyPr/>
                    <a:lstStyle/>
                    <a:p>
                      <a:pPr algn="dist" fontAlgn="ctr"/>
                      <a:r>
                        <a:rPr lang="ja-JP" altLang="en-US" sz="800" b="0" i="0" u="none" strike="noStrike">
                          <a:solidFill>
                            <a:srgbClr val="000000"/>
                          </a:solidFill>
                          <a:latin typeface="メイリオ"/>
                        </a:rPr>
                        <a:t>茨城県</a:t>
                      </a:r>
                    </a:p>
                  </a:txBody>
                  <a:tcPr marL="6318" marR="6318" marT="6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境町</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104,426</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常陸大宮市</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71,412</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85,121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22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6024">
                <a:tc>
                  <a:txBody>
                    <a:bodyPr/>
                    <a:lstStyle/>
                    <a:p>
                      <a:pPr algn="dist" fontAlgn="ctr"/>
                      <a:r>
                        <a:rPr lang="ja-JP" altLang="en-US" sz="800" b="0" i="0" u="none" strike="noStrike">
                          <a:solidFill>
                            <a:srgbClr val="000000"/>
                          </a:solidFill>
                          <a:latin typeface="メイリオ"/>
                        </a:rPr>
                        <a:t>栃木県</a:t>
                      </a:r>
                    </a:p>
                  </a:txBody>
                  <a:tcPr marL="6318" marR="6318" marT="6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上三川町</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126,734</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茂木町</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75,196</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1.7</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92,770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43186">
                <a:tc>
                  <a:txBody>
                    <a:bodyPr/>
                    <a:lstStyle/>
                    <a:p>
                      <a:pPr algn="dist" fontAlgn="ctr"/>
                      <a:r>
                        <a:rPr lang="ja-JP" altLang="en-US" sz="800" b="0" i="0" u="none" strike="noStrike">
                          <a:solidFill>
                            <a:srgbClr val="000000"/>
                          </a:solidFill>
                          <a:latin typeface="メイリオ"/>
                        </a:rPr>
                        <a:t>群馬県</a:t>
                      </a:r>
                    </a:p>
                  </a:txBody>
                  <a:tcPr marL="6318" marR="6318" marT="6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effectLst/>
                          <a:latin typeface="ＭＳ 明朝"/>
                        </a:rPr>
                        <a:t>榛東村</a:t>
                      </a:r>
                    </a:p>
                  </a:txBody>
                  <a:tcPr marL="9525" marR="9525" marT="9525"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111,893</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effectLst/>
                          <a:latin typeface="ＭＳ 明朝"/>
                        </a:rPr>
                        <a:t>上野村</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60,997</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1.8</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88,131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43186">
                <a:tc>
                  <a:txBody>
                    <a:bodyPr/>
                    <a:lstStyle/>
                    <a:p>
                      <a:pPr algn="dist" fontAlgn="ctr"/>
                      <a:r>
                        <a:rPr lang="ja-JP" altLang="en-US" sz="800" b="0" i="0" u="none" strike="noStrike">
                          <a:solidFill>
                            <a:srgbClr val="000000"/>
                          </a:solidFill>
                          <a:latin typeface="メイリオ"/>
                        </a:rPr>
                        <a:t>埼玉県</a:t>
                      </a:r>
                    </a:p>
                  </a:txBody>
                  <a:tcPr marL="6318" marR="6318" marT="6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800" b="0" i="0" u="none" strike="noStrike">
                          <a:effectLst/>
                          <a:latin typeface="ＭＳ 明朝"/>
                        </a:rPr>
                        <a:t>川島町</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99,056</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800" b="0" i="0" u="none" strike="noStrike">
                          <a:effectLst/>
                          <a:latin typeface="ＭＳ 明朝"/>
                        </a:rPr>
                        <a:t>小鹿野町</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55,128</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1.8</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84,147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24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43186">
                <a:tc>
                  <a:txBody>
                    <a:bodyPr/>
                    <a:lstStyle/>
                    <a:p>
                      <a:pPr algn="dist" fontAlgn="ctr"/>
                      <a:r>
                        <a:rPr lang="ja-JP" altLang="en-US" sz="800" b="0" i="0" u="none" strike="noStrike">
                          <a:solidFill>
                            <a:srgbClr val="000000"/>
                          </a:solidFill>
                          <a:latin typeface="メイリオ"/>
                        </a:rPr>
                        <a:t>千葉県</a:t>
                      </a:r>
                    </a:p>
                  </a:txBody>
                  <a:tcPr marL="6318" marR="6318" marT="6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富津市</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104,818</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成田市</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70,698</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87,577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43186">
                <a:tc>
                  <a:txBody>
                    <a:bodyPr/>
                    <a:lstStyle/>
                    <a:p>
                      <a:pPr algn="dist" fontAlgn="ctr"/>
                      <a:r>
                        <a:rPr lang="ja-JP" altLang="en-US" sz="800" b="0" i="0" u="none" strike="noStrike">
                          <a:solidFill>
                            <a:srgbClr val="000000"/>
                          </a:solidFill>
                          <a:latin typeface="メイリオ"/>
                        </a:rPr>
                        <a:t>東京都</a:t>
                      </a:r>
                    </a:p>
                  </a:txBody>
                  <a:tcPr marL="6318" marR="6318" marT="6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千代田区</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126,531</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三宅村</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42,231</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87,769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43186">
                <a:tc>
                  <a:txBody>
                    <a:bodyPr/>
                    <a:lstStyle/>
                    <a:p>
                      <a:pPr algn="dist" fontAlgn="ctr"/>
                      <a:r>
                        <a:rPr lang="ja-JP" altLang="en-US" sz="800" b="0" i="0" u="none" strike="noStrike">
                          <a:solidFill>
                            <a:srgbClr val="000000"/>
                          </a:solidFill>
                          <a:latin typeface="メイリオ"/>
                        </a:rPr>
                        <a:t>神奈川県</a:t>
                      </a:r>
                    </a:p>
                  </a:txBody>
                  <a:tcPr marL="6318" marR="6318" marT="6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湯河原町</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118,550</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座間市</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76,301</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1.6</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94,427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58162">
                <a:tc>
                  <a:txBody>
                    <a:bodyPr/>
                    <a:lstStyle/>
                    <a:p>
                      <a:pPr algn="dist" fontAlgn="ctr"/>
                      <a:r>
                        <a:rPr lang="ja-JP" altLang="en-US" sz="800" b="0" i="0" u="none" strike="noStrike">
                          <a:solidFill>
                            <a:srgbClr val="000000"/>
                          </a:solidFill>
                          <a:latin typeface="メイリオ"/>
                        </a:rPr>
                        <a:t>新潟県</a:t>
                      </a:r>
                    </a:p>
                  </a:txBody>
                  <a:tcPr marL="6318" marR="6318" marT="6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effectLst/>
                          <a:latin typeface="ＭＳ 明朝"/>
                        </a:rPr>
                        <a:t>粟島浦村</a:t>
                      </a:r>
                    </a:p>
                  </a:txBody>
                  <a:tcPr marL="9525" marR="9525" marT="9525"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95,870</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effectLst/>
                          <a:latin typeface="ＭＳ 明朝"/>
                        </a:rPr>
                        <a:t>糸魚川市</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56,990</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1.7</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82,789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26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58162">
                <a:tc>
                  <a:txBody>
                    <a:bodyPr/>
                    <a:lstStyle/>
                    <a:p>
                      <a:pPr algn="dist" fontAlgn="ctr"/>
                      <a:r>
                        <a:rPr lang="ja-JP" altLang="en-US" sz="800" b="0" i="0" u="none" strike="noStrike">
                          <a:solidFill>
                            <a:srgbClr val="000000"/>
                          </a:solidFill>
                          <a:latin typeface="メイリオ"/>
                        </a:rPr>
                        <a:t>富山県</a:t>
                      </a:r>
                    </a:p>
                  </a:txBody>
                  <a:tcPr marL="6318" marR="6318" marT="6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800" b="0" i="0" u="none" strike="noStrike">
                          <a:effectLst/>
                          <a:latin typeface="ＭＳ 明朝"/>
                        </a:rPr>
                        <a:t>南砺市</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102,544</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800" b="0" i="0" u="none" strike="noStrike">
                          <a:effectLst/>
                          <a:latin typeface="ＭＳ 明朝"/>
                        </a:rPr>
                        <a:t>氷見市</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74,375</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1.4</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89,233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11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58162">
                <a:tc>
                  <a:txBody>
                    <a:bodyPr/>
                    <a:lstStyle/>
                    <a:p>
                      <a:pPr algn="dist" fontAlgn="ctr"/>
                      <a:r>
                        <a:rPr lang="ja-JP" altLang="en-US" sz="800" b="0" i="0" u="none" strike="noStrike">
                          <a:solidFill>
                            <a:srgbClr val="000000"/>
                          </a:solidFill>
                          <a:latin typeface="メイリオ"/>
                        </a:rPr>
                        <a:t>石川県</a:t>
                      </a:r>
                    </a:p>
                  </a:txBody>
                  <a:tcPr marL="6318" marR="6318" marT="6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加賀市</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105,265</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珠洲市</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74,280</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1.4</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91,371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58162">
                <a:tc>
                  <a:txBody>
                    <a:bodyPr/>
                    <a:lstStyle/>
                    <a:p>
                      <a:pPr algn="dist" fontAlgn="ctr"/>
                      <a:r>
                        <a:rPr lang="ja-JP" altLang="en-US" sz="800" b="0" i="0" u="none" strike="noStrike">
                          <a:solidFill>
                            <a:srgbClr val="000000"/>
                          </a:solidFill>
                          <a:latin typeface="メイリオ"/>
                        </a:rPr>
                        <a:t>福井県</a:t>
                      </a:r>
                    </a:p>
                  </a:txBody>
                  <a:tcPr marL="6318" marR="6318" marT="6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あわら市</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95,541</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池田町</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58,572</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1.6</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86,952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19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43186">
                <a:tc>
                  <a:txBody>
                    <a:bodyPr/>
                    <a:lstStyle/>
                    <a:p>
                      <a:pPr algn="dist" fontAlgn="ctr"/>
                      <a:r>
                        <a:rPr lang="ja-JP" altLang="en-US" sz="800" b="0" i="0" u="none" strike="noStrike">
                          <a:solidFill>
                            <a:srgbClr val="000000"/>
                          </a:solidFill>
                          <a:latin typeface="メイリオ"/>
                        </a:rPr>
                        <a:t>山梨県</a:t>
                      </a:r>
                    </a:p>
                  </a:txBody>
                  <a:tcPr marL="6318" marR="6318" marT="6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富士河口湖町</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108,815</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小菅村</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57,939</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1.9</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90,379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6552">
                <a:tc>
                  <a:txBody>
                    <a:bodyPr/>
                    <a:lstStyle/>
                    <a:p>
                      <a:pPr algn="dist" fontAlgn="ctr"/>
                      <a:r>
                        <a:rPr lang="ja-JP" altLang="en-US" sz="800" b="0" i="0" u="none" strike="noStrike">
                          <a:solidFill>
                            <a:srgbClr val="000000"/>
                          </a:solidFill>
                          <a:latin typeface="メイリオ"/>
                        </a:rPr>
                        <a:t>長野県</a:t>
                      </a:r>
                    </a:p>
                  </a:txBody>
                  <a:tcPr marL="6318" marR="6318" marT="6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effectLst/>
                          <a:latin typeface="ＭＳ 明朝"/>
                        </a:rPr>
                        <a:t>山形村</a:t>
                      </a:r>
                    </a:p>
                  </a:txBody>
                  <a:tcPr marL="9525" marR="9525" marT="9525"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102,797</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effectLst/>
                          <a:latin typeface="ＭＳ 明朝"/>
                        </a:rPr>
                        <a:t>大鹿村</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34,031</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77,280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39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43186">
                <a:tc>
                  <a:txBody>
                    <a:bodyPr/>
                    <a:lstStyle/>
                    <a:p>
                      <a:pPr algn="dist" fontAlgn="ctr"/>
                      <a:r>
                        <a:rPr lang="ja-JP" altLang="en-US" sz="800" b="0" i="0" u="none" strike="noStrike">
                          <a:solidFill>
                            <a:srgbClr val="000000"/>
                          </a:solidFill>
                          <a:latin typeface="メイリオ"/>
                        </a:rPr>
                        <a:t>岐阜県</a:t>
                      </a:r>
                    </a:p>
                  </a:txBody>
                  <a:tcPr marL="6318" marR="6318" marT="6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800" b="0" i="0" u="none" strike="noStrike">
                          <a:effectLst/>
                          <a:latin typeface="ＭＳ 明朝"/>
                        </a:rPr>
                        <a:t>岐南町</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109,547</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800" b="0" i="0" u="none" strike="noStrike">
                          <a:effectLst/>
                          <a:latin typeface="ＭＳ 明朝"/>
                        </a:rPr>
                        <a:t>飛騨市</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68,916</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1.6</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90,602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60870">
                <a:tc>
                  <a:txBody>
                    <a:bodyPr/>
                    <a:lstStyle/>
                    <a:p>
                      <a:pPr algn="dist" fontAlgn="ctr"/>
                      <a:r>
                        <a:rPr lang="ja-JP" altLang="en-US" sz="800" b="0" i="0" u="none" strike="noStrike">
                          <a:solidFill>
                            <a:srgbClr val="000000"/>
                          </a:solidFill>
                          <a:latin typeface="メイリオ"/>
                        </a:rPr>
                        <a:t>静岡県</a:t>
                      </a:r>
                    </a:p>
                  </a:txBody>
                  <a:tcPr marL="6318" marR="6318" marT="6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御前崎市</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104,850</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川根本町</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60,995</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1.7</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92,287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43186">
                <a:tc>
                  <a:txBody>
                    <a:bodyPr/>
                    <a:lstStyle/>
                    <a:p>
                      <a:pPr algn="dist" fontAlgn="ctr"/>
                      <a:r>
                        <a:rPr lang="ja-JP" altLang="en-US" sz="800" b="0" i="0" u="none" strike="noStrike">
                          <a:solidFill>
                            <a:srgbClr val="000000"/>
                          </a:solidFill>
                          <a:latin typeface="メイリオ"/>
                        </a:rPr>
                        <a:t>愛知県</a:t>
                      </a:r>
                    </a:p>
                  </a:txBody>
                  <a:tcPr marL="6318" marR="6318" marT="6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田原市</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107,919</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豊根村</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62,435</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1.7</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89,251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43186">
                <a:tc>
                  <a:txBody>
                    <a:bodyPr/>
                    <a:lstStyle/>
                    <a:p>
                      <a:pPr algn="dist" fontAlgn="ctr"/>
                      <a:r>
                        <a:rPr lang="ja-JP" altLang="en-US" sz="800" b="0" i="0" u="none" strike="noStrike" dirty="0">
                          <a:solidFill>
                            <a:srgbClr val="000000"/>
                          </a:solidFill>
                          <a:latin typeface="メイリオ"/>
                        </a:rPr>
                        <a:t>三重県</a:t>
                      </a:r>
                    </a:p>
                  </a:txBody>
                  <a:tcPr marL="6318" marR="6318" marT="6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木曽岬町</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104,213</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大紀町</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58,152</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1.8</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88,461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13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bl>
          </a:graphicData>
        </a:graphic>
      </p:graphicFrame>
      <p:graphicFrame>
        <p:nvGraphicFramePr>
          <p:cNvPr id="18" name="表 17"/>
          <p:cNvGraphicFramePr>
            <a:graphicFrameLocks noGrp="1"/>
          </p:cNvGraphicFramePr>
          <p:nvPr>
            <p:extLst>
              <p:ext uri="{D42A27DB-BD31-4B8C-83A1-F6EECF244321}">
                <p14:modId xmlns:p14="http://schemas.microsoft.com/office/powerpoint/2010/main" val="1131646437"/>
              </p:ext>
            </p:extLst>
          </p:nvPr>
        </p:nvGraphicFramePr>
        <p:xfrm>
          <a:off x="4880993" y="620690"/>
          <a:ext cx="4953000" cy="5544625"/>
        </p:xfrm>
        <a:graphic>
          <a:graphicData uri="http://schemas.openxmlformats.org/drawingml/2006/table">
            <a:tbl>
              <a:tblPr/>
              <a:tblGrid>
                <a:gridCol w="714907"/>
                <a:gridCol w="713003"/>
                <a:gridCol w="444915"/>
                <a:gridCol w="713003"/>
                <a:gridCol w="444915"/>
                <a:gridCol w="347945"/>
                <a:gridCol w="1163622"/>
                <a:gridCol w="410690"/>
              </a:tblGrid>
              <a:tr h="221785">
                <a:tc>
                  <a:txBody>
                    <a:bodyPr/>
                    <a:lstStyle/>
                    <a:p>
                      <a:pPr algn="l" fontAlgn="ctr"/>
                      <a:r>
                        <a:rPr lang="ja-JP" altLang="en-US" sz="800" b="0" i="0" u="none" strike="noStrike" dirty="0">
                          <a:solidFill>
                            <a:srgbClr val="000000"/>
                          </a:solidFill>
                          <a:latin typeface="メイリオ"/>
                        </a:rPr>
                        <a:t>　</a:t>
                      </a:r>
                    </a:p>
                  </a:txBody>
                  <a:tcPr marL="6572" marR="6572" marT="65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BEEF3"/>
                    </a:solidFill>
                  </a:tcPr>
                </a:tc>
                <a:tc gridSpan="5">
                  <a:txBody>
                    <a:bodyPr/>
                    <a:lstStyle/>
                    <a:p>
                      <a:pPr algn="ctr" fontAlgn="ctr"/>
                      <a:r>
                        <a:rPr lang="ja-JP" altLang="en-US" sz="800" b="0" i="0" u="none" strike="noStrike" dirty="0">
                          <a:solidFill>
                            <a:srgbClr val="000000"/>
                          </a:solidFill>
                          <a:latin typeface="メイリオ"/>
                        </a:rPr>
                        <a:t>保険者別１人当たり保険料（税）調定額</a:t>
                      </a:r>
                    </a:p>
                  </a:txBody>
                  <a:tcPr marL="6572" marR="6572" marT="65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800" b="0" i="0" u="none" strike="noStrike">
                          <a:solidFill>
                            <a:srgbClr val="000000"/>
                          </a:solidFill>
                          <a:latin typeface="メイリオ"/>
                        </a:rPr>
                        <a:t>都道府県別１人当たり</a:t>
                      </a:r>
                      <a:br>
                        <a:rPr lang="ja-JP" altLang="en-US" sz="800" b="0" i="0" u="none" strike="noStrike">
                          <a:solidFill>
                            <a:srgbClr val="000000"/>
                          </a:solidFill>
                          <a:latin typeface="メイリオ"/>
                        </a:rPr>
                      </a:br>
                      <a:r>
                        <a:rPr lang="ja-JP" altLang="en-US" sz="800" b="0" i="0" u="none" strike="noStrike">
                          <a:solidFill>
                            <a:srgbClr val="000000"/>
                          </a:solidFill>
                          <a:latin typeface="メイリオ"/>
                        </a:rPr>
                        <a:t>保険料（税）調定額</a:t>
                      </a:r>
                    </a:p>
                  </a:txBody>
                  <a:tcPr marL="6572" marR="6572" marT="657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l" fontAlgn="ctr"/>
                      <a:r>
                        <a:rPr lang="ja-JP" altLang="en-US" sz="800" b="0" i="0" u="none" strike="noStrike">
                          <a:solidFill>
                            <a:srgbClr val="000000"/>
                          </a:solidFill>
                          <a:latin typeface="メイリオ"/>
                        </a:rPr>
                        <a:t>　</a:t>
                      </a:r>
                    </a:p>
                  </a:txBody>
                  <a:tcPr marL="6572" marR="6572" marT="657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221785">
                <a:tc>
                  <a:txBody>
                    <a:bodyPr/>
                    <a:lstStyle/>
                    <a:p>
                      <a:pPr algn="l" fontAlgn="ctr"/>
                      <a:r>
                        <a:rPr lang="ja-JP" altLang="en-US" sz="800" b="0" i="0" u="none" strike="noStrike">
                          <a:solidFill>
                            <a:srgbClr val="000000"/>
                          </a:solidFill>
                          <a:latin typeface="メイリオ"/>
                        </a:rPr>
                        <a:t>　</a:t>
                      </a:r>
                    </a:p>
                  </a:txBody>
                  <a:tcPr marL="6572" marR="6572" marT="65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BEEF3"/>
                    </a:solidFill>
                  </a:tcPr>
                </a:tc>
                <a:tc gridSpan="2">
                  <a:txBody>
                    <a:bodyPr/>
                    <a:lstStyle/>
                    <a:p>
                      <a:pPr algn="ctr" fontAlgn="ctr"/>
                      <a:r>
                        <a:rPr lang="ja-JP" altLang="en-US" sz="800" b="0" i="0" u="none" strike="noStrike" dirty="0">
                          <a:solidFill>
                            <a:srgbClr val="000000"/>
                          </a:solidFill>
                          <a:latin typeface="メイリオ"/>
                        </a:rPr>
                        <a:t>最　大</a:t>
                      </a:r>
                    </a:p>
                  </a:txBody>
                  <a:tcPr marL="6572" marR="6572" marT="65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hMerge="1">
                  <a:txBody>
                    <a:bodyPr/>
                    <a:lstStyle/>
                    <a:p>
                      <a:endParaRPr kumimoji="1" lang="ja-JP" altLang="en-US"/>
                    </a:p>
                  </a:txBody>
                  <a:tcPr/>
                </a:tc>
                <a:tc gridSpan="2">
                  <a:txBody>
                    <a:bodyPr/>
                    <a:lstStyle/>
                    <a:p>
                      <a:pPr algn="ctr" fontAlgn="ctr"/>
                      <a:r>
                        <a:rPr lang="ja-JP" altLang="en-US" sz="800" b="0" i="0" u="none" strike="noStrike" dirty="0">
                          <a:solidFill>
                            <a:srgbClr val="000000"/>
                          </a:solidFill>
                          <a:latin typeface="メイリオ"/>
                        </a:rPr>
                        <a:t>最　小</a:t>
                      </a:r>
                    </a:p>
                  </a:txBody>
                  <a:tcPr marL="6572" marR="6572" marT="6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hMerge="1">
                  <a:txBody>
                    <a:bodyPr/>
                    <a:lstStyle/>
                    <a:p>
                      <a:endParaRPr kumimoji="1" lang="ja-JP" altLang="en-US"/>
                    </a:p>
                  </a:txBody>
                  <a:tcPr/>
                </a:tc>
                <a:tc>
                  <a:txBody>
                    <a:bodyPr/>
                    <a:lstStyle/>
                    <a:p>
                      <a:pPr algn="ctr" fontAlgn="ctr"/>
                      <a:r>
                        <a:rPr lang="ja-JP" altLang="en-US" sz="800" b="0" i="0" u="none" strike="noStrike" dirty="0">
                          <a:solidFill>
                            <a:srgbClr val="000000"/>
                          </a:solidFill>
                          <a:latin typeface="メイリオ"/>
                        </a:rPr>
                        <a:t>格差</a:t>
                      </a:r>
                    </a:p>
                  </a:txBody>
                  <a:tcPr marL="6572" marR="6572" marT="65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vMerge="1">
                  <a:txBody>
                    <a:bodyPr/>
                    <a:lstStyle/>
                    <a:p>
                      <a:endParaRPr kumimoji="1" lang="ja-JP" altLang="en-US"/>
                    </a:p>
                  </a:txBody>
                  <a:tcPr/>
                </a:tc>
                <a:tc>
                  <a:txBody>
                    <a:bodyPr/>
                    <a:lstStyle/>
                    <a:p>
                      <a:pPr algn="ctr" fontAlgn="ctr"/>
                      <a:r>
                        <a:rPr lang="ja-JP" altLang="en-US" sz="800" b="0" i="0" u="none" strike="noStrike" dirty="0">
                          <a:solidFill>
                            <a:srgbClr val="000000"/>
                          </a:solidFill>
                          <a:latin typeface="メイリオ"/>
                        </a:rPr>
                        <a:t>順位</a:t>
                      </a:r>
                    </a:p>
                  </a:txBody>
                  <a:tcPr marL="6572" marR="6572" marT="65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221785">
                <a:tc>
                  <a:txBody>
                    <a:bodyPr/>
                    <a:lstStyle/>
                    <a:p>
                      <a:pPr algn="dist" fontAlgn="ctr"/>
                      <a:r>
                        <a:rPr lang="ja-JP" altLang="en-US" sz="800" b="0" i="0" u="none" strike="noStrike">
                          <a:solidFill>
                            <a:srgbClr val="000000"/>
                          </a:solidFill>
                          <a:latin typeface="メイリオ"/>
                        </a:rPr>
                        <a:t>滋賀県</a:t>
                      </a:r>
                    </a:p>
                  </a:txBody>
                  <a:tcPr marL="6572" marR="6572" marT="65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effectLst/>
                          <a:latin typeface="ＭＳ 明朝"/>
                        </a:rPr>
                        <a:t>栗東市</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105,289</a:t>
                      </a:r>
                    </a:p>
                  </a:txBody>
                  <a:tcPr marL="9525" marR="9525" marT="9525"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effectLst/>
                          <a:latin typeface="ＭＳ 明朝"/>
                        </a:rPr>
                        <a:t>甲良町</a:t>
                      </a:r>
                    </a:p>
                  </a:txBody>
                  <a:tcPr marL="9525" marR="9525" marT="9525"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65,854</a:t>
                      </a:r>
                    </a:p>
                  </a:txBody>
                  <a:tcPr marL="9525" marR="9525" marT="9525"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1.6</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87,687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785">
                <a:tc>
                  <a:txBody>
                    <a:bodyPr/>
                    <a:lstStyle/>
                    <a:p>
                      <a:pPr algn="dist" fontAlgn="ctr"/>
                      <a:r>
                        <a:rPr lang="ja-JP" altLang="en-US" sz="800" b="0" i="0" u="none" strike="noStrike">
                          <a:solidFill>
                            <a:srgbClr val="000000"/>
                          </a:solidFill>
                          <a:latin typeface="メイリオ"/>
                        </a:rPr>
                        <a:t>京都府</a:t>
                      </a:r>
                    </a:p>
                  </a:txBody>
                  <a:tcPr marL="6572" marR="6572" marT="65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800" b="0" i="0" u="none" strike="noStrike">
                          <a:effectLst/>
                          <a:latin typeface="ＭＳ 明朝"/>
                        </a:rPr>
                        <a:t>精華町</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96,444</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800" b="0" i="0" u="none" strike="noStrike">
                          <a:effectLst/>
                          <a:latin typeface="ＭＳ 明朝"/>
                        </a:rPr>
                        <a:t>伊根町</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49,329</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80,915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21785">
                <a:tc>
                  <a:txBody>
                    <a:bodyPr/>
                    <a:lstStyle/>
                    <a:p>
                      <a:pPr algn="dist" fontAlgn="ctr"/>
                      <a:r>
                        <a:rPr lang="ja-JP" altLang="en-US" sz="800" b="0" i="0" u="none" strike="noStrike">
                          <a:solidFill>
                            <a:srgbClr val="000000"/>
                          </a:solidFill>
                          <a:latin typeface="メイリオ"/>
                        </a:rPr>
                        <a:t>大阪府</a:t>
                      </a:r>
                    </a:p>
                  </a:txBody>
                  <a:tcPr marL="6572" marR="6572" marT="65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箕面市</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100,584</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田尻町</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68,994</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81,771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21785">
                <a:tc>
                  <a:txBody>
                    <a:bodyPr/>
                    <a:lstStyle/>
                    <a:p>
                      <a:pPr algn="dist" fontAlgn="ctr"/>
                      <a:r>
                        <a:rPr lang="ja-JP" altLang="en-US" sz="800" b="0" i="0" u="none" strike="noStrike">
                          <a:solidFill>
                            <a:srgbClr val="000000"/>
                          </a:solidFill>
                          <a:latin typeface="メイリオ"/>
                        </a:rPr>
                        <a:t>兵庫県</a:t>
                      </a:r>
                    </a:p>
                  </a:txBody>
                  <a:tcPr marL="6572" marR="6572" marT="65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芦屋市</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99,738</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養父市</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60,663</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1.6</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82,429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29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21785">
                <a:tc>
                  <a:txBody>
                    <a:bodyPr/>
                    <a:lstStyle/>
                    <a:p>
                      <a:pPr algn="dist" fontAlgn="ctr"/>
                      <a:r>
                        <a:rPr lang="ja-JP" altLang="en-US" sz="800" b="0" i="0" u="none" strike="noStrike">
                          <a:solidFill>
                            <a:srgbClr val="000000"/>
                          </a:solidFill>
                          <a:latin typeface="メイリオ"/>
                        </a:rPr>
                        <a:t>奈良県</a:t>
                      </a:r>
                    </a:p>
                  </a:txBody>
                  <a:tcPr marL="6572" marR="6572" marT="65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生駒市</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102,137</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下北山村</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45,313</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2.3</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83,119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25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21785">
                <a:tc>
                  <a:txBody>
                    <a:bodyPr/>
                    <a:lstStyle/>
                    <a:p>
                      <a:pPr algn="dist" fontAlgn="ctr"/>
                      <a:r>
                        <a:rPr lang="ja-JP" altLang="en-US" sz="800" b="0" i="0" u="none" strike="noStrike">
                          <a:solidFill>
                            <a:srgbClr val="000000"/>
                          </a:solidFill>
                          <a:latin typeface="メイリオ"/>
                        </a:rPr>
                        <a:t>和歌山県</a:t>
                      </a:r>
                    </a:p>
                  </a:txBody>
                  <a:tcPr marL="6572" marR="6572" marT="65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effectLst/>
                          <a:latin typeface="ＭＳ 明朝"/>
                        </a:rPr>
                        <a:t>上富田町</a:t>
                      </a:r>
                    </a:p>
                  </a:txBody>
                  <a:tcPr marL="9525" marR="9525" marT="9525"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100,657</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effectLst/>
                          <a:latin typeface="ＭＳ 明朝"/>
                        </a:rPr>
                        <a:t>古座川町</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46,954</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2.1</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80,609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21785">
                <a:tc>
                  <a:txBody>
                    <a:bodyPr/>
                    <a:lstStyle/>
                    <a:p>
                      <a:pPr algn="dist" fontAlgn="ctr"/>
                      <a:r>
                        <a:rPr lang="ja-JP" altLang="en-US" sz="800" b="0" i="0" u="none" strike="noStrike">
                          <a:solidFill>
                            <a:srgbClr val="000000"/>
                          </a:solidFill>
                          <a:latin typeface="メイリオ"/>
                        </a:rPr>
                        <a:t>鳥取県</a:t>
                      </a:r>
                    </a:p>
                  </a:txBody>
                  <a:tcPr marL="6572" marR="6572" marT="65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800" b="0" i="0" u="none" strike="noStrike">
                          <a:effectLst/>
                          <a:latin typeface="ＭＳ 明朝"/>
                        </a:rPr>
                        <a:t>若桜町</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87,142</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800" b="0" i="0" u="none" strike="noStrike" dirty="0">
                          <a:effectLst/>
                          <a:latin typeface="ＭＳ 明朝"/>
                        </a:rPr>
                        <a:t>智頭町</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42,534</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80,306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21785">
                <a:tc>
                  <a:txBody>
                    <a:bodyPr/>
                    <a:lstStyle/>
                    <a:p>
                      <a:pPr algn="dist" fontAlgn="ctr"/>
                      <a:r>
                        <a:rPr lang="ja-JP" altLang="en-US" sz="800" b="0" i="0" u="none" strike="noStrike">
                          <a:solidFill>
                            <a:srgbClr val="000000"/>
                          </a:solidFill>
                          <a:latin typeface="メイリオ"/>
                        </a:rPr>
                        <a:t>島根県</a:t>
                      </a:r>
                    </a:p>
                  </a:txBody>
                  <a:tcPr marL="6572" marR="6572" marT="65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松江市</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95,808</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dirty="0">
                          <a:effectLst/>
                          <a:latin typeface="ＭＳ 明朝"/>
                        </a:rPr>
                        <a:t>津和野町</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64,765</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86,273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21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21785">
                <a:tc>
                  <a:txBody>
                    <a:bodyPr/>
                    <a:lstStyle/>
                    <a:p>
                      <a:pPr algn="dist" fontAlgn="ctr"/>
                      <a:r>
                        <a:rPr lang="ja-JP" altLang="en-US" sz="800" b="0" i="0" u="none" strike="noStrike">
                          <a:solidFill>
                            <a:srgbClr val="000000"/>
                          </a:solidFill>
                          <a:latin typeface="メイリオ"/>
                        </a:rPr>
                        <a:t>岡山県</a:t>
                      </a:r>
                    </a:p>
                  </a:txBody>
                  <a:tcPr marL="6572" marR="6572" marT="65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早島町</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99,660</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dirty="0">
                          <a:effectLst/>
                          <a:latin typeface="ＭＳ 明朝"/>
                        </a:rPr>
                        <a:t>久米南町</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65,980</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82,684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28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21785">
                <a:tc>
                  <a:txBody>
                    <a:bodyPr/>
                    <a:lstStyle/>
                    <a:p>
                      <a:pPr algn="dist" fontAlgn="ctr"/>
                      <a:r>
                        <a:rPr lang="ja-JP" altLang="en-US" sz="800" b="0" i="0" u="none" strike="noStrike">
                          <a:solidFill>
                            <a:srgbClr val="000000"/>
                          </a:solidFill>
                          <a:latin typeface="メイリオ"/>
                        </a:rPr>
                        <a:t>広島県</a:t>
                      </a:r>
                    </a:p>
                  </a:txBody>
                  <a:tcPr marL="6572" marR="6572" marT="65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安芸高田市</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92,385</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dirty="0">
                          <a:effectLst/>
                          <a:latin typeface="ＭＳ 明朝"/>
                        </a:rPr>
                        <a:t>神石高原町</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55,030</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1.7</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88,059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21785">
                <a:tc>
                  <a:txBody>
                    <a:bodyPr/>
                    <a:lstStyle/>
                    <a:p>
                      <a:pPr algn="dist" fontAlgn="ctr"/>
                      <a:r>
                        <a:rPr lang="ja-JP" altLang="en-US" sz="800" b="0" i="0" u="none" strike="noStrike">
                          <a:solidFill>
                            <a:srgbClr val="000000"/>
                          </a:solidFill>
                          <a:latin typeface="メイリオ"/>
                        </a:rPr>
                        <a:t>山口県</a:t>
                      </a:r>
                    </a:p>
                  </a:txBody>
                  <a:tcPr marL="6572" marR="6572" marT="65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effectLst/>
                          <a:latin typeface="ＭＳ 明朝"/>
                        </a:rPr>
                        <a:t>周南市</a:t>
                      </a:r>
                    </a:p>
                  </a:txBody>
                  <a:tcPr marL="9525" marR="9525" marT="9525"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100,275</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effectLst/>
                          <a:latin typeface="ＭＳ 明朝"/>
                        </a:rPr>
                        <a:t>上関町</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58,346</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1.7</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91,359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21785">
                <a:tc>
                  <a:txBody>
                    <a:bodyPr/>
                    <a:lstStyle/>
                    <a:p>
                      <a:pPr algn="dist" fontAlgn="ctr"/>
                      <a:r>
                        <a:rPr lang="ja-JP" altLang="en-US" sz="800" b="0" i="0" u="none" strike="noStrike">
                          <a:solidFill>
                            <a:srgbClr val="000000"/>
                          </a:solidFill>
                          <a:latin typeface="メイリオ"/>
                        </a:rPr>
                        <a:t>徳島県</a:t>
                      </a:r>
                    </a:p>
                  </a:txBody>
                  <a:tcPr marL="6572" marR="6572" marT="65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800" b="0" i="0" u="none" strike="noStrike">
                          <a:effectLst/>
                          <a:latin typeface="ＭＳ 明朝"/>
                        </a:rPr>
                        <a:t>石井町</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101,491</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800" b="0" i="0" u="none" strike="noStrike" dirty="0">
                          <a:effectLst/>
                          <a:latin typeface="ＭＳ 明朝"/>
                        </a:rPr>
                        <a:t>つるぎ町</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57,354</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1.8</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82,350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21785">
                <a:tc>
                  <a:txBody>
                    <a:bodyPr/>
                    <a:lstStyle/>
                    <a:p>
                      <a:pPr algn="dist" fontAlgn="ctr"/>
                      <a:r>
                        <a:rPr lang="ja-JP" altLang="en-US" sz="800" b="0" i="0" u="none" strike="noStrike">
                          <a:solidFill>
                            <a:srgbClr val="000000"/>
                          </a:solidFill>
                          <a:latin typeface="メイリオ"/>
                        </a:rPr>
                        <a:t>香川県</a:t>
                      </a:r>
                    </a:p>
                  </a:txBody>
                  <a:tcPr marL="6572" marR="6572" marT="65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多度津町</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95,958</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小豆島町</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64,872</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86,871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20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21785">
                <a:tc>
                  <a:txBody>
                    <a:bodyPr/>
                    <a:lstStyle/>
                    <a:p>
                      <a:pPr algn="dist" fontAlgn="ctr"/>
                      <a:r>
                        <a:rPr lang="ja-JP" altLang="en-US" sz="800" b="0" i="0" u="none" strike="noStrike">
                          <a:solidFill>
                            <a:srgbClr val="000000"/>
                          </a:solidFill>
                          <a:latin typeface="メイリオ"/>
                        </a:rPr>
                        <a:t>愛媛県</a:t>
                      </a:r>
                    </a:p>
                  </a:txBody>
                  <a:tcPr marL="6572" marR="6572" marT="65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東温市</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88,784</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愛南町</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54,693</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1.6</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77,457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21785">
                <a:tc>
                  <a:txBody>
                    <a:bodyPr/>
                    <a:lstStyle/>
                    <a:p>
                      <a:pPr algn="dist" fontAlgn="ctr"/>
                      <a:r>
                        <a:rPr lang="ja-JP" altLang="en-US" sz="800" b="0" i="0" u="none" strike="noStrike">
                          <a:solidFill>
                            <a:srgbClr val="000000"/>
                          </a:solidFill>
                          <a:latin typeface="メイリオ"/>
                        </a:rPr>
                        <a:t>高知県</a:t>
                      </a:r>
                    </a:p>
                  </a:txBody>
                  <a:tcPr marL="6572" marR="6572" marT="65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馬路村</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87,140</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dirty="0">
                          <a:effectLst/>
                          <a:latin typeface="ＭＳ 明朝"/>
                        </a:rPr>
                        <a:t>仁淀川町</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44,647</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76,416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42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21785">
                <a:tc>
                  <a:txBody>
                    <a:bodyPr/>
                    <a:lstStyle/>
                    <a:p>
                      <a:pPr algn="dist" fontAlgn="ctr"/>
                      <a:r>
                        <a:rPr lang="ja-JP" altLang="en-US" sz="800" b="0" i="0" u="none" strike="noStrike">
                          <a:solidFill>
                            <a:srgbClr val="000000"/>
                          </a:solidFill>
                          <a:latin typeface="メイリオ"/>
                        </a:rPr>
                        <a:t>福岡県</a:t>
                      </a:r>
                    </a:p>
                  </a:txBody>
                  <a:tcPr marL="6572" marR="6572" marT="65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effectLst/>
                          <a:latin typeface="ＭＳ 明朝"/>
                        </a:rPr>
                        <a:t>大木町</a:t>
                      </a:r>
                    </a:p>
                  </a:txBody>
                  <a:tcPr marL="9525" marR="9525" marT="9525"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93,165</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effectLst/>
                          <a:latin typeface="ＭＳ 明朝"/>
                        </a:rPr>
                        <a:t>添田町</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51,751</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1.8</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76,612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41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21785">
                <a:tc>
                  <a:txBody>
                    <a:bodyPr/>
                    <a:lstStyle/>
                    <a:p>
                      <a:pPr algn="dist" fontAlgn="ctr"/>
                      <a:r>
                        <a:rPr lang="ja-JP" altLang="en-US" sz="800" b="0" i="0" u="none" strike="noStrike">
                          <a:solidFill>
                            <a:srgbClr val="000000"/>
                          </a:solidFill>
                          <a:latin typeface="メイリオ"/>
                        </a:rPr>
                        <a:t>佐賀県</a:t>
                      </a:r>
                    </a:p>
                  </a:txBody>
                  <a:tcPr marL="6572" marR="6572" marT="65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800" b="0" i="0" u="none" strike="noStrike">
                          <a:effectLst/>
                          <a:latin typeface="ＭＳ 明朝"/>
                        </a:rPr>
                        <a:t>白石町</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107,397</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800" b="0" i="0" u="none" strike="noStrike">
                          <a:effectLst/>
                          <a:latin typeface="ＭＳ 明朝"/>
                        </a:rPr>
                        <a:t>有田町</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67,124</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1.6</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89,838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21785">
                <a:tc>
                  <a:txBody>
                    <a:bodyPr/>
                    <a:lstStyle/>
                    <a:p>
                      <a:pPr algn="dist" fontAlgn="ctr"/>
                      <a:r>
                        <a:rPr lang="ja-JP" altLang="en-US" sz="800" b="0" i="0" u="none" strike="noStrike">
                          <a:solidFill>
                            <a:srgbClr val="000000"/>
                          </a:solidFill>
                          <a:latin typeface="メイリオ"/>
                        </a:rPr>
                        <a:t>長崎県</a:t>
                      </a:r>
                    </a:p>
                  </a:txBody>
                  <a:tcPr marL="6572" marR="6572" marT="65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大村市</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82,549</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小値賀町</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57,915</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1.4</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73,733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45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21785">
                <a:tc>
                  <a:txBody>
                    <a:bodyPr/>
                    <a:lstStyle/>
                    <a:p>
                      <a:pPr algn="dist" fontAlgn="ctr"/>
                      <a:r>
                        <a:rPr lang="ja-JP" altLang="en-US" sz="800" b="0" i="0" u="none" strike="noStrike">
                          <a:solidFill>
                            <a:srgbClr val="000000"/>
                          </a:solidFill>
                          <a:latin typeface="メイリオ"/>
                        </a:rPr>
                        <a:t>熊本県</a:t>
                      </a:r>
                    </a:p>
                  </a:txBody>
                  <a:tcPr marL="6572" marR="6572" marT="65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あさぎり町</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97,495</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dirty="0">
                          <a:effectLst/>
                          <a:latin typeface="ＭＳ 明朝"/>
                        </a:rPr>
                        <a:t>津奈木町</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55,932</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1.7</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80,704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21785">
                <a:tc>
                  <a:txBody>
                    <a:bodyPr/>
                    <a:lstStyle/>
                    <a:p>
                      <a:pPr algn="dist" fontAlgn="ctr"/>
                      <a:r>
                        <a:rPr lang="ja-JP" altLang="en-US" sz="800" b="0" i="0" u="none" strike="noStrike">
                          <a:solidFill>
                            <a:srgbClr val="000000"/>
                          </a:solidFill>
                          <a:latin typeface="メイリオ"/>
                        </a:rPr>
                        <a:t>大分県</a:t>
                      </a:r>
                    </a:p>
                  </a:txBody>
                  <a:tcPr marL="6572" marR="6572" marT="65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a:effectLst/>
                          <a:latin typeface="ＭＳ 明朝"/>
                        </a:rPr>
                        <a:t>竹田市</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92,785</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800" b="0" i="0" u="none" strike="noStrike" dirty="0">
                          <a:effectLst/>
                          <a:latin typeface="ＭＳ 明朝"/>
                        </a:rPr>
                        <a:t>姫島村</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48,490</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1.9</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80,237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21785">
                <a:tc>
                  <a:txBody>
                    <a:bodyPr/>
                    <a:lstStyle/>
                    <a:p>
                      <a:pPr algn="dist" fontAlgn="ctr"/>
                      <a:r>
                        <a:rPr lang="ja-JP" altLang="en-US" sz="800" b="0" i="0" u="none" strike="noStrike">
                          <a:solidFill>
                            <a:srgbClr val="000000"/>
                          </a:solidFill>
                          <a:latin typeface="メイリオ"/>
                        </a:rPr>
                        <a:t>宮崎県</a:t>
                      </a:r>
                    </a:p>
                  </a:txBody>
                  <a:tcPr marL="6572" marR="6572" marT="65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effectLst/>
                          <a:latin typeface="ＭＳ 明朝"/>
                        </a:rPr>
                        <a:t>新富町</a:t>
                      </a:r>
                    </a:p>
                  </a:txBody>
                  <a:tcPr marL="9525" marR="9525" marT="9525"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94,857</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effectLst/>
                          <a:latin typeface="ＭＳ 明朝"/>
                        </a:rPr>
                        <a:t>椎葉村</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57,094</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1.7</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78,409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21785">
                <a:tc>
                  <a:txBody>
                    <a:bodyPr/>
                    <a:lstStyle/>
                    <a:p>
                      <a:pPr algn="dist" fontAlgn="ctr"/>
                      <a:r>
                        <a:rPr lang="ja-JP" altLang="en-US" sz="800" b="0" i="0" u="none" strike="noStrike">
                          <a:solidFill>
                            <a:srgbClr val="000000"/>
                          </a:solidFill>
                          <a:latin typeface="メイリオ"/>
                        </a:rPr>
                        <a:t>鹿児島県</a:t>
                      </a:r>
                    </a:p>
                  </a:txBody>
                  <a:tcPr marL="6572" marR="6572" marT="65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800" b="0" i="0" u="none" strike="noStrike">
                          <a:effectLst/>
                          <a:latin typeface="ＭＳ 明朝"/>
                        </a:rPr>
                        <a:t>南九州市</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84,898</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800" b="0" i="0" u="none" strike="noStrike">
                          <a:effectLst/>
                          <a:latin typeface="ＭＳ 明朝"/>
                        </a:rPr>
                        <a:t>伊仙町</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33,728</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70,611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46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21785">
                <a:tc>
                  <a:txBody>
                    <a:bodyPr/>
                    <a:lstStyle/>
                    <a:p>
                      <a:pPr algn="dist" fontAlgn="ctr"/>
                      <a:r>
                        <a:rPr lang="ja-JP" altLang="en-US" sz="800" b="0" i="0" u="none" strike="noStrike">
                          <a:solidFill>
                            <a:srgbClr val="000000"/>
                          </a:solidFill>
                          <a:latin typeface="メイリオ"/>
                        </a:rPr>
                        <a:t>沖縄県</a:t>
                      </a:r>
                    </a:p>
                  </a:txBody>
                  <a:tcPr marL="6572" marR="6572" marT="65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effectLst/>
                          <a:latin typeface="ＭＳ 明朝"/>
                        </a:rPr>
                        <a:t>北大東村</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69,445</a:t>
                      </a:r>
                    </a:p>
                  </a:txBody>
                  <a:tcPr marL="9525" marR="9525" marT="9525" marB="0" anchor="ctr">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effectLst/>
                          <a:latin typeface="ＭＳ 明朝"/>
                        </a:rPr>
                        <a:t>粟国村</a:t>
                      </a:r>
                    </a:p>
                  </a:txBody>
                  <a:tcPr marL="9525" marR="9525" marT="9525" marB="0" anchor="ctr">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28,969</a:t>
                      </a:r>
                    </a:p>
                  </a:txBody>
                  <a:tcPr marL="9525" marR="9525" marT="9525" marB="0" anchor="ctr">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2.4</a:t>
                      </a:r>
                      <a:r>
                        <a:rPr lang="ja-JP" altLang="en-US" sz="8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54,750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47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4" name="テキスト ボックス 3"/>
          <p:cNvSpPr txBox="1"/>
          <p:nvPr/>
        </p:nvSpPr>
        <p:spPr>
          <a:xfrm>
            <a:off x="0" y="-1626"/>
            <a:ext cx="9921552" cy="369332"/>
          </a:xfrm>
          <a:prstGeom prst="rect">
            <a:avLst/>
          </a:prstGeom>
          <a:noFill/>
        </p:spPr>
        <p:txBody>
          <a:bodyPr wrap="square" rtlCol="0">
            <a:spAutoFit/>
          </a:bodyPr>
          <a:lstStyle/>
          <a:p>
            <a:pPr algn="ctr" defTabSz="914400"/>
            <a:r>
              <a:rPr lang="ja-JP" altLang="en-US" dirty="0" smtClean="0">
                <a:solidFill>
                  <a:prstClr val="black"/>
                </a:solidFill>
                <a:latin typeface="HGP創英角ｺﾞｼｯｸUB" panose="020B0900000000000000" pitchFamily="50" charset="-128"/>
                <a:ea typeface="HGP創英角ｺﾞｼｯｸUB" panose="020B0900000000000000" pitchFamily="50" charset="-128"/>
              </a:rPr>
              <a:t>国保保険料の都道府県内格差（平成</a:t>
            </a:r>
            <a:r>
              <a:rPr lang="en-US" altLang="ja-JP" dirty="0" smtClean="0">
                <a:solidFill>
                  <a:prstClr val="black"/>
                </a:solidFill>
                <a:latin typeface="HGP創英角ｺﾞｼｯｸUB" panose="020B0900000000000000" pitchFamily="50" charset="-128"/>
                <a:ea typeface="HGP創英角ｺﾞｼｯｸUB" panose="020B0900000000000000" pitchFamily="50" charset="-128"/>
              </a:rPr>
              <a:t>25</a:t>
            </a:r>
            <a:r>
              <a:rPr lang="ja-JP" altLang="en-US" dirty="0" smtClean="0">
                <a:solidFill>
                  <a:prstClr val="black"/>
                </a:solidFill>
                <a:latin typeface="HGP創英角ｺﾞｼｯｸUB" panose="020B0900000000000000" pitchFamily="50" charset="-128"/>
                <a:ea typeface="HGP創英角ｺﾞｼｯｸUB" panose="020B0900000000000000" pitchFamily="50" charset="-128"/>
              </a:rPr>
              <a:t>年度）</a:t>
            </a:r>
            <a:endParaRPr lang="ja-JP" altLang="en-US"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852" name="テキスト ボックス 851"/>
          <p:cNvSpPr txBox="1"/>
          <p:nvPr/>
        </p:nvSpPr>
        <p:spPr>
          <a:xfrm>
            <a:off x="102704" y="6642556"/>
            <a:ext cx="4446494" cy="215444"/>
          </a:xfrm>
          <a:prstGeom prst="rect">
            <a:avLst/>
          </a:prstGeom>
          <a:noFill/>
        </p:spPr>
        <p:txBody>
          <a:bodyPr wrap="square" rtlCol="0">
            <a:spAutoFit/>
          </a:bodyPr>
          <a:lstStyle/>
          <a:p>
            <a:pPr defTabSz="914400"/>
            <a:r>
              <a:rPr lang="ja-JP" altLang="en-US" sz="800" dirty="0" smtClean="0">
                <a:solidFill>
                  <a:prstClr val="black"/>
                </a:solidFill>
              </a:rPr>
              <a:t>（</a:t>
            </a:r>
            <a:r>
              <a:rPr lang="en-US" altLang="ja-JP" sz="800" dirty="0" smtClean="0">
                <a:solidFill>
                  <a:prstClr val="black"/>
                </a:solidFill>
              </a:rPr>
              <a:t>※</a:t>
            </a:r>
            <a:r>
              <a:rPr lang="ja-JP" altLang="en-US" sz="800" dirty="0" smtClean="0">
                <a:solidFill>
                  <a:prstClr val="black"/>
                </a:solidFill>
              </a:rPr>
              <a:t>）平成２</a:t>
            </a:r>
            <a:r>
              <a:rPr lang="ja-JP" altLang="en-US" sz="800" dirty="0">
                <a:solidFill>
                  <a:prstClr val="black"/>
                </a:solidFill>
              </a:rPr>
              <a:t>５</a:t>
            </a:r>
            <a:r>
              <a:rPr lang="ja-JP" altLang="en-US" sz="800" dirty="0" smtClean="0">
                <a:solidFill>
                  <a:prstClr val="black"/>
                </a:solidFill>
              </a:rPr>
              <a:t>年度　国民健康保険事業年報を基に作成</a:t>
            </a:r>
            <a:endParaRPr lang="ja-JP" altLang="en-US" sz="800" dirty="0">
              <a:solidFill>
                <a:prstClr val="black"/>
              </a:solidFill>
            </a:endParaRPr>
          </a:p>
        </p:txBody>
      </p:sp>
      <p:sp>
        <p:nvSpPr>
          <p:cNvPr id="853" name="Rectangle 482"/>
          <p:cNvSpPr>
            <a:spLocks noChangeArrowheads="1"/>
          </p:cNvSpPr>
          <p:nvPr/>
        </p:nvSpPr>
        <p:spPr bwMode="auto">
          <a:xfrm>
            <a:off x="128464" y="6165306"/>
            <a:ext cx="9172932" cy="49244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914400" fontAlgn="base">
              <a:spcBef>
                <a:spcPct val="0"/>
              </a:spcBef>
              <a:spcAft>
                <a:spcPct val="0"/>
              </a:spcAft>
            </a:pPr>
            <a:r>
              <a:rPr lang="ja-JP" altLang="en-US" sz="800" dirty="0" smtClean="0">
                <a:solidFill>
                  <a:srgbClr val="000000"/>
                </a:solidFill>
                <a:latin typeface="ＭＳ Ｐゴシック"/>
                <a:cs typeface="ＭＳ Ｐゴシック" pitchFamily="50" charset="-128"/>
              </a:rPr>
              <a:t>（注１）</a:t>
            </a:r>
            <a:r>
              <a:rPr lang="ja-JP" altLang="ja-JP" sz="800" dirty="0" smtClean="0">
                <a:solidFill>
                  <a:srgbClr val="000000"/>
                </a:solidFill>
                <a:latin typeface="ＭＳ Ｐゴシック"/>
                <a:cs typeface="ＭＳ Ｐゴシック" pitchFamily="50" charset="-128"/>
              </a:rPr>
              <a:t> </a:t>
            </a:r>
            <a:r>
              <a:rPr lang="ja-JP" altLang="en-US" sz="800" dirty="0" smtClean="0">
                <a:solidFill>
                  <a:prstClr val="black"/>
                </a:solidFill>
                <a:latin typeface="ＭＳ Ｐゴシック"/>
                <a:cs typeface="ＭＳ Ｐゴシック" pitchFamily="50" charset="-128"/>
              </a:rPr>
              <a:t>保険料（税）調定額には介護納付金分を含んでいない。</a:t>
            </a:r>
            <a:endParaRPr lang="en-US" altLang="ja-JP" sz="800" dirty="0" smtClean="0">
              <a:solidFill>
                <a:prstClr val="black"/>
              </a:solidFill>
              <a:latin typeface="ＭＳ Ｐゴシック"/>
              <a:cs typeface="ＭＳ Ｐゴシック" pitchFamily="50" charset="-128"/>
            </a:endParaRPr>
          </a:p>
          <a:p>
            <a:pPr defTabSz="914400" fontAlgn="base">
              <a:spcBef>
                <a:spcPct val="0"/>
              </a:spcBef>
              <a:spcAft>
                <a:spcPct val="0"/>
              </a:spcAft>
            </a:pPr>
            <a:r>
              <a:rPr lang="ja-JP" altLang="en-US" sz="800" dirty="0" smtClean="0">
                <a:solidFill>
                  <a:prstClr val="black"/>
                </a:solidFill>
                <a:latin typeface="ＭＳ Ｐゴシック"/>
                <a:cs typeface="ＭＳ Ｐゴシック" pitchFamily="50" charset="-128"/>
              </a:rPr>
              <a:t>（注２） 被保険者数は３～２月の年度平均を用いて計算している。</a:t>
            </a:r>
            <a:endParaRPr lang="en-US" altLang="ja-JP" sz="800" dirty="0" smtClean="0">
              <a:solidFill>
                <a:prstClr val="black"/>
              </a:solidFill>
              <a:latin typeface="ＭＳ Ｐゴシック"/>
              <a:cs typeface="ＭＳ Ｐゴシック" pitchFamily="50" charset="-128"/>
            </a:endParaRPr>
          </a:p>
          <a:p>
            <a:pPr defTabSz="914400" fontAlgn="base">
              <a:spcBef>
                <a:spcPct val="0"/>
              </a:spcBef>
              <a:spcAft>
                <a:spcPct val="0"/>
              </a:spcAft>
            </a:pPr>
            <a:r>
              <a:rPr lang="ja-JP" altLang="en-US" sz="800" dirty="0">
                <a:solidFill>
                  <a:prstClr val="black"/>
                </a:solidFill>
                <a:latin typeface="ＭＳ Ｐゴシック"/>
                <a:cs typeface="ＭＳ Ｐゴシック" pitchFamily="50" charset="-128"/>
              </a:rPr>
              <a:t>（</a:t>
            </a:r>
            <a:r>
              <a:rPr lang="ja-JP" altLang="en-US" sz="800" dirty="0" smtClean="0">
                <a:solidFill>
                  <a:prstClr val="black"/>
                </a:solidFill>
                <a:latin typeface="ＭＳ Ｐゴシック"/>
                <a:cs typeface="ＭＳ Ｐゴシック" pitchFamily="50" charset="-128"/>
              </a:rPr>
              <a:t>注３） 東日本大震災により保険料（税）が減免されたため、</a:t>
            </a:r>
            <a:r>
              <a:rPr lang="en-US" altLang="ja-JP" sz="800" dirty="0" smtClean="0">
                <a:solidFill>
                  <a:prstClr val="black"/>
                </a:solidFill>
                <a:latin typeface="ＭＳ Ｐゴシック"/>
                <a:cs typeface="ＭＳ Ｐゴシック" pitchFamily="50" charset="-128"/>
              </a:rPr>
              <a:t>1</a:t>
            </a:r>
            <a:r>
              <a:rPr lang="ja-JP" altLang="en-US" sz="800" dirty="0" smtClean="0">
                <a:solidFill>
                  <a:prstClr val="black"/>
                </a:solidFill>
                <a:latin typeface="ＭＳ Ｐゴシック"/>
                <a:cs typeface="ＭＳ Ｐゴシック" pitchFamily="50" charset="-128"/>
              </a:rPr>
              <a:t>人当たり保険料調定額が小さくなっている保険者がある</a:t>
            </a:r>
            <a:endParaRPr lang="en-US" altLang="ja-JP" sz="800" dirty="0" smtClean="0">
              <a:solidFill>
                <a:prstClr val="black"/>
              </a:solidFill>
              <a:latin typeface="ＭＳ Ｐゴシック"/>
              <a:cs typeface="ＭＳ Ｐゴシック" pitchFamily="50" charset="-128"/>
            </a:endParaRPr>
          </a:p>
          <a:p>
            <a:pPr defTabSz="914400" fontAlgn="base">
              <a:spcBef>
                <a:spcPct val="0"/>
              </a:spcBef>
              <a:spcAft>
                <a:spcPct val="0"/>
              </a:spcAft>
            </a:pPr>
            <a:r>
              <a:rPr lang="ja-JP" altLang="en-US" sz="800" dirty="0">
                <a:solidFill>
                  <a:prstClr val="black"/>
                </a:solidFill>
                <a:latin typeface="ＭＳ Ｐゴシック"/>
                <a:cs typeface="ＭＳ Ｐゴシック" pitchFamily="50" charset="-128"/>
              </a:rPr>
              <a:t>　</a:t>
            </a:r>
            <a:r>
              <a:rPr lang="ja-JP" altLang="en-US" sz="800" dirty="0" smtClean="0">
                <a:solidFill>
                  <a:prstClr val="black"/>
                </a:solidFill>
                <a:latin typeface="ＭＳ Ｐゴシック"/>
                <a:cs typeface="ＭＳ Ｐゴシック" pitchFamily="50" charset="-128"/>
              </a:rPr>
              <a:t>　　　</a:t>
            </a:r>
            <a:r>
              <a:rPr lang="ja-JP" altLang="en-US" sz="800" dirty="0">
                <a:solidFill>
                  <a:srgbClr val="FF0000"/>
                </a:solidFill>
                <a:latin typeface="ＭＳ Ｐゴシック"/>
                <a:cs typeface="ＭＳ Ｐゴシック" pitchFamily="50" charset="-128"/>
              </a:rPr>
              <a:t> </a:t>
            </a:r>
            <a:r>
              <a:rPr lang="ja-JP" altLang="en-US" sz="800" dirty="0" smtClean="0">
                <a:solidFill>
                  <a:prstClr val="black"/>
                </a:solidFill>
                <a:latin typeface="ＭＳ Ｐゴシック"/>
                <a:cs typeface="ＭＳ Ｐゴシック" pitchFamily="50" charset="-128"/>
              </a:rPr>
              <a:t>福島県を除くと東京都の格差が最大となる。</a:t>
            </a:r>
            <a:endParaRPr lang="en-US" altLang="ja-JP" sz="800" dirty="0" smtClean="0">
              <a:solidFill>
                <a:prstClr val="black"/>
              </a:solidFill>
              <a:latin typeface="ＭＳ Ｐゴシック"/>
              <a:cs typeface="ＭＳ Ｐゴシック" pitchFamily="50" charset="-128"/>
            </a:endParaRPr>
          </a:p>
        </p:txBody>
      </p:sp>
      <p:sp>
        <p:nvSpPr>
          <p:cNvPr id="11" name="角丸四角形 10"/>
          <p:cNvSpPr/>
          <p:nvPr/>
        </p:nvSpPr>
        <p:spPr>
          <a:xfrm>
            <a:off x="5169024" y="6237314"/>
            <a:ext cx="4680520" cy="379705"/>
          </a:xfrm>
          <a:prstGeom prst="roundRect">
            <a:avLst/>
          </a:prstGeom>
          <a:solidFill>
            <a:srgbClr val="FFC00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ja-JP" altLang="en-US" sz="1400" dirty="0" smtClean="0">
                <a:solidFill>
                  <a:srgbClr val="002060"/>
                </a:solidFill>
                <a:latin typeface="HGS創英角ｺﾞｼｯｸUB" pitchFamily="50" charset="-128"/>
                <a:ea typeface="HGS創英角ｺﾞｼｯｸUB" pitchFamily="50" charset="-128"/>
              </a:rPr>
              <a:t>１人当たり保険料（税）全国平均：</a:t>
            </a:r>
            <a:r>
              <a:rPr lang="en-US" altLang="ja-JP" sz="1400" dirty="0" smtClean="0">
                <a:solidFill>
                  <a:srgbClr val="002060"/>
                </a:solidFill>
                <a:latin typeface="HGS創英角ｺﾞｼｯｸUB" pitchFamily="50" charset="-128"/>
                <a:ea typeface="HGS創英角ｺﾞｼｯｸUB" pitchFamily="50" charset="-128"/>
              </a:rPr>
              <a:t>84,815</a:t>
            </a:r>
            <a:r>
              <a:rPr lang="ja-JP" altLang="en-US" sz="1400" dirty="0" smtClean="0">
                <a:solidFill>
                  <a:srgbClr val="002060"/>
                </a:solidFill>
                <a:latin typeface="HGS創英角ｺﾞｼｯｸUB" pitchFamily="50" charset="-128"/>
                <a:ea typeface="HGS創英角ｺﾞｼｯｸUB" pitchFamily="50" charset="-128"/>
              </a:rPr>
              <a:t>円</a:t>
            </a:r>
            <a:endParaRPr lang="ja-JP" altLang="en-US" sz="1400" dirty="0">
              <a:solidFill>
                <a:srgbClr val="002060"/>
              </a:solidFill>
              <a:latin typeface="HGS創英角ｺﾞｼｯｸUB" pitchFamily="50" charset="-128"/>
              <a:ea typeface="HGS創英角ｺﾞｼｯｸUB" pitchFamily="50" charset="-128"/>
            </a:endParaRPr>
          </a:p>
        </p:txBody>
      </p:sp>
      <p:cxnSp>
        <p:nvCxnSpPr>
          <p:cNvPr id="15" name="直線コネクタ 14"/>
          <p:cNvCxnSpPr/>
          <p:nvPr/>
        </p:nvCxnSpPr>
        <p:spPr>
          <a:xfrm>
            <a:off x="59308" y="6144096"/>
            <a:ext cx="4769980" cy="0"/>
          </a:xfrm>
          <a:prstGeom prst="line">
            <a:avLst/>
          </a:prstGeom>
        </p:spPr>
        <p:style>
          <a:lnRef idx="1">
            <a:schemeClr val="dk1"/>
          </a:lnRef>
          <a:fillRef idx="0">
            <a:schemeClr val="dk1"/>
          </a:fillRef>
          <a:effectRef idx="0">
            <a:schemeClr val="dk1"/>
          </a:effectRef>
          <a:fontRef idx="minor">
            <a:schemeClr val="tx1"/>
          </a:fontRef>
        </p:style>
      </p:cxnSp>
      <p:sp>
        <p:nvSpPr>
          <p:cNvPr id="12" name="正方形/長方形 11"/>
          <p:cNvSpPr/>
          <p:nvPr/>
        </p:nvSpPr>
        <p:spPr>
          <a:xfrm>
            <a:off x="56456" y="4941168"/>
            <a:ext cx="477283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56456" y="4213075"/>
            <a:ext cx="4772832" cy="180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スライド番号プレースホルダー 1"/>
          <p:cNvSpPr txBox="1">
            <a:spLocks/>
          </p:cNvSpPr>
          <p:nvPr/>
        </p:nvSpPr>
        <p:spPr>
          <a:xfrm>
            <a:off x="7610152"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41</a:t>
            </a:fld>
            <a:endParaRPr lang="ja-JP" altLang="en-US" dirty="0">
              <a:latin typeface="ＤＦ特太ゴシック体" panose="020B0509000000000000" pitchFamily="49" charset="-128"/>
              <a:ea typeface="ＤＦ特太ゴシック体" panose="020B0509000000000000" pitchFamily="49" charset="-128"/>
            </a:endParaRPr>
          </a:p>
        </p:txBody>
      </p:sp>
      <p:cxnSp>
        <p:nvCxnSpPr>
          <p:cNvPr id="19" name="直線コネクタ 18"/>
          <p:cNvCxnSpPr/>
          <p:nvPr/>
        </p:nvCxnSpPr>
        <p:spPr>
          <a:xfrm>
            <a:off x="15552" y="395894"/>
            <a:ext cx="9906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8036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034572533"/>
              </p:ext>
            </p:extLst>
          </p:nvPr>
        </p:nvGraphicFramePr>
        <p:xfrm>
          <a:off x="-30000" y="663162"/>
          <a:ext cx="9911169" cy="6203316"/>
        </p:xfrm>
        <a:graphic>
          <a:graphicData uri="http://schemas.openxmlformats.org/drawingml/2006/table">
            <a:tbl>
              <a:tblPr/>
              <a:tblGrid>
                <a:gridCol w="1148588"/>
                <a:gridCol w="8762581"/>
              </a:tblGrid>
              <a:tr h="685790">
                <a:tc>
                  <a:txBody>
                    <a:bodyPr/>
                    <a:lstStyle/>
                    <a:p>
                      <a:pPr algn="ctr">
                        <a:lnSpc>
                          <a:spcPts val="1800"/>
                        </a:lnSpc>
                      </a:pPr>
                      <a:r>
                        <a:rPr kumimoji="1" lang="ja-JP" altLang="en-US" sz="1400" b="1" dirty="0" smtClean="0">
                          <a:latin typeface="+mn-ea"/>
                          <a:ea typeface="+mn-ea"/>
                        </a:rPr>
                        <a:t>・昭和</a:t>
                      </a:r>
                      <a:r>
                        <a:rPr kumimoji="1" lang="en-US" altLang="ja-JP" sz="1400" b="1" dirty="0" smtClean="0">
                          <a:latin typeface="+mn-ea"/>
                          <a:ea typeface="+mn-ea"/>
                        </a:rPr>
                        <a:t>63</a:t>
                      </a:r>
                      <a:r>
                        <a:rPr kumimoji="1" lang="ja-JP" altLang="en-US" sz="1400" b="1" dirty="0" smtClean="0">
                          <a:latin typeface="+mn-ea"/>
                          <a:ea typeface="+mn-ea"/>
                        </a:rPr>
                        <a:t>年</a:t>
                      </a:r>
                      <a:endParaRPr kumimoji="1" lang="ja-JP" altLang="en-US" sz="1400" b="1" dirty="0">
                        <a:latin typeface="+mn-ea"/>
                        <a:ea typeface="+mn-ea"/>
                      </a:endParaRPr>
                    </a:p>
                  </a:txBody>
                  <a:tcPr marL="99060" marR="99060"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900"/>
                        </a:lnSpc>
                      </a:pPr>
                      <a:r>
                        <a:rPr kumimoji="1" lang="ja-JP" altLang="en-US" sz="1300" b="0" u="none" dirty="0" smtClean="0">
                          <a:latin typeface="+mn-ea"/>
                          <a:ea typeface="+mn-ea"/>
                        </a:rPr>
                        <a:t>○低所得者の保険料軽減分への公費補填制度の創設 </a:t>
                      </a:r>
                      <a:r>
                        <a:rPr kumimoji="1" lang="en-US" altLang="ja-JP" sz="1300" b="0" u="none" baseline="0" dirty="0" smtClean="0">
                          <a:latin typeface="+mn-ea"/>
                          <a:ea typeface="+mn-ea"/>
                        </a:rPr>
                        <a:t>(※</a:t>
                      </a:r>
                      <a:r>
                        <a:rPr kumimoji="1" lang="ja-JP" altLang="en-US" sz="1300" b="0" u="none" baseline="0" dirty="0" smtClean="0">
                          <a:latin typeface="+mn-ea"/>
                          <a:ea typeface="+mn-ea"/>
                        </a:rPr>
                        <a:t>都道府県負担の導入） </a:t>
                      </a:r>
                      <a:r>
                        <a:rPr kumimoji="1" lang="ja-JP" altLang="en-US" sz="1100" b="0" u="none" baseline="0" dirty="0" smtClean="0">
                          <a:latin typeface="ＭＳ Ｐ明朝" panose="02020600040205080304" pitchFamily="18" charset="-128"/>
                          <a:ea typeface="ＭＳ Ｐ明朝" panose="02020600040205080304" pitchFamily="18" charset="-128"/>
                        </a:rPr>
                        <a:t>国</a:t>
                      </a:r>
                      <a:r>
                        <a:rPr kumimoji="1" lang="en-US" altLang="ja-JP" sz="1100" b="0" u="none" baseline="0" dirty="0" smtClean="0">
                          <a:latin typeface="ＭＳ Ｐ明朝" panose="02020600040205080304" pitchFamily="18" charset="-128"/>
                          <a:ea typeface="ＭＳ Ｐ明朝" panose="02020600040205080304" pitchFamily="18" charset="-128"/>
                        </a:rPr>
                        <a:t>1/2</a:t>
                      </a:r>
                      <a:r>
                        <a:rPr kumimoji="1" lang="ja-JP" altLang="en-US" sz="1100" b="0" u="none" baseline="0" dirty="0" err="1" smtClean="0">
                          <a:latin typeface="ＭＳ Ｐ明朝" panose="02020600040205080304" pitchFamily="18" charset="-128"/>
                          <a:ea typeface="ＭＳ Ｐ明朝" panose="02020600040205080304" pitchFamily="18" charset="-128"/>
                        </a:rPr>
                        <a:t>、</a:t>
                      </a:r>
                      <a:r>
                        <a:rPr kumimoji="1" lang="ja-JP" altLang="en-US" sz="1100" b="0" u="none" baseline="0" dirty="0" smtClean="0">
                          <a:latin typeface="ＭＳ Ｐ明朝" panose="02020600040205080304" pitchFamily="18" charset="-128"/>
                          <a:ea typeface="ＭＳ Ｐ明朝" panose="02020600040205080304" pitchFamily="18" charset="-128"/>
                        </a:rPr>
                        <a:t>都道府県</a:t>
                      </a:r>
                      <a:r>
                        <a:rPr kumimoji="1" lang="en-US" altLang="ja-JP" sz="1100" b="0" u="none" baseline="0" dirty="0" smtClean="0">
                          <a:latin typeface="ＭＳ Ｐ明朝" panose="02020600040205080304" pitchFamily="18" charset="-128"/>
                          <a:ea typeface="ＭＳ Ｐ明朝" panose="02020600040205080304" pitchFamily="18" charset="-128"/>
                        </a:rPr>
                        <a:t>1/4</a:t>
                      </a:r>
                      <a:r>
                        <a:rPr kumimoji="1" lang="ja-JP" altLang="en-US" sz="1100" b="0" u="none" baseline="0" dirty="0" err="1" smtClean="0">
                          <a:latin typeface="ＭＳ Ｐ明朝" panose="02020600040205080304" pitchFamily="18" charset="-128"/>
                          <a:ea typeface="ＭＳ Ｐ明朝" panose="02020600040205080304" pitchFamily="18" charset="-128"/>
                        </a:rPr>
                        <a:t>、</a:t>
                      </a:r>
                      <a:r>
                        <a:rPr kumimoji="1" lang="ja-JP" altLang="en-US" sz="1100" b="0" u="none" baseline="0" dirty="0" smtClean="0">
                          <a:latin typeface="ＭＳ Ｐ明朝" panose="02020600040205080304" pitchFamily="18" charset="-128"/>
                          <a:ea typeface="ＭＳ Ｐ明朝" panose="02020600040205080304" pitchFamily="18" charset="-128"/>
                        </a:rPr>
                        <a:t>市町村</a:t>
                      </a:r>
                      <a:r>
                        <a:rPr kumimoji="1" lang="en-US" altLang="ja-JP" sz="1100" b="0" u="none" baseline="0" dirty="0" smtClean="0">
                          <a:latin typeface="ＭＳ Ｐ明朝" panose="02020600040205080304" pitchFamily="18" charset="-128"/>
                          <a:ea typeface="ＭＳ Ｐ明朝" panose="02020600040205080304" pitchFamily="18" charset="-128"/>
                        </a:rPr>
                        <a:t>1/4</a:t>
                      </a:r>
                      <a:endParaRPr kumimoji="1" lang="en-US" altLang="ja-JP" sz="1100" b="0" u="none" dirty="0" smtClean="0">
                        <a:latin typeface="ＭＳ Ｐ明朝" panose="02020600040205080304" pitchFamily="18" charset="-128"/>
                        <a:ea typeface="ＭＳ Ｐ明朝" panose="02020600040205080304" pitchFamily="18" charset="-128"/>
                      </a:endParaRPr>
                    </a:p>
                  </a:txBody>
                  <a:tcPr marL="99060" marR="99060"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097265">
                <a:tc>
                  <a:txBody>
                    <a:bodyPr/>
                    <a:lstStyle/>
                    <a:p>
                      <a:pPr algn="ctr">
                        <a:lnSpc>
                          <a:spcPts val="1800"/>
                        </a:lnSpc>
                      </a:pPr>
                      <a:r>
                        <a:rPr kumimoji="1" lang="ja-JP" altLang="en-US" sz="1400" b="1" dirty="0" smtClean="0">
                          <a:latin typeface="+mn-ea"/>
                          <a:ea typeface="+mn-ea"/>
                        </a:rPr>
                        <a:t>・平成</a:t>
                      </a:r>
                      <a:r>
                        <a:rPr kumimoji="1" lang="en-US" altLang="ja-JP" sz="1400" b="1" dirty="0" smtClean="0">
                          <a:latin typeface="+mn-ea"/>
                          <a:ea typeface="+mn-ea"/>
                        </a:rPr>
                        <a:t>14</a:t>
                      </a:r>
                      <a:r>
                        <a:rPr kumimoji="1" lang="ja-JP" altLang="en-US" sz="1400" b="1" dirty="0" smtClean="0">
                          <a:latin typeface="+mn-ea"/>
                          <a:ea typeface="+mn-ea"/>
                        </a:rPr>
                        <a:t>年</a:t>
                      </a:r>
                      <a:endParaRPr kumimoji="1" lang="ja-JP" altLang="en-US" sz="1400" b="1" dirty="0">
                        <a:latin typeface="+mn-ea"/>
                        <a:ea typeface="+mn-ea"/>
                      </a:endParaRPr>
                    </a:p>
                  </a:txBody>
                  <a:tcPr marL="99060" marR="99060"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900"/>
                        </a:lnSpc>
                      </a:pPr>
                      <a:r>
                        <a:rPr kumimoji="1" lang="ja-JP" altLang="en-US" sz="1300" b="0" u="none" dirty="0" smtClean="0">
                          <a:latin typeface="+mn-ea"/>
                          <a:ea typeface="+mn-ea"/>
                        </a:rPr>
                        <a:t>○広域化等支援基金の創設、都道府県に基金を設置 （</a:t>
                      </a:r>
                      <a:r>
                        <a:rPr kumimoji="1" lang="en-US" altLang="ja-JP" sz="1300" b="0" u="none" dirty="0" smtClean="0">
                          <a:latin typeface="+mn-ea"/>
                          <a:ea typeface="+mn-ea"/>
                        </a:rPr>
                        <a:t>※</a:t>
                      </a:r>
                      <a:r>
                        <a:rPr kumimoji="1" lang="ja-JP" altLang="en-US" sz="1300" b="0" u="none" dirty="0" smtClean="0">
                          <a:latin typeface="+mn-ea"/>
                          <a:ea typeface="+mn-ea"/>
                        </a:rPr>
                        <a:t>市町村国保の広域化等を支援） </a:t>
                      </a:r>
                      <a:endParaRPr kumimoji="1" lang="en-US" altLang="ja-JP" sz="1300" b="0" u="none" dirty="0" smtClean="0">
                        <a:latin typeface="+mn-ea"/>
                        <a:ea typeface="+mn-ea"/>
                      </a:endParaRPr>
                    </a:p>
                    <a:p>
                      <a:pPr marL="0" marR="0" indent="0" algn="l" defTabSz="926836" rtl="0" eaLnBrk="1" fontAlgn="auto" latinLnBrk="0" hangingPunct="1">
                        <a:lnSpc>
                          <a:spcPts val="1900"/>
                        </a:lnSpc>
                        <a:spcBef>
                          <a:spcPts val="0"/>
                        </a:spcBef>
                        <a:spcAft>
                          <a:spcPts val="0"/>
                        </a:spcAft>
                        <a:buClrTx/>
                        <a:buSzTx/>
                        <a:buFontTx/>
                        <a:buNone/>
                        <a:tabLst/>
                        <a:defRPr/>
                      </a:pPr>
                      <a:r>
                        <a:rPr kumimoji="1" lang="ja-JP" altLang="en-US" sz="1300" b="0" u="none" kern="1200" dirty="0" smtClean="0">
                          <a:solidFill>
                            <a:schemeClr val="tx1"/>
                          </a:solidFill>
                          <a:latin typeface="+mn-ea"/>
                          <a:ea typeface="+mn-ea"/>
                          <a:cs typeface="+mn-cs"/>
                        </a:rPr>
                        <a:t>○保険者支援制度の創設　</a:t>
                      </a:r>
                      <a:r>
                        <a:rPr kumimoji="1" lang="ja-JP" altLang="en-US" sz="1100" b="0" u="none" kern="1200" baseline="0" dirty="0" smtClean="0">
                          <a:solidFill>
                            <a:schemeClr val="tx1"/>
                          </a:solidFill>
                          <a:latin typeface="ＭＳ Ｐ明朝" panose="02020600040205080304" pitchFamily="18" charset="-128"/>
                          <a:ea typeface="ＭＳ Ｐ明朝" panose="02020600040205080304" pitchFamily="18" charset="-128"/>
                          <a:cs typeface="+mn-cs"/>
                        </a:rPr>
                        <a:t>国</a:t>
                      </a:r>
                      <a:r>
                        <a:rPr kumimoji="1" lang="en-US" altLang="ja-JP" sz="1100" b="0" u="none" kern="1200" baseline="0" dirty="0" smtClean="0">
                          <a:solidFill>
                            <a:schemeClr val="tx1"/>
                          </a:solidFill>
                          <a:latin typeface="ＭＳ Ｐ明朝" panose="02020600040205080304" pitchFamily="18" charset="-128"/>
                          <a:ea typeface="ＭＳ Ｐ明朝" panose="02020600040205080304" pitchFamily="18" charset="-128"/>
                          <a:cs typeface="+mn-cs"/>
                        </a:rPr>
                        <a:t>1/2</a:t>
                      </a:r>
                      <a:r>
                        <a:rPr kumimoji="1" lang="ja-JP" altLang="en-US" sz="1100" b="0" u="none" kern="1200" baseline="0" dirty="0" err="1" smtClean="0">
                          <a:solidFill>
                            <a:schemeClr val="tx1"/>
                          </a:solidFill>
                          <a:latin typeface="ＭＳ Ｐ明朝" panose="02020600040205080304" pitchFamily="18" charset="-128"/>
                          <a:ea typeface="ＭＳ Ｐ明朝" panose="02020600040205080304" pitchFamily="18" charset="-128"/>
                          <a:cs typeface="+mn-cs"/>
                        </a:rPr>
                        <a:t>、</a:t>
                      </a:r>
                      <a:r>
                        <a:rPr kumimoji="1" lang="ja-JP" altLang="en-US" sz="1100" b="0" u="none" kern="1200" baseline="0" dirty="0" smtClean="0">
                          <a:solidFill>
                            <a:schemeClr val="tx1"/>
                          </a:solidFill>
                          <a:latin typeface="ＭＳ Ｐ明朝" panose="02020600040205080304" pitchFamily="18" charset="-128"/>
                          <a:ea typeface="ＭＳ Ｐ明朝" panose="02020600040205080304" pitchFamily="18" charset="-128"/>
                          <a:cs typeface="+mn-cs"/>
                        </a:rPr>
                        <a:t>都道府県</a:t>
                      </a:r>
                      <a:r>
                        <a:rPr kumimoji="1" lang="en-US" altLang="ja-JP" sz="1100" b="0" u="none" kern="1200" baseline="0" dirty="0" smtClean="0">
                          <a:solidFill>
                            <a:schemeClr val="tx1"/>
                          </a:solidFill>
                          <a:latin typeface="ＭＳ Ｐ明朝" panose="02020600040205080304" pitchFamily="18" charset="-128"/>
                          <a:ea typeface="ＭＳ Ｐ明朝" panose="02020600040205080304" pitchFamily="18" charset="-128"/>
                          <a:cs typeface="+mn-cs"/>
                        </a:rPr>
                        <a:t>1/4</a:t>
                      </a:r>
                      <a:r>
                        <a:rPr kumimoji="1" lang="ja-JP" altLang="en-US" sz="1100" b="0" u="none" kern="1200" baseline="0" dirty="0" err="1" smtClean="0">
                          <a:solidFill>
                            <a:schemeClr val="tx1"/>
                          </a:solidFill>
                          <a:latin typeface="ＭＳ Ｐ明朝" panose="02020600040205080304" pitchFamily="18" charset="-128"/>
                          <a:ea typeface="ＭＳ Ｐ明朝" panose="02020600040205080304" pitchFamily="18" charset="-128"/>
                          <a:cs typeface="+mn-cs"/>
                        </a:rPr>
                        <a:t>、</a:t>
                      </a:r>
                      <a:r>
                        <a:rPr kumimoji="1" lang="ja-JP" altLang="en-US" sz="1100" b="0" u="none" kern="1200" baseline="0" dirty="0" smtClean="0">
                          <a:solidFill>
                            <a:schemeClr val="tx1"/>
                          </a:solidFill>
                          <a:latin typeface="ＭＳ Ｐ明朝" panose="02020600040205080304" pitchFamily="18" charset="-128"/>
                          <a:ea typeface="ＭＳ Ｐ明朝" panose="02020600040205080304" pitchFamily="18" charset="-128"/>
                          <a:cs typeface="+mn-cs"/>
                        </a:rPr>
                        <a:t>市町村</a:t>
                      </a:r>
                      <a:r>
                        <a:rPr kumimoji="1" lang="en-US" altLang="ja-JP" sz="1100" b="0" u="none" kern="1200" baseline="0" dirty="0" smtClean="0">
                          <a:solidFill>
                            <a:schemeClr val="tx1"/>
                          </a:solidFill>
                          <a:latin typeface="ＭＳ Ｐ明朝" panose="02020600040205080304" pitchFamily="18" charset="-128"/>
                          <a:ea typeface="ＭＳ Ｐ明朝" panose="02020600040205080304" pitchFamily="18" charset="-128"/>
                          <a:cs typeface="+mn-cs"/>
                        </a:rPr>
                        <a:t>1/4</a:t>
                      </a:r>
                      <a:r>
                        <a:rPr kumimoji="1" lang="ja-JP" altLang="en-US" sz="1300" b="0" u="none" dirty="0" smtClean="0">
                          <a:latin typeface="+mn-ea"/>
                          <a:ea typeface="+mn-ea"/>
                        </a:rPr>
                        <a:t>　</a:t>
                      </a:r>
                      <a:endParaRPr kumimoji="1" lang="en-US" altLang="ja-JP" sz="1300" b="0" u="none" dirty="0" smtClean="0">
                        <a:latin typeface="+mn-ea"/>
                        <a:ea typeface="+mn-ea"/>
                      </a:endParaRPr>
                    </a:p>
                    <a:p>
                      <a:pPr>
                        <a:lnSpc>
                          <a:spcPts val="1900"/>
                        </a:lnSpc>
                      </a:pPr>
                      <a:r>
                        <a:rPr kumimoji="1" lang="ja-JP" altLang="en-US" sz="1300" b="0" u="none" dirty="0" smtClean="0">
                          <a:latin typeface="+mn-ea"/>
                          <a:ea typeface="+mn-ea"/>
                        </a:rPr>
                        <a:t>○高額医療費共同事業の拡充・制度化　</a:t>
                      </a:r>
                      <a:r>
                        <a:rPr kumimoji="1" lang="ja-JP" altLang="en-US" sz="1100" b="0" u="none" kern="1200" baseline="0" dirty="0" smtClean="0">
                          <a:solidFill>
                            <a:schemeClr val="tx1"/>
                          </a:solidFill>
                          <a:latin typeface="ＭＳ Ｐ明朝" panose="02020600040205080304" pitchFamily="18" charset="-128"/>
                          <a:ea typeface="ＭＳ Ｐ明朝" panose="02020600040205080304" pitchFamily="18" charset="-128"/>
                          <a:cs typeface="+mn-cs"/>
                        </a:rPr>
                        <a:t>国</a:t>
                      </a:r>
                      <a:r>
                        <a:rPr kumimoji="1" lang="en-US" altLang="ja-JP" sz="1100" b="0" u="none" kern="1200" baseline="0" dirty="0" smtClean="0">
                          <a:solidFill>
                            <a:schemeClr val="tx1"/>
                          </a:solidFill>
                          <a:latin typeface="ＭＳ Ｐ明朝" panose="02020600040205080304" pitchFamily="18" charset="-128"/>
                          <a:ea typeface="ＭＳ Ｐ明朝" panose="02020600040205080304" pitchFamily="18" charset="-128"/>
                          <a:cs typeface="+mn-cs"/>
                        </a:rPr>
                        <a:t>1/2</a:t>
                      </a:r>
                      <a:r>
                        <a:rPr kumimoji="1" lang="ja-JP" altLang="en-US" sz="1100" b="0" u="none" kern="1200" baseline="0" dirty="0" err="1" smtClean="0">
                          <a:solidFill>
                            <a:schemeClr val="tx1"/>
                          </a:solidFill>
                          <a:latin typeface="ＭＳ Ｐ明朝" panose="02020600040205080304" pitchFamily="18" charset="-128"/>
                          <a:ea typeface="ＭＳ Ｐ明朝" panose="02020600040205080304" pitchFamily="18" charset="-128"/>
                          <a:cs typeface="+mn-cs"/>
                        </a:rPr>
                        <a:t>、</a:t>
                      </a:r>
                      <a:r>
                        <a:rPr kumimoji="1" lang="ja-JP" altLang="en-US" sz="1100" b="0" u="none" kern="1200" baseline="0" dirty="0" smtClean="0">
                          <a:solidFill>
                            <a:schemeClr val="tx1"/>
                          </a:solidFill>
                          <a:latin typeface="ＭＳ Ｐ明朝" panose="02020600040205080304" pitchFamily="18" charset="-128"/>
                          <a:ea typeface="ＭＳ Ｐ明朝" panose="02020600040205080304" pitchFamily="18" charset="-128"/>
                          <a:cs typeface="+mn-cs"/>
                        </a:rPr>
                        <a:t>都道府県</a:t>
                      </a:r>
                      <a:r>
                        <a:rPr kumimoji="1" lang="en-US" altLang="ja-JP" sz="1100" b="0" u="none" kern="1200" baseline="0" dirty="0" smtClean="0">
                          <a:solidFill>
                            <a:schemeClr val="tx1"/>
                          </a:solidFill>
                          <a:latin typeface="ＭＳ Ｐ明朝" panose="02020600040205080304" pitchFamily="18" charset="-128"/>
                          <a:ea typeface="ＭＳ Ｐ明朝" panose="02020600040205080304" pitchFamily="18" charset="-128"/>
                          <a:cs typeface="+mn-cs"/>
                        </a:rPr>
                        <a:t>1/4</a:t>
                      </a:r>
                      <a:r>
                        <a:rPr kumimoji="1" lang="ja-JP" altLang="en-US" sz="1100" b="0" u="none" kern="1200" baseline="0" dirty="0" err="1" smtClean="0">
                          <a:solidFill>
                            <a:schemeClr val="tx1"/>
                          </a:solidFill>
                          <a:latin typeface="ＭＳ Ｐ明朝" panose="02020600040205080304" pitchFamily="18" charset="-128"/>
                          <a:ea typeface="ＭＳ Ｐ明朝" panose="02020600040205080304" pitchFamily="18" charset="-128"/>
                          <a:cs typeface="+mn-cs"/>
                        </a:rPr>
                        <a:t>、</a:t>
                      </a:r>
                      <a:r>
                        <a:rPr kumimoji="1" lang="ja-JP" altLang="en-US" sz="1100" b="0" u="none" kern="1200" baseline="0" dirty="0" smtClean="0">
                          <a:solidFill>
                            <a:schemeClr val="tx1"/>
                          </a:solidFill>
                          <a:latin typeface="ＭＳ Ｐ明朝" panose="02020600040205080304" pitchFamily="18" charset="-128"/>
                          <a:ea typeface="ＭＳ Ｐ明朝" panose="02020600040205080304" pitchFamily="18" charset="-128"/>
                          <a:cs typeface="+mn-cs"/>
                        </a:rPr>
                        <a:t>市町村</a:t>
                      </a:r>
                      <a:r>
                        <a:rPr kumimoji="1" lang="en-US" altLang="ja-JP" sz="1100" b="0" u="none" kern="1200" baseline="0" dirty="0" smtClean="0">
                          <a:solidFill>
                            <a:schemeClr val="tx1"/>
                          </a:solidFill>
                          <a:latin typeface="ＭＳ Ｐ明朝" panose="02020600040205080304" pitchFamily="18" charset="-128"/>
                          <a:ea typeface="ＭＳ Ｐ明朝" panose="02020600040205080304" pitchFamily="18" charset="-128"/>
                          <a:cs typeface="+mn-cs"/>
                        </a:rPr>
                        <a:t>1/4</a:t>
                      </a:r>
                    </a:p>
                  </a:txBody>
                  <a:tcPr marL="99060" marR="99060"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097265">
                <a:tc>
                  <a:txBody>
                    <a:bodyPr/>
                    <a:lstStyle/>
                    <a:p>
                      <a:pPr algn="ctr">
                        <a:lnSpc>
                          <a:spcPts val="1800"/>
                        </a:lnSpc>
                      </a:pPr>
                      <a:r>
                        <a:rPr kumimoji="1" lang="ja-JP" altLang="en-US" sz="1400" b="1" dirty="0" smtClean="0">
                          <a:latin typeface="+mn-ea"/>
                          <a:ea typeface="+mn-ea"/>
                        </a:rPr>
                        <a:t>平成</a:t>
                      </a:r>
                      <a:r>
                        <a:rPr kumimoji="1" lang="en-US" altLang="ja-JP" sz="1400" b="1" dirty="0" smtClean="0">
                          <a:latin typeface="+mn-ea"/>
                          <a:ea typeface="+mn-ea"/>
                        </a:rPr>
                        <a:t>17</a:t>
                      </a:r>
                      <a:r>
                        <a:rPr kumimoji="1" lang="ja-JP" altLang="en-US" sz="1400" b="1" dirty="0" smtClean="0">
                          <a:latin typeface="+mn-ea"/>
                          <a:ea typeface="+mn-ea"/>
                        </a:rPr>
                        <a:t>年</a:t>
                      </a:r>
                      <a:endParaRPr kumimoji="1" lang="ja-JP" altLang="en-US" sz="1400" b="1" dirty="0">
                        <a:latin typeface="+mn-ea"/>
                        <a:ea typeface="+mn-ea"/>
                      </a:endParaRPr>
                    </a:p>
                  </a:txBody>
                  <a:tcPr marL="99060" marR="99060"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900"/>
                        </a:lnSpc>
                      </a:pPr>
                      <a:r>
                        <a:rPr kumimoji="1" lang="en-US" altLang="ja-JP" sz="1300" b="1" dirty="0" smtClean="0">
                          <a:latin typeface="+mn-ea"/>
                          <a:ea typeface="+mn-ea"/>
                        </a:rPr>
                        <a:t>【</a:t>
                      </a:r>
                      <a:r>
                        <a:rPr kumimoji="1" lang="ja-JP" altLang="en-US" sz="1300" b="1" dirty="0" smtClean="0">
                          <a:latin typeface="+mn-ea"/>
                          <a:ea typeface="+mn-ea"/>
                        </a:rPr>
                        <a:t>三位一体改革</a:t>
                      </a:r>
                      <a:r>
                        <a:rPr kumimoji="1" lang="en-US" altLang="ja-JP" sz="1300" b="1" dirty="0" smtClean="0">
                          <a:latin typeface="+mn-ea"/>
                          <a:ea typeface="+mn-ea"/>
                        </a:rPr>
                        <a:t>】</a:t>
                      </a:r>
                    </a:p>
                    <a:p>
                      <a:pPr>
                        <a:lnSpc>
                          <a:spcPts val="1900"/>
                        </a:lnSpc>
                      </a:pPr>
                      <a:r>
                        <a:rPr kumimoji="1" lang="ja-JP" altLang="en-US" sz="1300" dirty="0" smtClean="0">
                          <a:latin typeface="+mn-ea"/>
                          <a:ea typeface="+mn-ea"/>
                        </a:rPr>
                        <a:t>○都道府県財政調整交付金の創設　</a:t>
                      </a:r>
                      <a:r>
                        <a:rPr kumimoji="1" lang="ja-JP" altLang="en-US" sz="1100" kern="1200" baseline="0" dirty="0" smtClean="0">
                          <a:solidFill>
                            <a:schemeClr val="tx1"/>
                          </a:solidFill>
                          <a:latin typeface="ＭＳ Ｐ明朝" panose="02020600040205080304" pitchFamily="18" charset="-128"/>
                          <a:ea typeface="ＭＳ Ｐ明朝" panose="02020600040205080304" pitchFamily="18" charset="-128"/>
                          <a:cs typeface="+mn-cs"/>
                        </a:rPr>
                        <a:t>（給付費等の７％）</a:t>
                      </a:r>
                      <a:endParaRPr kumimoji="1" lang="en-US" altLang="ja-JP" sz="1100" kern="1200" baseline="0" dirty="0" smtClean="0">
                        <a:solidFill>
                          <a:schemeClr val="tx1"/>
                        </a:solidFill>
                        <a:latin typeface="ＭＳ Ｐ明朝" panose="02020600040205080304" pitchFamily="18" charset="-128"/>
                        <a:ea typeface="ＭＳ Ｐ明朝" panose="02020600040205080304" pitchFamily="18" charset="-128"/>
                        <a:cs typeface="+mn-cs"/>
                      </a:endParaRPr>
                    </a:p>
                    <a:p>
                      <a:pPr>
                        <a:lnSpc>
                          <a:spcPts val="1900"/>
                        </a:lnSpc>
                      </a:pPr>
                      <a:r>
                        <a:rPr kumimoji="1" lang="ja-JP" altLang="en-US" sz="1300" kern="1200" dirty="0" smtClean="0">
                          <a:solidFill>
                            <a:schemeClr val="tx1"/>
                          </a:solidFill>
                          <a:latin typeface="+mn-ea"/>
                          <a:ea typeface="+mn-ea"/>
                          <a:cs typeface="+mn-cs"/>
                        </a:rPr>
                        <a:t>○</a:t>
                      </a:r>
                      <a:r>
                        <a:rPr kumimoji="1" lang="ja-JP" altLang="en-US" sz="1300" b="0" u="none" dirty="0" smtClean="0">
                          <a:latin typeface="+mn-ea"/>
                          <a:ea typeface="+mn-ea"/>
                        </a:rPr>
                        <a:t>低所得者の保険料軽減分への公費補填制度</a:t>
                      </a:r>
                      <a:r>
                        <a:rPr kumimoji="1" lang="ja-JP" altLang="en-US" sz="1300" kern="1200" dirty="0" smtClean="0">
                          <a:solidFill>
                            <a:schemeClr val="tx1"/>
                          </a:solidFill>
                          <a:latin typeface="+mn-ea"/>
                          <a:ea typeface="+mn-ea"/>
                          <a:cs typeface="+mn-cs"/>
                        </a:rPr>
                        <a:t>の都道府県割合を１</a:t>
                      </a:r>
                      <a:r>
                        <a:rPr kumimoji="1" lang="en-US" altLang="ja-JP" sz="1300" kern="1200" dirty="0" smtClean="0">
                          <a:solidFill>
                            <a:schemeClr val="tx1"/>
                          </a:solidFill>
                          <a:latin typeface="+mn-ea"/>
                          <a:ea typeface="+mn-ea"/>
                          <a:cs typeface="+mn-cs"/>
                        </a:rPr>
                        <a:t>/</a:t>
                      </a:r>
                      <a:r>
                        <a:rPr kumimoji="1" lang="ja-JP" altLang="en-US" sz="1300" kern="1200" dirty="0" smtClean="0">
                          <a:solidFill>
                            <a:schemeClr val="tx1"/>
                          </a:solidFill>
                          <a:latin typeface="+mn-ea"/>
                          <a:ea typeface="+mn-ea"/>
                          <a:cs typeface="+mn-cs"/>
                        </a:rPr>
                        <a:t>４から３</a:t>
                      </a:r>
                      <a:r>
                        <a:rPr kumimoji="1" lang="en-US" altLang="ja-JP" sz="1300" kern="1200" dirty="0" smtClean="0">
                          <a:solidFill>
                            <a:schemeClr val="tx1"/>
                          </a:solidFill>
                          <a:latin typeface="+mn-ea"/>
                          <a:ea typeface="+mn-ea"/>
                          <a:cs typeface="+mn-cs"/>
                        </a:rPr>
                        <a:t>/</a:t>
                      </a:r>
                      <a:r>
                        <a:rPr kumimoji="1" lang="ja-JP" altLang="en-US" sz="1300" kern="1200" dirty="0" smtClean="0">
                          <a:solidFill>
                            <a:schemeClr val="tx1"/>
                          </a:solidFill>
                          <a:latin typeface="+mn-ea"/>
                          <a:ea typeface="+mn-ea"/>
                          <a:cs typeface="+mn-cs"/>
                        </a:rPr>
                        <a:t>４に変更</a:t>
                      </a:r>
                      <a:endParaRPr kumimoji="1" lang="ja-JP" altLang="en-US" sz="1300" kern="1200" dirty="0">
                        <a:solidFill>
                          <a:schemeClr val="tx1"/>
                        </a:solidFill>
                        <a:latin typeface="+mn-ea"/>
                        <a:ea typeface="+mn-ea"/>
                        <a:cs typeface="+mn-cs"/>
                      </a:endParaRPr>
                    </a:p>
                  </a:txBody>
                  <a:tcPr marL="99060" marR="99060"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097265">
                <a:tc>
                  <a:txBody>
                    <a:bodyPr/>
                    <a:lstStyle/>
                    <a:p>
                      <a:pPr algn="ctr">
                        <a:lnSpc>
                          <a:spcPts val="1800"/>
                        </a:lnSpc>
                      </a:pPr>
                      <a:r>
                        <a:rPr kumimoji="1" lang="ja-JP" altLang="en-US" sz="1400" b="1" dirty="0" smtClean="0">
                          <a:latin typeface="+mn-ea"/>
                          <a:ea typeface="+mn-ea"/>
                        </a:rPr>
                        <a:t>平成</a:t>
                      </a:r>
                      <a:r>
                        <a:rPr kumimoji="1" lang="en-US" altLang="ja-JP" sz="1400" b="1" dirty="0" smtClean="0">
                          <a:latin typeface="+mn-ea"/>
                          <a:ea typeface="+mn-ea"/>
                        </a:rPr>
                        <a:t>18</a:t>
                      </a:r>
                      <a:r>
                        <a:rPr kumimoji="1" lang="ja-JP" altLang="en-US" sz="1400" b="1" dirty="0" smtClean="0">
                          <a:latin typeface="+mn-ea"/>
                          <a:ea typeface="+mn-ea"/>
                        </a:rPr>
                        <a:t>年</a:t>
                      </a:r>
                      <a:endParaRPr kumimoji="1" lang="ja-JP" altLang="en-US" sz="1400" b="1" dirty="0">
                        <a:latin typeface="+mn-ea"/>
                        <a:ea typeface="+mn-ea"/>
                      </a:endParaRPr>
                    </a:p>
                  </a:txBody>
                  <a:tcPr marL="99060" marR="99060"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26836" rtl="0" eaLnBrk="1" fontAlgn="auto" latinLnBrk="0" hangingPunct="1">
                        <a:lnSpc>
                          <a:spcPts val="1900"/>
                        </a:lnSpc>
                        <a:spcBef>
                          <a:spcPts val="0"/>
                        </a:spcBef>
                        <a:spcAft>
                          <a:spcPts val="0"/>
                        </a:spcAft>
                        <a:buClrTx/>
                        <a:buSzTx/>
                        <a:buFontTx/>
                        <a:buNone/>
                        <a:tabLst/>
                        <a:defRPr/>
                      </a:pPr>
                      <a:r>
                        <a:rPr kumimoji="1" lang="ja-JP" altLang="en-US" sz="1300" kern="1200" dirty="0" smtClean="0">
                          <a:solidFill>
                            <a:schemeClr val="tx1"/>
                          </a:solidFill>
                          <a:latin typeface="+mn-ea"/>
                          <a:ea typeface="+mn-ea"/>
                          <a:cs typeface="+mn-cs"/>
                        </a:rPr>
                        <a:t>○新たな高齢者医療制度の創設、都道府県に財政安定化基金を設置</a:t>
                      </a:r>
                      <a:endParaRPr kumimoji="1" lang="en-US" altLang="ja-JP" sz="1300" kern="1200" dirty="0" smtClean="0">
                        <a:solidFill>
                          <a:schemeClr val="tx1"/>
                        </a:solidFill>
                        <a:latin typeface="+mn-ea"/>
                        <a:ea typeface="+mn-ea"/>
                        <a:cs typeface="+mn-cs"/>
                      </a:endParaRPr>
                    </a:p>
                    <a:p>
                      <a:pPr marL="0" marR="0" indent="0" algn="l" defTabSz="926836" rtl="0" eaLnBrk="1" fontAlgn="auto" latinLnBrk="0" hangingPunct="1">
                        <a:lnSpc>
                          <a:spcPts val="1900"/>
                        </a:lnSpc>
                        <a:spcBef>
                          <a:spcPts val="0"/>
                        </a:spcBef>
                        <a:spcAft>
                          <a:spcPts val="0"/>
                        </a:spcAft>
                        <a:buClrTx/>
                        <a:buSzTx/>
                        <a:buFontTx/>
                        <a:buNone/>
                        <a:tabLst/>
                        <a:defRPr/>
                      </a:pPr>
                      <a:r>
                        <a:rPr kumimoji="1" lang="ja-JP" altLang="en-US" sz="1300" kern="1200" dirty="0" smtClean="0">
                          <a:solidFill>
                            <a:schemeClr val="tx1"/>
                          </a:solidFill>
                          <a:latin typeface="+mn-ea"/>
                          <a:ea typeface="+mn-ea"/>
                          <a:cs typeface="+mn-cs"/>
                        </a:rPr>
                        <a:t>○都道府県単位を軸とした保険者の再編・統合 </a:t>
                      </a:r>
                      <a:r>
                        <a:rPr kumimoji="1" lang="ja-JP" altLang="en-US" sz="1100" kern="1200" baseline="0" dirty="0" smtClean="0">
                          <a:solidFill>
                            <a:schemeClr val="tx1"/>
                          </a:solidFill>
                          <a:latin typeface="ＭＳ Ｐ明朝" panose="02020600040205080304" pitchFamily="18" charset="-128"/>
                          <a:ea typeface="ＭＳ Ｐ明朝" panose="02020600040205080304" pitchFamily="18" charset="-128"/>
                          <a:cs typeface="+mn-cs"/>
                        </a:rPr>
                        <a:t>（保険財政共同安定化事業の創設、政管健保の公法人化等）</a:t>
                      </a:r>
                      <a:endParaRPr kumimoji="1" lang="en-US" altLang="ja-JP" sz="1100" kern="1200" baseline="0" dirty="0" smtClean="0">
                        <a:solidFill>
                          <a:schemeClr val="tx1"/>
                        </a:solidFill>
                        <a:latin typeface="ＭＳ Ｐ明朝" panose="02020600040205080304" pitchFamily="18" charset="-128"/>
                        <a:ea typeface="ＭＳ Ｐ明朝" panose="02020600040205080304" pitchFamily="18" charset="-128"/>
                        <a:cs typeface="+mn-cs"/>
                      </a:endParaRPr>
                    </a:p>
                    <a:p>
                      <a:pPr marL="0" algn="l" defTabSz="926836" rtl="0" eaLnBrk="1" latinLnBrk="0" hangingPunct="1">
                        <a:lnSpc>
                          <a:spcPts val="1900"/>
                        </a:lnSpc>
                      </a:pPr>
                      <a:r>
                        <a:rPr kumimoji="1" lang="ja-JP" altLang="en-US" sz="1300" kern="1200" dirty="0" smtClean="0">
                          <a:solidFill>
                            <a:schemeClr val="tx1"/>
                          </a:solidFill>
                          <a:latin typeface="+mn-ea"/>
                          <a:ea typeface="+mn-ea"/>
                          <a:cs typeface="+mn-cs"/>
                        </a:rPr>
                        <a:t>○医療費適正化計画の創設 （</a:t>
                      </a:r>
                      <a:r>
                        <a:rPr kumimoji="1" lang="en-US" altLang="ja-JP" sz="1300" kern="1200" dirty="0" smtClean="0">
                          <a:solidFill>
                            <a:schemeClr val="tx1"/>
                          </a:solidFill>
                          <a:latin typeface="+mn-ea"/>
                          <a:ea typeface="+mn-ea"/>
                          <a:cs typeface="+mn-cs"/>
                        </a:rPr>
                        <a:t>※</a:t>
                      </a:r>
                      <a:r>
                        <a:rPr kumimoji="1" lang="ja-JP" altLang="en-US" sz="1300" kern="1200" dirty="0" smtClean="0">
                          <a:solidFill>
                            <a:schemeClr val="tx1"/>
                          </a:solidFill>
                          <a:latin typeface="+mn-ea"/>
                          <a:ea typeface="+mn-ea"/>
                          <a:cs typeface="+mn-cs"/>
                        </a:rPr>
                        <a:t>都道府県に策定を義務づけ）</a:t>
                      </a:r>
                      <a:endParaRPr kumimoji="1" lang="en-US" altLang="ja-JP" sz="1300" kern="1200" dirty="0" smtClean="0">
                        <a:solidFill>
                          <a:schemeClr val="tx1"/>
                        </a:solidFill>
                        <a:latin typeface="+mn-ea"/>
                        <a:ea typeface="+mn-ea"/>
                        <a:cs typeface="+mn-cs"/>
                      </a:endParaRPr>
                    </a:p>
                  </a:txBody>
                  <a:tcPr marL="99060" marR="99060"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17212">
                <a:tc>
                  <a:txBody>
                    <a:bodyPr/>
                    <a:lstStyle/>
                    <a:p>
                      <a:pPr algn="ctr">
                        <a:lnSpc>
                          <a:spcPts val="1800"/>
                        </a:lnSpc>
                      </a:pPr>
                      <a:r>
                        <a:rPr kumimoji="1" lang="ja-JP" altLang="en-US" sz="1400" b="1" dirty="0" smtClean="0">
                          <a:latin typeface="+mn-ea"/>
                          <a:ea typeface="+mn-ea"/>
                        </a:rPr>
                        <a:t>平成</a:t>
                      </a:r>
                      <a:r>
                        <a:rPr kumimoji="1" lang="en-US" altLang="ja-JP" sz="1400" b="1" dirty="0" smtClean="0">
                          <a:latin typeface="+mn-ea"/>
                          <a:ea typeface="+mn-ea"/>
                        </a:rPr>
                        <a:t>22</a:t>
                      </a:r>
                      <a:r>
                        <a:rPr kumimoji="1" lang="ja-JP" altLang="en-US" sz="1400" b="1" dirty="0" smtClean="0">
                          <a:latin typeface="+mn-ea"/>
                          <a:ea typeface="+mn-ea"/>
                        </a:rPr>
                        <a:t>年</a:t>
                      </a:r>
                      <a:endParaRPr kumimoji="1" lang="ja-JP" altLang="en-US" sz="1400" b="1" dirty="0">
                        <a:latin typeface="+mn-ea"/>
                        <a:ea typeface="+mn-ea"/>
                      </a:endParaRPr>
                    </a:p>
                  </a:txBody>
                  <a:tcPr marL="99060" marR="99060"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900"/>
                        </a:lnSpc>
                      </a:pPr>
                      <a:r>
                        <a:rPr kumimoji="1" lang="ja-JP" altLang="en-US" sz="1300" dirty="0" smtClean="0">
                          <a:latin typeface="+mn-ea"/>
                          <a:ea typeface="+mn-ea"/>
                        </a:rPr>
                        <a:t>○広域化等支援方針の創設　（</a:t>
                      </a:r>
                      <a:r>
                        <a:rPr kumimoji="1" lang="en-US" altLang="ja-JP" sz="1300" dirty="0" smtClean="0">
                          <a:latin typeface="+mn-ea"/>
                          <a:ea typeface="+mn-ea"/>
                        </a:rPr>
                        <a:t>※</a:t>
                      </a:r>
                      <a:r>
                        <a:rPr kumimoji="1" lang="ja-JP" altLang="en-US" sz="1300" dirty="0" smtClean="0">
                          <a:latin typeface="+mn-ea"/>
                          <a:ea typeface="+mn-ea"/>
                        </a:rPr>
                        <a:t>市町村国保の広域化等を推進）</a:t>
                      </a:r>
                      <a:endParaRPr kumimoji="1" lang="en-US" altLang="ja-JP" sz="1300" dirty="0" smtClean="0">
                        <a:latin typeface="+mn-ea"/>
                        <a:ea typeface="+mn-ea"/>
                      </a:endParaRPr>
                    </a:p>
                    <a:p>
                      <a:pPr>
                        <a:lnSpc>
                          <a:spcPts val="1900"/>
                        </a:lnSpc>
                      </a:pPr>
                      <a:r>
                        <a:rPr kumimoji="1" lang="ja-JP" altLang="en-US" sz="1300" dirty="0" smtClean="0">
                          <a:latin typeface="+mn-ea"/>
                          <a:ea typeface="+mn-ea"/>
                        </a:rPr>
                        <a:t>　　</a:t>
                      </a:r>
                      <a:endParaRPr kumimoji="1" lang="en-US" altLang="ja-JP" sz="1300" dirty="0" smtClean="0">
                        <a:latin typeface="+mn-ea"/>
                        <a:ea typeface="+mn-ea"/>
                      </a:endParaRPr>
                    </a:p>
                  </a:txBody>
                  <a:tcPr marL="99060" marR="99060"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17156">
                <a:tc>
                  <a:txBody>
                    <a:bodyPr/>
                    <a:lstStyle/>
                    <a:p>
                      <a:pPr algn="ctr">
                        <a:lnSpc>
                          <a:spcPts val="1800"/>
                        </a:lnSpc>
                      </a:pPr>
                      <a:r>
                        <a:rPr kumimoji="1" lang="ja-JP" altLang="en-US" sz="1400" b="1" dirty="0" smtClean="0">
                          <a:latin typeface="+mn-ea"/>
                          <a:ea typeface="+mn-ea"/>
                        </a:rPr>
                        <a:t>平成</a:t>
                      </a:r>
                      <a:r>
                        <a:rPr kumimoji="1" lang="en-US" altLang="ja-JP" sz="1400" b="1" dirty="0" smtClean="0">
                          <a:latin typeface="+mn-ea"/>
                          <a:ea typeface="+mn-ea"/>
                        </a:rPr>
                        <a:t>24</a:t>
                      </a:r>
                      <a:r>
                        <a:rPr kumimoji="1" lang="ja-JP" altLang="en-US" sz="1400" b="1" dirty="0" smtClean="0">
                          <a:latin typeface="+mn-ea"/>
                          <a:ea typeface="+mn-ea"/>
                        </a:rPr>
                        <a:t>年</a:t>
                      </a:r>
                      <a:endParaRPr kumimoji="1" lang="ja-JP" altLang="en-US" sz="1400" b="1" dirty="0">
                        <a:latin typeface="+mn-ea"/>
                        <a:ea typeface="+mn-ea"/>
                      </a:endParaRPr>
                    </a:p>
                  </a:txBody>
                  <a:tcPr marL="99060" marR="99060"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900"/>
                        </a:lnSpc>
                      </a:pPr>
                      <a:r>
                        <a:rPr kumimoji="1" lang="ja-JP" altLang="en-US" sz="1300" dirty="0" smtClean="0">
                          <a:latin typeface="+mn-ea"/>
                          <a:ea typeface="+mn-ea"/>
                        </a:rPr>
                        <a:t>○財政運営の都道府県単位化の推進 （保険財政共同安定化事業の事業対象を全ての医療費に拡大）</a:t>
                      </a:r>
                      <a:endParaRPr kumimoji="1" lang="en-US" altLang="ja-JP" sz="1300" dirty="0" smtClean="0">
                        <a:latin typeface="+mn-ea"/>
                        <a:ea typeface="+mn-ea"/>
                      </a:endParaRPr>
                    </a:p>
                    <a:p>
                      <a:pPr>
                        <a:lnSpc>
                          <a:spcPts val="1900"/>
                        </a:lnSpc>
                      </a:pPr>
                      <a:r>
                        <a:rPr kumimoji="1" lang="ja-JP" altLang="en-US" sz="1300" dirty="0" smtClean="0">
                          <a:latin typeface="+mn-ea"/>
                          <a:ea typeface="+mn-ea"/>
                        </a:rPr>
                        <a:t>○都道府県調整交付金を給付費等の７％から９％に引き上げ</a:t>
                      </a:r>
                      <a:endParaRPr kumimoji="1" lang="en-US" altLang="ja-JP" sz="1300" dirty="0" smtClean="0">
                        <a:latin typeface="+mn-ea"/>
                        <a:ea typeface="+mn-ea"/>
                      </a:endParaRPr>
                    </a:p>
                  </a:txBody>
                  <a:tcPr marL="99060" marR="99060"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791363">
                <a:tc>
                  <a:txBody>
                    <a:bodyPr/>
                    <a:lstStyle/>
                    <a:p>
                      <a:pPr algn="ctr">
                        <a:lnSpc>
                          <a:spcPts val="1800"/>
                        </a:lnSpc>
                      </a:pPr>
                      <a:r>
                        <a:rPr kumimoji="1" lang="ja-JP" altLang="en-US" sz="1400" b="1" dirty="0" smtClean="0">
                          <a:latin typeface="+mn-ea"/>
                          <a:ea typeface="+mn-ea"/>
                        </a:rPr>
                        <a:t>平成</a:t>
                      </a:r>
                      <a:r>
                        <a:rPr kumimoji="1" lang="en-US" altLang="ja-JP" sz="1400" b="1" dirty="0" smtClean="0">
                          <a:latin typeface="+mn-ea"/>
                          <a:ea typeface="+mn-ea"/>
                        </a:rPr>
                        <a:t>27</a:t>
                      </a:r>
                      <a:r>
                        <a:rPr kumimoji="1" lang="ja-JP" altLang="en-US" sz="1400" b="1" dirty="0" smtClean="0">
                          <a:latin typeface="+mn-ea"/>
                          <a:ea typeface="+mn-ea"/>
                        </a:rPr>
                        <a:t>年</a:t>
                      </a:r>
                      <a:endParaRPr kumimoji="1" lang="ja-JP" altLang="en-US" sz="1400" b="1" dirty="0">
                        <a:latin typeface="+mn-ea"/>
                        <a:ea typeface="+mn-ea"/>
                      </a:endParaRPr>
                    </a:p>
                  </a:txBody>
                  <a:tcPr marL="99060" marR="99060"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180975" marR="0" indent="-180975" algn="l" defTabSz="926836" rtl="0" eaLnBrk="1" fontAlgn="auto" latinLnBrk="0" hangingPunct="1">
                        <a:lnSpc>
                          <a:spcPts val="1900"/>
                        </a:lnSpc>
                        <a:spcBef>
                          <a:spcPts val="0"/>
                        </a:spcBef>
                        <a:spcAft>
                          <a:spcPts val="0"/>
                        </a:spcAft>
                        <a:buClrTx/>
                        <a:buSzTx/>
                        <a:buFontTx/>
                        <a:buNone/>
                        <a:tabLst/>
                        <a:defRPr/>
                      </a:pPr>
                      <a:r>
                        <a:rPr kumimoji="1" lang="ja-JP" altLang="en-US" sz="1300" dirty="0" smtClean="0">
                          <a:latin typeface="+mn-ea"/>
                          <a:ea typeface="+mn-ea"/>
                        </a:rPr>
                        <a:t>○平成</a:t>
                      </a:r>
                      <a:r>
                        <a:rPr kumimoji="1" lang="en-US" altLang="ja-JP" sz="1300" dirty="0" smtClean="0">
                          <a:latin typeface="+mn-ea"/>
                          <a:ea typeface="+mn-ea"/>
                        </a:rPr>
                        <a:t>30</a:t>
                      </a:r>
                      <a:r>
                        <a:rPr kumimoji="1" lang="ja-JP" altLang="en-US" sz="1300" dirty="0" smtClean="0">
                          <a:latin typeface="+mn-ea"/>
                          <a:ea typeface="+mn-ea"/>
                        </a:rPr>
                        <a:t>年度以降、</a:t>
                      </a:r>
                      <a:r>
                        <a:rPr kumimoji="1" lang="ja-JP" altLang="en-US" sz="1300" b="1" u="sng" dirty="0" smtClean="0">
                          <a:latin typeface="+mn-ea"/>
                          <a:ea typeface="+mn-ea"/>
                        </a:rPr>
                        <a:t>都道府県が財政運営の責任主体</a:t>
                      </a:r>
                      <a:r>
                        <a:rPr kumimoji="1" lang="ja-JP" altLang="en-US" sz="1300" b="0" dirty="0" smtClean="0">
                          <a:latin typeface="+mn-ea"/>
                          <a:ea typeface="+mn-ea"/>
                        </a:rPr>
                        <a:t>と</a:t>
                      </a:r>
                      <a:r>
                        <a:rPr kumimoji="1" lang="ja-JP" altLang="en-US" sz="1300" dirty="0" smtClean="0">
                          <a:latin typeface="+mn-ea"/>
                          <a:ea typeface="+mn-ea"/>
                        </a:rPr>
                        <a:t>なり、安定的な財政運営や効率的な事業運営の確保等の</a:t>
                      </a:r>
                      <a:endParaRPr kumimoji="1" lang="en-US" altLang="ja-JP" sz="1300" dirty="0" smtClean="0">
                        <a:latin typeface="+mn-ea"/>
                        <a:ea typeface="+mn-ea"/>
                      </a:endParaRPr>
                    </a:p>
                    <a:p>
                      <a:pPr marL="180975" marR="0" indent="-3175" algn="l" defTabSz="926836" rtl="0" eaLnBrk="1" fontAlgn="auto" latinLnBrk="0" hangingPunct="1">
                        <a:lnSpc>
                          <a:spcPts val="1900"/>
                        </a:lnSpc>
                        <a:spcBef>
                          <a:spcPts val="0"/>
                        </a:spcBef>
                        <a:spcAft>
                          <a:spcPts val="0"/>
                        </a:spcAft>
                        <a:buClrTx/>
                        <a:buSzTx/>
                        <a:buFontTx/>
                        <a:buNone/>
                        <a:tabLst/>
                        <a:defRPr/>
                      </a:pPr>
                      <a:r>
                        <a:rPr kumimoji="1" lang="ja-JP" altLang="en-US" sz="1300" b="1" u="sng" kern="1200" dirty="0" smtClean="0">
                          <a:solidFill>
                            <a:schemeClr val="tx1"/>
                          </a:solidFill>
                          <a:latin typeface="+mn-ea"/>
                          <a:ea typeface="+mn-ea"/>
                          <a:cs typeface="+mn-cs"/>
                        </a:rPr>
                        <a:t>国保運営に中心的な役割</a:t>
                      </a:r>
                      <a:r>
                        <a:rPr kumimoji="1" lang="ja-JP" altLang="en-US" sz="1300" kern="1200" dirty="0" smtClean="0">
                          <a:solidFill>
                            <a:schemeClr val="tx1"/>
                          </a:solidFill>
                          <a:latin typeface="+mn-ea"/>
                          <a:ea typeface="+mn-ea"/>
                          <a:cs typeface="+mn-cs"/>
                        </a:rPr>
                        <a:t>を担う。</a:t>
                      </a:r>
                      <a:endParaRPr kumimoji="1" lang="ja-JP" altLang="en-US" sz="1300" kern="1200" dirty="0">
                        <a:solidFill>
                          <a:schemeClr val="tx1"/>
                        </a:solidFill>
                        <a:latin typeface="+mn-ea"/>
                        <a:ea typeface="+mn-ea"/>
                        <a:cs typeface="+mn-cs"/>
                      </a:endParaRPr>
                    </a:p>
                  </a:txBody>
                  <a:tcPr marL="99060" marR="99060"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 name="下矢印 1"/>
          <p:cNvSpPr/>
          <p:nvPr/>
        </p:nvSpPr>
        <p:spPr>
          <a:xfrm>
            <a:off x="22809" y="242521"/>
            <a:ext cx="1046591" cy="6615288"/>
          </a:xfrm>
          <a:prstGeom prst="downArrow">
            <a:avLst/>
          </a:prstGeom>
          <a:solidFill>
            <a:schemeClr val="accent6">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0" y="-38422"/>
            <a:ext cx="9906000" cy="34289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2684" tIns="46342" rIns="92684" bIns="46342" spcCol="0" rtlCol="0" anchor="ctr"/>
          <a:lstStyle/>
          <a:p>
            <a:pPr algn="ct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主な流れ</a:t>
            </a:r>
            <a:endParaRPr lang="ja-JP" altLang="en-US"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7" name="正方形/長方形 6"/>
          <p:cNvSpPr/>
          <p:nvPr/>
        </p:nvSpPr>
        <p:spPr>
          <a:xfrm>
            <a:off x="-13072" y="224377"/>
            <a:ext cx="1198984" cy="34289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2684" tIns="46342" rIns="92684" bIns="46342" spcCol="0" rtlCol="0" anchor="ctr"/>
          <a:lstStyle/>
          <a:p>
            <a:pPr algn="ctr"/>
            <a:r>
              <a:rPr lang="en-US" altLang="ja-JP" sz="1200" b="1" dirty="0" smtClean="0">
                <a:solidFill>
                  <a:schemeClr val="tx1"/>
                </a:solidFill>
                <a:latin typeface="+mj-ea"/>
                <a:ea typeface="+mj-ea"/>
              </a:rPr>
              <a:t>(</a:t>
            </a:r>
            <a:r>
              <a:rPr lang="ja-JP" altLang="en-US" sz="1200" b="1" dirty="0" smtClean="0">
                <a:solidFill>
                  <a:schemeClr val="tx1"/>
                </a:solidFill>
                <a:latin typeface="+mj-ea"/>
                <a:ea typeface="+mj-ea"/>
              </a:rPr>
              <a:t>法改正年度</a:t>
            </a:r>
            <a:r>
              <a:rPr lang="en-US" altLang="ja-JP" sz="1200" b="1" dirty="0" smtClean="0">
                <a:solidFill>
                  <a:schemeClr val="tx1"/>
                </a:solidFill>
                <a:latin typeface="+mj-ea"/>
                <a:ea typeface="+mj-ea"/>
              </a:rPr>
              <a:t>)</a:t>
            </a:r>
            <a:endParaRPr lang="ja-JP" altLang="en-US" sz="1200" b="1" dirty="0">
              <a:solidFill>
                <a:schemeClr val="tx1"/>
              </a:solidFill>
              <a:latin typeface="+mj-ea"/>
              <a:ea typeface="+mj-ea"/>
            </a:endParaRPr>
          </a:p>
        </p:txBody>
      </p:sp>
      <p:sp>
        <p:nvSpPr>
          <p:cNvPr id="8" name="スライド番号プレースホルダー 1"/>
          <p:cNvSpPr txBox="1">
            <a:spLocks/>
          </p:cNvSpPr>
          <p:nvPr/>
        </p:nvSpPr>
        <p:spPr>
          <a:xfrm>
            <a:off x="7546008" y="6492683"/>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42</a:t>
            </a:fld>
            <a:endParaRPr lang="ja-JP" altLang="en-US" dirty="0">
              <a:latin typeface="ＤＦ特太ゴシック体" panose="020B0509000000000000" pitchFamily="49" charset="-128"/>
              <a:ea typeface="ＤＦ特太ゴシック体" panose="020B0509000000000000" pitchFamily="49" charset="-128"/>
            </a:endParaRPr>
          </a:p>
        </p:txBody>
      </p:sp>
      <p:cxnSp>
        <p:nvCxnSpPr>
          <p:cNvPr id="9" name="直線コネクタ 8"/>
          <p:cNvCxnSpPr/>
          <p:nvPr/>
        </p:nvCxnSpPr>
        <p:spPr>
          <a:xfrm>
            <a:off x="-82982" y="304474"/>
            <a:ext cx="9906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1347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229"/>
          <p:cNvCxnSpPr>
            <a:cxnSpLocks noChangeShapeType="1"/>
          </p:cNvCxnSpPr>
          <p:nvPr/>
        </p:nvCxnSpPr>
        <p:spPr bwMode="auto">
          <a:xfrm>
            <a:off x="1833298" y="1534096"/>
            <a:ext cx="701675" cy="4248150"/>
          </a:xfrm>
          <a:prstGeom prst="line">
            <a:avLst/>
          </a:prstGeom>
          <a:noFill/>
          <a:ln w="9525">
            <a:noFill/>
            <a:round/>
            <a:headEnd/>
            <a:tailEnd/>
          </a:ln>
        </p:spPr>
      </p:cxnSp>
      <p:cxnSp>
        <p:nvCxnSpPr>
          <p:cNvPr id="27" name="直線コネクタ 26"/>
          <p:cNvCxnSpPr/>
          <p:nvPr/>
        </p:nvCxnSpPr>
        <p:spPr>
          <a:xfrm>
            <a:off x="-43541" y="374267"/>
            <a:ext cx="10281592"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28" name="テキスト ボックス 27"/>
          <p:cNvSpPr txBox="1"/>
          <p:nvPr/>
        </p:nvSpPr>
        <p:spPr>
          <a:xfrm>
            <a:off x="0" y="-1132"/>
            <a:ext cx="9906000" cy="369332"/>
          </a:xfrm>
          <a:prstGeom prst="rect">
            <a:avLst/>
          </a:prstGeom>
          <a:noFill/>
        </p:spPr>
        <p:txBody>
          <a:bodyPr wrap="square" rtlCol="0">
            <a:spAutoFit/>
          </a:bodyPr>
          <a:lstStyle/>
          <a:p>
            <a:pPr algn="ctr"/>
            <a:r>
              <a:rPr lang="ja-JP" altLang="en-US" dirty="0" smtClean="0">
                <a:latin typeface="HGP創英角ｺﾞｼｯｸUB" panose="020B0900000000000000" pitchFamily="50" charset="-128"/>
                <a:ea typeface="HGP創英角ｺﾞｼｯｸUB" panose="020B0900000000000000" pitchFamily="50" charset="-128"/>
              </a:rPr>
              <a:t>国保事業費納付金等算定標準システムの機能概要（イメージ）</a:t>
            </a:r>
            <a:r>
              <a:rPr kumimoji="1" lang="ja-JP" altLang="en-US" dirty="0" smtClean="0">
                <a:latin typeface="HGP創英角ｺﾞｼｯｸUB" panose="020B0900000000000000" pitchFamily="50" charset="-128"/>
                <a:ea typeface="HGP創英角ｺﾞｼｯｸUB" panose="020B0900000000000000" pitchFamily="50" charset="-128"/>
              </a:rPr>
              <a:t> 　</a:t>
            </a:r>
            <a:endParaRPr kumimoji="1" lang="ja-JP" altLang="en-US" dirty="0">
              <a:latin typeface="HGP創英角ｺﾞｼｯｸUB" panose="020B0900000000000000" pitchFamily="50" charset="-128"/>
              <a:ea typeface="HGP創英角ｺﾞｼｯｸUB" panose="020B0900000000000000" pitchFamily="50" charset="-128"/>
            </a:endParaRPr>
          </a:p>
        </p:txBody>
      </p:sp>
      <p:grpSp>
        <p:nvGrpSpPr>
          <p:cNvPr id="3" name="グループ化 2"/>
          <p:cNvGrpSpPr/>
          <p:nvPr/>
        </p:nvGrpSpPr>
        <p:grpSpPr>
          <a:xfrm>
            <a:off x="128464" y="1811766"/>
            <a:ext cx="10370967" cy="4914788"/>
            <a:chOff x="2501551" y="768583"/>
            <a:chExt cx="8055339" cy="4914788"/>
          </a:xfrm>
        </p:grpSpPr>
        <p:grpSp>
          <p:nvGrpSpPr>
            <p:cNvPr id="5" name="グループ化 4"/>
            <p:cNvGrpSpPr/>
            <p:nvPr/>
          </p:nvGrpSpPr>
          <p:grpSpPr>
            <a:xfrm>
              <a:off x="2501551" y="768583"/>
              <a:ext cx="8055339" cy="4914788"/>
              <a:chOff x="2487903" y="795879"/>
              <a:chExt cx="8055339" cy="4914788"/>
            </a:xfrm>
          </p:grpSpPr>
          <p:grpSp>
            <p:nvGrpSpPr>
              <p:cNvPr id="87" name="グループ化 86"/>
              <p:cNvGrpSpPr/>
              <p:nvPr/>
            </p:nvGrpSpPr>
            <p:grpSpPr>
              <a:xfrm>
                <a:off x="2487903" y="795879"/>
                <a:ext cx="8055339" cy="4914788"/>
                <a:chOff x="88390" y="617572"/>
                <a:chExt cx="9151237" cy="5979780"/>
              </a:xfrm>
            </p:grpSpPr>
            <p:sp>
              <p:nvSpPr>
                <p:cNvPr id="88" name="角丸四角形 87"/>
                <p:cNvSpPr/>
                <p:nvPr/>
              </p:nvSpPr>
              <p:spPr>
                <a:xfrm>
                  <a:off x="107504" y="1124744"/>
                  <a:ext cx="4248472" cy="5472608"/>
                </a:xfrm>
                <a:prstGeom prst="round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chemeClr val="tx1"/>
                    </a:solidFill>
                  </a:endParaRPr>
                </a:p>
              </p:txBody>
            </p:sp>
            <p:sp>
              <p:nvSpPr>
                <p:cNvPr id="89" name="正方形/長方形 88"/>
                <p:cNvSpPr/>
                <p:nvPr/>
              </p:nvSpPr>
              <p:spPr>
                <a:xfrm>
                  <a:off x="971600" y="1484784"/>
                  <a:ext cx="2160240" cy="36004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bg1"/>
                      </a:solidFill>
                      <a:latin typeface="ＤＦ平成ゴシック体W5" panose="020B0509000000000000" pitchFamily="49" charset="-128"/>
                      <a:ea typeface="ＤＦ平成ゴシック体W5" panose="020B0509000000000000" pitchFamily="49" charset="-128"/>
                    </a:rPr>
                    <a:t>保険料収納必要額算出</a:t>
                  </a:r>
                  <a:endParaRPr lang="en-US" altLang="ja-JP" sz="1400" dirty="0" smtClean="0">
                    <a:solidFill>
                      <a:schemeClr val="bg1"/>
                    </a:solidFill>
                    <a:latin typeface="ＤＦ平成ゴシック体W5" panose="020B0509000000000000" pitchFamily="49" charset="-128"/>
                    <a:ea typeface="ＤＦ平成ゴシック体W5" panose="020B0509000000000000" pitchFamily="49" charset="-128"/>
                  </a:endParaRPr>
                </a:p>
              </p:txBody>
            </p:sp>
            <p:sp>
              <p:nvSpPr>
                <p:cNvPr id="90" name="下矢印 89"/>
                <p:cNvSpPr/>
                <p:nvPr/>
              </p:nvSpPr>
              <p:spPr>
                <a:xfrm>
                  <a:off x="1907704" y="1916832"/>
                  <a:ext cx="288032" cy="216024"/>
                </a:xfrm>
                <a:prstGeom prst="downArrow">
                  <a:avLst/>
                </a:prstGeom>
                <a:solidFill>
                  <a:schemeClr val="accent4">
                    <a:lumMod val="7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chemeClr val="tx1"/>
                    </a:solidFill>
                  </a:endParaRPr>
                </a:p>
              </p:txBody>
            </p:sp>
            <p:pic>
              <p:nvPicPr>
                <p:cNvPr id="91" name="Picture 6" descr="D:\t-niida\Desktop\資料素材\PNG以外\建物7.emf"/>
                <p:cNvPicPr>
                  <a:picLocks noChangeAspect="1" noChangeArrowheads="1"/>
                </p:cNvPicPr>
                <p:nvPr/>
              </p:nvPicPr>
              <p:blipFill>
                <a:blip r:embed="rId2" cstate="print"/>
                <a:srcRect/>
                <a:stretch>
                  <a:fillRect/>
                </a:stretch>
              </p:blipFill>
              <p:spPr bwMode="auto">
                <a:xfrm>
                  <a:off x="88390" y="1193024"/>
                  <a:ext cx="537594" cy="700792"/>
                </a:xfrm>
                <a:prstGeom prst="rect">
                  <a:avLst/>
                </a:prstGeom>
                <a:noFill/>
              </p:spPr>
            </p:pic>
            <p:sp>
              <p:nvSpPr>
                <p:cNvPr id="92" name="角丸四角形 91"/>
                <p:cNvSpPr/>
                <p:nvPr/>
              </p:nvSpPr>
              <p:spPr>
                <a:xfrm>
                  <a:off x="1558306" y="1112872"/>
                  <a:ext cx="1008112" cy="2880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都道府県</a:t>
                  </a:r>
                  <a:endParaRPr kumimoji="1" lang="ja-JP" altLang="en-US" sz="1100" dirty="0">
                    <a:solidFill>
                      <a:schemeClr val="tx1"/>
                    </a:solidFill>
                  </a:endParaRPr>
                </a:p>
              </p:txBody>
            </p:sp>
            <p:sp>
              <p:nvSpPr>
                <p:cNvPr id="93" name="角丸四角形 92"/>
                <p:cNvSpPr/>
                <p:nvPr/>
              </p:nvSpPr>
              <p:spPr>
                <a:xfrm>
                  <a:off x="4716016" y="1122622"/>
                  <a:ext cx="2880320" cy="5474730"/>
                </a:xfrm>
                <a:prstGeom prst="roundRect">
                  <a:avLst/>
                </a:prstGeom>
                <a:solidFill>
                  <a:srgbClr val="FDEA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chemeClr val="tx1"/>
                    </a:solidFill>
                  </a:endParaRPr>
                </a:p>
              </p:txBody>
            </p:sp>
            <p:sp>
              <p:nvSpPr>
                <p:cNvPr id="94" name="角丸四角形 93"/>
                <p:cNvSpPr/>
                <p:nvPr/>
              </p:nvSpPr>
              <p:spPr>
                <a:xfrm>
                  <a:off x="5580111" y="1071653"/>
                  <a:ext cx="1008112" cy="2880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市町村</a:t>
                  </a:r>
                  <a:endParaRPr kumimoji="1" lang="ja-JP" altLang="en-US" sz="1100" dirty="0">
                    <a:solidFill>
                      <a:schemeClr val="tx1"/>
                    </a:solidFill>
                  </a:endParaRPr>
                </a:p>
              </p:txBody>
            </p:sp>
            <p:pic>
              <p:nvPicPr>
                <p:cNvPr id="95" name="Picture 4" descr="D:\t-niida\Desktop\資料素材\図65.png"/>
                <p:cNvPicPr>
                  <a:picLocks noChangeAspect="1" noChangeArrowheads="1"/>
                </p:cNvPicPr>
                <p:nvPr/>
              </p:nvPicPr>
              <p:blipFill>
                <a:blip r:embed="rId3" cstate="print"/>
                <a:srcRect/>
                <a:stretch>
                  <a:fillRect/>
                </a:stretch>
              </p:blipFill>
              <p:spPr bwMode="auto">
                <a:xfrm>
                  <a:off x="7214736" y="1191213"/>
                  <a:ext cx="688975" cy="401637"/>
                </a:xfrm>
                <a:prstGeom prst="rect">
                  <a:avLst/>
                </a:prstGeom>
                <a:noFill/>
              </p:spPr>
            </p:pic>
            <p:pic>
              <p:nvPicPr>
                <p:cNvPr id="96" name="Picture 2" descr="D:\t-niida\Desktop\資料素材\図60.png"/>
                <p:cNvPicPr>
                  <a:picLocks noChangeAspect="1" noChangeArrowheads="1"/>
                </p:cNvPicPr>
                <p:nvPr/>
              </p:nvPicPr>
              <p:blipFill>
                <a:blip r:embed="rId4" cstate="print"/>
                <a:srcRect/>
                <a:stretch>
                  <a:fillRect/>
                </a:stretch>
              </p:blipFill>
              <p:spPr bwMode="auto">
                <a:xfrm>
                  <a:off x="7740353" y="2210451"/>
                  <a:ext cx="627063" cy="615950"/>
                </a:xfrm>
                <a:prstGeom prst="rect">
                  <a:avLst/>
                </a:prstGeom>
                <a:noFill/>
              </p:spPr>
            </p:pic>
            <p:sp>
              <p:nvSpPr>
                <p:cNvPr id="97" name="角丸四角形 96"/>
                <p:cNvSpPr/>
                <p:nvPr/>
              </p:nvSpPr>
              <p:spPr>
                <a:xfrm>
                  <a:off x="7452320" y="1900226"/>
                  <a:ext cx="1008112" cy="2880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rPr>
                    <a:t>被保険者</a:t>
                  </a:r>
                  <a:endParaRPr kumimoji="1" lang="ja-JP" altLang="en-US" sz="1100" dirty="0">
                    <a:solidFill>
                      <a:schemeClr val="tx1"/>
                    </a:solidFill>
                  </a:endParaRPr>
                </a:p>
              </p:txBody>
            </p:sp>
            <p:sp>
              <p:nvSpPr>
                <p:cNvPr id="98" name="正方形/長方形 97"/>
                <p:cNvSpPr/>
                <p:nvPr/>
              </p:nvSpPr>
              <p:spPr>
                <a:xfrm>
                  <a:off x="971600" y="2852936"/>
                  <a:ext cx="2160240" cy="57606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bg1"/>
                      </a:solidFill>
                      <a:latin typeface="ＤＦ平成ゴシック体W5" panose="020B0509000000000000" pitchFamily="49" charset="-128"/>
                      <a:ea typeface="ＤＦ平成ゴシック体W5" panose="020B0509000000000000" pitchFamily="49" charset="-128"/>
                    </a:rPr>
                    <a:t>国保事業費納付金収納管理</a:t>
                  </a:r>
                  <a:endParaRPr lang="en-US" altLang="ja-JP" sz="1400" dirty="0" smtClean="0">
                    <a:solidFill>
                      <a:schemeClr val="bg1"/>
                    </a:solidFill>
                    <a:latin typeface="ＤＦ平成ゴシック体W5" panose="020B0509000000000000" pitchFamily="49" charset="-128"/>
                    <a:ea typeface="ＤＦ平成ゴシック体W5" panose="020B0509000000000000" pitchFamily="49" charset="-128"/>
                  </a:endParaRPr>
                </a:p>
              </p:txBody>
            </p:sp>
            <p:sp>
              <p:nvSpPr>
                <p:cNvPr id="99" name="角丸四角形 98"/>
                <p:cNvSpPr/>
                <p:nvPr/>
              </p:nvSpPr>
              <p:spPr>
                <a:xfrm>
                  <a:off x="683568" y="1340768"/>
                  <a:ext cx="576064" cy="288032"/>
                </a:xfrm>
                <a:prstGeom prst="round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予算</a:t>
                  </a:r>
                  <a:endParaRPr kumimoji="1" lang="ja-JP" altLang="en-US" sz="1100" dirty="0">
                    <a:solidFill>
                      <a:schemeClr val="tx1"/>
                    </a:solidFill>
                  </a:endParaRPr>
                </a:p>
              </p:txBody>
            </p:sp>
            <p:sp>
              <p:nvSpPr>
                <p:cNvPr id="100" name="正方形/長方形 99"/>
                <p:cNvSpPr/>
                <p:nvPr/>
              </p:nvSpPr>
              <p:spPr>
                <a:xfrm>
                  <a:off x="971600" y="3645024"/>
                  <a:ext cx="2160240" cy="36004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予算と決算の差額を精算</a:t>
                  </a:r>
                  <a:endParaRPr lang="en-US" altLang="ja-JP" sz="1100" dirty="0" smtClean="0">
                    <a:solidFill>
                      <a:schemeClr val="tx1"/>
                    </a:solidFill>
                  </a:endParaRPr>
                </a:p>
              </p:txBody>
            </p:sp>
            <p:sp>
              <p:nvSpPr>
                <p:cNvPr id="101" name="角丸四角形 100"/>
                <p:cNvSpPr/>
                <p:nvPr/>
              </p:nvSpPr>
              <p:spPr>
                <a:xfrm>
                  <a:off x="683568" y="3501008"/>
                  <a:ext cx="576064" cy="288032"/>
                </a:xfrm>
                <a:prstGeom prst="round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決算</a:t>
                  </a:r>
                  <a:endParaRPr kumimoji="1" lang="ja-JP" altLang="en-US" sz="1100" dirty="0">
                    <a:solidFill>
                      <a:schemeClr val="tx1"/>
                    </a:solidFill>
                  </a:endParaRPr>
                </a:p>
              </p:txBody>
            </p:sp>
            <p:sp>
              <p:nvSpPr>
                <p:cNvPr id="102" name="正方形/長方形 101"/>
                <p:cNvSpPr/>
                <p:nvPr/>
              </p:nvSpPr>
              <p:spPr>
                <a:xfrm>
                  <a:off x="2957547" y="2207452"/>
                  <a:ext cx="2196033" cy="43440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latin typeface="+mn-ea"/>
                    </a:rPr>
                    <a:t>納入通知（三連様式）</a:t>
                  </a:r>
                  <a:endParaRPr lang="en-US" altLang="ja-JP" sz="1100" dirty="0" smtClean="0">
                    <a:solidFill>
                      <a:schemeClr val="tx1"/>
                    </a:solidFill>
                    <a:latin typeface="+mn-ea"/>
                  </a:endParaRPr>
                </a:p>
              </p:txBody>
            </p:sp>
            <p:sp>
              <p:nvSpPr>
                <p:cNvPr id="103" name="正方形/長方形 102"/>
                <p:cNvSpPr/>
                <p:nvPr/>
              </p:nvSpPr>
              <p:spPr>
                <a:xfrm>
                  <a:off x="3512606" y="2840937"/>
                  <a:ext cx="1257753" cy="3745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latin typeface="+mn-ea"/>
                    </a:rPr>
                    <a:t>納付金納付</a:t>
                  </a:r>
                  <a:endParaRPr lang="en-US" altLang="ja-JP" sz="1100" dirty="0" smtClean="0">
                    <a:solidFill>
                      <a:schemeClr val="tx1"/>
                    </a:solidFill>
                    <a:latin typeface="+mn-ea"/>
                  </a:endParaRPr>
                </a:p>
              </p:txBody>
            </p:sp>
            <p:sp>
              <p:nvSpPr>
                <p:cNvPr id="104" name="正方形/長方形 103"/>
                <p:cNvSpPr/>
                <p:nvPr/>
              </p:nvSpPr>
              <p:spPr>
                <a:xfrm>
                  <a:off x="7029216" y="2132856"/>
                  <a:ext cx="576064" cy="36004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通知</a:t>
                  </a:r>
                  <a:endParaRPr lang="en-US" altLang="ja-JP" sz="1100" dirty="0" smtClean="0">
                    <a:solidFill>
                      <a:schemeClr val="tx1"/>
                    </a:solidFill>
                  </a:endParaRPr>
                </a:p>
              </p:txBody>
            </p:sp>
            <p:sp>
              <p:nvSpPr>
                <p:cNvPr id="106" name="正方形/長方形 105"/>
                <p:cNvSpPr/>
                <p:nvPr/>
              </p:nvSpPr>
              <p:spPr>
                <a:xfrm>
                  <a:off x="7106434" y="2789872"/>
                  <a:ext cx="936104" cy="3600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保険料納付</a:t>
                  </a:r>
                  <a:endParaRPr lang="en-US" altLang="ja-JP" sz="1100" dirty="0" smtClean="0">
                    <a:solidFill>
                      <a:schemeClr val="tx1"/>
                    </a:solidFill>
                  </a:endParaRPr>
                </a:p>
              </p:txBody>
            </p:sp>
            <p:sp>
              <p:nvSpPr>
                <p:cNvPr id="107" name="正方形/長方形 106"/>
                <p:cNvSpPr/>
                <p:nvPr/>
              </p:nvSpPr>
              <p:spPr>
                <a:xfrm>
                  <a:off x="2051720" y="4373536"/>
                  <a:ext cx="1656184" cy="4380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歳出増加（給付増等）</a:t>
                  </a:r>
                  <a:endParaRPr lang="en-US" altLang="ja-JP" sz="1100" dirty="0" smtClean="0">
                    <a:solidFill>
                      <a:schemeClr val="tx1"/>
                    </a:solidFill>
                  </a:endParaRPr>
                </a:p>
                <a:p>
                  <a:pPr algn="ctr"/>
                  <a:r>
                    <a:rPr lang="ja-JP" altLang="en-US" sz="1100" dirty="0" smtClean="0">
                      <a:solidFill>
                        <a:schemeClr val="tx1"/>
                      </a:solidFill>
                    </a:rPr>
                    <a:t>による財源不足</a:t>
                  </a:r>
                  <a:endParaRPr lang="en-US" altLang="ja-JP" sz="1100" dirty="0" smtClean="0">
                    <a:solidFill>
                      <a:schemeClr val="tx1"/>
                    </a:solidFill>
                  </a:endParaRPr>
                </a:p>
              </p:txBody>
            </p:sp>
            <p:sp>
              <p:nvSpPr>
                <p:cNvPr id="108" name="下矢印 107"/>
                <p:cNvSpPr/>
                <p:nvPr/>
              </p:nvSpPr>
              <p:spPr>
                <a:xfrm>
                  <a:off x="1259632" y="4077072"/>
                  <a:ext cx="288032" cy="288032"/>
                </a:xfrm>
                <a:prstGeom prst="downArrow">
                  <a:avLst/>
                </a:prstGeom>
                <a:solidFill>
                  <a:schemeClr val="accent4">
                    <a:lumMod val="7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chemeClr val="tx1"/>
                    </a:solidFill>
                  </a:endParaRPr>
                </a:p>
              </p:txBody>
            </p:sp>
            <p:sp>
              <p:nvSpPr>
                <p:cNvPr id="109" name="下矢印 108"/>
                <p:cNvSpPr/>
                <p:nvPr/>
              </p:nvSpPr>
              <p:spPr>
                <a:xfrm>
                  <a:off x="2411760" y="4077072"/>
                  <a:ext cx="288032" cy="288032"/>
                </a:xfrm>
                <a:prstGeom prst="downArrow">
                  <a:avLst/>
                </a:prstGeom>
                <a:solidFill>
                  <a:schemeClr val="accent4">
                    <a:lumMod val="7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chemeClr val="tx1"/>
                    </a:solidFill>
                  </a:endParaRPr>
                </a:p>
              </p:txBody>
            </p:sp>
            <p:sp>
              <p:nvSpPr>
                <p:cNvPr id="110" name="屈折矢印 109"/>
                <p:cNvSpPr/>
                <p:nvPr/>
              </p:nvSpPr>
              <p:spPr>
                <a:xfrm flipH="1">
                  <a:off x="2555776" y="4869160"/>
                  <a:ext cx="576064" cy="432048"/>
                </a:xfrm>
                <a:prstGeom prst="bentUpArrow">
                  <a:avLst>
                    <a:gd name="adj1" fmla="val 18386"/>
                    <a:gd name="adj2" fmla="val 25000"/>
                    <a:gd name="adj3" fmla="val 25000"/>
                  </a:avLst>
                </a:prstGeom>
                <a:solidFill>
                  <a:schemeClr val="accent2">
                    <a:lumMod val="60000"/>
                    <a:lumOff val="40000"/>
                  </a:schemeClr>
                </a:solidFill>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chemeClr val="tx1"/>
                    </a:solidFill>
                  </a:endParaRPr>
                </a:p>
              </p:txBody>
            </p:sp>
            <p:sp>
              <p:nvSpPr>
                <p:cNvPr id="111" name="正方形/長方形 110"/>
                <p:cNvSpPr/>
                <p:nvPr/>
              </p:nvSpPr>
              <p:spPr>
                <a:xfrm>
                  <a:off x="2479834" y="4891351"/>
                  <a:ext cx="792088" cy="36003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rgbClr val="FF0000"/>
                      </a:solidFill>
                      <a:latin typeface="ＤＨＰ特太ゴシック体" panose="020B0500000000000000" pitchFamily="50" charset="-128"/>
                      <a:ea typeface="ＤＨＰ特太ゴシック体" panose="020B0500000000000000" pitchFamily="50" charset="-128"/>
                    </a:rPr>
                    <a:t>貸付</a:t>
                  </a:r>
                  <a:endParaRPr lang="en-US" altLang="ja-JP" sz="1100" dirty="0" smtClean="0">
                    <a:solidFill>
                      <a:srgbClr val="FF0000"/>
                    </a:solidFill>
                    <a:latin typeface="ＤＨＰ特太ゴシック体" panose="020B0500000000000000" pitchFamily="50" charset="-128"/>
                    <a:ea typeface="ＤＨＰ特太ゴシック体" panose="020B0500000000000000" pitchFamily="50" charset="-128"/>
                  </a:endParaRPr>
                </a:p>
              </p:txBody>
            </p:sp>
            <p:sp>
              <p:nvSpPr>
                <p:cNvPr id="112" name="下矢印 111"/>
                <p:cNvSpPr/>
                <p:nvPr/>
              </p:nvSpPr>
              <p:spPr>
                <a:xfrm>
                  <a:off x="2195736" y="4869160"/>
                  <a:ext cx="288032" cy="864096"/>
                </a:xfrm>
                <a:prstGeom prst="downArrow">
                  <a:avLst/>
                </a:prstGeom>
                <a:solidFill>
                  <a:schemeClr val="accent4">
                    <a:lumMod val="7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chemeClr val="tx1"/>
                    </a:solidFill>
                  </a:endParaRPr>
                </a:p>
              </p:txBody>
            </p:sp>
            <p:sp>
              <p:nvSpPr>
                <p:cNvPr id="113" name="下矢印 112"/>
                <p:cNvSpPr/>
                <p:nvPr/>
              </p:nvSpPr>
              <p:spPr>
                <a:xfrm>
                  <a:off x="1259632" y="4869160"/>
                  <a:ext cx="288032" cy="864096"/>
                </a:xfrm>
                <a:prstGeom prst="downArrow">
                  <a:avLst/>
                </a:prstGeom>
                <a:solidFill>
                  <a:schemeClr val="accent4">
                    <a:lumMod val="7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chemeClr val="tx1"/>
                    </a:solidFill>
                  </a:endParaRPr>
                </a:p>
              </p:txBody>
            </p:sp>
            <p:sp>
              <p:nvSpPr>
                <p:cNvPr id="114" name="正方形/長方形 113"/>
                <p:cNvSpPr/>
                <p:nvPr/>
              </p:nvSpPr>
              <p:spPr>
                <a:xfrm>
                  <a:off x="395536" y="5805264"/>
                  <a:ext cx="1296144" cy="540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翌年度の国保事業費</a:t>
                  </a:r>
                  <a:endParaRPr lang="en-US" altLang="ja-JP" sz="1100" dirty="0" smtClean="0">
                    <a:solidFill>
                      <a:schemeClr val="tx1"/>
                    </a:solidFill>
                  </a:endParaRPr>
                </a:p>
                <a:p>
                  <a:pPr algn="ctr"/>
                  <a:r>
                    <a:rPr lang="ja-JP" altLang="en-US" sz="1100" dirty="0" smtClean="0">
                      <a:solidFill>
                        <a:schemeClr val="tx1"/>
                      </a:solidFill>
                    </a:rPr>
                    <a:t>納付金の減額・伸びの抑制等</a:t>
                  </a:r>
                  <a:endParaRPr lang="en-US" altLang="ja-JP" sz="1100" dirty="0" smtClean="0">
                    <a:solidFill>
                      <a:schemeClr val="tx1"/>
                    </a:solidFill>
                  </a:endParaRPr>
                </a:p>
              </p:txBody>
            </p:sp>
            <p:sp>
              <p:nvSpPr>
                <p:cNvPr id="115" name="屈折矢印 114"/>
                <p:cNvSpPr/>
                <p:nvPr/>
              </p:nvSpPr>
              <p:spPr>
                <a:xfrm>
                  <a:off x="3275856" y="5517232"/>
                  <a:ext cx="504056" cy="504056"/>
                </a:xfrm>
                <a:prstGeom prst="bentUpArrow">
                  <a:avLst>
                    <a:gd name="adj1" fmla="val 14607"/>
                    <a:gd name="adj2" fmla="val 25000"/>
                    <a:gd name="adj3" fmla="val 25000"/>
                  </a:avLst>
                </a:prstGeom>
                <a:solidFill>
                  <a:schemeClr val="accent2">
                    <a:lumMod val="60000"/>
                    <a:lumOff val="40000"/>
                  </a:schemeClr>
                </a:solidFill>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chemeClr val="tx1"/>
                    </a:solidFill>
                  </a:endParaRPr>
                </a:p>
              </p:txBody>
            </p:sp>
            <p:sp>
              <p:nvSpPr>
                <p:cNvPr id="116" name="正方形/長方形 115"/>
                <p:cNvSpPr/>
                <p:nvPr/>
              </p:nvSpPr>
              <p:spPr>
                <a:xfrm>
                  <a:off x="3059832" y="5661248"/>
                  <a:ext cx="792088" cy="36004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rgbClr val="FF0000"/>
                      </a:solidFill>
                      <a:latin typeface="ＤＨＰ特太ゴシック体" panose="020B0500000000000000" pitchFamily="50" charset="-128"/>
                      <a:ea typeface="ＤＨＰ特太ゴシック体" panose="020B0500000000000000" pitchFamily="50" charset="-128"/>
                    </a:rPr>
                    <a:t>償還</a:t>
                  </a:r>
                  <a:endParaRPr lang="en-US" altLang="ja-JP" sz="1100" dirty="0" smtClean="0">
                    <a:solidFill>
                      <a:srgbClr val="FF0000"/>
                    </a:solidFill>
                    <a:latin typeface="ＤＨＰ特太ゴシック体" panose="020B0500000000000000" pitchFamily="50" charset="-128"/>
                    <a:ea typeface="ＤＨＰ特太ゴシック体" panose="020B0500000000000000" pitchFamily="50" charset="-128"/>
                  </a:endParaRPr>
                </a:p>
              </p:txBody>
            </p:sp>
            <p:sp>
              <p:nvSpPr>
                <p:cNvPr id="117" name="下矢印 116"/>
                <p:cNvSpPr/>
                <p:nvPr/>
              </p:nvSpPr>
              <p:spPr>
                <a:xfrm>
                  <a:off x="755576" y="5373216"/>
                  <a:ext cx="144016" cy="360040"/>
                </a:xfrm>
                <a:prstGeom prst="downArrow">
                  <a:avLst/>
                </a:prstGeom>
                <a:solidFill>
                  <a:schemeClr val="accent2">
                    <a:lumMod val="60000"/>
                    <a:lumOff val="40000"/>
                  </a:schemeClr>
                </a:solidFill>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chemeClr val="tx1"/>
                    </a:solidFill>
                  </a:endParaRPr>
                </a:p>
              </p:txBody>
            </p:sp>
            <p:sp>
              <p:nvSpPr>
                <p:cNvPr id="118" name="正方形/長方形 117"/>
                <p:cNvSpPr/>
                <p:nvPr/>
              </p:nvSpPr>
              <p:spPr>
                <a:xfrm>
                  <a:off x="227434" y="5356610"/>
                  <a:ext cx="720080" cy="36004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繰越</a:t>
                  </a:r>
                  <a:endParaRPr lang="en-US" altLang="ja-JP" sz="1100" dirty="0" smtClean="0">
                    <a:solidFill>
                      <a:schemeClr val="tx1"/>
                    </a:solidFill>
                  </a:endParaRPr>
                </a:p>
              </p:txBody>
            </p:sp>
            <p:sp>
              <p:nvSpPr>
                <p:cNvPr id="119" name="角丸四角形 118"/>
                <p:cNvSpPr/>
                <p:nvPr/>
              </p:nvSpPr>
              <p:spPr>
                <a:xfrm>
                  <a:off x="539552" y="5157192"/>
                  <a:ext cx="576064" cy="216024"/>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100" dirty="0" smtClean="0">
                      <a:solidFill>
                        <a:schemeClr val="tx1"/>
                      </a:solidFill>
                    </a:rPr>
                    <a:t>積立</a:t>
                  </a:r>
                  <a:endParaRPr lang="en-US" altLang="ja-JP" sz="1100" dirty="0" smtClean="0">
                    <a:solidFill>
                      <a:schemeClr val="tx1"/>
                    </a:solidFill>
                  </a:endParaRPr>
                </a:p>
              </p:txBody>
            </p:sp>
            <p:sp>
              <p:nvSpPr>
                <p:cNvPr id="120" name="下矢印 119"/>
                <p:cNvSpPr/>
                <p:nvPr/>
              </p:nvSpPr>
              <p:spPr>
                <a:xfrm>
                  <a:off x="755576" y="4824000"/>
                  <a:ext cx="144016" cy="288032"/>
                </a:xfrm>
                <a:prstGeom prst="downArrow">
                  <a:avLst/>
                </a:prstGeom>
                <a:solidFill>
                  <a:schemeClr val="accent2">
                    <a:lumMod val="60000"/>
                    <a:lumOff val="40000"/>
                  </a:schemeClr>
                </a:solidFill>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chemeClr val="tx1"/>
                    </a:solidFill>
                  </a:endParaRPr>
                </a:p>
              </p:txBody>
            </p:sp>
            <p:sp>
              <p:nvSpPr>
                <p:cNvPr id="121" name="正方形/長方形 120"/>
                <p:cNvSpPr/>
                <p:nvPr/>
              </p:nvSpPr>
              <p:spPr>
                <a:xfrm>
                  <a:off x="5076056" y="3861048"/>
                  <a:ext cx="1944216" cy="36004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予算と決算の差額を精算</a:t>
                  </a:r>
                  <a:endParaRPr lang="en-US" altLang="ja-JP" sz="1100" dirty="0" smtClean="0">
                    <a:solidFill>
                      <a:schemeClr val="tx1"/>
                    </a:solidFill>
                  </a:endParaRPr>
                </a:p>
              </p:txBody>
            </p:sp>
            <p:sp>
              <p:nvSpPr>
                <p:cNvPr id="122" name="角丸四角形 121"/>
                <p:cNvSpPr/>
                <p:nvPr/>
              </p:nvSpPr>
              <p:spPr>
                <a:xfrm>
                  <a:off x="4860032" y="3645024"/>
                  <a:ext cx="576064" cy="288032"/>
                </a:xfrm>
                <a:prstGeom prst="round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決算</a:t>
                  </a:r>
                  <a:endParaRPr kumimoji="1" lang="ja-JP" altLang="en-US" sz="1100" dirty="0">
                    <a:solidFill>
                      <a:schemeClr val="tx1"/>
                    </a:solidFill>
                  </a:endParaRPr>
                </a:p>
              </p:txBody>
            </p:sp>
            <p:sp>
              <p:nvSpPr>
                <p:cNvPr id="123" name="正方形/長方形 122"/>
                <p:cNvSpPr/>
                <p:nvPr/>
              </p:nvSpPr>
              <p:spPr>
                <a:xfrm>
                  <a:off x="4932040" y="4653136"/>
                  <a:ext cx="936104" cy="36004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収納不足</a:t>
                  </a:r>
                  <a:endParaRPr lang="en-US" altLang="ja-JP" sz="1100" dirty="0" smtClean="0">
                    <a:solidFill>
                      <a:schemeClr val="tx1"/>
                    </a:solidFill>
                  </a:endParaRPr>
                </a:p>
              </p:txBody>
            </p:sp>
            <p:sp>
              <p:nvSpPr>
                <p:cNvPr id="124" name="下矢印 123"/>
                <p:cNvSpPr/>
                <p:nvPr/>
              </p:nvSpPr>
              <p:spPr>
                <a:xfrm>
                  <a:off x="5364088" y="4293096"/>
                  <a:ext cx="288032" cy="288032"/>
                </a:xfrm>
                <a:prstGeom prst="downArrow">
                  <a:avLst/>
                </a:prstGeom>
                <a:solidFill>
                  <a:schemeClr val="accent4">
                    <a:lumMod val="7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chemeClr val="tx1"/>
                    </a:solidFill>
                  </a:endParaRPr>
                </a:p>
              </p:txBody>
            </p:sp>
            <p:sp>
              <p:nvSpPr>
                <p:cNvPr id="125" name="下矢印 124"/>
                <p:cNvSpPr/>
                <p:nvPr/>
              </p:nvSpPr>
              <p:spPr>
                <a:xfrm>
                  <a:off x="6516216" y="4293096"/>
                  <a:ext cx="288032" cy="288032"/>
                </a:xfrm>
                <a:prstGeom prst="downArrow">
                  <a:avLst/>
                </a:prstGeom>
                <a:solidFill>
                  <a:schemeClr val="accent4">
                    <a:lumMod val="7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chemeClr val="tx1"/>
                    </a:solidFill>
                  </a:endParaRPr>
                </a:p>
              </p:txBody>
            </p:sp>
            <p:sp>
              <p:nvSpPr>
                <p:cNvPr id="126" name="屈折矢印 125"/>
                <p:cNvSpPr/>
                <p:nvPr/>
              </p:nvSpPr>
              <p:spPr>
                <a:xfrm>
                  <a:off x="4211960" y="5085184"/>
                  <a:ext cx="1008112" cy="288032"/>
                </a:xfrm>
                <a:prstGeom prst="bentUpArrow">
                  <a:avLst>
                    <a:gd name="adj1" fmla="val 27646"/>
                    <a:gd name="adj2" fmla="val 25000"/>
                    <a:gd name="adj3" fmla="val 25000"/>
                  </a:avLst>
                </a:prstGeom>
                <a:solidFill>
                  <a:schemeClr val="accent2">
                    <a:lumMod val="60000"/>
                    <a:lumOff val="40000"/>
                  </a:schemeClr>
                </a:solidFill>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chemeClr val="tx1"/>
                    </a:solidFill>
                  </a:endParaRPr>
                </a:p>
              </p:txBody>
            </p:sp>
            <p:sp>
              <p:nvSpPr>
                <p:cNvPr id="127" name="正方形/長方形 126"/>
                <p:cNvSpPr/>
                <p:nvPr/>
              </p:nvSpPr>
              <p:spPr>
                <a:xfrm>
                  <a:off x="4289074" y="4896938"/>
                  <a:ext cx="792088" cy="28803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rgbClr val="FF0000"/>
                      </a:solidFill>
                      <a:latin typeface="ＤＨＰ特太ゴシック体" panose="020B0500000000000000" pitchFamily="50" charset="-128"/>
                      <a:ea typeface="ＤＨＰ特太ゴシック体" panose="020B0500000000000000" pitchFamily="50" charset="-128"/>
                    </a:rPr>
                    <a:t>貸付</a:t>
                  </a:r>
                  <a:endParaRPr lang="en-US" altLang="ja-JP" sz="1100" dirty="0" smtClean="0">
                    <a:solidFill>
                      <a:srgbClr val="FF0000"/>
                    </a:solidFill>
                    <a:latin typeface="ＤＨＰ特太ゴシック体" panose="020B0500000000000000" pitchFamily="50" charset="-128"/>
                    <a:ea typeface="ＤＨＰ特太ゴシック体" panose="020B0500000000000000" pitchFamily="50" charset="-128"/>
                  </a:endParaRPr>
                </a:p>
                <a:p>
                  <a:pPr algn="ctr"/>
                  <a:r>
                    <a:rPr lang="ja-JP" altLang="en-US" sz="1100" dirty="0" smtClean="0">
                      <a:solidFill>
                        <a:srgbClr val="FF0000"/>
                      </a:solidFill>
                      <a:latin typeface="ＤＨＰ特太ゴシック体" panose="020B0500000000000000" pitchFamily="50" charset="-128"/>
                      <a:ea typeface="ＤＨＰ特太ゴシック体" panose="020B0500000000000000" pitchFamily="50" charset="-128"/>
                    </a:rPr>
                    <a:t>・交付</a:t>
                  </a:r>
                  <a:endParaRPr lang="en-US" altLang="ja-JP" sz="1100" dirty="0" smtClean="0">
                    <a:solidFill>
                      <a:srgbClr val="FF0000"/>
                    </a:solidFill>
                    <a:latin typeface="ＤＨＰ特太ゴシック体" panose="020B0500000000000000" pitchFamily="50" charset="-128"/>
                    <a:ea typeface="ＤＨＰ特太ゴシック体" panose="020B0500000000000000" pitchFamily="50" charset="-128"/>
                  </a:endParaRPr>
                </a:p>
              </p:txBody>
            </p:sp>
            <p:sp>
              <p:nvSpPr>
                <p:cNvPr id="128" name="下矢印 127"/>
                <p:cNvSpPr/>
                <p:nvPr/>
              </p:nvSpPr>
              <p:spPr>
                <a:xfrm>
                  <a:off x="5364088" y="5076000"/>
                  <a:ext cx="288032" cy="504056"/>
                </a:xfrm>
                <a:prstGeom prst="downArrow">
                  <a:avLst/>
                </a:prstGeom>
                <a:solidFill>
                  <a:schemeClr val="accent4">
                    <a:lumMod val="7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chemeClr val="tx1"/>
                    </a:solidFill>
                  </a:endParaRPr>
                </a:p>
              </p:txBody>
            </p:sp>
            <p:sp>
              <p:nvSpPr>
                <p:cNvPr id="129" name="屈折矢印 128"/>
                <p:cNvSpPr/>
                <p:nvPr/>
              </p:nvSpPr>
              <p:spPr>
                <a:xfrm flipH="1">
                  <a:off x="3923928" y="5517232"/>
                  <a:ext cx="1008000" cy="504056"/>
                </a:xfrm>
                <a:prstGeom prst="bentUpArrow">
                  <a:avLst>
                    <a:gd name="adj1" fmla="val 15552"/>
                    <a:gd name="adj2" fmla="val 24055"/>
                    <a:gd name="adj3" fmla="val 23110"/>
                  </a:avLst>
                </a:prstGeom>
                <a:solidFill>
                  <a:schemeClr val="accent2">
                    <a:lumMod val="60000"/>
                    <a:lumOff val="40000"/>
                  </a:schemeClr>
                </a:solidFill>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chemeClr val="tx1"/>
                    </a:solidFill>
                  </a:endParaRPr>
                </a:p>
              </p:txBody>
            </p:sp>
            <p:sp>
              <p:nvSpPr>
                <p:cNvPr id="130" name="正方形/長方形 129"/>
                <p:cNvSpPr/>
                <p:nvPr/>
              </p:nvSpPr>
              <p:spPr>
                <a:xfrm>
                  <a:off x="6300192" y="5733256"/>
                  <a:ext cx="1080120" cy="57606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翌年度保険料</a:t>
                  </a:r>
                  <a:endParaRPr lang="en-US" altLang="ja-JP" sz="1100" dirty="0" smtClean="0">
                    <a:solidFill>
                      <a:schemeClr val="tx1"/>
                    </a:solidFill>
                  </a:endParaRPr>
                </a:p>
                <a:p>
                  <a:pPr algn="ctr"/>
                  <a:r>
                    <a:rPr lang="ja-JP" altLang="en-US" sz="1100" dirty="0" smtClean="0">
                      <a:solidFill>
                        <a:schemeClr val="tx1"/>
                      </a:solidFill>
                    </a:rPr>
                    <a:t>の減額・伸びの抑制等</a:t>
                  </a:r>
                  <a:endParaRPr lang="en-US" altLang="ja-JP" sz="1100" dirty="0" smtClean="0">
                    <a:solidFill>
                      <a:schemeClr val="tx1"/>
                    </a:solidFill>
                  </a:endParaRPr>
                </a:p>
              </p:txBody>
            </p:sp>
            <p:sp>
              <p:nvSpPr>
                <p:cNvPr id="131" name="下矢印 130"/>
                <p:cNvSpPr/>
                <p:nvPr/>
              </p:nvSpPr>
              <p:spPr>
                <a:xfrm>
                  <a:off x="6948264" y="5490000"/>
                  <a:ext cx="144016" cy="216024"/>
                </a:xfrm>
                <a:prstGeom prst="downArrow">
                  <a:avLst/>
                </a:prstGeom>
                <a:solidFill>
                  <a:schemeClr val="accent2">
                    <a:lumMod val="60000"/>
                    <a:lumOff val="40000"/>
                  </a:schemeClr>
                </a:solidFill>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chemeClr val="tx1"/>
                    </a:solidFill>
                  </a:endParaRPr>
                </a:p>
              </p:txBody>
            </p:sp>
            <p:sp>
              <p:nvSpPr>
                <p:cNvPr id="132" name="正方形/長方形 131"/>
                <p:cNvSpPr/>
                <p:nvPr/>
              </p:nvSpPr>
              <p:spPr>
                <a:xfrm>
                  <a:off x="6948264" y="5400000"/>
                  <a:ext cx="720080" cy="36004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繰越</a:t>
                  </a:r>
                  <a:endParaRPr lang="en-US" altLang="ja-JP" sz="1100" dirty="0" smtClean="0">
                    <a:solidFill>
                      <a:schemeClr val="tx1"/>
                    </a:solidFill>
                  </a:endParaRPr>
                </a:p>
              </p:txBody>
            </p:sp>
            <p:sp>
              <p:nvSpPr>
                <p:cNvPr id="133" name="角丸四角形 132"/>
                <p:cNvSpPr/>
                <p:nvPr/>
              </p:nvSpPr>
              <p:spPr>
                <a:xfrm>
                  <a:off x="6732240" y="5256000"/>
                  <a:ext cx="576064" cy="216024"/>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100" dirty="0" smtClean="0">
                      <a:solidFill>
                        <a:schemeClr val="tx1"/>
                      </a:solidFill>
                    </a:rPr>
                    <a:t>積立</a:t>
                  </a:r>
                  <a:endParaRPr lang="en-US" altLang="ja-JP" sz="1100" dirty="0" smtClean="0">
                    <a:solidFill>
                      <a:schemeClr val="tx1"/>
                    </a:solidFill>
                  </a:endParaRPr>
                </a:p>
              </p:txBody>
            </p:sp>
            <p:sp>
              <p:nvSpPr>
                <p:cNvPr id="134" name="下矢印 133"/>
                <p:cNvSpPr/>
                <p:nvPr/>
              </p:nvSpPr>
              <p:spPr>
                <a:xfrm>
                  <a:off x="6948264" y="5058336"/>
                  <a:ext cx="144016" cy="170864"/>
                </a:xfrm>
                <a:prstGeom prst="downArrow">
                  <a:avLst/>
                </a:prstGeom>
                <a:solidFill>
                  <a:schemeClr val="accent2">
                    <a:lumMod val="60000"/>
                    <a:lumOff val="40000"/>
                  </a:schemeClr>
                </a:solidFill>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chemeClr val="tx1"/>
                    </a:solidFill>
                  </a:endParaRPr>
                </a:p>
              </p:txBody>
            </p:sp>
            <p:sp>
              <p:nvSpPr>
                <p:cNvPr id="135" name="正方形/長方形 134"/>
                <p:cNvSpPr/>
                <p:nvPr/>
              </p:nvSpPr>
              <p:spPr>
                <a:xfrm>
                  <a:off x="4067944" y="5661248"/>
                  <a:ext cx="864096" cy="36004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rgbClr val="FF0000"/>
                      </a:solidFill>
                      <a:latin typeface="ＤＨＰ特太ゴシック体" panose="020B0500000000000000" pitchFamily="50" charset="-128"/>
                      <a:ea typeface="ＤＨＰ特太ゴシック体" panose="020B0500000000000000" pitchFamily="50" charset="-128"/>
                    </a:rPr>
                    <a:t>償還</a:t>
                  </a:r>
                  <a:endParaRPr lang="en-US" altLang="ja-JP" sz="1100" dirty="0" smtClean="0">
                    <a:solidFill>
                      <a:srgbClr val="FF0000"/>
                    </a:solidFill>
                    <a:latin typeface="ＤＨＰ特太ゴシック体" panose="020B0500000000000000" pitchFamily="50" charset="-128"/>
                    <a:ea typeface="ＤＨＰ特太ゴシック体" panose="020B0500000000000000" pitchFamily="50" charset="-128"/>
                  </a:endParaRPr>
                </a:p>
              </p:txBody>
            </p:sp>
            <p:sp>
              <p:nvSpPr>
                <p:cNvPr id="136" name="六角形 135"/>
                <p:cNvSpPr/>
                <p:nvPr/>
              </p:nvSpPr>
              <p:spPr>
                <a:xfrm>
                  <a:off x="3070115" y="4968017"/>
                  <a:ext cx="1440161" cy="569412"/>
                </a:xfrm>
                <a:prstGeom prst="hexagon">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100" dirty="0" smtClean="0">
                      <a:ln w="18415" cmpd="sng">
                        <a:solidFill>
                          <a:srgbClr val="FFFFFF"/>
                        </a:solidFill>
                        <a:prstDash val="solid"/>
                      </a:ln>
                      <a:solidFill>
                        <a:srgbClr val="FFFFFF"/>
                      </a:solidFill>
                      <a:latin typeface="ＤＦ平成ゴシック体W5" panose="020B0509000000000000" pitchFamily="49" charset="-128"/>
                      <a:ea typeface="ＤＦ平成ゴシック体W5" panose="020B0509000000000000" pitchFamily="49" charset="-128"/>
                    </a:rPr>
                    <a:t>財政安定化基金貸付・交付管理</a:t>
                  </a:r>
                  <a:endParaRPr kumimoji="1" lang="ja-JP" altLang="en-US" sz="1100" dirty="0">
                    <a:ln w="18415" cmpd="sng">
                      <a:solidFill>
                        <a:srgbClr val="FFFFFF"/>
                      </a:solidFill>
                      <a:prstDash val="solid"/>
                    </a:ln>
                    <a:solidFill>
                      <a:srgbClr val="FFFFFF"/>
                    </a:solidFill>
                    <a:latin typeface="ＤＦ平成ゴシック体W5" panose="020B0509000000000000" pitchFamily="49" charset="-128"/>
                    <a:ea typeface="ＤＦ平成ゴシック体W5" panose="020B0509000000000000" pitchFamily="49" charset="-128"/>
                  </a:endParaRPr>
                </a:p>
              </p:txBody>
            </p:sp>
            <p:sp>
              <p:nvSpPr>
                <p:cNvPr id="137" name="正方形/長方形 136"/>
                <p:cNvSpPr/>
                <p:nvPr/>
              </p:nvSpPr>
              <p:spPr>
                <a:xfrm>
                  <a:off x="1907704" y="5805264"/>
                  <a:ext cx="1368152" cy="43204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翌年度の国保事業費納付金に上乗せ</a:t>
                  </a:r>
                  <a:endParaRPr lang="en-US" altLang="ja-JP" sz="1100" dirty="0" smtClean="0">
                    <a:solidFill>
                      <a:schemeClr val="tx1"/>
                    </a:solidFill>
                  </a:endParaRPr>
                </a:p>
              </p:txBody>
            </p:sp>
            <p:sp>
              <p:nvSpPr>
                <p:cNvPr id="138" name="正方形/長方形 137"/>
                <p:cNvSpPr/>
                <p:nvPr/>
              </p:nvSpPr>
              <p:spPr>
                <a:xfrm>
                  <a:off x="467544" y="4373536"/>
                  <a:ext cx="1368152" cy="4380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歳入超過（剰余金）</a:t>
                  </a:r>
                  <a:endParaRPr lang="en-US" altLang="ja-JP" sz="1100" dirty="0" smtClean="0">
                    <a:solidFill>
                      <a:schemeClr val="tx1"/>
                    </a:solidFill>
                  </a:endParaRPr>
                </a:p>
              </p:txBody>
            </p:sp>
            <p:sp>
              <p:nvSpPr>
                <p:cNvPr id="139" name="上矢印 138"/>
                <p:cNvSpPr/>
                <p:nvPr/>
              </p:nvSpPr>
              <p:spPr>
                <a:xfrm rot="16200000" flipH="1">
                  <a:off x="4058952" y="2301877"/>
                  <a:ext cx="162000" cy="1872208"/>
                </a:xfrm>
                <a:prstGeom prst="upArrow">
                  <a:avLst>
                    <a:gd name="adj1" fmla="val 50000"/>
                    <a:gd name="adj2" fmla="val 67708"/>
                  </a:avLst>
                </a:prstGeom>
                <a:solidFill>
                  <a:schemeClr val="accent2">
                    <a:lumMod val="60000"/>
                    <a:lumOff val="40000"/>
                  </a:schemeClr>
                </a:solidFill>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chemeClr val="tx1"/>
                    </a:solidFill>
                  </a:endParaRPr>
                </a:p>
              </p:txBody>
            </p:sp>
            <p:sp>
              <p:nvSpPr>
                <p:cNvPr id="140" name="正方形/長方形 139"/>
                <p:cNvSpPr/>
                <p:nvPr/>
              </p:nvSpPr>
              <p:spPr>
                <a:xfrm>
                  <a:off x="5004048" y="2852936"/>
                  <a:ext cx="2103323" cy="57606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保険料徴収、収納</a:t>
                  </a:r>
                  <a:endParaRPr lang="en-US" altLang="ja-JP" sz="1100" dirty="0" smtClean="0">
                    <a:solidFill>
                      <a:schemeClr val="tx1"/>
                    </a:solidFill>
                  </a:endParaRPr>
                </a:p>
                <a:p>
                  <a:pPr algn="ctr"/>
                  <a:r>
                    <a:rPr lang="ja-JP" altLang="en-US" sz="1100" dirty="0" smtClean="0">
                      <a:solidFill>
                        <a:schemeClr val="tx1"/>
                      </a:solidFill>
                    </a:rPr>
                    <a:t>滞納整理</a:t>
                  </a:r>
                  <a:endParaRPr lang="en-US" altLang="ja-JP" sz="1100" dirty="0" smtClean="0">
                    <a:solidFill>
                      <a:schemeClr val="tx1"/>
                    </a:solidFill>
                  </a:endParaRPr>
                </a:p>
              </p:txBody>
            </p:sp>
            <p:sp>
              <p:nvSpPr>
                <p:cNvPr id="141" name="正方形/長方形 140"/>
                <p:cNvSpPr/>
                <p:nvPr/>
              </p:nvSpPr>
              <p:spPr>
                <a:xfrm>
                  <a:off x="4932040" y="5589240"/>
                  <a:ext cx="1152128" cy="72008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翌年度保険料</a:t>
                  </a:r>
                  <a:endParaRPr lang="en-US" altLang="ja-JP" sz="1100" dirty="0" smtClean="0">
                    <a:solidFill>
                      <a:schemeClr val="tx1"/>
                    </a:solidFill>
                  </a:endParaRPr>
                </a:p>
                <a:p>
                  <a:pPr algn="ctr"/>
                  <a:r>
                    <a:rPr lang="ja-JP" altLang="en-US" sz="1100" dirty="0" smtClean="0">
                      <a:solidFill>
                        <a:schemeClr val="tx1"/>
                      </a:solidFill>
                    </a:rPr>
                    <a:t>に上乗せ</a:t>
                  </a:r>
                  <a:endParaRPr lang="en-US" altLang="ja-JP" sz="1100" dirty="0" smtClean="0">
                    <a:solidFill>
                      <a:schemeClr val="tx1"/>
                    </a:solidFill>
                  </a:endParaRPr>
                </a:p>
              </p:txBody>
            </p:sp>
            <p:sp>
              <p:nvSpPr>
                <p:cNvPr id="142" name="下矢印 141"/>
                <p:cNvSpPr/>
                <p:nvPr/>
              </p:nvSpPr>
              <p:spPr>
                <a:xfrm>
                  <a:off x="6372200" y="5085184"/>
                  <a:ext cx="288032" cy="612000"/>
                </a:xfrm>
                <a:prstGeom prst="downArrow">
                  <a:avLst/>
                </a:prstGeom>
                <a:solidFill>
                  <a:schemeClr val="accent4">
                    <a:lumMod val="7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chemeClr val="tx1"/>
                    </a:solidFill>
                  </a:endParaRPr>
                </a:p>
              </p:txBody>
            </p:sp>
            <p:sp>
              <p:nvSpPr>
                <p:cNvPr id="143" name="左右矢印 142"/>
                <p:cNvSpPr/>
                <p:nvPr/>
              </p:nvSpPr>
              <p:spPr>
                <a:xfrm>
                  <a:off x="3182330" y="2157635"/>
                  <a:ext cx="1800202" cy="144016"/>
                </a:xfrm>
                <a:prstGeom prst="leftRightArrow">
                  <a:avLst/>
                </a:prstGeom>
                <a:solidFill>
                  <a:srgbClr val="FFC000"/>
                </a:solidFill>
                <a:ln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chemeClr val="tx1"/>
                    </a:solidFill>
                  </a:endParaRPr>
                </a:p>
              </p:txBody>
            </p:sp>
            <p:sp>
              <p:nvSpPr>
                <p:cNvPr id="144" name="正方形/長方形 143"/>
                <p:cNvSpPr/>
                <p:nvPr/>
              </p:nvSpPr>
              <p:spPr>
                <a:xfrm>
                  <a:off x="3651053" y="1932675"/>
                  <a:ext cx="792088" cy="3600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協議・決定</a:t>
                  </a:r>
                  <a:endParaRPr lang="en-US" altLang="ja-JP" sz="1100" dirty="0" smtClean="0">
                    <a:solidFill>
                      <a:schemeClr val="tx1"/>
                    </a:solidFill>
                  </a:endParaRPr>
                </a:p>
              </p:txBody>
            </p:sp>
            <p:sp>
              <p:nvSpPr>
                <p:cNvPr id="145" name="上矢印 144"/>
                <p:cNvSpPr/>
                <p:nvPr/>
              </p:nvSpPr>
              <p:spPr>
                <a:xfrm rot="16200000" flipH="1" flipV="1">
                  <a:off x="7734263" y="679503"/>
                  <a:ext cx="180000" cy="345599"/>
                </a:xfrm>
                <a:prstGeom prst="upArrow">
                  <a:avLst>
                    <a:gd name="adj1" fmla="val 50000"/>
                    <a:gd name="adj2" fmla="val 67708"/>
                  </a:avLst>
                </a:prstGeom>
                <a:solidFill>
                  <a:schemeClr val="accent2">
                    <a:lumMod val="60000"/>
                    <a:lumOff val="40000"/>
                  </a:schemeClr>
                </a:solidFill>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chemeClr val="tx1"/>
                    </a:solidFill>
                  </a:endParaRPr>
                </a:p>
              </p:txBody>
            </p:sp>
            <p:sp>
              <p:nvSpPr>
                <p:cNvPr id="146" name="下矢印 145"/>
                <p:cNvSpPr/>
                <p:nvPr/>
              </p:nvSpPr>
              <p:spPr>
                <a:xfrm rot="16200000">
                  <a:off x="6620401" y="645757"/>
                  <a:ext cx="252000" cy="374400"/>
                </a:xfrm>
                <a:prstGeom prst="downArrow">
                  <a:avLst>
                    <a:gd name="adj1" fmla="val 50000"/>
                    <a:gd name="adj2" fmla="val 68899"/>
                  </a:avLst>
                </a:prstGeom>
                <a:solidFill>
                  <a:schemeClr val="accent4">
                    <a:lumMod val="7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chemeClr val="tx1"/>
                    </a:solidFill>
                  </a:endParaRPr>
                </a:p>
              </p:txBody>
            </p:sp>
            <p:sp>
              <p:nvSpPr>
                <p:cNvPr id="147" name="正方形/長方形 146"/>
                <p:cNvSpPr/>
                <p:nvPr/>
              </p:nvSpPr>
              <p:spPr>
                <a:xfrm>
                  <a:off x="6867207" y="650507"/>
                  <a:ext cx="1293461" cy="36004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schemeClr val="tx1"/>
                      </a:solidFill>
                    </a:rPr>
                    <a:t>業務の流れ</a:t>
                  </a:r>
                  <a:endParaRPr lang="en-US" altLang="ja-JP" sz="1100" dirty="0" smtClean="0">
                    <a:solidFill>
                      <a:schemeClr val="tx1"/>
                    </a:solidFill>
                  </a:endParaRPr>
                </a:p>
              </p:txBody>
            </p:sp>
            <p:sp>
              <p:nvSpPr>
                <p:cNvPr id="148" name="正方形/長方形 147"/>
                <p:cNvSpPr/>
                <p:nvPr/>
              </p:nvSpPr>
              <p:spPr>
                <a:xfrm>
                  <a:off x="7406103" y="650504"/>
                  <a:ext cx="1833524" cy="36004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資金の流れ</a:t>
                  </a:r>
                  <a:endParaRPr lang="en-US" altLang="ja-JP" sz="1100" dirty="0" smtClean="0">
                    <a:solidFill>
                      <a:schemeClr val="tx1"/>
                    </a:solidFill>
                  </a:endParaRPr>
                </a:p>
              </p:txBody>
            </p:sp>
            <p:sp>
              <p:nvSpPr>
                <p:cNvPr id="149" name="下矢印 148"/>
                <p:cNvSpPr/>
                <p:nvPr/>
              </p:nvSpPr>
              <p:spPr>
                <a:xfrm rot="16200000">
                  <a:off x="3923929" y="1758355"/>
                  <a:ext cx="288032" cy="1728192"/>
                </a:xfrm>
                <a:prstGeom prst="downArrow">
                  <a:avLst>
                    <a:gd name="adj1" fmla="val 50000"/>
                    <a:gd name="adj2" fmla="val 59247"/>
                  </a:avLst>
                </a:prstGeom>
                <a:solidFill>
                  <a:schemeClr val="accent4">
                    <a:lumMod val="7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chemeClr val="tx1"/>
                    </a:solidFill>
                  </a:endParaRPr>
                </a:p>
              </p:txBody>
            </p:sp>
            <p:sp>
              <p:nvSpPr>
                <p:cNvPr id="150" name="正方形/長方形 149"/>
                <p:cNvSpPr/>
                <p:nvPr/>
              </p:nvSpPr>
              <p:spPr>
                <a:xfrm>
                  <a:off x="971600" y="2141240"/>
                  <a:ext cx="2160240" cy="56768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bg1"/>
                      </a:solidFill>
                      <a:latin typeface="ＤＦ平成ゴシック体W5" panose="020B0509000000000000" pitchFamily="49" charset="-128"/>
                      <a:ea typeface="ＤＦ平成ゴシック体W5" panose="020B0509000000000000" pitchFamily="49" charset="-128"/>
                    </a:rPr>
                    <a:t>国保事業費納付金算定</a:t>
                  </a:r>
                  <a:endParaRPr kumimoji="1" lang="en-US" altLang="ja-JP" sz="1400" dirty="0" smtClean="0">
                    <a:solidFill>
                      <a:schemeClr val="bg1"/>
                    </a:solidFill>
                    <a:latin typeface="ＤＦ平成ゴシック体W5" panose="020B0509000000000000" pitchFamily="49" charset="-128"/>
                    <a:ea typeface="ＤＦ平成ゴシック体W5" panose="020B0509000000000000" pitchFamily="49" charset="-128"/>
                  </a:endParaRPr>
                </a:p>
                <a:p>
                  <a:pPr algn="ctr"/>
                  <a:r>
                    <a:rPr lang="ja-JP" altLang="en-US" sz="1400" dirty="0" smtClean="0">
                      <a:solidFill>
                        <a:schemeClr val="bg1"/>
                      </a:solidFill>
                      <a:latin typeface="ＤＦ平成ゴシック体W5" panose="020B0509000000000000" pitchFamily="49" charset="-128"/>
                      <a:ea typeface="ＤＦ平成ゴシック体W5" panose="020B0509000000000000" pitchFamily="49" charset="-128"/>
                    </a:rPr>
                    <a:t>標準保険料率算定</a:t>
                  </a:r>
                  <a:endParaRPr lang="en-US" altLang="ja-JP" sz="1400" dirty="0" smtClean="0">
                    <a:solidFill>
                      <a:schemeClr val="bg1"/>
                    </a:solidFill>
                    <a:latin typeface="ＤＦ平成ゴシック体W5" panose="020B0509000000000000" pitchFamily="49" charset="-128"/>
                    <a:ea typeface="ＤＦ平成ゴシック体W5" panose="020B0509000000000000" pitchFamily="49" charset="-128"/>
                  </a:endParaRPr>
                </a:p>
              </p:txBody>
            </p:sp>
            <p:sp>
              <p:nvSpPr>
                <p:cNvPr id="151" name="下矢印 150"/>
                <p:cNvSpPr/>
                <p:nvPr/>
              </p:nvSpPr>
              <p:spPr>
                <a:xfrm rot="16200000">
                  <a:off x="7272300" y="2168860"/>
                  <a:ext cx="288032" cy="648072"/>
                </a:xfrm>
                <a:prstGeom prst="downArrow">
                  <a:avLst>
                    <a:gd name="adj1" fmla="val 50000"/>
                    <a:gd name="adj2" fmla="val 62329"/>
                  </a:avLst>
                </a:prstGeom>
                <a:solidFill>
                  <a:schemeClr val="accent4">
                    <a:lumMod val="7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chemeClr val="tx1"/>
                    </a:solidFill>
                  </a:endParaRPr>
                </a:p>
              </p:txBody>
            </p:sp>
            <p:sp>
              <p:nvSpPr>
                <p:cNvPr id="152" name="正方形/長方形 151"/>
                <p:cNvSpPr/>
                <p:nvPr/>
              </p:nvSpPr>
              <p:spPr>
                <a:xfrm>
                  <a:off x="5004048" y="1844824"/>
                  <a:ext cx="2103323" cy="86409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保険料率の決定</a:t>
                  </a:r>
                  <a:endParaRPr lang="en-US" altLang="ja-JP" sz="1100" dirty="0" smtClean="0">
                    <a:solidFill>
                      <a:schemeClr val="tx1"/>
                    </a:solidFill>
                  </a:endParaRPr>
                </a:p>
                <a:p>
                  <a:pPr algn="ctr"/>
                  <a:r>
                    <a:rPr lang="ja-JP" altLang="en-US" sz="1100" dirty="0" smtClean="0">
                      <a:solidFill>
                        <a:schemeClr val="tx1"/>
                      </a:solidFill>
                    </a:rPr>
                    <a:t>保険料の賦課</a:t>
                  </a:r>
                  <a:endParaRPr lang="en-US" altLang="ja-JP" sz="1100" dirty="0" smtClean="0">
                    <a:solidFill>
                      <a:schemeClr val="tx1"/>
                    </a:solidFill>
                  </a:endParaRPr>
                </a:p>
                <a:p>
                  <a:pPr algn="ctr"/>
                  <a:r>
                    <a:rPr lang="ja-JP" altLang="en-US" sz="1100" dirty="0" smtClean="0">
                      <a:solidFill>
                        <a:schemeClr val="tx1"/>
                      </a:solidFill>
                    </a:rPr>
                    <a:t>保険料額決定通知及び納付書</a:t>
                  </a:r>
                  <a:endParaRPr lang="en-US" altLang="ja-JP" sz="1100" dirty="0" smtClean="0">
                    <a:solidFill>
                      <a:schemeClr val="tx1"/>
                    </a:solidFill>
                  </a:endParaRPr>
                </a:p>
              </p:txBody>
            </p:sp>
            <p:sp>
              <p:nvSpPr>
                <p:cNvPr id="153" name="角丸四角形 152"/>
                <p:cNvSpPr/>
                <p:nvPr/>
              </p:nvSpPr>
              <p:spPr>
                <a:xfrm>
                  <a:off x="6504832" y="617572"/>
                  <a:ext cx="2161349" cy="431335"/>
                </a:xfrm>
                <a:prstGeom prst="roundRect">
                  <a:avLst/>
                </a:prstGeom>
                <a:noFill/>
                <a:ln w="15875" cmpd="sng">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chemeClr val="tx1"/>
                    </a:solidFill>
                  </a:endParaRPr>
                </a:p>
              </p:txBody>
            </p:sp>
            <p:sp>
              <p:nvSpPr>
                <p:cNvPr id="154" name="正方形/長方形 153"/>
                <p:cNvSpPr/>
                <p:nvPr/>
              </p:nvSpPr>
              <p:spPr>
                <a:xfrm>
                  <a:off x="6228184" y="4653136"/>
                  <a:ext cx="1080120" cy="36004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歳入超過</a:t>
                  </a:r>
                  <a:endParaRPr lang="en-US" altLang="ja-JP" sz="1100" dirty="0" smtClean="0">
                    <a:solidFill>
                      <a:schemeClr val="tx1"/>
                    </a:solidFill>
                  </a:endParaRPr>
                </a:p>
                <a:p>
                  <a:pPr algn="ctr"/>
                  <a:r>
                    <a:rPr lang="ja-JP" altLang="en-US" sz="1100" dirty="0" smtClean="0">
                      <a:solidFill>
                        <a:schemeClr val="tx1"/>
                      </a:solidFill>
                    </a:rPr>
                    <a:t>（剰余金）</a:t>
                  </a:r>
                  <a:endParaRPr lang="en-US" altLang="ja-JP" sz="1100" dirty="0" smtClean="0">
                    <a:solidFill>
                      <a:schemeClr val="tx1"/>
                    </a:solidFill>
                  </a:endParaRPr>
                </a:p>
              </p:txBody>
            </p:sp>
          </p:grpSp>
          <p:sp>
            <p:nvSpPr>
              <p:cNvPr id="169" name="屈折矢印 168"/>
              <p:cNvSpPr/>
              <p:nvPr/>
            </p:nvSpPr>
            <p:spPr>
              <a:xfrm rot="16200000" flipH="1">
                <a:off x="8898717" y="2377591"/>
                <a:ext cx="355101" cy="846447"/>
              </a:xfrm>
              <a:prstGeom prst="bentUpArrow">
                <a:avLst>
                  <a:gd name="adj1" fmla="val 18386"/>
                  <a:gd name="adj2" fmla="val 25000"/>
                  <a:gd name="adj3" fmla="val 25000"/>
                </a:avLst>
              </a:prstGeom>
              <a:solidFill>
                <a:schemeClr val="accent2">
                  <a:lumMod val="60000"/>
                  <a:lumOff val="40000"/>
                </a:schemeClr>
              </a:solidFill>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chemeClr val="tx1"/>
                  </a:solidFill>
                </a:endParaRPr>
              </a:p>
            </p:txBody>
          </p:sp>
        </p:grpSp>
        <p:sp>
          <p:nvSpPr>
            <p:cNvPr id="105" name="正方形/長方形 104"/>
            <p:cNvSpPr/>
            <p:nvPr/>
          </p:nvSpPr>
          <p:spPr>
            <a:xfrm>
              <a:off x="5052304" y="2949886"/>
              <a:ext cx="2050683" cy="30780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latin typeface="+mn-ea"/>
                </a:rPr>
                <a:t>（原符・納入済通知書）</a:t>
              </a:r>
              <a:endParaRPr lang="en-US" altLang="ja-JP" sz="1100" dirty="0" smtClean="0">
                <a:solidFill>
                  <a:schemeClr val="tx1"/>
                </a:solidFill>
                <a:latin typeface="+mn-ea"/>
              </a:endParaRPr>
            </a:p>
          </p:txBody>
        </p:sp>
      </p:grpSp>
      <p:sp>
        <p:nvSpPr>
          <p:cNvPr id="155" name="正方形/長方形 154"/>
          <p:cNvSpPr/>
          <p:nvPr/>
        </p:nvSpPr>
        <p:spPr>
          <a:xfrm>
            <a:off x="281525" y="461854"/>
            <a:ext cx="9340939" cy="125659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　国保事業費納付</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金等算定標準システムは、財政運営の責任主体である都道府県が行う以下の業務を支援する。</a:t>
            </a:r>
            <a:endParaRPr lang="en-US" altLang="ja-JP" sz="14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4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　</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・保険料収納必要額の算出と、市町村ごとの国保事業費納付金額及び標準保険料率の算定</a:t>
            </a:r>
            <a:endParaRPr lang="en-US" altLang="ja-JP" sz="14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4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　</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・市町村から収納した国保事業費納付金の収納管理</a:t>
            </a:r>
            <a:endParaRPr lang="en-US" altLang="ja-JP" sz="14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4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　</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・財政安定化基金による交付金・</a:t>
            </a:r>
            <a:r>
              <a:rPr lang="ja-JP" altLang="en-US" sz="14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貸付金（返済</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金）</a:t>
            </a:r>
            <a:r>
              <a:rPr lang="ja-JP" altLang="en-US" sz="14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の管理</a:t>
            </a:r>
            <a:endParaRPr lang="en-US" altLang="ja-JP" sz="14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4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　</a:t>
            </a:r>
            <a:r>
              <a:rPr lang="en-US" altLang="ja-JP"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国保事業費納付金の納入通知等は都道府県の財務会計システムによる処理を想定。基金の現金管理は会計担当が担うことを想定。</a:t>
            </a:r>
            <a:endPar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p:txBody>
      </p:sp>
      <p:sp>
        <p:nvSpPr>
          <p:cNvPr id="4" name="正方形/長方形 3"/>
          <p:cNvSpPr/>
          <p:nvPr/>
        </p:nvSpPr>
        <p:spPr>
          <a:xfrm>
            <a:off x="80472" y="1784259"/>
            <a:ext cx="4967811" cy="392100"/>
          </a:xfrm>
          <a:prstGeom prst="rect">
            <a:avLst/>
          </a:prstGeom>
          <a:solidFill>
            <a:schemeClr val="bg1"/>
          </a:solidFill>
          <a:ln w="127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b="1" dirty="0" smtClean="0">
                <a:solidFill>
                  <a:schemeClr val="tx1"/>
                </a:solidFill>
              </a:rPr>
              <a:t>国保事業費納付金等算定標準システムの機能と業務の流れ</a:t>
            </a:r>
            <a:endParaRPr kumimoji="1" lang="ja-JP" altLang="en-US" sz="1300" b="1" dirty="0">
              <a:solidFill>
                <a:schemeClr val="tx1"/>
              </a:solidFill>
            </a:endParaRPr>
          </a:p>
        </p:txBody>
      </p:sp>
      <p:sp>
        <p:nvSpPr>
          <p:cNvPr id="156" name="下矢印 155"/>
          <p:cNvSpPr/>
          <p:nvPr/>
        </p:nvSpPr>
        <p:spPr>
          <a:xfrm rot="5400000">
            <a:off x="4518514" y="1620122"/>
            <a:ext cx="236734" cy="1958533"/>
          </a:xfrm>
          <a:prstGeom prst="downArrow">
            <a:avLst>
              <a:gd name="adj1" fmla="val 50000"/>
              <a:gd name="adj2" fmla="val 59247"/>
            </a:avLst>
          </a:prstGeom>
          <a:solidFill>
            <a:schemeClr val="accent4">
              <a:lumMod val="7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chemeClr val="tx1"/>
              </a:solidFill>
            </a:endParaRPr>
          </a:p>
        </p:txBody>
      </p:sp>
      <p:sp>
        <p:nvSpPr>
          <p:cNvPr id="157" name="正方形/長方形 156"/>
          <p:cNvSpPr/>
          <p:nvPr/>
        </p:nvSpPr>
        <p:spPr>
          <a:xfrm>
            <a:off x="5673079" y="2470068"/>
            <a:ext cx="2437767" cy="22393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被保険者数等のデータ</a:t>
            </a:r>
            <a:r>
              <a:rPr lang="ja-JP" altLang="en-US" sz="1100" dirty="0" smtClean="0">
                <a:solidFill>
                  <a:srgbClr val="FF0000"/>
                </a:solidFill>
              </a:rPr>
              <a:t>（次頁参照）</a:t>
            </a:r>
            <a:endParaRPr lang="en-US" altLang="ja-JP" sz="1100" dirty="0" smtClean="0">
              <a:solidFill>
                <a:srgbClr val="FF0000"/>
              </a:solidFill>
            </a:endParaRPr>
          </a:p>
        </p:txBody>
      </p:sp>
      <p:sp>
        <p:nvSpPr>
          <p:cNvPr id="158" name="正方形/長方形 157"/>
          <p:cNvSpPr/>
          <p:nvPr/>
        </p:nvSpPr>
        <p:spPr>
          <a:xfrm>
            <a:off x="4160912" y="2288747"/>
            <a:ext cx="897661" cy="29591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提供</a:t>
            </a:r>
            <a:endParaRPr lang="en-US" altLang="ja-JP" sz="1100" dirty="0" smtClean="0">
              <a:solidFill>
                <a:schemeClr val="tx1"/>
              </a:solidFill>
            </a:endParaRPr>
          </a:p>
        </p:txBody>
      </p:sp>
      <p:sp>
        <p:nvSpPr>
          <p:cNvPr id="82" name="スライド番号プレースホルダー 1"/>
          <p:cNvSpPr txBox="1">
            <a:spLocks/>
          </p:cNvSpPr>
          <p:nvPr/>
        </p:nvSpPr>
        <p:spPr>
          <a:xfrm>
            <a:off x="7905328" y="6520259"/>
            <a:ext cx="204469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4</a:t>
            </a:fld>
            <a:endParaRPr lang="ja-JP" altLang="en-US" dirty="0">
              <a:latin typeface="ＤＦ特太ゴシック体" panose="020B0509000000000000" pitchFamily="49" charset="-128"/>
              <a:ea typeface="ＤＦ特太ゴシック体" panose="020B0509000000000000" pitchFamily="49" charset="-128"/>
            </a:endParaRPr>
          </a:p>
        </p:txBody>
      </p:sp>
      <p:sp>
        <p:nvSpPr>
          <p:cNvPr id="2" name="四角形吹き出し 1"/>
          <p:cNvSpPr/>
          <p:nvPr/>
        </p:nvSpPr>
        <p:spPr>
          <a:xfrm>
            <a:off x="8204652" y="4142476"/>
            <a:ext cx="1644902" cy="887752"/>
          </a:xfrm>
          <a:prstGeom prst="wedgeRectCallout">
            <a:avLst>
              <a:gd name="adj1" fmla="val -62842"/>
              <a:gd name="adj2" fmla="val -49022"/>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latin typeface="HGSｺﾞｼｯｸM" panose="020B0600000000000000" pitchFamily="50" charset="-128"/>
                <a:ea typeface="HGSｺﾞｼｯｸM" panose="020B0600000000000000" pitchFamily="50" charset="-128"/>
              </a:rPr>
              <a:t>過年度分の保険料の徴収努力は、市町村が定める保険料率を引き下げる効果。</a:t>
            </a:r>
            <a:endParaRPr kumimoji="1" lang="en-US" altLang="ja-JP" sz="1200" dirty="0" smtClean="0">
              <a:solidFill>
                <a:schemeClr val="tx1"/>
              </a:solidFill>
              <a:latin typeface="HGSｺﾞｼｯｸM" panose="020B0600000000000000" pitchFamily="50" charset="-128"/>
              <a:ea typeface="HGSｺﾞｼｯｸM" panose="020B0600000000000000" pitchFamily="50" charset="-128"/>
            </a:endParaRPr>
          </a:p>
        </p:txBody>
      </p:sp>
      <p:sp>
        <p:nvSpPr>
          <p:cNvPr id="6" name="円柱 5"/>
          <p:cNvSpPr/>
          <p:nvPr/>
        </p:nvSpPr>
        <p:spPr>
          <a:xfrm>
            <a:off x="7536907" y="3992001"/>
            <a:ext cx="316169" cy="386341"/>
          </a:xfrm>
          <a:prstGeom prst="ca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rPr>
              <a:t>基金</a:t>
            </a:r>
            <a:endParaRPr kumimoji="1" lang="ja-JP" altLang="en-US" sz="800" dirty="0">
              <a:solidFill>
                <a:schemeClr val="tx1"/>
              </a:solidFill>
            </a:endParaRPr>
          </a:p>
        </p:txBody>
      </p:sp>
    </p:spTree>
    <p:extLst>
      <p:ext uri="{BB962C8B-B14F-4D97-AF65-F5344CB8AC3E}">
        <p14:creationId xmlns:p14="http://schemas.microsoft.com/office/powerpoint/2010/main" val="30464757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タイトル 1"/>
          <p:cNvSpPr txBox="1">
            <a:spLocks/>
          </p:cNvSpPr>
          <p:nvPr/>
        </p:nvSpPr>
        <p:spPr>
          <a:xfrm>
            <a:off x="3470836" y="6327286"/>
            <a:ext cx="6942771" cy="626807"/>
          </a:xfrm>
          <a:prstGeom prst="rect">
            <a:avLst/>
          </a:prstGeom>
        </p:spPr>
        <p:txBody>
          <a:bodyPr vert="horz" lIns="91440" tIns="45720" rIns="91440" bIns="45720" rtlCol="0" anchor="ctr">
            <a:noAutofit/>
          </a:bodyPr>
          <a:lstStyle/>
          <a:p>
            <a:pPr lvl="0">
              <a:spcBef>
                <a:spcPct val="0"/>
              </a:spcBef>
              <a:defRPr/>
            </a:pPr>
            <a:r>
              <a:rPr kumimoji="1" lang="en-US" altLang="ja-JP"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j-cs"/>
              </a:rPr>
              <a:t>※</a:t>
            </a: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j-cs"/>
              </a:rPr>
              <a:t>国保事業報告システム</a:t>
            </a:r>
            <a:r>
              <a:rPr kumimoji="1" lang="ja-JP" altLang="en-US" sz="11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j-cs"/>
              </a:rPr>
              <a:t>で</a:t>
            </a:r>
            <a:r>
              <a:rPr lang="ja-JP" altLang="en-US" sz="1100" dirty="0" smtClean="0">
                <a:latin typeface="ＭＳ Ｐ明朝" panose="02020600040205080304" pitchFamily="18" charset="-128"/>
                <a:ea typeface="ＭＳ Ｐ明朝" panose="02020600040205080304" pitchFamily="18" charset="-128"/>
              </a:rPr>
              <a:t>保有している情報以外の</a:t>
            </a: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j-cs"/>
              </a:rPr>
              <a:t>項目については、</a:t>
            </a:r>
            <a:r>
              <a:rPr lang="ja-JP" altLang="en-US" sz="1100" dirty="0" smtClean="0">
                <a:latin typeface="ＭＳ Ｐ明朝" panose="02020600040205080304" pitchFamily="18" charset="-128"/>
                <a:ea typeface="ＭＳ Ｐ明朝" panose="02020600040205080304" pitchFamily="18" charset="-128"/>
                <a:cs typeface="+mj-cs"/>
              </a:rPr>
              <a:t>市町村自庁システム</a:t>
            </a:r>
            <a:endParaRPr lang="en-US" altLang="ja-JP" sz="1100" dirty="0" smtClean="0">
              <a:latin typeface="ＭＳ Ｐ明朝" panose="02020600040205080304" pitchFamily="18" charset="-128"/>
              <a:ea typeface="ＭＳ Ｐ明朝" panose="02020600040205080304" pitchFamily="18" charset="-128"/>
              <a:cs typeface="+mj-cs"/>
            </a:endParaRPr>
          </a:p>
          <a:p>
            <a:pPr lvl="0">
              <a:spcBef>
                <a:spcPct val="0"/>
              </a:spcBef>
              <a:defRPr/>
            </a:pPr>
            <a:r>
              <a:rPr lang="ja-JP" altLang="en-US" sz="1100" dirty="0">
                <a:latin typeface="ＭＳ Ｐ明朝" panose="02020600040205080304" pitchFamily="18" charset="-128"/>
                <a:ea typeface="ＭＳ Ｐ明朝" panose="02020600040205080304" pitchFamily="18" charset="-128"/>
                <a:cs typeface="+mj-cs"/>
              </a:rPr>
              <a:t>　</a:t>
            </a:r>
            <a:r>
              <a:rPr lang="ja-JP" altLang="en-US" sz="1100" dirty="0" smtClean="0">
                <a:latin typeface="ＭＳ Ｐ明朝" panose="02020600040205080304" pitchFamily="18" charset="-128"/>
                <a:ea typeface="ＭＳ Ｐ明朝" panose="02020600040205080304" pitchFamily="18" charset="-128"/>
                <a:cs typeface="+mj-cs"/>
              </a:rPr>
              <a:t>から定められたインタフェース</a:t>
            </a: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j-cs"/>
              </a:rPr>
              <a:t>に合わせてデータを作成</a:t>
            </a:r>
            <a:r>
              <a:rPr lang="ja-JP" altLang="en-US" sz="1100" dirty="0">
                <a:latin typeface="ＭＳ Ｐ明朝" panose="02020600040205080304" pitchFamily="18" charset="-128"/>
                <a:ea typeface="ＭＳ Ｐ明朝" panose="02020600040205080304" pitchFamily="18" charset="-128"/>
              </a:rPr>
              <a:t>（市町村基礎ファイル） </a:t>
            </a:r>
            <a:endParaRPr kumimoji="1" lang="ja-JP" altLang="en-US" sz="1100" b="0" i="0" u="none" strike="noStrike" kern="1200" cap="none" spc="0" normalizeH="0" baseline="0" noProof="0" dirty="0" smtClean="0">
              <a:ln>
                <a:noFill/>
              </a:ln>
              <a:solidFill>
                <a:srgbClr val="FF0000"/>
              </a:solidFill>
              <a:effectLst/>
              <a:uLnTx/>
              <a:uFillTx/>
              <a:latin typeface="ＭＳ Ｐ明朝" panose="02020600040205080304" pitchFamily="18" charset="-128"/>
              <a:ea typeface="ＭＳ Ｐ明朝" panose="02020600040205080304" pitchFamily="18" charset="-128"/>
              <a:cs typeface="+mj-cs"/>
            </a:endParaRPr>
          </a:p>
        </p:txBody>
      </p:sp>
      <p:grpSp>
        <p:nvGrpSpPr>
          <p:cNvPr id="8" name="グループ化 7"/>
          <p:cNvGrpSpPr/>
          <p:nvPr/>
        </p:nvGrpSpPr>
        <p:grpSpPr>
          <a:xfrm>
            <a:off x="200472" y="1554674"/>
            <a:ext cx="9640305" cy="4851888"/>
            <a:chOff x="200472" y="1445490"/>
            <a:chExt cx="9640305" cy="4851888"/>
          </a:xfrm>
        </p:grpSpPr>
        <p:grpSp>
          <p:nvGrpSpPr>
            <p:cNvPr id="3" name="グループ化 2"/>
            <p:cNvGrpSpPr/>
            <p:nvPr/>
          </p:nvGrpSpPr>
          <p:grpSpPr>
            <a:xfrm>
              <a:off x="200472" y="1445490"/>
              <a:ext cx="9640305" cy="4851888"/>
              <a:chOff x="65746" y="39842"/>
              <a:chExt cx="8898742" cy="6025746"/>
            </a:xfrm>
          </p:grpSpPr>
          <p:sp>
            <p:nvSpPr>
              <p:cNvPr id="6" name="正方形/長方形 5"/>
              <p:cNvSpPr/>
              <p:nvPr/>
            </p:nvSpPr>
            <p:spPr>
              <a:xfrm>
                <a:off x="2771800" y="5365833"/>
                <a:ext cx="6192688" cy="699755"/>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0" name="上矢印 9"/>
              <p:cNvSpPr/>
              <p:nvPr/>
            </p:nvSpPr>
            <p:spPr>
              <a:xfrm>
                <a:off x="3084542" y="2592669"/>
                <a:ext cx="432048" cy="2686093"/>
              </a:xfrm>
              <a:prstGeom prst="upArrow">
                <a:avLst/>
              </a:prstGeom>
              <a:solidFill>
                <a:srgbClr val="FF0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2923909" y="5474409"/>
                <a:ext cx="2224155" cy="5040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6591984" y="5466650"/>
                <a:ext cx="2091828" cy="5040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左矢印 20"/>
              <p:cNvSpPr/>
              <p:nvPr/>
            </p:nvSpPr>
            <p:spPr>
              <a:xfrm>
                <a:off x="5148064" y="1840616"/>
                <a:ext cx="1152128" cy="432048"/>
              </a:xfrm>
              <a:prstGeom prst="leftArrow">
                <a:avLst/>
              </a:prstGeom>
              <a:solidFill>
                <a:srgbClr val="00B050"/>
              </a:solidFill>
              <a:ln w="25400" cmpd="sng">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2801934" y="5441704"/>
                <a:ext cx="2477123" cy="611584"/>
              </a:xfrm>
              <a:prstGeom prst="rect">
                <a:avLst/>
              </a:prstGeom>
              <a:noFill/>
            </p:spPr>
            <p:txBody>
              <a:bodyPr wrap="square" rtlCol="0">
                <a:spAutoFit/>
              </a:bodyPr>
              <a:lstStyle/>
              <a:p>
                <a:pPr algn="ctr"/>
                <a:r>
                  <a:rPr kumimoji="1" lang="ja-JP" altLang="en-US" sz="1400" dirty="0" smtClean="0"/>
                  <a:t>市町村事務処理標準システム</a:t>
                </a:r>
                <a:endParaRPr kumimoji="1" lang="en-US" altLang="ja-JP" sz="1400" dirty="0" smtClean="0"/>
              </a:p>
              <a:p>
                <a:pPr algn="ctr"/>
                <a:r>
                  <a:rPr lang="ja-JP" altLang="en-US" sz="1100" dirty="0"/>
                  <a:t>（</a:t>
                </a:r>
                <a:r>
                  <a:rPr kumimoji="1" lang="ja-JP" altLang="en-US" sz="1100" dirty="0" smtClean="0"/>
                  <a:t>市町村自庁システム）</a:t>
                </a:r>
                <a:endParaRPr kumimoji="1" lang="ja-JP" altLang="en-US" sz="1100" dirty="0"/>
              </a:p>
            </p:txBody>
          </p:sp>
          <p:sp>
            <p:nvSpPr>
              <p:cNvPr id="33" name="テキスト ボックス 32"/>
              <p:cNvSpPr txBox="1"/>
              <p:nvPr/>
            </p:nvSpPr>
            <p:spPr>
              <a:xfrm>
                <a:off x="4927872" y="2111829"/>
                <a:ext cx="1728192" cy="344016"/>
              </a:xfrm>
              <a:prstGeom prst="rect">
                <a:avLst/>
              </a:prstGeom>
              <a:noFill/>
            </p:spPr>
            <p:txBody>
              <a:bodyPr wrap="square" rtlCol="0">
                <a:spAutoFit/>
              </a:bodyPr>
              <a:lstStyle/>
              <a:p>
                <a:pPr algn="ctr"/>
                <a:r>
                  <a:rPr lang="ja-JP" altLang="en-US" sz="1200" dirty="0">
                    <a:latin typeface="+mn-ea"/>
                  </a:rPr>
                  <a:t>（媒体）</a:t>
                </a:r>
              </a:p>
            </p:txBody>
          </p:sp>
          <p:sp>
            <p:nvSpPr>
              <p:cNvPr id="35" name="テキスト ボックス 34"/>
              <p:cNvSpPr txBox="1"/>
              <p:nvPr/>
            </p:nvSpPr>
            <p:spPr>
              <a:xfrm>
                <a:off x="6662112" y="5549255"/>
                <a:ext cx="1949692" cy="382240"/>
              </a:xfrm>
              <a:prstGeom prst="rect">
                <a:avLst/>
              </a:prstGeom>
              <a:noFill/>
            </p:spPr>
            <p:txBody>
              <a:bodyPr wrap="square" rtlCol="0">
                <a:spAutoFit/>
              </a:bodyPr>
              <a:lstStyle/>
              <a:p>
                <a:pPr algn="ctr"/>
                <a:r>
                  <a:rPr lang="ja-JP" altLang="en-US" sz="1400" dirty="0" smtClean="0"/>
                  <a:t>国保</a:t>
                </a:r>
                <a:r>
                  <a:rPr kumimoji="1" lang="ja-JP" altLang="en-US" sz="1400" dirty="0" smtClean="0"/>
                  <a:t>事業報告システム</a:t>
                </a:r>
                <a:endParaRPr kumimoji="1" lang="ja-JP" altLang="en-US" sz="1400" dirty="0"/>
              </a:p>
            </p:txBody>
          </p:sp>
          <p:sp>
            <p:nvSpPr>
              <p:cNvPr id="41" name="正方形/長方形 40"/>
              <p:cNvSpPr/>
              <p:nvPr/>
            </p:nvSpPr>
            <p:spPr>
              <a:xfrm>
                <a:off x="2771800" y="1268760"/>
                <a:ext cx="6192688" cy="122413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　</a:t>
                </a:r>
                <a:endParaRPr kumimoji="1" lang="ja-JP" altLang="en-US" dirty="0">
                  <a:solidFill>
                    <a:schemeClr val="tx1"/>
                  </a:solidFill>
                </a:endParaRPr>
              </a:p>
            </p:txBody>
          </p:sp>
          <p:sp>
            <p:nvSpPr>
              <p:cNvPr id="42" name="正方形/長方形 41"/>
              <p:cNvSpPr/>
              <p:nvPr/>
            </p:nvSpPr>
            <p:spPr>
              <a:xfrm>
                <a:off x="3059832" y="1790593"/>
                <a:ext cx="1872208" cy="5337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6446763" y="1772813"/>
                <a:ext cx="2381066" cy="5515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6339019" y="1741633"/>
                <a:ext cx="2589798" cy="649807"/>
              </a:xfrm>
              <a:prstGeom prst="rect">
                <a:avLst/>
              </a:prstGeom>
              <a:noFill/>
            </p:spPr>
            <p:txBody>
              <a:bodyPr wrap="square" rtlCol="0">
                <a:spAutoFit/>
              </a:bodyPr>
              <a:lstStyle/>
              <a:p>
                <a:pPr algn="ctr"/>
                <a:r>
                  <a:rPr lang="ja-JP" altLang="en-US" sz="1400" dirty="0" smtClean="0"/>
                  <a:t>国保</a:t>
                </a:r>
                <a:r>
                  <a:rPr kumimoji="1" lang="ja-JP" altLang="en-US" sz="1400" dirty="0" smtClean="0"/>
                  <a:t>事業報告システム</a:t>
                </a:r>
                <a:endParaRPr kumimoji="1" lang="en-US" altLang="ja-JP" sz="1400" dirty="0" smtClean="0"/>
              </a:p>
              <a:p>
                <a:pPr algn="ctr"/>
                <a:r>
                  <a:rPr lang="ja-JP" altLang="en-US" sz="1300" dirty="0" smtClean="0"/>
                  <a:t>（必要データの一括作成機能等）</a:t>
                </a:r>
                <a:endParaRPr kumimoji="1" lang="en-US" altLang="ja-JP" sz="1300" dirty="0" smtClean="0"/>
              </a:p>
            </p:txBody>
          </p:sp>
          <p:sp>
            <p:nvSpPr>
              <p:cNvPr id="45" name="テキスト ボックス 44"/>
              <p:cNvSpPr txBox="1"/>
              <p:nvPr/>
            </p:nvSpPr>
            <p:spPr>
              <a:xfrm>
                <a:off x="3092490" y="1753652"/>
                <a:ext cx="1800200" cy="649807"/>
              </a:xfrm>
              <a:prstGeom prst="rect">
                <a:avLst/>
              </a:prstGeom>
              <a:noFill/>
            </p:spPr>
            <p:txBody>
              <a:bodyPr wrap="square" rtlCol="0">
                <a:spAutoFit/>
              </a:bodyPr>
              <a:lstStyle/>
              <a:p>
                <a:pPr algn="ctr"/>
                <a:r>
                  <a:rPr lang="ja-JP" altLang="en-US" sz="1400" dirty="0" smtClean="0"/>
                  <a:t>国保事業費納付金等算定標準システム</a:t>
                </a:r>
                <a:endParaRPr kumimoji="1" lang="ja-JP" altLang="en-US" sz="1400" dirty="0"/>
              </a:p>
            </p:txBody>
          </p:sp>
          <p:sp>
            <p:nvSpPr>
              <p:cNvPr id="46" name="テキスト ボックス 45"/>
              <p:cNvSpPr txBox="1"/>
              <p:nvPr/>
            </p:nvSpPr>
            <p:spPr>
              <a:xfrm>
                <a:off x="7380312" y="1268760"/>
                <a:ext cx="1296144" cy="458688"/>
              </a:xfrm>
              <a:prstGeom prst="rect">
                <a:avLst/>
              </a:prstGeom>
              <a:noFill/>
            </p:spPr>
            <p:txBody>
              <a:bodyPr wrap="square" rtlCol="0">
                <a:spAutoFit/>
              </a:bodyPr>
              <a:lstStyle/>
              <a:p>
                <a:r>
                  <a:rPr kumimoji="1" lang="ja-JP" altLang="en-US" dirty="0" smtClean="0"/>
                  <a:t>都道府県</a:t>
                </a:r>
                <a:endParaRPr kumimoji="1" lang="ja-JP" altLang="en-US" dirty="0"/>
              </a:p>
            </p:txBody>
          </p:sp>
          <p:sp>
            <p:nvSpPr>
              <p:cNvPr id="55" name="四角形吹き出し 54"/>
              <p:cNvSpPr/>
              <p:nvPr/>
            </p:nvSpPr>
            <p:spPr>
              <a:xfrm>
                <a:off x="6225364" y="2880807"/>
                <a:ext cx="2061464" cy="2204376"/>
              </a:xfrm>
              <a:prstGeom prst="wedgeRectCallout">
                <a:avLst>
                  <a:gd name="adj1" fmla="val -52321"/>
                  <a:gd name="adj2" fmla="val -83892"/>
                </a:avLst>
              </a:prstGeom>
              <a:solidFill>
                <a:srgbClr val="92D050"/>
              </a:solidFill>
              <a:ln w="25400" cmpd="sng">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p:cNvSpPr txBox="1"/>
              <p:nvPr/>
            </p:nvSpPr>
            <p:spPr>
              <a:xfrm>
                <a:off x="6228184" y="3048342"/>
                <a:ext cx="2088232" cy="2001184"/>
              </a:xfrm>
              <a:prstGeom prst="rect">
                <a:avLst/>
              </a:prstGeom>
              <a:noFill/>
            </p:spPr>
            <p:txBody>
              <a:bodyPr wrap="square" rtlCol="0">
                <a:spAutoFit/>
              </a:bodyPr>
              <a:lstStyle/>
              <a:p>
                <a:r>
                  <a:rPr lang="ja-JP" altLang="en-US" sz="900" dirty="0" smtClean="0">
                    <a:latin typeface="+mn-ea"/>
                  </a:rPr>
                  <a:t>・被保険者数</a:t>
                </a:r>
                <a:endParaRPr lang="en-US" altLang="ja-JP" sz="900" dirty="0" smtClean="0">
                  <a:latin typeface="+mn-ea"/>
                </a:endParaRPr>
              </a:p>
              <a:p>
                <a:r>
                  <a:rPr lang="ja-JP" altLang="en-US" sz="900" dirty="0" smtClean="0">
                    <a:latin typeface="+mn-ea"/>
                  </a:rPr>
                  <a:t>・世帯数</a:t>
                </a:r>
                <a:endParaRPr lang="en-US" altLang="ja-JP" sz="900" dirty="0" smtClean="0">
                  <a:latin typeface="+mn-ea"/>
                </a:endParaRPr>
              </a:p>
              <a:p>
                <a:r>
                  <a:rPr lang="ja-JP" altLang="en-US" sz="900" dirty="0" smtClean="0">
                    <a:latin typeface="+mn-ea"/>
                  </a:rPr>
                  <a:t>・介護保険</a:t>
                </a:r>
                <a:r>
                  <a:rPr lang="en-US" altLang="ja-JP" sz="900" dirty="0" smtClean="0">
                    <a:latin typeface="+mn-ea"/>
                  </a:rPr>
                  <a:t>2</a:t>
                </a:r>
                <a:r>
                  <a:rPr lang="ja-JP" altLang="en-US" sz="900" dirty="0" smtClean="0">
                    <a:latin typeface="+mn-ea"/>
                  </a:rPr>
                  <a:t>号被保険者数</a:t>
                </a:r>
                <a:endParaRPr lang="en-US" altLang="ja-JP" sz="900" dirty="0" smtClean="0">
                  <a:latin typeface="+mn-ea"/>
                </a:endParaRPr>
              </a:p>
              <a:p>
                <a:r>
                  <a:rPr lang="ja-JP" altLang="en-US" sz="900" dirty="0" smtClean="0">
                    <a:latin typeface="+mn-ea"/>
                  </a:rPr>
                  <a:t>・</a:t>
                </a:r>
                <a:r>
                  <a:rPr lang="en-US" altLang="ja-JP" sz="900" dirty="0" smtClean="0">
                    <a:latin typeface="+mn-ea"/>
                  </a:rPr>
                  <a:t>5</a:t>
                </a:r>
                <a:r>
                  <a:rPr lang="ja-JP" altLang="en-US" sz="900" dirty="0" smtClean="0">
                    <a:latin typeface="+mn-ea"/>
                  </a:rPr>
                  <a:t>歳階級別被保険者数</a:t>
                </a:r>
                <a:endParaRPr lang="en-US" altLang="ja-JP" sz="900" dirty="0" smtClean="0">
                  <a:latin typeface="+mn-ea"/>
                </a:endParaRPr>
              </a:p>
              <a:p>
                <a:r>
                  <a:rPr lang="ja-JP" altLang="en-US" sz="900" dirty="0" smtClean="0">
                    <a:latin typeface="+mn-ea"/>
                  </a:rPr>
                  <a:t>・医療費実績</a:t>
                </a:r>
                <a:endParaRPr lang="en-US" altLang="ja-JP" sz="900" dirty="0" smtClean="0">
                  <a:latin typeface="+mn-ea"/>
                </a:endParaRPr>
              </a:p>
              <a:p>
                <a:r>
                  <a:rPr lang="ja-JP" altLang="en-US" sz="900" dirty="0" smtClean="0">
                    <a:latin typeface="+mn-ea"/>
                  </a:rPr>
                  <a:t>・所得総額（賦課限度額控除後）</a:t>
                </a:r>
                <a:endParaRPr lang="en-US" altLang="ja-JP" sz="900" dirty="0" smtClean="0">
                  <a:latin typeface="+mn-ea"/>
                </a:endParaRPr>
              </a:p>
              <a:p>
                <a:r>
                  <a:rPr lang="ja-JP" altLang="en-US" sz="900" dirty="0" smtClean="0">
                    <a:latin typeface="+mn-ea"/>
                  </a:rPr>
                  <a:t>・介護保険</a:t>
                </a:r>
                <a:r>
                  <a:rPr lang="en-US" altLang="ja-JP" sz="900" dirty="0" smtClean="0">
                    <a:latin typeface="+mn-ea"/>
                  </a:rPr>
                  <a:t>2</a:t>
                </a:r>
                <a:r>
                  <a:rPr lang="ja-JP" altLang="en-US" sz="900" dirty="0" smtClean="0">
                    <a:latin typeface="+mn-ea"/>
                  </a:rPr>
                  <a:t>号所得総額（賦課限度額</a:t>
                </a:r>
                <a:endParaRPr lang="en-US" altLang="ja-JP" sz="900" dirty="0" smtClean="0">
                  <a:latin typeface="+mn-ea"/>
                </a:endParaRPr>
              </a:p>
              <a:p>
                <a:r>
                  <a:rPr lang="ja-JP" altLang="en-US" sz="900" dirty="0" smtClean="0">
                    <a:latin typeface="+mn-ea"/>
                  </a:rPr>
                  <a:t>　控除後）</a:t>
                </a:r>
                <a:endParaRPr lang="en-US" altLang="ja-JP" sz="900" dirty="0" smtClean="0">
                  <a:latin typeface="+mn-ea"/>
                </a:endParaRPr>
              </a:p>
              <a:p>
                <a:r>
                  <a:rPr lang="ja-JP" altLang="en-US" sz="900" dirty="0" smtClean="0">
                    <a:latin typeface="+mn-ea"/>
                  </a:rPr>
                  <a:t>・定率国庫負担金減額調整分（地方</a:t>
                </a:r>
                <a:endParaRPr lang="en-US" altLang="ja-JP" sz="900" dirty="0" smtClean="0">
                  <a:latin typeface="+mn-ea"/>
                </a:endParaRPr>
              </a:p>
              <a:p>
                <a:r>
                  <a:rPr lang="ja-JP" altLang="en-US" sz="900" dirty="0" smtClean="0">
                    <a:latin typeface="+mn-ea"/>
                  </a:rPr>
                  <a:t>　単独事業分）</a:t>
                </a:r>
                <a:endParaRPr lang="en-US" altLang="ja-JP" sz="900" dirty="0" smtClean="0">
                  <a:latin typeface="+mn-ea"/>
                </a:endParaRPr>
              </a:p>
              <a:p>
                <a:r>
                  <a:rPr lang="ja-JP" altLang="en-US" sz="900" dirty="0" smtClean="0">
                    <a:latin typeface="+mn-ea"/>
                  </a:rPr>
                  <a:t>・療養給付費負担金　　等</a:t>
                </a:r>
                <a:endParaRPr lang="en-US" altLang="ja-JP" sz="900" dirty="0" smtClean="0">
                  <a:latin typeface="+mn-ea"/>
                </a:endParaRPr>
              </a:p>
            </p:txBody>
          </p:sp>
          <p:sp>
            <p:nvSpPr>
              <p:cNvPr id="58" name="テキスト ボックス 57"/>
              <p:cNvSpPr txBox="1"/>
              <p:nvPr/>
            </p:nvSpPr>
            <p:spPr>
              <a:xfrm>
                <a:off x="6994589" y="2647942"/>
                <a:ext cx="1368152" cy="573359"/>
              </a:xfrm>
              <a:prstGeom prst="rect">
                <a:avLst/>
              </a:prstGeom>
              <a:solidFill>
                <a:srgbClr val="FFC000"/>
              </a:solidFill>
            </p:spPr>
            <p:txBody>
              <a:bodyPr wrap="square" rtlCol="0">
                <a:spAutoFit/>
              </a:bodyPr>
              <a:lstStyle/>
              <a:p>
                <a:pPr algn="ctr"/>
                <a:r>
                  <a:rPr kumimoji="1" lang="ja-JP" altLang="en-US" sz="1200" dirty="0" smtClean="0">
                    <a:latin typeface="+mn-ea"/>
                  </a:rPr>
                  <a:t>②連携（活用）項目</a:t>
                </a:r>
                <a:endParaRPr kumimoji="1" lang="en-US" altLang="ja-JP" sz="1200" dirty="0" smtClean="0">
                  <a:latin typeface="+mn-ea"/>
                </a:endParaRPr>
              </a:p>
              <a:p>
                <a:pPr algn="ctr"/>
                <a:r>
                  <a:rPr lang="ja-JP" altLang="en-US" sz="1200" dirty="0" smtClean="0">
                    <a:latin typeface="+mn-ea"/>
                  </a:rPr>
                  <a:t>（約</a:t>
                </a:r>
                <a:r>
                  <a:rPr lang="en-US" altLang="ja-JP" sz="1200" dirty="0" smtClean="0">
                    <a:latin typeface="+mn-ea"/>
                  </a:rPr>
                  <a:t>230</a:t>
                </a:r>
                <a:r>
                  <a:rPr lang="ja-JP" altLang="en-US" sz="1200" dirty="0" smtClean="0">
                    <a:latin typeface="+mn-ea"/>
                  </a:rPr>
                  <a:t>項目）</a:t>
                </a:r>
                <a:endParaRPr kumimoji="1" lang="ja-JP" altLang="en-US" sz="1200" dirty="0">
                  <a:latin typeface="+mn-ea"/>
                </a:endParaRPr>
              </a:p>
            </p:txBody>
          </p:sp>
          <p:sp>
            <p:nvSpPr>
              <p:cNvPr id="59" name="四角形吹き出し 58"/>
              <p:cNvSpPr/>
              <p:nvPr/>
            </p:nvSpPr>
            <p:spPr>
              <a:xfrm>
                <a:off x="3660606" y="2950387"/>
                <a:ext cx="2293590" cy="2232247"/>
              </a:xfrm>
              <a:prstGeom prst="wedgeRectCallout">
                <a:avLst>
                  <a:gd name="adj1" fmla="val -59227"/>
                  <a:gd name="adj2" fmla="val -40114"/>
                </a:avLst>
              </a:prstGeom>
              <a:solidFill>
                <a:schemeClr val="accent2">
                  <a:lumMod val="20000"/>
                  <a:lumOff val="8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p:cNvSpPr txBox="1"/>
              <p:nvPr/>
            </p:nvSpPr>
            <p:spPr>
              <a:xfrm>
                <a:off x="3660606" y="3179367"/>
                <a:ext cx="2422276" cy="2006757"/>
              </a:xfrm>
              <a:prstGeom prst="rect">
                <a:avLst/>
              </a:prstGeom>
              <a:noFill/>
            </p:spPr>
            <p:txBody>
              <a:bodyPr wrap="square" rtlCol="0">
                <a:spAutoFit/>
              </a:bodyPr>
              <a:lstStyle/>
              <a:p>
                <a:r>
                  <a:rPr lang="ja-JP" altLang="en-US" sz="900" dirty="0" smtClean="0">
                    <a:latin typeface="+mn-ea"/>
                  </a:rPr>
                  <a:t>○介護保険</a:t>
                </a:r>
                <a:r>
                  <a:rPr lang="en-US" altLang="ja-JP" sz="900" dirty="0" smtClean="0">
                    <a:latin typeface="+mn-ea"/>
                  </a:rPr>
                  <a:t>2</a:t>
                </a:r>
                <a:r>
                  <a:rPr lang="ja-JP" altLang="en-US" sz="900" dirty="0" smtClean="0">
                    <a:latin typeface="+mn-ea"/>
                  </a:rPr>
                  <a:t>号世帯数</a:t>
                </a:r>
                <a:endParaRPr lang="en-US" altLang="ja-JP" sz="900" dirty="0" smtClean="0">
                  <a:latin typeface="+mn-ea"/>
                </a:endParaRPr>
              </a:p>
              <a:p>
                <a:r>
                  <a:rPr lang="ja-JP" altLang="en-US" sz="900" dirty="0" smtClean="0">
                    <a:latin typeface="+mn-ea"/>
                  </a:rPr>
                  <a:t>○特定世帯数</a:t>
                </a:r>
                <a:endParaRPr lang="en-US" altLang="ja-JP" sz="900" dirty="0" smtClean="0">
                  <a:latin typeface="+mn-ea"/>
                </a:endParaRPr>
              </a:p>
              <a:p>
                <a:r>
                  <a:rPr lang="ja-JP" altLang="en-US" sz="900" dirty="0" smtClean="0">
                    <a:latin typeface="+mn-ea"/>
                  </a:rPr>
                  <a:t>○旧被扶養者数</a:t>
                </a:r>
                <a:endParaRPr lang="en-US" altLang="ja-JP" sz="900" dirty="0" smtClean="0">
                  <a:latin typeface="+mn-ea"/>
                </a:endParaRPr>
              </a:p>
              <a:p>
                <a:r>
                  <a:rPr lang="ja-JP" altLang="en-US" sz="900" dirty="0" smtClean="0">
                    <a:latin typeface="+mn-ea"/>
                  </a:rPr>
                  <a:t>○非自発的失業者数</a:t>
                </a:r>
                <a:endParaRPr lang="en-US" altLang="ja-JP" sz="900" dirty="0" smtClean="0">
                  <a:latin typeface="+mn-ea"/>
                </a:endParaRPr>
              </a:p>
              <a:p>
                <a:r>
                  <a:rPr lang="ja-JP" altLang="en-US" sz="900" dirty="0" smtClean="0">
                    <a:latin typeface="+mn-ea"/>
                  </a:rPr>
                  <a:t>○固定資産税額</a:t>
                </a:r>
                <a:endParaRPr lang="en-US" altLang="ja-JP" sz="900" dirty="0" smtClean="0">
                  <a:latin typeface="+mn-ea"/>
                </a:endParaRPr>
              </a:p>
              <a:p>
                <a:r>
                  <a:rPr lang="ja-JP" altLang="en-US" sz="900" dirty="0" smtClean="0">
                    <a:latin typeface="+mn-ea"/>
                  </a:rPr>
                  <a:t>○介護保険</a:t>
                </a:r>
                <a:r>
                  <a:rPr lang="en-US" altLang="ja-JP" sz="900" dirty="0" smtClean="0">
                    <a:latin typeface="+mn-ea"/>
                  </a:rPr>
                  <a:t>2</a:t>
                </a:r>
                <a:r>
                  <a:rPr lang="ja-JP" altLang="en-US" sz="900" dirty="0" smtClean="0">
                    <a:latin typeface="+mn-ea"/>
                  </a:rPr>
                  <a:t>号固定資産税額</a:t>
                </a:r>
                <a:endParaRPr lang="en-US" altLang="ja-JP" sz="900" dirty="0" smtClean="0">
                  <a:latin typeface="+mn-ea"/>
                </a:endParaRPr>
              </a:p>
              <a:p>
                <a:pPr>
                  <a:defRPr/>
                </a:pPr>
                <a:r>
                  <a:rPr lang="ja-JP" altLang="en-US" sz="900" dirty="0" smtClean="0">
                    <a:latin typeface="+mn-ea"/>
                  </a:rPr>
                  <a:t>○定率国庫負担金減額調整分（第三者行為</a:t>
                </a:r>
                <a:endParaRPr lang="en-US" altLang="ja-JP" sz="900" dirty="0" smtClean="0">
                  <a:latin typeface="+mn-ea"/>
                </a:endParaRPr>
              </a:p>
              <a:p>
                <a:pPr>
                  <a:defRPr/>
                </a:pPr>
                <a:r>
                  <a:rPr lang="ja-JP" altLang="en-US" sz="900" dirty="0" smtClean="0">
                    <a:latin typeface="+mn-ea"/>
                  </a:rPr>
                  <a:t>　求償分）</a:t>
                </a:r>
                <a:endParaRPr lang="en-US" altLang="ja-JP" sz="900" dirty="0" smtClean="0">
                  <a:latin typeface="+mn-ea"/>
                </a:endParaRPr>
              </a:p>
              <a:p>
                <a:pPr>
                  <a:defRPr/>
                </a:pPr>
                <a:r>
                  <a:rPr lang="ja-JP" altLang="en-US" sz="900" dirty="0" smtClean="0">
                    <a:latin typeface="+mn-ea"/>
                  </a:rPr>
                  <a:t>○保健事業費（年報以外の数値）</a:t>
                </a:r>
                <a:endParaRPr lang="en-US" altLang="ja-JP" sz="900" dirty="0" smtClean="0">
                  <a:latin typeface="+mn-ea"/>
                </a:endParaRPr>
              </a:p>
              <a:p>
                <a:pPr>
                  <a:defRPr/>
                </a:pPr>
                <a:r>
                  <a:rPr lang="ja-JP" altLang="en-US" sz="900" dirty="0" smtClean="0">
                    <a:latin typeface="+mn-ea"/>
                  </a:rPr>
                  <a:t>○直営診療所に係る費用　等</a:t>
                </a:r>
                <a:endParaRPr lang="en-US" altLang="ja-JP" sz="900" dirty="0" smtClean="0">
                  <a:latin typeface="+mn-ea"/>
                </a:endParaRPr>
              </a:p>
              <a:p>
                <a:pPr>
                  <a:defRPr/>
                </a:pPr>
                <a:endParaRPr lang="en-US" altLang="ja-JP" sz="900" dirty="0" smtClean="0">
                  <a:latin typeface="+mn-ea"/>
                </a:endParaRPr>
              </a:p>
            </p:txBody>
          </p:sp>
          <p:sp>
            <p:nvSpPr>
              <p:cNvPr id="61" name="テキスト ボックス 60"/>
              <p:cNvSpPr txBox="1"/>
              <p:nvPr/>
            </p:nvSpPr>
            <p:spPr>
              <a:xfrm>
                <a:off x="3804622" y="2595870"/>
                <a:ext cx="2016224" cy="573359"/>
              </a:xfrm>
              <a:prstGeom prst="rect">
                <a:avLst/>
              </a:prstGeom>
              <a:solidFill>
                <a:srgbClr val="FFC000"/>
              </a:solidFill>
            </p:spPr>
            <p:txBody>
              <a:bodyPr wrap="square" rtlCol="0">
                <a:spAutoFit/>
              </a:bodyPr>
              <a:lstStyle/>
              <a:p>
                <a:pPr algn="ctr"/>
                <a:r>
                  <a:rPr kumimoji="1" lang="ja-JP" altLang="en-US" sz="1200" dirty="0" smtClean="0">
                    <a:latin typeface="+mn-ea"/>
                  </a:rPr>
                  <a:t>③市町村自庁システムからの</a:t>
                </a:r>
                <a:endParaRPr kumimoji="1" lang="en-US" altLang="ja-JP" sz="1200" dirty="0" smtClean="0">
                  <a:latin typeface="+mn-ea"/>
                </a:endParaRPr>
              </a:p>
              <a:p>
                <a:pPr algn="ctr"/>
                <a:r>
                  <a:rPr kumimoji="1" lang="ja-JP" altLang="en-US" sz="1200" dirty="0" smtClean="0">
                    <a:latin typeface="+mn-ea"/>
                  </a:rPr>
                  <a:t>連携項目（約</a:t>
                </a:r>
                <a:r>
                  <a:rPr kumimoji="1" lang="en-US" altLang="ja-JP" sz="1200" dirty="0" smtClean="0">
                    <a:latin typeface="+mn-ea"/>
                  </a:rPr>
                  <a:t>150</a:t>
                </a:r>
                <a:r>
                  <a:rPr kumimoji="1" lang="ja-JP" altLang="en-US" sz="1200" dirty="0" smtClean="0">
                    <a:latin typeface="+mn-ea"/>
                  </a:rPr>
                  <a:t>項目）</a:t>
                </a:r>
                <a:endParaRPr kumimoji="1" lang="ja-JP" altLang="en-US" sz="1000" dirty="0">
                  <a:latin typeface="+mn-ea"/>
                </a:endParaRPr>
              </a:p>
            </p:txBody>
          </p:sp>
          <p:sp>
            <p:nvSpPr>
              <p:cNvPr id="28" name="左矢印 27"/>
              <p:cNvSpPr/>
              <p:nvPr/>
            </p:nvSpPr>
            <p:spPr>
              <a:xfrm rot="5400000">
                <a:off x="7243652" y="3707960"/>
                <a:ext cx="2736304" cy="432048"/>
              </a:xfrm>
              <a:prstGeom prst="leftArrow">
                <a:avLst/>
              </a:prstGeom>
              <a:solidFill>
                <a:srgbClr val="00B050"/>
              </a:solidFill>
              <a:ln w="254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564262" y="3107337"/>
                <a:ext cx="1440160" cy="5584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492254" y="3207641"/>
                <a:ext cx="1600768" cy="382240"/>
              </a:xfrm>
              <a:prstGeom prst="rect">
                <a:avLst/>
              </a:prstGeom>
              <a:noFill/>
            </p:spPr>
            <p:txBody>
              <a:bodyPr wrap="square" rtlCol="0">
                <a:spAutoFit/>
              </a:bodyPr>
              <a:lstStyle/>
              <a:p>
                <a:pPr algn="ctr"/>
                <a:r>
                  <a:rPr lang="ja-JP" altLang="en-US" sz="1400" dirty="0" smtClean="0"/>
                  <a:t>国保総合システム</a:t>
                </a:r>
                <a:endParaRPr kumimoji="1" lang="ja-JP" altLang="en-US" sz="1400" dirty="0"/>
              </a:p>
            </p:txBody>
          </p:sp>
          <p:sp>
            <p:nvSpPr>
              <p:cNvPr id="32" name="正方形/長方形 31"/>
              <p:cNvSpPr/>
              <p:nvPr/>
            </p:nvSpPr>
            <p:spPr>
              <a:xfrm>
                <a:off x="420246" y="2950387"/>
                <a:ext cx="2160240" cy="2146308"/>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4" name="テキスト ボックス 33"/>
              <p:cNvSpPr txBox="1"/>
              <p:nvPr/>
            </p:nvSpPr>
            <p:spPr>
              <a:xfrm>
                <a:off x="780286" y="3833067"/>
                <a:ext cx="1656184" cy="458688"/>
              </a:xfrm>
              <a:prstGeom prst="rect">
                <a:avLst/>
              </a:prstGeom>
              <a:noFill/>
            </p:spPr>
            <p:txBody>
              <a:bodyPr wrap="square" rtlCol="0">
                <a:spAutoFit/>
              </a:bodyPr>
              <a:lstStyle/>
              <a:p>
                <a:r>
                  <a:rPr kumimoji="1" lang="ja-JP" altLang="en-US" dirty="0" smtClean="0"/>
                  <a:t>国保連合会</a:t>
                </a:r>
                <a:endParaRPr kumimoji="1" lang="ja-JP" altLang="en-US" dirty="0"/>
              </a:p>
            </p:txBody>
          </p:sp>
          <p:sp>
            <p:nvSpPr>
              <p:cNvPr id="36" name="屈折矢印 35"/>
              <p:cNvSpPr/>
              <p:nvPr/>
            </p:nvSpPr>
            <p:spPr>
              <a:xfrm rot="5400000" flipH="1">
                <a:off x="1687513" y="1871267"/>
                <a:ext cx="1162583" cy="816798"/>
              </a:xfrm>
              <a:prstGeom prst="bentUpArrow">
                <a:avLst>
                  <a:gd name="adj1" fmla="val 20335"/>
                  <a:gd name="adj2" fmla="val 25000"/>
                  <a:gd name="adj3" fmla="val 27332"/>
                </a:avLst>
              </a:prstGeom>
              <a:solidFill>
                <a:schemeClr val="accent3">
                  <a:lumMod val="20000"/>
                  <a:lumOff val="80000"/>
                </a:schemeClr>
              </a:solidFill>
              <a:ln w="25400" cmpd="sng">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四角形吹き出し 36"/>
              <p:cNvSpPr/>
              <p:nvPr/>
            </p:nvSpPr>
            <p:spPr>
              <a:xfrm>
                <a:off x="65746" y="597441"/>
                <a:ext cx="1510288" cy="1680770"/>
              </a:xfrm>
              <a:prstGeom prst="wedgeRectCallout">
                <a:avLst>
                  <a:gd name="adj1" fmla="val 66722"/>
                  <a:gd name="adj2" fmla="val 35614"/>
                </a:avLst>
              </a:prstGeom>
              <a:solidFill>
                <a:schemeClr val="accent3">
                  <a:lumMod val="20000"/>
                  <a:lumOff val="80000"/>
                </a:schemeClr>
              </a:solidFill>
              <a:ln w="25400" cmpd="sng">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139633" y="310761"/>
                <a:ext cx="1368152" cy="573359"/>
              </a:xfrm>
              <a:prstGeom prst="rect">
                <a:avLst/>
              </a:prstGeom>
              <a:solidFill>
                <a:srgbClr val="FFC000"/>
              </a:solidFill>
            </p:spPr>
            <p:txBody>
              <a:bodyPr wrap="square" rtlCol="0">
                <a:spAutoFit/>
              </a:bodyPr>
              <a:lstStyle/>
              <a:p>
                <a:pPr algn="ctr"/>
                <a:r>
                  <a:rPr kumimoji="1" lang="ja-JP" altLang="en-US" sz="1200" dirty="0" smtClean="0">
                    <a:latin typeface="+mn-ea"/>
                  </a:rPr>
                  <a:t>④連携（可能）項目</a:t>
                </a:r>
                <a:endParaRPr kumimoji="1" lang="en-US" altLang="ja-JP" sz="1200" dirty="0" smtClean="0">
                  <a:latin typeface="+mn-ea"/>
                </a:endParaRPr>
              </a:p>
              <a:p>
                <a:pPr algn="ctr"/>
                <a:r>
                  <a:rPr lang="ja-JP" altLang="en-US" sz="1200" dirty="0" smtClean="0">
                    <a:latin typeface="+mn-ea"/>
                  </a:rPr>
                  <a:t>（約</a:t>
                </a:r>
                <a:r>
                  <a:rPr lang="en-US" altLang="ja-JP" sz="1200" dirty="0" smtClean="0">
                    <a:latin typeface="+mn-ea"/>
                  </a:rPr>
                  <a:t>70</a:t>
                </a:r>
                <a:r>
                  <a:rPr lang="ja-JP" altLang="en-US" sz="1200" dirty="0" smtClean="0">
                    <a:latin typeface="+mn-ea"/>
                  </a:rPr>
                  <a:t>項目）</a:t>
                </a:r>
                <a:endParaRPr kumimoji="1" lang="ja-JP" altLang="en-US" sz="1200" dirty="0">
                  <a:latin typeface="+mn-ea"/>
                </a:endParaRPr>
              </a:p>
            </p:txBody>
          </p:sp>
          <p:sp>
            <p:nvSpPr>
              <p:cNvPr id="39" name="テキスト ボックス 38"/>
              <p:cNvSpPr txBox="1"/>
              <p:nvPr/>
            </p:nvSpPr>
            <p:spPr>
              <a:xfrm>
                <a:off x="105421" y="881238"/>
                <a:ext cx="1584176" cy="1318726"/>
              </a:xfrm>
              <a:prstGeom prst="rect">
                <a:avLst/>
              </a:prstGeom>
              <a:noFill/>
            </p:spPr>
            <p:txBody>
              <a:bodyPr wrap="square" rtlCol="0">
                <a:spAutoFit/>
              </a:bodyPr>
              <a:lstStyle/>
              <a:p>
                <a:r>
                  <a:rPr lang="ja-JP" altLang="en-US" sz="900" dirty="0" smtClean="0">
                    <a:latin typeface="+mn-ea"/>
                  </a:rPr>
                  <a:t>・５歳階級別医療費</a:t>
                </a:r>
                <a:endParaRPr lang="en-US" altLang="ja-JP" sz="900" dirty="0" smtClean="0">
                  <a:latin typeface="+mn-ea"/>
                </a:endParaRPr>
              </a:p>
              <a:p>
                <a:r>
                  <a:rPr lang="ja-JP" altLang="en-US" sz="900" dirty="0" smtClean="0">
                    <a:latin typeface="+mn-ea"/>
                  </a:rPr>
                  <a:t>・高額医療費（</a:t>
                </a:r>
                <a:r>
                  <a:rPr lang="en-US" altLang="ja-JP" sz="900" dirty="0" smtClean="0">
                    <a:latin typeface="+mn-ea"/>
                  </a:rPr>
                  <a:t>80</a:t>
                </a:r>
                <a:r>
                  <a:rPr lang="ja-JP" altLang="en-US" sz="900" dirty="0" smtClean="0">
                    <a:latin typeface="+mn-ea"/>
                  </a:rPr>
                  <a:t>万超の</a:t>
                </a:r>
                <a:endParaRPr lang="en-US" altLang="ja-JP" sz="900" dirty="0" smtClean="0">
                  <a:latin typeface="+mn-ea"/>
                </a:endParaRPr>
              </a:p>
              <a:p>
                <a:r>
                  <a:rPr lang="ja-JP" altLang="en-US" sz="900" dirty="0" smtClean="0">
                    <a:latin typeface="+mn-ea"/>
                  </a:rPr>
                  <a:t>　レセプト）</a:t>
                </a:r>
                <a:endParaRPr lang="en-US" altLang="ja-JP" sz="900" dirty="0" smtClean="0">
                  <a:latin typeface="+mn-ea"/>
                </a:endParaRPr>
              </a:p>
              <a:p>
                <a:r>
                  <a:rPr lang="ja-JP" altLang="en-US" sz="900" dirty="0" smtClean="0">
                    <a:latin typeface="+mn-ea"/>
                  </a:rPr>
                  <a:t>・特別高額医療費（</a:t>
                </a:r>
                <a:r>
                  <a:rPr lang="en-US" altLang="ja-JP" sz="900" dirty="0" smtClean="0">
                    <a:latin typeface="+mn-ea"/>
                  </a:rPr>
                  <a:t>420</a:t>
                </a:r>
                <a:r>
                  <a:rPr lang="ja-JP" altLang="en-US" sz="900" dirty="0" smtClean="0">
                    <a:latin typeface="+mn-ea"/>
                  </a:rPr>
                  <a:t>万</a:t>
                </a:r>
                <a:endParaRPr lang="en-US" altLang="ja-JP" sz="900" dirty="0" smtClean="0">
                  <a:latin typeface="+mn-ea"/>
                </a:endParaRPr>
              </a:p>
              <a:p>
                <a:r>
                  <a:rPr lang="ja-JP" altLang="en-US" sz="900" dirty="0" smtClean="0">
                    <a:latin typeface="+mn-ea"/>
                  </a:rPr>
                  <a:t>　超のレセプトの</a:t>
                </a:r>
                <a:r>
                  <a:rPr lang="en-US" altLang="ja-JP" sz="900" dirty="0" smtClean="0">
                    <a:latin typeface="+mn-ea"/>
                  </a:rPr>
                  <a:t>200</a:t>
                </a:r>
                <a:r>
                  <a:rPr lang="ja-JP" altLang="en-US" sz="900" dirty="0" smtClean="0">
                    <a:latin typeface="+mn-ea"/>
                  </a:rPr>
                  <a:t>万超</a:t>
                </a:r>
                <a:endParaRPr lang="en-US" altLang="ja-JP" sz="900" dirty="0" smtClean="0">
                  <a:latin typeface="+mn-ea"/>
                </a:endParaRPr>
              </a:p>
              <a:p>
                <a:r>
                  <a:rPr lang="ja-JP" altLang="en-US" sz="900" dirty="0" smtClean="0">
                    <a:latin typeface="+mn-ea"/>
                  </a:rPr>
                  <a:t>　部分）</a:t>
                </a:r>
                <a:endParaRPr lang="en-US" altLang="ja-JP" sz="900" dirty="0" smtClean="0">
                  <a:latin typeface="+mn-ea"/>
                </a:endParaRPr>
              </a:p>
              <a:p>
                <a:r>
                  <a:rPr lang="ja-JP" altLang="en-US" sz="900" dirty="0" smtClean="0">
                    <a:latin typeface="+mn-ea"/>
                  </a:rPr>
                  <a:t>・審査支払件数　等</a:t>
                </a:r>
                <a:endParaRPr lang="en-US" altLang="ja-JP" sz="900" dirty="0" smtClean="0">
                  <a:latin typeface="+mn-ea"/>
                </a:endParaRPr>
              </a:p>
            </p:txBody>
          </p:sp>
          <p:pic>
            <p:nvPicPr>
              <p:cNvPr id="40" name="図 39" descr="図18.png"/>
              <p:cNvPicPr>
                <a:picLocks noChangeAspect="1"/>
              </p:cNvPicPr>
              <p:nvPr/>
            </p:nvPicPr>
            <p:blipFill>
              <a:blip r:embed="rId2" cstate="print"/>
              <a:stretch>
                <a:fillRect/>
              </a:stretch>
            </p:blipFill>
            <p:spPr>
              <a:xfrm>
                <a:off x="3001134" y="901160"/>
                <a:ext cx="804606" cy="871656"/>
              </a:xfrm>
              <a:prstGeom prst="rect">
                <a:avLst/>
              </a:prstGeom>
              <a:scene3d>
                <a:camera prst="orthographicFront">
                  <a:rot lat="0" lon="10799970" rev="0"/>
                </a:camera>
                <a:lightRig rig="threePt" dir="t"/>
              </a:scene3d>
            </p:spPr>
          </p:pic>
          <p:sp>
            <p:nvSpPr>
              <p:cNvPr id="48" name="四角形吹き出し 47"/>
              <p:cNvSpPr/>
              <p:nvPr/>
            </p:nvSpPr>
            <p:spPr>
              <a:xfrm>
                <a:off x="4355976" y="151779"/>
                <a:ext cx="2448272" cy="1549029"/>
              </a:xfrm>
              <a:prstGeom prst="wedgeRectCallout">
                <a:avLst>
                  <a:gd name="adj1" fmla="val -73319"/>
                  <a:gd name="adj2" fmla="val 32431"/>
                </a:avLst>
              </a:prstGeom>
              <a:solidFill>
                <a:schemeClr val="accent5">
                  <a:lumMod val="20000"/>
                  <a:lumOff val="80000"/>
                </a:schemeClr>
              </a:solidFill>
              <a:ln w="25400" cmpd="sng">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4355976" y="201906"/>
                <a:ext cx="2520280" cy="1490735"/>
              </a:xfrm>
              <a:prstGeom prst="rect">
                <a:avLst/>
              </a:prstGeom>
              <a:noFill/>
            </p:spPr>
            <p:txBody>
              <a:bodyPr wrap="square" rtlCol="0">
                <a:spAutoFit/>
              </a:bodyPr>
              <a:lstStyle/>
              <a:p>
                <a:r>
                  <a:rPr lang="ja-JP" altLang="en-US" sz="900" dirty="0" smtClean="0">
                    <a:latin typeface="+mn-ea"/>
                  </a:rPr>
                  <a:t>・全国</a:t>
                </a:r>
                <a:r>
                  <a:rPr lang="en-US" altLang="ja-JP" sz="900" dirty="0" smtClean="0">
                    <a:latin typeface="+mn-ea"/>
                  </a:rPr>
                  <a:t>5</a:t>
                </a:r>
                <a:r>
                  <a:rPr lang="ja-JP" altLang="en-US" sz="900" dirty="0" smtClean="0">
                    <a:latin typeface="+mn-ea"/>
                  </a:rPr>
                  <a:t>歳階級別</a:t>
                </a:r>
                <a:r>
                  <a:rPr lang="en-US" altLang="ja-JP" sz="900" dirty="0" smtClean="0">
                    <a:latin typeface="+mn-ea"/>
                  </a:rPr>
                  <a:t>1</a:t>
                </a:r>
                <a:r>
                  <a:rPr lang="ja-JP" altLang="en-US" sz="900" dirty="0" smtClean="0">
                    <a:latin typeface="+mn-ea"/>
                  </a:rPr>
                  <a:t>人当たり平均医療費</a:t>
                </a:r>
                <a:endParaRPr lang="en-US" altLang="ja-JP" sz="900" dirty="0" smtClean="0">
                  <a:latin typeface="+mn-ea"/>
                </a:endParaRPr>
              </a:p>
              <a:p>
                <a:r>
                  <a:rPr lang="ja-JP" altLang="en-US" sz="900" dirty="0" smtClean="0">
                    <a:latin typeface="+mn-ea"/>
                  </a:rPr>
                  <a:t>・規模別目標収納率</a:t>
                </a:r>
                <a:endParaRPr lang="en-US" altLang="ja-JP" sz="900" dirty="0" smtClean="0">
                  <a:latin typeface="+mn-ea"/>
                </a:endParaRPr>
              </a:p>
              <a:p>
                <a:r>
                  <a:rPr lang="ja-JP" altLang="en-US" sz="900" dirty="0" smtClean="0">
                    <a:latin typeface="+mn-ea"/>
                  </a:rPr>
                  <a:t>・算定方式（全国統一、都道府県統一）</a:t>
                </a:r>
                <a:endParaRPr lang="en-US" altLang="ja-JP" sz="900" dirty="0" smtClean="0">
                  <a:latin typeface="+mn-ea"/>
                </a:endParaRPr>
              </a:p>
              <a:p>
                <a:r>
                  <a:rPr lang="ja-JP" altLang="en-US" sz="900" dirty="0" smtClean="0">
                    <a:latin typeface="+mn-ea"/>
                  </a:rPr>
                  <a:t>・賦課割合（全国統一、都道府県統一）</a:t>
                </a:r>
                <a:endParaRPr lang="en-US" altLang="ja-JP" sz="900" dirty="0" smtClean="0">
                  <a:latin typeface="+mn-ea"/>
                </a:endParaRPr>
              </a:p>
              <a:p>
                <a:r>
                  <a:rPr lang="ja-JP" altLang="en-US" sz="900" dirty="0" smtClean="0">
                    <a:latin typeface="+mn-ea"/>
                  </a:rPr>
                  <a:t>・前期高齢者交付金</a:t>
                </a:r>
                <a:endParaRPr lang="en-US" altLang="ja-JP" sz="900" dirty="0" smtClean="0">
                  <a:latin typeface="+mn-ea"/>
                </a:endParaRPr>
              </a:p>
              <a:p>
                <a:r>
                  <a:rPr lang="ja-JP" altLang="en-US" sz="900" dirty="0" smtClean="0">
                    <a:latin typeface="+mn-ea"/>
                  </a:rPr>
                  <a:t>・前期高齢者納付金</a:t>
                </a:r>
                <a:endParaRPr lang="en-US" altLang="ja-JP" sz="900" dirty="0" smtClean="0">
                  <a:latin typeface="+mn-ea"/>
                </a:endParaRPr>
              </a:p>
              <a:p>
                <a:r>
                  <a:rPr lang="ja-JP" altLang="en-US" sz="900" dirty="0" smtClean="0">
                    <a:latin typeface="+mn-ea"/>
                  </a:rPr>
                  <a:t>・保険者支援制度</a:t>
                </a:r>
                <a:endParaRPr lang="en-US" altLang="ja-JP" sz="900" dirty="0" smtClean="0">
                  <a:latin typeface="+mn-ea"/>
                </a:endParaRPr>
              </a:p>
              <a:p>
                <a:r>
                  <a:rPr lang="ja-JP" altLang="en-US" sz="900" dirty="0" smtClean="0">
                    <a:latin typeface="+mn-ea"/>
                  </a:rPr>
                  <a:t>・保険者努力支援制度　等</a:t>
                </a:r>
                <a:endParaRPr lang="en-US" altLang="ja-JP" sz="900" dirty="0" smtClean="0">
                  <a:latin typeface="+mn-ea"/>
                </a:endParaRPr>
              </a:p>
            </p:txBody>
          </p:sp>
          <p:sp>
            <p:nvSpPr>
              <p:cNvPr id="50" name="テキスト ボックス 49"/>
              <p:cNvSpPr txBox="1"/>
              <p:nvPr/>
            </p:nvSpPr>
            <p:spPr>
              <a:xfrm>
                <a:off x="5239360" y="5500696"/>
                <a:ext cx="1296144" cy="458688"/>
              </a:xfrm>
              <a:prstGeom prst="rect">
                <a:avLst/>
              </a:prstGeom>
              <a:noFill/>
            </p:spPr>
            <p:txBody>
              <a:bodyPr wrap="square" rtlCol="0">
                <a:spAutoFit/>
              </a:bodyPr>
              <a:lstStyle/>
              <a:p>
                <a:pPr algn="ctr"/>
                <a:r>
                  <a:rPr lang="ja-JP" altLang="en-US" dirty="0" smtClean="0"/>
                  <a:t>市町村</a:t>
                </a:r>
                <a:endParaRPr kumimoji="1" lang="ja-JP" altLang="en-US" dirty="0"/>
              </a:p>
            </p:txBody>
          </p:sp>
          <p:sp>
            <p:nvSpPr>
              <p:cNvPr id="51" name="テキスト ボックス 50"/>
              <p:cNvSpPr txBox="1"/>
              <p:nvPr/>
            </p:nvSpPr>
            <p:spPr>
              <a:xfrm>
                <a:off x="6219660" y="39842"/>
                <a:ext cx="2067168" cy="344016"/>
              </a:xfrm>
              <a:prstGeom prst="rect">
                <a:avLst/>
              </a:prstGeom>
              <a:solidFill>
                <a:srgbClr val="FFC000"/>
              </a:solidFill>
            </p:spPr>
            <p:txBody>
              <a:bodyPr wrap="square" rtlCol="0">
                <a:spAutoFit/>
              </a:bodyPr>
              <a:lstStyle/>
              <a:p>
                <a:pPr algn="ctr"/>
                <a:r>
                  <a:rPr kumimoji="1" lang="ja-JP" altLang="en-US" sz="1200" dirty="0" smtClean="0">
                    <a:latin typeface="+mn-ea"/>
                  </a:rPr>
                  <a:t>①画面入力項目（約</a:t>
                </a:r>
                <a:r>
                  <a:rPr kumimoji="1" lang="en-US" altLang="ja-JP" sz="1200" dirty="0" smtClean="0">
                    <a:latin typeface="+mn-ea"/>
                  </a:rPr>
                  <a:t>160</a:t>
                </a:r>
                <a:r>
                  <a:rPr kumimoji="1" lang="ja-JP" altLang="en-US" sz="1200" dirty="0" smtClean="0">
                    <a:latin typeface="+mn-ea"/>
                  </a:rPr>
                  <a:t>項目）</a:t>
                </a:r>
                <a:endParaRPr kumimoji="1" lang="ja-JP" altLang="en-US" sz="1200" dirty="0">
                  <a:latin typeface="+mn-ea"/>
                </a:endParaRPr>
              </a:p>
            </p:txBody>
          </p:sp>
        </p:grpSp>
        <p:sp>
          <p:nvSpPr>
            <p:cNvPr id="64" name="左カーブ矢印 63"/>
            <p:cNvSpPr/>
            <p:nvPr/>
          </p:nvSpPr>
          <p:spPr>
            <a:xfrm rot="10800000">
              <a:off x="2456724" y="3429000"/>
              <a:ext cx="936104" cy="2232248"/>
            </a:xfrm>
            <a:prstGeom prst="curvedLeftArrow">
              <a:avLst>
                <a:gd name="adj1" fmla="val 25000"/>
                <a:gd name="adj2" fmla="val 50000"/>
                <a:gd name="adj3" fmla="val 16733"/>
              </a:avLst>
            </a:prstGeom>
            <a:ln w="38100" cmpd="sng">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solidFill>
                  <a:schemeClr val="tx1"/>
                </a:solidFill>
              </a:endParaRPr>
            </a:p>
          </p:txBody>
        </p:sp>
        <p:sp>
          <p:nvSpPr>
            <p:cNvPr id="56" name="正方形/長方形 55"/>
            <p:cNvSpPr/>
            <p:nvPr/>
          </p:nvSpPr>
          <p:spPr>
            <a:xfrm>
              <a:off x="1286593" y="4958359"/>
              <a:ext cx="1560173" cy="44968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p:cNvSpPr txBox="1"/>
            <p:nvPr/>
          </p:nvSpPr>
          <p:spPr>
            <a:xfrm>
              <a:off x="1208584" y="5028263"/>
              <a:ext cx="1734165" cy="307777"/>
            </a:xfrm>
            <a:prstGeom prst="rect">
              <a:avLst/>
            </a:prstGeom>
            <a:noFill/>
          </p:spPr>
          <p:txBody>
            <a:bodyPr wrap="square" rtlCol="0">
              <a:spAutoFit/>
            </a:bodyPr>
            <a:lstStyle/>
            <a:p>
              <a:pPr algn="ctr"/>
              <a:r>
                <a:rPr lang="ja-JP" altLang="en-US" sz="1400" dirty="0" smtClean="0"/>
                <a:t>情報集約システム</a:t>
              </a:r>
              <a:endParaRPr kumimoji="1" lang="ja-JP" altLang="en-US" sz="1400" dirty="0"/>
            </a:p>
          </p:txBody>
        </p:sp>
      </p:grpSp>
      <p:sp>
        <p:nvSpPr>
          <p:cNvPr id="65" name="Rectangle 29"/>
          <p:cNvSpPr>
            <a:spLocks noChangeArrowheads="1"/>
          </p:cNvSpPr>
          <p:nvPr/>
        </p:nvSpPr>
        <p:spPr bwMode="auto">
          <a:xfrm>
            <a:off x="0" y="-39037"/>
            <a:ext cx="9950018" cy="400110"/>
          </a:xfrm>
          <a:prstGeom prst="rect">
            <a:avLst/>
          </a:prstGeom>
          <a:noFill/>
          <a:ln w="19050">
            <a:noFill/>
            <a:miter lim="800000"/>
            <a:headEnd/>
            <a:tailEnd/>
          </a:ln>
          <a:scene3d>
            <a:camera prst="orthographicFront"/>
            <a:lightRig rig="threePt" dir="t"/>
          </a:scene3d>
          <a:sp3d>
            <a:bevelT/>
          </a:sp3d>
        </p:spPr>
        <p:txBody>
          <a:bodyPr wrap="none" anchor="ctr"/>
          <a:lstStyle/>
          <a:p>
            <a:pPr algn="ctr"/>
            <a:r>
              <a:rPr lang="ja-JP" altLang="en-US" dirty="0" smtClean="0">
                <a:latin typeface="HGP創英角ｺﾞｼｯｸUB" panose="020B0900000000000000" pitchFamily="50" charset="-128"/>
                <a:ea typeface="HGP創英角ｺﾞｼｯｸUB" panose="020B0900000000000000" pitchFamily="50" charset="-128"/>
              </a:rPr>
              <a:t>国保事業費納付金等の算定に必要なデータ連携</a:t>
            </a:r>
            <a:r>
              <a:rPr lang="en-US" altLang="ja-JP" dirty="0" smtClean="0">
                <a:latin typeface="HGP創英角ｺﾞｼｯｸUB" panose="020B0900000000000000" pitchFamily="50" charset="-128"/>
                <a:ea typeface="HGP創英角ｺﾞｼｯｸUB" panose="020B0900000000000000" pitchFamily="50" charset="-128"/>
              </a:rPr>
              <a:t>(</a:t>
            </a:r>
            <a:r>
              <a:rPr lang="ja-JP" altLang="en-US" dirty="0" smtClean="0">
                <a:solidFill>
                  <a:schemeClr val="dk1"/>
                </a:solidFill>
                <a:latin typeface="HGP創英角ｺﾞｼｯｸUB" panose="020B0900000000000000" pitchFamily="50" charset="-128"/>
                <a:ea typeface="HGP創英角ｺﾞｼｯｸUB" panose="020B0900000000000000" pitchFamily="50" charset="-128"/>
              </a:rPr>
              <a:t>イメージ</a:t>
            </a:r>
            <a:r>
              <a:rPr lang="en-US" altLang="ja-JP" dirty="0" smtClean="0">
                <a:solidFill>
                  <a:schemeClr val="dk1"/>
                </a:solidFill>
                <a:latin typeface="HGP創英角ｺﾞｼｯｸUB" panose="020B0900000000000000" pitchFamily="50" charset="-128"/>
                <a:ea typeface="HGP創英角ｺﾞｼｯｸUB" panose="020B0900000000000000" pitchFamily="50" charset="-128"/>
              </a:rPr>
              <a:t>)</a:t>
            </a:r>
            <a:endParaRPr lang="en-US" altLang="ja-JP" dirty="0">
              <a:solidFill>
                <a:schemeClr val="dk1"/>
              </a:solidFill>
              <a:latin typeface="HGP創英角ｺﾞｼｯｸUB" panose="020B0900000000000000" pitchFamily="50" charset="-128"/>
              <a:ea typeface="HGP創英角ｺﾞｼｯｸUB" panose="020B0900000000000000" pitchFamily="50" charset="-128"/>
            </a:endParaRPr>
          </a:p>
        </p:txBody>
      </p:sp>
      <p:cxnSp>
        <p:nvCxnSpPr>
          <p:cNvPr id="66" name="直線コネクタ 65"/>
          <p:cNvCxnSpPr/>
          <p:nvPr/>
        </p:nvCxnSpPr>
        <p:spPr>
          <a:xfrm>
            <a:off x="-87560" y="353840"/>
            <a:ext cx="10281592"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9" name="正方形/長方形 8"/>
          <p:cNvSpPr/>
          <p:nvPr/>
        </p:nvSpPr>
        <p:spPr>
          <a:xfrm>
            <a:off x="631518" y="435728"/>
            <a:ext cx="8669258" cy="10517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ja-JP" altLang="en-US" sz="1400" dirty="0">
                <a:solidFill>
                  <a:schemeClr val="tx1"/>
                </a:solidFill>
                <a:latin typeface="ＭＳ ゴシック" panose="020B0609070205080204" pitchFamily="49" charset="-128"/>
                <a:ea typeface="ＭＳ ゴシック" panose="020B0609070205080204" pitchFamily="49" charset="-128"/>
              </a:rPr>
              <a:t>◯　国保事業費納付金や標準保険料率等の算定に必要なデータ数は、現状、延べ</a:t>
            </a:r>
            <a:r>
              <a:rPr lang="ja-JP" altLang="en-US" sz="1400" dirty="0" smtClean="0">
                <a:solidFill>
                  <a:schemeClr val="tx1"/>
                </a:solidFill>
                <a:latin typeface="ＭＳ ゴシック" panose="020B0609070205080204" pitchFamily="49" charset="-128"/>
                <a:ea typeface="ＭＳ ゴシック" panose="020B0609070205080204" pitchFamily="49" charset="-128"/>
              </a:rPr>
              <a:t>約６００項目</a:t>
            </a:r>
            <a:r>
              <a:rPr lang="ja-JP" altLang="en-US" sz="1400" dirty="0">
                <a:solidFill>
                  <a:schemeClr val="tx1"/>
                </a:solidFill>
                <a:latin typeface="ＭＳ ゴシック" panose="020B0609070205080204" pitchFamily="49" charset="-128"/>
                <a:ea typeface="ＭＳ ゴシック" panose="020B0609070205080204" pitchFamily="49" charset="-128"/>
              </a:rPr>
              <a:t>を想定。</a:t>
            </a:r>
            <a:endParaRPr lang="en-US" altLang="ja-JP" sz="1400" dirty="0">
              <a:solidFill>
                <a:schemeClr val="tx1"/>
              </a:solidFill>
              <a:latin typeface="ＭＳ ゴシック" panose="020B0609070205080204" pitchFamily="49" charset="-128"/>
              <a:ea typeface="ＭＳ ゴシック" panose="020B0609070205080204" pitchFamily="49" charset="-128"/>
            </a:endParaRPr>
          </a:p>
          <a:p>
            <a:pPr>
              <a:lnSpc>
                <a:spcPts val="2000"/>
              </a:lnSpc>
            </a:pPr>
            <a:r>
              <a:rPr lang="ja-JP" altLang="en-US" sz="1400" dirty="0">
                <a:solidFill>
                  <a:schemeClr val="tx1"/>
                </a:solidFill>
                <a:latin typeface="ＭＳ ゴシック" panose="020B0609070205080204" pitchFamily="49" charset="-128"/>
                <a:ea typeface="ＭＳ ゴシック" panose="020B0609070205080204" pitchFamily="49" charset="-128"/>
              </a:rPr>
              <a:t>◯　都道府県は、必要なデータを自ら作成・入力するほか、</a:t>
            </a:r>
            <a:r>
              <a:rPr lang="ja-JP" altLang="en-US" sz="1400" dirty="0" smtClean="0">
                <a:solidFill>
                  <a:schemeClr val="tx1"/>
                </a:solidFill>
                <a:latin typeface="ＭＳ ゴシック" panose="020B0609070205080204" pitchFamily="49" charset="-128"/>
                <a:ea typeface="ＭＳ ゴシック" panose="020B0609070205080204" pitchFamily="49" charset="-128"/>
              </a:rPr>
              <a:t>市町村及び国保連合会から</a:t>
            </a:r>
            <a:r>
              <a:rPr lang="ja-JP" altLang="en-US" sz="1400" dirty="0">
                <a:solidFill>
                  <a:schemeClr val="tx1"/>
                </a:solidFill>
                <a:latin typeface="ＭＳ ゴシック" panose="020B0609070205080204" pitchFamily="49" charset="-128"/>
                <a:ea typeface="ＭＳ ゴシック" panose="020B0609070205080204" pitchFamily="49" charset="-128"/>
              </a:rPr>
              <a:t>情報を収集。</a:t>
            </a:r>
            <a:endParaRPr lang="en-US" altLang="ja-JP" sz="1400" dirty="0">
              <a:solidFill>
                <a:schemeClr val="tx1"/>
              </a:solidFill>
              <a:latin typeface="ＭＳ ゴシック" panose="020B0609070205080204" pitchFamily="49" charset="-128"/>
              <a:ea typeface="ＭＳ ゴシック" panose="020B0609070205080204" pitchFamily="49" charset="-128"/>
            </a:endParaRPr>
          </a:p>
          <a:p>
            <a:pPr>
              <a:lnSpc>
                <a:spcPts val="2000"/>
              </a:lnSpc>
            </a:pPr>
            <a:r>
              <a:rPr lang="ja-JP" altLang="en-US" sz="1400" dirty="0">
                <a:solidFill>
                  <a:schemeClr val="tx1"/>
                </a:solidFill>
                <a:latin typeface="ＭＳ ゴシック" panose="020B0609070205080204" pitchFamily="49" charset="-128"/>
                <a:ea typeface="ＭＳ ゴシック" panose="020B0609070205080204" pitchFamily="49" charset="-128"/>
              </a:rPr>
              <a:t>◯　市町村は、国保事業報告</a:t>
            </a:r>
            <a:r>
              <a:rPr lang="ja-JP" altLang="en-US" sz="1400" dirty="0" smtClean="0">
                <a:solidFill>
                  <a:schemeClr val="tx1"/>
                </a:solidFill>
                <a:latin typeface="ＭＳ ゴシック" panose="020B0609070205080204" pitchFamily="49" charset="-128"/>
                <a:ea typeface="ＭＳ ゴシック" panose="020B0609070205080204" pitchFamily="49" charset="-128"/>
              </a:rPr>
              <a:t>システムやメール</a:t>
            </a:r>
            <a:r>
              <a:rPr lang="ja-JP" altLang="en-US" sz="1400" dirty="0">
                <a:solidFill>
                  <a:schemeClr val="tx1"/>
                </a:solidFill>
                <a:latin typeface="ＭＳ ゴシック" panose="020B0609070205080204" pitchFamily="49" charset="-128"/>
                <a:ea typeface="ＭＳ ゴシック" panose="020B0609070205080204" pitchFamily="49" charset="-128"/>
              </a:rPr>
              <a:t>等を活用して都道府県に必要な</a:t>
            </a:r>
            <a:r>
              <a:rPr lang="ja-JP" altLang="en-US" sz="1400" dirty="0" smtClean="0">
                <a:solidFill>
                  <a:schemeClr val="tx1"/>
                </a:solidFill>
                <a:latin typeface="ＭＳ ゴシック" panose="020B0609070205080204" pitchFamily="49" charset="-128"/>
                <a:ea typeface="ＭＳ ゴシック" panose="020B0609070205080204" pitchFamily="49" charset="-128"/>
              </a:rPr>
              <a:t>データを提供する。</a:t>
            </a:r>
            <a:endParaRPr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2" name="テキスト ボックス 1"/>
          <p:cNvSpPr txBox="1"/>
          <p:nvPr/>
        </p:nvSpPr>
        <p:spPr>
          <a:xfrm>
            <a:off x="7598453" y="1802292"/>
            <a:ext cx="2198038" cy="738664"/>
          </a:xfrm>
          <a:prstGeom prst="rect">
            <a:avLst/>
          </a:prstGeom>
          <a:noFill/>
        </p:spPr>
        <p:txBody>
          <a:bodyPr wrap="none" rtlCol="0">
            <a:spAutoFit/>
          </a:bodyPr>
          <a:lstStyle/>
          <a:p>
            <a:r>
              <a:rPr kumimoji="1" lang="en-US" altLang="ja-JP" sz="1050" dirty="0" smtClean="0">
                <a:latin typeface="ＭＳ Ｐ明朝" panose="02020600040205080304" pitchFamily="18" charset="-128"/>
                <a:ea typeface="ＭＳ Ｐ明朝" panose="02020600040205080304" pitchFamily="18" charset="-128"/>
              </a:rPr>
              <a:t>※</a:t>
            </a:r>
            <a:r>
              <a:rPr kumimoji="1" lang="ja-JP" altLang="en-US" sz="1050" dirty="0" smtClean="0">
                <a:latin typeface="ＭＳ Ｐ明朝" panose="02020600040205080304" pitchFamily="18" charset="-128"/>
                <a:ea typeface="ＭＳ Ｐ明朝" panose="02020600040205080304" pitchFamily="18" charset="-128"/>
              </a:rPr>
              <a:t>手入力を極力減らせるよう検討</a:t>
            </a:r>
            <a:endParaRPr kumimoji="1" lang="en-US" altLang="ja-JP" sz="1050" dirty="0" smtClean="0">
              <a:latin typeface="ＭＳ Ｐ明朝" panose="02020600040205080304" pitchFamily="18" charset="-128"/>
              <a:ea typeface="ＭＳ Ｐ明朝" panose="02020600040205080304" pitchFamily="18" charset="-128"/>
            </a:endParaRPr>
          </a:p>
          <a:p>
            <a:r>
              <a:rPr lang="en-US" altLang="ja-JP" sz="1050" dirty="0" smtClean="0">
                <a:latin typeface="ＭＳ Ｐ明朝" panose="02020600040205080304" pitchFamily="18" charset="-128"/>
                <a:ea typeface="ＭＳ Ｐ明朝" panose="02020600040205080304" pitchFamily="18" charset="-128"/>
              </a:rPr>
              <a:t>※</a:t>
            </a:r>
            <a:r>
              <a:rPr lang="ja-JP" altLang="en-US" sz="1050" dirty="0" smtClean="0">
                <a:latin typeface="ＭＳ Ｐ明朝" panose="02020600040205080304" pitchFamily="18" charset="-128"/>
                <a:ea typeface="ＭＳ Ｐ明朝" panose="02020600040205080304" pitchFamily="18" charset="-128"/>
              </a:rPr>
              <a:t>社会保険診療報酬支払基金への</a:t>
            </a:r>
            <a:endParaRPr lang="en-US" altLang="ja-JP" sz="1050" dirty="0" smtClean="0">
              <a:latin typeface="ＭＳ Ｐ明朝" panose="02020600040205080304" pitchFamily="18" charset="-128"/>
              <a:ea typeface="ＭＳ Ｐ明朝" panose="02020600040205080304" pitchFamily="18" charset="-128"/>
            </a:endParaRPr>
          </a:p>
          <a:p>
            <a:r>
              <a:rPr lang="ja-JP" altLang="en-US" sz="1050" dirty="0">
                <a:latin typeface="ＭＳ Ｐ明朝" panose="02020600040205080304" pitchFamily="18" charset="-128"/>
                <a:ea typeface="ＭＳ Ｐ明朝" panose="02020600040205080304" pitchFamily="18" charset="-128"/>
              </a:rPr>
              <a:t>　</a:t>
            </a:r>
            <a:r>
              <a:rPr lang="ja-JP" altLang="en-US" sz="1050" dirty="0" smtClean="0">
                <a:latin typeface="ＭＳ Ｐ明朝" panose="02020600040205080304" pitchFamily="18" charset="-128"/>
                <a:ea typeface="ＭＳ Ｐ明朝" panose="02020600040205080304" pitchFamily="18" charset="-128"/>
              </a:rPr>
              <a:t>報告項目についても、</a:t>
            </a:r>
            <a:r>
              <a:rPr kumimoji="1" lang="ja-JP" altLang="en-US" sz="1050" dirty="0" smtClean="0">
                <a:latin typeface="ＭＳ Ｐ明朝" panose="02020600040205080304" pitchFamily="18" charset="-128"/>
                <a:ea typeface="ＭＳ Ｐ明朝" panose="02020600040205080304" pitchFamily="18" charset="-128"/>
              </a:rPr>
              <a:t>国保事業費</a:t>
            </a:r>
            <a:endParaRPr kumimoji="1" lang="en-US" altLang="ja-JP" sz="1050" dirty="0" smtClean="0">
              <a:latin typeface="ＭＳ Ｐ明朝" panose="02020600040205080304" pitchFamily="18" charset="-128"/>
              <a:ea typeface="ＭＳ Ｐ明朝" panose="02020600040205080304" pitchFamily="18" charset="-128"/>
            </a:endParaRPr>
          </a:p>
          <a:p>
            <a:r>
              <a:rPr lang="ja-JP" altLang="en-US" sz="1050" dirty="0">
                <a:latin typeface="ＭＳ Ｐ明朝" panose="02020600040205080304" pitchFamily="18" charset="-128"/>
                <a:ea typeface="ＭＳ Ｐ明朝" panose="02020600040205080304" pitchFamily="18" charset="-128"/>
              </a:rPr>
              <a:t>　</a:t>
            </a:r>
            <a:r>
              <a:rPr lang="ja-JP" altLang="en-US" sz="1050" dirty="0" smtClean="0">
                <a:latin typeface="ＭＳ Ｐ明朝" panose="02020600040205080304" pitchFamily="18" charset="-128"/>
                <a:ea typeface="ＭＳ Ｐ明朝" panose="02020600040205080304" pitchFamily="18" charset="-128"/>
              </a:rPr>
              <a:t>納付金等標準システムで作成</a:t>
            </a:r>
            <a:endParaRPr kumimoji="1" lang="ja-JP" altLang="en-US" sz="1050" dirty="0">
              <a:latin typeface="ＭＳ Ｐ明朝" panose="02020600040205080304" pitchFamily="18" charset="-128"/>
              <a:ea typeface="ＭＳ Ｐ明朝" panose="02020600040205080304" pitchFamily="18" charset="-128"/>
            </a:endParaRPr>
          </a:p>
        </p:txBody>
      </p:sp>
      <p:sp>
        <p:nvSpPr>
          <p:cNvPr id="67" name="テキスト ボックス 66"/>
          <p:cNvSpPr txBox="1"/>
          <p:nvPr/>
        </p:nvSpPr>
        <p:spPr>
          <a:xfrm>
            <a:off x="58879" y="3391108"/>
            <a:ext cx="1882247" cy="253916"/>
          </a:xfrm>
          <a:prstGeom prst="rect">
            <a:avLst/>
          </a:prstGeom>
          <a:noFill/>
        </p:spPr>
        <p:txBody>
          <a:bodyPr wrap="none" rtlCol="0">
            <a:spAutoFit/>
          </a:bodyPr>
          <a:lstStyle/>
          <a:p>
            <a:r>
              <a:rPr kumimoji="1" lang="en-US" altLang="ja-JP" sz="1050" dirty="0" smtClean="0">
                <a:latin typeface="ＭＳ Ｐ明朝" panose="02020600040205080304" pitchFamily="18" charset="-128"/>
                <a:ea typeface="ＭＳ Ｐ明朝" panose="02020600040205080304" pitchFamily="18" charset="-128"/>
              </a:rPr>
              <a:t>※</a:t>
            </a:r>
            <a:r>
              <a:rPr kumimoji="1" lang="ja-JP" altLang="en-US" sz="1050" dirty="0" smtClean="0">
                <a:latin typeface="ＭＳ Ｐ明朝" panose="02020600040205080304" pitchFamily="18" charset="-128"/>
                <a:ea typeface="ＭＳ Ｐ明朝" panose="02020600040205080304" pitchFamily="18" charset="-128"/>
              </a:rPr>
              <a:t>国保連合会との契約が必要</a:t>
            </a:r>
            <a:endParaRPr kumimoji="1" lang="ja-JP" altLang="en-US" sz="1050" dirty="0">
              <a:latin typeface="ＭＳ Ｐ明朝" panose="02020600040205080304" pitchFamily="18" charset="-128"/>
              <a:ea typeface="ＭＳ Ｐ明朝" panose="02020600040205080304" pitchFamily="18" charset="-128"/>
            </a:endParaRPr>
          </a:p>
        </p:txBody>
      </p:sp>
      <p:sp>
        <p:nvSpPr>
          <p:cNvPr id="53" name="テキスト ボックス 52"/>
          <p:cNvSpPr txBox="1"/>
          <p:nvPr/>
        </p:nvSpPr>
        <p:spPr>
          <a:xfrm>
            <a:off x="2360712" y="4520153"/>
            <a:ext cx="1872208" cy="276999"/>
          </a:xfrm>
          <a:prstGeom prst="rect">
            <a:avLst/>
          </a:prstGeom>
          <a:noFill/>
        </p:spPr>
        <p:txBody>
          <a:bodyPr wrap="square" rtlCol="0">
            <a:spAutoFit/>
          </a:bodyPr>
          <a:lstStyle/>
          <a:p>
            <a:pPr algn="ctr"/>
            <a:r>
              <a:rPr lang="ja-JP" altLang="en-US" sz="1200" dirty="0" smtClean="0">
                <a:latin typeface="+mn-ea"/>
              </a:rPr>
              <a:t>（メール）</a:t>
            </a:r>
            <a:endParaRPr lang="ja-JP" altLang="en-US" sz="1200" dirty="0">
              <a:latin typeface="+mn-ea"/>
            </a:endParaRPr>
          </a:p>
        </p:txBody>
      </p:sp>
      <p:sp>
        <p:nvSpPr>
          <p:cNvPr id="54" name="テキスト ボックス 53"/>
          <p:cNvSpPr txBox="1"/>
          <p:nvPr/>
        </p:nvSpPr>
        <p:spPr>
          <a:xfrm>
            <a:off x="1532999" y="2769053"/>
            <a:ext cx="1872208" cy="276999"/>
          </a:xfrm>
          <a:prstGeom prst="rect">
            <a:avLst/>
          </a:prstGeom>
          <a:noFill/>
        </p:spPr>
        <p:txBody>
          <a:bodyPr wrap="square" rtlCol="0">
            <a:spAutoFit/>
          </a:bodyPr>
          <a:lstStyle/>
          <a:p>
            <a:pPr algn="ctr"/>
            <a:r>
              <a:rPr lang="ja-JP" altLang="en-US" sz="1200" dirty="0" smtClean="0">
                <a:latin typeface="+mn-ea"/>
              </a:rPr>
              <a:t>（メール）</a:t>
            </a:r>
            <a:endParaRPr lang="ja-JP" altLang="en-US" sz="1200" dirty="0">
              <a:latin typeface="+mn-ea"/>
            </a:endParaRPr>
          </a:p>
        </p:txBody>
      </p:sp>
      <p:sp>
        <p:nvSpPr>
          <p:cNvPr id="62" name="スライド番号プレースホルダー 1"/>
          <p:cNvSpPr txBox="1">
            <a:spLocks/>
          </p:cNvSpPr>
          <p:nvPr/>
        </p:nvSpPr>
        <p:spPr>
          <a:xfrm>
            <a:off x="7905328" y="6520259"/>
            <a:ext cx="204469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5</a:t>
            </a:fld>
            <a:endParaRPr lang="ja-JP" altLang="en-US" dirty="0">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2370399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9813"/>
            <a:ext cx="8420100" cy="578493"/>
          </a:xfrm>
        </p:spPr>
        <p:txBody>
          <a:bodyPr>
            <a:normAutofit/>
          </a:bodyPr>
          <a:lstStyle/>
          <a:p>
            <a:r>
              <a:rPr kumimoji="1" lang="ja-JP" altLang="en-US" sz="1800" dirty="0" smtClean="0">
                <a:latin typeface="HGP創英角ｺﾞｼｯｸUB" panose="020B0900000000000000" pitchFamily="50" charset="-128"/>
                <a:ea typeface="HGP創英角ｺﾞｼｯｸUB" panose="020B0900000000000000" pitchFamily="50" charset="-128"/>
              </a:rPr>
              <a:t>国保事業費納付金及び標準保険料率</a:t>
            </a:r>
            <a:r>
              <a:rPr lang="ja-JP" altLang="en-US" sz="1800" dirty="0" smtClean="0">
                <a:latin typeface="HGP創英角ｺﾞｼｯｸUB" panose="020B0900000000000000" pitchFamily="50" charset="-128"/>
                <a:ea typeface="HGP創英角ｺﾞｼｯｸUB" panose="020B0900000000000000" pitchFamily="50" charset="-128"/>
              </a:rPr>
              <a:t>算定の流れ</a:t>
            </a:r>
            <a:endParaRPr kumimoji="1" lang="ja-JP" altLang="en-US" sz="1800" dirty="0">
              <a:latin typeface="HGP創英角ｺﾞｼｯｸUB" panose="020B0900000000000000" pitchFamily="50" charset="-128"/>
              <a:ea typeface="HGP創英角ｺﾞｼｯｸUB" panose="020B0900000000000000" pitchFamily="50" charset="-128"/>
            </a:endParaRPr>
          </a:p>
        </p:txBody>
      </p:sp>
      <p:grpSp>
        <p:nvGrpSpPr>
          <p:cNvPr id="3" name="グループ化 2"/>
          <p:cNvGrpSpPr/>
          <p:nvPr/>
        </p:nvGrpSpPr>
        <p:grpSpPr>
          <a:xfrm>
            <a:off x="200472" y="2007304"/>
            <a:ext cx="9433048" cy="4693906"/>
            <a:chOff x="200472" y="1615414"/>
            <a:chExt cx="9433048" cy="4693906"/>
          </a:xfrm>
        </p:grpSpPr>
        <p:sp>
          <p:nvSpPr>
            <p:cNvPr id="45" name="角丸四角形 44"/>
            <p:cNvSpPr/>
            <p:nvPr/>
          </p:nvSpPr>
          <p:spPr>
            <a:xfrm>
              <a:off x="200472" y="4581128"/>
              <a:ext cx="9433048" cy="1728192"/>
            </a:xfrm>
            <a:prstGeom prst="roundRect">
              <a:avLst/>
            </a:prstGeom>
            <a:noFill/>
            <a:ln w="38100">
              <a:solidFill>
                <a:schemeClr val="accent2">
                  <a:lumMod val="60000"/>
                  <a:lumOff val="40000"/>
                </a:schemeClr>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3" name="角丸四角形 42"/>
            <p:cNvSpPr/>
            <p:nvPr/>
          </p:nvSpPr>
          <p:spPr>
            <a:xfrm>
              <a:off x="200472" y="1615414"/>
              <a:ext cx="9433048" cy="1723856"/>
            </a:xfrm>
            <a:prstGeom prst="roundRect">
              <a:avLst/>
            </a:prstGeom>
            <a:noFill/>
            <a:ln w="38100">
              <a:solidFill>
                <a:schemeClr val="accent2">
                  <a:lumMod val="60000"/>
                  <a:lumOff val="40000"/>
                </a:schemeClr>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6" name="角丸四角形 5"/>
            <p:cNvSpPr/>
            <p:nvPr/>
          </p:nvSpPr>
          <p:spPr>
            <a:xfrm>
              <a:off x="1568623" y="1765354"/>
              <a:ext cx="4789920" cy="1453193"/>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smtClean="0">
                  <a:solidFill>
                    <a:prstClr val="black"/>
                  </a:solidFill>
                </a:rPr>
                <a:t>○　統計データ等を用いて、県内</a:t>
              </a:r>
              <a:r>
                <a:rPr lang="ja-JP" altLang="en-US" sz="1400" dirty="0">
                  <a:solidFill>
                    <a:prstClr val="black"/>
                  </a:solidFill>
                </a:rPr>
                <a:t>全体の給付費</a:t>
              </a:r>
              <a:r>
                <a:rPr lang="ja-JP" altLang="en-US" sz="1400" dirty="0" smtClean="0">
                  <a:solidFill>
                    <a:prstClr val="black"/>
                  </a:solidFill>
                </a:rPr>
                <a:t>等を推計し、各市町村</a:t>
              </a:r>
              <a:r>
                <a:rPr lang="ja-JP" altLang="en-US" sz="1400" dirty="0">
                  <a:solidFill>
                    <a:prstClr val="black"/>
                  </a:solidFill>
                </a:rPr>
                <a:t>ごとの納付金及び標準保険料率</a:t>
              </a:r>
              <a:r>
                <a:rPr lang="ja-JP" altLang="en-US" sz="1400" dirty="0" smtClean="0">
                  <a:solidFill>
                    <a:prstClr val="black"/>
                  </a:solidFill>
                </a:rPr>
                <a:t>を</a:t>
              </a:r>
              <a:r>
                <a:rPr lang="ja-JP" altLang="en-US" sz="1400" dirty="0">
                  <a:solidFill>
                    <a:prstClr val="black"/>
                  </a:solidFill>
                </a:rPr>
                <a:t>算定</a:t>
              </a:r>
              <a:r>
                <a:rPr lang="ja-JP" altLang="en-US" sz="1400" dirty="0" smtClean="0">
                  <a:solidFill>
                    <a:prstClr val="black"/>
                  </a:solidFill>
                </a:rPr>
                <a:t>。</a:t>
              </a:r>
              <a:endParaRPr lang="en-US" altLang="ja-JP" sz="1400" dirty="0" smtClean="0">
                <a:solidFill>
                  <a:prstClr val="black"/>
                </a:solidFill>
              </a:endParaRPr>
            </a:p>
            <a:p>
              <a:r>
                <a:rPr lang="ja-JP" altLang="en-US" sz="1400" dirty="0" smtClean="0">
                  <a:solidFill>
                    <a:prstClr val="black"/>
                  </a:solidFill>
                  <a:latin typeface="ＭＳ Ｐ明朝" panose="02020600040205080304" pitchFamily="18" charset="-128"/>
                  <a:ea typeface="ＭＳ Ｐ明朝" panose="02020600040205080304" pitchFamily="18" charset="-128"/>
                </a:rPr>
                <a:t>　</a:t>
              </a:r>
              <a:r>
                <a:rPr lang="en-US" altLang="ja-JP" sz="1400" dirty="0" smtClean="0">
                  <a:solidFill>
                    <a:prstClr val="black"/>
                  </a:solidFill>
                  <a:latin typeface="ＭＳ Ｐ明朝" panose="02020600040205080304" pitchFamily="18" charset="-128"/>
                  <a:ea typeface="ＭＳ Ｐ明朝" panose="02020600040205080304" pitchFamily="18" charset="-128"/>
                </a:rPr>
                <a:t>※</a:t>
              </a:r>
              <a:r>
                <a:rPr lang="ja-JP" altLang="en-US" sz="1400" dirty="0" smtClean="0">
                  <a:solidFill>
                    <a:prstClr val="black"/>
                  </a:solidFill>
                  <a:latin typeface="ＭＳ Ｐ明朝" panose="02020600040205080304" pitchFamily="18" charset="-128"/>
                  <a:ea typeface="ＭＳ Ｐ明朝" panose="02020600040205080304" pitchFamily="18" charset="-128"/>
                </a:rPr>
                <a:t>　推計に際し、市町村の推計予算額を参照。</a:t>
              </a:r>
              <a:endParaRPr lang="en-US" altLang="ja-JP" sz="1400" dirty="0" smtClean="0">
                <a:solidFill>
                  <a:prstClr val="black"/>
                </a:solidFill>
                <a:latin typeface="ＭＳ Ｐ明朝" panose="02020600040205080304" pitchFamily="18" charset="-128"/>
                <a:ea typeface="ＭＳ Ｐ明朝" panose="02020600040205080304" pitchFamily="18" charset="-128"/>
              </a:endParaRPr>
            </a:p>
          </p:txBody>
        </p:sp>
        <p:sp>
          <p:nvSpPr>
            <p:cNvPr id="7" name="角丸四角形 6"/>
            <p:cNvSpPr/>
            <p:nvPr/>
          </p:nvSpPr>
          <p:spPr>
            <a:xfrm>
              <a:off x="1568624" y="4725144"/>
              <a:ext cx="2597401" cy="144016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a:t>○　納付金等の算定に必要なデータを作成</a:t>
              </a:r>
              <a:endParaRPr lang="en-US" altLang="ja-JP" sz="1400" dirty="0"/>
            </a:p>
            <a:p>
              <a:pPr lvl="0"/>
              <a:r>
                <a:rPr lang="ja-JP" altLang="en-US" sz="1400" dirty="0" smtClean="0">
                  <a:solidFill>
                    <a:prstClr val="black"/>
                  </a:solidFill>
                </a:rPr>
                <a:t>○</a:t>
              </a:r>
              <a:r>
                <a:rPr lang="ja-JP" altLang="en-US" sz="1400" dirty="0">
                  <a:solidFill>
                    <a:prstClr val="black"/>
                  </a:solidFill>
                </a:rPr>
                <a:t>　</a:t>
              </a:r>
              <a:r>
                <a:rPr lang="ja-JP" altLang="en-US" sz="1400" dirty="0" smtClean="0">
                  <a:solidFill>
                    <a:prstClr val="black"/>
                  </a:solidFill>
                </a:rPr>
                <a:t>国保特別会計予算案の作成とともに、</a:t>
              </a:r>
              <a:r>
                <a:rPr lang="ja-JP" altLang="en-US" sz="1400" dirty="0" smtClean="0"/>
                <a:t>給付費等を推計。</a:t>
              </a:r>
              <a:endParaRPr lang="en-US" altLang="ja-JP" sz="1400" dirty="0" smtClean="0"/>
            </a:p>
          </p:txBody>
        </p:sp>
        <p:cxnSp>
          <p:nvCxnSpPr>
            <p:cNvPr id="9" name="直線矢印コネクタ 8"/>
            <p:cNvCxnSpPr/>
            <p:nvPr/>
          </p:nvCxnSpPr>
          <p:spPr>
            <a:xfrm>
              <a:off x="5361674" y="3208640"/>
              <a:ext cx="0" cy="151216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V="1">
              <a:off x="2254087" y="3208640"/>
              <a:ext cx="0" cy="151650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344488" y="3547816"/>
              <a:ext cx="1909088" cy="830997"/>
            </a:xfrm>
            <a:prstGeom prst="rect">
              <a:avLst/>
            </a:prstGeom>
            <a:noFill/>
          </p:spPr>
          <p:txBody>
            <a:bodyPr wrap="square" rtlCol="0">
              <a:spAutoFit/>
            </a:bodyPr>
            <a:lstStyle/>
            <a:p>
              <a:pPr algn="ctr"/>
              <a:r>
                <a:rPr lang="ja-JP" altLang="en-US" sz="1600" dirty="0" smtClean="0"/>
                <a:t>①</a:t>
              </a:r>
              <a:endParaRPr lang="en-US" altLang="ja-JP" sz="1600" dirty="0" smtClean="0"/>
            </a:p>
            <a:p>
              <a:r>
                <a:rPr lang="ja-JP" altLang="en-US" sz="1600" dirty="0" smtClean="0"/>
                <a:t>必要データ（給付費の推計額等）を報告</a:t>
              </a:r>
              <a:endParaRPr lang="en-US" altLang="ja-JP" sz="1600" dirty="0" smtClean="0"/>
            </a:p>
          </p:txBody>
        </p:sp>
        <p:sp>
          <p:nvSpPr>
            <p:cNvPr id="25" name="テキスト ボックス 24"/>
            <p:cNvSpPr txBox="1"/>
            <p:nvPr/>
          </p:nvSpPr>
          <p:spPr>
            <a:xfrm>
              <a:off x="6358544" y="3431598"/>
              <a:ext cx="2036352" cy="1077218"/>
            </a:xfrm>
            <a:prstGeom prst="rect">
              <a:avLst/>
            </a:prstGeom>
            <a:noFill/>
          </p:spPr>
          <p:txBody>
            <a:bodyPr wrap="square" rtlCol="0">
              <a:spAutoFit/>
            </a:bodyPr>
            <a:lstStyle/>
            <a:p>
              <a:pPr algn="ctr"/>
              <a:r>
                <a:rPr lang="ja-JP" altLang="en-US" sz="1600" dirty="0" smtClean="0"/>
                <a:t>③</a:t>
              </a:r>
              <a:endParaRPr lang="en-US" altLang="ja-JP" sz="1600" dirty="0" smtClean="0"/>
            </a:p>
            <a:p>
              <a:r>
                <a:rPr lang="ja-JP" altLang="en-US" sz="1600" dirty="0" smtClean="0"/>
                <a:t>退職被保険者等の納付金見込額や保険料軽減見込額を報告</a:t>
              </a:r>
              <a:endParaRPr lang="en-US" altLang="ja-JP" sz="1600" dirty="0" smtClean="0"/>
            </a:p>
          </p:txBody>
        </p:sp>
        <p:sp>
          <p:nvSpPr>
            <p:cNvPr id="35" name="テキスト ボックス 34"/>
            <p:cNvSpPr txBox="1"/>
            <p:nvPr/>
          </p:nvSpPr>
          <p:spPr>
            <a:xfrm>
              <a:off x="318145" y="2236222"/>
              <a:ext cx="1127756" cy="369332"/>
            </a:xfrm>
            <a:prstGeom prst="rect">
              <a:avLst/>
            </a:prstGeom>
            <a:noFill/>
          </p:spPr>
          <p:txBody>
            <a:bodyPr wrap="square" rtlCol="0">
              <a:spAutoFit/>
            </a:bodyPr>
            <a:lstStyle/>
            <a:p>
              <a:r>
                <a:rPr lang="ja-JP" altLang="en-US" b="1" dirty="0" smtClean="0"/>
                <a:t>都道府県</a:t>
              </a:r>
              <a:endParaRPr lang="en-US" altLang="ja-JP" b="1" dirty="0" smtClean="0"/>
            </a:p>
          </p:txBody>
        </p:sp>
        <p:sp>
          <p:nvSpPr>
            <p:cNvPr id="36" name="テキスト ボックス 35"/>
            <p:cNvSpPr txBox="1"/>
            <p:nvPr/>
          </p:nvSpPr>
          <p:spPr>
            <a:xfrm>
              <a:off x="440868" y="5260558"/>
              <a:ext cx="983740" cy="369332"/>
            </a:xfrm>
            <a:prstGeom prst="rect">
              <a:avLst/>
            </a:prstGeom>
            <a:noFill/>
          </p:spPr>
          <p:txBody>
            <a:bodyPr wrap="square" rtlCol="0">
              <a:spAutoFit/>
            </a:bodyPr>
            <a:lstStyle/>
            <a:p>
              <a:r>
                <a:rPr lang="ja-JP" altLang="en-US" b="1" dirty="0" smtClean="0"/>
                <a:t>市町村</a:t>
              </a:r>
              <a:endParaRPr lang="en-US" altLang="ja-JP" b="1" dirty="0" smtClean="0"/>
            </a:p>
          </p:txBody>
        </p:sp>
        <p:sp>
          <p:nvSpPr>
            <p:cNvPr id="41" name="テキスト ボックス 40"/>
            <p:cNvSpPr txBox="1"/>
            <p:nvPr/>
          </p:nvSpPr>
          <p:spPr>
            <a:xfrm>
              <a:off x="3296816" y="3501654"/>
              <a:ext cx="2009592" cy="830997"/>
            </a:xfrm>
            <a:prstGeom prst="rect">
              <a:avLst/>
            </a:prstGeom>
            <a:noFill/>
          </p:spPr>
          <p:txBody>
            <a:bodyPr wrap="square" rtlCol="0">
              <a:spAutoFit/>
            </a:bodyPr>
            <a:lstStyle/>
            <a:p>
              <a:pPr algn="ctr"/>
              <a:r>
                <a:rPr lang="ja-JP" altLang="en-US" sz="1600" dirty="0" smtClean="0"/>
                <a:t>②</a:t>
              </a:r>
              <a:endParaRPr lang="en-US" altLang="ja-JP" sz="1600" dirty="0" smtClean="0"/>
            </a:p>
            <a:p>
              <a:r>
                <a:rPr lang="ja-JP" altLang="en-US" sz="1600" dirty="0" smtClean="0"/>
                <a:t>一般被保険者分の標準保険料率を提示</a:t>
              </a:r>
              <a:endParaRPr lang="en-US" altLang="ja-JP" sz="1600" dirty="0" smtClean="0"/>
            </a:p>
          </p:txBody>
        </p:sp>
        <p:sp>
          <p:nvSpPr>
            <p:cNvPr id="17" name="角丸四角形 16"/>
            <p:cNvSpPr/>
            <p:nvPr/>
          </p:nvSpPr>
          <p:spPr>
            <a:xfrm>
              <a:off x="4865808" y="4725144"/>
              <a:ext cx="4548372" cy="144016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a:spcBef>
                  <a:spcPts val="600"/>
                </a:spcBef>
              </a:pPr>
              <a:r>
                <a:rPr lang="ja-JP" altLang="en-US" sz="1400" dirty="0" smtClean="0"/>
                <a:t>○　市町村</a:t>
              </a:r>
              <a:r>
                <a:rPr lang="ja-JP" altLang="en-US" sz="1400" dirty="0"/>
                <a:t>は、都道府県から示された給付費及び一般被保険者分標準保険料率に基づき、退職被保険者に</a:t>
              </a:r>
              <a:r>
                <a:rPr lang="ja-JP" altLang="en-US" sz="1400" dirty="0" smtClean="0"/>
                <a:t>係る納付金見込額を算定。</a:t>
              </a:r>
              <a:endParaRPr lang="en-US" altLang="ja-JP" sz="1400" dirty="0">
                <a:solidFill>
                  <a:prstClr val="black"/>
                </a:solidFill>
              </a:endParaRPr>
            </a:p>
            <a:p>
              <a:pPr lvl="0">
                <a:spcBef>
                  <a:spcPts val="600"/>
                </a:spcBef>
              </a:pPr>
              <a:r>
                <a:rPr lang="ja-JP" altLang="en-US" sz="1400" dirty="0" smtClean="0">
                  <a:solidFill>
                    <a:prstClr val="black"/>
                  </a:solidFill>
                </a:rPr>
                <a:t>○　低所得者に係る保険料軽減見込額を算定。</a:t>
              </a:r>
              <a:endParaRPr lang="en-US" altLang="ja-JP" sz="1400" dirty="0" smtClean="0"/>
            </a:p>
          </p:txBody>
        </p:sp>
        <p:sp>
          <p:nvSpPr>
            <p:cNvPr id="18" name="角丸四角形 17"/>
            <p:cNvSpPr/>
            <p:nvPr/>
          </p:nvSpPr>
          <p:spPr>
            <a:xfrm>
              <a:off x="6753200" y="1765354"/>
              <a:ext cx="2660980" cy="1453193"/>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a:spcBef>
                  <a:spcPts val="600"/>
                </a:spcBef>
              </a:pPr>
              <a:r>
                <a:rPr lang="ja-JP" altLang="en-US" sz="1400" dirty="0" smtClean="0">
                  <a:solidFill>
                    <a:prstClr val="black"/>
                  </a:solidFill>
                </a:rPr>
                <a:t>○　市町村</a:t>
              </a:r>
              <a:r>
                <a:rPr lang="ja-JP" altLang="en-US" sz="1400" dirty="0">
                  <a:solidFill>
                    <a:prstClr val="black"/>
                  </a:solidFill>
                </a:rPr>
                <a:t>から報告された退職被保険者等の納付</a:t>
              </a:r>
              <a:r>
                <a:rPr lang="ja-JP" altLang="en-US" sz="1400" dirty="0" smtClean="0">
                  <a:solidFill>
                    <a:prstClr val="black"/>
                  </a:solidFill>
                </a:rPr>
                <a:t>金見込額</a:t>
              </a:r>
              <a:r>
                <a:rPr lang="ja-JP" altLang="en-US" sz="1400" dirty="0">
                  <a:solidFill>
                    <a:prstClr val="black"/>
                  </a:solidFill>
                </a:rPr>
                <a:t>を合算</a:t>
              </a:r>
              <a:r>
                <a:rPr lang="ja-JP" altLang="en-US" sz="1400" dirty="0" smtClean="0">
                  <a:solidFill>
                    <a:prstClr val="black"/>
                  </a:solidFill>
                </a:rPr>
                <a:t>して、</a:t>
              </a:r>
              <a:r>
                <a:rPr lang="ja-JP" altLang="en-US" sz="1400" dirty="0">
                  <a:solidFill>
                    <a:prstClr val="black"/>
                  </a:solidFill>
                </a:rPr>
                <a:t>納付</a:t>
              </a:r>
              <a:r>
                <a:rPr lang="ja-JP" altLang="en-US" sz="1400" dirty="0" smtClean="0">
                  <a:solidFill>
                    <a:prstClr val="black"/>
                  </a:solidFill>
                </a:rPr>
                <a:t>金総額を計算。</a:t>
              </a:r>
              <a:endParaRPr lang="en-US" altLang="ja-JP" sz="1400" dirty="0" smtClean="0">
                <a:solidFill>
                  <a:prstClr val="black"/>
                </a:solidFill>
              </a:endParaRPr>
            </a:p>
            <a:p>
              <a:pPr lvl="0">
                <a:spcBef>
                  <a:spcPts val="600"/>
                </a:spcBef>
              </a:pPr>
              <a:r>
                <a:rPr lang="ja-JP" altLang="en-US" sz="1400" dirty="0" smtClean="0">
                  <a:solidFill>
                    <a:prstClr val="black"/>
                  </a:solidFill>
                </a:rPr>
                <a:t>⇒最終的な係数等を反映して、確定・公表</a:t>
              </a:r>
              <a:endParaRPr lang="en-US" altLang="ja-JP" sz="1400" dirty="0">
                <a:solidFill>
                  <a:prstClr val="black"/>
                </a:solidFill>
              </a:endParaRPr>
            </a:p>
          </p:txBody>
        </p:sp>
        <p:cxnSp>
          <p:nvCxnSpPr>
            <p:cNvPr id="22" name="直線矢印コネクタ 21"/>
            <p:cNvCxnSpPr/>
            <p:nvPr/>
          </p:nvCxnSpPr>
          <p:spPr>
            <a:xfrm flipV="1">
              <a:off x="8409384" y="3212978"/>
              <a:ext cx="0" cy="151216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9" name="直線コネクタ 18"/>
          <p:cNvCxnSpPr/>
          <p:nvPr/>
        </p:nvCxnSpPr>
        <p:spPr>
          <a:xfrm>
            <a:off x="-43541" y="548680"/>
            <a:ext cx="10281592"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23" name="スライド番号プレースホルダー 1"/>
          <p:cNvSpPr txBox="1">
            <a:spLocks/>
          </p:cNvSpPr>
          <p:nvPr/>
        </p:nvSpPr>
        <p:spPr>
          <a:xfrm>
            <a:off x="7905328" y="6520259"/>
            <a:ext cx="204469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6</a:t>
            </a:fld>
            <a:endParaRPr lang="ja-JP" altLang="en-US" dirty="0">
              <a:latin typeface="ＤＦ特太ゴシック体" panose="020B0509000000000000" pitchFamily="49" charset="-128"/>
              <a:ea typeface="ＤＦ特太ゴシック体" panose="020B0509000000000000" pitchFamily="49" charset="-128"/>
            </a:endParaRPr>
          </a:p>
        </p:txBody>
      </p:sp>
      <p:sp>
        <p:nvSpPr>
          <p:cNvPr id="24" name="正方形/長方形 23"/>
          <p:cNvSpPr/>
          <p:nvPr/>
        </p:nvSpPr>
        <p:spPr>
          <a:xfrm>
            <a:off x="7537294" y="175609"/>
            <a:ext cx="2456266" cy="432016"/>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smtClean="0">
                <a:solidFill>
                  <a:schemeClr val="tx1"/>
                </a:solidFill>
              </a:rPr>
              <a:t>※</a:t>
            </a:r>
            <a:r>
              <a:rPr kumimoji="1" lang="ja-JP" altLang="en-US" sz="1200" dirty="0" smtClean="0">
                <a:solidFill>
                  <a:schemeClr val="tx1"/>
                </a:solidFill>
              </a:rPr>
              <a:t>詳細は引き続き地方と協議</a:t>
            </a:r>
            <a:endParaRPr kumimoji="1" lang="ja-JP" altLang="en-US" sz="1200" dirty="0">
              <a:solidFill>
                <a:schemeClr val="tx1"/>
              </a:solidFill>
            </a:endParaRPr>
          </a:p>
        </p:txBody>
      </p:sp>
      <p:sp>
        <p:nvSpPr>
          <p:cNvPr id="26" name="テキスト ボックス 25"/>
          <p:cNvSpPr txBox="1"/>
          <p:nvPr/>
        </p:nvSpPr>
        <p:spPr>
          <a:xfrm>
            <a:off x="128464" y="1340768"/>
            <a:ext cx="1127756" cy="369332"/>
          </a:xfrm>
          <a:prstGeom prst="rect">
            <a:avLst/>
          </a:prstGeom>
          <a:noFill/>
        </p:spPr>
        <p:txBody>
          <a:bodyPr wrap="square" rtlCol="0">
            <a:spAutoFit/>
          </a:bodyPr>
          <a:lstStyle/>
          <a:p>
            <a:pPr algn="ctr"/>
            <a:r>
              <a:rPr lang="ja-JP" altLang="en-US" b="1" dirty="0" smtClean="0"/>
              <a:t>国</a:t>
            </a:r>
            <a:endParaRPr lang="en-US" altLang="ja-JP" b="1" dirty="0" smtClean="0"/>
          </a:p>
        </p:txBody>
      </p:sp>
      <p:graphicFrame>
        <p:nvGraphicFramePr>
          <p:cNvPr id="4" name="表 3"/>
          <p:cNvGraphicFramePr>
            <a:graphicFrameLocks noGrp="1"/>
          </p:cNvGraphicFramePr>
          <p:nvPr>
            <p:extLst>
              <p:ext uri="{D42A27DB-BD31-4B8C-83A1-F6EECF244321}">
                <p14:modId xmlns:p14="http://schemas.microsoft.com/office/powerpoint/2010/main" val="1911426875"/>
              </p:ext>
            </p:extLst>
          </p:nvPr>
        </p:nvGraphicFramePr>
        <p:xfrm>
          <a:off x="1400236" y="692696"/>
          <a:ext cx="8233284" cy="370840"/>
        </p:xfrm>
        <a:graphic>
          <a:graphicData uri="http://schemas.openxmlformats.org/drawingml/2006/table">
            <a:tbl>
              <a:tblPr firstRow="1" bandRow="1">
                <a:tableStyleId>{BDBED569-4797-4DF1-A0F4-6AAB3CD982D8}</a:tableStyleId>
              </a:tblPr>
              <a:tblGrid>
                <a:gridCol w="2744428"/>
                <a:gridCol w="2744428"/>
                <a:gridCol w="2744428"/>
              </a:tblGrid>
              <a:tr h="370840">
                <a:tc>
                  <a:txBody>
                    <a:bodyPr/>
                    <a:lstStyle/>
                    <a:p>
                      <a:pPr algn="ctr"/>
                      <a:r>
                        <a:rPr kumimoji="1" lang="ja-JP" altLang="en-US" dirty="0" smtClean="0"/>
                        <a:t>１０月</a:t>
                      </a:r>
                      <a:endParaRPr kumimoji="1" lang="ja-JP" altLang="en-US" dirty="0"/>
                    </a:p>
                  </a:txBody>
                  <a:tcPr/>
                </a:tc>
                <a:tc>
                  <a:txBody>
                    <a:bodyPr/>
                    <a:lstStyle/>
                    <a:p>
                      <a:pPr algn="ctr"/>
                      <a:r>
                        <a:rPr kumimoji="1" lang="ja-JP" altLang="en-US" dirty="0" smtClean="0"/>
                        <a:t>１１月</a:t>
                      </a:r>
                      <a:endParaRPr kumimoji="1" lang="ja-JP" altLang="en-US" dirty="0"/>
                    </a:p>
                  </a:txBody>
                  <a:tcPr/>
                </a:tc>
                <a:tc>
                  <a:txBody>
                    <a:bodyPr/>
                    <a:lstStyle/>
                    <a:p>
                      <a:pPr algn="ctr"/>
                      <a:r>
                        <a:rPr kumimoji="1" lang="ja-JP" altLang="en-US" dirty="0" smtClean="0"/>
                        <a:t>１２月</a:t>
                      </a:r>
                      <a:endParaRPr kumimoji="1" lang="ja-JP" altLang="en-US" dirty="0"/>
                    </a:p>
                  </a:txBody>
                  <a:tcPr/>
                </a:tc>
              </a:tr>
            </a:tbl>
          </a:graphicData>
        </a:graphic>
      </p:graphicFrame>
      <p:cxnSp>
        <p:nvCxnSpPr>
          <p:cNvPr id="27" name="直線矢印コネクタ 26"/>
          <p:cNvCxnSpPr/>
          <p:nvPr/>
        </p:nvCxnSpPr>
        <p:spPr>
          <a:xfrm>
            <a:off x="1933086" y="1556792"/>
            <a:ext cx="0" cy="60045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1136576" y="1196752"/>
            <a:ext cx="1634480" cy="450512"/>
          </a:xfrm>
          <a:prstGeom prst="rect">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仮係数を提示</a:t>
            </a:r>
            <a:endParaRPr kumimoji="1" lang="ja-JP" altLang="en-US" sz="1400" dirty="0">
              <a:solidFill>
                <a:schemeClr val="tx1"/>
              </a:solidFill>
            </a:endParaRPr>
          </a:p>
        </p:txBody>
      </p:sp>
      <p:cxnSp>
        <p:nvCxnSpPr>
          <p:cNvPr id="28" name="直線矢印コネクタ 27"/>
          <p:cNvCxnSpPr/>
          <p:nvPr/>
        </p:nvCxnSpPr>
        <p:spPr>
          <a:xfrm>
            <a:off x="9009626" y="1556792"/>
            <a:ext cx="0" cy="60045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8202001" y="1196752"/>
            <a:ext cx="1634480" cy="450512"/>
          </a:xfrm>
          <a:prstGeom prst="rect">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係数を提示</a:t>
            </a:r>
            <a:endParaRPr kumimoji="1" lang="ja-JP" altLang="en-US" sz="1400" dirty="0">
              <a:solidFill>
                <a:schemeClr val="tx1"/>
              </a:solidFill>
            </a:endParaRPr>
          </a:p>
        </p:txBody>
      </p:sp>
    </p:spTree>
    <p:extLst>
      <p:ext uri="{BB962C8B-B14F-4D97-AF65-F5344CB8AC3E}">
        <p14:creationId xmlns:p14="http://schemas.microsoft.com/office/powerpoint/2010/main" val="182989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9"/>
          <p:cNvSpPr>
            <a:spLocks noChangeArrowheads="1"/>
          </p:cNvSpPr>
          <p:nvPr/>
        </p:nvSpPr>
        <p:spPr bwMode="auto">
          <a:xfrm>
            <a:off x="-16171" y="7307"/>
            <a:ext cx="9905786" cy="530739"/>
          </a:xfrm>
          <a:prstGeom prst="rect">
            <a:avLst/>
          </a:prstGeom>
          <a:noFill/>
          <a:ln w="19050">
            <a:noFill/>
            <a:miter lim="800000"/>
            <a:headEnd/>
            <a:tailEnd/>
          </a:ln>
          <a:scene3d>
            <a:camera prst="orthographicFront"/>
            <a:lightRig rig="threePt" dir="t"/>
          </a:scene3d>
          <a:sp3d>
            <a:bevelT/>
          </a:sp3d>
        </p:spPr>
        <p:txBody>
          <a:bodyPr wrap="none" anchor="ctr"/>
          <a:lstStyle/>
          <a:p>
            <a:pPr algn="ctr"/>
            <a:r>
              <a:rPr lang="ja-JP" altLang="en-US" dirty="0" smtClean="0">
                <a:latin typeface="HGP創英角ｺﾞｼｯｸUB" panose="020B0900000000000000" pitchFamily="50" charset="-128"/>
                <a:ea typeface="HGP創英角ｺﾞｼｯｸUB" panose="020B0900000000000000" pitchFamily="50" charset="-128"/>
              </a:rPr>
              <a:t>国保事業費納付金等算定標準システムとの情報連携に向けた</a:t>
            </a:r>
            <a:endParaRPr lang="en-US" altLang="ja-JP" dirty="0" smtClean="0">
              <a:latin typeface="HGP創英角ｺﾞｼｯｸUB" panose="020B0900000000000000" pitchFamily="50" charset="-128"/>
              <a:ea typeface="HGP創英角ｺﾞｼｯｸUB" panose="020B0900000000000000" pitchFamily="50" charset="-128"/>
            </a:endParaRPr>
          </a:p>
          <a:p>
            <a:pPr algn="ctr"/>
            <a:r>
              <a:rPr lang="ja-JP" altLang="en-US" dirty="0" smtClean="0">
                <a:latin typeface="HGP創英角ｺﾞｼｯｸUB" panose="020B0900000000000000" pitchFamily="50" charset="-128"/>
                <a:ea typeface="HGP創英角ｺﾞｼｯｸUB" panose="020B0900000000000000" pitchFamily="50" charset="-128"/>
              </a:rPr>
              <a:t>市町村国保自庁システムの改修（現時点の想定）</a:t>
            </a:r>
            <a:endParaRPr lang="en-US" altLang="ja-JP" dirty="0">
              <a:solidFill>
                <a:schemeClr val="dk1"/>
              </a:solidFill>
              <a:latin typeface="HGS創英角ｺﾞｼｯｸUB" pitchFamily="50" charset="-128"/>
              <a:ea typeface="HGS創英角ｺﾞｼｯｸUB" pitchFamily="50" charset="-128"/>
            </a:endParaRPr>
          </a:p>
        </p:txBody>
      </p:sp>
      <p:cxnSp>
        <p:nvCxnSpPr>
          <p:cNvPr id="17" name="直線コネクタ 16"/>
          <p:cNvCxnSpPr/>
          <p:nvPr/>
        </p:nvCxnSpPr>
        <p:spPr>
          <a:xfrm>
            <a:off x="0" y="620688"/>
            <a:ext cx="10281592"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18" name="正方形/長方形 17"/>
          <p:cNvSpPr/>
          <p:nvPr/>
        </p:nvSpPr>
        <p:spPr>
          <a:xfrm>
            <a:off x="281525" y="766960"/>
            <a:ext cx="9340939" cy="19239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900"/>
              </a:lnSpc>
            </a:pPr>
            <a:r>
              <a:rPr lang="ja-JP" altLang="en-US" sz="1400" dirty="0">
                <a:solidFill>
                  <a:schemeClr val="tx1"/>
                </a:solidFill>
                <a:latin typeface="ＭＳ ゴシック" panose="020B0609070205080204" pitchFamily="49" charset="-128"/>
                <a:ea typeface="ＭＳ ゴシック" panose="020B0609070205080204" pitchFamily="49" charset="-128"/>
              </a:rPr>
              <a:t>◯　</a:t>
            </a:r>
            <a:r>
              <a:rPr lang="ja-JP" altLang="en-US" sz="1400" dirty="0" smtClean="0">
                <a:solidFill>
                  <a:schemeClr val="tx1"/>
                </a:solidFill>
                <a:latin typeface="ＭＳ ゴシック" panose="020B0609070205080204" pitchFamily="49" charset="-128"/>
                <a:ea typeface="ＭＳ ゴシック" panose="020B0609070205080204" pitchFamily="49" charset="-128"/>
              </a:rPr>
              <a:t>市町村は、国保</a:t>
            </a:r>
            <a:r>
              <a:rPr lang="ja-JP" altLang="en-US" sz="1400" dirty="0">
                <a:solidFill>
                  <a:schemeClr val="tx1"/>
                </a:solidFill>
                <a:latin typeface="ＭＳ ゴシック" panose="020B0609070205080204" pitchFamily="49" charset="-128"/>
                <a:ea typeface="ＭＳ ゴシック" panose="020B0609070205080204" pitchFamily="49" charset="-128"/>
              </a:rPr>
              <a:t>事業費納付金や標準保険料率等の算定に必要な</a:t>
            </a:r>
            <a:r>
              <a:rPr lang="ja-JP" altLang="en-US" sz="1400" dirty="0" smtClean="0">
                <a:solidFill>
                  <a:schemeClr val="tx1"/>
                </a:solidFill>
                <a:latin typeface="ＭＳ ゴシック" panose="020B0609070205080204" pitchFamily="49" charset="-128"/>
                <a:ea typeface="ＭＳ ゴシック" panose="020B0609070205080204" pitchFamily="49" charset="-128"/>
              </a:rPr>
              <a:t>データについて、都道府県に対し、</a:t>
            </a:r>
            <a:endParaRPr lang="en-US" altLang="ja-JP" sz="1400" dirty="0">
              <a:solidFill>
                <a:schemeClr val="tx1"/>
              </a:solidFill>
              <a:latin typeface="ＭＳ ゴシック" panose="020B0609070205080204" pitchFamily="49" charset="-128"/>
              <a:ea typeface="ＭＳ ゴシック" panose="020B0609070205080204" pitchFamily="49" charset="-128"/>
            </a:endParaRPr>
          </a:p>
          <a:p>
            <a:pPr>
              <a:lnSpc>
                <a:spcPts val="1900"/>
              </a:lnSpc>
            </a:pPr>
            <a:r>
              <a:rPr lang="ja-JP" altLang="en-US" sz="1400" dirty="0" smtClean="0">
                <a:solidFill>
                  <a:schemeClr val="tx1"/>
                </a:solidFill>
                <a:latin typeface="ＭＳ ゴシック" panose="020B0609070205080204" pitchFamily="49" charset="-128"/>
                <a:ea typeface="ＭＳ ゴシック" panose="020B0609070205080204" pitchFamily="49" charset="-128"/>
              </a:rPr>
              <a:t>　・ 国保事業報告システム（月報等）を活用して、被保険者数や基準総所得金額等のデータを提供するほか、</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lvl="0">
              <a:lnSpc>
                <a:spcPts val="1900"/>
              </a:lnSpc>
              <a:spcBef>
                <a:spcPct val="0"/>
              </a:spcBef>
              <a:defRPr/>
            </a:pPr>
            <a:r>
              <a:rPr lang="ja-JP" altLang="en-US" sz="1400" dirty="0">
                <a:solidFill>
                  <a:schemeClr val="tx1"/>
                </a:solidFill>
                <a:latin typeface="ＭＳ ゴシック" panose="020B0609070205080204" pitchFamily="49" charset="-128"/>
                <a:ea typeface="ＭＳ ゴシック" panose="020B0609070205080204" pitchFamily="49" charset="-128"/>
              </a:rPr>
              <a:t>　</a:t>
            </a:r>
            <a:r>
              <a:rPr lang="ja-JP" altLang="en-US" sz="1400" dirty="0" smtClean="0">
                <a:solidFill>
                  <a:schemeClr val="tx1"/>
                </a:solidFill>
                <a:latin typeface="ＭＳ ゴシック" panose="020B0609070205080204" pitchFamily="49" charset="-128"/>
                <a:ea typeface="ＭＳ ゴシック" panose="020B0609070205080204" pitchFamily="49" charset="-128"/>
              </a:rPr>
              <a:t>・ </a:t>
            </a:r>
            <a:r>
              <a:rPr lang="en-US" altLang="ja-JP" sz="1400" dirty="0" smtClean="0">
                <a:solidFill>
                  <a:schemeClr val="tx1"/>
                </a:solidFill>
                <a:latin typeface="ＭＳ ゴシック" panose="020B0609070205080204" pitchFamily="49" charset="-128"/>
                <a:ea typeface="ＭＳ ゴシック" panose="020B0609070205080204" pitchFamily="49" charset="-128"/>
              </a:rPr>
              <a:t>5</a:t>
            </a:r>
            <a:r>
              <a:rPr lang="ja-JP" altLang="en-US" sz="1400" dirty="0" smtClean="0">
                <a:solidFill>
                  <a:schemeClr val="tx1"/>
                </a:solidFill>
                <a:latin typeface="ＭＳ ゴシック" panose="020B0609070205080204" pitchFamily="49" charset="-128"/>
                <a:ea typeface="ＭＳ ゴシック" panose="020B0609070205080204" pitchFamily="49" charset="-128"/>
              </a:rPr>
              <a:t>歳階級別被保険者数や固定資産税額等の国保</a:t>
            </a:r>
            <a:r>
              <a:rPr lang="ja-JP" altLang="en-US" sz="1400" dirty="0">
                <a:solidFill>
                  <a:schemeClr val="tx1"/>
                </a:solidFill>
                <a:latin typeface="ＭＳ ゴシック" panose="020B0609070205080204" pitchFamily="49" charset="-128"/>
                <a:ea typeface="ＭＳ ゴシック" panose="020B0609070205080204" pitchFamily="49" charset="-128"/>
              </a:rPr>
              <a:t>事業報告システム</a:t>
            </a:r>
            <a:r>
              <a:rPr lang="ja-JP" altLang="en-US" sz="1400" dirty="0" smtClean="0">
                <a:solidFill>
                  <a:schemeClr val="tx1"/>
                </a:solidFill>
                <a:latin typeface="ＭＳ ゴシック" panose="020B0609070205080204" pitchFamily="49" charset="-128"/>
                <a:ea typeface="ＭＳ ゴシック" panose="020B0609070205080204" pitchFamily="49" charset="-128"/>
              </a:rPr>
              <a:t>で保有していない情報項目</a:t>
            </a:r>
            <a:r>
              <a:rPr lang="ja-JP" altLang="en-US" sz="1400" dirty="0">
                <a:solidFill>
                  <a:schemeClr val="tx1"/>
                </a:solidFill>
                <a:latin typeface="ＭＳ ゴシック" panose="020B0609070205080204" pitchFamily="49" charset="-128"/>
                <a:ea typeface="ＭＳ ゴシック" panose="020B0609070205080204" pitchFamily="49" charset="-128"/>
              </a:rPr>
              <a:t>については</a:t>
            </a:r>
            <a:r>
              <a:rPr lang="ja-JP" altLang="en-US" sz="1400" dirty="0" smtClean="0">
                <a:solidFill>
                  <a:schemeClr val="tx1"/>
                </a:solidFill>
                <a:latin typeface="ＭＳ ゴシック" panose="020B0609070205080204" pitchFamily="49" charset="-128"/>
                <a:ea typeface="ＭＳ ゴシック" panose="020B0609070205080204" pitchFamily="49" charset="-128"/>
              </a:rPr>
              <a:t>、</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lvl="0">
              <a:lnSpc>
                <a:spcPts val="1900"/>
              </a:lnSpc>
              <a:spcBef>
                <a:spcPct val="0"/>
              </a:spcBef>
              <a:defRPr/>
            </a:pPr>
            <a:r>
              <a:rPr lang="ja-JP" altLang="en-US" sz="1400" dirty="0">
                <a:solidFill>
                  <a:schemeClr val="tx1"/>
                </a:solidFill>
                <a:latin typeface="ＭＳ ゴシック" panose="020B0609070205080204" pitchFamily="49" charset="-128"/>
                <a:ea typeface="ＭＳ ゴシック" panose="020B0609070205080204" pitchFamily="49" charset="-128"/>
              </a:rPr>
              <a:t>　</a:t>
            </a:r>
            <a:r>
              <a:rPr lang="ja-JP" altLang="en-US" sz="1400" dirty="0" smtClean="0">
                <a:solidFill>
                  <a:schemeClr val="tx1"/>
                </a:solidFill>
                <a:latin typeface="ＭＳ ゴシック" panose="020B0609070205080204" pitchFamily="49" charset="-128"/>
                <a:ea typeface="ＭＳ ゴシック" panose="020B0609070205080204" pitchFamily="49" charset="-128"/>
              </a:rPr>
              <a:t>　市町村自庁システムから新たにデータ</a:t>
            </a:r>
            <a:r>
              <a:rPr lang="ja-JP" altLang="en-US" sz="1400" dirty="0">
                <a:solidFill>
                  <a:schemeClr val="tx1"/>
                </a:solidFill>
                <a:latin typeface="ＭＳ ゴシック" panose="020B0609070205080204" pitchFamily="49" charset="-128"/>
                <a:ea typeface="ＭＳ ゴシック" panose="020B0609070205080204" pitchFamily="49" charset="-128"/>
              </a:rPr>
              <a:t>を</a:t>
            </a:r>
            <a:r>
              <a:rPr lang="ja-JP" altLang="en-US" sz="1400" dirty="0" smtClean="0">
                <a:solidFill>
                  <a:schemeClr val="tx1"/>
                </a:solidFill>
                <a:latin typeface="ＭＳ ゴシック" panose="020B0609070205080204" pitchFamily="49" charset="-128"/>
                <a:ea typeface="ＭＳ ゴシック" panose="020B0609070205080204" pitchFamily="49" charset="-128"/>
              </a:rPr>
              <a:t>作成し、</a:t>
            </a:r>
            <a:r>
              <a:rPr lang="ja-JP" altLang="en-US" sz="1400" dirty="0">
                <a:solidFill>
                  <a:schemeClr val="tx1"/>
                </a:solidFill>
                <a:latin typeface="ＭＳ ゴシック" panose="020B0609070205080204" pitchFamily="49" charset="-128"/>
                <a:ea typeface="ＭＳ ゴシック" panose="020B0609070205080204" pitchFamily="49" charset="-128"/>
              </a:rPr>
              <a:t>定められたインタフェースに合わせて提供する</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lvl="0" algn="just">
              <a:lnSpc>
                <a:spcPts val="1900"/>
              </a:lnSpc>
              <a:spcBef>
                <a:spcPct val="0"/>
              </a:spcBef>
              <a:defRPr/>
            </a:pPr>
            <a:r>
              <a:rPr lang="en-US" altLang="ja-JP" sz="1300" dirty="0">
                <a:solidFill>
                  <a:schemeClr val="tx1"/>
                </a:solidFill>
                <a:latin typeface="ＭＳ 明朝" panose="02020609040205080304" pitchFamily="17" charset="-128"/>
                <a:ea typeface="ＭＳ 明朝" panose="02020609040205080304" pitchFamily="17" charset="-128"/>
              </a:rPr>
              <a:t>※</a:t>
            </a:r>
            <a:r>
              <a:rPr lang="ja-JP" altLang="en-US" sz="1300" dirty="0">
                <a:solidFill>
                  <a:schemeClr val="tx1"/>
                </a:solidFill>
                <a:latin typeface="ＭＳ 明朝" panose="02020609040205080304" pitchFamily="17" charset="-128"/>
                <a:ea typeface="ＭＳ 明朝" panose="02020609040205080304" pitchFamily="17" charset="-128"/>
              </a:rPr>
              <a:t>　</a:t>
            </a:r>
            <a:r>
              <a:rPr lang="ja-JP" altLang="en-US" sz="1300" dirty="0" smtClean="0">
                <a:solidFill>
                  <a:schemeClr val="tx1"/>
                </a:solidFill>
                <a:latin typeface="ＭＳ 明朝" panose="02020609040205080304" pitchFamily="17" charset="-128"/>
                <a:ea typeface="ＭＳ 明朝" panose="02020609040205080304" pitchFamily="17" charset="-128"/>
              </a:rPr>
              <a:t>国保事業報告</a:t>
            </a:r>
            <a:r>
              <a:rPr lang="ja-JP" altLang="en-US" sz="1300" dirty="0">
                <a:solidFill>
                  <a:schemeClr val="tx1"/>
                </a:solidFill>
                <a:latin typeface="ＭＳ 明朝" panose="02020609040205080304" pitchFamily="17" charset="-128"/>
                <a:ea typeface="ＭＳ 明朝" panose="02020609040205080304" pitchFamily="17" charset="-128"/>
              </a:rPr>
              <a:t>システムで保有していないデータの中には、既に市町村の自庁システムで作成しているデータも含まれる</a:t>
            </a:r>
            <a:endParaRPr lang="en-US" altLang="ja-JP" sz="1300" dirty="0">
              <a:solidFill>
                <a:schemeClr val="tx1"/>
              </a:solidFill>
              <a:latin typeface="ＭＳ 明朝" panose="02020609040205080304" pitchFamily="17" charset="-128"/>
              <a:ea typeface="ＭＳ 明朝" panose="02020609040205080304" pitchFamily="17" charset="-128"/>
            </a:endParaRPr>
          </a:p>
          <a:p>
            <a:pPr lvl="0" algn="just">
              <a:lnSpc>
                <a:spcPts val="1900"/>
              </a:lnSpc>
              <a:spcBef>
                <a:spcPct val="0"/>
              </a:spcBef>
              <a:defRPr/>
            </a:pPr>
            <a:r>
              <a:rPr lang="ja-JP" altLang="en-US" sz="1300" dirty="0">
                <a:solidFill>
                  <a:schemeClr val="tx1"/>
                </a:solidFill>
                <a:latin typeface="ＭＳ 明朝" panose="02020609040205080304" pitchFamily="17" charset="-128"/>
                <a:ea typeface="ＭＳ 明朝" panose="02020609040205080304" pitchFamily="17" charset="-128"/>
              </a:rPr>
              <a:t>　ことから、システム改修が必要かどうか</a:t>
            </a:r>
            <a:r>
              <a:rPr lang="ja-JP" altLang="en-US" sz="1300" dirty="0" smtClean="0">
                <a:solidFill>
                  <a:schemeClr val="tx1"/>
                </a:solidFill>
                <a:latin typeface="ＭＳ 明朝" panose="02020609040205080304" pitchFamily="17" charset="-128"/>
                <a:ea typeface="ＭＳ 明朝" panose="02020609040205080304" pitchFamily="17" charset="-128"/>
              </a:rPr>
              <a:t>は市町村</a:t>
            </a:r>
            <a:r>
              <a:rPr lang="ja-JP" altLang="en-US" sz="1300" dirty="0">
                <a:solidFill>
                  <a:schemeClr val="tx1"/>
                </a:solidFill>
                <a:latin typeface="ＭＳ 明朝" panose="02020609040205080304" pitchFamily="17" charset="-128"/>
                <a:ea typeface="ＭＳ 明朝" panose="02020609040205080304" pitchFamily="17" charset="-128"/>
              </a:rPr>
              <a:t>によって異なる。</a:t>
            </a:r>
            <a:endParaRPr lang="en-US" altLang="ja-JP" sz="1300" dirty="0">
              <a:solidFill>
                <a:schemeClr val="tx1"/>
              </a:solidFill>
              <a:latin typeface="ＭＳ 明朝" panose="02020609040205080304" pitchFamily="17" charset="-128"/>
              <a:ea typeface="ＭＳ 明朝" panose="02020609040205080304" pitchFamily="17" charset="-128"/>
            </a:endParaRPr>
          </a:p>
          <a:p>
            <a:pPr lvl="0" algn="just">
              <a:lnSpc>
                <a:spcPts val="1900"/>
              </a:lnSpc>
              <a:spcBef>
                <a:spcPct val="0"/>
              </a:spcBef>
              <a:defRPr/>
            </a:pPr>
            <a:r>
              <a:rPr lang="ja-JP" altLang="en-US" sz="1400" dirty="0" smtClean="0">
                <a:solidFill>
                  <a:schemeClr val="tx1"/>
                </a:solidFill>
                <a:latin typeface="ＭＳ ゴシック" panose="020B0609070205080204" pitchFamily="49" charset="-128"/>
                <a:ea typeface="ＭＳ ゴシック" panose="020B0609070205080204" pitchFamily="49" charset="-128"/>
              </a:rPr>
              <a:t>◯　国保事業費納付金等算定標準システムのインタフェース仕様書は、平成</a:t>
            </a:r>
            <a:r>
              <a:rPr lang="en-US" altLang="ja-JP" sz="1400" dirty="0">
                <a:solidFill>
                  <a:schemeClr val="tx1"/>
                </a:solidFill>
                <a:latin typeface="ＭＳ ゴシック" panose="020B0609070205080204" pitchFamily="49" charset="-128"/>
                <a:ea typeface="ＭＳ ゴシック" panose="020B0609070205080204" pitchFamily="49" charset="-128"/>
              </a:rPr>
              <a:t>28</a:t>
            </a:r>
            <a:r>
              <a:rPr lang="ja-JP" altLang="en-US" sz="1400" dirty="0">
                <a:solidFill>
                  <a:schemeClr val="tx1"/>
                </a:solidFill>
                <a:latin typeface="ＭＳ ゴシック" panose="020B0609070205080204" pitchFamily="49" charset="-128"/>
                <a:ea typeface="ＭＳ ゴシック" panose="020B0609070205080204" pitchFamily="49" charset="-128"/>
              </a:rPr>
              <a:t>年</a:t>
            </a:r>
            <a:r>
              <a:rPr lang="en-US" altLang="ja-JP" sz="1400" dirty="0">
                <a:solidFill>
                  <a:schemeClr val="tx1"/>
                </a:solidFill>
                <a:latin typeface="ＭＳ ゴシック" panose="020B0609070205080204" pitchFamily="49" charset="-128"/>
                <a:ea typeface="ＭＳ ゴシック" panose="020B0609070205080204" pitchFamily="49" charset="-128"/>
              </a:rPr>
              <a:t>4</a:t>
            </a:r>
            <a:r>
              <a:rPr lang="ja-JP" altLang="en-US" sz="1400" dirty="0" smtClean="0">
                <a:solidFill>
                  <a:schemeClr val="tx1"/>
                </a:solidFill>
                <a:latin typeface="ＭＳ ゴシック" panose="020B0609070205080204" pitchFamily="49" charset="-128"/>
                <a:ea typeface="ＭＳ ゴシック" panose="020B0609070205080204" pitchFamily="49" charset="-128"/>
              </a:rPr>
              <a:t>月に公開する予定。</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p:txBody>
      </p:sp>
      <p:sp>
        <p:nvSpPr>
          <p:cNvPr id="19" name="正方形/長方形 18"/>
          <p:cNvSpPr/>
          <p:nvPr/>
        </p:nvSpPr>
        <p:spPr>
          <a:xfrm>
            <a:off x="149730" y="2818624"/>
            <a:ext cx="7035518" cy="340480"/>
          </a:xfrm>
          <a:prstGeom prst="rect">
            <a:avLst/>
          </a:prstGeom>
          <a:solidFill>
            <a:schemeClr val="accent5">
              <a:lumMod val="20000"/>
              <a:lumOff val="80000"/>
            </a:schemeClr>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dirty="0" smtClean="0">
                <a:solidFill>
                  <a:schemeClr val="tx1"/>
                </a:solidFill>
                <a:latin typeface="+mn-ea"/>
              </a:rPr>
              <a:t>　国保事業費</a:t>
            </a:r>
            <a:r>
              <a:rPr lang="ja-JP" altLang="en-US" sz="1300" dirty="0">
                <a:solidFill>
                  <a:schemeClr val="tx1"/>
                </a:solidFill>
                <a:latin typeface="+mn-ea"/>
              </a:rPr>
              <a:t>納付</a:t>
            </a:r>
            <a:r>
              <a:rPr lang="ja-JP" altLang="en-US" sz="1300" dirty="0" smtClean="0">
                <a:solidFill>
                  <a:schemeClr val="tx1"/>
                </a:solidFill>
                <a:latin typeface="+mn-ea"/>
              </a:rPr>
              <a:t>金等算定標準システム簡易版の利用に伴う必要データの連携（平成</a:t>
            </a:r>
            <a:r>
              <a:rPr lang="en-US" altLang="ja-JP" sz="1300" dirty="0" smtClean="0">
                <a:solidFill>
                  <a:schemeClr val="tx1"/>
                </a:solidFill>
                <a:latin typeface="+mn-ea"/>
              </a:rPr>
              <a:t>28</a:t>
            </a:r>
            <a:r>
              <a:rPr lang="ja-JP" altLang="en-US" sz="1300" dirty="0" smtClean="0">
                <a:solidFill>
                  <a:schemeClr val="tx1"/>
                </a:solidFill>
                <a:latin typeface="+mn-ea"/>
              </a:rPr>
              <a:t>年秋頃）</a:t>
            </a:r>
            <a:endParaRPr lang="en-US" altLang="ja-JP" sz="1300" dirty="0" smtClean="0">
              <a:solidFill>
                <a:schemeClr val="tx1"/>
              </a:solidFill>
              <a:latin typeface="+mn-ea"/>
            </a:endParaRPr>
          </a:p>
        </p:txBody>
      </p:sp>
      <p:graphicFrame>
        <p:nvGraphicFramePr>
          <p:cNvPr id="20" name="表 19"/>
          <p:cNvGraphicFramePr>
            <a:graphicFrameLocks noGrp="1"/>
          </p:cNvGraphicFramePr>
          <p:nvPr>
            <p:extLst>
              <p:ext uri="{D42A27DB-BD31-4B8C-83A1-F6EECF244321}">
                <p14:modId xmlns:p14="http://schemas.microsoft.com/office/powerpoint/2010/main" val="2985246835"/>
              </p:ext>
            </p:extLst>
          </p:nvPr>
        </p:nvGraphicFramePr>
        <p:xfrm>
          <a:off x="128464" y="3211552"/>
          <a:ext cx="9577064" cy="2664296"/>
        </p:xfrm>
        <a:graphic>
          <a:graphicData uri="http://schemas.openxmlformats.org/drawingml/2006/table">
            <a:tbl>
              <a:tblPr firstRow="1" bandRow="1">
                <a:tableStyleId>{5C22544A-7EE6-4342-B048-85BDC9FD1C3A}</a:tableStyleId>
              </a:tblPr>
              <a:tblGrid>
                <a:gridCol w="1728192"/>
                <a:gridCol w="7848872"/>
              </a:tblGrid>
              <a:tr h="289844">
                <a:tc>
                  <a:txBody>
                    <a:bodyPr/>
                    <a:lstStyle/>
                    <a:p>
                      <a:pPr algn="ctr"/>
                      <a:r>
                        <a:rPr kumimoji="1" lang="ja-JP" altLang="en-US" sz="1100" dirty="0" smtClean="0">
                          <a:solidFill>
                            <a:schemeClr val="tx1"/>
                          </a:solidFill>
                        </a:rPr>
                        <a:t>情報種別</a:t>
                      </a:r>
                      <a:endParaRPr kumimoji="1" lang="ja-JP" altLang="en-US"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sz="1100" dirty="0" smtClean="0">
                          <a:solidFill>
                            <a:schemeClr val="tx1"/>
                          </a:solidFill>
                        </a:rPr>
                        <a:t>主な連携データ項目</a:t>
                      </a:r>
                      <a:endParaRPr kumimoji="1" lang="ja-JP" altLang="en-US"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430236">
                <a:tc>
                  <a:txBody>
                    <a:bodyPr/>
                    <a:lstStyle/>
                    <a:p>
                      <a:pPr algn="l"/>
                      <a:r>
                        <a:rPr lang="ja-JP" altLang="en-US" sz="1100" dirty="0" smtClean="0">
                          <a:latin typeface="+mn-ea"/>
                          <a:ea typeface="+mn-ea"/>
                        </a:rPr>
                        <a:t>被保険者情報</a:t>
                      </a:r>
                      <a:endParaRPr kumimoji="1" lang="ja-JP" altLang="en-US" sz="11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100" dirty="0" smtClean="0">
                          <a:latin typeface="+mn-ea"/>
                          <a:ea typeface="+mn-ea"/>
                        </a:rPr>
                        <a:t>・</a:t>
                      </a:r>
                      <a:r>
                        <a:rPr kumimoji="1" lang="en-US" altLang="ja-JP" sz="1100" dirty="0" smtClean="0">
                          <a:latin typeface="+mn-ea"/>
                          <a:ea typeface="+mn-ea"/>
                        </a:rPr>
                        <a:t>5</a:t>
                      </a:r>
                      <a:r>
                        <a:rPr kumimoji="1" lang="ja-JP" altLang="en-US" sz="1100" dirty="0" smtClean="0">
                          <a:latin typeface="+mn-ea"/>
                          <a:ea typeface="+mn-ea"/>
                        </a:rPr>
                        <a:t>歳階級別被保険者数（過去</a:t>
                      </a:r>
                      <a:r>
                        <a:rPr kumimoji="1" lang="en-US" altLang="ja-JP" sz="1100" dirty="0" smtClean="0">
                          <a:latin typeface="+mn-ea"/>
                          <a:ea typeface="+mn-ea"/>
                        </a:rPr>
                        <a:t>3</a:t>
                      </a:r>
                      <a:r>
                        <a:rPr kumimoji="1" lang="ja-JP" altLang="en-US" sz="1100" dirty="0" smtClean="0">
                          <a:latin typeface="+mn-ea"/>
                          <a:ea typeface="+mn-ea"/>
                        </a:rPr>
                        <a:t>年分）　・世帯数　・介護保険</a:t>
                      </a:r>
                      <a:r>
                        <a:rPr kumimoji="1" lang="en-US" altLang="ja-JP" sz="1100" dirty="0" smtClean="0">
                          <a:latin typeface="+mn-ea"/>
                          <a:ea typeface="+mn-ea"/>
                        </a:rPr>
                        <a:t>2</a:t>
                      </a:r>
                      <a:r>
                        <a:rPr kumimoji="1" lang="ja-JP" altLang="en-US" sz="1100" dirty="0" smtClean="0">
                          <a:latin typeface="+mn-ea"/>
                          <a:ea typeface="+mn-ea"/>
                        </a:rPr>
                        <a:t>号被保険者数　・非自発的失業者数　・旧被扶養者数　等</a:t>
                      </a:r>
                      <a:endParaRPr kumimoji="1" lang="ja-JP" altLang="en-US" sz="11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2048">
                <a:tc>
                  <a:txBody>
                    <a:bodyPr/>
                    <a:lstStyle/>
                    <a:p>
                      <a:pPr algn="l"/>
                      <a:r>
                        <a:rPr lang="ja-JP" altLang="en-US" sz="1100" dirty="0" smtClean="0">
                          <a:latin typeface="+mn-ea"/>
                          <a:ea typeface="+mn-ea"/>
                        </a:rPr>
                        <a:t>医療費情報</a:t>
                      </a:r>
                      <a:endParaRPr kumimoji="1" lang="ja-JP" altLang="en-US" sz="11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n-ea"/>
                          <a:ea typeface="+mn-ea"/>
                        </a:rPr>
                        <a:t>・医療費実績（過去</a:t>
                      </a:r>
                      <a:r>
                        <a:rPr kumimoji="1" lang="en-US" altLang="ja-JP" sz="1100" dirty="0" smtClean="0">
                          <a:latin typeface="+mn-ea"/>
                          <a:ea typeface="+mn-ea"/>
                        </a:rPr>
                        <a:t>3</a:t>
                      </a:r>
                      <a:r>
                        <a:rPr kumimoji="1" lang="ja-JP" altLang="en-US" sz="1100" dirty="0" smtClean="0">
                          <a:latin typeface="+mn-ea"/>
                          <a:ea typeface="+mn-ea"/>
                        </a:rPr>
                        <a:t>年分）　・</a:t>
                      </a:r>
                      <a:r>
                        <a:rPr kumimoji="1" lang="en-US" altLang="ja-JP" sz="1100" dirty="0" smtClean="0">
                          <a:latin typeface="+mn-ea"/>
                          <a:ea typeface="+mn-ea"/>
                        </a:rPr>
                        <a:t>5</a:t>
                      </a:r>
                      <a:r>
                        <a:rPr kumimoji="1" lang="ja-JP" altLang="en-US" sz="1100" dirty="0" smtClean="0">
                          <a:latin typeface="+mn-ea"/>
                          <a:ea typeface="+mn-ea"/>
                        </a:rPr>
                        <a:t>歳階級別医療費（過去</a:t>
                      </a:r>
                      <a:r>
                        <a:rPr kumimoji="1" lang="en-US" altLang="ja-JP" sz="1100" dirty="0" smtClean="0">
                          <a:latin typeface="+mn-ea"/>
                          <a:ea typeface="+mn-ea"/>
                        </a:rPr>
                        <a:t>3</a:t>
                      </a:r>
                      <a:r>
                        <a:rPr kumimoji="1" lang="ja-JP" altLang="en-US" sz="1100" dirty="0" smtClean="0">
                          <a:latin typeface="+mn-ea"/>
                          <a:ea typeface="+mn-ea"/>
                        </a:rPr>
                        <a:t>年分）　・全国</a:t>
                      </a:r>
                      <a:r>
                        <a:rPr kumimoji="1" lang="en-US" altLang="ja-JP" sz="1100" dirty="0" smtClean="0">
                          <a:latin typeface="+mn-ea"/>
                          <a:ea typeface="+mn-ea"/>
                        </a:rPr>
                        <a:t>5</a:t>
                      </a:r>
                      <a:r>
                        <a:rPr kumimoji="1" lang="ja-JP" altLang="en-US" sz="1100" dirty="0" smtClean="0">
                          <a:latin typeface="+mn-ea"/>
                          <a:ea typeface="+mn-ea"/>
                        </a:rPr>
                        <a:t>歳階級別</a:t>
                      </a:r>
                      <a:r>
                        <a:rPr kumimoji="1" lang="en-US" altLang="ja-JP" sz="1100" dirty="0" smtClean="0">
                          <a:latin typeface="+mn-ea"/>
                          <a:ea typeface="+mn-ea"/>
                        </a:rPr>
                        <a:t>1</a:t>
                      </a:r>
                      <a:r>
                        <a:rPr kumimoji="1" lang="ja-JP" altLang="en-US" sz="1100" dirty="0" smtClean="0">
                          <a:latin typeface="+mn-ea"/>
                          <a:ea typeface="+mn-ea"/>
                        </a:rPr>
                        <a:t>人当たり平均医療費（過去</a:t>
                      </a:r>
                      <a:r>
                        <a:rPr kumimoji="1" lang="en-US" altLang="ja-JP" sz="1100" dirty="0" smtClean="0">
                          <a:latin typeface="+mn-ea"/>
                          <a:ea typeface="+mn-ea"/>
                        </a:rPr>
                        <a:t>3</a:t>
                      </a:r>
                      <a:r>
                        <a:rPr kumimoji="1" lang="ja-JP" altLang="en-US" sz="1100" dirty="0" smtClean="0">
                          <a:latin typeface="+mn-ea"/>
                          <a:ea typeface="+mn-ea"/>
                        </a:rPr>
                        <a:t>年分）　・高額医療費（</a:t>
                      </a:r>
                      <a:r>
                        <a:rPr kumimoji="1" lang="en-US" altLang="ja-JP" sz="1100" dirty="0" smtClean="0">
                          <a:latin typeface="+mn-ea"/>
                          <a:ea typeface="+mn-ea"/>
                        </a:rPr>
                        <a:t>80</a:t>
                      </a:r>
                      <a:r>
                        <a:rPr kumimoji="1" lang="ja-JP" altLang="en-US" sz="1100" dirty="0" smtClean="0">
                          <a:latin typeface="+mn-ea"/>
                          <a:ea typeface="+mn-ea"/>
                        </a:rPr>
                        <a:t>万超のレセプト）　・特別高額医療費（</a:t>
                      </a:r>
                      <a:r>
                        <a:rPr kumimoji="1" lang="en-US" altLang="ja-JP" sz="1100" dirty="0" smtClean="0">
                          <a:latin typeface="+mn-ea"/>
                          <a:ea typeface="+mn-ea"/>
                        </a:rPr>
                        <a:t>420</a:t>
                      </a:r>
                      <a:r>
                        <a:rPr kumimoji="1" lang="ja-JP" altLang="en-US" sz="1100" dirty="0" smtClean="0">
                          <a:latin typeface="+mn-ea"/>
                          <a:ea typeface="+mn-ea"/>
                        </a:rPr>
                        <a:t>万超のレセプトの</a:t>
                      </a:r>
                      <a:r>
                        <a:rPr kumimoji="1" lang="en-US" altLang="ja-JP" sz="1100" dirty="0" smtClean="0">
                          <a:latin typeface="+mn-ea"/>
                          <a:ea typeface="+mn-ea"/>
                        </a:rPr>
                        <a:t>200</a:t>
                      </a:r>
                      <a:r>
                        <a:rPr kumimoji="1" lang="ja-JP" altLang="en-US" sz="1100" dirty="0" smtClean="0">
                          <a:latin typeface="+mn-ea"/>
                          <a:ea typeface="+mn-ea"/>
                        </a:rPr>
                        <a:t>万超部分）　等</a:t>
                      </a:r>
                      <a:endParaRPr kumimoji="1" lang="en-US" altLang="ja-JP" sz="1100" dirty="0" smtClean="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04056">
                <a:tc>
                  <a:txBody>
                    <a:bodyPr/>
                    <a:lstStyle/>
                    <a:p>
                      <a:pPr algn="l"/>
                      <a:r>
                        <a:rPr lang="ja-JP" altLang="en-US" sz="1100" dirty="0" smtClean="0">
                          <a:latin typeface="+mn-ea"/>
                          <a:ea typeface="+mn-ea"/>
                        </a:rPr>
                        <a:t>所得・賦課情報</a:t>
                      </a:r>
                      <a:endParaRPr kumimoji="1" lang="ja-JP" altLang="en-US" sz="11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100" dirty="0" smtClean="0">
                          <a:latin typeface="+mn-ea"/>
                          <a:ea typeface="+mn-ea"/>
                        </a:rPr>
                        <a:t>・所得総額（賦課限度額控除後）　・固定資産税額　・市町村の規模別目標収納率　・標準保険料率の賦課方式</a:t>
                      </a:r>
                      <a:r>
                        <a:rPr lang="ja-JP" altLang="en-US" sz="1100" dirty="0" smtClean="0">
                          <a:latin typeface="+mn-ea"/>
                          <a:ea typeface="+mn-ea"/>
                        </a:rPr>
                        <a:t>（全国統一、都道府県統一、</a:t>
                      </a:r>
                      <a:r>
                        <a:rPr lang="ja-JP" altLang="en-US" sz="1100" dirty="0" smtClean="0">
                          <a:solidFill>
                            <a:schemeClr val="tx1"/>
                          </a:solidFill>
                          <a:latin typeface="+mn-ea"/>
                          <a:ea typeface="+mn-ea"/>
                        </a:rPr>
                        <a:t>市町村別）　</a:t>
                      </a:r>
                      <a:r>
                        <a:rPr kumimoji="1" lang="ja-JP" altLang="en-US" sz="1100" dirty="0" smtClean="0">
                          <a:solidFill>
                            <a:schemeClr val="tx1"/>
                          </a:solidFill>
                          <a:latin typeface="+mn-ea"/>
                          <a:ea typeface="+mn-ea"/>
                        </a:rPr>
                        <a:t>・標準保険料率の賦課割合</a:t>
                      </a:r>
                      <a:r>
                        <a:rPr lang="ja-JP" altLang="en-US" sz="1100" dirty="0" smtClean="0">
                          <a:solidFill>
                            <a:schemeClr val="tx1"/>
                          </a:solidFill>
                          <a:latin typeface="+mn-ea"/>
                          <a:ea typeface="+mn-ea"/>
                        </a:rPr>
                        <a:t>（全国統一、都道府県統一、市町村別）　</a:t>
                      </a:r>
                      <a:r>
                        <a:rPr kumimoji="1" lang="ja-JP" altLang="en-US" sz="1100" dirty="0" smtClean="0">
                          <a:latin typeface="+mn-ea"/>
                          <a:ea typeface="+mn-ea"/>
                        </a:rPr>
                        <a:t>等</a:t>
                      </a:r>
                      <a:endParaRPr kumimoji="1" lang="ja-JP" altLang="en-US" sz="11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04056">
                <a:tc>
                  <a:txBody>
                    <a:bodyPr/>
                    <a:lstStyle/>
                    <a:p>
                      <a:pPr algn="l"/>
                      <a:r>
                        <a:rPr kumimoji="1" lang="ja-JP" altLang="en-US" sz="1100" dirty="0" smtClean="0"/>
                        <a:t>保険給付費等推計情報</a:t>
                      </a:r>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100" dirty="0" smtClean="0">
                          <a:solidFill>
                            <a:schemeClr val="tx1"/>
                          </a:solidFill>
                        </a:rPr>
                        <a:t>・保険給付費推計　・前期高齢者交付金　・前期高齢者納付金　・療養給付費負担金　・普通調整交付金　・特別調整交付金　　等</a:t>
                      </a:r>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04056">
                <a:tc>
                  <a:txBody>
                    <a:bodyPr/>
                    <a:lstStyle/>
                    <a:p>
                      <a:pPr algn="l"/>
                      <a:r>
                        <a:rPr kumimoji="1" lang="ja-JP" altLang="en-US" sz="1100" dirty="0" smtClean="0"/>
                        <a:t>その他（政策的に加減算するもの等）</a:t>
                      </a:r>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t>・定率国庫負担金減額調整分（地方単独事業分、第三者行為求償分）　</a:t>
                      </a:r>
                      <a:r>
                        <a:rPr kumimoji="1" lang="ja-JP" altLang="en-US" sz="1100" dirty="0" smtClean="0">
                          <a:solidFill>
                            <a:schemeClr val="tx1"/>
                          </a:solidFill>
                        </a:rPr>
                        <a:t>・保険者支援制度（医療分、後期支援金分、介護納付金分）　・保険者努力支援制度　</a:t>
                      </a:r>
                      <a:r>
                        <a:rPr kumimoji="1" lang="ja-JP" altLang="en-US" sz="1100" dirty="0" smtClean="0"/>
                        <a:t>・審査支払手数料　・保健事業費　・直営診療所に係る費用　等</a:t>
                      </a:r>
                      <a:endParaRPr kumimoji="1" lang="en-US" altLang="ja-JP" sz="11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1" name="正方形/長方形 20"/>
          <p:cNvSpPr/>
          <p:nvPr/>
        </p:nvSpPr>
        <p:spPr>
          <a:xfrm>
            <a:off x="149730" y="5967416"/>
            <a:ext cx="4443230" cy="340480"/>
          </a:xfrm>
          <a:prstGeom prst="rect">
            <a:avLst/>
          </a:prstGeom>
          <a:solidFill>
            <a:schemeClr val="accent5">
              <a:lumMod val="20000"/>
              <a:lumOff val="80000"/>
            </a:schemeClr>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dirty="0" smtClean="0">
                <a:solidFill>
                  <a:schemeClr val="tx1"/>
                </a:solidFill>
                <a:latin typeface="+mn-ea"/>
              </a:rPr>
              <a:t>　制度施行後の対応（平成</a:t>
            </a:r>
            <a:r>
              <a:rPr lang="en-US" altLang="ja-JP" sz="1300" dirty="0" smtClean="0">
                <a:solidFill>
                  <a:schemeClr val="tx1"/>
                </a:solidFill>
                <a:latin typeface="+mn-ea"/>
              </a:rPr>
              <a:t>30</a:t>
            </a:r>
            <a:r>
              <a:rPr lang="ja-JP" altLang="en-US" sz="1300" dirty="0" smtClean="0">
                <a:solidFill>
                  <a:schemeClr val="tx1"/>
                </a:solidFill>
                <a:latin typeface="+mn-ea"/>
              </a:rPr>
              <a:t>年度～）</a:t>
            </a:r>
            <a:endParaRPr lang="en-US" altLang="ja-JP" sz="1300" dirty="0" smtClean="0">
              <a:solidFill>
                <a:schemeClr val="tx1"/>
              </a:solidFill>
              <a:latin typeface="+mn-ea"/>
            </a:endParaRPr>
          </a:p>
        </p:txBody>
      </p:sp>
      <p:sp>
        <p:nvSpPr>
          <p:cNvPr id="22" name="テキスト ボックス 21"/>
          <p:cNvSpPr txBox="1"/>
          <p:nvPr/>
        </p:nvSpPr>
        <p:spPr>
          <a:xfrm>
            <a:off x="704528" y="6588240"/>
            <a:ext cx="8208912" cy="276999"/>
          </a:xfrm>
          <a:prstGeom prst="rect">
            <a:avLst/>
          </a:prstGeom>
          <a:noFill/>
        </p:spPr>
        <p:txBody>
          <a:bodyPr wrap="square" rtlCol="0">
            <a:spAutoFit/>
          </a:bodyPr>
          <a:lstStyle/>
          <a:p>
            <a:pPr algn="r"/>
            <a:r>
              <a:rPr lang="ja-JP" altLang="en-US" sz="1200" dirty="0" smtClean="0">
                <a:latin typeface="ＭＳ Ｐ明朝" panose="02020600040205080304" pitchFamily="18" charset="-128"/>
                <a:ea typeface="ＭＳ Ｐ明朝" panose="02020600040205080304" pitchFamily="18" charset="-128"/>
              </a:rPr>
              <a:t>　</a:t>
            </a:r>
            <a:r>
              <a:rPr lang="en-US" altLang="ja-JP" sz="1200" dirty="0" smtClean="0">
                <a:latin typeface="ＭＳ Ｐ明朝" panose="02020600040205080304" pitchFamily="18" charset="-128"/>
                <a:ea typeface="ＭＳ Ｐ明朝" panose="02020600040205080304" pitchFamily="18" charset="-128"/>
              </a:rPr>
              <a:t>※</a:t>
            </a:r>
            <a:r>
              <a:rPr lang="ja-JP" altLang="en-US" sz="1200" dirty="0" smtClean="0">
                <a:latin typeface="ＭＳ Ｐ明朝" panose="02020600040205080304" pitchFamily="18" charset="-128"/>
                <a:ea typeface="ＭＳ Ｐ明朝" panose="02020600040205080304" pitchFamily="18" charset="-128"/>
              </a:rPr>
              <a:t>全ての情報について、個人情報を含まない市町村単位の集計データを想定。</a:t>
            </a:r>
            <a:endParaRPr kumimoji="1" lang="ja-JP" altLang="en-US" sz="1200" dirty="0">
              <a:latin typeface="ＭＳ Ｐ明朝" panose="02020600040205080304" pitchFamily="18" charset="-128"/>
              <a:ea typeface="ＭＳ Ｐ明朝" panose="02020600040205080304" pitchFamily="18" charset="-128"/>
            </a:endParaRPr>
          </a:p>
        </p:txBody>
      </p:sp>
      <p:sp>
        <p:nvSpPr>
          <p:cNvPr id="23" name="正方形/長方形 22"/>
          <p:cNvSpPr/>
          <p:nvPr/>
        </p:nvSpPr>
        <p:spPr>
          <a:xfrm>
            <a:off x="56456" y="6316552"/>
            <a:ext cx="9639836" cy="855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dirty="0" smtClean="0">
                <a:solidFill>
                  <a:schemeClr val="tx1"/>
                </a:solidFill>
                <a:latin typeface="+mn-ea"/>
              </a:rPr>
              <a:t>　◯</a:t>
            </a:r>
            <a:r>
              <a:rPr lang="ja-JP" altLang="en-US" sz="1400" dirty="0">
                <a:solidFill>
                  <a:schemeClr val="tx1"/>
                </a:solidFill>
                <a:latin typeface="+mn-ea"/>
              </a:rPr>
              <a:t>　</a:t>
            </a:r>
            <a:r>
              <a:rPr lang="ja-JP" altLang="en-US" sz="1400" dirty="0" smtClean="0">
                <a:solidFill>
                  <a:schemeClr val="tx1"/>
                </a:solidFill>
                <a:latin typeface="+mn-ea"/>
              </a:rPr>
              <a:t>制度施行後は、定期的に実績データ等の最新情報を提供。</a:t>
            </a:r>
            <a:r>
              <a:rPr kumimoji="1" lang="ja-JP" altLang="en-US" sz="1400" dirty="0" smtClean="0">
                <a:solidFill>
                  <a:schemeClr val="tx1"/>
                </a:solidFill>
                <a:latin typeface="+mn-ea"/>
              </a:rPr>
              <a:t> </a:t>
            </a:r>
            <a:endParaRPr kumimoji="1" lang="en-US" altLang="ja-JP" sz="1400" dirty="0" smtClean="0">
              <a:solidFill>
                <a:schemeClr val="tx1"/>
              </a:solidFill>
              <a:latin typeface="+mn-ea"/>
            </a:endParaRPr>
          </a:p>
        </p:txBody>
      </p:sp>
      <p:sp>
        <p:nvSpPr>
          <p:cNvPr id="11" name="スライド番号プレースホルダー 1"/>
          <p:cNvSpPr txBox="1">
            <a:spLocks/>
          </p:cNvSpPr>
          <p:nvPr/>
        </p:nvSpPr>
        <p:spPr>
          <a:xfrm>
            <a:off x="7905328" y="6520259"/>
            <a:ext cx="204469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7</a:t>
            </a:fld>
            <a:endParaRPr lang="ja-JP" altLang="en-US" dirty="0">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1862652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タイトル 1"/>
          <p:cNvSpPr txBox="1">
            <a:spLocks/>
          </p:cNvSpPr>
          <p:nvPr/>
        </p:nvSpPr>
        <p:spPr>
          <a:xfrm>
            <a:off x="220398" y="51317"/>
            <a:ext cx="9445791" cy="369332"/>
          </a:xfrm>
          <a:prstGeom prst="rect">
            <a:avLst/>
          </a:prstGeom>
          <a:noFill/>
        </p:spPr>
        <p:txBody>
          <a:bodyPr wrap="square" rtlCol="0">
            <a:spAutoFit/>
          </a:bodyPr>
          <a:lstStyle>
            <a:defPPr>
              <a:defRPr lang="ja-JP"/>
            </a:defPPr>
            <a:lvl1pPr>
              <a:defRPr sz="2000">
                <a:latin typeface="HGP創英角ｺﾞｼｯｸUB" panose="020B0900000000000000" pitchFamily="50" charset="-128"/>
                <a:ea typeface="HGP創英角ｺﾞｼｯｸUB" panose="020B0900000000000000" pitchFamily="50" charset="-128"/>
              </a:defRPr>
            </a:lvl1pPr>
          </a:lstStyle>
          <a:p>
            <a:pPr algn="ctr"/>
            <a:r>
              <a:rPr lang="ja-JP" altLang="en-US" sz="1800" dirty="0" smtClean="0"/>
              <a:t>都道府県単位の資格管理に伴う「資格取得年月日」等の概念整理（案） </a:t>
            </a:r>
            <a:endParaRPr lang="en-US" altLang="ja-JP" dirty="0"/>
          </a:p>
        </p:txBody>
      </p:sp>
      <p:cxnSp>
        <p:nvCxnSpPr>
          <p:cNvPr id="25" name="直線コネクタ 24"/>
          <p:cNvCxnSpPr/>
          <p:nvPr/>
        </p:nvCxnSpPr>
        <p:spPr>
          <a:xfrm>
            <a:off x="-107037" y="610056"/>
            <a:ext cx="10281593"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4" name="正方形/長方形 3"/>
          <p:cNvSpPr/>
          <p:nvPr/>
        </p:nvSpPr>
        <p:spPr>
          <a:xfrm>
            <a:off x="220397" y="777767"/>
            <a:ext cx="9445791" cy="3852000"/>
          </a:xfrm>
          <a:prstGeom prst="rect">
            <a:avLst/>
          </a:prstGeom>
        </p:spPr>
        <p:style>
          <a:lnRef idx="2">
            <a:schemeClr val="dk1"/>
          </a:lnRef>
          <a:fillRef idx="1">
            <a:schemeClr val="lt1"/>
          </a:fillRef>
          <a:effectRef idx="0">
            <a:schemeClr val="dk1"/>
          </a:effectRef>
          <a:fontRef idx="minor">
            <a:schemeClr val="dk1"/>
          </a:fontRef>
        </p:style>
        <p:txBody>
          <a:bodyPr tIns="72000" rtlCol="0" anchor="t" anchorCtr="0"/>
          <a:lstStyle/>
          <a:p>
            <a:pPr marL="174625" indent="-174625">
              <a:lnSpc>
                <a:spcPts val="2000"/>
              </a:lnSpc>
            </a:pPr>
            <a:r>
              <a:rPr lang="ja-JP" altLang="en-US" sz="1500" dirty="0" smtClean="0">
                <a:latin typeface="+mj-ea"/>
                <a:ea typeface="+mj-ea"/>
                <a:cs typeface="Meiryo UI" panose="020B0604030504040204" pitchFamily="50" charset="-128"/>
              </a:rPr>
              <a:t>○ </a:t>
            </a:r>
            <a:r>
              <a:rPr lang="ja-JP" altLang="en-US" sz="1500" u="sng" dirty="0" smtClean="0">
                <a:latin typeface="+mj-ea"/>
                <a:ea typeface="+mj-ea"/>
                <a:cs typeface="Meiryo UI" panose="020B0604030504040204" pitchFamily="50" charset="-128"/>
              </a:rPr>
              <a:t>今回</a:t>
            </a:r>
            <a:r>
              <a:rPr lang="ja-JP" altLang="en-US" sz="1500" u="sng" dirty="0">
                <a:latin typeface="+mj-ea"/>
                <a:ea typeface="+mj-ea"/>
                <a:cs typeface="Meiryo UI" panose="020B0604030504040204" pitchFamily="50" charset="-128"/>
              </a:rPr>
              <a:t>の国保改革により都道府県も国保の保険者となることに伴い</a:t>
            </a:r>
            <a:r>
              <a:rPr lang="ja-JP" altLang="en-US" sz="1500" dirty="0" smtClean="0">
                <a:latin typeface="+mj-ea"/>
                <a:ea typeface="+mj-ea"/>
                <a:cs typeface="Meiryo UI" panose="020B0604030504040204" pitchFamily="50" charset="-128"/>
              </a:rPr>
              <a:t>、</a:t>
            </a:r>
            <a:r>
              <a:rPr lang="ja-JP" altLang="en-US" sz="1500" u="sng" dirty="0" smtClean="0">
                <a:latin typeface="+mj-ea"/>
                <a:ea typeface="+mj-ea"/>
                <a:cs typeface="Meiryo UI" panose="020B0604030504040204" pitchFamily="50" charset="-128"/>
              </a:rPr>
              <a:t>都道府県</a:t>
            </a:r>
            <a:r>
              <a:rPr lang="ja-JP" altLang="en-US" sz="1500" u="sng" dirty="0">
                <a:latin typeface="+mj-ea"/>
                <a:ea typeface="+mj-ea"/>
                <a:cs typeface="Meiryo UI" panose="020B0604030504040204" pitchFamily="50" charset="-128"/>
              </a:rPr>
              <a:t>単位で資格管理を行う</a:t>
            </a:r>
            <a:r>
              <a:rPr lang="ja-JP" altLang="en-US" sz="1500" u="sng" dirty="0" smtClean="0">
                <a:latin typeface="+mj-ea"/>
                <a:ea typeface="+mj-ea"/>
                <a:cs typeface="Meiryo UI" panose="020B0604030504040204" pitchFamily="50" charset="-128"/>
              </a:rPr>
              <a:t>仕組みへと見直す</a:t>
            </a:r>
            <a:r>
              <a:rPr lang="ja-JP" altLang="en-US" sz="1500" dirty="0" smtClean="0">
                <a:latin typeface="+mj-ea"/>
                <a:ea typeface="+mj-ea"/>
                <a:cs typeface="Meiryo UI" panose="020B0604030504040204" pitchFamily="50" charset="-128"/>
              </a:rPr>
              <a:t>こととなる。これ</a:t>
            </a:r>
            <a:r>
              <a:rPr lang="ja-JP" altLang="en-US" sz="1500" dirty="0">
                <a:latin typeface="+mj-ea"/>
                <a:ea typeface="+mj-ea"/>
                <a:cs typeface="Meiryo UI" panose="020B0604030504040204" pitchFamily="50" charset="-128"/>
              </a:rPr>
              <a:t>により</a:t>
            </a:r>
            <a:r>
              <a:rPr lang="ja-JP" altLang="en-US" sz="1500" dirty="0" smtClean="0">
                <a:latin typeface="+mj-ea"/>
                <a:ea typeface="+mj-ea"/>
                <a:cs typeface="Meiryo UI" panose="020B0604030504040204" pitchFamily="50" charset="-128"/>
              </a:rPr>
              <a:t>、平成</a:t>
            </a:r>
            <a:r>
              <a:rPr lang="en-US" altLang="ja-JP" sz="1500" dirty="0" smtClean="0">
                <a:latin typeface="+mj-ea"/>
                <a:ea typeface="+mj-ea"/>
                <a:cs typeface="Meiryo UI" panose="020B0604030504040204" pitchFamily="50" charset="-128"/>
              </a:rPr>
              <a:t>30</a:t>
            </a:r>
            <a:r>
              <a:rPr lang="ja-JP" altLang="en-US" sz="1500" dirty="0" smtClean="0">
                <a:latin typeface="+mj-ea"/>
                <a:ea typeface="+mj-ea"/>
                <a:cs typeface="Meiryo UI" panose="020B0604030504040204" pitchFamily="50" charset="-128"/>
              </a:rPr>
              <a:t>年度以降は、</a:t>
            </a:r>
            <a:r>
              <a:rPr lang="ja-JP" altLang="en-US" sz="1500" u="sng" dirty="0" smtClean="0">
                <a:latin typeface="+mj-ea"/>
                <a:ea typeface="+mj-ea"/>
                <a:cs typeface="Meiryo UI" panose="020B0604030504040204" pitchFamily="50" charset="-128"/>
              </a:rPr>
              <a:t>被保険者が都道府県内他市町村へ住所異動した場合には、資格の喪失･取得が生じない</a:t>
            </a:r>
            <a:r>
              <a:rPr lang="ja-JP" altLang="en-US" sz="1500" dirty="0" smtClean="0">
                <a:latin typeface="+mj-ea"/>
                <a:ea typeface="+mj-ea"/>
                <a:cs typeface="Meiryo UI" panose="020B0604030504040204" pitchFamily="50" charset="-128"/>
              </a:rPr>
              <a:t>こととなる。</a:t>
            </a:r>
            <a:r>
              <a:rPr lang="en-US" altLang="ja-JP" sz="1400" dirty="0" smtClean="0">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1400" dirty="0" smtClean="0">
                <a:latin typeface="ＭＳ Ｐ明朝" panose="02020600040205080304" pitchFamily="18" charset="-128"/>
                <a:ea typeface="ＭＳ Ｐ明朝" panose="02020600040205080304" pitchFamily="18" charset="-128"/>
                <a:cs typeface="Meiryo UI" panose="020B0604030504040204" pitchFamily="50" charset="-128"/>
              </a:rPr>
              <a:t>都道府県外への住所異動の場合には、資格の喪失・取得が生じる。</a:t>
            </a:r>
            <a:endParaRPr lang="en-US" altLang="ja-JP" sz="140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indent="-174625">
              <a:lnSpc>
                <a:spcPts val="2000"/>
              </a:lnSpc>
              <a:spcBef>
                <a:spcPts val="1200"/>
              </a:spcBef>
            </a:pPr>
            <a:r>
              <a:rPr lang="ja-JP" altLang="en-US" sz="1500" dirty="0" smtClean="0">
                <a:latin typeface="+mj-ea"/>
                <a:ea typeface="+mj-ea"/>
                <a:cs typeface="Meiryo UI" panose="020B0604030504040204" pitchFamily="50" charset="-128"/>
              </a:rPr>
              <a:t>○ 一方、</a:t>
            </a:r>
            <a:r>
              <a:rPr lang="ja-JP" altLang="en-US" sz="1500" dirty="0">
                <a:latin typeface="+mj-ea"/>
                <a:ea typeface="+mj-ea"/>
                <a:cs typeface="Meiryo UI" panose="020B0604030504040204" pitchFamily="50" charset="-128"/>
              </a:rPr>
              <a:t>平成</a:t>
            </a:r>
            <a:r>
              <a:rPr lang="en-US" altLang="ja-JP" sz="1500" dirty="0">
                <a:latin typeface="+mj-ea"/>
                <a:ea typeface="+mj-ea"/>
                <a:cs typeface="Meiryo UI" panose="020B0604030504040204" pitchFamily="50" charset="-128"/>
              </a:rPr>
              <a:t>30</a:t>
            </a:r>
            <a:r>
              <a:rPr lang="ja-JP" altLang="en-US" sz="1500" dirty="0">
                <a:latin typeface="+mj-ea"/>
                <a:ea typeface="+mj-ea"/>
                <a:cs typeface="Meiryo UI" panose="020B0604030504040204" pitchFamily="50" charset="-128"/>
              </a:rPr>
              <a:t>年度</a:t>
            </a:r>
            <a:r>
              <a:rPr lang="ja-JP" altLang="en-US" sz="1500" dirty="0" smtClean="0">
                <a:latin typeface="+mj-ea"/>
                <a:ea typeface="+mj-ea"/>
                <a:cs typeface="Meiryo UI" panose="020B0604030504040204" pitchFamily="50" charset="-128"/>
              </a:rPr>
              <a:t>以降において、</a:t>
            </a:r>
            <a:r>
              <a:rPr lang="ja-JP" altLang="en-US" sz="1500" u="sng" dirty="0" smtClean="0">
                <a:latin typeface="+mj-ea"/>
                <a:ea typeface="+mj-ea"/>
                <a:cs typeface="Meiryo UI" panose="020B0604030504040204" pitchFamily="50" charset="-128"/>
              </a:rPr>
              <a:t>被保険者の資格管理、保険給付、保険料の賦課･徴収等については市町村が担うこととされていることから</a:t>
            </a:r>
            <a:r>
              <a:rPr lang="ja-JP" altLang="en-US" sz="1500" dirty="0" smtClean="0">
                <a:latin typeface="+mj-ea"/>
                <a:ea typeface="+mj-ea"/>
                <a:cs typeface="Meiryo UI" panose="020B0604030504040204" pitchFamily="50" charset="-128"/>
              </a:rPr>
              <a:t>、</a:t>
            </a:r>
            <a:r>
              <a:rPr lang="ja-JP" altLang="en-US" sz="1500" u="sng" dirty="0" smtClean="0">
                <a:latin typeface="+mj-ea"/>
                <a:ea typeface="+mj-ea"/>
                <a:cs typeface="Meiryo UI" panose="020B0604030504040204" pitchFamily="50" charset="-128"/>
              </a:rPr>
              <a:t>被保険者が都道府県内他市町村へ住所異動した場合には、その異動日を適切に</a:t>
            </a:r>
            <a:r>
              <a:rPr kumimoji="1" lang="ja-JP" altLang="en-US" sz="1500" u="sng" dirty="0" smtClean="0">
                <a:latin typeface="+mj-ea"/>
                <a:ea typeface="+mj-ea"/>
              </a:rPr>
              <a:t>記録・管理する必要がある</a:t>
            </a:r>
            <a:r>
              <a:rPr kumimoji="1" lang="ja-JP" altLang="en-US" sz="1500" dirty="0" smtClean="0">
                <a:latin typeface="+mj-ea"/>
                <a:ea typeface="+mj-ea"/>
              </a:rPr>
              <a:t>。</a:t>
            </a:r>
            <a:endParaRPr kumimoji="1" lang="en-US" altLang="ja-JP" sz="1500" dirty="0" smtClean="0">
              <a:latin typeface="+mj-ea"/>
              <a:ea typeface="+mj-ea"/>
            </a:endParaRPr>
          </a:p>
          <a:p>
            <a:pPr marL="174625" indent="-174625">
              <a:lnSpc>
                <a:spcPts val="2000"/>
              </a:lnSpc>
              <a:spcBef>
                <a:spcPts val="1200"/>
              </a:spcBef>
            </a:pPr>
            <a:r>
              <a:rPr lang="ja-JP" altLang="en-US" sz="1500" dirty="0" smtClean="0">
                <a:latin typeface="+mj-ea"/>
                <a:ea typeface="+mj-ea"/>
              </a:rPr>
              <a:t>○ このため、</a:t>
            </a:r>
            <a:r>
              <a:rPr kumimoji="1" lang="ja-JP" altLang="en-US" sz="1500" b="1" u="sng" dirty="0" smtClean="0">
                <a:solidFill>
                  <a:schemeClr val="accent2"/>
                </a:solidFill>
                <a:latin typeface="+mj-ea"/>
                <a:ea typeface="+mj-ea"/>
              </a:rPr>
              <a:t>今般新たに「市町村による資格管理の開始日」を「適用開始年月日」</a:t>
            </a:r>
            <a:r>
              <a:rPr kumimoji="1" lang="en-US" altLang="ja-JP" sz="1400" b="1" u="sng" dirty="0" smtClean="0">
                <a:solidFill>
                  <a:schemeClr val="accent2"/>
                </a:solidFill>
                <a:latin typeface="+mj-ea"/>
                <a:ea typeface="+mj-ea"/>
              </a:rPr>
              <a:t>(</a:t>
            </a:r>
            <a:r>
              <a:rPr kumimoji="1" lang="ja-JP" altLang="en-US" sz="1400" b="1" u="sng" dirty="0" smtClean="0">
                <a:solidFill>
                  <a:schemeClr val="accent2"/>
                </a:solidFill>
                <a:latin typeface="+mj-ea"/>
                <a:ea typeface="+mj-ea"/>
              </a:rPr>
              <a:t>仮称</a:t>
            </a:r>
            <a:r>
              <a:rPr kumimoji="1" lang="en-US" altLang="ja-JP" sz="1400" b="1" u="sng" dirty="0" smtClean="0">
                <a:solidFill>
                  <a:schemeClr val="accent2"/>
                </a:solidFill>
                <a:latin typeface="+mj-ea"/>
                <a:ea typeface="+mj-ea"/>
              </a:rPr>
              <a:t>)</a:t>
            </a:r>
            <a:r>
              <a:rPr kumimoji="1" lang="ja-JP" altLang="en-US" sz="1500" b="1" u="sng" dirty="0" smtClean="0">
                <a:solidFill>
                  <a:schemeClr val="accent2"/>
                </a:solidFill>
                <a:latin typeface="+mj-ea"/>
                <a:ea typeface="+mj-ea"/>
              </a:rPr>
              <a:t>と</a:t>
            </a:r>
            <a:r>
              <a:rPr lang="ja-JP" altLang="en-US" sz="1500" b="1" u="sng" dirty="0" smtClean="0">
                <a:solidFill>
                  <a:schemeClr val="accent2"/>
                </a:solidFill>
                <a:latin typeface="+mj-ea"/>
                <a:ea typeface="+mj-ea"/>
              </a:rPr>
              <a:t>して位置づける</a:t>
            </a:r>
            <a:r>
              <a:rPr kumimoji="1" lang="ja-JP" altLang="en-US" sz="1500" b="1" u="sng" dirty="0" smtClean="0">
                <a:solidFill>
                  <a:schemeClr val="accent2"/>
                </a:solidFill>
                <a:latin typeface="+mj-ea"/>
                <a:ea typeface="+mj-ea"/>
              </a:rPr>
              <a:t>こととする</a:t>
            </a:r>
            <a:r>
              <a:rPr kumimoji="1" lang="ja-JP" altLang="en-US" sz="1500" dirty="0" smtClean="0">
                <a:solidFill>
                  <a:schemeClr val="accent2"/>
                </a:solidFill>
                <a:latin typeface="+mj-ea"/>
                <a:ea typeface="+mj-ea"/>
              </a:rPr>
              <a:t>。</a:t>
            </a:r>
            <a:endParaRPr kumimoji="1" lang="en-US" altLang="ja-JP" sz="1500" dirty="0" smtClean="0">
              <a:solidFill>
                <a:schemeClr val="accent2"/>
              </a:solidFill>
              <a:latin typeface="+mj-ea"/>
              <a:ea typeface="+mj-ea"/>
            </a:endParaRPr>
          </a:p>
          <a:p>
            <a:pPr marL="269875">
              <a:lnSpc>
                <a:spcPts val="1800"/>
              </a:lnSpc>
            </a:pPr>
            <a:r>
              <a:rPr lang="en-US" altLang="ja-JP" sz="1400" dirty="0" smtClean="0">
                <a:latin typeface="ＭＳ Ｐ明朝" panose="02020600040205080304" pitchFamily="18" charset="-128"/>
                <a:ea typeface="ＭＳ Ｐ明朝" panose="02020600040205080304" pitchFamily="18" charset="-128"/>
              </a:rPr>
              <a:t>※ </a:t>
            </a:r>
            <a:r>
              <a:rPr lang="ja-JP" altLang="en-US" sz="1400" dirty="0" smtClean="0">
                <a:latin typeface="ＭＳ Ｐ明朝" panose="02020600040205080304" pitchFamily="18" charset="-128"/>
                <a:ea typeface="ＭＳ Ｐ明朝" panose="02020600040205080304" pitchFamily="18" charset="-128"/>
              </a:rPr>
              <a:t>「適用開始年月日」</a:t>
            </a:r>
            <a:r>
              <a:rPr lang="ja-JP" altLang="en-US" sz="1400" dirty="0">
                <a:latin typeface="ＭＳ Ｐ明朝" panose="02020600040205080304" pitchFamily="18" charset="-128"/>
                <a:ea typeface="ＭＳ Ｐ明朝" panose="02020600040205080304" pitchFamily="18" charset="-128"/>
              </a:rPr>
              <a:t>について</a:t>
            </a:r>
            <a:r>
              <a:rPr lang="ja-JP" altLang="en-US" sz="1400" dirty="0" smtClean="0">
                <a:latin typeface="ＭＳ Ｐ明朝" panose="02020600040205080304" pitchFamily="18" charset="-128"/>
                <a:ea typeface="ＭＳ Ｐ明朝" panose="02020600040205080304" pitchFamily="18" charset="-128"/>
              </a:rPr>
              <a:t>は、給付の起算日や、保険料の納付義務発生月の属する日等の意義を有する。</a:t>
            </a:r>
            <a:endParaRPr lang="en-US" altLang="ja-JP" sz="1400" dirty="0" smtClean="0">
              <a:latin typeface="ＭＳ Ｐ明朝" panose="02020600040205080304" pitchFamily="18" charset="-128"/>
              <a:ea typeface="ＭＳ Ｐ明朝" panose="02020600040205080304" pitchFamily="18" charset="-128"/>
            </a:endParaRPr>
          </a:p>
          <a:p>
            <a:pPr marL="269875">
              <a:lnSpc>
                <a:spcPts val="1800"/>
              </a:lnSpc>
            </a:pPr>
            <a:r>
              <a:rPr kumimoji="1" lang="en-US" altLang="ja-JP" sz="1400" dirty="0" smtClean="0">
                <a:latin typeface="ＭＳ Ｐ明朝" panose="02020600040205080304" pitchFamily="18" charset="-128"/>
                <a:ea typeface="ＭＳ Ｐ明朝" panose="02020600040205080304" pitchFamily="18" charset="-128"/>
              </a:rPr>
              <a:t>※ </a:t>
            </a:r>
            <a:r>
              <a:rPr kumimoji="1" lang="ja-JP" altLang="en-US" sz="1400" dirty="0" smtClean="0">
                <a:latin typeface="ＭＳ Ｐ明朝" panose="02020600040205080304" pitchFamily="18" charset="-128"/>
                <a:ea typeface="ＭＳ Ｐ明朝" panose="02020600040205080304" pitchFamily="18" charset="-128"/>
              </a:rPr>
              <a:t>都道府県内他市町村への住所異動がない場合、「資格取得年月日」＝「適用開始年月日」として取扱う。</a:t>
            </a:r>
            <a:endParaRPr kumimoji="1" lang="en-US" altLang="ja-JP" sz="1400" dirty="0" smtClean="0">
              <a:latin typeface="ＭＳ Ｐ明朝" panose="02020600040205080304" pitchFamily="18" charset="-128"/>
              <a:ea typeface="ＭＳ Ｐ明朝" panose="02020600040205080304" pitchFamily="18" charset="-128"/>
            </a:endParaRPr>
          </a:p>
          <a:p>
            <a:pPr marL="269875">
              <a:lnSpc>
                <a:spcPts val="1800"/>
              </a:lnSpc>
            </a:pPr>
            <a:r>
              <a:rPr lang="en-US" altLang="ja-JP" sz="1400" dirty="0" smtClean="0">
                <a:latin typeface="ＭＳ Ｐ明朝" panose="02020600040205080304" pitchFamily="18" charset="-128"/>
                <a:ea typeface="ＭＳ Ｐ明朝" panose="02020600040205080304" pitchFamily="18" charset="-128"/>
              </a:rPr>
              <a:t>※ </a:t>
            </a:r>
            <a:r>
              <a:rPr lang="ja-JP" altLang="en-US" sz="1400" dirty="0" smtClean="0">
                <a:latin typeface="ＭＳ Ｐ明朝" panose="02020600040205080304" pitchFamily="18" charset="-128"/>
                <a:ea typeface="ＭＳ Ｐ明朝" panose="02020600040205080304" pitchFamily="18" charset="-128"/>
              </a:rPr>
              <a:t>なお、高齢受給者証等で用いられている「発効期日」（証が有効となる年月日であり、証の更新により変更）とは別概念。</a:t>
            </a:r>
            <a:endParaRPr kumimoji="1" lang="en-US" altLang="ja-JP" sz="1400" dirty="0" smtClean="0">
              <a:latin typeface="ＭＳ Ｐ明朝" panose="02020600040205080304" pitchFamily="18" charset="-128"/>
              <a:ea typeface="ＭＳ Ｐ明朝" panose="02020600040205080304" pitchFamily="18" charset="-128"/>
            </a:endParaRPr>
          </a:p>
          <a:p>
            <a:pPr marL="174625" indent="-174625">
              <a:lnSpc>
                <a:spcPts val="2000"/>
              </a:lnSpc>
              <a:spcBef>
                <a:spcPts val="1200"/>
              </a:spcBef>
            </a:pPr>
            <a:r>
              <a:rPr lang="ja-JP" altLang="en-US" sz="1500" dirty="0" smtClean="0">
                <a:latin typeface="+mj-ea"/>
                <a:ea typeface="+mj-ea"/>
              </a:rPr>
              <a:t>○ また、</a:t>
            </a:r>
            <a:r>
              <a:rPr lang="ja-JP" altLang="en-US" sz="1500" u="sng" dirty="0">
                <a:latin typeface="+mj-ea"/>
                <a:cs typeface="Meiryo UI" panose="020B0604030504040204" pitchFamily="50" charset="-128"/>
              </a:rPr>
              <a:t>被保険者が都道府県内他市町村</a:t>
            </a:r>
            <a:r>
              <a:rPr lang="ja-JP" altLang="en-US" sz="1500" u="sng" dirty="0" smtClean="0">
                <a:latin typeface="+mj-ea"/>
                <a:cs typeface="Meiryo UI" panose="020B0604030504040204" pitchFamily="50" charset="-128"/>
              </a:rPr>
              <a:t>へ住所異動</a:t>
            </a:r>
            <a:r>
              <a:rPr lang="ja-JP" altLang="en-US" sz="1500" u="sng" dirty="0">
                <a:latin typeface="+mj-ea"/>
                <a:cs typeface="Meiryo UI" panose="020B0604030504040204" pitchFamily="50" charset="-128"/>
              </a:rPr>
              <a:t>した</a:t>
            </a:r>
            <a:r>
              <a:rPr lang="ja-JP" altLang="en-US" sz="1500" u="sng" dirty="0" smtClean="0">
                <a:latin typeface="+mj-ea"/>
                <a:cs typeface="Meiryo UI" panose="020B0604030504040204" pitchFamily="50" charset="-128"/>
              </a:rPr>
              <a:t>場合であっても</a:t>
            </a:r>
            <a:r>
              <a:rPr lang="ja-JP" altLang="en-US" sz="1500" dirty="0" smtClean="0">
                <a:latin typeface="+mj-ea"/>
                <a:cs typeface="Meiryo UI" panose="020B0604030504040204" pitchFamily="50" charset="-128"/>
              </a:rPr>
              <a:t>、（当該被保険者が転出元市町村に住所異動した日である）「</a:t>
            </a:r>
            <a:r>
              <a:rPr lang="ja-JP" altLang="en-US" sz="1500" u="sng" dirty="0" smtClean="0">
                <a:latin typeface="+mj-ea"/>
                <a:cs typeface="Meiryo UI" panose="020B0604030504040204" pitchFamily="50" charset="-128"/>
              </a:rPr>
              <a:t>資格取得年月日</a:t>
            </a:r>
            <a:r>
              <a:rPr lang="ja-JP" altLang="en-US" sz="1500" dirty="0" smtClean="0">
                <a:latin typeface="+mj-ea"/>
                <a:cs typeface="Meiryo UI" panose="020B0604030504040204" pitchFamily="50" charset="-128"/>
              </a:rPr>
              <a:t>」については、</a:t>
            </a:r>
            <a:r>
              <a:rPr lang="ja-JP" altLang="en-US" sz="1500" u="sng" dirty="0" smtClean="0">
                <a:latin typeface="+mj-ea"/>
                <a:cs typeface="Meiryo UI" panose="020B0604030504040204" pitchFamily="50" charset="-128"/>
              </a:rPr>
              <a:t>引き続き、高額療養費の多数回該当に係る該当回数の起算点としての意義を有する</a:t>
            </a:r>
            <a:r>
              <a:rPr lang="ja-JP" altLang="en-US" sz="1500" dirty="0" smtClean="0">
                <a:latin typeface="+mj-ea"/>
                <a:cs typeface="Meiryo UI" panose="020B0604030504040204" pitchFamily="50" charset="-128"/>
              </a:rPr>
              <a:t>ことから、システム上、適切に記録・管理する必要がある。</a:t>
            </a:r>
            <a:endParaRPr kumimoji="1" lang="ja-JP" altLang="en-US" sz="1500" dirty="0">
              <a:latin typeface="+mj-ea"/>
              <a:ea typeface="+mj-ea"/>
            </a:endParaRPr>
          </a:p>
        </p:txBody>
      </p:sp>
      <p:cxnSp>
        <p:nvCxnSpPr>
          <p:cNvPr id="54" name="直線矢印コネクタ 53"/>
          <p:cNvCxnSpPr/>
          <p:nvPr/>
        </p:nvCxnSpPr>
        <p:spPr>
          <a:xfrm>
            <a:off x="1391940" y="5095506"/>
            <a:ext cx="8385596"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2662619" y="4826564"/>
            <a:ext cx="1014527" cy="297517"/>
          </a:xfrm>
          <a:prstGeom prst="rect">
            <a:avLst/>
          </a:prstGeom>
          <a:noFill/>
        </p:spPr>
        <p:txBody>
          <a:bodyPr wrap="square" rtlCol="0">
            <a:spAutoFit/>
          </a:bodyPr>
          <a:lstStyle/>
          <a:p>
            <a:pPr algn="ctr">
              <a:lnSpc>
                <a:spcPts val="1600"/>
              </a:lnSpc>
            </a:pPr>
            <a:r>
              <a:rPr kumimoji="1" lang="ja-JP" altLang="en-US" sz="1400" dirty="0" smtClean="0">
                <a:solidFill>
                  <a:srgbClr val="0070C0"/>
                </a:solidFill>
                <a:latin typeface="ＤＨＰ特太ゴシック体" panose="020B0500000000000000" pitchFamily="50" charset="-128"/>
                <a:ea typeface="ＤＨＰ特太ゴシック体" panose="020B0500000000000000" pitchFamily="50" charset="-128"/>
              </a:rPr>
              <a:t>Ａ県</a:t>
            </a:r>
            <a:r>
              <a:rPr kumimoji="1" lang="ja-JP" altLang="en-US" sz="1400" dirty="0" smtClean="0">
                <a:latin typeface="ＤＨＰ特太ゴシック体" panose="020B0500000000000000" pitchFamily="50" charset="-128"/>
                <a:ea typeface="ＤＨＰ特太ゴシック体" panose="020B0500000000000000" pitchFamily="50" charset="-128"/>
              </a:rPr>
              <a:t>Ｏ市</a:t>
            </a:r>
            <a:endParaRPr kumimoji="1" lang="ja-JP" altLang="en-US" sz="1400" dirty="0">
              <a:latin typeface="ＤＨＰ特太ゴシック体" panose="020B0500000000000000" pitchFamily="50" charset="-128"/>
              <a:ea typeface="ＤＨＰ特太ゴシック体" panose="020B0500000000000000" pitchFamily="50" charset="-128"/>
            </a:endParaRPr>
          </a:p>
        </p:txBody>
      </p:sp>
      <p:sp>
        <p:nvSpPr>
          <p:cNvPr id="58" name="テキスト ボックス 57"/>
          <p:cNvSpPr txBox="1"/>
          <p:nvPr/>
        </p:nvSpPr>
        <p:spPr>
          <a:xfrm>
            <a:off x="5090601" y="4840585"/>
            <a:ext cx="1014527" cy="297517"/>
          </a:xfrm>
          <a:prstGeom prst="rect">
            <a:avLst/>
          </a:prstGeom>
          <a:noFill/>
        </p:spPr>
        <p:txBody>
          <a:bodyPr wrap="square" rtlCol="0">
            <a:spAutoFit/>
          </a:bodyPr>
          <a:lstStyle/>
          <a:p>
            <a:pPr algn="ctr">
              <a:lnSpc>
                <a:spcPts val="1600"/>
              </a:lnSpc>
            </a:pPr>
            <a:r>
              <a:rPr kumimoji="1" lang="ja-JP" altLang="en-US" sz="1400" dirty="0" smtClean="0">
                <a:solidFill>
                  <a:srgbClr val="0070C0"/>
                </a:solidFill>
                <a:latin typeface="ＤＨＰ特太ゴシック体" panose="020B0500000000000000" pitchFamily="50" charset="-128"/>
                <a:ea typeface="ＤＨＰ特太ゴシック体" panose="020B0500000000000000" pitchFamily="50" charset="-128"/>
              </a:rPr>
              <a:t>Ａ県</a:t>
            </a:r>
            <a:r>
              <a:rPr lang="ja-JP" altLang="en-US" sz="1400" dirty="0" smtClean="0">
                <a:latin typeface="ＤＨＰ特太ゴシック体" panose="020B0500000000000000" pitchFamily="50" charset="-128"/>
                <a:ea typeface="ＤＨＰ特太ゴシック体" panose="020B0500000000000000" pitchFamily="50" charset="-128"/>
              </a:rPr>
              <a:t>Ｐ市</a:t>
            </a:r>
            <a:endParaRPr kumimoji="1" lang="ja-JP" altLang="en-US" sz="1400" dirty="0">
              <a:latin typeface="ＤＨＰ特太ゴシック体" panose="020B0500000000000000" pitchFamily="50" charset="-128"/>
              <a:ea typeface="ＤＨＰ特太ゴシック体" panose="020B0500000000000000" pitchFamily="50" charset="-128"/>
            </a:endParaRPr>
          </a:p>
        </p:txBody>
      </p:sp>
      <p:sp>
        <p:nvSpPr>
          <p:cNvPr id="59" name="テキスト ボックス 58"/>
          <p:cNvSpPr txBox="1"/>
          <p:nvPr/>
        </p:nvSpPr>
        <p:spPr>
          <a:xfrm>
            <a:off x="7866245" y="4831060"/>
            <a:ext cx="1014527" cy="297517"/>
          </a:xfrm>
          <a:prstGeom prst="rect">
            <a:avLst/>
          </a:prstGeom>
          <a:noFill/>
        </p:spPr>
        <p:txBody>
          <a:bodyPr wrap="square" rtlCol="0">
            <a:spAutoFit/>
          </a:bodyPr>
          <a:lstStyle/>
          <a:p>
            <a:pPr algn="ctr">
              <a:lnSpc>
                <a:spcPts val="1600"/>
              </a:lnSpc>
            </a:pPr>
            <a:r>
              <a:rPr lang="ja-JP" altLang="en-US" sz="1400" dirty="0">
                <a:solidFill>
                  <a:srgbClr val="00B050"/>
                </a:solidFill>
                <a:latin typeface="ＤＨＰ特太ゴシック体" panose="020B0500000000000000" pitchFamily="50" charset="-128"/>
                <a:ea typeface="ＤＨＰ特太ゴシック体" panose="020B0500000000000000" pitchFamily="50" charset="-128"/>
              </a:rPr>
              <a:t>Ｂ</a:t>
            </a:r>
            <a:r>
              <a:rPr kumimoji="1" lang="ja-JP" altLang="en-US" sz="1400" dirty="0" smtClean="0">
                <a:solidFill>
                  <a:srgbClr val="00B050"/>
                </a:solidFill>
                <a:latin typeface="ＤＨＰ特太ゴシック体" panose="020B0500000000000000" pitchFamily="50" charset="-128"/>
                <a:ea typeface="ＤＨＰ特太ゴシック体" panose="020B0500000000000000" pitchFamily="50" charset="-128"/>
              </a:rPr>
              <a:t>県</a:t>
            </a:r>
            <a:r>
              <a:rPr lang="en-US" altLang="ja-JP" sz="1400" dirty="0">
                <a:latin typeface="ＤＨＰ特太ゴシック体" panose="020B0500000000000000" pitchFamily="50" charset="-128"/>
                <a:ea typeface="ＤＨＰ特太ゴシック体" panose="020B0500000000000000" pitchFamily="50" charset="-128"/>
              </a:rPr>
              <a:t>Q</a:t>
            </a:r>
            <a:r>
              <a:rPr lang="ja-JP" altLang="en-US" sz="1400" dirty="0" smtClean="0">
                <a:latin typeface="ＤＨＰ特太ゴシック体" panose="020B0500000000000000" pitchFamily="50" charset="-128"/>
                <a:ea typeface="ＤＨＰ特太ゴシック体" panose="020B0500000000000000" pitchFamily="50" charset="-128"/>
              </a:rPr>
              <a:t>市</a:t>
            </a:r>
            <a:endParaRPr kumimoji="1" lang="ja-JP" altLang="en-US" sz="1400" dirty="0">
              <a:latin typeface="ＤＨＰ特太ゴシック体" panose="020B0500000000000000" pitchFamily="50" charset="-128"/>
              <a:ea typeface="ＤＨＰ特太ゴシック体" panose="020B0500000000000000" pitchFamily="50" charset="-128"/>
            </a:endParaRPr>
          </a:p>
        </p:txBody>
      </p:sp>
      <p:cxnSp>
        <p:nvCxnSpPr>
          <p:cNvPr id="60" name="直線コネクタ 59"/>
          <p:cNvCxnSpPr/>
          <p:nvPr/>
        </p:nvCxnSpPr>
        <p:spPr>
          <a:xfrm>
            <a:off x="2112020" y="4948478"/>
            <a:ext cx="0" cy="28800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4219302" y="4948519"/>
            <a:ext cx="0" cy="28800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7428991" y="4947336"/>
            <a:ext cx="0" cy="28800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a:off x="1295548" y="5172050"/>
            <a:ext cx="1713236" cy="553998"/>
          </a:xfrm>
          <a:prstGeom prst="rect">
            <a:avLst/>
          </a:prstGeom>
          <a:noFill/>
        </p:spPr>
        <p:txBody>
          <a:bodyPr wrap="square" rtlCol="0">
            <a:spAutoFit/>
          </a:bodyPr>
          <a:lstStyle/>
          <a:p>
            <a:pPr algn="ctr" fontAlgn="ctr">
              <a:lnSpc>
                <a:spcPts val="1800"/>
              </a:lnSpc>
            </a:pPr>
            <a:r>
              <a:rPr lang="ja-JP" altLang="en-US" sz="1400" b="1" dirty="0" smtClean="0">
                <a:solidFill>
                  <a:srgbClr val="0070C0"/>
                </a:solidFill>
                <a:latin typeface="+mn-ea"/>
              </a:rPr>
              <a:t>資格取得年月日①</a:t>
            </a:r>
            <a:endParaRPr lang="en-US" altLang="ja-JP" sz="1400" b="1" dirty="0" smtClean="0">
              <a:solidFill>
                <a:srgbClr val="0070C0"/>
              </a:solidFill>
              <a:latin typeface="+mn-ea"/>
            </a:endParaRPr>
          </a:p>
          <a:p>
            <a:pPr algn="ctr" fontAlgn="ctr">
              <a:lnSpc>
                <a:spcPts val="1800"/>
              </a:lnSpc>
            </a:pPr>
            <a:r>
              <a:rPr kumimoji="1" lang="en-US" altLang="ja-JP" sz="1400" b="1" dirty="0" smtClean="0">
                <a:solidFill>
                  <a:srgbClr val="0070C0"/>
                </a:solidFill>
                <a:latin typeface="+mn-ea"/>
              </a:rPr>
              <a:t>=</a:t>
            </a:r>
            <a:r>
              <a:rPr kumimoji="1" lang="ja-JP" altLang="en-US" sz="1400" b="1" dirty="0" smtClean="0">
                <a:solidFill>
                  <a:srgbClr val="0070C0"/>
                </a:solidFill>
                <a:latin typeface="+mn-ea"/>
              </a:rPr>
              <a:t>適用開始年月日①</a:t>
            </a:r>
            <a:endParaRPr kumimoji="1" lang="ja-JP" altLang="en-US" sz="1400" b="1" dirty="0">
              <a:solidFill>
                <a:srgbClr val="0070C0"/>
              </a:solidFill>
              <a:latin typeface="+mn-ea"/>
            </a:endParaRPr>
          </a:p>
        </p:txBody>
      </p:sp>
      <p:sp>
        <p:nvSpPr>
          <p:cNvPr id="68" name="テキスト ボックス 67"/>
          <p:cNvSpPr txBox="1"/>
          <p:nvPr/>
        </p:nvSpPr>
        <p:spPr>
          <a:xfrm>
            <a:off x="3215283" y="5249047"/>
            <a:ext cx="1705050" cy="307777"/>
          </a:xfrm>
          <a:prstGeom prst="rect">
            <a:avLst/>
          </a:prstGeom>
          <a:noFill/>
        </p:spPr>
        <p:txBody>
          <a:bodyPr wrap="square" rtlCol="0">
            <a:spAutoFit/>
          </a:bodyPr>
          <a:lstStyle/>
          <a:p>
            <a:pPr algn="ctr" fontAlgn="ctr"/>
            <a:r>
              <a:rPr lang="ja-JP" altLang="en-US" sz="1400" b="1" dirty="0" smtClean="0">
                <a:solidFill>
                  <a:srgbClr val="0070C0"/>
                </a:solidFill>
                <a:latin typeface="+mn-ea"/>
              </a:rPr>
              <a:t>適用開始年月日②</a:t>
            </a:r>
            <a:endParaRPr kumimoji="1" lang="ja-JP" altLang="en-US" sz="1400" b="1" dirty="0">
              <a:solidFill>
                <a:srgbClr val="0070C0"/>
              </a:solidFill>
              <a:latin typeface="+mn-ea"/>
            </a:endParaRPr>
          </a:p>
        </p:txBody>
      </p:sp>
      <p:sp>
        <p:nvSpPr>
          <p:cNvPr id="97" name="テキスト ボックス 96"/>
          <p:cNvSpPr txBox="1"/>
          <p:nvPr/>
        </p:nvSpPr>
        <p:spPr>
          <a:xfrm>
            <a:off x="6321152" y="5249047"/>
            <a:ext cx="1945329" cy="553998"/>
          </a:xfrm>
          <a:prstGeom prst="rect">
            <a:avLst/>
          </a:prstGeom>
          <a:noFill/>
        </p:spPr>
        <p:txBody>
          <a:bodyPr wrap="square" rtlCol="0">
            <a:spAutoFit/>
          </a:bodyPr>
          <a:lstStyle/>
          <a:p>
            <a:pPr algn="ctr" fontAlgn="ctr">
              <a:lnSpc>
                <a:spcPts val="1800"/>
              </a:lnSpc>
            </a:pPr>
            <a:r>
              <a:rPr lang="ja-JP" altLang="en-US" sz="1400" b="1" dirty="0" smtClean="0">
                <a:solidFill>
                  <a:srgbClr val="00B050"/>
                </a:solidFill>
                <a:latin typeface="+mn-ea"/>
              </a:rPr>
              <a:t>資格取得年月日②</a:t>
            </a:r>
            <a:endParaRPr lang="en-US" altLang="ja-JP" sz="1400" b="1" dirty="0" smtClean="0">
              <a:solidFill>
                <a:srgbClr val="00B050"/>
              </a:solidFill>
              <a:latin typeface="+mn-ea"/>
            </a:endParaRPr>
          </a:p>
          <a:p>
            <a:pPr algn="ctr" fontAlgn="ctr">
              <a:lnSpc>
                <a:spcPts val="1800"/>
              </a:lnSpc>
            </a:pPr>
            <a:r>
              <a:rPr kumimoji="1" lang="en-US" altLang="ja-JP" sz="1400" b="1" dirty="0" smtClean="0">
                <a:solidFill>
                  <a:srgbClr val="00B050"/>
                </a:solidFill>
                <a:latin typeface="+mn-ea"/>
              </a:rPr>
              <a:t>=</a:t>
            </a:r>
            <a:r>
              <a:rPr kumimoji="1" lang="ja-JP" altLang="en-US" sz="1400" b="1" dirty="0" smtClean="0">
                <a:solidFill>
                  <a:srgbClr val="00B050"/>
                </a:solidFill>
                <a:latin typeface="+mn-ea"/>
              </a:rPr>
              <a:t>適用開始年月日③</a:t>
            </a:r>
            <a:endParaRPr kumimoji="1" lang="ja-JP" altLang="en-US" sz="1400" b="1" dirty="0">
              <a:solidFill>
                <a:srgbClr val="00B050"/>
              </a:solidFill>
              <a:latin typeface="+mn-ea"/>
            </a:endParaRPr>
          </a:p>
        </p:txBody>
      </p:sp>
      <p:cxnSp>
        <p:nvCxnSpPr>
          <p:cNvPr id="9" name="直線矢印コネクタ 8"/>
          <p:cNvCxnSpPr/>
          <p:nvPr/>
        </p:nvCxnSpPr>
        <p:spPr>
          <a:xfrm>
            <a:off x="4219302" y="6150892"/>
            <a:ext cx="3209689" cy="0"/>
          </a:xfrm>
          <a:prstGeom prst="straightConnector1">
            <a:avLst/>
          </a:prstGeom>
          <a:ln w="19050">
            <a:solidFill>
              <a:schemeClr val="accent6">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8" name="テキスト ボックス 97"/>
          <p:cNvSpPr txBox="1"/>
          <p:nvPr/>
        </p:nvSpPr>
        <p:spPr>
          <a:xfrm>
            <a:off x="4456099" y="6121871"/>
            <a:ext cx="2729149" cy="646331"/>
          </a:xfrm>
          <a:prstGeom prst="rect">
            <a:avLst/>
          </a:prstGeom>
          <a:noFill/>
        </p:spPr>
        <p:txBody>
          <a:bodyPr wrap="square" rtlCol="0">
            <a:spAutoFit/>
          </a:bodyPr>
          <a:lstStyle/>
          <a:p>
            <a:pPr marL="85725" indent="-85725" fontAlgn="ctr"/>
            <a:r>
              <a:rPr lang="en-US" altLang="ja-JP" sz="1200" dirty="0" smtClean="0">
                <a:latin typeface="ＭＳ Ｐ明朝" panose="02020600040205080304" pitchFamily="18" charset="-128"/>
                <a:ea typeface="ＭＳ Ｐ明朝" panose="02020600040205080304" pitchFamily="18" charset="-128"/>
              </a:rPr>
              <a:t>※ </a:t>
            </a:r>
            <a:r>
              <a:rPr lang="ja-JP" altLang="en-US" sz="1200" dirty="0" smtClean="0">
                <a:latin typeface="ＭＳ Ｐ明朝" panose="02020600040205080304" pitchFamily="18" charset="-128"/>
                <a:ea typeface="ＭＳ Ｐ明朝" panose="02020600040205080304" pitchFamily="18" charset="-128"/>
              </a:rPr>
              <a:t>この期間、</a:t>
            </a:r>
            <a:r>
              <a:rPr lang="ja-JP" altLang="en-US" sz="1200" dirty="0" smtClean="0">
                <a:solidFill>
                  <a:srgbClr val="0070C0"/>
                </a:solidFill>
                <a:latin typeface="ＭＳ Ｐ明朝" panose="02020600040205080304" pitchFamily="18" charset="-128"/>
                <a:ea typeface="ＭＳ Ｐ明朝" panose="02020600040205080304" pitchFamily="18" charset="-128"/>
              </a:rPr>
              <a:t>「資格取得年月日①」</a:t>
            </a:r>
            <a:r>
              <a:rPr lang="ja-JP" altLang="en-US" sz="1200" dirty="0" smtClean="0">
                <a:latin typeface="ＭＳ Ｐ明朝" panose="02020600040205080304" pitchFamily="18" charset="-128"/>
                <a:ea typeface="ＭＳ Ｐ明朝" panose="02020600040205080304" pitchFamily="18" charset="-128"/>
              </a:rPr>
              <a:t>は、</a:t>
            </a:r>
            <a:r>
              <a:rPr lang="ja-JP" altLang="en-US" sz="1200" dirty="0">
                <a:latin typeface="ＭＳ Ｐ明朝" panose="02020600040205080304" pitchFamily="18" charset="-128"/>
                <a:ea typeface="ＭＳ Ｐ明朝" panose="02020600040205080304" pitchFamily="18" charset="-128"/>
              </a:rPr>
              <a:t>高額</a:t>
            </a:r>
            <a:r>
              <a:rPr lang="ja-JP" altLang="en-US" sz="1200" dirty="0" smtClean="0">
                <a:latin typeface="ＭＳ Ｐ明朝" panose="02020600040205080304" pitchFamily="18" charset="-128"/>
                <a:ea typeface="ＭＳ Ｐ明朝" panose="02020600040205080304" pitchFamily="18" charset="-128"/>
              </a:rPr>
              <a:t>療養費の多数回該当の該当回数の起算点としての意義を有する。</a:t>
            </a:r>
            <a:endParaRPr lang="en-US" altLang="ja-JP" sz="1200" dirty="0" smtClean="0">
              <a:latin typeface="ＭＳ Ｐ明朝" panose="02020600040205080304" pitchFamily="18" charset="-128"/>
              <a:ea typeface="ＭＳ Ｐ明朝" panose="02020600040205080304" pitchFamily="18" charset="-128"/>
            </a:endParaRPr>
          </a:p>
        </p:txBody>
      </p:sp>
      <p:cxnSp>
        <p:nvCxnSpPr>
          <p:cNvPr id="16" name="直線矢印コネクタ 15"/>
          <p:cNvCxnSpPr>
            <a:endCxn id="64" idx="2"/>
          </p:cNvCxnSpPr>
          <p:nvPr/>
        </p:nvCxnSpPr>
        <p:spPr>
          <a:xfrm flipV="1">
            <a:off x="2109352" y="5726048"/>
            <a:ext cx="42814" cy="31672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6" name="テキスト ボックス 105"/>
          <p:cNvSpPr txBox="1"/>
          <p:nvPr/>
        </p:nvSpPr>
        <p:spPr>
          <a:xfrm>
            <a:off x="997735" y="5987712"/>
            <a:ext cx="2217548" cy="830997"/>
          </a:xfrm>
          <a:prstGeom prst="rect">
            <a:avLst/>
          </a:prstGeom>
          <a:noFill/>
        </p:spPr>
        <p:txBody>
          <a:bodyPr wrap="square" rtlCol="0">
            <a:spAutoFit/>
          </a:bodyPr>
          <a:lstStyle/>
          <a:p>
            <a:pPr marL="85725" indent="-85725" fontAlgn="ctr"/>
            <a:r>
              <a:rPr lang="ja-JP" altLang="en-US" sz="1200" dirty="0" smtClean="0">
                <a:latin typeface="ＭＳ Ｐ明朝" panose="02020600040205080304" pitchFamily="18" charset="-128"/>
                <a:ea typeface="ＭＳ Ｐ明朝" panose="02020600040205080304" pitchFamily="18" charset="-128"/>
              </a:rPr>
              <a:t>・給付の起算日</a:t>
            </a:r>
            <a:endParaRPr lang="en-US" altLang="ja-JP" sz="1200" dirty="0" smtClean="0">
              <a:latin typeface="ＭＳ Ｐ明朝" panose="02020600040205080304" pitchFamily="18" charset="-128"/>
              <a:ea typeface="ＭＳ Ｐ明朝" panose="02020600040205080304" pitchFamily="18" charset="-128"/>
            </a:endParaRPr>
          </a:p>
          <a:p>
            <a:pPr marL="85725" indent="-85725" fontAlgn="ctr"/>
            <a:r>
              <a:rPr lang="ja-JP" altLang="en-US" sz="1200" dirty="0" smtClean="0">
                <a:latin typeface="ＭＳ Ｐ明朝" panose="02020600040205080304" pitchFamily="18" charset="-128"/>
                <a:ea typeface="ＭＳ Ｐ明朝" panose="02020600040205080304" pitchFamily="18" charset="-128"/>
              </a:rPr>
              <a:t>・保険料の納付義務発生月</a:t>
            </a:r>
            <a:endParaRPr lang="en-US" altLang="ja-JP" sz="1200" dirty="0" smtClean="0">
              <a:latin typeface="ＭＳ Ｐ明朝" panose="02020600040205080304" pitchFamily="18" charset="-128"/>
              <a:ea typeface="ＭＳ Ｐ明朝" panose="02020600040205080304" pitchFamily="18" charset="-128"/>
            </a:endParaRPr>
          </a:p>
          <a:p>
            <a:pPr marL="85725" indent="-85725" fontAlgn="ctr"/>
            <a:r>
              <a:rPr lang="ja-JP" altLang="en-US" sz="1200" dirty="0" smtClean="0">
                <a:latin typeface="ＭＳ Ｐ明朝" panose="02020600040205080304" pitchFamily="18" charset="-128"/>
                <a:ea typeface="ＭＳ Ｐ明朝" panose="02020600040205080304" pitchFamily="18" charset="-128"/>
              </a:rPr>
              <a:t>・高額療養費の多数回該当の該当回数の起算点 </a:t>
            </a:r>
            <a:r>
              <a:rPr lang="en-US" altLang="ja-JP" sz="1200" dirty="0" smtClean="0">
                <a:latin typeface="ＭＳ Ｐ明朝" panose="02020600040205080304" pitchFamily="18" charset="-128"/>
                <a:ea typeface="ＭＳ Ｐ明朝" panose="02020600040205080304" pitchFamily="18" charset="-128"/>
              </a:rPr>
              <a:t>	</a:t>
            </a:r>
            <a:r>
              <a:rPr lang="ja-JP" altLang="en-US" sz="1200" dirty="0" smtClean="0">
                <a:latin typeface="ＭＳ Ｐ明朝" panose="02020600040205080304" pitchFamily="18" charset="-128"/>
                <a:ea typeface="ＭＳ Ｐ明朝" panose="02020600040205080304" pitchFamily="18" charset="-128"/>
              </a:rPr>
              <a:t>等</a:t>
            </a:r>
            <a:endParaRPr lang="en-US" altLang="ja-JP" sz="1200" dirty="0" smtClean="0">
              <a:latin typeface="ＭＳ Ｐ明朝" panose="02020600040205080304" pitchFamily="18" charset="-128"/>
              <a:ea typeface="ＭＳ Ｐ明朝" panose="02020600040205080304" pitchFamily="18" charset="-128"/>
            </a:endParaRPr>
          </a:p>
        </p:txBody>
      </p:sp>
      <p:cxnSp>
        <p:nvCxnSpPr>
          <p:cNvPr id="107" name="直線矢印コネクタ 106"/>
          <p:cNvCxnSpPr/>
          <p:nvPr/>
        </p:nvCxnSpPr>
        <p:spPr>
          <a:xfrm flipH="1" flipV="1">
            <a:off x="8157356" y="5589240"/>
            <a:ext cx="180020" cy="1417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1" name="テキスト ボックス 110"/>
          <p:cNvSpPr txBox="1"/>
          <p:nvPr/>
        </p:nvSpPr>
        <p:spPr>
          <a:xfrm>
            <a:off x="7712388" y="5714206"/>
            <a:ext cx="2217548" cy="830997"/>
          </a:xfrm>
          <a:prstGeom prst="rect">
            <a:avLst/>
          </a:prstGeom>
          <a:noFill/>
        </p:spPr>
        <p:txBody>
          <a:bodyPr wrap="square" rtlCol="0">
            <a:spAutoFit/>
          </a:bodyPr>
          <a:lstStyle/>
          <a:p>
            <a:pPr marL="85725" indent="-85725" fontAlgn="ctr"/>
            <a:r>
              <a:rPr lang="ja-JP" altLang="en-US" sz="1200" dirty="0" smtClean="0">
                <a:latin typeface="ＭＳ Ｐ明朝" panose="02020600040205080304" pitchFamily="18" charset="-128"/>
                <a:ea typeface="ＭＳ Ｐ明朝" panose="02020600040205080304" pitchFamily="18" charset="-128"/>
              </a:rPr>
              <a:t>・給付の起算日</a:t>
            </a:r>
            <a:endParaRPr lang="en-US" altLang="ja-JP" sz="1200" dirty="0" smtClean="0">
              <a:latin typeface="ＭＳ Ｐ明朝" panose="02020600040205080304" pitchFamily="18" charset="-128"/>
              <a:ea typeface="ＭＳ Ｐ明朝" panose="02020600040205080304" pitchFamily="18" charset="-128"/>
            </a:endParaRPr>
          </a:p>
          <a:p>
            <a:pPr marL="85725" indent="-85725" fontAlgn="ctr"/>
            <a:r>
              <a:rPr lang="ja-JP" altLang="en-US" sz="1200" dirty="0" smtClean="0">
                <a:latin typeface="ＭＳ Ｐ明朝" panose="02020600040205080304" pitchFamily="18" charset="-128"/>
                <a:ea typeface="ＭＳ Ｐ明朝" panose="02020600040205080304" pitchFamily="18" charset="-128"/>
              </a:rPr>
              <a:t>・保険料の納付義務発生月</a:t>
            </a:r>
            <a:endParaRPr lang="en-US" altLang="ja-JP" sz="1200" dirty="0" smtClean="0">
              <a:latin typeface="ＭＳ Ｐ明朝" panose="02020600040205080304" pitchFamily="18" charset="-128"/>
              <a:ea typeface="ＭＳ Ｐ明朝" panose="02020600040205080304" pitchFamily="18" charset="-128"/>
            </a:endParaRPr>
          </a:p>
          <a:p>
            <a:pPr marL="85725" indent="-85725" fontAlgn="ctr"/>
            <a:r>
              <a:rPr lang="ja-JP" altLang="en-US" sz="1200" dirty="0" smtClean="0">
                <a:latin typeface="ＭＳ Ｐ明朝" panose="02020600040205080304" pitchFamily="18" charset="-128"/>
                <a:ea typeface="ＭＳ Ｐ明朝" panose="02020600040205080304" pitchFamily="18" charset="-128"/>
              </a:rPr>
              <a:t>・高額療養費の多数回該当の該当回数の起算点 </a:t>
            </a:r>
            <a:r>
              <a:rPr lang="en-US" altLang="ja-JP" sz="1200" dirty="0" smtClean="0">
                <a:latin typeface="ＭＳ Ｐ明朝" panose="02020600040205080304" pitchFamily="18" charset="-128"/>
                <a:ea typeface="ＭＳ Ｐ明朝" panose="02020600040205080304" pitchFamily="18" charset="-128"/>
              </a:rPr>
              <a:t>	</a:t>
            </a:r>
            <a:r>
              <a:rPr lang="ja-JP" altLang="en-US" sz="1200" dirty="0" smtClean="0">
                <a:latin typeface="ＭＳ Ｐ明朝" panose="02020600040205080304" pitchFamily="18" charset="-128"/>
                <a:ea typeface="ＭＳ Ｐ明朝" panose="02020600040205080304" pitchFamily="18" charset="-128"/>
              </a:rPr>
              <a:t>等</a:t>
            </a:r>
            <a:endParaRPr lang="en-US" altLang="ja-JP" sz="1200" dirty="0" smtClean="0">
              <a:latin typeface="ＭＳ Ｐ明朝" panose="02020600040205080304" pitchFamily="18" charset="-128"/>
              <a:ea typeface="ＭＳ Ｐ明朝" panose="02020600040205080304" pitchFamily="18" charset="-128"/>
            </a:endParaRPr>
          </a:p>
        </p:txBody>
      </p:sp>
      <p:cxnSp>
        <p:nvCxnSpPr>
          <p:cNvPr id="112" name="直線矢印コネクタ 111"/>
          <p:cNvCxnSpPr/>
          <p:nvPr/>
        </p:nvCxnSpPr>
        <p:spPr>
          <a:xfrm flipH="1" flipV="1">
            <a:off x="4821304" y="5414682"/>
            <a:ext cx="198056" cy="12684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3" name="テキスト ボックス 112"/>
          <p:cNvSpPr txBox="1"/>
          <p:nvPr/>
        </p:nvSpPr>
        <p:spPr>
          <a:xfrm>
            <a:off x="4304928" y="5517232"/>
            <a:ext cx="2217548" cy="461665"/>
          </a:xfrm>
          <a:prstGeom prst="rect">
            <a:avLst/>
          </a:prstGeom>
          <a:noFill/>
        </p:spPr>
        <p:txBody>
          <a:bodyPr wrap="square" rtlCol="0">
            <a:spAutoFit/>
          </a:bodyPr>
          <a:lstStyle/>
          <a:p>
            <a:pPr marL="85725" indent="-85725" fontAlgn="ctr"/>
            <a:r>
              <a:rPr lang="ja-JP" altLang="en-US" sz="1200" dirty="0" smtClean="0">
                <a:latin typeface="ＭＳ Ｐ明朝" panose="02020600040205080304" pitchFamily="18" charset="-128"/>
                <a:ea typeface="ＭＳ Ｐ明朝" panose="02020600040205080304" pitchFamily="18" charset="-128"/>
              </a:rPr>
              <a:t>・給付の起算日</a:t>
            </a:r>
            <a:endParaRPr lang="en-US" altLang="ja-JP" sz="1200" dirty="0" smtClean="0">
              <a:latin typeface="ＭＳ Ｐ明朝" panose="02020600040205080304" pitchFamily="18" charset="-128"/>
              <a:ea typeface="ＭＳ Ｐ明朝" panose="02020600040205080304" pitchFamily="18" charset="-128"/>
            </a:endParaRPr>
          </a:p>
          <a:p>
            <a:pPr marL="85725" indent="-85725" fontAlgn="ctr"/>
            <a:r>
              <a:rPr lang="ja-JP" altLang="en-US" sz="1200" dirty="0" smtClean="0">
                <a:latin typeface="ＭＳ Ｐ明朝" panose="02020600040205080304" pitchFamily="18" charset="-128"/>
                <a:ea typeface="ＭＳ Ｐ明朝" panose="02020600040205080304" pitchFamily="18" charset="-128"/>
              </a:rPr>
              <a:t>・保険料の納付義務発生月</a:t>
            </a:r>
            <a:endParaRPr lang="en-US" altLang="ja-JP" sz="1200" dirty="0" smtClean="0">
              <a:latin typeface="ＭＳ Ｐ明朝" panose="02020600040205080304" pitchFamily="18" charset="-128"/>
              <a:ea typeface="ＭＳ Ｐ明朝" panose="02020600040205080304" pitchFamily="18" charset="-128"/>
            </a:endParaRPr>
          </a:p>
        </p:txBody>
      </p:sp>
      <p:sp>
        <p:nvSpPr>
          <p:cNvPr id="114" name="スライド番号プレースホルダー 1"/>
          <p:cNvSpPr txBox="1">
            <a:spLocks/>
          </p:cNvSpPr>
          <p:nvPr/>
        </p:nvSpPr>
        <p:spPr>
          <a:xfrm>
            <a:off x="7443688" y="6453336"/>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8</a:t>
            </a:fld>
            <a:endParaRPr lang="ja-JP" altLang="en-US" dirty="0">
              <a:latin typeface="ＤＦ特太ゴシック体" panose="020B0509000000000000" pitchFamily="49" charset="-128"/>
              <a:ea typeface="ＤＦ特太ゴシック体" panose="020B0509000000000000" pitchFamily="49" charset="-128"/>
            </a:endParaRPr>
          </a:p>
        </p:txBody>
      </p:sp>
      <p:sp>
        <p:nvSpPr>
          <p:cNvPr id="26" name="正方形/長方形 25"/>
          <p:cNvSpPr/>
          <p:nvPr/>
        </p:nvSpPr>
        <p:spPr>
          <a:xfrm>
            <a:off x="7537294" y="273743"/>
            <a:ext cx="2456266" cy="432016"/>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smtClean="0">
                <a:solidFill>
                  <a:schemeClr val="tx1"/>
                </a:solidFill>
              </a:rPr>
              <a:t>※</a:t>
            </a:r>
            <a:r>
              <a:rPr kumimoji="1" lang="ja-JP" altLang="en-US" sz="1200" dirty="0" smtClean="0">
                <a:solidFill>
                  <a:schemeClr val="tx1"/>
                </a:solidFill>
              </a:rPr>
              <a:t>詳細は引き続き地方と協議</a:t>
            </a:r>
            <a:endParaRPr kumimoji="1" lang="ja-JP" altLang="en-US" sz="1200" dirty="0">
              <a:solidFill>
                <a:schemeClr val="tx1"/>
              </a:solidFill>
            </a:endParaRPr>
          </a:p>
        </p:txBody>
      </p:sp>
    </p:spTree>
    <p:extLst>
      <p:ext uri="{BB962C8B-B14F-4D97-AF65-F5344CB8AC3E}">
        <p14:creationId xmlns:p14="http://schemas.microsoft.com/office/powerpoint/2010/main" val="266838049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4604</TotalTime>
  <Words>7897</Words>
  <Application>Microsoft Office PowerPoint</Application>
  <PresentationFormat>A4 210 x 297 mm</PresentationFormat>
  <Paragraphs>2734</Paragraphs>
  <Slides>43</Slides>
  <Notes>19</Notes>
  <HiddenSlides>0</HiddenSlides>
  <MMClips>0</MMClips>
  <ScaleCrop>false</ScaleCrop>
  <HeadingPairs>
    <vt:vector size="4" baseType="variant">
      <vt:variant>
        <vt:lpstr>テーマ</vt:lpstr>
      </vt:variant>
      <vt:variant>
        <vt:i4>1</vt:i4>
      </vt:variant>
      <vt:variant>
        <vt:lpstr>スライド タイトル</vt:lpstr>
      </vt:variant>
      <vt:variant>
        <vt:i4>43</vt:i4>
      </vt:variant>
    </vt:vector>
  </HeadingPairs>
  <TitlesOfParts>
    <vt:vector size="44" baseType="lpstr">
      <vt:lpstr>Office ​​テーマ</vt:lpstr>
      <vt:lpstr>Ⅵ．システム開発への対応</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国保事業費納付金及び標準保険料率算定の流れ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同一都道府県内の他市町村へ住所異動があった場合における 世帯の継続性の判定基準（案）①</vt:lpstr>
      <vt:lpstr>「世帯の継続性の判定基準Ⅱ」の適用が想定される事例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平成28年度のシステム改修に係る補助金（都道府県向け 約２億円）</vt:lpstr>
      <vt:lpstr>平成28年度のシステム改修に係る補助金（市町村向け 約５２億円）</vt:lpstr>
      <vt:lpstr>詳細の開発スケジュール（案）</vt:lpstr>
      <vt:lpstr>参考資料</vt:lpstr>
      <vt:lpstr>PowerPoint プレゼンテーション</vt:lpstr>
      <vt:lpstr>PowerPoint プレゼンテーション</vt:lpstr>
      <vt:lpstr>PowerPoint プレゼンテーション</vt:lpstr>
      <vt:lpstr>PowerPoint プレゼンテーション</vt:lpstr>
      <vt:lpstr>一般会計からの決算補填等目的の法定外繰入（都道府県別状況 : 平成25年度）</vt:lpstr>
      <vt:lpstr>PowerPoint プレゼンテーション</vt:lpstr>
      <vt:lpstr>都道府県別１人当たり医療費の格差の状況（平成25年度）</vt:lpstr>
      <vt:lpstr>都道府県内における1人当たり所得の格差（平成25年）</vt:lpstr>
      <vt:lpstr>PowerPoint プレゼンテーション</vt:lpstr>
      <vt:lpstr>PowerPoint プレゼンテーション</vt:lpstr>
    </vt:vector>
  </TitlesOfParts>
  <Company>厚生労働省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国民健康保険制度をめぐる 最近の状況について</dc:title>
  <dc:creator>厚生労働省ネットワークシステム</dc:creator>
  <cp:lastModifiedBy>厚生労働省ネットワークシステム</cp:lastModifiedBy>
  <cp:revision>410</cp:revision>
  <cp:lastPrinted>2016-01-29T11:02:52Z</cp:lastPrinted>
  <dcterms:created xsi:type="dcterms:W3CDTF">2014-08-08T04:05:35Z</dcterms:created>
  <dcterms:modified xsi:type="dcterms:W3CDTF">2016-02-04T03:04:59Z</dcterms:modified>
</cp:coreProperties>
</file>