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3"/>
  </p:notesMasterIdLst>
  <p:sldIdLst>
    <p:sldId id="742" r:id="rId2"/>
    <p:sldId id="743" r:id="rId3"/>
    <p:sldId id="744" r:id="rId4"/>
    <p:sldId id="745" r:id="rId5"/>
    <p:sldId id="746" r:id="rId6"/>
    <p:sldId id="747" r:id="rId7"/>
    <p:sldId id="748" r:id="rId8"/>
    <p:sldId id="749" r:id="rId9"/>
    <p:sldId id="750" r:id="rId10"/>
    <p:sldId id="751" r:id="rId11"/>
    <p:sldId id="752" r:id="rId12"/>
    <p:sldId id="753" r:id="rId13"/>
    <p:sldId id="754" r:id="rId14"/>
    <p:sldId id="755" r:id="rId15"/>
    <p:sldId id="756" r:id="rId16"/>
    <p:sldId id="757" r:id="rId17"/>
    <p:sldId id="758" r:id="rId18"/>
    <p:sldId id="885" r:id="rId19"/>
    <p:sldId id="886" r:id="rId20"/>
    <p:sldId id="887" r:id="rId21"/>
    <p:sldId id="888" r:id="rId22"/>
    <p:sldId id="889" r:id="rId23"/>
    <p:sldId id="890" r:id="rId24"/>
    <p:sldId id="891" r:id="rId25"/>
    <p:sldId id="892" r:id="rId26"/>
    <p:sldId id="893" r:id="rId27"/>
    <p:sldId id="894" r:id="rId28"/>
    <p:sldId id="895" r:id="rId29"/>
    <p:sldId id="896" r:id="rId30"/>
    <p:sldId id="897" r:id="rId31"/>
    <p:sldId id="898" r:id="rId32"/>
    <p:sldId id="899" r:id="rId33"/>
    <p:sldId id="900" r:id="rId34"/>
    <p:sldId id="901" r:id="rId35"/>
    <p:sldId id="776" r:id="rId36"/>
    <p:sldId id="777" r:id="rId37"/>
    <p:sldId id="778" r:id="rId38"/>
    <p:sldId id="779" r:id="rId39"/>
    <p:sldId id="780" r:id="rId40"/>
    <p:sldId id="781" r:id="rId41"/>
    <p:sldId id="782" r:id="rId42"/>
    <p:sldId id="783" r:id="rId43"/>
    <p:sldId id="784" r:id="rId44"/>
    <p:sldId id="785" r:id="rId45"/>
    <p:sldId id="786" r:id="rId46"/>
    <p:sldId id="787" r:id="rId47"/>
    <p:sldId id="788" r:id="rId48"/>
    <p:sldId id="789" r:id="rId49"/>
    <p:sldId id="790" r:id="rId50"/>
    <p:sldId id="791" r:id="rId51"/>
    <p:sldId id="792" r:id="rId52"/>
    <p:sldId id="793" r:id="rId53"/>
    <p:sldId id="794" r:id="rId54"/>
    <p:sldId id="795" r:id="rId55"/>
    <p:sldId id="796" r:id="rId56"/>
    <p:sldId id="797" r:id="rId57"/>
    <p:sldId id="798" r:id="rId58"/>
    <p:sldId id="799" r:id="rId59"/>
    <p:sldId id="800" r:id="rId60"/>
    <p:sldId id="801" r:id="rId61"/>
    <p:sldId id="802" r:id="rId6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CCFFCC"/>
    <a:srgbClr val="0000CC"/>
    <a:srgbClr val="FF66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86431" autoAdjust="0"/>
  </p:normalViewPr>
  <p:slideViewPr>
    <p:cSldViewPr>
      <p:cViewPr>
        <p:scale>
          <a:sx n="65" d="100"/>
          <a:sy n="65" d="100"/>
        </p:scale>
        <p:origin x="-1086" y="-198"/>
      </p:cViewPr>
      <p:guideLst>
        <p:guide orient="horz" pos="2840"/>
        <p:guide pos="625"/>
      </p:guideLst>
    </p:cSldViewPr>
  </p:slideViewPr>
  <p:outlineViewPr>
    <p:cViewPr>
      <p:scale>
        <a:sx n="33" d="100"/>
        <a:sy n="33" d="100"/>
      </p:scale>
      <p:origin x="0" y="287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'都道府県別集計(市町村)'!$BD$7:$BD$10</c:f>
              <c:strCache>
                <c:ptCount val="1"/>
                <c:pt idx="0">
                  <c:v>被保険者
千人当たりの件数</c:v>
                </c:pt>
              </c:strCache>
            </c:strRef>
          </c:tx>
          <c:invertIfNegative val="0"/>
          <c:cat>
            <c:strRef>
              <c:f>'都道府県別集計(市町村)'!$B$11:$B$57</c:f>
              <c:strCache>
                <c:ptCount val="47"/>
                <c:pt idx="0">
                  <c:v>北海道</c:v>
                </c:pt>
                <c:pt idx="1">
                  <c:v>青森</c:v>
                </c:pt>
                <c:pt idx="2">
                  <c:v>岩手</c:v>
                </c:pt>
                <c:pt idx="3">
                  <c:v>宮城</c:v>
                </c:pt>
                <c:pt idx="4">
                  <c:v>秋田</c:v>
                </c:pt>
                <c:pt idx="5">
                  <c:v>山形</c:v>
                </c:pt>
                <c:pt idx="6">
                  <c:v>福島</c:v>
                </c:pt>
                <c:pt idx="7">
                  <c:v>茨城</c:v>
                </c:pt>
                <c:pt idx="8">
                  <c:v>栃木</c:v>
                </c:pt>
                <c:pt idx="9">
                  <c:v>群馬</c:v>
                </c:pt>
                <c:pt idx="10">
                  <c:v>埼玉</c:v>
                </c:pt>
                <c:pt idx="11">
                  <c:v>千葉</c:v>
                </c:pt>
                <c:pt idx="12">
                  <c:v>東京</c:v>
                </c:pt>
                <c:pt idx="13">
                  <c:v>神奈川</c:v>
                </c:pt>
                <c:pt idx="14">
                  <c:v>新潟</c:v>
                </c:pt>
                <c:pt idx="15">
                  <c:v>富山</c:v>
                </c:pt>
                <c:pt idx="16">
                  <c:v>石川</c:v>
                </c:pt>
                <c:pt idx="17">
                  <c:v>福井</c:v>
                </c:pt>
                <c:pt idx="18">
                  <c:v>山梨</c:v>
                </c:pt>
                <c:pt idx="19">
                  <c:v>長野</c:v>
                </c:pt>
                <c:pt idx="20">
                  <c:v>岐阜</c:v>
                </c:pt>
                <c:pt idx="21">
                  <c:v>静岡</c:v>
                </c:pt>
                <c:pt idx="22">
                  <c:v>愛知</c:v>
                </c:pt>
                <c:pt idx="23">
                  <c:v>三重</c:v>
                </c:pt>
                <c:pt idx="24">
                  <c:v>滋賀</c:v>
                </c:pt>
                <c:pt idx="25">
                  <c:v>京都</c:v>
                </c:pt>
                <c:pt idx="26">
                  <c:v>大阪</c:v>
                </c:pt>
                <c:pt idx="27">
                  <c:v>兵庫</c:v>
                </c:pt>
                <c:pt idx="28">
                  <c:v>奈良</c:v>
                </c:pt>
                <c:pt idx="29">
                  <c:v>和歌山</c:v>
                </c:pt>
                <c:pt idx="30">
                  <c:v>鳥取</c:v>
                </c:pt>
                <c:pt idx="31">
                  <c:v>島根</c:v>
                </c:pt>
                <c:pt idx="32">
                  <c:v>岡山</c:v>
                </c:pt>
                <c:pt idx="33">
                  <c:v>広島</c:v>
                </c:pt>
                <c:pt idx="34">
                  <c:v>山口</c:v>
                </c:pt>
                <c:pt idx="35">
                  <c:v>徳島</c:v>
                </c:pt>
                <c:pt idx="36">
                  <c:v>香川</c:v>
                </c:pt>
                <c:pt idx="37">
                  <c:v>愛媛</c:v>
                </c:pt>
                <c:pt idx="38">
                  <c:v>高知</c:v>
                </c:pt>
                <c:pt idx="39">
                  <c:v>福岡</c:v>
                </c:pt>
                <c:pt idx="40">
                  <c:v>佐賀</c:v>
                </c:pt>
                <c:pt idx="41">
                  <c:v>長崎</c:v>
                </c:pt>
                <c:pt idx="42">
                  <c:v>熊本</c:v>
                </c:pt>
                <c:pt idx="43">
                  <c:v>大分</c:v>
                </c:pt>
                <c:pt idx="44">
                  <c:v>宮崎</c:v>
                </c:pt>
                <c:pt idx="45">
                  <c:v>鹿児島</c:v>
                </c:pt>
                <c:pt idx="46">
                  <c:v>沖縄</c:v>
                </c:pt>
              </c:strCache>
            </c:strRef>
          </c:cat>
          <c:val>
            <c:numRef>
              <c:f>'都道府県別集計(市町村)'!$BD$11:$BD$57</c:f>
              <c:numCache>
                <c:formatCode>#,##0.0_ </c:formatCode>
                <c:ptCount val="47"/>
                <c:pt idx="0">
                  <c:v>1.011032206524233</c:v>
                </c:pt>
                <c:pt idx="1">
                  <c:v>0.89631731519941882</c:v>
                </c:pt>
                <c:pt idx="2">
                  <c:v>1.4766737562419088</c:v>
                </c:pt>
                <c:pt idx="3">
                  <c:v>0.81378697675652023</c:v>
                </c:pt>
                <c:pt idx="4">
                  <c:v>0.87501035248873826</c:v>
                </c:pt>
                <c:pt idx="5">
                  <c:v>0.57482476554117135</c:v>
                </c:pt>
                <c:pt idx="6">
                  <c:v>0.55205281862927336</c:v>
                </c:pt>
                <c:pt idx="7">
                  <c:v>2.0761183944981747</c:v>
                </c:pt>
                <c:pt idx="8">
                  <c:v>1.6507417956056354</c:v>
                </c:pt>
                <c:pt idx="9">
                  <c:v>1.1291664544173332</c:v>
                </c:pt>
                <c:pt idx="10">
                  <c:v>0.75882283062735012</c:v>
                </c:pt>
                <c:pt idx="11">
                  <c:v>0.96100967120137326</c:v>
                </c:pt>
                <c:pt idx="12">
                  <c:v>1.8197924399194356</c:v>
                </c:pt>
                <c:pt idx="13">
                  <c:v>0.79633935109647391</c:v>
                </c:pt>
                <c:pt idx="14">
                  <c:v>0.94063744674204497</c:v>
                </c:pt>
                <c:pt idx="15">
                  <c:v>1.1714896415652747</c:v>
                </c:pt>
                <c:pt idx="16">
                  <c:v>0.52421854245993094</c:v>
                </c:pt>
                <c:pt idx="17">
                  <c:v>0.67106829743478735</c:v>
                </c:pt>
                <c:pt idx="18">
                  <c:v>2.1700659027394082</c:v>
                </c:pt>
                <c:pt idx="19">
                  <c:v>1.2501453137435503</c:v>
                </c:pt>
                <c:pt idx="20">
                  <c:v>1.2623270006302858</c:v>
                </c:pt>
                <c:pt idx="21">
                  <c:v>1.044024817078353</c:v>
                </c:pt>
                <c:pt idx="22">
                  <c:v>1.6994444327087601</c:v>
                </c:pt>
                <c:pt idx="23">
                  <c:v>1.059050133405806</c:v>
                </c:pt>
                <c:pt idx="24">
                  <c:v>1.4220592758155526</c:v>
                </c:pt>
                <c:pt idx="25">
                  <c:v>0.89048942204217907</c:v>
                </c:pt>
                <c:pt idx="26">
                  <c:v>0.97381445949317869</c:v>
                </c:pt>
                <c:pt idx="27">
                  <c:v>0.84817463852772013</c:v>
                </c:pt>
                <c:pt idx="28">
                  <c:v>0.891788380740556</c:v>
                </c:pt>
                <c:pt idx="29">
                  <c:v>1.4785481942426619</c:v>
                </c:pt>
                <c:pt idx="30">
                  <c:v>0.58850096486786097</c:v>
                </c:pt>
                <c:pt idx="31">
                  <c:v>0.62269990223611538</c:v>
                </c:pt>
                <c:pt idx="32">
                  <c:v>1.2339206710482573</c:v>
                </c:pt>
                <c:pt idx="33">
                  <c:v>0.85386022045913201</c:v>
                </c:pt>
                <c:pt idx="34">
                  <c:v>0.52133185116941072</c:v>
                </c:pt>
                <c:pt idx="35">
                  <c:v>0.80700822936023364</c:v>
                </c:pt>
                <c:pt idx="36">
                  <c:v>1.5893081428670144</c:v>
                </c:pt>
                <c:pt idx="37">
                  <c:v>1.6987833524371501</c:v>
                </c:pt>
                <c:pt idx="38">
                  <c:v>1.1335779972510733</c:v>
                </c:pt>
                <c:pt idx="39">
                  <c:v>1.5993623885437191</c:v>
                </c:pt>
                <c:pt idx="40">
                  <c:v>1.6994482488393177</c:v>
                </c:pt>
                <c:pt idx="41">
                  <c:v>1.1555049630287477</c:v>
                </c:pt>
                <c:pt idx="42">
                  <c:v>0.96067409227872669</c:v>
                </c:pt>
                <c:pt idx="43">
                  <c:v>2.0683473904350422</c:v>
                </c:pt>
                <c:pt idx="44">
                  <c:v>4.6757779809573732</c:v>
                </c:pt>
                <c:pt idx="45">
                  <c:v>1.9851009309215149</c:v>
                </c:pt>
                <c:pt idx="46">
                  <c:v>1.2166860970215605</c:v>
                </c:pt>
              </c:numCache>
            </c:numRef>
          </c:val>
        </c:ser>
        <c:dLbls>
          <c:showLegendKey val="0"/>
          <c:showVal val="0"/>
          <c:showCatName val="0"/>
          <c:showSerName val="0"/>
          <c:showPercent val="0"/>
          <c:showBubbleSize val="0"/>
        </c:dLbls>
        <c:gapWidth val="150"/>
        <c:axId val="172615552"/>
        <c:axId val="172704128"/>
      </c:barChart>
      <c:lineChart>
        <c:grouping val="standard"/>
        <c:varyColors val="0"/>
        <c:ser>
          <c:idx val="2"/>
          <c:order val="1"/>
          <c:tx>
            <c:strRef>
              <c:f>'都道府県別集計(市町村)'!$BF$7:$BF$10</c:f>
              <c:strCache>
                <c:ptCount val="1"/>
                <c:pt idx="0">
                  <c:v>被保険者
千人当たりの金額
（万円）</c:v>
                </c:pt>
              </c:strCache>
            </c:strRef>
          </c:tx>
          <c:spPr>
            <a:ln w="38100">
              <a:solidFill>
                <a:srgbClr val="FF0000"/>
              </a:solidFill>
            </a:ln>
          </c:spPr>
          <c:marker>
            <c:symbol val="square"/>
            <c:size val="5"/>
            <c:spPr>
              <a:solidFill>
                <a:schemeClr val="tx1"/>
              </a:solidFill>
              <a:ln>
                <a:miter lim="800000"/>
              </a:ln>
            </c:spPr>
          </c:marker>
          <c:cat>
            <c:strRef>
              <c:f>'都道府県別集計(市町村)'!$B$11:$B$57</c:f>
              <c:strCache>
                <c:ptCount val="47"/>
                <c:pt idx="0">
                  <c:v>北海道</c:v>
                </c:pt>
                <c:pt idx="1">
                  <c:v>青森</c:v>
                </c:pt>
                <c:pt idx="2">
                  <c:v>岩手</c:v>
                </c:pt>
                <c:pt idx="3">
                  <c:v>宮城</c:v>
                </c:pt>
                <c:pt idx="4">
                  <c:v>秋田</c:v>
                </c:pt>
                <c:pt idx="5">
                  <c:v>山形</c:v>
                </c:pt>
                <c:pt idx="6">
                  <c:v>福島</c:v>
                </c:pt>
                <c:pt idx="7">
                  <c:v>茨城</c:v>
                </c:pt>
                <c:pt idx="8">
                  <c:v>栃木</c:v>
                </c:pt>
                <c:pt idx="9">
                  <c:v>群馬</c:v>
                </c:pt>
                <c:pt idx="10">
                  <c:v>埼玉</c:v>
                </c:pt>
                <c:pt idx="11">
                  <c:v>千葉</c:v>
                </c:pt>
                <c:pt idx="12">
                  <c:v>東京</c:v>
                </c:pt>
                <c:pt idx="13">
                  <c:v>神奈川</c:v>
                </c:pt>
                <c:pt idx="14">
                  <c:v>新潟</c:v>
                </c:pt>
                <c:pt idx="15">
                  <c:v>富山</c:v>
                </c:pt>
                <c:pt idx="16">
                  <c:v>石川</c:v>
                </c:pt>
                <c:pt idx="17">
                  <c:v>福井</c:v>
                </c:pt>
                <c:pt idx="18">
                  <c:v>山梨</c:v>
                </c:pt>
                <c:pt idx="19">
                  <c:v>長野</c:v>
                </c:pt>
                <c:pt idx="20">
                  <c:v>岐阜</c:v>
                </c:pt>
                <c:pt idx="21">
                  <c:v>静岡</c:v>
                </c:pt>
                <c:pt idx="22">
                  <c:v>愛知</c:v>
                </c:pt>
                <c:pt idx="23">
                  <c:v>三重</c:v>
                </c:pt>
                <c:pt idx="24">
                  <c:v>滋賀</c:v>
                </c:pt>
                <c:pt idx="25">
                  <c:v>京都</c:v>
                </c:pt>
                <c:pt idx="26">
                  <c:v>大阪</c:v>
                </c:pt>
                <c:pt idx="27">
                  <c:v>兵庫</c:v>
                </c:pt>
                <c:pt idx="28">
                  <c:v>奈良</c:v>
                </c:pt>
                <c:pt idx="29">
                  <c:v>和歌山</c:v>
                </c:pt>
                <c:pt idx="30">
                  <c:v>鳥取</c:v>
                </c:pt>
                <c:pt idx="31">
                  <c:v>島根</c:v>
                </c:pt>
                <c:pt idx="32">
                  <c:v>岡山</c:v>
                </c:pt>
                <c:pt idx="33">
                  <c:v>広島</c:v>
                </c:pt>
                <c:pt idx="34">
                  <c:v>山口</c:v>
                </c:pt>
                <c:pt idx="35">
                  <c:v>徳島</c:v>
                </c:pt>
                <c:pt idx="36">
                  <c:v>香川</c:v>
                </c:pt>
                <c:pt idx="37">
                  <c:v>愛媛</c:v>
                </c:pt>
                <c:pt idx="38">
                  <c:v>高知</c:v>
                </c:pt>
                <c:pt idx="39">
                  <c:v>福岡</c:v>
                </c:pt>
                <c:pt idx="40">
                  <c:v>佐賀</c:v>
                </c:pt>
                <c:pt idx="41">
                  <c:v>長崎</c:v>
                </c:pt>
                <c:pt idx="42">
                  <c:v>熊本</c:v>
                </c:pt>
                <c:pt idx="43">
                  <c:v>大分</c:v>
                </c:pt>
                <c:pt idx="44">
                  <c:v>宮崎</c:v>
                </c:pt>
                <c:pt idx="45">
                  <c:v>鹿児島</c:v>
                </c:pt>
                <c:pt idx="46">
                  <c:v>沖縄</c:v>
                </c:pt>
              </c:strCache>
            </c:strRef>
          </c:cat>
          <c:val>
            <c:numRef>
              <c:f>'都道府県別集計(市町村)'!$BF$11:$BF$57</c:f>
              <c:numCache>
                <c:formatCode>#,##0_ </c:formatCode>
                <c:ptCount val="47"/>
                <c:pt idx="0">
                  <c:v>30.442850074220683</c:v>
                </c:pt>
                <c:pt idx="1">
                  <c:v>33.068212106416453</c:v>
                </c:pt>
                <c:pt idx="2">
                  <c:v>29.275129461808767</c:v>
                </c:pt>
                <c:pt idx="3">
                  <c:v>17.320237605908325</c:v>
                </c:pt>
                <c:pt idx="4">
                  <c:v>20.423389782903811</c:v>
                </c:pt>
                <c:pt idx="5">
                  <c:v>26.679533451317564</c:v>
                </c:pt>
                <c:pt idx="6">
                  <c:v>28.994111436601287</c:v>
                </c:pt>
                <c:pt idx="7">
                  <c:v>35.672999087935096</c:v>
                </c:pt>
                <c:pt idx="8">
                  <c:v>37.687611823048783</c:v>
                </c:pt>
                <c:pt idx="9">
                  <c:v>30.46966532525088</c:v>
                </c:pt>
                <c:pt idx="10">
                  <c:v>29.435246714394122</c:v>
                </c:pt>
                <c:pt idx="11">
                  <c:v>37.284453307706414</c:v>
                </c:pt>
                <c:pt idx="12">
                  <c:v>25.943961895895296</c:v>
                </c:pt>
                <c:pt idx="13">
                  <c:v>33.375243727152871</c:v>
                </c:pt>
                <c:pt idx="14">
                  <c:v>34.851832247203689</c:v>
                </c:pt>
                <c:pt idx="15">
                  <c:v>36.934807629069383</c:v>
                </c:pt>
                <c:pt idx="16">
                  <c:v>34.299123350748246</c:v>
                </c:pt>
                <c:pt idx="17">
                  <c:v>40.31875744128152</c:v>
                </c:pt>
                <c:pt idx="18">
                  <c:v>40.597048390067343</c:v>
                </c:pt>
                <c:pt idx="19">
                  <c:v>26.711974746706964</c:v>
                </c:pt>
                <c:pt idx="20">
                  <c:v>43.739367221282933</c:v>
                </c:pt>
                <c:pt idx="21">
                  <c:v>47.954445363023169</c:v>
                </c:pt>
                <c:pt idx="22">
                  <c:v>41.722100171106277</c:v>
                </c:pt>
                <c:pt idx="23">
                  <c:v>45.055573170442365</c:v>
                </c:pt>
                <c:pt idx="24">
                  <c:v>39.018322335465918</c:v>
                </c:pt>
                <c:pt idx="25">
                  <c:v>51.433159713051097</c:v>
                </c:pt>
                <c:pt idx="26">
                  <c:v>41.487600082617028</c:v>
                </c:pt>
                <c:pt idx="27">
                  <c:v>41.333840417097406</c:v>
                </c:pt>
                <c:pt idx="28">
                  <c:v>46.405641623161024</c:v>
                </c:pt>
                <c:pt idx="29">
                  <c:v>58.154514714768766</c:v>
                </c:pt>
                <c:pt idx="30">
                  <c:v>40.007801059301734</c:v>
                </c:pt>
                <c:pt idx="31">
                  <c:v>36.619735850701474</c:v>
                </c:pt>
                <c:pt idx="32">
                  <c:v>56.775908071844448</c:v>
                </c:pt>
                <c:pt idx="33">
                  <c:v>47.010396403878801</c:v>
                </c:pt>
                <c:pt idx="34">
                  <c:v>45.394764062857732</c:v>
                </c:pt>
                <c:pt idx="35">
                  <c:v>66.416246349880538</c:v>
                </c:pt>
                <c:pt idx="36">
                  <c:v>103.22373475219392</c:v>
                </c:pt>
                <c:pt idx="37">
                  <c:v>67.930002929823033</c:v>
                </c:pt>
                <c:pt idx="38">
                  <c:v>58.344787194347226</c:v>
                </c:pt>
                <c:pt idx="39">
                  <c:v>61.332537842940937</c:v>
                </c:pt>
                <c:pt idx="40">
                  <c:v>61.124096171457474</c:v>
                </c:pt>
                <c:pt idx="41">
                  <c:v>50.109417242783614</c:v>
                </c:pt>
                <c:pt idx="42">
                  <c:v>36.0798709841701</c:v>
                </c:pt>
                <c:pt idx="43">
                  <c:v>61.582581231881441</c:v>
                </c:pt>
                <c:pt idx="44">
                  <c:v>54.158017470136073</c:v>
                </c:pt>
                <c:pt idx="45">
                  <c:v>48.75520332147606</c:v>
                </c:pt>
                <c:pt idx="46">
                  <c:v>41.087367420889969</c:v>
                </c:pt>
              </c:numCache>
            </c:numRef>
          </c:val>
          <c:smooth val="0"/>
        </c:ser>
        <c:dLbls>
          <c:showLegendKey val="0"/>
          <c:showVal val="0"/>
          <c:showCatName val="0"/>
          <c:showSerName val="0"/>
          <c:showPercent val="0"/>
          <c:showBubbleSize val="0"/>
        </c:dLbls>
        <c:marker val="1"/>
        <c:smooth val="0"/>
        <c:axId val="172707200"/>
        <c:axId val="172705664"/>
      </c:lineChart>
      <c:catAx>
        <c:axId val="172615552"/>
        <c:scaling>
          <c:orientation val="minMax"/>
        </c:scaling>
        <c:delete val="0"/>
        <c:axPos val="b"/>
        <c:majorTickMark val="out"/>
        <c:minorTickMark val="none"/>
        <c:tickLblPos val="nextTo"/>
        <c:txPr>
          <a:bodyPr rot="0" vert="wordArtVertRtl"/>
          <a:lstStyle/>
          <a:p>
            <a:pPr>
              <a:defRPr sz="1100"/>
            </a:pPr>
            <a:endParaRPr lang="ja-JP"/>
          </a:p>
        </c:txPr>
        <c:crossAx val="172704128"/>
        <c:crosses val="autoZero"/>
        <c:auto val="1"/>
        <c:lblAlgn val="ctr"/>
        <c:lblOffset val="100"/>
        <c:noMultiLvlLbl val="0"/>
      </c:catAx>
      <c:valAx>
        <c:axId val="172704128"/>
        <c:scaling>
          <c:orientation val="minMax"/>
        </c:scaling>
        <c:delete val="0"/>
        <c:axPos val="l"/>
        <c:majorGridlines/>
        <c:numFmt formatCode="#,##0.0_ " sourceLinked="1"/>
        <c:majorTickMark val="out"/>
        <c:minorTickMark val="none"/>
        <c:tickLblPos val="nextTo"/>
        <c:txPr>
          <a:bodyPr/>
          <a:lstStyle/>
          <a:p>
            <a:pPr>
              <a:defRPr sz="1100"/>
            </a:pPr>
            <a:endParaRPr lang="ja-JP"/>
          </a:p>
        </c:txPr>
        <c:crossAx val="172615552"/>
        <c:crosses val="autoZero"/>
        <c:crossBetween val="between"/>
      </c:valAx>
      <c:valAx>
        <c:axId val="172705664"/>
        <c:scaling>
          <c:orientation val="minMax"/>
        </c:scaling>
        <c:delete val="0"/>
        <c:axPos val="r"/>
        <c:numFmt formatCode="#,##0_ " sourceLinked="1"/>
        <c:majorTickMark val="out"/>
        <c:minorTickMark val="none"/>
        <c:tickLblPos val="nextTo"/>
        <c:txPr>
          <a:bodyPr/>
          <a:lstStyle/>
          <a:p>
            <a:pPr>
              <a:defRPr sz="1100"/>
            </a:pPr>
            <a:endParaRPr lang="ja-JP"/>
          </a:p>
        </c:txPr>
        <c:crossAx val="172707200"/>
        <c:crosses val="max"/>
        <c:crossBetween val="between"/>
      </c:valAx>
      <c:catAx>
        <c:axId val="172707200"/>
        <c:scaling>
          <c:orientation val="minMax"/>
        </c:scaling>
        <c:delete val="1"/>
        <c:axPos val="b"/>
        <c:majorTickMark val="out"/>
        <c:minorTickMark val="none"/>
        <c:tickLblPos val="nextTo"/>
        <c:crossAx val="172705664"/>
        <c:crosses val="autoZero"/>
        <c:auto val="1"/>
        <c:lblAlgn val="ctr"/>
        <c:lblOffset val="100"/>
        <c:noMultiLvlLbl val="0"/>
      </c:cat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36803-A3ED-4E25-95AE-2F9C1F77C88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kumimoji="1" lang="ja-JP" altLang="en-US"/>
        </a:p>
      </dgm:t>
    </dgm:pt>
    <dgm:pt modelId="{EFEC5215-BA17-4202-B9AB-051855379197}">
      <dgm:prSet phldrT="[テキスト]"/>
      <dgm:spPr/>
      <dgm:t>
        <a:bodyPr/>
        <a:lstStyle/>
        <a:p>
          <a:r>
            <a:rPr kumimoji="1" lang="en-US" altLang="ja-JP" b="1" dirty="0" smtClean="0">
              <a:solidFill>
                <a:schemeClr val="tx1"/>
              </a:solidFill>
            </a:rPr>
            <a:t>ACTION</a:t>
          </a:r>
          <a:endParaRPr kumimoji="1" lang="ja-JP" altLang="en-US" b="1" dirty="0">
            <a:solidFill>
              <a:schemeClr val="tx1"/>
            </a:solidFill>
          </a:endParaRPr>
        </a:p>
      </dgm:t>
    </dgm:pt>
    <dgm:pt modelId="{32B09466-92F1-4F99-BA5F-75CCD4724D06}" type="parTrans" cxnId="{2CF8F42E-2C4C-417B-8A73-567526FD1958}">
      <dgm:prSet/>
      <dgm:spPr/>
      <dgm:t>
        <a:bodyPr/>
        <a:lstStyle/>
        <a:p>
          <a:endParaRPr kumimoji="1" lang="ja-JP" altLang="en-US" b="1">
            <a:solidFill>
              <a:schemeClr val="tx1"/>
            </a:solidFill>
          </a:endParaRPr>
        </a:p>
      </dgm:t>
    </dgm:pt>
    <dgm:pt modelId="{C6A6FC01-FB8D-44F4-8182-3266CF4877CB}" type="sibTrans" cxnId="{2CF8F42E-2C4C-417B-8A73-567526FD1958}">
      <dgm:prSet/>
      <dgm:spPr/>
      <dgm:t>
        <a:bodyPr/>
        <a:lstStyle/>
        <a:p>
          <a:endParaRPr kumimoji="1" lang="ja-JP" altLang="en-US" b="1">
            <a:solidFill>
              <a:schemeClr val="tx1"/>
            </a:solidFill>
          </a:endParaRPr>
        </a:p>
      </dgm:t>
    </dgm:pt>
    <dgm:pt modelId="{9F0B8B63-4C69-4C52-B2DA-341BC7056D0C}">
      <dgm:prSet phldrT="[テキスト]"/>
      <dgm:spPr/>
      <dgm:t>
        <a:bodyPr/>
        <a:lstStyle/>
        <a:p>
          <a:r>
            <a:rPr kumimoji="1" lang="en-US" altLang="ja-JP" b="1" dirty="0" smtClean="0">
              <a:solidFill>
                <a:schemeClr val="tx1"/>
              </a:solidFill>
            </a:rPr>
            <a:t>PLAN</a:t>
          </a:r>
          <a:endParaRPr kumimoji="1" lang="ja-JP" altLang="en-US" b="1" dirty="0">
            <a:solidFill>
              <a:schemeClr val="tx1"/>
            </a:solidFill>
          </a:endParaRPr>
        </a:p>
      </dgm:t>
    </dgm:pt>
    <dgm:pt modelId="{05C8B2AB-7774-44CA-9730-6CD250DDC542}" type="parTrans" cxnId="{1511EDF3-C2A9-44E6-B1D1-7A20C4322A79}">
      <dgm:prSet/>
      <dgm:spPr/>
      <dgm:t>
        <a:bodyPr/>
        <a:lstStyle/>
        <a:p>
          <a:endParaRPr kumimoji="1" lang="ja-JP" altLang="en-US" b="1">
            <a:solidFill>
              <a:schemeClr val="tx1"/>
            </a:solidFill>
          </a:endParaRPr>
        </a:p>
      </dgm:t>
    </dgm:pt>
    <dgm:pt modelId="{88C1457D-1256-4330-91F8-F2057CD984D0}" type="sibTrans" cxnId="{1511EDF3-C2A9-44E6-B1D1-7A20C4322A79}">
      <dgm:prSet/>
      <dgm:spPr/>
      <dgm:t>
        <a:bodyPr/>
        <a:lstStyle/>
        <a:p>
          <a:endParaRPr kumimoji="1" lang="ja-JP" altLang="en-US" b="1">
            <a:solidFill>
              <a:schemeClr val="tx1"/>
            </a:solidFill>
          </a:endParaRPr>
        </a:p>
      </dgm:t>
    </dgm:pt>
    <dgm:pt modelId="{5EFB0BEA-1607-4E8F-A2A7-9DFE56C134A7}">
      <dgm:prSet phldrT="[テキスト]"/>
      <dgm:spPr/>
      <dgm:t>
        <a:bodyPr/>
        <a:lstStyle/>
        <a:p>
          <a:r>
            <a:rPr kumimoji="1" lang="en-US" altLang="ja-JP" b="1" dirty="0" smtClean="0">
              <a:solidFill>
                <a:schemeClr val="tx1"/>
              </a:solidFill>
            </a:rPr>
            <a:t>DO</a:t>
          </a:r>
          <a:endParaRPr kumimoji="1" lang="ja-JP" altLang="en-US" b="1" dirty="0">
            <a:solidFill>
              <a:schemeClr val="tx1"/>
            </a:solidFill>
          </a:endParaRPr>
        </a:p>
      </dgm:t>
    </dgm:pt>
    <dgm:pt modelId="{EC1C78A8-9366-4E46-94A6-E2CA1F13B680}" type="parTrans" cxnId="{72E8EB37-9CFB-4F9C-A576-2CF641F62DC4}">
      <dgm:prSet/>
      <dgm:spPr/>
      <dgm:t>
        <a:bodyPr/>
        <a:lstStyle/>
        <a:p>
          <a:endParaRPr kumimoji="1" lang="ja-JP" altLang="en-US" b="1">
            <a:solidFill>
              <a:schemeClr val="tx1"/>
            </a:solidFill>
          </a:endParaRPr>
        </a:p>
      </dgm:t>
    </dgm:pt>
    <dgm:pt modelId="{FA1E7639-8B1C-45FF-BDC0-54F13A003F08}" type="sibTrans" cxnId="{72E8EB37-9CFB-4F9C-A576-2CF641F62DC4}">
      <dgm:prSet/>
      <dgm:spPr/>
      <dgm:t>
        <a:bodyPr/>
        <a:lstStyle/>
        <a:p>
          <a:endParaRPr kumimoji="1" lang="ja-JP" altLang="en-US" b="1">
            <a:solidFill>
              <a:schemeClr val="tx1"/>
            </a:solidFill>
          </a:endParaRPr>
        </a:p>
      </dgm:t>
    </dgm:pt>
    <dgm:pt modelId="{517ADBCC-2A44-4729-957E-8DAA684575B8}">
      <dgm:prSet phldrT="[テキスト]"/>
      <dgm:spPr/>
      <dgm:t>
        <a:bodyPr/>
        <a:lstStyle/>
        <a:p>
          <a:r>
            <a:rPr kumimoji="1" lang="en-US" altLang="ja-JP" b="1" dirty="0" smtClean="0">
              <a:solidFill>
                <a:schemeClr val="tx1"/>
              </a:solidFill>
            </a:rPr>
            <a:t>CHECK</a:t>
          </a:r>
          <a:endParaRPr kumimoji="1" lang="ja-JP" altLang="en-US" b="1" dirty="0">
            <a:solidFill>
              <a:schemeClr val="tx1"/>
            </a:solidFill>
          </a:endParaRPr>
        </a:p>
      </dgm:t>
    </dgm:pt>
    <dgm:pt modelId="{C31E1EF7-7BAA-479F-A5DD-43E1E56EBCED}" type="parTrans" cxnId="{B639353E-F0FD-49DE-B8E9-2862AC5A0136}">
      <dgm:prSet/>
      <dgm:spPr/>
      <dgm:t>
        <a:bodyPr/>
        <a:lstStyle/>
        <a:p>
          <a:endParaRPr kumimoji="1" lang="ja-JP" altLang="en-US" b="1">
            <a:solidFill>
              <a:schemeClr val="tx1"/>
            </a:solidFill>
          </a:endParaRPr>
        </a:p>
      </dgm:t>
    </dgm:pt>
    <dgm:pt modelId="{B40DB066-347C-4019-B246-7C211FA45725}" type="sibTrans" cxnId="{B639353E-F0FD-49DE-B8E9-2862AC5A0136}">
      <dgm:prSet/>
      <dgm:spPr/>
      <dgm:t>
        <a:bodyPr/>
        <a:lstStyle/>
        <a:p>
          <a:endParaRPr kumimoji="1" lang="ja-JP" altLang="en-US" b="1">
            <a:solidFill>
              <a:schemeClr val="tx1"/>
            </a:solidFill>
          </a:endParaRPr>
        </a:p>
      </dgm:t>
    </dgm:pt>
    <dgm:pt modelId="{193B445E-FBA5-4852-B9E7-20F5AF912794}" type="pres">
      <dgm:prSet presAssocID="{B6336803-A3ED-4E25-95AE-2F9C1F77C88E}" presName="cycle" presStyleCnt="0">
        <dgm:presLayoutVars>
          <dgm:dir/>
          <dgm:resizeHandles val="exact"/>
        </dgm:presLayoutVars>
      </dgm:prSet>
      <dgm:spPr/>
      <dgm:t>
        <a:bodyPr/>
        <a:lstStyle/>
        <a:p>
          <a:endParaRPr kumimoji="1" lang="ja-JP" altLang="en-US"/>
        </a:p>
      </dgm:t>
    </dgm:pt>
    <dgm:pt modelId="{70A42D7B-21BB-4C45-B7D3-199D6B0C007A}" type="pres">
      <dgm:prSet presAssocID="{EFEC5215-BA17-4202-B9AB-051855379197}" presName="node" presStyleLbl="node1" presStyleIdx="0" presStyleCnt="4">
        <dgm:presLayoutVars>
          <dgm:bulletEnabled val="1"/>
        </dgm:presLayoutVars>
      </dgm:prSet>
      <dgm:spPr/>
      <dgm:t>
        <a:bodyPr/>
        <a:lstStyle/>
        <a:p>
          <a:endParaRPr kumimoji="1" lang="ja-JP" altLang="en-US"/>
        </a:p>
      </dgm:t>
    </dgm:pt>
    <dgm:pt modelId="{39A51F4C-7536-434C-9FB5-FFD21815E5C0}" type="pres">
      <dgm:prSet presAssocID="{C6A6FC01-FB8D-44F4-8182-3266CF4877CB}" presName="sibTrans" presStyleLbl="sibTrans2D1" presStyleIdx="0" presStyleCnt="4"/>
      <dgm:spPr/>
      <dgm:t>
        <a:bodyPr/>
        <a:lstStyle/>
        <a:p>
          <a:endParaRPr kumimoji="1" lang="ja-JP" altLang="en-US"/>
        </a:p>
      </dgm:t>
    </dgm:pt>
    <dgm:pt modelId="{3EACA792-A2E7-46E1-8CC8-36017DAAF7FF}" type="pres">
      <dgm:prSet presAssocID="{C6A6FC01-FB8D-44F4-8182-3266CF4877CB}" presName="connectorText" presStyleLbl="sibTrans2D1" presStyleIdx="0" presStyleCnt="4"/>
      <dgm:spPr/>
      <dgm:t>
        <a:bodyPr/>
        <a:lstStyle/>
        <a:p>
          <a:endParaRPr kumimoji="1" lang="ja-JP" altLang="en-US"/>
        </a:p>
      </dgm:t>
    </dgm:pt>
    <dgm:pt modelId="{3C6DAAF5-6CCF-4791-9B3B-C9EA8EA983AB}" type="pres">
      <dgm:prSet presAssocID="{9F0B8B63-4C69-4C52-B2DA-341BC7056D0C}" presName="node" presStyleLbl="node1" presStyleIdx="1" presStyleCnt="4">
        <dgm:presLayoutVars>
          <dgm:bulletEnabled val="1"/>
        </dgm:presLayoutVars>
      </dgm:prSet>
      <dgm:spPr/>
      <dgm:t>
        <a:bodyPr/>
        <a:lstStyle/>
        <a:p>
          <a:endParaRPr kumimoji="1" lang="ja-JP" altLang="en-US"/>
        </a:p>
      </dgm:t>
    </dgm:pt>
    <dgm:pt modelId="{82B2A7E8-3AC2-4C81-AA94-0AD35B58D3E9}" type="pres">
      <dgm:prSet presAssocID="{88C1457D-1256-4330-91F8-F2057CD984D0}" presName="sibTrans" presStyleLbl="sibTrans2D1" presStyleIdx="1" presStyleCnt="4"/>
      <dgm:spPr/>
      <dgm:t>
        <a:bodyPr/>
        <a:lstStyle/>
        <a:p>
          <a:endParaRPr kumimoji="1" lang="ja-JP" altLang="en-US"/>
        </a:p>
      </dgm:t>
    </dgm:pt>
    <dgm:pt modelId="{1E9FE16E-18C6-468A-973E-5AF25480171E}" type="pres">
      <dgm:prSet presAssocID="{88C1457D-1256-4330-91F8-F2057CD984D0}" presName="connectorText" presStyleLbl="sibTrans2D1" presStyleIdx="1" presStyleCnt="4"/>
      <dgm:spPr/>
      <dgm:t>
        <a:bodyPr/>
        <a:lstStyle/>
        <a:p>
          <a:endParaRPr kumimoji="1" lang="ja-JP" altLang="en-US"/>
        </a:p>
      </dgm:t>
    </dgm:pt>
    <dgm:pt modelId="{EF30BA61-D384-4943-A029-472A85B125F2}" type="pres">
      <dgm:prSet presAssocID="{5EFB0BEA-1607-4E8F-A2A7-9DFE56C134A7}" presName="node" presStyleLbl="node1" presStyleIdx="2" presStyleCnt="4">
        <dgm:presLayoutVars>
          <dgm:bulletEnabled val="1"/>
        </dgm:presLayoutVars>
      </dgm:prSet>
      <dgm:spPr/>
      <dgm:t>
        <a:bodyPr/>
        <a:lstStyle/>
        <a:p>
          <a:endParaRPr kumimoji="1" lang="ja-JP" altLang="en-US"/>
        </a:p>
      </dgm:t>
    </dgm:pt>
    <dgm:pt modelId="{4EB4E27A-7E83-4545-B38C-70FC027AE919}" type="pres">
      <dgm:prSet presAssocID="{FA1E7639-8B1C-45FF-BDC0-54F13A003F08}" presName="sibTrans" presStyleLbl="sibTrans2D1" presStyleIdx="2" presStyleCnt="4"/>
      <dgm:spPr/>
      <dgm:t>
        <a:bodyPr/>
        <a:lstStyle/>
        <a:p>
          <a:endParaRPr kumimoji="1" lang="ja-JP" altLang="en-US"/>
        </a:p>
      </dgm:t>
    </dgm:pt>
    <dgm:pt modelId="{E2B2AA6A-9FE8-4A15-BBC3-7C3EFAF59B02}" type="pres">
      <dgm:prSet presAssocID="{FA1E7639-8B1C-45FF-BDC0-54F13A003F08}" presName="connectorText" presStyleLbl="sibTrans2D1" presStyleIdx="2" presStyleCnt="4"/>
      <dgm:spPr/>
      <dgm:t>
        <a:bodyPr/>
        <a:lstStyle/>
        <a:p>
          <a:endParaRPr kumimoji="1" lang="ja-JP" altLang="en-US"/>
        </a:p>
      </dgm:t>
    </dgm:pt>
    <dgm:pt modelId="{0EE62FE7-5188-4ED7-8782-E8EA55F6DF7E}" type="pres">
      <dgm:prSet presAssocID="{517ADBCC-2A44-4729-957E-8DAA684575B8}" presName="node" presStyleLbl="node1" presStyleIdx="3" presStyleCnt="4">
        <dgm:presLayoutVars>
          <dgm:bulletEnabled val="1"/>
        </dgm:presLayoutVars>
      </dgm:prSet>
      <dgm:spPr/>
      <dgm:t>
        <a:bodyPr/>
        <a:lstStyle/>
        <a:p>
          <a:endParaRPr kumimoji="1" lang="ja-JP" altLang="en-US"/>
        </a:p>
      </dgm:t>
    </dgm:pt>
    <dgm:pt modelId="{73BD99AA-8CAC-4828-8E56-B872ADD9430A}" type="pres">
      <dgm:prSet presAssocID="{B40DB066-347C-4019-B246-7C211FA45725}" presName="sibTrans" presStyleLbl="sibTrans2D1" presStyleIdx="3" presStyleCnt="4"/>
      <dgm:spPr/>
      <dgm:t>
        <a:bodyPr/>
        <a:lstStyle/>
        <a:p>
          <a:endParaRPr kumimoji="1" lang="ja-JP" altLang="en-US"/>
        </a:p>
      </dgm:t>
    </dgm:pt>
    <dgm:pt modelId="{BC3A71DB-B987-4741-B2D2-3C33A927542E}" type="pres">
      <dgm:prSet presAssocID="{B40DB066-347C-4019-B246-7C211FA45725}" presName="connectorText" presStyleLbl="sibTrans2D1" presStyleIdx="3" presStyleCnt="4"/>
      <dgm:spPr/>
      <dgm:t>
        <a:bodyPr/>
        <a:lstStyle/>
        <a:p>
          <a:endParaRPr kumimoji="1" lang="ja-JP" altLang="en-US"/>
        </a:p>
      </dgm:t>
    </dgm:pt>
  </dgm:ptLst>
  <dgm:cxnLst>
    <dgm:cxn modelId="{41D77302-E042-48F0-85D9-E9E53183D1EF}" type="presOf" srcId="{88C1457D-1256-4330-91F8-F2057CD984D0}" destId="{82B2A7E8-3AC2-4C81-AA94-0AD35B58D3E9}" srcOrd="0" destOrd="0" presId="urn:microsoft.com/office/officeart/2005/8/layout/cycle2"/>
    <dgm:cxn modelId="{4A7D331B-3052-450F-BDDE-A8CD247B1985}" type="presOf" srcId="{EFEC5215-BA17-4202-B9AB-051855379197}" destId="{70A42D7B-21BB-4C45-B7D3-199D6B0C007A}" srcOrd="0" destOrd="0" presId="urn:microsoft.com/office/officeart/2005/8/layout/cycle2"/>
    <dgm:cxn modelId="{9D579607-62C4-4C55-9956-9E5666452EAA}" type="presOf" srcId="{517ADBCC-2A44-4729-957E-8DAA684575B8}" destId="{0EE62FE7-5188-4ED7-8782-E8EA55F6DF7E}" srcOrd="0" destOrd="0" presId="urn:microsoft.com/office/officeart/2005/8/layout/cycle2"/>
    <dgm:cxn modelId="{D863A8B4-2220-42B2-B58A-9B4FD291A289}" type="presOf" srcId="{5EFB0BEA-1607-4E8F-A2A7-9DFE56C134A7}" destId="{EF30BA61-D384-4943-A029-472A85B125F2}" srcOrd="0" destOrd="0" presId="urn:microsoft.com/office/officeart/2005/8/layout/cycle2"/>
    <dgm:cxn modelId="{5A1BC7C2-B676-444E-AA35-17D2921169CE}" type="presOf" srcId="{88C1457D-1256-4330-91F8-F2057CD984D0}" destId="{1E9FE16E-18C6-468A-973E-5AF25480171E}" srcOrd="1" destOrd="0" presId="urn:microsoft.com/office/officeart/2005/8/layout/cycle2"/>
    <dgm:cxn modelId="{7C9F7097-19D8-4B93-81C5-204FA4D6962F}" type="presOf" srcId="{C6A6FC01-FB8D-44F4-8182-3266CF4877CB}" destId="{39A51F4C-7536-434C-9FB5-FFD21815E5C0}" srcOrd="0" destOrd="0" presId="urn:microsoft.com/office/officeart/2005/8/layout/cycle2"/>
    <dgm:cxn modelId="{2CF8F42E-2C4C-417B-8A73-567526FD1958}" srcId="{B6336803-A3ED-4E25-95AE-2F9C1F77C88E}" destId="{EFEC5215-BA17-4202-B9AB-051855379197}" srcOrd="0" destOrd="0" parTransId="{32B09466-92F1-4F99-BA5F-75CCD4724D06}" sibTransId="{C6A6FC01-FB8D-44F4-8182-3266CF4877CB}"/>
    <dgm:cxn modelId="{A6E6B94E-89B7-4502-BE34-44E846CEA14E}" type="presOf" srcId="{FA1E7639-8B1C-45FF-BDC0-54F13A003F08}" destId="{E2B2AA6A-9FE8-4A15-BBC3-7C3EFAF59B02}" srcOrd="1" destOrd="0" presId="urn:microsoft.com/office/officeart/2005/8/layout/cycle2"/>
    <dgm:cxn modelId="{3585996B-9D00-4306-8785-56178F4B7FE3}" type="presOf" srcId="{B40DB066-347C-4019-B246-7C211FA45725}" destId="{BC3A71DB-B987-4741-B2D2-3C33A927542E}" srcOrd="1" destOrd="0" presId="urn:microsoft.com/office/officeart/2005/8/layout/cycle2"/>
    <dgm:cxn modelId="{1511EDF3-C2A9-44E6-B1D1-7A20C4322A79}" srcId="{B6336803-A3ED-4E25-95AE-2F9C1F77C88E}" destId="{9F0B8B63-4C69-4C52-B2DA-341BC7056D0C}" srcOrd="1" destOrd="0" parTransId="{05C8B2AB-7774-44CA-9730-6CD250DDC542}" sibTransId="{88C1457D-1256-4330-91F8-F2057CD984D0}"/>
    <dgm:cxn modelId="{CA72917B-C188-45DA-BF05-FD63FEBFEBA3}" type="presOf" srcId="{FA1E7639-8B1C-45FF-BDC0-54F13A003F08}" destId="{4EB4E27A-7E83-4545-B38C-70FC027AE919}" srcOrd="0" destOrd="0" presId="urn:microsoft.com/office/officeart/2005/8/layout/cycle2"/>
    <dgm:cxn modelId="{50A8DC85-1F30-4097-A6C7-D2C2C26969F4}" type="presOf" srcId="{9F0B8B63-4C69-4C52-B2DA-341BC7056D0C}" destId="{3C6DAAF5-6CCF-4791-9B3B-C9EA8EA983AB}" srcOrd="0" destOrd="0" presId="urn:microsoft.com/office/officeart/2005/8/layout/cycle2"/>
    <dgm:cxn modelId="{72E8EB37-9CFB-4F9C-A576-2CF641F62DC4}" srcId="{B6336803-A3ED-4E25-95AE-2F9C1F77C88E}" destId="{5EFB0BEA-1607-4E8F-A2A7-9DFE56C134A7}" srcOrd="2" destOrd="0" parTransId="{EC1C78A8-9366-4E46-94A6-E2CA1F13B680}" sibTransId="{FA1E7639-8B1C-45FF-BDC0-54F13A003F08}"/>
    <dgm:cxn modelId="{803C44AB-6C1A-4EBC-86A3-26A5A021EF6C}" type="presOf" srcId="{B6336803-A3ED-4E25-95AE-2F9C1F77C88E}" destId="{193B445E-FBA5-4852-B9E7-20F5AF912794}" srcOrd="0" destOrd="0" presId="urn:microsoft.com/office/officeart/2005/8/layout/cycle2"/>
    <dgm:cxn modelId="{489D7D4F-AC6E-40DB-9003-2BD1B6C00577}" type="presOf" srcId="{C6A6FC01-FB8D-44F4-8182-3266CF4877CB}" destId="{3EACA792-A2E7-46E1-8CC8-36017DAAF7FF}" srcOrd="1" destOrd="0" presId="urn:microsoft.com/office/officeart/2005/8/layout/cycle2"/>
    <dgm:cxn modelId="{CBE84154-8424-4F16-A4D8-DC029E016B09}" type="presOf" srcId="{B40DB066-347C-4019-B246-7C211FA45725}" destId="{73BD99AA-8CAC-4828-8E56-B872ADD9430A}" srcOrd="0" destOrd="0" presId="urn:microsoft.com/office/officeart/2005/8/layout/cycle2"/>
    <dgm:cxn modelId="{B639353E-F0FD-49DE-B8E9-2862AC5A0136}" srcId="{B6336803-A3ED-4E25-95AE-2F9C1F77C88E}" destId="{517ADBCC-2A44-4729-957E-8DAA684575B8}" srcOrd="3" destOrd="0" parTransId="{C31E1EF7-7BAA-479F-A5DD-43E1E56EBCED}" sibTransId="{B40DB066-347C-4019-B246-7C211FA45725}"/>
    <dgm:cxn modelId="{727E8273-8C2B-428C-A999-FC5EA69A511E}" type="presParOf" srcId="{193B445E-FBA5-4852-B9E7-20F5AF912794}" destId="{70A42D7B-21BB-4C45-B7D3-199D6B0C007A}" srcOrd="0" destOrd="0" presId="urn:microsoft.com/office/officeart/2005/8/layout/cycle2"/>
    <dgm:cxn modelId="{F6165CAA-129A-4A52-A929-F38515733CFC}" type="presParOf" srcId="{193B445E-FBA5-4852-B9E7-20F5AF912794}" destId="{39A51F4C-7536-434C-9FB5-FFD21815E5C0}" srcOrd="1" destOrd="0" presId="urn:microsoft.com/office/officeart/2005/8/layout/cycle2"/>
    <dgm:cxn modelId="{83F8C521-FFC5-4C14-8711-810B85EE23C0}" type="presParOf" srcId="{39A51F4C-7536-434C-9FB5-FFD21815E5C0}" destId="{3EACA792-A2E7-46E1-8CC8-36017DAAF7FF}" srcOrd="0" destOrd="0" presId="urn:microsoft.com/office/officeart/2005/8/layout/cycle2"/>
    <dgm:cxn modelId="{9843E37E-186B-486F-AF83-A9FEF05E5A9F}" type="presParOf" srcId="{193B445E-FBA5-4852-B9E7-20F5AF912794}" destId="{3C6DAAF5-6CCF-4791-9B3B-C9EA8EA983AB}" srcOrd="2" destOrd="0" presId="urn:microsoft.com/office/officeart/2005/8/layout/cycle2"/>
    <dgm:cxn modelId="{7BE6B777-A8A2-4F51-B209-AB4BBB6AC096}" type="presParOf" srcId="{193B445E-FBA5-4852-B9E7-20F5AF912794}" destId="{82B2A7E8-3AC2-4C81-AA94-0AD35B58D3E9}" srcOrd="3" destOrd="0" presId="urn:microsoft.com/office/officeart/2005/8/layout/cycle2"/>
    <dgm:cxn modelId="{B45EA1DA-447D-4599-B136-8EC506BDE451}" type="presParOf" srcId="{82B2A7E8-3AC2-4C81-AA94-0AD35B58D3E9}" destId="{1E9FE16E-18C6-468A-973E-5AF25480171E}" srcOrd="0" destOrd="0" presId="urn:microsoft.com/office/officeart/2005/8/layout/cycle2"/>
    <dgm:cxn modelId="{DB98EAE6-F8B1-4D45-A79C-A427C97CA49C}" type="presParOf" srcId="{193B445E-FBA5-4852-B9E7-20F5AF912794}" destId="{EF30BA61-D384-4943-A029-472A85B125F2}" srcOrd="4" destOrd="0" presId="urn:microsoft.com/office/officeart/2005/8/layout/cycle2"/>
    <dgm:cxn modelId="{114CA2C0-9E74-464E-9E27-CEB0CAA34913}" type="presParOf" srcId="{193B445E-FBA5-4852-B9E7-20F5AF912794}" destId="{4EB4E27A-7E83-4545-B38C-70FC027AE919}" srcOrd="5" destOrd="0" presId="urn:microsoft.com/office/officeart/2005/8/layout/cycle2"/>
    <dgm:cxn modelId="{99A6E5F5-F849-4BBD-862C-EAAA95C4D5C2}" type="presParOf" srcId="{4EB4E27A-7E83-4545-B38C-70FC027AE919}" destId="{E2B2AA6A-9FE8-4A15-BBC3-7C3EFAF59B02}" srcOrd="0" destOrd="0" presId="urn:microsoft.com/office/officeart/2005/8/layout/cycle2"/>
    <dgm:cxn modelId="{B0F528DE-2A96-47D0-A85A-9B31C871039D}" type="presParOf" srcId="{193B445E-FBA5-4852-B9E7-20F5AF912794}" destId="{0EE62FE7-5188-4ED7-8782-E8EA55F6DF7E}" srcOrd="6" destOrd="0" presId="urn:microsoft.com/office/officeart/2005/8/layout/cycle2"/>
    <dgm:cxn modelId="{3FBFC890-C75B-4F8A-B8F2-3932C9DBF4F5}" type="presParOf" srcId="{193B445E-FBA5-4852-B9E7-20F5AF912794}" destId="{73BD99AA-8CAC-4828-8E56-B872ADD9430A}" srcOrd="7" destOrd="0" presId="urn:microsoft.com/office/officeart/2005/8/layout/cycle2"/>
    <dgm:cxn modelId="{FF43487D-21F1-4A16-9726-600FD9870BDD}" type="presParOf" srcId="{73BD99AA-8CAC-4828-8E56-B872ADD9430A}" destId="{BC3A71DB-B987-4741-B2D2-3C33A927542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42D7B-21BB-4C45-B7D3-199D6B0C007A}">
      <dsp:nvSpPr>
        <dsp:cNvPr id="0" name=""/>
        <dsp:cNvSpPr/>
      </dsp:nvSpPr>
      <dsp:spPr>
        <a:xfrm>
          <a:off x="1984296" y="223"/>
          <a:ext cx="405241" cy="4052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kumimoji="1" lang="en-US" altLang="ja-JP" sz="600" b="1" kern="1200" dirty="0" smtClean="0">
              <a:solidFill>
                <a:schemeClr val="tx1"/>
              </a:solidFill>
            </a:rPr>
            <a:t>ACTION</a:t>
          </a:r>
          <a:endParaRPr kumimoji="1" lang="ja-JP" altLang="en-US" sz="600" b="1" kern="1200" dirty="0">
            <a:solidFill>
              <a:schemeClr val="tx1"/>
            </a:solidFill>
          </a:endParaRPr>
        </a:p>
      </dsp:txBody>
      <dsp:txXfrm>
        <a:off x="2043642" y="59569"/>
        <a:ext cx="286549" cy="286549"/>
      </dsp:txXfrm>
    </dsp:sp>
    <dsp:sp modelId="{39A51F4C-7536-434C-9FB5-FFD21815E5C0}">
      <dsp:nvSpPr>
        <dsp:cNvPr id="0" name=""/>
        <dsp:cNvSpPr/>
      </dsp:nvSpPr>
      <dsp:spPr>
        <a:xfrm rot="2700000">
          <a:off x="2346005" y="347310"/>
          <a:ext cx="107525" cy="1367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tx1"/>
            </a:solidFill>
          </a:endParaRPr>
        </a:p>
      </dsp:txBody>
      <dsp:txXfrm>
        <a:off x="2350729" y="363259"/>
        <a:ext cx="75268" cy="82061"/>
      </dsp:txXfrm>
    </dsp:sp>
    <dsp:sp modelId="{3C6DAAF5-6CCF-4791-9B3B-C9EA8EA983AB}">
      <dsp:nvSpPr>
        <dsp:cNvPr id="0" name=""/>
        <dsp:cNvSpPr/>
      </dsp:nvSpPr>
      <dsp:spPr>
        <a:xfrm>
          <a:off x="2414302" y="430229"/>
          <a:ext cx="405241" cy="40524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kumimoji="1" lang="en-US" altLang="ja-JP" sz="600" b="1" kern="1200" dirty="0" smtClean="0">
              <a:solidFill>
                <a:schemeClr val="tx1"/>
              </a:solidFill>
            </a:rPr>
            <a:t>PLAN</a:t>
          </a:r>
          <a:endParaRPr kumimoji="1" lang="ja-JP" altLang="en-US" sz="600" b="1" kern="1200" dirty="0">
            <a:solidFill>
              <a:schemeClr val="tx1"/>
            </a:solidFill>
          </a:endParaRPr>
        </a:p>
      </dsp:txBody>
      <dsp:txXfrm>
        <a:off x="2473648" y="489575"/>
        <a:ext cx="286549" cy="286549"/>
      </dsp:txXfrm>
    </dsp:sp>
    <dsp:sp modelId="{82B2A7E8-3AC2-4C81-AA94-0AD35B58D3E9}">
      <dsp:nvSpPr>
        <dsp:cNvPr id="0" name=""/>
        <dsp:cNvSpPr/>
      </dsp:nvSpPr>
      <dsp:spPr>
        <a:xfrm rot="8100000">
          <a:off x="2350309" y="777317"/>
          <a:ext cx="107525" cy="1367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tx1"/>
            </a:solidFill>
          </a:endParaRPr>
        </a:p>
      </dsp:txBody>
      <dsp:txXfrm rot="10800000">
        <a:off x="2377842" y="793266"/>
        <a:ext cx="75268" cy="82061"/>
      </dsp:txXfrm>
    </dsp:sp>
    <dsp:sp modelId="{EF30BA61-D384-4943-A029-472A85B125F2}">
      <dsp:nvSpPr>
        <dsp:cNvPr id="0" name=""/>
        <dsp:cNvSpPr/>
      </dsp:nvSpPr>
      <dsp:spPr>
        <a:xfrm>
          <a:off x="1984296" y="860236"/>
          <a:ext cx="405241" cy="4052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kumimoji="1" lang="en-US" altLang="ja-JP" sz="600" b="1" kern="1200" dirty="0" smtClean="0">
              <a:solidFill>
                <a:schemeClr val="tx1"/>
              </a:solidFill>
            </a:rPr>
            <a:t>DO</a:t>
          </a:r>
          <a:endParaRPr kumimoji="1" lang="ja-JP" altLang="en-US" sz="600" b="1" kern="1200" dirty="0">
            <a:solidFill>
              <a:schemeClr val="tx1"/>
            </a:solidFill>
          </a:endParaRPr>
        </a:p>
      </dsp:txBody>
      <dsp:txXfrm>
        <a:off x="2043642" y="919582"/>
        <a:ext cx="286549" cy="286549"/>
      </dsp:txXfrm>
    </dsp:sp>
    <dsp:sp modelId="{4EB4E27A-7E83-4545-B38C-70FC027AE919}">
      <dsp:nvSpPr>
        <dsp:cNvPr id="0" name=""/>
        <dsp:cNvSpPr/>
      </dsp:nvSpPr>
      <dsp:spPr>
        <a:xfrm rot="13500000">
          <a:off x="1920302" y="781621"/>
          <a:ext cx="107525" cy="1367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tx1"/>
            </a:solidFill>
          </a:endParaRPr>
        </a:p>
      </dsp:txBody>
      <dsp:txXfrm rot="10800000">
        <a:off x="1947835" y="820380"/>
        <a:ext cx="75268" cy="82061"/>
      </dsp:txXfrm>
    </dsp:sp>
    <dsp:sp modelId="{0EE62FE7-5188-4ED7-8782-E8EA55F6DF7E}">
      <dsp:nvSpPr>
        <dsp:cNvPr id="0" name=""/>
        <dsp:cNvSpPr/>
      </dsp:nvSpPr>
      <dsp:spPr>
        <a:xfrm>
          <a:off x="1554289" y="430229"/>
          <a:ext cx="405241" cy="40524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kumimoji="1" lang="en-US" altLang="ja-JP" sz="600" b="1" kern="1200" dirty="0" smtClean="0">
              <a:solidFill>
                <a:schemeClr val="tx1"/>
              </a:solidFill>
            </a:rPr>
            <a:t>CHECK</a:t>
          </a:r>
          <a:endParaRPr kumimoji="1" lang="ja-JP" altLang="en-US" sz="600" b="1" kern="1200" dirty="0">
            <a:solidFill>
              <a:schemeClr val="tx1"/>
            </a:solidFill>
          </a:endParaRPr>
        </a:p>
      </dsp:txBody>
      <dsp:txXfrm>
        <a:off x="1613635" y="489575"/>
        <a:ext cx="286549" cy="286549"/>
      </dsp:txXfrm>
    </dsp:sp>
    <dsp:sp modelId="{73BD99AA-8CAC-4828-8E56-B872ADD9430A}">
      <dsp:nvSpPr>
        <dsp:cNvPr id="0" name=""/>
        <dsp:cNvSpPr/>
      </dsp:nvSpPr>
      <dsp:spPr>
        <a:xfrm rot="18900000">
          <a:off x="1915998" y="351614"/>
          <a:ext cx="107525" cy="1367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kumimoji="1" lang="ja-JP" altLang="en-US" sz="500" b="1" kern="1200">
            <a:solidFill>
              <a:schemeClr val="tx1"/>
            </a:solidFill>
          </a:endParaRPr>
        </a:p>
      </dsp:txBody>
      <dsp:txXfrm>
        <a:off x="1920722" y="390373"/>
        <a:ext cx="75268" cy="8206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0.19279</cdr:x>
      <cdr:y>0.30615</cdr:y>
    </cdr:from>
    <cdr:to>
      <cdr:x>0.37549</cdr:x>
      <cdr:y>0.44874</cdr:y>
    </cdr:to>
    <cdr:sp macro="" textlink="">
      <cdr:nvSpPr>
        <cdr:cNvPr id="2" name="線吹き出し 1 (枠付き) 1"/>
        <cdr:cNvSpPr/>
      </cdr:nvSpPr>
      <cdr:spPr>
        <a:xfrm xmlns:a="http://schemas.openxmlformats.org/drawingml/2006/main">
          <a:off x="1735974" y="1203481"/>
          <a:ext cx="1645166" cy="560509"/>
        </a:xfrm>
        <a:prstGeom xmlns:a="http://schemas.openxmlformats.org/drawingml/2006/main" prst="borderCallout1">
          <a:avLst>
            <a:gd name="adj1" fmla="val 102403"/>
            <a:gd name="adj2" fmla="val 47124"/>
            <a:gd name="adj3" fmla="val 162086"/>
            <a:gd name="adj4" fmla="val -545"/>
          </a:avLst>
        </a:prstGeom>
        <a:noFill xmlns:a="http://schemas.openxmlformats.org/drawingml/2006/main"/>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dirty="0" smtClean="0">
              <a:solidFill>
                <a:schemeClr val="tx1"/>
              </a:solidFill>
              <a:latin typeface="HG丸ｺﾞｼｯｸM-PRO" panose="020F0600000000000000" pitchFamily="50" charset="-128"/>
              <a:ea typeface="HG丸ｺﾞｼｯｸM-PRO" panose="020F0600000000000000" pitchFamily="50" charset="-128"/>
            </a:rPr>
            <a:t>被保険者</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1,000</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人当たり</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r>
            <a:rPr lang="ja-JP" altLang="en-US" dirty="0" smtClean="0">
              <a:solidFill>
                <a:schemeClr val="tx1"/>
              </a:solidFill>
              <a:latin typeface="HG丸ｺﾞｼｯｸM-PRO" panose="020F0600000000000000" pitchFamily="50" charset="-128"/>
              <a:ea typeface="HG丸ｺﾞｼｯｸM-PRO" panose="020F0600000000000000" pitchFamily="50" charset="-128"/>
            </a:rPr>
            <a:t>の件数（左軸）</a:t>
          </a:r>
          <a:endParaRPr lang="ja-JP"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0.47835</cdr:x>
      <cdr:y>0.14197</cdr:y>
    </cdr:from>
    <cdr:to>
      <cdr:x>0.67809</cdr:x>
      <cdr:y>0.26952</cdr:y>
    </cdr:to>
    <cdr:sp macro="" textlink="">
      <cdr:nvSpPr>
        <cdr:cNvPr id="3" name="線吹き出し 1 (枠付き) 2"/>
        <cdr:cNvSpPr/>
      </cdr:nvSpPr>
      <cdr:spPr>
        <a:xfrm xmlns:a="http://schemas.openxmlformats.org/drawingml/2006/main">
          <a:off x="4666304" y="558082"/>
          <a:ext cx="1948458" cy="501397"/>
        </a:xfrm>
        <a:prstGeom xmlns:a="http://schemas.openxmlformats.org/drawingml/2006/main" prst="borderCallout1">
          <a:avLst>
            <a:gd name="adj1" fmla="val 86270"/>
            <a:gd name="adj2" fmla="val 133338"/>
            <a:gd name="adj3" fmla="val 47032"/>
            <a:gd name="adj4" fmla="val 100116"/>
          </a:avLst>
        </a:prstGeom>
        <a:noFill xmlns:a="http://schemas.openxmlformats.org/drawingml/2006/main"/>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dirty="0">
              <a:solidFill>
                <a:schemeClr val="tx1"/>
              </a:solidFill>
              <a:latin typeface="HG丸ｺﾞｼｯｸM-PRO" panose="020F0600000000000000" pitchFamily="50" charset="-128"/>
              <a:ea typeface="HG丸ｺﾞｼｯｸM-PRO" panose="020F0600000000000000" pitchFamily="50" charset="-128"/>
            </a:rPr>
            <a:t>被</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保険者</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1,000</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人当たりの金額（右軸）</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endParaRPr lang="ja-JP"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0518F66-8201-415E-B5DE-5C0366DC38AC}" type="datetimeFigureOut">
              <a:rPr kumimoji="1" lang="ja-JP" altLang="en-US" smtClean="0"/>
              <a:t>2016/2/4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2C458E5-0E31-4554-8958-3DD995BF6404}" type="slidenum">
              <a:rPr kumimoji="1" lang="ja-JP" altLang="en-US" smtClean="0"/>
              <a:t>‹#›</a:t>
            </a:fld>
            <a:endParaRPr kumimoji="1" lang="ja-JP" altLang="en-US"/>
          </a:p>
        </p:txBody>
      </p:sp>
    </p:spTree>
    <p:extLst>
      <p:ext uri="{BB962C8B-B14F-4D97-AF65-F5344CB8AC3E}">
        <p14:creationId xmlns:p14="http://schemas.microsoft.com/office/powerpoint/2010/main" val="2379800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0</a:t>
            </a:fld>
            <a:endParaRPr lang="ja-JP"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17</a:t>
            </a:fld>
            <a:endParaRPr lang="ja-JP"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A6ADC9-60F3-4EE3-B0FF-99561C90C68F}" type="slidenum">
              <a:rPr kumimoji="1" lang="ja-JP" altLang="en-US" smtClean="0"/>
              <a:t>20</a:t>
            </a:fld>
            <a:endParaRPr kumimoji="1" lang="ja-JP" altLang="en-US"/>
          </a:p>
        </p:txBody>
      </p:sp>
    </p:spTree>
    <p:extLst>
      <p:ext uri="{BB962C8B-B14F-4D97-AF65-F5344CB8AC3E}">
        <p14:creationId xmlns:p14="http://schemas.microsoft.com/office/powerpoint/2010/main" val="233374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C458E5-0E31-4554-8958-3DD995BF6404}" type="slidenum">
              <a:rPr kumimoji="1" lang="ja-JP" altLang="en-US" smtClean="0"/>
              <a:t>27</a:t>
            </a:fld>
            <a:endParaRPr kumimoji="1" lang="ja-JP" altLang="en-US"/>
          </a:p>
        </p:txBody>
      </p:sp>
    </p:spTree>
    <p:extLst>
      <p:ext uri="{BB962C8B-B14F-4D97-AF65-F5344CB8AC3E}">
        <p14:creationId xmlns:p14="http://schemas.microsoft.com/office/powerpoint/2010/main" val="2669894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C458E5-0E31-4554-8958-3DD995BF6404}" type="slidenum">
              <a:rPr kumimoji="1" lang="ja-JP" altLang="en-US" smtClean="0"/>
              <a:t>31</a:t>
            </a:fld>
            <a:endParaRPr kumimoji="1" lang="ja-JP" altLang="en-US"/>
          </a:p>
        </p:txBody>
      </p:sp>
    </p:spTree>
    <p:extLst>
      <p:ext uri="{BB962C8B-B14F-4D97-AF65-F5344CB8AC3E}">
        <p14:creationId xmlns:p14="http://schemas.microsoft.com/office/powerpoint/2010/main" val="294446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34</a:t>
            </a:fld>
            <a:endParaRPr lang="ja-JP"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C48D24-AB0C-4404-8CD2-BB2DAE4C2724}"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936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42</a:t>
            </a:fld>
            <a:endParaRPr lang="ja-JP"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455613" y="811213"/>
            <a:ext cx="5848350" cy="4049712"/>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61246-DD53-4185-AC4F-83AE30D0C4BA}" type="slidenum">
              <a:rPr lang="ja-JP" altLang="en-US">
                <a:solidFill>
                  <a:prstClr val="black"/>
                </a:solidFill>
              </a:rPr>
              <a:pPr/>
              <a:t>45</a:t>
            </a:fld>
            <a:endParaRPr lang="en-US" altLang="ja-JP">
              <a:solidFill>
                <a:prstClr val="black"/>
              </a:solidFill>
            </a:endParaRPr>
          </a:p>
        </p:txBody>
      </p:sp>
    </p:spTree>
    <p:extLst>
      <p:ext uri="{BB962C8B-B14F-4D97-AF65-F5344CB8AC3E}">
        <p14:creationId xmlns:p14="http://schemas.microsoft.com/office/powerpoint/2010/main" val="278294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55613" y="811213"/>
            <a:ext cx="5846762" cy="4049712"/>
          </a:xfrm>
        </p:spPr>
      </p:sp>
      <p:sp>
        <p:nvSpPr>
          <p:cNvPr id="3" name="ノート プレースホルダ 2"/>
          <p:cNvSpPr>
            <a:spLocks noGrp="1"/>
          </p:cNvSpPr>
          <p:nvPr>
            <p:ph type="body" idx="1"/>
          </p:nvPr>
        </p:nvSpPr>
        <p:spPr/>
        <p:txBody>
          <a:bodyPr>
            <a:normAutofit/>
          </a:bodyPr>
          <a:lstStyle/>
          <a:p>
            <a:pPr marL="144000" indent="-457200"/>
            <a:r>
              <a:rPr lang="ja-JP" altLang="en-US" dirty="0" smtClean="0"/>
              <a:t>○</a:t>
            </a:r>
            <a:r>
              <a:rPr lang="ja-JP" altLang="ja-JP" dirty="0" smtClean="0"/>
              <a:t>この</a:t>
            </a:r>
            <a:r>
              <a:rPr lang="ja-JP" altLang="ja-JP" dirty="0"/>
              <a:t>図</a:t>
            </a:r>
            <a:r>
              <a:rPr lang="ja-JP" altLang="ja-JP" dirty="0" smtClean="0"/>
              <a:t>は高齢者</a:t>
            </a:r>
            <a:r>
              <a:rPr lang="ja-JP" altLang="ja-JP" dirty="0"/>
              <a:t>による生活支援の担い手としての社会参加の姿をさらに進めて具体的に示した</a:t>
            </a:r>
            <a:r>
              <a:rPr lang="ja-JP" altLang="ja-JP" dirty="0" smtClean="0"/>
              <a:t>もの。</a:t>
            </a:r>
            <a:endParaRPr lang="ja-JP" altLang="ja-JP" dirty="0"/>
          </a:p>
          <a:p>
            <a:pPr marL="144000" indent="-457200"/>
            <a:r>
              <a:rPr lang="ja-JP" altLang="en-US" dirty="0" smtClean="0"/>
              <a:t>○</a:t>
            </a:r>
            <a:r>
              <a:rPr lang="ja-JP" altLang="ja-JP" dirty="0" smtClean="0"/>
              <a:t>生活</a:t>
            </a:r>
            <a:r>
              <a:rPr lang="ja-JP" altLang="ja-JP" dirty="0"/>
              <a:t>支援は配食＋見守りをはじめ様々なものが</a:t>
            </a:r>
            <a:r>
              <a:rPr lang="ja-JP" altLang="ja-JP" dirty="0" smtClean="0"/>
              <a:t>あ</a:t>
            </a:r>
            <a:r>
              <a:rPr lang="ja-JP" altLang="en-US" dirty="0" smtClean="0"/>
              <a:t>る</a:t>
            </a:r>
            <a:r>
              <a:rPr lang="ja-JP" altLang="ja-JP" dirty="0" smtClean="0"/>
              <a:t>。</a:t>
            </a:r>
            <a:r>
              <a:rPr lang="ja-JP" altLang="ja-JP" dirty="0"/>
              <a:t>このような多様な生活支援を支えるには、同じく多様な支援を実施出来る事業</a:t>
            </a:r>
            <a:r>
              <a:rPr lang="ja-JP" altLang="ja-JP" dirty="0" smtClean="0"/>
              <a:t>主体を</a:t>
            </a:r>
            <a:r>
              <a:rPr lang="ja-JP" altLang="ja-JP" dirty="0"/>
              <a:t>市町村単位で作り上げ、生活支援を支えることが</a:t>
            </a:r>
            <a:r>
              <a:rPr lang="ja-JP" altLang="ja-JP" dirty="0" smtClean="0"/>
              <a:t>必要</a:t>
            </a:r>
            <a:r>
              <a:rPr lang="ja-JP" altLang="en-US" dirty="0" smtClean="0"/>
              <a:t>。</a:t>
            </a:r>
            <a:endParaRPr lang="en-US" altLang="ja-JP" dirty="0" smtClean="0"/>
          </a:p>
          <a:p>
            <a:r>
              <a:rPr lang="ja-JP" altLang="en-US" dirty="0" smtClean="0"/>
              <a:t>○</a:t>
            </a:r>
            <a:r>
              <a:rPr lang="ja-JP" altLang="ja-JP" dirty="0" smtClean="0"/>
              <a:t>これ</a:t>
            </a:r>
            <a:r>
              <a:rPr lang="ja-JP" altLang="ja-JP" dirty="0"/>
              <a:t>を市町村はバックアップしていくことと</a:t>
            </a:r>
            <a:r>
              <a:rPr lang="ja-JP" altLang="ja-JP" dirty="0" smtClean="0"/>
              <a:t>な</a:t>
            </a:r>
            <a:r>
              <a:rPr lang="ja-JP" altLang="en-US" dirty="0" smtClean="0"/>
              <a:t>る。</a:t>
            </a:r>
            <a:endParaRPr lang="en-US" altLang="ja-JP" dirty="0" smtClean="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2094946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48</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修正：６月４日</a:t>
            </a:r>
            <a:endParaRPr kumimoji="1" lang="ja-JP" altLang="en-US" dirty="0"/>
          </a:p>
        </p:txBody>
      </p:sp>
      <p:sp>
        <p:nvSpPr>
          <p:cNvPr id="4" name="スライド番号プレースホルダー 3"/>
          <p:cNvSpPr>
            <a:spLocks noGrp="1"/>
          </p:cNvSpPr>
          <p:nvPr>
            <p:ph type="sldNum" sz="quarter" idx="10"/>
          </p:nvPr>
        </p:nvSpPr>
        <p:spPr/>
        <p:txBody>
          <a:bodyPr/>
          <a:lstStyle/>
          <a:p>
            <a:fld id="{7270F8F3-2156-4A0B-B712-AB0B67723DD9}"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276354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7713"/>
            <a:ext cx="5381625" cy="37258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9A303C-4C63-4E76-8D67-84769D095286}" type="slidenum">
              <a:rPr kumimoji="1" lang="ja-JP" altLang="en-US" smtClean="0"/>
              <a:t>49</a:t>
            </a:fld>
            <a:endParaRPr kumimoji="1" lang="ja-JP" altLang="en-US"/>
          </a:p>
        </p:txBody>
      </p:sp>
    </p:spTree>
    <p:extLst>
      <p:ext uri="{BB962C8B-B14F-4D97-AF65-F5344CB8AC3E}">
        <p14:creationId xmlns:p14="http://schemas.microsoft.com/office/powerpoint/2010/main" val="113966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43065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7713"/>
            <a:ext cx="5381625" cy="37258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9A303C-4C63-4E76-8D67-84769D095286}" type="slidenum">
              <a:rPr kumimoji="1" lang="ja-JP" altLang="en-US" smtClean="0"/>
              <a:t>53</a:t>
            </a:fld>
            <a:endParaRPr kumimoji="1" lang="ja-JP" altLang="en-US"/>
          </a:p>
        </p:txBody>
      </p:sp>
    </p:spTree>
    <p:extLst>
      <p:ext uri="{BB962C8B-B14F-4D97-AF65-F5344CB8AC3E}">
        <p14:creationId xmlns:p14="http://schemas.microsoft.com/office/powerpoint/2010/main" val="113966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54</a:t>
            </a:fld>
            <a:endParaRPr lang="ja-JP"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5221" y="9440373"/>
            <a:ext cx="2950374"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6" tIns="46118" rIns="92236" bIns="46118" anchor="b"/>
          <a:lstStyle>
            <a:lvl1pPr eaLnBrk="0" hangingPunct="0">
              <a:defRPr kumimoji="1" sz="800">
                <a:solidFill>
                  <a:schemeClr val="tx1"/>
                </a:solidFill>
                <a:latin typeface="Arial" pitchFamily="34" charset="0"/>
                <a:ea typeface="ＭＳ Ｐゴシック" pitchFamily="50" charset="-128"/>
              </a:defRPr>
            </a:lvl1pPr>
            <a:lvl2pPr marL="742950" indent="-285750" eaLnBrk="0" hangingPunct="0">
              <a:defRPr kumimoji="1" sz="800">
                <a:solidFill>
                  <a:schemeClr val="tx1"/>
                </a:solidFill>
                <a:latin typeface="Arial" pitchFamily="34" charset="0"/>
                <a:ea typeface="ＭＳ Ｐゴシック" pitchFamily="50" charset="-128"/>
              </a:defRPr>
            </a:lvl2pPr>
            <a:lvl3pPr marL="1143000" indent="-228600" eaLnBrk="0" hangingPunct="0">
              <a:defRPr kumimoji="1" sz="800">
                <a:solidFill>
                  <a:schemeClr val="tx1"/>
                </a:solidFill>
                <a:latin typeface="Arial" pitchFamily="34" charset="0"/>
                <a:ea typeface="ＭＳ Ｐゴシック" pitchFamily="50" charset="-128"/>
              </a:defRPr>
            </a:lvl3pPr>
            <a:lvl4pPr marL="1600200" indent="-228600" eaLnBrk="0" hangingPunct="0">
              <a:defRPr kumimoji="1" sz="800">
                <a:solidFill>
                  <a:schemeClr val="tx1"/>
                </a:solidFill>
                <a:latin typeface="Arial" pitchFamily="34" charset="0"/>
                <a:ea typeface="ＭＳ Ｐゴシック" pitchFamily="50" charset="-128"/>
              </a:defRPr>
            </a:lvl4pPr>
            <a:lvl5pPr marL="2057400" indent="-228600" eaLnBrk="0" hangingPunct="0">
              <a:defRPr kumimoji="1" sz="8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hlink"/>
              </a:buClr>
              <a:buFont typeface="Wingdings" pitchFamily="2" charset="2"/>
              <a:defRPr kumimoji="1" sz="8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hlink"/>
              </a:buClr>
              <a:buFont typeface="Wingdings" pitchFamily="2" charset="2"/>
              <a:defRPr kumimoji="1" sz="8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hlink"/>
              </a:buClr>
              <a:buFont typeface="Wingdings" pitchFamily="2" charset="2"/>
              <a:defRPr kumimoji="1" sz="8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hlink"/>
              </a:buClr>
              <a:buFont typeface="Wingdings" pitchFamily="2" charset="2"/>
              <a:defRPr kumimoji="1" sz="800">
                <a:solidFill>
                  <a:schemeClr val="tx1"/>
                </a:solidFill>
                <a:latin typeface="Arial" pitchFamily="34" charset="0"/>
                <a:ea typeface="ＭＳ Ｐゴシック" pitchFamily="50" charset="-128"/>
              </a:defRPr>
            </a:lvl9pPr>
          </a:lstStyle>
          <a:p>
            <a:pPr algn="r" defTabSz="911506" eaLnBrk="1" fontAlgn="auto" hangingPunct="1">
              <a:spcBef>
                <a:spcPts val="0"/>
              </a:spcBef>
              <a:spcAft>
                <a:spcPts val="0"/>
              </a:spcAft>
            </a:pPr>
            <a:fld id="{E296452B-9839-433B-97D9-207FC7013788}" type="slidenum">
              <a:rPr lang="en-US" altLang="ja-JP" sz="1200" b="0">
                <a:solidFill>
                  <a:prstClr val="black"/>
                </a:solidFill>
              </a:rPr>
              <a:pPr algn="r" defTabSz="911506" eaLnBrk="1" fontAlgn="auto" hangingPunct="1">
                <a:spcBef>
                  <a:spcPts val="0"/>
                </a:spcBef>
                <a:spcAft>
                  <a:spcPts val="0"/>
                </a:spcAft>
              </a:pPr>
              <a:t>57</a:t>
            </a:fld>
            <a:endParaRPr lang="en-US" altLang="ja-JP" sz="1200" b="0" dirty="0">
              <a:solidFill>
                <a:prstClr val="black"/>
              </a:solidFill>
            </a:endParaRPr>
          </a:p>
        </p:txBody>
      </p:sp>
      <p:sp>
        <p:nvSpPr>
          <p:cNvPr id="51203" name="Rectangle 2"/>
          <p:cNvSpPr>
            <a:spLocks noGrp="1" noRot="1" noChangeAspect="1" noChangeArrowheads="1" noTextEdit="1"/>
          </p:cNvSpPr>
          <p:nvPr>
            <p:ph type="sldImg"/>
          </p:nvPr>
        </p:nvSpPr>
        <p:spPr>
          <a:xfrm>
            <a:off x="709613" y="742950"/>
            <a:ext cx="5389562" cy="3732213"/>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latin typeface="Arial" pitchFamily="34" charset="0"/>
            </a:endParaRPr>
          </a:p>
        </p:txBody>
      </p:sp>
    </p:spTree>
    <p:extLst>
      <p:ext uri="{BB962C8B-B14F-4D97-AF65-F5344CB8AC3E}">
        <p14:creationId xmlns:p14="http://schemas.microsoft.com/office/powerpoint/2010/main" val="2498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5221" y="9440372"/>
            <a:ext cx="2950374"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6" tIns="46113" rIns="92226" bIns="46113" anchor="b"/>
          <a:lstStyle>
            <a:lvl1pPr eaLnBrk="0" hangingPunct="0">
              <a:defRPr kumimoji="1" sz="800">
                <a:solidFill>
                  <a:schemeClr val="tx1"/>
                </a:solidFill>
                <a:latin typeface="Arial" pitchFamily="34" charset="0"/>
                <a:ea typeface="ＭＳ Ｐゴシック" pitchFamily="50" charset="-128"/>
              </a:defRPr>
            </a:lvl1pPr>
            <a:lvl2pPr marL="742950" indent="-285750" eaLnBrk="0" hangingPunct="0">
              <a:defRPr kumimoji="1" sz="800">
                <a:solidFill>
                  <a:schemeClr val="tx1"/>
                </a:solidFill>
                <a:latin typeface="Arial" pitchFamily="34" charset="0"/>
                <a:ea typeface="ＭＳ Ｐゴシック" pitchFamily="50" charset="-128"/>
              </a:defRPr>
            </a:lvl2pPr>
            <a:lvl3pPr marL="1143000" indent="-228600" eaLnBrk="0" hangingPunct="0">
              <a:defRPr kumimoji="1" sz="800">
                <a:solidFill>
                  <a:schemeClr val="tx1"/>
                </a:solidFill>
                <a:latin typeface="Arial" pitchFamily="34" charset="0"/>
                <a:ea typeface="ＭＳ Ｐゴシック" pitchFamily="50" charset="-128"/>
              </a:defRPr>
            </a:lvl3pPr>
            <a:lvl4pPr marL="1600200" indent="-228600" eaLnBrk="0" hangingPunct="0">
              <a:defRPr kumimoji="1" sz="800">
                <a:solidFill>
                  <a:schemeClr val="tx1"/>
                </a:solidFill>
                <a:latin typeface="Arial" pitchFamily="34" charset="0"/>
                <a:ea typeface="ＭＳ Ｐゴシック" pitchFamily="50" charset="-128"/>
              </a:defRPr>
            </a:lvl4pPr>
            <a:lvl5pPr marL="2057400" indent="-228600" eaLnBrk="0" hangingPunct="0">
              <a:defRPr kumimoji="1" sz="8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hlink"/>
              </a:buClr>
              <a:buFont typeface="Wingdings" pitchFamily="2" charset="2"/>
              <a:defRPr kumimoji="1" sz="8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hlink"/>
              </a:buClr>
              <a:buFont typeface="Wingdings" pitchFamily="2" charset="2"/>
              <a:defRPr kumimoji="1" sz="8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hlink"/>
              </a:buClr>
              <a:buFont typeface="Wingdings" pitchFamily="2" charset="2"/>
              <a:defRPr kumimoji="1" sz="8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hlink"/>
              </a:buClr>
              <a:buFont typeface="Wingdings" pitchFamily="2" charset="2"/>
              <a:defRPr kumimoji="1" sz="800">
                <a:solidFill>
                  <a:schemeClr val="tx1"/>
                </a:solidFill>
                <a:latin typeface="Arial" pitchFamily="34" charset="0"/>
                <a:ea typeface="ＭＳ Ｐゴシック" pitchFamily="50" charset="-128"/>
              </a:defRPr>
            </a:lvl9pPr>
          </a:lstStyle>
          <a:p>
            <a:pPr algn="r" defTabSz="912353" eaLnBrk="1" hangingPunct="1"/>
            <a:fld id="{E296452B-9839-433B-97D9-207FC7013788}" type="slidenum">
              <a:rPr lang="en-US" altLang="ja-JP" sz="1200">
                <a:solidFill>
                  <a:prstClr val="black"/>
                </a:solidFill>
              </a:rPr>
              <a:pPr algn="r" defTabSz="912353" eaLnBrk="1" hangingPunct="1"/>
              <a:t>58</a:t>
            </a:fld>
            <a:endParaRPr lang="en-US" altLang="ja-JP" sz="1200" dirty="0">
              <a:solidFill>
                <a:prstClr val="black"/>
              </a:solidFill>
            </a:endParaRPr>
          </a:p>
        </p:txBody>
      </p:sp>
      <p:sp>
        <p:nvSpPr>
          <p:cNvPr id="51203" name="Rectangle 2"/>
          <p:cNvSpPr>
            <a:spLocks noGrp="1" noRot="1" noChangeAspect="1" noChangeArrowheads="1" noTextEdit="1"/>
          </p:cNvSpPr>
          <p:nvPr>
            <p:ph type="sldImg"/>
          </p:nvPr>
        </p:nvSpPr>
        <p:spPr>
          <a:xfrm>
            <a:off x="711200" y="744538"/>
            <a:ext cx="5386388" cy="3729037"/>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latin typeface="Arial" pitchFamily="34" charset="0"/>
            </a:endParaRPr>
          </a:p>
        </p:txBody>
      </p:sp>
    </p:spTree>
    <p:extLst>
      <p:ext uri="{BB962C8B-B14F-4D97-AF65-F5344CB8AC3E}">
        <p14:creationId xmlns:p14="http://schemas.microsoft.com/office/powerpoint/2010/main" val="348797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B9DC8F-9385-4503-85C0-72F87EE957E2}" type="slidenum">
              <a:rPr kumimoji="1" lang="ja-JP" altLang="en-US" smtClean="0"/>
              <a:t>3</a:t>
            </a:fld>
            <a:endParaRPr kumimoji="1" lang="ja-JP" altLang="en-US"/>
          </a:p>
        </p:txBody>
      </p:sp>
    </p:spTree>
    <p:extLst>
      <p:ext uri="{BB962C8B-B14F-4D97-AF65-F5344CB8AC3E}">
        <p14:creationId xmlns:p14="http://schemas.microsoft.com/office/powerpoint/2010/main" val="317526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xfrm>
            <a:off x="712788" y="746125"/>
            <a:ext cx="5381625" cy="3725863"/>
          </a:xfrm>
          <a:ln/>
        </p:spPr>
      </p:sp>
      <p:sp>
        <p:nvSpPr>
          <p:cNvPr id="225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2253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fld id="{921DC171-815B-475A-88C0-6006207D8CD8}" type="slidenum">
              <a:rPr lang="en-US" altLang="ja-JP" smtClean="0">
                <a:solidFill>
                  <a:prstClr val="black"/>
                </a:solidFill>
                <a:latin typeface="Arial" charset="0"/>
              </a:rPr>
              <a:pPr eaLnBrk="1" hangingPunct="1"/>
              <a:t>4</a:t>
            </a:fld>
            <a:endParaRPr lang="en-US" altLang="ja-JP" smtClean="0">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6</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66B024-CCDC-4BC9-8D8F-D35F83CA2BC4}" type="slidenum">
              <a:rPr kumimoji="1" lang="ja-JP" altLang="en-US" smtClean="0"/>
              <a:pPr/>
              <a:t>8</a:t>
            </a:fld>
            <a:endParaRPr kumimoji="1" lang="ja-JP" altLang="en-US"/>
          </a:p>
        </p:txBody>
      </p:sp>
    </p:spTree>
    <p:extLst>
      <p:ext uri="{BB962C8B-B14F-4D97-AF65-F5344CB8AC3E}">
        <p14:creationId xmlns:p14="http://schemas.microsoft.com/office/powerpoint/2010/main" val="420057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1741D62-2D81-45E6-8746-07B60C51A0BB}" type="slidenum">
              <a:rPr lang="ja-JP" altLang="en-US" smtClean="0">
                <a:solidFill>
                  <a:prstClr val="black"/>
                </a:solidFill>
              </a:rPr>
              <a:pPr/>
              <a:t>13</a:t>
            </a:fld>
            <a:endParaRPr lang="ja-JP"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712788" y="746125"/>
            <a:ext cx="5381625" cy="3725863"/>
          </a:xfrm>
          <a:ln/>
        </p:spPr>
      </p:sp>
      <p:sp>
        <p:nvSpPr>
          <p:cNvPr id="40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ea typeface="ＭＳ Ｐ明朝" charset="-128"/>
            </a:endParaRPr>
          </a:p>
        </p:txBody>
      </p:sp>
      <p:sp>
        <p:nvSpPr>
          <p:cNvPr id="27651" name="スライド番号プレースホルダ 3"/>
          <p:cNvSpPr txBox="1">
            <a:spLocks noGrp="1"/>
          </p:cNvSpPr>
          <p:nvPr/>
        </p:nvSpPr>
        <p:spPr bwMode="auto">
          <a:xfrm>
            <a:off x="3854451" y="9440864"/>
            <a:ext cx="2951163" cy="496886"/>
          </a:xfrm>
          <a:prstGeom prst="rect">
            <a:avLst/>
          </a:prstGeom>
          <a:noFill/>
          <a:ln>
            <a:miter lim="800000"/>
            <a:headEnd/>
            <a:tailEnd/>
          </a:ln>
        </p:spPr>
        <p:txBody>
          <a:bodyPr lIns="92229" tIns="46115" rIns="92229" bIns="46115" anchor="b"/>
          <a:lstStyle/>
          <a:p>
            <a:pPr algn="r">
              <a:defRPr/>
            </a:pPr>
            <a:fld id="{CC6985D4-E374-476F-96E4-5AF89A60F36A}" type="slidenum">
              <a:rPr lang="ja-JP" altLang="en-US" sz="1200">
                <a:solidFill>
                  <a:prstClr val="black"/>
                </a:solidFill>
              </a:rPr>
              <a:pPr algn="r">
                <a:defRPr/>
              </a:pPr>
              <a:t>14</a:t>
            </a:fld>
            <a:endParaRPr lang="en-US" altLang="ja-JP" sz="1200"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p:cNvSpPr>
            <a:spLocks noGrp="1"/>
          </p:cNvSpPr>
          <p:nvPr>
            <p:ph type="body" idx="1"/>
          </p:nvPr>
        </p:nvSpPr>
        <p:spPr/>
        <p:txBody>
          <a:bodyPr/>
          <a:lstStyle/>
          <a:p>
            <a:pPr algn="just">
              <a:defRPr/>
            </a:pPr>
            <a:r>
              <a:rPr lang="ja-JP" altLang="en-US" kern="100" dirty="0" smtClean="0">
                <a:latin typeface="Century"/>
                <a:ea typeface="ＭＳ 明朝"/>
                <a:cs typeface="Times New Roman"/>
              </a:rPr>
              <a:t>　このほか，レセプトのデータを活用した保健事業を紹介いたします。</a:t>
            </a:r>
            <a:endParaRPr lang="en-US" altLang="ja-JP" kern="100" dirty="0" smtClean="0">
              <a:latin typeface="Century"/>
              <a:ea typeface="ＭＳ 明朝"/>
              <a:cs typeface="Times New Roman"/>
            </a:endParaRPr>
          </a:p>
          <a:p>
            <a:pPr algn="just">
              <a:defRPr/>
            </a:pPr>
            <a:r>
              <a:rPr lang="ja-JP" altLang="en-US" sz="1400" kern="100" dirty="0">
                <a:latin typeface="Century"/>
                <a:ea typeface="ＭＳ 明朝"/>
                <a:cs typeface="Times New Roman"/>
              </a:rPr>
              <a:t>　</a:t>
            </a:r>
            <a:r>
              <a:rPr lang="ja-JP" altLang="ja-JP" sz="1400" kern="100" dirty="0">
                <a:latin typeface="Century"/>
                <a:ea typeface="ＭＳ 明朝"/>
                <a:cs typeface="Times New Roman"/>
              </a:rPr>
              <a:t>ジェネリック医薬品使用促進通知の見本です。</a:t>
            </a:r>
          </a:p>
          <a:p>
            <a:pPr>
              <a:defRPr/>
            </a:pPr>
            <a:r>
              <a:rPr lang="ja-JP" altLang="en-US" sz="1400" dirty="0">
                <a:latin typeface="Century"/>
                <a:ea typeface="ＭＳ 明朝"/>
                <a:cs typeface="Times New Roman"/>
              </a:rPr>
              <a:t>　</a:t>
            </a:r>
            <a:r>
              <a:rPr lang="ja-JP" altLang="ja-JP" sz="1400" dirty="0">
                <a:latin typeface="Century"/>
                <a:ea typeface="ＭＳ 明朝"/>
                <a:cs typeface="Times New Roman"/>
              </a:rPr>
              <a:t>現在，２か月に一度，効果があると思われる上位３，０００名に通知しております。</a:t>
            </a:r>
            <a:endParaRPr lang="en-US" altLang="ja-JP" sz="1400" dirty="0"/>
          </a:p>
        </p:txBody>
      </p:sp>
      <p:sp>
        <p:nvSpPr>
          <p:cNvPr id="122884" name="スライド番号プレースホルダ 3"/>
          <p:cNvSpPr txBox="1">
            <a:spLocks noGrp="1"/>
          </p:cNvSpPr>
          <p:nvPr/>
        </p:nvSpPr>
        <p:spPr bwMode="auto">
          <a:xfrm>
            <a:off x="3855221" y="9441972"/>
            <a:ext cx="2950374"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39" tIns="44121" rIns="88239" bIns="44121" anchor="b"/>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04E013FE-D113-46F9-B6F6-625D89BFEA6A}" type="slidenum">
              <a:rPr lang="ja-JP" altLang="en-US" sz="1100">
                <a:solidFill>
                  <a:srgbClr val="000000"/>
                </a:solidFill>
                <a:latin typeface="Calibri" pitchFamily="34" charset="0"/>
              </a:rPr>
              <a:pPr algn="r" eaLnBrk="1" hangingPunct="1"/>
              <a:t>16</a:t>
            </a:fld>
            <a:endParaRPr lang="en-US" altLang="ja-JP" sz="1100">
              <a:solidFill>
                <a:srgbClr val="000000"/>
              </a:solidFill>
              <a:latin typeface="Calibri" pitchFamily="34" charset="0"/>
            </a:endParaRPr>
          </a:p>
        </p:txBody>
      </p:sp>
      <p:sp>
        <p:nvSpPr>
          <p:cNvPr id="122885" name="日付プレースホルダ 4"/>
          <p:cNvSpPr txBox="1">
            <a:spLocks noGrp="1"/>
          </p:cNvSpPr>
          <p:nvPr/>
        </p:nvSpPr>
        <p:spPr bwMode="auto">
          <a:xfrm>
            <a:off x="3855221" y="1"/>
            <a:ext cx="2950374" cy="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39" tIns="44121" rIns="88239" bIns="44121"/>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100">
                <a:solidFill>
                  <a:srgbClr val="000000"/>
                </a:solidFill>
                <a:latin typeface="Calibri" pitchFamily="34" charset="0"/>
              </a:rPr>
              <a:t>2009/08/28</a:t>
            </a:r>
            <a:r>
              <a:rPr lang="ja-JP" altLang="en-US" sz="1100">
                <a:solidFill>
                  <a:srgbClr val="000000"/>
                </a:solidFill>
                <a:latin typeface="Calibri" pitchFamily="34" charset="0"/>
              </a:rPr>
              <a:t>（金）</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103290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58684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1256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82393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37411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28554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48620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80847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242848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315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DAE7EE4-CEFE-453D-8730-005D38677A0C}" type="datetimeFigureOut">
              <a:rPr kumimoji="1" lang="ja-JP" altLang="en-US" smtClean="0"/>
              <a:t>2016/2/4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86137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7EE4-CEFE-453D-8730-005D38677A0C}" type="datetimeFigureOut">
              <a:rPr kumimoji="1" lang="ja-JP" altLang="en-US" smtClean="0"/>
              <a:t>2016/2/4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16F72-2776-42E3-98D1-109F4059D52C}" type="slidenum">
              <a:rPr kumimoji="1" lang="ja-JP" altLang="en-US" smtClean="0"/>
              <a:t>‹#›</a:t>
            </a:fld>
            <a:endParaRPr kumimoji="1" lang="ja-JP" altLang="en-US"/>
          </a:p>
        </p:txBody>
      </p:sp>
    </p:spTree>
    <p:extLst>
      <p:ext uri="{BB962C8B-B14F-4D97-AF65-F5344CB8AC3E}">
        <p14:creationId xmlns:p14="http://schemas.microsoft.com/office/powerpoint/2010/main" val="6796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gif"/><Relationship Id="rId18" Type="http://schemas.openxmlformats.org/officeDocument/2006/relationships/image" Target="../media/image29.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gif"/><Relationship Id="rId17" Type="http://schemas.openxmlformats.org/officeDocument/2006/relationships/image" Target="../media/image28.png"/><Relationship Id="rId2" Type="http://schemas.openxmlformats.org/officeDocument/2006/relationships/image" Target="../media/image13.jpeg"/><Relationship Id="rId16" Type="http://schemas.openxmlformats.org/officeDocument/2006/relationships/image" Target="../media/image27.wmf"/><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26.wmf"/><Relationship Id="rId10" Type="http://schemas.openxmlformats.org/officeDocument/2006/relationships/image" Target="../media/image21.wmf"/><Relationship Id="rId19" Type="http://schemas.openxmlformats.org/officeDocument/2006/relationships/image" Target="../media/image4.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2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4.wmf"/><Relationship Id="rId7" Type="http://schemas.openxmlformats.org/officeDocument/2006/relationships/image" Target="../media/image36.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wmf"/><Relationship Id="rId11" Type="http://schemas.openxmlformats.org/officeDocument/2006/relationships/image" Target="../media/image40.png"/><Relationship Id="rId5" Type="http://schemas.openxmlformats.org/officeDocument/2006/relationships/image" Target="../media/image34.wmf"/><Relationship Id="rId10" Type="http://schemas.openxmlformats.org/officeDocument/2006/relationships/image" Target="../media/image39.gif"/><Relationship Id="rId4" Type="http://schemas.openxmlformats.org/officeDocument/2006/relationships/image" Target="../media/image33.wmf"/><Relationship Id="rId9" Type="http://schemas.openxmlformats.org/officeDocument/2006/relationships/image" Target="../media/image3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21.wmf"/><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8.wmf"/><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png"/><Relationship Id="rId7"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wmf"/><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6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wmf"/><Relationship Id="rId17" Type="http://schemas.openxmlformats.org/officeDocument/2006/relationships/image" Target="../media/image73.png"/><Relationship Id="rId2" Type="http://schemas.openxmlformats.org/officeDocument/2006/relationships/image" Target="../media/image58.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772816"/>
            <a:ext cx="8602538" cy="1470025"/>
          </a:xfrm>
        </p:spPr>
        <p:txBody>
          <a:bodyPr>
            <a:normAutofit/>
          </a:bodyPr>
          <a:lstStyle/>
          <a:p>
            <a:r>
              <a:rPr lang="en-US" altLang="ja-JP" dirty="0"/>
              <a:t>Ⅴ</a:t>
            </a:r>
            <a:r>
              <a:rPr kumimoji="1" lang="ja-JP" altLang="en-US" dirty="0" err="1" smtClean="0"/>
              <a:t>．</a:t>
            </a:r>
            <a:r>
              <a:rPr lang="ja-JP" altLang="en-US" dirty="0" smtClean="0"/>
              <a:t>保険者機能の強化</a:t>
            </a:r>
            <a:r>
              <a:rPr lang="ja-JP" altLang="en-US" dirty="0"/>
              <a:t>等</a:t>
            </a:r>
            <a:endParaRPr kumimoji="1" lang="ja-JP" altLang="en-US" dirty="0"/>
          </a:p>
        </p:txBody>
      </p:sp>
      <p:sp>
        <p:nvSpPr>
          <p:cNvPr id="5" name="タイトル 1"/>
          <p:cNvSpPr txBox="1">
            <a:spLocks/>
          </p:cNvSpPr>
          <p:nvPr/>
        </p:nvSpPr>
        <p:spPr>
          <a:xfrm>
            <a:off x="1640632" y="3068960"/>
            <a:ext cx="7128792" cy="22322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algn="l">
              <a:lnSpc>
                <a:spcPts val="3200"/>
              </a:lnSpc>
              <a:tabLst>
                <a:tab pos="271463" algn="l"/>
              </a:tabLst>
            </a:pPr>
            <a:r>
              <a:rPr lang="ja-JP" altLang="en-US" sz="2400" dirty="0">
                <a:solidFill>
                  <a:prstClr val="black"/>
                </a:solidFill>
              </a:rPr>
              <a:t>１　データヘルス計画</a:t>
            </a:r>
          </a:p>
          <a:p>
            <a:pPr marL="271463" algn="l">
              <a:lnSpc>
                <a:spcPts val="3200"/>
              </a:lnSpc>
              <a:tabLst>
                <a:tab pos="271463" algn="l"/>
              </a:tabLst>
            </a:pPr>
            <a:r>
              <a:rPr lang="ja-JP" altLang="en-US" sz="2400" dirty="0">
                <a:solidFill>
                  <a:schemeClr val="bg2">
                    <a:lumMod val="50000"/>
                  </a:schemeClr>
                </a:solidFill>
              </a:rPr>
              <a:t>２　糖尿病性腎症の重症化予防の取組</a:t>
            </a:r>
          </a:p>
          <a:p>
            <a:pPr marL="271463" algn="l">
              <a:lnSpc>
                <a:spcPts val="3200"/>
              </a:lnSpc>
              <a:tabLst>
                <a:tab pos="271463" algn="l"/>
              </a:tabLst>
            </a:pPr>
            <a:r>
              <a:rPr lang="ja-JP" altLang="en-US" sz="2400" dirty="0">
                <a:solidFill>
                  <a:schemeClr val="bg2">
                    <a:lumMod val="50000"/>
                  </a:schemeClr>
                </a:solidFill>
              </a:rPr>
              <a:t>３　後発医薬品の使用促進に向けた取組</a:t>
            </a:r>
          </a:p>
          <a:p>
            <a:pPr marL="271463" algn="l">
              <a:lnSpc>
                <a:spcPts val="3200"/>
              </a:lnSpc>
              <a:tabLst>
                <a:tab pos="271463" algn="l"/>
              </a:tabLst>
            </a:pPr>
            <a:r>
              <a:rPr lang="ja-JP" altLang="en-US" sz="2400" dirty="0">
                <a:solidFill>
                  <a:schemeClr val="bg2">
                    <a:lumMod val="50000"/>
                  </a:schemeClr>
                </a:solidFill>
              </a:rPr>
              <a:t>４　第三者求償の推進</a:t>
            </a:r>
          </a:p>
          <a:p>
            <a:pPr marL="271463" algn="l">
              <a:lnSpc>
                <a:spcPts val="3200"/>
              </a:lnSpc>
              <a:tabLst>
                <a:tab pos="271463" algn="l"/>
              </a:tabLst>
            </a:pPr>
            <a:r>
              <a:rPr lang="ja-JP" altLang="en-US" sz="2400" dirty="0">
                <a:solidFill>
                  <a:schemeClr val="bg2">
                    <a:lumMod val="50000"/>
                  </a:schemeClr>
                </a:solidFill>
              </a:rPr>
              <a:t>５　保険者努力支援制度とその前倒し実施</a:t>
            </a:r>
          </a:p>
          <a:p>
            <a:pPr marL="271463" algn="l">
              <a:lnSpc>
                <a:spcPts val="3200"/>
              </a:lnSpc>
              <a:tabLst>
                <a:tab pos="271463" algn="l"/>
              </a:tabLst>
            </a:pPr>
            <a:r>
              <a:rPr lang="ja-JP" altLang="en-US" sz="2400" dirty="0">
                <a:solidFill>
                  <a:schemeClr val="bg2">
                    <a:lumMod val="50000"/>
                  </a:schemeClr>
                </a:solidFill>
              </a:rPr>
              <a:t>６　地域包括ケアの推進</a:t>
            </a:r>
          </a:p>
          <a:p>
            <a:pPr marL="271463" algn="l">
              <a:lnSpc>
                <a:spcPts val="3200"/>
              </a:lnSpc>
              <a:tabLst>
                <a:tab pos="271463" algn="l"/>
              </a:tabLst>
            </a:pPr>
            <a:r>
              <a:rPr lang="ja-JP" altLang="en-US" sz="2400" dirty="0">
                <a:solidFill>
                  <a:schemeClr val="bg2">
                    <a:lumMod val="50000"/>
                  </a:schemeClr>
                </a:solidFill>
              </a:rPr>
              <a:t>７　情報セキュリティ対策の強化について</a:t>
            </a:r>
            <a:endParaRPr lang="en-US" altLang="ja-JP" sz="2400" dirty="0">
              <a:solidFill>
                <a:schemeClr val="bg2">
                  <a:lumMod val="50000"/>
                </a:schemeClr>
              </a:solidFill>
            </a:endParaRPr>
          </a:p>
          <a:p>
            <a:pPr marL="271463" algn="l">
              <a:lnSpc>
                <a:spcPts val="3200"/>
              </a:lnSpc>
              <a:tabLst>
                <a:tab pos="271463" algn="l"/>
              </a:tabLst>
            </a:pPr>
            <a:r>
              <a:rPr lang="ja-JP" altLang="en-US" sz="2400" dirty="0" smtClean="0">
                <a:solidFill>
                  <a:schemeClr val="bg2">
                    <a:lumMod val="50000"/>
                  </a:schemeClr>
                </a:solidFill>
              </a:rPr>
              <a:t>８　番号制度の導入と</a:t>
            </a:r>
            <a:r>
              <a:rPr lang="ja-JP" altLang="en-US" sz="2400" dirty="0">
                <a:solidFill>
                  <a:schemeClr val="bg2">
                    <a:lumMod val="50000"/>
                  </a:schemeClr>
                </a:solidFill>
              </a:rPr>
              <a:t>活用について</a:t>
            </a:r>
            <a:endParaRPr lang="en-US" altLang="ja-JP" sz="2400" dirty="0" smtClean="0">
              <a:solidFill>
                <a:schemeClr val="bg2">
                  <a:lumMod val="50000"/>
                </a:schemeClr>
              </a:solidFill>
            </a:endParaRPr>
          </a:p>
        </p:txBody>
      </p:sp>
      <p:sp>
        <p:nvSpPr>
          <p:cNvPr id="4" name="正方形/長方形 3"/>
          <p:cNvSpPr/>
          <p:nvPr/>
        </p:nvSpPr>
        <p:spPr>
          <a:xfrm>
            <a:off x="1836765" y="3068960"/>
            <a:ext cx="66247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4843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736189" y="2038361"/>
            <a:ext cx="3666596" cy="2462213"/>
          </a:xfrm>
          <a:prstGeom prst="rect">
            <a:avLst/>
          </a:prstGeom>
          <a:solidFill>
            <a:schemeClr val="accent5">
              <a:lumMod val="40000"/>
              <a:lumOff val="60000"/>
            </a:schemeClr>
          </a:solidFill>
          <a:ln w="19050">
            <a:solidFill>
              <a:schemeClr val="tx1"/>
            </a:solidFill>
          </a:ln>
          <a:effectLst>
            <a:outerShdw blurRad="50800" dist="38100" dir="2700000" algn="tl" rotWithShape="0">
              <a:prstClr val="black">
                <a:alpha val="40000"/>
              </a:prstClr>
            </a:outerShdw>
          </a:effectLst>
        </p:spPr>
        <p:txBody>
          <a:bodyPr>
            <a:spAutoFit/>
          </a:bodyPr>
          <a:lstStyle/>
          <a:p>
            <a:pPr>
              <a:defRPr/>
            </a:pPr>
            <a:r>
              <a:rPr lang="ja-JP" altLang="en-US" sz="1600" dirty="0">
                <a:solidFill>
                  <a:srgbClr val="000000"/>
                </a:solidFill>
              </a:rPr>
              <a:t>　　　　　　　</a:t>
            </a:r>
            <a:r>
              <a:rPr lang="ja-JP" altLang="en-US" sz="1600" dirty="0">
                <a:solidFill>
                  <a:srgbClr val="000000"/>
                </a:solidFill>
                <a:effectLst>
                  <a:outerShdw blurRad="38100" dist="38100" dir="2700000" algn="tl">
                    <a:srgbClr val="000000">
                      <a:alpha val="43137"/>
                    </a:srgbClr>
                  </a:outerShdw>
                </a:effectLst>
              </a:rPr>
              <a:t>　</a:t>
            </a:r>
            <a:r>
              <a:rPr lang="ja-JP" altLang="en-US" sz="1200" b="1" dirty="0">
                <a:solidFill>
                  <a:srgbClr val="000000"/>
                </a:solidFill>
              </a:rPr>
              <a:t>健康長寿埼玉モデル事業に参加</a:t>
            </a:r>
            <a:r>
              <a:rPr lang="ja-JP" altLang="en-US" sz="1400" dirty="0">
                <a:solidFill>
                  <a:srgbClr val="000000"/>
                </a:solidFill>
              </a:rPr>
              <a:t>　　　　　　　　　　　　　　　　　</a:t>
            </a:r>
            <a:endParaRPr lang="en-US" altLang="ja-JP" sz="1400" dirty="0">
              <a:solidFill>
                <a:srgbClr val="000000"/>
              </a:solidFill>
            </a:endParaRPr>
          </a:p>
          <a:p>
            <a:pPr>
              <a:defRPr/>
            </a:pPr>
            <a:r>
              <a:rPr lang="ja-JP" altLang="en-US" sz="1400" b="1" dirty="0">
                <a:solidFill>
                  <a:srgbClr val="000000"/>
                </a:solidFill>
              </a:rPr>
              <a:t>　　　　　　　　　</a:t>
            </a:r>
            <a:r>
              <a:rPr lang="ja-JP" altLang="en-US" sz="1200" b="1" dirty="0">
                <a:solidFill>
                  <a:srgbClr val="000000"/>
                </a:solidFill>
              </a:rPr>
              <a:t>健康長寿サポーターとして活躍</a:t>
            </a:r>
            <a:endParaRPr lang="en-US" altLang="ja-JP" sz="1200" b="1" dirty="0">
              <a:solidFill>
                <a:srgbClr val="000000"/>
              </a:solidFill>
            </a:endParaRPr>
          </a:p>
          <a:p>
            <a:pPr>
              <a:defRPr/>
            </a:pPr>
            <a:r>
              <a:rPr lang="ja-JP" altLang="en-US" sz="1400" dirty="0">
                <a:solidFill>
                  <a:srgbClr val="000000"/>
                </a:solidFill>
              </a:rPr>
              <a:t>　　　　　　　　　　　　　　　　　　　　</a:t>
            </a:r>
            <a:endParaRPr lang="en-US" altLang="ja-JP" sz="1200" b="1" dirty="0">
              <a:solidFill>
                <a:srgbClr val="000000"/>
              </a:solidFill>
            </a:endParaRPr>
          </a:p>
          <a:p>
            <a:pPr>
              <a:defRPr/>
            </a:pPr>
            <a:endParaRPr lang="en-US" altLang="ja-JP" sz="1400" dirty="0">
              <a:solidFill>
                <a:srgbClr val="000000"/>
              </a:solidFill>
            </a:endParaRPr>
          </a:p>
          <a:p>
            <a:pPr>
              <a:defRPr/>
            </a:pPr>
            <a:endParaRPr lang="en-US" altLang="ja-JP" sz="1400" dirty="0">
              <a:solidFill>
                <a:srgbClr val="000000"/>
              </a:solidFill>
            </a:endParaRPr>
          </a:p>
          <a:p>
            <a:pPr>
              <a:defRPr/>
            </a:pPr>
            <a:endParaRPr lang="en-US" altLang="ja-JP" sz="1400" dirty="0">
              <a:solidFill>
                <a:srgbClr val="000000"/>
              </a:solidFill>
            </a:endParaRPr>
          </a:p>
          <a:p>
            <a:pPr>
              <a:defRPr/>
            </a:pPr>
            <a:endParaRPr lang="en-US" altLang="ja-JP" sz="1400" dirty="0">
              <a:solidFill>
                <a:srgbClr val="000000"/>
              </a:solidFill>
            </a:endParaRPr>
          </a:p>
          <a:p>
            <a:pPr>
              <a:defRPr/>
            </a:pPr>
            <a:r>
              <a:rPr lang="ja-JP" altLang="en-US" sz="1400" dirty="0">
                <a:solidFill>
                  <a:srgbClr val="000000"/>
                </a:solidFill>
              </a:rPr>
              <a:t>　　　　　　　　　　　　　　　　　　　　　</a:t>
            </a:r>
            <a:endParaRPr lang="en-US" altLang="ja-JP" sz="1400" dirty="0">
              <a:solidFill>
                <a:srgbClr val="000000"/>
              </a:solidFill>
            </a:endParaRPr>
          </a:p>
          <a:p>
            <a:pPr>
              <a:defRPr/>
            </a:pPr>
            <a:r>
              <a:rPr lang="ja-JP" altLang="en-US" sz="1200" b="1" dirty="0">
                <a:solidFill>
                  <a:srgbClr val="000000"/>
                </a:solidFill>
              </a:rPr>
              <a:t>通院服薬</a:t>
            </a:r>
            <a:endParaRPr lang="en-US" altLang="ja-JP" sz="1200" b="1" dirty="0">
              <a:solidFill>
                <a:srgbClr val="000000"/>
              </a:solidFill>
            </a:endParaRPr>
          </a:p>
          <a:p>
            <a:pPr>
              <a:defRPr/>
            </a:pPr>
            <a:r>
              <a:rPr lang="ja-JP" altLang="en-US" sz="1200" b="1" dirty="0">
                <a:solidFill>
                  <a:srgbClr val="000000"/>
                </a:solidFill>
              </a:rPr>
              <a:t>保健指導</a:t>
            </a:r>
            <a:endParaRPr lang="en-US" altLang="ja-JP" sz="1200" b="1" dirty="0">
              <a:solidFill>
                <a:srgbClr val="000000"/>
              </a:solidFill>
            </a:endParaRPr>
          </a:p>
          <a:p>
            <a:pPr>
              <a:defRPr/>
            </a:pPr>
            <a:r>
              <a:rPr lang="ja-JP" altLang="en-US" sz="1200" b="1" dirty="0">
                <a:solidFill>
                  <a:srgbClr val="000000"/>
                </a:solidFill>
              </a:rPr>
              <a:t>　　　　　　医療サービス</a:t>
            </a:r>
            <a:r>
              <a:rPr lang="ja-JP" altLang="en-US" sz="1600" dirty="0">
                <a:solidFill>
                  <a:srgbClr val="000000"/>
                </a:solidFill>
              </a:rPr>
              <a:t>　</a:t>
            </a:r>
            <a:r>
              <a:rPr lang="ja-JP" altLang="en-US" sz="1200" b="1" dirty="0">
                <a:solidFill>
                  <a:srgbClr val="000000"/>
                </a:solidFill>
              </a:rPr>
              <a:t>＋新たな重症化予防策</a:t>
            </a:r>
            <a:r>
              <a:rPr lang="ja-JP" altLang="en-US" sz="1400" dirty="0">
                <a:solidFill>
                  <a:srgbClr val="000000"/>
                </a:solidFill>
              </a:rPr>
              <a:t>　　　　　　　　　　　</a:t>
            </a:r>
            <a:r>
              <a:rPr lang="ja-JP" altLang="en-US" sz="1200" b="1" dirty="0">
                <a:solidFill>
                  <a:srgbClr val="000000"/>
                </a:solidFill>
              </a:rPr>
              <a:t>　</a:t>
            </a:r>
            <a:r>
              <a:rPr lang="ja-JP" altLang="en-US" sz="1400" dirty="0">
                <a:solidFill>
                  <a:srgbClr val="000000"/>
                </a:solidFill>
              </a:rPr>
              <a:t>　　　　　　　　　　　　　　　　</a:t>
            </a:r>
            <a:endParaRPr lang="en-US" altLang="ja-JP" sz="1400" dirty="0">
              <a:solidFill>
                <a:srgbClr val="000000"/>
              </a:solidFill>
            </a:endParaRPr>
          </a:p>
        </p:txBody>
      </p:sp>
      <p:sp>
        <p:nvSpPr>
          <p:cNvPr id="11" name="円/楕円 10"/>
          <p:cNvSpPr/>
          <p:nvPr/>
        </p:nvSpPr>
        <p:spPr>
          <a:xfrm>
            <a:off x="3061229" y="2662238"/>
            <a:ext cx="2966641" cy="14398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a:lstStyle/>
          <a:p>
            <a:pPr algn="ctr">
              <a:defRPr/>
            </a:pPr>
            <a:r>
              <a:rPr lang="ja-JP" altLang="en-US" sz="900">
                <a:solidFill>
                  <a:srgbClr val="000000"/>
                </a:solidFill>
              </a:rPr>
              <a:t>健康者＝ウオーキング・筋トレ</a:t>
            </a:r>
            <a:endParaRPr lang="ja-JP" altLang="en-US" sz="900" dirty="0">
              <a:solidFill>
                <a:srgbClr val="000000"/>
              </a:solidFill>
            </a:endParaRPr>
          </a:p>
        </p:txBody>
      </p:sp>
      <p:sp>
        <p:nvSpPr>
          <p:cNvPr id="4100" name="テキスト ボックス 3"/>
          <p:cNvSpPr txBox="1">
            <a:spLocks noChangeArrowheads="1"/>
          </p:cNvSpPr>
          <p:nvPr/>
        </p:nvSpPr>
        <p:spPr bwMode="auto">
          <a:xfrm>
            <a:off x="244747" y="617541"/>
            <a:ext cx="842354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buClr>
                <a:schemeClr val="tx1"/>
              </a:buClr>
              <a:buFont typeface="ＭＳ Ｐゴシック" charset="-128"/>
              <a:buChar char="○"/>
              <a:defRPr kumimoji="1">
                <a:solidFill>
                  <a:schemeClr val="tx1"/>
                </a:solidFill>
                <a:latin typeface="Arial" charset="0"/>
                <a:ea typeface="ＭＳ Ｐゴシック" charset="-128"/>
                <a:cs typeface="Arial" charset="0"/>
              </a:defRPr>
            </a:lvl1pPr>
            <a:lvl2pPr marL="742950" indent="-285750">
              <a:spcBef>
                <a:spcPct val="10000"/>
              </a:spcBef>
              <a:buClr>
                <a:schemeClr val="tx1"/>
              </a:buClr>
              <a:buFont typeface="Wingdings" pitchFamily="2" charset="2"/>
              <a:buChar char="l"/>
              <a:defRPr kumimoji="1">
                <a:solidFill>
                  <a:schemeClr val="tx1"/>
                </a:solidFill>
                <a:latin typeface="Arial" charset="0"/>
                <a:ea typeface="ＭＳ Ｐゴシック" charset="-128"/>
                <a:cs typeface="Arial" charset="0"/>
              </a:defRPr>
            </a:lvl2pPr>
            <a:lvl3pPr marL="1143000" indent="-228600">
              <a:spcBef>
                <a:spcPct val="10000"/>
              </a:spcBef>
              <a:buClr>
                <a:schemeClr val="tx1"/>
              </a:buClr>
              <a:buFont typeface="Wingdings" pitchFamily="2" charset="2"/>
              <a:buChar char="l"/>
              <a:defRPr kumimoji="1">
                <a:solidFill>
                  <a:schemeClr val="tx1"/>
                </a:solidFill>
                <a:latin typeface="Arial" charset="0"/>
                <a:ea typeface="ＭＳ Ｐゴシック" charset="-128"/>
                <a:cs typeface="Arial" charset="0"/>
              </a:defRPr>
            </a:lvl3pPr>
            <a:lvl4pPr marL="1600200" indent="-228600">
              <a:spcBef>
                <a:spcPct val="20000"/>
              </a:spcBef>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4pPr>
            <a:lvl5pPr marL="2057400" indent="-228600">
              <a:spcBef>
                <a:spcPct val="20000"/>
              </a:spcBef>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9pPr>
          </a:lstStyle>
          <a:p>
            <a:pPr algn="ctr" fontAlgn="base">
              <a:spcBef>
                <a:spcPct val="0"/>
              </a:spcBef>
              <a:spcAft>
                <a:spcPct val="0"/>
              </a:spcAft>
              <a:buClrTx/>
              <a:buFontTx/>
              <a:buNone/>
            </a:pPr>
            <a:r>
              <a:rPr lang="ja-JP" altLang="en-US" sz="1600" dirty="0" smtClean="0">
                <a:solidFill>
                  <a:srgbClr val="000000"/>
                </a:solidFill>
                <a:latin typeface="HG丸ｺﾞｼｯｸM-PRO" pitchFamily="50" charset="-128"/>
                <a:ea typeface="HG丸ｺﾞｼｯｸM-PRO" pitchFamily="50" charset="-128"/>
              </a:rPr>
              <a:t>～「健康長寿埼玉プロジェクト」と合わせて「健康長寿」を実現～</a:t>
            </a:r>
          </a:p>
        </p:txBody>
      </p:sp>
      <p:sp>
        <p:nvSpPr>
          <p:cNvPr id="12" name="円/楕円 11"/>
          <p:cNvSpPr/>
          <p:nvPr/>
        </p:nvSpPr>
        <p:spPr>
          <a:xfrm>
            <a:off x="3243533" y="3033719"/>
            <a:ext cx="2653639" cy="93662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900" dirty="0">
                <a:solidFill>
                  <a:srgbClr val="000000"/>
                </a:solidFill>
              </a:rPr>
              <a:t>生活習慣病患者・予備軍</a:t>
            </a:r>
            <a:endParaRPr lang="en-US" altLang="ja-JP" sz="900" dirty="0">
              <a:solidFill>
                <a:srgbClr val="000000"/>
              </a:solidFill>
            </a:endParaRPr>
          </a:p>
          <a:p>
            <a:pPr algn="ctr">
              <a:defRPr/>
            </a:pPr>
            <a:r>
              <a:rPr lang="ja-JP" altLang="en-US" sz="900" dirty="0">
                <a:solidFill>
                  <a:srgbClr val="000000"/>
                </a:solidFill>
              </a:rPr>
              <a:t>　　　　　　　＝外来、自宅（放置）</a:t>
            </a:r>
          </a:p>
        </p:txBody>
      </p:sp>
      <p:sp>
        <p:nvSpPr>
          <p:cNvPr id="4102" name="テキスト ボックス 6"/>
          <p:cNvSpPr txBox="1">
            <a:spLocks noChangeArrowheads="1"/>
          </p:cNvSpPr>
          <p:nvPr/>
        </p:nvSpPr>
        <p:spPr bwMode="auto">
          <a:xfrm>
            <a:off x="185744" y="1339850"/>
            <a:ext cx="382309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buClr>
                <a:schemeClr val="tx1"/>
              </a:buClr>
              <a:buFont typeface="ＭＳ Ｐゴシック" charset="-128"/>
              <a:buChar char="○"/>
              <a:defRPr kumimoji="1">
                <a:solidFill>
                  <a:schemeClr val="tx1"/>
                </a:solidFill>
                <a:latin typeface="Arial" charset="0"/>
                <a:ea typeface="ＭＳ Ｐゴシック" charset="-128"/>
                <a:cs typeface="Arial" charset="0"/>
              </a:defRPr>
            </a:lvl1pPr>
            <a:lvl2pPr marL="742950" indent="-285750">
              <a:spcBef>
                <a:spcPct val="10000"/>
              </a:spcBef>
              <a:buClr>
                <a:schemeClr val="tx1"/>
              </a:buClr>
              <a:buFont typeface="Wingdings" pitchFamily="2" charset="2"/>
              <a:buChar char="l"/>
              <a:defRPr kumimoji="1">
                <a:solidFill>
                  <a:schemeClr val="tx1"/>
                </a:solidFill>
                <a:latin typeface="Arial" charset="0"/>
                <a:ea typeface="ＭＳ Ｐゴシック" charset="-128"/>
                <a:cs typeface="Arial" charset="0"/>
              </a:defRPr>
            </a:lvl2pPr>
            <a:lvl3pPr marL="1143000" indent="-228600">
              <a:spcBef>
                <a:spcPct val="10000"/>
              </a:spcBef>
              <a:buClr>
                <a:schemeClr val="tx1"/>
              </a:buClr>
              <a:buFont typeface="Wingdings" pitchFamily="2" charset="2"/>
              <a:buChar char="l"/>
              <a:defRPr kumimoji="1">
                <a:solidFill>
                  <a:schemeClr val="tx1"/>
                </a:solidFill>
                <a:latin typeface="Arial" charset="0"/>
                <a:ea typeface="ＭＳ Ｐゴシック" charset="-128"/>
                <a:cs typeface="Arial" charset="0"/>
              </a:defRPr>
            </a:lvl3pPr>
            <a:lvl4pPr marL="1600200" indent="-228600">
              <a:spcBef>
                <a:spcPct val="20000"/>
              </a:spcBef>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4pPr>
            <a:lvl5pPr marL="2057400" indent="-228600">
              <a:spcBef>
                <a:spcPct val="20000"/>
              </a:spcBef>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9pPr>
          </a:lstStyle>
          <a:p>
            <a:pPr fontAlgn="base">
              <a:spcBef>
                <a:spcPct val="0"/>
              </a:spcBef>
              <a:spcAft>
                <a:spcPct val="0"/>
              </a:spcAft>
              <a:buClrTx/>
              <a:buFontTx/>
              <a:buNone/>
            </a:pPr>
            <a:r>
              <a:rPr lang="ja-JP" altLang="en-US" sz="1600" smtClean="0">
                <a:solidFill>
                  <a:srgbClr val="000000"/>
                </a:solidFill>
                <a:latin typeface="Calibri" pitchFamily="34" charset="0"/>
              </a:rPr>
              <a:t>超高齢社会＝大半の人が慢性疾患を</a:t>
            </a:r>
            <a:endParaRPr lang="en-US" altLang="ja-JP" sz="1600" smtClean="0">
              <a:solidFill>
                <a:srgbClr val="000000"/>
              </a:solidFill>
              <a:latin typeface="Calibri" pitchFamily="34" charset="0"/>
            </a:endParaRPr>
          </a:p>
          <a:p>
            <a:pPr fontAlgn="base">
              <a:spcBef>
                <a:spcPct val="0"/>
              </a:spcBef>
              <a:spcAft>
                <a:spcPct val="0"/>
              </a:spcAft>
              <a:buClrTx/>
              <a:buFontTx/>
              <a:buNone/>
            </a:pPr>
            <a:r>
              <a:rPr lang="ja-JP" altLang="en-US" sz="1600" smtClean="0">
                <a:solidFill>
                  <a:srgbClr val="000000"/>
                </a:solidFill>
                <a:latin typeface="Calibri" pitchFamily="34" charset="0"/>
              </a:rPr>
              <a:t>　　　　　　　　　抱えながら暮らす社会</a:t>
            </a:r>
          </a:p>
        </p:txBody>
      </p:sp>
      <p:sp>
        <p:nvSpPr>
          <p:cNvPr id="4103" name="テキスト ボックス 7"/>
          <p:cNvSpPr txBox="1">
            <a:spLocks noChangeArrowheads="1"/>
          </p:cNvSpPr>
          <p:nvPr/>
        </p:nvSpPr>
        <p:spPr bwMode="auto">
          <a:xfrm>
            <a:off x="5996919" y="1350963"/>
            <a:ext cx="3900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buClr>
                <a:schemeClr val="tx1"/>
              </a:buClr>
              <a:buFont typeface="ＭＳ Ｐゴシック" charset="-128"/>
              <a:buChar char="○"/>
              <a:defRPr kumimoji="1">
                <a:solidFill>
                  <a:schemeClr val="tx1"/>
                </a:solidFill>
                <a:latin typeface="Arial" charset="0"/>
                <a:ea typeface="ＭＳ Ｐゴシック" charset="-128"/>
                <a:cs typeface="Arial" charset="0"/>
              </a:defRPr>
            </a:lvl1pPr>
            <a:lvl2pPr marL="742950" indent="-285750">
              <a:spcBef>
                <a:spcPct val="10000"/>
              </a:spcBef>
              <a:buClr>
                <a:schemeClr val="tx1"/>
              </a:buClr>
              <a:buFont typeface="Wingdings" pitchFamily="2" charset="2"/>
              <a:buChar char="l"/>
              <a:defRPr kumimoji="1">
                <a:solidFill>
                  <a:schemeClr val="tx1"/>
                </a:solidFill>
                <a:latin typeface="Arial" charset="0"/>
                <a:ea typeface="ＭＳ Ｐゴシック" charset="-128"/>
                <a:cs typeface="Arial" charset="0"/>
              </a:defRPr>
            </a:lvl2pPr>
            <a:lvl3pPr marL="1143000" indent="-228600">
              <a:spcBef>
                <a:spcPct val="10000"/>
              </a:spcBef>
              <a:buClr>
                <a:schemeClr val="tx1"/>
              </a:buClr>
              <a:buFont typeface="Wingdings" pitchFamily="2" charset="2"/>
              <a:buChar char="l"/>
              <a:defRPr kumimoji="1">
                <a:solidFill>
                  <a:schemeClr val="tx1"/>
                </a:solidFill>
                <a:latin typeface="Arial" charset="0"/>
                <a:ea typeface="ＭＳ Ｐゴシック" charset="-128"/>
                <a:cs typeface="Arial" charset="0"/>
              </a:defRPr>
            </a:lvl3pPr>
            <a:lvl4pPr marL="1600200" indent="-228600">
              <a:spcBef>
                <a:spcPct val="20000"/>
              </a:spcBef>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4pPr>
            <a:lvl5pPr marL="2057400" indent="-228600">
              <a:spcBef>
                <a:spcPct val="20000"/>
              </a:spcBef>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5pPr>
            <a:lvl6pPr marL="25146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6pPr>
            <a:lvl7pPr marL="29718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7pPr>
            <a:lvl8pPr marL="34290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8pPr>
            <a:lvl9pPr marL="3886200" indent="-228600" eaLnBrk="0" fontAlgn="base" hangingPunct="0">
              <a:spcBef>
                <a:spcPct val="20000"/>
              </a:spcBef>
              <a:spcAft>
                <a:spcPct val="0"/>
              </a:spcAft>
              <a:buClr>
                <a:srgbClr val="333399"/>
              </a:buClr>
              <a:buSzPct val="80000"/>
              <a:buFont typeface="Wingdings" pitchFamily="2" charset="2"/>
              <a:buChar char="l"/>
              <a:defRPr kumimoji="1">
                <a:solidFill>
                  <a:schemeClr val="tx1"/>
                </a:solidFill>
                <a:latin typeface="Arial" charset="0"/>
                <a:ea typeface="ＭＳ Ｐゴシック" charset="-128"/>
                <a:cs typeface="Arial" charset="0"/>
              </a:defRPr>
            </a:lvl9pPr>
          </a:lstStyle>
          <a:p>
            <a:pPr fontAlgn="base">
              <a:spcBef>
                <a:spcPct val="0"/>
              </a:spcBef>
              <a:spcAft>
                <a:spcPct val="0"/>
              </a:spcAft>
              <a:buClrTx/>
              <a:buFontTx/>
              <a:buNone/>
            </a:pPr>
            <a:r>
              <a:rPr lang="ja-JP" altLang="en-US" sz="1600" smtClean="0">
                <a:solidFill>
                  <a:srgbClr val="000000"/>
                </a:solidFill>
                <a:latin typeface="Calibri" pitchFamily="34" charset="0"/>
              </a:rPr>
              <a:t>「データヘルス」の手法を活用し</a:t>
            </a:r>
            <a:endParaRPr lang="en-US" altLang="ja-JP" sz="1600" smtClean="0">
              <a:solidFill>
                <a:srgbClr val="000000"/>
              </a:solidFill>
              <a:latin typeface="Calibri" pitchFamily="34" charset="0"/>
            </a:endParaRPr>
          </a:p>
          <a:p>
            <a:pPr fontAlgn="base">
              <a:spcBef>
                <a:spcPct val="0"/>
              </a:spcBef>
              <a:spcAft>
                <a:spcPct val="0"/>
              </a:spcAft>
              <a:buClrTx/>
              <a:buFontTx/>
              <a:buNone/>
            </a:pPr>
            <a:r>
              <a:rPr lang="ja-JP" altLang="en-US" sz="1600" smtClean="0">
                <a:solidFill>
                  <a:srgbClr val="000000"/>
                </a:solidFill>
                <a:latin typeface="Calibri" pitchFamily="34" charset="0"/>
              </a:rPr>
              <a:t>重症化予防により健康寿命を延伸</a:t>
            </a:r>
          </a:p>
        </p:txBody>
      </p:sp>
      <p:sp>
        <p:nvSpPr>
          <p:cNvPr id="9" name="右矢印 8"/>
          <p:cNvSpPr/>
          <p:nvPr/>
        </p:nvSpPr>
        <p:spPr>
          <a:xfrm>
            <a:off x="4110308" y="1427163"/>
            <a:ext cx="1559851" cy="431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a:solidFill>
                <a:srgbClr val="FFFFFF"/>
              </a:solidFill>
            </a:endParaRPr>
          </a:p>
        </p:txBody>
      </p:sp>
      <p:sp>
        <p:nvSpPr>
          <p:cNvPr id="20" name="角丸四角形 19"/>
          <p:cNvSpPr/>
          <p:nvPr/>
        </p:nvSpPr>
        <p:spPr>
          <a:xfrm>
            <a:off x="185744" y="5148263"/>
            <a:ext cx="3031993" cy="15113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altLang="ja-JP" sz="1400" dirty="0">
              <a:solidFill>
                <a:srgbClr val="000000"/>
              </a:solidFill>
            </a:endParaRPr>
          </a:p>
          <a:p>
            <a:pPr algn="just">
              <a:defRPr/>
            </a:pPr>
            <a:r>
              <a:rPr lang="ja-JP" altLang="en-US" sz="1400" dirty="0">
                <a:solidFill>
                  <a:srgbClr val="000000"/>
                </a:solidFill>
              </a:rPr>
              <a:t>透析になると週３回４時間の治療</a:t>
            </a:r>
            <a:endParaRPr lang="en-US" altLang="ja-JP" sz="1400" dirty="0">
              <a:solidFill>
                <a:srgbClr val="000000"/>
              </a:solidFill>
            </a:endParaRPr>
          </a:p>
          <a:p>
            <a:pPr algn="just">
              <a:defRPr/>
            </a:pPr>
            <a:endParaRPr lang="en-US" altLang="ja-JP" sz="1400" dirty="0">
              <a:solidFill>
                <a:srgbClr val="000000"/>
              </a:solidFill>
            </a:endParaRPr>
          </a:p>
          <a:p>
            <a:pPr algn="just">
              <a:defRPr/>
            </a:pPr>
            <a:r>
              <a:rPr lang="ja-JP" altLang="en-US" sz="1400" dirty="0">
                <a:solidFill>
                  <a:srgbClr val="000000"/>
                </a:solidFill>
              </a:rPr>
              <a:t>→　重症化を予防しＱＯＬ維持</a:t>
            </a:r>
            <a:endParaRPr lang="en-US" altLang="ja-JP" sz="1400" dirty="0">
              <a:solidFill>
                <a:srgbClr val="000000"/>
              </a:solidFill>
            </a:endParaRPr>
          </a:p>
          <a:p>
            <a:pPr algn="just">
              <a:defRPr/>
            </a:pPr>
            <a:r>
              <a:rPr lang="ja-JP" altLang="en-US" sz="1400" dirty="0">
                <a:solidFill>
                  <a:srgbClr val="000000"/>
                </a:solidFill>
              </a:rPr>
              <a:t>（さらに）</a:t>
            </a:r>
            <a:endParaRPr lang="en-US" altLang="ja-JP" sz="1400" dirty="0">
              <a:solidFill>
                <a:srgbClr val="000000"/>
              </a:solidFill>
            </a:endParaRPr>
          </a:p>
          <a:p>
            <a:pPr algn="just">
              <a:defRPr/>
            </a:pPr>
            <a:r>
              <a:rPr lang="ja-JP" altLang="en-US" sz="1400" dirty="0">
                <a:solidFill>
                  <a:srgbClr val="000000"/>
                </a:solidFill>
              </a:rPr>
              <a:t>脳梗塞、心筋梗塞の発症も防止</a:t>
            </a:r>
          </a:p>
        </p:txBody>
      </p:sp>
      <p:sp>
        <p:nvSpPr>
          <p:cNvPr id="21" name="角丸四角形 20"/>
          <p:cNvSpPr/>
          <p:nvPr/>
        </p:nvSpPr>
        <p:spPr>
          <a:xfrm>
            <a:off x="3338122" y="5148263"/>
            <a:ext cx="3064669" cy="15113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400" dirty="0">
              <a:solidFill>
                <a:srgbClr val="000000"/>
              </a:solidFill>
            </a:endParaRPr>
          </a:p>
          <a:p>
            <a:pPr>
              <a:defRPr/>
            </a:pPr>
            <a:r>
              <a:rPr lang="ja-JP" altLang="en-US" sz="1400" dirty="0">
                <a:solidFill>
                  <a:srgbClr val="000000"/>
                </a:solidFill>
              </a:rPr>
              <a:t>透析になると年</a:t>
            </a:r>
            <a:r>
              <a:rPr lang="en-US" altLang="ja-JP" sz="1400" dirty="0">
                <a:solidFill>
                  <a:srgbClr val="000000"/>
                </a:solidFill>
              </a:rPr>
              <a:t>500</a:t>
            </a:r>
            <a:r>
              <a:rPr lang="ja-JP" altLang="en-US" sz="1400" dirty="0">
                <a:solidFill>
                  <a:srgbClr val="000000"/>
                </a:solidFill>
              </a:rPr>
              <a:t>万円の医療費</a:t>
            </a:r>
            <a:endParaRPr lang="en-US" altLang="ja-JP" sz="1400" dirty="0">
              <a:solidFill>
                <a:srgbClr val="000000"/>
              </a:solidFill>
            </a:endParaRPr>
          </a:p>
          <a:p>
            <a:pPr>
              <a:defRPr/>
            </a:pPr>
            <a:r>
              <a:rPr lang="ja-JP" altLang="en-US" sz="1400" dirty="0">
                <a:solidFill>
                  <a:srgbClr val="000000"/>
                </a:solidFill>
              </a:rPr>
              <a:t>（透析導入前は、年</a:t>
            </a:r>
            <a:r>
              <a:rPr lang="en-US" altLang="ja-JP" sz="1400" dirty="0">
                <a:solidFill>
                  <a:srgbClr val="000000"/>
                </a:solidFill>
              </a:rPr>
              <a:t>50</a:t>
            </a:r>
            <a:r>
              <a:rPr lang="ja-JP" altLang="en-US" sz="1400" dirty="0">
                <a:solidFill>
                  <a:srgbClr val="000000"/>
                </a:solidFill>
              </a:rPr>
              <a:t>万円）</a:t>
            </a:r>
            <a:endParaRPr lang="en-US" altLang="ja-JP" sz="1400" dirty="0">
              <a:solidFill>
                <a:srgbClr val="000000"/>
              </a:solidFill>
            </a:endParaRPr>
          </a:p>
          <a:p>
            <a:pPr>
              <a:defRPr/>
            </a:pPr>
            <a:endParaRPr lang="en-US" altLang="ja-JP" sz="1400" dirty="0">
              <a:solidFill>
                <a:srgbClr val="000000"/>
              </a:solidFill>
            </a:endParaRPr>
          </a:p>
          <a:p>
            <a:pPr>
              <a:defRPr/>
            </a:pPr>
            <a:r>
              <a:rPr lang="ja-JP" altLang="en-US" sz="1400" dirty="0">
                <a:solidFill>
                  <a:srgbClr val="000000"/>
                </a:solidFill>
              </a:rPr>
              <a:t>→　透析医療費の増加を抑制</a:t>
            </a:r>
            <a:endParaRPr lang="en-US" altLang="ja-JP" sz="1400" dirty="0">
              <a:solidFill>
                <a:srgbClr val="000000"/>
              </a:solidFill>
            </a:endParaRPr>
          </a:p>
          <a:p>
            <a:pPr>
              <a:defRPr/>
            </a:pPr>
            <a:r>
              <a:rPr lang="ja-JP" altLang="en-US" sz="1400" dirty="0">
                <a:solidFill>
                  <a:srgbClr val="000000"/>
                </a:solidFill>
              </a:rPr>
              <a:t>　　 医療保険財政の安定を確保</a:t>
            </a:r>
          </a:p>
        </p:txBody>
      </p:sp>
      <p:sp>
        <p:nvSpPr>
          <p:cNvPr id="25" name="角丸四角形 24"/>
          <p:cNvSpPr/>
          <p:nvPr/>
        </p:nvSpPr>
        <p:spPr>
          <a:xfrm>
            <a:off x="4026033" y="5013336"/>
            <a:ext cx="1793742" cy="360363"/>
          </a:xfrm>
          <a:prstGeom prst="round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rgbClr val="FFFFFF"/>
                </a:solidFill>
              </a:rPr>
              <a:t>医療費抑制</a:t>
            </a:r>
          </a:p>
        </p:txBody>
      </p:sp>
      <p:sp>
        <p:nvSpPr>
          <p:cNvPr id="28" name="下矢印 27"/>
          <p:cNvSpPr/>
          <p:nvPr/>
        </p:nvSpPr>
        <p:spPr>
          <a:xfrm>
            <a:off x="1067991" y="4652963"/>
            <a:ext cx="4469738" cy="3603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400" dirty="0">
                <a:solidFill>
                  <a:srgbClr val="000000"/>
                </a:solidFill>
              </a:rPr>
              <a:t>効　　　果</a:t>
            </a:r>
          </a:p>
        </p:txBody>
      </p:sp>
      <p:cxnSp>
        <p:nvCxnSpPr>
          <p:cNvPr id="30" name="直線矢印コネクタ 29"/>
          <p:cNvCxnSpPr/>
          <p:nvPr/>
        </p:nvCxnSpPr>
        <p:spPr>
          <a:xfrm flipH="1">
            <a:off x="4485216" y="2565400"/>
            <a:ext cx="545175" cy="2873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3061229" y="3382967"/>
            <a:ext cx="811742" cy="4778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四角形吹き出し 13"/>
          <p:cNvSpPr/>
          <p:nvPr/>
        </p:nvSpPr>
        <p:spPr>
          <a:xfrm>
            <a:off x="116952" y="2038361"/>
            <a:ext cx="2495418" cy="2543175"/>
          </a:xfrm>
          <a:prstGeom prst="wedgeRectCallout">
            <a:avLst>
              <a:gd name="adj1" fmla="val 101159"/>
              <a:gd name="adj2" fmla="val -6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endParaRPr lang="en-US" altLang="ja-JP" sz="1200" dirty="0">
              <a:solidFill>
                <a:srgbClr val="000000"/>
              </a:solidFill>
            </a:endParaRPr>
          </a:p>
          <a:p>
            <a:pPr fontAlgn="base">
              <a:spcBef>
                <a:spcPct val="0"/>
              </a:spcBef>
              <a:spcAft>
                <a:spcPct val="0"/>
              </a:spcAft>
              <a:defRPr/>
            </a:pP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・国民の６人に１人「国民病」</a:t>
            </a: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・有病者の４割が未受診</a:t>
            </a: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・透析原因の４割以上が糖尿病</a:t>
            </a:r>
            <a:endParaRPr lang="en-US" altLang="ja-JP" sz="1200" dirty="0">
              <a:solidFill>
                <a:srgbClr val="000000"/>
              </a:solidFill>
            </a:endParaRPr>
          </a:p>
          <a:p>
            <a:pPr fontAlgn="base">
              <a:spcBef>
                <a:spcPct val="0"/>
              </a:spcBef>
              <a:spcAft>
                <a:spcPct val="0"/>
              </a:spcAft>
              <a:defRPr/>
            </a:pPr>
            <a:endParaRPr lang="en-US" altLang="ja-JP" sz="1200" dirty="0">
              <a:solidFill>
                <a:srgbClr val="000000"/>
              </a:solidFill>
            </a:endParaRPr>
          </a:p>
          <a:p>
            <a:pPr fontAlgn="base">
              <a:spcBef>
                <a:spcPct val="0"/>
              </a:spcBef>
              <a:spcAft>
                <a:spcPct val="0"/>
              </a:spcAft>
              <a:defRPr/>
            </a:pPr>
            <a:endParaRPr lang="en-US" altLang="ja-JP" sz="1400" dirty="0">
              <a:solidFill>
                <a:srgbClr val="000000"/>
              </a:solidFill>
            </a:endParaRPr>
          </a:p>
        </p:txBody>
      </p:sp>
      <p:sp>
        <p:nvSpPr>
          <p:cNvPr id="13" name="円/楕円 12"/>
          <p:cNvSpPr/>
          <p:nvPr/>
        </p:nvSpPr>
        <p:spPr>
          <a:xfrm>
            <a:off x="3625321" y="3495675"/>
            <a:ext cx="1890052" cy="433388"/>
          </a:xfrm>
          <a:prstGeom prst="ellips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rgbClr val="000000"/>
                </a:solidFill>
              </a:rPr>
              <a:t>重症患者＝病院</a:t>
            </a:r>
          </a:p>
        </p:txBody>
      </p:sp>
      <p:sp>
        <p:nvSpPr>
          <p:cNvPr id="33" name="正方形/長方形 32"/>
          <p:cNvSpPr/>
          <p:nvPr/>
        </p:nvSpPr>
        <p:spPr>
          <a:xfrm>
            <a:off x="4456517" y="4221163"/>
            <a:ext cx="1571353" cy="21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sz="1000">
              <a:solidFill>
                <a:srgbClr val="FFFFFF"/>
              </a:solidFill>
            </a:endParaRPr>
          </a:p>
        </p:txBody>
      </p:sp>
      <p:sp>
        <p:nvSpPr>
          <p:cNvPr id="24" name="角丸四角形 23"/>
          <p:cNvSpPr/>
          <p:nvPr/>
        </p:nvSpPr>
        <p:spPr>
          <a:xfrm>
            <a:off x="818627" y="5013336"/>
            <a:ext cx="1793743" cy="360363"/>
          </a:xfrm>
          <a:prstGeom prst="round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rgbClr val="FFFFFF"/>
                </a:solidFill>
              </a:rPr>
              <a:t>生活機能維持</a:t>
            </a:r>
          </a:p>
        </p:txBody>
      </p:sp>
      <p:cxnSp>
        <p:nvCxnSpPr>
          <p:cNvPr id="34" name="直線矢印コネクタ 33"/>
          <p:cNvCxnSpPr/>
          <p:nvPr/>
        </p:nvCxnSpPr>
        <p:spPr>
          <a:xfrm flipV="1">
            <a:off x="3938323" y="3717931"/>
            <a:ext cx="87710" cy="5746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4116" name="Picture 34" descr="C:\Users\107205\AppData\Local\Microsoft\Windows\Temporary Internet Files\Content.IE5\49XT0KEJ\MC9003435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7925" y="476252"/>
            <a:ext cx="176106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四角形吹き出し 50"/>
          <p:cNvSpPr/>
          <p:nvPr/>
        </p:nvSpPr>
        <p:spPr>
          <a:xfrm>
            <a:off x="6514577" y="2038361"/>
            <a:ext cx="3197093" cy="2524125"/>
          </a:xfrm>
          <a:prstGeom prst="wedgeRectCallout">
            <a:avLst>
              <a:gd name="adj1" fmla="val -70222"/>
              <a:gd name="adj2" fmla="val 357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endParaRPr lang="en-US" altLang="ja-JP" sz="1400" dirty="0">
              <a:solidFill>
                <a:srgbClr val="000000"/>
              </a:solidFill>
            </a:endParaRPr>
          </a:p>
          <a:p>
            <a:pPr fontAlgn="base">
              <a:spcBef>
                <a:spcPct val="0"/>
              </a:spcBef>
              <a:spcAft>
                <a:spcPct val="0"/>
              </a:spcAft>
              <a:defRPr/>
            </a:pP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健診・レセプトデータからハイリスク者を</a:t>
            </a: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ピンポイントで抽出</a:t>
            </a:r>
            <a:endParaRPr lang="en-US" altLang="ja-JP" sz="1200" dirty="0">
              <a:solidFill>
                <a:srgbClr val="000000"/>
              </a:solidFill>
            </a:endParaRPr>
          </a:p>
          <a:p>
            <a:pPr fontAlgn="base">
              <a:spcBef>
                <a:spcPct val="0"/>
              </a:spcBef>
              <a:spcAft>
                <a:spcPct val="0"/>
              </a:spcAft>
              <a:defRPr/>
            </a:pP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　</a:t>
            </a:r>
            <a:r>
              <a:rPr lang="ja-JP" altLang="en-US" sz="1200" u="sng" dirty="0">
                <a:solidFill>
                  <a:srgbClr val="000000"/>
                </a:solidFill>
              </a:rPr>
              <a:t>未受診者</a:t>
            </a:r>
            <a:r>
              <a:rPr lang="ja-JP" altLang="en-US" sz="1200" dirty="0">
                <a:solidFill>
                  <a:srgbClr val="000000"/>
                </a:solidFill>
              </a:rPr>
              <a:t>に、医療機関受診を勧奨</a:t>
            </a:r>
            <a:endParaRPr lang="en-US" altLang="ja-JP" sz="1200" dirty="0">
              <a:solidFill>
                <a:srgbClr val="000000"/>
              </a:solidFill>
            </a:endParaRPr>
          </a:p>
          <a:p>
            <a:pPr fontAlgn="base">
              <a:spcBef>
                <a:spcPct val="0"/>
              </a:spcBef>
              <a:spcAft>
                <a:spcPct val="0"/>
              </a:spcAft>
              <a:defRPr/>
            </a:pP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　</a:t>
            </a:r>
            <a:r>
              <a:rPr lang="ja-JP" altLang="en-US" sz="1200" u="sng" dirty="0">
                <a:solidFill>
                  <a:srgbClr val="000000"/>
                </a:solidFill>
              </a:rPr>
              <a:t>通院患者</a:t>
            </a:r>
            <a:r>
              <a:rPr lang="ja-JP" altLang="en-US" sz="1200" dirty="0">
                <a:solidFill>
                  <a:srgbClr val="000000"/>
                </a:solidFill>
              </a:rPr>
              <a:t>に、かかりつけ医の指示の下、</a:t>
            </a: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　　保健師等が６月間、生活習慣改善支援</a:t>
            </a:r>
            <a:endParaRPr lang="en-US" altLang="ja-JP" sz="1200" dirty="0">
              <a:solidFill>
                <a:srgbClr val="000000"/>
              </a:solidFill>
            </a:endParaRPr>
          </a:p>
          <a:p>
            <a:pPr fontAlgn="base">
              <a:spcBef>
                <a:spcPct val="0"/>
              </a:spcBef>
              <a:spcAft>
                <a:spcPct val="0"/>
              </a:spcAft>
              <a:defRPr/>
            </a:pP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平成２６、２７年度　　３０市町国保で実施</a:t>
            </a:r>
            <a:endParaRPr lang="en-US" altLang="ja-JP" sz="1200" dirty="0">
              <a:solidFill>
                <a:srgbClr val="000000"/>
              </a:solidFill>
            </a:endParaRPr>
          </a:p>
          <a:p>
            <a:pPr fontAlgn="base">
              <a:spcBef>
                <a:spcPct val="0"/>
              </a:spcBef>
              <a:spcAft>
                <a:spcPct val="0"/>
              </a:spcAft>
              <a:defRPr/>
            </a:pPr>
            <a:r>
              <a:rPr lang="ja-JP" altLang="en-US" sz="1200" dirty="0">
                <a:solidFill>
                  <a:srgbClr val="000000"/>
                </a:solidFill>
              </a:rPr>
              <a:t>　受診勧奨：約１万人　生活指導：約</a:t>
            </a:r>
            <a:r>
              <a:rPr lang="en-US" altLang="ja-JP" sz="1200" dirty="0">
                <a:solidFill>
                  <a:srgbClr val="000000"/>
                </a:solidFill>
              </a:rPr>
              <a:t>1300</a:t>
            </a:r>
            <a:r>
              <a:rPr lang="ja-JP" altLang="en-US" sz="1200" dirty="0">
                <a:solidFill>
                  <a:srgbClr val="000000"/>
                </a:solidFill>
              </a:rPr>
              <a:t>人</a:t>
            </a:r>
            <a:endParaRPr lang="en-US" altLang="ja-JP" sz="1200" dirty="0">
              <a:solidFill>
                <a:srgbClr val="000000"/>
              </a:solidFill>
            </a:endParaRPr>
          </a:p>
        </p:txBody>
      </p:sp>
      <p:sp>
        <p:nvSpPr>
          <p:cNvPr id="54" name="角丸四角形 53"/>
          <p:cNvSpPr/>
          <p:nvPr/>
        </p:nvSpPr>
        <p:spPr>
          <a:xfrm>
            <a:off x="404152" y="1954224"/>
            <a:ext cx="2029354" cy="2889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rgbClr val="FFFFFF"/>
                </a:solidFill>
              </a:rPr>
              <a:t>糖  尿  病  に  着  目</a:t>
            </a:r>
          </a:p>
        </p:txBody>
      </p:sp>
      <p:sp>
        <p:nvSpPr>
          <p:cNvPr id="55" name="下矢印 54"/>
          <p:cNvSpPr/>
          <p:nvPr/>
        </p:nvSpPr>
        <p:spPr>
          <a:xfrm>
            <a:off x="6669352" y="4652963"/>
            <a:ext cx="3042312" cy="360362"/>
          </a:xfrm>
          <a:prstGeom prst="downArrow">
            <a:avLst>
              <a:gd name="adj1" fmla="val 75777"/>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400" dirty="0">
                <a:solidFill>
                  <a:srgbClr val="000000"/>
                </a:solidFill>
              </a:rPr>
              <a:t>今後の展開</a:t>
            </a:r>
          </a:p>
        </p:txBody>
      </p:sp>
      <p:sp>
        <p:nvSpPr>
          <p:cNvPr id="7" name="正方形/長方形 6"/>
          <p:cNvSpPr/>
          <p:nvPr/>
        </p:nvSpPr>
        <p:spPr>
          <a:xfrm>
            <a:off x="6514577" y="5148274"/>
            <a:ext cx="3197093" cy="1449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400" dirty="0">
                <a:solidFill>
                  <a:srgbClr val="000000"/>
                </a:solidFill>
              </a:rPr>
              <a:t>平成２８年度に６３市町村全県展開</a:t>
            </a:r>
            <a:endParaRPr lang="en-US" altLang="ja-JP" sz="1400" dirty="0">
              <a:solidFill>
                <a:srgbClr val="000000"/>
              </a:solidFill>
            </a:endParaRPr>
          </a:p>
          <a:p>
            <a:pPr fontAlgn="base">
              <a:spcBef>
                <a:spcPct val="0"/>
              </a:spcBef>
              <a:spcAft>
                <a:spcPct val="0"/>
              </a:spcAft>
              <a:defRPr/>
            </a:pPr>
            <a:endParaRPr lang="en-US" altLang="ja-JP" sz="1400" dirty="0">
              <a:solidFill>
                <a:srgbClr val="000000"/>
              </a:solidFill>
            </a:endParaRPr>
          </a:p>
          <a:p>
            <a:pPr fontAlgn="base">
              <a:spcBef>
                <a:spcPct val="0"/>
              </a:spcBef>
              <a:spcAft>
                <a:spcPct val="0"/>
              </a:spcAft>
              <a:defRPr/>
            </a:pPr>
            <a:r>
              <a:rPr lang="ja-JP" altLang="en-US" sz="1400" dirty="0">
                <a:solidFill>
                  <a:srgbClr val="000000"/>
                </a:solidFill>
              </a:rPr>
              <a:t>現役世代対策の拡充（協会けんぽ）</a:t>
            </a:r>
            <a:endParaRPr lang="en-US" altLang="ja-JP" sz="1400" dirty="0">
              <a:solidFill>
                <a:srgbClr val="000000"/>
              </a:solidFill>
            </a:endParaRPr>
          </a:p>
          <a:p>
            <a:pPr fontAlgn="base">
              <a:spcBef>
                <a:spcPct val="0"/>
              </a:spcBef>
              <a:spcAft>
                <a:spcPct val="0"/>
              </a:spcAft>
              <a:defRPr/>
            </a:pPr>
            <a:endParaRPr lang="en-US" altLang="ja-JP" sz="1400" dirty="0">
              <a:solidFill>
                <a:srgbClr val="000000"/>
              </a:solidFill>
            </a:endParaRPr>
          </a:p>
          <a:p>
            <a:pPr fontAlgn="base">
              <a:spcBef>
                <a:spcPct val="0"/>
              </a:spcBef>
              <a:spcAft>
                <a:spcPct val="0"/>
              </a:spcAft>
              <a:defRPr/>
            </a:pPr>
            <a:r>
              <a:rPr lang="ja-JP" altLang="en-US" sz="1400" dirty="0">
                <a:solidFill>
                  <a:srgbClr val="000000"/>
                </a:solidFill>
              </a:rPr>
              <a:t>（さらに）データヘルスの深化・拡充</a:t>
            </a:r>
          </a:p>
        </p:txBody>
      </p:sp>
      <p:sp>
        <p:nvSpPr>
          <p:cNvPr id="87" name="角丸四角形 86"/>
          <p:cNvSpPr/>
          <p:nvPr/>
        </p:nvSpPr>
        <p:spPr>
          <a:xfrm>
            <a:off x="6786304" y="1925638"/>
            <a:ext cx="2651919" cy="29051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rgbClr val="FFFFFF"/>
                </a:solidFill>
              </a:rPr>
              <a:t>取　　　組　　　内　　　容</a:t>
            </a:r>
          </a:p>
        </p:txBody>
      </p:sp>
      <p:pic>
        <p:nvPicPr>
          <p:cNvPr id="412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10" y="2997201"/>
            <a:ext cx="2395669" cy="152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4"/>
          <p:cNvSpPr txBox="1">
            <a:spLocks noChangeArrowheads="1"/>
          </p:cNvSpPr>
          <p:nvPr/>
        </p:nvSpPr>
        <p:spPr>
          <a:xfrm>
            <a:off x="0" y="-1587"/>
            <a:ext cx="9906000" cy="431775"/>
          </a:xfrm>
          <a:prstGeom prst="rect">
            <a:avLst/>
          </a:prstGeom>
        </p:spPr>
        <p:txBody>
          <a:bodyPr/>
          <a:lstStyle>
            <a:lvl1pPr algn="l" rtl="0" eaLnBrk="0" fontAlgn="base" hangingPunct="0">
              <a:spcBef>
                <a:spcPct val="0"/>
              </a:spcBef>
              <a:spcAft>
                <a:spcPct val="0"/>
              </a:spcAft>
              <a:defRPr kumimoji="1" sz="3200" b="1">
                <a:solidFill>
                  <a:srgbClr val="003366"/>
                </a:solidFill>
                <a:latin typeface="+mj-lt"/>
                <a:ea typeface="+mj-ea"/>
                <a:cs typeface="+mj-cs"/>
              </a:defRPr>
            </a:lvl1pPr>
            <a:lvl2pPr algn="l" rtl="0" eaLnBrk="0" fontAlgn="base" hangingPunct="0">
              <a:spcBef>
                <a:spcPct val="0"/>
              </a:spcBef>
              <a:spcAft>
                <a:spcPct val="0"/>
              </a:spcAft>
              <a:defRPr kumimoji="1" sz="3200" b="1">
                <a:solidFill>
                  <a:srgbClr val="003366"/>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3200" b="1">
                <a:solidFill>
                  <a:srgbClr val="003366"/>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3200" b="1">
                <a:solidFill>
                  <a:srgbClr val="003366"/>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3200" b="1">
                <a:solidFill>
                  <a:srgbClr val="003366"/>
                </a:solidFill>
                <a:latin typeface="ＭＳ Ｐゴシック" pitchFamily="50" charset="-128"/>
                <a:ea typeface="ＭＳ Ｐゴシック" pitchFamily="50" charset="-128"/>
              </a:defRPr>
            </a:lvl5pPr>
            <a:lvl6pPr marL="457200" algn="l" rtl="0" fontAlgn="base">
              <a:spcBef>
                <a:spcPct val="0"/>
              </a:spcBef>
              <a:spcAft>
                <a:spcPct val="0"/>
              </a:spcAft>
              <a:defRPr kumimoji="1" sz="3200" b="1">
                <a:solidFill>
                  <a:srgbClr val="003366"/>
                </a:solidFill>
                <a:latin typeface="ＭＳ Ｐゴシック" pitchFamily="50" charset="-128"/>
                <a:ea typeface="ＭＳ Ｐゴシック" pitchFamily="50" charset="-128"/>
              </a:defRPr>
            </a:lvl6pPr>
            <a:lvl7pPr marL="914400" algn="l" rtl="0" fontAlgn="base">
              <a:spcBef>
                <a:spcPct val="0"/>
              </a:spcBef>
              <a:spcAft>
                <a:spcPct val="0"/>
              </a:spcAft>
              <a:defRPr kumimoji="1" sz="3200" b="1">
                <a:solidFill>
                  <a:srgbClr val="003366"/>
                </a:solidFill>
                <a:latin typeface="ＭＳ Ｐゴシック" pitchFamily="50" charset="-128"/>
                <a:ea typeface="ＭＳ Ｐゴシック" pitchFamily="50" charset="-128"/>
              </a:defRPr>
            </a:lvl7pPr>
            <a:lvl8pPr marL="1371600" algn="l" rtl="0" fontAlgn="base">
              <a:spcBef>
                <a:spcPct val="0"/>
              </a:spcBef>
              <a:spcAft>
                <a:spcPct val="0"/>
              </a:spcAft>
              <a:defRPr kumimoji="1" sz="3200" b="1">
                <a:solidFill>
                  <a:srgbClr val="003366"/>
                </a:solidFill>
                <a:latin typeface="ＭＳ Ｐゴシック" pitchFamily="50" charset="-128"/>
                <a:ea typeface="ＭＳ Ｐゴシック" pitchFamily="50" charset="-128"/>
              </a:defRPr>
            </a:lvl8pPr>
            <a:lvl9pPr marL="1828800" algn="l" rtl="0" fontAlgn="base">
              <a:spcBef>
                <a:spcPct val="0"/>
              </a:spcBef>
              <a:spcAft>
                <a:spcPct val="0"/>
              </a:spcAft>
              <a:defRPr kumimoji="1" sz="3200" b="1">
                <a:solidFill>
                  <a:srgbClr val="003366"/>
                </a:solidFill>
                <a:latin typeface="ＭＳ Ｐゴシック" pitchFamily="50" charset="-128"/>
                <a:ea typeface="ＭＳ Ｐゴシック" pitchFamily="50" charset="-128"/>
              </a:defRPr>
            </a:lvl9pPr>
          </a:lstStyle>
          <a:p>
            <a:pPr algn="ctr">
              <a:defRPr/>
            </a:pPr>
            <a:r>
              <a:rPr lang="ja-JP" altLang="en-US" sz="1800" b="0" kern="0" dirty="0" smtClean="0">
                <a:solidFill>
                  <a:srgbClr val="002060"/>
                </a:solidFill>
                <a:latin typeface="HGP創英角ｺﾞｼｯｸUB" panose="020B0900000000000000" pitchFamily="50" charset="-128"/>
                <a:ea typeface="HGP創英角ｺﾞｼｯｸUB" panose="020B0900000000000000" pitchFamily="50" charset="-128"/>
              </a:rPr>
              <a:t>埼玉県の取組事例：糖尿病</a:t>
            </a:r>
            <a:r>
              <a:rPr lang="ja-JP" altLang="en-US" sz="1800" b="0" kern="0" dirty="0">
                <a:solidFill>
                  <a:srgbClr val="002060"/>
                </a:solidFill>
                <a:latin typeface="HGP創英角ｺﾞｼｯｸUB" panose="020B0900000000000000" pitchFamily="50" charset="-128"/>
                <a:ea typeface="HGP創英角ｺﾞｼｯｸUB" panose="020B0900000000000000" pitchFamily="50" charset="-128"/>
              </a:rPr>
              <a:t>重症化予防</a:t>
            </a:r>
            <a:r>
              <a:rPr lang="ja-JP" altLang="en-US" sz="1800" b="0" kern="0" dirty="0" smtClean="0">
                <a:solidFill>
                  <a:srgbClr val="002060"/>
                </a:solidFill>
                <a:latin typeface="HGP創英角ｺﾞｼｯｸUB" pitchFamily="50" charset="-128"/>
                <a:ea typeface="HGP創英角ｺﾞｼｯｸUB" pitchFamily="50" charset="-128"/>
              </a:rPr>
              <a:t>対策</a:t>
            </a:r>
          </a:p>
        </p:txBody>
      </p:sp>
      <p:sp>
        <p:nvSpPr>
          <p:cNvPr id="2" name="正方形/長方形 1"/>
          <p:cNvSpPr/>
          <p:nvPr/>
        </p:nvSpPr>
        <p:spPr bwMode="auto">
          <a:xfrm>
            <a:off x="9634279" y="6659574"/>
            <a:ext cx="271727" cy="19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ts val="600"/>
              </a:spcAft>
              <a:defRPr/>
            </a:pPr>
            <a:endParaRPr lang="ja-JP" altLang="en-US" sz="1200" b="1" dirty="0">
              <a:solidFill>
                <a:srgbClr val="000000"/>
              </a:solidFill>
            </a:endParaRPr>
          </a:p>
        </p:txBody>
      </p:sp>
      <p:cxnSp>
        <p:nvCxnSpPr>
          <p:cNvPr id="31" name="直線コネクタ 30"/>
          <p:cNvCxnSpPr/>
          <p:nvPr/>
        </p:nvCxnSpPr>
        <p:spPr>
          <a:xfrm>
            <a:off x="0" y="43018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35"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9</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119100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37" y="230188"/>
            <a:ext cx="1334558" cy="15732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wrap="none" tIns="72000" bIns="0" anchorCtr="1"/>
          <a:lstStyle/>
          <a:p>
            <a:pPr algn="ctr">
              <a:defRPr/>
            </a:pPr>
            <a:r>
              <a:rPr lang="ja-JP" altLang="en-US" sz="2400" b="1" dirty="0">
                <a:solidFill>
                  <a:prstClr val="black"/>
                </a:solidFill>
                <a:latin typeface="メイリオ" pitchFamily="50" charset="-128"/>
                <a:ea typeface="メイリオ" pitchFamily="50" charset="-128"/>
                <a:cs typeface="メイリオ" pitchFamily="50" charset="-128"/>
              </a:rPr>
              <a:t>荒川区</a:t>
            </a:r>
            <a:endParaRPr lang="en-US" altLang="ja-JP" sz="1100" b="1" dirty="0">
              <a:solidFill>
                <a:prstClr val="black"/>
              </a:solidFill>
              <a:latin typeface="メイリオ" pitchFamily="50" charset="-128"/>
              <a:ea typeface="メイリオ" pitchFamily="50" charset="-128"/>
              <a:cs typeface="メイリオ" pitchFamily="50" charset="-128"/>
            </a:endParaRPr>
          </a:p>
          <a:p>
            <a:pPr algn="ctr">
              <a:spcBef>
                <a:spcPts val="600"/>
              </a:spcBef>
              <a:defRPr/>
            </a:pPr>
            <a:endParaRPr lang="en-US" altLang="ja-JP" sz="1200" dirty="0">
              <a:solidFill>
                <a:prstClr val="black"/>
              </a:solidFill>
              <a:latin typeface="ＭＳ Ｐ明朝" panose="02020600040205080304" pitchFamily="18" charset="-128"/>
              <a:ea typeface="ＭＳ Ｐ明朝" panose="02020600040205080304" pitchFamily="18" charset="-128"/>
              <a:cs typeface="メイリオ" pitchFamily="50" charset="-128"/>
            </a:endParaRPr>
          </a:p>
          <a:p>
            <a:pPr algn="ctr">
              <a:spcBef>
                <a:spcPts val="600"/>
              </a:spcBef>
              <a:defRPr/>
            </a:pPr>
            <a:endParaRPr lang="en-US" altLang="ja-JP" sz="1200" dirty="0">
              <a:solidFill>
                <a:prstClr val="black"/>
              </a:solidFill>
              <a:latin typeface="ＭＳ Ｐ明朝" panose="02020600040205080304" pitchFamily="18" charset="-128"/>
              <a:ea typeface="ＭＳ Ｐ明朝" panose="02020600040205080304" pitchFamily="18" charset="-128"/>
              <a:cs typeface="メイリオ" pitchFamily="50" charset="-128"/>
            </a:endParaRPr>
          </a:p>
          <a:p>
            <a:pPr algn="ctr">
              <a:defRPr/>
            </a:pPr>
            <a:endParaRPr lang="en-US" altLang="ja-JP" sz="2400" b="1" dirty="0">
              <a:solidFill>
                <a:prstClr val="black"/>
              </a:solidFill>
              <a:latin typeface="メイリオ" pitchFamily="50" charset="-128"/>
              <a:ea typeface="メイリオ" pitchFamily="50" charset="-128"/>
              <a:cs typeface="メイリオ" pitchFamily="50" charset="-128"/>
            </a:endParaRPr>
          </a:p>
        </p:txBody>
      </p:sp>
      <p:sp>
        <p:nvSpPr>
          <p:cNvPr id="5" name="正方形/長方形 4"/>
          <p:cNvSpPr/>
          <p:nvPr/>
        </p:nvSpPr>
        <p:spPr>
          <a:xfrm>
            <a:off x="1482460" y="230199"/>
            <a:ext cx="8385704" cy="1582737"/>
          </a:xfrm>
          <a:prstGeom prst="rect">
            <a:avLst/>
          </a:prstGeom>
          <a:solidFill>
            <a:srgbClr val="FFFF99">
              <a:alpha val="47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5124" name="テキスト ボックス 10"/>
          <p:cNvSpPr txBox="1">
            <a:spLocks noChangeArrowheads="1"/>
          </p:cNvSpPr>
          <p:nvPr/>
        </p:nvSpPr>
        <p:spPr bwMode="auto">
          <a:xfrm>
            <a:off x="1528896" y="297418"/>
            <a:ext cx="8268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ctr" fontAlgn="base">
              <a:lnSpc>
                <a:spcPct val="100000"/>
              </a:lnSpc>
              <a:spcBef>
                <a:spcPct val="0"/>
              </a:spcBef>
              <a:spcAft>
                <a:spcPct val="0"/>
              </a:spcAft>
              <a:buFontTx/>
              <a:buNone/>
            </a:pPr>
            <a:r>
              <a:rPr lang="ja-JP" altLang="en-US" sz="1800" b="1" dirty="0" smtClean="0">
                <a:solidFill>
                  <a:srgbClr val="00CC00"/>
                </a:solidFill>
                <a:latin typeface="メイリオ" pitchFamily="50" charset="-128"/>
                <a:ea typeface="メイリオ" pitchFamily="50" charset="-128"/>
                <a:cs typeface="メイリオ" pitchFamily="50" charset="-128"/>
              </a:rPr>
              <a:t>荒川区の取組事例：レセプト情報を保健事業や医療費適正化に有効活用</a:t>
            </a:r>
          </a:p>
        </p:txBody>
      </p:sp>
      <p:sp>
        <p:nvSpPr>
          <p:cNvPr id="5125" name="テキスト ボックス 11"/>
          <p:cNvSpPr txBox="1">
            <a:spLocks noChangeArrowheads="1"/>
          </p:cNvSpPr>
          <p:nvPr/>
        </p:nvSpPr>
        <p:spPr bwMode="auto">
          <a:xfrm>
            <a:off x="1442906" y="709613"/>
            <a:ext cx="1520296"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fontAlgn="base">
              <a:lnSpc>
                <a:spcPct val="100000"/>
              </a:lnSpc>
              <a:spcBef>
                <a:spcPct val="0"/>
              </a:spcBef>
              <a:spcAft>
                <a:spcPct val="0"/>
              </a:spcAft>
              <a:buFontTx/>
              <a:buNone/>
            </a:pPr>
            <a:r>
              <a:rPr lang="ja-JP" altLang="en-US" sz="1300" smtClean="0">
                <a:solidFill>
                  <a:srgbClr val="000000"/>
                </a:solidFill>
                <a:latin typeface="メイリオ" pitchFamily="50" charset="-128"/>
                <a:ea typeface="メイリオ" pitchFamily="50" charset="-128"/>
                <a:cs typeface="メイリオ" pitchFamily="50" charset="-128"/>
              </a:rPr>
              <a:t>＜取組＞</a:t>
            </a:r>
          </a:p>
        </p:txBody>
      </p:sp>
      <p:sp>
        <p:nvSpPr>
          <p:cNvPr id="5126" name="テキスト ボックス 12"/>
          <p:cNvSpPr txBox="1">
            <a:spLocks noChangeArrowheads="1"/>
          </p:cNvSpPr>
          <p:nvPr/>
        </p:nvSpPr>
        <p:spPr bwMode="auto">
          <a:xfrm>
            <a:off x="1520296" y="958861"/>
            <a:ext cx="4836054"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fontAlgn="base">
              <a:lnSpc>
                <a:spcPct val="100000"/>
              </a:lnSpc>
              <a:spcBef>
                <a:spcPct val="0"/>
              </a:spcBef>
              <a:spcAft>
                <a:spcPct val="0"/>
              </a:spcAft>
              <a:buFont typeface="Wingdings" pitchFamily="2" charset="2"/>
              <a:buChar char="u"/>
            </a:pPr>
            <a:r>
              <a:rPr lang="ja-JP" altLang="en-US" sz="1300" smtClean="0">
                <a:solidFill>
                  <a:srgbClr val="000000"/>
                </a:solidFill>
                <a:latin typeface="メイリオ" pitchFamily="50" charset="-128"/>
                <a:ea typeface="メイリオ" pitchFamily="50" charset="-128"/>
                <a:cs typeface="メイリオ" pitchFamily="50" charset="-128"/>
              </a:rPr>
              <a:t>糖尿病等重症化予防プログラムの実施</a:t>
            </a:r>
            <a:endParaRPr lang="en-US" altLang="ja-JP" sz="1300" smtClean="0">
              <a:solidFill>
                <a:srgbClr val="000000"/>
              </a:solidFill>
              <a:latin typeface="メイリオ" pitchFamily="50" charset="-128"/>
              <a:ea typeface="メイリオ" pitchFamily="50" charset="-128"/>
              <a:cs typeface="メイリオ" pitchFamily="50" charset="-128"/>
            </a:endParaRPr>
          </a:p>
          <a:p>
            <a:pPr fontAlgn="base">
              <a:lnSpc>
                <a:spcPct val="100000"/>
              </a:lnSpc>
              <a:spcBef>
                <a:spcPct val="0"/>
              </a:spcBef>
              <a:spcAft>
                <a:spcPct val="0"/>
              </a:spcAft>
              <a:buFont typeface="Wingdings" pitchFamily="2" charset="2"/>
              <a:buChar char="u"/>
            </a:pPr>
            <a:r>
              <a:rPr lang="ja-JP" altLang="en-US" sz="1300" smtClean="0">
                <a:solidFill>
                  <a:srgbClr val="000000"/>
                </a:solidFill>
                <a:latin typeface="メイリオ" pitchFamily="50" charset="-128"/>
                <a:ea typeface="メイリオ" pitchFamily="50" charset="-128"/>
                <a:cs typeface="メイリオ" pitchFamily="50" charset="-128"/>
              </a:rPr>
              <a:t>多受診者等への訪問指導</a:t>
            </a:r>
            <a:endParaRPr lang="en-US" altLang="ja-JP" sz="1300" smtClean="0">
              <a:solidFill>
                <a:srgbClr val="000000"/>
              </a:solidFill>
              <a:latin typeface="メイリオ" pitchFamily="50" charset="-128"/>
              <a:ea typeface="メイリオ" pitchFamily="50" charset="-128"/>
              <a:cs typeface="メイリオ" pitchFamily="50" charset="-128"/>
            </a:endParaRPr>
          </a:p>
          <a:p>
            <a:pPr fontAlgn="base">
              <a:lnSpc>
                <a:spcPct val="100000"/>
              </a:lnSpc>
              <a:spcBef>
                <a:spcPct val="0"/>
              </a:spcBef>
              <a:spcAft>
                <a:spcPct val="0"/>
              </a:spcAft>
              <a:buFont typeface="Wingdings" pitchFamily="2" charset="2"/>
              <a:buChar char="u"/>
            </a:pPr>
            <a:r>
              <a:rPr lang="ja-JP" altLang="en-US" sz="1300" smtClean="0">
                <a:solidFill>
                  <a:srgbClr val="000000"/>
                </a:solidFill>
                <a:latin typeface="メイリオ" pitchFamily="50" charset="-128"/>
                <a:ea typeface="メイリオ" pitchFamily="50" charset="-128"/>
                <a:cs typeface="メイリオ" pitchFamily="50" charset="-128"/>
              </a:rPr>
              <a:t>特定健診未受診者・医療機関未受診者への受診勧奨</a:t>
            </a:r>
            <a:endParaRPr lang="en-US" altLang="ja-JP" sz="1300" smtClean="0">
              <a:solidFill>
                <a:srgbClr val="000000"/>
              </a:solidFill>
              <a:latin typeface="メイリオ" pitchFamily="50" charset="-128"/>
              <a:ea typeface="メイリオ" pitchFamily="50" charset="-128"/>
              <a:cs typeface="メイリオ" pitchFamily="50" charset="-128"/>
            </a:endParaRPr>
          </a:p>
          <a:p>
            <a:pPr fontAlgn="base">
              <a:lnSpc>
                <a:spcPct val="100000"/>
              </a:lnSpc>
              <a:spcBef>
                <a:spcPct val="0"/>
              </a:spcBef>
              <a:spcAft>
                <a:spcPct val="0"/>
              </a:spcAft>
              <a:buFont typeface="Wingdings" pitchFamily="2" charset="2"/>
              <a:buChar char="u"/>
            </a:pPr>
            <a:r>
              <a:rPr lang="ja-JP" altLang="en-US" sz="1300" smtClean="0">
                <a:solidFill>
                  <a:srgbClr val="000000"/>
                </a:solidFill>
                <a:latin typeface="メイリオ" pitchFamily="50" charset="-128"/>
                <a:ea typeface="メイリオ" pitchFamily="50" charset="-128"/>
                <a:cs typeface="メイリオ" pitchFamily="50" charset="-128"/>
              </a:rPr>
              <a:t>ジェネリック医薬品利用勧奨</a:t>
            </a:r>
            <a:endParaRPr lang="en-US" altLang="ja-JP" sz="1300" smtClean="0">
              <a:solidFill>
                <a:srgbClr val="000000"/>
              </a:solidFill>
              <a:latin typeface="メイリオ" pitchFamily="50" charset="-128"/>
              <a:ea typeface="メイリオ" pitchFamily="50" charset="-128"/>
              <a:cs typeface="メイリオ" pitchFamily="50" charset="-128"/>
            </a:endParaRPr>
          </a:p>
        </p:txBody>
      </p:sp>
      <p:sp>
        <p:nvSpPr>
          <p:cNvPr id="14" name="ホームベース 13"/>
          <p:cNvSpPr/>
          <p:nvPr/>
        </p:nvSpPr>
        <p:spPr bwMode="auto">
          <a:xfrm>
            <a:off x="1833298" y="2178061"/>
            <a:ext cx="4053550" cy="454025"/>
          </a:xfrm>
          <a:prstGeom prst="homePlate">
            <a:avLst>
              <a:gd name="adj" fmla="val 28868"/>
            </a:avLst>
          </a:prstGeom>
          <a:solidFill>
            <a:srgbClr val="CCFFFF"/>
          </a:solidFill>
          <a:ln w="9525">
            <a:solidFill>
              <a:schemeClr val="accent1">
                <a:lumMod val="40000"/>
                <a:lumOff val="60000"/>
              </a:schemeClr>
            </a:solidFill>
            <a:miter lim="800000"/>
            <a:headEnd/>
            <a:tailEnd/>
          </a:ln>
          <a:effectLst/>
        </p:spPr>
        <p:txBody>
          <a:bodyPr wrap="none" anchor="ctr"/>
          <a:lstStyle/>
          <a:p>
            <a:pPr algn="ctr">
              <a:defRPr/>
            </a:pPr>
            <a:r>
              <a:rPr lang="ja-JP" altLang="en-US" sz="1400" dirty="0">
                <a:solidFill>
                  <a:prstClr val="black"/>
                </a:solidFill>
                <a:latin typeface="メイリオ" pitchFamily="50" charset="-128"/>
                <a:ea typeface="メイリオ" pitchFamily="50" charset="-128"/>
                <a:cs typeface="メイリオ" pitchFamily="50" charset="-128"/>
              </a:rPr>
              <a:t>取組の概要</a:t>
            </a:r>
            <a:endParaRPr lang="en-US" altLang="ja-JP" sz="1400" dirty="0">
              <a:solidFill>
                <a:prstClr val="black"/>
              </a:solidFill>
              <a:latin typeface="メイリオ" pitchFamily="50" charset="-128"/>
              <a:ea typeface="メイリオ" pitchFamily="50" charset="-128"/>
              <a:cs typeface="メイリオ" pitchFamily="50" charset="-128"/>
            </a:endParaRPr>
          </a:p>
        </p:txBody>
      </p:sp>
      <p:sp>
        <p:nvSpPr>
          <p:cNvPr id="21" name="正方形/長方形 20"/>
          <p:cNvSpPr/>
          <p:nvPr/>
        </p:nvSpPr>
        <p:spPr>
          <a:xfrm>
            <a:off x="5995194" y="2781300"/>
            <a:ext cx="3814498" cy="825500"/>
          </a:xfrm>
          <a:prstGeom prst="rect">
            <a:avLst/>
          </a:prstGeom>
          <a:solidFill>
            <a:srgbClr val="F4F4F4"/>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100" dirty="0">
                <a:solidFill>
                  <a:srgbClr val="000000"/>
                </a:solidFill>
                <a:latin typeface="メイリオ" pitchFamily="50" charset="-128"/>
                <a:ea typeface="メイリオ" pitchFamily="50" charset="-128"/>
                <a:cs typeface="メイリオ" pitchFamily="50" charset="-128"/>
              </a:rPr>
              <a:t>○プログラム終了者は</a:t>
            </a:r>
            <a:r>
              <a:rPr lang="en-US" altLang="ja-JP" sz="1100" dirty="0">
                <a:solidFill>
                  <a:srgbClr val="000000"/>
                </a:solidFill>
                <a:latin typeface="メイリオ" pitchFamily="50" charset="-128"/>
                <a:ea typeface="メイリオ" pitchFamily="50" charset="-128"/>
                <a:cs typeface="メイリオ" pitchFamily="50" charset="-128"/>
              </a:rPr>
              <a:t>25</a:t>
            </a:r>
            <a:r>
              <a:rPr lang="ja-JP" altLang="en-US" sz="1100" dirty="0">
                <a:solidFill>
                  <a:srgbClr val="000000"/>
                </a:solidFill>
                <a:latin typeface="メイリオ" pitchFamily="50" charset="-128"/>
                <a:ea typeface="メイリオ" pitchFamily="50" charset="-128"/>
                <a:cs typeface="メイリオ" pitchFamily="50" charset="-128"/>
              </a:rPr>
              <a:t>・</a:t>
            </a:r>
            <a:r>
              <a:rPr lang="en-US" altLang="ja-JP" sz="1100" dirty="0">
                <a:solidFill>
                  <a:srgbClr val="000000"/>
                </a:solidFill>
                <a:latin typeface="メイリオ" pitchFamily="50" charset="-128"/>
                <a:ea typeface="メイリオ" pitchFamily="50" charset="-128"/>
                <a:cs typeface="メイリオ" pitchFamily="50" charset="-128"/>
              </a:rPr>
              <a:t>26</a:t>
            </a:r>
            <a:r>
              <a:rPr lang="ja-JP" altLang="en-US" sz="1100" dirty="0">
                <a:solidFill>
                  <a:srgbClr val="000000"/>
                </a:solidFill>
                <a:latin typeface="メイリオ" pitchFamily="50" charset="-128"/>
                <a:ea typeface="メイリオ" pitchFamily="50" charset="-128"/>
                <a:cs typeface="メイリオ" pitchFamily="50" charset="-128"/>
              </a:rPr>
              <a:t>年度累計</a:t>
            </a:r>
            <a:r>
              <a:rPr lang="en-US" altLang="ja-JP" sz="1100" dirty="0">
                <a:solidFill>
                  <a:srgbClr val="000000"/>
                </a:solidFill>
                <a:latin typeface="メイリオ" pitchFamily="50" charset="-128"/>
                <a:ea typeface="メイリオ" pitchFamily="50" charset="-128"/>
                <a:cs typeface="メイリオ" pitchFamily="50" charset="-128"/>
              </a:rPr>
              <a:t>72</a:t>
            </a:r>
            <a:r>
              <a:rPr lang="ja-JP" altLang="en-US" sz="1100" dirty="0">
                <a:solidFill>
                  <a:srgbClr val="000000"/>
                </a:solidFill>
                <a:latin typeface="メイリオ" pitchFamily="50" charset="-128"/>
                <a:ea typeface="メイリオ" pitchFamily="50" charset="-128"/>
                <a:cs typeface="メイリオ" pitchFamily="50" charset="-128"/>
              </a:rPr>
              <a:t>名</a:t>
            </a:r>
            <a:endParaRPr lang="en-US" altLang="ja-JP" sz="1100" dirty="0">
              <a:solidFill>
                <a:srgbClr val="000000"/>
              </a:solidFill>
              <a:latin typeface="メイリオ" pitchFamily="50" charset="-128"/>
              <a:ea typeface="メイリオ" pitchFamily="50" charset="-128"/>
              <a:cs typeface="メイリオ" pitchFamily="50" charset="-128"/>
            </a:endParaRPr>
          </a:p>
          <a:p>
            <a:pPr fontAlgn="base">
              <a:spcBef>
                <a:spcPts val="600"/>
              </a:spcBef>
              <a:spcAft>
                <a:spcPct val="0"/>
              </a:spcAft>
              <a:defRPr/>
            </a:pPr>
            <a:r>
              <a:rPr lang="ja-JP" altLang="en-US" sz="1100" dirty="0">
                <a:solidFill>
                  <a:srgbClr val="000000"/>
                </a:solidFill>
                <a:latin typeface="メイリオ" pitchFamily="50" charset="-128"/>
                <a:ea typeface="メイリオ" pitchFamily="50" charset="-128"/>
                <a:cs typeface="メイリオ" pitchFamily="50" charset="-128"/>
              </a:rPr>
              <a:t>○終了者の中に人工透析に移行した者はいない</a:t>
            </a:r>
            <a:endParaRPr lang="en-US" altLang="ja-JP" sz="1100" dirty="0">
              <a:solidFill>
                <a:srgbClr val="000000"/>
              </a:solidFill>
              <a:latin typeface="メイリオ" pitchFamily="50" charset="-128"/>
              <a:ea typeface="メイリオ" pitchFamily="50" charset="-128"/>
              <a:cs typeface="メイリオ" pitchFamily="50" charset="-128"/>
            </a:endParaRPr>
          </a:p>
          <a:p>
            <a:pPr fontAlgn="base">
              <a:spcAft>
                <a:spcPct val="0"/>
              </a:spcAft>
              <a:defRPr/>
            </a:pPr>
            <a:r>
              <a:rPr lang="ja-JP" altLang="en-US" sz="1100" dirty="0">
                <a:solidFill>
                  <a:srgbClr val="000000"/>
                </a:solidFill>
                <a:latin typeface="メイリオ" pitchFamily="50" charset="-128"/>
                <a:ea typeface="メイリオ" pitchFamily="50" charset="-128"/>
                <a:cs typeface="メイリオ" pitchFamily="50" charset="-128"/>
              </a:rPr>
              <a:t>　　　　　　　　　　　　　　　（</a:t>
            </a:r>
            <a:r>
              <a:rPr lang="en-US" altLang="ja-JP" sz="1100" dirty="0">
                <a:solidFill>
                  <a:srgbClr val="000000"/>
                </a:solidFill>
                <a:latin typeface="メイリオ" pitchFamily="50" charset="-128"/>
                <a:ea typeface="メイリオ" pitchFamily="50" charset="-128"/>
                <a:cs typeface="メイリオ" pitchFamily="50" charset="-128"/>
              </a:rPr>
              <a:t>26</a:t>
            </a:r>
            <a:r>
              <a:rPr lang="ja-JP" altLang="en-US" sz="1100" dirty="0">
                <a:solidFill>
                  <a:srgbClr val="000000"/>
                </a:solidFill>
                <a:latin typeface="メイリオ" pitchFamily="50" charset="-128"/>
                <a:ea typeface="メイリオ" pitchFamily="50" charset="-128"/>
                <a:cs typeface="メイリオ" pitchFamily="50" charset="-128"/>
              </a:rPr>
              <a:t>年</a:t>
            </a:r>
            <a:r>
              <a:rPr lang="en-US" altLang="ja-JP" sz="1100" dirty="0">
                <a:solidFill>
                  <a:srgbClr val="000000"/>
                </a:solidFill>
                <a:latin typeface="メイリオ" pitchFamily="50" charset="-128"/>
                <a:ea typeface="メイリオ" pitchFamily="50" charset="-128"/>
                <a:cs typeface="メイリオ" pitchFamily="50" charset="-128"/>
              </a:rPr>
              <a:t>12</a:t>
            </a:r>
            <a:r>
              <a:rPr lang="ja-JP" altLang="en-US" sz="1100" dirty="0">
                <a:solidFill>
                  <a:srgbClr val="000000"/>
                </a:solidFill>
                <a:latin typeface="メイリオ" pitchFamily="50" charset="-128"/>
                <a:ea typeface="メイリオ" pitchFamily="50" charset="-128"/>
                <a:cs typeface="メイリオ" pitchFamily="50" charset="-128"/>
              </a:rPr>
              <a:t>月時点）</a:t>
            </a:r>
            <a:endParaRPr lang="en-US" altLang="ja-JP" sz="1100" dirty="0">
              <a:solidFill>
                <a:srgbClr val="000000"/>
              </a:solidFill>
              <a:latin typeface="メイリオ" pitchFamily="50" charset="-128"/>
              <a:ea typeface="メイリオ" pitchFamily="50" charset="-128"/>
              <a:cs typeface="メイリオ" pitchFamily="50" charset="-128"/>
            </a:endParaRPr>
          </a:p>
        </p:txBody>
      </p:sp>
      <p:sp>
        <p:nvSpPr>
          <p:cNvPr id="29" name="正方形/長方形 28"/>
          <p:cNvSpPr/>
          <p:nvPr/>
        </p:nvSpPr>
        <p:spPr>
          <a:xfrm>
            <a:off x="1841898" y="5843588"/>
            <a:ext cx="4053548" cy="787400"/>
          </a:xfrm>
          <a:prstGeom prst="rect">
            <a:avLst/>
          </a:prstGeom>
          <a:solidFill>
            <a:srgbClr val="F4F4F4"/>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＜ジェネリック医薬品利用勧奨（</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ts val="600"/>
              </a:spcBef>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○ジェネリックへの切替により月</a:t>
            </a:r>
            <a:r>
              <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円以上薬代の軽減</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が見込まれる国保加入者に対し、利用勧奨通知を送付</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1841897" y="2794011"/>
            <a:ext cx="4044950" cy="823913"/>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＜糖尿病等重症化予防（</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ts val="600"/>
              </a:spcBef>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○保健師・栄養士等の専門職が、かかりつけ医と連携の</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上、保健指導（食事療法・運動療法等）を実施</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5998634" y="5849949"/>
            <a:ext cx="3799020" cy="763587"/>
          </a:xfrm>
          <a:prstGeom prst="rect">
            <a:avLst/>
          </a:prstGeom>
          <a:solidFill>
            <a:srgbClr val="F4F4F4"/>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100" dirty="0">
                <a:solidFill>
                  <a:srgbClr val="000000"/>
                </a:solidFill>
                <a:latin typeface="メイリオ" pitchFamily="50" charset="-128"/>
                <a:ea typeface="メイリオ" pitchFamily="50" charset="-128"/>
                <a:cs typeface="メイリオ" pitchFamily="50" charset="-128"/>
              </a:rPr>
              <a:t>○</a:t>
            </a:r>
            <a:r>
              <a:rPr lang="en-US" altLang="ja-JP" sz="1100" dirty="0">
                <a:solidFill>
                  <a:srgbClr val="000000"/>
                </a:solidFill>
                <a:latin typeface="メイリオ" pitchFamily="50" charset="-128"/>
                <a:ea typeface="メイリオ" pitchFamily="50" charset="-128"/>
                <a:cs typeface="メイリオ" pitchFamily="50" charset="-128"/>
              </a:rPr>
              <a:t>25</a:t>
            </a:r>
            <a:r>
              <a:rPr lang="ja-JP" altLang="en-US" sz="1100" dirty="0">
                <a:solidFill>
                  <a:srgbClr val="000000"/>
                </a:solidFill>
                <a:latin typeface="メイリオ" pitchFamily="50" charset="-128"/>
                <a:ea typeface="メイリオ" pitchFamily="50" charset="-128"/>
                <a:cs typeface="メイリオ" pitchFamily="50" charset="-128"/>
              </a:rPr>
              <a:t>年６月から</a:t>
            </a:r>
            <a:r>
              <a:rPr lang="en-US" altLang="ja-JP" sz="1100" dirty="0">
                <a:solidFill>
                  <a:srgbClr val="000000"/>
                </a:solidFill>
                <a:latin typeface="メイリオ" pitchFamily="50" charset="-128"/>
                <a:ea typeface="メイリオ" pitchFamily="50" charset="-128"/>
                <a:cs typeface="メイリオ" pitchFamily="50" charset="-128"/>
              </a:rPr>
              <a:t>27</a:t>
            </a:r>
            <a:r>
              <a:rPr lang="ja-JP" altLang="en-US" sz="1100" dirty="0">
                <a:solidFill>
                  <a:srgbClr val="000000"/>
                </a:solidFill>
                <a:latin typeface="メイリオ" pitchFamily="50" charset="-128"/>
                <a:ea typeface="メイリオ" pitchFamily="50" charset="-128"/>
                <a:cs typeface="メイリオ" pitchFamily="50" charset="-128"/>
              </a:rPr>
              <a:t>年９月までに延べ</a:t>
            </a:r>
            <a:r>
              <a:rPr lang="en-US" altLang="ja-JP" sz="1100" dirty="0">
                <a:solidFill>
                  <a:srgbClr val="000000"/>
                </a:solidFill>
                <a:latin typeface="メイリオ" pitchFamily="50" charset="-128"/>
                <a:ea typeface="メイリオ" pitchFamily="50" charset="-128"/>
                <a:cs typeface="メイリオ" pitchFamily="50" charset="-128"/>
              </a:rPr>
              <a:t>58,500</a:t>
            </a:r>
            <a:r>
              <a:rPr lang="ja-JP" altLang="en-US" sz="1100" dirty="0">
                <a:solidFill>
                  <a:srgbClr val="000000"/>
                </a:solidFill>
                <a:latin typeface="メイリオ" pitchFamily="50" charset="-128"/>
                <a:ea typeface="メイリオ" pitchFamily="50" charset="-128"/>
                <a:cs typeface="メイリオ" pitchFamily="50" charset="-128"/>
              </a:rPr>
              <a:t>人に通</a:t>
            </a:r>
            <a:endParaRPr lang="en-US" altLang="ja-JP" sz="1100"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defRPr/>
            </a:pPr>
            <a:r>
              <a:rPr lang="ja-JP" altLang="en-US" sz="1100" dirty="0">
                <a:solidFill>
                  <a:srgbClr val="000000"/>
                </a:solidFill>
                <a:latin typeface="メイリオ" pitchFamily="50" charset="-128"/>
                <a:ea typeface="メイリオ" pitchFamily="50" charset="-128"/>
                <a:cs typeface="メイリオ" pitchFamily="50" charset="-128"/>
              </a:rPr>
              <a:t>　知を送付</a:t>
            </a:r>
            <a:endParaRPr lang="en-US" altLang="ja-JP" sz="1100" dirty="0">
              <a:solidFill>
                <a:srgbClr val="000000"/>
              </a:solidFill>
              <a:latin typeface="メイリオ" pitchFamily="50" charset="-128"/>
              <a:ea typeface="メイリオ" pitchFamily="50" charset="-128"/>
              <a:cs typeface="メイリオ" pitchFamily="50" charset="-128"/>
            </a:endParaRPr>
          </a:p>
          <a:p>
            <a:pPr fontAlgn="base">
              <a:spcBef>
                <a:spcPts val="600"/>
              </a:spcBef>
              <a:spcAft>
                <a:spcPct val="0"/>
              </a:spcAft>
              <a:defRPr/>
            </a:pPr>
            <a:r>
              <a:rPr lang="ja-JP" altLang="en-US" sz="1100" dirty="0">
                <a:solidFill>
                  <a:srgbClr val="000000"/>
                </a:solidFill>
                <a:latin typeface="メイリオ" pitchFamily="50" charset="-128"/>
                <a:ea typeface="メイリオ" pitchFamily="50" charset="-128"/>
                <a:cs typeface="メイリオ" pitchFamily="50" charset="-128"/>
              </a:rPr>
              <a:t>○</a:t>
            </a:r>
            <a:r>
              <a:rPr lang="en-US" altLang="ja-JP" sz="1100" dirty="0">
                <a:solidFill>
                  <a:srgbClr val="000000"/>
                </a:solidFill>
                <a:latin typeface="メイリオ" pitchFamily="50" charset="-128"/>
                <a:ea typeface="メイリオ" pitchFamily="50" charset="-128"/>
                <a:cs typeface="メイリオ" pitchFamily="50" charset="-128"/>
              </a:rPr>
              <a:t>27</a:t>
            </a:r>
            <a:r>
              <a:rPr lang="ja-JP" altLang="en-US" sz="1100" dirty="0">
                <a:solidFill>
                  <a:srgbClr val="000000"/>
                </a:solidFill>
                <a:latin typeface="メイリオ" pitchFamily="50" charset="-128"/>
                <a:ea typeface="メイリオ" pitchFamily="50" charset="-128"/>
                <a:cs typeface="メイリオ" pitchFamily="50" charset="-128"/>
              </a:rPr>
              <a:t>年５月までに累計約２億円の薬剤費を削減</a:t>
            </a:r>
            <a:endParaRPr lang="en-US" altLang="ja-JP" sz="1100" dirty="0">
              <a:solidFill>
                <a:srgbClr val="000000"/>
              </a:solidFill>
              <a:latin typeface="メイリオ" pitchFamily="50" charset="-128"/>
              <a:ea typeface="メイリオ" pitchFamily="50" charset="-128"/>
              <a:cs typeface="メイリオ" pitchFamily="50" charset="-128"/>
            </a:endParaRPr>
          </a:p>
        </p:txBody>
      </p:sp>
      <p:sp>
        <p:nvSpPr>
          <p:cNvPr id="34" name="正方形/長方形 33"/>
          <p:cNvSpPr/>
          <p:nvPr/>
        </p:nvSpPr>
        <p:spPr>
          <a:xfrm>
            <a:off x="5995194" y="3732213"/>
            <a:ext cx="3814498" cy="788987"/>
          </a:xfrm>
          <a:prstGeom prst="rect">
            <a:avLst/>
          </a:prstGeom>
          <a:solidFill>
            <a:srgbClr val="F4F4F4"/>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prstClr val="black"/>
                </a:solidFill>
                <a:latin typeface="メイリオ" pitchFamily="50" charset="-128"/>
                <a:ea typeface="メイリオ" pitchFamily="50" charset="-128"/>
                <a:cs typeface="メイリオ" pitchFamily="50" charset="-128"/>
              </a:rPr>
              <a:t>○</a:t>
            </a:r>
            <a:r>
              <a:rPr lang="en-US" altLang="ja-JP" sz="1100" dirty="0">
                <a:solidFill>
                  <a:prstClr val="black"/>
                </a:solidFill>
                <a:latin typeface="メイリオ" pitchFamily="50" charset="-128"/>
                <a:ea typeface="メイリオ" pitchFamily="50" charset="-128"/>
                <a:cs typeface="メイリオ" pitchFamily="50" charset="-128"/>
              </a:rPr>
              <a:t>42</a:t>
            </a:r>
            <a:r>
              <a:rPr lang="ja-JP" altLang="en-US" sz="1100" dirty="0">
                <a:solidFill>
                  <a:prstClr val="black"/>
                </a:solidFill>
                <a:latin typeface="メイリオ" pitchFamily="50" charset="-128"/>
                <a:ea typeface="メイリオ" pitchFamily="50" charset="-128"/>
                <a:cs typeface="メイリオ" pitchFamily="50" charset="-128"/>
              </a:rPr>
              <a:t>人に指導を実施（</a:t>
            </a:r>
            <a:r>
              <a:rPr lang="en-US" altLang="ja-JP" sz="1100" dirty="0">
                <a:solidFill>
                  <a:prstClr val="black"/>
                </a:solidFill>
                <a:latin typeface="メイリオ" pitchFamily="50" charset="-128"/>
                <a:ea typeface="メイリオ" pitchFamily="50" charset="-128"/>
                <a:cs typeface="メイリオ" pitchFamily="50" charset="-128"/>
              </a:rPr>
              <a:t>26</a:t>
            </a:r>
            <a:r>
              <a:rPr lang="ja-JP" altLang="en-US" sz="1100" dirty="0">
                <a:solidFill>
                  <a:prstClr val="black"/>
                </a:solidFill>
                <a:latin typeface="メイリオ" pitchFamily="50" charset="-128"/>
                <a:ea typeface="メイリオ" pitchFamily="50" charset="-128"/>
                <a:cs typeface="メイリオ" pitchFamily="50" charset="-128"/>
              </a:rPr>
              <a:t>年度）</a:t>
            </a:r>
            <a:endParaRPr lang="en-US" altLang="ja-JP" sz="1100" dirty="0">
              <a:solidFill>
                <a:prstClr val="black"/>
              </a:solidFill>
              <a:latin typeface="メイリオ" pitchFamily="50" charset="-128"/>
              <a:ea typeface="メイリオ" pitchFamily="50" charset="-128"/>
              <a:cs typeface="メイリオ" pitchFamily="50" charset="-128"/>
            </a:endParaRPr>
          </a:p>
          <a:p>
            <a:pPr>
              <a:spcBef>
                <a:spcPts val="600"/>
              </a:spcBef>
              <a:defRPr/>
            </a:pPr>
            <a:r>
              <a:rPr lang="ja-JP" altLang="en-US" sz="1100" dirty="0">
                <a:solidFill>
                  <a:prstClr val="black"/>
                </a:solidFill>
                <a:latin typeface="メイリオ" pitchFamily="50" charset="-128"/>
                <a:ea typeface="メイリオ" pitchFamily="50" charset="-128"/>
                <a:cs typeface="メイリオ" pitchFamily="50" charset="-128"/>
              </a:rPr>
              <a:t>○指導後、</a:t>
            </a:r>
            <a:r>
              <a:rPr lang="en-US" altLang="ja-JP" sz="1100" dirty="0">
                <a:solidFill>
                  <a:prstClr val="black"/>
                </a:solidFill>
                <a:latin typeface="メイリオ" pitchFamily="50" charset="-128"/>
                <a:ea typeface="メイリオ" pitchFamily="50" charset="-128"/>
                <a:cs typeface="メイリオ" pitchFamily="50" charset="-128"/>
              </a:rPr>
              <a:t>33</a:t>
            </a:r>
            <a:r>
              <a:rPr lang="ja-JP" altLang="en-US" sz="1100" dirty="0">
                <a:solidFill>
                  <a:prstClr val="black"/>
                </a:solidFill>
                <a:latin typeface="メイリオ" pitchFamily="50" charset="-128"/>
                <a:ea typeface="メイリオ" pitchFamily="50" charset="-128"/>
                <a:cs typeface="メイリオ" pitchFamily="50" charset="-128"/>
              </a:rPr>
              <a:t>人の受診行動に改善がみられ、年換算</a:t>
            </a:r>
            <a:endParaRPr lang="en-US" altLang="ja-JP" sz="1100" dirty="0">
              <a:solidFill>
                <a:prstClr val="black"/>
              </a:solidFill>
              <a:latin typeface="メイリオ" pitchFamily="50" charset="-128"/>
              <a:ea typeface="メイリオ" pitchFamily="50" charset="-128"/>
              <a:cs typeface="メイリオ" pitchFamily="50" charset="-128"/>
            </a:endParaRPr>
          </a:p>
          <a:p>
            <a:pPr>
              <a:defRPr/>
            </a:pPr>
            <a:r>
              <a:rPr lang="ja-JP" altLang="en-US" sz="1100" dirty="0">
                <a:solidFill>
                  <a:prstClr val="black"/>
                </a:solidFill>
                <a:latin typeface="メイリオ" pitchFamily="50" charset="-128"/>
                <a:ea typeface="メイリオ" pitchFamily="50" charset="-128"/>
                <a:cs typeface="メイリオ" pitchFamily="50" charset="-128"/>
              </a:rPr>
              <a:t>　</a:t>
            </a:r>
            <a:r>
              <a:rPr lang="en-US" altLang="ja-JP" sz="1100" dirty="0">
                <a:solidFill>
                  <a:prstClr val="black"/>
                </a:solidFill>
                <a:latin typeface="メイリオ" pitchFamily="50" charset="-128"/>
                <a:ea typeface="メイリオ" pitchFamily="50" charset="-128"/>
                <a:cs typeface="メイリオ" pitchFamily="50" charset="-128"/>
              </a:rPr>
              <a:t>340</a:t>
            </a:r>
            <a:r>
              <a:rPr lang="ja-JP" altLang="en-US" sz="1100" dirty="0">
                <a:solidFill>
                  <a:prstClr val="black"/>
                </a:solidFill>
                <a:latin typeface="メイリオ" pitchFamily="50" charset="-128"/>
                <a:ea typeface="メイリオ" pitchFamily="50" charset="-128"/>
                <a:cs typeface="メイリオ" pitchFamily="50" charset="-128"/>
              </a:rPr>
              <a:t>万円の医療費を削減</a:t>
            </a:r>
            <a:endParaRPr lang="en-US" altLang="ja-JP" sz="300" dirty="0">
              <a:solidFill>
                <a:prstClr val="black"/>
              </a:solidFill>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1540933" y="666750"/>
            <a:ext cx="8268758" cy="0"/>
          </a:xfrm>
          <a:prstGeom prst="line">
            <a:avLst/>
          </a:prstGeom>
          <a:ln w="111125" cmpd="dbl">
            <a:solidFill>
              <a:srgbClr val="00B050">
                <a:alpha val="54000"/>
              </a:srgbClr>
            </a:solidFill>
          </a:ln>
        </p:spPr>
        <p:style>
          <a:lnRef idx="1">
            <a:schemeClr val="accent1"/>
          </a:lnRef>
          <a:fillRef idx="0">
            <a:schemeClr val="accent1"/>
          </a:fillRef>
          <a:effectRef idx="0">
            <a:schemeClr val="accent1"/>
          </a:effectRef>
          <a:fontRef idx="minor">
            <a:schemeClr val="tx1"/>
          </a:fontRef>
        </p:style>
      </p:cxnSp>
      <p:pic>
        <p:nvPicPr>
          <p:cNvPr id="5137"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8" y="796935"/>
            <a:ext cx="1021556"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角丸四角形 36"/>
          <p:cNvSpPr/>
          <p:nvPr/>
        </p:nvSpPr>
        <p:spPr>
          <a:xfrm>
            <a:off x="18918" y="1220788"/>
            <a:ext cx="1444625"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anchor="ctr"/>
          <a:lstStyle/>
          <a:p>
            <a:pPr algn="ctr">
              <a:defRPr/>
            </a:pPr>
            <a:r>
              <a:rPr lang="ja-JP" altLang="en-US" sz="600" dirty="0">
                <a:solidFill>
                  <a:prstClr val="black"/>
                </a:solidFill>
                <a:latin typeface="メイリオ" pitchFamily="50" charset="-128"/>
                <a:ea typeface="メイリオ" pitchFamily="50" charset="-128"/>
                <a:cs typeface="メイリオ" pitchFamily="50" charset="-128"/>
              </a:rPr>
              <a:t>荒川区シンボルキャラクター</a:t>
            </a:r>
            <a:endParaRPr lang="en-US" altLang="ja-JP" sz="600" dirty="0">
              <a:solidFill>
                <a:prstClr val="black"/>
              </a:solidFill>
              <a:latin typeface="メイリオ" pitchFamily="50" charset="-128"/>
              <a:ea typeface="メイリオ" pitchFamily="50" charset="-128"/>
              <a:cs typeface="メイリオ" pitchFamily="50" charset="-128"/>
            </a:endParaRPr>
          </a:p>
          <a:p>
            <a:pPr algn="ctr">
              <a:defRPr/>
            </a:pPr>
            <a:r>
              <a:rPr lang="ja-JP" altLang="en-US" sz="800" dirty="0">
                <a:solidFill>
                  <a:prstClr val="black"/>
                </a:solidFill>
                <a:latin typeface="メイリオ" pitchFamily="50" charset="-128"/>
                <a:ea typeface="メイリオ" pitchFamily="50" charset="-128"/>
                <a:cs typeface="メイリオ" pitchFamily="50" charset="-128"/>
              </a:rPr>
              <a:t>（あらみぃ・あら坊）</a:t>
            </a:r>
            <a:endParaRPr lang="en-US" altLang="ja-JP" sz="800" dirty="0">
              <a:solidFill>
                <a:prstClr val="black"/>
              </a:solidFill>
              <a:latin typeface="メイリオ" pitchFamily="50" charset="-128"/>
              <a:ea typeface="メイリオ" pitchFamily="50" charset="-128"/>
              <a:cs typeface="メイリオ" pitchFamily="50" charset="-128"/>
            </a:endParaRPr>
          </a:p>
        </p:txBody>
      </p:sp>
      <p:sp>
        <p:nvSpPr>
          <p:cNvPr id="40" name="正方形/長方形 39"/>
          <p:cNvSpPr/>
          <p:nvPr/>
        </p:nvSpPr>
        <p:spPr bwMode="auto">
          <a:xfrm>
            <a:off x="77397" y="2855924"/>
            <a:ext cx="1129903" cy="3775075"/>
          </a:xfrm>
          <a:prstGeom prst="rect">
            <a:avLst/>
          </a:prstGeom>
          <a:solidFill>
            <a:srgbClr val="FFFFCC"/>
          </a:solidFill>
          <a:ln w="9525">
            <a:solidFill>
              <a:schemeClr val="accent4"/>
            </a:solidFill>
            <a:miter lim="800000"/>
            <a:headEnd/>
            <a:tailEnd/>
          </a:ln>
          <a:effectLst/>
        </p:spPr>
        <p:txBody>
          <a:bodyPr vert="eaVert" anchor="ctr"/>
          <a:lstStyle/>
          <a:p>
            <a:pPr algn="ctr">
              <a:defRPr/>
            </a:pPr>
            <a:r>
              <a:rPr lang="ja-JP" altLang="en-US" sz="1400" dirty="0">
                <a:solidFill>
                  <a:srgbClr val="FF0000"/>
                </a:solidFill>
                <a:latin typeface="メイリオ" pitchFamily="50" charset="-128"/>
                <a:ea typeface="メイリオ" pitchFamily="50" charset="-128"/>
                <a:cs typeface="メイリオ" pitchFamily="50" charset="-128"/>
              </a:rPr>
              <a:t>レセプトや特定健診データの分析により、　</a:t>
            </a:r>
            <a:endParaRPr lang="en-US" altLang="ja-JP" sz="1400" dirty="0">
              <a:solidFill>
                <a:srgbClr val="FF0000"/>
              </a:solidFill>
              <a:latin typeface="メイリオ" pitchFamily="50" charset="-128"/>
              <a:ea typeface="メイリオ" pitchFamily="50" charset="-128"/>
              <a:cs typeface="メイリオ" pitchFamily="50" charset="-128"/>
            </a:endParaRPr>
          </a:p>
          <a:p>
            <a:pPr>
              <a:defRPr/>
            </a:pPr>
            <a:r>
              <a:rPr lang="ja-JP" altLang="en-US" sz="1400" dirty="0">
                <a:solidFill>
                  <a:srgbClr val="FF0000"/>
                </a:solidFill>
                <a:latin typeface="メイリオ" pitchFamily="50" charset="-128"/>
                <a:ea typeface="メイリオ" pitchFamily="50" charset="-128"/>
                <a:cs typeface="メイリオ" pitchFamily="50" charset="-128"/>
              </a:rPr>
              <a:t>支援等が必要な対象者を特定し、アプローチ</a:t>
            </a:r>
            <a:r>
              <a:rPr lang="ja-JP" altLang="en-US" sz="1200" dirty="0">
                <a:solidFill>
                  <a:prstClr val="black"/>
                </a:solidFill>
                <a:latin typeface="メイリオ" pitchFamily="50" charset="-128"/>
                <a:ea typeface="メイリオ" pitchFamily="50" charset="-128"/>
                <a:cs typeface="メイリオ" pitchFamily="50" charset="-128"/>
              </a:rPr>
              <a:t>（民間の医療データ分析サービスの活用と</a:t>
            </a:r>
            <a:endParaRPr lang="en-US" altLang="ja-JP" sz="1200" dirty="0">
              <a:solidFill>
                <a:prstClr val="black"/>
              </a:solidFill>
              <a:latin typeface="メイリオ" pitchFamily="50" charset="-128"/>
              <a:ea typeface="メイリオ" pitchFamily="50" charset="-128"/>
              <a:cs typeface="メイリオ" pitchFamily="50" charset="-128"/>
            </a:endParaRPr>
          </a:p>
          <a:p>
            <a:pPr>
              <a:defRPr/>
            </a:pPr>
            <a:r>
              <a:rPr lang="ja-JP" altLang="en-US" sz="1200" dirty="0">
                <a:solidFill>
                  <a:prstClr val="black"/>
                </a:solidFill>
                <a:latin typeface="メイリオ" pitchFamily="50" charset="-128"/>
                <a:ea typeface="メイリオ" pitchFamily="50" charset="-128"/>
                <a:cs typeface="メイリオ" pitchFamily="50" charset="-128"/>
              </a:rPr>
              <a:t>　　　　地域の医療関係者の協力による事業実施）</a:t>
            </a:r>
            <a:endParaRPr lang="en-US" altLang="ja-JP" sz="1200" dirty="0">
              <a:solidFill>
                <a:prstClr val="black"/>
              </a:solidFill>
              <a:latin typeface="メイリオ" pitchFamily="50" charset="-128"/>
              <a:ea typeface="メイリオ" pitchFamily="50" charset="-128"/>
              <a:cs typeface="メイリオ" pitchFamily="50" charset="-128"/>
            </a:endParaRPr>
          </a:p>
        </p:txBody>
      </p:sp>
      <p:sp>
        <p:nvSpPr>
          <p:cNvPr id="22" name="二等辺三角形 21"/>
          <p:cNvSpPr/>
          <p:nvPr/>
        </p:nvSpPr>
        <p:spPr>
          <a:xfrm rot="5400000">
            <a:off x="-164035" y="4479010"/>
            <a:ext cx="3430587" cy="374915"/>
          </a:xfrm>
          <a:prstGeom prst="triangle">
            <a:avLst/>
          </a:prstGeom>
          <a:solidFill>
            <a:srgbClr val="F4F4F4"/>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5" name="正方形/長方形 44"/>
          <p:cNvSpPr/>
          <p:nvPr/>
        </p:nvSpPr>
        <p:spPr>
          <a:xfrm>
            <a:off x="1841897" y="3732213"/>
            <a:ext cx="4044950" cy="792162"/>
          </a:xfrm>
          <a:prstGeom prst="rect">
            <a:avLst/>
          </a:prstGeom>
          <a:solidFill>
            <a:srgbClr val="F4F4F4"/>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＜多受診者等への訪問指導（</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ts val="600"/>
              </a:spcBef>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○重複受診・頻回受診・重複服薬の傾向がみられる国保</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加入者に対し、保健師が訪問指導等を実施</a:t>
            </a:r>
            <a:endPar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6003799" y="4640263"/>
            <a:ext cx="3807619" cy="1096962"/>
          </a:xfrm>
          <a:prstGeom prst="rect">
            <a:avLst/>
          </a:prstGeom>
          <a:solidFill>
            <a:srgbClr val="F4F4F4"/>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年度の２年連続特定健診未受診者のうち、</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277</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人が通知送付後に特定健診を受診</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ts val="600"/>
              </a:spcBef>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○医療機関を受診していなかった者のうち、</a:t>
            </a:r>
            <a:r>
              <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人が</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通知送付後に医療機関を受診</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r" fontAlgn="base">
              <a:spcBef>
                <a:spcPct val="0"/>
              </a:spcBef>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（いずれも</a:t>
            </a:r>
            <a:r>
              <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1841897" y="4645025"/>
            <a:ext cx="4044950" cy="1098550"/>
          </a:xfrm>
          <a:prstGeom prst="rect">
            <a:avLst/>
          </a:prstGeom>
          <a:solidFill>
            <a:srgbClr val="F4F4F4"/>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＜特定健診未受診者・医療機関未受診者受診勧奨　　　（</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ts val="600"/>
              </a:spcBef>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○特定健診連続未受診者や、特定健診で検査数値に異常</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が見つかりながら医療機関を受診していない国保加入</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Aft>
                <a:spcPct val="0"/>
              </a:spcAft>
              <a:defRPr/>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者に対し、受診勧奨通知を送付</a:t>
            </a:r>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ホームベース 25"/>
          <p:cNvSpPr/>
          <p:nvPr/>
        </p:nvSpPr>
        <p:spPr bwMode="auto">
          <a:xfrm>
            <a:off x="6003799" y="2178061"/>
            <a:ext cx="3807619" cy="454025"/>
          </a:xfrm>
          <a:prstGeom prst="homePlate">
            <a:avLst>
              <a:gd name="adj" fmla="val 28868"/>
            </a:avLst>
          </a:prstGeom>
          <a:solidFill>
            <a:srgbClr val="CCFFFF"/>
          </a:solidFill>
          <a:ln w="9525">
            <a:solidFill>
              <a:schemeClr val="accent1">
                <a:lumMod val="40000"/>
                <a:lumOff val="60000"/>
              </a:schemeClr>
            </a:solidFill>
            <a:miter lim="800000"/>
            <a:headEnd/>
            <a:tailEnd/>
          </a:ln>
          <a:effectLst/>
        </p:spPr>
        <p:txBody>
          <a:bodyPr wrap="none" anchor="ctr"/>
          <a:lstStyle/>
          <a:p>
            <a:pPr algn="ctr">
              <a:defRPr/>
            </a:pPr>
            <a:r>
              <a:rPr lang="ja-JP" altLang="en-US" sz="1400" dirty="0">
                <a:solidFill>
                  <a:prstClr val="black"/>
                </a:solidFill>
                <a:latin typeface="メイリオ" pitchFamily="50" charset="-128"/>
                <a:ea typeface="メイリオ" pitchFamily="50" charset="-128"/>
                <a:cs typeface="メイリオ" pitchFamily="50" charset="-128"/>
              </a:rPr>
              <a:t>効果検証</a:t>
            </a:r>
            <a:endParaRPr lang="en-US" altLang="ja-JP" sz="1400" dirty="0">
              <a:solidFill>
                <a:prstClr val="black"/>
              </a:solidFill>
              <a:latin typeface="メイリオ" pitchFamily="50" charset="-128"/>
              <a:ea typeface="メイリオ" pitchFamily="50" charset="-128"/>
              <a:cs typeface="メイリオ" pitchFamily="50" charset="-128"/>
            </a:endParaRPr>
          </a:p>
        </p:txBody>
      </p:sp>
      <p:sp>
        <p:nvSpPr>
          <p:cNvPr id="15" name="星 16 14"/>
          <p:cNvSpPr/>
          <p:nvPr/>
        </p:nvSpPr>
        <p:spPr bwMode="auto">
          <a:xfrm>
            <a:off x="72231" y="2041525"/>
            <a:ext cx="1625204" cy="863600"/>
          </a:xfrm>
          <a:prstGeom prst="star16">
            <a:avLst/>
          </a:prstGeom>
          <a:solidFill>
            <a:srgbClr val="FFFFCC"/>
          </a:solidFill>
          <a:ln w="19050">
            <a:solidFill>
              <a:schemeClr val="accent4"/>
            </a:solidFill>
            <a:miter lim="800000"/>
            <a:headEnd/>
            <a:tailEnd/>
          </a:ln>
          <a:effectLst/>
        </p:spPr>
        <p:txBody>
          <a:bodyPr anchor="ctr">
            <a:spAutoFit/>
          </a:bodyPr>
          <a:lstStyle/>
          <a:p>
            <a:pPr algn="ctr">
              <a:spcBef>
                <a:spcPts val="600"/>
              </a:spcBef>
              <a:defRPr/>
            </a:pPr>
            <a:r>
              <a:rPr lang="ja-JP" altLang="en-US" sz="1200" dirty="0">
                <a:solidFill>
                  <a:prstClr val="black"/>
                </a:solidFill>
                <a:latin typeface="メイリオ" pitchFamily="50" charset="-128"/>
                <a:ea typeface="メイリオ" pitchFamily="50" charset="-128"/>
                <a:cs typeface="メイリオ" pitchFamily="50" charset="-128"/>
              </a:rPr>
              <a:t>取組の</a:t>
            </a:r>
            <a:endParaRPr lang="en-US" altLang="ja-JP" sz="1200" dirty="0">
              <a:solidFill>
                <a:prstClr val="black"/>
              </a:solidFill>
              <a:latin typeface="メイリオ" pitchFamily="50" charset="-128"/>
              <a:ea typeface="メイリオ" pitchFamily="50" charset="-128"/>
              <a:cs typeface="メイリオ" pitchFamily="50" charset="-128"/>
            </a:endParaRPr>
          </a:p>
          <a:p>
            <a:pPr algn="ctr">
              <a:defRPr/>
            </a:pPr>
            <a:r>
              <a:rPr lang="ja-JP" altLang="en-US" sz="1200" dirty="0">
                <a:solidFill>
                  <a:prstClr val="black"/>
                </a:solidFill>
                <a:latin typeface="メイリオ" pitchFamily="50" charset="-128"/>
                <a:ea typeface="メイリオ" pitchFamily="50" charset="-128"/>
                <a:cs typeface="メイリオ" pitchFamily="50" charset="-128"/>
              </a:rPr>
              <a:t>ポイント</a:t>
            </a:r>
            <a:endParaRPr lang="en-US" altLang="ja-JP" sz="1200" dirty="0">
              <a:solidFill>
                <a:prstClr val="black"/>
              </a:solidFill>
              <a:latin typeface="メイリオ" pitchFamily="50" charset="-128"/>
              <a:ea typeface="メイリオ" pitchFamily="50" charset="-128"/>
              <a:cs typeface="メイリオ" pitchFamily="50" charset="-128"/>
            </a:endParaRPr>
          </a:p>
        </p:txBody>
      </p:sp>
      <p:sp>
        <p:nvSpPr>
          <p:cNvPr id="23"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10</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982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8" y="0"/>
            <a:ext cx="9881994" cy="432048"/>
          </a:xfrm>
        </p:spPr>
        <p:txBody>
          <a:bodyPr>
            <a:normAutofit/>
          </a:bodyPr>
          <a:lstStyle/>
          <a:p>
            <a:r>
              <a:rPr kumimoji="1" lang="ja-JP" altLang="en-US" sz="1800" dirty="0" smtClean="0">
                <a:latin typeface="HGP創英角ｺﾞｼｯｸUB" panose="020B0900000000000000" pitchFamily="50" charset="-128"/>
                <a:ea typeface="HGP創英角ｺﾞｼｯｸUB" panose="020B0900000000000000" pitchFamily="50" charset="-128"/>
              </a:rPr>
              <a:t>生活習慣病の重症化予防に関する国の検討の方向性①</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78004" y="1124744"/>
            <a:ext cx="9789543" cy="4320480"/>
          </a:xfrm>
          <a:ln w="9525">
            <a:solidFill>
              <a:schemeClr val="accent5">
                <a:lumMod val="75000"/>
              </a:schemeClr>
            </a:solidFill>
          </a:ln>
        </p:spPr>
        <p:txBody>
          <a:bodyPr anchor="t">
            <a:noAutofit/>
          </a:bodyPr>
          <a:lstStyle/>
          <a:p>
            <a:pPr algn="l"/>
            <a:r>
              <a:rPr lang="ja-JP" altLang="en-US" sz="1800" dirty="0" smtClean="0">
                <a:solidFill>
                  <a:schemeClr val="tx1"/>
                </a:solidFill>
              </a:rPr>
              <a:t>　インセンティブ</a:t>
            </a:r>
            <a:r>
              <a:rPr lang="ja-JP" altLang="en-US" sz="1800" dirty="0">
                <a:solidFill>
                  <a:schemeClr val="tx1"/>
                </a:solidFill>
              </a:rPr>
              <a:t>改革については、</a:t>
            </a:r>
            <a:r>
              <a:rPr lang="ja-JP" altLang="en-US" sz="1800" u="sng" dirty="0">
                <a:solidFill>
                  <a:schemeClr val="tx1"/>
                </a:solidFill>
              </a:rPr>
              <a:t>全ての国民が自ら生活習慣病を中心とした疾病</a:t>
            </a:r>
            <a:r>
              <a:rPr lang="ja-JP" altLang="en-US" sz="1800" u="sng" dirty="0" smtClean="0">
                <a:solidFill>
                  <a:schemeClr val="tx1"/>
                </a:solidFill>
              </a:rPr>
              <a:t>の予防</a:t>
            </a:r>
            <a:r>
              <a:rPr lang="ja-JP" altLang="en-US" sz="1800" u="sng" dirty="0">
                <a:solidFill>
                  <a:schemeClr val="tx1"/>
                </a:solidFill>
              </a:rPr>
              <a:t>や重症化予防、介護予防に取り組むとともに、後発医薬品の使用や適切な受療</a:t>
            </a:r>
            <a:r>
              <a:rPr lang="ja-JP" altLang="en-US" sz="1800" u="sng" dirty="0" smtClean="0">
                <a:solidFill>
                  <a:schemeClr val="tx1"/>
                </a:solidFill>
              </a:rPr>
              <a:t>行動</a:t>
            </a:r>
            <a:r>
              <a:rPr lang="ja-JP" altLang="en-US" sz="1800" u="sng" dirty="0">
                <a:solidFill>
                  <a:schemeClr val="tx1"/>
                </a:solidFill>
              </a:rPr>
              <a:t>を行うこと等を目指し、個人と保険者の双方の取組を促すインセンティブのある</a:t>
            </a:r>
            <a:r>
              <a:rPr lang="ja-JP" altLang="en-US" sz="1800" u="sng" dirty="0" smtClean="0">
                <a:solidFill>
                  <a:schemeClr val="tx1"/>
                </a:solidFill>
              </a:rPr>
              <a:t>仕組み</a:t>
            </a:r>
            <a:r>
              <a:rPr lang="ja-JP" altLang="en-US" sz="1800" u="sng" dirty="0">
                <a:solidFill>
                  <a:schemeClr val="tx1"/>
                </a:solidFill>
              </a:rPr>
              <a:t>を構築する</a:t>
            </a:r>
            <a:r>
              <a:rPr lang="ja-JP" altLang="en-US" sz="1800" dirty="0" smtClean="0">
                <a:solidFill>
                  <a:schemeClr val="tx1"/>
                </a:solidFill>
              </a:rPr>
              <a:t>。</a:t>
            </a:r>
            <a:endParaRPr lang="en-US" altLang="ja-JP" sz="1800" dirty="0" smtClean="0">
              <a:solidFill>
                <a:schemeClr val="tx1"/>
              </a:solidFill>
            </a:endParaRPr>
          </a:p>
          <a:p>
            <a:pPr algn="l"/>
            <a:r>
              <a:rPr lang="ja-JP" altLang="en-US" sz="1800" dirty="0">
                <a:solidFill>
                  <a:schemeClr val="tx1"/>
                </a:solidFill>
              </a:rPr>
              <a:t>　</a:t>
            </a:r>
            <a:r>
              <a:rPr lang="ja-JP" altLang="en-US" sz="1800" dirty="0" smtClean="0">
                <a:solidFill>
                  <a:schemeClr val="tx1"/>
                </a:solidFill>
              </a:rPr>
              <a:t>その</a:t>
            </a:r>
            <a:r>
              <a:rPr lang="ja-JP" altLang="en-US" sz="1800" dirty="0">
                <a:solidFill>
                  <a:schemeClr val="tx1"/>
                </a:solidFill>
              </a:rPr>
              <a:t>ため、</a:t>
            </a:r>
            <a:r>
              <a:rPr lang="ja-JP" altLang="en-US" sz="1800" u="sng" dirty="0">
                <a:solidFill>
                  <a:schemeClr val="tx1"/>
                </a:solidFill>
              </a:rPr>
              <a:t>保険者の医療費適正化への取組を促すための</a:t>
            </a:r>
            <a:r>
              <a:rPr lang="ja-JP" altLang="en-US" sz="1800" u="sng" dirty="0" smtClean="0">
                <a:solidFill>
                  <a:schemeClr val="tx1"/>
                </a:solidFill>
              </a:rPr>
              <a:t>指標（後発医</a:t>
            </a:r>
            <a:r>
              <a:rPr lang="ja-JP" altLang="en-US" sz="1800" u="sng" dirty="0">
                <a:solidFill>
                  <a:schemeClr val="tx1"/>
                </a:solidFill>
              </a:rPr>
              <a:t>薬品の使用割合、重症化予防の取組、重複投薬</a:t>
            </a:r>
            <a:r>
              <a:rPr lang="ja-JP" altLang="en-US" sz="1800" u="sng" dirty="0" smtClean="0">
                <a:solidFill>
                  <a:schemeClr val="tx1"/>
                </a:solidFill>
              </a:rPr>
              <a:t>等）を</a:t>
            </a:r>
            <a:r>
              <a:rPr lang="ja-JP" altLang="en-US" sz="1800" u="sng" dirty="0">
                <a:solidFill>
                  <a:schemeClr val="tx1"/>
                </a:solidFill>
              </a:rPr>
              <a:t>２０１５</a:t>
            </a:r>
            <a:r>
              <a:rPr lang="ja-JP" altLang="en-US" sz="1800" u="sng" dirty="0" smtClean="0">
                <a:solidFill>
                  <a:schemeClr val="tx1"/>
                </a:solidFill>
              </a:rPr>
              <a:t>年度中</a:t>
            </a:r>
            <a:r>
              <a:rPr lang="ja-JP" altLang="en-US" sz="1800" u="sng" dirty="0">
                <a:solidFill>
                  <a:schemeClr val="tx1"/>
                </a:solidFill>
              </a:rPr>
              <a:t>に決定し</a:t>
            </a:r>
            <a:r>
              <a:rPr lang="ja-JP" altLang="en-US" sz="1800" u="sng" dirty="0" smtClean="0">
                <a:solidFill>
                  <a:schemeClr val="tx1"/>
                </a:solidFill>
              </a:rPr>
              <a:t>、</a:t>
            </a:r>
            <a:r>
              <a:rPr lang="ja-JP" altLang="en-US" sz="1800" dirty="0">
                <a:solidFill>
                  <a:schemeClr val="tx1"/>
                </a:solidFill>
              </a:rPr>
              <a:t>２０１６</a:t>
            </a:r>
            <a:r>
              <a:rPr lang="ja-JP" altLang="en-US" sz="1800" dirty="0" smtClean="0">
                <a:solidFill>
                  <a:schemeClr val="tx1"/>
                </a:solidFill>
              </a:rPr>
              <a:t>年度</a:t>
            </a:r>
            <a:r>
              <a:rPr lang="ja-JP" altLang="en-US" sz="1800" dirty="0">
                <a:solidFill>
                  <a:schemeClr val="tx1"/>
                </a:solidFill>
              </a:rPr>
              <a:t>から国民健康保険の特別調整交付金の一部に</a:t>
            </a:r>
            <a:r>
              <a:rPr lang="ja-JP" altLang="en-US" sz="1800" dirty="0" smtClean="0">
                <a:solidFill>
                  <a:schemeClr val="tx1"/>
                </a:solidFill>
              </a:rPr>
              <a:t>おいて傾斜</a:t>
            </a:r>
            <a:r>
              <a:rPr lang="ja-JP" altLang="en-US" sz="1800" dirty="0">
                <a:solidFill>
                  <a:schemeClr val="tx1"/>
                </a:solidFill>
              </a:rPr>
              <a:t>配分の仕組みを開始し</a:t>
            </a:r>
            <a:r>
              <a:rPr lang="ja-JP" altLang="en-US" sz="1800" dirty="0" smtClean="0">
                <a:solidFill>
                  <a:schemeClr val="tx1"/>
                </a:solidFill>
              </a:rPr>
              <a:t>、その後、</a:t>
            </a:r>
            <a:r>
              <a:rPr lang="ja-JP" altLang="en-US" sz="1800" dirty="0">
                <a:solidFill>
                  <a:schemeClr val="tx1"/>
                </a:solidFill>
              </a:rPr>
              <a:t>２０１８</a:t>
            </a:r>
            <a:r>
              <a:rPr lang="ja-JP" altLang="en-US" sz="1800" dirty="0" smtClean="0">
                <a:solidFill>
                  <a:schemeClr val="tx1"/>
                </a:solidFill>
              </a:rPr>
              <a:t>年度</a:t>
            </a:r>
            <a:r>
              <a:rPr lang="ja-JP" altLang="en-US" sz="1800" dirty="0">
                <a:solidFill>
                  <a:schemeClr val="tx1"/>
                </a:solidFill>
              </a:rPr>
              <a:t>より指標の達成状況に基づく国民健康保険の保険者努力支援</a:t>
            </a:r>
            <a:r>
              <a:rPr lang="ja-JP" altLang="en-US" sz="1800" dirty="0" smtClean="0">
                <a:solidFill>
                  <a:schemeClr val="tx1"/>
                </a:solidFill>
              </a:rPr>
              <a:t>制度や</a:t>
            </a:r>
            <a:r>
              <a:rPr lang="ja-JP" altLang="en-US" sz="1800" dirty="0">
                <a:solidFill>
                  <a:schemeClr val="tx1"/>
                </a:solidFill>
              </a:rPr>
              <a:t>健康保険組合等の後期高齢者支援金の加算</a:t>
            </a:r>
            <a:r>
              <a:rPr lang="x-none" altLang="ja-JP" sz="1800" dirty="0">
                <a:solidFill>
                  <a:schemeClr val="tx1"/>
                </a:solidFill>
              </a:rPr>
              <a:t>·</a:t>
            </a:r>
            <a:r>
              <a:rPr lang="ja-JP" altLang="en-US" sz="1800" dirty="0">
                <a:solidFill>
                  <a:schemeClr val="tx1"/>
                </a:solidFill>
              </a:rPr>
              <a:t>減算制度などの仕組みのメリハリ</a:t>
            </a:r>
            <a:r>
              <a:rPr lang="ja-JP" altLang="en-US" sz="1800" dirty="0" smtClean="0">
                <a:solidFill>
                  <a:schemeClr val="tx1"/>
                </a:solidFill>
              </a:rPr>
              <a:t>ある運用</a:t>
            </a:r>
            <a:r>
              <a:rPr lang="ja-JP" altLang="en-US" sz="1800" dirty="0">
                <a:solidFill>
                  <a:schemeClr val="tx1"/>
                </a:solidFill>
              </a:rPr>
              <a:t>を本格実施することや、国民健康保険料に対する医療費の地域差が一層反映</a:t>
            </a:r>
            <a:r>
              <a:rPr lang="ja-JP" altLang="en-US" sz="1800" dirty="0" smtClean="0">
                <a:solidFill>
                  <a:schemeClr val="tx1"/>
                </a:solidFill>
              </a:rPr>
              <a:t>される</a:t>
            </a:r>
            <a:r>
              <a:rPr lang="ja-JP" altLang="en-US" sz="1800" dirty="0">
                <a:solidFill>
                  <a:schemeClr val="tx1"/>
                </a:solidFill>
              </a:rPr>
              <a:t>よう、財政調整交付金の配分方法を含む国民健康保険財政の仕組みの見直しを</a:t>
            </a:r>
            <a:r>
              <a:rPr lang="ja-JP" altLang="en-US" sz="1800" dirty="0" smtClean="0">
                <a:solidFill>
                  <a:schemeClr val="tx1"/>
                </a:solidFill>
              </a:rPr>
              <a:t>行うこと</a:t>
            </a:r>
            <a:r>
              <a:rPr lang="ja-JP" altLang="en-US" sz="1800" dirty="0">
                <a:solidFill>
                  <a:schemeClr val="tx1"/>
                </a:solidFill>
              </a:rPr>
              <a:t>で、取組状況等に応じた保険者や自治体に対するインセンティブや</a:t>
            </a:r>
            <a:r>
              <a:rPr lang="ja-JP" altLang="en-US" sz="1800" dirty="0" smtClean="0">
                <a:solidFill>
                  <a:schemeClr val="tx1"/>
                </a:solidFill>
              </a:rPr>
              <a:t>ディスインセンティブ</a:t>
            </a:r>
            <a:r>
              <a:rPr lang="ja-JP" altLang="en-US" sz="1800" dirty="0">
                <a:solidFill>
                  <a:schemeClr val="tx1"/>
                </a:solidFill>
              </a:rPr>
              <a:t>の付与を強化する</a:t>
            </a:r>
            <a:r>
              <a:rPr lang="ja-JP" altLang="en-US" sz="1800" dirty="0" smtClean="0">
                <a:solidFill>
                  <a:schemeClr val="tx1"/>
                </a:solidFill>
              </a:rPr>
              <a:t>。</a:t>
            </a:r>
            <a:endParaRPr lang="en-US" altLang="ja-JP" sz="1800" dirty="0" smtClean="0">
              <a:solidFill>
                <a:schemeClr val="tx1"/>
              </a:solidFill>
            </a:endParaRPr>
          </a:p>
          <a:p>
            <a:pPr algn="l"/>
            <a:endParaRPr lang="en-US" altLang="ja-JP" sz="1800" dirty="0" smtClean="0">
              <a:solidFill>
                <a:schemeClr val="tx1"/>
              </a:solidFill>
            </a:endParaRPr>
          </a:p>
          <a:p>
            <a:pPr algn="l">
              <a:lnSpc>
                <a:spcPts val="1500"/>
              </a:lnSpc>
            </a:pPr>
            <a:r>
              <a:rPr lang="en-US" altLang="ja-JP" sz="1800" dirty="0" smtClean="0">
                <a:solidFill>
                  <a:schemeClr val="tx1"/>
                </a:solidFill>
              </a:rPr>
              <a:t>※</a:t>
            </a:r>
            <a:r>
              <a:rPr lang="ja-JP" altLang="en-US" sz="1800" dirty="0" smtClean="0">
                <a:solidFill>
                  <a:schemeClr val="tx1"/>
                </a:solidFill>
              </a:rPr>
              <a:t>　経済・財政再生計画改革工程表（平成２７年１２月２４日経済・財政一体改革推進委員会）におい</a:t>
            </a:r>
            <a:endParaRPr lang="en-US" altLang="ja-JP" sz="1800" dirty="0" smtClean="0">
              <a:solidFill>
                <a:schemeClr val="tx1"/>
              </a:solidFill>
            </a:endParaRPr>
          </a:p>
          <a:p>
            <a:pPr algn="l">
              <a:lnSpc>
                <a:spcPts val="1500"/>
              </a:lnSpc>
            </a:pPr>
            <a:r>
              <a:rPr lang="ja-JP" altLang="en-US" sz="1800" dirty="0">
                <a:solidFill>
                  <a:schemeClr val="tx1"/>
                </a:solidFill>
              </a:rPr>
              <a:t>　</a:t>
            </a:r>
            <a:r>
              <a:rPr lang="ja-JP" altLang="en-US" sz="1800" dirty="0" smtClean="0">
                <a:solidFill>
                  <a:schemeClr val="tx1"/>
                </a:solidFill>
              </a:rPr>
              <a:t>て、ＫＰＩとして、「かかりつけ医等と連携して生活習慣病の重症化予防に取り組む自治体の数</a:t>
            </a:r>
            <a:r>
              <a:rPr lang="en-US" altLang="ja-JP" sz="1800" dirty="0" smtClean="0">
                <a:solidFill>
                  <a:schemeClr val="tx1"/>
                </a:solidFill>
              </a:rPr>
              <a:t>【</a:t>
            </a:r>
            <a:r>
              <a:rPr lang="ja-JP" altLang="en-US" sz="1800" dirty="0" smtClean="0">
                <a:solidFill>
                  <a:schemeClr val="tx1"/>
                </a:solidFill>
              </a:rPr>
              <a:t>８００</a:t>
            </a:r>
            <a:endParaRPr lang="en-US" altLang="ja-JP" sz="1800" dirty="0" smtClean="0">
              <a:solidFill>
                <a:schemeClr val="tx1"/>
              </a:solidFill>
            </a:endParaRPr>
          </a:p>
          <a:p>
            <a:pPr algn="l">
              <a:lnSpc>
                <a:spcPts val="1500"/>
              </a:lnSpc>
            </a:pPr>
            <a:r>
              <a:rPr lang="ja-JP" altLang="en-US" sz="1800" dirty="0">
                <a:solidFill>
                  <a:schemeClr val="tx1"/>
                </a:solidFill>
              </a:rPr>
              <a:t>　</a:t>
            </a:r>
            <a:r>
              <a:rPr lang="ja-JP" altLang="en-US" sz="1800" dirty="0" smtClean="0">
                <a:solidFill>
                  <a:schemeClr val="tx1"/>
                </a:solidFill>
              </a:rPr>
              <a:t>市町村</a:t>
            </a:r>
            <a:r>
              <a:rPr lang="en-US" altLang="ja-JP" sz="1800" dirty="0" smtClean="0">
                <a:solidFill>
                  <a:schemeClr val="tx1"/>
                </a:solidFill>
              </a:rPr>
              <a:t>】</a:t>
            </a:r>
            <a:r>
              <a:rPr lang="ja-JP" altLang="en-US" sz="1800" dirty="0" err="1">
                <a:solidFill>
                  <a:schemeClr val="tx1"/>
                </a:solidFill>
              </a:rPr>
              <a:t>、</a:t>
            </a:r>
            <a:r>
              <a:rPr lang="ja-JP" altLang="en-US" sz="1800" dirty="0" smtClean="0">
                <a:solidFill>
                  <a:schemeClr val="tx1"/>
                </a:solidFill>
              </a:rPr>
              <a:t>広域連合の数</a:t>
            </a:r>
            <a:r>
              <a:rPr lang="en-US" altLang="ja-JP" sz="1800" dirty="0" smtClean="0">
                <a:solidFill>
                  <a:schemeClr val="tx1"/>
                </a:solidFill>
              </a:rPr>
              <a:t>【</a:t>
            </a:r>
            <a:r>
              <a:rPr lang="ja-JP" altLang="en-US" sz="1800" dirty="0" smtClean="0">
                <a:solidFill>
                  <a:schemeClr val="tx1"/>
                </a:solidFill>
              </a:rPr>
              <a:t>２４団体</a:t>
            </a:r>
            <a:r>
              <a:rPr lang="en-US" altLang="ja-JP" sz="1800" dirty="0" smtClean="0">
                <a:solidFill>
                  <a:schemeClr val="tx1"/>
                </a:solidFill>
              </a:rPr>
              <a:t>】</a:t>
            </a:r>
            <a:r>
              <a:rPr lang="ja-JP" altLang="en-US" sz="1800" dirty="0" smtClean="0">
                <a:solidFill>
                  <a:schemeClr val="tx1"/>
                </a:solidFill>
              </a:rPr>
              <a:t>」が示されている。</a:t>
            </a:r>
            <a:endParaRPr lang="ja-JP" altLang="ja-JP" sz="1800" dirty="0">
              <a:solidFill>
                <a:schemeClr val="tx1"/>
              </a:solidFill>
            </a:endParaRPr>
          </a:p>
          <a:p>
            <a:pPr algn="l"/>
            <a:endParaRPr kumimoji="1" lang="ja-JP" altLang="en-US" sz="1800" dirty="0">
              <a:solidFill>
                <a:schemeClr val="tx1"/>
              </a:solidFill>
            </a:endParaRPr>
          </a:p>
        </p:txBody>
      </p:sp>
      <p:sp>
        <p:nvSpPr>
          <p:cNvPr id="4" name="額縁 3"/>
          <p:cNvSpPr/>
          <p:nvPr/>
        </p:nvSpPr>
        <p:spPr>
          <a:xfrm>
            <a:off x="39557" y="692696"/>
            <a:ext cx="9827991" cy="432048"/>
          </a:xfrm>
          <a:prstGeom prst="bevel">
            <a:avLst/>
          </a:prstGeom>
          <a:solidFill>
            <a:schemeClr val="accent6">
              <a:lumMod val="40000"/>
              <a:lumOff val="6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700" b="1" dirty="0" smtClean="0">
                <a:solidFill>
                  <a:schemeClr val="tx1"/>
                </a:solidFill>
              </a:rPr>
              <a:t>経済財政諮問会議「経済・財政再生アクションプログラム」</a:t>
            </a:r>
            <a:r>
              <a:rPr kumimoji="1" lang="ja-JP" altLang="en-US" sz="1600" b="1" dirty="0" smtClean="0">
                <a:solidFill>
                  <a:schemeClr val="tx1"/>
                </a:solidFill>
              </a:rPr>
              <a:t>（平成</a:t>
            </a:r>
            <a:r>
              <a:rPr lang="ja-JP" altLang="en-US" sz="1600" b="1" dirty="0" smtClean="0">
                <a:solidFill>
                  <a:schemeClr val="tx1"/>
                </a:solidFill>
              </a:rPr>
              <a:t>２７</a:t>
            </a:r>
            <a:r>
              <a:rPr kumimoji="1" lang="ja-JP" altLang="en-US" sz="1600" b="1" dirty="0" smtClean="0">
                <a:solidFill>
                  <a:schemeClr val="tx1"/>
                </a:solidFill>
              </a:rPr>
              <a:t>年</a:t>
            </a:r>
            <a:r>
              <a:rPr lang="ja-JP" altLang="en-US" sz="1600" b="1" dirty="0" smtClean="0">
                <a:solidFill>
                  <a:schemeClr val="tx1"/>
                </a:solidFill>
              </a:rPr>
              <a:t>１２</a:t>
            </a:r>
            <a:r>
              <a:rPr kumimoji="1" lang="ja-JP" altLang="en-US" sz="1600" b="1" dirty="0" smtClean="0">
                <a:solidFill>
                  <a:schemeClr val="tx1"/>
                </a:solidFill>
              </a:rPr>
              <a:t>月</a:t>
            </a:r>
            <a:r>
              <a:rPr lang="ja-JP" altLang="en-US" sz="1600" b="1" dirty="0">
                <a:solidFill>
                  <a:schemeClr val="tx1"/>
                </a:solidFill>
              </a:rPr>
              <a:t>２４</a:t>
            </a:r>
            <a:r>
              <a:rPr kumimoji="1" lang="ja-JP" altLang="en-US" sz="1600" b="1" dirty="0" smtClean="0">
                <a:solidFill>
                  <a:schemeClr val="tx1"/>
                </a:solidFill>
              </a:rPr>
              <a:t>日閣議決定）抜粋</a:t>
            </a:r>
            <a:endParaRPr kumimoji="1" lang="ja-JP" altLang="en-US" sz="1600" b="1" dirty="0">
              <a:solidFill>
                <a:schemeClr val="tx1"/>
              </a:solidFill>
            </a:endParaRPr>
          </a:p>
        </p:txBody>
      </p:sp>
      <p:cxnSp>
        <p:nvCxnSpPr>
          <p:cNvPr id="7" name="直線コネクタ 6"/>
          <p:cNvCxnSpPr/>
          <p:nvPr/>
        </p:nvCxnSpPr>
        <p:spPr>
          <a:xfrm>
            <a:off x="0" y="404664"/>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11</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463146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52" y="-36154"/>
            <a:ext cx="9906000" cy="432048"/>
          </a:xfrm>
        </p:spPr>
        <p:txBody>
          <a:bodyPr>
            <a:normAutofit/>
          </a:bodyPr>
          <a:lstStyle/>
          <a:p>
            <a:r>
              <a:rPr kumimoji="1" lang="ja-JP" altLang="en-US" sz="1800" dirty="0" smtClean="0">
                <a:latin typeface="HGP創英角ｺﾞｼｯｸUB" panose="020B0900000000000000" pitchFamily="50" charset="-128"/>
                <a:ea typeface="HGP創英角ｺﾞｼｯｸUB" panose="020B0900000000000000" pitchFamily="50" charset="-128"/>
              </a:rPr>
              <a:t>生活習慣病の重症化予防に関する国の検討の方向性②</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サブタイトル 2"/>
          <p:cNvSpPr txBox="1">
            <a:spLocks/>
          </p:cNvSpPr>
          <p:nvPr/>
        </p:nvSpPr>
        <p:spPr>
          <a:xfrm>
            <a:off x="78004" y="1268760"/>
            <a:ext cx="9789543" cy="5328592"/>
          </a:xfrm>
          <a:prstGeom prst="rect">
            <a:avLst/>
          </a:prstGeom>
          <a:ln w="9525">
            <a:solidFill>
              <a:schemeClr val="accent5">
                <a:lumMod val="75000"/>
              </a:schemeClr>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spcBef>
                <a:spcPts val="200"/>
              </a:spcBef>
            </a:pPr>
            <a:r>
              <a:rPr lang="ja-JP" altLang="en-US" sz="1600" b="1" u="sng" dirty="0" smtClean="0">
                <a:solidFill>
                  <a:schemeClr val="tx1"/>
                </a:solidFill>
              </a:rPr>
              <a:t>３</a:t>
            </a:r>
            <a:r>
              <a:rPr lang="ja-JP" altLang="en-US" sz="1600" b="1" u="sng" dirty="0">
                <a:solidFill>
                  <a:schemeClr val="tx1"/>
                </a:solidFill>
              </a:rPr>
              <a:t>．保険者種別を超えて共通的に盛り込むべき指標について</a:t>
            </a:r>
          </a:p>
          <a:p>
            <a:pPr algn="l">
              <a:spcBef>
                <a:spcPts val="200"/>
              </a:spcBef>
            </a:pPr>
            <a:r>
              <a:rPr lang="ja-JP" altLang="en-US" sz="1600" b="1" dirty="0">
                <a:solidFill>
                  <a:schemeClr val="tx1"/>
                </a:solidFill>
              </a:rPr>
              <a:t>ア．基本的な考え方</a:t>
            </a:r>
          </a:p>
          <a:p>
            <a:pPr marL="361950" indent="-361950" algn="l">
              <a:spcBef>
                <a:spcPts val="200"/>
              </a:spcBef>
            </a:pPr>
            <a:r>
              <a:rPr lang="ja-JP" altLang="en-US" sz="1600" dirty="0" smtClean="0">
                <a:solidFill>
                  <a:schemeClr val="tx1"/>
                </a:solidFill>
              </a:rPr>
              <a:t>　○ 　本検討会</a:t>
            </a:r>
            <a:r>
              <a:rPr lang="ja-JP" altLang="en-US" sz="1600" dirty="0">
                <a:solidFill>
                  <a:schemeClr val="tx1"/>
                </a:solidFill>
              </a:rPr>
              <a:t>では、保険者種別の特性も踏まえつつ、</a:t>
            </a:r>
            <a:r>
              <a:rPr lang="ja-JP" altLang="en-US" sz="1600" u="sng" dirty="0">
                <a:solidFill>
                  <a:schemeClr val="tx1"/>
                </a:solidFill>
              </a:rPr>
              <a:t>保険者種別を超えて</a:t>
            </a:r>
            <a:r>
              <a:rPr lang="ja-JP" altLang="en-US" sz="1600" u="sng" dirty="0" smtClean="0">
                <a:solidFill>
                  <a:schemeClr val="tx1"/>
                </a:solidFill>
              </a:rPr>
              <a:t>、大枠</a:t>
            </a:r>
            <a:r>
              <a:rPr lang="ja-JP" altLang="en-US" sz="1600" u="sng" dirty="0">
                <a:solidFill>
                  <a:schemeClr val="tx1"/>
                </a:solidFill>
              </a:rPr>
              <a:t>としてイに記載する６つのインセンティブ指標についてそれぞれ</a:t>
            </a:r>
            <a:r>
              <a:rPr lang="ja-JP" altLang="en-US" sz="1600" u="sng" dirty="0" smtClean="0">
                <a:solidFill>
                  <a:schemeClr val="tx1"/>
                </a:solidFill>
              </a:rPr>
              <a:t>盛り込む</a:t>
            </a:r>
            <a:r>
              <a:rPr lang="ja-JP" altLang="en-US" sz="1600" u="sng" dirty="0">
                <a:solidFill>
                  <a:schemeClr val="tx1"/>
                </a:solidFill>
              </a:rPr>
              <a:t>ことが適当</a:t>
            </a:r>
            <a:r>
              <a:rPr lang="ja-JP" altLang="en-US" sz="1600" dirty="0">
                <a:solidFill>
                  <a:schemeClr val="tx1"/>
                </a:solidFill>
              </a:rPr>
              <a:t>であると考える。</a:t>
            </a:r>
          </a:p>
          <a:p>
            <a:pPr marL="361950" indent="-361950" algn="l">
              <a:spcBef>
                <a:spcPts val="200"/>
              </a:spcBef>
            </a:pPr>
            <a:r>
              <a:rPr lang="ja-JP" altLang="en-US" sz="1600" dirty="0" smtClean="0">
                <a:solidFill>
                  <a:schemeClr val="tx1"/>
                </a:solidFill>
              </a:rPr>
              <a:t>　○ 　今後</a:t>
            </a:r>
            <a:r>
              <a:rPr lang="ja-JP" altLang="en-US" sz="1600" dirty="0">
                <a:solidFill>
                  <a:schemeClr val="tx1"/>
                </a:solidFill>
              </a:rPr>
              <a:t>、保険者種別ごとに、これを指針として、既存の保険者の取組</a:t>
            </a:r>
            <a:r>
              <a:rPr lang="ja-JP" altLang="en-US" sz="1600" dirty="0" smtClean="0">
                <a:solidFill>
                  <a:schemeClr val="tx1"/>
                </a:solidFill>
              </a:rPr>
              <a:t>状況や</a:t>
            </a:r>
            <a:r>
              <a:rPr lang="ja-JP" altLang="en-US" sz="1600" dirty="0">
                <a:solidFill>
                  <a:schemeClr val="tx1"/>
                </a:solidFill>
              </a:rPr>
              <a:t>好事例の取組等も踏まえ、具体的な評価基準の内容、評価基準の</a:t>
            </a:r>
            <a:r>
              <a:rPr lang="ja-JP" altLang="en-US" sz="1600" dirty="0" smtClean="0">
                <a:solidFill>
                  <a:schemeClr val="tx1"/>
                </a:solidFill>
              </a:rPr>
              <a:t>当てはめ方</a:t>
            </a:r>
            <a:r>
              <a:rPr lang="ja-JP" altLang="en-US" sz="1600" dirty="0">
                <a:solidFill>
                  <a:schemeClr val="tx1"/>
                </a:solidFill>
              </a:rPr>
              <a:t>等について検討していくことが適当である。</a:t>
            </a:r>
          </a:p>
          <a:p>
            <a:pPr marL="361950" indent="-361950" algn="l">
              <a:spcBef>
                <a:spcPts val="200"/>
              </a:spcBef>
            </a:pPr>
            <a:r>
              <a:rPr lang="ja-JP" altLang="en-US" sz="1600" dirty="0" smtClean="0">
                <a:solidFill>
                  <a:schemeClr val="tx1"/>
                </a:solidFill>
              </a:rPr>
              <a:t>　○ 　その</a:t>
            </a:r>
            <a:r>
              <a:rPr lang="ja-JP" altLang="en-US" sz="1600" dirty="0">
                <a:solidFill>
                  <a:schemeClr val="tx1"/>
                </a:solidFill>
              </a:rPr>
              <a:t>際、評価基準については、</a:t>
            </a:r>
            <a:r>
              <a:rPr lang="ja-JP" altLang="en-US" sz="1600" u="sng" dirty="0">
                <a:solidFill>
                  <a:schemeClr val="tx1"/>
                </a:solidFill>
              </a:rPr>
              <a:t>当面は取組の実施状況に着目した指標（</a:t>
            </a:r>
            <a:r>
              <a:rPr lang="ja-JP" altLang="en-US" sz="1600" u="sng" dirty="0" smtClean="0">
                <a:solidFill>
                  <a:schemeClr val="tx1"/>
                </a:solidFill>
              </a:rPr>
              <a:t>いわゆる</a:t>
            </a:r>
            <a:r>
              <a:rPr lang="ja-JP" altLang="en-US" sz="1600" u="sng" dirty="0">
                <a:solidFill>
                  <a:schemeClr val="tx1"/>
                </a:solidFill>
              </a:rPr>
              <a:t>アウトプット指標）</a:t>
            </a:r>
            <a:r>
              <a:rPr lang="ja-JP" altLang="en-US" sz="1600" u="sng" dirty="0" smtClean="0">
                <a:solidFill>
                  <a:schemeClr val="tx1"/>
                </a:solidFill>
              </a:rPr>
              <a:t>を中心</a:t>
            </a:r>
            <a:r>
              <a:rPr lang="ja-JP" altLang="en-US" sz="1600" dirty="0">
                <a:solidFill>
                  <a:schemeClr val="tx1"/>
                </a:solidFill>
              </a:rPr>
              <a:t>とするが、別途検討が進められている</a:t>
            </a:r>
            <a:r>
              <a:rPr lang="ja-JP" altLang="en-US" sz="1600" dirty="0" smtClean="0">
                <a:solidFill>
                  <a:schemeClr val="tx1"/>
                </a:solidFill>
              </a:rPr>
              <a:t>日本</a:t>
            </a:r>
            <a:r>
              <a:rPr lang="ja-JP" altLang="en-US" sz="1600" dirty="0">
                <a:solidFill>
                  <a:schemeClr val="tx1"/>
                </a:solidFill>
              </a:rPr>
              <a:t>健康会議における宣言の達成基準を踏まえるとともに</a:t>
            </a:r>
            <a:r>
              <a:rPr lang="ja-JP" altLang="en-US" sz="1600" dirty="0" smtClean="0">
                <a:solidFill>
                  <a:schemeClr val="tx1"/>
                </a:solidFill>
              </a:rPr>
              <a:t>、</a:t>
            </a:r>
            <a:r>
              <a:rPr lang="ja-JP" altLang="en-US" sz="1600" u="sng" dirty="0" smtClean="0">
                <a:solidFill>
                  <a:schemeClr val="tx1"/>
                </a:solidFill>
              </a:rPr>
              <a:t>可能</a:t>
            </a:r>
            <a:r>
              <a:rPr lang="ja-JP" altLang="en-US" sz="1600" u="sng" dirty="0">
                <a:solidFill>
                  <a:schemeClr val="tx1"/>
                </a:solidFill>
              </a:rPr>
              <a:t>な限り、</a:t>
            </a:r>
            <a:r>
              <a:rPr lang="ja-JP" altLang="en-US" sz="1600" u="sng" dirty="0" smtClean="0">
                <a:solidFill>
                  <a:schemeClr val="tx1"/>
                </a:solidFill>
              </a:rPr>
              <a:t>数値</a:t>
            </a:r>
            <a:r>
              <a:rPr lang="ja-JP" altLang="en-US" sz="1600" u="sng" dirty="0">
                <a:solidFill>
                  <a:schemeClr val="tx1"/>
                </a:solidFill>
              </a:rPr>
              <a:t>等の客観的に取組状況が測れる、取組の成果に着目した指標（</a:t>
            </a:r>
            <a:r>
              <a:rPr lang="ja-JP" altLang="en-US" sz="1600" u="sng" dirty="0" smtClean="0">
                <a:solidFill>
                  <a:schemeClr val="tx1"/>
                </a:solidFill>
              </a:rPr>
              <a:t>アウトカム</a:t>
            </a:r>
            <a:r>
              <a:rPr lang="ja-JP" altLang="en-US" sz="1600" u="sng" dirty="0">
                <a:solidFill>
                  <a:schemeClr val="tx1"/>
                </a:solidFill>
              </a:rPr>
              <a:t>指標）と</a:t>
            </a:r>
            <a:r>
              <a:rPr lang="ja-JP" altLang="en-US" sz="1600" u="sng" dirty="0" smtClean="0">
                <a:solidFill>
                  <a:schemeClr val="tx1"/>
                </a:solidFill>
              </a:rPr>
              <a:t>していく</a:t>
            </a:r>
            <a:r>
              <a:rPr lang="ja-JP" altLang="en-US" sz="1600" dirty="0">
                <a:solidFill>
                  <a:schemeClr val="tx1"/>
                </a:solidFill>
              </a:rPr>
              <a:t>ことが望ましい。また、データに基づく医療費の</a:t>
            </a:r>
            <a:r>
              <a:rPr lang="ja-JP" altLang="en-US" sz="1600" dirty="0" smtClean="0">
                <a:solidFill>
                  <a:schemeClr val="tx1"/>
                </a:solidFill>
              </a:rPr>
              <a:t>分析結果</a:t>
            </a:r>
            <a:r>
              <a:rPr lang="ja-JP" altLang="en-US" sz="1600" dirty="0">
                <a:solidFill>
                  <a:schemeClr val="tx1"/>
                </a:solidFill>
              </a:rPr>
              <a:t>を踏まえて今後の医療費適正化計画に</a:t>
            </a:r>
            <a:r>
              <a:rPr lang="ja-JP" altLang="en-US" sz="1600" dirty="0" smtClean="0">
                <a:solidFill>
                  <a:schemeClr val="tx1"/>
                </a:solidFill>
              </a:rPr>
              <a:t>おいて</a:t>
            </a:r>
            <a:r>
              <a:rPr lang="ja-JP" altLang="en-US" sz="1600" dirty="0">
                <a:solidFill>
                  <a:schemeClr val="tx1"/>
                </a:solidFill>
              </a:rPr>
              <a:t>位置付けられる</a:t>
            </a:r>
            <a:r>
              <a:rPr lang="ja-JP" altLang="en-US" sz="1600" dirty="0" smtClean="0">
                <a:solidFill>
                  <a:schemeClr val="tx1"/>
                </a:solidFill>
              </a:rPr>
              <a:t>都道府県</a:t>
            </a:r>
            <a:r>
              <a:rPr lang="ja-JP" altLang="en-US" sz="1600" dirty="0">
                <a:solidFill>
                  <a:schemeClr val="tx1"/>
                </a:solidFill>
              </a:rPr>
              <a:t>の取組に関する指標も踏まえる必要がある</a:t>
            </a:r>
            <a:r>
              <a:rPr lang="ja-JP" altLang="en-US" sz="1600" dirty="0" smtClean="0">
                <a:solidFill>
                  <a:schemeClr val="tx1"/>
                </a:solidFill>
              </a:rPr>
              <a:t>。</a:t>
            </a:r>
            <a:endParaRPr lang="en-US" altLang="ja-JP" sz="1600" dirty="0" smtClean="0">
              <a:solidFill>
                <a:schemeClr val="tx1"/>
              </a:solidFill>
            </a:endParaRPr>
          </a:p>
          <a:p>
            <a:pPr marL="361950" indent="-361950" algn="l">
              <a:spcBef>
                <a:spcPts val="200"/>
              </a:spcBef>
            </a:pPr>
            <a:endParaRPr lang="en-US" altLang="ja-JP" sz="1600" dirty="0" smtClean="0">
              <a:solidFill>
                <a:schemeClr val="tx1"/>
              </a:solidFill>
            </a:endParaRPr>
          </a:p>
          <a:p>
            <a:pPr algn="l">
              <a:spcBef>
                <a:spcPts val="200"/>
              </a:spcBef>
            </a:pPr>
            <a:r>
              <a:rPr lang="ja-JP" altLang="en-US" sz="1600" b="1" dirty="0" smtClean="0">
                <a:solidFill>
                  <a:schemeClr val="tx1"/>
                </a:solidFill>
              </a:rPr>
              <a:t>イ</a:t>
            </a:r>
            <a:r>
              <a:rPr lang="ja-JP" altLang="en-US" sz="1600" b="1" dirty="0">
                <a:solidFill>
                  <a:schemeClr val="tx1"/>
                </a:solidFill>
              </a:rPr>
              <a:t>．盛り込むべき指標と具体化に当たっての留意点について</a:t>
            </a:r>
          </a:p>
          <a:p>
            <a:pPr algn="l">
              <a:spcBef>
                <a:spcPts val="200"/>
              </a:spcBef>
            </a:pPr>
            <a:r>
              <a:rPr lang="ja-JP" altLang="en-US" sz="1600" b="1" dirty="0" smtClean="0">
                <a:solidFill>
                  <a:schemeClr val="tx1"/>
                </a:solidFill>
              </a:rPr>
              <a:t>（</a:t>
            </a:r>
            <a:r>
              <a:rPr lang="ja-JP" altLang="en-US" sz="1600" b="1" dirty="0">
                <a:solidFill>
                  <a:schemeClr val="tx1"/>
                </a:solidFill>
              </a:rPr>
              <a:t>１）予防・健康づくりに係る</a:t>
            </a:r>
            <a:r>
              <a:rPr lang="ja-JP" altLang="en-US" sz="1600" b="1" dirty="0" smtClean="0">
                <a:solidFill>
                  <a:schemeClr val="tx1"/>
                </a:solidFill>
              </a:rPr>
              <a:t>指標</a:t>
            </a:r>
            <a:endParaRPr lang="en-US" altLang="ja-JP" sz="1600" b="1" dirty="0" smtClean="0">
              <a:solidFill>
                <a:schemeClr val="tx1"/>
              </a:solidFill>
            </a:endParaRPr>
          </a:p>
          <a:p>
            <a:pPr algn="l">
              <a:spcBef>
                <a:spcPts val="200"/>
              </a:spcBef>
            </a:pPr>
            <a:r>
              <a:rPr lang="en-US" altLang="ja-JP" sz="1600" b="1" dirty="0" smtClean="0">
                <a:solidFill>
                  <a:schemeClr val="tx1"/>
                </a:solidFill>
              </a:rPr>
              <a:t>【</a:t>
            </a:r>
            <a:r>
              <a:rPr lang="ja-JP" altLang="en-US" sz="1600" b="1" dirty="0">
                <a:solidFill>
                  <a:schemeClr val="tx1"/>
                </a:solidFill>
              </a:rPr>
              <a:t>指標③</a:t>
            </a:r>
            <a:r>
              <a:rPr lang="en-US" altLang="ja-JP" sz="1600" b="1" dirty="0">
                <a:solidFill>
                  <a:schemeClr val="tx1"/>
                </a:solidFill>
              </a:rPr>
              <a:t>】</a:t>
            </a:r>
            <a:r>
              <a:rPr lang="ja-JP" altLang="en-US" sz="1600" b="1" dirty="0">
                <a:solidFill>
                  <a:schemeClr val="tx1"/>
                </a:solidFill>
              </a:rPr>
              <a:t>糖尿病等生活習慣病の重症化予防の取組の実施状況</a:t>
            </a:r>
          </a:p>
          <a:p>
            <a:pPr marL="361950" indent="-361950" algn="l">
              <a:spcBef>
                <a:spcPts val="200"/>
              </a:spcBef>
            </a:pPr>
            <a:r>
              <a:rPr lang="ja-JP" altLang="en-US" sz="1600" dirty="0" smtClean="0">
                <a:solidFill>
                  <a:schemeClr val="tx1"/>
                </a:solidFill>
              </a:rPr>
              <a:t>　○ 　糖尿病</a:t>
            </a:r>
            <a:r>
              <a:rPr lang="ja-JP" altLang="en-US" sz="1600" dirty="0">
                <a:solidFill>
                  <a:schemeClr val="tx1"/>
                </a:solidFill>
              </a:rPr>
              <a:t>等の治療中断者への働きかけや、治療中の加入者に対して医療</a:t>
            </a:r>
            <a:r>
              <a:rPr lang="ja-JP" altLang="en-US" sz="1600" dirty="0" smtClean="0">
                <a:solidFill>
                  <a:schemeClr val="tx1"/>
                </a:solidFill>
              </a:rPr>
              <a:t>機関等</a:t>
            </a:r>
            <a:r>
              <a:rPr lang="ja-JP" altLang="en-US" sz="1600" dirty="0">
                <a:solidFill>
                  <a:schemeClr val="tx1"/>
                </a:solidFill>
              </a:rPr>
              <a:t>と連携して重症化を</a:t>
            </a:r>
            <a:r>
              <a:rPr lang="ja-JP" altLang="en-US" sz="1600" dirty="0" smtClean="0">
                <a:solidFill>
                  <a:schemeClr val="tx1"/>
                </a:solidFill>
              </a:rPr>
              <a:t>予防</a:t>
            </a:r>
            <a:r>
              <a:rPr lang="ja-JP" altLang="en-US" sz="1600" dirty="0">
                <a:solidFill>
                  <a:schemeClr val="tx1"/>
                </a:solidFill>
              </a:rPr>
              <a:t>するための保健指導等を実施する取組など、</a:t>
            </a:r>
            <a:r>
              <a:rPr lang="ja-JP" altLang="en-US" sz="1600" u="sng" dirty="0" smtClean="0">
                <a:solidFill>
                  <a:schemeClr val="tx1"/>
                </a:solidFill>
              </a:rPr>
              <a:t>生活</a:t>
            </a:r>
            <a:r>
              <a:rPr lang="ja-JP" altLang="en-US" sz="1600" u="sng" dirty="0">
                <a:solidFill>
                  <a:schemeClr val="tx1"/>
                </a:solidFill>
              </a:rPr>
              <a:t>習慣病の重症化を予防する取組について、</a:t>
            </a:r>
            <a:r>
              <a:rPr lang="ja-JP" altLang="en-US" sz="1600" u="sng" dirty="0" smtClean="0">
                <a:solidFill>
                  <a:schemeClr val="tx1"/>
                </a:solidFill>
              </a:rPr>
              <a:t>指標として</a:t>
            </a:r>
            <a:r>
              <a:rPr lang="ja-JP" altLang="en-US" sz="1600" u="sng" dirty="0">
                <a:solidFill>
                  <a:schemeClr val="tx1"/>
                </a:solidFill>
              </a:rPr>
              <a:t>位置付けていく</a:t>
            </a:r>
            <a:r>
              <a:rPr lang="ja-JP" altLang="en-US" sz="1600" u="sng" dirty="0" smtClean="0">
                <a:solidFill>
                  <a:schemeClr val="tx1"/>
                </a:solidFill>
              </a:rPr>
              <a:t>こと</a:t>
            </a:r>
            <a:r>
              <a:rPr lang="ja-JP" altLang="en-US" sz="1600" u="sng" dirty="0">
                <a:solidFill>
                  <a:schemeClr val="tx1"/>
                </a:solidFill>
              </a:rPr>
              <a:t>が適当</a:t>
            </a:r>
            <a:r>
              <a:rPr lang="ja-JP" altLang="en-US" sz="1600" dirty="0">
                <a:solidFill>
                  <a:schemeClr val="tx1"/>
                </a:solidFill>
              </a:rPr>
              <a:t>である。</a:t>
            </a:r>
          </a:p>
          <a:p>
            <a:pPr marL="361950" indent="-361950" algn="l">
              <a:spcBef>
                <a:spcPts val="200"/>
              </a:spcBef>
            </a:pPr>
            <a:r>
              <a:rPr lang="ja-JP" altLang="en-US" sz="1600" dirty="0" smtClean="0">
                <a:solidFill>
                  <a:schemeClr val="tx1"/>
                </a:solidFill>
              </a:rPr>
              <a:t>　○ 　その</a:t>
            </a:r>
            <a:r>
              <a:rPr lang="ja-JP" altLang="en-US" sz="1600" dirty="0">
                <a:solidFill>
                  <a:schemeClr val="tx1"/>
                </a:solidFill>
              </a:rPr>
              <a:t>際、具体的な評価基準としては、</a:t>
            </a:r>
            <a:r>
              <a:rPr lang="ja-JP" altLang="en-US" sz="1600" u="sng" dirty="0">
                <a:solidFill>
                  <a:schemeClr val="tx1"/>
                </a:solidFill>
              </a:rPr>
              <a:t>重症化予防の対象者に対する取組</a:t>
            </a:r>
            <a:r>
              <a:rPr lang="ja-JP" altLang="en-US" sz="1600" u="sng" dirty="0" smtClean="0">
                <a:solidFill>
                  <a:schemeClr val="tx1"/>
                </a:solidFill>
              </a:rPr>
              <a:t>の実施</a:t>
            </a:r>
            <a:r>
              <a:rPr lang="ja-JP" altLang="en-US" sz="1600" u="sng" dirty="0">
                <a:solidFill>
                  <a:schemeClr val="tx1"/>
                </a:solidFill>
              </a:rPr>
              <a:t>割合</a:t>
            </a:r>
            <a:r>
              <a:rPr lang="ja-JP" altLang="en-US" sz="1600" dirty="0">
                <a:solidFill>
                  <a:schemeClr val="tx1"/>
                </a:solidFill>
              </a:rPr>
              <a:t>、</a:t>
            </a:r>
            <a:r>
              <a:rPr lang="ja-JP" altLang="en-US" sz="1600" u="sng" dirty="0">
                <a:solidFill>
                  <a:schemeClr val="tx1"/>
                </a:solidFill>
              </a:rPr>
              <a:t>重症化予防</a:t>
            </a:r>
            <a:r>
              <a:rPr lang="ja-JP" altLang="en-US" sz="1600" u="sng" dirty="0" smtClean="0">
                <a:solidFill>
                  <a:schemeClr val="tx1"/>
                </a:solidFill>
              </a:rPr>
              <a:t>の取組</a:t>
            </a:r>
            <a:r>
              <a:rPr lang="ja-JP" altLang="en-US" sz="1600" u="sng" dirty="0">
                <a:solidFill>
                  <a:schemeClr val="tx1"/>
                </a:solidFill>
              </a:rPr>
              <a:t>を実施した者のうちの新規の人工</a:t>
            </a:r>
            <a:r>
              <a:rPr lang="ja-JP" altLang="en-US" sz="1600" u="sng" dirty="0" smtClean="0">
                <a:solidFill>
                  <a:schemeClr val="tx1"/>
                </a:solidFill>
              </a:rPr>
              <a:t>透析者数（</a:t>
            </a:r>
            <a:r>
              <a:rPr lang="ja-JP" altLang="en-US" sz="1600" u="sng" dirty="0">
                <a:solidFill>
                  <a:schemeClr val="tx1"/>
                </a:solidFill>
              </a:rPr>
              <a:t>２型糖尿病性腎症によるもの）等</a:t>
            </a:r>
            <a:r>
              <a:rPr lang="ja-JP" altLang="en-US" sz="1600" dirty="0">
                <a:solidFill>
                  <a:schemeClr val="tx1"/>
                </a:solidFill>
              </a:rPr>
              <a:t>としていくことが</a:t>
            </a:r>
            <a:r>
              <a:rPr lang="ja-JP" altLang="en-US" sz="1600" dirty="0" smtClean="0">
                <a:solidFill>
                  <a:schemeClr val="tx1"/>
                </a:solidFill>
              </a:rPr>
              <a:t>考えられる</a:t>
            </a:r>
            <a:r>
              <a:rPr lang="ja-JP" altLang="en-US" sz="1600" dirty="0">
                <a:solidFill>
                  <a:schemeClr val="tx1"/>
                </a:solidFill>
              </a:rPr>
              <a:t>。</a:t>
            </a:r>
            <a:endParaRPr lang="en-US" altLang="ja-JP" sz="1600" dirty="0" smtClean="0">
              <a:solidFill>
                <a:schemeClr val="tx1"/>
              </a:solidFill>
            </a:endParaRPr>
          </a:p>
          <a:p>
            <a:pPr algn="l">
              <a:spcBef>
                <a:spcPts val="200"/>
              </a:spcBef>
            </a:pPr>
            <a:endParaRPr lang="en-US" altLang="ja-JP" sz="1600" dirty="0">
              <a:solidFill>
                <a:schemeClr val="tx1"/>
              </a:solidFill>
            </a:endParaRPr>
          </a:p>
          <a:p>
            <a:pPr algn="l">
              <a:spcBef>
                <a:spcPts val="200"/>
              </a:spcBef>
            </a:pPr>
            <a:endParaRPr lang="ja-JP" altLang="en-US" sz="1600" dirty="0">
              <a:solidFill>
                <a:schemeClr val="tx1"/>
              </a:solidFill>
            </a:endParaRPr>
          </a:p>
        </p:txBody>
      </p:sp>
      <p:sp>
        <p:nvSpPr>
          <p:cNvPr id="5" name="額縁 4"/>
          <p:cNvSpPr/>
          <p:nvPr/>
        </p:nvSpPr>
        <p:spPr>
          <a:xfrm>
            <a:off x="0" y="476672"/>
            <a:ext cx="9906000" cy="792088"/>
          </a:xfrm>
          <a:prstGeom prst="bevel">
            <a:avLst/>
          </a:prstGeom>
          <a:solidFill>
            <a:schemeClr val="accent5">
              <a:lumMod val="20000"/>
              <a:lumOff val="80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700" b="1" dirty="0">
                <a:solidFill>
                  <a:schemeClr val="tx1"/>
                </a:solidFill>
              </a:rPr>
              <a:t>今後の保険者における予防・健康づくり等の取組の</a:t>
            </a:r>
            <a:r>
              <a:rPr lang="ja-JP" altLang="en-US" sz="1700" b="1" dirty="0" smtClean="0">
                <a:solidFill>
                  <a:schemeClr val="tx1"/>
                </a:solidFill>
              </a:rPr>
              <a:t>推進に</a:t>
            </a:r>
            <a:r>
              <a:rPr lang="ja-JP" altLang="en-US" sz="1700" b="1" dirty="0">
                <a:solidFill>
                  <a:schemeClr val="tx1"/>
                </a:solidFill>
              </a:rPr>
              <a:t>当たって共通的に評価する指標に</a:t>
            </a:r>
            <a:r>
              <a:rPr lang="ja-JP" altLang="en-US" sz="1700" b="1" dirty="0" smtClean="0">
                <a:solidFill>
                  <a:schemeClr val="tx1"/>
                </a:solidFill>
              </a:rPr>
              <a:t>ついて（</a:t>
            </a:r>
            <a:r>
              <a:rPr lang="ja-JP" altLang="en-US" sz="1700" b="1" dirty="0">
                <a:solidFill>
                  <a:schemeClr val="tx1"/>
                </a:solidFill>
              </a:rPr>
              <a:t>保険者による健診・保健指導等に関する検討会での取りまとめ</a:t>
            </a:r>
            <a:r>
              <a:rPr lang="ja-JP" altLang="en-US" sz="1700" b="1" dirty="0" smtClean="0">
                <a:solidFill>
                  <a:schemeClr val="tx1"/>
                </a:solidFill>
              </a:rPr>
              <a:t>）</a:t>
            </a:r>
            <a:r>
              <a:rPr lang="ja-JP" altLang="en-US" sz="1600" b="1" dirty="0" smtClean="0">
                <a:solidFill>
                  <a:schemeClr val="tx1"/>
                </a:solidFill>
              </a:rPr>
              <a:t>（平成２８年１月６日）抜粋</a:t>
            </a:r>
            <a:endParaRPr kumimoji="1" lang="ja-JP" altLang="en-US" sz="1600" b="1" dirty="0">
              <a:solidFill>
                <a:schemeClr val="tx1"/>
              </a:solidFill>
            </a:endParaRPr>
          </a:p>
        </p:txBody>
      </p:sp>
      <p:cxnSp>
        <p:nvCxnSpPr>
          <p:cNvPr id="8" name="直線コネクタ 7"/>
          <p:cNvCxnSpPr/>
          <p:nvPr/>
        </p:nvCxnSpPr>
        <p:spPr>
          <a:xfrm>
            <a:off x="0" y="34728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12</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165635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772816"/>
            <a:ext cx="8602538" cy="1470025"/>
          </a:xfrm>
        </p:spPr>
        <p:txBody>
          <a:bodyPr>
            <a:normAutofit/>
          </a:bodyPr>
          <a:lstStyle/>
          <a:p>
            <a:r>
              <a:rPr lang="en-US" altLang="ja-JP" dirty="0"/>
              <a:t>Ⅴ</a:t>
            </a:r>
            <a:r>
              <a:rPr kumimoji="1" lang="ja-JP" altLang="en-US" dirty="0" err="1" smtClean="0"/>
              <a:t>．</a:t>
            </a:r>
            <a:r>
              <a:rPr lang="ja-JP" altLang="en-US" dirty="0" smtClean="0"/>
              <a:t>保険者機能の強化</a:t>
            </a:r>
            <a:r>
              <a:rPr lang="ja-JP" altLang="en-US" dirty="0"/>
              <a:t>等</a:t>
            </a:r>
            <a:endParaRPr kumimoji="1" lang="ja-JP" altLang="en-US" dirty="0"/>
          </a:p>
        </p:txBody>
      </p:sp>
      <p:sp>
        <p:nvSpPr>
          <p:cNvPr id="5" name="タイトル 1"/>
          <p:cNvSpPr txBox="1">
            <a:spLocks/>
          </p:cNvSpPr>
          <p:nvPr/>
        </p:nvSpPr>
        <p:spPr>
          <a:xfrm>
            <a:off x="1640632" y="3068960"/>
            <a:ext cx="7128792" cy="22322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algn="l">
              <a:lnSpc>
                <a:spcPts val="3200"/>
              </a:lnSpc>
              <a:tabLst>
                <a:tab pos="271463" algn="l"/>
              </a:tabLst>
            </a:pPr>
            <a:r>
              <a:rPr lang="ja-JP" altLang="en-US" sz="2400" dirty="0">
                <a:solidFill>
                  <a:schemeClr val="bg2">
                    <a:lumMod val="50000"/>
                  </a:schemeClr>
                </a:solidFill>
              </a:rPr>
              <a:t>１　データヘルス計画</a:t>
            </a:r>
          </a:p>
          <a:p>
            <a:pPr marL="271463" algn="l">
              <a:lnSpc>
                <a:spcPts val="3200"/>
              </a:lnSpc>
              <a:tabLst>
                <a:tab pos="271463" algn="l"/>
              </a:tabLst>
            </a:pPr>
            <a:r>
              <a:rPr lang="ja-JP" altLang="en-US" sz="2400" dirty="0">
                <a:solidFill>
                  <a:schemeClr val="bg2">
                    <a:lumMod val="50000"/>
                  </a:schemeClr>
                </a:solidFill>
              </a:rPr>
              <a:t>２　糖尿病性腎症の重症化予防の取組</a:t>
            </a:r>
          </a:p>
          <a:p>
            <a:pPr marL="271463" algn="l">
              <a:lnSpc>
                <a:spcPts val="3200"/>
              </a:lnSpc>
              <a:tabLst>
                <a:tab pos="271463" algn="l"/>
              </a:tabLst>
            </a:pPr>
            <a:r>
              <a:rPr lang="ja-JP" altLang="en-US" sz="2400" dirty="0">
                <a:solidFill>
                  <a:prstClr val="black"/>
                </a:solidFill>
              </a:rPr>
              <a:t>３　後発医薬品の使用促進に向けた取組</a:t>
            </a:r>
          </a:p>
          <a:p>
            <a:pPr marL="271463" algn="l">
              <a:lnSpc>
                <a:spcPts val="3200"/>
              </a:lnSpc>
              <a:tabLst>
                <a:tab pos="271463" algn="l"/>
              </a:tabLst>
            </a:pPr>
            <a:r>
              <a:rPr lang="ja-JP" altLang="en-US" sz="2400" dirty="0">
                <a:solidFill>
                  <a:schemeClr val="bg2">
                    <a:lumMod val="50000"/>
                  </a:schemeClr>
                </a:solidFill>
              </a:rPr>
              <a:t>４　第三者求償の推進</a:t>
            </a:r>
          </a:p>
          <a:p>
            <a:pPr marL="271463" algn="l">
              <a:lnSpc>
                <a:spcPts val="3200"/>
              </a:lnSpc>
              <a:tabLst>
                <a:tab pos="271463" algn="l"/>
              </a:tabLst>
            </a:pPr>
            <a:r>
              <a:rPr lang="ja-JP" altLang="en-US" sz="2400" dirty="0">
                <a:solidFill>
                  <a:schemeClr val="bg2">
                    <a:lumMod val="50000"/>
                  </a:schemeClr>
                </a:solidFill>
              </a:rPr>
              <a:t>５　保険者努力支援制度とその前倒し実施</a:t>
            </a:r>
          </a:p>
          <a:p>
            <a:pPr marL="271463" algn="l">
              <a:lnSpc>
                <a:spcPts val="3200"/>
              </a:lnSpc>
              <a:tabLst>
                <a:tab pos="271463" algn="l"/>
              </a:tabLst>
            </a:pPr>
            <a:r>
              <a:rPr lang="ja-JP" altLang="en-US" sz="2400" dirty="0">
                <a:solidFill>
                  <a:schemeClr val="bg2">
                    <a:lumMod val="50000"/>
                  </a:schemeClr>
                </a:solidFill>
              </a:rPr>
              <a:t>６　地域包括ケアの推進</a:t>
            </a:r>
          </a:p>
          <a:p>
            <a:pPr marL="271463" algn="l">
              <a:lnSpc>
                <a:spcPts val="3200"/>
              </a:lnSpc>
              <a:tabLst>
                <a:tab pos="271463" algn="l"/>
              </a:tabLst>
            </a:pPr>
            <a:r>
              <a:rPr lang="ja-JP" altLang="en-US" sz="2400" dirty="0">
                <a:solidFill>
                  <a:schemeClr val="bg2">
                    <a:lumMod val="50000"/>
                  </a:schemeClr>
                </a:solidFill>
              </a:rPr>
              <a:t>７　情報セキュリティ対策の強化について</a:t>
            </a:r>
            <a:endParaRPr lang="en-US" altLang="ja-JP" sz="2400" dirty="0">
              <a:solidFill>
                <a:schemeClr val="bg2">
                  <a:lumMod val="50000"/>
                </a:schemeClr>
              </a:solidFill>
            </a:endParaRPr>
          </a:p>
          <a:p>
            <a:pPr marL="271463" algn="l">
              <a:lnSpc>
                <a:spcPts val="3200"/>
              </a:lnSpc>
              <a:tabLst>
                <a:tab pos="271463" algn="l"/>
              </a:tabLst>
            </a:pPr>
            <a:r>
              <a:rPr lang="ja-JP" altLang="en-US" sz="2400" dirty="0" smtClean="0">
                <a:solidFill>
                  <a:schemeClr val="bg2">
                    <a:lumMod val="50000"/>
                  </a:schemeClr>
                </a:solidFill>
              </a:rPr>
              <a:t>８　番号制度の導入と</a:t>
            </a:r>
            <a:r>
              <a:rPr lang="ja-JP" altLang="en-US" sz="2400" dirty="0">
                <a:solidFill>
                  <a:schemeClr val="bg2">
                    <a:lumMod val="50000"/>
                  </a:schemeClr>
                </a:solidFill>
              </a:rPr>
              <a:t>活用について</a:t>
            </a:r>
            <a:endParaRPr lang="en-US" altLang="ja-JP" sz="2400" dirty="0" smtClean="0">
              <a:solidFill>
                <a:schemeClr val="bg2">
                  <a:lumMod val="50000"/>
                </a:schemeClr>
              </a:solidFill>
            </a:endParaRPr>
          </a:p>
        </p:txBody>
      </p:sp>
      <p:sp>
        <p:nvSpPr>
          <p:cNvPr id="4" name="正方形/長方形 3"/>
          <p:cNvSpPr/>
          <p:nvPr/>
        </p:nvSpPr>
        <p:spPr>
          <a:xfrm>
            <a:off x="1836765" y="3933056"/>
            <a:ext cx="66247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450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6"/>
          <p:cNvSpPr>
            <a:spLocks noChangeArrowheads="1"/>
          </p:cNvSpPr>
          <p:nvPr/>
        </p:nvSpPr>
        <p:spPr bwMode="auto">
          <a:xfrm>
            <a:off x="317505" y="1026294"/>
            <a:ext cx="9081990" cy="2762746"/>
          </a:xfrm>
          <a:prstGeom prst="rect">
            <a:avLst/>
          </a:prstGeom>
          <a:solidFill>
            <a:srgbClr val="CCECFF"/>
          </a:solidFill>
          <a:ln w="25400">
            <a:solidFill>
              <a:srgbClr val="0066CC"/>
            </a:solidFill>
            <a:miter lim="800000"/>
            <a:headEnd/>
            <a:tailEnd/>
          </a:ln>
        </p:spPr>
        <p:txBody>
          <a:bodyPr lIns="86018" tIns="101596" rIns="86018" bIns="33865" anchor="ctr"/>
          <a:lstStyle/>
          <a:p>
            <a:endParaRPr lang="en-US" altLang="ja-JP" dirty="0">
              <a:solidFill>
                <a:prstClr val="black"/>
              </a:solidFill>
            </a:endParaRPr>
          </a:p>
          <a:p>
            <a:pPr eaLnBrk="0" hangingPunct="0">
              <a:lnSpc>
                <a:spcPts val="1881"/>
              </a:lnSpc>
              <a:spcBef>
                <a:spcPct val="20000"/>
              </a:spcBef>
              <a:buFontTx/>
              <a:buChar char="•"/>
            </a:pPr>
            <a:endParaRPr lang="en-US" altLang="ja-JP" sz="1400" dirty="0">
              <a:solidFill>
                <a:prstClr val="black"/>
              </a:solidFill>
            </a:endParaRPr>
          </a:p>
          <a:p>
            <a:pPr marL="355600" indent="-355600" eaLnBrk="0" hangingPunct="0">
              <a:lnSpc>
                <a:spcPts val="1881"/>
              </a:lnSpc>
              <a:spcBef>
                <a:spcPct val="20000"/>
              </a:spcBef>
            </a:pPr>
            <a:r>
              <a:rPr lang="en-US" altLang="ja-JP" sz="1400" dirty="0" smtClean="0">
                <a:solidFill>
                  <a:prstClr val="black"/>
                </a:solidFill>
              </a:rPr>
              <a:t>【</a:t>
            </a:r>
            <a:r>
              <a:rPr lang="ja-JP" altLang="en-US" sz="1400" dirty="0" smtClean="0">
                <a:solidFill>
                  <a:prstClr val="black"/>
                </a:solidFill>
              </a:rPr>
              <a:t>国民健康保険の保険者</a:t>
            </a:r>
            <a:r>
              <a:rPr lang="en-US" altLang="ja-JP" sz="1400" dirty="0" smtClean="0">
                <a:solidFill>
                  <a:prstClr val="black"/>
                </a:solidFill>
              </a:rPr>
              <a:t>】</a:t>
            </a:r>
          </a:p>
          <a:p>
            <a:pPr marL="355600" indent="-355600" eaLnBrk="0" hangingPunct="0">
              <a:lnSpc>
                <a:spcPts val="1881"/>
              </a:lnSpc>
              <a:spcBef>
                <a:spcPct val="20000"/>
              </a:spcBef>
            </a:pPr>
            <a:r>
              <a:rPr lang="ja-JP" altLang="en-US" sz="1400" dirty="0">
                <a:solidFill>
                  <a:prstClr val="black"/>
                </a:solidFill>
                <a:latin typeface="ＭＳ Ｐゴシック" panose="020B0600070205080204" pitchFamily="50" charset="-128"/>
                <a:ea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○以下の取組を行うよう努めることを平成</a:t>
            </a:r>
            <a:r>
              <a:rPr lang="en-US" altLang="ja-JP" sz="1400" dirty="0" smtClean="0">
                <a:solidFill>
                  <a:prstClr val="black"/>
                </a:solidFill>
                <a:latin typeface="ＭＳ Ｐゴシック" panose="020B0600070205080204" pitchFamily="50" charset="-128"/>
                <a:ea typeface="ＭＳ Ｐゴシック" panose="020B0600070205080204" pitchFamily="50" charset="-128"/>
              </a:rPr>
              <a:t>21</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年１月</a:t>
            </a:r>
            <a:r>
              <a:rPr lang="en-US" altLang="ja-JP" sz="1400" dirty="0" smtClean="0">
                <a:solidFill>
                  <a:prstClr val="black"/>
                </a:solidFill>
                <a:latin typeface="ＭＳ Ｐゴシック" panose="020B0600070205080204" pitchFamily="50" charset="-128"/>
                <a:ea typeface="ＭＳ Ｐゴシック" panose="020B0600070205080204" pitchFamily="50" charset="-128"/>
              </a:rPr>
              <a:t>20</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日国民健康保険</a:t>
            </a:r>
            <a:r>
              <a:rPr lang="ja-JP" altLang="en-US" sz="1400" dirty="0">
                <a:solidFill>
                  <a:prstClr val="black"/>
                </a:solidFill>
                <a:latin typeface="ＭＳ Ｐゴシック" panose="020B0600070205080204" pitchFamily="50" charset="-128"/>
                <a:ea typeface="ＭＳ Ｐゴシック" panose="020B0600070205080204" pitchFamily="50" charset="-128"/>
              </a:rPr>
              <a:t>課長</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通知にて周知</a:t>
            </a:r>
            <a:endParaRPr lang="en-US" altLang="ja-JP" sz="1400" dirty="0">
              <a:latin typeface="ＭＳ Ｐゴシック" panose="020B0600070205080204" pitchFamily="50" charset="-128"/>
              <a:ea typeface="ＭＳ Ｐゴシック" panose="020B0600070205080204" pitchFamily="50" charset="-128"/>
            </a:endParaRPr>
          </a:p>
          <a:p>
            <a:pPr marL="355600" indent="-355600" eaLnBrk="0" hangingPunct="0">
              <a:lnSpc>
                <a:spcPts val="1881"/>
              </a:lnSpc>
              <a:spcBef>
                <a:spcPct val="20000"/>
              </a:spcBef>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　 ・　ジェネリック医</a:t>
            </a:r>
            <a:r>
              <a:rPr lang="ja-JP" altLang="en-US" sz="1400" dirty="0">
                <a:solidFill>
                  <a:prstClr val="black"/>
                </a:solidFill>
                <a:latin typeface="ＭＳ Ｐゴシック" panose="020B0600070205080204" pitchFamily="50" charset="-128"/>
                <a:ea typeface="ＭＳ Ｐゴシック" panose="020B0600070205080204" pitchFamily="50" charset="-128"/>
              </a:rPr>
              <a:t>薬品利用差額通知書の</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送付</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marL="355600" indent="-355600" eaLnBrk="0" hangingPunct="0">
              <a:lnSpc>
                <a:spcPts val="1881"/>
              </a:lnSpc>
              <a:spcBef>
                <a:spcPct val="20000"/>
              </a:spcBef>
            </a:pPr>
            <a:r>
              <a:rPr lang="ja-JP" altLang="en-US" sz="1400" dirty="0">
                <a:solidFill>
                  <a:prstClr val="black"/>
                </a:solidFill>
                <a:latin typeface="ＭＳ Ｐゴシック" panose="020B0600070205080204" pitchFamily="50" charset="-128"/>
                <a:ea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ジェネリック医</a:t>
            </a:r>
            <a:r>
              <a:rPr lang="ja-JP" altLang="en-US" sz="1400" dirty="0">
                <a:latin typeface="ＭＳ Ｐゴシック" panose="020B0600070205080204" pitchFamily="50" charset="-128"/>
                <a:ea typeface="ＭＳ Ｐゴシック" panose="020B0600070205080204" pitchFamily="50" charset="-128"/>
              </a:rPr>
              <a:t>薬品希望カード、ジェネリック医薬品希望シール等の</a:t>
            </a:r>
            <a:r>
              <a:rPr lang="ja-JP" altLang="en-US" sz="1400" dirty="0" smtClean="0">
                <a:latin typeface="ＭＳ Ｐゴシック" panose="020B0600070205080204" pitchFamily="50" charset="-128"/>
                <a:ea typeface="ＭＳ Ｐゴシック" panose="020B0600070205080204" pitchFamily="50" charset="-128"/>
              </a:rPr>
              <a:t>配布</a:t>
            </a:r>
            <a:endParaRPr lang="en-US" altLang="ja-JP" sz="1400" dirty="0" smtClean="0">
              <a:latin typeface="ＭＳ Ｐゴシック" panose="020B0600070205080204" pitchFamily="50" charset="-128"/>
              <a:ea typeface="ＭＳ Ｐゴシック" panose="020B0600070205080204" pitchFamily="50" charset="-128"/>
            </a:endParaRPr>
          </a:p>
          <a:p>
            <a:pPr marL="355600" indent="-355600" eaLnBrk="0" hangingPunct="0">
              <a:lnSpc>
                <a:spcPts val="1881"/>
              </a:lnSpc>
              <a:spcBef>
                <a:spcPct val="20000"/>
              </a:spcBef>
            </a:pPr>
            <a:r>
              <a:rPr lang="en-US" altLang="ja-JP" sz="1400" dirty="0" smtClean="0">
                <a:latin typeface="ＭＳ Ｐゴシック" panose="020B0600070205080204" pitchFamily="50" charset="-128"/>
                <a:ea typeface="ＭＳ Ｐゴシック" panose="020B0600070205080204" pitchFamily="50" charset="-128"/>
              </a:rPr>
              <a:t>【</a:t>
            </a:r>
            <a:r>
              <a:rPr lang="ja-JP" altLang="en-US" sz="1400" dirty="0" smtClean="0">
                <a:latin typeface="ＭＳ Ｐゴシック" panose="020B0600070205080204" pitchFamily="50" charset="-128"/>
                <a:ea typeface="ＭＳ Ｐゴシック" panose="020B0600070205080204" pitchFamily="50" charset="-128"/>
              </a:rPr>
              <a:t>国民健康保険団体連合会</a:t>
            </a:r>
            <a:r>
              <a:rPr lang="en-US" altLang="ja-JP" sz="1400" dirty="0" smtClean="0">
                <a:latin typeface="ＭＳ Ｐゴシック" panose="020B0600070205080204" pitchFamily="50" charset="-128"/>
                <a:ea typeface="ＭＳ Ｐゴシック" panose="020B0600070205080204" pitchFamily="50" charset="-128"/>
              </a:rPr>
              <a:t>】</a:t>
            </a:r>
          </a:p>
          <a:p>
            <a:pPr marL="355600" indent="-355600" eaLnBrk="0" hangingPunct="0">
              <a:lnSpc>
                <a:spcPts val="1881"/>
              </a:lnSpc>
              <a:spcBef>
                <a:spcPct val="20000"/>
              </a:spcBef>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　○　</a:t>
            </a:r>
            <a:r>
              <a:rPr lang="ja-JP" altLang="en-US" sz="1400" dirty="0" smtClean="0">
                <a:latin typeface="ＭＳ Ｐゴシック" panose="020B0600070205080204" pitchFamily="50" charset="-128"/>
                <a:ea typeface="ＭＳ Ｐゴシック" panose="020B0600070205080204" pitchFamily="50" charset="-128"/>
              </a:rPr>
              <a:t>平成</a:t>
            </a:r>
            <a:r>
              <a:rPr lang="en-US" altLang="ja-JP" sz="1400" dirty="0">
                <a:latin typeface="ＭＳ Ｐゴシック" panose="020B0600070205080204" pitchFamily="50" charset="-128"/>
                <a:ea typeface="ＭＳ Ｐゴシック" panose="020B0600070205080204" pitchFamily="50" charset="-128"/>
              </a:rPr>
              <a:t>26</a:t>
            </a:r>
            <a:r>
              <a:rPr lang="ja-JP" altLang="en-US" sz="1400" dirty="0" smtClean="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12</a:t>
            </a:r>
            <a:r>
              <a:rPr lang="ja-JP" altLang="en-US" sz="1400" dirty="0" smtClean="0">
                <a:latin typeface="ＭＳ Ｐゴシック" panose="020B0600070205080204" pitchFamily="50" charset="-128"/>
                <a:ea typeface="ＭＳ Ｐゴシック" panose="020B0600070205080204" pitchFamily="50" charset="-128"/>
              </a:rPr>
              <a:t>月</a:t>
            </a:r>
            <a:r>
              <a:rPr lang="ja-JP" altLang="en-US" sz="1400" dirty="0">
                <a:latin typeface="ＭＳ Ｐゴシック" panose="020B0600070205080204" pitchFamily="50" charset="-128"/>
                <a:ea typeface="ＭＳ Ｐゴシック" panose="020B0600070205080204" pitchFamily="50" charset="-128"/>
              </a:rPr>
              <a:t>以降、</a:t>
            </a:r>
            <a:r>
              <a:rPr lang="ja-JP" altLang="en-US" sz="1400" dirty="0">
                <a:solidFill>
                  <a:prstClr val="black"/>
                </a:solidFill>
                <a:latin typeface="ＭＳ Ｐゴシック" panose="020B0600070205080204" pitchFamily="50" charset="-128"/>
                <a:ea typeface="ＭＳ Ｐゴシック" panose="020B0600070205080204" pitchFamily="50" charset="-128"/>
              </a:rPr>
              <a:t>差額通知書を送付</a:t>
            </a:r>
            <a:r>
              <a:rPr lang="ja-JP" altLang="en-US" sz="1400" dirty="0">
                <a:latin typeface="ＭＳ Ｐゴシック" panose="020B0600070205080204" pitchFamily="50" charset="-128"/>
                <a:ea typeface="ＭＳ Ｐゴシック" panose="020B0600070205080204" pitchFamily="50" charset="-128"/>
              </a:rPr>
              <a:t>した被保険者がジェネリック医薬品に切り替えたことに</a:t>
            </a:r>
            <a:r>
              <a:rPr lang="ja-JP" altLang="en-US" sz="1400" dirty="0" smtClean="0">
                <a:latin typeface="ＭＳ Ｐゴシック" panose="020B0600070205080204" pitchFamily="50" charset="-128"/>
                <a:ea typeface="ＭＳ Ｐゴシック" panose="020B0600070205080204" pitchFamily="50" charset="-128"/>
              </a:rPr>
              <a:t>よる削減</a:t>
            </a:r>
            <a:r>
              <a:rPr lang="ja-JP" altLang="en-US" sz="1400" dirty="0">
                <a:latin typeface="ＭＳ Ｐゴシック" panose="020B0600070205080204" pitchFamily="50" charset="-128"/>
                <a:ea typeface="ＭＳ Ｐゴシック" panose="020B0600070205080204" pitchFamily="50" charset="-128"/>
              </a:rPr>
              <a:t>効果額等を保険者が把握するため</a:t>
            </a:r>
            <a:r>
              <a:rPr lang="ja-JP" altLang="en-US" sz="1400" dirty="0" smtClean="0">
                <a:latin typeface="ＭＳ Ｐゴシック" panose="020B0600070205080204" pitchFamily="50" charset="-128"/>
                <a:ea typeface="ＭＳ Ｐゴシック" panose="020B0600070205080204" pitchFamily="50" charset="-128"/>
              </a:rPr>
              <a:t>の「ジェネリック差額通知効果測定支援システム」が順次稼働</a:t>
            </a:r>
            <a:endParaRPr lang="en-US" altLang="ja-JP" sz="1400" dirty="0" smtClean="0">
              <a:latin typeface="ＭＳ Ｐゴシック" panose="020B0600070205080204" pitchFamily="50" charset="-128"/>
              <a:ea typeface="ＭＳ Ｐゴシック" panose="020B0600070205080204" pitchFamily="50" charset="-128"/>
            </a:endParaRPr>
          </a:p>
          <a:p>
            <a:pPr marL="355600" indent="-355600" eaLnBrk="0" hangingPunct="0">
              <a:lnSpc>
                <a:spcPts val="1881"/>
              </a:lnSpc>
              <a:spcBef>
                <a:spcPct val="20000"/>
              </a:spcBef>
            </a:pPr>
            <a:r>
              <a:rPr lang="en-US" altLang="ja-JP" sz="1400" dirty="0" smtClean="0">
                <a:latin typeface="ＭＳ Ｐゴシック" panose="020B0600070205080204" pitchFamily="50" charset="-128"/>
                <a:ea typeface="ＭＳ Ｐゴシック" panose="020B0600070205080204" pitchFamily="50" charset="-128"/>
              </a:rPr>
              <a:t>【</a:t>
            </a:r>
            <a:r>
              <a:rPr lang="ja-JP" altLang="en-US" sz="1400" dirty="0" smtClean="0">
                <a:latin typeface="ＭＳ Ｐゴシック" panose="020B0600070205080204" pitchFamily="50" charset="-128"/>
                <a:ea typeface="ＭＳ Ｐゴシック" panose="020B0600070205080204" pitchFamily="50" charset="-128"/>
              </a:rPr>
              <a:t>国民健康保険中央会</a:t>
            </a:r>
            <a:r>
              <a:rPr lang="en-US" altLang="ja-JP" sz="1400" dirty="0" smtClean="0">
                <a:latin typeface="ＭＳ Ｐゴシック" panose="020B0600070205080204" pitchFamily="50" charset="-128"/>
                <a:ea typeface="ＭＳ Ｐゴシック" panose="020B0600070205080204" pitchFamily="50" charset="-128"/>
              </a:rPr>
              <a:t>】</a:t>
            </a:r>
            <a:endParaRPr lang="en-US" altLang="ja-JP" sz="1400" dirty="0">
              <a:latin typeface="ＭＳ Ｐゴシック" panose="020B0600070205080204" pitchFamily="50" charset="-128"/>
              <a:ea typeface="ＭＳ Ｐゴシック" panose="020B0600070205080204" pitchFamily="50" charset="-128"/>
            </a:endParaRPr>
          </a:p>
          <a:p>
            <a:pPr marL="355600" indent="-355600" eaLnBrk="0" hangingPunct="0">
              <a:lnSpc>
                <a:spcPts val="1881"/>
              </a:lnSpc>
              <a:spcBef>
                <a:spcPct val="20000"/>
              </a:spcBef>
            </a:pP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平成</a:t>
            </a:r>
            <a:r>
              <a:rPr lang="en-US" altLang="ja-JP" sz="1400" dirty="0" smtClean="0">
                <a:latin typeface="ＭＳ Ｐゴシック" panose="020B0600070205080204" pitchFamily="50" charset="-128"/>
                <a:ea typeface="ＭＳ Ｐゴシック" panose="020B0600070205080204" pitchFamily="50" charset="-128"/>
              </a:rPr>
              <a:t>23</a:t>
            </a:r>
            <a:r>
              <a:rPr lang="ja-JP" altLang="en-US" sz="1400" dirty="0" smtClean="0">
                <a:latin typeface="ＭＳ Ｐゴシック" panose="020B0600070205080204" pitchFamily="50" charset="-128"/>
                <a:ea typeface="ＭＳ Ｐゴシック" panose="020B0600070205080204" pitchFamily="50" charset="-128"/>
              </a:rPr>
              <a:t>年</a:t>
            </a:r>
            <a:r>
              <a:rPr lang="en-US" altLang="ja-JP" sz="1400" dirty="0" smtClean="0">
                <a:latin typeface="ＭＳ Ｐゴシック" panose="020B0600070205080204" pitchFamily="50" charset="-128"/>
                <a:ea typeface="ＭＳ Ｐゴシック" panose="020B0600070205080204" pitchFamily="50" charset="-128"/>
              </a:rPr>
              <a:t>10</a:t>
            </a:r>
            <a:r>
              <a:rPr lang="ja-JP" altLang="en-US" sz="1400" dirty="0" smtClean="0">
                <a:latin typeface="ＭＳ Ｐゴシック" panose="020B0600070205080204" pitchFamily="50" charset="-128"/>
                <a:ea typeface="ＭＳ Ｐゴシック" panose="020B0600070205080204" pitchFamily="50" charset="-128"/>
              </a:rPr>
              <a:t>月から被</a:t>
            </a:r>
            <a:r>
              <a:rPr lang="ja-JP" altLang="en-US" sz="1400" dirty="0">
                <a:latin typeface="ＭＳ Ｐゴシック" panose="020B0600070205080204" pitchFamily="50" charset="-128"/>
                <a:ea typeface="ＭＳ Ｐゴシック" panose="020B0600070205080204" pitchFamily="50" charset="-128"/>
              </a:rPr>
              <a:t>保険者からの問い合わせへの対応のため</a:t>
            </a:r>
            <a:r>
              <a:rPr lang="ja-JP" altLang="en-US" sz="1400" dirty="0" smtClean="0">
                <a:latin typeface="ＭＳ Ｐゴシック" panose="020B0600070205080204" pitchFamily="50" charset="-128"/>
                <a:ea typeface="ＭＳ Ｐゴシック" panose="020B0600070205080204" pitchFamily="50" charset="-128"/>
              </a:rPr>
              <a:t>の「後発医薬品利用差額通知に係るコールセンター」</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を設置</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pPr eaLnBrk="0" hangingPunct="0">
              <a:lnSpc>
                <a:spcPts val="1881"/>
              </a:lnSpc>
              <a:spcBef>
                <a:spcPct val="20000"/>
              </a:spcBef>
            </a:pPr>
            <a:endParaRPr lang="en-US" altLang="ja-JP" sz="1500" dirty="0">
              <a:solidFill>
                <a:prstClr val="black"/>
              </a:solidFill>
            </a:endParaRPr>
          </a:p>
          <a:p>
            <a:endParaRPr lang="en-US" altLang="ja-JP" sz="1500" dirty="0">
              <a:solidFill>
                <a:prstClr val="black"/>
              </a:solidFill>
            </a:endParaRPr>
          </a:p>
          <a:p>
            <a:endParaRPr lang="en-US" altLang="ja-JP" sz="1500" dirty="0">
              <a:solidFill>
                <a:prstClr val="black"/>
              </a:solidFill>
            </a:endParaRPr>
          </a:p>
        </p:txBody>
      </p:sp>
      <p:sp>
        <p:nvSpPr>
          <p:cNvPr id="2052" name="Rectangle 46"/>
          <p:cNvSpPr>
            <a:spLocks noChangeArrowheads="1"/>
          </p:cNvSpPr>
          <p:nvPr/>
        </p:nvSpPr>
        <p:spPr bwMode="auto">
          <a:xfrm>
            <a:off x="2865438" y="5734050"/>
            <a:ext cx="12954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018" tIns="43009" rIns="86018" bIns="43009" anchor="ctr"/>
          <a:lstStyle/>
          <a:p>
            <a:endParaRPr lang="ja-JP" altLang="en-US">
              <a:solidFill>
                <a:prstClr val="black"/>
              </a:solidFill>
            </a:endParaRPr>
          </a:p>
        </p:txBody>
      </p:sp>
      <p:sp>
        <p:nvSpPr>
          <p:cNvPr id="230" name="ホームベース 229"/>
          <p:cNvSpPr/>
          <p:nvPr/>
        </p:nvSpPr>
        <p:spPr>
          <a:xfrm>
            <a:off x="122243" y="569888"/>
            <a:ext cx="1728788" cy="360362"/>
          </a:xfrm>
          <a:prstGeom prst="homePlate">
            <a:avLst/>
          </a:prstGeom>
          <a:ln/>
        </p:spPr>
        <p:style>
          <a:lnRef idx="1">
            <a:schemeClr val="accent1"/>
          </a:lnRef>
          <a:fillRef idx="2">
            <a:schemeClr val="accent1"/>
          </a:fillRef>
          <a:effectRef idx="1">
            <a:schemeClr val="accent1"/>
          </a:effectRef>
          <a:fontRef idx="minor">
            <a:schemeClr val="dk1"/>
          </a:fontRef>
        </p:style>
        <p:txBody>
          <a:bodyPr lIns="86018" tIns="43009" rIns="86018" bIns="43009" anchor="ctr"/>
          <a:lstStyle/>
          <a:p>
            <a:pPr>
              <a:defRPr/>
            </a:pPr>
            <a:r>
              <a:rPr lang="ja-JP" altLang="en-US" dirty="0">
                <a:solidFill>
                  <a:prstClr val="black"/>
                </a:solidFill>
                <a:latin typeface="ＭＳ Ｐゴシック" panose="020B0600070205080204" pitchFamily="50" charset="-128"/>
                <a:ea typeface="ＭＳ Ｐゴシック" panose="020B0600070205080204" pitchFamily="50" charset="-128"/>
              </a:rPr>
              <a:t>○　取組内容</a:t>
            </a:r>
          </a:p>
        </p:txBody>
      </p:sp>
      <p:sp>
        <p:nvSpPr>
          <p:cNvPr id="232" name="ホームベース 231"/>
          <p:cNvSpPr/>
          <p:nvPr/>
        </p:nvSpPr>
        <p:spPr>
          <a:xfrm>
            <a:off x="200029" y="3916040"/>
            <a:ext cx="4518944" cy="432048"/>
          </a:xfrm>
          <a:prstGeom prst="homePlate">
            <a:avLst/>
          </a:prstGeom>
          <a:ln/>
        </p:spPr>
        <p:style>
          <a:lnRef idx="1">
            <a:schemeClr val="accent1"/>
          </a:lnRef>
          <a:fillRef idx="2">
            <a:schemeClr val="accent1"/>
          </a:fillRef>
          <a:effectRef idx="1">
            <a:schemeClr val="accent1"/>
          </a:effectRef>
          <a:fontRef idx="minor">
            <a:schemeClr val="dk1"/>
          </a:fontRef>
        </p:style>
        <p:txBody>
          <a:bodyPr lIns="86018" tIns="43009" rIns="86018" bIns="43009" anchor="ctr"/>
          <a:lstStyle/>
          <a:p>
            <a:pPr>
              <a:defRPr/>
            </a:pPr>
            <a:r>
              <a:rPr lang="ja-JP" altLang="en-US" dirty="0">
                <a:solidFill>
                  <a:prstClr val="black"/>
                </a:solidFill>
                <a:latin typeface="ＭＳ Ｐゴシック" panose="020B0600070205080204" pitchFamily="50" charset="-128"/>
                <a:ea typeface="ＭＳ Ｐゴシック" panose="020B0600070205080204" pitchFamily="50" charset="-128"/>
              </a:rPr>
              <a:t>○　差額通知書送付実績（市町村国保）</a:t>
            </a:r>
          </a:p>
        </p:txBody>
      </p:sp>
      <p:graphicFrame>
        <p:nvGraphicFramePr>
          <p:cNvPr id="2" name="表 1"/>
          <p:cNvGraphicFramePr>
            <a:graphicFrameLocks noGrp="1"/>
          </p:cNvGraphicFramePr>
          <p:nvPr>
            <p:extLst>
              <p:ext uri="{D42A27DB-BD31-4B8C-83A1-F6EECF244321}">
                <p14:modId xmlns:p14="http://schemas.microsoft.com/office/powerpoint/2010/main" val="2222088696"/>
              </p:ext>
            </p:extLst>
          </p:nvPr>
        </p:nvGraphicFramePr>
        <p:xfrm>
          <a:off x="438151" y="4409446"/>
          <a:ext cx="8929688" cy="2145490"/>
        </p:xfrm>
        <a:graphic>
          <a:graphicData uri="http://schemas.openxmlformats.org/drawingml/2006/table">
            <a:tbl>
              <a:tblPr firstRow="1" firstCol="1" bandRow="1">
                <a:tableStyleId>{93296810-A885-4BE3-A3E7-6D5BEEA58F35}</a:tableStyleId>
              </a:tblPr>
              <a:tblGrid>
                <a:gridCol w="1652454"/>
                <a:gridCol w="2200483"/>
                <a:gridCol w="2877463"/>
                <a:gridCol w="2199288"/>
              </a:tblGrid>
              <a:tr h="355195">
                <a:tc>
                  <a:txBody>
                    <a:bodyPr/>
                    <a:lstStyle/>
                    <a:p>
                      <a:pPr algn="ctr">
                        <a:lnSpc>
                          <a:spcPts val="1900"/>
                        </a:lnSpc>
                        <a:spcAft>
                          <a:spcPts val="0"/>
                        </a:spcAft>
                      </a:pPr>
                      <a:r>
                        <a:rPr lang="en-US" sz="1600" kern="100" dirty="0">
                          <a:effectLst/>
                        </a:rPr>
                        <a:t> </a:t>
                      </a:r>
                      <a:endParaRPr lang="ja-JP" sz="1600" kern="100" dirty="0">
                        <a:effectLst/>
                        <a:latin typeface="ＭＳ ゴシック"/>
                        <a:cs typeface="Times New Roman"/>
                      </a:endParaRPr>
                    </a:p>
                  </a:txBody>
                  <a:tcPr marL="68577" marR="68577" marT="0" marB="0"/>
                </a:tc>
                <a:tc>
                  <a:txBody>
                    <a:bodyPr/>
                    <a:lstStyle/>
                    <a:p>
                      <a:pPr algn="ctr">
                        <a:lnSpc>
                          <a:spcPts val="1900"/>
                        </a:lnSpc>
                        <a:spcAft>
                          <a:spcPts val="0"/>
                        </a:spcAft>
                      </a:pPr>
                      <a:r>
                        <a:rPr lang="ja-JP" sz="1600" kern="100" dirty="0">
                          <a:effectLst/>
                          <a:latin typeface="ＭＳ Ｐゴシック" panose="020B0600070205080204" pitchFamily="50" charset="-128"/>
                          <a:ea typeface="ＭＳ Ｐゴシック" panose="020B0600070205080204" pitchFamily="50" charset="-128"/>
                        </a:rPr>
                        <a:t>保険者数</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ja-JP" sz="1600" kern="100" dirty="0">
                          <a:effectLst/>
                          <a:latin typeface="ＭＳ Ｐゴシック" panose="020B0600070205080204" pitchFamily="50" charset="-128"/>
                          <a:ea typeface="ＭＳ Ｐゴシック" panose="020B0600070205080204" pitchFamily="50" charset="-128"/>
                        </a:rPr>
                        <a:t>実施保険者数</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ja-JP" sz="1600" kern="100" dirty="0">
                          <a:effectLst/>
                          <a:latin typeface="ＭＳ Ｐゴシック" panose="020B0600070205080204" pitchFamily="50" charset="-128"/>
                          <a:ea typeface="ＭＳ Ｐゴシック" panose="020B0600070205080204" pitchFamily="50" charset="-128"/>
                        </a:rPr>
                        <a:t>実施件数</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r>
              <a:tr h="355195">
                <a:tc>
                  <a:txBody>
                    <a:bodyPr/>
                    <a:lstStyle/>
                    <a:p>
                      <a:pPr algn="ctr">
                        <a:lnSpc>
                          <a:spcPts val="1900"/>
                        </a:lnSpc>
                        <a:spcAft>
                          <a:spcPts val="0"/>
                        </a:spcAft>
                      </a:pPr>
                      <a:r>
                        <a:rPr lang="en-US" altLang="ja-JP" sz="160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a:rPr>
                        <a:t>26</a:t>
                      </a:r>
                      <a:r>
                        <a:rPr lang="ja-JP" altLang="en-US" sz="160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a:rPr>
                        <a:t>年度</a:t>
                      </a:r>
                      <a:endParaRPr lang="ja-JP" sz="1600" kern="100" dirty="0">
                        <a:solidFill>
                          <a:schemeClr val="bg1"/>
                        </a:solidFill>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altLang="ja-JP" sz="16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1,716</a:t>
                      </a:r>
                      <a:endParaRPr lang="ja-JP" sz="16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altLang="ja-JP" sz="1600" kern="100" dirty="0" smtClean="0">
                          <a:solidFill>
                            <a:schemeClr val="tx1"/>
                          </a:solidFill>
                          <a:effectLst/>
                          <a:latin typeface="ＭＳ Ｐゴシック" panose="020B0600070205080204" pitchFamily="50" charset="-128"/>
                          <a:ea typeface="ＭＳ Ｐゴシック" panose="020B0600070205080204" pitchFamily="50" charset="-128"/>
                        </a:rPr>
                        <a:t>1,503</a:t>
                      </a:r>
                      <a:r>
                        <a:rPr lang="ja-JP" sz="1600" kern="100"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1600" kern="100" dirty="0" smtClean="0">
                          <a:solidFill>
                            <a:schemeClr val="tx1"/>
                          </a:solidFill>
                          <a:effectLst/>
                          <a:latin typeface="ＭＳ Ｐゴシック" panose="020B0600070205080204" pitchFamily="50" charset="-128"/>
                          <a:ea typeface="ＭＳ Ｐゴシック" panose="020B0600070205080204" pitchFamily="50" charset="-128"/>
                        </a:rPr>
                        <a:t>87.6</a:t>
                      </a:r>
                      <a:r>
                        <a:rPr lang="ja-JP" sz="1600"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600"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altLang="ja-JP" sz="1600" kern="100" dirty="0" smtClean="0">
                          <a:solidFill>
                            <a:schemeClr val="tx1"/>
                          </a:solidFill>
                          <a:effectLst/>
                          <a:latin typeface="ＭＳ Ｐゴシック" panose="020B0600070205080204" pitchFamily="50" charset="-128"/>
                          <a:ea typeface="ＭＳ Ｐゴシック" panose="020B0600070205080204" pitchFamily="50" charset="-128"/>
                        </a:rPr>
                        <a:t>407</a:t>
                      </a:r>
                      <a:r>
                        <a:rPr lang="ja-JP" sz="1600" kern="100" dirty="0" smtClean="0">
                          <a:solidFill>
                            <a:schemeClr val="tx1"/>
                          </a:solidFill>
                          <a:effectLst/>
                          <a:latin typeface="ＭＳ Ｐゴシック" panose="020B0600070205080204" pitchFamily="50" charset="-128"/>
                          <a:ea typeface="ＭＳ Ｐゴシック" panose="020B0600070205080204" pitchFamily="50" charset="-128"/>
                        </a:rPr>
                        <a:t>万件</a:t>
                      </a:r>
                      <a:endParaRPr lang="ja-JP" sz="16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r>
              <a:tr h="355195">
                <a:tc>
                  <a:txBody>
                    <a:bodyPr/>
                    <a:lstStyle/>
                    <a:p>
                      <a:pPr algn="ctr">
                        <a:lnSpc>
                          <a:spcPts val="1900"/>
                        </a:lnSpc>
                        <a:spcAft>
                          <a:spcPts val="0"/>
                        </a:spcAft>
                      </a:pPr>
                      <a:r>
                        <a:rPr lang="en-US" altLang="ja-JP" sz="160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a:rPr>
                        <a:t>25</a:t>
                      </a:r>
                      <a:r>
                        <a:rPr lang="ja-JP" altLang="en-US" sz="1600" kern="100" dirty="0" smtClean="0">
                          <a:solidFill>
                            <a:schemeClr val="bg1"/>
                          </a:solidFill>
                          <a:effectLst/>
                          <a:latin typeface="ＭＳ Ｐゴシック" panose="020B0600070205080204" pitchFamily="50" charset="-128"/>
                          <a:ea typeface="ＭＳ Ｐゴシック" panose="020B0600070205080204" pitchFamily="50" charset="-128"/>
                          <a:cs typeface="Times New Roman"/>
                        </a:rPr>
                        <a:t>年度</a:t>
                      </a:r>
                      <a:endParaRPr lang="ja-JP" sz="1600" kern="100" dirty="0">
                        <a:solidFill>
                          <a:schemeClr val="bg1"/>
                        </a:solidFill>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kern="100" dirty="0">
                          <a:solidFill>
                            <a:schemeClr val="tx1"/>
                          </a:solidFill>
                          <a:effectLst/>
                          <a:latin typeface="ＭＳ Ｐゴシック" panose="020B0600070205080204" pitchFamily="50" charset="-128"/>
                          <a:ea typeface="ＭＳ Ｐゴシック" panose="020B0600070205080204" pitchFamily="50" charset="-128"/>
                        </a:rPr>
                        <a:t>1,717</a:t>
                      </a:r>
                      <a:endParaRPr lang="ja-JP" sz="16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kern="100" dirty="0" smtClean="0">
                          <a:solidFill>
                            <a:schemeClr val="tx1"/>
                          </a:solidFill>
                          <a:effectLst/>
                          <a:latin typeface="ＭＳ Ｐゴシック" panose="020B0600070205080204" pitchFamily="50" charset="-128"/>
                          <a:ea typeface="ＭＳ Ｐゴシック" panose="020B0600070205080204" pitchFamily="50" charset="-128"/>
                        </a:rPr>
                        <a:t>1,</a:t>
                      </a:r>
                      <a:r>
                        <a:rPr lang="en-US" altLang="ja-JP" sz="1600" kern="100" dirty="0" smtClean="0">
                          <a:solidFill>
                            <a:schemeClr val="tx1"/>
                          </a:solidFill>
                          <a:effectLst/>
                          <a:latin typeface="ＭＳ Ｐゴシック" panose="020B0600070205080204" pitchFamily="50" charset="-128"/>
                          <a:ea typeface="ＭＳ Ｐゴシック" panose="020B0600070205080204" pitchFamily="50" charset="-128"/>
                        </a:rPr>
                        <a:t>362</a:t>
                      </a:r>
                      <a:r>
                        <a:rPr lang="ja-JP" sz="1600" kern="100"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1600" kern="100" dirty="0" smtClean="0">
                          <a:solidFill>
                            <a:schemeClr val="tx1"/>
                          </a:solidFill>
                          <a:effectLst/>
                          <a:latin typeface="ＭＳ Ｐゴシック" panose="020B0600070205080204" pitchFamily="50" charset="-128"/>
                          <a:ea typeface="ＭＳ Ｐゴシック" panose="020B0600070205080204" pitchFamily="50" charset="-128"/>
                        </a:rPr>
                        <a:t>79</a:t>
                      </a:r>
                      <a:r>
                        <a:rPr lang="en-US" sz="1600" kern="100"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1600" kern="100" dirty="0" smtClean="0">
                          <a:solidFill>
                            <a:schemeClr val="tx1"/>
                          </a:solidFill>
                          <a:effectLst/>
                          <a:latin typeface="ＭＳ Ｐゴシック" panose="020B0600070205080204" pitchFamily="50" charset="-128"/>
                          <a:ea typeface="ＭＳ Ｐゴシック" panose="020B0600070205080204" pitchFamily="50" charset="-128"/>
                        </a:rPr>
                        <a:t>3</a:t>
                      </a:r>
                      <a:r>
                        <a:rPr lang="ja-JP" sz="1600" kern="10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600"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altLang="ja-JP" sz="1600" kern="100" dirty="0" smtClean="0">
                          <a:solidFill>
                            <a:schemeClr val="tx1"/>
                          </a:solidFill>
                          <a:effectLst/>
                          <a:latin typeface="ＭＳ Ｐゴシック" panose="020B0600070205080204" pitchFamily="50" charset="-128"/>
                          <a:ea typeface="ＭＳ Ｐゴシック" panose="020B0600070205080204" pitchFamily="50" charset="-128"/>
                        </a:rPr>
                        <a:t>372</a:t>
                      </a:r>
                      <a:r>
                        <a:rPr lang="ja-JP" sz="1600" kern="100" dirty="0" smtClean="0">
                          <a:solidFill>
                            <a:schemeClr val="tx1"/>
                          </a:solidFill>
                          <a:effectLst/>
                          <a:latin typeface="ＭＳ Ｐゴシック" panose="020B0600070205080204" pitchFamily="50" charset="-128"/>
                          <a:ea typeface="ＭＳ Ｐゴシック" panose="020B0600070205080204" pitchFamily="50" charset="-128"/>
                        </a:rPr>
                        <a:t>万件</a:t>
                      </a:r>
                      <a:endParaRPr lang="ja-JP" sz="160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r>
              <a:tr h="355195">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24</a:t>
                      </a:r>
                      <a:r>
                        <a:rPr lang="ja-JP" sz="1600" kern="100" dirty="0">
                          <a:effectLst/>
                          <a:latin typeface="ＭＳ Ｐゴシック" panose="020B0600070205080204" pitchFamily="50" charset="-128"/>
                          <a:ea typeface="ＭＳ Ｐゴシック" panose="020B0600070205080204" pitchFamily="50" charset="-128"/>
                        </a:rPr>
                        <a:t>年度</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1,717</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1,131</a:t>
                      </a:r>
                      <a:r>
                        <a:rPr lang="ja-JP" sz="1600" kern="100" dirty="0">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65.9</a:t>
                      </a:r>
                      <a:r>
                        <a:rPr lang="ja-JP" sz="1600" kern="100" dirty="0">
                          <a:effectLst/>
                          <a:latin typeface="ＭＳ Ｐゴシック" panose="020B0600070205080204" pitchFamily="50" charset="-128"/>
                          <a:ea typeface="ＭＳ Ｐゴシック" panose="020B0600070205080204" pitchFamily="50" charset="-128"/>
                        </a:rPr>
                        <a:t>％）</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290</a:t>
                      </a:r>
                      <a:r>
                        <a:rPr lang="ja-JP" sz="1600" kern="100" dirty="0">
                          <a:effectLst/>
                          <a:latin typeface="ＭＳ Ｐゴシック" panose="020B0600070205080204" pitchFamily="50" charset="-128"/>
                          <a:ea typeface="ＭＳ Ｐゴシック" panose="020B0600070205080204" pitchFamily="50" charset="-128"/>
                        </a:rPr>
                        <a:t>万件</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r>
              <a:tr h="369515">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23</a:t>
                      </a:r>
                      <a:r>
                        <a:rPr lang="ja-JP" sz="1600" kern="100" dirty="0">
                          <a:effectLst/>
                          <a:latin typeface="ＭＳ Ｐゴシック" panose="020B0600070205080204" pitchFamily="50" charset="-128"/>
                          <a:ea typeface="ＭＳ Ｐゴシック" panose="020B0600070205080204" pitchFamily="50" charset="-128"/>
                        </a:rPr>
                        <a:t>年度</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1,717</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496</a:t>
                      </a:r>
                      <a:r>
                        <a:rPr lang="ja-JP" sz="1600" kern="100" dirty="0">
                          <a:effectLst/>
                          <a:latin typeface="ＭＳ Ｐゴシック" panose="020B0600070205080204" pitchFamily="50" charset="-128"/>
                          <a:ea typeface="ＭＳ Ｐゴシック" panose="020B0600070205080204" pitchFamily="50" charset="-128"/>
                        </a:rPr>
                        <a:t>（</a:t>
                      </a:r>
                      <a:r>
                        <a:rPr lang="en-US" sz="1600" kern="100" dirty="0">
                          <a:effectLst/>
                          <a:latin typeface="ＭＳ Ｐゴシック" panose="020B0600070205080204" pitchFamily="50" charset="-128"/>
                          <a:ea typeface="ＭＳ Ｐゴシック" panose="020B0600070205080204" pitchFamily="50" charset="-128"/>
                        </a:rPr>
                        <a:t>28.9</a:t>
                      </a:r>
                      <a:r>
                        <a:rPr lang="ja-JP" sz="1600" kern="100" dirty="0">
                          <a:effectLst/>
                          <a:latin typeface="ＭＳ Ｐゴシック" panose="020B0600070205080204" pitchFamily="50" charset="-128"/>
                          <a:ea typeface="ＭＳ Ｐゴシック" panose="020B0600070205080204" pitchFamily="50" charset="-128"/>
                        </a:rPr>
                        <a:t>％）</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128</a:t>
                      </a:r>
                      <a:r>
                        <a:rPr lang="ja-JP" sz="1600" kern="100" dirty="0">
                          <a:effectLst/>
                          <a:latin typeface="ＭＳ Ｐゴシック" panose="020B0600070205080204" pitchFamily="50" charset="-128"/>
                          <a:ea typeface="ＭＳ Ｐゴシック" panose="020B0600070205080204" pitchFamily="50" charset="-128"/>
                        </a:rPr>
                        <a:t>万件</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r>
              <a:tr h="355195">
                <a:tc>
                  <a:txBody>
                    <a:bodyPr/>
                    <a:lstStyle/>
                    <a:p>
                      <a:pPr algn="ctr">
                        <a:lnSpc>
                          <a:spcPts val="1900"/>
                        </a:lnSpc>
                        <a:spcAft>
                          <a:spcPts val="0"/>
                        </a:spcAft>
                      </a:pPr>
                      <a:r>
                        <a:rPr lang="en-US" sz="1600" kern="100" dirty="0">
                          <a:effectLst/>
                          <a:latin typeface="ＭＳ Ｐゴシック" panose="020B0600070205080204" pitchFamily="50" charset="-128"/>
                          <a:ea typeface="ＭＳ Ｐゴシック" panose="020B0600070205080204" pitchFamily="50" charset="-128"/>
                        </a:rPr>
                        <a:t>22</a:t>
                      </a:r>
                      <a:r>
                        <a:rPr lang="ja-JP" sz="1600" kern="100" dirty="0">
                          <a:effectLst/>
                          <a:latin typeface="ＭＳ Ｐゴシック" panose="020B0600070205080204" pitchFamily="50" charset="-128"/>
                          <a:ea typeface="ＭＳ Ｐゴシック" panose="020B0600070205080204" pitchFamily="50" charset="-128"/>
                        </a:rPr>
                        <a:t>年度</a:t>
                      </a:r>
                      <a:endParaRPr lang="ja-JP" sz="1600" kern="100" dirty="0">
                        <a:effectLst/>
                        <a:latin typeface="ＭＳ Ｐゴシック" panose="020B0600070205080204" pitchFamily="50" charset="-128"/>
                        <a:ea typeface="ＭＳ Ｐゴシック" panose="020B0600070205080204" pitchFamily="50" charset="-128"/>
                        <a:cs typeface="Times New Roman"/>
                      </a:endParaRPr>
                    </a:p>
                  </a:txBody>
                  <a:tcPr marL="68577" marR="68577" marT="0" marB="0"/>
                </a:tc>
                <a:tc>
                  <a:txBody>
                    <a:bodyPr/>
                    <a:lstStyle/>
                    <a:p>
                      <a:pPr algn="ctr">
                        <a:lnSpc>
                          <a:spcPts val="1900"/>
                        </a:lnSpc>
                        <a:spcAft>
                          <a:spcPts val="0"/>
                        </a:spcAft>
                      </a:pPr>
                      <a:r>
                        <a:rPr lang="en-US" sz="1600" b="0" kern="100" dirty="0">
                          <a:effectLst/>
                          <a:latin typeface="ＭＳ Ｐゴシック" panose="020B0600070205080204" pitchFamily="50" charset="-128"/>
                          <a:ea typeface="ＭＳ Ｐゴシック" panose="020B0600070205080204" pitchFamily="50" charset="-128"/>
                          <a:cs typeface="Times New Roman"/>
                        </a:rPr>
                        <a:t>1,722</a:t>
                      </a:r>
                      <a:endParaRPr lang="ja-JP" sz="1600" b="0" kern="100" dirty="0">
                        <a:effectLst/>
                        <a:latin typeface="ＭＳ Ｐゴシック" panose="020B0600070205080204" pitchFamily="50" charset="-128"/>
                        <a:ea typeface="ＭＳ Ｐゴシック" panose="020B0600070205080204" pitchFamily="50" charset="-128"/>
                        <a:cs typeface="Times New Roman"/>
                      </a:endParaRPr>
                    </a:p>
                  </a:txBody>
                  <a:tcPr marL="68579" marR="68579" marT="0" marB="0"/>
                </a:tc>
                <a:tc>
                  <a:txBody>
                    <a:bodyPr/>
                    <a:lstStyle/>
                    <a:p>
                      <a:pPr algn="ctr">
                        <a:lnSpc>
                          <a:spcPts val="1900"/>
                        </a:lnSpc>
                        <a:spcAft>
                          <a:spcPts val="0"/>
                        </a:spcAft>
                      </a:pPr>
                      <a:r>
                        <a:rPr lang="en-US" sz="1600" b="0" kern="100" dirty="0">
                          <a:effectLst/>
                          <a:latin typeface="ＭＳ Ｐゴシック" panose="020B0600070205080204" pitchFamily="50" charset="-128"/>
                          <a:ea typeface="ＭＳ Ｐゴシック" panose="020B0600070205080204" pitchFamily="50" charset="-128"/>
                          <a:cs typeface="Times New Roman"/>
                        </a:rPr>
                        <a:t>213(12.4</a:t>
                      </a:r>
                      <a:r>
                        <a:rPr lang="ja-JP" sz="1600" b="0" kern="100" dirty="0">
                          <a:effectLst/>
                          <a:latin typeface="ＭＳ Ｐゴシック" panose="020B0600070205080204" pitchFamily="50" charset="-128"/>
                          <a:ea typeface="ＭＳ Ｐゴシック" panose="020B0600070205080204" pitchFamily="50" charset="-128"/>
                          <a:cs typeface="Times New Roman"/>
                        </a:rPr>
                        <a:t>％</a:t>
                      </a:r>
                      <a:r>
                        <a:rPr lang="en-US" sz="1600" b="0" kern="100" dirty="0">
                          <a:effectLst/>
                          <a:latin typeface="ＭＳ Ｐゴシック" panose="020B0600070205080204" pitchFamily="50" charset="-128"/>
                          <a:ea typeface="ＭＳ Ｐゴシック" panose="020B0600070205080204" pitchFamily="50" charset="-128"/>
                          <a:cs typeface="Times New Roman"/>
                        </a:rPr>
                        <a:t>)</a:t>
                      </a:r>
                      <a:endParaRPr lang="ja-JP" sz="1600" b="0" kern="100" dirty="0">
                        <a:effectLst/>
                        <a:latin typeface="ＭＳ Ｐゴシック" panose="020B0600070205080204" pitchFamily="50" charset="-128"/>
                        <a:ea typeface="ＭＳ Ｐゴシック" panose="020B0600070205080204" pitchFamily="50" charset="-128"/>
                        <a:cs typeface="Times New Roman"/>
                      </a:endParaRPr>
                    </a:p>
                  </a:txBody>
                  <a:tcPr marL="68579" marR="68579" marT="0" marB="0"/>
                </a:tc>
                <a:tc>
                  <a:txBody>
                    <a:bodyPr/>
                    <a:lstStyle/>
                    <a:p>
                      <a:pPr algn="ctr">
                        <a:lnSpc>
                          <a:spcPts val="1900"/>
                        </a:lnSpc>
                        <a:spcAft>
                          <a:spcPts val="0"/>
                        </a:spcAft>
                      </a:pPr>
                      <a:r>
                        <a:rPr lang="en-US" altLang="ja-JP" sz="1600" b="0" kern="100" dirty="0" smtClean="0">
                          <a:effectLst/>
                          <a:latin typeface="ＭＳ Ｐゴシック" panose="020B0600070205080204" pitchFamily="50" charset="-128"/>
                          <a:ea typeface="ＭＳ Ｐゴシック" panose="020B0600070205080204" pitchFamily="50" charset="-128"/>
                          <a:cs typeface="Times New Roman"/>
                        </a:rPr>
                        <a:t>48</a:t>
                      </a:r>
                      <a:r>
                        <a:rPr lang="ja-JP" sz="1600" b="0" kern="100" dirty="0" smtClean="0">
                          <a:effectLst/>
                          <a:latin typeface="ＭＳ Ｐゴシック" panose="020B0600070205080204" pitchFamily="50" charset="-128"/>
                          <a:ea typeface="ＭＳ Ｐゴシック" panose="020B0600070205080204" pitchFamily="50" charset="-128"/>
                          <a:cs typeface="Times New Roman"/>
                        </a:rPr>
                        <a:t>万件</a:t>
                      </a:r>
                      <a:endParaRPr lang="ja-JP" sz="1600" b="0" kern="100" dirty="0">
                        <a:effectLst/>
                        <a:latin typeface="ＭＳ Ｐゴシック" panose="020B0600070205080204" pitchFamily="50" charset="-128"/>
                        <a:ea typeface="ＭＳ Ｐゴシック" panose="020B0600070205080204" pitchFamily="50" charset="-128"/>
                        <a:cs typeface="Times New Roman"/>
                      </a:endParaRPr>
                    </a:p>
                  </a:txBody>
                  <a:tcPr marL="68579" marR="68579" marT="0" marB="0"/>
                </a:tc>
              </a:tr>
            </a:tbl>
          </a:graphicData>
        </a:graphic>
      </p:graphicFrame>
      <p:sp>
        <p:nvSpPr>
          <p:cNvPr id="2082" name="Rectangle 1"/>
          <p:cNvSpPr>
            <a:spLocks noChangeArrowheads="1"/>
          </p:cNvSpPr>
          <p:nvPr/>
        </p:nvSpPr>
        <p:spPr bwMode="auto">
          <a:xfrm>
            <a:off x="5565382" y="6601545"/>
            <a:ext cx="4848225" cy="22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018" tIns="43009" rIns="86018" bIns="43009" anchor="ctr">
            <a:spAutoFit/>
          </a:bodyPr>
          <a:lstStyle/>
          <a:p>
            <a:pPr indent="125442"/>
            <a:r>
              <a:rPr lang="ja-JP" altLang="ja-JP" sz="900" dirty="0">
                <a:solidFill>
                  <a:prstClr val="black"/>
                </a:solidFill>
              </a:rPr>
              <a:t>（出所）「国民健康保険事業の実施状況報告」（国民健康保険課） </a:t>
            </a:r>
          </a:p>
        </p:txBody>
      </p:sp>
      <p:sp>
        <p:nvSpPr>
          <p:cNvPr id="10" name="タイトル 1"/>
          <p:cNvSpPr txBox="1">
            <a:spLocks/>
          </p:cNvSpPr>
          <p:nvPr/>
        </p:nvSpPr>
        <p:spPr>
          <a:xfrm>
            <a:off x="9189" y="29758"/>
            <a:ext cx="9912364" cy="562074"/>
          </a:xfrm>
          <a:prstGeom prst="rect">
            <a:avLst/>
          </a:prstGeom>
        </p:spPr>
        <p:txBody>
          <a:bodyPr lIns="86018" tIns="43009" rIns="86018" bIns="43009"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ＭＳ Ｐゴシック" panose="020B0600070205080204" pitchFamily="50" charset="-128"/>
                <a:ea typeface="ＭＳ Ｐゴシック" panose="020B0600070205080204" pitchFamily="50" charset="-128"/>
              </a:rPr>
              <a:t>後発医</a:t>
            </a:r>
            <a:r>
              <a:rPr lang="ja-JP" altLang="en-US" sz="2400" dirty="0">
                <a:solidFill>
                  <a:prstClr val="black"/>
                </a:solidFill>
                <a:latin typeface="ＭＳ Ｐゴシック" panose="020B0600070205080204" pitchFamily="50" charset="-128"/>
                <a:ea typeface="ＭＳ Ｐゴシック" panose="020B0600070205080204" pitchFamily="50" charset="-128"/>
              </a:rPr>
              <a:t>薬品の使用促進に向けた取組（国民健康保険</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a:t>
            </a:r>
            <a:endParaRPr lang="ja-JP" altLang="en-US"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6362" y="475655"/>
            <a:ext cx="9906000" cy="304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018" tIns="43009" rIns="86018" bIns="43009" rtlCol="0" anchor="ctr"/>
          <a:lstStyle/>
          <a:p>
            <a:pPr algn="ctr"/>
            <a:endParaRPr lang="ja-JP" altLang="en-US">
              <a:solidFill>
                <a:prstClr val="white"/>
              </a:solidFill>
            </a:endParaRPr>
          </a:p>
        </p:txBody>
      </p:sp>
      <p:sp>
        <p:nvSpPr>
          <p:cNvPr id="11"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14</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1402918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56" y="116632"/>
            <a:ext cx="8835308" cy="68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681192" y="136352"/>
            <a:ext cx="3224808" cy="37549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平成</a:t>
            </a:r>
            <a:r>
              <a:rPr kumimoji="1" lang="en-US" altLang="ja-JP" sz="1100" dirty="0" smtClean="0">
                <a:solidFill>
                  <a:schemeClr val="tx1"/>
                </a:solidFill>
              </a:rPr>
              <a:t>27</a:t>
            </a:r>
            <a:r>
              <a:rPr kumimoji="1" lang="ja-JP" altLang="en-US" sz="1100" dirty="0" smtClean="0">
                <a:solidFill>
                  <a:schemeClr val="tx1"/>
                </a:solidFill>
              </a:rPr>
              <a:t>年</a:t>
            </a:r>
            <a:r>
              <a:rPr kumimoji="1" lang="en-US" altLang="ja-JP" sz="1100" dirty="0" smtClean="0">
                <a:solidFill>
                  <a:schemeClr val="tx1"/>
                </a:solidFill>
              </a:rPr>
              <a:t>10</a:t>
            </a:r>
            <a:r>
              <a:rPr kumimoji="1" lang="ja-JP" altLang="en-US" sz="1100" dirty="0" smtClean="0">
                <a:solidFill>
                  <a:schemeClr val="tx1"/>
                </a:solidFill>
              </a:rPr>
              <a:t>月６日第２回健康増進・予防サービス</a:t>
            </a:r>
            <a:endParaRPr kumimoji="1" lang="en-US" altLang="ja-JP" sz="1100" dirty="0" smtClean="0">
              <a:solidFill>
                <a:schemeClr val="tx1"/>
              </a:solidFill>
            </a:endParaRPr>
          </a:p>
          <a:p>
            <a:pPr algn="ctr"/>
            <a:r>
              <a:rPr kumimoji="1" lang="ja-JP" altLang="en-US" sz="1100" dirty="0" smtClean="0">
                <a:solidFill>
                  <a:schemeClr val="tx1"/>
                </a:solidFill>
              </a:rPr>
              <a:t>プラットフォーム呉市提出資料</a:t>
            </a:r>
            <a:endParaRPr kumimoji="1" lang="en-US" altLang="ja-JP" sz="1100" dirty="0" smtClean="0">
              <a:solidFill>
                <a:schemeClr val="tx1"/>
              </a:solidFill>
            </a:endParaRPr>
          </a:p>
        </p:txBody>
      </p:sp>
      <p:sp>
        <p:nvSpPr>
          <p:cNvPr id="2" name="テキスト ボックス 1"/>
          <p:cNvSpPr txBox="1"/>
          <p:nvPr/>
        </p:nvSpPr>
        <p:spPr>
          <a:xfrm>
            <a:off x="416496" y="191901"/>
            <a:ext cx="6241710" cy="369332"/>
          </a:xfrm>
          <a:prstGeom prst="rect">
            <a:avLst/>
          </a:prstGeom>
          <a:solidFill>
            <a:schemeClr val="bg1"/>
          </a:solidFill>
        </p:spPr>
        <p:txBody>
          <a:bodyPr wrap="square" rtlCol="0">
            <a:spAutoFit/>
          </a:bodyPr>
          <a:lstStyle/>
          <a:p>
            <a:pPr algn="ctr"/>
            <a:r>
              <a:rPr kumimoji="1" lang="ja-JP" altLang="en-US" dirty="0" smtClean="0">
                <a:latin typeface="HGP創英角ｺﾞｼｯｸUB" panose="020B0900000000000000" pitchFamily="50" charset="-128"/>
                <a:ea typeface="HGP創英角ｺﾞｼｯｸUB" panose="020B0900000000000000" pitchFamily="50" charset="-128"/>
              </a:rPr>
              <a:t>　　　　　　　　　　呉市における後発医薬品使用促進通知の成果</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25832" y="136352"/>
            <a:ext cx="936104" cy="836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0452" y="539061"/>
            <a:ext cx="9397044" cy="433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87560" y="59165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15</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8657840" y="6569082"/>
            <a:ext cx="216024" cy="223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988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p:txBody>
          <a:bodyPr/>
          <a:lstStyle/>
          <a:p>
            <a:pPr>
              <a:defRPr/>
            </a:pPr>
            <a:fld id="{1B20E0D8-552F-4FB2-AFB0-786DFAF0EC6F}" type="slidenum">
              <a:rPr lang="ja-JP" altLang="en-US">
                <a:solidFill>
                  <a:prstClr val="black"/>
                </a:solidFill>
              </a:rPr>
              <a:pPr>
                <a:defRPr/>
              </a:pPr>
              <a:t>16</a:t>
            </a:fld>
            <a:endParaRPr lang="ja-JP" altLang="en-US">
              <a:solidFill>
                <a:prstClr val="black"/>
              </a:solidFill>
            </a:endParaRPr>
          </a:p>
        </p:txBody>
      </p:sp>
      <p:sp>
        <p:nvSpPr>
          <p:cNvPr id="88067" name="Rectangle 6"/>
          <p:cNvSpPr txBox="1">
            <a:spLocks noGrp="1" noChangeArrowheads="1"/>
          </p:cNvSpPr>
          <p:nvPr/>
        </p:nvSpPr>
        <p:spPr bwMode="auto">
          <a:xfrm>
            <a:off x="7362998" y="6607176"/>
            <a:ext cx="250401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C823FAE4-1646-4DBB-A96E-10D6176664BF}" type="slidenum">
              <a:rPr lang="ja-JP" altLang="en-US" sz="1000">
                <a:solidFill>
                  <a:srgbClr val="000000"/>
                </a:solidFill>
              </a:rPr>
              <a:pPr algn="r" eaLnBrk="1" hangingPunct="1"/>
              <a:t>16</a:t>
            </a:fld>
            <a:endParaRPr lang="ja-JP" altLang="en-US" sz="1000" dirty="0">
              <a:solidFill>
                <a:srgbClr val="000000"/>
              </a:solidFill>
            </a:endParaRPr>
          </a:p>
        </p:txBody>
      </p:sp>
      <p:sp>
        <p:nvSpPr>
          <p:cNvPr id="88068" name="Rectangle 2"/>
          <p:cNvSpPr txBox="1">
            <a:spLocks noChangeArrowheads="1"/>
          </p:cNvSpPr>
          <p:nvPr/>
        </p:nvSpPr>
        <p:spPr bwMode="auto">
          <a:xfrm>
            <a:off x="761868" y="0"/>
            <a:ext cx="9106296"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100">
                <a:solidFill>
                  <a:srgbClr val="000000"/>
                </a:solidFill>
                <a:latin typeface="HGP創英角ｺﾞｼｯｸUB" pitchFamily="50" charset="-128"/>
                <a:ea typeface="HGP創英角ｺﾞｼｯｸUB" pitchFamily="50" charset="-128"/>
              </a:rPr>
              <a:t>ジェネリック医薬品使用促進通知</a:t>
            </a:r>
          </a:p>
        </p:txBody>
      </p:sp>
      <p:sp>
        <p:nvSpPr>
          <p:cNvPr id="33" name="正方形/長方形 32"/>
          <p:cNvSpPr/>
          <p:nvPr/>
        </p:nvSpPr>
        <p:spPr>
          <a:xfrm>
            <a:off x="0" y="1"/>
            <a:ext cx="799704" cy="766763"/>
          </a:xfrm>
          <a:prstGeom prst="rect">
            <a:avLst/>
          </a:prstGeom>
          <a:gradFill>
            <a:gsLst>
              <a:gs pos="0">
                <a:srgbClr val="0000CC"/>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17375E"/>
              </a:solidFill>
              <a:ea typeface="ＭＳ Ｐゴシック" pitchFamily="50" charset="-128"/>
            </a:endParaRPr>
          </a:p>
        </p:txBody>
      </p:sp>
      <p:sp>
        <p:nvSpPr>
          <p:cNvPr id="34" name="正方形/長方形 33"/>
          <p:cNvSpPr/>
          <p:nvPr/>
        </p:nvSpPr>
        <p:spPr>
          <a:xfrm>
            <a:off x="0" y="709613"/>
            <a:ext cx="9906000" cy="5715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17375E"/>
              </a:solidFill>
              <a:ea typeface="ＭＳ Ｐゴシック" pitchFamily="50" charset="-128"/>
            </a:endParaRPr>
          </a:p>
        </p:txBody>
      </p:sp>
      <p:sp>
        <p:nvSpPr>
          <p:cNvPr id="88071" name="Text Box 9"/>
          <p:cNvSpPr txBox="1">
            <a:spLocks noChangeArrowheads="1"/>
          </p:cNvSpPr>
          <p:nvPr/>
        </p:nvSpPr>
        <p:spPr bwMode="auto">
          <a:xfrm>
            <a:off x="1363796" y="1196976"/>
            <a:ext cx="351009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a:solidFill>
                  <a:srgbClr val="000000"/>
                </a:solidFill>
              </a:rPr>
              <a:t>【</a:t>
            </a:r>
            <a:r>
              <a:rPr lang="ja-JP" altLang="en-US">
                <a:solidFill>
                  <a:srgbClr val="000000"/>
                </a:solidFill>
              </a:rPr>
              <a:t>通知書の見本：表面</a:t>
            </a:r>
            <a:r>
              <a:rPr lang="en-US" altLang="ja-JP">
                <a:solidFill>
                  <a:srgbClr val="000000"/>
                </a:solidFill>
              </a:rPr>
              <a:t>】</a:t>
            </a:r>
          </a:p>
        </p:txBody>
      </p:sp>
      <p:sp>
        <p:nvSpPr>
          <p:cNvPr id="88072" name="Text Box 10"/>
          <p:cNvSpPr txBox="1">
            <a:spLocks noChangeArrowheads="1"/>
          </p:cNvSpPr>
          <p:nvPr/>
        </p:nvSpPr>
        <p:spPr bwMode="auto">
          <a:xfrm>
            <a:off x="5181734" y="836613"/>
            <a:ext cx="3510094"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a:solidFill>
                  <a:srgbClr val="000000"/>
                </a:solidFill>
              </a:rPr>
              <a:t>【</a:t>
            </a:r>
            <a:r>
              <a:rPr lang="ja-JP" altLang="en-US">
                <a:solidFill>
                  <a:srgbClr val="000000"/>
                </a:solidFill>
              </a:rPr>
              <a:t>通知書の見本：裏面</a:t>
            </a:r>
            <a:r>
              <a:rPr lang="en-US" altLang="ja-JP">
                <a:solidFill>
                  <a:srgbClr val="000000"/>
                </a:solidFill>
              </a:rPr>
              <a:t>】</a:t>
            </a:r>
          </a:p>
        </p:txBody>
      </p:sp>
      <p:pic>
        <p:nvPicPr>
          <p:cNvPr id="8807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2261" y="1563688"/>
            <a:ext cx="3933164" cy="5143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807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381" y="1212850"/>
            <a:ext cx="3850613" cy="51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6681192" y="116213"/>
            <a:ext cx="3224808" cy="37549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平成</a:t>
            </a:r>
            <a:r>
              <a:rPr kumimoji="1" lang="en-US" altLang="ja-JP" sz="1100" dirty="0" smtClean="0">
                <a:solidFill>
                  <a:schemeClr val="tx1"/>
                </a:solidFill>
              </a:rPr>
              <a:t>27</a:t>
            </a:r>
            <a:r>
              <a:rPr kumimoji="1" lang="ja-JP" altLang="en-US" sz="1100" dirty="0" smtClean="0">
                <a:solidFill>
                  <a:schemeClr val="tx1"/>
                </a:solidFill>
              </a:rPr>
              <a:t>年</a:t>
            </a:r>
            <a:r>
              <a:rPr kumimoji="1" lang="en-US" altLang="ja-JP" sz="1100" dirty="0" smtClean="0">
                <a:solidFill>
                  <a:schemeClr val="tx1"/>
                </a:solidFill>
              </a:rPr>
              <a:t>10</a:t>
            </a:r>
            <a:r>
              <a:rPr kumimoji="1" lang="ja-JP" altLang="en-US" sz="1100" dirty="0" smtClean="0">
                <a:solidFill>
                  <a:schemeClr val="tx1"/>
                </a:solidFill>
              </a:rPr>
              <a:t>月６日第２回健康増進・予防サービス</a:t>
            </a:r>
            <a:endParaRPr kumimoji="1" lang="en-US" altLang="ja-JP" sz="1100" dirty="0" smtClean="0">
              <a:solidFill>
                <a:schemeClr val="tx1"/>
              </a:solidFill>
            </a:endParaRPr>
          </a:p>
          <a:p>
            <a:pPr algn="ctr"/>
            <a:r>
              <a:rPr kumimoji="1" lang="ja-JP" altLang="en-US" sz="1100" dirty="0" smtClean="0">
                <a:solidFill>
                  <a:schemeClr val="tx1"/>
                </a:solidFill>
              </a:rPr>
              <a:t>プラットフォーム呉市提出資料</a:t>
            </a:r>
            <a:endParaRPr kumimoji="1" lang="en-US" altLang="ja-JP" sz="1100" dirty="0" smtClean="0">
              <a:solidFill>
                <a:schemeClr val="tx1"/>
              </a:solidFill>
            </a:endParaRPr>
          </a:p>
        </p:txBody>
      </p:sp>
      <p:sp>
        <p:nvSpPr>
          <p:cNvPr id="12" name="テキスト ボックス 11"/>
          <p:cNvSpPr txBox="1"/>
          <p:nvPr/>
        </p:nvSpPr>
        <p:spPr>
          <a:xfrm>
            <a:off x="708720" y="198716"/>
            <a:ext cx="5943376" cy="369332"/>
          </a:xfrm>
          <a:prstGeom prst="rect">
            <a:avLst/>
          </a:prstGeom>
          <a:solidFill>
            <a:schemeClr val="bg1"/>
          </a:solidFill>
        </p:spPr>
        <p:txBody>
          <a:bodyPr wrap="square" rtlCol="0">
            <a:spAutoFit/>
          </a:bodyPr>
          <a:lstStyle/>
          <a:p>
            <a:pPr algn="ctr"/>
            <a:r>
              <a:rPr kumimoji="1" lang="ja-JP" altLang="en-US" dirty="0" smtClean="0">
                <a:latin typeface="HGP創英角ｺﾞｼｯｸUB" panose="020B0900000000000000" pitchFamily="50" charset="-128"/>
                <a:ea typeface="HGP創英角ｺﾞｼｯｸUB" panose="020B0900000000000000" pitchFamily="50" charset="-128"/>
              </a:rPr>
              <a:t>　　　　　　　　　　呉市における後発医薬品使用促進通知</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68200" y="0"/>
            <a:ext cx="936104" cy="80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8200" y="605796"/>
            <a:ext cx="9974200" cy="230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87560" y="59165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00672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772816"/>
            <a:ext cx="8602538" cy="1470025"/>
          </a:xfrm>
        </p:spPr>
        <p:txBody>
          <a:bodyPr>
            <a:normAutofit/>
          </a:bodyPr>
          <a:lstStyle/>
          <a:p>
            <a:r>
              <a:rPr lang="en-US" altLang="ja-JP" dirty="0" smtClean="0"/>
              <a:t>Ⅵ</a:t>
            </a:r>
            <a:r>
              <a:rPr kumimoji="1" lang="ja-JP" altLang="en-US" dirty="0" err="1" smtClean="0"/>
              <a:t>．</a:t>
            </a:r>
            <a:r>
              <a:rPr lang="ja-JP" altLang="en-US" dirty="0" smtClean="0"/>
              <a:t>保険者機能の強化</a:t>
            </a:r>
            <a:r>
              <a:rPr lang="ja-JP" altLang="en-US" dirty="0"/>
              <a:t>等</a:t>
            </a:r>
            <a:endParaRPr kumimoji="1" lang="ja-JP" altLang="en-US" dirty="0"/>
          </a:p>
        </p:txBody>
      </p:sp>
      <p:sp>
        <p:nvSpPr>
          <p:cNvPr id="5" name="タイトル 1"/>
          <p:cNvSpPr txBox="1">
            <a:spLocks/>
          </p:cNvSpPr>
          <p:nvPr/>
        </p:nvSpPr>
        <p:spPr>
          <a:xfrm>
            <a:off x="1640632" y="3068960"/>
            <a:ext cx="7128792" cy="22322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algn="l">
              <a:lnSpc>
                <a:spcPts val="3200"/>
              </a:lnSpc>
              <a:tabLst>
                <a:tab pos="271463" algn="l"/>
              </a:tabLst>
            </a:pPr>
            <a:r>
              <a:rPr lang="ja-JP" altLang="en-US" sz="2400" dirty="0">
                <a:solidFill>
                  <a:schemeClr val="bg2">
                    <a:lumMod val="50000"/>
                  </a:schemeClr>
                </a:solidFill>
              </a:rPr>
              <a:t>１　データヘルス計画</a:t>
            </a:r>
          </a:p>
          <a:p>
            <a:pPr marL="271463" algn="l">
              <a:lnSpc>
                <a:spcPts val="3200"/>
              </a:lnSpc>
              <a:tabLst>
                <a:tab pos="271463" algn="l"/>
              </a:tabLst>
            </a:pPr>
            <a:r>
              <a:rPr lang="ja-JP" altLang="en-US" sz="2400" dirty="0">
                <a:solidFill>
                  <a:schemeClr val="bg2">
                    <a:lumMod val="50000"/>
                  </a:schemeClr>
                </a:solidFill>
              </a:rPr>
              <a:t>２　糖尿病性腎症の重症化予防の取組</a:t>
            </a:r>
          </a:p>
          <a:p>
            <a:pPr marL="271463" algn="l">
              <a:lnSpc>
                <a:spcPts val="3200"/>
              </a:lnSpc>
              <a:tabLst>
                <a:tab pos="271463" algn="l"/>
              </a:tabLst>
            </a:pPr>
            <a:r>
              <a:rPr lang="ja-JP" altLang="en-US" sz="2400" dirty="0">
                <a:solidFill>
                  <a:schemeClr val="bg2">
                    <a:lumMod val="50000"/>
                  </a:schemeClr>
                </a:solidFill>
              </a:rPr>
              <a:t>３　後発医薬品の使用促進に向けた取組</a:t>
            </a:r>
          </a:p>
          <a:p>
            <a:pPr marL="271463" algn="l">
              <a:lnSpc>
                <a:spcPts val="3200"/>
              </a:lnSpc>
              <a:tabLst>
                <a:tab pos="271463" algn="l"/>
              </a:tabLst>
            </a:pPr>
            <a:r>
              <a:rPr lang="ja-JP" altLang="en-US" sz="2400" dirty="0">
                <a:solidFill>
                  <a:prstClr val="black"/>
                </a:solidFill>
              </a:rPr>
              <a:t>４　第三者求償の推進</a:t>
            </a:r>
          </a:p>
          <a:p>
            <a:pPr marL="271463" algn="l">
              <a:lnSpc>
                <a:spcPts val="3200"/>
              </a:lnSpc>
              <a:tabLst>
                <a:tab pos="271463" algn="l"/>
              </a:tabLst>
            </a:pPr>
            <a:r>
              <a:rPr lang="ja-JP" altLang="en-US" sz="2400" dirty="0">
                <a:solidFill>
                  <a:schemeClr val="bg2">
                    <a:lumMod val="50000"/>
                  </a:schemeClr>
                </a:solidFill>
              </a:rPr>
              <a:t>５　保険者努力支援制度とその前倒し実施</a:t>
            </a:r>
          </a:p>
          <a:p>
            <a:pPr marL="271463" algn="l">
              <a:lnSpc>
                <a:spcPts val="3200"/>
              </a:lnSpc>
              <a:tabLst>
                <a:tab pos="271463" algn="l"/>
              </a:tabLst>
            </a:pPr>
            <a:r>
              <a:rPr lang="ja-JP" altLang="en-US" sz="2400" dirty="0">
                <a:solidFill>
                  <a:schemeClr val="bg2">
                    <a:lumMod val="50000"/>
                  </a:schemeClr>
                </a:solidFill>
              </a:rPr>
              <a:t>６　地域包括ケアの推進</a:t>
            </a:r>
          </a:p>
          <a:p>
            <a:pPr marL="271463" algn="l">
              <a:lnSpc>
                <a:spcPts val="3200"/>
              </a:lnSpc>
              <a:tabLst>
                <a:tab pos="271463" algn="l"/>
              </a:tabLst>
            </a:pPr>
            <a:r>
              <a:rPr lang="ja-JP" altLang="en-US" sz="2400" dirty="0">
                <a:solidFill>
                  <a:schemeClr val="bg2">
                    <a:lumMod val="50000"/>
                  </a:schemeClr>
                </a:solidFill>
              </a:rPr>
              <a:t>７　情報セキュリティ対策の強化について</a:t>
            </a:r>
            <a:endParaRPr lang="en-US" altLang="ja-JP" sz="2400" dirty="0">
              <a:solidFill>
                <a:schemeClr val="bg2">
                  <a:lumMod val="50000"/>
                </a:schemeClr>
              </a:solidFill>
            </a:endParaRPr>
          </a:p>
          <a:p>
            <a:pPr marL="271463" algn="l">
              <a:lnSpc>
                <a:spcPts val="3200"/>
              </a:lnSpc>
              <a:tabLst>
                <a:tab pos="271463" algn="l"/>
              </a:tabLst>
            </a:pPr>
            <a:r>
              <a:rPr lang="ja-JP" altLang="en-US" sz="2400" dirty="0" smtClean="0">
                <a:solidFill>
                  <a:schemeClr val="bg2">
                    <a:lumMod val="50000"/>
                  </a:schemeClr>
                </a:solidFill>
              </a:rPr>
              <a:t>８　番号制度の導入と</a:t>
            </a:r>
            <a:r>
              <a:rPr lang="ja-JP" altLang="en-US" sz="2400" dirty="0">
                <a:solidFill>
                  <a:schemeClr val="bg2">
                    <a:lumMod val="50000"/>
                  </a:schemeClr>
                </a:solidFill>
              </a:rPr>
              <a:t>活用について</a:t>
            </a:r>
            <a:endParaRPr lang="en-US" altLang="ja-JP" sz="2400" dirty="0" smtClean="0">
              <a:solidFill>
                <a:schemeClr val="bg2">
                  <a:lumMod val="50000"/>
                </a:schemeClr>
              </a:solidFill>
            </a:endParaRPr>
          </a:p>
        </p:txBody>
      </p:sp>
      <p:sp>
        <p:nvSpPr>
          <p:cNvPr id="4" name="正方形/長方形 3"/>
          <p:cNvSpPr/>
          <p:nvPr/>
        </p:nvSpPr>
        <p:spPr>
          <a:xfrm>
            <a:off x="1836765" y="4293096"/>
            <a:ext cx="66247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47597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43408"/>
            <a:ext cx="8915400" cy="1143000"/>
          </a:xfrm>
        </p:spPr>
        <p:txBody>
          <a:bodyPr>
            <a:normAutofit/>
          </a:bodyPr>
          <a:lstStyle/>
          <a:p>
            <a:r>
              <a:rPr lang="ja-JP" altLang="ja-JP" sz="1800" dirty="0">
                <a:latin typeface="HGP創英角ｺﾞｼｯｸUB" panose="020B0900000000000000" pitchFamily="50" charset="-128"/>
                <a:ea typeface="HGP創英角ｺﾞｼｯｸUB" panose="020B0900000000000000" pitchFamily="50" charset="-128"/>
              </a:rPr>
              <a:t>１　第三者求償の現状と課題</a:t>
            </a:r>
            <a:br>
              <a:rPr lang="ja-JP" altLang="ja-JP" sz="1800" dirty="0">
                <a:latin typeface="HGP創英角ｺﾞｼｯｸUB" panose="020B0900000000000000" pitchFamily="50" charset="-128"/>
                <a:ea typeface="HGP創英角ｺﾞｼｯｸUB" panose="020B0900000000000000" pitchFamily="50" charset="-128"/>
              </a:rPr>
            </a:br>
            <a:r>
              <a:rPr lang="ja-JP" altLang="en-US" sz="1800" dirty="0" smtClean="0">
                <a:latin typeface="HGP創英角ｺﾞｼｯｸUB" panose="020B0900000000000000" pitchFamily="50" charset="-128"/>
                <a:ea typeface="HGP創英角ｺﾞｼｯｸUB" panose="020B0900000000000000" pitchFamily="50" charset="-128"/>
              </a:rPr>
              <a:t>　（１）</a:t>
            </a:r>
            <a:r>
              <a:rPr lang="ja-JP" altLang="ja-JP" sz="1800" dirty="0" smtClean="0">
                <a:latin typeface="HGP創英角ｺﾞｼｯｸUB" panose="020B0900000000000000" pitchFamily="50" charset="-128"/>
                <a:ea typeface="HGP創英角ｺﾞｼｯｸUB" panose="020B0900000000000000" pitchFamily="50" charset="-128"/>
              </a:rPr>
              <a:t>損害</a:t>
            </a:r>
            <a:r>
              <a:rPr lang="ja-JP" altLang="ja-JP" sz="1800" dirty="0">
                <a:latin typeface="HGP創英角ｺﾞｼｯｸUB" panose="020B0900000000000000" pitchFamily="50" charset="-128"/>
                <a:ea typeface="HGP創英角ｺﾞｼｯｸUB" panose="020B0900000000000000" pitchFamily="50" charset="-128"/>
              </a:rPr>
              <a:t>賠償請求権の代位</a:t>
            </a:r>
            <a:r>
              <a:rPr lang="ja-JP" altLang="ja-JP" sz="1800" dirty="0" smtClean="0">
                <a:latin typeface="HGP創英角ｺﾞｼｯｸUB" panose="020B0900000000000000" pitchFamily="50" charset="-128"/>
                <a:ea typeface="HGP創英角ｺﾞｼｯｸUB" panose="020B0900000000000000" pitchFamily="50" charset="-128"/>
              </a:rPr>
              <a:t>取得</a:t>
            </a:r>
            <a:endParaRPr lang="ja-JP" altLang="ja-JP"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1"/>
          <p:cNvSpPr txBox="1">
            <a:spLocks/>
          </p:cNvSpPr>
          <p:nvPr/>
        </p:nvSpPr>
        <p:spPr>
          <a:xfrm>
            <a:off x="7371269" y="6501354"/>
            <a:ext cx="25560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18</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48" name="正方形/長方形 47"/>
          <p:cNvSpPr/>
          <p:nvPr/>
        </p:nvSpPr>
        <p:spPr>
          <a:xfrm>
            <a:off x="110362" y="764704"/>
            <a:ext cx="9725762" cy="1538883"/>
          </a:xfrm>
          <a:prstGeom prst="rect">
            <a:avLst/>
          </a:prstGeom>
          <a:ln w="19050">
            <a:solidFill>
              <a:schemeClr val="bg1">
                <a:lumMod val="50000"/>
              </a:schemeClr>
            </a:solidFill>
          </a:ln>
        </p:spPr>
        <p:txBody>
          <a:bodyPr wrap="square">
            <a:spAutoFit/>
          </a:bodyPr>
          <a:lstStyle/>
          <a:p>
            <a:r>
              <a:rPr lang="ja-JP" altLang="ja-JP" sz="1400" dirty="0" smtClean="0">
                <a:latin typeface="+mn-ea"/>
              </a:rPr>
              <a:t>○</a:t>
            </a:r>
            <a:r>
              <a:rPr lang="ja-JP" altLang="en-US" sz="1400" dirty="0" smtClean="0">
                <a:latin typeface="+mn-ea"/>
              </a:rPr>
              <a:t>　</a:t>
            </a:r>
            <a:r>
              <a:rPr lang="ja-JP" altLang="ja-JP" sz="1400" dirty="0" smtClean="0">
                <a:latin typeface="+mn-ea"/>
              </a:rPr>
              <a:t>保険</a:t>
            </a:r>
            <a:r>
              <a:rPr lang="ja-JP" altLang="ja-JP" sz="1400" dirty="0">
                <a:latin typeface="+mn-ea"/>
              </a:rPr>
              <a:t>給付の対象となる疾病、負傷、死亡等の保険事故については、その事故の発生</a:t>
            </a:r>
            <a:r>
              <a:rPr lang="ja-JP" altLang="ja-JP" sz="1400" dirty="0" smtClean="0">
                <a:latin typeface="+mn-ea"/>
              </a:rPr>
              <a:t>が</a:t>
            </a:r>
            <a:r>
              <a:rPr lang="ja-JP" altLang="en-US" sz="1400" dirty="0" smtClean="0">
                <a:latin typeface="+mn-ea"/>
              </a:rPr>
              <a:t>、</a:t>
            </a:r>
            <a:r>
              <a:rPr lang="ja-JP" altLang="ja-JP" sz="1400" dirty="0" smtClean="0">
                <a:latin typeface="+mn-ea"/>
              </a:rPr>
              <a:t>第三者</a:t>
            </a:r>
            <a:r>
              <a:rPr lang="ja-JP" altLang="ja-JP" sz="1400" dirty="0">
                <a:latin typeface="+mn-ea"/>
              </a:rPr>
              <a:t>の</a:t>
            </a:r>
            <a:r>
              <a:rPr lang="ja-JP" altLang="ja-JP" sz="1400" dirty="0" smtClean="0">
                <a:latin typeface="+mn-ea"/>
              </a:rPr>
              <a:t>不法行為</a:t>
            </a:r>
            <a:r>
              <a:rPr lang="ja-JP" altLang="ja-JP" sz="1400" dirty="0">
                <a:latin typeface="+mn-ea"/>
              </a:rPr>
              <a:t>の</a:t>
            </a:r>
            <a:r>
              <a:rPr lang="ja-JP" altLang="ja-JP" sz="1400" dirty="0" smtClean="0">
                <a:latin typeface="+mn-ea"/>
              </a:rPr>
              <a:t>結果生じた</a:t>
            </a:r>
            <a:endParaRPr lang="en-US" altLang="ja-JP" sz="1400" dirty="0" smtClean="0">
              <a:latin typeface="+mn-ea"/>
            </a:endParaRPr>
          </a:p>
          <a:p>
            <a:r>
              <a:rPr lang="ja-JP" altLang="en-US" sz="1400" dirty="0">
                <a:latin typeface="+mn-ea"/>
              </a:rPr>
              <a:t>　</a:t>
            </a:r>
            <a:r>
              <a:rPr lang="ja-JP" altLang="ja-JP" sz="1400" dirty="0" smtClean="0">
                <a:latin typeface="+mn-ea"/>
              </a:rPr>
              <a:t>もの</a:t>
            </a:r>
            <a:r>
              <a:rPr lang="ja-JP" altLang="ja-JP" sz="1400" dirty="0">
                <a:latin typeface="+mn-ea"/>
              </a:rPr>
              <a:t>で</a:t>
            </a:r>
            <a:r>
              <a:rPr lang="ja-JP" altLang="ja-JP" sz="1400" dirty="0" smtClean="0">
                <a:latin typeface="+mn-ea"/>
              </a:rPr>
              <a:t>あっても保険</a:t>
            </a:r>
            <a:r>
              <a:rPr lang="ja-JP" altLang="ja-JP" sz="1400" dirty="0">
                <a:latin typeface="+mn-ea"/>
              </a:rPr>
              <a:t>給付の対象となる</a:t>
            </a:r>
            <a:r>
              <a:rPr lang="ja-JP" altLang="ja-JP" sz="1400" b="1" dirty="0">
                <a:latin typeface="+mn-ea"/>
              </a:rPr>
              <a:t>。</a:t>
            </a:r>
            <a:r>
              <a:rPr lang="ja-JP" altLang="ja-JP" sz="1400" b="1" dirty="0">
                <a:solidFill>
                  <a:srgbClr val="C00000"/>
                </a:solidFill>
                <a:latin typeface="+mn-ea"/>
              </a:rPr>
              <a:t>給付事由が第三者行為に</a:t>
            </a:r>
            <a:r>
              <a:rPr lang="ja-JP" altLang="ja-JP" sz="1400" b="1" dirty="0" smtClean="0">
                <a:solidFill>
                  <a:srgbClr val="C00000"/>
                </a:solidFill>
                <a:latin typeface="+mn-ea"/>
              </a:rPr>
              <a:t>よ</a:t>
            </a:r>
            <a:r>
              <a:rPr lang="ja-JP" altLang="en-US" sz="1400" b="1" dirty="0" smtClean="0">
                <a:solidFill>
                  <a:srgbClr val="C00000"/>
                </a:solidFill>
                <a:latin typeface="+mn-ea"/>
              </a:rPr>
              <a:t>る場合</a:t>
            </a:r>
            <a:r>
              <a:rPr lang="ja-JP" altLang="ja-JP" sz="1400" b="1" dirty="0" smtClean="0">
                <a:solidFill>
                  <a:srgbClr val="C00000"/>
                </a:solidFill>
                <a:latin typeface="+mn-ea"/>
              </a:rPr>
              <a:t>、世帯主</a:t>
            </a:r>
            <a:r>
              <a:rPr lang="ja-JP" altLang="en-US" sz="1400" b="1" dirty="0" smtClean="0">
                <a:solidFill>
                  <a:srgbClr val="C00000"/>
                </a:solidFill>
                <a:latin typeface="+mn-ea"/>
              </a:rPr>
              <a:t>等</a:t>
            </a:r>
            <a:r>
              <a:rPr lang="ja-JP" altLang="ja-JP" sz="1400" b="1" dirty="0" smtClean="0">
                <a:solidFill>
                  <a:srgbClr val="C00000"/>
                </a:solidFill>
                <a:latin typeface="+mn-ea"/>
              </a:rPr>
              <a:t>は</a:t>
            </a:r>
            <a:r>
              <a:rPr lang="ja-JP" altLang="en-US" sz="1400" b="1" dirty="0" smtClean="0">
                <a:solidFill>
                  <a:srgbClr val="C00000"/>
                </a:solidFill>
                <a:latin typeface="+mn-ea"/>
              </a:rPr>
              <a:t>保険者に傷病届の提出義務がある</a:t>
            </a:r>
            <a:r>
              <a:rPr lang="ja-JP" altLang="en-US" sz="1400" dirty="0" smtClean="0">
                <a:latin typeface="+mn-ea"/>
              </a:rPr>
              <a:t>。</a:t>
            </a:r>
            <a:endParaRPr lang="ja-JP" altLang="ja-JP" sz="1400" dirty="0">
              <a:latin typeface="+mn-ea"/>
            </a:endParaRPr>
          </a:p>
          <a:p>
            <a:r>
              <a:rPr lang="ja-JP" altLang="ja-JP" sz="1400" dirty="0" smtClean="0">
                <a:latin typeface="+mn-ea"/>
              </a:rPr>
              <a:t>○</a:t>
            </a:r>
            <a:r>
              <a:rPr lang="ja-JP" altLang="en-US" sz="1400" dirty="0" smtClean="0">
                <a:latin typeface="+mn-ea"/>
              </a:rPr>
              <a:t>　</a:t>
            </a:r>
            <a:r>
              <a:rPr lang="ja-JP" altLang="ja-JP" sz="1400" dirty="0" smtClean="0">
                <a:latin typeface="+mn-ea"/>
              </a:rPr>
              <a:t>社会</a:t>
            </a:r>
            <a:r>
              <a:rPr lang="ja-JP" altLang="ja-JP" sz="1400" dirty="0">
                <a:latin typeface="+mn-ea"/>
              </a:rPr>
              <a:t>保険各法は</a:t>
            </a:r>
            <a:r>
              <a:rPr lang="ja-JP" altLang="ja-JP" sz="1400" dirty="0" smtClean="0">
                <a:latin typeface="+mn-ea"/>
              </a:rPr>
              <a:t>、第三者</a:t>
            </a:r>
            <a:r>
              <a:rPr lang="ja-JP" altLang="ja-JP" sz="1400" dirty="0">
                <a:latin typeface="+mn-ea"/>
              </a:rPr>
              <a:t>の不法行為に</a:t>
            </a:r>
            <a:r>
              <a:rPr lang="ja-JP" altLang="ja-JP" sz="1400" dirty="0" smtClean="0">
                <a:latin typeface="+mn-ea"/>
              </a:rPr>
              <a:t>よって</a:t>
            </a:r>
            <a:r>
              <a:rPr lang="ja-JP" altLang="ja-JP" sz="1400" b="1" dirty="0" smtClean="0">
                <a:solidFill>
                  <a:srgbClr val="C00000"/>
                </a:solidFill>
                <a:latin typeface="+mn-ea"/>
              </a:rPr>
              <a:t>保険</a:t>
            </a:r>
            <a:r>
              <a:rPr lang="ja-JP" altLang="ja-JP" sz="1400" b="1" dirty="0">
                <a:solidFill>
                  <a:srgbClr val="C00000"/>
                </a:solidFill>
                <a:latin typeface="+mn-ea"/>
              </a:rPr>
              <a:t>給付を行ったときは</a:t>
            </a:r>
            <a:r>
              <a:rPr lang="ja-JP" altLang="ja-JP" sz="1400" b="1" dirty="0" smtClean="0">
                <a:solidFill>
                  <a:srgbClr val="C00000"/>
                </a:solidFill>
                <a:latin typeface="+mn-ea"/>
              </a:rPr>
              <a:t>、その給付の</a:t>
            </a:r>
            <a:r>
              <a:rPr lang="ja-JP" altLang="ja-JP" sz="1400" b="1" dirty="0">
                <a:solidFill>
                  <a:srgbClr val="C00000"/>
                </a:solidFill>
                <a:latin typeface="+mn-ea"/>
              </a:rPr>
              <a:t>価額の</a:t>
            </a:r>
            <a:r>
              <a:rPr lang="ja-JP" altLang="ja-JP" sz="1400" b="1" dirty="0" smtClean="0">
                <a:solidFill>
                  <a:srgbClr val="C00000"/>
                </a:solidFill>
                <a:latin typeface="+mn-ea"/>
              </a:rPr>
              <a:t>限度で</a:t>
            </a:r>
            <a:r>
              <a:rPr lang="ja-JP" altLang="ja-JP" sz="1400" b="1" dirty="0">
                <a:solidFill>
                  <a:srgbClr val="C00000"/>
                </a:solidFill>
                <a:latin typeface="+mn-ea"/>
              </a:rPr>
              <a:t>、被保険者が第三者</a:t>
            </a:r>
            <a:r>
              <a:rPr lang="ja-JP" altLang="ja-JP" sz="1400" b="1" dirty="0" smtClean="0">
                <a:solidFill>
                  <a:srgbClr val="C00000"/>
                </a:solidFill>
                <a:latin typeface="+mn-ea"/>
              </a:rPr>
              <a:t>に</a:t>
            </a:r>
            <a:endParaRPr lang="en-US" altLang="ja-JP" sz="1400" b="1" dirty="0" smtClean="0">
              <a:solidFill>
                <a:srgbClr val="C00000"/>
              </a:solidFill>
              <a:latin typeface="+mn-ea"/>
            </a:endParaRPr>
          </a:p>
          <a:p>
            <a:r>
              <a:rPr lang="ja-JP" altLang="en-US" sz="1400" b="1" dirty="0">
                <a:solidFill>
                  <a:srgbClr val="C00000"/>
                </a:solidFill>
                <a:latin typeface="+mn-ea"/>
              </a:rPr>
              <a:t>　</a:t>
            </a:r>
            <a:r>
              <a:rPr lang="ja-JP" altLang="ja-JP" sz="1400" b="1" dirty="0" smtClean="0">
                <a:solidFill>
                  <a:srgbClr val="C00000"/>
                </a:solidFill>
                <a:latin typeface="+mn-ea"/>
              </a:rPr>
              <a:t>対して</a:t>
            </a:r>
            <a:r>
              <a:rPr lang="ja-JP" altLang="ja-JP" sz="1400" b="1" dirty="0">
                <a:solidFill>
                  <a:srgbClr val="C00000"/>
                </a:solidFill>
                <a:latin typeface="+mn-ea"/>
              </a:rPr>
              <a:t>有する損害賠償の請求権を保険者</a:t>
            </a:r>
            <a:r>
              <a:rPr lang="ja-JP" altLang="ja-JP" sz="1400" b="1" dirty="0" smtClean="0">
                <a:solidFill>
                  <a:srgbClr val="C00000"/>
                </a:solidFill>
                <a:latin typeface="+mn-ea"/>
              </a:rPr>
              <a:t>が</a:t>
            </a:r>
            <a:r>
              <a:rPr lang="ja-JP" altLang="en-US" sz="1400" b="1" dirty="0" smtClean="0">
                <a:solidFill>
                  <a:srgbClr val="C00000"/>
                </a:solidFill>
                <a:latin typeface="+mn-ea"/>
              </a:rPr>
              <a:t>取得</a:t>
            </a:r>
            <a:r>
              <a:rPr lang="ja-JP" altLang="ja-JP" sz="1400" dirty="0" smtClean="0">
                <a:latin typeface="+mn-ea"/>
              </a:rPr>
              <a:t>する</a:t>
            </a:r>
            <a:r>
              <a:rPr lang="ja-JP" altLang="en-US" sz="1400" dirty="0" smtClean="0">
                <a:latin typeface="+mn-ea"/>
              </a:rPr>
              <a:t>規定を設置。（国保法第</a:t>
            </a:r>
            <a:r>
              <a:rPr lang="en-US" altLang="ja-JP" sz="1400" dirty="0" smtClean="0">
                <a:latin typeface="+mn-ea"/>
              </a:rPr>
              <a:t>64</a:t>
            </a:r>
            <a:r>
              <a:rPr lang="ja-JP" altLang="en-US" sz="1400" dirty="0" smtClean="0">
                <a:latin typeface="+mn-ea"/>
              </a:rPr>
              <a:t>条第１項、他）</a:t>
            </a:r>
            <a:endParaRPr lang="ja-JP" altLang="ja-JP" sz="1400" dirty="0">
              <a:latin typeface="+mn-ea"/>
            </a:endParaRPr>
          </a:p>
          <a:p>
            <a:r>
              <a:rPr lang="ja-JP" altLang="ja-JP" sz="1400" dirty="0" smtClean="0">
                <a:latin typeface="+mn-ea"/>
              </a:rPr>
              <a:t>○</a:t>
            </a:r>
            <a:r>
              <a:rPr lang="ja-JP" altLang="en-US" sz="1400" dirty="0" smtClean="0">
                <a:latin typeface="+mn-ea"/>
              </a:rPr>
              <a:t>　</a:t>
            </a:r>
            <a:r>
              <a:rPr lang="ja-JP" altLang="ja-JP" sz="1400" dirty="0" smtClean="0">
                <a:latin typeface="+mn-ea"/>
              </a:rPr>
              <a:t>保険者は</a:t>
            </a:r>
            <a:r>
              <a:rPr lang="ja-JP" altLang="en-US" sz="1400" dirty="0" smtClean="0">
                <a:latin typeface="+mn-ea"/>
              </a:rPr>
              <a:t>、</a:t>
            </a:r>
            <a:r>
              <a:rPr lang="ja-JP" altLang="en-US" sz="1400" b="1" dirty="0" smtClean="0">
                <a:solidFill>
                  <a:srgbClr val="C00000"/>
                </a:solidFill>
                <a:latin typeface="+mn-ea"/>
              </a:rPr>
              <a:t>傷病届の受理を契機として、</a:t>
            </a:r>
            <a:r>
              <a:rPr lang="ja-JP" altLang="ja-JP" sz="1400" b="1" dirty="0" smtClean="0">
                <a:solidFill>
                  <a:srgbClr val="C00000"/>
                </a:solidFill>
                <a:latin typeface="+mn-ea"/>
              </a:rPr>
              <a:t>代位</a:t>
            </a:r>
            <a:r>
              <a:rPr lang="ja-JP" altLang="ja-JP" sz="1400" b="1" dirty="0">
                <a:solidFill>
                  <a:srgbClr val="C00000"/>
                </a:solidFill>
                <a:latin typeface="+mn-ea"/>
              </a:rPr>
              <a:t>取得した損害賠償請求権を行使して</a:t>
            </a:r>
            <a:r>
              <a:rPr lang="ja-JP" altLang="ja-JP" sz="1400" b="1" dirty="0" smtClean="0">
                <a:solidFill>
                  <a:srgbClr val="C00000"/>
                </a:solidFill>
                <a:latin typeface="+mn-ea"/>
              </a:rPr>
              <a:t>、</a:t>
            </a:r>
            <a:r>
              <a:rPr lang="ja-JP" altLang="en-US" sz="1400" b="1" dirty="0" smtClean="0">
                <a:solidFill>
                  <a:srgbClr val="C00000"/>
                </a:solidFill>
                <a:latin typeface="+mn-ea"/>
              </a:rPr>
              <a:t>第三者</a:t>
            </a:r>
            <a:r>
              <a:rPr lang="ja-JP" altLang="ja-JP" sz="1400" b="1" dirty="0" smtClean="0">
                <a:solidFill>
                  <a:srgbClr val="C00000"/>
                </a:solidFill>
                <a:latin typeface="+mn-ea"/>
              </a:rPr>
              <a:t>に対し求償</a:t>
            </a:r>
            <a:r>
              <a:rPr lang="ja-JP" altLang="ja-JP" sz="1400" dirty="0">
                <a:latin typeface="+mn-ea"/>
              </a:rPr>
              <a:t>を行う</a:t>
            </a:r>
            <a:r>
              <a:rPr lang="ja-JP" altLang="ja-JP" sz="1400" dirty="0" smtClean="0">
                <a:latin typeface="+mn-ea"/>
              </a:rPr>
              <a:t>。</a:t>
            </a:r>
            <a:endParaRPr lang="en-US" altLang="ja-JP" sz="1400" dirty="0" smtClean="0">
              <a:latin typeface="+mn-ea"/>
            </a:endParaRPr>
          </a:p>
          <a:p>
            <a:r>
              <a:rPr lang="ja-JP" altLang="en-US" sz="1200" dirty="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a:t>
            </a:r>
            <a:r>
              <a:rPr lang="ja-JP" altLang="ja-JP" sz="1200" dirty="0">
                <a:latin typeface="ＭＳ Ｐ明朝" panose="02020600040205080304" pitchFamily="18" charset="-128"/>
                <a:ea typeface="ＭＳ Ｐ明朝" panose="02020600040205080304" pitchFamily="18" charset="-128"/>
              </a:rPr>
              <a:t>自傷行為について</a:t>
            </a:r>
            <a:r>
              <a:rPr lang="ja-JP" altLang="en-US" sz="1200" dirty="0">
                <a:latin typeface="ＭＳ Ｐ明朝" panose="02020600040205080304" pitchFamily="18" charset="-128"/>
                <a:ea typeface="ＭＳ Ｐ明朝" panose="02020600040205080304" pitchFamily="18" charset="-128"/>
              </a:rPr>
              <a:t>は</a:t>
            </a:r>
            <a:r>
              <a:rPr lang="ja-JP"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①</a:t>
            </a:r>
            <a:r>
              <a:rPr lang="ja-JP" altLang="ja-JP" sz="1200" dirty="0" smtClean="0">
                <a:latin typeface="ＭＳ Ｐ明朝" panose="02020600040205080304" pitchFamily="18" charset="-128"/>
                <a:ea typeface="ＭＳ Ｐ明朝" panose="02020600040205080304" pitchFamily="18" charset="-128"/>
              </a:rPr>
              <a:t>故意</a:t>
            </a:r>
            <a:r>
              <a:rPr lang="ja-JP" altLang="ja-JP" sz="1200" dirty="0">
                <a:latin typeface="ＭＳ Ｐ明朝" panose="02020600040205080304" pitchFamily="18" charset="-128"/>
                <a:ea typeface="ＭＳ Ｐ明朝" panose="02020600040205080304" pitchFamily="18" charset="-128"/>
              </a:rPr>
              <a:t>の</a:t>
            </a:r>
            <a:r>
              <a:rPr lang="ja-JP" altLang="en-US" sz="1200" dirty="0">
                <a:latin typeface="ＭＳ Ｐ明朝" panose="02020600040205080304" pitchFamily="18" charset="-128"/>
                <a:ea typeface="ＭＳ Ｐ明朝" panose="02020600040205080304" pitchFamily="18" charset="-128"/>
              </a:rPr>
              <a:t>傷病</a:t>
            </a:r>
            <a:r>
              <a:rPr lang="ja-JP" altLang="ja-JP" sz="1200" dirty="0">
                <a:latin typeface="ＭＳ Ｐ明朝" panose="02020600040205080304" pitchFamily="18" charset="-128"/>
                <a:ea typeface="ＭＳ Ｐ明朝" panose="02020600040205080304" pitchFamily="18" charset="-128"/>
              </a:rPr>
              <a:t>に</a:t>
            </a:r>
            <a:r>
              <a:rPr lang="ja-JP" altLang="ja-JP" sz="1200" dirty="0" smtClean="0">
                <a:latin typeface="ＭＳ Ｐ明朝" panose="02020600040205080304" pitchFamily="18" charset="-128"/>
                <a:ea typeface="ＭＳ Ｐ明朝" panose="02020600040205080304" pitchFamily="18" charset="-128"/>
              </a:rPr>
              <a:t>係る</a:t>
            </a:r>
            <a:r>
              <a:rPr lang="ja-JP" altLang="ja-JP" sz="1200" dirty="0">
                <a:latin typeface="ＭＳ Ｐ明朝" panose="02020600040205080304" pitchFamily="18" charset="-128"/>
                <a:ea typeface="ＭＳ Ｐ明朝" panose="02020600040205080304" pitchFamily="18" charset="-128"/>
              </a:rPr>
              <a:t>療養の給付は</a:t>
            </a:r>
            <a:r>
              <a:rPr lang="ja-JP" altLang="ja-JP" sz="1200" dirty="0" smtClean="0">
                <a:latin typeface="ＭＳ Ｐ明朝" panose="02020600040205080304" pitchFamily="18" charset="-128"/>
                <a:ea typeface="ＭＳ Ｐ明朝" panose="02020600040205080304" pitchFamily="18" charset="-128"/>
              </a:rPr>
              <a:t>行わない</a:t>
            </a:r>
            <a:r>
              <a:rPr lang="ja-JP" altLang="en-US" sz="1200" dirty="0" smtClean="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ただし</a:t>
            </a:r>
            <a:r>
              <a:rPr lang="ja-JP" altLang="ja-JP" sz="1200" dirty="0">
                <a:latin typeface="ＭＳ Ｐ明朝" panose="02020600040205080304" pitchFamily="18" charset="-128"/>
                <a:ea typeface="ＭＳ Ｐ明朝" panose="02020600040205080304" pitchFamily="18" charset="-128"/>
              </a:rPr>
              <a:t>、自殺未遂による傷病が精神疾患等に起因するものであるときは</a:t>
            </a:r>
            <a:r>
              <a:rPr lang="ja-JP" altLang="ja-JP"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給付</a:t>
            </a:r>
            <a:r>
              <a:rPr lang="ja-JP" altLang="ja-JP" sz="1200" dirty="0">
                <a:latin typeface="ＭＳ Ｐ明朝" panose="02020600040205080304" pitchFamily="18" charset="-128"/>
                <a:ea typeface="ＭＳ Ｐ明朝" panose="02020600040205080304" pitchFamily="18" charset="-128"/>
              </a:rPr>
              <a:t>の対象として</a:t>
            </a:r>
            <a:r>
              <a:rPr lang="ja-JP" altLang="ja-JP" sz="1200" dirty="0" smtClean="0">
                <a:latin typeface="ＭＳ Ｐ明朝" panose="02020600040205080304" pitchFamily="18" charset="-128"/>
                <a:ea typeface="ＭＳ Ｐ明朝" panose="02020600040205080304" pitchFamily="18" charset="-128"/>
              </a:rPr>
              <a:t>いる</a:t>
            </a:r>
            <a:r>
              <a:rPr lang="ja-JP" altLang="en-US" sz="1200" dirty="0" smtClean="0">
                <a:latin typeface="ＭＳ Ｐ明朝" panose="02020600040205080304" pitchFamily="18" charset="-128"/>
                <a:ea typeface="ＭＳ Ｐ明朝" panose="02020600040205080304" pitchFamily="18" charset="-128"/>
              </a:rPr>
              <a:t>）、②</a:t>
            </a:r>
            <a:r>
              <a:rPr lang="ja-JP" altLang="ja-JP" sz="1200" dirty="0" smtClean="0">
                <a:latin typeface="ＭＳ Ｐ明朝" panose="02020600040205080304" pitchFamily="18" charset="-128"/>
                <a:ea typeface="ＭＳ Ｐ明朝" panose="02020600040205080304" pitchFamily="18" charset="-128"/>
              </a:rPr>
              <a:t>闘争</a:t>
            </a:r>
            <a:r>
              <a:rPr lang="ja-JP" altLang="ja-JP" sz="1200" dirty="0">
                <a:latin typeface="ＭＳ Ｐ明朝" panose="02020600040205080304" pitchFamily="18" charset="-128"/>
                <a:ea typeface="ＭＳ Ｐ明朝" panose="02020600040205080304" pitchFamily="18" charset="-128"/>
              </a:rPr>
              <a:t>、泥酔、著しい不行跡による</a:t>
            </a:r>
            <a:r>
              <a:rPr lang="ja-JP" altLang="en-US" sz="1200" dirty="0">
                <a:latin typeface="ＭＳ Ｐ明朝" panose="02020600040205080304" pitchFamily="18" charset="-128"/>
                <a:ea typeface="ＭＳ Ｐ明朝" panose="02020600040205080304" pitchFamily="18" charset="-128"/>
              </a:rPr>
              <a:t>傷病</a:t>
            </a:r>
            <a:r>
              <a:rPr lang="ja-JP" altLang="ja-JP" sz="1200" dirty="0">
                <a:latin typeface="ＭＳ Ｐ明朝" panose="02020600040205080304" pitchFamily="18" charset="-128"/>
                <a:ea typeface="ＭＳ Ｐ明朝" panose="02020600040205080304" pitchFamily="18" charset="-128"/>
              </a:rPr>
              <a:t>に係る療養の給付は、その全部又は一部を行わないことができる</a:t>
            </a:r>
            <a:r>
              <a:rPr lang="ja-JP" altLang="en-US" sz="1200" dirty="0" smtClean="0">
                <a:latin typeface="ＭＳ Ｐ明朝" panose="02020600040205080304" pitchFamily="18" charset="-128"/>
                <a:ea typeface="ＭＳ Ｐ明朝" panose="02020600040205080304" pitchFamily="18" charset="-128"/>
              </a:rPr>
              <a:t>。</a:t>
            </a:r>
            <a:endParaRPr lang="ja-JP" altLang="ja-JP" sz="1400" dirty="0">
              <a:latin typeface="+mn-ea"/>
            </a:endParaRPr>
          </a:p>
        </p:txBody>
      </p:sp>
      <p:sp>
        <p:nvSpPr>
          <p:cNvPr id="50" name="正方形/長方形 49"/>
          <p:cNvSpPr/>
          <p:nvPr/>
        </p:nvSpPr>
        <p:spPr>
          <a:xfrm>
            <a:off x="56456" y="6237312"/>
            <a:ext cx="9756000" cy="600164"/>
          </a:xfrm>
          <a:prstGeom prst="rect">
            <a:avLst/>
          </a:prstGeom>
        </p:spPr>
        <p:txBody>
          <a:bodyPr wrap="square">
            <a:spAutoFit/>
          </a:bodyPr>
          <a:lstStyle/>
          <a:p>
            <a:r>
              <a:rPr lang="en-US" altLang="ja-JP" sz="1100" dirty="0" smtClean="0">
                <a:latin typeface="ＭＳ Ｐ明朝" panose="02020600040205080304" pitchFamily="18" charset="-128"/>
                <a:ea typeface="ＭＳ Ｐ明朝" panose="02020600040205080304" pitchFamily="18" charset="-128"/>
              </a:rPr>
              <a:t>※</a:t>
            </a:r>
            <a:r>
              <a:rPr lang="ja-JP" altLang="en-US" sz="1100" dirty="0">
                <a:latin typeface="ＭＳ Ｐ明朝" panose="02020600040205080304" pitchFamily="18" charset="-128"/>
                <a:ea typeface="ＭＳ Ｐ明朝" panose="02020600040205080304" pitchFamily="18" charset="-128"/>
              </a:rPr>
              <a:t>　</a:t>
            </a:r>
            <a:r>
              <a:rPr lang="ja-JP" altLang="ja-JP" sz="1100" dirty="0">
                <a:latin typeface="ＭＳ Ｐ明朝" panose="02020600040205080304" pitchFamily="18" charset="-128"/>
                <a:ea typeface="ＭＳ Ｐ明朝" panose="02020600040205080304" pitchFamily="18" charset="-128"/>
              </a:rPr>
              <a:t>第三者とは</a:t>
            </a:r>
            <a:r>
              <a:rPr lang="ja-JP" altLang="ja-JP" sz="1100" dirty="0" smtClean="0">
                <a:latin typeface="ＭＳ Ｐ明朝" panose="02020600040205080304" pitchFamily="18" charset="-128"/>
                <a:ea typeface="ＭＳ Ｐ明朝" panose="02020600040205080304" pitchFamily="18" charset="-128"/>
              </a:rPr>
              <a:t>、保険者</a:t>
            </a:r>
            <a:r>
              <a:rPr lang="ja-JP" altLang="ja-JP" sz="1100" dirty="0">
                <a:latin typeface="ＭＳ Ｐ明朝" panose="02020600040205080304" pitchFamily="18" charset="-128"/>
                <a:ea typeface="ＭＳ Ｐ明朝" panose="02020600040205080304" pitchFamily="18" charset="-128"/>
              </a:rPr>
              <a:t>と被保険者以外の者をいい、加害者が</a:t>
            </a:r>
            <a:r>
              <a:rPr lang="ja-JP" altLang="ja-JP" sz="1100" dirty="0" smtClean="0">
                <a:latin typeface="ＭＳ Ｐ明朝" panose="02020600040205080304" pitchFamily="18" charset="-128"/>
                <a:ea typeface="ＭＳ Ｐ明朝" panose="02020600040205080304" pitchFamily="18" charset="-128"/>
              </a:rPr>
              <a:t>該当。加害者</a:t>
            </a:r>
            <a:r>
              <a:rPr lang="ja-JP" altLang="ja-JP" sz="1100" dirty="0">
                <a:latin typeface="ＭＳ Ｐ明朝" panose="02020600040205080304" pitchFamily="18" charset="-128"/>
                <a:ea typeface="ＭＳ Ｐ明朝" panose="02020600040205080304" pitchFamily="18" charset="-128"/>
              </a:rPr>
              <a:t>とは、民法上の一般的不法行為が成立した場合における加害者</a:t>
            </a:r>
            <a:r>
              <a:rPr lang="ja-JP" altLang="ja-JP" sz="1100" dirty="0" smtClean="0">
                <a:latin typeface="ＭＳ Ｐ明朝" panose="02020600040205080304" pitchFamily="18" charset="-128"/>
                <a:ea typeface="ＭＳ Ｐ明朝" panose="02020600040205080304" pitchFamily="18" charset="-128"/>
              </a:rPr>
              <a:t>自身</a:t>
            </a:r>
            <a:r>
              <a:rPr lang="ja-JP" altLang="en-US" sz="1100" dirty="0" smtClean="0">
                <a:latin typeface="ＭＳ Ｐ明朝" panose="02020600040205080304" pitchFamily="18" charset="-128"/>
                <a:ea typeface="ＭＳ Ｐ明朝" panose="02020600040205080304" pitchFamily="18" charset="-128"/>
              </a:rPr>
              <a:t>のほか</a:t>
            </a:r>
            <a:r>
              <a:rPr lang="ja-JP" altLang="ja-JP" sz="1100" dirty="0" smtClean="0">
                <a:latin typeface="ＭＳ Ｐ明朝" panose="02020600040205080304" pitchFamily="18" charset="-128"/>
                <a:ea typeface="ＭＳ Ｐ明朝" panose="02020600040205080304" pitchFamily="18" charset="-128"/>
              </a:rPr>
              <a:t>、</a:t>
            </a:r>
            <a:r>
              <a:rPr lang="ja-JP" altLang="en-US" sz="1100" dirty="0" smtClean="0">
                <a:latin typeface="ＭＳ Ｐ明朝" panose="02020600040205080304" pitchFamily="18" charset="-128"/>
                <a:ea typeface="ＭＳ Ｐ明朝" panose="02020600040205080304" pitchFamily="18" charset="-128"/>
              </a:rPr>
              <a:t>制限行為</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ja-JP" sz="1100" dirty="0" smtClean="0">
                <a:latin typeface="ＭＳ Ｐ明朝" panose="02020600040205080304" pitchFamily="18" charset="-128"/>
                <a:ea typeface="ＭＳ Ｐ明朝" panose="02020600040205080304" pitchFamily="18" charset="-128"/>
              </a:rPr>
              <a:t>能力者の</a:t>
            </a:r>
            <a:r>
              <a:rPr lang="ja-JP" altLang="ja-JP" sz="1100" dirty="0">
                <a:latin typeface="ＭＳ Ｐ明朝" panose="02020600040205080304" pitchFamily="18" charset="-128"/>
                <a:ea typeface="ＭＳ Ｐ明朝" panose="02020600040205080304" pitchFamily="18" charset="-128"/>
              </a:rPr>
              <a:t>行為に</a:t>
            </a:r>
            <a:r>
              <a:rPr lang="ja-JP" altLang="ja-JP" sz="1100" dirty="0" smtClean="0">
                <a:latin typeface="ＭＳ Ｐ明朝" panose="02020600040205080304" pitchFamily="18" charset="-128"/>
                <a:ea typeface="ＭＳ Ｐ明朝" panose="02020600040205080304" pitchFamily="18" charset="-128"/>
              </a:rPr>
              <a:t>よる監督</a:t>
            </a:r>
            <a:r>
              <a:rPr lang="ja-JP" altLang="ja-JP" sz="1100" dirty="0">
                <a:latin typeface="ＭＳ Ｐ明朝" panose="02020600040205080304" pitchFamily="18" charset="-128"/>
                <a:ea typeface="ＭＳ Ｐ明朝" panose="02020600040205080304" pitchFamily="18" charset="-128"/>
              </a:rPr>
              <a:t>義務者等、被用者の行為による使用者、土地の工作物又は竹木の加害による占有者及び所有者、動物</a:t>
            </a:r>
            <a:r>
              <a:rPr lang="ja-JP" altLang="ja-JP" sz="1100" dirty="0" smtClean="0">
                <a:latin typeface="ＭＳ Ｐ明朝" panose="02020600040205080304" pitchFamily="18" charset="-128"/>
                <a:ea typeface="ＭＳ Ｐ明朝" panose="02020600040205080304" pitchFamily="18" charset="-128"/>
              </a:rPr>
              <a:t>の加害</a:t>
            </a:r>
            <a:r>
              <a:rPr lang="ja-JP" altLang="ja-JP" sz="1100" dirty="0">
                <a:latin typeface="ＭＳ Ｐ明朝" panose="02020600040205080304" pitchFamily="18" charset="-128"/>
                <a:ea typeface="ＭＳ Ｐ明朝" panose="02020600040205080304" pitchFamily="18" charset="-128"/>
              </a:rPr>
              <a:t>による占有者等</a:t>
            </a:r>
            <a:r>
              <a:rPr lang="ja-JP" altLang="ja-JP" sz="1100" dirty="0" smtClean="0">
                <a:latin typeface="ＭＳ Ｐ明朝" panose="02020600040205080304" pitchFamily="18" charset="-128"/>
                <a:ea typeface="ＭＳ Ｐ明朝" panose="02020600040205080304" pitchFamily="18" charset="-128"/>
              </a:rPr>
              <a:t>、特殊な</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ja-JP" sz="1100" smtClean="0">
                <a:latin typeface="ＭＳ Ｐ明朝" panose="02020600040205080304" pitchFamily="18" charset="-128"/>
                <a:ea typeface="ＭＳ Ｐ明朝" panose="02020600040205080304" pitchFamily="18" charset="-128"/>
              </a:rPr>
              <a:t>不法行為に</a:t>
            </a:r>
            <a:r>
              <a:rPr lang="ja-JP" altLang="ja-JP" sz="1100" dirty="0">
                <a:latin typeface="ＭＳ Ｐ明朝" panose="02020600040205080304" pitchFamily="18" charset="-128"/>
                <a:ea typeface="ＭＳ Ｐ明朝" panose="02020600040205080304" pitchFamily="18" charset="-128"/>
              </a:rPr>
              <a:t>よる責任を負う者も含まれる</a:t>
            </a:r>
            <a:r>
              <a:rPr lang="ja-JP" altLang="ja-JP" sz="1100" dirty="0" smtClean="0">
                <a:latin typeface="ＭＳ Ｐ明朝" panose="02020600040205080304" pitchFamily="18" charset="-128"/>
                <a:ea typeface="ＭＳ Ｐ明朝" panose="02020600040205080304" pitchFamily="18" charset="-128"/>
              </a:rPr>
              <a:t>。加害者</a:t>
            </a:r>
            <a:r>
              <a:rPr lang="ja-JP" altLang="ja-JP" sz="1100" dirty="0">
                <a:latin typeface="ＭＳ Ｐ明朝" panose="02020600040205080304" pitchFamily="18" charset="-128"/>
                <a:ea typeface="ＭＳ Ｐ明朝" panose="02020600040205080304" pitchFamily="18" charset="-128"/>
              </a:rPr>
              <a:t>と被害者が親族関係にある場合の交通事故（親族間事故）についても、求償することができる。</a:t>
            </a:r>
            <a:endParaRPr lang="en-US" altLang="ja-JP" sz="1100" dirty="0">
              <a:latin typeface="ＭＳ Ｐ明朝" panose="02020600040205080304" pitchFamily="18" charset="-128"/>
              <a:ea typeface="ＭＳ Ｐ明朝" panose="02020600040205080304" pitchFamily="18" charset="-128"/>
            </a:endParaRPr>
          </a:p>
        </p:txBody>
      </p:sp>
      <p:grpSp>
        <p:nvGrpSpPr>
          <p:cNvPr id="11" name="グループ化 10"/>
          <p:cNvGrpSpPr/>
          <p:nvPr/>
        </p:nvGrpSpPr>
        <p:grpSpPr>
          <a:xfrm>
            <a:off x="245648" y="2427710"/>
            <a:ext cx="9367862" cy="3646216"/>
            <a:chOff x="-22374" y="2348880"/>
            <a:chExt cx="9367862" cy="3646216"/>
          </a:xfrm>
        </p:grpSpPr>
        <p:grpSp>
          <p:nvGrpSpPr>
            <p:cNvPr id="3" name="グループ化 2"/>
            <p:cNvGrpSpPr/>
            <p:nvPr/>
          </p:nvGrpSpPr>
          <p:grpSpPr>
            <a:xfrm>
              <a:off x="1745934" y="2348880"/>
              <a:ext cx="7599554" cy="3646216"/>
              <a:chOff x="848544" y="2478612"/>
              <a:chExt cx="7599554" cy="3646216"/>
            </a:xfrm>
          </p:grpSpPr>
          <p:grpSp>
            <p:nvGrpSpPr>
              <p:cNvPr id="47" name="グループ化 46"/>
              <p:cNvGrpSpPr/>
              <p:nvPr/>
            </p:nvGrpSpPr>
            <p:grpSpPr>
              <a:xfrm>
                <a:off x="848544" y="2478612"/>
                <a:ext cx="7599554" cy="3646216"/>
                <a:chOff x="841178" y="1866310"/>
                <a:chExt cx="7053926" cy="4120438"/>
              </a:xfrm>
            </p:grpSpPr>
            <p:sp>
              <p:nvSpPr>
                <p:cNvPr id="39" name="テキスト ボックス 38"/>
                <p:cNvSpPr txBox="1"/>
                <p:nvPr/>
              </p:nvSpPr>
              <p:spPr>
                <a:xfrm>
                  <a:off x="4046164" y="2583462"/>
                  <a:ext cx="1337930" cy="591269"/>
                </a:xfrm>
                <a:prstGeom prst="rect">
                  <a:avLst/>
                </a:prstGeom>
                <a:noFill/>
              </p:spPr>
              <p:txBody>
                <a:bodyPr wrap="none" rtlCol="0">
                  <a:spAutoFit/>
                </a:bodyPr>
                <a:lstStyle/>
                <a:p>
                  <a:pPr algn="ctr"/>
                  <a:r>
                    <a:rPr kumimoji="1" lang="ja-JP" altLang="en-US" sz="1400" dirty="0" smtClean="0"/>
                    <a:t>診療報酬請求</a:t>
                  </a:r>
                  <a:endParaRPr kumimoji="1" lang="en-US" altLang="ja-JP" sz="1400" dirty="0" smtClean="0"/>
                </a:p>
                <a:p>
                  <a:pPr algn="ctr"/>
                  <a:r>
                    <a:rPr lang="ja-JP" altLang="en-US" sz="1400" dirty="0" smtClean="0"/>
                    <a:t>（「第三」の特記）</a:t>
                  </a:r>
                  <a:endParaRPr kumimoji="1" lang="ja-JP" altLang="en-US" sz="1400" dirty="0"/>
                </a:p>
              </p:txBody>
            </p:sp>
            <p:sp>
              <p:nvSpPr>
                <p:cNvPr id="40" name="テキスト ボックス 39"/>
                <p:cNvSpPr txBox="1"/>
                <p:nvPr/>
              </p:nvSpPr>
              <p:spPr>
                <a:xfrm>
                  <a:off x="4119334" y="1866310"/>
                  <a:ext cx="1171284" cy="347806"/>
                </a:xfrm>
                <a:prstGeom prst="rect">
                  <a:avLst/>
                </a:prstGeom>
                <a:noFill/>
              </p:spPr>
              <p:txBody>
                <a:bodyPr wrap="none" rtlCol="0">
                  <a:spAutoFit/>
                </a:bodyPr>
                <a:lstStyle/>
                <a:p>
                  <a:r>
                    <a:rPr kumimoji="1" lang="ja-JP" altLang="en-US" sz="1400" dirty="0" smtClean="0"/>
                    <a:t>診療報酬支払</a:t>
                  </a:r>
                  <a:endParaRPr kumimoji="1" lang="ja-JP" altLang="en-US" sz="1400" dirty="0"/>
                </a:p>
              </p:txBody>
            </p:sp>
            <p:grpSp>
              <p:nvGrpSpPr>
                <p:cNvPr id="46" name="グループ化 45"/>
                <p:cNvGrpSpPr/>
                <p:nvPr/>
              </p:nvGrpSpPr>
              <p:grpSpPr>
                <a:xfrm>
                  <a:off x="841178" y="1988840"/>
                  <a:ext cx="7053926" cy="3997908"/>
                  <a:chOff x="841178" y="1988840"/>
                  <a:chExt cx="7053926" cy="3997908"/>
                </a:xfrm>
              </p:grpSpPr>
              <p:grpSp>
                <p:nvGrpSpPr>
                  <p:cNvPr id="45" name="グループ化 44"/>
                  <p:cNvGrpSpPr/>
                  <p:nvPr/>
                </p:nvGrpSpPr>
                <p:grpSpPr>
                  <a:xfrm>
                    <a:off x="841178" y="1988840"/>
                    <a:ext cx="7053926" cy="3456384"/>
                    <a:chOff x="841178" y="1988840"/>
                    <a:chExt cx="7053926" cy="3456384"/>
                  </a:xfrm>
                </p:grpSpPr>
                <p:grpSp>
                  <p:nvGrpSpPr>
                    <p:cNvPr id="42" name="グループ化 41"/>
                    <p:cNvGrpSpPr/>
                    <p:nvPr/>
                  </p:nvGrpSpPr>
                  <p:grpSpPr>
                    <a:xfrm>
                      <a:off x="1671217" y="1988840"/>
                      <a:ext cx="6223887" cy="3456384"/>
                      <a:chOff x="1671217" y="1988840"/>
                      <a:chExt cx="6223887" cy="3456384"/>
                    </a:xfrm>
                  </p:grpSpPr>
                  <p:grpSp>
                    <p:nvGrpSpPr>
                      <p:cNvPr id="38" name="グループ化 37"/>
                      <p:cNvGrpSpPr/>
                      <p:nvPr/>
                    </p:nvGrpSpPr>
                    <p:grpSpPr>
                      <a:xfrm>
                        <a:off x="1671217" y="1988840"/>
                        <a:ext cx="6223887" cy="3456384"/>
                        <a:chOff x="1380476" y="2060848"/>
                        <a:chExt cx="6223887" cy="3456384"/>
                      </a:xfrm>
                    </p:grpSpPr>
                    <p:sp>
                      <p:nvSpPr>
                        <p:cNvPr id="5" name="角丸四角形 4"/>
                        <p:cNvSpPr/>
                        <p:nvPr/>
                      </p:nvSpPr>
                      <p:spPr>
                        <a:xfrm>
                          <a:off x="1380476" y="2060848"/>
                          <a:ext cx="19800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保険者</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1380476" y="4602832"/>
                          <a:ext cx="1980000"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第三者</a:t>
                          </a:r>
                          <a:endParaRPr kumimoji="1" lang="en-US" altLang="ja-JP" dirty="0" smtClean="0">
                            <a:solidFill>
                              <a:schemeClr val="tx1"/>
                            </a:solidFill>
                            <a:latin typeface="ＤＦ特太ゴシック体" panose="020B0509000000000000" pitchFamily="49" charset="-128"/>
                            <a:ea typeface="ＤＦ特太ゴシック体" panose="020B0509000000000000" pitchFamily="49" charset="-128"/>
                          </a:endParaRPr>
                        </a:p>
                        <a:p>
                          <a:pPr algn="ctr"/>
                          <a:r>
                            <a:rPr lang="ja-JP" altLang="en-US" dirty="0" smtClean="0">
                              <a:solidFill>
                                <a:schemeClr val="tx1"/>
                              </a:solidFill>
                              <a:latin typeface="ＤＦ特太ゴシック体" panose="020B0509000000000000" pitchFamily="49" charset="-128"/>
                              <a:ea typeface="ＤＦ特太ゴシック体" panose="020B0509000000000000" pitchFamily="49" charset="-128"/>
                            </a:rPr>
                            <a:t>（損害保険会社）</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7" name="角丸四角形 6"/>
                        <p:cNvSpPr/>
                        <p:nvPr/>
                      </p:nvSpPr>
                      <p:spPr>
                        <a:xfrm>
                          <a:off x="5385048" y="2060848"/>
                          <a:ext cx="1980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医療機関等</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5400814" y="4581128"/>
                          <a:ext cx="1980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被保険者</a:t>
                          </a:r>
                          <a:endParaRPr kumimoji="1"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cxnSp>
                      <p:nvCxnSpPr>
                        <p:cNvPr id="10" name="直線矢印コネクタ 9"/>
                        <p:cNvCxnSpPr/>
                        <p:nvPr/>
                      </p:nvCxnSpPr>
                      <p:spPr>
                        <a:xfrm>
                          <a:off x="2358003" y="2975248"/>
                          <a:ext cx="0" cy="1620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360476" y="5301208"/>
                          <a:ext cx="2024572"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360476" y="4869160"/>
                          <a:ext cx="2040338" cy="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3360476" y="2636912"/>
                          <a:ext cx="20245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360476" y="2276872"/>
                          <a:ext cx="20403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766372" y="3403037"/>
                          <a:ext cx="837991" cy="347806"/>
                        </a:xfrm>
                        <a:prstGeom prst="rect">
                          <a:avLst/>
                        </a:prstGeom>
                        <a:noFill/>
                      </p:spPr>
                      <p:txBody>
                        <a:bodyPr wrap="none" rtlCol="0">
                          <a:spAutoFit/>
                        </a:bodyPr>
                        <a:lstStyle/>
                        <a:p>
                          <a:r>
                            <a:rPr kumimoji="1" lang="ja-JP" altLang="en-US" sz="1400" dirty="0" smtClean="0"/>
                            <a:t>保険給付</a:t>
                          </a:r>
                          <a:endParaRPr kumimoji="1" lang="ja-JP" altLang="en-US" sz="1400" dirty="0"/>
                        </a:p>
                      </p:txBody>
                    </p:sp>
                    <p:cxnSp>
                      <p:nvCxnSpPr>
                        <p:cNvPr id="34" name="直線矢印コネクタ 33"/>
                        <p:cNvCxnSpPr/>
                        <p:nvPr/>
                      </p:nvCxnSpPr>
                      <p:spPr>
                        <a:xfrm>
                          <a:off x="6753200" y="2975248"/>
                          <a:ext cx="0" cy="162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5961112" y="2975248"/>
                          <a:ext cx="0" cy="162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959678" y="3321664"/>
                          <a:ext cx="1004638" cy="591269"/>
                        </a:xfrm>
                        <a:prstGeom prst="rect">
                          <a:avLst/>
                        </a:prstGeom>
                        <a:noFill/>
                      </p:spPr>
                      <p:txBody>
                        <a:bodyPr wrap="none" rtlCol="0">
                          <a:spAutoFit/>
                        </a:bodyPr>
                        <a:lstStyle/>
                        <a:p>
                          <a:r>
                            <a:rPr kumimoji="1" lang="ja-JP" altLang="en-US" sz="1400" dirty="0" smtClean="0"/>
                            <a:t>一部負担金</a:t>
                          </a:r>
                          <a:endParaRPr kumimoji="1" lang="en-US" altLang="ja-JP" sz="1400" dirty="0" smtClean="0"/>
                        </a:p>
                        <a:p>
                          <a:r>
                            <a:rPr lang="ja-JP" altLang="en-US" sz="1400" dirty="0" smtClean="0"/>
                            <a:t>支払</a:t>
                          </a:r>
                          <a:endParaRPr kumimoji="1" lang="ja-JP" altLang="en-US" sz="1400" dirty="0"/>
                        </a:p>
                      </p:txBody>
                    </p:sp>
                  </p:grpSp>
                  <p:sp>
                    <p:nvSpPr>
                      <p:cNvPr id="41" name="テキスト ボックス 40"/>
                      <p:cNvSpPr txBox="1"/>
                      <p:nvPr/>
                    </p:nvSpPr>
                    <p:spPr>
                      <a:xfrm>
                        <a:off x="4088904" y="4437112"/>
                        <a:ext cx="939169" cy="382586"/>
                      </a:xfrm>
                      <a:prstGeom prst="rect">
                        <a:avLst/>
                      </a:prstGeom>
                      <a:noFill/>
                    </p:spPr>
                    <p:txBody>
                      <a:bodyPr wrap="none" rtlCol="0">
                        <a:spAutoFit/>
                      </a:bodyPr>
                      <a:lstStyle/>
                      <a:p>
                        <a:r>
                          <a:rPr kumimoji="1" lang="ja-JP" altLang="en-US" sz="1600" b="1" dirty="0" smtClean="0">
                            <a:latin typeface="+mj-ea"/>
                            <a:ea typeface="+mj-ea"/>
                          </a:rPr>
                          <a:t>不法行為</a:t>
                        </a:r>
                        <a:endParaRPr kumimoji="1" lang="ja-JP" altLang="en-US" sz="1600" b="1" dirty="0">
                          <a:latin typeface="+mj-ea"/>
                          <a:ea typeface="+mj-ea"/>
                        </a:endParaRPr>
                      </a:p>
                    </p:txBody>
                  </p:sp>
                </p:grpSp>
                <p:sp>
                  <p:nvSpPr>
                    <p:cNvPr id="43" name="テキスト ボックス 42"/>
                    <p:cNvSpPr txBox="1"/>
                    <p:nvPr/>
                  </p:nvSpPr>
                  <p:spPr>
                    <a:xfrm>
                      <a:off x="841178" y="3255246"/>
                      <a:ext cx="1706932" cy="660830"/>
                    </a:xfrm>
                    <a:prstGeom prst="rect">
                      <a:avLst/>
                    </a:prstGeom>
                    <a:noFill/>
                  </p:spPr>
                  <p:txBody>
                    <a:bodyPr wrap="none" rtlCol="0">
                      <a:spAutoFit/>
                    </a:bodyPr>
                    <a:lstStyle/>
                    <a:p>
                      <a:r>
                        <a:rPr kumimoji="1" lang="ja-JP" altLang="en-US" sz="1600" b="1" dirty="0" smtClean="0">
                          <a:latin typeface="+mj-ea"/>
                          <a:ea typeface="+mj-ea"/>
                        </a:rPr>
                        <a:t>損害賠償請求代位</a:t>
                      </a:r>
                      <a:endParaRPr kumimoji="1" lang="en-US" altLang="ja-JP" sz="1600" b="1" dirty="0" smtClean="0">
                        <a:latin typeface="+mj-ea"/>
                        <a:ea typeface="+mj-ea"/>
                      </a:endParaRPr>
                    </a:p>
                    <a:p>
                      <a:r>
                        <a:rPr lang="ja-JP" altLang="en-US" sz="1600" b="1" dirty="0" smtClean="0">
                          <a:latin typeface="+mj-ea"/>
                          <a:ea typeface="+mj-ea"/>
                        </a:rPr>
                        <a:t>（保険給付分）</a:t>
                      </a:r>
                      <a:endParaRPr kumimoji="1" lang="ja-JP" altLang="en-US" sz="1600" b="1" dirty="0">
                        <a:latin typeface="+mj-ea"/>
                        <a:ea typeface="+mj-ea"/>
                      </a:endParaRPr>
                    </a:p>
                  </p:txBody>
                </p:sp>
              </p:grpSp>
              <p:sp>
                <p:nvSpPr>
                  <p:cNvPr id="44" name="テキスト ボックス 43"/>
                  <p:cNvSpPr txBox="1"/>
                  <p:nvPr/>
                </p:nvSpPr>
                <p:spPr>
                  <a:xfrm>
                    <a:off x="3924191" y="5325918"/>
                    <a:ext cx="1516480" cy="660830"/>
                  </a:xfrm>
                  <a:prstGeom prst="rect">
                    <a:avLst/>
                  </a:prstGeom>
                  <a:noFill/>
                </p:spPr>
                <p:txBody>
                  <a:bodyPr wrap="none" rtlCol="0">
                    <a:spAutoFit/>
                  </a:bodyPr>
                  <a:lstStyle/>
                  <a:p>
                    <a:pPr algn="ctr"/>
                    <a:r>
                      <a:rPr kumimoji="1" lang="ja-JP" altLang="en-US" sz="1600" b="1" dirty="0" smtClean="0">
                        <a:latin typeface="+mj-ea"/>
                        <a:ea typeface="+mj-ea"/>
                      </a:rPr>
                      <a:t>損害賠償請求</a:t>
                    </a:r>
                    <a:endParaRPr kumimoji="1" lang="en-US" altLang="ja-JP" sz="1600" b="1" dirty="0" smtClean="0">
                      <a:latin typeface="+mj-ea"/>
                      <a:ea typeface="+mj-ea"/>
                    </a:endParaRPr>
                  </a:p>
                  <a:p>
                    <a:pPr algn="ctr"/>
                    <a:r>
                      <a:rPr lang="ja-JP" altLang="en-US" sz="1600" b="1" dirty="0" smtClean="0">
                        <a:latin typeface="+mj-ea"/>
                        <a:ea typeface="+mj-ea"/>
                      </a:rPr>
                      <a:t>（一部負担金分）</a:t>
                    </a:r>
                    <a:endParaRPr kumimoji="1" lang="ja-JP" altLang="en-US" sz="1600" b="1" dirty="0">
                      <a:latin typeface="+mj-ea"/>
                      <a:ea typeface="+mj-ea"/>
                    </a:endParaRPr>
                  </a:p>
                </p:txBody>
              </p:sp>
            </p:grpSp>
          </p:grpSp>
          <p:cxnSp>
            <p:nvCxnSpPr>
              <p:cNvPr id="52" name="直線矢印コネクタ 51"/>
              <p:cNvCxnSpPr/>
              <p:nvPr/>
            </p:nvCxnSpPr>
            <p:spPr>
              <a:xfrm flipH="1" flipV="1">
                <a:off x="3008784" y="3410486"/>
                <a:ext cx="3065318" cy="1440264"/>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067851" y="3836338"/>
                <a:ext cx="1011815" cy="584775"/>
              </a:xfrm>
              <a:prstGeom prst="rect">
                <a:avLst/>
              </a:prstGeom>
              <a:noFill/>
            </p:spPr>
            <p:txBody>
              <a:bodyPr wrap="none" rtlCol="0">
                <a:spAutoFit/>
              </a:bodyPr>
              <a:lstStyle/>
              <a:p>
                <a:r>
                  <a:rPr kumimoji="1" lang="ja-JP" altLang="en-US" sz="1600" b="1" dirty="0" smtClean="0">
                    <a:latin typeface="+mj-ea"/>
                    <a:ea typeface="+mj-ea"/>
                  </a:rPr>
                  <a:t>傷病届の</a:t>
                </a:r>
                <a:endParaRPr kumimoji="1" lang="en-US" altLang="ja-JP" sz="1600" b="1" dirty="0" smtClean="0">
                  <a:latin typeface="+mj-ea"/>
                  <a:ea typeface="+mj-ea"/>
                </a:endParaRPr>
              </a:p>
              <a:p>
                <a:r>
                  <a:rPr kumimoji="1" lang="ja-JP" altLang="en-US" sz="1600" b="1" dirty="0" smtClean="0">
                    <a:latin typeface="+mj-ea"/>
                    <a:ea typeface="+mj-ea"/>
                  </a:rPr>
                  <a:t>提出</a:t>
                </a:r>
                <a:endParaRPr kumimoji="1" lang="ja-JP" altLang="en-US" sz="1600" b="1" dirty="0">
                  <a:latin typeface="+mj-ea"/>
                  <a:ea typeface="+mj-ea"/>
                </a:endParaRPr>
              </a:p>
            </p:txBody>
          </p:sp>
        </p:grpSp>
        <p:sp>
          <p:nvSpPr>
            <p:cNvPr id="9" name="四角形吹き出し 8"/>
            <p:cNvSpPr/>
            <p:nvPr/>
          </p:nvSpPr>
          <p:spPr>
            <a:xfrm>
              <a:off x="-22374" y="4332713"/>
              <a:ext cx="2371434" cy="1247583"/>
            </a:xfrm>
            <a:prstGeom prst="wedgeRectCallout">
              <a:avLst>
                <a:gd name="adj1" fmla="val 34217"/>
                <a:gd name="adj2" fmla="val -6382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mj-ea"/>
                  <a:ea typeface="+mj-ea"/>
                </a:rPr>
                <a:t>○　損害賠償請求の代位の</a:t>
              </a:r>
              <a:endParaRPr kumimoji="1" lang="en-US" altLang="ja-JP" sz="1400" b="1" dirty="0" smtClean="0">
                <a:solidFill>
                  <a:schemeClr val="tx1"/>
                </a:solidFill>
                <a:latin typeface="+mj-ea"/>
                <a:ea typeface="+mj-ea"/>
              </a:endParaRPr>
            </a:p>
            <a:p>
              <a:r>
                <a:rPr lang="en-US" altLang="ja-JP" sz="1400" b="1" dirty="0">
                  <a:solidFill>
                    <a:schemeClr val="tx1"/>
                  </a:solidFill>
                  <a:latin typeface="+mj-ea"/>
                  <a:ea typeface="+mj-ea"/>
                </a:rPr>
                <a:t> </a:t>
              </a:r>
              <a:r>
                <a:rPr kumimoji="1" lang="ja-JP" altLang="en-US" sz="1400" b="1" dirty="0" smtClean="0">
                  <a:solidFill>
                    <a:schemeClr val="tx1"/>
                  </a:solidFill>
                  <a:latin typeface="+mj-ea"/>
                  <a:ea typeface="+mj-ea"/>
                </a:rPr>
                <a:t>前提となる</a:t>
              </a:r>
              <a:r>
                <a:rPr kumimoji="1" lang="ja-JP" altLang="en-US" sz="1400" b="1" dirty="0" smtClean="0">
                  <a:solidFill>
                    <a:srgbClr val="C00000"/>
                  </a:solidFill>
                  <a:latin typeface="+mj-ea"/>
                  <a:ea typeface="+mj-ea"/>
                </a:rPr>
                <a:t>「傷病届」の提出</a:t>
              </a:r>
              <a:endParaRPr kumimoji="1" lang="en-US" altLang="ja-JP" sz="1400" b="1" dirty="0" smtClean="0">
                <a:solidFill>
                  <a:srgbClr val="C00000"/>
                </a:solidFill>
                <a:latin typeface="+mj-ea"/>
                <a:ea typeface="+mj-ea"/>
              </a:endParaRPr>
            </a:p>
            <a:p>
              <a:r>
                <a:rPr lang="en-US" altLang="ja-JP" sz="1400" b="1" dirty="0">
                  <a:solidFill>
                    <a:srgbClr val="C00000"/>
                  </a:solidFill>
                  <a:latin typeface="+mj-ea"/>
                  <a:ea typeface="+mj-ea"/>
                </a:rPr>
                <a:t> </a:t>
              </a:r>
              <a:r>
                <a:rPr kumimoji="1" lang="ja-JP" altLang="en-US" sz="1400" b="1" dirty="0" smtClean="0">
                  <a:solidFill>
                    <a:srgbClr val="C00000"/>
                  </a:solidFill>
                  <a:latin typeface="+mj-ea"/>
                  <a:ea typeface="+mj-ea"/>
                </a:rPr>
                <a:t>の励行を図る</a:t>
              </a:r>
              <a:r>
                <a:rPr kumimoji="1" lang="ja-JP" altLang="en-US" sz="1400" b="1" dirty="0" smtClean="0">
                  <a:solidFill>
                    <a:schemeClr val="tx1"/>
                  </a:solidFill>
                  <a:latin typeface="+mj-ea"/>
                  <a:ea typeface="+mj-ea"/>
                </a:rPr>
                <a:t>ことが重要。</a:t>
              </a:r>
              <a:endParaRPr kumimoji="1" lang="ja-JP" altLang="en-US" b="1" dirty="0">
                <a:solidFill>
                  <a:schemeClr val="tx1"/>
                </a:solidFill>
                <a:latin typeface="+mj-ea"/>
                <a:ea typeface="+mj-ea"/>
              </a:endParaRPr>
            </a:p>
          </p:txBody>
        </p:sp>
      </p:grpSp>
      <p:cxnSp>
        <p:nvCxnSpPr>
          <p:cNvPr id="35" name="直線コネクタ 34"/>
          <p:cNvCxnSpPr/>
          <p:nvPr/>
        </p:nvCxnSpPr>
        <p:spPr>
          <a:xfrm>
            <a:off x="-87560" y="692696"/>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228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84"/>
            <a:ext cx="8915400" cy="504056"/>
          </a:xfrm>
        </p:spPr>
        <p:txBody>
          <a:bodyPr>
            <a:normAutofit/>
          </a:bodyPr>
          <a:lstStyle/>
          <a:p>
            <a:r>
              <a:rPr lang="ja-JP" altLang="en-US" sz="2400" dirty="0" smtClean="0"/>
              <a:t>データヘルス計画の推進に係る政府の方針</a:t>
            </a:r>
            <a:endParaRPr lang="ja-JP" altLang="en-US" sz="2400" dirty="0"/>
          </a:p>
        </p:txBody>
      </p:sp>
      <p:pic>
        <p:nvPicPr>
          <p:cNvPr id="6" name="図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476672"/>
            <a:ext cx="9289032" cy="6297553"/>
          </a:xfrm>
          <a:prstGeom prst="rect">
            <a:avLst/>
          </a:prstGeom>
          <a:noFill/>
          <a:ln>
            <a:noFill/>
          </a:ln>
        </p:spPr>
      </p:pic>
      <p:sp>
        <p:nvSpPr>
          <p:cNvPr id="3" name="スライド番号プレースホルダー 2"/>
          <p:cNvSpPr>
            <a:spLocks noGrp="1"/>
          </p:cNvSpPr>
          <p:nvPr>
            <p:ph type="sldNum" sz="quarter" idx="12"/>
          </p:nvPr>
        </p:nvSpPr>
        <p:spPr>
          <a:xfrm>
            <a:off x="7322120" y="6520259"/>
            <a:ext cx="2311400" cy="365125"/>
          </a:xfrm>
        </p:spPr>
        <p:txBody>
          <a:bodyPr/>
          <a:lstStyle/>
          <a:p>
            <a:fld id="{AA16152B-F1A2-4E24-A778-66A5C5D6DC06}" type="slidenum">
              <a:rPr lang="ja-JP" altLang="en-US" sz="1400" smtClean="0">
                <a:solidFill>
                  <a:prstClr val="black">
                    <a:tint val="75000"/>
                  </a:prstClr>
                </a:solidFill>
              </a:rPr>
              <a:pPr/>
              <a:t>1</a:t>
            </a:fld>
            <a:endParaRPr lang="ja-JP" altLang="en-US" sz="1400" dirty="0">
              <a:solidFill>
                <a:prstClr val="black">
                  <a:tint val="75000"/>
                </a:prstClr>
              </a:solidFill>
            </a:endParaRPr>
          </a:p>
        </p:txBody>
      </p:sp>
      <p:cxnSp>
        <p:nvCxnSpPr>
          <p:cNvPr id="5" name="直線コネクタ 4"/>
          <p:cNvCxnSpPr/>
          <p:nvPr/>
        </p:nvCxnSpPr>
        <p:spPr>
          <a:xfrm>
            <a:off x="-85276" y="404664"/>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6314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34464"/>
            <a:ext cx="8915400" cy="1143000"/>
          </a:xfrm>
        </p:spPr>
        <p:txBody>
          <a:bodyPr>
            <a:normAutofit/>
          </a:bodyPr>
          <a:lstStyle/>
          <a:p>
            <a:r>
              <a:rPr lang="ja-JP" altLang="ja-JP" sz="1800" dirty="0">
                <a:latin typeface="HGP創英角ｺﾞｼｯｸUB" panose="020B0900000000000000" pitchFamily="50" charset="-128"/>
                <a:ea typeface="HGP創英角ｺﾞｼｯｸUB" panose="020B0900000000000000" pitchFamily="50" charset="-128"/>
              </a:rPr>
              <a:t>１　第三者求償の現状と課題</a:t>
            </a:r>
            <a:br>
              <a:rPr lang="ja-JP" altLang="ja-JP" sz="1800" dirty="0">
                <a:latin typeface="HGP創英角ｺﾞｼｯｸUB" panose="020B0900000000000000" pitchFamily="50" charset="-128"/>
                <a:ea typeface="HGP創英角ｺﾞｼｯｸUB" panose="020B0900000000000000" pitchFamily="50" charset="-128"/>
              </a:rPr>
            </a:br>
            <a:r>
              <a:rPr lang="ja-JP" altLang="en-US" sz="1800" dirty="0" smtClean="0">
                <a:latin typeface="HGP創英角ｺﾞｼｯｸUB" panose="020B0900000000000000" pitchFamily="50" charset="-128"/>
                <a:ea typeface="HGP創英角ｺﾞｼｯｸUB" panose="020B0900000000000000" pitchFamily="50" charset="-128"/>
              </a:rPr>
              <a:t>　（２）損害賠償請求権の行使</a:t>
            </a:r>
            <a:endParaRPr lang="ja-JP" altLang="ja-JP"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19</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43390" y="1178749"/>
            <a:ext cx="9806154" cy="1538883"/>
          </a:xfrm>
          <a:prstGeom prst="rect">
            <a:avLst/>
          </a:prstGeom>
          <a:ln>
            <a:solidFill>
              <a:schemeClr val="bg1">
                <a:lumMod val="50000"/>
              </a:schemeClr>
            </a:solidFill>
          </a:ln>
        </p:spPr>
        <p:txBody>
          <a:bodyPr wrap="square">
            <a:spAutoFit/>
          </a:bodyPr>
          <a:lstStyle/>
          <a:p>
            <a:r>
              <a:rPr lang="ja-JP" altLang="ja-JP" sz="1600" dirty="0" smtClean="0"/>
              <a:t>○</a:t>
            </a:r>
            <a:r>
              <a:rPr lang="ja-JP" altLang="ja-JP" sz="1600" dirty="0"/>
              <a:t>　</a:t>
            </a:r>
            <a:r>
              <a:rPr lang="ja-JP" altLang="ja-JP" sz="1600" dirty="0">
                <a:latin typeface="+mn-ea"/>
              </a:rPr>
              <a:t>最高</a:t>
            </a:r>
            <a:r>
              <a:rPr lang="ja-JP" altLang="ja-JP" sz="1600" dirty="0" smtClean="0">
                <a:latin typeface="+mn-ea"/>
              </a:rPr>
              <a:t>裁判所は</a:t>
            </a:r>
            <a:r>
              <a:rPr lang="ja-JP" altLang="ja-JP" sz="1600" dirty="0">
                <a:latin typeface="+mn-ea"/>
              </a:rPr>
              <a:t>、保険者</a:t>
            </a:r>
            <a:r>
              <a:rPr lang="ja-JP" altLang="ja-JP" sz="1600" dirty="0" smtClean="0">
                <a:latin typeface="+mn-ea"/>
              </a:rPr>
              <a:t>が被</a:t>
            </a:r>
            <a:r>
              <a:rPr lang="ja-JP" altLang="ja-JP" sz="1600" dirty="0">
                <a:latin typeface="+mn-ea"/>
              </a:rPr>
              <a:t>保険者に療養の給付を行ったときは、</a:t>
            </a:r>
            <a:r>
              <a:rPr lang="ja-JP" altLang="ja-JP" sz="1600" b="1" dirty="0">
                <a:solidFill>
                  <a:srgbClr val="C00000"/>
                </a:solidFill>
                <a:latin typeface="+mn-ea"/>
              </a:rPr>
              <a:t>保険給付</a:t>
            </a:r>
            <a:r>
              <a:rPr lang="ja-JP" altLang="ja-JP" sz="1600" b="1" dirty="0" smtClean="0">
                <a:solidFill>
                  <a:srgbClr val="C00000"/>
                </a:solidFill>
                <a:latin typeface="+mn-ea"/>
              </a:rPr>
              <a:t>の</a:t>
            </a:r>
            <a:r>
              <a:rPr lang="ja-JP" altLang="en-US" sz="1600" b="1" dirty="0" smtClean="0">
                <a:solidFill>
                  <a:srgbClr val="C00000"/>
                </a:solidFill>
                <a:latin typeface="+mn-ea"/>
              </a:rPr>
              <a:t>つど</a:t>
            </a:r>
            <a:r>
              <a:rPr lang="ja-JP" altLang="ja-JP" sz="1600" b="1" dirty="0" smtClean="0">
                <a:solidFill>
                  <a:srgbClr val="C00000"/>
                </a:solidFill>
                <a:latin typeface="+mn-ea"/>
              </a:rPr>
              <a:t>、</a:t>
            </a:r>
            <a:r>
              <a:rPr lang="ja-JP" altLang="ja-JP" sz="1600" b="1" dirty="0">
                <a:solidFill>
                  <a:srgbClr val="C00000"/>
                </a:solidFill>
                <a:latin typeface="+mn-ea"/>
              </a:rPr>
              <a:t>保険給付の価格を</a:t>
            </a:r>
            <a:r>
              <a:rPr lang="ja-JP" altLang="ja-JP" sz="1600" b="1" dirty="0" smtClean="0">
                <a:solidFill>
                  <a:srgbClr val="C00000"/>
                </a:solidFill>
                <a:latin typeface="+mn-ea"/>
              </a:rPr>
              <a:t>限度</a:t>
            </a:r>
            <a:endParaRPr lang="en-US" altLang="ja-JP" sz="1600" b="1" dirty="0" smtClean="0">
              <a:solidFill>
                <a:srgbClr val="C00000"/>
              </a:solidFill>
              <a:latin typeface="+mn-ea"/>
            </a:endParaRPr>
          </a:p>
          <a:p>
            <a:r>
              <a:rPr lang="ja-JP" altLang="en-US" sz="1600" b="1" dirty="0">
                <a:solidFill>
                  <a:srgbClr val="C00000"/>
                </a:solidFill>
                <a:latin typeface="+mn-ea"/>
              </a:rPr>
              <a:t>　</a:t>
            </a:r>
            <a:r>
              <a:rPr lang="ja-JP" altLang="en-US" sz="1600" b="1" dirty="0" smtClean="0">
                <a:solidFill>
                  <a:srgbClr val="C00000"/>
                </a:solidFill>
                <a:latin typeface="+mn-ea"/>
              </a:rPr>
              <a:t>　</a:t>
            </a:r>
            <a:r>
              <a:rPr lang="ja-JP" altLang="ja-JP" sz="1600" b="1" dirty="0" smtClean="0">
                <a:solidFill>
                  <a:srgbClr val="C00000"/>
                </a:solidFill>
                <a:latin typeface="+mn-ea"/>
              </a:rPr>
              <a:t>に</a:t>
            </a:r>
            <a:r>
              <a:rPr lang="ja-JP" altLang="ja-JP" sz="1600" b="1" dirty="0">
                <a:solidFill>
                  <a:srgbClr val="C00000"/>
                </a:solidFill>
                <a:latin typeface="+mn-ea"/>
              </a:rPr>
              <a:t>、被保険者</a:t>
            </a:r>
            <a:r>
              <a:rPr lang="ja-JP" altLang="ja-JP" sz="1600" b="1" dirty="0" smtClean="0">
                <a:solidFill>
                  <a:srgbClr val="C00000"/>
                </a:solidFill>
                <a:latin typeface="+mn-ea"/>
              </a:rPr>
              <a:t>が第三者</a:t>
            </a:r>
            <a:r>
              <a:rPr lang="ja-JP" altLang="ja-JP" sz="1600" b="1" dirty="0">
                <a:solidFill>
                  <a:srgbClr val="C00000"/>
                </a:solidFill>
                <a:latin typeface="+mn-ea"/>
              </a:rPr>
              <a:t>に対して有する損害賠償請求権を代位取得</a:t>
            </a:r>
            <a:r>
              <a:rPr lang="ja-JP" altLang="ja-JP" sz="1600" dirty="0">
                <a:latin typeface="+mn-ea"/>
              </a:rPr>
              <a:t>することを</a:t>
            </a:r>
            <a:r>
              <a:rPr lang="ja-JP" altLang="ja-JP" sz="1600" dirty="0" smtClean="0">
                <a:latin typeface="+mn-ea"/>
              </a:rPr>
              <a:t>認めている</a:t>
            </a:r>
            <a:r>
              <a:rPr lang="ja-JP" altLang="ja-JP" sz="1600" dirty="0">
                <a:latin typeface="+mn-ea"/>
              </a:rPr>
              <a:t>（平成</a:t>
            </a:r>
            <a:r>
              <a:rPr lang="en-US" altLang="ja-JP" sz="1600" dirty="0">
                <a:latin typeface="+mn-ea"/>
              </a:rPr>
              <a:t>10</a:t>
            </a:r>
            <a:r>
              <a:rPr lang="ja-JP" altLang="ja-JP" sz="1600" dirty="0">
                <a:latin typeface="+mn-ea"/>
              </a:rPr>
              <a:t>年</a:t>
            </a:r>
            <a:r>
              <a:rPr lang="en-US" altLang="ja-JP" sz="1600" dirty="0">
                <a:latin typeface="+mn-ea"/>
              </a:rPr>
              <a:t>9</a:t>
            </a:r>
            <a:r>
              <a:rPr lang="ja-JP" altLang="ja-JP" sz="1600" dirty="0">
                <a:latin typeface="+mn-ea"/>
              </a:rPr>
              <a:t>月</a:t>
            </a:r>
            <a:r>
              <a:rPr lang="en-US" altLang="ja-JP" sz="1600" dirty="0">
                <a:latin typeface="+mn-ea"/>
              </a:rPr>
              <a:t>10</a:t>
            </a:r>
            <a:r>
              <a:rPr lang="ja-JP" altLang="ja-JP" sz="1600" dirty="0" smtClean="0">
                <a:latin typeface="+mn-ea"/>
              </a:rPr>
              <a:t>日</a:t>
            </a:r>
            <a:endParaRPr lang="en-US" altLang="ja-JP" sz="1600" dirty="0" smtClean="0">
              <a:latin typeface="+mn-ea"/>
            </a:endParaRPr>
          </a:p>
          <a:p>
            <a:r>
              <a:rPr lang="ja-JP" altLang="en-US" sz="1600" dirty="0">
                <a:latin typeface="+mn-ea"/>
              </a:rPr>
              <a:t>　</a:t>
            </a:r>
            <a:r>
              <a:rPr lang="ja-JP" altLang="en-US" sz="1600" dirty="0" smtClean="0">
                <a:latin typeface="+mn-ea"/>
              </a:rPr>
              <a:t>　</a:t>
            </a:r>
            <a:r>
              <a:rPr lang="ja-JP" altLang="ja-JP" sz="1600" dirty="0" smtClean="0">
                <a:latin typeface="+mn-ea"/>
              </a:rPr>
              <a:t>判決</a:t>
            </a:r>
            <a:r>
              <a:rPr lang="ja-JP" altLang="ja-JP" sz="1600" dirty="0">
                <a:latin typeface="+mn-ea"/>
              </a:rPr>
              <a:t>） </a:t>
            </a:r>
            <a:r>
              <a:rPr lang="ja-JP" altLang="ja-JP" sz="1600" dirty="0" smtClean="0">
                <a:latin typeface="+mn-ea"/>
              </a:rPr>
              <a:t>。</a:t>
            </a:r>
            <a:endParaRPr lang="en-US" altLang="ja-JP" sz="1600" dirty="0" smtClean="0">
              <a:latin typeface="+mn-ea"/>
            </a:endParaRPr>
          </a:p>
          <a:p>
            <a:r>
              <a:rPr lang="ja-JP" altLang="en-US" dirty="0" smtClean="0">
                <a:latin typeface="+mn-ea"/>
              </a:rPr>
              <a:t>　</a:t>
            </a:r>
            <a:r>
              <a:rPr lang="en-US" altLang="ja-JP" sz="1400" dirty="0" smtClean="0">
                <a:latin typeface="ＭＳ 明朝" panose="02020609040205080304" pitchFamily="17" charset="-128"/>
                <a:ea typeface="ＭＳ 明朝" panose="02020609040205080304" pitchFamily="17" charset="-128"/>
              </a:rPr>
              <a:t>※</a:t>
            </a:r>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療養</a:t>
            </a:r>
            <a:r>
              <a:rPr lang="ja-JP" altLang="ja-JP" sz="1400" dirty="0">
                <a:latin typeface="ＭＳ 明朝" panose="02020609040205080304" pitchFamily="17" charset="-128"/>
                <a:ea typeface="ＭＳ 明朝" panose="02020609040205080304" pitchFamily="17" charset="-128"/>
              </a:rPr>
              <a:t>の給付に</a:t>
            </a:r>
            <a:r>
              <a:rPr lang="ja-JP" altLang="ja-JP" sz="1400" dirty="0" smtClean="0">
                <a:latin typeface="ＭＳ 明朝" panose="02020609040205080304" pitchFamily="17" charset="-128"/>
                <a:ea typeface="ＭＳ 明朝" panose="02020609040205080304" pitchFamily="17" charset="-128"/>
              </a:rPr>
              <a:t>先立ち被</a:t>
            </a:r>
            <a:r>
              <a:rPr lang="ja-JP" altLang="ja-JP" sz="1400" dirty="0">
                <a:latin typeface="ＭＳ 明朝" panose="02020609040205080304" pitchFamily="17" charset="-128"/>
                <a:ea typeface="ＭＳ 明朝" panose="02020609040205080304" pitchFamily="17" charset="-128"/>
              </a:rPr>
              <a:t>保険者が同一の事由について損害賠償を受けた場合には</a:t>
            </a:r>
            <a:r>
              <a:rPr lang="ja-JP" altLang="ja-JP" sz="1400" dirty="0" smtClean="0">
                <a:latin typeface="ＭＳ 明朝" panose="02020609040205080304" pitchFamily="17" charset="-128"/>
                <a:ea typeface="ＭＳ 明朝" panose="02020609040205080304" pitchFamily="17" charset="-128"/>
              </a:rPr>
              <a:t>、その</a:t>
            </a:r>
            <a:r>
              <a:rPr lang="ja-JP" altLang="ja-JP" sz="1400" dirty="0">
                <a:latin typeface="ＭＳ 明朝" panose="02020609040205080304" pitchFamily="17" charset="-128"/>
                <a:ea typeface="ＭＳ 明朝" panose="02020609040205080304" pitchFamily="17" charset="-128"/>
              </a:rPr>
              <a:t>内訳のいかんにかかわらず</a:t>
            </a:r>
            <a:r>
              <a:rPr lang="ja-JP" altLang="ja-JP" sz="1400" dirty="0" smtClean="0">
                <a:latin typeface="ＭＳ 明朝" panose="02020609040205080304" pitchFamily="17" charset="-128"/>
                <a:ea typeface="ＭＳ 明朝" panose="02020609040205080304" pitchFamily="17" charset="-128"/>
              </a:rPr>
              <a:t>、</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　</a:t>
            </a:r>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これにより</a:t>
            </a:r>
            <a:r>
              <a:rPr lang="ja-JP" altLang="en-US" sz="1400" dirty="0" smtClean="0">
                <a:latin typeface="ＭＳ 明朝" panose="02020609040205080304" pitchFamily="17" charset="-128"/>
                <a:ea typeface="ＭＳ 明朝" panose="02020609040205080304" pitchFamily="17" charset="-128"/>
              </a:rPr>
              <a:t>第三者への</a:t>
            </a:r>
            <a:r>
              <a:rPr lang="ja-JP" altLang="ja-JP" sz="1400" dirty="0" smtClean="0">
                <a:latin typeface="ＭＳ 明朝" panose="02020609040205080304" pitchFamily="17" charset="-128"/>
                <a:ea typeface="ＭＳ 明朝" panose="02020609040205080304" pitchFamily="17" charset="-128"/>
              </a:rPr>
              <a:t>損害賠償請求権は</a:t>
            </a:r>
            <a:r>
              <a:rPr lang="ja-JP" altLang="ja-JP" sz="1400" dirty="0">
                <a:latin typeface="ＭＳ 明朝" panose="02020609040205080304" pitchFamily="17" charset="-128"/>
                <a:ea typeface="ＭＳ 明朝" panose="02020609040205080304" pitchFamily="17" charset="-128"/>
              </a:rPr>
              <a:t>その価額の限度で</a:t>
            </a:r>
            <a:r>
              <a:rPr lang="ja-JP" altLang="ja-JP" sz="1400" dirty="0" smtClean="0">
                <a:latin typeface="ＭＳ 明朝" panose="02020609040205080304" pitchFamily="17" charset="-128"/>
                <a:ea typeface="ＭＳ 明朝" panose="02020609040205080304" pitchFamily="17" charset="-128"/>
              </a:rPr>
              <a:t>消滅</a:t>
            </a:r>
            <a:r>
              <a:rPr lang="ja-JP" altLang="en-US" sz="1400" dirty="0" smtClean="0">
                <a:latin typeface="ＭＳ 明朝" panose="02020609040205080304" pitchFamily="17" charset="-128"/>
                <a:ea typeface="ＭＳ 明朝" panose="02020609040205080304" pitchFamily="17" charset="-128"/>
              </a:rPr>
              <a:t>。</a:t>
            </a:r>
            <a:r>
              <a:rPr lang="ja-JP" altLang="ja-JP" sz="1400" dirty="0" smtClean="0">
                <a:latin typeface="ＭＳ 明朝" panose="02020609040205080304" pitchFamily="17" charset="-128"/>
                <a:ea typeface="ＭＳ 明朝" panose="02020609040205080304" pitchFamily="17" charset="-128"/>
              </a:rPr>
              <a:t>保険者は</a:t>
            </a:r>
            <a:r>
              <a:rPr lang="ja-JP" altLang="ja-JP" sz="1400" dirty="0">
                <a:latin typeface="ＭＳ 明朝" panose="02020609040205080304" pitchFamily="17" charset="-128"/>
                <a:ea typeface="ＭＳ 明朝" panose="02020609040205080304" pitchFamily="17" charset="-128"/>
              </a:rPr>
              <a:t>、その残存する額を限度として損害</a:t>
            </a:r>
            <a:r>
              <a:rPr lang="ja-JP" altLang="ja-JP" sz="1400" dirty="0" smtClean="0">
                <a:latin typeface="ＭＳ 明朝" panose="02020609040205080304" pitchFamily="17" charset="-128"/>
                <a:ea typeface="ＭＳ 明朝" panose="02020609040205080304" pitchFamily="17" charset="-128"/>
              </a:rPr>
              <a:t>賠償</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　</a:t>
            </a:r>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請求権</a:t>
            </a:r>
            <a:r>
              <a:rPr lang="ja-JP" altLang="ja-JP" sz="1400" dirty="0">
                <a:latin typeface="ＭＳ 明朝" panose="02020609040205080304" pitchFamily="17" charset="-128"/>
                <a:ea typeface="ＭＳ 明朝" panose="02020609040205080304" pitchFamily="17" charset="-128"/>
              </a:rPr>
              <a:t>を代位</a:t>
            </a:r>
            <a:r>
              <a:rPr lang="ja-JP" altLang="ja-JP" sz="1400" dirty="0" smtClean="0">
                <a:latin typeface="ＭＳ 明朝" panose="02020609040205080304" pitchFamily="17" charset="-128"/>
                <a:ea typeface="ＭＳ 明朝" panose="02020609040205080304" pitchFamily="17" charset="-128"/>
              </a:rPr>
              <a:t>取得</a:t>
            </a:r>
            <a:r>
              <a:rPr lang="ja-JP" altLang="en-US" sz="1400" dirty="0" smtClean="0">
                <a:latin typeface="ＭＳ 明朝" panose="02020609040205080304" pitchFamily="17" charset="-128"/>
                <a:ea typeface="ＭＳ 明朝" panose="02020609040205080304" pitchFamily="17" charset="-128"/>
              </a:rPr>
              <a:t>する</a:t>
            </a:r>
            <a:r>
              <a:rPr lang="ja-JP" altLang="ja-JP" sz="1400" dirty="0" smtClean="0">
                <a:latin typeface="ＭＳ 明朝" panose="02020609040205080304" pitchFamily="17" charset="-128"/>
                <a:ea typeface="ＭＳ 明朝" panose="02020609040205080304" pitchFamily="17" charset="-128"/>
              </a:rPr>
              <a:t>。 </a:t>
            </a:r>
            <a:r>
              <a:rPr lang="ja-JP" altLang="en-US" sz="1400" dirty="0" smtClean="0">
                <a:latin typeface="ＭＳ 明朝" panose="02020609040205080304" pitchFamily="17" charset="-128"/>
                <a:ea typeface="ＭＳ 明朝" panose="02020609040205080304" pitchFamily="17" charset="-128"/>
              </a:rPr>
              <a:t>　</a:t>
            </a:r>
            <a:endParaRPr lang="en-US" altLang="ja-JP" sz="1400" dirty="0" smtClean="0">
              <a:solidFill>
                <a:srgbClr val="C00000"/>
              </a:solidFill>
              <a:latin typeface="ＭＳ 明朝" panose="02020609040205080304" pitchFamily="17" charset="-128"/>
              <a:ea typeface="ＭＳ 明朝" panose="02020609040205080304" pitchFamily="17" charset="-128"/>
            </a:endParaRPr>
          </a:p>
        </p:txBody>
      </p:sp>
      <p:sp>
        <p:nvSpPr>
          <p:cNvPr id="6" name="正方形/長方形 5"/>
          <p:cNvSpPr/>
          <p:nvPr/>
        </p:nvSpPr>
        <p:spPr>
          <a:xfrm>
            <a:off x="214120" y="3616854"/>
            <a:ext cx="9491408" cy="923330"/>
          </a:xfrm>
          <a:prstGeom prst="rect">
            <a:avLst/>
          </a:prstGeom>
          <a:solidFill>
            <a:schemeClr val="bg1"/>
          </a:solidFill>
          <a:ln w="28575">
            <a:solidFill>
              <a:schemeClr val="accent1"/>
            </a:solidFill>
          </a:ln>
        </p:spPr>
        <p:txBody>
          <a:bodyPr wrap="square">
            <a:spAutoFit/>
          </a:bodyPr>
          <a:lstStyle/>
          <a:p>
            <a:r>
              <a:rPr lang="ja-JP" altLang="en-US" dirty="0" smtClean="0">
                <a:latin typeface="ＭＳ ゴシック" panose="020B0609070205080204" pitchFamily="49" charset="-128"/>
                <a:ea typeface="ＭＳ ゴシック" panose="020B0609070205080204" pitchFamily="49" charset="-128"/>
              </a:rPr>
              <a:t>○　保険者</a:t>
            </a:r>
            <a:r>
              <a:rPr lang="ja-JP" altLang="ja-JP" dirty="0">
                <a:latin typeface="ＭＳ ゴシック" panose="020B0609070205080204" pitchFamily="49" charset="-128"/>
                <a:ea typeface="ＭＳ ゴシック" panose="020B0609070205080204" pitchFamily="49" charset="-128"/>
              </a:rPr>
              <a:t>は、第三者行為に伴う</a:t>
            </a:r>
            <a:r>
              <a:rPr lang="ja-JP" altLang="en-US" dirty="0">
                <a:latin typeface="ＭＳ ゴシック" panose="020B0609070205080204" pitchFamily="49" charset="-128"/>
                <a:ea typeface="ＭＳ ゴシック" panose="020B0609070205080204" pitchFamily="49" charset="-128"/>
              </a:rPr>
              <a:t>傷病</a:t>
            </a:r>
            <a:r>
              <a:rPr lang="ja-JP" altLang="ja-JP" dirty="0">
                <a:latin typeface="ＭＳ ゴシック" panose="020B0609070205080204" pitchFamily="49" charset="-128"/>
                <a:ea typeface="ＭＳ ゴシック" panose="020B0609070205080204" pitchFamily="49" charset="-128"/>
              </a:rPr>
              <a:t>に対し保険給付を行ったときは、速やかに</a:t>
            </a:r>
            <a:r>
              <a:rPr lang="ja-JP" altLang="en-US" dirty="0">
                <a:latin typeface="ＭＳ ゴシック" panose="020B0609070205080204" pitchFamily="49" charset="-128"/>
                <a:ea typeface="ＭＳ ゴシック" panose="020B0609070205080204" pitchFamily="49" charset="-128"/>
              </a:rPr>
              <a:t>損害</a:t>
            </a:r>
            <a:r>
              <a:rPr lang="ja-JP" altLang="en-US" dirty="0" smtClean="0">
                <a:latin typeface="ＭＳ ゴシック" panose="020B0609070205080204" pitchFamily="49" charset="-128"/>
                <a:ea typeface="ＭＳ ゴシック" panose="020B0609070205080204" pitchFamily="49" charset="-128"/>
              </a:rPr>
              <a:t>保険</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会社</a:t>
            </a:r>
            <a:r>
              <a:rPr lang="ja-JP" altLang="ja-JP" dirty="0" smtClean="0">
                <a:latin typeface="ＭＳ ゴシック" panose="020B0609070205080204" pitchFamily="49" charset="-128"/>
                <a:ea typeface="ＭＳ ゴシック" panose="020B0609070205080204" pitchFamily="49" charset="-128"/>
              </a:rPr>
              <a:t>に、</a:t>
            </a:r>
            <a:r>
              <a:rPr lang="ja-JP" altLang="ja-JP" dirty="0">
                <a:latin typeface="ＭＳ ゴシック" panose="020B0609070205080204" pitchFamily="49" charset="-128"/>
                <a:ea typeface="ＭＳ ゴシック" panose="020B0609070205080204" pitchFamily="49" charset="-128"/>
              </a:rPr>
              <a:t>保険給付内訳書（昭和</a:t>
            </a:r>
            <a:r>
              <a:rPr lang="en-US" altLang="ja-JP" dirty="0">
                <a:latin typeface="ＭＳ ゴシック" panose="020B0609070205080204" pitchFamily="49" charset="-128"/>
                <a:ea typeface="ＭＳ ゴシック" panose="020B0609070205080204" pitchFamily="49" charset="-128"/>
              </a:rPr>
              <a:t>43</a:t>
            </a:r>
            <a:r>
              <a:rPr lang="ja-JP" altLang="ja-JP" dirty="0">
                <a:latin typeface="ＭＳ ゴシック" panose="020B0609070205080204" pitchFamily="49" charset="-128"/>
                <a:ea typeface="ＭＳ ゴシック" panose="020B0609070205080204" pitchFamily="49" charset="-128"/>
              </a:rPr>
              <a:t>年通知様式６）を送付すること</a:t>
            </a:r>
            <a:r>
              <a:rPr lang="ja-JP" altLang="ja-JP" dirty="0" smtClean="0">
                <a:latin typeface="ＭＳ ゴシック" panose="020B0609070205080204" pitchFamily="49" charset="-128"/>
                <a:ea typeface="ＭＳ ゴシック" panose="020B0609070205080204" pitchFamily="49" charset="-128"/>
              </a:rPr>
              <a:t>が</a:t>
            </a:r>
            <a:r>
              <a:rPr lang="ja-JP" altLang="en-US" dirty="0" smtClean="0">
                <a:latin typeface="ＭＳ ゴシック" panose="020B0609070205080204" pitchFamily="49" charset="-128"/>
                <a:ea typeface="ＭＳ ゴシック" panose="020B0609070205080204" pitchFamily="49" charset="-128"/>
              </a:rPr>
              <a:t>重要</a:t>
            </a:r>
            <a:r>
              <a:rPr lang="ja-JP" altLang="ja-JP"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t>　</a:t>
            </a:r>
            <a:r>
              <a:rPr lang="en-US" altLang="ja-JP" sz="1400" dirty="0" smtClean="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自賠責</a:t>
            </a:r>
            <a:r>
              <a:rPr lang="ja-JP" altLang="ja-JP" sz="1400" dirty="0" smtClean="0">
                <a:latin typeface="ＭＳ Ｐ明朝" panose="02020600040205080304" pitchFamily="18" charset="-128"/>
                <a:ea typeface="ＭＳ Ｐ明朝" panose="02020600040205080304" pitchFamily="18" charset="-128"/>
              </a:rPr>
              <a:t>保険</a:t>
            </a:r>
            <a:r>
              <a:rPr lang="ja-JP" altLang="ja-JP" sz="1400" dirty="0">
                <a:latin typeface="ＭＳ Ｐ明朝" panose="02020600040205080304" pitchFamily="18" charset="-128"/>
                <a:ea typeface="ＭＳ Ｐ明朝" panose="02020600040205080304" pitchFamily="18" charset="-128"/>
              </a:rPr>
              <a:t>に</a:t>
            </a:r>
            <a:r>
              <a:rPr lang="ja-JP" altLang="ja-JP" sz="1400" dirty="0" smtClean="0">
                <a:latin typeface="ＭＳ Ｐ明朝" panose="02020600040205080304" pitchFamily="18" charset="-128"/>
                <a:ea typeface="ＭＳ Ｐ明朝" panose="02020600040205080304" pitchFamily="18" charset="-128"/>
              </a:rPr>
              <a:t>おいて</a:t>
            </a:r>
            <a:r>
              <a:rPr lang="ja-JP" altLang="en-US" sz="1400" dirty="0" smtClean="0">
                <a:latin typeface="ＭＳ Ｐ明朝" panose="02020600040205080304" pitchFamily="18" charset="-128"/>
                <a:ea typeface="ＭＳ Ｐ明朝" panose="02020600040205080304" pitchFamily="18" charset="-128"/>
              </a:rPr>
              <a:t>は</a:t>
            </a:r>
            <a:r>
              <a:rPr lang="ja-JP" altLang="ja-JP" sz="1400" dirty="0" smtClean="0">
                <a:latin typeface="ＭＳ Ｐ明朝" panose="02020600040205080304" pitchFamily="18" charset="-128"/>
                <a:ea typeface="ＭＳ Ｐ明朝" panose="02020600040205080304" pitchFamily="18" charset="-128"/>
              </a:rPr>
              <a:t>、請求</a:t>
            </a:r>
            <a:r>
              <a:rPr lang="ja-JP" altLang="ja-JP" sz="1400" dirty="0">
                <a:latin typeface="ＭＳ Ｐ明朝" panose="02020600040205080304" pitchFamily="18" charset="-128"/>
                <a:ea typeface="ＭＳ Ｐ明朝" panose="02020600040205080304" pitchFamily="18" charset="-128"/>
              </a:rPr>
              <a:t>が遅れることに</a:t>
            </a:r>
            <a:r>
              <a:rPr lang="ja-JP" altLang="ja-JP" sz="1400" dirty="0" smtClean="0">
                <a:latin typeface="ＭＳ Ｐ明朝" panose="02020600040205080304" pitchFamily="18" charset="-128"/>
                <a:ea typeface="ＭＳ Ｐ明朝" panose="02020600040205080304" pitchFamily="18" charset="-128"/>
              </a:rPr>
              <a:t>よって</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保険者</a:t>
            </a:r>
            <a:r>
              <a:rPr lang="ja-JP" altLang="ja-JP" sz="1400" dirty="0" smtClean="0">
                <a:latin typeface="ＭＳ Ｐ明朝" panose="02020600040205080304" pitchFamily="18" charset="-128"/>
                <a:ea typeface="ＭＳ Ｐ明朝" panose="02020600040205080304" pitchFamily="18" charset="-128"/>
              </a:rPr>
              <a:t>が</a:t>
            </a:r>
            <a:r>
              <a:rPr lang="ja-JP" altLang="en-US" sz="1400" dirty="0">
                <a:latin typeface="ＭＳ Ｐ明朝" panose="02020600040205080304" pitchFamily="18" charset="-128"/>
                <a:ea typeface="ＭＳ Ｐ明朝" panose="02020600040205080304" pitchFamily="18" charset="-128"/>
              </a:rPr>
              <a:t>他の債権者に</a:t>
            </a:r>
            <a:r>
              <a:rPr lang="ja-JP" altLang="ja-JP" sz="1400" dirty="0" smtClean="0">
                <a:latin typeface="ＭＳ Ｐ明朝" panose="02020600040205080304" pitchFamily="18" charset="-128"/>
                <a:ea typeface="ＭＳ Ｐ明朝" panose="02020600040205080304" pitchFamily="18" charset="-128"/>
              </a:rPr>
              <a:t>劣後</a:t>
            </a:r>
            <a:r>
              <a:rPr lang="ja-JP" altLang="ja-JP" sz="1400" dirty="0">
                <a:latin typeface="ＭＳ Ｐ明朝" panose="02020600040205080304" pitchFamily="18" charset="-128"/>
                <a:ea typeface="ＭＳ Ｐ明朝" panose="02020600040205080304" pitchFamily="18" charset="-128"/>
              </a:rPr>
              <a:t>する場合がある</a:t>
            </a:r>
            <a:r>
              <a:rPr lang="ja-JP" altLang="ja-JP" sz="1400" dirty="0" smtClean="0">
                <a:latin typeface="ＭＳ Ｐ明朝" panose="02020600040205080304" pitchFamily="18" charset="-128"/>
                <a:ea typeface="ＭＳ Ｐ明朝" panose="02020600040205080304" pitchFamily="18" charset="-128"/>
              </a:rPr>
              <a:t>。</a:t>
            </a:r>
            <a:endParaRPr lang="ja-JP" altLang="ja-JP" dirty="0">
              <a:latin typeface="ＭＳ Ｐ明朝" panose="02020600040205080304" pitchFamily="18" charset="-128"/>
              <a:ea typeface="ＭＳ Ｐ明朝" panose="02020600040205080304" pitchFamily="18" charset="-128"/>
            </a:endParaRPr>
          </a:p>
        </p:txBody>
      </p:sp>
      <p:sp>
        <p:nvSpPr>
          <p:cNvPr id="7" name="右矢印 6"/>
          <p:cNvSpPr/>
          <p:nvPr/>
        </p:nvSpPr>
        <p:spPr>
          <a:xfrm rot="5400000">
            <a:off x="4645140" y="2389409"/>
            <a:ext cx="581828" cy="1508883"/>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 name="正方形/長方形 10"/>
          <p:cNvSpPr/>
          <p:nvPr/>
        </p:nvSpPr>
        <p:spPr>
          <a:xfrm>
            <a:off x="214120" y="4725144"/>
            <a:ext cx="9491408" cy="954107"/>
          </a:xfrm>
          <a:prstGeom prst="rect">
            <a:avLst/>
          </a:prstGeom>
          <a:ln>
            <a:noFill/>
          </a:ln>
        </p:spPr>
        <p:txBody>
          <a:bodyPr wrap="square">
            <a:spAutoFit/>
          </a:bodyPr>
          <a:lstStyle/>
          <a:p>
            <a:r>
              <a:rPr lang="en-US" altLang="ja-JP" sz="1400" dirty="0" smtClean="0">
                <a:latin typeface="ＭＳ 明朝" panose="02020609040205080304" pitchFamily="17" charset="-128"/>
                <a:ea typeface="ＭＳ 明朝" panose="02020609040205080304" pitchFamily="17" charset="-128"/>
              </a:rPr>
              <a:t>※</a:t>
            </a:r>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保険者が</a:t>
            </a:r>
            <a:r>
              <a:rPr lang="ja-JP" altLang="en-US" sz="1400" dirty="0" smtClean="0">
                <a:latin typeface="ＭＳ 明朝" panose="02020609040205080304" pitchFamily="17" charset="-128"/>
                <a:ea typeface="ＭＳ 明朝" panose="02020609040205080304" pitchFamily="17" charset="-128"/>
              </a:rPr>
              <a:t>第三者求償の</a:t>
            </a:r>
            <a:r>
              <a:rPr lang="ja-JP" altLang="ja-JP" sz="1400" dirty="0" smtClean="0">
                <a:latin typeface="ＭＳ 明朝" panose="02020609040205080304" pitchFamily="17" charset="-128"/>
                <a:ea typeface="ＭＳ 明朝" panose="02020609040205080304" pitchFamily="17" charset="-128"/>
              </a:rPr>
              <a:t>対象</a:t>
            </a:r>
            <a:r>
              <a:rPr lang="ja-JP" altLang="ja-JP" sz="1400" dirty="0">
                <a:latin typeface="ＭＳ 明朝" panose="02020609040205080304" pitchFamily="17" charset="-128"/>
                <a:ea typeface="ＭＳ 明朝" panose="02020609040205080304" pitchFamily="17" charset="-128"/>
              </a:rPr>
              <a:t>と</a:t>
            </a:r>
            <a:r>
              <a:rPr lang="ja-JP" altLang="ja-JP" sz="1400" dirty="0" smtClean="0">
                <a:latin typeface="ＭＳ 明朝" panose="02020609040205080304" pitchFamily="17" charset="-128"/>
                <a:ea typeface="ＭＳ 明朝" panose="02020609040205080304" pitchFamily="17" charset="-128"/>
              </a:rPr>
              <a:t>なる</a:t>
            </a:r>
            <a:r>
              <a:rPr lang="ja-JP" altLang="en-US" sz="1400" dirty="0" smtClean="0">
                <a:latin typeface="ＭＳ 明朝" panose="02020609040205080304" pitchFamily="17" charset="-128"/>
                <a:ea typeface="ＭＳ 明朝" panose="02020609040205080304" pitchFamily="17" charset="-128"/>
              </a:rPr>
              <a:t>保険</a:t>
            </a:r>
            <a:r>
              <a:rPr lang="ja-JP" altLang="ja-JP" sz="1400" dirty="0" smtClean="0">
                <a:latin typeface="ＭＳ 明朝" panose="02020609040205080304" pitchFamily="17" charset="-128"/>
                <a:ea typeface="ＭＳ 明朝" panose="02020609040205080304" pitchFamily="17" charset="-128"/>
              </a:rPr>
              <a:t>給付</a:t>
            </a:r>
            <a:r>
              <a:rPr lang="ja-JP" altLang="ja-JP" sz="1400" dirty="0">
                <a:latin typeface="ＭＳ 明朝" panose="02020609040205080304" pitchFamily="17" charset="-128"/>
                <a:ea typeface="ＭＳ 明朝" panose="02020609040205080304" pitchFamily="17" charset="-128"/>
              </a:rPr>
              <a:t>を行ったときは、被保険者の第三者に対する損害賠償請求権</a:t>
            </a:r>
            <a:r>
              <a:rPr lang="ja-JP" altLang="ja-JP" sz="1400" dirty="0" smtClean="0">
                <a:latin typeface="ＭＳ 明朝" panose="02020609040205080304" pitchFamily="17" charset="-128"/>
                <a:ea typeface="ＭＳ 明朝" panose="02020609040205080304" pitchFamily="17" charset="-128"/>
              </a:rPr>
              <a:t>の総額を</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明らかにした</a:t>
            </a:r>
            <a:r>
              <a:rPr lang="ja-JP" altLang="ja-JP" sz="1400" dirty="0">
                <a:latin typeface="ＭＳ 明朝" panose="02020609040205080304" pitchFamily="17" charset="-128"/>
                <a:ea typeface="ＭＳ 明朝" panose="02020609040205080304" pitchFamily="17" charset="-128"/>
              </a:rPr>
              <a:t>上で、その総額</a:t>
            </a:r>
            <a:r>
              <a:rPr lang="ja-JP" altLang="ja-JP" sz="1400" dirty="0" smtClean="0">
                <a:latin typeface="ＭＳ 明朝" panose="02020609040205080304" pitchFamily="17" charset="-128"/>
                <a:ea typeface="ＭＳ 明朝" panose="02020609040205080304" pitchFamily="17" charset="-128"/>
              </a:rPr>
              <a:t>から療養</a:t>
            </a:r>
            <a:r>
              <a:rPr lang="ja-JP" altLang="ja-JP" sz="1400" dirty="0">
                <a:latin typeface="ＭＳ 明朝" panose="02020609040205080304" pitchFamily="17" charset="-128"/>
                <a:ea typeface="ＭＳ 明朝" panose="02020609040205080304" pitchFamily="17" charset="-128"/>
              </a:rPr>
              <a:t>の給付の価額のうちの保険者の負担額と保険会社から被</a:t>
            </a:r>
            <a:r>
              <a:rPr lang="ja-JP" altLang="ja-JP" sz="1400" dirty="0" smtClean="0">
                <a:latin typeface="ＭＳ 明朝" panose="02020609040205080304" pitchFamily="17" charset="-128"/>
                <a:ea typeface="ＭＳ 明朝" panose="02020609040205080304" pitchFamily="17" charset="-128"/>
              </a:rPr>
              <a:t>保険者に支払われた</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損害</a:t>
            </a:r>
            <a:r>
              <a:rPr lang="ja-JP" altLang="ja-JP" sz="1400" dirty="0">
                <a:latin typeface="ＭＳ 明朝" panose="02020609040205080304" pitchFamily="17" charset="-128"/>
                <a:ea typeface="ＭＳ 明朝" panose="02020609040205080304" pitchFamily="17" charset="-128"/>
              </a:rPr>
              <a:t>賠償額と</a:t>
            </a:r>
            <a:r>
              <a:rPr lang="ja-JP" altLang="ja-JP" sz="1400" dirty="0" smtClean="0">
                <a:latin typeface="ＭＳ 明朝" panose="02020609040205080304" pitchFamily="17" charset="-128"/>
                <a:ea typeface="ＭＳ 明朝" panose="02020609040205080304" pitchFamily="17" charset="-128"/>
              </a:rPr>
              <a:t>を時間</a:t>
            </a:r>
            <a:r>
              <a:rPr lang="ja-JP" altLang="ja-JP" sz="1400" dirty="0">
                <a:latin typeface="ＭＳ 明朝" panose="02020609040205080304" pitchFamily="17" charset="-128"/>
                <a:ea typeface="ＭＳ 明朝" panose="02020609040205080304" pitchFamily="17" charset="-128"/>
              </a:rPr>
              <a:t>の経過に従って順次控除してゆき、損害</a:t>
            </a:r>
            <a:r>
              <a:rPr lang="ja-JP" altLang="ja-JP" sz="1400" dirty="0" smtClean="0">
                <a:latin typeface="ＭＳ 明朝" panose="02020609040205080304" pitchFamily="17" charset="-128"/>
                <a:ea typeface="ＭＳ 明朝" panose="02020609040205080304" pitchFamily="17" charset="-128"/>
              </a:rPr>
              <a:t>賠償請求権</a:t>
            </a:r>
            <a:r>
              <a:rPr lang="ja-JP" altLang="ja-JP" sz="1400" dirty="0">
                <a:latin typeface="ＭＳ 明朝" panose="02020609040205080304" pitchFamily="17" charset="-128"/>
                <a:ea typeface="ＭＳ 明朝" panose="02020609040205080304" pitchFamily="17" charset="-128"/>
              </a:rPr>
              <a:t>がなお残存する範囲</a:t>
            </a:r>
            <a:r>
              <a:rPr lang="ja-JP" altLang="ja-JP" sz="1400" dirty="0" smtClean="0">
                <a:latin typeface="ＭＳ 明朝" panose="02020609040205080304" pitchFamily="17" charset="-128"/>
                <a:ea typeface="ＭＳ 明朝" panose="02020609040205080304" pitchFamily="17" charset="-128"/>
              </a:rPr>
              <a:t>におい</a:t>
            </a:r>
            <a:r>
              <a:rPr lang="ja-JP" altLang="en-US" sz="1400" dirty="0" smtClean="0">
                <a:latin typeface="ＭＳ 明朝" panose="02020609040205080304" pitchFamily="17" charset="-128"/>
                <a:ea typeface="ＭＳ 明朝" panose="02020609040205080304" pitchFamily="17" charset="-128"/>
              </a:rPr>
              <a:t>て</a:t>
            </a:r>
            <a:r>
              <a:rPr lang="ja-JP" altLang="ja-JP" sz="1400" dirty="0" smtClean="0">
                <a:latin typeface="ＭＳ 明朝" panose="02020609040205080304" pitchFamily="17" charset="-128"/>
                <a:ea typeface="ＭＳ 明朝" panose="02020609040205080304" pitchFamily="17" charset="-128"/>
              </a:rPr>
              <a:t>賠償</a:t>
            </a:r>
            <a:r>
              <a:rPr lang="ja-JP" altLang="ja-JP" sz="1400" dirty="0">
                <a:latin typeface="ＭＳ 明朝" panose="02020609040205080304" pitchFamily="17" charset="-128"/>
                <a:ea typeface="ＭＳ 明朝" panose="02020609040205080304" pitchFamily="17" charset="-128"/>
              </a:rPr>
              <a:t>を</a:t>
            </a:r>
            <a:r>
              <a:rPr lang="ja-JP" altLang="ja-JP" sz="1400" dirty="0" smtClean="0">
                <a:latin typeface="ＭＳ 明朝" panose="02020609040205080304" pitchFamily="17" charset="-128"/>
                <a:ea typeface="ＭＳ 明朝" panose="02020609040205080304" pitchFamily="17" charset="-128"/>
              </a:rPr>
              <a:t>受ける</a:t>
            </a:r>
            <a:endParaRPr lang="en-US" altLang="ja-JP" sz="1400" dirty="0" smtClean="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こと</a:t>
            </a:r>
            <a:r>
              <a:rPr lang="ja-JP" altLang="ja-JP" sz="1400" dirty="0">
                <a:latin typeface="ＭＳ 明朝" panose="02020609040205080304" pitchFamily="17" charset="-128"/>
                <a:ea typeface="ＭＳ 明朝" panose="02020609040205080304" pitchFamily="17" charset="-128"/>
              </a:rPr>
              <a:t>が</a:t>
            </a:r>
            <a:r>
              <a:rPr lang="ja-JP" altLang="ja-JP" sz="1400" dirty="0" smtClean="0">
                <a:latin typeface="ＭＳ 明朝" panose="02020609040205080304" pitchFamily="17" charset="-128"/>
                <a:ea typeface="ＭＳ 明朝" panose="02020609040205080304" pitchFamily="17" charset="-128"/>
              </a:rPr>
              <a:t>できる。</a:t>
            </a:r>
            <a:endParaRPr lang="en-US" altLang="ja-JP" sz="1400" dirty="0" smtClean="0">
              <a:latin typeface="ＭＳ 明朝" panose="02020609040205080304" pitchFamily="17" charset="-128"/>
              <a:ea typeface="ＭＳ 明朝" panose="02020609040205080304" pitchFamily="17" charset="-128"/>
            </a:endParaRPr>
          </a:p>
        </p:txBody>
      </p:sp>
      <p:cxnSp>
        <p:nvCxnSpPr>
          <p:cNvPr id="12" name="直線コネクタ 11"/>
          <p:cNvCxnSpPr/>
          <p:nvPr/>
        </p:nvCxnSpPr>
        <p:spPr>
          <a:xfrm>
            <a:off x="-87560" y="764704"/>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8658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86972" y="472248"/>
            <a:ext cx="9332480" cy="1784759"/>
          </a:xfrm>
          <a:prstGeom prst="roundRect">
            <a:avLst>
              <a:gd name="adj" fmla="val 10812"/>
            </a:avLst>
          </a:prstGeom>
          <a:solidFill>
            <a:schemeClr val="accent6">
              <a:lumMod val="20000"/>
              <a:lumOff val="80000"/>
              <a:alpha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45715" rIns="0" bIns="45715" rtlCol="0" anchor="ctr"/>
          <a:lstStyle/>
          <a:p>
            <a:endParaRPr lang="ja-JP" altLang="en-US" sz="1600" b="1" dirty="0">
              <a:solidFill>
                <a:prstClr val="black"/>
              </a:solidFill>
            </a:endParaRPr>
          </a:p>
        </p:txBody>
      </p:sp>
      <p:sp>
        <p:nvSpPr>
          <p:cNvPr id="6" name="テキスト ボックス 5"/>
          <p:cNvSpPr txBox="1"/>
          <p:nvPr/>
        </p:nvSpPr>
        <p:spPr>
          <a:xfrm>
            <a:off x="23345" y="-4216"/>
            <a:ext cx="9859734" cy="369332"/>
          </a:xfrm>
          <a:prstGeom prst="rect">
            <a:avLst/>
          </a:prstGeom>
          <a:noFill/>
        </p:spPr>
        <p:txBody>
          <a:bodyPr wrap="square" rtlCol="0">
            <a:spAutoFit/>
          </a:bodyPr>
          <a:lstStyle/>
          <a:p>
            <a:pPr algn="ctr"/>
            <a:r>
              <a:rPr kumimoji="1" lang="ja-JP" altLang="en-US" dirty="0" smtClean="0">
                <a:latin typeface="HGP創英角ｺﾞｼｯｸUB" panose="020B0900000000000000" pitchFamily="50" charset="-128"/>
                <a:ea typeface="HGP創英角ｺﾞｼｯｸUB" panose="020B0900000000000000" pitchFamily="50" charset="-128"/>
              </a:rPr>
              <a:t>国保における第三者求償の実績（平成</a:t>
            </a:r>
            <a:r>
              <a:rPr kumimoji="1" lang="en-US" altLang="ja-JP" dirty="0" smtClean="0">
                <a:latin typeface="HGP創英角ｺﾞｼｯｸUB" panose="020B0900000000000000" pitchFamily="50" charset="-128"/>
                <a:ea typeface="HGP創英角ｺﾞｼｯｸUB" panose="020B0900000000000000" pitchFamily="50" charset="-128"/>
              </a:rPr>
              <a:t>25</a:t>
            </a:r>
            <a:r>
              <a:rPr lang="ja-JP" altLang="en-US" dirty="0" smtClean="0">
                <a:latin typeface="HGP創英角ｺﾞｼｯｸUB" panose="020B0900000000000000" pitchFamily="50" charset="-128"/>
                <a:ea typeface="HGP創英角ｺﾞｼｯｸUB" panose="020B0900000000000000" pitchFamily="50" charset="-128"/>
              </a:rPr>
              <a:t>年度</a:t>
            </a:r>
            <a:r>
              <a:rPr kumimoji="1" lang="ja-JP" altLang="en-US" dirty="0" smtClean="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330663" y="552868"/>
            <a:ext cx="9897726" cy="1708144"/>
          </a:xfrm>
          <a:prstGeom prst="rect">
            <a:avLst/>
          </a:prstGeom>
        </p:spPr>
        <p:txBody>
          <a:bodyPr wrap="square" lIns="91424" tIns="45712" rIns="91424" bIns="45712">
            <a:spAutoFit/>
          </a:bodyPr>
          <a:lstStyle/>
          <a:p>
            <a:pPr defTabSz="913845">
              <a:lnSpc>
                <a:spcPts val="2100"/>
              </a:lnSpc>
              <a:defRPr/>
            </a:pPr>
            <a:r>
              <a:rPr lang="ja-JP" altLang="en-US" sz="1400" b="1" dirty="0" smtClean="0">
                <a:latin typeface="+mn-ea"/>
              </a:rPr>
              <a:t>○ 交通事故の発生状況（平成</a:t>
            </a:r>
            <a:r>
              <a:rPr lang="en-US" altLang="ja-JP" sz="1400" b="1" dirty="0" smtClean="0">
                <a:latin typeface="+mn-ea"/>
              </a:rPr>
              <a:t>25</a:t>
            </a:r>
            <a:r>
              <a:rPr lang="ja-JP" altLang="en-US" sz="1400" b="1" dirty="0" smtClean="0">
                <a:latin typeface="+mn-ea"/>
              </a:rPr>
              <a:t>年度）・・・交通事故死傷者数 </a:t>
            </a:r>
            <a:r>
              <a:rPr lang="en-US" altLang="ja-JP" sz="1400" b="1" dirty="0" smtClean="0">
                <a:latin typeface="+mn-ea"/>
              </a:rPr>
              <a:t>785,867</a:t>
            </a:r>
            <a:r>
              <a:rPr lang="ja-JP" altLang="en-US" sz="1400" b="1" dirty="0" smtClean="0">
                <a:latin typeface="+mn-ea"/>
              </a:rPr>
              <a:t>人（警察庁調べ）</a:t>
            </a:r>
            <a:endParaRPr lang="en-US" altLang="ja-JP" sz="1400" b="1" dirty="0" smtClean="0">
              <a:latin typeface="+mn-ea"/>
            </a:endParaRPr>
          </a:p>
          <a:p>
            <a:pPr defTabSz="913845">
              <a:lnSpc>
                <a:spcPts val="2100"/>
              </a:lnSpc>
              <a:defRPr/>
            </a:pPr>
            <a:r>
              <a:rPr lang="ja-JP" altLang="en-US" sz="1400" b="1" dirty="0" smtClean="0">
                <a:latin typeface="+mn-ea"/>
              </a:rPr>
              <a:t>○ 交通事故の場合、治療費の請求に、公的医療保険を使わずに損害保険（自賠責保険等）のみを使うケースもあると</a:t>
            </a:r>
            <a:endParaRPr lang="en-US" altLang="ja-JP" sz="1400" b="1" dirty="0" smtClean="0">
              <a:latin typeface="+mn-ea"/>
            </a:endParaRPr>
          </a:p>
          <a:p>
            <a:pPr defTabSz="913845">
              <a:lnSpc>
                <a:spcPts val="2100"/>
              </a:lnSpc>
              <a:defRPr/>
            </a:pPr>
            <a:r>
              <a:rPr lang="ja-JP" altLang="en-US" sz="1400" b="1" dirty="0">
                <a:latin typeface="+mn-ea"/>
              </a:rPr>
              <a:t>　</a:t>
            </a:r>
            <a:r>
              <a:rPr lang="ja-JP" altLang="en-US" sz="1400" b="1" dirty="0" smtClean="0">
                <a:latin typeface="+mn-ea"/>
              </a:rPr>
              <a:t>考えられるが、損害保険団体に聴取したところによると、社会保険（医療保険等）からの給付は１０％程度とのことである。</a:t>
            </a:r>
            <a:endParaRPr lang="en-US" altLang="ja-JP" sz="1400" b="1" dirty="0" smtClean="0">
              <a:latin typeface="+mn-ea"/>
            </a:endParaRPr>
          </a:p>
          <a:p>
            <a:pPr defTabSz="913845">
              <a:lnSpc>
                <a:spcPts val="2100"/>
              </a:lnSpc>
              <a:defRPr/>
            </a:pPr>
            <a:r>
              <a:rPr lang="ja-JP" altLang="en-US" sz="1400" b="1" dirty="0" smtClean="0">
                <a:latin typeface="+mn-ea"/>
              </a:rPr>
              <a:t>○ 国民健康保険における第三者求償の</a:t>
            </a:r>
            <a:r>
              <a:rPr lang="ja-JP" altLang="en-US" sz="1400" b="1" dirty="0">
                <a:latin typeface="+mn-ea"/>
              </a:rPr>
              <a:t>実績</a:t>
            </a:r>
            <a:r>
              <a:rPr lang="ja-JP" altLang="en-US" sz="1400" b="1" dirty="0" smtClean="0">
                <a:latin typeface="+mn-ea"/>
              </a:rPr>
              <a:t>（平成</a:t>
            </a:r>
            <a:r>
              <a:rPr lang="en-US" altLang="ja-JP" sz="1400" b="1" dirty="0" smtClean="0">
                <a:latin typeface="+mn-ea"/>
              </a:rPr>
              <a:t>25</a:t>
            </a:r>
            <a:r>
              <a:rPr lang="ja-JP" altLang="en-US" sz="1400" b="1" dirty="0" smtClean="0">
                <a:latin typeface="+mn-ea"/>
              </a:rPr>
              <a:t>年度）・・・ 約 </a:t>
            </a:r>
            <a:r>
              <a:rPr lang="en-US" altLang="ja-JP" sz="1400" b="1" dirty="0" smtClean="0">
                <a:latin typeface="+mn-ea"/>
              </a:rPr>
              <a:t>43,000 </a:t>
            </a:r>
            <a:r>
              <a:rPr lang="ja-JP" altLang="en-US" sz="1400" b="1" dirty="0" smtClean="0">
                <a:latin typeface="+mn-ea"/>
              </a:rPr>
              <a:t>件（うち交通事故分は </a:t>
            </a:r>
            <a:r>
              <a:rPr lang="en-US" altLang="ja-JP" sz="1400" b="1" dirty="0" smtClean="0">
                <a:latin typeface="+mn-ea"/>
              </a:rPr>
              <a:t>37,344 </a:t>
            </a:r>
            <a:r>
              <a:rPr lang="ja-JP" altLang="en-US" sz="1400" b="1" dirty="0" smtClean="0">
                <a:latin typeface="+mn-ea"/>
              </a:rPr>
              <a:t>件、約</a:t>
            </a:r>
            <a:r>
              <a:rPr lang="en-US" altLang="ja-JP" sz="1400" b="1" dirty="0" smtClean="0">
                <a:latin typeface="+mn-ea"/>
              </a:rPr>
              <a:t>4.8</a:t>
            </a:r>
            <a:r>
              <a:rPr lang="ja-JP" altLang="en-US" sz="1400" b="1" dirty="0" smtClean="0">
                <a:latin typeface="+mn-ea"/>
              </a:rPr>
              <a:t>％）</a:t>
            </a:r>
            <a:endParaRPr lang="en-US" altLang="ja-JP" sz="1400" b="1" dirty="0" smtClean="0">
              <a:latin typeface="+mn-ea"/>
            </a:endParaRPr>
          </a:p>
          <a:p>
            <a:pPr defTabSz="913845">
              <a:lnSpc>
                <a:spcPts val="2100"/>
              </a:lnSpc>
              <a:defRPr/>
            </a:pPr>
            <a:r>
              <a:rPr lang="ja-JP" altLang="en-US" sz="1400" b="1" dirty="0">
                <a:latin typeface="+mn-ea"/>
              </a:rPr>
              <a:t>　</a:t>
            </a:r>
            <a:r>
              <a:rPr lang="ja-JP" altLang="en-US" sz="1400" b="1" dirty="0" smtClean="0">
                <a:latin typeface="+mn-ea"/>
              </a:rPr>
              <a:t>　　　　　　　　　　　　　　　　　　　　　　　　　　　　　　　　　　　　　　    約 </a:t>
            </a:r>
            <a:r>
              <a:rPr lang="en-US" altLang="ja-JP" sz="1400" b="1" dirty="0" smtClean="0">
                <a:latin typeface="+mn-ea"/>
              </a:rPr>
              <a:t>135 </a:t>
            </a:r>
            <a:r>
              <a:rPr lang="ja-JP" altLang="en-US" sz="1400" b="1" dirty="0" smtClean="0">
                <a:latin typeface="+mn-ea"/>
              </a:rPr>
              <a:t>億円（うち交通事故分は 約 </a:t>
            </a:r>
            <a:r>
              <a:rPr lang="en-US" altLang="ja-JP" sz="1400" b="1" dirty="0" smtClean="0">
                <a:latin typeface="+mn-ea"/>
              </a:rPr>
              <a:t>132 </a:t>
            </a:r>
            <a:r>
              <a:rPr lang="ja-JP" altLang="en-US" sz="1400" b="1" dirty="0" smtClean="0">
                <a:latin typeface="+mn-ea"/>
              </a:rPr>
              <a:t>億円）</a:t>
            </a:r>
            <a:endParaRPr lang="en-US" altLang="ja-JP" sz="1400" b="1" dirty="0" smtClean="0">
              <a:latin typeface="+mn-ea"/>
            </a:endParaRPr>
          </a:p>
          <a:p>
            <a:pPr defTabSz="913845">
              <a:lnSpc>
                <a:spcPts val="2100"/>
              </a:lnSpc>
              <a:defRPr/>
            </a:pPr>
            <a:r>
              <a:rPr lang="ja-JP" altLang="en-US" sz="1400" b="1" dirty="0">
                <a:latin typeface="+mn-ea"/>
              </a:rPr>
              <a:t>　</a:t>
            </a:r>
            <a:r>
              <a:rPr lang="ja-JP" altLang="en-US" sz="1400" b="1" dirty="0" smtClean="0">
                <a:latin typeface="+mn-ea"/>
              </a:rPr>
              <a:t>　　　　　　　　　　　　　　　　　　　　　　　　　　　　　　　　　　　　　　　（１件当たり平均は約</a:t>
            </a:r>
            <a:r>
              <a:rPr lang="en-US" altLang="ja-JP" sz="1400" b="1" dirty="0" smtClean="0">
                <a:latin typeface="+mn-ea"/>
              </a:rPr>
              <a:t>31,</a:t>
            </a:r>
            <a:r>
              <a:rPr lang="en-US" altLang="ja-JP" sz="1400" b="1" dirty="0">
                <a:latin typeface="+mn-ea"/>
              </a:rPr>
              <a:t>4</a:t>
            </a:r>
            <a:r>
              <a:rPr lang="en-US" altLang="ja-JP" sz="1400" b="1" dirty="0" smtClean="0">
                <a:latin typeface="+mn-ea"/>
              </a:rPr>
              <a:t>00</a:t>
            </a:r>
            <a:r>
              <a:rPr lang="ja-JP" altLang="en-US" sz="1400" b="1" dirty="0" smtClean="0">
                <a:latin typeface="+mn-ea"/>
              </a:rPr>
              <a:t>円）</a:t>
            </a:r>
            <a:endParaRPr lang="en-US" altLang="ja-JP" sz="1400" b="1" dirty="0" smtClean="0">
              <a:latin typeface="+mn-ea"/>
            </a:endParaRPr>
          </a:p>
        </p:txBody>
      </p:sp>
      <p:sp>
        <p:nvSpPr>
          <p:cNvPr id="14" name="テキスト ボックス 13"/>
          <p:cNvSpPr txBox="1"/>
          <p:nvPr/>
        </p:nvSpPr>
        <p:spPr>
          <a:xfrm>
            <a:off x="246780" y="6498819"/>
            <a:ext cx="4980218" cy="261610"/>
          </a:xfrm>
          <a:prstGeom prst="rect">
            <a:avLst/>
          </a:prstGeom>
          <a:noFill/>
        </p:spPr>
        <p:txBody>
          <a:bodyPr wrap="square" rtlCol="0">
            <a:spAutoFit/>
          </a:bodyPr>
          <a:lstStyle/>
          <a:p>
            <a:r>
              <a:rPr lang="ja-JP" altLang="en-US" sz="1100" dirty="0" smtClean="0">
                <a:latin typeface="ＭＳ 明朝" panose="02020609040205080304" pitchFamily="17" charset="-128"/>
                <a:ea typeface="ＭＳ 明朝" panose="02020609040205080304" pitchFamily="17" charset="-128"/>
              </a:rPr>
              <a:t>（出所）</a:t>
            </a:r>
            <a:r>
              <a:rPr kumimoji="1" lang="ja-JP" altLang="en-US" sz="1100" dirty="0" smtClean="0">
                <a:latin typeface="ＭＳ 明朝" panose="02020609040205080304" pitchFamily="17" charset="-128"/>
                <a:ea typeface="ＭＳ 明朝" panose="02020609040205080304" pitchFamily="17" charset="-128"/>
              </a:rPr>
              <a:t>「国民健康保険事業の実施状況報告」（国民健康保険課）</a:t>
            </a:r>
            <a:endParaRPr kumimoji="1" lang="ja-JP" altLang="en-US" sz="1100" dirty="0">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161610" y="2243404"/>
            <a:ext cx="9222474" cy="362465"/>
          </a:xfrm>
          <a:prstGeom prst="rect">
            <a:avLst/>
          </a:prstGeom>
          <a:noFill/>
        </p:spPr>
        <p:txBody>
          <a:bodyPr wrap="square" lIns="84641" tIns="42320" rIns="84641" bIns="42320" rtlCol="0">
            <a:spAutoFit/>
          </a:bodyPr>
          <a:lstStyle/>
          <a:p>
            <a:pPr algn="ctr"/>
            <a:r>
              <a:rPr lang="en-US" altLang="ja-JP" sz="1400" b="1" dirty="0">
                <a:latin typeface="+mn-ea"/>
              </a:rPr>
              <a:t>【</a:t>
            </a:r>
            <a:r>
              <a:rPr lang="ja-JP" altLang="en-US" sz="1400" b="1" dirty="0" smtClean="0">
                <a:latin typeface="+mn-ea"/>
              </a:rPr>
              <a:t>参考</a:t>
            </a:r>
            <a:r>
              <a:rPr lang="en-US" altLang="ja-JP" sz="1400" b="1" dirty="0" smtClean="0">
                <a:latin typeface="+mn-ea"/>
              </a:rPr>
              <a:t>】 </a:t>
            </a:r>
            <a:r>
              <a:rPr lang="ja-JP" altLang="en-US" sz="1400" b="1" dirty="0" smtClean="0">
                <a:latin typeface="+mn-ea"/>
              </a:rPr>
              <a:t>国保における第三者求償の実績（都道府県別</a:t>
            </a:r>
            <a:r>
              <a:rPr lang="en-US" altLang="ja-JP" sz="1400" b="1" dirty="0" smtClean="0">
                <a:latin typeface="+mn-ea"/>
              </a:rPr>
              <a:t>/</a:t>
            </a:r>
            <a:r>
              <a:rPr lang="ja-JP" altLang="en-US" sz="1400" b="1" dirty="0" smtClean="0">
                <a:latin typeface="+mn-ea"/>
              </a:rPr>
              <a:t>被保険者</a:t>
            </a:r>
            <a:r>
              <a:rPr lang="en-US" altLang="ja-JP" sz="1400" b="1" dirty="0" smtClean="0">
                <a:latin typeface="+mn-ea"/>
              </a:rPr>
              <a:t>1,000</a:t>
            </a:r>
            <a:r>
              <a:rPr lang="ja-JP" altLang="en-US" sz="1400" b="1" dirty="0" smtClean="0">
                <a:latin typeface="+mn-ea"/>
              </a:rPr>
              <a:t>人当たり）</a:t>
            </a:r>
            <a:r>
              <a:rPr lang="ja-JP" altLang="en-US" sz="1400" b="1" dirty="0">
                <a:latin typeface="+mn-ea"/>
              </a:rPr>
              <a:t>（</a:t>
            </a:r>
            <a:r>
              <a:rPr lang="ja-JP" altLang="en-US" sz="1400" b="1" dirty="0" smtClean="0">
                <a:latin typeface="+mn-ea"/>
              </a:rPr>
              <a:t>平成</a:t>
            </a:r>
            <a:r>
              <a:rPr lang="en-US" altLang="ja-JP" sz="1400" b="1" dirty="0" smtClean="0">
                <a:latin typeface="+mn-ea"/>
              </a:rPr>
              <a:t>25</a:t>
            </a:r>
            <a:r>
              <a:rPr lang="ja-JP" altLang="en-US" sz="1400" b="1" dirty="0" smtClean="0">
                <a:latin typeface="+mn-ea"/>
              </a:rPr>
              <a:t>年度</a:t>
            </a:r>
            <a:r>
              <a:rPr lang="ja-JP" altLang="en-US" sz="1400" b="1" dirty="0">
                <a:latin typeface="+mn-ea"/>
              </a:rPr>
              <a:t>）</a:t>
            </a:r>
            <a:r>
              <a:rPr lang="ja-JP" altLang="en-US" dirty="0" smtClean="0">
                <a:latin typeface="ＤＦ特太ゴシック体" panose="020B0509000000000000" pitchFamily="49" charset="-128"/>
                <a:ea typeface="ＤＦ特太ゴシック体" panose="020B0509000000000000" pitchFamily="49" charset="-128"/>
              </a:rPr>
              <a:t>　</a:t>
            </a:r>
            <a:endParaRPr lang="ja-JP" altLang="en-US" dirty="0">
              <a:latin typeface="ＤＦ特太ゴシック体" panose="020B0509000000000000" pitchFamily="49" charset="-128"/>
              <a:ea typeface="ＤＦ特太ゴシック体" panose="020B0509000000000000" pitchFamily="49" charset="-128"/>
            </a:endParaRPr>
          </a:p>
        </p:txBody>
      </p:sp>
      <p:sp>
        <p:nvSpPr>
          <p:cNvPr id="16" name="テキスト ボックス 15"/>
          <p:cNvSpPr txBox="1"/>
          <p:nvPr/>
        </p:nvSpPr>
        <p:spPr>
          <a:xfrm>
            <a:off x="246780" y="2391977"/>
            <a:ext cx="502185" cy="261610"/>
          </a:xfrm>
          <a:prstGeom prst="rect">
            <a:avLst/>
          </a:prstGeom>
          <a:noFill/>
        </p:spPr>
        <p:txBody>
          <a:bodyPr wrap="square" rtlCol="0">
            <a:spAutoFit/>
          </a:bodyPr>
          <a:lstStyle/>
          <a:p>
            <a:r>
              <a:rPr kumimoji="1" lang="ja-JP" altLang="en-US" sz="1100" dirty="0" smtClean="0"/>
              <a:t>（件）</a:t>
            </a:r>
            <a:endParaRPr kumimoji="1" lang="ja-JP" altLang="en-US" sz="1100" dirty="0"/>
          </a:p>
        </p:txBody>
      </p:sp>
      <p:graphicFrame>
        <p:nvGraphicFramePr>
          <p:cNvPr id="13" name="グラフ 12"/>
          <p:cNvGraphicFramePr>
            <a:graphicFrameLocks/>
          </p:cNvGraphicFramePr>
          <p:nvPr>
            <p:extLst>
              <p:ext uri="{D42A27DB-BD31-4B8C-83A1-F6EECF244321}">
                <p14:modId xmlns:p14="http://schemas.microsoft.com/office/powerpoint/2010/main" val="2263056589"/>
              </p:ext>
            </p:extLst>
          </p:nvPr>
        </p:nvGraphicFramePr>
        <p:xfrm>
          <a:off x="106543" y="2567835"/>
          <a:ext cx="9754991" cy="3930984"/>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p:cNvSpPr txBox="1"/>
          <p:nvPr/>
        </p:nvSpPr>
        <p:spPr>
          <a:xfrm>
            <a:off x="8947875" y="2424636"/>
            <a:ext cx="702078" cy="261610"/>
          </a:xfrm>
          <a:prstGeom prst="rect">
            <a:avLst/>
          </a:prstGeom>
          <a:noFill/>
        </p:spPr>
        <p:txBody>
          <a:bodyPr wrap="square" rtlCol="0">
            <a:spAutoFit/>
          </a:bodyPr>
          <a:lstStyle/>
          <a:p>
            <a:r>
              <a:rPr kumimoji="1" lang="ja-JP" altLang="en-US" sz="1100" dirty="0" smtClean="0"/>
              <a:t>（万円）</a:t>
            </a:r>
            <a:endParaRPr kumimoji="1" lang="ja-JP" altLang="en-US" sz="1100" dirty="0"/>
          </a:p>
        </p:txBody>
      </p:sp>
      <p:sp>
        <p:nvSpPr>
          <p:cNvPr id="12" name="角丸四角形 11"/>
          <p:cNvSpPr/>
          <p:nvPr/>
        </p:nvSpPr>
        <p:spPr>
          <a:xfrm>
            <a:off x="896437" y="2780910"/>
            <a:ext cx="3518935" cy="7201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全国平均（被保険者</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人当たり）</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marL="1524000"/>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件数　：  </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1.23</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件</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marL="1524000"/>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金額　：  </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39.1</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万</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円</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20</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7" name="直線コネクタ 16"/>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887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a:spLocks noChangeArrowheads="1"/>
          </p:cNvSpPr>
          <p:nvPr/>
        </p:nvSpPr>
        <p:spPr bwMode="auto">
          <a:xfrm>
            <a:off x="59628" y="635124"/>
            <a:ext cx="9794056" cy="4740440"/>
          </a:xfrm>
          <a:prstGeom prst="rect">
            <a:avLst/>
          </a:prstGeom>
          <a:noFill/>
          <a:ln w="9525">
            <a:solidFill>
              <a:schemeClr val="tx1"/>
            </a:solidFill>
            <a:miter lim="800000"/>
            <a:headEnd/>
            <a:tailEnd/>
          </a:ln>
          <a:scene3d>
            <a:camera prst="orthographicFront"/>
            <a:lightRig rig="threePt" dir="t"/>
          </a:scene3d>
          <a:sp3d>
            <a:bevelT/>
          </a:sp3d>
        </p:spPr>
        <p:txBody>
          <a:bodyPr wrap="square" lIns="72000" tIns="72000" anchor="t" anchorCtr="0"/>
          <a:lstStyle/>
          <a:p>
            <a:pPr>
              <a:lnSpc>
                <a:spcPts val="1500"/>
              </a:lnSpc>
            </a:pPr>
            <a:endParaRPr lang="en-US" altLang="ja-JP" sz="1600" b="1" u="sng" dirty="0" smtClean="0">
              <a:solidFill>
                <a:prstClr val="black"/>
              </a:solidFill>
              <a:latin typeface="ＭＳ Ｐゴシック"/>
            </a:endParaRPr>
          </a:p>
          <a:p>
            <a:pPr marL="258763" indent="-180975">
              <a:lnSpc>
                <a:spcPts val="1800"/>
              </a:lnSpc>
            </a:pPr>
            <a:endParaRPr lang="en-US" altLang="ja-JP" sz="1500" dirty="0" smtClean="0">
              <a:solidFill>
                <a:prstClr val="black"/>
              </a:solidFill>
              <a:latin typeface="ＭＳ Ｐゴシック"/>
            </a:endParaRPr>
          </a:p>
          <a:p>
            <a:pPr marL="258763" indent="-180975">
              <a:lnSpc>
                <a:spcPts val="1800"/>
              </a:lnSpc>
            </a:pPr>
            <a:endParaRPr lang="en-US" altLang="ja-JP" sz="1500" dirty="0">
              <a:solidFill>
                <a:prstClr val="black"/>
              </a:solidFill>
              <a:latin typeface="ＭＳ Ｐゴシック"/>
            </a:endParaRPr>
          </a:p>
          <a:p>
            <a:pPr marL="277813" indent="-277813">
              <a:lnSpc>
                <a:spcPts val="2400"/>
              </a:lnSpc>
            </a:pPr>
            <a:r>
              <a:rPr lang="ja-JP" altLang="en-US" dirty="0" smtClean="0">
                <a:solidFill>
                  <a:prstClr val="black"/>
                </a:solidFill>
                <a:latin typeface="ＭＳ Ｐゴシック"/>
              </a:rPr>
              <a:t>○ 市町村の行った保険給付が交通事故等に</a:t>
            </a:r>
            <a:endParaRPr lang="en-US" altLang="ja-JP" dirty="0" smtClean="0">
              <a:solidFill>
                <a:prstClr val="black"/>
              </a:solidFill>
              <a:latin typeface="ＭＳ Ｐゴシック"/>
            </a:endParaRPr>
          </a:p>
          <a:p>
            <a:pPr marL="277813" indent="-15875">
              <a:lnSpc>
                <a:spcPts val="2400"/>
              </a:lnSpc>
              <a:tabLst>
                <a:tab pos="266700" algn="l"/>
              </a:tabLst>
            </a:pPr>
            <a:r>
              <a:rPr lang="ja-JP" altLang="en-US" dirty="0" smtClean="0">
                <a:solidFill>
                  <a:prstClr val="black"/>
                </a:solidFill>
                <a:latin typeface="ＭＳ Ｐゴシック"/>
              </a:rPr>
              <a:t>起因する場合、 市町村は第三者求償権を取得。</a:t>
            </a:r>
            <a:endParaRPr lang="en-US" altLang="ja-JP" dirty="0" smtClean="0">
              <a:solidFill>
                <a:prstClr val="black"/>
              </a:solidFill>
              <a:latin typeface="ＭＳ Ｐゴシック"/>
            </a:endParaRPr>
          </a:p>
          <a:p>
            <a:pPr marL="277813" indent="-15875">
              <a:lnSpc>
                <a:spcPts val="2400"/>
              </a:lnSpc>
              <a:tabLst>
                <a:tab pos="266700" algn="l"/>
              </a:tabLst>
            </a:pP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平成</a:t>
            </a:r>
            <a:r>
              <a:rPr lang="en-US" altLang="ja-JP" sz="1200" dirty="0" smtClean="0">
                <a:solidFill>
                  <a:prstClr val="black"/>
                </a:solidFill>
                <a:latin typeface="ＭＳ Ｐ明朝" panose="02020600040205080304" pitchFamily="18" charset="-128"/>
                <a:ea typeface="ＭＳ Ｐ明朝" panose="02020600040205080304" pitchFamily="18" charset="-128"/>
              </a:rPr>
              <a:t>25</a:t>
            </a:r>
            <a:r>
              <a:rPr lang="ja-JP" altLang="en-US" sz="1200" dirty="0" smtClean="0">
                <a:solidFill>
                  <a:prstClr val="black"/>
                </a:solidFill>
                <a:latin typeface="ＭＳ Ｐ明朝" panose="02020600040205080304" pitchFamily="18" charset="-128"/>
                <a:ea typeface="ＭＳ Ｐ明朝" panose="02020600040205080304" pitchFamily="18" charset="-128"/>
              </a:rPr>
              <a:t>年度 求償実績 約</a:t>
            </a:r>
            <a:r>
              <a:rPr lang="en-US" altLang="ja-JP" sz="1200" dirty="0" smtClean="0">
                <a:solidFill>
                  <a:prstClr val="black"/>
                </a:solidFill>
                <a:latin typeface="ＭＳ Ｐ明朝" panose="02020600040205080304" pitchFamily="18" charset="-128"/>
                <a:ea typeface="ＭＳ Ｐ明朝" panose="02020600040205080304" pitchFamily="18" charset="-128"/>
              </a:rPr>
              <a:t>43,000</a:t>
            </a:r>
            <a:r>
              <a:rPr lang="ja-JP" altLang="en-US" sz="1200" dirty="0" smtClean="0">
                <a:solidFill>
                  <a:prstClr val="black"/>
                </a:solidFill>
                <a:latin typeface="ＭＳ Ｐ明朝" panose="02020600040205080304" pitchFamily="18" charset="-128"/>
                <a:ea typeface="ＭＳ Ｐ明朝" panose="02020600040205080304" pitchFamily="18" charset="-128"/>
              </a:rPr>
              <a:t>件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277813" indent="-15875">
              <a:lnSpc>
                <a:spcPts val="2400"/>
              </a:lnSpc>
              <a:tabLst>
                <a:tab pos="266700" algn="l"/>
              </a:tabLst>
            </a:pP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被</a:t>
            </a:r>
            <a:r>
              <a:rPr lang="ja-JP" altLang="en-US" sz="1200" dirty="0">
                <a:solidFill>
                  <a:prstClr val="black"/>
                </a:solidFill>
                <a:latin typeface="ＭＳ Ｐ明朝" panose="02020600040205080304" pitchFamily="18" charset="-128"/>
                <a:ea typeface="ＭＳ Ｐ明朝" panose="02020600040205080304" pitchFamily="18" charset="-128"/>
              </a:rPr>
              <a:t>保険者</a:t>
            </a:r>
            <a:r>
              <a:rPr lang="en-US" altLang="ja-JP" sz="1200" dirty="0" smtClean="0">
                <a:solidFill>
                  <a:prstClr val="black"/>
                </a:solidFill>
                <a:latin typeface="ＭＳ Ｐ明朝" panose="02020600040205080304" pitchFamily="18" charset="-128"/>
                <a:ea typeface="ＭＳ Ｐ明朝" panose="02020600040205080304" pitchFamily="18" charset="-128"/>
              </a:rPr>
              <a:t>1,000</a:t>
            </a:r>
            <a:r>
              <a:rPr lang="ja-JP" altLang="en-US" sz="1200" dirty="0" smtClean="0">
                <a:solidFill>
                  <a:prstClr val="black"/>
                </a:solidFill>
                <a:latin typeface="ＭＳ Ｐ明朝" panose="02020600040205080304" pitchFamily="18" charset="-128"/>
                <a:ea typeface="ＭＳ Ｐ明朝" panose="02020600040205080304" pitchFamily="18" charset="-128"/>
              </a:rPr>
              <a:t>人当たり</a:t>
            </a:r>
            <a:r>
              <a:rPr lang="ja-JP" altLang="en-US" sz="1200" dirty="0">
                <a:solidFill>
                  <a:prstClr val="black"/>
                </a:solidFill>
                <a:latin typeface="ＭＳ Ｐ明朝" panose="02020600040205080304" pitchFamily="18" charset="-128"/>
                <a:ea typeface="ＭＳ Ｐ明朝" panose="02020600040205080304" pitchFamily="18" charset="-128"/>
              </a:rPr>
              <a:t>の求償</a:t>
            </a:r>
            <a:r>
              <a:rPr lang="ja-JP" altLang="en-US" sz="1200" dirty="0" smtClean="0">
                <a:solidFill>
                  <a:prstClr val="black"/>
                </a:solidFill>
                <a:latin typeface="ＭＳ Ｐ明朝" panose="02020600040205080304" pitchFamily="18" charset="-128"/>
                <a:ea typeface="ＭＳ Ｐ明朝" panose="02020600040205080304" pitchFamily="18" charset="-128"/>
              </a:rPr>
              <a:t>件数 </a:t>
            </a:r>
            <a:r>
              <a:rPr lang="en-US" altLang="ja-JP" sz="1200" dirty="0" smtClean="0">
                <a:solidFill>
                  <a:prstClr val="black"/>
                </a:solidFill>
                <a:latin typeface="ＭＳ Ｐ明朝" panose="02020600040205080304" pitchFamily="18" charset="-128"/>
                <a:ea typeface="ＭＳ Ｐ明朝" panose="02020600040205080304" pitchFamily="18" charset="-128"/>
              </a:rPr>
              <a:t>0.5</a:t>
            </a:r>
            <a:r>
              <a:rPr lang="ja-JP" altLang="en-US" sz="1200" dirty="0">
                <a:solidFill>
                  <a:prstClr val="black"/>
                </a:solidFill>
                <a:latin typeface="ＭＳ Ｐ明朝" panose="02020600040205080304" pitchFamily="18" charset="-128"/>
                <a:ea typeface="ＭＳ Ｐ明朝" panose="02020600040205080304" pitchFamily="18" charset="-128"/>
              </a:rPr>
              <a:t>件（山口県内）～</a:t>
            </a:r>
            <a:r>
              <a:rPr lang="en-US" altLang="ja-JP" sz="1200" dirty="0">
                <a:solidFill>
                  <a:prstClr val="black"/>
                </a:solidFill>
                <a:latin typeface="ＭＳ Ｐ明朝" panose="02020600040205080304" pitchFamily="18" charset="-128"/>
                <a:ea typeface="ＭＳ Ｐ明朝" panose="02020600040205080304" pitchFamily="18" charset="-128"/>
              </a:rPr>
              <a:t>4.7</a:t>
            </a:r>
            <a:r>
              <a:rPr lang="ja-JP" altLang="en-US" sz="1200" dirty="0">
                <a:solidFill>
                  <a:prstClr val="black"/>
                </a:solidFill>
                <a:latin typeface="ＭＳ Ｐ明朝" panose="02020600040205080304" pitchFamily="18" charset="-128"/>
                <a:ea typeface="ＭＳ Ｐ明朝" panose="02020600040205080304" pitchFamily="18" charset="-128"/>
              </a:rPr>
              <a:t>件（宮崎県内）。</a:t>
            </a:r>
            <a:endParaRPr lang="en-US" altLang="ja-JP" sz="1200" b="1" u="sng" dirty="0">
              <a:solidFill>
                <a:prstClr val="black"/>
              </a:solidFill>
              <a:latin typeface="ＭＳ Ｐ明朝" panose="02020600040205080304" pitchFamily="18" charset="-128"/>
              <a:ea typeface="ＭＳ Ｐ明朝" panose="02020600040205080304" pitchFamily="18" charset="-128"/>
            </a:endParaRPr>
          </a:p>
          <a:p>
            <a:pPr marL="277813" indent="-15875">
              <a:lnSpc>
                <a:spcPts val="2400"/>
              </a:lnSpc>
              <a:tabLst>
                <a:tab pos="266700" algn="l"/>
              </a:tabLst>
            </a:pPr>
            <a:endParaRPr lang="en-US" altLang="ja-JP" b="1" u="sng" dirty="0" smtClean="0">
              <a:solidFill>
                <a:prstClr val="black"/>
              </a:solidFill>
              <a:latin typeface="ＭＳ Ｐゴシック"/>
            </a:endParaRPr>
          </a:p>
          <a:p>
            <a:pPr marL="277813" indent="-15875">
              <a:lnSpc>
                <a:spcPts val="2400"/>
              </a:lnSpc>
              <a:tabLst>
                <a:tab pos="266700" algn="l"/>
              </a:tabLst>
            </a:pPr>
            <a:endParaRPr lang="en-US" altLang="ja-JP" b="1" u="sng" dirty="0" smtClean="0">
              <a:solidFill>
                <a:prstClr val="black"/>
              </a:solidFill>
              <a:latin typeface="ＭＳ Ｐゴシック"/>
            </a:endParaRPr>
          </a:p>
          <a:p>
            <a:pPr marL="15875" indent="-15875">
              <a:lnSpc>
                <a:spcPts val="2400"/>
              </a:lnSpc>
              <a:spcBef>
                <a:spcPts val="600"/>
              </a:spcBef>
            </a:pPr>
            <a:r>
              <a:rPr lang="ja-JP" altLang="en-US" dirty="0" smtClean="0">
                <a:solidFill>
                  <a:prstClr val="black"/>
                </a:solidFill>
                <a:latin typeface="ＭＳ Ｐゴシック"/>
              </a:rPr>
              <a:t>○ 現状、</a:t>
            </a:r>
            <a:r>
              <a:rPr lang="ja-JP" altLang="en-US" b="1" u="sng" dirty="0" smtClean="0">
                <a:solidFill>
                  <a:srgbClr val="C00000"/>
                </a:solidFill>
                <a:latin typeface="ＭＳ Ｐゴシック"/>
              </a:rPr>
              <a:t>第三者</a:t>
            </a:r>
            <a:r>
              <a:rPr lang="ja-JP" altLang="en-US" b="1" u="sng" dirty="0">
                <a:solidFill>
                  <a:srgbClr val="C00000"/>
                </a:solidFill>
                <a:latin typeface="ＭＳ Ｐゴシック"/>
              </a:rPr>
              <a:t>求償の取組状況に</a:t>
            </a:r>
            <a:r>
              <a:rPr lang="ja-JP" altLang="en-US" b="1" u="sng" dirty="0" smtClean="0">
                <a:solidFill>
                  <a:srgbClr val="C00000"/>
                </a:solidFill>
                <a:latin typeface="ＭＳ Ｐゴシック"/>
              </a:rPr>
              <a:t>は地域差</a:t>
            </a:r>
            <a:r>
              <a:rPr lang="ja-JP" altLang="en-US" dirty="0">
                <a:solidFill>
                  <a:prstClr val="black"/>
                </a:solidFill>
                <a:latin typeface="ＭＳ Ｐゴシック"/>
              </a:rPr>
              <a:t>がある</a:t>
            </a:r>
            <a:r>
              <a:rPr lang="ja-JP" altLang="en-US" dirty="0" smtClean="0">
                <a:solidFill>
                  <a:prstClr val="black"/>
                </a:solidFill>
                <a:latin typeface="ＭＳ Ｐゴシック"/>
              </a:rPr>
              <a:t>。また、第三者求償を行うべきケースについて、　</a:t>
            </a:r>
            <a:endParaRPr lang="en-US" altLang="ja-JP" dirty="0" smtClean="0">
              <a:solidFill>
                <a:prstClr val="black"/>
              </a:solidFill>
              <a:latin typeface="ＭＳ Ｐゴシック"/>
            </a:endParaRPr>
          </a:p>
          <a:p>
            <a:pPr marL="15875" indent="-15875">
              <a:spcBef>
                <a:spcPts val="600"/>
              </a:spcBef>
            </a:pPr>
            <a:r>
              <a:rPr lang="ja-JP" altLang="en-US" dirty="0">
                <a:solidFill>
                  <a:prstClr val="black"/>
                </a:solidFill>
                <a:latin typeface="ＭＳ Ｐゴシック"/>
              </a:rPr>
              <a:t>　</a:t>
            </a:r>
            <a:r>
              <a:rPr lang="ja-JP" altLang="en-US" dirty="0" smtClean="0">
                <a:solidFill>
                  <a:prstClr val="black"/>
                </a:solidFill>
                <a:latin typeface="ＭＳ Ｐゴシック"/>
              </a:rPr>
              <a:t>被保険者からの届出が必ずしも励行されていないといった課題がある。</a:t>
            </a:r>
            <a:endParaRPr lang="en-US" altLang="ja-JP" dirty="0" smtClean="0">
              <a:solidFill>
                <a:prstClr val="black"/>
              </a:solidFill>
              <a:latin typeface="ＭＳ Ｐゴシック"/>
            </a:endParaRPr>
          </a:p>
          <a:p>
            <a:pPr marL="15875" indent="-15875">
              <a:spcBef>
                <a:spcPts val="600"/>
              </a:spcBef>
            </a:pPr>
            <a:r>
              <a:rPr lang="ja-JP" altLang="en-US" sz="1400" dirty="0">
                <a:solidFill>
                  <a:prstClr val="black"/>
                </a:solidFill>
                <a:latin typeface="ＭＳ Ｐゴシック"/>
                <a:ea typeface="ＭＳ Ｐ明朝" panose="02020600040205080304" pitchFamily="18" charset="-128"/>
              </a:rPr>
              <a:t>　</a:t>
            </a:r>
            <a:r>
              <a:rPr lang="ja-JP" altLang="en-US" sz="1400" dirty="0" smtClean="0">
                <a:solidFill>
                  <a:prstClr val="black"/>
                </a:solidFill>
                <a:latin typeface="ＭＳ Ｐゴシック"/>
                <a:ea typeface="ＭＳ Ｐ明朝" panose="02020600040205080304" pitchFamily="18" charset="-128"/>
              </a:rPr>
              <a:t>　</a:t>
            </a:r>
            <a:r>
              <a:rPr lang="en-US" altLang="ja-JP" sz="1400" dirty="0">
                <a:solidFill>
                  <a:prstClr val="black"/>
                </a:solidFill>
                <a:latin typeface="ＭＳ Ｐ明朝" panose="02020600040205080304" pitchFamily="18" charset="-128"/>
                <a:ea typeface="ＭＳ Ｐ明朝" panose="02020600040205080304" pitchFamily="18"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ゴシック"/>
                <a:ea typeface="ＭＳ Ｐ明朝" panose="02020600040205080304" pitchFamily="18" charset="-128"/>
              </a:rPr>
              <a:t>被保険者から、</a:t>
            </a:r>
            <a:r>
              <a:rPr lang="ja-JP" altLang="en-US" sz="1200" dirty="0" smtClean="0">
                <a:solidFill>
                  <a:prstClr val="black"/>
                </a:solidFill>
                <a:latin typeface="ＭＳ Ｐ明朝" panose="02020600040205080304" pitchFamily="18" charset="-128"/>
                <a:ea typeface="ＭＳ Ｐ明朝" panose="02020600040205080304" pitchFamily="18" charset="-128"/>
              </a:rPr>
              <a:t>被害届が市町村に出されるまでの平均的な期間は、国保の利用から、２～３か月後。</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15875" indent="-15875">
              <a:lnSpc>
                <a:spcPts val="1200"/>
              </a:lnSpc>
              <a:spcBef>
                <a:spcPts val="600"/>
              </a:spcBef>
            </a:pP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marL="258763" indent="-258763">
              <a:lnSpc>
                <a:spcPts val="2400"/>
              </a:lnSpc>
            </a:pPr>
            <a:r>
              <a:rPr lang="ja-JP" altLang="en-US" dirty="0" smtClean="0">
                <a:solidFill>
                  <a:prstClr val="black"/>
                </a:solidFill>
                <a:latin typeface="ＭＳ Ｐゴシック"/>
              </a:rPr>
              <a:t>○　第三者求償を行うには経験や専門的知見等を要する。市町村においては、人事異動等により、専門性を高めにくく、</a:t>
            </a:r>
            <a:r>
              <a:rPr lang="ja-JP" altLang="en-US" b="1" u="sng" dirty="0" smtClean="0">
                <a:solidFill>
                  <a:srgbClr val="C00000"/>
                </a:solidFill>
                <a:latin typeface="ＭＳ Ｐゴシック"/>
              </a:rPr>
              <a:t>９割の市町村が国保連合会に求償事務を委託しているため、国保連合会の取組強化</a:t>
            </a:r>
            <a:r>
              <a:rPr lang="ja-JP" altLang="en-US" dirty="0" smtClean="0">
                <a:latin typeface="ＭＳ Ｐゴシック"/>
              </a:rPr>
              <a:t>も必要</a:t>
            </a:r>
            <a:r>
              <a:rPr lang="ja-JP" altLang="en-US" dirty="0" smtClean="0">
                <a:solidFill>
                  <a:prstClr val="black"/>
                </a:solidFill>
                <a:latin typeface="ＭＳ Ｐゴシック"/>
              </a:rPr>
              <a:t>。 </a:t>
            </a:r>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第三者求償専門員･･</a:t>
            </a:r>
            <a:r>
              <a:rPr lang="ja-JP" altLang="en-US" sz="1200" dirty="0" smtClean="0">
                <a:solidFill>
                  <a:prstClr val="black"/>
                </a:solidFill>
                <a:latin typeface="ＭＳ Ｐ明朝" panose="02020600040205080304" pitchFamily="18" charset="-128"/>
                <a:ea typeface="ＭＳ Ｐ明朝" panose="02020600040205080304" pitchFamily="18" charset="-128"/>
              </a:rPr>
              <a:t>･平成</a:t>
            </a:r>
            <a:r>
              <a:rPr lang="en-US" altLang="ja-JP" sz="1200" dirty="0" smtClean="0">
                <a:solidFill>
                  <a:prstClr val="black"/>
                </a:solidFill>
                <a:latin typeface="ＭＳ Ｐ明朝" panose="02020600040205080304" pitchFamily="18" charset="-128"/>
                <a:ea typeface="ＭＳ Ｐ明朝" panose="02020600040205080304" pitchFamily="18" charset="-128"/>
              </a:rPr>
              <a:t>25</a:t>
            </a:r>
            <a:r>
              <a:rPr lang="ja-JP" altLang="en-US" sz="1200" dirty="0" smtClean="0">
                <a:solidFill>
                  <a:prstClr val="black"/>
                </a:solidFill>
                <a:latin typeface="ＭＳ Ｐ明朝" panose="02020600040205080304" pitchFamily="18" charset="-128"/>
                <a:ea typeface="ＭＳ Ｐ明朝" panose="02020600040205080304" pitchFamily="18" charset="-128"/>
              </a:rPr>
              <a:t>年度 </a:t>
            </a:r>
            <a:r>
              <a:rPr lang="en-US" altLang="ja-JP" sz="1200" dirty="0" smtClean="0">
                <a:solidFill>
                  <a:prstClr val="black"/>
                </a:solidFill>
                <a:latin typeface="ＭＳ Ｐ明朝" panose="02020600040205080304" pitchFamily="18" charset="-128"/>
                <a:ea typeface="ＭＳ Ｐ明朝" panose="02020600040205080304" pitchFamily="18" charset="-128"/>
              </a:rPr>
              <a:t>44</a:t>
            </a:r>
            <a:r>
              <a:rPr lang="ja-JP" altLang="en-US" sz="1200" dirty="0">
                <a:solidFill>
                  <a:prstClr val="black"/>
                </a:solidFill>
                <a:latin typeface="ＭＳ Ｐ明朝" panose="02020600040205080304" pitchFamily="18" charset="-128"/>
                <a:ea typeface="ＭＳ Ｐ明朝" panose="02020600040205080304" pitchFamily="18" charset="-128"/>
              </a:rPr>
              <a:t>連合会に</a:t>
            </a:r>
            <a:r>
              <a:rPr lang="en-US" altLang="ja-JP" sz="1200" dirty="0">
                <a:solidFill>
                  <a:prstClr val="black"/>
                </a:solidFill>
                <a:latin typeface="ＭＳ Ｐ明朝" panose="02020600040205080304" pitchFamily="18" charset="-128"/>
                <a:ea typeface="ＭＳ Ｐ明朝" panose="02020600040205080304" pitchFamily="18" charset="-128"/>
              </a:rPr>
              <a:t>88</a:t>
            </a:r>
            <a:r>
              <a:rPr lang="ja-JP" altLang="en-US" sz="1200" dirty="0">
                <a:solidFill>
                  <a:prstClr val="black"/>
                </a:solidFill>
                <a:latin typeface="ＭＳ Ｐ明朝" panose="02020600040205080304" pitchFamily="18" charset="-128"/>
                <a:ea typeface="ＭＳ Ｐ明朝" panose="02020600040205080304" pitchFamily="18" charset="-128"/>
              </a:rPr>
              <a:t>人（うち、損保会社ＯＢは</a:t>
            </a:r>
            <a:r>
              <a:rPr lang="en-US" altLang="ja-JP" sz="1200" dirty="0">
                <a:solidFill>
                  <a:prstClr val="black"/>
                </a:solidFill>
                <a:latin typeface="ＭＳ Ｐ明朝" panose="02020600040205080304" pitchFamily="18" charset="-128"/>
                <a:ea typeface="ＭＳ Ｐ明朝" panose="02020600040205080304" pitchFamily="18" charset="-128"/>
              </a:rPr>
              <a:t>24</a:t>
            </a:r>
            <a:r>
              <a:rPr lang="ja-JP" altLang="en-US" sz="1200" dirty="0">
                <a:solidFill>
                  <a:prstClr val="black"/>
                </a:solidFill>
                <a:latin typeface="ＭＳ Ｐ明朝" panose="02020600040205080304" pitchFamily="18" charset="-128"/>
                <a:ea typeface="ＭＳ Ｐ明朝" panose="02020600040205080304" pitchFamily="18" charset="-128"/>
              </a:rPr>
              <a:t>連合会に</a:t>
            </a:r>
            <a:r>
              <a:rPr lang="en-US" altLang="ja-JP" sz="1200" dirty="0">
                <a:solidFill>
                  <a:prstClr val="black"/>
                </a:solidFill>
                <a:latin typeface="ＭＳ Ｐ明朝" panose="02020600040205080304" pitchFamily="18" charset="-128"/>
                <a:ea typeface="ＭＳ Ｐ明朝" panose="02020600040205080304" pitchFamily="18" charset="-128"/>
              </a:rPr>
              <a:t>39</a:t>
            </a:r>
            <a:r>
              <a:rPr lang="ja-JP" altLang="en-US" sz="1200" dirty="0">
                <a:solidFill>
                  <a:prstClr val="black"/>
                </a:solidFill>
                <a:latin typeface="ＭＳ Ｐ明朝" panose="02020600040205080304" pitchFamily="18" charset="-128"/>
                <a:ea typeface="ＭＳ Ｐ明朝" panose="02020600040205080304" pitchFamily="18" charset="-128"/>
              </a:rPr>
              <a:t>人）</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258763" indent="7938">
              <a:lnSpc>
                <a:spcPts val="1800"/>
              </a:lnSpc>
            </a:pPr>
            <a:endParaRPr lang="en-US" altLang="ja-JP" dirty="0">
              <a:solidFill>
                <a:prstClr val="black"/>
              </a:solidFill>
              <a:latin typeface="ＭＳ Ｐゴシック"/>
            </a:endParaRPr>
          </a:p>
          <a:p>
            <a:pPr marL="179388">
              <a:lnSpc>
                <a:spcPts val="2200"/>
              </a:lnSpc>
            </a:pPr>
            <a:endParaRPr lang="en-US" altLang="ja-JP" sz="1600" dirty="0">
              <a:solidFill>
                <a:prstClr val="black"/>
              </a:solidFill>
              <a:latin typeface="ＭＳ Ｐゴシック"/>
            </a:endParaRPr>
          </a:p>
          <a:p>
            <a:pPr marL="179388">
              <a:lnSpc>
                <a:spcPts val="2200"/>
              </a:lnSpc>
            </a:pPr>
            <a:endParaRPr lang="en-US" altLang="ja-JP" sz="1600" dirty="0" smtClean="0">
              <a:solidFill>
                <a:prstClr val="black"/>
              </a:solidFill>
              <a:latin typeface="ＭＳ Ｐゴシック"/>
            </a:endParaRPr>
          </a:p>
        </p:txBody>
      </p:sp>
      <p:sp>
        <p:nvSpPr>
          <p:cNvPr id="2" name="テキスト ボックス 1"/>
          <p:cNvSpPr txBox="1"/>
          <p:nvPr/>
        </p:nvSpPr>
        <p:spPr>
          <a:xfrm>
            <a:off x="197426" y="5758269"/>
            <a:ext cx="3073264" cy="1072800"/>
          </a:xfrm>
          <a:prstGeom prst="rect">
            <a:avLst/>
          </a:prstGeom>
          <a:solidFill>
            <a:schemeClr val="accent2">
              <a:lumMod val="60000"/>
              <a:lumOff val="40000"/>
            </a:schemeClr>
          </a:solidFill>
          <a:ln w="15875">
            <a:solidFill>
              <a:schemeClr val="accent2">
                <a:lumMod val="60000"/>
                <a:lumOff val="40000"/>
              </a:schemeClr>
            </a:solidFill>
          </a:ln>
        </p:spPr>
        <p:txBody>
          <a:bodyPr wrap="square" rtlCol="0" anchor="ctr" anchorCtr="0">
            <a:noAutofit/>
          </a:bodyPr>
          <a:lstStyle/>
          <a:p>
            <a:pPr algn="ctr">
              <a:spcBef>
                <a:spcPts val="600"/>
              </a:spcBef>
            </a:pPr>
            <a:r>
              <a:rPr lang="ja-JP" altLang="en-US" b="1" dirty="0" smtClean="0">
                <a:solidFill>
                  <a:prstClr val="white"/>
                </a:solidFill>
                <a:latin typeface="ＭＳ Ｐゴシック"/>
              </a:rPr>
              <a:t>被害届の届出の励行</a:t>
            </a:r>
            <a:endParaRPr lang="en-US" altLang="ja-JP" b="1" dirty="0" smtClean="0">
              <a:solidFill>
                <a:prstClr val="white"/>
              </a:solidFill>
              <a:latin typeface="ＭＳ Ｐゴシック"/>
            </a:endParaRPr>
          </a:p>
          <a:p>
            <a:pPr algn="ctr">
              <a:spcBef>
                <a:spcPts val="600"/>
              </a:spcBef>
            </a:pPr>
            <a:r>
              <a:rPr lang="ja-JP" altLang="en-US" sz="1600" b="1" dirty="0" smtClean="0">
                <a:solidFill>
                  <a:prstClr val="white"/>
                </a:solidFill>
                <a:latin typeface="ＭＳ Ｐゴシック"/>
              </a:rPr>
              <a:t>（損害保険関係団体との協定</a:t>
            </a:r>
            <a:endParaRPr lang="en-US" altLang="ja-JP" sz="1600" b="1" dirty="0" smtClean="0">
              <a:solidFill>
                <a:prstClr val="white"/>
              </a:solidFill>
              <a:latin typeface="ＭＳ Ｐゴシック"/>
            </a:endParaRPr>
          </a:p>
          <a:p>
            <a:pPr algn="ctr">
              <a:spcBef>
                <a:spcPts val="600"/>
              </a:spcBef>
            </a:pPr>
            <a:r>
              <a:rPr lang="ja-JP" altLang="en-US" sz="1600" b="1" dirty="0" smtClean="0">
                <a:solidFill>
                  <a:prstClr val="white"/>
                </a:solidFill>
                <a:latin typeface="ＭＳ Ｐゴシック"/>
              </a:rPr>
              <a:t>周知・啓発の強化）</a:t>
            </a:r>
            <a:endParaRPr lang="ja-JP" altLang="en-US" sz="1600" b="1" dirty="0">
              <a:solidFill>
                <a:prstClr val="white"/>
              </a:solidFill>
              <a:latin typeface="ＭＳ Ｐゴシック"/>
            </a:endParaRPr>
          </a:p>
        </p:txBody>
      </p:sp>
      <p:sp>
        <p:nvSpPr>
          <p:cNvPr id="3" name="正方形/長方形 2"/>
          <p:cNvSpPr/>
          <p:nvPr/>
        </p:nvSpPr>
        <p:spPr>
          <a:xfrm>
            <a:off x="430103" y="746177"/>
            <a:ext cx="2146633" cy="50407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nSpc>
                <a:spcPts val="2200"/>
              </a:lnSpc>
            </a:pPr>
            <a:r>
              <a:rPr lang="ja-JP" altLang="en-US" b="1" dirty="0" smtClean="0">
                <a:solidFill>
                  <a:prstClr val="black"/>
                </a:solidFill>
                <a:latin typeface="ＭＳ Ｐゴシック"/>
              </a:rPr>
              <a:t>■ 国保の現状</a:t>
            </a:r>
            <a:endParaRPr lang="en-US" altLang="ja-JP" b="1" dirty="0">
              <a:solidFill>
                <a:prstClr val="black"/>
              </a:solidFill>
              <a:latin typeface="ＭＳ Ｐゴシック"/>
            </a:endParaRPr>
          </a:p>
        </p:txBody>
      </p:sp>
      <p:sp>
        <p:nvSpPr>
          <p:cNvPr id="9" name="テキスト ボックス 8"/>
          <p:cNvSpPr txBox="1"/>
          <p:nvPr/>
        </p:nvSpPr>
        <p:spPr>
          <a:xfrm>
            <a:off x="-28696" y="14894"/>
            <a:ext cx="10081119" cy="369332"/>
          </a:xfrm>
          <a:prstGeom prst="rect">
            <a:avLst/>
          </a:prstGeom>
          <a:noFill/>
        </p:spPr>
        <p:txBody>
          <a:bodyPr wrap="square" rtlCol="0">
            <a:spAutoFit/>
          </a:bodyPr>
          <a:lstStyle/>
          <a:p>
            <a:pPr algn="ctr"/>
            <a:r>
              <a:rPr lang="ja-JP" altLang="en-US" dirty="0">
                <a:solidFill>
                  <a:prstClr val="black"/>
                </a:solidFill>
                <a:latin typeface="HGP創英角ｺﾞｼｯｸUB" panose="020B0900000000000000" pitchFamily="50" charset="-128"/>
                <a:ea typeface="HGP創英角ｺﾞｼｯｸUB" panose="020B0900000000000000" pitchFamily="50" charset="-128"/>
              </a:rPr>
              <a:t>交通</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事故等の第三者の不法行為による傷病への損害賠償請求に関する取組強化について</a:t>
            </a:r>
            <a:endParaRPr lang="ja-JP" altLang="en-US"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10" name="グループ化 9"/>
          <p:cNvGrpSpPr/>
          <p:nvPr/>
        </p:nvGrpSpPr>
        <p:grpSpPr>
          <a:xfrm>
            <a:off x="5453073" y="836712"/>
            <a:ext cx="4454831" cy="2002113"/>
            <a:chOff x="5097016" y="836712"/>
            <a:chExt cx="4454831" cy="2002113"/>
          </a:xfrm>
        </p:grpSpPr>
        <p:sp>
          <p:nvSpPr>
            <p:cNvPr id="33" name="右矢印 32"/>
            <p:cNvSpPr/>
            <p:nvPr/>
          </p:nvSpPr>
          <p:spPr>
            <a:xfrm rot="10800000">
              <a:off x="6294792" y="1417719"/>
              <a:ext cx="1489915" cy="72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8" name="グループ化 7"/>
            <p:cNvGrpSpPr/>
            <p:nvPr/>
          </p:nvGrpSpPr>
          <p:grpSpPr>
            <a:xfrm>
              <a:off x="5097016" y="836712"/>
              <a:ext cx="4454831" cy="2002113"/>
              <a:chOff x="5097016" y="800286"/>
              <a:chExt cx="4454831" cy="2002113"/>
            </a:xfrm>
          </p:grpSpPr>
          <p:sp>
            <p:nvSpPr>
              <p:cNvPr id="29" name="テキスト ボックス 28"/>
              <p:cNvSpPr txBox="1"/>
              <p:nvPr/>
            </p:nvSpPr>
            <p:spPr>
              <a:xfrm>
                <a:off x="8303674" y="1743742"/>
                <a:ext cx="1248173" cy="553998"/>
              </a:xfrm>
              <a:prstGeom prst="rect">
                <a:avLst/>
              </a:prstGeom>
              <a:noFill/>
            </p:spPr>
            <p:txBody>
              <a:bodyPr wrap="square" lIns="36000" rIns="0" rtlCol="0">
                <a:spAutoFit/>
              </a:bodyPr>
              <a:lstStyle/>
              <a:p>
                <a:r>
                  <a:rPr lang="ja-JP" altLang="en-US" sz="1400" dirty="0" smtClean="0">
                    <a:solidFill>
                      <a:prstClr val="black"/>
                    </a:solidFill>
                  </a:rPr>
                  <a:t>①</a:t>
                </a:r>
                <a:r>
                  <a:rPr lang="ja-JP" altLang="en-US" sz="1600" dirty="0" smtClean="0">
                    <a:solidFill>
                      <a:prstClr val="black"/>
                    </a:solidFill>
                  </a:rPr>
                  <a:t>加害</a:t>
                </a:r>
                <a:endParaRPr lang="en-US" altLang="ja-JP" sz="1600" dirty="0" smtClean="0">
                  <a:solidFill>
                    <a:prstClr val="black"/>
                  </a:solidFill>
                </a:endParaRPr>
              </a:p>
              <a:p>
                <a:r>
                  <a:rPr lang="ja-JP" altLang="en-US" sz="1400" dirty="0" smtClean="0">
                    <a:solidFill>
                      <a:prstClr val="black"/>
                    </a:solidFill>
                  </a:rPr>
                  <a:t>（交通事故等）</a:t>
                </a:r>
                <a:endParaRPr lang="ja-JP" altLang="en-US" sz="1400" dirty="0">
                  <a:solidFill>
                    <a:prstClr val="black"/>
                  </a:solidFill>
                </a:endParaRPr>
              </a:p>
            </p:txBody>
          </p:sp>
          <p:grpSp>
            <p:nvGrpSpPr>
              <p:cNvPr id="4" name="グループ化 3"/>
              <p:cNvGrpSpPr/>
              <p:nvPr/>
            </p:nvGrpSpPr>
            <p:grpSpPr>
              <a:xfrm>
                <a:off x="5097016" y="800286"/>
                <a:ext cx="4191201" cy="2002113"/>
                <a:chOff x="5120087" y="800286"/>
                <a:chExt cx="4191201" cy="2002113"/>
              </a:xfrm>
            </p:grpSpPr>
            <p:grpSp>
              <p:nvGrpSpPr>
                <p:cNvPr id="6" name="グループ化 5"/>
                <p:cNvGrpSpPr/>
                <p:nvPr/>
              </p:nvGrpSpPr>
              <p:grpSpPr>
                <a:xfrm>
                  <a:off x="5120087" y="800286"/>
                  <a:ext cx="4191201" cy="2002113"/>
                  <a:chOff x="296508" y="615442"/>
                  <a:chExt cx="7446797" cy="4295229"/>
                </a:xfrm>
              </p:grpSpPr>
              <p:sp>
                <p:nvSpPr>
                  <p:cNvPr id="11" name="テキスト ボックス 10"/>
                  <p:cNvSpPr txBox="1"/>
                  <p:nvPr/>
                </p:nvSpPr>
                <p:spPr>
                  <a:xfrm>
                    <a:off x="296508" y="615442"/>
                    <a:ext cx="2446039" cy="726316"/>
                  </a:xfrm>
                  <a:prstGeom prst="rect">
                    <a:avLst/>
                  </a:prstGeom>
                  <a:noFill/>
                </p:spPr>
                <p:txBody>
                  <a:bodyPr wrap="square" rtlCol="0">
                    <a:spAutoFit/>
                  </a:bodyPr>
                  <a:lstStyle/>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市町村国保</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右矢印 11"/>
                  <p:cNvSpPr/>
                  <p:nvPr/>
                </p:nvSpPr>
                <p:spPr>
                  <a:xfrm>
                    <a:off x="2636936" y="1526430"/>
                    <a:ext cx="2647235" cy="1544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971158" y="1208474"/>
                    <a:ext cx="2772147" cy="1254546"/>
                  </a:xfrm>
                  <a:prstGeom prst="rect">
                    <a:avLst/>
                  </a:prstGeom>
                  <a:noFill/>
                </p:spPr>
                <p:txBody>
                  <a:bodyPr wrap="square" rtlCol="0">
                    <a:spAutoFit/>
                  </a:bodyPr>
                  <a:lstStyle/>
                  <a:p>
                    <a:r>
                      <a:rPr lang="ja-JP" altLang="en-US" sz="1600" dirty="0" smtClean="0">
                        <a:solidFill>
                          <a:prstClr val="black"/>
                        </a:solidFill>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被害者</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（被保険者）</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513949" y="945611"/>
                    <a:ext cx="2448274" cy="726316"/>
                  </a:xfrm>
                  <a:prstGeom prst="rect">
                    <a:avLst/>
                  </a:prstGeom>
                  <a:noFill/>
                </p:spPr>
                <p:txBody>
                  <a:bodyPr wrap="square" rtlCol="0">
                    <a:spAutoFit/>
                  </a:bodyPr>
                  <a:lstStyle/>
                  <a:p>
                    <a:r>
                      <a:rPr lang="ja-JP" altLang="en-US" sz="1600" dirty="0" smtClean="0">
                        <a:solidFill>
                          <a:prstClr val="black"/>
                        </a:solidFill>
                      </a:rPr>
                      <a:t>②保険給付</a:t>
                    </a:r>
                    <a:endParaRPr lang="ja-JP" altLang="en-US" sz="1600" dirty="0">
                      <a:solidFill>
                        <a:prstClr val="black"/>
                      </a:solidFill>
                    </a:endParaRPr>
                  </a:p>
                </p:txBody>
              </p:sp>
              <p:sp>
                <p:nvSpPr>
                  <p:cNvPr id="15" name="右矢印 14"/>
                  <p:cNvSpPr/>
                  <p:nvPr/>
                </p:nvSpPr>
                <p:spPr>
                  <a:xfrm rot="1663574">
                    <a:off x="2076390" y="3253188"/>
                    <a:ext cx="2997048" cy="15446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4795013" y="4184355"/>
                    <a:ext cx="1788197" cy="726316"/>
                  </a:xfrm>
                  <a:prstGeom prst="rect">
                    <a:avLst/>
                  </a:prstGeom>
                  <a:noFill/>
                </p:spPr>
                <p:txBody>
                  <a:bodyPr wrap="square" rtlCol="0">
                    <a:spAutoFit/>
                  </a:bodyPr>
                  <a:lstStyle/>
                  <a:p>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加害者</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右矢印 16"/>
                  <p:cNvSpPr/>
                  <p:nvPr/>
                </p:nvSpPr>
                <p:spPr>
                  <a:xfrm rot="16200000">
                    <a:off x="5001176" y="3211091"/>
                    <a:ext cx="1726190" cy="1385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498188" y="3298530"/>
                    <a:ext cx="3520380" cy="1254546"/>
                  </a:xfrm>
                  <a:prstGeom prst="rect">
                    <a:avLst/>
                  </a:prstGeom>
                  <a:noFill/>
                </p:spPr>
                <p:txBody>
                  <a:bodyPr wrap="square" rtlCol="0">
                    <a:spAutoFit/>
                  </a:bodyPr>
                  <a:lstStyle/>
                  <a:p>
                    <a:pPr marL="180975" indent="-180975"/>
                    <a:r>
                      <a:rPr lang="ja-JP" altLang="en-US" sz="1600" dirty="0">
                        <a:solidFill>
                          <a:prstClr val="black"/>
                        </a:solidFill>
                      </a:rPr>
                      <a:t>④</a:t>
                    </a:r>
                    <a:r>
                      <a:rPr lang="ja-JP" altLang="en-US" sz="1600" dirty="0" smtClean="0">
                        <a:solidFill>
                          <a:prstClr val="black"/>
                        </a:solidFill>
                      </a:rPr>
                      <a:t>第三者求償権を取得、求償</a:t>
                    </a:r>
                    <a:endParaRPr lang="ja-JP" altLang="en-US" sz="1600" dirty="0">
                      <a:solidFill>
                        <a:prstClr val="black"/>
                      </a:solidFill>
                    </a:endParaRPr>
                  </a:p>
                </p:txBody>
              </p:sp>
            </p:grpSp>
            <p:pic>
              <p:nvPicPr>
                <p:cNvPr id="1027" name="Picture 3" descr="C:\Program Files\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0330" y="1095652"/>
                  <a:ext cx="812134" cy="76540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テキスト ボックス 33"/>
              <p:cNvSpPr txBox="1"/>
              <p:nvPr/>
            </p:nvSpPr>
            <p:spPr>
              <a:xfrm>
                <a:off x="6539144" y="1458255"/>
                <a:ext cx="1607271" cy="338554"/>
              </a:xfrm>
              <a:prstGeom prst="rect">
                <a:avLst/>
              </a:prstGeom>
              <a:noFill/>
            </p:spPr>
            <p:txBody>
              <a:bodyPr wrap="square" rtlCol="0">
                <a:spAutoFit/>
              </a:bodyPr>
              <a:lstStyle/>
              <a:p>
                <a:r>
                  <a:rPr lang="ja-JP" altLang="en-US" sz="1600" dirty="0" smtClean="0">
                    <a:solidFill>
                      <a:prstClr val="black"/>
                    </a:solidFill>
                  </a:rPr>
                  <a:t>③被害の届出</a:t>
                </a:r>
                <a:endParaRPr lang="ja-JP" altLang="en-US" sz="1600" dirty="0">
                  <a:solidFill>
                    <a:prstClr val="black"/>
                  </a:solidFill>
                </a:endParaRPr>
              </a:p>
            </p:txBody>
          </p:sp>
        </p:grpSp>
      </p:grpSp>
      <p:sp>
        <p:nvSpPr>
          <p:cNvPr id="7" name="右矢印 6"/>
          <p:cNvSpPr/>
          <p:nvPr/>
        </p:nvSpPr>
        <p:spPr>
          <a:xfrm rot="5400000">
            <a:off x="4872329" y="4320137"/>
            <a:ext cx="221285" cy="2471458"/>
          </a:xfrm>
          <a:prstGeom prst="rightArrow">
            <a:avLst/>
          </a:prstGeom>
          <a:solidFill>
            <a:srgbClr val="FFFF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5540991" y="764704"/>
            <a:ext cx="4260072" cy="2016000"/>
          </a:xfrm>
          <a:prstGeom prst="rect">
            <a:avLst/>
          </a:prstGeom>
          <a:noFill/>
          <a:ln w="15875">
            <a:solidFill>
              <a:schemeClr val="tx1"/>
            </a:solidFill>
          </a:ln>
        </p:spPr>
        <p:txBody>
          <a:bodyPr wrap="square" rtlCol="0">
            <a:noAutofit/>
          </a:bodyPr>
          <a:lstStyle/>
          <a:p>
            <a:endParaRPr lang="ja-JP" altLang="en-US" dirty="0">
              <a:solidFill>
                <a:prstClr val="black"/>
              </a:solidFill>
            </a:endParaRPr>
          </a:p>
        </p:txBody>
      </p:sp>
      <p:sp>
        <p:nvSpPr>
          <p:cNvPr id="37" name="テキスト ボックス 36"/>
          <p:cNvSpPr txBox="1"/>
          <p:nvPr/>
        </p:nvSpPr>
        <p:spPr>
          <a:xfrm>
            <a:off x="6753200" y="5762348"/>
            <a:ext cx="3079727" cy="1071428"/>
          </a:xfrm>
          <a:prstGeom prst="rect">
            <a:avLst/>
          </a:prstGeom>
          <a:solidFill>
            <a:schemeClr val="tx2">
              <a:lumMod val="60000"/>
              <a:lumOff val="40000"/>
            </a:schemeClr>
          </a:solidFill>
          <a:ln w="15875">
            <a:solidFill>
              <a:schemeClr val="accent1">
                <a:lumMod val="60000"/>
                <a:lumOff val="40000"/>
              </a:schemeClr>
            </a:solidFill>
          </a:ln>
        </p:spPr>
        <p:txBody>
          <a:bodyPr wrap="square" rtlCol="0" anchor="ctr" anchorCtr="0">
            <a:noAutofit/>
          </a:bodyPr>
          <a:lstStyle/>
          <a:p>
            <a:pPr algn="ctr">
              <a:lnSpc>
                <a:spcPts val="2200"/>
              </a:lnSpc>
            </a:pPr>
            <a:r>
              <a:rPr lang="ja-JP" altLang="en-US" b="1" dirty="0" smtClean="0">
                <a:solidFill>
                  <a:prstClr val="white"/>
                </a:solidFill>
                <a:latin typeface="ＭＳ Ｐゴシック"/>
              </a:rPr>
              <a:t>都道府県の役割強化、</a:t>
            </a:r>
            <a:endParaRPr lang="en-US" altLang="ja-JP" b="1" dirty="0" smtClean="0">
              <a:solidFill>
                <a:prstClr val="white"/>
              </a:solidFill>
              <a:latin typeface="ＭＳ Ｐゴシック"/>
            </a:endParaRPr>
          </a:p>
          <a:p>
            <a:pPr algn="ctr">
              <a:lnSpc>
                <a:spcPts val="2200"/>
              </a:lnSpc>
            </a:pPr>
            <a:r>
              <a:rPr lang="ja-JP" altLang="en-US" b="1" dirty="0" smtClean="0">
                <a:solidFill>
                  <a:prstClr val="white"/>
                </a:solidFill>
                <a:latin typeface="ＭＳ Ｐゴシック"/>
              </a:rPr>
              <a:t>国</a:t>
            </a:r>
            <a:r>
              <a:rPr lang="ja-JP" altLang="en-US" b="1" smtClean="0">
                <a:solidFill>
                  <a:prstClr val="white"/>
                </a:solidFill>
                <a:latin typeface="ＭＳ Ｐゴシック"/>
              </a:rPr>
              <a:t>からの支援</a:t>
            </a:r>
            <a:endParaRPr lang="en-US" altLang="ja-JP" b="1" dirty="0" smtClean="0">
              <a:solidFill>
                <a:prstClr val="white"/>
              </a:solidFill>
              <a:latin typeface="ＭＳ Ｐゴシック"/>
            </a:endParaRPr>
          </a:p>
          <a:p>
            <a:pPr algn="ctr">
              <a:spcBef>
                <a:spcPts val="600"/>
              </a:spcBef>
            </a:pPr>
            <a:r>
              <a:rPr lang="ja-JP" altLang="en-US" sz="1600" b="1" dirty="0" smtClean="0">
                <a:solidFill>
                  <a:prstClr val="white"/>
                </a:solidFill>
                <a:latin typeface="ＭＳ Ｐゴシック"/>
              </a:rPr>
              <a:t>（取組改善通知を発出）</a:t>
            </a:r>
            <a:endParaRPr lang="ja-JP" altLang="en-US" sz="1600" b="1" dirty="0">
              <a:solidFill>
                <a:prstClr val="white"/>
              </a:solidFill>
              <a:latin typeface="ＭＳ Ｐゴシック"/>
            </a:endParaRPr>
          </a:p>
        </p:txBody>
      </p:sp>
      <p:sp>
        <p:nvSpPr>
          <p:cNvPr id="38" name="テキスト ボックス 37"/>
          <p:cNvSpPr txBox="1"/>
          <p:nvPr/>
        </p:nvSpPr>
        <p:spPr>
          <a:xfrm>
            <a:off x="3405960" y="5760708"/>
            <a:ext cx="3203224" cy="1073069"/>
          </a:xfrm>
          <a:prstGeom prst="rect">
            <a:avLst/>
          </a:prstGeom>
          <a:solidFill>
            <a:srgbClr val="99CC00"/>
          </a:solidFill>
          <a:ln w="15875">
            <a:solidFill>
              <a:schemeClr val="accent3">
                <a:lumMod val="60000"/>
                <a:lumOff val="40000"/>
              </a:schemeClr>
            </a:solidFill>
          </a:ln>
        </p:spPr>
        <p:txBody>
          <a:bodyPr wrap="square" rtlCol="0" anchor="ctr" anchorCtr="0">
            <a:noAutofit/>
          </a:bodyPr>
          <a:lstStyle/>
          <a:p>
            <a:pPr algn="ctr">
              <a:spcBef>
                <a:spcPts val="600"/>
              </a:spcBef>
            </a:pPr>
            <a:r>
              <a:rPr lang="ja-JP" altLang="en-US" b="1" dirty="0" smtClean="0">
                <a:solidFill>
                  <a:prstClr val="white"/>
                </a:solidFill>
                <a:latin typeface="ＭＳ Ｐゴシック"/>
              </a:rPr>
              <a:t>市町村及び国保連合会の</a:t>
            </a:r>
            <a:endParaRPr lang="en-US" altLang="ja-JP" b="1" dirty="0" smtClean="0">
              <a:solidFill>
                <a:prstClr val="white"/>
              </a:solidFill>
              <a:latin typeface="ＭＳ Ｐゴシック"/>
            </a:endParaRPr>
          </a:p>
          <a:p>
            <a:pPr algn="ctr">
              <a:lnSpc>
                <a:spcPts val="2200"/>
              </a:lnSpc>
            </a:pPr>
            <a:r>
              <a:rPr lang="ja-JP" altLang="en-US" b="1" dirty="0" smtClean="0">
                <a:solidFill>
                  <a:prstClr val="white"/>
                </a:solidFill>
                <a:latin typeface="ＭＳ Ｐゴシック"/>
              </a:rPr>
              <a:t>体制強化</a:t>
            </a:r>
            <a:endParaRPr lang="en-US" altLang="ja-JP" b="1" dirty="0" smtClean="0">
              <a:solidFill>
                <a:prstClr val="white"/>
              </a:solidFill>
              <a:latin typeface="ＭＳ Ｐゴシック"/>
            </a:endParaRPr>
          </a:p>
          <a:p>
            <a:pPr algn="ctr">
              <a:spcBef>
                <a:spcPts val="600"/>
              </a:spcBef>
            </a:pPr>
            <a:r>
              <a:rPr lang="ja-JP" altLang="en-US" sz="1600" b="1" dirty="0" smtClean="0">
                <a:solidFill>
                  <a:prstClr val="white"/>
                </a:solidFill>
                <a:latin typeface="ＭＳ Ｐゴシック"/>
              </a:rPr>
              <a:t>（専門性の確保）</a:t>
            </a:r>
            <a:endParaRPr lang="en-US" altLang="ja-JP" sz="1600" b="1" dirty="0" smtClean="0">
              <a:solidFill>
                <a:prstClr val="white"/>
              </a:solidFill>
              <a:latin typeface="ＭＳ Ｐゴシック"/>
            </a:endParaRPr>
          </a:p>
        </p:txBody>
      </p:sp>
      <p:sp>
        <p:nvSpPr>
          <p:cNvPr id="27" name="正方形/長方形 26"/>
          <p:cNvSpPr/>
          <p:nvPr/>
        </p:nvSpPr>
        <p:spPr>
          <a:xfrm>
            <a:off x="436547" y="2669717"/>
            <a:ext cx="2140189" cy="504070"/>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nSpc>
                <a:spcPts val="2200"/>
              </a:lnSpc>
            </a:pPr>
            <a:r>
              <a:rPr lang="ja-JP" altLang="en-US" b="1" dirty="0" smtClean="0">
                <a:solidFill>
                  <a:schemeClr val="tx1"/>
                </a:solidFill>
                <a:latin typeface="ＭＳ Ｐゴシック"/>
              </a:rPr>
              <a:t>■ 課題</a:t>
            </a:r>
            <a:endParaRPr lang="en-US" altLang="ja-JP" b="1" dirty="0">
              <a:solidFill>
                <a:schemeClr val="tx1"/>
              </a:solidFill>
              <a:latin typeface="ＭＳ Ｐゴシック"/>
            </a:endParaRPr>
          </a:p>
        </p:txBody>
      </p:sp>
      <p:sp>
        <p:nvSpPr>
          <p:cNvPr id="30"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21</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31" name="直線コネクタ 30"/>
          <p:cNvCxnSpPr/>
          <p:nvPr/>
        </p:nvCxnSpPr>
        <p:spPr>
          <a:xfrm>
            <a:off x="0" y="404943"/>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32"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solidFill>
                  <a:schemeClr val="tx1"/>
                </a:solidFill>
                <a:latin typeface="ＤＦ特太ゴシック体" panose="020B0509000000000000" pitchFamily="49" charset="-128"/>
                <a:ea typeface="ＤＦ特太ゴシック体" panose="020B0509000000000000" pitchFamily="49" charset="-128"/>
              </a:rPr>
              <a:pPr/>
              <a:t>21</a:t>
            </a:fld>
            <a:endParaRPr lang="ja-JP" altLang="en-US" dirty="0">
              <a:solidFill>
                <a:schemeClr val="tx1"/>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4050523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3860" y="-59298"/>
            <a:ext cx="9894125" cy="646331"/>
          </a:xfrm>
          <a:prstGeom prst="rect">
            <a:avLst/>
          </a:prstGeom>
          <a:noFill/>
        </p:spPr>
        <p:txBody>
          <a:bodyPr wrap="square" rtlCol="0">
            <a:spAutoFit/>
          </a:bodyPr>
          <a:lstStyle/>
          <a:p>
            <a:pPr algn="ct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第三者の不法行為による傷病への損害賠償請求に関する取組強化</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に</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ついて（その１）</a:t>
            </a:r>
            <a:endParaRPr lang="en-US" altLang="ja-JP"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dirty="0" smtClean="0">
                <a:latin typeface="HGP創英角ｺﾞｼｯｸUB" panose="020B0900000000000000" pitchFamily="50" charset="-128"/>
                <a:ea typeface="HGP創英角ｺﾞｼｯｸUB" panose="020B0900000000000000" pitchFamily="50" charset="-128"/>
              </a:rPr>
              <a:t>　　「被害届の提出の励行」</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47" name="Rectangle 29"/>
          <p:cNvSpPr>
            <a:spLocks noChangeArrowheads="1"/>
          </p:cNvSpPr>
          <p:nvPr/>
        </p:nvSpPr>
        <p:spPr bwMode="auto">
          <a:xfrm>
            <a:off x="108708" y="757646"/>
            <a:ext cx="9640456" cy="570059"/>
          </a:xfrm>
          <a:prstGeom prst="rect">
            <a:avLst/>
          </a:prstGeom>
          <a:noFill/>
          <a:ln w="9525">
            <a:solidFill>
              <a:schemeClr val="tx1"/>
            </a:solidFill>
            <a:miter lim="800000"/>
            <a:headEnd/>
            <a:tailEnd/>
          </a:ln>
          <a:scene3d>
            <a:camera prst="orthographicFront"/>
            <a:lightRig rig="threePt" dir="t"/>
          </a:scene3d>
          <a:sp3d>
            <a:bevelT/>
          </a:sp3d>
        </p:spPr>
        <p:txBody>
          <a:bodyPr wrap="square" lIns="72000" tIns="72000" anchor="t" anchorCtr="0"/>
          <a:lstStyle/>
          <a:p>
            <a:pPr marL="277813" indent="-277813"/>
            <a:r>
              <a:rPr lang="ja-JP" altLang="en-US" sz="1400" dirty="0" smtClean="0">
                <a:solidFill>
                  <a:prstClr val="black"/>
                </a:solidFill>
                <a:latin typeface="ＭＳ Ｐゴシック"/>
              </a:rPr>
              <a:t>○ 市町村は、保険給付を行った後、被保険者から被害届の届出を受けて始めて、損害保険会社等への損害賠償請求が可能。このため、つぎのような</a:t>
            </a:r>
            <a:r>
              <a:rPr lang="ja-JP" altLang="en-US" sz="1400" b="1" dirty="0" smtClean="0">
                <a:latin typeface="ＭＳ Ｐゴシック"/>
              </a:rPr>
              <a:t>被害届の届出を促す取組を強化</a:t>
            </a:r>
            <a:r>
              <a:rPr lang="ja-JP" altLang="en-US" sz="1400" dirty="0" smtClean="0">
                <a:latin typeface="ＭＳ Ｐゴシック"/>
              </a:rPr>
              <a:t>。</a:t>
            </a:r>
            <a:r>
              <a:rPr lang="ja-JP" altLang="en-US" sz="1400" dirty="0">
                <a:solidFill>
                  <a:prstClr val="black"/>
                </a:solidFill>
                <a:latin typeface="ＭＳ Ｐゴシック"/>
              </a:rPr>
              <a:t>　</a:t>
            </a:r>
            <a:endParaRPr lang="en-US" altLang="ja-JP" sz="1200" dirty="0">
              <a:solidFill>
                <a:prstClr val="black"/>
              </a:solidFill>
              <a:latin typeface="ＭＳ Ｐゴシック"/>
            </a:endParaRPr>
          </a:p>
          <a:p>
            <a:pPr marL="179388"/>
            <a:endParaRPr lang="en-US" altLang="ja-JP" sz="1600" dirty="0" smtClean="0">
              <a:solidFill>
                <a:prstClr val="black"/>
              </a:solidFill>
              <a:latin typeface="ＭＳ Ｐゴシック"/>
            </a:endParaRPr>
          </a:p>
        </p:txBody>
      </p:sp>
      <p:grpSp>
        <p:nvGrpSpPr>
          <p:cNvPr id="60" name="グループ化 59"/>
          <p:cNvGrpSpPr/>
          <p:nvPr/>
        </p:nvGrpSpPr>
        <p:grpSpPr>
          <a:xfrm>
            <a:off x="316023" y="1368735"/>
            <a:ext cx="9258795" cy="2221623"/>
            <a:chOff x="200472" y="1484785"/>
            <a:chExt cx="9258795" cy="2221623"/>
          </a:xfrm>
        </p:grpSpPr>
        <p:sp>
          <p:nvSpPr>
            <p:cNvPr id="53" name="正方形/長方形 52"/>
            <p:cNvSpPr/>
            <p:nvPr/>
          </p:nvSpPr>
          <p:spPr>
            <a:xfrm>
              <a:off x="200472" y="1484785"/>
              <a:ext cx="2838020" cy="709776"/>
            </a:xfrm>
            <a:prstGeom prst="rect">
              <a:avLst/>
            </a:prstGeom>
            <a:solidFill>
              <a:schemeClr val="accent2">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500" b="1" spc="300" dirty="0" smtClean="0">
                  <a:solidFill>
                    <a:schemeClr val="tx1"/>
                  </a:solidFill>
                  <a:latin typeface="+mj-ea"/>
                  <a:ea typeface="+mj-ea"/>
                </a:rPr>
                <a:t>①</a:t>
              </a:r>
              <a:r>
                <a:rPr kumimoji="1" lang="ja-JP" altLang="en-US" sz="1500" b="1" spc="300" dirty="0" smtClean="0">
                  <a:solidFill>
                    <a:schemeClr val="tx1"/>
                  </a:solidFill>
                  <a:latin typeface="+mj-ea"/>
                  <a:ea typeface="+mj-ea"/>
                </a:rPr>
                <a:t>第三者行為の発見手段　</a:t>
              </a:r>
              <a:endParaRPr kumimoji="1" lang="en-US" altLang="ja-JP" sz="1500" b="1" spc="300" dirty="0" smtClean="0">
                <a:solidFill>
                  <a:schemeClr val="tx1"/>
                </a:solidFill>
                <a:latin typeface="+mj-ea"/>
                <a:ea typeface="+mj-ea"/>
              </a:endParaRPr>
            </a:p>
            <a:p>
              <a:r>
                <a:rPr lang="ja-JP" altLang="en-US" sz="1500" b="1" spc="300" dirty="0">
                  <a:solidFill>
                    <a:schemeClr val="tx1"/>
                  </a:solidFill>
                  <a:latin typeface="+mj-ea"/>
                  <a:ea typeface="+mj-ea"/>
                </a:rPr>
                <a:t>　</a:t>
              </a:r>
              <a:r>
                <a:rPr kumimoji="1" lang="ja-JP" altLang="en-US" sz="1500" b="1" spc="300" dirty="0" smtClean="0">
                  <a:solidFill>
                    <a:schemeClr val="tx1"/>
                  </a:solidFill>
                  <a:latin typeface="+mj-ea"/>
                  <a:ea typeface="+mj-ea"/>
                </a:rPr>
                <a:t>の拡大</a:t>
              </a:r>
              <a:endParaRPr kumimoji="1" lang="ja-JP" altLang="en-US" sz="1500" b="1" spc="300" dirty="0">
                <a:solidFill>
                  <a:schemeClr val="tx1"/>
                </a:solidFill>
                <a:latin typeface="+mj-ea"/>
                <a:ea typeface="+mj-ea"/>
              </a:endParaRPr>
            </a:p>
          </p:txBody>
        </p:sp>
        <p:sp>
          <p:nvSpPr>
            <p:cNvPr id="54" name="正方形/長方形 53"/>
            <p:cNvSpPr/>
            <p:nvPr/>
          </p:nvSpPr>
          <p:spPr>
            <a:xfrm>
              <a:off x="3045977" y="1505222"/>
              <a:ext cx="6410144" cy="709200"/>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lvl="0"/>
              <a:r>
                <a:rPr lang="ja-JP" altLang="en-US" sz="1300" dirty="0" smtClean="0">
                  <a:latin typeface="ＭＳ ゴシック" panose="020B0609070205080204" pitchFamily="49" charset="-128"/>
                  <a:ea typeface="ＭＳ ゴシック" panose="020B0609070205080204" pitchFamily="49" charset="-128"/>
                </a:rPr>
                <a:t>保険者において、高額</a:t>
              </a:r>
              <a:r>
                <a:rPr lang="ja-JP" altLang="en-US" sz="1300" dirty="0">
                  <a:latin typeface="ＭＳ ゴシック" panose="020B0609070205080204" pitchFamily="49" charset="-128"/>
                  <a:ea typeface="ＭＳ ゴシック" panose="020B0609070205080204" pitchFamily="49" charset="-128"/>
                </a:rPr>
                <a:t>療養費や葬祭費等の各支給申請書に、</a:t>
              </a:r>
              <a:r>
                <a:rPr lang="ja-JP" altLang="en-US" sz="1300" dirty="0" smtClean="0">
                  <a:latin typeface="ＭＳ ゴシック" panose="020B0609070205080204" pitchFamily="49" charset="-128"/>
                  <a:ea typeface="ＭＳ ゴシック" panose="020B0609070205080204" pitchFamily="49" charset="-128"/>
                </a:rPr>
                <a:t>第三者行為の有無の記載欄</a:t>
              </a:r>
              <a:r>
                <a:rPr lang="ja-JP" altLang="en-US" sz="1300" dirty="0">
                  <a:latin typeface="ＭＳ ゴシック" panose="020B0609070205080204" pitchFamily="49" charset="-128"/>
                  <a:ea typeface="ＭＳ ゴシック" panose="020B0609070205080204" pitchFamily="49" charset="-128"/>
                </a:rPr>
                <a:t>を</a:t>
              </a:r>
              <a:r>
                <a:rPr lang="ja-JP" altLang="en-US" sz="1300" dirty="0" smtClean="0">
                  <a:latin typeface="ＭＳ ゴシック" panose="020B0609070205080204" pitchFamily="49" charset="-128"/>
                  <a:ea typeface="ＭＳ ゴシック" panose="020B0609070205080204" pitchFamily="49" charset="-128"/>
                </a:rPr>
                <a:t>設けるよう様式の改正を進めるとともに、挫創等の傷病名や救急病院等の病院名から、第三者行為が疑われるレセプト抽出の取組を強化。</a:t>
              </a:r>
              <a:endParaRPr lang="en-US" altLang="ja-JP" sz="1300" dirty="0">
                <a:latin typeface="ＭＳ ゴシック" panose="020B0609070205080204" pitchFamily="49" charset="-128"/>
                <a:ea typeface="ＭＳ ゴシック" panose="020B0609070205080204" pitchFamily="49" charset="-128"/>
              </a:endParaRPr>
            </a:p>
          </p:txBody>
        </p:sp>
        <p:sp>
          <p:nvSpPr>
            <p:cNvPr id="55" name="正方形/長方形 54"/>
            <p:cNvSpPr/>
            <p:nvPr/>
          </p:nvSpPr>
          <p:spPr>
            <a:xfrm>
              <a:off x="200472" y="2238772"/>
              <a:ext cx="2838020" cy="709200"/>
            </a:xfrm>
            <a:prstGeom prst="rect">
              <a:avLst/>
            </a:prstGeom>
            <a:solidFill>
              <a:srgbClr val="CCFFCC"/>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500" b="1" spc="300" dirty="0" smtClean="0">
                  <a:solidFill>
                    <a:schemeClr val="tx1"/>
                  </a:solidFill>
                  <a:latin typeface="+mj-ea"/>
                  <a:ea typeface="+mj-ea"/>
                </a:rPr>
                <a:t>②被保険者への働きかけ</a:t>
              </a:r>
              <a:endParaRPr kumimoji="1" lang="en-US" altLang="ja-JP" sz="1500" b="1" spc="300" dirty="0" smtClean="0">
                <a:solidFill>
                  <a:schemeClr val="tx1"/>
                </a:solidFill>
                <a:latin typeface="+mj-ea"/>
                <a:ea typeface="+mj-ea"/>
              </a:endParaRPr>
            </a:p>
            <a:p>
              <a:r>
                <a:rPr lang="ja-JP" altLang="en-US" sz="1500" b="1" spc="300" dirty="0">
                  <a:solidFill>
                    <a:schemeClr val="tx1"/>
                  </a:solidFill>
                  <a:latin typeface="+mj-ea"/>
                  <a:ea typeface="+mj-ea"/>
                </a:rPr>
                <a:t>　</a:t>
              </a:r>
              <a:r>
                <a:rPr lang="ja-JP" altLang="en-US" sz="1500" b="1" spc="300" dirty="0" smtClean="0">
                  <a:solidFill>
                    <a:schemeClr val="tx1"/>
                  </a:solidFill>
                  <a:latin typeface="+mj-ea"/>
                  <a:ea typeface="+mj-ea"/>
                </a:rPr>
                <a:t>の強化</a:t>
              </a:r>
              <a:endParaRPr kumimoji="1" lang="ja-JP" altLang="en-US" sz="1500" b="1" spc="300" dirty="0">
                <a:solidFill>
                  <a:schemeClr val="tx1"/>
                </a:solidFill>
                <a:latin typeface="+mj-ea"/>
                <a:ea typeface="+mj-ea"/>
              </a:endParaRPr>
            </a:p>
          </p:txBody>
        </p:sp>
        <p:sp>
          <p:nvSpPr>
            <p:cNvPr id="56" name="正方形/長方形 55"/>
            <p:cNvSpPr/>
            <p:nvPr/>
          </p:nvSpPr>
          <p:spPr>
            <a:xfrm>
              <a:off x="3049123" y="2248480"/>
              <a:ext cx="6410144" cy="709200"/>
            </a:xfrm>
            <a:prstGeom prst="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lvl="0"/>
              <a:r>
                <a:rPr lang="ja-JP" altLang="en-US" sz="1300" dirty="0" smtClean="0">
                  <a:latin typeface="ＭＳ ゴシック" panose="020B0609070205080204" pitchFamily="49" charset="-128"/>
                  <a:ea typeface="ＭＳ ゴシック" panose="020B0609070205080204" pitchFamily="49" charset="-128"/>
                </a:rPr>
                <a:t>第三者行為が疑われる場合</a:t>
              </a:r>
              <a:r>
                <a:rPr lang="ja-JP" altLang="en-US" sz="1300" dirty="0">
                  <a:latin typeface="ＭＳ ゴシック" panose="020B0609070205080204" pitchFamily="49" charset="-128"/>
                  <a:ea typeface="ＭＳ ゴシック" panose="020B0609070205080204" pitchFamily="49" charset="-128"/>
                </a:rPr>
                <a:t>には</a:t>
              </a:r>
              <a:r>
                <a:rPr lang="ja-JP" altLang="en-US" sz="1300" dirty="0" smtClean="0">
                  <a:latin typeface="ＭＳ ゴシック" panose="020B0609070205080204" pitchFamily="49" charset="-128"/>
                  <a:ea typeface="ＭＳ ゴシック" panose="020B0609070205080204" pitchFamily="49" charset="-128"/>
                </a:rPr>
                <a:t>、保険者から被保険者に確認を行い、被害届の届出を促すとともに、ホームページ等を活用して、被害届の届出義務や医療機関等への申し出の必要性に関する広報を強化。国は、広報の取組強化に係る財政支援。</a:t>
              </a:r>
              <a:endParaRPr lang="en-US" altLang="ja-JP" sz="1300" dirty="0" smtClean="0">
                <a:latin typeface="ＭＳ ゴシック" panose="020B0609070205080204" pitchFamily="49" charset="-128"/>
                <a:ea typeface="ＭＳ ゴシック" panose="020B0609070205080204" pitchFamily="49" charset="-128"/>
              </a:endParaRPr>
            </a:p>
          </p:txBody>
        </p:sp>
        <p:sp>
          <p:nvSpPr>
            <p:cNvPr id="58" name="正方形/長方形 57"/>
            <p:cNvSpPr/>
            <p:nvPr/>
          </p:nvSpPr>
          <p:spPr>
            <a:xfrm>
              <a:off x="200472" y="2994115"/>
              <a:ext cx="2838020" cy="709200"/>
            </a:xfrm>
            <a:prstGeom prst="rect">
              <a:avLst/>
            </a:prstGeom>
            <a:solidFill>
              <a:schemeClr val="tx2">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500" b="1" spc="300" dirty="0" smtClean="0">
                  <a:solidFill>
                    <a:schemeClr val="tx1"/>
                  </a:solidFill>
                  <a:latin typeface="+mj-ea"/>
                  <a:ea typeface="+mj-ea"/>
                </a:rPr>
                <a:t>③損害保険団体との連携</a:t>
              </a:r>
              <a:endParaRPr kumimoji="1" lang="en-US" altLang="ja-JP" sz="1500" b="1" spc="300" dirty="0" smtClean="0">
                <a:solidFill>
                  <a:schemeClr val="tx1"/>
                </a:solidFill>
                <a:latin typeface="+mj-ea"/>
                <a:ea typeface="+mj-ea"/>
              </a:endParaRPr>
            </a:p>
            <a:p>
              <a:r>
                <a:rPr lang="ja-JP" altLang="en-US" sz="1500" b="1" spc="300" dirty="0">
                  <a:solidFill>
                    <a:schemeClr val="tx1"/>
                  </a:solidFill>
                  <a:latin typeface="+mj-ea"/>
                  <a:ea typeface="+mj-ea"/>
                </a:rPr>
                <a:t>　</a:t>
              </a:r>
              <a:r>
                <a:rPr lang="ja-JP" altLang="en-US" sz="1500" b="1" spc="300" dirty="0" smtClean="0">
                  <a:solidFill>
                    <a:schemeClr val="tx1"/>
                  </a:solidFill>
                  <a:latin typeface="+mj-ea"/>
                  <a:ea typeface="+mj-ea"/>
                </a:rPr>
                <a:t>の強化</a:t>
              </a:r>
              <a:endParaRPr kumimoji="1" lang="ja-JP" altLang="en-US" sz="1500" b="1" spc="300" dirty="0">
                <a:solidFill>
                  <a:schemeClr val="tx1"/>
                </a:solidFill>
                <a:latin typeface="+mj-ea"/>
                <a:ea typeface="+mj-ea"/>
              </a:endParaRPr>
            </a:p>
          </p:txBody>
        </p:sp>
        <p:sp>
          <p:nvSpPr>
            <p:cNvPr id="59" name="正方形/長方形 58"/>
            <p:cNvSpPr/>
            <p:nvPr/>
          </p:nvSpPr>
          <p:spPr>
            <a:xfrm>
              <a:off x="3049123" y="2997208"/>
              <a:ext cx="6410144" cy="709200"/>
            </a:xfrm>
            <a:prstGeom prst="rect">
              <a:avLst/>
            </a:prstGeom>
            <a:ln w="9525"/>
          </p:spPr>
          <p:style>
            <a:lnRef idx="2">
              <a:schemeClr val="accent5"/>
            </a:lnRef>
            <a:fillRef idx="1">
              <a:schemeClr val="lt1"/>
            </a:fillRef>
            <a:effectRef idx="0">
              <a:schemeClr val="accent5"/>
            </a:effectRef>
            <a:fontRef idx="minor">
              <a:schemeClr val="dk1"/>
            </a:fontRef>
          </p:style>
          <p:txBody>
            <a:bodyPr rtlCol="0" anchor="ctr"/>
            <a:lstStyle/>
            <a:p>
              <a:pPr lvl="0"/>
              <a:r>
                <a:rPr lang="ja-JP" altLang="en-US" sz="1300" dirty="0" smtClean="0">
                  <a:solidFill>
                    <a:schemeClr val="tx1"/>
                  </a:solidFill>
                  <a:latin typeface="ＭＳ ゴシック" panose="020B0609070205080204" pitchFamily="49" charset="-128"/>
                  <a:ea typeface="ＭＳ ゴシック" panose="020B0609070205080204" pitchFamily="49" charset="-128"/>
                </a:rPr>
                <a:t>保険者は、国保連合会に委任して、損害保険団体</a:t>
              </a:r>
              <a:r>
                <a:rPr lang="ja-JP" altLang="en-US" sz="1300" dirty="0">
                  <a:solidFill>
                    <a:schemeClr val="tx1"/>
                  </a:solidFill>
                  <a:latin typeface="ＭＳ ゴシック" panose="020B0609070205080204" pitchFamily="49" charset="-128"/>
                  <a:ea typeface="ＭＳ ゴシック" panose="020B0609070205080204" pitchFamily="49" charset="-128"/>
                </a:rPr>
                <a:t>と被害届の作成・届出の</a:t>
              </a:r>
              <a:r>
                <a:rPr lang="ja-JP" altLang="en-US" sz="1300" dirty="0" smtClean="0">
                  <a:solidFill>
                    <a:schemeClr val="tx1"/>
                  </a:solidFill>
                  <a:latin typeface="ＭＳ ゴシック" panose="020B0609070205080204" pitchFamily="49" charset="-128"/>
                  <a:ea typeface="ＭＳ ゴシック" panose="020B0609070205080204" pitchFamily="49" charset="-128"/>
                </a:rPr>
                <a:t>支援に</a:t>
              </a:r>
              <a:r>
                <a:rPr lang="ja-JP" altLang="en-US" sz="1300" dirty="0">
                  <a:solidFill>
                    <a:schemeClr val="tx1"/>
                  </a:solidFill>
                  <a:latin typeface="ＭＳ ゴシック" panose="020B0609070205080204" pitchFamily="49" charset="-128"/>
                  <a:ea typeface="ＭＳ ゴシック" panose="020B0609070205080204" pitchFamily="49" charset="-128"/>
                </a:rPr>
                <a:t>関する</a:t>
              </a:r>
              <a:r>
                <a:rPr lang="ja-JP" altLang="en-US" sz="1300" dirty="0" smtClean="0">
                  <a:solidFill>
                    <a:schemeClr val="tx1"/>
                  </a:solidFill>
                  <a:latin typeface="ＭＳ ゴシック" panose="020B0609070205080204" pitchFamily="49" charset="-128"/>
                  <a:ea typeface="ＭＳ ゴシック" panose="020B0609070205080204" pitchFamily="49" charset="-128"/>
                </a:rPr>
                <a:t>協定を締結。協定締結後の</a:t>
              </a:r>
              <a:r>
                <a:rPr lang="ja-JP" altLang="en-US" sz="1300" dirty="0">
                  <a:solidFill>
                    <a:schemeClr val="tx1"/>
                  </a:solidFill>
                  <a:latin typeface="ＭＳ ゴシック" panose="020B0609070205080204" pitchFamily="49" charset="-128"/>
                  <a:ea typeface="ＭＳ ゴシック" panose="020B0609070205080204" pitchFamily="49" charset="-128"/>
                </a:rPr>
                <a:t>運用に</a:t>
              </a:r>
              <a:r>
                <a:rPr lang="ja-JP" altLang="en-US" sz="1300" dirty="0" smtClean="0">
                  <a:solidFill>
                    <a:schemeClr val="tx1"/>
                  </a:solidFill>
                  <a:latin typeface="ＭＳ ゴシック" panose="020B0609070205080204" pitchFamily="49" charset="-128"/>
                  <a:ea typeface="ＭＳ ゴシック" panose="020B0609070205080204" pitchFamily="49" charset="-128"/>
                </a:rPr>
                <a:t>ついては、国の関与の下、損害保険団体・国保中央会と</a:t>
              </a:r>
              <a:r>
                <a:rPr lang="ja-JP" altLang="en-US" sz="1300" dirty="0">
                  <a:solidFill>
                    <a:schemeClr val="tx1"/>
                  </a:solidFill>
                  <a:latin typeface="ＭＳ ゴシック" panose="020B0609070205080204" pitchFamily="49" charset="-128"/>
                  <a:ea typeface="ＭＳ ゴシック" panose="020B0609070205080204" pitchFamily="49" charset="-128"/>
                </a:rPr>
                <a:t>定期的に</a:t>
              </a:r>
              <a:r>
                <a:rPr lang="ja-JP" altLang="en-US" sz="1300" dirty="0" smtClean="0">
                  <a:solidFill>
                    <a:schemeClr val="tx1"/>
                  </a:solidFill>
                  <a:latin typeface="ＭＳ ゴシック" panose="020B0609070205080204" pitchFamily="49" charset="-128"/>
                  <a:ea typeface="ＭＳ ゴシック" panose="020B0609070205080204" pitchFamily="49" charset="-128"/>
                </a:rPr>
                <a:t>評価を</a:t>
              </a:r>
              <a:r>
                <a:rPr lang="ja-JP" altLang="en-US" sz="1300" dirty="0">
                  <a:solidFill>
                    <a:schemeClr val="tx1"/>
                  </a:solidFill>
                  <a:latin typeface="ＭＳ ゴシック" panose="020B0609070205080204" pitchFamily="49" charset="-128"/>
                  <a:ea typeface="ＭＳ ゴシック" panose="020B0609070205080204" pitchFamily="49" charset="-128"/>
                </a:rPr>
                <a:t>実施。</a:t>
              </a:r>
              <a:endParaRPr lang="en-US" altLang="ja-JP" sz="1300" dirty="0">
                <a:solidFill>
                  <a:schemeClr val="tx1"/>
                </a:solidFill>
                <a:latin typeface="ＭＳ ゴシック" panose="020B0609070205080204" pitchFamily="49" charset="-128"/>
                <a:ea typeface="ＭＳ ゴシック" panose="020B0609070205080204" pitchFamily="49" charset="-128"/>
              </a:endParaRPr>
            </a:p>
          </p:txBody>
        </p:sp>
      </p:grpSp>
      <p:sp>
        <p:nvSpPr>
          <p:cNvPr id="62" name="テキスト ボックス 61"/>
          <p:cNvSpPr txBox="1"/>
          <p:nvPr/>
        </p:nvSpPr>
        <p:spPr>
          <a:xfrm>
            <a:off x="128464" y="4350003"/>
            <a:ext cx="3405932" cy="2031325"/>
          </a:xfrm>
          <a:prstGeom prst="rect">
            <a:avLst/>
          </a:prstGeom>
          <a:noFill/>
          <a:ln>
            <a:solidFill>
              <a:schemeClr val="tx1">
                <a:lumMod val="85000"/>
                <a:lumOff val="15000"/>
              </a:schemeClr>
            </a:solidFill>
            <a:prstDash val="sysDash"/>
          </a:ln>
        </p:spPr>
        <p:txBody>
          <a:bodyPr wrap="square" rtlCol="0">
            <a:spAutoFit/>
          </a:bodyPr>
          <a:lstStyle/>
          <a:p>
            <a:pPr>
              <a:lnSpc>
                <a:spcPct val="150000"/>
              </a:lnSpc>
            </a:pPr>
            <a:r>
              <a:rPr lang="ja-JP" altLang="en-US" sz="1400" u="sng" dirty="0" smtClean="0">
                <a:latin typeface="+mn-ea"/>
              </a:rPr>
              <a:t>（協定の締結手続き）</a:t>
            </a:r>
            <a:endParaRPr lang="en-US" altLang="ja-JP" sz="1200" u="sng" dirty="0" smtClean="0">
              <a:latin typeface="+mn-ea"/>
            </a:endParaRPr>
          </a:p>
          <a:p>
            <a:r>
              <a:rPr lang="ja-JP" altLang="en-US" sz="1200" dirty="0" smtClean="0">
                <a:latin typeface="ＭＳ Ｐ明朝" panose="02020600040205080304" pitchFamily="18" charset="-128"/>
                <a:ea typeface="ＭＳ Ｐ明朝" panose="02020600040205080304" pitchFamily="18" charset="-128"/>
              </a:rPr>
              <a:t>市町村（</a:t>
            </a:r>
            <a:r>
              <a:rPr lang="en-US" altLang="ja-JP" sz="1200" dirty="0" smtClean="0">
                <a:latin typeface="ＭＳ Ｐ明朝" panose="02020600040205080304" pitchFamily="18" charset="-128"/>
                <a:ea typeface="ＭＳ Ｐ明朝" panose="02020600040205080304" pitchFamily="18" charset="-128"/>
              </a:rPr>
              <a:t>1716</a:t>
            </a:r>
            <a:r>
              <a:rPr lang="ja-JP" altLang="en-US" sz="1200" dirty="0" smtClean="0">
                <a:latin typeface="ＭＳ Ｐ明朝" panose="02020600040205080304" pitchFamily="18" charset="-128"/>
                <a:ea typeface="ＭＳ Ｐ明朝" panose="02020600040205080304" pitchFamily="18" charset="-128"/>
              </a:rPr>
              <a:t>保険者）が個別に損保団体と協定を締結する負担を軽減するため、国保連合会が保険者から委任を受け、損保団体との協定の締結事務を代行。</a:t>
            </a:r>
            <a:endParaRPr lang="en-US" altLang="ja-JP" sz="1200" dirty="0" smtClean="0">
              <a:latin typeface="ＭＳ Ｐ明朝" panose="02020600040205080304" pitchFamily="18" charset="-128"/>
              <a:ea typeface="ＭＳ Ｐ明朝" panose="02020600040205080304" pitchFamily="18" charset="-128"/>
            </a:endParaRPr>
          </a:p>
          <a:p>
            <a:pPr>
              <a:lnSpc>
                <a:spcPct val="150000"/>
              </a:lnSpc>
            </a:pPr>
            <a:r>
              <a:rPr kumimoji="1" lang="ja-JP" altLang="en-US" sz="1400" u="sng" dirty="0" smtClean="0">
                <a:latin typeface="+mn-ea"/>
              </a:rPr>
              <a:t>（協定の締結による効果）</a:t>
            </a:r>
            <a:endParaRPr kumimoji="1" lang="en-US" altLang="ja-JP" sz="1400" u="sng" dirty="0" smtClean="0">
              <a:latin typeface="+mn-ea"/>
            </a:endParaRPr>
          </a:p>
          <a:p>
            <a:r>
              <a:rPr kumimoji="1" lang="ja-JP" altLang="en-US" sz="1200" dirty="0" smtClean="0">
                <a:latin typeface="ＭＳ Ｐ明朝" panose="02020600040205080304" pitchFamily="18" charset="-128"/>
                <a:ea typeface="ＭＳ Ｐ明朝" panose="02020600040205080304" pitchFamily="18" charset="-128"/>
              </a:rPr>
              <a:t>国保の利用後１か月以内（現状２～３か月）</a:t>
            </a:r>
            <a:r>
              <a:rPr lang="ja-JP" altLang="en-US" sz="1200" dirty="0">
                <a:latin typeface="ＭＳ Ｐ明朝" panose="02020600040205080304" pitchFamily="18" charset="-128"/>
                <a:ea typeface="ＭＳ Ｐ明朝" panose="02020600040205080304" pitchFamily="18" charset="-128"/>
              </a:rPr>
              <a:t>に、被害届</a:t>
            </a:r>
            <a:r>
              <a:rPr lang="ja-JP" altLang="en-US" sz="1200" dirty="0" smtClean="0">
                <a:latin typeface="ＭＳ Ｐ明朝" panose="02020600040205080304" pitchFamily="18" charset="-128"/>
                <a:ea typeface="ＭＳ Ｐ明朝" panose="02020600040205080304" pitchFamily="18" charset="-128"/>
              </a:rPr>
              <a:t>が保険者</a:t>
            </a:r>
            <a:r>
              <a:rPr kumimoji="1" lang="ja-JP" altLang="en-US" sz="1200" dirty="0" smtClean="0">
                <a:latin typeface="ＭＳ Ｐ明朝" panose="02020600040205080304" pitchFamily="18" charset="-128"/>
                <a:ea typeface="ＭＳ Ｐ明朝" panose="02020600040205080304" pitchFamily="18" charset="-128"/>
              </a:rPr>
              <a:t>に届出られるとともに、届出漏れの防止が期待される。</a:t>
            </a:r>
            <a:endParaRPr kumimoji="1" lang="ja-JP" altLang="en-US" sz="1200" dirty="0">
              <a:latin typeface="ＭＳ Ｐ明朝" panose="02020600040205080304" pitchFamily="18" charset="-128"/>
              <a:ea typeface="ＭＳ Ｐ明朝" panose="02020600040205080304" pitchFamily="18" charset="-128"/>
            </a:endParaRPr>
          </a:p>
        </p:txBody>
      </p:sp>
      <p:grpSp>
        <p:nvGrpSpPr>
          <p:cNvPr id="14" name="グループ化 13"/>
          <p:cNvGrpSpPr/>
          <p:nvPr/>
        </p:nvGrpSpPr>
        <p:grpSpPr>
          <a:xfrm>
            <a:off x="56456" y="3643933"/>
            <a:ext cx="9937104" cy="3190877"/>
            <a:chOff x="-3497063" y="3676650"/>
            <a:chExt cx="9937104" cy="3190877"/>
          </a:xfrm>
        </p:grpSpPr>
        <p:grpSp>
          <p:nvGrpSpPr>
            <p:cNvPr id="8" name="グループ化 7"/>
            <p:cNvGrpSpPr/>
            <p:nvPr/>
          </p:nvGrpSpPr>
          <p:grpSpPr>
            <a:xfrm>
              <a:off x="-3497063" y="3676650"/>
              <a:ext cx="9821663" cy="3190877"/>
              <a:chOff x="-3363713" y="3733800"/>
              <a:chExt cx="9821663" cy="3190877"/>
            </a:xfrm>
          </p:grpSpPr>
          <p:grpSp>
            <p:nvGrpSpPr>
              <p:cNvPr id="6" name="グループ化 5"/>
              <p:cNvGrpSpPr/>
              <p:nvPr/>
            </p:nvGrpSpPr>
            <p:grpSpPr>
              <a:xfrm>
                <a:off x="-3363713" y="3733800"/>
                <a:ext cx="9821663" cy="3190877"/>
                <a:chOff x="-3363713" y="3696891"/>
                <a:chExt cx="9821663" cy="3190877"/>
              </a:xfrm>
            </p:grpSpPr>
            <p:grpSp>
              <p:nvGrpSpPr>
                <p:cNvPr id="46" name="グループ化 45"/>
                <p:cNvGrpSpPr/>
                <p:nvPr/>
              </p:nvGrpSpPr>
              <p:grpSpPr>
                <a:xfrm>
                  <a:off x="-3363713" y="3696891"/>
                  <a:ext cx="9821663" cy="3190877"/>
                  <a:chOff x="-3312502" y="3916790"/>
                  <a:chExt cx="9821663" cy="3262396"/>
                </a:xfrm>
              </p:grpSpPr>
              <p:grpSp>
                <p:nvGrpSpPr>
                  <p:cNvPr id="7" name="グループ化 6"/>
                  <p:cNvGrpSpPr/>
                  <p:nvPr/>
                </p:nvGrpSpPr>
                <p:grpSpPr>
                  <a:xfrm>
                    <a:off x="252550" y="3916790"/>
                    <a:ext cx="6256611" cy="3262396"/>
                    <a:chOff x="1416389" y="3779938"/>
                    <a:chExt cx="6256611" cy="3262396"/>
                  </a:xfrm>
                </p:grpSpPr>
                <p:sp>
                  <p:nvSpPr>
                    <p:cNvPr id="25" name="AutoShape 43"/>
                    <p:cNvSpPr>
                      <a:spLocks noChangeArrowheads="1"/>
                    </p:cNvSpPr>
                    <p:nvPr/>
                  </p:nvSpPr>
                  <p:spPr bwMode="auto">
                    <a:xfrm>
                      <a:off x="1416389" y="3779938"/>
                      <a:ext cx="6256611" cy="3262396"/>
                    </a:xfrm>
                    <a:prstGeom prst="roundRect">
                      <a:avLst>
                        <a:gd name="adj" fmla="val 5388"/>
                      </a:avLst>
                    </a:prstGeom>
                    <a:gradFill flip="none" rotWithShape="1">
                      <a:gsLst>
                        <a:gs pos="0">
                          <a:srgbClr val="FFFFFF"/>
                        </a:gs>
                        <a:gs pos="100000">
                          <a:srgbClr val="FFCC99"/>
                        </a:gs>
                      </a:gsLst>
                      <a:path path="circle">
                        <a:fillToRect l="50000" t="50000" r="50000" b="50000"/>
                      </a:path>
                      <a:tileRect/>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26" name="Rectangle 44"/>
                    <p:cNvSpPr>
                      <a:spLocks noChangeArrowheads="1"/>
                    </p:cNvSpPr>
                    <p:nvPr/>
                  </p:nvSpPr>
                  <p:spPr bwMode="auto">
                    <a:xfrm>
                      <a:off x="1703926" y="4405313"/>
                      <a:ext cx="647700" cy="2099754"/>
                    </a:xfrm>
                    <a:prstGeom prst="rect">
                      <a:avLst/>
                    </a:prstGeom>
                    <a:solidFill>
                      <a:schemeClr val="tx2">
                        <a:lumMod val="20000"/>
                        <a:lumOff val="80000"/>
                      </a:schemeClr>
                    </a:solidFill>
                    <a:ln w="38100" cmpd="dbl">
                      <a:solidFill>
                        <a:schemeClr val="tx2">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損害保険会社</a:t>
                      </a:r>
                    </a:p>
                  </p:txBody>
                </p:sp>
                <p:sp>
                  <p:nvSpPr>
                    <p:cNvPr id="27" name="Rectangle 45"/>
                    <p:cNvSpPr>
                      <a:spLocks noChangeArrowheads="1"/>
                    </p:cNvSpPr>
                    <p:nvPr/>
                  </p:nvSpPr>
                  <p:spPr bwMode="auto">
                    <a:xfrm>
                      <a:off x="4187825" y="4424363"/>
                      <a:ext cx="647700" cy="1154112"/>
                    </a:xfrm>
                    <a:prstGeom prst="rect">
                      <a:avLst/>
                    </a:prstGeom>
                    <a:solidFill>
                      <a:srgbClr val="CCFFCC"/>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被害者</a:t>
                      </a:r>
                    </a:p>
                    <a:p>
                      <a:pPr algn="ctr" eaLnBrk="1" hangingPunct="1">
                        <a:spcBef>
                          <a:spcPct val="0"/>
                        </a:spcBef>
                        <a:buFontTx/>
                        <a:buNone/>
                      </a:pPr>
                      <a:r>
                        <a:rPr lang="ja-JP" altLang="en-US" sz="1600" dirty="0"/>
                        <a:t>（被保険者）</a:t>
                      </a:r>
                    </a:p>
                  </p:txBody>
                </p:sp>
                <p:sp>
                  <p:nvSpPr>
                    <p:cNvPr id="28" name="Rectangle 46"/>
                    <p:cNvSpPr>
                      <a:spLocks noChangeArrowheads="1"/>
                    </p:cNvSpPr>
                    <p:nvPr/>
                  </p:nvSpPr>
                  <p:spPr bwMode="auto">
                    <a:xfrm>
                      <a:off x="6635723" y="4405313"/>
                      <a:ext cx="647700" cy="2099754"/>
                    </a:xfrm>
                    <a:prstGeom prst="rect">
                      <a:avLst/>
                    </a:prstGeom>
                    <a:solidFill>
                      <a:schemeClr val="accent2">
                        <a:lumMod val="20000"/>
                        <a:lumOff val="80000"/>
                      </a:schemeClr>
                    </a:soli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保険者</a:t>
                      </a:r>
                      <a:endParaRPr lang="ja-JP" altLang="en-US" sz="1000" dirty="0"/>
                    </a:p>
                  </p:txBody>
                </p:sp>
                <p:sp>
                  <p:nvSpPr>
                    <p:cNvPr id="29" name="Line 47"/>
                    <p:cNvSpPr>
                      <a:spLocks noChangeShapeType="1"/>
                    </p:cNvSpPr>
                    <p:nvPr/>
                  </p:nvSpPr>
                  <p:spPr bwMode="auto">
                    <a:xfrm>
                      <a:off x="2351626" y="4791724"/>
                      <a:ext cx="183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Rectangle 48"/>
                    <p:cNvSpPr>
                      <a:spLocks noChangeArrowheads="1"/>
                    </p:cNvSpPr>
                    <p:nvPr/>
                  </p:nvSpPr>
                  <p:spPr bwMode="auto">
                    <a:xfrm>
                      <a:off x="2567650" y="4390086"/>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①被害届案の作成</a:t>
                      </a:r>
                      <a:endParaRPr lang="ja-JP" altLang="en-US" sz="1200" dirty="0"/>
                    </a:p>
                  </p:txBody>
                </p:sp>
                <p:sp>
                  <p:nvSpPr>
                    <p:cNvPr id="31" name="Rectangle 49"/>
                    <p:cNvSpPr>
                      <a:spLocks noChangeArrowheads="1"/>
                    </p:cNvSpPr>
                    <p:nvPr/>
                  </p:nvSpPr>
                  <p:spPr bwMode="auto">
                    <a:xfrm>
                      <a:off x="2567650" y="4929188"/>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t>②</a:t>
                      </a:r>
                      <a:r>
                        <a:rPr lang="ja-JP" altLang="en-US" sz="1200" dirty="0" smtClean="0"/>
                        <a:t>被害内容の確認</a:t>
                      </a:r>
                      <a:endParaRPr lang="ja-JP" altLang="en-US" sz="1200" dirty="0"/>
                    </a:p>
                    <a:p>
                      <a:pPr algn="ctr" eaLnBrk="1" hangingPunct="1">
                        <a:spcBef>
                          <a:spcPct val="0"/>
                        </a:spcBef>
                        <a:buFontTx/>
                        <a:buNone/>
                      </a:pPr>
                      <a:r>
                        <a:rPr lang="ja-JP" altLang="en-US" sz="1200" dirty="0" smtClean="0"/>
                        <a:t>届出代行依頼</a:t>
                      </a:r>
                      <a:endParaRPr lang="ja-JP" altLang="en-US" sz="1200" dirty="0"/>
                    </a:p>
                  </p:txBody>
                </p:sp>
                <p:sp>
                  <p:nvSpPr>
                    <p:cNvPr id="32" name="Line 50"/>
                    <p:cNvSpPr>
                      <a:spLocks noChangeShapeType="1"/>
                    </p:cNvSpPr>
                    <p:nvPr/>
                  </p:nvSpPr>
                  <p:spPr bwMode="auto">
                    <a:xfrm flipH="1">
                      <a:off x="2363499" y="6052497"/>
                      <a:ext cx="424847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Rectangle 51"/>
                    <p:cNvSpPr>
                      <a:spLocks noChangeArrowheads="1"/>
                    </p:cNvSpPr>
                    <p:nvPr/>
                  </p:nvSpPr>
                  <p:spPr bwMode="auto">
                    <a:xfrm>
                      <a:off x="2404584" y="5950952"/>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t>④</a:t>
                      </a:r>
                      <a:r>
                        <a:rPr lang="ja-JP" altLang="en-US" sz="1200" dirty="0" smtClean="0"/>
                        <a:t>損害賠償請求</a:t>
                      </a:r>
                      <a:endParaRPr lang="ja-JP" altLang="en-US" sz="1200" dirty="0"/>
                    </a:p>
                  </p:txBody>
                </p:sp>
                <p:sp>
                  <p:nvSpPr>
                    <p:cNvPr id="36" name="Line 54"/>
                    <p:cNvSpPr>
                      <a:spLocks noChangeShapeType="1"/>
                    </p:cNvSpPr>
                    <p:nvPr/>
                  </p:nvSpPr>
                  <p:spPr bwMode="auto">
                    <a:xfrm flipH="1">
                      <a:off x="2351626" y="5368925"/>
                      <a:ext cx="183619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55"/>
                    <p:cNvSpPr>
                      <a:spLocks noChangeShapeType="1"/>
                    </p:cNvSpPr>
                    <p:nvPr/>
                  </p:nvSpPr>
                  <p:spPr bwMode="auto">
                    <a:xfrm>
                      <a:off x="2363501" y="5865813"/>
                      <a:ext cx="42484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Rectangle 56"/>
                    <p:cNvSpPr>
                      <a:spLocks noChangeArrowheads="1"/>
                    </p:cNvSpPr>
                    <p:nvPr/>
                  </p:nvSpPr>
                  <p:spPr bwMode="auto">
                    <a:xfrm>
                      <a:off x="3887425" y="5531576"/>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t>③</a:t>
                      </a:r>
                      <a:r>
                        <a:rPr lang="ja-JP" altLang="en-US" sz="1200" dirty="0" smtClean="0"/>
                        <a:t>被害届の届出代行（国保の利用から１か月後）</a:t>
                      </a:r>
                      <a:endParaRPr lang="ja-JP" altLang="en-US" sz="1200" dirty="0"/>
                    </a:p>
                  </p:txBody>
                </p:sp>
              </p:grpSp>
              <p:sp>
                <p:nvSpPr>
                  <p:cNvPr id="44" name="Rectangle 52"/>
                  <p:cNvSpPr>
                    <a:spLocks noChangeArrowheads="1"/>
                  </p:cNvSpPr>
                  <p:nvPr/>
                </p:nvSpPr>
                <p:spPr bwMode="auto">
                  <a:xfrm>
                    <a:off x="-3312502" y="4019475"/>
                    <a:ext cx="3840049" cy="487406"/>
                  </a:xfrm>
                  <a:prstGeom prst="rect">
                    <a:avLst/>
                  </a:prstGeom>
                  <a:solidFill>
                    <a:schemeClr val="bg1"/>
                  </a:solidFill>
                  <a:ln w="57150" cmpd="thinThick">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dirty="0" smtClean="0"/>
                      <a:t>損害保険団体との協定締結後の事務の流れ</a:t>
                    </a:r>
                    <a:endParaRPr lang="ja-JP" altLang="en-US" sz="1400" dirty="0"/>
                  </a:p>
                </p:txBody>
              </p:sp>
            </p:grpSp>
            <p:sp>
              <p:nvSpPr>
                <p:cNvPr id="34" name="Rectangle 46"/>
                <p:cNvSpPr>
                  <a:spLocks noChangeArrowheads="1"/>
                </p:cNvSpPr>
                <p:nvPr/>
              </p:nvSpPr>
              <p:spPr bwMode="auto">
                <a:xfrm>
                  <a:off x="2504728" y="5882066"/>
                  <a:ext cx="1655812" cy="480212"/>
                </a:xfrm>
                <a:prstGeom prst="rect">
                  <a:avLst/>
                </a:prstGeom>
                <a:solidFill>
                  <a:srgbClr val="FFFF66"/>
                </a:solidFill>
                <a:ln w="38100" cmpd="dbl">
                  <a:solidFill>
                    <a:srgbClr val="CC9900">
                      <a:alpha val="94118"/>
                    </a:srgbClr>
                  </a:solidFill>
                  <a:miter lim="800000"/>
                  <a:headEnd/>
                  <a:tailEnd/>
                </a:ln>
                <a:effectLst/>
                <a:extLst/>
              </p:spPr>
              <p:txBody>
                <a:bodyPr vert="horz"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t>国保連合会</a:t>
                  </a:r>
                  <a:endParaRPr lang="ja-JP" altLang="en-US" sz="1600" dirty="0"/>
                </a:p>
              </p:txBody>
            </p:sp>
            <p:sp>
              <p:nvSpPr>
                <p:cNvPr id="35" name="Rectangle 51"/>
                <p:cNvSpPr>
                  <a:spLocks noChangeArrowheads="1"/>
                </p:cNvSpPr>
                <p:nvPr/>
              </p:nvSpPr>
              <p:spPr bwMode="auto">
                <a:xfrm>
                  <a:off x="4133081" y="5829647"/>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（求償を委託）</a:t>
                  </a:r>
                  <a:endParaRPr lang="ja-JP" altLang="en-US" sz="1200" dirty="0"/>
                </a:p>
              </p:txBody>
            </p:sp>
            <p:sp>
              <p:nvSpPr>
                <p:cNvPr id="42" name="Line 34"/>
                <p:cNvSpPr>
                  <a:spLocks noChangeShapeType="1"/>
                </p:cNvSpPr>
                <p:nvPr/>
              </p:nvSpPr>
              <p:spPr bwMode="auto">
                <a:xfrm flipH="1">
                  <a:off x="4161779" y="6170637"/>
                  <a:ext cx="1223267" cy="0"/>
                </a:xfrm>
                <a:prstGeom prst="line">
                  <a:avLst/>
                </a:prstGeom>
                <a:noFill/>
                <a:ln w="28575">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Rectangle 51"/>
                <p:cNvSpPr>
                  <a:spLocks noChangeArrowheads="1"/>
                </p:cNvSpPr>
                <p:nvPr/>
              </p:nvSpPr>
              <p:spPr bwMode="auto">
                <a:xfrm>
                  <a:off x="4123556" y="6317893"/>
                  <a:ext cx="1295400" cy="4223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smtClean="0">
                      <a:solidFill>
                        <a:srgbClr val="C00000"/>
                      </a:solidFill>
                    </a:rPr>
                    <a:t>協定締結事務</a:t>
                  </a:r>
                  <a:endParaRPr lang="en-US" altLang="ja-JP" sz="1200" b="1" dirty="0" smtClean="0">
                    <a:solidFill>
                      <a:srgbClr val="C00000"/>
                    </a:solidFill>
                  </a:endParaRPr>
                </a:p>
                <a:p>
                  <a:pPr algn="ctr" eaLnBrk="1" hangingPunct="1">
                    <a:spcBef>
                      <a:spcPct val="0"/>
                    </a:spcBef>
                    <a:buFontTx/>
                    <a:buNone/>
                  </a:pPr>
                  <a:r>
                    <a:rPr lang="ja-JP" altLang="en-US" sz="1200" b="1" dirty="0" smtClean="0">
                      <a:solidFill>
                        <a:srgbClr val="C00000"/>
                      </a:solidFill>
                    </a:rPr>
                    <a:t>の代行を委任</a:t>
                  </a:r>
                  <a:endParaRPr lang="ja-JP" altLang="en-US" sz="1200" b="1" dirty="0">
                    <a:solidFill>
                      <a:srgbClr val="C00000"/>
                    </a:solidFill>
                  </a:endParaRPr>
                </a:p>
              </p:txBody>
            </p:sp>
            <p:cxnSp>
              <p:nvCxnSpPr>
                <p:cNvPr id="3" name="直線矢印コネクタ 2"/>
                <p:cNvCxnSpPr/>
                <p:nvPr/>
              </p:nvCxnSpPr>
              <p:spPr>
                <a:xfrm>
                  <a:off x="1136574" y="6175970"/>
                  <a:ext cx="1348360" cy="0"/>
                </a:xfrm>
                <a:prstGeom prst="straightConnector1">
                  <a:avLst/>
                </a:prstGeom>
                <a:ln w="28575">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Rectangle 51"/>
                <p:cNvSpPr>
                  <a:spLocks noChangeArrowheads="1"/>
                </p:cNvSpPr>
                <p:nvPr/>
              </p:nvSpPr>
              <p:spPr bwMode="auto">
                <a:xfrm>
                  <a:off x="1184201" y="635161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b="1" dirty="0" smtClean="0">
                      <a:solidFill>
                        <a:srgbClr val="C00000"/>
                      </a:solidFill>
                    </a:rPr>
                    <a:t>事前に被害届の</a:t>
                  </a:r>
                  <a:endParaRPr lang="en-US" altLang="ja-JP" sz="1200" b="1" dirty="0" smtClean="0">
                    <a:solidFill>
                      <a:srgbClr val="C00000"/>
                    </a:solidFill>
                  </a:endParaRPr>
                </a:p>
                <a:p>
                  <a:pPr eaLnBrk="1" hangingPunct="1">
                    <a:spcBef>
                      <a:spcPct val="0"/>
                    </a:spcBef>
                    <a:buFontTx/>
                    <a:buNone/>
                  </a:pPr>
                  <a:r>
                    <a:rPr lang="ja-JP" altLang="en-US" sz="1200" b="1" dirty="0" smtClean="0">
                      <a:solidFill>
                        <a:srgbClr val="C00000"/>
                      </a:solidFill>
                    </a:rPr>
                    <a:t>作成等の支援に</a:t>
                  </a:r>
                  <a:endParaRPr lang="en-US" altLang="ja-JP" sz="1200" b="1" dirty="0" smtClean="0">
                    <a:solidFill>
                      <a:srgbClr val="C00000"/>
                    </a:solidFill>
                  </a:endParaRPr>
                </a:p>
                <a:p>
                  <a:pPr eaLnBrk="1" hangingPunct="1">
                    <a:spcBef>
                      <a:spcPct val="0"/>
                    </a:spcBef>
                    <a:buFontTx/>
                    <a:buNone/>
                  </a:pPr>
                  <a:r>
                    <a:rPr lang="ja-JP" altLang="en-US" sz="1200" b="1" dirty="0" smtClean="0">
                      <a:solidFill>
                        <a:srgbClr val="C00000"/>
                      </a:solidFill>
                    </a:rPr>
                    <a:t>関する協定締結</a:t>
                  </a:r>
                  <a:endParaRPr lang="ja-JP" altLang="en-US" sz="1200" b="1" dirty="0">
                    <a:solidFill>
                      <a:srgbClr val="C00000"/>
                    </a:solidFill>
                  </a:endParaRPr>
                </a:p>
              </p:txBody>
            </p:sp>
            <p:sp>
              <p:nvSpPr>
                <p:cNvPr id="4" name="大かっこ 3"/>
                <p:cNvSpPr/>
                <p:nvPr/>
              </p:nvSpPr>
              <p:spPr>
                <a:xfrm>
                  <a:off x="1189534" y="6259116"/>
                  <a:ext cx="1243186" cy="600075"/>
                </a:xfrm>
                <a:prstGeom prst="bracketPair">
                  <a:avLst>
                    <a:gd name="adj" fmla="val 11905"/>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C00000"/>
                    </a:solidFill>
                  </a:endParaRPr>
                </a:p>
              </p:txBody>
            </p:sp>
            <p:sp>
              <p:nvSpPr>
                <p:cNvPr id="48" name="大かっこ 47"/>
                <p:cNvSpPr/>
                <p:nvPr/>
              </p:nvSpPr>
              <p:spPr>
                <a:xfrm>
                  <a:off x="4229100" y="6337895"/>
                  <a:ext cx="1095375" cy="360506"/>
                </a:xfrm>
                <a:prstGeom prst="bracketPair">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C00000"/>
                    </a:solidFill>
                  </a:endParaRPr>
                </a:p>
              </p:txBody>
            </p:sp>
          </p:grpSp>
          <p:sp>
            <p:nvSpPr>
              <p:cNvPr id="50" name="Rectangle 46"/>
              <p:cNvSpPr>
                <a:spLocks noChangeArrowheads="1"/>
              </p:cNvSpPr>
              <p:nvPr/>
            </p:nvSpPr>
            <p:spPr bwMode="auto">
              <a:xfrm>
                <a:off x="3791347" y="3775323"/>
                <a:ext cx="1382266" cy="480212"/>
              </a:xfrm>
              <a:prstGeom prst="rect">
                <a:avLst/>
              </a:prstGeom>
              <a:solidFill>
                <a:schemeClr val="accent4">
                  <a:lumMod val="20000"/>
                  <a:lumOff val="80000"/>
                </a:schemeClr>
              </a:solidFill>
              <a:ln w="38100" cmpd="dbl">
                <a:solidFill>
                  <a:schemeClr val="accent4">
                    <a:lumMod val="50000"/>
                  </a:schemeClr>
                </a:solidFill>
                <a:miter lim="800000"/>
                <a:headEnd/>
                <a:tailEnd/>
              </a:ln>
              <a:effectLst/>
              <a:extLst/>
            </p:spPr>
            <p:txBody>
              <a:bodyPr vert="horz"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t>医療機関等</a:t>
                </a:r>
                <a:endParaRPr lang="ja-JP" altLang="en-US" sz="1600" dirty="0"/>
              </a:p>
            </p:txBody>
          </p:sp>
        </p:grpSp>
        <p:sp>
          <p:nvSpPr>
            <p:cNvPr id="51" name="Line 34"/>
            <p:cNvSpPr>
              <a:spLocks noChangeShapeType="1"/>
            </p:cNvSpPr>
            <p:nvPr/>
          </p:nvSpPr>
          <p:spPr bwMode="auto">
            <a:xfrm rot="10800000" flipH="1">
              <a:off x="3127894" y="3861046"/>
              <a:ext cx="528961" cy="4598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Rectangle 48"/>
            <p:cNvSpPr>
              <a:spLocks noChangeArrowheads="1"/>
            </p:cNvSpPr>
            <p:nvPr/>
          </p:nvSpPr>
          <p:spPr bwMode="auto">
            <a:xfrm>
              <a:off x="2246015" y="371703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国保の利用</a:t>
              </a:r>
              <a:endParaRPr lang="en-US" altLang="ja-JP" sz="1200" dirty="0" smtClean="0"/>
            </a:p>
            <a:p>
              <a:pPr algn="ctr" eaLnBrk="1" hangingPunct="1">
                <a:spcBef>
                  <a:spcPct val="0"/>
                </a:spcBef>
                <a:buFontTx/>
                <a:buNone/>
              </a:pPr>
              <a:r>
                <a:rPr lang="ja-JP" altLang="en-US" sz="1200" dirty="0" smtClean="0"/>
                <a:t>（事故等の申出）</a:t>
              </a:r>
              <a:endParaRPr lang="ja-JP" altLang="en-US" sz="1200" dirty="0"/>
            </a:p>
          </p:txBody>
        </p:sp>
        <p:sp>
          <p:nvSpPr>
            <p:cNvPr id="64" name="Line 34"/>
            <p:cNvSpPr>
              <a:spLocks noChangeShapeType="1"/>
            </p:cNvSpPr>
            <p:nvPr/>
          </p:nvSpPr>
          <p:spPr bwMode="auto">
            <a:xfrm rot="10800000" flipH="1" flipV="1">
              <a:off x="5040263" y="3925964"/>
              <a:ext cx="535285" cy="362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5" name="Rectangle 48"/>
            <p:cNvSpPr>
              <a:spLocks noChangeArrowheads="1"/>
            </p:cNvSpPr>
            <p:nvPr/>
          </p:nvSpPr>
          <p:spPr bwMode="auto">
            <a:xfrm>
              <a:off x="5144641" y="371703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レセプト請求</a:t>
              </a:r>
              <a:endParaRPr lang="en-US" altLang="ja-JP" sz="1200" dirty="0" smtClean="0"/>
            </a:p>
            <a:p>
              <a:pPr algn="ctr" eaLnBrk="1" hangingPunct="1">
                <a:spcBef>
                  <a:spcPct val="0"/>
                </a:spcBef>
                <a:buFontTx/>
                <a:buNone/>
              </a:pPr>
              <a:r>
                <a:rPr lang="ja-JP" altLang="en-US" sz="1200" dirty="0" smtClean="0"/>
                <a:t>（第三者の記載）</a:t>
              </a:r>
              <a:endParaRPr lang="ja-JP" altLang="en-US" sz="1200" dirty="0"/>
            </a:p>
          </p:txBody>
        </p:sp>
      </p:grpSp>
      <p:cxnSp>
        <p:nvCxnSpPr>
          <p:cNvPr id="16" name="直線矢印コネクタ 15"/>
          <p:cNvCxnSpPr/>
          <p:nvPr/>
        </p:nvCxnSpPr>
        <p:spPr>
          <a:xfrm>
            <a:off x="7040644" y="4653136"/>
            <a:ext cx="1798481" cy="0"/>
          </a:xfrm>
          <a:prstGeom prst="straightConnector1">
            <a:avLst/>
          </a:prstGeom>
          <a:ln w="1905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9" name="Rectangle 56"/>
          <p:cNvSpPr>
            <a:spLocks noChangeArrowheads="1"/>
          </p:cNvSpPr>
          <p:nvPr/>
        </p:nvSpPr>
        <p:spPr bwMode="auto">
          <a:xfrm>
            <a:off x="7292881" y="4641261"/>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solidFill>
                  <a:schemeClr val="bg1">
                    <a:lumMod val="50000"/>
                  </a:schemeClr>
                </a:solidFill>
              </a:rPr>
              <a:t>被害届の届出</a:t>
            </a:r>
            <a:endParaRPr lang="en-US" altLang="ja-JP" sz="1200" dirty="0" smtClean="0">
              <a:solidFill>
                <a:schemeClr val="bg1">
                  <a:lumMod val="50000"/>
                </a:schemeClr>
              </a:solidFill>
            </a:endParaRPr>
          </a:p>
          <a:p>
            <a:pPr algn="ctr" eaLnBrk="1" hangingPunct="1">
              <a:spcBef>
                <a:spcPct val="0"/>
              </a:spcBef>
              <a:buFontTx/>
              <a:buNone/>
            </a:pPr>
            <a:r>
              <a:rPr lang="ja-JP" altLang="en-US" sz="1000" dirty="0" smtClean="0">
                <a:solidFill>
                  <a:schemeClr val="bg1">
                    <a:lumMod val="50000"/>
                  </a:schemeClr>
                </a:solidFill>
              </a:rPr>
              <a:t>（国保の利用から２～３か月後）</a:t>
            </a:r>
            <a:endParaRPr lang="ja-JP" altLang="en-US" sz="1000" dirty="0">
              <a:solidFill>
                <a:schemeClr val="bg1">
                  <a:lumMod val="50000"/>
                </a:schemeClr>
              </a:solidFill>
            </a:endParaRPr>
          </a:p>
        </p:txBody>
      </p:sp>
      <p:sp>
        <p:nvSpPr>
          <p:cNvPr id="49"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22</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2" name="テキスト ボックス 1"/>
          <p:cNvSpPr txBox="1"/>
          <p:nvPr/>
        </p:nvSpPr>
        <p:spPr>
          <a:xfrm>
            <a:off x="2994738" y="544609"/>
            <a:ext cx="6887981" cy="246221"/>
          </a:xfrm>
          <a:prstGeom prst="rect">
            <a:avLst/>
          </a:prstGeom>
          <a:noFill/>
        </p:spPr>
        <p:txBody>
          <a:bodyPr wrap="square" rtlCol="0">
            <a:spAutoFit/>
          </a:bodyPr>
          <a:lstStyle/>
          <a:p>
            <a:pPr algn="r"/>
            <a:r>
              <a:rPr lang="ja-JP" altLang="en-US" sz="1000" dirty="0" smtClean="0">
                <a:latin typeface="+mn-ea"/>
              </a:rPr>
              <a:t>「</a:t>
            </a:r>
            <a:r>
              <a:rPr lang="ja-JP" altLang="ja-JP" sz="1000" dirty="0" smtClean="0">
                <a:latin typeface="+mn-ea"/>
              </a:rPr>
              <a:t>第三者</a:t>
            </a:r>
            <a:r>
              <a:rPr lang="ja-JP" altLang="ja-JP" sz="1000" dirty="0">
                <a:latin typeface="+mn-ea"/>
              </a:rPr>
              <a:t>行為による被害に係る求償事務の取組</a:t>
            </a:r>
            <a:r>
              <a:rPr lang="ja-JP" altLang="ja-JP" sz="1000" dirty="0" smtClean="0">
                <a:latin typeface="+mn-ea"/>
              </a:rPr>
              <a:t>強化について</a:t>
            </a:r>
            <a:r>
              <a:rPr lang="ja-JP" altLang="en-US" sz="1000" dirty="0" smtClean="0">
                <a:latin typeface="+mn-ea"/>
              </a:rPr>
              <a:t>」（保国発</a:t>
            </a:r>
            <a:r>
              <a:rPr lang="en-US" altLang="ja-JP" sz="1000" dirty="0" smtClean="0">
                <a:latin typeface="+mn-ea"/>
              </a:rPr>
              <a:t>1203</a:t>
            </a:r>
            <a:r>
              <a:rPr lang="ja-JP" altLang="en-US" sz="1000" dirty="0" smtClean="0">
                <a:latin typeface="+mn-ea"/>
              </a:rPr>
              <a:t>第</a:t>
            </a:r>
            <a:r>
              <a:rPr lang="en-US" altLang="ja-JP" sz="1000" dirty="0" smtClean="0">
                <a:latin typeface="+mn-ea"/>
              </a:rPr>
              <a:t>1</a:t>
            </a:r>
            <a:r>
              <a:rPr lang="ja-JP" altLang="en-US" sz="1000" dirty="0" smtClean="0">
                <a:latin typeface="+mn-ea"/>
              </a:rPr>
              <a:t>号</a:t>
            </a:r>
            <a:r>
              <a:rPr kumimoji="1" lang="ja-JP" altLang="en-US" sz="1000" dirty="0" smtClean="0">
                <a:latin typeface="+mn-ea"/>
              </a:rPr>
              <a:t>平成</a:t>
            </a:r>
            <a:r>
              <a:rPr kumimoji="1" lang="en-US" altLang="ja-JP" sz="1000" dirty="0" smtClean="0">
                <a:latin typeface="+mn-ea"/>
              </a:rPr>
              <a:t>27</a:t>
            </a:r>
            <a:r>
              <a:rPr kumimoji="1" lang="ja-JP" altLang="en-US" sz="1000" dirty="0" smtClean="0">
                <a:latin typeface="+mn-ea"/>
              </a:rPr>
              <a:t>年</a:t>
            </a:r>
            <a:r>
              <a:rPr kumimoji="1" lang="en-US" altLang="ja-JP" sz="1000" dirty="0" smtClean="0">
                <a:latin typeface="+mn-ea"/>
              </a:rPr>
              <a:t>12</a:t>
            </a:r>
            <a:r>
              <a:rPr kumimoji="1" lang="ja-JP" altLang="en-US" sz="1000" dirty="0" smtClean="0">
                <a:latin typeface="+mn-ea"/>
              </a:rPr>
              <a:t>月</a:t>
            </a:r>
            <a:r>
              <a:rPr kumimoji="1" lang="en-US" altLang="ja-JP" sz="1000" dirty="0" smtClean="0">
                <a:latin typeface="+mn-ea"/>
              </a:rPr>
              <a:t>3</a:t>
            </a:r>
            <a:r>
              <a:rPr kumimoji="1" lang="ja-JP" altLang="en-US" sz="1000" dirty="0" smtClean="0">
                <a:latin typeface="+mn-ea"/>
              </a:rPr>
              <a:t>日</a:t>
            </a:r>
            <a:r>
              <a:rPr lang="ja-JP" altLang="en-US" sz="1000" dirty="0" smtClean="0">
                <a:latin typeface="+mn-ea"/>
              </a:rPr>
              <a:t>国民健康保険</a:t>
            </a:r>
            <a:r>
              <a:rPr kumimoji="1" lang="ja-JP" altLang="en-US" sz="1000" dirty="0" smtClean="0">
                <a:latin typeface="+mn-ea"/>
              </a:rPr>
              <a:t>課長通知）</a:t>
            </a:r>
            <a:endParaRPr kumimoji="1" lang="ja-JP" altLang="en-US" sz="1200" dirty="0">
              <a:latin typeface="+mn-ea"/>
            </a:endParaRPr>
          </a:p>
        </p:txBody>
      </p:sp>
      <p:cxnSp>
        <p:nvCxnSpPr>
          <p:cNvPr id="52" name="直線コネクタ 51"/>
          <p:cNvCxnSpPr/>
          <p:nvPr/>
        </p:nvCxnSpPr>
        <p:spPr>
          <a:xfrm>
            <a:off x="2489" y="578597"/>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193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2597" y="-243408"/>
            <a:ext cx="8915400" cy="1143000"/>
          </a:xfrm>
        </p:spPr>
        <p:txBody>
          <a:bodyPr>
            <a:normAutofit/>
          </a:bodyPr>
          <a:lstStyle/>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２　</a:t>
            </a:r>
            <a:r>
              <a:rPr lang="ja-JP" altLang="ja-JP" sz="1800" dirty="0">
                <a:latin typeface="HGP創英角ｺﾞｼｯｸUB" panose="020B0900000000000000" pitchFamily="50" charset="-128"/>
                <a:ea typeface="HGP創英角ｺﾞｼｯｸUB" panose="020B0900000000000000" pitchFamily="50" charset="-128"/>
              </a:rPr>
              <a:t>第三者行為による被害の把握に向けた取組強化</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a:latin typeface="HGP創英角ｺﾞｼｯｸUB" panose="020B0900000000000000" pitchFamily="50" charset="-128"/>
                <a:ea typeface="HGP創英角ｺﾞｼｯｸUB" panose="020B0900000000000000" pitchFamily="50" charset="-128"/>
              </a:rPr>
              <a:t>（１）</a:t>
            </a:r>
            <a:r>
              <a:rPr lang="ja-JP" altLang="en-US" sz="1800" dirty="0">
                <a:latin typeface="HGP創英角ｺﾞｼｯｸUB" panose="020B0900000000000000" pitchFamily="50" charset="-128"/>
                <a:ea typeface="HGP創英角ｺﾞｼｯｸUB" panose="020B0900000000000000" pitchFamily="50" charset="-128"/>
              </a:rPr>
              <a:t>発見手段の拡大と周知広報の強化</a:t>
            </a:r>
          </a:p>
        </p:txBody>
      </p:sp>
      <p:sp>
        <p:nvSpPr>
          <p:cNvPr id="4" name="スライド番号プレースホルダー 1"/>
          <p:cNvSpPr txBox="1">
            <a:spLocks/>
          </p:cNvSpPr>
          <p:nvPr/>
        </p:nvSpPr>
        <p:spPr>
          <a:xfrm>
            <a:off x="7371269" y="6453336"/>
            <a:ext cx="2534731" cy="413143"/>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23</a:t>
            </a:fld>
            <a:endParaRPr lang="ja-JP" altLang="en-US" dirty="0">
              <a:latin typeface="ＤＦ特太ゴシック体" panose="020B0509000000000000" pitchFamily="49" charset="-128"/>
              <a:ea typeface="ＤＦ特太ゴシック体" panose="020B0509000000000000" pitchFamily="49" charset="-128"/>
            </a:endParaRPr>
          </a:p>
        </p:txBody>
      </p:sp>
      <p:grpSp>
        <p:nvGrpSpPr>
          <p:cNvPr id="17" name="グループ化 16"/>
          <p:cNvGrpSpPr/>
          <p:nvPr/>
        </p:nvGrpSpPr>
        <p:grpSpPr>
          <a:xfrm>
            <a:off x="112698" y="944496"/>
            <a:ext cx="9793088" cy="4762624"/>
            <a:chOff x="200472" y="1196752"/>
            <a:chExt cx="9793088" cy="4762624"/>
          </a:xfrm>
        </p:grpSpPr>
        <p:sp>
          <p:nvSpPr>
            <p:cNvPr id="5" name="正方形/長方形 4"/>
            <p:cNvSpPr/>
            <p:nvPr/>
          </p:nvSpPr>
          <p:spPr>
            <a:xfrm>
              <a:off x="632520" y="1508070"/>
              <a:ext cx="9361040" cy="1477328"/>
            </a:xfrm>
            <a:prstGeom prst="rect">
              <a:avLst/>
            </a:prstGeom>
          </p:spPr>
          <p:txBody>
            <a:bodyPr wrap="square">
              <a:spAutoFit/>
            </a:bodyPr>
            <a:lstStyle/>
            <a:p>
              <a:pPr>
                <a:lnSpc>
                  <a:spcPct val="150000"/>
                </a:lnSpc>
              </a:pPr>
              <a:r>
                <a:rPr lang="ja-JP" altLang="en-US" sz="1200" b="1" dirty="0">
                  <a:latin typeface="HGPｺﾞｼｯｸM" panose="020B0600000000000000" pitchFamily="50" charset="-128"/>
                  <a:ea typeface="HGPｺﾞｼｯｸM" panose="020B0600000000000000" pitchFamily="50" charset="-128"/>
                </a:rPr>
                <a:t>　</a:t>
              </a:r>
              <a:r>
                <a:rPr lang="ja-JP" altLang="ja-JP" sz="1200" b="1" dirty="0">
                  <a:latin typeface="HGPｺﾞｼｯｸM" panose="020B0600000000000000" pitchFamily="50" charset="-128"/>
                  <a:ea typeface="HGPｺﾞｼｯｸM" panose="020B0600000000000000" pitchFamily="50" charset="-128"/>
                </a:rPr>
                <a:t>１</a:t>
              </a:r>
              <a:r>
                <a:rPr lang="ja-JP" altLang="ja-JP" sz="1200" b="1" dirty="0" smtClean="0">
                  <a:latin typeface="HGPｺﾞｼｯｸM" panose="020B0600000000000000" pitchFamily="50" charset="-128"/>
                  <a:ea typeface="HGPｺﾞｼｯｸM" panose="020B0600000000000000" pitchFamily="50" charset="-128"/>
                </a:rPr>
                <a:t>．療養費</a:t>
              </a:r>
              <a:r>
                <a:rPr lang="ja-JP" altLang="ja-JP" sz="1200" b="1" dirty="0">
                  <a:latin typeface="HGPｺﾞｼｯｸM" panose="020B0600000000000000" pitchFamily="50" charset="-128"/>
                  <a:ea typeface="HGPｺﾞｼｯｸM" panose="020B0600000000000000" pitchFamily="50" charset="-128"/>
                </a:rPr>
                <a:t>、高額療養費、葬祭費等の各種支給申請書に第三者行為の有無の記載欄</a:t>
              </a:r>
              <a:r>
                <a:rPr lang="ja-JP" altLang="ja-JP" sz="1200" b="1" dirty="0" smtClean="0">
                  <a:latin typeface="HGPｺﾞｼｯｸM" panose="020B0600000000000000" pitchFamily="50" charset="-128"/>
                  <a:ea typeface="HGPｺﾞｼｯｸM" panose="020B0600000000000000" pitchFamily="50" charset="-128"/>
                </a:rPr>
                <a:t>を</a:t>
              </a:r>
              <a:r>
                <a:rPr lang="ja-JP" altLang="en-US" sz="1200" b="1" dirty="0" smtClean="0">
                  <a:latin typeface="HGPｺﾞｼｯｸM" panose="020B0600000000000000" pitchFamily="50" charset="-128"/>
                  <a:ea typeface="HGPｺﾞｼｯｸM" panose="020B0600000000000000" pitchFamily="50" charset="-128"/>
                </a:rPr>
                <a:t>設定</a:t>
              </a:r>
              <a:endParaRPr lang="ja-JP" altLang="ja-JP" sz="1200" b="1" dirty="0">
                <a:latin typeface="HGPｺﾞｼｯｸM" panose="020B0600000000000000" pitchFamily="50" charset="-128"/>
                <a:ea typeface="HGPｺﾞｼｯｸM" panose="020B0600000000000000" pitchFamily="50" charset="-128"/>
              </a:endParaRPr>
            </a:p>
            <a:p>
              <a:pPr>
                <a:lnSpc>
                  <a:spcPct val="150000"/>
                </a:lnSpc>
              </a:pPr>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２．</a:t>
              </a:r>
              <a:r>
                <a:rPr lang="ja-JP" altLang="ja-JP" sz="1200" b="1" dirty="0" smtClean="0">
                  <a:latin typeface="HGPｺﾞｼｯｸM" panose="020B0600000000000000" pitchFamily="50" charset="-128"/>
                  <a:ea typeface="HGPｺﾞｼｯｸM" panose="020B0600000000000000" pitchFamily="50" charset="-128"/>
                </a:rPr>
                <a:t>診療</a:t>
              </a:r>
              <a:r>
                <a:rPr lang="ja-JP" altLang="ja-JP" sz="1200" b="1" dirty="0">
                  <a:latin typeface="HGPｺﾞｼｯｸM" panose="020B0600000000000000" pitchFamily="50" charset="-128"/>
                  <a:ea typeface="HGPｺﾞｼｯｸM" panose="020B0600000000000000" pitchFamily="50" charset="-128"/>
                </a:rPr>
                <a:t>報酬</a:t>
              </a:r>
              <a:r>
                <a:rPr lang="ja-JP" altLang="ja-JP" sz="1200" b="1" dirty="0" smtClean="0">
                  <a:latin typeface="HGPｺﾞｼｯｸM" panose="020B0600000000000000" pitchFamily="50" charset="-128"/>
                  <a:ea typeface="HGPｺﾞｼｯｸM" panose="020B0600000000000000" pitchFamily="50" charset="-128"/>
                </a:rPr>
                <a:t>明細書（レセプト）</a:t>
              </a:r>
              <a:r>
                <a:rPr lang="ja-JP" altLang="en-US" sz="1200" b="1" dirty="0" smtClean="0">
                  <a:latin typeface="HGPｺﾞｼｯｸM" panose="020B0600000000000000" pitchFamily="50" charset="-128"/>
                  <a:ea typeface="HGPｺﾞｼｯｸM" panose="020B0600000000000000" pitchFamily="50" charset="-128"/>
                </a:rPr>
                <a:t>等</a:t>
              </a:r>
              <a:r>
                <a:rPr lang="ja-JP" altLang="ja-JP" sz="1200" b="1" dirty="0" smtClean="0">
                  <a:latin typeface="HGPｺﾞｼｯｸM" panose="020B0600000000000000" pitchFamily="50" charset="-128"/>
                  <a:ea typeface="HGPｺﾞｼｯｸM" panose="020B0600000000000000" pitchFamily="50" charset="-128"/>
                </a:rPr>
                <a:t>の</a:t>
              </a:r>
              <a:r>
                <a:rPr lang="ja-JP" altLang="ja-JP" sz="1200" b="1" dirty="0">
                  <a:latin typeface="HGPｺﾞｼｯｸM" panose="020B0600000000000000" pitchFamily="50" charset="-128"/>
                  <a:ea typeface="HGPｺﾞｼｯｸM" panose="020B0600000000000000" pitchFamily="50" charset="-128"/>
                </a:rPr>
                <a:t>点検により、</a:t>
              </a:r>
              <a:r>
                <a:rPr lang="ja-JP" altLang="ja-JP" sz="1200" b="1" dirty="0" smtClean="0">
                  <a:latin typeface="HGPｺﾞｼｯｸM" panose="020B0600000000000000" pitchFamily="50" charset="-128"/>
                  <a:ea typeface="HGPｺﾞｼｯｸM" panose="020B0600000000000000" pitchFamily="50" charset="-128"/>
                </a:rPr>
                <a:t>複数</a:t>
              </a:r>
              <a:r>
                <a:rPr lang="ja-JP" altLang="ja-JP" sz="1200" b="1" dirty="0">
                  <a:latin typeface="HGPｺﾞｼｯｸM" panose="020B0600000000000000" pitchFamily="50" charset="-128"/>
                  <a:ea typeface="HGPｺﾞｼｯｸM" panose="020B0600000000000000" pitchFamily="50" charset="-128"/>
                </a:rPr>
                <a:t>の骨折や頭部打撲、</a:t>
              </a:r>
              <a:r>
                <a:rPr lang="ja-JP" altLang="ja-JP" sz="1200" b="1" dirty="0" smtClean="0">
                  <a:latin typeface="HGPｺﾞｼｯｸM" panose="020B0600000000000000" pitchFamily="50" charset="-128"/>
                  <a:ea typeface="HGPｺﾞｼｯｸM" panose="020B0600000000000000" pitchFamily="50" charset="-128"/>
                </a:rPr>
                <a:t>外傷性の</a:t>
              </a:r>
              <a:r>
                <a:rPr lang="ja-JP" altLang="ja-JP" sz="1200" b="1" dirty="0">
                  <a:latin typeface="HGPｺﾞｼｯｸM" panose="020B0600000000000000" pitchFamily="50" charset="-128"/>
                  <a:ea typeface="HGPｺﾞｼｯｸM" panose="020B0600000000000000" pitchFamily="50" charset="-128"/>
                </a:rPr>
                <a:t>傷害又はそれらが複合している傷害等の傷病名等から</a:t>
              </a:r>
              <a:r>
                <a:rPr lang="ja-JP" altLang="ja-JP" sz="1200" b="1" dirty="0" smtClean="0">
                  <a:latin typeface="HGPｺﾞｼｯｸM" panose="020B0600000000000000" pitchFamily="50" charset="-128"/>
                  <a:ea typeface="HGPｺﾞｼｯｸM" panose="020B0600000000000000" pitchFamily="50" charset="-128"/>
                </a:rPr>
                <a:t>、</a:t>
              </a:r>
              <a:endParaRPr lang="en-US" altLang="ja-JP" sz="1200" b="1" dirty="0" smtClean="0">
                <a:latin typeface="HGPｺﾞｼｯｸM" panose="020B0600000000000000" pitchFamily="50" charset="-128"/>
                <a:ea typeface="HGPｺﾞｼｯｸM" panose="020B0600000000000000" pitchFamily="50" charset="-128"/>
              </a:endParaRPr>
            </a:p>
            <a:p>
              <a:pPr>
                <a:lnSpc>
                  <a:spcPct val="150000"/>
                </a:lnSpc>
              </a:pPr>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　</a:t>
              </a:r>
              <a:r>
                <a:rPr lang="ja-JP" altLang="ja-JP" sz="1200" b="1" dirty="0" smtClean="0">
                  <a:latin typeface="HGPｺﾞｼｯｸM" panose="020B0600000000000000" pitchFamily="50" charset="-128"/>
                  <a:ea typeface="HGPｺﾞｼｯｸM" panose="020B0600000000000000" pitchFamily="50" charset="-128"/>
                </a:rPr>
                <a:t>あるいは</a:t>
              </a:r>
              <a:r>
                <a:rPr lang="ja-JP" altLang="en-US" sz="1200" b="1" dirty="0">
                  <a:latin typeface="HGPｺﾞｼｯｸM" panose="020B0600000000000000" pitchFamily="50" charset="-128"/>
                  <a:ea typeface="HGPｺﾞｼｯｸM" panose="020B0600000000000000" pitchFamily="50" charset="-128"/>
                </a:rPr>
                <a:t>、</a:t>
              </a:r>
              <a:r>
                <a:rPr lang="ja-JP" altLang="ja-JP" sz="1200" b="1" dirty="0">
                  <a:latin typeface="HGPｺﾞｼｯｸM" panose="020B0600000000000000" pitchFamily="50" charset="-128"/>
                  <a:ea typeface="HGPｺﾞｼｯｸM" panose="020B0600000000000000" pitchFamily="50" charset="-128"/>
                </a:rPr>
                <a:t>救急</a:t>
              </a:r>
              <a:r>
                <a:rPr lang="ja-JP" altLang="ja-JP" sz="1200" b="1" dirty="0" smtClean="0">
                  <a:latin typeface="HGPｺﾞｼｯｸM" panose="020B0600000000000000" pitchFamily="50" charset="-128"/>
                  <a:ea typeface="HGPｺﾞｼｯｸM" panose="020B0600000000000000" pitchFamily="50" charset="-128"/>
                </a:rPr>
                <a:t>病院又</a:t>
              </a:r>
              <a:r>
                <a:rPr lang="ja-JP" altLang="ja-JP" sz="1200" b="1" dirty="0">
                  <a:latin typeface="HGPｺﾞｼｯｸM" panose="020B0600000000000000" pitchFamily="50" charset="-128"/>
                  <a:ea typeface="HGPｺﾞｼｯｸM" panose="020B0600000000000000" pitchFamily="50" charset="-128"/>
                </a:rPr>
                <a:t>は整形外科等の病院名等からの第三者行為が原因であることが疑われるレセプト等を抽出して被保険者</a:t>
              </a:r>
              <a:r>
                <a:rPr lang="ja-JP" altLang="ja-JP" sz="1200" b="1" dirty="0" smtClean="0">
                  <a:latin typeface="HGPｺﾞｼｯｸM" panose="020B0600000000000000" pitchFamily="50" charset="-128"/>
                  <a:ea typeface="HGPｺﾞｼｯｸM" panose="020B0600000000000000" pitchFamily="50" charset="-128"/>
                </a:rPr>
                <a:t>に照会</a:t>
              </a:r>
              <a:endParaRPr lang="ja-JP" altLang="ja-JP" sz="1200" b="1" dirty="0">
                <a:latin typeface="HGPｺﾞｼｯｸM" panose="020B0600000000000000" pitchFamily="50" charset="-128"/>
                <a:ea typeface="HGPｺﾞｼｯｸM" panose="020B0600000000000000" pitchFamily="50" charset="-128"/>
              </a:endParaRPr>
            </a:p>
            <a:p>
              <a:pPr>
                <a:lnSpc>
                  <a:spcPct val="150000"/>
                </a:lnSpc>
              </a:pPr>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３．</a:t>
              </a:r>
              <a:r>
                <a:rPr lang="ja-JP" altLang="ja-JP" sz="1200" b="1" dirty="0" smtClean="0">
                  <a:latin typeface="HGPｺﾞｼｯｸM" panose="020B0600000000000000" pitchFamily="50" charset="-128"/>
                  <a:ea typeface="HGPｺﾞｼｯｸM" panose="020B0600000000000000" pitchFamily="50" charset="-128"/>
                </a:rPr>
                <a:t>新聞</a:t>
              </a:r>
              <a:r>
                <a:rPr lang="ja-JP" altLang="ja-JP" sz="1200" b="1" dirty="0">
                  <a:latin typeface="HGPｺﾞｼｯｸM" panose="020B0600000000000000" pitchFamily="50" charset="-128"/>
                  <a:ea typeface="HGPｺﾞｼｯｸM" panose="020B0600000000000000" pitchFamily="50" charset="-128"/>
                </a:rPr>
                <a:t>やニュース等の報道情報を活用して交通事故等の発生やその状況等を</a:t>
              </a:r>
              <a:r>
                <a:rPr lang="ja-JP" altLang="ja-JP" sz="1200" b="1" dirty="0" smtClean="0">
                  <a:latin typeface="HGPｺﾞｼｯｸM" panose="020B0600000000000000" pitchFamily="50" charset="-128"/>
                  <a:ea typeface="HGPｺﾞｼｯｸM" panose="020B0600000000000000" pitchFamily="50" charset="-128"/>
                </a:rPr>
                <a:t>把握</a:t>
              </a:r>
              <a:endParaRPr lang="en-US" altLang="ja-JP" sz="1200" b="1" dirty="0">
                <a:latin typeface="HGPｺﾞｼｯｸM" panose="020B0600000000000000" pitchFamily="50" charset="-128"/>
                <a:ea typeface="HGPｺﾞｼｯｸM" panose="020B0600000000000000" pitchFamily="50" charset="-128"/>
              </a:endParaRPr>
            </a:p>
            <a:p>
              <a:pPr>
                <a:lnSpc>
                  <a:spcPct val="150000"/>
                </a:lnSpc>
              </a:pPr>
              <a:r>
                <a:rPr lang="ja-JP" altLang="ja-JP"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４．</a:t>
              </a:r>
              <a:r>
                <a:rPr lang="ja-JP" altLang="ja-JP" sz="1200" b="1" dirty="0" smtClean="0">
                  <a:latin typeface="HGPｺﾞｼｯｸM" panose="020B0600000000000000" pitchFamily="50" charset="-128"/>
                  <a:ea typeface="HGPｺﾞｼｯｸM" panose="020B0600000000000000" pitchFamily="50" charset="-128"/>
                </a:rPr>
                <a:t>損害</a:t>
              </a:r>
              <a:r>
                <a:rPr lang="ja-JP" altLang="ja-JP" sz="1200" b="1" dirty="0">
                  <a:latin typeface="HGPｺﾞｼｯｸM" panose="020B0600000000000000" pitchFamily="50" charset="-128"/>
                  <a:ea typeface="HGPｺﾞｼｯｸM" panose="020B0600000000000000" pitchFamily="50" charset="-128"/>
                </a:rPr>
                <a:t>保険関係団体との交通事故にかかる「第三者行為による傷病届」の提出に</a:t>
              </a:r>
              <a:r>
                <a:rPr lang="ja-JP" altLang="ja-JP" sz="1200" b="1" dirty="0" smtClean="0">
                  <a:latin typeface="HGPｺﾞｼｯｸM" panose="020B0600000000000000" pitchFamily="50" charset="-128"/>
                  <a:ea typeface="HGPｺﾞｼｯｸM" panose="020B0600000000000000" pitchFamily="50" charset="-128"/>
                </a:rPr>
                <a:t>関する</a:t>
              </a:r>
              <a:r>
                <a:rPr lang="ja-JP" altLang="en-US" sz="1200" b="1" dirty="0" smtClean="0">
                  <a:latin typeface="HGPｺﾞｼｯｸM" panose="020B0600000000000000" pitchFamily="50" charset="-128"/>
                  <a:ea typeface="HGPｺﾞｼｯｸM" panose="020B0600000000000000" pitchFamily="50" charset="-128"/>
                </a:rPr>
                <a:t>覚書</a:t>
              </a:r>
              <a:r>
                <a:rPr lang="ja-JP" altLang="ja-JP" sz="1200" b="1" dirty="0" smtClean="0">
                  <a:latin typeface="HGPｺﾞｼｯｸM" panose="020B0600000000000000" pitchFamily="50" charset="-128"/>
                  <a:ea typeface="HGPｺﾞｼｯｸM" panose="020B0600000000000000" pitchFamily="50" charset="-128"/>
                </a:rPr>
                <a:t>を</a:t>
              </a:r>
              <a:r>
                <a:rPr lang="ja-JP" altLang="ja-JP" sz="1200" b="1" dirty="0">
                  <a:latin typeface="HGPｺﾞｼｯｸM" panose="020B0600000000000000" pitchFamily="50" charset="-128"/>
                  <a:ea typeface="HGPｺﾞｼｯｸM" panose="020B0600000000000000" pitchFamily="50" charset="-128"/>
                </a:rPr>
                <a:t>締結</a:t>
              </a:r>
              <a:endParaRPr lang="en-US" altLang="ja-JP" sz="1200" b="1" dirty="0">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632520" y="4300093"/>
              <a:ext cx="9361040" cy="1477328"/>
            </a:xfrm>
            <a:prstGeom prst="rect">
              <a:avLst/>
            </a:prstGeom>
          </p:spPr>
          <p:txBody>
            <a:bodyPr wrap="square">
              <a:spAutoFit/>
            </a:bodyPr>
            <a:lstStyle/>
            <a:p>
              <a:pPr>
                <a:lnSpc>
                  <a:spcPct val="150000"/>
                </a:lnSpc>
              </a:pPr>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１．保険者の</a:t>
              </a:r>
              <a:r>
                <a:rPr lang="ja-JP" altLang="ja-JP" sz="1200" b="1" dirty="0" smtClean="0">
                  <a:latin typeface="HGPｺﾞｼｯｸM" panose="020B0600000000000000" pitchFamily="50" charset="-128"/>
                  <a:ea typeface="HGPｺﾞｼｯｸM" panose="020B0600000000000000" pitchFamily="50" charset="-128"/>
                </a:rPr>
                <a:t>ホームページ</a:t>
              </a:r>
              <a:r>
                <a:rPr lang="ja-JP" altLang="en-US" sz="1200" b="1" dirty="0" smtClean="0">
                  <a:latin typeface="HGPｺﾞｼｯｸM" panose="020B0600000000000000" pitchFamily="50" charset="-128"/>
                  <a:ea typeface="HGPｺﾞｼｯｸM" panose="020B0600000000000000" pitchFamily="50" charset="-128"/>
                </a:rPr>
                <a:t>など様々な媒体を活用して</a:t>
              </a:r>
              <a:r>
                <a:rPr lang="ja-JP" altLang="ja-JP" sz="1200" b="1" dirty="0" smtClean="0">
                  <a:latin typeface="HGPｺﾞｼｯｸM" panose="020B0600000000000000" pitchFamily="50" charset="-128"/>
                  <a:ea typeface="HGPｺﾞｼｯｸM" panose="020B0600000000000000" pitchFamily="50" charset="-128"/>
                </a:rPr>
                <a:t>、</a:t>
              </a:r>
              <a:endParaRPr lang="ja-JP" altLang="ja-JP" sz="1200" b="1" dirty="0">
                <a:latin typeface="HGPｺﾞｼｯｸM" panose="020B0600000000000000" pitchFamily="50" charset="-128"/>
                <a:ea typeface="HGPｺﾞｼｯｸM" panose="020B0600000000000000" pitchFamily="50" charset="-128"/>
              </a:endParaRPr>
            </a:p>
            <a:p>
              <a:pPr>
                <a:lnSpc>
                  <a:spcPct val="150000"/>
                </a:lnSpc>
              </a:pPr>
              <a:r>
                <a:rPr lang="ja-JP" altLang="en-US" sz="1200" b="1" dirty="0">
                  <a:latin typeface="HGPｺﾞｼｯｸM" panose="020B0600000000000000" pitchFamily="50" charset="-128"/>
                  <a:ea typeface="HGPｺﾞｼｯｸM" panose="020B0600000000000000" pitchFamily="50" charset="-128"/>
                </a:rPr>
                <a:t>　　</a:t>
              </a:r>
              <a:r>
                <a:rPr lang="ja-JP" altLang="ja-JP" sz="1200" b="1" dirty="0">
                  <a:latin typeface="HGPｺﾞｼｯｸM" panose="020B0600000000000000" pitchFamily="50" charset="-128"/>
                  <a:ea typeface="HGPｺﾞｼｯｸM" panose="020B0600000000000000" pitchFamily="50" charset="-128"/>
                </a:rPr>
                <a:t>１）　受診等の際に医療機関等</a:t>
              </a:r>
              <a:r>
                <a:rPr lang="ja-JP" altLang="ja-JP" sz="1200" b="1" dirty="0" smtClean="0">
                  <a:latin typeface="HGPｺﾞｼｯｸM" panose="020B0600000000000000" pitchFamily="50" charset="-128"/>
                  <a:ea typeface="HGPｺﾞｼｯｸM" panose="020B0600000000000000" pitchFamily="50" charset="-128"/>
                </a:rPr>
                <a:t>に</a:t>
              </a:r>
              <a:r>
                <a:rPr lang="ja-JP" altLang="en-US" sz="1200" b="1" dirty="0" smtClean="0">
                  <a:latin typeface="HGPｺﾞｼｯｸM" panose="020B0600000000000000" pitchFamily="50" charset="-128"/>
                  <a:ea typeface="HGPｺﾞｼｯｸM" panose="020B0600000000000000" pitchFamily="50" charset="-128"/>
                </a:rPr>
                <a:t>「第三者行為（交通事故等）による被害である旨」の</a:t>
              </a:r>
              <a:r>
                <a:rPr lang="ja-JP" altLang="ja-JP" sz="1200" b="1" dirty="0" smtClean="0">
                  <a:latin typeface="HGPｺﾞｼｯｸM" panose="020B0600000000000000" pitchFamily="50" charset="-128"/>
                  <a:ea typeface="HGPｺﾞｼｯｸM" panose="020B0600000000000000" pitchFamily="50" charset="-128"/>
                </a:rPr>
                <a:t>申し出ていただく</a:t>
              </a:r>
              <a:r>
                <a:rPr lang="ja-JP" altLang="en-US" sz="1200" b="1" dirty="0" smtClean="0">
                  <a:latin typeface="HGPｺﾞｼｯｸM" panose="020B0600000000000000" pitchFamily="50" charset="-128"/>
                  <a:ea typeface="HGPｺﾞｼｯｸM" panose="020B0600000000000000" pitchFamily="50" charset="-128"/>
                </a:rPr>
                <a:t>必要があることについて周知</a:t>
              </a:r>
              <a:endParaRPr lang="en-US" altLang="ja-JP" sz="1200" b="1" dirty="0">
                <a:latin typeface="HGPｺﾞｼｯｸM" panose="020B0600000000000000" pitchFamily="50" charset="-128"/>
                <a:ea typeface="HGPｺﾞｼｯｸM" panose="020B0600000000000000" pitchFamily="50" charset="-128"/>
              </a:endParaRPr>
            </a:p>
            <a:p>
              <a:pPr>
                <a:lnSpc>
                  <a:spcPct val="150000"/>
                </a:lnSpc>
              </a:pPr>
              <a:r>
                <a:rPr lang="ja-JP" altLang="en-US" sz="1200" b="1" dirty="0">
                  <a:latin typeface="HGPｺﾞｼｯｸM" panose="020B0600000000000000" pitchFamily="50" charset="-128"/>
                  <a:ea typeface="HGPｺﾞｼｯｸM" panose="020B0600000000000000" pitchFamily="50" charset="-128"/>
                </a:rPr>
                <a:t>　　２）　</a:t>
              </a:r>
              <a:r>
                <a:rPr lang="ja-JP" altLang="en-US" sz="1200" b="1" dirty="0" smtClean="0">
                  <a:latin typeface="HGPｺﾞｼｯｸM" panose="020B0600000000000000" pitchFamily="50" charset="-128"/>
                  <a:ea typeface="HGPｺﾞｼｯｸM" panose="020B0600000000000000" pitchFamily="50" charset="-128"/>
                </a:rPr>
                <a:t>第三者行為による傷病の場合に</a:t>
              </a:r>
              <a:r>
                <a:rPr lang="ja-JP" altLang="en-US" sz="1200" b="1" dirty="0">
                  <a:latin typeface="HGPｺﾞｼｯｸM" panose="020B0600000000000000" pitchFamily="50" charset="-128"/>
                  <a:ea typeface="HGPｺﾞｼｯｸM" panose="020B0600000000000000" pitchFamily="50" charset="-128"/>
                </a:rPr>
                <a:t>は、傷病届を保険者</a:t>
              </a:r>
              <a:r>
                <a:rPr lang="ja-JP" altLang="en-US" sz="1200" b="1" dirty="0" smtClean="0">
                  <a:latin typeface="HGPｺﾞｼｯｸM" panose="020B0600000000000000" pitchFamily="50" charset="-128"/>
                  <a:ea typeface="HGPｺﾞｼｯｸM" panose="020B0600000000000000" pitchFamily="50" charset="-128"/>
                </a:rPr>
                <a:t>に提出する</a:t>
              </a:r>
              <a:r>
                <a:rPr lang="ja-JP" altLang="ja-JP" sz="1200" b="1" dirty="0" smtClean="0">
                  <a:latin typeface="HGPｺﾞｼｯｸM" panose="020B0600000000000000" pitchFamily="50" charset="-128"/>
                  <a:ea typeface="HGPｺﾞｼｯｸM" panose="020B0600000000000000" pitchFamily="50" charset="-128"/>
                </a:rPr>
                <a:t>義務</a:t>
              </a:r>
              <a:r>
                <a:rPr lang="ja-JP" altLang="en-US" sz="1200" b="1" dirty="0" smtClean="0">
                  <a:latin typeface="HGPｺﾞｼｯｸM" panose="020B0600000000000000" pitchFamily="50" charset="-128"/>
                  <a:ea typeface="HGPｺﾞｼｯｸM" panose="020B0600000000000000" pitchFamily="50" charset="-128"/>
                </a:rPr>
                <a:t>があること、</a:t>
              </a:r>
              <a:r>
                <a:rPr lang="ja-JP" altLang="ja-JP" sz="1200" b="1" dirty="0" smtClean="0">
                  <a:latin typeface="HGPｺﾞｼｯｸM" panose="020B0600000000000000" pitchFamily="50" charset="-128"/>
                  <a:ea typeface="HGPｺﾞｼｯｸM" panose="020B0600000000000000" pitchFamily="50" charset="-128"/>
                </a:rPr>
                <a:t>及び</a:t>
              </a:r>
              <a:r>
                <a:rPr lang="ja-JP" altLang="en-US" sz="1200" b="1" dirty="0">
                  <a:latin typeface="HGPｺﾞｼｯｸM" panose="020B0600000000000000" pitchFamily="50" charset="-128"/>
                  <a:ea typeface="HGPｺﾞｼｯｸM" panose="020B0600000000000000" pitchFamily="50" charset="-128"/>
                </a:rPr>
                <a:t>提出</a:t>
              </a:r>
              <a:r>
                <a:rPr lang="ja-JP" altLang="ja-JP" sz="1200" b="1" dirty="0" smtClean="0">
                  <a:latin typeface="HGPｺﾞｼｯｸM" panose="020B0600000000000000" pitchFamily="50" charset="-128"/>
                  <a:ea typeface="HGPｺﾞｼｯｸM" panose="020B0600000000000000" pitchFamily="50" charset="-128"/>
                </a:rPr>
                <a:t>先を</a:t>
              </a:r>
              <a:r>
                <a:rPr lang="ja-JP" altLang="en-US" sz="1200" b="1" dirty="0" smtClean="0">
                  <a:latin typeface="HGPｺﾞｼｯｸM" panose="020B0600000000000000" pitchFamily="50" charset="-128"/>
                  <a:ea typeface="HGPｺﾞｼｯｸM" panose="020B0600000000000000" pitchFamily="50" charset="-128"/>
                </a:rPr>
                <a:t>周知</a:t>
              </a:r>
              <a:endParaRPr lang="ja-JP" altLang="ja-JP" sz="1200" b="1" dirty="0">
                <a:latin typeface="HGPｺﾞｼｯｸM" panose="020B0600000000000000" pitchFamily="50" charset="-128"/>
                <a:ea typeface="HGPｺﾞｼｯｸM" panose="020B0600000000000000" pitchFamily="50" charset="-128"/>
              </a:endParaRPr>
            </a:p>
            <a:p>
              <a:pPr>
                <a:lnSpc>
                  <a:spcPct val="150000"/>
                </a:lnSpc>
              </a:pPr>
              <a:r>
                <a:rPr lang="ja-JP" altLang="en-US" sz="1200" b="1" dirty="0">
                  <a:latin typeface="HGPｺﾞｼｯｸM" panose="020B0600000000000000" pitchFamily="50" charset="-128"/>
                  <a:ea typeface="HGPｺﾞｼｯｸM" panose="020B0600000000000000" pitchFamily="50" charset="-128"/>
                </a:rPr>
                <a:t>　　３</a:t>
              </a:r>
              <a:r>
                <a:rPr lang="ja-JP" altLang="ja-JP"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傷病届</a:t>
              </a:r>
              <a:r>
                <a:rPr lang="ja-JP" altLang="ja-JP" sz="1200" b="1" dirty="0" smtClean="0">
                  <a:latin typeface="HGPｺﾞｼｯｸM" panose="020B0600000000000000" pitchFamily="50" charset="-128"/>
                  <a:ea typeface="HGPｺﾞｼｯｸM" panose="020B0600000000000000" pitchFamily="50" charset="-128"/>
                </a:rPr>
                <a:t>と</a:t>
              </a:r>
              <a:r>
                <a:rPr lang="ja-JP" altLang="ja-JP" sz="1200" b="1" dirty="0">
                  <a:latin typeface="HGPｺﾞｼｯｸM" panose="020B0600000000000000" pitchFamily="50" charset="-128"/>
                  <a:ea typeface="HGPｺﾞｼｯｸM" panose="020B0600000000000000" pitchFamily="50" charset="-128"/>
                </a:rPr>
                <a:t>合わせて関係書類（事故状況報告書等）が必要な場合には</a:t>
              </a:r>
              <a:r>
                <a:rPr lang="ja-JP" altLang="ja-JP" sz="1200" b="1" dirty="0" smtClean="0">
                  <a:latin typeface="HGPｺﾞｼｯｸM" panose="020B0600000000000000" pitchFamily="50" charset="-128"/>
                  <a:ea typeface="HGPｺﾞｼｯｸM" panose="020B0600000000000000" pitchFamily="50" charset="-128"/>
                </a:rPr>
                <a:t>、各様式</a:t>
              </a:r>
              <a:r>
                <a:rPr lang="ja-JP" altLang="ja-JP" sz="1200" b="1" dirty="0">
                  <a:latin typeface="HGPｺﾞｼｯｸM" panose="020B0600000000000000" pitchFamily="50" charset="-128"/>
                  <a:ea typeface="HGPｺﾞｼｯｸM" panose="020B0600000000000000" pitchFamily="50" charset="-128"/>
                </a:rPr>
                <a:t>をダウンロードできるように</a:t>
              </a:r>
              <a:r>
                <a:rPr lang="ja-JP" altLang="en-US" sz="1200" b="1" dirty="0">
                  <a:latin typeface="HGPｺﾞｼｯｸM" panose="020B0600000000000000" pitchFamily="50" charset="-128"/>
                  <a:ea typeface="HGPｺﾞｼｯｸM" panose="020B0600000000000000" pitchFamily="50" charset="-128"/>
                </a:rPr>
                <a:t>する</a:t>
              </a:r>
              <a:endParaRPr lang="ja-JP" altLang="ja-JP" sz="1200" b="1" dirty="0">
                <a:latin typeface="HGPｺﾞｼｯｸM" panose="020B0600000000000000" pitchFamily="50" charset="-128"/>
                <a:ea typeface="HGPｺﾞｼｯｸM" panose="020B0600000000000000" pitchFamily="50" charset="-128"/>
              </a:endParaRPr>
            </a:p>
            <a:p>
              <a:pPr>
                <a:lnSpc>
                  <a:spcPct val="150000"/>
                </a:lnSpc>
              </a:pPr>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２．</a:t>
              </a:r>
              <a:r>
                <a:rPr lang="ja-JP" altLang="ja-JP" sz="1200" b="1" dirty="0">
                  <a:latin typeface="HGPｺﾞｼｯｸM" panose="020B0600000000000000" pitchFamily="50" charset="-128"/>
                  <a:ea typeface="HGPｺﾞｼｯｸM" panose="020B0600000000000000" pitchFamily="50" charset="-128"/>
                </a:rPr>
                <a:t>　</a:t>
              </a:r>
              <a:r>
                <a:rPr lang="ja-JP" altLang="ja-JP" sz="1200" b="1" dirty="0" smtClean="0">
                  <a:latin typeface="HGPｺﾞｼｯｸM" panose="020B0600000000000000" pitchFamily="50" charset="-128"/>
                  <a:ea typeface="HGPｺﾞｼｯｸM" panose="020B0600000000000000" pitchFamily="50" charset="-128"/>
                </a:rPr>
                <a:t>被</a:t>
              </a:r>
              <a:r>
                <a:rPr lang="ja-JP" altLang="ja-JP" sz="1200" b="1" dirty="0">
                  <a:latin typeface="HGPｺﾞｼｯｸM" panose="020B0600000000000000" pitchFamily="50" charset="-128"/>
                  <a:ea typeface="HGPｺﾞｼｯｸM" panose="020B0600000000000000" pitchFamily="50" charset="-128"/>
                </a:rPr>
                <a:t>保険者向けに送付</a:t>
              </a:r>
              <a:r>
                <a:rPr lang="ja-JP" altLang="ja-JP" sz="1200" b="1" dirty="0" smtClean="0">
                  <a:latin typeface="HGPｺﾞｼｯｸM" panose="020B0600000000000000" pitchFamily="50" charset="-128"/>
                  <a:ea typeface="HGPｺﾞｼｯｸM" panose="020B0600000000000000" pitchFamily="50" charset="-128"/>
                </a:rPr>
                <a:t>する</a:t>
              </a:r>
              <a:r>
                <a:rPr lang="ja-JP" altLang="ja-JP" sz="1200" b="1" dirty="0">
                  <a:latin typeface="HGPｺﾞｼｯｸM" panose="020B0600000000000000" pitchFamily="50" charset="-128"/>
                  <a:ea typeface="HGPｺﾞｼｯｸM" panose="020B0600000000000000" pitchFamily="50" charset="-128"/>
                </a:rPr>
                <a:t>医療費通知等</a:t>
              </a:r>
              <a:r>
                <a:rPr lang="ja-JP" altLang="ja-JP" sz="1200" b="1" dirty="0" smtClean="0">
                  <a:latin typeface="HGPｺﾞｼｯｸM" panose="020B0600000000000000" pitchFamily="50" charset="-128"/>
                  <a:ea typeface="HGPｺﾞｼｯｸM" panose="020B0600000000000000" pitchFamily="50" charset="-128"/>
                </a:rPr>
                <a:t>の多様</a:t>
              </a:r>
              <a:r>
                <a:rPr lang="ja-JP" altLang="ja-JP" sz="1200" b="1" dirty="0">
                  <a:latin typeface="HGPｺﾞｼｯｸM" panose="020B0600000000000000" pitchFamily="50" charset="-128"/>
                  <a:ea typeface="HGPｺﾞｼｯｸM" panose="020B0600000000000000" pitchFamily="50" charset="-128"/>
                </a:rPr>
                <a:t>な媒体を複合的に活用して</a:t>
              </a:r>
              <a:r>
                <a:rPr lang="ja-JP" altLang="ja-JP" sz="1200" b="1" dirty="0" smtClean="0">
                  <a:latin typeface="HGPｺﾞｼｯｸM" panose="020B0600000000000000" pitchFamily="50" charset="-128"/>
                  <a:ea typeface="HGPｺﾞｼｯｸM" panose="020B0600000000000000" pitchFamily="50" charset="-128"/>
                </a:rPr>
                <a:t>、</a:t>
              </a:r>
              <a:r>
                <a:rPr lang="ja-JP" altLang="en-US" sz="1200" b="1" dirty="0">
                  <a:latin typeface="HGPｺﾞｼｯｸM" panose="020B0600000000000000" pitchFamily="50" charset="-128"/>
                  <a:ea typeface="HGPｺﾞｼｯｸM" panose="020B0600000000000000" pitchFamily="50" charset="-128"/>
                </a:rPr>
                <a:t>提出</a:t>
              </a:r>
              <a:r>
                <a:rPr lang="ja-JP" altLang="ja-JP" sz="1200" b="1" dirty="0" smtClean="0">
                  <a:latin typeface="HGPｺﾞｼｯｸM" panose="020B0600000000000000" pitchFamily="50" charset="-128"/>
                  <a:ea typeface="HGPｺﾞｼｯｸM" panose="020B0600000000000000" pitchFamily="50" charset="-128"/>
                </a:rPr>
                <a:t>の義務等</a:t>
              </a:r>
              <a:r>
                <a:rPr lang="ja-JP" altLang="ja-JP" sz="1200" b="1" dirty="0">
                  <a:latin typeface="HGPｺﾞｼｯｸM" panose="020B0600000000000000" pitchFamily="50" charset="-128"/>
                  <a:ea typeface="HGPｺﾞｼｯｸM" panose="020B0600000000000000" pitchFamily="50" charset="-128"/>
                </a:rPr>
                <a:t>が浸透するよう</a:t>
              </a:r>
              <a:r>
                <a:rPr lang="ja-JP" altLang="ja-JP" sz="1200" b="1" dirty="0" smtClean="0">
                  <a:latin typeface="HGPｺﾞｼｯｸM" panose="020B0600000000000000" pitchFamily="50" charset="-128"/>
                  <a:ea typeface="HGPｺﾞｼｯｸM" panose="020B0600000000000000" pitchFamily="50" charset="-128"/>
                </a:rPr>
                <a:t>周知</a:t>
              </a:r>
              <a:endParaRPr lang="ja-JP" altLang="ja-JP" sz="1200" b="1" dirty="0">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600988" y="1308538"/>
              <a:ext cx="9239535" cy="1781511"/>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00472" y="1196752"/>
              <a:ext cx="5557482" cy="323165"/>
            </a:xfrm>
            <a:prstGeom prst="rect">
              <a:avLst/>
            </a:prstGeom>
            <a:solidFill>
              <a:schemeClr val="accent3">
                <a:lumMod val="60000"/>
                <a:lumOff val="40000"/>
              </a:schemeClr>
            </a:solidFill>
            <a:ln>
              <a:solidFill>
                <a:schemeClr val="bg1">
                  <a:lumMod val="50000"/>
                </a:schemeClr>
              </a:solidFill>
            </a:ln>
          </p:spPr>
          <p:txBody>
            <a:bodyPr wrap="square">
              <a:spAutoFit/>
            </a:bodyPr>
            <a:lstStyle/>
            <a:p>
              <a:r>
                <a:rPr lang="ja-JP" altLang="en-US" sz="1500" b="1" dirty="0" smtClean="0"/>
                <a:t>　</a:t>
              </a:r>
              <a:r>
                <a:rPr lang="ja-JP" altLang="en-US" sz="1500" b="1" dirty="0"/>
                <a:t>①　</a:t>
              </a:r>
              <a:r>
                <a:rPr lang="ja-JP" altLang="ja-JP" sz="1500" b="1" dirty="0"/>
                <a:t>発見手段の拡大</a:t>
              </a:r>
              <a:endParaRPr lang="en-US" altLang="ja-JP" sz="1500" b="1" dirty="0"/>
            </a:p>
          </p:txBody>
        </p:sp>
        <p:sp>
          <p:nvSpPr>
            <p:cNvPr id="15" name="正方形/長方形 14"/>
            <p:cNvSpPr/>
            <p:nvPr/>
          </p:nvSpPr>
          <p:spPr>
            <a:xfrm>
              <a:off x="616754" y="4125271"/>
              <a:ext cx="9239535" cy="1834105"/>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67535" y="3940956"/>
              <a:ext cx="6341649" cy="323165"/>
            </a:xfrm>
            <a:prstGeom prst="rect">
              <a:avLst/>
            </a:prstGeom>
            <a:solidFill>
              <a:schemeClr val="accent3">
                <a:lumMod val="60000"/>
                <a:lumOff val="40000"/>
              </a:schemeClr>
            </a:solidFill>
            <a:ln>
              <a:solidFill>
                <a:schemeClr val="bg1">
                  <a:lumMod val="50000"/>
                </a:schemeClr>
              </a:solidFill>
            </a:ln>
          </p:spPr>
          <p:txBody>
            <a:bodyPr wrap="square">
              <a:spAutoFit/>
            </a:bodyPr>
            <a:lstStyle/>
            <a:p>
              <a:r>
                <a:rPr lang="ja-JP" altLang="en-US" sz="1500" b="1" dirty="0" smtClean="0"/>
                <a:t>　</a:t>
              </a:r>
              <a:r>
                <a:rPr lang="ja-JP" altLang="en-US" sz="1500" b="1" dirty="0"/>
                <a:t>②　</a:t>
              </a:r>
              <a:r>
                <a:rPr lang="ja-JP" altLang="ja-JP" sz="1500" b="1" dirty="0"/>
                <a:t>周知広報の強化</a:t>
              </a:r>
              <a:endParaRPr lang="en-US" altLang="ja-JP" sz="1500" b="1" dirty="0"/>
            </a:p>
          </p:txBody>
        </p:sp>
      </p:grpSp>
      <p:sp>
        <p:nvSpPr>
          <p:cNvPr id="22" name="正方形/長方形 21"/>
          <p:cNvSpPr/>
          <p:nvPr/>
        </p:nvSpPr>
        <p:spPr>
          <a:xfrm>
            <a:off x="920552" y="2975840"/>
            <a:ext cx="8841432" cy="338554"/>
          </a:xfrm>
          <a:prstGeom prst="rect">
            <a:avLst/>
          </a:prstGeom>
          <a:solidFill>
            <a:schemeClr val="accent1">
              <a:lumMod val="20000"/>
              <a:lumOff val="80000"/>
            </a:schemeClr>
          </a:solidFill>
          <a:ln>
            <a:solidFill>
              <a:schemeClr val="bg1">
                <a:lumMod val="50000"/>
              </a:schemeClr>
            </a:solidFill>
          </a:ln>
        </p:spPr>
        <p:txBody>
          <a:bodyPr wrap="square">
            <a:spAutoFit/>
          </a:bodyPr>
          <a:lstStyle/>
          <a:p>
            <a:r>
              <a:rPr lang="ja-JP" altLang="en-US" sz="1600" b="1" dirty="0" smtClean="0"/>
              <a:t>　　</a:t>
            </a:r>
            <a:r>
              <a:rPr lang="ja-JP" altLang="ja-JP" sz="1600" b="1" dirty="0" smtClean="0"/>
              <a:t>第三者</a:t>
            </a:r>
            <a:r>
              <a:rPr lang="ja-JP" altLang="ja-JP" sz="1600" b="1" dirty="0"/>
              <a:t>行為による</a:t>
            </a:r>
            <a:r>
              <a:rPr lang="ja-JP" altLang="ja-JP" sz="1600" b="1" dirty="0" smtClean="0"/>
              <a:t>被害</a:t>
            </a:r>
            <a:r>
              <a:rPr lang="ja-JP" altLang="en-US" sz="1600" b="1" dirty="0" smtClean="0"/>
              <a:t>を早期に</a:t>
            </a:r>
            <a:r>
              <a:rPr lang="ja-JP" altLang="ja-JP" sz="1600" b="1" dirty="0" smtClean="0"/>
              <a:t>発見</a:t>
            </a:r>
            <a:r>
              <a:rPr lang="ja-JP" altLang="en-US" sz="1600" b="1" dirty="0" smtClean="0"/>
              <a:t>し</a:t>
            </a:r>
            <a:r>
              <a:rPr lang="ja-JP" altLang="ja-JP" sz="1600" b="1" dirty="0" smtClean="0"/>
              <a:t>、世帯</a:t>
            </a:r>
            <a:r>
              <a:rPr lang="ja-JP" altLang="ja-JP" sz="1600" b="1" dirty="0"/>
              <a:t>主等に</a:t>
            </a:r>
            <a:r>
              <a:rPr lang="ja-JP" altLang="ja-JP" sz="1600" b="1" dirty="0" smtClean="0"/>
              <a:t>対し</a:t>
            </a:r>
            <a:r>
              <a:rPr lang="ja-JP" altLang="en-US" sz="1600" b="1" dirty="0" smtClean="0"/>
              <a:t>速やかな傷病届</a:t>
            </a:r>
            <a:r>
              <a:rPr lang="ja-JP" altLang="ja-JP" sz="1600" b="1" dirty="0" smtClean="0"/>
              <a:t>の</a:t>
            </a:r>
            <a:r>
              <a:rPr lang="ja-JP" altLang="en-US" sz="1600" b="1" dirty="0" smtClean="0"/>
              <a:t>提出</a:t>
            </a:r>
            <a:r>
              <a:rPr lang="ja-JP" altLang="ja-JP" sz="1600" b="1" dirty="0" smtClean="0"/>
              <a:t>を</a:t>
            </a:r>
            <a:r>
              <a:rPr lang="ja-JP" altLang="en-US" sz="1600" b="1" dirty="0" smtClean="0"/>
              <a:t>勧奨。</a:t>
            </a:r>
            <a:endParaRPr lang="ja-JP" altLang="ja-JP" sz="1600" b="1" dirty="0"/>
          </a:p>
        </p:txBody>
      </p:sp>
      <p:sp>
        <p:nvSpPr>
          <p:cNvPr id="23" name="右矢印 22"/>
          <p:cNvSpPr/>
          <p:nvPr/>
        </p:nvSpPr>
        <p:spPr>
          <a:xfrm>
            <a:off x="128464" y="2910714"/>
            <a:ext cx="684000" cy="484632"/>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920552" y="5889814"/>
            <a:ext cx="8841432" cy="338554"/>
          </a:xfrm>
          <a:prstGeom prst="rect">
            <a:avLst/>
          </a:prstGeom>
          <a:solidFill>
            <a:schemeClr val="accent1">
              <a:lumMod val="20000"/>
              <a:lumOff val="80000"/>
            </a:schemeClr>
          </a:solidFill>
          <a:ln>
            <a:solidFill>
              <a:schemeClr val="bg1">
                <a:lumMod val="50000"/>
              </a:schemeClr>
            </a:solidFill>
          </a:ln>
        </p:spPr>
        <p:txBody>
          <a:bodyPr wrap="square">
            <a:spAutoFit/>
          </a:bodyPr>
          <a:lstStyle/>
          <a:p>
            <a:r>
              <a:rPr lang="ja-JP" altLang="en-US" sz="1600" b="1" dirty="0" smtClean="0"/>
              <a:t>　　</a:t>
            </a:r>
            <a:r>
              <a:rPr lang="ja-JP" altLang="ja-JP" sz="1600" b="1" dirty="0" smtClean="0"/>
              <a:t>これら</a:t>
            </a:r>
            <a:r>
              <a:rPr lang="ja-JP" altLang="ja-JP" sz="1600" b="1" dirty="0"/>
              <a:t>の取組強化については</a:t>
            </a:r>
            <a:r>
              <a:rPr lang="ja-JP" altLang="ja-JP" sz="1600" b="1" dirty="0" smtClean="0"/>
              <a:t>、国保</a:t>
            </a:r>
            <a:r>
              <a:rPr lang="ja-JP" altLang="ja-JP" sz="1600" b="1" dirty="0"/>
              <a:t>連合会との連携が不可欠。</a:t>
            </a:r>
          </a:p>
        </p:txBody>
      </p:sp>
      <p:sp>
        <p:nvSpPr>
          <p:cNvPr id="25" name="右矢印 24"/>
          <p:cNvSpPr/>
          <p:nvPr/>
        </p:nvSpPr>
        <p:spPr>
          <a:xfrm>
            <a:off x="128464" y="5824688"/>
            <a:ext cx="684000" cy="484632"/>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a:off x="2489" y="751641"/>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621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650" y="-239297"/>
            <a:ext cx="8915400" cy="1143000"/>
          </a:xfrm>
        </p:spPr>
        <p:txBody>
          <a:bodyPr>
            <a:normAutofit/>
          </a:bodyPr>
          <a:lstStyle/>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２　</a:t>
            </a:r>
            <a:r>
              <a:rPr lang="ja-JP" altLang="ja-JP" sz="1800" dirty="0">
                <a:latin typeface="HGP創英角ｺﾞｼｯｸUB" panose="020B0900000000000000" pitchFamily="50" charset="-128"/>
                <a:ea typeface="HGP創英角ｺﾞｼｯｸUB" panose="020B0900000000000000" pitchFamily="50" charset="-128"/>
              </a:rPr>
              <a:t>第三者行為による被害の把握に向けた取組強化</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２</a:t>
            </a:r>
            <a:r>
              <a:rPr lang="ja-JP" altLang="ja-JP" sz="1800" dirty="0">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a:t>
            </a:r>
            <a:r>
              <a:rPr lang="ja-JP" altLang="ja-JP" sz="1800" dirty="0">
                <a:latin typeface="HGP創英角ｺﾞｼｯｸUB" panose="020B0900000000000000" pitchFamily="50" charset="-128"/>
                <a:ea typeface="HGP創英角ｺﾞｼｯｸUB" panose="020B0900000000000000" pitchFamily="50" charset="-128"/>
              </a:rPr>
              <a:t>世帯主等による</a:t>
            </a:r>
            <a:r>
              <a:rPr lang="ja-JP" altLang="en-US" sz="1800" dirty="0">
                <a:latin typeface="HGP創英角ｺﾞｼｯｸUB" panose="020B0900000000000000" pitchFamily="50" charset="-128"/>
                <a:ea typeface="HGP創英角ｺﾞｼｯｸUB" panose="020B0900000000000000" pitchFamily="50" charset="-128"/>
              </a:rPr>
              <a:t>傷病</a:t>
            </a:r>
            <a:r>
              <a:rPr lang="ja-JP" altLang="ja-JP" sz="1800" dirty="0">
                <a:latin typeface="HGP創英角ｺﾞｼｯｸUB" panose="020B0900000000000000" pitchFamily="50" charset="-128"/>
                <a:ea typeface="HGP創英角ｺﾞｼｯｸUB" panose="020B0900000000000000" pitchFamily="50" charset="-128"/>
              </a:rPr>
              <a:t>届の作成等の援助に</a:t>
            </a:r>
            <a:r>
              <a:rPr lang="ja-JP" altLang="ja-JP" sz="1800" dirty="0" smtClean="0">
                <a:latin typeface="HGP創英角ｺﾞｼｯｸUB" panose="020B0900000000000000" pitchFamily="50" charset="-128"/>
                <a:ea typeface="HGP創英角ｺﾞｼｯｸUB" panose="020B0900000000000000" pitchFamily="50" charset="-128"/>
              </a:rPr>
              <a:t>関する</a:t>
            </a:r>
            <a:r>
              <a:rPr lang="ja-JP" altLang="en-US" sz="1800" dirty="0" smtClean="0">
                <a:latin typeface="HGP創英角ｺﾞｼｯｸUB" panose="020B0900000000000000" pitchFamily="50" charset="-128"/>
                <a:ea typeface="HGP創英角ｺﾞｼｯｸUB" panose="020B0900000000000000" pitchFamily="50" charset="-128"/>
              </a:rPr>
              <a:t>覚書」</a:t>
            </a:r>
            <a:r>
              <a:rPr lang="ja-JP" altLang="en-US" sz="1800" dirty="0">
                <a:latin typeface="HGP創英角ｺﾞｼｯｸUB" panose="020B0900000000000000" pitchFamily="50" charset="-128"/>
                <a:ea typeface="HGP創英角ｺﾞｼｯｸUB" panose="020B0900000000000000" pitchFamily="50" charset="-128"/>
              </a:rPr>
              <a:t>の</a:t>
            </a:r>
            <a:r>
              <a:rPr lang="ja-JP" altLang="en-US" sz="1800" dirty="0" smtClean="0">
                <a:latin typeface="HGP創英角ｺﾞｼｯｸUB" panose="020B0900000000000000" pitchFamily="50" charset="-128"/>
                <a:ea typeface="HGP創英角ｺﾞｼｯｸUB" panose="020B0900000000000000" pitchFamily="50" charset="-128"/>
              </a:rPr>
              <a:t>締結①</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24</a:t>
            </a:fld>
            <a:endParaRPr lang="ja-JP" altLang="en-US" dirty="0">
              <a:latin typeface="ＤＦ特太ゴシック体" panose="020B0509000000000000" pitchFamily="49" charset="-128"/>
              <a:ea typeface="ＤＦ特太ゴシック体" panose="020B0509000000000000" pitchFamily="49" charset="-128"/>
            </a:endParaRPr>
          </a:p>
        </p:txBody>
      </p:sp>
      <p:grpSp>
        <p:nvGrpSpPr>
          <p:cNvPr id="9" name="グループ化 8"/>
          <p:cNvGrpSpPr/>
          <p:nvPr/>
        </p:nvGrpSpPr>
        <p:grpSpPr>
          <a:xfrm>
            <a:off x="565260" y="2517606"/>
            <a:ext cx="8040138" cy="3489055"/>
            <a:chOff x="1953422" y="3437292"/>
            <a:chExt cx="8040138" cy="3489055"/>
          </a:xfrm>
        </p:grpSpPr>
        <p:grpSp>
          <p:nvGrpSpPr>
            <p:cNvPr id="10" name="グループ化 9"/>
            <p:cNvGrpSpPr/>
            <p:nvPr/>
          </p:nvGrpSpPr>
          <p:grpSpPr>
            <a:xfrm>
              <a:off x="1953422" y="3437292"/>
              <a:ext cx="8040138" cy="3489055"/>
              <a:chOff x="-1600097" y="3470009"/>
              <a:chExt cx="8040138" cy="3489055"/>
            </a:xfrm>
          </p:grpSpPr>
          <p:grpSp>
            <p:nvGrpSpPr>
              <p:cNvPr id="13" name="グループ化 12"/>
              <p:cNvGrpSpPr/>
              <p:nvPr/>
            </p:nvGrpSpPr>
            <p:grpSpPr>
              <a:xfrm>
                <a:off x="-1600097" y="3470009"/>
                <a:ext cx="7924697" cy="3489055"/>
                <a:chOff x="-1466747" y="3527159"/>
                <a:chExt cx="7924697" cy="3489055"/>
              </a:xfrm>
            </p:grpSpPr>
            <p:grpSp>
              <p:nvGrpSpPr>
                <p:cNvPr id="18" name="グループ化 17"/>
                <p:cNvGrpSpPr/>
                <p:nvPr/>
              </p:nvGrpSpPr>
              <p:grpSpPr>
                <a:xfrm>
                  <a:off x="-1466747" y="3527159"/>
                  <a:ext cx="7924697" cy="3489055"/>
                  <a:chOff x="-1466747" y="3490250"/>
                  <a:chExt cx="7924697" cy="3489055"/>
                </a:xfrm>
              </p:grpSpPr>
              <p:grpSp>
                <p:nvGrpSpPr>
                  <p:cNvPr id="20" name="グループ化 19"/>
                  <p:cNvGrpSpPr/>
                  <p:nvPr/>
                </p:nvGrpSpPr>
                <p:grpSpPr>
                  <a:xfrm>
                    <a:off x="-1466747" y="3490250"/>
                    <a:ext cx="7924697" cy="3489055"/>
                    <a:chOff x="-1415536" y="3705519"/>
                    <a:chExt cx="7924697" cy="3567259"/>
                  </a:xfrm>
                </p:grpSpPr>
                <p:grpSp>
                  <p:nvGrpSpPr>
                    <p:cNvPr id="29" name="グループ化 28"/>
                    <p:cNvGrpSpPr/>
                    <p:nvPr/>
                  </p:nvGrpSpPr>
                  <p:grpSpPr>
                    <a:xfrm>
                      <a:off x="252550" y="3916790"/>
                      <a:ext cx="6256611" cy="3355988"/>
                      <a:chOff x="1416389" y="3779938"/>
                      <a:chExt cx="6256611" cy="3355988"/>
                    </a:xfrm>
                  </p:grpSpPr>
                  <p:sp>
                    <p:nvSpPr>
                      <p:cNvPr id="31" name="AutoShape 43"/>
                      <p:cNvSpPr>
                        <a:spLocks noChangeArrowheads="1"/>
                      </p:cNvSpPr>
                      <p:nvPr/>
                    </p:nvSpPr>
                    <p:spPr bwMode="auto">
                      <a:xfrm>
                        <a:off x="1416389" y="3779938"/>
                        <a:ext cx="6256611" cy="3355988"/>
                      </a:xfrm>
                      <a:prstGeom prst="roundRect">
                        <a:avLst>
                          <a:gd name="adj" fmla="val 5388"/>
                        </a:avLst>
                      </a:prstGeom>
                      <a:gradFill flip="none" rotWithShape="1">
                        <a:gsLst>
                          <a:gs pos="0">
                            <a:srgbClr val="FFFFFF"/>
                          </a:gs>
                          <a:gs pos="100000">
                            <a:srgbClr val="FFCC99"/>
                          </a:gs>
                        </a:gsLst>
                        <a:path path="circle">
                          <a:fillToRect l="50000" t="50000" r="50000" b="50000"/>
                        </a:path>
                        <a:tileRect/>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32" name="Rectangle 44"/>
                      <p:cNvSpPr>
                        <a:spLocks noChangeArrowheads="1"/>
                      </p:cNvSpPr>
                      <p:nvPr/>
                    </p:nvSpPr>
                    <p:spPr bwMode="auto">
                      <a:xfrm>
                        <a:off x="1703926" y="4405313"/>
                        <a:ext cx="647700" cy="2099754"/>
                      </a:xfrm>
                      <a:prstGeom prst="rect">
                        <a:avLst/>
                      </a:prstGeom>
                      <a:solidFill>
                        <a:schemeClr val="tx2">
                          <a:lumMod val="20000"/>
                          <a:lumOff val="80000"/>
                        </a:schemeClr>
                      </a:solidFill>
                      <a:ln w="38100" cmpd="dbl">
                        <a:solidFill>
                          <a:schemeClr val="tx2">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損害保険会社</a:t>
                        </a:r>
                      </a:p>
                    </p:txBody>
                  </p:sp>
                  <p:sp>
                    <p:nvSpPr>
                      <p:cNvPr id="33" name="Rectangle 45"/>
                      <p:cNvSpPr>
                        <a:spLocks noChangeArrowheads="1"/>
                      </p:cNvSpPr>
                      <p:nvPr/>
                    </p:nvSpPr>
                    <p:spPr bwMode="auto">
                      <a:xfrm>
                        <a:off x="4187825" y="4424363"/>
                        <a:ext cx="647700" cy="1154112"/>
                      </a:xfrm>
                      <a:prstGeom prst="rect">
                        <a:avLst/>
                      </a:prstGeom>
                      <a:solidFill>
                        <a:srgbClr val="CCFFCC"/>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被害者</a:t>
                        </a:r>
                      </a:p>
                      <a:p>
                        <a:pPr algn="ctr" eaLnBrk="1" hangingPunct="1">
                          <a:spcBef>
                            <a:spcPct val="0"/>
                          </a:spcBef>
                          <a:buFontTx/>
                          <a:buNone/>
                        </a:pPr>
                        <a:r>
                          <a:rPr lang="ja-JP" altLang="en-US" sz="1600" dirty="0"/>
                          <a:t>（被保険者）</a:t>
                        </a:r>
                      </a:p>
                    </p:txBody>
                  </p:sp>
                  <p:sp>
                    <p:nvSpPr>
                      <p:cNvPr id="34" name="Rectangle 46"/>
                      <p:cNvSpPr>
                        <a:spLocks noChangeArrowheads="1"/>
                      </p:cNvSpPr>
                      <p:nvPr/>
                    </p:nvSpPr>
                    <p:spPr bwMode="auto">
                      <a:xfrm>
                        <a:off x="6635723" y="4405313"/>
                        <a:ext cx="647700" cy="2099754"/>
                      </a:xfrm>
                      <a:prstGeom prst="rect">
                        <a:avLst/>
                      </a:prstGeom>
                      <a:solidFill>
                        <a:schemeClr val="accent2">
                          <a:lumMod val="20000"/>
                          <a:lumOff val="80000"/>
                        </a:schemeClr>
                      </a:soli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保険者</a:t>
                        </a:r>
                        <a:endParaRPr lang="ja-JP" altLang="en-US" sz="1000" dirty="0"/>
                      </a:p>
                    </p:txBody>
                  </p:sp>
                  <p:sp>
                    <p:nvSpPr>
                      <p:cNvPr id="35" name="Line 47"/>
                      <p:cNvSpPr>
                        <a:spLocks noChangeShapeType="1"/>
                      </p:cNvSpPr>
                      <p:nvPr/>
                    </p:nvSpPr>
                    <p:spPr bwMode="auto">
                      <a:xfrm>
                        <a:off x="2351626" y="4791724"/>
                        <a:ext cx="183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Rectangle 48"/>
                      <p:cNvSpPr>
                        <a:spLocks noChangeArrowheads="1"/>
                      </p:cNvSpPr>
                      <p:nvPr/>
                    </p:nvSpPr>
                    <p:spPr bwMode="auto">
                      <a:xfrm>
                        <a:off x="2567650" y="4390086"/>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①傷病届案の作成</a:t>
                        </a:r>
                        <a:endParaRPr lang="ja-JP" altLang="en-US" sz="1200" dirty="0"/>
                      </a:p>
                    </p:txBody>
                  </p:sp>
                  <p:sp>
                    <p:nvSpPr>
                      <p:cNvPr id="37" name="Rectangle 49"/>
                      <p:cNvSpPr>
                        <a:spLocks noChangeArrowheads="1"/>
                      </p:cNvSpPr>
                      <p:nvPr/>
                    </p:nvSpPr>
                    <p:spPr bwMode="auto">
                      <a:xfrm>
                        <a:off x="2567650" y="4929188"/>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t>②</a:t>
                        </a:r>
                        <a:r>
                          <a:rPr lang="ja-JP" altLang="en-US" sz="1200" dirty="0" smtClean="0"/>
                          <a:t>被害内容の確認</a:t>
                        </a:r>
                        <a:endParaRPr lang="ja-JP" altLang="en-US" sz="1200" dirty="0"/>
                      </a:p>
                      <a:p>
                        <a:pPr algn="ctr" eaLnBrk="1" hangingPunct="1">
                          <a:spcBef>
                            <a:spcPct val="0"/>
                          </a:spcBef>
                          <a:buFontTx/>
                          <a:buNone/>
                        </a:pPr>
                        <a:r>
                          <a:rPr lang="ja-JP" altLang="en-US" sz="1200" dirty="0" smtClean="0"/>
                          <a:t>提出代行依頼</a:t>
                        </a:r>
                        <a:endParaRPr lang="ja-JP" altLang="en-US" sz="1200" dirty="0"/>
                      </a:p>
                    </p:txBody>
                  </p:sp>
                  <p:sp>
                    <p:nvSpPr>
                      <p:cNvPr id="38" name="Line 50"/>
                      <p:cNvSpPr>
                        <a:spLocks noChangeShapeType="1"/>
                      </p:cNvSpPr>
                      <p:nvPr/>
                    </p:nvSpPr>
                    <p:spPr bwMode="auto">
                      <a:xfrm flipH="1">
                        <a:off x="2363499" y="6052497"/>
                        <a:ext cx="424847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Rectangle 51"/>
                      <p:cNvSpPr>
                        <a:spLocks noChangeArrowheads="1"/>
                      </p:cNvSpPr>
                      <p:nvPr/>
                    </p:nvSpPr>
                    <p:spPr bwMode="auto">
                      <a:xfrm>
                        <a:off x="2404584" y="5950952"/>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t>④</a:t>
                        </a:r>
                        <a:r>
                          <a:rPr lang="ja-JP" altLang="en-US" sz="1200" dirty="0" smtClean="0"/>
                          <a:t>損害賠償請求</a:t>
                        </a:r>
                        <a:endParaRPr lang="ja-JP" altLang="en-US" sz="1200" dirty="0"/>
                      </a:p>
                    </p:txBody>
                  </p:sp>
                  <p:sp>
                    <p:nvSpPr>
                      <p:cNvPr id="40" name="Line 54"/>
                      <p:cNvSpPr>
                        <a:spLocks noChangeShapeType="1"/>
                      </p:cNvSpPr>
                      <p:nvPr/>
                    </p:nvSpPr>
                    <p:spPr bwMode="auto">
                      <a:xfrm flipH="1">
                        <a:off x="2351626" y="5368925"/>
                        <a:ext cx="183619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55"/>
                      <p:cNvSpPr>
                        <a:spLocks noChangeShapeType="1"/>
                      </p:cNvSpPr>
                      <p:nvPr/>
                    </p:nvSpPr>
                    <p:spPr bwMode="auto">
                      <a:xfrm>
                        <a:off x="2363501" y="5865813"/>
                        <a:ext cx="42484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Rectangle 56"/>
                      <p:cNvSpPr>
                        <a:spLocks noChangeArrowheads="1"/>
                      </p:cNvSpPr>
                      <p:nvPr/>
                    </p:nvSpPr>
                    <p:spPr bwMode="auto">
                      <a:xfrm>
                        <a:off x="3887425" y="5531576"/>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③傷病届の提出代行（国保の利用から１か月後）</a:t>
                        </a:r>
                        <a:endParaRPr lang="ja-JP" altLang="en-US" sz="1200" dirty="0"/>
                      </a:p>
                    </p:txBody>
                  </p:sp>
                </p:grpSp>
                <p:sp>
                  <p:nvSpPr>
                    <p:cNvPr id="30" name="Rectangle 52"/>
                    <p:cNvSpPr>
                      <a:spLocks noChangeArrowheads="1"/>
                    </p:cNvSpPr>
                    <p:nvPr/>
                  </p:nvSpPr>
                  <p:spPr bwMode="auto">
                    <a:xfrm>
                      <a:off x="-1415536" y="3705519"/>
                      <a:ext cx="3840049" cy="487406"/>
                    </a:xfrm>
                    <a:prstGeom prst="rect">
                      <a:avLst/>
                    </a:prstGeom>
                    <a:solidFill>
                      <a:schemeClr val="bg1"/>
                    </a:solidFill>
                    <a:ln w="57150" cmpd="thinThick">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dirty="0" smtClean="0">
                          <a:latin typeface="HG創英角ｺﾞｼｯｸUB" panose="020B0909000000000000" pitchFamily="49" charset="-128"/>
                          <a:ea typeface="HG創英角ｺﾞｼｯｸUB" panose="020B0909000000000000" pitchFamily="49" charset="-128"/>
                        </a:rPr>
                        <a:t>損害保険団体との協定締結後の事務の流れ</a:t>
                      </a:r>
                      <a:endParaRPr lang="ja-JP" altLang="en-US" sz="1400" dirty="0">
                        <a:latin typeface="HG創英角ｺﾞｼｯｸUB" panose="020B0909000000000000" pitchFamily="49" charset="-128"/>
                        <a:ea typeface="HG創英角ｺﾞｼｯｸUB" panose="020B0909000000000000" pitchFamily="49" charset="-128"/>
                      </a:endParaRPr>
                    </a:p>
                  </p:txBody>
                </p:sp>
              </p:grpSp>
              <p:sp>
                <p:nvSpPr>
                  <p:cNvPr id="21" name="Rectangle 46"/>
                  <p:cNvSpPr>
                    <a:spLocks noChangeArrowheads="1"/>
                  </p:cNvSpPr>
                  <p:nvPr/>
                </p:nvSpPr>
                <p:spPr bwMode="auto">
                  <a:xfrm>
                    <a:off x="2504728" y="5882066"/>
                    <a:ext cx="1655812" cy="480212"/>
                  </a:xfrm>
                  <a:prstGeom prst="rect">
                    <a:avLst/>
                  </a:prstGeom>
                  <a:solidFill>
                    <a:srgbClr val="FFFF66"/>
                  </a:solidFill>
                  <a:ln w="38100" cmpd="dbl">
                    <a:solidFill>
                      <a:srgbClr val="CC9900">
                        <a:alpha val="94118"/>
                      </a:srgbClr>
                    </a:solidFill>
                    <a:miter lim="800000"/>
                    <a:headEnd/>
                    <a:tailEnd/>
                  </a:ln>
                  <a:effectLst/>
                  <a:extLst/>
                </p:spPr>
                <p:txBody>
                  <a:bodyPr vert="horz"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t>国保連合会</a:t>
                    </a:r>
                    <a:endParaRPr lang="ja-JP" altLang="en-US" sz="1600" dirty="0"/>
                  </a:p>
                </p:txBody>
              </p:sp>
              <p:sp>
                <p:nvSpPr>
                  <p:cNvPr id="22" name="Rectangle 51"/>
                  <p:cNvSpPr>
                    <a:spLocks noChangeArrowheads="1"/>
                  </p:cNvSpPr>
                  <p:nvPr/>
                </p:nvSpPr>
                <p:spPr bwMode="auto">
                  <a:xfrm>
                    <a:off x="4133081" y="5829647"/>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（求償を委託）</a:t>
                    </a:r>
                    <a:endParaRPr lang="ja-JP" altLang="en-US" sz="1200" dirty="0"/>
                  </a:p>
                </p:txBody>
              </p:sp>
              <p:sp>
                <p:nvSpPr>
                  <p:cNvPr id="23" name="Line 34"/>
                  <p:cNvSpPr>
                    <a:spLocks noChangeShapeType="1"/>
                  </p:cNvSpPr>
                  <p:nvPr/>
                </p:nvSpPr>
                <p:spPr bwMode="auto">
                  <a:xfrm flipH="1">
                    <a:off x="4161779" y="6170637"/>
                    <a:ext cx="1223267"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Rectangle 51"/>
                  <p:cNvSpPr>
                    <a:spLocks noChangeArrowheads="1"/>
                  </p:cNvSpPr>
                  <p:nvPr/>
                </p:nvSpPr>
                <p:spPr bwMode="auto">
                  <a:xfrm>
                    <a:off x="4123556" y="6317893"/>
                    <a:ext cx="1295400" cy="4223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smtClean="0"/>
                      <a:t>協定締結事務</a:t>
                    </a:r>
                    <a:endParaRPr lang="en-US" altLang="ja-JP" sz="1200" b="1" dirty="0" smtClean="0"/>
                  </a:p>
                  <a:p>
                    <a:pPr algn="ctr" eaLnBrk="1" hangingPunct="1">
                      <a:spcBef>
                        <a:spcPct val="0"/>
                      </a:spcBef>
                      <a:buFontTx/>
                      <a:buNone/>
                    </a:pPr>
                    <a:r>
                      <a:rPr lang="ja-JP" altLang="en-US" sz="1200" b="1" dirty="0" smtClean="0"/>
                      <a:t>の代行を委任</a:t>
                    </a:r>
                    <a:endParaRPr lang="ja-JP" altLang="en-US" sz="1200" b="1" dirty="0"/>
                  </a:p>
                </p:txBody>
              </p:sp>
              <p:cxnSp>
                <p:nvCxnSpPr>
                  <p:cNvPr id="25" name="直線矢印コネクタ 24"/>
                  <p:cNvCxnSpPr/>
                  <p:nvPr/>
                </p:nvCxnSpPr>
                <p:spPr>
                  <a:xfrm>
                    <a:off x="1136574" y="6175970"/>
                    <a:ext cx="1348360"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51"/>
                  <p:cNvSpPr>
                    <a:spLocks noChangeArrowheads="1"/>
                  </p:cNvSpPr>
                  <p:nvPr/>
                </p:nvSpPr>
                <p:spPr bwMode="auto">
                  <a:xfrm>
                    <a:off x="1184201" y="635161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b="1" dirty="0" smtClean="0"/>
                      <a:t>事前に傷病届の</a:t>
                    </a:r>
                    <a:endParaRPr lang="en-US" altLang="ja-JP" sz="1200" b="1" dirty="0" smtClean="0"/>
                  </a:p>
                  <a:p>
                    <a:pPr eaLnBrk="1" hangingPunct="1">
                      <a:spcBef>
                        <a:spcPct val="0"/>
                      </a:spcBef>
                      <a:buFontTx/>
                      <a:buNone/>
                    </a:pPr>
                    <a:r>
                      <a:rPr lang="ja-JP" altLang="en-US" sz="1200" b="1" dirty="0" smtClean="0"/>
                      <a:t>作成等の支援に</a:t>
                    </a:r>
                    <a:endParaRPr lang="en-US" altLang="ja-JP" sz="1200" b="1" dirty="0" smtClean="0"/>
                  </a:p>
                  <a:p>
                    <a:pPr eaLnBrk="1" hangingPunct="1">
                      <a:spcBef>
                        <a:spcPct val="0"/>
                      </a:spcBef>
                      <a:buFontTx/>
                      <a:buNone/>
                    </a:pPr>
                    <a:r>
                      <a:rPr lang="ja-JP" altLang="en-US" sz="1200" b="1" dirty="0" smtClean="0"/>
                      <a:t>関する協定締結</a:t>
                    </a:r>
                    <a:endParaRPr lang="ja-JP" altLang="en-US" sz="1200" b="1" dirty="0"/>
                  </a:p>
                </p:txBody>
              </p:sp>
              <p:sp>
                <p:nvSpPr>
                  <p:cNvPr id="27" name="大かっこ 26"/>
                  <p:cNvSpPr/>
                  <p:nvPr/>
                </p:nvSpPr>
                <p:spPr>
                  <a:xfrm>
                    <a:off x="1189534" y="6259116"/>
                    <a:ext cx="1243186" cy="600075"/>
                  </a:xfrm>
                  <a:prstGeom prst="bracketPair">
                    <a:avLst>
                      <a:gd name="adj" fmla="val 1190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C00000"/>
                      </a:solidFill>
                    </a:endParaRPr>
                  </a:p>
                </p:txBody>
              </p:sp>
              <p:sp>
                <p:nvSpPr>
                  <p:cNvPr id="28" name="大かっこ 27"/>
                  <p:cNvSpPr/>
                  <p:nvPr/>
                </p:nvSpPr>
                <p:spPr>
                  <a:xfrm>
                    <a:off x="4229100" y="6337895"/>
                    <a:ext cx="1095375" cy="360506"/>
                  </a:xfrm>
                  <a:prstGeom prst="bracketPair">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C00000"/>
                      </a:solidFill>
                    </a:endParaRPr>
                  </a:p>
                </p:txBody>
              </p:sp>
            </p:grpSp>
            <p:sp>
              <p:nvSpPr>
                <p:cNvPr id="19" name="Rectangle 46"/>
                <p:cNvSpPr>
                  <a:spLocks noChangeArrowheads="1"/>
                </p:cNvSpPr>
                <p:nvPr/>
              </p:nvSpPr>
              <p:spPr bwMode="auto">
                <a:xfrm>
                  <a:off x="3791347" y="3775323"/>
                  <a:ext cx="1382266" cy="480212"/>
                </a:xfrm>
                <a:prstGeom prst="rect">
                  <a:avLst/>
                </a:prstGeom>
                <a:solidFill>
                  <a:schemeClr val="accent4">
                    <a:lumMod val="20000"/>
                    <a:lumOff val="80000"/>
                  </a:schemeClr>
                </a:solidFill>
                <a:ln w="38100" cmpd="dbl">
                  <a:solidFill>
                    <a:schemeClr val="accent4">
                      <a:lumMod val="50000"/>
                    </a:schemeClr>
                  </a:solidFill>
                  <a:miter lim="800000"/>
                  <a:headEnd/>
                  <a:tailEnd/>
                </a:ln>
                <a:effectLst/>
                <a:extLst/>
              </p:spPr>
              <p:txBody>
                <a:bodyPr vert="horz"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t>医療機関等</a:t>
                  </a:r>
                  <a:endParaRPr lang="ja-JP" altLang="en-US" sz="1600" dirty="0"/>
                </a:p>
              </p:txBody>
            </p:sp>
          </p:grpSp>
          <p:sp>
            <p:nvSpPr>
              <p:cNvPr id="14" name="Line 34"/>
              <p:cNvSpPr>
                <a:spLocks noChangeShapeType="1"/>
              </p:cNvSpPr>
              <p:nvPr/>
            </p:nvSpPr>
            <p:spPr bwMode="auto">
              <a:xfrm rot="10800000" flipH="1">
                <a:off x="3127894" y="3861046"/>
                <a:ext cx="528961" cy="4598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Rectangle 48"/>
              <p:cNvSpPr>
                <a:spLocks noChangeArrowheads="1"/>
              </p:cNvSpPr>
              <p:nvPr/>
            </p:nvSpPr>
            <p:spPr bwMode="auto">
              <a:xfrm>
                <a:off x="2246015" y="371703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国保の利用</a:t>
                </a:r>
                <a:endParaRPr lang="en-US" altLang="ja-JP" sz="1200" dirty="0" smtClean="0"/>
              </a:p>
              <a:p>
                <a:pPr algn="ctr" eaLnBrk="1" hangingPunct="1">
                  <a:spcBef>
                    <a:spcPct val="0"/>
                  </a:spcBef>
                  <a:buFontTx/>
                  <a:buNone/>
                </a:pPr>
                <a:r>
                  <a:rPr lang="ja-JP" altLang="en-US" sz="1200" dirty="0" smtClean="0"/>
                  <a:t>（事故等の申出）</a:t>
                </a:r>
                <a:endParaRPr lang="ja-JP" altLang="en-US" sz="1200" dirty="0"/>
              </a:p>
            </p:txBody>
          </p:sp>
          <p:sp>
            <p:nvSpPr>
              <p:cNvPr id="16" name="Line 34"/>
              <p:cNvSpPr>
                <a:spLocks noChangeShapeType="1"/>
              </p:cNvSpPr>
              <p:nvPr/>
            </p:nvSpPr>
            <p:spPr bwMode="auto">
              <a:xfrm rot="10800000" flipH="1" flipV="1">
                <a:off x="5040263" y="3925964"/>
                <a:ext cx="535285" cy="362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7" name="Rectangle 48"/>
              <p:cNvSpPr>
                <a:spLocks noChangeArrowheads="1"/>
              </p:cNvSpPr>
              <p:nvPr/>
            </p:nvSpPr>
            <p:spPr bwMode="auto">
              <a:xfrm>
                <a:off x="5144641" y="371703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レセプト請求</a:t>
                </a:r>
                <a:endParaRPr lang="en-US" altLang="ja-JP" sz="1200" dirty="0" smtClean="0"/>
              </a:p>
              <a:p>
                <a:pPr algn="ctr" eaLnBrk="1" hangingPunct="1">
                  <a:spcBef>
                    <a:spcPct val="0"/>
                  </a:spcBef>
                  <a:buFontTx/>
                  <a:buNone/>
                </a:pPr>
                <a:r>
                  <a:rPr lang="ja-JP" altLang="en-US" sz="1200" dirty="0" smtClean="0"/>
                  <a:t>（第三者の記載）</a:t>
                </a:r>
                <a:endParaRPr lang="ja-JP" altLang="en-US" sz="1200" dirty="0"/>
              </a:p>
            </p:txBody>
          </p:sp>
        </p:grpSp>
        <p:cxnSp>
          <p:nvCxnSpPr>
            <p:cNvPr id="11" name="直線矢印コネクタ 10"/>
            <p:cNvCxnSpPr/>
            <p:nvPr/>
          </p:nvCxnSpPr>
          <p:spPr>
            <a:xfrm>
              <a:off x="7040644" y="4653136"/>
              <a:ext cx="1798481" cy="0"/>
            </a:xfrm>
            <a:prstGeom prst="straightConnector1">
              <a:avLst/>
            </a:prstGeom>
            <a:ln w="1905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Rectangle 56"/>
            <p:cNvSpPr>
              <a:spLocks noChangeArrowheads="1"/>
            </p:cNvSpPr>
            <p:nvPr/>
          </p:nvSpPr>
          <p:spPr bwMode="auto">
            <a:xfrm>
              <a:off x="7292881" y="4641261"/>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solidFill>
                    <a:schemeClr val="bg1">
                      <a:lumMod val="50000"/>
                    </a:schemeClr>
                  </a:solidFill>
                </a:rPr>
                <a:t>傷病届の提出</a:t>
              </a:r>
              <a:endParaRPr lang="en-US" altLang="ja-JP" sz="1200" dirty="0" smtClean="0">
                <a:solidFill>
                  <a:schemeClr val="bg1">
                    <a:lumMod val="50000"/>
                  </a:schemeClr>
                </a:solidFill>
              </a:endParaRPr>
            </a:p>
            <a:p>
              <a:pPr algn="ctr" eaLnBrk="1" hangingPunct="1">
                <a:spcBef>
                  <a:spcPct val="0"/>
                </a:spcBef>
                <a:buFontTx/>
                <a:buNone/>
              </a:pPr>
              <a:r>
                <a:rPr lang="ja-JP" altLang="en-US" sz="1000" dirty="0" smtClean="0">
                  <a:solidFill>
                    <a:schemeClr val="bg1">
                      <a:lumMod val="50000"/>
                    </a:schemeClr>
                  </a:solidFill>
                </a:rPr>
                <a:t>（国保の利用から２～３か月後）</a:t>
              </a:r>
              <a:endParaRPr lang="ja-JP" altLang="en-US" sz="1000" dirty="0">
                <a:solidFill>
                  <a:schemeClr val="bg1">
                    <a:lumMod val="50000"/>
                  </a:schemeClr>
                </a:solidFill>
              </a:endParaRPr>
            </a:p>
          </p:txBody>
        </p:sp>
      </p:grpSp>
      <p:sp>
        <p:nvSpPr>
          <p:cNvPr id="43" name="正方形/長方形 42"/>
          <p:cNvSpPr/>
          <p:nvPr/>
        </p:nvSpPr>
        <p:spPr>
          <a:xfrm>
            <a:off x="66122" y="782592"/>
            <a:ext cx="9777536" cy="954107"/>
          </a:xfrm>
          <a:prstGeom prst="rect">
            <a:avLst/>
          </a:prstGeom>
          <a:ln>
            <a:solidFill>
              <a:schemeClr val="bg1">
                <a:lumMod val="50000"/>
              </a:schemeClr>
            </a:solidFill>
          </a:ln>
        </p:spPr>
        <p:txBody>
          <a:bodyPr wrap="square">
            <a:spAutoFit/>
          </a:bodyPr>
          <a:lstStyle/>
          <a:p>
            <a:r>
              <a:rPr lang="ja-JP" altLang="ja-JP" sz="1400" dirty="0" smtClean="0"/>
              <a:t>○</a:t>
            </a:r>
            <a:r>
              <a:rPr lang="ja-JP" altLang="ja-JP" sz="1400" dirty="0"/>
              <a:t>　</a:t>
            </a:r>
            <a:r>
              <a:rPr lang="ja-JP" altLang="ja-JP" sz="1400" dirty="0" smtClean="0"/>
              <a:t>レセプト</a:t>
            </a:r>
            <a:r>
              <a:rPr lang="ja-JP" altLang="en-US" sz="1400" dirty="0" smtClean="0"/>
              <a:t>の提出は</a:t>
            </a:r>
            <a:r>
              <a:rPr lang="ja-JP" altLang="ja-JP" sz="1400" dirty="0" smtClean="0"/>
              <a:t>診療</a:t>
            </a:r>
            <a:r>
              <a:rPr lang="ja-JP" altLang="ja-JP" sz="1400" dirty="0"/>
              <a:t>月の翌月以降となるため、このタイムラグに</a:t>
            </a:r>
            <a:r>
              <a:rPr lang="ja-JP" altLang="ja-JP" sz="1400" dirty="0" smtClean="0"/>
              <a:t>よ</a:t>
            </a:r>
            <a:r>
              <a:rPr lang="ja-JP" altLang="en-US" sz="1400" dirty="0" smtClean="0"/>
              <a:t>り第三者行為の発見</a:t>
            </a:r>
            <a:r>
              <a:rPr lang="ja-JP" altLang="ja-JP" sz="1400" dirty="0" smtClean="0"/>
              <a:t>が遅れる場合が</a:t>
            </a:r>
            <a:r>
              <a:rPr lang="ja-JP" altLang="en-US" sz="1400" dirty="0" smtClean="0"/>
              <a:t>あ</a:t>
            </a:r>
            <a:r>
              <a:rPr lang="ja-JP" altLang="ja-JP" sz="1400" dirty="0" smtClean="0"/>
              <a:t>る。</a:t>
            </a:r>
            <a:endParaRPr lang="ja-JP" altLang="ja-JP" sz="1400" dirty="0"/>
          </a:p>
          <a:p>
            <a:r>
              <a:rPr lang="ja-JP" altLang="ja-JP" sz="1400" dirty="0" smtClean="0"/>
              <a:t>○</a:t>
            </a:r>
            <a:r>
              <a:rPr lang="ja-JP" altLang="ja-JP" sz="1400" dirty="0"/>
              <a:t>　</a:t>
            </a:r>
            <a:r>
              <a:rPr lang="ja-JP" altLang="ja-JP" sz="1400" dirty="0" smtClean="0"/>
              <a:t>周知</a:t>
            </a:r>
            <a:r>
              <a:rPr lang="ja-JP" altLang="ja-JP" sz="1400" dirty="0"/>
              <a:t>・広報の取組強化に</a:t>
            </a:r>
            <a:r>
              <a:rPr lang="ja-JP" altLang="ja-JP" sz="1400" dirty="0" smtClean="0"/>
              <a:t>よって</a:t>
            </a:r>
            <a:r>
              <a:rPr lang="ja-JP" altLang="en-US" sz="1400" dirty="0" smtClean="0"/>
              <a:t>傷病届</a:t>
            </a:r>
            <a:r>
              <a:rPr lang="ja-JP" altLang="ja-JP" sz="1400" dirty="0" smtClean="0"/>
              <a:t>の</a:t>
            </a:r>
            <a:r>
              <a:rPr lang="ja-JP" altLang="en-US" sz="1400" dirty="0" smtClean="0"/>
              <a:t>提出</a:t>
            </a:r>
            <a:r>
              <a:rPr lang="ja-JP" altLang="ja-JP" sz="1400" dirty="0" smtClean="0"/>
              <a:t>の</a:t>
            </a:r>
            <a:r>
              <a:rPr lang="ja-JP" altLang="ja-JP" sz="1400" dirty="0"/>
              <a:t>義務等が</a:t>
            </a:r>
            <a:r>
              <a:rPr lang="ja-JP" altLang="ja-JP" sz="1400" dirty="0" smtClean="0"/>
              <a:t>広く浸透</a:t>
            </a:r>
            <a:r>
              <a:rPr lang="ja-JP" altLang="ja-JP" sz="1400" dirty="0"/>
              <a:t>した場合であっても、被</a:t>
            </a:r>
            <a:r>
              <a:rPr lang="ja-JP" altLang="ja-JP" sz="1400" dirty="0" smtClean="0"/>
              <a:t>保険者（</a:t>
            </a:r>
            <a:r>
              <a:rPr lang="ja-JP" altLang="ja-JP" sz="1400" dirty="0"/>
              <a:t>被害者）</a:t>
            </a:r>
            <a:r>
              <a:rPr lang="ja-JP" altLang="ja-JP" sz="1400" dirty="0" smtClean="0"/>
              <a:t>の心身</a:t>
            </a:r>
            <a:r>
              <a:rPr lang="ja-JP" altLang="ja-JP" sz="1400" dirty="0"/>
              <a:t>の状況等</a:t>
            </a:r>
            <a:r>
              <a:rPr lang="ja-JP" altLang="ja-JP" sz="1400" dirty="0" smtClean="0"/>
              <a:t>に</a:t>
            </a:r>
            <a:endParaRPr lang="en-US" altLang="ja-JP" sz="1400" dirty="0" smtClean="0"/>
          </a:p>
          <a:p>
            <a:r>
              <a:rPr lang="ja-JP" altLang="en-US" sz="1400" dirty="0"/>
              <a:t>　</a:t>
            </a:r>
            <a:r>
              <a:rPr lang="ja-JP" altLang="ja-JP" sz="1400" dirty="0" smtClean="0"/>
              <a:t>よって</a:t>
            </a:r>
            <a:r>
              <a:rPr lang="ja-JP" altLang="ja-JP" sz="1400" dirty="0"/>
              <a:t>は、</a:t>
            </a:r>
            <a:r>
              <a:rPr lang="ja-JP" altLang="ja-JP" sz="1400" dirty="0" smtClean="0"/>
              <a:t>やむを得ず</a:t>
            </a:r>
            <a:r>
              <a:rPr lang="ja-JP" altLang="en-US" sz="1400" dirty="0" smtClean="0"/>
              <a:t>提出</a:t>
            </a:r>
            <a:r>
              <a:rPr lang="ja-JP" altLang="ja-JP" sz="1400" dirty="0" smtClean="0"/>
              <a:t>が</a:t>
            </a:r>
            <a:r>
              <a:rPr lang="ja-JP" altLang="ja-JP" sz="1400" dirty="0"/>
              <a:t>遅れる場合がある</a:t>
            </a:r>
            <a:r>
              <a:rPr lang="ja-JP" altLang="ja-JP" sz="1400" dirty="0" smtClean="0"/>
              <a:t>。</a:t>
            </a:r>
            <a:r>
              <a:rPr lang="ja-JP" altLang="en-US" sz="1400" dirty="0" smtClean="0"/>
              <a:t>また、傷病届</a:t>
            </a:r>
            <a:r>
              <a:rPr lang="ja-JP" altLang="ja-JP" sz="1400" dirty="0" smtClean="0"/>
              <a:t>と</a:t>
            </a:r>
            <a:r>
              <a:rPr lang="ja-JP" altLang="ja-JP" sz="1400" dirty="0"/>
              <a:t>ともに作成する事故状況報告書等の関係</a:t>
            </a:r>
            <a:r>
              <a:rPr lang="ja-JP" altLang="ja-JP" sz="1400" dirty="0" smtClean="0"/>
              <a:t>書類に</a:t>
            </a:r>
            <a:r>
              <a:rPr lang="ja-JP" altLang="ja-JP" sz="1400" dirty="0"/>
              <a:t>ついては、</a:t>
            </a:r>
            <a:r>
              <a:rPr lang="ja-JP" altLang="ja-JP" sz="1400" dirty="0" smtClean="0"/>
              <a:t>その</a:t>
            </a:r>
            <a:endParaRPr lang="en-US" altLang="ja-JP" sz="1400" dirty="0" smtClean="0"/>
          </a:p>
          <a:p>
            <a:r>
              <a:rPr lang="ja-JP" altLang="en-US" sz="1400" dirty="0"/>
              <a:t>　</a:t>
            </a:r>
            <a:r>
              <a:rPr lang="ja-JP" altLang="ja-JP" sz="1400" dirty="0" smtClean="0"/>
              <a:t>記載</a:t>
            </a:r>
            <a:r>
              <a:rPr lang="ja-JP" altLang="ja-JP" sz="1400" dirty="0"/>
              <a:t>に</a:t>
            </a:r>
            <a:r>
              <a:rPr lang="ja-JP" altLang="ja-JP" sz="1400" dirty="0" smtClean="0"/>
              <a:t>時間</a:t>
            </a:r>
            <a:r>
              <a:rPr lang="ja-JP" altLang="ja-JP" sz="1400" dirty="0"/>
              <a:t>と労力を要し、世帯主等の負担となる場合もある</a:t>
            </a:r>
            <a:r>
              <a:rPr lang="ja-JP" altLang="ja-JP" sz="1400" dirty="0" smtClean="0"/>
              <a:t>。</a:t>
            </a:r>
            <a:endParaRPr lang="ja-JP" altLang="ja-JP" sz="1400" dirty="0"/>
          </a:p>
        </p:txBody>
      </p:sp>
      <p:sp>
        <p:nvSpPr>
          <p:cNvPr id="44" name="正方形/長方形 43"/>
          <p:cNvSpPr/>
          <p:nvPr/>
        </p:nvSpPr>
        <p:spPr>
          <a:xfrm>
            <a:off x="56456" y="6054387"/>
            <a:ext cx="9777536" cy="830997"/>
          </a:xfrm>
          <a:prstGeom prst="rect">
            <a:avLst/>
          </a:prstGeom>
          <a:noFill/>
          <a:ln>
            <a:noFill/>
          </a:ln>
        </p:spPr>
        <p:txBody>
          <a:bodyPr wrap="square">
            <a:spAutoFit/>
          </a:bodyPr>
          <a:lstStyle/>
          <a:p>
            <a:r>
              <a:rPr lang="ja-JP" altLang="ja-JP" sz="1200" dirty="0" smtClean="0">
                <a:latin typeface="ＭＳ Ｐ明朝" panose="02020600040205080304" pitchFamily="18" charset="-128"/>
                <a:ea typeface="ＭＳ Ｐ明朝" panose="02020600040205080304" pitchFamily="18" charset="-128"/>
              </a:rPr>
              <a:t>○</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被保険者</a:t>
            </a:r>
            <a:r>
              <a:rPr lang="ja-JP" altLang="en-US" sz="1200" dirty="0" smtClean="0">
                <a:latin typeface="ＭＳ Ｐ明朝" panose="02020600040205080304" pitchFamily="18" charset="-128"/>
                <a:ea typeface="ＭＳ Ｐ明朝" panose="02020600040205080304" pitchFamily="18" charset="-128"/>
              </a:rPr>
              <a:t>（被害者）</a:t>
            </a:r>
            <a:r>
              <a:rPr lang="ja-JP" altLang="ja-JP" sz="1200" dirty="0" smtClean="0">
                <a:latin typeface="ＭＳ Ｐ明朝" panose="02020600040205080304" pitchFamily="18" charset="-128"/>
                <a:ea typeface="ＭＳ Ｐ明朝" panose="02020600040205080304" pitchFamily="18" charset="-128"/>
              </a:rPr>
              <a:t>が</a:t>
            </a:r>
            <a:r>
              <a:rPr lang="ja-JP" altLang="en-US" sz="1200" dirty="0" smtClean="0">
                <a:latin typeface="ＭＳ Ｐ明朝" panose="02020600040205080304" pitchFamily="18" charset="-128"/>
                <a:ea typeface="ＭＳ Ｐ明朝" panose="02020600040205080304" pitchFamily="18" charset="-128"/>
              </a:rPr>
              <a:t>自ら加入する</a:t>
            </a:r>
            <a:r>
              <a:rPr lang="ja-JP" altLang="ja-JP" sz="1200" dirty="0" smtClean="0">
                <a:latin typeface="ＭＳ Ｐ明朝" panose="02020600040205080304" pitchFamily="18" charset="-128"/>
                <a:ea typeface="ＭＳ Ｐ明朝" panose="02020600040205080304" pitchFamily="18" charset="-128"/>
              </a:rPr>
              <a:t>人身</a:t>
            </a:r>
            <a:r>
              <a:rPr lang="ja-JP" altLang="ja-JP" sz="1200" dirty="0">
                <a:latin typeface="ＭＳ Ｐ明朝" panose="02020600040205080304" pitchFamily="18" charset="-128"/>
                <a:ea typeface="ＭＳ Ｐ明朝" panose="02020600040205080304" pitchFamily="18" charset="-128"/>
              </a:rPr>
              <a:t>傷害補償保険を利用した</a:t>
            </a:r>
            <a:r>
              <a:rPr lang="ja-JP" altLang="ja-JP" sz="1200" dirty="0" smtClean="0">
                <a:latin typeface="ＭＳ Ｐ明朝" panose="02020600040205080304" pitchFamily="18" charset="-128"/>
                <a:ea typeface="ＭＳ Ｐ明朝" panose="02020600040205080304" pitchFamily="18" charset="-128"/>
              </a:rPr>
              <a:t>場合、</a:t>
            </a:r>
            <a:r>
              <a:rPr lang="ja-JP" altLang="en-US" sz="1200" dirty="0" smtClean="0">
                <a:latin typeface="ＭＳ Ｐ明朝" panose="02020600040205080304" pitchFamily="18" charset="-128"/>
                <a:ea typeface="ＭＳ Ｐ明朝" panose="02020600040205080304" pitchFamily="18" charset="-128"/>
              </a:rPr>
              <a:t>当該損害</a:t>
            </a:r>
            <a:r>
              <a:rPr lang="ja-JP" altLang="ja-JP" sz="1200" dirty="0" smtClean="0">
                <a:latin typeface="ＭＳ Ｐ明朝" panose="02020600040205080304" pitchFamily="18" charset="-128"/>
                <a:ea typeface="ＭＳ Ｐ明朝" panose="02020600040205080304" pitchFamily="18" charset="-128"/>
              </a:rPr>
              <a:t>保険会社</a:t>
            </a:r>
            <a:r>
              <a:rPr lang="ja-JP" altLang="en-US" sz="1200" dirty="0" smtClean="0">
                <a:latin typeface="ＭＳ Ｐ明朝" panose="02020600040205080304" pitchFamily="18" charset="-128"/>
                <a:ea typeface="ＭＳ Ｐ明朝" panose="02020600040205080304" pitchFamily="18" charset="-128"/>
              </a:rPr>
              <a:t>は、</a:t>
            </a:r>
            <a:r>
              <a:rPr lang="ja-JP" altLang="ja-JP" sz="1200" dirty="0" smtClean="0">
                <a:latin typeface="ＭＳ Ｐ明朝" panose="02020600040205080304" pitchFamily="18" charset="-128"/>
                <a:ea typeface="ＭＳ Ｐ明朝" panose="02020600040205080304" pitchFamily="18" charset="-128"/>
              </a:rPr>
              <a:t>精算</a:t>
            </a:r>
            <a:r>
              <a:rPr lang="ja-JP" altLang="ja-JP" sz="1200" dirty="0">
                <a:latin typeface="ＭＳ Ｐ明朝" panose="02020600040205080304" pitchFamily="18" charset="-128"/>
                <a:ea typeface="ＭＳ Ｐ明朝" panose="02020600040205080304" pitchFamily="18" charset="-128"/>
              </a:rPr>
              <a:t>通知書を</a:t>
            </a:r>
            <a:r>
              <a:rPr lang="ja-JP" altLang="ja-JP" sz="1200" dirty="0" smtClean="0">
                <a:latin typeface="ＭＳ Ｐ明朝" panose="02020600040205080304" pitchFamily="18" charset="-128"/>
                <a:ea typeface="ＭＳ Ｐ明朝" panose="02020600040205080304" pitchFamily="18" charset="-128"/>
              </a:rPr>
              <a:t>自賠責保険</a:t>
            </a:r>
            <a:r>
              <a:rPr lang="ja-JP" altLang="en-US" sz="1200" dirty="0" smtClean="0">
                <a:latin typeface="ＭＳ Ｐ明朝" panose="02020600040205080304" pitchFamily="18" charset="-128"/>
                <a:ea typeface="ＭＳ Ｐ明朝" panose="02020600040205080304" pitchFamily="18" charset="-128"/>
              </a:rPr>
              <a:t>の取扱店に</a:t>
            </a:r>
            <a:r>
              <a:rPr lang="ja-JP" altLang="ja-JP" sz="1200" dirty="0" smtClean="0">
                <a:latin typeface="ＭＳ Ｐ明朝" panose="02020600040205080304" pitchFamily="18" charset="-128"/>
                <a:ea typeface="ＭＳ Ｐ明朝" panose="02020600040205080304" pitchFamily="18" charset="-128"/>
              </a:rPr>
              <a:t>送付</a:t>
            </a:r>
            <a:r>
              <a:rPr lang="ja-JP" altLang="en-US" sz="1200" dirty="0" smtClean="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保険者</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は</a:t>
            </a:r>
            <a:r>
              <a:rPr lang="ja-JP" altLang="en-US" sz="1200" dirty="0" smtClean="0">
                <a:latin typeface="ＭＳ Ｐ明朝" panose="02020600040205080304" pitchFamily="18" charset="-128"/>
                <a:ea typeface="ＭＳ Ｐ明朝" panose="02020600040205080304" pitchFamily="18" charset="-128"/>
              </a:rPr>
              <a:t>、精算通知書到達後、</a:t>
            </a:r>
            <a:r>
              <a:rPr lang="ja-JP" altLang="ja-JP" sz="1200" dirty="0" smtClean="0">
                <a:latin typeface="ＭＳ Ｐ明朝" panose="02020600040205080304" pitchFamily="18" charset="-128"/>
                <a:ea typeface="ＭＳ Ｐ明朝" panose="02020600040205080304" pitchFamily="18" charset="-128"/>
              </a:rPr>
              <a:t>１月</a:t>
            </a:r>
            <a:r>
              <a:rPr lang="ja-JP" altLang="ja-JP" sz="1200" dirty="0">
                <a:latin typeface="ＭＳ Ｐ明朝" panose="02020600040205080304" pitchFamily="18" charset="-128"/>
                <a:ea typeface="ＭＳ Ｐ明朝" panose="02020600040205080304" pitchFamily="18" charset="-128"/>
              </a:rPr>
              <a:t>以内に保険給付分を請求しなければ、按分支払が受けられないこととさ</a:t>
            </a:r>
            <a:r>
              <a:rPr lang="ja-JP" altLang="en-US" sz="1200" dirty="0">
                <a:latin typeface="ＭＳ Ｐ明朝" panose="02020600040205080304" pitchFamily="18" charset="-128"/>
                <a:ea typeface="ＭＳ Ｐ明朝" panose="02020600040205080304" pitchFamily="18" charset="-128"/>
              </a:rPr>
              <a:t>れ</a:t>
            </a:r>
            <a:r>
              <a:rPr lang="ja-JP" altLang="ja-JP" sz="1200" dirty="0">
                <a:latin typeface="ＭＳ Ｐ明朝" panose="02020600040205080304" pitchFamily="18" charset="-128"/>
                <a:ea typeface="ＭＳ Ｐ明朝" panose="02020600040205080304" pitchFamily="18" charset="-128"/>
              </a:rPr>
              <a:t>ている</a:t>
            </a:r>
            <a:r>
              <a:rPr lang="ja-JP" altLang="ja-JP"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自賠責保険の取扱店は、</a:t>
            </a:r>
            <a:r>
              <a:rPr lang="ja-JP" altLang="ja-JP" sz="1200" dirty="0">
                <a:latin typeface="ＭＳ Ｐ明朝" panose="02020600040205080304" pitchFamily="18" charset="-128"/>
                <a:ea typeface="ＭＳ Ｐ明朝" panose="02020600040205080304" pitchFamily="18" charset="-128"/>
              </a:rPr>
              <a:t>精算通知書を受けた場合、保険者に対し連絡することが運用上取り決められて</a:t>
            </a:r>
            <a:r>
              <a:rPr lang="ja-JP" altLang="ja-JP" sz="1200" dirty="0" smtClean="0">
                <a:latin typeface="ＭＳ Ｐ明朝" panose="02020600040205080304" pitchFamily="18" charset="-128"/>
                <a:ea typeface="ＭＳ Ｐ明朝" panose="02020600040205080304" pitchFamily="18" charset="-128"/>
              </a:rPr>
              <a:t>いる</a:t>
            </a:r>
            <a:r>
              <a:rPr lang="ja-JP" altLang="en-US" sz="1200" dirty="0" smtClean="0">
                <a:latin typeface="ＭＳ Ｐ明朝" panose="02020600040205080304" pitchFamily="18" charset="-128"/>
                <a:ea typeface="ＭＳ Ｐ明朝" panose="02020600040205080304" pitchFamily="18" charset="-128"/>
              </a:rPr>
              <a:t>ため、</a:t>
            </a:r>
            <a:r>
              <a:rPr lang="ja-JP" altLang="ja-JP" sz="1200" dirty="0" smtClean="0">
                <a:latin typeface="ＭＳ Ｐ明朝" panose="02020600040205080304" pitchFamily="18" charset="-128"/>
                <a:ea typeface="ＭＳ Ｐ明朝" panose="02020600040205080304" pitchFamily="18" charset="-128"/>
              </a:rPr>
              <a:t>保険者</a:t>
            </a:r>
            <a:r>
              <a:rPr lang="ja-JP" altLang="ja-JP" sz="1200" dirty="0">
                <a:latin typeface="ＭＳ Ｐ明朝" panose="02020600040205080304" pitchFamily="18" charset="-128"/>
                <a:ea typeface="ＭＳ Ｐ明朝" panose="02020600040205080304" pitchFamily="18" charset="-128"/>
              </a:rPr>
              <a:t>は速やかに連絡を</a:t>
            </a:r>
            <a:r>
              <a:rPr lang="ja-JP" altLang="ja-JP" sz="1200" dirty="0" smtClean="0">
                <a:latin typeface="ＭＳ Ｐ明朝" panose="02020600040205080304" pitchFamily="18" charset="-128"/>
                <a:ea typeface="ＭＳ Ｐ明朝" panose="02020600040205080304" pitchFamily="18" charset="-128"/>
              </a:rPr>
              <a:t>受け</a:t>
            </a:r>
            <a:endParaRPr lang="en-US" altLang="ja-JP" sz="1200" dirty="0" smtClean="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ら</a:t>
            </a:r>
            <a:r>
              <a:rPr lang="ja-JP" altLang="en-US" sz="1200" dirty="0" err="1" smtClean="0">
                <a:latin typeface="ＭＳ Ｐ明朝" panose="02020600040205080304" pitchFamily="18" charset="-128"/>
                <a:ea typeface="ＭＳ Ｐ明朝" panose="02020600040205080304" pitchFamily="18" charset="-128"/>
              </a:rPr>
              <a:t>れるよう</a:t>
            </a:r>
            <a:r>
              <a:rPr lang="ja-JP" altLang="ja-JP" sz="1200" dirty="0" smtClean="0">
                <a:latin typeface="ＭＳ Ｐ明朝" panose="02020600040205080304" pitchFamily="18" charset="-128"/>
                <a:ea typeface="ＭＳ Ｐ明朝" panose="02020600040205080304" pitchFamily="18" charset="-128"/>
              </a:rPr>
              <a:t>、第三者行為</a:t>
            </a:r>
            <a:r>
              <a:rPr lang="ja-JP" altLang="ja-JP" sz="1200" dirty="0">
                <a:latin typeface="ＭＳ Ｐ明朝" panose="02020600040205080304" pitchFamily="18" charset="-128"/>
                <a:ea typeface="ＭＳ Ｐ明朝" panose="02020600040205080304" pitchFamily="18" charset="-128"/>
              </a:rPr>
              <a:t>に</a:t>
            </a:r>
            <a:r>
              <a:rPr lang="ja-JP" altLang="ja-JP" sz="1200" dirty="0" smtClean="0">
                <a:latin typeface="ＭＳ Ｐ明朝" panose="02020600040205080304" pitchFamily="18" charset="-128"/>
                <a:ea typeface="ＭＳ Ｐ明朝" panose="02020600040205080304" pitchFamily="18" charset="-128"/>
              </a:rPr>
              <a:t>よる</a:t>
            </a:r>
            <a:r>
              <a:rPr lang="ja-JP" altLang="en-US" sz="1200" dirty="0" smtClean="0">
                <a:latin typeface="ＭＳ Ｐ明朝" panose="02020600040205080304" pitchFamily="18" charset="-128"/>
                <a:ea typeface="ＭＳ Ｐ明朝" panose="02020600040205080304" pitchFamily="18" charset="-128"/>
              </a:rPr>
              <a:t>傷病</a:t>
            </a:r>
            <a:r>
              <a:rPr lang="ja-JP" altLang="ja-JP" sz="1200" dirty="0" smtClean="0">
                <a:latin typeface="ＭＳ Ｐ明朝" panose="02020600040205080304" pitchFamily="18" charset="-128"/>
                <a:ea typeface="ＭＳ Ｐ明朝" panose="02020600040205080304" pitchFamily="18" charset="-128"/>
              </a:rPr>
              <a:t>に</a:t>
            </a:r>
            <a:r>
              <a:rPr lang="ja-JP" altLang="ja-JP" sz="1200" dirty="0">
                <a:latin typeface="ＭＳ Ｐ明朝" panose="02020600040205080304" pitchFamily="18" charset="-128"/>
                <a:ea typeface="ＭＳ Ｐ明朝" panose="02020600040205080304" pitchFamily="18" charset="-128"/>
              </a:rPr>
              <a:t>対し保険給付を行ったときは、</a:t>
            </a:r>
            <a:r>
              <a:rPr lang="ja-JP" altLang="ja-JP" sz="1200" dirty="0" smtClean="0">
                <a:latin typeface="ＭＳ Ｐ明朝" panose="02020600040205080304" pitchFamily="18" charset="-128"/>
                <a:ea typeface="ＭＳ Ｐ明朝" panose="02020600040205080304" pitchFamily="18" charset="-128"/>
              </a:rPr>
              <a:t>速やかに保険</a:t>
            </a:r>
            <a:r>
              <a:rPr lang="ja-JP" altLang="ja-JP" sz="1200" dirty="0">
                <a:latin typeface="ＭＳ Ｐ明朝" panose="02020600040205080304" pitchFamily="18" charset="-128"/>
                <a:ea typeface="ＭＳ Ｐ明朝" panose="02020600040205080304" pitchFamily="18" charset="-128"/>
              </a:rPr>
              <a:t>給付内訳書を自賠</a:t>
            </a:r>
            <a:r>
              <a:rPr lang="ja-JP" altLang="ja-JP" sz="1200" dirty="0" smtClean="0">
                <a:latin typeface="ＭＳ Ｐ明朝" panose="02020600040205080304" pitchFamily="18" charset="-128"/>
                <a:ea typeface="ＭＳ Ｐ明朝" panose="02020600040205080304" pitchFamily="18" charset="-128"/>
              </a:rPr>
              <a:t>責</a:t>
            </a:r>
            <a:r>
              <a:rPr lang="ja-JP" altLang="en-US" sz="1200" dirty="0" smtClean="0">
                <a:latin typeface="ＭＳ Ｐ明朝" panose="02020600040205080304" pitchFamily="18" charset="-128"/>
                <a:ea typeface="ＭＳ Ｐ明朝" panose="02020600040205080304" pitchFamily="18" charset="-128"/>
              </a:rPr>
              <a:t>保険の取扱</a:t>
            </a:r>
            <a:r>
              <a:rPr lang="ja-JP" altLang="ja-JP" sz="1200" dirty="0" smtClean="0">
                <a:latin typeface="ＭＳ Ｐ明朝" panose="02020600040205080304" pitchFamily="18" charset="-128"/>
                <a:ea typeface="ＭＳ Ｐ明朝" panose="02020600040205080304" pitchFamily="18" charset="-128"/>
              </a:rPr>
              <a:t>店</a:t>
            </a:r>
            <a:r>
              <a:rPr lang="ja-JP" altLang="ja-JP" sz="1200" dirty="0">
                <a:latin typeface="ＭＳ Ｐ明朝" panose="02020600040205080304" pitchFamily="18" charset="-128"/>
                <a:ea typeface="ＭＳ Ｐ明朝" panose="02020600040205080304" pitchFamily="18" charset="-128"/>
              </a:rPr>
              <a:t>に送付しておくことが</a:t>
            </a:r>
            <a:r>
              <a:rPr lang="ja-JP" altLang="ja-JP" sz="1200" dirty="0" smtClean="0">
                <a:latin typeface="ＭＳ Ｐ明朝" panose="02020600040205080304" pitchFamily="18" charset="-128"/>
                <a:ea typeface="ＭＳ Ｐ明朝" panose="02020600040205080304" pitchFamily="18" charset="-128"/>
              </a:rPr>
              <a:t>肝要。</a:t>
            </a:r>
            <a:endParaRPr lang="ja-JP" altLang="ja-JP" sz="1200" dirty="0">
              <a:latin typeface="ＭＳ Ｐ明朝" panose="02020600040205080304" pitchFamily="18" charset="-128"/>
              <a:ea typeface="ＭＳ Ｐ明朝" panose="02020600040205080304" pitchFamily="18" charset="-128"/>
            </a:endParaRPr>
          </a:p>
        </p:txBody>
      </p:sp>
      <p:sp>
        <p:nvSpPr>
          <p:cNvPr id="45" name="正方形/長方形 44"/>
          <p:cNvSpPr/>
          <p:nvPr/>
        </p:nvSpPr>
        <p:spPr>
          <a:xfrm>
            <a:off x="526492" y="1790704"/>
            <a:ext cx="9291520" cy="584775"/>
          </a:xfrm>
          <a:prstGeom prst="rect">
            <a:avLst/>
          </a:prstGeom>
          <a:solidFill>
            <a:schemeClr val="accent1">
              <a:lumMod val="20000"/>
              <a:lumOff val="80000"/>
            </a:schemeClr>
          </a:solidFill>
          <a:ln>
            <a:solidFill>
              <a:schemeClr val="bg1">
                <a:lumMod val="50000"/>
              </a:schemeClr>
            </a:solidFill>
          </a:ln>
        </p:spPr>
        <p:txBody>
          <a:bodyPr wrap="square">
            <a:spAutoFit/>
          </a:bodyPr>
          <a:lstStyle/>
          <a:p>
            <a:r>
              <a:rPr lang="ja-JP" altLang="en-US" sz="1600" dirty="0" smtClean="0"/>
              <a:t>損害保険団体と覚書を締結することにより</a:t>
            </a:r>
            <a:r>
              <a:rPr lang="ja-JP" altLang="ja-JP" sz="1600" dirty="0" smtClean="0"/>
              <a:t>、</a:t>
            </a:r>
            <a:r>
              <a:rPr lang="ja-JP" altLang="en-US" sz="1600" dirty="0" smtClean="0"/>
              <a:t>第三者求償</a:t>
            </a:r>
            <a:r>
              <a:rPr lang="ja-JP" altLang="ja-JP" sz="1600" dirty="0" smtClean="0"/>
              <a:t>の</a:t>
            </a:r>
            <a:r>
              <a:rPr lang="ja-JP" altLang="ja-JP" sz="1600" dirty="0"/>
              <a:t>契機と</a:t>
            </a:r>
            <a:r>
              <a:rPr lang="ja-JP" altLang="ja-JP" sz="1600" dirty="0" smtClean="0"/>
              <a:t>なる</a:t>
            </a:r>
            <a:r>
              <a:rPr lang="ja-JP" altLang="en-US" sz="1600" dirty="0" smtClean="0"/>
              <a:t>傷病届が確実に提出されるようになるとともに、提出まで</a:t>
            </a:r>
            <a:r>
              <a:rPr lang="ja-JP" altLang="ja-JP" sz="1600" dirty="0" smtClean="0"/>
              <a:t>の期間</a:t>
            </a:r>
            <a:r>
              <a:rPr lang="ja-JP" altLang="en-US" sz="1600" dirty="0" smtClean="0"/>
              <a:t>が</a:t>
            </a:r>
            <a:r>
              <a:rPr lang="ja-JP" altLang="ja-JP" sz="1600" dirty="0" smtClean="0"/>
              <a:t>短縮</a:t>
            </a:r>
            <a:r>
              <a:rPr lang="ja-JP" altLang="en-US" sz="1600" dirty="0" smtClean="0"/>
              <a:t>される。また、傷病届</a:t>
            </a:r>
            <a:r>
              <a:rPr lang="ja-JP" altLang="ja-JP" sz="1600" dirty="0" smtClean="0"/>
              <a:t>等の</a:t>
            </a:r>
            <a:r>
              <a:rPr lang="ja-JP" altLang="en-US" sz="1600" dirty="0" smtClean="0"/>
              <a:t>作成</a:t>
            </a:r>
            <a:r>
              <a:rPr lang="ja-JP" altLang="ja-JP" sz="1600" dirty="0" smtClean="0"/>
              <a:t>に</a:t>
            </a:r>
            <a:r>
              <a:rPr lang="ja-JP" altLang="ja-JP" sz="1600" dirty="0"/>
              <a:t>係る世帯主等の</a:t>
            </a:r>
            <a:r>
              <a:rPr lang="ja-JP" altLang="ja-JP" sz="1600" dirty="0" smtClean="0"/>
              <a:t>負担</a:t>
            </a:r>
            <a:r>
              <a:rPr lang="ja-JP" altLang="en-US" sz="1600" dirty="0" smtClean="0"/>
              <a:t>も</a:t>
            </a:r>
            <a:r>
              <a:rPr lang="ja-JP" altLang="ja-JP" sz="1600" dirty="0" smtClean="0"/>
              <a:t>軽減</a:t>
            </a:r>
            <a:r>
              <a:rPr lang="ja-JP" altLang="en-US" sz="1600" dirty="0" smtClean="0"/>
              <a:t>され</a:t>
            </a:r>
            <a:r>
              <a:rPr lang="ja-JP" altLang="ja-JP" sz="1600" dirty="0" smtClean="0"/>
              <a:t>る</a:t>
            </a:r>
            <a:r>
              <a:rPr lang="ja-JP" altLang="ja-JP" sz="1600" dirty="0"/>
              <a:t>。</a:t>
            </a:r>
            <a:endParaRPr lang="en-US" altLang="ja-JP" sz="1600" dirty="0"/>
          </a:p>
        </p:txBody>
      </p:sp>
      <p:sp>
        <p:nvSpPr>
          <p:cNvPr id="46" name="右矢印 45"/>
          <p:cNvSpPr/>
          <p:nvPr/>
        </p:nvSpPr>
        <p:spPr>
          <a:xfrm>
            <a:off x="56455" y="1822236"/>
            <a:ext cx="432275" cy="484632"/>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a:off x="2489" y="69616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12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64578"/>
            <a:ext cx="8915400" cy="1143000"/>
          </a:xfrm>
        </p:spPr>
        <p:txBody>
          <a:bodyPr>
            <a:normAutofit/>
          </a:bodyPr>
          <a:lstStyle/>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２　</a:t>
            </a:r>
            <a:r>
              <a:rPr lang="ja-JP" altLang="ja-JP" sz="1800" dirty="0">
                <a:latin typeface="HGP創英角ｺﾞｼｯｸUB" panose="020B0900000000000000" pitchFamily="50" charset="-128"/>
                <a:ea typeface="HGP創英角ｺﾞｼｯｸUB" panose="020B0900000000000000" pitchFamily="50" charset="-128"/>
              </a:rPr>
              <a:t>第三者行為による被害の把握に向けた取組強化</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２</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a:t>
            </a:r>
            <a:r>
              <a:rPr lang="ja-JP" altLang="ja-JP" sz="1800" dirty="0" smtClean="0">
                <a:latin typeface="HGP創英角ｺﾞｼｯｸUB" panose="020B0900000000000000" pitchFamily="50" charset="-128"/>
                <a:ea typeface="HGP創英角ｺﾞｼｯｸUB" panose="020B0900000000000000" pitchFamily="50" charset="-128"/>
              </a:rPr>
              <a:t>世帯</a:t>
            </a:r>
            <a:r>
              <a:rPr lang="ja-JP" altLang="ja-JP" sz="1800" dirty="0">
                <a:latin typeface="HGP創英角ｺﾞｼｯｸUB" panose="020B0900000000000000" pitchFamily="50" charset="-128"/>
                <a:ea typeface="HGP創英角ｺﾞｼｯｸUB" panose="020B0900000000000000" pitchFamily="50" charset="-128"/>
              </a:rPr>
              <a:t>主等に</a:t>
            </a:r>
            <a:r>
              <a:rPr lang="ja-JP" altLang="ja-JP" sz="1800" dirty="0" smtClean="0">
                <a:latin typeface="HGP創英角ｺﾞｼｯｸUB" panose="020B0900000000000000" pitchFamily="50" charset="-128"/>
                <a:ea typeface="HGP創英角ｺﾞｼｯｸUB" panose="020B0900000000000000" pitchFamily="50" charset="-128"/>
              </a:rPr>
              <a:t>よる</a:t>
            </a:r>
            <a:r>
              <a:rPr lang="ja-JP" altLang="en-US" sz="1800" dirty="0">
                <a:latin typeface="HGP創英角ｺﾞｼｯｸUB" panose="020B0900000000000000" pitchFamily="50" charset="-128"/>
                <a:ea typeface="HGP創英角ｺﾞｼｯｸUB" panose="020B0900000000000000" pitchFamily="50" charset="-128"/>
              </a:rPr>
              <a:t>傷病</a:t>
            </a:r>
            <a:r>
              <a:rPr lang="ja-JP" altLang="ja-JP" sz="1800" dirty="0" smtClean="0">
                <a:latin typeface="HGP創英角ｺﾞｼｯｸUB" panose="020B0900000000000000" pitchFamily="50" charset="-128"/>
                <a:ea typeface="HGP創英角ｺﾞｼｯｸUB" panose="020B0900000000000000" pitchFamily="50" charset="-128"/>
              </a:rPr>
              <a:t>届</a:t>
            </a:r>
            <a:r>
              <a:rPr lang="ja-JP" altLang="ja-JP" sz="1800" dirty="0">
                <a:latin typeface="HGP創英角ｺﾞｼｯｸUB" panose="020B0900000000000000" pitchFamily="50" charset="-128"/>
                <a:ea typeface="HGP創英角ｺﾞｼｯｸUB" panose="020B0900000000000000" pitchFamily="50" charset="-128"/>
              </a:rPr>
              <a:t>の作成等の援助に</a:t>
            </a:r>
            <a:r>
              <a:rPr lang="ja-JP" altLang="ja-JP" sz="1800" dirty="0" smtClean="0">
                <a:latin typeface="HGP創英角ｺﾞｼｯｸUB" panose="020B0900000000000000" pitchFamily="50" charset="-128"/>
                <a:ea typeface="HGP創英角ｺﾞｼｯｸUB" panose="020B0900000000000000" pitchFamily="50" charset="-128"/>
              </a:rPr>
              <a:t>関する</a:t>
            </a:r>
            <a:r>
              <a:rPr lang="ja-JP" altLang="en-US" sz="1800" dirty="0" smtClean="0">
                <a:latin typeface="HGP創英角ｺﾞｼｯｸUB" panose="020B0900000000000000" pitchFamily="50" charset="-128"/>
                <a:ea typeface="HGP創英角ｺﾞｼｯｸUB" panose="020B0900000000000000" pitchFamily="50" charset="-128"/>
              </a:rPr>
              <a:t>覚書」の締結②</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187760" y="809884"/>
            <a:ext cx="9503118" cy="1015663"/>
          </a:xfrm>
          <a:prstGeom prst="rect">
            <a:avLst/>
          </a:prstGeom>
          <a:ln>
            <a:solidFill>
              <a:schemeClr val="bg1">
                <a:lumMod val="50000"/>
              </a:schemeClr>
            </a:solidFill>
          </a:ln>
        </p:spPr>
        <p:txBody>
          <a:bodyPr wrap="square">
            <a:spAutoFit/>
          </a:bodyPr>
          <a:lstStyle/>
          <a:p>
            <a:r>
              <a:rPr lang="ja-JP" altLang="ja-JP" sz="1600" dirty="0" smtClean="0"/>
              <a:t>○</a:t>
            </a:r>
            <a:r>
              <a:rPr lang="ja-JP" altLang="ja-JP" sz="1600" dirty="0"/>
              <a:t>　</a:t>
            </a:r>
            <a:r>
              <a:rPr lang="ja-JP" altLang="en-US" sz="1600" dirty="0" smtClean="0"/>
              <a:t>「</a:t>
            </a:r>
            <a:r>
              <a:rPr lang="ja-JP" altLang="ja-JP" sz="1600" dirty="0" smtClean="0">
                <a:latin typeface="ＤＦ特太ゴシック体" panose="020B0509000000000000" pitchFamily="49" charset="-128"/>
                <a:ea typeface="ＤＦ特太ゴシック体" panose="020B0509000000000000" pitchFamily="49" charset="-128"/>
              </a:rPr>
              <a:t>世帯</a:t>
            </a:r>
            <a:r>
              <a:rPr lang="ja-JP" altLang="ja-JP" sz="1600" dirty="0">
                <a:latin typeface="ＤＦ特太ゴシック体" panose="020B0509000000000000" pitchFamily="49" charset="-128"/>
                <a:ea typeface="ＤＦ特太ゴシック体" panose="020B0509000000000000" pitchFamily="49" charset="-128"/>
              </a:rPr>
              <a:t>主等に</a:t>
            </a:r>
            <a:r>
              <a:rPr lang="ja-JP" altLang="ja-JP" sz="1600" dirty="0" smtClean="0">
                <a:latin typeface="ＤＦ特太ゴシック体" panose="020B0509000000000000" pitchFamily="49" charset="-128"/>
                <a:ea typeface="ＤＦ特太ゴシック体" panose="020B0509000000000000" pitchFamily="49" charset="-128"/>
              </a:rPr>
              <a:t>よる</a:t>
            </a:r>
            <a:r>
              <a:rPr lang="ja-JP" altLang="en-US" sz="1600" dirty="0" smtClean="0">
                <a:latin typeface="ＤＦ特太ゴシック体" panose="020B0509000000000000" pitchFamily="49" charset="-128"/>
                <a:ea typeface="ＤＦ特太ゴシック体" panose="020B0509000000000000" pitchFamily="49" charset="-128"/>
              </a:rPr>
              <a:t>傷病</a:t>
            </a:r>
            <a:r>
              <a:rPr lang="ja-JP" altLang="ja-JP" sz="1600" dirty="0" smtClean="0">
                <a:latin typeface="ＤＦ特太ゴシック体" panose="020B0509000000000000" pitchFamily="49" charset="-128"/>
                <a:ea typeface="ＤＦ特太ゴシック体" panose="020B0509000000000000" pitchFamily="49" charset="-128"/>
              </a:rPr>
              <a:t>届</a:t>
            </a:r>
            <a:r>
              <a:rPr lang="ja-JP" altLang="ja-JP" sz="1600" dirty="0">
                <a:latin typeface="ＤＦ特太ゴシック体" panose="020B0509000000000000" pitchFamily="49" charset="-128"/>
                <a:ea typeface="ＤＦ特太ゴシック体" panose="020B0509000000000000" pitchFamily="49" charset="-128"/>
              </a:rPr>
              <a:t>の作成等の援助に</a:t>
            </a:r>
            <a:r>
              <a:rPr lang="ja-JP" altLang="ja-JP" sz="1600" dirty="0" smtClean="0">
                <a:latin typeface="ＤＦ特太ゴシック体" panose="020B0509000000000000" pitchFamily="49" charset="-128"/>
                <a:ea typeface="ＤＦ特太ゴシック体" panose="020B0509000000000000" pitchFamily="49" charset="-128"/>
              </a:rPr>
              <a:t>関する</a:t>
            </a:r>
            <a:r>
              <a:rPr lang="ja-JP" altLang="en-US" sz="1600" dirty="0" smtClean="0">
                <a:latin typeface="ＤＦ特太ゴシック体" panose="020B0509000000000000" pitchFamily="49" charset="-128"/>
                <a:ea typeface="ＤＦ特太ゴシック体" panose="020B0509000000000000" pitchFamily="49" charset="-128"/>
              </a:rPr>
              <a:t>覚書</a:t>
            </a:r>
            <a:r>
              <a:rPr lang="ja-JP" altLang="en-US" sz="1600" dirty="0" smtClean="0"/>
              <a:t>」の締結により</a:t>
            </a:r>
            <a:r>
              <a:rPr lang="ja-JP" altLang="ja-JP" sz="1600" dirty="0" smtClean="0"/>
              <a:t>、自動車保険（任意保険）が使用</a:t>
            </a:r>
            <a:endParaRPr lang="en-US" altLang="ja-JP" sz="1600" dirty="0" smtClean="0"/>
          </a:p>
          <a:p>
            <a:r>
              <a:rPr lang="ja-JP" altLang="en-US" sz="1600" dirty="0"/>
              <a:t>　</a:t>
            </a:r>
            <a:r>
              <a:rPr lang="ja-JP" altLang="ja-JP" sz="1600" dirty="0" smtClean="0"/>
              <a:t>される</a:t>
            </a:r>
            <a:r>
              <a:rPr lang="ja-JP" altLang="en-US" sz="1600" dirty="0" smtClean="0"/>
              <a:t>傷病で</a:t>
            </a:r>
            <a:r>
              <a:rPr lang="ja-JP" altLang="ja-JP" sz="1600" dirty="0" smtClean="0"/>
              <a:t>、被保険者</a:t>
            </a:r>
            <a:r>
              <a:rPr lang="ja-JP" altLang="en-US" sz="1600" dirty="0" smtClean="0"/>
              <a:t>（被害者）</a:t>
            </a:r>
            <a:r>
              <a:rPr lang="ja-JP" altLang="ja-JP" sz="1600" dirty="0" smtClean="0"/>
              <a:t>が治療等のため</a:t>
            </a:r>
            <a:r>
              <a:rPr lang="ja-JP" altLang="ja-JP" sz="1600" dirty="0"/>
              <a:t>に</a:t>
            </a:r>
            <a:r>
              <a:rPr lang="ja-JP" altLang="ja-JP" sz="1600" dirty="0" smtClean="0"/>
              <a:t>国保を</a:t>
            </a:r>
            <a:r>
              <a:rPr lang="ja-JP" altLang="ja-JP" sz="1600" dirty="0"/>
              <a:t>利用する場合、損害保険会社等</a:t>
            </a:r>
            <a:r>
              <a:rPr lang="ja-JP" altLang="ja-JP" sz="1600" dirty="0" smtClean="0"/>
              <a:t>が</a:t>
            </a:r>
            <a:r>
              <a:rPr lang="ja-JP" altLang="en-US" sz="1600" dirty="0" smtClean="0"/>
              <a:t>、</a:t>
            </a:r>
            <a:r>
              <a:rPr lang="ja-JP" altLang="ja-JP" sz="1600" dirty="0" smtClean="0"/>
              <a:t>示談代行</a:t>
            </a:r>
            <a:endParaRPr lang="en-US" altLang="ja-JP" sz="1600" dirty="0" smtClean="0"/>
          </a:p>
          <a:p>
            <a:r>
              <a:rPr lang="ja-JP" altLang="en-US" sz="1600" dirty="0"/>
              <a:t>　</a:t>
            </a:r>
            <a:r>
              <a:rPr lang="ja-JP" altLang="ja-JP" sz="1600" dirty="0" smtClean="0"/>
              <a:t>サービス</a:t>
            </a:r>
            <a:r>
              <a:rPr lang="ja-JP" altLang="ja-JP" sz="1600" dirty="0"/>
              <a:t>等</a:t>
            </a:r>
            <a:r>
              <a:rPr lang="ja-JP" altLang="ja-JP" sz="1600" dirty="0" smtClean="0"/>
              <a:t>の一環</a:t>
            </a:r>
            <a:r>
              <a:rPr lang="ja-JP" altLang="ja-JP" sz="1600" dirty="0"/>
              <a:t>として</a:t>
            </a:r>
            <a:r>
              <a:rPr lang="ja-JP" altLang="ja-JP" sz="1600" dirty="0" smtClean="0"/>
              <a:t>、</a:t>
            </a:r>
            <a:r>
              <a:rPr lang="ja-JP" altLang="en-US" sz="1600" dirty="0" smtClean="0"/>
              <a:t>傷病届</a:t>
            </a:r>
            <a:r>
              <a:rPr lang="ja-JP" altLang="ja-JP" sz="1600" dirty="0" smtClean="0"/>
              <a:t>等の作成</a:t>
            </a:r>
            <a:r>
              <a:rPr lang="ja-JP" altLang="en-US" sz="1600" dirty="0" smtClean="0"/>
              <a:t>・提出</a:t>
            </a:r>
            <a:r>
              <a:rPr lang="ja-JP" altLang="ja-JP" sz="1600" dirty="0" smtClean="0"/>
              <a:t>を無償</a:t>
            </a:r>
            <a:r>
              <a:rPr lang="ja-JP" altLang="ja-JP" sz="1600" dirty="0"/>
              <a:t>で</a:t>
            </a:r>
            <a:r>
              <a:rPr lang="ja-JP" altLang="ja-JP" sz="1600" dirty="0" smtClean="0"/>
              <a:t>援助</a:t>
            </a:r>
            <a:r>
              <a:rPr lang="ja-JP" altLang="en-US" sz="1600" dirty="0" smtClean="0"/>
              <a:t>。　</a:t>
            </a:r>
            <a:endParaRPr lang="en-US" altLang="ja-JP" sz="1600" dirty="0" smtClean="0">
              <a:solidFill>
                <a:srgbClr val="C00000"/>
              </a:solidFill>
            </a:endParaRPr>
          </a:p>
          <a:p>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本覚書の</a:t>
            </a:r>
            <a:r>
              <a:rPr lang="ja-JP" altLang="en-US" sz="1200" dirty="0">
                <a:latin typeface="ＭＳ Ｐ明朝" panose="02020600040205080304" pitchFamily="18" charset="-128"/>
                <a:ea typeface="ＭＳ Ｐ明朝" panose="02020600040205080304" pitchFamily="18" charset="-128"/>
              </a:rPr>
              <a:t>締結は、保険者が国保連合会に求償事務の委託を行うものとは異なる</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a:latin typeface="ＭＳ Ｐ明朝" panose="02020600040205080304" pitchFamily="18" charset="-128"/>
              <a:ea typeface="ＭＳ Ｐ明朝" panose="02020600040205080304" pitchFamily="18" charset="-128"/>
            </a:endParaRPr>
          </a:p>
        </p:txBody>
      </p:sp>
      <p:sp>
        <p:nvSpPr>
          <p:cNvPr id="4"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25</a:t>
            </a:fld>
            <a:endParaRPr lang="ja-JP" altLang="en-US" dirty="0">
              <a:latin typeface="ＤＦ特太ゴシック体" panose="020B0509000000000000" pitchFamily="49" charset="-128"/>
              <a:ea typeface="ＤＦ特太ゴシック体" panose="020B0509000000000000" pitchFamily="49" charset="-128"/>
            </a:endParaRPr>
          </a:p>
        </p:txBody>
      </p:sp>
      <p:grpSp>
        <p:nvGrpSpPr>
          <p:cNvPr id="88" name="グループ化 87"/>
          <p:cNvGrpSpPr/>
          <p:nvPr/>
        </p:nvGrpSpPr>
        <p:grpSpPr>
          <a:xfrm>
            <a:off x="232004" y="2636912"/>
            <a:ext cx="9415544" cy="4053179"/>
            <a:chOff x="292284" y="2804066"/>
            <a:chExt cx="9415544" cy="4053179"/>
          </a:xfrm>
        </p:grpSpPr>
        <p:grpSp>
          <p:nvGrpSpPr>
            <p:cNvPr id="83" name="グループ化 82"/>
            <p:cNvGrpSpPr/>
            <p:nvPr/>
          </p:nvGrpSpPr>
          <p:grpSpPr>
            <a:xfrm>
              <a:off x="292284" y="2804066"/>
              <a:ext cx="9415544" cy="4053179"/>
              <a:chOff x="244986" y="2835598"/>
              <a:chExt cx="9415544" cy="4053179"/>
            </a:xfrm>
          </p:grpSpPr>
          <p:grpSp>
            <p:nvGrpSpPr>
              <p:cNvPr id="5" name="グループ化 4"/>
              <p:cNvGrpSpPr/>
              <p:nvPr/>
            </p:nvGrpSpPr>
            <p:grpSpPr>
              <a:xfrm>
                <a:off x="244986" y="3447428"/>
                <a:ext cx="9415544" cy="3441349"/>
                <a:chOff x="241050" y="3424118"/>
                <a:chExt cx="9415544" cy="3441349"/>
              </a:xfrm>
            </p:grpSpPr>
            <p:grpSp>
              <p:nvGrpSpPr>
                <p:cNvPr id="38" name="グループ化 37"/>
                <p:cNvGrpSpPr/>
                <p:nvPr/>
              </p:nvGrpSpPr>
              <p:grpSpPr>
                <a:xfrm>
                  <a:off x="241050" y="3424118"/>
                  <a:ext cx="9415544" cy="3441349"/>
                  <a:chOff x="253875" y="1976614"/>
                  <a:chExt cx="9415544" cy="4940341"/>
                </a:xfrm>
              </p:grpSpPr>
              <p:sp>
                <p:nvSpPr>
                  <p:cNvPr id="39" name="テキスト ボックス 38"/>
                  <p:cNvSpPr txBox="1"/>
                  <p:nvPr/>
                </p:nvSpPr>
                <p:spPr>
                  <a:xfrm>
                    <a:off x="6716769" y="6475116"/>
                    <a:ext cx="1620957" cy="441839"/>
                  </a:xfrm>
                  <a:prstGeom prst="rect">
                    <a:avLst/>
                  </a:prstGeom>
                  <a:noFill/>
                </p:spPr>
                <p:txBody>
                  <a:bodyPr wrap="none" rtlCol="0">
                    <a:spAutoFit/>
                  </a:bodyPr>
                  <a:lstStyle/>
                  <a:p>
                    <a:r>
                      <a:rPr kumimoji="1" lang="ja-JP" altLang="en-US" sz="1400" b="1" dirty="0" smtClean="0"/>
                      <a:t>（締結事務の委任）</a:t>
                    </a:r>
                    <a:endParaRPr kumimoji="1" lang="ja-JP" altLang="en-US" sz="1400" b="1" dirty="0"/>
                  </a:p>
                </p:txBody>
              </p:sp>
              <p:cxnSp>
                <p:nvCxnSpPr>
                  <p:cNvPr id="40" name="直線矢印コネクタ 39"/>
                  <p:cNvCxnSpPr>
                    <a:stCxn id="56" idx="1"/>
                  </p:cNvCxnSpPr>
                  <p:nvPr/>
                </p:nvCxnSpPr>
                <p:spPr>
                  <a:xfrm flipH="1" flipV="1">
                    <a:off x="7033217" y="4876504"/>
                    <a:ext cx="836202" cy="25498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55" idx="1"/>
                    <a:endCxn id="66" idx="3"/>
                  </p:cNvCxnSpPr>
                  <p:nvPr/>
                </p:nvCxnSpPr>
                <p:spPr>
                  <a:xfrm flipH="1">
                    <a:off x="7033217" y="4307159"/>
                    <a:ext cx="811292" cy="120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67" idx="1"/>
                  </p:cNvCxnSpPr>
                  <p:nvPr/>
                </p:nvCxnSpPr>
                <p:spPr>
                  <a:xfrm flipH="1">
                    <a:off x="7028884" y="2573320"/>
                    <a:ext cx="815825" cy="87860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54" idx="1"/>
                  </p:cNvCxnSpPr>
                  <p:nvPr/>
                </p:nvCxnSpPr>
                <p:spPr>
                  <a:xfrm flipH="1">
                    <a:off x="7033217" y="3451924"/>
                    <a:ext cx="811492" cy="3668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57" idx="1"/>
                  </p:cNvCxnSpPr>
                  <p:nvPr/>
                </p:nvCxnSpPr>
                <p:spPr>
                  <a:xfrm flipH="1" flipV="1">
                    <a:off x="7033217" y="5225016"/>
                    <a:ext cx="831869" cy="79447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253875" y="1976614"/>
                    <a:ext cx="9415544" cy="4378800"/>
                    <a:chOff x="209078" y="1976614"/>
                    <a:chExt cx="9415544" cy="4378800"/>
                  </a:xfrm>
                </p:grpSpPr>
                <p:grpSp>
                  <p:nvGrpSpPr>
                    <p:cNvPr id="50" name="グループ化 49"/>
                    <p:cNvGrpSpPr/>
                    <p:nvPr/>
                  </p:nvGrpSpPr>
                  <p:grpSpPr>
                    <a:xfrm>
                      <a:off x="209078" y="1976614"/>
                      <a:ext cx="9415544" cy="4378800"/>
                      <a:chOff x="103465" y="2108935"/>
                      <a:chExt cx="9415544" cy="4378800"/>
                    </a:xfrm>
                  </p:grpSpPr>
                  <p:grpSp>
                    <p:nvGrpSpPr>
                      <p:cNvPr id="53" name="グループ化 52"/>
                      <p:cNvGrpSpPr/>
                      <p:nvPr/>
                    </p:nvGrpSpPr>
                    <p:grpSpPr>
                      <a:xfrm>
                        <a:off x="103465" y="2108935"/>
                        <a:ext cx="9390834" cy="4218280"/>
                        <a:chOff x="391497" y="2612991"/>
                        <a:chExt cx="9390834" cy="4218280"/>
                      </a:xfrm>
                    </p:grpSpPr>
                    <p:sp>
                      <p:nvSpPr>
                        <p:cNvPr id="58" name="正方形/長方形 57"/>
                        <p:cNvSpPr/>
                        <p:nvPr/>
                      </p:nvSpPr>
                      <p:spPr>
                        <a:xfrm>
                          <a:off x="391497" y="2612991"/>
                          <a:ext cx="3746716" cy="366934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ｺﾞｼｯｸUB" panose="020B0900000000000000" pitchFamily="50" charset="-128"/>
                              <a:ea typeface="HGP創英角ｺﾞｼｯｸUB" panose="020B0900000000000000" pitchFamily="50" charset="-128"/>
                            </a:rPr>
                            <a:t>都道府県</a:t>
                          </a:r>
                          <a:endParaRPr kumimoji="1"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（覚書の同時締結のとりまとめ）</a:t>
                          </a: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endParaRPr lang="en-US" altLang="ja-JP" dirty="0"/>
                        </a:p>
                        <a:p>
                          <a:pPr algn="ctr"/>
                          <a:endParaRPr kumimoji="1" lang="en-US" altLang="ja-JP" dirty="0" smtClean="0"/>
                        </a:p>
                        <a:p>
                          <a:pPr algn="ctr"/>
                          <a:endParaRPr kumimoji="1" lang="ja-JP" altLang="en-US" dirty="0"/>
                        </a:p>
                      </p:txBody>
                    </p:sp>
                    <p:sp>
                      <p:nvSpPr>
                        <p:cNvPr id="59" name="円/楕円 58"/>
                        <p:cNvSpPr/>
                        <p:nvPr/>
                      </p:nvSpPr>
                      <p:spPr>
                        <a:xfrm>
                          <a:off x="694545" y="3664695"/>
                          <a:ext cx="1188000" cy="6201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mtClean="0">
                              <a:solidFill>
                                <a:schemeClr val="tx1"/>
                              </a:solidFill>
                            </a:rPr>
                            <a:t>市</a:t>
                          </a:r>
                          <a:endParaRPr kumimoji="1" lang="ja-JP" altLang="en-US">
                            <a:solidFill>
                              <a:schemeClr val="tx1"/>
                            </a:solidFill>
                          </a:endParaRPr>
                        </a:p>
                      </p:txBody>
                    </p:sp>
                    <p:sp>
                      <p:nvSpPr>
                        <p:cNvPr id="60" name="円/楕円 59"/>
                        <p:cNvSpPr/>
                        <p:nvPr/>
                      </p:nvSpPr>
                      <p:spPr>
                        <a:xfrm>
                          <a:off x="2391023" y="4297522"/>
                          <a:ext cx="1188000" cy="62017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solidFill>
                                <a:schemeClr val="tx1"/>
                              </a:solidFill>
                            </a:rPr>
                            <a:t>町</a:t>
                          </a:r>
                          <a:endParaRPr kumimoji="1" lang="ja-JP" altLang="en-US" dirty="0">
                            <a:solidFill>
                              <a:schemeClr val="tx1"/>
                            </a:solidFill>
                          </a:endParaRPr>
                        </a:p>
                      </p:txBody>
                    </p:sp>
                    <p:sp>
                      <p:nvSpPr>
                        <p:cNvPr id="61" name="円/楕円 60"/>
                        <p:cNvSpPr/>
                        <p:nvPr/>
                      </p:nvSpPr>
                      <p:spPr>
                        <a:xfrm>
                          <a:off x="1424981" y="5112834"/>
                          <a:ext cx="1188000" cy="6201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solidFill>
                                <a:schemeClr val="tx1"/>
                              </a:solidFill>
                            </a:rPr>
                            <a:t>村</a:t>
                          </a:r>
                          <a:endParaRPr kumimoji="1" lang="ja-JP" altLang="en-US" dirty="0">
                            <a:solidFill>
                              <a:schemeClr val="tx1"/>
                            </a:solidFill>
                          </a:endParaRPr>
                        </a:p>
                      </p:txBody>
                    </p:sp>
                    <p:cxnSp>
                      <p:nvCxnSpPr>
                        <p:cNvPr id="62" name="直線矢印コネクタ 61"/>
                        <p:cNvCxnSpPr>
                          <a:stCxn id="59" idx="6"/>
                        </p:cNvCxnSpPr>
                        <p:nvPr/>
                      </p:nvCxnSpPr>
                      <p:spPr>
                        <a:xfrm>
                          <a:off x="1882545" y="3974780"/>
                          <a:ext cx="2827335" cy="97251"/>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3390493" y="4608451"/>
                          <a:ext cx="1351278" cy="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61" idx="6"/>
                        </p:cNvCxnSpPr>
                        <p:nvPr/>
                      </p:nvCxnSpPr>
                      <p:spPr>
                        <a:xfrm flipV="1">
                          <a:off x="2612981" y="5279464"/>
                          <a:ext cx="2096899" cy="143456"/>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4741771" y="3103401"/>
                          <a:ext cx="576000" cy="2891202"/>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solidFill>
                                <a:schemeClr val="tx1"/>
                              </a:solidFill>
                              <a:latin typeface="HGP創英角ｺﾞｼｯｸUB" panose="020B0900000000000000" pitchFamily="50" charset="-128"/>
                              <a:ea typeface="HGP創英角ｺﾞｼｯｸUB" panose="020B0900000000000000" pitchFamily="50" charset="-128"/>
                            </a:rPr>
                            <a:t>国保連合会</a:t>
                          </a: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6" name="角丸四角形 65"/>
                        <p:cNvSpPr/>
                        <p:nvPr/>
                      </p:nvSpPr>
                      <p:spPr>
                        <a:xfrm>
                          <a:off x="6594839" y="3058213"/>
                          <a:ext cx="576000" cy="3773058"/>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solidFill>
                                <a:schemeClr val="tx1"/>
                              </a:solidFill>
                              <a:latin typeface="HGP創英角ｺﾞｼｯｸUB" panose="020B0900000000000000" pitchFamily="50" charset="-128"/>
                              <a:ea typeface="HGP創英角ｺﾞｼｯｸUB" panose="020B0900000000000000" pitchFamily="50" charset="-128"/>
                            </a:rPr>
                            <a:t>日本損害保険協会</a:t>
                          </a:r>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7" name="角丸四角形 66"/>
                        <p:cNvSpPr/>
                        <p:nvPr/>
                      </p:nvSpPr>
                      <p:spPr>
                        <a:xfrm>
                          <a:off x="7982331" y="2873769"/>
                          <a:ext cx="1800000" cy="6718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schemeClr val="tx1"/>
                              </a:solidFill>
                              <a:latin typeface="HGPｺﾞｼｯｸM" panose="020B0600000000000000" pitchFamily="50" charset="-128"/>
                              <a:ea typeface="HGPｺﾞｼｯｸM" panose="020B0600000000000000" pitchFamily="50" charset="-128"/>
                            </a:rPr>
                            <a:t>外国損害</a:t>
                          </a:r>
                          <a:r>
                            <a:rPr lang="ja-JP" altLang="en-US" sz="1400" dirty="0" smtClean="0">
                              <a:solidFill>
                                <a:schemeClr val="tx1"/>
                              </a:solidFill>
                              <a:latin typeface="HGPｺﾞｼｯｸM" panose="020B0600000000000000" pitchFamily="50" charset="-128"/>
                              <a:ea typeface="HGPｺﾞｼｯｸM" panose="020B0600000000000000" pitchFamily="50" charset="-128"/>
                            </a:rPr>
                            <a:t>保険協会</a:t>
                          </a: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grpSp>
                  <p:sp>
                    <p:nvSpPr>
                      <p:cNvPr id="54" name="角丸四角形 53"/>
                      <p:cNvSpPr/>
                      <p:nvPr/>
                    </p:nvSpPr>
                    <p:spPr>
                      <a:xfrm>
                        <a:off x="7694299" y="3248317"/>
                        <a:ext cx="1800000" cy="6718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400" dirty="0">
                            <a:latin typeface="HGPｺﾞｼｯｸM" panose="020B0600000000000000" pitchFamily="50" charset="-128"/>
                            <a:ea typeface="HGPｺﾞｼｯｸM" panose="020B0600000000000000" pitchFamily="50" charset="-128"/>
                          </a:rPr>
                          <a:t>全国共済</a:t>
                        </a:r>
                        <a:r>
                          <a:rPr lang="ja-JP" altLang="ja-JP" sz="1400" dirty="0" smtClean="0">
                            <a:latin typeface="HGPｺﾞｼｯｸM" panose="020B0600000000000000" pitchFamily="50" charset="-128"/>
                            <a:ea typeface="HGPｺﾞｼｯｸM" panose="020B0600000000000000" pitchFamily="50" charset="-128"/>
                          </a:rPr>
                          <a:t>農業</a:t>
                        </a:r>
                        <a:endParaRPr lang="en-US" altLang="ja-JP" sz="1400" dirty="0" smtClean="0">
                          <a:latin typeface="HGPｺﾞｼｯｸM" panose="020B0600000000000000" pitchFamily="50" charset="-128"/>
                          <a:ea typeface="HGPｺﾞｼｯｸM" panose="020B0600000000000000" pitchFamily="50" charset="-128"/>
                        </a:endParaRPr>
                      </a:p>
                      <a:p>
                        <a:pPr algn="ctr"/>
                        <a:r>
                          <a:rPr lang="ja-JP" altLang="ja-JP" sz="1400" dirty="0" smtClean="0">
                            <a:latin typeface="HGPｺﾞｼｯｸM" panose="020B0600000000000000" pitchFamily="50" charset="-128"/>
                            <a:ea typeface="HGPｺﾞｼｯｸM" panose="020B0600000000000000" pitchFamily="50" charset="-128"/>
                          </a:rPr>
                          <a:t>協同</a:t>
                        </a:r>
                        <a:r>
                          <a:rPr lang="ja-JP" altLang="ja-JP" sz="1400" dirty="0">
                            <a:latin typeface="HGPｺﾞｼｯｸM" panose="020B0600000000000000" pitchFamily="50" charset="-128"/>
                            <a:ea typeface="HGPｺﾞｼｯｸM" panose="020B0600000000000000" pitchFamily="50" charset="-128"/>
                          </a:rPr>
                          <a:t>組合連合会</a:t>
                        </a: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55" name="角丸四角形 54"/>
                      <p:cNvSpPr/>
                      <p:nvPr/>
                    </p:nvSpPr>
                    <p:spPr>
                      <a:xfrm>
                        <a:off x="7694099" y="4103552"/>
                        <a:ext cx="1800000" cy="6718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400" dirty="0">
                            <a:latin typeface="HGPｺﾞｼｯｸM" panose="020B0600000000000000" pitchFamily="50" charset="-128"/>
                            <a:ea typeface="HGPｺﾞｼｯｸM" panose="020B0600000000000000" pitchFamily="50" charset="-128"/>
                          </a:rPr>
                          <a:t>全国自動車</a:t>
                        </a:r>
                        <a:r>
                          <a:rPr lang="ja-JP" altLang="ja-JP" sz="1400" dirty="0" smtClean="0">
                            <a:latin typeface="HGPｺﾞｼｯｸM" panose="020B0600000000000000" pitchFamily="50" charset="-128"/>
                            <a:ea typeface="HGPｺﾞｼｯｸM" panose="020B0600000000000000" pitchFamily="50" charset="-128"/>
                          </a:rPr>
                          <a:t>共済</a:t>
                        </a:r>
                        <a:endParaRPr lang="en-US" altLang="ja-JP" sz="1400" dirty="0" smtClean="0">
                          <a:latin typeface="HGPｺﾞｼｯｸM" panose="020B0600000000000000" pitchFamily="50" charset="-128"/>
                          <a:ea typeface="HGPｺﾞｼｯｸM" panose="020B0600000000000000" pitchFamily="50" charset="-128"/>
                        </a:endParaRPr>
                      </a:p>
                      <a:p>
                        <a:pPr algn="ctr"/>
                        <a:r>
                          <a:rPr lang="ja-JP" altLang="ja-JP" sz="1400" dirty="0" smtClean="0">
                            <a:latin typeface="HGPｺﾞｼｯｸM" panose="020B0600000000000000" pitchFamily="50" charset="-128"/>
                            <a:ea typeface="HGPｺﾞｼｯｸM" panose="020B0600000000000000" pitchFamily="50" charset="-128"/>
                          </a:rPr>
                          <a:t>協同</a:t>
                        </a:r>
                        <a:r>
                          <a:rPr lang="ja-JP" altLang="ja-JP" sz="1400" dirty="0">
                            <a:latin typeface="HGPｺﾞｼｯｸM" panose="020B0600000000000000" pitchFamily="50" charset="-128"/>
                            <a:ea typeface="HGPｺﾞｼｯｸM" panose="020B0600000000000000" pitchFamily="50" charset="-128"/>
                          </a:rPr>
                          <a:t>組合連合会</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56" name="角丸四角形 55"/>
                      <p:cNvSpPr/>
                      <p:nvPr/>
                    </p:nvSpPr>
                    <p:spPr>
                      <a:xfrm>
                        <a:off x="7719009" y="4927877"/>
                        <a:ext cx="1800000" cy="6718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400" dirty="0" smtClean="0">
                            <a:latin typeface="HGPｺﾞｼｯｸM" panose="020B0600000000000000" pitchFamily="50" charset="-128"/>
                            <a:ea typeface="HGPｺﾞｼｯｸM" panose="020B0600000000000000" pitchFamily="50" charset="-128"/>
                          </a:rPr>
                          <a:t>全国</a:t>
                        </a:r>
                        <a:r>
                          <a:rPr lang="ja-JP" altLang="en-US" sz="1400" dirty="0" smtClean="0">
                            <a:latin typeface="HGPｺﾞｼｯｸM" panose="020B0600000000000000" pitchFamily="50" charset="-128"/>
                            <a:ea typeface="HGPｺﾞｼｯｸM" panose="020B0600000000000000" pitchFamily="50" charset="-128"/>
                          </a:rPr>
                          <a:t>ﾄﾗｯｸ</a:t>
                        </a:r>
                        <a:r>
                          <a:rPr lang="ja-JP" altLang="ja-JP" sz="1400" dirty="0" smtClean="0">
                            <a:latin typeface="HGPｺﾞｼｯｸM" panose="020B0600000000000000" pitchFamily="50" charset="-128"/>
                            <a:ea typeface="HGPｺﾞｼｯｸM" panose="020B0600000000000000" pitchFamily="50" charset="-128"/>
                          </a:rPr>
                          <a:t>交通</a:t>
                        </a:r>
                        <a:r>
                          <a:rPr lang="ja-JP" altLang="ja-JP" sz="1400" dirty="0">
                            <a:latin typeface="HGPｺﾞｼｯｸM" panose="020B0600000000000000" pitchFamily="50" charset="-128"/>
                            <a:ea typeface="HGPｺﾞｼｯｸM" panose="020B0600000000000000" pitchFamily="50" charset="-128"/>
                          </a:rPr>
                          <a:t>共済協同組合連合会</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57" name="角丸四角形 56"/>
                      <p:cNvSpPr/>
                      <p:nvPr/>
                    </p:nvSpPr>
                    <p:spPr>
                      <a:xfrm>
                        <a:off x="7714676" y="5815881"/>
                        <a:ext cx="1800000" cy="6718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400" dirty="0">
                            <a:latin typeface="HGPｺﾞｼｯｸM" panose="020B0600000000000000" pitchFamily="50" charset="-128"/>
                            <a:ea typeface="HGPｺﾞｼｯｸM" panose="020B0600000000000000" pitchFamily="50" charset="-128"/>
                          </a:rPr>
                          <a:t>全国労働者共済生活協同</a:t>
                        </a:r>
                        <a:r>
                          <a:rPr lang="ja-JP" altLang="ja-JP" sz="1400" dirty="0" smtClean="0">
                            <a:latin typeface="HGPｺﾞｼｯｸM" panose="020B0600000000000000" pitchFamily="50" charset="-128"/>
                            <a:ea typeface="HGPｺﾞｼｯｸM" panose="020B0600000000000000" pitchFamily="50" charset="-128"/>
                          </a:rPr>
                          <a:t>組合連合会</a:t>
                        </a:r>
                        <a:endParaRPr kumimoji="1" lang="ja-JP" altLang="en-US" sz="1400" dirty="0">
                          <a:solidFill>
                            <a:schemeClr val="tx1"/>
                          </a:solidFill>
                          <a:latin typeface="HGPｺﾞｼｯｸM" panose="020B0600000000000000" pitchFamily="50" charset="-128"/>
                          <a:ea typeface="HGPｺﾞｼｯｸM" panose="020B0600000000000000" pitchFamily="50" charset="-128"/>
                        </a:endParaRPr>
                      </a:p>
                    </p:txBody>
                  </p:sp>
                </p:grpSp>
                <p:sp>
                  <p:nvSpPr>
                    <p:cNvPr id="51" name="上下矢印 50"/>
                    <p:cNvSpPr/>
                    <p:nvPr/>
                  </p:nvSpPr>
                  <p:spPr>
                    <a:xfrm rot="5400000">
                      <a:off x="5426021" y="3603946"/>
                      <a:ext cx="695729" cy="1277068"/>
                    </a:xfrm>
                    <a:prstGeom prst="upDownArrow">
                      <a:avLst>
                        <a:gd name="adj1" fmla="val 50000"/>
                        <a:gd name="adj2" fmla="val 3014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135416" y="3051027"/>
                      <a:ext cx="1256846" cy="839493"/>
                    </a:xfrm>
                    <a:prstGeom prst="rect">
                      <a:avLst/>
                    </a:prstGeom>
                    <a:noFill/>
                  </p:spPr>
                  <p:txBody>
                    <a:bodyPr wrap="square" rtlCol="0">
                      <a:spAutoFit/>
                    </a:bodyPr>
                    <a:lstStyle/>
                    <a:p>
                      <a:pPr algn="ctr"/>
                      <a:r>
                        <a:rPr kumimoji="1" lang="ja-JP" altLang="en-US" sz="1600" dirty="0" smtClean="0">
                          <a:solidFill>
                            <a:srgbClr val="C00000"/>
                          </a:solidFill>
                          <a:latin typeface="HG丸ｺﾞｼｯｸM-PRO" panose="020F0600000000000000" pitchFamily="50" charset="-128"/>
                          <a:ea typeface="HG丸ｺﾞｼｯｸM-PRO" panose="020F0600000000000000" pitchFamily="50" charset="-128"/>
                        </a:rPr>
                        <a:t>覚書締結</a:t>
                      </a:r>
                      <a:endParaRPr kumimoji="1" lang="en-US" altLang="ja-JP" sz="1600" dirty="0" smtClean="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600" dirty="0" smtClean="0">
                          <a:solidFill>
                            <a:srgbClr val="C00000"/>
                          </a:solidFill>
                          <a:latin typeface="HG丸ｺﾞｼｯｸM-PRO" panose="020F0600000000000000" pitchFamily="50" charset="-128"/>
                          <a:ea typeface="HG丸ｺﾞｼｯｸM-PRO" panose="020F0600000000000000" pitchFamily="50" charset="-128"/>
                        </a:rPr>
                        <a:t>（１対１）</a:t>
                      </a:r>
                      <a:endParaRPr kumimoji="1" lang="ja-JP" altLang="en-US" dirty="0">
                        <a:solidFill>
                          <a:srgbClr val="C00000"/>
                        </a:solidFill>
                        <a:latin typeface="HG丸ｺﾞｼｯｸM-PRO" panose="020F0600000000000000" pitchFamily="50" charset="-128"/>
                        <a:ea typeface="HG丸ｺﾞｼｯｸM-PRO" panose="020F0600000000000000" pitchFamily="50" charset="-128"/>
                      </a:endParaRPr>
                    </a:p>
                  </p:txBody>
                </p:sp>
              </p:grpSp>
            </p:grpSp>
            <p:sp>
              <p:nvSpPr>
                <p:cNvPr id="68" name="テキスト ボックス 67"/>
                <p:cNvSpPr txBox="1"/>
                <p:nvPr/>
              </p:nvSpPr>
              <p:spPr>
                <a:xfrm>
                  <a:off x="3461284" y="6069986"/>
                  <a:ext cx="1620957" cy="307777"/>
                </a:xfrm>
                <a:prstGeom prst="rect">
                  <a:avLst/>
                </a:prstGeom>
                <a:noFill/>
              </p:spPr>
              <p:txBody>
                <a:bodyPr wrap="none" rtlCol="0">
                  <a:spAutoFit/>
                </a:bodyPr>
                <a:lstStyle/>
                <a:p>
                  <a:r>
                    <a:rPr kumimoji="1" lang="ja-JP" altLang="en-US" sz="1400" b="1" dirty="0" smtClean="0"/>
                    <a:t>（締結事務の委任）</a:t>
                  </a:r>
                  <a:endParaRPr kumimoji="1" lang="ja-JP" altLang="en-US" sz="1400" b="1" dirty="0"/>
                </a:p>
              </p:txBody>
            </p:sp>
          </p:grpSp>
          <p:sp>
            <p:nvSpPr>
              <p:cNvPr id="69" name="Rectangle 52"/>
              <p:cNvSpPr>
                <a:spLocks noChangeArrowheads="1"/>
              </p:cNvSpPr>
              <p:nvPr/>
            </p:nvSpPr>
            <p:spPr bwMode="auto">
              <a:xfrm>
                <a:off x="2961486" y="2835598"/>
                <a:ext cx="3914778" cy="476721"/>
              </a:xfrm>
              <a:prstGeom prst="rect">
                <a:avLst/>
              </a:prstGeom>
              <a:solidFill>
                <a:schemeClr val="bg1"/>
              </a:solidFill>
              <a:ln w="57150" cmpd="thinThick">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dirty="0" smtClean="0">
                    <a:latin typeface="HG創英角ｺﾞｼｯｸUB" panose="020B0909000000000000" pitchFamily="49" charset="-128"/>
                    <a:ea typeface="HG創英角ｺﾞｼｯｸUB" panose="020B0909000000000000" pitchFamily="49" charset="-128"/>
                  </a:rPr>
                  <a:t>損害保険団体との覚書締結事務の手続き</a:t>
                </a:r>
                <a:endParaRPr lang="ja-JP" altLang="en-US" sz="1400" dirty="0">
                  <a:latin typeface="HG創英角ｺﾞｼｯｸUB" panose="020B0909000000000000" pitchFamily="49" charset="-128"/>
                  <a:ea typeface="HG創英角ｺﾞｼｯｸUB" panose="020B0909000000000000" pitchFamily="49" charset="-128"/>
                </a:endParaRPr>
              </a:p>
            </p:txBody>
          </p:sp>
        </p:grpSp>
        <p:sp>
          <p:nvSpPr>
            <p:cNvPr id="84" name="テキスト ボックス 83"/>
            <p:cNvSpPr txBox="1"/>
            <p:nvPr/>
          </p:nvSpPr>
          <p:spPr>
            <a:xfrm>
              <a:off x="389664" y="5672281"/>
              <a:ext cx="3432350" cy="276999"/>
            </a:xfrm>
            <a:prstGeom prst="rect">
              <a:avLst/>
            </a:prstGeom>
            <a:noFill/>
          </p:spPr>
          <p:txBody>
            <a:bodyPr wrap="none" rtlCol="0">
              <a:spAutoFit/>
            </a:bodyPr>
            <a:lstStyle/>
            <a:p>
              <a:r>
                <a:rPr kumimoji="1" lang="en-US" altLang="ja-JP" sz="1200" dirty="0" smtClean="0"/>
                <a:t>※ </a:t>
              </a:r>
              <a:r>
                <a:rPr kumimoji="1" lang="ja-JP" altLang="en-US" sz="1200" dirty="0" smtClean="0"/>
                <a:t>希望する国保組合も覚書</a:t>
              </a:r>
              <a:r>
                <a:rPr lang="ja-JP" altLang="en-US" sz="1200" dirty="0" smtClean="0"/>
                <a:t>を</a:t>
              </a:r>
              <a:r>
                <a:rPr kumimoji="1" lang="ja-JP" altLang="en-US" sz="1200" dirty="0" smtClean="0"/>
                <a:t>締結することが可能</a:t>
              </a:r>
              <a:endParaRPr kumimoji="1" lang="ja-JP" altLang="en-US" sz="1200" dirty="0"/>
            </a:p>
          </p:txBody>
        </p:sp>
      </p:grpSp>
      <p:sp>
        <p:nvSpPr>
          <p:cNvPr id="6" name="正方形/長方形 5"/>
          <p:cNvSpPr/>
          <p:nvPr/>
        </p:nvSpPr>
        <p:spPr>
          <a:xfrm>
            <a:off x="-47298" y="6421804"/>
            <a:ext cx="6008410" cy="415498"/>
          </a:xfrm>
          <a:prstGeom prst="rect">
            <a:avLst/>
          </a:prstGeom>
        </p:spPr>
        <p:txBody>
          <a:bodyPr wrap="square">
            <a:spAutoFit/>
          </a:bodyPr>
          <a:lstStyle/>
          <a:p>
            <a:r>
              <a:rPr lang="en-US" altLang="ja-JP" sz="1050" dirty="0" smtClean="0">
                <a:latin typeface="ＭＳ Ｐ明朝" panose="02020600040205080304" pitchFamily="18" charset="-128"/>
                <a:ea typeface="ＭＳ Ｐ明朝" panose="02020600040205080304" pitchFamily="18" charset="-128"/>
              </a:rPr>
              <a:t>※ </a:t>
            </a:r>
            <a:r>
              <a:rPr lang="ja-JP" altLang="en-US" sz="1050" dirty="0" smtClean="0">
                <a:latin typeface="ＭＳ Ｐ明朝" panose="02020600040205080304" pitchFamily="18" charset="-128"/>
                <a:ea typeface="ＭＳ Ｐ明朝" panose="02020600040205080304" pitchFamily="18" charset="-128"/>
              </a:rPr>
              <a:t>国保組合の場合、</a:t>
            </a:r>
            <a:r>
              <a:rPr lang="ja-JP" altLang="ja-JP" sz="1050" dirty="0" smtClean="0">
                <a:latin typeface="ＭＳ Ｐ明朝" panose="02020600040205080304" pitchFamily="18" charset="-128"/>
                <a:ea typeface="ＭＳ Ｐ明朝" panose="02020600040205080304" pitchFamily="18" charset="-128"/>
              </a:rPr>
              <a:t>一</a:t>
            </a:r>
            <a:r>
              <a:rPr lang="ja-JP" altLang="en-US" sz="1050" dirty="0">
                <a:latin typeface="ＭＳ Ｐ明朝" panose="02020600040205080304" pitchFamily="18" charset="-128"/>
                <a:ea typeface="ＭＳ Ｐ明朝" panose="02020600040205080304" pitchFamily="18" charset="-128"/>
              </a:rPr>
              <a:t>の</a:t>
            </a:r>
            <a:r>
              <a:rPr lang="ja-JP" altLang="ja-JP" sz="1050" dirty="0">
                <a:latin typeface="ＭＳ Ｐ明朝" panose="02020600040205080304" pitchFamily="18" charset="-128"/>
                <a:ea typeface="ＭＳ Ｐ明朝" panose="02020600040205080304" pitchFamily="18" charset="-128"/>
              </a:rPr>
              <a:t>国民健康保険組合であっても締結可能であり、徐々に組合数</a:t>
            </a:r>
            <a:r>
              <a:rPr lang="ja-JP" altLang="ja-JP" sz="1050" dirty="0" smtClean="0">
                <a:latin typeface="ＭＳ Ｐ明朝" panose="02020600040205080304" pitchFamily="18" charset="-128"/>
                <a:ea typeface="ＭＳ Ｐ明朝" panose="02020600040205080304" pitchFamily="18" charset="-128"/>
              </a:rPr>
              <a:t>が</a:t>
            </a:r>
            <a:r>
              <a:rPr lang="ja-JP" altLang="en-US" sz="1050" dirty="0" smtClean="0">
                <a:latin typeface="ＭＳ Ｐ明朝" panose="02020600040205080304" pitchFamily="18" charset="-128"/>
                <a:ea typeface="ＭＳ Ｐ明朝" panose="02020600040205080304" pitchFamily="18" charset="-128"/>
              </a:rPr>
              <a:t>増える</a:t>
            </a:r>
            <a:r>
              <a:rPr lang="ja-JP" altLang="ja-JP" sz="1050" dirty="0" smtClean="0">
                <a:latin typeface="ＭＳ Ｐ明朝" panose="02020600040205080304" pitchFamily="18" charset="-128"/>
                <a:ea typeface="ＭＳ Ｐ明朝" panose="02020600040205080304" pitchFamily="18" charset="-128"/>
              </a:rPr>
              <a:t>えること</a:t>
            </a:r>
            <a:endParaRPr lang="en-US" altLang="ja-JP" sz="1050" dirty="0" smtClean="0">
              <a:latin typeface="ＭＳ Ｐ明朝" panose="02020600040205080304" pitchFamily="18" charset="-128"/>
              <a:ea typeface="ＭＳ Ｐ明朝" panose="02020600040205080304" pitchFamily="18" charset="-128"/>
            </a:endParaRPr>
          </a:p>
          <a:p>
            <a:r>
              <a:rPr lang="ja-JP" altLang="en-US" sz="1050" dirty="0">
                <a:latin typeface="ＭＳ Ｐ明朝" panose="02020600040205080304" pitchFamily="18" charset="-128"/>
                <a:ea typeface="ＭＳ Ｐ明朝" panose="02020600040205080304" pitchFamily="18" charset="-128"/>
              </a:rPr>
              <a:t>　</a:t>
            </a:r>
            <a:r>
              <a:rPr lang="ja-JP" altLang="ja-JP" sz="1050" dirty="0" smtClean="0">
                <a:latin typeface="ＭＳ Ｐ明朝" panose="02020600040205080304" pitchFamily="18" charset="-128"/>
                <a:ea typeface="ＭＳ Ｐ明朝" panose="02020600040205080304" pitchFamily="18" charset="-128"/>
              </a:rPr>
              <a:t>も差し支えない</a:t>
            </a:r>
            <a:r>
              <a:rPr lang="ja-JP" altLang="en-US" sz="1050" dirty="0" smtClean="0">
                <a:latin typeface="ＭＳ Ｐ明朝" panose="02020600040205080304" pitchFamily="18" charset="-128"/>
                <a:ea typeface="ＭＳ Ｐ明朝" panose="02020600040205080304" pitchFamily="18" charset="-128"/>
              </a:rPr>
              <a:t>。この</a:t>
            </a:r>
            <a:r>
              <a:rPr lang="ja-JP" altLang="ja-JP" sz="1050" dirty="0" smtClean="0">
                <a:latin typeface="ＭＳ Ｐ明朝" panose="02020600040205080304" pitchFamily="18" charset="-128"/>
                <a:ea typeface="ＭＳ Ｐ明朝" panose="02020600040205080304" pitchFamily="18" charset="-128"/>
              </a:rPr>
              <a:t>場合、</a:t>
            </a:r>
            <a:r>
              <a:rPr lang="ja-JP" altLang="ja-JP" sz="1050" dirty="0">
                <a:latin typeface="ＭＳ Ｐ明朝" panose="02020600040205080304" pitchFamily="18" charset="-128"/>
                <a:ea typeface="ＭＳ Ｐ明朝" panose="02020600040205080304" pitchFamily="18" charset="-128"/>
              </a:rPr>
              <a:t>損害</a:t>
            </a:r>
            <a:r>
              <a:rPr lang="ja-JP" altLang="ja-JP" sz="1050" dirty="0" smtClean="0">
                <a:latin typeface="ＭＳ Ｐ明朝" panose="02020600040205080304" pitchFamily="18" charset="-128"/>
                <a:ea typeface="ＭＳ Ｐ明朝" panose="02020600040205080304" pitchFamily="18" charset="-128"/>
              </a:rPr>
              <a:t>保険団体</a:t>
            </a:r>
            <a:r>
              <a:rPr lang="ja-JP" altLang="ja-JP" sz="1050" dirty="0">
                <a:latin typeface="ＭＳ Ｐ明朝" panose="02020600040205080304" pitchFamily="18" charset="-128"/>
                <a:ea typeface="ＭＳ Ｐ明朝" panose="02020600040205080304" pitchFamily="18" charset="-128"/>
              </a:rPr>
              <a:t>から</a:t>
            </a:r>
            <a:r>
              <a:rPr lang="ja-JP" altLang="ja-JP" sz="1050" dirty="0" smtClean="0">
                <a:latin typeface="ＭＳ Ｐ明朝" panose="02020600040205080304" pitchFamily="18" charset="-128"/>
                <a:ea typeface="ＭＳ Ｐ明朝" panose="02020600040205080304" pitchFamily="18" charset="-128"/>
              </a:rPr>
              <a:t>、</a:t>
            </a:r>
            <a:r>
              <a:rPr lang="ja-JP" altLang="en-US" sz="1050" dirty="0" smtClean="0">
                <a:latin typeface="ＭＳ Ｐ明朝" panose="02020600040205080304" pitchFamily="18" charset="-128"/>
                <a:ea typeface="ＭＳ Ｐ明朝" panose="02020600040205080304" pitchFamily="18" charset="-128"/>
              </a:rPr>
              <a:t>半年に１回など締結の</a:t>
            </a:r>
            <a:r>
              <a:rPr lang="ja-JP" altLang="ja-JP" sz="1050" dirty="0" smtClean="0">
                <a:latin typeface="ＭＳ Ｐ明朝" panose="02020600040205080304" pitchFamily="18" charset="-128"/>
                <a:ea typeface="ＭＳ Ｐ明朝" panose="02020600040205080304" pitchFamily="18" charset="-128"/>
              </a:rPr>
              <a:t>時期</a:t>
            </a:r>
            <a:r>
              <a:rPr lang="ja-JP" altLang="ja-JP" sz="1050" dirty="0">
                <a:latin typeface="ＭＳ Ｐ明朝" panose="02020600040205080304" pitchFamily="18" charset="-128"/>
                <a:ea typeface="ＭＳ Ｐ明朝" panose="02020600040205080304" pitchFamily="18" charset="-128"/>
              </a:rPr>
              <a:t>を</a:t>
            </a:r>
            <a:r>
              <a:rPr lang="ja-JP" altLang="ja-JP" sz="1050" dirty="0" smtClean="0">
                <a:latin typeface="ＭＳ Ｐ明朝" panose="02020600040205080304" pitchFamily="18" charset="-128"/>
                <a:ea typeface="ＭＳ Ｐ明朝" panose="02020600040205080304" pitchFamily="18" charset="-128"/>
              </a:rPr>
              <a:t>揃え</a:t>
            </a:r>
            <a:r>
              <a:rPr lang="ja-JP" altLang="en-US" sz="1050" dirty="0" smtClean="0">
                <a:latin typeface="ＭＳ Ｐ明朝" panose="02020600040205080304" pitchFamily="18" charset="-128"/>
                <a:ea typeface="ＭＳ Ｐ明朝" panose="02020600040205080304" pitchFamily="18" charset="-128"/>
              </a:rPr>
              <a:t>て欲しいと</a:t>
            </a:r>
            <a:r>
              <a:rPr lang="ja-JP" altLang="ja-JP" sz="1050" dirty="0" smtClean="0">
                <a:latin typeface="ＭＳ Ｐ明朝" panose="02020600040205080304" pitchFamily="18" charset="-128"/>
                <a:ea typeface="ＭＳ Ｐ明朝" panose="02020600040205080304" pitchFamily="18" charset="-128"/>
              </a:rPr>
              <a:t>の要請</a:t>
            </a:r>
            <a:r>
              <a:rPr lang="ja-JP" altLang="en-US" sz="1050" dirty="0" smtClean="0">
                <a:latin typeface="ＭＳ Ｐ明朝" panose="02020600040205080304" pitchFamily="18" charset="-128"/>
                <a:ea typeface="ＭＳ Ｐ明朝" panose="02020600040205080304" pitchFamily="18" charset="-128"/>
              </a:rPr>
              <a:t>。</a:t>
            </a:r>
            <a:endParaRPr lang="ja-JP" altLang="ja-JP" sz="1050" dirty="0">
              <a:latin typeface="ＭＳ Ｐ明朝" panose="02020600040205080304" pitchFamily="18" charset="-128"/>
              <a:ea typeface="ＭＳ Ｐ明朝" panose="02020600040205080304" pitchFamily="18" charset="-128"/>
            </a:endParaRPr>
          </a:p>
        </p:txBody>
      </p:sp>
      <p:sp>
        <p:nvSpPr>
          <p:cNvPr id="45" name="正方形/長方形 44"/>
          <p:cNvSpPr/>
          <p:nvPr/>
        </p:nvSpPr>
        <p:spPr>
          <a:xfrm>
            <a:off x="2144688" y="1897087"/>
            <a:ext cx="6768752" cy="584775"/>
          </a:xfrm>
          <a:prstGeom prst="rect">
            <a:avLst/>
          </a:prstGeom>
          <a:solidFill>
            <a:schemeClr val="bg1"/>
          </a:solidFill>
          <a:ln w="28575">
            <a:solidFill>
              <a:schemeClr val="accent1"/>
            </a:solidFill>
          </a:ln>
        </p:spPr>
        <p:txBody>
          <a:bodyPr wrap="square">
            <a:spAutoFit/>
          </a:bodyPr>
          <a:lstStyle/>
          <a:p>
            <a:r>
              <a:rPr lang="ja-JP" altLang="ja-JP" sz="1600" dirty="0" smtClean="0">
                <a:latin typeface="ＭＳ ゴシック" panose="020B0609070205080204" pitchFamily="49" charset="-128"/>
                <a:ea typeface="ＭＳ ゴシック" panose="020B0609070205080204" pitchFamily="49" charset="-128"/>
              </a:rPr>
              <a:t>国保</a:t>
            </a:r>
            <a:r>
              <a:rPr lang="ja-JP" altLang="ja-JP" sz="1600" dirty="0">
                <a:latin typeface="ＭＳ ゴシック" panose="020B0609070205080204" pitchFamily="49" charset="-128"/>
                <a:ea typeface="ＭＳ ゴシック" panose="020B0609070205080204" pitchFamily="49" charset="-128"/>
              </a:rPr>
              <a:t>の利用開始</a:t>
            </a:r>
            <a:r>
              <a:rPr lang="ja-JP" altLang="en-US" sz="1600" dirty="0">
                <a:latin typeface="ＭＳ ゴシック" panose="020B0609070205080204" pitchFamily="49" charset="-128"/>
                <a:ea typeface="ＭＳ ゴシック" panose="020B0609070205080204" pitchFamily="49" charset="-128"/>
              </a:rPr>
              <a:t>日</a:t>
            </a:r>
            <a:r>
              <a:rPr lang="ja-JP" altLang="ja-JP" sz="1600" dirty="0">
                <a:latin typeface="ＭＳ ゴシック" panose="020B0609070205080204" pitchFamily="49" charset="-128"/>
                <a:ea typeface="ＭＳ ゴシック" panose="020B0609070205080204" pitchFamily="49" charset="-128"/>
              </a:rPr>
              <a:t>から</a:t>
            </a:r>
            <a:r>
              <a:rPr lang="ja-JP" altLang="en-US" sz="1600" dirty="0" smtClean="0">
                <a:latin typeface="ＭＳ ゴシック" panose="020B0609070205080204" pitchFamily="49" charset="-128"/>
                <a:ea typeface="ＭＳ ゴシック" panose="020B0609070205080204" pitchFamily="49" charset="-128"/>
              </a:rPr>
              <a:t>、原則</a:t>
            </a:r>
            <a:r>
              <a:rPr lang="ja-JP" altLang="ja-JP" sz="1600" dirty="0" smtClean="0">
                <a:latin typeface="ＭＳ ゴシック" panose="020B0609070205080204" pitchFamily="49" charset="-128"/>
                <a:ea typeface="ＭＳ ゴシック" panose="020B0609070205080204" pitchFamily="49" charset="-128"/>
              </a:rPr>
              <a:t>約</a:t>
            </a:r>
            <a:r>
              <a:rPr lang="ja-JP" altLang="ja-JP" sz="1600" dirty="0">
                <a:latin typeface="ＭＳ ゴシック" panose="020B0609070205080204" pitchFamily="49" charset="-128"/>
                <a:ea typeface="ＭＳ ゴシック" panose="020B0609070205080204" pitchFamily="49" charset="-128"/>
              </a:rPr>
              <a:t>１か月以内に</a:t>
            </a:r>
            <a:r>
              <a:rPr lang="ja-JP" altLang="en-US" sz="1600" dirty="0">
                <a:latin typeface="ＭＳ ゴシック" panose="020B0609070205080204" pitchFamily="49" charset="-128"/>
                <a:ea typeface="ＭＳ ゴシック" panose="020B0609070205080204" pitchFamily="49" charset="-128"/>
              </a:rPr>
              <a:t>、</a:t>
            </a:r>
            <a:r>
              <a:rPr lang="ja-JP" altLang="ja-JP" sz="1600" dirty="0">
                <a:latin typeface="ＭＳ ゴシック" panose="020B0609070205080204" pitchFamily="49" charset="-128"/>
                <a:ea typeface="ＭＳ ゴシック" panose="020B0609070205080204" pitchFamily="49" charset="-128"/>
              </a:rPr>
              <a:t>保険者</a:t>
            </a:r>
            <a:r>
              <a:rPr lang="ja-JP" altLang="ja-JP" sz="1600" dirty="0" smtClean="0">
                <a:latin typeface="ＭＳ ゴシック" panose="020B0609070205080204" pitchFamily="49" charset="-128"/>
                <a:ea typeface="ＭＳ ゴシック" panose="020B0609070205080204" pitchFamily="49" charset="-128"/>
              </a:rPr>
              <a:t>に</a:t>
            </a:r>
            <a:r>
              <a:rPr lang="ja-JP" altLang="en-US" sz="1600" dirty="0" smtClean="0">
                <a:latin typeface="ＭＳ ゴシック" panose="020B0609070205080204" pitchFamily="49" charset="-128"/>
                <a:ea typeface="ＭＳ ゴシック" panose="020B0609070205080204" pitchFamily="49" charset="-128"/>
              </a:rPr>
              <a:t>傷病届が</a:t>
            </a:r>
            <a:r>
              <a:rPr lang="ja-JP" altLang="en-US" sz="1600" dirty="0">
                <a:latin typeface="ＭＳ ゴシック" panose="020B0609070205080204" pitchFamily="49" charset="-128"/>
                <a:ea typeface="ＭＳ ゴシック" panose="020B0609070205080204" pitchFamily="49" charset="-128"/>
              </a:rPr>
              <a:t>確実</a:t>
            </a:r>
            <a:r>
              <a:rPr lang="ja-JP" altLang="en-US" sz="1600" dirty="0" smtClean="0">
                <a:latin typeface="ＭＳ ゴシック" panose="020B0609070205080204" pitchFamily="49" charset="-128"/>
                <a:ea typeface="ＭＳ ゴシック" panose="020B0609070205080204" pitchFamily="49" charset="-128"/>
              </a:rPr>
              <a:t>に提出さ</a:t>
            </a:r>
            <a:r>
              <a:rPr lang="ja-JP" altLang="ja-JP" sz="1600" dirty="0" smtClean="0">
                <a:latin typeface="ＭＳ ゴシック" panose="020B0609070205080204" pitchFamily="49" charset="-128"/>
                <a:ea typeface="ＭＳ ゴシック" panose="020B0609070205080204" pitchFamily="49" charset="-128"/>
              </a:rPr>
              <a:t>れる</a:t>
            </a:r>
            <a:r>
              <a:rPr lang="ja-JP" altLang="ja-JP" sz="1600" dirty="0">
                <a:latin typeface="ＭＳ ゴシック" panose="020B0609070205080204" pitchFamily="49" charset="-128"/>
                <a:ea typeface="ＭＳ ゴシック" panose="020B0609070205080204" pitchFamily="49" charset="-128"/>
              </a:rPr>
              <a:t>ように</a:t>
            </a:r>
            <a:r>
              <a:rPr lang="ja-JP" altLang="ja-JP" sz="1600" dirty="0" smtClean="0">
                <a:latin typeface="ＭＳ ゴシック" panose="020B0609070205080204" pitchFamily="49" charset="-128"/>
                <a:ea typeface="ＭＳ ゴシック" panose="020B0609070205080204" pitchFamily="49" charset="-128"/>
              </a:rPr>
              <a:t>なる</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7" name="右矢印 6"/>
          <p:cNvSpPr/>
          <p:nvPr/>
        </p:nvSpPr>
        <p:spPr>
          <a:xfrm>
            <a:off x="468038" y="1928619"/>
            <a:ext cx="1527002" cy="484632"/>
          </a:xfrm>
          <a:prstGeom prst="right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a:off x="2489" y="751641"/>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126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47600" y="51852"/>
            <a:ext cx="10801200" cy="369332"/>
          </a:xfrm>
          <a:prstGeom prst="rect">
            <a:avLst/>
          </a:prstGeom>
          <a:noFill/>
        </p:spPr>
        <p:txBody>
          <a:bodyPr wrap="square" rtlCol="0">
            <a:spAutoFit/>
          </a:bodyPr>
          <a:lstStyle/>
          <a:p>
            <a:pPr algn="ct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３　</a:t>
            </a:r>
            <a:r>
              <a:rPr lang="ja-JP" altLang="en-US" dirty="0">
                <a:latin typeface="HGP創英角ｺﾞｼｯｸUB" panose="020B0900000000000000" pitchFamily="50" charset="-128"/>
                <a:ea typeface="HGP創英角ｺﾞｼｯｸUB" panose="020B0900000000000000" pitchFamily="50" charset="-128"/>
              </a:rPr>
              <a:t>市町村等の体制強化・国等による支援</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　</a:t>
            </a:r>
            <a:endParaRPr lang="en-US" altLang="ja-JP" dirty="0" smtClean="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14" name="グループ化 13"/>
          <p:cNvGrpSpPr/>
          <p:nvPr/>
        </p:nvGrpSpPr>
        <p:grpSpPr>
          <a:xfrm>
            <a:off x="128464" y="4342783"/>
            <a:ext cx="9573128" cy="2399211"/>
            <a:chOff x="170856" y="3977266"/>
            <a:chExt cx="9573128" cy="2399211"/>
          </a:xfrm>
        </p:grpSpPr>
        <p:grpSp>
          <p:nvGrpSpPr>
            <p:cNvPr id="28" name="グループ化 27"/>
            <p:cNvGrpSpPr/>
            <p:nvPr/>
          </p:nvGrpSpPr>
          <p:grpSpPr>
            <a:xfrm>
              <a:off x="170856" y="3977266"/>
              <a:ext cx="6106257" cy="2399211"/>
              <a:chOff x="111911" y="1213579"/>
              <a:chExt cx="6106257" cy="2399211"/>
            </a:xfrm>
          </p:grpSpPr>
          <p:sp>
            <p:nvSpPr>
              <p:cNvPr id="29" name="正方形/長方形 28"/>
              <p:cNvSpPr/>
              <p:nvPr/>
            </p:nvSpPr>
            <p:spPr>
              <a:xfrm>
                <a:off x="111911" y="1235900"/>
                <a:ext cx="2880320" cy="360000"/>
              </a:xfrm>
              <a:prstGeom prst="rect">
                <a:avLst/>
              </a:prstGeom>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b="1" spc="300" dirty="0" smtClean="0">
                    <a:solidFill>
                      <a:schemeClr val="tx1"/>
                    </a:solidFill>
                    <a:latin typeface="+mj-ea"/>
                    <a:ea typeface="+mj-ea"/>
                  </a:rPr>
                  <a:t>都道府県</a:t>
                </a:r>
                <a:r>
                  <a:rPr kumimoji="1" lang="ja-JP" altLang="en-US" sz="1200" b="1" spc="300" dirty="0" smtClean="0">
                    <a:solidFill>
                      <a:schemeClr val="tx1"/>
                    </a:solidFill>
                    <a:latin typeface="+mj-ea"/>
                    <a:ea typeface="+mj-ea"/>
                  </a:rPr>
                  <a:t>（指導助言）</a:t>
                </a:r>
                <a:endParaRPr kumimoji="1" lang="ja-JP" altLang="en-US" sz="1400" b="1" spc="300" dirty="0">
                  <a:solidFill>
                    <a:schemeClr val="tx1"/>
                  </a:solidFill>
                  <a:latin typeface="+mj-ea"/>
                  <a:ea typeface="+mj-ea"/>
                </a:endParaRPr>
              </a:p>
            </p:txBody>
          </p:sp>
          <p:sp>
            <p:nvSpPr>
              <p:cNvPr id="30" name="正方形/長方形 29"/>
              <p:cNvSpPr/>
              <p:nvPr/>
            </p:nvSpPr>
            <p:spPr>
              <a:xfrm>
                <a:off x="111911" y="1589828"/>
                <a:ext cx="2880320" cy="1185416"/>
              </a:xfrm>
              <a:prstGeom prst="rect">
                <a:avLst/>
              </a:prstGeom>
              <a:solidFill>
                <a:schemeClr val="accent4">
                  <a:lumMod val="20000"/>
                  <a:lumOff val="8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a:lnSpc>
                    <a:spcPts val="20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損保団体との協定締結に向けた啓発</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数値目標や取組状況を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国保運営方針等を通じて</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取組の底上げを支援</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050591" y="1213579"/>
                <a:ext cx="3167577" cy="360000"/>
              </a:xfrm>
              <a:prstGeom prst="rect">
                <a:avLst/>
              </a:prstGeom>
              <a:solidFill>
                <a:schemeClr val="bg1"/>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spc="300" dirty="0" smtClean="0">
                    <a:solidFill>
                      <a:schemeClr val="tx1"/>
                    </a:solidFill>
                    <a:latin typeface="+mj-ea"/>
                    <a:ea typeface="+mj-ea"/>
                  </a:rPr>
                  <a:t>国による支援</a:t>
                </a:r>
                <a:endParaRPr kumimoji="1" lang="en-US" altLang="ja-JP" sz="1400" b="1" spc="300" dirty="0" smtClean="0">
                  <a:solidFill>
                    <a:schemeClr val="tx1"/>
                  </a:solidFill>
                  <a:latin typeface="+mj-ea"/>
                  <a:ea typeface="+mj-ea"/>
                </a:endParaRPr>
              </a:p>
            </p:txBody>
          </p:sp>
          <p:sp>
            <p:nvSpPr>
              <p:cNvPr id="32" name="正方形/長方形 31"/>
              <p:cNvSpPr/>
              <p:nvPr/>
            </p:nvSpPr>
            <p:spPr>
              <a:xfrm>
                <a:off x="3050591" y="1586060"/>
                <a:ext cx="3156235" cy="2026730"/>
              </a:xfrm>
              <a:prstGeom prst="rect">
                <a:avLst/>
              </a:prstGeom>
              <a:solidFill>
                <a:schemeClr val="accent3">
                  <a:lumMod val="20000"/>
                  <a:lumOff val="80000"/>
                  <a:alpha val="53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ts val="20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第三者求償アドバイザー設置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年度予定）</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広報</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取組強化に対する財政支援</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国保中央会と連携して、損保団体との</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協定を</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推進、定期的に取組状況を評価</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国保運営方針ガイドラインを提示</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及び都道府県の役割を強化</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市町村の達成状況を把握し、効果的な</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取組の実施を支援</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正方形/長方形 52"/>
            <p:cNvSpPr/>
            <p:nvPr/>
          </p:nvSpPr>
          <p:spPr>
            <a:xfrm>
              <a:off x="6359984" y="4245251"/>
              <a:ext cx="3384000" cy="36000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spc="300" dirty="0" smtClean="0">
                  <a:solidFill>
                    <a:schemeClr val="tx1"/>
                  </a:solidFill>
                  <a:latin typeface="+mj-ea"/>
                  <a:ea typeface="+mj-ea"/>
                </a:rPr>
                <a:t>国保中央会</a:t>
              </a:r>
              <a:r>
                <a:rPr lang="ja-JP" altLang="en-US" sz="1400" b="1" spc="300" dirty="0">
                  <a:solidFill>
                    <a:schemeClr val="tx1"/>
                  </a:solidFill>
                  <a:latin typeface="+mj-ea"/>
                  <a:ea typeface="+mj-ea"/>
                </a:rPr>
                <a:t>に</a:t>
              </a:r>
              <a:r>
                <a:rPr lang="ja-JP" altLang="en-US" sz="1400" b="1" spc="300" dirty="0" smtClean="0">
                  <a:solidFill>
                    <a:schemeClr val="tx1"/>
                  </a:solidFill>
                  <a:latin typeface="+mj-ea"/>
                  <a:ea typeface="+mj-ea"/>
                </a:rPr>
                <a:t>よる支援</a:t>
              </a:r>
              <a:endParaRPr kumimoji="1" lang="en-US" altLang="ja-JP" sz="1400" b="1" spc="300" dirty="0" smtClean="0">
                <a:solidFill>
                  <a:schemeClr val="tx1"/>
                </a:solidFill>
                <a:latin typeface="+mj-ea"/>
                <a:ea typeface="+mj-ea"/>
              </a:endParaRPr>
            </a:p>
          </p:txBody>
        </p:sp>
        <p:sp>
          <p:nvSpPr>
            <p:cNvPr id="54" name="正方形/長方形 53"/>
            <p:cNvSpPr/>
            <p:nvPr/>
          </p:nvSpPr>
          <p:spPr>
            <a:xfrm>
              <a:off x="6359984" y="4613903"/>
              <a:ext cx="3384000" cy="1746916"/>
            </a:xfrm>
            <a:prstGeom prst="rect">
              <a:avLst/>
            </a:prstGeom>
            <a:solidFill>
              <a:schemeClr val="accent2">
                <a:lumMod val="20000"/>
                <a:lumOff val="80000"/>
              </a:schemeClr>
            </a:solidFill>
            <a:ln>
              <a:solidFill>
                <a:schemeClr val="accent2">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nSpc>
                  <a:spcPts val="18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国保連合会に標準的な事務処理マニュアル</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を提供</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市町村向けマニュアルを含む）</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国保連合会による損保団体との協定締結の</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推進</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損保団体と協議の場を設置し、協定の</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取組状況を継続的に改善</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国保保険者標準システムや、国保総合シス　</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テムの開発による事務処理を支援</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26</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41565" y="626154"/>
            <a:ext cx="9822872" cy="357735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961112" y="535072"/>
            <a:ext cx="3240000" cy="360000"/>
          </a:xfrm>
          <a:prstGeom prst="rect">
            <a:avLst/>
          </a:prstGeom>
          <a:solidFill>
            <a:schemeClr val="accent6">
              <a:lumMod val="20000"/>
              <a:lumOff val="8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b="1" spc="300" dirty="0" smtClean="0">
                <a:solidFill>
                  <a:schemeClr val="tx1"/>
                </a:solidFill>
                <a:latin typeface="+mj-ea"/>
                <a:ea typeface="+mj-ea"/>
              </a:rPr>
              <a:t>体制の強化</a:t>
            </a:r>
            <a:endParaRPr kumimoji="1" lang="ja-JP" altLang="en-US" sz="1600" b="1" spc="300" dirty="0">
              <a:solidFill>
                <a:schemeClr val="tx1"/>
              </a:solidFill>
              <a:latin typeface="+mj-ea"/>
              <a:ea typeface="+mj-ea"/>
            </a:endParaRPr>
          </a:p>
        </p:txBody>
      </p:sp>
      <p:graphicFrame>
        <p:nvGraphicFramePr>
          <p:cNvPr id="10" name="図表 9"/>
          <p:cNvGraphicFramePr/>
          <p:nvPr>
            <p:extLst>
              <p:ext uri="{D42A27DB-BD31-4B8C-83A1-F6EECF244321}">
                <p14:modId xmlns:p14="http://schemas.microsoft.com/office/powerpoint/2010/main" val="1773342477"/>
              </p:ext>
            </p:extLst>
          </p:nvPr>
        </p:nvGraphicFramePr>
        <p:xfrm>
          <a:off x="-1472300" y="1371211"/>
          <a:ext cx="4373834" cy="1265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正方形/長方形 10"/>
          <p:cNvSpPr/>
          <p:nvPr/>
        </p:nvSpPr>
        <p:spPr>
          <a:xfrm>
            <a:off x="84166" y="1559525"/>
            <a:ext cx="644673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b="1" u="sng" dirty="0" smtClean="0">
                <a:solidFill>
                  <a:srgbClr val="C00000"/>
                </a:solidFill>
                <a:latin typeface="+mn-ea"/>
              </a:rPr>
              <a:t>市町村 </a:t>
            </a:r>
            <a:r>
              <a:rPr lang="ja-JP" altLang="en-US" sz="1400" b="1" dirty="0" smtClean="0">
                <a:solidFill>
                  <a:schemeClr val="tx1"/>
                </a:solidFill>
                <a:latin typeface="+mn-ea"/>
              </a:rPr>
              <a:t>は、第三者求償の体制を強化するため、</a:t>
            </a:r>
            <a:endParaRPr lang="en-US" altLang="ja-JP" sz="1400" b="1" dirty="0" smtClean="0">
              <a:solidFill>
                <a:schemeClr val="tx1"/>
              </a:solidFill>
              <a:latin typeface="+mn-ea"/>
            </a:endParaRPr>
          </a:p>
          <a:p>
            <a:pPr>
              <a:lnSpc>
                <a:spcPts val="2000"/>
              </a:lnSpc>
            </a:pPr>
            <a:r>
              <a:rPr lang="ja-JP" altLang="en-US" sz="1400" b="1" dirty="0" smtClean="0">
                <a:solidFill>
                  <a:schemeClr val="tx1"/>
                </a:solidFill>
                <a:latin typeface="+mn-ea"/>
              </a:rPr>
              <a:t>　</a:t>
            </a:r>
            <a:r>
              <a:rPr kumimoji="1" lang="ja-JP" altLang="en-US" sz="1400" b="1" dirty="0" smtClean="0">
                <a:solidFill>
                  <a:schemeClr val="tx1"/>
                </a:solidFill>
                <a:latin typeface="+mn-ea"/>
              </a:rPr>
              <a:t>①　数値目標を設定し、ＰＤＣＡサイクルの確立に着手</a:t>
            </a:r>
            <a:endParaRPr kumimoji="1" lang="en-US" altLang="ja-JP" sz="1400" b="1" dirty="0" smtClean="0">
              <a:solidFill>
                <a:schemeClr val="tx1"/>
              </a:solidFill>
              <a:latin typeface="+mn-ea"/>
            </a:endParaRPr>
          </a:p>
          <a:p>
            <a:pPr>
              <a:lnSpc>
                <a:spcPts val="2000"/>
              </a:lnSpc>
            </a:pPr>
            <a:r>
              <a:rPr lang="ja-JP" altLang="en-US" sz="1400" b="1" dirty="0">
                <a:solidFill>
                  <a:schemeClr val="tx1"/>
                </a:solidFill>
                <a:latin typeface="+mn-ea"/>
              </a:rPr>
              <a:t>　</a:t>
            </a:r>
            <a:r>
              <a:rPr lang="ja-JP" altLang="en-US" sz="1400" b="1" dirty="0" smtClean="0">
                <a:solidFill>
                  <a:schemeClr val="tx1"/>
                </a:solidFill>
                <a:latin typeface="+mn-ea"/>
              </a:rPr>
              <a:t>　　　　　　　　　　　（数値目標の設定例）</a:t>
            </a:r>
            <a:endParaRPr lang="en-US" altLang="ja-JP" sz="1400" b="1" dirty="0" smtClean="0">
              <a:solidFill>
                <a:schemeClr val="tx1"/>
              </a:solidFill>
              <a:latin typeface="+mn-ea"/>
            </a:endParaRPr>
          </a:p>
          <a:p>
            <a:pPr>
              <a:lnSpc>
                <a:spcPct val="150000"/>
              </a:lnSpc>
            </a:pPr>
            <a:endParaRPr kumimoji="1" lang="en-US" altLang="ja-JP" sz="1400" b="1" dirty="0">
              <a:solidFill>
                <a:schemeClr val="tx1"/>
              </a:solidFill>
              <a:latin typeface="+mn-ea"/>
            </a:endParaRPr>
          </a:p>
          <a:p>
            <a:pPr>
              <a:lnSpc>
                <a:spcPct val="150000"/>
              </a:lnSpc>
            </a:pPr>
            <a:endParaRPr lang="en-US" altLang="ja-JP" sz="1400" b="1" dirty="0" smtClean="0">
              <a:solidFill>
                <a:schemeClr val="tx1"/>
              </a:solidFill>
              <a:latin typeface="+mn-ea"/>
            </a:endParaRPr>
          </a:p>
          <a:p>
            <a:pPr>
              <a:lnSpc>
                <a:spcPct val="150000"/>
              </a:lnSpc>
            </a:pPr>
            <a:endParaRPr kumimoji="1" lang="en-US" altLang="ja-JP" sz="1400" b="1" dirty="0">
              <a:solidFill>
                <a:schemeClr val="tx1"/>
              </a:solidFill>
              <a:latin typeface="+mn-ea"/>
            </a:endParaRPr>
          </a:p>
          <a:p>
            <a:pPr>
              <a:lnSpc>
                <a:spcPct val="150000"/>
              </a:lnSpc>
            </a:pPr>
            <a:endParaRPr lang="en-US" altLang="ja-JP" sz="1400" b="1" dirty="0" smtClean="0">
              <a:solidFill>
                <a:schemeClr val="tx1"/>
              </a:solidFill>
              <a:latin typeface="+mn-ea"/>
            </a:endParaRPr>
          </a:p>
          <a:p>
            <a:pPr>
              <a:lnSpc>
                <a:spcPct val="150000"/>
              </a:lnSpc>
            </a:pPr>
            <a:endParaRPr lang="en-US" altLang="ja-JP" sz="1400" b="1" dirty="0" smtClean="0">
              <a:solidFill>
                <a:schemeClr val="tx1"/>
              </a:solidFill>
              <a:latin typeface="+mn-ea"/>
            </a:endParaRPr>
          </a:p>
          <a:p>
            <a:pPr>
              <a:lnSpc>
                <a:spcPct val="150000"/>
              </a:lnSpc>
            </a:pPr>
            <a:endParaRPr kumimoji="1" lang="ja-JP" altLang="en-US" sz="1400" b="1" dirty="0">
              <a:solidFill>
                <a:schemeClr val="tx1"/>
              </a:solidFill>
              <a:latin typeface="+mn-ea"/>
            </a:endParaRPr>
          </a:p>
        </p:txBody>
      </p:sp>
      <p:sp>
        <p:nvSpPr>
          <p:cNvPr id="34" name="正方形/長方形 33"/>
          <p:cNvSpPr/>
          <p:nvPr/>
        </p:nvSpPr>
        <p:spPr>
          <a:xfrm>
            <a:off x="1433014" y="1433440"/>
            <a:ext cx="3700005" cy="1143499"/>
          </a:xfrm>
          <a:prstGeom prst="rect">
            <a:avLst/>
          </a:prstGeom>
          <a:solidFill>
            <a:schemeClr val="accent1">
              <a:lumMod val="20000"/>
              <a:lumOff val="80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rtlCol="0" anchor="t"/>
          <a:lstStyle/>
          <a:p>
            <a:pPr>
              <a:lnSpc>
                <a:spcPts val="1400"/>
              </a:lnSpc>
            </a:pPr>
            <a:r>
              <a:rPr lang="ja-JP" altLang="en-US" sz="1100" dirty="0" smtClean="0">
                <a:latin typeface="ＭＳ Ｐ明朝" panose="02020600040205080304" pitchFamily="18" charset="-128"/>
                <a:ea typeface="ＭＳ Ｐ明朝" panose="02020600040205080304" pitchFamily="18" charset="-128"/>
              </a:rPr>
              <a:t>① 交通</a:t>
            </a:r>
            <a:r>
              <a:rPr lang="ja-JP" altLang="en-US" sz="1100" dirty="0">
                <a:latin typeface="ＭＳ Ｐ明朝" panose="02020600040205080304" pitchFamily="18" charset="-128"/>
                <a:ea typeface="ＭＳ Ｐ明朝" panose="02020600040205080304" pitchFamily="18" charset="-128"/>
              </a:rPr>
              <a:t>事故日から傷病届受理までの平均期間が１か月</a:t>
            </a:r>
            <a:r>
              <a:rPr lang="ja-JP" altLang="en-US" sz="1100" dirty="0" smtClean="0">
                <a:latin typeface="ＭＳ Ｐ明朝" panose="02020600040205080304" pitchFamily="18" charset="-128"/>
                <a:ea typeface="ＭＳ Ｐ明朝" panose="02020600040205080304" pitchFamily="18" charset="-128"/>
              </a:rPr>
              <a:t>を</a:t>
            </a:r>
            <a:endParaRPr lang="en-US" altLang="ja-JP" sz="1100" dirty="0" smtClean="0">
              <a:latin typeface="ＭＳ Ｐ明朝" panose="02020600040205080304" pitchFamily="18" charset="-128"/>
              <a:ea typeface="ＭＳ Ｐ明朝" panose="02020600040205080304" pitchFamily="18" charset="-128"/>
            </a:endParaRPr>
          </a:p>
          <a:p>
            <a:pPr>
              <a:lnSpc>
                <a:spcPts val="1400"/>
              </a:lnSpc>
            </a:pP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超える</a:t>
            </a:r>
            <a:r>
              <a:rPr lang="ja-JP" altLang="en-US" sz="1100" dirty="0">
                <a:latin typeface="ＭＳ Ｐ明朝" panose="02020600040205080304" pitchFamily="18" charset="-128"/>
                <a:ea typeface="ＭＳ Ｐ明朝" panose="02020600040205080304" pitchFamily="18" charset="-128"/>
              </a:rPr>
              <a:t>場合、１か月</a:t>
            </a:r>
            <a:r>
              <a:rPr lang="ja-JP" altLang="en-US" sz="1100" dirty="0" smtClean="0">
                <a:latin typeface="ＭＳ Ｐ明朝" panose="02020600040205080304" pitchFamily="18" charset="-128"/>
                <a:ea typeface="ＭＳ Ｐ明朝" panose="02020600040205080304" pitchFamily="18" charset="-128"/>
              </a:rPr>
              <a:t>以内に短縮できる</a:t>
            </a:r>
            <a:r>
              <a:rPr lang="ja-JP" altLang="en-US" sz="1100" dirty="0">
                <a:latin typeface="ＭＳ Ｐ明朝" panose="02020600040205080304" pitchFamily="18" charset="-128"/>
                <a:ea typeface="ＭＳ Ｐ明朝" panose="02020600040205080304" pitchFamily="18" charset="-128"/>
              </a:rPr>
              <a:t>よう取組強化</a:t>
            </a:r>
            <a:endParaRPr lang="en-US" altLang="ja-JP" sz="1100" dirty="0">
              <a:latin typeface="ＭＳ Ｐ明朝" panose="02020600040205080304" pitchFamily="18" charset="-128"/>
              <a:ea typeface="ＭＳ Ｐ明朝" panose="02020600040205080304" pitchFamily="18" charset="-128"/>
            </a:endParaRPr>
          </a:p>
          <a:p>
            <a:pPr>
              <a:lnSpc>
                <a:spcPts val="1400"/>
              </a:lnSpc>
            </a:pPr>
            <a:r>
              <a:rPr lang="ja-JP" altLang="en-US" sz="1100" dirty="0" smtClean="0">
                <a:latin typeface="ＭＳ Ｐ明朝" panose="02020600040205080304" pitchFamily="18" charset="-128"/>
                <a:ea typeface="ＭＳ Ｐ明朝" panose="02020600040205080304" pitchFamily="18" charset="-128"/>
              </a:rPr>
              <a:t>② 求償</a:t>
            </a:r>
            <a:r>
              <a:rPr lang="ja-JP" altLang="en-US" sz="1100" dirty="0">
                <a:latin typeface="ＭＳ Ｐ明朝" panose="02020600040205080304" pitchFamily="18" charset="-128"/>
                <a:ea typeface="ＭＳ Ｐ明朝" panose="02020600040205080304" pitchFamily="18" charset="-128"/>
              </a:rPr>
              <a:t>できていない滞留事案がある場合は、その件数</a:t>
            </a:r>
            <a:r>
              <a:rPr lang="ja-JP" altLang="en-US" sz="1100" dirty="0" smtClean="0">
                <a:latin typeface="ＭＳ Ｐ明朝" panose="02020600040205080304" pitchFamily="18" charset="-128"/>
                <a:ea typeface="ＭＳ Ｐ明朝" panose="02020600040205080304" pitchFamily="18" charset="-128"/>
              </a:rPr>
              <a:t>の</a:t>
            </a:r>
            <a:endParaRPr lang="en-US" altLang="ja-JP" sz="1100" dirty="0" smtClean="0">
              <a:latin typeface="ＭＳ Ｐ明朝" panose="02020600040205080304" pitchFamily="18" charset="-128"/>
              <a:ea typeface="ＭＳ Ｐ明朝" panose="02020600040205080304" pitchFamily="18" charset="-128"/>
            </a:endParaRPr>
          </a:p>
          <a:p>
            <a:pPr>
              <a:lnSpc>
                <a:spcPts val="1400"/>
              </a:lnSpc>
            </a:pP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減少</a:t>
            </a:r>
            <a:r>
              <a:rPr lang="ja-JP" altLang="en-US" sz="1100" dirty="0">
                <a:latin typeface="ＭＳ Ｐ明朝" panose="02020600040205080304" pitchFamily="18" charset="-128"/>
                <a:ea typeface="ＭＳ Ｐ明朝" panose="02020600040205080304" pitchFamily="18" charset="-128"/>
              </a:rPr>
              <a:t>に向け、保険</a:t>
            </a:r>
            <a:r>
              <a:rPr lang="ja-JP" altLang="en-US" sz="1100" dirty="0" smtClean="0">
                <a:latin typeface="ＭＳ Ｐ明朝" panose="02020600040205080304" pitchFamily="18" charset="-128"/>
                <a:ea typeface="ＭＳ Ｐ明朝" panose="02020600040205080304" pitchFamily="18" charset="-128"/>
              </a:rPr>
              <a:t>給付の都度求償</a:t>
            </a:r>
            <a:r>
              <a:rPr lang="ja-JP" altLang="en-US" sz="1100" dirty="0">
                <a:latin typeface="ＭＳ Ｐ明朝" panose="02020600040205080304" pitchFamily="18" charset="-128"/>
                <a:ea typeface="ＭＳ Ｐ明朝" panose="02020600040205080304" pitchFamily="18" charset="-128"/>
              </a:rPr>
              <a:t>できる体制への見直し</a:t>
            </a:r>
            <a:endParaRPr lang="en-US" altLang="ja-JP" sz="1100" dirty="0">
              <a:latin typeface="ＭＳ Ｐ明朝" panose="02020600040205080304" pitchFamily="18" charset="-128"/>
              <a:ea typeface="ＭＳ Ｐ明朝" panose="02020600040205080304" pitchFamily="18" charset="-128"/>
            </a:endParaRPr>
          </a:p>
          <a:p>
            <a:pPr>
              <a:lnSpc>
                <a:spcPts val="1400"/>
              </a:lnSpc>
            </a:pPr>
            <a:r>
              <a:rPr lang="ja-JP" altLang="en-US" sz="1100" dirty="0" smtClean="0">
                <a:latin typeface="ＭＳ Ｐ明朝" panose="02020600040205080304" pitchFamily="18" charset="-128"/>
                <a:ea typeface="ＭＳ Ｐ明朝" panose="02020600040205080304" pitchFamily="18" charset="-128"/>
              </a:rPr>
              <a:t>③ 自賠</a:t>
            </a:r>
            <a:r>
              <a:rPr lang="ja-JP" altLang="en-US" sz="1100" dirty="0">
                <a:latin typeface="ＭＳ Ｐ明朝" panose="02020600040205080304" pitchFamily="18" charset="-128"/>
                <a:ea typeface="ＭＳ Ｐ明朝" panose="02020600040205080304" pitchFamily="18" charset="-128"/>
              </a:rPr>
              <a:t>責</a:t>
            </a:r>
            <a:r>
              <a:rPr lang="ja-JP" altLang="en-US" sz="1100" dirty="0" smtClean="0">
                <a:latin typeface="ＭＳ Ｐ明朝" panose="02020600040205080304" pitchFamily="18" charset="-128"/>
                <a:ea typeface="ＭＳ Ｐ明朝" panose="02020600040205080304" pitchFamily="18" charset="-128"/>
              </a:rPr>
              <a:t>保険</a:t>
            </a:r>
            <a:r>
              <a:rPr lang="ja-JP" altLang="en-US" sz="1100" dirty="0">
                <a:latin typeface="ＭＳ Ｐ明朝" panose="02020600040205080304" pitchFamily="18" charset="-128"/>
                <a:ea typeface="ＭＳ Ｐ明朝" panose="02020600040205080304" pitchFamily="18" charset="-128"/>
              </a:rPr>
              <a:t>、</a:t>
            </a:r>
            <a:r>
              <a:rPr lang="ja-JP" altLang="en-US" sz="1100" dirty="0" smtClean="0">
                <a:latin typeface="ＭＳ Ｐ明朝" panose="02020600040205080304" pitchFamily="18" charset="-128"/>
                <a:ea typeface="ＭＳ Ｐ明朝" panose="02020600040205080304" pitchFamily="18" charset="-128"/>
              </a:rPr>
              <a:t>自動車保険それぞれ</a:t>
            </a:r>
            <a:r>
              <a:rPr lang="ja-JP" altLang="en-US" sz="1100" dirty="0">
                <a:latin typeface="ＭＳ Ｐ明朝" panose="02020600040205080304" pitchFamily="18" charset="-128"/>
                <a:ea typeface="ＭＳ Ｐ明朝" panose="02020600040205080304" pitchFamily="18" charset="-128"/>
              </a:rPr>
              <a:t>の</a:t>
            </a:r>
            <a:r>
              <a:rPr lang="ja-JP" altLang="en-US" sz="1100" dirty="0" smtClean="0">
                <a:latin typeface="ＭＳ Ｐ明朝" panose="02020600040205080304" pitchFamily="18" charset="-128"/>
                <a:ea typeface="ＭＳ Ｐ明朝" panose="02020600040205080304" pitchFamily="18" charset="-128"/>
              </a:rPr>
              <a:t>収納実績</a:t>
            </a:r>
            <a:r>
              <a:rPr lang="ja-JP" altLang="en-US" sz="1100" dirty="0">
                <a:latin typeface="ＭＳ Ｐ明朝" panose="02020600040205080304" pitchFamily="18" charset="-128"/>
                <a:ea typeface="ＭＳ Ｐ明朝" panose="02020600040205080304" pitchFamily="18" charset="-128"/>
              </a:rPr>
              <a:t>を</a:t>
            </a:r>
            <a:r>
              <a:rPr lang="ja-JP" altLang="en-US" sz="1100" dirty="0" smtClean="0">
                <a:latin typeface="ＭＳ Ｐ明朝" panose="02020600040205080304" pitchFamily="18" charset="-128"/>
                <a:ea typeface="ＭＳ Ｐ明朝" panose="02020600040205080304" pitchFamily="18" charset="-128"/>
              </a:rPr>
              <a:t>踏まえ、</a:t>
            </a:r>
            <a:endParaRPr lang="en-US" altLang="ja-JP" sz="1100" dirty="0" smtClean="0">
              <a:latin typeface="ＭＳ Ｐ明朝" panose="02020600040205080304" pitchFamily="18" charset="-128"/>
              <a:ea typeface="ＭＳ Ｐ明朝" panose="02020600040205080304" pitchFamily="18" charset="-128"/>
            </a:endParaRPr>
          </a:p>
          <a:p>
            <a:pPr>
              <a:lnSpc>
                <a:spcPts val="1400"/>
              </a:lnSpc>
            </a:pPr>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収納率向上対策</a:t>
            </a:r>
            <a:r>
              <a:rPr lang="ja-JP" altLang="en-US" sz="1100" dirty="0">
                <a:latin typeface="ＭＳ Ｐ明朝" panose="02020600040205080304" pitchFamily="18" charset="-128"/>
                <a:ea typeface="ＭＳ Ｐ明朝" panose="02020600040205080304" pitchFamily="18" charset="-128"/>
              </a:rPr>
              <a:t>を検討　　</a:t>
            </a:r>
            <a:r>
              <a:rPr lang="ja-JP" altLang="en-US" sz="1100" dirty="0" smtClean="0">
                <a:latin typeface="ＭＳ Ｐ明朝" panose="02020600040205080304" pitchFamily="18" charset="-128"/>
                <a:ea typeface="ＭＳ Ｐ明朝" panose="02020600040205080304" pitchFamily="18" charset="-128"/>
              </a:rPr>
              <a:t>等</a:t>
            </a:r>
            <a:endParaRPr lang="ja-JP" altLang="en-US" sz="1100" dirty="0">
              <a:latin typeface="ＭＳ Ｐ明朝" panose="02020600040205080304" pitchFamily="18" charset="-128"/>
              <a:ea typeface="ＭＳ Ｐ明朝" panose="02020600040205080304" pitchFamily="18" charset="-128"/>
            </a:endParaRPr>
          </a:p>
        </p:txBody>
      </p:sp>
      <p:sp>
        <p:nvSpPr>
          <p:cNvPr id="37" name="正方形/長方形 36"/>
          <p:cNvSpPr/>
          <p:nvPr/>
        </p:nvSpPr>
        <p:spPr>
          <a:xfrm>
            <a:off x="5047876" y="1500629"/>
            <a:ext cx="644673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400" b="1" dirty="0" smtClean="0">
                <a:solidFill>
                  <a:schemeClr val="tx1"/>
                </a:solidFill>
                <a:latin typeface="+mn-ea"/>
              </a:rPr>
              <a:t>　②　目標の達成に向け、以下のような取組により体制を強化</a:t>
            </a:r>
            <a:endParaRPr kumimoji="1" lang="en-US" altLang="ja-JP" sz="1400" b="1" dirty="0">
              <a:solidFill>
                <a:schemeClr val="tx1"/>
              </a:solidFill>
            </a:endParaRPr>
          </a:p>
          <a:p>
            <a:pPr>
              <a:lnSpc>
                <a:spcPct val="150000"/>
              </a:lnSpc>
            </a:pPr>
            <a:endParaRPr lang="en-US" altLang="ja-JP" sz="1400" dirty="0" smtClean="0">
              <a:solidFill>
                <a:schemeClr val="tx1"/>
              </a:solidFill>
            </a:endParaRPr>
          </a:p>
          <a:p>
            <a:pPr>
              <a:lnSpc>
                <a:spcPct val="150000"/>
              </a:lnSpc>
            </a:pPr>
            <a:endParaRPr kumimoji="1" lang="en-US" altLang="ja-JP" sz="1400" dirty="0">
              <a:solidFill>
                <a:schemeClr val="tx1"/>
              </a:solidFill>
            </a:endParaRPr>
          </a:p>
          <a:p>
            <a:pPr>
              <a:lnSpc>
                <a:spcPct val="150000"/>
              </a:lnSpc>
            </a:pPr>
            <a:endParaRPr lang="en-US" altLang="ja-JP" sz="1400" dirty="0" smtClean="0">
              <a:solidFill>
                <a:schemeClr val="tx1"/>
              </a:solidFill>
            </a:endParaRPr>
          </a:p>
          <a:p>
            <a:pPr>
              <a:lnSpc>
                <a:spcPct val="150000"/>
              </a:lnSpc>
            </a:pPr>
            <a:endParaRPr lang="en-US" altLang="ja-JP" sz="1400" dirty="0" smtClean="0">
              <a:solidFill>
                <a:schemeClr val="tx1"/>
              </a:solidFill>
            </a:endParaRPr>
          </a:p>
          <a:p>
            <a:pPr>
              <a:lnSpc>
                <a:spcPct val="150000"/>
              </a:lnSpc>
            </a:pPr>
            <a:endParaRPr kumimoji="1" lang="ja-JP" altLang="en-US" sz="1400" dirty="0">
              <a:solidFill>
                <a:schemeClr val="tx1"/>
              </a:solidFill>
            </a:endParaRPr>
          </a:p>
        </p:txBody>
      </p:sp>
      <p:sp>
        <p:nvSpPr>
          <p:cNvPr id="39" name="テキスト ボックス 38"/>
          <p:cNvSpPr txBox="1"/>
          <p:nvPr/>
        </p:nvSpPr>
        <p:spPr>
          <a:xfrm>
            <a:off x="5304651" y="1288271"/>
            <a:ext cx="4390946" cy="1374735"/>
          </a:xfrm>
          <a:prstGeom prst="rect">
            <a:avLst/>
          </a:prstGeom>
          <a:noFill/>
        </p:spPr>
        <p:txBody>
          <a:bodyPr wrap="none" rtlCol="0">
            <a:spAutoFit/>
          </a:bodyPr>
          <a:lstStyle/>
          <a:p>
            <a:pPr>
              <a:lnSpc>
                <a:spcPts val="20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損保ＯＢや第三者求償</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アドバイザー（予定）の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損保団体との協定締結事務を国保連合会に委任</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国保連合会への委託</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国保連合会が提供する標準的な事務処理マニュアルの活用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国保連合会が実施する研修の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受講　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84165" y="3162672"/>
            <a:ext cx="865471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b="1" u="sng" dirty="0">
                <a:solidFill>
                  <a:srgbClr val="C00000"/>
                </a:solidFill>
                <a:latin typeface="+mn-ea"/>
              </a:rPr>
              <a:t>国保連合会</a:t>
            </a:r>
            <a:r>
              <a:rPr lang="ja-JP" altLang="en-US" sz="1400" b="1" u="sng" dirty="0" smtClean="0">
                <a:solidFill>
                  <a:srgbClr val="C00000"/>
                </a:solidFill>
                <a:latin typeface="+mn-ea"/>
              </a:rPr>
              <a:t> </a:t>
            </a:r>
            <a:r>
              <a:rPr lang="ja-JP" altLang="en-US" sz="1400" b="1" dirty="0" smtClean="0">
                <a:solidFill>
                  <a:schemeClr val="tx1"/>
                </a:solidFill>
                <a:latin typeface="+mn-ea"/>
              </a:rPr>
              <a:t>は、市町村の目標達成を支援する観点から、さらなる体制の強化等</a:t>
            </a:r>
            <a:endParaRPr kumimoji="1" lang="en-US" altLang="ja-JP" sz="1400" b="1" dirty="0">
              <a:solidFill>
                <a:schemeClr val="tx1"/>
              </a:solidFill>
              <a:latin typeface="+mn-ea"/>
            </a:endParaRPr>
          </a:p>
          <a:p>
            <a:pPr>
              <a:lnSpc>
                <a:spcPct val="150000"/>
              </a:lnSpc>
            </a:pPr>
            <a:endParaRPr lang="en-US" altLang="ja-JP" sz="1400" b="1" dirty="0" smtClean="0">
              <a:solidFill>
                <a:schemeClr val="tx1"/>
              </a:solidFill>
              <a:latin typeface="+mn-ea"/>
            </a:endParaRPr>
          </a:p>
          <a:p>
            <a:pPr>
              <a:lnSpc>
                <a:spcPct val="150000"/>
              </a:lnSpc>
            </a:pPr>
            <a:endParaRPr kumimoji="1" lang="en-US" altLang="ja-JP" sz="1400" b="1" dirty="0">
              <a:solidFill>
                <a:schemeClr val="tx1"/>
              </a:solidFill>
              <a:latin typeface="+mn-ea"/>
            </a:endParaRPr>
          </a:p>
          <a:p>
            <a:pPr>
              <a:lnSpc>
                <a:spcPct val="150000"/>
              </a:lnSpc>
            </a:pPr>
            <a:endParaRPr lang="en-US" altLang="ja-JP" sz="1400" b="1" dirty="0" smtClean="0">
              <a:solidFill>
                <a:schemeClr val="tx1"/>
              </a:solidFill>
              <a:latin typeface="+mn-ea"/>
            </a:endParaRPr>
          </a:p>
          <a:p>
            <a:pPr>
              <a:lnSpc>
                <a:spcPct val="150000"/>
              </a:lnSpc>
            </a:pPr>
            <a:endParaRPr lang="en-US" altLang="ja-JP" sz="1400" b="1" dirty="0" smtClean="0">
              <a:solidFill>
                <a:schemeClr val="tx1"/>
              </a:solidFill>
              <a:latin typeface="+mn-ea"/>
            </a:endParaRPr>
          </a:p>
          <a:p>
            <a:pPr>
              <a:lnSpc>
                <a:spcPct val="150000"/>
              </a:lnSpc>
            </a:pPr>
            <a:endParaRPr kumimoji="1" lang="ja-JP" altLang="en-US" sz="1400" b="1" dirty="0">
              <a:solidFill>
                <a:schemeClr val="tx1"/>
              </a:solidFill>
              <a:latin typeface="+mn-ea"/>
            </a:endParaRPr>
          </a:p>
        </p:txBody>
      </p:sp>
      <p:sp>
        <p:nvSpPr>
          <p:cNvPr id="44" name="テキスト ボックス 43"/>
          <p:cNvSpPr txBox="1"/>
          <p:nvPr/>
        </p:nvSpPr>
        <p:spPr>
          <a:xfrm>
            <a:off x="200471" y="2874640"/>
            <a:ext cx="9865097" cy="1631216"/>
          </a:xfrm>
          <a:prstGeom prst="rect">
            <a:avLst/>
          </a:prstGeom>
          <a:noFill/>
        </p:spPr>
        <p:txBody>
          <a:bodyPr wrap="square" rtlCol="0">
            <a:spAutoFit/>
          </a:bodyPr>
          <a:lstStyle/>
          <a:p>
            <a:pPr>
              <a:lnSpc>
                <a:spcPts val="2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損保団体との協定締結の取りまとめ</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損保</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ＯＢや顧問</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弁護士の活用　⇒　自賠責保険、</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自動車保険に加え、個人賠償責任保険や加入者個人への求償など、</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受託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範囲</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の拡大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国保中央会が提供</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する、標準的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な事務</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処理マニュアル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活用や国保</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連合会職員向け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研修の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受講　⇒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疑いレセプト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抽出</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精度の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被害者リストを作成し、傷病届の提出勧奨や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給付の都度求償</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できる体制を整備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5)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療養費における負傷原因の入力や、巡回相談等による市町村への助言　等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42601" y="4253645"/>
            <a:ext cx="9822872" cy="2570236"/>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465168" y="4149120"/>
            <a:ext cx="3204000" cy="360000"/>
          </a:xfrm>
          <a:prstGeom prst="rect">
            <a:avLst/>
          </a:prstGeom>
          <a:solidFill>
            <a:schemeClr val="accent5">
              <a:lumMod val="20000"/>
              <a:lumOff val="80000"/>
            </a:schemeClr>
          </a:solidFill>
          <a:ln>
            <a:solidFill>
              <a:schemeClr val="tx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b="1" spc="300" dirty="0" smtClean="0">
                <a:solidFill>
                  <a:schemeClr val="tx1"/>
                </a:solidFill>
                <a:latin typeface="+mj-ea"/>
                <a:ea typeface="+mj-ea"/>
              </a:rPr>
              <a:t>支援体制の強化</a:t>
            </a:r>
            <a:endParaRPr kumimoji="1" lang="ja-JP" altLang="en-US" sz="1600" b="1" spc="300" dirty="0">
              <a:solidFill>
                <a:schemeClr val="tx1"/>
              </a:solidFill>
              <a:latin typeface="+mj-ea"/>
              <a:ea typeface="+mj-ea"/>
            </a:endParaRPr>
          </a:p>
        </p:txBody>
      </p:sp>
      <p:sp>
        <p:nvSpPr>
          <p:cNvPr id="23" name="テキスト ボックス 22"/>
          <p:cNvSpPr txBox="1"/>
          <p:nvPr/>
        </p:nvSpPr>
        <p:spPr>
          <a:xfrm>
            <a:off x="6177136" y="44624"/>
            <a:ext cx="3744416" cy="338554"/>
          </a:xfrm>
          <a:prstGeom prst="rect">
            <a:avLst/>
          </a:prstGeom>
          <a:noFill/>
        </p:spPr>
        <p:txBody>
          <a:bodyPr wrap="square" rtlCol="0">
            <a:spAutoFit/>
          </a:bodyPr>
          <a:lstStyle/>
          <a:p>
            <a:pPr algn="r"/>
            <a:r>
              <a:rPr lang="ja-JP" altLang="en-US" sz="800" dirty="0" smtClean="0">
                <a:latin typeface="+mn-ea"/>
              </a:rPr>
              <a:t>「</a:t>
            </a:r>
            <a:r>
              <a:rPr lang="ja-JP" altLang="ja-JP" sz="800" dirty="0" smtClean="0">
                <a:latin typeface="+mn-ea"/>
              </a:rPr>
              <a:t>第三者</a:t>
            </a:r>
            <a:r>
              <a:rPr lang="ja-JP" altLang="ja-JP" sz="800" dirty="0">
                <a:latin typeface="+mn-ea"/>
              </a:rPr>
              <a:t>行為による被害に係る求償事務の取組</a:t>
            </a:r>
            <a:r>
              <a:rPr lang="ja-JP" altLang="ja-JP" sz="800" dirty="0" smtClean="0">
                <a:latin typeface="+mn-ea"/>
              </a:rPr>
              <a:t>強化について</a:t>
            </a:r>
            <a:r>
              <a:rPr lang="ja-JP" altLang="en-US" sz="800" dirty="0" smtClean="0">
                <a:latin typeface="+mn-ea"/>
              </a:rPr>
              <a:t>」</a:t>
            </a:r>
            <a:endParaRPr lang="en-US" altLang="ja-JP" sz="800" dirty="0" smtClean="0">
              <a:latin typeface="+mn-ea"/>
            </a:endParaRPr>
          </a:p>
          <a:p>
            <a:pPr algn="r"/>
            <a:r>
              <a:rPr lang="ja-JP" altLang="en-US" sz="800" dirty="0" smtClean="0">
                <a:latin typeface="+mn-ea"/>
              </a:rPr>
              <a:t>（保国発</a:t>
            </a:r>
            <a:r>
              <a:rPr lang="en-US" altLang="ja-JP" sz="800" dirty="0" smtClean="0">
                <a:latin typeface="+mn-ea"/>
              </a:rPr>
              <a:t>1203</a:t>
            </a:r>
            <a:r>
              <a:rPr lang="ja-JP" altLang="en-US" sz="800" dirty="0" smtClean="0">
                <a:latin typeface="+mn-ea"/>
              </a:rPr>
              <a:t>第</a:t>
            </a:r>
            <a:r>
              <a:rPr lang="en-US" altLang="ja-JP" sz="800" dirty="0" smtClean="0">
                <a:latin typeface="+mn-ea"/>
              </a:rPr>
              <a:t>1</a:t>
            </a:r>
            <a:r>
              <a:rPr lang="ja-JP" altLang="en-US" sz="800" dirty="0" smtClean="0">
                <a:latin typeface="+mn-ea"/>
              </a:rPr>
              <a:t>号</a:t>
            </a:r>
            <a:r>
              <a:rPr kumimoji="1" lang="ja-JP" altLang="en-US" sz="800" dirty="0" smtClean="0">
                <a:latin typeface="+mn-ea"/>
              </a:rPr>
              <a:t>平成</a:t>
            </a:r>
            <a:r>
              <a:rPr kumimoji="1" lang="en-US" altLang="ja-JP" sz="800" dirty="0" smtClean="0">
                <a:latin typeface="+mn-ea"/>
              </a:rPr>
              <a:t>27</a:t>
            </a:r>
            <a:r>
              <a:rPr kumimoji="1" lang="ja-JP" altLang="en-US" sz="800" dirty="0" smtClean="0">
                <a:latin typeface="+mn-ea"/>
              </a:rPr>
              <a:t>年</a:t>
            </a:r>
            <a:r>
              <a:rPr kumimoji="1" lang="en-US" altLang="ja-JP" sz="800" dirty="0" smtClean="0">
                <a:latin typeface="+mn-ea"/>
              </a:rPr>
              <a:t>12</a:t>
            </a:r>
            <a:r>
              <a:rPr kumimoji="1" lang="ja-JP" altLang="en-US" sz="800" dirty="0" smtClean="0">
                <a:latin typeface="+mn-ea"/>
              </a:rPr>
              <a:t>月</a:t>
            </a:r>
            <a:r>
              <a:rPr kumimoji="1" lang="en-US" altLang="ja-JP" sz="800" dirty="0" smtClean="0">
                <a:latin typeface="+mn-ea"/>
              </a:rPr>
              <a:t>3</a:t>
            </a:r>
            <a:r>
              <a:rPr kumimoji="1" lang="ja-JP" altLang="en-US" sz="800" dirty="0" smtClean="0">
                <a:latin typeface="+mn-ea"/>
              </a:rPr>
              <a:t>日</a:t>
            </a:r>
            <a:r>
              <a:rPr lang="ja-JP" altLang="en-US" sz="800" dirty="0" smtClean="0">
                <a:latin typeface="+mn-ea"/>
              </a:rPr>
              <a:t>国民健康保険</a:t>
            </a:r>
            <a:r>
              <a:rPr kumimoji="1" lang="ja-JP" altLang="en-US" sz="800" dirty="0" smtClean="0">
                <a:latin typeface="+mn-ea"/>
              </a:rPr>
              <a:t>課長通知）</a:t>
            </a:r>
            <a:endParaRPr kumimoji="1" lang="ja-JP" altLang="en-US" sz="1050" dirty="0">
              <a:latin typeface="+mn-ea"/>
            </a:endParaRPr>
          </a:p>
        </p:txBody>
      </p:sp>
      <p:cxnSp>
        <p:nvCxnSpPr>
          <p:cNvPr id="24" name="直線コネクタ 23"/>
          <p:cNvCxnSpPr/>
          <p:nvPr/>
        </p:nvCxnSpPr>
        <p:spPr>
          <a:xfrm>
            <a:off x="2489" y="447967"/>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205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36715"/>
            <a:ext cx="8915400" cy="1135672"/>
          </a:xfrm>
        </p:spPr>
        <p:txBody>
          <a:bodyPr>
            <a:normAutofit/>
          </a:bodyPr>
          <a:lstStyle/>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３　</a:t>
            </a:r>
            <a:r>
              <a:rPr lang="ja-JP" altLang="en-US" sz="1800" dirty="0">
                <a:latin typeface="HGP創英角ｺﾞｼｯｸUB" panose="020B0900000000000000" pitchFamily="50" charset="-128"/>
                <a:ea typeface="HGP創英角ｺﾞｼｯｸUB" panose="020B0900000000000000" pitchFamily="50" charset="-128"/>
              </a:rPr>
              <a:t>市町村等の体制強化・国等による支援</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１</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市町村におけるＰＤＣＡサイクルの確立①</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1"/>
          <p:cNvSpPr txBox="1">
            <a:spLocks/>
          </p:cNvSpPr>
          <p:nvPr/>
        </p:nvSpPr>
        <p:spPr>
          <a:xfrm>
            <a:off x="7371269" y="6405228"/>
            <a:ext cx="2534731" cy="46125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27</a:t>
            </a:fld>
            <a:endParaRPr lang="ja-JP" altLang="en-US" dirty="0">
              <a:latin typeface="ＤＦ特太ゴシック体" panose="020B0509000000000000" pitchFamily="49" charset="-128"/>
              <a:ea typeface="ＤＦ特太ゴシック体" panose="020B0509000000000000" pitchFamily="49" charset="-128"/>
            </a:endParaRPr>
          </a:p>
        </p:txBody>
      </p:sp>
      <p:grpSp>
        <p:nvGrpSpPr>
          <p:cNvPr id="109" name="グループ化 108"/>
          <p:cNvGrpSpPr/>
          <p:nvPr/>
        </p:nvGrpSpPr>
        <p:grpSpPr>
          <a:xfrm>
            <a:off x="-281298" y="1194629"/>
            <a:ext cx="10109286" cy="5633222"/>
            <a:chOff x="-719303" y="680998"/>
            <a:chExt cx="10980000" cy="6098672"/>
          </a:xfrm>
        </p:grpSpPr>
        <p:sp>
          <p:nvSpPr>
            <p:cNvPr id="50" name="正方形/長方形 49"/>
            <p:cNvSpPr/>
            <p:nvPr/>
          </p:nvSpPr>
          <p:spPr>
            <a:xfrm>
              <a:off x="-88863" y="680998"/>
              <a:ext cx="2658847" cy="17148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国の支援</a:t>
              </a:r>
              <a:endParaRPr kumimoji="1"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ts val="17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１．毎年度、</a:t>
              </a:r>
              <a:r>
                <a:rPr lang="ja-JP" altLang="ja-JP" sz="1100" dirty="0" smtClean="0">
                  <a:solidFill>
                    <a:schemeClr val="tx1"/>
                  </a:solidFill>
                  <a:latin typeface="HGPｺﾞｼｯｸM" panose="020B0600000000000000" pitchFamily="50" charset="-128"/>
                  <a:ea typeface="HGPｺﾞｼｯｸM" panose="020B0600000000000000" pitchFamily="50" charset="-128"/>
                </a:rPr>
                <a:t>事業</a:t>
              </a:r>
              <a:r>
                <a:rPr lang="ja-JP" altLang="ja-JP" sz="1100" dirty="0">
                  <a:solidFill>
                    <a:schemeClr val="tx1"/>
                  </a:solidFill>
                  <a:latin typeface="HGPｺﾞｼｯｸM" panose="020B0600000000000000" pitchFamily="50" charset="-128"/>
                  <a:ea typeface="HGPｺﾞｼｯｸM" panose="020B0600000000000000" pitchFamily="50" charset="-128"/>
                </a:rPr>
                <a:t>実施状況報告により</a:t>
              </a:r>
              <a:r>
                <a:rPr lang="ja-JP" altLang="ja-JP" sz="1100" dirty="0" smtClean="0">
                  <a:solidFill>
                    <a:schemeClr val="tx1"/>
                  </a:solidFill>
                  <a:latin typeface="HGPｺﾞｼｯｸM" panose="020B0600000000000000" pitchFamily="50" charset="-128"/>
                  <a:ea typeface="HGPｺﾞｼｯｸM" panose="020B0600000000000000" pitchFamily="50" charset="-128"/>
                </a:rPr>
                <a:t>、</a:t>
              </a:r>
              <a:endParaRPr lang="en-US" altLang="ja-JP" sz="1100" dirty="0" smtClean="0">
                <a:solidFill>
                  <a:schemeClr val="tx1"/>
                </a:solidFill>
                <a:latin typeface="HGPｺﾞｼｯｸM" panose="020B0600000000000000" pitchFamily="50" charset="-128"/>
                <a:ea typeface="HGPｺﾞｼｯｸM" panose="020B0600000000000000" pitchFamily="50" charset="-128"/>
              </a:endParaRPr>
            </a:p>
            <a:p>
              <a:pPr>
                <a:lnSpc>
                  <a:spcPts val="1700"/>
                </a:lnSpc>
              </a:pPr>
              <a:r>
                <a:rPr lang="ja-JP" altLang="en-US" sz="1100" dirty="0">
                  <a:solidFill>
                    <a:schemeClr val="tx1"/>
                  </a:solidFill>
                  <a:latin typeface="HGPｺﾞｼｯｸM" panose="020B0600000000000000" pitchFamily="50" charset="-128"/>
                  <a:ea typeface="HGPｺﾞｼｯｸM" panose="020B0600000000000000" pitchFamily="50" charset="-128"/>
                </a:rPr>
                <a:t>　</a:t>
              </a:r>
              <a:r>
                <a:rPr lang="ja-JP" altLang="en-US" sz="1100" dirty="0" smtClean="0">
                  <a:solidFill>
                    <a:schemeClr val="tx1"/>
                  </a:solidFill>
                  <a:latin typeface="HGPｺﾞｼｯｸM" panose="020B0600000000000000" pitchFamily="50" charset="-128"/>
                  <a:ea typeface="HGPｺﾞｼｯｸM" panose="020B0600000000000000" pitchFamily="50" charset="-128"/>
                </a:rPr>
                <a:t>数値目標の達成状況を把握</a:t>
              </a:r>
              <a:r>
                <a:rPr lang="ja-JP" altLang="en-US" sz="1100" dirty="0">
                  <a:solidFill>
                    <a:schemeClr val="tx1"/>
                  </a:solidFill>
                  <a:latin typeface="HGPｺﾞｼｯｸM" panose="020B0600000000000000" pitchFamily="50" charset="-128"/>
                  <a:ea typeface="HGPｺﾞｼｯｸM" panose="020B0600000000000000" pitchFamily="50" charset="-128"/>
                </a:rPr>
                <a:t>　</a:t>
              </a:r>
              <a:endParaRPr lang="en-US" altLang="ja-JP" sz="1100" dirty="0" smtClean="0">
                <a:solidFill>
                  <a:schemeClr val="tx1"/>
                </a:solidFill>
                <a:latin typeface="HGPｺﾞｼｯｸM" panose="020B0600000000000000" pitchFamily="50" charset="-128"/>
                <a:ea typeface="HGPｺﾞｼｯｸM" panose="020B0600000000000000" pitchFamily="50" charset="-128"/>
              </a:endParaRPr>
            </a:p>
            <a:p>
              <a:pPr>
                <a:lnSpc>
                  <a:spcPts val="17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２．著しく</a:t>
              </a:r>
              <a:r>
                <a:rPr lang="ja-JP" altLang="en-US" sz="1100" dirty="0">
                  <a:solidFill>
                    <a:schemeClr val="tx1"/>
                  </a:solidFill>
                  <a:latin typeface="HGPｺﾞｼｯｸM" panose="020B0600000000000000" pitchFamily="50" charset="-128"/>
                  <a:ea typeface="HGPｺﾞｼｯｸM" panose="020B0600000000000000" pitchFamily="50" charset="-128"/>
                </a:rPr>
                <a:t>実績の低い市町村</a:t>
              </a:r>
              <a:r>
                <a:rPr lang="ja-JP" altLang="en-US" sz="1100" dirty="0" smtClean="0">
                  <a:solidFill>
                    <a:schemeClr val="tx1"/>
                  </a:solidFill>
                  <a:latin typeface="HGPｺﾞｼｯｸM" panose="020B0600000000000000" pitchFamily="50" charset="-128"/>
                  <a:ea typeface="HGPｺﾞｼｯｸM" panose="020B0600000000000000" pitchFamily="50" charset="-128"/>
                </a:rPr>
                <a:t>に対する、　</a:t>
              </a:r>
              <a:endParaRPr lang="en-US" altLang="ja-JP" sz="1100" dirty="0" smtClean="0">
                <a:solidFill>
                  <a:schemeClr val="tx1"/>
                </a:solidFill>
                <a:latin typeface="HGPｺﾞｼｯｸM" panose="020B0600000000000000" pitchFamily="50" charset="-128"/>
                <a:ea typeface="HGPｺﾞｼｯｸM" panose="020B0600000000000000" pitchFamily="50" charset="-128"/>
              </a:endParaRPr>
            </a:p>
            <a:p>
              <a:pPr>
                <a:lnSpc>
                  <a:spcPts val="1700"/>
                </a:lnSpc>
              </a:pPr>
              <a:r>
                <a:rPr lang="ja-JP" altLang="en-US" sz="1100" dirty="0">
                  <a:solidFill>
                    <a:schemeClr val="tx1"/>
                  </a:solidFill>
                  <a:latin typeface="HGPｺﾞｼｯｸM" panose="020B0600000000000000" pitchFamily="50" charset="-128"/>
                  <a:ea typeface="HGPｺﾞｼｯｸM" panose="020B0600000000000000" pitchFamily="50" charset="-128"/>
                </a:rPr>
                <a:t>　</a:t>
              </a:r>
              <a:r>
                <a:rPr lang="ja-JP" altLang="en-US" sz="1100" dirty="0" smtClean="0">
                  <a:solidFill>
                    <a:schemeClr val="tx1"/>
                  </a:solidFill>
                  <a:latin typeface="HGPｺﾞｼｯｸM" panose="020B0600000000000000" pitchFamily="50" charset="-128"/>
                  <a:ea typeface="HGPｺﾞｼｯｸM" panose="020B0600000000000000" pitchFamily="50" charset="-128"/>
                </a:rPr>
                <a:t>ヒアリング</a:t>
              </a:r>
              <a:r>
                <a:rPr lang="ja-JP" altLang="en-US" sz="1100" dirty="0">
                  <a:solidFill>
                    <a:schemeClr val="tx1"/>
                  </a:solidFill>
                  <a:latin typeface="HGPｺﾞｼｯｸM" panose="020B0600000000000000" pitchFamily="50" charset="-128"/>
                  <a:ea typeface="HGPｺﾞｼｯｸM" panose="020B0600000000000000" pitchFamily="50" charset="-128"/>
                </a:rPr>
                <a:t>を実施</a:t>
              </a:r>
              <a:endParaRPr lang="en-US" altLang="ja-JP" sz="1100" dirty="0">
                <a:solidFill>
                  <a:schemeClr val="tx1"/>
                </a:solidFill>
                <a:latin typeface="HGPｺﾞｼｯｸM" panose="020B0600000000000000" pitchFamily="50" charset="-128"/>
                <a:ea typeface="HGPｺﾞｼｯｸM" panose="020B0600000000000000" pitchFamily="50" charset="-128"/>
              </a:endParaRPr>
            </a:p>
            <a:p>
              <a:pPr>
                <a:lnSpc>
                  <a:spcPts val="17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３．</a:t>
              </a:r>
              <a:r>
                <a:rPr lang="ja-JP" altLang="ja-JP" sz="1100" dirty="0" smtClean="0">
                  <a:solidFill>
                    <a:schemeClr val="tx1"/>
                  </a:solidFill>
                  <a:latin typeface="HGPｺﾞｼｯｸM" panose="020B0600000000000000" pitchFamily="50" charset="-128"/>
                  <a:ea typeface="HGPｺﾞｼｯｸM" panose="020B0600000000000000" pitchFamily="50" charset="-128"/>
                </a:rPr>
                <a:t>国保</a:t>
              </a:r>
              <a:r>
                <a:rPr lang="ja-JP" altLang="ja-JP" sz="1100" dirty="0">
                  <a:solidFill>
                    <a:schemeClr val="tx1"/>
                  </a:solidFill>
                  <a:latin typeface="HGPｺﾞｼｯｸM" panose="020B0600000000000000" pitchFamily="50" charset="-128"/>
                  <a:ea typeface="HGPｺﾞｼｯｸM" panose="020B0600000000000000" pitchFamily="50" charset="-128"/>
                </a:rPr>
                <a:t>運営方針ガイドライン</a:t>
              </a:r>
              <a:r>
                <a:rPr lang="ja-JP" altLang="ja-JP" sz="1100" dirty="0" smtClean="0">
                  <a:solidFill>
                    <a:schemeClr val="tx1"/>
                  </a:solidFill>
                  <a:latin typeface="HGPｺﾞｼｯｸM" panose="020B0600000000000000" pitchFamily="50" charset="-128"/>
                  <a:ea typeface="HGPｺﾞｼｯｸM" panose="020B0600000000000000" pitchFamily="50" charset="-128"/>
                </a:rPr>
                <a:t>を</a:t>
              </a:r>
              <a:r>
                <a:rPr lang="ja-JP" altLang="en-US" sz="1100" dirty="0" smtClean="0">
                  <a:solidFill>
                    <a:schemeClr val="tx1"/>
                  </a:solidFill>
                  <a:latin typeface="HGPｺﾞｼｯｸM" panose="020B0600000000000000" pitchFamily="50" charset="-128"/>
                  <a:ea typeface="HGPｺﾞｼｯｸM" panose="020B0600000000000000" pitchFamily="50" charset="-128"/>
                </a:rPr>
                <a:t>提示</a:t>
              </a:r>
              <a:endParaRPr lang="en-US" altLang="ja-JP" sz="1100" dirty="0" smtClean="0">
                <a:solidFill>
                  <a:schemeClr val="tx1"/>
                </a:solidFill>
                <a:latin typeface="HGPｺﾞｼｯｸM" panose="020B0600000000000000" pitchFamily="50" charset="-128"/>
                <a:ea typeface="HGPｺﾞｼｯｸM" panose="020B0600000000000000" pitchFamily="50" charset="-128"/>
              </a:endParaRPr>
            </a:p>
            <a:p>
              <a:pPr>
                <a:lnSpc>
                  <a:spcPts val="17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４．保険者努力支援制度（財政支援）</a:t>
              </a:r>
              <a:endParaRPr lang="ja-JP" altLang="ja-JP" sz="1100" dirty="0">
                <a:solidFill>
                  <a:schemeClr val="tx1"/>
                </a:solidFill>
                <a:latin typeface="HGPｺﾞｼｯｸM" panose="020B0600000000000000" pitchFamily="50" charset="-128"/>
                <a:ea typeface="HGPｺﾞｼｯｸM" panose="020B0600000000000000" pitchFamily="50" charset="-128"/>
              </a:endParaRPr>
            </a:p>
          </p:txBody>
        </p:sp>
        <p:grpSp>
          <p:nvGrpSpPr>
            <p:cNvPr id="95" name="グループ化 94"/>
            <p:cNvGrpSpPr/>
            <p:nvPr/>
          </p:nvGrpSpPr>
          <p:grpSpPr>
            <a:xfrm>
              <a:off x="4049554" y="5015585"/>
              <a:ext cx="5799990" cy="1764085"/>
              <a:chOff x="3974006" y="5013235"/>
              <a:chExt cx="5799990" cy="1764085"/>
            </a:xfrm>
          </p:grpSpPr>
          <p:grpSp>
            <p:nvGrpSpPr>
              <p:cNvPr id="90" name="グループ化 89"/>
              <p:cNvGrpSpPr/>
              <p:nvPr/>
            </p:nvGrpSpPr>
            <p:grpSpPr>
              <a:xfrm>
                <a:off x="3974006" y="5507595"/>
                <a:ext cx="5799990" cy="1269725"/>
                <a:chOff x="4022993" y="5507595"/>
                <a:chExt cx="5799990" cy="1269725"/>
              </a:xfrm>
            </p:grpSpPr>
            <p:sp>
              <p:nvSpPr>
                <p:cNvPr id="85" name="円/楕円 84"/>
                <p:cNvSpPr/>
                <p:nvPr/>
              </p:nvSpPr>
              <p:spPr>
                <a:xfrm>
                  <a:off x="5813556" y="5507595"/>
                  <a:ext cx="2232248" cy="8121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1200" dirty="0" smtClean="0">
                      <a:latin typeface="Segoe UI Black" panose="020B0A02040204020203" pitchFamily="34" charset="0"/>
                      <a:ea typeface="Segoe UI Black" panose="020B0A02040204020203" pitchFamily="34" charset="0"/>
                      <a:cs typeface="Segoe UI Black" panose="020B0A02040204020203" pitchFamily="34" charset="0"/>
                    </a:rPr>
                    <a:t>C</a:t>
                  </a:r>
                  <a:r>
                    <a:rPr kumimoji="1" lang="en-US" altLang="ja-JP" sz="1100" dirty="0" smtClean="0">
                      <a:latin typeface="Segoe UI Black" panose="020B0A02040204020203" pitchFamily="34" charset="0"/>
                      <a:ea typeface="Segoe UI Black" panose="020B0A02040204020203" pitchFamily="34" charset="0"/>
                      <a:cs typeface="Segoe UI Black" panose="020B0A02040204020203" pitchFamily="34" charset="0"/>
                    </a:rPr>
                    <a:t>HECK</a:t>
                  </a:r>
                  <a:r>
                    <a:rPr lang="ja-JP" altLang="en-US" sz="1100" dirty="0" smtClean="0">
                      <a:latin typeface="Segoe UI Black" panose="020B0A02040204020203" pitchFamily="34" charset="0"/>
                      <a:cs typeface="Segoe UI Black" panose="020B0A02040204020203" pitchFamily="34" charset="0"/>
                    </a:rPr>
                    <a:t>・</a:t>
                  </a:r>
                  <a:r>
                    <a:rPr lang="en-US" altLang="ja-JP" sz="1200" dirty="0" smtClean="0">
                      <a:latin typeface="Segoe UI Black" panose="020B0A02040204020203" pitchFamily="34" charset="0"/>
                      <a:ea typeface="Segoe UI Black" panose="020B0A02040204020203" pitchFamily="34" charset="0"/>
                      <a:cs typeface="Segoe UI Black" panose="020B0A02040204020203" pitchFamily="34" charset="0"/>
                    </a:rPr>
                    <a:t>A</a:t>
                  </a:r>
                  <a:r>
                    <a:rPr lang="en-US" altLang="ja-JP" sz="1100" dirty="0" smtClean="0">
                      <a:latin typeface="Segoe UI Black" panose="020B0A02040204020203" pitchFamily="34" charset="0"/>
                      <a:ea typeface="Segoe UI Black" panose="020B0A02040204020203" pitchFamily="34" charset="0"/>
                      <a:cs typeface="Segoe UI Black" panose="020B0A02040204020203" pitchFamily="34" charset="0"/>
                    </a:rPr>
                    <a:t>CTION</a:t>
                  </a:r>
                  <a:endParaRPr kumimoji="1" lang="en-US" altLang="ja-JP" sz="1100" dirty="0" smtClean="0">
                    <a:latin typeface="Segoe UI Black" panose="020B0A02040204020203" pitchFamily="34" charset="0"/>
                    <a:ea typeface="Segoe UI Black" panose="020B0A02040204020203" pitchFamily="34" charset="0"/>
                    <a:cs typeface="Segoe UI Black" panose="020B0A02040204020203" pitchFamily="34" charset="0"/>
                  </a:endParaRPr>
                </a:p>
                <a:p>
                  <a:pPr algn="ctr"/>
                  <a:r>
                    <a:rPr kumimoji="1" lang="en-US" altLang="ja-JP" sz="11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100" dirty="0" smtClean="0">
                      <a:solidFill>
                        <a:schemeClr val="bg1"/>
                      </a:solidFill>
                      <a:latin typeface="HGP創英角ｺﾞｼｯｸUB" panose="020B0900000000000000" pitchFamily="50" charset="-128"/>
                      <a:ea typeface="HGP創英角ｺﾞｼｯｸUB" panose="020B0900000000000000" pitchFamily="50" charset="-128"/>
                    </a:rPr>
                    <a:t>協議の場</a:t>
                  </a:r>
                  <a:r>
                    <a:rPr kumimoji="1" lang="en-US" altLang="ja-JP" sz="1100" dirty="0" smtClean="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6" name="角丸四角形 85"/>
                <p:cNvSpPr/>
                <p:nvPr/>
              </p:nvSpPr>
              <p:spPr>
                <a:xfrm>
                  <a:off x="8022983" y="5747235"/>
                  <a:ext cx="1800000" cy="46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schemeClr val="tx1"/>
                      </a:solidFill>
                      <a:latin typeface="+mn-ea"/>
                    </a:rPr>
                    <a:t>外国損害</a:t>
                  </a:r>
                  <a:r>
                    <a:rPr lang="ja-JP" altLang="en-US" sz="1100" dirty="0" smtClean="0">
                      <a:solidFill>
                        <a:schemeClr val="tx1"/>
                      </a:solidFill>
                      <a:latin typeface="+mn-ea"/>
                    </a:rPr>
                    <a:t>保険協会</a:t>
                  </a:r>
                  <a:endParaRPr lang="ja-JP" altLang="en-US" sz="1100" dirty="0">
                    <a:solidFill>
                      <a:schemeClr val="tx1"/>
                    </a:solidFill>
                    <a:latin typeface="+mn-ea"/>
                  </a:endParaRPr>
                </a:p>
              </p:txBody>
            </p:sp>
            <p:sp>
              <p:nvSpPr>
                <p:cNvPr id="87" name="角丸四角形 86"/>
                <p:cNvSpPr/>
                <p:nvPr/>
              </p:nvSpPr>
              <p:spPr>
                <a:xfrm>
                  <a:off x="7188600" y="6309320"/>
                  <a:ext cx="1800000" cy="46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100" dirty="0">
                      <a:latin typeface="+mn-ea"/>
                    </a:rPr>
                    <a:t>全国共済</a:t>
                  </a:r>
                  <a:r>
                    <a:rPr lang="ja-JP" altLang="ja-JP" sz="1100" dirty="0" smtClean="0">
                      <a:latin typeface="+mn-ea"/>
                    </a:rPr>
                    <a:t>農業</a:t>
                  </a:r>
                  <a:endParaRPr lang="en-US" altLang="ja-JP" sz="1100" dirty="0" smtClean="0">
                    <a:latin typeface="+mn-ea"/>
                  </a:endParaRPr>
                </a:p>
                <a:p>
                  <a:pPr algn="ctr"/>
                  <a:r>
                    <a:rPr lang="ja-JP" altLang="ja-JP" sz="1100" dirty="0" smtClean="0">
                      <a:latin typeface="+mn-ea"/>
                    </a:rPr>
                    <a:t>協同</a:t>
                  </a:r>
                  <a:r>
                    <a:rPr lang="ja-JP" altLang="ja-JP" sz="1100" dirty="0">
                      <a:latin typeface="+mn-ea"/>
                    </a:rPr>
                    <a:t>組合連合会</a:t>
                  </a:r>
                  <a:endParaRPr lang="ja-JP" altLang="en-US" sz="1100" dirty="0">
                    <a:solidFill>
                      <a:schemeClr val="tx1"/>
                    </a:solidFill>
                    <a:latin typeface="+mn-ea"/>
                  </a:endParaRPr>
                </a:p>
              </p:txBody>
            </p:sp>
            <p:sp>
              <p:nvSpPr>
                <p:cNvPr id="88" name="角丸四角形 87"/>
                <p:cNvSpPr/>
                <p:nvPr/>
              </p:nvSpPr>
              <p:spPr>
                <a:xfrm>
                  <a:off x="4913255" y="6287347"/>
                  <a:ext cx="1800000" cy="46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100" dirty="0">
                      <a:latin typeface="+mn-ea"/>
                    </a:rPr>
                    <a:t>全国自動車</a:t>
                  </a:r>
                  <a:r>
                    <a:rPr lang="ja-JP" altLang="ja-JP" sz="1100" dirty="0" smtClean="0">
                      <a:latin typeface="+mn-ea"/>
                    </a:rPr>
                    <a:t>共済</a:t>
                  </a:r>
                  <a:endParaRPr lang="en-US" altLang="ja-JP" sz="1100" dirty="0" smtClean="0">
                    <a:latin typeface="+mn-ea"/>
                  </a:endParaRPr>
                </a:p>
                <a:p>
                  <a:pPr algn="ctr"/>
                  <a:r>
                    <a:rPr lang="ja-JP" altLang="ja-JP" sz="1100" dirty="0" smtClean="0">
                      <a:latin typeface="+mn-ea"/>
                    </a:rPr>
                    <a:t>協同</a:t>
                  </a:r>
                  <a:r>
                    <a:rPr lang="ja-JP" altLang="ja-JP" sz="1100" dirty="0">
                      <a:latin typeface="+mn-ea"/>
                    </a:rPr>
                    <a:t>組合連合会</a:t>
                  </a:r>
                  <a:endParaRPr kumimoji="1" lang="ja-JP" altLang="en-US" sz="1100" dirty="0">
                    <a:solidFill>
                      <a:schemeClr val="tx1"/>
                    </a:solidFill>
                    <a:latin typeface="+mn-ea"/>
                  </a:endParaRPr>
                </a:p>
              </p:txBody>
            </p:sp>
            <p:sp>
              <p:nvSpPr>
                <p:cNvPr id="89" name="角丸四角形 88"/>
                <p:cNvSpPr/>
                <p:nvPr/>
              </p:nvSpPr>
              <p:spPr>
                <a:xfrm>
                  <a:off x="4022993" y="5730906"/>
                  <a:ext cx="1800000" cy="46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100" dirty="0" smtClean="0">
                      <a:latin typeface="+mn-ea"/>
                    </a:rPr>
                    <a:t>全国</a:t>
                  </a:r>
                  <a:r>
                    <a:rPr lang="ja-JP" altLang="en-US" sz="1100" dirty="0" smtClean="0">
                      <a:latin typeface="+mn-ea"/>
                    </a:rPr>
                    <a:t>ﾄﾗｯｸ</a:t>
                  </a:r>
                  <a:r>
                    <a:rPr lang="ja-JP" altLang="ja-JP" sz="1100" dirty="0" smtClean="0">
                      <a:latin typeface="+mn-ea"/>
                    </a:rPr>
                    <a:t>交通共済</a:t>
                  </a:r>
                  <a:endParaRPr lang="en-US" altLang="ja-JP" sz="1100" dirty="0" smtClean="0">
                    <a:latin typeface="+mn-ea"/>
                  </a:endParaRPr>
                </a:p>
                <a:p>
                  <a:pPr algn="ctr"/>
                  <a:r>
                    <a:rPr lang="ja-JP" altLang="ja-JP" sz="1100" dirty="0" smtClean="0">
                      <a:latin typeface="+mn-ea"/>
                    </a:rPr>
                    <a:t>協同</a:t>
                  </a:r>
                  <a:r>
                    <a:rPr lang="ja-JP" altLang="ja-JP" sz="1100" dirty="0">
                      <a:latin typeface="+mn-ea"/>
                    </a:rPr>
                    <a:t>組合連合会</a:t>
                  </a:r>
                  <a:endParaRPr kumimoji="1" lang="ja-JP" altLang="en-US" sz="1100" dirty="0">
                    <a:solidFill>
                      <a:schemeClr val="tx1"/>
                    </a:solidFill>
                    <a:latin typeface="+mn-ea"/>
                  </a:endParaRPr>
                </a:p>
              </p:txBody>
            </p:sp>
          </p:grpSp>
          <p:sp>
            <p:nvSpPr>
              <p:cNvPr id="91" name="角丸四角形 90"/>
              <p:cNvSpPr/>
              <p:nvPr/>
            </p:nvSpPr>
            <p:spPr>
              <a:xfrm>
                <a:off x="3999744" y="5193248"/>
                <a:ext cx="1800000" cy="46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100" dirty="0">
                    <a:latin typeface="+mn-ea"/>
                  </a:rPr>
                  <a:t>全国労働者共済</a:t>
                </a:r>
                <a:r>
                  <a:rPr lang="ja-JP" altLang="ja-JP" sz="1100" dirty="0" smtClean="0">
                    <a:latin typeface="+mn-ea"/>
                  </a:rPr>
                  <a:t>生活</a:t>
                </a:r>
                <a:endParaRPr lang="en-US" altLang="ja-JP" sz="1100" dirty="0" smtClean="0">
                  <a:latin typeface="+mn-ea"/>
                </a:endParaRPr>
              </a:p>
              <a:p>
                <a:pPr algn="ctr"/>
                <a:r>
                  <a:rPr lang="ja-JP" altLang="ja-JP" sz="1100" dirty="0" smtClean="0">
                    <a:latin typeface="+mn-ea"/>
                  </a:rPr>
                  <a:t>協同組合連合会</a:t>
                </a:r>
                <a:endParaRPr kumimoji="1" lang="ja-JP" altLang="en-US" sz="1100" dirty="0">
                  <a:solidFill>
                    <a:schemeClr val="tx1"/>
                  </a:solidFill>
                  <a:latin typeface="+mn-ea"/>
                </a:endParaRPr>
              </a:p>
            </p:txBody>
          </p:sp>
          <p:sp>
            <p:nvSpPr>
              <p:cNvPr id="93" name="角丸四角形 92"/>
              <p:cNvSpPr/>
              <p:nvPr/>
            </p:nvSpPr>
            <p:spPr>
              <a:xfrm>
                <a:off x="7901988" y="5190898"/>
                <a:ext cx="1800000" cy="46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smtClean="0">
                    <a:latin typeface="+mn-ea"/>
                  </a:rPr>
                  <a:t>日本損害保険協会</a:t>
                </a:r>
                <a:endParaRPr kumimoji="1" lang="ja-JP" altLang="en-US" sz="1100" dirty="0">
                  <a:solidFill>
                    <a:schemeClr val="tx1"/>
                  </a:solidFill>
                  <a:latin typeface="+mn-ea"/>
                </a:endParaRPr>
              </a:p>
            </p:txBody>
          </p:sp>
          <p:sp>
            <p:nvSpPr>
              <p:cNvPr id="94" name="角丸四角形 93"/>
              <p:cNvSpPr/>
              <p:nvPr/>
            </p:nvSpPr>
            <p:spPr>
              <a:xfrm>
                <a:off x="5918289" y="5013235"/>
                <a:ext cx="1876833" cy="468000"/>
              </a:xfrm>
              <a:prstGeom prst="roundRect">
                <a:avLst/>
              </a:prstGeom>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smtClean="0">
                    <a:latin typeface="+mn-ea"/>
                  </a:rPr>
                  <a:t>国保中央会・厚生労働省</a:t>
                </a:r>
                <a:endParaRPr kumimoji="1" lang="ja-JP" altLang="en-US" sz="1100" dirty="0">
                  <a:solidFill>
                    <a:schemeClr val="tx1"/>
                  </a:solidFill>
                  <a:latin typeface="+mn-ea"/>
                </a:endParaRPr>
              </a:p>
            </p:txBody>
          </p:sp>
        </p:grpSp>
        <p:grpSp>
          <p:nvGrpSpPr>
            <p:cNvPr id="103" name="グループ化 102"/>
            <p:cNvGrpSpPr/>
            <p:nvPr/>
          </p:nvGrpSpPr>
          <p:grpSpPr>
            <a:xfrm>
              <a:off x="-719303" y="891369"/>
              <a:ext cx="10980000" cy="4388553"/>
              <a:chOff x="-687508" y="907136"/>
              <a:chExt cx="10980000" cy="4388553"/>
            </a:xfrm>
          </p:grpSpPr>
          <p:grpSp>
            <p:nvGrpSpPr>
              <p:cNvPr id="83" name="グループ化 82"/>
              <p:cNvGrpSpPr/>
              <p:nvPr/>
            </p:nvGrpSpPr>
            <p:grpSpPr>
              <a:xfrm>
                <a:off x="-687508" y="907136"/>
                <a:ext cx="10980000" cy="4388553"/>
                <a:chOff x="-663624" y="1212234"/>
                <a:chExt cx="10980000" cy="4388553"/>
              </a:xfrm>
            </p:grpSpPr>
            <p:grpSp>
              <p:nvGrpSpPr>
                <p:cNvPr id="71" name="グループ化 70"/>
                <p:cNvGrpSpPr/>
                <p:nvPr/>
              </p:nvGrpSpPr>
              <p:grpSpPr>
                <a:xfrm>
                  <a:off x="-663624" y="1212234"/>
                  <a:ext cx="10980000" cy="4388553"/>
                  <a:chOff x="-663624" y="1242569"/>
                  <a:chExt cx="10980000" cy="4388553"/>
                </a:xfrm>
              </p:grpSpPr>
              <p:grpSp>
                <p:nvGrpSpPr>
                  <p:cNvPr id="58" name="グループ化 57"/>
                  <p:cNvGrpSpPr/>
                  <p:nvPr/>
                </p:nvGrpSpPr>
                <p:grpSpPr>
                  <a:xfrm>
                    <a:off x="-663624" y="1242569"/>
                    <a:ext cx="10980000" cy="4388553"/>
                    <a:chOff x="-663624" y="1274101"/>
                    <a:chExt cx="10980000" cy="4388553"/>
                  </a:xfrm>
                </p:grpSpPr>
                <p:grpSp>
                  <p:nvGrpSpPr>
                    <p:cNvPr id="56" name="グループ化 55"/>
                    <p:cNvGrpSpPr/>
                    <p:nvPr/>
                  </p:nvGrpSpPr>
                  <p:grpSpPr>
                    <a:xfrm>
                      <a:off x="-663624" y="1274101"/>
                      <a:ext cx="10980000" cy="4388553"/>
                      <a:chOff x="-663624" y="1268760"/>
                      <a:chExt cx="10980000" cy="4388553"/>
                    </a:xfrm>
                  </p:grpSpPr>
                  <p:grpSp>
                    <p:nvGrpSpPr>
                      <p:cNvPr id="53" name="グループ化 52"/>
                      <p:cNvGrpSpPr/>
                      <p:nvPr/>
                    </p:nvGrpSpPr>
                    <p:grpSpPr>
                      <a:xfrm>
                        <a:off x="-663624" y="1268760"/>
                        <a:ext cx="10980000" cy="4388553"/>
                        <a:chOff x="-666878" y="1152973"/>
                        <a:chExt cx="10980000" cy="4388553"/>
                      </a:xfrm>
                    </p:grpSpPr>
                    <p:grpSp>
                      <p:nvGrpSpPr>
                        <p:cNvPr id="49" name="グループ化 48"/>
                        <p:cNvGrpSpPr/>
                        <p:nvPr/>
                      </p:nvGrpSpPr>
                      <p:grpSpPr>
                        <a:xfrm>
                          <a:off x="-666878" y="1152973"/>
                          <a:ext cx="10980000" cy="4388553"/>
                          <a:chOff x="-620678" y="1152973"/>
                          <a:chExt cx="10980000" cy="4388553"/>
                        </a:xfrm>
                      </p:grpSpPr>
                      <p:sp>
                        <p:nvSpPr>
                          <p:cNvPr id="23" name="上矢印 22"/>
                          <p:cNvSpPr/>
                          <p:nvPr/>
                        </p:nvSpPr>
                        <p:spPr>
                          <a:xfrm rot="4020000">
                            <a:off x="4580305" y="-2122134"/>
                            <a:ext cx="578034" cy="10980000"/>
                          </a:xfrm>
                          <a:prstGeom prst="upArrow">
                            <a:avLst/>
                          </a:prstGeom>
                          <a:solidFill>
                            <a:srgbClr val="FFFF99">
                              <a:alpha val="65000"/>
                            </a:srgb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grpSp>
                        <p:nvGrpSpPr>
                          <p:cNvPr id="22" name="グループ化 21"/>
                          <p:cNvGrpSpPr/>
                          <p:nvPr/>
                        </p:nvGrpSpPr>
                        <p:grpSpPr>
                          <a:xfrm>
                            <a:off x="124180" y="1552981"/>
                            <a:ext cx="9145016" cy="3816424"/>
                            <a:chOff x="128464" y="764704"/>
                            <a:chExt cx="9145016" cy="3816424"/>
                          </a:xfrm>
                        </p:grpSpPr>
                        <p:sp>
                          <p:nvSpPr>
                            <p:cNvPr id="25" name="正方形/長方形 24"/>
                            <p:cNvSpPr/>
                            <p:nvPr/>
                          </p:nvSpPr>
                          <p:spPr>
                            <a:xfrm>
                              <a:off x="2000672" y="2204864"/>
                              <a:ext cx="1656184"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000" dirty="0" smtClean="0">
                                  <a:latin typeface="Segoe UI Black" panose="020B0A02040204020203" pitchFamily="34" charset="0"/>
                                  <a:ea typeface="Segoe UI Black" panose="020B0A02040204020203" pitchFamily="34" charset="0"/>
                                  <a:cs typeface="Segoe UI Black" panose="020B0A02040204020203" pitchFamily="34" charset="0"/>
                                </a:rPr>
                                <a:t>P</a:t>
                              </a:r>
                              <a:r>
                                <a:rPr kumimoji="1" lang="en-US" altLang="ja-JP" sz="1600" dirty="0" smtClean="0">
                                  <a:latin typeface="Segoe UI Black" panose="020B0A02040204020203" pitchFamily="34" charset="0"/>
                                  <a:ea typeface="Segoe UI Black" panose="020B0A02040204020203" pitchFamily="34" charset="0"/>
                                  <a:cs typeface="Segoe UI Black" panose="020B0A02040204020203" pitchFamily="34" charset="0"/>
                                </a:rPr>
                                <a:t>LAN</a:t>
                              </a:r>
                            </a:p>
                            <a:p>
                              <a:pPr algn="ctr"/>
                              <a:r>
                                <a:rPr lang="ja-JP" altLang="en-US" sz="1200" dirty="0" smtClean="0"/>
                                <a:t>（数値目標の設定、計画の策定）</a:t>
                              </a:r>
                              <a:endParaRPr kumimoji="1" lang="ja-JP" altLang="en-US" sz="1600" dirty="0"/>
                            </a:p>
                          </p:txBody>
                        </p:sp>
                        <p:sp>
                          <p:nvSpPr>
                            <p:cNvPr id="26" name="正方形/長方形 25"/>
                            <p:cNvSpPr/>
                            <p:nvPr/>
                          </p:nvSpPr>
                          <p:spPr>
                            <a:xfrm>
                              <a:off x="3872880" y="2204864"/>
                              <a:ext cx="1656184"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2000" dirty="0" smtClean="0">
                                  <a:latin typeface="Segoe UI Black" panose="020B0A02040204020203" pitchFamily="34" charset="0"/>
                                  <a:ea typeface="Segoe UI Black" panose="020B0A02040204020203" pitchFamily="34" charset="0"/>
                                  <a:cs typeface="Segoe UI Black" panose="020B0A02040204020203" pitchFamily="34" charset="0"/>
                                </a:rPr>
                                <a:t>D</a:t>
                              </a:r>
                              <a:r>
                                <a:rPr kumimoji="1" lang="en-US" altLang="ja-JP" sz="1600" dirty="0" smtClean="0">
                                  <a:latin typeface="Segoe UI Black" panose="020B0A02040204020203" pitchFamily="34" charset="0"/>
                                  <a:ea typeface="Segoe UI Black" panose="020B0A02040204020203" pitchFamily="34" charset="0"/>
                                  <a:cs typeface="Segoe UI Black" panose="020B0A02040204020203" pitchFamily="34" charset="0"/>
                                </a:rPr>
                                <a:t>O</a:t>
                              </a:r>
                            </a:p>
                            <a:p>
                              <a:pPr algn="ctr"/>
                              <a:r>
                                <a:rPr lang="ja-JP" altLang="en-US" sz="1200" dirty="0" smtClean="0"/>
                                <a:t>（計画の実施、求償事務等の委託）</a:t>
                              </a:r>
                              <a:endParaRPr kumimoji="1" lang="ja-JP" altLang="en-US" sz="1600" dirty="0"/>
                            </a:p>
                          </p:txBody>
                        </p:sp>
                        <p:sp>
                          <p:nvSpPr>
                            <p:cNvPr id="27" name="正方形/長方形 26"/>
                            <p:cNvSpPr/>
                            <p:nvPr/>
                          </p:nvSpPr>
                          <p:spPr>
                            <a:xfrm>
                              <a:off x="5745088" y="2204864"/>
                              <a:ext cx="1656184"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dirty="0" smtClean="0">
                                  <a:latin typeface="Segoe UI Black" panose="020B0A02040204020203" pitchFamily="34" charset="0"/>
                                  <a:ea typeface="Segoe UI Black" panose="020B0A02040204020203" pitchFamily="34" charset="0"/>
                                  <a:cs typeface="Segoe UI Black" panose="020B0A02040204020203" pitchFamily="34" charset="0"/>
                                </a:rPr>
                                <a:t>C</a:t>
                              </a:r>
                              <a:r>
                                <a:rPr kumimoji="1" lang="en-US" altLang="ja-JP" sz="1600" dirty="0" smtClean="0">
                                  <a:latin typeface="Segoe UI Black" panose="020B0A02040204020203" pitchFamily="34" charset="0"/>
                                  <a:ea typeface="Segoe UI Black" panose="020B0A02040204020203" pitchFamily="34" charset="0"/>
                                  <a:cs typeface="Segoe UI Black" panose="020B0A02040204020203" pitchFamily="34" charset="0"/>
                                </a:rPr>
                                <a:t>HECK</a:t>
                              </a:r>
                            </a:p>
                            <a:p>
                              <a:pPr algn="ctr"/>
                              <a:r>
                                <a:rPr lang="ja-JP" altLang="en-US" sz="1200" dirty="0" smtClean="0"/>
                                <a:t>（数値目標の達成状況等評価）</a:t>
                              </a:r>
                              <a:endParaRPr kumimoji="1" lang="ja-JP" altLang="en-US" sz="1600" dirty="0"/>
                            </a:p>
                          </p:txBody>
                        </p:sp>
                        <p:sp>
                          <p:nvSpPr>
                            <p:cNvPr id="28" name="正方形/長方形 27"/>
                            <p:cNvSpPr/>
                            <p:nvPr/>
                          </p:nvSpPr>
                          <p:spPr>
                            <a:xfrm>
                              <a:off x="7617296" y="2195920"/>
                              <a:ext cx="16561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latin typeface="Segoe UI Black" panose="020B0A02040204020203" pitchFamily="34" charset="0"/>
                                  <a:ea typeface="Segoe UI Black" panose="020B0A02040204020203" pitchFamily="34" charset="0"/>
                                  <a:cs typeface="Segoe UI Black" panose="020B0A02040204020203" pitchFamily="34" charset="0"/>
                                </a:rPr>
                                <a:t>A</a:t>
                              </a:r>
                              <a:r>
                                <a:rPr kumimoji="1" lang="en-US" altLang="ja-JP" sz="1600" b="1" dirty="0" smtClean="0">
                                  <a:latin typeface="Segoe UI Black" panose="020B0A02040204020203" pitchFamily="34" charset="0"/>
                                  <a:ea typeface="Segoe UI Black" panose="020B0A02040204020203" pitchFamily="34" charset="0"/>
                                  <a:cs typeface="Segoe UI Black" panose="020B0A02040204020203" pitchFamily="34" charset="0"/>
                                </a:rPr>
                                <a:t>CTION</a:t>
                              </a:r>
                            </a:p>
                            <a:p>
                              <a:pPr algn="ctr"/>
                              <a:r>
                                <a:rPr lang="ja-JP" altLang="en-US" sz="1200" dirty="0" smtClean="0"/>
                                <a:t>（</a:t>
                              </a:r>
                              <a:r>
                                <a:rPr lang="ja-JP" altLang="en-US" sz="1200" dirty="0"/>
                                <a:t>数値目標の</a:t>
                              </a:r>
                              <a:r>
                                <a:rPr lang="ja-JP" altLang="en-US" sz="1200" dirty="0" smtClean="0"/>
                                <a:t>見直し、改善策の検討）</a:t>
                              </a:r>
                              <a:endParaRPr kumimoji="1" lang="ja-JP" altLang="en-US" sz="1600" dirty="0"/>
                            </a:p>
                          </p:txBody>
                        </p:sp>
                        <p:sp>
                          <p:nvSpPr>
                            <p:cNvPr id="29" name="正方形/長方形 28"/>
                            <p:cNvSpPr/>
                            <p:nvPr/>
                          </p:nvSpPr>
                          <p:spPr>
                            <a:xfrm>
                              <a:off x="128464" y="3645024"/>
                              <a:ext cx="1656184"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000" dirty="0" smtClean="0">
                                  <a:latin typeface="Segoe UI Black" panose="020B0A02040204020203" pitchFamily="34" charset="0"/>
                                  <a:ea typeface="Segoe UI Black" panose="020B0A02040204020203" pitchFamily="34" charset="0"/>
                                  <a:cs typeface="Segoe UI Black" panose="020B0A02040204020203" pitchFamily="34" charset="0"/>
                                </a:rPr>
                                <a:t>C</a:t>
                              </a:r>
                              <a:r>
                                <a:rPr kumimoji="1" lang="en-US" altLang="ja-JP" sz="1600" dirty="0" smtClean="0">
                                  <a:latin typeface="Segoe UI Black" panose="020B0A02040204020203" pitchFamily="34" charset="0"/>
                                  <a:ea typeface="Segoe UI Black" panose="020B0A02040204020203" pitchFamily="34" charset="0"/>
                                  <a:cs typeface="Segoe UI Black" panose="020B0A02040204020203" pitchFamily="34" charset="0"/>
                                </a:rPr>
                                <a:t>HECK</a:t>
                              </a:r>
                            </a:p>
                            <a:p>
                              <a:pPr algn="ctr"/>
                              <a:r>
                                <a:rPr lang="ja-JP" altLang="en-US" sz="1200" dirty="0" smtClean="0"/>
                                <a:t>（現状の取組評価）</a:t>
                              </a:r>
                              <a:endParaRPr kumimoji="1" lang="ja-JP" altLang="en-US" sz="1200" dirty="0"/>
                            </a:p>
                          </p:txBody>
                        </p:sp>
                        <p:sp>
                          <p:nvSpPr>
                            <p:cNvPr id="30" name="正方形/長方形 29"/>
                            <p:cNvSpPr/>
                            <p:nvPr/>
                          </p:nvSpPr>
                          <p:spPr>
                            <a:xfrm>
                              <a:off x="2000672" y="3620314"/>
                              <a:ext cx="16561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latin typeface="Segoe UI Black" panose="020B0A02040204020203" pitchFamily="34" charset="0"/>
                                  <a:ea typeface="Segoe UI Black" panose="020B0A02040204020203" pitchFamily="34" charset="0"/>
                                  <a:cs typeface="Segoe UI Black" panose="020B0A02040204020203" pitchFamily="34" charset="0"/>
                                </a:rPr>
                                <a:t>A</a:t>
                              </a:r>
                              <a:r>
                                <a:rPr kumimoji="1" lang="en-US" altLang="ja-JP" sz="1600" dirty="0" smtClean="0">
                                  <a:latin typeface="Segoe UI Black" panose="020B0A02040204020203" pitchFamily="34" charset="0"/>
                                  <a:ea typeface="Segoe UI Black" panose="020B0A02040204020203" pitchFamily="34" charset="0"/>
                                  <a:cs typeface="Segoe UI Black" panose="020B0A02040204020203" pitchFamily="34" charset="0"/>
                                </a:rPr>
                                <a:t>CTION</a:t>
                              </a:r>
                            </a:p>
                            <a:p>
                              <a:pPr algn="ctr"/>
                              <a:r>
                                <a:rPr kumimoji="1" lang="ja-JP" altLang="en-US" sz="1200" dirty="0" smtClean="0"/>
                                <a:t>（改善策の検討）</a:t>
                              </a:r>
                              <a:endParaRPr kumimoji="1" lang="ja-JP" altLang="en-US" sz="1600" dirty="0"/>
                            </a:p>
                          </p:txBody>
                        </p:sp>
                        <p:sp>
                          <p:nvSpPr>
                            <p:cNvPr id="31" name="正方形/長方形 30"/>
                            <p:cNvSpPr/>
                            <p:nvPr/>
                          </p:nvSpPr>
                          <p:spPr>
                            <a:xfrm>
                              <a:off x="7617296" y="764704"/>
                              <a:ext cx="1656184"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000" b="1" dirty="0" smtClean="0">
                                  <a:latin typeface="Segoe UI Black" panose="020B0A02040204020203" pitchFamily="34" charset="0"/>
                                  <a:ea typeface="Segoe UI Black" panose="020B0A02040204020203" pitchFamily="34" charset="0"/>
                                  <a:cs typeface="Segoe UI Black" panose="020B0A02040204020203" pitchFamily="34" charset="0"/>
                                </a:rPr>
                                <a:t>P</a:t>
                              </a:r>
                              <a:r>
                                <a:rPr kumimoji="1" lang="en-US" altLang="ja-JP" sz="1600" b="1" dirty="0" smtClean="0">
                                  <a:latin typeface="Segoe UI Black" panose="020B0A02040204020203" pitchFamily="34" charset="0"/>
                                  <a:ea typeface="Segoe UI Black" panose="020B0A02040204020203" pitchFamily="34" charset="0"/>
                                  <a:cs typeface="Segoe UI Black" panose="020B0A02040204020203" pitchFamily="34" charset="0"/>
                                </a:rPr>
                                <a:t>LAN</a:t>
                              </a:r>
                            </a:p>
                            <a:p>
                              <a:pPr algn="ctr"/>
                              <a:r>
                                <a:rPr lang="ja-JP" altLang="en-US" sz="1200" dirty="0" smtClean="0"/>
                                <a:t>（数値目標の設定、計画の策定）</a:t>
                              </a:r>
                              <a:endParaRPr kumimoji="1" lang="ja-JP" altLang="en-US" sz="1600" dirty="0"/>
                            </a:p>
                          </p:txBody>
                        </p:sp>
                      </p:grpSp>
                      <p:grpSp>
                        <p:nvGrpSpPr>
                          <p:cNvPr id="16" name="グループ化 15"/>
                          <p:cNvGrpSpPr/>
                          <p:nvPr/>
                        </p:nvGrpSpPr>
                        <p:grpSpPr>
                          <a:xfrm>
                            <a:off x="-196853" y="1349662"/>
                            <a:ext cx="10217706" cy="4191864"/>
                            <a:chOff x="-181821" y="1372300"/>
                            <a:chExt cx="10217706" cy="4191864"/>
                          </a:xfrm>
                        </p:grpSpPr>
                        <p:cxnSp>
                          <p:nvCxnSpPr>
                            <p:cNvPr id="6" name="直線コネクタ 5"/>
                            <p:cNvCxnSpPr/>
                            <p:nvPr/>
                          </p:nvCxnSpPr>
                          <p:spPr>
                            <a:xfrm>
                              <a:off x="7083885" y="1388066"/>
                              <a:ext cx="2952000"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814179" y="5148493"/>
                              <a:ext cx="2916000"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81821" y="5537415"/>
                              <a:ext cx="3996000"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59569" y="4252764"/>
                              <a:ext cx="1800000"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579822" y="2778806"/>
                              <a:ext cx="5535595"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554668" y="2659472"/>
                              <a:ext cx="0" cy="14760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7115417" y="1372300"/>
                              <a:ext cx="0" cy="1406506"/>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a:off x="848455" y="3503594"/>
                              <a:ext cx="1512000"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814179" y="5132164"/>
                              <a:ext cx="0" cy="4320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 name="正方形/長方形 40"/>
                          <p:cNvSpPr/>
                          <p:nvPr/>
                        </p:nvSpPr>
                        <p:spPr>
                          <a:xfrm>
                            <a:off x="3060045" y="1152973"/>
                            <a:ext cx="3924000" cy="10800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都道府県の指導</a:t>
                            </a:r>
                            <a:endParaRPr kumimoji="1"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endParaRPr kumimoji="1" lang="en-US" altLang="ja-JP" sz="2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ts val="168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１</a:t>
                            </a:r>
                            <a:r>
                              <a:rPr lang="ja-JP" altLang="en-US" sz="1100" dirty="0">
                                <a:solidFill>
                                  <a:schemeClr val="tx1"/>
                                </a:solidFill>
                                <a:latin typeface="HGPｺﾞｼｯｸM" panose="020B0600000000000000" pitchFamily="50" charset="-128"/>
                                <a:ea typeface="HGPｺﾞｼｯｸM" panose="020B0600000000000000" pitchFamily="50" charset="-128"/>
                              </a:rPr>
                              <a:t>．</a:t>
                            </a:r>
                            <a:r>
                              <a:rPr lang="ja-JP" altLang="ja-JP" sz="1100" dirty="0">
                                <a:solidFill>
                                  <a:schemeClr val="tx1"/>
                                </a:solidFill>
                                <a:latin typeface="HGPｺﾞｼｯｸM" panose="020B0600000000000000" pitchFamily="50" charset="-128"/>
                                <a:ea typeface="HGPｺﾞｼｯｸM" panose="020B0600000000000000" pitchFamily="50" charset="-128"/>
                              </a:rPr>
                              <a:t>各</a:t>
                            </a:r>
                            <a:r>
                              <a:rPr lang="ja-JP" altLang="en-US" sz="1100" dirty="0">
                                <a:solidFill>
                                  <a:schemeClr val="tx1"/>
                                </a:solidFill>
                                <a:latin typeface="HGPｺﾞｼｯｸM" panose="020B0600000000000000" pitchFamily="50" charset="-128"/>
                                <a:ea typeface="HGPｺﾞｼｯｸM" panose="020B0600000000000000" pitchFamily="50" charset="-128"/>
                              </a:rPr>
                              <a:t>市町村</a:t>
                            </a:r>
                            <a:r>
                              <a:rPr lang="ja-JP" altLang="ja-JP" sz="1100" dirty="0">
                                <a:solidFill>
                                  <a:schemeClr val="tx1"/>
                                </a:solidFill>
                                <a:latin typeface="HGPｺﾞｼｯｸM" panose="020B0600000000000000" pitchFamily="50" charset="-128"/>
                                <a:ea typeface="HGPｺﾞｼｯｸM" panose="020B0600000000000000" pitchFamily="50" charset="-128"/>
                              </a:rPr>
                              <a:t>における数値目標や取組計画等を</a:t>
                            </a:r>
                            <a:r>
                              <a:rPr lang="ja-JP" altLang="ja-JP" sz="1100" dirty="0" smtClean="0">
                                <a:solidFill>
                                  <a:schemeClr val="tx1"/>
                                </a:solidFill>
                                <a:latin typeface="HGPｺﾞｼｯｸM" panose="020B0600000000000000" pitchFamily="50" charset="-128"/>
                                <a:ea typeface="HGPｺﾞｼｯｸM" panose="020B0600000000000000" pitchFamily="50" charset="-128"/>
                              </a:rPr>
                              <a:t>把握</a:t>
                            </a:r>
                            <a:endParaRPr lang="ja-JP" altLang="ja-JP" sz="1100" dirty="0">
                              <a:solidFill>
                                <a:schemeClr val="tx1"/>
                              </a:solidFill>
                              <a:latin typeface="HGPｺﾞｼｯｸM" panose="020B0600000000000000" pitchFamily="50" charset="-128"/>
                              <a:ea typeface="HGPｺﾞｼｯｸM" panose="020B0600000000000000" pitchFamily="50" charset="-128"/>
                            </a:endParaRPr>
                          </a:p>
                          <a:p>
                            <a:pPr>
                              <a:lnSpc>
                                <a:spcPts val="168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２．</a:t>
                            </a:r>
                            <a:r>
                              <a:rPr lang="ja-JP" altLang="ja-JP" sz="1100" dirty="0" smtClean="0">
                                <a:solidFill>
                                  <a:schemeClr val="tx1"/>
                                </a:solidFill>
                                <a:latin typeface="HGPｺﾞｼｯｸM" panose="020B0600000000000000" pitchFamily="50" charset="-128"/>
                                <a:ea typeface="HGPｺﾞｼｯｸM" panose="020B0600000000000000" pitchFamily="50" charset="-128"/>
                              </a:rPr>
                              <a:t>国保</a:t>
                            </a:r>
                            <a:r>
                              <a:rPr lang="ja-JP" altLang="ja-JP" sz="1100" dirty="0">
                                <a:solidFill>
                                  <a:schemeClr val="tx1"/>
                                </a:solidFill>
                                <a:latin typeface="HGPｺﾞｼｯｸM" panose="020B0600000000000000" pitchFamily="50" charset="-128"/>
                                <a:ea typeface="HGPｺﾞｼｯｸM" panose="020B0600000000000000" pitchFamily="50" charset="-128"/>
                              </a:rPr>
                              <a:t>運営</a:t>
                            </a:r>
                            <a:r>
                              <a:rPr lang="ja-JP" altLang="ja-JP" sz="1100" dirty="0" smtClean="0">
                                <a:solidFill>
                                  <a:schemeClr val="tx1"/>
                                </a:solidFill>
                                <a:latin typeface="HGPｺﾞｼｯｸM" panose="020B0600000000000000" pitchFamily="50" charset="-128"/>
                                <a:ea typeface="HGPｺﾞｼｯｸM" panose="020B0600000000000000" pitchFamily="50" charset="-128"/>
                              </a:rPr>
                              <a:t>方針</a:t>
                            </a:r>
                            <a:r>
                              <a:rPr lang="ja-JP" altLang="en-US" sz="1100" dirty="0" smtClean="0">
                                <a:solidFill>
                                  <a:schemeClr val="tx1"/>
                                </a:solidFill>
                                <a:latin typeface="HGPｺﾞｼｯｸM" panose="020B0600000000000000" pitchFamily="50" charset="-128"/>
                                <a:ea typeface="HGPｺﾞｼｯｸM" panose="020B0600000000000000" pitchFamily="50" charset="-128"/>
                              </a:rPr>
                              <a:t>等</a:t>
                            </a:r>
                            <a:r>
                              <a:rPr lang="ja-JP" altLang="ja-JP" sz="1100" dirty="0" smtClean="0">
                                <a:solidFill>
                                  <a:schemeClr val="tx1"/>
                                </a:solidFill>
                                <a:latin typeface="HGPｺﾞｼｯｸM" panose="020B0600000000000000" pitchFamily="50" charset="-128"/>
                                <a:ea typeface="HGPｺﾞｼｯｸM" panose="020B0600000000000000" pitchFamily="50" charset="-128"/>
                              </a:rPr>
                              <a:t>に</a:t>
                            </a:r>
                            <a:r>
                              <a:rPr lang="ja-JP" altLang="ja-JP" sz="1100" dirty="0">
                                <a:solidFill>
                                  <a:schemeClr val="tx1"/>
                                </a:solidFill>
                                <a:latin typeface="HGPｺﾞｼｯｸM" panose="020B0600000000000000" pitchFamily="50" charset="-128"/>
                                <a:ea typeface="HGPｺﾞｼｯｸM" panose="020B0600000000000000" pitchFamily="50" charset="-128"/>
                              </a:rPr>
                              <a:t>より</a:t>
                            </a:r>
                            <a:r>
                              <a:rPr lang="ja-JP" altLang="ja-JP" sz="1100" dirty="0" smtClean="0">
                                <a:solidFill>
                                  <a:schemeClr val="tx1"/>
                                </a:solidFill>
                                <a:latin typeface="HGPｺﾞｼｯｸM" panose="020B0600000000000000" pitchFamily="50" charset="-128"/>
                                <a:ea typeface="HGPｺﾞｼｯｸM" panose="020B0600000000000000" pitchFamily="50" charset="-128"/>
                              </a:rPr>
                              <a:t>、事務</a:t>
                            </a:r>
                            <a:r>
                              <a:rPr lang="ja-JP" altLang="ja-JP" sz="1100" dirty="0">
                                <a:solidFill>
                                  <a:schemeClr val="tx1"/>
                                </a:solidFill>
                                <a:latin typeface="HGPｺﾞｼｯｸM" panose="020B0600000000000000" pitchFamily="50" charset="-128"/>
                                <a:ea typeface="HGPｺﾞｼｯｸM" panose="020B0600000000000000" pitchFamily="50" charset="-128"/>
                              </a:rPr>
                              <a:t>の</a:t>
                            </a:r>
                            <a:r>
                              <a:rPr lang="ja-JP" altLang="ja-JP" sz="1100" dirty="0" smtClean="0">
                                <a:solidFill>
                                  <a:schemeClr val="tx1"/>
                                </a:solidFill>
                                <a:latin typeface="HGPｺﾞｼｯｸM" panose="020B0600000000000000" pitchFamily="50" charset="-128"/>
                                <a:ea typeface="HGPｺﾞｼｯｸM" panose="020B0600000000000000" pitchFamily="50" charset="-128"/>
                              </a:rPr>
                              <a:t>標準化</a:t>
                            </a:r>
                            <a:r>
                              <a:rPr lang="ja-JP" altLang="en-US" sz="1100" dirty="0" smtClean="0">
                                <a:solidFill>
                                  <a:schemeClr val="tx1"/>
                                </a:solidFill>
                                <a:latin typeface="HGPｺﾞｼｯｸM" panose="020B0600000000000000" pitchFamily="50" charset="-128"/>
                                <a:ea typeface="HGPｺﾞｼｯｸM" panose="020B0600000000000000" pitchFamily="50" charset="-128"/>
                              </a:rPr>
                              <a:t>、</a:t>
                            </a:r>
                            <a:r>
                              <a:rPr lang="ja-JP" altLang="ja-JP" sz="1100" dirty="0" smtClean="0">
                                <a:solidFill>
                                  <a:schemeClr val="tx1"/>
                                </a:solidFill>
                                <a:latin typeface="HGPｺﾞｼｯｸM" panose="020B0600000000000000" pitchFamily="50" charset="-128"/>
                                <a:ea typeface="HGPｺﾞｼｯｸM" panose="020B0600000000000000" pitchFamily="50" charset="-128"/>
                              </a:rPr>
                              <a:t>取組</a:t>
                            </a:r>
                            <a:r>
                              <a:rPr lang="ja-JP" altLang="ja-JP" sz="1100" dirty="0">
                                <a:solidFill>
                                  <a:schemeClr val="tx1"/>
                                </a:solidFill>
                                <a:latin typeface="HGPｺﾞｼｯｸM" panose="020B0600000000000000" pitchFamily="50" charset="-128"/>
                                <a:ea typeface="HGPｺﾞｼｯｸM" panose="020B0600000000000000" pitchFamily="50" charset="-128"/>
                              </a:rPr>
                              <a:t>の</a:t>
                            </a:r>
                            <a:r>
                              <a:rPr lang="ja-JP" altLang="ja-JP" sz="1100" dirty="0" smtClean="0">
                                <a:solidFill>
                                  <a:schemeClr val="tx1"/>
                                </a:solidFill>
                                <a:latin typeface="HGPｺﾞｼｯｸM" panose="020B0600000000000000" pitchFamily="50" charset="-128"/>
                                <a:ea typeface="HGPｺﾞｼｯｸM" panose="020B0600000000000000" pitchFamily="50" charset="-128"/>
                              </a:rPr>
                              <a:t>底上げ</a:t>
                            </a:r>
                            <a:endParaRPr lang="en-US" altLang="ja-JP" sz="1100" dirty="0">
                              <a:solidFill>
                                <a:schemeClr val="tx1"/>
                              </a:solidFill>
                              <a:latin typeface="HGPｺﾞｼｯｸM" panose="020B0600000000000000" pitchFamily="50" charset="-128"/>
                              <a:ea typeface="HGPｺﾞｼｯｸM" panose="020B0600000000000000" pitchFamily="50" charset="-128"/>
                            </a:endParaRPr>
                          </a:p>
                        </p:txBody>
                      </p:sp>
                      <p:sp>
                        <p:nvSpPr>
                          <p:cNvPr id="42" name="正方形/長方形 41"/>
                          <p:cNvSpPr/>
                          <p:nvPr/>
                        </p:nvSpPr>
                        <p:spPr>
                          <a:xfrm>
                            <a:off x="2796359" y="2436654"/>
                            <a:ext cx="1242174" cy="463424"/>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市町村</a:t>
                            </a:r>
                            <a:endParaRPr kumimoji="1" lang="ja-JP" altLang="en-US" sz="1600" dirty="0"/>
                          </a:p>
                        </p:txBody>
                      </p:sp>
                      <p:cxnSp>
                        <p:nvCxnSpPr>
                          <p:cNvPr id="44" name="直線コネクタ 43"/>
                          <p:cNvCxnSpPr/>
                          <p:nvPr/>
                        </p:nvCxnSpPr>
                        <p:spPr>
                          <a:xfrm>
                            <a:off x="9513069" y="2652678"/>
                            <a:ext cx="468000"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上下矢印 45"/>
                          <p:cNvSpPr/>
                          <p:nvPr/>
                        </p:nvSpPr>
                        <p:spPr>
                          <a:xfrm>
                            <a:off x="4315458" y="2248696"/>
                            <a:ext cx="1404000" cy="468000"/>
                          </a:xfrm>
                          <a:prstGeom prst="upDownArrow">
                            <a:avLst>
                              <a:gd name="adj1" fmla="val 52230"/>
                              <a:gd name="adj2" fmla="val 33343"/>
                            </a:avLst>
                          </a:prstGeom>
                          <a:solidFill>
                            <a:srgbClr val="D4FCD2"/>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8" name="正方形/長方形 47"/>
                          <p:cNvSpPr/>
                          <p:nvPr/>
                        </p:nvSpPr>
                        <p:spPr>
                          <a:xfrm>
                            <a:off x="3787576" y="4036791"/>
                            <a:ext cx="2844000" cy="972000"/>
                          </a:xfrm>
                          <a:prstGeom prst="rect">
                            <a:avLst/>
                          </a:prstGeom>
                          <a:solidFill>
                            <a:schemeClr val="bg1"/>
                          </a:solidFill>
                          <a:ln w="381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国保連合会</a:t>
                            </a:r>
                            <a:endParaRPr kumimoji="1"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endParaRPr kumimoji="1" lang="en-US" altLang="ja-JP" sz="200" dirty="0" smtClean="0">
                              <a:solidFill>
                                <a:schemeClr val="tx1"/>
                              </a:solidFill>
                              <a:latin typeface="HGP創英角ｺﾞｼｯｸUB" panose="020B0900000000000000" pitchFamily="50" charset="-128"/>
                              <a:ea typeface="HGP創英角ｺﾞｼｯｸUB" panose="020B0900000000000000" pitchFamily="50" charset="-128"/>
                            </a:endParaRPr>
                          </a:p>
                          <a:p>
                            <a:pPr>
                              <a:lnSpc>
                                <a:spcPts val="17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１．求償事務の委託（体制整備の拡大等）</a:t>
                            </a:r>
                            <a:endParaRPr lang="en-US" altLang="ja-JP" sz="1100" dirty="0" smtClean="0">
                              <a:solidFill>
                                <a:schemeClr val="tx1"/>
                              </a:solidFill>
                              <a:latin typeface="HGPｺﾞｼｯｸM" panose="020B0600000000000000" pitchFamily="50" charset="-128"/>
                              <a:ea typeface="HGPｺﾞｼｯｸM" panose="020B0600000000000000" pitchFamily="50" charset="-128"/>
                            </a:endParaRPr>
                          </a:p>
                          <a:p>
                            <a:pPr>
                              <a:lnSpc>
                                <a:spcPts val="1700"/>
                              </a:lnSpc>
                            </a:pPr>
                            <a:r>
                              <a:rPr lang="ja-JP" altLang="en-US" sz="1100" dirty="0" smtClean="0">
                                <a:solidFill>
                                  <a:schemeClr val="tx1"/>
                                </a:solidFill>
                                <a:latin typeface="HGPｺﾞｼｯｸM" panose="020B0600000000000000" pitchFamily="50" charset="-128"/>
                                <a:ea typeface="HGPｺﾞｼｯｸM" panose="020B0600000000000000" pitchFamily="50" charset="-128"/>
                              </a:rPr>
                              <a:t>２．損害保険団体との覚書締結事務</a:t>
                            </a:r>
                            <a:endParaRPr lang="en-US" altLang="ja-JP" sz="1100" dirty="0">
                              <a:solidFill>
                                <a:schemeClr val="tx1"/>
                              </a:solidFill>
                              <a:latin typeface="HGPｺﾞｼｯｸM" panose="020B0600000000000000" pitchFamily="50" charset="-128"/>
                              <a:ea typeface="HGPｺﾞｼｯｸM" panose="020B0600000000000000" pitchFamily="50" charset="-128"/>
                            </a:endParaRPr>
                          </a:p>
                        </p:txBody>
                      </p:sp>
                    </p:grpSp>
                    <p:sp>
                      <p:nvSpPr>
                        <p:cNvPr id="51" name="上矢印 50"/>
                        <p:cNvSpPr/>
                        <p:nvPr/>
                      </p:nvSpPr>
                      <p:spPr>
                        <a:xfrm>
                          <a:off x="2470149" y="3936067"/>
                          <a:ext cx="540000" cy="444803"/>
                        </a:xfrm>
                        <a:prstGeom prst="upArrow">
                          <a:avLst/>
                        </a:prstGeom>
                        <a:solidFill>
                          <a:schemeClr val="accent5">
                            <a:lumMod val="20000"/>
                            <a:lumOff val="80000"/>
                          </a:schemeClr>
                        </a:solidFill>
                        <a:ln w="952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52" name="上矢印 51"/>
                        <p:cNvSpPr/>
                        <p:nvPr/>
                      </p:nvSpPr>
                      <p:spPr>
                        <a:xfrm>
                          <a:off x="8105341" y="2504851"/>
                          <a:ext cx="540000" cy="444803"/>
                        </a:xfrm>
                        <a:prstGeom prst="upArrow">
                          <a:avLst/>
                        </a:prstGeom>
                        <a:solidFill>
                          <a:schemeClr val="accent5">
                            <a:lumMod val="20000"/>
                            <a:lumOff val="80000"/>
                          </a:schemeClr>
                        </a:solidFill>
                        <a:ln w="952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grpSp>
                  <p:cxnSp>
                    <p:nvCxnSpPr>
                      <p:cNvPr id="55" name="直線コネクタ 54"/>
                      <p:cNvCxnSpPr/>
                      <p:nvPr/>
                    </p:nvCxnSpPr>
                    <p:spPr>
                      <a:xfrm>
                        <a:off x="6690232" y="4221088"/>
                        <a:ext cx="2808000" cy="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7" name="直線コネクタ 56"/>
                    <p:cNvCxnSpPr/>
                    <p:nvPr/>
                  </p:nvCxnSpPr>
                  <p:spPr>
                    <a:xfrm>
                      <a:off x="6696958" y="4205322"/>
                      <a:ext cx="0" cy="1044000"/>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0" name="正方形/長方形 59"/>
                  <p:cNvSpPr/>
                  <p:nvPr/>
                </p:nvSpPr>
                <p:spPr>
                  <a:xfrm>
                    <a:off x="6809442" y="4470766"/>
                    <a:ext cx="2965179" cy="323211"/>
                  </a:xfrm>
                  <a:prstGeom prst="rect">
                    <a:avLst/>
                  </a:prstGeom>
                  <a:noFill/>
                  <a:ln>
                    <a:noFill/>
                  </a:ln>
                </p:spPr>
                <p:txBody>
                  <a:bodyPr wrap="square">
                    <a:spAutoFit/>
                  </a:bodyPr>
                  <a:lstStyle/>
                  <a:p>
                    <a:endParaRPr lang="en-US" altLang="ja-JP" sz="1400" b="1" dirty="0" smtClean="0"/>
                  </a:p>
                </p:txBody>
              </p:sp>
            </p:grpSp>
            <p:sp>
              <p:nvSpPr>
                <p:cNvPr id="79" name="角丸四角形 78"/>
                <p:cNvSpPr/>
                <p:nvPr/>
              </p:nvSpPr>
              <p:spPr>
                <a:xfrm>
                  <a:off x="6789544" y="4465604"/>
                  <a:ext cx="3060000" cy="792000"/>
                </a:xfrm>
                <a:prstGeom prst="roundRect">
                  <a:avLst/>
                </a:prstGeom>
                <a:solidFill>
                  <a:schemeClr val="accent4">
                    <a:lumMod val="20000"/>
                    <a:lumOff val="80000"/>
                  </a:schemeClr>
                </a:solidFill>
                <a:ln>
                  <a:solidFill>
                    <a:schemeClr val="accent4">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dirty="0">
                      <a:solidFill>
                        <a:schemeClr val="tx1"/>
                      </a:solidFill>
                    </a:rPr>
                    <a:t>傷病届の作成等の援助に</a:t>
                  </a:r>
                  <a:r>
                    <a:rPr lang="ja-JP" altLang="en-US" sz="1400" b="1" dirty="0" smtClean="0">
                      <a:solidFill>
                        <a:schemeClr val="tx1"/>
                      </a:solidFill>
                    </a:rPr>
                    <a:t>係る</a:t>
                  </a:r>
                  <a:endParaRPr lang="en-US" altLang="ja-JP" sz="1400" b="1" dirty="0" smtClean="0">
                    <a:solidFill>
                      <a:schemeClr val="tx1"/>
                    </a:solidFill>
                  </a:endParaRPr>
                </a:p>
                <a:p>
                  <a:pPr algn="ctr"/>
                  <a:r>
                    <a:rPr lang="ja-JP" altLang="en-US" sz="1400" b="1" dirty="0">
                      <a:solidFill>
                        <a:schemeClr val="tx1"/>
                      </a:solidFill>
                    </a:rPr>
                    <a:t>覚書</a:t>
                  </a:r>
                  <a:r>
                    <a:rPr lang="ja-JP" altLang="ja-JP" sz="1400" b="1" dirty="0" smtClean="0">
                      <a:solidFill>
                        <a:schemeClr val="tx1"/>
                      </a:solidFill>
                    </a:rPr>
                    <a:t>の</a:t>
                  </a:r>
                  <a:r>
                    <a:rPr lang="ja-JP" altLang="ja-JP" sz="1400" b="1" dirty="0">
                      <a:solidFill>
                        <a:schemeClr val="tx1"/>
                      </a:solidFill>
                    </a:rPr>
                    <a:t>継続的な評価・</a:t>
                  </a:r>
                  <a:r>
                    <a:rPr lang="ja-JP" altLang="ja-JP" sz="1400" b="1" dirty="0" smtClean="0">
                      <a:solidFill>
                        <a:schemeClr val="tx1"/>
                      </a:solidFill>
                    </a:rPr>
                    <a:t>改善</a:t>
                  </a:r>
                  <a:endParaRPr lang="en-US" altLang="ja-JP" sz="1400" b="1" dirty="0" smtClean="0">
                    <a:solidFill>
                      <a:schemeClr val="tx1"/>
                    </a:solidFill>
                  </a:endParaRPr>
                </a:p>
                <a:p>
                  <a:pPr algn="ctr"/>
                  <a:r>
                    <a:rPr lang="ja-JP" altLang="en-US" sz="1200" b="1" dirty="0" smtClean="0">
                      <a:solidFill>
                        <a:srgbClr val="C00000"/>
                      </a:solidFill>
                      <a:latin typeface="ＭＳ ゴシック" panose="020B0609070205080204" pitchFamily="49" charset="-128"/>
                      <a:ea typeface="ＭＳ ゴシック" panose="020B0609070205080204" pitchFamily="49" charset="-128"/>
                    </a:rPr>
                    <a:t>（国保中央会が協議の場を設置）</a:t>
                  </a:r>
                  <a:endParaRPr lang="en-US" altLang="ja-JP" sz="1200" b="1" dirty="0">
                    <a:solidFill>
                      <a:srgbClr val="C00000"/>
                    </a:solidFill>
                    <a:latin typeface="ＭＳ ゴシック" panose="020B0609070205080204" pitchFamily="49" charset="-128"/>
                    <a:ea typeface="ＭＳ ゴシック" panose="020B0609070205080204" pitchFamily="49" charset="-128"/>
                  </a:endParaRPr>
                </a:p>
              </p:txBody>
            </p:sp>
            <p:cxnSp>
              <p:nvCxnSpPr>
                <p:cNvPr id="80" name="直線矢印コネクタ 79"/>
                <p:cNvCxnSpPr/>
                <p:nvPr/>
              </p:nvCxnSpPr>
              <p:spPr>
                <a:xfrm>
                  <a:off x="6807077" y="3988506"/>
                  <a:ext cx="762989" cy="48425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8352202" y="3963233"/>
                  <a:ext cx="0" cy="535029"/>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6456224" y="4871483"/>
                  <a:ext cx="380594"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直線矢印コネクタ 98"/>
              <p:cNvCxnSpPr/>
              <p:nvPr/>
            </p:nvCxnSpPr>
            <p:spPr>
              <a:xfrm>
                <a:off x="7323281" y="3222613"/>
                <a:ext cx="25200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5421974" y="3212976"/>
                <a:ext cx="25200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3568519" y="3212976"/>
                <a:ext cx="25200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1716908" y="4653136"/>
                <a:ext cx="25200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2" name="正方形/長方形 61"/>
          <p:cNvSpPr/>
          <p:nvPr/>
        </p:nvSpPr>
        <p:spPr>
          <a:xfrm>
            <a:off x="108917" y="772511"/>
            <a:ext cx="9672181" cy="307777"/>
          </a:xfrm>
          <a:prstGeom prst="rect">
            <a:avLst/>
          </a:prstGeom>
          <a:ln>
            <a:solidFill>
              <a:schemeClr val="bg1">
                <a:lumMod val="50000"/>
              </a:schemeClr>
            </a:solidFill>
          </a:ln>
        </p:spPr>
        <p:txBody>
          <a:bodyPr wrap="square">
            <a:spAutoFit/>
          </a:bodyPr>
          <a:lstStyle/>
          <a:p>
            <a:r>
              <a:rPr lang="ja-JP" altLang="ja-JP" sz="1400" dirty="0">
                <a:latin typeface="+mn-ea"/>
              </a:rPr>
              <a:t>○　</a:t>
            </a:r>
            <a:r>
              <a:rPr lang="ja-JP" altLang="en-US" sz="1400" dirty="0" smtClean="0">
                <a:latin typeface="+mn-ea"/>
              </a:rPr>
              <a:t>市町村は、国及び都道府県の支援の下、</a:t>
            </a:r>
            <a:r>
              <a:rPr lang="ja-JP" altLang="ja-JP" sz="1400" dirty="0" smtClean="0">
                <a:latin typeface="+mn-ea"/>
              </a:rPr>
              <a:t>第三者求償</a:t>
            </a:r>
            <a:r>
              <a:rPr lang="ja-JP" altLang="en-US" sz="1400" dirty="0" smtClean="0">
                <a:latin typeface="+mn-ea"/>
              </a:rPr>
              <a:t>事務</a:t>
            </a:r>
            <a:r>
              <a:rPr lang="ja-JP" altLang="ja-JP" sz="1400" dirty="0" smtClean="0">
                <a:latin typeface="+mn-ea"/>
              </a:rPr>
              <a:t>のＰＤＣＡ</a:t>
            </a:r>
            <a:r>
              <a:rPr lang="ja-JP" altLang="ja-JP" sz="1400" dirty="0">
                <a:latin typeface="+mn-ea"/>
              </a:rPr>
              <a:t>サイクルを循環させて、継続的</a:t>
            </a:r>
            <a:r>
              <a:rPr lang="ja-JP" altLang="ja-JP" sz="1400" dirty="0" smtClean="0">
                <a:latin typeface="+mn-ea"/>
              </a:rPr>
              <a:t>に求償</a:t>
            </a:r>
            <a:r>
              <a:rPr lang="ja-JP" altLang="ja-JP" sz="1400" dirty="0">
                <a:latin typeface="+mn-ea"/>
              </a:rPr>
              <a:t>事務の取組</a:t>
            </a:r>
            <a:r>
              <a:rPr lang="ja-JP" altLang="ja-JP" sz="1400" dirty="0" smtClean="0">
                <a:latin typeface="+mn-ea"/>
              </a:rPr>
              <a:t>強化。</a:t>
            </a:r>
            <a:endParaRPr lang="ja-JP" altLang="ja-JP" sz="1400" b="1" dirty="0">
              <a:latin typeface="HGPｺﾞｼｯｸM" panose="020B0600000000000000" pitchFamily="50" charset="-128"/>
              <a:ea typeface="HGPｺﾞｼｯｸM" panose="020B0600000000000000" pitchFamily="50" charset="-128"/>
            </a:endParaRPr>
          </a:p>
        </p:txBody>
      </p:sp>
      <p:sp>
        <p:nvSpPr>
          <p:cNvPr id="3" name="テキスト ボックス 2"/>
          <p:cNvSpPr txBox="1"/>
          <p:nvPr/>
        </p:nvSpPr>
        <p:spPr>
          <a:xfrm>
            <a:off x="4419327" y="3892580"/>
            <a:ext cx="461665" cy="323165"/>
          </a:xfrm>
          <a:prstGeom prst="rect">
            <a:avLst/>
          </a:prstGeom>
          <a:noFill/>
        </p:spPr>
        <p:txBody>
          <a:bodyPr vert="eaVert" wrap="none" rtlCol="0">
            <a:spAutoFit/>
          </a:bodyPr>
          <a:lstStyle/>
          <a:p>
            <a:r>
              <a:rPr kumimoji="1" lang="ja-JP" altLang="en-US" dirty="0" smtClean="0"/>
              <a:t>⇒</a:t>
            </a:r>
            <a:endParaRPr kumimoji="1" lang="ja-JP" altLang="en-US" dirty="0"/>
          </a:p>
        </p:txBody>
      </p:sp>
      <p:cxnSp>
        <p:nvCxnSpPr>
          <p:cNvPr id="63" name="直線コネクタ 62"/>
          <p:cNvCxnSpPr/>
          <p:nvPr/>
        </p:nvCxnSpPr>
        <p:spPr>
          <a:xfrm>
            <a:off x="2489" y="699389"/>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44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95300" y="-171400"/>
            <a:ext cx="8915400" cy="1135672"/>
          </a:xfrm>
        </p:spPr>
        <p:txBody>
          <a:bodyPr>
            <a:normAutofit/>
          </a:bodyPr>
          <a:lstStyle/>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３　</a:t>
            </a:r>
            <a:r>
              <a:rPr lang="ja-JP" altLang="en-US" sz="1800" dirty="0">
                <a:latin typeface="HGP創英角ｺﾞｼｯｸUB" panose="020B0900000000000000" pitchFamily="50" charset="-128"/>
                <a:ea typeface="HGP創英角ｺﾞｼｯｸUB" panose="020B0900000000000000" pitchFamily="50" charset="-128"/>
              </a:rPr>
              <a:t>市町村等の体制強化・国等による支援</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１</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市町村におけるＰＤＣＡサイクルの確立②</a:t>
            </a:r>
            <a:endParaRPr lang="ja-JP" altLang="en-US" sz="1800" dirty="0">
              <a:latin typeface="HGP創英角ｺﾞｼｯｸUB" panose="020B0900000000000000" pitchFamily="50" charset="-128"/>
              <a:ea typeface="HGP創英角ｺﾞｼｯｸUB" panose="020B09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686884299"/>
              </p:ext>
            </p:extLst>
          </p:nvPr>
        </p:nvGraphicFramePr>
        <p:xfrm>
          <a:off x="63058" y="1702980"/>
          <a:ext cx="9752613" cy="5038388"/>
        </p:xfrm>
        <a:graphic>
          <a:graphicData uri="http://schemas.openxmlformats.org/drawingml/2006/table">
            <a:tbl>
              <a:tblPr firstRow="1" bandRow="1">
                <a:tableStyleId>{5C22544A-7EE6-4342-B048-85BDC9FD1C3A}</a:tableStyleId>
              </a:tblPr>
              <a:tblGrid>
                <a:gridCol w="368618"/>
                <a:gridCol w="2198960"/>
                <a:gridCol w="2232248"/>
                <a:gridCol w="2448272"/>
                <a:gridCol w="2504515"/>
              </a:tblGrid>
              <a:tr h="381000">
                <a:tc rowSpan="2">
                  <a:txBody>
                    <a:bodyPr/>
                    <a:lstStyle/>
                    <a:p>
                      <a:pPr algn="ctr"/>
                      <a:endParaRPr kumimoji="1" lang="ja-JP" alt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algn="ctr"/>
                      <a:r>
                        <a:rPr kumimoji="1" lang="en-US" altLang="ja-JP" sz="2400" dirty="0" smtClean="0">
                          <a:latin typeface="Segoe UI Black" panose="020B0A02040204020203" pitchFamily="34" charset="0"/>
                          <a:ea typeface="Segoe UI Black" panose="020B0A02040204020203" pitchFamily="34" charset="0"/>
                          <a:cs typeface="Segoe UI Black" panose="020B0A02040204020203" pitchFamily="34" charset="0"/>
                        </a:rPr>
                        <a:t>C</a:t>
                      </a:r>
                      <a:r>
                        <a:rPr kumimoji="1" lang="en-US" altLang="ja-JP" sz="1400" dirty="0" smtClean="0">
                          <a:latin typeface="Segoe UI Black" panose="020B0A02040204020203" pitchFamily="34" charset="0"/>
                          <a:ea typeface="Segoe UI Black" panose="020B0A02040204020203" pitchFamily="34" charset="0"/>
                          <a:cs typeface="Segoe UI Black" panose="020B0A02040204020203" pitchFamily="34" charset="0"/>
                        </a:rPr>
                        <a:t>HECK</a:t>
                      </a:r>
                    </a:p>
                    <a:p>
                      <a:pPr algn="ctr"/>
                      <a:r>
                        <a:rPr lang="ja-JP" altLang="en-US" sz="1400" dirty="0" smtClean="0"/>
                        <a:t>（現状の取組評価）</a:t>
                      </a:r>
                      <a:endParaRPr kumimoji="1" lang="ja-JP"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rowSpan="2">
                  <a:txBody>
                    <a:bodyPr/>
                    <a:lstStyle/>
                    <a:p>
                      <a:pPr algn="ctr"/>
                      <a:r>
                        <a:rPr kumimoji="1" lang="en-US" altLang="ja-JP" sz="2400" dirty="0" smtClean="0">
                          <a:latin typeface="Segoe UI Black" panose="020B0A02040204020203" pitchFamily="34" charset="0"/>
                          <a:ea typeface="Segoe UI Black" panose="020B0A02040204020203" pitchFamily="34" charset="0"/>
                          <a:cs typeface="Segoe UI Black" panose="020B0A02040204020203" pitchFamily="34" charset="0"/>
                        </a:rPr>
                        <a:t>A</a:t>
                      </a:r>
                      <a:r>
                        <a:rPr kumimoji="1" lang="en-US" altLang="ja-JP" sz="1400" dirty="0" smtClean="0">
                          <a:latin typeface="Segoe UI Black" panose="020B0A02040204020203" pitchFamily="34" charset="0"/>
                          <a:ea typeface="Segoe UI Black" panose="020B0A02040204020203" pitchFamily="34" charset="0"/>
                          <a:cs typeface="Segoe UI Black" panose="020B0A02040204020203" pitchFamily="34" charset="0"/>
                        </a:rPr>
                        <a:t>CTION</a:t>
                      </a:r>
                    </a:p>
                    <a:p>
                      <a:pPr algn="ctr"/>
                      <a:r>
                        <a:rPr kumimoji="1" lang="ja-JP" altLang="en-US" sz="1400" dirty="0" smtClean="0"/>
                        <a:t>（改善策の検討）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kumimoji="1" lang="en-US" altLang="ja-JP" sz="2400" dirty="0" smtClean="0">
                          <a:latin typeface="Segoe UI Black" panose="020B0A02040204020203" pitchFamily="34" charset="0"/>
                          <a:ea typeface="Segoe UI Black" panose="020B0A02040204020203" pitchFamily="34" charset="0"/>
                          <a:cs typeface="Segoe UI Black" panose="020B0A02040204020203" pitchFamily="34" charset="0"/>
                        </a:rPr>
                        <a:t>P</a:t>
                      </a:r>
                      <a:r>
                        <a:rPr kumimoji="1" lang="en-US" altLang="ja-JP" sz="1400" dirty="0" smtClean="0">
                          <a:latin typeface="Segoe UI Black" panose="020B0A02040204020203" pitchFamily="34" charset="0"/>
                          <a:ea typeface="Segoe UI Black" panose="020B0A02040204020203" pitchFamily="34" charset="0"/>
                          <a:cs typeface="Segoe UI Black" panose="020B0A02040204020203" pitchFamily="34" charset="0"/>
                        </a:rPr>
                        <a:t>LAN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solidFill>
                  </a:tcPr>
                </a:tc>
                <a:tc hMerge="1">
                  <a:txBody>
                    <a:bodyPr/>
                    <a:lstStyle/>
                    <a:p>
                      <a:endParaRPr kumimoji="1" lang="ja-JP" altLang="en-US"/>
                    </a:p>
                  </a:txBody>
                  <a:tcPr/>
                </a:tc>
              </a:tr>
              <a:tr h="28350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200" dirty="0" smtClean="0">
                          <a:solidFill>
                            <a:schemeClr val="bg1"/>
                          </a:solidFill>
                        </a:rPr>
                        <a:t>数値目標の設定</a:t>
                      </a:r>
                      <a:endParaRPr kumimoji="1" lang="ja-JP" altLang="en-US" sz="12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ja-JP" altLang="en-US" sz="1200" dirty="0" smtClean="0">
                          <a:solidFill>
                            <a:schemeClr val="bg1"/>
                          </a:solidFill>
                        </a:rPr>
                        <a:t>計画策定</a:t>
                      </a:r>
                      <a:endParaRPr kumimoji="1" lang="ja-JP" altLang="en-US" sz="1200" dirty="0" smtClean="0">
                        <a:solidFill>
                          <a:schemeClr val="bg1"/>
                        </a:solidFill>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40">
                <a:tc>
                  <a:txBody>
                    <a:bodyPr/>
                    <a:lstStyle/>
                    <a:p>
                      <a:pPr algn="ctr">
                        <a:lnSpc>
                          <a:spcPct val="100000"/>
                        </a:lnSpc>
                      </a:pPr>
                      <a:r>
                        <a:rPr lang="ja-JP" altLang="ja-JP" sz="1200" b="1" dirty="0" smtClean="0">
                          <a:latin typeface="ＭＳ ゴシック" panose="020B0609070205080204" pitchFamily="49" charset="-128"/>
                          <a:ea typeface="ＭＳ ゴシック" panose="020B0609070205080204" pitchFamily="49" charset="-128"/>
                          <a:cs typeface="Segoe UI Black" panose="020B0A02040204020203" pitchFamily="34" charset="0"/>
                        </a:rPr>
                        <a:t>１</a:t>
                      </a:r>
                      <a:endParaRPr kumimoji="1" lang="ja-JP" altLang="en-US" sz="1200" b="1"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・交通事故等から傷病届</a:t>
                      </a:r>
                      <a:r>
                        <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受理日までの平均日数</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・傷病届</a:t>
                      </a:r>
                      <a:r>
                        <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受理日までの平均日数</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の短縮策</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rPr>
                        <a:t>○ </a:t>
                      </a:r>
                      <a:r>
                        <a:rPr lang="ja-JP" altLang="ja-JP" sz="1200" b="0" dirty="0" smtClean="0">
                          <a:latin typeface="ＭＳ ゴシック" panose="020B0609070205080204" pitchFamily="49" charset="-128"/>
                          <a:ea typeface="ＭＳ ゴシック" panose="020B0609070205080204" pitchFamily="49" charset="-128"/>
                        </a:rPr>
                        <a:t>国保の利用開始日から</a:t>
                      </a:r>
                      <a:r>
                        <a:rPr lang="ja-JP" altLang="en-US" sz="1200" b="0" dirty="0" smtClean="0">
                          <a:latin typeface="ＭＳ ゴシック" panose="020B0609070205080204" pitchFamily="49" charset="-128"/>
                          <a:ea typeface="ＭＳ ゴシック" panose="020B0609070205080204" pitchFamily="49" charset="-128"/>
                        </a:rPr>
                        <a:t>傷病届</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ja-JP" sz="1200" b="0" dirty="0" smtClean="0">
                          <a:latin typeface="ＭＳ ゴシック" panose="020B0609070205080204" pitchFamily="49" charset="-128"/>
                          <a:ea typeface="ＭＳ ゴシック" panose="020B0609070205080204" pitchFamily="49" charset="-128"/>
                        </a:rPr>
                        <a:t>の受理日までの平均日数を</a:t>
                      </a:r>
                      <a:r>
                        <a:rPr lang="en-US" altLang="ja-JP" sz="1200" b="0" dirty="0" smtClean="0">
                          <a:latin typeface="ＭＳ ゴシック" panose="020B0609070205080204" pitchFamily="49" charset="-128"/>
                          <a:ea typeface="ＭＳ ゴシック" panose="020B0609070205080204" pitchFamily="49" charset="-128"/>
                        </a:rPr>
                        <a:t>30</a:t>
                      </a:r>
                      <a:r>
                        <a:rPr lang="ja-JP" altLang="ja-JP" sz="1200" b="0" dirty="0" smtClean="0">
                          <a:latin typeface="ＭＳ ゴシック" panose="020B0609070205080204" pitchFamily="49" charset="-128"/>
                          <a:ea typeface="ＭＳ ゴシック" panose="020B0609070205080204" pitchFamily="49" charset="-128"/>
                        </a:rPr>
                        <a:t>日</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baseline="0" dirty="0" smtClean="0">
                          <a:latin typeface="ＭＳ ゴシック" panose="020B0609070205080204" pitchFamily="49" charset="-128"/>
                          <a:ea typeface="ＭＳ ゴシック" panose="020B0609070205080204" pitchFamily="49" charset="-128"/>
                        </a:rPr>
                        <a:t> </a:t>
                      </a:r>
                      <a:r>
                        <a:rPr lang="ja-JP" altLang="ja-JP" sz="1200" b="0" dirty="0" smtClean="0">
                          <a:latin typeface="ＭＳ ゴシック" panose="020B0609070205080204" pitchFamily="49" charset="-128"/>
                          <a:ea typeface="ＭＳ ゴシック" panose="020B0609070205080204" pitchFamily="49" charset="-128"/>
                        </a:rPr>
                        <a:t>以内に短縮</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ja-JP" altLang="en-US" sz="1200" b="0" dirty="0" smtClean="0">
                          <a:latin typeface="ＭＳ ゴシック" panose="020B0609070205080204" pitchFamily="49" charset="-128"/>
                          <a:ea typeface="ＭＳ ゴシック" panose="020B0609070205080204" pitchFamily="49" charset="-128"/>
                        </a:rPr>
                        <a:t>○ 傷病届</a:t>
                      </a:r>
                      <a:r>
                        <a:rPr lang="ja-JP" altLang="ja-JP" sz="1200" b="0" dirty="0" smtClean="0">
                          <a:latin typeface="ＭＳ ゴシック" panose="020B0609070205080204" pitchFamily="49" charset="-128"/>
                          <a:ea typeface="ＭＳ ゴシック" panose="020B0609070205080204" pitchFamily="49" charset="-128"/>
                        </a:rPr>
                        <a:t>に記載された事故日か</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ja-JP" sz="1200" b="0" dirty="0" smtClean="0">
                          <a:latin typeface="ＭＳ ゴシック" panose="020B0609070205080204" pitchFamily="49" charset="-128"/>
                          <a:ea typeface="ＭＳ ゴシック" panose="020B0609070205080204" pitchFamily="49" charset="-128"/>
                        </a:rPr>
                        <a:t>ら受理日までの日数が</a:t>
                      </a:r>
                      <a:r>
                        <a:rPr lang="en-US" altLang="ja-JP" sz="1200" b="0" dirty="0" smtClean="0">
                          <a:latin typeface="ＭＳ ゴシック" panose="020B0609070205080204" pitchFamily="49" charset="-128"/>
                          <a:ea typeface="ＭＳ ゴシック" panose="020B0609070205080204" pitchFamily="49" charset="-128"/>
                        </a:rPr>
                        <a:t>30</a:t>
                      </a:r>
                      <a:r>
                        <a:rPr lang="ja-JP" altLang="ja-JP" sz="1200" b="0" dirty="0" smtClean="0">
                          <a:latin typeface="ＭＳ ゴシック" panose="020B0609070205080204" pitchFamily="49" charset="-128"/>
                          <a:ea typeface="ＭＳ ゴシック" panose="020B0609070205080204" pitchFamily="49" charset="-128"/>
                        </a:rPr>
                        <a:t>日を超</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ja-JP" sz="1200" b="0" dirty="0" smtClean="0">
                          <a:latin typeface="ＭＳ ゴシック" panose="020B0609070205080204" pitchFamily="49" charset="-128"/>
                          <a:ea typeface="ＭＳ ゴシック" panose="020B0609070205080204" pitchFamily="49" charset="-128"/>
                        </a:rPr>
                        <a:t>える件数の割合を低減</a:t>
                      </a:r>
                      <a:endParaRPr lang="en-US" altLang="ja-JP" sz="1200" b="0" dirty="0" smtClean="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rPr>
                        <a:t>○ 損害保険関係団体と「世帯主</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en-US" sz="1200" b="0" dirty="0" smtClean="0">
                          <a:latin typeface="ＭＳ ゴシック" panose="020B0609070205080204" pitchFamily="49" charset="-128"/>
                          <a:ea typeface="ＭＳ ゴシック" panose="020B0609070205080204" pitchFamily="49" charset="-128"/>
                        </a:rPr>
                        <a:t>等による傷病害の作成等の援助</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en-US" sz="1200" b="0" dirty="0" smtClean="0">
                          <a:latin typeface="ＭＳ ゴシック" panose="020B0609070205080204" pitchFamily="49" charset="-128"/>
                          <a:ea typeface="ＭＳ ゴシック" panose="020B0609070205080204" pitchFamily="49" charset="-128"/>
                        </a:rPr>
                        <a:t>に関する覚書」</a:t>
                      </a:r>
                      <a:r>
                        <a:rPr lang="ja-JP" altLang="ja-JP" sz="1200" b="0" dirty="0" smtClean="0">
                          <a:latin typeface="ＭＳ ゴシック" panose="020B0609070205080204" pitchFamily="49" charset="-128"/>
                          <a:ea typeface="ＭＳ ゴシック" panose="020B0609070205080204" pitchFamily="49" charset="-128"/>
                        </a:rPr>
                        <a:t>の締結</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ja-JP" altLang="en-US" sz="1200" b="0" dirty="0" smtClean="0">
                          <a:latin typeface="ＭＳ ゴシック" panose="020B0609070205080204" pitchFamily="49" charset="-128"/>
                          <a:ea typeface="ＭＳ ゴシック" panose="020B0609070205080204" pitchFamily="49" charset="-128"/>
                        </a:rPr>
                        <a:t>○ 国保連合会への委託による</a:t>
                      </a:r>
                      <a:r>
                        <a:rPr lang="ja-JP" altLang="ja-JP" sz="1200" b="0" dirty="0" smtClean="0">
                          <a:latin typeface="ＭＳ ゴシック" panose="020B0609070205080204" pitchFamily="49" charset="-128"/>
                          <a:ea typeface="ＭＳ ゴシック" panose="020B0609070205080204" pitchFamily="49" charset="-128"/>
                        </a:rPr>
                        <a:t>届</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ja-JP" sz="1200" b="0" dirty="0" smtClean="0">
                          <a:latin typeface="ＭＳ ゴシック" panose="020B0609070205080204" pitchFamily="49" charset="-128"/>
                          <a:ea typeface="ＭＳ ゴシック" panose="020B0609070205080204" pitchFamily="49" charset="-128"/>
                        </a:rPr>
                        <a:t>出</a:t>
                      </a:r>
                      <a:r>
                        <a:rPr lang="ja-JP" altLang="en-US" sz="1200" b="0" dirty="0" smtClean="0">
                          <a:latin typeface="ＭＳ ゴシック" panose="020B0609070205080204" pitchFamily="49" charset="-128"/>
                          <a:ea typeface="ＭＳ ゴシック" panose="020B0609070205080204" pitchFamily="49" charset="-128"/>
                        </a:rPr>
                        <a:t>の</a:t>
                      </a:r>
                      <a:r>
                        <a:rPr lang="ja-JP" altLang="ja-JP" sz="1200" b="0" dirty="0" smtClean="0">
                          <a:latin typeface="ＭＳ ゴシック" panose="020B0609070205080204" pitchFamily="49" charset="-128"/>
                          <a:ea typeface="ＭＳ ゴシック" panose="020B0609070205080204" pitchFamily="49" charset="-128"/>
                        </a:rPr>
                        <a:t>勧奨</a:t>
                      </a:r>
                      <a:endPar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00000"/>
                        </a:lnSpc>
                      </a:pPr>
                      <a:r>
                        <a:rPr lang="ja-JP" altLang="ja-JP" sz="1200" b="1" dirty="0" smtClean="0">
                          <a:latin typeface="ＭＳ ゴシック" panose="020B0609070205080204" pitchFamily="49" charset="-128"/>
                          <a:ea typeface="ＭＳ ゴシック" panose="020B0609070205080204" pitchFamily="49" charset="-128"/>
                          <a:cs typeface="Segoe UI Black" panose="020B0A02040204020203" pitchFamily="34" charset="0"/>
                        </a:rPr>
                        <a:t>２</a:t>
                      </a:r>
                      <a:endParaRPr kumimoji="1" lang="ja-JP" altLang="en-US" sz="1200" b="1"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・治療継続中等により滞留している未求償事案の有無と件数</a:t>
                      </a:r>
                      <a:endParaRPr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・滞留している未求償事案の減少策</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lang="ja-JP" altLang="en-US" sz="1200" b="0" dirty="0" smtClean="0">
                          <a:latin typeface="ＭＳ ゴシック" panose="020B0609070205080204" pitchFamily="49" charset="-128"/>
                          <a:ea typeface="ＭＳ ゴシック" panose="020B0609070205080204" pitchFamily="49" charset="-128"/>
                        </a:rPr>
                        <a:t>滞留している未求償事案の件</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en-US" sz="1200" b="0" dirty="0" smtClean="0">
                          <a:latin typeface="ＭＳ ゴシック" panose="020B0609070205080204" pitchFamily="49" charset="-128"/>
                          <a:ea typeface="ＭＳ ゴシック" panose="020B0609070205080204" pitchFamily="49" charset="-128"/>
                        </a:rPr>
                        <a:t>数</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rPr>
                        <a:t>○ 損保</a:t>
                      </a:r>
                      <a:r>
                        <a:rPr lang="en-US" altLang="ja-JP" sz="1200" b="0" dirty="0" smtClean="0">
                          <a:latin typeface="ＭＳ ゴシック" panose="020B0609070205080204" pitchFamily="49" charset="-128"/>
                          <a:ea typeface="ＭＳ ゴシック" panose="020B0609070205080204" pitchFamily="49" charset="-128"/>
                        </a:rPr>
                        <a:t>OB</a:t>
                      </a:r>
                      <a:r>
                        <a:rPr lang="ja-JP" altLang="en-US" sz="1200" b="0" dirty="0" smtClean="0">
                          <a:latin typeface="ＭＳ ゴシック" panose="020B0609070205080204" pitchFamily="49" charset="-128"/>
                          <a:ea typeface="ＭＳ ゴシック" panose="020B0609070205080204" pitchFamily="49" charset="-128"/>
                        </a:rPr>
                        <a:t>等の活用による管理、　</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en-US" sz="1200" b="0" dirty="0" smtClean="0">
                          <a:latin typeface="ＭＳ ゴシック" panose="020B0609070205080204" pitchFamily="49" charset="-128"/>
                          <a:ea typeface="ＭＳ ゴシック" panose="020B0609070205080204" pitchFamily="49" charset="-128"/>
                        </a:rPr>
                        <a:t>求償体制の強化</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ja-JP" altLang="en-US" sz="1200" b="0" dirty="0" smtClean="0">
                          <a:latin typeface="ＭＳ ゴシック" panose="020B0609070205080204" pitchFamily="49" charset="-128"/>
                          <a:ea typeface="ＭＳ ゴシック" panose="020B0609070205080204" pitchFamily="49" charset="-128"/>
                        </a:rPr>
                        <a:t>○ 国保連合会への委託</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00000"/>
                        </a:lnSpc>
                      </a:pPr>
                      <a:r>
                        <a:rPr lang="ja-JP" altLang="ja-JP" sz="1200" b="1" dirty="0" smtClean="0">
                          <a:latin typeface="ＭＳ ゴシック" panose="020B0609070205080204" pitchFamily="49" charset="-128"/>
                          <a:ea typeface="ＭＳ ゴシック" panose="020B0609070205080204" pitchFamily="49" charset="-128"/>
                          <a:cs typeface="Segoe UI Black" panose="020B0A02040204020203" pitchFamily="34" charset="0"/>
                        </a:rPr>
                        <a:t>３</a:t>
                      </a:r>
                      <a:endParaRPr kumimoji="1" lang="ja-JP" altLang="en-US" sz="1200" b="1"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・損保会社や加害者等の請求先別求償額の収納</a:t>
                      </a:r>
                      <a:r>
                        <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率</a:t>
                      </a:r>
                      <a:endParaRPr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・請求先別の収納</a:t>
                      </a:r>
                      <a:r>
                        <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率</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向上策</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 自賠責保険、自動車保険（任</a:t>
                      </a:r>
                      <a:endPar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p>
                      <a:pPr>
                        <a:lnSpc>
                          <a:spcPct val="100000"/>
                        </a:lnSpc>
                      </a:pPr>
                      <a:r>
                        <a:rPr kumimoji="1"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意保険）等の請求先別の収納率</a:t>
                      </a:r>
                      <a:endPar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kumimoji="1"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lang="ja-JP" altLang="en-US" sz="1200" b="0" dirty="0" smtClean="0">
                          <a:latin typeface="ＭＳ ゴシック" panose="020B0609070205080204" pitchFamily="49" charset="-128"/>
                          <a:ea typeface="ＭＳ ゴシック" panose="020B0609070205080204" pitchFamily="49" charset="-128"/>
                        </a:rPr>
                        <a:t>照会・回答の仕組みや損保</a:t>
                      </a:r>
                      <a:r>
                        <a:rPr lang="en-US" altLang="ja-JP" sz="1200" b="0" dirty="0" smtClean="0">
                          <a:latin typeface="ＭＳ ゴシック" panose="020B0609070205080204" pitchFamily="49" charset="-128"/>
                          <a:ea typeface="ＭＳ ゴシック" panose="020B0609070205080204" pitchFamily="49" charset="-128"/>
                        </a:rPr>
                        <a:t>OB</a:t>
                      </a:r>
                    </a:p>
                    <a:p>
                      <a:pPr>
                        <a:lnSpc>
                          <a:spcPct val="100000"/>
                        </a:lnSpc>
                      </a:pPr>
                      <a:r>
                        <a:rPr lang="en-US" altLang="ja-JP" sz="1200" b="0" dirty="0" smtClean="0">
                          <a:latin typeface="ＭＳ ゴシック" panose="020B0609070205080204" pitchFamily="49" charset="-128"/>
                          <a:ea typeface="ＭＳ ゴシック" panose="020B0609070205080204" pitchFamily="49" charset="-128"/>
                        </a:rPr>
                        <a:t> </a:t>
                      </a:r>
                      <a:r>
                        <a:rPr lang="ja-JP" altLang="en-US" sz="1200" b="0" dirty="0" smtClean="0">
                          <a:latin typeface="ＭＳ ゴシック" panose="020B0609070205080204" pitchFamily="49" charset="-128"/>
                          <a:ea typeface="ＭＳ ゴシック" panose="020B0609070205080204" pitchFamily="49" charset="-128"/>
                        </a:rPr>
                        <a:t>の活用、訴えの提起</a:t>
                      </a:r>
                      <a:endParaRPr lang="en-US" altLang="ja-JP" sz="1200" b="0" dirty="0" smtClean="0">
                        <a:latin typeface="ＭＳ ゴシック" panose="020B0609070205080204" pitchFamily="49" charset="-128"/>
                        <a:ea typeface="ＭＳ ゴシック" panose="020B0609070205080204" pitchFamily="49" charset="-128"/>
                      </a:endParaRPr>
                    </a:p>
                    <a:p>
                      <a:pPr>
                        <a:lnSpc>
                          <a:spcPct val="100000"/>
                        </a:lnSpc>
                      </a:pPr>
                      <a:r>
                        <a:rPr lang="ja-JP" altLang="en-US" sz="1200" b="0" dirty="0" smtClean="0">
                          <a:latin typeface="ＭＳ ゴシック" panose="020B0609070205080204" pitchFamily="49" charset="-128"/>
                          <a:ea typeface="ＭＳ ゴシック" panose="020B0609070205080204" pitchFamily="49" charset="-128"/>
                        </a:rPr>
                        <a:t>○ 国保連合会への委託</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00000"/>
                        </a:lnSpc>
                      </a:pPr>
                      <a:r>
                        <a:rPr lang="ja-JP" altLang="en-US" sz="1200" b="1" dirty="0" smtClean="0">
                          <a:latin typeface="ＭＳ ゴシック" panose="020B0609070205080204" pitchFamily="49" charset="-128"/>
                          <a:ea typeface="ＭＳ ゴシック" panose="020B0609070205080204" pitchFamily="49" charset="-128"/>
                          <a:cs typeface="Segoe UI Black" panose="020B0A02040204020203" pitchFamily="34" charset="0"/>
                        </a:rPr>
                        <a:t>４</a:t>
                      </a:r>
                      <a:endParaRPr kumimoji="1" lang="ja-JP" altLang="en-US" sz="1200" b="1"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第三者行為が疑われるレセプト</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の</a:t>
                      </a:r>
                      <a:r>
                        <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抽出</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件数と該当率</a:t>
                      </a:r>
                      <a:endParaRPr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疑</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い</a:t>
                      </a:r>
                      <a:r>
                        <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レセプト</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の該当率向上策</a:t>
                      </a:r>
                      <a:endParaRPr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kumimoji="1"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疑いレセプトの抽出件数</a:t>
                      </a:r>
                      <a:endPar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 疑いレセプトの該当率</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kumimoji="1"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国保連合会への委託</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00000"/>
                        </a:lnSpc>
                      </a:pPr>
                      <a:r>
                        <a:rPr lang="ja-JP" altLang="en-US" sz="1200" b="1" dirty="0" smtClean="0">
                          <a:latin typeface="ＭＳ ゴシック" panose="020B0609070205080204" pitchFamily="49" charset="-128"/>
                          <a:ea typeface="ＭＳ ゴシック" panose="020B0609070205080204" pitchFamily="49" charset="-128"/>
                          <a:cs typeface="Segoe UI Black" panose="020B0A02040204020203" pitchFamily="34" charset="0"/>
                        </a:rPr>
                        <a:t>５</a:t>
                      </a:r>
                      <a:endParaRPr kumimoji="1" lang="ja-JP" altLang="en-US" sz="1200" b="1"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・診療報酬明細書の特記事項欄等の記載率</a:t>
                      </a:r>
                      <a:endParaRPr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・診療報酬明細書等の記載率向上策</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診療報酬明細書等の記載率</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kumimoji="1"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医療機関等に「</a:t>
                      </a:r>
                      <a:r>
                        <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10.</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第三」の印   </a:t>
                      </a:r>
                      <a:endPar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p>
                      <a:pPr>
                        <a:lnSpc>
                          <a:spcPct val="100000"/>
                        </a:lnSpc>
                      </a:pPr>
                      <a:r>
                        <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を貸与する等の連携</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00000"/>
                        </a:lnSpc>
                      </a:pPr>
                      <a:r>
                        <a:rPr lang="ja-JP" altLang="en-US" sz="1200" b="1" dirty="0" smtClean="0">
                          <a:latin typeface="ＭＳ ゴシック" panose="020B0609070205080204" pitchFamily="49" charset="-128"/>
                          <a:ea typeface="ＭＳ ゴシック" panose="020B0609070205080204" pitchFamily="49" charset="-128"/>
                          <a:cs typeface="Segoe UI Black" panose="020B0A02040204020203" pitchFamily="34" charset="0"/>
                        </a:rPr>
                        <a:t>６</a:t>
                      </a:r>
                      <a:endParaRPr kumimoji="1" lang="ja-JP" altLang="en-US" sz="1200" b="1"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・ホームページにおける広報の状況</a:t>
                      </a:r>
                      <a:endParaRPr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・ホームページの活用策</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ホームページ掲載の有無</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kumimoji="1"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ホームページ等に被害者が医</a:t>
                      </a:r>
                      <a:endPar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p>
                      <a:pPr>
                        <a:lnSpc>
                          <a:spcPct val="100000"/>
                        </a:lnSpc>
                      </a:pPr>
                      <a:r>
                        <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療機関等に申し出るよう広報</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00000"/>
                        </a:lnSpc>
                      </a:pPr>
                      <a:r>
                        <a:rPr lang="ja-JP" altLang="en-US" sz="1200" b="1" dirty="0" smtClean="0">
                          <a:latin typeface="ＭＳ ゴシック" panose="020B0609070205080204" pitchFamily="49" charset="-128"/>
                          <a:ea typeface="ＭＳ ゴシック" panose="020B0609070205080204" pitchFamily="49" charset="-128"/>
                          <a:cs typeface="Segoe UI Black" panose="020B0A02040204020203" pitchFamily="34" charset="0"/>
                        </a:rPr>
                        <a:t>７</a:t>
                      </a:r>
                      <a:endParaRPr kumimoji="1" lang="ja-JP" altLang="en-US" sz="1200" b="1"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・医療費通知等の活用状況</a:t>
                      </a:r>
                      <a:endPar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・医療費通知等の活用策</a:t>
                      </a:r>
                      <a:endPar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a:t>
                      </a:r>
                      <a:r>
                        <a:rPr lang="ja-JP" altLang="en-US" sz="1200" b="0" baseline="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医療費通知等の活用数（発送 </a:t>
                      </a:r>
                      <a:endParaRPr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件数）</a:t>
                      </a:r>
                      <a:endParaRPr lang="ja-JP"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nSpc>
                          <a:spcPct val="100000"/>
                        </a:lnSpc>
                      </a:pP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 小冊子や医療費通知等の被保</a:t>
                      </a:r>
                      <a:endPar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endParaRPr>
                    </a:p>
                    <a:p>
                      <a:pPr>
                        <a:lnSpc>
                          <a:spcPct val="100000"/>
                        </a:lnSpc>
                      </a:pPr>
                      <a:r>
                        <a:rPr kumimoji="1" lang="en-US" altLang="ja-JP"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 </a:t>
                      </a:r>
                      <a:r>
                        <a:rPr kumimoji="1" lang="ja-JP" altLang="en-US" sz="1200" b="0" dirty="0" smtClean="0">
                          <a:latin typeface="ＭＳ ゴシック" panose="020B0609070205080204" pitchFamily="49" charset="-128"/>
                          <a:ea typeface="ＭＳ ゴシック" panose="020B0609070205080204" pitchFamily="49" charset="-128"/>
                          <a:cs typeface="Segoe UI Black" panose="020B0A02040204020203" pitchFamily="34" charset="0"/>
                        </a:rPr>
                        <a:t>険者向けの送付物の活用</a:t>
                      </a:r>
                      <a:endParaRPr kumimoji="1" lang="ja-JP" altLang="en-US" sz="1200" b="0" dirty="0">
                        <a:latin typeface="ＭＳ ゴシック" panose="020B0609070205080204" pitchFamily="49" charset="-128"/>
                        <a:ea typeface="ＭＳ ゴシック" panose="020B0609070205080204" pitchFamily="49" charset="-128"/>
                        <a:cs typeface="Segoe UI Black" panose="020B0A02040204020203" pitchFamily="34" charset="0"/>
                      </a:endParaRPr>
                    </a:p>
                  </a:txBody>
                  <a:tcPr>
                    <a:lnL w="1270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6" name="正方形/長方形 5"/>
          <p:cNvSpPr/>
          <p:nvPr/>
        </p:nvSpPr>
        <p:spPr>
          <a:xfrm>
            <a:off x="165536" y="836712"/>
            <a:ext cx="9612000" cy="738664"/>
          </a:xfrm>
          <a:prstGeom prst="rect">
            <a:avLst/>
          </a:prstGeom>
          <a:ln>
            <a:solidFill>
              <a:schemeClr val="bg1">
                <a:lumMod val="50000"/>
              </a:schemeClr>
            </a:solidFill>
          </a:ln>
        </p:spPr>
        <p:txBody>
          <a:bodyPr wrap="square">
            <a:spAutoFit/>
          </a:bodyPr>
          <a:lstStyle/>
          <a:p>
            <a:r>
              <a:rPr lang="ja-JP" altLang="ja-JP" sz="1400" dirty="0" smtClean="0">
                <a:latin typeface="+mn-ea"/>
              </a:rPr>
              <a:t>○</a:t>
            </a:r>
            <a:r>
              <a:rPr lang="ja-JP" altLang="ja-JP" sz="1400" dirty="0">
                <a:latin typeface="+mn-ea"/>
              </a:rPr>
              <a:t>　</a:t>
            </a:r>
            <a:r>
              <a:rPr lang="ja-JP" altLang="en-US" sz="1400" dirty="0" smtClean="0">
                <a:latin typeface="+mn-ea"/>
              </a:rPr>
              <a:t>市町村は、</a:t>
            </a:r>
            <a:r>
              <a:rPr lang="ja-JP" altLang="ja-JP" sz="1400" dirty="0" smtClean="0">
                <a:latin typeface="+mn-ea"/>
              </a:rPr>
              <a:t>ＰＤＣＡサイクル</a:t>
            </a:r>
            <a:r>
              <a:rPr lang="ja-JP" altLang="en-US" sz="1400" dirty="0" smtClean="0">
                <a:latin typeface="+mn-ea"/>
              </a:rPr>
              <a:t>の</a:t>
            </a:r>
            <a:r>
              <a:rPr lang="ja-JP" altLang="ja-JP" sz="1400" dirty="0" smtClean="0">
                <a:latin typeface="+mn-ea"/>
              </a:rPr>
              <a:t>確立</a:t>
            </a:r>
            <a:r>
              <a:rPr lang="ja-JP" altLang="en-US" sz="1400" dirty="0" smtClean="0">
                <a:latin typeface="+mn-ea"/>
              </a:rPr>
              <a:t>に向けて</a:t>
            </a:r>
            <a:r>
              <a:rPr lang="ja-JP" altLang="ja-JP" sz="1400" dirty="0" smtClean="0">
                <a:latin typeface="+mn-ea"/>
              </a:rPr>
              <a:t>、まず</a:t>
            </a:r>
            <a:r>
              <a:rPr lang="ja-JP" altLang="ja-JP" sz="1400" dirty="0">
                <a:latin typeface="+mn-ea"/>
              </a:rPr>
              <a:t>現状の取組を評価</a:t>
            </a:r>
            <a:r>
              <a:rPr lang="ja-JP" altLang="ja-JP" sz="1400" dirty="0" smtClean="0">
                <a:latin typeface="+mn-ea"/>
              </a:rPr>
              <a:t>し</a:t>
            </a:r>
            <a:r>
              <a:rPr lang="ja-JP" altLang="en-US" sz="1400" dirty="0" smtClean="0">
                <a:latin typeface="+mn-ea"/>
              </a:rPr>
              <a:t>た上で</a:t>
            </a:r>
            <a:r>
              <a:rPr lang="ja-JP" altLang="ja-JP" sz="1400" dirty="0" smtClean="0">
                <a:latin typeface="+mn-ea"/>
              </a:rPr>
              <a:t>、</a:t>
            </a:r>
            <a:r>
              <a:rPr lang="ja-JP" altLang="ja-JP" sz="1400" dirty="0">
                <a:latin typeface="+mn-ea"/>
              </a:rPr>
              <a:t>求償事務の改善</a:t>
            </a:r>
            <a:r>
              <a:rPr lang="ja-JP" altLang="ja-JP" sz="1400" dirty="0" smtClean="0">
                <a:latin typeface="+mn-ea"/>
              </a:rPr>
              <a:t>を図り、</a:t>
            </a:r>
            <a:r>
              <a:rPr lang="ja-JP" altLang="en-US" sz="1400" dirty="0">
                <a:latin typeface="+mn-ea"/>
              </a:rPr>
              <a:t>数値</a:t>
            </a:r>
            <a:r>
              <a:rPr lang="ja-JP" altLang="ja-JP" sz="1400" dirty="0" smtClean="0">
                <a:latin typeface="+mn-ea"/>
              </a:rPr>
              <a:t>目標</a:t>
            </a:r>
            <a:r>
              <a:rPr lang="ja-JP" altLang="ja-JP" sz="1400" dirty="0">
                <a:latin typeface="+mn-ea"/>
              </a:rPr>
              <a:t>を</a:t>
            </a:r>
            <a:r>
              <a:rPr lang="ja-JP" altLang="ja-JP" sz="1400" dirty="0" smtClean="0">
                <a:latin typeface="+mn-ea"/>
              </a:rPr>
              <a:t>定めて</a:t>
            </a:r>
            <a:endParaRPr lang="en-US" altLang="ja-JP" sz="1400" dirty="0" smtClean="0">
              <a:latin typeface="+mn-ea"/>
            </a:endParaRPr>
          </a:p>
          <a:p>
            <a:r>
              <a:rPr lang="ja-JP" altLang="en-US" sz="1400" dirty="0">
                <a:latin typeface="+mn-ea"/>
              </a:rPr>
              <a:t>　</a:t>
            </a:r>
            <a:r>
              <a:rPr lang="ja-JP" altLang="ja-JP" sz="1400" dirty="0" smtClean="0">
                <a:latin typeface="+mn-ea"/>
              </a:rPr>
              <a:t>求償</a:t>
            </a:r>
            <a:r>
              <a:rPr lang="ja-JP" altLang="ja-JP" sz="1400" dirty="0">
                <a:latin typeface="+mn-ea"/>
              </a:rPr>
              <a:t>事務</a:t>
            </a:r>
            <a:r>
              <a:rPr lang="ja-JP" altLang="ja-JP" sz="1400" dirty="0" smtClean="0">
                <a:latin typeface="+mn-ea"/>
              </a:rPr>
              <a:t>の計画的な</a:t>
            </a:r>
            <a:r>
              <a:rPr lang="ja-JP" altLang="ja-JP" sz="1400" dirty="0">
                <a:latin typeface="+mn-ea"/>
              </a:rPr>
              <a:t>取組</a:t>
            </a:r>
            <a:r>
              <a:rPr lang="ja-JP" altLang="ja-JP" sz="1400" dirty="0" smtClean="0">
                <a:latin typeface="+mn-ea"/>
              </a:rPr>
              <a:t>を</a:t>
            </a:r>
            <a:r>
              <a:rPr lang="ja-JP" altLang="en-US" sz="1400" dirty="0" smtClean="0">
                <a:latin typeface="+mn-ea"/>
              </a:rPr>
              <a:t>推進</a:t>
            </a:r>
            <a:r>
              <a:rPr lang="ja-JP" altLang="ja-JP" sz="1400" dirty="0" smtClean="0">
                <a:latin typeface="+mn-ea"/>
              </a:rPr>
              <a:t>。</a:t>
            </a:r>
            <a:endParaRPr lang="en-US" altLang="ja-JP" sz="1400" dirty="0" smtClean="0">
              <a:latin typeface="+mn-ea"/>
            </a:endParaRPr>
          </a:p>
          <a:p>
            <a:r>
              <a:rPr lang="ja-JP" altLang="en-US" sz="1400" dirty="0" smtClean="0">
                <a:latin typeface="+mn-ea"/>
              </a:rPr>
              <a:t>○　国は、２８年度から第三者行為求償事務アドバイザーを設置し、改善策の検討等に対する助言ができるよう</a:t>
            </a:r>
            <a:r>
              <a:rPr lang="ja-JP" altLang="en-US" sz="1400" dirty="0">
                <a:latin typeface="+mn-ea"/>
              </a:rPr>
              <a:t>支援（予定） 。</a:t>
            </a:r>
            <a:endParaRPr lang="ja-JP" altLang="ja-JP" sz="1400" dirty="0">
              <a:latin typeface="+mn-ea"/>
            </a:endParaRPr>
          </a:p>
        </p:txBody>
      </p:sp>
      <p:sp>
        <p:nvSpPr>
          <p:cNvPr id="7" name="スライド番号プレースホルダー 1"/>
          <p:cNvSpPr txBox="1">
            <a:spLocks/>
          </p:cNvSpPr>
          <p:nvPr/>
        </p:nvSpPr>
        <p:spPr>
          <a:xfrm>
            <a:off x="7387035" y="6493812"/>
            <a:ext cx="2534731" cy="461251"/>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28</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8" name="直線コネクタ 7"/>
          <p:cNvCxnSpPr/>
          <p:nvPr/>
        </p:nvCxnSpPr>
        <p:spPr>
          <a:xfrm>
            <a:off x="2489" y="751641"/>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703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0389"/>
            <a:ext cx="9906000" cy="4250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「データヘルス計画」とは</a:t>
            </a:r>
            <a:endParaRPr lang="ja-JP" altLang="en-US" sz="1800" dirty="0">
              <a:solidFill>
                <a:prstClr val="black"/>
              </a:solidFill>
              <a:latin typeface="HGP創英角ｺﾞｼｯｸUB" panose="020B0900000000000000" pitchFamily="50" charset="-128"/>
              <a:ea typeface="HGP創英角ｺﾞｼｯｸUB" panose="020B0900000000000000"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527701488"/>
              </p:ext>
            </p:extLst>
          </p:nvPr>
        </p:nvGraphicFramePr>
        <p:xfrm>
          <a:off x="1712640" y="1662514"/>
          <a:ext cx="4464496" cy="2514834"/>
        </p:xfrm>
        <a:graphic>
          <a:graphicData uri="http://schemas.openxmlformats.org/drawingml/2006/table">
            <a:tbl>
              <a:tblPr firstRow="1" bandRow="1">
                <a:tableStyleId>{5940675A-B579-460E-94D1-54222C63F5DA}</a:tableStyleId>
              </a:tblPr>
              <a:tblGrid>
                <a:gridCol w="4464496"/>
              </a:tblGrid>
              <a:tr h="411714">
                <a:tc>
                  <a:txBody>
                    <a:bodyPr/>
                    <a:lstStyle/>
                    <a:p>
                      <a:pPr algn="ctr"/>
                      <a:r>
                        <a:rPr kumimoji="1" lang="en-US" altLang="ja-JP" sz="1800" dirty="0" smtClean="0"/>
                        <a:t>Plan</a:t>
                      </a:r>
                      <a:r>
                        <a:rPr kumimoji="1" lang="ja-JP" altLang="en-US" sz="1800" dirty="0" smtClean="0"/>
                        <a:t>（計画）</a:t>
                      </a:r>
                      <a:endParaRPr kumimoji="1" lang="en-US" altLang="ja-JP" sz="1800" dirty="0" smtClean="0"/>
                    </a:p>
                  </a:txBody>
                  <a:tcPr marL="99060" marR="99060"/>
                </a:tc>
              </a:tr>
              <a:tr h="1955640">
                <a:tc>
                  <a:txBody>
                    <a:bodyPr/>
                    <a:lstStyle/>
                    <a:p>
                      <a:pPr marL="269875" indent="-269875">
                        <a:buNone/>
                      </a:pPr>
                      <a:r>
                        <a:rPr lang="ja-JP" altLang="en-US" sz="1600" dirty="0" smtClean="0"/>
                        <a:t>・データ分析に基づく事業の立案</a:t>
                      </a:r>
                      <a:endParaRPr lang="en-US" altLang="ja-JP" sz="1600" dirty="0" smtClean="0"/>
                    </a:p>
                    <a:p>
                      <a:pPr marL="269875" indent="-269875">
                        <a:buNone/>
                      </a:pPr>
                      <a:r>
                        <a:rPr lang="ja-JP" altLang="en-US" sz="1600" dirty="0" smtClean="0"/>
                        <a:t>　○健康課題、事業目的の明確化</a:t>
                      </a:r>
                      <a:endParaRPr lang="en-US" altLang="ja-JP" sz="1600" dirty="0" smtClean="0"/>
                    </a:p>
                    <a:p>
                      <a:pPr marL="269875" indent="-269875">
                        <a:buNone/>
                      </a:pPr>
                      <a:r>
                        <a:rPr lang="ja-JP" altLang="en-US" sz="1600" dirty="0" smtClean="0"/>
                        <a:t>　○目標設定</a:t>
                      </a:r>
                      <a:endParaRPr lang="en-US" altLang="ja-JP" sz="1600" dirty="0" smtClean="0"/>
                    </a:p>
                    <a:p>
                      <a:pPr marL="269875" indent="-269875">
                        <a:buNone/>
                      </a:pPr>
                      <a:r>
                        <a:rPr lang="ja-JP" altLang="en-US" sz="1600" dirty="0" smtClean="0"/>
                        <a:t>　○費用対効果を考慮した事業選択</a:t>
                      </a:r>
                      <a:endParaRPr lang="en-US" altLang="ja-JP" sz="1600" dirty="0" smtClean="0"/>
                    </a:p>
                    <a:p>
                      <a:pPr marL="269875" indent="-269875">
                        <a:buNone/>
                      </a:pPr>
                      <a:r>
                        <a:rPr lang="ja-JP" altLang="en-US" sz="1600" dirty="0" smtClean="0"/>
                        <a:t>　　</a:t>
                      </a:r>
                      <a:r>
                        <a:rPr lang="en-US" altLang="ja-JP" sz="1400" dirty="0" smtClean="0"/>
                        <a:t>(</a:t>
                      </a:r>
                      <a:r>
                        <a:rPr lang="ja-JP" altLang="en-US" sz="1400" dirty="0" smtClean="0"/>
                        <a:t>例</a:t>
                      </a:r>
                      <a:r>
                        <a:rPr lang="en-US" altLang="ja-JP" sz="1400" dirty="0" smtClean="0"/>
                        <a:t>)</a:t>
                      </a:r>
                      <a:r>
                        <a:rPr lang="ja-JP" altLang="en-US" sz="1400" dirty="0" smtClean="0"/>
                        <a:t> </a:t>
                      </a:r>
                      <a:r>
                        <a:rPr lang="en-US" altLang="ja-JP" sz="1400" dirty="0" smtClean="0"/>
                        <a:t>-  </a:t>
                      </a:r>
                      <a:r>
                        <a:rPr lang="ja-JP" altLang="en-US" sz="1400" dirty="0" smtClean="0"/>
                        <a:t>加入者に対する全般的・</a:t>
                      </a:r>
                      <a:r>
                        <a:rPr lang="ja-JP" altLang="en-US" sz="1400" u="sng" dirty="0" smtClean="0"/>
                        <a:t>個別的</a:t>
                      </a:r>
                      <a:r>
                        <a:rPr lang="ja-JP" altLang="en-US" sz="1400" dirty="0" smtClean="0"/>
                        <a:t>な情報提供</a:t>
                      </a:r>
                      <a:endParaRPr lang="en-US" altLang="ja-JP" sz="1400" dirty="0" smtClean="0"/>
                    </a:p>
                    <a:p>
                      <a:pPr marL="269875" lvl="0" indent="-269875">
                        <a:buNone/>
                      </a:pPr>
                      <a:r>
                        <a:rPr lang="ja-JP" altLang="en-US" sz="1400" dirty="0" smtClean="0"/>
                        <a:t>　　 　　  </a:t>
                      </a:r>
                      <a:r>
                        <a:rPr lang="en-US" altLang="ja-JP" sz="1400" dirty="0" smtClean="0"/>
                        <a:t>-  </a:t>
                      </a:r>
                      <a:r>
                        <a:rPr lang="ja-JP" altLang="en-US" sz="1400" dirty="0" smtClean="0"/>
                        <a:t>特定健診・特定保健指導等の健診・保健指導</a:t>
                      </a:r>
                      <a:endParaRPr lang="en-US" altLang="ja-JP" sz="1400" dirty="0" smtClean="0"/>
                    </a:p>
                    <a:p>
                      <a:pPr marL="269875" lvl="0" indent="-269875">
                        <a:buNone/>
                      </a:pPr>
                      <a:r>
                        <a:rPr lang="ja-JP" altLang="en-US" sz="1400" dirty="0" smtClean="0"/>
                        <a:t>               </a:t>
                      </a:r>
                      <a:r>
                        <a:rPr lang="en-US" altLang="ja-JP" sz="1400" dirty="0" smtClean="0"/>
                        <a:t>-  </a:t>
                      </a:r>
                      <a:r>
                        <a:rPr lang="ja-JP" altLang="en-US" sz="1400" dirty="0" smtClean="0"/>
                        <a:t>重症化予防</a:t>
                      </a:r>
                      <a:endParaRPr lang="en-US" altLang="ja-JP" sz="1400" dirty="0" smtClean="0"/>
                    </a:p>
                    <a:p>
                      <a:pPr marL="269875" lvl="0" indent="0" algn="l">
                        <a:buNone/>
                      </a:pPr>
                      <a:r>
                        <a:rPr lang="en-US" altLang="ja-JP" sz="1200" dirty="0" smtClean="0"/>
                        <a:t>※</a:t>
                      </a:r>
                      <a:r>
                        <a:rPr lang="ja-JP" altLang="en-US" sz="1200" dirty="0" smtClean="0"/>
                        <a:t>　被保険者等に自らの生活習慣等の問題点を発見させ、</a:t>
                      </a:r>
                      <a:r>
                        <a:rPr lang="ja-JP" altLang="en-US" sz="1200" dirty="0" err="1" smtClean="0"/>
                        <a:t>そ</a:t>
                      </a:r>
                      <a:endParaRPr lang="en-US" altLang="ja-JP" sz="1200" dirty="0" smtClean="0"/>
                    </a:p>
                    <a:p>
                      <a:pPr marL="269875" lvl="0" indent="0" algn="l">
                        <a:buNone/>
                      </a:pPr>
                      <a:r>
                        <a:rPr lang="ja-JP" altLang="en-US" sz="1200" dirty="0" smtClean="0"/>
                        <a:t>　の改善を促すための取組を重視する。</a:t>
                      </a:r>
                      <a:endParaRPr lang="en-US" altLang="ja-JP" sz="1200" dirty="0" smtClean="0"/>
                    </a:p>
                  </a:txBody>
                  <a:tcPr marL="99060" marR="99060"/>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485375771"/>
              </p:ext>
            </p:extLst>
          </p:nvPr>
        </p:nvGraphicFramePr>
        <p:xfrm>
          <a:off x="2072680" y="5848865"/>
          <a:ext cx="3649221" cy="762284"/>
        </p:xfrm>
        <a:graphic>
          <a:graphicData uri="http://schemas.openxmlformats.org/drawingml/2006/table">
            <a:tbl>
              <a:tblPr firstRow="1" bandRow="1">
                <a:tableStyleId>{5940675A-B579-460E-94D1-54222C63F5DA}</a:tableStyleId>
              </a:tblPr>
              <a:tblGrid>
                <a:gridCol w="3649221"/>
              </a:tblGrid>
              <a:tr h="197836">
                <a:tc>
                  <a:txBody>
                    <a:bodyPr/>
                    <a:lstStyle/>
                    <a:p>
                      <a:pPr algn="ctr"/>
                      <a:r>
                        <a:rPr lang="en-US" altLang="ja-JP" sz="1800" dirty="0" smtClean="0"/>
                        <a:t>Check</a:t>
                      </a:r>
                      <a:r>
                        <a:rPr lang="ja-JP" altLang="en-US" sz="1800" dirty="0" smtClean="0"/>
                        <a:t>（評価）</a:t>
                      </a:r>
                      <a:endParaRPr lang="en-US" altLang="ja-JP" sz="1800" dirty="0" smtClean="0"/>
                    </a:p>
                  </a:txBody>
                  <a:tcPr marL="99060" marR="99060"/>
                </a:tc>
              </a:tr>
              <a:tr h="396524">
                <a:tc>
                  <a:txBody>
                    <a:bodyPr/>
                    <a:lstStyle/>
                    <a:p>
                      <a:pPr marL="269875" indent="-269875">
                        <a:buNone/>
                      </a:pPr>
                      <a:r>
                        <a:rPr lang="ja-JP" altLang="en-US" sz="1600" dirty="0" smtClean="0"/>
                        <a:t>・データ分析に基づく効果測定・評価</a:t>
                      </a:r>
                      <a:endParaRPr lang="en-US" altLang="ja-JP" sz="1600" dirty="0" smtClean="0"/>
                    </a:p>
                  </a:txBody>
                  <a:tcPr marL="99060" marR="99060"/>
                </a:tc>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251147270"/>
              </p:ext>
            </p:extLst>
          </p:nvPr>
        </p:nvGraphicFramePr>
        <p:xfrm>
          <a:off x="8406" y="4392319"/>
          <a:ext cx="2886321" cy="944880"/>
        </p:xfrm>
        <a:graphic>
          <a:graphicData uri="http://schemas.openxmlformats.org/drawingml/2006/table">
            <a:tbl>
              <a:tblPr firstRow="1" bandRow="1">
                <a:tableStyleId>{5940675A-B579-460E-94D1-54222C63F5DA}</a:tableStyleId>
              </a:tblPr>
              <a:tblGrid>
                <a:gridCol w="2886321"/>
              </a:tblGrid>
              <a:tr h="197836">
                <a:tc>
                  <a:txBody>
                    <a:bodyPr/>
                    <a:lstStyle/>
                    <a:p>
                      <a:pPr algn="ctr"/>
                      <a:r>
                        <a:rPr lang="en-US" altLang="ja-JP" sz="1800" dirty="0" smtClean="0"/>
                        <a:t>Act</a:t>
                      </a:r>
                      <a:r>
                        <a:rPr lang="ja-JP" altLang="en-US" sz="1800" dirty="0" smtClean="0"/>
                        <a:t>（改善）</a:t>
                      </a:r>
                      <a:endParaRPr kumimoji="1" lang="ja-JP" altLang="en-US" sz="1600" dirty="0"/>
                    </a:p>
                  </a:txBody>
                  <a:tcPr marL="99060" marR="99060"/>
                </a:tc>
              </a:tr>
              <a:tr h="396524">
                <a:tc>
                  <a:txBody>
                    <a:bodyPr/>
                    <a:lstStyle/>
                    <a:p>
                      <a:pPr marL="269875" indent="-269875">
                        <a:buNone/>
                      </a:pPr>
                      <a:r>
                        <a:rPr lang="ja-JP" altLang="en-US" sz="1600" dirty="0" smtClean="0"/>
                        <a:t>・次サイクルに向けて目標値及び事業内容を見直す</a:t>
                      </a:r>
                      <a:endParaRPr lang="en-US" altLang="ja-JP" sz="1600" dirty="0" smtClean="0"/>
                    </a:p>
                  </a:txBody>
                  <a:tcPr marL="99060" marR="99060"/>
                </a:tc>
              </a:tr>
            </a:tbl>
          </a:graphicData>
        </a:graphic>
      </p:graphicFrame>
      <p:sp>
        <p:nvSpPr>
          <p:cNvPr id="27" name="右矢印 26"/>
          <p:cNvSpPr/>
          <p:nvPr/>
        </p:nvSpPr>
        <p:spPr>
          <a:xfrm rot="18869890">
            <a:off x="904755" y="3727592"/>
            <a:ext cx="808646" cy="546061"/>
          </a:xfrm>
          <a:prstGeom prst="righ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a:off x="128464" y="445129"/>
            <a:ext cx="9649072" cy="817245"/>
          </a:xfrm>
          <a:prstGeom prst="roundRect">
            <a:avLst/>
          </a:prstGeom>
          <a:solidFill>
            <a:schemeClr val="bg2"/>
          </a:solidFill>
          <a:ln w="38100">
            <a:solidFill>
              <a:schemeClr val="bg1">
                <a:lumMod val="65000"/>
              </a:schemeClr>
            </a:solidFill>
          </a:ln>
        </p:spPr>
        <p:txBody>
          <a:bodyPr wrap="square">
            <a:spAutoFit/>
          </a:bodyPr>
          <a:lstStyle/>
          <a:p>
            <a:pPr algn="ctr"/>
            <a:r>
              <a:rPr lang="ja-JP" altLang="en-US" sz="1400" dirty="0" smtClean="0">
                <a:solidFill>
                  <a:prstClr val="black"/>
                </a:solidFill>
              </a:rPr>
              <a:t>レセプト</a:t>
            </a:r>
            <a:r>
              <a:rPr lang="ja-JP" altLang="en-US" sz="1400" dirty="0">
                <a:solidFill>
                  <a:prstClr val="black"/>
                </a:solidFill>
              </a:rPr>
              <a:t>・健診情報等のデータの分析に</a:t>
            </a:r>
            <a:r>
              <a:rPr lang="ja-JP" altLang="en-US" sz="1400" dirty="0" smtClean="0">
                <a:solidFill>
                  <a:prstClr val="black"/>
                </a:solidFill>
              </a:rPr>
              <a:t>基づく、効率的</a:t>
            </a:r>
            <a:r>
              <a:rPr lang="ja-JP" altLang="en-US" sz="1400" dirty="0">
                <a:solidFill>
                  <a:prstClr val="black"/>
                </a:solidFill>
              </a:rPr>
              <a:t>・効果的な保健事業をＰＤＣＡサイクルで実施するための事業</a:t>
            </a:r>
            <a:r>
              <a:rPr lang="ja-JP" altLang="en-US" sz="1400" dirty="0" smtClean="0">
                <a:solidFill>
                  <a:prstClr val="black"/>
                </a:solidFill>
              </a:rPr>
              <a:t>計画</a:t>
            </a:r>
            <a:endParaRPr lang="en-US" altLang="ja-JP" sz="1400" dirty="0" smtClean="0">
              <a:solidFill>
                <a:prstClr val="black"/>
              </a:solidFill>
            </a:endParaRPr>
          </a:p>
          <a:p>
            <a:r>
              <a:rPr lang="ja-JP" altLang="en-US" sz="1400" dirty="0" smtClean="0">
                <a:solidFill>
                  <a:prstClr val="black"/>
                </a:solidFill>
                <a:latin typeface="ＭＳ Ｐゴシック"/>
              </a:rPr>
              <a:t>　　</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　計画の策定にあたって、電子化された健康・医療情報を分析し、被保険者等の健康課題を明確にした上で、事業の企</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画を行う。　</a:t>
            </a:r>
            <a:endParaRPr lang="en-US" altLang="ja-JP" sz="1400" dirty="0">
              <a:solidFill>
                <a:prstClr val="black"/>
              </a:solidFill>
              <a:latin typeface="ＭＳ Ｐゴシック"/>
            </a:endParaRPr>
          </a:p>
        </p:txBody>
      </p:sp>
      <p:graphicFrame>
        <p:nvGraphicFramePr>
          <p:cNvPr id="14" name="表 13"/>
          <p:cNvGraphicFramePr>
            <a:graphicFrameLocks noGrp="1"/>
          </p:cNvGraphicFramePr>
          <p:nvPr>
            <p:extLst>
              <p:ext uri="{D42A27DB-BD31-4B8C-83A1-F6EECF244321}">
                <p14:modId xmlns:p14="http://schemas.microsoft.com/office/powerpoint/2010/main" val="3830412393"/>
              </p:ext>
            </p:extLst>
          </p:nvPr>
        </p:nvGraphicFramePr>
        <p:xfrm>
          <a:off x="5653777" y="4539266"/>
          <a:ext cx="2886321" cy="762284"/>
        </p:xfrm>
        <a:graphic>
          <a:graphicData uri="http://schemas.openxmlformats.org/drawingml/2006/table">
            <a:tbl>
              <a:tblPr firstRow="1" bandRow="1">
                <a:tableStyleId>{5940675A-B579-460E-94D1-54222C63F5DA}</a:tableStyleId>
              </a:tblPr>
              <a:tblGrid>
                <a:gridCol w="2886321"/>
              </a:tblGrid>
              <a:tr h="197836">
                <a:tc>
                  <a:txBody>
                    <a:bodyPr/>
                    <a:lstStyle/>
                    <a:p>
                      <a:pPr algn="ctr"/>
                      <a:r>
                        <a:rPr lang="en-US" altLang="ja-JP" sz="1800" dirty="0" smtClean="0"/>
                        <a:t>Do</a:t>
                      </a:r>
                      <a:r>
                        <a:rPr lang="ja-JP" altLang="en-US" sz="1800" dirty="0" smtClean="0"/>
                        <a:t>（実施）</a:t>
                      </a:r>
                      <a:endParaRPr lang="en-US" altLang="ja-JP" sz="1800" dirty="0" smtClean="0"/>
                    </a:p>
                  </a:txBody>
                  <a:tcPr marL="99060" marR="99060"/>
                </a:tc>
              </a:tr>
              <a:tr h="396524">
                <a:tc>
                  <a:txBody>
                    <a:bodyPr/>
                    <a:lstStyle/>
                    <a:p>
                      <a:pPr marL="269875" indent="-269875">
                        <a:buNone/>
                      </a:pPr>
                      <a:r>
                        <a:rPr lang="ja-JP" altLang="en-US" sz="1600" dirty="0" smtClean="0"/>
                        <a:t>・事業の実施</a:t>
                      </a:r>
                      <a:endParaRPr lang="en-US" altLang="ja-JP" sz="1400" dirty="0"/>
                    </a:p>
                  </a:txBody>
                  <a:tcPr marL="99060" marR="99060"/>
                </a:tc>
              </a:tr>
            </a:tbl>
          </a:graphicData>
        </a:graphic>
      </p:graphicFrame>
      <p:sp>
        <p:nvSpPr>
          <p:cNvPr id="13" name="右矢印 12"/>
          <p:cNvSpPr/>
          <p:nvPr/>
        </p:nvSpPr>
        <p:spPr>
          <a:xfrm rot="3047099">
            <a:off x="6215350" y="3864570"/>
            <a:ext cx="825340" cy="504056"/>
          </a:xfrm>
          <a:prstGeom prst="righ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右矢印 15"/>
          <p:cNvSpPr/>
          <p:nvPr/>
        </p:nvSpPr>
        <p:spPr>
          <a:xfrm rot="8048880">
            <a:off x="5871308" y="5616075"/>
            <a:ext cx="832806" cy="546061"/>
          </a:xfrm>
          <a:prstGeom prst="righ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右矢印 16"/>
          <p:cNvSpPr/>
          <p:nvPr/>
        </p:nvSpPr>
        <p:spPr>
          <a:xfrm rot="13797061">
            <a:off x="936662" y="5596837"/>
            <a:ext cx="876033" cy="504056"/>
          </a:xfrm>
          <a:prstGeom prst="righ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スライド番号プレースホルダー 1"/>
          <p:cNvSpPr>
            <a:spLocks noGrp="1"/>
          </p:cNvSpPr>
          <p:nvPr>
            <p:ph type="sldNum" sz="quarter" idx="12"/>
          </p:nvPr>
        </p:nvSpPr>
        <p:spPr>
          <a:xfrm>
            <a:off x="7596262" y="6492875"/>
            <a:ext cx="2311400" cy="365125"/>
          </a:xfrm>
        </p:spPr>
        <p:txBody>
          <a:bodyPr/>
          <a:lstStyle/>
          <a:p>
            <a:fld id="{32927FFD-3D24-4EC2-AEC8-E83A8D96C0AC}" type="slidenum">
              <a:rPr lang="ja-JP" altLang="en-US" sz="1400" smtClean="0">
                <a:solidFill>
                  <a:prstClr val="black">
                    <a:tint val="75000"/>
                  </a:prstClr>
                </a:solidFill>
              </a:rPr>
              <a:pPr/>
              <a:t>2</a:t>
            </a:fld>
            <a:endParaRPr lang="ja-JP" altLang="en-US" sz="1400" dirty="0">
              <a:solidFill>
                <a:prstClr val="black">
                  <a:tint val="75000"/>
                </a:prstClr>
              </a:solidFill>
            </a:endParaRPr>
          </a:p>
        </p:txBody>
      </p:sp>
      <p:cxnSp>
        <p:nvCxnSpPr>
          <p:cNvPr id="20" name="直線コネクタ 19"/>
          <p:cNvCxnSpPr/>
          <p:nvPr/>
        </p:nvCxnSpPr>
        <p:spPr>
          <a:xfrm>
            <a:off x="-85276" y="369061"/>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2" name="グループ化 1"/>
          <p:cNvGrpSpPr/>
          <p:nvPr/>
        </p:nvGrpSpPr>
        <p:grpSpPr>
          <a:xfrm>
            <a:off x="5948310" y="1628800"/>
            <a:ext cx="3957690" cy="3021271"/>
            <a:chOff x="1702642" y="4505541"/>
            <a:chExt cx="3957689" cy="3048045"/>
          </a:xfrm>
        </p:grpSpPr>
        <p:sp>
          <p:nvSpPr>
            <p:cNvPr id="19" name="正方形/長方形 18"/>
            <p:cNvSpPr/>
            <p:nvPr/>
          </p:nvSpPr>
          <p:spPr>
            <a:xfrm>
              <a:off x="2092870" y="4740998"/>
              <a:ext cx="2385180" cy="1169551"/>
            </a:xfrm>
            <a:prstGeom prst="rect">
              <a:avLst/>
            </a:prstGeom>
            <a:noFill/>
            <a:ln w="9525">
              <a:noFill/>
            </a:ln>
          </p:spPr>
          <p:txBody>
            <a:bodyPr wrap="square" anchor="ctr">
              <a:spAutoFit/>
            </a:bodyPr>
            <a:lstStyle/>
            <a:p>
              <a:pPr>
                <a:lnSpc>
                  <a:spcPts val="1400"/>
                </a:lnSpc>
              </a:pPr>
              <a:endParaRPr lang="en-US" altLang="ja-JP" sz="1050" dirty="0" smtClean="0">
                <a:solidFill>
                  <a:prstClr val="black"/>
                </a:solidFill>
              </a:endParaRPr>
            </a:p>
            <a:p>
              <a:pPr>
                <a:lnSpc>
                  <a:spcPts val="1400"/>
                </a:lnSpc>
              </a:pPr>
              <a:r>
                <a:rPr lang="ja-JP" altLang="en-US" sz="1050" dirty="0" smtClean="0">
                  <a:solidFill>
                    <a:prstClr val="black"/>
                  </a:solidFill>
                </a:rPr>
                <a:t>保健師等による</a:t>
              </a:r>
              <a:endParaRPr lang="en-US" altLang="ja-JP" sz="1050" dirty="0" smtClean="0">
                <a:solidFill>
                  <a:prstClr val="black"/>
                </a:solidFill>
              </a:endParaRPr>
            </a:p>
            <a:p>
              <a:pPr marL="87313">
                <a:lnSpc>
                  <a:spcPts val="1400"/>
                </a:lnSpc>
              </a:pPr>
              <a:r>
                <a:rPr lang="ja-JP" altLang="en-US" sz="1050" dirty="0" smtClean="0">
                  <a:solidFill>
                    <a:prstClr val="black"/>
                  </a:solidFill>
                </a:rPr>
                <a:t>・データ</a:t>
              </a:r>
              <a:r>
                <a:rPr lang="ja-JP" altLang="en-US" sz="1050" dirty="0">
                  <a:solidFill>
                    <a:prstClr val="black"/>
                  </a:solidFill>
                </a:rPr>
                <a:t>ヘルス</a:t>
              </a:r>
              <a:r>
                <a:rPr lang="ja-JP" altLang="en-US" sz="1050" dirty="0" smtClean="0">
                  <a:solidFill>
                    <a:prstClr val="black"/>
                  </a:solidFill>
                </a:rPr>
                <a:t>計画策定</a:t>
              </a:r>
              <a:r>
                <a:rPr lang="ja-JP" altLang="en-US" sz="1050" dirty="0">
                  <a:solidFill>
                    <a:prstClr val="black"/>
                  </a:solidFill>
                </a:rPr>
                <a:t>へ</a:t>
              </a:r>
              <a:r>
                <a:rPr lang="ja-JP" altLang="en-US" sz="1050" dirty="0" smtClean="0">
                  <a:solidFill>
                    <a:prstClr val="black"/>
                  </a:solidFill>
                </a:rPr>
                <a:t>の助言</a:t>
              </a:r>
              <a:endParaRPr lang="en-US" altLang="ja-JP" sz="1050" dirty="0" smtClean="0">
                <a:solidFill>
                  <a:prstClr val="black"/>
                </a:solidFill>
              </a:endParaRPr>
            </a:p>
            <a:p>
              <a:pPr marL="87313">
                <a:lnSpc>
                  <a:spcPts val="1400"/>
                </a:lnSpc>
              </a:pPr>
              <a:r>
                <a:rPr lang="ja-JP" altLang="en-US" sz="1050" dirty="0" smtClean="0">
                  <a:solidFill>
                    <a:prstClr val="black"/>
                  </a:solidFill>
                </a:rPr>
                <a:t>・具体的な保健事業の取組の提示</a:t>
              </a:r>
              <a:endParaRPr lang="en-US" altLang="ja-JP" sz="1050" dirty="0" smtClean="0">
                <a:solidFill>
                  <a:prstClr val="black"/>
                </a:solidFill>
              </a:endParaRPr>
            </a:p>
            <a:p>
              <a:pPr marL="87313">
                <a:lnSpc>
                  <a:spcPts val="1400"/>
                </a:lnSpc>
              </a:pPr>
              <a:r>
                <a:rPr lang="ja-JP" altLang="en-US" sz="1050" dirty="0" smtClean="0">
                  <a:solidFill>
                    <a:prstClr val="black"/>
                  </a:solidFill>
                </a:rPr>
                <a:t>・保健事業の評価・分析　　</a:t>
              </a:r>
              <a:endParaRPr lang="en-US" altLang="ja-JP" sz="1050" dirty="0" smtClean="0">
                <a:solidFill>
                  <a:prstClr val="black"/>
                </a:solidFill>
              </a:endParaRPr>
            </a:p>
            <a:p>
              <a:pPr marL="87313">
                <a:lnSpc>
                  <a:spcPts val="1400"/>
                </a:lnSpc>
              </a:pPr>
              <a:r>
                <a:rPr lang="ja-JP" altLang="en-US" sz="1050" dirty="0" smtClean="0">
                  <a:solidFill>
                    <a:prstClr val="black"/>
                  </a:solidFill>
                </a:rPr>
                <a:t>・市町村職員への研修　　等　　　　　　　　　　　　　　　　　　</a:t>
              </a:r>
              <a:endParaRPr lang="ja-JP" altLang="en-US" sz="1050" dirty="0">
                <a:solidFill>
                  <a:prstClr val="black"/>
                </a:solidFill>
              </a:endParaRPr>
            </a:p>
          </p:txBody>
        </p:sp>
        <p:sp>
          <p:nvSpPr>
            <p:cNvPr id="21" name="テキスト ボックス 20"/>
            <p:cNvSpPr txBox="1"/>
            <p:nvPr/>
          </p:nvSpPr>
          <p:spPr>
            <a:xfrm>
              <a:off x="4450709" y="4505541"/>
              <a:ext cx="1209622" cy="1061290"/>
            </a:xfrm>
            <a:prstGeom prst="rect">
              <a:avLst/>
            </a:prstGeom>
            <a:solidFill>
              <a:schemeClr val="accent3">
                <a:lumMod val="60000"/>
                <a:lumOff val="40000"/>
              </a:schemeClr>
            </a:solidFill>
            <a:ln w="9525">
              <a:solidFill>
                <a:schemeClr val="tx1"/>
              </a:solidFill>
            </a:ln>
          </p:spPr>
          <p:txBody>
            <a:bodyPr wrap="square" rtlCol="0" anchor="ctr" anchorCtr="0">
              <a:noAutofit/>
            </a:bodyPr>
            <a:lstStyle/>
            <a:p>
              <a:pPr algn="ctr">
                <a:lnSpc>
                  <a:spcPts val="2000"/>
                </a:lnSpc>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全国の</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000"/>
                </a:lnSpc>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国保連合</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a:t>
              </a:r>
            </a:p>
          </p:txBody>
        </p:sp>
        <p:sp>
          <p:nvSpPr>
            <p:cNvPr id="25" name="左矢印 24"/>
            <p:cNvSpPr/>
            <p:nvPr/>
          </p:nvSpPr>
          <p:spPr>
            <a:xfrm>
              <a:off x="1702642" y="4544205"/>
              <a:ext cx="3015366" cy="517994"/>
            </a:xfrm>
            <a:prstGeom prst="leftArrow">
              <a:avLst/>
            </a:prstGeom>
            <a:solidFill>
              <a:schemeClr val="bg1"/>
            </a:solidFill>
            <a:ln w="12700">
              <a:solidFill>
                <a:schemeClr val="tx1">
                  <a:lumMod val="75000"/>
                  <a:lumOff val="25000"/>
                </a:schemeClr>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ja-JP" altLang="en-US" sz="1000" b="1" dirty="0">
                <a:solidFill>
                  <a:prstClr val="black"/>
                </a:solidFill>
              </a:endParaRPr>
            </a:p>
          </p:txBody>
        </p:sp>
        <p:sp>
          <p:nvSpPr>
            <p:cNvPr id="26" name="テキスト ボックス 25"/>
            <p:cNvSpPr txBox="1"/>
            <p:nvPr/>
          </p:nvSpPr>
          <p:spPr>
            <a:xfrm>
              <a:off x="4450709" y="7100137"/>
              <a:ext cx="1209622" cy="453449"/>
            </a:xfrm>
            <a:prstGeom prst="rect">
              <a:avLst/>
            </a:prstGeom>
            <a:solidFill>
              <a:schemeClr val="accent3">
                <a:lumMod val="60000"/>
                <a:lumOff val="40000"/>
              </a:schemeClr>
            </a:solidFill>
            <a:ln w="9525">
              <a:solidFill>
                <a:schemeClr val="tx1"/>
              </a:solidFill>
            </a:ln>
          </p:spPr>
          <p:txBody>
            <a:bodyPr wrap="square" rtlCol="0" anchor="ctr" anchorCtr="0">
              <a:noAutofit/>
            </a:bodyP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国保</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中央会</a:t>
              </a:r>
            </a:p>
          </p:txBody>
        </p:sp>
        <p:sp>
          <p:nvSpPr>
            <p:cNvPr id="28" name="上矢印 27"/>
            <p:cNvSpPr/>
            <p:nvPr/>
          </p:nvSpPr>
          <p:spPr>
            <a:xfrm>
              <a:off x="5044353" y="5361006"/>
              <a:ext cx="558503" cy="1790518"/>
            </a:xfrm>
            <a:prstGeom prst="upArrow">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支援</a:t>
              </a:r>
              <a:endParaRPr lang="ja-JP" altLang="en-US" sz="1400" b="1" dirty="0">
                <a:solidFill>
                  <a:prstClr val="black"/>
                </a:solidFill>
              </a:endParaRPr>
            </a:p>
          </p:txBody>
        </p:sp>
        <p:sp>
          <p:nvSpPr>
            <p:cNvPr id="29" name="テキスト ボックス 28"/>
            <p:cNvSpPr txBox="1"/>
            <p:nvPr/>
          </p:nvSpPr>
          <p:spPr>
            <a:xfrm>
              <a:off x="1935525" y="4628333"/>
              <a:ext cx="2571554" cy="374461"/>
            </a:xfrm>
            <a:prstGeom prst="rect">
              <a:avLst/>
            </a:prstGeom>
            <a:noFill/>
          </p:spPr>
          <p:txBody>
            <a:bodyPr wrap="square" rtlCol="0" anchor="ctr">
              <a:spAutoFit/>
            </a:bodyPr>
            <a:lstStyle/>
            <a:p>
              <a:pPr marL="261938" indent="-261938">
                <a:lnSpc>
                  <a:spcPts val="2200"/>
                </a:lnSpc>
              </a:pPr>
              <a:r>
                <a:rPr lang="ja-JP" altLang="en-US" sz="1400" b="1" dirty="0" smtClean="0">
                  <a:solidFill>
                    <a:prstClr val="black"/>
                  </a:solidFill>
                </a:rPr>
                <a:t>データヘルス計画の作成支援</a:t>
              </a:r>
              <a:endParaRPr lang="en-US" altLang="ja-JP" sz="1400" b="1" dirty="0">
                <a:solidFill>
                  <a:prstClr val="black"/>
                </a:solidFill>
              </a:endParaRPr>
            </a:p>
          </p:txBody>
        </p:sp>
        <p:sp>
          <p:nvSpPr>
            <p:cNvPr id="30" name="正方形/長方形 29"/>
            <p:cNvSpPr/>
            <p:nvPr/>
          </p:nvSpPr>
          <p:spPr>
            <a:xfrm>
              <a:off x="2702993" y="5884783"/>
              <a:ext cx="2684858" cy="817660"/>
            </a:xfrm>
            <a:prstGeom prst="rect">
              <a:avLst/>
            </a:prstGeom>
            <a:noFill/>
            <a:ln w="9525">
              <a:noFill/>
            </a:ln>
          </p:spPr>
          <p:txBody>
            <a:bodyPr wrap="square" anchor="ctr">
              <a:spAutoFit/>
            </a:bodyPr>
            <a:lstStyle/>
            <a:p>
              <a:pPr marL="87313" indent="-87313">
                <a:lnSpc>
                  <a:spcPts val="1400"/>
                </a:lnSpc>
              </a:pPr>
              <a:r>
                <a:rPr lang="ja-JP" altLang="en-US" sz="1050" dirty="0" smtClean="0">
                  <a:solidFill>
                    <a:prstClr val="black"/>
                  </a:solidFill>
                </a:rPr>
                <a:t>・支援・評価に関するガイドラインの策定</a:t>
              </a:r>
              <a:endParaRPr lang="en-US" altLang="ja-JP" sz="1050" dirty="0" smtClean="0">
                <a:solidFill>
                  <a:prstClr val="black"/>
                </a:solidFill>
              </a:endParaRPr>
            </a:p>
            <a:p>
              <a:pPr marL="87313" indent="-87313">
                <a:lnSpc>
                  <a:spcPts val="1400"/>
                </a:lnSpc>
              </a:pPr>
              <a:r>
                <a:rPr lang="ja-JP" altLang="en-US" sz="1050" dirty="0" smtClean="0">
                  <a:solidFill>
                    <a:prstClr val="black"/>
                  </a:solidFill>
                </a:rPr>
                <a:t>・国保連の支援・評価結果を分析</a:t>
              </a:r>
              <a:endParaRPr lang="en-US" altLang="ja-JP" sz="1050" dirty="0" smtClean="0">
                <a:solidFill>
                  <a:prstClr val="black"/>
                </a:solidFill>
              </a:endParaRPr>
            </a:p>
            <a:p>
              <a:pPr marL="87313" indent="-87313">
                <a:lnSpc>
                  <a:spcPts val="1400"/>
                </a:lnSpc>
              </a:pPr>
              <a:r>
                <a:rPr lang="ja-JP" altLang="en-US" sz="1050" dirty="0" smtClean="0">
                  <a:solidFill>
                    <a:prstClr val="black"/>
                  </a:solidFill>
                </a:rPr>
                <a:t>・好事例の情報提供</a:t>
              </a:r>
              <a:endParaRPr lang="en-US" altLang="ja-JP" sz="1050" dirty="0">
                <a:solidFill>
                  <a:prstClr val="black"/>
                </a:solidFill>
              </a:endParaRPr>
            </a:p>
            <a:p>
              <a:pPr marL="87313" indent="-87313">
                <a:lnSpc>
                  <a:spcPts val="1400"/>
                </a:lnSpc>
              </a:pPr>
              <a:r>
                <a:rPr lang="ja-JP" altLang="en-US" sz="1050" dirty="0" smtClean="0">
                  <a:solidFill>
                    <a:prstClr val="black"/>
                  </a:solidFill>
                </a:rPr>
                <a:t>・国保連合会</a:t>
              </a:r>
              <a:r>
                <a:rPr lang="ja-JP" altLang="en-US" sz="1050" dirty="0">
                  <a:solidFill>
                    <a:prstClr val="black"/>
                  </a:solidFill>
                </a:rPr>
                <a:t>職員</a:t>
              </a:r>
              <a:r>
                <a:rPr lang="ja-JP" altLang="en-US" sz="1050" dirty="0" smtClean="0">
                  <a:solidFill>
                    <a:prstClr val="black"/>
                  </a:solidFill>
                </a:rPr>
                <a:t>・保健師等への研修　等　　　　　　　　　　　　　　　　　　</a:t>
              </a:r>
              <a:endParaRPr lang="ja-JP" altLang="en-US" sz="1050" dirty="0">
                <a:solidFill>
                  <a:prstClr val="black"/>
                </a:solidFill>
              </a:endParaRPr>
            </a:p>
          </p:txBody>
        </p:sp>
      </p:grpSp>
      <p:sp>
        <p:nvSpPr>
          <p:cNvPr id="3" name="テキスト ボックス 2"/>
          <p:cNvSpPr txBox="1"/>
          <p:nvPr/>
        </p:nvSpPr>
        <p:spPr>
          <a:xfrm>
            <a:off x="6383981" y="1412776"/>
            <a:ext cx="2165978" cy="338554"/>
          </a:xfrm>
          <a:prstGeom prst="rect">
            <a:avLst/>
          </a:prstGeom>
          <a:noFill/>
        </p:spPr>
        <p:txBody>
          <a:bodyPr wrap="none" rtlCol="0">
            <a:spAutoFit/>
          </a:bodyPr>
          <a:lstStyle/>
          <a:p>
            <a:r>
              <a:rPr kumimoji="1"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a:t>
            </a:r>
            <a:r>
              <a:rPr kumimoji="1"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　ヘルスサポート事業</a:t>
            </a:r>
            <a:endParaRPr kumimoji="1"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30014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73530"/>
            <a:ext cx="8915400" cy="1143000"/>
          </a:xfrm>
        </p:spPr>
        <p:txBody>
          <a:bodyPr>
            <a:normAutofit/>
          </a:bodyPr>
          <a:lstStyle/>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３　</a:t>
            </a:r>
            <a:r>
              <a:rPr lang="ja-JP" altLang="en-US" sz="1800" dirty="0">
                <a:latin typeface="HGP創英角ｺﾞｼｯｸUB" panose="020B0900000000000000" pitchFamily="50" charset="-128"/>
                <a:ea typeface="HGP創英角ｺﾞｼｯｸUB" panose="020B0900000000000000" pitchFamily="50" charset="-128"/>
              </a:rPr>
              <a:t>市町村等の体制強化・国等による支援</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２</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国保連合会による支援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1"/>
          <p:cNvSpPr txBox="1">
            <a:spLocks/>
          </p:cNvSpPr>
          <p:nvPr/>
        </p:nvSpPr>
        <p:spPr>
          <a:xfrm>
            <a:off x="7371269" y="6453336"/>
            <a:ext cx="2534731" cy="413143"/>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29</a:t>
            </a:fld>
            <a:endParaRPr lang="ja-JP" altLang="en-US" dirty="0">
              <a:latin typeface="ＤＦ特太ゴシック体" panose="020B0509000000000000" pitchFamily="49" charset="-128"/>
              <a:ea typeface="ＤＦ特太ゴシック体" panose="020B0509000000000000" pitchFamily="49" charset="-128"/>
            </a:endParaRPr>
          </a:p>
        </p:txBody>
      </p:sp>
      <p:grpSp>
        <p:nvGrpSpPr>
          <p:cNvPr id="20" name="グループ化 19"/>
          <p:cNvGrpSpPr/>
          <p:nvPr/>
        </p:nvGrpSpPr>
        <p:grpSpPr>
          <a:xfrm>
            <a:off x="112698" y="944496"/>
            <a:ext cx="9793088" cy="4920274"/>
            <a:chOff x="112698" y="944496"/>
            <a:chExt cx="9793088" cy="4920274"/>
          </a:xfrm>
        </p:grpSpPr>
        <p:grpSp>
          <p:nvGrpSpPr>
            <p:cNvPr id="17" name="グループ化 16"/>
            <p:cNvGrpSpPr/>
            <p:nvPr/>
          </p:nvGrpSpPr>
          <p:grpSpPr>
            <a:xfrm>
              <a:off x="112698" y="944496"/>
              <a:ext cx="9793088" cy="4911615"/>
              <a:chOff x="200472" y="1196752"/>
              <a:chExt cx="9793088" cy="4911615"/>
            </a:xfrm>
          </p:grpSpPr>
          <p:sp>
            <p:nvSpPr>
              <p:cNvPr id="8" name="正方形/長方形 7"/>
              <p:cNvSpPr/>
              <p:nvPr/>
            </p:nvSpPr>
            <p:spPr>
              <a:xfrm>
                <a:off x="272480" y="4189556"/>
                <a:ext cx="7284849" cy="323165"/>
              </a:xfrm>
              <a:prstGeom prst="rect">
                <a:avLst/>
              </a:prstGeom>
              <a:solidFill>
                <a:schemeClr val="accent4">
                  <a:lumMod val="20000"/>
                  <a:lumOff val="80000"/>
                </a:schemeClr>
              </a:solidFill>
              <a:ln>
                <a:solidFill>
                  <a:schemeClr val="bg1">
                    <a:lumMod val="50000"/>
                  </a:schemeClr>
                </a:solidFill>
              </a:ln>
            </p:spPr>
            <p:txBody>
              <a:bodyPr wrap="square">
                <a:spAutoFit/>
              </a:bodyPr>
              <a:lstStyle/>
              <a:p>
                <a:r>
                  <a:rPr lang="ja-JP" altLang="en-US" sz="1500" b="1" dirty="0" smtClean="0"/>
                  <a:t>　③　損害保険関係団体との覚書締結事務の支援</a:t>
                </a:r>
                <a:endParaRPr lang="en-US" altLang="ja-JP" sz="1500" b="1" dirty="0" smtClean="0"/>
              </a:p>
            </p:txBody>
          </p:sp>
          <p:sp>
            <p:nvSpPr>
              <p:cNvPr id="5" name="正方形/長方形 4"/>
              <p:cNvSpPr/>
              <p:nvPr/>
            </p:nvSpPr>
            <p:spPr>
              <a:xfrm>
                <a:off x="632520" y="1508070"/>
                <a:ext cx="9361040" cy="1200329"/>
              </a:xfrm>
              <a:prstGeom prst="rect">
                <a:avLst/>
              </a:prstGeom>
            </p:spPr>
            <p:txBody>
              <a:bodyPr wrap="square">
                <a:spAutoFit/>
              </a:bodyPr>
              <a:lstStyle/>
              <a:p>
                <a:r>
                  <a:rPr lang="ja-JP" altLang="en-US" sz="1200" b="1" dirty="0">
                    <a:latin typeface="HGPｺﾞｼｯｸM" panose="020B0600000000000000" pitchFamily="50" charset="-128"/>
                    <a:ea typeface="HGPｺﾞｼｯｸM" panose="020B0600000000000000" pitchFamily="50" charset="-128"/>
                  </a:rPr>
                  <a:t>　</a:t>
                </a:r>
                <a:r>
                  <a:rPr lang="ja-JP" altLang="ja-JP" sz="1200" b="1" dirty="0">
                    <a:latin typeface="HGPｺﾞｼｯｸM" panose="020B0600000000000000" pitchFamily="50" charset="-128"/>
                    <a:ea typeface="HGPｺﾞｼｯｸM" panose="020B0600000000000000" pitchFamily="50" charset="-128"/>
                  </a:rPr>
                  <a:t>１．</a:t>
                </a:r>
                <a:r>
                  <a:rPr lang="ja-JP" altLang="en-US" sz="1200" b="1" dirty="0">
                    <a:latin typeface="HGPｺﾞｼｯｸM" panose="020B0600000000000000" pitchFamily="50" charset="-128"/>
                    <a:ea typeface="HGPｺﾞｼｯｸM" panose="020B0600000000000000" pitchFamily="50" charset="-128"/>
                  </a:rPr>
                  <a:t>損保ＯＢ</a:t>
                </a:r>
                <a:r>
                  <a:rPr lang="ja-JP" altLang="ja-JP" sz="1200" b="1" dirty="0">
                    <a:latin typeface="HGPｺﾞｼｯｸM" panose="020B0600000000000000" pitchFamily="50" charset="-128"/>
                    <a:ea typeface="HGPｺﾞｼｯｸM" panose="020B0600000000000000" pitchFamily="50" charset="-128"/>
                  </a:rPr>
                  <a:t>や顧問</a:t>
                </a:r>
                <a:r>
                  <a:rPr lang="ja-JP" altLang="ja-JP" sz="1200" b="1" dirty="0" smtClean="0">
                    <a:latin typeface="HGPｺﾞｼｯｸM" panose="020B0600000000000000" pitchFamily="50" charset="-128"/>
                    <a:ea typeface="HGPｺﾞｼｯｸM" panose="020B0600000000000000" pitchFamily="50" charset="-128"/>
                  </a:rPr>
                  <a:t>弁護士</a:t>
                </a:r>
                <a:r>
                  <a:rPr lang="ja-JP" altLang="en-US" sz="1200" b="1" dirty="0" smtClean="0">
                    <a:latin typeface="HGPｺﾞｼｯｸM" panose="020B0600000000000000" pitchFamily="50" charset="-128"/>
                    <a:ea typeface="HGPｺﾞｼｯｸM" panose="020B0600000000000000" pitchFamily="50" charset="-128"/>
                  </a:rPr>
                  <a:t>の</a:t>
                </a:r>
                <a:r>
                  <a:rPr lang="ja-JP" altLang="ja-JP" sz="1200" b="1" dirty="0" smtClean="0">
                    <a:latin typeface="HGPｺﾞｼｯｸM" panose="020B0600000000000000" pitchFamily="50" charset="-128"/>
                    <a:ea typeface="HGPｺﾞｼｯｸM" panose="020B0600000000000000" pitchFamily="50" charset="-128"/>
                  </a:rPr>
                  <a:t>配置等</a:t>
                </a:r>
                <a:r>
                  <a:rPr lang="ja-JP" altLang="ja-JP" sz="1200" b="1" dirty="0">
                    <a:latin typeface="HGPｺﾞｼｯｸM" panose="020B0600000000000000" pitchFamily="50" charset="-128"/>
                    <a:ea typeface="HGPｺﾞｼｯｸM" panose="020B0600000000000000" pitchFamily="50" charset="-128"/>
                  </a:rPr>
                  <a:t>の</a:t>
                </a:r>
                <a:r>
                  <a:rPr lang="ja-JP" altLang="en-US" sz="1200" b="1" dirty="0">
                    <a:latin typeface="HGPｺﾞｼｯｸM" panose="020B0600000000000000" pitchFamily="50" charset="-128"/>
                    <a:ea typeface="HGPｺﾞｼｯｸM" panose="020B0600000000000000" pitchFamily="50" charset="-128"/>
                  </a:rPr>
                  <a:t>更なる</a:t>
                </a:r>
                <a:r>
                  <a:rPr lang="ja-JP" altLang="ja-JP" sz="1200" b="1" dirty="0">
                    <a:latin typeface="HGPｺﾞｼｯｸM" panose="020B0600000000000000" pitchFamily="50" charset="-128"/>
                    <a:ea typeface="HGPｺﾞｼｯｸM" panose="020B0600000000000000" pitchFamily="50" charset="-128"/>
                  </a:rPr>
                  <a:t>人材確保</a:t>
                </a:r>
                <a:endParaRPr lang="en-US" altLang="ja-JP" sz="1200" b="1" dirty="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２．国保</a:t>
                </a:r>
                <a:r>
                  <a:rPr lang="ja-JP" altLang="ja-JP" sz="1200" b="1" dirty="0">
                    <a:latin typeface="HGPｺﾞｼｯｸM" panose="020B0600000000000000" pitchFamily="50" charset="-128"/>
                    <a:ea typeface="HGPｺﾞｼｯｸM" panose="020B0600000000000000" pitchFamily="50" charset="-128"/>
                  </a:rPr>
                  <a:t>中央会</a:t>
                </a:r>
                <a:r>
                  <a:rPr lang="ja-JP" altLang="en-US" sz="1200" b="1" dirty="0">
                    <a:latin typeface="HGPｺﾞｼｯｸM" panose="020B0600000000000000" pitchFamily="50" charset="-128"/>
                    <a:ea typeface="HGPｺﾞｼｯｸM" panose="020B0600000000000000" pitchFamily="50" charset="-128"/>
                  </a:rPr>
                  <a:t>が作成する</a:t>
                </a:r>
                <a:r>
                  <a:rPr lang="ja-JP" altLang="ja-JP" sz="1200" b="1" dirty="0">
                    <a:latin typeface="HGPｺﾞｼｯｸM" panose="020B0600000000000000" pitchFamily="50" charset="-128"/>
                    <a:ea typeface="HGPｺﾞｼｯｸM" panose="020B0600000000000000" pitchFamily="50" charset="-128"/>
                  </a:rPr>
                  <a:t>、</a:t>
                </a:r>
                <a:r>
                  <a:rPr lang="ja-JP" altLang="en-US" sz="1200" b="1" dirty="0">
                    <a:latin typeface="HGPｺﾞｼｯｸM" panose="020B0600000000000000" pitchFamily="50" charset="-128"/>
                    <a:ea typeface="HGPｺﾞｼｯｸM" panose="020B0600000000000000" pitchFamily="50" charset="-128"/>
                  </a:rPr>
                  <a:t>国保</a:t>
                </a:r>
                <a:r>
                  <a:rPr lang="ja-JP" altLang="ja-JP" sz="1200" b="1" dirty="0">
                    <a:latin typeface="HGPｺﾞｼｯｸM" panose="020B0600000000000000" pitchFamily="50" charset="-128"/>
                    <a:ea typeface="HGPｺﾞｼｯｸM" panose="020B0600000000000000" pitchFamily="50" charset="-128"/>
                  </a:rPr>
                  <a:t>連合会向け</a:t>
                </a:r>
                <a:r>
                  <a:rPr lang="ja-JP" altLang="en-US" sz="1200" b="1" dirty="0" smtClean="0">
                    <a:latin typeface="HGPｺﾞｼｯｸM" panose="020B0600000000000000" pitchFamily="50" charset="-128"/>
                    <a:ea typeface="HGPｺﾞｼｯｸM" panose="020B0600000000000000" pitchFamily="50" charset="-128"/>
                  </a:rPr>
                  <a:t>の「</a:t>
                </a:r>
                <a:r>
                  <a:rPr lang="ja-JP" altLang="ja-JP" sz="1200" b="1" dirty="0" smtClean="0">
                    <a:latin typeface="HGPｺﾞｼｯｸM" panose="020B0600000000000000" pitchFamily="50" charset="-128"/>
                    <a:ea typeface="HGPｺﾞｼｯｸM" panose="020B0600000000000000" pitchFamily="50" charset="-128"/>
                  </a:rPr>
                  <a:t>標準的</a:t>
                </a:r>
                <a:r>
                  <a:rPr lang="ja-JP" altLang="ja-JP" sz="1200" b="1" dirty="0">
                    <a:latin typeface="HGPｺﾞｼｯｸM" panose="020B0600000000000000" pitchFamily="50" charset="-128"/>
                    <a:ea typeface="HGPｺﾞｼｯｸM" panose="020B0600000000000000" pitchFamily="50" charset="-128"/>
                  </a:rPr>
                  <a:t>な事務処理</a:t>
                </a:r>
                <a:r>
                  <a:rPr lang="ja-JP" altLang="ja-JP" sz="1200" b="1" dirty="0" smtClean="0">
                    <a:latin typeface="HGPｺﾞｼｯｸM" panose="020B0600000000000000" pitchFamily="50" charset="-128"/>
                    <a:ea typeface="HGPｺﾞｼｯｸM" panose="020B0600000000000000" pitchFamily="50" charset="-128"/>
                  </a:rPr>
                  <a:t>マニュアル</a:t>
                </a:r>
                <a:r>
                  <a:rPr lang="ja-JP" altLang="en-US" sz="1200" b="1" dirty="0" smtClean="0">
                    <a:latin typeface="HGPｺﾞｼｯｸM" panose="020B0600000000000000" pitchFamily="50" charset="-128"/>
                    <a:ea typeface="HGPｺﾞｼｯｸM" panose="020B0600000000000000" pitchFamily="50" charset="-128"/>
                  </a:rPr>
                  <a:t>」の</a:t>
                </a:r>
                <a:r>
                  <a:rPr lang="ja-JP" altLang="ja-JP" sz="1200" b="1" dirty="0">
                    <a:latin typeface="HGPｺﾞｼｯｸM" panose="020B0600000000000000" pitchFamily="50" charset="-128"/>
                    <a:ea typeface="HGPｺﾞｼｯｸM" panose="020B0600000000000000" pitchFamily="50" charset="-128"/>
                  </a:rPr>
                  <a:t>活用</a:t>
                </a:r>
                <a:r>
                  <a:rPr lang="ja-JP" altLang="en-US" sz="1200" b="1" dirty="0">
                    <a:latin typeface="HGPｺﾞｼｯｸM" panose="020B0600000000000000" pitchFamily="50" charset="-128"/>
                    <a:ea typeface="HGPｺﾞｼｯｸM" panose="020B0600000000000000" pitchFamily="50" charset="-128"/>
                  </a:rPr>
                  <a:t>に</a:t>
                </a:r>
                <a:r>
                  <a:rPr lang="ja-JP" altLang="en-US" sz="1200" b="1" dirty="0" smtClean="0">
                    <a:latin typeface="HGPｺﾞｼｯｸM" panose="020B0600000000000000" pitchFamily="50" charset="-128"/>
                    <a:ea typeface="HGPｺﾞｼｯｸM" panose="020B0600000000000000" pitchFamily="50" charset="-128"/>
                  </a:rPr>
                  <a:t>よる</a:t>
                </a:r>
                <a:r>
                  <a:rPr lang="ja-JP" altLang="ja-JP" sz="1200" b="1" dirty="0" smtClean="0">
                    <a:latin typeface="HGPｺﾞｼｯｸM" panose="020B0600000000000000" pitchFamily="50" charset="-128"/>
                    <a:ea typeface="HGPｺﾞｼｯｸM" panose="020B0600000000000000" pitchFamily="50" charset="-128"/>
                  </a:rPr>
                  <a:t>事務</a:t>
                </a:r>
                <a:r>
                  <a:rPr lang="ja-JP" altLang="ja-JP" sz="1200" b="1" dirty="0">
                    <a:latin typeface="HGPｺﾞｼｯｸM" panose="020B0600000000000000" pitchFamily="50" charset="-128"/>
                    <a:ea typeface="HGPｺﾞｼｯｸM" panose="020B0600000000000000" pitchFamily="50" charset="-128"/>
                  </a:rPr>
                  <a:t>の</a:t>
                </a:r>
                <a:r>
                  <a:rPr lang="ja-JP" altLang="ja-JP" sz="1200" b="1" dirty="0" smtClean="0">
                    <a:latin typeface="HGPｺﾞｼｯｸM" panose="020B0600000000000000" pitchFamily="50" charset="-128"/>
                    <a:ea typeface="HGPｺﾞｼｯｸM" panose="020B0600000000000000" pitchFamily="50" charset="-128"/>
                  </a:rPr>
                  <a:t>底上げ</a:t>
                </a:r>
                <a:endParaRPr lang="en-US" altLang="ja-JP" sz="1200" b="1" dirty="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３</a:t>
                </a:r>
                <a:r>
                  <a:rPr lang="ja-JP" altLang="ja-JP" sz="1200" b="1" dirty="0" smtClean="0">
                    <a:latin typeface="HGPｺﾞｼｯｸM" panose="020B0600000000000000" pitchFamily="50" charset="-128"/>
                    <a:ea typeface="HGPｺﾞｼｯｸM" panose="020B0600000000000000" pitchFamily="50" charset="-128"/>
                  </a:rPr>
                  <a:t>．</a:t>
                </a:r>
                <a:r>
                  <a:rPr lang="ja-JP" altLang="ja-JP" sz="1200" b="1" dirty="0">
                    <a:latin typeface="HGPｺﾞｼｯｸM" panose="020B0600000000000000" pitchFamily="50" charset="-128"/>
                    <a:ea typeface="HGPｺﾞｼｯｸM" panose="020B0600000000000000" pitchFamily="50" charset="-128"/>
                  </a:rPr>
                  <a:t>自転車事故</a:t>
                </a:r>
                <a:r>
                  <a:rPr lang="ja-JP" altLang="en-US" sz="1200" b="1" dirty="0">
                    <a:latin typeface="HGPｺﾞｼｯｸM" panose="020B0600000000000000" pitchFamily="50" charset="-128"/>
                    <a:ea typeface="HGPｺﾞｼｯｸM" panose="020B0600000000000000" pitchFamily="50" charset="-128"/>
                  </a:rPr>
                  <a:t>や</a:t>
                </a:r>
                <a:r>
                  <a:rPr lang="ja-JP" altLang="ja-JP" sz="1200" b="1" dirty="0">
                    <a:latin typeface="HGPｺﾞｼｯｸM" panose="020B0600000000000000" pitchFamily="50" charset="-128"/>
                    <a:ea typeface="HGPｺﾞｼｯｸM" panose="020B0600000000000000" pitchFamily="50" charset="-128"/>
                  </a:rPr>
                  <a:t>土地の工作物等による</a:t>
                </a:r>
                <a:r>
                  <a:rPr lang="ja-JP" altLang="en-US" sz="1200" b="1" dirty="0">
                    <a:latin typeface="HGPｺﾞｼｯｸM" panose="020B0600000000000000" pitchFamily="50" charset="-128"/>
                    <a:ea typeface="HGPｺﾞｼｯｸM" panose="020B0600000000000000" pitchFamily="50" charset="-128"/>
                  </a:rPr>
                  <a:t>傷病における、個人賠償責任</a:t>
                </a:r>
                <a:r>
                  <a:rPr lang="ja-JP" altLang="en-US" sz="1200" b="1" dirty="0" smtClean="0">
                    <a:latin typeface="HGPｺﾞｼｯｸM" panose="020B0600000000000000" pitchFamily="50" charset="-128"/>
                    <a:ea typeface="HGPｺﾞｼｯｸM" panose="020B0600000000000000" pitchFamily="50" charset="-128"/>
                  </a:rPr>
                  <a:t>保険へ</a:t>
                </a:r>
                <a:r>
                  <a:rPr lang="ja-JP" altLang="en-US" sz="1200" b="1" dirty="0">
                    <a:latin typeface="HGPｺﾞｼｯｸM" panose="020B0600000000000000" pitchFamily="50" charset="-128"/>
                    <a:ea typeface="HGPｺﾞｼｯｸM" panose="020B0600000000000000" pitchFamily="50" charset="-128"/>
                  </a:rPr>
                  <a:t>の求償</a:t>
                </a:r>
                <a:r>
                  <a:rPr lang="ja-JP" altLang="en-US" sz="1200" b="1" dirty="0" smtClean="0">
                    <a:latin typeface="HGPｺﾞｼｯｸM" panose="020B0600000000000000" pitchFamily="50" charset="-128"/>
                    <a:ea typeface="HGPｺﾞｼｯｸM" panose="020B0600000000000000" pitchFamily="50" charset="-128"/>
                  </a:rPr>
                  <a:t>などの</a:t>
                </a:r>
                <a:r>
                  <a:rPr lang="ja-JP" altLang="ja-JP" sz="1200" b="1" dirty="0" smtClean="0">
                    <a:latin typeface="HGPｺﾞｼｯｸM" panose="020B0600000000000000" pitchFamily="50" charset="-128"/>
                    <a:ea typeface="HGPｺﾞｼｯｸM" panose="020B0600000000000000" pitchFamily="50" charset="-128"/>
                  </a:rPr>
                  <a:t>受託</a:t>
                </a:r>
                <a:r>
                  <a:rPr lang="ja-JP" altLang="ja-JP" sz="1200" b="1" dirty="0">
                    <a:latin typeface="HGPｺﾞｼｯｸM" panose="020B0600000000000000" pitchFamily="50" charset="-128"/>
                    <a:ea typeface="HGPｺﾞｼｯｸM" panose="020B0600000000000000" pitchFamily="50" charset="-128"/>
                  </a:rPr>
                  <a:t>範囲の拡大</a:t>
                </a: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４</a:t>
                </a:r>
                <a:r>
                  <a:rPr lang="ja-JP" altLang="ja-JP" sz="1200" b="1" dirty="0" smtClean="0">
                    <a:latin typeface="HGPｺﾞｼｯｸM" panose="020B0600000000000000" pitchFamily="50" charset="-128"/>
                    <a:ea typeface="HGPｺﾞｼｯｸM" panose="020B0600000000000000" pitchFamily="50" charset="-128"/>
                  </a:rPr>
                  <a:t>．</a:t>
                </a:r>
                <a:r>
                  <a:rPr lang="ja-JP" altLang="ja-JP" sz="1200" b="1" dirty="0">
                    <a:latin typeface="HGPｺﾞｼｯｸM" panose="020B0600000000000000" pitchFamily="50" charset="-128"/>
                    <a:ea typeface="HGPｺﾞｼｯｸM" panose="020B0600000000000000" pitchFamily="50" charset="-128"/>
                  </a:rPr>
                  <a:t>低額な求償事案</a:t>
                </a:r>
                <a:r>
                  <a:rPr lang="ja-JP" altLang="en-US" sz="1200" b="1" dirty="0">
                    <a:latin typeface="HGPｺﾞｼｯｸM" panose="020B0600000000000000" pitchFamily="50" charset="-128"/>
                    <a:ea typeface="HGPｺﾞｼｯｸM" panose="020B0600000000000000" pitchFamily="50" charset="-128"/>
                  </a:rPr>
                  <a:t>であっても</a:t>
                </a:r>
                <a:r>
                  <a:rPr lang="ja-JP" altLang="ja-JP" sz="1200" b="1" dirty="0">
                    <a:latin typeface="HGPｺﾞｼｯｸM" panose="020B0600000000000000" pitchFamily="50" charset="-128"/>
                    <a:ea typeface="HGPｺﾞｼｯｸM" panose="020B0600000000000000" pitchFamily="50" charset="-128"/>
                  </a:rPr>
                  <a:t>委託するインセンティブが働</a:t>
                </a:r>
                <a:r>
                  <a:rPr lang="ja-JP" altLang="en-US" sz="1200" b="1" dirty="0">
                    <a:latin typeface="HGPｺﾞｼｯｸM" panose="020B0600000000000000" pitchFamily="50" charset="-128"/>
                    <a:ea typeface="HGPｺﾞｼｯｸM" panose="020B0600000000000000" pitchFamily="50" charset="-128"/>
                  </a:rPr>
                  <a:t>くよう</a:t>
                </a:r>
                <a:r>
                  <a:rPr lang="ja-JP" altLang="ja-JP" sz="1200" b="1" dirty="0">
                    <a:latin typeface="HGPｺﾞｼｯｸM" panose="020B0600000000000000" pitchFamily="50" charset="-128"/>
                    <a:ea typeface="HGPｺﾞｼｯｸM" panose="020B0600000000000000" pitchFamily="50" charset="-128"/>
                  </a:rPr>
                  <a:t>な費用負担</a:t>
                </a:r>
                <a:r>
                  <a:rPr lang="ja-JP" altLang="en-US" sz="1200" b="1" dirty="0">
                    <a:latin typeface="HGPｺﾞｼｯｸM" panose="020B0600000000000000" pitchFamily="50" charset="-128"/>
                    <a:ea typeface="HGPｺﾞｼｯｸM" panose="020B0600000000000000" pitchFamily="50" charset="-128"/>
                  </a:rPr>
                  <a:t>の</a:t>
                </a:r>
                <a:r>
                  <a:rPr lang="ja-JP" altLang="ja-JP" sz="1200" b="1" dirty="0">
                    <a:latin typeface="HGPｺﾞｼｯｸM" panose="020B0600000000000000" pitchFamily="50" charset="-128"/>
                    <a:ea typeface="HGPｺﾞｼｯｸM" panose="020B0600000000000000" pitchFamily="50" charset="-128"/>
                  </a:rPr>
                  <a:t>設定</a:t>
                </a: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５</a:t>
                </a:r>
                <a:r>
                  <a:rPr lang="ja-JP" altLang="ja-JP" sz="1200" b="1" dirty="0" smtClean="0">
                    <a:latin typeface="HGPｺﾞｼｯｸM" panose="020B0600000000000000" pitchFamily="50" charset="-128"/>
                    <a:ea typeface="HGPｺﾞｼｯｸM" panose="020B0600000000000000" pitchFamily="50" charset="-128"/>
                  </a:rPr>
                  <a:t>．</a:t>
                </a:r>
                <a:r>
                  <a:rPr lang="ja-JP" altLang="ja-JP" sz="1200" b="1" dirty="0">
                    <a:latin typeface="HGPｺﾞｼｯｸM" panose="020B0600000000000000" pitchFamily="50" charset="-128"/>
                    <a:ea typeface="HGPｺﾞｼｯｸM" panose="020B0600000000000000" pitchFamily="50" charset="-128"/>
                  </a:rPr>
                  <a:t>少なくともホームページに</a:t>
                </a:r>
                <a:r>
                  <a:rPr lang="ja-JP" altLang="en-US" sz="1200" b="1" dirty="0">
                    <a:latin typeface="HGPｺﾞｼｯｸM" panose="020B0600000000000000" pitchFamily="50" charset="-128"/>
                    <a:ea typeface="HGPｺﾞｼｯｸM" panose="020B0600000000000000" pitchFamily="50" charset="-128"/>
                  </a:rPr>
                  <a:t>、</a:t>
                </a:r>
                <a:r>
                  <a:rPr lang="ja-JP" altLang="ja-JP" sz="1200" b="1" dirty="0">
                    <a:latin typeface="HGPｺﾞｼｯｸM" panose="020B0600000000000000" pitchFamily="50" charset="-128"/>
                    <a:ea typeface="HGPｺﾞｼｯｸM" panose="020B0600000000000000" pitchFamily="50" charset="-128"/>
                  </a:rPr>
                  <a:t>受診等の際に医療機関等に申し出ていただくことや</a:t>
                </a:r>
                <a:r>
                  <a:rPr lang="ja-JP" altLang="en-US" sz="1200" b="1" dirty="0" smtClean="0">
                    <a:latin typeface="HGPｺﾞｼｯｸM" panose="020B0600000000000000" pitchFamily="50" charset="-128"/>
                    <a:ea typeface="HGPｺﾞｼｯｸM" panose="020B0600000000000000" pitchFamily="50" charset="-128"/>
                  </a:rPr>
                  <a:t>、傷病届</a:t>
                </a:r>
                <a:r>
                  <a:rPr lang="ja-JP" altLang="ja-JP" sz="1200" b="1" dirty="0" smtClean="0">
                    <a:latin typeface="HGPｺﾞｼｯｸM" panose="020B0600000000000000" pitchFamily="50" charset="-128"/>
                    <a:ea typeface="HGPｺﾞｼｯｸM" panose="020B0600000000000000" pitchFamily="50" charset="-128"/>
                  </a:rPr>
                  <a:t>の</a:t>
                </a:r>
                <a:r>
                  <a:rPr lang="ja-JP" altLang="en-US" sz="1200" b="1" dirty="0" smtClean="0">
                    <a:latin typeface="HGPｺﾞｼｯｸM" panose="020B0600000000000000" pitchFamily="50" charset="-128"/>
                    <a:ea typeface="HGPｺﾞｼｯｸM" panose="020B0600000000000000" pitchFamily="50" charset="-128"/>
                  </a:rPr>
                  <a:t>提出</a:t>
                </a:r>
                <a:r>
                  <a:rPr lang="ja-JP" altLang="ja-JP" sz="1200" b="1" dirty="0" smtClean="0">
                    <a:latin typeface="HGPｺﾞｼｯｸM" panose="020B0600000000000000" pitchFamily="50" charset="-128"/>
                    <a:ea typeface="HGPｺﾞｼｯｸM" panose="020B0600000000000000" pitchFamily="50" charset="-128"/>
                  </a:rPr>
                  <a:t>の</a:t>
                </a:r>
                <a:r>
                  <a:rPr lang="ja-JP" altLang="ja-JP" sz="1200" b="1" dirty="0">
                    <a:latin typeface="HGPｺﾞｼｯｸM" panose="020B0600000000000000" pitchFamily="50" charset="-128"/>
                    <a:ea typeface="HGPｺﾞｼｯｸM" panose="020B0600000000000000" pitchFamily="50" charset="-128"/>
                  </a:rPr>
                  <a:t>義務</a:t>
                </a:r>
                <a:r>
                  <a:rPr lang="ja-JP" altLang="ja-JP" sz="1200" b="1" dirty="0" smtClean="0">
                    <a:latin typeface="HGPｺﾞｼｯｸM" panose="020B0600000000000000" pitchFamily="50" charset="-128"/>
                    <a:ea typeface="HGPｺﾞｼｯｸM" panose="020B0600000000000000" pitchFamily="50" charset="-128"/>
                  </a:rPr>
                  <a:t>及び</a:t>
                </a:r>
                <a:r>
                  <a:rPr lang="ja-JP" altLang="en-US" sz="1200" b="1" dirty="0" smtClean="0">
                    <a:latin typeface="HGPｺﾞｼｯｸM" panose="020B0600000000000000" pitchFamily="50" charset="-128"/>
                    <a:ea typeface="HGPｺﾞｼｯｸM" panose="020B0600000000000000" pitchFamily="50" charset="-128"/>
                  </a:rPr>
                  <a:t>提出</a:t>
                </a:r>
                <a:r>
                  <a:rPr lang="ja-JP" altLang="ja-JP" sz="1200" b="1" dirty="0" smtClean="0">
                    <a:latin typeface="HGPｺﾞｼｯｸM" panose="020B0600000000000000" pitchFamily="50" charset="-128"/>
                    <a:ea typeface="HGPｺﾞｼｯｸM" panose="020B0600000000000000" pitchFamily="50" charset="-128"/>
                  </a:rPr>
                  <a:t>先</a:t>
                </a:r>
                <a:r>
                  <a:rPr lang="ja-JP" altLang="ja-JP" sz="1200" b="1" dirty="0">
                    <a:latin typeface="HGPｺﾞｼｯｸM" panose="020B0600000000000000" pitchFamily="50" charset="-128"/>
                    <a:ea typeface="HGPｺﾞｼｯｸM" panose="020B0600000000000000" pitchFamily="50" charset="-128"/>
                  </a:rPr>
                  <a:t>を</a:t>
                </a:r>
                <a:r>
                  <a:rPr lang="ja-JP" altLang="ja-JP" sz="1200" b="1" dirty="0" smtClean="0">
                    <a:latin typeface="HGPｺﾞｼｯｸM" panose="020B0600000000000000" pitchFamily="50" charset="-128"/>
                    <a:ea typeface="HGPｺﾞｼｯｸM" panose="020B0600000000000000" pitchFamily="50" charset="-128"/>
                  </a:rPr>
                  <a:t>掲載</a:t>
                </a:r>
                <a:r>
                  <a:rPr lang="ja-JP" altLang="en-US" sz="1200" b="1" dirty="0" smtClean="0">
                    <a:latin typeface="HGPｺﾞｼｯｸM" panose="020B0600000000000000" pitchFamily="50" charset="-128"/>
                    <a:ea typeface="HGPｺﾞｼｯｸM" panose="020B0600000000000000" pitchFamily="50" charset="-128"/>
                  </a:rPr>
                  <a:t>、</a:t>
                </a:r>
                <a:r>
                  <a:rPr lang="ja-JP" altLang="ja-JP" sz="1200" b="1" dirty="0" smtClean="0">
                    <a:latin typeface="HGPｺﾞｼｯｸM" panose="020B0600000000000000" pitchFamily="50" charset="-128"/>
                    <a:ea typeface="HGPｺﾞｼｯｸM" panose="020B0600000000000000" pitchFamily="50" charset="-128"/>
                  </a:rPr>
                  <a:t>関係書類</a:t>
                </a:r>
                <a:r>
                  <a:rPr lang="ja-JP" altLang="en-US" sz="1200" b="1" dirty="0" smtClean="0">
                    <a:latin typeface="HGPｺﾞｼｯｸM" panose="020B0600000000000000" pitchFamily="50" charset="-128"/>
                    <a:ea typeface="HGPｺﾞｼｯｸM" panose="020B0600000000000000" pitchFamily="50" charset="-128"/>
                  </a:rPr>
                  <a:t>の周知</a:t>
                </a:r>
                <a:endParaRPr lang="en-US" altLang="ja-JP" sz="1200" b="1" dirty="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６．受託している場合には、</a:t>
                </a:r>
                <a:r>
                  <a:rPr lang="ja-JP" altLang="ja-JP" sz="1200" b="1" dirty="0" smtClean="0">
                    <a:latin typeface="HGPｺﾞｼｯｸM" panose="020B0600000000000000" pitchFamily="50" charset="-128"/>
                    <a:ea typeface="HGPｺﾞｼｯｸM" panose="020B0600000000000000" pitchFamily="50" charset="-128"/>
                  </a:rPr>
                  <a:t>医療費</a:t>
                </a:r>
                <a:r>
                  <a:rPr lang="ja-JP" altLang="ja-JP" sz="1200" b="1" dirty="0">
                    <a:latin typeface="HGPｺﾞｼｯｸM" panose="020B0600000000000000" pitchFamily="50" charset="-128"/>
                    <a:ea typeface="HGPｺﾞｼｯｸM" panose="020B0600000000000000" pitchFamily="50" charset="-128"/>
                  </a:rPr>
                  <a:t>通知等の被保険者向けに送付</a:t>
                </a:r>
                <a:r>
                  <a:rPr lang="ja-JP" altLang="ja-JP" sz="1200" b="1" dirty="0" smtClean="0">
                    <a:latin typeface="HGPｺﾞｼｯｸM" panose="020B0600000000000000" pitchFamily="50" charset="-128"/>
                    <a:ea typeface="HGPｺﾞｼｯｸM" panose="020B0600000000000000" pitchFamily="50" charset="-128"/>
                  </a:rPr>
                  <a:t>する多様</a:t>
                </a:r>
                <a:r>
                  <a:rPr lang="ja-JP" altLang="ja-JP" sz="1200" b="1" dirty="0">
                    <a:latin typeface="HGPｺﾞｼｯｸM" panose="020B0600000000000000" pitchFamily="50" charset="-128"/>
                    <a:ea typeface="HGPｺﾞｼｯｸM" panose="020B0600000000000000" pitchFamily="50" charset="-128"/>
                  </a:rPr>
                  <a:t>な</a:t>
                </a:r>
                <a:r>
                  <a:rPr lang="ja-JP" altLang="ja-JP" sz="1200" b="1" dirty="0" smtClean="0">
                    <a:latin typeface="HGPｺﾞｼｯｸM" panose="020B0600000000000000" pitchFamily="50" charset="-128"/>
                    <a:ea typeface="HGPｺﾞｼｯｸM" panose="020B0600000000000000" pitchFamily="50" charset="-128"/>
                  </a:rPr>
                  <a:t>媒体</a:t>
                </a:r>
                <a:r>
                  <a:rPr lang="ja-JP" altLang="ja-JP" sz="1200" b="1" dirty="0">
                    <a:latin typeface="HGPｺﾞｼｯｸM" panose="020B0600000000000000" pitchFamily="50" charset="-128"/>
                    <a:ea typeface="HGPｺﾞｼｯｸM" panose="020B0600000000000000" pitchFamily="50" charset="-128"/>
                  </a:rPr>
                  <a:t>を複合的に活用して</a:t>
                </a:r>
                <a:r>
                  <a:rPr lang="ja-JP"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傷病届の提出</a:t>
                </a:r>
                <a:r>
                  <a:rPr lang="ja-JP" altLang="ja-JP" sz="1200" b="1" dirty="0" smtClean="0">
                    <a:latin typeface="HGPｺﾞｼｯｸM" panose="020B0600000000000000" pitchFamily="50" charset="-128"/>
                    <a:ea typeface="HGPｺﾞｼｯｸM" panose="020B0600000000000000" pitchFamily="50" charset="-128"/>
                  </a:rPr>
                  <a:t>義務</a:t>
                </a:r>
                <a:r>
                  <a:rPr lang="ja-JP" altLang="en-US" sz="1200" b="1" dirty="0" smtClean="0">
                    <a:latin typeface="HGPｺﾞｼｯｸM" panose="020B0600000000000000" pitchFamily="50" charset="-128"/>
                    <a:ea typeface="HGPｺﾞｼｯｸM" panose="020B0600000000000000" pitchFamily="50" charset="-128"/>
                  </a:rPr>
                  <a:t>を</a:t>
                </a:r>
                <a:r>
                  <a:rPr lang="ja-JP" altLang="ja-JP" sz="1200" b="1" dirty="0" smtClean="0">
                    <a:latin typeface="HGPｺﾞｼｯｸM" panose="020B0600000000000000" pitchFamily="50" charset="-128"/>
                    <a:ea typeface="HGPｺﾞｼｯｸM" panose="020B0600000000000000" pitchFamily="50" charset="-128"/>
                  </a:rPr>
                  <a:t>周知</a:t>
                </a:r>
                <a:endParaRPr lang="ja-JP" altLang="ja-JP" sz="1200" b="1" dirty="0">
                  <a:latin typeface="HGPｺﾞｼｯｸM" panose="020B0600000000000000" pitchFamily="50" charset="-128"/>
                  <a:ea typeface="HGPｺﾞｼｯｸM" panose="020B0600000000000000" pitchFamily="50" charset="-128"/>
                </a:endParaRPr>
              </a:p>
            </p:txBody>
          </p:sp>
          <p:sp>
            <p:nvSpPr>
              <p:cNvPr id="12" name="正方形/長方形 11"/>
              <p:cNvSpPr/>
              <p:nvPr/>
            </p:nvSpPr>
            <p:spPr>
              <a:xfrm>
                <a:off x="585222" y="5092704"/>
                <a:ext cx="9361040" cy="1015663"/>
              </a:xfrm>
              <a:prstGeom prst="rect">
                <a:avLst/>
              </a:prstGeom>
            </p:spPr>
            <p:txBody>
              <a:bodyPr wrap="square">
                <a:spAutoFit/>
              </a:bodyPr>
              <a:lstStyle/>
              <a:p>
                <a:r>
                  <a:rPr lang="ja-JP" altLang="en-US" sz="1200" b="1" dirty="0">
                    <a:latin typeface="HGPｺﾞｼｯｸM" panose="020B0600000000000000" pitchFamily="50" charset="-128"/>
                    <a:ea typeface="HGPｺﾞｼｯｸM" panose="020B0600000000000000" pitchFamily="50" charset="-128"/>
                  </a:rPr>
                  <a:t>　</a:t>
                </a:r>
                <a:r>
                  <a:rPr lang="ja-JP" altLang="ja-JP" sz="1200" b="1" dirty="0" smtClean="0">
                    <a:latin typeface="HGPｺﾞｼｯｸM" panose="020B0600000000000000" pitchFamily="50" charset="-128"/>
                    <a:ea typeface="HGPｺﾞｼｯｸM" panose="020B0600000000000000" pitchFamily="50" charset="-128"/>
                  </a:rPr>
                  <a:t>１．</a:t>
                </a:r>
                <a:r>
                  <a:rPr lang="ja-JP" altLang="en-US" sz="1200" b="1" dirty="0" smtClean="0">
                    <a:latin typeface="HGPｺﾞｼｯｸM" panose="020B0600000000000000" pitchFamily="50" charset="-128"/>
                    <a:ea typeface="HGPｺﾞｼｯｸM" panose="020B0600000000000000" pitchFamily="50" charset="-128"/>
                  </a:rPr>
                  <a:t>各保険者</a:t>
                </a:r>
                <a:r>
                  <a:rPr lang="ja-JP" altLang="en-US" sz="1200" b="1" dirty="0">
                    <a:latin typeface="HGPｺﾞｼｯｸM" panose="020B0600000000000000" pitchFamily="50" charset="-128"/>
                    <a:ea typeface="HGPｺﾞｼｯｸM" panose="020B0600000000000000" pitchFamily="50" charset="-128"/>
                  </a:rPr>
                  <a:t>に対し、</a:t>
                </a:r>
                <a:r>
                  <a:rPr lang="ja-JP" altLang="ja-JP" sz="1200" b="1" dirty="0">
                    <a:latin typeface="HGPｺﾞｼｯｸM" panose="020B0600000000000000" pitchFamily="50" charset="-128"/>
                    <a:ea typeface="HGPｺﾞｼｯｸM" panose="020B0600000000000000" pitchFamily="50" charset="-128"/>
                  </a:rPr>
                  <a:t>第三者行為の被害に係る被保険者</a:t>
                </a:r>
                <a:r>
                  <a:rPr lang="ja-JP" altLang="ja-JP" sz="1200" b="1" dirty="0" smtClean="0">
                    <a:latin typeface="HGPｺﾞｼｯｸM" panose="020B0600000000000000" pitchFamily="50" charset="-128"/>
                    <a:ea typeface="HGPｺﾞｼｯｸM" panose="020B0600000000000000" pitchFamily="50" charset="-128"/>
                  </a:rPr>
                  <a:t>リスト</a:t>
                </a:r>
                <a:r>
                  <a:rPr lang="ja-JP" altLang="en-US" sz="1200" b="1" dirty="0" smtClean="0">
                    <a:latin typeface="HGPｺﾞｼｯｸM" panose="020B0600000000000000" pitchFamily="50" charset="-128"/>
                    <a:ea typeface="HGPｺﾞｼｯｸM" panose="020B0600000000000000" pitchFamily="50" charset="-128"/>
                  </a:rPr>
                  <a:t>を</a:t>
                </a:r>
                <a:r>
                  <a:rPr lang="ja-JP" altLang="ja-JP" sz="1200" b="1" dirty="0" smtClean="0">
                    <a:latin typeface="HGPｺﾞｼｯｸM" panose="020B0600000000000000" pitchFamily="50" charset="-128"/>
                    <a:ea typeface="HGPｺﾞｼｯｸM" panose="020B0600000000000000" pitchFamily="50" charset="-128"/>
                  </a:rPr>
                  <a:t>作成</a:t>
                </a:r>
                <a:r>
                  <a:rPr lang="ja-JP" altLang="ja-JP" sz="1200" b="1" dirty="0">
                    <a:latin typeface="HGPｺﾞｼｯｸM" panose="020B0600000000000000" pitchFamily="50" charset="-128"/>
                    <a:ea typeface="HGPｺﾞｼｯｸM" panose="020B0600000000000000" pitchFamily="50" charset="-128"/>
                  </a:rPr>
                  <a:t>・提供</a:t>
                </a:r>
                <a:r>
                  <a:rPr lang="ja-JP" altLang="en-US" sz="1200" b="1" dirty="0">
                    <a:latin typeface="HGPｺﾞｼｯｸM" panose="020B0600000000000000" pitchFamily="50" charset="-128"/>
                    <a:ea typeface="HGPｺﾞｼｯｸM" panose="020B0600000000000000" pitchFamily="50" charset="-128"/>
                  </a:rPr>
                  <a:t>できるように</a:t>
                </a:r>
                <a:r>
                  <a:rPr lang="ja-JP" altLang="en-US" sz="1200" b="1" dirty="0" smtClean="0">
                    <a:latin typeface="HGPｺﾞｼｯｸM" panose="020B0600000000000000" pitchFamily="50" charset="-128"/>
                    <a:ea typeface="HGPｺﾞｼｯｸM" panose="020B0600000000000000" pitchFamily="50" charset="-128"/>
                  </a:rPr>
                  <a:t>する</a:t>
                </a:r>
                <a:endParaRPr lang="en-US" altLang="ja-JP" sz="1200" b="1" dirty="0" smtClean="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２．</a:t>
                </a:r>
                <a:r>
                  <a:rPr lang="ja-JP" altLang="ja-JP" sz="1200" b="1" dirty="0" smtClean="0">
                    <a:latin typeface="HGPｺﾞｼｯｸM" panose="020B0600000000000000" pitchFamily="50" charset="-128"/>
                    <a:ea typeface="HGPｺﾞｼｯｸM" panose="020B0600000000000000" pitchFamily="50" charset="-128"/>
                  </a:rPr>
                  <a:t>当該</a:t>
                </a:r>
                <a:r>
                  <a:rPr lang="ja-JP" altLang="en-US" sz="1200" b="1" dirty="0" smtClean="0">
                    <a:latin typeface="HGPｺﾞｼｯｸM" panose="020B0600000000000000" pitchFamily="50" charset="-128"/>
                    <a:ea typeface="HGPｺﾞｼｯｸM" panose="020B0600000000000000" pitchFamily="50" charset="-128"/>
                  </a:rPr>
                  <a:t>リスト</a:t>
                </a:r>
                <a:r>
                  <a:rPr lang="ja-JP" altLang="ja-JP" sz="1200" b="1" dirty="0" smtClean="0">
                    <a:latin typeface="HGPｺﾞｼｯｸM" panose="020B0600000000000000" pitchFamily="50" charset="-128"/>
                    <a:ea typeface="HGPｺﾞｼｯｸM" panose="020B0600000000000000" pitchFamily="50" charset="-128"/>
                  </a:rPr>
                  <a:t>を活用</a:t>
                </a:r>
                <a:r>
                  <a:rPr lang="ja-JP" altLang="ja-JP" sz="1200" b="1" dirty="0">
                    <a:latin typeface="HGPｺﾞｼｯｸM" panose="020B0600000000000000" pitchFamily="50" charset="-128"/>
                    <a:ea typeface="HGPｺﾞｼｯｸM" panose="020B0600000000000000" pitchFamily="50" charset="-128"/>
                  </a:rPr>
                  <a:t>して、世帯主</a:t>
                </a:r>
                <a:r>
                  <a:rPr lang="ja-JP" altLang="ja-JP" sz="1200" b="1" dirty="0" smtClean="0">
                    <a:latin typeface="HGPｺﾞｼｯｸM" panose="020B0600000000000000" pitchFamily="50" charset="-128"/>
                    <a:ea typeface="HGPｺﾞｼｯｸM" panose="020B0600000000000000" pitchFamily="50" charset="-128"/>
                  </a:rPr>
                  <a:t>等</a:t>
                </a:r>
                <a:r>
                  <a:rPr lang="ja-JP" altLang="en-US" sz="1200" b="1" dirty="0" smtClean="0">
                    <a:latin typeface="HGPｺﾞｼｯｸM" panose="020B0600000000000000" pitchFamily="50" charset="-128"/>
                    <a:ea typeface="HGPｺﾞｼｯｸM" panose="020B0600000000000000" pitchFamily="50" charset="-128"/>
                  </a:rPr>
                  <a:t>への傷病届</a:t>
                </a:r>
                <a:r>
                  <a:rPr lang="ja-JP" altLang="ja-JP" sz="1200" b="1" dirty="0" smtClean="0">
                    <a:latin typeface="HGPｺﾞｼｯｸM" panose="020B0600000000000000" pitchFamily="50" charset="-128"/>
                    <a:ea typeface="HGPｺﾞｼｯｸM" panose="020B0600000000000000" pitchFamily="50" charset="-128"/>
                  </a:rPr>
                  <a:t>の</a:t>
                </a:r>
                <a:r>
                  <a:rPr lang="ja-JP" altLang="en-US" sz="1200" b="1" dirty="0" smtClean="0">
                    <a:latin typeface="HGPｺﾞｼｯｸM" panose="020B0600000000000000" pitchFamily="50" charset="-128"/>
                    <a:ea typeface="HGPｺﾞｼｯｸM" panose="020B0600000000000000" pitchFamily="50" charset="-128"/>
                  </a:rPr>
                  <a:t>提出</a:t>
                </a:r>
                <a:r>
                  <a:rPr lang="ja-JP" altLang="ja-JP" sz="1200" b="1" dirty="0" smtClean="0">
                    <a:latin typeface="HGPｺﾞｼｯｸM" panose="020B0600000000000000" pitchFamily="50" charset="-128"/>
                    <a:ea typeface="HGPｺﾞｼｯｸM" panose="020B0600000000000000" pitchFamily="50" charset="-128"/>
                  </a:rPr>
                  <a:t>の</a:t>
                </a:r>
                <a:r>
                  <a:rPr lang="ja-JP" altLang="ja-JP" sz="1200" b="1" dirty="0">
                    <a:latin typeface="HGPｺﾞｼｯｸM" panose="020B0600000000000000" pitchFamily="50" charset="-128"/>
                    <a:ea typeface="HGPｺﾞｼｯｸM" panose="020B0600000000000000" pitchFamily="50" charset="-128"/>
                  </a:rPr>
                  <a:t>勧奨業務が行える</a:t>
                </a:r>
                <a:r>
                  <a:rPr lang="ja-JP" altLang="ja-JP" sz="1200" b="1" dirty="0" smtClean="0">
                    <a:latin typeface="HGPｺﾞｼｯｸM" panose="020B0600000000000000" pitchFamily="50" charset="-128"/>
                    <a:ea typeface="HGPｺﾞｼｯｸM" panose="020B0600000000000000" pitchFamily="50" charset="-128"/>
                  </a:rPr>
                  <a:t>よう</a:t>
                </a:r>
                <a:r>
                  <a:rPr lang="ja-JP" altLang="en-US" sz="1200" b="1" dirty="0" smtClean="0">
                    <a:latin typeface="HGPｺﾞｼｯｸM" panose="020B0600000000000000" pitchFamily="50" charset="-128"/>
                    <a:ea typeface="HGPｺﾞｼｯｸM" panose="020B0600000000000000" pitchFamily="50" charset="-128"/>
                  </a:rPr>
                  <a:t>国保連合会内の</a:t>
                </a:r>
                <a:r>
                  <a:rPr lang="ja-JP" altLang="ja-JP" sz="1200" b="1" dirty="0" smtClean="0">
                    <a:latin typeface="HGPｺﾞｼｯｸM" panose="020B0600000000000000" pitchFamily="50" charset="-128"/>
                    <a:ea typeface="HGPｺﾞｼｯｸM" panose="020B0600000000000000" pitchFamily="50" charset="-128"/>
                  </a:rPr>
                  <a:t>体制</a:t>
                </a:r>
                <a:r>
                  <a:rPr lang="ja-JP" altLang="ja-JP" sz="1200" b="1" dirty="0">
                    <a:latin typeface="HGPｺﾞｼｯｸM" panose="020B0600000000000000" pitchFamily="50" charset="-128"/>
                    <a:ea typeface="HGPｺﾞｼｯｸM" panose="020B0600000000000000" pitchFamily="50" charset="-128"/>
                  </a:rPr>
                  <a:t>の整備を検討</a:t>
                </a: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３</a:t>
                </a:r>
                <a:r>
                  <a:rPr lang="ja-JP"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該当</a:t>
                </a:r>
                <a:r>
                  <a:rPr lang="ja-JP" altLang="en-US" sz="1200" b="1" dirty="0">
                    <a:latin typeface="HGPｺﾞｼｯｸM" panose="020B0600000000000000" pitchFamily="50" charset="-128"/>
                    <a:ea typeface="HGPｺﾞｼｯｸM" panose="020B0600000000000000" pitchFamily="50" charset="-128"/>
                  </a:rPr>
                  <a:t>する</a:t>
                </a:r>
                <a:r>
                  <a:rPr lang="ja-JP" altLang="ja-JP" sz="1200" b="1" dirty="0" smtClean="0">
                    <a:latin typeface="HGPｺﾞｼｯｸM" panose="020B0600000000000000" pitchFamily="50" charset="-128"/>
                    <a:ea typeface="HGPｺﾞｼｯｸM" panose="020B0600000000000000" pitchFamily="50" charset="-128"/>
                  </a:rPr>
                  <a:t>被</a:t>
                </a:r>
                <a:r>
                  <a:rPr lang="ja-JP" altLang="ja-JP" sz="1200" b="1" dirty="0">
                    <a:latin typeface="HGPｺﾞｼｯｸM" panose="020B0600000000000000" pitchFamily="50" charset="-128"/>
                    <a:ea typeface="HGPｺﾞｼｯｸM" panose="020B0600000000000000" pitchFamily="50" charset="-128"/>
                  </a:rPr>
                  <a:t>保険者に</a:t>
                </a:r>
                <a:r>
                  <a:rPr lang="ja-JP" altLang="ja-JP" sz="1200" b="1" dirty="0" smtClean="0">
                    <a:latin typeface="HGPｺﾞｼｯｸM" panose="020B0600000000000000" pitchFamily="50" charset="-128"/>
                    <a:ea typeface="HGPｺﾞｼｯｸM" panose="020B0600000000000000" pitchFamily="50" charset="-128"/>
                  </a:rPr>
                  <a:t>対し</a:t>
                </a:r>
                <a:r>
                  <a:rPr lang="ja-JP" altLang="en-US" sz="1200" b="1" dirty="0" smtClean="0">
                    <a:latin typeface="HGPｺﾞｼｯｸM" panose="020B0600000000000000" pitchFamily="50" charset="-128"/>
                    <a:ea typeface="HGPｺﾞｼｯｸM" panose="020B0600000000000000" pitchFamily="50" charset="-128"/>
                  </a:rPr>
                  <a:t>、</a:t>
                </a:r>
                <a:r>
                  <a:rPr lang="ja-JP" altLang="ja-JP" sz="1200" b="1" dirty="0">
                    <a:latin typeface="HGPｺﾞｼｯｸM" panose="020B0600000000000000" pitchFamily="50" charset="-128"/>
                    <a:ea typeface="HGPｺﾞｼｯｸM" panose="020B0600000000000000" pitchFamily="50" charset="-128"/>
                  </a:rPr>
                  <a:t>追加の保険給付が行われた場合には</a:t>
                </a:r>
                <a:r>
                  <a:rPr lang="ja-JP" altLang="ja-JP" sz="1200" b="1" dirty="0" smtClean="0">
                    <a:latin typeface="HGPｺﾞｼｯｸM" panose="020B0600000000000000" pitchFamily="50" charset="-128"/>
                    <a:ea typeface="HGPｺﾞｼｯｸM" panose="020B0600000000000000" pitchFamily="50" charset="-128"/>
                  </a:rPr>
                  <a:t>、保険</a:t>
                </a:r>
                <a:r>
                  <a:rPr lang="ja-JP" altLang="ja-JP" sz="1200" b="1" dirty="0">
                    <a:latin typeface="HGPｺﾞｼｯｸM" panose="020B0600000000000000" pitchFamily="50" charset="-128"/>
                    <a:ea typeface="HGPｺﾞｼｯｸM" panose="020B0600000000000000" pitchFamily="50" charset="-128"/>
                  </a:rPr>
                  <a:t>給付</a:t>
                </a:r>
                <a:r>
                  <a:rPr lang="ja-JP" altLang="ja-JP" sz="1200" b="1" dirty="0" smtClean="0">
                    <a:latin typeface="HGPｺﾞｼｯｸM" panose="020B0600000000000000" pitchFamily="50" charset="-128"/>
                    <a:ea typeface="HGPｺﾞｼｯｸM" panose="020B0600000000000000" pitchFamily="50" charset="-128"/>
                  </a:rPr>
                  <a:t>の</a:t>
                </a:r>
                <a:r>
                  <a:rPr lang="ja-JP" altLang="en-US" sz="1200" b="1" dirty="0" smtClean="0">
                    <a:latin typeface="HGPｺﾞｼｯｸM" panose="020B0600000000000000" pitchFamily="50" charset="-128"/>
                    <a:ea typeface="HGPｺﾞｼｯｸM" panose="020B0600000000000000" pitchFamily="50" charset="-128"/>
                  </a:rPr>
                  <a:t>つど損害</a:t>
                </a:r>
                <a:r>
                  <a:rPr lang="ja-JP" altLang="en-US" sz="1200" b="1" dirty="0">
                    <a:latin typeface="HGPｺﾞｼｯｸM" panose="020B0600000000000000" pitchFamily="50" charset="-128"/>
                    <a:ea typeface="HGPｺﾞｼｯｸM" panose="020B0600000000000000" pitchFamily="50" charset="-128"/>
                  </a:rPr>
                  <a:t>保険</a:t>
                </a:r>
                <a:r>
                  <a:rPr lang="ja-JP" altLang="ja-JP" sz="1200" b="1" dirty="0">
                    <a:latin typeface="HGPｺﾞｼｯｸM" panose="020B0600000000000000" pitchFamily="50" charset="-128"/>
                    <a:ea typeface="HGPｺﾞｼｯｸM" panose="020B0600000000000000" pitchFamily="50" charset="-128"/>
                  </a:rPr>
                  <a:t>会社等へ求償が行える</a:t>
                </a:r>
                <a:r>
                  <a:rPr lang="ja-JP" altLang="ja-JP" sz="1200" b="1" dirty="0" smtClean="0">
                    <a:latin typeface="HGPｺﾞｼｯｸM" panose="020B0600000000000000" pitchFamily="50" charset="-128"/>
                    <a:ea typeface="HGPｺﾞｼｯｸM" panose="020B0600000000000000" pitchFamily="50" charset="-128"/>
                  </a:rPr>
                  <a:t>よう</a:t>
                </a:r>
                <a:r>
                  <a:rPr lang="ja-JP" altLang="en-US" sz="1200" b="1" dirty="0" smtClean="0">
                    <a:latin typeface="HGPｺﾞｼｯｸM" panose="020B0600000000000000" pitchFamily="50" charset="-128"/>
                    <a:ea typeface="HGPｺﾞｼｯｸM" panose="020B0600000000000000" pitchFamily="50" charset="-128"/>
                  </a:rPr>
                  <a:t>な</a:t>
                </a:r>
                <a:r>
                  <a:rPr lang="ja-JP" altLang="ja-JP" sz="1200" b="1" dirty="0" smtClean="0">
                    <a:latin typeface="HGPｺﾞｼｯｸM" panose="020B0600000000000000" pitchFamily="50" charset="-128"/>
                    <a:ea typeface="HGPｺﾞｼｯｸM" panose="020B0600000000000000" pitchFamily="50" charset="-128"/>
                  </a:rPr>
                  <a:t>体制</a:t>
                </a:r>
                <a:r>
                  <a:rPr lang="ja-JP" altLang="ja-JP" sz="1200" b="1" dirty="0">
                    <a:latin typeface="HGPｺﾞｼｯｸM" panose="020B0600000000000000" pitchFamily="50" charset="-128"/>
                    <a:ea typeface="HGPｺﾞｼｯｸM" panose="020B0600000000000000" pitchFamily="50" charset="-128"/>
                  </a:rPr>
                  <a:t>の</a:t>
                </a:r>
                <a:r>
                  <a:rPr lang="ja-JP" altLang="ja-JP" sz="1200" b="1" dirty="0" smtClean="0">
                    <a:latin typeface="HGPｺﾞｼｯｸM" panose="020B0600000000000000" pitchFamily="50" charset="-128"/>
                    <a:ea typeface="HGPｺﾞｼｯｸM" panose="020B0600000000000000" pitchFamily="50" charset="-128"/>
                  </a:rPr>
                  <a:t>整備</a:t>
                </a:r>
                <a:r>
                  <a:rPr lang="ja-JP" altLang="en-US" sz="1200" b="1" dirty="0" smtClean="0">
                    <a:latin typeface="HGPｺﾞｼｯｸM" panose="020B0600000000000000" pitchFamily="50" charset="-128"/>
                    <a:ea typeface="HGPｺﾞｼｯｸM" panose="020B0600000000000000" pitchFamily="50" charset="-128"/>
                  </a:rPr>
                  <a:t>を</a:t>
                </a:r>
                <a:r>
                  <a:rPr lang="ja-JP" altLang="ja-JP" sz="1200" b="1" dirty="0" smtClean="0">
                    <a:latin typeface="HGPｺﾞｼｯｸM" panose="020B0600000000000000" pitchFamily="50" charset="-128"/>
                    <a:ea typeface="HGPｺﾞｼｯｸM" panose="020B0600000000000000" pitchFamily="50" charset="-128"/>
                  </a:rPr>
                  <a:t>検討</a:t>
                </a:r>
                <a:endParaRPr lang="ja-JP" altLang="ja-JP" sz="1200" b="1" dirty="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４</a:t>
                </a:r>
                <a:r>
                  <a:rPr lang="ja-JP" altLang="ja-JP" sz="1200" b="1" dirty="0" smtClean="0">
                    <a:latin typeface="HGPｺﾞｼｯｸM" panose="020B0600000000000000" pitchFamily="50" charset="-128"/>
                    <a:ea typeface="HGPｺﾞｼｯｸM" panose="020B0600000000000000" pitchFamily="50" charset="-128"/>
                  </a:rPr>
                  <a:t>．療養費</a:t>
                </a:r>
                <a:r>
                  <a:rPr lang="ja-JP" altLang="ja-JP" sz="1200" b="1" dirty="0">
                    <a:latin typeface="HGPｺﾞｼｯｸM" panose="020B0600000000000000" pitchFamily="50" charset="-128"/>
                    <a:ea typeface="HGPｺﾞｼｯｸM" panose="020B0600000000000000" pitchFamily="50" charset="-128"/>
                  </a:rPr>
                  <a:t>支給申請書及び柔道整復療養費支給申請書からも</a:t>
                </a:r>
                <a:r>
                  <a:rPr lang="ja-JP" altLang="ja-JP" sz="1200" b="1" dirty="0" smtClean="0">
                    <a:latin typeface="HGPｺﾞｼｯｸM" panose="020B0600000000000000" pitchFamily="50" charset="-128"/>
                    <a:ea typeface="HGPｺﾞｼｯｸM" panose="020B0600000000000000" pitchFamily="50" charset="-128"/>
                  </a:rPr>
                  <a:t>第三者</a:t>
                </a:r>
                <a:r>
                  <a:rPr lang="ja-JP" altLang="ja-JP" sz="1200" b="1" dirty="0">
                    <a:latin typeface="HGPｺﾞｼｯｸM" panose="020B0600000000000000" pitchFamily="50" charset="-128"/>
                    <a:ea typeface="HGPｺﾞｼｯｸM" panose="020B0600000000000000" pitchFamily="50" charset="-128"/>
                  </a:rPr>
                  <a:t>行為の被害に</a:t>
                </a:r>
                <a:r>
                  <a:rPr lang="ja-JP" altLang="ja-JP" sz="1200" b="1" dirty="0" smtClean="0">
                    <a:latin typeface="HGPｺﾞｼｯｸM" panose="020B0600000000000000" pitchFamily="50" charset="-128"/>
                    <a:ea typeface="HGPｺﾞｼｯｸM" panose="020B0600000000000000" pitchFamily="50" charset="-128"/>
                  </a:rPr>
                  <a:t>係る被</a:t>
                </a:r>
                <a:r>
                  <a:rPr lang="ja-JP" altLang="ja-JP" sz="1200" b="1" dirty="0">
                    <a:latin typeface="HGPｺﾞｼｯｸM" panose="020B0600000000000000" pitchFamily="50" charset="-128"/>
                    <a:ea typeface="HGPｺﾞｼｯｸM" panose="020B0600000000000000" pitchFamily="50" charset="-128"/>
                  </a:rPr>
                  <a:t>保険者リストを</a:t>
                </a:r>
                <a:r>
                  <a:rPr lang="ja-JP" altLang="ja-JP" sz="1200" b="1" dirty="0" smtClean="0">
                    <a:latin typeface="HGPｺﾞｼｯｸM" panose="020B0600000000000000" pitchFamily="50" charset="-128"/>
                    <a:ea typeface="HGPｺﾞｼｯｸM" panose="020B0600000000000000" pitchFamily="50" charset="-128"/>
                  </a:rPr>
                  <a:t>作成</a:t>
                </a:r>
                <a:r>
                  <a:rPr lang="ja-JP" altLang="en-US" sz="1200" b="1" dirty="0" smtClean="0">
                    <a:latin typeface="HGPｺﾞｼｯｸM" panose="020B0600000000000000" pitchFamily="50" charset="-128"/>
                    <a:ea typeface="HGPｺﾞｼｯｸM" panose="020B0600000000000000" pitchFamily="50" charset="-128"/>
                  </a:rPr>
                  <a:t>・</a:t>
                </a:r>
                <a:r>
                  <a:rPr lang="ja-JP" altLang="ja-JP" sz="1200" b="1" dirty="0" smtClean="0">
                    <a:latin typeface="HGPｺﾞｼｯｸM" panose="020B0600000000000000" pitchFamily="50" charset="-128"/>
                    <a:ea typeface="HGPｺﾞｼｯｸM" panose="020B0600000000000000" pitchFamily="50" charset="-128"/>
                  </a:rPr>
                  <a:t>提供</a:t>
                </a:r>
                <a:r>
                  <a:rPr lang="ja-JP" altLang="ja-JP" sz="1200" b="1" dirty="0">
                    <a:latin typeface="HGPｺﾞｼｯｸM" panose="020B0600000000000000" pitchFamily="50" charset="-128"/>
                    <a:ea typeface="HGPｺﾞｼｯｸM" panose="020B0600000000000000" pitchFamily="50" charset="-128"/>
                  </a:rPr>
                  <a:t>できる</a:t>
                </a:r>
                <a:r>
                  <a:rPr lang="ja-JP" altLang="ja-JP" sz="1200" b="1" dirty="0" smtClean="0">
                    <a:latin typeface="HGPｺﾞｼｯｸM" panose="020B0600000000000000" pitchFamily="50" charset="-128"/>
                    <a:ea typeface="HGPｺﾞｼｯｸM" panose="020B0600000000000000" pitchFamily="50" charset="-128"/>
                  </a:rPr>
                  <a:t>よう</a:t>
                </a:r>
                <a:r>
                  <a:rPr lang="ja-JP" altLang="en-US" sz="1200" b="1" dirty="0" smtClean="0">
                    <a:latin typeface="HGPｺﾞｼｯｸM" panose="020B0600000000000000" pitchFamily="50" charset="-128"/>
                    <a:ea typeface="HGPｺﾞｼｯｸM" panose="020B0600000000000000" pitchFamily="50" charset="-128"/>
                  </a:rPr>
                  <a:t>負担原因の入力</a:t>
                </a:r>
                <a:endParaRPr lang="en-US" altLang="ja-JP" sz="1200" b="1" dirty="0" smtClean="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　委託を受託できる</a:t>
                </a:r>
                <a:r>
                  <a:rPr lang="ja-JP" altLang="en-US" sz="1200" b="1" dirty="0">
                    <a:latin typeface="HGPｺﾞｼｯｸM" panose="020B0600000000000000" pitchFamily="50" charset="-128"/>
                    <a:ea typeface="HGPｺﾞｼｯｸM" panose="020B0600000000000000" pitchFamily="50" charset="-128"/>
                  </a:rPr>
                  <a:t>体制</a:t>
                </a:r>
                <a:r>
                  <a:rPr lang="ja-JP" altLang="en-US" sz="1200" b="1" dirty="0" smtClean="0">
                    <a:latin typeface="HGPｺﾞｼｯｸM" panose="020B0600000000000000" pitchFamily="50" charset="-128"/>
                    <a:ea typeface="HGPｺﾞｼｯｸM" panose="020B0600000000000000" pitchFamily="50" charset="-128"/>
                  </a:rPr>
                  <a:t>の整備</a:t>
                </a:r>
                <a:r>
                  <a:rPr lang="ja-JP" altLang="en-US" sz="1200" b="1" dirty="0">
                    <a:latin typeface="HGPｺﾞｼｯｸM" panose="020B0600000000000000" pitchFamily="50" charset="-128"/>
                    <a:ea typeface="HGPｺﾞｼｯｸM" panose="020B0600000000000000" pitchFamily="50" charset="-128"/>
                  </a:rPr>
                  <a:t>を</a:t>
                </a:r>
                <a:r>
                  <a:rPr lang="ja-JP" altLang="en-US" sz="1200" b="1" dirty="0" smtClean="0">
                    <a:latin typeface="HGPｺﾞｼｯｸM" panose="020B0600000000000000" pitchFamily="50" charset="-128"/>
                    <a:ea typeface="HGPｺﾞｼｯｸM" panose="020B0600000000000000" pitchFamily="50" charset="-128"/>
                  </a:rPr>
                  <a:t>検討</a:t>
                </a:r>
                <a:endParaRPr lang="en-US" altLang="ja-JP" sz="1200" b="1" dirty="0" smtClean="0">
                  <a:latin typeface="HGPｺﾞｼｯｸM" panose="020B0600000000000000" pitchFamily="50" charset="-128"/>
                  <a:ea typeface="HGPｺﾞｼｯｸM" panose="020B0600000000000000" pitchFamily="50" charset="-128"/>
                </a:endParaRPr>
              </a:p>
            </p:txBody>
          </p:sp>
          <p:sp>
            <p:nvSpPr>
              <p:cNvPr id="13" name="正方形/長方形 12"/>
              <p:cNvSpPr/>
              <p:nvPr/>
            </p:nvSpPr>
            <p:spPr>
              <a:xfrm>
                <a:off x="632520" y="3268315"/>
                <a:ext cx="9361040" cy="646331"/>
              </a:xfrm>
              <a:prstGeom prst="rect">
                <a:avLst/>
              </a:prstGeom>
            </p:spPr>
            <p:txBody>
              <a:bodyPr wrap="square">
                <a:spAutoFit/>
              </a:bodyPr>
              <a:lstStyle/>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１．市町村向けに、</a:t>
                </a:r>
                <a:r>
                  <a:rPr lang="ja-JP" altLang="en-US" sz="1200" b="1" dirty="0">
                    <a:latin typeface="HGPｺﾞｼｯｸM" panose="020B0600000000000000" pitchFamily="50" charset="-128"/>
                    <a:ea typeface="HGPｺﾞｼｯｸM" panose="020B0600000000000000" pitchFamily="50" charset="-128"/>
                  </a:rPr>
                  <a:t>「</a:t>
                </a:r>
                <a:r>
                  <a:rPr lang="ja-JP" altLang="ja-JP" sz="1200" b="1" dirty="0">
                    <a:latin typeface="HGPｺﾞｼｯｸM" panose="020B0600000000000000" pitchFamily="50" charset="-128"/>
                    <a:ea typeface="HGPｺﾞｼｯｸM" panose="020B0600000000000000" pitchFamily="50" charset="-128"/>
                  </a:rPr>
                  <a:t>標準的な事務処理マニュアル</a:t>
                </a:r>
                <a:r>
                  <a:rPr lang="ja-JP" altLang="en-US" sz="1200" b="1" dirty="0">
                    <a:latin typeface="HGPｺﾞｼｯｸM" panose="020B0600000000000000" pitchFamily="50" charset="-128"/>
                    <a:ea typeface="HGPｺﾞｼｯｸM" panose="020B0600000000000000" pitchFamily="50" charset="-128"/>
                  </a:rPr>
                  <a:t>」</a:t>
                </a:r>
                <a:r>
                  <a:rPr lang="ja-JP" altLang="ja-JP" sz="1200" b="1" dirty="0">
                    <a:latin typeface="HGPｺﾞｼｯｸM" panose="020B0600000000000000" pitchFamily="50" charset="-128"/>
                    <a:ea typeface="HGPｺﾞｼｯｸM" panose="020B0600000000000000" pitchFamily="50" charset="-128"/>
                  </a:rPr>
                  <a:t>の</a:t>
                </a:r>
                <a:r>
                  <a:rPr lang="ja-JP" altLang="ja-JP" sz="1200" b="1" dirty="0" smtClean="0">
                    <a:latin typeface="HGPｺﾞｼｯｸM" panose="020B0600000000000000" pitchFamily="50" charset="-128"/>
                    <a:ea typeface="HGPｺﾞｼｯｸM" panose="020B0600000000000000" pitchFamily="50" charset="-128"/>
                  </a:rPr>
                  <a:t>提供</a:t>
                </a:r>
                <a:r>
                  <a:rPr lang="ja-JP" altLang="en-US" sz="1200" b="1" dirty="0" smtClean="0">
                    <a:latin typeface="HGPｺﾞｼｯｸM" panose="020B0600000000000000" pitchFamily="50" charset="-128"/>
                    <a:ea typeface="HGPｺﾞｼｯｸM" panose="020B0600000000000000" pitchFamily="50" charset="-128"/>
                  </a:rPr>
                  <a:t>　　</a:t>
                </a: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　国保中央会で作成中。</a:t>
                </a:r>
                <a:endParaRPr lang="ja-JP" altLang="ja-JP" sz="1200" b="1" dirty="0">
                  <a:latin typeface="HGPｺﾞｼｯｸM" panose="020B0600000000000000" pitchFamily="50" charset="-128"/>
                  <a:ea typeface="HGPｺﾞｼｯｸM" panose="020B0600000000000000" pitchFamily="50" charset="-128"/>
                </a:endParaRPr>
              </a:p>
              <a:p>
                <a:r>
                  <a:rPr lang="ja-JP" altLang="en-US" sz="1200" b="1" dirty="0" smtClean="0">
                    <a:latin typeface="HGPｺﾞｼｯｸM" panose="020B0600000000000000" pitchFamily="50" charset="-128"/>
                    <a:ea typeface="HGPｺﾞｼｯｸM" panose="020B0600000000000000" pitchFamily="50" charset="-128"/>
                  </a:rPr>
                  <a:t>　２</a:t>
                </a:r>
                <a:r>
                  <a:rPr lang="ja-JP" altLang="ja-JP" sz="1200" b="1" dirty="0" smtClean="0">
                    <a:latin typeface="HGPｺﾞｼｯｸM" panose="020B0600000000000000" pitchFamily="50" charset="-128"/>
                    <a:ea typeface="HGPｺﾞｼｯｸM" panose="020B0600000000000000" pitchFamily="50" charset="-128"/>
                  </a:rPr>
                  <a:t>．保険者</a:t>
                </a:r>
                <a:r>
                  <a:rPr lang="ja-JP" altLang="ja-JP" sz="1200" b="1" dirty="0">
                    <a:latin typeface="HGPｺﾞｼｯｸM" panose="020B0600000000000000" pitchFamily="50" charset="-128"/>
                    <a:ea typeface="HGPｺﾞｼｯｸM" panose="020B0600000000000000" pitchFamily="50" charset="-128"/>
                  </a:rPr>
                  <a:t>に対する求償</a:t>
                </a:r>
                <a:r>
                  <a:rPr lang="ja-JP" altLang="ja-JP" sz="1200" b="1" dirty="0" smtClean="0">
                    <a:latin typeface="HGPｺﾞｼｯｸM" panose="020B0600000000000000" pitchFamily="50" charset="-128"/>
                    <a:ea typeface="HGPｺﾞｼｯｸM" panose="020B0600000000000000" pitchFamily="50" charset="-128"/>
                  </a:rPr>
                  <a:t>事務研修</a:t>
                </a:r>
                <a:r>
                  <a:rPr lang="ja-JP" altLang="en-US" sz="1200" b="1" dirty="0" smtClean="0">
                    <a:latin typeface="HGPｺﾞｼｯｸM" panose="020B0600000000000000" pitchFamily="50" charset="-128"/>
                    <a:ea typeface="HGPｺﾞｼｯｸM" panose="020B0600000000000000" pitchFamily="50" charset="-128"/>
                  </a:rPr>
                  <a:t>の充実（マニュアルの活用により、高額療養費の支給があった場合の計算方法のバラツキの解消等）</a:t>
                </a:r>
                <a:endParaRPr lang="ja-JP" altLang="ja-JP" sz="1200" b="1" dirty="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３．巡回相談に個別支援（国保</a:t>
                </a:r>
                <a:r>
                  <a:rPr lang="ja-JP" altLang="ja-JP" sz="1200" b="1" dirty="0" smtClean="0">
                    <a:latin typeface="HGPｺﾞｼｯｸM" panose="020B0600000000000000" pitchFamily="50" charset="-128"/>
                    <a:ea typeface="HGPｺﾞｼｯｸM" panose="020B0600000000000000" pitchFamily="50" charset="-128"/>
                  </a:rPr>
                  <a:t>連合会</a:t>
                </a:r>
                <a:r>
                  <a:rPr lang="ja-JP" altLang="ja-JP" sz="1200" b="1" dirty="0">
                    <a:latin typeface="HGPｺﾞｼｯｸM" panose="020B0600000000000000" pitchFamily="50" charset="-128"/>
                    <a:ea typeface="HGPｺﾞｼｯｸM" panose="020B0600000000000000" pitchFamily="50" charset="-128"/>
                  </a:rPr>
                  <a:t>の求償担当職員</a:t>
                </a:r>
                <a:r>
                  <a:rPr lang="ja-JP" altLang="ja-JP" sz="1200" b="1" dirty="0" smtClean="0">
                    <a:latin typeface="HGPｺﾞｼｯｸM" panose="020B0600000000000000" pitchFamily="50" charset="-128"/>
                    <a:ea typeface="HGPｺﾞｼｯｸM" panose="020B0600000000000000" pitchFamily="50" charset="-128"/>
                  </a:rPr>
                  <a:t>が</a:t>
                </a:r>
                <a:r>
                  <a:rPr lang="ja-JP" altLang="ja-JP" sz="1200" b="1" dirty="0">
                    <a:latin typeface="HGPｺﾞｼｯｸM" panose="020B0600000000000000" pitchFamily="50" charset="-128"/>
                    <a:ea typeface="HGPｺﾞｼｯｸM" panose="020B0600000000000000" pitchFamily="50" charset="-128"/>
                  </a:rPr>
                  <a:t>希望する保険者を</a:t>
                </a:r>
                <a:r>
                  <a:rPr lang="ja-JP" altLang="ja-JP" sz="1200" b="1" dirty="0" smtClean="0">
                    <a:latin typeface="HGPｺﾞｼｯｸM" panose="020B0600000000000000" pitchFamily="50" charset="-128"/>
                    <a:ea typeface="HGPｺﾞｼｯｸM" panose="020B0600000000000000" pitchFamily="50" charset="-128"/>
                  </a:rPr>
                  <a:t>訪問</a:t>
                </a:r>
                <a:r>
                  <a:rPr lang="ja-JP" altLang="ja-JP" sz="1200" b="1" dirty="0">
                    <a:latin typeface="HGPｺﾞｼｯｸM" panose="020B0600000000000000" pitchFamily="50" charset="-128"/>
                    <a:ea typeface="HGPｺﾞｼｯｸM" panose="020B0600000000000000" pitchFamily="50" charset="-128"/>
                  </a:rPr>
                  <a:t>して求償事務の基礎的内容等</a:t>
                </a:r>
                <a:r>
                  <a:rPr lang="ja-JP" altLang="ja-JP" sz="1200" b="1" dirty="0" smtClean="0">
                    <a:latin typeface="HGPｺﾞｼｯｸM" panose="020B0600000000000000" pitchFamily="50" charset="-128"/>
                    <a:ea typeface="HGPｺﾞｼｯｸM" panose="020B0600000000000000" pitchFamily="50" charset="-128"/>
                  </a:rPr>
                  <a:t>を</a:t>
                </a:r>
                <a:r>
                  <a:rPr lang="ja-JP" altLang="en-US" sz="1200" b="1" dirty="0" smtClean="0">
                    <a:latin typeface="HGPｺﾞｼｯｸM" panose="020B0600000000000000" pitchFamily="50" charset="-128"/>
                    <a:ea typeface="HGPｺﾞｼｯｸM" panose="020B0600000000000000" pitchFamily="50" charset="-128"/>
                  </a:rPr>
                  <a:t>助言）</a:t>
                </a:r>
                <a:endParaRPr lang="ja-JP" altLang="ja-JP" sz="1200" b="1" dirty="0">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600988" y="1308538"/>
                <a:ext cx="9239535" cy="1399861"/>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00472" y="1196752"/>
                <a:ext cx="5557482" cy="323165"/>
              </a:xfrm>
              <a:prstGeom prst="rect">
                <a:avLst/>
              </a:prstGeom>
              <a:solidFill>
                <a:schemeClr val="accent2">
                  <a:lumMod val="20000"/>
                  <a:lumOff val="80000"/>
                </a:schemeClr>
              </a:solidFill>
              <a:ln>
                <a:solidFill>
                  <a:schemeClr val="bg1">
                    <a:lumMod val="50000"/>
                  </a:schemeClr>
                </a:solidFill>
              </a:ln>
            </p:spPr>
            <p:txBody>
              <a:bodyPr wrap="square">
                <a:spAutoFit/>
              </a:bodyPr>
              <a:lstStyle/>
              <a:p>
                <a:r>
                  <a:rPr lang="ja-JP" altLang="en-US" sz="1500" b="1" dirty="0" smtClean="0"/>
                  <a:t>　①　</a:t>
                </a:r>
                <a:r>
                  <a:rPr lang="ja-JP" altLang="ja-JP" sz="1500" b="1" dirty="0" smtClean="0"/>
                  <a:t>国保</a:t>
                </a:r>
                <a:r>
                  <a:rPr lang="ja-JP" altLang="ja-JP" sz="1500" b="1" dirty="0"/>
                  <a:t>連合会</a:t>
                </a:r>
                <a:r>
                  <a:rPr lang="ja-JP" altLang="ja-JP" sz="1500" b="1" dirty="0" smtClean="0"/>
                  <a:t>に</a:t>
                </a:r>
                <a:r>
                  <a:rPr lang="ja-JP" altLang="en-US" sz="1500" b="1" dirty="0" smtClean="0"/>
                  <a:t>おける求償事務の取組強化</a:t>
                </a:r>
                <a:endParaRPr lang="en-US" altLang="ja-JP" sz="1500" b="1" dirty="0" smtClean="0"/>
              </a:p>
            </p:txBody>
          </p:sp>
          <p:sp>
            <p:nvSpPr>
              <p:cNvPr id="15" name="正方形/長方形 14"/>
              <p:cNvSpPr/>
              <p:nvPr/>
            </p:nvSpPr>
            <p:spPr>
              <a:xfrm>
                <a:off x="616754" y="3093493"/>
                <a:ext cx="9239535" cy="879417"/>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67535" y="2909178"/>
                <a:ext cx="6341649" cy="323165"/>
              </a:xfrm>
              <a:prstGeom prst="rect">
                <a:avLst/>
              </a:prstGeom>
              <a:solidFill>
                <a:schemeClr val="accent6">
                  <a:lumMod val="20000"/>
                  <a:lumOff val="80000"/>
                </a:schemeClr>
              </a:solidFill>
              <a:ln>
                <a:solidFill>
                  <a:schemeClr val="bg1">
                    <a:lumMod val="50000"/>
                  </a:schemeClr>
                </a:solidFill>
              </a:ln>
            </p:spPr>
            <p:txBody>
              <a:bodyPr wrap="square">
                <a:spAutoFit/>
              </a:bodyPr>
              <a:lstStyle/>
              <a:p>
                <a:r>
                  <a:rPr lang="ja-JP" altLang="en-US" sz="1500" b="1" dirty="0" smtClean="0"/>
                  <a:t>　②　</a:t>
                </a:r>
                <a:r>
                  <a:rPr lang="ja-JP" altLang="ja-JP" sz="1500" b="1" dirty="0" smtClean="0"/>
                  <a:t>国保</a:t>
                </a:r>
                <a:r>
                  <a:rPr lang="ja-JP" altLang="ja-JP" sz="1500" b="1" dirty="0"/>
                  <a:t>連合会</a:t>
                </a:r>
                <a:r>
                  <a:rPr lang="ja-JP" altLang="ja-JP" sz="1500" b="1" dirty="0" smtClean="0"/>
                  <a:t>に</a:t>
                </a:r>
                <a:r>
                  <a:rPr lang="ja-JP" altLang="en-US" sz="1500" b="1" dirty="0" smtClean="0"/>
                  <a:t>よる市町村職員研修の充実</a:t>
                </a:r>
                <a:endParaRPr lang="en-US" altLang="ja-JP" sz="1500" b="1" dirty="0" smtClean="0"/>
              </a:p>
            </p:txBody>
          </p:sp>
        </p:grpSp>
        <p:sp>
          <p:nvSpPr>
            <p:cNvPr id="18" name="正方形/長方形 17"/>
            <p:cNvSpPr/>
            <p:nvPr/>
          </p:nvSpPr>
          <p:spPr>
            <a:xfrm>
              <a:off x="544746" y="4646314"/>
              <a:ext cx="9239535" cy="1218456"/>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12842" y="4466066"/>
              <a:ext cx="6020536" cy="323165"/>
            </a:xfrm>
            <a:prstGeom prst="rect">
              <a:avLst/>
            </a:prstGeom>
            <a:solidFill>
              <a:schemeClr val="accent1">
                <a:lumMod val="20000"/>
                <a:lumOff val="80000"/>
              </a:schemeClr>
            </a:solidFill>
            <a:ln>
              <a:solidFill>
                <a:schemeClr val="bg1">
                  <a:lumMod val="50000"/>
                </a:schemeClr>
              </a:solidFill>
            </a:ln>
          </p:spPr>
          <p:txBody>
            <a:bodyPr wrap="square">
              <a:spAutoFit/>
            </a:bodyPr>
            <a:lstStyle/>
            <a:p>
              <a:r>
                <a:rPr lang="ja-JP" altLang="en-US" sz="1500" b="1" dirty="0" smtClean="0"/>
                <a:t>　④　ＰＤＣＡサイクルの確立に向けた支援</a:t>
              </a:r>
              <a:endParaRPr lang="en-US" altLang="ja-JP" sz="1500" b="1" dirty="0" smtClean="0"/>
            </a:p>
          </p:txBody>
        </p:sp>
      </p:grpSp>
      <p:sp>
        <p:nvSpPr>
          <p:cNvPr id="21" name="正方形/長方形 20"/>
          <p:cNvSpPr/>
          <p:nvPr/>
        </p:nvSpPr>
        <p:spPr>
          <a:xfrm>
            <a:off x="56456" y="5933514"/>
            <a:ext cx="9937104" cy="861774"/>
          </a:xfrm>
          <a:prstGeom prst="rect">
            <a:avLst/>
          </a:prstGeom>
        </p:spPr>
        <p:txBody>
          <a:bodyPr wrap="square">
            <a:spAutoFit/>
          </a:bodyPr>
          <a:lstStyle/>
          <a:p>
            <a:r>
              <a:rPr lang="ja-JP" altLang="en-US" sz="1400" b="1" dirty="0" smtClean="0">
                <a:solidFill>
                  <a:srgbClr val="C00000"/>
                </a:solidFill>
                <a:latin typeface="HGPｺﾞｼｯｸM" panose="020B0600000000000000" pitchFamily="50" charset="-128"/>
                <a:ea typeface="HGPｺﾞｼｯｸM" panose="020B0600000000000000" pitchFamily="50" charset="-128"/>
              </a:rPr>
              <a:t>（国から国保中央会への要請事項）</a:t>
            </a:r>
            <a:endParaRPr lang="en-US" altLang="ja-JP" sz="1400" b="1" dirty="0">
              <a:solidFill>
                <a:srgbClr val="C00000"/>
              </a:solidFill>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ja-JP" sz="1200" b="1" dirty="0">
                <a:latin typeface="HGPｺﾞｼｯｸM" panose="020B0600000000000000" pitchFamily="50" charset="-128"/>
                <a:ea typeface="HGPｺﾞｼｯｸM" panose="020B0600000000000000" pitchFamily="50" charset="-128"/>
              </a:rPr>
              <a:t>①　平成</a:t>
            </a:r>
            <a:r>
              <a:rPr lang="en-US" altLang="ja-JP" sz="1200" b="1" dirty="0">
                <a:latin typeface="HGPｺﾞｼｯｸM" panose="020B0600000000000000" pitchFamily="50" charset="-128"/>
                <a:ea typeface="HGPｺﾞｼｯｸM" panose="020B0600000000000000" pitchFamily="50" charset="-128"/>
              </a:rPr>
              <a:t>30</a:t>
            </a:r>
            <a:r>
              <a:rPr lang="ja-JP" altLang="ja-JP" sz="1200" b="1" dirty="0">
                <a:latin typeface="HGPｺﾞｼｯｸM" panose="020B0600000000000000" pitchFamily="50" charset="-128"/>
                <a:ea typeface="HGPｺﾞｼｯｸM" panose="020B0600000000000000" pitchFamily="50" charset="-128"/>
              </a:rPr>
              <a:t>年度に向けて開発を進めている</a:t>
            </a:r>
            <a:r>
              <a:rPr lang="ja-JP"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a:t>
            </a:r>
            <a:r>
              <a:rPr lang="ja-JP" altLang="ja-JP" sz="1200" b="1" dirty="0" smtClean="0">
                <a:latin typeface="HGPｺﾞｼｯｸM" panose="020B0600000000000000" pitchFamily="50" charset="-128"/>
                <a:ea typeface="HGPｺﾞｼｯｸM" panose="020B0600000000000000" pitchFamily="50" charset="-128"/>
              </a:rPr>
              <a:t>国保</a:t>
            </a:r>
            <a:r>
              <a:rPr lang="ja-JP" altLang="ja-JP" sz="1200" b="1" dirty="0">
                <a:latin typeface="HGPｺﾞｼｯｸM" panose="020B0600000000000000" pitchFamily="50" charset="-128"/>
                <a:ea typeface="HGPｺﾞｼｯｸM" panose="020B0600000000000000" pitchFamily="50" charset="-128"/>
              </a:rPr>
              <a:t>総合</a:t>
            </a:r>
            <a:r>
              <a:rPr lang="ja-JP" altLang="ja-JP" sz="1200" b="1" dirty="0" smtClean="0">
                <a:latin typeface="HGPｺﾞｼｯｸM" panose="020B0600000000000000" pitchFamily="50" charset="-128"/>
                <a:ea typeface="HGPｺﾞｼｯｸM" panose="020B0600000000000000" pitchFamily="50" charset="-128"/>
              </a:rPr>
              <a:t>システム</a:t>
            </a:r>
            <a:r>
              <a:rPr lang="ja-JP" altLang="en-US" sz="1200" b="1" dirty="0" smtClean="0">
                <a:latin typeface="HGPｺﾞｼｯｸM" panose="020B0600000000000000" pitchFamily="50" charset="-128"/>
                <a:ea typeface="HGPｺﾞｼｯｸM" panose="020B0600000000000000" pitchFamily="50" charset="-128"/>
              </a:rPr>
              <a:t>」</a:t>
            </a:r>
            <a:r>
              <a:rPr lang="ja-JP" altLang="ja-JP" sz="1200" b="1" dirty="0" smtClean="0">
                <a:latin typeface="HGPｺﾞｼｯｸM" panose="020B0600000000000000" pitchFamily="50" charset="-128"/>
                <a:ea typeface="HGPｺﾞｼｯｸM" panose="020B0600000000000000" pitchFamily="50" charset="-128"/>
              </a:rPr>
              <a:t>及び</a:t>
            </a:r>
            <a:r>
              <a:rPr lang="ja-JP" altLang="en-US" sz="1200" b="1" dirty="0" smtClean="0">
                <a:latin typeface="HGPｺﾞｼｯｸM" panose="020B0600000000000000" pitchFamily="50" charset="-128"/>
                <a:ea typeface="HGPｺﾞｼｯｸM" panose="020B0600000000000000" pitchFamily="50" charset="-128"/>
              </a:rPr>
              <a:t>「</a:t>
            </a:r>
            <a:r>
              <a:rPr lang="ja-JP" altLang="ja-JP" sz="1200" b="1" dirty="0" smtClean="0">
                <a:latin typeface="HGPｺﾞｼｯｸM" panose="020B0600000000000000" pitchFamily="50" charset="-128"/>
                <a:ea typeface="HGPｺﾞｼｯｸM" panose="020B0600000000000000" pitchFamily="50" charset="-128"/>
              </a:rPr>
              <a:t>国民</a:t>
            </a:r>
            <a:r>
              <a:rPr lang="ja-JP" altLang="ja-JP" sz="1200" b="1" dirty="0">
                <a:latin typeface="HGPｺﾞｼｯｸM" panose="020B0600000000000000" pitchFamily="50" charset="-128"/>
                <a:ea typeface="HGPｺﾞｼｯｸM" panose="020B0600000000000000" pitchFamily="50" charset="-128"/>
              </a:rPr>
              <a:t>健康</a:t>
            </a:r>
            <a:r>
              <a:rPr lang="ja-JP" altLang="ja-JP" sz="1200" b="1" dirty="0" err="1">
                <a:latin typeface="HGPｺﾞｼｯｸM" panose="020B0600000000000000" pitchFamily="50" charset="-128"/>
                <a:ea typeface="HGPｺﾞｼｯｸM" panose="020B0600000000000000" pitchFamily="50" charset="-128"/>
              </a:rPr>
              <a:t>保険保険</a:t>
            </a:r>
            <a:r>
              <a:rPr lang="ja-JP" altLang="ja-JP" sz="1200" b="1" dirty="0">
                <a:latin typeface="HGPｺﾞｼｯｸM" panose="020B0600000000000000" pitchFamily="50" charset="-128"/>
                <a:ea typeface="HGPｺﾞｼｯｸM" panose="020B0600000000000000" pitchFamily="50" charset="-128"/>
              </a:rPr>
              <a:t>者標準事務処理</a:t>
            </a:r>
            <a:r>
              <a:rPr lang="ja-JP" altLang="ja-JP" sz="1200" b="1" dirty="0" smtClean="0">
                <a:latin typeface="HGPｺﾞｼｯｸM" panose="020B0600000000000000" pitchFamily="50" charset="-128"/>
                <a:ea typeface="HGPｺﾞｼｯｸM" panose="020B0600000000000000" pitchFamily="50" charset="-128"/>
              </a:rPr>
              <a:t>システム</a:t>
            </a:r>
            <a:r>
              <a:rPr lang="ja-JP" altLang="en-US" sz="1200" b="1" dirty="0" smtClean="0">
                <a:latin typeface="HGPｺﾞｼｯｸM" panose="020B0600000000000000" pitchFamily="50" charset="-128"/>
                <a:ea typeface="HGPｺﾞｼｯｸM" panose="020B0600000000000000" pitchFamily="50" charset="-128"/>
              </a:rPr>
              <a:t>」</a:t>
            </a:r>
            <a:r>
              <a:rPr lang="ja-JP" altLang="ja-JP" sz="1200" b="1" dirty="0" smtClean="0">
                <a:latin typeface="HGPｺﾞｼｯｸM" panose="020B0600000000000000" pitchFamily="50" charset="-128"/>
                <a:ea typeface="HGPｺﾞｼｯｸM" panose="020B0600000000000000" pitchFamily="50" charset="-128"/>
              </a:rPr>
              <a:t>の</a:t>
            </a:r>
            <a:r>
              <a:rPr lang="ja-JP" altLang="ja-JP" sz="1200" b="1" dirty="0">
                <a:latin typeface="HGPｺﾞｼｯｸM" panose="020B0600000000000000" pitchFamily="50" charset="-128"/>
                <a:ea typeface="HGPｺﾞｼｯｸM" panose="020B0600000000000000" pitchFamily="50" charset="-128"/>
              </a:rPr>
              <a:t>うち</a:t>
            </a:r>
            <a:r>
              <a:rPr lang="ja-JP"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　「</a:t>
            </a:r>
            <a:r>
              <a:rPr lang="ja-JP" altLang="ja-JP" sz="1200" b="1" dirty="0" smtClean="0">
                <a:latin typeface="HGPｺﾞｼｯｸM" panose="020B0600000000000000" pitchFamily="50" charset="-128"/>
                <a:ea typeface="HGPｺﾞｼｯｸM" panose="020B0600000000000000" pitchFamily="50" charset="-128"/>
              </a:rPr>
              <a:t>市町村</a:t>
            </a:r>
            <a:r>
              <a:rPr lang="ja-JP" altLang="ja-JP" sz="1200" b="1" dirty="0">
                <a:latin typeface="HGPｺﾞｼｯｸM" panose="020B0600000000000000" pitchFamily="50" charset="-128"/>
                <a:ea typeface="HGPｺﾞｼｯｸM" panose="020B0600000000000000" pitchFamily="50" charset="-128"/>
              </a:rPr>
              <a:t>事務処理</a:t>
            </a:r>
            <a:r>
              <a:rPr lang="ja-JP" altLang="ja-JP" sz="1200" b="1" dirty="0" smtClean="0">
                <a:latin typeface="HGPｺﾞｼｯｸM" panose="020B0600000000000000" pitchFamily="50" charset="-128"/>
                <a:ea typeface="HGPｺﾞｼｯｸM" panose="020B0600000000000000" pitchFamily="50" charset="-128"/>
              </a:rPr>
              <a:t>標準</a:t>
            </a:r>
            <a:endParaRPr lang="en-US" altLang="ja-JP" sz="1200" b="1" dirty="0" smtClean="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　　システム」に</a:t>
            </a:r>
            <a:r>
              <a:rPr lang="ja-JP" altLang="ja-JP" sz="1200" b="1" dirty="0" smtClean="0">
                <a:latin typeface="HGPｺﾞｼｯｸM" panose="020B0600000000000000" pitchFamily="50" charset="-128"/>
                <a:ea typeface="HGPｺﾞｼｯｸM" panose="020B0600000000000000" pitchFamily="50" charset="-128"/>
              </a:rPr>
              <a:t>備える</a:t>
            </a:r>
            <a:r>
              <a:rPr lang="ja-JP" altLang="ja-JP" sz="1200" b="1" dirty="0">
                <a:latin typeface="HGPｺﾞｼｯｸM" panose="020B0600000000000000" pitchFamily="50" charset="-128"/>
                <a:ea typeface="HGPｺﾞｼｯｸM" panose="020B0600000000000000" pitchFamily="50" charset="-128"/>
              </a:rPr>
              <a:t>療養費等の各種支給申請書に第三者行為の有無の記載欄を設けていただく</a:t>
            </a:r>
            <a:r>
              <a:rPr lang="ja-JP" altLang="ja-JP" sz="1200" b="1" dirty="0" smtClean="0">
                <a:latin typeface="HGPｺﾞｼｯｸM" panose="020B0600000000000000" pitchFamily="50" charset="-128"/>
                <a:ea typeface="HGPｺﾞｼｯｸM" panose="020B0600000000000000" pitchFamily="50" charset="-128"/>
              </a:rPr>
              <a:t>こと</a:t>
            </a:r>
            <a:r>
              <a:rPr lang="ja-JP" altLang="en-US" sz="1200" b="1" dirty="0" smtClean="0">
                <a:latin typeface="HGPｺﾞｼｯｸM" panose="020B0600000000000000" pitchFamily="50" charset="-128"/>
                <a:ea typeface="HGPｺﾞｼｯｸM" panose="020B0600000000000000" pitchFamily="50" charset="-128"/>
              </a:rPr>
              <a:t>。</a:t>
            </a:r>
            <a:endParaRPr lang="ja-JP" altLang="ja-JP" sz="1200" b="1" dirty="0">
              <a:latin typeface="HGPｺﾞｼｯｸM" panose="020B0600000000000000" pitchFamily="50" charset="-128"/>
              <a:ea typeface="HGPｺﾞｼｯｸM" panose="020B0600000000000000" pitchFamily="50" charset="-128"/>
            </a:endParaRPr>
          </a:p>
          <a:p>
            <a:r>
              <a:rPr lang="ja-JP" altLang="en-US" sz="1200" b="1" dirty="0">
                <a:latin typeface="HGPｺﾞｼｯｸM" panose="020B0600000000000000" pitchFamily="50" charset="-128"/>
                <a:ea typeface="HGPｺﾞｼｯｸM" panose="020B0600000000000000" pitchFamily="50" charset="-128"/>
              </a:rPr>
              <a:t>　</a:t>
            </a:r>
            <a:r>
              <a:rPr lang="ja-JP" altLang="ja-JP" sz="1200" b="1" dirty="0">
                <a:latin typeface="HGPｺﾞｼｯｸM" panose="020B0600000000000000" pitchFamily="50" charset="-128"/>
                <a:ea typeface="HGPｺﾞｼｯｸM" panose="020B0600000000000000" pitchFamily="50" charset="-128"/>
              </a:rPr>
              <a:t>②　国保連合会と連携して、</a:t>
            </a:r>
            <a:r>
              <a:rPr lang="ja-JP" altLang="en-US" sz="1200" b="1" dirty="0" smtClean="0">
                <a:latin typeface="HGPｺﾞｼｯｸM" panose="020B0600000000000000" pitchFamily="50" charset="-128"/>
                <a:ea typeface="HGPｺﾞｼｯｸM" panose="020B0600000000000000" pitchFamily="50" charset="-128"/>
              </a:rPr>
              <a:t>各保険者向けの</a:t>
            </a:r>
            <a:r>
              <a:rPr lang="ja-JP" altLang="ja-JP" sz="1200" b="1" dirty="0" smtClean="0">
                <a:latin typeface="HGPｺﾞｼｯｸM" panose="020B0600000000000000" pitchFamily="50" charset="-128"/>
                <a:ea typeface="HGPｺﾞｼｯｸM" panose="020B0600000000000000" pitchFamily="50" charset="-128"/>
              </a:rPr>
              <a:t>標準的</a:t>
            </a:r>
            <a:r>
              <a:rPr lang="ja-JP" altLang="ja-JP" sz="1200" b="1" dirty="0">
                <a:latin typeface="HGPｺﾞｼｯｸM" panose="020B0600000000000000" pitchFamily="50" charset="-128"/>
                <a:ea typeface="HGPｺﾞｼｯｸM" panose="020B0600000000000000" pitchFamily="50" charset="-128"/>
              </a:rPr>
              <a:t>な事務処理</a:t>
            </a:r>
            <a:r>
              <a:rPr lang="ja-JP" altLang="ja-JP" sz="1200" b="1" dirty="0" smtClean="0">
                <a:latin typeface="HGPｺﾞｼｯｸM" panose="020B0600000000000000" pitchFamily="50" charset="-128"/>
                <a:ea typeface="HGPｺﾞｼｯｸM" panose="020B0600000000000000" pitchFamily="50" charset="-128"/>
              </a:rPr>
              <a:t>マニュアル</a:t>
            </a:r>
            <a:r>
              <a:rPr lang="ja-JP" altLang="en-US" sz="1200" b="1" dirty="0" smtClean="0">
                <a:latin typeface="HGPｺﾞｼｯｸM" panose="020B0600000000000000" pitchFamily="50" charset="-128"/>
                <a:ea typeface="HGPｺﾞｼｯｸM" panose="020B0600000000000000" pitchFamily="50" charset="-128"/>
              </a:rPr>
              <a:t>と国保連合会向けの標準的な事務処理マニュアル</a:t>
            </a:r>
            <a:r>
              <a:rPr lang="ja-JP" altLang="ja-JP" sz="1200" b="1" dirty="0" smtClean="0">
                <a:latin typeface="HGPｺﾞｼｯｸM" panose="020B0600000000000000" pitchFamily="50" charset="-128"/>
                <a:ea typeface="HGPｺﾞｼｯｸM" panose="020B0600000000000000" pitchFamily="50" charset="-128"/>
              </a:rPr>
              <a:t>を</a:t>
            </a:r>
            <a:r>
              <a:rPr lang="ja-JP" altLang="ja-JP" sz="1200" b="1" dirty="0">
                <a:latin typeface="HGPｺﾞｼｯｸM" panose="020B0600000000000000" pitchFamily="50" charset="-128"/>
                <a:ea typeface="HGPｺﾞｼｯｸM" panose="020B0600000000000000" pitchFamily="50" charset="-128"/>
              </a:rPr>
              <a:t>作成</a:t>
            </a:r>
            <a:r>
              <a:rPr lang="ja-JP" altLang="en-US" sz="1200" b="1" dirty="0">
                <a:latin typeface="HGPｺﾞｼｯｸM" panose="020B0600000000000000" pitchFamily="50" charset="-128"/>
                <a:ea typeface="HGPｺﾞｼｯｸM" panose="020B0600000000000000" pitchFamily="50" charset="-128"/>
              </a:rPr>
              <a:t>・</a:t>
            </a:r>
            <a:r>
              <a:rPr lang="ja-JP" altLang="ja-JP" sz="1200" b="1" dirty="0" smtClean="0">
                <a:latin typeface="HGPｺﾞｼｯｸM" panose="020B0600000000000000" pitchFamily="50" charset="-128"/>
                <a:ea typeface="HGPｺﾞｼｯｸM" panose="020B0600000000000000" pitchFamily="50" charset="-128"/>
              </a:rPr>
              <a:t>提供</a:t>
            </a:r>
            <a:r>
              <a:rPr lang="ja-JP" altLang="en-US" sz="1200" b="1" dirty="0" smtClean="0">
                <a:latin typeface="HGPｺﾞｼｯｸM" panose="020B0600000000000000" pitchFamily="50" charset="-128"/>
                <a:ea typeface="HGPｺﾞｼｯｸM" panose="020B0600000000000000" pitchFamily="50" charset="-128"/>
              </a:rPr>
              <a:t>すること。</a:t>
            </a:r>
            <a:endParaRPr lang="en-US" altLang="ja-JP" sz="1200" b="1" dirty="0">
              <a:latin typeface="HGPｺﾞｼｯｸM" panose="020B0600000000000000" pitchFamily="50" charset="-128"/>
              <a:ea typeface="HGPｺﾞｼｯｸM" panose="020B0600000000000000" pitchFamily="50" charset="-128"/>
            </a:endParaRPr>
          </a:p>
        </p:txBody>
      </p:sp>
      <p:cxnSp>
        <p:nvCxnSpPr>
          <p:cNvPr id="22" name="直線コネクタ 21"/>
          <p:cNvCxnSpPr/>
          <p:nvPr/>
        </p:nvCxnSpPr>
        <p:spPr>
          <a:xfrm>
            <a:off x="2489" y="751641"/>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582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49657"/>
            <a:ext cx="8915400" cy="1143000"/>
          </a:xfrm>
        </p:spPr>
        <p:txBody>
          <a:bodyPr>
            <a:normAutofit/>
          </a:bodyPr>
          <a:lstStyle/>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３　</a:t>
            </a:r>
            <a:r>
              <a:rPr lang="ja-JP" altLang="en-US" sz="1800" dirty="0">
                <a:latin typeface="HGP創英角ｺﾞｼｯｸUB" panose="020B0900000000000000" pitchFamily="50" charset="-128"/>
                <a:ea typeface="HGP創英角ｺﾞｼｯｸUB" panose="020B0900000000000000" pitchFamily="50" charset="-128"/>
              </a:rPr>
              <a:t>市町村等の体制強化・国等による支援</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３</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民間活力との更なる連携強化①（照会・回答の仕組み）</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30</a:t>
            </a:fld>
            <a:endParaRPr lang="ja-JP" altLang="en-US" dirty="0">
              <a:latin typeface="ＤＦ特太ゴシック体" panose="020B0509000000000000" pitchFamily="49" charset="-128"/>
              <a:ea typeface="ＤＦ特太ゴシック体" panose="020B0509000000000000" pitchFamily="49" charset="-128"/>
            </a:endParaRPr>
          </a:p>
        </p:txBody>
      </p:sp>
      <p:grpSp>
        <p:nvGrpSpPr>
          <p:cNvPr id="89" name="グループ化 88"/>
          <p:cNvGrpSpPr/>
          <p:nvPr/>
        </p:nvGrpSpPr>
        <p:grpSpPr>
          <a:xfrm>
            <a:off x="776536" y="1787548"/>
            <a:ext cx="7704856" cy="3386498"/>
            <a:chOff x="792293" y="1338637"/>
            <a:chExt cx="7704856" cy="3386498"/>
          </a:xfrm>
        </p:grpSpPr>
        <p:grpSp>
          <p:nvGrpSpPr>
            <p:cNvPr id="83" name="グループ化 82"/>
            <p:cNvGrpSpPr/>
            <p:nvPr/>
          </p:nvGrpSpPr>
          <p:grpSpPr>
            <a:xfrm>
              <a:off x="792293" y="1338637"/>
              <a:ext cx="7704856" cy="3386498"/>
              <a:chOff x="848544" y="1267898"/>
              <a:chExt cx="7704856" cy="3386498"/>
            </a:xfrm>
          </p:grpSpPr>
          <p:grpSp>
            <p:nvGrpSpPr>
              <p:cNvPr id="79" name="グループ化 78"/>
              <p:cNvGrpSpPr/>
              <p:nvPr/>
            </p:nvGrpSpPr>
            <p:grpSpPr>
              <a:xfrm>
                <a:off x="848544" y="1267898"/>
                <a:ext cx="7704856" cy="3386498"/>
                <a:chOff x="848544" y="1266629"/>
                <a:chExt cx="7704856" cy="3386498"/>
              </a:xfrm>
            </p:grpSpPr>
            <p:grpSp>
              <p:nvGrpSpPr>
                <p:cNvPr id="44" name="グループ化 43"/>
                <p:cNvGrpSpPr/>
                <p:nvPr/>
              </p:nvGrpSpPr>
              <p:grpSpPr>
                <a:xfrm>
                  <a:off x="848544" y="1266629"/>
                  <a:ext cx="7704856" cy="3386498"/>
                  <a:chOff x="-1264815" y="3675610"/>
                  <a:chExt cx="7704856" cy="3386498"/>
                </a:xfrm>
              </p:grpSpPr>
              <p:grpSp>
                <p:nvGrpSpPr>
                  <p:cNvPr id="45" name="グループ化 44"/>
                  <p:cNvGrpSpPr/>
                  <p:nvPr/>
                </p:nvGrpSpPr>
                <p:grpSpPr>
                  <a:xfrm>
                    <a:off x="-1264815" y="3675610"/>
                    <a:ext cx="7589415" cy="3386498"/>
                    <a:chOff x="-1131465" y="3732760"/>
                    <a:chExt cx="7589415" cy="3386498"/>
                  </a:xfrm>
                </p:grpSpPr>
                <p:grpSp>
                  <p:nvGrpSpPr>
                    <p:cNvPr id="50" name="グループ化 49"/>
                    <p:cNvGrpSpPr/>
                    <p:nvPr/>
                  </p:nvGrpSpPr>
                  <p:grpSpPr>
                    <a:xfrm>
                      <a:off x="-1131465" y="3732760"/>
                      <a:ext cx="7589415" cy="3386498"/>
                      <a:chOff x="-1131465" y="3695851"/>
                      <a:chExt cx="7589415" cy="3386498"/>
                    </a:xfrm>
                  </p:grpSpPr>
                  <p:grpSp>
                    <p:nvGrpSpPr>
                      <p:cNvPr id="52" name="グループ化 51"/>
                      <p:cNvGrpSpPr/>
                      <p:nvPr/>
                    </p:nvGrpSpPr>
                    <p:grpSpPr>
                      <a:xfrm>
                        <a:off x="-1131465" y="3695851"/>
                        <a:ext cx="7589415" cy="3386498"/>
                        <a:chOff x="-1080254" y="3915733"/>
                        <a:chExt cx="7589415" cy="3462407"/>
                      </a:xfrm>
                    </p:grpSpPr>
                    <p:grpSp>
                      <p:nvGrpSpPr>
                        <p:cNvPr id="61" name="グループ化 60"/>
                        <p:cNvGrpSpPr/>
                        <p:nvPr/>
                      </p:nvGrpSpPr>
                      <p:grpSpPr>
                        <a:xfrm>
                          <a:off x="252550" y="3916790"/>
                          <a:ext cx="6256611" cy="3461350"/>
                          <a:chOff x="1416389" y="3779938"/>
                          <a:chExt cx="6256611" cy="3461350"/>
                        </a:xfrm>
                      </p:grpSpPr>
                      <p:sp>
                        <p:nvSpPr>
                          <p:cNvPr id="63" name="AutoShape 43"/>
                          <p:cNvSpPr>
                            <a:spLocks noChangeArrowheads="1"/>
                          </p:cNvSpPr>
                          <p:nvPr/>
                        </p:nvSpPr>
                        <p:spPr bwMode="auto">
                          <a:xfrm>
                            <a:off x="1416389" y="3779938"/>
                            <a:ext cx="6256611" cy="3461350"/>
                          </a:xfrm>
                          <a:prstGeom prst="roundRect">
                            <a:avLst>
                              <a:gd name="adj" fmla="val 5388"/>
                            </a:avLst>
                          </a:prstGeom>
                          <a:gradFill flip="none" rotWithShape="1">
                            <a:gsLst>
                              <a:gs pos="0">
                                <a:srgbClr val="FFFFFF"/>
                              </a:gs>
                              <a:gs pos="100000">
                                <a:srgbClr val="FFCC99"/>
                              </a:gs>
                            </a:gsLst>
                            <a:path path="circle">
                              <a:fillToRect l="50000" t="50000" r="50000" b="50000"/>
                            </a:path>
                            <a:tileRect/>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64" name="Rectangle 44"/>
                          <p:cNvSpPr>
                            <a:spLocks noChangeArrowheads="1"/>
                          </p:cNvSpPr>
                          <p:nvPr/>
                        </p:nvSpPr>
                        <p:spPr bwMode="auto">
                          <a:xfrm>
                            <a:off x="1703926" y="4405312"/>
                            <a:ext cx="647700" cy="2637021"/>
                          </a:xfrm>
                          <a:prstGeom prst="rect">
                            <a:avLst/>
                          </a:prstGeom>
                          <a:solidFill>
                            <a:schemeClr val="tx2">
                              <a:lumMod val="20000"/>
                              <a:lumOff val="80000"/>
                            </a:schemeClr>
                          </a:solidFill>
                          <a:ln w="38100" cmpd="dbl">
                            <a:solidFill>
                              <a:schemeClr val="tx2">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損害保険会社</a:t>
                            </a:r>
                          </a:p>
                        </p:txBody>
                      </p:sp>
                      <p:sp>
                        <p:nvSpPr>
                          <p:cNvPr id="65" name="Rectangle 45"/>
                          <p:cNvSpPr>
                            <a:spLocks noChangeArrowheads="1"/>
                          </p:cNvSpPr>
                          <p:nvPr/>
                        </p:nvSpPr>
                        <p:spPr bwMode="auto">
                          <a:xfrm>
                            <a:off x="4187825" y="4424363"/>
                            <a:ext cx="647700" cy="1104208"/>
                          </a:xfrm>
                          <a:prstGeom prst="rect">
                            <a:avLst/>
                          </a:prstGeom>
                          <a:solidFill>
                            <a:srgbClr val="CCFFCC"/>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被害者</a:t>
                            </a:r>
                          </a:p>
                          <a:p>
                            <a:pPr algn="ctr" eaLnBrk="1" hangingPunct="1">
                              <a:spcBef>
                                <a:spcPct val="0"/>
                              </a:spcBef>
                              <a:buFontTx/>
                              <a:buNone/>
                            </a:pPr>
                            <a:r>
                              <a:rPr lang="ja-JP" altLang="en-US" sz="1600" dirty="0"/>
                              <a:t>（被保険者）</a:t>
                            </a:r>
                          </a:p>
                        </p:txBody>
                      </p:sp>
                      <p:sp>
                        <p:nvSpPr>
                          <p:cNvPr id="66" name="Rectangle 46"/>
                          <p:cNvSpPr>
                            <a:spLocks noChangeArrowheads="1"/>
                          </p:cNvSpPr>
                          <p:nvPr/>
                        </p:nvSpPr>
                        <p:spPr bwMode="auto">
                          <a:xfrm>
                            <a:off x="6635723" y="4405312"/>
                            <a:ext cx="647700" cy="2577061"/>
                          </a:xfrm>
                          <a:prstGeom prst="rect">
                            <a:avLst/>
                          </a:prstGeom>
                          <a:solidFill>
                            <a:schemeClr val="accent2">
                              <a:lumMod val="20000"/>
                              <a:lumOff val="80000"/>
                            </a:schemeClr>
                          </a:solidFill>
                          <a:ln w="38100" cmpd="dbl">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t>保険者</a:t>
                            </a:r>
                            <a:endParaRPr lang="ja-JP" altLang="en-US" sz="1000" dirty="0"/>
                          </a:p>
                        </p:txBody>
                      </p:sp>
                      <p:sp>
                        <p:nvSpPr>
                          <p:cNvPr id="70" name="Line 50"/>
                          <p:cNvSpPr>
                            <a:spLocks noChangeShapeType="1"/>
                          </p:cNvSpPr>
                          <p:nvPr/>
                        </p:nvSpPr>
                        <p:spPr bwMode="auto">
                          <a:xfrm flipH="1">
                            <a:off x="2363499" y="6923704"/>
                            <a:ext cx="424847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Rectangle 51"/>
                          <p:cNvSpPr>
                            <a:spLocks noChangeArrowheads="1"/>
                          </p:cNvSpPr>
                          <p:nvPr/>
                        </p:nvSpPr>
                        <p:spPr bwMode="auto">
                          <a:xfrm>
                            <a:off x="2356318" y="6521187"/>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④損害賠償請求</a:t>
                            </a:r>
                            <a:endParaRPr lang="ja-JP" altLang="en-US" sz="1200" dirty="0"/>
                          </a:p>
                        </p:txBody>
                      </p:sp>
                    </p:grpSp>
                    <p:sp>
                      <p:nvSpPr>
                        <p:cNvPr id="62" name="Rectangle 52"/>
                        <p:cNvSpPr>
                          <a:spLocks noChangeArrowheads="1"/>
                        </p:cNvSpPr>
                        <p:nvPr/>
                      </p:nvSpPr>
                      <p:spPr bwMode="auto">
                        <a:xfrm>
                          <a:off x="-1080254" y="3915733"/>
                          <a:ext cx="3420000" cy="487405"/>
                        </a:xfrm>
                        <a:prstGeom prst="rect">
                          <a:avLst/>
                        </a:prstGeom>
                        <a:solidFill>
                          <a:schemeClr val="bg1"/>
                        </a:solidFill>
                        <a:ln w="57150" cmpd="thinThick">
                          <a:solidFill>
                            <a:schemeClr val="bg1">
                              <a:lumMod val="6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dirty="0" smtClean="0"/>
                            <a:t>自賠責保険等における照会・回答の仕組み</a:t>
                          </a:r>
                          <a:endParaRPr lang="ja-JP" altLang="en-US" sz="1400" dirty="0"/>
                        </a:p>
                      </p:txBody>
                    </p:sp>
                  </p:grpSp>
                  <p:sp>
                    <p:nvSpPr>
                      <p:cNvPr id="54" name="Rectangle 51"/>
                      <p:cNvSpPr>
                        <a:spLocks noChangeArrowheads="1"/>
                      </p:cNvSpPr>
                      <p:nvPr/>
                    </p:nvSpPr>
                    <p:spPr bwMode="auto">
                      <a:xfrm>
                        <a:off x="4085783" y="6434286"/>
                        <a:ext cx="1295400" cy="39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（求償を委託）</a:t>
                        </a:r>
                        <a:endParaRPr lang="ja-JP" altLang="en-US" sz="1200" dirty="0"/>
                      </a:p>
                    </p:txBody>
                  </p:sp>
                </p:grpSp>
                <p:sp>
                  <p:nvSpPr>
                    <p:cNvPr id="51" name="Rectangle 46"/>
                    <p:cNvSpPr>
                      <a:spLocks noChangeArrowheads="1"/>
                    </p:cNvSpPr>
                    <p:nvPr/>
                  </p:nvSpPr>
                  <p:spPr bwMode="auto">
                    <a:xfrm>
                      <a:off x="3791347" y="3775323"/>
                      <a:ext cx="1382266" cy="480212"/>
                    </a:xfrm>
                    <a:prstGeom prst="rect">
                      <a:avLst/>
                    </a:prstGeom>
                    <a:solidFill>
                      <a:schemeClr val="accent4">
                        <a:lumMod val="20000"/>
                        <a:lumOff val="80000"/>
                      </a:schemeClr>
                    </a:solidFill>
                    <a:ln w="38100" cmpd="dbl">
                      <a:solidFill>
                        <a:schemeClr val="accent4">
                          <a:lumMod val="50000"/>
                        </a:schemeClr>
                      </a:solidFill>
                      <a:miter lim="800000"/>
                      <a:headEnd/>
                      <a:tailEnd/>
                    </a:ln>
                    <a:effectLst/>
                    <a:extLst/>
                  </p:spPr>
                  <p:txBody>
                    <a:bodyPr vert="horz"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t>医療機関等</a:t>
                      </a:r>
                      <a:endParaRPr lang="ja-JP" altLang="en-US" sz="1600" dirty="0"/>
                    </a:p>
                  </p:txBody>
                </p:sp>
              </p:grpSp>
              <p:sp>
                <p:nvSpPr>
                  <p:cNvPr id="46" name="Line 34"/>
                  <p:cNvSpPr>
                    <a:spLocks noChangeShapeType="1"/>
                  </p:cNvSpPr>
                  <p:nvPr/>
                </p:nvSpPr>
                <p:spPr bwMode="auto">
                  <a:xfrm rot="10800000" flipH="1">
                    <a:off x="3127894" y="3861046"/>
                    <a:ext cx="528961" cy="4598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Rectangle 48"/>
                  <p:cNvSpPr>
                    <a:spLocks noChangeArrowheads="1"/>
                  </p:cNvSpPr>
                  <p:nvPr/>
                </p:nvSpPr>
                <p:spPr bwMode="auto">
                  <a:xfrm>
                    <a:off x="2246015" y="371703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国保の利用</a:t>
                    </a:r>
                    <a:endParaRPr lang="en-US" altLang="ja-JP" sz="1200" dirty="0" smtClean="0"/>
                  </a:p>
                  <a:p>
                    <a:pPr algn="ctr" eaLnBrk="1" hangingPunct="1">
                      <a:spcBef>
                        <a:spcPct val="0"/>
                      </a:spcBef>
                      <a:buFontTx/>
                      <a:buNone/>
                    </a:pPr>
                    <a:r>
                      <a:rPr lang="ja-JP" altLang="en-US" sz="1200" dirty="0" smtClean="0"/>
                      <a:t>（事故等の申出）</a:t>
                    </a:r>
                    <a:endParaRPr lang="ja-JP" altLang="en-US" sz="1200" dirty="0"/>
                  </a:p>
                </p:txBody>
              </p:sp>
              <p:sp>
                <p:nvSpPr>
                  <p:cNvPr id="48" name="Line 34"/>
                  <p:cNvSpPr>
                    <a:spLocks noChangeShapeType="1"/>
                  </p:cNvSpPr>
                  <p:nvPr/>
                </p:nvSpPr>
                <p:spPr bwMode="auto">
                  <a:xfrm rot="10800000" flipH="1" flipV="1">
                    <a:off x="5040263" y="3925964"/>
                    <a:ext cx="535285" cy="362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49" name="Rectangle 48"/>
                  <p:cNvSpPr>
                    <a:spLocks noChangeArrowheads="1"/>
                  </p:cNvSpPr>
                  <p:nvPr/>
                </p:nvSpPr>
                <p:spPr bwMode="auto">
                  <a:xfrm>
                    <a:off x="5144641" y="371703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レセプト請求</a:t>
                    </a:r>
                    <a:endParaRPr lang="en-US" altLang="ja-JP" sz="1200" dirty="0" smtClean="0"/>
                  </a:p>
                  <a:p>
                    <a:pPr algn="ctr" eaLnBrk="1" hangingPunct="1">
                      <a:spcBef>
                        <a:spcPct val="0"/>
                      </a:spcBef>
                      <a:buFontTx/>
                      <a:buNone/>
                    </a:pPr>
                    <a:r>
                      <a:rPr lang="ja-JP" altLang="en-US" sz="1200" dirty="0" smtClean="0"/>
                      <a:t>（第三者の記載）</a:t>
                    </a:r>
                    <a:endParaRPr lang="ja-JP" altLang="en-US" sz="1200" dirty="0"/>
                  </a:p>
                </p:txBody>
              </p:sp>
            </p:grpSp>
            <p:cxnSp>
              <p:nvCxnSpPr>
                <p:cNvPr id="77" name="直線矢印コネクタ 76"/>
                <p:cNvCxnSpPr/>
                <p:nvPr/>
              </p:nvCxnSpPr>
              <p:spPr>
                <a:xfrm>
                  <a:off x="5625782" y="2288747"/>
                  <a:ext cx="1798481" cy="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8" name="Rectangle 56"/>
                <p:cNvSpPr>
                  <a:spLocks noChangeArrowheads="1"/>
                </p:cNvSpPr>
                <p:nvPr/>
              </p:nvSpPr>
              <p:spPr bwMode="auto">
                <a:xfrm>
                  <a:off x="5878019" y="227687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①傷病届の提出</a:t>
                  </a:r>
                  <a:endParaRPr lang="en-US" altLang="ja-JP" sz="1200" dirty="0" smtClean="0"/>
                </a:p>
                <a:p>
                  <a:pPr algn="ctr" eaLnBrk="1" hangingPunct="1">
                    <a:spcBef>
                      <a:spcPct val="0"/>
                    </a:spcBef>
                    <a:buFontTx/>
                    <a:buNone/>
                  </a:pPr>
                  <a:r>
                    <a:rPr lang="ja-JP" altLang="en-US" sz="1000" dirty="0" smtClean="0"/>
                    <a:t>（国保の利用から２～３か月後）</a:t>
                  </a:r>
                  <a:endParaRPr lang="ja-JP" altLang="en-US" sz="1000" dirty="0"/>
                </a:p>
              </p:txBody>
            </p:sp>
          </p:grpSp>
          <p:sp>
            <p:nvSpPr>
              <p:cNvPr id="80" name="Line 50"/>
              <p:cNvSpPr>
                <a:spLocks noChangeShapeType="1"/>
              </p:cNvSpPr>
              <p:nvPr/>
            </p:nvSpPr>
            <p:spPr bwMode="auto">
              <a:xfrm flipH="1">
                <a:off x="3122245" y="3484577"/>
                <a:ext cx="43200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4" name="Rectangle 51"/>
            <p:cNvSpPr>
              <a:spLocks noChangeArrowheads="1"/>
            </p:cNvSpPr>
            <p:nvPr/>
          </p:nvSpPr>
          <p:spPr bwMode="auto">
            <a:xfrm>
              <a:off x="6017354" y="3116258"/>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②保険金支払額等</a:t>
              </a:r>
              <a:endParaRPr lang="en-US" altLang="ja-JP" sz="1200" dirty="0" smtClean="0"/>
            </a:p>
            <a:p>
              <a:pPr algn="ctr" eaLnBrk="1" hangingPunct="1">
                <a:spcBef>
                  <a:spcPct val="0"/>
                </a:spcBef>
                <a:buFontTx/>
                <a:buNone/>
              </a:pPr>
              <a:r>
                <a:rPr lang="ja-JP" altLang="en-US" sz="1200" dirty="0" smtClean="0"/>
                <a:t>の照会</a:t>
              </a:r>
              <a:endParaRPr lang="ja-JP" altLang="en-US" sz="1200" dirty="0"/>
            </a:p>
          </p:txBody>
        </p:sp>
        <p:sp>
          <p:nvSpPr>
            <p:cNvPr id="85" name="Line 50"/>
            <p:cNvSpPr>
              <a:spLocks noChangeShapeType="1"/>
            </p:cNvSpPr>
            <p:nvPr/>
          </p:nvSpPr>
          <p:spPr bwMode="auto">
            <a:xfrm rot="10800000" flipH="1">
              <a:off x="3080792" y="4005064"/>
              <a:ext cx="4320000" cy="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Rectangle 46"/>
            <p:cNvSpPr>
              <a:spLocks noChangeArrowheads="1"/>
            </p:cNvSpPr>
            <p:nvPr/>
          </p:nvSpPr>
          <p:spPr bwMode="auto">
            <a:xfrm>
              <a:off x="4356478" y="3300707"/>
              <a:ext cx="1655812" cy="1229833"/>
            </a:xfrm>
            <a:prstGeom prst="rect">
              <a:avLst/>
            </a:prstGeom>
            <a:solidFill>
              <a:srgbClr val="FFFF66"/>
            </a:solidFill>
            <a:ln w="38100" cmpd="dbl">
              <a:solidFill>
                <a:srgbClr val="CC9900">
                  <a:alpha val="94118"/>
                </a:srgbClr>
              </a:solidFill>
              <a:miter lim="800000"/>
              <a:headEnd/>
              <a:tailEnd/>
            </a:ln>
            <a:effectLst/>
            <a:extLst/>
          </p:spPr>
          <p:txBody>
            <a:bodyPr vert="horz"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smtClean="0"/>
                <a:t>国保連合会</a:t>
              </a:r>
              <a:endParaRPr lang="ja-JP" altLang="en-US" sz="1600" dirty="0"/>
            </a:p>
          </p:txBody>
        </p:sp>
        <p:sp>
          <p:nvSpPr>
            <p:cNvPr id="87" name="Rectangle 51"/>
            <p:cNvSpPr>
              <a:spLocks noChangeArrowheads="1"/>
            </p:cNvSpPr>
            <p:nvPr/>
          </p:nvSpPr>
          <p:spPr bwMode="auto">
            <a:xfrm>
              <a:off x="3080792" y="3589552"/>
              <a:ext cx="1295400" cy="4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t>③保険金支払額等</a:t>
              </a:r>
              <a:endParaRPr lang="en-US" altLang="ja-JP" sz="1200" dirty="0" smtClean="0"/>
            </a:p>
            <a:p>
              <a:pPr algn="ctr" eaLnBrk="1" hangingPunct="1">
                <a:spcBef>
                  <a:spcPct val="0"/>
                </a:spcBef>
                <a:buFontTx/>
                <a:buNone/>
              </a:pPr>
              <a:r>
                <a:rPr lang="ja-JP" altLang="en-US" sz="1200" dirty="0" smtClean="0"/>
                <a:t>の回答</a:t>
              </a:r>
              <a:endParaRPr lang="ja-JP" altLang="en-US" sz="1200" dirty="0"/>
            </a:p>
          </p:txBody>
        </p:sp>
      </p:grpSp>
      <p:sp>
        <p:nvSpPr>
          <p:cNvPr id="90" name="正方形/長方形 89"/>
          <p:cNvSpPr/>
          <p:nvPr/>
        </p:nvSpPr>
        <p:spPr>
          <a:xfrm>
            <a:off x="56456" y="5212938"/>
            <a:ext cx="9777536" cy="1600438"/>
          </a:xfrm>
          <a:prstGeom prst="rect">
            <a:avLst/>
          </a:prstGeom>
          <a:ln>
            <a:solidFill>
              <a:schemeClr val="bg1">
                <a:lumMod val="50000"/>
              </a:schemeClr>
            </a:solidFill>
          </a:ln>
        </p:spPr>
        <p:txBody>
          <a:bodyPr wrap="square">
            <a:spAutoFit/>
          </a:bodyPr>
          <a:lstStyle/>
          <a:p>
            <a:r>
              <a:rPr lang="ja-JP" altLang="ja-JP" sz="1400" b="1" dirty="0" smtClean="0">
                <a:solidFill>
                  <a:srgbClr val="C00000"/>
                </a:solidFill>
                <a:latin typeface="+mn-ea"/>
              </a:rPr>
              <a:t>（</a:t>
            </a:r>
            <a:r>
              <a:rPr lang="ja-JP" altLang="en-US" sz="1400" b="1" dirty="0" smtClean="0">
                <a:solidFill>
                  <a:srgbClr val="C00000"/>
                </a:solidFill>
                <a:latin typeface="+mn-ea"/>
              </a:rPr>
              <a:t>連携強化策①）　</a:t>
            </a:r>
            <a:r>
              <a:rPr lang="ja-JP" altLang="en-US" sz="1400" dirty="0" smtClean="0">
                <a:latin typeface="HGS創英角ｺﾞｼｯｸUB" panose="020B0900000000000000" pitchFamily="50" charset="-128"/>
                <a:ea typeface="HGS創英角ｺﾞｼｯｸUB" panose="020B0900000000000000" pitchFamily="50" charset="-128"/>
              </a:rPr>
              <a:t>「</a:t>
            </a:r>
            <a:r>
              <a:rPr lang="ja-JP" altLang="ja-JP" sz="1400" dirty="0" smtClean="0">
                <a:latin typeface="HGS創英角ｺﾞｼｯｸUB" panose="020B0900000000000000" pitchFamily="50" charset="-128"/>
                <a:ea typeface="HGS創英角ｺﾞｼｯｸUB" panose="020B0900000000000000" pitchFamily="50" charset="-128"/>
              </a:rPr>
              <a:t>自賠</a:t>
            </a:r>
            <a:r>
              <a:rPr lang="ja-JP" altLang="ja-JP" sz="1400" dirty="0">
                <a:latin typeface="HGS創英角ｺﾞｼｯｸUB" panose="020B0900000000000000" pitchFamily="50" charset="-128"/>
                <a:ea typeface="HGS創英角ｺﾞｼｯｸUB" panose="020B0900000000000000" pitchFamily="50" charset="-128"/>
              </a:rPr>
              <a:t>責</a:t>
            </a:r>
            <a:r>
              <a:rPr lang="ja-JP" altLang="ja-JP" sz="1400" dirty="0" smtClean="0">
                <a:latin typeface="HGS創英角ｺﾞｼｯｸUB" panose="020B0900000000000000" pitchFamily="50" charset="-128"/>
                <a:ea typeface="HGS創英角ｺﾞｼｯｸUB" panose="020B0900000000000000" pitchFamily="50" charset="-128"/>
              </a:rPr>
              <a:t>保険</a:t>
            </a:r>
            <a:r>
              <a:rPr lang="ja-JP" altLang="en-US" sz="1400" dirty="0" smtClean="0">
                <a:latin typeface="HGS創英角ｺﾞｼｯｸUB" panose="020B0900000000000000" pitchFamily="50" charset="-128"/>
                <a:ea typeface="HGS創英角ｺﾞｼｯｸUB" panose="020B0900000000000000" pitchFamily="50" charset="-128"/>
              </a:rPr>
              <a:t>における照会・回答の仕組みの改善」</a:t>
            </a:r>
            <a:endParaRPr lang="ja-JP" altLang="ja-JP" sz="1400" dirty="0">
              <a:latin typeface="HGS創英角ｺﾞｼｯｸUB" panose="020B0900000000000000" pitchFamily="50" charset="-128"/>
              <a:ea typeface="HGS創英角ｺﾞｼｯｸUB" panose="020B0900000000000000" pitchFamily="50" charset="-128"/>
            </a:endParaRPr>
          </a:p>
          <a:p>
            <a:r>
              <a:rPr lang="ja-JP" altLang="en-US" sz="1400" dirty="0" smtClean="0">
                <a:latin typeface="+mn-ea"/>
              </a:rPr>
              <a:t>○　長年の運用により、地域ごとに照会・回答の様式にバラツキが生じていたため、求償事務の向上の観点から、今般、統一的な</a:t>
            </a:r>
            <a:endParaRPr lang="en-US" altLang="ja-JP" sz="1400" dirty="0" smtClean="0">
              <a:latin typeface="+mn-ea"/>
            </a:endParaRPr>
          </a:p>
          <a:p>
            <a:r>
              <a:rPr lang="ja-JP" altLang="en-US" sz="1400" dirty="0">
                <a:latin typeface="+mn-ea"/>
              </a:rPr>
              <a:t>　</a:t>
            </a:r>
            <a:r>
              <a:rPr lang="ja-JP" altLang="en-US" sz="1400" dirty="0" smtClean="0">
                <a:latin typeface="+mn-ea"/>
              </a:rPr>
              <a:t>様式をお示し、平成２８年２月から使用開始。</a:t>
            </a:r>
            <a:endParaRPr lang="en-US" altLang="ja-JP" sz="1400" dirty="0" smtClean="0">
              <a:latin typeface="+mn-ea"/>
            </a:endParaRPr>
          </a:p>
          <a:p>
            <a:endParaRPr lang="en-US" altLang="ja-JP" sz="1400" dirty="0">
              <a:latin typeface="+mn-ea"/>
            </a:endParaRPr>
          </a:p>
          <a:p>
            <a:r>
              <a:rPr lang="ja-JP" altLang="en-US" sz="1400" b="1" dirty="0" smtClean="0">
                <a:solidFill>
                  <a:srgbClr val="C00000"/>
                </a:solidFill>
                <a:latin typeface="+mn-ea"/>
              </a:rPr>
              <a:t>（連携強化策②）　</a:t>
            </a:r>
            <a:r>
              <a:rPr lang="ja-JP" altLang="en-US" sz="1400" dirty="0" smtClean="0">
                <a:latin typeface="HGS創英角ｺﾞｼｯｸUB" panose="020B0900000000000000" pitchFamily="50" charset="-128"/>
                <a:ea typeface="HGS創英角ｺﾞｼｯｸUB" panose="020B0900000000000000" pitchFamily="50" charset="-128"/>
              </a:rPr>
              <a:t>「個人賠償責任保険における照会・回答の取扱開始」</a:t>
            </a:r>
            <a:endParaRPr lang="en-US" altLang="ja-JP" sz="1400" dirty="0" smtClean="0">
              <a:latin typeface="HGS創英角ｺﾞｼｯｸUB" panose="020B0900000000000000" pitchFamily="50" charset="-128"/>
              <a:ea typeface="HGS創英角ｺﾞｼｯｸUB" panose="020B0900000000000000" pitchFamily="50" charset="-128"/>
            </a:endParaRPr>
          </a:p>
          <a:p>
            <a:r>
              <a:rPr lang="ja-JP" altLang="en-US" sz="1400" dirty="0" smtClean="0">
                <a:latin typeface="+mn-ea"/>
              </a:rPr>
              <a:t>○　現在、自賠責保険に限っている照会・回答の仕組みを活用して、自転車事故やペットによる噛みつき等の傷病に対する「個人</a:t>
            </a:r>
            <a:endParaRPr lang="en-US" altLang="ja-JP" sz="1400" dirty="0" smtClean="0">
              <a:latin typeface="+mn-ea"/>
            </a:endParaRPr>
          </a:p>
          <a:p>
            <a:r>
              <a:rPr lang="ja-JP" altLang="en-US" sz="1400" dirty="0">
                <a:latin typeface="+mn-ea"/>
              </a:rPr>
              <a:t>　</a:t>
            </a:r>
            <a:r>
              <a:rPr lang="ja-JP" altLang="en-US" sz="1400" dirty="0" smtClean="0">
                <a:latin typeface="+mn-ea"/>
              </a:rPr>
              <a:t>賠償責任保険（示談交渉サービスのあるものに限る）」についても、平成</a:t>
            </a:r>
            <a:r>
              <a:rPr lang="ja-JP" altLang="en-US" sz="1400" dirty="0">
                <a:latin typeface="+mn-ea"/>
              </a:rPr>
              <a:t>２８年４月（予定）から</a:t>
            </a:r>
            <a:r>
              <a:rPr lang="ja-JP" altLang="en-US" sz="1400" dirty="0" smtClean="0">
                <a:latin typeface="+mn-ea"/>
              </a:rPr>
              <a:t>照会・回答の取扱いを開始。</a:t>
            </a:r>
            <a:endParaRPr lang="ja-JP" altLang="ja-JP" sz="1400" dirty="0">
              <a:latin typeface="+mn-ea"/>
            </a:endParaRPr>
          </a:p>
        </p:txBody>
      </p:sp>
      <p:sp>
        <p:nvSpPr>
          <p:cNvPr id="91" name="正方形/長方形 90"/>
          <p:cNvSpPr/>
          <p:nvPr/>
        </p:nvSpPr>
        <p:spPr>
          <a:xfrm>
            <a:off x="40690" y="755149"/>
            <a:ext cx="9777536" cy="954107"/>
          </a:xfrm>
          <a:prstGeom prst="rect">
            <a:avLst/>
          </a:prstGeom>
          <a:ln>
            <a:solidFill>
              <a:schemeClr val="bg1">
                <a:lumMod val="50000"/>
              </a:schemeClr>
            </a:solidFill>
          </a:ln>
        </p:spPr>
        <p:txBody>
          <a:bodyPr wrap="square">
            <a:spAutoFit/>
          </a:bodyPr>
          <a:lstStyle/>
          <a:p>
            <a:r>
              <a:rPr lang="ja-JP" altLang="en-US" sz="1400" dirty="0" smtClean="0">
                <a:latin typeface="+mn-ea"/>
              </a:rPr>
              <a:t>○</a:t>
            </a:r>
            <a:r>
              <a:rPr lang="ja-JP" altLang="en-US" sz="1400" dirty="0">
                <a:latin typeface="+mn-ea"/>
              </a:rPr>
              <a:t>　加入が義務づけられている自動車損害賠償責任保険及び共済</a:t>
            </a:r>
            <a:r>
              <a:rPr lang="ja-JP" altLang="en-US" sz="1400" dirty="0" smtClean="0">
                <a:latin typeface="+mn-ea"/>
              </a:rPr>
              <a:t>保険からは、傷病に</a:t>
            </a:r>
            <a:r>
              <a:rPr lang="ja-JP" altLang="en-US" sz="1400" smtClean="0">
                <a:latin typeface="+mn-ea"/>
              </a:rPr>
              <a:t>係る補償が１２０万円</a:t>
            </a:r>
            <a:r>
              <a:rPr lang="ja-JP" altLang="en-US" sz="1400" dirty="0" smtClean="0">
                <a:latin typeface="+mn-ea"/>
              </a:rPr>
              <a:t>を限度とし、被害者</a:t>
            </a:r>
            <a:endParaRPr lang="en-US" altLang="ja-JP" sz="1400" dirty="0" smtClean="0">
              <a:latin typeface="+mn-ea"/>
            </a:endParaRPr>
          </a:p>
          <a:p>
            <a:r>
              <a:rPr lang="ja-JP" altLang="en-US" sz="1400" dirty="0">
                <a:latin typeface="+mn-ea"/>
              </a:rPr>
              <a:t>　</a:t>
            </a:r>
            <a:r>
              <a:rPr lang="ja-JP" altLang="en-US" sz="1400" dirty="0" smtClean="0">
                <a:latin typeface="+mn-ea"/>
              </a:rPr>
              <a:t>　救済の観点から、治療費のほか、保険金の仮渡金やお見舞金、休業補償等が支払われる。</a:t>
            </a:r>
            <a:endParaRPr lang="en-US" altLang="ja-JP" sz="1400" dirty="0" smtClean="0">
              <a:latin typeface="+mn-ea"/>
            </a:endParaRPr>
          </a:p>
          <a:p>
            <a:r>
              <a:rPr lang="ja-JP" altLang="en-US" sz="1400" dirty="0" smtClean="0">
                <a:latin typeface="+mn-ea"/>
              </a:rPr>
              <a:t>○　このため、保険者は、請求できる損害賠償金の額を確定するため、昭和</a:t>
            </a:r>
            <a:r>
              <a:rPr lang="en-US" altLang="ja-JP" sz="1400" dirty="0" smtClean="0">
                <a:latin typeface="+mn-ea"/>
              </a:rPr>
              <a:t>43</a:t>
            </a:r>
            <a:r>
              <a:rPr lang="ja-JP" altLang="en-US" sz="1400" dirty="0" smtClean="0">
                <a:latin typeface="+mn-ea"/>
              </a:rPr>
              <a:t>年から、損害保険会社に対し、保険金支払額等の</a:t>
            </a:r>
            <a:endParaRPr lang="en-US" altLang="ja-JP" sz="1400" dirty="0" smtClean="0">
              <a:latin typeface="+mn-ea"/>
            </a:endParaRPr>
          </a:p>
          <a:p>
            <a:r>
              <a:rPr lang="ja-JP" altLang="en-US" sz="1400" dirty="0">
                <a:latin typeface="+mn-ea"/>
              </a:rPr>
              <a:t>　</a:t>
            </a:r>
            <a:r>
              <a:rPr lang="ja-JP" altLang="en-US" sz="1400" dirty="0" smtClean="0">
                <a:latin typeface="+mn-ea"/>
              </a:rPr>
              <a:t>　照会・回答の仕組みを確立し、運用してきているところ。</a:t>
            </a:r>
            <a:endParaRPr lang="ja-JP" altLang="ja-JP" sz="1400" dirty="0">
              <a:latin typeface="+mn-ea"/>
            </a:endParaRPr>
          </a:p>
        </p:txBody>
      </p:sp>
      <p:sp>
        <p:nvSpPr>
          <p:cNvPr id="92" name="正方形/長方形 91"/>
          <p:cNvSpPr/>
          <p:nvPr/>
        </p:nvSpPr>
        <p:spPr>
          <a:xfrm>
            <a:off x="1603163" y="3561830"/>
            <a:ext cx="7236000" cy="972000"/>
          </a:xfrm>
          <a:prstGeom prst="rect">
            <a:avLst/>
          </a:prstGeom>
          <a:noFill/>
          <a:ln w="41275">
            <a:solidFill>
              <a:schemeClr val="bg2">
                <a:lumMod val="1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コネクタ 93"/>
          <p:cNvCxnSpPr/>
          <p:nvPr/>
        </p:nvCxnSpPr>
        <p:spPr>
          <a:xfrm>
            <a:off x="813196" y="4054229"/>
            <a:ext cx="789967" cy="0"/>
          </a:xfrm>
          <a:prstGeom prst="line">
            <a:avLst/>
          </a:prstGeom>
          <a:ln w="41275">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813196" y="4054229"/>
            <a:ext cx="0" cy="1158709"/>
          </a:xfrm>
          <a:prstGeom prst="straightConnector1">
            <a:avLst/>
          </a:prstGeom>
          <a:ln w="41275">
            <a:solidFill>
              <a:schemeClr val="bg2">
                <a:lumMod val="1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665800" y="5693186"/>
            <a:ext cx="5976664" cy="400110"/>
          </a:xfrm>
          <a:prstGeom prst="rect">
            <a:avLst/>
          </a:prstGeom>
          <a:noFill/>
        </p:spPr>
        <p:txBody>
          <a:bodyPr wrap="square" rtlCol="0">
            <a:spAutoFit/>
          </a:bodyPr>
          <a:lstStyle/>
          <a:p>
            <a:r>
              <a:rPr lang="ja-JP" altLang="en-US" sz="1000" dirty="0" smtClean="0">
                <a:latin typeface="+mn-ea"/>
              </a:rPr>
              <a:t>「</a:t>
            </a:r>
            <a:r>
              <a:rPr lang="ja-JP" altLang="ja-JP" sz="1000" dirty="0" smtClean="0">
                <a:latin typeface="+mn-ea"/>
              </a:rPr>
              <a:t>第三者</a:t>
            </a:r>
            <a:r>
              <a:rPr lang="ja-JP" altLang="ja-JP" sz="1000" dirty="0">
                <a:latin typeface="+mn-ea"/>
              </a:rPr>
              <a:t>行為による被害に係る求償事務の取組</a:t>
            </a:r>
            <a:r>
              <a:rPr lang="ja-JP" altLang="ja-JP" sz="1000" dirty="0" smtClean="0">
                <a:latin typeface="+mn-ea"/>
              </a:rPr>
              <a:t>強化について</a:t>
            </a:r>
            <a:r>
              <a:rPr lang="ja-JP" altLang="en-US" sz="1000" dirty="0" smtClean="0">
                <a:latin typeface="+mn-ea"/>
              </a:rPr>
              <a:t>」（保国発</a:t>
            </a:r>
            <a:r>
              <a:rPr lang="en-US" altLang="ja-JP" sz="1000" dirty="0" smtClean="0">
                <a:latin typeface="+mn-ea"/>
              </a:rPr>
              <a:t>1203</a:t>
            </a:r>
            <a:r>
              <a:rPr lang="ja-JP" altLang="en-US" sz="1000" dirty="0" smtClean="0">
                <a:latin typeface="+mn-ea"/>
              </a:rPr>
              <a:t>第</a:t>
            </a:r>
            <a:r>
              <a:rPr lang="en-US" altLang="ja-JP" sz="1000" dirty="0" smtClean="0">
                <a:latin typeface="+mn-ea"/>
              </a:rPr>
              <a:t>1</a:t>
            </a:r>
            <a:r>
              <a:rPr lang="ja-JP" altLang="en-US" sz="1000" dirty="0" smtClean="0">
                <a:latin typeface="+mn-ea"/>
              </a:rPr>
              <a:t>号</a:t>
            </a:r>
            <a:r>
              <a:rPr kumimoji="1" lang="ja-JP" altLang="en-US" sz="1000" dirty="0" smtClean="0">
                <a:latin typeface="+mn-ea"/>
              </a:rPr>
              <a:t>平成</a:t>
            </a:r>
            <a:r>
              <a:rPr kumimoji="1" lang="en-US" altLang="ja-JP" sz="1000" dirty="0" smtClean="0">
                <a:latin typeface="+mn-ea"/>
              </a:rPr>
              <a:t>27</a:t>
            </a:r>
            <a:r>
              <a:rPr kumimoji="1" lang="ja-JP" altLang="en-US" sz="1000" dirty="0" smtClean="0">
                <a:latin typeface="+mn-ea"/>
              </a:rPr>
              <a:t>年</a:t>
            </a:r>
            <a:r>
              <a:rPr kumimoji="1" lang="en-US" altLang="ja-JP" sz="1000" dirty="0" smtClean="0">
                <a:latin typeface="+mn-ea"/>
              </a:rPr>
              <a:t>12</a:t>
            </a:r>
            <a:r>
              <a:rPr kumimoji="1" lang="ja-JP" altLang="en-US" sz="1000" dirty="0" smtClean="0">
                <a:latin typeface="+mn-ea"/>
              </a:rPr>
              <a:t>月</a:t>
            </a:r>
            <a:r>
              <a:rPr kumimoji="1" lang="en-US" altLang="ja-JP" sz="1000" dirty="0" smtClean="0">
                <a:latin typeface="+mn-ea"/>
              </a:rPr>
              <a:t>3</a:t>
            </a:r>
            <a:r>
              <a:rPr kumimoji="1" lang="ja-JP" altLang="en-US" sz="1000" dirty="0" smtClean="0">
                <a:latin typeface="+mn-ea"/>
              </a:rPr>
              <a:t>日</a:t>
            </a:r>
            <a:r>
              <a:rPr lang="ja-JP" altLang="en-US" sz="1000" dirty="0" smtClean="0">
                <a:latin typeface="+mn-ea"/>
              </a:rPr>
              <a:t>国民健康保険</a:t>
            </a:r>
            <a:r>
              <a:rPr kumimoji="1" lang="ja-JP" altLang="en-US" sz="1000" dirty="0" smtClean="0">
                <a:latin typeface="+mn-ea"/>
              </a:rPr>
              <a:t>課長通知）</a:t>
            </a:r>
            <a:endParaRPr kumimoji="1" lang="ja-JP" altLang="en-US" sz="1200" dirty="0">
              <a:latin typeface="+mn-ea"/>
            </a:endParaRPr>
          </a:p>
        </p:txBody>
      </p:sp>
      <p:cxnSp>
        <p:nvCxnSpPr>
          <p:cNvPr id="39" name="直線コネクタ 38"/>
          <p:cNvCxnSpPr/>
          <p:nvPr/>
        </p:nvCxnSpPr>
        <p:spPr>
          <a:xfrm>
            <a:off x="2489" y="673263"/>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44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5068" y="877188"/>
            <a:ext cx="9705315" cy="584775"/>
          </a:xfrm>
          <a:prstGeom prst="rect">
            <a:avLst/>
          </a:prstGeom>
          <a:ln>
            <a:solidFill>
              <a:schemeClr val="bg1">
                <a:lumMod val="50000"/>
              </a:schemeClr>
            </a:solidFill>
          </a:ln>
        </p:spPr>
        <p:txBody>
          <a:bodyPr wrap="square">
            <a:spAutoFit/>
          </a:bodyPr>
          <a:lstStyle/>
          <a:p>
            <a:r>
              <a:rPr lang="ja-JP" altLang="en-US" sz="1600" dirty="0" smtClean="0">
                <a:latin typeface="+mn-ea"/>
              </a:rPr>
              <a:t>○　</a:t>
            </a:r>
            <a:r>
              <a:rPr lang="ja-JP" altLang="ja-JP" sz="1600" dirty="0" smtClean="0">
                <a:latin typeface="+mn-ea"/>
              </a:rPr>
              <a:t>市町村</a:t>
            </a:r>
            <a:r>
              <a:rPr lang="ja-JP" altLang="en-US" sz="1600" dirty="0" smtClean="0">
                <a:latin typeface="+mn-ea"/>
              </a:rPr>
              <a:t>及び国保連合会の中には、損害保険</a:t>
            </a:r>
            <a:r>
              <a:rPr lang="ja-JP" altLang="ja-JP" sz="1600" dirty="0" smtClean="0">
                <a:latin typeface="+mn-ea"/>
              </a:rPr>
              <a:t>会社</a:t>
            </a:r>
            <a:r>
              <a:rPr lang="ja-JP" altLang="ja-JP" sz="1600" dirty="0">
                <a:latin typeface="+mn-ea"/>
              </a:rPr>
              <a:t>の経験者を自ら採用</a:t>
            </a:r>
            <a:r>
              <a:rPr lang="ja-JP" altLang="ja-JP" sz="1600" dirty="0" smtClean="0">
                <a:latin typeface="+mn-ea"/>
              </a:rPr>
              <a:t>し</a:t>
            </a:r>
            <a:r>
              <a:rPr lang="ja-JP" altLang="en-US" sz="1600" dirty="0" smtClean="0">
                <a:latin typeface="+mn-ea"/>
              </a:rPr>
              <a:t>て</a:t>
            </a:r>
            <a:r>
              <a:rPr lang="ja-JP" altLang="ja-JP" sz="1600" dirty="0" smtClean="0">
                <a:latin typeface="+mn-ea"/>
              </a:rPr>
              <a:t>専門性</a:t>
            </a:r>
            <a:r>
              <a:rPr lang="ja-JP" altLang="ja-JP" sz="1600" dirty="0">
                <a:latin typeface="+mn-ea"/>
              </a:rPr>
              <a:t>を</a:t>
            </a:r>
            <a:r>
              <a:rPr lang="ja-JP" altLang="ja-JP" sz="1600" dirty="0" smtClean="0">
                <a:latin typeface="+mn-ea"/>
              </a:rPr>
              <a:t>確保</a:t>
            </a:r>
            <a:r>
              <a:rPr lang="ja-JP" altLang="en-US" sz="1600" dirty="0" smtClean="0">
                <a:latin typeface="+mn-ea"/>
              </a:rPr>
              <a:t>し</a:t>
            </a:r>
            <a:r>
              <a:rPr lang="ja-JP" altLang="ja-JP" sz="1600" dirty="0" smtClean="0">
                <a:latin typeface="+mn-ea"/>
              </a:rPr>
              <a:t>、執行体制</a:t>
            </a:r>
            <a:r>
              <a:rPr lang="ja-JP" altLang="en-US" sz="1600" dirty="0" smtClean="0">
                <a:latin typeface="+mn-ea"/>
              </a:rPr>
              <a:t>の強化</a:t>
            </a:r>
            <a:endParaRPr lang="en-US" altLang="ja-JP" sz="1600" dirty="0" smtClean="0">
              <a:latin typeface="+mn-ea"/>
            </a:endParaRPr>
          </a:p>
          <a:p>
            <a:r>
              <a:rPr lang="ja-JP" altLang="en-US" sz="1600" dirty="0">
                <a:latin typeface="+mn-ea"/>
              </a:rPr>
              <a:t>　</a:t>
            </a:r>
            <a:r>
              <a:rPr lang="ja-JP" altLang="ja-JP" sz="1600" dirty="0" smtClean="0">
                <a:latin typeface="+mn-ea"/>
              </a:rPr>
              <a:t>を</a:t>
            </a:r>
            <a:r>
              <a:rPr lang="ja-JP" altLang="ja-JP" sz="1600" dirty="0">
                <a:latin typeface="+mn-ea"/>
              </a:rPr>
              <a:t>図って</a:t>
            </a:r>
            <a:r>
              <a:rPr lang="ja-JP" altLang="ja-JP" sz="1600" dirty="0" smtClean="0">
                <a:latin typeface="+mn-ea"/>
              </a:rPr>
              <a:t>いるところがある</a:t>
            </a:r>
            <a:r>
              <a:rPr lang="ja-JP" altLang="en-US" sz="1600" dirty="0" smtClean="0">
                <a:latin typeface="+mn-ea"/>
              </a:rPr>
              <a:t>が、</a:t>
            </a:r>
            <a:r>
              <a:rPr lang="ja-JP" altLang="ja-JP" sz="1600" dirty="0" smtClean="0">
                <a:latin typeface="+mn-ea"/>
              </a:rPr>
              <a:t>なかなか</a:t>
            </a:r>
            <a:r>
              <a:rPr lang="ja-JP" altLang="ja-JP" sz="1600" dirty="0">
                <a:latin typeface="+mn-ea"/>
              </a:rPr>
              <a:t>採用が</a:t>
            </a:r>
            <a:r>
              <a:rPr lang="ja-JP" altLang="ja-JP" sz="1600" dirty="0" smtClean="0">
                <a:latin typeface="+mn-ea"/>
              </a:rPr>
              <a:t>得られない</a:t>
            </a:r>
            <a:r>
              <a:rPr lang="ja-JP" altLang="en-US" sz="1600" dirty="0">
                <a:latin typeface="+mn-ea"/>
              </a:rPr>
              <a:t>状況</a:t>
            </a:r>
            <a:r>
              <a:rPr lang="ja-JP" altLang="ja-JP" sz="1600" dirty="0" smtClean="0">
                <a:latin typeface="+mn-ea"/>
              </a:rPr>
              <a:t>もある</a:t>
            </a:r>
            <a:r>
              <a:rPr lang="ja-JP" altLang="en-US" sz="1600" dirty="0" smtClean="0">
                <a:latin typeface="+mn-ea"/>
              </a:rPr>
              <a:t>。</a:t>
            </a:r>
            <a:endParaRPr lang="en-US" altLang="ja-JP" sz="1600" dirty="0" smtClean="0">
              <a:latin typeface="+mn-ea"/>
            </a:endParaRPr>
          </a:p>
        </p:txBody>
      </p:sp>
      <p:sp>
        <p:nvSpPr>
          <p:cNvPr id="4"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31</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9" name="正方形/長方形 8"/>
          <p:cNvSpPr/>
          <p:nvPr/>
        </p:nvSpPr>
        <p:spPr>
          <a:xfrm>
            <a:off x="145294" y="2026092"/>
            <a:ext cx="9576000" cy="338554"/>
          </a:xfrm>
          <a:prstGeom prst="rect">
            <a:avLst/>
          </a:prstGeom>
          <a:solidFill>
            <a:schemeClr val="accent5">
              <a:lumMod val="20000"/>
              <a:lumOff val="80000"/>
            </a:schemeClr>
          </a:solidFill>
          <a:ln>
            <a:solidFill>
              <a:schemeClr val="bg1">
                <a:lumMod val="50000"/>
              </a:schemeClr>
            </a:solidFill>
          </a:ln>
        </p:spPr>
        <p:txBody>
          <a:bodyPr wrap="square">
            <a:spAutoFit/>
          </a:bodyPr>
          <a:lstStyle/>
          <a:p>
            <a:pPr algn="ctr"/>
            <a:r>
              <a:rPr lang="ja-JP" altLang="en-US" sz="1600" b="1" dirty="0" smtClean="0">
                <a:latin typeface="ＭＳ Ｐゴシック" panose="020B0600070205080204" pitchFamily="50" charset="-128"/>
                <a:ea typeface="ＭＳ Ｐゴシック" panose="020B0600070205080204" pitchFamily="50" charset="-128"/>
              </a:rPr>
              <a:t>損害保険</a:t>
            </a:r>
            <a:r>
              <a:rPr lang="ja-JP" altLang="ja-JP" sz="1600" b="1" dirty="0" smtClean="0">
                <a:latin typeface="ＭＳ Ｐゴシック" panose="020B0600070205080204" pitchFamily="50" charset="-128"/>
                <a:ea typeface="ＭＳ Ｐゴシック" panose="020B0600070205080204" pitchFamily="50" charset="-128"/>
              </a:rPr>
              <a:t>会社</a:t>
            </a:r>
            <a:r>
              <a:rPr lang="ja-JP" altLang="en-US" sz="1600" b="1" dirty="0" smtClean="0">
                <a:latin typeface="ＭＳ Ｐゴシック" panose="020B0600070205080204" pitchFamily="50" charset="-128"/>
                <a:ea typeface="ＭＳ Ｐゴシック" panose="020B0600070205080204" pitchFamily="50" charset="-128"/>
              </a:rPr>
              <a:t>（窓口）</a:t>
            </a:r>
            <a:r>
              <a:rPr lang="ja-JP" altLang="ja-JP" sz="1600" b="1" dirty="0" smtClean="0">
                <a:latin typeface="ＭＳ Ｐゴシック" panose="020B0600070205080204" pitchFamily="50" charset="-128"/>
                <a:ea typeface="ＭＳ Ｐゴシック" panose="020B0600070205080204" pitchFamily="50" charset="-128"/>
              </a:rPr>
              <a:t>に募集情報</a:t>
            </a:r>
            <a:r>
              <a:rPr lang="ja-JP" altLang="ja-JP" sz="1600" b="1" dirty="0">
                <a:latin typeface="ＭＳ Ｐゴシック" panose="020B0600070205080204" pitchFamily="50" charset="-128"/>
                <a:ea typeface="ＭＳ Ｐゴシック" panose="020B0600070205080204" pitchFamily="50" charset="-128"/>
              </a:rPr>
              <a:t>を提供した</a:t>
            </a:r>
            <a:r>
              <a:rPr lang="ja-JP" altLang="ja-JP" sz="1600" b="1" dirty="0" smtClean="0">
                <a:latin typeface="ＭＳ Ｐゴシック" panose="020B0600070205080204" pitchFamily="50" charset="-128"/>
                <a:ea typeface="ＭＳ Ｐゴシック" panose="020B0600070205080204" pitchFamily="50" charset="-128"/>
              </a:rPr>
              <a:t>場合</a:t>
            </a:r>
            <a:r>
              <a:rPr lang="ja-JP" altLang="en-US" sz="1600" b="1" dirty="0" smtClean="0">
                <a:latin typeface="ＭＳ Ｐゴシック" panose="020B0600070205080204" pitchFamily="50" charset="-128"/>
                <a:ea typeface="ＭＳ Ｐゴシック" panose="020B0600070205080204" pitchFamily="50" charset="-128"/>
              </a:rPr>
              <a:t>に</a:t>
            </a:r>
            <a:r>
              <a:rPr lang="ja-JP" altLang="ja-JP" sz="1600" b="1" dirty="0" smtClean="0">
                <a:latin typeface="ＭＳ Ｐゴシック" panose="020B0600070205080204" pitchFamily="50" charset="-128"/>
                <a:ea typeface="ＭＳ Ｐゴシック" panose="020B0600070205080204" pitchFamily="50" charset="-128"/>
              </a:rPr>
              <a:t>、</a:t>
            </a:r>
            <a:r>
              <a:rPr lang="ja-JP" altLang="ja-JP" sz="1600" b="1" dirty="0">
                <a:latin typeface="ＭＳ Ｐゴシック" panose="020B0600070205080204" pitchFamily="50" charset="-128"/>
                <a:ea typeface="ＭＳ Ｐゴシック" panose="020B0600070205080204" pitchFamily="50" charset="-128"/>
              </a:rPr>
              <a:t>その情報を関係者に供覧して</a:t>
            </a:r>
            <a:r>
              <a:rPr lang="ja-JP" altLang="ja-JP" sz="1600" b="1" dirty="0" smtClean="0">
                <a:latin typeface="ＭＳ Ｐゴシック" panose="020B0600070205080204" pitchFamily="50" charset="-128"/>
                <a:ea typeface="ＭＳ Ｐゴシック" panose="020B0600070205080204" pitchFamily="50" charset="-128"/>
              </a:rPr>
              <a:t>いただ</a:t>
            </a:r>
            <a:r>
              <a:rPr lang="ja-JP" altLang="en-US" sz="1600" b="1" dirty="0" smtClean="0">
                <a:latin typeface="ＭＳ Ｐゴシック" panose="020B0600070205080204" pitchFamily="50" charset="-128"/>
                <a:ea typeface="ＭＳ Ｐゴシック" panose="020B0600070205080204" pitchFamily="50" charset="-128"/>
              </a:rPr>
              <a:t>け</a:t>
            </a:r>
            <a:r>
              <a:rPr lang="ja-JP" altLang="ja-JP" sz="1600" b="1" dirty="0" smtClean="0">
                <a:latin typeface="ＭＳ Ｐゴシック" panose="020B0600070205080204" pitchFamily="50" charset="-128"/>
                <a:ea typeface="ＭＳ Ｐゴシック" panose="020B0600070205080204" pitchFamily="50" charset="-128"/>
              </a:rPr>
              <a:t>るよう</a:t>
            </a:r>
            <a:r>
              <a:rPr lang="ja-JP" altLang="en-US" sz="1600" b="1" dirty="0" smtClean="0">
                <a:latin typeface="ＭＳ Ｐゴシック" panose="020B0600070205080204" pitchFamily="50" charset="-128"/>
                <a:ea typeface="ＭＳ Ｐゴシック" panose="020B0600070205080204" pitchFamily="50" charset="-128"/>
              </a:rPr>
              <a:t>調整</a:t>
            </a:r>
            <a:r>
              <a:rPr lang="ja-JP" altLang="ja-JP" sz="1600" b="1" dirty="0" smtClean="0">
                <a:latin typeface="ＭＳ Ｐゴシック" panose="020B0600070205080204" pitchFamily="50" charset="-128"/>
                <a:ea typeface="ＭＳ Ｐゴシック" panose="020B0600070205080204" pitchFamily="50" charset="-128"/>
              </a:rPr>
              <a:t>。</a:t>
            </a:r>
            <a:endParaRPr lang="en-US" altLang="ja-JP" sz="1600" b="1" dirty="0" smtClean="0">
              <a:latin typeface="ＭＳ Ｐゴシック" panose="020B0600070205080204" pitchFamily="50" charset="-128"/>
              <a:ea typeface="ＭＳ Ｐゴシック" panose="020B0600070205080204" pitchFamily="50" charset="-128"/>
            </a:endParaRPr>
          </a:p>
        </p:txBody>
      </p:sp>
      <p:sp>
        <p:nvSpPr>
          <p:cNvPr id="10" name="下矢印 9"/>
          <p:cNvSpPr/>
          <p:nvPr/>
        </p:nvSpPr>
        <p:spPr>
          <a:xfrm>
            <a:off x="3709212" y="1571846"/>
            <a:ext cx="2469689" cy="237626"/>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308516" y="2506403"/>
            <a:ext cx="9288728" cy="4090949"/>
            <a:chOff x="308516" y="2506403"/>
            <a:chExt cx="9288728" cy="4090949"/>
          </a:xfrm>
        </p:grpSpPr>
        <p:sp>
          <p:nvSpPr>
            <p:cNvPr id="39" name="正方形/長方形 38"/>
            <p:cNvSpPr/>
            <p:nvPr/>
          </p:nvSpPr>
          <p:spPr>
            <a:xfrm>
              <a:off x="2072680" y="4149079"/>
              <a:ext cx="6048672" cy="244827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308516" y="2506403"/>
              <a:ext cx="9288728" cy="3508063"/>
              <a:chOff x="308516" y="2506403"/>
              <a:chExt cx="9288728" cy="3508063"/>
            </a:xfrm>
          </p:grpSpPr>
          <p:sp>
            <p:nvSpPr>
              <p:cNvPr id="41" name="テキスト ボックス 40"/>
              <p:cNvSpPr txBox="1"/>
              <p:nvPr/>
            </p:nvSpPr>
            <p:spPr>
              <a:xfrm>
                <a:off x="3728864" y="3068960"/>
                <a:ext cx="2412840" cy="338554"/>
              </a:xfrm>
              <a:prstGeom prst="rect">
                <a:avLst/>
              </a:prstGeom>
              <a:noFill/>
            </p:spPr>
            <p:txBody>
              <a:bodyPr wrap="none" rtlCol="0">
                <a:spAutoFit/>
              </a:bodyPr>
              <a:lstStyle/>
              <a:p>
                <a:r>
                  <a:rPr kumimoji="1" lang="ja-JP" altLang="en-US" sz="1600" dirty="0" smtClean="0"/>
                  <a:t>経験者の募集情報を提供</a:t>
                </a:r>
                <a:endParaRPr kumimoji="1" lang="ja-JP" altLang="en-US" sz="1600" dirty="0"/>
              </a:p>
            </p:txBody>
          </p:sp>
          <p:grpSp>
            <p:nvGrpSpPr>
              <p:cNvPr id="42" name="グループ化 41"/>
              <p:cNvGrpSpPr/>
              <p:nvPr/>
            </p:nvGrpSpPr>
            <p:grpSpPr>
              <a:xfrm>
                <a:off x="308516" y="2506403"/>
                <a:ext cx="9288728" cy="3508063"/>
                <a:chOff x="308516" y="2506403"/>
                <a:chExt cx="9288728" cy="3508063"/>
              </a:xfrm>
            </p:grpSpPr>
            <p:grpSp>
              <p:nvGrpSpPr>
                <p:cNvPr id="43" name="グループ化 42"/>
                <p:cNvGrpSpPr/>
                <p:nvPr/>
              </p:nvGrpSpPr>
              <p:grpSpPr>
                <a:xfrm>
                  <a:off x="308516" y="2506403"/>
                  <a:ext cx="9288728" cy="2138536"/>
                  <a:chOff x="344792" y="2853024"/>
                  <a:chExt cx="9288728" cy="2138536"/>
                </a:xfrm>
              </p:grpSpPr>
              <p:sp>
                <p:nvSpPr>
                  <p:cNvPr id="46" name="角丸四角形 45"/>
                  <p:cNvSpPr/>
                  <p:nvPr/>
                </p:nvSpPr>
                <p:spPr>
                  <a:xfrm>
                    <a:off x="3175388" y="4077160"/>
                    <a:ext cx="3600000" cy="914400"/>
                  </a:xfrm>
                  <a:prstGeom prst="roundRect">
                    <a:avLst/>
                  </a:prstGeom>
                  <a:solidFill>
                    <a:schemeClr val="tx2">
                      <a:lumMod val="20000"/>
                      <a:lumOff val="80000"/>
                    </a:schemeClr>
                  </a:solidFill>
                  <a:ln>
                    <a:solidFill>
                      <a:schemeClr val="accent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smtClean="0">
                        <a:solidFill>
                          <a:schemeClr val="tx1"/>
                        </a:solidFill>
                      </a:rPr>
                      <a:t>損害保険会社本社</a:t>
                    </a:r>
                    <a:endParaRPr kumimoji="1" lang="en-US" altLang="ja-JP" b="1" dirty="0" smtClean="0">
                      <a:solidFill>
                        <a:schemeClr val="tx1"/>
                      </a:solidFill>
                    </a:endParaRPr>
                  </a:p>
                  <a:p>
                    <a:pPr algn="ctr"/>
                    <a:r>
                      <a:rPr lang="ja-JP" altLang="en-US" b="1" dirty="0" smtClean="0">
                        <a:solidFill>
                          <a:schemeClr val="tx1"/>
                        </a:solidFill>
                      </a:rPr>
                      <a:t>（連絡先は別途お知らせ）</a:t>
                    </a:r>
                    <a:endParaRPr kumimoji="1" lang="ja-JP" altLang="en-US" b="1" dirty="0">
                      <a:solidFill>
                        <a:schemeClr val="tx1"/>
                      </a:solidFill>
                    </a:endParaRPr>
                  </a:p>
                </p:txBody>
              </p:sp>
              <p:sp>
                <p:nvSpPr>
                  <p:cNvPr id="47" name="正方形/長方形 46"/>
                  <p:cNvSpPr/>
                  <p:nvPr/>
                </p:nvSpPr>
                <p:spPr>
                  <a:xfrm>
                    <a:off x="344792" y="2853024"/>
                    <a:ext cx="2736000" cy="7920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smtClean="0">
                        <a:solidFill>
                          <a:schemeClr val="tx1"/>
                        </a:solidFill>
                      </a:rPr>
                      <a:t>損保ＯＢ等の経験者採用を希望する</a:t>
                    </a:r>
                    <a:r>
                      <a:rPr kumimoji="1" lang="ja-JP" altLang="en-US" b="1" dirty="0" smtClean="0">
                        <a:solidFill>
                          <a:schemeClr val="tx1"/>
                        </a:solidFill>
                      </a:rPr>
                      <a:t>市町村</a:t>
                    </a:r>
                    <a:endParaRPr kumimoji="1" lang="ja-JP" altLang="en-US" b="1" dirty="0">
                      <a:solidFill>
                        <a:schemeClr val="tx1"/>
                      </a:solidFill>
                    </a:endParaRPr>
                  </a:p>
                </p:txBody>
              </p:sp>
              <p:sp>
                <p:nvSpPr>
                  <p:cNvPr id="48" name="正方形/長方形 47"/>
                  <p:cNvSpPr/>
                  <p:nvPr/>
                </p:nvSpPr>
                <p:spPr>
                  <a:xfrm>
                    <a:off x="6897520" y="2925032"/>
                    <a:ext cx="2736000" cy="792000"/>
                  </a:xfrm>
                  <a:prstGeom prst="rect">
                    <a:avLst/>
                  </a:prstGeom>
                  <a:solidFill>
                    <a:srgbClr val="FFFF66"/>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dirty="0" smtClean="0">
                        <a:solidFill>
                          <a:schemeClr val="tx1"/>
                        </a:solidFill>
                      </a:rPr>
                      <a:t>損保ＯＢ等の経験者採用を希望する</a:t>
                    </a:r>
                    <a:r>
                      <a:rPr kumimoji="1" lang="ja-JP" altLang="en-US" b="1" dirty="0" smtClean="0">
                        <a:solidFill>
                          <a:schemeClr val="tx1"/>
                        </a:solidFill>
                      </a:rPr>
                      <a:t>国保連合会</a:t>
                    </a:r>
                    <a:endParaRPr kumimoji="1" lang="ja-JP" altLang="en-US" b="1" dirty="0">
                      <a:solidFill>
                        <a:schemeClr val="tx1"/>
                      </a:solidFill>
                    </a:endParaRPr>
                  </a:p>
                </p:txBody>
              </p:sp>
              <p:cxnSp>
                <p:nvCxnSpPr>
                  <p:cNvPr id="49" name="直線矢印コネクタ 48"/>
                  <p:cNvCxnSpPr>
                    <a:stCxn id="47" idx="3"/>
                  </p:cNvCxnSpPr>
                  <p:nvPr/>
                </p:nvCxnSpPr>
                <p:spPr>
                  <a:xfrm>
                    <a:off x="3080792" y="3249024"/>
                    <a:ext cx="972380" cy="82813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48" idx="1"/>
                  </p:cNvCxnSpPr>
                  <p:nvPr/>
                </p:nvCxnSpPr>
                <p:spPr>
                  <a:xfrm flipH="1">
                    <a:off x="5816792" y="3321032"/>
                    <a:ext cx="1080728" cy="756128"/>
                  </a:xfrm>
                  <a:prstGeom prst="straightConnector1">
                    <a:avLst/>
                  </a:prstGeom>
                  <a:ln w="28575">
                    <a:solidFill>
                      <a:srgbClr val="CC9900"/>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メモ 43"/>
                <p:cNvSpPr/>
                <p:nvPr/>
              </p:nvSpPr>
              <p:spPr>
                <a:xfrm>
                  <a:off x="4424234" y="4826466"/>
                  <a:ext cx="1080000" cy="1188000"/>
                </a:xfrm>
                <a:prstGeom prst="foldedCorner">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求償専門員</a:t>
                  </a:r>
                  <a:endParaRPr lang="en-US" altLang="ja-JP" sz="1400" b="1" dirty="0" smtClean="0">
                    <a:solidFill>
                      <a:schemeClr val="tx1"/>
                    </a:solidFill>
                  </a:endParaRPr>
                </a:p>
                <a:p>
                  <a:pPr algn="ctr"/>
                  <a:r>
                    <a:rPr lang="ja-JP" altLang="en-US" sz="1400" b="1" dirty="0" smtClean="0">
                      <a:solidFill>
                        <a:schemeClr val="tx1"/>
                      </a:solidFill>
                    </a:rPr>
                    <a:t>募集要領</a:t>
                  </a:r>
                  <a:endParaRPr lang="en-US" altLang="ja-JP" sz="1400" b="1" dirty="0" smtClean="0">
                    <a:solidFill>
                      <a:schemeClr val="tx1"/>
                    </a:solidFill>
                  </a:endParaRPr>
                </a:p>
                <a:p>
                  <a:pPr algn="ctr"/>
                  <a:endParaRPr kumimoji="1" lang="en-US" altLang="ja-JP" sz="1600" b="1" dirty="0">
                    <a:solidFill>
                      <a:schemeClr val="tx1"/>
                    </a:solidFill>
                  </a:endParaRPr>
                </a:p>
                <a:p>
                  <a:pPr algn="ctr"/>
                  <a:endParaRPr kumimoji="1" lang="ja-JP" altLang="en-US" sz="1600" b="1" dirty="0">
                    <a:solidFill>
                      <a:schemeClr val="tx1"/>
                    </a:solidFill>
                  </a:endParaRPr>
                </a:p>
              </p:txBody>
            </p:sp>
            <p:sp>
              <p:nvSpPr>
                <p:cNvPr id="45" name="円/楕円 44"/>
                <p:cNvSpPr/>
                <p:nvPr/>
              </p:nvSpPr>
              <p:spPr>
                <a:xfrm>
                  <a:off x="4696500" y="5350820"/>
                  <a:ext cx="540000" cy="54000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rgbClr val="C00000"/>
                      </a:solidFill>
                    </a:rPr>
                    <a:t>供覧</a:t>
                  </a:r>
                  <a:endParaRPr kumimoji="1" lang="ja-JP" altLang="en-US" sz="1400" dirty="0">
                    <a:solidFill>
                      <a:srgbClr val="C00000"/>
                    </a:solidFill>
                  </a:endParaRPr>
                </a:p>
              </p:txBody>
            </p:sp>
          </p:grpSp>
        </p:grpSp>
      </p:grpSp>
      <p:sp>
        <p:nvSpPr>
          <p:cNvPr id="56" name="スマイル 55"/>
          <p:cNvSpPr/>
          <p:nvPr/>
        </p:nvSpPr>
        <p:spPr>
          <a:xfrm>
            <a:off x="2864768" y="5249498"/>
            <a:ext cx="792088" cy="720080"/>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スマイル 56"/>
          <p:cNvSpPr/>
          <p:nvPr/>
        </p:nvSpPr>
        <p:spPr>
          <a:xfrm>
            <a:off x="6465168" y="5269677"/>
            <a:ext cx="792088" cy="720080"/>
          </a:xfrm>
          <a:prstGeom prst="smileyFac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9" name="直線矢印コネクタ 58"/>
          <p:cNvCxnSpPr>
            <a:stCxn id="56" idx="1"/>
            <a:endCxn id="47" idx="2"/>
          </p:cNvCxnSpPr>
          <p:nvPr/>
        </p:nvCxnSpPr>
        <p:spPr>
          <a:xfrm flipH="1" flipV="1">
            <a:off x="1676516" y="3298403"/>
            <a:ext cx="1304251" cy="2056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57" idx="7"/>
            <a:endCxn id="48" idx="2"/>
          </p:cNvCxnSpPr>
          <p:nvPr/>
        </p:nvCxnSpPr>
        <p:spPr>
          <a:xfrm flipV="1">
            <a:off x="7141257" y="3370411"/>
            <a:ext cx="1087987" cy="20047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014316" y="6174248"/>
            <a:ext cx="6152751" cy="307777"/>
          </a:xfrm>
          <a:prstGeom prst="rect">
            <a:avLst/>
          </a:prstGeom>
          <a:noFill/>
        </p:spPr>
        <p:txBody>
          <a:bodyPr wrap="square" rtlCol="0">
            <a:spAutoFit/>
          </a:bodyPr>
          <a:lstStyle/>
          <a:p>
            <a:pPr algn="ctr"/>
            <a:r>
              <a:rPr kumimoji="1" lang="ja-JP" altLang="en-US" sz="1400" dirty="0" smtClean="0"/>
              <a:t>就労を希望する個人は、募集要領に基づき、市町村・国保連合会に直接応募。</a:t>
            </a:r>
            <a:endParaRPr kumimoji="1" lang="ja-JP" altLang="en-US" sz="1600" dirty="0"/>
          </a:p>
        </p:txBody>
      </p:sp>
      <p:sp>
        <p:nvSpPr>
          <p:cNvPr id="65" name="テキスト ボックス 64"/>
          <p:cNvSpPr txBox="1"/>
          <p:nvPr/>
        </p:nvSpPr>
        <p:spPr>
          <a:xfrm>
            <a:off x="6902795" y="6597352"/>
            <a:ext cx="2677336" cy="276999"/>
          </a:xfrm>
          <a:prstGeom prst="rect">
            <a:avLst/>
          </a:prstGeom>
          <a:noFill/>
        </p:spPr>
        <p:txBody>
          <a:bodyPr wrap="none" rtlCol="0">
            <a:spAutoFit/>
          </a:bodyPr>
          <a:lstStyle/>
          <a:p>
            <a:r>
              <a:rPr kumimoji="1" lang="en-US" altLang="ja-JP" sz="1200" dirty="0" smtClean="0">
                <a:latin typeface="ＭＳ Ｐ明朝" panose="02020600040205080304" pitchFamily="18" charset="-128"/>
                <a:ea typeface="ＭＳ Ｐ明朝" panose="02020600040205080304" pitchFamily="18" charset="-128"/>
              </a:rPr>
              <a:t>※ </a:t>
            </a:r>
            <a:r>
              <a:rPr kumimoji="1" lang="ja-JP" altLang="en-US" sz="1200" dirty="0" smtClean="0">
                <a:latin typeface="ＭＳ Ｐ明朝" panose="02020600040205080304" pitchFamily="18" charset="-128"/>
                <a:ea typeface="ＭＳ Ｐ明朝" panose="02020600040205080304" pitchFamily="18" charset="-128"/>
              </a:rPr>
              <a:t>就職のあっせんではないことに留意</a:t>
            </a:r>
            <a:endParaRPr kumimoji="1" lang="ja-JP" altLang="en-US" dirty="0">
              <a:latin typeface="ＭＳ Ｐ明朝" panose="02020600040205080304" pitchFamily="18" charset="-128"/>
              <a:ea typeface="ＭＳ Ｐ明朝" panose="02020600040205080304" pitchFamily="18" charset="-128"/>
            </a:endParaRPr>
          </a:p>
        </p:txBody>
      </p:sp>
      <p:pic>
        <p:nvPicPr>
          <p:cNvPr id="1027" name="Picture 3" descr="C:\Users\SNMXT\AppData\Local\Microsoft\Windows\Temporary Internet Files\Content.IE5\Z6T7FG7U\cc-library010009604-th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518" y="5240610"/>
            <a:ext cx="996702" cy="7806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SNMXT\AppData\Local\Microsoft\Windows\Temporary Internet Files\Content.IE5\Z6T7FG7U\cc-library010009604-th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4567" y="5209079"/>
            <a:ext cx="996702" cy="780678"/>
          </a:xfrm>
          <a:prstGeom prst="rect">
            <a:avLst/>
          </a:prstGeom>
          <a:noFill/>
          <a:extLst>
            <a:ext uri="{909E8E84-426E-40DD-AFC4-6F175D3DCCD1}">
              <a14:hiddenFill xmlns:a14="http://schemas.microsoft.com/office/drawing/2010/main">
                <a:solidFill>
                  <a:srgbClr val="FFFFFF"/>
                </a:solidFill>
              </a14:hiddenFill>
            </a:ext>
          </a:extLst>
        </p:spPr>
      </p:pic>
      <p:sp>
        <p:nvSpPr>
          <p:cNvPr id="31" name="タイトル 1"/>
          <p:cNvSpPr>
            <a:spLocks noGrp="1"/>
          </p:cNvSpPr>
          <p:nvPr>
            <p:ph type="title"/>
          </p:nvPr>
        </p:nvSpPr>
        <p:spPr>
          <a:xfrm>
            <a:off x="495300" y="-212840"/>
            <a:ext cx="8915400" cy="1143000"/>
          </a:xfrm>
        </p:spPr>
        <p:txBody>
          <a:bodyPr>
            <a:normAutofit/>
          </a:bodyPr>
          <a:lstStyle/>
          <a:p>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３　</a:t>
            </a:r>
            <a:r>
              <a:rPr lang="ja-JP" altLang="en-US" sz="1800" dirty="0">
                <a:latin typeface="HGP創英角ｺﾞｼｯｸUB" panose="020B0900000000000000" pitchFamily="50" charset="-128"/>
                <a:ea typeface="HGP創英角ｺﾞｼｯｸUB" panose="020B0900000000000000" pitchFamily="50" charset="-128"/>
              </a:rPr>
              <a:t>市町村等の体制強化・国等による支援</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３</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民間活力との更なる連携強化②（損保ＯＢ等経験者の活用）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308516" y="1674893"/>
            <a:ext cx="1200970" cy="369332"/>
          </a:xfrm>
          <a:prstGeom prst="rect">
            <a:avLst/>
          </a:prstGeom>
          <a:noFill/>
        </p:spPr>
        <p:txBody>
          <a:bodyPr wrap="none" rtlCol="0">
            <a:spAutoFit/>
          </a:bodyPr>
          <a:lstStyle/>
          <a:p>
            <a:r>
              <a:rPr kumimoji="1" lang="ja-JP" altLang="en-US" dirty="0" smtClean="0"/>
              <a:t>（イメージ）</a:t>
            </a:r>
            <a:endParaRPr kumimoji="1" lang="ja-JP" altLang="en-US" dirty="0"/>
          </a:p>
        </p:txBody>
      </p:sp>
      <p:cxnSp>
        <p:nvCxnSpPr>
          <p:cNvPr id="30" name="直線コネクタ 29"/>
          <p:cNvCxnSpPr/>
          <p:nvPr/>
        </p:nvCxnSpPr>
        <p:spPr>
          <a:xfrm>
            <a:off x="2489" y="751641"/>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987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15021"/>
            <a:ext cx="8915400" cy="1143000"/>
          </a:xfrm>
        </p:spPr>
        <p:txBody>
          <a:bodyPr>
            <a:normAutofit/>
          </a:bodyPr>
          <a:lstStyle/>
          <a:p>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４</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国保改革等における対応</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１</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国よる「第三者行為求償事務アドバイザー」の設置</a:t>
            </a:r>
            <a:r>
              <a:rPr lang="en-US"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予定</a:t>
            </a:r>
            <a:r>
              <a:rPr lang="en-US" altLang="ja-JP" sz="1800" dirty="0" smtClean="0">
                <a:latin typeface="HGP創英角ｺﾞｼｯｸUB" panose="020B0900000000000000" pitchFamily="50" charset="-128"/>
                <a:ea typeface="HGP創英角ｺﾞｼｯｸUB" panose="020B0900000000000000" pitchFamily="50" charset="-128"/>
              </a:rPr>
              <a:t>】</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32</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9" name="正方形/長方形 8"/>
          <p:cNvSpPr/>
          <p:nvPr/>
        </p:nvSpPr>
        <p:spPr>
          <a:xfrm>
            <a:off x="135286" y="814124"/>
            <a:ext cx="9612000" cy="523220"/>
          </a:xfrm>
          <a:prstGeom prst="rect">
            <a:avLst/>
          </a:prstGeom>
          <a:ln>
            <a:solidFill>
              <a:schemeClr val="bg1">
                <a:lumMod val="50000"/>
              </a:schemeClr>
            </a:solidFill>
          </a:ln>
        </p:spPr>
        <p:txBody>
          <a:bodyPr wrap="square">
            <a:spAutoFit/>
          </a:bodyPr>
          <a:lstStyle/>
          <a:p>
            <a:r>
              <a:rPr lang="ja-JP" altLang="en-US" sz="1400" dirty="0" smtClean="0">
                <a:latin typeface="+mn-ea"/>
              </a:rPr>
              <a:t>○</a:t>
            </a:r>
            <a:r>
              <a:rPr lang="ja-JP" altLang="ja-JP" sz="1400" dirty="0">
                <a:latin typeface="+mn-ea"/>
              </a:rPr>
              <a:t>　</a:t>
            </a:r>
            <a:r>
              <a:rPr lang="ja-JP" altLang="ja-JP" sz="1400" dirty="0" smtClean="0">
                <a:latin typeface="+mn-ea"/>
              </a:rPr>
              <a:t>市町村が</a:t>
            </a:r>
            <a:r>
              <a:rPr lang="ja-JP" altLang="ja-JP" sz="1400" dirty="0">
                <a:latin typeface="+mn-ea"/>
              </a:rPr>
              <a:t>行う</a:t>
            </a:r>
            <a:r>
              <a:rPr lang="ja-JP" altLang="ja-JP" sz="1400" dirty="0" smtClean="0">
                <a:latin typeface="+mn-ea"/>
              </a:rPr>
              <a:t>第三者求償事務の</a:t>
            </a:r>
            <a:r>
              <a:rPr lang="ja-JP" altLang="ja-JP" sz="1400" dirty="0">
                <a:latin typeface="+mn-ea"/>
              </a:rPr>
              <a:t>継続的な取組強化を図るため</a:t>
            </a:r>
            <a:r>
              <a:rPr lang="ja-JP" altLang="ja-JP" sz="1400" dirty="0" smtClean="0">
                <a:latin typeface="+mn-ea"/>
              </a:rPr>
              <a:t>、</a:t>
            </a:r>
            <a:r>
              <a:rPr lang="ja-JP" altLang="en-US" sz="1400" dirty="0" smtClean="0">
                <a:latin typeface="+mn-ea"/>
              </a:rPr>
              <a:t>２８年度から、</a:t>
            </a:r>
            <a:r>
              <a:rPr lang="ja-JP" altLang="ja-JP" sz="1400" dirty="0" smtClean="0">
                <a:latin typeface="+mn-ea"/>
              </a:rPr>
              <a:t>保険者</a:t>
            </a:r>
            <a:r>
              <a:rPr lang="ja-JP" altLang="ja-JP" sz="1400" dirty="0">
                <a:latin typeface="+mn-ea"/>
              </a:rPr>
              <a:t>の</a:t>
            </a:r>
            <a:r>
              <a:rPr lang="ja-JP" altLang="ja-JP" sz="1400" dirty="0" smtClean="0">
                <a:latin typeface="+mn-ea"/>
              </a:rPr>
              <a:t>抱える</a:t>
            </a:r>
            <a:r>
              <a:rPr lang="ja-JP" altLang="en-US" sz="1400" dirty="0" smtClean="0">
                <a:latin typeface="+mn-ea"/>
              </a:rPr>
              <a:t>第三者求償事務の</a:t>
            </a:r>
            <a:r>
              <a:rPr lang="ja-JP" altLang="ja-JP" sz="1400" dirty="0" smtClean="0">
                <a:latin typeface="+mn-ea"/>
              </a:rPr>
              <a:t>課題に</a:t>
            </a:r>
            <a:endParaRPr lang="en-US" altLang="ja-JP" sz="1400" dirty="0" smtClean="0">
              <a:latin typeface="+mn-ea"/>
            </a:endParaRPr>
          </a:p>
          <a:p>
            <a:r>
              <a:rPr lang="ja-JP" altLang="en-US" sz="1400" dirty="0">
                <a:latin typeface="+mn-ea"/>
              </a:rPr>
              <a:t>　</a:t>
            </a:r>
            <a:r>
              <a:rPr lang="ja-JP" altLang="ja-JP" sz="1400" dirty="0" smtClean="0">
                <a:latin typeface="+mn-ea"/>
              </a:rPr>
              <a:t>対して</a:t>
            </a:r>
            <a:r>
              <a:rPr lang="ja-JP" altLang="ja-JP" sz="1400" dirty="0">
                <a:latin typeface="+mn-ea"/>
              </a:rPr>
              <a:t>、具体的な解決策等を</a:t>
            </a:r>
            <a:r>
              <a:rPr lang="ja-JP" altLang="ja-JP" sz="1400">
                <a:latin typeface="+mn-ea"/>
              </a:rPr>
              <a:t>助言</a:t>
            </a:r>
            <a:r>
              <a:rPr lang="ja-JP" altLang="ja-JP" sz="1400" smtClean="0">
                <a:latin typeface="+mn-ea"/>
              </a:rPr>
              <a:t>できる</a:t>
            </a:r>
            <a:r>
              <a:rPr lang="ja-JP" altLang="en-US" sz="1400" smtClean="0">
                <a:latin typeface="+mn-ea"/>
              </a:rPr>
              <a:t>第</a:t>
            </a:r>
            <a:r>
              <a:rPr lang="ja-JP" altLang="ja-JP" sz="1400" smtClean="0">
                <a:latin typeface="+mn-ea"/>
              </a:rPr>
              <a:t>三者</a:t>
            </a:r>
            <a:r>
              <a:rPr lang="ja-JP" altLang="ja-JP" sz="1400" dirty="0">
                <a:latin typeface="+mn-ea"/>
              </a:rPr>
              <a:t>行為</a:t>
            </a:r>
            <a:r>
              <a:rPr lang="ja-JP" altLang="ja-JP" sz="1400" dirty="0" smtClean="0">
                <a:latin typeface="+mn-ea"/>
              </a:rPr>
              <a:t>求償事務アドバイザーを</a:t>
            </a:r>
            <a:r>
              <a:rPr lang="ja-JP" altLang="en-US" sz="1400" dirty="0" smtClean="0">
                <a:latin typeface="+mn-ea"/>
              </a:rPr>
              <a:t>５名程度</a:t>
            </a:r>
            <a:r>
              <a:rPr lang="ja-JP" altLang="ja-JP" sz="1400" dirty="0" smtClean="0">
                <a:latin typeface="+mn-ea"/>
              </a:rPr>
              <a:t>設置</a:t>
            </a:r>
            <a:r>
              <a:rPr lang="ja-JP" altLang="en-US" sz="1400" dirty="0" smtClean="0">
                <a:latin typeface="+mn-ea"/>
              </a:rPr>
              <a:t>予定。（詳細は、追って連絡。）</a:t>
            </a:r>
            <a:endParaRPr lang="ja-JP" altLang="ja-JP" sz="1400" dirty="0">
              <a:latin typeface="+mn-ea"/>
            </a:endParaRPr>
          </a:p>
        </p:txBody>
      </p:sp>
      <p:sp>
        <p:nvSpPr>
          <p:cNvPr id="10" name="正方形/長方形 9"/>
          <p:cNvSpPr/>
          <p:nvPr/>
        </p:nvSpPr>
        <p:spPr>
          <a:xfrm>
            <a:off x="370202" y="2096800"/>
            <a:ext cx="9072000" cy="1440000"/>
          </a:xfrm>
          <a:prstGeom prst="rect">
            <a:avLst/>
          </a:prstGeom>
          <a:solidFill>
            <a:schemeClr val="accent1">
              <a:lumMod val="20000"/>
              <a:lumOff val="80000"/>
            </a:schemeClr>
          </a:solidFill>
          <a:ln>
            <a:solidFill>
              <a:schemeClr val="bg2">
                <a:lumMod val="10000"/>
              </a:schemeClr>
            </a:solidFill>
          </a:ln>
        </p:spPr>
        <p:txBody>
          <a:bodyPr wrap="square">
            <a:spAutoFit/>
          </a:bodyPr>
          <a:lstStyle/>
          <a:p>
            <a:r>
              <a:rPr lang="ja-JP" altLang="en-US"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a:t>
            </a:r>
            <a:r>
              <a:rPr lang="ja-JP" altLang="ja-JP" sz="1600" b="1" dirty="0">
                <a:latin typeface="HGPｺﾞｼｯｸM" panose="020B0600000000000000" pitchFamily="50" charset="-128"/>
                <a:ea typeface="HGPｺﾞｼｯｸM" panose="020B0600000000000000" pitchFamily="50" charset="-128"/>
              </a:rPr>
              <a:t>１</a:t>
            </a:r>
            <a:r>
              <a:rPr lang="ja-JP" altLang="ja-JP" sz="1600" b="1" dirty="0" smtClean="0">
                <a:latin typeface="HGPｺﾞｼｯｸM" panose="020B0600000000000000" pitchFamily="50" charset="-128"/>
                <a:ea typeface="HGPｺﾞｼｯｸM" panose="020B0600000000000000" pitchFamily="50" charset="-128"/>
              </a:rPr>
              <a:t>）</a:t>
            </a:r>
            <a:r>
              <a:rPr lang="en-US" altLang="ja-JP"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講演</a:t>
            </a:r>
            <a:r>
              <a:rPr lang="ja-JP" altLang="ja-JP" sz="1600" b="1" dirty="0">
                <a:latin typeface="HGPｺﾞｼｯｸM" panose="020B0600000000000000" pitchFamily="50" charset="-128"/>
                <a:ea typeface="HGPｺﾞｼｯｸM" panose="020B0600000000000000" pitchFamily="50" charset="-128"/>
              </a:rPr>
              <a:t>依頼に基づく講師派遣</a:t>
            </a:r>
          </a:p>
          <a:p>
            <a:r>
              <a:rPr lang="ja-JP" altLang="en-US"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a:t>
            </a:r>
            <a:r>
              <a:rPr lang="ja-JP" altLang="ja-JP" sz="1600" b="1" dirty="0">
                <a:latin typeface="HGPｺﾞｼｯｸM" panose="020B0600000000000000" pitchFamily="50" charset="-128"/>
                <a:ea typeface="HGPｺﾞｼｯｸM" panose="020B0600000000000000" pitchFamily="50" charset="-128"/>
              </a:rPr>
              <a:t>２</a:t>
            </a:r>
            <a:r>
              <a:rPr lang="ja-JP" altLang="ja-JP" sz="1600" b="1" dirty="0" smtClean="0">
                <a:latin typeface="HGPｺﾞｼｯｸM" panose="020B0600000000000000" pitchFamily="50" charset="-128"/>
                <a:ea typeface="HGPｺﾞｼｯｸM" panose="020B0600000000000000" pitchFamily="50" charset="-128"/>
              </a:rPr>
              <a:t>）</a:t>
            </a:r>
            <a:r>
              <a:rPr lang="en-US" altLang="ja-JP"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電話</a:t>
            </a:r>
            <a:r>
              <a:rPr lang="ja-JP" altLang="ja-JP" sz="1600" b="1" dirty="0">
                <a:latin typeface="HGPｺﾞｼｯｸM" panose="020B0600000000000000" pitchFamily="50" charset="-128"/>
                <a:ea typeface="HGPｺﾞｼｯｸM" panose="020B0600000000000000" pitchFamily="50" charset="-128"/>
              </a:rPr>
              <a:t>照会による相談対応</a:t>
            </a:r>
          </a:p>
          <a:p>
            <a:r>
              <a:rPr lang="ja-JP" altLang="en-US"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a:t>
            </a:r>
            <a:r>
              <a:rPr lang="ja-JP" altLang="ja-JP" sz="1600" b="1" dirty="0">
                <a:latin typeface="HGPｺﾞｼｯｸM" panose="020B0600000000000000" pitchFamily="50" charset="-128"/>
                <a:ea typeface="HGPｺﾞｼｯｸM" panose="020B0600000000000000" pitchFamily="50" charset="-128"/>
              </a:rPr>
              <a:t>３</a:t>
            </a:r>
            <a:r>
              <a:rPr lang="ja-JP" altLang="ja-JP" sz="1600" b="1" dirty="0" smtClean="0">
                <a:latin typeface="HGPｺﾞｼｯｸM" panose="020B0600000000000000" pitchFamily="50" charset="-128"/>
                <a:ea typeface="HGPｺﾞｼｯｸM" panose="020B0600000000000000" pitchFamily="50" charset="-128"/>
              </a:rPr>
              <a:t>）</a:t>
            </a:r>
            <a:r>
              <a:rPr lang="en-US" altLang="ja-JP" sz="1600" b="1" dirty="0" smtClean="0">
                <a:latin typeface="HGPｺﾞｼｯｸM" panose="020B0600000000000000" pitchFamily="50" charset="-128"/>
                <a:ea typeface="HGPｺﾞｼｯｸM" panose="020B0600000000000000" pitchFamily="50" charset="-128"/>
              </a:rPr>
              <a:t> </a:t>
            </a:r>
            <a:r>
              <a:rPr lang="ja-JP" altLang="en-US" sz="1600" b="1" dirty="0" smtClean="0">
                <a:latin typeface="HGPｺﾞｼｯｸM" panose="020B0600000000000000" pitchFamily="50" charset="-128"/>
                <a:ea typeface="HGPｺﾞｼｯｸM" panose="020B0600000000000000" pitchFamily="50" charset="-128"/>
              </a:rPr>
              <a:t>その他、会議</a:t>
            </a:r>
            <a:r>
              <a:rPr lang="ja-JP" altLang="ja-JP" sz="1600" b="1" dirty="0" smtClean="0">
                <a:latin typeface="HGPｺﾞｼｯｸM" panose="020B0600000000000000" pitchFamily="50" charset="-128"/>
                <a:ea typeface="HGPｺﾞｼｯｸM" panose="020B0600000000000000" pitchFamily="50" charset="-128"/>
              </a:rPr>
              <a:t>へ</a:t>
            </a:r>
            <a:r>
              <a:rPr lang="ja-JP" altLang="ja-JP" sz="1600" b="1" dirty="0">
                <a:latin typeface="HGPｺﾞｼｯｸM" panose="020B0600000000000000" pitchFamily="50" charset="-128"/>
                <a:ea typeface="HGPｺﾞｼｯｸM" panose="020B0600000000000000" pitchFamily="50" charset="-128"/>
              </a:rPr>
              <a:t>の</a:t>
            </a:r>
            <a:r>
              <a:rPr lang="ja-JP" altLang="ja-JP" sz="1600" b="1" dirty="0" smtClean="0">
                <a:latin typeface="HGPｺﾞｼｯｸM" panose="020B0600000000000000" pitchFamily="50" charset="-128"/>
                <a:ea typeface="HGPｺﾞｼｯｸM" panose="020B0600000000000000" pitchFamily="50" charset="-128"/>
              </a:rPr>
              <a:t>出席</a:t>
            </a:r>
            <a:r>
              <a:rPr lang="ja-JP" altLang="en-US" sz="1600" b="1" dirty="0" smtClean="0">
                <a:latin typeface="HGPｺﾞｼｯｸM" panose="020B0600000000000000" pitchFamily="50" charset="-128"/>
                <a:ea typeface="HGPｺﾞｼｯｸM" panose="020B0600000000000000" pitchFamily="50" charset="-128"/>
              </a:rPr>
              <a:t>　等　　　　　　　　　　　　　　　　　　　　　　　　　　　　　　　　　　　　　　　　　　　　　　　　　　　　　　　</a:t>
            </a:r>
            <a:endParaRPr lang="en-US" altLang="ja-JP" sz="1600" b="1" dirty="0" smtClean="0">
              <a:latin typeface="HGPｺﾞｼｯｸM" panose="020B0600000000000000" pitchFamily="50" charset="-128"/>
              <a:ea typeface="HGPｺﾞｼｯｸM" panose="020B0600000000000000" pitchFamily="50" charset="-128"/>
            </a:endParaRPr>
          </a:p>
          <a:p>
            <a:endParaRPr lang="en-US" altLang="ja-JP" sz="1400" dirty="0" smtClean="0">
              <a:latin typeface="+mn-ea"/>
            </a:endParaRPr>
          </a:p>
          <a:p>
            <a:endParaRPr lang="en-US" altLang="ja-JP" sz="1400" dirty="0">
              <a:latin typeface="+mn-ea"/>
            </a:endParaRPr>
          </a:p>
          <a:p>
            <a:endParaRPr lang="ja-JP" altLang="ja-JP" sz="1400" dirty="0">
              <a:latin typeface="+mn-ea"/>
            </a:endParaRPr>
          </a:p>
        </p:txBody>
      </p:sp>
      <p:sp>
        <p:nvSpPr>
          <p:cNvPr id="11" name="角丸四角形 10"/>
          <p:cNvSpPr/>
          <p:nvPr/>
        </p:nvSpPr>
        <p:spPr>
          <a:xfrm>
            <a:off x="200472" y="1484784"/>
            <a:ext cx="4844494" cy="468000"/>
          </a:xfrm>
          <a:prstGeom prst="round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市町村等は、直接、アドバイザーに依頼</a:t>
            </a:r>
            <a:r>
              <a:rPr lang="ja-JP" altLang="en-US" sz="1600" dirty="0">
                <a:solidFill>
                  <a:schemeClr val="tx1"/>
                </a:solidFill>
              </a:rPr>
              <a:t>又</a:t>
            </a:r>
            <a:r>
              <a:rPr lang="ja-JP" altLang="en-US" sz="1600" dirty="0" smtClean="0">
                <a:solidFill>
                  <a:schemeClr val="tx1"/>
                </a:solidFill>
              </a:rPr>
              <a:t>は</a:t>
            </a:r>
            <a:r>
              <a:rPr lang="ja-JP" altLang="en-US" sz="1600" dirty="0">
                <a:solidFill>
                  <a:schemeClr val="tx1"/>
                </a:solidFill>
              </a:rPr>
              <a:t>相談</a:t>
            </a:r>
            <a:endParaRPr kumimoji="1" lang="ja-JP" altLang="en-US" sz="1600" dirty="0">
              <a:solidFill>
                <a:schemeClr val="tx1"/>
              </a:solidFill>
            </a:endParaRPr>
          </a:p>
        </p:txBody>
      </p:sp>
      <p:sp>
        <p:nvSpPr>
          <p:cNvPr id="12" name="テキスト ボックス 11"/>
          <p:cNvSpPr txBox="1"/>
          <p:nvPr/>
        </p:nvSpPr>
        <p:spPr>
          <a:xfrm>
            <a:off x="5241032" y="1628800"/>
            <a:ext cx="1980029" cy="307777"/>
          </a:xfrm>
          <a:prstGeom prst="rect">
            <a:avLst/>
          </a:prstGeom>
          <a:noFill/>
        </p:spPr>
        <p:txBody>
          <a:bodyPr wrap="none" rtlCol="0">
            <a:spAutoFit/>
          </a:bodyPr>
          <a:lstStyle/>
          <a:p>
            <a:r>
              <a:rPr kumimoji="1" lang="en-US" altLang="ja-JP" sz="1400" dirty="0" smtClean="0">
                <a:latin typeface="ＭＳ Ｐ明朝" panose="02020600040205080304" pitchFamily="18" charset="-128"/>
                <a:ea typeface="ＭＳ Ｐ明朝" panose="02020600040205080304" pitchFamily="18" charset="-128"/>
              </a:rPr>
              <a:t>※</a:t>
            </a:r>
            <a:r>
              <a:rPr kumimoji="1" lang="ja-JP" altLang="en-US" sz="1400" dirty="0" smtClean="0">
                <a:latin typeface="ＭＳ Ｐ明朝" panose="02020600040205080304" pitchFamily="18" charset="-128"/>
                <a:ea typeface="ＭＳ Ｐ明朝" panose="02020600040205080304" pitchFamily="18" charset="-128"/>
              </a:rPr>
              <a:t>費用は依頼者が負担</a:t>
            </a:r>
            <a:endParaRPr kumimoji="1" lang="ja-JP" altLang="en-US" sz="1400" dirty="0">
              <a:latin typeface="ＭＳ Ｐ明朝" panose="02020600040205080304" pitchFamily="18" charset="-128"/>
              <a:ea typeface="ＭＳ Ｐ明朝" panose="02020600040205080304" pitchFamily="18" charset="-128"/>
            </a:endParaRPr>
          </a:p>
        </p:txBody>
      </p:sp>
      <p:sp>
        <p:nvSpPr>
          <p:cNvPr id="15" name="正方形/長方形 14"/>
          <p:cNvSpPr/>
          <p:nvPr/>
        </p:nvSpPr>
        <p:spPr>
          <a:xfrm>
            <a:off x="488504" y="4322043"/>
            <a:ext cx="5819218" cy="1323439"/>
          </a:xfrm>
          <a:prstGeom prst="rect">
            <a:avLst/>
          </a:prstGeom>
          <a:solidFill>
            <a:srgbClr val="92D050">
              <a:alpha val="56000"/>
            </a:srgbClr>
          </a:solidFill>
          <a:ln>
            <a:solidFill>
              <a:schemeClr val="bg1">
                <a:lumMod val="50000"/>
              </a:schemeClr>
            </a:solidFill>
          </a:ln>
        </p:spPr>
        <p:txBody>
          <a:bodyPr wrap="square">
            <a:spAutoFit/>
          </a:bodyPr>
          <a:lstStyle/>
          <a:p>
            <a:r>
              <a:rPr lang="ja-JP" altLang="en-US"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a:t>
            </a:r>
            <a:r>
              <a:rPr lang="ja-JP" altLang="ja-JP" sz="1600" b="1" dirty="0">
                <a:latin typeface="HGPｺﾞｼｯｸM" panose="020B0600000000000000" pitchFamily="50" charset="-128"/>
                <a:ea typeface="HGPｺﾞｼｯｸM" panose="020B0600000000000000" pitchFamily="50" charset="-128"/>
              </a:rPr>
              <a:t>１</a:t>
            </a:r>
            <a:r>
              <a:rPr lang="ja-JP" altLang="ja-JP" sz="1600" b="1" dirty="0" smtClean="0">
                <a:latin typeface="HGPｺﾞｼｯｸM" panose="020B0600000000000000" pitchFamily="50" charset="-128"/>
                <a:ea typeface="HGPｺﾞｼｯｸM" panose="020B0600000000000000" pitchFamily="50" charset="-128"/>
              </a:rPr>
              <a:t>）</a:t>
            </a:r>
            <a:r>
              <a:rPr lang="en-US" altLang="ja-JP" sz="1600" b="1" dirty="0" smtClean="0">
                <a:latin typeface="HGPｺﾞｼｯｸM" panose="020B0600000000000000" pitchFamily="50" charset="-128"/>
                <a:ea typeface="HGPｺﾞｼｯｸM" panose="020B0600000000000000" pitchFamily="50" charset="-128"/>
              </a:rPr>
              <a:t> </a:t>
            </a:r>
            <a:r>
              <a:rPr lang="ja-JP" altLang="en-US" sz="1600" b="1" dirty="0" smtClean="0">
                <a:latin typeface="HGPｺﾞｼｯｸM" panose="020B0600000000000000" pitchFamily="50" charset="-128"/>
                <a:ea typeface="HGPｺﾞｼｯｸM" panose="020B0600000000000000" pitchFamily="50" charset="-128"/>
              </a:rPr>
              <a:t>傷病届</a:t>
            </a:r>
            <a:r>
              <a:rPr lang="ja-JP" altLang="ja-JP" sz="1600" b="1" dirty="0" smtClean="0">
                <a:latin typeface="HGPｺﾞｼｯｸM" panose="020B0600000000000000" pitchFamily="50" charset="-128"/>
                <a:ea typeface="HGPｺﾞｼｯｸM" panose="020B0600000000000000" pitchFamily="50" charset="-128"/>
              </a:rPr>
              <a:t>の</a:t>
            </a:r>
            <a:r>
              <a:rPr lang="ja-JP" altLang="en-US" sz="1600" b="1" dirty="0" smtClean="0">
                <a:latin typeface="HGPｺﾞｼｯｸM" panose="020B0600000000000000" pitchFamily="50" charset="-128"/>
                <a:ea typeface="HGPｺﾞｼｯｸM" panose="020B0600000000000000" pitchFamily="50" charset="-128"/>
              </a:rPr>
              <a:t>提出</a:t>
            </a:r>
            <a:r>
              <a:rPr lang="ja-JP" altLang="ja-JP" sz="1600" b="1" dirty="0" smtClean="0">
                <a:latin typeface="HGPｺﾞｼｯｸM" panose="020B0600000000000000" pitchFamily="50" charset="-128"/>
                <a:ea typeface="HGPｺﾞｼｯｸM" panose="020B0600000000000000" pitchFamily="50" charset="-128"/>
              </a:rPr>
              <a:t>の</a:t>
            </a:r>
            <a:r>
              <a:rPr lang="ja-JP" altLang="ja-JP" sz="1600" b="1" dirty="0">
                <a:latin typeface="HGPｺﾞｼｯｸM" panose="020B0600000000000000" pitchFamily="50" charset="-128"/>
                <a:ea typeface="HGPｺﾞｼｯｸM" panose="020B0600000000000000" pitchFamily="50" charset="-128"/>
              </a:rPr>
              <a:t>励行を促す取組の強化</a:t>
            </a:r>
          </a:p>
          <a:p>
            <a:r>
              <a:rPr lang="ja-JP" altLang="en-US"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a:t>
            </a:r>
            <a:r>
              <a:rPr lang="ja-JP" altLang="ja-JP" sz="1600" b="1" dirty="0">
                <a:latin typeface="HGPｺﾞｼｯｸM" panose="020B0600000000000000" pitchFamily="50" charset="-128"/>
                <a:ea typeface="HGPｺﾞｼｯｸM" panose="020B0600000000000000" pitchFamily="50" charset="-128"/>
              </a:rPr>
              <a:t>２</a:t>
            </a:r>
            <a:r>
              <a:rPr lang="ja-JP" altLang="ja-JP" sz="1600" b="1" dirty="0" smtClean="0">
                <a:latin typeface="HGPｺﾞｼｯｸM" panose="020B0600000000000000" pitchFamily="50" charset="-128"/>
                <a:ea typeface="HGPｺﾞｼｯｸM" panose="020B0600000000000000" pitchFamily="50" charset="-128"/>
              </a:rPr>
              <a:t>）</a:t>
            </a:r>
            <a:r>
              <a:rPr lang="en-US" altLang="ja-JP"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第三者</a:t>
            </a:r>
            <a:r>
              <a:rPr lang="ja-JP" altLang="ja-JP" sz="1600" b="1" dirty="0">
                <a:latin typeface="HGPｺﾞｼｯｸM" panose="020B0600000000000000" pitchFamily="50" charset="-128"/>
                <a:ea typeface="HGPｺﾞｼｯｸM" panose="020B0600000000000000" pitchFamily="50" charset="-128"/>
              </a:rPr>
              <a:t>による不法行為が疑われるレセプト発見の強化</a:t>
            </a:r>
          </a:p>
          <a:p>
            <a:r>
              <a:rPr lang="ja-JP" altLang="en-US"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a:t>
            </a:r>
            <a:r>
              <a:rPr lang="ja-JP" altLang="ja-JP" sz="1600" b="1" dirty="0">
                <a:latin typeface="HGPｺﾞｼｯｸM" panose="020B0600000000000000" pitchFamily="50" charset="-128"/>
                <a:ea typeface="HGPｺﾞｼｯｸM" panose="020B0600000000000000" pitchFamily="50" charset="-128"/>
              </a:rPr>
              <a:t>３</a:t>
            </a:r>
            <a:r>
              <a:rPr lang="ja-JP" altLang="ja-JP" sz="1600" b="1" dirty="0" smtClean="0">
                <a:latin typeface="HGPｺﾞｼｯｸM" panose="020B0600000000000000" pitchFamily="50" charset="-128"/>
                <a:ea typeface="HGPｺﾞｼｯｸM" panose="020B0600000000000000" pitchFamily="50" charset="-128"/>
              </a:rPr>
              <a:t>）</a:t>
            </a:r>
            <a:r>
              <a:rPr lang="en-US" altLang="ja-JP"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損害</a:t>
            </a:r>
            <a:r>
              <a:rPr lang="ja-JP" altLang="ja-JP" sz="1600" b="1" dirty="0">
                <a:latin typeface="HGPｺﾞｼｯｸM" panose="020B0600000000000000" pitchFamily="50" charset="-128"/>
                <a:ea typeface="HGPｺﾞｼｯｸM" panose="020B0600000000000000" pitchFamily="50" charset="-128"/>
              </a:rPr>
              <a:t>賠償請求の事務が滞っている場合の解消方法</a:t>
            </a:r>
          </a:p>
          <a:p>
            <a:r>
              <a:rPr lang="ja-JP" altLang="en-US"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a:t>
            </a:r>
            <a:r>
              <a:rPr lang="ja-JP" altLang="ja-JP" sz="1600" b="1" dirty="0">
                <a:latin typeface="HGPｺﾞｼｯｸM" panose="020B0600000000000000" pitchFamily="50" charset="-128"/>
                <a:ea typeface="HGPｺﾞｼｯｸM" panose="020B0600000000000000" pitchFamily="50" charset="-128"/>
              </a:rPr>
              <a:t>４</a:t>
            </a:r>
            <a:r>
              <a:rPr lang="ja-JP" altLang="ja-JP" sz="1600" b="1" dirty="0" smtClean="0">
                <a:latin typeface="HGPｺﾞｼｯｸM" panose="020B0600000000000000" pitchFamily="50" charset="-128"/>
                <a:ea typeface="HGPｺﾞｼｯｸM" panose="020B0600000000000000" pitchFamily="50" charset="-128"/>
              </a:rPr>
              <a:t>）</a:t>
            </a:r>
            <a:r>
              <a:rPr lang="en-US" altLang="ja-JP"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損害</a:t>
            </a:r>
            <a:r>
              <a:rPr lang="ja-JP" altLang="ja-JP" sz="1600" b="1" dirty="0">
                <a:latin typeface="HGPｺﾞｼｯｸM" panose="020B0600000000000000" pitchFamily="50" charset="-128"/>
                <a:ea typeface="HGPｺﾞｼｯｸM" panose="020B0600000000000000" pitchFamily="50" charset="-128"/>
              </a:rPr>
              <a:t>保険会社、医療機関等との連携方法</a:t>
            </a:r>
          </a:p>
          <a:p>
            <a:r>
              <a:rPr lang="ja-JP" altLang="en-US"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a:t>
            </a:r>
            <a:r>
              <a:rPr lang="ja-JP" altLang="ja-JP" sz="1600" b="1" dirty="0">
                <a:latin typeface="HGPｺﾞｼｯｸM" panose="020B0600000000000000" pitchFamily="50" charset="-128"/>
                <a:ea typeface="HGPｺﾞｼｯｸM" panose="020B0600000000000000" pitchFamily="50" charset="-128"/>
              </a:rPr>
              <a:t>５</a:t>
            </a:r>
            <a:r>
              <a:rPr lang="ja-JP" altLang="ja-JP" sz="1600" b="1" dirty="0" smtClean="0">
                <a:latin typeface="HGPｺﾞｼｯｸM" panose="020B0600000000000000" pitchFamily="50" charset="-128"/>
                <a:ea typeface="HGPｺﾞｼｯｸM" panose="020B0600000000000000" pitchFamily="50" charset="-128"/>
              </a:rPr>
              <a:t>）</a:t>
            </a:r>
            <a:r>
              <a:rPr lang="en-US" altLang="ja-JP" sz="1600" b="1" dirty="0" smtClean="0">
                <a:latin typeface="HGPｺﾞｼｯｸM" panose="020B0600000000000000" pitchFamily="50" charset="-128"/>
                <a:ea typeface="HGPｺﾞｼｯｸM" panose="020B0600000000000000" pitchFamily="50" charset="-128"/>
              </a:rPr>
              <a:t> </a:t>
            </a:r>
            <a:r>
              <a:rPr lang="ja-JP" altLang="ja-JP" sz="1600" b="1" dirty="0" smtClean="0">
                <a:latin typeface="HGPｺﾞｼｯｸM" panose="020B0600000000000000" pitchFamily="50" charset="-128"/>
                <a:ea typeface="HGPｺﾞｼｯｸM" panose="020B0600000000000000" pitchFamily="50" charset="-128"/>
              </a:rPr>
              <a:t>その他</a:t>
            </a:r>
            <a:r>
              <a:rPr lang="ja-JP" altLang="ja-JP" sz="1600" b="1" dirty="0">
                <a:latin typeface="HGPｺﾞｼｯｸM" panose="020B0600000000000000" pitchFamily="50" charset="-128"/>
                <a:ea typeface="HGPｺﾞｼｯｸM" panose="020B0600000000000000" pitchFamily="50" charset="-128"/>
              </a:rPr>
              <a:t>、求償事務</a:t>
            </a:r>
            <a:r>
              <a:rPr lang="ja-JP" altLang="ja-JP" sz="1600" b="1" dirty="0" smtClean="0">
                <a:latin typeface="HGPｺﾞｼｯｸM" panose="020B0600000000000000" pitchFamily="50" charset="-128"/>
                <a:ea typeface="HGPｺﾞｼｯｸM" panose="020B0600000000000000" pitchFamily="50" charset="-128"/>
              </a:rPr>
              <a:t>の</a:t>
            </a:r>
            <a:r>
              <a:rPr lang="ja-JP" altLang="en-US" sz="1600" b="1" dirty="0" smtClean="0">
                <a:latin typeface="HGPｺﾞｼｯｸM" panose="020B0600000000000000" pitchFamily="50" charset="-128"/>
                <a:ea typeface="HGPｺﾞｼｯｸM" panose="020B0600000000000000" pitchFamily="50" charset="-128"/>
              </a:rPr>
              <a:t>取組</a:t>
            </a:r>
            <a:r>
              <a:rPr lang="ja-JP" altLang="ja-JP" sz="1600" b="1" dirty="0" smtClean="0">
                <a:latin typeface="HGPｺﾞｼｯｸM" panose="020B0600000000000000" pitchFamily="50" charset="-128"/>
                <a:ea typeface="HGPｺﾞｼｯｸM" panose="020B0600000000000000" pitchFamily="50" charset="-128"/>
              </a:rPr>
              <a:t>強化</a:t>
            </a:r>
            <a:endParaRPr lang="ja-JP" altLang="ja-JP" sz="1600" b="1" dirty="0">
              <a:latin typeface="HGPｺﾞｼｯｸM" panose="020B0600000000000000" pitchFamily="50" charset="-128"/>
              <a:ea typeface="HGPｺﾞｼｯｸM" panose="020B0600000000000000" pitchFamily="50" charset="-128"/>
            </a:endParaRPr>
          </a:p>
        </p:txBody>
      </p:sp>
      <p:sp>
        <p:nvSpPr>
          <p:cNvPr id="16" name="下矢印 15"/>
          <p:cNvSpPr/>
          <p:nvPr/>
        </p:nvSpPr>
        <p:spPr>
          <a:xfrm>
            <a:off x="3710956" y="4052362"/>
            <a:ext cx="2466180" cy="147992"/>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512840" y="2508822"/>
            <a:ext cx="6234446" cy="1440000"/>
          </a:xfrm>
          <a:prstGeom prst="rect">
            <a:avLst/>
          </a:prstGeom>
          <a:solidFill>
            <a:schemeClr val="bg1"/>
          </a:solidFill>
          <a:ln w="9525">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80"/>
              </a:lnSpc>
            </a:pP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（第三者行為求償アドバイザー予定者）　</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680"/>
              </a:lnSpc>
            </a:pP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１</a:t>
            </a:r>
            <a:r>
              <a:rPr lang="ja-JP" altLang="ja-JP" sz="1400" dirty="0">
                <a:solidFill>
                  <a:schemeClr val="tx1"/>
                </a:solidFill>
                <a:latin typeface="HG丸ｺﾞｼｯｸM-PRO" panose="020F0600000000000000" pitchFamily="50" charset="-128"/>
                <a:ea typeface="HG丸ｺﾞｼｯｸM-PRO" panose="020F0600000000000000" pitchFamily="50" charset="-128"/>
              </a:rPr>
              <a:t>　高田橋 </a:t>
            </a:r>
            <a:r>
              <a:rPr lang="ja-JP" altLang="ja-JP" sz="1400" dirty="0" smtClean="0">
                <a:solidFill>
                  <a:schemeClr val="tx1"/>
                </a:solidFill>
                <a:latin typeface="HG丸ｺﾞｼｯｸM-PRO" panose="020F0600000000000000" pitchFamily="50" charset="-128"/>
                <a:ea typeface="HG丸ｺﾞｼｯｸM-PRO" panose="020F0600000000000000" pitchFamily="50" charset="-128"/>
              </a:rPr>
              <a:t>厚男氏</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（元都城市職員）</a:t>
            </a:r>
            <a:endParaRPr lang="ja-JP" altLang="ja-JP" sz="1400" dirty="0">
              <a:solidFill>
                <a:schemeClr val="tx1"/>
              </a:solidFill>
              <a:latin typeface="HG丸ｺﾞｼｯｸM-PRO" panose="020F0600000000000000" pitchFamily="50" charset="-128"/>
              <a:ea typeface="HG丸ｺﾞｼｯｸM-PRO" panose="020F0600000000000000" pitchFamily="50" charset="-128"/>
            </a:endParaRPr>
          </a:p>
          <a:p>
            <a:pPr>
              <a:lnSpc>
                <a:spcPts val="1680"/>
              </a:lnSpc>
            </a:pP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4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ja-JP" sz="1400" dirty="0">
                <a:solidFill>
                  <a:schemeClr val="tx1"/>
                </a:solidFill>
                <a:latin typeface="HG丸ｺﾞｼｯｸM-PRO" panose="020F0600000000000000" pitchFamily="50" charset="-128"/>
                <a:ea typeface="HG丸ｺﾞｼｯｸM-PRO" panose="020F0600000000000000" pitchFamily="50" charset="-128"/>
              </a:rPr>
              <a:t>　宮井 昭</a:t>
            </a:r>
            <a:r>
              <a:rPr lang="ja-JP" altLang="ja-JP" sz="1400" dirty="0" smtClean="0">
                <a:solidFill>
                  <a:schemeClr val="tx1"/>
                </a:solidFill>
                <a:latin typeface="HG丸ｺﾞｼｯｸM-PRO" panose="020F0600000000000000" pitchFamily="50" charset="-128"/>
                <a:ea typeface="HG丸ｺﾞｼｯｸM-PRO" panose="020F0600000000000000" pitchFamily="50" charset="-128"/>
              </a:rPr>
              <a:t>治氏</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（元損害保険ジャパン職員、元和歌山市非常勤職員）</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680"/>
              </a:lnSpc>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３　和田 憲明氏（尼崎市職員）</a:t>
            </a:r>
            <a:endParaRPr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680"/>
              </a:lnSpc>
            </a:pP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この他１～２名に</a:t>
            </a:r>
            <a:r>
              <a:rPr lang="ja-JP" altLang="en-US" sz="1400" dirty="0">
                <a:solidFill>
                  <a:schemeClr val="tx1"/>
                </a:solidFill>
                <a:latin typeface="HG丸ｺﾞｼｯｸM-PRO" panose="020F0600000000000000" pitchFamily="50" charset="-128"/>
                <a:ea typeface="HG丸ｺﾞｼｯｸM-PRO" panose="020F0600000000000000" pitchFamily="50" charset="-128"/>
              </a:rPr>
              <a:t>依頼</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する予定。</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663624" y="3897104"/>
            <a:ext cx="4844494" cy="46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アドバイザーからの助言等により</a:t>
            </a:r>
            <a:endParaRPr kumimoji="1" lang="ja-JP" altLang="en-US" sz="1600" dirty="0">
              <a:solidFill>
                <a:schemeClr val="tx1"/>
              </a:solidFill>
            </a:endParaRPr>
          </a:p>
        </p:txBody>
      </p:sp>
      <p:sp>
        <p:nvSpPr>
          <p:cNvPr id="19" name="角丸四角形 18"/>
          <p:cNvSpPr/>
          <p:nvPr/>
        </p:nvSpPr>
        <p:spPr>
          <a:xfrm>
            <a:off x="5587642" y="5281022"/>
            <a:ext cx="4844494" cy="46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等の求償事務の底上げに取り組み、</a:t>
            </a:r>
            <a:endParaRPr kumimoji="1" lang="ja-JP" altLang="en-US" sz="1600" dirty="0">
              <a:solidFill>
                <a:schemeClr val="tx1"/>
              </a:solidFill>
            </a:endParaRPr>
          </a:p>
        </p:txBody>
      </p:sp>
      <p:sp>
        <p:nvSpPr>
          <p:cNvPr id="20" name="下矢印 19"/>
          <p:cNvSpPr/>
          <p:nvPr/>
        </p:nvSpPr>
        <p:spPr>
          <a:xfrm>
            <a:off x="3737808" y="5729280"/>
            <a:ext cx="2466180" cy="147992"/>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433280" y="6010222"/>
            <a:ext cx="5040000" cy="720000"/>
          </a:xfrm>
          <a:prstGeom prst="rect">
            <a:avLst/>
          </a:prstGeom>
          <a:gradFill flip="none" rotWithShape="1">
            <a:gsLst>
              <a:gs pos="0">
                <a:srgbClr val="FFFFFF"/>
              </a:gs>
              <a:gs pos="100000">
                <a:srgbClr val="FFCC99"/>
              </a:gs>
            </a:gsLst>
            <a:path path="circle">
              <a:fillToRect l="50000" t="50000" r="50000" b="50000"/>
            </a:path>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数値目標の達成</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p:txBody>
      </p:sp>
      <p:pic>
        <p:nvPicPr>
          <p:cNvPr id="22" name="Picture 2" descr="C:\Users\SNMXT\AppData\Local\Microsoft\Windows\Temporary Internet Files\Content.IE5\Z6T7FG7U\lgi01a2014080914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1312" y="4221088"/>
            <a:ext cx="720081" cy="78199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線コネクタ 22"/>
          <p:cNvCxnSpPr/>
          <p:nvPr/>
        </p:nvCxnSpPr>
        <p:spPr>
          <a:xfrm>
            <a:off x="2489" y="751641"/>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768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084"/>
            <a:ext cx="8915400" cy="1143000"/>
          </a:xfrm>
        </p:spPr>
        <p:txBody>
          <a:bodyPr>
            <a:normAutofit/>
          </a:bodyPr>
          <a:lstStyle/>
          <a:p>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４</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国保改革等における対応</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
            </a:r>
            <a:br>
              <a:rPr lang="en-US" altLang="ja-JP" sz="1800" dirty="0">
                <a:solidFill>
                  <a:prstClr val="black"/>
                </a:solidFill>
                <a:latin typeface="HGP創英角ｺﾞｼｯｸUB" panose="020B0900000000000000" pitchFamily="50" charset="-128"/>
                <a:ea typeface="HGP創英角ｺﾞｼｯｸUB" panose="020B0900000000000000" pitchFamily="50" charset="-128"/>
              </a:rPr>
            </a:b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２</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国による財政支援の在り方の検討</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56456" y="1313046"/>
            <a:ext cx="9777536" cy="584775"/>
          </a:xfrm>
          <a:prstGeom prst="rect">
            <a:avLst/>
          </a:prstGeom>
          <a:ln>
            <a:solidFill>
              <a:schemeClr val="bg1">
                <a:lumMod val="50000"/>
              </a:schemeClr>
            </a:solidFill>
          </a:ln>
        </p:spPr>
        <p:txBody>
          <a:bodyPr wrap="square">
            <a:spAutoFit/>
          </a:bodyPr>
          <a:lstStyle/>
          <a:p>
            <a:r>
              <a:rPr lang="ja-JP" altLang="en-US" sz="1600" dirty="0" smtClean="0">
                <a:latin typeface="+mn-ea"/>
              </a:rPr>
              <a:t>○</a:t>
            </a:r>
            <a:r>
              <a:rPr lang="ja-JP" altLang="ja-JP" sz="1600" dirty="0">
                <a:latin typeface="+mn-ea"/>
              </a:rPr>
              <a:t>　</a:t>
            </a:r>
            <a:r>
              <a:rPr lang="ja-JP" altLang="en-US" sz="1600" dirty="0" smtClean="0">
                <a:latin typeface="+mn-ea"/>
              </a:rPr>
              <a:t>平成２７年度特別調整交付金の交付に当たり、保険者が、損保協会と協定を締結した場合や第三者行為が</a:t>
            </a:r>
            <a:endParaRPr lang="en-US" altLang="ja-JP" sz="1600" dirty="0" smtClean="0">
              <a:latin typeface="+mn-ea"/>
            </a:endParaRPr>
          </a:p>
          <a:p>
            <a:r>
              <a:rPr lang="ja-JP" altLang="en-US" sz="1600" dirty="0">
                <a:latin typeface="+mn-ea"/>
              </a:rPr>
              <a:t>　</a:t>
            </a:r>
            <a:r>
              <a:rPr lang="ja-JP" altLang="en-US" sz="1600" dirty="0" smtClean="0">
                <a:latin typeface="+mn-ea"/>
              </a:rPr>
              <a:t>疑われるレセプトの確認作業を行っている場合には、国民健康保険事業運営評価として、２０点を加算</a:t>
            </a:r>
            <a:r>
              <a:rPr lang="ja-JP" altLang="ja-JP" sz="1600" dirty="0" smtClean="0">
                <a:latin typeface="+mn-ea"/>
              </a:rPr>
              <a:t>。</a:t>
            </a:r>
            <a:r>
              <a:rPr lang="en-US" altLang="ja-JP" sz="1600" dirty="0" smtClean="0">
                <a:latin typeface="+mn-ea"/>
              </a:rPr>
              <a:t> </a:t>
            </a:r>
            <a:endParaRPr lang="ja-JP" altLang="ja-JP" sz="1600" dirty="0">
              <a:latin typeface="+mn-ea"/>
            </a:endParaRPr>
          </a:p>
        </p:txBody>
      </p:sp>
      <p:sp>
        <p:nvSpPr>
          <p:cNvPr id="4" name="スライド番号プレースホルダー 1"/>
          <p:cNvSpPr txBox="1">
            <a:spLocks/>
          </p:cNvSpPr>
          <p:nvPr/>
        </p:nvSpPr>
        <p:spPr>
          <a:xfrm>
            <a:off x="7371269" y="6501354"/>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33</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72008" y="872054"/>
            <a:ext cx="6020536" cy="338554"/>
          </a:xfrm>
          <a:prstGeom prst="rect">
            <a:avLst/>
          </a:prstGeom>
          <a:solidFill>
            <a:schemeClr val="accent1">
              <a:lumMod val="20000"/>
              <a:lumOff val="80000"/>
            </a:schemeClr>
          </a:solidFill>
          <a:ln>
            <a:solidFill>
              <a:schemeClr val="bg1">
                <a:lumMod val="50000"/>
              </a:schemeClr>
            </a:solidFill>
          </a:ln>
        </p:spPr>
        <p:txBody>
          <a:bodyPr wrap="square">
            <a:spAutoFit/>
          </a:bodyPr>
          <a:lstStyle/>
          <a:p>
            <a:r>
              <a:rPr lang="ja-JP" altLang="en-US" sz="1600" b="1" dirty="0" smtClean="0">
                <a:latin typeface="+mn-ea"/>
              </a:rPr>
              <a:t>　①　</a:t>
            </a:r>
            <a:r>
              <a:rPr lang="ja-JP" altLang="ja-JP" sz="1600" b="1" dirty="0">
                <a:latin typeface="+mn-ea"/>
              </a:rPr>
              <a:t>平成</a:t>
            </a:r>
            <a:r>
              <a:rPr lang="en-US" altLang="ja-JP" sz="1600" b="1" dirty="0">
                <a:latin typeface="+mn-ea"/>
              </a:rPr>
              <a:t>27</a:t>
            </a:r>
            <a:r>
              <a:rPr lang="ja-JP" altLang="ja-JP" sz="1600" b="1" dirty="0">
                <a:latin typeface="+mn-ea"/>
              </a:rPr>
              <a:t>年度特別調整交付</a:t>
            </a:r>
            <a:r>
              <a:rPr lang="ja-JP" altLang="ja-JP" sz="1600" b="1" dirty="0" smtClean="0">
                <a:latin typeface="+mn-ea"/>
              </a:rPr>
              <a:t>金</a:t>
            </a:r>
            <a:r>
              <a:rPr lang="ja-JP" altLang="en-US" sz="1600" b="1" dirty="0" smtClean="0">
                <a:latin typeface="+mn-ea"/>
              </a:rPr>
              <a:t>等</a:t>
            </a:r>
            <a:r>
              <a:rPr lang="ja-JP" altLang="ja-JP" sz="1600" b="1" dirty="0" smtClean="0">
                <a:latin typeface="+mn-ea"/>
              </a:rPr>
              <a:t>に</a:t>
            </a:r>
            <a:r>
              <a:rPr lang="ja-JP" altLang="ja-JP" sz="1600" b="1" dirty="0">
                <a:latin typeface="+mn-ea"/>
              </a:rPr>
              <a:t>よる財政支援</a:t>
            </a:r>
            <a:endParaRPr lang="en-US" altLang="ja-JP" sz="1600" b="1" dirty="0" smtClean="0">
              <a:latin typeface="+mn-ea"/>
            </a:endParaRPr>
          </a:p>
        </p:txBody>
      </p:sp>
      <p:sp>
        <p:nvSpPr>
          <p:cNvPr id="7" name="正方形/長方形 6"/>
          <p:cNvSpPr/>
          <p:nvPr/>
        </p:nvSpPr>
        <p:spPr>
          <a:xfrm>
            <a:off x="56456" y="3954542"/>
            <a:ext cx="9777536" cy="338554"/>
          </a:xfrm>
          <a:prstGeom prst="rect">
            <a:avLst/>
          </a:prstGeom>
          <a:ln>
            <a:solidFill>
              <a:schemeClr val="bg1">
                <a:lumMod val="50000"/>
              </a:schemeClr>
            </a:solidFill>
          </a:ln>
        </p:spPr>
        <p:txBody>
          <a:bodyPr wrap="square">
            <a:spAutoFit/>
          </a:bodyPr>
          <a:lstStyle/>
          <a:p>
            <a:r>
              <a:rPr lang="ja-JP" altLang="en-US" sz="1600" dirty="0" smtClean="0">
                <a:latin typeface="+mn-ea"/>
              </a:rPr>
              <a:t>○　今後、</a:t>
            </a:r>
            <a:r>
              <a:rPr lang="ja-JP" altLang="en-US" sz="1600" dirty="0" smtClean="0">
                <a:solidFill>
                  <a:prstClr val="black"/>
                </a:solidFill>
                <a:latin typeface="+mn-ea"/>
              </a:rPr>
              <a:t>保険者</a:t>
            </a:r>
            <a:r>
              <a:rPr lang="ja-JP" altLang="en-US" sz="1600" dirty="0">
                <a:solidFill>
                  <a:prstClr val="black"/>
                </a:solidFill>
                <a:latin typeface="+mn-ea"/>
              </a:rPr>
              <a:t>努力支援</a:t>
            </a:r>
            <a:r>
              <a:rPr lang="ja-JP" altLang="en-US" sz="1600" dirty="0" smtClean="0">
                <a:solidFill>
                  <a:prstClr val="black"/>
                </a:solidFill>
                <a:latin typeface="+mn-ea"/>
              </a:rPr>
              <a:t>制度の中での</a:t>
            </a:r>
            <a:r>
              <a:rPr lang="ja-JP" altLang="en-US" sz="1600" dirty="0">
                <a:solidFill>
                  <a:prstClr val="black"/>
                </a:solidFill>
                <a:latin typeface="+mn-ea"/>
              </a:rPr>
              <a:t>指標化</a:t>
            </a:r>
            <a:r>
              <a:rPr lang="ja-JP" altLang="en-US" sz="1600" dirty="0" smtClean="0">
                <a:solidFill>
                  <a:prstClr val="black"/>
                </a:solidFill>
                <a:latin typeface="+mn-ea"/>
              </a:rPr>
              <a:t>等についても検討</a:t>
            </a:r>
            <a:endParaRPr lang="ja-JP" altLang="ja-JP" sz="1600" dirty="0">
              <a:latin typeface="+mn-ea"/>
            </a:endParaRPr>
          </a:p>
        </p:txBody>
      </p:sp>
      <p:sp>
        <p:nvSpPr>
          <p:cNvPr id="8" name="正方形/長方形 7"/>
          <p:cNvSpPr/>
          <p:nvPr/>
        </p:nvSpPr>
        <p:spPr>
          <a:xfrm>
            <a:off x="72008" y="3522494"/>
            <a:ext cx="6020536" cy="338554"/>
          </a:xfrm>
          <a:prstGeom prst="rect">
            <a:avLst/>
          </a:prstGeom>
          <a:solidFill>
            <a:schemeClr val="accent1">
              <a:lumMod val="20000"/>
              <a:lumOff val="80000"/>
            </a:schemeClr>
          </a:solidFill>
          <a:ln>
            <a:solidFill>
              <a:schemeClr val="bg1">
                <a:lumMod val="50000"/>
              </a:schemeClr>
            </a:solidFill>
          </a:ln>
        </p:spPr>
        <p:txBody>
          <a:bodyPr wrap="square">
            <a:spAutoFit/>
          </a:bodyPr>
          <a:lstStyle/>
          <a:p>
            <a:r>
              <a:rPr lang="ja-JP" altLang="en-US" sz="1600" b="1" dirty="0" smtClean="0"/>
              <a:t>　②　保険者努力支援制度等</a:t>
            </a:r>
            <a:endParaRPr lang="en-US" altLang="ja-JP" sz="1600" b="1" dirty="0" smtClean="0"/>
          </a:p>
        </p:txBody>
      </p:sp>
      <p:sp>
        <p:nvSpPr>
          <p:cNvPr id="9" name="正方形/長方形 8"/>
          <p:cNvSpPr/>
          <p:nvPr/>
        </p:nvSpPr>
        <p:spPr>
          <a:xfrm>
            <a:off x="56456" y="4997494"/>
            <a:ext cx="9777536" cy="1815882"/>
          </a:xfrm>
          <a:prstGeom prst="rect">
            <a:avLst/>
          </a:prstGeom>
          <a:ln>
            <a:solidFill>
              <a:schemeClr val="bg1">
                <a:lumMod val="50000"/>
              </a:schemeClr>
            </a:solidFill>
            <a:prstDash val="sysDash"/>
          </a:ln>
        </p:spPr>
        <p:txBody>
          <a:bodyPr wrap="square">
            <a:spAutoFit/>
          </a:bodyPr>
          <a:lstStyle/>
          <a:p>
            <a:r>
              <a:rPr lang="ja-JP" altLang="ja-JP" sz="1600" dirty="0" smtClean="0">
                <a:latin typeface="+mn-ea"/>
              </a:rPr>
              <a:t>○</a:t>
            </a:r>
            <a:r>
              <a:rPr lang="ja-JP" altLang="en-US" sz="1600" dirty="0" smtClean="0">
                <a:latin typeface="+mn-ea"/>
              </a:rPr>
              <a:t>　</a:t>
            </a:r>
            <a:r>
              <a:rPr lang="ja-JP" altLang="ja-JP" sz="1600" dirty="0" smtClean="0">
                <a:latin typeface="+mn-ea"/>
              </a:rPr>
              <a:t>市町村</a:t>
            </a:r>
            <a:r>
              <a:rPr lang="ja-JP" altLang="ja-JP" sz="1600" dirty="0">
                <a:latin typeface="+mn-ea"/>
              </a:rPr>
              <a:t>は、第三者行為に伴う損害賠償額が確定した場合は、直ちに調定し債権管理を行う。なお、</a:t>
            </a:r>
            <a:r>
              <a:rPr lang="ja-JP" altLang="ja-JP" sz="1600" b="1" dirty="0">
                <a:solidFill>
                  <a:srgbClr val="C00000"/>
                </a:solidFill>
                <a:latin typeface="+mn-ea"/>
              </a:rPr>
              <a:t>調定を</a:t>
            </a:r>
            <a:endParaRPr lang="en-US" altLang="ja-JP" sz="1600" b="1" dirty="0">
              <a:solidFill>
                <a:srgbClr val="C00000"/>
              </a:solidFill>
              <a:latin typeface="+mn-ea"/>
            </a:endParaRPr>
          </a:p>
          <a:p>
            <a:r>
              <a:rPr lang="ja-JP" altLang="en-US" sz="1600" b="1" dirty="0">
                <a:solidFill>
                  <a:srgbClr val="C00000"/>
                </a:solidFill>
                <a:latin typeface="+mn-ea"/>
              </a:rPr>
              <a:t>　</a:t>
            </a:r>
            <a:r>
              <a:rPr lang="ja-JP" altLang="ja-JP" sz="1600" b="1" dirty="0">
                <a:solidFill>
                  <a:srgbClr val="C00000"/>
                </a:solidFill>
                <a:latin typeface="+mn-ea"/>
              </a:rPr>
              <a:t>行ったとき</a:t>
            </a:r>
            <a:r>
              <a:rPr lang="ja-JP" altLang="ja-JP" sz="1600" dirty="0">
                <a:latin typeface="+mn-ea"/>
              </a:rPr>
              <a:t>は、その賠償金の額に係る療養に要した費用は、全て当該年度の療養給付費負担金の対象費用と</a:t>
            </a:r>
            <a:endParaRPr lang="en-US" altLang="ja-JP" sz="1600" dirty="0">
              <a:latin typeface="+mn-ea"/>
            </a:endParaRPr>
          </a:p>
          <a:p>
            <a:r>
              <a:rPr lang="ja-JP" altLang="en-US" sz="1600" dirty="0">
                <a:latin typeface="+mn-ea"/>
              </a:rPr>
              <a:t>　</a:t>
            </a:r>
            <a:r>
              <a:rPr lang="ja-JP" altLang="en-US" sz="1600" dirty="0" smtClean="0">
                <a:latin typeface="+mn-ea"/>
              </a:rPr>
              <a:t>はし</a:t>
            </a:r>
            <a:r>
              <a:rPr lang="ja-JP" altLang="ja-JP" sz="1600" dirty="0" smtClean="0">
                <a:latin typeface="+mn-ea"/>
              </a:rPr>
              <a:t>ない</a:t>
            </a:r>
            <a:r>
              <a:rPr lang="ja-JP" altLang="ja-JP" sz="1600" dirty="0">
                <a:latin typeface="+mn-ea"/>
              </a:rPr>
              <a:t>。</a:t>
            </a:r>
            <a:r>
              <a:rPr lang="ja-JP" altLang="ja-JP" sz="1400" dirty="0" smtClean="0">
                <a:latin typeface="+mn-ea"/>
              </a:rPr>
              <a:t>（</a:t>
            </a:r>
            <a:r>
              <a:rPr lang="ja-JP" altLang="en-US" sz="1400" dirty="0" smtClean="0">
                <a:latin typeface="+mn-ea"/>
              </a:rPr>
              <a:t>「第三者行為に伴う損害賠償金等に係る療養に要した費用の取扱いについて」</a:t>
            </a:r>
            <a:r>
              <a:rPr lang="ja-JP" altLang="ja-JP" sz="1400" dirty="0" smtClean="0">
                <a:latin typeface="+mn-ea"/>
              </a:rPr>
              <a:t>昭和</a:t>
            </a:r>
            <a:r>
              <a:rPr lang="en-US" altLang="ja-JP" sz="1400" dirty="0">
                <a:latin typeface="+mn-ea"/>
              </a:rPr>
              <a:t>40</a:t>
            </a:r>
            <a:r>
              <a:rPr lang="ja-JP" altLang="ja-JP" sz="1400" dirty="0">
                <a:latin typeface="+mn-ea"/>
              </a:rPr>
              <a:t>年</a:t>
            </a:r>
            <a:r>
              <a:rPr lang="en-US" altLang="ja-JP" sz="1400" dirty="0">
                <a:latin typeface="+mn-ea"/>
              </a:rPr>
              <a:t>5</a:t>
            </a:r>
            <a:r>
              <a:rPr lang="ja-JP" altLang="ja-JP" sz="1400" dirty="0">
                <a:latin typeface="+mn-ea"/>
              </a:rPr>
              <a:t>月</a:t>
            </a:r>
            <a:r>
              <a:rPr lang="en-US" altLang="ja-JP" sz="1400" dirty="0">
                <a:latin typeface="+mn-ea"/>
              </a:rPr>
              <a:t>11</a:t>
            </a:r>
            <a:r>
              <a:rPr lang="ja-JP" altLang="ja-JP" sz="1400" dirty="0">
                <a:latin typeface="+mn-ea"/>
              </a:rPr>
              <a:t>日保険発第</a:t>
            </a:r>
            <a:r>
              <a:rPr lang="en-US" altLang="ja-JP" sz="1400" dirty="0">
                <a:latin typeface="+mn-ea"/>
              </a:rPr>
              <a:t>124</a:t>
            </a:r>
            <a:r>
              <a:rPr lang="ja-JP" altLang="ja-JP" sz="1400" dirty="0">
                <a:latin typeface="+mn-ea"/>
              </a:rPr>
              <a:t>号）</a:t>
            </a:r>
            <a:endParaRPr lang="ja-JP" altLang="ja-JP" sz="1600" dirty="0">
              <a:latin typeface="+mn-ea"/>
            </a:endParaRPr>
          </a:p>
          <a:p>
            <a:r>
              <a:rPr lang="ja-JP" altLang="ja-JP" sz="1600" dirty="0">
                <a:latin typeface="+mn-ea"/>
              </a:rPr>
              <a:t>○　また、高額医療費共同事業や超高額医療費共同事業の対象医療費については、</a:t>
            </a:r>
            <a:r>
              <a:rPr lang="ja-JP" altLang="ja-JP" sz="1600" b="1" dirty="0">
                <a:solidFill>
                  <a:srgbClr val="C00000"/>
                </a:solidFill>
                <a:latin typeface="+mn-ea"/>
              </a:rPr>
              <a:t>第三者求償により取得した</a:t>
            </a:r>
            <a:endParaRPr lang="en-US" altLang="ja-JP" sz="1600" b="1" dirty="0">
              <a:solidFill>
                <a:srgbClr val="C00000"/>
              </a:solidFill>
              <a:latin typeface="+mn-ea"/>
            </a:endParaRPr>
          </a:p>
          <a:p>
            <a:r>
              <a:rPr lang="ja-JP" altLang="en-US" sz="1600" b="1" dirty="0">
                <a:solidFill>
                  <a:srgbClr val="C00000"/>
                </a:solidFill>
                <a:latin typeface="+mn-ea"/>
              </a:rPr>
              <a:t>　</a:t>
            </a:r>
            <a:r>
              <a:rPr lang="ja-JP" altLang="ja-JP" sz="1600" b="1" dirty="0">
                <a:solidFill>
                  <a:srgbClr val="C00000"/>
                </a:solidFill>
                <a:latin typeface="+mn-ea"/>
              </a:rPr>
              <a:t>額を控除した額を対象</a:t>
            </a:r>
            <a:r>
              <a:rPr lang="ja-JP" altLang="ja-JP" sz="1600" dirty="0">
                <a:latin typeface="+mn-ea"/>
              </a:rPr>
              <a:t>とすることとしている。</a:t>
            </a:r>
          </a:p>
          <a:p>
            <a:r>
              <a:rPr lang="ja-JP" altLang="ja-JP" sz="1600" dirty="0">
                <a:latin typeface="+mn-ea"/>
              </a:rPr>
              <a:t>○　なお、</a:t>
            </a:r>
            <a:r>
              <a:rPr lang="ja-JP" altLang="ja-JP" sz="1600" b="1" dirty="0">
                <a:solidFill>
                  <a:srgbClr val="C00000"/>
                </a:solidFill>
                <a:latin typeface="+mn-ea"/>
              </a:rPr>
              <a:t>調定</a:t>
            </a:r>
            <a:r>
              <a:rPr lang="ja-JP" altLang="en-US" sz="1600" b="1" dirty="0">
                <a:solidFill>
                  <a:srgbClr val="C00000"/>
                </a:solidFill>
                <a:latin typeface="+mn-ea"/>
              </a:rPr>
              <a:t>を行うべき</a:t>
            </a:r>
            <a:r>
              <a:rPr lang="ja-JP" altLang="ja-JP" sz="1600" b="1" dirty="0">
                <a:solidFill>
                  <a:srgbClr val="C00000"/>
                </a:solidFill>
                <a:latin typeface="+mn-ea"/>
              </a:rPr>
              <a:t>損害賠償金</a:t>
            </a:r>
            <a:r>
              <a:rPr lang="ja-JP" altLang="en-US" sz="1600" b="1" dirty="0">
                <a:solidFill>
                  <a:srgbClr val="C00000"/>
                </a:solidFill>
                <a:latin typeface="+mn-ea"/>
              </a:rPr>
              <a:t>の額は、</a:t>
            </a:r>
            <a:r>
              <a:rPr lang="ja-JP" altLang="ja-JP" sz="1600" b="1" dirty="0">
                <a:solidFill>
                  <a:srgbClr val="C00000"/>
                </a:solidFill>
                <a:latin typeface="+mn-ea"/>
              </a:rPr>
              <a:t>収納できる額ではなく</a:t>
            </a:r>
            <a:r>
              <a:rPr lang="ja-JP" altLang="ja-JP" sz="1600" b="1" dirty="0" smtClean="0">
                <a:solidFill>
                  <a:srgbClr val="C00000"/>
                </a:solidFill>
                <a:latin typeface="+mn-ea"/>
              </a:rPr>
              <a:t>、</a:t>
            </a:r>
            <a:r>
              <a:rPr lang="ja-JP" altLang="en-US" sz="1600" b="1" dirty="0" smtClean="0">
                <a:solidFill>
                  <a:srgbClr val="C00000"/>
                </a:solidFill>
                <a:latin typeface="+mn-ea"/>
              </a:rPr>
              <a:t>「</a:t>
            </a:r>
            <a:r>
              <a:rPr lang="ja-JP" altLang="ja-JP" sz="1600" b="1" dirty="0" smtClean="0">
                <a:solidFill>
                  <a:srgbClr val="C00000"/>
                </a:solidFill>
                <a:latin typeface="+mn-ea"/>
              </a:rPr>
              <a:t>収納</a:t>
            </a:r>
            <a:r>
              <a:rPr lang="ja-JP" altLang="ja-JP" sz="1600" b="1" dirty="0">
                <a:solidFill>
                  <a:srgbClr val="C00000"/>
                </a:solidFill>
                <a:latin typeface="+mn-ea"/>
              </a:rPr>
              <a:t>すべき</a:t>
            </a:r>
            <a:r>
              <a:rPr lang="ja-JP" altLang="ja-JP" sz="1600" b="1" dirty="0" smtClean="0">
                <a:solidFill>
                  <a:srgbClr val="C00000"/>
                </a:solidFill>
                <a:latin typeface="+mn-ea"/>
              </a:rPr>
              <a:t>額</a:t>
            </a:r>
            <a:r>
              <a:rPr lang="ja-JP" altLang="en-US" sz="1600" b="1" dirty="0" smtClean="0">
                <a:solidFill>
                  <a:srgbClr val="C00000"/>
                </a:solidFill>
                <a:latin typeface="+mn-ea"/>
              </a:rPr>
              <a:t>」であり、</a:t>
            </a:r>
            <a:r>
              <a:rPr lang="ja-JP" altLang="ja-JP" sz="1600" dirty="0" smtClean="0">
                <a:latin typeface="+mn-ea"/>
              </a:rPr>
              <a:t>高額</a:t>
            </a:r>
            <a:r>
              <a:rPr lang="ja-JP" altLang="ja-JP" sz="1600" dirty="0">
                <a:latin typeface="+mn-ea"/>
              </a:rPr>
              <a:t>医療費</a:t>
            </a:r>
            <a:r>
              <a:rPr lang="ja-JP" altLang="ja-JP" sz="1600" dirty="0" smtClean="0">
                <a:latin typeface="+mn-ea"/>
              </a:rPr>
              <a:t>共同</a:t>
            </a:r>
            <a:endParaRPr lang="en-US" altLang="ja-JP" sz="1600" dirty="0" smtClean="0">
              <a:latin typeface="+mn-ea"/>
            </a:endParaRPr>
          </a:p>
          <a:p>
            <a:r>
              <a:rPr lang="ja-JP" altLang="en-US" sz="1600" dirty="0">
                <a:latin typeface="+mn-ea"/>
              </a:rPr>
              <a:t>　</a:t>
            </a:r>
            <a:r>
              <a:rPr lang="ja-JP" altLang="ja-JP" sz="1600" dirty="0" smtClean="0">
                <a:latin typeface="+mn-ea"/>
              </a:rPr>
              <a:t>事業等</a:t>
            </a:r>
            <a:r>
              <a:rPr lang="ja-JP" altLang="en-US" sz="1600" dirty="0" smtClean="0">
                <a:latin typeface="+mn-ea"/>
              </a:rPr>
              <a:t>における「</a:t>
            </a:r>
            <a:r>
              <a:rPr lang="ja-JP" altLang="ja-JP" sz="1600" dirty="0" smtClean="0">
                <a:latin typeface="+mn-ea"/>
              </a:rPr>
              <a:t>取得</a:t>
            </a:r>
            <a:r>
              <a:rPr lang="ja-JP" altLang="ja-JP" sz="1600" dirty="0">
                <a:latin typeface="+mn-ea"/>
              </a:rPr>
              <a:t>した</a:t>
            </a:r>
            <a:r>
              <a:rPr lang="ja-JP" altLang="ja-JP" sz="1600" dirty="0" smtClean="0">
                <a:latin typeface="+mn-ea"/>
              </a:rPr>
              <a:t>額</a:t>
            </a:r>
            <a:r>
              <a:rPr lang="ja-JP" altLang="en-US" sz="1600" dirty="0" smtClean="0">
                <a:latin typeface="+mn-ea"/>
              </a:rPr>
              <a:t>」</a:t>
            </a:r>
            <a:r>
              <a:rPr lang="ja-JP" altLang="ja-JP" sz="1600" dirty="0" smtClean="0">
                <a:latin typeface="+mn-ea"/>
              </a:rPr>
              <a:t>と</a:t>
            </a:r>
            <a:r>
              <a:rPr lang="ja-JP" altLang="ja-JP" sz="1600" dirty="0">
                <a:latin typeface="+mn-ea"/>
              </a:rPr>
              <a:t>は</a:t>
            </a:r>
            <a:r>
              <a:rPr lang="ja-JP" altLang="ja-JP" sz="1600" dirty="0" smtClean="0">
                <a:latin typeface="+mn-ea"/>
              </a:rPr>
              <a:t>異なる</a:t>
            </a:r>
            <a:r>
              <a:rPr lang="ja-JP" altLang="en-US" sz="1600" dirty="0" smtClean="0">
                <a:latin typeface="+mn-ea"/>
              </a:rPr>
              <a:t>取扱いとなる</a:t>
            </a:r>
            <a:r>
              <a:rPr lang="ja-JP" altLang="ja-JP" sz="1600" dirty="0" smtClean="0">
                <a:latin typeface="+mn-ea"/>
              </a:rPr>
              <a:t>点</a:t>
            </a:r>
            <a:r>
              <a:rPr lang="ja-JP" altLang="ja-JP" sz="1600" dirty="0">
                <a:latin typeface="+mn-ea"/>
              </a:rPr>
              <a:t>に留意</a:t>
            </a:r>
            <a:r>
              <a:rPr lang="ja-JP" altLang="ja-JP" sz="1600" dirty="0" smtClean="0">
                <a:latin typeface="+mn-ea"/>
              </a:rPr>
              <a:t>。</a:t>
            </a:r>
            <a:endParaRPr lang="en-US" altLang="ja-JP" sz="1600" dirty="0">
              <a:latin typeface="+mn-ea"/>
            </a:endParaRPr>
          </a:p>
        </p:txBody>
      </p:sp>
      <p:sp>
        <p:nvSpPr>
          <p:cNvPr id="10" name="正方形/長方形 9"/>
          <p:cNvSpPr/>
          <p:nvPr/>
        </p:nvSpPr>
        <p:spPr>
          <a:xfrm>
            <a:off x="228608" y="4565446"/>
            <a:ext cx="4076320" cy="338554"/>
          </a:xfrm>
          <a:prstGeom prst="rect">
            <a:avLst/>
          </a:prstGeom>
          <a:solidFill>
            <a:schemeClr val="bg1"/>
          </a:solidFill>
          <a:ln>
            <a:solidFill>
              <a:schemeClr val="accent6">
                <a:lumMod val="50000"/>
              </a:schemeClr>
            </a:solidFill>
          </a:ln>
        </p:spPr>
        <p:txBody>
          <a:bodyPr wrap="square">
            <a:spAutoFit/>
          </a:bodyPr>
          <a:lstStyle/>
          <a:p>
            <a:pPr algn="ctr"/>
            <a:r>
              <a:rPr lang="ja-JP" altLang="en-US" sz="1600" b="1" dirty="0" smtClean="0"/>
              <a:t>　損害賠償金に係る会計処理</a:t>
            </a:r>
            <a:endParaRPr lang="en-US" altLang="ja-JP" sz="1600" b="1" dirty="0" smtClean="0"/>
          </a:p>
        </p:txBody>
      </p:sp>
      <p:sp>
        <p:nvSpPr>
          <p:cNvPr id="11" name="正方形/長方形 10"/>
          <p:cNvSpPr/>
          <p:nvPr/>
        </p:nvSpPr>
        <p:spPr>
          <a:xfrm>
            <a:off x="121642" y="1964130"/>
            <a:ext cx="9633520" cy="1384995"/>
          </a:xfrm>
          <a:prstGeom prst="rect">
            <a:avLst/>
          </a:prstGeom>
          <a:ln>
            <a:solidFill>
              <a:schemeClr val="bg1">
                <a:lumMod val="50000"/>
              </a:schemeClr>
            </a:solidFill>
            <a:prstDash val="sysDot"/>
          </a:ln>
        </p:spPr>
        <p:txBody>
          <a:bodyPr wrap="square">
            <a:spAutoFit/>
          </a:bodyPr>
          <a:lstStyle/>
          <a:p>
            <a:r>
              <a:rPr lang="en-US" altLang="ja-JP" sz="1400" dirty="0">
                <a:latin typeface="+mn-ea"/>
              </a:rPr>
              <a:t>(6) </a:t>
            </a:r>
            <a:r>
              <a:rPr lang="ja-JP" altLang="en-US" sz="1400" dirty="0">
                <a:latin typeface="+mn-ea"/>
              </a:rPr>
              <a:t>第三者求償の適正な事務を行うために、一般社団法人日本損害保険協会と第三者</a:t>
            </a:r>
            <a:r>
              <a:rPr lang="ja-JP" altLang="en-US" sz="1400" dirty="0" smtClean="0">
                <a:latin typeface="+mn-ea"/>
              </a:rPr>
              <a:t>行為</a:t>
            </a:r>
            <a:r>
              <a:rPr lang="ja-JP" altLang="en-US" sz="1400" dirty="0">
                <a:latin typeface="+mn-ea"/>
              </a:rPr>
              <a:t>による傷病届の提出に</a:t>
            </a:r>
            <a:r>
              <a:rPr lang="ja-JP" altLang="en-US" sz="1400" dirty="0" smtClean="0">
                <a:latin typeface="+mn-ea"/>
              </a:rPr>
              <a:t>関する</a:t>
            </a:r>
            <a:r>
              <a:rPr lang="ja-JP" altLang="en-US" sz="1400" dirty="0">
                <a:latin typeface="+mn-ea"/>
              </a:rPr>
              <a:t>取り決め</a:t>
            </a:r>
            <a:r>
              <a:rPr lang="ja-JP" altLang="en-US" sz="1400" dirty="0" smtClean="0">
                <a:latin typeface="+mn-ea"/>
              </a:rPr>
              <a:t>の</a:t>
            </a:r>
            <a:r>
              <a:rPr lang="ja-JP" altLang="en-US" sz="1400" dirty="0">
                <a:latin typeface="+mn-ea"/>
              </a:rPr>
              <a:t>締結をし、連携した対応を実施しているか</a:t>
            </a:r>
            <a:r>
              <a:rPr lang="ja-JP" altLang="en-US" sz="1400" dirty="0" smtClean="0">
                <a:latin typeface="+mn-ea"/>
              </a:rPr>
              <a:t>。　</a:t>
            </a:r>
            <a:endParaRPr lang="en-US" altLang="ja-JP" sz="1400" dirty="0" smtClean="0">
              <a:latin typeface="+mn-ea"/>
            </a:endParaRPr>
          </a:p>
          <a:p>
            <a:r>
              <a:rPr lang="ja-JP" altLang="en-US" sz="1400" dirty="0">
                <a:latin typeface="+mn-ea"/>
              </a:rPr>
              <a:t>　</a:t>
            </a:r>
            <a:r>
              <a:rPr lang="ja-JP" altLang="en-US" sz="1400" b="1" dirty="0" smtClean="0">
                <a:solidFill>
                  <a:srgbClr val="FF0000"/>
                </a:solidFill>
                <a:latin typeface="+mn-ea"/>
              </a:rPr>
              <a:t>・実施</a:t>
            </a:r>
            <a:r>
              <a:rPr lang="ja-JP" altLang="en-US" sz="1400" b="1" dirty="0">
                <a:solidFill>
                  <a:srgbClr val="FF0000"/>
                </a:solidFill>
                <a:latin typeface="+mn-ea"/>
              </a:rPr>
              <a:t>している、または実施することとしているが</a:t>
            </a:r>
            <a:r>
              <a:rPr lang="ja-JP" altLang="en-US" sz="1400" b="1" dirty="0" smtClean="0">
                <a:solidFill>
                  <a:srgbClr val="FF0000"/>
                </a:solidFill>
                <a:latin typeface="+mn-ea"/>
              </a:rPr>
              <a:t>該当者がいない＋２０　　　　・実施</a:t>
            </a:r>
            <a:r>
              <a:rPr lang="ja-JP" altLang="en-US" sz="1400" b="1" dirty="0">
                <a:solidFill>
                  <a:srgbClr val="FF0000"/>
                </a:solidFill>
                <a:latin typeface="+mn-ea"/>
              </a:rPr>
              <a:t>していない ０</a:t>
            </a:r>
          </a:p>
          <a:p>
            <a:endParaRPr lang="en-US" altLang="ja-JP" sz="1400" dirty="0" smtClean="0">
              <a:latin typeface="+mn-ea"/>
            </a:endParaRPr>
          </a:p>
          <a:p>
            <a:r>
              <a:rPr lang="en-US" altLang="ja-JP" sz="1400" dirty="0" smtClean="0">
                <a:latin typeface="+mn-ea"/>
              </a:rPr>
              <a:t>(</a:t>
            </a:r>
            <a:r>
              <a:rPr lang="en-US" altLang="ja-JP" sz="1400" dirty="0">
                <a:latin typeface="+mn-ea"/>
              </a:rPr>
              <a:t>7) </a:t>
            </a:r>
            <a:r>
              <a:rPr lang="ja-JP" altLang="en-US" sz="1400" dirty="0">
                <a:latin typeface="+mn-ea"/>
              </a:rPr>
              <a:t>第三者の行為によって生じた保険給付の疑いのあるレセプトを抽出し、被保険者</a:t>
            </a:r>
            <a:r>
              <a:rPr lang="ja-JP" altLang="en-US" sz="1400" dirty="0" smtClean="0">
                <a:latin typeface="+mn-ea"/>
              </a:rPr>
              <a:t>に確認</a:t>
            </a:r>
            <a:r>
              <a:rPr lang="ja-JP" altLang="en-US" sz="1400" dirty="0">
                <a:latin typeface="+mn-ea"/>
              </a:rPr>
              <a:t>作業を行っているか。</a:t>
            </a:r>
          </a:p>
          <a:p>
            <a:r>
              <a:rPr lang="ja-JP" altLang="en-US" sz="1400" dirty="0" smtClean="0">
                <a:latin typeface="+mn-ea"/>
              </a:rPr>
              <a:t>　</a:t>
            </a:r>
            <a:r>
              <a:rPr lang="ja-JP" altLang="en-US" sz="1400" b="1" dirty="0" smtClean="0">
                <a:solidFill>
                  <a:srgbClr val="FF0000"/>
                </a:solidFill>
                <a:latin typeface="+mn-ea"/>
              </a:rPr>
              <a:t>・行って</a:t>
            </a:r>
            <a:r>
              <a:rPr lang="ja-JP" altLang="en-US" sz="1400" b="1" dirty="0">
                <a:solidFill>
                  <a:srgbClr val="FF0000"/>
                </a:solidFill>
                <a:latin typeface="+mn-ea"/>
              </a:rPr>
              <a:t>いる ＋</a:t>
            </a:r>
            <a:r>
              <a:rPr lang="ja-JP" altLang="en-US" sz="1400" b="1" dirty="0" smtClean="0">
                <a:solidFill>
                  <a:srgbClr val="FF0000"/>
                </a:solidFill>
                <a:latin typeface="+mn-ea"/>
              </a:rPr>
              <a:t>２０　　　　・行って</a:t>
            </a:r>
            <a:r>
              <a:rPr lang="ja-JP" altLang="en-US" sz="1400" b="1" dirty="0">
                <a:solidFill>
                  <a:srgbClr val="FF0000"/>
                </a:solidFill>
                <a:latin typeface="+mn-ea"/>
              </a:rPr>
              <a:t>いない </a:t>
            </a:r>
            <a:r>
              <a:rPr lang="ja-JP" altLang="en-US" sz="1400" b="1" dirty="0" smtClean="0">
                <a:solidFill>
                  <a:srgbClr val="FF0000"/>
                </a:solidFill>
                <a:latin typeface="+mn-ea"/>
              </a:rPr>
              <a:t>０</a:t>
            </a:r>
            <a:endParaRPr lang="ja-JP" altLang="en-US" sz="1400" b="1" dirty="0">
              <a:solidFill>
                <a:srgbClr val="FF0000"/>
              </a:solidFill>
              <a:latin typeface="+mn-ea"/>
            </a:endParaRPr>
          </a:p>
        </p:txBody>
      </p:sp>
      <p:sp>
        <p:nvSpPr>
          <p:cNvPr id="5" name="テキスト ボックス 4"/>
          <p:cNvSpPr txBox="1"/>
          <p:nvPr/>
        </p:nvSpPr>
        <p:spPr>
          <a:xfrm>
            <a:off x="7438434" y="980728"/>
            <a:ext cx="2339102" cy="307777"/>
          </a:xfrm>
          <a:prstGeom prst="rect">
            <a:avLst/>
          </a:prstGeom>
          <a:noFill/>
        </p:spPr>
        <p:txBody>
          <a:bodyPr wrap="none" rtlCol="0">
            <a:spAutoFit/>
          </a:bodyPr>
          <a:lstStyle/>
          <a:p>
            <a:r>
              <a:rPr kumimoji="1" lang="ja-JP" altLang="en-US" sz="1400" dirty="0" smtClean="0">
                <a:latin typeface="ＭＳ ゴシック" panose="020B0609070205080204" pitchFamily="49" charset="-128"/>
                <a:ea typeface="ＭＳ ゴシック" panose="020B0609070205080204" pitchFamily="49" charset="-128"/>
              </a:rPr>
              <a:t>平成</a:t>
            </a:r>
            <a:r>
              <a:rPr kumimoji="1" lang="en-US" altLang="ja-JP" sz="1400" dirty="0" smtClean="0">
                <a:latin typeface="ＭＳ ゴシック" panose="020B0609070205080204" pitchFamily="49" charset="-128"/>
                <a:ea typeface="ＭＳ ゴシック" panose="020B0609070205080204" pitchFamily="49" charset="-128"/>
              </a:rPr>
              <a:t>27</a:t>
            </a:r>
            <a:r>
              <a:rPr kumimoji="1" lang="ja-JP" altLang="en-US" sz="1400" dirty="0" smtClean="0">
                <a:latin typeface="ＭＳ ゴシック" panose="020B0609070205080204" pitchFamily="49" charset="-128"/>
                <a:ea typeface="ＭＳ ゴシック" panose="020B0609070205080204" pitchFamily="49" charset="-128"/>
              </a:rPr>
              <a:t>年</a:t>
            </a:r>
            <a:r>
              <a:rPr kumimoji="1" lang="en-US" altLang="ja-JP" sz="1400" dirty="0" smtClean="0">
                <a:latin typeface="ＭＳ ゴシック" panose="020B0609070205080204" pitchFamily="49" charset="-128"/>
                <a:ea typeface="ＭＳ ゴシック" panose="020B0609070205080204" pitchFamily="49" charset="-128"/>
              </a:rPr>
              <a:t>11</a:t>
            </a:r>
            <a:r>
              <a:rPr kumimoji="1" lang="ja-JP" altLang="en-US" sz="1400" dirty="0" smtClean="0">
                <a:latin typeface="ＭＳ ゴシック" panose="020B0609070205080204" pitchFamily="49" charset="-128"/>
                <a:ea typeface="ＭＳ ゴシック" panose="020B0609070205080204" pitchFamily="49" charset="-128"/>
              </a:rPr>
              <a:t>月</a:t>
            </a:r>
            <a:r>
              <a:rPr kumimoji="1" lang="en-US" altLang="ja-JP" sz="1400" dirty="0" smtClean="0">
                <a:latin typeface="ＭＳ ゴシック" panose="020B0609070205080204" pitchFamily="49" charset="-128"/>
                <a:ea typeface="ＭＳ ゴシック" panose="020B0609070205080204" pitchFamily="49" charset="-128"/>
              </a:rPr>
              <a:t>26</a:t>
            </a:r>
            <a:r>
              <a:rPr lang="ja-JP" altLang="en-US" sz="1400" dirty="0" smtClean="0">
                <a:latin typeface="ＭＳ ゴシック" panose="020B0609070205080204" pitchFamily="49" charset="-128"/>
                <a:ea typeface="ＭＳ ゴシック" panose="020B0609070205080204" pitchFamily="49" charset="-128"/>
              </a:rPr>
              <a:t>日事務連絡</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2" name="直線コネクタ 11"/>
          <p:cNvCxnSpPr/>
          <p:nvPr/>
        </p:nvCxnSpPr>
        <p:spPr>
          <a:xfrm>
            <a:off x="2489" y="738578"/>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75592" y="4437112"/>
            <a:ext cx="10657184" cy="0"/>
          </a:xfrm>
          <a:prstGeom prst="line">
            <a:avLst/>
          </a:prstGeom>
          <a:ln>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413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772816"/>
            <a:ext cx="8602538" cy="1470025"/>
          </a:xfrm>
        </p:spPr>
        <p:txBody>
          <a:bodyPr>
            <a:normAutofit/>
          </a:bodyPr>
          <a:lstStyle/>
          <a:p>
            <a:r>
              <a:rPr lang="en-US" altLang="ja-JP" dirty="0"/>
              <a:t>Ⅴ</a:t>
            </a:r>
            <a:r>
              <a:rPr kumimoji="1" lang="ja-JP" altLang="en-US" dirty="0" err="1" smtClean="0"/>
              <a:t>．</a:t>
            </a:r>
            <a:r>
              <a:rPr lang="ja-JP" altLang="en-US" dirty="0" smtClean="0"/>
              <a:t>保険者機能の強化</a:t>
            </a:r>
            <a:r>
              <a:rPr lang="ja-JP" altLang="en-US" dirty="0"/>
              <a:t>等</a:t>
            </a:r>
            <a:endParaRPr kumimoji="1" lang="ja-JP" altLang="en-US" dirty="0"/>
          </a:p>
        </p:txBody>
      </p:sp>
      <p:sp>
        <p:nvSpPr>
          <p:cNvPr id="5" name="タイトル 1"/>
          <p:cNvSpPr txBox="1">
            <a:spLocks/>
          </p:cNvSpPr>
          <p:nvPr/>
        </p:nvSpPr>
        <p:spPr>
          <a:xfrm>
            <a:off x="1640632" y="3068960"/>
            <a:ext cx="7128792" cy="22322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algn="l">
              <a:lnSpc>
                <a:spcPts val="3200"/>
              </a:lnSpc>
              <a:tabLst>
                <a:tab pos="271463" algn="l"/>
              </a:tabLst>
            </a:pPr>
            <a:r>
              <a:rPr lang="ja-JP" altLang="en-US" sz="2400" dirty="0">
                <a:solidFill>
                  <a:schemeClr val="bg2">
                    <a:lumMod val="50000"/>
                  </a:schemeClr>
                </a:solidFill>
              </a:rPr>
              <a:t>１　データヘルス計画</a:t>
            </a:r>
          </a:p>
          <a:p>
            <a:pPr marL="271463" algn="l">
              <a:lnSpc>
                <a:spcPts val="3200"/>
              </a:lnSpc>
              <a:tabLst>
                <a:tab pos="271463" algn="l"/>
              </a:tabLst>
            </a:pPr>
            <a:r>
              <a:rPr lang="ja-JP" altLang="en-US" sz="2400" dirty="0">
                <a:solidFill>
                  <a:schemeClr val="bg2">
                    <a:lumMod val="50000"/>
                  </a:schemeClr>
                </a:solidFill>
              </a:rPr>
              <a:t>２　糖尿病性腎症の重症化予防の取組</a:t>
            </a:r>
          </a:p>
          <a:p>
            <a:pPr marL="271463" algn="l">
              <a:lnSpc>
                <a:spcPts val="3200"/>
              </a:lnSpc>
              <a:tabLst>
                <a:tab pos="271463" algn="l"/>
              </a:tabLst>
            </a:pPr>
            <a:r>
              <a:rPr lang="ja-JP" altLang="en-US" sz="2400" dirty="0">
                <a:solidFill>
                  <a:schemeClr val="bg2">
                    <a:lumMod val="50000"/>
                  </a:schemeClr>
                </a:solidFill>
              </a:rPr>
              <a:t>３　後発医薬品の使用促進に向けた取組</a:t>
            </a:r>
          </a:p>
          <a:p>
            <a:pPr marL="271463" algn="l">
              <a:lnSpc>
                <a:spcPts val="3200"/>
              </a:lnSpc>
              <a:tabLst>
                <a:tab pos="271463" algn="l"/>
              </a:tabLst>
            </a:pPr>
            <a:r>
              <a:rPr lang="ja-JP" altLang="en-US" sz="2400" dirty="0">
                <a:solidFill>
                  <a:schemeClr val="bg2">
                    <a:lumMod val="50000"/>
                  </a:schemeClr>
                </a:solidFill>
              </a:rPr>
              <a:t>４　第三者求償の推進</a:t>
            </a:r>
          </a:p>
          <a:p>
            <a:pPr marL="271463" algn="l">
              <a:lnSpc>
                <a:spcPts val="3200"/>
              </a:lnSpc>
              <a:tabLst>
                <a:tab pos="271463" algn="l"/>
              </a:tabLst>
            </a:pPr>
            <a:r>
              <a:rPr lang="ja-JP" altLang="en-US" sz="2400" dirty="0">
                <a:solidFill>
                  <a:prstClr val="black"/>
                </a:solidFill>
              </a:rPr>
              <a:t>５　保険者努力支援制度とその前倒し実施</a:t>
            </a:r>
          </a:p>
          <a:p>
            <a:pPr marL="271463" algn="l">
              <a:lnSpc>
                <a:spcPts val="3200"/>
              </a:lnSpc>
              <a:tabLst>
                <a:tab pos="271463" algn="l"/>
              </a:tabLst>
            </a:pPr>
            <a:r>
              <a:rPr lang="ja-JP" altLang="en-US" sz="2400" dirty="0">
                <a:solidFill>
                  <a:schemeClr val="bg2">
                    <a:lumMod val="50000"/>
                  </a:schemeClr>
                </a:solidFill>
              </a:rPr>
              <a:t>６　地域包括ケアの推進</a:t>
            </a:r>
          </a:p>
          <a:p>
            <a:pPr marL="271463" algn="l">
              <a:lnSpc>
                <a:spcPts val="3200"/>
              </a:lnSpc>
              <a:tabLst>
                <a:tab pos="271463" algn="l"/>
              </a:tabLst>
            </a:pPr>
            <a:r>
              <a:rPr lang="ja-JP" altLang="en-US" sz="2400" dirty="0">
                <a:solidFill>
                  <a:schemeClr val="bg2">
                    <a:lumMod val="50000"/>
                  </a:schemeClr>
                </a:solidFill>
              </a:rPr>
              <a:t>７　情報セキュリティ対策の強化について</a:t>
            </a:r>
            <a:endParaRPr lang="en-US" altLang="ja-JP" sz="2400" dirty="0">
              <a:solidFill>
                <a:schemeClr val="bg2">
                  <a:lumMod val="50000"/>
                </a:schemeClr>
              </a:solidFill>
            </a:endParaRPr>
          </a:p>
          <a:p>
            <a:pPr marL="271463" algn="l">
              <a:lnSpc>
                <a:spcPts val="3200"/>
              </a:lnSpc>
              <a:tabLst>
                <a:tab pos="271463" algn="l"/>
              </a:tabLst>
            </a:pPr>
            <a:r>
              <a:rPr lang="ja-JP" altLang="en-US" sz="2400" dirty="0" smtClean="0">
                <a:solidFill>
                  <a:schemeClr val="bg2">
                    <a:lumMod val="50000"/>
                  </a:schemeClr>
                </a:solidFill>
              </a:rPr>
              <a:t>８　番号制度の導入と</a:t>
            </a:r>
            <a:r>
              <a:rPr lang="ja-JP" altLang="en-US" sz="2400" dirty="0">
                <a:solidFill>
                  <a:schemeClr val="bg2">
                    <a:lumMod val="50000"/>
                  </a:schemeClr>
                </a:solidFill>
              </a:rPr>
              <a:t>活用について</a:t>
            </a:r>
            <a:endParaRPr lang="en-US" altLang="ja-JP" sz="2400" dirty="0" smtClean="0">
              <a:solidFill>
                <a:schemeClr val="bg2">
                  <a:lumMod val="50000"/>
                </a:schemeClr>
              </a:solidFill>
            </a:endParaRPr>
          </a:p>
        </p:txBody>
      </p:sp>
      <p:sp>
        <p:nvSpPr>
          <p:cNvPr id="4" name="正方形/長方形 3"/>
          <p:cNvSpPr/>
          <p:nvPr/>
        </p:nvSpPr>
        <p:spPr>
          <a:xfrm>
            <a:off x="1836765" y="4725144"/>
            <a:ext cx="66247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84957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46" y="-85402"/>
            <a:ext cx="10072995" cy="562074"/>
          </a:xfrm>
        </p:spPr>
        <p:txBody>
          <a:bodyPr>
            <a:noAutofit/>
          </a:bodyPr>
          <a:lstStyle/>
          <a:p>
            <a:r>
              <a:rPr lang="ja-JP" altLang="en-US" sz="1800" dirty="0" smtClean="0">
                <a:latin typeface="HGP創英角ｺﾞｼｯｸUB" panose="020B0900000000000000" pitchFamily="50" charset="-128"/>
                <a:ea typeface="HGP創英角ｺﾞｼｯｸUB" panose="020B0900000000000000" pitchFamily="50" charset="-128"/>
              </a:rPr>
              <a:t>　　保険者努力支援制度（案）</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コンテンツ プレースホルダー 2"/>
          <p:cNvSpPr txBox="1">
            <a:spLocks/>
          </p:cNvSpPr>
          <p:nvPr/>
        </p:nvSpPr>
        <p:spPr>
          <a:xfrm>
            <a:off x="272483" y="764704"/>
            <a:ext cx="9523069" cy="1512168"/>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300"/>
              </a:spcBef>
              <a:buFont typeface="Arial" pitchFamily="34" charset="0"/>
              <a:buNone/>
            </a:pPr>
            <a:r>
              <a:rPr lang="ja-JP" altLang="en-US" sz="1400" dirty="0" smtClean="0">
                <a:solidFill>
                  <a:prstClr val="black"/>
                </a:solidFill>
              </a:rPr>
              <a:t>（概要）</a:t>
            </a:r>
            <a:endParaRPr lang="en-US" altLang="ja-JP" sz="1400" dirty="0" smtClean="0">
              <a:solidFill>
                <a:prstClr val="black"/>
              </a:solidFill>
            </a:endParaRPr>
          </a:p>
          <a:p>
            <a:pPr marL="0" indent="0">
              <a:spcBef>
                <a:spcPts val="300"/>
              </a:spcBef>
              <a:buFont typeface="Arial" pitchFamily="34" charset="0"/>
              <a:buNone/>
            </a:pPr>
            <a:r>
              <a:rPr lang="ja-JP" altLang="en-US" sz="1400" dirty="0">
                <a:solidFill>
                  <a:prstClr val="black"/>
                </a:solidFill>
              </a:rPr>
              <a:t>○医療費適正化への取組や国保固有の構造問題への対応等を通じて保険者機能の役割を発揮して</a:t>
            </a:r>
            <a:r>
              <a:rPr lang="ja-JP" altLang="en-US" sz="1400" dirty="0" smtClean="0">
                <a:solidFill>
                  <a:prstClr val="black"/>
                </a:solidFill>
              </a:rPr>
              <a:t>もらう観点</a:t>
            </a:r>
            <a:r>
              <a:rPr lang="ja-JP" altLang="en-US" sz="1400" dirty="0">
                <a:solidFill>
                  <a:prstClr val="black"/>
                </a:solidFill>
              </a:rPr>
              <a:t>から</a:t>
            </a:r>
            <a:r>
              <a:rPr lang="ja-JP" altLang="en-US" sz="1400" dirty="0" smtClean="0">
                <a:solidFill>
                  <a:prstClr val="black"/>
                </a:solidFill>
              </a:rPr>
              <a:t>、</a:t>
            </a:r>
            <a:endParaRPr lang="en-US" altLang="ja-JP" sz="1400" dirty="0" smtClean="0">
              <a:solidFill>
                <a:prstClr val="black"/>
              </a:solidFill>
            </a:endParaRPr>
          </a:p>
          <a:p>
            <a:pPr marL="0" indent="0">
              <a:spcBef>
                <a:spcPts val="300"/>
              </a:spcBef>
              <a:buFont typeface="Arial" pitchFamily="34" charset="0"/>
              <a:buNone/>
            </a:pPr>
            <a:r>
              <a:rPr lang="ja-JP" altLang="en-US" sz="1400" dirty="0">
                <a:solidFill>
                  <a:prstClr val="black"/>
                </a:solidFill>
              </a:rPr>
              <a:t>　</a:t>
            </a:r>
            <a:r>
              <a:rPr lang="ja-JP" altLang="en-US" sz="1400" dirty="0" smtClean="0">
                <a:solidFill>
                  <a:prstClr val="black"/>
                </a:solidFill>
              </a:rPr>
              <a:t>適正</a:t>
            </a:r>
            <a:r>
              <a:rPr lang="ja-JP" altLang="en-US" sz="1400" dirty="0">
                <a:solidFill>
                  <a:prstClr val="black"/>
                </a:solidFill>
              </a:rPr>
              <a:t>かつ客観的な指標（後発医薬品使用割合・収納率等）に基づき、保険者としての努力を行う</a:t>
            </a:r>
            <a:r>
              <a:rPr lang="ja-JP" altLang="en-US" sz="1400" dirty="0" smtClean="0">
                <a:solidFill>
                  <a:prstClr val="black"/>
                </a:solidFill>
              </a:rPr>
              <a:t>都道府県</a:t>
            </a:r>
            <a:r>
              <a:rPr lang="ja-JP" altLang="en-US" sz="1400" dirty="0">
                <a:solidFill>
                  <a:prstClr val="black"/>
                </a:solidFill>
              </a:rPr>
              <a:t>や市町村に</a:t>
            </a:r>
            <a:r>
              <a:rPr lang="ja-JP" altLang="en-US" sz="1400" dirty="0" smtClean="0">
                <a:solidFill>
                  <a:prstClr val="black"/>
                </a:solidFill>
              </a:rPr>
              <a:t>対し</a:t>
            </a:r>
            <a:endParaRPr lang="en-US" altLang="ja-JP" sz="1400" dirty="0" smtClean="0">
              <a:solidFill>
                <a:prstClr val="black"/>
              </a:solidFill>
            </a:endParaRPr>
          </a:p>
          <a:p>
            <a:pPr marL="0" indent="0">
              <a:spcBef>
                <a:spcPts val="300"/>
              </a:spcBef>
              <a:buFont typeface="Arial" pitchFamily="34" charset="0"/>
              <a:buNone/>
            </a:pPr>
            <a:r>
              <a:rPr lang="ja-JP" altLang="en-US" sz="1400" dirty="0">
                <a:solidFill>
                  <a:prstClr val="black"/>
                </a:solidFill>
              </a:rPr>
              <a:t>　</a:t>
            </a:r>
            <a:r>
              <a:rPr lang="ja-JP" altLang="en-US" sz="1400" dirty="0" smtClean="0">
                <a:solidFill>
                  <a:prstClr val="black"/>
                </a:solidFill>
              </a:rPr>
              <a:t>支援</a:t>
            </a:r>
            <a:r>
              <a:rPr lang="ja-JP" altLang="en-US" sz="1400" dirty="0">
                <a:solidFill>
                  <a:prstClr val="black"/>
                </a:solidFill>
              </a:rPr>
              <a:t>金を交付することで、国保の財政基盤を強化する</a:t>
            </a:r>
            <a:r>
              <a:rPr lang="ja-JP" altLang="en-US" sz="1400" dirty="0" smtClean="0">
                <a:solidFill>
                  <a:prstClr val="black"/>
                </a:solidFill>
              </a:rPr>
              <a:t>。</a:t>
            </a:r>
            <a:endParaRPr lang="ja-JP" altLang="en-US" sz="1400" dirty="0">
              <a:solidFill>
                <a:prstClr val="black"/>
              </a:solidFill>
            </a:endParaRPr>
          </a:p>
          <a:p>
            <a:pPr marL="0" indent="0">
              <a:spcBef>
                <a:spcPts val="300"/>
              </a:spcBef>
              <a:buFont typeface="Arial" pitchFamily="34" charset="0"/>
              <a:buNone/>
            </a:pPr>
            <a:r>
              <a:rPr lang="ja-JP" altLang="en-US" sz="1400" dirty="0" smtClean="0">
                <a:solidFill>
                  <a:prstClr val="black"/>
                </a:solidFill>
              </a:rPr>
              <a:t>（規模）</a:t>
            </a:r>
            <a:endParaRPr lang="en-US" altLang="ja-JP" sz="1400" dirty="0" smtClean="0">
              <a:solidFill>
                <a:prstClr val="black"/>
              </a:solidFill>
            </a:endParaRPr>
          </a:p>
          <a:p>
            <a:pPr marL="0" indent="0">
              <a:spcBef>
                <a:spcPts val="300"/>
              </a:spcBef>
              <a:buFont typeface="Arial" pitchFamily="34" charset="0"/>
              <a:buNone/>
            </a:pPr>
            <a:r>
              <a:rPr lang="en-US" altLang="ja-JP" sz="1400" dirty="0" smtClean="0">
                <a:solidFill>
                  <a:prstClr val="black"/>
                </a:solidFill>
              </a:rPr>
              <a:t>700</a:t>
            </a:r>
            <a:r>
              <a:rPr lang="ja-JP" altLang="en-US" sz="1400" dirty="0" smtClean="0">
                <a:solidFill>
                  <a:prstClr val="black"/>
                </a:solidFill>
              </a:rPr>
              <a:t>～</a:t>
            </a:r>
            <a:r>
              <a:rPr lang="en-US" altLang="ja-JP" sz="1400" dirty="0" smtClean="0">
                <a:solidFill>
                  <a:prstClr val="black"/>
                </a:solidFill>
              </a:rPr>
              <a:t>800</a:t>
            </a:r>
            <a:r>
              <a:rPr lang="ja-JP" altLang="en-US" sz="1400" dirty="0" smtClean="0">
                <a:solidFill>
                  <a:prstClr val="black"/>
                </a:solidFill>
              </a:rPr>
              <a:t>億円程度</a:t>
            </a:r>
            <a:endParaRPr lang="ja-JP" altLang="en-US" sz="1400" dirty="0">
              <a:solidFill>
                <a:prstClr val="black"/>
              </a:solidFill>
              <a:latin typeface="ＭＳ 明朝" panose="02020609040205080304" pitchFamily="17" charset="-128"/>
              <a:ea typeface="ＭＳ 明朝" panose="02020609040205080304" pitchFamily="17" charset="-128"/>
            </a:endParaRPr>
          </a:p>
        </p:txBody>
      </p:sp>
      <p:sp>
        <p:nvSpPr>
          <p:cNvPr id="15" name="コンテンツ プレースホルダー 2"/>
          <p:cNvSpPr txBox="1">
            <a:spLocks/>
          </p:cNvSpPr>
          <p:nvPr/>
        </p:nvSpPr>
        <p:spPr>
          <a:xfrm>
            <a:off x="281107" y="2506712"/>
            <a:ext cx="9355614" cy="4129186"/>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en-US" altLang="ja-JP" sz="1200" dirty="0" smtClean="0">
              <a:solidFill>
                <a:prstClr val="black"/>
              </a:solidFill>
            </a:endParaRPr>
          </a:p>
          <a:p>
            <a:pPr marL="0" indent="0">
              <a:buFont typeface="Arial" pitchFamily="34" charset="0"/>
              <a:buNone/>
            </a:pPr>
            <a:r>
              <a:rPr lang="ja-JP" altLang="en-US" sz="1400" dirty="0" smtClean="0">
                <a:solidFill>
                  <a:prstClr val="black"/>
                </a:solidFill>
              </a:rPr>
              <a:t>（指標）</a:t>
            </a:r>
            <a:endParaRPr lang="en-US" altLang="ja-JP" sz="1400" dirty="0" smtClean="0">
              <a:solidFill>
                <a:prstClr val="black"/>
              </a:solidFill>
            </a:endParaRPr>
          </a:p>
          <a:p>
            <a:pPr marL="0" indent="0">
              <a:spcBef>
                <a:spcPts val="600"/>
              </a:spcBef>
              <a:buNone/>
            </a:pPr>
            <a:r>
              <a:rPr lang="ja-JP" altLang="en-US" sz="1400" dirty="0" smtClean="0">
                <a:solidFill>
                  <a:prstClr val="black"/>
                </a:solidFill>
              </a:rPr>
              <a:t>○</a:t>
            </a:r>
            <a:r>
              <a:rPr lang="ja-JP" altLang="en-US" sz="1400" dirty="0">
                <a:solidFill>
                  <a:prstClr val="black"/>
                </a:solidFill>
              </a:rPr>
              <a:t>保険者努力支援制度に基づく支援金については、保険者の努力を判断する指標を踏まえて交付額を加算する。</a:t>
            </a:r>
          </a:p>
          <a:p>
            <a:pPr marL="177800" indent="-177800">
              <a:spcBef>
                <a:spcPts val="600"/>
              </a:spcBef>
              <a:buNone/>
            </a:pPr>
            <a:r>
              <a:rPr lang="ja-JP" altLang="en-US" sz="1400" dirty="0">
                <a:solidFill>
                  <a:prstClr val="black"/>
                </a:solidFill>
              </a:rPr>
              <a:t>○指標について</a:t>
            </a:r>
            <a:r>
              <a:rPr lang="ja-JP" altLang="en-US" sz="1400" dirty="0" smtClean="0">
                <a:solidFill>
                  <a:prstClr val="black"/>
                </a:solidFill>
              </a:rPr>
              <a:t>は、</a:t>
            </a:r>
            <a:r>
              <a:rPr lang="ja-JP" altLang="en-US" sz="1400" dirty="0" smtClean="0"/>
              <a:t>「保険者</a:t>
            </a:r>
            <a:r>
              <a:rPr lang="ja-JP" altLang="en-US" sz="1400" dirty="0"/>
              <a:t>による健診・保健指導等に関する</a:t>
            </a:r>
            <a:r>
              <a:rPr lang="ja-JP" altLang="en-US" sz="1400" dirty="0" smtClean="0"/>
              <a:t>検討会」に</a:t>
            </a:r>
            <a:r>
              <a:rPr lang="ja-JP" altLang="en-US" sz="1400" dirty="0"/>
              <a:t>おいて</a:t>
            </a:r>
            <a:r>
              <a:rPr lang="ja-JP" altLang="en-US" sz="1400" dirty="0" smtClean="0"/>
              <a:t>示される保険者種別毎の共通</a:t>
            </a:r>
            <a:r>
              <a:rPr lang="ja-JP" altLang="en-US" sz="1400" dirty="0" smtClean="0">
                <a:solidFill>
                  <a:prstClr val="black"/>
                </a:solidFill>
              </a:rPr>
              <a:t>の</a:t>
            </a:r>
            <a:r>
              <a:rPr lang="ja-JP" altLang="en-US" sz="1400" dirty="0">
                <a:solidFill>
                  <a:prstClr val="black"/>
                </a:solidFill>
              </a:rPr>
              <a:t>指標の他</a:t>
            </a:r>
            <a:r>
              <a:rPr lang="ja-JP" altLang="en-US" sz="1400" dirty="0"/>
              <a:t>、あるべき医療提供体制を考える</a:t>
            </a:r>
            <a:r>
              <a:rPr lang="ja-JP" altLang="en-US" sz="1400" dirty="0">
                <a:solidFill>
                  <a:prstClr val="black"/>
                </a:solidFill>
              </a:rPr>
              <a:t>都道府県が適正化計画等に定める目標についても都道府県の取組として勘案して加算の対象とする。また、収納率等、構造問題への対応分についても加算の対象とすることとする</a:t>
            </a:r>
            <a:r>
              <a:rPr lang="ja-JP" altLang="en-US" sz="1400" dirty="0" smtClean="0">
                <a:solidFill>
                  <a:prstClr val="black"/>
                </a:solidFill>
              </a:rPr>
              <a:t>。</a:t>
            </a:r>
            <a:endParaRPr lang="en-US" altLang="ja-JP" sz="1400" u="sng" strike="sngStrike" dirty="0" smtClean="0">
              <a:solidFill>
                <a:srgbClr val="FF0000"/>
              </a:solidFill>
            </a:endParaRPr>
          </a:p>
          <a:p>
            <a:pPr marL="0" indent="0">
              <a:spcBef>
                <a:spcPts val="600"/>
              </a:spcBef>
              <a:buNone/>
            </a:pPr>
            <a:r>
              <a:rPr lang="ja-JP" altLang="en-US" sz="1400" dirty="0">
                <a:solidFill>
                  <a:prstClr val="black"/>
                </a:solidFill>
              </a:rPr>
              <a:t>⇒</a:t>
            </a:r>
            <a:r>
              <a:rPr lang="ja-JP" altLang="en-US" sz="1400" u="sng" dirty="0" smtClean="0">
                <a:solidFill>
                  <a:prstClr val="black"/>
                </a:solidFill>
              </a:rPr>
              <a:t>指標イメージ</a:t>
            </a:r>
            <a:endParaRPr lang="ja-JP" altLang="en-US" sz="1400" u="sng" dirty="0">
              <a:solidFill>
                <a:prstClr val="black"/>
              </a:solidFill>
            </a:endParaRPr>
          </a:p>
          <a:p>
            <a:pPr marL="0" indent="0">
              <a:buFont typeface="Arial" pitchFamily="34" charset="0"/>
              <a:buNone/>
            </a:pPr>
            <a:endParaRPr lang="en-US" altLang="ja-JP" sz="1400" dirty="0" smtClean="0">
              <a:solidFill>
                <a:prstClr val="black"/>
              </a:solidFill>
              <a:latin typeface="ＭＳ Ｐ明朝" panose="02020600040205080304" pitchFamily="18" charset="-128"/>
              <a:ea typeface="ＭＳ Ｐ明朝" panose="02020600040205080304" pitchFamily="18" charset="-128"/>
            </a:endParaRPr>
          </a:p>
          <a:p>
            <a:pPr marL="0" indent="0">
              <a:buFont typeface="Arial" pitchFamily="34" charset="0"/>
              <a:buNone/>
            </a:pPr>
            <a:endParaRPr lang="en-US" altLang="ja-JP" sz="1400" dirty="0" smtClean="0">
              <a:solidFill>
                <a:prstClr val="black"/>
              </a:solidFill>
            </a:endParaRPr>
          </a:p>
          <a:p>
            <a:pPr marL="0" indent="0">
              <a:buFont typeface="Arial" pitchFamily="34" charset="0"/>
              <a:buNone/>
            </a:pPr>
            <a:endParaRPr lang="en-US" altLang="ja-JP" sz="1400" dirty="0">
              <a:solidFill>
                <a:prstClr val="black"/>
              </a:solidFill>
            </a:endParaRPr>
          </a:p>
          <a:p>
            <a:pPr marL="0" indent="0">
              <a:buFont typeface="Arial" pitchFamily="34" charset="0"/>
              <a:buNone/>
            </a:pPr>
            <a:endParaRPr lang="en-US" altLang="ja-JP" sz="1400" dirty="0">
              <a:solidFill>
                <a:prstClr val="black"/>
              </a:solidFill>
            </a:endParaRPr>
          </a:p>
          <a:p>
            <a:pPr marL="0" indent="0">
              <a:buFont typeface="Arial" pitchFamily="34" charset="0"/>
              <a:buNone/>
            </a:pPr>
            <a:endParaRPr lang="en-US" altLang="ja-JP" sz="1400" dirty="0" smtClean="0">
              <a:solidFill>
                <a:prstClr val="black"/>
              </a:solidFill>
            </a:endParaRPr>
          </a:p>
          <a:p>
            <a:pPr marL="0" indent="0">
              <a:buFont typeface="Arial" pitchFamily="34" charset="0"/>
              <a:buNone/>
            </a:pPr>
            <a:endParaRPr lang="en-US" altLang="ja-JP" sz="1400" dirty="0" smtClean="0">
              <a:solidFill>
                <a:prstClr val="black"/>
              </a:solidFill>
            </a:endParaRPr>
          </a:p>
          <a:p>
            <a:pPr marL="0" indent="0">
              <a:buFont typeface="Arial" pitchFamily="34" charset="0"/>
              <a:buNone/>
            </a:pPr>
            <a:r>
              <a:rPr lang="ja-JP" altLang="en-US" sz="1400" dirty="0" smtClean="0">
                <a:solidFill>
                  <a:prstClr val="black"/>
                </a:solidFill>
              </a:rPr>
              <a:t>（</a:t>
            </a:r>
            <a:r>
              <a:rPr lang="ja-JP" altLang="en-US" sz="1400" dirty="0">
                <a:solidFill>
                  <a:prstClr val="black"/>
                </a:solidFill>
              </a:rPr>
              <a:t>算定</a:t>
            </a:r>
            <a:r>
              <a:rPr lang="ja-JP" altLang="en-US" sz="1400" dirty="0" smtClean="0">
                <a:solidFill>
                  <a:prstClr val="black"/>
                </a:solidFill>
              </a:rPr>
              <a:t>方法）</a:t>
            </a:r>
            <a:endParaRPr lang="en-US" altLang="ja-JP" sz="1400" dirty="0" smtClean="0">
              <a:solidFill>
                <a:prstClr val="black"/>
              </a:solidFill>
            </a:endParaRPr>
          </a:p>
          <a:p>
            <a:pPr marL="177800" indent="-177800">
              <a:buFont typeface="Arial" pitchFamily="34" charset="0"/>
              <a:buNone/>
            </a:pPr>
            <a:r>
              <a:rPr lang="ja-JP" altLang="en-US" sz="1400" dirty="0" smtClean="0">
                <a:solidFill>
                  <a:prstClr val="black"/>
                </a:solidFill>
              </a:rPr>
              <a:t>○都道府県、市町村ごとに基礎点を定め、</a:t>
            </a:r>
            <a:r>
              <a:rPr lang="ja-JP" altLang="en-US" sz="1400" b="1" u="sng" dirty="0" smtClean="0">
                <a:solidFill>
                  <a:prstClr val="black"/>
                </a:solidFill>
              </a:rPr>
              <a:t>指標に基づき点数を加算</a:t>
            </a:r>
            <a:r>
              <a:rPr lang="ja-JP" altLang="en-US" sz="1400" dirty="0" smtClean="0">
                <a:solidFill>
                  <a:prstClr val="black"/>
                </a:solidFill>
              </a:rPr>
              <a:t>した後、被保険者規模をかけることで、自治体ごとの点数を求める。</a:t>
            </a:r>
            <a:endParaRPr lang="en-US" altLang="ja-JP" sz="1400" dirty="0" smtClean="0">
              <a:solidFill>
                <a:prstClr val="black"/>
              </a:solidFill>
            </a:endParaRPr>
          </a:p>
        </p:txBody>
      </p:sp>
      <p:sp>
        <p:nvSpPr>
          <p:cNvPr id="16" name="コンテンツ プレースホルダー 2"/>
          <p:cNvSpPr txBox="1">
            <a:spLocks/>
          </p:cNvSpPr>
          <p:nvPr/>
        </p:nvSpPr>
        <p:spPr>
          <a:xfrm>
            <a:off x="171032" y="2420888"/>
            <a:ext cx="1469600" cy="288032"/>
          </a:xfrm>
          <a:prstGeom prst="rect">
            <a:avLst/>
          </a:prstGeom>
          <a:solidFill>
            <a:schemeClr val="tx2">
              <a:lumMod val="40000"/>
              <a:lumOff val="60000"/>
            </a:schemeClr>
          </a:solidFill>
          <a:ln w="38100" cmpd="sng">
            <a:solidFill>
              <a:schemeClr val="tx2"/>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400" dirty="0" smtClean="0">
                <a:solidFill>
                  <a:prstClr val="black"/>
                </a:solidFill>
              </a:rPr>
              <a:t>項目・</a:t>
            </a:r>
            <a:r>
              <a:rPr lang="ja-JP" altLang="en-US" sz="1400" dirty="0">
                <a:solidFill>
                  <a:prstClr val="black"/>
                </a:solidFill>
              </a:rPr>
              <a:t>算定</a:t>
            </a:r>
            <a:r>
              <a:rPr lang="ja-JP" altLang="en-US" sz="1400" dirty="0" smtClean="0">
                <a:solidFill>
                  <a:prstClr val="black"/>
                </a:solidFill>
              </a:rPr>
              <a:t>方法</a:t>
            </a:r>
            <a:endParaRPr lang="ja-JP" altLang="en-US" sz="1400" dirty="0">
              <a:solidFill>
                <a:prstClr val="black"/>
              </a:solidFill>
            </a:endParaRPr>
          </a:p>
        </p:txBody>
      </p:sp>
      <p:sp>
        <p:nvSpPr>
          <p:cNvPr id="18" name="コンテンツ プレースホルダー 2"/>
          <p:cNvSpPr txBox="1">
            <a:spLocks/>
          </p:cNvSpPr>
          <p:nvPr/>
        </p:nvSpPr>
        <p:spPr>
          <a:xfrm>
            <a:off x="187643" y="477192"/>
            <a:ext cx="1170130" cy="287512"/>
          </a:xfrm>
          <a:prstGeom prst="rect">
            <a:avLst/>
          </a:prstGeom>
          <a:solidFill>
            <a:schemeClr val="tx2">
              <a:lumMod val="40000"/>
              <a:lumOff val="60000"/>
            </a:schemeClr>
          </a:solidFill>
          <a:ln w="38100" cmpd="sng">
            <a:solidFill>
              <a:schemeClr val="tx2"/>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400" dirty="0" smtClean="0">
                <a:solidFill>
                  <a:prstClr val="black"/>
                </a:solidFill>
              </a:rPr>
              <a:t>概要・規模</a:t>
            </a:r>
            <a:endParaRPr lang="ja-JP" altLang="en-US" sz="1400" dirty="0">
              <a:solidFill>
                <a:prstClr val="black"/>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842617006"/>
              </p:ext>
            </p:extLst>
          </p:nvPr>
        </p:nvGraphicFramePr>
        <p:xfrm>
          <a:off x="416496" y="4563667"/>
          <a:ext cx="8610956" cy="767673"/>
        </p:xfrm>
        <a:graphic>
          <a:graphicData uri="http://schemas.openxmlformats.org/drawingml/2006/table">
            <a:tbl>
              <a:tblPr firstRow="1" firstCol="1" bandRow="1"/>
              <a:tblGrid>
                <a:gridCol w="4464496"/>
                <a:gridCol w="4146460"/>
              </a:tblGrid>
              <a:tr h="249808">
                <a:tc>
                  <a:txBody>
                    <a:bodyPr/>
                    <a:lstStyle/>
                    <a:p>
                      <a:pPr algn="ctr">
                        <a:lnSpc>
                          <a:spcPts val="1400"/>
                        </a:lnSpc>
                        <a:spcAft>
                          <a:spcPts val="0"/>
                        </a:spcAft>
                      </a:pPr>
                      <a:r>
                        <a:rPr lang="ja-JP" sz="1400" kern="100" dirty="0" smtClean="0">
                          <a:effectLst/>
                          <a:latin typeface="ＭＳ ゴシック" panose="020B0609070205080204" pitchFamily="49" charset="-128"/>
                          <a:ea typeface="ＭＳ ゴシック" panose="020B0609070205080204" pitchFamily="49" charset="-128"/>
                          <a:cs typeface="Times New Roman"/>
                        </a:rPr>
                        <a:t>都道府県</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に対する財政支援の</a:t>
                      </a:r>
                      <a:r>
                        <a:rPr lang="ja-JP" sz="1400" kern="100" dirty="0" smtClean="0">
                          <a:effectLst/>
                          <a:latin typeface="ＭＳ ゴシック" panose="020B0609070205080204" pitchFamily="49" charset="-128"/>
                          <a:ea typeface="ＭＳ ゴシック" panose="020B0609070205080204" pitchFamily="49" charset="-128"/>
                          <a:cs typeface="Times New Roman"/>
                        </a:rPr>
                        <a:t>努力の指標</a:t>
                      </a:r>
                      <a:r>
                        <a:rPr lang="ja-JP" sz="1400" b="1" kern="100" dirty="0" smtClean="0">
                          <a:effectLst/>
                          <a:latin typeface="ＭＳ ゴシック" panose="020B0609070205080204" pitchFamily="49" charset="-128"/>
                          <a:ea typeface="ＭＳ ゴシック" panose="020B0609070205080204" pitchFamily="49" charset="-128"/>
                          <a:cs typeface="Times New Roman"/>
                        </a:rPr>
                        <a:t>（例）</a:t>
                      </a:r>
                      <a:endParaRPr lang="ja-JP" sz="1400" b="1"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a:lnSpc>
                          <a:spcPts val="1400"/>
                        </a:lnSpc>
                        <a:spcAft>
                          <a:spcPts val="0"/>
                        </a:spcAft>
                      </a:pPr>
                      <a:r>
                        <a:rPr lang="ja-JP" sz="1400" kern="100" dirty="0" smtClean="0">
                          <a:effectLst/>
                          <a:latin typeface="ＭＳ ゴシック" panose="020B0609070205080204" pitchFamily="49" charset="-128"/>
                          <a:ea typeface="ＭＳ ゴシック" panose="020B0609070205080204" pitchFamily="49" charset="-128"/>
                          <a:cs typeface="Times New Roman"/>
                        </a:rPr>
                        <a:t>市町村</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に対する財政支援の努力の指標</a:t>
                      </a:r>
                      <a:r>
                        <a:rPr lang="ja-JP" altLang="en-US" sz="1400" b="1" kern="100" dirty="0" smtClean="0">
                          <a:effectLst/>
                          <a:latin typeface="ＭＳ ゴシック" panose="020B0609070205080204" pitchFamily="49" charset="-128"/>
                          <a:ea typeface="ＭＳ ゴシック" panose="020B0609070205080204" pitchFamily="49" charset="-128"/>
                          <a:cs typeface="Times New Roman"/>
                        </a:rPr>
                        <a:t>（例）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517865">
                <a:tc>
                  <a:txBody>
                    <a:bodyPr/>
                    <a:lstStyle/>
                    <a:p>
                      <a:pPr marL="342900" marR="0" indent="-342900" algn="just" defTabSz="914400" rtl="0" eaLnBrk="1" fontAlgn="auto" latinLnBrk="0" hangingPunct="1">
                        <a:lnSpc>
                          <a:spcPts val="1400"/>
                        </a:lnSpc>
                        <a:spcBef>
                          <a:spcPts val="0"/>
                        </a:spcBef>
                        <a:spcAft>
                          <a:spcPts val="0"/>
                        </a:spcAft>
                        <a:buClrTx/>
                        <a:buSzTx/>
                        <a:buFont typeface="Wingdings" panose="05000000000000000000" pitchFamily="2" charset="2"/>
                        <a:buChar char="u"/>
                        <a:tabLst/>
                        <a:defRPr/>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指標</a:t>
                      </a:r>
                      <a:r>
                        <a:rPr lang="en-US" altLang="ja-JP" sz="1400" kern="100" dirty="0" smtClean="0">
                          <a:effectLst/>
                          <a:latin typeface="ＭＳ ゴシック" panose="020B0609070205080204" pitchFamily="49" charset="-128"/>
                          <a:ea typeface="ＭＳ ゴシック" panose="020B0609070205080204" pitchFamily="49" charset="-128"/>
                          <a:cs typeface="Times New Roman"/>
                        </a:rPr>
                        <a:t>A</a:t>
                      </a:r>
                    </a:p>
                    <a:p>
                      <a:pPr marL="342900" marR="0" indent="-342900" algn="just" defTabSz="914400" rtl="0" eaLnBrk="1" fontAlgn="auto" latinLnBrk="0" hangingPunct="1">
                        <a:lnSpc>
                          <a:spcPts val="1400"/>
                        </a:lnSpc>
                        <a:spcBef>
                          <a:spcPts val="0"/>
                        </a:spcBef>
                        <a:spcAft>
                          <a:spcPts val="0"/>
                        </a:spcAft>
                        <a:buClrTx/>
                        <a:buSzTx/>
                        <a:buFont typeface="Wingdings" panose="05000000000000000000" pitchFamily="2" charset="2"/>
                        <a:buChar char="u"/>
                        <a:tabLst/>
                        <a:defRPr/>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指標</a:t>
                      </a:r>
                      <a:r>
                        <a:rPr lang="en-US" altLang="ja-JP" sz="1400" kern="100" dirty="0" smtClean="0">
                          <a:effectLst/>
                          <a:latin typeface="ＭＳ ゴシック" panose="020B0609070205080204" pitchFamily="49" charset="-128"/>
                          <a:ea typeface="ＭＳ ゴシック" panose="020B0609070205080204" pitchFamily="49" charset="-128"/>
                          <a:cs typeface="Times New Roman"/>
                        </a:rPr>
                        <a:t>B</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　等</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ts val="1400"/>
                        </a:lnSpc>
                        <a:spcAft>
                          <a:spcPts val="0"/>
                        </a:spcAft>
                        <a:buFont typeface="Wingdings" panose="05000000000000000000" pitchFamily="2" charset="2"/>
                        <a:buChar char="u"/>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指標</a:t>
                      </a:r>
                      <a:r>
                        <a:rPr lang="en-US" altLang="ja-JP" sz="1400" kern="100" dirty="0" smtClean="0">
                          <a:effectLst/>
                          <a:latin typeface="ＭＳ ゴシック" panose="020B0609070205080204" pitchFamily="49" charset="-128"/>
                          <a:ea typeface="ＭＳ ゴシック" panose="020B0609070205080204" pitchFamily="49" charset="-128"/>
                          <a:cs typeface="Times New Roman"/>
                        </a:rPr>
                        <a:t>C</a:t>
                      </a:r>
                      <a:endParaRPr lang="ja-JP" sz="1400" kern="100" dirty="0">
                        <a:effectLst/>
                        <a:latin typeface="ＭＳ ゴシック" panose="020B0609070205080204" pitchFamily="49" charset="-128"/>
                        <a:ea typeface="ＭＳ ゴシック" panose="020B0609070205080204" pitchFamily="49" charset="-128"/>
                        <a:cs typeface="Times New Roman"/>
                      </a:endParaRPr>
                    </a:p>
                    <a:p>
                      <a:pPr marL="285750" indent="-285750" algn="just">
                        <a:lnSpc>
                          <a:spcPts val="1400"/>
                        </a:lnSpc>
                        <a:spcAft>
                          <a:spcPts val="0"/>
                        </a:spcAft>
                        <a:buFont typeface="Wingdings" panose="05000000000000000000" pitchFamily="2" charset="2"/>
                        <a:buChar char="u"/>
                      </a:pP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指標</a:t>
                      </a:r>
                      <a:r>
                        <a:rPr lang="en-US" altLang="ja-JP" sz="1400" kern="100" dirty="0" smtClean="0">
                          <a:effectLst/>
                          <a:latin typeface="ＭＳ ゴシック" panose="020B0609070205080204" pitchFamily="49" charset="-128"/>
                          <a:ea typeface="ＭＳ ゴシック" panose="020B0609070205080204" pitchFamily="49" charset="-128"/>
                          <a:cs typeface="Times New Roman"/>
                        </a:rPr>
                        <a:t>D</a:t>
                      </a:r>
                      <a:r>
                        <a:rPr lang="ja-JP" altLang="en-US" sz="1400" kern="100" dirty="0" smtClean="0">
                          <a:effectLst/>
                          <a:latin typeface="ＭＳ ゴシック" panose="020B0609070205080204" pitchFamily="49" charset="-128"/>
                          <a:ea typeface="ＭＳ ゴシック" panose="020B0609070205080204" pitchFamily="49" charset="-128"/>
                          <a:cs typeface="Times New Roman"/>
                        </a:rPr>
                        <a:t>　等</a:t>
                      </a:r>
                      <a:endParaRPr lang="ja-JP" sz="14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スライド番号プレースホルダー 1"/>
          <p:cNvSpPr txBox="1">
            <a:spLocks/>
          </p:cNvSpPr>
          <p:nvPr/>
        </p:nvSpPr>
        <p:spPr>
          <a:xfrm>
            <a:off x="7545288" y="645333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35</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1" name="直線コネクタ 10"/>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15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右矢印 8"/>
          <p:cNvSpPr/>
          <p:nvPr/>
        </p:nvSpPr>
        <p:spPr>
          <a:xfrm>
            <a:off x="7970182" y="1767019"/>
            <a:ext cx="234025" cy="378354"/>
          </a:xfrm>
          <a:prstGeom prst="rightArrow">
            <a:avLst>
              <a:gd name="adj1" fmla="val 50000"/>
              <a:gd name="adj2" fmla="val 56735"/>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1" name="正方形/長方形 40"/>
          <p:cNvSpPr/>
          <p:nvPr/>
        </p:nvSpPr>
        <p:spPr>
          <a:xfrm>
            <a:off x="3793276" y="721701"/>
            <a:ext cx="1560173" cy="21582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3708937" y="791005"/>
            <a:ext cx="1560173" cy="21724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 name="Rectangle 29"/>
          <p:cNvSpPr>
            <a:spLocks noChangeArrowheads="1"/>
          </p:cNvSpPr>
          <p:nvPr/>
        </p:nvSpPr>
        <p:spPr bwMode="auto">
          <a:xfrm>
            <a:off x="2723614" y="0"/>
            <a:ext cx="4380765" cy="283478"/>
          </a:xfrm>
          <a:prstGeom prst="rect">
            <a:avLst/>
          </a:prstGeom>
          <a:noFill/>
          <a:ln w="19050">
            <a:noFill/>
            <a:miter lim="800000"/>
            <a:headEnd/>
            <a:tailEnd/>
          </a:ln>
          <a:scene3d>
            <a:camera prst="orthographicFront"/>
            <a:lightRig rig="threePt" dir="t"/>
          </a:scene3d>
          <a:sp3d>
            <a:bevelT/>
          </a:sp3d>
        </p:spPr>
        <p:txBody>
          <a:bodyPr wrap="none" anchor="ctr"/>
          <a:lstStyle/>
          <a:p>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保険者努力支援制度の交付イメージ</a:t>
            </a:r>
            <a:endParaRPr lang="en-US" altLang="ja-JP" dirty="0">
              <a:solidFill>
                <a:schemeClr val="dk1"/>
              </a:solidFill>
              <a:latin typeface="HGP創英角ｺﾞｼｯｸUB" panose="020B0900000000000000" pitchFamily="50" charset="-128"/>
              <a:ea typeface="HGP創英角ｺﾞｼｯｸUB" panose="020B0900000000000000" pitchFamily="50" charset="-128"/>
            </a:endParaRPr>
          </a:p>
        </p:txBody>
      </p:sp>
      <p:cxnSp>
        <p:nvCxnSpPr>
          <p:cNvPr id="5" name="直線コネクタ 4"/>
          <p:cNvCxnSpPr/>
          <p:nvPr/>
        </p:nvCxnSpPr>
        <p:spPr>
          <a:xfrm>
            <a:off x="-273576" y="332656"/>
            <a:ext cx="1037515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角丸四角形 5"/>
          <p:cNvSpPr/>
          <p:nvPr/>
        </p:nvSpPr>
        <p:spPr>
          <a:xfrm>
            <a:off x="37078" y="404671"/>
            <a:ext cx="1519566" cy="281259"/>
          </a:xfrm>
          <a:prstGeom prst="roundRect">
            <a:avLst/>
          </a:prstGeom>
          <a:solidFill>
            <a:schemeClr val="accent6">
              <a:lumMod val="40000"/>
              <a:lumOff val="6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smtClean="0">
                <a:solidFill>
                  <a:schemeClr val="tx1"/>
                </a:solidFill>
                <a:latin typeface="+mn-ea"/>
              </a:rPr>
              <a:t>都道府県分</a:t>
            </a:r>
            <a:endParaRPr lang="en-US" altLang="ja-JP" sz="1600" b="1" dirty="0" smtClean="0">
              <a:solidFill>
                <a:schemeClr val="tx1"/>
              </a:solidFill>
              <a:latin typeface="+mn-ea"/>
            </a:endParaRPr>
          </a:p>
        </p:txBody>
      </p:sp>
      <p:cxnSp>
        <p:nvCxnSpPr>
          <p:cNvPr id="7" name="直線コネクタ 6"/>
          <p:cNvCxnSpPr/>
          <p:nvPr/>
        </p:nvCxnSpPr>
        <p:spPr>
          <a:xfrm>
            <a:off x="-273577" y="3632448"/>
            <a:ext cx="10375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表 18"/>
          <p:cNvGraphicFramePr>
            <a:graphicFrameLocks noGrp="1"/>
          </p:cNvGraphicFramePr>
          <p:nvPr>
            <p:extLst>
              <p:ext uri="{D42A27DB-BD31-4B8C-83A1-F6EECF244321}">
                <p14:modId xmlns:p14="http://schemas.microsoft.com/office/powerpoint/2010/main" val="3777302251"/>
              </p:ext>
            </p:extLst>
          </p:nvPr>
        </p:nvGraphicFramePr>
        <p:xfrm>
          <a:off x="6474907" y="1058157"/>
          <a:ext cx="1404157" cy="1786437"/>
        </p:xfrm>
        <a:graphic>
          <a:graphicData uri="http://schemas.openxmlformats.org/drawingml/2006/table">
            <a:tbl>
              <a:tblPr/>
              <a:tblGrid>
                <a:gridCol w="780088"/>
                <a:gridCol w="624069"/>
              </a:tblGrid>
              <a:tr h="421095">
                <a:tc>
                  <a:txBody>
                    <a:bodyPr/>
                    <a:lstStyle/>
                    <a:p>
                      <a:pPr algn="ct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1300" b="1" dirty="0" smtClean="0"/>
                        <a:t>点数</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北海道</a:t>
                      </a:r>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9655">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55">
                <a:tc>
                  <a:txBody>
                    <a:bodyPr/>
                    <a:lstStyle/>
                    <a:p>
                      <a:pPr algn="ctr"/>
                      <a:r>
                        <a:rPr kumimoji="1" lang="ja-JP" altLang="en-US" sz="1200" dirty="0" smtClean="0"/>
                        <a:t>沖縄県</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ctr"/>
                      <a:r>
                        <a:rPr kumimoji="1" lang="ja-JP" altLang="en-US" sz="1200" dirty="0" smtClean="0"/>
                        <a:t>△△</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23953620"/>
              </p:ext>
            </p:extLst>
          </p:nvPr>
        </p:nvGraphicFramePr>
        <p:xfrm>
          <a:off x="8285802" y="1072551"/>
          <a:ext cx="1575422" cy="1721570"/>
        </p:xfrm>
        <a:graphic>
          <a:graphicData uri="http://schemas.openxmlformats.org/drawingml/2006/table">
            <a:tbl>
              <a:tblPr/>
              <a:tblGrid>
                <a:gridCol w="731253"/>
                <a:gridCol w="844169"/>
              </a:tblGrid>
              <a:tr h="3255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北海道</a:t>
                      </a:r>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○億円</a:t>
                      </a:r>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2100">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859">
                <a:tc>
                  <a:txBody>
                    <a:bodyPr/>
                    <a:lstStyle/>
                    <a:p>
                      <a:pPr algn="ctr"/>
                      <a:r>
                        <a:rPr kumimoji="1" lang="ja-JP" altLang="en-US" sz="1200" dirty="0" smtClean="0"/>
                        <a:t>沖縄県</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△億円</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40">
                <a:tc>
                  <a:txBody>
                    <a:bodyPr/>
                    <a:lstStyle/>
                    <a:p>
                      <a:pPr algn="ctr"/>
                      <a:r>
                        <a:rPr kumimoji="1" lang="ja-JP" altLang="en-US" sz="1300" b="1" dirty="0" smtClean="0"/>
                        <a:t>合計</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lumMod val="85000"/>
                      </a:schemeClr>
                    </a:solidFill>
                  </a:tcPr>
                </a:tc>
                <a:tc>
                  <a:txBody>
                    <a:bodyPr/>
                    <a:lstStyle/>
                    <a:p>
                      <a:pPr algn="ctr"/>
                      <a:r>
                        <a:rPr kumimoji="1" lang="ja-JP" altLang="en-US" sz="1300" b="1" dirty="0" smtClean="0"/>
                        <a:t>●億円</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2" name="正方形/長方形 31"/>
          <p:cNvSpPr/>
          <p:nvPr/>
        </p:nvSpPr>
        <p:spPr>
          <a:xfrm>
            <a:off x="5428215" y="1732667"/>
            <a:ext cx="146042" cy="332873"/>
          </a:xfrm>
          <a:prstGeom prst="rect">
            <a:avLst/>
          </a:prstGeom>
          <a:solidFill>
            <a:schemeClr val="bg1"/>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n-ea"/>
              </a:rPr>
              <a:t>×</a:t>
            </a:r>
          </a:p>
        </p:txBody>
      </p:sp>
      <p:graphicFrame>
        <p:nvGraphicFramePr>
          <p:cNvPr id="10" name="表 9"/>
          <p:cNvGraphicFramePr>
            <a:graphicFrameLocks noGrp="1"/>
          </p:cNvGraphicFramePr>
          <p:nvPr>
            <p:extLst>
              <p:ext uri="{D42A27DB-BD31-4B8C-83A1-F6EECF244321}">
                <p14:modId xmlns:p14="http://schemas.microsoft.com/office/powerpoint/2010/main" val="1510068776"/>
              </p:ext>
            </p:extLst>
          </p:nvPr>
        </p:nvGraphicFramePr>
        <p:xfrm>
          <a:off x="37081" y="939182"/>
          <a:ext cx="1626324" cy="2185527"/>
        </p:xfrm>
        <a:graphic>
          <a:graphicData uri="http://schemas.openxmlformats.org/drawingml/2006/table">
            <a:tbl>
              <a:tblPr/>
              <a:tblGrid>
                <a:gridCol w="908491"/>
                <a:gridCol w="717833"/>
              </a:tblGrid>
              <a:tr h="386947">
                <a:tc>
                  <a:txBody>
                    <a:bodyPr/>
                    <a:lstStyle/>
                    <a:p>
                      <a:pPr algn="ctr"/>
                      <a:r>
                        <a:rPr kumimoji="1" lang="ja-JP" altLang="en-US" sz="1200" dirty="0" smtClean="0"/>
                        <a:t>都道府県</a:t>
                      </a:r>
                      <a:endParaRPr kumimoji="1" lang="ja-JP" altLang="en-US" sz="1200" dirty="0"/>
                    </a:p>
                  </a:txBody>
                  <a:tcPr marL="99061" marR="99061"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300" b="1" dirty="0" smtClean="0"/>
                        <a:t>基礎点</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8945">
                <a:tc>
                  <a:txBody>
                    <a:bodyPr/>
                    <a:lstStyle/>
                    <a:p>
                      <a:pPr algn="ctr"/>
                      <a:r>
                        <a:rPr kumimoji="1" lang="ja-JP" altLang="en-US" sz="1200" dirty="0" smtClean="0"/>
                        <a:t>北海道</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300" dirty="0" smtClean="0"/>
                        <a:t>100</a:t>
                      </a: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112">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523">
                <a:tc>
                  <a:txBody>
                    <a:bodyPr/>
                    <a:lstStyle/>
                    <a:p>
                      <a:pPr algn="ctr"/>
                      <a:r>
                        <a:rPr kumimoji="1" lang="ja-JP" altLang="en-US" sz="1200" dirty="0" smtClean="0"/>
                        <a:t>沖縄県</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en-US" altLang="ja-JP" sz="1300" dirty="0" smtClean="0"/>
                        <a:t>100</a:t>
                      </a: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5" name="正方形/長方形 34"/>
          <p:cNvSpPr/>
          <p:nvPr/>
        </p:nvSpPr>
        <p:spPr>
          <a:xfrm>
            <a:off x="5652505" y="1225757"/>
            <a:ext cx="523346" cy="1368152"/>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300" b="1" dirty="0" smtClean="0">
                <a:solidFill>
                  <a:schemeClr val="tx1"/>
                </a:solidFill>
                <a:latin typeface="+mn-ea"/>
              </a:rPr>
              <a:t>都道府県ごとの</a:t>
            </a:r>
            <a:endParaRPr lang="en-US" altLang="ja-JP" sz="1300" b="1" dirty="0" smtClean="0">
              <a:solidFill>
                <a:schemeClr val="tx1"/>
              </a:solidFill>
              <a:latin typeface="+mn-ea"/>
            </a:endParaRPr>
          </a:p>
          <a:p>
            <a:pPr algn="ctr"/>
            <a:r>
              <a:rPr lang="ja-JP" altLang="en-US" sz="1300" b="1" dirty="0" smtClean="0">
                <a:solidFill>
                  <a:schemeClr val="tx1"/>
                </a:solidFill>
                <a:latin typeface="+mn-ea"/>
              </a:rPr>
              <a:t>被</a:t>
            </a:r>
            <a:r>
              <a:rPr lang="ja-JP" altLang="en-US" sz="1300" b="1" dirty="0">
                <a:solidFill>
                  <a:schemeClr val="tx1"/>
                </a:solidFill>
                <a:latin typeface="+mn-ea"/>
              </a:rPr>
              <a:t>保険者数</a:t>
            </a:r>
            <a:endParaRPr lang="en-US" altLang="ja-JP" sz="1300" b="1" dirty="0" smtClean="0">
              <a:solidFill>
                <a:schemeClr val="tx1"/>
              </a:solidFill>
              <a:latin typeface="+mn-ea"/>
            </a:endParaRPr>
          </a:p>
        </p:txBody>
      </p:sp>
      <p:sp>
        <p:nvSpPr>
          <p:cNvPr id="36" name="正方形/長方形 35"/>
          <p:cNvSpPr/>
          <p:nvPr/>
        </p:nvSpPr>
        <p:spPr>
          <a:xfrm>
            <a:off x="6250616" y="1743505"/>
            <a:ext cx="146042" cy="332873"/>
          </a:xfrm>
          <a:prstGeom prst="rect">
            <a:avLst/>
          </a:prstGeom>
          <a:solidFill>
            <a:schemeClr val="bg1"/>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endParaRPr lang="en-US" altLang="ja-JP" sz="1400" b="1" dirty="0" smtClean="0">
              <a:solidFill>
                <a:schemeClr val="tx1"/>
              </a:solidFill>
              <a:latin typeface="+mn-ea"/>
            </a:endParaRPr>
          </a:p>
        </p:txBody>
      </p:sp>
      <p:sp>
        <p:nvSpPr>
          <p:cNvPr id="39" name="角丸四角形 38"/>
          <p:cNvSpPr/>
          <p:nvPr/>
        </p:nvSpPr>
        <p:spPr>
          <a:xfrm>
            <a:off x="74156" y="3717038"/>
            <a:ext cx="1519566" cy="281259"/>
          </a:xfrm>
          <a:prstGeom prst="roundRect">
            <a:avLst/>
          </a:prstGeom>
          <a:solidFill>
            <a:schemeClr val="accent5">
              <a:lumMod val="20000"/>
              <a:lumOff val="8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solidFill>
                  <a:schemeClr val="tx1"/>
                </a:solidFill>
                <a:latin typeface="+mn-ea"/>
              </a:rPr>
              <a:t>市町村</a:t>
            </a:r>
            <a:r>
              <a:rPr lang="ja-JP" altLang="en-US" sz="1600" b="1" dirty="0" smtClean="0">
                <a:solidFill>
                  <a:schemeClr val="tx1"/>
                </a:solidFill>
                <a:latin typeface="+mn-ea"/>
              </a:rPr>
              <a:t>分</a:t>
            </a:r>
            <a:endParaRPr lang="en-US" altLang="ja-JP" sz="1600" b="1" dirty="0" smtClean="0">
              <a:solidFill>
                <a:schemeClr val="tx1"/>
              </a:solidFill>
              <a:latin typeface="+mn-ea"/>
            </a:endParaRPr>
          </a:p>
        </p:txBody>
      </p:sp>
      <p:sp>
        <p:nvSpPr>
          <p:cNvPr id="16" name="角丸四角形吹き出し 15"/>
          <p:cNvSpPr/>
          <p:nvPr/>
        </p:nvSpPr>
        <p:spPr>
          <a:xfrm>
            <a:off x="7594391" y="2963484"/>
            <a:ext cx="1613620" cy="512962"/>
          </a:xfrm>
          <a:prstGeom prst="wedgeRoundRectCallout">
            <a:avLst>
              <a:gd name="adj1" fmla="val -21043"/>
              <a:gd name="adj2" fmla="val -185700"/>
              <a:gd name="adj3" fmla="val 16667"/>
            </a:avLst>
          </a:prstGeom>
          <a:solidFill>
            <a:srgbClr val="FFD9ED"/>
          </a:solidFill>
          <a:ln w="6350">
            <a:solidFill>
              <a:srgbClr val="FF8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n-ea"/>
              </a:rPr>
              <a:t>点数に応じて</a:t>
            </a:r>
            <a:endParaRPr lang="en-US" altLang="ja-JP" sz="1300" b="1" dirty="0" smtClean="0">
              <a:solidFill>
                <a:schemeClr val="tx1"/>
              </a:solidFill>
              <a:latin typeface="+mn-ea"/>
            </a:endParaRPr>
          </a:p>
          <a:p>
            <a:pPr algn="ctr"/>
            <a:r>
              <a:rPr lang="ja-JP" altLang="en-US" sz="1300" b="1" u="sng" dirty="0">
                <a:solidFill>
                  <a:schemeClr val="tx1"/>
                </a:solidFill>
                <a:latin typeface="+mn-ea"/>
              </a:rPr>
              <a:t>●</a:t>
            </a:r>
            <a:r>
              <a:rPr kumimoji="1" lang="ja-JP" altLang="en-US" sz="1300" b="1" u="sng" dirty="0" smtClean="0">
                <a:solidFill>
                  <a:schemeClr val="tx1"/>
                </a:solidFill>
                <a:latin typeface="+mn-ea"/>
              </a:rPr>
              <a:t>億円を按分</a:t>
            </a:r>
            <a:endParaRPr kumimoji="1" lang="ja-JP" altLang="en-US" sz="1300" b="1" u="sng" dirty="0">
              <a:solidFill>
                <a:schemeClr val="tx1"/>
              </a:solidFill>
              <a:latin typeface="+mn-ea"/>
            </a:endParaRPr>
          </a:p>
        </p:txBody>
      </p:sp>
      <p:sp>
        <p:nvSpPr>
          <p:cNvPr id="48" name="メモ 47"/>
          <p:cNvSpPr/>
          <p:nvPr/>
        </p:nvSpPr>
        <p:spPr>
          <a:xfrm>
            <a:off x="1721613" y="659990"/>
            <a:ext cx="1789145" cy="2754745"/>
          </a:xfrm>
          <a:prstGeom prst="foldedCorner">
            <a:avLst>
              <a:gd name="adj" fmla="val 115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n-ea"/>
              </a:rPr>
              <a:t>評価項目ごとに</a:t>
            </a:r>
            <a:endParaRPr lang="en-US" altLang="ja-JP" sz="1300" b="1" dirty="0" smtClean="0">
              <a:solidFill>
                <a:schemeClr val="tx1"/>
              </a:solidFill>
              <a:latin typeface="+mn-ea"/>
            </a:endParaRPr>
          </a:p>
          <a:p>
            <a:pPr algn="ctr"/>
            <a:r>
              <a:rPr lang="ja-JP" altLang="en-US" sz="1300" b="1" dirty="0" smtClean="0">
                <a:solidFill>
                  <a:schemeClr val="tx1"/>
                </a:solidFill>
                <a:latin typeface="+mn-ea"/>
              </a:rPr>
              <a:t>点数を加算</a:t>
            </a:r>
            <a:endParaRPr lang="en-US" altLang="ja-JP" sz="1300" b="1" dirty="0" smtClean="0">
              <a:solidFill>
                <a:schemeClr val="tx1"/>
              </a:solidFill>
              <a:latin typeface="+mn-ea"/>
            </a:endParaRPr>
          </a:p>
          <a:p>
            <a:pPr algn="ctr"/>
            <a:endParaRPr lang="en-US" altLang="ja-JP" sz="1200" dirty="0" smtClean="0">
              <a:solidFill>
                <a:schemeClr val="tx1"/>
              </a:solidFill>
              <a:latin typeface="+mn-ea"/>
            </a:endParaRPr>
          </a:p>
          <a:p>
            <a:pPr algn="just"/>
            <a:r>
              <a:rPr lang="ja-JP" altLang="en-US" sz="1200" dirty="0" smtClean="0">
                <a:solidFill>
                  <a:schemeClr val="tx1"/>
                </a:solidFill>
                <a:latin typeface="+mn-ea"/>
              </a:rPr>
              <a:t>① 指標</a:t>
            </a:r>
            <a:r>
              <a:rPr lang="en-US" altLang="ja-JP" sz="1200" dirty="0" smtClean="0">
                <a:solidFill>
                  <a:schemeClr val="tx1"/>
                </a:solidFill>
                <a:latin typeface="+mn-ea"/>
              </a:rPr>
              <a:t>A</a:t>
            </a:r>
          </a:p>
          <a:p>
            <a:pPr algn="just"/>
            <a:r>
              <a:rPr lang="ja-JP" altLang="en-US" sz="1200" dirty="0" smtClean="0">
                <a:solidFill>
                  <a:schemeClr val="tx1"/>
                </a:solidFill>
                <a:latin typeface="+mn-ea"/>
              </a:rPr>
              <a:t>② 指標</a:t>
            </a:r>
            <a:r>
              <a:rPr lang="en-US" altLang="ja-JP" sz="1200" dirty="0" smtClean="0">
                <a:solidFill>
                  <a:schemeClr val="tx1"/>
                </a:solidFill>
                <a:latin typeface="+mn-ea"/>
              </a:rPr>
              <a:t>B</a:t>
            </a:r>
          </a:p>
          <a:p>
            <a:pPr algn="just">
              <a:lnSpc>
                <a:spcPts val="400"/>
              </a:lnSpc>
            </a:pPr>
            <a:endParaRPr lang="en-US" altLang="ja-JP" sz="1200" dirty="0" smtClean="0">
              <a:solidFill>
                <a:schemeClr val="tx1"/>
              </a:solidFill>
              <a:latin typeface="+mn-ea"/>
            </a:endParaRPr>
          </a:p>
          <a:p>
            <a:pPr algn="just"/>
            <a:endParaRPr lang="en-US" altLang="ja-JP" sz="1200" dirty="0" smtClean="0">
              <a:solidFill>
                <a:schemeClr val="tx1"/>
              </a:solidFill>
              <a:latin typeface="+mn-ea"/>
            </a:endParaRPr>
          </a:p>
          <a:p>
            <a:pPr algn="just">
              <a:lnSpc>
                <a:spcPts val="400"/>
              </a:lnSpc>
            </a:pPr>
            <a:endParaRPr lang="en-US" altLang="ja-JP" sz="1200" dirty="0">
              <a:solidFill>
                <a:schemeClr val="tx1"/>
              </a:solidFill>
              <a:latin typeface="+mn-ea"/>
            </a:endParaRPr>
          </a:p>
          <a:p>
            <a:pPr algn="just">
              <a:lnSpc>
                <a:spcPts val="400"/>
              </a:lnSpc>
            </a:pPr>
            <a:endParaRPr lang="en-US" altLang="ja-JP" sz="1200" dirty="0" smtClean="0">
              <a:solidFill>
                <a:schemeClr val="tx1"/>
              </a:solidFill>
              <a:latin typeface="+mn-ea"/>
            </a:endParaRPr>
          </a:p>
          <a:p>
            <a:pPr algn="just">
              <a:lnSpc>
                <a:spcPts val="400"/>
              </a:lnSpc>
            </a:pPr>
            <a:endParaRPr lang="en-US" altLang="ja-JP" sz="1200" dirty="0" smtClean="0">
              <a:solidFill>
                <a:schemeClr val="tx1"/>
              </a:solidFill>
              <a:latin typeface="+mn-ea"/>
            </a:endParaRPr>
          </a:p>
          <a:p>
            <a:pPr algn="just"/>
            <a:r>
              <a:rPr kumimoji="1" lang="ja-JP" altLang="en-US" sz="1050" dirty="0" smtClean="0">
                <a:solidFill>
                  <a:schemeClr val="tx1"/>
                </a:solidFill>
                <a:latin typeface="+mn-ea"/>
              </a:rPr>
              <a:t>→評価項目は引き続き検討</a:t>
            </a:r>
            <a:endParaRPr kumimoji="1" lang="en-US" altLang="ja-JP" sz="1050" dirty="0" smtClean="0">
              <a:solidFill>
                <a:schemeClr val="tx1"/>
              </a:solidFill>
              <a:latin typeface="+mn-ea"/>
            </a:endParaRPr>
          </a:p>
        </p:txBody>
      </p:sp>
      <p:sp>
        <p:nvSpPr>
          <p:cNvPr id="51" name="正方形/長方形 50"/>
          <p:cNvSpPr/>
          <p:nvPr/>
        </p:nvSpPr>
        <p:spPr>
          <a:xfrm>
            <a:off x="292517" y="2037361"/>
            <a:ext cx="1082844" cy="216024"/>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1200" dirty="0" smtClean="0">
                <a:solidFill>
                  <a:schemeClr val="tx1"/>
                </a:solidFill>
                <a:latin typeface="+mn-ea"/>
              </a:rPr>
              <a:t>47</a:t>
            </a:r>
            <a:r>
              <a:rPr lang="ja-JP" altLang="en-US" sz="1200" dirty="0" smtClean="0">
                <a:solidFill>
                  <a:schemeClr val="tx1"/>
                </a:solidFill>
                <a:latin typeface="+mn-ea"/>
              </a:rPr>
              <a:t>都道府県</a:t>
            </a:r>
            <a:endParaRPr lang="en-US" altLang="ja-JP" sz="1200" dirty="0" smtClean="0">
              <a:solidFill>
                <a:schemeClr val="tx1"/>
              </a:solidFill>
              <a:latin typeface="+mn-ea"/>
            </a:endParaRPr>
          </a:p>
        </p:txBody>
      </p:sp>
      <p:sp>
        <p:nvSpPr>
          <p:cNvPr id="22" name="右矢印 21"/>
          <p:cNvSpPr/>
          <p:nvPr/>
        </p:nvSpPr>
        <p:spPr>
          <a:xfrm>
            <a:off x="7969843" y="5059224"/>
            <a:ext cx="234025" cy="378354"/>
          </a:xfrm>
          <a:prstGeom prst="rightArrow">
            <a:avLst>
              <a:gd name="adj1" fmla="val 50000"/>
              <a:gd name="adj2" fmla="val 56735"/>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正方形/長方形 22"/>
          <p:cNvSpPr/>
          <p:nvPr/>
        </p:nvSpPr>
        <p:spPr>
          <a:xfrm>
            <a:off x="3792939" y="4013906"/>
            <a:ext cx="1560173" cy="21582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正方形/長方形 23"/>
          <p:cNvSpPr/>
          <p:nvPr/>
        </p:nvSpPr>
        <p:spPr>
          <a:xfrm>
            <a:off x="3708599" y="4083215"/>
            <a:ext cx="1560173" cy="21724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aphicFrame>
        <p:nvGraphicFramePr>
          <p:cNvPr id="28" name="表 27"/>
          <p:cNvGraphicFramePr>
            <a:graphicFrameLocks noGrp="1"/>
          </p:cNvGraphicFramePr>
          <p:nvPr>
            <p:extLst>
              <p:ext uri="{D42A27DB-BD31-4B8C-83A1-F6EECF244321}">
                <p14:modId xmlns:p14="http://schemas.microsoft.com/office/powerpoint/2010/main" val="1864671361"/>
              </p:ext>
            </p:extLst>
          </p:nvPr>
        </p:nvGraphicFramePr>
        <p:xfrm>
          <a:off x="6474565" y="4350365"/>
          <a:ext cx="1404157" cy="1786437"/>
        </p:xfrm>
        <a:graphic>
          <a:graphicData uri="http://schemas.openxmlformats.org/drawingml/2006/table">
            <a:tbl>
              <a:tblPr/>
              <a:tblGrid>
                <a:gridCol w="780088"/>
                <a:gridCol w="624069"/>
              </a:tblGrid>
              <a:tr h="421095">
                <a:tc>
                  <a:txBody>
                    <a:bodyPr/>
                    <a:lstStyle/>
                    <a:p>
                      <a:pPr algn="ct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1300" b="1" dirty="0" smtClean="0"/>
                        <a:t>点数</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札幌市</a:t>
                      </a:r>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9655">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655">
                <a:tc>
                  <a:txBody>
                    <a:bodyPr/>
                    <a:lstStyle/>
                    <a:p>
                      <a:pPr algn="ctr"/>
                      <a:r>
                        <a:rPr kumimoji="1" lang="ja-JP" altLang="en-US" sz="1100" dirty="0" smtClean="0"/>
                        <a:t>与那国町</a:t>
                      </a:r>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ctr"/>
                      <a:r>
                        <a:rPr kumimoji="1" lang="ja-JP" altLang="en-US" sz="1200" dirty="0" smtClean="0"/>
                        <a:t>△△</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3165051241"/>
              </p:ext>
            </p:extLst>
          </p:nvPr>
        </p:nvGraphicFramePr>
        <p:xfrm>
          <a:off x="8285465" y="4364756"/>
          <a:ext cx="1575422" cy="1721570"/>
        </p:xfrm>
        <a:graphic>
          <a:graphicData uri="http://schemas.openxmlformats.org/drawingml/2006/table">
            <a:tbl>
              <a:tblPr/>
              <a:tblGrid>
                <a:gridCol w="731253"/>
                <a:gridCol w="844169"/>
              </a:tblGrid>
              <a:tr h="3255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札幌市</a:t>
                      </a:r>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○億円</a:t>
                      </a:r>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2100">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859">
                <a:tc>
                  <a:txBody>
                    <a:bodyPr/>
                    <a:lstStyle/>
                    <a:p>
                      <a:pPr algn="ctr"/>
                      <a:r>
                        <a:rPr kumimoji="1" lang="ja-JP" altLang="en-US" sz="1000" dirty="0" smtClean="0"/>
                        <a:t>与那国町</a:t>
                      </a:r>
                      <a:endParaRPr kumimoji="1" lang="ja-JP" altLang="en-US" sz="10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△億円</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40">
                <a:tc>
                  <a:txBody>
                    <a:bodyPr/>
                    <a:lstStyle/>
                    <a:p>
                      <a:pPr algn="ctr"/>
                      <a:r>
                        <a:rPr kumimoji="1" lang="ja-JP" altLang="en-US" sz="1300" b="1" dirty="0" smtClean="0"/>
                        <a:t>合計</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lumMod val="85000"/>
                      </a:schemeClr>
                    </a:solidFill>
                  </a:tcPr>
                </a:tc>
                <a:tc>
                  <a:txBody>
                    <a:bodyPr/>
                    <a:lstStyle/>
                    <a:p>
                      <a:pPr algn="ctr"/>
                      <a:r>
                        <a:rPr kumimoji="1" lang="ja-JP" altLang="en-US" sz="1300" b="1" dirty="0" smtClean="0"/>
                        <a:t>●億円</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0" name="正方形/長方形 29"/>
          <p:cNvSpPr/>
          <p:nvPr/>
        </p:nvSpPr>
        <p:spPr>
          <a:xfrm>
            <a:off x="5427873" y="5024877"/>
            <a:ext cx="146042" cy="332873"/>
          </a:xfrm>
          <a:prstGeom prst="rect">
            <a:avLst/>
          </a:prstGeom>
          <a:solidFill>
            <a:schemeClr val="bg1"/>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n-ea"/>
              </a:rPr>
              <a:t>×</a:t>
            </a:r>
          </a:p>
        </p:txBody>
      </p:sp>
      <p:graphicFrame>
        <p:nvGraphicFramePr>
          <p:cNvPr id="31" name="表 30"/>
          <p:cNvGraphicFramePr>
            <a:graphicFrameLocks noGrp="1"/>
          </p:cNvGraphicFramePr>
          <p:nvPr>
            <p:extLst>
              <p:ext uri="{D42A27DB-BD31-4B8C-83A1-F6EECF244321}">
                <p14:modId xmlns:p14="http://schemas.microsoft.com/office/powerpoint/2010/main" val="3091823245"/>
              </p:ext>
            </p:extLst>
          </p:nvPr>
        </p:nvGraphicFramePr>
        <p:xfrm>
          <a:off x="37079" y="4231391"/>
          <a:ext cx="1625986" cy="2185527"/>
        </p:xfrm>
        <a:graphic>
          <a:graphicData uri="http://schemas.openxmlformats.org/drawingml/2006/table">
            <a:tbl>
              <a:tblPr/>
              <a:tblGrid>
                <a:gridCol w="908301"/>
                <a:gridCol w="717685"/>
              </a:tblGrid>
              <a:tr h="386947">
                <a:tc>
                  <a:txBody>
                    <a:bodyPr/>
                    <a:lstStyle/>
                    <a:p>
                      <a:pPr algn="ctr"/>
                      <a:r>
                        <a:rPr kumimoji="1" lang="ja-JP" altLang="en-US" sz="1200" dirty="0" smtClean="0"/>
                        <a:t>市町村</a:t>
                      </a:r>
                      <a:endParaRPr kumimoji="1" lang="ja-JP" altLang="en-US" sz="1200" dirty="0"/>
                    </a:p>
                  </a:txBody>
                  <a:tcPr marL="99061" marR="99061"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300" b="1" dirty="0" smtClean="0"/>
                        <a:t>基礎点</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8945">
                <a:tc>
                  <a:txBody>
                    <a:bodyPr/>
                    <a:lstStyle/>
                    <a:p>
                      <a:pPr algn="ctr"/>
                      <a:r>
                        <a:rPr kumimoji="1" lang="ja-JP" altLang="en-US" sz="1200" dirty="0" smtClean="0"/>
                        <a:t>札幌市</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300" dirty="0" smtClean="0"/>
                        <a:t>100</a:t>
                      </a: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112">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523">
                <a:tc>
                  <a:txBody>
                    <a:bodyPr/>
                    <a:lstStyle/>
                    <a:p>
                      <a:pPr algn="ctr"/>
                      <a:r>
                        <a:rPr kumimoji="1" lang="ja-JP" altLang="en-US" sz="1200" dirty="0" smtClean="0"/>
                        <a:t>与那国町</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en-US" altLang="ja-JP" sz="1300" dirty="0" smtClean="0"/>
                        <a:t>100</a:t>
                      </a: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3" name="正方形/長方形 32"/>
          <p:cNvSpPr/>
          <p:nvPr/>
        </p:nvSpPr>
        <p:spPr>
          <a:xfrm>
            <a:off x="5652168" y="4517962"/>
            <a:ext cx="523346" cy="1368152"/>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300" b="1" dirty="0">
                <a:solidFill>
                  <a:schemeClr val="tx1"/>
                </a:solidFill>
                <a:latin typeface="+mn-ea"/>
              </a:rPr>
              <a:t>市町村</a:t>
            </a:r>
            <a:r>
              <a:rPr lang="ja-JP" altLang="en-US" sz="1300" b="1" dirty="0" smtClean="0">
                <a:solidFill>
                  <a:schemeClr val="tx1"/>
                </a:solidFill>
                <a:latin typeface="+mn-ea"/>
              </a:rPr>
              <a:t>ごとの</a:t>
            </a:r>
            <a:endParaRPr lang="en-US" altLang="ja-JP" sz="1300" b="1" dirty="0" smtClean="0">
              <a:solidFill>
                <a:schemeClr val="tx1"/>
              </a:solidFill>
              <a:latin typeface="+mn-ea"/>
            </a:endParaRPr>
          </a:p>
          <a:p>
            <a:pPr algn="ctr"/>
            <a:r>
              <a:rPr lang="ja-JP" altLang="en-US" sz="1300" b="1" dirty="0" smtClean="0">
                <a:solidFill>
                  <a:schemeClr val="tx1"/>
                </a:solidFill>
                <a:latin typeface="+mn-ea"/>
              </a:rPr>
              <a:t>被</a:t>
            </a:r>
            <a:r>
              <a:rPr lang="ja-JP" altLang="en-US" sz="1300" b="1" dirty="0">
                <a:solidFill>
                  <a:schemeClr val="tx1"/>
                </a:solidFill>
                <a:latin typeface="+mn-ea"/>
              </a:rPr>
              <a:t>保険者数</a:t>
            </a:r>
            <a:endParaRPr lang="en-US" altLang="ja-JP" sz="1300" b="1" dirty="0" smtClean="0">
              <a:solidFill>
                <a:schemeClr val="tx1"/>
              </a:solidFill>
              <a:latin typeface="+mn-ea"/>
            </a:endParaRPr>
          </a:p>
        </p:txBody>
      </p:sp>
      <p:sp>
        <p:nvSpPr>
          <p:cNvPr id="34" name="正方形/長方形 33"/>
          <p:cNvSpPr/>
          <p:nvPr/>
        </p:nvSpPr>
        <p:spPr>
          <a:xfrm>
            <a:off x="6250274" y="5035714"/>
            <a:ext cx="146042" cy="332873"/>
          </a:xfrm>
          <a:prstGeom prst="rect">
            <a:avLst/>
          </a:prstGeom>
          <a:solidFill>
            <a:schemeClr val="bg1"/>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endParaRPr lang="en-US" altLang="ja-JP" sz="1400" b="1" dirty="0" smtClean="0">
              <a:solidFill>
                <a:schemeClr val="tx1"/>
              </a:solidFill>
              <a:latin typeface="+mn-ea"/>
            </a:endParaRPr>
          </a:p>
        </p:txBody>
      </p:sp>
      <p:sp>
        <p:nvSpPr>
          <p:cNvPr id="37" name="角丸四角形吹き出し 36"/>
          <p:cNvSpPr/>
          <p:nvPr/>
        </p:nvSpPr>
        <p:spPr>
          <a:xfrm>
            <a:off x="7594391" y="6255689"/>
            <a:ext cx="1613281" cy="512962"/>
          </a:xfrm>
          <a:prstGeom prst="wedgeRoundRectCallout">
            <a:avLst>
              <a:gd name="adj1" fmla="val -21043"/>
              <a:gd name="adj2" fmla="val -185700"/>
              <a:gd name="adj3" fmla="val 16667"/>
            </a:avLst>
          </a:prstGeom>
          <a:solidFill>
            <a:srgbClr val="FFD9ED"/>
          </a:solidFill>
          <a:ln w="6350">
            <a:solidFill>
              <a:srgbClr val="FF8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n-ea"/>
              </a:rPr>
              <a:t>点数に応じて</a:t>
            </a:r>
            <a:endParaRPr lang="en-US" altLang="ja-JP" sz="1300" b="1" dirty="0" smtClean="0">
              <a:solidFill>
                <a:schemeClr val="tx1"/>
              </a:solidFill>
              <a:latin typeface="+mn-ea"/>
            </a:endParaRPr>
          </a:p>
          <a:p>
            <a:pPr algn="ctr"/>
            <a:r>
              <a:rPr lang="ja-JP" altLang="en-US" sz="1300" b="1" u="sng" dirty="0">
                <a:solidFill>
                  <a:schemeClr val="tx1"/>
                </a:solidFill>
                <a:latin typeface="+mn-ea"/>
              </a:rPr>
              <a:t>●</a:t>
            </a:r>
            <a:r>
              <a:rPr kumimoji="1" lang="ja-JP" altLang="en-US" sz="1300" b="1" u="sng" dirty="0" smtClean="0">
                <a:solidFill>
                  <a:schemeClr val="tx1"/>
                </a:solidFill>
                <a:latin typeface="+mn-ea"/>
              </a:rPr>
              <a:t>億円を按分</a:t>
            </a:r>
            <a:endParaRPr kumimoji="1" lang="ja-JP" altLang="en-US" sz="1300" b="1" u="sng" dirty="0">
              <a:solidFill>
                <a:schemeClr val="tx1"/>
              </a:solidFill>
              <a:latin typeface="+mn-ea"/>
            </a:endParaRPr>
          </a:p>
        </p:txBody>
      </p:sp>
      <p:sp>
        <p:nvSpPr>
          <p:cNvPr id="38" name="メモ 37"/>
          <p:cNvSpPr/>
          <p:nvPr/>
        </p:nvSpPr>
        <p:spPr>
          <a:xfrm>
            <a:off x="1721273" y="3909513"/>
            <a:ext cx="1789145" cy="2883707"/>
          </a:xfrm>
          <a:prstGeom prst="foldedCorner">
            <a:avLst>
              <a:gd name="adj" fmla="val 115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n-ea"/>
              </a:rPr>
              <a:t>評価項目ごとに</a:t>
            </a:r>
            <a:endParaRPr lang="en-US" altLang="ja-JP" sz="1300" b="1" dirty="0" smtClean="0">
              <a:solidFill>
                <a:schemeClr val="tx1"/>
              </a:solidFill>
              <a:latin typeface="+mn-ea"/>
            </a:endParaRPr>
          </a:p>
          <a:p>
            <a:pPr algn="ctr"/>
            <a:r>
              <a:rPr lang="ja-JP" altLang="en-US" sz="1300" b="1" dirty="0" smtClean="0">
                <a:solidFill>
                  <a:schemeClr val="tx1"/>
                </a:solidFill>
                <a:latin typeface="+mn-ea"/>
              </a:rPr>
              <a:t>点数を加算</a:t>
            </a:r>
            <a:endParaRPr lang="en-US" altLang="ja-JP" sz="1300" b="1" dirty="0" smtClean="0">
              <a:solidFill>
                <a:schemeClr val="tx1"/>
              </a:solidFill>
              <a:latin typeface="+mn-ea"/>
            </a:endParaRPr>
          </a:p>
          <a:p>
            <a:pPr algn="just">
              <a:lnSpc>
                <a:spcPts val="700"/>
              </a:lnSpc>
            </a:pPr>
            <a:endParaRPr lang="en-US" altLang="ja-JP" sz="1200" dirty="0" smtClean="0">
              <a:solidFill>
                <a:schemeClr val="tx1"/>
              </a:solidFill>
              <a:latin typeface="+mn-ea"/>
            </a:endParaRPr>
          </a:p>
          <a:p>
            <a:pPr algn="just"/>
            <a:r>
              <a:rPr lang="ja-JP" altLang="en-US" sz="1200" dirty="0" smtClean="0">
                <a:solidFill>
                  <a:schemeClr val="tx1"/>
                </a:solidFill>
                <a:latin typeface="+mn-ea"/>
              </a:rPr>
              <a:t>① 指標</a:t>
            </a:r>
            <a:r>
              <a:rPr lang="en-US" altLang="ja-JP" sz="1200" dirty="0" smtClean="0">
                <a:solidFill>
                  <a:schemeClr val="tx1"/>
                </a:solidFill>
                <a:latin typeface="+mn-ea"/>
              </a:rPr>
              <a:t>C</a:t>
            </a:r>
          </a:p>
          <a:p>
            <a:pPr algn="just">
              <a:lnSpc>
                <a:spcPts val="400"/>
              </a:lnSpc>
            </a:pPr>
            <a:endParaRPr lang="en-US" altLang="ja-JP" sz="1200" dirty="0" smtClean="0">
              <a:solidFill>
                <a:schemeClr val="tx1"/>
              </a:solidFill>
              <a:latin typeface="+mn-ea"/>
            </a:endParaRPr>
          </a:p>
          <a:p>
            <a:pPr algn="just"/>
            <a:r>
              <a:rPr lang="ja-JP" altLang="en-US" sz="1200" dirty="0">
                <a:solidFill>
                  <a:schemeClr val="tx1"/>
                </a:solidFill>
                <a:latin typeface="+mn-ea"/>
              </a:rPr>
              <a:t>②</a:t>
            </a:r>
            <a:r>
              <a:rPr lang="ja-JP" altLang="en-US" sz="1200" dirty="0" smtClean="0">
                <a:solidFill>
                  <a:schemeClr val="tx1"/>
                </a:solidFill>
                <a:latin typeface="+mn-ea"/>
              </a:rPr>
              <a:t> 指標</a:t>
            </a:r>
            <a:r>
              <a:rPr lang="en-US" altLang="ja-JP" sz="1200" dirty="0" smtClean="0">
                <a:solidFill>
                  <a:schemeClr val="tx1"/>
                </a:solidFill>
                <a:latin typeface="+mn-ea"/>
              </a:rPr>
              <a:t>D</a:t>
            </a:r>
          </a:p>
          <a:p>
            <a:pPr algn="just"/>
            <a:endParaRPr lang="en-US" altLang="ja-JP" sz="1200" dirty="0">
              <a:solidFill>
                <a:schemeClr val="tx1"/>
              </a:solidFill>
              <a:latin typeface="+mn-ea"/>
            </a:endParaRPr>
          </a:p>
          <a:p>
            <a:pPr algn="just"/>
            <a:endParaRPr lang="en-US" altLang="ja-JP" sz="1200" dirty="0" smtClean="0">
              <a:solidFill>
                <a:schemeClr val="tx1"/>
              </a:solidFill>
              <a:latin typeface="+mn-ea"/>
            </a:endParaRPr>
          </a:p>
          <a:p>
            <a:pPr algn="just"/>
            <a:endParaRPr lang="en-US" altLang="ja-JP" sz="1600" dirty="0">
              <a:solidFill>
                <a:schemeClr val="tx1"/>
              </a:solidFill>
              <a:latin typeface="+mn-ea"/>
            </a:endParaRPr>
          </a:p>
          <a:p>
            <a:pPr algn="just"/>
            <a:r>
              <a:rPr lang="ja-JP" altLang="en-US" sz="1050" dirty="0">
                <a:solidFill>
                  <a:schemeClr val="tx1"/>
                </a:solidFill>
                <a:latin typeface="+mn-ea"/>
              </a:rPr>
              <a:t>→評価項目は引き続き検討</a:t>
            </a:r>
            <a:endParaRPr lang="en-US" altLang="ja-JP" sz="1050" dirty="0">
              <a:solidFill>
                <a:schemeClr val="tx1"/>
              </a:solidFill>
              <a:latin typeface="+mn-ea"/>
            </a:endParaRPr>
          </a:p>
          <a:p>
            <a:pPr algn="just"/>
            <a:endParaRPr kumimoji="1" lang="en-US" altLang="ja-JP" sz="1200" dirty="0" smtClean="0">
              <a:solidFill>
                <a:schemeClr val="tx1"/>
              </a:solidFill>
              <a:latin typeface="+mn-ea"/>
            </a:endParaRPr>
          </a:p>
        </p:txBody>
      </p:sp>
      <p:sp>
        <p:nvSpPr>
          <p:cNvPr id="42" name="正方形/長方形 41"/>
          <p:cNvSpPr/>
          <p:nvPr/>
        </p:nvSpPr>
        <p:spPr>
          <a:xfrm>
            <a:off x="292177" y="5329566"/>
            <a:ext cx="1082844" cy="216024"/>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1200" dirty="0" smtClean="0">
                <a:solidFill>
                  <a:schemeClr val="tx1"/>
                </a:solidFill>
                <a:latin typeface="+mn-ea"/>
              </a:rPr>
              <a:t>1,716</a:t>
            </a:r>
            <a:r>
              <a:rPr lang="ja-JP" altLang="en-US" sz="1200" dirty="0" smtClean="0">
                <a:solidFill>
                  <a:schemeClr val="tx1"/>
                </a:solidFill>
                <a:latin typeface="+mn-ea"/>
              </a:rPr>
              <a:t>市町村</a:t>
            </a:r>
            <a:endParaRPr lang="en-US" altLang="ja-JP" sz="1200" dirty="0" smtClean="0">
              <a:solidFill>
                <a:schemeClr val="tx1"/>
              </a:solidFill>
              <a:latin typeface="+mn-ea"/>
            </a:endParaRPr>
          </a:p>
        </p:txBody>
      </p:sp>
      <p:graphicFrame>
        <p:nvGraphicFramePr>
          <p:cNvPr id="40" name="表 39"/>
          <p:cNvGraphicFramePr>
            <a:graphicFrameLocks noGrp="1"/>
          </p:cNvGraphicFramePr>
          <p:nvPr>
            <p:extLst>
              <p:ext uri="{D42A27DB-BD31-4B8C-83A1-F6EECF244321}">
                <p14:modId xmlns:p14="http://schemas.microsoft.com/office/powerpoint/2010/main" val="570371255"/>
              </p:ext>
            </p:extLst>
          </p:nvPr>
        </p:nvGraphicFramePr>
        <p:xfrm>
          <a:off x="3630927" y="861129"/>
          <a:ext cx="1560173" cy="2244431"/>
        </p:xfrm>
        <a:graphic>
          <a:graphicData uri="http://schemas.openxmlformats.org/drawingml/2006/table">
            <a:tbl>
              <a:tblPr/>
              <a:tblGrid>
                <a:gridCol w="1560173"/>
              </a:tblGrid>
              <a:tr h="300107">
                <a:tc>
                  <a:txBody>
                    <a:bodyPr/>
                    <a:lstStyle/>
                    <a:p>
                      <a:pPr algn="ctr"/>
                      <a:r>
                        <a:rPr kumimoji="1" lang="ja-JP" altLang="en-US" sz="1200" b="1" dirty="0" smtClean="0"/>
                        <a:t>②指標</a:t>
                      </a:r>
                      <a:r>
                        <a:rPr kumimoji="1" lang="en-US" altLang="ja-JP" sz="1200" b="1" dirty="0" smtClean="0"/>
                        <a:t>B</a:t>
                      </a:r>
                      <a:endParaRPr kumimoji="1" lang="ja-JP" altLang="en-US" sz="1200" b="1" dirty="0" smtClean="0"/>
                    </a:p>
                  </a:txBody>
                  <a:tcPr marL="99061" marR="99061"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r>
              <a:tr h="1944324">
                <a:tc>
                  <a:txBody>
                    <a:bodyPr/>
                    <a:lstStyle/>
                    <a:p>
                      <a:pPr algn="ct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323881357"/>
              </p:ext>
            </p:extLst>
          </p:nvPr>
        </p:nvGraphicFramePr>
        <p:xfrm>
          <a:off x="3512840" y="1124746"/>
          <a:ext cx="1560176" cy="2122297"/>
        </p:xfrm>
        <a:graphic>
          <a:graphicData uri="http://schemas.openxmlformats.org/drawingml/2006/table">
            <a:tbl>
              <a:tblPr/>
              <a:tblGrid>
                <a:gridCol w="780088"/>
                <a:gridCol w="780088"/>
              </a:tblGrid>
              <a:tr h="360040">
                <a:tc gridSpan="2">
                  <a:txBody>
                    <a:bodyPr/>
                    <a:lstStyle/>
                    <a:p>
                      <a:pPr algn="ctr"/>
                      <a:r>
                        <a:rPr kumimoji="1" lang="ja-JP" altLang="en-US" sz="1200" b="1" dirty="0" smtClean="0"/>
                        <a:t>①指標</a:t>
                      </a:r>
                      <a:r>
                        <a:rPr kumimoji="1" lang="en-US" altLang="ja-JP" sz="1200" b="1" dirty="0" smtClean="0"/>
                        <a:t>A</a:t>
                      </a:r>
                      <a:endParaRPr kumimoji="1" lang="ja-JP" altLang="en-US" sz="1200" b="1" dirty="0"/>
                    </a:p>
                  </a:txBody>
                  <a:tcPr marL="99061" marR="99061"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6507">
                <a:tc>
                  <a:txBody>
                    <a:bodyPr/>
                    <a:lstStyle/>
                    <a:p>
                      <a:pPr algn="ct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1300" b="1" dirty="0" smtClean="0"/>
                        <a:t>加点</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5952">
                <a:tc>
                  <a:txBody>
                    <a:bodyPr/>
                    <a:lstStyle/>
                    <a:p>
                      <a:pPr algn="ctr"/>
                      <a:r>
                        <a:rPr kumimoji="1" lang="ja-JP" altLang="en-US" sz="1200" dirty="0" smtClean="0"/>
                        <a:t>北海道</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300" dirty="0" smtClean="0"/>
                        <a:t>＋</a:t>
                      </a:r>
                      <a:r>
                        <a:rPr kumimoji="1" lang="en-US" altLang="ja-JP" sz="1300" dirty="0" smtClean="0"/>
                        <a:t>α</a:t>
                      </a: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6316">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3482">
                <a:tc>
                  <a:txBody>
                    <a:bodyPr/>
                    <a:lstStyle/>
                    <a:p>
                      <a:pPr algn="ctr"/>
                      <a:r>
                        <a:rPr kumimoji="1" lang="ja-JP" altLang="en-US" sz="1200" dirty="0" smtClean="0"/>
                        <a:t>沖縄県</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ctr"/>
                      <a:r>
                        <a:rPr kumimoji="1" lang="ja-JP" altLang="en-US" sz="1300" dirty="0" smtClean="0"/>
                        <a:t>＋</a:t>
                      </a:r>
                      <a:r>
                        <a:rPr kumimoji="1" lang="en-US" altLang="ja-JP" sz="1300" dirty="0" smtClean="0"/>
                        <a:t>β</a:t>
                      </a: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1416970733"/>
              </p:ext>
            </p:extLst>
          </p:nvPr>
        </p:nvGraphicFramePr>
        <p:xfrm>
          <a:off x="3630590" y="4149082"/>
          <a:ext cx="1560173" cy="2176677"/>
        </p:xfrm>
        <a:graphic>
          <a:graphicData uri="http://schemas.openxmlformats.org/drawingml/2006/table">
            <a:tbl>
              <a:tblPr/>
              <a:tblGrid>
                <a:gridCol w="1560173"/>
              </a:tblGrid>
              <a:tr h="291047">
                <a:tc>
                  <a:txBody>
                    <a:bodyPr/>
                    <a:lstStyle/>
                    <a:p>
                      <a:pPr algn="ctr"/>
                      <a:r>
                        <a:rPr kumimoji="1" lang="ja-JP" altLang="en-US" sz="1200" b="1" dirty="0" smtClean="0"/>
                        <a:t>②指標</a:t>
                      </a:r>
                      <a:r>
                        <a:rPr kumimoji="1" lang="en-US" altLang="ja-JP" sz="1200" b="1" dirty="0" smtClean="0"/>
                        <a:t>D</a:t>
                      </a:r>
                    </a:p>
                  </a:txBody>
                  <a:tcPr marL="99061" marR="99061"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r>
              <a:tr h="1885630">
                <a:tc>
                  <a:txBody>
                    <a:bodyPr/>
                    <a:lstStyle/>
                    <a:p>
                      <a:pPr algn="ct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4155801452"/>
              </p:ext>
            </p:extLst>
          </p:nvPr>
        </p:nvGraphicFramePr>
        <p:xfrm>
          <a:off x="3552582" y="4403863"/>
          <a:ext cx="1560176" cy="2099362"/>
        </p:xfrm>
        <a:graphic>
          <a:graphicData uri="http://schemas.openxmlformats.org/drawingml/2006/table">
            <a:tbl>
              <a:tblPr/>
              <a:tblGrid>
                <a:gridCol w="780088"/>
                <a:gridCol w="780088"/>
              </a:tblGrid>
              <a:tr h="321281">
                <a:tc gridSpan="2">
                  <a:txBody>
                    <a:bodyPr/>
                    <a:lstStyle/>
                    <a:p>
                      <a:pPr algn="ctr"/>
                      <a:r>
                        <a:rPr kumimoji="1" lang="ja-JP" altLang="en-US" sz="1200" b="1" dirty="0" smtClean="0"/>
                        <a:t>①指標</a:t>
                      </a:r>
                      <a:r>
                        <a:rPr kumimoji="1" lang="en-US" altLang="ja-JP" sz="1200" b="1" dirty="0" smtClean="0"/>
                        <a:t>C</a:t>
                      </a:r>
                    </a:p>
                  </a:txBody>
                  <a:tcPr marL="99061" marR="99061"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0606">
                <a:tc>
                  <a:txBody>
                    <a:bodyPr/>
                    <a:lstStyle/>
                    <a:p>
                      <a:pPr algn="ct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kumimoji="1" lang="ja-JP" altLang="en-US" sz="1300" b="1" dirty="0" smtClean="0"/>
                        <a:t>加点</a:t>
                      </a:r>
                      <a:endParaRPr kumimoji="1" lang="ja-JP" altLang="en-US" sz="1300" b="1"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00">
                <a:tc>
                  <a:txBody>
                    <a:bodyPr/>
                    <a:lstStyle/>
                    <a:p>
                      <a:pPr algn="ctr"/>
                      <a:r>
                        <a:rPr kumimoji="1" lang="ja-JP" altLang="en-US" sz="1200" dirty="0" smtClean="0"/>
                        <a:t>札幌市</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300" dirty="0" smtClean="0"/>
                        <a:t>＋</a:t>
                      </a:r>
                      <a:r>
                        <a:rPr kumimoji="1" lang="en-US" altLang="ja-JP" sz="1300" dirty="0" smtClean="0"/>
                        <a:t>γ</a:t>
                      </a: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2389">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ja-JP" altLang="en-US" sz="12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386">
                <a:tc>
                  <a:txBody>
                    <a:bodyPr/>
                    <a:lstStyle/>
                    <a:p>
                      <a:pPr algn="ctr"/>
                      <a:r>
                        <a:rPr kumimoji="1" lang="ja-JP" altLang="en-US" sz="1100" dirty="0" smtClean="0"/>
                        <a:t>与那国町</a:t>
                      </a:r>
                      <a:endParaRPr kumimoji="1" lang="ja-JP" altLang="en-US" sz="11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ctr"/>
                      <a:r>
                        <a:rPr kumimoji="1" lang="ja-JP" altLang="en-US" sz="1300" dirty="0" smtClean="0"/>
                        <a:t>＋</a:t>
                      </a:r>
                      <a:r>
                        <a:rPr kumimoji="1" lang="en-US" altLang="ja-JP" sz="1300" dirty="0" smtClean="0"/>
                        <a:t>δ</a:t>
                      </a:r>
                      <a:endParaRPr kumimoji="1" lang="ja-JP" altLang="en-US" sz="1300" dirty="0"/>
                    </a:p>
                  </a:txBody>
                  <a:tcPr marL="99061" marR="990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3" name="スライド番号プレースホルダー 1"/>
          <p:cNvSpPr txBox="1">
            <a:spLocks/>
          </p:cNvSpPr>
          <p:nvPr/>
        </p:nvSpPr>
        <p:spPr>
          <a:xfrm>
            <a:off x="7545288" y="645333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36</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45" name="正方形/長方形 44"/>
          <p:cNvSpPr/>
          <p:nvPr/>
        </p:nvSpPr>
        <p:spPr>
          <a:xfrm>
            <a:off x="6609185" y="3702561"/>
            <a:ext cx="3247504" cy="518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just"/>
            <a:r>
              <a:rPr lang="en-US" altLang="ja-JP" sz="1200" dirty="0"/>
              <a:t>※</a:t>
            </a:r>
            <a:r>
              <a:rPr kumimoji="1" lang="ja-JP" altLang="en-US" sz="1200" dirty="0" smtClean="0"/>
              <a:t> 市町村分と都道府県の配分金額については</a:t>
            </a:r>
            <a:endParaRPr kumimoji="1" lang="en-US" altLang="ja-JP" sz="1200" dirty="0" smtClean="0"/>
          </a:p>
          <a:p>
            <a:pPr algn="just"/>
            <a:r>
              <a:rPr lang="ja-JP" altLang="en-US" sz="1200" dirty="0"/>
              <a:t>　</a:t>
            </a:r>
            <a:r>
              <a:rPr kumimoji="1" lang="ja-JP" altLang="en-US" sz="1200" dirty="0" smtClean="0"/>
              <a:t>今後指標を見ながら検討</a:t>
            </a:r>
            <a:endParaRPr lang="en-US" altLang="ja-JP" sz="1200" dirty="0" smtClean="0"/>
          </a:p>
        </p:txBody>
      </p:sp>
    </p:spTree>
    <p:extLst>
      <p:ext uri="{BB962C8B-B14F-4D97-AF65-F5344CB8AC3E}">
        <p14:creationId xmlns:p14="http://schemas.microsoft.com/office/powerpoint/2010/main" val="391123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6638" y="22728"/>
            <a:ext cx="632412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P創英角ｺﾞｼｯｸUB" panose="020B0900000000000000" pitchFamily="50" charset="-128"/>
                <a:ea typeface="HGP創英角ｺﾞｼｯｸUB" panose="020B0900000000000000" pitchFamily="50" charset="-128"/>
              </a:rPr>
              <a:t>保険者努力支援制度における算定・交付の考え方</a:t>
            </a:r>
            <a:endParaRPr kumimoji="1" lang="ja-JP" altLang="en-US" dirty="0">
              <a:latin typeface="HGP創英角ｺﾞｼｯｸUB" panose="020B0900000000000000" pitchFamily="50" charset="-128"/>
              <a:ea typeface="HGP創英角ｺﾞｼｯｸUB" panose="020B0900000000000000" pitchFamily="50" charset="-128"/>
            </a:endParaRPr>
          </a:p>
        </p:txBody>
      </p:sp>
      <p:cxnSp>
        <p:nvCxnSpPr>
          <p:cNvPr id="5" name="直線コネクタ 4"/>
          <p:cNvCxnSpPr/>
          <p:nvPr/>
        </p:nvCxnSpPr>
        <p:spPr>
          <a:xfrm>
            <a:off x="-507604" y="395416"/>
            <a:ext cx="1103080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正方形/長方形 5"/>
          <p:cNvSpPr/>
          <p:nvPr/>
        </p:nvSpPr>
        <p:spPr>
          <a:xfrm>
            <a:off x="110453" y="692696"/>
            <a:ext cx="702078" cy="288032"/>
          </a:xfrm>
          <a:prstGeom prst="rect">
            <a:avLst/>
          </a:prstGeom>
          <a:ln w="31750" cmpd="thickThi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t>算定</a:t>
            </a:r>
            <a:endParaRPr kumimoji="1" lang="ja-JP" altLang="en-US" sz="1400" b="1" dirty="0"/>
          </a:p>
        </p:txBody>
      </p:sp>
      <p:sp>
        <p:nvSpPr>
          <p:cNvPr id="7" name="メモ 6"/>
          <p:cNvSpPr/>
          <p:nvPr/>
        </p:nvSpPr>
        <p:spPr>
          <a:xfrm>
            <a:off x="428497" y="1196760"/>
            <a:ext cx="1902208" cy="3307423"/>
          </a:xfrm>
          <a:prstGeom prst="foldedCorner">
            <a:avLst>
              <a:gd name="adj" fmla="val 115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b="1" dirty="0" smtClean="0">
              <a:solidFill>
                <a:schemeClr val="tx1"/>
              </a:solidFill>
              <a:latin typeface="+mn-ea"/>
            </a:endParaRPr>
          </a:p>
          <a:p>
            <a:pPr algn="just"/>
            <a:endParaRPr lang="en-US" altLang="ja-JP" sz="1200" dirty="0" smtClean="0">
              <a:solidFill>
                <a:schemeClr val="tx1"/>
              </a:solidFill>
              <a:latin typeface="+mn-ea"/>
            </a:endParaRPr>
          </a:p>
          <a:p>
            <a:pPr algn="just"/>
            <a:r>
              <a:rPr lang="ja-JP" altLang="en-US" sz="1200" dirty="0">
                <a:solidFill>
                  <a:schemeClr val="tx1"/>
                </a:solidFill>
                <a:latin typeface="+mn-ea"/>
              </a:rPr>
              <a:t>① </a:t>
            </a:r>
            <a:r>
              <a:rPr lang="ja-JP" altLang="en-US" sz="1200" dirty="0" smtClean="0">
                <a:solidFill>
                  <a:schemeClr val="tx1"/>
                </a:solidFill>
                <a:latin typeface="+mn-ea"/>
              </a:rPr>
              <a:t>指標</a:t>
            </a:r>
            <a:r>
              <a:rPr lang="en-US" altLang="ja-JP" sz="1200" dirty="0" smtClean="0">
                <a:solidFill>
                  <a:schemeClr val="tx1"/>
                </a:solidFill>
                <a:latin typeface="+mn-ea"/>
              </a:rPr>
              <a:t>A</a:t>
            </a:r>
            <a:endParaRPr lang="en-US" altLang="ja-JP" sz="1200" dirty="0">
              <a:solidFill>
                <a:schemeClr val="tx1"/>
              </a:solidFill>
              <a:latin typeface="+mn-ea"/>
            </a:endParaRPr>
          </a:p>
          <a:p>
            <a:pPr algn="just"/>
            <a:r>
              <a:rPr lang="ja-JP" altLang="en-US" sz="1200" dirty="0" smtClean="0">
                <a:solidFill>
                  <a:schemeClr val="tx1"/>
                </a:solidFill>
                <a:latin typeface="+mn-ea"/>
              </a:rPr>
              <a:t>② 指標</a:t>
            </a:r>
            <a:r>
              <a:rPr lang="en-US" altLang="ja-JP" sz="1200" dirty="0" smtClean="0">
                <a:solidFill>
                  <a:schemeClr val="tx1"/>
                </a:solidFill>
                <a:latin typeface="+mn-ea"/>
              </a:rPr>
              <a:t>B</a:t>
            </a:r>
          </a:p>
          <a:p>
            <a:pPr algn="just">
              <a:lnSpc>
                <a:spcPts val="400"/>
              </a:lnSpc>
            </a:pPr>
            <a:endParaRPr lang="en-US" altLang="ja-JP" sz="1200" dirty="0" smtClean="0">
              <a:solidFill>
                <a:schemeClr val="tx1"/>
              </a:solidFill>
              <a:latin typeface="+mn-ea"/>
            </a:endParaRPr>
          </a:p>
          <a:p>
            <a:pPr algn="just">
              <a:lnSpc>
                <a:spcPts val="400"/>
              </a:lnSpc>
            </a:pPr>
            <a:endParaRPr lang="en-US" altLang="ja-JP" sz="1200" dirty="0" smtClean="0">
              <a:solidFill>
                <a:schemeClr val="tx1"/>
              </a:solidFill>
              <a:latin typeface="+mn-ea"/>
            </a:endParaRPr>
          </a:p>
          <a:p>
            <a:pPr algn="ctr"/>
            <a:r>
              <a:rPr kumimoji="1" lang="ja-JP" altLang="en-US" sz="1200" dirty="0" smtClean="0">
                <a:solidFill>
                  <a:schemeClr val="tx1"/>
                </a:solidFill>
                <a:latin typeface="+mn-ea"/>
              </a:rPr>
              <a:t>・</a:t>
            </a:r>
            <a:endParaRPr kumimoji="1" lang="en-US" altLang="ja-JP" sz="1200" dirty="0" smtClean="0">
              <a:solidFill>
                <a:schemeClr val="tx1"/>
              </a:solidFill>
              <a:latin typeface="+mn-ea"/>
            </a:endParaRPr>
          </a:p>
          <a:p>
            <a:pPr algn="ctr"/>
            <a:r>
              <a:rPr lang="ja-JP" altLang="en-US" sz="1200" dirty="0" smtClean="0">
                <a:solidFill>
                  <a:schemeClr val="tx1"/>
                </a:solidFill>
                <a:latin typeface="+mn-ea"/>
              </a:rPr>
              <a:t>・</a:t>
            </a:r>
            <a:endParaRPr lang="en-US" altLang="ja-JP" sz="1200" dirty="0" smtClean="0">
              <a:solidFill>
                <a:schemeClr val="tx1"/>
              </a:solidFill>
              <a:latin typeface="+mn-ea"/>
            </a:endParaRPr>
          </a:p>
          <a:p>
            <a:pPr algn="ctr"/>
            <a:r>
              <a:rPr kumimoji="1" lang="ja-JP" altLang="en-US" sz="1200" dirty="0" smtClean="0">
                <a:solidFill>
                  <a:schemeClr val="tx1"/>
                </a:solidFill>
                <a:latin typeface="+mn-ea"/>
              </a:rPr>
              <a:t>・</a:t>
            </a:r>
            <a:endParaRPr lang="en-US" altLang="ja-JP" sz="1600" dirty="0">
              <a:solidFill>
                <a:schemeClr val="tx1"/>
              </a:solidFill>
              <a:latin typeface="+mn-ea"/>
            </a:endParaRPr>
          </a:p>
          <a:p>
            <a:pPr algn="just">
              <a:lnSpc>
                <a:spcPts val="400"/>
              </a:lnSpc>
            </a:pPr>
            <a:endParaRPr lang="en-US" altLang="ja-JP" sz="1600" dirty="0">
              <a:solidFill>
                <a:schemeClr val="tx1"/>
              </a:solidFill>
              <a:latin typeface="+mn-ea"/>
            </a:endParaRPr>
          </a:p>
          <a:p>
            <a:pPr algn="just"/>
            <a:r>
              <a:rPr lang="ja-JP" altLang="en-US" sz="1100" dirty="0">
                <a:solidFill>
                  <a:schemeClr val="tx1"/>
                </a:solidFill>
                <a:latin typeface="+mn-ea"/>
              </a:rPr>
              <a:t>→評価項目は引き続き</a:t>
            </a:r>
            <a:r>
              <a:rPr lang="ja-JP" altLang="en-US" sz="1100" dirty="0" smtClean="0">
                <a:solidFill>
                  <a:schemeClr val="tx1"/>
                </a:solidFill>
                <a:latin typeface="+mn-ea"/>
              </a:rPr>
              <a:t>検討</a:t>
            </a:r>
            <a:endParaRPr lang="en-US" altLang="ja-JP" sz="1100" dirty="0" smtClean="0">
              <a:solidFill>
                <a:schemeClr val="tx1"/>
              </a:solidFill>
              <a:latin typeface="+mn-ea"/>
            </a:endParaRPr>
          </a:p>
          <a:p>
            <a:pPr algn="just"/>
            <a:endParaRPr lang="en-US" altLang="ja-JP" sz="1100" dirty="0">
              <a:solidFill>
                <a:schemeClr val="tx1"/>
              </a:solidFill>
              <a:latin typeface="+mn-ea"/>
            </a:endParaRPr>
          </a:p>
          <a:p>
            <a:pPr algn="just"/>
            <a:endParaRPr lang="en-US" altLang="ja-JP" sz="1100" dirty="0" smtClean="0">
              <a:solidFill>
                <a:schemeClr val="tx1"/>
              </a:solidFill>
              <a:latin typeface="+mn-ea"/>
            </a:endParaRPr>
          </a:p>
          <a:p>
            <a:pPr algn="just"/>
            <a:endParaRPr lang="en-US" altLang="ja-JP" sz="1100" dirty="0">
              <a:solidFill>
                <a:schemeClr val="tx1"/>
              </a:solidFill>
              <a:latin typeface="+mn-ea"/>
            </a:endParaRPr>
          </a:p>
        </p:txBody>
      </p:sp>
      <p:sp>
        <p:nvSpPr>
          <p:cNvPr id="8" name="メモ 7"/>
          <p:cNvSpPr/>
          <p:nvPr/>
        </p:nvSpPr>
        <p:spPr>
          <a:xfrm>
            <a:off x="2534731" y="1196752"/>
            <a:ext cx="1902208" cy="3307424"/>
          </a:xfrm>
          <a:prstGeom prst="foldedCorner">
            <a:avLst>
              <a:gd name="adj" fmla="val 115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ja-JP" sz="1300" b="1" dirty="0" smtClean="0">
              <a:solidFill>
                <a:schemeClr val="tx1"/>
              </a:solidFill>
              <a:latin typeface="+mn-ea"/>
            </a:endParaRPr>
          </a:p>
          <a:p>
            <a:pPr algn="just">
              <a:lnSpc>
                <a:spcPts val="700"/>
              </a:lnSpc>
            </a:pPr>
            <a:endParaRPr lang="en-US" altLang="ja-JP" sz="1200" dirty="0" smtClean="0">
              <a:solidFill>
                <a:schemeClr val="tx1"/>
              </a:solidFill>
              <a:latin typeface="+mn-ea"/>
            </a:endParaRPr>
          </a:p>
          <a:p>
            <a:pPr algn="just"/>
            <a:endParaRPr lang="en-US" altLang="ja-JP" sz="1200" dirty="0" smtClean="0">
              <a:solidFill>
                <a:schemeClr val="tx1"/>
              </a:solidFill>
              <a:latin typeface="+mn-ea"/>
            </a:endParaRPr>
          </a:p>
          <a:p>
            <a:pPr algn="just">
              <a:lnSpc>
                <a:spcPts val="1600"/>
              </a:lnSpc>
            </a:pPr>
            <a:r>
              <a:rPr lang="ja-JP" altLang="en-US" sz="1200" dirty="0">
                <a:solidFill>
                  <a:schemeClr val="tx1"/>
                </a:solidFill>
                <a:latin typeface="+mn-ea"/>
              </a:rPr>
              <a:t>① </a:t>
            </a:r>
            <a:r>
              <a:rPr lang="ja-JP" altLang="en-US" sz="1200" dirty="0" smtClean="0">
                <a:solidFill>
                  <a:schemeClr val="tx1"/>
                </a:solidFill>
                <a:latin typeface="+mn-ea"/>
              </a:rPr>
              <a:t>指標</a:t>
            </a:r>
            <a:r>
              <a:rPr lang="en-US" altLang="ja-JP" sz="1200" dirty="0">
                <a:solidFill>
                  <a:schemeClr val="tx1"/>
                </a:solidFill>
                <a:latin typeface="+mn-ea"/>
              </a:rPr>
              <a:t>C</a:t>
            </a:r>
            <a:endParaRPr lang="en-US" altLang="ja-JP" sz="1200" dirty="0" smtClean="0">
              <a:solidFill>
                <a:schemeClr val="tx1"/>
              </a:solidFill>
              <a:latin typeface="+mn-ea"/>
            </a:endParaRPr>
          </a:p>
          <a:p>
            <a:pPr algn="just">
              <a:lnSpc>
                <a:spcPts val="1600"/>
              </a:lnSpc>
            </a:pPr>
            <a:r>
              <a:rPr lang="ja-JP" altLang="en-US" sz="1200" dirty="0" smtClean="0">
                <a:solidFill>
                  <a:schemeClr val="tx1"/>
                </a:solidFill>
                <a:latin typeface="+mn-ea"/>
              </a:rPr>
              <a:t>② 指標</a:t>
            </a:r>
            <a:r>
              <a:rPr lang="en-US" altLang="ja-JP" sz="1200" dirty="0" smtClean="0">
                <a:solidFill>
                  <a:schemeClr val="tx1"/>
                </a:solidFill>
                <a:latin typeface="+mn-ea"/>
              </a:rPr>
              <a:t>D</a:t>
            </a:r>
            <a:endParaRPr lang="ja-JP" altLang="en-US" sz="1200" dirty="0">
              <a:solidFill>
                <a:schemeClr val="tx1"/>
              </a:solidFill>
              <a:latin typeface="+mn-ea"/>
            </a:endParaRPr>
          </a:p>
          <a:p>
            <a:pPr algn="just">
              <a:lnSpc>
                <a:spcPts val="400"/>
              </a:lnSpc>
            </a:pPr>
            <a:endParaRPr kumimoji="1" lang="en-US" altLang="ja-JP" sz="1200" dirty="0">
              <a:solidFill>
                <a:schemeClr val="tx1"/>
              </a:solidFill>
              <a:latin typeface="+mn-ea"/>
            </a:endParaRPr>
          </a:p>
          <a:p>
            <a:pPr algn="ctr"/>
            <a:r>
              <a:rPr lang="ja-JP" altLang="en-US" sz="1200" dirty="0" smtClean="0">
                <a:solidFill>
                  <a:schemeClr val="tx1"/>
                </a:solidFill>
                <a:latin typeface="+mn-ea"/>
              </a:rPr>
              <a:t>・</a:t>
            </a:r>
            <a:endParaRPr lang="en-US" altLang="ja-JP" sz="1200" dirty="0" smtClean="0">
              <a:solidFill>
                <a:schemeClr val="tx1"/>
              </a:solidFill>
              <a:latin typeface="+mn-ea"/>
            </a:endParaRPr>
          </a:p>
          <a:p>
            <a:pPr algn="ctr"/>
            <a:r>
              <a:rPr kumimoji="1" lang="ja-JP" altLang="en-US" sz="1200" dirty="0" smtClean="0">
                <a:solidFill>
                  <a:schemeClr val="tx1"/>
                </a:solidFill>
                <a:latin typeface="+mn-ea"/>
              </a:rPr>
              <a:t>・</a:t>
            </a:r>
            <a:endParaRPr kumimoji="1" lang="en-US" altLang="ja-JP" sz="1200" dirty="0" smtClean="0">
              <a:solidFill>
                <a:schemeClr val="tx1"/>
              </a:solidFill>
              <a:latin typeface="+mn-ea"/>
            </a:endParaRPr>
          </a:p>
          <a:p>
            <a:pPr algn="ctr"/>
            <a:r>
              <a:rPr lang="ja-JP" altLang="en-US" sz="1200" dirty="0" smtClean="0">
                <a:solidFill>
                  <a:schemeClr val="tx1"/>
                </a:solidFill>
                <a:latin typeface="+mn-ea"/>
              </a:rPr>
              <a:t>・</a:t>
            </a:r>
            <a:endParaRPr lang="en-US" altLang="ja-JP" sz="1600" dirty="0">
              <a:solidFill>
                <a:schemeClr val="tx1"/>
              </a:solidFill>
              <a:latin typeface="+mn-ea"/>
            </a:endParaRPr>
          </a:p>
          <a:p>
            <a:pPr algn="just">
              <a:lnSpc>
                <a:spcPts val="400"/>
              </a:lnSpc>
            </a:pPr>
            <a:endParaRPr lang="en-US" altLang="ja-JP" sz="1600" dirty="0">
              <a:solidFill>
                <a:schemeClr val="tx1"/>
              </a:solidFill>
              <a:latin typeface="+mn-ea"/>
            </a:endParaRPr>
          </a:p>
          <a:p>
            <a:pPr algn="just"/>
            <a:r>
              <a:rPr lang="ja-JP" altLang="en-US" sz="1100" dirty="0">
                <a:solidFill>
                  <a:schemeClr val="tx1"/>
                </a:solidFill>
                <a:latin typeface="+mn-ea"/>
              </a:rPr>
              <a:t>→評価項目は引き続き</a:t>
            </a:r>
            <a:r>
              <a:rPr lang="ja-JP" altLang="en-US" sz="1100" dirty="0" smtClean="0">
                <a:solidFill>
                  <a:schemeClr val="tx1"/>
                </a:solidFill>
                <a:latin typeface="+mn-ea"/>
              </a:rPr>
              <a:t>検討</a:t>
            </a:r>
            <a:endParaRPr lang="en-US" altLang="ja-JP" sz="1100" dirty="0" smtClean="0">
              <a:solidFill>
                <a:schemeClr val="tx1"/>
              </a:solidFill>
              <a:latin typeface="+mn-ea"/>
            </a:endParaRPr>
          </a:p>
          <a:p>
            <a:pPr algn="just"/>
            <a:endParaRPr lang="en-US" altLang="ja-JP" sz="1100" dirty="0">
              <a:solidFill>
                <a:schemeClr val="tx1"/>
              </a:solidFill>
              <a:latin typeface="+mn-ea"/>
            </a:endParaRPr>
          </a:p>
          <a:p>
            <a:pPr algn="just"/>
            <a:endParaRPr lang="en-US" altLang="ja-JP" sz="1100" dirty="0" smtClean="0">
              <a:solidFill>
                <a:schemeClr val="tx1"/>
              </a:solidFill>
              <a:latin typeface="+mn-ea"/>
            </a:endParaRPr>
          </a:p>
          <a:p>
            <a:pPr algn="just"/>
            <a:endParaRPr lang="en-US" altLang="ja-JP" sz="1100" dirty="0">
              <a:solidFill>
                <a:schemeClr val="tx1"/>
              </a:solidFill>
              <a:latin typeface="+mn-ea"/>
            </a:endParaRPr>
          </a:p>
        </p:txBody>
      </p:sp>
      <p:sp>
        <p:nvSpPr>
          <p:cNvPr id="9" name="角丸四角形 8"/>
          <p:cNvSpPr/>
          <p:nvPr/>
        </p:nvSpPr>
        <p:spPr>
          <a:xfrm>
            <a:off x="795020" y="1340775"/>
            <a:ext cx="1169162" cy="281259"/>
          </a:xfrm>
          <a:prstGeom prst="roundRect">
            <a:avLst/>
          </a:prstGeom>
          <a:solidFill>
            <a:schemeClr val="accent6">
              <a:lumMod val="40000"/>
              <a:lumOff val="6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dirty="0" smtClean="0">
                <a:solidFill>
                  <a:schemeClr val="tx1"/>
                </a:solidFill>
                <a:latin typeface="+mn-ea"/>
              </a:rPr>
              <a:t>都道府県分</a:t>
            </a:r>
            <a:endParaRPr lang="en-US" altLang="ja-JP" sz="1200" dirty="0" smtClean="0">
              <a:solidFill>
                <a:schemeClr val="tx1"/>
              </a:solidFill>
              <a:latin typeface="+mn-ea"/>
            </a:endParaRPr>
          </a:p>
        </p:txBody>
      </p:sp>
      <p:sp>
        <p:nvSpPr>
          <p:cNvPr id="10" name="角丸四角形 9"/>
          <p:cNvSpPr/>
          <p:nvPr/>
        </p:nvSpPr>
        <p:spPr>
          <a:xfrm>
            <a:off x="3037980" y="1340773"/>
            <a:ext cx="895716" cy="281259"/>
          </a:xfrm>
          <a:prstGeom prst="roundRect">
            <a:avLst/>
          </a:prstGeom>
          <a:solidFill>
            <a:schemeClr val="accent5">
              <a:lumMod val="20000"/>
              <a:lumOff val="8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dirty="0">
                <a:solidFill>
                  <a:schemeClr val="tx1"/>
                </a:solidFill>
                <a:latin typeface="+mn-ea"/>
              </a:rPr>
              <a:t>市町村</a:t>
            </a:r>
            <a:r>
              <a:rPr lang="ja-JP" altLang="en-US" sz="1200" dirty="0" smtClean="0">
                <a:solidFill>
                  <a:schemeClr val="tx1"/>
                </a:solidFill>
                <a:latin typeface="+mn-ea"/>
              </a:rPr>
              <a:t>分</a:t>
            </a:r>
            <a:endParaRPr lang="en-US" altLang="ja-JP" sz="1200" dirty="0" smtClean="0">
              <a:solidFill>
                <a:schemeClr val="tx1"/>
              </a:solidFill>
              <a:latin typeface="+mn-ea"/>
            </a:endParaRPr>
          </a:p>
        </p:txBody>
      </p:sp>
      <p:sp>
        <p:nvSpPr>
          <p:cNvPr id="11" name="正方形/長方形 10"/>
          <p:cNvSpPr/>
          <p:nvPr/>
        </p:nvSpPr>
        <p:spPr>
          <a:xfrm>
            <a:off x="183823" y="4725143"/>
            <a:ext cx="2346770" cy="4012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kumimoji="1" lang="ja-JP" altLang="en-US" sz="1200" dirty="0" smtClean="0"/>
              <a:t>○ 主に都道府県の努力による</a:t>
            </a:r>
            <a:endParaRPr kumimoji="1" lang="en-US" altLang="ja-JP" sz="1200" dirty="0" smtClean="0"/>
          </a:p>
          <a:p>
            <a:pPr algn="just"/>
            <a:r>
              <a:rPr lang="ja-JP" altLang="en-US" sz="1200" dirty="0"/>
              <a:t>　</a:t>
            </a:r>
            <a:r>
              <a:rPr lang="ja-JP" altLang="en-US" sz="1200" dirty="0" smtClean="0"/>
              <a:t>  </a:t>
            </a:r>
            <a:r>
              <a:rPr kumimoji="1" lang="ja-JP" altLang="en-US" sz="1200" dirty="0" smtClean="0"/>
              <a:t>もの</a:t>
            </a:r>
            <a:endParaRPr kumimoji="1" lang="ja-JP" altLang="en-US" sz="1200" dirty="0"/>
          </a:p>
        </p:txBody>
      </p:sp>
      <p:sp>
        <p:nvSpPr>
          <p:cNvPr id="12" name="正方形/長方形 11"/>
          <p:cNvSpPr/>
          <p:nvPr/>
        </p:nvSpPr>
        <p:spPr>
          <a:xfrm>
            <a:off x="2348201" y="4648198"/>
            <a:ext cx="2275269" cy="16611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algn="just"/>
            <a:r>
              <a:rPr kumimoji="1" lang="ja-JP" altLang="en-US" sz="1200" dirty="0" smtClean="0"/>
              <a:t>○ 主に市町村の努力による</a:t>
            </a:r>
            <a:endParaRPr kumimoji="1" lang="en-US" altLang="ja-JP" sz="1200" dirty="0" smtClean="0"/>
          </a:p>
          <a:p>
            <a:pPr algn="just"/>
            <a:r>
              <a:rPr lang="ja-JP" altLang="en-US" sz="1200" dirty="0" smtClean="0"/>
              <a:t>　  </a:t>
            </a:r>
            <a:r>
              <a:rPr kumimoji="1" lang="ja-JP" altLang="en-US" sz="1200" dirty="0" smtClean="0"/>
              <a:t>もの</a:t>
            </a:r>
            <a:endParaRPr lang="en-US" altLang="ja-JP" sz="1200" dirty="0" smtClean="0"/>
          </a:p>
        </p:txBody>
      </p:sp>
      <p:sp>
        <p:nvSpPr>
          <p:cNvPr id="13" name="正方形/長方形 12"/>
          <p:cNvSpPr/>
          <p:nvPr/>
        </p:nvSpPr>
        <p:spPr>
          <a:xfrm>
            <a:off x="4953003" y="692696"/>
            <a:ext cx="702078" cy="288032"/>
          </a:xfrm>
          <a:prstGeom prst="rect">
            <a:avLst/>
          </a:prstGeom>
          <a:ln w="31750" cmpd="thickThi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t>交付</a:t>
            </a:r>
            <a:endParaRPr kumimoji="1" lang="ja-JP" altLang="en-US" sz="1400" b="1" dirty="0"/>
          </a:p>
        </p:txBody>
      </p:sp>
      <p:sp>
        <p:nvSpPr>
          <p:cNvPr id="16" name="正方形/長方形 15"/>
          <p:cNvSpPr/>
          <p:nvPr/>
        </p:nvSpPr>
        <p:spPr>
          <a:xfrm>
            <a:off x="7408594" y="5229202"/>
            <a:ext cx="2584966" cy="15038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algn="just"/>
            <a:r>
              <a:rPr lang="ja-JP" altLang="en-US" sz="1200" dirty="0" smtClean="0"/>
              <a:t>○ 市町村分については、都道府県</a:t>
            </a:r>
            <a:endParaRPr lang="en-US" altLang="ja-JP" sz="1200" dirty="0" smtClean="0"/>
          </a:p>
          <a:p>
            <a:pPr algn="just"/>
            <a:r>
              <a:rPr lang="ja-JP" altLang="en-US" sz="1200" dirty="0" smtClean="0"/>
              <a:t>　  から市町村への交付は、市町村</a:t>
            </a:r>
            <a:endParaRPr lang="en-US" altLang="ja-JP" sz="1200" dirty="0" smtClean="0"/>
          </a:p>
          <a:p>
            <a:pPr algn="just"/>
            <a:r>
              <a:rPr lang="ja-JP" altLang="en-US" sz="1200" dirty="0" smtClean="0"/>
              <a:t>　  の努力に応じた算定基準に応じて</a:t>
            </a:r>
            <a:endParaRPr lang="en-US" altLang="ja-JP" sz="1200" dirty="0" smtClean="0"/>
          </a:p>
          <a:p>
            <a:pPr algn="just"/>
            <a:r>
              <a:rPr lang="ja-JP" altLang="en-US" sz="1200" dirty="0" smtClean="0"/>
              <a:t>　  交付する。</a:t>
            </a:r>
            <a:endParaRPr lang="en-US" altLang="ja-JP" sz="1200" dirty="0" smtClean="0"/>
          </a:p>
        </p:txBody>
      </p:sp>
      <p:sp>
        <p:nvSpPr>
          <p:cNvPr id="17" name="右矢印 16"/>
          <p:cNvSpPr/>
          <p:nvPr/>
        </p:nvSpPr>
        <p:spPr>
          <a:xfrm rot="5400000">
            <a:off x="6003972" y="3978371"/>
            <a:ext cx="361212" cy="385522"/>
          </a:xfrm>
          <a:prstGeom prst="rightArrow">
            <a:avLst>
              <a:gd name="adj1" fmla="val 50000"/>
              <a:gd name="adj2" fmla="val 56735"/>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右矢印 17"/>
          <p:cNvSpPr/>
          <p:nvPr/>
        </p:nvSpPr>
        <p:spPr>
          <a:xfrm rot="5400000">
            <a:off x="8397490" y="3955022"/>
            <a:ext cx="361212" cy="385522"/>
          </a:xfrm>
          <a:prstGeom prst="rightArrow">
            <a:avLst>
              <a:gd name="adj1" fmla="val 50000"/>
              <a:gd name="adj2" fmla="val 56735"/>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4267754020"/>
              </p:ext>
            </p:extLst>
          </p:nvPr>
        </p:nvGraphicFramePr>
        <p:xfrm>
          <a:off x="5319863" y="1230639"/>
          <a:ext cx="4035458" cy="2564414"/>
        </p:xfrm>
        <a:graphic>
          <a:graphicData uri="http://schemas.openxmlformats.org/drawingml/2006/table">
            <a:tbl>
              <a:tblPr/>
              <a:tblGrid>
                <a:gridCol w="1981042"/>
                <a:gridCol w="1027208"/>
                <a:gridCol w="1027208"/>
              </a:tblGrid>
              <a:tr h="232012">
                <a:tc gridSpan="3">
                  <a:txBody>
                    <a:bodyPr/>
                    <a:lstStyle/>
                    <a:p>
                      <a:pPr algn="ctr"/>
                      <a:r>
                        <a:rPr kumimoji="1" lang="ja-JP" altLang="en-US" sz="1200" dirty="0" smtClean="0"/>
                        <a:t>○　○　県　　合　計　</a:t>
                      </a:r>
                      <a:r>
                        <a:rPr kumimoji="1" lang="en-US" altLang="ja-JP" sz="1200" dirty="0" smtClean="0"/>
                        <a:t>××</a:t>
                      </a:r>
                      <a:r>
                        <a:rPr kumimoji="1" lang="ja-JP" altLang="en-US" sz="1200" dirty="0" smtClean="0"/>
                        <a:t>億円</a:t>
                      </a:r>
                      <a:endParaRPr kumimoji="1" lang="ja-JP" altLang="en-US" sz="1200" dirty="0"/>
                    </a:p>
                  </a:txBody>
                  <a:tcPr marL="93172" marR="93172"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r>
              <a:tr h="262037">
                <a:tc>
                  <a:txBody>
                    <a:bodyPr/>
                    <a:lstStyle/>
                    <a:p>
                      <a:pPr algn="ctr"/>
                      <a:r>
                        <a:rPr kumimoji="1" lang="ja-JP" altLang="en-US" sz="1200" dirty="0" smtClean="0"/>
                        <a:t>①都道府県分</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kumimoji="1" lang="ja-JP" altLang="en-US" sz="1200" dirty="0" smtClean="0"/>
                        <a:t>②市町村分</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r>
              <a:tr h="278414">
                <a:tc rowSpan="6">
                  <a:txBody>
                    <a:bodyPr/>
                    <a:lstStyle/>
                    <a:p>
                      <a:pPr algn="ctr"/>
                      <a:r>
                        <a:rPr kumimoji="1" lang="ja-JP" altLang="en-US" sz="1200" dirty="0" smtClean="0"/>
                        <a:t>○○億円</a:t>
                      </a:r>
                      <a:endParaRPr kumimoji="1" lang="ja-JP" altLang="en-US" sz="1200" dirty="0"/>
                    </a:p>
                  </a:txBody>
                  <a:tcPr marL="93172" marR="931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en-US" altLang="ja-JP" sz="1200" dirty="0" smtClean="0"/>
                        <a:t>A</a:t>
                      </a:r>
                      <a:r>
                        <a:rPr kumimoji="1" lang="ja-JP" altLang="en-US" sz="1200" dirty="0" smtClean="0"/>
                        <a:t>市</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smtClean="0"/>
                        <a:t>○円</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47171">
                <a:tc vMerge="1">
                  <a:txBody>
                    <a:bodyPr/>
                    <a:lstStyle/>
                    <a:p>
                      <a:endParaRPr kumimoji="1" lang="ja-JP" altLang="en-US"/>
                    </a:p>
                  </a:txBody>
                  <a:tcPr/>
                </a:tc>
                <a:tc>
                  <a:txBody>
                    <a:bodyPr/>
                    <a:lstStyle/>
                    <a:p>
                      <a:pPr algn="ctr"/>
                      <a:r>
                        <a:rPr kumimoji="1" lang="en-US" altLang="ja-JP" sz="1200" dirty="0" smtClean="0"/>
                        <a:t>B</a:t>
                      </a:r>
                      <a:r>
                        <a:rPr kumimoji="1" lang="ja-JP" altLang="en-US" sz="1200" dirty="0" smtClean="0"/>
                        <a:t>市</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smtClean="0"/>
                        <a:t>△円</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32891">
                <a:tc vMerge="1">
                  <a:txBody>
                    <a:bodyPr/>
                    <a:lstStyle/>
                    <a:p>
                      <a:endParaRPr kumimoji="1" lang="ja-JP" altLang="en-US"/>
                    </a:p>
                  </a:txBody>
                  <a:tcPr/>
                </a:tc>
                <a:tc>
                  <a:txBody>
                    <a:bodyPr/>
                    <a:lstStyle/>
                    <a:p>
                      <a:pPr algn="ctr"/>
                      <a:r>
                        <a:rPr kumimoji="1" lang="en-US" altLang="ja-JP" sz="1200" dirty="0" smtClean="0"/>
                        <a:t>C</a:t>
                      </a:r>
                      <a:r>
                        <a:rPr kumimoji="1" lang="ja-JP" altLang="en-US" sz="1200" dirty="0" smtClean="0"/>
                        <a:t>町</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smtClean="0"/>
                        <a:t>□円</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0619">
                <a:tc vMerge="1">
                  <a:txBody>
                    <a:bodyPr/>
                    <a:lstStyle/>
                    <a:p>
                      <a:endParaRPr kumimoji="1" lang="ja-JP" altLang="en-US"/>
                    </a:p>
                  </a:txBody>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dirty="0" smtClean="0"/>
                        <a:t>・</a:t>
                      </a:r>
                      <a:endParaRPr kumimoji="1" lang="en-US" altLang="ja-JP" sz="1200" dirty="0" smtClean="0"/>
                    </a:p>
                    <a:p>
                      <a:pPr algn="ctr"/>
                      <a:r>
                        <a:rPr kumimoji="1" lang="ja-JP" altLang="en-US" sz="1200" dirty="0" smtClean="0"/>
                        <a:t>・</a:t>
                      </a:r>
                      <a:endParaRPr kumimoji="1" lang="en-US" altLang="ja-JP" sz="1200" dirty="0" smtClean="0"/>
                    </a:p>
                    <a:p>
                      <a:pPr algn="ctr"/>
                      <a:r>
                        <a:rPr kumimoji="1" lang="ja-JP" altLang="en-US" sz="1200" dirty="0" smtClean="0"/>
                        <a:t>・</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0">
                <a:tc vMerge="1">
                  <a:txBody>
                    <a:bodyPr/>
                    <a:lstStyle/>
                    <a:p>
                      <a:endParaRPr kumimoji="1" lang="ja-JP" altLang="en-US"/>
                    </a:p>
                  </a:txBody>
                  <a:tcPr/>
                </a:tc>
                <a:tc>
                  <a:txBody>
                    <a:bodyPr/>
                    <a:lstStyle/>
                    <a:p>
                      <a:pPr algn="ctr"/>
                      <a:r>
                        <a:rPr kumimoji="1" lang="en-US" altLang="ja-JP" sz="1200" dirty="0" smtClean="0"/>
                        <a:t>Z</a:t>
                      </a:r>
                      <a:r>
                        <a:rPr kumimoji="1" lang="ja-JP" altLang="en-US" sz="1200" dirty="0" smtClean="0"/>
                        <a:t>村</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◎円</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vMerge="1">
                  <a:txBody>
                    <a:bodyPr/>
                    <a:lstStyle/>
                    <a:p>
                      <a:endParaRPr kumimoji="1" lang="ja-JP" altLang="en-US"/>
                    </a:p>
                  </a:txBody>
                  <a:tcPr/>
                </a:tc>
                <a:tc>
                  <a:txBody>
                    <a:bodyPr/>
                    <a:lstStyle/>
                    <a:p>
                      <a:pPr algn="ctr"/>
                      <a:r>
                        <a:rPr kumimoji="1" lang="ja-JP" altLang="en-US" sz="1200" dirty="0" smtClean="0"/>
                        <a:t>合計</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△△億円</a:t>
                      </a:r>
                      <a:endParaRPr kumimoji="1" lang="ja-JP" altLang="en-US" sz="1200" dirty="0"/>
                    </a:p>
                  </a:txBody>
                  <a:tcPr marL="93172" marR="931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4" name="直線コネクタ 13"/>
          <p:cNvCxnSpPr/>
          <p:nvPr/>
        </p:nvCxnSpPr>
        <p:spPr>
          <a:xfrm>
            <a:off x="4732884" y="836712"/>
            <a:ext cx="0" cy="5400600"/>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7814509" y="4437112"/>
            <a:ext cx="1614183" cy="7871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算定指標の努力に応じて市町村に配分</a:t>
            </a:r>
            <a:endParaRPr kumimoji="1" lang="ja-JP" altLang="en-US" sz="1200" dirty="0">
              <a:solidFill>
                <a:schemeClr val="tx1"/>
              </a:solidFill>
            </a:endParaRPr>
          </a:p>
        </p:txBody>
      </p:sp>
      <p:sp>
        <p:nvSpPr>
          <p:cNvPr id="21" name="正方形/長方形 20"/>
          <p:cNvSpPr/>
          <p:nvPr/>
        </p:nvSpPr>
        <p:spPr>
          <a:xfrm>
            <a:off x="5379345" y="4375465"/>
            <a:ext cx="1921559" cy="9207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納付金</a:t>
            </a:r>
            <a:r>
              <a:rPr kumimoji="1" lang="ja-JP" altLang="en-US" sz="1000" dirty="0" smtClean="0">
                <a:solidFill>
                  <a:schemeClr val="tx1"/>
                </a:solidFill>
              </a:rPr>
              <a:t>総額を減らすことで、</a:t>
            </a:r>
            <a:endParaRPr kumimoji="1" lang="en-US" altLang="ja-JP" sz="1000" dirty="0" smtClean="0">
              <a:solidFill>
                <a:schemeClr val="tx1"/>
              </a:solidFill>
            </a:endParaRPr>
          </a:p>
          <a:p>
            <a:pPr algn="ctr"/>
            <a:r>
              <a:rPr kumimoji="1" lang="ja-JP" altLang="en-US" sz="1000" dirty="0" smtClean="0">
                <a:solidFill>
                  <a:schemeClr val="tx1"/>
                </a:solidFill>
              </a:rPr>
              <a:t>市町村の納付金額を減額</a:t>
            </a:r>
            <a:endParaRPr kumimoji="1" lang="en-US" altLang="ja-JP" sz="1000" dirty="0" smtClean="0">
              <a:solidFill>
                <a:schemeClr val="tx1"/>
              </a:solidFill>
            </a:endParaRPr>
          </a:p>
          <a:p>
            <a:pPr algn="ctr"/>
            <a:r>
              <a:rPr kumimoji="1" lang="ja-JP" altLang="en-US" sz="1000" dirty="0" smtClean="0">
                <a:solidFill>
                  <a:schemeClr val="tx1"/>
                </a:solidFill>
              </a:rPr>
              <a:t>又は</a:t>
            </a:r>
            <a:endParaRPr kumimoji="1" lang="en-US" altLang="ja-JP" sz="1000" dirty="0" smtClean="0">
              <a:solidFill>
                <a:schemeClr val="tx1"/>
              </a:solidFill>
            </a:endParaRPr>
          </a:p>
          <a:p>
            <a:pPr algn="ctr"/>
            <a:r>
              <a:rPr lang="ja-JP" altLang="en-US" sz="1000" dirty="0">
                <a:solidFill>
                  <a:schemeClr val="tx1"/>
                </a:solidFill>
              </a:rPr>
              <a:t>都道府県</a:t>
            </a:r>
            <a:r>
              <a:rPr lang="ja-JP" altLang="en-US" sz="1000" dirty="0" smtClean="0">
                <a:solidFill>
                  <a:schemeClr val="tx1"/>
                </a:solidFill>
              </a:rPr>
              <a:t>の定める指標の努力に応じて市町村に配分</a:t>
            </a:r>
            <a:endParaRPr lang="en-US" altLang="ja-JP" sz="1000" dirty="0" smtClean="0">
              <a:solidFill>
                <a:schemeClr val="tx1"/>
              </a:solidFill>
            </a:endParaRPr>
          </a:p>
          <a:p>
            <a:pPr algn="ctr"/>
            <a:r>
              <a:rPr kumimoji="1" lang="ja-JP" altLang="en-US" sz="1000" dirty="0" smtClean="0">
                <a:solidFill>
                  <a:schemeClr val="tx1"/>
                </a:solidFill>
              </a:rPr>
              <a:t>（都道府県内再交付）</a:t>
            </a:r>
            <a:endParaRPr kumimoji="1" lang="ja-JP" altLang="en-US" sz="1000" dirty="0">
              <a:solidFill>
                <a:schemeClr val="tx1"/>
              </a:solidFill>
            </a:endParaRPr>
          </a:p>
        </p:txBody>
      </p:sp>
      <p:sp>
        <p:nvSpPr>
          <p:cNvPr id="15" name="正方形/長方形 14"/>
          <p:cNvSpPr/>
          <p:nvPr/>
        </p:nvSpPr>
        <p:spPr>
          <a:xfrm>
            <a:off x="4838701" y="5296260"/>
            <a:ext cx="2581170" cy="15171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95250" indent="-95250" algn="just"/>
            <a:r>
              <a:rPr lang="ja-JP" altLang="en-US" sz="1200" dirty="0" smtClean="0"/>
              <a:t>○ 定率補助（都道府県の努力を都道府県内市町村全体で按分） により市町村の負担軽減を行うことも可能であるが、</a:t>
            </a:r>
            <a:r>
              <a:rPr lang="ja-JP" altLang="en-US" sz="1200" b="1" u="sng" dirty="0" smtClean="0"/>
              <a:t>都道府県が独自に定める指標の評価に基づいて、努力を行う市町村に重点配分することも可能とする仕組みを検討</a:t>
            </a:r>
            <a:r>
              <a:rPr lang="ja-JP" altLang="en-US" sz="1200" dirty="0" smtClean="0"/>
              <a:t>。</a:t>
            </a:r>
            <a:endParaRPr kumimoji="1" lang="en-US" altLang="ja-JP" sz="1200" dirty="0" smtClean="0"/>
          </a:p>
        </p:txBody>
      </p:sp>
      <p:sp>
        <p:nvSpPr>
          <p:cNvPr id="22" name="スライド番号プレースホルダー 1"/>
          <p:cNvSpPr txBox="1">
            <a:spLocks/>
          </p:cNvSpPr>
          <p:nvPr/>
        </p:nvSpPr>
        <p:spPr>
          <a:xfrm>
            <a:off x="7545288" y="645333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37</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858842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97804140"/>
              </p:ext>
            </p:extLst>
          </p:nvPr>
        </p:nvGraphicFramePr>
        <p:xfrm>
          <a:off x="27296" y="3052491"/>
          <a:ext cx="9849544" cy="1692867"/>
        </p:xfrm>
        <a:graphic>
          <a:graphicData uri="http://schemas.openxmlformats.org/drawingml/2006/table">
            <a:tbl>
              <a:tblPr firstRow="1" bandRow="1">
                <a:tableStyleId>{5C22544A-7EE6-4342-B048-85BDC9FD1C3A}</a:tableStyleId>
              </a:tblPr>
              <a:tblGrid>
                <a:gridCol w="893256"/>
                <a:gridCol w="2025449"/>
                <a:gridCol w="1646959"/>
                <a:gridCol w="1944216"/>
                <a:gridCol w="1757643"/>
                <a:gridCol w="1582021"/>
              </a:tblGrid>
              <a:tr h="487680">
                <a:tc>
                  <a:txBody>
                    <a:bodyPr/>
                    <a:lstStyle/>
                    <a:p>
                      <a:pPr algn="ctr"/>
                      <a:r>
                        <a:rPr kumimoji="1" lang="ja-JP" altLang="en-US" sz="1300" b="1" dirty="0" smtClean="0">
                          <a:solidFill>
                            <a:schemeClr val="tx1"/>
                          </a:solidFill>
                          <a:latin typeface="+mj-ea"/>
                          <a:ea typeface="+mj-ea"/>
                        </a:rPr>
                        <a:t>保険者</a:t>
                      </a:r>
                      <a:r>
                        <a:rPr kumimoji="1" lang="en-US" altLang="ja-JP" sz="1300" b="1" dirty="0" smtClean="0">
                          <a:solidFill>
                            <a:schemeClr val="tx1"/>
                          </a:solidFill>
                          <a:latin typeface="+mj-ea"/>
                          <a:ea typeface="+mj-ea"/>
                        </a:rPr>
                        <a:t/>
                      </a:r>
                      <a:br>
                        <a:rPr kumimoji="1" lang="en-US" altLang="ja-JP" sz="1300" b="1" dirty="0" smtClean="0">
                          <a:solidFill>
                            <a:schemeClr val="tx1"/>
                          </a:solidFill>
                          <a:latin typeface="+mj-ea"/>
                          <a:ea typeface="+mj-ea"/>
                        </a:rPr>
                      </a:br>
                      <a:r>
                        <a:rPr kumimoji="1" lang="ja-JP" altLang="en-US" sz="1300" b="1" dirty="0" smtClean="0">
                          <a:solidFill>
                            <a:schemeClr val="tx1"/>
                          </a:solidFill>
                          <a:latin typeface="+mj-ea"/>
                          <a:ea typeface="+mj-ea"/>
                        </a:rPr>
                        <a:t>種別</a:t>
                      </a:r>
                      <a:endParaRPr kumimoji="1" lang="en-US" altLang="ja-JP" sz="1300" b="1" dirty="0" smtClean="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健康保険組合</a:t>
                      </a:r>
                      <a:endParaRPr kumimoji="1" lang="en-US" altLang="ja-JP" sz="13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・共済組合</a:t>
                      </a:r>
                      <a:endParaRPr kumimoji="1" lang="en-US" altLang="ja-JP" sz="13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rPr>
                        <a:t>協会けんぽ</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rPr>
                        <a:t>国保（都道府県</a:t>
                      </a:r>
                      <a:endParaRPr kumimoji="1" lang="en-US" altLang="ja-JP" sz="1300" dirty="0" smtClean="0">
                        <a:solidFill>
                          <a:schemeClr val="tx1"/>
                        </a:solidFill>
                      </a:endParaRPr>
                    </a:p>
                    <a:p>
                      <a:pPr algn="ctr"/>
                      <a:r>
                        <a:rPr kumimoji="1" lang="ja-JP" altLang="en-US" sz="1300" dirty="0" smtClean="0">
                          <a:solidFill>
                            <a:schemeClr val="tx1"/>
                          </a:solidFill>
                        </a:rPr>
                        <a:t>・市町村）</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rPr>
                        <a:t>国保組合</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rPr>
                        <a:t>後期高齢者医療</a:t>
                      </a:r>
                      <a:r>
                        <a:rPr kumimoji="1" lang="en-US" altLang="ja-JP" sz="1300" dirty="0" smtClean="0">
                          <a:solidFill>
                            <a:schemeClr val="tx1"/>
                          </a:solidFill>
                        </a:rPr>
                        <a:t/>
                      </a:r>
                      <a:br>
                        <a:rPr kumimoji="1" lang="en-US" altLang="ja-JP" sz="1300" dirty="0" smtClean="0">
                          <a:solidFill>
                            <a:schemeClr val="tx1"/>
                          </a:solidFill>
                        </a:rPr>
                      </a:br>
                      <a:r>
                        <a:rPr kumimoji="1" lang="ja-JP" altLang="en-US" sz="1300" dirty="0" smtClean="0">
                          <a:solidFill>
                            <a:schemeClr val="tx1"/>
                          </a:solidFill>
                        </a:rPr>
                        <a:t>広域連合</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685800">
                <a:tc>
                  <a:txBody>
                    <a:bodyPr/>
                    <a:lstStyle/>
                    <a:p>
                      <a:pPr algn="ctr"/>
                      <a:r>
                        <a:rPr kumimoji="1" lang="ja-JP" altLang="en-US" sz="1300" b="1" dirty="0" smtClean="0">
                          <a:solidFill>
                            <a:schemeClr val="tx1"/>
                          </a:solidFill>
                          <a:latin typeface="+mj-ea"/>
                          <a:ea typeface="+mj-ea"/>
                        </a:rPr>
                        <a:t>手法</a:t>
                      </a:r>
                      <a:endParaRPr kumimoji="1" lang="en-US" altLang="ja-JP" sz="1300" b="1" dirty="0" smtClean="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300" dirty="0" smtClean="0">
                          <a:solidFill>
                            <a:schemeClr val="tx1"/>
                          </a:solidFill>
                        </a:rPr>
                        <a:t>後期高齢者支援金の</a:t>
                      </a:r>
                      <a:r>
                        <a:rPr kumimoji="1" lang="en-US" altLang="ja-JP" sz="1300" dirty="0" smtClean="0">
                          <a:solidFill>
                            <a:schemeClr val="tx1"/>
                          </a:solidFill>
                        </a:rPr>
                        <a:t/>
                      </a:r>
                      <a:br>
                        <a:rPr kumimoji="1" lang="en-US" altLang="ja-JP" sz="1300" dirty="0" smtClean="0">
                          <a:solidFill>
                            <a:schemeClr val="tx1"/>
                          </a:solidFill>
                        </a:rPr>
                      </a:br>
                      <a:r>
                        <a:rPr kumimoji="1" lang="ja-JP" altLang="en-US" sz="1300" dirty="0" smtClean="0">
                          <a:solidFill>
                            <a:schemeClr val="tx1"/>
                          </a:solidFill>
                        </a:rPr>
                        <a:t>加算・減算制度の見直し</a:t>
                      </a:r>
                      <a:endParaRPr kumimoji="1" lang="ja-JP" altLang="en-US"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dirty="0" smtClean="0">
                          <a:solidFill>
                            <a:schemeClr val="tx1"/>
                          </a:solidFill>
                        </a:rPr>
                        <a:t>各支部の取組等を</a:t>
                      </a:r>
                      <a:r>
                        <a:rPr kumimoji="1" lang="en-US" altLang="ja-JP" sz="1300" dirty="0" smtClean="0">
                          <a:solidFill>
                            <a:schemeClr val="tx1"/>
                          </a:solidFill>
                        </a:rPr>
                        <a:t/>
                      </a:r>
                      <a:br>
                        <a:rPr kumimoji="1" lang="en-US" altLang="ja-JP" sz="1300" dirty="0" smtClean="0">
                          <a:solidFill>
                            <a:schemeClr val="tx1"/>
                          </a:solidFill>
                        </a:rPr>
                      </a:br>
                      <a:r>
                        <a:rPr kumimoji="1" lang="ja-JP" altLang="en-US" sz="1300" dirty="0" smtClean="0">
                          <a:solidFill>
                            <a:schemeClr val="tx1"/>
                          </a:solidFill>
                        </a:rPr>
                        <a:t>都道府県単位保険料率に反映</a:t>
                      </a:r>
                      <a:endParaRPr kumimoji="1" lang="ja-JP" altLang="en-US"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dirty="0" smtClean="0">
                          <a:solidFill>
                            <a:schemeClr val="tx1"/>
                          </a:solidFill>
                        </a:rPr>
                        <a:t>保険者努力支援制度を</a:t>
                      </a:r>
                      <a:r>
                        <a:rPr kumimoji="1" lang="en-US" altLang="ja-JP" sz="1300" dirty="0" smtClean="0">
                          <a:solidFill>
                            <a:schemeClr val="tx1"/>
                          </a:solidFill>
                        </a:rPr>
                        <a:t/>
                      </a:r>
                      <a:br>
                        <a:rPr kumimoji="1" lang="en-US" altLang="ja-JP" sz="1300" dirty="0" smtClean="0">
                          <a:solidFill>
                            <a:schemeClr val="tx1"/>
                          </a:solidFill>
                        </a:rPr>
                      </a:br>
                      <a:r>
                        <a:rPr kumimoji="1" lang="ja-JP" altLang="en-US" sz="1300" dirty="0" smtClean="0">
                          <a:solidFill>
                            <a:schemeClr val="tx1"/>
                          </a:solidFill>
                        </a:rPr>
                        <a:t>創設</a:t>
                      </a:r>
                      <a:endParaRPr kumimoji="1" lang="ja-JP" altLang="en-US"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dirty="0" smtClean="0">
                          <a:solidFill>
                            <a:schemeClr val="tx1"/>
                          </a:solidFill>
                        </a:rPr>
                        <a:t>各国保組合の取組等を特別調整補助金に反映</a:t>
                      </a:r>
                      <a:endParaRPr kumimoji="1" lang="ja-JP" altLang="en-US"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dirty="0" smtClean="0">
                          <a:solidFill>
                            <a:schemeClr val="tx1"/>
                          </a:solidFill>
                        </a:rPr>
                        <a:t>各広域連合の取組等を特別調整交付金に反映</a:t>
                      </a:r>
                      <a:endParaRPr kumimoji="1" lang="ja-JP" altLang="en-US"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9387">
                <a:tc>
                  <a:txBody>
                    <a:bodyPr/>
                    <a:lstStyle/>
                    <a:p>
                      <a:pPr algn="ctr"/>
                      <a:r>
                        <a:rPr lang="ja-JP" altLang="en-US" sz="1300" b="1" dirty="0" smtClean="0">
                          <a:solidFill>
                            <a:schemeClr val="tx1"/>
                          </a:solidFill>
                          <a:latin typeface="+mj-ea"/>
                          <a:ea typeface="+mj-ea"/>
                        </a:rPr>
                        <a:t>指標</a:t>
                      </a:r>
                      <a:endParaRPr lang="ja-JP" altLang="en-US" sz="1300" b="1"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r>
                        <a:rPr lang="ja-JP" altLang="en-US" sz="1300" dirty="0" smtClean="0">
                          <a:solidFill>
                            <a:schemeClr val="tx1"/>
                          </a:solidFill>
                        </a:rPr>
                        <a:t> 保険者種別共通の項目を設定</a:t>
                      </a:r>
                      <a:r>
                        <a:rPr lang="en-US" altLang="ja-JP" sz="1300" dirty="0" smtClean="0">
                          <a:solidFill>
                            <a:schemeClr val="tx1"/>
                          </a:solidFill>
                        </a:rPr>
                        <a:t/>
                      </a:r>
                      <a:br>
                        <a:rPr lang="en-US" altLang="ja-JP" sz="1300" dirty="0" smtClean="0">
                          <a:solidFill>
                            <a:schemeClr val="tx1"/>
                          </a:solidFill>
                        </a:rPr>
                      </a:br>
                      <a:r>
                        <a:rPr lang="ja-JP" altLang="en-US" sz="1300" dirty="0" smtClean="0">
                          <a:solidFill>
                            <a:schemeClr val="tx1"/>
                          </a:solidFill>
                        </a:rPr>
                        <a:t>　（各項目の具体的な基準や、保険者種別の特性を踏まえて追加する項目は保険者種別毎に設定）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lang="ja-JP" altLang="en-US" dirty="0"/>
                    </a:p>
                  </a:txBody>
                  <a:tcPr/>
                </a:tc>
              </a:tr>
            </a:tbl>
          </a:graphicData>
        </a:graphic>
      </p:graphicFrame>
      <p:sp>
        <p:nvSpPr>
          <p:cNvPr id="5" name="タイトル 1"/>
          <p:cNvSpPr>
            <a:spLocks noGrp="1"/>
          </p:cNvSpPr>
          <p:nvPr>
            <p:ph type="title"/>
          </p:nvPr>
        </p:nvSpPr>
        <p:spPr>
          <a:xfrm>
            <a:off x="2" y="-36154"/>
            <a:ext cx="9906000" cy="432048"/>
          </a:xfrm>
        </p:spPr>
        <p:txBody>
          <a:bodyPr>
            <a:noAutofit/>
          </a:bodyPr>
          <a:lstStyle/>
          <a:p>
            <a:r>
              <a:rPr lang="ja-JP" altLang="en-US" sz="1800" dirty="0" smtClean="0">
                <a:latin typeface="HGP創英角ｺﾞｼｯｸUB" panose="020B0900000000000000" pitchFamily="50" charset="-128"/>
                <a:ea typeface="HGP創英角ｺﾞｼｯｸUB" panose="020B0900000000000000" pitchFamily="50" charset="-128"/>
              </a:rPr>
              <a:t>保険者に対する予防・健康づくり等のインセンティブの見直し</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81880667"/>
              </p:ext>
            </p:extLst>
          </p:nvPr>
        </p:nvGraphicFramePr>
        <p:xfrm>
          <a:off x="27296" y="1547155"/>
          <a:ext cx="8280000" cy="1066800"/>
        </p:xfrm>
        <a:graphic>
          <a:graphicData uri="http://schemas.openxmlformats.org/drawingml/2006/table">
            <a:tbl>
              <a:tblPr firstRow="1" bandRow="1">
                <a:tableStyleId>{5C22544A-7EE6-4342-B048-85BDC9FD1C3A}</a:tableStyleId>
              </a:tblPr>
              <a:tblGrid>
                <a:gridCol w="893257"/>
                <a:gridCol w="2088232"/>
                <a:gridCol w="1584176"/>
                <a:gridCol w="1944216"/>
                <a:gridCol w="1770119"/>
              </a:tblGrid>
              <a:tr h="487680">
                <a:tc>
                  <a:txBody>
                    <a:bodyPr/>
                    <a:lstStyle/>
                    <a:p>
                      <a:pPr algn="ctr"/>
                      <a:r>
                        <a:rPr kumimoji="1" lang="ja-JP" altLang="en-US" sz="1300" b="1" dirty="0" smtClean="0">
                          <a:solidFill>
                            <a:schemeClr val="tx1"/>
                          </a:solidFill>
                          <a:latin typeface="+mj-ea"/>
                          <a:ea typeface="+mj-ea"/>
                        </a:rPr>
                        <a:t>保険者</a:t>
                      </a:r>
                      <a:r>
                        <a:rPr kumimoji="1" lang="en-US" altLang="ja-JP" sz="1300" b="1" dirty="0" smtClean="0">
                          <a:solidFill>
                            <a:schemeClr val="tx1"/>
                          </a:solidFill>
                          <a:latin typeface="+mj-ea"/>
                          <a:ea typeface="+mj-ea"/>
                        </a:rPr>
                        <a:t/>
                      </a:r>
                      <a:br>
                        <a:rPr kumimoji="1" lang="en-US" altLang="ja-JP" sz="1300" b="1" dirty="0" smtClean="0">
                          <a:solidFill>
                            <a:schemeClr val="tx1"/>
                          </a:solidFill>
                          <a:latin typeface="+mj-ea"/>
                          <a:ea typeface="+mj-ea"/>
                        </a:rPr>
                      </a:br>
                      <a:r>
                        <a:rPr kumimoji="1" lang="ja-JP" altLang="en-US" sz="1300" b="1" dirty="0" smtClean="0">
                          <a:solidFill>
                            <a:schemeClr val="tx1"/>
                          </a:solidFill>
                          <a:latin typeface="+mj-ea"/>
                          <a:ea typeface="+mj-ea"/>
                        </a:rPr>
                        <a:t>種別</a:t>
                      </a:r>
                      <a:endParaRPr kumimoji="1" lang="en-US" altLang="ja-JP" sz="1300" b="1" dirty="0" smtClean="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健康保険組合</a:t>
                      </a:r>
                      <a:endParaRPr kumimoji="1" lang="en-US" altLang="ja-JP" sz="13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・共済組合</a:t>
                      </a:r>
                      <a:endParaRPr kumimoji="1" lang="en-US" altLang="ja-JP" sz="13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rPr>
                        <a:t>協会けんぽ</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rPr>
                        <a:t>国保（市町村）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rPr>
                        <a:t>国保組合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89560">
                <a:tc>
                  <a:txBody>
                    <a:bodyPr/>
                    <a:lstStyle/>
                    <a:p>
                      <a:pPr algn="ctr"/>
                      <a:r>
                        <a:rPr kumimoji="1" lang="ja-JP" altLang="en-US" sz="1300" b="1" dirty="0" smtClean="0">
                          <a:solidFill>
                            <a:schemeClr val="tx1"/>
                          </a:solidFill>
                          <a:latin typeface="+mj-ea"/>
                          <a:ea typeface="+mj-ea"/>
                        </a:rPr>
                        <a:t>手法</a:t>
                      </a:r>
                      <a:endParaRPr kumimoji="1" lang="ja-JP" altLang="en-US" sz="1300" b="1"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r>
                        <a:rPr kumimoji="1" lang="ja-JP" altLang="en-US" sz="1300" dirty="0" smtClean="0"/>
                        <a:t>後期高齢者支援金の加算・減算制度</a:t>
                      </a:r>
                      <a:endParaRPr kumimoji="1" lang="ja-JP" alt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60">
                <a:tc>
                  <a:txBody>
                    <a:bodyPr/>
                    <a:lstStyle/>
                    <a:p>
                      <a:pPr algn="ctr"/>
                      <a:r>
                        <a:rPr lang="ja-JP" altLang="en-US" sz="1300" b="1" dirty="0" smtClean="0">
                          <a:solidFill>
                            <a:schemeClr val="tx1"/>
                          </a:solidFill>
                          <a:latin typeface="+mj-ea"/>
                          <a:ea typeface="+mj-ea"/>
                        </a:rPr>
                        <a:t>指標</a:t>
                      </a:r>
                      <a:endParaRPr lang="ja-JP" altLang="en-US" sz="1300" b="1"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r>
                        <a:rPr lang="ja-JP" altLang="en-US" sz="1300" dirty="0" smtClean="0"/>
                        <a:t>特定健診・保健指導の実施率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3" name="下矢印 2"/>
          <p:cNvSpPr/>
          <p:nvPr/>
        </p:nvSpPr>
        <p:spPr>
          <a:xfrm>
            <a:off x="3754991" y="2674843"/>
            <a:ext cx="2360954" cy="3240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4158279762"/>
              </p:ext>
            </p:extLst>
          </p:nvPr>
        </p:nvGraphicFramePr>
        <p:xfrm>
          <a:off x="8337377" y="1543111"/>
          <a:ext cx="1512168" cy="1083824"/>
        </p:xfrm>
        <a:graphic>
          <a:graphicData uri="http://schemas.openxmlformats.org/drawingml/2006/table">
            <a:tbl>
              <a:tblPr firstRow="1" bandRow="1">
                <a:tableStyleId>{2D5ABB26-0587-4C30-8999-92F81FD0307C}</a:tableStyleId>
              </a:tblPr>
              <a:tblGrid>
                <a:gridCol w="1512168"/>
              </a:tblGrid>
              <a:tr h="487680">
                <a:tc>
                  <a:txBody>
                    <a:bodyPr/>
                    <a:lstStyle/>
                    <a:p>
                      <a:pPr algn="ctr"/>
                      <a:r>
                        <a:rPr kumimoji="1" lang="ja-JP" altLang="en-US" sz="1300" dirty="0" smtClean="0"/>
                        <a:t>後期高齢者医療</a:t>
                      </a:r>
                      <a:r>
                        <a:rPr kumimoji="1" lang="en-US" altLang="ja-JP" sz="1300" dirty="0" smtClean="0"/>
                        <a:t/>
                      </a:r>
                      <a:br>
                        <a:rPr kumimoji="1" lang="en-US" altLang="ja-JP" sz="1300" dirty="0" smtClean="0"/>
                      </a:br>
                      <a:r>
                        <a:rPr kumimoji="1" lang="ja-JP" altLang="en-US" sz="1300" dirty="0" smtClean="0"/>
                        <a:t>広域連合</a:t>
                      </a:r>
                      <a:endParaRPr kumimoji="1" lang="ja-JP" altLang="en-US" sz="1300" dirty="0"/>
                    </a:p>
                  </a:txBody>
                  <a:tcP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596144">
                <a:tc>
                  <a:txBody>
                    <a:bodyPr/>
                    <a:lstStyle/>
                    <a:p>
                      <a:pPr algn="ctr"/>
                      <a:r>
                        <a:rPr kumimoji="1" lang="ja-JP" altLang="en-US" sz="1300" dirty="0" smtClean="0"/>
                        <a:t>なし</a:t>
                      </a:r>
                      <a:endParaRPr kumimoji="1" lang="ja-JP" altLang="en-US" sz="1300" dirty="0"/>
                    </a:p>
                  </a:txBody>
                  <a:tcP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9" name="テキスト ボックス 8"/>
          <p:cNvSpPr txBox="1"/>
          <p:nvPr/>
        </p:nvSpPr>
        <p:spPr>
          <a:xfrm>
            <a:off x="56457" y="2732359"/>
            <a:ext cx="2601994" cy="338554"/>
          </a:xfrm>
          <a:prstGeom prst="rect">
            <a:avLst/>
          </a:prstGeom>
          <a:noFill/>
        </p:spPr>
        <p:txBody>
          <a:bodyPr wrap="none" rtlCol="0">
            <a:spAutoFit/>
          </a:bodyPr>
          <a:lstStyle/>
          <a:p>
            <a:r>
              <a:rPr kumimoji="1" lang="en-US" altLang="ja-JP" sz="1600" dirty="0" smtClean="0"/>
              <a:t>〈</a:t>
            </a:r>
            <a:r>
              <a:rPr lang="ja-JP" altLang="en-US" sz="1600" dirty="0" smtClean="0"/>
              <a:t>見直し後</a:t>
            </a:r>
            <a:r>
              <a:rPr kumimoji="1" lang="ja-JP" altLang="en-US" sz="1600" dirty="0" smtClean="0"/>
              <a:t>（平成</a:t>
            </a:r>
            <a:r>
              <a:rPr kumimoji="1" lang="en-US" altLang="ja-JP" sz="1600" dirty="0" smtClean="0"/>
              <a:t>30</a:t>
            </a:r>
            <a:r>
              <a:rPr kumimoji="1" lang="ja-JP" altLang="en-US" sz="1600" dirty="0" smtClean="0"/>
              <a:t>年度～）</a:t>
            </a:r>
            <a:r>
              <a:rPr kumimoji="1" lang="en-US" altLang="ja-JP" sz="1600" dirty="0" smtClean="0"/>
              <a:t>〉</a:t>
            </a:r>
            <a:endParaRPr kumimoji="1" lang="ja-JP" altLang="en-US" sz="1600" dirty="0"/>
          </a:p>
        </p:txBody>
      </p:sp>
      <p:sp>
        <p:nvSpPr>
          <p:cNvPr id="10" name="テキスト ボックス 9"/>
          <p:cNvSpPr txBox="1"/>
          <p:nvPr/>
        </p:nvSpPr>
        <p:spPr>
          <a:xfrm>
            <a:off x="56456" y="1249761"/>
            <a:ext cx="2239716" cy="338554"/>
          </a:xfrm>
          <a:prstGeom prst="rect">
            <a:avLst/>
          </a:prstGeom>
          <a:noFill/>
        </p:spPr>
        <p:txBody>
          <a:bodyPr wrap="none" rtlCol="0">
            <a:spAutoFit/>
          </a:bodyPr>
          <a:lstStyle/>
          <a:p>
            <a:r>
              <a:rPr kumimoji="1" lang="en-US" altLang="ja-JP" sz="1600" dirty="0" smtClean="0"/>
              <a:t>〈</a:t>
            </a:r>
            <a:r>
              <a:rPr kumimoji="1" lang="ja-JP" altLang="en-US" sz="1600" dirty="0" smtClean="0"/>
              <a:t>現行（～平成</a:t>
            </a:r>
            <a:r>
              <a:rPr kumimoji="1" lang="en-US" altLang="ja-JP" sz="1600" dirty="0" smtClean="0"/>
              <a:t>29</a:t>
            </a:r>
            <a:r>
              <a:rPr kumimoji="1" lang="ja-JP" altLang="en-US" sz="1600" dirty="0" smtClean="0"/>
              <a:t>年度）</a:t>
            </a:r>
            <a:r>
              <a:rPr kumimoji="1" lang="en-US" altLang="ja-JP" sz="1600" dirty="0" smtClean="0"/>
              <a:t>〉</a:t>
            </a:r>
            <a:endParaRPr kumimoji="1" lang="ja-JP" altLang="en-US" sz="1600" dirty="0"/>
          </a:p>
        </p:txBody>
      </p:sp>
      <p:sp>
        <p:nvSpPr>
          <p:cNvPr id="2" name="テキスト ボックス 1"/>
          <p:cNvSpPr txBox="1"/>
          <p:nvPr/>
        </p:nvSpPr>
        <p:spPr>
          <a:xfrm>
            <a:off x="128464" y="667368"/>
            <a:ext cx="9649072" cy="523220"/>
          </a:xfrm>
          <a:prstGeom prst="rect">
            <a:avLst/>
          </a:prstGeom>
          <a:noFill/>
          <a:ln w="28575">
            <a:solidFill>
              <a:schemeClr val="tx1"/>
            </a:solidFill>
          </a:ln>
        </p:spPr>
        <p:txBody>
          <a:bodyPr wrap="square" rtlCol="0">
            <a:spAutoFit/>
          </a:bodyPr>
          <a:lstStyle/>
          <a:p>
            <a:r>
              <a:rPr kumimoji="1" lang="ja-JP" altLang="en-US" sz="1400" dirty="0" smtClean="0"/>
              <a:t>○</a:t>
            </a:r>
            <a:r>
              <a:rPr lang="ja-JP" altLang="en-US" sz="1400" dirty="0"/>
              <a:t>　</a:t>
            </a:r>
            <a:r>
              <a:rPr lang="ja-JP" altLang="en-US" sz="1400" dirty="0" smtClean="0"/>
              <a:t>これまでの検討会での指摘や日本再興戦略等を踏まえ、本年</a:t>
            </a:r>
            <a:r>
              <a:rPr lang="ja-JP" altLang="en-US" sz="1400" dirty="0"/>
              <a:t>の医療保険制度改革関連法において、</a:t>
            </a:r>
            <a:r>
              <a:rPr lang="ja-JP" altLang="en-US" sz="1400" dirty="0" smtClean="0"/>
              <a:t>国保</a:t>
            </a:r>
            <a:r>
              <a:rPr lang="ja-JP" altLang="en-US" sz="1400" dirty="0"/>
              <a:t>の</a:t>
            </a:r>
            <a:r>
              <a:rPr lang="ja-JP" altLang="en-US" sz="1400" dirty="0" smtClean="0"/>
              <a:t>保険者</a:t>
            </a:r>
            <a:r>
              <a:rPr lang="ja-JP" altLang="en-US" sz="1400" dirty="0"/>
              <a:t>努力支援</a:t>
            </a:r>
            <a:r>
              <a:rPr lang="ja-JP" altLang="en-US" sz="1400" dirty="0" smtClean="0"/>
              <a:t>制度が創設されたこともあり、保険者</a:t>
            </a:r>
            <a:r>
              <a:rPr lang="ja-JP" altLang="en-US" sz="1400" dirty="0"/>
              <a:t>種別それぞれの</a:t>
            </a:r>
            <a:r>
              <a:rPr lang="ja-JP" altLang="en-US" sz="1400" dirty="0" smtClean="0"/>
              <a:t>特性に</a:t>
            </a:r>
            <a:r>
              <a:rPr lang="ja-JP" altLang="en-US" sz="1400" dirty="0"/>
              <a:t>応じた新たなインセンティブ制度に</a:t>
            </a:r>
            <a:r>
              <a:rPr lang="ja-JP" altLang="en-US" sz="1400" dirty="0" smtClean="0"/>
              <a:t>見直すこととした。</a:t>
            </a:r>
            <a:endParaRPr kumimoji="1" lang="ja-JP" altLang="en-US" sz="1400" dirty="0"/>
          </a:p>
        </p:txBody>
      </p:sp>
      <p:sp>
        <p:nvSpPr>
          <p:cNvPr id="11" name="コンテンツ プレースホルダー 2"/>
          <p:cNvSpPr txBox="1">
            <a:spLocks/>
          </p:cNvSpPr>
          <p:nvPr/>
        </p:nvSpPr>
        <p:spPr>
          <a:xfrm>
            <a:off x="110931" y="5257609"/>
            <a:ext cx="9649072" cy="1265960"/>
          </a:xfrm>
          <a:prstGeom prst="rect">
            <a:avLst/>
          </a:prstGeom>
          <a:ln w="28575">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77800" indent="-177800">
              <a:lnSpc>
                <a:spcPts val="1400"/>
              </a:lnSpc>
              <a:spcBef>
                <a:spcPts val="300"/>
              </a:spcBef>
              <a:buNone/>
            </a:pPr>
            <a:r>
              <a:rPr lang="ja-JP" altLang="en-US" sz="1400" dirty="0" smtClean="0"/>
              <a:t>○　なお、指標の設定に当たっては</a:t>
            </a:r>
            <a:r>
              <a:rPr lang="ja-JP" altLang="en-US" sz="1400" dirty="0"/>
              <a:t>、以下の附帯決議に留意</a:t>
            </a:r>
            <a:r>
              <a:rPr lang="ja-JP" altLang="en-US" sz="1400" dirty="0" smtClean="0"/>
              <a:t>する必要</a:t>
            </a:r>
            <a:r>
              <a:rPr lang="ja-JP" altLang="en-US" sz="1400" dirty="0"/>
              <a:t>がある</a:t>
            </a:r>
            <a:r>
              <a:rPr lang="ja-JP" altLang="en-US" sz="1400" dirty="0" smtClean="0"/>
              <a:t>。</a:t>
            </a:r>
            <a:endParaRPr lang="en-US" altLang="ja-JP" sz="1400" dirty="0" smtClean="0"/>
          </a:p>
          <a:p>
            <a:pPr marL="177800" indent="-177800">
              <a:lnSpc>
                <a:spcPts val="1400"/>
              </a:lnSpc>
              <a:spcBef>
                <a:spcPts val="300"/>
              </a:spcBef>
              <a:buNone/>
            </a:pPr>
            <a:r>
              <a:rPr lang="ja-JP" altLang="en-US" sz="1400" dirty="0"/>
              <a:t>◎</a:t>
            </a:r>
            <a:r>
              <a:rPr lang="ja-JP" altLang="en-US" sz="1400" dirty="0" smtClean="0"/>
              <a:t>持続</a:t>
            </a:r>
            <a:r>
              <a:rPr lang="ja-JP" altLang="en-US" sz="1400" dirty="0"/>
              <a:t>可能な医療保険制度を構築するための国民健康保険法等の一部を改正する法律案に対する附帯</a:t>
            </a:r>
            <a:r>
              <a:rPr lang="ja-JP" altLang="en-US" sz="1400" dirty="0" smtClean="0"/>
              <a:t>決議</a:t>
            </a:r>
            <a:endParaRPr lang="en-US" altLang="ja-JP" sz="1400" dirty="0" smtClean="0"/>
          </a:p>
          <a:p>
            <a:pPr marL="177800" indent="-177800" algn="r">
              <a:lnSpc>
                <a:spcPts val="1400"/>
              </a:lnSpc>
              <a:spcBef>
                <a:spcPts val="300"/>
              </a:spcBef>
              <a:buNone/>
            </a:pPr>
            <a:r>
              <a:rPr lang="ja-JP" altLang="en-US" sz="1400" dirty="0"/>
              <a:t>　</a:t>
            </a:r>
            <a:r>
              <a:rPr lang="ja-JP" altLang="en-US" sz="1400" dirty="0" smtClean="0"/>
              <a:t>参議院</a:t>
            </a:r>
            <a:r>
              <a:rPr lang="ja-JP" altLang="en-US" sz="1400" dirty="0"/>
              <a:t>厚生労働</a:t>
            </a:r>
            <a:r>
              <a:rPr lang="ja-JP" altLang="en-US" sz="1400" dirty="0" smtClean="0"/>
              <a:t>委員会</a:t>
            </a:r>
            <a:endParaRPr lang="en-US" altLang="ja-JP" sz="1400" dirty="0" smtClean="0"/>
          </a:p>
          <a:p>
            <a:pPr marL="177800" indent="-177800">
              <a:lnSpc>
                <a:spcPts val="1400"/>
              </a:lnSpc>
              <a:spcBef>
                <a:spcPts val="300"/>
              </a:spcBef>
              <a:buNone/>
            </a:pPr>
            <a:r>
              <a:rPr lang="ja-JP" altLang="en-US" sz="1400" dirty="0"/>
              <a:t>　</a:t>
            </a:r>
            <a:r>
              <a:rPr lang="ja-JP" altLang="en-US" sz="1400" dirty="0" smtClean="0"/>
              <a:t>　一</a:t>
            </a:r>
            <a:r>
              <a:rPr lang="ja-JP" altLang="en-US" sz="1400" dirty="0"/>
              <a:t>、国民健康保険に</a:t>
            </a:r>
            <a:r>
              <a:rPr lang="ja-JP" altLang="en-US" sz="1400" dirty="0" smtClean="0"/>
              <a:t>ついて</a:t>
            </a:r>
            <a:endParaRPr lang="en-US" altLang="ja-JP" sz="1400" dirty="0" smtClean="0"/>
          </a:p>
          <a:p>
            <a:pPr marL="441325" indent="-441325">
              <a:lnSpc>
                <a:spcPts val="1400"/>
              </a:lnSpc>
              <a:spcBef>
                <a:spcPts val="300"/>
              </a:spcBef>
              <a:buNone/>
            </a:pPr>
            <a:r>
              <a:rPr lang="ja-JP" altLang="en-US" sz="1400" dirty="0"/>
              <a:t>　</a:t>
            </a:r>
            <a:r>
              <a:rPr lang="ja-JP" altLang="en-US" sz="1400" dirty="0" smtClean="0"/>
              <a:t>　　５　 </a:t>
            </a:r>
            <a:r>
              <a:rPr lang="ja-JP" altLang="en-US" sz="1400" dirty="0"/>
              <a:t>保険者努力支援制度の実施に当たっては、保険者の努力が報われ、医療費適正化に</a:t>
            </a:r>
            <a:r>
              <a:rPr lang="ja-JP" altLang="en-US" sz="1400" dirty="0" smtClean="0"/>
              <a:t>向けた取組等が推進されるよう、綿密なデータ収集に基づく適正かつ客観的な指標の策定に取り組むこと。</a:t>
            </a:r>
          </a:p>
          <a:p>
            <a:pPr marL="177800" indent="-177800">
              <a:lnSpc>
                <a:spcPts val="1400"/>
              </a:lnSpc>
              <a:spcBef>
                <a:spcPts val="300"/>
              </a:spcBef>
              <a:buNone/>
            </a:pPr>
            <a:r>
              <a:rPr lang="ja-JP" altLang="en-US" sz="1400" dirty="0" smtClean="0"/>
              <a:t>　</a:t>
            </a:r>
            <a:endParaRPr lang="ja-JP" altLang="en-US" sz="1400" dirty="0">
              <a:latin typeface="ＭＳ 明朝" panose="02020609040205080304" pitchFamily="17" charset="-128"/>
              <a:ea typeface="ＭＳ 明朝" panose="02020609040205080304" pitchFamily="17" charset="-128"/>
            </a:endParaRPr>
          </a:p>
        </p:txBody>
      </p:sp>
      <p:sp>
        <p:nvSpPr>
          <p:cNvPr id="8" name="正方形/長方形 7"/>
          <p:cNvSpPr/>
          <p:nvPr/>
        </p:nvSpPr>
        <p:spPr>
          <a:xfrm>
            <a:off x="13089" y="4202643"/>
            <a:ext cx="9892913" cy="562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
          <p:cNvSpPr txBox="1">
            <a:spLocks/>
          </p:cNvSpPr>
          <p:nvPr/>
        </p:nvSpPr>
        <p:spPr>
          <a:xfrm>
            <a:off x="7545288" y="645333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38</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5" name="直線コネクタ 14"/>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621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p:cNvGraphicFramePr>
            <a:graphicFrameLocks noGrp="1"/>
          </p:cNvGraphicFramePr>
          <p:nvPr>
            <p:extLst>
              <p:ext uri="{D42A27DB-BD31-4B8C-83A1-F6EECF244321}">
                <p14:modId xmlns:p14="http://schemas.microsoft.com/office/powerpoint/2010/main" val="1439654694"/>
              </p:ext>
            </p:extLst>
          </p:nvPr>
        </p:nvGraphicFramePr>
        <p:xfrm>
          <a:off x="128139" y="1786416"/>
          <a:ext cx="9647887" cy="3240360"/>
        </p:xfrm>
        <a:graphic>
          <a:graphicData uri="http://schemas.openxmlformats.org/drawingml/2006/table">
            <a:tbl>
              <a:tblPr firstRow="1" bandRow="1">
                <a:tableStyleId>{5940675A-B579-460E-94D1-54222C63F5DA}</a:tableStyleId>
              </a:tblPr>
              <a:tblGrid>
                <a:gridCol w="1194948"/>
                <a:gridCol w="5020975"/>
                <a:gridCol w="1195470"/>
                <a:gridCol w="1113076"/>
                <a:gridCol w="1123418"/>
              </a:tblGrid>
              <a:tr h="264409">
                <a:tc>
                  <a:txBody>
                    <a:bodyPr/>
                    <a:lstStyle/>
                    <a:p>
                      <a:pPr marL="0" marR="0" indent="0" algn="ctr" defTabSz="846360" rtl="0" eaLnBrk="1" fontAlgn="auto" latinLnBrk="0" hangingPunct="1">
                        <a:lnSpc>
                          <a:spcPct val="100000"/>
                        </a:lnSpc>
                        <a:spcBef>
                          <a:spcPts val="0"/>
                        </a:spcBef>
                        <a:spcAft>
                          <a:spcPts val="0"/>
                        </a:spcAft>
                        <a:buClrTx/>
                        <a:buSzTx/>
                        <a:buFontTx/>
                        <a:buNone/>
                        <a:tabLst/>
                        <a:defRPr/>
                      </a:pPr>
                      <a:r>
                        <a:rPr kumimoji="1" lang="ja-JP" altLang="en-US" sz="1150" b="1" dirty="0" smtClean="0"/>
                        <a:t>平成</a:t>
                      </a:r>
                      <a:r>
                        <a:rPr kumimoji="1" lang="en-US" altLang="ja-JP" sz="1150" b="1" dirty="0" smtClean="0"/>
                        <a:t>25</a:t>
                      </a:r>
                      <a:r>
                        <a:rPr kumimoji="1" lang="ja-JP" altLang="en-US" sz="1150" b="1" dirty="0" smtClean="0"/>
                        <a:t>年度</a:t>
                      </a:r>
                    </a:p>
                  </a:txBody>
                  <a:tcPr marL="100576" marR="100576" marT="36000" marB="36000">
                    <a:solidFill>
                      <a:schemeClr val="accent5">
                        <a:lumMod val="20000"/>
                        <a:lumOff val="80000"/>
                      </a:schemeClr>
                    </a:solidFill>
                  </a:tcPr>
                </a:tc>
                <a:tc>
                  <a:txBody>
                    <a:bodyPr/>
                    <a:lstStyle/>
                    <a:p>
                      <a:pPr algn="ctr"/>
                      <a:r>
                        <a:rPr kumimoji="1" lang="ja-JP" altLang="en-US" sz="1150" b="1" dirty="0" smtClean="0"/>
                        <a:t>平成</a:t>
                      </a:r>
                      <a:r>
                        <a:rPr kumimoji="1" lang="en-US" altLang="ja-JP" sz="1150" b="1" dirty="0" smtClean="0"/>
                        <a:t>26</a:t>
                      </a:r>
                      <a:r>
                        <a:rPr kumimoji="1" lang="ja-JP" altLang="en-US" sz="1150" b="1" dirty="0" smtClean="0"/>
                        <a:t>年度</a:t>
                      </a:r>
                      <a:endParaRPr kumimoji="1" lang="ja-JP" altLang="en-US" sz="1150" b="1" dirty="0"/>
                    </a:p>
                  </a:txBody>
                  <a:tcPr marL="100576" marR="100576" marT="36000" marB="36000">
                    <a:solidFill>
                      <a:schemeClr val="accent5">
                        <a:lumMod val="20000"/>
                        <a:lumOff val="80000"/>
                      </a:schemeClr>
                    </a:solidFill>
                  </a:tcPr>
                </a:tc>
                <a:tc>
                  <a:txBody>
                    <a:bodyPr/>
                    <a:lstStyle/>
                    <a:p>
                      <a:pPr algn="ctr"/>
                      <a:r>
                        <a:rPr kumimoji="1" lang="ja-JP" altLang="en-US" sz="1150" b="1" dirty="0" smtClean="0"/>
                        <a:t>平成</a:t>
                      </a:r>
                      <a:r>
                        <a:rPr kumimoji="1" lang="en-US" altLang="ja-JP" sz="1150" b="1" dirty="0" smtClean="0"/>
                        <a:t>27</a:t>
                      </a:r>
                      <a:r>
                        <a:rPr kumimoji="1" lang="ja-JP" altLang="en-US" sz="1150" b="1" dirty="0" smtClean="0"/>
                        <a:t>年度</a:t>
                      </a:r>
                      <a:endParaRPr kumimoji="1" lang="ja-JP" altLang="en-US" sz="1150" b="1" dirty="0"/>
                    </a:p>
                  </a:txBody>
                  <a:tcPr marL="100576" marR="100576" marT="36000" marB="36000">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150" b="1" dirty="0" smtClean="0"/>
                        <a:t>平成</a:t>
                      </a:r>
                      <a:r>
                        <a:rPr kumimoji="1" lang="en-US" altLang="ja-JP" sz="1150" b="1" dirty="0" smtClean="0"/>
                        <a:t>28</a:t>
                      </a:r>
                      <a:r>
                        <a:rPr kumimoji="1" lang="ja-JP" altLang="en-US" sz="1150" b="1" dirty="0" smtClean="0"/>
                        <a:t>年度</a:t>
                      </a:r>
                      <a:endParaRPr kumimoji="1" lang="ja-JP" altLang="en-US" sz="1150" b="1" dirty="0"/>
                    </a:p>
                  </a:txBody>
                  <a:tcPr marL="100576" marR="100576" marT="36000" marB="36000">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a:r>
                        <a:rPr kumimoji="1" lang="ja-JP" altLang="en-US" sz="1150" b="1" dirty="0" smtClean="0"/>
                        <a:t>平成</a:t>
                      </a:r>
                      <a:r>
                        <a:rPr kumimoji="1" lang="en-US" altLang="ja-JP" sz="1150" b="1" dirty="0" smtClean="0"/>
                        <a:t>29</a:t>
                      </a:r>
                      <a:r>
                        <a:rPr kumimoji="1" lang="ja-JP" altLang="en-US" sz="1150" b="1" dirty="0" smtClean="0"/>
                        <a:t>年度</a:t>
                      </a:r>
                      <a:endParaRPr kumimoji="1" lang="ja-JP" altLang="en-US" sz="1150" b="1" dirty="0"/>
                    </a:p>
                  </a:txBody>
                  <a:tcPr marL="100576" marR="100576" marT="36000" marB="36000">
                    <a:solidFill>
                      <a:schemeClr val="accent5">
                        <a:lumMod val="20000"/>
                        <a:lumOff val="80000"/>
                      </a:schemeClr>
                    </a:solidFill>
                  </a:tcPr>
                </a:tc>
              </a:tr>
              <a:tr h="2975951">
                <a:tc>
                  <a:txBody>
                    <a:bodyPr/>
                    <a:lstStyle/>
                    <a:p>
                      <a:pPr algn="ctr"/>
                      <a:endParaRPr kumimoji="1" lang="ja-JP" altLang="en-US" b="1" dirty="0"/>
                    </a:p>
                  </a:txBody>
                  <a:tcPr marL="100576" marR="100576">
                    <a:noFill/>
                  </a:tcPr>
                </a:tc>
                <a:tc>
                  <a:txBody>
                    <a:bodyPr/>
                    <a:lstStyle/>
                    <a:p>
                      <a:pPr algn="ctr"/>
                      <a:endParaRPr kumimoji="1" lang="ja-JP" altLang="en-US" b="1" dirty="0"/>
                    </a:p>
                  </a:txBody>
                  <a:tcPr marL="100576" marR="100576">
                    <a:noFill/>
                  </a:tcPr>
                </a:tc>
                <a:tc>
                  <a:txBody>
                    <a:bodyPr/>
                    <a:lstStyle/>
                    <a:p>
                      <a:pPr algn="ctr"/>
                      <a:endParaRPr kumimoji="1" lang="ja-JP" altLang="en-US" sz="900" b="1" dirty="0"/>
                    </a:p>
                  </a:txBody>
                  <a:tcPr marL="100576" marR="100576">
                    <a:lnR w="12700" cap="flat" cmpd="sng" algn="ctr">
                      <a:solidFill>
                        <a:schemeClr val="tx1"/>
                      </a:solidFill>
                      <a:prstDash val="solid"/>
                      <a:round/>
                      <a:headEnd type="none" w="med" len="med"/>
                      <a:tailEnd type="none" w="med" len="med"/>
                    </a:lnR>
                    <a:noFill/>
                  </a:tcPr>
                </a:tc>
                <a:tc>
                  <a:txBody>
                    <a:bodyPr/>
                    <a:lstStyle/>
                    <a:p>
                      <a:pPr algn="ctr"/>
                      <a:endParaRPr kumimoji="1" lang="ja-JP" altLang="en-US" sz="900" b="1" dirty="0"/>
                    </a:p>
                  </a:txBody>
                  <a:tcPr marL="100576" marR="100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endParaRPr kumimoji="1" lang="ja-JP" altLang="en-US" sz="900" b="1" dirty="0"/>
                    </a:p>
                  </a:txBody>
                  <a:tcPr marL="100576" marR="100576">
                    <a:lnL w="12700" cap="flat" cmpd="sng" algn="ctr">
                      <a:solidFill>
                        <a:schemeClr val="tx1"/>
                      </a:solidFill>
                      <a:prstDash val="solid"/>
                      <a:round/>
                      <a:headEnd type="none" w="med" len="med"/>
                      <a:tailEnd type="none" w="med" len="med"/>
                    </a:lnL>
                    <a:noFill/>
                  </a:tcPr>
                </a:tc>
              </a:tr>
            </a:tbl>
          </a:graphicData>
        </a:graphic>
      </p:graphicFrame>
      <p:sp>
        <p:nvSpPr>
          <p:cNvPr id="27" name="右矢印 26"/>
          <p:cNvSpPr/>
          <p:nvPr/>
        </p:nvSpPr>
        <p:spPr>
          <a:xfrm>
            <a:off x="6346892" y="2074466"/>
            <a:ext cx="3358304" cy="1482549"/>
          </a:xfrm>
          <a:prstGeom prst="rightArrow">
            <a:avLst>
              <a:gd name="adj1" fmla="val 79881"/>
              <a:gd name="adj2" fmla="val 5000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計画の実施</a:t>
            </a:r>
            <a:endParaRPr kumimoji="1" lang="ja-JP" altLang="en-US" sz="1400" dirty="0">
              <a:solidFill>
                <a:schemeClr val="tx1"/>
              </a:solidFill>
            </a:endParaRPr>
          </a:p>
        </p:txBody>
      </p:sp>
      <p:cxnSp>
        <p:nvCxnSpPr>
          <p:cNvPr id="33" name="直線矢印コネクタ 32"/>
          <p:cNvCxnSpPr/>
          <p:nvPr/>
        </p:nvCxnSpPr>
        <p:spPr>
          <a:xfrm>
            <a:off x="4140335" y="3388597"/>
            <a:ext cx="2192740" cy="92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直線矢印コネクタ 33"/>
          <p:cNvCxnSpPr/>
          <p:nvPr/>
        </p:nvCxnSpPr>
        <p:spPr>
          <a:xfrm>
            <a:off x="8716289" y="3244581"/>
            <a:ext cx="97509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flipH="1">
            <a:off x="6346902" y="3244581"/>
            <a:ext cx="10013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3314789" y="3298588"/>
            <a:ext cx="825867" cy="246221"/>
          </a:xfrm>
          <a:prstGeom prst="rect">
            <a:avLst/>
          </a:prstGeom>
        </p:spPr>
        <p:txBody>
          <a:bodyPr wrap="none">
            <a:spAutoFit/>
          </a:bodyPr>
          <a:lstStyle/>
          <a:p>
            <a:pPr lvl="0" algn="ctr" defTabSz="846360"/>
            <a:r>
              <a:rPr lang="ja-JP" altLang="en-US" sz="1000" b="1" dirty="0" smtClean="0">
                <a:solidFill>
                  <a:prstClr val="black"/>
                </a:solidFill>
              </a:rPr>
              <a:t>計画の策定</a:t>
            </a:r>
            <a:endParaRPr lang="ja-JP" altLang="en-US" sz="1000" b="1" dirty="0">
              <a:solidFill>
                <a:prstClr val="black"/>
              </a:solidFill>
            </a:endParaRPr>
          </a:p>
        </p:txBody>
      </p:sp>
      <p:sp>
        <p:nvSpPr>
          <p:cNvPr id="37" name="正方形/長方形 36"/>
          <p:cNvSpPr/>
          <p:nvPr/>
        </p:nvSpPr>
        <p:spPr>
          <a:xfrm>
            <a:off x="7402874" y="3154568"/>
            <a:ext cx="1298753" cy="246221"/>
          </a:xfrm>
          <a:prstGeom prst="rect">
            <a:avLst/>
          </a:prstGeom>
        </p:spPr>
        <p:txBody>
          <a:bodyPr wrap="none">
            <a:spAutoFit/>
          </a:bodyPr>
          <a:lstStyle/>
          <a:p>
            <a:pPr lvl="0" algn="ctr" defTabSz="846360"/>
            <a:r>
              <a:rPr lang="ja-JP" altLang="en-US" sz="1000" b="1" dirty="0" smtClean="0">
                <a:solidFill>
                  <a:prstClr val="black"/>
                </a:solidFill>
              </a:rPr>
              <a:t>計画</a:t>
            </a:r>
            <a:r>
              <a:rPr lang="ja-JP" altLang="en-US" sz="1000" b="1" dirty="0">
                <a:solidFill>
                  <a:prstClr val="black"/>
                </a:solidFill>
              </a:rPr>
              <a:t>の</a:t>
            </a:r>
            <a:r>
              <a:rPr lang="ja-JP" altLang="en-US" sz="1000" b="1" dirty="0" smtClean="0">
                <a:solidFill>
                  <a:prstClr val="black"/>
                </a:solidFill>
              </a:rPr>
              <a:t>実施（</a:t>
            </a:r>
            <a:r>
              <a:rPr lang="ja-JP" altLang="en-US" sz="1000" b="1" dirty="0">
                <a:solidFill>
                  <a:prstClr val="black"/>
                </a:solidFill>
              </a:rPr>
              <a:t>３年間）</a:t>
            </a:r>
          </a:p>
        </p:txBody>
      </p:sp>
      <p:cxnSp>
        <p:nvCxnSpPr>
          <p:cNvPr id="38" name="直線コネクタ 37"/>
          <p:cNvCxnSpPr/>
          <p:nvPr/>
        </p:nvCxnSpPr>
        <p:spPr>
          <a:xfrm flipH="1">
            <a:off x="890726" y="3400789"/>
            <a:ext cx="2407692" cy="0"/>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917" y="19691"/>
            <a:ext cx="9906000" cy="369332"/>
          </a:xfrm>
          <a:prstGeom prst="rect">
            <a:avLst/>
          </a:prstGeom>
          <a:noFill/>
        </p:spPr>
        <p:txBody>
          <a:bodyPr wrap="square" rtlCol="0">
            <a:spAutoFit/>
          </a:bodyPr>
          <a:lstStyle/>
          <a:p>
            <a:pPr algn="ctr"/>
            <a:r>
              <a:rPr kumimoji="1" lang="ja-JP" altLang="en-US" dirty="0" smtClean="0">
                <a:latin typeface="HGP創英角ｺﾞｼｯｸUB" panose="020B0900000000000000" pitchFamily="50" charset="-128"/>
                <a:ea typeface="HGP創英角ｺﾞｼｯｸUB" panose="020B0900000000000000" pitchFamily="50" charset="-128"/>
              </a:rPr>
              <a:t>データヘルス計画の実施スケジュール</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9" name="正方形/長方形 38"/>
          <p:cNvSpPr/>
          <p:nvPr/>
        </p:nvSpPr>
        <p:spPr>
          <a:xfrm>
            <a:off x="4319128" y="2734311"/>
            <a:ext cx="2013946" cy="56429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1200" b="1" dirty="0" smtClean="0">
                <a:solidFill>
                  <a:sysClr val="windowText" lastClr="000000"/>
                </a:solidFill>
              </a:rPr>
              <a:t>全ての</a:t>
            </a:r>
            <a:r>
              <a:rPr lang="ja-JP" altLang="en-US" sz="1200" b="1" dirty="0">
                <a:solidFill>
                  <a:sysClr val="windowText" lastClr="000000"/>
                </a:solidFill>
              </a:rPr>
              <a:t>組合・支部</a:t>
            </a:r>
            <a:r>
              <a:rPr lang="ja-JP" altLang="en-US" sz="1200" dirty="0">
                <a:solidFill>
                  <a:sysClr val="windowText" lastClr="000000"/>
                </a:solidFill>
              </a:rPr>
              <a:t>でデータ</a:t>
            </a:r>
            <a:endParaRPr lang="en-US" altLang="ja-JP" sz="1200" dirty="0">
              <a:solidFill>
                <a:sysClr val="windowText" lastClr="000000"/>
              </a:solidFill>
            </a:endParaRPr>
          </a:p>
          <a:p>
            <a:pPr lvl="0"/>
            <a:r>
              <a:rPr lang="ja-JP" altLang="en-US" sz="1200" dirty="0">
                <a:solidFill>
                  <a:sysClr val="windowText" lastClr="000000"/>
                </a:solidFill>
              </a:rPr>
              <a:t>ヘルス計画の作成に</a:t>
            </a:r>
            <a:r>
              <a:rPr lang="ja-JP" altLang="en-US" sz="1200" dirty="0" smtClean="0">
                <a:solidFill>
                  <a:sysClr val="windowText" lastClr="000000"/>
                </a:solidFill>
              </a:rPr>
              <a:t>着手</a:t>
            </a:r>
            <a:endParaRPr lang="en-US" altLang="ja-JP" sz="1200" b="1" dirty="0">
              <a:solidFill>
                <a:prstClr val="black"/>
              </a:solidFill>
              <a:latin typeface="ＭＳ Ｐゴシック"/>
            </a:endParaRPr>
          </a:p>
        </p:txBody>
      </p:sp>
      <p:sp>
        <p:nvSpPr>
          <p:cNvPr id="22" name="屈折矢印 21"/>
          <p:cNvSpPr/>
          <p:nvPr/>
        </p:nvSpPr>
        <p:spPr>
          <a:xfrm rot="5400000">
            <a:off x="3452652" y="2321249"/>
            <a:ext cx="812628" cy="1039143"/>
          </a:xfrm>
          <a:prstGeom prst="bentUpArrow">
            <a:avLst>
              <a:gd name="adj1" fmla="val 31099"/>
              <a:gd name="adj2" fmla="val 33888"/>
              <a:gd name="adj3" fmla="val 18771"/>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2578338" y="2938546"/>
            <a:ext cx="1596774" cy="338411"/>
          </a:xfrm>
          <a:prstGeom prst="roundRect">
            <a:avLst/>
          </a:prstGeom>
          <a:solidFill>
            <a:schemeClr val="bg1">
              <a:lumMod val="85000"/>
            </a:schemeClr>
          </a:solidFill>
          <a:ln w="3175"/>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1200" b="1" dirty="0" smtClean="0">
                <a:solidFill>
                  <a:schemeClr val="tx1"/>
                </a:solidFill>
              </a:rPr>
              <a:t>普及</a:t>
            </a:r>
            <a:r>
              <a:rPr lang="ja-JP" altLang="en-US" sz="1200" b="1" dirty="0">
                <a:solidFill>
                  <a:schemeClr val="tx1"/>
                </a:solidFill>
              </a:rPr>
              <a:t>支援</a:t>
            </a:r>
            <a:r>
              <a:rPr lang="ja-JP" altLang="en-US" sz="1200" b="1" dirty="0" smtClean="0">
                <a:solidFill>
                  <a:schemeClr val="tx1"/>
                </a:solidFill>
              </a:rPr>
              <a:t>事業</a:t>
            </a:r>
            <a:endParaRPr lang="en-US" altLang="ja-JP" sz="1200" dirty="0">
              <a:solidFill>
                <a:schemeClr val="tx1"/>
              </a:solidFill>
            </a:endParaRPr>
          </a:p>
        </p:txBody>
      </p:sp>
      <p:sp>
        <p:nvSpPr>
          <p:cNvPr id="6" name="テキスト ボックス 5"/>
          <p:cNvSpPr txBox="1"/>
          <p:nvPr/>
        </p:nvSpPr>
        <p:spPr>
          <a:xfrm>
            <a:off x="1737199" y="3875536"/>
            <a:ext cx="3024337" cy="646331"/>
          </a:xfrm>
          <a:prstGeom prst="rect">
            <a:avLst/>
          </a:prstGeom>
          <a:noFill/>
        </p:spPr>
        <p:txBody>
          <a:bodyPr wrap="square" rtlCol="0">
            <a:spAutoFit/>
          </a:bodyPr>
          <a:lstStyle/>
          <a:p>
            <a:r>
              <a:rPr lang="ja-JP" altLang="en-US" dirty="0" smtClean="0"/>
              <a:t>データ分析に基づく保健事業計画に必要に応じ修正</a:t>
            </a:r>
            <a:endParaRPr kumimoji="1" lang="ja-JP" altLang="en-US" dirty="0"/>
          </a:p>
        </p:txBody>
      </p:sp>
      <p:sp>
        <p:nvSpPr>
          <p:cNvPr id="47" name="正方形/長方形 46"/>
          <p:cNvSpPr/>
          <p:nvPr/>
        </p:nvSpPr>
        <p:spPr>
          <a:xfrm>
            <a:off x="6275135" y="4091252"/>
            <a:ext cx="3198355" cy="215444"/>
          </a:xfrm>
          <a:prstGeom prst="rect">
            <a:avLst/>
          </a:prstGeom>
        </p:spPr>
        <p:txBody>
          <a:bodyPr wrap="square" tIns="0" bIns="0">
            <a:spAutoFit/>
          </a:bodyPr>
          <a:lstStyle/>
          <a:p>
            <a:pPr algn="ctr"/>
            <a:r>
              <a:rPr lang="ja-JP" altLang="en-US" sz="1400" dirty="0" smtClean="0">
                <a:solidFill>
                  <a:sysClr val="windowText" lastClr="000000"/>
                </a:solidFill>
              </a:rPr>
              <a:t>計画の実施</a:t>
            </a:r>
            <a:endParaRPr lang="en-US" altLang="ja-JP" sz="1400" dirty="0">
              <a:solidFill>
                <a:sysClr val="windowText" lastClr="000000"/>
              </a:solidFill>
            </a:endParaRPr>
          </a:p>
        </p:txBody>
      </p:sp>
      <p:sp>
        <p:nvSpPr>
          <p:cNvPr id="48" name="正方形/長方形 47"/>
          <p:cNvSpPr/>
          <p:nvPr/>
        </p:nvSpPr>
        <p:spPr>
          <a:xfrm>
            <a:off x="1305687" y="3834549"/>
            <a:ext cx="5305099" cy="72830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354013" lvl="0" defTabSz="273050"/>
            <a:r>
              <a:rPr lang="ja-JP" altLang="en-US" sz="1200" b="1" dirty="0" smtClean="0">
                <a:solidFill>
                  <a:prstClr val="black"/>
                </a:solidFill>
              </a:rPr>
              <a:t>市町村</a:t>
            </a:r>
            <a:r>
              <a:rPr lang="ja-JP" altLang="en-US" sz="1200" b="1" dirty="0">
                <a:solidFill>
                  <a:prstClr val="black"/>
                </a:solidFill>
              </a:rPr>
              <a:t>国保</a:t>
            </a:r>
            <a:r>
              <a:rPr lang="ja-JP" altLang="en-US" sz="1200" b="1" dirty="0" smtClean="0">
                <a:solidFill>
                  <a:prstClr val="black"/>
                </a:solidFill>
              </a:rPr>
              <a:t>及び後期高齢者医療広域</a:t>
            </a:r>
            <a:r>
              <a:rPr lang="ja-JP" altLang="en-US" sz="1200" b="1" dirty="0">
                <a:solidFill>
                  <a:prstClr val="black"/>
                </a:solidFill>
              </a:rPr>
              <a:t>連合でデータヘルス</a:t>
            </a:r>
            <a:r>
              <a:rPr lang="ja-JP" altLang="en-US" sz="1200" b="1" dirty="0" smtClean="0">
                <a:solidFill>
                  <a:prstClr val="black"/>
                </a:solidFill>
              </a:rPr>
              <a:t>計画を作成</a:t>
            </a:r>
            <a:endParaRPr lang="en-US" altLang="ja-JP" sz="1200" b="1" dirty="0">
              <a:solidFill>
                <a:prstClr val="black"/>
              </a:solidFill>
            </a:endParaRPr>
          </a:p>
        </p:txBody>
      </p:sp>
      <p:sp>
        <p:nvSpPr>
          <p:cNvPr id="46" name="ストライプ矢印 45"/>
          <p:cNvSpPr/>
          <p:nvPr/>
        </p:nvSpPr>
        <p:spPr>
          <a:xfrm>
            <a:off x="6275135" y="3730632"/>
            <a:ext cx="3424633" cy="936104"/>
          </a:xfrm>
          <a:prstGeom prst="stripedRightArrow">
            <a:avLst>
              <a:gd name="adj1" fmla="val 78002"/>
              <a:gd name="adj2" fmla="val 90864"/>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lvl="0"/>
            <a:r>
              <a:rPr lang="ja-JP" altLang="en-US" sz="1200" dirty="0" smtClean="0">
                <a:solidFill>
                  <a:prstClr val="black"/>
                </a:solidFill>
              </a:rPr>
              <a:t>　　計画の実施</a:t>
            </a:r>
            <a:endParaRPr lang="en-US" altLang="ja-JP" sz="1200" dirty="0" smtClean="0">
              <a:solidFill>
                <a:prstClr val="black"/>
              </a:solidFill>
            </a:endParaRPr>
          </a:p>
        </p:txBody>
      </p:sp>
      <p:sp>
        <p:nvSpPr>
          <p:cNvPr id="23" name="正方形/長方形 22"/>
          <p:cNvSpPr/>
          <p:nvPr/>
        </p:nvSpPr>
        <p:spPr>
          <a:xfrm>
            <a:off x="1305693" y="2219366"/>
            <a:ext cx="5041203" cy="359138"/>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627063"/>
            <a:r>
              <a:rPr kumimoji="1" lang="ja-JP" altLang="en-US" sz="1200" b="1" dirty="0" smtClean="0">
                <a:solidFill>
                  <a:schemeClr val="tx1"/>
                </a:solidFill>
              </a:rPr>
              <a:t>モデル計画の策定等</a:t>
            </a:r>
            <a:endParaRPr kumimoji="1" lang="en-US" altLang="ja-JP" sz="1200" b="1" dirty="0" smtClean="0">
              <a:solidFill>
                <a:schemeClr val="tx1"/>
              </a:solidFill>
            </a:endParaRPr>
          </a:p>
        </p:txBody>
      </p:sp>
      <p:sp>
        <p:nvSpPr>
          <p:cNvPr id="8" name="右矢印 7"/>
          <p:cNvSpPr/>
          <p:nvPr/>
        </p:nvSpPr>
        <p:spPr>
          <a:xfrm rot="16200000">
            <a:off x="4480832" y="4391005"/>
            <a:ext cx="401773" cy="606340"/>
          </a:xfrm>
          <a:prstGeom prst="rightArrow">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p:cNvSpPr/>
          <p:nvPr/>
        </p:nvSpPr>
        <p:spPr>
          <a:xfrm rot="16200000">
            <a:off x="6538787" y="4375757"/>
            <a:ext cx="401773" cy="606340"/>
          </a:xfrm>
          <a:prstGeom prst="rightArrow">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4306530" y="4631887"/>
            <a:ext cx="2843228" cy="40230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dirty="0" smtClean="0">
                <a:solidFill>
                  <a:schemeClr val="tx1"/>
                </a:solidFill>
                <a:latin typeface="+mn-ea"/>
              </a:rPr>
              <a:t>有識者等による支援の実施</a:t>
            </a:r>
            <a:endParaRPr lang="en-US" altLang="ja-JP" sz="1200" dirty="0">
              <a:solidFill>
                <a:schemeClr val="tx1"/>
              </a:solidFill>
              <a:latin typeface="+mn-ea"/>
            </a:endParaRPr>
          </a:p>
        </p:txBody>
      </p:sp>
      <p:sp>
        <p:nvSpPr>
          <p:cNvPr id="5" name="テキスト ボックス 4"/>
          <p:cNvSpPr txBox="1"/>
          <p:nvPr/>
        </p:nvSpPr>
        <p:spPr>
          <a:xfrm>
            <a:off x="82567" y="2192730"/>
            <a:ext cx="369332" cy="1296144"/>
          </a:xfrm>
          <a:prstGeom prst="rect">
            <a:avLst/>
          </a:prstGeom>
          <a:noFill/>
        </p:spPr>
        <p:txBody>
          <a:bodyPr vert="eaVert" wrap="square" rtlCol="0">
            <a:spAutoFit/>
          </a:bodyPr>
          <a:lstStyle/>
          <a:p>
            <a:pPr algn="dist"/>
            <a:r>
              <a:rPr lang="ja-JP" altLang="en-US" sz="1200" dirty="0"/>
              <a:t>被</a:t>
            </a:r>
            <a:r>
              <a:rPr lang="ja-JP" altLang="en-US" sz="1200" dirty="0" smtClean="0"/>
              <a:t>用者保険</a:t>
            </a:r>
            <a:endParaRPr kumimoji="1" lang="ja-JP" altLang="en-US" sz="1200" dirty="0"/>
          </a:p>
        </p:txBody>
      </p:sp>
      <p:sp>
        <p:nvSpPr>
          <p:cNvPr id="40" name="テキスト ボックス 39"/>
          <p:cNvSpPr txBox="1"/>
          <p:nvPr/>
        </p:nvSpPr>
        <p:spPr>
          <a:xfrm>
            <a:off x="102779" y="3551753"/>
            <a:ext cx="346249" cy="1489369"/>
          </a:xfrm>
          <a:prstGeom prst="rect">
            <a:avLst/>
          </a:prstGeom>
          <a:noFill/>
        </p:spPr>
        <p:txBody>
          <a:bodyPr vert="eaVert" wrap="square" rtlCol="0">
            <a:spAutoFit/>
          </a:bodyPr>
          <a:lstStyle/>
          <a:p>
            <a:pPr algn="dist"/>
            <a:r>
              <a:rPr kumimoji="1" lang="ja-JP" altLang="en-US" sz="1050" dirty="0" smtClean="0"/>
              <a:t>市町村国保・広域連合</a:t>
            </a:r>
            <a:endParaRPr kumimoji="1" lang="ja-JP" altLang="en-US" sz="1050" dirty="0"/>
          </a:p>
        </p:txBody>
      </p:sp>
      <p:cxnSp>
        <p:nvCxnSpPr>
          <p:cNvPr id="10" name="直線コネクタ 9"/>
          <p:cNvCxnSpPr/>
          <p:nvPr/>
        </p:nvCxnSpPr>
        <p:spPr>
          <a:xfrm>
            <a:off x="120774" y="3556997"/>
            <a:ext cx="957060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394128" y="6376243"/>
            <a:ext cx="2311400" cy="365125"/>
          </a:xfrm>
        </p:spPr>
        <p:txBody>
          <a:bodyPr/>
          <a:lstStyle/>
          <a:p>
            <a:fld id="{AA16152B-F1A2-4E24-A778-66A5C5D6DC06}" type="slidenum">
              <a:rPr lang="ja-JP" altLang="en-US" sz="1400" smtClean="0">
                <a:solidFill>
                  <a:prstClr val="black">
                    <a:tint val="75000"/>
                  </a:prstClr>
                </a:solidFill>
              </a:rPr>
              <a:pPr/>
              <a:t>3</a:t>
            </a:fld>
            <a:endParaRPr lang="ja-JP" altLang="en-US" sz="1400">
              <a:solidFill>
                <a:prstClr val="black">
                  <a:tint val="75000"/>
                </a:prstClr>
              </a:solidFill>
            </a:endParaRPr>
          </a:p>
        </p:txBody>
      </p:sp>
      <p:cxnSp>
        <p:nvCxnSpPr>
          <p:cNvPr id="28" name="直線コネクタ 27"/>
          <p:cNvCxnSpPr/>
          <p:nvPr/>
        </p:nvCxnSpPr>
        <p:spPr>
          <a:xfrm>
            <a:off x="-85276" y="429703"/>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83339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5552" y="49165"/>
            <a:ext cx="9906000" cy="288032"/>
          </a:xfrm>
          <a:prstGeom prst="rect">
            <a:avLst/>
          </a:prstGeom>
          <a:noFill/>
          <a:ln w="19050">
            <a:noFill/>
            <a:miter lim="800000"/>
            <a:headEnd/>
            <a:tailEnd/>
          </a:ln>
          <a:scene3d>
            <a:camera prst="orthographicFront"/>
            <a:lightRig rig="threePt" dir="t"/>
          </a:scene3d>
          <a:sp3d>
            <a:bevelT/>
          </a:sp3d>
        </p:spPr>
        <p:txBody>
          <a:bodyPr wrap="none" anchor="ctr"/>
          <a:lstStyle/>
          <a:p>
            <a:pPr algn="ctr">
              <a:lnSpc>
                <a:spcPts val="1800"/>
              </a:lnSpc>
            </a:pP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 経済財政運営と改革の基本方針</a:t>
            </a:r>
            <a:r>
              <a:rPr lang="en-US" altLang="ja-JP" dirty="0" smtClean="0">
                <a:solidFill>
                  <a:schemeClr val="dk1"/>
                </a:solidFill>
                <a:latin typeface="HGP創英角ｺﾞｼｯｸUB" panose="020B0900000000000000" pitchFamily="50" charset="-128"/>
                <a:ea typeface="HGP創英角ｺﾞｼｯｸUB" panose="020B0900000000000000" pitchFamily="50" charset="-128"/>
              </a:rPr>
              <a:t>2015</a:t>
            </a: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（平成</a:t>
            </a:r>
            <a:r>
              <a:rPr lang="en-US" altLang="ja-JP" dirty="0" smtClean="0">
                <a:solidFill>
                  <a:schemeClr val="dk1"/>
                </a:solidFill>
                <a:latin typeface="HGP創英角ｺﾞｼｯｸUB" panose="020B0900000000000000" pitchFamily="50" charset="-128"/>
                <a:ea typeface="HGP創英角ｺﾞｼｯｸUB" panose="020B0900000000000000" pitchFamily="50" charset="-128"/>
              </a:rPr>
              <a:t>27</a:t>
            </a: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年</a:t>
            </a:r>
            <a:r>
              <a:rPr lang="en-US" altLang="ja-JP" dirty="0" smtClean="0">
                <a:solidFill>
                  <a:schemeClr val="dk1"/>
                </a:solidFill>
                <a:latin typeface="HGP創英角ｺﾞｼｯｸUB" panose="020B0900000000000000" pitchFamily="50" charset="-128"/>
                <a:ea typeface="HGP創英角ｺﾞｼｯｸUB" panose="020B0900000000000000" pitchFamily="50" charset="-128"/>
              </a:rPr>
              <a:t>6</a:t>
            </a: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月</a:t>
            </a:r>
            <a:r>
              <a:rPr lang="en-US" altLang="ja-JP" dirty="0" smtClean="0">
                <a:solidFill>
                  <a:schemeClr val="dk1"/>
                </a:solidFill>
                <a:latin typeface="HGP創英角ｺﾞｼｯｸUB" panose="020B0900000000000000" pitchFamily="50" charset="-128"/>
                <a:ea typeface="HGP創英角ｺﾞｼｯｸUB" panose="020B0900000000000000" pitchFamily="50" charset="-128"/>
              </a:rPr>
              <a:t>30</a:t>
            </a: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日閣議決定）　</a:t>
            </a:r>
            <a:r>
              <a:rPr lang="en-US" altLang="ja-JP" dirty="0" smtClean="0">
                <a:solidFill>
                  <a:schemeClr val="dk1"/>
                </a:solidFill>
                <a:latin typeface="HGP創英角ｺﾞｼｯｸUB" panose="020B0900000000000000" pitchFamily="50" charset="-128"/>
                <a:ea typeface="HGP創英角ｺﾞｼｯｸUB" panose="020B0900000000000000" pitchFamily="50" charset="-128"/>
              </a:rPr>
              <a:t>【</a:t>
            </a: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抜粋</a:t>
            </a:r>
            <a:r>
              <a:rPr lang="en-US" altLang="ja-JP" dirty="0" smtClean="0">
                <a:solidFill>
                  <a:schemeClr val="dk1"/>
                </a:solidFill>
                <a:latin typeface="HGP創英角ｺﾞｼｯｸUB" panose="020B0900000000000000" pitchFamily="50" charset="-128"/>
                <a:ea typeface="HGP創英角ｺﾞｼｯｸUB" panose="020B0900000000000000" pitchFamily="50" charset="-128"/>
              </a:rPr>
              <a:t>】</a:t>
            </a:r>
            <a:r>
              <a:rPr lang="ja-JP" altLang="en-US" dirty="0" smtClean="0">
                <a:solidFill>
                  <a:schemeClr val="dk1"/>
                </a:solidFill>
                <a:latin typeface="HGP創英角ｺﾞｼｯｸUB" panose="020B0900000000000000" pitchFamily="50" charset="-128"/>
                <a:ea typeface="HGP創英角ｺﾞｼｯｸUB" panose="020B0900000000000000" pitchFamily="50" charset="-128"/>
              </a:rPr>
              <a:t>　</a:t>
            </a:r>
            <a:endParaRPr lang="ja-JP" altLang="en-US" dirty="0">
              <a:solidFill>
                <a:schemeClr val="dk1"/>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1"/>
          <p:cNvSpPr txBox="1">
            <a:spLocks/>
          </p:cNvSpPr>
          <p:nvPr/>
        </p:nvSpPr>
        <p:spPr>
          <a:xfrm>
            <a:off x="7610152" y="645333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39</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3" name="テキスト ボックス 2"/>
          <p:cNvSpPr txBox="1"/>
          <p:nvPr/>
        </p:nvSpPr>
        <p:spPr>
          <a:xfrm>
            <a:off x="247081" y="692696"/>
            <a:ext cx="9408320" cy="5943202"/>
          </a:xfrm>
          <a:prstGeom prst="rect">
            <a:avLst/>
          </a:prstGeom>
          <a:noFill/>
          <a:ln w="9525">
            <a:solidFill>
              <a:schemeClr val="tx1"/>
            </a:solidFill>
          </a:ln>
        </p:spPr>
        <p:txBody>
          <a:bodyPr wrap="square" rtlCol="0">
            <a:noAutofit/>
          </a:bodyPr>
          <a:lstStyle/>
          <a:p>
            <a:pPr>
              <a:lnSpc>
                <a:spcPts val="2000"/>
              </a:lnSpc>
            </a:pPr>
            <a:r>
              <a:rPr lang="ja-JP" altLang="en-US" sz="1500" dirty="0">
                <a:latin typeface="+mj-ea"/>
                <a:ea typeface="+mj-ea"/>
              </a:rPr>
              <a:t>第３章 「経済・財政一体改革」の取組－「経済・財政再生計画」</a:t>
            </a:r>
            <a:r>
              <a:rPr lang="en-US" altLang="ja-JP" sz="1500" dirty="0">
                <a:latin typeface="+mj-ea"/>
                <a:ea typeface="+mj-ea"/>
              </a:rPr>
              <a:t>-</a:t>
            </a:r>
          </a:p>
          <a:p>
            <a:pPr marL="88900">
              <a:lnSpc>
                <a:spcPts val="2000"/>
              </a:lnSpc>
            </a:pPr>
            <a:r>
              <a:rPr lang="ja-JP" altLang="en-US" sz="1500" dirty="0" smtClean="0">
                <a:latin typeface="+mj-ea"/>
                <a:ea typeface="+mj-ea"/>
              </a:rPr>
              <a:t>５</a:t>
            </a:r>
            <a:r>
              <a:rPr lang="ja-JP" altLang="en-US" sz="1500" dirty="0">
                <a:latin typeface="+mj-ea"/>
                <a:ea typeface="+mj-ea"/>
              </a:rPr>
              <a:t>． 主要分野ごとの改革の基本方針と重要課題</a:t>
            </a:r>
            <a:endParaRPr lang="en-US" altLang="ja-JP" sz="1500" dirty="0">
              <a:latin typeface="+mj-ea"/>
              <a:ea typeface="+mj-ea"/>
            </a:endParaRPr>
          </a:p>
          <a:p>
            <a:pPr marL="88900">
              <a:lnSpc>
                <a:spcPts val="2000"/>
              </a:lnSpc>
            </a:pPr>
            <a:r>
              <a:rPr lang="zh-CN" altLang="en-US" sz="1500" dirty="0">
                <a:latin typeface="+mj-ea"/>
                <a:ea typeface="+mj-ea"/>
              </a:rPr>
              <a:t>［</a:t>
            </a:r>
            <a:r>
              <a:rPr lang="ja-JP" altLang="en-US" sz="1500" dirty="0">
                <a:latin typeface="+mj-ea"/>
                <a:ea typeface="+mj-ea"/>
              </a:rPr>
              <a:t>１</a:t>
            </a:r>
            <a:r>
              <a:rPr lang="zh-CN" altLang="en-US" sz="1500" dirty="0">
                <a:latin typeface="+mj-ea"/>
                <a:ea typeface="+mj-ea"/>
              </a:rPr>
              <a:t>］</a:t>
            </a:r>
            <a:r>
              <a:rPr lang="zh-CN" altLang="en-US" sz="1500" dirty="0">
                <a:latin typeface="ＭＳ Ｐゴシック" panose="020B0600070205080204" pitchFamily="50" charset="-128"/>
                <a:ea typeface="ＭＳ Ｐゴシック" panose="020B0600070205080204" pitchFamily="50" charset="-128"/>
              </a:rPr>
              <a:t>社会保障</a:t>
            </a:r>
            <a:endParaRPr lang="en-US" altLang="ja-JP" sz="1500" dirty="0">
              <a:latin typeface="ＭＳ Ｐゴシック" panose="020B0600070205080204" pitchFamily="50" charset="-128"/>
              <a:ea typeface="ＭＳ Ｐゴシック" panose="020B0600070205080204" pitchFamily="50" charset="-128"/>
            </a:endParaRPr>
          </a:p>
          <a:p>
            <a:pPr algn="ctr">
              <a:lnSpc>
                <a:spcPts val="2000"/>
              </a:lnSpc>
              <a:spcBef>
                <a:spcPts val="600"/>
              </a:spcBef>
              <a:spcAft>
                <a:spcPts val="600"/>
              </a:spcAft>
            </a:pPr>
            <a:r>
              <a:rPr lang="ja-JP" altLang="en-US" sz="1500" dirty="0" smtClean="0">
                <a:latin typeface="+mj-ea"/>
                <a:ea typeface="+mj-ea"/>
              </a:rPr>
              <a:t>（略）</a:t>
            </a:r>
            <a:endParaRPr lang="en-US" altLang="ja-JP" sz="1500" dirty="0">
              <a:latin typeface="+mj-ea"/>
              <a:ea typeface="+mj-ea"/>
            </a:endParaRPr>
          </a:p>
          <a:p>
            <a:pPr marL="88900">
              <a:lnSpc>
                <a:spcPts val="2000"/>
              </a:lnSpc>
            </a:pPr>
            <a:r>
              <a:rPr lang="ja-JP" altLang="en-US" sz="1500" dirty="0" smtClean="0">
                <a:latin typeface="+mj-ea"/>
                <a:ea typeface="+mj-ea"/>
              </a:rPr>
              <a:t>（</a:t>
            </a:r>
            <a:r>
              <a:rPr lang="ja-JP" altLang="en-US" sz="1500" dirty="0">
                <a:latin typeface="+mj-ea"/>
                <a:ea typeface="+mj-ea"/>
              </a:rPr>
              <a:t>インセンティブ改革）</a:t>
            </a:r>
          </a:p>
          <a:p>
            <a:pPr marL="88900" indent="177800">
              <a:lnSpc>
                <a:spcPts val="2000"/>
              </a:lnSpc>
            </a:pPr>
            <a:r>
              <a:rPr lang="ja-JP" altLang="en-US" sz="1500" dirty="0">
                <a:latin typeface="+mj-ea"/>
                <a:ea typeface="+mj-ea"/>
              </a:rPr>
              <a:t>全ての国民が自らがんを含む生活習慣病を中心とした疾病の予防、合併症予防を</a:t>
            </a:r>
            <a:r>
              <a:rPr lang="ja-JP" altLang="en-US" sz="1500" dirty="0" smtClean="0">
                <a:latin typeface="+mj-ea"/>
                <a:ea typeface="+mj-ea"/>
              </a:rPr>
              <a:t>含む重症化</a:t>
            </a:r>
            <a:r>
              <a:rPr lang="ja-JP" altLang="en-US" sz="1500" dirty="0">
                <a:latin typeface="+mj-ea"/>
                <a:ea typeface="+mj-ea"/>
              </a:rPr>
              <a:t>予防、介護予防、後発医薬品の使用や適切な受療行動をとること等を目指し、</a:t>
            </a:r>
            <a:r>
              <a:rPr lang="ja-JP" altLang="en-US" sz="1500" dirty="0" smtClean="0">
                <a:latin typeface="+mj-ea"/>
                <a:ea typeface="+mj-ea"/>
              </a:rPr>
              <a:t>特</a:t>
            </a:r>
            <a:r>
              <a:rPr lang="ja-JP" altLang="en-US" sz="1500" dirty="0">
                <a:latin typeface="+mj-ea"/>
                <a:ea typeface="+mj-ea"/>
              </a:rPr>
              <a:t>定健診やがん検診の受診率向上に取り組みつつ、個人や保険者の取組を促す</a:t>
            </a:r>
            <a:r>
              <a:rPr lang="ja-JP" altLang="en-US" sz="1500" dirty="0" smtClean="0">
                <a:latin typeface="+mj-ea"/>
                <a:ea typeface="+mj-ea"/>
              </a:rPr>
              <a:t>インセンティブ</a:t>
            </a:r>
            <a:r>
              <a:rPr lang="ja-JP" altLang="en-US" sz="1500" dirty="0">
                <a:latin typeface="+mj-ea"/>
                <a:ea typeface="+mj-ea"/>
              </a:rPr>
              <a:t>のある仕組みを構築することが重要である</a:t>
            </a:r>
            <a:r>
              <a:rPr lang="ja-JP" altLang="en-US" sz="1500" dirty="0" smtClean="0">
                <a:latin typeface="+mj-ea"/>
                <a:ea typeface="+mj-ea"/>
              </a:rPr>
              <a:t>。</a:t>
            </a:r>
            <a:endParaRPr lang="en-US" altLang="ja-JP" sz="1500" dirty="0" smtClean="0">
              <a:latin typeface="+mj-ea"/>
              <a:ea typeface="+mj-ea"/>
            </a:endParaRPr>
          </a:p>
          <a:p>
            <a:pPr marL="88900" indent="177800">
              <a:lnSpc>
                <a:spcPts val="2000"/>
              </a:lnSpc>
            </a:pPr>
            <a:r>
              <a:rPr lang="ja-JP" altLang="en-US" sz="1500" dirty="0" smtClean="0">
                <a:latin typeface="+mj-ea"/>
                <a:ea typeface="+mj-ea"/>
              </a:rPr>
              <a:t>この</a:t>
            </a:r>
            <a:r>
              <a:rPr lang="ja-JP" altLang="en-US" sz="1500" dirty="0">
                <a:latin typeface="+mj-ea"/>
                <a:ea typeface="+mj-ea"/>
              </a:rPr>
              <a:t>ため、</a:t>
            </a:r>
            <a:r>
              <a:rPr lang="ja-JP" altLang="en-US" sz="1500" u="sng" dirty="0">
                <a:latin typeface="+mj-ea"/>
                <a:ea typeface="+mj-ea"/>
              </a:rPr>
              <a:t>保険者については、国民健康保険において、保険者努力支援制度の趣旨</a:t>
            </a:r>
            <a:r>
              <a:rPr lang="ja-JP" altLang="en-US" sz="1500" u="sng" dirty="0" smtClean="0">
                <a:latin typeface="+mj-ea"/>
                <a:ea typeface="+mj-ea"/>
              </a:rPr>
              <a:t>を現行</a:t>
            </a:r>
            <a:r>
              <a:rPr lang="ja-JP" altLang="en-US" sz="1500" u="sng" dirty="0">
                <a:latin typeface="+mj-ea"/>
                <a:ea typeface="+mj-ea"/>
              </a:rPr>
              <a:t>補助制度に前倒しで反映する。その取組状況を踏まえ、</a:t>
            </a:r>
            <a:r>
              <a:rPr lang="en-US" altLang="ja-JP" sz="1500" u="sng" dirty="0">
                <a:latin typeface="+mj-ea"/>
                <a:ea typeface="+mj-ea"/>
              </a:rPr>
              <a:t>2018 </a:t>
            </a:r>
            <a:r>
              <a:rPr lang="ja-JP" altLang="en-US" sz="1500" u="sng" dirty="0">
                <a:latin typeface="+mj-ea"/>
                <a:ea typeface="+mj-ea"/>
              </a:rPr>
              <a:t>年度（平成</a:t>
            </a:r>
            <a:r>
              <a:rPr lang="en-US" altLang="ja-JP" sz="1500" u="sng" dirty="0">
                <a:latin typeface="+mj-ea"/>
                <a:ea typeface="+mj-ea"/>
              </a:rPr>
              <a:t>30 </a:t>
            </a:r>
            <a:r>
              <a:rPr lang="ja-JP" altLang="en-US" sz="1500" u="sng" dirty="0">
                <a:latin typeface="+mj-ea"/>
                <a:ea typeface="+mj-ea"/>
              </a:rPr>
              <a:t>年度</a:t>
            </a:r>
            <a:r>
              <a:rPr lang="ja-JP" altLang="en-US" sz="1500" u="sng" dirty="0" smtClean="0">
                <a:latin typeface="+mj-ea"/>
                <a:ea typeface="+mj-ea"/>
              </a:rPr>
              <a:t>）まで</a:t>
            </a:r>
            <a:r>
              <a:rPr lang="ja-JP" altLang="en-US" sz="1500" u="sng" dirty="0">
                <a:latin typeface="+mj-ea"/>
                <a:ea typeface="+mj-ea"/>
              </a:rPr>
              <a:t>に保険者努力支援制度のメリハリの効いた運用方法の確立、国民健康保険料に</a:t>
            </a:r>
            <a:r>
              <a:rPr lang="ja-JP" altLang="en-US" sz="1500" u="sng" dirty="0" smtClean="0">
                <a:latin typeface="+mj-ea"/>
                <a:ea typeface="+mj-ea"/>
              </a:rPr>
              <a:t>対する</a:t>
            </a:r>
            <a:r>
              <a:rPr lang="ja-JP" altLang="en-US" sz="1500" u="sng" dirty="0">
                <a:latin typeface="+mj-ea"/>
                <a:ea typeface="+mj-ea"/>
              </a:rPr>
              <a:t>医療費の地域差の一層の反映</a:t>
            </a:r>
            <a:r>
              <a:rPr lang="ja-JP" altLang="en-US" sz="1500" dirty="0">
                <a:latin typeface="+mj-ea"/>
                <a:ea typeface="+mj-ea"/>
              </a:rPr>
              <a:t>、後期高齢者支援金の加算・減算制度の運用面での強化</a:t>
            </a:r>
            <a:r>
              <a:rPr lang="ja-JP" altLang="en-US" sz="1500" dirty="0" smtClean="0">
                <a:latin typeface="+mj-ea"/>
                <a:ea typeface="+mj-ea"/>
              </a:rPr>
              <a:t>、医療</a:t>
            </a:r>
            <a:r>
              <a:rPr lang="ja-JP" altLang="en-US" sz="1500" dirty="0">
                <a:latin typeface="+mj-ea"/>
                <a:ea typeface="+mj-ea"/>
              </a:rPr>
              <a:t>保険の審査支払機関の事務費・業務の在り方</a:t>
            </a:r>
            <a:r>
              <a:rPr lang="ja-JP" altLang="en-US" sz="1500" u="sng" dirty="0">
                <a:latin typeface="+mj-ea"/>
                <a:ea typeface="+mj-ea"/>
              </a:rPr>
              <a:t>など、保険者における医療費適正化</a:t>
            </a:r>
            <a:r>
              <a:rPr lang="ja-JP" altLang="en-US" sz="1500" u="sng" dirty="0" smtClean="0">
                <a:latin typeface="+mj-ea"/>
                <a:ea typeface="+mj-ea"/>
              </a:rPr>
              <a:t>に向けた</a:t>
            </a:r>
            <a:r>
              <a:rPr lang="ja-JP" altLang="en-US" sz="1500" u="sng" dirty="0">
                <a:latin typeface="+mj-ea"/>
                <a:ea typeface="+mj-ea"/>
              </a:rPr>
              <a:t>取組に対する一層のインセンティブ強化について制度設計を行う</a:t>
            </a:r>
            <a:r>
              <a:rPr lang="ja-JP" altLang="en-US" sz="1500" dirty="0" smtClean="0">
                <a:latin typeface="+mj-ea"/>
                <a:ea typeface="+mj-ea"/>
              </a:rPr>
              <a:t>。</a:t>
            </a:r>
            <a:endParaRPr lang="en-US" altLang="ja-JP" sz="1500" dirty="0" smtClean="0">
              <a:latin typeface="+mj-ea"/>
              <a:ea typeface="+mj-ea"/>
            </a:endParaRPr>
          </a:p>
          <a:p>
            <a:pPr marL="88900" indent="177800">
              <a:lnSpc>
                <a:spcPts val="2000"/>
              </a:lnSpc>
            </a:pPr>
            <a:r>
              <a:rPr lang="ja-JP" altLang="en-US" sz="1500" dirty="0" smtClean="0">
                <a:latin typeface="+mj-ea"/>
                <a:ea typeface="+mj-ea"/>
              </a:rPr>
              <a:t>個人</a:t>
            </a:r>
            <a:r>
              <a:rPr lang="ja-JP" altLang="en-US" sz="1500" dirty="0">
                <a:latin typeface="+mj-ea"/>
                <a:ea typeface="+mj-ea"/>
              </a:rPr>
              <a:t>については、健康づくりの取組等に応じたヘルスケアポイント付与や保険料へ</a:t>
            </a:r>
            <a:r>
              <a:rPr lang="ja-JP" altLang="en-US" sz="1500" dirty="0" smtClean="0">
                <a:latin typeface="+mj-ea"/>
                <a:ea typeface="+mj-ea"/>
              </a:rPr>
              <a:t>の支援</a:t>
            </a:r>
            <a:r>
              <a:rPr lang="ja-JP" altLang="en-US" sz="1500" dirty="0">
                <a:latin typeface="+mj-ea"/>
                <a:ea typeface="+mj-ea"/>
              </a:rPr>
              <a:t>になる仕組み等の個人に対するインセンティブ付与を行うことにより、国民一人</a:t>
            </a:r>
            <a:r>
              <a:rPr lang="ja-JP" altLang="en-US" sz="1500" dirty="0" smtClean="0">
                <a:latin typeface="+mj-ea"/>
                <a:ea typeface="+mj-ea"/>
              </a:rPr>
              <a:t>ひとり</a:t>
            </a:r>
            <a:r>
              <a:rPr lang="ja-JP" altLang="en-US" sz="1500" dirty="0">
                <a:latin typeface="+mj-ea"/>
                <a:ea typeface="+mj-ea"/>
              </a:rPr>
              <a:t>による疾病予防、健康づくり、後発医薬品の使用、適切な受療行動を更に促進する</a:t>
            </a:r>
            <a:r>
              <a:rPr lang="ja-JP" altLang="en-US" sz="1500" dirty="0" smtClean="0">
                <a:latin typeface="+mj-ea"/>
                <a:ea typeface="+mj-ea"/>
              </a:rPr>
              <a:t>。また</a:t>
            </a:r>
            <a:r>
              <a:rPr lang="ja-JP" altLang="en-US" sz="1500" dirty="0">
                <a:latin typeface="+mj-ea"/>
                <a:ea typeface="+mj-ea"/>
              </a:rPr>
              <a:t>、個人の健康管理に係る自発的な取組を促す観点から、セルフメディケーション</a:t>
            </a:r>
            <a:r>
              <a:rPr lang="ja-JP" altLang="en-US" sz="1500" dirty="0" smtClean="0">
                <a:latin typeface="+mj-ea"/>
                <a:ea typeface="+mj-ea"/>
              </a:rPr>
              <a:t>を推進</a:t>
            </a:r>
            <a:r>
              <a:rPr lang="ja-JP" altLang="en-US" sz="1500" dirty="0">
                <a:latin typeface="+mj-ea"/>
                <a:ea typeface="+mj-ea"/>
              </a:rPr>
              <a:t>する</a:t>
            </a:r>
            <a:r>
              <a:rPr lang="ja-JP" altLang="en-US" sz="1500" dirty="0" smtClean="0">
                <a:latin typeface="+mj-ea"/>
                <a:ea typeface="+mj-ea"/>
              </a:rPr>
              <a:t>。</a:t>
            </a:r>
            <a:endParaRPr lang="en-US" altLang="ja-JP" sz="1500" dirty="0">
              <a:latin typeface="+mj-ea"/>
              <a:ea typeface="+mj-ea"/>
            </a:endParaRPr>
          </a:p>
          <a:p>
            <a:pPr marL="88900" indent="177800">
              <a:lnSpc>
                <a:spcPts val="2000"/>
              </a:lnSpc>
            </a:pPr>
            <a:r>
              <a:rPr lang="ja-JP" altLang="en-US" sz="1500" dirty="0" smtClean="0">
                <a:latin typeface="+mj-ea"/>
                <a:ea typeface="+mj-ea"/>
              </a:rPr>
              <a:t>要介護</a:t>
            </a:r>
            <a:r>
              <a:rPr lang="ja-JP" altLang="en-US" sz="1500" dirty="0">
                <a:latin typeface="+mj-ea"/>
                <a:ea typeface="+mj-ea"/>
              </a:rPr>
              <a:t>認定率や一人当たり介護給付費の地域差について、高齢化の程度、介護予防</a:t>
            </a:r>
            <a:r>
              <a:rPr lang="ja-JP" altLang="en-US" sz="1500" dirty="0" smtClean="0">
                <a:latin typeface="+mj-ea"/>
                <a:ea typeface="+mj-ea"/>
              </a:rPr>
              <a:t>活動</a:t>
            </a:r>
            <a:r>
              <a:rPr lang="ja-JP" altLang="en-US" sz="1500" dirty="0">
                <a:latin typeface="+mj-ea"/>
                <a:ea typeface="+mj-ea"/>
              </a:rPr>
              <a:t>の状況、サービスの利用動向や事業所の状況等を含めて分析し、保険者である</a:t>
            </a:r>
            <a:r>
              <a:rPr lang="ja-JP" altLang="en-US" sz="1500" dirty="0" smtClean="0">
                <a:latin typeface="+mj-ea"/>
                <a:ea typeface="+mj-ea"/>
              </a:rPr>
              <a:t>市町村に</a:t>
            </a:r>
            <a:r>
              <a:rPr lang="ja-JP" altLang="en-US" sz="1500" dirty="0">
                <a:latin typeface="+mj-ea"/>
                <a:ea typeface="+mj-ea"/>
              </a:rPr>
              <a:t>よる給付費の適正化に向けた取組を一層促す観点から、制度的な対応も含めた検討</a:t>
            </a:r>
            <a:r>
              <a:rPr lang="ja-JP" altLang="en-US" sz="1500" dirty="0" smtClean="0">
                <a:latin typeface="+mj-ea"/>
                <a:ea typeface="+mj-ea"/>
              </a:rPr>
              <a:t>を行う。</a:t>
            </a:r>
            <a:endParaRPr lang="en-US" altLang="ja-JP" sz="1500" dirty="0" smtClean="0">
              <a:latin typeface="+mj-ea"/>
              <a:ea typeface="+mj-ea"/>
            </a:endParaRPr>
          </a:p>
          <a:p>
            <a:pPr marL="88900" indent="177800">
              <a:lnSpc>
                <a:spcPts val="2000"/>
              </a:lnSpc>
            </a:pPr>
            <a:r>
              <a:rPr lang="ja-JP" altLang="en-US" sz="1500" dirty="0" smtClean="0">
                <a:latin typeface="+mj-ea"/>
                <a:ea typeface="+mj-ea"/>
              </a:rPr>
              <a:t>民間事</a:t>
            </a:r>
            <a:r>
              <a:rPr lang="ja-JP" altLang="en-US" sz="1500" dirty="0">
                <a:latin typeface="+mj-ea"/>
                <a:ea typeface="+mj-ea"/>
              </a:rPr>
              <a:t>業者の参画も得つつ高齢者の</a:t>
            </a:r>
            <a:r>
              <a:rPr lang="ja-JP" altLang="en-US" sz="1500" dirty="0" smtClean="0">
                <a:latin typeface="+mj-ea"/>
                <a:ea typeface="+mj-ea"/>
              </a:rPr>
              <a:t>フレイル対策</a:t>
            </a:r>
            <a:r>
              <a:rPr lang="ja-JP" altLang="en-US" sz="1500" dirty="0">
                <a:latin typeface="+mj-ea"/>
                <a:ea typeface="+mj-ea"/>
              </a:rPr>
              <a:t>を推進する。「がん対策加速化</a:t>
            </a:r>
            <a:r>
              <a:rPr lang="ja-JP" altLang="en-US" sz="1500" dirty="0" smtClean="0">
                <a:latin typeface="+mj-ea"/>
                <a:ea typeface="+mj-ea"/>
              </a:rPr>
              <a:t>プラン</a:t>
            </a:r>
            <a:r>
              <a:rPr lang="ja-JP" altLang="en-US" sz="1500" dirty="0">
                <a:latin typeface="+mj-ea"/>
                <a:ea typeface="+mj-ea"/>
              </a:rPr>
              <a:t>」を年内をめどに策定し、がん対策の取組を一層推進する。</a:t>
            </a:r>
            <a:endParaRPr kumimoji="1" lang="ja-JP" altLang="en-US" sz="1500" dirty="0">
              <a:latin typeface="+mj-ea"/>
              <a:ea typeface="+mj-ea"/>
            </a:endParaRPr>
          </a:p>
        </p:txBody>
      </p:sp>
      <p:cxnSp>
        <p:nvCxnSpPr>
          <p:cNvPr id="8" name="直線コネクタ 7"/>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401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87424"/>
            <a:ext cx="9906000" cy="1296144"/>
          </a:xfrm>
        </p:spPr>
        <p:txBody>
          <a:bodyPr>
            <a:normAutofit/>
          </a:bodyPr>
          <a:lstStyle/>
          <a:p>
            <a:pPr>
              <a:tabLst>
                <a:tab pos="982663" algn="l"/>
              </a:tabLst>
            </a:pPr>
            <a:r>
              <a:rPr lang="ja-JP" altLang="en-US" sz="1800" dirty="0" smtClean="0">
                <a:latin typeface="HGP創英角ｺﾞｼｯｸUB" panose="020B0900000000000000" pitchFamily="50" charset="-128"/>
                <a:ea typeface="HGP創英角ｺﾞｼｯｸUB" panose="020B0900000000000000" pitchFamily="50" charset="-128"/>
              </a:rPr>
              <a:t>今後の保険者における予防・健康づくり等の取組の推進に当たって共通的に評価する指標</a:t>
            </a:r>
            <a:r>
              <a:rPr lang="en-US" altLang="ja-JP" sz="1800" dirty="0" smtClean="0">
                <a:latin typeface="HGP創英角ｺﾞｼｯｸUB" panose="020B0900000000000000" pitchFamily="50" charset="-128"/>
                <a:ea typeface="HGP創英角ｺﾞｼｯｸUB" panose="020B0900000000000000" pitchFamily="50" charset="-128"/>
              </a:rPr>
              <a:t/>
            </a:r>
            <a:br>
              <a:rPr lang="en-US" altLang="ja-JP" sz="1800" dirty="0" smtClean="0">
                <a:latin typeface="HGP創英角ｺﾞｼｯｸUB" panose="020B0900000000000000" pitchFamily="50" charset="-128"/>
                <a:ea typeface="HGP創英角ｺﾞｼｯｸUB" panose="020B0900000000000000" pitchFamily="50" charset="-128"/>
              </a:rPr>
            </a:br>
            <a:r>
              <a:rPr lang="ja-JP" altLang="en-US" sz="1800" dirty="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保険者による健診・保健指導等に関する検討会での取りまとめ </a:t>
            </a:r>
            <a:r>
              <a:rPr lang="en-US" altLang="ja-JP" sz="1800" dirty="0" smtClean="0">
                <a:latin typeface="HGP創英角ｺﾞｼｯｸUB" panose="020B0900000000000000" pitchFamily="50" charset="-128"/>
                <a:ea typeface="HGP創英角ｺﾞｼｯｸUB" panose="020B0900000000000000" pitchFamily="50" charset="-128"/>
              </a:rPr>
              <a:t>28</a:t>
            </a:r>
            <a:r>
              <a:rPr lang="ja-JP" altLang="en-US" sz="1800" dirty="0" smtClean="0">
                <a:latin typeface="HGP創英角ｺﾞｼｯｸUB" panose="020B0900000000000000" pitchFamily="50" charset="-128"/>
                <a:ea typeface="HGP創英角ｺﾞｼｯｸUB" panose="020B0900000000000000" pitchFamily="50" charset="-128"/>
              </a:rPr>
              <a:t>年</a:t>
            </a:r>
            <a:r>
              <a:rPr lang="en-US" altLang="ja-JP" sz="1800" dirty="0" smtClean="0">
                <a:latin typeface="HGP創英角ｺﾞｼｯｸUB" panose="020B0900000000000000" pitchFamily="50" charset="-128"/>
                <a:ea typeface="HGP創英角ｺﾞｼｯｸUB" panose="020B0900000000000000" pitchFamily="50" charset="-128"/>
              </a:rPr>
              <a:t>1</a:t>
            </a:r>
            <a:r>
              <a:rPr lang="ja-JP" altLang="en-US" sz="1800" dirty="0" smtClean="0">
                <a:latin typeface="HGP創英角ｺﾞｼｯｸUB" panose="020B0900000000000000" pitchFamily="50" charset="-128"/>
                <a:ea typeface="HGP創英角ｺﾞｼｯｸUB" panose="020B0900000000000000" pitchFamily="50" charset="-128"/>
              </a:rPr>
              <a:t>月</a:t>
            </a:r>
            <a:r>
              <a:rPr lang="en-US" altLang="ja-JP" sz="1800" dirty="0" smtClean="0">
                <a:latin typeface="HGP創英角ｺﾞｼｯｸUB" panose="020B0900000000000000" pitchFamily="50" charset="-128"/>
                <a:ea typeface="HGP創英角ｺﾞｼｯｸUB" panose="020B0900000000000000" pitchFamily="50" charset="-128"/>
              </a:rPr>
              <a:t>6</a:t>
            </a:r>
            <a:r>
              <a:rPr lang="ja-JP" altLang="en-US" sz="1800" dirty="0" smtClean="0">
                <a:latin typeface="HGP創英角ｺﾞｼｯｸUB" panose="020B0900000000000000" pitchFamily="50" charset="-128"/>
                <a:ea typeface="HGP創英角ｺﾞｼｯｸUB" panose="020B0900000000000000" pitchFamily="50" charset="-128"/>
              </a:rPr>
              <a:t>日）</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185744" y="692696"/>
            <a:ext cx="9513339" cy="86409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1400" b="1" u="sng" dirty="0" smtClean="0">
              <a:solidFill>
                <a:prstClr val="black"/>
              </a:solidFill>
            </a:endParaRPr>
          </a:p>
          <a:p>
            <a:pPr marL="177800" indent="-177800"/>
            <a:r>
              <a:rPr lang="ja-JP" altLang="en-US" sz="1400" dirty="0" smtClean="0">
                <a:solidFill>
                  <a:prstClr val="black"/>
                </a:solidFill>
              </a:rPr>
              <a:t>○　「保険者による健診・保健指導等に関する検討会」において、今後、保険者が種別にかかわりなく共通的に推進すべき取組について検討し、検討会として以下のとおり取りまとめ。</a:t>
            </a:r>
            <a:endParaRPr lang="en-US" altLang="ja-JP" sz="1400" dirty="0">
              <a:solidFill>
                <a:prstClr val="black"/>
              </a:solidFill>
            </a:endParaRPr>
          </a:p>
          <a:p>
            <a:pPr marL="177800" indent="-177800"/>
            <a:r>
              <a:rPr lang="ja-JP" altLang="en-US" sz="1400" dirty="0" smtClean="0">
                <a:solidFill>
                  <a:prstClr val="black"/>
                </a:solidFill>
              </a:rPr>
              <a:t>○　</a:t>
            </a:r>
            <a:r>
              <a:rPr lang="ja-JP" altLang="en-US" sz="1400" dirty="0">
                <a:solidFill>
                  <a:prstClr val="black"/>
                </a:solidFill>
              </a:rPr>
              <a:t>下記</a:t>
            </a:r>
            <a:r>
              <a:rPr lang="ja-JP" altLang="en-US" sz="1400" dirty="0" smtClean="0">
                <a:solidFill>
                  <a:prstClr val="black"/>
                </a:solidFill>
              </a:rPr>
              <a:t>を指針とし、今後、保険者種別ごとに具体的なインセンティブの指標や制度の詳細について検討を進める。</a:t>
            </a:r>
            <a:endParaRPr lang="en-US" altLang="ja-JP" sz="1400" dirty="0" smtClean="0">
              <a:solidFill>
                <a:prstClr val="black"/>
              </a:solidFill>
            </a:endParaRPr>
          </a:p>
          <a:p>
            <a:endParaRPr lang="en-US" altLang="ja-JP" sz="1400" dirty="0">
              <a:solidFill>
                <a:prstClr val="black"/>
              </a:solidFill>
            </a:endParaRPr>
          </a:p>
        </p:txBody>
      </p:sp>
      <p:sp>
        <p:nvSpPr>
          <p:cNvPr id="8" name="正方形/長方形 7"/>
          <p:cNvSpPr/>
          <p:nvPr/>
        </p:nvSpPr>
        <p:spPr>
          <a:xfrm>
            <a:off x="185745" y="1889122"/>
            <a:ext cx="9513339" cy="288032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b="1" u="sng" dirty="0" smtClean="0">
                <a:solidFill>
                  <a:prstClr val="black"/>
                </a:solidFill>
              </a:rPr>
              <a:t>【</a:t>
            </a:r>
            <a:r>
              <a:rPr lang="ja-JP" altLang="en-US" sz="1400" b="1" u="sng" dirty="0" smtClean="0">
                <a:solidFill>
                  <a:prstClr val="black"/>
                </a:solidFill>
              </a:rPr>
              <a:t>指標①</a:t>
            </a:r>
            <a:r>
              <a:rPr lang="en-US" altLang="ja-JP" sz="1400" b="1" u="sng" dirty="0" smtClean="0">
                <a:solidFill>
                  <a:prstClr val="black"/>
                </a:solidFill>
              </a:rPr>
              <a:t>】</a:t>
            </a:r>
            <a:r>
              <a:rPr lang="ja-JP" altLang="en-US" sz="1400" b="1" u="sng" dirty="0" smtClean="0">
                <a:solidFill>
                  <a:prstClr val="black"/>
                </a:solidFill>
              </a:rPr>
              <a:t>特定健診･特定保健指導の実施率、メタボリックシンドローム該当者及び予備群の減少率</a:t>
            </a:r>
            <a:endParaRPr lang="en-US" altLang="ja-JP" sz="1400" b="1" u="sng" dirty="0" smtClean="0">
              <a:solidFill>
                <a:prstClr val="black"/>
              </a:solidFill>
            </a:endParaRPr>
          </a:p>
          <a:p>
            <a:pPr marL="273050" indent="-273050"/>
            <a:r>
              <a:rPr lang="ja-JP" altLang="en-US" sz="1400" dirty="0" smtClean="0">
                <a:solidFill>
                  <a:prstClr val="black"/>
                </a:solidFill>
              </a:rPr>
              <a:t>　○</a:t>
            </a:r>
            <a:r>
              <a:rPr lang="ja-JP" altLang="en-US" sz="1200" dirty="0" smtClean="0">
                <a:solidFill>
                  <a:prstClr val="black"/>
                </a:solidFill>
                <a:latin typeface="ＭＳ 明朝" panose="02020609040205080304" pitchFamily="17" charset="-128"/>
                <a:ea typeface="ＭＳ 明朝" panose="02020609040205080304" pitchFamily="17" charset="-128"/>
              </a:rPr>
              <a:t>　特定</a:t>
            </a:r>
            <a:r>
              <a:rPr lang="ja-JP" altLang="en-US" sz="1200" dirty="0">
                <a:solidFill>
                  <a:prstClr val="black"/>
                </a:solidFill>
                <a:latin typeface="ＭＳ 明朝" panose="02020609040205080304" pitchFamily="17" charset="-128"/>
                <a:ea typeface="ＭＳ 明朝" panose="02020609040205080304" pitchFamily="17" charset="-128"/>
              </a:rPr>
              <a:t>健診･特定保健指導の実施率、メタボリックシンドローム該当者及び予備群</a:t>
            </a:r>
            <a:r>
              <a:rPr lang="ja-JP" altLang="en-US" sz="1200" dirty="0" smtClean="0">
                <a:solidFill>
                  <a:prstClr val="black"/>
                </a:solidFill>
                <a:latin typeface="ＭＳ 明朝" panose="02020609040205080304" pitchFamily="17" charset="-128"/>
                <a:ea typeface="ＭＳ 明朝" panose="02020609040205080304" pitchFamily="17" charset="-128"/>
              </a:rPr>
              <a:t>の減少率</a:t>
            </a:r>
            <a:r>
              <a:rPr lang="ja-JP" altLang="en-US" sz="1200" dirty="0">
                <a:solidFill>
                  <a:prstClr val="black"/>
                </a:solidFill>
                <a:latin typeface="ＭＳ 明朝" panose="02020609040205080304" pitchFamily="17" charset="-128"/>
                <a:ea typeface="ＭＳ 明朝" panose="02020609040205080304" pitchFamily="17" charset="-128"/>
              </a:rPr>
              <a:t>、</a:t>
            </a:r>
            <a:r>
              <a:rPr lang="ja-JP" altLang="en-US" sz="1200" dirty="0" smtClean="0">
                <a:solidFill>
                  <a:prstClr val="black"/>
                </a:solidFill>
                <a:latin typeface="ＭＳ 明朝" panose="02020609040205080304" pitchFamily="17" charset="-128"/>
                <a:ea typeface="ＭＳ 明朝" panose="02020609040205080304" pitchFamily="17" charset="-128"/>
              </a:rPr>
              <a:t>健診未受診者・保健指導未利用者対策</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endParaRPr lang="en-US" altLang="ja-JP" sz="1400" b="1" u="sng" dirty="0" smtClean="0">
              <a:solidFill>
                <a:prstClr val="black"/>
              </a:solidFill>
            </a:endParaRPr>
          </a:p>
          <a:p>
            <a:r>
              <a:rPr lang="en-US" altLang="ja-JP" sz="1400" b="1" u="sng" dirty="0" smtClean="0">
                <a:solidFill>
                  <a:prstClr val="black"/>
                </a:solidFill>
              </a:rPr>
              <a:t>【</a:t>
            </a:r>
            <a:r>
              <a:rPr lang="ja-JP" altLang="en-US" sz="1400" b="1" u="sng" dirty="0" smtClean="0">
                <a:solidFill>
                  <a:prstClr val="black"/>
                </a:solidFill>
              </a:rPr>
              <a:t>指標</a:t>
            </a:r>
            <a:r>
              <a:rPr lang="ja-JP" altLang="en-US" sz="1400" b="1" u="sng" dirty="0">
                <a:solidFill>
                  <a:prstClr val="black"/>
                </a:solidFill>
              </a:rPr>
              <a:t>②</a:t>
            </a:r>
            <a:r>
              <a:rPr lang="en-US" altLang="ja-JP" sz="1400" b="1" u="sng" dirty="0" smtClean="0">
                <a:solidFill>
                  <a:prstClr val="black"/>
                </a:solidFill>
              </a:rPr>
              <a:t>】</a:t>
            </a:r>
            <a:r>
              <a:rPr lang="ja-JP" altLang="en-US" sz="1400" b="1" u="sng" dirty="0">
                <a:solidFill>
                  <a:prstClr val="black"/>
                </a:solidFill>
              </a:rPr>
              <a:t>特定健診に加えて他の健診の実施や健診結果等に基づく受診勧奨等の取組の実施状況</a:t>
            </a:r>
            <a:endParaRPr lang="en-US" altLang="ja-JP" sz="1400" b="1" u="sng" dirty="0">
              <a:solidFill>
                <a:prstClr val="black"/>
              </a:solidFill>
            </a:endParaRPr>
          </a:p>
          <a:p>
            <a:pPr marL="273050" indent="-273050"/>
            <a:r>
              <a:rPr lang="ja-JP" altLang="en-US" sz="1400" dirty="0">
                <a:solidFill>
                  <a:prstClr val="black"/>
                </a:solidFill>
              </a:rPr>
              <a:t>　</a:t>
            </a:r>
            <a:r>
              <a:rPr lang="ja-JP" altLang="en-US" sz="1400" dirty="0" smtClean="0">
                <a:solidFill>
                  <a:prstClr val="black"/>
                </a:solidFill>
              </a:rPr>
              <a:t>○　</a:t>
            </a:r>
            <a:r>
              <a:rPr lang="ja-JP" altLang="en-US" sz="1200" dirty="0" smtClean="0">
                <a:solidFill>
                  <a:prstClr val="black"/>
                </a:solidFill>
                <a:latin typeface="ＭＳ 明朝" panose="02020609040205080304" pitchFamily="17" charset="-128"/>
                <a:ea typeface="ＭＳ 明朝" panose="02020609040205080304" pitchFamily="17" charset="-128"/>
              </a:rPr>
              <a:t>がん</a:t>
            </a:r>
            <a:r>
              <a:rPr lang="ja-JP" altLang="en-US" sz="1200" dirty="0">
                <a:solidFill>
                  <a:prstClr val="black"/>
                </a:solidFill>
                <a:latin typeface="ＭＳ 明朝" panose="02020609040205080304" pitchFamily="17" charset="-128"/>
                <a:ea typeface="ＭＳ 明朝" panose="02020609040205080304" pitchFamily="17" charset="-128"/>
              </a:rPr>
              <a:t>検診や歯科健診</a:t>
            </a:r>
            <a:r>
              <a:rPr lang="ja-JP" altLang="en-US" sz="1200" dirty="0" smtClean="0">
                <a:solidFill>
                  <a:prstClr val="black"/>
                </a:solidFill>
                <a:latin typeface="ＭＳ 明朝" panose="02020609040205080304" pitchFamily="17" charset="-128"/>
                <a:ea typeface="ＭＳ 明朝" panose="02020609040205080304" pitchFamily="17" charset="-128"/>
              </a:rPr>
              <a:t>などの 検</a:t>
            </a:r>
            <a:r>
              <a:rPr lang="ja-JP" altLang="en-US" sz="1200" dirty="0">
                <a:solidFill>
                  <a:prstClr val="black"/>
                </a:solidFill>
                <a:latin typeface="ＭＳ 明朝" panose="02020609040205080304" pitchFamily="17" charset="-128"/>
                <a:ea typeface="ＭＳ 明朝" panose="02020609040205080304" pitchFamily="17" charset="-128"/>
              </a:rPr>
              <a:t>（健）診の</a:t>
            </a:r>
            <a:r>
              <a:rPr lang="ja-JP" altLang="en-US" sz="1200" dirty="0" smtClean="0">
                <a:solidFill>
                  <a:prstClr val="black"/>
                </a:solidFill>
                <a:latin typeface="ＭＳ 明朝" panose="02020609040205080304" pitchFamily="17" charset="-128"/>
                <a:ea typeface="ＭＳ 明朝" panose="02020609040205080304" pitchFamily="17" charset="-128"/>
              </a:rPr>
              <a:t>実施、健</a:t>
            </a:r>
            <a:r>
              <a:rPr lang="ja-JP" altLang="en-US" sz="1200" dirty="0">
                <a:solidFill>
                  <a:prstClr val="black"/>
                </a:solidFill>
                <a:latin typeface="ＭＳ 明朝" panose="02020609040205080304" pitchFamily="17" charset="-128"/>
                <a:ea typeface="ＭＳ 明朝" panose="02020609040205080304" pitchFamily="17" charset="-128"/>
              </a:rPr>
              <a:t>診結果等に基づく受診勧奨や精密検査の必要な者に対する働きかけ、</a:t>
            </a:r>
            <a:r>
              <a:rPr lang="ja-JP" altLang="en-US" sz="1200" dirty="0" smtClean="0">
                <a:solidFill>
                  <a:prstClr val="black"/>
                </a:solidFill>
                <a:latin typeface="ＭＳ 明朝" panose="02020609040205080304" pitchFamily="17" charset="-128"/>
                <a:ea typeface="ＭＳ 明朝" panose="02020609040205080304" pitchFamily="17" charset="-128"/>
              </a:rPr>
              <a:t>歯科</a:t>
            </a:r>
            <a:r>
              <a:rPr lang="ja-JP" altLang="en-US" sz="1200" dirty="0">
                <a:solidFill>
                  <a:prstClr val="black"/>
                </a:solidFill>
                <a:latin typeface="ＭＳ 明朝" panose="02020609040205080304" pitchFamily="17" charset="-128"/>
                <a:ea typeface="ＭＳ 明朝" panose="02020609040205080304" pitchFamily="17" charset="-128"/>
              </a:rPr>
              <a:t>の</a:t>
            </a:r>
            <a:r>
              <a:rPr lang="ja-JP" altLang="en-US" sz="1200" dirty="0" smtClean="0">
                <a:solidFill>
                  <a:prstClr val="black"/>
                </a:solidFill>
                <a:latin typeface="ＭＳ 明朝" panose="02020609040205080304" pitchFamily="17" charset="-128"/>
                <a:ea typeface="ＭＳ 明朝" panose="02020609040205080304" pitchFamily="17" charset="-128"/>
              </a:rPr>
              <a:t>リスク</a:t>
            </a:r>
            <a:r>
              <a:rPr lang="ja-JP" altLang="en-US" sz="1200" dirty="0">
                <a:solidFill>
                  <a:prstClr val="black"/>
                </a:solidFill>
                <a:latin typeface="ＭＳ 明朝" panose="02020609040205080304" pitchFamily="17" charset="-128"/>
                <a:ea typeface="ＭＳ 明朝" panose="02020609040205080304" pitchFamily="17" charset="-128"/>
              </a:rPr>
              <a:t>保有者への保健指導等の取組の</a:t>
            </a:r>
            <a:r>
              <a:rPr lang="ja-JP" altLang="en-US" sz="1200" dirty="0" smtClean="0">
                <a:solidFill>
                  <a:prstClr val="black"/>
                </a:solidFill>
                <a:latin typeface="ＭＳ 明朝" panose="02020609040205080304" pitchFamily="17" charset="-128"/>
                <a:ea typeface="ＭＳ 明朝" panose="02020609040205080304" pitchFamily="17" charset="-128"/>
              </a:rPr>
              <a:t>実施状況</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273050" indent="-273050"/>
            <a:endParaRPr lang="en-US" altLang="ja-JP" sz="1200" dirty="0" smtClean="0">
              <a:solidFill>
                <a:prstClr val="black"/>
              </a:solidFill>
              <a:latin typeface="ＭＳ 明朝" panose="02020609040205080304" pitchFamily="17" charset="-128"/>
              <a:ea typeface="ＭＳ 明朝" panose="02020609040205080304" pitchFamily="17" charset="-128"/>
            </a:endParaRPr>
          </a:p>
          <a:p>
            <a:r>
              <a:rPr lang="en-US" altLang="ja-JP" sz="1400" b="1" u="sng" dirty="0">
                <a:solidFill>
                  <a:prstClr val="black"/>
                </a:solidFill>
              </a:rPr>
              <a:t>【</a:t>
            </a:r>
            <a:r>
              <a:rPr lang="ja-JP" altLang="en-US" sz="1400" b="1" u="sng" dirty="0">
                <a:solidFill>
                  <a:prstClr val="black"/>
                </a:solidFill>
              </a:rPr>
              <a:t>指標③</a:t>
            </a:r>
            <a:r>
              <a:rPr lang="en-US" altLang="ja-JP" sz="1400" b="1" u="sng" dirty="0">
                <a:solidFill>
                  <a:prstClr val="black"/>
                </a:solidFill>
              </a:rPr>
              <a:t>】</a:t>
            </a:r>
            <a:r>
              <a:rPr lang="ja-JP" altLang="en-US" sz="1400" b="1" u="sng" dirty="0">
                <a:solidFill>
                  <a:prstClr val="black"/>
                </a:solidFill>
              </a:rPr>
              <a:t>糖尿病等の重症化予防の取組の実施状況</a:t>
            </a:r>
            <a:endParaRPr lang="en-US" altLang="ja-JP" sz="1400" b="1" u="sng" dirty="0">
              <a:solidFill>
                <a:prstClr val="black"/>
              </a:solidFill>
            </a:endParaRPr>
          </a:p>
          <a:p>
            <a:pPr marL="355600" indent="-355600"/>
            <a:r>
              <a:rPr lang="ja-JP" altLang="en-US" sz="1400" dirty="0">
                <a:solidFill>
                  <a:prstClr val="black"/>
                </a:solidFill>
              </a:rPr>
              <a:t>　</a:t>
            </a:r>
            <a:r>
              <a:rPr lang="ja-JP" altLang="en-US" sz="1400" dirty="0" smtClean="0">
                <a:solidFill>
                  <a:prstClr val="black"/>
                </a:solidFill>
              </a:rPr>
              <a:t>○　</a:t>
            </a:r>
            <a:r>
              <a:rPr lang="ja-JP" altLang="en-US" sz="1200" dirty="0" smtClean="0">
                <a:solidFill>
                  <a:prstClr val="black"/>
                </a:solidFill>
                <a:latin typeface="ＭＳ 明朝" panose="02020609040205080304" pitchFamily="17" charset="-128"/>
                <a:ea typeface="ＭＳ 明朝" panose="02020609040205080304" pitchFamily="17" charset="-128"/>
              </a:rPr>
              <a:t>糖尿病</a:t>
            </a:r>
            <a:r>
              <a:rPr lang="ja-JP" altLang="en-US" sz="1200" dirty="0">
                <a:solidFill>
                  <a:prstClr val="black"/>
                </a:solidFill>
                <a:latin typeface="ＭＳ 明朝" panose="02020609040205080304" pitchFamily="17" charset="-128"/>
                <a:ea typeface="ＭＳ 明朝" panose="02020609040205080304" pitchFamily="17" charset="-128"/>
              </a:rPr>
              <a:t>等の治療中断者への</a:t>
            </a:r>
            <a:r>
              <a:rPr lang="ja-JP" altLang="en-US" sz="1200" dirty="0" smtClean="0">
                <a:solidFill>
                  <a:prstClr val="black"/>
                </a:solidFill>
                <a:latin typeface="ＭＳ 明朝" panose="02020609040205080304" pitchFamily="17" charset="-128"/>
                <a:ea typeface="ＭＳ 明朝" panose="02020609040205080304" pitchFamily="17" charset="-128"/>
              </a:rPr>
              <a:t>働きかけや、</a:t>
            </a:r>
            <a:r>
              <a:rPr lang="ja-JP" altLang="en-US" sz="1200" dirty="0">
                <a:solidFill>
                  <a:prstClr val="black"/>
                </a:solidFill>
                <a:latin typeface="ＭＳ 明朝" panose="02020609040205080304" pitchFamily="17" charset="-128"/>
                <a:ea typeface="ＭＳ 明朝" panose="02020609040205080304" pitchFamily="17" charset="-128"/>
              </a:rPr>
              <a:t>治療中の加入者に</a:t>
            </a:r>
            <a:r>
              <a:rPr lang="ja-JP" altLang="en-US" sz="1200" dirty="0" smtClean="0">
                <a:solidFill>
                  <a:prstClr val="black"/>
                </a:solidFill>
                <a:latin typeface="ＭＳ 明朝" panose="02020609040205080304" pitchFamily="17" charset="-128"/>
                <a:ea typeface="ＭＳ 明朝" panose="02020609040205080304" pitchFamily="17" charset="-128"/>
              </a:rPr>
              <a:t>対して医療機関等と連携して重症化</a:t>
            </a:r>
            <a:r>
              <a:rPr lang="ja-JP" altLang="en-US" sz="1200" dirty="0">
                <a:solidFill>
                  <a:prstClr val="black"/>
                </a:solidFill>
                <a:latin typeface="ＭＳ 明朝" panose="02020609040205080304" pitchFamily="17" charset="-128"/>
                <a:ea typeface="ＭＳ 明朝" panose="02020609040205080304" pitchFamily="17" charset="-128"/>
              </a:rPr>
              <a:t>を</a:t>
            </a:r>
            <a:r>
              <a:rPr lang="ja-JP" altLang="en-US" sz="1200" dirty="0" smtClean="0">
                <a:solidFill>
                  <a:prstClr val="black"/>
                </a:solidFill>
                <a:latin typeface="ＭＳ 明朝" panose="02020609040205080304" pitchFamily="17" charset="-128"/>
                <a:ea typeface="ＭＳ 明朝" panose="02020609040205080304" pitchFamily="17" charset="-128"/>
              </a:rPr>
              <a:t>予防する</a:t>
            </a:r>
            <a:r>
              <a:rPr lang="ja-JP" altLang="en-US" sz="1200" dirty="0">
                <a:solidFill>
                  <a:prstClr val="black"/>
                </a:solidFill>
                <a:latin typeface="ＭＳ 明朝" panose="02020609040205080304" pitchFamily="17" charset="-128"/>
                <a:ea typeface="ＭＳ 明朝" panose="02020609040205080304" pitchFamily="17" charset="-128"/>
              </a:rPr>
              <a:t>ための保健指導等を実施する</a:t>
            </a:r>
            <a:r>
              <a:rPr lang="ja-JP" altLang="en-US" sz="1200" dirty="0" smtClean="0">
                <a:solidFill>
                  <a:prstClr val="black"/>
                </a:solidFill>
                <a:latin typeface="ＭＳ 明朝" panose="02020609040205080304" pitchFamily="17" charset="-128"/>
                <a:ea typeface="ＭＳ 明朝" panose="02020609040205080304" pitchFamily="17" charset="-128"/>
              </a:rPr>
              <a:t>取組</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355600" indent="-355600"/>
            <a:endParaRPr lang="en-US" altLang="ja-JP" sz="1200" dirty="0">
              <a:solidFill>
                <a:prstClr val="black"/>
              </a:solidFill>
              <a:latin typeface="ＭＳ 明朝" panose="02020609040205080304" pitchFamily="17" charset="-128"/>
              <a:ea typeface="ＭＳ 明朝" panose="02020609040205080304" pitchFamily="17" charset="-128"/>
            </a:endParaRPr>
          </a:p>
          <a:p>
            <a:r>
              <a:rPr lang="en-US" altLang="ja-JP" sz="1400" b="1" u="sng" dirty="0">
                <a:solidFill>
                  <a:prstClr val="black"/>
                </a:solidFill>
              </a:rPr>
              <a:t>【</a:t>
            </a:r>
            <a:r>
              <a:rPr lang="ja-JP" altLang="en-US" sz="1400" b="1" u="sng" dirty="0">
                <a:solidFill>
                  <a:prstClr val="black"/>
                </a:solidFill>
              </a:rPr>
              <a:t>指標④</a:t>
            </a:r>
            <a:r>
              <a:rPr lang="en-US" altLang="ja-JP" sz="1400" b="1" u="sng" dirty="0">
                <a:solidFill>
                  <a:prstClr val="black"/>
                </a:solidFill>
              </a:rPr>
              <a:t>】</a:t>
            </a:r>
            <a:r>
              <a:rPr lang="ja-JP" altLang="en-US" sz="1400" b="1" u="sng" dirty="0">
                <a:solidFill>
                  <a:prstClr val="black"/>
                </a:solidFill>
              </a:rPr>
              <a:t>広く加入者に対して行う予防･健康づくりの取組の実施状況</a:t>
            </a:r>
            <a:endParaRPr lang="en-US" altLang="ja-JP" sz="1400" b="1" u="sng" dirty="0">
              <a:solidFill>
                <a:prstClr val="black"/>
              </a:solidFill>
            </a:endParaRPr>
          </a:p>
          <a:p>
            <a:pPr marL="273050" indent="-273050"/>
            <a:r>
              <a:rPr lang="ja-JP" altLang="en-US" sz="1400" dirty="0">
                <a:solidFill>
                  <a:prstClr val="black"/>
                </a:solidFill>
              </a:rPr>
              <a:t>　</a:t>
            </a:r>
            <a:r>
              <a:rPr lang="ja-JP" altLang="en-US" sz="1400" dirty="0" smtClean="0">
                <a:solidFill>
                  <a:prstClr val="black"/>
                </a:solidFill>
              </a:rPr>
              <a:t>○　</a:t>
            </a:r>
            <a:r>
              <a:rPr lang="en-US" altLang="ja-JP" sz="1200" dirty="0" smtClean="0">
                <a:solidFill>
                  <a:prstClr val="black"/>
                </a:solidFill>
                <a:latin typeface="ＭＳ 明朝" panose="02020609040205080304" pitchFamily="17" charset="-128"/>
                <a:ea typeface="ＭＳ 明朝" panose="02020609040205080304" pitchFamily="17" charset="-128"/>
              </a:rPr>
              <a:t>ICT</a:t>
            </a:r>
            <a:r>
              <a:rPr lang="ja-JP" altLang="en-US" sz="1200" dirty="0">
                <a:solidFill>
                  <a:prstClr val="black"/>
                </a:solidFill>
                <a:latin typeface="ＭＳ 明朝" panose="02020609040205080304" pitchFamily="17" charset="-128"/>
                <a:ea typeface="ＭＳ 明朝" panose="02020609040205080304" pitchFamily="17" charset="-128"/>
              </a:rPr>
              <a:t>等を活用して本人に分かりやすく健診結果の情報提供を行う</a:t>
            </a:r>
            <a:r>
              <a:rPr lang="ja-JP" altLang="en-US" sz="1200" dirty="0" smtClean="0">
                <a:solidFill>
                  <a:prstClr val="black"/>
                </a:solidFill>
                <a:latin typeface="ＭＳ 明朝" panose="02020609040205080304" pitchFamily="17" charset="-128"/>
                <a:ea typeface="ＭＳ 明朝" panose="02020609040205080304" pitchFamily="17" charset="-128"/>
              </a:rPr>
              <a:t>ことや、</a:t>
            </a:r>
            <a:r>
              <a:rPr lang="ja-JP" altLang="en-US" sz="1200" dirty="0">
                <a:solidFill>
                  <a:prstClr val="black"/>
                </a:solidFill>
                <a:latin typeface="ＭＳ 明朝" panose="02020609040205080304" pitchFamily="17" charset="-128"/>
                <a:ea typeface="ＭＳ 明朝" panose="02020609040205080304" pitchFamily="17" charset="-128"/>
              </a:rPr>
              <a:t>ヘルスケアポイント等による予防</a:t>
            </a:r>
            <a:r>
              <a:rPr lang="ja-JP" altLang="en-US" sz="1200" dirty="0" smtClean="0">
                <a:solidFill>
                  <a:prstClr val="black"/>
                </a:solidFill>
                <a:latin typeface="ＭＳ 明朝" panose="02020609040205080304" pitchFamily="17" charset="-128"/>
                <a:ea typeface="ＭＳ 明朝" panose="02020609040205080304" pitchFamily="17" charset="-128"/>
              </a:rPr>
              <a:t>・健康づくり</a:t>
            </a:r>
            <a:r>
              <a:rPr lang="ja-JP" altLang="en-US" sz="1200" dirty="0">
                <a:solidFill>
                  <a:prstClr val="black"/>
                </a:solidFill>
                <a:latin typeface="ＭＳ 明朝" panose="02020609040205080304" pitchFamily="17" charset="-128"/>
                <a:ea typeface="ＭＳ 明朝" panose="02020609040205080304" pitchFamily="17" charset="-128"/>
              </a:rPr>
              <a:t>へのインセンティブ付与の取組のうち、実効性のある</a:t>
            </a:r>
            <a:r>
              <a:rPr lang="ja-JP" altLang="en-US" sz="1200" dirty="0" smtClean="0">
                <a:solidFill>
                  <a:prstClr val="black"/>
                </a:solidFill>
                <a:latin typeface="ＭＳ 明朝" panose="02020609040205080304" pitchFamily="17" charset="-128"/>
                <a:ea typeface="ＭＳ 明朝" panose="02020609040205080304" pitchFamily="17" charset="-128"/>
              </a:rPr>
              <a:t>もの</a:t>
            </a:r>
            <a:endParaRPr lang="en-US" altLang="ja-JP" sz="1400" dirty="0">
              <a:solidFill>
                <a:prstClr val="black"/>
              </a:solidFill>
              <a:latin typeface="ＭＳ 明朝" panose="02020609040205080304" pitchFamily="17" charset="-128"/>
              <a:ea typeface="ＭＳ 明朝" panose="02020609040205080304" pitchFamily="17" charset="-128"/>
            </a:endParaRPr>
          </a:p>
        </p:txBody>
      </p:sp>
      <p:sp>
        <p:nvSpPr>
          <p:cNvPr id="7" name="正方形/長方形 6"/>
          <p:cNvSpPr/>
          <p:nvPr/>
        </p:nvSpPr>
        <p:spPr>
          <a:xfrm>
            <a:off x="198191" y="1604914"/>
            <a:ext cx="3530673" cy="270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white"/>
                </a:solidFill>
              </a:rPr>
              <a:t>（１）</a:t>
            </a:r>
            <a:r>
              <a:rPr lang="ja-JP" altLang="en-US" sz="1600" b="1" dirty="0" smtClean="0">
                <a:solidFill>
                  <a:prstClr val="white"/>
                </a:solidFill>
              </a:rPr>
              <a:t>　予防</a:t>
            </a:r>
            <a:r>
              <a:rPr lang="ja-JP" altLang="en-US" sz="1600" b="1" dirty="0">
                <a:solidFill>
                  <a:prstClr val="white"/>
                </a:solidFill>
              </a:rPr>
              <a:t>・健康づくりに係る</a:t>
            </a:r>
            <a:r>
              <a:rPr lang="ja-JP" altLang="en-US" sz="1600" b="1" dirty="0" smtClean="0">
                <a:solidFill>
                  <a:prstClr val="white"/>
                </a:solidFill>
              </a:rPr>
              <a:t>指標</a:t>
            </a:r>
            <a:endParaRPr lang="ja-JP" altLang="en-US" sz="1600" b="1" dirty="0">
              <a:solidFill>
                <a:prstClr val="white"/>
              </a:solidFill>
            </a:endParaRPr>
          </a:p>
        </p:txBody>
      </p:sp>
      <p:sp>
        <p:nvSpPr>
          <p:cNvPr id="10" name="正方形/長方形 9"/>
          <p:cNvSpPr/>
          <p:nvPr/>
        </p:nvSpPr>
        <p:spPr>
          <a:xfrm>
            <a:off x="198191" y="5129481"/>
            <a:ext cx="9513339" cy="1686953"/>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b="1" u="sng" dirty="0" smtClean="0">
                <a:solidFill>
                  <a:prstClr val="black"/>
                </a:solidFill>
              </a:rPr>
              <a:t>【</a:t>
            </a:r>
            <a:r>
              <a:rPr lang="ja-JP" altLang="en-US" sz="1400" b="1" u="sng" dirty="0" smtClean="0">
                <a:solidFill>
                  <a:prstClr val="black"/>
                </a:solidFill>
              </a:rPr>
              <a:t>指標</a:t>
            </a:r>
            <a:r>
              <a:rPr lang="ja-JP" altLang="en-US" sz="1400" b="1" u="sng" dirty="0">
                <a:solidFill>
                  <a:prstClr val="black"/>
                </a:solidFill>
              </a:rPr>
              <a:t>⑤</a:t>
            </a:r>
            <a:r>
              <a:rPr lang="en-US" altLang="ja-JP" sz="1400" b="1" u="sng" dirty="0" smtClean="0">
                <a:solidFill>
                  <a:prstClr val="black"/>
                </a:solidFill>
              </a:rPr>
              <a:t>】</a:t>
            </a:r>
            <a:r>
              <a:rPr lang="ja-JP" altLang="en-US" sz="1400" b="1" u="sng" dirty="0" smtClean="0">
                <a:solidFill>
                  <a:prstClr val="black"/>
                </a:solidFill>
              </a:rPr>
              <a:t>加入者</a:t>
            </a:r>
            <a:r>
              <a:rPr lang="ja-JP" altLang="en-US" sz="1400" b="1" u="sng" dirty="0">
                <a:solidFill>
                  <a:prstClr val="black"/>
                </a:solidFill>
              </a:rPr>
              <a:t>の適正</a:t>
            </a:r>
            <a:r>
              <a:rPr lang="ja-JP" altLang="en-US" sz="1400" b="1" u="sng" dirty="0" smtClean="0">
                <a:solidFill>
                  <a:prstClr val="black"/>
                </a:solidFill>
              </a:rPr>
              <a:t>受診・適正服薬を</a:t>
            </a:r>
            <a:r>
              <a:rPr lang="ja-JP" altLang="en-US" sz="1400" b="1" u="sng" dirty="0">
                <a:solidFill>
                  <a:prstClr val="black"/>
                </a:solidFill>
              </a:rPr>
              <a:t>促す</a:t>
            </a:r>
            <a:r>
              <a:rPr lang="ja-JP" altLang="en-US" sz="1400" b="1" u="sng" dirty="0" smtClean="0">
                <a:solidFill>
                  <a:prstClr val="black"/>
                </a:solidFill>
              </a:rPr>
              <a:t>取組の実施状況</a:t>
            </a:r>
            <a:endParaRPr lang="en-US" altLang="ja-JP" sz="1400" b="1" u="sng" dirty="0" smtClean="0">
              <a:solidFill>
                <a:prstClr val="black"/>
              </a:solidFill>
            </a:endParaRPr>
          </a:p>
          <a:p>
            <a:pPr marL="273050" indent="-273050"/>
            <a:r>
              <a:rPr lang="ja-JP" altLang="en-US" sz="1400" dirty="0">
                <a:solidFill>
                  <a:prstClr val="black"/>
                </a:solidFill>
              </a:rPr>
              <a:t>　</a:t>
            </a:r>
            <a:r>
              <a:rPr lang="ja-JP" altLang="en-US" sz="1400" dirty="0" smtClean="0">
                <a:solidFill>
                  <a:prstClr val="black"/>
                </a:solidFill>
              </a:rPr>
              <a:t>○　</a:t>
            </a:r>
            <a:r>
              <a:rPr lang="ja-JP" altLang="en-US" sz="1200" dirty="0" smtClean="0">
                <a:solidFill>
                  <a:prstClr val="black"/>
                </a:solidFill>
                <a:latin typeface="ＭＳ 明朝" panose="02020609040205080304" pitchFamily="17" charset="-128"/>
                <a:ea typeface="ＭＳ 明朝" panose="02020609040205080304" pitchFamily="17" charset="-128"/>
              </a:rPr>
              <a:t>地域</a:t>
            </a:r>
            <a:r>
              <a:rPr lang="ja-JP" altLang="en-US" sz="1200" dirty="0">
                <a:solidFill>
                  <a:prstClr val="black"/>
                </a:solidFill>
                <a:latin typeface="ＭＳ 明朝" panose="02020609040205080304" pitchFamily="17" charset="-128"/>
                <a:ea typeface="ＭＳ 明朝" panose="02020609040205080304" pitchFamily="17" charset="-128"/>
              </a:rPr>
              <a:t>の医療関係者等との連携</a:t>
            </a:r>
            <a:r>
              <a:rPr lang="ja-JP" altLang="en-US" sz="1200" dirty="0" smtClean="0">
                <a:solidFill>
                  <a:prstClr val="black"/>
                </a:solidFill>
                <a:latin typeface="ＭＳ 明朝" panose="02020609040205080304" pitchFamily="17" charset="-128"/>
                <a:ea typeface="ＭＳ 明朝" panose="02020609040205080304" pitchFamily="17" charset="-128"/>
              </a:rPr>
              <a:t>の</a:t>
            </a:r>
            <a:r>
              <a:rPr lang="ja-JP" altLang="en-US" sz="1200" dirty="0">
                <a:solidFill>
                  <a:prstClr val="black"/>
                </a:solidFill>
                <a:latin typeface="ＭＳ 明朝" panose="02020609040205080304" pitchFamily="17" charset="-128"/>
                <a:ea typeface="ＭＳ 明朝" panose="02020609040205080304" pitchFamily="17" charset="-128"/>
              </a:rPr>
              <a:t>下</a:t>
            </a:r>
            <a:r>
              <a:rPr lang="ja-JP" altLang="en-US" sz="1200" dirty="0" smtClean="0">
                <a:solidFill>
                  <a:prstClr val="black"/>
                </a:solidFill>
                <a:latin typeface="ＭＳ 明朝" panose="02020609040205080304" pitchFamily="17" charset="-128"/>
                <a:ea typeface="ＭＳ 明朝" panose="02020609040205080304" pitchFamily="17" charset="-128"/>
              </a:rPr>
              <a:t>、</a:t>
            </a:r>
            <a:r>
              <a:rPr lang="ja-JP" altLang="en-US" sz="1200" dirty="0">
                <a:solidFill>
                  <a:prstClr val="black"/>
                </a:solidFill>
                <a:latin typeface="ＭＳ 明朝" panose="02020609040205080304" pitchFamily="17" charset="-128"/>
                <a:ea typeface="ＭＳ 明朝" panose="02020609040205080304" pitchFamily="17" charset="-128"/>
              </a:rPr>
              <a:t>重複頻回受診者、重複服薬・多剤投与と思われる者への訪問</a:t>
            </a:r>
            <a:r>
              <a:rPr lang="ja-JP" altLang="en-US" sz="1200" dirty="0" smtClean="0">
                <a:solidFill>
                  <a:prstClr val="black"/>
                </a:solidFill>
                <a:latin typeface="ＭＳ 明朝" panose="02020609040205080304" pitchFamily="17" charset="-128"/>
                <a:ea typeface="ＭＳ 明朝" panose="02020609040205080304" pitchFamily="17" charset="-128"/>
              </a:rPr>
              <a:t>指導 </a:t>
            </a:r>
            <a:r>
              <a:rPr lang="ja-JP" altLang="en-US" sz="1200" dirty="0">
                <a:solidFill>
                  <a:prstClr val="black"/>
                </a:solidFill>
                <a:latin typeface="ＭＳ 明朝" panose="02020609040205080304" pitchFamily="17" charset="-128"/>
                <a:ea typeface="ＭＳ 明朝" panose="02020609040205080304" pitchFamily="17" charset="-128"/>
              </a:rPr>
              <a:t>の実施や、訪問による残薬確認・</a:t>
            </a:r>
            <a:r>
              <a:rPr lang="ja-JP" altLang="en-US" sz="1200" dirty="0" smtClean="0">
                <a:solidFill>
                  <a:prstClr val="black"/>
                </a:solidFill>
                <a:latin typeface="ＭＳ 明朝" panose="02020609040205080304" pitchFamily="17" charset="-128"/>
                <a:ea typeface="ＭＳ 明朝" panose="02020609040205080304" pitchFamily="17" charset="-128"/>
              </a:rPr>
              <a:t>指導等の取組</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endParaRPr lang="en-US" altLang="ja-JP" sz="1400" b="1" u="sng" dirty="0" smtClean="0">
              <a:solidFill>
                <a:prstClr val="black"/>
              </a:solidFill>
            </a:endParaRPr>
          </a:p>
          <a:p>
            <a:r>
              <a:rPr lang="en-US" altLang="ja-JP" sz="1400" b="1" u="sng" dirty="0" smtClean="0">
                <a:solidFill>
                  <a:prstClr val="black"/>
                </a:solidFill>
              </a:rPr>
              <a:t>【</a:t>
            </a:r>
            <a:r>
              <a:rPr lang="ja-JP" altLang="en-US" sz="1400" b="1" u="sng" dirty="0" smtClean="0">
                <a:solidFill>
                  <a:prstClr val="black"/>
                </a:solidFill>
              </a:rPr>
              <a:t>指標</a:t>
            </a:r>
            <a:r>
              <a:rPr lang="ja-JP" altLang="en-US" sz="1400" b="1" u="sng" dirty="0">
                <a:solidFill>
                  <a:prstClr val="black"/>
                </a:solidFill>
              </a:rPr>
              <a:t>⑥</a:t>
            </a:r>
            <a:r>
              <a:rPr lang="en-US" altLang="ja-JP" sz="1400" b="1" u="sng" dirty="0" smtClean="0">
                <a:solidFill>
                  <a:prstClr val="black"/>
                </a:solidFill>
              </a:rPr>
              <a:t>】</a:t>
            </a:r>
            <a:r>
              <a:rPr lang="ja-JP" altLang="en-US" sz="1400" b="1" u="sng" dirty="0">
                <a:solidFill>
                  <a:prstClr val="black"/>
                </a:solidFill>
              </a:rPr>
              <a:t>後発医薬品の使用促進に関する取組の実施状況</a:t>
            </a:r>
          </a:p>
          <a:p>
            <a:pPr marL="273050" indent="-273050"/>
            <a:r>
              <a:rPr lang="en-US" altLang="ja-JP" sz="1400" dirty="0">
                <a:solidFill>
                  <a:prstClr val="black"/>
                </a:solidFill>
              </a:rPr>
              <a:t> </a:t>
            </a:r>
            <a:r>
              <a:rPr lang="ja-JP" altLang="en-US" sz="1400" dirty="0">
                <a:solidFill>
                  <a:prstClr val="black"/>
                </a:solidFill>
              </a:rPr>
              <a:t>  </a:t>
            </a:r>
            <a:r>
              <a:rPr lang="ja-JP" altLang="en-US" sz="1400" dirty="0" smtClean="0">
                <a:solidFill>
                  <a:prstClr val="black"/>
                </a:solidFill>
              </a:rPr>
              <a:t>○　</a:t>
            </a:r>
            <a:r>
              <a:rPr lang="ja-JP" altLang="en-US" sz="1200" dirty="0" smtClean="0">
                <a:solidFill>
                  <a:prstClr val="black"/>
                </a:solidFill>
                <a:latin typeface="ＭＳ 明朝" panose="02020609040205080304" pitchFamily="17" charset="-128"/>
                <a:ea typeface="ＭＳ 明朝" panose="02020609040205080304" pitchFamily="17" charset="-128"/>
              </a:rPr>
              <a:t>後発医</a:t>
            </a:r>
            <a:r>
              <a:rPr lang="ja-JP" altLang="en-US" sz="1200" dirty="0">
                <a:solidFill>
                  <a:prstClr val="black"/>
                </a:solidFill>
                <a:latin typeface="ＭＳ 明朝" panose="02020609040205080304" pitchFamily="17" charset="-128"/>
                <a:ea typeface="ＭＳ 明朝" panose="02020609040205080304" pitchFamily="17" charset="-128"/>
              </a:rPr>
              <a:t>薬品差額通知の実施や後発医薬品の希望カードの配付など、実施により加入者の後発医</a:t>
            </a:r>
            <a:r>
              <a:rPr lang="ja-JP" altLang="en-US" sz="1200" dirty="0" smtClean="0">
                <a:solidFill>
                  <a:prstClr val="black"/>
                </a:solidFill>
                <a:latin typeface="ＭＳ 明朝" panose="02020609040205080304" pitchFamily="17" charset="-128"/>
                <a:ea typeface="ＭＳ 明朝" panose="02020609040205080304" pitchFamily="17" charset="-128"/>
              </a:rPr>
              <a:t>薬品の使用</a:t>
            </a:r>
            <a:r>
              <a:rPr lang="ja-JP" altLang="en-US" sz="1200" dirty="0">
                <a:solidFill>
                  <a:prstClr val="black"/>
                </a:solidFill>
                <a:latin typeface="ＭＳ 明朝" panose="02020609040205080304" pitchFamily="17" charset="-128"/>
                <a:ea typeface="ＭＳ 明朝" panose="02020609040205080304" pitchFamily="17" charset="-128"/>
              </a:rPr>
              <a:t>を定着・習慣化させ</a:t>
            </a:r>
            <a:r>
              <a:rPr lang="ja-JP" altLang="en-US" sz="1200" dirty="0" smtClean="0">
                <a:solidFill>
                  <a:prstClr val="black"/>
                </a:solidFill>
                <a:latin typeface="ＭＳ 明朝" panose="02020609040205080304" pitchFamily="17" charset="-128"/>
                <a:ea typeface="ＭＳ 明朝" panose="02020609040205080304" pitchFamily="17" charset="-128"/>
              </a:rPr>
              <a:t>、その後の後発医薬品の継続</a:t>
            </a:r>
            <a:r>
              <a:rPr lang="ja-JP" altLang="en-US" sz="1200" dirty="0">
                <a:solidFill>
                  <a:prstClr val="black"/>
                </a:solidFill>
                <a:latin typeface="ＭＳ 明朝" panose="02020609040205080304" pitchFamily="17" charset="-128"/>
                <a:ea typeface="ＭＳ 明朝" panose="02020609040205080304" pitchFamily="17" charset="-128"/>
              </a:rPr>
              <a:t>使用に資するもの。具体的な評価基準としては、加入者に対する取組の実施割合、後発医薬品の使用割合・伸び率等としていくことが考えられる。</a:t>
            </a:r>
            <a:endParaRPr lang="en-US" altLang="ja-JP" sz="1200" dirty="0" smtClean="0">
              <a:solidFill>
                <a:prstClr val="black"/>
              </a:solidFill>
              <a:latin typeface="ＭＳ 明朝" panose="02020609040205080304" pitchFamily="17" charset="-128"/>
              <a:ea typeface="ＭＳ 明朝" panose="02020609040205080304" pitchFamily="17" charset="-128"/>
            </a:endParaRPr>
          </a:p>
        </p:txBody>
      </p:sp>
      <p:sp>
        <p:nvSpPr>
          <p:cNvPr id="11" name="正方形/長方形 10"/>
          <p:cNvSpPr/>
          <p:nvPr/>
        </p:nvSpPr>
        <p:spPr>
          <a:xfrm>
            <a:off x="198191" y="4811602"/>
            <a:ext cx="4744223" cy="32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white"/>
                </a:solidFill>
              </a:rPr>
              <a:t>（２）</a:t>
            </a:r>
            <a:r>
              <a:rPr lang="ja-JP" altLang="en-US" sz="1600" b="1" dirty="0">
                <a:solidFill>
                  <a:prstClr val="white"/>
                </a:solidFill>
              </a:rPr>
              <a:t>　</a:t>
            </a:r>
            <a:r>
              <a:rPr lang="ja-JP" altLang="ja-JP" sz="1600" b="1" dirty="0">
                <a:solidFill>
                  <a:prstClr val="white"/>
                </a:solidFill>
              </a:rPr>
              <a:t>医療の効率的な</a:t>
            </a:r>
            <a:r>
              <a:rPr lang="ja-JP" altLang="ja-JP" sz="1600" b="1" dirty="0" smtClean="0">
                <a:solidFill>
                  <a:prstClr val="white"/>
                </a:solidFill>
              </a:rPr>
              <a:t>提供</a:t>
            </a:r>
            <a:r>
              <a:rPr lang="ja-JP" altLang="en-US" sz="1600" b="1" dirty="0" smtClean="0">
                <a:solidFill>
                  <a:prstClr val="white"/>
                </a:solidFill>
              </a:rPr>
              <a:t>への働きかけ</a:t>
            </a:r>
            <a:r>
              <a:rPr lang="ja-JP" altLang="ja-JP" sz="1600" b="1" dirty="0" smtClean="0">
                <a:solidFill>
                  <a:prstClr val="white"/>
                </a:solidFill>
              </a:rPr>
              <a:t>に</a:t>
            </a:r>
            <a:r>
              <a:rPr lang="ja-JP" altLang="ja-JP" sz="1600" b="1" dirty="0">
                <a:solidFill>
                  <a:prstClr val="white"/>
                </a:solidFill>
              </a:rPr>
              <a:t>係る指標</a:t>
            </a:r>
            <a:endParaRPr lang="ja-JP" altLang="en-US" sz="1600" dirty="0">
              <a:solidFill>
                <a:prstClr val="white"/>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40</a:t>
            </a:fld>
            <a:endParaRPr lang="ja-JP" altLang="en-US">
              <a:solidFill>
                <a:prstClr val="black">
                  <a:tint val="75000"/>
                </a:prstClr>
              </a:solidFill>
            </a:endParaRPr>
          </a:p>
        </p:txBody>
      </p:sp>
      <p:cxnSp>
        <p:nvCxnSpPr>
          <p:cNvPr id="9" name="直線コネクタ 8"/>
          <p:cNvCxnSpPr/>
          <p:nvPr/>
        </p:nvCxnSpPr>
        <p:spPr>
          <a:xfrm>
            <a:off x="0" y="548680"/>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p:cNvSpPr txBox="1">
            <a:spLocks/>
          </p:cNvSpPr>
          <p:nvPr/>
        </p:nvSpPr>
        <p:spPr>
          <a:xfrm>
            <a:off x="7639223" y="65196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40</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92775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5" y="-4396"/>
            <a:ext cx="9906001" cy="469571"/>
          </a:xfrm>
          <a:prstGeom prst="rect">
            <a:avLst/>
          </a:prstGeom>
          <a:noFill/>
          <a:ln>
            <a:noFill/>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医療費適正化計画における指標と保険者</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努力支援</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制度における指標との関係</a:t>
            </a:r>
            <a:endParaRPr lang="ja-JP" altLang="en-US" sz="1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432517" y="615634"/>
            <a:ext cx="9021185" cy="1985901"/>
          </a:xfrm>
          <a:prstGeom prst="rect">
            <a:avLst/>
          </a:prstGeom>
          <a:noFill/>
          <a:ln w="317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marL="177800" indent="-177800"/>
            <a:r>
              <a:rPr lang="ja-JP" altLang="en-US" dirty="0" smtClean="0">
                <a:solidFill>
                  <a:prstClr val="black"/>
                </a:solidFill>
                <a:latin typeface="ＭＳ Ｐゴシック"/>
              </a:rPr>
              <a:t>○ </a:t>
            </a:r>
            <a:r>
              <a:rPr lang="ja-JP" altLang="ja-JP" dirty="0" smtClean="0">
                <a:solidFill>
                  <a:prstClr val="black"/>
                </a:solidFill>
              </a:rPr>
              <a:t>次期</a:t>
            </a:r>
            <a:r>
              <a:rPr lang="ja-JP" altLang="ja-JP" dirty="0">
                <a:solidFill>
                  <a:prstClr val="black"/>
                </a:solidFill>
              </a:rPr>
              <a:t>医療費適正化</a:t>
            </a:r>
            <a:r>
              <a:rPr lang="ja-JP" altLang="ja-JP" dirty="0" smtClean="0">
                <a:solidFill>
                  <a:prstClr val="black"/>
                </a:solidFill>
              </a:rPr>
              <a:t>計画</a:t>
            </a:r>
            <a:r>
              <a:rPr lang="ja-JP" altLang="en-US" dirty="0">
                <a:solidFill>
                  <a:prstClr val="black"/>
                </a:solidFill>
              </a:rPr>
              <a:t>では</a:t>
            </a:r>
            <a:r>
              <a:rPr lang="ja-JP" altLang="en-US" dirty="0" smtClean="0">
                <a:solidFill>
                  <a:prstClr val="black"/>
                </a:solidFill>
              </a:rPr>
              <a:t>、現在、様々な分析を行っているところであり、今後、</a:t>
            </a:r>
            <a:r>
              <a:rPr lang="ja-JP" altLang="ja-JP" u="sng" dirty="0" smtClean="0">
                <a:solidFill>
                  <a:prstClr val="black"/>
                </a:solidFill>
              </a:rPr>
              <a:t>都道府県</a:t>
            </a:r>
            <a:r>
              <a:rPr lang="ja-JP" altLang="ja-JP" u="sng" dirty="0">
                <a:solidFill>
                  <a:prstClr val="black"/>
                </a:solidFill>
              </a:rPr>
              <a:t>や保険者等による適正化に向けた</a:t>
            </a:r>
            <a:r>
              <a:rPr lang="ja-JP" altLang="ja-JP" u="sng" dirty="0" smtClean="0">
                <a:solidFill>
                  <a:prstClr val="black"/>
                </a:solidFill>
              </a:rPr>
              <a:t>取組</a:t>
            </a:r>
            <a:r>
              <a:rPr lang="ja-JP" altLang="en-US" u="sng" dirty="0" smtClean="0">
                <a:solidFill>
                  <a:prstClr val="black"/>
                </a:solidFill>
              </a:rPr>
              <a:t>が可能なものについては指標として位置づける</a:t>
            </a:r>
            <a:r>
              <a:rPr lang="ja-JP" altLang="en-US" dirty="0" smtClean="0">
                <a:solidFill>
                  <a:prstClr val="black"/>
                </a:solidFill>
              </a:rPr>
              <a:t>ことを検討している。</a:t>
            </a:r>
            <a:endParaRPr lang="en-US" altLang="ja-JP" dirty="0" smtClean="0">
              <a:solidFill>
                <a:prstClr val="black"/>
              </a:solidFill>
            </a:endParaRPr>
          </a:p>
          <a:p>
            <a:pPr marL="177800" indent="-177800"/>
            <a:endParaRPr lang="en-US" altLang="ja-JP" dirty="0" smtClean="0">
              <a:solidFill>
                <a:prstClr val="black"/>
              </a:solidFill>
              <a:latin typeface="ＭＳ Ｐゴシック"/>
            </a:endParaRPr>
          </a:p>
          <a:p>
            <a:pPr marL="177800" indent="-177800"/>
            <a:r>
              <a:rPr lang="ja-JP" altLang="en-US" dirty="0" smtClean="0">
                <a:solidFill>
                  <a:prstClr val="black"/>
                </a:solidFill>
                <a:latin typeface="ＭＳ Ｐゴシック"/>
              </a:rPr>
              <a:t>○ 保険者努力支援制度においては、</a:t>
            </a:r>
            <a:r>
              <a:rPr lang="ja-JP" altLang="en-US" u="sng" dirty="0" smtClean="0">
                <a:solidFill>
                  <a:prstClr val="black"/>
                </a:solidFill>
                <a:latin typeface="ＭＳ Ｐゴシック"/>
              </a:rPr>
              <a:t>医療費適正化計画に位置づけられる指標も踏まえて検討</a:t>
            </a:r>
            <a:r>
              <a:rPr lang="ja-JP" altLang="en-US" dirty="0" smtClean="0">
                <a:solidFill>
                  <a:prstClr val="black"/>
                </a:solidFill>
                <a:latin typeface="ＭＳ Ｐゴシック"/>
              </a:rPr>
              <a:t>することとなる。</a:t>
            </a:r>
            <a:endParaRPr lang="ja-JP" altLang="en-US" dirty="0">
              <a:solidFill>
                <a:prstClr val="black"/>
              </a:solidFill>
              <a:latin typeface="ＭＳ Ｐゴシック"/>
            </a:endParaRPr>
          </a:p>
        </p:txBody>
      </p:sp>
      <p:sp>
        <p:nvSpPr>
          <p:cNvPr id="4" name="正方形/長方形 3"/>
          <p:cNvSpPr/>
          <p:nvPr/>
        </p:nvSpPr>
        <p:spPr>
          <a:xfrm>
            <a:off x="5998635" y="3038409"/>
            <a:ext cx="3781669" cy="2961681"/>
          </a:xfrm>
          <a:prstGeom prst="rect">
            <a:avLst/>
          </a:prstGeom>
          <a:noFill/>
          <a:ln>
            <a:solidFill>
              <a:schemeClr val="accent4"/>
            </a:solidFill>
          </a:ln>
        </p:spPr>
        <p:style>
          <a:lnRef idx="2">
            <a:schemeClr val="dk1"/>
          </a:lnRef>
          <a:fillRef idx="1">
            <a:schemeClr val="lt1"/>
          </a:fillRef>
          <a:effectRef idx="0">
            <a:schemeClr val="dk1"/>
          </a:effectRef>
          <a:fontRef idx="minor">
            <a:schemeClr val="dk1"/>
          </a:fontRef>
        </p:style>
        <p:txBody>
          <a:bodyPr tIns="180000" rtlCol="0" anchor="ctr"/>
          <a:lstStyle/>
          <a:p>
            <a:pPr marL="177800" indent="-177800">
              <a:spcAft>
                <a:spcPts val="600"/>
              </a:spcAft>
            </a:pPr>
            <a:r>
              <a:rPr lang="ja-JP" altLang="en-US" dirty="0" smtClean="0">
                <a:solidFill>
                  <a:prstClr val="black"/>
                </a:solidFill>
              </a:rPr>
              <a:t>○ 予防・健康づくり等</a:t>
            </a:r>
            <a:r>
              <a:rPr lang="ja-JP" altLang="en-US" dirty="0">
                <a:solidFill>
                  <a:prstClr val="black"/>
                </a:solidFill>
              </a:rPr>
              <a:t>の保険者共通の</a:t>
            </a:r>
            <a:r>
              <a:rPr lang="ja-JP" altLang="en-US" dirty="0" smtClean="0">
                <a:solidFill>
                  <a:prstClr val="black"/>
                </a:solidFill>
              </a:rPr>
              <a:t>インセンティブに関する指標</a:t>
            </a:r>
            <a:r>
              <a:rPr lang="ja-JP" altLang="en-US" dirty="0">
                <a:solidFill>
                  <a:prstClr val="black"/>
                </a:solidFill>
              </a:rPr>
              <a:t>を踏まえて、今後、具体的な指標を</a:t>
            </a:r>
            <a:r>
              <a:rPr lang="ja-JP" altLang="en-US" dirty="0" smtClean="0">
                <a:solidFill>
                  <a:prstClr val="black"/>
                </a:solidFill>
              </a:rPr>
              <a:t>検討</a:t>
            </a:r>
            <a:endParaRPr lang="en-US" altLang="ja-JP" dirty="0" smtClean="0">
              <a:solidFill>
                <a:prstClr val="black"/>
              </a:solidFill>
            </a:endParaRPr>
          </a:p>
          <a:p>
            <a:pPr marL="355600" indent="-355600"/>
            <a:endParaRPr lang="en-US" altLang="ja-JP" dirty="0" smtClean="0">
              <a:solidFill>
                <a:prstClr val="black"/>
              </a:solidFill>
            </a:endParaRPr>
          </a:p>
          <a:p>
            <a:pPr marL="177800" indent="-177800"/>
            <a:r>
              <a:rPr lang="ja-JP" altLang="en-US" dirty="0" smtClean="0">
                <a:solidFill>
                  <a:prstClr val="black"/>
                </a:solidFill>
              </a:rPr>
              <a:t>○ その</a:t>
            </a:r>
            <a:r>
              <a:rPr lang="ja-JP" altLang="en-US" dirty="0">
                <a:solidFill>
                  <a:prstClr val="black"/>
                </a:solidFill>
              </a:rPr>
              <a:t>際、</a:t>
            </a:r>
            <a:r>
              <a:rPr lang="ja-JP" altLang="en-US" u="sng" dirty="0">
                <a:solidFill>
                  <a:prstClr val="black"/>
                </a:solidFill>
              </a:rPr>
              <a:t>医療費適正化計画において</a:t>
            </a:r>
            <a:r>
              <a:rPr lang="ja-JP" altLang="en-US" u="sng" dirty="0" smtClean="0">
                <a:solidFill>
                  <a:prstClr val="black"/>
                </a:solidFill>
              </a:rPr>
              <a:t>位置づけられる指標</a:t>
            </a:r>
            <a:r>
              <a:rPr lang="ja-JP" altLang="en-US" u="sng" dirty="0">
                <a:solidFill>
                  <a:prstClr val="black"/>
                </a:solidFill>
              </a:rPr>
              <a:t>も踏まえることが</a:t>
            </a:r>
            <a:r>
              <a:rPr lang="ja-JP" altLang="en-US" u="sng" dirty="0" smtClean="0">
                <a:solidFill>
                  <a:prstClr val="black"/>
                </a:solidFill>
              </a:rPr>
              <a:t>必要</a:t>
            </a:r>
            <a:endParaRPr lang="en-US" altLang="ja-JP" u="sng" dirty="0" smtClean="0">
              <a:solidFill>
                <a:prstClr val="black"/>
              </a:solidFill>
            </a:endParaRPr>
          </a:p>
        </p:txBody>
      </p:sp>
      <p:sp>
        <p:nvSpPr>
          <p:cNvPr id="16" name="角丸四角形 15"/>
          <p:cNvSpPr/>
          <p:nvPr/>
        </p:nvSpPr>
        <p:spPr>
          <a:xfrm>
            <a:off x="6609082" y="2768406"/>
            <a:ext cx="2560773" cy="540000"/>
          </a:xfrm>
          <a:prstGeom prst="roundRect">
            <a:avLst/>
          </a:prstGeom>
          <a:solidFill>
            <a:schemeClr val="bg1"/>
          </a:solidFill>
          <a:ln w="254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prstClr val="black"/>
                </a:solidFill>
              </a:rPr>
              <a:t>保険者努力支援制度</a:t>
            </a:r>
            <a:endParaRPr lang="en-US" altLang="ja-JP" sz="1600" dirty="0" smtClean="0">
              <a:solidFill>
                <a:prstClr val="black"/>
              </a:solidFill>
            </a:endParaRPr>
          </a:p>
          <a:p>
            <a:pPr algn="ctr"/>
            <a:r>
              <a:rPr lang="ja-JP" altLang="en-US" sz="1600" dirty="0" smtClean="0">
                <a:solidFill>
                  <a:prstClr val="black"/>
                </a:solidFill>
              </a:rPr>
              <a:t>（平成</a:t>
            </a:r>
            <a:r>
              <a:rPr lang="en-US" altLang="ja-JP" sz="1600" dirty="0" smtClean="0">
                <a:solidFill>
                  <a:prstClr val="black"/>
                </a:solidFill>
              </a:rPr>
              <a:t>30</a:t>
            </a:r>
            <a:r>
              <a:rPr lang="ja-JP" altLang="en-US" sz="1600" dirty="0" smtClean="0">
                <a:solidFill>
                  <a:prstClr val="black"/>
                </a:solidFill>
              </a:rPr>
              <a:t>年度</a:t>
            </a:r>
            <a:r>
              <a:rPr lang="ja-JP" altLang="en-US" sz="1600" dirty="0">
                <a:solidFill>
                  <a:prstClr val="black"/>
                </a:solidFill>
              </a:rPr>
              <a:t>～</a:t>
            </a:r>
            <a:r>
              <a:rPr lang="ja-JP" altLang="en-US" sz="1600" dirty="0" smtClean="0">
                <a:solidFill>
                  <a:prstClr val="black"/>
                </a:solidFill>
              </a:rPr>
              <a:t>）</a:t>
            </a:r>
            <a:r>
              <a:rPr lang="en-US" altLang="ja-JP" sz="1000" dirty="0" smtClean="0">
                <a:solidFill>
                  <a:prstClr val="black"/>
                </a:solidFill>
              </a:rPr>
              <a:t>※</a:t>
            </a:r>
            <a:endParaRPr lang="ja-JP" altLang="en-US" sz="1000" dirty="0" smtClean="0">
              <a:solidFill>
                <a:prstClr val="black"/>
              </a:solidFill>
            </a:endParaRPr>
          </a:p>
        </p:txBody>
      </p:sp>
      <p:sp>
        <p:nvSpPr>
          <p:cNvPr id="10" name="正方形/長方形 9"/>
          <p:cNvSpPr/>
          <p:nvPr/>
        </p:nvSpPr>
        <p:spPr>
          <a:xfrm>
            <a:off x="210128" y="3038409"/>
            <a:ext cx="4082473" cy="2961681"/>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tIns="144000" rtlCol="0" anchor="ctr"/>
          <a:lstStyle/>
          <a:p>
            <a:pPr marL="177800" indent="-177800"/>
            <a:endParaRPr lang="en-US" altLang="ja-JP" dirty="0" smtClean="0">
              <a:solidFill>
                <a:prstClr val="black"/>
              </a:solidFill>
            </a:endParaRPr>
          </a:p>
          <a:p>
            <a:pPr marL="177800" indent="-177800"/>
            <a:r>
              <a:rPr lang="ja-JP" altLang="en-US" dirty="0" smtClean="0">
                <a:solidFill>
                  <a:prstClr val="black"/>
                </a:solidFill>
              </a:rPr>
              <a:t>○ データ</a:t>
            </a:r>
            <a:r>
              <a:rPr lang="ja-JP" altLang="en-US" dirty="0">
                <a:solidFill>
                  <a:prstClr val="black"/>
                </a:solidFill>
              </a:rPr>
              <a:t>分析等を通じて、</a:t>
            </a:r>
            <a:r>
              <a:rPr lang="ja-JP" altLang="en-US" dirty="0" smtClean="0">
                <a:solidFill>
                  <a:prstClr val="black"/>
                </a:solidFill>
              </a:rPr>
              <a:t>都道府県や保険者に</a:t>
            </a:r>
            <a:r>
              <a:rPr lang="ja-JP" altLang="en-US" dirty="0">
                <a:solidFill>
                  <a:prstClr val="black"/>
                </a:solidFill>
              </a:rPr>
              <a:t>おける取組が可能なものを中心に、指標として位置づける</a:t>
            </a:r>
            <a:r>
              <a:rPr lang="ja-JP" altLang="en-US" dirty="0" smtClean="0">
                <a:solidFill>
                  <a:prstClr val="black"/>
                </a:solidFill>
              </a:rPr>
              <a:t>。</a:t>
            </a:r>
            <a:endParaRPr lang="en-US" altLang="ja-JP" dirty="0">
              <a:solidFill>
                <a:prstClr val="black"/>
              </a:solidFill>
            </a:endParaRPr>
          </a:p>
          <a:p>
            <a:endParaRPr lang="en-US" altLang="ja-JP" dirty="0" smtClean="0">
              <a:solidFill>
                <a:prstClr val="black"/>
              </a:solidFill>
            </a:endParaRPr>
          </a:p>
          <a:p>
            <a:r>
              <a:rPr lang="ja-JP" altLang="en-US" dirty="0" smtClean="0">
                <a:solidFill>
                  <a:prstClr val="black"/>
                </a:solidFill>
              </a:rPr>
              <a:t>（指標）</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①　住民</a:t>
            </a:r>
            <a:r>
              <a:rPr lang="ja-JP" altLang="en-US" dirty="0">
                <a:solidFill>
                  <a:prstClr val="black"/>
                </a:solidFill>
              </a:rPr>
              <a:t>の健康の保持の</a:t>
            </a:r>
            <a:r>
              <a:rPr lang="ja-JP" altLang="en-US" dirty="0" smtClean="0">
                <a:solidFill>
                  <a:prstClr val="black"/>
                </a:solidFill>
              </a:rPr>
              <a:t>推進</a:t>
            </a:r>
            <a:endParaRPr lang="en-US" altLang="ja-JP" dirty="0" smtClean="0">
              <a:solidFill>
                <a:prstClr val="black"/>
              </a:solidFill>
            </a:endParaRPr>
          </a:p>
          <a:p>
            <a:pPr>
              <a:spcAft>
                <a:spcPts val="600"/>
              </a:spcAft>
            </a:pPr>
            <a:r>
              <a:rPr lang="ja-JP" altLang="en-US" dirty="0">
                <a:solidFill>
                  <a:prstClr val="black"/>
                </a:solidFill>
              </a:rPr>
              <a:t>　</a:t>
            </a:r>
            <a:r>
              <a:rPr lang="ja-JP" altLang="en-US" dirty="0" smtClean="0">
                <a:solidFill>
                  <a:prstClr val="black"/>
                </a:solidFill>
              </a:rPr>
              <a:t>　　に関する目標</a:t>
            </a:r>
            <a:endParaRPr lang="en-US" altLang="ja-JP" dirty="0" smtClean="0">
              <a:solidFill>
                <a:prstClr val="black"/>
              </a:solidFill>
            </a:endParaRPr>
          </a:p>
          <a:p>
            <a:r>
              <a:rPr lang="ja-JP" altLang="en-US" dirty="0" smtClean="0">
                <a:solidFill>
                  <a:prstClr val="black"/>
                </a:solidFill>
              </a:rPr>
              <a:t>　②　医療</a:t>
            </a:r>
            <a:r>
              <a:rPr lang="ja-JP" altLang="en-US" dirty="0">
                <a:solidFill>
                  <a:prstClr val="black"/>
                </a:solidFill>
              </a:rPr>
              <a:t>の効率的な提供の</a:t>
            </a:r>
            <a:r>
              <a:rPr lang="ja-JP" altLang="en-US" dirty="0" smtClean="0">
                <a:solidFill>
                  <a:prstClr val="black"/>
                </a:solidFill>
              </a:rPr>
              <a:t>推進</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に関する目標</a:t>
            </a:r>
            <a:endParaRPr lang="en-US" altLang="ja-JP" sz="1400" dirty="0" smtClean="0">
              <a:solidFill>
                <a:prstClr val="black"/>
              </a:solidFill>
            </a:endParaRPr>
          </a:p>
        </p:txBody>
      </p:sp>
      <p:sp>
        <p:nvSpPr>
          <p:cNvPr id="7" name="左矢印 6"/>
          <p:cNvSpPr/>
          <p:nvPr/>
        </p:nvSpPr>
        <p:spPr>
          <a:xfrm>
            <a:off x="4405180" y="4605924"/>
            <a:ext cx="1425858" cy="580214"/>
          </a:xfrm>
          <a:prstGeom prst="leftArrow">
            <a:avLst/>
          </a:prstGeom>
          <a:pattFill prst="pct40">
            <a:fgClr>
              <a:srgbClr val="00B050"/>
            </a:fgClr>
            <a:bgClr>
              <a:schemeClr val="bg1"/>
            </a:bgClr>
          </a:patt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b="1" u="sng" dirty="0" smtClean="0">
              <a:solidFill>
                <a:srgbClr val="FF0000"/>
              </a:solidFill>
            </a:endParaRPr>
          </a:p>
        </p:txBody>
      </p:sp>
      <p:sp>
        <p:nvSpPr>
          <p:cNvPr id="17" name="角丸四角形 16"/>
          <p:cNvSpPr/>
          <p:nvPr/>
        </p:nvSpPr>
        <p:spPr>
          <a:xfrm>
            <a:off x="1018506" y="2742280"/>
            <a:ext cx="2399763" cy="540000"/>
          </a:xfrm>
          <a:prstGeom prst="roundRect">
            <a:avLst/>
          </a:prstGeom>
          <a:solidFill>
            <a:schemeClr val="bg1"/>
          </a:solidFill>
          <a:ln w="254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prstClr val="black"/>
                </a:solidFill>
              </a:rPr>
              <a:t>医療費適正化計画</a:t>
            </a:r>
            <a:endParaRPr lang="en-US" altLang="ja-JP" sz="1600" dirty="0" smtClean="0">
              <a:solidFill>
                <a:prstClr val="black"/>
              </a:solidFill>
            </a:endParaRPr>
          </a:p>
          <a:p>
            <a:pPr algn="ctr"/>
            <a:r>
              <a:rPr lang="ja-JP" altLang="en-US" sz="1600" dirty="0" smtClean="0">
                <a:solidFill>
                  <a:prstClr val="black"/>
                </a:solidFill>
              </a:rPr>
              <a:t>（平成</a:t>
            </a:r>
            <a:r>
              <a:rPr lang="en-US" altLang="ja-JP" sz="1600" dirty="0">
                <a:solidFill>
                  <a:prstClr val="black"/>
                </a:solidFill>
              </a:rPr>
              <a:t>30</a:t>
            </a:r>
            <a:r>
              <a:rPr lang="ja-JP" altLang="en-US" sz="1600" dirty="0" smtClean="0">
                <a:solidFill>
                  <a:prstClr val="black"/>
                </a:solidFill>
              </a:rPr>
              <a:t>年度～）</a:t>
            </a:r>
            <a:r>
              <a:rPr lang="en-US" altLang="ja-JP" sz="1000" dirty="0" smtClean="0">
                <a:solidFill>
                  <a:prstClr val="black"/>
                </a:solidFill>
              </a:rPr>
              <a:t>※</a:t>
            </a:r>
          </a:p>
        </p:txBody>
      </p:sp>
      <p:sp>
        <p:nvSpPr>
          <p:cNvPr id="9" name="角丸四角形 8"/>
          <p:cNvSpPr/>
          <p:nvPr/>
        </p:nvSpPr>
        <p:spPr>
          <a:xfrm>
            <a:off x="4390170" y="5242713"/>
            <a:ext cx="1485897" cy="1054399"/>
          </a:xfrm>
          <a:prstGeom prst="roundRect">
            <a:avLst/>
          </a:prstGeom>
          <a:noFill/>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dirty="0" smtClean="0">
                <a:solidFill>
                  <a:prstClr val="black"/>
                </a:solidFill>
              </a:rPr>
              <a:t>保険者努力支援制度にも盛り込まれた指標に係る取組を支援</a:t>
            </a:r>
          </a:p>
        </p:txBody>
      </p:sp>
      <p:sp>
        <p:nvSpPr>
          <p:cNvPr id="13" name="角丸四角形 12"/>
          <p:cNvSpPr/>
          <p:nvPr/>
        </p:nvSpPr>
        <p:spPr>
          <a:xfrm>
            <a:off x="4420194" y="3020762"/>
            <a:ext cx="1485897" cy="969819"/>
          </a:xfrm>
          <a:prstGeom prst="roundRect">
            <a:avLst/>
          </a:prstGeom>
          <a:noFill/>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dirty="0">
                <a:solidFill>
                  <a:prstClr val="black"/>
                </a:solidFill>
              </a:rPr>
              <a:t>医療費適正化計画の</a:t>
            </a:r>
            <a:r>
              <a:rPr lang="ja-JP" altLang="en-US" sz="1300" dirty="0" smtClean="0">
                <a:solidFill>
                  <a:prstClr val="black"/>
                </a:solidFill>
              </a:rPr>
              <a:t>指標も踏まえて</a:t>
            </a:r>
            <a:r>
              <a:rPr lang="ja-JP" altLang="en-US" sz="1300" dirty="0">
                <a:solidFill>
                  <a:prstClr val="black"/>
                </a:solidFill>
              </a:rPr>
              <a:t>検討</a:t>
            </a:r>
          </a:p>
        </p:txBody>
      </p:sp>
      <p:sp>
        <p:nvSpPr>
          <p:cNvPr id="14" name="左矢印 13"/>
          <p:cNvSpPr/>
          <p:nvPr/>
        </p:nvSpPr>
        <p:spPr>
          <a:xfrm rot="10800000">
            <a:off x="4466475" y="4062338"/>
            <a:ext cx="1425858" cy="580214"/>
          </a:xfrm>
          <a:prstGeom prst="leftArrow">
            <a:avLst/>
          </a:prstGeom>
          <a:pattFill prst="pct40">
            <a:fgClr>
              <a:srgbClr val="00B050"/>
            </a:fgClr>
            <a:bgClr>
              <a:schemeClr val="bg1"/>
            </a:bgClr>
          </a:patt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b="1" u="sng" dirty="0" smtClean="0">
              <a:solidFill>
                <a:srgbClr val="FF0000"/>
              </a:solidFill>
            </a:endParaRPr>
          </a:p>
        </p:txBody>
      </p:sp>
      <p:sp>
        <p:nvSpPr>
          <p:cNvPr id="15" name="角丸四角形 14"/>
          <p:cNvSpPr/>
          <p:nvPr/>
        </p:nvSpPr>
        <p:spPr>
          <a:xfrm>
            <a:off x="4670100" y="4136082"/>
            <a:ext cx="896014" cy="432000"/>
          </a:xfrm>
          <a:prstGeom prst="roundRect">
            <a:avLst/>
          </a:prstGeom>
          <a:no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prstClr val="black"/>
                </a:solidFill>
              </a:rPr>
              <a:t>指標</a:t>
            </a:r>
          </a:p>
        </p:txBody>
      </p:sp>
      <p:sp>
        <p:nvSpPr>
          <p:cNvPr id="19" name="角丸四角形 18"/>
          <p:cNvSpPr/>
          <p:nvPr/>
        </p:nvSpPr>
        <p:spPr>
          <a:xfrm>
            <a:off x="4683858" y="4689800"/>
            <a:ext cx="896014" cy="432000"/>
          </a:xfrm>
          <a:prstGeom prst="roundRect">
            <a:avLst/>
          </a:prstGeom>
          <a:no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prstClr val="black"/>
                </a:solidFill>
              </a:rPr>
              <a:t>支援</a:t>
            </a:r>
            <a:endParaRPr lang="ja-JP" altLang="en-US" sz="1600" dirty="0" smtClean="0">
              <a:solidFill>
                <a:prstClr val="black"/>
              </a:solidFill>
            </a:endParaRPr>
          </a:p>
        </p:txBody>
      </p:sp>
      <p:sp>
        <p:nvSpPr>
          <p:cNvPr id="20" name="角丸四角形 19"/>
          <p:cNvSpPr/>
          <p:nvPr/>
        </p:nvSpPr>
        <p:spPr>
          <a:xfrm>
            <a:off x="121134" y="5869461"/>
            <a:ext cx="4269036" cy="1054399"/>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174625" indent="-174625"/>
            <a:r>
              <a:rPr lang="en-US" altLang="ja-JP" sz="1400" dirty="0" smtClean="0">
                <a:solidFill>
                  <a:prstClr val="black"/>
                </a:solidFill>
              </a:rPr>
              <a:t>※</a:t>
            </a:r>
            <a:r>
              <a:rPr lang="ja-JP" altLang="en-US" sz="1400" dirty="0" smtClean="0">
                <a:solidFill>
                  <a:prstClr val="black"/>
                </a:solidFill>
              </a:rPr>
              <a:t>　</a:t>
            </a:r>
            <a:r>
              <a:rPr lang="ja-JP" altLang="en-US" sz="1400" dirty="0" smtClean="0">
                <a:solidFill>
                  <a:prstClr val="black"/>
                </a:solidFill>
                <a:latin typeface="ＭＳ Ｐゴシック"/>
              </a:rPr>
              <a:t>地域</a:t>
            </a:r>
            <a:r>
              <a:rPr lang="ja-JP" altLang="en-US" sz="1400" dirty="0">
                <a:solidFill>
                  <a:prstClr val="black"/>
                </a:solidFill>
                <a:latin typeface="ＭＳ Ｐゴシック"/>
              </a:rPr>
              <a:t>医療構想の策定時期に</a:t>
            </a:r>
            <a:r>
              <a:rPr lang="ja-JP" altLang="en-US" sz="1400" dirty="0" smtClean="0">
                <a:solidFill>
                  <a:prstClr val="black"/>
                </a:solidFill>
                <a:latin typeface="ＭＳ Ｐゴシック"/>
              </a:rPr>
              <a:t>より平成</a:t>
            </a:r>
            <a:r>
              <a:rPr lang="en-US" altLang="ja-JP" sz="1400" dirty="0">
                <a:solidFill>
                  <a:prstClr val="black"/>
                </a:solidFill>
                <a:latin typeface="ＭＳ Ｐゴシック"/>
              </a:rPr>
              <a:t>28</a:t>
            </a:r>
            <a:r>
              <a:rPr lang="ja-JP" altLang="en-US" sz="1400" dirty="0">
                <a:solidFill>
                  <a:prstClr val="black"/>
                </a:solidFill>
                <a:latin typeface="ＭＳ Ｐゴシック"/>
              </a:rPr>
              <a:t>年度より前倒しで計画策定が</a:t>
            </a:r>
            <a:r>
              <a:rPr lang="ja-JP" altLang="en-US" sz="1400" dirty="0" smtClean="0">
                <a:solidFill>
                  <a:prstClr val="black"/>
                </a:solidFill>
                <a:latin typeface="ＭＳ Ｐゴシック"/>
              </a:rPr>
              <a:t>可能のため、本年度中に基本方針を策定</a:t>
            </a:r>
            <a:endParaRPr lang="ja-JP" altLang="en-US" sz="1400" dirty="0">
              <a:solidFill>
                <a:prstClr val="black"/>
              </a:solidFill>
              <a:latin typeface="ＭＳ Ｐゴシック"/>
            </a:endParaRPr>
          </a:p>
        </p:txBody>
      </p:sp>
      <p:sp>
        <p:nvSpPr>
          <p:cNvPr id="21" name="角丸四角形 20"/>
          <p:cNvSpPr/>
          <p:nvPr/>
        </p:nvSpPr>
        <p:spPr>
          <a:xfrm>
            <a:off x="5887645" y="5921712"/>
            <a:ext cx="4018361" cy="1054399"/>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174625" indent="-174625"/>
            <a:r>
              <a:rPr lang="en-US" altLang="ja-JP" sz="1400" dirty="0" smtClean="0">
                <a:solidFill>
                  <a:prstClr val="black"/>
                </a:solidFill>
              </a:rPr>
              <a:t>※</a:t>
            </a:r>
            <a:r>
              <a:rPr lang="ja-JP" altLang="en-US" sz="1400" dirty="0" smtClean="0">
                <a:solidFill>
                  <a:prstClr val="black"/>
                </a:solidFill>
              </a:rPr>
              <a:t>　保険者努力支援制度の指標のうち、可能なものは、</a:t>
            </a:r>
            <a:r>
              <a:rPr lang="ja-JP" altLang="en-US" sz="1400" dirty="0" smtClean="0">
                <a:solidFill>
                  <a:prstClr val="black"/>
                </a:solidFill>
                <a:latin typeface="ＭＳ Ｐゴシック"/>
              </a:rPr>
              <a:t>平成</a:t>
            </a:r>
            <a:r>
              <a:rPr lang="en-US" altLang="ja-JP" sz="1400" dirty="0">
                <a:solidFill>
                  <a:prstClr val="black"/>
                </a:solidFill>
                <a:latin typeface="ＭＳ Ｐゴシック"/>
              </a:rPr>
              <a:t>28</a:t>
            </a:r>
            <a:r>
              <a:rPr lang="ja-JP" altLang="en-US" sz="1400" dirty="0" smtClean="0">
                <a:solidFill>
                  <a:prstClr val="black"/>
                </a:solidFill>
                <a:latin typeface="ＭＳ Ｐゴシック"/>
              </a:rPr>
              <a:t>年度から特別調整交付金により支援</a:t>
            </a:r>
            <a:endParaRPr lang="ja-JP" altLang="en-US" sz="1400" dirty="0">
              <a:solidFill>
                <a:prstClr val="black"/>
              </a:solidFill>
              <a:latin typeface="ＭＳ Ｐゴシック"/>
            </a:endParaRPr>
          </a:p>
        </p:txBody>
      </p:sp>
      <p:cxnSp>
        <p:nvCxnSpPr>
          <p:cNvPr id="22" name="直線コネクタ 21"/>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41</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306721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772816"/>
            <a:ext cx="8602538" cy="1470025"/>
          </a:xfrm>
        </p:spPr>
        <p:txBody>
          <a:bodyPr>
            <a:normAutofit/>
          </a:bodyPr>
          <a:lstStyle/>
          <a:p>
            <a:r>
              <a:rPr lang="en-US" altLang="ja-JP" dirty="0"/>
              <a:t>Ⅴ</a:t>
            </a:r>
            <a:r>
              <a:rPr kumimoji="1" lang="ja-JP" altLang="en-US" dirty="0" err="1" smtClean="0"/>
              <a:t>．</a:t>
            </a:r>
            <a:r>
              <a:rPr lang="ja-JP" altLang="en-US" dirty="0" smtClean="0"/>
              <a:t>保険者機能の強化</a:t>
            </a:r>
            <a:r>
              <a:rPr lang="ja-JP" altLang="en-US" dirty="0"/>
              <a:t>等</a:t>
            </a:r>
            <a:endParaRPr kumimoji="1" lang="ja-JP" altLang="en-US" dirty="0"/>
          </a:p>
        </p:txBody>
      </p:sp>
      <p:sp>
        <p:nvSpPr>
          <p:cNvPr id="5" name="タイトル 1"/>
          <p:cNvSpPr txBox="1">
            <a:spLocks/>
          </p:cNvSpPr>
          <p:nvPr/>
        </p:nvSpPr>
        <p:spPr>
          <a:xfrm>
            <a:off x="1640632" y="3068960"/>
            <a:ext cx="7128792" cy="22322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algn="l">
              <a:lnSpc>
                <a:spcPts val="3200"/>
              </a:lnSpc>
              <a:tabLst>
                <a:tab pos="271463" algn="l"/>
              </a:tabLst>
            </a:pPr>
            <a:r>
              <a:rPr lang="ja-JP" altLang="en-US" sz="2400" dirty="0">
                <a:solidFill>
                  <a:schemeClr val="bg2">
                    <a:lumMod val="50000"/>
                  </a:schemeClr>
                </a:solidFill>
              </a:rPr>
              <a:t>１　データヘルス計画</a:t>
            </a:r>
          </a:p>
          <a:p>
            <a:pPr marL="271463" algn="l">
              <a:lnSpc>
                <a:spcPts val="3200"/>
              </a:lnSpc>
              <a:tabLst>
                <a:tab pos="271463" algn="l"/>
              </a:tabLst>
            </a:pPr>
            <a:r>
              <a:rPr lang="ja-JP" altLang="en-US" sz="2400" dirty="0">
                <a:solidFill>
                  <a:schemeClr val="bg2">
                    <a:lumMod val="50000"/>
                  </a:schemeClr>
                </a:solidFill>
              </a:rPr>
              <a:t>２　糖尿病性腎症の重症化予防の取組</a:t>
            </a:r>
          </a:p>
          <a:p>
            <a:pPr marL="271463" algn="l">
              <a:lnSpc>
                <a:spcPts val="3200"/>
              </a:lnSpc>
              <a:tabLst>
                <a:tab pos="271463" algn="l"/>
              </a:tabLst>
            </a:pPr>
            <a:r>
              <a:rPr lang="ja-JP" altLang="en-US" sz="2400" dirty="0">
                <a:solidFill>
                  <a:schemeClr val="bg2">
                    <a:lumMod val="50000"/>
                  </a:schemeClr>
                </a:solidFill>
              </a:rPr>
              <a:t>３　後発医薬品の使用促進に向けた取組</a:t>
            </a:r>
          </a:p>
          <a:p>
            <a:pPr marL="271463" algn="l">
              <a:lnSpc>
                <a:spcPts val="3200"/>
              </a:lnSpc>
              <a:tabLst>
                <a:tab pos="271463" algn="l"/>
              </a:tabLst>
            </a:pPr>
            <a:r>
              <a:rPr lang="ja-JP" altLang="en-US" sz="2400" dirty="0">
                <a:solidFill>
                  <a:schemeClr val="bg2">
                    <a:lumMod val="50000"/>
                  </a:schemeClr>
                </a:solidFill>
              </a:rPr>
              <a:t>４　第三者求償の推進</a:t>
            </a:r>
          </a:p>
          <a:p>
            <a:pPr marL="271463" algn="l">
              <a:lnSpc>
                <a:spcPts val="3200"/>
              </a:lnSpc>
              <a:tabLst>
                <a:tab pos="271463" algn="l"/>
              </a:tabLst>
            </a:pPr>
            <a:r>
              <a:rPr lang="ja-JP" altLang="en-US" sz="2400" dirty="0">
                <a:solidFill>
                  <a:schemeClr val="bg2">
                    <a:lumMod val="50000"/>
                  </a:schemeClr>
                </a:solidFill>
              </a:rPr>
              <a:t>５　保険者努力支援制度とその前倒し実施</a:t>
            </a:r>
          </a:p>
          <a:p>
            <a:pPr marL="271463" algn="l">
              <a:lnSpc>
                <a:spcPts val="3200"/>
              </a:lnSpc>
              <a:tabLst>
                <a:tab pos="271463" algn="l"/>
              </a:tabLst>
            </a:pPr>
            <a:r>
              <a:rPr lang="ja-JP" altLang="en-US" sz="2400" dirty="0">
                <a:solidFill>
                  <a:prstClr val="black"/>
                </a:solidFill>
              </a:rPr>
              <a:t>６　地域包括ケアの推進</a:t>
            </a:r>
          </a:p>
          <a:p>
            <a:pPr marL="271463" algn="l">
              <a:lnSpc>
                <a:spcPts val="3200"/>
              </a:lnSpc>
              <a:tabLst>
                <a:tab pos="271463" algn="l"/>
              </a:tabLst>
            </a:pPr>
            <a:r>
              <a:rPr lang="ja-JP" altLang="en-US" sz="2400" dirty="0">
                <a:solidFill>
                  <a:schemeClr val="bg2">
                    <a:lumMod val="50000"/>
                  </a:schemeClr>
                </a:solidFill>
              </a:rPr>
              <a:t>７　情報セキュリティ対策の強化について</a:t>
            </a:r>
            <a:endParaRPr lang="en-US" altLang="ja-JP" sz="2400" dirty="0">
              <a:solidFill>
                <a:schemeClr val="bg2">
                  <a:lumMod val="50000"/>
                </a:schemeClr>
              </a:solidFill>
            </a:endParaRPr>
          </a:p>
          <a:p>
            <a:pPr marL="271463" algn="l">
              <a:lnSpc>
                <a:spcPts val="3200"/>
              </a:lnSpc>
              <a:tabLst>
                <a:tab pos="271463" algn="l"/>
              </a:tabLst>
            </a:pPr>
            <a:r>
              <a:rPr lang="ja-JP" altLang="en-US" sz="2400" dirty="0" smtClean="0">
                <a:solidFill>
                  <a:schemeClr val="bg2">
                    <a:lumMod val="50000"/>
                  </a:schemeClr>
                </a:solidFill>
              </a:rPr>
              <a:t>８　番号制度の導入と</a:t>
            </a:r>
            <a:r>
              <a:rPr lang="ja-JP" altLang="en-US" sz="2400" dirty="0">
                <a:solidFill>
                  <a:schemeClr val="bg2">
                    <a:lumMod val="50000"/>
                  </a:schemeClr>
                </a:solidFill>
              </a:rPr>
              <a:t>活用について</a:t>
            </a:r>
            <a:endParaRPr lang="en-US" altLang="ja-JP" sz="2400" dirty="0" smtClean="0">
              <a:solidFill>
                <a:schemeClr val="bg2">
                  <a:lumMod val="50000"/>
                </a:schemeClr>
              </a:solidFill>
            </a:endParaRPr>
          </a:p>
        </p:txBody>
      </p:sp>
      <p:sp>
        <p:nvSpPr>
          <p:cNvPr id="4" name="正方形/長方形 3"/>
          <p:cNvSpPr/>
          <p:nvPr/>
        </p:nvSpPr>
        <p:spPr>
          <a:xfrm>
            <a:off x="1836765" y="5157192"/>
            <a:ext cx="66247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01829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846" y="2709036"/>
            <a:ext cx="9322545" cy="4103784"/>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05" tIns="45706" rIns="91405" bIns="45706" rtlCol="0" anchor="ctr"/>
          <a:lstStyle/>
          <a:p>
            <a:pPr algn="ctr"/>
            <a:endParaRPr lang="ja-JP" altLang="en-US" spc="-100" dirty="0">
              <a:solidFill>
                <a:prstClr val="black"/>
              </a:solidFill>
            </a:endParaRPr>
          </a:p>
        </p:txBody>
      </p:sp>
      <p:sp>
        <p:nvSpPr>
          <p:cNvPr id="70" name="円/楕円 69"/>
          <p:cNvSpPr/>
          <p:nvPr/>
        </p:nvSpPr>
        <p:spPr>
          <a:xfrm>
            <a:off x="992632" y="3500998"/>
            <a:ext cx="1452954" cy="503975"/>
          </a:xfrm>
          <a:prstGeom prst="ellipse">
            <a:avLst/>
          </a:prstGeom>
        </p:spPr>
        <p:style>
          <a:lnRef idx="1">
            <a:schemeClr val="accent1"/>
          </a:lnRef>
          <a:fillRef idx="2">
            <a:schemeClr val="accent1"/>
          </a:fillRef>
          <a:effectRef idx="1">
            <a:schemeClr val="accent1"/>
          </a:effectRef>
          <a:fontRef idx="minor">
            <a:schemeClr val="dk1"/>
          </a:fontRef>
        </p:style>
        <p:txBody>
          <a:bodyPr lIns="91405" tIns="45706" rIns="91405" bIns="45706" rtlCol="0" anchor="ctr"/>
          <a:lstStyle/>
          <a:p>
            <a:pPr algn="ctr"/>
            <a:endParaRPr lang="ja-JP" altLang="en-US" spc="-100">
              <a:solidFill>
                <a:prstClr val="black"/>
              </a:solidFill>
            </a:endParaRPr>
          </a:p>
        </p:txBody>
      </p:sp>
      <p:sp>
        <p:nvSpPr>
          <p:cNvPr id="57" name="円/楕円 56"/>
          <p:cNvSpPr/>
          <p:nvPr/>
        </p:nvSpPr>
        <p:spPr>
          <a:xfrm>
            <a:off x="1298681" y="3500984"/>
            <a:ext cx="7254806" cy="3095848"/>
          </a:xfrm>
          <a:prstGeom prst="ellipse">
            <a:avLst/>
          </a:prstGeom>
        </p:spPr>
        <p:style>
          <a:lnRef idx="2">
            <a:schemeClr val="accent3"/>
          </a:lnRef>
          <a:fillRef idx="1">
            <a:schemeClr val="lt1"/>
          </a:fillRef>
          <a:effectRef idx="0">
            <a:schemeClr val="accent3"/>
          </a:effectRef>
          <a:fontRef idx="minor">
            <a:schemeClr val="dk1"/>
          </a:fontRef>
        </p:style>
        <p:txBody>
          <a:bodyPr lIns="91405" tIns="45706" rIns="91405" bIns="45706" rtlCol="0" anchor="ctr"/>
          <a:lstStyle/>
          <a:p>
            <a:pPr algn="ctr"/>
            <a:endParaRPr lang="ja-JP" altLang="en-US" spc="-100">
              <a:solidFill>
                <a:prstClr val="black"/>
              </a:solidFill>
            </a:endParaRPr>
          </a:p>
        </p:txBody>
      </p:sp>
      <p:sp>
        <p:nvSpPr>
          <p:cNvPr id="69" name="円/楕円 68"/>
          <p:cNvSpPr/>
          <p:nvPr/>
        </p:nvSpPr>
        <p:spPr>
          <a:xfrm>
            <a:off x="7695379" y="3788969"/>
            <a:ext cx="1728192" cy="503975"/>
          </a:xfrm>
          <a:prstGeom prst="ellipse">
            <a:avLst/>
          </a:prstGeom>
        </p:spPr>
        <p:style>
          <a:lnRef idx="1">
            <a:schemeClr val="accent6"/>
          </a:lnRef>
          <a:fillRef idx="2">
            <a:schemeClr val="accent6"/>
          </a:fillRef>
          <a:effectRef idx="1">
            <a:schemeClr val="accent6"/>
          </a:effectRef>
          <a:fontRef idx="minor">
            <a:schemeClr val="dk1"/>
          </a:fontRef>
        </p:style>
        <p:txBody>
          <a:bodyPr lIns="91405" tIns="45706" rIns="91405" bIns="45706" rtlCol="0" anchor="ctr"/>
          <a:lstStyle/>
          <a:p>
            <a:pPr algn="ctr"/>
            <a:endParaRPr lang="ja-JP" altLang="en-US" spc="-100">
              <a:solidFill>
                <a:prstClr val="black"/>
              </a:solidFill>
            </a:endParaRPr>
          </a:p>
        </p:txBody>
      </p:sp>
      <p:sp>
        <p:nvSpPr>
          <p:cNvPr id="73" name="右カーブ矢印 72"/>
          <p:cNvSpPr/>
          <p:nvPr/>
        </p:nvSpPr>
        <p:spPr>
          <a:xfrm rot="19031753">
            <a:off x="2709387" y="3998249"/>
            <a:ext cx="541706" cy="1432290"/>
          </a:xfrm>
          <a:prstGeom prst="curvedRightArrow">
            <a:avLst/>
          </a:prstGeom>
        </p:spPr>
        <p:style>
          <a:lnRef idx="1">
            <a:schemeClr val="accent6"/>
          </a:lnRef>
          <a:fillRef idx="3">
            <a:schemeClr val="accent6"/>
          </a:fillRef>
          <a:effectRef idx="2">
            <a:schemeClr val="accent6"/>
          </a:effectRef>
          <a:fontRef idx="minor">
            <a:schemeClr val="lt1"/>
          </a:fontRef>
        </p:style>
        <p:txBody>
          <a:bodyPr lIns="91405" tIns="45706" rIns="91405" bIns="45706" rtlCol="0" anchor="ctr"/>
          <a:lstStyle/>
          <a:p>
            <a:pPr algn="ctr"/>
            <a:endParaRPr lang="ja-JP" altLang="en-US" spc="-100">
              <a:solidFill>
                <a:prstClr val="black"/>
              </a:solidFill>
            </a:endParaRPr>
          </a:p>
        </p:txBody>
      </p:sp>
      <p:sp>
        <p:nvSpPr>
          <p:cNvPr id="74" name="左カーブ矢印 73"/>
          <p:cNvSpPr/>
          <p:nvPr/>
        </p:nvSpPr>
        <p:spPr>
          <a:xfrm rot="9981534" flipH="1">
            <a:off x="3990247" y="3897061"/>
            <a:ext cx="456880" cy="966159"/>
          </a:xfrm>
          <a:prstGeom prst="curvedLeftArrow">
            <a:avLst/>
          </a:prstGeom>
        </p:spPr>
        <p:style>
          <a:lnRef idx="1">
            <a:schemeClr val="accent3"/>
          </a:lnRef>
          <a:fillRef idx="3">
            <a:schemeClr val="accent3"/>
          </a:fillRef>
          <a:effectRef idx="2">
            <a:schemeClr val="accent3"/>
          </a:effectRef>
          <a:fontRef idx="minor">
            <a:schemeClr val="lt1"/>
          </a:fontRef>
        </p:style>
        <p:txBody>
          <a:bodyPr lIns="91405" tIns="45706" rIns="91405" bIns="45706" rtlCol="0" anchor="ctr"/>
          <a:lstStyle/>
          <a:p>
            <a:pPr algn="ctr"/>
            <a:endParaRPr lang="ja-JP" altLang="en-US" spc="-100" dirty="0">
              <a:solidFill>
                <a:prstClr val="black"/>
              </a:solidFill>
            </a:endParaRPr>
          </a:p>
        </p:txBody>
      </p:sp>
      <p:sp>
        <p:nvSpPr>
          <p:cNvPr id="75" name="右カーブ矢印 74"/>
          <p:cNvSpPr/>
          <p:nvPr/>
        </p:nvSpPr>
        <p:spPr>
          <a:xfrm rot="11588426" flipH="1">
            <a:off x="5233106" y="3891768"/>
            <a:ext cx="411173" cy="950491"/>
          </a:xfrm>
          <a:prstGeom prst="curvedRightArrow">
            <a:avLst/>
          </a:prstGeom>
        </p:spPr>
        <p:style>
          <a:lnRef idx="1">
            <a:schemeClr val="accent3"/>
          </a:lnRef>
          <a:fillRef idx="3">
            <a:schemeClr val="accent3"/>
          </a:fillRef>
          <a:effectRef idx="2">
            <a:schemeClr val="accent3"/>
          </a:effectRef>
          <a:fontRef idx="minor">
            <a:schemeClr val="lt1"/>
          </a:fontRef>
        </p:style>
        <p:txBody>
          <a:bodyPr lIns="91405" tIns="45706" rIns="91405" bIns="45706" rtlCol="0" anchor="ctr"/>
          <a:lstStyle/>
          <a:p>
            <a:pPr algn="ctr"/>
            <a:endParaRPr lang="ja-JP" altLang="en-US" spc="-100">
              <a:solidFill>
                <a:prstClr val="black"/>
              </a:solidFill>
            </a:endParaRPr>
          </a:p>
        </p:txBody>
      </p:sp>
      <p:sp>
        <p:nvSpPr>
          <p:cNvPr id="71" name="左カーブ矢印 70"/>
          <p:cNvSpPr/>
          <p:nvPr/>
        </p:nvSpPr>
        <p:spPr>
          <a:xfrm rot="2216199">
            <a:off x="6520986" y="3994616"/>
            <a:ext cx="439768" cy="1318321"/>
          </a:xfrm>
          <a:prstGeom prst="curvedLeftArrow">
            <a:avLst/>
          </a:prstGeom>
        </p:spPr>
        <p:style>
          <a:lnRef idx="1">
            <a:schemeClr val="accent6"/>
          </a:lnRef>
          <a:fillRef idx="3">
            <a:schemeClr val="accent6"/>
          </a:fillRef>
          <a:effectRef idx="2">
            <a:schemeClr val="accent6"/>
          </a:effectRef>
          <a:fontRef idx="minor">
            <a:schemeClr val="lt1"/>
          </a:fontRef>
        </p:style>
        <p:txBody>
          <a:bodyPr lIns="91405" tIns="45706" rIns="91405" bIns="45706" rtlCol="0" anchor="ctr"/>
          <a:lstStyle/>
          <a:p>
            <a:pPr algn="ctr"/>
            <a:endParaRPr lang="ja-JP" altLang="en-US" spc="-100">
              <a:solidFill>
                <a:prstClr val="black"/>
              </a:solidFill>
            </a:endParaRPr>
          </a:p>
        </p:txBody>
      </p:sp>
      <p:sp>
        <p:nvSpPr>
          <p:cNvPr id="77" name="左カーブ矢印 76"/>
          <p:cNvSpPr/>
          <p:nvPr/>
        </p:nvSpPr>
        <p:spPr>
          <a:xfrm rot="1592324" flipH="1">
            <a:off x="3640507" y="4771486"/>
            <a:ext cx="496095" cy="1219515"/>
          </a:xfrm>
          <a:prstGeom prst="curvedLeftArrow">
            <a:avLst/>
          </a:prstGeom>
        </p:spPr>
        <p:style>
          <a:lnRef idx="1">
            <a:schemeClr val="accent3"/>
          </a:lnRef>
          <a:fillRef idx="3">
            <a:schemeClr val="accent3"/>
          </a:fillRef>
          <a:effectRef idx="2">
            <a:schemeClr val="accent3"/>
          </a:effectRef>
          <a:fontRef idx="minor">
            <a:schemeClr val="lt1"/>
          </a:fontRef>
        </p:style>
        <p:txBody>
          <a:bodyPr lIns="91405" tIns="45706" rIns="91405" bIns="45706" rtlCol="0" anchor="ctr"/>
          <a:lstStyle/>
          <a:p>
            <a:pPr algn="ctr"/>
            <a:endParaRPr lang="ja-JP" altLang="en-US" spc="-100">
              <a:solidFill>
                <a:prstClr val="black"/>
              </a:solidFill>
            </a:endParaRPr>
          </a:p>
        </p:txBody>
      </p:sp>
      <p:sp>
        <p:nvSpPr>
          <p:cNvPr id="76" name="右カーブ矢印 75"/>
          <p:cNvSpPr/>
          <p:nvPr/>
        </p:nvSpPr>
        <p:spPr>
          <a:xfrm rot="12586660">
            <a:off x="5647573" y="5167292"/>
            <a:ext cx="545322" cy="1443606"/>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05" tIns="45706" rIns="91405" bIns="45706" rtlCol="0" anchor="ctr"/>
          <a:lstStyle/>
          <a:p>
            <a:pPr algn="ctr"/>
            <a:endParaRPr lang="ja-JP" altLang="en-US" spc="-100">
              <a:solidFill>
                <a:prstClr val="black"/>
              </a:solidFill>
            </a:endParaRPr>
          </a:p>
        </p:txBody>
      </p:sp>
      <p:sp>
        <p:nvSpPr>
          <p:cNvPr id="38" name="円/楕円 37"/>
          <p:cNvSpPr/>
          <p:nvPr/>
        </p:nvSpPr>
        <p:spPr>
          <a:xfrm>
            <a:off x="3638941" y="4597160"/>
            <a:ext cx="2574286" cy="703735"/>
          </a:xfrm>
          <a:prstGeom prst="ellipse">
            <a:avLst/>
          </a:prstGeom>
        </p:spPr>
        <p:style>
          <a:lnRef idx="1">
            <a:schemeClr val="accent2"/>
          </a:lnRef>
          <a:fillRef idx="2">
            <a:schemeClr val="accent2"/>
          </a:fillRef>
          <a:effectRef idx="1">
            <a:schemeClr val="accent2"/>
          </a:effectRef>
          <a:fontRef idx="minor">
            <a:schemeClr val="dk1"/>
          </a:fontRef>
        </p:style>
        <p:txBody>
          <a:bodyPr lIns="91405" tIns="45706" rIns="91405" bIns="45706" rtlCol="0" anchor="ctr"/>
          <a:lstStyle/>
          <a:p>
            <a:pPr algn="ctr"/>
            <a:endParaRPr lang="ja-JP" altLang="en-US" spc="-100">
              <a:solidFill>
                <a:prstClr val="black"/>
              </a:solidFill>
            </a:endParaRPr>
          </a:p>
        </p:txBody>
      </p:sp>
      <p:sp>
        <p:nvSpPr>
          <p:cNvPr id="36" name="円/楕円 35"/>
          <p:cNvSpPr/>
          <p:nvPr/>
        </p:nvSpPr>
        <p:spPr>
          <a:xfrm>
            <a:off x="3303595" y="6020858"/>
            <a:ext cx="1368152" cy="575972"/>
          </a:xfrm>
          <a:prstGeom prst="ellipse">
            <a:avLst/>
          </a:prstGeom>
        </p:spPr>
        <p:style>
          <a:lnRef idx="1">
            <a:schemeClr val="accent4"/>
          </a:lnRef>
          <a:fillRef idx="2">
            <a:schemeClr val="accent4"/>
          </a:fillRef>
          <a:effectRef idx="1">
            <a:schemeClr val="accent4"/>
          </a:effectRef>
          <a:fontRef idx="minor">
            <a:schemeClr val="dk1"/>
          </a:fontRef>
        </p:style>
        <p:txBody>
          <a:bodyPr lIns="91405" tIns="45706" rIns="91405" bIns="45706" rtlCol="0" anchor="ctr"/>
          <a:lstStyle/>
          <a:p>
            <a:pPr algn="ctr"/>
            <a:endParaRPr lang="ja-JP" altLang="en-US" spc="-100">
              <a:solidFill>
                <a:prstClr val="black"/>
              </a:solidFill>
            </a:endParaRPr>
          </a:p>
        </p:txBody>
      </p:sp>
      <p:sp>
        <p:nvSpPr>
          <p:cNvPr id="41" name="テキスト ボックス 40"/>
          <p:cNvSpPr txBox="1"/>
          <p:nvPr/>
        </p:nvSpPr>
        <p:spPr>
          <a:xfrm>
            <a:off x="1610835" y="3141007"/>
            <a:ext cx="1170130" cy="338500"/>
          </a:xfrm>
          <a:prstGeom prst="rect">
            <a:avLst/>
          </a:prstGeom>
          <a:noFill/>
        </p:spPr>
        <p:txBody>
          <a:bodyPr wrap="square" lIns="91405" tIns="45706" rIns="91405" bIns="45706"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3218" y="5518292"/>
            <a:ext cx="2340260" cy="500043"/>
          </a:xfrm>
          <a:prstGeom prst="rect">
            <a:avLst/>
          </a:prstGeom>
          <a:noFill/>
        </p:spPr>
        <p:txBody>
          <a:bodyPr wrap="square" lIns="91405" tIns="45706" rIns="91405" bIns="45706" rtlCol="0">
            <a:spAutoFit/>
          </a:bodyPr>
          <a:lstStyle/>
          <a:p>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5192" y="4386437"/>
            <a:ext cx="1032028" cy="338486"/>
          </a:xfrm>
          <a:prstGeom prst="rect">
            <a:avLst/>
          </a:prstGeom>
          <a:noFill/>
        </p:spPr>
        <p:txBody>
          <a:bodyPr wrap="square" lIns="91405" tIns="45706" rIns="91405" bIns="45706"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661" y="4580929"/>
            <a:ext cx="936105" cy="526814"/>
          </a:xfrm>
          <a:prstGeom prst="rect">
            <a:avLst/>
          </a:prstGeom>
        </p:spPr>
      </p:pic>
      <p:sp>
        <p:nvSpPr>
          <p:cNvPr id="55" name="角丸四角形 54"/>
          <p:cNvSpPr/>
          <p:nvPr/>
        </p:nvSpPr>
        <p:spPr>
          <a:xfrm>
            <a:off x="2823086" y="2853014"/>
            <a:ext cx="4368485" cy="3599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05" tIns="45706" rIns="91405" bIns="45706"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543412" y="5300894"/>
            <a:ext cx="2884820" cy="863958"/>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05" tIns="45706" rIns="91405" bIns="45706" rtlCol="0" anchor="ctr"/>
          <a:lstStyle/>
          <a:p>
            <a:pPr marL="174590" indent="-174590"/>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137" y="4222467"/>
            <a:ext cx="290178" cy="920741"/>
          </a:xfrm>
          <a:prstGeom prst="rect">
            <a:avLst/>
          </a:prstGeom>
        </p:spPr>
      </p:pic>
      <p:pic>
        <p:nvPicPr>
          <p:cNvPr id="8" name="図 7" descr="health_0180.wmf"/>
          <p:cNvPicPr>
            <a:picLocks noChangeAspect="1"/>
          </p:cNvPicPr>
          <p:nvPr/>
        </p:nvPicPr>
        <p:blipFill>
          <a:blip r:embed="rId5" cstate="print"/>
          <a:stretch>
            <a:fillRect/>
          </a:stretch>
        </p:blipFill>
        <p:spPr>
          <a:xfrm>
            <a:off x="4814940" y="4508935"/>
            <a:ext cx="936104" cy="695798"/>
          </a:xfrm>
          <a:prstGeom prst="rect">
            <a:avLst/>
          </a:prstGeom>
        </p:spPr>
      </p:pic>
      <p:sp>
        <p:nvSpPr>
          <p:cNvPr id="48" name="円/楕円 47"/>
          <p:cNvSpPr/>
          <p:nvPr/>
        </p:nvSpPr>
        <p:spPr>
          <a:xfrm>
            <a:off x="5967559" y="3644976"/>
            <a:ext cx="2303821" cy="719965"/>
          </a:xfrm>
          <a:prstGeom prst="ellipse">
            <a:avLst/>
          </a:prstGeom>
        </p:spPr>
        <p:style>
          <a:lnRef idx="1">
            <a:schemeClr val="accent6"/>
          </a:lnRef>
          <a:fillRef idx="2">
            <a:schemeClr val="accent6"/>
          </a:fillRef>
          <a:effectRef idx="1">
            <a:schemeClr val="accent6"/>
          </a:effectRef>
          <a:fontRef idx="minor">
            <a:schemeClr val="dk1"/>
          </a:fontRef>
        </p:style>
        <p:txBody>
          <a:bodyPr lIns="91405" tIns="45706" rIns="91405" bIns="45706"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5011"/>
            <a:ext cx="936104" cy="604568"/>
          </a:xfrm>
          <a:prstGeom prst="rect">
            <a:avLst/>
          </a:prstGeom>
        </p:spPr>
      </p:pic>
      <p:pic>
        <p:nvPicPr>
          <p:cNvPr id="6" name="図 5" descr="health_0166.wmf"/>
          <p:cNvPicPr>
            <a:picLocks noChangeAspect="1"/>
          </p:cNvPicPr>
          <p:nvPr/>
        </p:nvPicPr>
        <p:blipFill>
          <a:blip r:embed="rId7" cstate="print"/>
          <a:stretch>
            <a:fillRect/>
          </a:stretch>
        </p:blipFill>
        <p:spPr>
          <a:xfrm>
            <a:off x="8047160" y="3573063"/>
            <a:ext cx="858094" cy="559631"/>
          </a:xfrm>
          <a:prstGeom prst="rect">
            <a:avLst/>
          </a:prstGeom>
        </p:spPr>
      </p:pic>
      <p:pic>
        <p:nvPicPr>
          <p:cNvPr id="32" name="図 31" descr="build34.wmf"/>
          <p:cNvPicPr>
            <a:picLocks noChangeAspect="1"/>
          </p:cNvPicPr>
          <p:nvPr/>
        </p:nvPicPr>
        <p:blipFill>
          <a:blip r:embed="rId8" cstate="print"/>
          <a:stretch>
            <a:fillRect/>
          </a:stretch>
        </p:blipFill>
        <p:spPr>
          <a:xfrm>
            <a:off x="6903246" y="3285080"/>
            <a:ext cx="733281" cy="520590"/>
          </a:xfrm>
          <a:prstGeom prst="rect">
            <a:avLst/>
          </a:prstGeom>
        </p:spPr>
      </p:pic>
      <p:pic>
        <p:nvPicPr>
          <p:cNvPr id="9" name="図 8" descr="health_0047.wmf"/>
          <p:cNvPicPr>
            <a:picLocks noChangeAspect="1"/>
          </p:cNvPicPr>
          <p:nvPr/>
        </p:nvPicPr>
        <p:blipFill>
          <a:blip r:embed="rId9" cstate="print"/>
          <a:stretch>
            <a:fillRect/>
          </a:stretch>
        </p:blipFill>
        <p:spPr>
          <a:xfrm>
            <a:off x="7332331" y="3530633"/>
            <a:ext cx="722972" cy="690315"/>
          </a:xfrm>
          <a:prstGeom prst="rect">
            <a:avLst/>
          </a:prstGeom>
        </p:spPr>
      </p:pic>
      <p:sp>
        <p:nvSpPr>
          <p:cNvPr id="39" name="テキスト ボックス 38"/>
          <p:cNvSpPr txBox="1"/>
          <p:nvPr/>
        </p:nvSpPr>
        <p:spPr>
          <a:xfrm>
            <a:off x="6179823" y="3879277"/>
            <a:ext cx="3228035" cy="969327"/>
          </a:xfrm>
          <a:prstGeom prst="rect">
            <a:avLst/>
          </a:prstGeom>
          <a:noFill/>
        </p:spPr>
        <p:txBody>
          <a:bodyPr wrap="square" lIns="91405" tIns="45706" rIns="91405" bIns="45706"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短期入所生活介護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2909" y="5156906"/>
            <a:ext cx="1732223" cy="287986"/>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380119" y="5324066"/>
            <a:ext cx="648074" cy="550929"/>
          </a:xfrm>
          <a:prstGeom prst="rect">
            <a:avLst/>
          </a:prstGeom>
        </p:spPr>
      </p:pic>
      <p:sp>
        <p:nvSpPr>
          <p:cNvPr id="78" name="角丸四角形吹き出し 77"/>
          <p:cNvSpPr/>
          <p:nvPr/>
        </p:nvSpPr>
        <p:spPr>
          <a:xfrm>
            <a:off x="2172536" y="5372888"/>
            <a:ext cx="1422159" cy="359982"/>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015080" y="3506483"/>
            <a:ext cx="888574" cy="498486"/>
          </a:xfrm>
          <a:prstGeom prst="rect">
            <a:avLst/>
          </a:prstGeom>
        </p:spPr>
      </p:pic>
      <p:sp>
        <p:nvSpPr>
          <p:cNvPr id="65" name="テキスト ボックス 64"/>
          <p:cNvSpPr txBox="1"/>
          <p:nvPr/>
        </p:nvSpPr>
        <p:spPr>
          <a:xfrm>
            <a:off x="8480825" y="4007959"/>
            <a:ext cx="1649238" cy="953940"/>
          </a:xfrm>
          <a:prstGeom prst="rect">
            <a:avLst/>
          </a:prstGeom>
          <a:noFill/>
        </p:spPr>
        <p:txBody>
          <a:bodyPr wrap="square" lIns="91405" tIns="45706" rIns="91405" bIns="45706"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・特定施設入所者生活介護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2086782" y="3644979"/>
            <a:ext cx="1864578" cy="647968"/>
          </a:xfrm>
          <a:prstGeom prst="ellipse">
            <a:avLst/>
          </a:prstGeom>
        </p:spPr>
        <p:style>
          <a:lnRef idx="1">
            <a:schemeClr val="accent1"/>
          </a:lnRef>
          <a:fillRef idx="2">
            <a:schemeClr val="accent1"/>
          </a:fillRef>
          <a:effectRef idx="1">
            <a:schemeClr val="accent1"/>
          </a:effectRef>
          <a:fontRef idx="minor">
            <a:schemeClr val="dk1"/>
          </a:fontRef>
        </p:style>
        <p:txBody>
          <a:bodyPr lIns="91405" tIns="45706" rIns="91405" bIns="45706"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1047" y="3356991"/>
            <a:ext cx="643706" cy="678967"/>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91" y="3365476"/>
            <a:ext cx="643708" cy="712916"/>
          </a:xfrm>
          <a:prstGeom prst="rect">
            <a:avLst/>
          </a:prstGeom>
        </p:spPr>
      </p:pic>
      <p:sp>
        <p:nvSpPr>
          <p:cNvPr id="79" name="円/楕円 78"/>
          <p:cNvSpPr/>
          <p:nvPr/>
        </p:nvSpPr>
        <p:spPr>
          <a:xfrm>
            <a:off x="4311308" y="6281465"/>
            <a:ext cx="1152127" cy="387362"/>
          </a:xfrm>
          <a:prstGeom prst="ellipse">
            <a:avLst/>
          </a:prstGeom>
        </p:spPr>
        <p:style>
          <a:lnRef idx="1">
            <a:schemeClr val="accent4"/>
          </a:lnRef>
          <a:fillRef idx="2">
            <a:schemeClr val="accent4"/>
          </a:fillRef>
          <a:effectRef idx="1">
            <a:schemeClr val="accent4"/>
          </a:effectRef>
          <a:fontRef idx="minor">
            <a:schemeClr val="dk1"/>
          </a:fontRef>
        </p:style>
        <p:txBody>
          <a:bodyPr lIns="91405" tIns="45706" rIns="91405" bIns="45706" rtlCol="0" anchor="ctr"/>
          <a:lstStyle/>
          <a:p>
            <a:pPr algn="ctr"/>
            <a:endParaRPr lang="ja-JP" altLang="en-US" spc="-100">
              <a:solidFill>
                <a:prstClr val="black"/>
              </a:solidFill>
            </a:endParaRPr>
          </a:p>
        </p:txBody>
      </p:sp>
      <p:sp>
        <p:nvSpPr>
          <p:cNvPr id="72" name="円/楕円 71"/>
          <p:cNvSpPr/>
          <p:nvPr/>
        </p:nvSpPr>
        <p:spPr>
          <a:xfrm>
            <a:off x="5171369" y="6136345"/>
            <a:ext cx="1300270" cy="575972"/>
          </a:xfrm>
          <a:prstGeom prst="ellipse">
            <a:avLst/>
          </a:prstGeom>
        </p:spPr>
        <p:style>
          <a:lnRef idx="1">
            <a:schemeClr val="accent4"/>
          </a:lnRef>
          <a:fillRef idx="2">
            <a:schemeClr val="accent4"/>
          </a:fillRef>
          <a:effectRef idx="1">
            <a:schemeClr val="accent4"/>
          </a:effectRef>
          <a:fontRef idx="minor">
            <a:schemeClr val="dk1"/>
          </a:fontRef>
        </p:style>
        <p:txBody>
          <a:bodyPr lIns="91405" tIns="45706" rIns="91405" bIns="45706" rtlCol="0" anchor="ctr"/>
          <a:lstStyle/>
          <a:p>
            <a:pPr algn="ctr"/>
            <a:endParaRPr lang="ja-JP" altLang="en-US" spc="-100">
              <a:solidFill>
                <a:prstClr val="black"/>
              </a:solidFill>
            </a:endParaRPr>
          </a:p>
        </p:txBody>
      </p:sp>
      <p:sp>
        <p:nvSpPr>
          <p:cNvPr id="62" name="正方形/長方形 61"/>
          <p:cNvSpPr/>
          <p:nvPr/>
        </p:nvSpPr>
        <p:spPr>
          <a:xfrm>
            <a:off x="2654962" y="3932961"/>
            <a:ext cx="1944216" cy="575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463268" y="5950279"/>
            <a:ext cx="790889" cy="661853"/>
          </a:xfrm>
          <a:prstGeom prst="rect">
            <a:avLst/>
          </a:prstGeom>
        </p:spPr>
      </p:pic>
      <p:pic>
        <p:nvPicPr>
          <p:cNvPr id="5" name="図 4" descr="health_0153.wmf"/>
          <p:cNvPicPr>
            <a:picLocks noChangeAspect="1"/>
          </p:cNvPicPr>
          <p:nvPr/>
        </p:nvPicPr>
        <p:blipFill>
          <a:blip r:embed="rId15" cstate="print"/>
          <a:stretch>
            <a:fillRect/>
          </a:stretch>
        </p:blipFill>
        <p:spPr>
          <a:xfrm>
            <a:off x="4671787" y="6020859"/>
            <a:ext cx="499255" cy="521166"/>
          </a:xfrm>
          <a:prstGeom prst="rect">
            <a:avLst/>
          </a:prstGeom>
        </p:spPr>
      </p:pic>
      <p:sp>
        <p:nvSpPr>
          <p:cNvPr id="47" name="テキスト ボックス 46"/>
          <p:cNvSpPr txBox="1"/>
          <p:nvPr/>
        </p:nvSpPr>
        <p:spPr>
          <a:xfrm>
            <a:off x="3212898" y="6605626"/>
            <a:ext cx="4914546" cy="276941"/>
          </a:xfrm>
          <a:prstGeom prst="rect">
            <a:avLst/>
          </a:prstGeom>
          <a:noFill/>
        </p:spPr>
        <p:txBody>
          <a:bodyPr wrap="square" lIns="91405" tIns="45706" rIns="91405" bIns="45706"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88" y="5106466"/>
            <a:ext cx="402047" cy="750132"/>
          </a:xfrm>
          <a:prstGeom prst="rect">
            <a:avLst/>
          </a:prstGeom>
        </p:spPr>
      </p:pic>
      <p:sp>
        <p:nvSpPr>
          <p:cNvPr id="49" name="テキスト ボックス 48"/>
          <p:cNvSpPr txBox="1"/>
          <p:nvPr/>
        </p:nvSpPr>
        <p:spPr>
          <a:xfrm>
            <a:off x="748093" y="4726335"/>
            <a:ext cx="1856656" cy="430804"/>
          </a:xfrm>
          <a:prstGeom prst="rect">
            <a:avLst/>
          </a:prstGeom>
          <a:noFill/>
        </p:spPr>
        <p:txBody>
          <a:bodyPr wrap="square" lIns="91405" tIns="45706" rIns="91405" bIns="45706"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1108" y="3800115"/>
            <a:ext cx="1008110" cy="276941"/>
          </a:xfrm>
          <a:prstGeom prst="rect">
            <a:avLst/>
          </a:prstGeom>
          <a:noFill/>
        </p:spPr>
        <p:txBody>
          <a:bodyPr wrap="square" lIns="91405" tIns="45706" rIns="91405" bIns="45706"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9" y="3933053"/>
            <a:ext cx="945733" cy="276941"/>
          </a:xfrm>
          <a:prstGeom prst="rect">
            <a:avLst/>
          </a:prstGeom>
          <a:noFill/>
        </p:spPr>
        <p:txBody>
          <a:bodyPr wrap="square" lIns="91405" tIns="45706" rIns="91405" bIns="45706"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715" y="3042011"/>
            <a:ext cx="540236" cy="602979"/>
          </a:xfrm>
          <a:prstGeom prst="rect">
            <a:avLst/>
          </a:prstGeom>
        </p:spPr>
      </p:pic>
      <p:sp>
        <p:nvSpPr>
          <p:cNvPr id="63" name="正方形/長方形 62"/>
          <p:cNvSpPr/>
          <p:nvPr/>
        </p:nvSpPr>
        <p:spPr>
          <a:xfrm>
            <a:off x="992621" y="3501006"/>
            <a:ext cx="1532619" cy="575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703" y="3386708"/>
            <a:ext cx="437307" cy="330279"/>
          </a:xfrm>
          <a:prstGeom prst="rect">
            <a:avLst/>
          </a:prstGeom>
          <a:noFill/>
        </p:spPr>
      </p:pic>
      <p:sp>
        <p:nvSpPr>
          <p:cNvPr id="58" name="正方形/長方形 57"/>
          <p:cNvSpPr/>
          <p:nvPr/>
        </p:nvSpPr>
        <p:spPr>
          <a:xfrm>
            <a:off x="1917956" y="2925026"/>
            <a:ext cx="1306978" cy="676999"/>
          </a:xfrm>
          <a:prstGeom prst="rect">
            <a:avLst/>
          </a:prstGeom>
        </p:spPr>
        <p:txBody>
          <a:bodyPr wrap="none">
            <a:spAutoFit/>
          </a:bodyPr>
          <a:lstStyle/>
          <a:p>
            <a:pPr algn="ctr" defTabSz="913942">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3942">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3942">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66" y="5937150"/>
            <a:ext cx="1177444" cy="587684"/>
          </a:xfrm>
          <a:prstGeom prst="rect">
            <a:avLst/>
          </a:prstGeom>
          <a:noFill/>
        </p:spPr>
      </p:pic>
      <p:sp>
        <p:nvSpPr>
          <p:cNvPr id="42" name="テキスト ボックス 41"/>
          <p:cNvSpPr txBox="1"/>
          <p:nvPr/>
        </p:nvSpPr>
        <p:spPr>
          <a:xfrm>
            <a:off x="6969616" y="3069004"/>
            <a:ext cx="2144687" cy="523122"/>
          </a:xfrm>
          <a:prstGeom prst="rect">
            <a:avLst/>
          </a:prstGeom>
          <a:noFill/>
        </p:spPr>
        <p:txBody>
          <a:bodyPr wrap="square" lIns="91405" tIns="45706" rIns="91405" bIns="45706"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9" y="4798324"/>
            <a:ext cx="1239573" cy="215394"/>
          </a:xfrm>
          <a:prstGeom prst="rect">
            <a:avLst/>
          </a:prstGeom>
          <a:noFill/>
        </p:spPr>
        <p:txBody>
          <a:bodyPr wrap="square" lIns="91405" tIns="45706" rIns="91405" bIns="45706"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281" y="-12545"/>
            <a:ext cx="9941764" cy="345201"/>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800" dirty="0" smtClean="0">
                <a:solidFill>
                  <a:prstClr val="black"/>
                </a:solidFill>
                <a:latin typeface="HGP創英角ｺﾞｼｯｸUB" pitchFamily="50" charset="-128"/>
                <a:ea typeface="HGP創英角ｺﾞｼｯｸUB" pitchFamily="50" charset="-128"/>
              </a:rPr>
              <a:t>地域</a:t>
            </a:r>
            <a:r>
              <a:rPr lang="ja-JP" altLang="en-US" sz="2800" dirty="0">
                <a:solidFill>
                  <a:prstClr val="black"/>
                </a:solidFill>
                <a:latin typeface="HGP創英角ｺﾞｼｯｸUB" pitchFamily="50" charset="-128"/>
                <a:ea typeface="HGP創英角ｺﾞｼｯｸUB" pitchFamily="50" charset="-128"/>
              </a:rPr>
              <a:t>包括ケアシステム</a:t>
            </a:r>
            <a:r>
              <a:rPr lang="ja-JP" altLang="en-US" sz="2800" dirty="0" smtClean="0">
                <a:solidFill>
                  <a:prstClr val="black"/>
                </a:solidFill>
                <a:latin typeface="HGP創英角ｺﾞｼｯｸUB" pitchFamily="50" charset="-128"/>
                <a:ea typeface="HGP創英角ｺﾞｼｯｸUB" pitchFamily="50" charset="-128"/>
              </a:rPr>
              <a:t>の考え方</a:t>
            </a:r>
            <a:endParaRPr lang="ja-JP" altLang="en-US" sz="2800" dirty="0">
              <a:solidFill>
                <a:prstClr val="black"/>
              </a:solidFill>
              <a:latin typeface="HGP創英角ｺﾞｼｯｸUB" pitchFamily="50" charset="-128"/>
              <a:ea typeface="HGP創英角ｺﾞｼｯｸUB" pitchFamily="50" charset="-128"/>
            </a:endParaRP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176" y="4364954"/>
            <a:ext cx="352995" cy="711048"/>
          </a:xfrm>
          <a:prstGeom prst="rect">
            <a:avLst/>
          </a:prstGeom>
          <a:noFill/>
        </p:spPr>
      </p:pic>
      <p:sp>
        <p:nvSpPr>
          <p:cNvPr id="80" name="角丸四角形 79"/>
          <p:cNvSpPr/>
          <p:nvPr/>
        </p:nvSpPr>
        <p:spPr bwMode="auto">
          <a:xfrm>
            <a:off x="194523" y="419875"/>
            <a:ext cx="9584528" cy="2411613"/>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5994" bIns="35994" anchor="ctr"/>
          <a:lstStyle/>
          <a:p>
            <a:pPr marL="177764" indent="-177764">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医療・介護・予防・住まい・生活支援が一体的に提供される地域包括ケアシステムの構築を実現</a:t>
            </a:r>
            <a:r>
              <a:rPr lang="ja-JP" altLang="en-US" sz="1600" dirty="0">
                <a:solidFill>
                  <a:srgbClr val="000000"/>
                </a:solidFill>
                <a:latin typeface="HGPｺﾞｼｯｸM" pitchFamily="50" charset="-128"/>
                <a:ea typeface="HGPｺﾞｼｯｸM" pitchFamily="50" charset="-128"/>
              </a:rPr>
              <a:t>していきます。</a:t>
            </a:r>
            <a:endParaRPr lang="en-US" altLang="ja-JP" sz="1600" dirty="0">
              <a:solidFill>
                <a:srgbClr val="000000"/>
              </a:solidFill>
              <a:latin typeface="HGPｺﾞｼｯｸM" pitchFamily="50" charset="-128"/>
              <a:ea typeface="HGPｺﾞｼｯｸM" pitchFamily="50" charset="-128"/>
            </a:endParaRPr>
          </a:p>
          <a:p>
            <a:pPr marL="177764" indent="-177764">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今後、認知症高齢者の増加が見込まれることから、認知症高齢者の地域での生活を支えるためにも、地域包括ケアシステムの構築が重要です。</a:t>
            </a:r>
            <a:endParaRPr lang="en-US" altLang="ja-JP" sz="1600" dirty="0">
              <a:solidFill>
                <a:srgbClr val="000000"/>
              </a:solidFill>
              <a:latin typeface="HGPｺﾞｼｯｸM" pitchFamily="50" charset="-128"/>
              <a:ea typeface="HGPｺﾞｼｯｸM" pitchFamily="50" charset="-128"/>
            </a:endParaRPr>
          </a:p>
          <a:p>
            <a:pPr marL="177764" indent="-177764">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が生じています。</a:t>
            </a:r>
            <a:endParaRPr lang="en-US" altLang="ja-JP" sz="1600" dirty="0">
              <a:solidFill>
                <a:srgbClr val="000000"/>
              </a:solidFill>
              <a:latin typeface="HGPｺﾞｼｯｸM" pitchFamily="50" charset="-128"/>
              <a:ea typeface="HGPｺﾞｼｯｸM" pitchFamily="50" charset="-128"/>
            </a:endParaRPr>
          </a:p>
          <a:p>
            <a:pPr marL="177764" indent="-177764">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ことが必要です。</a:t>
            </a:r>
            <a:endParaRPr lang="ja-JP" altLang="en-US" sz="1200" dirty="0">
              <a:solidFill>
                <a:prstClr val="black"/>
              </a:solidFill>
            </a:endParaRPr>
          </a:p>
        </p:txBody>
      </p:sp>
      <p:sp>
        <p:nvSpPr>
          <p:cNvPr id="61"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43</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60" name="直線コネクタ 59"/>
          <p:cNvCxnSpPr/>
          <p:nvPr/>
        </p:nvCxnSpPr>
        <p:spPr>
          <a:xfrm>
            <a:off x="15552" y="332656"/>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10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711" y="-18939"/>
            <a:ext cx="9907589" cy="495611"/>
          </a:xfrm>
          <a:prstGeom prst="rect">
            <a:avLst/>
          </a:prstGeom>
          <a:noFill/>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latin typeface="HGSｺﾞｼｯｸE" panose="020B0900000000000000" pitchFamily="50" charset="-128"/>
                <a:ea typeface="HGSｺﾞｼｯｸE" panose="020B0900000000000000" pitchFamily="50" charset="-128"/>
              </a:rPr>
              <a:t>地域包括ケアシステムの構築と国民健康保険</a:t>
            </a:r>
            <a:endParaRPr lang="ja-JP" altLang="en-US" sz="2800" dirty="0">
              <a:latin typeface="HGSｺﾞｼｯｸE" panose="020B0900000000000000" pitchFamily="50" charset="-128"/>
              <a:ea typeface="HGSｺﾞｼｯｸE" panose="020B0900000000000000" pitchFamily="50" charset="-128"/>
            </a:endParaRPr>
          </a:p>
        </p:txBody>
      </p:sp>
      <p:sp>
        <p:nvSpPr>
          <p:cNvPr id="7" name="タイトル 1"/>
          <p:cNvSpPr txBox="1">
            <a:spLocks/>
          </p:cNvSpPr>
          <p:nvPr/>
        </p:nvSpPr>
        <p:spPr>
          <a:xfrm>
            <a:off x="193245" y="620688"/>
            <a:ext cx="9608805" cy="1145309"/>
          </a:xfrm>
          <a:prstGeom prst="rect">
            <a:avLst/>
          </a:prstGeom>
          <a:ln>
            <a:solidFill>
              <a:sysClr val="windowText" lastClr="000000"/>
            </a:solidFill>
            <a:prstDash val="solid"/>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457200" algn="l">
              <a:lnSpc>
                <a:spcPts val="1000"/>
              </a:lnSpc>
              <a:spcBef>
                <a:spcPts val="1200"/>
              </a:spcBef>
            </a:pPr>
            <a:r>
              <a:rPr lang="ja-JP" altLang="en-US" sz="1600" dirty="0">
                <a:solidFill>
                  <a:sysClr val="windowText" lastClr="000000"/>
                </a:solidFill>
                <a:latin typeface="Calibri"/>
              </a:rPr>
              <a:t>○国民健康保険においても、</a:t>
            </a:r>
            <a:r>
              <a:rPr lang="ja-JP" altLang="en-US" sz="1600" dirty="0">
                <a:latin typeface="Calibri"/>
              </a:rPr>
              <a:t>効率的な</a:t>
            </a:r>
            <a:r>
              <a:rPr lang="ja-JP" altLang="en-US" sz="1600" dirty="0" smtClean="0">
                <a:latin typeface="Calibri"/>
              </a:rPr>
              <a:t>医療給付による適正化を</a:t>
            </a:r>
            <a:r>
              <a:rPr lang="ja-JP" altLang="en-US" sz="1600" dirty="0">
                <a:latin typeface="Calibri"/>
              </a:rPr>
              <a:t>進め、地域</a:t>
            </a:r>
            <a:r>
              <a:rPr lang="ja-JP" altLang="en-US" sz="1600" dirty="0">
                <a:solidFill>
                  <a:sysClr val="windowText" lastClr="000000"/>
                </a:solidFill>
                <a:latin typeface="Calibri"/>
              </a:rPr>
              <a:t>の住民が暮らしやすい体制を</a:t>
            </a:r>
            <a:r>
              <a:rPr lang="ja-JP" altLang="en-US" sz="1600" dirty="0" smtClean="0">
                <a:solidFill>
                  <a:sysClr val="windowText" lastClr="000000"/>
                </a:solidFill>
                <a:latin typeface="Calibri"/>
              </a:rPr>
              <a:t>構築</a:t>
            </a:r>
            <a:endParaRPr lang="en-US" altLang="ja-JP" sz="1600" dirty="0" smtClean="0">
              <a:solidFill>
                <a:sysClr val="windowText" lastClr="000000"/>
              </a:solidFill>
              <a:latin typeface="Calibri"/>
            </a:endParaRPr>
          </a:p>
          <a:p>
            <a:pPr lvl="0" indent="-457200" algn="l">
              <a:lnSpc>
                <a:spcPts val="1000"/>
              </a:lnSpc>
              <a:spcBef>
                <a:spcPts val="1200"/>
              </a:spcBef>
            </a:pPr>
            <a:r>
              <a:rPr lang="ja-JP" altLang="en-US" sz="1600" dirty="0">
                <a:solidFill>
                  <a:sysClr val="windowText" lastClr="000000"/>
                </a:solidFill>
                <a:latin typeface="Calibri"/>
              </a:rPr>
              <a:t>　</a:t>
            </a:r>
            <a:r>
              <a:rPr lang="ja-JP" altLang="en-US" sz="1600" dirty="0" smtClean="0">
                <a:solidFill>
                  <a:sysClr val="windowText" lastClr="000000"/>
                </a:solidFill>
                <a:latin typeface="Calibri"/>
              </a:rPr>
              <a:t>するため</a:t>
            </a:r>
            <a:r>
              <a:rPr lang="ja-JP" altLang="en-US" sz="1600" dirty="0">
                <a:solidFill>
                  <a:sysClr val="windowText" lastClr="000000"/>
                </a:solidFill>
                <a:latin typeface="Calibri"/>
              </a:rPr>
              <a:t>に</a:t>
            </a:r>
            <a:r>
              <a:rPr lang="ja-JP" altLang="en-US" sz="1600" dirty="0" smtClean="0">
                <a:solidFill>
                  <a:sysClr val="windowText" lastClr="000000"/>
                </a:solidFill>
                <a:latin typeface="Calibri"/>
              </a:rPr>
              <a:t>、地域に即した地域</a:t>
            </a:r>
            <a:r>
              <a:rPr lang="ja-JP" altLang="en-US" sz="1600" dirty="0">
                <a:solidFill>
                  <a:sysClr val="windowText" lastClr="000000"/>
                </a:solidFill>
                <a:latin typeface="Calibri"/>
              </a:rPr>
              <a:t>包括ケアシステムの構築</a:t>
            </a:r>
            <a:r>
              <a:rPr lang="ja-JP" altLang="en-US" sz="1600" dirty="0" smtClean="0">
                <a:solidFill>
                  <a:sysClr val="windowText" lastClr="000000"/>
                </a:solidFill>
                <a:latin typeface="Calibri"/>
              </a:rPr>
              <a:t>に市町村保険者が積極的</a:t>
            </a:r>
            <a:r>
              <a:rPr lang="ja-JP" altLang="en-US" sz="1600" dirty="0">
                <a:solidFill>
                  <a:sysClr val="windowText" lastClr="000000"/>
                </a:solidFill>
                <a:latin typeface="Calibri"/>
              </a:rPr>
              <a:t>に関わること</a:t>
            </a:r>
            <a:r>
              <a:rPr lang="ja-JP" altLang="en-US" sz="1600" dirty="0" smtClean="0">
                <a:solidFill>
                  <a:sysClr val="windowText" lastClr="000000"/>
                </a:solidFill>
                <a:latin typeface="Calibri"/>
              </a:rPr>
              <a:t>が期待される。</a:t>
            </a:r>
            <a:endParaRPr lang="ja-JP" altLang="en-US" sz="1600" dirty="0">
              <a:solidFill>
                <a:sysClr val="windowText" lastClr="000000"/>
              </a:solidFill>
              <a:latin typeface="Calibri"/>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○国保として行う取り組みとしては例えば次のようなものが考えられる。</a:t>
            </a:r>
            <a:endParaRPr kumimoji="1" lang="ja-JP" altLang="en-US" sz="16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j-cs"/>
            </a:endParaRPr>
          </a:p>
        </p:txBody>
      </p:sp>
      <p:sp>
        <p:nvSpPr>
          <p:cNvPr id="13" name="角丸四角形 12"/>
          <p:cNvSpPr/>
          <p:nvPr/>
        </p:nvSpPr>
        <p:spPr>
          <a:xfrm>
            <a:off x="695682" y="2292440"/>
            <a:ext cx="9106368" cy="590281"/>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・ＫＤＢデータなどを活用して包括ケア実現に向けた事業等のターゲット層を洗い出し</a:t>
            </a:r>
            <a:endParaRPr lang="en-US" altLang="ja-JP" sz="1600" dirty="0" smtClean="0">
              <a:solidFill>
                <a:schemeClr val="tx1"/>
              </a:solidFill>
            </a:endParaRPr>
          </a:p>
          <a:p>
            <a:r>
              <a:rPr kumimoji="1" lang="ja-JP" altLang="en-US" sz="1600" dirty="0" smtClean="0">
                <a:solidFill>
                  <a:schemeClr val="tx1"/>
                </a:solidFill>
              </a:rPr>
              <a:t>・洗い出された被保険者にお知らせ・保健師の活動などにより働きかけ　　など</a:t>
            </a:r>
            <a:endParaRPr kumimoji="1" lang="ja-JP" altLang="en-US" sz="1600" dirty="0">
              <a:solidFill>
                <a:schemeClr val="tx1"/>
              </a:solidFill>
            </a:endParaRPr>
          </a:p>
        </p:txBody>
      </p:sp>
      <p:sp>
        <p:nvSpPr>
          <p:cNvPr id="9" name="正方形/長方形 8"/>
          <p:cNvSpPr/>
          <p:nvPr/>
        </p:nvSpPr>
        <p:spPr>
          <a:xfrm>
            <a:off x="350552" y="1931829"/>
            <a:ext cx="4725351" cy="386366"/>
          </a:xfrm>
          <a:prstGeom prst="rect">
            <a:avLst/>
          </a:prstGeom>
          <a:gradFill>
            <a:gsLst>
              <a:gs pos="0">
                <a:schemeClr val="accent5">
                  <a:lumMod val="5000"/>
                  <a:lumOff val="95000"/>
                </a:schemeClr>
              </a:gs>
              <a:gs pos="74000">
                <a:srgbClr val="FFFF00"/>
              </a:gs>
              <a:gs pos="83000">
                <a:srgbClr val="FFFF00"/>
              </a:gs>
              <a:gs pos="100000">
                <a:srgbClr val="FFFF00"/>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HG丸ｺﾞｼｯｸM-PRO" panose="020F0600000000000000" pitchFamily="50" charset="-128"/>
              </a:rPr>
              <a:t>①課題を抱える被保険者の把握と働きかけ</a:t>
            </a:r>
            <a:endParaRPr kumimoji="1" lang="ja-JP" altLang="en-US" dirty="0">
              <a:solidFill>
                <a:schemeClr val="tx1"/>
              </a:solidFill>
              <a:latin typeface="HG丸ｺﾞｼｯｸM-PRO" panose="020F0600000000000000" pitchFamily="50" charset="-128"/>
            </a:endParaRPr>
          </a:p>
        </p:txBody>
      </p:sp>
      <p:sp>
        <p:nvSpPr>
          <p:cNvPr id="14" name="角丸四角形 13"/>
          <p:cNvSpPr/>
          <p:nvPr/>
        </p:nvSpPr>
        <p:spPr>
          <a:xfrm>
            <a:off x="693534" y="3294842"/>
            <a:ext cx="9108516" cy="877913"/>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・地域で被保険者を支える仕組みづくり（介護保険で進められている介護予防・日常生活支援総合事業、在宅医療・ 介護連携事業などの地域支援事業や介護保険事業計画に基づく事業など）に参加・協力</a:t>
            </a:r>
            <a:endParaRPr kumimoji="1" lang="en-US" altLang="ja-JP" sz="1600" dirty="0" smtClean="0">
              <a:solidFill>
                <a:schemeClr val="tx1"/>
              </a:solidFill>
            </a:endParaRPr>
          </a:p>
          <a:p>
            <a:r>
              <a:rPr lang="ja-JP" altLang="en-US" sz="1600" dirty="0" smtClean="0">
                <a:solidFill>
                  <a:schemeClr val="tx1"/>
                </a:solidFill>
              </a:rPr>
              <a:t>・市町村の担当・実施する施策・事業・人材などさまざまなレベルでの取り組みを検討・実施　など</a:t>
            </a:r>
            <a:endParaRPr lang="en-US" altLang="ja-JP" sz="1600" dirty="0" smtClean="0">
              <a:solidFill>
                <a:schemeClr val="tx1"/>
              </a:solidFill>
            </a:endParaRPr>
          </a:p>
        </p:txBody>
      </p:sp>
      <p:sp>
        <p:nvSpPr>
          <p:cNvPr id="10" name="正方形/長方形 9"/>
          <p:cNvSpPr/>
          <p:nvPr/>
        </p:nvSpPr>
        <p:spPr>
          <a:xfrm>
            <a:off x="335519" y="2947115"/>
            <a:ext cx="6093099" cy="386366"/>
          </a:xfrm>
          <a:prstGeom prst="rect">
            <a:avLst/>
          </a:prstGeom>
          <a:gradFill>
            <a:gsLst>
              <a:gs pos="0">
                <a:schemeClr val="accent5">
                  <a:lumMod val="5000"/>
                  <a:lumOff val="95000"/>
                </a:schemeClr>
              </a:gs>
              <a:gs pos="74000">
                <a:srgbClr val="FFFF00"/>
              </a:gs>
              <a:gs pos="83000">
                <a:srgbClr val="FFFF00"/>
              </a:gs>
              <a:gs pos="100000">
                <a:srgbClr val="FFFF00"/>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HG丸ｺﾞｼｯｸM-PRO" panose="020F0600000000000000" pitchFamily="50" charset="-128"/>
              </a:rPr>
              <a:t>②地域で被保険者を支える仕組みづくりへの参加と協力</a:t>
            </a:r>
            <a:endParaRPr kumimoji="1" lang="ja-JP" altLang="en-US" dirty="0">
              <a:solidFill>
                <a:schemeClr val="tx1"/>
              </a:solidFill>
              <a:latin typeface="HG丸ｺﾞｼｯｸM-PRO" panose="020F0600000000000000" pitchFamily="50" charset="-128"/>
            </a:endParaRPr>
          </a:p>
        </p:txBody>
      </p:sp>
      <p:sp>
        <p:nvSpPr>
          <p:cNvPr id="15" name="角丸四角形 14"/>
          <p:cNvSpPr/>
          <p:nvPr/>
        </p:nvSpPr>
        <p:spPr>
          <a:xfrm>
            <a:off x="691385" y="4619219"/>
            <a:ext cx="9110665" cy="877913"/>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・国保直診施設において地域に不足する様々なサービスを実施</a:t>
            </a:r>
            <a:endParaRPr kumimoji="1" lang="en-US" altLang="ja-JP" sz="1600" dirty="0" smtClean="0">
              <a:solidFill>
                <a:schemeClr val="tx1"/>
              </a:solidFill>
            </a:endParaRPr>
          </a:p>
          <a:p>
            <a:r>
              <a:rPr lang="ja-JP" altLang="en-US" sz="1600" dirty="0" smtClean="0">
                <a:solidFill>
                  <a:schemeClr val="tx1"/>
                </a:solidFill>
              </a:rPr>
              <a:t>・地域のサービスのコーディネート役を担当</a:t>
            </a:r>
            <a:endParaRPr lang="en-US" altLang="ja-JP" sz="1600" dirty="0" smtClean="0">
              <a:solidFill>
                <a:schemeClr val="tx1"/>
              </a:solidFill>
            </a:endParaRPr>
          </a:p>
          <a:p>
            <a:r>
              <a:rPr lang="ja-JP" altLang="en-US" sz="1600" dirty="0" smtClean="0">
                <a:solidFill>
                  <a:schemeClr val="tx1"/>
                </a:solidFill>
              </a:rPr>
              <a:t>・地域づくりの司令塔の役割を担当　　など</a:t>
            </a:r>
            <a:endParaRPr lang="en-US" altLang="ja-JP" sz="1600" dirty="0" smtClean="0">
              <a:solidFill>
                <a:schemeClr val="tx1"/>
              </a:solidFill>
            </a:endParaRPr>
          </a:p>
        </p:txBody>
      </p:sp>
      <p:sp>
        <p:nvSpPr>
          <p:cNvPr id="11" name="正方形/長方形 10"/>
          <p:cNvSpPr/>
          <p:nvPr/>
        </p:nvSpPr>
        <p:spPr>
          <a:xfrm>
            <a:off x="320488" y="4258613"/>
            <a:ext cx="5283618" cy="386366"/>
          </a:xfrm>
          <a:prstGeom prst="rect">
            <a:avLst/>
          </a:prstGeom>
          <a:gradFill>
            <a:gsLst>
              <a:gs pos="0">
                <a:schemeClr val="accent5">
                  <a:lumMod val="5000"/>
                  <a:lumOff val="95000"/>
                </a:schemeClr>
              </a:gs>
              <a:gs pos="74000">
                <a:srgbClr val="FFFF00"/>
              </a:gs>
              <a:gs pos="83000">
                <a:srgbClr val="FFFF00"/>
              </a:gs>
              <a:gs pos="100000">
                <a:srgbClr val="FFFF00"/>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HG丸ｺﾞｼｯｸM-PRO" panose="020F0600000000000000" pitchFamily="50" charset="-128"/>
              </a:rPr>
              <a:t>③国保直診施設を積極的に活用した取組の推進</a:t>
            </a:r>
            <a:endParaRPr kumimoji="1" lang="ja-JP" altLang="en-US" dirty="0">
              <a:solidFill>
                <a:schemeClr val="tx1"/>
              </a:solidFill>
              <a:latin typeface="HG丸ｺﾞｼｯｸM-PRO" panose="020F0600000000000000" pitchFamily="50" charset="-128"/>
            </a:endParaRPr>
          </a:p>
        </p:txBody>
      </p:sp>
      <p:sp>
        <p:nvSpPr>
          <p:cNvPr id="16" name="角丸四角形 15"/>
          <p:cNvSpPr/>
          <p:nvPr/>
        </p:nvSpPr>
        <p:spPr>
          <a:xfrm>
            <a:off x="715003" y="5943596"/>
            <a:ext cx="9087047" cy="877913"/>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・リスクが高い者に係る情報の地域サービス関係者との共有</a:t>
            </a:r>
            <a:endParaRPr kumimoji="1" lang="en-US" altLang="ja-JP" sz="1600" dirty="0" smtClean="0">
              <a:solidFill>
                <a:schemeClr val="tx1"/>
              </a:solidFill>
            </a:endParaRPr>
          </a:p>
          <a:p>
            <a:r>
              <a:rPr lang="ja-JP" altLang="en-US" sz="1600" dirty="0" smtClean="0">
                <a:solidFill>
                  <a:schemeClr val="tx1"/>
                </a:solidFill>
              </a:rPr>
              <a:t>・地域ケア会議などでの地域関係者との意見交換、地域の体制づくりに向けた働きかけ</a:t>
            </a:r>
            <a:endParaRPr lang="en-US" altLang="ja-JP" sz="1600" dirty="0" smtClean="0">
              <a:solidFill>
                <a:schemeClr val="tx1"/>
              </a:solidFill>
            </a:endParaRPr>
          </a:p>
          <a:p>
            <a:r>
              <a:rPr lang="ja-JP" altLang="en-US" sz="1600" dirty="0" smtClean="0">
                <a:solidFill>
                  <a:schemeClr val="tx1"/>
                </a:solidFill>
              </a:rPr>
              <a:t>・地域の自主組織への働きかけと連携　　など</a:t>
            </a:r>
            <a:endParaRPr lang="en-US" altLang="ja-JP" sz="1600" dirty="0" smtClean="0">
              <a:solidFill>
                <a:schemeClr val="tx1"/>
              </a:solidFill>
            </a:endParaRPr>
          </a:p>
        </p:txBody>
      </p:sp>
      <p:sp>
        <p:nvSpPr>
          <p:cNvPr id="12" name="正方形/長方形 11"/>
          <p:cNvSpPr/>
          <p:nvPr/>
        </p:nvSpPr>
        <p:spPr>
          <a:xfrm>
            <a:off x="331223" y="5595869"/>
            <a:ext cx="5942800" cy="386366"/>
          </a:xfrm>
          <a:prstGeom prst="rect">
            <a:avLst/>
          </a:prstGeom>
          <a:gradFill>
            <a:gsLst>
              <a:gs pos="0">
                <a:schemeClr val="accent5">
                  <a:lumMod val="5000"/>
                  <a:lumOff val="95000"/>
                </a:schemeClr>
              </a:gs>
              <a:gs pos="74000">
                <a:srgbClr val="FFFF00"/>
              </a:gs>
              <a:gs pos="83000">
                <a:srgbClr val="FFFF00"/>
              </a:gs>
              <a:gs pos="100000">
                <a:srgbClr val="FFFF00"/>
              </a:gs>
            </a:gsLst>
            <a:lin ang="54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HG丸ｺﾞｼｯｸM-PRO" panose="020F0600000000000000" pitchFamily="50" charset="-128"/>
              </a:rPr>
              <a:t>④保健師による活動推進と地域関係者との連携</a:t>
            </a:r>
            <a:endParaRPr kumimoji="1" lang="ja-JP" altLang="en-US" dirty="0">
              <a:solidFill>
                <a:schemeClr val="tx1"/>
              </a:solidFill>
              <a:latin typeface="HG丸ｺﾞｼｯｸM-PRO" panose="020F0600000000000000" pitchFamily="50" charset="-128"/>
            </a:endParaRPr>
          </a:p>
        </p:txBody>
      </p:sp>
      <p:sp>
        <p:nvSpPr>
          <p:cNvPr id="17"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44</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8" name="直線コネクタ 17"/>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5550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1084" y="2730785"/>
            <a:ext cx="3864278" cy="1490177"/>
            <a:chOff x="9486" y="2811805"/>
            <a:chExt cx="3567025" cy="1490416"/>
          </a:xfrm>
        </p:grpSpPr>
        <p:sp>
          <p:nvSpPr>
            <p:cNvPr id="29" name="角丸四角形 28"/>
            <p:cNvSpPr/>
            <p:nvPr/>
          </p:nvSpPr>
          <p:spPr>
            <a:xfrm>
              <a:off x="9486" y="2811805"/>
              <a:ext cx="3514546" cy="1490416"/>
            </a:xfrm>
            <a:prstGeom prst="roundRect">
              <a:avLst>
                <a:gd name="adj" fmla="val 727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392"/>
              <a:endParaRPr lang="ja-JP" altLang="en-US">
                <a:solidFill>
                  <a:prstClr val="white"/>
                </a:solidFill>
              </a:endParaRPr>
            </a:p>
          </p:txBody>
        </p:sp>
        <p:sp>
          <p:nvSpPr>
            <p:cNvPr id="32" name="テキスト ボックス 31"/>
            <p:cNvSpPr txBox="1"/>
            <p:nvPr/>
          </p:nvSpPr>
          <p:spPr>
            <a:xfrm>
              <a:off x="48118" y="3066316"/>
              <a:ext cx="2233682" cy="1061829"/>
            </a:xfrm>
            <a:prstGeom prst="rect">
              <a:avLst/>
            </a:prstGeom>
            <a:solidFill>
              <a:srgbClr val="FFFFCC"/>
            </a:solidFill>
          </p:spPr>
          <p:txBody>
            <a:bodyPr wrap="square" rtlCol="0">
              <a:spAutoFit/>
            </a:bodyPr>
            <a:lstStyle/>
            <a:p>
              <a:pPr marL="177764" indent="-177764"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地域の医療機関の分布、医療機能を把握し、リスト・マップ化</a:t>
              </a:r>
            </a:p>
            <a:p>
              <a:pPr marL="177764" indent="-177764"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必要に応じて、連携に有用な項目（在宅医療の取組状況、医師の相談対応が可能な日時等）を調査</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764" indent="-177764"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結果を関係者間で共有</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48119" y="2821330"/>
              <a:ext cx="3528392" cy="253916"/>
            </a:xfrm>
            <a:prstGeom prst="rect">
              <a:avLst/>
            </a:prstGeom>
            <a:noFill/>
          </p:spPr>
          <p:txBody>
            <a:bodyPr wrap="square" rtlCol="0">
              <a:spAutoFit/>
            </a:bodyPr>
            <a:lstStyle/>
            <a:p>
              <a:pPr defTabSz="913392"/>
              <a:r>
                <a:rPr lang="ja-JP" altLang="en-US" sz="1050" b="1" dirty="0">
                  <a:solidFill>
                    <a:prstClr val="black"/>
                  </a:solidFill>
                  <a:latin typeface="HGSｺﾞｼｯｸE" pitchFamily="50" charset="-128"/>
                  <a:ea typeface="ＤＨＰ平成明朝体W7" pitchFamily="2" charset="-128"/>
                </a:rPr>
                <a:t>（ア）地域の医療・介護サービス資源の把握</a:t>
              </a:r>
            </a:p>
          </p:txBody>
        </p:sp>
        <p:pic>
          <p:nvPicPr>
            <p:cNvPr id="35" name="Picture 4"/>
            <p:cNvPicPr>
              <a:picLocks noChangeAspect="1" noChangeArrowheads="1"/>
            </p:cNvPicPr>
            <p:nvPr/>
          </p:nvPicPr>
          <p:blipFill>
            <a:blip r:embed="rId3" cstate="print"/>
            <a:srcRect/>
            <a:stretch>
              <a:fillRect/>
            </a:stretch>
          </p:blipFill>
          <p:spPr bwMode="auto">
            <a:xfrm>
              <a:off x="2267027" y="3066317"/>
              <a:ext cx="1226138" cy="1070545"/>
            </a:xfrm>
            <a:prstGeom prst="rect">
              <a:avLst/>
            </a:prstGeom>
            <a:noFill/>
            <a:ln w="57150">
              <a:solidFill>
                <a:schemeClr val="accent6">
                  <a:lumMod val="60000"/>
                  <a:lumOff val="40000"/>
                  <a:alpha val="48000"/>
                </a:schemeClr>
              </a:solidFill>
              <a:miter lim="800000"/>
              <a:headEnd/>
              <a:tailEnd/>
            </a:ln>
            <a:effectLst>
              <a:outerShdw dist="107763" dir="2700000" algn="ctr" rotWithShape="0">
                <a:srgbClr val="808080">
                  <a:alpha val="50000"/>
                </a:srgbClr>
              </a:outerShdw>
            </a:effectLst>
          </p:spPr>
        </p:pic>
      </p:grpSp>
      <p:sp>
        <p:nvSpPr>
          <p:cNvPr id="37" name="角丸四角形 36"/>
          <p:cNvSpPr/>
          <p:nvPr/>
        </p:nvSpPr>
        <p:spPr>
          <a:xfrm>
            <a:off x="39848" y="4296725"/>
            <a:ext cx="3383118" cy="1149344"/>
          </a:xfrm>
          <a:prstGeom prst="roundRect">
            <a:avLst>
              <a:gd name="adj" fmla="val 415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392"/>
            <a:endParaRPr lang="ja-JP" altLang="en-US">
              <a:solidFill>
                <a:prstClr val="white"/>
              </a:solidFill>
            </a:endParaRPr>
          </a:p>
        </p:txBody>
      </p:sp>
      <p:grpSp>
        <p:nvGrpSpPr>
          <p:cNvPr id="5" name="グループ化 4"/>
          <p:cNvGrpSpPr/>
          <p:nvPr/>
        </p:nvGrpSpPr>
        <p:grpSpPr>
          <a:xfrm>
            <a:off x="35464" y="4367132"/>
            <a:ext cx="3558051" cy="936971"/>
            <a:chOff x="-40531" y="4390198"/>
            <a:chExt cx="3440350" cy="709881"/>
          </a:xfrm>
        </p:grpSpPr>
        <p:sp>
          <p:nvSpPr>
            <p:cNvPr id="38" name="テキスト ボックス 37"/>
            <p:cNvSpPr txBox="1"/>
            <p:nvPr/>
          </p:nvSpPr>
          <p:spPr>
            <a:xfrm>
              <a:off x="-40531" y="4390198"/>
              <a:ext cx="3440350" cy="314745"/>
            </a:xfrm>
            <a:prstGeom prst="rect">
              <a:avLst/>
            </a:prstGeom>
            <a:noFill/>
          </p:spPr>
          <p:txBody>
            <a:bodyPr wrap="square" rtlCol="0">
              <a:spAutoFit/>
            </a:bodyPr>
            <a:lstStyle/>
            <a:p>
              <a:pPr defTabSz="913392"/>
              <a:r>
                <a:rPr lang="ja-JP" altLang="en-US" sz="1050" b="1" dirty="0">
                  <a:solidFill>
                    <a:prstClr val="black"/>
                  </a:solidFill>
                  <a:latin typeface="HGSｺﾞｼｯｸE" pitchFamily="50" charset="-128"/>
                  <a:ea typeface="ＤＨＰ平成明朝体W7" pitchFamily="2" charset="-128"/>
                </a:rPr>
                <a:t>（イ）在宅医療・介護連携の課題の抽出と</a:t>
              </a:r>
              <a:endParaRPr lang="en-US" altLang="ja-JP" sz="1050" b="1" dirty="0">
                <a:solidFill>
                  <a:prstClr val="black"/>
                </a:solidFill>
                <a:latin typeface="HGSｺﾞｼｯｸE" pitchFamily="50" charset="-128"/>
                <a:ea typeface="ＤＨＰ平成明朝体W7" pitchFamily="2" charset="-128"/>
              </a:endParaRPr>
            </a:p>
            <a:p>
              <a:pPr defTabSz="913392"/>
              <a:r>
                <a:rPr lang="ja-JP" altLang="en-US" sz="1050" b="1" dirty="0">
                  <a:solidFill>
                    <a:prstClr val="black"/>
                  </a:solidFill>
                  <a:latin typeface="HGSｺﾞｼｯｸE" pitchFamily="50" charset="-128"/>
                  <a:ea typeface="ＤＨＰ平成明朝体W7" pitchFamily="2" charset="-128"/>
                </a:rPr>
                <a:t>　　　対応策の検討</a:t>
              </a:r>
            </a:p>
          </p:txBody>
        </p:sp>
        <p:sp>
          <p:nvSpPr>
            <p:cNvPr id="39" name="テキスト ボックス 38"/>
            <p:cNvSpPr txBox="1"/>
            <p:nvPr/>
          </p:nvSpPr>
          <p:spPr>
            <a:xfrm>
              <a:off x="82360" y="4662933"/>
              <a:ext cx="3019466" cy="437146"/>
            </a:xfrm>
            <a:prstGeom prst="rect">
              <a:avLst/>
            </a:prstGeom>
            <a:solidFill>
              <a:srgbClr val="FFFFCC"/>
            </a:solidFill>
          </p:spPr>
          <p:txBody>
            <a:bodyPr wrap="square" rtlCol="0">
              <a:spAutoFit/>
            </a:bodyPr>
            <a:lstStyle/>
            <a:p>
              <a:pPr marL="182526" indent="-182526"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地域の医療・介護関係者等が参画する会議を開催し、在宅医療・介護連携の現状を把握し、課題の抽出、対応策を検討　</a:t>
              </a:r>
            </a:p>
          </p:txBody>
        </p:sp>
      </p:grpSp>
      <p:grpSp>
        <p:nvGrpSpPr>
          <p:cNvPr id="2" name="グループ化 1"/>
          <p:cNvGrpSpPr/>
          <p:nvPr/>
        </p:nvGrpSpPr>
        <p:grpSpPr>
          <a:xfrm>
            <a:off x="3424061" y="4300786"/>
            <a:ext cx="3620531" cy="1147461"/>
            <a:chOff x="-23697" y="5360523"/>
            <a:chExt cx="3803609" cy="1308837"/>
          </a:xfrm>
        </p:grpSpPr>
        <p:sp>
          <p:nvSpPr>
            <p:cNvPr id="44" name="角丸四角形 43"/>
            <p:cNvSpPr/>
            <p:nvPr/>
          </p:nvSpPr>
          <p:spPr>
            <a:xfrm>
              <a:off x="28135" y="5360523"/>
              <a:ext cx="3548375" cy="1308837"/>
            </a:xfrm>
            <a:prstGeom prst="roundRect">
              <a:avLst>
                <a:gd name="adj" fmla="val 622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392"/>
              <a:endParaRPr lang="ja-JP" altLang="en-US">
                <a:solidFill>
                  <a:prstClr val="white"/>
                </a:solidFill>
              </a:endParaRPr>
            </a:p>
          </p:txBody>
        </p:sp>
        <p:sp>
          <p:nvSpPr>
            <p:cNvPr id="45" name="テキスト ボックス 44"/>
            <p:cNvSpPr txBox="1"/>
            <p:nvPr/>
          </p:nvSpPr>
          <p:spPr>
            <a:xfrm>
              <a:off x="-23697" y="5407332"/>
              <a:ext cx="3803609" cy="289580"/>
            </a:xfrm>
            <a:prstGeom prst="rect">
              <a:avLst/>
            </a:prstGeom>
            <a:noFill/>
          </p:spPr>
          <p:txBody>
            <a:bodyPr wrap="square" rtlCol="0">
              <a:spAutoFit/>
            </a:bodyPr>
            <a:lstStyle/>
            <a:p>
              <a:pPr defTabSz="913392"/>
              <a:r>
                <a:rPr lang="ja-JP" altLang="en-US" sz="1050" b="1" dirty="0">
                  <a:solidFill>
                    <a:prstClr val="black"/>
                  </a:solidFill>
                  <a:latin typeface="HGSｺﾞｼｯｸE" pitchFamily="50" charset="-128"/>
                  <a:ea typeface="ＤＨＰ平成明朝体W7" pitchFamily="2" charset="-128"/>
                </a:rPr>
                <a:t>（オ）在宅医療・介護連携に関する相談支援</a:t>
              </a:r>
              <a:endParaRPr lang="en-US" altLang="ja-JP" sz="1050" b="1" dirty="0">
                <a:solidFill>
                  <a:prstClr val="black"/>
                </a:solidFill>
                <a:latin typeface="HGSｺﾞｼｯｸE" pitchFamily="50" charset="-128"/>
                <a:ea typeface="ＤＨＰ平成明朝体W7" pitchFamily="2" charset="-128"/>
              </a:endParaRPr>
            </a:p>
          </p:txBody>
        </p:sp>
        <p:sp>
          <p:nvSpPr>
            <p:cNvPr id="53" name="テキスト ボックス 52"/>
            <p:cNvSpPr txBox="1"/>
            <p:nvPr/>
          </p:nvSpPr>
          <p:spPr>
            <a:xfrm>
              <a:off x="87294" y="5714914"/>
              <a:ext cx="3420555" cy="842413"/>
            </a:xfrm>
            <a:prstGeom prst="rect">
              <a:avLst/>
            </a:prstGeom>
            <a:solidFill>
              <a:srgbClr val="FFFFCC"/>
            </a:solidFill>
          </p:spPr>
          <p:txBody>
            <a:bodyPr wrap="square" rtlCol="0">
              <a:spAutoFit/>
            </a:bodyPr>
            <a:lstStyle/>
            <a:p>
              <a:pPr marL="177764" indent="-177764"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医療・介護関係者の連携を支援するコーディネーターの配置等による、在宅医療・介護連携に関する相談窓口の設置・運営により、連携の取組を支援。</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5" name="グループ化 54"/>
          <p:cNvGrpSpPr/>
          <p:nvPr/>
        </p:nvGrpSpPr>
        <p:grpSpPr>
          <a:xfrm>
            <a:off x="3850191" y="2721534"/>
            <a:ext cx="3042101" cy="1505715"/>
            <a:chOff x="1749148" y="5388317"/>
            <a:chExt cx="3578540" cy="1015990"/>
          </a:xfrm>
        </p:grpSpPr>
        <p:sp>
          <p:nvSpPr>
            <p:cNvPr id="56" name="角丸四角形 55"/>
            <p:cNvSpPr/>
            <p:nvPr/>
          </p:nvSpPr>
          <p:spPr>
            <a:xfrm>
              <a:off x="1772990" y="5388317"/>
              <a:ext cx="3514546" cy="1015990"/>
            </a:xfrm>
            <a:prstGeom prst="roundRect">
              <a:avLst>
                <a:gd name="adj" fmla="val 719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392"/>
              <a:endParaRPr lang="ja-JP" altLang="en-US">
                <a:solidFill>
                  <a:prstClr val="white"/>
                </a:solidFill>
              </a:endParaRPr>
            </a:p>
          </p:txBody>
        </p:sp>
        <p:sp>
          <p:nvSpPr>
            <p:cNvPr id="57" name="テキスト ボックス 56"/>
            <p:cNvSpPr txBox="1"/>
            <p:nvPr/>
          </p:nvSpPr>
          <p:spPr>
            <a:xfrm>
              <a:off x="1749148" y="5440431"/>
              <a:ext cx="3578540" cy="171304"/>
            </a:xfrm>
            <a:prstGeom prst="rect">
              <a:avLst/>
            </a:prstGeom>
            <a:noFill/>
          </p:spPr>
          <p:txBody>
            <a:bodyPr wrap="square" rtlCol="0">
              <a:spAutoFit/>
            </a:bodyPr>
            <a:lstStyle/>
            <a:p>
              <a:pPr marL="531707" indent="-531707" defTabSz="913392"/>
              <a:r>
                <a:rPr lang="ja-JP" altLang="en-US" sz="1050" b="1" dirty="0">
                  <a:solidFill>
                    <a:prstClr val="black"/>
                  </a:solidFill>
                  <a:latin typeface="HGSｺﾞｼｯｸE" pitchFamily="50" charset="-128"/>
                  <a:ea typeface="ＤＨＰ平成明朝体W7" pitchFamily="2" charset="-128"/>
                </a:rPr>
                <a:t>（エ）医療・介護関係者の情報共有の支援</a:t>
              </a:r>
              <a:endParaRPr lang="en-US" altLang="ja-JP" sz="1050" b="1" dirty="0">
                <a:solidFill>
                  <a:prstClr val="black"/>
                </a:solidFill>
                <a:latin typeface="HGSｺﾞｼｯｸE" pitchFamily="50" charset="-128"/>
                <a:ea typeface="ＤＨＰ平成明朝体W7" pitchFamily="2" charset="-128"/>
              </a:endParaRPr>
            </a:p>
          </p:txBody>
        </p:sp>
        <p:sp>
          <p:nvSpPr>
            <p:cNvPr id="58" name="テキスト ボックス 57"/>
            <p:cNvSpPr txBox="1"/>
            <p:nvPr/>
          </p:nvSpPr>
          <p:spPr>
            <a:xfrm>
              <a:off x="1854245" y="5695558"/>
              <a:ext cx="3357732" cy="607349"/>
            </a:xfrm>
            <a:prstGeom prst="rect">
              <a:avLst/>
            </a:prstGeom>
            <a:solidFill>
              <a:srgbClr val="FFFFCC"/>
            </a:solidFill>
          </p:spPr>
          <p:txBody>
            <a:bodyPr wrap="square" rtlCol="0">
              <a:spAutoFit/>
            </a:bodyPr>
            <a:lstStyle/>
            <a:p>
              <a:pPr marL="177764" indent="-177764"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情報共有シート、地域連携パス等の活用により、医療・介護関係者の情報共有を支援</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764" indent="-177764"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在宅での看取り、急変時の情報共有にも活用　</a:t>
              </a:r>
            </a:p>
          </p:txBody>
        </p:sp>
      </p:grpSp>
      <p:sp>
        <p:nvSpPr>
          <p:cNvPr id="59" name="角丸四角形 58"/>
          <p:cNvSpPr/>
          <p:nvPr/>
        </p:nvSpPr>
        <p:spPr>
          <a:xfrm>
            <a:off x="6898037" y="2730871"/>
            <a:ext cx="2967105" cy="2252846"/>
          </a:xfrm>
          <a:prstGeom prst="roundRect">
            <a:avLst>
              <a:gd name="adj" fmla="val 554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392"/>
            <a:endParaRPr lang="ja-JP" altLang="en-US">
              <a:solidFill>
                <a:prstClr val="white"/>
              </a:solidFill>
            </a:endParaRPr>
          </a:p>
        </p:txBody>
      </p:sp>
      <p:sp>
        <p:nvSpPr>
          <p:cNvPr id="60" name="テキスト ボックス 59"/>
          <p:cNvSpPr txBox="1"/>
          <p:nvPr/>
        </p:nvSpPr>
        <p:spPr>
          <a:xfrm>
            <a:off x="7113511" y="2709035"/>
            <a:ext cx="2363995" cy="252348"/>
          </a:xfrm>
          <a:prstGeom prst="rect">
            <a:avLst/>
          </a:prstGeom>
          <a:noFill/>
        </p:spPr>
        <p:txBody>
          <a:bodyPr wrap="square" rtlCol="0">
            <a:spAutoFit/>
          </a:bodyPr>
          <a:lstStyle/>
          <a:p>
            <a:pPr defTabSz="913392"/>
            <a:r>
              <a:rPr lang="ja-JP" altLang="en-US" sz="1050" b="1" dirty="0">
                <a:solidFill>
                  <a:prstClr val="black"/>
                </a:solidFill>
                <a:latin typeface="HGSｺﾞｼｯｸE" pitchFamily="50" charset="-128"/>
                <a:ea typeface="ＤＨＰ平成明朝体W7" pitchFamily="2" charset="-128"/>
              </a:rPr>
              <a:t>（キ）地域住民への普及啓発</a:t>
            </a:r>
          </a:p>
        </p:txBody>
      </p:sp>
      <p:sp>
        <p:nvSpPr>
          <p:cNvPr id="61" name="テキスト ボックス 60"/>
          <p:cNvSpPr txBox="1"/>
          <p:nvPr/>
        </p:nvSpPr>
        <p:spPr>
          <a:xfrm>
            <a:off x="6969725" y="2958561"/>
            <a:ext cx="1579492" cy="1869443"/>
          </a:xfrm>
          <a:prstGeom prst="rect">
            <a:avLst/>
          </a:prstGeom>
          <a:solidFill>
            <a:srgbClr val="FFFFCC"/>
          </a:solidFill>
        </p:spPr>
        <p:txBody>
          <a:bodyPr wrap="square" rtlCol="0">
            <a:spAutoFit/>
          </a:bodyPr>
          <a:lstStyle/>
          <a:p>
            <a:pPr marL="179352" indent="-179352"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地域住民を対象にしたシンポジウム等の開催</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52" indent="-179352"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パンフレット、チラシ、区報、</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等を活用した、在宅医療・介護サービスに関する普及啓発</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52" indent="-179352"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在宅での看取りについての講演会の開催等　</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3402" y="3008686"/>
            <a:ext cx="1266447" cy="14283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グループ化 3"/>
          <p:cNvGrpSpPr/>
          <p:nvPr/>
        </p:nvGrpSpPr>
        <p:grpSpPr>
          <a:xfrm>
            <a:off x="3494390" y="5523016"/>
            <a:ext cx="3306021" cy="1223216"/>
            <a:chOff x="3578198" y="4250179"/>
            <a:chExt cx="2796970" cy="1193523"/>
          </a:xfrm>
        </p:grpSpPr>
        <p:sp>
          <p:nvSpPr>
            <p:cNvPr id="40" name="角丸四角形 39"/>
            <p:cNvSpPr/>
            <p:nvPr/>
          </p:nvSpPr>
          <p:spPr>
            <a:xfrm>
              <a:off x="3586706" y="4250179"/>
              <a:ext cx="2788462" cy="1193523"/>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3392"/>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3578198" y="4341543"/>
              <a:ext cx="2743434" cy="247713"/>
            </a:xfrm>
            <a:prstGeom prst="rect">
              <a:avLst/>
            </a:prstGeom>
            <a:noFill/>
          </p:spPr>
          <p:txBody>
            <a:bodyPr wrap="square" rtlCol="0">
              <a:spAutoFit/>
            </a:bodyPr>
            <a:lstStyle/>
            <a:p>
              <a:pPr defTabSz="913392"/>
              <a:r>
                <a:rPr lang="ja-JP" altLang="en-US" sz="1050" b="1" dirty="0">
                  <a:solidFill>
                    <a:prstClr val="black"/>
                  </a:solidFill>
                  <a:latin typeface="HGSｺﾞｼｯｸE" pitchFamily="50" charset="-128"/>
                  <a:ea typeface="ＤＨＰ平成明朝体W7" pitchFamily="2" charset="-128"/>
                </a:rPr>
                <a:t>（</a:t>
              </a:r>
              <a:r>
                <a:rPr lang="ja-JP" altLang="en-US"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カ</a:t>
              </a:r>
              <a:r>
                <a:rPr lang="ja-JP" altLang="en-US" sz="1050" b="1" dirty="0">
                  <a:solidFill>
                    <a:prstClr val="black"/>
                  </a:solidFill>
                  <a:latin typeface="HGSｺﾞｼｯｸE" pitchFamily="50" charset="-128"/>
                  <a:ea typeface="ＤＨＰ平成明朝体W7" pitchFamily="2" charset="-128"/>
                </a:rPr>
                <a:t>）医療・介護関係者の研修</a:t>
              </a:r>
            </a:p>
          </p:txBody>
        </p:sp>
        <p:sp>
          <p:nvSpPr>
            <p:cNvPr id="64" name="テキスト ボックス 63"/>
            <p:cNvSpPr txBox="1"/>
            <p:nvPr/>
          </p:nvSpPr>
          <p:spPr>
            <a:xfrm>
              <a:off x="3642978" y="4647578"/>
              <a:ext cx="2678653" cy="720618"/>
            </a:xfrm>
            <a:prstGeom prst="rect">
              <a:avLst/>
            </a:prstGeom>
            <a:solidFill>
              <a:srgbClr val="FFFFCC"/>
            </a:solidFill>
          </p:spPr>
          <p:txBody>
            <a:bodyPr wrap="square" rtlCol="0">
              <a:spAutoFit/>
            </a:bodyPr>
            <a:lstStyle/>
            <a:p>
              <a:pPr marL="179352" indent="-179352"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地域の医療・介護関係者がグループワーク等を通じ、多職種連携の実際を習得</a:t>
              </a:r>
            </a:p>
            <a:p>
              <a:pPr marL="179352" indent="-179352" defTabSz="913392">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介護職を対象とした医療関連の研修会を開催　等</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 name="グループ化 2"/>
          <p:cNvGrpSpPr/>
          <p:nvPr/>
        </p:nvGrpSpPr>
        <p:grpSpPr>
          <a:xfrm>
            <a:off x="38671" y="5515375"/>
            <a:ext cx="3384513" cy="1225462"/>
            <a:chOff x="3431942" y="5872043"/>
            <a:chExt cx="2934719" cy="1208442"/>
          </a:xfrm>
        </p:grpSpPr>
        <p:sp>
          <p:nvSpPr>
            <p:cNvPr id="65" name="角丸四角形 64"/>
            <p:cNvSpPr/>
            <p:nvPr/>
          </p:nvSpPr>
          <p:spPr>
            <a:xfrm>
              <a:off x="3431942" y="5872043"/>
              <a:ext cx="2934719" cy="1208442"/>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marL="442824" indent="-442824" defTabSz="913392"/>
              <a:r>
                <a:rPr lang="ja-JP" altLang="en-US"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（ウ）切れ目のない在宅医療と介護サービスの</a:t>
              </a:r>
              <a:endParaRPr lang="en-US" altLang="ja-JP"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marL="442824" indent="-442824" defTabSz="913392"/>
              <a:r>
                <a:rPr lang="ja-JP" altLang="en-US"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　　　提供体制の構築推進</a:t>
              </a:r>
              <a:endParaRPr lang="en-US" altLang="ja-JP"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marL="442824" indent="-442824" defTabSz="913392"/>
              <a:endParaRPr lang="en-US" altLang="ja-JP"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marL="442824" indent="-442824" defTabSz="913392"/>
              <a:endParaRPr lang="ja-JP" altLang="en-US"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defTabSz="913392"/>
              <a:endParaRPr lang="ja-JP" altLang="en-US" sz="120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defTabSz="913392"/>
              <a:endParaRPr lang="ja-JP" altLang="en-US" sz="120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7" name="正方形/長方形 66"/>
            <p:cNvSpPr/>
            <p:nvPr/>
          </p:nvSpPr>
          <p:spPr>
            <a:xfrm>
              <a:off x="3537461" y="6411939"/>
              <a:ext cx="2678652" cy="409662"/>
            </a:xfrm>
            <a:prstGeom prst="rect">
              <a:avLst/>
            </a:prstGeom>
            <a:solidFill>
              <a:srgbClr val="FFFFCC"/>
            </a:solidFill>
          </p:spPr>
          <p:txBody>
            <a:bodyPr wrap="square">
              <a:spAutoFit/>
            </a:bodyPr>
            <a:lstStyle/>
            <a:p>
              <a:pPr marL="179352" indent="-179352" defTabSz="913392"/>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◆地域の医療・介護関係者の協力を得て、在宅医療・介護サービスの提供体制の構築を推進</a:t>
              </a:r>
              <a:endParaRPr lang="ja-JP" altLang="en-US" sz="105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grpSp>
      <p:grpSp>
        <p:nvGrpSpPr>
          <p:cNvPr id="8" name="グループ化 7"/>
          <p:cNvGrpSpPr/>
          <p:nvPr/>
        </p:nvGrpSpPr>
        <p:grpSpPr>
          <a:xfrm>
            <a:off x="6877159" y="5053859"/>
            <a:ext cx="2942988" cy="1686978"/>
            <a:chOff x="6347872" y="5013176"/>
            <a:chExt cx="2716604" cy="1759256"/>
          </a:xfrm>
        </p:grpSpPr>
        <p:sp>
          <p:nvSpPr>
            <p:cNvPr id="66" name="角丸四角形 65"/>
            <p:cNvSpPr/>
            <p:nvPr/>
          </p:nvSpPr>
          <p:spPr>
            <a:xfrm>
              <a:off x="6347872" y="5013176"/>
              <a:ext cx="2716604" cy="1759256"/>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t"/>
            <a:lstStyle/>
            <a:p>
              <a:pPr marL="442824" indent="-442824" defTabSz="913392"/>
              <a:r>
                <a:rPr lang="ja-JP" altLang="en-US"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（ク）在宅医療・介護連携に関する関係市区町村の連携</a:t>
              </a:r>
              <a:endParaRPr lang="en-US" altLang="ja-JP"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defTabSz="913392"/>
              <a:endParaRPr lang="en-US" altLang="ja-JP"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defTabSz="913392"/>
              <a:endParaRPr lang="ja-JP" altLang="en-US"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defTabSz="913392"/>
              <a:endParaRPr lang="ja-JP" altLang="en-US" sz="120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defTabSz="913392"/>
              <a:endParaRPr lang="ja-JP" altLang="en-US" sz="120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defTabSz="913392"/>
              <a:endParaRPr lang="ja-JP" altLang="en-US" sz="120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defTabSz="913392"/>
              <a:endParaRPr lang="ja-JP" altLang="en-US" sz="120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8" name="正方形/長方形 67"/>
            <p:cNvSpPr/>
            <p:nvPr/>
          </p:nvSpPr>
          <p:spPr>
            <a:xfrm>
              <a:off x="6412185" y="5482400"/>
              <a:ext cx="2605927" cy="1275625"/>
            </a:xfrm>
            <a:prstGeom prst="rect">
              <a:avLst/>
            </a:prstGeom>
            <a:solidFill>
              <a:srgbClr val="FFFFCC"/>
            </a:solidFill>
          </p:spPr>
          <p:txBody>
            <a:bodyPr wrap="square">
              <a:spAutoFit/>
            </a:bodyPr>
            <a:lstStyle/>
            <a:p>
              <a:pPr marL="179352" indent="-179352" defTabSz="913392"/>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◆同一の二次医療圏内にある市区町村や隣接する市区町村等が連携して、広域連携が必要な事項について検討</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52" indent="-179352" defTabSz="913392"/>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例）二次医療圏内の病院から退院する事例等に関して、都道府県、保健所等の支援の下、医療・介護関係者間で情報共有の方法等について協議　等</a:t>
              </a:r>
              <a:endParaRPr lang="ja-JP" altLang="en-US" sz="105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grpSp>
      <p:sp>
        <p:nvSpPr>
          <p:cNvPr id="70" name="正方形/長方形 69"/>
          <p:cNvSpPr/>
          <p:nvPr/>
        </p:nvSpPr>
        <p:spPr bwMode="auto">
          <a:xfrm flipH="1">
            <a:off x="38455" y="2524105"/>
            <a:ext cx="2652295" cy="225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p>
            <a:pPr defTabSz="913392">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○事業項目と取組例</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94790" y="411705"/>
            <a:ext cx="9718883" cy="2087953"/>
          </a:xfrm>
          <a:prstGeom prst="roundRect">
            <a:avLst>
              <a:gd name="adj" fmla="val 648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50" tIns="45527" rIns="91050" bIns="45527" rtlCol="0" anchor="ctr" anchorCtr="0"/>
          <a:lstStyle/>
          <a:p>
            <a:pPr marL="178777" indent="-178777" algn="just" defTabSz="913392">
              <a:lnSpc>
                <a:spcPts val="18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在宅医療・介護の連携推進については、これまで医政局施策の在宅医療連携拠点事業（平成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年度）、在宅医療推進事業（平成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年度～）により一定の成果。それを踏まえ、介護保険法の中で制度化。</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178" indent="-176178" defTabSz="913392">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介護保険法の地域支援事業に位置づけ、市区町村が主体となり、郡市区医師会等と連携しつつ取り組む。</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178" indent="-176178" defTabSz="913392">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実施可能な市区町村は平成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月から取組を開始し、平成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月には全ての市区町村で実施。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178" indent="-176178" defTabSz="913392">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各市区町村は、原則として（ア）～（ク）の全ての事業項目を実施。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178" indent="-176178" defTabSz="913392">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事業項目の一部を郡市区医師会等（地域の中核的医療機関や他の団体を含む）に委託することも可能。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178" indent="-176178" defTabSz="913392">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保健所は、市区町村と都道府県医師会等の関係団体、病院等との協議の支援や、都道府県レベルでの研修等により支援。国は、事業実施関連の資料や事例集の整備等により支援するとともに、都道府県を通じて実施状況を把握。</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タイトル 20"/>
          <p:cNvSpPr txBox="1">
            <a:spLocks/>
          </p:cNvSpPr>
          <p:nvPr/>
        </p:nvSpPr>
        <p:spPr>
          <a:xfrm>
            <a:off x="21616" y="-33706"/>
            <a:ext cx="9812239" cy="366362"/>
          </a:xfrm>
          <a:prstGeom prst="rect">
            <a:avLst/>
          </a:prstGeom>
          <a:noFill/>
          <a:ln w="12700">
            <a:noFill/>
          </a:ln>
        </p:spPr>
        <p:txBody>
          <a:bodyPr vert="horz" lIns="91425" tIns="45713" rIns="91425" bIns="45713"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800" b="1"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参考</a:t>
            </a:r>
            <a:r>
              <a:rPr lang="en-US" altLang="ja-JP" sz="1800" b="1"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800" b="1"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在宅</a:t>
            </a:r>
            <a:r>
              <a:rPr lang="ja-JP" altLang="en-US" sz="18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医療・介護連携推進事業（介護保険の地域支援事業、平成</a:t>
            </a:r>
            <a:r>
              <a:rPr lang="en-US" altLang="ja-JP" sz="18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27</a:t>
            </a:r>
            <a:r>
              <a:rPr lang="ja-JP" altLang="en-US" sz="18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年度～）</a:t>
            </a:r>
          </a:p>
        </p:txBody>
      </p:sp>
      <p:sp>
        <p:nvSpPr>
          <p:cNvPr id="42"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45</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41" name="直線コネクタ 40"/>
          <p:cNvCxnSpPr/>
          <p:nvPr/>
        </p:nvCxnSpPr>
        <p:spPr>
          <a:xfrm>
            <a:off x="15552" y="332656"/>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41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16497" y="4780024"/>
            <a:ext cx="9065183" cy="720071"/>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endParaRPr lang="en-US" altLang="ja-JP" sz="1600" spc="-100" dirty="0">
              <a:solidFill>
                <a:prstClr val="black"/>
              </a:solidFill>
            </a:endParaRPr>
          </a:p>
        </p:txBody>
      </p:sp>
      <p:sp>
        <p:nvSpPr>
          <p:cNvPr id="99" name="円/楕円 98"/>
          <p:cNvSpPr/>
          <p:nvPr/>
        </p:nvSpPr>
        <p:spPr>
          <a:xfrm>
            <a:off x="776801" y="4857368"/>
            <a:ext cx="1369849" cy="558043"/>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defTabSz="913392"/>
            <a:r>
              <a:rPr lang="ja-JP" altLang="en-US" sz="1600" dirty="0">
                <a:solidFill>
                  <a:prstClr val="black"/>
                </a:solidFill>
                <a:latin typeface="メイリオ" pitchFamily="50" charset="-128"/>
                <a:ea typeface="メイリオ" pitchFamily="50" charset="-128"/>
              </a:rPr>
              <a:t>民間</a:t>
            </a:r>
            <a:endParaRPr lang="en-US" altLang="ja-JP" sz="1600" dirty="0">
              <a:solidFill>
                <a:prstClr val="black"/>
              </a:solidFill>
              <a:latin typeface="メイリオ" pitchFamily="50" charset="-128"/>
              <a:ea typeface="メイリオ" pitchFamily="50" charset="-128"/>
            </a:endParaRPr>
          </a:p>
          <a:p>
            <a:pPr algn="ctr" defTabSz="913392"/>
            <a:r>
              <a:rPr lang="ja-JP" altLang="en-US" sz="1600" dirty="0">
                <a:solidFill>
                  <a:prstClr val="black"/>
                </a:solidFill>
                <a:latin typeface="メイリオ" pitchFamily="50" charset="-128"/>
                <a:ea typeface="メイリオ" pitchFamily="50" charset="-128"/>
              </a:rPr>
              <a:t>企業</a:t>
            </a:r>
          </a:p>
        </p:txBody>
      </p:sp>
      <p:sp>
        <p:nvSpPr>
          <p:cNvPr id="100" name="円/楕円 99"/>
          <p:cNvSpPr/>
          <p:nvPr/>
        </p:nvSpPr>
        <p:spPr>
          <a:xfrm>
            <a:off x="7209592" y="4880448"/>
            <a:ext cx="2208245" cy="53496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defTabSz="913392"/>
            <a:r>
              <a:rPr lang="ja-JP" altLang="en-US" sz="1600" dirty="0">
                <a:solidFill>
                  <a:prstClr val="black"/>
                </a:solidFill>
                <a:latin typeface="メイリオ" pitchFamily="50" charset="-128"/>
                <a:ea typeface="メイリオ" pitchFamily="50" charset="-128"/>
              </a:rPr>
              <a:t>ボランティア</a:t>
            </a:r>
          </a:p>
        </p:txBody>
      </p:sp>
      <p:sp>
        <p:nvSpPr>
          <p:cNvPr id="101" name="円/楕円 100"/>
          <p:cNvSpPr/>
          <p:nvPr/>
        </p:nvSpPr>
        <p:spPr>
          <a:xfrm>
            <a:off x="2288791" y="4839510"/>
            <a:ext cx="1462239" cy="575900"/>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defTabSz="913392"/>
            <a:r>
              <a:rPr lang="ja-JP" altLang="en-US" sz="1600" dirty="0">
                <a:solidFill>
                  <a:prstClr val="black"/>
                </a:solidFill>
                <a:latin typeface="メイリオ" pitchFamily="50" charset="-128"/>
                <a:ea typeface="メイリオ" pitchFamily="50" charset="-128"/>
              </a:rPr>
              <a:t>ＮＰＯ</a:t>
            </a:r>
          </a:p>
        </p:txBody>
      </p:sp>
      <p:sp>
        <p:nvSpPr>
          <p:cNvPr id="105" name="二等辺三角形 104"/>
          <p:cNvSpPr/>
          <p:nvPr/>
        </p:nvSpPr>
        <p:spPr>
          <a:xfrm>
            <a:off x="488522" y="5501211"/>
            <a:ext cx="8984740" cy="445014"/>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b="1" dirty="0">
                <a:solidFill>
                  <a:prstClr val="white"/>
                </a:solidFill>
                <a:latin typeface="メイリオ" pitchFamily="50" charset="-128"/>
                <a:ea typeface="メイリオ" pitchFamily="50" charset="-128"/>
              </a:rPr>
              <a:t>バックアップ</a:t>
            </a:r>
          </a:p>
        </p:txBody>
      </p:sp>
      <p:sp>
        <p:nvSpPr>
          <p:cNvPr id="106" name="角丸四角形 105"/>
          <p:cNvSpPr/>
          <p:nvPr/>
        </p:nvSpPr>
        <p:spPr>
          <a:xfrm>
            <a:off x="418193" y="5983703"/>
            <a:ext cx="9063553" cy="791873"/>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600" spc="-100" dirty="0">
                <a:solidFill>
                  <a:prstClr val="black"/>
                </a:solidFill>
                <a:latin typeface="メイリオ" pitchFamily="50" charset="-128"/>
                <a:ea typeface="メイリオ" pitchFamily="50" charset="-128"/>
              </a:rPr>
              <a:t>市町村を核とした支援体制の充実・強化</a:t>
            </a:r>
            <a:r>
              <a:rPr lang="ja-JP" altLang="en-US" sz="1400" spc="-100" dirty="0">
                <a:solidFill>
                  <a:prstClr val="black"/>
                </a:solidFill>
                <a:latin typeface="メイリオ" pitchFamily="50" charset="-128"/>
                <a:ea typeface="メイリオ" pitchFamily="50" charset="-128"/>
              </a:rPr>
              <a:t>（コーディネーターの配置、　　　　</a:t>
            </a:r>
            <a:endParaRPr lang="en-US" altLang="ja-JP" sz="1400" spc="-100" dirty="0">
              <a:solidFill>
                <a:prstClr val="black"/>
              </a:solidFill>
              <a:latin typeface="メイリオ" pitchFamily="50" charset="-128"/>
              <a:ea typeface="メイリオ" pitchFamily="50" charset="-128"/>
            </a:endParaRPr>
          </a:p>
          <a:p>
            <a:pPr algn="ctr" defTabSz="913392"/>
            <a:r>
              <a:rPr lang="ja-JP" altLang="en-US" sz="1400" spc="-100" dirty="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a:solidFill>
                <a:prstClr val="black"/>
              </a:solidFill>
              <a:latin typeface="メイリオ" pitchFamily="50" charset="-128"/>
              <a:ea typeface="メイリオ" pitchFamily="50" charset="-128"/>
            </a:endParaRPr>
          </a:p>
          <a:p>
            <a:pPr algn="ctr" defTabSz="913392"/>
            <a:endParaRPr lang="en-US" altLang="ja-JP" sz="1600" spc="-100" dirty="0">
              <a:solidFill>
                <a:prstClr val="black"/>
              </a:solidFill>
              <a:latin typeface="メイリオ" pitchFamily="50" charset="-128"/>
              <a:ea typeface="メイリオ" pitchFamily="50" charset="-128"/>
            </a:endParaRPr>
          </a:p>
        </p:txBody>
      </p:sp>
      <p:sp>
        <p:nvSpPr>
          <p:cNvPr id="108" name="角丸四角形 107"/>
          <p:cNvSpPr/>
          <p:nvPr/>
        </p:nvSpPr>
        <p:spPr>
          <a:xfrm>
            <a:off x="41016" y="4724936"/>
            <a:ext cx="683999" cy="647896"/>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5994" tIns="35994" rIns="35994" bIns="35994" rtlCol="0" anchor="ctr"/>
          <a:lstStyle/>
          <a:p>
            <a:pPr algn="ctr" defTabSz="913392"/>
            <a:r>
              <a:rPr lang="ja-JP" altLang="en-US" b="1" dirty="0">
                <a:solidFill>
                  <a:prstClr val="white"/>
                </a:solidFill>
                <a:latin typeface="メイリオ" pitchFamily="50" charset="-128"/>
                <a:ea typeface="メイリオ" pitchFamily="50" charset="-128"/>
              </a:rPr>
              <a:t>事業</a:t>
            </a:r>
            <a:endParaRPr lang="en-US" altLang="ja-JP" b="1" dirty="0">
              <a:solidFill>
                <a:prstClr val="white"/>
              </a:solidFill>
              <a:latin typeface="メイリオ" pitchFamily="50" charset="-128"/>
              <a:ea typeface="メイリオ" pitchFamily="50" charset="-128"/>
            </a:endParaRPr>
          </a:p>
          <a:p>
            <a:pPr algn="ctr" defTabSz="913392"/>
            <a:r>
              <a:rPr lang="ja-JP" altLang="en-US" b="1" dirty="0">
                <a:solidFill>
                  <a:prstClr val="white"/>
                </a:solidFill>
                <a:latin typeface="メイリオ" pitchFamily="50" charset="-128"/>
                <a:ea typeface="メイリオ" pitchFamily="50" charset="-128"/>
              </a:rPr>
              <a:t>主体</a:t>
            </a:r>
          </a:p>
        </p:txBody>
      </p:sp>
      <p:sp>
        <p:nvSpPr>
          <p:cNvPr id="51" name="正方形/長方形 50"/>
          <p:cNvSpPr/>
          <p:nvPr/>
        </p:nvSpPr>
        <p:spPr>
          <a:xfrm>
            <a:off x="15546" y="621141"/>
            <a:ext cx="9849545" cy="1286300"/>
          </a:xfrm>
          <a:prstGeom prst="rect">
            <a:avLst/>
          </a:prstGeom>
        </p:spPr>
        <p:txBody>
          <a:bodyPr wrap="square">
            <a:spAutoFit/>
          </a:bodyPr>
          <a:lstStyle/>
          <a:p>
            <a:pPr marL="177764" indent="-177764" defTabSz="913392">
              <a:spcBef>
                <a:spcPct val="20000"/>
              </a:spcBef>
              <a:defRPr/>
            </a:pPr>
            <a:r>
              <a:rPr lang="ja-JP" altLang="en-US" sz="1600" dirty="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○高齢者の在宅生活を支えるため、ボランティア、ＮＰＯ、民間企業、社会福祉法人、協同組合等の多様な事業主体による重層的な生活支援・介護予防サービスの提供体制の構築を支援</a:t>
            </a:r>
            <a:endParaRPr lang="en-US" altLang="ja-JP" sz="1600" dirty="0">
              <a:solidFill>
                <a:prstClr val="black"/>
              </a:solidFill>
              <a:latin typeface="メイリオ" pitchFamily="50" charset="-128"/>
              <a:ea typeface="メイリオ" pitchFamily="50" charset="-128"/>
            </a:endParaRPr>
          </a:p>
          <a:p>
            <a:pPr marL="177764" indent="-177764" defTabSz="913392">
              <a:spcBef>
                <a:spcPct val="20000"/>
              </a:spcBef>
              <a:defRPr/>
            </a:pPr>
            <a:endParaRPr lang="en-US" altLang="ja-JP" sz="600" dirty="0">
              <a:solidFill>
                <a:prstClr val="black"/>
              </a:solidFill>
              <a:latin typeface="メイリオ" pitchFamily="50" charset="-128"/>
              <a:ea typeface="メイリオ" pitchFamily="50" charset="-128"/>
            </a:endParaRPr>
          </a:p>
          <a:p>
            <a:pPr marL="177764" indent="-177764" defTabSz="913392">
              <a:spcBef>
                <a:spcPct val="20000"/>
              </a:spcBef>
              <a:defRPr/>
            </a:pPr>
            <a:r>
              <a:rPr lang="ja-JP" altLang="en-US" sz="1600" dirty="0">
                <a:solidFill>
                  <a:prstClr val="black"/>
                </a:solidFill>
                <a:latin typeface="メイリオ" pitchFamily="50" charset="-128"/>
                <a:ea typeface="メイリオ" pitchFamily="50" charset="-128"/>
              </a:rPr>
              <a:t>　　　・介護支援ボランティアポイント等を組み込んだ地域の自助・互助の好取組を全国展開</a:t>
            </a:r>
            <a:endParaRPr lang="en-US" altLang="ja-JP" sz="1600" dirty="0">
              <a:solidFill>
                <a:prstClr val="black"/>
              </a:solidFill>
              <a:latin typeface="メイリオ" pitchFamily="50" charset="-128"/>
              <a:ea typeface="メイリオ" pitchFamily="50" charset="-128"/>
            </a:endParaRPr>
          </a:p>
          <a:p>
            <a:pPr marL="177764" indent="-177764" defTabSz="913392">
              <a:spcBef>
                <a:spcPct val="20000"/>
              </a:spcBef>
              <a:defRPr/>
            </a:pPr>
            <a:r>
              <a:rPr lang="ja-JP" altLang="en-US" sz="1600" dirty="0">
                <a:solidFill>
                  <a:prstClr val="black"/>
                </a:solidFill>
                <a:latin typeface="メイリオ" pitchFamily="50" charset="-128"/>
                <a:ea typeface="メイリオ" pitchFamily="50" charset="-128"/>
              </a:rPr>
              <a:t>　　　・「生活支援コーディネーター（地域支え合い推進員）」の配置や協議体の設置などに対する支援</a:t>
            </a:r>
            <a:endParaRPr lang="en-US" altLang="ja-JP" sz="1600" dirty="0">
              <a:solidFill>
                <a:prstClr val="black"/>
              </a:solidFill>
              <a:latin typeface="メイリオ" pitchFamily="50" charset="-128"/>
              <a:ea typeface="メイリオ" pitchFamily="50" charset="-128"/>
            </a:endParaRPr>
          </a:p>
        </p:txBody>
      </p:sp>
      <p:sp>
        <p:nvSpPr>
          <p:cNvPr id="53" name="正方形/長方形 52"/>
          <p:cNvSpPr/>
          <p:nvPr/>
        </p:nvSpPr>
        <p:spPr>
          <a:xfrm>
            <a:off x="58154" y="621140"/>
            <a:ext cx="9791700" cy="1295934"/>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endParaRPr lang="ja-JP" altLang="en-US">
              <a:solidFill>
                <a:prstClr val="white"/>
              </a:solidFill>
            </a:endParaRPr>
          </a:p>
        </p:txBody>
      </p:sp>
      <p:sp>
        <p:nvSpPr>
          <p:cNvPr id="54" name="右矢印 53"/>
          <p:cNvSpPr/>
          <p:nvPr/>
        </p:nvSpPr>
        <p:spPr>
          <a:xfrm>
            <a:off x="314090" y="1210756"/>
            <a:ext cx="410864" cy="657847"/>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endParaRPr lang="ja-JP" altLang="en-US">
              <a:solidFill>
                <a:prstClr val="white"/>
              </a:solidFill>
            </a:endParaRPr>
          </a:p>
        </p:txBody>
      </p:sp>
      <p:sp>
        <p:nvSpPr>
          <p:cNvPr id="58" name="テキスト ボックス 57"/>
          <p:cNvSpPr txBox="1"/>
          <p:nvPr/>
        </p:nvSpPr>
        <p:spPr>
          <a:xfrm>
            <a:off x="2611167" y="6483918"/>
            <a:ext cx="3960440" cy="338500"/>
          </a:xfrm>
          <a:prstGeom prst="rect">
            <a:avLst/>
          </a:prstGeom>
          <a:noFill/>
        </p:spPr>
        <p:txBody>
          <a:bodyPr wrap="square" rtlCol="0">
            <a:spAutoFit/>
          </a:bodyPr>
          <a:lstStyle/>
          <a:p>
            <a:pPr defTabSz="913392"/>
            <a:r>
              <a:rPr lang="ja-JP" altLang="en-US" sz="1600" u="sng" dirty="0">
                <a:solidFill>
                  <a:prstClr val="black"/>
                </a:solidFill>
                <a:latin typeface="メイリオ" pitchFamily="50" charset="-128"/>
                <a:ea typeface="メイリオ" pitchFamily="50" charset="-128"/>
              </a:rPr>
              <a:t>民間とも協働して支援体制を構築</a:t>
            </a:r>
          </a:p>
        </p:txBody>
      </p:sp>
      <p:sp>
        <p:nvSpPr>
          <p:cNvPr id="59" name="右矢印 58"/>
          <p:cNvSpPr/>
          <p:nvPr/>
        </p:nvSpPr>
        <p:spPr>
          <a:xfrm>
            <a:off x="2333568" y="6555909"/>
            <a:ext cx="252002" cy="179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endParaRPr lang="ja-JP" altLang="en-US">
              <a:solidFill>
                <a:prstClr val="white"/>
              </a:solidFill>
            </a:endParaRPr>
          </a:p>
        </p:txBody>
      </p:sp>
      <p:grpSp>
        <p:nvGrpSpPr>
          <p:cNvPr id="2" name="グループ化 153"/>
          <p:cNvGrpSpPr/>
          <p:nvPr/>
        </p:nvGrpSpPr>
        <p:grpSpPr>
          <a:xfrm>
            <a:off x="475300" y="2002716"/>
            <a:ext cx="9006825" cy="2696742"/>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r>
                  <a:rPr lang="ja-JP" altLang="en-US" sz="1400" b="1" dirty="0">
                    <a:solidFill>
                      <a:prstClr val="black"/>
                    </a:solidFill>
                  </a:rPr>
                  <a:t>　</a:t>
                </a: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400" b="1" dirty="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en-US" altLang="ja-JP" sz="1050" dirty="0">
                  <a:solidFill>
                    <a:prstClr val="black"/>
                  </a:solidFill>
                </a:endParaRPr>
              </a:p>
              <a:p>
                <a:pPr defTabSz="913392"/>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家事援助</a:t>
                </a:r>
                <a:endParaRPr lang="en-US" altLang="ja-JP" sz="1200" dirty="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392"/>
                <a:r>
                  <a:rPr lang="ja-JP" altLang="en-US" sz="1400" dirty="0">
                    <a:solidFill>
                      <a:prstClr val="black"/>
                    </a:solidFill>
                    <a:latin typeface="メイリオ" pitchFamily="50" charset="-128"/>
                    <a:ea typeface="メイリオ" pitchFamily="50" charset="-128"/>
                  </a:rPr>
                  <a:t>自治会単位の圏域</a:t>
                </a: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392"/>
                <a:r>
                  <a:rPr lang="ja-JP" altLang="en-US" sz="1400" dirty="0">
                    <a:solidFill>
                      <a:prstClr val="black"/>
                    </a:solidFill>
                    <a:latin typeface="メイリオ" pitchFamily="50" charset="-128"/>
                    <a:ea typeface="メイリオ" pitchFamily="50" charset="-128"/>
                  </a:rPr>
                  <a:t>小学校区単位の圏域</a:t>
                </a: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392"/>
                <a:r>
                  <a:rPr lang="ja-JP" altLang="en-US" sz="1400" dirty="0">
                    <a:solidFill>
                      <a:prstClr val="black"/>
                    </a:solidFill>
                    <a:latin typeface="メイリオ" pitchFamily="50" charset="-128"/>
                    <a:ea typeface="メイリオ" pitchFamily="50" charset="-128"/>
                  </a:rPr>
                  <a:t>市町村単位の圏域</a:t>
                </a: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交流サロン</a:t>
                </a:r>
                <a:endParaRPr lang="en-US" altLang="ja-JP" sz="1200" dirty="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100" dirty="0">
                    <a:solidFill>
                      <a:prstClr val="black"/>
                    </a:solidFill>
                    <a:latin typeface="メイリオ" pitchFamily="50" charset="-128"/>
                    <a:ea typeface="メイリオ" pitchFamily="50" charset="-128"/>
                  </a:rPr>
                  <a:t>コミュニティ</a:t>
                </a:r>
                <a:r>
                  <a:rPr lang="en-US" altLang="ja-JP" sz="1100" dirty="0">
                    <a:solidFill>
                      <a:prstClr val="black"/>
                    </a:solidFill>
                    <a:latin typeface="メイリオ" pitchFamily="50" charset="-128"/>
                    <a:ea typeface="メイリオ" pitchFamily="50" charset="-128"/>
                  </a:rPr>
                  <a:t/>
                </a:r>
                <a:br>
                  <a:rPr lang="en-US" altLang="ja-JP" sz="1100" dirty="0">
                    <a:solidFill>
                      <a:prstClr val="black"/>
                    </a:solidFill>
                    <a:latin typeface="メイリオ" pitchFamily="50" charset="-128"/>
                    <a:ea typeface="メイリオ" pitchFamily="50" charset="-128"/>
                  </a:rPr>
                </a:br>
                <a:r>
                  <a:rPr lang="ja-JP" altLang="en-US" sz="1100" dirty="0">
                    <a:solidFill>
                      <a:prstClr val="black"/>
                    </a:solidFill>
                    <a:latin typeface="メイリオ" pitchFamily="50" charset="-128"/>
                    <a:ea typeface="メイリオ" pitchFamily="50" charset="-128"/>
                  </a:rPr>
                  <a:t>カフェ</a:t>
                </a: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外出支援</a:t>
                </a:r>
                <a:endParaRPr lang="en-US" altLang="ja-JP" sz="1200" dirty="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13392"/>
              <a:r>
                <a:rPr lang="ja-JP" altLang="en-US" sz="1600" dirty="0">
                  <a:solidFill>
                    <a:prstClr val="black"/>
                  </a:solidFill>
                  <a:latin typeface="メイリオ" pitchFamily="50" charset="-128"/>
                  <a:ea typeface="メイリオ" pitchFamily="50" charset="-128"/>
                </a:rPr>
                <a:t>生活支援・介護予防サービスの提供イメージ</a:t>
              </a:r>
            </a:p>
          </p:txBody>
        </p:sp>
      </p:grpSp>
      <p:sp>
        <p:nvSpPr>
          <p:cNvPr id="62" name="円/楕円 61"/>
          <p:cNvSpPr/>
          <p:nvPr/>
        </p:nvSpPr>
        <p:spPr>
          <a:xfrm>
            <a:off x="3873115" y="4857368"/>
            <a:ext cx="1519117" cy="558043"/>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defTabSz="913392"/>
            <a:r>
              <a:rPr lang="ja-JP" altLang="en-US" sz="1600" dirty="0">
                <a:solidFill>
                  <a:prstClr val="black"/>
                </a:solidFill>
                <a:latin typeface="メイリオ" pitchFamily="50" charset="-128"/>
                <a:ea typeface="メイリオ" pitchFamily="50" charset="-128"/>
              </a:rPr>
              <a:t>協同</a:t>
            </a:r>
            <a:endParaRPr lang="en-US" altLang="ja-JP" sz="1600" dirty="0">
              <a:solidFill>
                <a:prstClr val="black"/>
              </a:solidFill>
              <a:latin typeface="メイリオ" pitchFamily="50" charset="-128"/>
              <a:ea typeface="メイリオ" pitchFamily="50" charset="-128"/>
            </a:endParaRPr>
          </a:p>
          <a:p>
            <a:pPr algn="ctr" defTabSz="913392"/>
            <a:r>
              <a:rPr lang="ja-JP" altLang="en-US" sz="1600" dirty="0">
                <a:solidFill>
                  <a:prstClr val="black"/>
                </a:solidFill>
                <a:latin typeface="メイリオ" pitchFamily="50" charset="-128"/>
                <a:ea typeface="メイリオ" pitchFamily="50" charset="-128"/>
              </a:rPr>
              <a:t>組合</a:t>
            </a:r>
          </a:p>
        </p:txBody>
      </p:sp>
      <p:sp>
        <p:nvSpPr>
          <p:cNvPr id="55" name="テキスト ボックス 54"/>
          <p:cNvSpPr txBox="1"/>
          <p:nvPr/>
        </p:nvSpPr>
        <p:spPr>
          <a:xfrm>
            <a:off x="15608" y="44624"/>
            <a:ext cx="9906000" cy="400110"/>
          </a:xfrm>
          <a:prstGeom prst="rect">
            <a:avLst/>
          </a:prstGeom>
          <a:noFill/>
        </p:spPr>
        <p:txBody>
          <a:bodyPr wrap="square" rtlCol="0">
            <a:spAutoFit/>
          </a:bodyPr>
          <a:lstStyle/>
          <a:p>
            <a:pPr marL="2683926" indent="-2683926" algn="ctr" defTabSz="913392"/>
            <a:r>
              <a:rPr lang="ja-JP" altLang="en-US" sz="2000" b="1" dirty="0">
                <a:solidFill>
                  <a:sysClr val="windowText" lastClr="000000"/>
                </a:solidFill>
              </a:rPr>
              <a:t>多様な主体による生活支援・介護予防サービスの重層的な提供</a:t>
            </a:r>
          </a:p>
        </p:txBody>
      </p:sp>
      <p:sp>
        <p:nvSpPr>
          <p:cNvPr id="45" name="円/楕円 44"/>
          <p:cNvSpPr/>
          <p:nvPr/>
        </p:nvSpPr>
        <p:spPr>
          <a:xfrm>
            <a:off x="5601312" y="4868935"/>
            <a:ext cx="1519117" cy="558043"/>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defTabSz="913392"/>
            <a:r>
              <a:rPr lang="ja-JP" altLang="en-US" sz="1600" dirty="0">
                <a:solidFill>
                  <a:prstClr val="black"/>
                </a:solidFill>
                <a:latin typeface="メイリオ" pitchFamily="50" charset="-128"/>
                <a:ea typeface="メイリオ" pitchFamily="50" charset="-128"/>
              </a:rPr>
              <a:t>社会福祉法人</a:t>
            </a:r>
          </a:p>
        </p:txBody>
      </p:sp>
      <p:sp>
        <p:nvSpPr>
          <p:cNvPr id="46" name="角丸四角形 45"/>
          <p:cNvSpPr/>
          <p:nvPr/>
        </p:nvSpPr>
        <p:spPr>
          <a:xfrm>
            <a:off x="1351114" y="2349102"/>
            <a:ext cx="1531919" cy="431931"/>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92"/>
            <a:r>
              <a:rPr lang="ja-JP" altLang="en-US" sz="1200" dirty="0">
                <a:solidFill>
                  <a:prstClr val="black"/>
                </a:solidFill>
                <a:latin typeface="メイリオ" pitchFamily="50" charset="-128"/>
                <a:ea typeface="メイリオ" pitchFamily="50" charset="-128"/>
              </a:rPr>
              <a:t>介護者支援</a:t>
            </a:r>
            <a:endParaRPr lang="en-US" altLang="ja-JP" sz="1200" dirty="0">
              <a:solidFill>
                <a:prstClr val="black"/>
              </a:solidFill>
              <a:latin typeface="メイリオ" pitchFamily="50" charset="-128"/>
              <a:ea typeface="メイリオ" pitchFamily="50" charset="-128"/>
            </a:endParaRPr>
          </a:p>
        </p:txBody>
      </p:sp>
      <p:sp>
        <p:nvSpPr>
          <p:cNvPr id="47" name="スライド番号プレースホルダー 1"/>
          <p:cNvSpPr txBox="1">
            <a:spLocks noGrp="1"/>
          </p:cNvSpPr>
          <p:nvPr/>
        </p:nvSpPr>
        <p:spPr bwMode="auto">
          <a:xfrm>
            <a:off x="9417496" y="6453837"/>
            <a:ext cx="424322" cy="365066"/>
          </a:xfrm>
          <a:prstGeom prst="rect">
            <a:avLst/>
          </a:prstGeom>
          <a:noFill/>
          <a:ln>
            <a:miter lim="800000"/>
            <a:headEnd/>
            <a:tailEnd/>
          </a:ln>
        </p:spPr>
        <p:txBody>
          <a:bodyPr lIns="91398" tIns="45700" rIns="91398" bIns="45700" anchor="ctr"/>
          <a:lstStyle/>
          <a:p>
            <a:pPr algn="r" defTabSz="913392">
              <a:defRPr/>
            </a:pPr>
            <a:endParaRPr lang="en-US" altLang="ja-JP" sz="1600" dirty="0">
              <a:solidFill>
                <a:srgbClr val="000000"/>
              </a:solidFill>
            </a:endParaRPr>
          </a:p>
        </p:txBody>
      </p:sp>
      <p:sp>
        <p:nvSpPr>
          <p:cNvPr id="48" name="正方形/長方形 47"/>
          <p:cNvSpPr/>
          <p:nvPr/>
        </p:nvSpPr>
        <p:spPr>
          <a:xfrm>
            <a:off x="9205537" y="5237942"/>
            <a:ext cx="268120" cy="262160"/>
          </a:xfrm>
          <a:prstGeom prst="rect">
            <a:avLst/>
          </a:prstGeom>
          <a:noFill/>
          <a:ln w="25400" cap="flat" cmpd="sng" algn="ctr">
            <a:noFill/>
            <a:prstDash val="solid"/>
          </a:ln>
          <a:effectLst/>
        </p:spPr>
        <p:txBody>
          <a:bodyPr rtlCol="0" anchor="ctr"/>
          <a:lstStyle/>
          <a:p>
            <a:pPr algn="ctr">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49"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46</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50" name="直線コネクタ 49"/>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542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 y="-27384"/>
            <a:ext cx="9907589" cy="531352"/>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prstClr val="black"/>
                </a:solidFill>
                <a:latin typeface="HGSｺﾞｼｯｸE" panose="020B0900000000000000" pitchFamily="50" charset="-128"/>
                <a:ea typeface="HGSｺﾞｼｯｸE" panose="020B0900000000000000" pitchFamily="50" charset="-128"/>
              </a:rPr>
              <a:t>新たな地域包括ケアシステムの構築に向けて</a:t>
            </a:r>
            <a:endParaRPr lang="ja-JP" altLang="en-US" sz="2000" dirty="0">
              <a:solidFill>
                <a:prstClr val="black"/>
              </a:solidFill>
              <a:latin typeface="HGSｺﾞｼｯｸE" panose="020B0900000000000000" pitchFamily="50" charset="-128"/>
              <a:ea typeface="HGSｺﾞｼｯｸE" panose="020B0900000000000000" pitchFamily="50" charset="-128"/>
            </a:endParaRPr>
          </a:p>
        </p:txBody>
      </p:sp>
      <p:sp>
        <p:nvSpPr>
          <p:cNvPr id="5" name="タイトル 1"/>
          <p:cNvSpPr txBox="1">
            <a:spLocks/>
          </p:cNvSpPr>
          <p:nvPr/>
        </p:nvSpPr>
        <p:spPr>
          <a:xfrm>
            <a:off x="495739" y="764705"/>
            <a:ext cx="8916829" cy="433031"/>
          </a:xfrm>
          <a:prstGeom prst="rect">
            <a:avLst/>
          </a:prstGeom>
          <a:solidFill>
            <a:srgbClr val="4BACC6">
              <a:lumMod val="40000"/>
              <a:lumOff val="60000"/>
            </a:srgb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ysClr val="windowText" lastClr="000000"/>
                </a:solidFill>
                <a:effectLst/>
                <a:uLnTx/>
                <a:uFillTx/>
                <a:latin typeface="Calibri"/>
                <a:ea typeface="ＭＳ Ｐゴシック" panose="020B0600070205080204" pitchFamily="50" charset="-128"/>
                <a:cs typeface="+mj-cs"/>
              </a:rPr>
              <a:t>○それぞれの地域の実情によって地域包括ケアシステムの形も異なる</a:t>
            </a:r>
            <a:endParaRPr kumimoji="1" lang="ja-JP" altLang="en-US" sz="20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j-cs"/>
            </a:endParaRPr>
          </a:p>
        </p:txBody>
      </p:sp>
      <p:sp>
        <p:nvSpPr>
          <p:cNvPr id="7" name="タイトル 1"/>
          <p:cNvSpPr txBox="1">
            <a:spLocks/>
          </p:cNvSpPr>
          <p:nvPr/>
        </p:nvSpPr>
        <p:spPr>
          <a:xfrm>
            <a:off x="506474" y="3209545"/>
            <a:ext cx="8916829" cy="433031"/>
          </a:xfrm>
          <a:prstGeom prst="rect">
            <a:avLst/>
          </a:prstGeom>
          <a:solidFill>
            <a:srgbClr val="4BACC6">
              <a:lumMod val="40000"/>
              <a:lumOff val="60000"/>
            </a:srgb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800" dirty="0" smtClean="0">
                <a:solidFill>
                  <a:sysClr val="windowText" lastClr="000000"/>
                </a:solidFill>
                <a:latin typeface="Calibri"/>
              </a:rPr>
              <a:t>○地域</a:t>
            </a:r>
            <a:r>
              <a:rPr lang="ja-JP" altLang="en-US" sz="1800" dirty="0">
                <a:solidFill>
                  <a:sysClr val="windowText" lastClr="000000"/>
                </a:solidFill>
                <a:latin typeface="Calibri"/>
              </a:rPr>
              <a:t>包括ケアシステムの構築に向けて必要な共通の「仕組み」に</a:t>
            </a:r>
            <a:r>
              <a:rPr lang="ja-JP" altLang="en-US" sz="1800" dirty="0" smtClean="0">
                <a:solidFill>
                  <a:sysClr val="windowText" lastClr="000000"/>
                </a:solidFill>
                <a:latin typeface="Calibri"/>
              </a:rPr>
              <a:t>は５つ</a:t>
            </a:r>
            <a:r>
              <a:rPr lang="ja-JP" altLang="en-US" sz="1800" dirty="0">
                <a:solidFill>
                  <a:sysClr val="windowText" lastClr="000000"/>
                </a:solidFill>
                <a:latin typeface="Calibri"/>
              </a:rPr>
              <a:t>の要素がある。</a:t>
            </a:r>
            <a:endParaRPr kumimoji="1" lang="ja-JP" altLang="en-US" sz="1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endParaRPr>
          </a:p>
        </p:txBody>
      </p:sp>
      <p:sp>
        <p:nvSpPr>
          <p:cNvPr id="8" name="角丸四角形 7"/>
          <p:cNvSpPr/>
          <p:nvPr/>
        </p:nvSpPr>
        <p:spPr>
          <a:xfrm>
            <a:off x="1024383" y="1308323"/>
            <a:ext cx="8192224" cy="1726243"/>
          </a:xfrm>
          <a:prstGeom prst="roundRect">
            <a:avLst/>
          </a:prstGeom>
          <a:solidFill>
            <a:srgbClr val="FFFF99"/>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○地域包括ケアシステムは、地域の地勢、生活文化、社会資源などによりそれぞれ異なる</a:t>
            </a: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0"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a:solidFill>
                  <a:prstClr val="black"/>
                </a:solidFill>
                <a:latin typeface="Calibri"/>
                <a:ea typeface="ＭＳ Ｐゴシック" panose="020B0600070205080204" pitchFamily="50" charset="-128"/>
              </a:rPr>
              <a:t>　</a:t>
            </a:r>
            <a:r>
              <a:rPr kumimoji="0" lang="ja-JP" altLang="en-US" sz="1600" kern="0" dirty="0" smtClean="0">
                <a:solidFill>
                  <a:prstClr val="black"/>
                </a:solidFill>
                <a:latin typeface="Calibri"/>
                <a:ea typeface="ＭＳ Ｐゴシック" panose="020B0600070205080204" pitchFamily="50" charset="-128"/>
              </a:rPr>
              <a:t>　・今何が課題なのか　　・暮らしの安心をどこに求めるのか　　など</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○正解の形がある訳ではなく、「我がまち」流の仕組みを考え、その実現を目指して取組</a:t>
            </a: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を</a:t>
            </a:r>
            <a:endParaRPr kumimoji="0"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a:solidFill>
                  <a:prstClr val="black"/>
                </a:solidFill>
                <a:latin typeface="Calibri"/>
                <a:ea typeface="ＭＳ Ｐゴシック" panose="020B0600070205080204" pitchFamily="50" charset="-128"/>
              </a:rPr>
              <a:t>　</a:t>
            </a: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進める</a:t>
            </a: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ことが必要。</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○様々な他地域の取組も参考に、その目的や工夫を読み取りながら、地域の市民や</a:t>
            </a: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関係</a:t>
            </a:r>
            <a:endParaRPr kumimoji="0"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a:solidFill>
                  <a:prstClr val="black"/>
                </a:solidFill>
                <a:latin typeface="Calibri"/>
                <a:ea typeface="ＭＳ Ｐゴシック" panose="020B0600070205080204" pitchFamily="50" charset="-128"/>
              </a:rPr>
              <a:t>　</a:t>
            </a: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主体</a:t>
            </a: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とともに工夫することが重要。</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角丸四角形 8"/>
          <p:cNvSpPr/>
          <p:nvPr/>
        </p:nvSpPr>
        <p:spPr>
          <a:xfrm>
            <a:off x="1024383" y="3753163"/>
            <a:ext cx="8192224" cy="1437024"/>
          </a:xfrm>
          <a:prstGeom prst="roundRect">
            <a:avLst/>
          </a:prstGeom>
          <a:solidFill>
            <a:srgbClr val="FFFF99"/>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kumimoji="0" lang="ja-JP" altLang="en-US" sz="1600" kern="0" dirty="0">
                <a:solidFill>
                  <a:prstClr val="black"/>
                </a:solidFill>
              </a:rPr>
              <a:t>・不足する支援・サービスの把握と解決のための場づくり</a:t>
            </a:r>
            <a:endParaRPr kumimoji="0" lang="en-US" altLang="ja-JP" sz="16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・地域の目指す姿についての合意形成</a:t>
            </a:r>
            <a:endParaRPr kumimoji="0"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・多様な担い手の育成・サービス創出</a:t>
            </a:r>
            <a:endParaRPr kumimoji="0"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smtClean="0">
                <a:solidFill>
                  <a:prstClr val="black"/>
                </a:solidFill>
                <a:latin typeface="Calibri"/>
                <a:ea typeface="ＭＳ Ｐゴシック" panose="020B0600070205080204" pitchFamily="50" charset="-128"/>
              </a:rPr>
              <a:t>・専門職による質の高い支援・サービス実践の基盤整備</a:t>
            </a:r>
            <a:endParaRPr kumimoji="0" lang="en-US" altLang="ja-JP" sz="1600" kern="0" dirty="0" smtClean="0">
              <a:solidFill>
                <a:prstClr val="black"/>
              </a:solidFill>
              <a:latin typeface="Calibri"/>
              <a:ea typeface="ＭＳ Ｐゴシック" panose="020B060007020508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・情報発信と双方向のコミュニケーション</a:t>
            </a:r>
            <a:endParaRPr kumimoji="0" lang="en-US" altLang="ja-JP"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6310176" y="4081275"/>
            <a:ext cx="3113127" cy="523220"/>
          </a:xfrm>
          <a:prstGeom prst="rect">
            <a:avLst/>
          </a:prstGeom>
        </p:spPr>
        <p:txBody>
          <a:bodyPr wrap="square">
            <a:spAutoFit/>
          </a:bodyPr>
          <a:lstStyle/>
          <a:p>
            <a:r>
              <a:rPr lang="en-US" altLang="ja-JP" sz="1400" dirty="0" smtClean="0"/>
              <a:t>※</a:t>
            </a:r>
            <a:r>
              <a:rPr lang="ja-JP" altLang="en-US" sz="1400" dirty="0" smtClean="0"/>
              <a:t>主役は市民、専門職はサポーター、</a:t>
            </a:r>
            <a:endParaRPr lang="en-US" altLang="ja-JP" sz="1400" dirty="0" smtClean="0"/>
          </a:p>
          <a:p>
            <a:r>
              <a:rPr lang="ja-JP" altLang="en-US" sz="1400" dirty="0"/>
              <a:t>　</a:t>
            </a:r>
            <a:r>
              <a:rPr lang="ja-JP" altLang="en-US" sz="1400" dirty="0" smtClean="0"/>
              <a:t>地域は舞台、行政は仕掛け人</a:t>
            </a:r>
            <a:endParaRPr lang="ja-JP" altLang="en-US" sz="1400" dirty="0"/>
          </a:p>
        </p:txBody>
      </p:sp>
      <p:sp>
        <p:nvSpPr>
          <p:cNvPr id="11" name="タイトル 1"/>
          <p:cNvSpPr txBox="1">
            <a:spLocks/>
          </p:cNvSpPr>
          <p:nvPr/>
        </p:nvSpPr>
        <p:spPr>
          <a:xfrm>
            <a:off x="504325" y="5358169"/>
            <a:ext cx="8916829" cy="433031"/>
          </a:xfrm>
          <a:prstGeom prst="rect">
            <a:avLst/>
          </a:prstGeom>
          <a:solidFill>
            <a:srgbClr val="4BACC6">
              <a:lumMod val="40000"/>
              <a:lumOff val="60000"/>
            </a:srgb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800" dirty="0" smtClean="0">
                <a:solidFill>
                  <a:sysClr val="windowText" lastClr="000000"/>
                </a:solidFill>
                <a:latin typeface="Calibri"/>
              </a:rPr>
              <a:t>○地域</a:t>
            </a:r>
            <a:r>
              <a:rPr lang="ja-JP" altLang="en-US" sz="1800" dirty="0">
                <a:solidFill>
                  <a:sysClr val="windowText" lastClr="000000"/>
                </a:solidFill>
                <a:latin typeface="Calibri"/>
              </a:rPr>
              <a:t>包括</a:t>
            </a:r>
            <a:r>
              <a:rPr lang="ja-JP" altLang="en-US" sz="1800" dirty="0" smtClean="0">
                <a:solidFill>
                  <a:sysClr val="windowText" lastClr="000000"/>
                </a:solidFill>
                <a:latin typeface="Calibri"/>
              </a:rPr>
              <a:t>ケアシステムは必ずしも高齢者に限るものではない。</a:t>
            </a:r>
            <a:endParaRPr kumimoji="1" lang="ja-JP" altLang="en-US" sz="18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endParaRPr>
          </a:p>
        </p:txBody>
      </p:sp>
      <p:sp>
        <p:nvSpPr>
          <p:cNvPr id="12" name="角丸四角形 11"/>
          <p:cNvSpPr/>
          <p:nvPr/>
        </p:nvSpPr>
        <p:spPr>
          <a:xfrm>
            <a:off x="1024383" y="5901788"/>
            <a:ext cx="8192224" cy="859623"/>
          </a:xfrm>
          <a:prstGeom prst="roundRect">
            <a:avLst/>
          </a:prstGeom>
          <a:solidFill>
            <a:srgbClr val="FFFF99"/>
          </a:solidFill>
          <a:ln w="25400" cap="flat" cmpd="sng" algn="ctr">
            <a:solidFill>
              <a:srgbClr val="4F81BD">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kumimoji="0" lang="ja-JP" altLang="en-US" sz="1600" kern="0" dirty="0" smtClean="0">
                <a:solidFill>
                  <a:prstClr val="black"/>
                </a:solidFill>
              </a:rPr>
              <a:t>○国保被保険者には精神疾患</a:t>
            </a:r>
            <a:r>
              <a:rPr kumimoji="0" lang="ja-JP" altLang="en-US" sz="1600" kern="0" dirty="0"/>
              <a:t>の患者</a:t>
            </a:r>
            <a:r>
              <a:rPr kumimoji="0" lang="ja-JP" altLang="en-US" sz="1600" kern="0" dirty="0" smtClean="0"/>
              <a:t>、</a:t>
            </a:r>
            <a:r>
              <a:rPr kumimoji="0" lang="ja-JP" altLang="en-US" sz="1600" kern="0" dirty="0" smtClean="0">
                <a:solidFill>
                  <a:prstClr val="black"/>
                </a:solidFill>
              </a:rPr>
              <a:t>子どもなど支えを必要とする者が存在。</a:t>
            </a:r>
            <a:endParaRPr kumimoji="0" lang="en-US" altLang="ja-JP" sz="1600" kern="0" dirty="0" smtClean="0">
              <a:solidFill>
                <a:prstClr val="black"/>
              </a:solidFill>
            </a:endParaRPr>
          </a:p>
          <a:p>
            <a:pPr lvl="0">
              <a:defRPr/>
            </a:pPr>
            <a:r>
              <a:rPr kumimoji="0" lang="ja-JP" altLang="en-US" sz="1600" kern="0" dirty="0" smtClean="0">
                <a:solidFill>
                  <a:prstClr val="black"/>
                </a:solidFill>
              </a:rPr>
              <a:t>○地域で支え合う仕組みづくりも考えられる。</a:t>
            </a:r>
            <a:endParaRPr kumimoji="0" lang="en-US" altLang="ja-JP" sz="1600" kern="0" dirty="0" smtClean="0">
              <a:solidFill>
                <a:prstClr val="black"/>
              </a:solidFill>
            </a:endParaRPr>
          </a:p>
        </p:txBody>
      </p:sp>
      <p:sp>
        <p:nvSpPr>
          <p:cNvPr id="13"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47</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14" name="直線コネクタ 13"/>
          <p:cNvCxnSpPr/>
          <p:nvPr/>
        </p:nvCxnSpPr>
        <p:spPr>
          <a:xfrm>
            <a:off x="15552" y="476672"/>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884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772816"/>
            <a:ext cx="8602538" cy="1470025"/>
          </a:xfrm>
        </p:spPr>
        <p:txBody>
          <a:bodyPr>
            <a:normAutofit/>
          </a:bodyPr>
          <a:lstStyle/>
          <a:p>
            <a:r>
              <a:rPr lang="en-US" altLang="ja-JP" dirty="0"/>
              <a:t>Ⅴ</a:t>
            </a:r>
            <a:r>
              <a:rPr kumimoji="1" lang="ja-JP" altLang="en-US" dirty="0" err="1" smtClean="0"/>
              <a:t>．</a:t>
            </a:r>
            <a:r>
              <a:rPr lang="ja-JP" altLang="en-US" dirty="0" smtClean="0"/>
              <a:t>保険者機能の強化</a:t>
            </a:r>
            <a:r>
              <a:rPr lang="ja-JP" altLang="en-US" dirty="0"/>
              <a:t>等</a:t>
            </a:r>
            <a:endParaRPr kumimoji="1" lang="ja-JP" altLang="en-US" dirty="0"/>
          </a:p>
        </p:txBody>
      </p:sp>
      <p:sp>
        <p:nvSpPr>
          <p:cNvPr id="5" name="タイトル 1"/>
          <p:cNvSpPr txBox="1">
            <a:spLocks/>
          </p:cNvSpPr>
          <p:nvPr/>
        </p:nvSpPr>
        <p:spPr>
          <a:xfrm>
            <a:off x="1640632" y="3068960"/>
            <a:ext cx="7128792" cy="22322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algn="l">
              <a:lnSpc>
                <a:spcPts val="3200"/>
              </a:lnSpc>
              <a:tabLst>
                <a:tab pos="271463" algn="l"/>
              </a:tabLst>
            </a:pPr>
            <a:r>
              <a:rPr lang="ja-JP" altLang="en-US" sz="2400" dirty="0">
                <a:solidFill>
                  <a:schemeClr val="bg2">
                    <a:lumMod val="50000"/>
                  </a:schemeClr>
                </a:solidFill>
              </a:rPr>
              <a:t>１　データヘルス計画</a:t>
            </a:r>
          </a:p>
          <a:p>
            <a:pPr marL="271463" algn="l">
              <a:lnSpc>
                <a:spcPts val="3200"/>
              </a:lnSpc>
              <a:tabLst>
                <a:tab pos="271463" algn="l"/>
              </a:tabLst>
            </a:pPr>
            <a:r>
              <a:rPr lang="ja-JP" altLang="en-US" sz="2400" dirty="0">
                <a:solidFill>
                  <a:schemeClr val="bg2">
                    <a:lumMod val="50000"/>
                  </a:schemeClr>
                </a:solidFill>
              </a:rPr>
              <a:t>２　糖尿病性腎症の重症化予防の取組</a:t>
            </a:r>
          </a:p>
          <a:p>
            <a:pPr marL="271463" algn="l">
              <a:lnSpc>
                <a:spcPts val="3200"/>
              </a:lnSpc>
              <a:tabLst>
                <a:tab pos="271463" algn="l"/>
              </a:tabLst>
            </a:pPr>
            <a:r>
              <a:rPr lang="ja-JP" altLang="en-US" sz="2400" dirty="0">
                <a:solidFill>
                  <a:schemeClr val="bg2">
                    <a:lumMod val="50000"/>
                  </a:schemeClr>
                </a:solidFill>
              </a:rPr>
              <a:t>３　後発医薬品の使用促進に向けた取組</a:t>
            </a:r>
          </a:p>
          <a:p>
            <a:pPr marL="271463" algn="l">
              <a:lnSpc>
                <a:spcPts val="3200"/>
              </a:lnSpc>
              <a:tabLst>
                <a:tab pos="271463" algn="l"/>
              </a:tabLst>
            </a:pPr>
            <a:r>
              <a:rPr lang="ja-JP" altLang="en-US" sz="2400" dirty="0">
                <a:solidFill>
                  <a:schemeClr val="bg2">
                    <a:lumMod val="50000"/>
                  </a:schemeClr>
                </a:solidFill>
              </a:rPr>
              <a:t>４　第三者求償の推進</a:t>
            </a:r>
          </a:p>
          <a:p>
            <a:pPr marL="271463" algn="l">
              <a:lnSpc>
                <a:spcPts val="3200"/>
              </a:lnSpc>
              <a:tabLst>
                <a:tab pos="271463" algn="l"/>
              </a:tabLst>
            </a:pPr>
            <a:r>
              <a:rPr lang="ja-JP" altLang="en-US" sz="2400" dirty="0">
                <a:solidFill>
                  <a:schemeClr val="bg2">
                    <a:lumMod val="50000"/>
                  </a:schemeClr>
                </a:solidFill>
              </a:rPr>
              <a:t>５　保険者努力支援制度とその前倒し実施</a:t>
            </a:r>
          </a:p>
          <a:p>
            <a:pPr marL="271463" algn="l">
              <a:lnSpc>
                <a:spcPts val="3200"/>
              </a:lnSpc>
              <a:tabLst>
                <a:tab pos="271463" algn="l"/>
              </a:tabLst>
            </a:pPr>
            <a:r>
              <a:rPr lang="ja-JP" altLang="en-US" sz="2400" dirty="0">
                <a:solidFill>
                  <a:schemeClr val="bg2">
                    <a:lumMod val="50000"/>
                  </a:schemeClr>
                </a:solidFill>
              </a:rPr>
              <a:t>６　地域包括ケアの推進</a:t>
            </a:r>
          </a:p>
          <a:p>
            <a:pPr marL="271463" algn="l">
              <a:lnSpc>
                <a:spcPts val="3200"/>
              </a:lnSpc>
              <a:tabLst>
                <a:tab pos="271463" algn="l"/>
              </a:tabLst>
            </a:pPr>
            <a:r>
              <a:rPr lang="ja-JP" altLang="en-US" sz="2400" dirty="0">
                <a:solidFill>
                  <a:prstClr val="black"/>
                </a:solidFill>
              </a:rPr>
              <a:t>７　情報セキュリティ対策の強化について</a:t>
            </a:r>
            <a:endParaRPr lang="en-US" altLang="ja-JP" sz="2400" dirty="0">
              <a:solidFill>
                <a:prstClr val="black"/>
              </a:solidFill>
            </a:endParaRPr>
          </a:p>
          <a:p>
            <a:pPr marL="271463" algn="l">
              <a:lnSpc>
                <a:spcPts val="3200"/>
              </a:lnSpc>
              <a:tabLst>
                <a:tab pos="271463" algn="l"/>
              </a:tabLst>
            </a:pPr>
            <a:r>
              <a:rPr lang="ja-JP" altLang="en-US" sz="2400" dirty="0" smtClean="0">
                <a:solidFill>
                  <a:schemeClr val="bg2">
                    <a:lumMod val="50000"/>
                  </a:schemeClr>
                </a:solidFill>
              </a:rPr>
              <a:t>８　番号制度の導入と</a:t>
            </a:r>
            <a:r>
              <a:rPr lang="ja-JP" altLang="en-US" sz="2400" dirty="0">
                <a:solidFill>
                  <a:schemeClr val="bg2">
                    <a:lumMod val="50000"/>
                  </a:schemeClr>
                </a:solidFill>
              </a:rPr>
              <a:t>活用について</a:t>
            </a:r>
            <a:endParaRPr lang="en-US" altLang="ja-JP" sz="2400" dirty="0" smtClean="0">
              <a:solidFill>
                <a:schemeClr val="bg2">
                  <a:lumMod val="50000"/>
                </a:schemeClr>
              </a:solidFill>
            </a:endParaRPr>
          </a:p>
        </p:txBody>
      </p:sp>
      <p:sp>
        <p:nvSpPr>
          <p:cNvPr id="4" name="正方形/長方形 3"/>
          <p:cNvSpPr/>
          <p:nvPr/>
        </p:nvSpPr>
        <p:spPr>
          <a:xfrm>
            <a:off x="1836765" y="5589240"/>
            <a:ext cx="66247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15452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484981" y="548686"/>
            <a:ext cx="901858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ja-JP" altLang="en-US" sz="1400" dirty="0">
                <a:solidFill>
                  <a:prstClr val="black"/>
                </a:solidFill>
                <a:latin typeface="HG丸ｺﾞｼｯｸM-PRO" pitchFamily="50" charset="-128"/>
                <a:ea typeface="HG丸ｺﾞｼｯｸM-PRO" pitchFamily="50" charset="-128"/>
              </a:rPr>
              <a:t>●保健事業実施計画（データヘルス計画）の基本的事項</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◎背景</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・日本再興戦略における保健事業の推進、保健事業実施にかかる指針の改正</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◎データヘルス計画の位置づけ</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・データヘルス計画（ＰＤＣＡサイクル、データ分析と評価）、他の計画・指針との関係</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◎計画期間</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●計画に記載する事項</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◎背景の</a:t>
            </a:r>
            <a:r>
              <a:rPr lang="ja-JP" altLang="en-US" sz="1400" dirty="0" smtClean="0">
                <a:solidFill>
                  <a:prstClr val="black"/>
                </a:solidFill>
                <a:latin typeface="HG丸ｺﾞｼｯｸM-PRO" pitchFamily="50" charset="-128"/>
                <a:ea typeface="HG丸ｺﾞｼｯｸM-PRO" pitchFamily="50" charset="-128"/>
              </a:rPr>
              <a:t>整理</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a:t>
            </a:r>
            <a:r>
              <a:rPr lang="ja-JP" altLang="en-US" sz="1400" dirty="0" smtClean="0">
                <a:solidFill>
                  <a:prstClr val="black"/>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保険者</a:t>
            </a:r>
            <a:r>
              <a:rPr lang="ja-JP" altLang="en-US" sz="1400" dirty="0" smtClean="0">
                <a:solidFill>
                  <a:prstClr val="black"/>
                </a:solidFill>
                <a:latin typeface="HG丸ｺﾞｼｯｸM-PRO" pitchFamily="50" charset="-128"/>
                <a:ea typeface="HG丸ｺﾞｼｯｸM-PRO" pitchFamily="50" charset="-128"/>
              </a:rPr>
              <a:t>の特性</a:t>
            </a:r>
            <a:r>
              <a:rPr lang="ja-JP" altLang="en-US" sz="1400" dirty="0">
                <a:solidFill>
                  <a:prstClr val="black"/>
                </a:solidFill>
                <a:latin typeface="HG丸ｺﾞｼｯｸM-PRO" pitchFamily="50" charset="-128"/>
                <a:ea typeface="HG丸ｺﾞｼｯｸM-PRO" pitchFamily="50" charset="-128"/>
              </a:rPr>
              <a:t>把握（被保険者の状況、性・年齢階層別、人口に対する割合、推移</a:t>
            </a:r>
            <a:r>
              <a:rPr lang="ja-JP" altLang="en-US" sz="1400" dirty="0" smtClean="0">
                <a:solidFill>
                  <a:prstClr val="black"/>
                </a:solidFill>
                <a:latin typeface="HG丸ｺﾞｼｯｸM-PRO" pitchFamily="50" charset="-128"/>
                <a:ea typeface="HG丸ｺﾞｼｯｸM-PRO" pitchFamily="50" charset="-128"/>
              </a:rPr>
              <a:t>）</a:t>
            </a:r>
            <a:endParaRPr lang="en-US" altLang="ja-JP" sz="1400" dirty="0" smtClean="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a:t>
            </a:r>
            <a:r>
              <a:rPr lang="ja-JP" altLang="en-US" sz="1400" dirty="0" smtClean="0">
                <a:solidFill>
                  <a:prstClr val="black"/>
                </a:solidFill>
                <a:latin typeface="HG丸ｺﾞｼｯｸM-PRO" pitchFamily="50" charset="-128"/>
                <a:ea typeface="HG丸ｺﾞｼｯｸM-PRO" pitchFamily="50" charset="-128"/>
              </a:rPr>
              <a:t>　・過去の</a:t>
            </a:r>
            <a:r>
              <a:rPr lang="ja-JP" altLang="en-US" sz="1400" dirty="0">
                <a:solidFill>
                  <a:prstClr val="black"/>
                </a:solidFill>
                <a:latin typeface="HG丸ｺﾞｼｯｸM-PRO" pitchFamily="50" charset="-128"/>
                <a:ea typeface="HG丸ｺﾞｼｯｸM-PRO" pitchFamily="50" charset="-128"/>
              </a:rPr>
              <a:t>取組の</a:t>
            </a:r>
            <a:r>
              <a:rPr lang="ja-JP" altLang="en-US" sz="1400" dirty="0" smtClean="0">
                <a:solidFill>
                  <a:prstClr val="black"/>
                </a:solidFill>
                <a:latin typeface="HG丸ｺﾞｼｯｸM-PRO" pitchFamily="50" charset="-128"/>
                <a:ea typeface="HG丸ｺﾞｼｯｸM-PRO" pitchFamily="50" charset="-128"/>
              </a:rPr>
              <a:t>考察（</a:t>
            </a:r>
            <a:r>
              <a:rPr lang="ja-JP" altLang="en-US" sz="1400" dirty="0">
                <a:solidFill>
                  <a:prstClr val="black"/>
                </a:solidFill>
                <a:latin typeface="HG丸ｺﾞｼｯｸM-PRO" pitchFamily="50" charset="-128"/>
                <a:ea typeface="HG丸ｺﾞｼｯｸM-PRO" pitchFamily="50" charset="-128"/>
              </a:rPr>
              <a:t>特定健診・特定保健指導</a:t>
            </a:r>
            <a:r>
              <a:rPr lang="ja-JP" altLang="en-US" sz="1400" dirty="0" smtClean="0">
                <a:solidFill>
                  <a:prstClr val="black"/>
                </a:solidFill>
                <a:latin typeface="HG丸ｺﾞｼｯｸM-PRO" pitchFamily="50" charset="-128"/>
                <a:ea typeface="HG丸ｺﾞｼｯｸM-PRO" pitchFamily="50" charset="-128"/>
              </a:rPr>
              <a:t>、その他の保健事業）</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a:t>
            </a:r>
            <a:r>
              <a:rPr lang="ja-JP" altLang="en-US" sz="1400" dirty="0" smtClean="0">
                <a:solidFill>
                  <a:prstClr val="black"/>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健康・医療情報の分析及び分析結果に基づく健康課題の</a:t>
            </a:r>
            <a:r>
              <a:rPr lang="ja-JP" altLang="en-US" sz="1400" dirty="0" smtClean="0">
                <a:solidFill>
                  <a:prstClr val="black"/>
                </a:solidFill>
                <a:latin typeface="HG丸ｺﾞｼｯｸM-PRO" pitchFamily="50" charset="-128"/>
                <a:ea typeface="HG丸ｺﾞｼｯｸM-PRO" pitchFamily="50" charset="-128"/>
              </a:rPr>
              <a:t>把握</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a:t>
            </a:r>
            <a:r>
              <a:rPr lang="ja-JP" altLang="en-US" sz="1400" dirty="0" smtClean="0">
                <a:solidFill>
                  <a:prstClr val="black"/>
                </a:solidFill>
                <a:latin typeface="HG丸ｺﾞｼｯｸM-PRO" pitchFamily="50" charset="-128"/>
                <a:ea typeface="HG丸ｺﾞｼｯｸM-PRO" pitchFamily="50" charset="-128"/>
              </a:rPr>
              <a:t>◎目的・目標</a:t>
            </a:r>
            <a:r>
              <a:rPr lang="ja-JP" altLang="en-US" sz="1400" dirty="0">
                <a:solidFill>
                  <a:prstClr val="black"/>
                </a:solidFill>
                <a:latin typeface="HG丸ｺﾞｼｯｸM-PRO" pitchFamily="50" charset="-128"/>
                <a:ea typeface="HG丸ｺﾞｼｯｸM-PRO" pitchFamily="50" charset="-128"/>
              </a:rPr>
              <a:t>の設定</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・課題に対応した各種目的、目標の設定の重要性、成果目標と事業量目標</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◎保健事業の実施内容</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・優先順位を決定し目標達成のために必要な事業を展開</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（ポピュレーションアプローチとハイリスクアプローチを組み合わせた事業展開）</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◎評価方法の設定</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・目標に対応した評価の実施、評価の</a:t>
            </a:r>
            <a:r>
              <a:rPr lang="ja-JP" altLang="en-US" sz="1400" dirty="0" smtClean="0">
                <a:solidFill>
                  <a:prstClr val="black"/>
                </a:solidFill>
                <a:latin typeface="HG丸ｺﾞｼｯｸM-PRO" pitchFamily="50" charset="-128"/>
                <a:ea typeface="HG丸ｺﾞｼｯｸM-PRO" pitchFamily="50" charset="-128"/>
              </a:rPr>
              <a:t>タイミング</a:t>
            </a:r>
            <a:endParaRPr lang="en-US" altLang="ja-JP" sz="1400" dirty="0" smtClean="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◎計画の見直し</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◎計画の公表・周知</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◎その他（運営上の留意事項、市町村の関係部署との連携、個人情報保護等）</a:t>
            </a:r>
            <a:endParaRPr lang="en-US" altLang="ja-JP" sz="1400" dirty="0">
              <a:solidFill>
                <a:prstClr val="black"/>
              </a:solidFill>
              <a:latin typeface="HG丸ｺﾞｼｯｸM-PRO" pitchFamily="50" charset="-128"/>
              <a:ea typeface="HG丸ｺﾞｼｯｸM-PRO" pitchFamily="50" charset="-128"/>
            </a:endParaRPr>
          </a:p>
          <a:p>
            <a:pPr eaLnBrk="1" hangingPunct="1"/>
            <a:r>
              <a:rPr lang="ja-JP" altLang="en-US" sz="1400" dirty="0" smtClean="0">
                <a:solidFill>
                  <a:prstClr val="black"/>
                </a:solidFill>
                <a:latin typeface="HG丸ｺﾞｼｯｸM-PRO" pitchFamily="50" charset="-128"/>
                <a:ea typeface="HG丸ｺﾞｼｯｸM-PRO" pitchFamily="50" charset="-128"/>
              </a:rPr>
              <a:t>●策定における支援</a:t>
            </a:r>
            <a:endParaRPr lang="en-US" altLang="ja-JP" sz="1400" dirty="0" smtClean="0">
              <a:solidFill>
                <a:prstClr val="black"/>
              </a:solidFill>
              <a:latin typeface="HG丸ｺﾞｼｯｸM-PRO" pitchFamily="50" charset="-128"/>
              <a:ea typeface="HG丸ｺﾞｼｯｸM-PRO" pitchFamily="50" charset="-128"/>
            </a:endParaRPr>
          </a:p>
          <a:p>
            <a:pPr eaLnBrk="1" hangingPunct="1"/>
            <a:r>
              <a:rPr lang="ja-JP" altLang="en-US" sz="1400" dirty="0">
                <a:solidFill>
                  <a:prstClr val="black"/>
                </a:solidFill>
                <a:latin typeface="HG丸ｺﾞｼｯｸM-PRO" pitchFamily="50" charset="-128"/>
                <a:ea typeface="HG丸ｺﾞｼｯｸM-PRO" pitchFamily="50" charset="-128"/>
              </a:rPr>
              <a:t>　◎国保･後期高齢者ヘルスサポート事業</a:t>
            </a:r>
          </a:p>
          <a:p>
            <a:pPr eaLnBrk="1" hangingPunct="1"/>
            <a:r>
              <a:rPr lang="ja-JP" altLang="en-US" sz="1400" dirty="0" smtClean="0">
                <a:solidFill>
                  <a:prstClr val="black"/>
                </a:solidFill>
                <a:latin typeface="HG丸ｺﾞｼｯｸM-PRO" pitchFamily="50" charset="-128"/>
                <a:ea typeface="HG丸ｺﾞｼｯｸM-PRO"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国保ヘルスアップ事業評価事業</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報告書</a:t>
            </a:r>
            <a:r>
              <a:rPr lang="ja-JP" altLang="en-US" sz="1600" dirty="0" smtClean="0">
                <a:solidFill>
                  <a:prstClr val="black"/>
                </a:solidFill>
                <a:latin typeface="HG丸ｺﾞｼｯｸM-PRO" pitchFamily="50" charset="-128"/>
                <a:ea typeface="HG丸ｺﾞｼｯｸM-PRO" pitchFamily="50" charset="-128"/>
              </a:rPr>
              <a:t>　</a:t>
            </a:r>
            <a:endParaRPr lang="en-US" altLang="ja-JP" sz="1600" dirty="0">
              <a:solidFill>
                <a:prstClr val="black"/>
              </a:solidFill>
              <a:latin typeface="HG丸ｺﾞｼｯｸM-PRO" pitchFamily="50" charset="-128"/>
              <a:ea typeface="HG丸ｺﾞｼｯｸM-PRO" pitchFamily="50" charset="-128"/>
            </a:endParaRPr>
          </a:p>
        </p:txBody>
      </p:sp>
      <p:sp>
        <p:nvSpPr>
          <p:cNvPr id="10244" name="Text Box 5"/>
          <p:cNvSpPr txBox="1">
            <a:spLocks noChangeArrowheads="1"/>
          </p:cNvSpPr>
          <p:nvPr/>
        </p:nvSpPr>
        <p:spPr bwMode="auto">
          <a:xfrm>
            <a:off x="235676" y="5842447"/>
            <a:ext cx="9325836" cy="30777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ja-JP" altLang="en-US" sz="1400" dirty="0" smtClean="0">
                <a:solidFill>
                  <a:prstClr val="black"/>
                </a:solidFill>
                <a:latin typeface="HG丸ｺﾞｼｯｸM-PRO" pitchFamily="50" charset="-128"/>
                <a:ea typeface="HG丸ｺﾞｼｯｸM-PRO" pitchFamily="50" charset="-128"/>
              </a:rPr>
              <a:t>・ 計画</a:t>
            </a:r>
            <a:r>
              <a:rPr lang="ja-JP" altLang="en-US" sz="1400" dirty="0">
                <a:solidFill>
                  <a:prstClr val="black"/>
                </a:solidFill>
                <a:latin typeface="HG丸ｺﾞｼｯｸM-PRO" pitchFamily="50" charset="-128"/>
                <a:ea typeface="HG丸ｺﾞｼｯｸM-PRO" pitchFamily="50" charset="-128"/>
              </a:rPr>
              <a:t>策定にあたっての基本的な考え方や、計画にもり込むべき事項について、エッセンス部分をまとめた</a:t>
            </a:r>
            <a:r>
              <a:rPr lang="ja-JP" altLang="en-US" sz="1400" dirty="0" smtClean="0">
                <a:solidFill>
                  <a:prstClr val="black"/>
                </a:solidFill>
                <a:latin typeface="HG丸ｺﾞｼｯｸM-PRO" pitchFamily="50" charset="-128"/>
                <a:ea typeface="HG丸ｺﾞｼｯｸM-PRO" pitchFamily="50" charset="-128"/>
              </a:rPr>
              <a:t>もの</a:t>
            </a:r>
            <a:endParaRPr lang="en-US" altLang="ja-JP" sz="1400" dirty="0" smtClean="0">
              <a:solidFill>
                <a:prstClr val="black"/>
              </a:solidFill>
              <a:latin typeface="HG丸ｺﾞｼｯｸM-PRO" pitchFamily="50" charset="-128"/>
              <a:ea typeface="HG丸ｺﾞｼｯｸM-PRO" pitchFamily="50" charset="-128"/>
            </a:endParaRPr>
          </a:p>
        </p:txBody>
      </p:sp>
      <p:sp>
        <p:nvSpPr>
          <p:cNvPr id="7" name="Rectangle 2"/>
          <p:cNvSpPr txBox="1">
            <a:spLocks noChangeArrowheads="1"/>
          </p:cNvSpPr>
          <p:nvPr/>
        </p:nvSpPr>
        <p:spPr bwMode="auto">
          <a:xfrm>
            <a:off x="0" y="-7627"/>
            <a:ext cx="9906000" cy="453534"/>
          </a:xfrm>
          <a:prstGeom prst="rect">
            <a:avLst/>
          </a:prstGeom>
          <a:noFill/>
          <a:ln w="38100" cmpd="dbl">
            <a:noFill/>
            <a:miter lim="800000"/>
            <a:headEnd/>
            <a:tailEnd/>
          </a:ln>
        </p:spPr>
        <p:txBody>
          <a:bodyPr anchor="ctr"/>
          <a:lstStyle/>
          <a:p>
            <a:pPr algn="ctr">
              <a:defRPr/>
            </a:pPr>
            <a:r>
              <a:rPr lang="ja-JP" altLang="en-US" kern="0" dirty="0">
                <a:solidFill>
                  <a:prstClr val="black"/>
                </a:solidFill>
                <a:latin typeface="HGP創英角ｺﾞｼｯｸUB" panose="020B0900000000000000" pitchFamily="50" charset="-128"/>
                <a:ea typeface="HGP創英角ｺﾞｼｯｸUB" panose="020B0900000000000000" pitchFamily="50" charset="-128"/>
              </a:rPr>
              <a:t>保健事業実施計画（データヘルス計画</a:t>
            </a:r>
            <a:r>
              <a:rPr lang="ja-JP" altLang="en-US" kern="0" dirty="0" smtClean="0">
                <a:solidFill>
                  <a:prstClr val="black"/>
                </a:solidFill>
                <a:latin typeface="HGP創英角ｺﾞｼｯｸUB" panose="020B0900000000000000" pitchFamily="50" charset="-128"/>
                <a:ea typeface="HGP創英角ｺﾞｼｯｸUB" panose="020B0900000000000000" pitchFamily="50" charset="-128"/>
              </a:rPr>
              <a:t>）作成の手引き</a:t>
            </a:r>
            <a:r>
              <a:rPr lang="en-US" altLang="ja-JP" kern="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kern="0" dirty="0" smtClean="0">
                <a:solidFill>
                  <a:prstClr val="black"/>
                </a:solidFill>
                <a:latin typeface="HGP創英角ｺﾞｼｯｸUB" panose="020B0900000000000000" pitchFamily="50" charset="-128"/>
                <a:ea typeface="HGP創英角ｺﾞｼｯｸUB" panose="020B0900000000000000" pitchFamily="50" charset="-128"/>
              </a:rPr>
              <a:t>国保</a:t>
            </a:r>
            <a:r>
              <a:rPr lang="en-US" altLang="ja-JP" kern="0" dirty="0" smtClean="0">
                <a:solidFill>
                  <a:prstClr val="black"/>
                </a:solidFill>
                <a:latin typeface="HGP創英角ｺﾞｼｯｸUB" panose="020B0900000000000000" pitchFamily="50" charset="-128"/>
                <a:ea typeface="HGP創英角ｺﾞｼｯｸUB" panose="020B0900000000000000" pitchFamily="50" charset="-128"/>
              </a:rPr>
              <a:t>】</a:t>
            </a:r>
            <a:endParaRPr lang="ja-JP" altLang="en-US" kern="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7329264" y="394797"/>
            <a:ext cx="3437550" cy="307777"/>
          </a:xfrm>
          <a:prstGeom prst="rect">
            <a:avLst/>
          </a:prstGeom>
          <a:noFill/>
        </p:spPr>
        <p:txBody>
          <a:bodyPr wrap="square" rtlCol="0">
            <a:spAutoFit/>
          </a:bodyPr>
          <a:lstStyle/>
          <a:p>
            <a:r>
              <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平成</a:t>
            </a:r>
            <a:r>
              <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rPr>
              <a:t>26</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年</a:t>
            </a:r>
            <a:r>
              <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rPr>
              <a:t>6</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月</a:t>
            </a:r>
            <a:r>
              <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rPr>
              <a:t>12</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日事務連絡</a:t>
            </a:r>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35683" y="6206093"/>
            <a:ext cx="9541860" cy="523220"/>
          </a:xfrm>
          <a:prstGeom prst="rect">
            <a:avLst/>
          </a:prstGeom>
          <a:noFill/>
        </p:spPr>
        <p:txBody>
          <a:bodyPr wrap="square" rtlCol="0">
            <a:spAutoFit/>
          </a:bodyPr>
          <a:lstStyle/>
          <a:p>
            <a:r>
              <a:rPr lang="en-US" altLang="ja-JP" sz="1400" spc="-150" dirty="0" smtClean="0">
                <a:solidFill>
                  <a:prstClr val="black"/>
                </a:solidFill>
              </a:rPr>
              <a:t>※</a:t>
            </a:r>
            <a:r>
              <a:rPr lang="ja-JP" altLang="en-US" sz="1400" spc="-150" dirty="0" smtClean="0">
                <a:solidFill>
                  <a:prstClr val="black"/>
                </a:solidFill>
              </a:rPr>
              <a:t> 後期高齢者医療</a:t>
            </a:r>
            <a:r>
              <a:rPr lang="ja-JP" altLang="en-US" sz="1400" spc="-150" dirty="0">
                <a:solidFill>
                  <a:prstClr val="black"/>
                </a:solidFill>
              </a:rPr>
              <a:t>広域</a:t>
            </a:r>
            <a:r>
              <a:rPr lang="ja-JP" altLang="en-US" sz="1400" spc="-150" dirty="0" smtClean="0">
                <a:solidFill>
                  <a:prstClr val="black"/>
                </a:solidFill>
              </a:rPr>
              <a:t>連合向け 「保健</a:t>
            </a:r>
            <a:r>
              <a:rPr lang="ja-JP" altLang="en-US" sz="1400" spc="-150" dirty="0">
                <a:solidFill>
                  <a:prstClr val="black"/>
                </a:solidFill>
              </a:rPr>
              <a:t>事業実施計画（データヘルス計画）作成の</a:t>
            </a:r>
            <a:r>
              <a:rPr lang="ja-JP" altLang="en-US" sz="1400" spc="-150" dirty="0" smtClean="0">
                <a:solidFill>
                  <a:prstClr val="black"/>
                </a:solidFill>
              </a:rPr>
              <a:t>手引き」　（平成</a:t>
            </a:r>
            <a:r>
              <a:rPr lang="en-US" altLang="ja-JP" sz="1400" spc="-150" dirty="0" smtClean="0">
                <a:solidFill>
                  <a:prstClr val="black"/>
                </a:solidFill>
              </a:rPr>
              <a:t>26</a:t>
            </a:r>
            <a:r>
              <a:rPr lang="ja-JP" altLang="en-US" sz="1400" spc="-150" dirty="0" smtClean="0">
                <a:solidFill>
                  <a:prstClr val="black"/>
                </a:solidFill>
              </a:rPr>
              <a:t>年</a:t>
            </a:r>
            <a:r>
              <a:rPr lang="en-US" altLang="ja-JP" sz="1400" spc="-150" dirty="0" smtClean="0">
                <a:solidFill>
                  <a:prstClr val="black"/>
                </a:solidFill>
              </a:rPr>
              <a:t>7</a:t>
            </a:r>
            <a:r>
              <a:rPr lang="ja-JP" altLang="en-US" sz="1400" spc="-150" dirty="0" smtClean="0">
                <a:solidFill>
                  <a:prstClr val="black"/>
                </a:solidFill>
              </a:rPr>
              <a:t>月</a:t>
            </a:r>
            <a:r>
              <a:rPr lang="en-US" altLang="ja-JP" sz="1400" spc="-150" dirty="0" smtClean="0">
                <a:solidFill>
                  <a:prstClr val="black"/>
                </a:solidFill>
              </a:rPr>
              <a:t>31</a:t>
            </a:r>
            <a:r>
              <a:rPr lang="ja-JP" altLang="en-US" sz="1400" spc="-150" dirty="0" smtClean="0">
                <a:solidFill>
                  <a:prstClr val="black"/>
                </a:solidFill>
              </a:rPr>
              <a:t>日事務連絡）</a:t>
            </a:r>
            <a:endParaRPr lang="en-US" altLang="ja-JP" sz="1400" spc="-150" dirty="0" smtClean="0">
              <a:solidFill>
                <a:prstClr val="black"/>
              </a:solidFill>
            </a:endParaRPr>
          </a:p>
          <a:p>
            <a:r>
              <a:rPr lang="ja-JP" altLang="en-US" sz="1400" spc="-150" dirty="0">
                <a:solidFill>
                  <a:prstClr val="black"/>
                </a:solidFill>
              </a:rPr>
              <a:t>　</a:t>
            </a:r>
            <a:r>
              <a:rPr lang="ja-JP" altLang="en-US" sz="1400" spc="-150" dirty="0" smtClean="0">
                <a:solidFill>
                  <a:prstClr val="black"/>
                </a:solidFill>
              </a:rPr>
              <a:t>　</a:t>
            </a:r>
            <a:r>
              <a:rPr lang="ja-JP" altLang="en-US" sz="1400" b="1" u="sng" spc="-150" dirty="0" smtClean="0">
                <a:solidFill>
                  <a:prstClr val="black"/>
                </a:solidFill>
              </a:rPr>
              <a:t>健康保険組合向け「データヘルス計画作成の手引き」（平成</a:t>
            </a:r>
            <a:r>
              <a:rPr lang="en-US" altLang="ja-JP" sz="1400" b="1" u="sng" spc="-150" dirty="0" smtClean="0">
                <a:solidFill>
                  <a:prstClr val="black"/>
                </a:solidFill>
              </a:rPr>
              <a:t>26</a:t>
            </a:r>
            <a:r>
              <a:rPr lang="ja-JP" altLang="en-US" sz="1400" b="1" u="sng" spc="-150" dirty="0" smtClean="0">
                <a:solidFill>
                  <a:prstClr val="black"/>
                </a:solidFill>
              </a:rPr>
              <a:t>年</a:t>
            </a:r>
            <a:r>
              <a:rPr lang="en-US" altLang="ja-JP" sz="1400" b="1" u="sng" spc="-150" dirty="0" smtClean="0">
                <a:solidFill>
                  <a:prstClr val="black"/>
                </a:solidFill>
              </a:rPr>
              <a:t>10</a:t>
            </a:r>
            <a:r>
              <a:rPr lang="ja-JP" altLang="en-US" sz="1400" b="1" u="sng" spc="-150" dirty="0" smtClean="0">
                <a:solidFill>
                  <a:prstClr val="black"/>
                </a:solidFill>
              </a:rPr>
              <a:t>月</a:t>
            </a:r>
            <a:r>
              <a:rPr lang="en-US" altLang="ja-JP" sz="1400" b="1" u="sng" spc="-150" dirty="0" smtClean="0">
                <a:solidFill>
                  <a:prstClr val="black"/>
                </a:solidFill>
              </a:rPr>
              <a:t>14</a:t>
            </a:r>
            <a:r>
              <a:rPr lang="ja-JP" altLang="en-US" sz="1400" b="1" u="sng" spc="-150" dirty="0" smtClean="0">
                <a:solidFill>
                  <a:prstClr val="black"/>
                </a:solidFill>
              </a:rPr>
              <a:t>日公表）</a:t>
            </a:r>
            <a:endParaRPr lang="ja-JP" altLang="en-US" sz="1400" b="1" u="sng" spc="-150" dirty="0">
              <a:solidFill>
                <a:prstClr val="black"/>
              </a:solidFill>
            </a:endParaRPr>
          </a:p>
        </p:txBody>
      </p:sp>
      <p:sp>
        <p:nvSpPr>
          <p:cNvPr id="10" name="スライド番号プレースホルダー 1"/>
          <p:cNvSpPr>
            <a:spLocks noGrp="1"/>
          </p:cNvSpPr>
          <p:nvPr>
            <p:ph type="sldNum" sz="quarter" idx="12"/>
          </p:nvPr>
        </p:nvSpPr>
        <p:spPr>
          <a:xfrm>
            <a:off x="7538144" y="6376243"/>
            <a:ext cx="2311400" cy="365125"/>
          </a:xfrm>
        </p:spPr>
        <p:txBody>
          <a:bodyPr/>
          <a:lstStyle/>
          <a:p>
            <a:fld id="{F60874F9-41B0-4D62-A567-F6781DB765EF}" type="slidenum">
              <a:rPr lang="ja-JP" altLang="en-US" sz="1400" smtClean="0">
                <a:solidFill>
                  <a:prstClr val="black">
                    <a:tint val="75000"/>
                  </a:prstClr>
                </a:solidFill>
              </a:rPr>
              <a:pPr/>
              <a:t>4</a:t>
            </a:fld>
            <a:endParaRPr lang="ja-JP" altLang="en-US" sz="1400" dirty="0">
              <a:solidFill>
                <a:prstClr val="black">
                  <a:tint val="75000"/>
                </a:prstClr>
              </a:solidFill>
            </a:endParaRPr>
          </a:p>
        </p:txBody>
      </p:sp>
      <p:cxnSp>
        <p:nvCxnSpPr>
          <p:cNvPr id="11" name="直線コネクタ 10"/>
          <p:cNvCxnSpPr/>
          <p:nvPr/>
        </p:nvCxnSpPr>
        <p:spPr>
          <a:xfrm>
            <a:off x="-85276" y="429703"/>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077382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552" y="-284834"/>
            <a:ext cx="9890448" cy="1361456"/>
          </a:xfrm>
        </p:spPr>
        <p:txBody>
          <a:bodyPr>
            <a:normAutofit/>
          </a:bodyPr>
          <a:lstStyle/>
          <a:p>
            <a:pPr marL="4484688" indent="-4484688">
              <a:lnSpc>
                <a:spcPts val="2600"/>
              </a:lnSpc>
            </a:pPr>
            <a:r>
              <a:rPr lang="ja-JP" altLang="ja-JP" sz="1800" dirty="0">
                <a:latin typeface="HGP創英角ｺﾞｼｯｸUB" panose="020B0900000000000000" pitchFamily="50" charset="-128"/>
                <a:ea typeface="HGP創英角ｺﾞｼｯｸUB" panose="020B0900000000000000" pitchFamily="50" charset="-128"/>
              </a:rPr>
              <a:t>個人情報の適切な取扱いに係る基幹システムのセキュリティ対策</a:t>
            </a:r>
            <a:r>
              <a:rPr lang="ja-JP" altLang="ja-JP" sz="1800" dirty="0" smtClean="0">
                <a:latin typeface="HGP創英角ｺﾞｼｯｸUB" panose="020B0900000000000000" pitchFamily="50" charset="-128"/>
                <a:ea typeface="HGP創英角ｺﾞｼｯｸUB" panose="020B0900000000000000" pitchFamily="50" charset="-128"/>
              </a:rPr>
              <a:t>の強化</a:t>
            </a:r>
            <a:r>
              <a:rPr lang="ja-JP" altLang="ja-JP" sz="1800" dirty="0">
                <a:latin typeface="HGP創英角ｺﾞｼｯｸUB" panose="020B0900000000000000" pitchFamily="50" charset="-128"/>
                <a:ea typeface="HGP創英角ｺﾞｼｯｸUB" panose="020B0900000000000000" pitchFamily="50" charset="-128"/>
              </a:rPr>
              <a:t>について</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再要請</a:t>
            </a:r>
            <a:r>
              <a:rPr lang="ja-JP" altLang="ja-JP" sz="1800" dirty="0" smtClean="0">
                <a:latin typeface="HGP創英角ｺﾞｼｯｸUB" panose="020B0900000000000000" pitchFamily="50" charset="-128"/>
                <a:ea typeface="HGP創英角ｺﾞｼｯｸUB" panose="020B0900000000000000" pitchFamily="50" charset="-128"/>
              </a:rPr>
              <a:t>）</a:t>
            </a:r>
            <a:r>
              <a:rPr lang="ja-JP" altLang="en-US" sz="1800" dirty="0" smtClean="0">
                <a:latin typeface="HGP創英角ｺﾞｼｯｸUB" panose="020B0900000000000000" pitchFamily="50" charset="-128"/>
                <a:ea typeface="HGP創英角ｺﾞｼｯｸUB" panose="020B0900000000000000" pitchFamily="50" charset="-128"/>
              </a:rPr>
              <a:t>（抜粋）</a:t>
            </a:r>
            <a:r>
              <a:rPr lang="en-US" altLang="ja-JP" sz="1800" dirty="0">
                <a:latin typeface="HGP創英角ｺﾞｼｯｸUB" panose="020B0900000000000000" pitchFamily="50" charset="-128"/>
                <a:ea typeface="HGP創英角ｺﾞｼｯｸUB" panose="020B0900000000000000" pitchFamily="50" charset="-128"/>
              </a:rPr>
              <a:t/>
            </a:r>
            <a:br>
              <a:rPr lang="en-US" altLang="ja-JP" sz="1800" dirty="0">
                <a:latin typeface="HGP創英角ｺﾞｼｯｸUB" panose="020B0900000000000000" pitchFamily="50" charset="-128"/>
                <a:ea typeface="HGP創英角ｺﾞｼｯｸUB" panose="020B0900000000000000" pitchFamily="50" charset="-128"/>
              </a:rPr>
            </a:br>
            <a:r>
              <a:rPr lang="ja-JP" altLang="en-US" sz="1400" dirty="0" smtClean="0">
                <a:latin typeface="HGP創英角ｺﾞｼｯｸUB" panose="020B0900000000000000" pitchFamily="50" charset="-128"/>
                <a:ea typeface="HGP創英角ｺﾞｼｯｸUB" panose="020B0900000000000000" pitchFamily="50" charset="-128"/>
              </a:rPr>
              <a:t>（平成</a:t>
            </a:r>
            <a:r>
              <a:rPr lang="en-US" altLang="ja-JP" sz="1400" dirty="0" smtClean="0">
                <a:latin typeface="HGP創英角ｺﾞｼｯｸUB" panose="020B0900000000000000" pitchFamily="50" charset="-128"/>
                <a:ea typeface="HGP創英角ｺﾞｼｯｸUB" panose="020B0900000000000000" pitchFamily="50" charset="-128"/>
              </a:rPr>
              <a:t>27</a:t>
            </a:r>
            <a:r>
              <a:rPr lang="ja-JP" altLang="en-US" sz="1400" dirty="0" smtClean="0">
                <a:latin typeface="HGP創英角ｺﾞｼｯｸUB" panose="020B0900000000000000" pitchFamily="50" charset="-128"/>
                <a:ea typeface="HGP創英角ｺﾞｼｯｸUB" panose="020B0900000000000000" pitchFamily="50" charset="-128"/>
              </a:rPr>
              <a:t>年</a:t>
            </a:r>
            <a:r>
              <a:rPr lang="en-US" altLang="ja-JP" sz="1400" dirty="0">
                <a:latin typeface="HGP創英角ｺﾞｼｯｸUB" panose="020B0900000000000000" pitchFamily="50" charset="-128"/>
                <a:ea typeface="HGP創英角ｺﾞｼｯｸUB" panose="020B0900000000000000" pitchFamily="50" charset="-128"/>
              </a:rPr>
              <a:t>12</a:t>
            </a:r>
            <a:r>
              <a:rPr lang="ja-JP" altLang="en-US" sz="1400" dirty="0" smtClean="0">
                <a:latin typeface="HGP創英角ｺﾞｼｯｸUB" panose="020B0900000000000000" pitchFamily="50" charset="-128"/>
                <a:ea typeface="HGP創英角ｺﾞｼｯｸUB" panose="020B0900000000000000" pitchFamily="50" charset="-128"/>
              </a:rPr>
              <a:t>月</a:t>
            </a:r>
            <a:r>
              <a:rPr lang="en-US" altLang="ja-JP" sz="1400" dirty="0">
                <a:latin typeface="HGP創英角ｺﾞｼｯｸUB" panose="020B0900000000000000" pitchFamily="50" charset="-128"/>
                <a:ea typeface="HGP創英角ｺﾞｼｯｸUB" panose="020B0900000000000000" pitchFamily="50" charset="-128"/>
              </a:rPr>
              <a:t>18</a:t>
            </a:r>
            <a:r>
              <a:rPr lang="ja-JP" altLang="en-US" sz="1400" dirty="0" smtClean="0">
                <a:latin typeface="HGP創英角ｺﾞｼｯｸUB" panose="020B0900000000000000" pitchFamily="50" charset="-128"/>
                <a:ea typeface="HGP創英角ｺﾞｼｯｸUB" panose="020B0900000000000000" pitchFamily="50" charset="-128"/>
              </a:rPr>
              <a:t>日付</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老発</a:t>
            </a:r>
            <a:r>
              <a:rPr lang="en-US" altLang="ja-JP" sz="1400" dirty="0" smtClean="0">
                <a:latin typeface="HGP創英角ｺﾞｼｯｸUB" panose="020B0900000000000000" pitchFamily="50" charset="-128"/>
                <a:ea typeface="HGP創英角ｺﾞｼｯｸUB" panose="020B0900000000000000" pitchFamily="50" charset="-128"/>
              </a:rPr>
              <a:t>1218</a:t>
            </a:r>
            <a:r>
              <a:rPr lang="ja-JP" altLang="en-US" sz="1400" dirty="0" smtClean="0">
                <a:latin typeface="HGP創英角ｺﾞｼｯｸUB" panose="020B0900000000000000" pitchFamily="50" charset="-128"/>
                <a:ea typeface="HGP創英角ｺﾞｼｯｸUB" panose="020B0900000000000000" pitchFamily="50" charset="-128"/>
              </a:rPr>
              <a:t>第</a:t>
            </a:r>
            <a:r>
              <a:rPr lang="en-US" altLang="ja-JP" sz="1400" dirty="0" smtClean="0">
                <a:latin typeface="HGP創英角ｺﾞｼｯｸUB" panose="020B0900000000000000" pitchFamily="50" charset="-128"/>
                <a:ea typeface="HGP創英角ｺﾞｼｯｸUB" panose="020B0900000000000000" pitchFamily="50" charset="-128"/>
              </a:rPr>
              <a:t>1</a:t>
            </a:r>
            <a:r>
              <a:rPr lang="ja-JP" altLang="en-US" sz="1400" dirty="0" smtClean="0">
                <a:latin typeface="HGP創英角ｺﾞｼｯｸUB" panose="020B0900000000000000" pitchFamily="50" charset="-128"/>
                <a:ea typeface="HGP創英角ｺﾞｼｯｸUB" panose="020B0900000000000000" pitchFamily="50" charset="-128"/>
              </a:rPr>
              <a:t>号・保発</a:t>
            </a:r>
            <a:r>
              <a:rPr lang="en-US" altLang="ja-JP" sz="1400" dirty="0" smtClean="0">
                <a:latin typeface="HGP創英角ｺﾞｼｯｸUB" panose="020B0900000000000000" pitchFamily="50" charset="-128"/>
                <a:ea typeface="HGP創英角ｺﾞｼｯｸUB" panose="020B0900000000000000" pitchFamily="50" charset="-128"/>
              </a:rPr>
              <a:t>1218</a:t>
            </a:r>
            <a:r>
              <a:rPr lang="ja-JP" altLang="en-US" sz="1400" dirty="0" smtClean="0">
                <a:latin typeface="HGP創英角ｺﾞｼｯｸUB" panose="020B0900000000000000" pitchFamily="50" charset="-128"/>
                <a:ea typeface="HGP創英角ｺﾞｼｯｸUB" panose="020B0900000000000000" pitchFamily="50" charset="-128"/>
              </a:rPr>
              <a:t>第</a:t>
            </a:r>
            <a:r>
              <a:rPr lang="en-US" altLang="ja-JP" sz="1400" dirty="0" smtClean="0">
                <a:latin typeface="HGP創英角ｺﾞｼｯｸUB" panose="020B0900000000000000" pitchFamily="50" charset="-128"/>
                <a:ea typeface="HGP創英角ｺﾞｼｯｸUB" panose="020B0900000000000000" pitchFamily="50" charset="-128"/>
              </a:rPr>
              <a:t>1</a:t>
            </a:r>
            <a:r>
              <a:rPr lang="ja-JP" altLang="en-US" sz="1400" dirty="0">
                <a:latin typeface="HGP創英角ｺﾞｼｯｸUB" panose="020B0900000000000000" pitchFamily="50" charset="-128"/>
                <a:ea typeface="HGP創英角ｺﾞｼｯｸUB" panose="020B0900000000000000" pitchFamily="50" charset="-128"/>
              </a:rPr>
              <a:t>号）</a:t>
            </a:r>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800" dirty="0" smtClean="0">
                <a:latin typeface="HGP創英角ｺﾞｼｯｸUB" panose="020B0900000000000000" pitchFamily="50" charset="-128"/>
                <a:ea typeface="HGP創英角ｺﾞｼｯｸUB" panose="020B0900000000000000" pitchFamily="50" charset="-128"/>
              </a:rPr>
              <a:t>　　　　　　　　　　　　　　　　　　　　　　　　　　　　　　　　　</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451758" y="909368"/>
            <a:ext cx="8994204" cy="5832000"/>
          </a:xfrm>
          <a:noFill/>
          <a:ln w="3175">
            <a:solidFill>
              <a:schemeClr val="tx1"/>
            </a:solidFill>
          </a:ln>
        </p:spPr>
        <p:txBody>
          <a:bodyPr lIns="108000" rIns="144000">
            <a:noAutofit/>
          </a:bodyPr>
          <a:lstStyle/>
          <a:p>
            <a:pPr marL="0" indent="0">
              <a:buNone/>
            </a:pPr>
            <a:r>
              <a:rPr lang="en-US" altLang="ja-JP" sz="1000" dirty="0"/>
              <a:t> </a:t>
            </a:r>
            <a:r>
              <a:rPr lang="ja-JP" altLang="en-US" sz="1500" dirty="0">
                <a:latin typeface="ＭＳ 明朝" panose="02020609040205080304" pitchFamily="17" charset="-128"/>
                <a:ea typeface="ＭＳ 明朝" panose="02020609040205080304" pitchFamily="17" charset="-128"/>
              </a:rPr>
              <a:t>　</a:t>
            </a:r>
            <a:endParaRPr lang="en-US" altLang="ja-JP" sz="1500" dirty="0" smtClean="0">
              <a:latin typeface="ＭＳ 明朝" panose="02020609040205080304" pitchFamily="17" charset="-128"/>
              <a:ea typeface="ＭＳ 明朝" panose="02020609040205080304" pitchFamily="17" charset="-128"/>
            </a:endParaRPr>
          </a:p>
          <a:p>
            <a:pPr marL="0" indent="0">
              <a:buNone/>
            </a:pPr>
            <a:r>
              <a:rPr lang="ja-JP" altLang="en-US" sz="1500" dirty="0">
                <a:latin typeface="ＭＳ 明朝" panose="02020609040205080304" pitchFamily="17" charset="-128"/>
                <a:ea typeface="ＭＳ 明朝" panose="02020609040205080304" pitchFamily="17" charset="-128"/>
              </a:rPr>
              <a:t>　</a:t>
            </a:r>
            <a:r>
              <a:rPr lang="ja-JP" altLang="en-US" sz="1400" dirty="0" smtClean="0">
                <a:latin typeface="ＭＳ 明朝" panose="02020609040205080304" pitchFamily="17" charset="-128"/>
                <a:ea typeface="ＭＳ 明朝" panose="02020609040205080304" pitchFamily="17" charset="-128"/>
              </a:rPr>
              <a:t>今般、厚生労働省が所管する関連機関における大量の個人情報流出事案を受け、個人情報流出</a:t>
            </a:r>
            <a:r>
              <a:rPr lang="ja-JP" altLang="ja-JP" sz="1400" dirty="0" smtClean="0">
                <a:latin typeface="ＭＳ 明朝" panose="02020609040205080304" pitchFamily="17" charset="-128"/>
                <a:ea typeface="ＭＳ 明朝" panose="02020609040205080304" pitchFamily="17" charset="-128"/>
              </a:rPr>
              <a:t>個人</a:t>
            </a:r>
            <a:r>
              <a:rPr lang="ja-JP" altLang="ja-JP" sz="1400" dirty="0">
                <a:latin typeface="ＭＳ 明朝" panose="02020609040205080304" pitchFamily="17" charset="-128"/>
                <a:ea typeface="ＭＳ 明朝" panose="02020609040205080304" pitchFamily="17" charset="-128"/>
              </a:rPr>
              <a:t>情報を含む重要情報の適正管理について、「個人情報の適切な取扱いに係る基幹システムのセキュリティ対策の強化について（依頼）」（平成</a:t>
            </a:r>
            <a:r>
              <a:rPr lang="en-US" altLang="ja-JP" sz="1400" dirty="0">
                <a:latin typeface="ＭＳ 明朝" panose="02020609040205080304" pitchFamily="17" charset="-128"/>
                <a:ea typeface="ＭＳ 明朝" panose="02020609040205080304" pitchFamily="17" charset="-128"/>
              </a:rPr>
              <a:t>27</a:t>
            </a:r>
            <a:r>
              <a:rPr lang="ja-JP" altLang="ja-JP" sz="1400" dirty="0">
                <a:latin typeface="ＭＳ 明朝" panose="02020609040205080304" pitchFamily="17" charset="-128"/>
                <a:ea typeface="ＭＳ 明朝" panose="02020609040205080304" pitchFamily="17" charset="-128"/>
              </a:rPr>
              <a:t>年</a:t>
            </a:r>
            <a:r>
              <a:rPr lang="en-US" altLang="ja-JP" sz="1400" dirty="0">
                <a:latin typeface="ＭＳ 明朝" panose="02020609040205080304" pitchFamily="17" charset="-128"/>
                <a:ea typeface="ＭＳ 明朝" panose="02020609040205080304" pitchFamily="17" charset="-128"/>
              </a:rPr>
              <a:t>6</a:t>
            </a:r>
            <a:r>
              <a:rPr lang="ja-JP" altLang="ja-JP" sz="1400" dirty="0">
                <a:latin typeface="ＭＳ 明朝" panose="02020609040205080304" pitchFamily="17" charset="-128"/>
                <a:ea typeface="ＭＳ 明朝" panose="02020609040205080304" pitchFamily="17" charset="-128"/>
              </a:rPr>
              <a:t>月</a:t>
            </a:r>
            <a:r>
              <a:rPr lang="en-US" altLang="ja-JP" sz="1400" dirty="0">
                <a:latin typeface="ＭＳ 明朝" panose="02020609040205080304" pitchFamily="17" charset="-128"/>
                <a:ea typeface="ＭＳ 明朝" panose="02020609040205080304" pitchFamily="17" charset="-128"/>
              </a:rPr>
              <a:t>17</a:t>
            </a:r>
            <a:r>
              <a:rPr lang="ja-JP" altLang="ja-JP" sz="1400" dirty="0">
                <a:latin typeface="ＭＳ 明朝" panose="02020609040205080304" pitchFamily="17" charset="-128"/>
                <a:ea typeface="ＭＳ 明朝" panose="02020609040205080304" pitchFamily="17" charset="-128"/>
              </a:rPr>
              <a:t>日老発</a:t>
            </a:r>
            <a:r>
              <a:rPr lang="en-US" altLang="ja-JP" sz="1400" dirty="0">
                <a:latin typeface="ＭＳ 明朝" panose="02020609040205080304" pitchFamily="17" charset="-128"/>
                <a:ea typeface="ＭＳ 明朝" panose="02020609040205080304" pitchFamily="17" charset="-128"/>
              </a:rPr>
              <a:t>0617</a:t>
            </a:r>
            <a:r>
              <a:rPr lang="ja-JP" altLang="ja-JP" sz="1400" dirty="0">
                <a:latin typeface="ＭＳ 明朝" panose="02020609040205080304" pitchFamily="17" charset="-128"/>
                <a:ea typeface="ＭＳ 明朝" panose="02020609040205080304" pitchFamily="17" charset="-128"/>
              </a:rPr>
              <a:t>第</a:t>
            </a:r>
            <a:r>
              <a:rPr lang="en-US" altLang="ja-JP" sz="1400" dirty="0">
                <a:latin typeface="ＭＳ 明朝" panose="02020609040205080304" pitchFamily="17" charset="-128"/>
                <a:ea typeface="ＭＳ 明朝" panose="02020609040205080304" pitchFamily="17" charset="-128"/>
              </a:rPr>
              <a:t>1</a:t>
            </a:r>
            <a:r>
              <a:rPr lang="ja-JP" altLang="ja-JP" sz="1400" dirty="0">
                <a:latin typeface="ＭＳ 明朝" panose="02020609040205080304" pitchFamily="17" charset="-128"/>
                <a:ea typeface="ＭＳ 明朝" panose="02020609040205080304" pitchFamily="17" charset="-128"/>
              </a:rPr>
              <a:t>号・保発</a:t>
            </a:r>
            <a:r>
              <a:rPr lang="en-US" altLang="ja-JP" sz="1400" dirty="0">
                <a:latin typeface="ＭＳ 明朝" panose="02020609040205080304" pitchFamily="17" charset="-128"/>
                <a:ea typeface="ＭＳ 明朝" panose="02020609040205080304" pitchFamily="17" charset="-128"/>
              </a:rPr>
              <a:t>0617</a:t>
            </a:r>
            <a:r>
              <a:rPr lang="ja-JP" altLang="ja-JP" sz="1400" dirty="0">
                <a:latin typeface="ＭＳ 明朝" panose="02020609040205080304" pitchFamily="17" charset="-128"/>
                <a:ea typeface="ＭＳ 明朝" panose="02020609040205080304" pitchFamily="17" charset="-128"/>
              </a:rPr>
              <a:t>第</a:t>
            </a:r>
            <a:r>
              <a:rPr lang="en-US" altLang="ja-JP" sz="1400" dirty="0">
                <a:latin typeface="ＭＳ 明朝" panose="02020609040205080304" pitchFamily="17" charset="-128"/>
                <a:ea typeface="ＭＳ 明朝" panose="02020609040205080304" pitchFamily="17" charset="-128"/>
              </a:rPr>
              <a:t>1</a:t>
            </a:r>
            <a:r>
              <a:rPr lang="ja-JP" altLang="ja-JP" sz="1400" dirty="0">
                <a:latin typeface="ＭＳ 明朝" panose="02020609040205080304" pitchFamily="17" charset="-128"/>
                <a:ea typeface="ＭＳ 明朝" panose="02020609040205080304" pitchFamily="17" charset="-128"/>
              </a:rPr>
              <a:t>号厚生労働省老健局長及び保険局長通知）にて既にお願いしているところですが、それに伴いセキュリティ対策等について調査したところ、調査結果（別紙１参照）のとおり、</a:t>
            </a:r>
            <a:r>
              <a:rPr lang="ja-JP" altLang="ja-JP" sz="1400" b="1" u="sng" dirty="0">
                <a:latin typeface="ＭＳ 明朝" panose="02020609040205080304" pitchFamily="17" charset="-128"/>
                <a:ea typeface="ＭＳ 明朝" panose="02020609040205080304" pitchFamily="17" charset="-128"/>
              </a:rPr>
              <a:t>未だ十分な対策をとられていない団体が見受けられること、医療や介護の情報は国民にとって特に機微な情報であることに鑑み、下記のとおり個人情報の流出防止のために十分な対策（別紙２参照）を実施していただくよう再度お願いいたします。</a:t>
            </a:r>
          </a:p>
          <a:p>
            <a:pPr marL="0" indent="0">
              <a:buNone/>
            </a:pPr>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また</a:t>
            </a:r>
            <a:r>
              <a:rPr lang="ja-JP" altLang="ja-JP" sz="1400" dirty="0">
                <a:latin typeface="ＭＳ 明朝" panose="02020609040205080304" pitchFamily="17" charset="-128"/>
                <a:ea typeface="ＭＳ 明朝" panose="02020609040205080304" pitchFamily="17" charset="-128"/>
              </a:rPr>
              <a:t>、都道府県知事におかれては、下記について、管内市町村（国民健康保険、後期高齢者医療及び介護保険担当）、国民健康保険組合、国民健康保険団体連合会等に対する再要請等をお願いいたします</a:t>
            </a:r>
            <a:r>
              <a:rPr lang="ja-JP" altLang="ja-JP" sz="1400" dirty="0" smtClean="0">
                <a:latin typeface="ＭＳ 明朝" panose="02020609040205080304" pitchFamily="17" charset="-128"/>
                <a:ea typeface="ＭＳ 明朝" panose="02020609040205080304" pitchFamily="17" charset="-128"/>
              </a:rPr>
              <a:t>。</a:t>
            </a:r>
            <a:endParaRPr lang="en-US" altLang="ja-JP" sz="1400" dirty="0" smtClean="0">
              <a:latin typeface="ＭＳ 明朝" panose="02020609040205080304" pitchFamily="17" charset="-128"/>
              <a:ea typeface="ＭＳ 明朝" panose="02020609040205080304" pitchFamily="17" charset="-128"/>
            </a:endParaRPr>
          </a:p>
          <a:p>
            <a:pPr marL="0" indent="0">
              <a:buNone/>
            </a:pPr>
            <a:r>
              <a:rPr lang="ja-JP" altLang="en-US" sz="1400" dirty="0">
                <a:latin typeface="ＭＳ 明朝" panose="02020609040205080304" pitchFamily="17" charset="-128"/>
                <a:ea typeface="ＭＳ 明朝" panose="02020609040205080304" pitchFamily="17" charset="-128"/>
              </a:rPr>
              <a:t>　なお、今後、対策状況のフォローアップを行う予定としておりますので、あらかじめご承知おき</a:t>
            </a:r>
            <a:r>
              <a:rPr lang="ja-JP" altLang="en-US" sz="1400" dirty="0" smtClean="0">
                <a:latin typeface="ＭＳ 明朝" panose="02020609040205080304" pitchFamily="17" charset="-128"/>
                <a:ea typeface="ＭＳ 明朝" panose="02020609040205080304" pitchFamily="17" charset="-128"/>
              </a:rPr>
              <a:t>願います。</a:t>
            </a:r>
            <a:endParaRPr lang="en-US" altLang="ja-JP" sz="1400" dirty="0">
              <a:latin typeface="ＭＳ 明朝" panose="02020609040205080304" pitchFamily="17" charset="-128"/>
              <a:ea typeface="ＭＳ 明朝" panose="02020609040205080304" pitchFamily="17" charset="-128"/>
            </a:endParaRPr>
          </a:p>
          <a:p>
            <a:pPr marL="0" indent="0">
              <a:buNone/>
            </a:pPr>
            <a:endParaRPr lang="ja-JP" altLang="ja-JP" sz="1400" dirty="0">
              <a:latin typeface="ＭＳ 明朝" panose="02020609040205080304" pitchFamily="17" charset="-128"/>
              <a:ea typeface="ＭＳ 明朝" panose="02020609040205080304" pitchFamily="17" charset="-128"/>
            </a:endParaRPr>
          </a:p>
          <a:p>
            <a:pPr marL="356400" indent="-356400">
              <a:buNone/>
            </a:pPr>
            <a:r>
              <a:rPr lang="ja-JP" altLang="en-US" sz="1400" dirty="0" smtClean="0">
                <a:latin typeface="ＭＳ 明朝" panose="02020609040205080304" pitchFamily="17" charset="-128"/>
                <a:ea typeface="ＭＳ 明朝" panose="02020609040205080304" pitchFamily="17" charset="-128"/>
              </a:rPr>
              <a:t>　</a:t>
            </a:r>
            <a:r>
              <a:rPr lang="ja-JP" altLang="ja-JP" sz="1400" dirty="0">
                <a:latin typeface="ＭＳ 明朝" panose="02020609040205080304" pitchFamily="17" charset="-128"/>
                <a:ea typeface="ＭＳ 明朝" panose="02020609040205080304" pitchFamily="17" charset="-128"/>
              </a:rPr>
              <a:t>①　</a:t>
            </a:r>
            <a:r>
              <a:rPr lang="ja-JP" altLang="ja-JP" sz="1400" b="1" u="sng" dirty="0">
                <a:latin typeface="ＭＳ 明朝" panose="02020609040205080304" pitchFamily="17" charset="-128"/>
                <a:ea typeface="ＭＳ 明朝" panose="02020609040205080304" pitchFamily="17" charset="-128"/>
              </a:rPr>
              <a:t>被保険者等の個人情報を取り扱う基幹システムに接続されたネットワーク</a:t>
            </a:r>
            <a:r>
              <a:rPr lang="ja-JP" altLang="ja-JP" sz="1400" dirty="0">
                <a:latin typeface="ＭＳ 明朝" panose="02020609040205080304" pitchFamily="17" charset="-128"/>
                <a:ea typeface="ＭＳ 明朝" panose="02020609040205080304" pitchFamily="17" charset="-128"/>
              </a:rPr>
              <a:t>（基幹系ネットワーク</a:t>
            </a:r>
            <a:r>
              <a:rPr lang="ja-JP" altLang="ja-JP" sz="1400" dirty="0" smtClean="0">
                <a:latin typeface="ＭＳ 明朝" panose="02020609040205080304" pitchFamily="17" charset="-128"/>
                <a:ea typeface="ＭＳ 明朝" panose="02020609040205080304" pitchFamily="17" charset="-128"/>
              </a:rPr>
              <a:t>）</a:t>
            </a:r>
            <a:r>
              <a:rPr lang="ja-JP" altLang="ja-JP" sz="1400" b="1" u="sng" dirty="0" smtClean="0">
                <a:latin typeface="ＭＳ 明朝" panose="02020609040205080304" pitchFamily="17" charset="-128"/>
                <a:ea typeface="ＭＳ 明朝" panose="02020609040205080304" pitchFamily="17" charset="-128"/>
              </a:rPr>
              <a:t>と</a:t>
            </a:r>
            <a:r>
              <a:rPr lang="ja-JP" altLang="ja-JP" sz="1400" b="1" u="sng" dirty="0">
                <a:latin typeface="ＭＳ 明朝" panose="02020609040205080304" pitchFamily="17" charset="-128"/>
                <a:ea typeface="ＭＳ 明朝" panose="02020609040205080304" pitchFamily="17" charset="-128"/>
              </a:rPr>
              <a:t>インターネットに接続されたネットワーク</a:t>
            </a:r>
            <a:r>
              <a:rPr lang="ja-JP" altLang="ja-JP" sz="1400" dirty="0">
                <a:latin typeface="ＭＳ 明朝" panose="02020609040205080304" pitchFamily="17" charset="-128"/>
                <a:ea typeface="ＭＳ 明朝" panose="02020609040205080304" pitchFamily="17" charset="-128"/>
              </a:rPr>
              <a:t>（以下「情報系ネットワーク」という。）</a:t>
            </a:r>
            <a:r>
              <a:rPr lang="ja-JP" altLang="ja-JP" sz="1400" b="1" u="sng" dirty="0">
                <a:latin typeface="ＭＳ 明朝" panose="02020609040205080304" pitchFamily="17" charset="-128"/>
                <a:ea typeface="ＭＳ 明朝" panose="02020609040205080304" pitchFamily="17" charset="-128"/>
              </a:rPr>
              <a:t>を物理的又は論理的に分離をする</a:t>
            </a:r>
            <a:r>
              <a:rPr lang="ja-JP" altLang="ja-JP" sz="1400" dirty="0">
                <a:latin typeface="ＭＳ 明朝" panose="02020609040205080304" pitchFamily="17" charset="-128"/>
                <a:ea typeface="ＭＳ 明朝" panose="02020609040205080304" pitchFamily="17" charset="-128"/>
              </a:rPr>
              <a:t>こと（別紙３参照）。また、</a:t>
            </a:r>
            <a:r>
              <a:rPr lang="ja-JP" altLang="ja-JP" sz="1400" b="1" u="sng" dirty="0">
                <a:latin typeface="ＭＳ 明朝" panose="02020609040205080304" pitchFamily="17" charset="-128"/>
                <a:ea typeface="ＭＳ 明朝" panose="02020609040205080304" pitchFamily="17" charset="-128"/>
              </a:rPr>
              <a:t>基幹システムの個人情報を取り扱う作業は、情報系ネットワークに接続されたパソコン等では行わない</a:t>
            </a:r>
            <a:r>
              <a:rPr lang="ja-JP" altLang="ja-JP" sz="1400" dirty="0">
                <a:latin typeface="ＭＳ 明朝" panose="02020609040205080304" pitchFamily="17" charset="-128"/>
                <a:ea typeface="ＭＳ 明朝" panose="02020609040205080304" pitchFamily="17" charset="-128"/>
              </a:rPr>
              <a:t>こと。</a:t>
            </a:r>
          </a:p>
          <a:p>
            <a:pPr marL="355600" indent="-355600">
              <a:buNone/>
            </a:pPr>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②</a:t>
            </a:r>
            <a:r>
              <a:rPr lang="ja-JP" altLang="ja-JP" sz="1400" dirty="0">
                <a:latin typeface="ＭＳ 明朝" panose="02020609040205080304" pitchFamily="17" charset="-128"/>
                <a:ea typeface="ＭＳ 明朝" panose="02020609040205080304" pitchFamily="17" charset="-128"/>
              </a:rPr>
              <a:t>　</a:t>
            </a:r>
            <a:r>
              <a:rPr lang="ja-JP" altLang="ja-JP" sz="1400" b="1" u="sng" dirty="0">
                <a:latin typeface="ＭＳ 明朝" panose="02020609040205080304" pitchFamily="17" charset="-128"/>
                <a:ea typeface="ＭＳ 明朝" panose="02020609040205080304" pitchFamily="17" charset="-128"/>
              </a:rPr>
              <a:t>基幹システムにある個人情報データを外部の機関等へ移送する場合</a:t>
            </a:r>
            <a:r>
              <a:rPr lang="ja-JP" altLang="ja-JP" sz="1400" dirty="0">
                <a:latin typeface="ＭＳ 明朝" panose="02020609040205080304" pitchFamily="17" charset="-128"/>
                <a:ea typeface="ＭＳ 明朝" panose="02020609040205080304" pitchFamily="17" charset="-128"/>
              </a:rPr>
              <a:t>は、</a:t>
            </a:r>
            <a:r>
              <a:rPr lang="ja-JP" altLang="ja-JP" sz="1400" b="1" u="sng" dirty="0">
                <a:latin typeface="ＭＳ 明朝" panose="02020609040205080304" pitchFamily="17" charset="-128"/>
                <a:ea typeface="ＭＳ 明朝" panose="02020609040205080304" pitchFamily="17" charset="-128"/>
              </a:rPr>
              <a:t>インターネット等を介した電子メール等での送信は行わず、必ず、暗号化・パスワードの設定等を行った上で電磁的記録媒体を使用</a:t>
            </a:r>
            <a:r>
              <a:rPr lang="ja-JP" altLang="ja-JP" sz="1400" dirty="0">
                <a:latin typeface="ＭＳ 明朝" panose="02020609040205080304" pitchFamily="17" charset="-128"/>
                <a:ea typeface="ＭＳ 明朝" panose="02020609040205080304" pitchFamily="17" charset="-128"/>
              </a:rPr>
              <a:t>する、</a:t>
            </a:r>
            <a:r>
              <a:rPr lang="ja-JP" altLang="ja-JP" sz="1400" b="1" u="sng" dirty="0">
                <a:latin typeface="ＭＳ 明朝" panose="02020609040205080304" pitchFamily="17" charset="-128"/>
                <a:ea typeface="ＭＳ 明朝" panose="02020609040205080304" pitchFamily="17" charset="-128"/>
              </a:rPr>
              <a:t>または、専用線等のセキュリティが確保された通信を使用</a:t>
            </a:r>
            <a:r>
              <a:rPr lang="ja-JP" altLang="ja-JP" sz="1400" dirty="0">
                <a:latin typeface="ＭＳ 明朝" panose="02020609040205080304" pitchFamily="17" charset="-128"/>
                <a:ea typeface="ＭＳ 明朝" panose="02020609040205080304" pitchFamily="17" charset="-128"/>
              </a:rPr>
              <a:t>すること。また、</a:t>
            </a:r>
            <a:r>
              <a:rPr lang="ja-JP" altLang="ja-JP" sz="1400" b="1" u="sng" dirty="0">
                <a:latin typeface="ＭＳ 明朝" panose="02020609040205080304" pitchFamily="17" charset="-128"/>
                <a:ea typeface="ＭＳ 明朝" panose="02020609040205080304" pitchFamily="17" charset="-128"/>
              </a:rPr>
              <a:t>作業に当たって一時的にパソコン等に個人情報を保存した場合は、作業終了後のデータ消去を徹底</a:t>
            </a:r>
            <a:r>
              <a:rPr lang="ja-JP" altLang="ja-JP" sz="1400" dirty="0">
                <a:latin typeface="ＭＳ 明朝" panose="02020609040205080304" pitchFamily="17" charset="-128"/>
                <a:ea typeface="ＭＳ 明朝" panose="02020609040205080304" pitchFamily="17" charset="-128"/>
              </a:rPr>
              <a:t>すること。</a:t>
            </a:r>
          </a:p>
          <a:p>
            <a:pPr marL="355600" indent="-355600">
              <a:buNone/>
            </a:pPr>
            <a:r>
              <a:rPr lang="ja-JP" altLang="en-US" sz="1400" dirty="0" smtClean="0">
                <a:latin typeface="ＭＳ 明朝" panose="02020609040205080304" pitchFamily="17" charset="-128"/>
                <a:ea typeface="ＭＳ 明朝" panose="02020609040205080304" pitchFamily="17" charset="-128"/>
              </a:rPr>
              <a:t>　</a:t>
            </a:r>
            <a:r>
              <a:rPr lang="ja-JP" altLang="ja-JP" sz="1400" dirty="0" smtClean="0">
                <a:latin typeface="ＭＳ 明朝" panose="02020609040205080304" pitchFamily="17" charset="-128"/>
                <a:ea typeface="ＭＳ 明朝" panose="02020609040205080304" pitchFamily="17" charset="-128"/>
              </a:rPr>
              <a:t>③</a:t>
            </a:r>
            <a:r>
              <a:rPr lang="ja-JP" altLang="ja-JP" sz="1400" dirty="0">
                <a:latin typeface="ＭＳ 明朝" panose="02020609040205080304" pitchFamily="17" charset="-128"/>
                <a:ea typeface="ＭＳ 明朝" panose="02020609040205080304" pitchFamily="17" charset="-128"/>
              </a:rPr>
              <a:t>　</a:t>
            </a:r>
            <a:r>
              <a:rPr lang="ja-JP" altLang="ja-JP" sz="1400" b="1" u="sng" dirty="0">
                <a:latin typeface="ＭＳ 明朝" panose="02020609040205080304" pitchFamily="17" charset="-128"/>
                <a:ea typeface="ＭＳ 明朝" panose="02020609040205080304" pitchFamily="17" charset="-128"/>
              </a:rPr>
              <a:t>①及び②について運用上可能なものは直ちに実施</a:t>
            </a:r>
            <a:r>
              <a:rPr lang="ja-JP" altLang="ja-JP" sz="1400" dirty="0">
                <a:latin typeface="ＭＳ 明朝" panose="02020609040205080304" pitchFamily="17" charset="-128"/>
                <a:ea typeface="ＭＳ 明朝" panose="02020609040205080304" pitchFamily="17" charset="-128"/>
              </a:rPr>
              <a:t>するとともに、</a:t>
            </a:r>
            <a:r>
              <a:rPr lang="ja-JP" altLang="ja-JP" sz="1400" b="1" u="sng" dirty="0">
                <a:latin typeface="ＭＳ 明朝" panose="02020609040205080304" pitchFamily="17" charset="-128"/>
                <a:ea typeface="ＭＳ 明朝" panose="02020609040205080304" pitchFamily="17" charset="-128"/>
              </a:rPr>
              <a:t>システム対応が必要となるものについては、システム改修を検討</a:t>
            </a:r>
            <a:r>
              <a:rPr lang="ja-JP" altLang="ja-JP" sz="1400" dirty="0">
                <a:latin typeface="ＭＳ 明朝" panose="02020609040205080304" pitchFamily="17" charset="-128"/>
                <a:ea typeface="ＭＳ 明朝" panose="02020609040205080304" pitchFamily="17" charset="-128"/>
              </a:rPr>
              <a:t>すること。</a:t>
            </a:r>
            <a:r>
              <a:rPr lang="ja-JP" altLang="ja-JP" sz="1400" dirty="0" smtClean="0">
                <a:latin typeface="ＭＳ 明朝" panose="02020609040205080304" pitchFamily="17" charset="-128"/>
                <a:ea typeface="ＭＳ 明朝" panose="02020609040205080304" pitchFamily="17" charset="-128"/>
              </a:rPr>
              <a:t>なお</a:t>
            </a:r>
            <a:r>
              <a:rPr lang="ja-JP" altLang="en-US" sz="1400" dirty="0" smtClean="0">
                <a:latin typeface="ＭＳ 明朝" panose="02020609040205080304" pitchFamily="17" charset="-128"/>
                <a:ea typeface="ＭＳ 明朝" panose="02020609040205080304" pitchFamily="17" charset="-128"/>
              </a:rPr>
              <a:t>、　</a:t>
            </a:r>
            <a:r>
              <a:rPr lang="ja-JP" altLang="ja-JP" sz="1400" b="1" u="sng" dirty="0" smtClean="0">
                <a:latin typeface="ＭＳ 明朝" panose="02020609040205080304" pitchFamily="17" charset="-128"/>
                <a:ea typeface="ＭＳ 明朝" panose="02020609040205080304" pitchFamily="17" charset="-128"/>
              </a:rPr>
              <a:t>システム</a:t>
            </a:r>
            <a:r>
              <a:rPr lang="ja-JP" altLang="ja-JP" sz="1400" b="1" u="sng" dirty="0">
                <a:latin typeface="ＭＳ 明朝" panose="02020609040205080304" pitchFamily="17" charset="-128"/>
                <a:ea typeface="ＭＳ 明朝" panose="02020609040205080304" pitchFamily="17" charset="-128"/>
              </a:rPr>
              <a:t>改修までの間、基幹システムにある個人情報を取り扱う場合、必ず、暗号化・パスワードの設定、作業終了後のパソコン等からの個人情報の消去等の安全管理措置を徹底</a:t>
            </a:r>
            <a:r>
              <a:rPr lang="ja-JP" altLang="ja-JP" sz="1400" dirty="0">
                <a:latin typeface="ＭＳ 明朝" panose="02020609040205080304" pitchFamily="17" charset="-128"/>
                <a:ea typeface="ＭＳ 明朝" panose="02020609040205080304" pitchFamily="17" charset="-128"/>
              </a:rPr>
              <a:t>すること。</a:t>
            </a:r>
          </a:p>
          <a:p>
            <a:pPr marL="0" indent="0">
              <a:buNone/>
            </a:pPr>
            <a:r>
              <a:rPr lang="ja-JP" altLang="en-US" sz="1400" dirty="0" smtClean="0">
                <a:latin typeface="ＭＳ 明朝" panose="02020609040205080304" pitchFamily="17" charset="-128"/>
                <a:ea typeface="ＭＳ 明朝" panose="02020609040205080304" pitchFamily="17" charset="-128"/>
              </a:rPr>
              <a:t>　</a:t>
            </a:r>
            <a:r>
              <a:rPr lang="en-US" altLang="ja-JP" sz="1400" dirty="0">
                <a:latin typeface="ＭＳ 明朝" panose="02020609040205080304" pitchFamily="17" charset="-128"/>
                <a:ea typeface="ＭＳ 明朝" panose="02020609040205080304" pitchFamily="17" charset="-128"/>
              </a:rPr>
              <a:t> </a:t>
            </a:r>
            <a:endParaRPr lang="ja-JP" altLang="ja-JP" sz="1400" dirty="0">
              <a:latin typeface="ＭＳ 明朝" panose="02020609040205080304" pitchFamily="17" charset="-128"/>
              <a:ea typeface="ＭＳ 明朝" panose="02020609040205080304" pitchFamily="17" charset="-128"/>
            </a:endParaRPr>
          </a:p>
          <a:p>
            <a:pPr marL="0" indent="177800">
              <a:lnSpc>
                <a:spcPts val="2400"/>
              </a:lnSpc>
              <a:spcBef>
                <a:spcPts val="0"/>
              </a:spcBef>
              <a:buNone/>
            </a:pPr>
            <a:endParaRPr kumimoji="1" lang="ja-JP" altLang="en-US" sz="1000" dirty="0"/>
          </a:p>
        </p:txBody>
      </p:sp>
      <p:sp>
        <p:nvSpPr>
          <p:cNvPr id="5" name="スライド番号プレースホルダー 1"/>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49</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6" name="直線コネクタ 5"/>
          <p:cNvCxnSpPr/>
          <p:nvPr/>
        </p:nvCxnSpPr>
        <p:spPr>
          <a:xfrm>
            <a:off x="0" y="706123"/>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611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52" y="0"/>
            <a:ext cx="9890448" cy="434479"/>
          </a:xfrm>
          <a:noFill/>
          <a:ln>
            <a:noFill/>
          </a:ln>
        </p:spPr>
        <p:txBody>
          <a:bodyPr>
            <a:normAutofit/>
          </a:bodyPr>
          <a:lstStyle/>
          <a:p>
            <a:r>
              <a:rPr kumimoji="1" lang="ja-JP" altLang="en-US" sz="1800" dirty="0" smtClean="0">
                <a:latin typeface="HGP創英角ｺﾞｼｯｸUB" panose="020B0900000000000000" pitchFamily="50" charset="-128"/>
                <a:ea typeface="HGP創英角ｺﾞｼｯｸUB" panose="020B0900000000000000" pitchFamily="50" charset="-128"/>
              </a:rPr>
              <a:t>医療保険者等における情報セキュリティの状況（調査結果概要）</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タイトル 1"/>
          <p:cNvSpPr txBox="1">
            <a:spLocks/>
          </p:cNvSpPr>
          <p:nvPr/>
        </p:nvSpPr>
        <p:spPr>
          <a:xfrm>
            <a:off x="116463" y="908720"/>
            <a:ext cx="9673075" cy="1584177"/>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400" dirty="0" smtClean="0">
                <a:solidFill>
                  <a:prstClr val="black"/>
                </a:solidFill>
                <a:latin typeface="ＭＳ ゴシック" panose="020B0609070205080204" pitchFamily="49" charset="-128"/>
                <a:ea typeface="ＭＳ ゴシック" panose="020B0609070205080204" pitchFamily="49" charset="-128"/>
              </a:rPr>
              <a:t>・全国健康保険協会（</a:t>
            </a:r>
            <a:r>
              <a:rPr lang="en-US" altLang="ja-JP" sz="1400" dirty="0" smtClean="0">
                <a:solidFill>
                  <a:prstClr val="black"/>
                </a:solidFill>
                <a:latin typeface="ＭＳ ゴシック" panose="020B0609070205080204" pitchFamily="49" charset="-128"/>
                <a:ea typeface="ＭＳ ゴシック" panose="020B0609070205080204" pitchFamily="49" charset="-128"/>
              </a:rPr>
              <a:t>1</a:t>
            </a:r>
            <a:r>
              <a:rPr lang="ja-JP" altLang="en-US" sz="1400" dirty="0" smtClean="0">
                <a:solidFill>
                  <a:prstClr val="black"/>
                </a:solidFill>
                <a:latin typeface="ＭＳ ゴシック" panose="020B0609070205080204" pitchFamily="49" charset="-128"/>
                <a:ea typeface="ＭＳ ゴシック" panose="020B0609070205080204" pitchFamily="49" charset="-128"/>
              </a:rPr>
              <a:t>）　・健康保険組合（</a:t>
            </a:r>
            <a:r>
              <a:rPr lang="en-US" altLang="ja-JP" sz="1400" dirty="0" smtClean="0">
                <a:solidFill>
                  <a:prstClr val="black"/>
                </a:solidFill>
                <a:latin typeface="ＭＳ ゴシック" panose="020B0609070205080204" pitchFamily="49" charset="-128"/>
                <a:ea typeface="ＭＳ ゴシック" panose="020B0609070205080204" pitchFamily="49" charset="-128"/>
              </a:rPr>
              <a:t>1,403</a:t>
            </a:r>
            <a:r>
              <a:rPr lang="ja-JP" altLang="en-US" sz="1400" dirty="0" smtClean="0">
                <a:solidFill>
                  <a:prstClr val="black"/>
                </a:solidFill>
                <a:latin typeface="ＭＳ ゴシック" panose="020B0609070205080204" pitchFamily="49" charset="-128"/>
                <a:ea typeface="ＭＳ ゴシック" panose="020B0609070205080204" pitchFamily="49" charset="-128"/>
              </a:rPr>
              <a:t>）　・健康保険組合連合会（</a:t>
            </a:r>
            <a:r>
              <a:rPr lang="en-US" altLang="ja-JP" sz="1400" dirty="0" smtClean="0">
                <a:solidFill>
                  <a:prstClr val="black"/>
                </a:solidFill>
                <a:latin typeface="ＭＳ ゴシック" panose="020B0609070205080204" pitchFamily="49" charset="-128"/>
                <a:ea typeface="ＭＳ ゴシック" panose="020B0609070205080204" pitchFamily="49" charset="-128"/>
              </a:rPr>
              <a:t>1</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l">
              <a:spcBef>
                <a:spcPts val="0"/>
              </a:spcBef>
            </a:pP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社会保険診療報酬支払基金（</a:t>
            </a:r>
            <a:r>
              <a:rPr lang="en-US" altLang="ja-JP" sz="1400" dirty="0" smtClean="0">
                <a:solidFill>
                  <a:prstClr val="black"/>
                </a:solidFill>
                <a:latin typeface="ＭＳ ゴシック" panose="020B0609070205080204" pitchFamily="49" charset="-128"/>
                <a:ea typeface="ＭＳ ゴシック" panose="020B0609070205080204" pitchFamily="49" charset="-128"/>
              </a:rPr>
              <a:t>1</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l">
              <a:spcBef>
                <a:spcPts val="0"/>
              </a:spcBef>
            </a:pPr>
            <a:r>
              <a:rPr lang="ja-JP" altLang="en-US" sz="1400" dirty="0" smtClean="0">
                <a:solidFill>
                  <a:prstClr val="black"/>
                </a:solidFill>
                <a:latin typeface="ＭＳ ゴシック" panose="020B0609070205080204" pitchFamily="49" charset="-128"/>
                <a:ea typeface="ＭＳ ゴシック" panose="020B0609070205080204" pitchFamily="49" charset="-128"/>
              </a:rPr>
              <a:t>・後期高齢者医療広域連合（</a:t>
            </a:r>
            <a:r>
              <a:rPr lang="en-US" altLang="ja-JP" sz="1400" dirty="0" smtClean="0">
                <a:solidFill>
                  <a:prstClr val="black"/>
                </a:solidFill>
                <a:latin typeface="ＭＳ ゴシック" panose="020B0609070205080204" pitchFamily="49" charset="-128"/>
                <a:ea typeface="ＭＳ ゴシック" panose="020B0609070205080204" pitchFamily="49" charset="-128"/>
              </a:rPr>
              <a:t>47</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l">
              <a:spcBef>
                <a:spcPts val="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en-US" altLang="ja-JP"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市区町村における後期高齢者医療担当</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en-US" altLang="ja-JP" sz="1400" dirty="0">
                <a:solidFill>
                  <a:prstClr val="black"/>
                </a:solidFill>
                <a:latin typeface="ＭＳ ゴシック" panose="020B0609070205080204" pitchFamily="49" charset="-128"/>
                <a:ea typeface="ＭＳ ゴシック" panose="020B0609070205080204" pitchFamily="49" charset="-128"/>
              </a:rPr>
              <a:t>1,739</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にも調査</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l">
              <a:spcBef>
                <a:spcPts val="0"/>
              </a:spcBef>
            </a:pP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国保中央会（</a:t>
            </a:r>
            <a:r>
              <a:rPr lang="en-US" altLang="ja-JP" sz="1400" dirty="0" smtClean="0">
                <a:solidFill>
                  <a:prstClr val="black"/>
                </a:solidFill>
                <a:latin typeface="ＭＳ ゴシック" panose="020B0609070205080204" pitchFamily="49" charset="-128"/>
                <a:ea typeface="ＭＳ ゴシック" panose="020B0609070205080204" pitchFamily="49" charset="-128"/>
              </a:rPr>
              <a:t>1</a:t>
            </a:r>
            <a:r>
              <a:rPr lang="ja-JP" altLang="en-US" sz="1400" dirty="0" smtClean="0">
                <a:solidFill>
                  <a:prstClr val="black"/>
                </a:solidFill>
                <a:latin typeface="ＭＳ ゴシック" panose="020B0609070205080204" pitchFamily="49" charset="-128"/>
                <a:ea typeface="ＭＳ ゴシック" panose="020B0609070205080204" pitchFamily="49" charset="-128"/>
              </a:rPr>
              <a:t>）　・国保連合会（</a:t>
            </a:r>
            <a:r>
              <a:rPr lang="en-US" altLang="ja-JP" sz="1400" dirty="0" smtClean="0">
                <a:solidFill>
                  <a:prstClr val="black"/>
                </a:solidFill>
                <a:latin typeface="ＭＳ ゴシック" panose="020B0609070205080204" pitchFamily="49" charset="-128"/>
                <a:ea typeface="ＭＳ ゴシック" panose="020B0609070205080204" pitchFamily="49" charset="-128"/>
              </a:rPr>
              <a:t>47</a:t>
            </a:r>
            <a:r>
              <a:rPr lang="ja-JP" altLang="en-US" sz="1400" dirty="0" smtClean="0">
                <a:solidFill>
                  <a:prstClr val="black"/>
                </a:solidFill>
                <a:latin typeface="ＭＳ ゴシック" panose="020B0609070205080204" pitchFamily="49" charset="-128"/>
                <a:ea typeface="ＭＳ ゴシック" panose="020B0609070205080204" pitchFamily="49" charset="-128"/>
              </a:rPr>
              <a:t>）　・市町村国保（</a:t>
            </a:r>
            <a:r>
              <a:rPr lang="en-US" altLang="ja-JP" sz="1400" dirty="0" smtClean="0">
                <a:solidFill>
                  <a:prstClr val="black"/>
                </a:solidFill>
                <a:latin typeface="ＭＳ ゴシック" panose="020B0609070205080204" pitchFamily="49" charset="-128"/>
                <a:ea typeface="ＭＳ ゴシック" panose="020B0609070205080204" pitchFamily="49" charset="-128"/>
              </a:rPr>
              <a:t>1,716</a:t>
            </a:r>
            <a:r>
              <a:rPr lang="ja-JP" altLang="en-US" sz="1400" dirty="0" smtClean="0">
                <a:solidFill>
                  <a:prstClr val="black"/>
                </a:solidFill>
                <a:latin typeface="ＭＳ ゴシック" panose="020B0609070205080204" pitchFamily="49" charset="-128"/>
                <a:ea typeface="ＭＳ ゴシック" panose="020B0609070205080204" pitchFamily="49" charset="-128"/>
              </a:rPr>
              <a:t>）　・国保組合（</a:t>
            </a:r>
            <a:r>
              <a:rPr lang="en-US" altLang="ja-JP" sz="1400" dirty="0" smtClean="0">
                <a:solidFill>
                  <a:prstClr val="black"/>
                </a:solidFill>
                <a:latin typeface="ＭＳ ゴシック" panose="020B0609070205080204" pitchFamily="49" charset="-128"/>
                <a:ea typeface="ＭＳ ゴシック" panose="020B0609070205080204" pitchFamily="49" charset="-128"/>
              </a:rPr>
              <a:t>164</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l">
              <a:spcBef>
                <a:spcPts val="0"/>
              </a:spcBef>
            </a:pP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介護保険（市町村等）（</a:t>
            </a:r>
            <a:r>
              <a:rPr lang="en-US" altLang="ja-JP" sz="1400" dirty="0" smtClean="0">
                <a:solidFill>
                  <a:prstClr val="black"/>
                </a:solidFill>
                <a:latin typeface="ＭＳ ゴシック" panose="020B0609070205080204" pitchFamily="49" charset="-128"/>
                <a:ea typeface="ＭＳ ゴシック" panose="020B0609070205080204" pitchFamily="49" charset="-128"/>
              </a:rPr>
              <a:t>1,579</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u="sng" dirty="0" smtClean="0">
              <a:solidFill>
                <a:prstClr val="black"/>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312117" y="620688"/>
            <a:ext cx="1832572" cy="360040"/>
          </a:xfrm>
          <a:prstGeom prst="roundRect">
            <a:avLst/>
          </a:prstGeom>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対象団体</a:t>
            </a:r>
            <a:endParaRPr lang="ja-JP" altLang="en-US" sz="1400" b="1" dirty="0">
              <a:solidFill>
                <a:prstClr val="black"/>
              </a:solidFill>
            </a:endParaRPr>
          </a:p>
        </p:txBody>
      </p:sp>
      <p:sp>
        <p:nvSpPr>
          <p:cNvPr id="7" name="タイトル 1"/>
          <p:cNvSpPr txBox="1">
            <a:spLocks/>
          </p:cNvSpPr>
          <p:nvPr/>
        </p:nvSpPr>
        <p:spPr>
          <a:xfrm>
            <a:off x="116463" y="2996952"/>
            <a:ext cx="9673075" cy="1080120"/>
          </a:xfrm>
          <a:prstGeom prst="rect">
            <a:avLst/>
          </a:prstGeom>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400" dirty="0">
                <a:solidFill>
                  <a:prstClr val="black"/>
                </a:solidFill>
                <a:latin typeface="ＭＳ ゴシック" panose="020B0609070205080204" pitchFamily="49" charset="-128"/>
                <a:ea typeface="ＭＳ ゴシック" panose="020B0609070205080204" pitchFamily="49" charset="-128"/>
              </a:rPr>
              <a:t>①</a:t>
            </a:r>
            <a:r>
              <a:rPr lang="ja-JP" altLang="en-US" sz="1400" dirty="0" smtClean="0">
                <a:solidFill>
                  <a:prstClr val="black"/>
                </a:solidFill>
                <a:latin typeface="ＭＳ ゴシック" panose="020B0609070205080204" pitchFamily="49" charset="-128"/>
                <a:ea typeface="ＭＳ ゴシック" panose="020B0609070205080204" pitchFamily="49" charset="-128"/>
              </a:rPr>
              <a:t>基幹系ネットワークとインターネットに接続されたシステムの接続状況</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l">
              <a:spcBef>
                <a:spcPts val="0"/>
              </a:spcBef>
            </a:pPr>
            <a:r>
              <a:rPr lang="ja-JP" altLang="en-US" sz="1400" dirty="0">
                <a:solidFill>
                  <a:prstClr val="black"/>
                </a:solidFill>
                <a:latin typeface="ＭＳ ゴシック" panose="020B0609070205080204" pitchFamily="49" charset="-128"/>
                <a:ea typeface="ＭＳ ゴシック" panose="020B0609070205080204" pitchFamily="49" charset="-128"/>
              </a:rPr>
              <a:t>②</a:t>
            </a:r>
            <a:r>
              <a:rPr lang="ja-JP" altLang="en-US" sz="1400" dirty="0" smtClean="0">
                <a:solidFill>
                  <a:prstClr val="black"/>
                </a:solidFill>
                <a:latin typeface="ＭＳ ゴシック" panose="020B0609070205080204" pitchFamily="49" charset="-128"/>
                <a:ea typeface="ＭＳ ゴシック" panose="020B0609070205080204" pitchFamily="49" charset="-128"/>
              </a:rPr>
              <a:t>基幹系ネットワークからインターネット接続のあるネットワークへの個人情報の移動</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l">
              <a:spcBef>
                <a:spcPts val="0"/>
              </a:spcBef>
            </a:pPr>
            <a:r>
              <a:rPr lang="ja-JP" altLang="en-US" sz="1400" dirty="0">
                <a:solidFill>
                  <a:prstClr val="black"/>
                </a:solidFill>
                <a:latin typeface="ＭＳ ゴシック" panose="020B0609070205080204" pitchFamily="49" charset="-128"/>
                <a:ea typeface="ＭＳ ゴシック" panose="020B0609070205080204" pitchFamily="49" charset="-128"/>
              </a:rPr>
              <a:t>③</a:t>
            </a:r>
            <a:r>
              <a:rPr lang="ja-JP" altLang="en-US" sz="1400" dirty="0" smtClean="0">
                <a:solidFill>
                  <a:prstClr val="black"/>
                </a:solidFill>
                <a:latin typeface="ＭＳ ゴシック" panose="020B0609070205080204" pitchFamily="49" charset="-128"/>
                <a:ea typeface="ＭＳ ゴシック" panose="020B0609070205080204" pitchFamily="49" charset="-128"/>
              </a:rPr>
              <a:t>個人情報の外部機関等への移送時のセキュリティ対策（媒体の暗号化など）</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312117" y="2708919"/>
            <a:ext cx="1832572" cy="360040"/>
          </a:xfrm>
          <a:prstGeom prst="roundRect">
            <a:avLst/>
          </a:prstGeom>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主な調査項目</a:t>
            </a:r>
            <a:endParaRPr lang="ja-JP" altLang="en-US" sz="1400" b="1" dirty="0">
              <a:solidFill>
                <a:prstClr val="black"/>
              </a:solidFill>
            </a:endParaRPr>
          </a:p>
        </p:txBody>
      </p:sp>
      <p:sp>
        <p:nvSpPr>
          <p:cNvPr id="8" name="タイトル 1"/>
          <p:cNvSpPr txBox="1">
            <a:spLocks/>
          </p:cNvSpPr>
          <p:nvPr/>
        </p:nvSpPr>
        <p:spPr>
          <a:xfrm>
            <a:off x="116463" y="4581128"/>
            <a:ext cx="9673075" cy="2232248"/>
          </a:xfrm>
          <a:prstGeom prst="rect">
            <a:avLst/>
          </a:prstGeom>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975" indent="-180975" algn="l">
              <a:spcBef>
                <a:spcPts val="0"/>
              </a:spcBef>
            </a:pPr>
            <a:r>
              <a:rPr lang="ja-JP" altLang="en-US" sz="1600" dirty="0" smtClean="0">
                <a:latin typeface="ＭＳ ゴシック" panose="020B0609070205080204" pitchFamily="49" charset="-128"/>
                <a:ea typeface="ＭＳ ゴシック" panose="020B0609070205080204" pitchFamily="49" charset="-128"/>
              </a:rPr>
              <a:t>　調査期間：</a:t>
            </a:r>
            <a:r>
              <a:rPr lang="en-US" altLang="ja-JP" sz="1600" dirty="0" smtClean="0">
                <a:latin typeface="ＭＳ ゴシック" panose="020B0609070205080204" pitchFamily="49" charset="-128"/>
                <a:ea typeface="ＭＳ ゴシック" panose="020B0609070205080204" pitchFamily="49" charset="-128"/>
              </a:rPr>
              <a:t>7</a:t>
            </a:r>
            <a:r>
              <a:rPr lang="ja-JP" altLang="en-US" sz="1600" dirty="0" smtClean="0">
                <a:latin typeface="ＭＳ ゴシック" panose="020B0609070205080204" pitchFamily="49" charset="-128"/>
                <a:ea typeface="ＭＳ ゴシック" panose="020B0609070205080204" pitchFamily="49" charset="-128"/>
              </a:rPr>
              <a:t>月</a:t>
            </a:r>
            <a:r>
              <a:rPr lang="en-US" altLang="ja-JP" sz="1600" dirty="0" smtClean="0">
                <a:latin typeface="ＭＳ ゴシック" panose="020B0609070205080204" pitchFamily="49" charset="-128"/>
                <a:ea typeface="ＭＳ ゴシック" panose="020B0609070205080204" pitchFamily="49" charset="-128"/>
              </a:rPr>
              <a:t>3</a:t>
            </a:r>
            <a:r>
              <a:rPr lang="ja-JP" altLang="en-US" sz="1600" dirty="0" smtClean="0">
                <a:latin typeface="ＭＳ ゴシック" panose="020B0609070205080204" pitchFamily="49" charset="-128"/>
                <a:ea typeface="ＭＳ ゴシック" panose="020B0609070205080204" pitchFamily="49" charset="-128"/>
              </a:rPr>
              <a:t>日～</a:t>
            </a:r>
            <a:r>
              <a:rPr lang="en-US" altLang="ja-JP" sz="1600" dirty="0" smtClean="0">
                <a:latin typeface="ＭＳ ゴシック" panose="020B0609070205080204" pitchFamily="49" charset="-128"/>
                <a:ea typeface="ＭＳ ゴシック" panose="020B0609070205080204" pitchFamily="49" charset="-128"/>
              </a:rPr>
              <a:t>7</a:t>
            </a:r>
            <a:r>
              <a:rPr lang="ja-JP" altLang="en-US" sz="1600" dirty="0" smtClean="0">
                <a:latin typeface="ＭＳ ゴシック" panose="020B0609070205080204" pitchFamily="49" charset="-128"/>
                <a:ea typeface="ＭＳ ゴシック" panose="020B0609070205080204" pitchFamily="49" charset="-128"/>
              </a:rPr>
              <a:t>月</a:t>
            </a:r>
            <a:r>
              <a:rPr lang="en-US" altLang="ja-JP" sz="1600" dirty="0" smtClean="0">
                <a:latin typeface="ＭＳ ゴシック" panose="020B0609070205080204" pitchFamily="49" charset="-128"/>
                <a:ea typeface="ＭＳ ゴシック" panose="020B0609070205080204" pitchFamily="49" charset="-128"/>
              </a:rPr>
              <a:t>21</a:t>
            </a:r>
            <a:r>
              <a:rPr lang="ja-JP" altLang="en-US" sz="1600" dirty="0" smtClean="0">
                <a:latin typeface="ＭＳ ゴシック" panose="020B0609070205080204" pitchFamily="49" charset="-128"/>
                <a:ea typeface="ＭＳ ゴシック" panose="020B0609070205080204" pitchFamily="49" charset="-128"/>
              </a:rPr>
              <a:t>日（回答率：</a:t>
            </a:r>
            <a:r>
              <a:rPr lang="en-US" altLang="ja-JP" sz="1600" dirty="0">
                <a:latin typeface="ＭＳ ゴシック" panose="020B0609070205080204" pitchFamily="49" charset="-128"/>
                <a:ea typeface="ＭＳ ゴシック" panose="020B0609070205080204" pitchFamily="49" charset="-128"/>
              </a:rPr>
              <a:t>100</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marL="180975" indent="-180975" algn="l">
              <a:spcBef>
                <a:spcPts val="1000"/>
              </a:spcBef>
            </a:pPr>
            <a:r>
              <a:rPr lang="ja-JP" altLang="en-US" sz="1600" dirty="0" smtClean="0">
                <a:latin typeface="ＭＳ ゴシック" panose="020B0609070205080204" pitchFamily="49" charset="-128"/>
                <a:ea typeface="ＭＳ ゴシック" panose="020B0609070205080204" pitchFamily="49" charset="-128"/>
              </a:rPr>
              <a:t>○全ての医療保険者や介護保険者に</a:t>
            </a:r>
            <a:r>
              <a:rPr lang="ja-JP" altLang="en-US" sz="1600" dirty="0">
                <a:latin typeface="ＭＳ ゴシック" panose="020B0609070205080204" pitchFamily="49" charset="-128"/>
                <a:ea typeface="ＭＳ ゴシック" panose="020B0609070205080204" pitchFamily="49" charset="-128"/>
              </a:rPr>
              <a:t>対し</a:t>
            </a:r>
            <a:r>
              <a:rPr lang="ja-JP" altLang="en-US" sz="1600" dirty="0" smtClean="0">
                <a:latin typeface="ＭＳ ゴシック" panose="020B0609070205080204" pitchFamily="49" charset="-128"/>
                <a:ea typeface="ＭＳ ゴシック" panose="020B0609070205080204" pitchFamily="49" charset="-128"/>
              </a:rPr>
              <a:t>セキュリティ対策等について調査したところ、概ね対策をとられている（物理的切断は約７割、外部機関の移送手段について暗号化等設定は約９割）。</a:t>
            </a:r>
            <a:endParaRPr lang="en-US" altLang="ja-JP" sz="1600" dirty="0" smtClean="0">
              <a:latin typeface="ＭＳ ゴシック" panose="020B0609070205080204" pitchFamily="49" charset="-128"/>
              <a:ea typeface="ＭＳ ゴシック" panose="020B0609070205080204" pitchFamily="49" charset="-128"/>
            </a:endParaRPr>
          </a:p>
          <a:p>
            <a:pPr marL="180975" indent="-180975" algn="l">
              <a:spcBef>
                <a:spcPts val="1000"/>
              </a:spcBef>
            </a:pPr>
            <a:r>
              <a:rPr lang="ja-JP" altLang="en-US" sz="1600" dirty="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未だ十分な対策をとられていない団体に対しては、</a:t>
            </a:r>
            <a:r>
              <a:rPr lang="ja-JP" altLang="en-US" sz="1600" dirty="0">
                <a:solidFill>
                  <a:prstClr val="black"/>
                </a:solidFill>
                <a:latin typeface="ＭＳ ゴシック" panose="020B0609070205080204" pitchFamily="49" charset="-128"/>
                <a:ea typeface="ＭＳ ゴシック" panose="020B0609070205080204" pitchFamily="49" charset="-128"/>
              </a:rPr>
              <a:t>個人情報の外部機関等への移送時のセキュリティ対策（媒体の暗号化、パスワードの設定）を早急に講じる</a:t>
            </a:r>
            <a:r>
              <a:rPr lang="ja-JP" altLang="en-US" sz="1600" dirty="0" smtClean="0">
                <a:solidFill>
                  <a:prstClr val="black"/>
                </a:solidFill>
                <a:latin typeface="ＭＳ ゴシック" panose="020B0609070205080204" pitchFamily="49" charset="-128"/>
                <a:ea typeface="ＭＳ ゴシック" panose="020B0609070205080204" pitchFamily="49" charset="-128"/>
              </a:rPr>
              <a:t>等、</a:t>
            </a:r>
            <a:r>
              <a:rPr lang="ja-JP" altLang="en-US" sz="1600" dirty="0" smtClean="0">
                <a:latin typeface="ＭＳ ゴシック" panose="020B0609070205080204" pitchFamily="49" charset="-128"/>
                <a:ea typeface="ＭＳ ゴシック" panose="020B0609070205080204" pitchFamily="49" charset="-128"/>
              </a:rPr>
              <a:t>個人情報の流出防止のために十分な対策を再度要請したところ。今後も適宜状況のフォローアップを行う。</a:t>
            </a:r>
            <a:endParaRPr lang="en-US" altLang="ja-JP" sz="1600" dirty="0">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312117" y="4293096"/>
            <a:ext cx="1832572" cy="383268"/>
          </a:xfrm>
          <a:prstGeom prst="roundRect">
            <a:avLst/>
          </a:prstGeom>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結果概要</a:t>
            </a:r>
            <a:endParaRPr lang="ja-JP" altLang="en-US" sz="1400" b="1" dirty="0">
              <a:solidFill>
                <a:prstClr val="black"/>
              </a:solidFill>
            </a:endParaRPr>
          </a:p>
        </p:txBody>
      </p:sp>
      <p:sp>
        <p:nvSpPr>
          <p:cNvPr id="10" name="角丸四角形 9"/>
          <p:cNvSpPr/>
          <p:nvPr/>
        </p:nvSpPr>
        <p:spPr>
          <a:xfrm>
            <a:off x="8073347" y="2132856"/>
            <a:ext cx="1638182" cy="28803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ＭＳ ゴシック" panose="020B0609070205080204" pitchFamily="49" charset="-128"/>
                <a:ea typeface="ＭＳ ゴシック" panose="020B0609070205080204" pitchFamily="49" charset="-128"/>
              </a:rPr>
              <a:t>合計</a:t>
            </a:r>
            <a:r>
              <a:rPr lang="en-US" altLang="ja-JP" sz="1400" b="1" dirty="0" smtClean="0">
                <a:solidFill>
                  <a:schemeClr val="tx1"/>
                </a:solidFill>
                <a:latin typeface="ＭＳ ゴシック" panose="020B0609070205080204" pitchFamily="49" charset="-128"/>
                <a:ea typeface="ＭＳ ゴシック" panose="020B0609070205080204" pitchFamily="49" charset="-128"/>
              </a:rPr>
              <a:t>6,699</a:t>
            </a: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312116" y="4825727"/>
            <a:ext cx="4952919" cy="2880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697416" y="116632"/>
            <a:ext cx="1014113" cy="2880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別紙１</a:t>
            </a:r>
            <a:endParaRPr kumimoji="1" lang="ja-JP" altLang="en-US" sz="1400" dirty="0">
              <a:solidFill>
                <a:schemeClr val="tx1"/>
              </a:solidFill>
            </a:endParaRPr>
          </a:p>
        </p:txBody>
      </p:sp>
      <p:sp>
        <p:nvSpPr>
          <p:cNvPr id="13" name="スライド番号プレースホルダー 10"/>
          <p:cNvSpPr>
            <a:spLocks noGrp="1"/>
          </p:cNvSpPr>
          <p:nvPr>
            <p:ph type="sldNum" sz="quarter" idx="12"/>
          </p:nvPr>
        </p:nvSpPr>
        <p:spPr>
          <a:xfrm>
            <a:off x="8729232" y="6524625"/>
            <a:ext cx="1169458" cy="268288"/>
          </a:xfrm>
        </p:spPr>
        <p:txBody>
          <a:bodyPr/>
          <a:lstStyle/>
          <a:p>
            <a:fld id="{18BA6CFE-2ED4-40E1-96A1-11B22872876B}" type="slidenum">
              <a:rPr lang="en-US" altLang="ja-JP" smtClean="0">
                <a:solidFill>
                  <a:srgbClr val="000000"/>
                </a:solidFill>
              </a:rPr>
              <a:pPr/>
              <a:t>50</a:t>
            </a:fld>
            <a:endParaRPr lang="en-US" altLang="ja-JP" dirty="0">
              <a:solidFill>
                <a:srgbClr val="000000"/>
              </a:solidFill>
            </a:endParaRPr>
          </a:p>
        </p:txBody>
      </p:sp>
      <p:cxnSp>
        <p:nvCxnSpPr>
          <p:cNvPr id="14" name="直線コネクタ 13"/>
          <p:cNvCxnSpPr/>
          <p:nvPr/>
        </p:nvCxnSpPr>
        <p:spPr>
          <a:xfrm>
            <a:off x="15552" y="434798"/>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114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92068" y="-22398"/>
            <a:ext cx="7680719" cy="369332"/>
          </a:xfrm>
          <a:prstGeom prst="rect">
            <a:avLst/>
          </a:prstGeom>
          <a:noFill/>
        </p:spPr>
        <p:txBody>
          <a:bodyPr wrap="square" rtlCol="0">
            <a:spAutoFit/>
          </a:bodyPr>
          <a:lstStyle/>
          <a:p>
            <a:pPr algn="ctr"/>
            <a:r>
              <a:rPr kumimoji="1" lang="ja-JP" altLang="en-US" dirty="0" smtClean="0">
                <a:latin typeface="HGP創英角ｺﾞｼｯｸUB" panose="020B0900000000000000" pitchFamily="50" charset="-128"/>
                <a:ea typeface="HGP創英角ｺﾞｼｯｸUB" panose="020B0900000000000000" pitchFamily="50" charset="-128"/>
              </a:rPr>
              <a:t>医療保険者・介護保険者のセキュリティ対策強化について</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7" name="円/楕円 6"/>
          <p:cNvSpPr/>
          <p:nvPr/>
        </p:nvSpPr>
        <p:spPr>
          <a:xfrm>
            <a:off x="3224808" y="1556792"/>
            <a:ext cx="864096" cy="1728192"/>
          </a:xfrm>
          <a:prstGeom prst="ellipse">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dirty="0" smtClean="0"/>
              <a:t>基幹系ＮＷ</a:t>
            </a:r>
            <a:endParaRPr kumimoji="1" lang="ja-JP" altLang="en-US" dirty="0"/>
          </a:p>
        </p:txBody>
      </p:sp>
      <p:sp>
        <p:nvSpPr>
          <p:cNvPr id="8" name="円/楕円 7"/>
          <p:cNvSpPr/>
          <p:nvPr/>
        </p:nvSpPr>
        <p:spPr>
          <a:xfrm>
            <a:off x="5961112" y="1556792"/>
            <a:ext cx="864096" cy="1728192"/>
          </a:xfrm>
          <a:prstGeom prst="ellipse">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dirty="0" smtClean="0"/>
              <a:t>情報系ＮＷ</a:t>
            </a:r>
            <a:endParaRPr kumimoji="1" lang="ja-JP" altLang="en-US" dirty="0"/>
          </a:p>
        </p:txBody>
      </p:sp>
      <p:sp>
        <p:nvSpPr>
          <p:cNvPr id="9" name="円/楕円 8"/>
          <p:cNvSpPr/>
          <p:nvPr/>
        </p:nvSpPr>
        <p:spPr>
          <a:xfrm>
            <a:off x="7792176" y="1052736"/>
            <a:ext cx="1512168" cy="7920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t>インター</a:t>
            </a:r>
            <a:endParaRPr kumimoji="1" lang="en-US" altLang="ja-JP" sz="1600" dirty="0" smtClean="0"/>
          </a:p>
          <a:p>
            <a:pPr algn="ctr"/>
            <a:r>
              <a:rPr kumimoji="1" lang="ja-JP" altLang="en-US" sz="1600" dirty="0" smtClean="0"/>
              <a:t>ネット</a:t>
            </a:r>
            <a:endParaRPr kumimoji="1" lang="ja-JP" altLang="en-US" sz="1600" dirty="0"/>
          </a:p>
        </p:txBody>
      </p:sp>
      <p:cxnSp>
        <p:nvCxnSpPr>
          <p:cNvPr id="11" name="直線コネクタ 10"/>
          <p:cNvCxnSpPr>
            <a:stCxn id="8" idx="7"/>
            <a:endCxn id="9" idx="2"/>
          </p:cNvCxnSpPr>
          <p:nvPr/>
        </p:nvCxnSpPr>
        <p:spPr>
          <a:xfrm flipV="1">
            <a:off x="6698664" y="1448780"/>
            <a:ext cx="1093512" cy="361100"/>
          </a:xfrm>
          <a:prstGeom prst="line">
            <a:avLst/>
          </a:prstGeom>
        </p:spPr>
        <p:style>
          <a:lnRef idx="2">
            <a:schemeClr val="dk1"/>
          </a:lnRef>
          <a:fillRef idx="0">
            <a:schemeClr val="dk1"/>
          </a:fillRef>
          <a:effectRef idx="1">
            <a:schemeClr val="dk1"/>
          </a:effectRef>
          <a:fontRef idx="minor">
            <a:schemeClr val="tx1"/>
          </a:fontRef>
        </p:style>
      </p:cxnSp>
      <p:pic>
        <p:nvPicPr>
          <p:cNvPr id="14" name="Picture 4" descr="デスクトップパソコン-モニター-白 イラストアイコ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1357166"/>
            <a:ext cx="822313" cy="90542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コネクタ 15"/>
          <p:cNvCxnSpPr>
            <a:stCxn id="7" idx="1"/>
            <a:endCxn id="14" idx="3"/>
          </p:cNvCxnSpPr>
          <p:nvPr/>
        </p:nvCxnSpPr>
        <p:spPr>
          <a:xfrm flipH="1">
            <a:off x="2102905" y="1809880"/>
            <a:ext cx="1248447" cy="0"/>
          </a:xfrm>
          <a:prstGeom prst="line">
            <a:avLst/>
          </a:prstGeom>
        </p:spPr>
        <p:style>
          <a:lnRef idx="2">
            <a:schemeClr val="dk1"/>
          </a:lnRef>
          <a:fillRef idx="0">
            <a:schemeClr val="dk1"/>
          </a:fillRef>
          <a:effectRef idx="1">
            <a:schemeClr val="dk1"/>
          </a:effectRef>
          <a:fontRef idx="minor">
            <a:schemeClr val="tx1"/>
          </a:fontRef>
        </p:style>
      </p:cxnSp>
      <p:cxnSp>
        <p:nvCxnSpPr>
          <p:cNvPr id="19" name="直線コネクタ 18"/>
          <p:cNvCxnSpPr/>
          <p:nvPr/>
        </p:nvCxnSpPr>
        <p:spPr>
          <a:xfrm flipH="1">
            <a:off x="4448945" y="2422394"/>
            <a:ext cx="1080119" cy="0"/>
          </a:xfrm>
          <a:prstGeom prst="line">
            <a:avLst/>
          </a:prstGeom>
        </p:spPr>
        <p:style>
          <a:lnRef idx="2">
            <a:schemeClr val="dk1"/>
          </a:lnRef>
          <a:fillRef idx="0">
            <a:schemeClr val="dk1"/>
          </a:fillRef>
          <a:effectRef idx="1">
            <a:schemeClr val="dk1"/>
          </a:effectRef>
          <a:fontRef idx="minor">
            <a:schemeClr val="tx1"/>
          </a:fontRef>
        </p:style>
      </p:cxnSp>
      <p:cxnSp>
        <p:nvCxnSpPr>
          <p:cNvPr id="21" name="直線コネクタ 20"/>
          <p:cNvCxnSpPr>
            <a:stCxn id="22" idx="1"/>
            <a:endCxn id="8" idx="5"/>
          </p:cNvCxnSpPr>
          <p:nvPr/>
        </p:nvCxnSpPr>
        <p:spPr>
          <a:xfrm flipH="1">
            <a:off x="6698664" y="3031896"/>
            <a:ext cx="1278671" cy="0"/>
          </a:xfrm>
          <a:prstGeom prst="line">
            <a:avLst/>
          </a:prstGeom>
        </p:spPr>
        <p:style>
          <a:lnRef idx="2">
            <a:schemeClr val="dk1"/>
          </a:lnRef>
          <a:fillRef idx="0">
            <a:schemeClr val="dk1"/>
          </a:fillRef>
          <a:effectRef idx="1">
            <a:schemeClr val="dk1"/>
          </a:effectRef>
          <a:fontRef idx="minor">
            <a:schemeClr val="tx1"/>
          </a:fontRef>
        </p:style>
      </p:cxnSp>
      <p:pic>
        <p:nvPicPr>
          <p:cNvPr id="22" name="Picture 4" descr="デスクトップパソコン-モニター-白 イラストアイコ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335" y="2579182"/>
            <a:ext cx="822313" cy="90542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グループ化 31"/>
          <p:cNvGrpSpPr/>
          <p:nvPr/>
        </p:nvGrpSpPr>
        <p:grpSpPr>
          <a:xfrm rot="2592058">
            <a:off x="4669161" y="2101044"/>
            <a:ext cx="639687" cy="639687"/>
            <a:chOff x="4601345" y="1433908"/>
            <a:chExt cx="639687" cy="639687"/>
          </a:xfrm>
        </p:grpSpPr>
        <p:cxnSp>
          <p:nvCxnSpPr>
            <p:cNvPr id="28" name="直線コネクタ 27"/>
            <p:cNvCxnSpPr/>
            <p:nvPr/>
          </p:nvCxnSpPr>
          <p:spPr>
            <a:xfrm flipH="1">
              <a:off x="4601345" y="1753753"/>
              <a:ext cx="639687"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31" name="直線コネクタ 30"/>
            <p:cNvCxnSpPr/>
            <p:nvPr/>
          </p:nvCxnSpPr>
          <p:spPr>
            <a:xfrm rot="5400000" flipH="1">
              <a:off x="4601344" y="1753752"/>
              <a:ext cx="639687"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sp>
        <p:nvSpPr>
          <p:cNvPr id="33" name="四角形吹き出し 32"/>
          <p:cNvSpPr/>
          <p:nvPr/>
        </p:nvSpPr>
        <p:spPr>
          <a:xfrm>
            <a:off x="3909377" y="620688"/>
            <a:ext cx="2267759" cy="936104"/>
          </a:xfrm>
          <a:prstGeom prst="wedgeRectCallout">
            <a:avLst>
              <a:gd name="adj1" fmla="val -4333"/>
              <a:gd name="adj2" fmla="val 106602"/>
            </a:avLst>
          </a:prstGeom>
        </p:spPr>
        <p:style>
          <a:lnRef idx="1">
            <a:schemeClr val="accent3"/>
          </a:lnRef>
          <a:fillRef idx="2">
            <a:schemeClr val="accent3"/>
          </a:fillRef>
          <a:effectRef idx="1">
            <a:schemeClr val="accent3"/>
          </a:effectRef>
          <a:fontRef idx="minor">
            <a:schemeClr val="dk1"/>
          </a:fontRef>
        </p:style>
        <p:txBody>
          <a:bodyPr rtlCol="0" anchor="ctr"/>
          <a:lstStyle/>
          <a:p>
            <a:pPr marL="179388" indent="-179388"/>
            <a:r>
              <a:rPr kumimoji="1" lang="ja-JP" altLang="en-US" sz="1200" b="1" dirty="0" smtClean="0"/>
              <a:t>①　</a:t>
            </a:r>
            <a:r>
              <a:rPr kumimoji="1" lang="ja-JP" altLang="en-US" sz="1200" b="1" u="sng" dirty="0" smtClean="0"/>
              <a:t>基幹系ネットワークと情報系ネットワークを物理的又は論理的に分離し、通信不可能にする。</a:t>
            </a:r>
            <a:endParaRPr kumimoji="1" lang="ja-JP" altLang="en-US" sz="1200" b="1" u="sng" dirty="0"/>
          </a:p>
        </p:txBody>
      </p:sp>
      <p:sp>
        <p:nvSpPr>
          <p:cNvPr id="36" name="フローチャート : 複数書類 35"/>
          <p:cNvSpPr/>
          <p:nvPr/>
        </p:nvSpPr>
        <p:spPr>
          <a:xfrm>
            <a:off x="2335609" y="3165723"/>
            <a:ext cx="468053" cy="432048"/>
          </a:xfrm>
          <a:prstGeom prst="flowChartMultidocument">
            <a:avLst/>
          </a:prstGeom>
          <a:solidFill>
            <a:srgbClr val="FFFF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四角形吹き出し 36"/>
          <p:cNvSpPr/>
          <p:nvPr/>
        </p:nvSpPr>
        <p:spPr>
          <a:xfrm>
            <a:off x="3224808" y="4016490"/>
            <a:ext cx="3850808" cy="1371916"/>
          </a:xfrm>
          <a:prstGeom prst="wedgeRectCallout">
            <a:avLst>
              <a:gd name="adj1" fmla="val -61234"/>
              <a:gd name="adj2" fmla="val -65222"/>
            </a:avLst>
          </a:prstGeom>
        </p:spPr>
        <p:style>
          <a:lnRef idx="1">
            <a:schemeClr val="accent3"/>
          </a:lnRef>
          <a:fillRef idx="2">
            <a:schemeClr val="accent3"/>
          </a:fillRef>
          <a:effectRef idx="1">
            <a:schemeClr val="accent3"/>
          </a:effectRef>
          <a:fontRef idx="minor">
            <a:schemeClr val="dk1"/>
          </a:fontRef>
        </p:style>
        <p:txBody>
          <a:bodyPr rtlCol="0" anchor="ctr"/>
          <a:lstStyle/>
          <a:p>
            <a:pPr marL="179388" indent="-179388"/>
            <a:r>
              <a:rPr kumimoji="1" lang="ja-JP" altLang="en-US" sz="1200" b="1" dirty="0" smtClean="0"/>
              <a:t>②</a:t>
            </a:r>
            <a:r>
              <a:rPr lang="ja-JP" altLang="en-US" sz="1200" b="1" dirty="0"/>
              <a:t>　</a:t>
            </a:r>
            <a:r>
              <a:rPr lang="ja-JP" altLang="en-US" sz="1200" b="1" dirty="0" smtClean="0"/>
              <a:t>個人</a:t>
            </a:r>
            <a:r>
              <a:rPr lang="ja-JP" altLang="en-US" sz="1200" b="1" dirty="0"/>
              <a:t>情報データを</a:t>
            </a:r>
            <a:r>
              <a:rPr lang="ja-JP" altLang="en-US" sz="1200" b="1" dirty="0" smtClean="0"/>
              <a:t>外部機関等へ</a:t>
            </a:r>
            <a:r>
              <a:rPr lang="ja-JP" altLang="en-US" sz="1200" b="1" dirty="0"/>
              <a:t>移送する</a:t>
            </a:r>
            <a:r>
              <a:rPr lang="ja-JP" altLang="en-US" sz="1200" b="1" dirty="0" smtClean="0"/>
              <a:t>場合</a:t>
            </a:r>
            <a:endParaRPr lang="en-US" altLang="ja-JP" sz="1200" b="1" dirty="0" smtClean="0"/>
          </a:p>
          <a:p>
            <a:pPr marL="400050" indent="-220663">
              <a:buFont typeface="+mj-lt"/>
              <a:buAutoNum type="romanLcPeriod"/>
            </a:pPr>
            <a:r>
              <a:rPr lang="ja-JP" altLang="en-US" sz="1200" b="1" dirty="0" smtClean="0"/>
              <a:t>インターネット</a:t>
            </a:r>
            <a:r>
              <a:rPr lang="ja-JP" altLang="en-US" sz="1200" b="1" dirty="0"/>
              <a:t>等を介した電子メール等での送信は</a:t>
            </a:r>
            <a:r>
              <a:rPr lang="ja-JP" altLang="en-US" sz="1200" b="1" dirty="0" smtClean="0"/>
              <a:t>行わない。</a:t>
            </a:r>
            <a:endParaRPr lang="en-US" altLang="ja-JP" sz="1200" b="1" dirty="0" smtClean="0"/>
          </a:p>
          <a:p>
            <a:pPr marL="400050" indent="-220663">
              <a:buFont typeface="+mj-lt"/>
              <a:buAutoNum type="romanLcPeriod"/>
            </a:pPr>
            <a:r>
              <a:rPr lang="ja-JP" altLang="en-US" sz="1200" b="1" dirty="0" smtClean="0"/>
              <a:t>暗号化</a:t>
            </a:r>
            <a:r>
              <a:rPr lang="ja-JP" altLang="en-US" sz="1200" b="1" dirty="0"/>
              <a:t>・パスワードの設定等を行った上で電磁的記録媒体を使用する、または、専用線等のセキュリティが確保された通信を使用</a:t>
            </a:r>
            <a:r>
              <a:rPr lang="ja-JP" altLang="en-US" sz="1200" b="1" dirty="0" smtClean="0"/>
              <a:t>する。</a:t>
            </a:r>
            <a:endParaRPr lang="en-US" altLang="ja-JP" sz="1200" b="1" dirty="0" smtClean="0"/>
          </a:p>
          <a:p>
            <a:pPr marL="400050" indent="-220663">
              <a:buFont typeface="+mj-lt"/>
              <a:buAutoNum type="romanLcPeriod"/>
            </a:pPr>
            <a:r>
              <a:rPr lang="ja-JP" altLang="en-US" sz="1200" b="1" dirty="0" smtClean="0"/>
              <a:t>作業終了後、パソコン等から個人情報を消去する。</a:t>
            </a:r>
            <a:endParaRPr kumimoji="1" lang="ja-JP" altLang="en-US" sz="1200" b="1" dirty="0"/>
          </a:p>
        </p:txBody>
      </p:sp>
      <p:sp>
        <p:nvSpPr>
          <p:cNvPr id="38" name="左矢印 37"/>
          <p:cNvSpPr/>
          <p:nvPr/>
        </p:nvSpPr>
        <p:spPr>
          <a:xfrm rot="20034229">
            <a:off x="1026463" y="3784546"/>
            <a:ext cx="2506833" cy="1605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吹き出し 39"/>
          <p:cNvSpPr/>
          <p:nvPr/>
        </p:nvSpPr>
        <p:spPr>
          <a:xfrm>
            <a:off x="7337999" y="3603796"/>
            <a:ext cx="2267759" cy="1098652"/>
          </a:xfrm>
          <a:prstGeom prst="wedgeRectCallout">
            <a:avLst>
              <a:gd name="adj1" fmla="val 6392"/>
              <a:gd name="adj2" fmla="val -66353"/>
            </a:avLst>
          </a:prstGeom>
        </p:spPr>
        <p:style>
          <a:lnRef idx="1">
            <a:schemeClr val="accent3"/>
          </a:lnRef>
          <a:fillRef idx="2">
            <a:schemeClr val="accent3"/>
          </a:fillRef>
          <a:effectRef idx="1">
            <a:schemeClr val="accent3"/>
          </a:effectRef>
          <a:fontRef idx="minor">
            <a:schemeClr val="dk1"/>
          </a:fontRef>
        </p:style>
        <p:txBody>
          <a:bodyPr rtlCol="0" anchor="ctr"/>
          <a:lstStyle/>
          <a:p>
            <a:pPr marL="179388" indent="-179388"/>
            <a:r>
              <a:rPr kumimoji="1" lang="ja-JP" altLang="en-US" sz="1200" b="1" dirty="0" smtClean="0"/>
              <a:t>①　情報系ネットワークに接続されたパソコン等では、基幹システムの個人情報を扱う作業は行わない。</a:t>
            </a:r>
            <a:endParaRPr kumimoji="1" lang="ja-JP" altLang="en-US" sz="1200" b="1" dirty="0"/>
          </a:p>
        </p:txBody>
      </p:sp>
      <p:pic>
        <p:nvPicPr>
          <p:cNvPr id="1026" name="Picture 2" descr="C:\Users\TYXHP\AppData\Local\Microsoft\Windows\Temporary Internet Files\Content.IE5\D38FPB5G\email-logo[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8928" y="3309533"/>
            <a:ext cx="817885" cy="6809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YXHP\AppData\Local\Microsoft\Windows\Temporary Internet Files\Content.IE5\K9ZFOVAP\cd-rom-dvd-compact-disc-computer-media-15651-medium[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0009" y="4294722"/>
            <a:ext cx="562776" cy="604921"/>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descr="building03_cl2.wmf"/>
          <p:cNvPicPr>
            <a:picLocks noChangeAspect="1"/>
          </p:cNvPicPr>
          <p:nvPr/>
        </p:nvPicPr>
        <p:blipFill>
          <a:blip r:embed="rId5" cstate="print"/>
          <a:stretch>
            <a:fillRect/>
          </a:stretch>
        </p:blipFill>
        <p:spPr>
          <a:xfrm flipH="1">
            <a:off x="130536" y="4573043"/>
            <a:ext cx="1099210" cy="728165"/>
          </a:xfrm>
          <a:prstGeom prst="rect">
            <a:avLst/>
          </a:prstGeom>
        </p:spPr>
      </p:pic>
      <p:grpSp>
        <p:nvGrpSpPr>
          <p:cNvPr id="45" name="グループ化 44"/>
          <p:cNvGrpSpPr/>
          <p:nvPr/>
        </p:nvGrpSpPr>
        <p:grpSpPr>
          <a:xfrm rot="2592058">
            <a:off x="1208027" y="3430464"/>
            <a:ext cx="639687" cy="639687"/>
            <a:chOff x="4601345" y="1433908"/>
            <a:chExt cx="639687" cy="639687"/>
          </a:xfrm>
        </p:grpSpPr>
        <p:cxnSp>
          <p:nvCxnSpPr>
            <p:cNvPr id="46" name="直線コネクタ 45"/>
            <p:cNvCxnSpPr/>
            <p:nvPr/>
          </p:nvCxnSpPr>
          <p:spPr>
            <a:xfrm flipH="1">
              <a:off x="4601345" y="1753753"/>
              <a:ext cx="639687"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rot="5400000" flipH="1">
              <a:off x="4601344" y="1753752"/>
              <a:ext cx="639687"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pic>
        <p:nvPicPr>
          <p:cNvPr id="1029" name="Picture 5" descr="C:\Users\TYXHP\AppData\Local\Microsoft\Windows\Temporary Internet Files\Content.IE5\D38FPB5G\vpn_logo[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11795" y="3999137"/>
            <a:ext cx="682153" cy="611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YXHP\AppData\Local\Microsoft\Windows\Temporary Internet Files\Content.IE5\D38FPB5G\password[1].jpe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67524" y="4141567"/>
            <a:ext cx="401238" cy="401238"/>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p:cNvSpPr/>
          <p:nvPr/>
        </p:nvSpPr>
        <p:spPr>
          <a:xfrm>
            <a:off x="560512" y="5517232"/>
            <a:ext cx="8743832" cy="1224136"/>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mj-lt"/>
              <a:buAutoNum type="romanLcPeriod"/>
            </a:pPr>
            <a:r>
              <a:rPr lang="ja-JP" altLang="en-US" sz="1400" dirty="0" smtClean="0"/>
              <a:t>①</a:t>
            </a:r>
            <a:r>
              <a:rPr lang="ja-JP" altLang="en-US" sz="1400" dirty="0"/>
              <a:t>及び②について</a:t>
            </a:r>
            <a:r>
              <a:rPr lang="ja-JP" altLang="en-US" sz="1400" b="1" dirty="0"/>
              <a:t>運用上可能なものは直ちに</a:t>
            </a:r>
            <a:r>
              <a:rPr lang="ja-JP" altLang="en-US" sz="1400" dirty="0" smtClean="0"/>
              <a:t>実施すること。</a:t>
            </a:r>
            <a:endParaRPr lang="en-US" altLang="ja-JP" sz="1400" dirty="0" smtClean="0"/>
          </a:p>
          <a:p>
            <a:pPr marL="285750" indent="-285750">
              <a:buFont typeface="+mj-lt"/>
              <a:buAutoNum type="romanLcPeriod"/>
            </a:pPr>
            <a:r>
              <a:rPr lang="ja-JP" altLang="en-US" sz="1400" dirty="0" smtClean="0"/>
              <a:t>システム</a:t>
            </a:r>
            <a:r>
              <a:rPr lang="ja-JP" altLang="en-US" sz="1400" dirty="0"/>
              <a:t>対応が必要となるものについては、</a:t>
            </a:r>
            <a:r>
              <a:rPr lang="ja-JP" altLang="en-US" sz="1400" b="1" dirty="0"/>
              <a:t>システム改修を検討</a:t>
            </a:r>
            <a:r>
              <a:rPr lang="ja-JP" altLang="en-US" sz="1400" dirty="0"/>
              <a:t>すること</a:t>
            </a:r>
            <a:r>
              <a:rPr lang="ja-JP" altLang="en-US" sz="1400" dirty="0" smtClean="0"/>
              <a:t>。</a:t>
            </a:r>
            <a:endParaRPr lang="en-US" altLang="ja-JP" sz="1400" dirty="0" smtClean="0"/>
          </a:p>
          <a:p>
            <a:pPr marL="285750" indent="-285750">
              <a:buFont typeface="+mj-lt"/>
              <a:buAutoNum type="romanLcPeriod"/>
            </a:pPr>
            <a:r>
              <a:rPr lang="ja-JP" altLang="en-US" sz="1400" dirty="0" smtClean="0"/>
              <a:t>システム</a:t>
            </a:r>
            <a:r>
              <a:rPr lang="ja-JP" altLang="en-US" sz="1400" dirty="0"/>
              <a:t>改修までの間、基幹システムにある個人情報を取り扱う場合、必ず、暗号化・パスワードの設定、作業終了後のパソコン等からの個人情報の消去等の安全管理措置を徹底</a:t>
            </a:r>
            <a:r>
              <a:rPr lang="ja-JP" altLang="en-US" sz="1400" dirty="0" smtClean="0"/>
              <a:t>すること。</a:t>
            </a:r>
            <a:endParaRPr kumimoji="1" lang="ja-JP" altLang="en-US" sz="1400" dirty="0"/>
          </a:p>
        </p:txBody>
      </p:sp>
      <p:sp>
        <p:nvSpPr>
          <p:cNvPr id="52" name="円/楕円 51"/>
          <p:cNvSpPr/>
          <p:nvPr/>
        </p:nvSpPr>
        <p:spPr>
          <a:xfrm>
            <a:off x="1780730" y="4254773"/>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a:endCxn id="5" idx="3"/>
          </p:cNvCxnSpPr>
          <p:nvPr/>
        </p:nvCxnSpPr>
        <p:spPr>
          <a:xfrm flipH="1">
            <a:off x="2216696" y="2636912"/>
            <a:ext cx="1008113" cy="0"/>
          </a:xfrm>
          <a:prstGeom prst="line">
            <a:avLst/>
          </a:prstGeom>
        </p:spPr>
        <p:style>
          <a:lnRef idx="2">
            <a:schemeClr val="dk1"/>
          </a:lnRef>
          <a:fillRef idx="0">
            <a:schemeClr val="dk1"/>
          </a:fillRef>
          <a:effectRef idx="1">
            <a:schemeClr val="dk1"/>
          </a:effectRef>
          <a:fontRef idx="minor">
            <a:schemeClr val="tx1"/>
          </a:fontRef>
        </p:style>
      </p:cxnSp>
      <p:sp>
        <p:nvSpPr>
          <p:cNvPr id="5" name="フローチャート: 処理 4"/>
          <p:cNvSpPr/>
          <p:nvPr/>
        </p:nvSpPr>
        <p:spPr>
          <a:xfrm>
            <a:off x="1232895" y="2348880"/>
            <a:ext cx="983801" cy="576064"/>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t>基幹システム</a:t>
            </a:r>
            <a:endParaRPr kumimoji="1" lang="ja-JP" altLang="en-US" sz="1400" dirty="0"/>
          </a:p>
        </p:txBody>
      </p:sp>
      <p:sp>
        <p:nvSpPr>
          <p:cNvPr id="2" name="テキスト ボックス 1"/>
          <p:cNvSpPr txBox="1"/>
          <p:nvPr/>
        </p:nvSpPr>
        <p:spPr>
          <a:xfrm>
            <a:off x="8913440" y="70992"/>
            <a:ext cx="848544" cy="307777"/>
          </a:xfrm>
          <a:prstGeom prst="rect">
            <a:avLst/>
          </a:prstGeom>
          <a:noFill/>
          <a:ln w="12700">
            <a:solidFill>
              <a:schemeClr val="tx1"/>
            </a:solidFill>
          </a:ln>
        </p:spPr>
        <p:txBody>
          <a:bodyPr wrap="square" rtlCol="0">
            <a:spAutoFit/>
          </a:bodyPr>
          <a:lstStyle/>
          <a:p>
            <a:pPr algn="ctr"/>
            <a:r>
              <a:rPr kumimoji="1" lang="ja-JP" altLang="en-US" sz="1400" dirty="0" smtClean="0"/>
              <a:t>別紙２</a:t>
            </a:r>
            <a:endParaRPr kumimoji="1" lang="ja-JP" altLang="en-US" sz="1400" dirty="0"/>
          </a:p>
        </p:txBody>
      </p:sp>
      <p:sp>
        <p:nvSpPr>
          <p:cNvPr id="35" name="スライド番号プレースホルダー 10"/>
          <p:cNvSpPr>
            <a:spLocks noGrp="1"/>
          </p:cNvSpPr>
          <p:nvPr>
            <p:ph type="sldNum" sz="quarter" idx="12"/>
          </p:nvPr>
        </p:nvSpPr>
        <p:spPr>
          <a:xfrm>
            <a:off x="8729232" y="6524625"/>
            <a:ext cx="1169458" cy="268288"/>
          </a:xfrm>
        </p:spPr>
        <p:txBody>
          <a:bodyPr/>
          <a:lstStyle/>
          <a:p>
            <a:fld id="{18BA6CFE-2ED4-40E1-96A1-11B22872876B}" type="slidenum">
              <a:rPr lang="en-US" altLang="ja-JP" smtClean="0">
                <a:solidFill>
                  <a:srgbClr val="000000"/>
                </a:solidFill>
              </a:rPr>
              <a:pPr/>
              <a:t>51</a:t>
            </a:fld>
            <a:endParaRPr lang="en-US" altLang="ja-JP" dirty="0">
              <a:solidFill>
                <a:srgbClr val="000000"/>
              </a:solidFill>
            </a:endParaRPr>
          </a:p>
        </p:txBody>
      </p:sp>
      <p:cxnSp>
        <p:nvCxnSpPr>
          <p:cNvPr id="39" name="直線コネクタ 38"/>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58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455" y="2198666"/>
            <a:ext cx="4715023" cy="4614711"/>
          </a:xfrm>
          <a:prstGeom prst="roundRect">
            <a:avLst>
              <a:gd name="adj" fmla="val 66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dirty="0" smtClean="0"/>
          </a:p>
          <a:p>
            <a:r>
              <a:rPr kumimoji="1" lang="ja-JP" altLang="en-US" sz="1400" dirty="0" smtClean="0">
                <a:solidFill>
                  <a:schemeClr val="tx1"/>
                </a:solidFill>
              </a:rPr>
              <a:t>経路（ケーブル）及びネットワーク機器（スイッチ等）を物理的に分離することにより、ネットワーク間の相互通信が不可能な状態</a:t>
            </a:r>
            <a:endParaRPr kumimoji="1" lang="ja-JP" altLang="en-US" sz="1400" dirty="0">
              <a:solidFill>
                <a:schemeClr val="tx1"/>
              </a:solidFill>
            </a:endParaRPr>
          </a:p>
        </p:txBody>
      </p:sp>
      <p:sp>
        <p:nvSpPr>
          <p:cNvPr id="160" name="テキスト ボックス 159"/>
          <p:cNvSpPr txBox="1">
            <a:spLocks noChangeAspect="1"/>
          </p:cNvSpPr>
          <p:nvPr/>
        </p:nvSpPr>
        <p:spPr>
          <a:xfrm>
            <a:off x="-429598" y="3420023"/>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（基幹系ネットワーク）</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7" name="Picture 11" descr="pa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45" y="5582874"/>
            <a:ext cx="989048" cy="7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13369" y="0"/>
            <a:ext cx="9906000" cy="369332"/>
          </a:xfrm>
          <a:prstGeom prst="rect">
            <a:avLst/>
          </a:prstGeom>
        </p:spPr>
        <p:txBody>
          <a:bodyPr wrap="square">
            <a:spAutoFit/>
          </a:bodyPr>
          <a:lstStyle/>
          <a:p>
            <a:pPr algn="ctr"/>
            <a:r>
              <a:rPr lang="ja-JP" altLang="en-US" dirty="0" smtClean="0">
                <a:latin typeface="HGP創英角ｺﾞｼｯｸUB" panose="020B0900000000000000" pitchFamily="50" charset="-128"/>
                <a:ea typeface="HGP創英角ｺﾞｼｯｸUB" panose="020B0900000000000000" pitchFamily="50" charset="-128"/>
                <a:cs typeface="メイリオ" panose="020B0604030504040204" pitchFamily="50" charset="-128"/>
              </a:rPr>
              <a:t>ネットワークの物理的・論理的分離について</a:t>
            </a:r>
            <a:endParaRPr lang="ja-JP" altLang="en-US"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24" name="雲形吹き出し 23"/>
          <p:cNvSpPr/>
          <p:nvPr/>
        </p:nvSpPr>
        <p:spPr>
          <a:xfrm>
            <a:off x="3314818" y="3702378"/>
            <a:ext cx="1326147" cy="714723"/>
          </a:xfrm>
          <a:prstGeom prst="cloudCallout">
            <a:avLst>
              <a:gd name="adj1" fmla="val -15281"/>
              <a:gd name="adj2" fmla="val 380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インターネット</a:t>
            </a:r>
            <a:endParaRPr kumimoji="1" lang="ja-JP" altLang="en-US" sz="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8803036" y="44624"/>
            <a:ext cx="1064510" cy="3626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別紙３</a:t>
            </a:r>
            <a:endParaRPr kumimoji="1" lang="ja-JP" altLang="en-US" sz="1400" dirty="0">
              <a:solidFill>
                <a:schemeClr val="tx1"/>
              </a:solidFill>
            </a:endParaRPr>
          </a:p>
        </p:txBody>
      </p:sp>
      <p:sp>
        <p:nvSpPr>
          <p:cNvPr id="69" name="角丸四角形 68"/>
          <p:cNvSpPr/>
          <p:nvPr/>
        </p:nvSpPr>
        <p:spPr>
          <a:xfrm>
            <a:off x="1130576" y="2058218"/>
            <a:ext cx="2675947" cy="36267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物理的分離</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3" name="直線コネクタ 72"/>
          <p:cNvCxnSpPr>
            <a:stCxn id="57" idx="0"/>
            <a:endCxn id="34" idx="2"/>
          </p:cNvCxnSpPr>
          <p:nvPr/>
        </p:nvCxnSpPr>
        <p:spPr>
          <a:xfrm flipV="1">
            <a:off x="792069" y="4415786"/>
            <a:ext cx="28106" cy="1167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2" name="正方形/長方形 31"/>
          <p:cNvSpPr/>
          <p:nvPr/>
        </p:nvSpPr>
        <p:spPr>
          <a:xfrm>
            <a:off x="65193" y="508272"/>
            <a:ext cx="9802353" cy="14432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rPr>
              <a:t>「特定個人情報の適切な取扱いに関するガイドライン」における安全管理措置を講ずるに当たり留意すべき事項について（平成</a:t>
            </a:r>
            <a:r>
              <a:rPr kumimoji="1" lang="en-US" altLang="ja-JP" sz="1400" dirty="0" smtClean="0">
                <a:solidFill>
                  <a:schemeClr val="tx1"/>
                </a:solidFill>
              </a:rPr>
              <a:t>27</a:t>
            </a:r>
            <a:r>
              <a:rPr kumimoji="1" lang="ja-JP" altLang="en-US" sz="1400" dirty="0" smtClean="0">
                <a:solidFill>
                  <a:schemeClr val="tx1"/>
                </a:solidFill>
              </a:rPr>
              <a:t>年</a:t>
            </a:r>
            <a:r>
              <a:rPr kumimoji="1" lang="en-US" altLang="ja-JP" sz="1400" dirty="0" smtClean="0">
                <a:solidFill>
                  <a:schemeClr val="tx1"/>
                </a:solidFill>
              </a:rPr>
              <a:t>7</a:t>
            </a:r>
            <a:r>
              <a:rPr kumimoji="1" lang="ja-JP" altLang="en-US" sz="1400" dirty="0" smtClean="0">
                <a:solidFill>
                  <a:schemeClr val="tx1"/>
                </a:solidFill>
              </a:rPr>
              <a:t>月</a:t>
            </a:r>
            <a:r>
              <a:rPr kumimoji="1" lang="en-US" altLang="ja-JP" sz="1400" dirty="0" smtClean="0">
                <a:solidFill>
                  <a:schemeClr val="tx1"/>
                </a:solidFill>
              </a:rPr>
              <a:t>29</a:t>
            </a:r>
            <a:r>
              <a:rPr kumimoji="1" lang="ja-JP" altLang="en-US" sz="1400" dirty="0" smtClean="0">
                <a:solidFill>
                  <a:schemeClr val="tx1"/>
                </a:solidFill>
              </a:rPr>
              <a:t>日特個第</a:t>
            </a:r>
            <a:r>
              <a:rPr kumimoji="1" lang="en-US" altLang="ja-JP" sz="1400" dirty="0" smtClean="0">
                <a:solidFill>
                  <a:schemeClr val="tx1"/>
                </a:solidFill>
              </a:rPr>
              <a:t>461</a:t>
            </a:r>
            <a:r>
              <a:rPr kumimoji="1" lang="ja-JP" altLang="en-US" sz="1400" dirty="0" smtClean="0">
                <a:solidFill>
                  <a:schemeClr val="tx1"/>
                </a:solidFill>
              </a:rPr>
              <a:t>号　特定個人情報保護委員会事務局長通知）</a:t>
            </a:r>
            <a:endParaRPr kumimoji="1" lang="en-US" altLang="ja-JP" sz="1400" dirty="0" smtClean="0">
              <a:solidFill>
                <a:schemeClr val="tx1"/>
              </a:solidFill>
            </a:endParaRPr>
          </a:p>
          <a:p>
            <a:pPr marL="176213" indent="-176213"/>
            <a:r>
              <a:rPr lang="ja-JP" altLang="en-US" sz="1400" dirty="0" smtClean="0">
                <a:solidFill>
                  <a:schemeClr val="tx1"/>
                </a:solidFill>
              </a:rPr>
              <a:t>⇒　個人番号利用事務で使用する情報システムが接続するネットワークは、</a:t>
            </a:r>
            <a:r>
              <a:rPr lang="ja-JP" altLang="en-US" sz="1400" u="heavy" dirty="0" smtClean="0">
                <a:solidFill>
                  <a:schemeClr val="tx1"/>
                </a:solidFill>
                <a:uFill>
                  <a:solidFill>
                    <a:srgbClr val="FF0000"/>
                  </a:solidFill>
                </a:uFill>
              </a:rPr>
              <a:t>インターネットに接続されたネットワークから物理的又は論理的に</a:t>
            </a:r>
            <a:r>
              <a:rPr lang="ja-JP" altLang="en-US" sz="1400" u="heavy" dirty="0">
                <a:solidFill>
                  <a:schemeClr val="tx1"/>
                </a:solidFill>
                <a:uFill>
                  <a:solidFill>
                    <a:srgbClr val="FF0000"/>
                  </a:solidFill>
                </a:uFill>
              </a:rPr>
              <a:t>分離する</a:t>
            </a:r>
            <a:r>
              <a:rPr lang="ja-JP" altLang="en-US" sz="1400" u="heavy" dirty="0" smtClean="0">
                <a:solidFill>
                  <a:schemeClr val="tx1"/>
                </a:solidFill>
                <a:uFill>
                  <a:solidFill>
                    <a:srgbClr val="FF0000"/>
                  </a:solidFill>
                </a:uFill>
              </a:rPr>
              <a:t>こと</a:t>
            </a:r>
            <a:r>
              <a:rPr lang="ja-JP" altLang="en-US" sz="1400" dirty="0" smtClean="0">
                <a:solidFill>
                  <a:schemeClr val="tx1"/>
                </a:solidFill>
              </a:rPr>
              <a:t>。</a:t>
            </a:r>
            <a:endParaRPr lang="en-US" altLang="ja-JP" sz="1400" dirty="0" smtClean="0">
              <a:solidFill>
                <a:schemeClr val="tx1"/>
              </a:solidFill>
            </a:endParaRPr>
          </a:p>
          <a:p>
            <a:pPr marL="176213" indent="-176213">
              <a:spcBef>
                <a:spcPts val="600"/>
              </a:spcBef>
              <a:spcAft>
                <a:spcPts val="600"/>
              </a:spcAft>
            </a:pPr>
            <a:r>
              <a:rPr kumimoji="1" lang="en-US" altLang="ja-JP" sz="1400" b="1" dirty="0" smtClean="0">
                <a:solidFill>
                  <a:schemeClr val="tx1"/>
                </a:solidFill>
              </a:rPr>
              <a:t>※</a:t>
            </a:r>
            <a:r>
              <a:rPr kumimoji="1" lang="ja-JP" altLang="en-US" sz="1400" b="1" dirty="0" smtClean="0">
                <a:solidFill>
                  <a:schemeClr val="tx1"/>
                </a:solidFill>
              </a:rPr>
              <a:t>上記のとおり、</a:t>
            </a:r>
            <a:r>
              <a:rPr lang="ja-JP" altLang="en-US" sz="1400" b="1" dirty="0" smtClean="0">
                <a:solidFill>
                  <a:schemeClr val="tx1"/>
                </a:solidFill>
              </a:rPr>
              <a:t>国の行政機関・独法等に示されたことから、</a:t>
            </a:r>
            <a:r>
              <a:rPr kumimoji="1" lang="ja-JP" altLang="en-US" sz="1400" b="1" dirty="0" smtClean="0">
                <a:solidFill>
                  <a:schemeClr val="tx1"/>
                </a:solidFill>
              </a:rPr>
              <a:t>医療保険者等のセキュリティ対策についても、特定個人情報保護委員会事務局長通知に準じ、「論理的</a:t>
            </a:r>
            <a:r>
              <a:rPr lang="ja-JP" altLang="en-US" sz="1400" b="1" dirty="0" smtClean="0">
                <a:solidFill>
                  <a:schemeClr val="tx1"/>
                </a:solidFill>
              </a:rPr>
              <a:t>」を追加し</a:t>
            </a:r>
            <a:r>
              <a:rPr kumimoji="1" lang="ja-JP" altLang="en-US" sz="1400" b="1" dirty="0" smtClean="0">
                <a:solidFill>
                  <a:schemeClr val="tx1"/>
                </a:solidFill>
              </a:rPr>
              <a:t>再要請することとする。</a:t>
            </a:r>
            <a:endParaRPr kumimoji="1" lang="ja-JP" altLang="en-US" sz="1400" b="1" dirty="0">
              <a:solidFill>
                <a:schemeClr val="tx1"/>
              </a:solidFill>
            </a:endParaRPr>
          </a:p>
        </p:txBody>
      </p:sp>
      <p:pic>
        <p:nvPicPr>
          <p:cNvPr id="34" name="Picture 149" descr="Server 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441" y="3701063"/>
            <a:ext cx="677469" cy="7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矢印コネクタ 2"/>
          <p:cNvCxnSpPr/>
          <p:nvPr/>
        </p:nvCxnSpPr>
        <p:spPr>
          <a:xfrm>
            <a:off x="1598627" y="5661248"/>
            <a:ext cx="1014113"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乗算記号 3"/>
          <p:cNvSpPr/>
          <p:nvPr/>
        </p:nvSpPr>
        <p:spPr>
          <a:xfrm>
            <a:off x="1832653" y="5360580"/>
            <a:ext cx="546061" cy="5887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149" descr="Server 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0770" y="3702378"/>
            <a:ext cx="677469" cy="7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pa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775" y="5582874"/>
            <a:ext cx="989048" cy="7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直線コネクタ 39"/>
          <p:cNvCxnSpPr>
            <a:stCxn id="100" idx="0"/>
          </p:cNvCxnSpPr>
          <p:nvPr/>
        </p:nvCxnSpPr>
        <p:spPr>
          <a:xfrm flipH="1" flipV="1">
            <a:off x="2726826" y="4384356"/>
            <a:ext cx="696391" cy="26878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1" name="テキスト ボックス 40"/>
          <p:cNvSpPr txBox="1">
            <a:spLocks noChangeAspect="1"/>
          </p:cNvSpPr>
          <p:nvPr/>
        </p:nvSpPr>
        <p:spPr>
          <a:xfrm>
            <a:off x="1564125" y="3420023"/>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（情報系ネットワーク）</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a:spLocks noChangeAspect="1"/>
          </p:cNvSpPr>
          <p:nvPr/>
        </p:nvSpPr>
        <p:spPr>
          <a:xfrm>
            <a:off x="-429598" y="6248346"/>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（個人情報取扱端末）</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a:spLocks noChangeAspect="1"/>
          </p:cNvSpPr>
          <p:nvPr/>
        </p:nvSpPr>
        <p:spPr>
          <a:xfrm>
            <a:off x="862047" y="5805264"/>
            <a:ext cx="2686798" cy="415498"/>
          </a:xfrm>
          <a:prstGeom prst="rect">
            <a:avLst/>
          </a:prstGeom>
          <a:noFill/>
        </p:spPr>
        <p:txBody>
          <a:bodyPr wrap="square" rtlCol="0">
            <a:spAutoFit/>
          </a:bodyPr>
          <a:lstStyle/>
          <a:p>
            <a:pPr algn="ctr" defTabSz="914400" fontAlgn="ctr">
              <a:spcBef>
                <a:spcPct val="0"/>
              </a:spcBef>
              <a:spcAft>
                <a:spcPct val="0"/>
              </a:spcAft>
            </a:pPr>
            <a:r>
              <a:rPr lang="ja-JP" altLang="en-US" sz="105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相互接続していないので</a:t>
            </a:r>
            <a:endParaRPr lang="en-US" altLang="ja-JP" sz="105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fontAlgn="ctr">
              <a:spcBef>
                <a:spcPct val="0"/>
              </a:spcBef>
              <a:spcAft>
                <a:spcPct val="0"/>
              </a:spcAft>
            </a:pPr>
            <a:r>
              <a:rPr lang="ja-JP" altLang="en-US" sz="105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相互通信不可能</a:t>
            </a:r>
            <a:endParaRPr lang="ja-JP" altLang="en-US" sz="105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5" name="直線コネクタ 44"/>
          <p:cNvCxnSpPr>
            <a:stCxn id="100" idx="0"/>
            <a:endCxn id="24" idx="1"/>
          </p:cNvCxnSpPr>
          <p:nvPr/>
        </p:nvCxnSpPr>
        <p:spPr>
          <a:xfrm flipV="1">
            <a:off x="3423217" y="4416340"/>
            <a:ext cx="554675" cy="23679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48" name="テキスト ボックス 47"/>
          <p:cNvSpPr txBox="1">
            <a:spLocks noChangeAspect="1"/>
          </p:cNvSpPr>
          <p:nvPr/>
        </p:nvSpPr>
        <p:spPr>
          <a:xfrm>
            <a:off x="2066680" y="6248346"/>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（職員用端末）</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53"/>
          <p:cNvSpPr/>
          <p:nvPr/>
        </p:nvSpPr>
        <p:spPr>
          <a:xfrm>
            <a:off x="4874991" y="2204864"/>
            <a:ext cx="4992555" cy="4608512"/>
          </a:xfrm>
          <a:prstGeom prst="roundRect">
            <a:avLst>
              <a:gd name="adj" fmla="val 66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dirty="0" smtClean="0"/>
          </a:p>
          <a:p>
            <a:r>
              <a:rPr kumimoji="1" lang="ja-JP" altLang="en-US" sz="1400" dirty="0" smtClean="0">
                <a:solidFill>
                  <a:schemeClr val="tx1"/>
                </a:solidFill>
              </a:rPr>
              <a:t>経路（ケーブル）及びネットワーク機器（スイッチ等）を共有する箇所があるが、ネットワークの設定（</a:t>
            </a:r>
            <a:r>
              <a:rPr kumimoji="1" lang="en-US" altLang="ja-JP" sz="1400" dirty="0" smtClean="0">
                <a:solidFill>
                  <a:schemeClr val="tx1"/>
                </a:solidFill>
              </a:rPr>
              <a:t>VLAN</a:t>
            </a:r>
            <a:r>
              <a:rPr kumimoji="1" lang="ja-JP" altLang="en-US" sz="1400" dirty="0" smtClean="0">
                <a:solidFill>
                  <a:schemeClr val="tx1"/>
                </a:solidFill>
              </a:rPr>
              <a:t>を用い通信制御を行うなど）により、ネットワーク間の相互通信が不可能な状態</a:t>
            </a:r>
            <a:endParaRPr kumimoji="1" lang="ja-JP" altLang="en-US" sz="1400" dirty="0">
              <a:solidFill>
                <a:schemeClr val="tx1"/>
              </a:solidFill>
            </a:endParaRPr>
          </a:p>
        </p:txBody>
      </p:sp>
      <p:sp>
        <p:nvSpPr>
          <p:cNvPr id="33" name="角丸四角形 32"/>
          <p:cNvSpPr/>
          <p:nvPr/>
        </p:nvSpPr>
        <p:spPr>
          <a:xfrm>
            <a:off x="5967113" y="2058218"/>
            <a:ext cx="2675947" cy="36267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論理的分離</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テキスト ボックス 131"/>
          <p:cNvSpPr txBox="1">
            <a:spLocks noChangeAspect="1"/>
          </p:cNvSpPr>
          <p:nvPr/>
        </p:nvSpPr>
        <p:spPr>
          <a:xfrm>
            <a:off x="4874991" y="6536377"/>
            <a:ext cx="4992555" cy="261610"/>
          </a:xfrm>
          <a:prstGeom prst="rect">
            <a:avLst/>
          </a:prstGeom>
          <a:noFill/>
        </p:spPr>
        <p:txBody>
          <a:bodyPr wrap="square" rtlCol="0">
            <a:spAutoFit/>
          </a:bodyPr>
          <a:lstStyle/>
          <a:p>
            <a:pPr algn="ctr" defTabSz="914400" fontAlgn="ctr">
              <a:spcBef>
                <a:spcPct val="0"/>
              </a:spcBef>
              <a:spcAft>
                <a:spcPct val="0"/>
              </a:spcAft>
            </a:pPr>
            <a:r>
              <a:rPr lang="en-US" altLang="ja-JP" sz="11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５年ごと機器更改していれば論理的分離は、ほぼこのケースのみ</a:t>
            </a:r>
            <a:endParaRPr lang="ja-JP" altLang="en-US" sz="1100" b="1" u="sng"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a:spLocks noChangeAspect="1"/>
          </p:cNvSpPr>
          <p:nvPr/>
        </p:nvSpPr>
        <p:spPr>
          <a:xfrm>
            <a:off x="4562957" y="3429001"/>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（基幹系ネットワーク）</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雲形吹き出し 57"/>
          <p:cNvSpPr/>
          <p:nvPr/>
        </p:nvSpPr>
        <p:spPr>
          <a:xfrm>
            <a:off x="8463390" y="3711357"/>
            <a:ext cx="1326147" cy="714723"/>
          </a:xfrm>
          <a:prstGeom prst="cloudCallout">
            <a:avLst>
              <a:gd name="adj1" fmla="val -15281"/>
              <a:gd name="adj2" fmla="val 380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インターネット</a:t>
            </a:r>
            <a:endParaRPr kumimoji="1" lang="ja-JP" altLang="en-US" sz="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0" name="Picture 149" descr="Server 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996" y="3710041"/>
            <a:ext cx="677469" cy="7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直線矢印コネクタ 60"/>
          <p:cNvCxnSpPr/>
          <p:nvPr/>
        </p:nvCxnSpPr>
        <p:spPr>
          <a:xfrm>
            <a:off x="6591182" y="5733256"/>
            <a:ext cx="1014113"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乗算記号 62"/>
          <p:cNvSpPr/>
          <p:nvPr/>
        </p:nvSpPr>
        <p:spPr>
          <a:xfrm>
            <a:off x="6825208" y="5432588"/>
            <a:ext cx="546061" cy="5887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 name="Picture 149" descr="Server 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342" y="3711357"/>
            <a:ext cx="677469" cy="7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テキスト ボックス 64"/>
          <p:cNvSpPr txBox="1">
            <a:spLocks noChangeAspect="1"/>
          </p:cNvSpPr>
          <p:nvPr/>
        </p:nvSpPr>
        <p:spPr>
          <a:xfrm>
            <a:off x="6712697" y="3429001"/>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（情報系ネットワーク）</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6" name="Picture 11" descr="pa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3044" y="5582874"/>
            <a:ext cx="989048" cy="7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1" descr="pa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7330" y="5582874"/>
            <a:ext cx="989048" cy="7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テキスト ボックス 73"/>
          <p:cNvSpPr txBox="1">
            <a:spLocks noChangeAspect="1"/>
          </p:cNvSpPr>
          <p:nvPr/>
        </p:nvSpPr>
        <p:spPr>
          <a:xfrm>
            <a:off x="4562957" y="6248346"/>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（個人情報取扱端末）</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テキスト ボックス 74"/>
          <p:cNvSpPr txBox="1">
            <a:spLocks noChangeAspect="1"/>
          </p:cNvSpPr>
          <p:nvPr/>
        </p:nvSpPr>
        <p:spPr>
          <a:xfrm>
            <a:off x="5733087" y="5877272"/>
            <a:ext cx="2686798" cy="415498"/>
          </a:xfrm>
          <a:prstGeom prst="rect">
            <a:avLst/>
          </a:prstGeom>
          <a:noFill/>
        </p:spPr>
        <p:txBody>
          <a:bodyPr wrap="square" rtlCol="0">
            <a:spAutoFit/>
          </a:bodyPr>
          <a:lstStyle/>
          <a:p>
            <a:pPr algn="ctr" defTabSz="914400" fontAlgn="ctr">
              <a:spcBef>
                <a:spcPct val="0"/>
              </a:spcBef>
              <a:spcAft>
                <a:spcPct val="0"/>
              </a:spcAft>
            </a:pPr>
            <a:r>
              <a:rPr lang="ja-JP" altLang="en-US" sz="105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スイッチの機能により</a:t>
            </a:r>
            <a:endParaRPr lang="en-US" altLang="ja-JP" sz="105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fontAlgn="ctr">
              <a:spcBef>
                <a:spcPct val="0"/>
              </a:spcBef>
              <a:spcAft>
                <a:spcPct val="0"/>
              </a:spcAft>
            </a:pPr>
            <a:r>
              <a:rPr lang="ja-JP" altLang="en-US" sz="105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相互通信不可能</a:t>
            </a:r>
            <a:endParaRPr lang="ja-JP" altLang="en-US" sz="105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7" name="直線コネクタ 76"/>
          <p:cNvCxnSpPr>
            <a:stCxn id="82" idx="0"/>
            <a:endCxn id="58" idx="1"/>
          </p:cNvCxnSpPr>
          <p:nvPr/>
        </p:nvCxnSpPr>
        <p:spPr>
          <a:xfrm flipV="1">
            <a:off x="7089624" y="4425318"/>
            <a:ext cx="2036840" cy="16549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78" name="テキスト ボックス 77"/>
          <p:cNvSpPr txBox="1">
            <a:spLocks noChangeAspect="1"/>
          </p:cNvSpPr>
          <p:nvPr/>
        </p:nvSpPr>
        <p:spPr>
          <a:xfrm>
            <a:off x="7059234" y="6248346"/>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（職員用端末）</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9" name="グループ化 78"/>
          <p:cNvGrpSpPr/>
          <p:nvPr/>
        </p:nvGrpSpPr>
        <p:grpSpPr>
          <a:xfrm>
            <a:off x="6747199" y="4590816"/>
            <a:ext cx="684849" cy="566376"/>
            <a:chOff x="6399364" y="4135191"/>
            <a:chExt cx="764924" cy="1033112"/>
          </a:xfrm>
        </p:grpSpPr>
        <p:pic>
          <p:nvPicPr>
            <p:cNvPr id="80" name="Picture 41"/>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99364" y="4922534"/>
              <a:ext cx="764924" cy="24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41"/>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99364" y="4135191"/>
              <a:ext cx="764924" cy="24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3" name="直線コネクタ 82"/>
          <p:cNvCxnSpPr>
            <a:stCxn id="82" idx="0"/>
            <a:endCxn id="64" idx="1"/>
          </p:cNvCxnSpPr>
          <p:nvPr/>
        </p:nvCxnSpPr>
        <p:spPr>
          <a:xfrm flipV="1">
            <a:off x="7089624" y="4068718"/>
            <a:ext cx="549718" cy="52209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4" name="直線コネクタ 83"/>
          <p:cNvCxnSpPr>
            <a:stCxn id="82" idx="0"/>
          </p:cNvCxnSpPr>
          <p:nvPr/>
        </p:nvCxnSpPr>
        <p:spPr>
          <a:xfrm flipH="1" flipV="1">
            <a:off x="6151465" y="4222422"/>
            <a:ext cx="938159" cy="36839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5" name="直線コネクタ 84"/>
          <p:cNvCxnSpPr>
            <a:stCxn id="80" idx="2"/>
            <a:endCxn id="66" idx="0"/>
          </p:cNvCxnSpPr>
          <p:nvPr/>
        </p:nvCxnSpPr>
        <p:spPr>
          <a:xfrm flipH="1">
            <a:off x="5837568" y="5157192"/>
            <a:ext cx="1252056" cy="42568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6" name="直線コネクタ 85"/>
          <p:cNvCxnSpPr>
            <a:stCxn id="72" idx="0"/>
            <a:endCxn id="80" idx="2"/>
          </p:cNvCxnSpPr>
          <p:nvPr/>
        </p:nvCxnSpPr>
        <p:spPr>
          <a:xfrm flipH="1" flipV="1">
            <a:off x="7089624" y="5157192"/>
            <a:ext cx="1322230" cy="42568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88" name="直線コネクタ 87"/>
          <p:cNvCxnSpPr>
            <a:stCxn id="80" idx="0"/>
            <a:endCxn id="82" idx="2"/>
          </p:cNvCxnSpPr>
          <p:nvPr/>
        </p:nvCxnSpPr>
        <p:spPr>
          <a:xfrm flipV="1">
            <a:off x="7089624" y="4725552"/>
            <a:ext cx="0" cy="29690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91" name="テキスト ボックス 90"/>
          <p:cNvSpPr txBox="1">
            <a:spLocks noChangeAspect="1"/>
          </p:cNvSpPr>
          <p:nvPr/>
        </p:nvSpPr>
        <p:spPr>
          <a:xfrm>
            <a:off x="5308541" y="4725145"/>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スイッチ</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2" name="グループ化 91"/>
          <p:cNvGrpSpPr/>
          <p:nvPr/>
        </p:nvGrpSpPr>
        <p:grpSpPr>
          <a:xfrm>
            <a:off x="523735" y="4662824"/>
            <a:ext cx="684849" cy="566376"/>
            <a:chOff x="6399364" y="4135191"/>
            <a:chExt cx="764924" cy="1033112"/>
          </a:xfrm>
        </p:grpSpPr>
        <p:pic>
          <p:nvPicPr>
            <p:cNvPr id="93" name="Picture 41"/>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99364" y="4922534"/>
              <a:ext cx="764924" cy="24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41"/>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99364" y="4135191"/>
              <a:ext cx="764924" cy="24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 name="テキスト ボックス 96"/>
          <p:cNvSpPr txBox="1">
            <a:spLocks noChangeAspect="1"/>
          </p:cNvSpPr>
          <p:nvPr/>
        </p:nvSpPr>
        <p:spPr>
          <a:xfrm>
            <a:off x="-117563" y="4808186"/>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スイッチ</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8" name="グループ化 97"/>
          <p:cNvGrpSpPr/>
          <p:nvPr/>
        </p:nvGrpSpPr>
        <p:grpSpPr>
          <a:xfrm>
            <a:off x="3080792" y="4653136"/>
            <a:ext cx="684849" cy="566376"/>
            <a:chOff x="6399364" y="4135191"/>
            <a:chExt cx="764924" cy="1033112"/>
          </a:xfrm>
        </p:grpSpPr>
        <p:pic>
          <p:nvPicPr>
            <p:cNvPr id="99" name="Picture 41"/>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99364" y="4922534"/>
              <a:ext cx="764924" cy="24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41"/>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99364" y="4135191"/>
              <a:ext cx="764924" cy="24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3" name="直線コネクタ 102"/>
          <p:cNvCxnSpPr>
            <a:stCxn id="99" idx="0"/>
            <a:endCxn id="100" idx="2"/>
          </p:cNvCxnSpPr>
          <p:nvPr/>
        </p:nvCxnSpPr>
        <p:spPr>
          <a:xfrm flipV="1">
            <a:off x="3423216" y="4787872"/>
            <a:ext cx="0" cy="29690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06" name="テキスト ボックス 105"/>
          <p:cNvSpPr txBox="1">
            <a:spLocks noChangeAspect="1"/>
          </p:cNvSpPr>
          <p:nvPr/>
        </p:nvSpPr>
        <p:spPr>
          <a:xfrm>
            <a:off x="2500229" y="4808876"/>
            <a:ext cx="2686798" cy="276999"/>
          </a:xfrm>
          <a:prstGeom prst="rect">
            <a:avLst/>
          </a:prstGeom>
          <a:noFill/>
        </p:spPr>
        <p:txBody>
          <a:bodyPr wrap="square" rtlCol="0">
            <a:spAutoFit/>
          </a:bodyPr>
          <a:lstStyle/>
          <a:p>
            <a:pPr algn="ctr" defTabSz="914400" fontAlgn="ctr">
              <a:spcBef>
                <a:spcPct val="0"/>
              </a:spcBef>
              <a:spcAft>
                <a:spcPct val="0"/>
              </a:spcAft>
            </a:pP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スイッチ</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7" name="直線コネクタ 106"/>
          <p:cNvCxnSpPr>
            <a:stCxn id="39" idx="0"/>
            <a:endCxn id="99" idx="2"/>
          </p:cNvCxnSpPr>
          <p:nvPr/>
        </p:nvCxnSpPr>
        <p:spPr>
          <a:xfrm flipV="1">
            <a:off x="3419299" y="5219512"/>
            <a:ext cx="3917" cy="36336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89" name="四角形吹き出し 88"/>
          <p:cNvSpPr/>
          <p:nvPr/>
        </p:nvSpPr>
        <p:spPr>
          <a:xfrm>
            <a:off x="7605295" y="4630116"/>
            <a:ext cx="1872208" cy="599085"/>
          </a:xfrm>
          <a:prstGeom prst="wedgeRectCallout">
            <a:avLst>
              <a:gd name="adj1" fmla="val -66455"/>
              <a:gd name="adj2" fmla="val -1429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VLAN</a:t>
            </a:r>
            <a:r>
              <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等で両ネットワークを分離し、相互通信できないよう制御</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スライド番号プレースホルダー 10"/>
          <p:cNvSpPr>
            <a:spLocks noGrp="1"/>
          </p:cNvSpPr>
          <p:nvPr>
            <p:ph type="sldNum" sz="quarter" idx="12"/>
          </p:nvPr>
        </p:nvSpPr>
        <p:spPr>
          <a:xfrm>
            <a:off x="8729232" y="6524625"/>
            <a:ext cx="1169458" cy="268288"/>
          </a:xfrm>
        </p:spPr>
        <p:txBody>
          <a:bodyPr/>
          <a:lstStyle/>
          <a:p>
            <a:fld id="{18BA6CFE-2ED4-40E1-96A1-11B22872876B}" type="slidenum">
              <a:rPr lang="en-US" altLang="ja-JP" smtClean="0">
                <a:solidFill>
                  <a:srgbClr val="000000"/>
                </a:solidFill>
              </a:rPr>
              <a:pPr/>
              <a:t>52</a:t>
            </a:fld>
            <a:endParaRPr lang="en-US" altLang="ja-JP" dirty="0">
              <a:solidFill>
                <a:srgbClr val="000000"/>
              </a:solidFill>
            </a:endParaRPr>
          </a:p>
        </p:txBody>
      </p:sp>
      <p:cxnSp>
        <p:nvCxnSpPr>
          <p:cNvPr id="62" name="直線コネクタ 61"/>
          <p:cNvCxnSpPr/>
          <p:nvPr/>
        </p:nvCxnSpPr>
        <p:spPr>
          <a:xfrm>
            <a:off x="15552" y="4072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964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9906000" cy="908720"/>
          </a:xfrm>
        </p:spPr>
        <p:txBody>
          <a:bodyPr>
            <a:normAutofit/>
          </a:bodyPr>
          <a:lstStyle/>
          <a:p>
            <a:pPr marL="1079500" indent="-1079500" algn="l">
              <a:lnSpc>
                <a:spcPts val="2600"/>
              </a:lnSpc>
            </a:pPr>
            <a:r>
              <a:rPr lang="ja-JP" altLang="en-US" sz="1800" dirty="0" smtClean="0">
                <a:latin typeface="HGP創英角ｺﾞｼｯｸUB" panose="020B0900000000000000" pitchFamily="50" charset="-128"/>
                <a:ea typeface="HGP創英角ｺﾞｼｯｸUB" panose="020B0900000000000000" pitchFamily="50" charset="-128"/>
              </a:rPr>
              <a:t>　　　　　　　　　被保険者証再発行に係る本人確認措置の確実な実施について（抄）</a:t>
            </a:r>
            <a:r>
              <a:rPr lang="en-US" altLang="ja-JP" sz="1800" dirty="0">
                <a:latin typeface="HGP創英角ｺﾞｼｯｸUB" panose="020B0900000000000000" pitchFamily="50" charset="-128"/>
                <a:ea typeface="HGP創英角ｺﾞｼｯｸUB" panose="020B0900000000000000" pitchFamily="50" charset="-128"/>
              </a:rPr>
              <a:t/>
            </a:r>
            <a:br>
              <a:rPr lang="en-US" altLang="ja-JP" sz="1800" dirty="0">
                <a:latin typeface="HGP創英角ｺﾞｼｯｸUB" panose="020B0900000000000000" pitchFamily="50" charset="-128"/>
                <a:ea typeface="HGP創英角ｺﾞｼｯｸUB" panose="020B0900000000000000" pitchFamily="50" charset="-128"/>
              </a:rPr>
            </a:br>
            <a:r>
              <a:rPr lang="ja-JP" altLang="en-US" sz="18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（平成</a:t>
            </a:r>
            <a:r>
              <a:rPr lang="en-US" altLang="ja-JP" sz="1400" dirty="0" smtClean="0">
                <a:latin typeface="HGP創英角ｺﾞｼｯｸUB" panose="020B0900000000000000" pitchFamily="50" charset="-128"/>
                <a:ea typeface="HGP創英角ｺﾞｼｯｸUB" panose="020B0900000000000000" pitchFamily="50" charset="-128"/>
              </a:rPr>
              <a:t>27</a:t>
            </a:r>
            <a:r>
              <a:rPr lang="ja-JP" altLang="en-US" sz="1400" dirty="0" smtClean="0">
                <a:latin typeface="HGP創英角ｺﾞｼｯｸUB" panose="020B0900000000000000" pitchFamily="50" charset="-128"/>
                <a:ea typeface="HGP創英角ｺﾞｼｯｸUB" panose="020B0900000000000000" pitchFamily="50" charset="-128"/>
              </a:rPr>
              <a:t>年</a:t>
            </a:r>
            <a:r>
              <a:rPr lang="en-US" altLang="ja-JP" sz="1400" dirty="0">
                <a:latin typeface="HGP創英角ｺﾞｼｯｸUB" panose="020B0900000000000000" pitchFamily="50" charset="-128"/>
                <a:ea typeface="HGP創英角ｺﾞｼｯｸUB" panose="020B0900000000000000" pitchFamily="50" charset="-128"/>
              </a:rPr>
              <a:t>12</a:t>
            </a:r>
            <a:r>
              <a:rPr lang="ja-JP" altLang="en-US" sz="1400" dirty="0" smtClean="0">
                <a:latin typeface="HGP創英角ｺﾞｼｯｸUB" panose="020B0900000000000000" pitchFamily="50" charset="-128"/>
                <a:ea typeface="HGP創英角ｺﾞｼｯｸUB" panose="020B0900000000000000" pitchFamily="50" charset="-128"/>
              </a:rPr>
              <a:t>月</a:t>
            </a:r>
            <a:r>
              <a:rPr lang="en-US" altLang="ja-JP" sz="1400" dirty="0">
                <a:latin typeface="HGP創英角ｺﾞｼｯｸUB" panose="020B0900000000000000" pitchFamily="50" charset="-128"/>
                <a:ea typeface="HGP創英角ｺﾞｼｯｸUB" panose="020B0900000000000000" pitchFamily="50" charset="-128"/>
              </a:rPr>
              <a:t>28</a:t>
            </a:r>
            <a:r>
              <a:rPr lang="ja-JP" altLang="en-US" sz="1400" dirty="0" smtClean="0">
                <a:latin typeface="HGP創英角ｺﾞｼｯｸUB" panose="020B0900000000000000" pitchFamily="50" charset="-128"/>
                <a:ea typeface="HGP創英角ｺﾞｼｯｸUB" panose="020B0900000000000000" pitchFamily="50" charset="-128"/>
              </a:rPr>
              <a:t>日付け</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厚生労働省保険局保険課・国民健康保険課・高齢者医療課事務連絡</a:t>
            </a:r>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800" dirty="0" smtClean="0">
                <a:latin typeface="HGP創英角ｺﾞｼｯｸUB" panose="020B0900000000000000" pitchFamily="50" charset="-128"/>
                <a:ea typeface="HGP創英角ｺﾞｼｯｸUB" panose="020B0900000000000000" pitchFamily="50" charset="-128"/>
              </a:rPr>
              <a:t>　　　　　　　　　　　　　　　　　　　　　　　　　　　　　　　　　</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416496" y="1124744"/>
            <a:ext cx="8994204" cy="5400600"/>
          </a:xfrm>
          <a:noFill/>
          <a:ln w="3175">
            <a:solidFill>
              <a:schemeClr val="tx1"/>
            </a:solidFill>
          </a:ln>
        </p:spPr>
        <p:txBody>
          <a:bodyPr lIns="108000" rIns="144000">
            <a:noAutofit/>
          </a:bodyPr>
          <a:lstStyle/>
          <a:p>
            <a:pPr marL="0" indent="0">
              <a:buNone/>
            </a:pPr>
            <a:r>
              <a:rPr lang="ja-JP" altLang="en-US" sz="1400" dirty="0" smtClean="0">
                <a:latin typeface="ＭＳ 明朝" panose="02020609040205080304" pitchFamily="17" charset="-128"/>
                <a:ea typeface="ＭＳ 明朝" panose="02020609040205080304" pitchFamily="17" charset="-128"/>
              </a:rPr>
              <a:t>平成</a:t>
            </a:r>
            <a:r>
              <a:rPr lang="en-US" altLang="ja-JP" sz="1400" dirty="0">
                <a:latin typeface="ＭＳ 明朝" panose="02020609040205080304" pitchFamily="17" charset="-128"/>
                <a:ea typeface="ＭＳ 明朝" panose="02020609040205080304" pitchFamily="17" charset="-128"/>
              </a:rPr>
              <a:t>27</a:t>
            </a:r>
            <a:r>
              <a:rPr lang="ja-JP" altLang="en-US" sz="1400" dirty="0">
                <a:latin typeface="ＭＳ 明朝" panose="02020609040205080304" pitchFamily="17" charset="-128"/>
                <a:ea typeface="ＭＳ 明朝" panose="02020609040205080304" pitchFamily="17" charset="-128"/>
              </a:rPr>
              <a:t>年</a:t>
            </a:r>
            <a:r>
              <a:rPr lang="en-US" altLang="ja-JP" sz="1400" dirty="0">
                <a:latin typeface="ＭＳ 明朝" panose="02020609040205080304" pitchFamily="17" charset="-128"/>
                <a:ea typeface="ＭＳ 明朝" panose="02020609040205080304" pitchFamily="17" charset="-128"/>
              </a:rPr>
              <a:t>10</a:t>
            </a:r>
            <a:r>
              <a:rPr lang="ja-JP" altLang="en-US" sz="1400" dirty="0">
                <a:latin typeface="ＭＳ 明朝" panose="02020609040205080304" pitchFamily="17" charset="-128"/>
                <a:ea typeface="ＭＳ 明朝" panose="02020609040205080304" pitchFamily="17" charset="-128"/>
              </a:rPr>
              <a:t>月から国民一人ひとりに個人番号が通知され、</a:t>
            </a:r>
            <a:r>
              <a:rPr lang="ja-JP" altLang="en-US" sz="1400" b="1" u="sng" dirty="0">
                <a:latin typeface="ＭＳ 明朝" panose="02020609040205080304" pitchFamily="17" charset="-128"/>
                <a:ea typeface="ＭＳ 明朝" panose="02020609040205080304" pitchFamily="17" charset="-128"/>
              </a:rPr>
              <a:t>平成</a:t>
            </a:r>
            <a:r>
              <a:rPr lang="en-US" altLang="ja-JP" sz="1400" b="1" u="sng" dirty="0">
                <a:latin typeface="ＭＳ 明朝" panose="02020609040205080304" pitchFamily="17" charset="-128"/>
                <a:ea typeface="ＭＳ 明朝" panose="02020609040205080304" pitchFamily="17" charset="-128"/>
              </a:rPr>
              <a:t>28</a:t>
            </a:r>
            <a:r>
              <a:rPr lang="ja-JP" altLang="en-US" sz="1400" b="1" u="sng" dirty="0">
                <a:latin typeface="ＭＳ 明朝" panose="02020609040205080304" pitchFamily="17" charset="-128"/>
                <a:ea typeface="ＭＳ 明朝" panose="02020609040205080304" pitchFamily="17" charset="-128"/>
              </a:rPr>
              <a:t>年１月から段階的に各医療保険者における個人番号の利用が開始される一方で、基本四情報（氏名・性別・生年月日・住所）を悪用した、なりすましによる被害が生じることのないよう対策の徹底が求められます。</a:t>
            </a:r>
          </a:p>
          <a:p>
            <a:pPr marL="0" indent="0">
              <a:buNone/>
            </a:pPr>
            <a:r>
              <a:rPr lang="ja-JP" altLang="en-US" sz="1400" dirty="0">
                <a:latin typeface="ＭＳ 明朝" panose="02020609040205080304" pitchFamily="17" charset="-128"/>
                <a:ea typeface="ＭＳ 明朝" panose="02020609040205080304" pitchFamily="17" charset="-128"/>
              </a:rPr>
              <a:t>したがって、改めて、被保険者証再発行の取扱いについて、下記の点にご留意いただくとともに、都道府県におかれては、管内市町村（国民健康保険及び後期高齢者医療担当）に対する周知をお願いいたします。</a:t>
            </a:r>
          </a:p>
          <a:p>
            <a:pPr marL="0" indent="0">
              <a:buNone/>
            </a:pPr>
            <a:endParaRPr lang="ja-JP" altLang="en-US" sz="1400" dirty="0">
              <a:latin typeface="ＭＳ 明朝" panose="02020609040205080304" pitchFamily="17" charset="-128"/>
              <a:ea typeface="ＭＳ 明朝" panose="02020609040205080304" pitchFamily="17" charset="-128"/>
            </a:endParaRPr>
          </a:p>
          <a:p>
            <a:pPr marL="360363" indent="-360363">
              <a:buNone/>
            </a:pPr>
            <a:r>
              <a:rPr lang="ja-JP" altLang="en-US" sz="1400" dirty="0">
                <a:latin typeface="ＭＳ 明朝" panose="02020609040205080304" pitchFamily="17" charset="-128"/>
                <a:ea typeface="ＭＳ 明朝" panose="02020609040205080304" pitchFamily="17" charset="-128"/>
              </a:rPr>
              <a:t>１．被保険者証の再発行申請を受け付けるに当たって</a:t>
            </a:r>
            <a:r>
              <a:rPr lang="ja-JP" altLang="en-US" sz="1400" b="1" u="sng" dirty="0">
                <a:latin typeface="ＭＳ 明朝" panose="02020609040205080304" pitchFamily="17" charset="-128"/>
                <a:ea typeface="ＭＳ 明朝" panose="02020609040205080304" pitchFamily="17" charset="-128"/>
              </a:rPr>
              <a:t>本人確認を行う際は、運転免許証やパスポートなど、申請者本人の顔写真が分かるもので行うこと。</a:t>
            </a:r>
          </a:p>
          <a:p>
            <a:pPr marL="0" indent="0">
              <a:buNone/>
            </a:pPr>
            <a:endParaRPr lang="ja-JP" altLang="en-US" sz="1400" dirty="0">
              <a:latin typeface="ＭＳ 明朝" panose="02020609040205080304" pitchFamily="17" charset="-128"/>
              <a:ea typeface="ＭＳ 明朝" panose="02020609040205080304" pitchFamily="17" charset="-128"/>
            </a:endParaRPr>
          </a:p>
          <a:p>
            <a:pPr marL="360363" indent="-360363">
              <a:buNone/>
            </a:pPr>
            <a:r>
              <a:rPr lang="ja-JP" altLang="en-US" sz="1400" dirty="0">
                <a:latin typeface="ＭＳ 明朝" panose="02020609040205080304" pitchFamily="17" charset="-128"/>
                <a:ea typeface="ＭＳ 明朝" panose="02020609040205080304" pitchFamily="17" charset="-128"/>
              </a:rPr>
              <a:t>２．１による</a:t>
            </a:r>
            <a:r>
              <a:rPr lang="ja-JP" altLang="en-US" sz="1400" b="1" u="sng" dirty="0">
                <a:latin typeface="ＭＳ 明朝" panose="02020609040205080304" pitchFamily="17" charset="-128"/>
                <a:ea typeface="ＭＳ 明朝" panose="02020609040205080304" pitchFamily="17" charset="-128"/>
              </a:rPr>
              <a:t>本人確認が困難な場合は、住民票などの公的な証明書をもって確認を行い、データの照合のみ</a:t>
            </a:r>
            <a:r>
              <a:rPr lang="ja-JP" altLang="en-US" sz="1400" b="1" u="sng" dirty="0" smtClean="0">
                <a:latin typeface="ＭＳ 明朝" panose="02020609040205080304" pitchFamily="17" charset="-128"/>
                <a:ea typeface="ＭＳ 明朝" panose="02020609040205080304" pitchFamily="17" charset="-128"/>
              </a:rPr>
              <a:t>による</a:t>
            </a:r>
            <a:r>
              <a:rPr lang="ja-JP" altLang="en-US" sz="1400" b="1" u="sng" dirty="0">
                <a:latin typeface="ＭＳ 明朝" panose="02020609040205080304" pitchFamily="17" charset="-128"/>
                <a:ea typeface="ＭＳ 明朝" panose="02020609040205080304" pitchFamily="17" charset="-128"/>
              </a:rPr>
              <a:t>確認や電話のみによる確認は避けること。</a:t>
            </a:r>
          </a:p>
          <a:p>
            <a:pPr marL="0" indent="0">
              <a:buNone/>
            </a:pPr>
            <a:endParaRPr lang="ja-JP" altLang="en-US" sz="1400" dirty="0">
              <a:latin typeface="ＭＳ 明朝" panose="02020609040205080304" pitchFamily="17" charset="-128"/>
              <a:ea typeface="ＭＳ 明朝" panose="02020609040205080304" pitchFamily="17" charset="-128"/>
            </a:endParaRPr>
          </a:p>
          <a:p>
            <a:pPr marL="360363" indent="-360363">
              <a:buNone/>
            </a:pPr>
            <a:r>
              <a:rPr lang="ja-JP" altLang="en-US" sz="1400" dirty="0">
                <a:latin typeface="ＭＳ 明朝" panose="02020609040205080304" pitchFamily="17" charset="-128"/>
                <a:ea typeface="ＭＳ 明朝" panose="02020609040205080304" pitchFamily="17" charset="-128"/>
              </a:rPr>
              <a:t>３．</a:t>
            </a:r>
            <a:r>
              <a:rPr lang="ja-JP" altLang="en-US" sz="1400" b="1" u="sng" dirty="0">
                <a:latin typeface="ＭＳ 明朝" panose="02020609040205080304" pitchFamily="17" charset="-128"/>
                <a:ea typeface="ＭＳ 明朝" panose="02020609040205080304" pitchFamily="17" charset="-128"/>
              </a:rPr>
              <a:t>本人の代理人が申請を行う場合は、代理人の身元確認に加えて、本人と代理人との関係が分かる書類等を併せて確認すること。</a:t>
            </a:r>
            <a:r>
              <a:rPr lang="ja-JP" altLang="en-US" sz="1400" dirty="0">
                <a:latin typeface="ＭＳ 明朝" panose="02020609040205080304" pitchFamily="17" charset="-128"/>
                <a:ea typeface="ＭＳ 明朝" panose="02020609040205080304" pitchFamily="17" charset="-128"/>
              </a:rPr>
              <a:t>（ただし 、国民健康保険及び後期高齢者医療制度においては、代理人が同一世帯者である場合はこの限りでない。）</a:t>
            </a:r>
          </a:p>
          <a:p>
            <a:pPr marL="0" indent="0">
              <a:buNone/>
            </a:pPr>
            <a:endParaRPr lang="ja-JP" altLang="en-US" sz="1400" dirty="0">
              <a:latin typeface="ＭＳ 明朝" panose="02020609040205080304" pitchFamily="17" charset="-128"/>
              <a:ea typeface="ＭＳ 明朝" panose="02020609040205080304" pitchFamily="17" charset="-128"/>
            </a:endParaRPr>
          </a:p>
          <a:p>
            <a:pPr marL="360363" indent="-360363">
              <a:buNone/>
            </a:pPr>
            <a:r>
              <a:rPr lang="ja-JP" altLang="en-US" sz="1400" dirty="0">
                <a:latin typeface="ＭＳ 明朝" panose="02020609040205080304" pitchFamily="17" charset="-128"/>
                <a:ea typeface="ＭＳ 明朝" panose="02020609040205080304" pitchFamily="17" charset="-128"/>
              </a:rPr>
              <a:t>４．</a:t>
            </a:r>
            <a:r>
              <a:rPr lang="ja-JP" altLang="en-US" sz="1400" b="1" u="sng" dirty="0">
                <a:latin typeface="ＭＳ 明朝" panose="02020609040205080304" pitchFamily="17" charset="-128"/>
                <a:ea typeface="ＭＳ 明朝" panose="02020609040205080304" pitchFamily="17" charset="-128"/>
              </a:rPr>
              <a:t>郵送による再発行の申請があった場合においても、運転免許証等の写しを添付させるなど、１から３に準じた方法により本人確認を行うこと。</a:t>
            </a:r>
            <a:r>
              <a:rPr lang="ja-JP" altLang="en-US" sz="1400" dirty="0">
                <a:latin typeface="ＭＳ 明朝" panose="02020609040205080304" pitchFamily="17" charset="-128"/>
                <a:ea typeface="ＭＳ 明朝" panose="02020609040205080304" pitchFamily="17" charset="-128"/>
              </a:rPr>
              <a:t>（国民健康保険及び後期高齢者医療制度においては、被保険者の個人番号による本人確認も行うこと。）</a:t>
            </a:r>
          </a:p>
          <a:p>
            <a:pPr marL="0" indent="0">
              <a:buNone/>
            </a:pPr>
            <a:endParaRPr lang="ja-JP" altLang="en-US" sz="1400" dirty="0">
              <a:latin typeface="ＭＳ 明朝" panose="02020609040205080304" pitchFamily="17" charset="-128"/>
              <a:ea typeface="ＭＳ 明朝" panose="02020609040205080304" pitchFamily="17" charset="-128"/>
            </a:endParaRPr>
          </a:p>
          <a:p>
            <a:pPr marL="360363" indent="-360363">
              <a:buNone/>
            </a:pPr>
            <a:r>
              <a:rPr lang="ja-JP" altLang="en-US" sz="1400" dirty="0">
                <a:latin typeface="ＭＳ 明朝" panose="02020609040205080304" pitchFamily="17" charset="-128"/>
                <a:ea typeface="ＭＳ 明朝" panose="02020609040205080304" pitchFamily="17" charset="-128"/>
              </a:rPr>
              <a:t>５．健康保険の被保険者のうち任意継続被保険者以外の被保険者については、再交付書に事業主名等がしっかり記載されているか確認のうえ、再発行を行うこと。</a:t>
            </a:r>
          </a:p>
          <a:p>
            <a:pPr marL="0" indent="177800">
              <a:lnSpc>
                <a:spcPts val="2400"/>
              </a:lnSpc>
              <a:spcBef>
                <a:spcPts val="0"/>
              </a:spcBef>
              <a:buNone/>
            </a:pPr>
            <a:endParaRPr kumimoji="1" lang="ja-JP" altLang="en-US" sz="1000" dirty="0"/>
          </a:p>
        </p:txBody>
      </p:sp>
      <p:sp>
        <p:nvSpPr>
          <p:cNvPr id="5" name="スライド番号プレースホルダー 1"/>
          <p:cNvSpPr txBox="1">
            <a:spLocks/>
          </p:cNvSpPr>
          <p:nvPr/>
        </p:nvSpPr>
        <p:spPr>
          <a:xfrm>
            <a:off x="7594600" y="651452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53</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6" name="直線コネクタ 5"/>
          <p:cNvCxnSpPr/>
          <p:nvPr/>
        </p:nvCxnSpPr>
        <p:spPr>
          <a:xfrm>
            <a:off x="0" y="908720"/>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927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772816"/>
            <a:ext cx="8602538" cy="1470025"/>
          </a:xfrm>
        </p:spPr>
        <p:txBody>
          <a:bodyPr>
            <a:normAutofit/>
          </a:bodyPr>
          <a:lstStyle/>
          <a:p>
            <a:r>
              <a:rPr lang="en-US" altLang="ja-JP" dirty="0"/>
              <a:t>Ⅴ</a:t>
            </a:r>
            <a:r>
              <a:rPr kumimoji="1" lang="ja-JP" altLang="en-US" dirty="0" err="1" smtClean="0"/>
              <a:t>．</a:t>
            </a:r>
            <a:r>
              <a:rPr lang="ja-JP" altLang="en-US" dirty="0" smtClean="0"/>
              <a:t>保険者機能の強化</a:t>
            </a:r>
            <a:r>
              <a:rPr lang="ja-JP" altLang="en-US" dirty="0"/>
              <a:t>等</a:t>
            </a:r>
            <a:endParaRPr kumimoji="1" lang="ja-JP" altLang="en-US" dirty="0"/>
          </a:p>
        </p:txBody>
      </p:sp>
      <p:sp>
        <p:nvSpPr>
          <p:cNvPr id="5" name="タイトル 1"/>
          <p:cNvSpPr txBox="1">
            <a:spLocks/>
          </p:cNvSpPr>
          <p:nvPr/>
        </p:nvSpPr>
        <p:spPr>
          <a:xfrm>
            <a:off x="1640632" y="3068960"/>
            <a:ext cx="7128792" cy="22322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algn="l">
              <a:lnSpc>
                <a:spcPts val="3200"/>
              </a:lnSpc>
              <a:tabLst>
                <a:tab pos="271463" algn="l"/>
              </a:tabLst>
            </a:pPr>
            <a:r>
              <a:rPr lang="ja-JP" altLang="en-US" sz="2400" dirty="0">
                <a:solidFill>
                  <a:schemeClr val="bg2">
                    <a:lumMod val="50000"/>
                  </a:schemeClr>
                </a:solidFill>
              </a:rPr>
              <a:t>１　データヘルス計画</a:t>
            </a:r>
          </a:p>
          <a:p>
            <a:pPr marL="271463" algn="l">
              <a:lnSpc>
                <a:spcPts val="3200"/>
              </a:lnSpc>
              <a:tabLst>
                <a:tab pos="271463" algn="l"/>
              </a:tabLst>
            </a:pPr>
            <a:r>
              <a:rPr lang="ja-JP" altLang="en-US" sz="2400" dirty="0">
                <a:solidFill>
                  <a:schemeClr val="bg2">
                    <a:lumMod val="50000"/>
                  </a:schemeClr>
                </a:solidFill>
              </a:rPr>
              <a:t>２　糖尿病性腎症の重症化予防の取組</a:t>
            </a:r>
          </a:p>
          <a:p>
            <a:pPr marL="271463" algn="l">
              <a:lnSpc>
                <a:spcPts val="3200"/>
              </a:lnSpc>
              <a:tabLst>
                <a:tab pos="271463" algn="l"/>
              </a:tabLst>
            </a:pPr>
            <a:r>
              <a:rPr lang="ja-JP" altLang="en-US" sz="2400" dirty="0">
                <a:solidFill>
                  <a:schemeClr val="bg2">
                    <a:lumMod val="50000"/>
                  </a:schemeClr>
                </a:solidFill>
              </a:rPr>
              <a:t>３　後発医薬品の使用促進に向けた取組</a:t>
            </a:r>
          </a:p>
          <a:p>
            <a:pPr marL="271463" algn="l">
              <a:lnSpc>
                <a:spcPts val="3200"/>
              </a:lnSpc>
              <a:tabLst>
                <a:tab pos="271463" algn="l"/>
              </a:tabLst>
            </a:pPr>
            <a:r>
              <a:rPr lang="ja-JP" altLang="en-US" sz="2400" dirty="0">
                <a:solidFill>
                  <a:schemeClr val="bg2">
                    <a:lumMod val="50000"/>
                  </a:schemeClr>
                </a:solidFill>
              </a:rPr>
              <a:t>４　第三者求償の推進</a:t>
            </a:r>
          </a:p>
          <a:p>
            <a:pPr marL="271463" algn="l">
              <a:lnSpc>
                <a:spcPts val="3200"/>
              </a:lnSpc>
              <a:tabLst>
                <a:tab pos="271463" algn="l"/>
              </a:tabLst>
            </a:pPr>
            <a:r>
              <a:rPr lang="ja-JP" altLang="en-US" sz="2400" dirty="0">
                <a:solidFill>
                  <a:schemeClr val="bg2">
                    <a:lumMod val="50000"/>
                  </a:schemeClr>
                </a:solidFill>
              </a:rPr>
              <a:t>５　保険者努力支援制度とその前倒し実施</a:t>
            </a:r>
          </a:p>
          <a:p>
            <a:pPr marL="271463" algn="l">
              <a:lnSpc>
                <a:spcPts val="3200"/>
              </a:lnSpc>
              <a:tabLst>
                <a:tab pos="271463" algn="l"/>
              </a:tabLst>
            </a:pPr>
            <a:r>
              <a:rPr lang="ja-JP" altLang="en-US" sz="2400" dirty="0">
                <a:solidFill>
                  <a:schemeClr val="bg2">
                    <a:lumMod val="50000"/>
                  </a:schemeClr>
                </a:solidFill>
              </a:rPr>
              <a:t>６　地域包括ケアの推進</a:t>
            </a:r>
          </a:p>
          <a:p>
            <a:pPr marL="271463" algn="l">
              <a:lnSpc>
                <a:spcPts val="3200"/>
              </a:lnSpc>
              <a:tabLst>
                <a:tab pos="271463" algn="l"/>
              </a:tabLst>
            </a:pPr>
            <a:r>
              <a:rPr lang="ja-JP" altLang="en-US" sz="2400" dirty="0">
                <a:solidFill>
                  <a:schemeClr val="bg2">
                    <a:lumMod val="50000"/>
                  </a:schemeClr>
                </a:solidFill>
              </a:rPr>
              <a:t>７　情報セキュリティ対策の強化について</a:t>
            </a:r>
            <a:endParaRPr lang="en-US" altLang="ja-JP" sz="2400" dirty="0">
              <a:solidFill>
                <a:schemeClr val="bg2">
                  <a:lumMod val="50000"/>
                </a:schemeClr>
              </a:solidFill>
            </a:endParaRPr>
          </a:p>
          <a:p>
            <a:pPr marL="271463" algn="l">
              <a:lnSpc>
                <a:spcPts val="3200"/>
              </a:lnSpc>
              <a:tabLst>
                <a:tab pos="271463" algn="l"/>
              </a:tabLst>
            </a:pPr>
            <a:r>
              <a:rPr lang="ja-JP" altLang="en-US" sz="2400" dirty="0" smtClean="0">
                <a:solidFill>
                  <a:prstClr val="black"/>
                </a:solidFill>
              </a:rPr>
              <a:t>８　番号制度の導入と</a:t>
            </a:r>
            <a:r>
              <a:rPr lang="ja-JP" altLang="en-US" sz="2400" dirty="0">
                <a:solidFill>
                  <a:prstClr val="black"/>
                </a:solidFill>
              </a:rPr>
              <a:t>活用について</a:t>
            </a:r>
            <a:endParaRPr lang="en-US" altLang="ja-JP" sz="2400" dirty="0" smtClean="0">
              <a:solidFill>
                <a:prstClr val="black"/>
              </a:solidFill>
            </a:endParaRPr>
          </a:p>
        </p:txBody>
      </p:sp>
      <p:sp>
        <p:nvSpPr>
          <p:cNvPr id="4" name="正方形/長方形 3"/>
          <p:cNvSpPr/>
          <p:nvPr/>
        </p:nvSpPr>
        <p:spPr>
          <a:xfrm>
            <a:off x="1836765" y="5949280"/>
            <a:ext cx="66247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08656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76541" y="885478"/>
            <a:ext cx="8257406" cy="4752528"/>
          </a:xfrm>
          <a:prstGeom prst="rect">
            <a:avLst/>
          </a:prstGeom>
          <a:noFill/>
          <a:ln w="19050">
            <a:solidFill>
              <a:schemeClr val="tx1"/>
            </a:solidFill>
          </a:ln>
        </p:spPr>
        <p:txBody>
          <a:bodyPr wrap="none" lIns="72000" tIns="180000" rIns="72000" bIns="72000" rtlCol="0" anchor="t" anchorCtr="0">
            <a:noAutofit/>
          </a:bodyPr>
          <a:lstStyle/>
          <a:p>
            <a:pPr>
              <a:buClr>
                <a:srgbClr val="0070C0"/>
              </a:buClr>
            </a:pPr>
            <a:r>
              <a:rPr lang="ja-JP" altLang="en-US" sz="2200" dirty="0">
                <a:solidFill>
                  <a:prstClr val="black"/>
                </a:solidFill>
                <a:latin typeface="ＭＳ ゴシック" panose="020B0609070205080204" pitchFamily="49" charset="-128"/>
                <a:ea typeface="ＭＳ ゴシック" panose="020B0609070205080204" pitchFamily="49" charset="-128"/>
              </a:rPr>
              <a:t>平成</a:t>
            </a:r>
            <a:r>
              <a:rPr lang="en-US" altLang="ja-JP" sz="2200" dirty="0">
                <a:solidFill>
                  <a:prstClr val="black"/>
                </a:solidFill>
                <a:latin typeface="ＭＳ ゴシック" panose="020B0609070205080204" pitchFamily="49" charset="-128"/>
                <a:ea typeface="ＭＳ ゴシック" panose="020B0609070205080204" pitchFamily="49" charset="-128"/>
              </a:rPr>
              <a:t>25</a:t>
            </a:r>
            <a:r>
              <a:rPr lang="ja-JP" altLang="en-US" sz="2200" dirty="0">
                <a:solidFill>
                  <a:prstClr val="black"/>
                </a:solidFill>
                <a:latin typeface="ＭＳ ゴシック" panose="020B0609070205080204" pitchFamily="49" charset="-128"/>
                <a:ea typeface="ＭＳ ゴシック" panose="020B0609070205080204" pitchFamily="49" charset="-128"/>
              </a:rPr>
              <a:t>年５月　　　　　番号関連法の成立・公布</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buClr>
                <a:srgbClr val="0070C0"/>
              </a:buClr>
            </a:pP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buClr>
                <a:srgbClr val="0070C0"/>
              </a:buClr>
            </a:pPr>
            <a:r>
              <a:rPr lang="ja-JP" altLang="en-US" sz="2200" dirty="0">
                <a:solidFill>
                  <a:prstClr val="black"/>
                </a:solidFill>
                <a:latin typeface="ＭＳ ゴシック" panose="020B0609070205080204" pitchFamily="49" charset="-128"/>
                <a:ea typeface="ＭＳ ゴシック" panose="020B0609070205080204" pitchFamily="49" charset="-128"/>
              </a:rPr>
              <a:t>平成</a:t>
            </a:r>
            <a:r>
              <a:rPr lang="en-US" altLang="ja-JP" sz="2200" dirty="0">
                <a:solidFill>
                  <a:prstClr val="black"/>
                </a:solidFill>
                <a:latin typeface="ＭＳ ゴシック" panose="020B0609070205080204" pitchFamily="49" charset="-128"/>
                <a:ea typeface="ＭＳ ゴシック" panose="020B0609070205080204" pitchFamily="49" charset="-128"/>
              </a:rPr>
              <a:t>26</a:t>
            </a:r>
            <a:r>
              <a:rPr lang="ja-JP" altLang="en-US" sz="2200" dirty="0">
                <a:solidFill>
                  <a:prstClr val="black"/>
                </a:solidFill>
                <a:latin typeface="ＭＳ ゴシック" panose="020B0609070205080204" pitchFamily="49" charset="-128"/>
                <a:ea typeface="ＭＳ ゴシック" panose="020B0609070205080204" pitchFamily="49" charset="-128"/>
              </a:rPr>
              <a:t>年度～　　　　　システム改修等の設計・構築</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spcBef>
                <a:spcPts val="573"/>
              </a:spcBef>
              <a:buClr>
                <a:srgbClr val="0070C0"/>
              </a:buClr>
            </a:pP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buClr>
                <a:srgbClr val="0070C0"/>
              </a:buClr>
            </a:pPr>
            <a:r>
              <a:rPr lang="ja-JP" altLang="en-US" sz="2200" dirty="0">
                <a:solidFill>
                  <a:prstClr val="black"/>
                </a:solidFill>
                <a:latin typeface="ＭＳ ゴシック" panose="020B0609070205080204" pitchFamily="49" charset="-128"/>
                <a:ea typeface="ＭＳ ゴシック" panose="020B0609070205080204" pitchFamily="49" charset="-128"/>
              </a:rPr>
              <a:t>平成</a:t>
            </a:r>
            <a:r>
              <a:rPr lang="en-US" altLang="ja-JP" sz="2200" dirty="0">
                <a:solidFill>
                  <a:prstClr val="black"/>
                </a:solidFill>
                <a:latin typeface="ＭＳ ゴシック" panose="020B0609070205080204" pitchFamily="49" charset="-128"/>
                <a:ea typeface="ＭＳ ゴシック" panose="020B0609070205080204" pitchFamily="49" charset="-128"/>
              </a:rPr>
              <a:t>27</a:t>
            </a:r>
            <a:r>
              <a:rPr lang="ja-JP" altLang="en-US" sz="2200" dirty="0">
                <a:solidFill>
                  <a:prstClr val="black"/>
                </a:solidFill>
                <a:latin typeface="ＭＳ ゴシック" panose="020B0609070205080204" pitchFamily="49" charset="-128"/>
                <a:ea typeface="ＭＳ ゴシック" panose="020B0609070205080204" pitchFamily="49" charset="-128"/>
              </a:rPr>
              <a:t>年</a:t>
            </a:r>
            <a:r>
              <a:rPr lang="en-US" altLang="ja-JP" sz="2200" dirty="0">
                <a:solidFill>
                  <a:prstClr val="black"/>
                </a:solidFill>
                <a:latin typeface="ＭＳ ゴシック" panose="020B0609070205080204" pitchFamily="49" charset="-128"/>
                <a:ea typeface="ＭＳ ゴシック" panose="020B0609070205080204" pitchFamily="49" charset="-128"/>
              </a:rPr>
              <a:t>10</a:t>
            </a:r>
            <a:r>
              <a:rPr lang="ja-JP" altLang="en-US" sz="2200" dirty="0">
                <a:solidFill>
                  <a:prstClr val="black"/>
                </a:solidFill>
                <a:latin typeface="ＭＳ ゴシック" panose="020B0609070205080204" pitchFamily="49" charset="-128"/>
                <a:ea typeface="ＭＳ ゴシック" panose="020B0609070205080204" pitchFamily="49" charset="-128"/>
              </a:rPr>
              <a:t>月～　　　　国民への</a:t>
            </a:r>
            <a:r>
              <a:rPr lang="ja-JP" altLang="en-US" sz="2200" u="sng" dirty="0">
                <a:solidFill>
                  <a:prstClr val="black"/>
                </a:solidFill>
                <a:latin typeface="ＭＳ ゴシック" panose="020B0609070205080204" pitchFamily="49" charset="-128"/>
                <a:ea typeface="ＭＳ ゴシック" panose="020B0609070205080204" pitchFamily="49" charset="-128"/>
              </a:rPr>
              <a:t>個人番号の通知</a:t>
            </a:r>
            <a:r>
              <a:rPr lang="ja-JP" altLang="en-US" sz="2200" dirty="0">
                <a:solidFill>
                  <a:prstClr val="black"/>
                </a:solidFill>
                <a:latin typeface="ＭＳ ゴシック" panose="020B0609070205080204" pitchFamily="49" charset="-128"/>
                <a:ea typeface="ＭＳ ゴシック" panose="020B0609070205080204" pitchFamily="49" charset="-128"/>
              </a:rPr>
              <a:t>の開始</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spcBef>
                <a:spcPts val="573"/>
              </a:spcBef>
              <a:buClr>
                <a:srgbClr val="0070C0"/>
              </a:buClr>
            </a:pP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buClr>
                <a:srgbClr val="0070C0"/>
              </a:buClr>
            </a:pPr>
            <a:r>
              <a:rPr lang="ja-JP" altLang="en-US" sz="2200" dirty="0">
                <a:solidFill>
                  <a:prstClr val="black"/>
                </a:solidFill>
                <a:latin typeface="ＭＳ ゴシック" panose="020B0609070205080204" pitchFamily="49" charset="-128"/>
                <a:ea typeface="ＭＳ ゴシック" panose="020B0609070205080204" pitchFamily="49" charset="-128"/>
              </a:rPr>
              <a:t>平成</a:t>
            </a:r>
            <a:r>
              <a:rPr lang="en-US" altLang="ja-JP" sz="2200" dirty="0">
                <a:solidFill>
                  <a:prstClr val="black"/>
                </a:solidFill>
                <a:latin typeface="ＭＳ ゴシック" panose="020B0609070205080204" pitchFamily="49" charset="-128"/>
                <a:ea typeface="ＭＳ ゴシック" panose="020B0609070205080204" pitchFamily="49" charset="-128"/>
              </a:rPr>
              <a:t>28</a:t>
            </a:r>
            <a:r>
              <a:rPr lang="ja-JP" altLang="en-US" sz="2200" dirty="0">
                <a:solidFill>
                  <a:prstClr val="black"/>
                </a:solidFill>
                <a:latin typeface="ＭＳ ゴシック" panose="020B0609070205080204" pitchFamily="49" charset="-128"/>
                <a:ea typeface="ＭＳ ゴシック" panose="020B0609070205080204" pitchFamily="49" charset="-128"/>
              </a:rPr>
              <a:t>年１月～　　　　</a:t>
            </a:r>
            <a:r>
              <a:rPr lang="ja-JP" altLang="en-US" sz="2200" u="sng" dirty="0">
                <a:solidFill>
                  <a:prstClr val="black"/>
                </a:solidFill>
                <a:latin typeface="ＭＳ ゴシック" panose="020B0609070205080204" pitchFamily="49" charset="-128"/>
                <a:ea typeface="ＭＳ ゴシック" panose="020B0609070205080204" pitchFamily="49" charset="-128"/>
              </a:rPr>
              <a:t>個人番号の利用</a:t>
            </a:r>
            <a:r>
              <a:rPr lang="ja-JP" altLang="en-US" sz="2200" dirty="0">
                <a:solidFill>
                  <a:prstClr val="black"/>
                </a:solidFill>
                <a:latin typeface="ＭＳ ゴシック" panose="020B0609070205080204" pitchFamily="49" charset="-128"/>
                <a:ea typeface="ＭＳ ゴシック" panose="020B0609070205080204" pitchFamily="49" charset="-128"/>
              </a:rPr>
              <a:t>の開始</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spcBef>
                <a:spcPts val="1145"/>
              </a:spcBef>
              <a:buClr>
                <a:srgbClr val="0070C0"/>
              </a:buClr>
            </a:pPr>
            <a:r>
              <a:rPr lang="ja-JP" altLang="en-US" sz="2200" dirty="0">
                <a:solidFill>
                  <a:prstClr val="black"/>
                </a:solidFill>
                <a:latin typeface="ＭＳ ゴシック" panose="020B0609070205080204" pitchFamily="49" charset="-128"/>
                <a:ea typeface="ＭＳ ゴシック" panose="020B0609070205080204" pitchFamily="49" charset="-128"/>
              </a:rPr>
              <a:t>　　　　　　　　　　　</a:t>
            </a:r>
            <a:r>
              <a:rPr lang="ja-JP" altLang="en-US" sz="2200" u="sng" dirty="0">
                <a:solidFill>
                  <a:prstClr val="black"/>
                </a:solidFill>
                <a:latin typeface="ＭＳ ゴシック" panose="020B0609070205080204" pitchFamily="49" charset="-128"/>
                <a:ea typeface="ＭＳ ゴシック" panose="020B0609070205080204" pitchFamily="49" charset="-128"/>
              </a:rPr>
              <a:t>個人番号カードの交付</a:t>
            </a:r>
            <a:r>
              <a:rPr lang="ja-JP" altLang="en-US" sz="2200" dirty="0">
                <a:solidFill>
                  <a:prstClr val="black"/>
                </a:solidFill>
                <a:latin typeface="ＭＳ ゴシック" panose="020B0609070205080204" pitchFamily="49" charset="-128"/>
                <a:ea typeface="ＭＳ ゴシック" panose="020B0609070205080204" pitchFamily="49" charset="-128"/>
              </a:rPr>
              <a:t>の開始</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buClr>
                <a:srgbClr val="0070C0"/>
              </a:buClr>
            </a:pPr>
            <a:r>
              <a:rPr lang="ja-JP" altLang="en-US" sz="2300" dirty="0">
                <a:solidFill>
                  <a:prstClr val="black"/>
                </a:solidFill>
                <a:latin typeface="ＭＳ ゴシック" panose="020B0609070205080204" pitchFamily="49" charset="-128"/>
                <a:ea typeface="ＭＳ ゴシック" panose="020B0609070205080204" pitchFamily="49" charset="-128"/>
              </a:rPr>
              <a:t>　　　　　　　　　　　</a:t>
            </a:r>
            <a:r>
              <a:rPr lang="ja-JP" altLang="en-US" dirty="0">
                <a:solidFill>
                  <a:prstClr val="black"/>
                </a:solidFill>
                <a:latin typeface="ＭＳ ゴシック" panose="020B0609070205080204" pitchFamily="49" charset="-128"/>
                <a:ea typeface="ＭＳ ゴシック" panose="020B0609070205080204" pitchFamily="49" charset="-128"/>
              </a:rPr>
              <a:t>（個人の申請により市町村が交付）</a:t>
            </a:r>
            <a:endParaRPr lang="en-US" altLang="ja-JP" dirty="0">
              <a:solidFill>
                <a:prstClr val="black"/>
              </a:solidFill>
              <a:latin typeface="ＭＳ ゴシック" panose="020B0609070205080204" pitchFamily="49" charset="-128"/>
              <a:ea typeface="ＭＳ ゴシック" panose="020B0609070205080204" pitchFamily="49" charset="-128"/>
            </a:endParaRPr>
          </a:p>
          <a:p>
            <a:pPr>
              <a:spcBef>
                <a:spcPts val="573"/>
              </a:spcBef>
              <a:buClr>
                <a:srgbClr val="0070C0"/>
              </a:buClr>
            </a:pPr>
            <a:endParaRPr lang="en-US" altLang="ja-JP" sz="2300" dirty="0">
              <a:solidFill>
                <a:prstClr val="black"/>
              </a:solidFill>
              <a:latin typeface="ＭＳ ゴシック" panose="020B0609070205080204" pitchFamily="49" charset="-128"/>
              <a:ea typeface="ＭＳ ゴシック" panose="020B0609070205080204" pitchFamily="49" charset="-128"/>
            </a:endParaRPr>
          </a:p>
          <a:p>
            <a:pPr>
              <a:buClr>
                <a:srgbClr val="0070C0"/>
              </a:buClr>
            </a:pPr>
            <a:r>
              <a:rPr lang="ja-JP" altLang="en-US" sz="2200" dirty="0" smtClean="0">
                <a:solidFill>
                  <a:prstClr val="black"/>
                </a:solidFill>
                <a:latin typeface="ＭＳ ゴシック" panose="020B0609070205080204" pitchFamily="49" charset="-128"/>
                <a:ea typeface="ＭＳ ゴシック" panose="020B0609070205080204" pitchFamily="49" charset="-128"/>
              </a:rPr>
              <a:t>平成</a:t>
            </a:r>
            <a:r>
              <a:rPr lang="en-US" altLang="ja-JP" sz="2200" dirty="0">
                <a:solidFill>
                  <a:prstClr val="black"/>
                </a:solidFill>
                <a:latin typeface="ＭＳ ゴシック" panose="020B0609070205080204" pitchFamily="49" charset="-128"/>
                <a:ea typeface="ＭＳ ゴシック" panose="020B0609070205080204" pitchFamily="49" charset="-128"/>
              </a:rPr>
              <a:t>29</a:t>
            </a:r>
            <a:r>
              <a:rPr lang="ja-JP" altLang="en-US" sz="2200" dirty="0">
                <a:solidFill>
                  <a:prstClr val="black"/>
                </a:solidFill>
                <a:latin typeface="ＭＳ ゴシック" panose="020B0609070205080204" pitchFamily="49" charset="-128"/>
                <a:ea typeface="ＭＳ ゴシック" panose="020B0609070205080204" pitchFamily="49" charset="-128"/>
              </a:rPr>
              <a:t>年</a:t>
            </a:r>
            <a:r>
              <a:rPr lang="ja-JP" altLang="en-US" sz="2200" dirty="0" smtClean="0">
                <a:solidFill>
                  <a:prstClr val="black"/>
                </a:solidFill>
                <a:latin typeface="ＭＳ ゴシック" panose="020B0609070205080204" pitchFamily="49" charset="-128"/>
                <a:ea typeface="ＭＳ ゴシック" panose="020B0609070205080204" pitchFamily="49" charset="-128"/>
              </a:rPr>
              <a:t>７月～</a:t>
            </a:r>
            <a:r>
              <a:rPr lang="ja-JP" altLang="en-US" sz="2200" dirty="0">
                <a:solidFill>
                  <a:prstClr val="black"/>
                </a:solidFill>
                <a:latin typeface="ＭＳ ゴシック" panose="020B0609070205080204" pitchFamily="49" charset="-128"/>
                <a:ea typeface="ＭＳ ゴシック" panose="020B0609070205080204" pitchFamily="49" charset="-128"/>
              </a:rPr>
              <a:t>　　</a:t>
            </a:r>
            <a:r>
              <a:rPr lang="ja-JP" altLang="en-US" sz="2200" dirty="0" smtClean="0">
                <a:solidFill>
                  <a:prstClr val="black"/>
                </a:solidFill>
                <a:latin typeface="ＭＳ ゴシック" panose="020B0609070205080204" pitchFamily="49" charset="-128"/>
                <a:ea typeface="ＭＳ ゴシック" panose="020B0609070205080204" pitchFamily="49" charset="-128"/>
              </a:rPr>
              <a:t>　　</a:t>
            </a:r>
            <a:r>
              <a:rPr lang="ja-JP" altLang="en-US" sz="2200" u="sng" dirty="0" smtClean="0">
                <a:solidFill>
                  <a:prstClr val="black"/>
                </a:solidFill>
                <a:latin typeface="ＭＳ ゴシック" panose="020B0609070205080204" pitchFamily="49" charset="-128"/>
                <a:ea typeface="ＭＳ ゴシック" panose="020B0609070205080204" pitchFamily="49" charset="-128"/>
              </a:rPr>
              <a:t>地方</a:t>
            </a:r>
            <a:r>
              <a:rPr lang="ja-JP" altLang="en-US" sz="2200" u="sng" dirty="0">
                <a:solidFill>
                  <a:prstClr val="black"/>
                </a:solidFill>
                <a:latin typeface="ＭＳ ゴシック" panose="020B0609070205080204" pitchFamily="49" charset="-128"/>
                <a:ea typeface="ＭＳ ゴシック" panose="020B0609070205080204" pitchFamily="49" charset="-128"/>
              </a:rPr>
              <a:t>公共団体・医療保険者</a:t>
            </a:r>
            <a:r>
              <a:rPr lang="ja-JP" altLang="en-US" sz="2200" u="sng" dirty="0" smtClean="0">
                <a:solidFill>
                  <a:prstClr val="black"/>
                </a:solidFill>
                <a:latin typeface="ＭＳ ゴシック" panose="020B0609070205080204" pitchFamily="49" charset="-128"/>
                <a:ea typeface="ＭＳ ゴシック" panose="020B0609070205080204" pitchFamily="49" charset="-128"/>
              </a:rPr>
              <a:t>等の</a:t>
            </a:r>
            <a:endParaRPr lang="en-US" altLang="ja-JP" sz="2200" u="sng" dirty="0">
              <a:solidFill>
                <a:prstClr val="black"/>
              </a:solidFill>
              <a:latin typeface="ＭＳ ゴシック" panose="020B0609070205080204" pitchFamily="49" charset="-128"/>
              <a:ea typeface="ＭＳ ゴシック" panose="020B0609070205080204" pitchFamily="49" charset="-128"/>
            </a:endParaRPr>
          </a:p>
          <a:p>
            <a:pPr>
              <a:buClr>
                <a:srgbClr val="0070C0"/>
              </a:buClr>
            </a:pPr>
            <a:r>
              <a:rPr lang="ja-JP" altLang="en-US" sz="2200" dirty="0">
                <a:solidFill>
                  <a:prstClr val="black"/>
                </a:solidFill>
                <a:latin typeface="ＭＳ ゴシック" panose="020B0609070205080204" pitchFamily="49" charset="-128"/>
                <a:ea typeface="ＭＳ ゴシック" panose="020B0609070205080204" pitchFamily="49" charset="-128"/>
              </a:rPr>
              <a:t>　　　　　　　　　　　</a:t>
            </a:r>
            <a:r>
              <a:rPr lang="ja-JP" altLang="en-US" sz="2200" u="sng" dirty="0">
                <a:solidFill>
                  <a:prstClr val="black"/>
                </a:solidFill>
                <a:latin typeface="ＭＳ ゴシック" panose="020B0609070205080204" pitchFamily="49" charset="-128"/>
                <a:ea typeface="ＭＳ ゴシック" panose="020B0609070205080204" pitchFamily="49" charset="-128"/>
              </a:rPr>
              <a:t>情報</a:t>
            </a:r>
            <a:r>
              <a:rPr lang="ja-JP" altLang="en-US" sz="2200" u="sng" dirty="0" smtClean="0">
                <a:solidFill>
                  <a:prstClr val="black"/>
                </a:solidFill>
                <a:latin typeface="ＭＳ ゴシック" panose="020B0609070205080204" pitchFamily="49" charset="-128"/>
                <a:ea typeface="ＭＳ ゴシック" panose="020B0609070205080204" pitchFamily="49" charset="-128"/>
              </a:rPr>
              <a:t>連携</a:t>
            </a:r>
            <a:r>
              <a:rPr lang="ja-JP" altLang="en-US" sz="2200" dirty="0" smtClean="0">
                <a:solidFill>
                  <a:prstClr val="black"/>
                </a:solidFill>
                <a:latin typeface="ＭＳ ゴシック" panose="020B0609070205080204" pitchFamily="49" charset="-128"/>
                <a:ea typeface="ＭＳ ゴシック" panose="020B0609070205080204" pitchFamily="49" charset="-128"/>
              </a:rPr>
              <a:t>の開始</a:t>
            </a:r>
            <a:endParaRPr lang="en-US" altLang="ja-JP" sz="2200" dirty="0">
              <a:solidFill>
                <a:prstClr val="black"/>
              </a:solidFill>
              <a:latin typeface="ＭＳ Ｐゴシック"/>
            </a:endParaRPr>
          </a:p>
        </p:txBody>
      </p:sp>
      <p:sp>
        <p:nvSpPr>
          <p:cNvPr id="7" name="スライド番号プレースホルダ 13"/>
          <p:cNvSpPr txBox="1">
            <a:spLocks/>
          </p:cNvSpPr>
          <p:nvPr/>
        </p:nvSpPr>
        <p:spPr>
          <a:xfrm>
            <a:off x="7569246" y="6520320"/>
            <a:ext cx="2311401"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81" tIns="43641" rIns="87281" bIns="43641"/>
          <a:ls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742950" indent="-28575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1143000" indent="-228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600200" indent="-228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2057400" indent="-228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charset="0"/>
                <a:ea typeface="ＭＳ Ｐゴシック" charset="-128"/>
                <a:cs typeface="+mn-cs"/>
              </a:defRPr>
            </a:lvl9pPr>
          </a:lstStyle>
          <a:p>
            <a:pPr algn="r" eaLnBrk="1" hangingPunct="1"/>
            <a:endParaRPr lang="ja-JP" altLang="en-US" sz="1500" dirty="0">
              <a:solidFill>
                <a:prstClr val="black"/>
              </a:solidFill>
            </a:endParaRPr>
          </a:p>
        </p:txBody>
      </p:sp>
      <p:sp>
        <p:nvSpPr>
          <p:cNvPr id="8" name="テキスト ボックス 7"/>
          <p:cNvSpPr txBox="1"/>
          <p:nvPr/>
        </p:nvSpPr>
        <p:spPr>
          <a:xfrm>
            <a:off x="763284" y="0"/>
            <a:ext cx="8352928" cy="354107"/>
          </a:xfrm>
          <a:prstGeom prst="rect">
            <a:avLst/>
          </a:prstGeom>
          <a:noFill/>
        </p:spPr>
        <p:txBody>
          <a:bodyPr wrap="square" lIns="76362" tIns="38181" rIns="76362" bIns="38181" rtlCol="0">
            <a:spAutoFit/>
          </a:bodyPr>
          <a:lstStyle/>
          <a:p>
            <a:pPr algn="ct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マイナンバー制度</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の全体スケジュール</a:t>
            </a:r>
          </a:p>
        </p:txBody>
      </p:sp>
      <p:sp>
        <p:nvSpPr>
          <p:cNvPr id="10" name="テキスト ボックス 9"/>
          <p:cNvSpPr txBox="1"/>
          <p:nvPr/>
        </p:nvSpPr>
        <p:spPr>
          <a:xfrm>
            <a:off x="729351" y="5766776"/>
            <a:ext cx="8351787" cy="753544"/>
          </a:xfrm>
          <a:prstGeom prst="rect">
            <a:avLst/>
          </a:prstGeom>
          <a:noFill/>
        </p:spPr>
        <p:txBody>
          <a:bodyPr wrap="square" lIns="35928" tIns="35928" rIns="35928" bIns="35928" rtlCol="0">
            <a:noAutofit/>
          </a:bodyPr>
          <a:lstStyle/>
          <a:p>
            <a:pPr marL="180975" indent="-180975" defTabSz="910382"/>
            <a:r>
              <a:rPr lang="en-US" altLang="ja-JP"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　日本年金機構については、①</a:t>
            </a:r>
            <a:r>
              <a:rPr lang="ja-JP" altLang="en-US" sz="1400" dirty="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マイナンバー</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の利用の事務は、平成</a:t>
            </a:r>
            <a:r>
              <a:rPr lang="en-US" altLang="ja-JP"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29</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年</a:t>
            </a:r>
            <a:r>
              <a:rPr lang="en-US" altLang="ja-JP"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5</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月</a:t>
            </a:r>
            <a:r>
              <a:rPr lang="en-US" altLang="ja-JP"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31</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日までで政令で定める日までの間は、②特定個人情報の照会及び提供（情報連携）の事務は、平成</a:t>
            </a:r>
            <a:r>
              <a:rPr lang="en-US" altLang="ja-JP"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29</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年</a:t>
            </a:r>
            <a:r>
              <a:rPr lang="en-US" altLang="ja-JP"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11</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月</a:t>
            </a:r>
            <a:r>
              <a:rPr lang="en-US" altLang="ja-JP"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日までで政令で定める日までの間は、行うことができない（平成</a:t>
            </a:r>
            <a:r>
              <a:rPr lang="en-US" altLang="ja-JP"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27</a:t>
            </a:r>
            <a:r>
              <a:rPr lang="ja-JP" altLang="en-US" sz="1400" dirty="0" smtClean="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rPr>
              <a:t>年番号法改正で規定）。</a:t>
            </a:r>
            <a:endParaRPr lang="en-US" altLang="ja-JP" sz="1400" dirty="0">
              <a:solidFill>
                <a:srgbClr val="000000"/>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12" name="直線コネクタ 11"/>
          <p:cNvCxnSpPr/>
          <p:nvPr/>
        </p:nvCxnSpPr>
        <p:spPr>
          <a:xfrm>
            <a:off x="15552" y="4072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55</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7448308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85111" y="35673"/>
            <a:ext cx="8507885" cy="360040"/>
          </a:xfrm>
          <a:prstGeom prst="rect">
            <a:avLst/>
          </a:prstGeom>
          <a:noFill/>
        </p:spPr>
        <p:txBody>
          <a:bodyPr wrap="none" lIns="36000" tIns="36000" rIns="36000" bIns="36000" rtlCol="0">
            <a:noAutofit/>
          </a:bodyPr>
          <a:lstStyle/>
          <a:p>
            <a:pPr algn="ctr" fontAlgn="auto">
              <a:spcBef>
                <a:spcPts val="0"/>
              </a:spcBef>
              <a:spcAft>
                <a:spcPts val="0"/>
              </a:spcAft>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国保保険者等が行う番号利用事務</a:t>
            </a:r>
            <a:endParaRPr lang="en-US" altLang="ja-JP" dirty="0" smtClean="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241158" y="692696"/>
            <a:ext cx="9496055" cy="5713658"/>
          </a:xfrm>
          <a:prstGeom prst="rect">
            <a:avLst/>
          </a:prstGeom>
          <a:noFill/>
          <a:ln w="15875">
            <a:solidFill>
              <a:schemeClr val="tx1"/>
            </a:solidFill>
          </a:ln>
        </p:spPr>
        <p:txBody>
          <a:bodyPr wrap="square" lIns="36000" tIns="36000" rIns="36000" bIns="36000" rtlCol="0">
            <a:noAutofit/>
          </a:bodyPr>
          <a:lstStyle/>
          <a:p>
            <a:pPr marL="180975" indent="-180975" algn="l" fontAlgn="auto">
              <a:spcBef>
                <a:spcPts val="0"/>
              </a:spcBef>
              <a:spcAft>
                <a:spcPts val="0"/>
              </a:spcAft>
            </a:pPr>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marL="180975" indent="-180975" algn="l" fontAlgn="auto">
              <a:spcBef>
                <a:spcPts val="0"/>
              </a:spcBef>
              <a:spcAft>
                <a:spcPts val="0"/>
              </a:spcAft>
            </a:pPr>
            <a:r>
              <a:rPr lang="en-US" altLang="ja-JP" sz="2000" dirty="0" smtClean="0">
                <a:solidFill>
                  <a:prstClr val="black"/>
                </a:solidFill>
                <a:latin typeface="ＭＳ ゴシック" panose="020B0609070205080204" pitchFamily="49" charset="-128"/>
                <a:ea typeface="ＭＳ ゴシック" panose="020B0609070205080204" pitchFamily="49" charset="-128"/>
              </a:rPr>
              <a:t>【</a:t>
            </a:r>
            <a:r>
              <a:rPr lang="ja-JP" altLang="en-US" sz="2000" dirty="0" smtClean="0">
                <a:solidFill>
                  <a:prstClr val="black"/>
                </a:solidFill>
                <a:latin typeface="ＭＳ ゴシック" panose="020B0609070205080204" pitchFamily="49" charset="-128"/>
                <a:ea typeface="ＭＳ ゴシック" panose="020B0609070205080204" pitchFamily="49" charset="-128"/>
              </a:rPr>
              <a:t>番号法</a:t>
            </a:r>
            <a:r>
              <a:rPr lang="ja-JP" altLang="en-US" sz="2000" dirty="0">
                <a:solidFill>
                  <a:prstClr val="black"/>
                </a:solidFill>
                <a:latin typeface="ＭＳ ゴシック" panose="020B0609070205080204" pitchFamily="49" charset="-128"/>
                <a:ea typeface="ＭＳ ゴシック" panose="020B0609070205080204" pitchFamily="49" charset="-128"/>
              </a:rPr>
              <a:t>別表第１に基づく主務</a:t>
            </a:r>
            <a:r>
              <a:rPr lang="ja-JP" altLang="en-US" sz="2000" dirty="0" smtClean="0">
                <a:solidFill>
                  <a:prstClr val="black"/>
                </a:solidFill>
                <a:latin typeface="ＭＳ ゴシック" panose="020B0609070205080204" pitchFamily="49" charset="-128"/>
                <a:ea typeface="ＭＳ ゴシック" panose="020B0609070205080204" pitchFamily="49" charset="-128"/>
              </a:rPr>
              <a:t>省令</a:t>
            </a:r>
            <a:r>
              <a:rPr lang="en-US" altLang="ja-JP" sz="2000" dirty="0" smtClean="0">
                <a:solidFill>
                  <a:prstClr val="black"/>
                </a:solidFill>
                <a:latin typeface="ＭＳ ゴシック" panose="020B0609070205080204" pitchFamily="49" charset="-128"/>
                <a:ea typeface="ＭＳ ゴシック" panose="020B0609070205080204" pitchFamily="49" charset="-128"/>
              </a:rPr>
              <a:t>】</a:t>
            </a:r>
            <a:r>
              <a:rPr lang="ja-JP" altLang="en-US" sz="2000" dirty="0" smtClean="0">
                <a:solidFill>
                  <a:prstClr val="black"/>
                </a:solidFill>
                <a:latin typeface="ＭＳ ゴシック" panose="020B0609070205080204" pitchFamily="49" charset="-128"/>
                <a:ea typeface="ＭＳ ゴシック" panose="020B0609070205080204" pitchFamily="49" charset="-128"/>
              </a:rPr>
              <a:t>（</a:t>
            </a:r>
            <a:r>
              <a:rPr lang="ja-JP" altLang="en-US" sz="2000" dirty="0">
                <a:solidFill>
                  <a:prstClr val="black"/>
                </a:solidFill>
                <a:latin typeface="ＭＳ ゴシック" panose="020B0609070205080204" pitchFamily="49" charset="-128"/>
                <a:ea typeface="ＭＳ ゴシック" panose="020B0609070205080204" pitchFamily="49" charset="-128"/>
              </a:rPr>
              <a:t>平成</a:t>
            </a:r>
            <a:r>
              <a:rPr lang="en-US" altLang="ja-JP" sz="2000" dirty="0">
                <a:solidFill>
                  <a:prstClr val="black"/>
                </a:solidFill>
                <a:latin typeface="ＭＳ ゴシック" panose="020B0609070205080204" pitchFamily="49" charset="-128"/>
                <a:ea typeface="ＭＳ ゴシック" panose="020B0609070205080204" pitchFamily="49" charset="-128"/>
              </a:rPr>
              <a:t>26</a:t>
            </a:r>
            <a:r>
              <a:rPr lang="ja-JP" altLang="en-US" sz="2000" dirty="0">
                <a:solidFill>
                  <a:prstClr val="black"/>
                </a:solidFill>
                <a:latin typeface="ＭＳ ゴシック" panose="020B0609070205080204" pitchFamily="49" charset="-128"/>
                <a:ea typeface="ＭＳ ゴシック" panose="020B0609070205080204" pitchFamily="49" charset="-128"/>
              </a:rPr>
              <a:t>年</a:t>
            </a:r>
            <a:r>
              <a:rPr lang="en-US" altLang="ja-JP" sz="2000" dirty="0">
                <a:solidFill>
                  <a:prstClr val="black"/>
                </a:solidFill>
                <a:latin typeface="ＭＳ ゴシック" panose="020B0609070205080204" pitchFamily="49" charset="-128"/>
                <a:ea typeface="ＭＳ ゴシック" panose="020B0609070205080204" pitchFamily="49" charset="-128"/>
              </a:rPr>
              <a:t>9</a:t>
            </a:r>
            <a:r>
              <a:rPr lang="ja-JP" altLang="en-US" sz="2000" dirty="0">
                <a:solidFill>
                  <a:prstClr val="black"/>
                </a:solidFill>
                <a:latin typeface="ＭＳ ゴシック" panose="020B0609070205080204" pitchFamily="49" charset="-128"/>
                <a:ea typeface="ＭＳ ゴシック" panose="020B0609070205080204" pitchFamily="49" charset="-128"/>
              </a:rPr>
              <a:t>月</a:t>
            </a:r>
            <a:r>
              <a:rPr lang="en-US" altLang="ja-JP" sz="2000" dirty="0">
                <a:solidFill>
                  <a:prstClr val="black"/>
                </a:solidFill>
                <a:latin typeface="ＭＳ ゴシック" panose="020B0609070205080204" pitchFamily="49" charset="-128"/>
                <a:ea typeface="ＭＳ ゴシック" panose="020B0609070205080204" pitchFamily="49" charset="-128"/>
              </a:rPr>
              <a:t>10</a:t>
            </a:r>
            <a:r>
              <a:rPr lang="ja-JP" altLang="en-US" sz="2000" dirty="0">
                <a:solidFill>
                  <a:prstClr val="black"/>
                </a:solidFill>
                <a:latin typeface="ＭＳ ゴシック" panose="020B0609070205080204" pitchFamily="49" charset="-128"/>
                <a:ea typeface="ＭＳ ゴシック" panose="020B0609070205080204" pitchFamily="49" charset="-128"/>
              </a:rPr>
              <a:t>日公布</a:t>
            </a:r>
            <a:r>
              <a:rPr lang="ja-JP" altLang="en-US" sz="2000" dirty="0" smtClean="0">
                <a:solidFill>
                  <a:prstClr val="black"/>
                </a:solidFill>
                <a:latin typeface="ＭＳ ゴシック" panose="020B0609070205080204" pitchFamily="49" charset="-128"/>
                <a:ea typeface="ＭＳ ゴシック" panose="020B0609070205080204" pitchFamily="49" charset="-128"/>
              </a:rPr>
              <a:t>）</a:t>
            </a:r>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marL="180975" indent="-180975" algn="l" fontAlgn="auto">
              <a:spcBef>
                <a:spcPts val="0"/>
              </a:spcBef>
              <a:spcAft>
                <a:spcPts val="0"/>
              </a:spcAft>
            </a:pPr>
            <a:endParaRPr lang="ja-JP" altLang="en-US" sz="2000" dirty="0">
              <a:solidFill>
                <a:prstClr val="black"/>
              </a:solidFill>
              <a:latin typeface="ＭＳ ゴシック" panose="020B0609070205080204" pitchFamily="49" charset="-128"/>
              <a:ea typeface="ＭＳ ゴシック" panose="020B0609070205080204" pitchFamily="49" charset="-128"/>
            </a:endParaRPr>
          </a:p>
          <a:p>
            <a:pPr marL="360363" indent="-360363">
              <a:lnSpc>
                <a:spcPct val="150000"/>
              </a:lnSpc>
            </a:pPr>
            <a:r>
              <a:rPr lang="ja-JP" altLang="en-US" sz="2000" dirty="0" smtClean="0">
                <a:solidFill>
                  <a:prstClr val="black"/>
                </a:solidFill>
                <a:latin typeface="ＭＳ ゴシック" panose="020B0609070205080204" pitchFamily="49" charset="-128"/>
                <a:ea typeface="ＭＳ ゴシック" panose="020B0609070205080204" pitchFamily="49" charset="-128"/>
              </a:rPr>
              <a:t>　○ </a:t>
            </a:r>
            <a:r>
              <a:rPr lang="ja-JP" altLang="en-US" sz="2000" dirty="0" smtClean="0"/>
              <a:t>被</a:t>
            </a:r>
            <a:r>
              <a:rPr lang="ja-JP" altLang="en-US" sz="2000" dirty="0"/>
              <a:t>保険者に係る申請</a:t>
            </a:r>
            <a:r>
              <a:rPr lang="ja-JP" altLang="en-US" sz="2000" dirty="0" smtClean="0"/>
              <a:t>等の</a:t>
            </a:r>
            <a:r>
              <a:rPr lang="ja-JP" altLang="en-US" sz="2000" dirty="0"/>
              <a:t>受理、その申請等に係る事実についての審査又はその</a:t>
            </a:r>
            <a:r>
              <a:rPr lang="ja-JP" altLang="en-US" sz="2000" dirty="0" smtClean="0"/>
              <a:t>申請</a:t>
            </a:r>
            <a:r>
              <a:rPr lang="ja-JP" altLang="en-US" sz="2000" dirty="0"/>
              <a:t>等に対する応答に関する</a:t>
            </a:r>
            <a:r>
              <a:rPr lang="ja-JP" altLang="en-US" sz="2000" dirty="0" smtClean="0"/>
              <a:t>事務</a:t>
            </a:r>
            <a:endParaRPr lang="en-US" altLang="ja-JP" sz="2000" dirty="0" smtClean="0"/>
          </a:p>
          <a:p>
            <a:pPr marL="263525" indent="-263525"/>
            <a:endParaRPr lang="en-US" altLang="ja-JP" sz="2000" dirty="0"/>
          </a:p>
          <a:p>
            <a:pPr marL="360363" indent="-360363">
              <a:lnSpc>
                <a:spcPct val="150000"/>
              </a:lnSpc>
            </a:pPr>
            <a:r>
              <a:rPr lang="ja-JP" altLang="en-US" sz="2000" dirty="0" smtClean="0"/>
              <a:t>　○</a:t>
            </a:r>
            <a:r>
              <a:rPr lang="ja-JP" altLang="en-US" sz="2000" dirty="0"/>
              <a:t>　</a:t>
            </a:r>
            <a:r>
              <a:rPr lang="ja-JP" altLang="en-US" sz="2000" dirty="0" smtClean="0"/>
              <a:t>被</a:t>
            </a:r>
            <a:r>
              <a:rPr lang="ja-JP" altLang="en-US" sz="2000" dirty="0"/>
              <a:t>保険者証、被保険者資格証明書、高齢受給者証、食事療養標準負担額減額認定証、</a:t>
            </a:r>
            <a:r>
              <a:rPr lang="ja-JP" altLang="en-US" sz="2000" dirty="0" smtClean="0"/>
              <a:t>生活療養標準負担額減額認定証</a:t>
            </a:r>
            <a:r>
              <a:rPr lang="ja-JP" altLang="en-US" sz="2000" dirty="0"/>
              <a:t>等</a:t>
            </a:r>
            <a:r>
              <a:rPr lang="ja-JP" altLang="en-US" sz="2000" dirty="0" smtClean="0"/>
              <a:t>に</a:t>
            </a:r>
            <a:r>
              <a:rPr lang="ja-JP" altLang="en-US" sz="2000" dirty="0"/>
              <a:t>関する</a:t>
            </a:r>
            <a:r>
              <a:rPr lang="ja-JP" altLang="en-US" sz="2000" dirty="0" smtClean="0"/>
              <a:t>事務</a:t>
            </a:r>
            <a:endParaRPr lang="en-US" altLang="ja-JP" sz="2000" dirty="0"/>
          </a:p>
          <a:p>
            <a:pPr marL="263525" indent="-263525"/>
            <a:endParaRPr lang="en-US" altLang="ja-JP" sz="2000" dirty="0"/>
          </a:p>
          <a:p>
            <a:r>
              <a:rPr lang="ja-JP" altLang="en-US" sz="2000" dirty="0" smtClean="0"/>
              <a:t>　○</a:t>
            </a:r>
            <a:r>
              <a:rPr lang="ja-JP" altLang="en-US" sz="2000" dirty="0"/>
              <a:t>　</a:t>
            </a:r>
            <a:r>
              <a:rPr lang="ja-JP" altLang="en-US" sz="2000" dirty="0" smtClean="0"/>
              <a:t>保険</a:t>
            </a:r>
            <a:r>
              <a:rPr lang="ja-JP" altLang="en-US" sz="2000" dirty="0"/>
              <a:t>給付の支給に関する</a:t>
            </a:r>
            <a:r>
              <a:rPr lang="ja-JP" altLang="en-US" sz="2000" dirty="0" smtClean="0"/>
              <a:t>事務</a:t>
            </a:r>
            <a:endParaRPr lang="en-US" altLang="ja-JP" sz="2000" dirty="0" smtClean="0"/>
          </a:p>
          <a:p>
            <a:endParaRPr lang="ja-JP" altLang="en-US" sz="2000" dirty="0"/>
          </a:p>
          <a:p>
            <a:r>
              <a:rPr lang="ja-JP" altLang="en-US" sz="2000" dirty="0" smtClean="0"/>
              <a:t>　○</a:t>
            </a:r>
            <a:r>
              <a:rPr lang="ja-JP" altLang="en-US" sz="2000" dirty="0"/>
              <a:t>　</a:t>
            </a:r>
            <a:r>
              <a:rPr lang="ja-JP" altLang="en-US" sz="2000" dirty="0" smtClean="0"/>
              <a:t>一部</a:t>
            </a:r>
            <a:r>
              <a:rPr lang="ja-JP" altLang="en-US" sz="2000" dirty="0"/>
              <a:t>負担金に係る措置に関する</a:t>
            </a:r>
            <a:r>
              <a:rPr lang="ja-JP" altLang="en-US" sz="2000" dirty="0" smtClean="0"/>
              <a:t>事務</a:t>
            </a:r>
            <a:endParaRPr lang="en-US" altLang="ja-JP" sz="2000" dirty="0" smtClean="0"/>
          </a:p>
          <a:p>
            <a:endParaRPr lang="ja-JP" altLang="en-US" sz="2000" dirty="0"/>
          </a:p>
          <a:p>
            <a:r>
              <a:rPr lang="ja-JP" altLang="en-US" sz="2000" dirty="0" smtClean="0"/>
              <a:t>　○</a:t>
            </a:r>
            <a:r>
              <a:rPr lang="ja-JP" altLang="en-US" sz="2000" dirty="0"/>
              <a:t>　</a:t>
            </a:r>
            <a:r>
              <a:rPr lang="ja-JP" altLang="en-US" sz="2000" dirty="0" smtClean="0"/>
              <a:t>一時</a:t>
            </a:r>
            <a:r>
              <a:rPr lang="ja-JP" altLang="en-US" sz="2000" dirty="0"/>
              <a:t>差止めに関する</a:t>
            </a:r>
            <a:r>
              <a:rPr lang="ja-JP" altLang="en-US" sz="2000" dirty="0" smtClean="0"/>
              <a:t>事務</a:t>
            </a:r>
            <a:endParaRPr lang="en-US" altLang="ja-JP" sz="2000" dirty="0" smtClean="0"/>
          </a:p>
          <a:p>
            <a:endParaRPr lang="ja-JP" altLang="en-US" sz="2000" dirty="0"/>
          </a:p>
          <a:p>
            <a:r>
              <a:rPr lang="ja-JP" altLang="en-US" sz="2000" dirty="0" smtClean="0"/>
              <a:t>　○</a:t>
            </a:r>
            <a:r>
              <a:rPr lang="ja-JP" altLang="en-US" sz="2000" dirty="0"/>
              <a:t>　</a:t>
            </a:r>
            <a:r>
              <a:rPr lang="ja-JP" altLang="en-US" sz="2000" dirty="0" smtClean="0"/>
              <a:t>保険料</a:t>
            </a:r>
            <a:r>
              <a:rPr lang="ja-JP" altLang="en-US" sz="2000" dirty="0"/>
              <a:t>の徴収又</a:t>
            </a:r>
            <a:r>
              <a:rPr lang="ja-JP" altLang="en-US" sz="2000" dirty="0" smtClean="0"/>
              <a:t>は保険料</a:t>
            </a:r>
            <a:r>
              <a:rPr lang="ja-JP" altLang="en-US" sz="2000" dirty="0"/>
              <a:t>の賦課に関する事務</a:t>
            </a:r>
            <a:endParaRPr lang="ja-JP" altLang="en-US" sz="2000" dirty="0">
              <a:effectLst/>
            </a:endParaRPr>
          </a:p>
        </p:txBody>
      </p:sp>
      <p:sp>
        <p:nvSpPr>
          <p:cNvPr id="4" name="スライド番号プレースホルダー 3"/>
          <p:cNvSpPr>
            <a:spLocks noGrp="1"/>
          </p:cNvSpPr>
          <p:nvPr>
            <p:ph type="sldNum" sz="quarter" idx="12"/>
          </p:nvPr>
        </p:nvSpPr>
        <p:spPr>
          <a:xfrm>
            <a:off x="8779097" y="6587997"/>
            <a:ext cx="1169458" cy="268288"/>
          </a:xfrm>
        </p:spPr>
        <p:txBody>
          <a:bodyPr/>
          <a:lstStyle/>
          <a:p>
            <a:fld id="{18BA6CFE-2ED4-40E1-96A1-11B22872876B}" type="slidenum">
              <a:rPr lang="en-US" altLang="ja-JP" smtClean="0">
                <a:solidFill>
                  <a:schemeClr val="tx1"/>
                </a:solidFill>
              </a:rPr>
              <a:pPr/>
              <a:t>56</a:t>
            </a:fld>
            <a:endParaRPr lang="en-US" altLang="ja-JP" dirty="0">
              <a:solidFill>
                <a:schemeClr val="tx1"/>
              </a:solidFill>
            </a:endParaRPr>
          </a:p>
        </p:txBody>
      </p:sp>
      <p:cxnSp>
        <p:nvCxnSpPr>
          <p:cNvPr id="7" name="直線コネクタ 6"/>
          <p:cNvCxnSpPr/>
          <p:nvPr/>
        </p:nvCxnSpPr>
        <p:spPr>
          <a:xfrm>
            <a:off x="41473" y="423951"/>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91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フローチャート : 書類 88"/>
          <p:cNvSpPr/>
          <p:nvPr/>
        </p:nvSpPr>
        <p:spPr>
          <a:xfrm>
            <a:off x="3608391" y="3819193"/>
            <a:ext cx="817987" cy="700867"/>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88" name="フローチャート : 書類 87"/>
          <p:cNvSpPr/>
          <p:nvPr/>
        </p:nvSpPr>
        <p:spPr>
          <a:xfrm>
            <a:off x="3544559" y="3791735"/>
            <a:ext cx="832101" cy="688126"/>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16" name="フローチャート : 書類 15"/>
          <p:cNvSpPr/>
          <p:nvPr/>
        </p:nvSpPr>
        <p:spPr>
          <a:xfrm>
            <a:off x="3541481" y="3755141"/>
            <a:ext cx="780052" cy="670180"/>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3" name="角丸四角形 2"/>
          <p:cNvSpPr/>
          <p:nvPr/>
        </p:nvSpPr>
        <p:spPr bwMode="auto">
          <a:xfrm>
            <a:off x="181220" y="1834137"/>
            <a:ext cx="2394888" cy="1304417"/>
          </a:xfrm>
          <a:prstGeom prst="roundRect">
            <a:avLst>
              <a:gd name="adj" fmla="val 8511"/>
            </a:avLst>
          </a:prstGeom>
          <a:solidFill>
            <a:srgbClr val="F3FAFF"/>
          </a:solidFill>
          <a:ln w="28575" cap="flat" cmpd="sng" algn="ctr">
            <a:solidFill>
              <a:schemeClr val="hlink"/>
            </a:solidFill>
            <a:prstDash val="solid"/>
            <a:round/>
            <a:headEnd type="none" w="med" len="med"/>
            <a:tailEnd type="none" w="med" len="med"/>
          </a:ln>
          <a:effectLst/>
        </p:spPr>
        <p:txBody>
          <a:bodyPr vert="horz" wrap="none" lIns="0" tIns="71844" rIns="0" bIns="0" numCol="1" rtlCol="0" anchor="t" anchorCtr="0" compatLnSpc="1">
            <a:prstTxWarp prst="textNoShape">
              <a:avLst/>
            </a:prstTxWarp>
          </a:bodyPr>
          <a:lstStyle/>
          <a:p>
            <a:pPr algn="ctr" defTabSz="911506" fontAlgn="auto">
              <a:spcBef>
                <a:spcPts val="0"/>
              </a:spcBef>
              <a:spcAft>
                <a:spcPts val="0"/>
              </a:spcAft>
              <a:buClr>
                <a:srgbClr val="00B4A0"/>
              </a:buClr>
            </a:pPr>
            <a:r>
              <a:rPr lang="ja-JP" altLang="en-US" sz="1300" dirty="0">
                <a:solidFill>
                  <a:srgbClr val="000000"/>
                </a:solidFill>
                <a:latin typeface="ＭＳ ゴシック" panose="020B0609070205080204" pitchFamily="49" charset="-128"/>
                <a:ea typeface="ＭＳ ゴシック" panose="020B0609070205080204" pitchFamily="49" charset="-128"/>
              </a:rPr>
              <a:t>地方公共団体システム機構</a:t>
            </a:r>
            <a:endParaRPr lang="en-US" altLang="ja-JP" sz="1300" dirty="0">
              <a:solidFill>
                <a:srgbClr val="000000"/>
              </a:solidFill>
              <a:latin typeface="ＭＳ ゴシック" panose="020B0609070205080204" pitchFamily="49" charset="-128"/>
              <a:ea typeface="ＭＳ ゴシック" panose="020B0609070205080204" pitchFamily="49" charset="-128"/>
            </a:endParaRPr>
          </a:p>
          <a:p>
            <a:pPr algn="ctr" defTabSz="911506" fontAlgn="auto">
              <a:spcBef>
                <a:spcPts val="600"/>
              </a:spcBef>
              <a:spcAft>
                <a:spcPts val="0"/>
              </a:spcAft>
              <a:buClr>
                <a:srgbClr val="00B4A0"/>
              </a:buClr>
            </a:pPr>
            <a:r>
              <a:rPr lang="en-US" altLang="ja-JP" sz="1400" b="0" dirty="0">
                <a:solidFill>
                  <a:srgbClr val="000000"/>
                </a:solidFill>
                <a:latin typeface="ＭＳ ゴシック" panose="020B0609070205080204" pitchFamily="49" charset="-128"/>
                <a:ea typeface="ＭＳ ゴシック" panose="020B0609070205080204" pitchFamily="49" charset="-128"/>
              </a:rPr>
              <a:t>【</a:t>
            </a:r>
            <a:r>
              <a:rPr lang="ja-JP" altLang="en-US" sz="1400" b="0" dirty="0">
                <a:solidFill>
                  <a:srgbClr val="000000"/>
                </a:solidFill>
                <a:latin typeface="ＭＳ ゴシック" panose="020B0609070205080204" pitchFamily="49" charset="-128"/>
                <a:ea typeface="ＭＳ ゴシック" panose="020B0609070205080204" pitchFamily="49" charset="-128"/>
              </a:rPr>
              <a:t>住基ネット</a:t>
            </a:r>
            <a:r>
              <a:rPr lang="en-US" altLang="ja-JP" sz="1400" b="0" dirty="0">
                <a:solidFill>
                  <a:srgbClr val="000000"/>
                </a:solidFill>
                <a:latin typeface="ＭＳ ゴシック" panose="020B0609070205080204" pitchFamily="49" charset="-128"/>
                <a:ea typeface="ＭＳ ゴシック" panose="020B0609070205080204" pitchFamily="49" charset="-128"/>
              </a:rPr>
              <a:t>】</a:t>
            </a:r>
            <a:endParaRPr lang="ja-JP" altLang="en-US" sz="1400" b="0" dirty="0">
              <a:solidFill>
                <a:srgbClr val="000000"/>
              </a:solidFill>
              <a:latin typeface="ＭＳ ゴシック" panose="020B0609070205080204" pitchFamily="49" charset="-128"/>
              <a:ea typeface="ＭＳ ゴシック" panose="020B0609070205080204" pitchFamily="49" charset="-128"/>
            </a:endParaRPr>
          </a:p>
        </p:txBody>
      </p:sp>
      <p:sp>
        <p:nvSpPr>
          <p:cNvPr id="10" name="角丸四角形 9"/>
          <p:cNvSpPr/>
          <p:nvPr/>
        </p:nvSpPr>
        <p:spPr bwMode="auto">
          <a:xfrm>
            <a:off x="3274556" y="1961658"/>
            <a:ext cx="6264526" cy="1179310"/>
          </a:xfrm>
          <a:prstGeom prst="roundRect">
            <a:avLst>
              <a:gd name="adj" fmla="val 8206"/>
            </a:avLst>
          </a:prstGeom>
          <a:solidFill>
            <a:schemeClr val="accent1">
              <a:lumMod val="20000"/>
              <a:lumOff val="80000"/>
            </a:schemeClr>
          </a:solidFill>
          <a:ln w="28575" cap="flat" cmpd="sng" algn="ctr">
            <a:solidFill>
              <a:schemeClr val="hlink"/>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indent="174083" defTabSz="911506" fontAlgn="auto">
              <a:spcBef>
                <a:spcPct val="20000"/>
              </a:spcBef>
              <a:spcAft>
                <a:spcPts val="0"/>
              </a:spcAft>
              <a:buClr>
                <a:srgbClr val="00B4A0"/>
              </a:buClr>
            </a:pPr>
            <a:endParaRPr lang="ja-JP" altLang="en-US" sz="1400" b="0" dirty="0">
              <a:solidFill>
                <a:srgbClr val="000000"/>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bwMode="auto">
          <a:xfrm>
            <a:off x="4664968" y="1916832"/>
            <a:ext cx="3062788" cy="281589"/>
          </a:xfrm>
          <a:prstGeom prst="rect">
            <a:avLst/>
          </a:prstGeom>
          <a:solidFill>
            <a:schemeClr val="bg1"/>
          </a:solidFill>
          <a:ln w="28575" cap="flat" cmpd="sng" algn="ctr">
            <a:solidFill>
              <a:schemeClr val="hlink"/>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indent="174083" defTabSz="911506" fontAlgn="auto">
              <a:spcBef>
                <a:spcPct val="20000"/>
              </a:spcBef>
              <a:spcAft>
                <a:spcPts val="0"/>
              </a:spcAft>
              <a:buClr>
                <a:srgbClr val="00B4A0"/>
              </a:buClr>
            </a:pPr>
            <a:r>
              <a:rPr lang="ja-JP" altLang="en-US" sz="1200" dirty="0">
                <a:solidFill>
                  <a:srgbClr val="000000"/>
                </a:solidFill>
                <a:latin typeface="ＭＳ ゴシック" panose="020B0609070205080204" pitchFamily="49" charset="-128"/>
                <a:ea typeface="ＭＳ ゴシック" panose="020B0609070205080204" pitchFamily="49" charset="-128"/>
              </a:rPr>
              <a:t>情報提供ネットワーク（コアシステム）</a:t>
            </a:r>
          </a:p>
        </p:txBody>
      </p:sp>
      <p:cxnSp>
        <p:nvCxnSpPr>
          <p:cNvPr id="51" name="直線矢印コネクタ 50"/>
          <p:cNvCxnSpPr>
            <a:endCxn id="273" idx="0"/>
          </p:cNvCxnSpPr>
          <p:nvPr/>
        </p:nvCxnSpPr>
        <p:spPr bwMode="auto">
          <a:xfrm flipH="1">
            <a:off x="5453915" y="2602855"/>
            <a:ext cx="141850" cy="202377"/>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58" name="テキスト ボックス 57"/>
          <p:cNvSpPr txBox="1"/>
          <p:nvPr/>
        </p:nvSpPr>
        <p:spPr>
          <a:xfrm>
            <a:off x="1207651" y="4365253"/>
            <a:ext cx="517527" cy="292113"/>
          </a:xfrm>
          <a:prstGeom prst="rect">
            <a:avLst/>
          </a:prstGeom>
          <a:noFill/>
        </p:spPr>
        <p:txBody>
          <a:bodyPr wrap="none" lIns="91161" tIns="45584" rIns="91161" bIns="45584" rtlCol="0">
            <a:spAutoFit/>
          </a:bodyPr>
          <a:lstStyle/>
          <a:p>
            <a:pPr defTabSz="911506" fontAlgn="auto">
              <a:spcBef>
                <a:spcPts val="0"/>
              </a:spcBef>
              <a:spcAft>
                <a:spcPts val="0"/>
              </a:spcAft>
            </a:pPr>
            <a:r>
              <a:rPr lang="ja-JP" altLang="en-US" sz="13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個人</a:t>
            </a:r>
          </a:p>
        </p:txBody>
      </p:sp>
      <p:sp>
        <p:nvSpPr>
          <p:cNvPr id="60" name="右矢印 59"/>
          <p:cNvSpPr/>
          <p:nvPr/>
        </p:nvSpPr>
        <p:spPr bwMode="auto">
          <a:xfrm rot="10800000" flipH="1">
            <a:off x="2498625" y="4872906"/>
            <a:ext cx="469282" cy="203821"/>
          </a:xfrm>
          <a:prstGeom prst="rightArrow">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287115" tIns="89726" rIns="287115" bIns="89726" numCol="1" rtlCol="0" anchor="ctr" anchorCtr="0" compatLnSpc="1">
            <a:prstTxWarp prst="textNoShape">
              <a:avLst/>
            </a:prstTxWarp>
          </a:bodyPr>
          <a:lstStyle/>
          <a:p>
            <a:pPr indent="174083" defTabSz="911506" fontAlgn="auto">
              <a:spcBef>
                <a:spcPct val="20000"/>
              </a:spcBef>
              <a:spcAft>
                <a:spcPts val="0"/>
              </a:spcAft>
              <a:buClr>
                <a:srgbClr val="00B4A0"/>
              </a:buClr>
            </a:pPr>
            <a:endParaRPr lang="ja-JP" altLang="en-US" sz="1200" b="0" dirty="0">
              <a:solidFill>
                <a:srgbClr val="000000"/>
              </a:solidFill>
              <a:latin typeface="ＭＳ ゴシック" panose="020B0609070205080204" pitchFamily="49" charset="-128"/>
              <a:ea typeface="ＭＳ ゴシック" panose="020B0609070205080204" pitchFamily="49" charset="-128"/>
            </a:endParaRPr>
          </a:p>
        </p:txBody>
      </p:sp>
      <p:sp>
        <p:nvSpPr>
          <p:cNvPr id="56" name="角丸四角形 55"/>
          <p:cNvSpPr/>
          <p:nvPr/>
        </p:nvSpPr>
        <p:spPr bwMode="auto">
          <a:xfrm>
            <a:off x="3309937" y="5076485"/>
            <a:ext cx="1161094" cy="788834"/>
          </a:xfrm>
          <a:prstGeom prst="roundRect">
            <a:avLst/>
          </a:prstGeom>
          <a:solidFill>
            <a:srgbClr val="CCFF99"/>
          </a:solidFill>
          <a:ln w="28575" cap="flat" cmpd="sng" algn="ctr">
            <a:solidFill>
              <a:srgbClr val="00B050"/>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1506" fontAlgn="auto">
              <a:spcBef>
                <a:spcPct val="20000"/>
              </a:spcBef>
              <a:spcAft>
                <a:spcPts val="0"/>
              </a:spcAft>
              <a:buClr>
                <a:srgbClr val="00B4A0"/>
              </a:buClr>
            </a:pPr>
            <a:endParaRPr lang="ja-JP" altLang="en-US" sz="1200" b="0" dirty="0">
              <a:solidFill>
                <a:srgbClr val="000000"/>
              </a:solidFill>
              <a:latin typeface="ＭＳ ゴシック" panose="020B0609070205080204" pitchFamily="49" charset="-128"/>
              <a:ea typeface="ＭＳ ゴシック" panose="020B0609070205080204" pitchFamily="49" charset="-128"/>
            </a:endParaRPr>
          </a:p>
        </p:txBody>
      </p:sp>
      <p:sp>
        <p:nvSpPr>
          <p:cNvPr id="63" name="テキスト ボックス 62"/>
          <p:cNvSpPr txBox="1"/>
          <p:nvPr/>
        </p:nvSpPr>
        <p:spPr>
          <a:xfrm>
            <a:off x="3206138" y="6204473"/>
            <a:ext cx="953560" cy="276730"/>
          </a:xfrm>
          <a:prstGeom prst="rect">
            <a:avLst/>
          </a:prstGeom>
          <a:noFill/>
        </p:spPr>
        <p:txBody>
          <a:bodyPr wrap="none" lIns="91169" tIns="45587" rIns="91169" bIns="45587" rtlCol="0">
            <a:spAutoFit/>
          </a:bodyPr>
          <a:lstStyle/>
          <a:p>
            <a:pPr defTabSz="911506" fontAlgn="auto">
              <a:spcBef>
                <a:spcPts val="0"/>
              </a:spcBef>
              <a:spcAft>
                <a:spcPts val="0"/>
              </a:spcAft>
            </a:pPr>
            <a:r>
              <a:rPr lang="ja-JP" altLang="en-US" sz="12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利用機関Ａ</a:t>
            </a:r>
          </a:p>
        </p:txBody>
      </p:sp>
      <p:sp>
        <p:nvSpPr>
          <p:cNvPr id="83" name="角丸四角形 82"/>
          <p:cNvSpPr/>
          <p:nvPr/>
        </p:nvSpPr>
        <p:spPr bwMode="auto">
          <a:xfrm>
            <a:off x="6603576" y="5076485"/>
            <a:ext cx="1212946" cy="788874"/>
          </a:xfrm>
          <a:prstGeom prst="roundRect">
            <a:avLst/>
          </a:prstGeom>
          <a:solidFill>
            <a:schemeClr val="accent2">
              <a:lumMod val="20000"/>
              <a:lumOff val="80000"/>
            </a:schemeClr>
          </a:solidFill>
          <a:ln w="28575" cap="flat" cmpd="sng" algn="ctr">
            <a:solidFill>
              <a:schemeClr val="accent2">
                <a:lumMod val="60000"/>
                <a:lumOff val="40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1506" fontAlgn="auto">
              <a:spcBef>
                <a:spcPct val="20000"/>
              </a:spcBef>
              <a:spcAft>
                <a:spcPts val="0"/>
              </a:spcAft>
              <a:buClr>
                <a:srgbClr val="00B4A0"/>
              </a:buClr>
            </a:pPr>
            <a:endParaRPr lang="ja-JP" altLang="en-US" sz="1200" b="0" dirty="0">
              <a:solidFill>
                <a:srgbClr val="000000"/>
              </a:solidFill>
              <a:latin typeface="ＭＳ ゴシック" panose="020B0609070205080204" pitchFamily="49" charset="-128"/>
              <a:ea typeface="ＭＳ ゴシック" panose="020B0609070205080204" pitchFamily="49" charset="-128"/>
            </a:endParaRPr>
          </a:p>
        </p:txBody>
      </p:sp>
      <p:sp>
        <p:nvSpPr>
          <p:cNvPr id="84" name="テキスト ボックス 83"/>
          <p:cNvSpPr txBox="1"/>
          <p:nvPr/>
        </p:nvSpPr>
        <p:spPr>
          <a:xfrm>
            <a:off x="6554537" y="6195685"/>
            <a:ext cx="953560" cy="276730"/>
          </a:xfrm>
          <a:prstGeom prst="rect">
            <a:avLst/>
          </a:prstGeom>
          <a:noFill/>
        </p:spPr>
        <p:txBody>
          <a:bodyPr wrap="none" lIns="91169" tIns="45587" rIns="91169" bIns="45587" rtlCol="0">
            <a:spAutoFit/>
          </a:bodyPr>
          <a:lstStyle/>
          <a:p>
            <a:pPr defTabSz="911506" fontAlgn="auto">
              <a:spcBef>
                <a:spcPts val="0"/>
              </a:spcBef>
              <a:spcAft>
                <a:spcPts val="0"/>
              </a:spcAft>
            </a:pPr>
            <a:r>
              <a:rPr lang="ja-JP" altLang="en-US" sz="12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利用機関Ｃ</a:t>
            </a:r>
          </a:p>
        </p:txBody>
      </p:sp>
      <p:sp>
        <p:nvSpPr>
          <p:cNvPr id="92" name="角丸四角形 91"/>
          <p:cNvSpPr/>
          <p:nvPr/>
        </p:nvSpPr>
        <p:spPr bwMode="auto">
          <a:xfrm>
            <a:off x="8399108" y="5101213"/>
            <a:ext cx="1219378" cy="787912"/>
          </a:xfrm>
          <a:prstGeom prst="roundRect">
            <a:avLst/>
          </a:prstGeom>
          <a:solidFill>
            <a:schemeClr val="bg1">
              <a:lumMod val="85000"/>
            </a:schemeClr>
          </a:solidFill>
          <a:ln w="28575" cap="flat" cmpd="sng" algn="ctr">
            <a:solidFill>
              <a:schemeClr val="bg2">
                <a:lumMod val="25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1506" fontAlgn="auto">
              <a:spcBef>
                <a:spcPct val="20000"/>
              </a:spcBef>
              <a:spcAft>
                <a:spcPts val="0"/>
              </a:spcAft>
              <a:buClr>
                <a:srgbClr val="00B4A0"/>
              </a:buClr>
            </a:pPr>
            <a:endParaRPr lang="ja-JP" altLang="en-US" sz="1200" b="0" dirty="0">
              <a:solidFill>
                <a:srgbClr val="000000"/>
              </a:solidFill>
              <a:latin typeface="ＭＳ ゴシック" panose="020B0609070205080204" pitchFamily="49" charset="-128"/>
              <a:ea typeface="ＭＳ ゴシック" panose="020B0609070205080204" pitchFamily="49" charset="-128"/>
            </a:endParaRPr>
          </a:p>
        </p:txBody>
      </p:sp>
      <p:sp>
        <p:nvSpPr>
          <p:cNvPr id="217" name="角丸四角形 216"/>
          <p:cNvSpPr/>
          <p:nvPr/>
        </p:nvSpPr>
        <p:spPr bwMode="auto">
          <a:xfrm>
            <a:off x="4933651" y="5076485"/>
            <a:ext cx="1201814" cy="798242"/>
          </a:xfrm>
          <a:prstGeom prst="round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1506" fontAlgn="auto">
              <a:spcBef>
                <a:spcPct val="20000"/>
              </a:spcBef>
              <a:spcAft>
                <a:spcPts val="0"/>
              </a:spcAft>
              <a:buClr>
                <a:srgbClr val="00B4A0"/>
              </a:buClr>
            </a:pPr>
            <a:endParaRPr lang="ja-JP" altLang="en-US" sz="1200" b="0" dirty="0">
              <a:solidFill>
                <a:srgbClr val="000000"/>
              </a:solidFill>
              <a:latin typeface="ＭＳ ゴシック" panose="020B0609070205080204" pitchFamily="49" charset="-128"/>
              <a:ea typeface="ＭＳ ゴシック" panose="020B0609070205080204" pitchFamily="49" charset="-128"/>
            </a:endParaRPr>
          </a:p>
        </p:txBody>
      </p:sp>
      <p:sp>
        <p:nvSpPr>
          <p:cNvPr id="218" name="テキスト ボックス 217"/>
          <p:cNvSpPr txBox="1"/>
          <p:nvPr/>
        </p:nvSpPr>
        <p:spPr>
          <a:xfrm>
            <a:off x="4857733" y="6205093"/>
            <a:ext cx="953560" cy="276730"/>
          </a:xfrm>
          <a:prstGeom prst="rect">
            <a:avLst/>
          </a:prstGeom>
          <a:noFill/>
        </p:spPr>
        <p:txBody>
          <a:bodyPr wrap="none" lIns="91169" tIns="45587" rIns="91169" bIns="45587" rtlCol="0">
            <a:spAutoFit/>
          </a:bodyPr>
          <a:lstStyle/>
          <a:p>
            <a:pPr defTabSz="911506" fontAlgn="auto">
              <a:spcBef>
                <a:spcPts val="0"/>
              </a:spcBef>
              <a:spcAft>
                <a:spcPts val="0"/>
              </a:spcAft>
            </a:pPr>
            <a:r>
              <a:rPr lang="ja-JP" altLang="en-US" sz="12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利用機関Ｂ</a:t>
            </a:r>
          </a:p>
        </p:txBody>
      </p:sp>
      <p:sp>
        <p:nvSpPr>
          <p:cNvPr id="216" name="テキスト ボックス 215"/>
          <p:cNvSpPr txBox="1"/>
          <p:nvPr/>
        </p:nvSpPr>
        <p:spPr>
          <a:xfrm>
            <a:off x="4816451" y="2263186"/>
            <a:ext cx="2847599" cy="373726"/>
          </a:xfrm>
          <a:prstGeom prst="roundRect">
            <a:avLst/>
          </a:prstGeom>
          <a:solidFill>
            <a:schemeClr val="bg1"/>
          </a:solidFill>
          <a:ln w="22225">
            <a:solidFill>
              <a:schemeClr val="tx1"/>
            </a:solidFill>
          </a:ln>
        </p:spPr>
        <p:txBody>
          <a:bodyPr wrap="none" lIns="35904" tIns="35904" rIns="35904" bIns="0" rtlCol="0" anchor="ctr" anchorCtr="0">
            <a:noAutofit/>
          </a:bodyPr>
          <a:lstStyle/>
          <a:p>
            <a:pPr algn="ctr" defTabSz="911506" fontAlgn="auto">
              <a:lnSpc>
                <a:spcPts val="1499"/>
              </a:lnSpc>
              <a:spcBef>
                <a:spcPts val="0"/>
              </a:spcBef>
              <a:spcAft>
                <a:spcPts val="0"/>
              </a:spcAft>
            </a:pPr>
            <a:r>
              <a:rPr lang="ja-JP" altLang="en-US" sz="12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情報の照会に対し提供を許可し</a:t>
            </a:r>
            <a:endParaRPr lang="en-US" altLang="ja-JP" sz="12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1506" fontAlgn="auto">
              <a:lnSpc>
                <a:spcPts val="1499"/>
              </a:lnSpc>
              <a:spcBef>
                <a:spcPts val="0"/>
              </a:spcBef>
              <a:spcAft>
                <a:spcPts val="0"/>
              </a:spcAft>
            </a:pPr>
            <a:r>
              <a:rPr lang="ja-JP" altLang="en-US" sz="12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符号同士を紐づける仕組み</a:t>
            </a:r>
          </a:p>
        </p:txBody>
      </p:sp>
      <p:sp>
        <p:nvSpPr>
          <p:cNvPr id="231" name="テキスト ボックス 230"/>
          <p:cNvSpPr txBox="1"/>
          <p:nvPr/>
        </p:nvSpPr>
        <p:spPr>
          <a:xfrm>
            <a:off x="3558102" y="2782231"/>
            <a:ext cx="746865" cy="280510"/>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符号Ａ</a:t>
            </a:r>
          </a:p>
        </p:txBody>
      </p:sp>
      <p:cxnSp>
        <p:nvCxnSpPr>
          <p:cNvPr id="232" name="直線矢印コネクタ 231"/>
          <p:cNvCxnSpPr/>
          <p:nvPr/>
        </p:nvCxnSpPr>
        <p:spPr bwMode="auto">
          <a:xfrm flipH="1">
            <a:off x="4117706" y="2573492"/>
            <a:ext cx="706671" cy="214148"/>
          </a:xfrm>
          <a:prstGeom prst="straightConnector1">
            <a:avLst/>
          </a:prstGeom>
          <a:solidFill>
            <a:schemeClr val="bg1"/>
          </a:solidFill>
          <a:ln w="19050" cap="flat" cmpd="sng" algn="ctr">
            <a:solidFill>
              <a:schemeClr val="tx1"/>
            </a:solidFill>
            <a:prstDash val="solid"/>
            <a:round/>
            <a:headEnd type="none" w="med" len="med"/>
            <a:tailEnd type="arrow"/>
          </a:ln>
          <a:effectLst/>
        </p:spPr>
      </p:cxnSp>
      <p:pic>
        <p:nvPicPr>
          <p:cNvPr id="271" name="Picture 4" descr="ビジネスマン3-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176" y="4199897"/>
            <a:ext cx="739917" cy="667734"/>
          </a:xfrm>
          <a:prstGeom prst="rect">
            <a:avLst/>
          </a:prstGeom>
          <a:noFill/>
          <a:extLst>
            <a:ext uri="{909E8E84-426E-40DD-AFC4-6F175D3DCCD1}">
              <a14:hiddenFill xmlns:a14="http://schemas.microsoft.com/office/drawing/2010/main">
                <a:solidFill>
                  <a:srgbClr val="FFFFFF"/>
                </a:solidFill>
              </a14:hiddenFill>
            </a:ext>
          </a:extLst>
        </p:spPr>
      </p:pic>
      <p:sp>
        <p:nvSpPr>
          <p:cNvPr id="273" name="テキスト ボックス 272"/>
          <p:cNvSpPr txBox="1"/>
          <p:nvPr/>
        </p:nvSpPr>
        <p:spPr>
          <a:xfrm>
            <a:off x="5071459" y="2805015"/>
            <a:ext cx="765073" cy="267478"/>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符号Ｂ</a:t>
            </a:r>
          </a:p>
        </p:txBody>
      </p:sp>
      <p:sp>
        <p:nvSpPr>
          <p:cNvPr id="274" name="テキスト ボックス 273"/>
          <p:cNvSpPr txBox="1"/>
          <p:nvPr/>
        </p:nvSpPr>
        <p:spPr>
          <a:xfrm>
            <a:off x="8342031" y="6180620"/>
            <a:ext cx="953560" cy="276730"/>
          </a:xfrm>
          <a:prstGeom prst="rect">
            <a:avLst/>
          </a:prstGeom>
          <a:noFill/>
        </p:spPr>
        <p:txBody>
          <a:bodyPr wrap="none" lIns="91169" tIns="45587" rIns="91169" bIns="45587" rtlCol="0">
            <a:spAutoFit/>
          </a:bodyPr>
          <a:lstStyle/>
          <a:p>
            <a:pPr defTabSz="911506" fontAlgn="auto">
              <a:spcBef>
                <a:spcPts val="0"/>
              </a:spcBef>
              <a:spcAft>
                <a:spcPts val="0"/>
              </a:spcAft>
            </a:pPr>
            <a:r>
              <a:rPr lang="ja-JP" altLang="en-US" sz="12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利用機関Ｄ</a:t>
            </a:r>
          </a:p>
        </p:txBody>
      </p:sp>
      <p:sp>
        <p:nvSpPr>
          <p:cNvPr id="275" name="テキスト ボックス 274"/>
          <p:cNvSpPr txBox="1"/>
          <p:nvPr/>
        </p:nvSpPr>
        <p:spPr>
          <a:xfrm>
            <a:off x="6732732" y="2805288"/>
            <a:ext cx="730902" cy="257727"/>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符号Ｃ</a:t>
            </a:r>
          </a:p>
        </p:txBody>
      </p:sp>
      <p:sp>
        <p:nvSpPr>
          <p:cNvPr id="276" name="テキスト ボックス 275"/>
          <p:cNvSpPr txBox="1"/>
          <p:nvPr/>
        </p:nvSpPr>
        <p:spPr>
          <a:xfrm>
            <a:off x="8507325" y="2784942"/>
            <a:ext cx="668519" cy="283651"/>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符号Ｄ</a:t>
            </a:r>
          </a:p>
        </p:txBody>
      </p:sp>
      <p:sp>
        <p:nvSpPr>
          <p:cNvPr id="282" name="テキスト ボックス 281"/>
          <p:cNvSpPr txBox="1"/>
          <p:nvPr/>
        </p:nvSpPr>
        <p:spPr>
          <a:xfrm>
            <a:off x="1291061" y="4867862"/>
            <a:ext cx="1048194" cy="233583"/>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283" name="テキスト ボックス 282"/>
          <p:cNvSpPr txBox="1"/>
          <p:nvPr/>
        </p:nvSpPr>
        <p:spPr>
          <a:xfrm>
            <a:off x="766960" y="3699068"/>
            <a:ext cx="1048194" cy="233583"/>
          </a:xfrm>
          <a:prstGeom prst="rect">
            <a:avLst/>
          </a:prstGeom>
          <a:noFill/>
          <a:ln w="19050">
            <a:no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市町村が付番</a:t>
            </a:r>
          </a:p>
        </p:txBody>
      </p:sp>
      <p:cxnSp>
        <p:nvCxnSpPr>
          <p:cNvPr id="284" name="直線矢印コネクタ 283"/>
          <p:cNvCxnSpPr/>
          <p:nvPr/>
        </p:nvCxnSpPr>
        <p:spPr bwMode="auto">
          <a:xfrm>
            <a:off x="1947212" y="3492267"/>
            <a:ext cx="0" cy="631898"/>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285" name="テキスト ボックス 284"/>
          <p:cNvSpPr txBox="1"/>
          <p:nvPr/>
        </p:nvSpPr>
        <p:spPr>
          <a:xfrm>
            <a:off x="1450410" y="2610262"/>
            <a:ext cx="1048194" cy="233583"/>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286" name="テキスト ボックス 285"/>
          <p:cNvSpPr txBox="1"/>
          <p:nvPr/>
        </p:nvSpPr>
        <p:spPr>
          <a:xfrm>
            <a:off x="291902" y="2608180"/>
            <a:ext cx="1048194" cy="233583"/>
          </a:xfrm>
          <a:prstGeom prst="rect">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住民票コード</a:t>
            </a:r>
          </a:p>
        </p:txBody>
      </p:sp>
      <p:sp>
        <p:nvSpPr>
          <p:cNvPr id="290" name="テキスト ボックス 289"/>
          <p:cNvSpPr txBox="1"/>
          <p:nvPr/>
        </p:nvSpPr>
        <p:spPr>
          <a:xfrm>
            <a:off x="3426834" y="5210520"/>
            <a:ext cx="954373" cy="233583"/>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マイナンバー</a:t>
            </a:r>
          </a:p>
        </p:txBody>
      </p:sp>
      <p:cxnSp>
        <p:nvCxnSpPr>
          <p:cNvPr id="110" name="直線コネクタ 109"/>
          <p:cNvCxnSpPr/>
          <p:nvPr/>
        </p:nvCxnSpPr>
        <p:spPr bwMode="auto">
          <a:xfrm>
            <a:off x="5464646" y="3181460"/>
            <a:ext cx="1" cy="297598"/>
          </a:xfrm>
          <a:prstGeom prst="line">
            <a:avLst/>
          </a:prstGeom>
          <a:solidFill>
            <a:schemeClr val="bg1"/>
          </a:solidFill>
          <a:ln w="19050" cap="flat" cmpd="sng" algn="ctr">
            <a:solidFill>
              <a:schemeClr val="tx1"/>
            </a:solidFill>
            <a:prstDash val="solid"/>
            <a:round/>
            <a:headEnd type="arrow" w="med" len="med"/>
            <a:tailEnd type="arrow" w="med" len="med"/>
          </a:ln>
          <a:effectLst/>
        </p:spPr>
      </p:cxnSp>
      <p:cxnSp>
        <p:nvCxnSpPr>
          <p:cNvPr id="293" name="直線コネクタ 292"/>
          <p:cNvCxnSpPr/>
          <p:nvPr/>
        </p:nvCxnSpPr>
        <p:spPr bwMode="auto">
          <a:xfrm>
            <a:off x="3911081" y="3130848"/>
            <a:ext cx="1" cy="297598"/>
          </a:xfrm>
          <a:prstGeom prst="line">
            <a:avLst/>
          </a:prstGeom>
          <a:solidFill>
            <a:schemeClr val="bg1"/>
          </a:solidFill>
          <a:ln w="19050" cap="flat" cmpd="sng" algn="ctr">
            <a:solidFill>
              <a:schemeClr val="tx1"/>
            </a:solidFill>
            <a:prstDash val="solid"/>
            <a:round/>
            <a:headEnd type="arrow" w="med" len="med"/>
            <a:tailEnd type="arrow" w="med" len="med"/>
          </a:ln>
          <a:effectLst/>
        </p:spPr>
      </p:cxnSp>
      <p:cxnSp>
        <p:nvCxnSpPr>
          <p:cNvPr id="294" name="直線コネクタ 293"/>
          <p:cNvCxnSpPr/>
          <p:nvPr/>
        </p:nvCxnSpPr>
        <p:spPr bwMode="auto">
          <a:xfrm>
            <a:off x="7181512" y="3219067"/>
            <a:ext cx="1" cy="297598"/>
          </a:xfrm>
          <a:prstGeom prst="line">
            <a:avLst/>
          </a:prstGeom>
          <a:solidFill>
            <a:schemeClr val="bg1"/>
          </a:solidFill>
          <a:ln w="19050" cap="flat" cmpd="sng" algn="ctr">
            <a:solidFill>
              <a:schemeClr val="tx1"/>
            </a:solidFill>
            <a:prstDash val="solid"/>
            <a:round/>
            <a:headEnd type="arrow" w="med" len="med"/>
            <a:tailEnd type="arrow" w="med" len="med"/>
          </a:ln>
          <a:effectLst/>
        </p:spPr>
      </p:cxnSp>
      <p:cxnSp>
        <p:nvCxnSpPr>
          <p:cNvPr id="295" name="直線コネクタ 294"/>
          <p:cNvCxnSpPr/>
          <p:nvPr/>
        </p:nvCxnSpPr>
        <p:spPr bwMode="auto">
          <a:xfrm>
            <a:off x="9130616" y="3211455"/>
            <a:ext cx="1" cy="297598"/>
          </a:xfrm>
          <a:prstGeom prst="line">
            <a:avLst/>
          </a:prstGeom>
          <a:solidFill>
            <a:schemeClr val="bg1"/>
          </a:solidFill>
          <a:ln w="19050" cap="flat" cmpd="sng" algn="ctr">
            <a:solidFill>
              <a:schemeClr val="tx1"/>
            </a:solidFill>
            <a:prstDash val="solid"/>
            <a:round/>
            <a:headEnd type="arrow" w="med" len="med"/>
            <a:tailEnd type="arrow" w="med" len="med"/>
          </a:ln>
          <a:effectLst/>
        </p:spPr>
      </p:cxnSp>
      <p:sp>
        <p:nvSpPr>
          <p:cNvPr id="296" name="テキスト ボックス 295"/>
          <p:cNvSpPr txBox="1"/>
          <p:nvPr/>
        </p:nvSpPr>
        <p:spPr>
          <a:xfrm>
            <a:off x="3478416" y="4735000"/>
            <a:ext cx="746865" cy="280510"/>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符号Ａ</a:t>
            </a:r>
          </a:p>
        </p:txBody>
      </p:sp>
      <p:sp>
        <p:nvSpPr>
          <p:cNvPr id="297" name="テキスト ボックス 296"/>
          <p:cNvSpPr txBox="1"/>
          <p:nvPr/>
        </p:nvSpPr>
        <p:spPr>
          <a:xfrm>
            <a:off x="5142428" y="4765557"/>
            <a:ext cx="765073" cy="267478"/>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符号Ｂ</a:t>
            </a:r>
          </a:p>
        </p:txBody>
      </p:sp>
      <p:sp>
        <p:nvSpPr>
          <p:cNvPr id="298" name="テキスト ボックス 297"/>
          <p:cNvSpPr txBox="1"/>
          <p:nvPr/>
        </p:nvSpPr>
        <p:spPr>
          <a:xfrm>
            <a:off x="6869390" y="4769788"/>
            <a:ext cx="730902" cy="257727"/>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符号Ｃ</a:t>
            </a:r>
          </a:p>
        </p:txBody>
      </p:sp>
      <p:sp>
        <p:nvSpPr>
          <p:cNvPr id="299" name="テキスト ボックス 298"/>
          <p:cNvSpPr txBox="1"/>
          <p:nvPr/>
        </p:nvSpPr>
        <p:spPr>
          <a:xfrm>
            <a:off x="8713336" y="4762947"/>
            <a:ext cx="668519" cy="283651"/>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符号Ｄ</a:t>
            </a:r>
          </a:p>
        </p:txBody>
      </p:sp>
      <p:cxnSp>
        <p:nvCxnSpPr>
          <p:cNvPr id="300" name="直線矢印コネクタ 299"/>
          <p:cNvCxnSpPr/>
          <p:nvPr/>
        </p:nvCxnSpPr>
        <p:spPr bwMode="auto">
          <a:xfrm>
            <a:off x="6878370" y="2573765"/>
            <a:ext cx="209798" cy="211983"/>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301" name="直線矢印コネクタ 300"/>
          <p:cNvCxnSpPr/>
          <p:nvPr/>
        </p:nvCxnSpPr>
        <p:spPr bwMode="auto">
          <a:xfrm>
            <a:off x="7663941" y="2573495"/>
            <a:ext cx="942821" cy="204078"/>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304" name="テキスト ボックス 303"/>
          <p:cNvSpPr txBox="1"/>
          <p:nvPr/>
        </p:nvSpPr>
        <p:spPr>
          <a:xfrm>
            <a:off x="5033164" y="5190122"/>
            <a:ext cx="1018058" cy="233583"/>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305" name="テキスト ボックス 304"/>
          <p:cNvSpPr txBox="1"/>
          <p:nvPr/>
        </p:nvSpPr>
        <p:spPr>
          <a:xfrm>
            <a:off x="6696633" y="5188992"/>
            <a:ext cx="969753" cy="233583"/>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306" name="テキスト ボックス 305"/>
          <p:cNvSpPr txBox="1"/>
          <p:nvPr/>
        </p:nvSpPr>
        <p:spPr>
          <a:xfrm>
            <a:off x="8533105" y="5207885"/>
            <a:ext cx="992534" cy="233583"/>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307" name="テキスト ボックス 306"/>
          <p:cNvSpPr txBox="1"/>
          <p:nvPr/>
        </p:nvSpPr>
        <p:spPr>
          <a:xfrm>
            <a:off x="3432879" y="5524517"/>
            <a:ext cx="968962" cy="233583"/>
          </a:xfrm>
          <a:prstGeom prst="snip1Rect">
            <a:avLst/>
          </a:prstGeom>
          <a:solidFill>
            <a:srgbClr val="FFCCFF"/>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308" name="テキスト ボックス 307"/>
          <p:cNvSpPr txBox="1"/>
          <p:nvPr/>
        </p:nvSpPr>
        <p:spPr>
          <a:xfrm>
            <a:off x="5019880" y="5533927"/>
            <a:ext cx="976637" cy="233583"/>
          </a:xfrm>
          <a:prstGeom prst="snip1Rect">
            <a:avLst/>
          </a:prstGeom>
          <a:solidFill>
            <a:srgbClr val="FFCCFF"/>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309" name="テキスト ボックス 308"/>
          <p:cNvSpPr txBox="1"/>
          <p:nvPr/>
        </p:nvSpPr>
        <p:spPr>
          <a:xfrm>
            <a:off x="6696633" y="5524517"/>
            <a:ext cx="969753" cy="233583"/>
          </a:xfrm>
          <a:prstGeom prst="snip1Rect">
            <a:avLst/>
          </a:prstGeom>
          <a:solidFill>
            <a:srgbClr val="FFCCFF"/>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310" name="テキスト ボックス 309"/>
          <p:cNvSpPr txBox="1"/>
          <p:nvPr/>
        </p:nvSpPr>
        <p:spPr>
          <a:xfrm>
            <a:off x="8522563" y="5548322"/>
            <a:ext cx="992534" cy="233583"/>
          </a:xfrm>
          <a:prstGeom prst="snip1Rect">
            <a:avLst/>
          </a:prstGeom>
          <a:solidFill>
            <a:srgbClr val="FFCCFF"/>
          </a:solidFill>
          <a:ln w="19050">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320" name="テキスト ボックス 319"/>
          <p:cNvSpPr txBox="1"/>
          <p:nvPr/>
        </p:nvSpPr>
        <p:spPr>
          <a:xfrm>
            <a:off x="2404291" y="4580649"/>
            <a:ext cx="607295" cy="261335"/>
          </a:xfrm>
          <a:prstGeom prst="rect">
            <a:avLst/>
          </a:prstGeom>
          <a:noFill/>
        </p:spPr>
        <p:txBody>
          <a:bodyPr wrap="none" lIns="91161" tIns="45584" rIns="91161" bIns="45584" rtlCol="0">
            <a:spAutoFit/>
          </a:bodyPr>
          <a:lstStyle/>
          <a:p>
            <a:pPr defTabSz="911506" fontAlgn="auto">
              <a:spcBef>
                <a:spcPts val="0"/>
              </a:spcBef>
              <a:spcAft>
                <a:spcPts val="0"/>
              </a:spcAft>
            </a:pPr>
            <a:r>
              <a:rPr lang="ja-JP" altLang="en-US" sz="1100" b="0" dirty="0">
                <a:solidFill>
                  <a:srgbClr val="000000"/>
                </a:solidFill>
                <a:latin typeface="ＭＳ ゴシック" panose="020B0609070205080204" pitchFamily="49" charset="-128"/>
                <a:ea typeface="ＭＳ ゴシック" panose="020B0609070205080204" pitchFamily="49" charset="-128"/>
              </a:rPr>
              <a:t>申請等</a:t>
            </a:r>
          </a:p>
        </p:txBody>
      </p:sp>
      <p:sp>
        <p:nvSpPr>
          <p:cNvPr id="321" name="テキスト ボックス 320"/>
          <p:cNvSpPr txBox="1"/>
          <p:nvPr/>
        </p:nvSpPr>
        <p:spPr>
          <a:xfrm>
            <a:off x="164372" y="5670620"/>
            <a:ext cx="2760132" cy="621548"/>
          </a:xfrm>
          <a:prstGeom prst="rect">
            <a:avLst/>
          </a:prstGeom>
          <a:noFill/>
          <a:ln w="19050">
            <a:noFill/>
          </a:ln>
        </p:spPr>
        <p:txBody>
          <a:bodyPr wrap="square" lIns="35904" tIns="35904" rIns="0" bIns="35904" rtlCol="0" anchor="ctr" anchorCtr="0">
            <a:noAutofit/>
          </a:bodyPr>
          <a:lstStyle/>
          <a:p>
            <a:pP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各利用機関は、</a:t>
            </a:r>
            <a:r>
              <a:rPr lang="ja-JP" altLang="en-US" sz="1200" u="sng" dirty="0">
                <a:solidFill>
                  <a:srgbClr val="000000"/>
                </a:solidFill>
                <a:latin typeface="ＭＳ ゴシック" panose="020B0609070205080204" pitchFamily="49" charset="-128"/>
                <a:ea typeface="ＭＳ ゴシック" panose="020B0609070205080204" pitchFamily="49" charset="-128"/>
              </a:rPr>
              <a:t>住基ネットに接続</a:t>
            </a:r>
            <a:r>
              <a:rPr lang="ja-JP" altLang="en-US" sz="1200" b="0" dirty="0">
                <a:solidFill>
                  <a:srgbClr val="000000"/>
                </a:solidFill>
                <a:latin typeface="ＭＳ ゴシック" panose="020B0609070205080204" pitchFamily="49" charset="-128"/>
                <a:ea typeface="ＭＳ ゴシック" panose="020B0609070205080204" pitchFamily="49" charset="-128"/>
              </a:rPr>
              <a:t>し、利用する</a:t>
            </a:r>
            <a:r>
              <a:rPr lang="ja-JP" altLang="en-US" sz="1200" u="sng" dirty="0">
                <a:solidFill>
                  <a:srgbClr val="000000"/>
                </a:solidFill>
                <a:latin typeface="ＭＳ ゴシック" panose="020B0609070205080204" pitchFamily="49" charset="-128"/>
                <a:ea typeface="ＭＳ ゴシック" panose="020B0609070205080204" pitchFamily="49" charset="-128"/>
              </a:rPr>
              <a:t>各マイナンバーに対応した</a:t>
            </a:r>
            <a:r>
              <a:rPr lang="ja-JP" altLang="en-US" sz="1200" b="0" dirty="0">
                <a:solidFill>
                  <a:srgbClr val="000000"/>
                </a:solidFill>
                <a:latin typeface="ＭＳ ゴシック" panose="020B0609070205080204" pitchFamily="49" charset="-128"/>
                <a:ea typeface="ＭＳ ゴシック" panose="020B0609070205080204" pitchFamily="49" charset="-128"/>
              </a:rPr>
              <a:t>、</a:t>
            </a:r>
            <a:r>
              <a:rPr lang="ja-JP" altLang="en-US" sz="1200" u="sng" dirty="0">
                <a:solidFill>
                  <a:srgbClr val="000000"/>
                </a:solidFill>
                <a:latin typeface="ＭＳ ゴシック" panose="020B0609070205080204" pitchFamily="49" charset="-128"/>
                <a:ea typeface="ＭＳ ゴシック" panose="020B0609070205080204" pitchFamily="49" charset="-128"/>
              </a:rPr>
              <a:t>利用機関ごとに異なる符号</a:t>
            </a:r>
            <a:r>
              <a:rPr lang="ja-JP" altLang="en-US" sz="1200" b="0" dirty="0">
                <a:solidFill>
                  <a:srgbClr val="000000"/>
                </a:solidFill>
                <a:latin typeface="ＭＳ ゴシック" panose="020B0609070205080204" pitchFamily="49" charset="-128"/>
                <a:ea typeface="ＭＳ ゴシック" panose="020B0609070205080204" pitchFamily="49" charset="-128"/>
              </a:rPr>
              <a:t>を取得</a:t>
            </a:r>
          </a:p>
        </p:txBody>
      </p:sp>
      <p:sp>
        <p:nvSpPr>
          <p:cNvPr id="323" name="テキスト ボックス 322"/>
          <p:cNvSpPr txBox="1"/>
          <p:nvPr/>
        </p:nvSpPr>
        <p:spPr>
          <a:xfrm>
            <a:off x="3325941" y="6460136"/>
            <a:ext cx="842713" cy="241924"/>
          </a:xfrm>
          <a:prstGeom prst="rect">
            <a:avLst/>
          </a:prstGeom>
          <a:noFill/>
        </p:spPr>
        <p:txBody>
          <a:bodyPr wrap="none" lIns="35904" tIns="35904" rIns="35904" bIns="35904" rtlCol="0" anchor="ctr" anchorCtr="0">
            <a:noAutofit/>
          </a:bodyPr>
          <a:lstStyle/>
          <a:p>
            <a:pPr defTabSz="911506" fontAlgn="auto">
              <a:spcBef>
                <a:spcPts val="0"/>
              </a:spcBef>
              <a:spcAft>
                <a:spcPts val="0"/>
              </a:spcAft>
            </a:pPr>
            <a:r>
              <a:rPr lang="ja-JP" altLang="en-US" sz="1100" b="0" dirty="0">
                <a:solidFill>
                  <a:srgbClr val="000000"/>
                </a:solidFill>
                <a:latin typeface="ＭＳ 明朝" panose="02020609040205080304" pitchFamily="17" charset="-128"/>
                <a:ea typeface="ＭＳ 明朝" panose="02020609040205080304" pitchFamily="17" charset="-128"/>
              </a:rPr>
              <a:t>例：国税庁</a:t>
            </a:r>
          </a:p>
        </p:txBody>
      </p:sp>
      <p:sp>
        <p:nvSpPr>
          <p:cNvPr id="324" name="テキスト ボックス 323"/>
          <p:cNvSpPr txBox="1"/>
          <p:nvPr/>
        </p:nvSpPr>
        <p:spPr>
          <a:xfrm>
            <a:off x="6547279" y="6446079"/>
            <a:ext cx="1325765" cy="241924"/>
          </a:xfrm>
          <a:prstGeom prst="rect">
            <a:avLst/>
          </a:prstGeom>
          <a:noFill/>
        </p:spPr>
        <p:txBody>
          <a:bodyPr wrap="none" lIns="35904" tIns="35904" rIns="35904" bIns="35904" rtlCol="0" anchor="ctr" anchorCtr="0">
            <a:noAutofit/>
          </a:bodyPr>
          <a:lstStyle/>
          <a:p>
            <a:pPr defTabSz="911506" fontAlgn="auto">
              <a:spcBef>
                <a:spcPts val="0"/>
              </a:spcBef>
              <a:spcAft>
                <a:spcPts val="0"/>
              </a:spcAft>
            </a:pPr>
            <a:r>
              <a:rPr lang="ja-JP" altLang="en-US" sz="1100" b="0" dirty="0">
                <a:solidFill>
                  <a:srgbClr val="000000"/>
                </a:solidFill>
                <a:latin typeface="ＭＳ 明朝" panose="02020609040205080304" pitchFamily="17" charset="-128"/>
                <a:ea typeface="ＭＳ 明朝" panose="02020609040205080304" pitchFamily="17" charset="-128"/>
              </a:rPr>
              <a:t>例：日本年金機構</a:t>
            </a:r>
          </a:p>
        </p:txBody>
      </p:sp>
      <p:sp>
        <p:nvSpPr>
          <p:cNvPr id="325" name="テキスト ボックス 324"/>
          <p:cNvSpPr txBox="1"/>
          <p:nvPr/>
        </p:nvSpPr>
        <p:spPr>
          <a:xfrm>
            <a:off x="4953137" y="6460136"/>
            <a:ext cx="842713" cy="241924"/>
          </a:xfrm>
          <a:prstGeom prst="rect">
            <a:avLst/>
          </a:prstGeom>
          <a:noFill/>
        </p:spPr>
        <p:txBody>
          <a:bodyPr wrap="none" lIns="35904" tIns="35904" rIns="35904" bIns="35904" rtlCol="0" anchor="ctr" anchorCtr="0">
            <a:noAutofit/>
          </a:bodyPr>
          <a:lstStyle/>
          <a:p>
            <a:pPr defTabSz="911506" fontAlgn="auto">
              <a:spcBef>
                <a:spcPts val="0"/>
              </a:spcBef>
              <a:spcAft>
                <a:spcPts val="0"/>
              </a:spcAft>
            </a:pPr>
            <a:r>
              <a:rPr lang="ja-JP" altLang="en-US" sz="1100" b="0" dirty="0">
                <a:solidFill>
                  <a:srgbClr val="000000"/>
                </a:solidFill>
                <a:latin typeface="ＭＳ 明朝" panose="02020609040205080304" pitchFamily="17" charset="-128"/>
                <a:ea typeface="ＭＳ 明朝" panose="02020609040205080304" pitchFamily="17" charset="-128"/>
              </a:rPr>
              <a:t>例：自治体</a:t>
            </a:r>
          </a:p>
        </p:txBody>
      </p:sp>
      <p:sp>
        <p:nvSpPr>
          <p:cNvPr id="326" name="テキスト ボックス 325"/>
          <p:cNvSpPr txBox="1"/>
          <p:nvPr/>
        </p:nvSpPr>
        <p:spPr>
          <a:xfrm>
            <a:off x="8341699" y="6441284"/>
            <a:ext cx="1325765" cy="241924"/>
          </a:xfrm>
          <a:prstGeom prst="rect">
            <a:avLst/>
          </a:prstGeom>
          <a:noFill/>
        </p:spPr>
        <p:txBody>
          <a:bodyPr wrap="none" lIns="35904" tIns="35904" rIns="35904" bIns="35904" rtlCol="0" anchor="ctr" anchorCtr="0">
            <a:noAutofit/>
          </a:bodyPr>
          <a:lstStyle/>
          <a:p>
            <a:pPr defTabSz="911506" fontAlgn="auto">
              <a:spcBef>
                <a:spcPts val="0"/>
              </a:spcBef>
              <a:spcAft>
                <a:spcPts val="0"/>
              </a:spcAft>
            </a:pPr>
            <a:r>
              <a:rPr lang="ja-JP" altLang="en-US" sz="1100" b="0" dirty="0">
                <a:solidFill>
                  <a:srgbClr val="000000"/>
                </a:solidFill>
                <a:latin typeface="ＭＳ 明朝" panose="02020609040205080304" pitchFamily="17" charset="-128"/>
                <a:ea typeface="ＭＳ 明朝" panose="02020609040205080304" pitchFamily="17" charset="-128"/>
              </a:rPr>
              <a:t>例：健保組合等</a:t>
            </a:r>
          </a:p>
        </p:txBody>
      </p:sp>
      <p:pic>
        <p:nvPicPr>
          <p:cNvPr id="327" name="Picture 23" descr="ビル4-OTHER イラストアイコ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50439" y="6144341"/>
            <a:ext cx="542818" cy="540302"/>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19" descr="街-オフィスビル イラストアイコ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591865" y="6089860"/>
            <a:ext cx="515418" cy="478610"/>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21" descr="ビル-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226125" y="6078319"/>
            <a:ext cx="577948" cy="478610"/>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14" descr="https://mipkm.zpf.nec.co.jp/presentation/images/clipart/preview/bl_003.e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4275" y="6193880"/>
            <a:ext cx="379700" cy="37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 descr="C:\Users\CS832991\Desktop\素材\SV.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6669" y="3751358"/>
            <a:ext cx="406765" cy="476956"/>
          </a:xfrm>
          <a:prstGeom prst="rect">
            <a:avLst/>
          </a:prstGeom>
          <a:noFill/>
          <a:extLst>
            <a:ext uri="{909E8E84-426E-40DD-AFC4-6F175D3DCCD1}">
              <a14:hiddenFill xmlns:a14="http://schemas.microsoft.com/office/drawing/2010/main">
                <a:solidFill>
                  <a:srgbClr val="FFFFFF"/>
                </a:solidFill>
              </a14:hiddenFill>
            </a:ext>
          </a:extLst>
        </p:spPr>
      </p:pic>
      <p:sp>
        <p:nvSpPr>
          <p:cNvPr id="86" name="テキスト ボックス 85"/>
          <p:cNvSpPr txBox="1"/>
          <p:nvPr/>
        </p:nvSpPr>
        <p:spPr>
          <a:xfrm>
            <a:off x="3628351" y="3795122"/>
            <a:ext cx="597043" cy="226458"/>
          </a:xfrm>
          <a:prstGeom prst="ellipse">
            <a:avLst/>
          </a:prstGeom>
          <a:solidFill>
            <a:schemeClr val="bg1"/>
          </a:solidFill>
          <a:ln w="15875">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符号Ａ</a:t>
            </a:r>
          </a:p>
        </p:txBody>
      </p:sp>
      <p:sp>
        <p:nvSpPr>
          <p:cNvPr id="87" name="テキスト ボックス 86"/>
          <p:cNvSpPr txBox="1"/>
          <p:nvPr/>
        </p:nvSpPr>
        <p:spPr>
          <a:xfrm>
            <a:off x="3589236" y="4057699"/>
            <a:ext cx="656264" cy="193549"/>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90" name="フローチャート : 書類 89"/>
          <p:cNvSpPr/>
          <p:nvPr/>
        </p:nvSpPr>
        <p:spPr>
          <a:xfrm>
            <a:off x="5220452" y="3862558"/>
            <a:ext cx="789958" cy="684270"/>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91" name="フローチャート : 書類 90"/>
          <p:cNvSpPr/>
          <p:nvPr/>
        </p:nvSpPr>
        <p:spPr>
          <a:xfrm>
            <a:off x="5156606" y="3807278"/>
            <a:ext cx="801812" cy="709236"/>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93" name="フローチャート : 書類 92"/>
          <p:cNvSpPr/>
          <p:nvPr/>
        </p:nvSpPr>
        <p:spPr>
          <a:xfrm>
            <a:off x="5156624" y="3758303"/>
            <a:ext cx="765536" cy="709656"/>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pic>
        <p:nvPicPr>
          <p:cNvPr id="94" name="Picture 2" descr="C:\Users\CS832991\Desktop\素材\SV.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0398" y="3758303"/>
            <a:ext cx="406765" cy="476956"/>
          </a:xfrm>
          <a:prstGeom prst="rect">
            <a:avLst/>
          </a:prstGeom>
          <a:noFill/>
          <a:extLst>
            <a:ext uri="{909E8E84-426E-40DD-AFC4-6F175D3DCCD1}">
              <a14:hiddenFill xmlns:a14="http://schemas.microsoft.com/office/drawing/2010/main">
                <a:solidFill>
                  <a:srgbClr val="FFFFFF"/>
                </a:solidFill>
              </a14:hiddenFill>
            </a:ext>
          </a:extLst>
        </p:spPr>
      </p:pic>
      <p:sp>
        <p:nvSpPr>
          <p:cNvPr id="95" name="テキスト ボックス 94"/>
          <p:cNvSpPr txBox="1"/>
          <p:nvPr/>
        </p:nvSpPr>
        <p:spPr>
          <a:xfrm>
            <a:off x="5220601" y="3807280"/>
            <a:ext cx="608701" cy="233530"/>
          </a:xfrm>
          <a:prstGeom prst="ellipse">
            <a:avLst/>
          </a:prstGeom>
          <a:solidFill>
            <a:schemeClr val="bg1"/>
          </a:solidFill>
          <a:ln w="15875">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符号Ｂ</a:t>
            </a:r>
          </a:p>
        </p:txBody>
      </p:sp>
      <p:sp>
        <p:nvSpPr>
          <p:cNvPr id="96" name="テキスト ボックス 95"/>
          <p:cNvSpPr txBox="1"/>
          <p:nvPr/>
        </p:nvSpPr>
        <p:spPr>
          <a:xfrm>
            <a:off x="5201440" y="4082701"/>
            <a:ext cx="681549" cy="213367"/>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97" name="フローチャート : 書類 96"/>
          <p:cNvSpPr/>
          <p:nvPr/>
        </p:nvSpPr>
        <p:spPr>
          <a:xfrm>
            <a:off x="7014537" y="3854011"/>
            <a:ext cx="752944" cy="713149"/>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98" name="フローチャート : 書類 97"/>
          <p:cNvSpPr/>
          <p:nvPr/>
        </p:nvSpPr>
        <p:spPr>
          <a:xfrm>
            <a:off x="6950692" y="3807651"/>
            <a:ext cx="777064" cy="729014"/>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99" name="フローチャート : 書類 98"/>
          <p:cNvSpPr/>
          <p:nvPr/>
        </p:nvSpPr>
        <p:spPr>
          <a:xfrm>
            <a:off x="6907516" y="3760230"/>
            <a:ext cx="758739" cy="727870"/>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pic>
        <p:nvPicPr>
          <p:cNvPr id="100" name="Picture 2" descr="C:\Users\CS832991\Desktop\素材\SV.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1736" y="3740925"/>
            <a:ext cx="406765" cy="476956"/>
          </a:xfrm>
          <a:prstGeom prst="rect">
            <a:avLst/>
          </a:prstGeom>
          <a:noFill/>
          <a:extLst>
            <a:ext uri="{909E8E84-426E-40DD-AFC4-6F175D3DCCD1}">
              <a14:hiddenFill xmlns:a14="http://schemas.microsoft.com/office/drawing/2010/main">
                <a:solidFill>
                  <a:srgbClr val="FFFFFF"/>
                </a:solidFill>
              </a14:hiddenFill>
            </a:ext>
          </a:extLst>
        </p:spPr>
      </p:pic>
      <p:sp>
        <p:nvSpPr>
          <p:cNvPr id="101" name="テキスト ボックス 100"/>
          <p:cNvSpPr txBox="1"/>
          <p:nvPr/>
        </p:nvSpPr>
        <p:spPr>
          <a:xfrm>
            <a:off x="6973150" y="3786831"/>
            <a:ext cx="593243" cy="261677"/>
          </a:xfrm>
          <a:prstGeom prst="ellipse">
            <a:avLst/>
          </a:prstGeom>
          <a:solidFill>
            <a:schemeClr val="bg1"/>
          </a:solidFill>
          <a:ln w="15875">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符号Ｃ</a:t>
            </a:r>
          </a:p>
        </p:txBody>
      </p:sp>
      <p:sp>
        <p:nvSpPr>
          <p:cNvPr id="102" name="テキスト ボックス 101"/>
          <p:cNvSpPr txBox="1"/>
          <p:nvPr/>
        </p:nvSpPr>
        <p:spPr>
          <a:xfrm>
            <a:off x="6932743" y="4111382"/>
            <a:ext cx="687300" cy="204997"/>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103" name="フローチャート : 書類 102"/>
          <p:cNvSpPr/>
          <p:nvPr/>
        </p:nvSpPr>
        <p:spPr>
          <a:xfrm>
            <a:off x="8826347" y="3841359"/>
            <a:ext cx="792179" cy="727061"/>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104" name="フローチャート : 書類 103"/>
          <p:cNvSpPr/>
          <p:nvPr/>
        </p:nvSpPr>
        <p:spPr>
          <a:xfrm>
            <a:off x="8762487" y="3795018"/>
            <a:ext cx="805487" cy="718735"/>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sp>
        <p:nvSpPr>
          <p:cNvPr id="105" name="フローチャート : 書類 104"/>
          <p:cNvSpPr/>
          <p:nvPr/>
        </p:nvSpPr>
        <p:spPr>
          <a:xfrm>
            <a:off x="8747811" y="3746890"/>
            <a:ext cx="777830" cy="718274"/>
          </a:xfrm>
          <a:prstGeom prst="flowChartDocumen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1506" fontAlgn="auto">
              <a:spcBef>
                <a:spcPts val="0"/>
              </a:spcBef>
              <a:spcAft>
                <a:spcPts val="0"/>
              </a:spcAft>
            </a:pPr>
            <a:endParaRPr lang="ja-JP" altLang="en-US" b="0">
              <a:solidFill>
                <a:prstClr val="white"/>
              </a:solidFill>
            </a:endParaRPr>
          </a:p>
        </p:txBody>
      </p:sp>
      <p:pic>
        <p:nvPicPr>
          <p:cNvPr id="106" name="Picture 2" descr="C:\Users\CS832991\Desktop\素材\SV.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6997" y="3783476"/>
            <a:ext cx="406765" cy="476956"/>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106"/>
          <p:cNvSpPr txBox="1"/>
          <p:nvPr/>
        </p:nvSpPr>
        <p:spPr>
          <a:xfrm>
            <a:off x="8786458" y="3783484"/>
            <a:ext cx="646983" cy="261677"/>
          </a:xfrm>
          <a:prstGeom prst="ellipse">
            <a:avLst/>
          </a:prstGeom>
          <a:solidFill>
            <a:schemeClr val="bg1"/>
          </a:solidFill>
          <a:ln w="15875">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符号Ｄ</a:t>
            </a:r>
          </a:p>
        </p:txBody>
      </p:sp>
      <p:sp>
        <p:nvSpPr>
          <p:cNvPr id="108" name="テキスト ボックス 107"/>
          <p:cNvSpPr txBox="1"/>
          <p:nvPr/>
        </p:nvSpPr>
        <p:spPr>
          <a:xfrm>
            <a:off x="8786453" y="4105879"/>
            <a:ext cx="697109" cy="199522"/>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1506" fontAlgn="auto">
              <a:spcBef>
                <a:spcPts val="0"/>
              </a:spcBef>
              <a:spcAft>
                <a:spcPts val="0"/>
              </a:spcAft>
            </a:pPr>
            <a:r>
              <a:rPr lang="ja-JP" altLang="en-US" sz="1200" b="0" dirty="0">
                <a:solidFill>
                  <a:srgbClr val="000000"/>
                </a:solidFill>
                <a:latin typeface="ＭＳ ゴシック" panose="020B0609070205080204" pitchFamily="49" charset="-128"/>
                <a:ea typeface="ＭＳ ゴシック" panose="020B0609070205080204" pitchFamily="49" charset="-128"/>
              </a:rPr>
              <a:t>個人情報</a:t>
            </a:r>
          </a:p>
        </p:txBody>
      </p:sp>
      <p:cxnSp>
        <p:nvCxnSpPr>
          <p:cNvPr id="109" name="直線矢印コネクタ 108"/>
          <p:cNvCxnSpPr/>
          <p:nvPr/>
        </p:nvCxnSpPr>
        <p:spPr bwMode="auto">
          <a:xfrm flipH="1" flipV="1">
            <a:off x="317274" y="3590456"/>
            <a:ext cx="439" cy="1934994"/>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11" name="直線矢印コネクタ 110"/>
          <p:cNvCxnSpPr/>
          <p:nvPr/>
        </p:nvCxnSpPr>
        <p:spPr bwMode="auto">
          <a:xfrm>
            <a:off x="317260" y="5524288"/>
            <a:ext cx="2016399" cy="0"/>
          </a:xfrm>
          <a:prstGeom prst="straightConnector1">
            <a:avLst/>
          </a:prstGeom>
          <a:solidFill>
            <a:schemeClr val="bg1"/>
          </a:solidFill>
          <a:ln w="19050" cap="flat" cmpd="sng" algn="ctr">
            <a:solidFill>
              <a:schemeClr val="tx1"/>
            </a:solidFill>
            <a:prstDash val="solid"/>
            <a:round/>
            <a:headEnd type="none" w="med" len="med"/>
            <a:tailEnd type="none"/>
          </a:ln>
          <a:effectLst/>
        </p:spPr>
      </p:cxnSp>
      <p:sp>
        <p:nvSpPr>
          <p:cNvPr id="114" name="テキスト ボックス 113"/>
          <p:cNvSpPr txBox="1"/>
          <p:nvPr/>
        </p:nvSpPr>
        <p:spPr>
          <a:xfrm>
            <a:off x="3345826" y="3479076"/>
            <a:ext cx="1116601" cy="243565"/>
          </a:xfrm>
          <a:prstGeom prst="rect">
            <a:avLst/>
          </a:prstGeom>
          <a:noFill/>
        </p:spPr>
        <p:txBody>
          <a:bodyPr wrap="none" lIns="0" tIns="0" rIns="0" bIns="0" rtlCol="0" anchor="ctr" anchorCtr="0">
            <a:noAutofit/>
          </a:bodyPr>
          <a:lstStyle/>
          <a:p>
            <a:pPr algn="ctr" defTabSz="911506"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中間サーバー</a:t>
            </a:r>
          </a:p>
        </p:txBody>
      </p:sp>
      <p:sp>
        <p:nvSpPr>
          <p:cNvPr id="115" name="テキスト ボックス 114"/>
          <p:cNvSpPr txBox="1"/>
          <p:nvPr/>
        </p:nvSpPr>
        <p:spPr>
          <a:xfrm>
            <a:off x="4893920" y="3507837"/>
            <a:ext cx="1116601" cy="243565"/>
          </a:xfrm>
          <a:prstGeom prst="rect">
            <a:avLst/>
          </a:prstGeom>
          <a:noFill/>
        </p:spPr>
        <p:txBody>
          <a:bodyPr wrap="none" lIns="0" tIns="0" rIns="0" bIns="0" rtlCol="0" anchor="ctr" anchorCtr="0">
            <a:noAutofit/>
          </a:bodyPr>
          <a:lstStyle/>
          <a:p>
            <a:pPr algn="ctr" defTabSz="911506"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中間サーバー</a:t>
            </a:r>
          </a:p>
        </p:txBody>
      </p:sp>
      <p:sp>
        <p:nvSpPr>
          <p:cNvPr id="116" name="テキスト ボックス 115"/>
          <p:cNvSpPr txBox="1"/>
          <p:nvPr/>
        </p:nvSpPr>
        <p:spPr>
          <a:xfrm>
            <a:off x="6546106" y="3503360"/>
            <a:ext cx="1116601" cy="243565"/>
          </a:xfrm>
          <a:prstGeom prst="rect">
            <a:avLst/>
          </a:prstGeom>
          <a:noFill/>
        </p:spPr>
        <p:txBody>
          <a:bodyPr wrap="none" lIns="0" tIns="0" rIns="0" bIns="0" rtlCol="0" anchor="ctr" anchorCtr="0">
            <a:noAutofit/>
          </a:bodyPr>
          <a:lstStyle/>
          <a:p>
            <a:pPr algn="ctr" defTabSz="911506"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中間サーバー</a:t>
            </a:r>
          </a:p>
        </p:txBody>
      </p:sp>
      <p:sp>
        <p:nvSpPr>
          <p:cNvPr id="117" name="テキスト ボックス 116"/>
          <p:cNvSpPr txBox="1"/>
          <p:nvPr/>
        </p:nvSpPr>
        <p:spPr>
          <a:xfrm>
            <a:off x="8471191" y="3516702"/>
            <a:ext cx="1116601" cy="243565"/>
          </a:xfrm>
          <a:prstGeom prst="rect">
            <a:avLst/>
          </a:prstGeom>
          <a:noFill/>
        </p:spPr>
        <p:txBody>
          <a:bodyPr wrap="none" lIns="0" tIns="0" rIns="0" bIns="0" rtlCol="0" anchor="ctr" anchorCtr="0">
            <a:noAutofit/>
          </a:bodyPr>
          <a:lstStyle/>
          <a:p>
            <a:pPr algn="ctr" defTabSz="911506"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中間サーバー</a:t>
            </a:r>
          </a:p>
        </p:txBody>
      </p:sp>
      <p:cxnSp>
        <p:nvCxnSpPr>
          <p:cNvPr id="118" name="直線コネクタ 117"/>
          <p:cNvCxnSpPr/>
          <p:nvPr/>
        </p:nvCxnSpPr>
        <p:spPr bwMode="auto">
          <a:xfrm>
            <a:off x="3887470" y="4384962"/>
            <a:ext cx="1" cy="297598"/>
          </a:xfrm>
          <a:prstGeom prst="line">
            <a:avLst/>
          </a:prstGeom>
          <a:solidFill>
            <a:schemeClr val="bg1"/>
          </a:solidFill>
          <a:ln w="19050" cap="flat" cmpd="sng" algn="ctr">
            <a:solidFill>
              <a:schemeClr val="tx1"/>
            </a:solidFill>
            <a:prstDash val="solid"/>
            <a:round/>
            <a:headEnd type="arrow" w="med" len="med"/>
            <a:tailEnd type="none" w="med" len="med"/>
          </a:ln>
          <a:effectLst/>
        </p:spPr>
      </p:cxnSp>
      <p:cxnSp>
        <p:nvCxnSpPr>
          <p:cNvPr id="119" name="直線コネクタ 118"/>
          <p:cNvCxnSpPr/>
          <p:nvPr/>
        </p:nvCxnSpPr>
        <p:spPr bwMode="auto">
          <a:xfrm>
            <a:off x="5493346" y="4425321"/>
            <a:ext cx="1" cy="297598"/>
          </a:xfrm>
          <a:prstGeom prst="line">
            <a:avLst/>
          </a:prstGeom>
          <a:solidFill>
            <a:schemeClr val="bg1"/>
          </a:solidFill>
          <a:ln w="19050" cap="flat" cmpd="sng" algn="ctr">
            <a:solidFill>
              <a:schemeClr val="tx1"/>
            </a:solidFill>
            <a:prstDash val="solid"/>
            <a:round/>
            <a:headEnd type="arrow" w="med" len="med"/>
            <a:tailEnd type="none" w="med" len="med"/>
          </a:ln>
          <a:effectLst/>
        </p:spPr>
      </p:cxnSp>
      <p:cxnSp>
        <p:nvCxnSpPr>
          <p:cNvPr id="120" name="直線コネクタ 119"/>
          <p:cNvCxnSpPr/>
          <p:nvPr/>
        </p:nvCxnSpPr>
        <p:spPr bwMode="auto">
          <a:xfrm>
            <a:off x="7276498" y="4425321"/>
            <a:ext cx="1" cy="297598"/>
          </a:xfrm>
          <a:prstGeom prst="line">
            <a:avLst/>
          </a:prstGeom>
          <a:solidFill>
            <a:schemeClr val="bg1"/>
          </a:solidFill>
          <a:ln w="19050" cap="flat" cmpd="sng" algn="ctr">
            <a:solidFill>
              <a:schemeClr val="tx1"/>
            </a:solidFill>
            <a:prstDash val="solid"/>
            <a:round/>
            <a:headEnd type="arrow" w="med" len="med"/>
            <a:tailEnd type="none" w="med" len="med"/>
          </a:ln>
          <a:effectLst/>
        </p:spPr>
      </p:cxnSp>
      <p:cxnSp>
        <p:nvCxnSpPr>
          <p:cNvPr id="121" name="直線コネクタ 120"/>
          <p:cNvCxnSpPr/>
          <p:nvPr/>
        </p:nvCxnSpPr>
        <p:spPr bwMode="auto">
          <a:xfrm>
            <a:off x="9132708" y="4431610"/>
            <a:ext cx="1" cy="297598"/>
          </a:xfrm>
          <a:prstGeom prst="line">
            <a:avLst/>
          </a:prstGeom>
          <a:solidFill>
            <a:schemeClr val="bg1"/>
          </a:solidFill>
          <a:ln w="19050" cap="flat" cmpd="sng" algn="ctr">
            <a:solidFill>
              <a:schemeClr val="tx1"/>
            </a:solidFill>
            <a:prstDash val="solid"/>
            <a:round/>
            <a:headEnd type="arrow" w="med" len="med"/>
            <a:tailEnd type="none" w="med" len="med"/>
          </a:ln>
          <a:effectLst/>
        </p:spPr>
      </p:cxnSp>
      <p:sp>
        <p:nvSpPr>
          <p:cNvPr id="122" name="テキスト ボックス 121"/>
          <p:cNvSpPr txBox="1"/>
          <p:nvPr/>
        </p:nvSpPr>
        <p:spPr>
          <a:xfrm>
            <a:off x="4966734" y="5901005"/>
            <a:ext cx="1116601" cy="243565"/>
          </a:xfrm>
          <a:prstGeom prst="rect">
            <a:avLst/>
          </a:prstGeom>
          <a:noFill/>
        </p:spPr>
        <p:txBody>
          <a:bodyPr wrap="none" lIns="0" tIns="0" rIns="0" bIns="0" rtlCol="0" anchor="ctr" anchorCtr="0">
            <a:noAutofit/>
          </a:bodyPr>
          <a:lstStyle/>
          <a:p>
            <a:pPr algn="ctr" defTabSz="911506"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既存システム</a:t>
            </a:r>
          </a:p>
        </p:txBody>
      </p:sp>
      <p:sp>
        <p:nvSpPr>
          <p:cNvPr id="123" name="テキスト ボックス 122"/>
          <p:cNvSpPr txBox="1"/>
          <p:nvPr/>
        </p:nvSpPr>
        <p:spPr>
          <a:xfrm>
            <a:off x="3345826" y="5901005"/>
            <a:ext cx="1116601" cy="243565"/>
          </a:xfrm>
          <a:prstGeom prst="rect">
            <a:avLst/>
          </a:prstGeom>
          <a:noFill/>
        </p:spPr>
        <p:txBody>
          <a:bodyPr wrap="none" lIns="0" tIns="0" rIns="0" bIns="0" rtlCol="0" anchor="ctr" anchorCtr="0">
            <a:noAutofit/>
          </a:bodyPr>
          <a:lstStyle/>
          <a:p>
            <a:pPr algn="ctr" defTabSz="911506"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既存システム</a:t>
            </a:r>
          </a:p>
        </p:txBody>
      </p:sp>
      <p:sp>
        <p:nvSpPr>
          <p:cNvPr id="124" name="テキスト ボックス 123"/>
          <p:cNvSpPr txBox="1"/>
          <p:nvPr/>
        </p:nvSpPr>
        <p:spPr>
          <a:xfrm>
            <a:off x="6665222" y="5901005"/>
            <a:ext cx="1116601" cy="243565"/>
          </a:xfrm>
          <a:prstGeom prst="rect">
            <a:avLst/>
          </a:prstGeom>
          <a:noFill/>
        </p:spPr>
        <p:txBody>
          <a:bodyPr wrap="none" lIns="0" tIns="0" rIns="0" bIns="0" rtlCol="0" anchor="ctr" anchorCtr="0">
            <a:noAutofit/>
          </a:bodyPr>
          <a:lstStyle/>
          <a:p>
            <a:pPr algn="ctr" defTabSz="911506"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既存システム</a:t>
            </a:r>
          </a:p>
        </p:txBody>
      </p:sp>
      <p:sp>
        <p:nvSpPr>
          <p:cNvPr id="125" name="テキスト ボックス 124"/>
          <p:cNvSpPr txBox="1"/>
          <p:nvPr/>
        </p:nvSpPr>
        <p:spPr>
          <a:xfrm>
            <a:off x="8451478" y="5901005"/>
            <a:ext cx="1116601" cy="243565"/>
          </a:xfrm>
          <a:prstGeom prst="rect">
            <a:avLst/>
          </a:prstGeom>
          <a:noFill/>
        </p:spPr>
        <p:txBody>
          <a:bodyPr wrap="none" lIns="0" tIns="0" rIns="0" bIns="0" rtlCol="0" anchor="ctr" anchorCtr="0">
            <a:noAutofit/>
          </a:bodyPr>
          <a:lstStyle/>
          <a:p>
            <a:pPr algn="ctr" defTabSz="911506"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既存システム</a:t>
            </a:r>
          </a:p>
        </p:txBody>
      </p:sp>
      <p:sp>
        <p:nvSpPr>
          <p:cNvPr id="126" name="テキスト ボックス 125"/>
          <p:cNvSpPr txBox="1"/>
          <p:nvPr/>
        </p:nvSpPr>
        <p:spPr>
          <a:xfrm>
            <a:off x="3345814" y="1412776"/>
            <a:ext cx="5043477" cy="567457"/>
          </a:xfrm>
          <a:prstGeom prst="rect">
            <a:avLst/>
          </a:prstGeom>
          <a:noFill/>
          <a:ln w="19050">
            <a:noFill/>
          </a:ln>
        </p:spPr>
        <p:txBody>
          <a:bodyPr wrap="none" lIns="0" tIns="0" rIns="0" bIns="0" rtlCol="0" anchor="ctr" anchorCtr="0">
            <a:noAutofit/>
          </a:bodyPr>
          <a:lstStyle/>
          <a:p>
            <a:pPr defTabSz="911506" fontAlgn="auto">
              <a:spcBef>
                <a:spcPts val="0"/>
              </a:spcBef>
              <a:spcAft>
                <a:spcPts val="0"/>
              </a:spcAft>
            </a:pP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年１月～　国の機関間の情報連携</a:t>
            </a: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1506" fontAlgn="auto">
              <a:spcBef>
                <a:spcPts val="0"/>
              </a:spcBef>
              <a:spcAft>
                <a:spcPts val="0"/>
              </a:spcAft>
            </a:pP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７月～　地方公共団体・医療保険者の情報連携</a:t>
            </a:r>
          </a:p>
        </p:txBody>
      </p:sp>
      <p:sp>
        <p:nvSpPr>
          <p:cNvPr id="113" name="スライド番号プレースホルダー 10"/>
          <p:cNvSpPr>
            <a:spLocks noGrp="1"/>
          </p:cNvSpPr>
          <p:nvPr>
            <p:ph type="sldNum" sz="quarter" idx="12"/>
          </p:nvPr>
        </p:nvSpPr>
        <p:spPr>
          <a:xfrm>
            <a:off x="8729232" y="6524625"/>
            <a:ext cx="1169458" cy="268288"/>
          </a:xfrm>
        </p:spPr>
        <p:txBody>
          <a:bodyPr/>
          <a:lstStyle/>
          <a:p>
            <a:fld id="{18BA6CFE-2ED4-40E1-96A1-11B22872876B}" type="slidenum">
              <a:rPr lang="en-US" altLang="ja-JP" smtClean="0">
                <a:solidFill>
                  <a:srgbClr val="000000"/>
                </a:solidFill>
              </a:rPr>
              <a:pPr/>
              <a:t>57</a:t>
            </a:fld>
            <a:endParaRPr lang="en-US" altLang="ja-JP" dirty="0">
              <a:solidFill>
                <a:srgbClr val="000000"/>
              </a:solidFill>
            </a:endParaRPr>
          </a:p>
        </p:txBody>
      </p:sp>
      <p:sp>
        <p:nvSpPr>
          <p:cNvPr id="112" name="正方形/長方形 111"/>
          <p:cNvSpPr/>
          <p:nvPr/>
        </p:nvSpPr>
        <p:spPr>
          <a:xfrm>
            <a:off x="368981" y="-93895"/>
            <a:ext cx="9192973" cy="375790"/>
          </a:xfrm>
          <a:prstGeom prst="rect">
            <a:avLst/>
          </a:prstGeom>
        </p:spPr>
        <p:txBody>
          <a:bodyPr wrap="none" lIns="35684" tIns="35684" rIns="35684" bIns="35684" anchor="ctr" anchorCtr="0">
            <a:noAutofit/>
          </a:bodyPr>
          <a:lstStyle/>
          <a:p>
            <a:pPr algn="ctr" defTabSz="904971"/>
            <a:r>
              <a:rPr lang="ja-JP" altLang="en-US" b="1" dirty="0" smtClean="0">
                <a:solidFill>
                  <a:prstClr val="black"/>
                </a:solidFill>
                <a:latin typeface="HGP創英角ｺﾞｼｯｸUB" panose="020B0900000000000000" pitchFamily="50" charset="-128"/>
                <a:ea typeface="HGP創英角ｺﾞｼｯｸUB" panose="020B0900000000000000" pitchFamily="50" charset="-128"/>
              </a:rPr>
              <a:t>マイナンバー制度における情報連携の仕組み</a:t>
            </a:r>
            <a:endParaRPr lang="ja-JP" altLang="en-US" b="1"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27" name="テキスト ボックス 126"/>
          <p:cNvSpPr txBox="1"/>
          <p:nvPr/>
        </p:nvSpPr>
        <p:spPr>
          <a:xfrm>
            <a:off x="195817" y="263071"/>
            <a:ext cx="9558298" cy="1221713"/>
          </a:xfrm>
          <a:prstGeom prst="rect">
            <a:avLst/>
          </a:prstGeom>
          <a:noFill/>
          <a:ln w="15875">
            <a:solidFill>
              <a:schemeClr val="tx1"/>
            </a:solidFill>
          </a:ln>
        </p:spPr>
        <p:txBody>
          <a:bodyPr wrap="square" lIns="35684" tIns="35684" rIns="35684" bIns="35684" rtlCol="0">
            <a:noAutofit/>
          </a:bodyPr>
          <a:lstStyle/>
          <a:p>
            <a:pPr marL="179109" indent="-179109" defTabSz="904971"/>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マイナンバー制度は、医療保険の立場から見れば、行政機関等が保有する情報を情報連携の対象として、医療保険者の保険給付・保険料徴収等に関する手続きに当たって必要な情報を取得して利用するもの。</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179109" indent="-179109" defTabSz="904971"/>
            <a:r>
              <a:rPr lang="ja-JP" altLang="en-US" sz="1200" dirty="0" smtClean="0">
                <a:solidFill>
                  <a:prstClr val="black"/>
                </a:solidFill>
                <a:latin typeface="ＭＳ ゴシック" panose="020B0609070205080204" pitchFamily="49" charset="-128"/>
                <a:ea typeface="ＭＳ ゴシック" panose="020B0609070205080204" pitchFamily="49" charset="-128"/>
              </a:rPr>
              <a:t>○　情報連携は、新たに立ち上げる情報提供ネットワークを通じて住基ネットに接続して行うこととしている。</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179109" indent="-179109" defTabSz="904971"/>
            <a:r>
              <a:rPr lang="ja-JP" altLang="en-US" sz="1200" dirty="0" smtClean="0">
                <a:solidFill>
                  <a:prstClr val="black"/>
                </a:solidFill>
                <a:latin typeface="ＭＳ ゴシック" panose="020B0609070205080204" pitchFamily="49" charset="-128"/>
                <a:ea typeface="ＭＳ ゴシック" panose="020B0609070205080204" pitchFamily="49" charset="-128"/>
              </a:rPr>
              <a:t>○　その際には、悪意のある者がマイナンバーを用いても個人情報にアクセスすることができないよう、利用機関ごとに異なる「機関別符号」を用いて情報連携する仕組みとしている。</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179109" indent="-179109" defTabSz="904971"/>
            <a:r>
              <a:rPr lang="ja-JP" altLang="en-US" sz="1350" dirty="0" smtClean="0">
                <a:solidFill>
                  <a:prstClr val="black"/>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マイナンバーそのものは個人情報に対して情報連携せず、芋づる式の情報漏えいを防止。</a:t>
            </a: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cxnSp>
        <p:nvCxnSpPr>
          <p:cNvPr id="128" name="直線コネクタ 127"/>
          <p:cNvCxnSpPr/>
          <p:nvPr/>
        </p:nvCxnSpPr>
        <p:spPr>
          <a:xfrm>
            <a:off x="0" y="224155"/>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5017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円/楕円 33"/>
          <p:cNvSpPr/>
          <p:nvPr/>
        </p:nvSpPr>
        <p:spPr>
          <a:xfrm>
            <a:off x="5831193" y="4971244"/>
            <a:ext cx="3808838" cy="160011"/>
          </a:xfrm>
          <a:prstGeom prst="ellipse">
            <a:avLst/>
          </a:prstGeom>
          <a:solidFill>
            <a:srgbClr val="FFCCFF">
              <a:alpha val="5000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0382"/>
            <a:endParaRPr lang="ja-JP" altLang="en-US" sz="1200" dirty="0">
              <a:solidFill>
                <a:srgbClr val="FF0000"/>
              </a:solidFill>
            </a:endParaRPr>
          </a:p>
        </p:txBody>
      </p:sp>
      <p:sp>
        <p:nvSpPr>
          <p:cNvPr id="3" name="角丸四角形 2"/>
          <p:cNvSpPr/>
          <p:nvPr/>
        </p:nvSpPr>
        <p:spPr bwMode="auto">
          <a:xfrm>
            <a:off x="62837" y="2801865"/>
            <a:ext cx="2089750" cy="692804"/>
          </a:xfrm>
          <a:prstGeom prst="roundRect">
            <a:avLst>
              <a:gd name="adj" fmla="val 8511"/>
            </a:avLst>
          </a:prstGeom>
          <a:solidFill>
            <a:srgbClr val="F3FAFF"/>
          </a:solidFill>
          <a:ln w="28575" cap="flat" cmpd="sng" algn="ctr">
            <a:solidFill>
              <a:schemeClr val="hlink"/>
            </a:solidFill>
            <a:prstDash val="solid"/>
            <a:round/>
            <a:headEnd type="none" w="med" len="med"/>
            <a:tailEnd type="none" w="med" len="med"/>
          </a:ln>
          <a:effectLst/>
        </p:spPr>
        <p:txBody>
          <a:bodyPr vert="horz" wrap="none" lIns="0" tIns="35928" rIns="0" bIns="0" numCol="1" rtlCol="0" anchor="t" anchorCtr="0" compatLnSpc="1">
            <a:prstTxWarp prst="textNoShape">
              <a:avLst/>
            </a:prstTxWarp>
          </a:bodyPr>
          <a:lstStyle/>
          <a:p>
            <a:pPr algn="ctr" defTabSz="910382">
              <a:lnSpc>
                <a:spcPts val="1200"/>
              </a:lnSpc>
              <a:buClr>
                <a:srgbClr val="00B4A0"/>
              </a:buClr>
            </a:pPr>
            <a:r>
              <a:rPr lang="ja-JP" altLang="en-US" sz="1200" b="1" dirty="0">
                <a:solidFill>
                  <a:srgbClr val="000000"/>
                </a:solidFill>
                <a:latin typeface="ＭＳ ゴシック" panose="020B0609070205080204" pitchFamily="49" charset="-128"/>
                <a:ea typeface="ＭＳ ゴシック" panose="020B0609070205080204" pitchFamily="49" charset="-128"/>
              </a:rPr>
              <a:t>地方公共団体システム機構</a:t>
            </a:r>
            <a:endParaRPr lang="en-US" altLang="ja-JP" sz="1200" b="1" dirty="0">
              <a:solidFill>
                <a:srgbClr val="000000"/>
              </a:solidFill>
              <a:latin typeface="ＭＳ ゴシック" panose="020B0609070205080204" pitchFamily="49" charset="-128"/>
              <a:ea typeface="ＭＳ ゴシック" panose="020B0609070205080204" pitchFamily="49" charset="-128"/>
            </a:endParaRPr>
          </a:p>
          <a:p>
            <a:pPr algn="ctr" defTabSz="910382">
              <a:lnSpc>
                <a:spcPts val="1200"/>
              </a:lnSpc>
              <a:buClr>
                <a:srgbClr val="00B4A0"/>
              </a:buClr>
            </a:pPr>
            <a:r>
              <a:rPr lang="en-US" altLang="ja-JP" sz="1200" dirty="0">
                <a:solidFill>
                  <a:srgbClr val="000000"/>
                </a:solidFill>
                <a:latin typeface="ＭＳ ゴシック" panose="020B0609070205080204" pitchFamily="49" charset="-128"/>
                <a:ea typeface="ＭＳ ゴシック" panose="020B0609070205080204" pitchFamily="49" charset="-128"/>
              </a:rPr>
              <a:t>【</a:t>
            </a:r>
            <a:r>
              <a:rPr lang="ja-JP" altLang="en-US" sz="1200" dirty="0">
                <a:solidFill>
                  <a:srgbClr val="000000"/>
                </a:solidFill>
                <a:latin typeface="ＭＳ ゴシック" panose="020B0609070205080204" pitchFamily="49" charset="-128"/>
                <a:ea typeface="ＭＳ ゴシック" panose="020B0609070205080204" pitchFamily="49" charset="-128"/>
              </a:rPr>
              <a:t>住基ネット</a:t>
            </a:r>
            <a:r>
              <a:rPr lang="en-US" altLang="ja-JP" sz="1200" dirty="0">
                <a:solidFill>
                  <a:srgbClr val="000000"/>
                </a:solidFill>
                <a:latin typeface="ＭＳ ゴシック" panose="020B0609070205080204" pitchFamily="49" charset="-128"/>
                <a:ea typeface="ＭＳ ゴシック" panose="020B0609070205080204" pitchFamily="49" charset="-128"/>
              </a:rPr>
              <a:t>】</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58" name="テキスト ボックス 57"/>
          <p:cNvSpPr txBox="1"/>
          <p:nvPr/>
        </p:nvSpPr>
        <p:spPr>
          <a:xfrm>
            <a:off x="855453" y="3845780"/>
            <a:ext cx="466231" cy="261335"/>
          </a:xfrm>
          <a:prstGeom prst="rect">
            <a:avLst/>
          </a:prstGeom>
          <a:noFill/>
        </p:spPr>
        <p:txBody>
          <a:bodyPr wrap="none" lIns="91161" tIns="45584" rIns="91161" bIns="45584" rtlCol="0">
            <a:spAutoFit/>
          </a:bodyPr>
          <a:lstStyle/>
          <a:p>
            <a:pPr defTabSz="910382"/>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個人</a:t>
            </a:r>
          </a:p>
        </p:txBody>
      </p:sp>
      <p:sp>
        <p:nvSpPr>
          <p:cNvPr id="60" name="右矢印 59"/>
          <p:cNvSpPr/>
          <p:nvPr/>
        </p:nvSpPr>
        <p:spPr bwMode="auto">
          <a:xfrm rot="10800000" flipH="1">
            <a:off x="1351298" y="4249703"/>
            <a:ext cx="469282" cy="162917"/>
          </a:xfrm>
          <a:prstGeom prst="rightArrow">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287115" tIns="89726" rIns="287115" bIns="89726" numCol="1" rtlCol="0" anchor="ctr" anchorCtr="0" compatLnSpc="1">
            <a:prstTxWarp prst="textNoShape">
              <a:avLst/>
            </a:prstTxWarp>
          </a:bodyPr>
          <a:lstStyle/>
          <a:p>
            <a:pPr indent="174083" defTabSz="910382">
              <a:spcBef>
                <a:spcPct val="20000"/>
              </a:spcBef>
              <a:buClr>
                <a:srgbClr val="00B4A0"/>
              </a:buClr>
            </a:pP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pic>
        <p:nvPicPr>
          <p:cNvPr id="271" name="Picture 4" descr="ビジネスマン3-G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318" y="3795579"/>
            <a:ext cx="527469" cy="476011"/>
          </a:xfrm>
          <a:prstGeom prst="rect">
            <a:avLst/>
          </a:prstGeom>
          <a:noFill/>
          <a:extLst>
            <a:ext uri="{909E8E84-426E-40DD-AFC4-6F175D3DCCD1}">
              <a14:hiddenFill xmlns:a14="http://schemas.microsoft.com/office/drawing/2010/main">
                <a:solidFill>
                  <a:srgbClr val="FFFFFF"/>
                </a:solidFill>
              </a14:hiddenFill>
            </a:ext>
          </a:extLst>
        </p:spPr>
      </p:pic>
      <p:sp>
        <p:nvSpPr>
          <p:cNvPr id="282" name="テキスト ボックス 281"/>
          <p:cNvSpPr txBox="1"/>
          <p:nvPr/>
        </p:nvSpPr>
        <p:spPr>
          <a:xfrm>
            <a:off x="513878" y="4062843"/>
            <a:ext cx="884944" cy="160263"/>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283" name="テキスト ボックス 282"/>
          <p:cNvSpPr txBox="1"/>
          <p:nvPr/>
        </p:nvSpPr>
        <p:spPr>
          <a:xfrm>
            <a:off x="489201" y="3579025"/>
            <a:ext cx="1048194" cy="233583"/>
          </a:xfrm>
          <a:prstGeom prst="rect">
            <a:avLst/>
          </a:prstGeom>
          <a:noFill/>
          <a:ln w="19050">
            <a:no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市町村が付番</a:t>
            </a:r>
          </a:p>
        </p:txBody>
      </p:sp>
      <p:cxnSp>
        <p:nvCxnSpPr>
          <p:cNvPr id="284" name="直線矢印コネクタ 283"/>
          <p:cNvCxnSpPr/>
          <p:nvPr/>
        </p:nvCxnSpPr>
        <p:spPr bwMode="auto">
          <a:xfrm>
            <a:off x="1627144" y="3363369"/>
            <a:ext cx="7716" cy="402331"/>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285" name="テキスト ボックス 284"/>
          <p:cNvSpPr txBox="1"/>
          <p:nvPr/>
        </p:nvSpPr>
        <p:spPr>
          <a:xfrm>
            <a:off x="1096650" y="3239670"/>
            <a:ext cx="955306" cy="159942"/>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286" name="テキスト ボックス 285"/>
          <p:cNvSpPr txBox="1"/>
          <p:nvPr/>
        </p:nvSpPr>
        <p:spPr>
          <a:xfrm>
            <a:off x="179620" y="3248841"/>
            <a:ext cx="869207" cy="154920"/>
          </a:xfrm>
          <a:prstGeom prst="rect">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住民票コード</a:t>
            </a:r>
          </a:p>
        </p:txBody>
      </p:sp>
      <p:sp>
        <p:nvSpPr>
          <p:cNvPr id="311" name="テキスト ボックス 310"/>
          <p:cNvSpPr txBox="1"/>
          <p:nvPr/>
        </p:nvSpPr>
        <p:spPr>
          <a:xfrm>
            <a:off x="113377" y="745418"/>
            <a:ext cx="3769090" cy="1786511"/>
          </a:xfrm>
          <a:prstGeom prst="rect">
            <a:avLst/>
          </a:prstGeom>
          <a:noFill/>
          <a:ln w="19050">
            <a:solidFill>
              <a:schemeClr val="tx1"/>
            </a:solidFill>
          </a:ln>
        </p:spPr>
        <p:txBody>
          <a:bodyPr wrap="square" lIns="35928" tIns="35898" rIns="35928" bIns="35898" rtlCol="0" anchor="ctr" anchorCtr="0">
            <a:noAutofit/>
          </a:bodyPr>
          <a:lstStyle/>
          <a:p>
            <a:pPr marL="180401" indent="-180401" defTabSz="910382"/>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u="sng" dirty="0">
                <a:solidFill>
                  <a:prstClr val="black"/>
                </a:solidFill>
                <a:latin typeface="ＭＳ ゴシック" panose="020B0609070205080204" pitchFamily="49" charset="-128"/>
                <a:ea typeface="ＭＳ ゴシック" panose="020B0609070205080204" pitchFamily="49" charset="-128"/>
              </a:rPr>
              <a:t>個人番号制度の施行に伴い、保険者</a:t>
            </a:r>
            <a:r>
              <a:rPr lang="ja-JP" altLang="en-US" sz="1400" dirty="0">
                <a:solidFill>
                  <a:prstClr val="black"/>
                </a:solidFill>
                <a:latin typeface="ＭＳ ゴシック" panose="020B0609070205080204" pitchFamily="49" charset="-128"/>
                <a:ea typeface="ＭＳ ゴシック" panose="020B0609070205080204" pitchFamily="49" charset="-128"/>
              </a:rPr>
              <a:t>は</a:t>
            </a:r>
            <a:r>
              <a:rPr lang="ja-JP" altLang="en-US" sz="1400" u="sng" dirty="0">
                <a:solidFill>
                  <a:prstClr val="black"/>
                </a:solidFill>
                <a:latin typeface="ＭＳ ゴシック" panose="020B0609070205080204" pitchFamily="49" charset="-128"/>
                <a:ea typeface="ＭＳ ゴシック" panose="020B0609070205080204" pitchFamily="49" charset="-128"/>
              </a:rPr>
              <a:t>住基ネットに接続</a:t>
            </a:r>
            <a:r>
              <a:rPr lang="ja-JP" altLang="en-US" sz="1400" dirty="0">
                <a:solidFill>
                  <a:prstClr val="black"/>
                </a:solidFill>
                <a:latin typeface="ＭＳ ゴシック" panose="020B0609070205080204" pitchFamily="49" charset="-128"/>
                <a:ea typeface="ＭＳ ゴシック" panose="020B0609070205080204" pitchFamily="49" charset="-128"/>
              </a:rPr>
              <a:t>して符号を取得し、</a:t>
            </a:r>
            <a:r>
              <a:rPr lang="ja-JP" altLang="en-US" sz="1400" u="sng" dirty="0">
                <a:solidFill>
                  <a:prstClr val="black"/>
                </a:solidFill>
                <a:latin typeface="ＭＳ ゴシック" panose="020B0609070205080204" pitchFamily="49" charset="-128"/>
                <a:ea typeface="ＭＳ ゴシック" panose="020B0609070205080204" pitchFamily="49" charset="-128"/>
              </a:rPr>
              <a:t>情報提供ネットワークへの接続</a:t>
            </a:r>
            <a:r>
              <a:rPr lang="ja-JP" altLang="en-US" sz="1400" dirty="0">
                <a:solidFill>
                  <a:prstClr val="black"/>
                </a:solidFill>
                <a:latin typeface="ＭＳ ゴシック" panose="020B0609070205080204" pitchFamily="49" charset="-128"/>
                <a:ea typeface="ＭＳ ゴシック" panose="020B0609070205080204" pitchFamily="49" charset="-128"/>
              </a:rPr>
              <a:t>が必要。</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401" indent="-180401" defTabSz="910382">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保険者が</a:t>
            </a:r>
            <a:r>
              <a:rPr lang="ja-JP" altLang="en-US" sz="1400" u="sng" dirty="0">
                <a:solidFill>
                  <a:prstClr val="black"/>
                </a:solidFill>
                <a:latin typeface="ＭＳ ゴシック" panose="020B0609070205080204" pitchFamily="49" charset="-128"/>
                <a:ea typeface="ＭＳ ゴシック" panose="020B0609070205080204" pitchFamily="49" charset="-128"/>
              </a:rPr>
              <a:t>個別に接続するとコスト大</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marL="272462" indent="-272462" defTabSz="910382">
              <a:spcBef>
                <a:spcPts val="6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en-US" altLang="ja-JP" sz="1300" dirty="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u="sng" dirty="0">
                <a:solidFill>
                  <a:prstClr val="black"/>
                </a:solidFill>
                <a:latin typeface="ＭＳ 明朝" panose="02020609040205080304" pitchFamily="17" charset="-128"/>
                <a:ea typeface="ＭＳ 明朝" panose="02020609040205080304" pitchFamily="17" charset="-128"/>
              </a:rPr>
              <a:t>被保険者が異動するつど住基ネットに接続</a:t>
            </a:r>
            <a:r>
              <a:rPr lang="ja-JP" altLang="en-US" sz="1300" dirty="0">
                <a:solidFill>
                  <a:prstClr val="black"/>
                </a:solidFill>
                <a:latin typeface="ＭＳ 明朝" panose="02020609040205080304" pitchFamily="17" charset="-128"/>
                <a:ea typeface="ＭＳ 明朝" panose="02020609040205080304" pitchFamily="17" charset="-128"/>
              </a:rPr>
              <a:t>して符号を取得し、保険者ごとに</a:t>
            </a:r>
            <a:r>
              <a:rPr lang="ja-JP" altLang="en-US" sz="1300" u="sng" dirty="0">
                <a:solidFill>
                  <a:prstClr val="black"/>
                </a:solidFill>
                <a:latin typeface="ＭＳ 明朝" panose="02020609040205080304" pitchFamily="17" charset="-128"/>
                <a:ea typeface="ＭＳ 明朝" panose="02020609040205080304" pitchFamily="17" charset="-128"/>
              </a:rPr>
              <a:t>住基接続の固定費や体制確保</a:t>
            </a:r>
            <a:r>
              <a:rPr lang="ja-JP" altLang="en-US" sz="1300" dirty="0">
                <a:solidFill>
                  <a:prstClr val="black"/>
                </a:solidFill>
                <a:latin typeface="ＭＳ 明朝" panose="02020609040205080304" pitchFamily="17" charset="-128"/>
                <a:ea typeface="ＭＳ 明朝" panose="02020609040205080304" pitchFamily="17" charset="-128"/>
              </a:rPr>
              <a:t>が必要。</a:t>
            </a:r>
            <a:endParaRPr lang="en-US" altLang="ja-JP" sz="1300" dirty="0">
              <a:solidFill>
                <a:prstClr val="black"/>
              </a:solidFill>
              <a:latin typeface="ＭＳ 明朝" panose="02020609040205080304" pitchFamily="17" charset="-128"/>
              <a:ea typeface="ＭＳ 明朝" panose="02020609040205080304" pitchFamily="17" charset="-128"/>
            </a:endParaRPr>
          </a:p>
        </p:txBody>
      </p:sp>
      <p:sp>
        <p:nvSpPr>
          <p:cNvPr id="321" name="テキスト ボックス 320"/>
          <p:cNvSpPr txBox="1"/>
          <p:nvPr/>
        </p:nvSpPr>
        <p:spPr>
          <a:xfrm>
            <a:off x="74585" y="4480332"/>
            <a:ext cx="1751804" cy="689442"/>
          </a:xfrm>
          <a:prstGeom prst="rect">
            <a:avLst/>
          </a:prstGeom>
          <a:noFill/>
          <a:ln w="19050">
            <a:noFill/>
          </a:ln>
        </p:spPr>
        <p:txBody>
          <a:bodyPr wrap="square" lIns="35904" tIns="35904" rIns="0" bIns="35904" rtlCol="0" anchor="ctr" anchorCtr="0">
            <a:noAutofit/>
          </a:bodyPr>
          <a:lstStyle/>
          <a:p>
            <a:pPr defTabSz="910382">
              <a:lnSpc>
                <a:spcPts val="1300"/>
              </a:lnSpc>
            </a:pPr>
            <a:r>
              <a:rPr lang="ja-JP" altLang="en-US" sz="1100" dirty="0">
                <a:solidFill>
                  <a:srgbClr val="000000"/>
                </a:solidFill>
                <a:latin typeface="ＭＳ Ｐゴシック" panose="020B0600070205080204" pitchFamily="50" charset="-128"/>
              </a:rPr>
              <a:t>各機関は</a:t>
            </a:r>
            <a:r>
              <a:rPr lang="ja-JP" altLang="en-US" sz="1100" b="1" u="sng" dirty="0">
                <a:solidFill>
                  <a:srgbClr val="000000"/>
                </a:solidFill>
                <a:latin typeface="ＭＳ Ｐゴシック" panose="020B0600070205080204" pitchFamily="50" charset="-128"/>
              </a:rPr>
              <a:t>住基ネットに接続</a:t>
            </a:r>
            <a:r>
              <a:rPr lang="ja-JP" altLang="en-US" sz="1100" dirty="0">
                <a:solidFill>
                  <a:srgbClr val="000000"/>
                </a:solidFill>
                <a:latin typeface="ＭＳ Ｐゴシック" panose="020B0600070205080204" pitchFamily="50" charset="-128"/>
              </a:rPr>
              <a:t>し、利用する</a:t>
            </a:r>
            <a:r>
              <a:rPr lang="ja-JP" altLang="en-US" sz="1100" b="1" u="sng" dirty="0">
                <a:solidFill>
                  <a:srgbClr val="000000"/>
                </a:solidFill>
                <a:latin typeface="ＭＳ Ｐゴシック" panose="020B0600070205080204" pitchFamily="50" charset="-128"/>
              </a:rPr>
              <a:t>マイナンバーに対応した機関ごとに異なる符号</a:t>
            </a:r>
            <a:r>
              <a:rPr lang="ja-JP" altLang="en-US" sz="1100" dirty="0">
                <a:solidFill>
                  <a:srgbClr val="000000"/>
                </a:solidFill>
                <a:latin typeface="ＭＳ Ｐゴシック" panose="020B0600070205080204" pitchFamily="50" charset="-128"/>
              </a:rPr>
              <a:t>を取得</a:t>
            </a:r>
          </a:p>
        </p:txBody>
      </p:sp>
      <p:cxnSp>
        <p:nvCxnSpPr>
          <p:cNvPr id="109" name="直線矢印コネクタ 108"/>
          <p:cNvCxnSpPr/>
          <p:nvPr/>
        </p:nvCxnSpPr>
        <p:spPr bwMode="auto">
          <a:xfrm flipV="1">
            <a:off x="264508" y="3575303"/>
            <a:ext cx="7476" cy="843131"/>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11" name="直線矢印コネクタ 110"/>
          <p:cNvCxnSpPr/>
          <p:nvPr/>
        </p:nvCxnSpPr>
        <p:spPr bwMode="auto">
          <a:xfrm>
            <a:off x="252916" y="4424618"/>
            <a:ext cx="1406868" cy="6492"/>
          </a:xfrm>
          <a:prstGeom prst="straightConnector1">
            <a:avLst/>
          </a:prstGeom>
          <a:solidFill>
            <a:schemeClr val="bg1"/>
          </a:solidFill>
          <a:ln w="19050" cap="flat" cmpd="sng" algn="ctr">
            <a:solidFill>
              <a:schemeClr val="tx1"/>
            </a:solidFill>
            <a:prstDash val="solid"/>
            <a:round/>
            <a:headEnd type="none" w="med" len="med"/>
            <a:tailEnd type="none"/>
          </a:ln>
          <a:effectLst/>
        </p:spPr>
      </p:cxnSp>
      <p:sp>
        <p:nvSpPr>
          <p:cNvPr id="265" name="角丸四角形 264"/>
          <p:cNvSpPr/>
          <p:nvPr/>
        </p:nvSpPr>
        <p:spPr bwMode="auto">
          <a:xfrm>
            <a:off x="5857103" y="4331198"/>
            <a:ext cx="3761351" cy="547737"/>
          </a:xfrm>
          <a:prstGeom prst="roundRect">
            <a:avLst/>
          </a:prstGeom>
          <a:solidFill>
            <a:schemeClr val="accent2">
              <a:lumMod val="20000"/>
              <a:lumOff val="80000"/>
            </a:schemeClr>
          </a:solidFill>
          <a:ln w="28575" cap="flat" cmpd="sng" algn="ctr">
            <a:solidFill>
              <a:schemeClr val="accent2">
                <a:lumMod val="75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266" name="テキスト ボックス 265"/>
          <p:cNvSpPr txBox="1"/>
          <p:nvPr/>
        </p:nvSpPr>
        <p:spPr>
          <a:xfrm>
            <a:off x="7823021" y="4633020"/>
            <a:ext cx="777238" cy="159921"/>
          </a:xfrm>
          <a:prstGeom prst="rect">
            <a:avLst/>
          </a:prstGeom>
          <a:solidFill>
            <a:schemeClr val="accent4">
              <a:lumMod val="40000"/>
              <a:lumOff val="60000"/>
            </a:schemeClr>
          </a:solidFill>
          <a:ln w="15875">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267" name="テキスト ボックス 266"/>
          <p:cNvSpPr txBox="1"/>
          <p:nvPr/>
        </p:nvSpPr>
        <p:spPr>
          <a:xfrm>
            <a:off x="6217921" y="4613674"/>
            <a:ext cx="519832" cy="179116"/>
          </a:xfrm>
          <a:prstGeom prst="ellipse">
            <a:avLst/>
          </a:prstGeom>
          <a:solidFill>
            <a:schemeClr val="bg1"/>
          </a:solidFill>
          <a:ln w="15875">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268" name="テキスト ボックス 267"/>
          <p:cNvSpPr txBox="1"/>
          <p:nvPr/>
        </p:nvSpPr>
        <p:spPr>
          <a:xfrm>
            <a:off x="8776338" y="4627258"/>
            <a:ext cx="588676" cy="149931"/>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269" name="テキスト ボックス 268"/>
          <p:cNvSpPr txBox="1"/>
          <p:nvPr/>
        </p:nvSpPr>
        <p:spPr>
          <a:xfrm>
            <a:off x="6829184" y="4399824"/>
            <a:ext cx="1687540" cy="187186"/>
          </a:xfrm>
          <a:prstGeom prst="rect">
            <a:avLst/>
          </a:prstGeom>
          <a:noFill/>
        </p:spPr>
        <p:txBody>
          <a:bodyPr wrap="none" lIns="0" tIns="0" rIns="0" bIns="0" rtlCol="0" anchor="ctr" anchorCtr="0">
            <a:noAutofit/>
          </a:bodyPr>
          <a:lstStyle/>
          <a:p>
            <a:pPr algn="ctr" defTabSz="910382"/>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社会保険診療報酬支払基金・国民健康保険中央会</a:t>
            </a:r>
          </a:p>
        </p:txBody>
      </p:sp>
      <p:sp>
        <p:nvSpPr>
          <p:cNvPr id="369" name="角丸四角形 368"/>
          <p:cNvSpPr/>
          <p:nvPr/>
        </p:nvSpPr>
        <p:spPr bwMode="auto">
          <a:xfrm>
            <a:off x="5854556" y="5260084"/>
            <a:ext cx="859051" cy="687819"/>
          </a:xfrm>
          <a:prstGeom prst="roundRect">
            <a:avLst/>
          </a:prstGeom>
          <a:solidFill>
            <a:schemeClr val="accent2">
              <a:lumMod val="20000"/>
              <a:lumOff val="80000"/>
            </a:schemeClr>
          </a:solidFill>
          <a:ln w="28575" cap="flat" cmpd="sng" algn="ctr">
            <a:solidFill>
              <a:schemeClr val="accent2">
                <a:lumMod val="75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370" name="テキスト ボックス 369"/>
          <p:cNvSpPr txBox="1"/>
          <p:nvPr/>
        </p:nvSpPr>
        <p:spPr>
          <a:xfrm>
            <a:off x="5896966" y="5268902"/>
            <a:ext cx="769213" cy="243565"/>
          </a:xfrm>
          <a:prstGeom prst="rect">
            <a:avLst/>
          </a:prstGeom>
          <a:noFill/>
        </p:spPr>
        <p:txBody>
          <a:bodyPr wrap="none" lIns="0" tIns="0" rIns="0" bIns="0" rtlCol="0" anchor="ctr" anchorCtr="0">
            <a:noAutofit/>
          </a:bodyPr>
          <a:lstStyle/>
          <a:p>
            <a:pPr algn="ctr" defTabSz="910382"/>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健保組合</a:t>
            </a:r>
            <a:endParaRPr lang="ja-JP" altLang="en-US" sz="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1" name="テキスト ボックス 370"/>
          <p:cNvSpPr txBox="1"/>
          <p:nvPr/>
        </p:nvSpPr>
        <p:spPr>
          <a:xfrm>
            <a:off x="5911910" y="5626813"/>
            <a:ext cx="754281" cy="126983"/>
          </a:xfrm>
          <a:prstGeom prst="rect">
            <a:avLst/>
          </a:prstGeom>
          <a:solidFill>
            <a:schemeClr val="accent4">
              <a:lumMod val="40000"/>
              <a:lumOff val="60000"/>
            </a:schemeClr>
          </a:solidFill>
          <a:ln w="15875">
            <a:solidFill>
              <a:schemeClr val="tx1"/>
            </a:solidFill>
          </a:ln>
        </p:spPr>
        <p:txBody>
          <a:bodyPr wrap="none" lIns="0" tIns="0" rIns="0" bIns="0" rtlCol="0" anchor="ctr" anchorCtr="0">
            <a:noAutofit/>
          </a:bodyPr>
          <a:lstStyle/>
          <a:p>
            <a:pPr algn="ctr" defTabSz="910382"/>
            <a:r>
              <a:rPr lang="ja-JP" altLang="en-US" sz="9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372" name="テキスト ボックス 371"/>
          <p:cNvSpPr txBox="1"/>
          <p:nvPr/>
        </p:nvSpPr>
        <p:spPr>
          <a:xfrm>
            <a:off x="5909184" y="5802418"/>
            <a:ext cx="570010" cy="114743"/>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0382"/>
            <a:r>
              <a:rPr lang="ja-JP" altLang="en-US" sz="90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373" name="テキスト ボックス 372"/>
          <p:cNvSpPr txBox="1"/>
          <p:nvPr/>
        </p:nvSpPr>
        <p:spPr>
          <a:xfrm>
            <a:off x="6896562" y="4613090"/>
            <a:ext cx="774202" cy="191221"/>
          </a:xfrm>
          <a:prstGeom prst="roundRect">
            <a:avLst/>
          </a:prstGeom>
          <a:solidFill>
            <a:srgbClr val="CCFF99"/>
          </a:solidFill>
          <a:ln w="15875">
            <a:solidFill>
              <a:schemeClr val="tx1"/>
            </a:solidFill>
          </a:ln>
        </p:spPr>
        <p:txBody>
          <a:bodyPr wrap="none" lIns="0" tIns="0" rIns="0" bIns="0" rtlCol="0" anchor="ctr" anchorCtr="0">
            <a:noAutofit/>
          </a:bodyPr>
          <a:lstStyle/>
          <a:p>
            <a:pPr algn="ctr" defTabSz="910382"/>
            <a:r>
              <a:rPr lang="zh-CN" altLang="en-US" sz="1000" dirty="0">
                <a:solidFill>
                  <a:srgbClr val="000000"/>
                </a:solidFill>
                <a:latin typeface="ＭＳ ゴシック" panose="020B0609070205080204" pitchFamily="49" charset="-128"/>
                <a:ea typeface="ＭＳ ゴシック" panose="020B0609070205080204" pitchFamily="49" charset="-128"/>
              </a:rPr>
              <a:t>被保険者番号</a:t>
            </a: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374" name="テキスト ボックス 373"/>
          <p:cNvSpPr txBox="1"/>
          <p:nvPr/>
        </p:nvSpPr>
        <p:spPr>
          <a:xfrm>
            <a:off x="5899364" y="5455208"/>
            <a:ext cx="722105" cy="128375"/>
          </a:xfrm>
          <a:prstGeom prst="roundRect">
            <a:avLst/>
          </a:prstGeom>
          <a:solidFill>
            <a:srgbClr val="CCFF99"/>
          </a:solidFill>
          <a:ln w="15875">
            <a:solidFill>
              <a:schemeClr val="tx1"/>
            </a:solidFill>
          </a:ln>
        </p:spPr>
        <p:txBody>
          <a:bodyPr wrap="none" lIns="0" tIns="0" rIns="0" bIns="0" rtlCol="0" anchor="ctr" anchorCtr="0">
            <a:noAutofit/>
          </a:bodyPr>
          <a:lstStyle/>
          <a:p>
            <a:pPr algn="ctr" defTabSz="910382"/>
            <a:r>
              <a:rPr lang="zh-CN" altLang="en-US" sz="900" dirty="0">
                <a:solidFill>
                  <a:srgbClr val="000000"/>
                </a:solidFill>
                <a:latin typeface="ＭＳ ゴシック" panose="020B0609070205080204" pitchFamily="49" charset="-128"/>
                <a:ea typeface="ＭＳ ゴシック" panose="020B0609070205080204" pitchFamily="49" charset="-128"/>
              </a:rPr>
              <a:t>被保険者番号</a:t>
            </a:r>
            <a:endParaRPr lang="ja-JP" altLang="en-US" sz="900" dirty="0">
              <a:solidFill>
                <a:srgbClr val="000000"/>
              </a:solidFill>
              <a:latin typeface="ＭＳ ゴシック" panose="020B0609070205080204" pitchFamily="49" charset="-128"/>
              <a:ea typeface="ＭＳ ゴシック" panose="020B0609070205080204" pitchFamily="49" charset="-128"/>
            </a:endParaRPr>
          </a:p>
        </p:txBody>
      </p:sp>
      <p:sp>
        <p:nvSpPr>
          <p:cNvPr id="375" name="角丸四角形 374"/>
          <p:cNvSpPr/>
          <p:nvPr/>
        </p:nvSpPr>
        <p:spPr bwMode="auto">
          <a:xfrm>
            <a:off x="6860591" y="5269907"/>
            <a:ext cx="859051" cy="677812"/>
          </a:xfrm>
          <a:prstGeom prst="roundRect">
            <a:avLst/>
          </a:prstGeom>
          <a:solidFill>
            <a:schemeClr val="accent2">
              <a:lumMod val="20000"/>
              <a:lumOff val="80000"/>
            </a:schemeClr>
          </a:solidFill>
          <a:ln w="28575" cap="flat" cmpd="sng" algn="ctr">
            <a:solidFill>
              <a:schemeClr val="accent2">
                <a:lumMod val="75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376" name="テキスト ボックス 375"/>
          <p:cNvSpPr txBox="1"/>
          <p:nvPr/>
        </p:nvSpPr>
        <p:spPr>
          <a:xfrm>
            <a:off x="6903008" y="5278911"/>
            <a:ext cx="769213" cy="243565"/>
          </a:xfrm>
          <a:prstGeom prst="rect">
            <a:avLst/>
          </a:prstGeom>
          <a:noFill/>
        </p:spPr>
        <p:txBody>
          <a:bodyPr wrap="none" lIns="0" tIns="0" rIns="0" bIns="0" rtlCol="0" anchor="ctr" anchorCtr="0">
            <a:noAutofit/>
          </a:bodyPr>
          <a:lstStyle/>
          <a:p>
            <a:pPr algn="ctr" defTabSz="910382"/>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協会けんぽ</a:t>
            </a:r>
          </a:p>
        </p:txBody>
      </p:sp>
      <p:sp>
        <p:nvSpPr>
          <p:cNvPr id="377" name="テキスト ボックス 376"/>
          <p:cNvSpPr txBox="1"/>
          <p:nvPr/>
        </p:nvSpPr>
        <p:spPr>
          <a:xfrm>
            <a:off x="6922439" y="5629627"/>
            <a:ext cx="705083" cy="124179"/>
          </a:xfrm>
          <a:prstGeom prst="rect">
            <a:avLst/>
          </a:prstGeom>
          <a:solidFill>
            <a:schemeClr val="accent4">
              <a:lumMod val="40000"/>
              <a:lumOff val="60000"/>
            </a:schemeClr>
          </a:solidFill>
          <a:ln w="15875">
            <a:solidFill>
              <a:schemeClr val="tx1"/>
            </a:solidFill>
          </a:ln>
        </p:spPr>
        <p:txBody>
          <a:bodyPr wrap="none" lIns="0" tIns="0" rIns="0" bIns="0" rtlCol="0" anchor="ctr" anchorCtr="0">
            <a:noAutofit/>
          </a:bodyPr>
          <a:lstStyle/>
          <a:p>
            <a:pPr algn="ctr" defTabSz="910382"/>
            <a:r>
              <a:rPr lang="ja-JP" altLang="en-US" sz="9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378" name="テキスト ボックス 377"/>
          <p:cNvSpPr txBox="1"/>
          <p:nvPr/>
        </p:nvSpPr>
        <p:spPr>
          <a:xfrm>
            <a:off x="6922950" y="5798645"/>
            <a:ext cx="570010" cy="114743"/>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0382"/>
            <a:r>
              <a:rPr lang="ja-JP" altLang="en-US" sz="90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379" name="テキスト ボックス 378"/>
          <p:cNvSpPr txBox="1"/>
          <p:nvPr/>
        </p:nvSpPr>
        <p:spPr>
          <a:xfrm>
            <a:off x="6905397" y="5465215"/>
            <a:ext cx="722105" cy="128375"/>
          </a:xfrm>
          <a:prstGeom prst="roundRect">
            <a:avLst/>
          </a:prstGeom>
          <a:solidFill>
            <a:srgbClr val="CCFF99"/>
          </a:solidFill>
          <a:ln w="15875">
            <a:solidFill>
              <a:schemeClr val="tx1"/>
            </a:solidFill>
          </a:ln>
        </p:spPr>
        <p:txBody>
          <a:bodyPr wrap="none" lIns="0" tIns="0" rIns="0" bIns="0" rtlCol="0" anchor="ctr" anchorCtr="0">
            <a:noAutofit/>
          </a:bodyPr>
          <a:lstStyle/>
          <a:p>
            <a:pPr algn="ctr" defTabSz="910382"/>
            <a:r>
              <a:rPr lang="zh-CN" altLang="en-US" sz="900" dirty="0">
                <a:solidFill>
                  <a:srgbClr val="000000"/>
                </a:solidFill>
                <a:latin typeface="ＭＳ ゴシック" panose="020B0609070205080204" pitchFamily="49" charset="-128"/>
                <a:ea typeface="ＭＳ ゴシック" panose="020B0609070205080204" pitchFamily="49" charset="-128"/>
              </a:rPr>
              <a:t>被保険者番号</a:t>
            </a:r>
            <a:endParaRPr lang="ja-JP" altLang="en-US" sz="900" dirty="0">
              <a:solidFill>
                <a:srgbClr val="000000"/>
              </a:solidFill>
              <a:latin typeface="ＭＳ ゴシック" panose="020B0609070205080204" pitchFamily="49" charset="-128"/>
              <a:ea typeface="ＭＳ ゴシック" panose="020B0609070205080204" pitchFamily="49" charset="-128"/>
            </a:endParaRPr>
          </a:p>
        </p:txBody>
      </p:sp>
      <p:sp>
        <p:nvSpPr>
          <p:cNvPr id="380" name="角丸四角形 379"/>
          <p:cNvSpPr/>
          <p:nvPr/>
        </p:nvSpPr>
        <p:spPr bwMode="auto">
          <a:xfrm>
            <a:off x="7834711" y="5282143"/>
            <a:ext cx="859051" cy="669347"/>
          </a:xfrm>
          <a:prstGeom prst="roundRect">
            <a:avLst/>
          </a:prstGeom>
          <a:solidFill>
            <a:schemeClr val="accent2">
              <a:lumMod val="20000"/>
              <a:lumOff val="80000"/>
            </a:schemeClr>
          </a:solidFill>
          <a:ln w="28575" cap="flat" cmpd="sng" algn="ctr">
            <a:solidFill>
              <a:schemeClr val="accent2">
                <a:lumMod val="75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381" name="テキスト ボックス 380"/>
          <p:cNvSpPr txBox="1"/>
          <p:nvPr/>
        </p:nvSpPr>
        <p:spPr>
          <a:xfrm>
            <a:off x="7877127" y="5290964"/>
            <a:ext cx="769213" cy="243565"/>
          </a:xfrm>
          <a:prstGeom prst="rect">
            <a:avLst/>
          </a:prstGeom>
          <a:noFill/>
        </p:spPr>
        <p:txBody>
          <a:bodyPr wrap="none" lIns="0" tIns="0" rIns="0" bIns="0" rtlCol="0" anchor="ctr" anchorCtr="0">
            <a:noAutofit/>
          </a:bodyPr>
          <a:lstStyle/>
          <a:p>
            <a:pPr algn="ctr" defTabSz="910382"/>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国保組合</a:t>
            </a:r>
            <a:endParaRPr lang="ja-JP" altLang="en-US" sz="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2" name="テキスト ボックス 381"/>
          <p:cNvSpPr txBox="1"/>
          <p:nvPr/>
        </p:nvSpPr>
        <p:spPr>
          <a:xfrm>
            <a:off x="7895220" y="5650694"/>
            <a:ext cx="706477" cy="124180"/>
          </a:xfrm>
          <a:prstGeom prst="rect">
            <a:avLst/>
          </a:prstGeom>
          <a:solidFill>
            <a:schemeClr val="accent4">
              <a:lumMod val="40000"/>
              <a:lumOff val="60000"/>
            </a:schemeClr>
          </a:solidFill>
          <a:ln w="15875">
            <a:solidFill>
              <a:schemeClr val="tx1"/>
            </a:solidFill>
          </a:ln>
        </p:spPr>
        <p:txBody>
          <a:bodyPr wrap="none" lIns="0" tIns="0" rIns="0" bIns="0" rtlCol="0" anchor="ctr" anchorCtr="0">
            <a:noAutofit/>
          </a:bodyPr>
          <a:lstStyle/>
          <a:p>
            <a:pPr algn="ctr" defTabSz="910382"/>
            <a:r>
              <a:rPr lang="ja-JP" altLang="en-US" sz="9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383" name="テキスト ボックス 382"/>
          <p:cNvSpPr txBox="1"/>
          <p:nvPr/>
        </p:nvSpPr>
        <p:spPr>
          <a:xfrm>
            <a:off x="7899107" y="5808253"/>
            <a:ext cx="570010" cy="114743"/>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0382"/>
            <a:r>
              <a:rPr lang="ja-JP" altLang="en-US" sz="90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384" name="テキスト ボックス 383"/>
          <p:cNvSpPr txBox="1"/>
          <p:nvPr/>
        </p:nvSpPr>
        <p:spPr>
          <a:xfrm>
            <a:off x="7879524" y="5477275"/>
            <a:ext cx="722105" cy="128375"/>
          </a:xfrm>
          <a:prstGeom prst="roundRect">
            <a:avLst/>
          </a:prstGeom>
          <a:solidFill>
            <a:srgbClr val="CCFF99"/>
          </a:solidFill>
          <a:ln w="15875">
            <a:solidFill>
              <a:schemeClr val="tx1"/>
            </a:solidFill>
          </a:ln>
        </p:spPr>
        <p:txBody>
          <a:bodyPr wrap="none" lIns="0" tIns="0" rIns="0" bIns="0" rtlCol="0" anchor="ctr" anchorCtr="0">
            <a:noAutofit/>
          </a:bodyPr>
          <a:lstStyle/>
          <a:p>
            <a:pPr algn="ctr" defTabSz="910382"/>
            <a:r>
              <a:rPr lang="zh-CN" altLang="en-US" sz="900" dirty="0">
                <a:solidFill>
                  <a:srgbClr val="000000"/>
                </a:solidFill>
                <a:latin typeface="ＭＳ ゴシック" panose="020B0609070205080204" pitchFamily="49" charset="-128"/>
                <a:ea typeface="ＭＳ ゴシック" panose="020B0609070205080204" pitchFamily="49" charset="-128"/>
              </a:rPr>
              <a:t>被保険者番号</a:t>
            </a:r>
            <a:endParaRPr lang="ja-JP" altLang="en-US" sz="900" dirty="0">
              <a:solidFill>
                <a:srgbClr val="000000"/>
              </a:solidFill>
              <a:latin typeface="ＭＳ ゴシック" panose="020B0609070205080204" pitchFamily="49" charset="-128"/>
              <a:ea typeface="ＭＳ ゴシック" panose="020B0609070205080204" pitchFamily="49" charset="-128"/>
            </a:endParaRPr>
          </a:p>
        </p:txBody>
      </p:sp>
      <p:sp>
        <p:nvSpPr>
          <p:cNvPr id="385" name="角丸四角形 384"/>
          <p:cNvSpPr/>
          <p:nvPr/>
        </p:nvSpPr>
        <p:spPr bwMode="auto">
          <a:xfrm>
            <a:off x="8781001" y="5282143"/>
            <a:ext cx="859051" cy="669347"/>
          </a:xfrm>
          <a:prstGeom prst="roundRect">
            <a:avLst/>
          </a:prstGeom>
          <a:solidFill>
            <a:schemeClr val="accent2">
              <a:lumMod val="20000"/>
              <a:lumOff val="80000"/>
            </a:schemeClr>
          </a:solidFill>
          <a:ln w="28575" cap="flat" cmpd="sng" algn="ctr">
            <a:solidFill>
              <a:schemeClr val="accent2">
                <a:lumMod val="75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386" name="テキスト ボックス 385"/>
          <p:cNvSpPr txBox="1"/>
          <p:nvPr/>
        </p:nvSpPr>
        <p:spPr>
          <a:xfrm>
            <a:off x="8823418" y="5290964"/>
            <a:ext cx="769213" cy="243565"/>
          </a:xfrm>
          <a:prstGeom prst="rect">
            <a:avLst/>
          </a:prstGeom>
          <a:noFill/>
        </p:spPr>
        <p:txBody>
          <a:bodyPr wrap="none" lIns="0" tIns="0" rIns="0" bIns="0" rtlCol="0" anchor="ctr" anchorCtr="0">
            <a:noAutofit/>
          </a:bodyPr>
          <a:lstStyle/>
          <a:p>
            <a:pPr algn="ctr" defTabSz="910382"/>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後期広域</a:t>
            </a:r>
            <a:endParaRPr lang="ja-JP" altLang="en-US" sz="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7" name="テキスト ボックス 386"/>
          <p:cNvSpPr txBox="1"/>
          <p:nvPr/>
        </p:nvSpPr>
        <p:spPr>
          <a:xfrm>
            <a:off x="8847990" y="5654357"/>
            <a:ext cx="699999" cy="120516"/>
          </a:xfrm>
          <a:prstGeom prst="rect">
            <a:avLst/>
          </a:prstGeom>
          <a:solidFill>
            <a:schemeClr val="accent4">
              <a:lumMod val="40000"/>
              <a:lumOff val="60000"/>
            </a:schemeClr>
          </a:solidFill>
          <a:ln w="15875">
            <a:solidFill>
              <a:schemeClr val="tx1"/>
            </a:solidFill>
          </a:ln>
        </p:spPr>
        <p:txBody>
          <a:bodyPr wrap="none" lIns="0" tIns="0" rIns="0" bIns="0" rtlCol="0" anchor="ctr" anchorCtr="0">
            <a:noAutofit/>
          </a:bodyPr>
          <a:lstStyle/>
          <a:p>
            <a:pPr algn="ctr" defTabSz="910382"/>
            <a:r>
              <a:rPr lang="ja-JP" altLang="en-US" sz="9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388" name="テキスト ボックス 387"/>
          <p:cNvSpPr txBox="1"/>
          <p:nvPr/>
        </p:nvSpPr>
        <p:spPr>
          <a:xfrm>
            <a:off x="8840190" y="5809403"/>
            <a:ext cx="570010" cy="114743"/>
          </a:xfrm>
          <a:prstGeom prst="snip1Rect">
            <a:avLst/>
          </a:prstGeom>
          <a:solidFill>
            <a:srgbClr val="FFCCFF"/>
          </a:solidFill>
          <a:ln w="15875">
            <a:solidFill>
              <a:schemeClr val="tx1"/>
            </a:solidFill>
          </a:ln>
        </p:spPr>
        <p:txBody>
          <a:bodyPr wrap="none" lIns="0" tIns="0" rIns="0" bIns="0" rtlCol="0" anchor="ctr" anchorCtr="0">
            <a:noAutofit/>
          </a:bodyPr>
          <a:lstStyle/>
          <a:p>
            <a:pPr algn="ctr" defTabSz="910382"/>
            <a:r>
              <a:rPr lang="ja-JP" altLang="en-US" sz="90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389" name="テキスト ボックス 388"/>
          <p:cNvSpPr txBox="1"/>
          <p:nvPr/>
        </p:nvSpPr>
        <p:spPr>
          <a:xfrm>
            <a:off x="8825808" y="5477275"/>
            <a:ext cx="722105" cy="128375"/>
          </a:xfrm>
          <a:prstGeom prst="roundRect">
            <a:avLst/>
          </a:prstGeom>
          <a:solidFill>
            <a:srgbClr val="CCFF99"/>
          </a:solidFill>
          <a:ln w="15875">
            <a:solidFill>
              <a:schemeClr val="tx1"/>
            </a:solidFill>
          </a:ln>
        </p:spPr>
        <p:txBody>
          <a:bodyPr wrap="none" lIns="0" tIns="0" rIns="0" bIns="0" rtlCol="0" anchor="ctr" anchorCtr="0">
            <a:noAutofit/>
          </a:bodyPr>
          <a:lstStyle/>
          <a:p>
            <a:pPr algn="ctr" defTabSz="910382"/>
            <a:r>
              <a:rPr lang="zh-CN" altLang="en-US" sz="900" dirty="0">
                <a:solidFill>
                  <a:srgbClr val="000000"/>
                </a:solidFill>
                <a:latin typeface="ＭＳ ゴシック" panose="020B0609070205080204" pitchFamily="49" charset="-128"/>
                <a:ea typeface="ＭＳ ゴシック" panose="020B0609070205080204" pitchFamily="49" charset="-128"/>
              </a:rPr>
              <a:t>被保険者番号</a:t>
            </a:r>
            <a:endParaRPr lang="ja-JP" altLang="en-US" sz="900" dirty="0">
              <a:solidFill>
                <a:srgbClr val="000000"/>
              </a:solidFill>
              <a:latin typeface="ＭＳ ゴシック" panose="020B0609070205080204" pitchFamily="49" charset="-128"/>
              <a:ea typeface="ＭＳ ゴシック" panose="020B0609070205080204" pitchFamily="49" charset="-128"/>
            </a:endParaRPr>
          </a:p>
        </p:txBody>
      </p:sp>
      <p:cxnSp>
        <p:nvCxnSpPr>
          <p:cNvPr id="390" name="直線コネクタ 389"/>
          <p:cNvCxnSpPr/>
          <p:nvPr/>
        </p:nvCxnSpPr>
        <p:spPr bwMode="auto">
          <a:xfrm>
            <a:off x="6075257" y="4901895"/>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cxnSp>
        <p:nvCxnSpPr>
          <p:cNvPr id="391" name="直線コネクタ 390"/>
          <p:cNvCxnSpPr/>
          <p:nvPr/>
        </p:nvCxnSpPr>
        <p:spPr bwMode="auto">
          <a:xfrm>
            <a:off x="6206573" y="4894059"/>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sp>
        <p:nvSpPr>
          <p:cNvPr id="392" name="テキスト ボックス 391"/>
          <p:cNvSpPr txBox="1"/>
          <p:nvPr/>
        </p:nvSpPr>
        <p:spPr>
          <a:xfrm>
            <a:off x="6317098" y="4941018"/>
            <a:ext cx="174368" cy="230049"/>
          </a:xfrm>
          <a:prstGeom prst="rect">
            <a:avLst/>
          </a:prstGeom>
          <a:noFill/>
        </p:spPr>
        <p:txBody>
          <a:bodyPr wrap="none" lIns="0" tIns="0" rIns="0" bIns="0" rtlCol="0" anchor="ctr" anchorCtr="0">
            <a:noAutofit/>
          </a:bodyPr>
          <a:lstStyle/>
          <a:p>
            <a:pPr defTabSz="910382"/>
            <a:r>
              <a:rPr lang="en-US"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93" name="直線コネクタ 392"/>
          <p:cNvCxnSpPr/>
          <p:nvPr/>
        </p:nvCxnSpPr>
        <p:spPr bwMode="auto">
          <a:xfrm>
            <a:off x="6554722" y="4894059"/>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cxnSp>
        <p:nvCxnSpPr>
          <p:cNvPr id="394" name="直線コネクタ 393"/>
          <p:cNvCxnSpPr/>
          <p:nvPr/>
        </p:nvCxnSpPr>
        <p:spPr bwMode="auto">
          <a:xfrm>
            <a:off x="7283646" y="4901895"/>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cxnSp>
        <p:nvCxnSpPr>
          <p:cNvPr id="395" name="直線コネクタ 394"/>
          <p:cNvCxnSpPr/>
          <p:nvPr/>
        </p:nvCxnSpPr>
        <p:spPr bwMode="auto">
          <a:xfrm>
            <a:off x="8025284" y="4909857"/>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cxnSp>
        <p:nvCxnSpPr>
          <p:cNvPr id="396" name="直線コネクタ 395"/>
          <p:cNvCxnSpPr/>
          <p:nvPr/>
        </p:nvCxnSpPr>
        <p:spPr bwMode="auto">
          <a:xfrm>
            <a:off x="8156595" y="4902019"/>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sp>
        <p:nvSpPr>
          <p:cNvPr id="397" name="テキスト ボックス 396"/>
          <p:cNvSpPr txBox="1"/>
          <p:nvPr/>
        </p:nvSpPr>
        <p:spPr>
          <a:xfrm>
            <a:off x="8267127" y="4948977"/>
            <a:ext cx="174368" cy="230049"/>
          </a:xfrm>
          <a:prstGeom prst="rect">
            <a:avLst/>
          </a:prstGeom>
          <a:noFill/>
        </p:spPr>
        <p:txBody>
          <a:bodyPr wrap="none" lIns="0" tIns="0" rIns="0" bIns="0" rtlCol="0" anchor="ctr" anchorCtr="0">
            <a:noAutofit/>
          </a:bodyPr>
          <a:lstStyle/>
          <a:p>
            <a:pPr defTabSz="910382"/>
            <a:r>
              <a:rPr lang="en-US"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98" name="直線コネクタ 397"/>
          <p:cNvCxnSpPr/>
          <p:nvPr/>
        </p:nvCxnSpPr>
        <p:spPr bwMode="auto">
          <a:xfrm>
            <a:off x="8504741" y="4902019"/>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cxnSp>
        <p:nvCxnSpPr>
          <p:cNvPr id="399" name="直線コネクタ 398"/>
          <p:cNvCxnSpPr/>
          <p:nvPr/>
        </p:nvCxnSpPr>
        <p:spPr bwMode="auto">
          <a:xfrm>
            <a:off x="9007743" y="4909375"/>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cxnSp>
        <p:nvCxnSpPr>
          <p:cNvPr id="400" name="直線コネクタ 399"/>
          <p:cNvCxnSpPr/>
          <p:nvPr/>
        </p:nvCxnSpPr>
        <p:spPr bwMode="auto">
          <a:xfrm>
            <a:off x="9139053" y="4901554"/>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sp>
        <p:nvSpPr>
          <p:cNvPr id="401" name="テキスト ボックス 400"/>
          <p:cNvSpPr txBox="1"/>
          <p:nvPr/>
        </p:nvSpPr>
        <p:spPr>
          <a:xfrm>
            <a:off x="9249573" y="4948479"/>
            <a:ext cx="174368" cy="230049"/>
          </a:xfrm>
          <a:prstGeom prst="rect">
            <a:avLst/>
          </a:prstGeom>
          <a:noFill/>
        </p:spPr>
        <p:txBody>
          <a:bodyPr wrap="none" lIns="0" tIns="0" rIns="0" bIns="0" rtlCol="0" anchor="ctr" anchorCtr="0">
            <a:noAutofit/>
          </a:bodyPr>
          <a:lstStyle/>
          <a:p>
            <a:pPr defTabSz="910382"/>
            <a:r>
              <a:rPr lang="en-US"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2" name="直線コネクタ 401"/>
          <p:cNvCxnSpPr/>
          <p:nvPr/>
        </p:nvCxnSpPr>
        <p:spPr bwMode="auto">
          <a:xfrm>
            <a:off x="9487199" y="4901554"/>
            <a:ext cx="1" cy="297598"/>
          </a:xfrm>
          <a:prstGeom prst="line">
            <a:avLst/>
          </a:prstGeom>
          <a:solidFill>
            <a:schemeClr val="bg1"/>
          </a:solidFill>
          <a:ln w="15875" cap="flat" cmpd="sng" algn="ctr">
            <a:solidFill>
              <a:schemeClr val="tx1"/>
            </a:solidFill>
            <a:prstDash val="solid"/>
            <a:round/>
            <a:headEnd type="arrow" w="med" len="med"/>
            <a:tailEnd type="arrow" w="med" len="med"/>
          </a:ln>
          <a:effectLst/>
        </p:spPr>
      </p:cxnSp>
      <p:sp>
        <p:nvSpPr>
          <p:cNvPr id="436" name="角丸四角形 435"/>
          <p:cNvSpPr/>
          <p:nvPr/>
        </p:nvSpPr>
        <p:spPr bwMode="auto">
          <a:xfrm>
            <a:off x="5743372" y="4289721"/>
            <a:ext cx="3988897" cy="1760487"/>
          </a:xfrm>
          <a:prstGeom prst="roundRect">
            <a:avLst>
              <a:gd name="adj" fmla="val 8511"/>
            </a:avLst>
          </a:prstGeom>
          <a:noFill/>
          <a:ln w="2540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defTabSz="910382">
              <a:buClr>
                <a:srgbClr val="00B4A0"/>
              </a:buClr>
            </a:pP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sp>
        <p:nvSpPr>
          <p:cNvPr id="437" name="テキスト ボックス 436"/>
          <p:cNvSpPr txBox="1"/>
          <p:nvPr/>
        </p:nvSpPr>
        <p:spPr>
          <a:xfrm>
            <a:off x="6313953" y="4039428"/>
            <a:ext cx="885782" cy="226004"/>
          </a:xfrm>
          <a:prstGeom prst="rect">
            <a:avLst/>
          </a:prstGeom>
          <a:noFill/>
        </p:spPr>
        <p:txBody>
          <a:bodyPr wrap="none" lIns="0" tIns="0" rIns="0" bIns="0" rtlCol="0" anchor="ctr" anchorCtr="0">
            <a:noAutofit/>
          </a:bodyPr>
          <a:lstStyle/>
          <a:p>
            <a:pPr algn="ctr" defTabSz="910382"/>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医療保険</a:t>
            </a:r>
          </a:p>
        </p:txBody>
      </p:sp>
      <p:sp>
        <p:nvSpPr>
          <p:cNvPr id="450" name="テキスト ボックス 449"/>
          <p:cNvSpPr txBox="1"/>
          <p:nvPr/>
        </p:nvSpPr>
        <p:spPr>
          <a:xfrm>
            <a:off x="200380" y="6348305"/>
            <a:ext cx="9634821" cy="182889"/>
          </a:xfrm>
          <a:prstGeom prst="rect">
            <a:avLst/>
          </a:prstGeom>
          <a:noFill/>
        </p:spPr>
        <p:txBody>
          <a:bodyPr wrap="square" lIns="35928" tIns="35928" rIns="35928" bIns="35928" rtlCol="0">
            <a:noAutofit/>
          </a:bodyPr>
          <a:lstStyle/>
          <a:p>
            <a:pPr marL="180583" indent="-180583" defTabSz="910382">
              <a:lnSpc>
                <a:spcPts val="1200"/>
              </a:lnSpc>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zh-CN"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被保険者番号</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は、被保険者証記号・番号が個人毎に付与されている場合は記号・番号を、世帯毎等で同一の場合は記号・番号に枝番等を付番して利用。</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127796" y="4915197"/>
            <a:ext cx="1317588" cy="261406"/>
          </a:xfrm>
          <a:prstGeom prst="rect">
            <a:avLst/>
          </a:prstGeom>
        </p:spPr>
        <p:txBody>
          <a:bodyPr wrap="none" lIns="91241" tIns="45619" rIns="91241" bIns="45619">
            <a:spAutoFit/>
          </a:bodyPr>
          <a:lstStyle/>
          <a:p>
            <a:pPr algn="ctr" defTabSz="910382"/>
            <a:r>
              <a:rPr lang="ja-JP" altLang="en-US" sz="1100" b="1" dirty="0">
                <a:solidFill>
                  <a:srgbClr val="FF0000"/>
                </a:solidFill>
              </a:rPr>
              <a:t>既存のネットワーク</a:t>
            </a:r>
          </a:p>
        </p:txBody>
      </p:sp>
      <p:sp>
        <p:nvSpPr>
          <p:cNvPr id="192" name="テキスト ボックス 191"/>
          <p:cNvSpPr txBox="1"/>
          <p:nvPr/>
        </p:nvSpPr>
        <p:spPr>
          <a:xfrm>
            <a:off x="200439" y="6136225"/>
            <a:ext cx="4628915" cy="182889"/>
          </a:xfrm>
          <a:prstGeom prst="rect">
            <a:avLst/>
          </a:prstGeom>
          <a:noFill/>
        </p:spPr>
        <p:txBody>
          <a:bodyPr wrap="none" lIns="35928" tIns="35928" rIns="35928" bIns="35928" rtlCol="0">
            <a:noAutofit/>
          </a:bodyPr>
          <a:lstStyle/>
          <a:p>
            <a:pPr marL="87126" indent="-87126" defTabSz="910382">
              <a:lnSpc>
                <a:spcPts val="1200"/>
              </a:lnSpc>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情報ネットワークとの接続</a:t>
            </a:r>
            <a:r>
              <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符号の取得等</a:t>
            </a:r>
            <a:r>
              <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は便宜上、支払基金が行う</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4" name="角丸四角形 173"/>
          <p:cNvSpPr/>
          <p:nvPr/>
        </p:nvSpPr>
        <p:spPr bwMode="auto">
          <a:xfrm>
            <a:off x="2196662" y="3239687"/>
            <a:ext cx="4515591" cy="710839"/>
          </a:xfrm>
          <a:prstGeom prst="roundRect">
            <a:avLst>
              <a:gd name="adj" fmla="val 8206"/>
            </a:avLst>
          </a:prstGeom>
          <a:solidFill>
            <a:schemeClr val="accent1">
              <a:lumMod val="20000"/>
              <a:lumOff val="80000"/>
            </a:schemeClr>
          </a:solidFill>
          <a:ln w="28575" cap="flat" cmpd="sng" algn="ctr">
            <a:solidFill>
              <a:schemeClr val="hlink"/>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indent="174083" defTabSz="910382">
              <a:spcBef>
                <a:spcPct val="20000"/>
              </a:spcBef>
              <a:buClr>
                <a:srgbClr val="00B4A0"/>
              </a:buClr>
            </a:pPr>
            <a:endParaRPr lang="ja-JP" altLang="en-US" sz="1400" dirty="0">
              <a:solidFill>
                <a:srgbClr val="000000"/>
              </a:solidFill>
              <a:latin typeface="ＭＳ ゴシック" panose="020B0609070205080204" pitchFamily="49" charset="-128"/>
              <a:ea typeface="ＭＳ ゴシック" panose="020B0609070205080204" pitchFamily="49" charset="-128"/>
            </a:endParaRPr>
          </a:p>
        </p:txBody>
      </p:sp>
      <p:sp>
        <p:nvSpPr>
          <p:cNvPr id="175" name="正方形/長方形 174"/>
          <p:cNvSpPr/>
          <p:nvPr/>
        </p:nvSpPr>
        <p:spPr bwMode="auto">
          <a:xfrm>
            <a:off x="3003166" y="3234290"/>
            <a:ext cx="2879001" cy="341071"/>
          </a:xfrm>
          <a:prstGeom prst="rect">
            <a:avLst/>
          </a:prstGeom>
          <a:solidFill>
            <a:schemeClr val="bg1"/>
          </a:solidFill>
          <a:ln w="28575" cap="flat" cmpd="sng" algn="ctr">
            <a:solidFill>
              <a:schemeClr val="hlink"/>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910382">
              <a:spcBef>
                <a:spcPct val="20000"/>
              </a:spcBef>
              <a:buClr>
                <a:srgbClr val="00B4A0"/>
              </a:buClr>
            </a:pPr>
            <a:r>
              <a:rPr lang="ja-JP" altLang="en-US" sz="1300" b="1" dirty="0">
                <a:solidFill>
                  <a:srgbClr val="000000"/>
                </a:solidFill>
                <a:latin typeface="ＭＳ ゴシック" panose="020B0609070205080204" pitchFamily="49" charset="-128"/>
                <a:ea typeface="ＭＳ ゴシック" panose="020B0609070205080204" pitchFamily="49" charset="-128"/>
              </a:rPr>
              <a:t>情報提供ネットワークシステム</a:t>
            </a:r>
            <a:endParaRPr lang="en-US" altLang="ja-JP" sz="1300" b="1" dirty="0">
              <a:solidFill>
                <a:srgbClr val="000000"/>
              </a:solidFill>
              <a:latin typeface="ＭＳ ゴシック" panose="020B0609070205080204" pitchFamily="49" charset="-128"/>
              <a:ea typeface="ＭＳ ゴシック" panose="020B0609070205080204" pitchFamily="49" charset="-128"/>
            </a:endParaRPr>
          </a:p>
          <a:p>
            <a:pPr algn="ctr" defTabSz="910382">
              <a:lnSpc>
                <a:spcPts val="1100"/>
              </a:lnSpc>
            </a:pP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情報の照会に対し提供を許可し、符号同士を紐づけ</a:t>
            </a:r>
            <a:endParaRPr lang="ja-JP" altLang="en-US" sz="900" b="1" dirty="0">
              <a:solidFill>
                <a:srgbClr val="000000"/>
              </a:solidFill>
              <a:latin typeface="ＭＳ ゴシック" panose="020B0609070205080204" pitchFamily="49" charset="-128"/>
              <a:ea typeface="ＭＳ ゴシック" panose="020B0609070205080204" pitchFamily="49" charset="-128"/>
            </a:endParaRPr>
          </a:p>
        </p:txBody>
      </p:sp>
      <p:cxnSp>
        <p:nvCxnSpPr>
          <p:cNvPr id="176" name="直線矢印コネクタ 175"/>
          <p:cNvCxnSpPr/>
          <p:nvPr/>
        </p:nvCxnSpPr>
        <p:spPr bwMode="auto">
          <a:xfrm flipH="1">
            <a:off x="2640988" y="3506712"/>
            <a:ext cx="345366" cy="150221"/>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177" name="テキスト ボックス 176"/>
          <p:cNvSpPr txBox="1"/>
          <p:nvPr/>
        </p:nvSpPr>
        <p:spPr>
          <a:xfrm>
            <a:off x="3586307" y="3718651"/>
            <a:ext cx="613361" cy="209989"/>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178" name="テキスト ボックス 177"/>
          <p:cNvSpPr txBox="1"/>
          <p:nvPr/>
        </p:nvSpPr>
        <p:spPr>
          <a:xfrm>
            <a:off x="4630124" y="3690944"/>
            <a:ext cx="599824" cy="220556"/>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cxnSp>
        <p:nvCxnSpPr>
          <p:cNvPr id="179" name="直線矢印コネクタ 178"/>
          <p:cNvCxnSpPr>
            <a:endCxn id="177" idx="0"/>
          </p:cNvCxnSpPr>
          <p:nvPr/>
        </p:nvCxnSpPr>
        <p:spPr bwMode="auto">
          <a:xfrm flipH="1">
            <a:off x="3892884" y="3564514"/>
            <a:ext cx="204044" cy="154117"/>
          </a:xfrm>
          <a:prstGeom prst="straightConnector1">
            <a:avLst/>
          </a:prstGeom>
          <a:solidFill>
            <a:schemeClr val="bg1"/>
          </a:solidFill>
          <a:ln w="19050" cap="flat" cmpd="sng" algn="ctr">
            <a:solidFill>
              <a:schemeClr val="tx1"/>
            </a:solidFill>
            <a:prstDash val="solid"/>
            <a:round/>
            <a:headEnd type="none" w="med" len="med"/>
            <a:tailEnd type="arrow"/>
          </a:ln>
          <a:effectLst/>
        </p:spPr>
      </p:cxnSp>
      <p:cxnSp>
        <p:nvCxnSpPr>
          <p:cNvPr id="180" name="直線矢印コネクタ 179"/>
          <p:cNvCxnSpPr/>
          <p:nvPr/>
        </p:nvCxnSpPr>
        <p:spPr bwMode="auto">
          <a:xfrm>
            <a:off x="4719076" y="3581872"/>
            <a:ext cx="129404" cy="119364"/>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182" name="テキスト ボックス 181"/>
          <p:cNvSpPr txBox="1"/>
          <p:nvPr/>
        </p:nvSpPr>
        <p:spPr>
          <a:xfrm>
            <a:off x="2460374" y="3704886"/>
            <a:ext cx="584342" cy="245647"/>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183" name="テキスト ボックス 182"/>
          <p:cNvSpPr txBox="1"/>
          <p:nvPr/>
        </p:nvSpPr>
        <p:spPr>
          <a:xfrm>
            <a:off x="2371521" y="3704886"/>
            <a:ext cx="584342" cy="245647"/>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184" name="テキスト ボックス 183"/>
          <p:cNvSpPr txBox="1"/>
          <p:nvPr/>
        </p:nvSpPr>
        <p:spPr>
          <a:xfrm>
            <a:off x="2282548" y="3704886"/>
            <a:ext cx="584342" cy="245647"/>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185" name="テキスト ボックス 184"/>
          <p:cNvSpPr txBox="1"/>
          <p:nvPr/>
        </p:nvSpPr>
        <p:spPr>
          <a:xfrm>
            <a:off x="2209344" y="3704886"/>
            <a:ext cx="584342" cy="245647"/>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189" name="テキスト ボックス 188"/>
          <p:cNvSpPr txBox="1"/>
          <p:nvPr/>
        </p:nvSpPr>
        <p:spPr>
          <a:xfrm>
            <a:off x="5701599" y="3678398"/>
            <a:ext cx="584342" cy="245647"/>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205" name="角丸四角形 204"/>
          <p:cNvSpPr/>
          <p:nvPr/>
        </p:nvSpPr>
        <p:spPr bwMode="auto">
          <a:xfrm>
            <a:off x="2145736" y="4159163"/>
            <a:ext cx="1035570" cy="796392"/>
          </a:xfrm>
          <a:prstGeom prst="roundRect">
            <a:avLst/>
          </a:prstGeom>
          <a:solidFill>
            <a:schemeClr val="bg1">
              <a:lumMod val="85000"/>
            </a:schemeClr>
          </a:solidFill>
          <a:ln w="28575" cap="flat" cmpd="sng" algn="ctr">
            <a:solidFill>
              <a:schemeClr val="bg1">
                <a:lumMod val="50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206" name="角丸四角形 205"/>
          <p:cNvSpPr/>
          <p:nvPr/>
        </p:nvSpPr>
        <p:spPr bwMode="auto">
          <a:xfrm>
            <a:off x="2099396" y="4157647"/>
            <a:ext cx="1026710" cy="797920"/>
          </a:xfrm>
          <a:prstGeom prst="roundRect">
            <a:avLst/>
          </a:prstGeom>
          <a:solidFill>
            <a:schemeClr val="bg1">
              <a:lumMod val="85000"/>
            </a:schemeClr>
          </a:solidFill>
          <a:ln w="28575" cap="flat" cmpd="sng" algn="ctr">
            <a:solidFill>
              <a:schemeClr val="bg1">
                <a:lumMod val="50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207" name="角丸四角形 206"/>
          <p:cNvSpPr/>
          <p:nvPr/>
        </p:nvSpPr>
        <p:spPr bwMode="auto">
          <a:xfrm>
            <a:off x="2082637" y="4168243"/>
            <a:ext cx="970343" cy="787443"/>
          </a:xfrm>
          <a:prstGeom prst="roundRect">
            <a:avLst/>
          </a:prstGeom>
          <a:solidFill>
            <a:schemeClr val="bg1">
              <a:lumMod val="85000"/>
            </a:schemeClr>
          </a:solidFill>
          <a:ln w="28575" cap="flat" cmpd="sng" algn="ctr">
            <a:solidFill>
              <a:schemeClr val="bg1">
                <a:lumMod val="50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208" name="角丸四角形 207"/>
          <p:cNvSpPr/>
          <p:nvPr/>
        </p:nvSpPr>
        <p:spPr bwMode="auto">
          <a:xfrm>
            <a:off x="4424430" y="4138800"/>
            <a:ext cx="947466" cy="819482"/>
          </a:xfrm>
          <a:prstGeom prst="roundRect">
            <a:avLst/>
          </a:prstGeom>
          <a:solidFill>
            <a:srgbClr val="CCFF99"/>
          </a:solidFill>
          <a:ln w="28575" cap="flat" cmpd="sng" algn="ctr">
            <a:solidFill>
              <a:srgbClr val="00B050"/>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211" name="テキスト ボックス 210"/>
          <p:cNvSpPr txBox="1"/>
          <p:nvPr/>
        </p:nvSpPr>
        <p:spPr>
          <a:xfrm>
            <a:off x="2196703" y="4463158"/>
            <a:ext cx="796355" cy="193076"/>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212" name="テキスト ボックス 211"/>
          <p:cNvSpPr txBox="1"/>
          <p:nvPr/>
        </p:nvSpPr>
        <p:spPr>
          <a:xfrm>
            <a:off x="2203306" y="4703232"/>
            <a:ext cx="783085" cy="201824"/>
          </a:xfrm>
          <a:prstGeom prst="snip1Rect">
            <a:avLst/>
          </a:prstGeom>
          <a:solidFill>
            <a:srgbClr val="FFCCFF"/>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213" name="テキスト ボックス 212"/>
          <p:cNvSpPr txBox="1"/>
          <p:nvPr/>
        </p:nvSpPr>
        <p:spPr>
          <a:xfrm>
            <a:off x="3479345" y="5004282"/>
            <a:ext cx="800617" cy="243565"/>
          </a:xfrm>
          <a:prstGeom prst="rect">
            <a:avLst/>
          </a:prstGeom>
          <a:noFill/>
        </p:spPr>
        <p:txBody>
          <a:bodyPr wrap="none" lIns="0" tIns="0" rIns="0" bIns="0" rtlCol="0" anchor="ctr" anchorCtr="0">
            <a:noAutofit/>
          </a:bodyPr>
          <a:lstStyle/>
          <a:p>
            <a:pPr algn="ctr" defTabSz="910382"/>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年金</a:t>
            </a:r>
          </a:p>
        </p:txBody>
      </p:sp>
      <p:sp>
        <p:nvSpPr>
          <p:cNvPr id="214" name="テキスト ボックス 213"/>
          <p:cNvSpPr txBox="1"/>
          <p:nvPr/>
        </p:nvSpPr>
        <p:spPr>
          <a:xfrm>
            <a:off x="4506067" y="4459949"/>
            <a:ext cx="784421" cy="184925"/>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215" name="テキスト ボックス 214"/>
          <p:cNvSpPr txBox="1"/>
          <p:nvPr/>
        </p:nvSpPr>
        <p:spPr>
          <a:xfrm>
            <a:off x="4530292" y="4705520"/>
            <a:ext cx="747196" cy="193485"/>
          </a:xfrm>
          <a:prstGeom prst="snip1Rect">
            <a:avLst/>
          </a:prstGeom>
          <a:solidFill>
            <a:srgbClr val="FFCCFF"/>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216" name="テキスト ボックス 215"/>
          <p:cNvSpPr txBox="1"/>
          <p:nvPr/>
        </p:nvSpPr>
        <p:spPr>
          <a:xfrm>
            <a:off x="1853778" y="5055805"/>
            <a:ext cx="1533045" cy="211773"/>
          </a:xfrm>
          <a:prstGeom prst="rect">
            <a:avLst/>
          </a:prstGeom>
          <a:noFill/>
        </p:spPr>
        <p:txBody>
          <a:bodyPr wrap="none" lIns="0" tIns="0" rIns="0" bIns="0" rtlCol="0" anchor="ctr" anchorCtr="0">
            <a:noAutofit/>
          </a:bodyPr>
          <a:lstStyle/>
          <a:p>
            <a:pPr algn="ctr" defTabSz="910382">
              <a:lnSpc>
                <a:spcPts val="1100"/>
              </a:lnSpc>
            </a:pPr>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地方税・福祉・生活</a:t>
            </a:r>
            <a:endParaRPr lang="en-US" altLang="ja-JP"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0382">
              <a:lnSpc>
                <a:spcPts val="1100"/>
              </a:lnSpc>
            </a:pPr>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保護・介護保険等</a:t>
            </a:r>
          </a:p>
        </p:txBody>
      </p:sp>
      <p:sp>
        <p:nvSpPr>
          <p:cNvPr id="219" name="角丸四角形 218"/>
          <p:cNvSpPr/>
          <p:nvPr/>
        </p:nvSpPr>
        <p:spPr bwMode="auto">
          <a:xfrm>
            <a:off x="3374092" y="4143074"/>
            <a:ext cx="963968" cy="827038"/>
          </a:xfrm>
          <a:prstGeom prst="roundRect">
            <a:avLst/>
          </a:prstGeom>
          <a:solidFill>
            <a:schemeClr val="accent1">
              <a:lumMod val="20000"/>
              <a:lumOff val="80000"/>
            </a:schemeClr>
          </a:solidFill>
          <a:ln w="28575" cap="flat" cmpd="sng" algn="ctr">
            <a:solidFill>
              <a:schemeClr val="accent1">
                <a:lumMod val="75000"/>
              </a:schemeClr>
            </a:solidFill>
            <a:prstDash val="solid"/>
            <a:round/>
            <a:headEnd type="none" w="med" len="med"/>
            <a:tailEnd type="none" w="med" len="med"/>
          </a:ln>
          <a:effectLst/>
        </p:spPr>
        <p:txBody>
          <a:bodyPr vert="horz" wrap="square" lIns="287145" tIns="89735" rIns="287145" bIns="89735" numCol="1" rtlCol="0" anchor="ctr" anchorCtr="0" compatLnSpc="1">
            <a:prstTxWarp prst="textNoShape">
              <a:avLst/>
            </a:prstTxWarp>
          </a:bodyPr>
          <a:lstStyle/>
          <a:p>
            <a:pPr indent="174083" defTabSz="910382">
              <a:spcBef>
                <a:spcPct val="20000"/>
              </a:spcBef>
              <a:buClr>
                <a:srgbClr val="00B4A0"/>
              </a:buClr>
            </a:pPr>
            <a:endParaRPr lang="ja-JP" altLang="en-US" sz="1000" dirty="0">
              <a:solidFill>
                <a:srgbClr val="000000"/>
              </a:solidFill>
              <a:latin typeface="ＭＳ ゴシック" panose="020B0609070205080204" pitchFamily="49" charset="-128"/>
              <a:ea typeface="ＭＳ ゴシック" panose="020B0609070205080204" pitchFamily="49" charset="-128"/>
            </a:endParaRPr>
          </a:p>
        </p:txBody>
      </p:sp>
      <p:sp>
        <p:nvSpPr>
          <p:cNvPr id="220" name="テキスト ボックス 219"/>
          <p:cNvSpPr txBox="1"/>
          <p:nvPr/>
        </p:nvSpPr>
        <p:spPr>
          <a:xfrm>
            <a:off x="3472635" y="4451734"/>
            <a:ext cx="798194" cy="171205"/>
          </a:xfrm>
          <a:prstGeom prst="rect">
            <a:avLst/>
          </a:prstGeom>
          <a:solidFill>
            <a:schemeClr val="accent4">
              <a:lumMod val="40000"/>
              <a:lumOff val="60000"/>
            </a:schemeClr>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マイナンバー</a:t>
            </a:r>
          </a:p>
        </p:txBody>
      </p:sp>
      <p:sp>
        <p:nvSpPr>
          <p:cNvPr id="221" name="テキスト ボックス 220"/>
          <p:cNvSpPr txBox="1"/>
          <p:nvPr/>
        </p:nvSpPr>
        <p:spPr>
          <a:xfrm>
            <a:off x="3495395" y="4685067"/>
            <a:ext cx="737553" cy="193722"/>
          </a:xfrm>
          <a:prstGeom prst="snip1Rect">
            <a:avLst/>
          </a:prstGeom>
          <a:solidFill>
            <a:srgbClr val="FFCCFF"/>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個人情報</a:t>
            </a:r>
          </a:p>
        </p:txBody>
      </p:sp>
      <p:sp>
        <p:nvSpPr>
          <p:cNvPr id="222" name="テキスト ボックス 221"/>
          <p:cNvSpPr txBox="1"/>
          <p:nvPr/>
        </p:nvSpPr>
        <p:spPr>
          <a:xfrm>
            <a:off x="4375518" y="4992228"/>
            <a:ext cx="1116601" cy="243565"/>
          </a:xfrm>
          <a:prstGeom prst="rect">
            <a:avLst/>
          </a:prstGeom>
          <a:noFill/>
        </p:spPr>
        <p:txBody>
          <a:bodyPr wrap="none" lIns="0" tIns="0" rIns="0" bIns="0" rtlCol="0" anchor="ctr" anchorCtr="0">
            <a:noAutofit/>
          </a:bodyPr>
          <a:lstStyle/>
          <a:p>
            <a:pPr algn="ctr" defTabSz="910382"/>
            <a:r>
              <a:rPr lang="ja-JP" altLang="en-US" sz="11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労災・雇用保険</a:t>
            </a:r>
          </a:p>
        </p:txBody>
      </p:sp>
      <p:cxnSp>
        <p:nvCxnSpPr>
          <p:cNvPr id="223" name="直線コネクタ 222"/>
          <p:cNvCxnSpPr/>
          <p:nvPr/>
        </p:nvCxnSpPr>
        <p:spPr bwMode="auto">
          <a:xfrm>
            <a:off x="3864175" y="3956334"/>
            <a:ext cx="7576" cy="229148"/>
          </a:xfrm>
          <a:prstGeom prst="line">
            <a:avLst/>
          </a:prstGeom>
          <a:solidFill>
            <a:schemeClr val="bg1"/>
          </a:solidFill>
          <a:ln w="19050" cap="flat" cmpd="sng" algn="ctr">
            <a:solidFill>
              <a:schemeClr val="tx1"/>
            </a:solidFill>
            <a:prstDash val="solid"/>
            <a:round/>
            <a:headEnd type="arrow" w="med" len="med"/>
            <a:tailEnd type="arrow" w="med" len="med"/>
          </a:ln>
          <a:effectLst/>
        </p:spPr>
      </p:cxnSp>
      <p:sp>
        <p:nvSpPr>
          <p:cNvPr id="227" name="テキスト ボックス 226"/>
          <p:cNvSpPr txBox="1"/>
          <p:nvPr/>
        </p:nvSpPr>
        <p:spPr>
          <a:xfrm>
            <a:off x="2618379" y="3967182"/>
            <a:ext cx="209766" cy="187726"/>
          </a:xfrm>
          <a:prstGeom prst="rect">
            <a:avLst/>
          </a:prstGeom>
          <a:noFill/>
        </p:spPr>
        <p:txBody>
          <a:bodyPr wrap="none" lIns="0" tIns="0" rIns="0" bIns="0" rtlCol="0" anchor="ctr" anchorCtr="0">
            <a:noAutofit/>
          </a:bodyPr>
          <a:lstStyle/>
          <a:p>
            <a:pPr defTabSz="910382"/>
            <a:r>
              <a:rPr lang="en-US" altLang="ja-JP"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8" name="テキスト ボックス 227"/>
          <p:cNvSpPr txBox="1"/>
          <p:nvPr/>
        </p:nvSpPr>
        <p:spPr>
          <a:xfrm>
            <a:off x="2280172" y="4201017"/>
            <a:ext cx="580549" cy="204736"/>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229" name="テキスト ボックス 228"/>
          <p:cNvSpPr txBox="1"/>
          <p:nvPr/>
        </p:nvSpPr>
        <p:spPr>
          <a:xfrm>
            <a:off x="3551920" y="4199949"/>
            <a:ext cx="580549" cy="204736"/>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sp>
        <p:nvSpPr>
          <p:cNvPr id="230" name="テキスト ボックス 229"/>
          <p:cNvSpPr txBox="1"/>
          <p:nvPr/>
        </p:nvSpPr>
        <p:spPr>
          <a:xfrm>
            <a:off x="4582712" y="4195297"/>
            <a:ext cx="580549" cy="204736"/>
          </a:xfrm>
          <a:prstGeom prst="ellipse">
            <a:avLst/>
          </a:prstGeom>
          <a:solidFill>
            <a:schemeClr val="bg1"/>
          </a:solidFill>
          <a:ln w="19050">
            <a:solidFill>
              <a:schemeClr val="tx1"/>
            </a:solidFill>
          </a:ln>
        </p:spPr>
        <p:txBody>
          <a:bodyPr wrap="none" lIns="0" tIns="0" rIns="0" bIns="0" rtlCol="0" anchor="ctr" anchorCtr="0">
            <a:noAutofit/>
          </a:bodyPr>
          <a:lstStyle/>
          <a:p>
            <a:pPr algn="ctr" defTabSz="910382"/>
            <a:r>
              <a:rPr lang="ja-JP" altLang="en-US" sz="1000" dirty="0">
                <a:solidFill>
                  <a:srgbClr val="000000"/>
                </a:solidFill>
                <a:latin typeface="ＭＳ ゴシック" panose="020B0609070205080204" pitchFamily="49" charset="-128"/>
                <a:ea typeface="ＭＳ ゴシック" panose="020B0609070205080204" pitchFamily="49" charset="-128"/>
              </a:rPr>
              <a:t>符号</a:t>
            </a:r>
          </a:p>
        </p:txBody>
      </p:sp>
      <p:cxnSp>
        <p:nvCxnSpPr>
          <p:cNvPr id="231" name="直線コネクタ 230"/>
          <p:cNvCxnSpPr/>
          <p:nvPr/>
        </p:nvCxnSpPr>
        <p:spPr bwMode="auto">
          <a:xfrm>
            <a:off x="4869217" y="3921902"/>
            <a:ext cx="7576" cy="229148"/>
          </a:xfrm>
          <a:prstGeom prst="line">
            <a:avLst/>
          </a:prstGeom>
          <a:solidFill>
            <a:schemeClr val="bg1"/>
          </a:solidFill>
          <a:ln w="19050" cap="flat" cmpd="sng" algn="ctr">
            <a:solidFill>
              <a:schemeClr val="tx1"/>
            </a:solidFill>
            <a:prstDash val="solid"/>
            <a:round/>
            <a:headEnd type="arrow" w="med" len="med"/>
            <a:tailEnd type="arrow" w="med" len="med"/>
          </a:ln>
          <a:effectLst/>
        </p:spPr>
      </p:cxnSp>
      <p:cxnSp>
        <p:nvCxnSpPr>
          <p:cNvPr id="233" name="直線コネクタ 232"/>
          <p:cNvCxnSpPr/>
          <p:nvPr/>
        </p:nvCxnSpPr>
        <p:spPr bwMode="auto">
          <a:xfrm>
            <a:off x="2367796" y="3927349"/>
            <a:ext cx="7576" cy="229148"/>
          </a:xfrm>
          <a:prstGeom prst="line">
            <a:avLst/>
          </a:prstGeom>
          <a:solidFill>
            <a:schemeClr val="bg1"/>
          </a:solidFill>
          <a:ln w="19050" cap="flat" cmpd="sng" algn="ctr">
            <a:solidFill>
              <a:schemeClr val="tx1"/>
            </a:solidFill>
            <a:prstDash val="solid"/>
            <a:round/>
            <a:headEnd type="arrow" w="med" len="med"/>
            <a:tailEnd type="arrow" w="med" len="med"/>
          </a:ln>
          <a:effectLst/>
        </p:spPr>
      </p:cxnSp>
      <p:cxnSp>
        <p:nvCxnSpPr>
          <p:cNvPr id="235" name="直線コネクタ 234"/>
          <p:cNvCxnSpPr/>
          <p:nvPr/>
        </p:nvCxnSpPr>
        <p:spPr bwMode="auto">
          <a:xfrm>
            <a:off x="2527865" y="3927349"/>
            <a:ext cx="7576" cy="229148"/>
          </a:xfrm>
          <a:prstGeom prst="line">
            <a:avLst/>
          </a:prstGeom>
          <a:solidFill>
            <a:schemeClr val="bg1"/>
          </a:solidFill>
          <a:ln w="19050" cap="flat" cmpd="sng" algn="ctr">
            <a:solidFill>
              <a:schemeClr val="tx1"/>
            </a:solidFill>
            <a:prstDash val="solid"/>
            <a:round/>
            <a:headEnd type="arrow" w="med" len="med"/>
            <a:tailEnd type="arrow" w="med" len="med"/>
          </a:ln>
          <a:effectLst/>
        </p:spPr>
      </p:cxnSp>
      <p:cxnSp>
        <p:nvCxnSpPr>
          <p:cNvPr id="237" name="直線コネクタ 236"/>
          <p:cNvCxnSpPr/>
          <p:nvPr/>
        </p:nvCxnSpPr>
        <p:spPr bwMode="auto">
          <a:xfrm>
            <a:off x="2848355" y="3946289"/>
            <a:ext cx="7576" cy="229148"/>
          </a:xfrm>
          <a:prstGeom prst="line">
            <a:avLst/>
          </a:prstGeom>
          <a:solidFill>
            <a:schemeClr val="bg1"/>
          </a:solidFill>
          <a:ln w="19050" cap="flat" cmpd="sng" algn="ctr">
            <a:solidFill>
              <a:schemeClr val="tx1"/>
            </a:solidFill>
            <a:prstDash val="solid"/>
            <a:round/>
            <a:headEnd type="arrow" w="med" len="med"/>
            <a:tailEnd type="arrow" w="med" len="med"/>
          </a:ln>
          <a:effectLst/>
        </p:spPr>
      </p:cxnSp>
      <p:cxnSp>
        <p:nvCxnSpPr>
          <p:cNvPr id="315" name="直線コネクタ 314"/>
          <p:cNvCxnSpPr>
            <a:endCxn id="267" idx="1"/>
          </p:cNvCxnSpPr>
          <p:nvPr/>
        </p:nvCxnSpPr>
        <p:spPr bwMode="auto">
          <a:xfrm>
            <a:off x="6052580" y="3996808"/>
            <a:ext cx="241541" cy="643082"/>
          </a:xfrm>
          <a:prstGeom prst="line">
            <a:avLst/>
          </a:prstGeom>
          <a:solidFill>
            <a:schemeClr val="bg1"/>
          </a:solidFill>
          <a:ln w="19050" cap="flat" cmpd="sng" algn="ctr">
            <a:solidFill>
              <a:schemeClr val="tx1"/>
            </a:solidFill>
            <a:prstDash val="solid"/>
            <a:round/>
            <a:headEnd type="arrow" w="med" len="med"/>
            <a:tailEnd type="arrow" w="med" len="med"/>
          </a:ln>
          <a:effectLst/>
        </p:spPr>
      </p:cxnSp>
      <p:sp>
        <p:nvSpPr>
          <p:cNvPr id="2" name="四角形吹き出し 1"/>
          <p:cNvSpPr/>
          <p:nvPr/>
        </p:nvSpPr>
        <p:spPr>
          <a:xfrm>
            <a:off x="3295398" y="5450898"/>
            <a:ext cx="2196737" cy="490117"/>
          </a:xfrm>
          <a:prstGeom prst="wedgeRectCallout">
            <a:avLst>
              <a:gd name="adj1" fmla="val 77886"/>
              <a:gd name="adj2" fmla="val -141782"/>
            </a:avLst>
          </a:prstGeom>
        </p:spPr>
        <p:style>
          <a:lnRef idx="2">
            <a:schemeClr val="accent5"/>
          </a:lnRef>
          <a:fillRef idx="1">
            <a:schemeClr val="lt1"/>
          </a:fillRef>
          <a:effectRef idx="0">
            <a:schemeClr val="accent5"/>
          </a:effectRef>
          <a:fontRef idx="minor">
            <a:schemeClr val="dk1"/>
          </a:fontRef>
        </p:style>
        <p:txBody>
          <a:bodyPr lIns="35928" tIns="35928" rIns="0" bIns="35928" rtlCol="0" anchor="ctr"/>
          <a:lstStyle/>
          <a:p>
            <a:pPr defTabSz="910382"/>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個人ごとの医療保険の加入履歴の管理・提供機能</a:t>
            </a:r>
          </a:p>
        </p:txBody>
      </p:sp>
      <p:sp>
        <p:nvSpPr>
          <p:cNvPr id="171" name="四角形吹き出し 170"/>
          <p:cNvSpPr/>
          <p:nvPr/>
        </p:nvSpPr>
        <p:spPr>
          <a:xfrm>
            <a:off x="7282182" y="3248841"/>
            <a:ext cx="2508028" cy="890706"/>
          </a:xfrm>
          <a:prstGeom prst="wedgeRectCallout">
            <a:avLst>
              <a:gd name="adj1" fmla="val -25351"/>
              <a:gd name="adj2" fmla="val 65896"/>
            </a:avLst>
          </a:prstGeom>
        </p:spPr>
        <p:style>
          <a:lnRef idx="2">
            <a:schemeClr val="accent5"/>
          </a:lnRef>
          <a:fillRef idx="1">
            <a:schemeClr val="lt1"/>
          </a:fillRef>
          <a:effectRef idx="0">
            <a:schemeClr val="accent5"/>
          </a:effectRef>
          <a:fontRef idx="minor">
            <a:schemeClr val="dk1"/>
          </a:fontRef>
        </p:style>
        <p:txBody>
          <a:bodyPr lIns="35928" tIns="35928" rIns="0" bIns="0" rtlCol="0" anchor="ctr">
            <a:noAutofit/>
          </a:bodyPr>
          <a:lstStyle/>
          <a:p>
            <a:pPr marL="87126" indent="7920" defTabSz="910382">
              <a:lnSpc>
                <a:spcPts val="1400"/>
              </a:lnSpc>
            </a:pPr>
            <a:r>
              <a:rPr lang="ja-JP" altLang="en-US" sz="13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医療保険者の接続・符号の</a:t>
            </a:r>
            <a:endParaRPr lang="en-US" altLang="ja-JP" sz="13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85543" defTabSz="910382">
              <a:lnSpc>
                <a:spcPts val="1400"/>
              </a:lnSpc>
            </a:pPr>
            <a:r>
              <a:rPr lang="ja-JP" altLang="en-US" sz="13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取得を集約化</a:t>
            </a:r>
            <a:endParaRPr lang="en-US" altLang="ja-JP" sz="13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85543" indent="-85543" defTabSz="910382">
              <a:lnSpc>
                <a:spcPts val="1400"/>
              </a:lnSpc>
            </a:pPr>
            <a:r>
              <a:rPr lang="ja-JP" altLang="en-US"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（支払基金・国保連と保険者との間は既存のネットワークを活用）</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2" name="AutoShape 2"/>
          <p:cNvSpPr>
            <a:spLocks noChangeArrowheads="1"/>
          </p:cNvSpPr>
          <p:nvPr/>
        </p:nvSpPr>
        <p:spPr bwMode="auto">
          <a:xfrm>
            <a:off x="0" y="30906"/>
            <a:ext cx="9905999" cy="397448"/>
          </a:xfrm>
          <a:prstGeom prst="rect">
            <a:avLst/>
          </a:prstGeom>
          <a:noFill/>
          <a:ln w="19050">
            <a:noFill/>
            <a:miter lim="800000"/>
            <a:headEnd/>
            <a:tailEnd/>
          </a:ln>
        </p:spPr>
        <p:txBody>
          <a:bodyPr wrap="none" lIns="35928" tIns="46944" rIns="35928" bIns="46944" anchor="ctr"/>
          <a:lstStyle/>
          <a:p>
            <a:pPr algn="ctr" defTabSz="910382"/>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（参考）被用者保険等の</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支払基金・国保連への共同</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委託（平成</a:t>
            </a:r>
            <a:r>
              <a:rPr lang="en-US" altLang="ja-JP" dirty="0" smtClean="0">
                <a:solidFill>
                  <a:prstClr val="black"/>
                </a:solidFill>
                <a:latin typeface="HGP創英角ｺﾞｼｯｸUB" panose="020B0900000000000000" pitchFamily="50" charset="-128"/>
                <a:ea typeface="HGP創英角ｺﾞｼｯｸUB" panose="020B0900000000000000" pitchFamily="50" charset="-128"/>
              </a:rPr>
              <a:t>27</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年国民健康保険法等改正）</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4184852" y="761725"/>
            <a:ext cx="5605365" cy="2040140"/>
          </a:xfrm>
          <a:prstGeom prst="rect">
            <a:avLst/>
          </a:prstGeom>
          <a:ln w="19050">
            <a:solidFill>
              <a:schemeClr val="tx1"/>
            </a:solidFill>
          </a:ln>
        </p:spPr>
        <p:txBody>
          <a:bodyPr wrap="square" lIns="35928" tIns="35928" rIns="35928" bIns="35928">
            <a:noAutofit/>
          </a:bodyPr>
          <a:lstStyle/>
          <a:p>
            <a:pPr marL="180401" indent="-180401" defTabSz="910382">
              <a:lnSpc>
                <a:spcPts val="1700"/>
              </a:lnSpc>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u="sng" dirty="0">
                <a:solidFill>
                  <a:prstClr val="black"/>
                </a:solidFill>
                <a:latin typeface="ＭＳ ゴシック" panose="020B0609070205080204" pitchFamily="49" charset="-128"/>
                <a:ea typeface="ＭＳ ゴシック" panose="020B0609070205080204" pitchFamily="49" charset="-128"/>
              </a:rPr>
              <a:t>支払基金と国保連が</a:t>
            </a:r>
            <a:r>
              <a:rPr lang="ja-JP" altLang="en-US" sz="1400" dirty="0">
                <a:solidFill>
                  <a:prstClr val="black"/>
                </a:solidFill>
                <a:latin typeface="ＭＳ ゴシック" panose="020B0609070205080204" pitchFamily="49" charset="-128"/>
                <a:ea typeface="ＭＳ ゴシック" panose="020B0609070205080204" pitchFamily="49" charset="-128"/>
              </a:rPr>
              <a:t>保険者の委託を受け、住基ネットと情報提供ネットワークに</a:t>
            </a:r>
            <a:r>
              <a:rPr lang="ja-JP" altLang="en-US" sz="1400" u="sng" dirty="0">
                <a:solidFill>
                  <a:prstClr val="black"/>
                </a:solidFill>
                <a:latin typeface="ＭＳ ゴシック" panose="020B0609070205080204" pitchFamily="49" charset="-128"/>
                <a:ea typeface="ＭＳ ゴシック" panose="020B0609070205080204" pitchFamily="49" charset="-128"/>
              </a:rPr>
              <a:t>一元的に接続</a:t>
            </a:r>
            <a:r>
              <a:rPr lang="ja-JP" altLang="en-US" sz="1400" dirty="0">
                <a:solidFill>
                  <a:prstClr val="black"/>
                </a:solidFill>
                <a:latin typeface="ＭＳ ゴシック" panose="020B0609070205080204" pitchFamily="49" charset="-128"/>
                <a:ea typeface="ＭＳ ゴシック" panose="020B0609070205080204" pitchFamily="49" charset="-128"/>
              </a:rPr>
              <a:t>し、</a:t>
            </a:r>
            <a:r>
              <a:rPr lang="ja-JP" altLang="en-US" sz="1400" u="sng" dirty="0">
                <a:solidFill>
                  <a:prstClr val="black"/>
                </a:solidFill>
                <a:latin typeface="ＭＳ ゴシック" panose="020B0609070205080204" pitchFamily="49" charset="-128"/>
                <a:ea typeface="ＭＳ ゴシック" panose="020B0609070205080204" pitchFamily="49" charset="-128"/>
              </a:rPr>
              <a:t>保険者の負担を軽減</a:t>
            </a:r>
            <a:r>
              <a:rPr lang="ja-JP" altLang="en-US" sz="1400" dirty="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401" indent="-180401" defTabSz="910382">
              <a:lnSpc>
                <a:spcPts val="1700"/>
              </a:lnSpc>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あわせて、</a:t>
            </a:r>
            <a:r>
              <a:rPr lang="ja-JP" altLang="en-US" sz="1400" u="sng" dirty="0">
                <a:solidFill>
                  <a:prstClr val="black"/>
                </a:solidFill>
                <a:latin typeface="ＭＳ ゴシック" panose="020B0609070205080204" pitchFamily="49" charset="-128"/>
                <a:ea typeface="ＭＳ ゴシック" panose="020B0609070205080204" pitchFamily="49" charset="-128"/>
              </a:rPr>
              <a:t>医療保険の加入履歴の管理・提供機能</a:t>
            </a:r>
            <a:r>
              <a:rPr lang="ja-JP" altLang="en-US" sz="1400" dirty="0">
                <a:solidFill>
                  <a:prstClr val="black"/>
                </a:solidFill>
                <a:latin typeface="ＭＳ ゴシック" panose="020B0609070205080204" pitchFamily="49" charset="-128"/>
                <a:ea typeface="ＭＳ ゴシック" panose="020B0609070205080204" pitchFamily="49" charset="-128"/>
              </a:rPr>
              <a:t>により、保険者間での</a:t>
            </a:r>
            <a:r>
              <a:rPr lang="ja-JP" altLang="en-US" sz="1400" u="sng" dirty="0">
                <a:solidFill>
                  <a:prstClr val="black"/>
                </a:solidFill>
                <a:latin typeface="ＭＳ ゴシック" panose="020B0609070205080204" pitchFamily="49" charset="-128"/>
                <a:ea typeface="ＭＳ ゴシック" panose="020B0609070205080204" pitchFamily="49" charset="-128"/>
              </a:rPr>
              <a:t>情報連携を効率化</a:t>
            </a:r>
            <a:r>
              <a:rPr lang="ja-JP" altLang="en-US" sz="1400" dirty="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354832" indent="-354832" defTabSz="910382">
              <a:lnSpc>
                <a:spcPts val="1700"/>
              </a:lnSpc>
              <a:spcBef>
                <a:spcPts val="6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en-US" altLang="ja-JP" sz="1400" dirty="0">
                <a:solidFill>
                  <a:prstClr val="black"/>
                </a:solidFill>
                <a:latin typeface="ＭＳ 明朝" panose="02020609040205080304" pitchFamily="17" charset="-128"/>
                <a:ea typeface="ＭＳ 明朝" panose="02020609040205080304" pitchFamily="17" charset="-128"/>
              </a:rPr>
              <a:t>※</a:t>
            </a:r>
            <a:r>
              <a:rPr lang="ja-JP" altLang="en-US" sz="1400" dirty="0">
                <a:solidFill>
                  <a:prstClr val="black"/>
                </a:solidFill>
                <a:latin typeface="ＭＳ 明朝" panose="02020609040205080304" pitchFamily="17" charset="-128"/>
                <a:ea typeface="ＭＳ 明朝" panose="02020609040205080304" pitchFamily="17" charset="-128"/>
              </a:rPr>
              <a:t>　国保の資格取得申請時の資格証明書の添付省略等</a:t>
            </a:r>
            <a:endParaRPr lang="en-US" altLang="ja-JP" sz="1400" dirty="0">
              <a:solidFill>
                <a:prstClr val="black"/>
              </a:solidFill>
              <a:latin typeface="ＭＳ 明朝" panose="02020609040205080304" pitchFamily="17" charset="-128"/>
              <a:ea typeface="ＭＳ 明朝" panose="02020609040205080304" pitchFamily="17" charset="-128"/>
            </a:endParaRPr>
          </a:p>
          <a:p>
            <a:pPr marL="180401" indent="-180401" defTabSz="910382">
              <a:lnSpc>
                <a:spcPts val="1700"/>
              </a:lnSpc>
              <a:spcBef>
                <a:spcPts val="600"/>
              </a:spcBef>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u="sng" dirty="0">
                <a:solidFill>
                  <a:prstClr val="black"/>
                </a:solidFill>
                <a:latin typeface="ＭＳ ゴシック" panose="020B0609070205080204" pitchFamily="49" charset="-128"/>
                <a:ea typeface="ＭＳ ゴシック" panose="020B0609070205080204" pitchFamily="49" charset="-128"/>
              </a:rPr>
              <a:t>保険者が</a:t>
            </a:r>
            <a:r>
              <a:rPr lang="ja-JP" altLang="en-US" sz="1400" dirty="0">
                <a:solidFill>
                  <a:prstClr val="black"/>
                </a:solidFill>
                <a:latin typeface="ＭＳ ゴシック" panose="020B0609070205080204" pitchFamily="49" charset="-128"/>
                <a:ea typeface="ＭＳ ゴシック" panose="020B0609070205080204" pitchFamily="49" charset="-128"/>
              </a:rPr>
              <a:t>保険給付、保険料徴収等に関する情報の収集、利用等に関する</a:t>
            </a:r>
            <a:r>
              <a:rPr lang="ja-JP" altLang="en-US" sz="1400" u="sng" dirty="0">
                <a:solidFill>
                  <a:prstClr val="black"/>
                </a:solidFill>
                <a:latin typeface="ＭＳ ゴシック" panose="020B0609070205080204" pitchFamily="49" charset="-128"/>
                <a:ea typeface="ＭＳ ゴシック" panose="020B0609070205080204" pitchFamily="49" charset="-128"/>
              </a:rPr>
              <a:t>事務を支払基金又は国保連に共同して委託できることとする等の法律改正を行う</a:t>
            </a:r>
            <a:r>
              <a:rPr lang="ja-JP" altLang="en-US" sz="1400" dirty="0" smtClean="0">
                <a:solidFill>
                  <a:prstClr val="black"/>
                </a:solidFill>
                <a:latin typeface="ＭＳ ゴシック" panose="020B0609070205080204" pitchFamily="49" charset="-128"/>
                <a:ea typeface="ＭＳ ゴシック" panose="020B0609070205080204" pitchFamily="49" charset="-128"/>
              </a:rPr>
              <a:t>（平成</a:t>
            </a:r>
            <a:r>
              <a:rPr lang="en-US" altLang="ja-JP" sz="1400" dirty="0" smtClean="0">
                <a:solidFill>
                  <a:prstClr val="black"/>
                </a:solidFill>
                <a:latin typeface="ＭＳ ゴシック" panose="020B0609070205080204" pitchFamily="49" charset="-128"/>
                <a:ea typeface="ＭＳ ゴシック" panose="020B0609070205080204" pitchFamily="49" charset="-128"/>
              </a:rPr>
              <a:t>27</a:t>
            </a:r>
            <a:r>
              <a:rPr lang="ja-JP" altLang="en-US" sz="1400" dirty="0" smtClean="0">
                <a:solidFill>
                  <a:prstClr val="black"/>
                </a:solidFill>
                <a:latin typeface="ＭＳ ゴシック" panose="020B0609070205080204" pitchFamily="49" charset="-128"/>
                <a:ea typeface="ＭＳ ゴシック" panose="020B0609070205080204" pitchFamily="49" charset="-128"/>
              </a:rPr>
              <a:t>年</a:t>
            </a:r>
            <a:r>
              <a:rPr lang="en-US" altLang="ja-JP" sz="1400" dirty="0" smtClean="0">
                <a:solidFill>
                  <a:prstClr val="black"/>
                </a:solidFill>
                <a:latin typeface="ＭＳ ゴシック" panose="020B0609070205080204" pitchFamily="49" charset="-128"/>
                <a:ea typeface="ＭＳ ゴシック" panose="020B0609070205080204" pitchFamily="49" charset="-128"/>
              </a:rPr>
              <a:t>5</a:t>
            </a:r>
            <a:r>
              <a:rPr lang="ja-JP" altLang="en-US" sz="1400" dirty="0" smtClean="0">
                <a:solidFill>
                  <a:prstClr val="black"/>
                </a:solidFill>
                <a:latin typeface="ＭＳ ゴシック" panose="020B0609070205080204" pitchFamily="49" charset="-128"/>
                <a:ea typeface="ＭＳ ゴシック" panose="020B0609070205080204" pitchFamily="49" charset="-128"/>
              </a:rPr>
              <a:t>月成立・公布。平成</a:t>
            </a:r>
            <a:r>
              <a:rPr lang="en-US" altLang="ja-JP" sz="1400" dirty="0">
                <a:solidFill>
                  <a:prstClr val="black"/>
                </a:solidFill>
                <a:latin typeface="ＭＳ ゴシック" panose="020B0609070205080204" pitchFamily="49" charset="-128"/>
                <a:ea typeface="ＭＳ ゴシック" panose="020B0609070205080204" pitchFamily="49" charset="-128"/>
              </a:rPr>
              <a:t>28</a:t>
            </a:r>
            <a:r>
              <a:rPr lang="ja-JP" altLang="en-US" sz="1400" dirty="0">
                <a:solidFill>
                  <a:prstClr val="black"/>
                </a:solidFill>
                <a:latin typeface="ＭＳ ゴシック" panose="020B0609070205080204" pitchFamily="49" charset="-128"/>
                <a:ea typeface="ＭＳ ゴシック" panose="020B0609070205080204" pitchFamily="49" charset="-128"/>
              </a:rPr>
              <a:t>年</a:t>
            </a:r>
            <a:r>
              <a:rPr lang="en-US" altLang="ja-JP" sz="1400" dirty="0">
                <a:solidFill>
                  <a:prstClr val="black"/>
                </a:solidFill>
                <a:latin typeface="ＭＳ ゴシック" panose="020B0609070205080204" pitchFamily="49" charset="-128"/>
                <a:ea typeface="ＭＳ ゴシック" panose="020B0609070205080204" pitchFamily="49" charset="-128"/>
              </a:rPr>
              <a:t>4</a:t>
            </a:r>
            <a:r>
              <a:rPr lang="ja-JP" altLang="en-US" sz="1400" dirty="0">
                <a:solidFill>
                  <a:prstClr val="black"/>
                </a:solidFill>
                <a:latin typeface="ＭＳ ゴシック" panose="020B0609070205080204" pitchFamily="49" charset="-128"/>
                <a:ea typeface="ＭＳ ゴシック" panose="020B0609070205080204" pitchFamily="49" charset="-128"/>
              </a:rPr>
              <a:t>月施行</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500" dirty="0">
              <a:solidFill>
                <a:prstClr val="black"/>
              </a:solidFill>
              <a:latin typeface="ＭＳ ゴシック" panose="020B0609070205080204" pitchFamily="49" charset="-128"/>
              <a:ea typeface="ＭＳ ゴシック" panose="020B0609070205080204" pitchFamily="49" charset="-128"/>
            </a:endParaRPr>
          </a:p>
        </p:txBody>
      </p:sp>
      <p:sp>
        <p:nvSpPr>
          <p:cNvPr id="6" name="右矢印 5"/>
          <p:cNvSpPr/>
          <p:nvPr/>
        </p:nvSpPr>
        <p:spPr>
          <a:xfrm>
            <a:off x="3915600" y="1232233"/>
            <a:ext cx="213664" cy="1130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41" tIns="45619" rIns="91241" bIns="45619" rtlCol="0" anchor="ctr"/>
          <a:lstStyle/>
          <a:p>
            <a:pPr algn="ctr" defTabSz="910382"/>
            <a:endParaRPr lang="ja-JP" altLang="en-US">
              <a:solidFill>
                <a:prstClr val="white"/>
              </a:solidFill>
            </a:endParaRPr>
          </a:p>
        </p:txBody>
      </p:sp>
      <p:cxnSp>
        <p:nvCxnSpPr>
          <p:cNvPr id="181" name="直線矢印コネクタ 180"/>
          <p:cNvCxnSpPr/>
          <p:nvPr/>
        </p:nvCxnSpPr>
        <p:spPr bwMode="auto">
          <a:xfrm>
            <a:off x="5704589" y="3584046"/>
            <a:ext cx="181663" cy="120287"/>
          </a:xfrm>
          <a:prstGeom prst="straightConnector1">
            <a:avLst/>
          </a:prstGeom>
          <a:solidFill>
            <a:schemeClr val="bg1"/>
          </a:solidFill>
          <a:ln w="19050" cap="flat" cmpd="sng" algn="ctr">
            <a:solidFill>
              <a:schemeClr val="tx1"/>
            </a:solidFill>
            <a:prstDash val="solid"/>
            <a:round/>
            <a:headEnd type="none" w="med" len="med"/>
            <a:tailEnd type="arrow"/>
          </a:ln>
          <a:effectLst/>
        </p:spPr>
      </p:cxnSp>
      <p:sp>
        <p:nvSpPr>
          <p:cNvPr id="102" name="スライド番号プレースホルダー 1"/>
          <p:cNvSpPr txBox="1">
            <a:spLocks/>
          </p:cNvSpPr>
          <p:nvPr/>
        </p:nvSpPr>
        <p:spPr>
          <a:xfrm>
            <a:off x="9289202" y="6697806"/>
            <a:ext cx="714338" cy="145495"/>
          </a:xfrm>
          <a:prstGeom prst="rect">
            <a:avLst/>
          </a:prstGeom>
        </p:spPr>
        <p:txBody>
          <a:bodyPr vert="horz" lIns="91037" tIns="45517" rIns="91037" bIns="45517" rtlCol="0" anchor="ctr"/>
          <a:lstStyle>
            <a:defPPr>
              <a:defRPr lang="ja-JP"/>
            </a:defPPr>
            <a:lvl1pPr marL="0" algn="r" defTabSz="913480" rtl="0" eaLnBrk="1" latinLnBrk="0" hangingPunct="1">
              <a:defRPr kumimoji="1" sz="1200" kern="1200">
                <a:solidFill>
                  <a:schemeClr val="tx1">
                    <a:tint val="75000"/>
                  </a:schemeClr>
                </a:solidFill>
                <a:latin typeface="+mn-lt"/>
                <a:ea typeface="+mn-ea"/>
                <a:cs typeface="+mn-cs"/>
              </a:defRPr>
            </a:lvl1pPr>
            <a:lvl2pPr marL="456750" algn="l" defTabSz="913480" rtl="0" eaLnBrk="1" latinLnBrk="0" hangingPunct="1">
              <a:defRPr kumimoji="1" sz="1800" kern="1200">
                <a:solidFill>
                  <a:schemeClr val="tx1"/>
                </a:solidFill>
                <a:latin typeface="+mn-lt"/>
                <a:ea typeface="+mn-ea"/>
                <a:cs typeface="+mn-cs"/>
              </a:defRPr>
            </a:lvl2pPr>
            <a:lvl3pPr marL="913480" algn="l" defTabSz="913480" rtl="0" eaLnBrk="1" latinLnBrk="0" hangingPunct="1">
              <a:defRPr kumimoji="1" sz="1800" kern="1200">
                <a:solidFill>
                  <a:schemeClr val="tx1"/>
                </a:solidFill>
                <a:latin typeface="+mn-lt"/>
                <a:ea typeface="+mn-ea"/>
                <a:cs typeface="+mn-cs"/>
              </a:defRPr>
            </a:lvl3pPr>
            <a:lvl4pPr marL="1370230" algn="l" defTabSz="913480" rtl="0" eaLnBrk="1" latinLnBrk="0" hangingPunct="1">
              <a:defRPr kumimoji="1" sz="1800" kern="1200">
                <a:solidFill>
                  <a:schemeClr val="tx1"/>
                </a:solidFill>
                <a:latin typeface="+mn-lt"/>
                <a:ea typeface="+mn-ea"/>
                <a:cs typeface="+mn-cs"/>
              </a:defRPr>
            </a:lvl4pPr>
            <a:lvl5pPr marL="1826972" algn="l" defTabSz="913480" rtl="0" eaLnBrk="1" latinLnBrk="0" hangingPunct="1">
              <a:defRPr kumimoji="1" sz="1800" kern="1200">
                <a:solidFill>
                  <a:schemeClr val="tx1"/>
                </a:solidFill>
                <a:latin typeface="+mn-lt"/>
                <a:ea typeface="+mn-ea"/>
                <a:cs typeface="+mn-cs"/>
              </a:defRPr>
            </a:lvl5pPr>
            <a:lvl6pPr marL="2283713" algn="l" defTabSz="913480" rtl="0" eaLnBrk="1" latinLnBrk="0" hangingPunct="1">
              <a:defRPr kumimoji="1" sz="1800" kern="1200">
                <a:solidFill>
                  <a:schemeClr val="tx1"/>
                </a:solidFill>
                <a:latin typeface="+mn-lt"/>
                <a:ea typeface="+mn-ea"/>
                <a:cs typeface="+mn-cs"/>
              </a:defRPr>
            </a:lvl6pPr>
            <a:lvl7pPr marL="2740457" algn="l" defTabSz="913480" rtl="0" eaLnBrk="1" latinLnBrk="0" hangingPunct="1">
              <a:defRPr kumimoji="1" sz="1800" kern="1200">
                <a:solidFill>
                  <a:schemeClr val="tx1"/>
                </a:solidFill>
                <a:latin typeface="+mn-lt"/>
                <a:ea typeface="+mn-ea"/>
                <a:cs typeface="+mn-cs"/>
              </a:defRPr>
            </a:lvl7pPr>
            <a:lvl8pPr marL="3197200" algn="l" defTabSz="913480" rtl="0" eaLnBrk="1" latinLnBrk="0" hangingPunct="1">
              <a:defRPr kumimoji="1" sz="1800" kern="1200">
                <a:solidFill>
                  <a:schemeClr val="tx1"/>
                </a:solidFill>
                <a:latin typeface="+mn-lt"/>
                <a:ea typeface="+mn-ea"/>
                <a:cs typeface="+mn-cs"/>
              </a:defRPr>
            </a:lvl8pPr>
            <a:lvl9pPr marL="3653945" algn="l" defTabSz="913480" rtl="0" eaLnBrk="1" latinLnBrk="0" hangingPunct="1">
              <a:defRPr kumimoji="1" sz="1800" kern="1200">
                <a:solidFill>
                  <a:schemeClr val="tx1"/>
                </a:solidFill>
                <a:latin typeface="+mn-lt"/>
                <a:ea typeface="+mn-ea"/>
                <a:cs typeface="+mn-cs"/>
              </a:defRPr>
            </a:lvl9pPr>
          </a:lstStyle>
          <a:p>
            <a:pPr algn="ctr"/>
            <a:fld id="{30909DE9-9274-43E2-8958-77DC6B5E51A8}" type="slidenum">
              <a:rPr lang="ja-JP" altLang="en-US"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pPr algn="ctr"/>
              <a:t>58</a:t>
            </a:fld>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804760" y="2833782"/>
            <a:ext cx="6030439" cy="276999"/>
          </a:xfrm>
          <a:prstGeom prst="rect">
            <a:avLst/>
          </a:prstGeom>
        </p:spPr>
        <p:txBody>
          <a:bodyPr wrap="none" lIns="0" tIns="0" rIns="0" bIns="0" anchor="ctr" anchorCtr="0">
            <a:noAutofit/>
          </a:bodyPr>
          <a:lstStyle/>
          <a:p>
            <a:r>
              <a:rPr lang="ja-JP" altLang="en-US" sz="1200" dirty="0" smtClean="0">
                <a:solidFill>
                  <a:prstClr val="black"/>
                </a:solidFill>
              </a:rPr>
              <a:t>（</a:t>
            </a:r>
            <a:r>
              <a:rPr lang="en-US" altLang="ja-JP" sz="1200" dirty="0" smtClean="0">
                <a:solidFill>
                  <a:prstClr val="black"/>
                </a:solidFill>
              </a:rPr>
              <a:t>※</a:t>
            </a:r>
            <a:r>
              <a:rPr lang="ja-JP" altLang="en-US" sz="1200" dirty="0" smtClean="0">
                <a:solidFill>
                  <a:prstClr val="black"/>
                </a:solidFill>
              </a:rPr>
              <a:t>）持続</a:t>
            </a:r>
            <a:r>
              <a:rPr lang="ja-JP" altLang="en-US" sz="1200" dirty="0">
                <a:solidFill>
                  <a:prstClr val="black"/>
                </a:solidFill>
              </a:rPr>
              <a:t>可能な医療保険制度を構築するための国民健康保険法等の一部を改正する</a:t>
            </a:r>
            <a:r>
              <a:rPr lang="ja-JP" altLang="en-US" sz="1200" dirty="0" smtClean="0">
                <a:solidFill>
                  <a:prstClr val="black"/>
                </a:solidFill>
              </a:rPr>
              <a:t>法律</a:t>
            </a:r>
            <a:endParaRPr lang="ja-JP" altLang="en-US" sz="1200" dirty="0">
              <a:solidFill>
                <a:prstClr val="black"/>
              </a:solidFill>
            </a:endParaRPr>
          </a:p>
        </p:txBody>
      </p:sp>
      <p:cxnSp>
        <p:nvCxnSpPr>
          <p:cNvPr id="104" name="直線コネクタ 103"/>
          <p:cNvCxnSpPr/>
          <p:nvPr/>
        </p:nvCxnSpPr>
        <p:spPr>
          <a:xfrm>
            <a:off x="0" y="460666"/>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296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72" y="1102905"/>
            <a:ext cx="10720429" cy="56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77095" y="0"/>
            <a:ext cx="9711529" cy="432047"/>
          </a:xfrm>
          <a:noFill/>
        </p:spPr>
        <p:txBody>
          <a:bodyPr>
            <a:noAutofit/>
          </a:bodyPr>
          <a:lstStyle/>
          <a:p>
            <a:r>
              <a:rPr kumimoji="1" lang="ja-JP" altLang="en-US" sz="1800" dirty="0" smtClean="0">
                <a:latin typeface="HGP創英角ｺﾞｼｯｸUB" panose="020B0900000000000000" pitchFamily="50" charset="-128"/>
                <a:ea typeface="HGP創英角ｺﾞｼｯｸUB" panose="020B0900000000000000" pitchFamily="50" charset="-128"/>
              </a:rPr>
              <a:t>市町村国保におけるデータヘルス計画の策定状況</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194471" y="6525344"/>
            <a:ext cx="8658962" cy="432048"/>
          </a:xfrm>
        </p:spPr>
        <p:txBody>
          <a:bodyPr>
            <a:normAutofit/>
          </a:bodyPr>
          <a:lstStyle/>
          <a:p>
            <a:pPr algn="l"/>
            <a:r>
              <a:rPr lang="ja-JP" altLang="en-US" sz="1400" dirty="0" smtClean="0">
                <a:solidFill>
                  <a:schemeClr val="tx1"/>
                </a:solidFill>
                <a:latin typeface="ＭＳ Ｐ明朝" panose="02020600040205080304" pitchFamily="18" charset="-128"/>
                <a:ea typeface="ＭＳ Ｐ明朝" panose="02020600040205080304" pitchFamily="18" charset="-128"/>
              </a:rPr>
              <a:t>＊</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平成</a:t>
            </a:r>
            <a:r>
              <a:rPr kumimoji="1" lang="en-US" altLang="ja-JP" sz="1400" dirty="0" smtClean="0">
                <a:solidFill>
                  <a:schemeClr val="tx1"/>
                </a:solidFill>
                <a:latin typeface="ＭＳ Ｐ明朝" panose="02020600040205080304" pitchFamily="18" charset="-128"/>
                <a:ea typeface="ＭＳ Ｐ明朝" panose="02020600040205080304" pitchFamily="18" charset="-128"/>
              </a:rPr>
              <a:t>27</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年</a:t>
            </a:r>
            <a:r>
              <a:rPr lang="en-US" altLang="ja-JP" sz="1400" dirty="0">
                <a:solidFill>
                  <a:schemeClr val="tx1"/>
                </a:solidFill>
                <a:latin typeface="ＭＳ Ｐ明朝" panose="02020600040205080304" pitchFamily="18" charset="-128"/>
                <a:ea typeface="ＭＳ Ｐ明朝" panose="02020600040205080304" pitchFamily="18" charset="-128"/>
              </a:rPr>
              <a:t>7</a:t>
            </a:r>
            <a:r>
              <a:rPr kumimoji="1" lang="ja-JP" altLang="en-US" sz="1400" dirty="0" smtClean="0">
                <a:solidFill>
                  <a:schemeClr val="tx1"/>
                </a:solidFill>
                <a:latin typeface="ＭＳ Ｐ明朝" panose="02020600040205080304" pitchFamily="18" charset="-128"/>
                <a:ea typeface="ＭＳ Ｐ明朝" panose="02020600040205080304" pitchFamily="18" charset="-128"/>
              </a:rPr>
              <a:t>月　厚生労働省保険局国民健康保険課調べ</a:t>
            </a:r>
            <a:r>
              <a:rPr kumimoji="1" lang="ja-JP" altLang="en-US" sz="1400" dirty="0" smtClean="0">
                <a:solidFill>
                  <a:schemeClr val="tx1"/>
                </a:solidFill>
              </a:rPr>
              <a:t>　</a:t>
            </a:r>
            <a:endParaRPr kumimoji="1" lang="ja-JP" altLang="en-US" sz="1400" dirty="0">
              <a:solidFill>
                <a:schemeClr val="tx1"/>
              </a:solidFill>
            </a:endParaRPr>
          </a:p>
        </p:txBody>
      </p:sp>
      <p:sp>
        <p:nvSpPr>
          <p:cNvPr id="4" name="テキスト ボックス 3"/>
          <p:cNvSpPr txBox="1"/>
          <p:nvPr/>
        </p:nvSpPr>
        <p:spPr>
          <a:xfrm>
            <a:off x="194472" y="694978"/>
            <a:ext cx="9517057" cy="468000"/>
          </a:xfrm>
          <a:prstGeom prst="rect">
            <a:avLst/>
          </a:prstGeom>
          <a:noFill/>
          <a:ln>
            <a:solidFill>
              <a:schemeClr val="tx1"/>
            </a:solidFill>
            <a:prstDash val="dash"/>
          </a:ln>
        </p:spPr>
        <p:txBody>
          <a:bodyPr wrap="square" rtlCol="0" anchor="ctr" anchorCtr="0">
            <a:noAutofit/>
          </a:bodyPr>
          <a:lstStyle/>
          <a:p>
            <a:pPr algn="ctr"/>
            <a:r>
              <a:rPr kumimoji="1" lang="ja-JP" altLang="en-US" sz="2000" b="1" dirty="0" smtClean="0">
                <a:latin typeface="+mj-ea"/>
                <a:ea typeface="+mj-ea"/>
              </a:rPr>
              <a:t>市町村国保</a:t>
            </a:r>
            <a:r>
              <a:rPr lang="ja-JP" altLang="en-US" sz="2000" b="1" dirty="0" smtClean="0">
                <a:latin typeface="+mj-ea"/>
                <a:ea typeface="+mj-ea"/>
              </a:rPr>
              <a:t>の</a:t>
            </a:r>
            <a:r>
              <a:rPr lang="ja-JP" altLang="en-US" sz="2000" b="1" u="sng" dirty="0" smtClean="0">
                <a:latin typeface="+mj-ea"/>
                <a:ea typeface="+mj-ea"/>
              </a:rPr>
              <a:t>約７割</a:t>
            </a:r>
            <a:r>
              <a:rPr lang="ja-JP" altLang="en-US" sz="2000" b="1" dirty="0">
                <a:latin typeface="+mj-ea"/>
                <a:ea typeface="+mj-ea"/>
              </a:rPr>
              <a:t>が</a:t>
            </a:r>
            <a:r>
              <a:rPr lang="ja-JP" altLang="en-US" sz="2000" b="1" dirty="0" smtClean="0">
                <a:latin typeface="+mj-ea"/>
                <a:ea typeface="+mj-ea"/>
              </a:rPr>
              <a:t>、データヘルス計画を策定済 又は 平成</a:t>
            </a:r>
            <a:r>
              <a:rPr lang="en-US" altLang="ja-JP" sz="2000" b="1" dirty="0" smtClean="0">
                <a:latin typeface="+mj-ea"/>
                <a:ea typeface="+mj-ea"/>
              </a:rPr>
              <a:t>27</a:t>
            </a:r>
            <a:r>
              <a:rPr lang="ja-JP" altLang="en-US" sz="2000" b="1" dirty="0" smtClean="0">
                <a:latin typeface="+mj-ea"/>
                <a:ea typeface="+mj-ea"/>
              </a:rPr>
              <a:t>年度中に策定予定</a:t>
            </a:r>
            <a:endParaRPr lang="en-US" altLang="ja-JP" sz="2000" b="1" dirty="0" smtClean="0">
              <a:latin typeface="+mj-ea"/>
              <a:ea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3119536397"/>
              </p:ext>
            </p:extLst>
          </p:nvPr>
        </p:nvGraphicFramePr>
        <p:xfrm>
          <a:off x="662523" y="2161664"/>
          <a:ext cx="3897948" cy="1483360"/>
        </p:xfrm>
        <a:graphic>
          <a:graphicData uri="http://schemas.openxmlformats.org/drawingml/2006/table">
            <a:tbl>
              <a:tblPr firstRow="1" bandRow="1">
                <a:tableStyleId>{5940675A-B579-460E-94D1-54222C63F5DA}</a:tableStyleId>
              </a:tblPr>
              <a:tblGrid>
                <a:gridCol w="2274253"/>
                <a:gridCol w="1623695"/>
              </a:tblGrid>
              <a:tr h="370840">
                <a:tc>
                  <a:txBody>
                    <a:bodyPr/>
                    <a:lstStyle/>
                    <a:p>
                      <a:pPr algn="ctr"/>
                      <a:r>
                        <a:rPr kumimoji="1" lang="ja-JP" altLang="en-US" sz="1600" dirty="0" smtClean="0"/>
                        <a:t>策定状況</a:t>
                      </a:r>
                      <a:endParaRPr kumimoji="1" lang="ja-JP" altLang="en-US" sz="1600" dirty="0"/>
                    </a:p>
                  </a:txBody>
                  <a:tcPr marL="99060" marR="99060"/>
                </a:tc>
                <a:tc>
                  <a:txBody>
                    <a:bodyPr/>
                    <a:lstStyle/>
                    <a:p>
                      <a:pPr algn="ctr"/>
                      <a:r>
                        <a:rPr kumimoji="1" lang="ja-JP" altLang="en-US" sz="1600" dirty="0" smtClean="0"/>
                        <a:t>保険者数</a:t>
                      </a:r>
                      <a:endParaRPr kumimoji="1" lang="ja-JP" altLang="en-US" sz="1600" dirty="0"/>
                    </a:p>
                  </a:txBody>
                  <a:tcPr marL="99060" marR="99060"/>
                </a:tc>
              </a:tr>
              <a:tr h="370840">
                <a:tc>
                  <a:txBody>
                    <a:bodyPr/>
                    <a:lstStyle/>
                    <a:p>
                      <a:r>
                        <a:rPr kumimoji="1" lang="ja-JP" altLang="en-US" sz="1600" dirty="0" smtClean="0">
                          <a:latin typeface="+mj-ea"/>
                          <a:ea typeface="+mj-ea"/>
                        </a:rPr>
                        <a:t>策定済み</a:t>
                      </a:r>
                      <a:endParaRPr kumimoji="1" lang="ja-JP" altLang="en-US" sz="1600" dirty="0">
                        <a:latin typeface="+mj-ea"/>
                        <a:ea typeface="+mj-ea"/>
                      </a:endParaRPr>
                    </a:p>
                  </a:txBody>
                  <a:tcPr marL="99060" marR="99060"/>
                </a:tc>
                <a:tc>
                  <a:txBody>
                    <a:bodyPr/>
                    <a:lstStyle/>
                    <a:p>
                      <a:pPr algn="ctr"/>
                      <a:r>
                        <a:rPr kumimoji="1" lang="ja-JP" altLang="en-US" sz="1600" dirty="0" smtClean="0"/>
                        <a:t>４２４（２４．７％）</a:t>
                      </a:r>
                      <a:endParaRPr kumimoji="1" lang="ja-JP" altLang="en-US" sz="1600" dirty="0"/>
                    </a:p>
                  </a:txBody>
                  <a:tcPr marL="99060" marR="99060"/>
                </a:tc>
              </a:tr>
              <a:tr h="370840">
                <a:tc>
                  <a:txBody>
                    <a:bodyPr/>
                    <a:lstStyle/>
                    <a:p>
                      <a:r>
                        <a:rPr kumimoji="1" lang="ja-JP" altLang="en-US" sz="1600" dirty="0" smtClean="0"/>
                        <a:t>策定中</a:t>
                      </a:r>
                      <a:endParaRPr kumimoji="1" lang="ja-JP" altLang="en-US" sz="1600" dirty="0"/>
                    </a:p>
                  </a:txBody>
                  <a:tcPr marL="99060" marR="99060"/>
                </a:tc>
                <a:tc>
                  <a:txBody>
                    <a:bodyPr/>
                    <a:lstStyle/>
                    <a:p>
                      <a:pPr algn="ctr"/>
                      <a:r>
                        <a:rPr kumimoji="1" lang="ja-JP" altLang="en-US" sz="1600" dirty="0" smtClean="0"/>
                        <a:t>９９７（５８．１％）</a:t>
                      </a:r>
                      <a:endParaRPr kumimoji="1" lang="ja-JP" altLang="en-US" sz="1600" dirty="0"/>
                    </a:p>
                  </a:txBody>
                  <a:tcPr marL="99060" marR="99060"/>
                </a:tc>
              </a:tr>
              <a:tr h="370840">
                <a:tc>
                  <a:txBody>
                    <a:bodyPr/>
                    <a:lstStyle/>
                    <a:p>
                      <a:r>
                        <a:rPr kumimoji="1" lang="ja-JP" altLang="en-US" sz="1600" dirty="0" smtClean="0"/>
                        <a:t>未着手</a:t>
                      </a:r>
                      <a:endParaRPr kumimoji="1" lang="ja-JP" altLang="en-US" sz="1600" dirty="0"/>
                    </a:p>
                  </a:txBody>
                  <a:tcPr marL="99060" marR="99060"/>
                </a:tc>
                <a:tc>
                  <a:txBody>
                    <a:bodyPr/>
                    <a:lstStyle/>
                    <a:p>
                      <a:pPr algn="ctr"/>
                      <a:r>
                        <a:rPr kumimoji="1" lang="ja-JP" altLang="en-US" sz="1600" dirty="0" smtClean="0"/>
                        <a:t>２９５（１７．２％）</a:t>
                      </a:r>
                      <a:endParaRPr kumimoji="1" lang="ja-JP" altLang="en-US" sz="1600" dirty="0"/>
                    </a:p>
                  </a:txBody>
                  <a:tcPr marL="99060" marR="99060"/>
                </a:tc>
              </a:tr>
            </a:tbl>
          </a:graphicData>
        </a:graphic>
      </p:graphicFrame>
      <p:sp>
        <p:nvSpPr>
          <p:cNvPr id="6" name="テキスト ボックス 5"/>
          <p:cNvSpPr txBox="1"/>
          <p:nvPr/>
        </p:nvSpPr>
        <p:spPr>
          <a:xfrm>
            <a:off x="56456" y="1807002"/>
            <a:ext cx="9517057" cy="338554"/>
          </a:xfrm>
          <a:prstGeom prst="rect">
            <a:avLst/>
          </a:prstGeom>
          <a:noFill/>
        </p:spPr>
        <p:txBody>
          <a:bodyPr wrap="square" rtlCol="0">
            <a:spAutoFit/>
          </a:bodyPr>
          <a:lstStyle/>
          <a:p>
            <a:r>
              <a:rPr lang="ja-JP" altLang="en-US" sz="1600" b="1" dirty="0">
                <a:latin typeface="+mj-ea"/>
                <a:ea typeface="+mj-ea"/>
              </a:rPr>
              <a:t>○</a:t>
            </a:r>
            <a:r>
              <a:rPr kumimoji="1" lang="ja-JP" altLang="en-US" sz="1600" b="1" dirty="0" smtClean="0">
                <a:latin typeface="+mj-ea"/>
                <a:ea typeface="+mj-ea"/>
              </a:rPr>
              <a:t>平成</a:t>
            </a:r>
            <a:r>
              <a:rPr kumimoji="1" lang="en-US" altLang="ja-JP" sz="1600" b="1" dirty="0" smtClean="0">
                <a:latin typeface="+mj-ea"/>
                <a:ea typeface="+mj-ea"/>
              </a:rPr>
              <a:t>27</a:t>
            </a:r>
            <a:r>
              <a:rPr kumimoji="1" lang="ja-JP" altLang="en-US" sz="1600" b="1" dirty="0" smtClean="0">
                <a:latin typeface="+mj-ea"/>
                <a:ea typeface="+mj-ea"/>
              </a:rPr>
              <a:t>年</a:t>
            </a:r>
            <a:r>
              <a:rPr lang="en-US" altLang="ja-JP" sz="1600" b="1" dirty="0">
                <a:latin typeface="+mj-ea"/>
                <a:ea typeface="+mj-ea"/>
              </a:rPr>
              <a:t>7</a:t>
            </a:r>
            <a:r>
              <a:rPr kumimoji="1" lang="ja-JP" altLang="en-US" sz="1600" b="1" dirty="0" smtClean="0">
                <a:latin typeface="+mj-ea"/>
                <a:ea typeface="+mj-ea"/>
              </a:rPr>
              <a:t>月</a:t>
            </a:r>
            <a:r>
              <a:rPr kumimoji="1" lang="en-US" altLang="ja-JP" sz="1600" b="1" dirty="0" smtClean="0">
                <a:latin typeface="+mj-ea"/>
                <a:ea typeface="+mj-ea"/>
              </a:rPr>
              <a:t>1</a:t>
            </a:r>
            <a:r>
              <a:rPr kumimoji="1" lang="ja-JP" altLang="en-US" sz="1600" b="1" dirty="0" smtClean="0">
                <a:latin typeface="+mj-ea"/>
                <a:ea typeface="+mj-ea"/>
              </a:rPr>
              <a:t>日時点でのデータヘルス計画の策定状況</a:t>
            </a:r>
            <a:endParaRPr kumimoji="1" lang="ja-JP" altLang="en-US" sz="1600" b="1" dirty="0">
              <a:latin typeface="+mj-ea"/>
              <a:ea typeface="+mj-ea"/>
            </a:endParaRPr>
          </a:p>
        </p:txBody>
      </p:sp>
      <p:sp>
        <p:nvSpPr>
          <p:cNvPr id="7" name="テキスト ボックス 6"/>
          <p:cNvSpPr txBox="1"/>
          <p:nvPr/>
        </p:nvSpPr>
        <p:spPr>
          <a:xfrm>
            <a:off x="249761" y="4628014"/>
            <a:ext cx="4992555" cy="338554"/>
          </a:xfrm>
          <a:prstGeom prst="rect">
            <a:avLst/>
          </a:prstGeom>
          <a:noFill/>
        </p:spPr>
        <p:txBody>
          <a:bodyPr wrap="square" rtlCol="0">
            <a:spAutoFit/>
          </a:bodyPr>
          <a:lstStyle/>
          <a:p>
            <a:r>
              <a:rPr lang="ja-JP" altLang="en-US" sz="1600" b="1" dirty="0" smtClean="0">
                <a:latin typeface="+mj-ea"/>
                <a:ea typeface="+mj-ea"/>
              </a:rPr>
              <a:t>○策定中</a:t>
            </a:r>
            <a:r>
              <a:rPr lang="ja-JP" altLang="en-US" sz="1600" b="1" dirty="0">
                <a:latin typeface="+mj-ea"/>
                <a:ea typeface="+mj-ea"/>
              </a:rPr>
              <a:t>９９７</a:t>
            </a:r>
            <a:r>
              <a:rPr lang="ja-JP" altLang="en-US" sz="1600" b="1" dirty="0" smtClean="0">
                <a:latin typeface="+mj-ea"/>
                <a:ea typeface="+mj-ea"/>
              </a:rPr>
              <a:t>保険者の策定時期</a:t>
            </a:r>
            <a:endParaRPr kumimoji="1" lang="ja-JP" altLang="en-US" sz="1600" b="1" dirty="0">
              <a:latin typeface="+mj-ea"/>
              <a:ea typeface="+mj-ea"/>
            </a:endParaRPr>
          </a:p>
        </p:txBody>
      </p:sp>
      <p:graphicFrame>
        <p:nvGraphicFramePr>
          <p:cNvPr id="8" name="表 7"/>
          <p:cNvGraphicFramePr>
            <a:graphicFrameLocks noGrp="1"/>
          </p:cNvGraphicFramePr>
          <p:nvPr>
            <p:extLst>
              <p:ext uri="{D42A27DB-BD31-4B8C-83A1-F6EECF244321}">
                <p14:modId xmlns:p14="http://schemas.microsoft.com/office/powerpoint/2010/main" val="142408251"/>
              </p:ext>
            </p:extLst>
          </p:nvPr>
        </p:nvGraphicFramePr>
        <p:xfrm>
          <a:off x="128464" y="4969976"/>
          <a:ext cx="4107815" cy="1483360"/>
        </p:xfrm>
        <a:graphic>
          <a:graphicData uri="http://schemas.openxmlformats.org/drawingml/2006/table">
            <a:tbl>
              <a:tblPr firstRow="1" bandRow="1">
                <a:tableStyleId>{5940675A-B579-460E-94D1-54222C63F5DA}</a:tableStyleId>
              </a:tblPr>
              <a:tblGrid>
                <a:gridCol w="2484120"/>
                <a:gridCol w="1623695"/>
              </a:tblGrid>
              <a:tr h="370840">
                <a:tc>
                  <a:txBody>
                    <a:bodyPr/>
                    <a:lstStyle/>
                    <a:p>
                      <a:pPr algn="ctr"/>
                      <a:r>
                        <a:rPr kumimoji="1" lang="ja-JP" altLang="en-US" sz="1600" dirty="0" smtClean="0"/>
                        <a:t>策定時期</a:t>
                      </a:r>
                      <a:endParaRPr kumimoji="1" lang="ja-JP" altLang="en-US" sz="160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保険者数</a:t>
                      </a:r>
                    </a:p>
                  </a:txBody>
                  <a:tcPr marL="99060" marR="99060"/>
                </a:tc>
              </a:tr>
              <a:tr h="370840">
                <a:tc>
                  <a:txBody>
                    <a:bodyPr/>
                    <a:lstStyle/>
                    <a:p>
                      <a:r>
                        <a:rPr kumimoji="1" lang="ja-JP" altLang="en-US" sz="1600" dirty="0" smtClean="0">
                          <a:latin typeface="+mn-ea"/>
                          <a:ea typeface="+mn-ea"/>
                        </a:rPr>
                        <a:t>平成</a:t>
                      </a:r>
                      <a:r>
                        <a:rPr kumimoji="1" lang="en-US" altLang="ja-JP" sz="1600" dirty="0" smtClean="0">
                          <a:latin typeface="+mn-ea"/>
                          <a:ea typeface="+mn-ea"/>
                        </a:rPr>
                        <a:t>27</a:t>
                      </a:r>
                      <a:r>
                        <a:rPr kumimoji="1" lang="ja-JP" altLang="en-US" sz="1600" dirty="0" smtClean="0">
                          <a:latin typeface="+mn-ea"/>
                          <a:ea typeface="+mn-ea"/>
                        </a:rPr>
                        <a:t>年度中に策定予定</a:t>
                      </a:r>
                      <a:endParaRPr kumimoji="1" lang="ja-JP" altLang="en-US" sz="1600" dirty="0">
                        <a:latin typeface="+mn-ea"/>
                        <a:ea typeface="+mn-ea"/>
                      </a:endParaRPr>
                    </a:p>
                  </a:txBody>
                  <a:tcPr marL="99060" marR="99060"/>
                </a:tc>
                <a:tc>
                  <a:txBody>
                    <a:bodyPr/>
                    <a:lstStyle/>
                    <a:p>
                      <a:pPr algn="r"/>
                      <a:r>
                        <a:rPr kumimoji="1" lang="ja-JP" altLang="en-US" sz="1600" dirty="0" smtClean="0"/>
                        <a:t>８０８（４７．１％）</a:t>
                      </a:r>
                      <a:endParaRPr kumimoji="1" lang="ja-JP" altLang="en-US" sz="1600" dirty="0"/>
                    </a:p>
                  </a:txBody>
                  <a:tcPr marL="99060" marR="99060"/>
                </a:tc>
              </a:tr>
              <a:tr h="370840">
                <a:tc>
                  <a:txBody>
                    <a:bodyPr/>
                    <a:lstStyle/>
                    <a:p>
                      <a:r>
                        <a:rPr kumimoji="1" lang="ja-JP" altLang="en-US" sz="1600" dirty="0" smtClean="0">
                          <a:latin typeface="+mn-ea"/>
                          <a:ea typeface="+mn-ea"/>
                        </a:rPr>
                        <a:t>平成</a:t>
                      </a:r>
                      <a:r>
                        <a:rPr kumimoji="1" lang="en-US" altLang="ja-JP" sz="1600" dirty="0" smtClean="0">
                          <a:latin typeface="+mn-ea"/>
                          <a:ea typeface="+mn-ea"/>
                        </a:rPr>
                        <a:t>28</a:t>
                      </a:r>
                      <a:r>
                        <a:rPr kumimoji="1" lang="ja-JP" altLang="en-US" sz="1600" dirty="0" smtClean="0">
                          <a:latin typeface="+mn-ea"/>
                          <a:ea typeface="+mn-ea"/>
                        </a:rPr>
                        <a:t>年度中に策定予定</a:t>
                      </a:r>
                      <a:endParaRPr kumimoji="1" lang="ja-JP" altLang="en-US" sz="1600" dirty="0">
                        <a:latin typeface="+mn-ea"/>
                        <a:ea typeface="+mn-ea"/>
                      </a:endParaRPr>
                    </a:p>
                  </a:txBody>
                  <a:tcPr marL="99060" marR="99060"/>
                </a:tc>
                <a:tc>
                  <a:txBody>
                    <a:bodyPr/>
                    <a:lstStyle/>
                    <a:p>
                      <a:pPr algn="r"/>
                      <a:r>
                        <a:rPr kumimoji="1" lang="ja-JP" altLang="en-US" sz="1600" dirty="0" smtClean="0"/>
                        <a:t>　１５６（９．１％）</a:t>
                      </a:r>
                      <a:endParaRPr kumimoji="1" lang="ja-JP" altLang="en-US" sz="1600" dirty="0"/>
                    </a:p>
                  </a:txBody>
                  <a:tcPr marL="99060" marR="99060"/>
                </a:tc>
              </a:tr>
              <a:tr h="370840">
                <a:tc>
                  <a:txBody>
                    <a:bodyPr/>
                    <a:lstStyle/>
                    <a:p>
                      <a:r>
                        <a:rPr kumimoji="1" lang="ja-JP" altLang="en-US" sz="1600" dirty="0" smtClean="0"/>
                        <a:t>上記以外</a:t>
                      </a:r>
                      <a:endParaRPr kumimoji="1" lang="ja-JP" altLang="en-US" sz="1600" dirty="0"/>
                    </a:p>
                  </a:txBody>
                  <a:tcPr marL="99060" marR="99060"/>
                </a:tc>
                <a:tc>
                  <a:txBody>
                    <a:bodyPr/>
                    <a:lstStyle/>
                    <a:p>
                      <a:pPr algn="r"/>
                      <a:r>
                        <a:rPr kumimoji="1" lang="ja-JP" altLang="en-US" sz="1600" dirty="0" smtClean="0"/>
                        <a:t>　３３（１．９％）</a:t>
                      </a:r>
                      <a:endParaRPr kumimoji="1" lang="ja-JP" altLang="en-US" sz="1600" dirty="0"/>
                    </a:p>
                  </a:txBody>
                  <a:tcPr marL="99060" marR="99060"/>
                </a:tc>
              </a:tr>
            </a:tbl>
          </a:graphicData>
        </a:graphic>
      </p:graphicFrame>
      <p:cxnSp>
        <p:nvCxnSpPr>
          <p:cNvPr id="11" name="直線矢印コネクタ 10"/>
          <p:cNvCxnSpPr/>
          <p:nvPr/>
        </p:nvCxnSpPr>
        <p:spPr>
          <a:xfrm>
            <a:off x="401497" y="3060185"/>
            <a:ext cx="1" cy="15678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01498" y="3061901"/>
            <a:ext cx="3136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p:cNvSpPr txBox="1">
            <a:spLocks/>
          </p:cNvSpPr>
          <p:nvPr/>
        </p:nvSpPr>
        <p:spPr>
          <a:xfrm>
            <a:off x="7638618" y="658457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5</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9" name="テキスト ボックス 8"/>
          <p:cNvSpPr txBox="1"/>
          <p:nvPr/>
        </p:nvSpPr>
        <p:spPr>
          <a:xfrm>
            <a:off x="8191908" y="3587530"/>
            <a:ext cx="1283082" cy="1438855"/>
          </a:xfrm>
          <a:prstGeom prst="rect">
            <a:avLst/>
          </a:prstGeom>
          <a:solidFill>
            <a:schemeClr val="bg1"/>
          </a:solidFill>
        </p:spPr>
        <p:txBody>
          <a:bodyPr wrap="square" rtlCol="0">
            <a:spAutoFit/>
          </a:bodyPr>
          <a:lstStyle/>
          <a:p>
            <a:pPr>
              <a:lnSpc>
                <a:spcPts val="1470"/>
              </a:lnSpc>
            </a:pPr>
            <a:endParaRPr kumimoji="1" lang="en-US" altLang="ja-JP" sz="1100" dirty="0" smtClean="0"/>
          </a:p>
          <a:p>
            <a:pPr algn="r">
              <a:lnSpc>
                <a:spcPts val="1470"/>
              </a:lnSpc>
            </a:pPr>
            <a:r>
              <a:rPr lang="en-US" altLang="ja-JP" sz="1100" dirty="0"/>
              <a:t>100</a:t>
            </a:r>
            <a:r>
              <a:rPr lang="ja-JP" altLang="ja-JP" sz="1100" dirty="0"/>
              <a:t>％　</a:t>
            </a:r>
          </a:p>
          <a:p>
            <a:pPr algn="r">
              <a:lnSpc>
                <a:spcPts val="1470"/>
              </a:lnSpc>
            </a:pPr>
            <a:r>
              <a:rPr lang="en-US" altLang="ja-JP" sz="1100" dirty="0" smtClean="0"/>
              <a:t>75</a:t>
            </a:r>
            <a:r>
              <a:rPr lang="ja-JP" altLang="ja-JP" sz="1100" dirty="0"/>
              <a:t>％～</a:t>
            </a:r>
            <a:r>
              <a:rPr lang="en-US" altLang="ja-JP" sz="1100" dirty="0"/>
              <a:t>100</a:t>
            </a:r>
            <a:r>
              <a:rPr lang="ja-JP" altLang="ja-JP" sz="1100" dirty="0" smtClean="0"/>
              <a:t>％</a:t>
            </a:r>
            <a:r>
              <a:rPr lang="ja-JP" altLang="en-US" sz="1100" dirty="0"/>
              <a:t>未満</a:t>
            </a:r>
            <a:endParaRPr lang="ja-JP" altLang="ja-JP" sz="1100" dirty="0"/>
          </a:p>
          <a:p>
            <a:pPr algn="r">
              <a:lnSpc>
                <a:spcPts val="1470"/>
              </a:lnSpc>
            </a:pPr>
            <a:r>
              <a:rPr lang="en-US" altLang="ja-JP" sz="1100" dirty="0" smtClean="0"/>
              <a:t>50</a:t>
            </a:r>
            <a:r>
              <a:rPr lang="ja-JP" altLang="ja-JP" sz="1100" dirty="0"/>
              <a:t>％～</a:t>
            </a:r>
            <a:r>
              <a:rPr lang="en-US" altLang="ja-JP" sz="1100" dirty="0"/>
              <a:t>75</a:t>
            </a:r>
            <a:r>
              <a:rPr lang="ja-JP" altLang="ja-JP" sz="1100" dirty="0"/>
              <a:t>％</a:t>
            </a:r>
            <a:r>
              <a:rPr lang="ja-JP" altLang="ja-JP" sz="1100" dirty="0" smtClean="0"/>
              <a:t>未満</a:t>
            </a:r>
            <a:r>
              <a:rPr lang="en-US" altLang="ja-JP" sz="1100" dirty="0" smtClean="0"/>
              <a:t> </a:t>
            </a:r>
            <a:r>
              <a:rPr lang="en-US" altLang="ja-JP" sz="1100" dirty="0"/>
              <a:t>25</a:t>
            </a:r>
            <a:r>
              <a:rPr lang="ja-JP" altLang="ja-JP" sz="1100" dirty="0"/>
              <a:t>％～</a:t>
            </a:r>
            <a:r>
              <a:rPr lang="en-US" altLang="ja-JP" sz="1100" dirty="0"/>
              <a:t>50</a:t>
            </a:r>
            <a:r>
              <a:rPr lang="ja-JP" altLang="ja-JP" sz="1100" dirty="0"/>
              <a:t>％未満　</a:t>
            </a:r>
            <a:r>
              <a:rPr lang="en-US" altLang="ja-JP" sz="1100" dirty="0" smtClean="0"/>
              <a:t>25</a:t>
            </a:r>
            <a:r>
              <a:rPr lang="en-US" altLang="ja-JP" sz="1100" dirty="0"/>
              <a:t>%</a:t>
            </a:r>
            <a:r>
              <a:rPr lang="ja-JP" altLang="ja-JP" sz="1100" dirty="0"/>
              <a:t>未満</a:t>
            </a:r>
            <a:r>
              <a:rPr lang="en-US" altLang="ja-JP" sz="1100" dirty="0"/>
              <a:t> </a:t>
            </a:r>
            <a:endParaRPr lang="ja-JP" altLang="ja-JP" sz="1100" dirty="0"/>
          </a:p>
          <a:p>
            <a:pPr>
              <a:lnSpc>
                <a:spcPts val="1500"/>
              </a:lnSpc>
            </a:pPr>
            <a:endParaRPr kumimoji="1" lang="ja-JP" altLang="en-US" sz="1050" dirty="0"/>
          </a:p>
        </p:txBody>
      </p:sp>
      <p:sp>
        <p:nvSpPr>
          <p:cNvPr id="16" name="テキスト ボックス 15"/>
          <p:cNvSpPr txBox="1"/>
          <p:nvPr/>
        </p:nvSpPr>
        <p:spPr>
          <a:xfrm>
            <a:off x="8278564" y="4797152"/>
            <a:ext cx="1570980" cy="789383"/>
          </a:xfrm>
          <a:prstGeom prst="rect">
            <a:avLst/>
          </a:prstGeom>
          <a:solidFill>
            <a:schemeClr val="bg1"/>
          </a:solidFill>
        </p:spPr>
        <p:txBody>
          <a:bodyPr wrap="square" rtlCol="0">
            <a:spAutoFit/>
          </a:bodyPr>
          <a:lstStyle/>
          <a:p>
            <a:pPr marL="177800" indent="-177800">
              <a:lnSpc>
                <a:spcPts val="1400"/>
              </a:lnSpc>
            </a:pPr>
            <a:r>
              <a:rPr kumimoji="1" lang="ja-JP" altLang="en-US" sz="1100" dirty="0" smtClean="0">
                <a:latin typeface="ＭＳ Ｐ明朝" panose="02020600040205080304" pitchFamily="18" charset="-128"/>
                <a:ea typeface="ＭＳ Ｐ明朝" panose="02020600040205080304" pitchFamily="18" charset="-128"/>
              </a:rPr>
              <a:t>○データヘルス計画を</a:t>
            </a:r>
            <a:r>
              <a:rPr lang="ja-JP" altLang="en-US" sz="1100" dirty="0" smtClean="0">
                <a:latin typeface="ＭＳ Ｐ明朝" panose="02020600040205080304" pitchFamily="18" charset="-128"/>
                <a:ea typeface="ＭＳ Ｐ明朝" panose="02020600040205080304" pitchFamily="18" charset="-128"/>
              </a:rPr>
              <a:t>策定済又は平成</a:t>
            </a:r>
            <a:r>
              <a:rPr lang="en-US" altLang="ja-JP" sz="1100" dirty="0" smtClean="0">
                <a:latin typeface="ＭＳ Ｐ明朝" panose="02020600040205080304" pitchFamily="18" charset="-128"/>
                <a:ea typeface="ＭＳ Ｐ明朝" panose="02020600040205080304" pitchFamily="18" charset="-128"/>
              </a:rPr>
              <a:t>27</a:t>
            </a:r>
            <a:r>
              <a:rPr lang="ja-JP" altLang="en-US" sz="1100" dirty="0" smtClean="0">
                <a:latin typeface="ＭＳ Ｐ明朝" panose="02020600040205080304" pitchFamily="18" charset="-128"/>
                <a:ea typeface="ＭＳ Ｐ明朝" panose="02020600040205080304" pitchFamily="18" charset="-128"/>
              </a:rPr>
              <a:t>年度中に策定の市町村の割合</a:t>
            </a:r>
            <a:endParaRPr kumimoji="1" lang="ja-JP" altLang="en-US" sz="1100" dirty="0">
              <a:latin typeface="ＭＳ Ｐ明朝" panose="02020600040205080304" pitchFamily="18" charset="-128"/>
              <a:ea typeface="ＭＳ Ｐ明朝" panose="02020600040205080304" pitchFamily="18" charset="-128"/>
            </a:endParaRPr>
          </a:p>
        </p:txBody>
      </p:sp>
      <p:sp>
        <p:nvSpPr>
          <p:cNvPr id="10" name="正方形/長方形 9"/>
          <p:cNvSpPr/>
          <p:nvPr/>
        </p:nvSpPr>
        <p:spPr>
          <a:xfrm>
            <a:off x="9766894" y="3741382"/>
            <a:ext cx="730721" cy="107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116780" y="5836676"/>
            <a:ext cx="1733997" cy="102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601073" y="1296340"/>
            <a:ext cx="1368152" cy="102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85276" y="404664"/>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0"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5</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762479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8961" y="827712"/>
            <a:ext cx="9944961" cy="1700449"/>
          </a:xfrm>
          <a:prstGeom prst="rect">
            <a:avLst/>
          </a:prstGeom>
        </p:spPr>
        <p:txBody>
          <a:bodyPr wrap="square" lIns="83805" tIns="41902" rIns="83805" bIns="41902">
            <a:spAutoFit/>
          </a:bodyPr>
          <a:lstStyle/>
          <a:p>
            <a:pPr marL="174608" indent="-174608">
              <a:defRPr/>
            </a:pPr>
            <a:r>
              <a:rPr lang="ja-JP" altLang="en-US" sz="1500" kern="100" dirty="0">
                <a:latin typeface="HGPｺﾞｼｯｸM" panose="020B0600000000000000" pitchFamily="50" charset="-128"/>
                <a:ea typeface="HGPｺﾞｼｯｸM" panose="020B0600000000000000" pitchFamily="50" charset="-128"/>
              </a:rPr>
              <a:t>１．番号利用の概要</a:t>
            </a:r>
            <a:endParaRPr lang="en-US" altLang="ja-JP" sz="1500" kern="100" dirty="0">
              <a:latin typeface="HGPｺﾞｼｯｸM" panose="020B0600000000000000" pitchFamily="50" charset="-128"/>
              <a:ea typeface="HGPｺﾞｼｯｸM" panose="020B0600000000000000" pitchFamily="50" charset="-128"/>
            </a:endParaRPr>
          </a:p>
          <a:p>
            <a:pPr marL="174608" indent="-174608">
              <a:defRPr/>
            </a:pPr>
            <a:r>
              <a:rPr lang="ja-JP" altLang="en-US" sz="1500" kern="100" dirty="0">
                <a:latin typeface="HGPｺﾞｼｯｸM" panose="020B0600000000000000" pitchFamily="50" charset="-128"/>
                <a:ea typeface="HGPｺﾞｼｯｸM" panose="020B0600000000000000" pitchFamily="50" charset="-128"/>
              </a:rPr>
              <a:t>　　　国民健康保険の資格取得届にマイナンバーの記載欄を追加し、届出を受ける際に、対象者のマイナンバーを取得し、管理することとなる。</a:t>
            </a:r>
            <a:endParaRPr lang="en-US" altLang="ja-JP" sz="1500" kern="100" dirty="0">
              <a:latin typeface="HGPｺﾞｼｯｸM" panose="020B0600000000000000" pitchFamily="50" charset="-128"/>
              <a:ea typeface="HGPｺﾞｼｯｸM" panose="020B0600000000000000" pitchFamily="50" charset="-128"/>
            </a:endParaRPr>
          </a:p>
          <a:p>
            <a:pPr marL="174608" indent="-174608">
              <a:defRPr/>
            </a:pPr>
            <a:endParaRPr lang="en-US" altLang="ja-JP" sz="1500" kern="100" dirty="0">
              <a:latin typeface="HGPｺﾞｼｯｸM" panose="020B0600000000000000" pitchFamily="50" charset="-128"/>
              <a:ea typeface="HGPｺﾞｼｯｸM" panose="020B0600000000000000" pitchFamily="50" charset="-128"/>
            </a:endParaRPr>
          </a:p>
          <a:p>
            <a:pPr marL="174608" indent="-174608">
              <a:defRPr/>
            </a:pPr>
            <a:r>
              <a:rPr lang="ja-JP" altLang="en-US" sz="1500" kern="100" dirty="0">
                <a:latin typeface="HGPｺﾞｼｯｸM" panose="020B0600000000000000" pitchFamily="50" charset="-128"/>
                <a:ea typeface="HGPｺﾞｼｯｸM" panose="020B0600000000000000" pitchFamily="50" charset="-128"/>
              </a:rPr>
              <a:t>２．情報連携の概要</a:t>
            </a:r>
            <a:endParaRPr lang="en-US" altLang="ja-JP" sz="1500" kern="100" dirty="0">
              <a:latin typeface="HGPｺﾞｼｯｸM" panose="020B0600000000000000" pitchFamily="50" charset="-128"/>
              <a:ea typeface="HGPｺﾞｼｯｸM" panose="020B0600000000000000" pitchFamily="50" charset="-128"/>
            </a:endParaRPr>
          </a:p>
          <a:p>
            <a:pPr marL="174608" indent="-174608">
              <a:defRPr/>
            </a:pPr>
            <a:r>
              <a:rPr lang="ja-JP" altLang="en-US" sz="1500" kern="100" dirty="0">
                <a:latin typeface="HGPｺﾞｼｯｸM" panose="020B0600000000000000" pitchFamily="50" charset="-128"/>
                <a:ea typeface="HGPｺﾞｼｯｸM" panose="020B0600000000000000" pitchFamily="50" charset="-128"/>
              </a:rPr>
              <a:t>　　　資格取得届の審査の際に、上記により取得したマイナンバーにより、情報提供ネットワークシステムを利用して、前医療保険者から資格喪失に関する情報を取得する。</a:t>
            </a:r>
            <a:endParaRPr lang="en-US" altLang="ja-JP" sz="1500" kern="100" dirty="0">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38003" y="-10584"/>
            <a:ext cx="9867998" cy="361581"/>
          </a:xfrm>
          <a:prstGeom prst="rect">
            <a:avLst/>
          </a:prstGeom>
          <a:noFill/>
        </p:spPr>
        <p:txBody>
          <a:bodyPr wrap="square" lIns="83764" tIns="41882" rIns="83764" bIns="41882" rtlCol="0">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国民健康保険分野における番号利用・情報連携の手続例</a:t>
            </a:r>
          </a:p>
        </p:txBody>
      </p:sp>
      <p:sp>
        <p:nvSpPr>
          <p:cNvPr id="2" name="テキスト ボックス 1"/>
          <p:cNvSpPr txBox="1"/>
          <p:nvPr/>
        </p:nvSpPr>
        <p:spPr>
          <a:xfrm>
            <a:off x="68730" y="463055"/>
            <a:ext cx="4612972" cy="364657"/>
          </a:xfrm>
          <a:prstGeom prst="rect">
            <a:avLst/>
          </a:prstGeom>
          <a:noFill/>
          <a:ln>
            <a:solidFill>
              <a:schemeClr val="tx1"/>
            </a:solidFill>
            <a:prstDash val="dash"/>
          </a:ln>
        </p:spPr>
        <p:txBody>
          <a:bodyPr wrap="none" lIns="83805" tIns="41902" rIns="83805" bIns="41902" rtlCol="0">
            <a:spAutoFit/>
          </a:bodyPr>
          <a:lstStyle/>
          <a:p>
            <a:r>
              <a:rPr lang="ja-JP" altLang="en-US" dirty="0"/>
              <a:t>例）　国民健康保険の資格取得の届出、受理</a:t>
            </a:r>
          </a:p>
        </p:txBody>
      </p:sp>
      <p:sp>
        <p:nvSpPr>
          <p:cNvPr id="83" name="正方形/長方形 82"/>
          <p:cNvSpPr/>
          <p:nvPr/>
        </p:nvSpPr>
        <p:spPr>
          <a:xfrm>
            <a:off x="68730" y="2916727"/>
            <a:ext cx="4572237" cy="3875646"/>
          </a:xfrm>
          <a:prstGeom prst="rect">
            <a:avLst/>
          </a:prstGeom>
          <a:gradFill flip="none" rotWithShape="1">
            <a:gsLst>
              <a:gs pos="100000">
                <a:srgbClr val="D4F7C7"/>
              </a:gs>
              <a:gs pos="33000">
                <a:schemeClr val="bg1"/>
              </a:gs>
              <a:gs pos="100000">
                <a:srgbClr val="CCFF9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91314" tIns="45658" rIns="91314" bIns="45658" rtlCol="0" anchor="ctr"/>
          <a:lstStyle/>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kumimoji="1" lang="ja-JP" altLang="en-US" dirty="0"/>
          </a:p>
        </p:txBody>
      </p:sp>
      <p:sp>
        <p:nvSpPr>
          <p:cNvPr id="84" name="正方形/長方形 83"/>
          <p:cNvSpPr/>
          <p:nvPr/>
        </p:nvSpPr>
        <p:spPr>
          <a:xfrm>
            <a:off x="5187027" y="2903980"/>
            <a:ext cx="4693573" cy="3888394"/>
          </a:xfrm>
          <a:prstGeom prst="rect">
            <a:avLst/>
          </a:prstGeom>
          <a:gradFill>
            <a:gsLst>
              <a:gs pos="17000">
                <a:schemeClr val="bg1"/>
              </a:gs>
              <a:gs pos="100000">
                <a:srgbClr val="FFFF99"/>
              </a:gs>
            </a:gsLst>
            <a:path path="circle">
              <a:fillToRect l="50000" t="50000" r="50000" b="50000"/>
            </a:path>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14" tIns="45658" rIns="91314" bIns="45658" rtlCol="0" anchor="ctr"/>
          <a:lstStyle/>
          <a:p>
            <a:pPr algn="ctr"/>
            <a:endParaRPr kumimoji="1" lang="ja-JP" altLang="en-US" dirty="0"/>
          </a:p>
        </p:txBody>
      </p:sp>
      <p:sp>
        <p:nvSpPr>
          <p:cNvPr id="104" name="正方形/長方形 103"/>
          <p:cNvSpPr/>
          <p:nvPr/>
        </p:nvSpPr>
        <p:spPr>
          <a:xfrm>
            <a:off x="68729" y="2903980"/>
            <a:ext cx="1060209" cy="330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3805" tIns="41902" rIns="83805" bIns="41902" rtlCol="0" anchor="ctr"/>
          <a:lstStyle/>
          <a:p>
            <a:pPr algn="ctr"/>
            <a:r>
              <a:rPr lang="ja-JP" altLang="en-US" dirty="0"/>
              <a:t>現状</a:t>
            </a:r>
          </a:p>
        </p:txBody>
      </p:sp>
      <p:sp>
        <p:nvSpPr>
          <p:cNvPr id="105" name="正方形/長方形 104"/>
          <p:cNvSpPr/>
          <p:nvPr/>
        </p:nvSpPr>
        <p:spPr>
          <a:xfrm>
            <a:off x="5182113" y="2903980"/>
            <a:ext cx="1060209" cy="3300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05" tIns="41902" rIns="83805" bIns="41902" rtlCol="0" anchor="ctr"/>
          <a:lstStyle/>
          <a:p>
            <a:pPr algn="ctr"/>
            <a:r>
              <a:rPr lang="ja-JP" altLang="en-US" dirty="0"/>
              <a:t>今後</a:t>
            </a:r>
          </a:p>
        </p:txBody>
      </p:sp>
      <p:sp>
        <p:nvSpPr>
          <p:cNvPr id="123" name="二等辺三角形 122"/>
          <p:cNvSpPr/>
          <p:nvPr/>
        </p:nvSpPr>
        <p:spPr>
          <a:xfrm rot="5400000">
            <a:off x="4445858" y="4655094"/>
            <a:ext cx="1000143" cy="362760"/>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3" tIns="39997" rIns="79993" bIns="39997" anchor="ctr"/>
          <a:lstStyle/>
          <a:p>
            <a:pPr algn="ctr">
              <a:defRPr/>
            </a:pPr>
            <a:endParaRPr lang="ja-JP" altLang="en-US" dirty="0">
              <a:solidFill>
                <a:prstClr val="white"/>
              </a:solidFill>
            </a:endParaRPr>
          </a:p>
        </p:txBody>
      </p:sp>
      <p:pic>
        <p:nvPicPr>
          <p:cNvPr id="65" name="Picture 2" descr="C:\Program Files\Microsoft Office\MEDIA\CAGCAT10\j0205462.wmf"/>
          <p:cNvPicPr>
            <a:picLocks noChangeAspect="1" noChangeArrowheads="1"/>
          </p:cNvPicPr>
          <p:nvPr/>
        </p:nvPicPr>
        <p:blipFill>
          <a:blip r:embed="rId2" cstate="print"/>
          <a:srcRect/>
          <a:stretch>
            <a:fillRect/>
          </a:stretch>
        </p:blipFill>
        <p:spPr bwMode="auto">
          <a:xfrm>
            <a:off x="271030" y="3275166"/>
            <a:ext cx="939006" cy="862012"/>
          </a:xfrm>
          <a:prstGeom prst="rect">
            <a:avLst/>
          </a:prstGeom>
          <a:noFill/>
          <a:ln w="9525">
            <a:noFill/>
            <a:miter lim="800000"/>
            <a:headEnd/>
            <a:tailEnd/>
          </a:ln>
        </p:spPr>
      </p:pic>
      <p:sp>
        <p:nvSpPr>
          <p:cNvPr id="66" name="テキスト ボックス 49"/>
          <p:cNvSpPr>
            <a:spLocks noChangeArrowheads="1"/>
          </p:cNvSpPr>
          <p:nvPr/>
        </p:nvSpPr>
        <p:spPr bwMode="auto">
          <a:xfrm>
            <a:off x="154016" y="4035592"/>
            <a:ext cx="1173031" cy="267723"/>
          </a:xfrm>
          <a:prstGeom prst="roundRect">
            <a:avLst>
              <a:gd name="adj" fmla="val 16667"/>
            </a:avLst>
          </a:prstGeom>
          <a:solidFill>
            <a:schemeClr val="bg1"/>
          </a:solidFill>
          <a:ln w="9525">
            <a:solidFill>
              <a:schemeClr val="accent1"/>
            </a:solidFill>
            <a:round/>
            <a:headEnd/>
            <a:tailEnd/>
          </a:ln>
        </p:spPr>
        <p:txBody>
          <a:bodyPr wrap="square" lIns="0" tIns="35949" rIns="0" bIns="35949">
            <a:spAutoFit/>
          </a:bodyPr>
          <a:lstStyle/>
          <a:p>
            <a:pPr algn="ctr"/>
            <a:r>
              <a:rPr lang="ja-JP" altLang="en-US" sz="1100" dirty="0">
                <a:solidFill>
                  <a:prstClr val="black"/>
                </a:solidFill>
                <a:latin typeface="Calibri" pitchFamily="34" charset="0"/>
                <a:ea typeface="ＤＦ平成ゴシック体W5"/>
                <a:cs typeface="ＤＦ平成ゴシック体W5"/>
              </a:rPr>
              <a:t>市町村</a:t>
            </a:r>
          </a:p>
        </p:txBody>
      </p:sp>
      <p:pic>
        <p:nvPicPr>
          <p:cNvPr id="69" name="Picture 9" descr="C:\Users\CS877095\Desktop\絵\MC9004326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91" y="6098339"/>
            <a:ext cx="695685" cy="642170"/>
          </a:xfrm>
          <a:prstGeom prst="rect">
            <a:avLst/>
          </a:prstGeom>
          <a:noFill/>
          <a:extLst>
            <a:ext uri="{909E8E84-426E-40DD-AFC4-6F175D3DCCD1}">
              <a14:hiddenFill xmlns:a14="http://schemas.microsoft.com/office/drawing/2010/main">
                <a:solidFill>
                  <a:srgbClr val="FFFFFF"/>
                </a:solidFill>
              </a14:hiddenFill>
            </a:ext>
          </a:extLst>
        </p:spPr>
      </p:pic>
      <p:sp>
        <p:nvSpPr>
          <p:cNvPr id="70" name="テキスト ボックス 49"/>
          <p:cNvSpPr>
            <a:spLocks noChangeArrowheads="1"/>
          </p:cNvSpPr>
          <p:nvPr/>
        </p:nvSpPr>
        <p:spPr bwMode="auto">
          <a:xfrm>
            <a:off x="38002" y="6407158"/>
            <a:ext cx="822138" cy="267723"/>
          </a:xfrm>
          <a:prstGeom prst="roundRect">
            <a:avLst>
              <a:gd name="adj" fmla="val 16667"/>
            </a:avLst>
          </a:prstGeom>
          <a:noFill/>
          <a:ln w="9525">
            <a:noFill/>
            <a:round/>
            <a:headEnd/>
            <a:tailEnd/>
          </a:ln>
        </p:spPr>
        <p:txBody>
          <a:bodyPr wrap="square" lIns="0" tIns="35949" rIns="0" bIns="35949">
            <a:spAutoFit/>
          </a:bodyPr>
          <a:lstStyle/>
          <a:p>
            <a:pPr algn="ctr"/>
            <a:r>
              <a:rPr lang="ja-JP" altLang="en-US" sz="1100" dirty="0">
                <a:latin typeface="Calibri" pitchFamily="34" charset="0"/>
                <a:ea typeface="ＤＦ平成ゴシック体W5"/>
                <a:cs typeface="ＤＦ平成ゴシック体W5"/>
              </a:rPr>
              <a:t>本人</a:t>
            </a:r>
          </a:p>
        </p:txBody>
      </p:sp>
      <p:grpSp>
        <p:nvGrpSpPr>
          <p:cNvPr id="71" name="グループ化 56"/>
          <p:cNvGrpSpPr/>
          <p:nvPr/>
        </p:nvGrpSpPr>
        <p:grpSpPr>
          <a:xfrm>
            <a:off x="606923" y="5361622"/>
            <a:ext cx="679318" cy="610294"/>
            <a:chOff x="1835696" y="4874792"/>
            <a:chExt cx="627063" cy="610294"/>
          </a:xfrm>
        </p:grpSpPr>
        <p:pic>
          <p:nvPicPr>
            <p:cNvPr id="73" name="図 72"/>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1931908" y="4874792"/>
              <a:ext cx="489325" cy="610294"/>
            </a:xfrm>
            <a:prstGeom prst="rect">
              <a:avLst/>
            </a:prstGeom>
            <a:noFill/>
            <a:ln>
              <a:noFill/>
            </a:ln>
          </p:spPr>
        </p:pic>
        <p:sp>
          <p:nvSpPr>
            <p:cNvPr id="74" name="テキスト ボックス 42"/>
            <p:cNvSpPr>
              <a:spLocks noChangeArrowheads="1"/>
            </p:cNvSpPr>
            <p:nvPr/>
          </p:nvSpPr>
          <p:spPr bwMode="auto">
            <a:xfrm>
              <a:off x="1835696" y="4874792"/>
              <a:ext cx="627063"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latin typeface="Calibri" pitchFamily="34" charset="0"/>
                  <a:ea typeface="ＤＦ平成ゴシック体W5"/>
                  <a:cs typeface="ＤＦ平成ゴシック体W5"/>
                </a:rPr>
                <a:t>申請書</a:t>
              </a:r>
            </a:p>
          </p:txBody>
        </p:sp>
      </p:grpSp>
      <p:grpSp>
        <p:nvGrpSpPr>
          <p:cNvPr id="75" name="グループ化 56"/>
          <p:cNvGrpSpPr/>
          <p:nvPr/>
        </p:nvGrpSpPr>
        <p:grpSpPr>
          <a:xfrm>
            <a:off x="1391525" y="5381268"/>
            <a:ext cx="778426" cy="610294"/>
            <a:chOff x="1810548" y="4874792"/>
            <a:chExt cx="718548" cy="610294"/>
          </a:xfrm>
        </p:grpSpPr>
        <p:pic>
          <p:nvPicPr>
            <p:cNvPr id="76" name="図 75"/>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1856271" y="4874792"/>
              <a:ext cx="627062" cy="610294"/>
            </a:xfrm>
            <a:prstGeom prst="rect">
              <a:avLst/>
            </a:prstGeom>
            <a:noFill/>
            <a:ln>
              <a:noFill/>
            </a:ln>
          </p:spPr>
        </p:pic>
        <p:sp>
          <p:nvSpPr>
            <p:cNvPr id="77" name="テキスト ボックス 42"/>
            <p:cNvSpPr>
              <a:spLocks noChangeArrowheads="1"/>
            </p:cNvSpPr>
            <p:nvPr/>
          </p:nvSpPr>
          <p:spPr bwMode="auto">
            <a:xfrm>
              <a:off x="1810548" y="4874792"/>
              <a:ext cx="718548" cy="372416"/>
            </a:xfrm>
            <a:prstGeom prst="roundRect">
              <a:avLst>
                <a:gd name="adj" fmla="val 16667"/>
              </a:avLst>
            </a:prstGeom>
            <a:noFill/>
            <a:ln w="9525">
              <a:noFill/>
              <a:round/>
              <a:headEnd/>
              <a:tailEnd/>
            </a:ln>
          </p:spPr>
          <p:txBody>
            <a:bodyPr wrap="square" lIns="36000" rIns="36000">
              <a:spAutoFit/>
            </a:bodyPr>
            <a:lstStyle/>
            <a:p>
              <a:pPr algn="ctr"/>
              <a:r>
                <a:rPr lang="ja-JP" altLang="en-US" sz="800" dirty="0">
                  <a:latin typeface="Calibri" pitchFamily="34" charset="0"/>
                  <a:ea typeface="ＤＦ平成ゴシック体W5"/>
                  <a:cs typeface="ＤＦ平成ゴシック体W5"/>
                </a:rPr>
                <a:t>添付書類</a:t>
              </a:r>
              <a:endParaRPr lang="en-US" altLang="ja-JP" sz="800" dirty="0">
                <a:latin typeface="Calibri" pitchFamily="34" charset="0"/>
                <a:ea typeface="ＤＦ平成ゴシック体W5"/>
                <a:cs typeface="ＤＦ平成ゴシック体W5"/>
              </a:endParaRPr>
            </a:p>
            <a:p>
              <a:pPr algn="ctr"/>
              <a:r>
                <a:rPr lang="ja-JP" altLang="en-US" sz="800" dirty="0">
                  <a:latin typeface="Calibri" pitchFamily="34" charset="0"/>
                  <a:ea typeface="ＤＦ平成ゴシック体W5"/>
                  <a:cs typeface="ＤＦ平成ゴシック体W5"/>
                </a:rPr>
                <a:t>（喪失証明）</a:t>
              </a:r>
            </a:p>
          </p:txBody>
        </p:sp>
      </p:grpSp>
      <p:sp>
        <p:nvSpPr>
          <p:cNvPr id="78" name="テキスト ボックス 77"/>
          <p:cNvSpPr txBox="1"/>
          <p:nvPr/>
        </p:nvSpPr>
        <p:spPr>
          <a:xfrm>
            <a:off x="1129994" y="5410692"/>
            <a:ext cx="453155" cy="420758"/>
          </a:xfrm>
          <a:prstGeom prst="rect">
            <a:avLst/>
          </a:prstGeom>
          <a:noFill/>
        </p:spPr>
        <p:txBody>
          <a:bodyPr wrap="none" lIns="83805" tIns="41902" rIns="83805" bIns="41902" rtlCol="0">
            <a:spAutoFit/>
          </a:bodyPr>
          <a:lstStyle/>
          <a:p>
            <a:r>
              <a:rPr lang="ja-JP" altLang="en-US" sz="2200" dirty="0"/>
              <a:t>＋</a:t>
            </a:r>
          </a:p>
        </p:txBody>
      </p:sp>
      <p:cxnSp>
        <p:nvCxnSpPr>
          <p:cNvPr id="79" name="直線矢印コネクタ 78"/>
          <p:cNvCxnSpPr/>
          <p:nvPr/>
        </p:nvCxnSpPr>
        <p:spPr>
          <a:xfrm flipV="1">
            <a:off x="449071" y="4421225"/>
            <a:ext cx="0" cy="1998199"/>
          </a:xfrm>
          <a:prstGeom prst="straightConnector1">
            <a:avLst/>
          </a:prstGeom>
          <a:ln w="3810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48779" y="4413659"/>
            <a:ext cx="0" cy="1916965"/>
          </a:xfrm>
          <a:prstGeom prst="straightConnector1">
            <a:avLst/>
          </a:prstGeom>
          <a:ln w="3810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2" name="テキスト ボックス 96"/>
          <p:cNvSpPr>
            <a:spLocks noChangeArrowheads="1"/>
          </p:cNvSpPr>
          <p:nvPr/>
        </p:nvSpPr>
        <p:spPr bwMode="auto">
          <a:xfrm>
            <a:off x="637205" y="4479041"/>
            <a:ext cx="284635" cy="950916"/>
          </a:xfrm>
          <a:prstGeom prst="roundRect">
            <a:avLst>
              <a:gd name="adj" fmla="val 16667"/>
            </a:avLst>
          </a:prstGeom>
          <a:noFill/>
          <a:ln w="9525">
            <a:noFill/>
            <a:round/>
            <a:headEnd/>
            <a:tailEnd/>
          </a:ln>
        </p:spPr>
        <p:txBody>
          <a:bodyPr vert="eaVert" wrap="square" lIns="35949" tIns="45658" rIns="35949" bIns="45658">
            <a:spAutoFit/>
          </a:bodyPr>
          <a:lstStyle/>
          <a:p>
            <a:pPr algn="ctr"/>
            <a:r>
              <a:rPr lang="ja-JP" altLang="en-US" sz="1200" dirty="0">
                <a:latin typeface="Calibri" pitchFamily="34" charset="0"/>
                <a:ea typeface="ＤＦ平成ゴシック体W5"/>
                <a:cs typeface="ＤＦ平成ゴシック体W5"/>
              </a:rPr>
              <a:t>③届出</a:t>
            </a:r>
          </a:p>
        </p:txBody>
      </p:sp>
      <p:sp>
        <p:nvSpPr>
          <p:cNvPr id="85" name="テキスト ボックス 96"/>
          <p:cNvSpPr>
            <a:spLocks noChangeArrowheads="1"/>
          </p:cNvSpPr>
          <p:nvPr/>
        </p:nvSpPr>
        <p:spPr bwMode="auto">
          <a:xfrm>
            <a:off x="189762" y="4544668"/>
            <a:ext cx="284635" cy="1271212"/>
          </a:xfrm>
          <a:prstGeom prst="roundRect">
            <a:avLst>
              <a:gd name="adj" fmla="val 16667"/>
            </a:avLst>
          </a:prstGeom>
          <a:noFill/>
          <a:ln w="9525">
            <a:noFill/>
            <a:round/>
            <a:headEnd/>
            <a:tailEnd/>
          </a:ln>
        </p:spPr>
        <p:txBody>
          <a:bodyPr vert="eaVert" wrap="square" lIns="35949" tIns="45658" rIns="35949" bIns="45658">
            <a:spAutoFit/>
          </a:bodyPr>
          <a:lstStyle/>
          <a:p>
            <a:pPr algn="ctr"/>
            <a:r>
              <a:rPr lang="ja-JP" altLang="en-US" sz="1200" dirty="0">
                <a:latin typeface="Calibri" pitchFamily="34" charset="0"/>
                <a:ea typeface="ＤＦ平成ゴシック体W5"/>
                <a:cs typeface="ＤＦ平成ゴシック体W5"/>
              </a:rPr>
              <a:t>④保険証交付</a:t>
            </a:r>
          </a:p>
        </p:txBody>
      </p:sp>
      <p:pic>
        <p:nvPicPr>
          <p:cNvPr id="93" name="Picture 2" descr="C:\Program Files\Microsoft Office\MEDIA\CAGCAT10\j0205462.wmf"/>
          <p:cNvPicPr>
            <a:picLocks noChangeAspect="1" noChangeArrowheads="1"/>
          </p:cNvPicPr>
          <p:nvPr/>
        </p:nvPicPr>
        <p:blipFill>
          <a:blip r:embed="rId2" cstate="print"/>
          <a:srcRect/>
          <a:stretch>
            <a:fillRect/>
          </a:stretch>
        </p:blipFill>
        <p:spPr bwMode="auto">
          <a:xfrm>
            <a:off x="3483890" y="3297745"/>
            <a:ext cx="939006" cy="862012"/>
          </a:xfrm>
          <a:prstGeom prst="rect">
            <a:avLst/>
          </a:prstGeom>
          <a:noFill/>
          <a:ln w="9525">
            <a:noFill/>
            <a:miter lim="800000"/>
            <a:headEnd/>
            <a:tailEnd/>
          </a:ln>
        </p:spPr>
      </p:pic>
      <p:sp>
        <p:nvSpPr>
          <p:cNvPr id="94" name="テキスト ボックス 49"/>
          <p:cNvSpPr>
            <a:spLocks noChangeArrowheads="1"/>
          </p:cNvSpPr>
          <p:nvPr/>
        </p:nvSpPr>
        <p:spPr bwMode="auto">
          <a:xfrm>
            <a:off x="3316128" y="4017826"/>
            <a:ext cx="1173031" cy="267723"/>
          </a:xfrm>
          <a:prstGeom prst="roundRect">
            <a:avLst>
              <a:gd name="adj" fmla="val 16667"/>
            </a:avLst>
          </a:prstGeom>
          <a:solidFill>
            <a:schemeClr val="bg1"/>
          </a:solidFill>
          <a:ln w="9525">
            <a:solidFill>
              <a:schemeClr val="accent1"/>
            </a:solidFill>
            <a:round/>
            <a:headEnd/>
            <a:tailEnd/>
          </a:ln>
        </p:spPr>
        <p:txBody>
          <a:bodyPr wrap="square" lIns="0" tIns="35949" rIns="0" bIns="35949">
            <a:spAutoFit/>
          </a:bodyPr>
          <a:lstStyle/>
          <a:p>
            <a:pPr algn="ctr"/>
            <a:r>
              <a:rPr lang="ja-JP" altLang="en-US" sz="1100" dirty="0">
                <a:solidFill>
                  <a:prstClr val="black"/>
                </a:solidFill>
                <a:latin typeface="Calibri" pitchFamily="34" charset="0"/>
                <a:ea typeface="ＤＦ平成ゴシック体W5"/>
                <a:cs typeface="ＤＦ平成ゴシック体W5"/>
              </a:rPr>
              <a:t>健康保険組合</a:t>
            </a:r>
          </a:p>
        </p:txBody>
      </p:sp>
      <p:cxnSp>
        <p:nvCxnSpPr>
          <p:cNvPr id="96" name="直線矢印コネクタ 95"/>
          <p:cNvCxnSpPr/>
          <p:nvPr/>
        </p:nvCxnSpPr>
        <p:spPr>
          <a:xfrm flipV="1">
            <a:off x="4224106" y="4365693"/>
            <a:ext cx="0" cy="1030174"/>
          </a:xfrm>
          <a:prstGeom prst="straightConnector1">
            <a:avLst/>
          </a:prstGeom>
          <a:ln w="381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3902643" y="4399328"/>
            <a:ext cx="0" cy="992645"/>
          </a:xfrm>
          <a:prstGeom prst="straightConnector1">
            <a:avLst/>
          </a:prstGeom>
          <a:ln w="381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49"/>
          <p:cNvSpPr>
            <a:spLocks noChangeArrowheads="1"/>
          </p:cNvSpPr>
          <p:nvPr/>
        </p:nvSpPr>
        <p:spPr bwMode="auto">
          <a:xfrm>
            <a:off x="3296423" y="5547705"/>
            <a:ext cx="1173031" cy="267723"/>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0" tIns="35949" rIns="0" bIns="35949">
            <a:spAutoFit/>
          </a:bodyPr>
          <a:lstStyle/>
          <a:p>
            <a:pPr algn="ctr"/>
            <a:r>
              <a:rPr lang="ja-JP" altLang="en-US" sz="1100" dirty="0">
                <a:solidFill>
                  <a:prstClr val="black"/>
                </a:solidFill>
                <a:latin typeface="Calibri" pitchFamily="34" charset="0"/>
                <a:ea typeface="ＤＦ平成ゴシック体W5"/>
                <a:cs typeface="ＤＦ平成ゴシック体W5"/>
              </a:rPr>
              <a:t>事業主</a:t>
            </a:r>
          </a:p>
        </p:txBody>
      </p:sp>
      <p:sp>
        <p:nvSpPr>
          <p:cNvPr id="101" name="テキスト ボックス 96"/>
          <p:cNvSpPr>
            <a:spLocks noChangeArrowheads="1"/>
          </p:cNvSpPr>
          <p:nvPr/>
        </p:nvSpPr>
        <p:spPr bwMode="auto">
          <a:xfrm>
            <a:off x="4204523" y="4516826"/>
            <a:ext cx="284635" cy="950916"/>
          </a:xfrm>
          <a:prstGeom prst="roundRect">
            <a:avLst>
              <a:gd name="adj" fmla="val 16667"/>
            </a:avLst>
          </a:prstGeom>
          <a:noFill/>
          <a:ln w="9525">
            <a:noFill/>
            <a:round/>
            <a:headEnd/>
            <a:tailEnd/>
          </a:ln>
        </p:spPr>
        <p:txBody>
          <a:bodyPr vert="eaVert" wrap="square" lIns="35949" tIns="45658" rIns="35949" bIns="45658">
            <a:spAutoFit/>
          </a:bodyPr>
          <a:lstStyle/>
          <a:p>
            <a:pPr algn="ctr"/>
            <a:r>
              <a:rPr lang="ja-JP" altLang="en-US" sz="1200" dirty="0">
                <a:latin typeface="Calibri" pitchFamily="34" charset="0"/>
                <a:ea typeface="ＤＦ平成ゴシック体W5"/>
                <a:cs typeface="ＤＦ平成ゴシック体W5"/>
              </a:rPr>
              <a:t>資格喪失届</a:t>
            </a:r>
          </a:p>
        </p:txBody>
      </p:sp>
      <p:sp>
        <p:nvSpPr>
          <p:cNvPr id="134" name="テキスト ボックス 96"/>
          <p:cNvSpPr>
            <a:spLocks noChangeArrowheads="1"/>
          </p:cNvSpPr>
          <p:nvPr/>
        </p:nvSpPr>
        <p:spPr bwMode="auto">
          <a:xfrm>
            <a:off x="3561168" y="4285550"/>
            <a:ext cx="284635" cy="1177905"/>
          </a:xfrm>
          <a:prstGeom prst="roundRect">
            <a:avLst>
              <a:gd name="adj" fmla="val 16667"/>
            </a:avLst>
          </a:prstGeom>
          <a:noFill/>
          <a:ln w="9525">
            <a:noFill/>
            <a:round/>
            <a:headEnd/>
            <a:tailEnd/>
          </a:ln>
        </p:spPr>
        <p:txBody>
          <a:bodyPr vert="eaVert" wrap="square" lIns="35949" tIns="45658" rIns="35949" bIns="45658">
            <a:spAutoFit/>
          </a:bodyPr>
          <a:lstStyle/>
          <a:p>
            <a:pPr algn="ctr"/>
            <a:r>
              <a:rPr lang="ja-JP" altLang="en-US" sz="1200" dirty="0">
                <a:latin typeface="Calibri" pitchFamily="34" charset="0"/>
                <a:ea typeface="ＤＦ平成ゴシック体W5"/>
                <a:cs typeface="ＤＦ平成ゴシック体W5"/>
              </a:rPr>
              <a:t>資格喪失通知</a:t>
            </a:r>
          </a:p>
        </p:txBody>
      </p:sp>
      <p:cxnSp>
        <p:nvCxnSpPr>
          <p:cNvPr id="137" name="直線矢印コネクタ 136"/>
          <p:cNvCxnSpPr/>
          <p:nvPr/>
        </p:nvCxnSpPr>
        <p:spPr>
          <a:xfrm flipH="1">
            <a:off x="1706109" y="4137177"/>
            <a:ext cx="1308530" cy="1152950"/>
          </a:xfrm>
          <a:prstGeom prst="straightConnector1">
            <a:avLst/>
          </a:prstGeom>
          <a:ln w="3810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49" name="テキスト ボックス 96"/>
          <p:cNvSpPr>
            <a:spLocks noChangeArrowheads="1"/>
          </p:cNvSpPr>
          <p:nvPr/>
        </p:nvSpPr>
        <p:spPr bwMode="auto">
          <a:xfrm>
            <a:off x="1308531" y="4216530"/>
            <a:ext cx="1457788" cy="510640"/>
          </a:xfrm>
          <a:prstGeom prst="roundRect">
            <a:avLst>
              <a:gd name="adj" fmla="val 16667"/>
            </a:avLst>
          </a:prstGeom>
          <a:noFill/>
          <a:ln w="9525">
            <a:noFill/>
            <a:round/>
            <a:headEnd/>
            <a:tailEnd/>
          </a:ln>
        </p:spPr>
        <p:txBody>
          <a:bodyPr wrap="square" lIns="35949" tIns="45658" rIns="35949" bIns="45658">
            <a:spAutoFit/>
          </a:bodyPr>
          <a:lstStyle/>
          <a:p>
            <a:pPr algn="ctr"/>
            <a:r>
              <a:rPr lang="ja-JP" altLang="en-US" sz="1200" dirty="0">
                <a:latin typeface="Calibri" pitchFamily="34" charset="0"/>
                <a:ea typeface="ＤＦ平成ゴシック体W5"/>
                <a:cs typeface="ＤＦ平成ゴシック体W5"/>
              </a:rPr>
              <a:t>①資格喪失証明書交付申請</a:t>
            </a:r>
            <a:endParaRPr lang="en-US" altLang="ja-JP" sz="1200" dirty="0">
              <a:latin typeface="Calibri" pitchFamily="34" charset="0"/>
              <a:ea typeface="ＤＦ平成ゴシック体W5"/>
              <a:cs typeface="ＤＦ平成ゴシック体W5"/>
            </a:endParaRPr>
          </a:p>
        </p:txBody>
      </p:sp>
      <p:cxnSp>
        <p:nvCxnSpPr>
          <p:cNvPr id="150" name="直線矢印コネクタ 149"/>
          <p:cNvCxnSpPr/>
          <p:nvPr/>
        </p:nvCxnSpPr>
        <p:spPr>
          <a:xfrm flipV="1">
            <a:off x="1904898" y="4331645"/>
            <a:ext cx="1151429" cy="1040496"/>
          </a:xfrm>
          <a:prstGeom prst="straightConnector1">
            <a:avLst/>
          </a:prstGeom>
          <a:ln w="3810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3" name="テキスト ボックス 96"/>
          <p:cNvSpPr>
            <a:spLocks noChangeArrowheads="1"/>
          </p:cNvSpPr>
          <p:nvPr/>
        </p:nvSpPr>
        <p:spPr bwMode="auto">
          <a:xfrm>
            <a:off x="1706109" y="5094653"/>
            <a:ext cx="1457788" cy="306328"/>
          </a:xfrm>
          <a:prstGeom prst="roundRect">
            <a:avLst>
              <a:gd name="adj" fmla="val 16667"/>
            </a:avLst>
          </a:prstGeom>
          <a:noFill/>
          <a:ln w="9525">
            <a:noFill/>
            <a:round/>
            <a:headEnd/>
            <a:tailEnd/>
          </a:ln>
        </p:spPr>
        <p:txBody>
          <a:bodyPr wrap="square" lIns="35949" tIns="45658" rIns="35949" bIns="45658">
            <a:spAutoFit/>
          </a:bodyPr>
          <a:lstStyle/>
          <a:p>
            <a:pPr algn="ctr"/>
            <a:r>
              <a:rPr lang="ja-JP" altLang="en-US" sz="1200" dirty="0">
                <a:latin typeface="Calibri" pitchFamily="34" charset="0"/>
                <a:ea typeface="ＤＦ平成ゴシック体W5"/>
                <a:cs typeface="ＤＦ平成ゴシック体W5"/>
              </a:rPr>
              <a:t>②交付</a:t>
            </a:r>
            <a:endParaRPr lang="en-US" altLang="ja-JP" sz="1200" dirty="0">
              <a:latin typeface="Calibri" pitchFamily="34" charset="0"/>
              <a:ea typeface="ＤＦ平成ゴシック体W5"/>
              <a:cs typeface="ＤＦ平成ゴシック体W5"/>
            </a:endParaRPr>
          </a:p>
        </p:txBody>
      </p:sp>
      <p:pic>
        <p:nvPicPr>
          <p:cNvPr id="180" name="Picture 2" descr="C:\Program Files\Microsoft Office\MEDIA\CAGCAT10\j0205462.wmf"/>
          <p:cNvPicPr>
            <a:picLocks noChangeAspect="1" noChangeArrowheads="1"/>
          </p:cNvPicPr>
          <p:nvPr/>
        </p:nvPicPr>
        <p:blipFill>
          <a:blip r:embed="rId2" cstate="print"/>
          <a:srcRect/>
          <a:stretch>
            <a:fillRect/>
          </a:stretch>
        </p:blipFill>
        <p:spPr bwMode="auto">
          <a:xfrm>
            <a:off x="5439549" y="3297745"/>
            <a:ext cx="939006" cy="862012"/>
          </a:xfrm>
          <a:prstGeom prst="rect">
            <a:avLst/>
          </a:prstGeom>
          <a:noFill/>
          <a:ln w="9525">
            <a:noFill/>
            <a:miter lim="800000"/>
            <a:headEnd/>
            <a:tailEnd/>
          </a:ln>
        </p:spPr>
      </p:pic>
      <p:sp>
        <p:nvSpPr>
          <p:cNvPr id="181" name="テキスト ボックス 49"/>
          <p:cNvSpPr>
            <a:spLocks noChangeArrowheads="1"/>
          </p:cNvSpPr>
          <p:nvPr/>
        </p:nvSpPr>
        <p:spPr bwMode="auto">
          <a:xfrm>
            <a:off x="5322536" y="4058172"/>
            <a:ext cx="1173031" cy="267723"/>
          </a:xfrm>
          <a:prstGeom prst="roundRect">
            <a:avLst>
              <a:gd name="adj" fmla="val 16667"/>
            </a:avLst>
          </a:prstGeom>
          <a:solidFill>
            <a:schemeClr val="bg1"/>
          </a:solidFill>
          <a:ln w="9525">
            <a:solidFill>
              <a:schemeClr val="accent1"/>
            </a:solidFill>
            <a:round/>
            <a:headEnd/>
            <a:tailEnd/>
          </a:ln>
        </p:spPr>
        <p:txBody>
          <a:bodyPr wrap="square" lIns="0" tIns="35949" rIns="0" bIns="35949">
            <a:spAutoFit/>
          </a:bodyPr>
          <a:lstStyle/>
          <a:p>
            <a:pPr algn="ctr"/>
            <a:r>
              <a:rPr lang="ja-JP" altLang="en-US" sz="1100" dirty="0">
                <a:solidFill>
                  <a:prstClr val="black"/>
                </a:solidFill>
                <a:latin typeface="Calibri" pitchFamily="34" charset="0"/>
                <a:ea typeface="ＤＦ平成ゴシック体W5"/>
                <a:cs typeface="ＤＦ平成ゴシック体W5"/>
              </a:rPr>
              <a:t>市町村</a:t>
            </a:r>
          </a:p>
        </p:txBody>
      </p:sp>
      <p:pic>
        <p:nvPicPr>
          <p:cNvPr id="182" name="Picture 9" descr="C:\Users\CS877095\Desktop\絵\MC9004326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3811" y="6120919"/>
            <a:ext cx="695685" cy="642170"/>
          </a:xfrm>
          <a:prstGeom prst="rect">
            <a:avLst/>
          </a:prstGeom>
          <a:noFill/>
          <a:extLst>
            <a:ext uri="{909E8E84-426E-40DD-AFC4-6F175D3DCCD1}">
              <a14:hiddenFill xmlns:a14="http://schemas.microsoft.com/office/drawing/2010/main">
                <a:solidFill>
                  <a:srgbClr val="FFFFFF"/>
                </a:solidFill>
              </a14:hiddenFill>
            </a:ext>
          </a:extLst>
        </p:spPr>
      </p:pic>
      <p:sp>
        <p:nvSpPr>
          <p:cNvPr id="183" name="テキスト ボックス 49"/>
          <p:cNvSpPr>
            <a:spLocks noChangeArrowheads="1"/>
          </p:cNvSpPr>
          <p:nvPr/>
        </p:nvSpPr>
        <p:spPr bwMode="auto">
          <a:xfrm>
            <a:off x="5206522" y="6429738"/>
            <a:ext cx="822138" cy="267723"/>
          </a:xfrm>
          <a:prstGeom prst="roundRect">
            <a:avLst>
              <a:gd name="adj" fmla="val 16667"/>
            </a:avLst>
          </a:prstGeom>
          <a:noFill/>
          <a:ln w="9525">
            <a:noFill/>
            <a:round/>
            <a:headEnd/>
            <a:tailEnd/>
          </a:ln>
        </p:spPr>
        <p:txBody>
          <a:bodyPr wrap="square" lIns="0" tIns="35949" rIns="0" bIns="35949">
            <a:spAutoFit/>
          </a:bodyPr>
          <a:lstStyle/>
          <a:p>
            <a:pPr algn="ctr"/>
            <a:r>
              <a:rPr lang="ja-JP" altLang="en-US" sz="1100" dirty="0">
                <a:latin typeface="Calibri" pitchFamily="34" charset="0"/>
                <a:ea typeface="ＤＦ平成ゴシック体W5"/>
                <a:cs typeface="ＤＦ平成ゴシック体W5"/>
              </a:rPr>
              <a:t>本人</a:t>
            </a:r>
          </a:p>
        </p:txBody>
      </p:sp>
      <p:grpSp>
        <p:nvGrpSpPr>
          <p:cNvPr id="184" name="グループ化 56"/>
          <p:cNvGrpSpPr/>
          <p:nvPr/>
        </p:nvGrpSpPr>
        <p:grpSpPr>
          <a:xfrm>
            <a:off x="5775443" y="5384202"/>
            <a:ext cx="679318" cy="610294"/>
            <a:chOff x="1835696" y="4874792"/>
            <a:chExt cx="627063" cy="610294"/>
          </a:xfrm>
        </p:grpSpPr>
        <p:pic>
          <p:nvPicPr>
            <p:cNvPr id="185" name="図 184"/>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1931908" y="4874792"/>
              <a:ext cx="489325" cy="610294"/>
            </a:xfrm>
            <a:prstGeom prst="rect">
              <a:avLst/>
            </a:prstGeom>
            <a:noFill/>
            <a:ln>
              <a:noFill/>
            </a:ln>
          </p:spPr>
        </p:pic>
        <p:sp>
          <p:nvSpPr>
            <p:cNvPr id="186" name="テキスト ボックス 42"/>
            <p:cNvSpPr>
              <a:spLocks noChangeArrowheads="1"/>
            </p:cNvSpPr>
            <p:nvPr/>
          </p:nvSpPr>
          <p:spPr bwMode="auto">
            <a:xfrm>
              <a:off x="1835696" y="4874792"/>
              <a:ext cx="627063"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a:latin typeface="Calibri" pitchFamily="34" charset="0"/>
                  <a:ea typeface="ＤＦ平成ゴシック体W5"/>
                  <a:cs typeface="ＤＦ平成ゴシック体W5"/>
                </a:rPr>
                <a:t>申請書</a:t>
              </a:r>
            </a:p>
          </p:txBody>
        </p:sp>
      </p:grpSp>
      <p:cxnSp>
        <p:nvCxnSpPr>
          <p:cNvPr id="191" name="直線矢印コネクタ 190"/>
          <p:cNvCxnSpPr/>
          <p:nvPr/>
        </p:nvCxnSpPr>
        <p:spPr>
          <a:xfrm flipV="1">
            <a:off x="5617591" y="4443804"/>
            <a:ext cx="0" cy="1998199"/>
          </a:xfrm>
          <a:prstGeom prst="straightConnector1">
            <a:avLst/>
          </a:prstGeom>
          <a:ln w="3810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2" name="直線矢印コネクタ 191"/>
          <p:cNvCxnSpPr/>
          <p:nvPr/>
        </p:nvCxnSpPr>
        <p:spPr>
          <a:xfrm>
            <a:off x="5817298" y="4436239"/>
            <a:ext cx="0" cy="1916965"/>
          </a:xfrm>
          <a:prstGeom prst="straightConnector1">
            <a:avLst/>
          </a:prstGeom>
          <a:ln w="3810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3" name="テキスト ボックス 96"/>
          <p:cNvSpPr>
            <a:spLocks noChangeArrowheads="1"/>
          </p:cNvSpPr>
          <p:nvPr/>
        </p:nvSpPr>
        <p:spPr bwMode="auto">
          <a:xfrm>
            <a:off x="5805724" y="4501620"/>
            <a:ext cx="284635" cy="950916"/>
          </a:xfrm>
          <a:prstGeom prst="roundRect">
            <a:avLst>
              <a:gd name="adj" fmla="val 16667"/>
            </a:avLst>
          </a:prstGeom>
          <a:noFill/>
          <a:ln w="9525">
            <a:noFill/>
            <a:round/>
            <a:headEnd/>
            <a:tailEnd/>
          </a:ln>
        </p:spPr>
        <p:txBody>
          <a:bodyPr vert="eaVert" wrap="square" lIns="35949" tIns="45658" rIns="35949" bIns="45658">
            <a:spAutoFit/>
          </a:bodyPr>
          <a:lstStyle/>
          <a:p>
            <a:pPr algn="ctr"/>
            <a:r>
              <a:rPr lang="ja-JP" altLang="en-US" sz="1200" dirty="0">
                <a:latin typeface="Calibri" pitchFamily="34" charset="0"/>
                <a:ea typeface="ＤＦ平成ゴシック体W5"/>
                <a:cs typeface="ＤＦ平成ゴシック体W5"/>
              </a:rPr>
              <a:t>③届出</a:t>
            </a:r>
          </a:p>
        </p:txBody>
      </p:sp>
      <p:sp>
        <p:nvSpPr>
          <p:cNvPr id="194" name="テキスト ボックス 96"/>
          <p:cNvSpPr>
            <a:spLocks noChangeArrowheads="1"/>
          </p:cNvSpPr>
          <p:nvPr/>
        </p:nvSpPr>
        <p:spPr bwMode="auto">
          <a:xfrm>
            <a:off x="5358282" y="4567248"/>
            <a:ext cx="284635" cy="1271212"/>
          </a:xfrm>
          <a:prstGeom prst="roundRect">
            <a:avLst>
              <a:gd name="adj" fmla="val 16667"/>
            </a:avLst>
          </a:prstGeom>
          <a:noFill/>
          <a:ln w="9525">
            <a:noFill/>
            <a:round/>
            <a:headEnd/>
            <a:tailEnd/>
          </a:ln>
        </p:spPr>
        <p:txBody>
          <a:bodyPr vert="eaVert" wrap="square" lIns="35949" tIns="45658" rIns="35949" bIns="45658">
            <a:spAutoFit/>
          </a:bodyPr>
          <a:lstStyle/>
          <a:p>
            <a:pPr algn="ctr"/>
            <a:r>
              <a:rPr lang="ja-JP" altLang="en-US" sz="1200" dirty="0">
                <a:latin typeface="Calibri" pitchFamily="34" charset="0"/>
                <a:ea typeface="ＤＦ平成ゴシック体W5"/>
                <a:cs typeface="ＤＦ平成ゴシック体W5"/>
              </a:rPr>
              <a:t>④保険証交付</a:t>
            </a:r>
          </a:p>
        </p:txBody>
      </p:sp>
      <p:pic>
        <p:nvPicPr>
          <p:cNvPr id="195" name="Picture 2" descr="C:\Program Files\Microsoft Office\MEDIA\CAGCAT10\j0205462.wmf"/>
          <p:cNvPicPr>
            <a:picLocks noChangeAspect="1" noChangeArrowheads="1"/>
          </p:cNvPicPr>
          <p:nvPr/>
        </p:nvPicPr>
        <p:blipFill>
          <a:blip r:embed="rId2" cstate="print"/>
          <a:srcRect/>
          <a:stretch>
            <a:fillRect/>
          </a:stretch>
        </p:blipFill>
        <p:spPr bwMode="auto">
          <a:xfrm>
            <a:off x="8652409" y="3320325"/>
            <a:ext cx="939006" cy="862012"/>
          </a:xfrm>
          <a:prstGeom prst="rect">
            <a:avLst/>
          </a:prstGeom>
          <a:noFill/>
          <a:ln w="9525">
            <a:noFill/>
            <a:miter lim="800000"/>
            <a:headEnd/>
            <a:tailEnd/>
          </a:ln>
        </p:spPr>
      </p:pic>
      <p:sp>
        <p:nvSpPr>
          <p:cNvPr id="196" name="テキスト ボックス 49"/>
          <p:cNvSpPr>
            <a:spLocks noChangeArrowheads="1"/>
          </p:cNvSpPr>
          <p:nvPr/>
        </p:nvSpPr>
        <p:spPr bwMode="auto">
          <a:xfrm>
            <a:off x="8484648" y="4040406"/>
            <a:ext cx="1173031" cy="267723"/>
          </a:xfrm>
          <a:prstGeom prst="roundRect">
            <a:avLst>
              <a:gd name="adj" fmla="val 16667"/>
            </a:avLst>
          </a:prstGeom>
          <a:solidFill>
            <a:schemeClr val="bg1"/>
          </a:solidFill>
          <a:ln w="9525">
            <a:solidFill>
              <a:schemeClr val="accent1"/>
            </a:solidFill>
            <a:round/>
            <a:headEnd/>
            <a:tailEnd/>
          </a:ln>
        </p:spPr>
        <p:txBody>
          <a:bodyPr wrap="square" lIns="0" tIns="35949" rIns="0" bIns="35949">
            <a:spAutoFit/>
          </a:bodyPr>
          <a:lstStyle/>
          <a:p>
            <a:pPr algn="ctr"/>
            <a:r>
              <a:rPr lang="ja-JP" altLang="en-US" sz="1100" dirty="0">
                <a:solidFill>
                  <a:prstClr val="black"/>
                </a:solidFill>
                <a:latin typeface="Calibri" pitchFamily="34" charset="0"/>
                <a:ea typeface="ＤＦ平成ゴシック体W5"/>
                <a:cs typeface="ＤＦ平成ゴシック体W5"/>
              </a:rPr>
              <a:t>健康保険組合</a:t>
            </a:r>
          </a:p>
        </p:txBody>
      </p:sp>
      <p:cxnSp>
        <p:nvCxnSpPr>
          <p:cNvPr id="197" name="直線矢印コネクタ 196"/>
          <p:cNvCxnSpPr/>
          <p:nvPr/>
        </p:nvCxnSpPr>
        <p:spPr>
          <a:xfrm flipV="1">
            <a:off x="9326363" y="4388272"/>
            <a:ext cx="0" cy="1030174"/>
          </a:xfrm>
          <a:prstGeom prst="straightConnector1">
            <a:avLst/>
          </a:prstGeom>
          <a:ln w="381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a:off x="9004899" y="4421907"/>
            <a:ext cx="0" cy="992645"/>
          </a:xfrm>
          <a:prstGeom prst="straightConnector1">
            <a:avLst/>
          </a:prstGeom>
          <a:ln w="381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9" name="テキスト ボックス 49"/>
          <p:cNvSpPr>
            <a:spLocks noChangeArrowheads="1"/>
          </p:cNvSpPr>
          <p:nvPr/>
        </p:nvSpPr>
        <p:spPr bwMode="auto">
          <a:xfrm>
            <a:off x="8464943" y="5570285"/>
            <a:ext cx="1173031" cy="267723"/>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0" tIns="35949" rIns="0" bIns="35949">
            <a:spAutoFit/>
          </a:bodyPr>
          <a:lstStyle/>
          <a:p>
            <a:pPr algn="ctr"/>
            <a:r>
              <a:rPr lang="ja-JP" altLang="en-US" sz="1100" dirty="0">
                <a:solidFill>
                  <a:prstClr val="black"/>
                </a:solidFill>
                <a:latin typeface="Calibri" pitchFamily="34" charset="0"/>
                <a:ea typeface="ＤＦ平成ゴシック体W5"/>
                <a:cs typeface="ＤＦ平成ゴシック体W5"/>
              </a:rPr>
              <a:t>事業主</a:t>
            </a:r>
          </a:p>
        </p:txBody>
      </p:sp>
      <p:sp>
        <p:nvSpPr>
          <p:cNvPr id="200" name="テキスト ボックス 96"/>
          <p:cNvSpPr>
            <a:spLocks noChangeArrowheads="1"/>
          </p:cNvSpPr>
          <p:nvPr/>
        </p:nvSpPr>
        <p:spPr bwMode="auto">
          <a:xfrm>
            <a:off x="9306780" y="4539406"/>
            <a:ext cx="284635" cy="950916"/>
          </a:xfrm>
          <a:prstGeom prst="roundRect">
            <a:avLst>
              <a:gd name="adj" fmla="val 16667"/>
            </a:avLst>
          </a:prstGeom>
          <a:noFill/>
          <a:ln w="9525">
            <a:noFill/>
            <a:round/>
            <a:headEnd/>
            <a:tailEnd/>
          </a:ln>
        </p:spPr>
        <p:txBody>
          <a:bodyPr vert="eaVert" wrap="square" lIns="35949" tIns="45658" rIns="35949" bIns="45658">
            <a:spAutoFit/>
          </a:bodyPr>
          <a:lstStyle/>
          <a:p>
            <a:pPr algn="ctr"/>
            <a:r>
              <a:rPr lang="ja-JP" altLang="en-US" sz="1200" dirty="0">
                <a:latin typeface="Calibri" pitchFamily="34" charset="0"/>
                <a:ea typeface="ＤＦ平成ゴシック体W5"/>
                <a:cs typeface="ＤＦ平成ゴシック体W5"/>
              </a:rPr>
              <a:t>資格喪失届</a:t>
            </a:r>
          </a:p>
        </p:txBody>
      </p:sp>
      <p:sp>
        <p:nvSpPr>
          <p:cNvPr id="201" name="テキスト ボックス 96"/>
          <p:cNvSpPr>
            <a:spLocks noChangeArrowheads="1"/>
          </p:cNvSpPr>
          <p:nvPr/>
        </p:nvSpPr>
        <p:spPr bwMode="auto">
          <a:xfrm>
            <a:off x="8663424" y="4308129"/>
            <a:ext cx="284635" cy="1177905"/>
          </a:xfrm>
          <a:prstGeom prst="roundRect">
            <a:avLst>
              <a:gd name="adj" fmla="val 16667"/>
            </a:avLst>
          </a:prstGeom>
          <a:noFill/>
          <a:ln w="9525">
            <a:noFill/>
            <a:round/>
            <a:headEnd/>
            <a:tailEnd/>
          </a:ln>
        </p:spPr>
        <p:txBody>
          <a:bodyPr vert="eaVert" wrap="square" lIns="35949" tIns="45658" rIns="35949" bIns="45658">
            <a:spAutoFit/>
          </a:bodyPr>
          <a:lstStyle/>
          <a:p>
            <a:pPr algn="ctr"/>
            <a:r>
              <a:rPr lang="ja-JP" altLang="en-US" sz="1200" dirty="0">
                <a:latin typeface="Calibri" pitchFamily="34" charset="0"/>
                <a:ea typeface="ＤＦ平成ゴシック体W5"/>
                <a:cs typeface="ＤＦ平成ゴシック体W5"/>
              </a:rPr>
              <a:t>資格喪失通知</a:t>
            </a:r>
          </a:p>
        </p:txBody>
      </p:sp>
      <p:sp>
        <p:nvSpPr>
          <p:cNvPr id="206" name="四角形吹き出し 205"/>
          <p:cNvSpPr/>
          <p:nvPr/>
        </p:nvSpPr>
        <p:spPr>
          <a:xfrm>
            <a:off x="6661344" y="4935592"/>
            <a:ext cx="1339757" cy="436549"/>
          </a:xfrm>
          <a:prstGeom prst="wedgeRectCallout">
            <a:avLst>
              <a:gd name="adj1" fmla="val -51183"/>
              <a:gd name="adj2" fmla="val 106834"/>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14" tIns="45658" rIns="91314" bIns="45658" rtlCol="0" anchor="ctr"/>
          <a:lstStyle/>
          <a:p>
            <a:r>
              <a:rPr lang="ja-JP" altLang="en-US" sz="1000" dirty="0">
                <a:solidFill>
                  <a:srgbClr val="FF0000"/>
                </a:solidFill>
                <a:latin typeface="+mj-ea"/>
                <a:ea typeface="+mj-ea"/>
              </a:rPr>
              <a:t>資格喪失を証明する添付書類を省略可能</a:t>
            </a:r>
            <a:endParaRPr lang="ja-JP" altLang="en-US" sz="1000" dirty="0">
              <a:latin typeface="+mj-ea"/>
              <a:ea typeface="+mj-ea"/>
            </a:endParaRPr>
          </a:p>
        </p:txBody>
      </p:sp>
      <p:sp>
        <p:nvSpPr>
          <p:cNvPr id="207" name="テキスト ボックス 206"/>
          <p:cNvSpPr txBox="1"/>
          <p:nvPr/>
        </p:nvSpPr>
        <p:spPr>
          <a:xfrm>
            <a:off x="6270020" y="5660532"/>
            <a:ext cx="817508" cy="224404"/>
          </a:xfrm>
          <a:prstGeom prst="rect">
            <a:avLst/>
          </a:prstGeom>
          <a:solidFill>
            <a:srgbClr val="FF0000"/>
          </a:solidFill>
        </p:spPr>
        <p:txBody>
          <a:bodyPr wrap="none" lIns="83805" tIns="41902" rIns="83805" bIns="41902" rtlCol="0">
            <a:spAutoFit/>
          </a:bodyPr>
          <a:lstStyle/>
          <a:p>
            <a:r>
              <a:rPr lang="ja-JP" altLang="en-US" sz="900" dirty="0">
                <a:solidFill>
                  <a:schemeClr val="bg1"/>
                </a:solidFill>
              </a:rPr>
              <a:t>マイナンバー</a:t>
            </a:r>
          </a:p>
        </p:txBody>
      </p:sp>
      <p:grpSp>
        <p:nvGrpSpPr>
          <p:cNvPr id="208" name="グループ化 207"/>
          <p:cNvGrpSpPr/>
          <p:nvPr/>
        </p:nvGrpSpPr>
        <p:grpSpPr>
          <a:xfrm>
            <a:off x="7063392" y="3429000"/>
            <a:ext cx="530105" cy="896266"/>
            <a:chOff x="-1890389" y="450007"/>
            <a:chExt cx="576064" cy="1152128"/>
          </a:xfrm>
        </p:grpSpPr>
        <p:sp>
          <p:nvSpPr>
            <p:cNvPr id="209" name="円/楕円 208"/>
            <p:cNvSpPr/>
            <p:nvPr/>
          </p:nvSpPr>
          <p:spPr>
            <a:xfrm>
              <a:off x="-1890389" y="450007"/>
              <a:ext cx="576064" cy="11521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0" name="直線コネクタ 209"/>
            <p:cNvCxnSpPr>
              <a:stCxn id="209" idx="1"/>
              <a:endCxn id="209" idx="5"/>
            </p:cNvCxnSpPr>
            <p:nvPr/>
          </p:nvCxnSpPr>
          <p:spPr>
            <a:xfrm>
              <a:off x="-1806026" y="618732"/>
              <a:ext cx="407338" cy="8146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a:endCxn id="209" idx="7"/>
            </p:cNvCxnSpPr>
            <p:nvPr/>
          </p:nvCxnSpPr>
          <p:spPr>
            <a:xfrm flipV="1">
              <a:off x="-1848097" y="618732"/>
              <a:ext cx="449409" cy="7158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2" name="テキスト ボックス 211"/>
          <p:cNvSpPr txBox="1"/>
          <p:nvPr/>
        </p:nvSpPr>
        <p:spPr>
          <a:xfrm>
            <a:off x="6344525" y="3035235"/>
            <a:ext cx="2110722" cy="453954"/>
          </a:xfrm>
          <a:prstGeom prst="rect">
            <a:avLst/>
          </a:prstGeom>
          <a:noFill/>
        </p:spPr>
        <p:txBody>
          <a:bodyPr wrap="square" lIns="83805" tIns="41902" rIns="83805" bIns="41902" rtlCol="0">
            <a:spAutoFit/>
          </a:bodyPr>
          <a:lstStyle/>
          <a:p>
            <a:pPr algn="ctr"/>
            <a:r>
              <a:rPr lang="ja-JP" altLang="en-US" sz="1200" dirty="0">
                <a:solidFill>
                  <a:srgbClr val="FF0000"/>
                </a:solidFill>
                <a:latin typeface="HGPｺﾞｼｯｸM" panose="020B0600000000000000" pitchFamily="50" charset="-128"/>
                <a:ea typeface="HGPｺﾞｼｯｸM" panose="020B0600000000000000" pitchFamily="50" charset="-128"/>
              </a:rPr>
              <a:t>情報提供ネットワークシステムを利用した情報の取得</a:t>
            </a:r>
          </a:p>
        </p:txBody>
      </p:sp>
      <p:cxnSp>
        <p:nvCxnSpPr>
          <p:cNvPr id="213" name="直線矢印コネクタ 212"/>
          <p:cNvCxnSpPr/>
          <p:nvPr/>
        </p:nvCxnSpPr>
        <p:spPr>
          <a:xfrm flipH="1" flipV="1">
            <a:off x="6477051" y="3837426"/>
            <a:ext cx="1865392" cy="128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6211855" y="2914035"/>
            <a:ext cx="3012475" cy="252455"/>
          </a:xfrm>
          <a:prstGeom prst="rect">
            <a:avLst/>
          </a:prstGeom>
          <a:noFill/>
        </p:spPr>
        <p:txBody>
          <a:bodyPr wrap="none" lIns="83805" tIns="41902" rIns="83805" bIns="41902" rtlCol="0">
            <a:spAutoFit/>
          </a:bodyPr>
          <a:lstStyle/>
          <a:p>
            <a:r>
              <a:rPr lang="ja-JP" altLang="en-US" sz="1100" dirty="0"/>
              <a:t>資格喪失情報等を情報連携する場合のイメージ</a:t>
            </a:r>
          </a:p>
        </p:txBody>
      </p:sp>
      <p:sp>
        <p:nvSpPr>
          <p:cNvPr id="67" name="タイトル 4"/>
          <p:cNvSpPr txBox="1">
            <a:spLocks/>
          </p:cNvSpPr>
          <p:nvPr/>
        </p:nvSpPr>
        <p:spPr>
          <a:xfrm>
            <a:off x="6503886" y="401089"/>
            <a:ext cx="3352582" cy="535721"/>
          </a:xfrm>
          <a:prstGeom prst="rect">
            <a:avLst/>
          </a:prstGeom>
        </p:spPr>
        <p:txBody>
          <a:bodyPr vert="horz" wrap="square" lIns="36293" tIns="36293" rIns="36293" bIns="36293" rtlCol="0" anchor="ctr">
            <a:spAutoFit/>
          </a:bodyPr>
          <a:lstStyle>
            <a:lvl1pPr algn="ctr" defTabSz="1045068" rtl="0" eaLnBrk="1" latinLnBrk="0" hangingPunct="1">
              <a:spcBef>
                <a:spcPct val="0"/>
              </a:spcBef>
              <a:buNone/>
              <a:defRPr kumimoji="1" sz="5000" kern="1200">
                <a:solidFill>
                  <a:schemeClr val="tx1"/>
                </a:solidFill>
                <a:latin typeface="+mj-lt"/>
                <a:ea typeface="+mj-ea"/>
                <a:cs typeface="+mj-cs"/>
              </a:defRPr>
            </a:lvl1pPr>
          </a:lstStyle>
          <a:p>
            <a:pPr algn="l"/>
            <a:r>
              <a:rPr lang="en-US" altLang="ja-JP" sz="1000" b="1" dirty="0"/>
              <a:t>※</a:t>
            </a:r>
            <a:r>
              <a:rPr lang="ja-JP" altLang="en-US" sz="1000" b="1" dirty="0"/>
              <a:t>想定される</a:t>
            </a:r>
            <a:r>
              <a:rPr lang="ja-JP" altLang="ja-JP" sz="1000" b="1" dirty="0"/>
              <a:t>パターン</a:t>
            </a:r>
            <a:r>
              <a:rPr lang="ja-JP" altLang="en-US" sz="1000" b="1" dirty="0"/>
              <a:t>のいくつか</a:t>
            </a:r>
            <a:r>
              <a:rPr lang="ja-JP" altLang="ja-JP" sz="1000" b="1" dirty="0"/>
              <a:t>を例示したもの</a:t>
            </a:r>
            <a:r>
              <a:rPr lang="ja-JP" altLang="en-US" sz="1000" b="1" dirty="0"/>
              <a:t>。本資料を参考に各自治体に応じた具体的な</a:t>
            </a:r>
            <a:r>
              <a:rPr lang="ja-JP" altLang="ja-JP" sz="1000" b="1" dirty="0"/>
              <a:t>フローを検討されたい</a:t>
            </a:r>
            <a:r>
              <a:rPr lang="ja-JP" altLang="en-US" sz="1000" b="1" dirty="0"/>
              <a:t>。また、</a:t>
            </a:r>
            <a:r>
              <a:rPr lang="ja-JP" altLang="ja-JP" sz="1000" b="1" dirty="0"/>
              <a:t>本人確認措置を行う主体について</a:t>
            </a:r>
            <a:r>
              <a:rPr lang="ja-JP" altLang="en-US" sz="1000" b="1" dirty="0"/>
              <a:t>は</a:t>
            </a:r>
            <a:r>
              <a:rPr lang="ja-JP" altLang="ja-JP" sz="1000" b="1" dirty="0"/>
              <a:t>記載を省略している</a:t>
            </a:r>
            <a:r>
              <a:rPr lang="ja-JP" altLang="en-US" sz="1000" b="1" dirty="0"/>
              <a:t>。</a:t>
            </a:r>
            <a:endParaRPr lang="ja-JP" altLang="ja-JP" sz="1000" b="1" dirty="0"/>
          </a:p>
        </p:txBody>
      </p:sp>
      <p:sp>
        <p:nvSpPr>
          <p:cNvPr id="68" name="スライド番号プレースホルダー 1"/>
          <p:cNvSpPr txBox="1">
            <a:spLocks/>
          </p:cNvSpPr>
          <p:nvPr/>
        </p:nvSpPr>
        <p:spPr>
          <a:xfrm>
            <a:off x="7545288"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59</a:t>
            </a:fld>
            <a:endParaRPr lang="ja-JP" altLang="en-US" dirty="0">
              <a:latin typeface="ＤＦ特太ゴシック体" panose="020B0509000000000000" pitchFamily="49" charset="-128"/>
              <a:ea typeface="ＤＦ特太ゴシック体" panose="020B0509000000000000" pitchFamily="49" charset="-128"/>
            </a:endParaRPr>
          </a:p>
        </p:txBody>
      </p:sp>
      <p:cxnSp>
        <p:nvCxnSpPr>
          <p:cNvPr id="72" name="直線コネクタ 71"/>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2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7933374" y="5575863"/>
            <a:ext cx="504056" cy="2947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角丸四角形 104"/>
          <p:cNvSpPr/>
          <p:nvPr/>
        </p:nvSpPr>
        <p:spPr>
          <a:xfrm>
            <a:off x="1577986" y="5359855"/>
            <a:ext cx="1520814" cy="1059622"/>
          </a:xfrm>
          <a:prstGeom prst="roundRect">
            <a:avLst>
              <a:gd name="adj" fmla="val 6884"/>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1" name="角丸四角形 110"/>
          <p:cNvSpPr/>
          <p:nvPr/>
        </p:nvSpPr>
        <p:spPr>
          <a:xfrm>
            <a:off x="1614780" y="5971018"/>
            <a:ext cx="1430052" cy="418841"/>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6533" y="44624"/>
            <a:ext cx="9857696" cy="4909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22668" y="76562"/>
            <a:ext cx="5274201" cy="400110"/>
          </a:xfrm>
          <a:prstGeom prst="rect">
            <a:avLst/>
          </a:prstGeom>
          <a:noFill/>
        </p:spPr>
        <p:txBody>
          <a:bodyPr wrap="none" rtlCol="0">
            <a:spAutoFit/>
          </a:bodyPr>
          <a:lstStyle/>
          <a:p>
            <a:r>
              <a:rPr lang="ja-JP" altLang="en-US" sz="2000" dirty="0"/>
              <a:t>医療連携や医学研究に</a:t>
            </a:r>
            <a:r>
              <a:rPr lang="ja-JP" altLang="en-US" sz="2000" dirty="0" smtClean="0"/>
              <a:t>利用可能な</a:t>
            </a:r>
            <a:r>
              <a:rPr lang="ja-JP" altLang="en-US" sz="2000" b="1" dirty="0" smtClean="0">
                <a:solidFill>
                  <a:srgbClr val="FF0000"/>
                </a:solidFill>
              </a:rPr>
              <a:t>番号</a:t>
            </a:r>
            <a:r>
              <a:rPr lang="ja-JP" altLang="en-US" sz="2000" b="1" dirty="0">
                <a:solidFill>
                  <a:srgbClr val="FF0000"/>
                </a:solidFill>
              </a:rPr>
              <a:t>の導入</a:t>
            </a:r>
            <a:endParaRPr kumimoji="1" lang="ja-JP" altLang="en-US" sz="2000" b="1" dirty="0">
              <a:solidFill>
                <a:srgbClr val="FF0000"/>
              </a:solidFill>
            </a:endParaRPr>
          </a:p>
        </p:txBody>
      </p:sp>
      <p:sp>
        <p:nvSpPr>
          <p:cNvPr id="9" name="テキスト ボックス 8"/>
          <p:cNvSpPr txBox="1"/>
          <p:nvPr/>
        </p:nvSpPr>
        <p:spPr>
          <a:xfrm>
            <a:off x="26533" y="692696"/>
            <a:ext cx="9788303" cy="1923604"/>
          </a:xfrm>
          <a:prstGeom prst="rect">
            <a:avLst/>
          </a:prstGeom>
          <a:noFill/>
          <a:ln w="38100">
            <a:solidFill>
              <a:srgbClr val="FFC000"/>
            </a:solidFill>
          </a:ln>
        </p:spPr>
        <p:txBody>
          <a:bodyPr wrap="square" rtlCol="0">
            <a:spAutoFit/>
          </a:bodyPr>
          <a:lstStyle/>
          <a:p>
            <a:r>
              <a:rPr lang="ja-JP" altLang="en-US" sz="2000" dirty="0" smtClean="0">
                <a:latin typeface="HGPｺﾞｼｯｸM" panose="020B0600000000000000" pitchFamily="50" charset="-128"/>
                <a:ea typeface="HGPｺﾞｼｯｸM" panose="020B0600000000000000" pitchFamily="50" charset="-128"/>
              </a:rPr>
              <a:t>①　</a:t>
            </a:r>
            <a:r>
              <a:rPr lang="ja-JP" altLang="en-US" sz="2000" dirty="0" smtClean="0">
                <a:solidFill>
                  <a:srgbClr val="FF0000"/>
                </a:solidFill>
                <a:latin typeface="HGPｺﾞｼｯｸM" panose="020B0600000000000000" pitchFamily="50" charset="-128"/>
                <a:ea typeface="HGPｺﾞｼｯｸM" panose="020B0600000000000000" pitchFamily="50" charset="-128"/>
              </a:rPr>
              <a:t>個人番号カードに健康保険証の機能</a:t>
            </a:r>
            <a:r>
              <a:rPr lang="ja-JP" altLang="en-US" sz="2000" dirty="0" smtClean="0">
                <a:latin typeface="HGPｺﾞｼｯｸM" panose="020B0600000000000000" pitchFamily="50" charset="-128"/>
                <a:ea typeface="HGPｺﾞｼｯｸM" panose="020B0600000000000000" pitchFamily="50" charset="-128"/>
              </a:rPr>
              <a:t>を持たせる　</a:t>
            </a:r>
            <a:r>
              <a:rPr lang="en-US" altLang="ja-JP" sz="2000" dirty="0" smtClean="0">
                <a:latin typeface="HGPｺﾞｼｯｸM" panose="020B0600000000000000" pitchFamily="50" charset="-128"/>
                <a:ea typeface="HGPｺﾞｼｯｸM" panose="020B0600000000000000" pitchFamily="50" charset="-128"/>
              </a:rPr>
              <a:t>【</a:t>
            </a:r>
            <a:r>
              <a:rPr lang="en-US" altLang="ja-JP" sz="2000" dirty="0">
                <a:solidFill>
                  <a:srgbClr val="FF0000"/>
                </a:solidFill>
                <a:latin typeface="HGPｺﾞｼｯｸM" panose="020B0600000000000000" pitchFamily="50" charset="-128"/>
                <a:ea typeface="HGPｺﾞｼｯｸM" panose="020B0600000000000000" pitchFamily="50" charset="-128"/>
              </a:rPr>
              <a:t>2017</a:t>
            </a:r>
            <a:r>
              <a:rPr lang="ja-JP" altLang="en-US" sz="2000" dirty="0" smtClean="0">
                <a:solidFill>
                  <a:srgbClr val="FF0000"/>
                </a:solidFill>
                <a:latin typeface="HGPｺﾞｼｯｸM" panose="020B0600000000000000" pitchFamily="50" charset="-128"/>
                <a:ea typeface="HGPｺﾞｼｯｸM" panose="020B0600000000000000" pitchFamily="50" charset="-128"/>
              </a:rPr>
              <a:t>年７月以降</a:t>
            </a:r>
            <a:r>
              <a:rPr lang="ja-JP" altLang="en-US" sz="1100" dirty="0" smtClean="0">
                <a:solidFill>
                  <a:srgbClr val="FF0000"/>
                </a:solidFill>
                <a:latin typeface="HGPｺﾞｼｯｸM" panose="020B0600000000000000" pitchFamily="50" charset="-128"/>
                <a:ea typeface="HGPｺﾞｼｯｸM" panose="020B0600000000000000" pitchFamily="50" charset="-128"/>
              </a:rPr>
              <a:t>（</a:t>
            </a:r>
            <a:r>
              <a:rPr lang="en-US" altLang="ja-JP" sz="1100" dirty="0" smtClean="0">
                <a:solidFill>
                  <a:srgbClr val="FF0000"/>
                </a:solidFill>
                <a:latin typeface="HGPｺﾞｼｯｸM" panose="020B0600000000000000" pitchFamily="50" charset="-128"/>
                <a:ea typeface="HGPｺﾞｼｯｸM" panose="020B0600000000000000" pitchFamily="50" charset="-128"/>
              </a:rPr>
              <a:t>※</a:t>
            </a:r>
            <a:r>
              <a:rPr lang="ja-JP" altLang="en-US" sz="1100" dirty="0" smtClean="0">
                <a:solidFill>
                  <a:srgbClr val="FF0000"/>
                </a:solidFill>
                <a:latin typeface="HGPｺﾞｼｯｸM" panose="020B0600000000000000" pitchFamily="50" charset="-128"/>
                <a:ea typeface="HGPｺﾞｼｯｸM" panose="020B0600000000000000" pitchFamily="50" charset="-128"/>
              </a:rPr>
              <a:t>）</a:t>
            </a:r>
            <a:r>
              <a:rPr lang="ja-JP" altLang="en-US" sz="2000" dirty="0" smtClean="0">
                <a:latin typeface="HGPｺﾞｼｯｸM" panose="020B0600000000000000" pitchFamily="50" charset="-128"/>
                <a:ea typeface="HGPｺﾞｼｯｸM" panose="020B0600000000000000" pitchFamily="50" charset="-128"/>
              </a:rPr>
              <a:t>できるだけ早期</a:t>
            </a:r>
            <a:r>
              <a:rPr lang="en-US" altLang="ja-JP" sz="2000" dirty="0" smtClean="0">
                <a:latin typeface="HGPｺﾞｼｯｸM" panose="020B0600000000000000" pitchFamily="50" charset="-128"/>
                <a:ea typeface="HGPｺﾞｼｯｸM" panose="020B0600000000000000" pitchFamily="50" charset="-128"/>
              </a:rPr>
              <a:t>】</a:t>
            </a:r>
          </a:p>
          <a:p>
            <a:endParaRPr lang="en-US" altLang="ja-JP" sz="400" dirty="0" smtClean="0">
              <a:latin typeface="HGPｺﾞｼｯｸM" panose="020B0600000000000000" pitchFamily="50" charset="-128"/>
              <a:ea typeface="HGPｺﾞｼｯｸM" panose="020B0600000000000000" pitchFamily="50" charset="-128"/>
            </a:endParaRPr>
          </a:p>
          <a:p>
            <a:r>
              <a:rPr lang="ja-JP" altLang="en-US" sz="1600" dirty="0" smtClean="0">
                <a:latin typeface="HGPｺﾞｼｯｸM" panose="020B0600000000000000" pitchFamily="50" charset="-128"/>
                <a:ea typeface="HGPｺﾞｼｯｸM" panose="020B0600000000000000" pitchFamily="50" charset="-128"/>
              </a:rPr>
              <a:t>　　　→　医療機関等の事務の効率化に資する。</a:t>
            </a:r>
            <a:endParaRPr lang="en-US" altLang="ja-JP" sz="1600" dirty="0" smtClean="0">
              <a:latin typeface="HGPｺﾞｼｯｸM" panose="020B0600000000000000" pitchFamily="50" charset="-128"/>
              <a:ea typeface="HGPｺﾞｼｯｸM" panose="020B0600000000000000" pitchFamily="50" charset="-128"/>
            </a:endParaRPr>
          </a:p>
          <a:p>
            <a:endParaRPr lang="ja-JP" altLang="en-US" sz="1300" dirty="0">
              <a:latin typeface="HGPｺﾞｼｯｸM" panose="020B0600000000000000" pitchFamily="50" charset="-128"/>
              <a:ea typeface="HGPｺﾞｼｯｸM" panose="020B0600000000000000" pitchFamily="50" charset="-128"/>
            </a:endParaRPr>
          </a:p>
          <a:p>
            <a:r>
              <a:rPr lang="ja-JP" altLang="en-US" dirty="0" smtClean="0">
                <a:latin typeface="HGPｺﾞｼｯｸM" panose="020B0600000000000000" pitchFamily="50" charset="-128"/>
                <a:ea typeface="HGPｺﾞｼｯｸM" panose="020B0600000000000000" pitchFamily="50" charset="-128"/>
              </a:rPr>
              <a:t>②　</a:t>
            </a:r>
            <a:r>
              <a:rPr lang="ja-JP" altLang="en-US" sz="2000" dirty="0" smtClean="0">
                <a:solidFill>
                  <a:srgbClr val="FF0000"/>
                </a:solidFill>
                <a:latin typeface="HGPｺﾞｼｯｸM" panose="020B0600000000000000" pitchFamily="50" charset="-128"/>
                <a:ea typeface="HGPｺﾞｼｯｸM" panose="020B0600000000000000" pitchFamily="50" charset="-128"/>
              </a:rPr>
              <a:t>医療連携や研究に利用可能な番号</a:t>
            </a:r>
            <a:r>
              <a:rPr lang="ja-JP" altLang="en-US" sz="2000" dirty="0" smtClean="0">
                <a:latin typeface="HGPｺﾞｼｯｸM" panose="020B0600000000000000" pitchFamily="50" charset="-128"/>
                <a:ea typeface="HGPｺﾞｼｯｸM" panose="020B0600000000000000" pitchFamily="50" charset="-128"/>
              </a:rPr>
              <a:t>の導入</a:t>
            </a:r>
            <a:r>
              <a:rPr lang="ja-JP" altLang="en-US" sz="2000" dirty="0">
                <a:latin typeface="HGPｺﾞｼｯｸM" panose="020B0600000000000000" pitchFamily="50" charset="-128"/>
                <a:ea typeface="HGPｺﾞｼｯｸM" panose="020B0600000000000000" pitchFamily="50" charset="-128"/>
              </a:rPr>
              <a:t>　</a:t>
            </a:r>
            <a:endParaRPr lang="en-US" altLang="ja-JP" sz="2000" dirty="0">
              <a:latin typeface="HGPｺﾞｼｯｸM" panose="020B0600000000000000" pitchFamily="50" charset="-128"/>
              <a:ea typeface="HGPｺﾞｼｯｸM" panose="020B0600000000000000" pitchFamily="50" charset="-128"/>
            </a:endParaRPr>
          </a:p>
          <a:p>
            <a:pPr algn="r"/>
            <a:r>
              <a:rPr lang="en-US" altLang="ja-JP" sz="2000" dirty="0">
                <a:latin typeface="HGPｺﾞｼｯｸM" panose="020B0600000000000000" pitchFamily="50" charset="-128"/>
                <a:ea typeface="HGPｺﾞｼｯｸM" panose="020B0600000000000000" pitchFamily="50" charset="-128"/>
              </a:rPr>
              <a:t>【</a:t>
            </a:r>
            <a:r>
              <a:rPr lang="en-US" altLang="ja-JP" sz="2000" dirty="0">
                <a:solidFill>
                  <a:srgbClr val="FF0000"/>
                </a:solidFill>
                <a:latin typeface="HGPｺﾞｼｯｸM" panose="020B0600000000000000" pitchFamily="50" charset="-128"/>
                <a:ea typeface="HGPｺﾞｼｯｸM" panose="020B0600000000000000" pitchFamily="50" charset="-128"/>
              </a:rPr>
              <a:t>2018</a:t>
            </a:r>
            <a:r>
              <a:rPr lang="ja-JP" altLang="en-US" sz="2000" dirty="0">
                <a:solidFill>
                  <a:srgbClr val="FF0000"/>
                </a:solidFill>
                <a:latin typeface="HGPｺﾞｼｯｸM" panose="020B0600000000000000" pitchFamily="50" charset="-128"/>
                <a:ea typeface="HGPｺﾞｼｯｸM" panose="020B0600000000000000" pitchFamily="50" charset="-128"/>
              </a:rPr>
              <a:t>年度から</a:t>
            </a:r>
            <a:r>
              <a:rPr lang="ja-JP" altLang="en-US" sz="2000" dirty="0">
                <a:latin typeface="HGPｺﾞｼｯｸM" panose="020B0600000000000000" pitchFamily="50" charset="-128"/>
                <a:ea typeface="HGPｺﾞｼｯｸM" panose="020B0600000000000000" pitchFamily="50" charset="-128"/>
              </a:rPr>
              <a:t>段階的運用</a:t>
            </a:r>
            <a:r>
              <a:rPr lang="ja-JP" altLang="en-US" sz="2000" dirty="0" smtClean="0">
                <a:latin typeface="HGPｺﾞｼｯｸM" panose="020B0600000000000000" pitchFamily="50" charset="-128"/>
                <a:ea typeface="HGPｺﾞｼｯｸM" panose="020B0600000000000000" pitchFamily="50" charset="-128"/>
              </a:rPr>
              <a:t>開始、</a:t>
            </a:r>
            <a:r>
              <a:rPr lang="en-US" altLang="ja-JP" sz="2000" dirty="0" smtClean="0">
                <a:solidFill>
                  <a:srgbClr val="FF0000"/>
                </a:solidFill>
                <a:latin typeface="HGPｺﾞｼｯｸM" panose="020B0600000000000000" pitchFamily="50" charset="-128"/>
                <a:ea typeface="HGPｺﾞｼｯｸM" panose="020B0600000000000000" pitchFamily="50" charset="-128"/>
              </a:rPr>
              <a:t>2020</a:t>
            </a:r>
            <a:r>
              <a:rPr lang="ja-JP" altLang="en-US" sz="2000" dirty="0" smtClean="0">
                <a:solidFill>
                  <a:srgbClr val="FF0000"/>
                </a:solidFill>
                <a:latin typeface="HGPｺﾞｼｯｸM" panose="020B0600000000000000" pitchFamily="50" charset="-128"/>
                <a:ea typeface="HGPｺﾞｼｯｸM" panose="020B0600000000000000" pitchFamily="50" charset="-128"/>
              </a:rPr>
              <a:t>年</a:t>
            </a:r>
            <a:r>
              <a:rPr lang="ja-JP" altLang="en-US" sz="2000" dirty="0" smtClean="0">
                <a:latin typeface="HGPｺﾞｼｯｸM" panose="020B0600000000000000" pitchFamily="50" charset="-128"/>
                <a:ea typeface="HGPｺﾞｼｯｸM" panose="020B0600000000000000" pitchFamily="50" charset="-128"/>
              </a:rPr>
              <a:t>の本格運用を目指す</a:t>
            </a:r>
            <a:r>
              <a:rPr lang="en-US" altLang="ja-JP" sz="2000" dirty="0" smtClean="0">
                <a:latin typeface="HGPｺﾞｼｯｸM" panose="020B0600000000000000" pitchFamily="50" charset="-128"/>
                <a:ea typeface="HGPｺﾞｼｯｸM" panose="020B0600000000000000" pitchFamily="50" charset="-128"/>
              </a:rPr>
              <a:t>】</a:t>
            </a:r>
          </a:p>
          <a:p>
            <a:endParaRPr lang="en-US" altLang="ja-JP" sz="400" dirty="0" smtClean="0">
              <a:latin typeface="HGPｺﾞｼｯｸM" panose="020B0600000000000000" pitchFamily="50" charset="-128"/>
              <a:ea typeface="HGPｺﾞｼｯｸM" panose="020B0600000000000000" pitchFamily="50" charset="-128"/>
            </a:endParaRPr>
          </a:p>
          <a:p>
            <a:r>
              <a:rPr lang="ja-JP" altLang="en-US" sz="1600" dirty="0">
                <a:latin typeface="HGPｺﾞｼｯｸM" panose="020B0600000000000000" pitchFamily="50" charset="-128"/>
                <a:ea typeface="HGPｺﾞｼｯｸM" panose="020B0600000000000000" pitchFamily="50" charset="-128"/>
              </a:rPr>
              <a:t>　</a:t>
            </a:r>
            <a:r>
              <a:rPr lang="ja-JP" altLang="en-US" sz="1600" dirty="0" smtClean="0">
                <a:latin typeface="HGPｺﾞｼｯｸM" panose="020B0600000000000000" pitchFamily="50" charset="-128"/>
                <a:ea typeface="HGPｺﾞｼｯｸM" panose="020B0600000000000000" pitchFamily="50" charset="-128"/>
              </a:rPr>
              <a:t>　　→　医療機関や研究機関での患者データの共有や追跡が効率的に実施でき、医療連携や研究が推進される。</a:t>
            </a:r>
            <a:endParaRPr lang="en-US" altLang="ja-JP" sz="1600" dirty="0" smtClean="0">
              <a:latin typeface="HGPｺﾞｼｯｸM" panose="020B0600000000000000" pitchFamily="50" charset="-128"/>
              <a:ea typeface="HGPｺﾞｼｯｸM" panose="020B0600000000000000" pitchFamily="50" charset="-128"/>
            </a:endParaRPr>
          </a:p>
          <a:p>
            <a:endParaRPr lang="ja-JP" altLang="en-US" sz="600" dirty="0">
              <a:latin typeface="HGPｺﾞｼｯｸM" panose="020B0600000000000000" pitchFamily="50" charset="-128"/>
              <a:ea typeface="HGPｺﾞｼｯｸM" panose="020B0600000000000000" pitchFamily="50" charset="-128"/>
            </a:endParaRPr>
          </a:p>
        </p:txBody>
      </p:sp>
      <p:sp>
        <p:nvSpPr>
          <p:cNvPr id="170" name="角丸四角形 169"/>
          <p:cNvSpPr/>
          <p:nvPr/>
        </p:nvSpPr>
        <p:spPr>
          <a:xfrm>
            <a:off x="129003" y="3140968"/>
            <a:ext cx="4544145" cy="643875"/>
          </a:xfrm>
          <a:prstGeom prst="roundRect">
            <a:avLst>
              <a:gd name="adj" fmla="val 16316"/>
            </a:avLst>
          </a:prstGeom>
          <a:solidFill>
            <a:schemeClr val="bg1"/>
          </a:solidFill>
          <a:ln w="12700" cap="flat" cmpd="sng" algn="ctr">
            <a:solidFill>
              <a:schemeClr val="tx1"/>
            </a:solidFill>
            <a:prstDash val="solid"/>
          </a:ln>
          <a:effectLst/>
        </p:spPr>
        <p:txBody>
          <a:bodyPr lIns="91241" tIns="45619" rIns="91241" bIns="45619" rtlCol="0" anchor="ctr"/>
          <a:lstStyle/>
          <a:p>
            <a:pPr lvl="0" defTabSz="912422"/>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　個人</a:t>
            </a:r>
            <a:r>
              <a:rPr kumimoji="0" lang="ja-JP" altLang="en-US" sz="1300" kern="0" dirty="0">
                <a:solidFill>
                  <a:prstClr val="black"/>
                </a:solidFill>
                <a:latin typeface="HGPｺﾞｼｯｸM" panose="020B0600000000000000" pitchFamily="50" charset="-128"/>
                <a:ea typeface="HGPｺﾞｼｯｸM" panose="020B0600000000000000" pitchFamily="50" charset="-128"/>
              </a:rPr>
              <a:t>番号</a:t>
            </a:r>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カードで、医療機関の窓口での医療保険資格の</a:t>
            </a:r>
            <a:endParaRPr kumimoji="0" lang="en-US" altLang="ja-JP" sz="1300" kern="0" dirty="0" smtClean="0">
              <a:solidFill>
                <a:prstClr val="black"/>
              </a:solidFill>
              <a:latin typeface="HGPｺﾞｼｯｸM" panose="020B0600000000000000" pitchFamily="50" charset="-128"/>
              <a:ea typeface="HGPｺﾞｼｯｸM" panose="020B0600000000000000" pitchFamily="50" charset="-128"/>
            </a:endParaRPr>
          </a:p>
          <a:p>
            <a:pPr lvl="0" defTabSz="912422"/>
            <a:r>
              <a:rPr kumimoji="0" lang="ja-JP" altLang="en-US" sz="1300" kern="0" dirty="0">
                <a:solidFill>
                  <a:prstClr val="black"/>
                </a:solidFill>
                <a:latin typeface="HGPｺﾞｼｯｸM" panose="020B0600000000000000" pitchFamily="50" charset="-128"/>
                <a:ea typeface="HGPｺﾞｼｯｸM" panose="020B0600000000000000" pitchFamily="50" charset="-128"/>
              </a:rPr>
              <a:t>　</a:t>
            </a:r>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確認</a:t>
            </a:r>
            <a:r>
              <a:rPr kumimoji="0" lang="ja-JP" altLang="en-US" sz="1300" kern="0" dirty="0">
                <a:solidFill>
                  <a:prstClr val="black"/>
                </a:solidFill>
                <a:latin typeface="HGPｺﾞｼｯｸM" panose="020B0600000000000000" pitchFamily="50" charset="-128"/>
                <a:ea typeface="HGPｺﾞｼｯｸM" panose="020B0600000000000000" pitchFamily="50" charset="-128"/>
              </a:rPr>
              <a:t>が</a:t>
            </a:r>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できる仕組みを構築する。（オンライン資格確認）</a:t>
            </a:r>
            <a:endParaRPr kumimoji="0" lang="en-US" altLang="ja-JP" sz="1300" kern="0" dirty="0" smtClean="0">
              <a:solidFill>
                <a:prstClr val="black"/>
              </a:solidFill>
              <a:latin typeface="HGPｺﾞｼｯｸM" panose="020B0600000000000000" pitchFamily="50" charset="-128"/>
              <a:ea typeface="HGPｺﾞｼｯｸM" panose="020B0600000000000000" pitchFamily="50" charset="-128"/>
            </a:endParaRPr>
          </a:p>
        </p:txBody>
      </p:sp>
      <p:sp>
        <p:nvSpPr>
          <p:cNvPr id="349" name="角丸四角形 348"/>
          <p:cNvSpPr/>
          <p:nvPr/>
        </p:nvSpPr>
        <p:spPr>
          <a:xfrm>
            <a:off x="5294161" y="3140968"/>
            <a:ext cx="4483376" cy="643875"/>
          </a:xfrm>
          <a:prstGeom prst="roundRect">
            <a:avLst>
              <a:gd name="adj" fmla="val 13739"/>
            </a:avLst>
          </a:prstGeom>
          <a:solidFill>
            <a:schemeClr val="bg1"/>
          </a:solidFill>
          <a:ln w="12700" cap="flat" cmpd="sng" algn="ctr">
            <a:solidFill>
              <a:schemeClr val="tx1"/>
            </a:solidFill>
            <a:prstDash val="solid"/>
          </a:ln>
          <a:effectLst/>
        </p:spPr>
        <p:txBody>
          <a:bodyPr lIns="91241" tIns="45619" rIns="91241" bIns="45619" rtlCol="0" anchor="ctr"/>
          <a:lstStyle/>
          <a:p>
            <a:pPr lvl="0" defTabSz="912422"/>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　病院、診療所間の患者情報の共有や、医学研究でのデー</a:t>
            </a:r>
            <a:endParaRPr kumimoji="0" lang="en-US" altLang="ja-JP" sz="1300" kern="0" dirty="0" smtClean="0">
              <a:solidFill>
                <a:prstClr val="black"/>
              </a:solidFill>
              <a:latin typeface="HGPｺﾞｼｯｸM" panose="020B0600000000000000" pitchFamily="50" charset="-128"/>
              <a:ea typeface="HGPｺﾞｼｯｸM" panose="020B0600000000000000" pitchFamily="50" charset="-128"/>
            </a:endParaRPr>
          </a:p>
          <a:p>
            <a:pPr lvl="0" defTabSz="912422"/>
            <a:r>
              <a:rPr kumimoji="0" lang="ja-JP" altLang="en-US" sz="1300" kern="0" dirty="0">
                <a:solidFill>
                  <a:prstClr val="black"/>
                </a:solidFill>
                <a:latin typeface="HGPｺﾞｼｯｸM" panose="020B0600000000000000" pitchFamily="50" charset="-128"/>
                <a:ea typeface="HGPｺﾞｼｯｸM" panose="020B0600000000000000" pitchFamily="50" charset="-128"/>
              </a:rPr>
              <a:t>　</a:t>
            </a:r>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タ管理などに利用可能</a:t>
            </a:r>
            <a:r>
              <a:rPr kumimoji="0" lang="ja-JP" altLang="en-US" sz="1300" kern="0" dirty="0">
                <a:solidFill>
                  <a:prstClr val="black"/>
                </a:solidFill>
                <a:latin typeface="HGPｺﾞｼｯｸM" panose="020B0600000000000000" pitchFamily="50" charset="-128"/>
                <a:ea typeface="HGPｺﾞｼｯｸM" panose="020B0600000000000000" pitchFamily="50" charset="-128"/>
              </a:rPr>
              <a:t>な</a:t>
            </a:r>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番号を検討、導入</a:t>
            </a:r>
            <a:endParaRPr kumimoji="0" lang="en-US" altLang="ja-JP" sz="1300" kern="0" dirty="0" smtClean="0">
              <a:solidFill>
                <a:prstClr val="black"/>
              </a:solidFill>
              <a:latin typeface="HGPｺﾞｼｯｸM" panose="020B0600000000000000" pitchFamily="50" charset="-128"/>
              <a:ea typeface="HGPｺﾞｼｯｸM" panose="020B0600000000000000" pitchFamily="50" charset="-128"/>
            </a:endParaRPr>
          </a:p>
          <a:p>
            <a:pPr lvl="0" defTabSz="912422"/>
            <a:r>
              <a:rPr kumimoji="0" lang="ja-JP" altLang="en-US" sz="1300" kern="0" dirty="0">
                <a:solidFill>
                  <a:prstClr val="black"/>
                </a:solidFill>
                <a:latin typeface="HGPｺﾞｼｯｸM" panose="020B0600000000000000" pitchFamily="50" charset="-128"/>
                <a:ea typeface="HGPｺﾞｼｯｸM" panose="020B0600000000000000" pitchFamily="50" charset="-128"/>
              </a:rPr>
              <a:t>　</a:t>
            </a:r>
            <a:r>
              <a:rPr kumimoji="0" lang="en-US" altLang="ja-JP" sz="1300" kern="0" dirty="0" smtClean="0">
                <a:solidFill>
                  <a:prstClr val="black"/>
                </a:solidFill>
                <a:latin typeface="HGPｺﾞｼｯｸM" panose="020B0600000000000000" pitchFamily="50" charset="-128"/>
                <a:ea typeface="HGPｺﾞｼｯｸM" panose="020B0600000000000000" pitchFamily="50" charset="-128"/>
              </a:rPr>
              <a:t>【</a:t>
            </a:r>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制度設計について</a:t>
            </a:r>
            <a:r>
              <a:rPr kumimoji="0" lang="en-US" altLang="ja-JP" sz="1300" kern="0" dirty="0">
                <a:solidFill>
                  <a:prstClr val="black"/>
                </a:solidFill>
                <a:latin typeface="HGPｺﾞｼｯｸM" panose="020B0600000000000000" pitchFamily="50" charset="-128"/>
                <a:ea typeface="HGPｺﾞｼｯｸM" panose="020B0600000000000000" pitchFamily="50" charset="-128"/>
              </a:rPr>
              <a:t>2015</a:t>
            </a:r>
            <a:r>
              <a:rPr kumimoji="0" lang="ja-JP" altLang="en-US" sz="1300" kern="0" dirty="0" smtClean="0">
                <a:solidFill>
                  <a:prstClr val="black"/>
                </a:solidFill>
                <a:latin typeface="HGPｺﾞｼｯｸM" panose="020B0600000000000000" pitchFamily="50" charset="-128"/>
                <a:ea typeface="HGPｺﾞｼｯｸM" panose="020B0600000000000000" pitchFamily="50" charset="-128"/>
              </a:rPr>
              <a:t>年中に検討・一定の結論</a:t>
            </a:r>
            <a:r>
              <a:rPr kumimoji="0" lang="en-US" altLang="ja-JP" sz="1300" kern="0" dirty="0" smtClean="0">
                <a:solidFill>
                  <a:prstClr val="black"/>
                </a:solidFill>
                <a:latin typeface="HGPｺﾞｼｯｸM" panose="020B0600000000000000" pitchFamily="50" charset="-128"/>
                <a:ea typeface="HGPｺﾞｼｯｸM" panose="020B0600000000000000" pitchFamily="50" charset="-128"/>
              </a:rPr>
              <a:t>】</a:t>
            </a:r>
          </a:p>
        </p:txBody>
      </p:sp>
      <p:sp>
        <p:nvSpPr>
          <p:cNvPr id="95" name="正方形/長方形 94"/>
          <p:cNvSpPr/>
          <p:nvPr/>
        </p:nvSpPr>
        <p:spPr>
          <a:xfrm>
            <a:off x="61241" y="78532"/>
            <a:ext cx="1152000" cy="400110"/>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smtClean="0">
                <a:ln>
                  <a:noFill/>
                </a:ln>
                <a:effectLst/>
                <a:uLnTx/>
                <a:uFillTx/>
                <a:latin typeface="ＤＦ特太ゴシック体" panose="020B0509000000000000" pitchFamily="49" charset="-128"/>
                <a:ea typeface="ＤＦ特太ゴシック体" panose="020B0509000000000000" pitchFamily="49" charset="-128"/>
              </a:rPr>
              <a:t>POINT</a:t>
            </a:r>
            <a:r>
              <a:rPr kumimoji="0" lang="ja-JP" altLang="en-US" sz="2000" kern="0" dirty="0">
                <a:latin typeface="ＤＦ特太ゴシック体" panose="020B0509000000000000" pitchFamily="49" charset="-128"/>
                <a:ea typeface="ＤＦ特太ゴシック体" panose="020B0509000000000000" pitchFamily="49" charset="-128"/>
              </a:rPr>
              <a:t> </a:t>
            </a:r>
            <a:r>
              <a:rPr kumimoji="0" lang="en-US" altLang="ja-JP" sz="2000" b="0" i="0" u="none" strike="noStrike" kern="0" cap="none" spc="0" normalizeH="0" baseline="0" noProof="0" dirty="0" smtClean="0">
                <a:ln>
                  <a:noFill/>
                </a:ln>
                <a:effectLst/>
                <a:uLnTx/>
                <a:uFillTx/>
                <a:latin typeface="ＤＦ特太ゴシック体" panose="020B0509000000000000" pitchFamily="49" charset="-128"/>
                <a:ea typeface="ＤＦ特太ゴシック体" panose="020B0509000000000000" pitchFamily="49" charset="-128"/>
              </a:rPr>
              <a:t>1</a:t>
            </a:r>
            <a:endParaRPr kumimoji="0" lang="ja-JP" altLang="en-US" sz="2000" b="0" i="0" u="none" strike="noStrike" kern="0" cap="none" spc="0" normalizeH="0" baseline="0" noProof="0" dirty="0" smtClean="0">
              <a:ln>
                <a:noFill/>
              </a:ln>
              <a:effectLst/>
              <a:uLnTx/>
              <a:uFillTx/>
              <a:latin typeface="ＤＦ特太ゴシック体" panose="020B0509000000000000" pitchFamily="49" charset="-128"/>
              <a:ea typeface="ＤＦ特太ゴシック体" panose="020B0509000000000000" pitchFamily="49" charset="-128"/>
            </a:endParaRPr>
          </a:p>
        </p:txBody>
      </p:sp>
      <p:sp>
        <p:nvSpPr>
          <p:cNvPr id="100" name="角丸四角形 99"/>
          <p:cNvSpPr/>
          <p:nvPr/>
        </p:nvSpPr>
        <p:spPr>
          <a:xfrm>
            <a:off x="526780" y="5443372"/>
            <a:ext cx="575468" cy="369002"/>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a:t>
            </a:r>
            <a:endParaRPr kumimoji="0" lang="en-US" altLang="ja-JP" sz="6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a:t>
            </a:r>
            <a:endParaRPr kumimoji="0" lang="ja-JP" altLang="en-US" sz="11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p:txBody>
      </p:sp>
      <p:pic>
        <p:nvPicPr>
          <p:cNvPr id="10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124" t="38077" r="30455" b="21030"/>
          <a:stretch/>
        </p:blipFill>
        <p:spPr bwMode="auto">
          <a:xfrm>
            <a:off x="598946" y="5504277"/>
            <a:ext cx="215270" cy="16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4" descr="カジュアル男性-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7" y="5237731"/>
            <a:ext cx="663001" cy="612000"/>
          </a:xfrm>
          <a:prstGeom prst="rect">
            <a:avLst/>
          </a:prstGeom>
          <a:noFill/>
          <a:extLst>
            <a:ext uri="{909E8E84-426E-40DD-AFC4-6F175D3DCCD1}">
              <a14:hiddenFill xmlns:a14="http://schemas.microsoft.com/office/drawing/2010/main">
                <a:solidFill>
                  <a:srgbClr val="FFFFFF"/>
                </a:solidFill>
              </a14:hiddenFill>
            </a:ext>
          </a:extLst>
        </p:spPr>
      </p:pic>
      <p:sp>
        <p:nvSpPr>
          <p:cNvPr id="103" name="テキスト ボックス 102"/>
          <p:cNvSpPr txBox="1"/>
          <p:nvPr/>
        </p:nvSpPr>
        <p:spPr>
          <a:xfrm>
            <a:off x="-5102" y="5813795"/>
            <a:ext cx="1619882" cy="309711"/>
          </a:xfrm>
          <a:prstGeom prst="rect">
            <a:avLst/>
          </a:prstGeom>
          <a:noFill/>
        </p:spPr>
        <p:txBody>
          <a:bodyPr wrap="none" lIns="35827" tIns="35827" rIns="35827" bIns="35827" rtlCol="0">
            <a:noAutofit/>
          </a:bodyPr>
          <a:lstStyle/>
          <a:p>
            <a:pPr algn="ctr" defTabSz="912422"/>
            <a:r>
              <a:rPr lang="ja-JP" altLang="en-US" sz="13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個人番号カード</a:t>
            </a:r>
            <a:endParaRPr lang="ja-JP" altLang="en-US" sz="13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7" name="テキスト ボックス 106"/>
          <p:cNvSpPr txBox="1"/>
          <p:nvPr/>
        </p:nvSpPr>
        <p:spPr>
          <a:xfrm>
            <a:off x="1920533" y="5111606"/>
            <a:ext cx="748923" cy="261610"/>
          </a:xfrm>
          <a:prstGeom prst="rect">
            <a:avLst/>
          </a:prstGeom>
          <a:noFill/>
        </p:spPr>
        <p:txBody>
          <a:bodyPr wrap="none" rtlCol="0">
            <a:spAutoFit/>
          </a:bodyPr>
          <a:lstStyle/>
          <a:p>
            <a:r>
              <a:rPr lang="ja-JP" altLang="en-US" sz="11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医療機関</a:t>
            </a:r>
            <a:endParaRPr lang="ja-JP" altLang="en-US" sz="1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108" name="Picture 33" descr="モニター-黒 イラストアイコ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198" y="5433831"/>
            <a:ext cx="564190" cy="570013"/>
          </a:xfrm>
          <a:prstGeom prst="rect">
            <a:avLst/>
          </a:prstGeom>
          <a:noFill/>
          <a:extLst>
            <a:ext uri="{909E8E84-426E-40DD-AFC4-6F175D3DCCD1}">
              <a14:hiddenFill xmlns:a14="http://schemas.microsoft.com/office/drawing/2010/main">
                <a:solidFill>
                  <a:srgbClr val="FFFFFF"/>
                </a:solidFill>
              </a14:hiddenFill>
            </a:ext>
          </a:extLst>
        </p:spPr>
      </p:pic>
      <p:sp>
        <p:nvSpPr>
          <p:cNvPr id="109" name="円形吹き出し 108"/>
          <p:cNvSpPr/>
          <p:nvPr/>
        </p:nvSpPr>
        <p:spPr>
          <a:xfrm>
            <a:off x="1045938" y="5079999"/>
            <a:ext cx="552778" cy="302703"/>
          </a:xfrm>
          <a:prstGeom prst="wedgeEllipseCallout">
            <a:avLst>
              <a:gd name="adj1" fmla="val 52050"/>
              <a:gd name="adj2" fmla="val 97996"/>
            </a:avLst>
          </a:prstGeom>
          <a:solidFill>
            <a:srgbClr val="FFCC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endParaRPr>
          </a:p>
        </p:txBody>
      </p:sp>
      <p:sp>
        <p:nvSpPr>
          <p:cNvPr id="110" name="テキスト ボックス 109"/>
          <p:cNvSpPr txBox="1"/>
          <p:nvPr/>
        </p:nvSpPr>
        <p:spPr>
          <a:xfrm>
            <a:off x="1136576" y="5085184"/>
            <a:ext cx="626192" cy="307777"/>
          </a:xfrm>
          <a:prstGeom prst="rect">
            <a:avLst/>
          </a:prstGeom>
          <a:noFill/>
        </p:spPr>
        <p:txBody>
          <a:bodyPr wrap="square" rtlCol="0">
            <a:spAutoFit/>
          </a:bodyPr>
          <a:lstStyle/>
          <a:p>
            <a:r>
              <a:rPr lang="ja-JP" altLang="en-US" sz="1400" dirty="0" smtClean="0">
                <a:solidFill>
                  <a:prstClr val="black"/>
                </a:solidFill>
              </a:rPr>
              <a:t>ピッ</a:t>
            </a:r>
            <a:endParaRPr lang="ja-JP" altLang="en-US" sz="1400" dirty="0">
              <a:solidFill>
                <a:prstClr val="black"/>
              </a:solidFill>
            </a:endParaRPr>
          </a:p>
        </p:txBody>
      </p:sp>
      <p:sp>
        <p:nvSpPr>
          <p:cNvPr id="2" name="テキスト ボックス 1"/>
          <p:cNvSpPr txBox="1"/>
          <p:nvPr/>
        </p:nvSpPr>
        <p:spPr>
          <a:xfrm>
            <a:off x="1569166" y="5919663"/>
            <a:ext cx="1655642" cy="461665"/>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患者の医療保険資格をオンラインで</a:t>
            </a:r>
            <a:r>
              <a:rPr lang="ja-JP" altLang="en-US" sz="1200" dirty="0" smtClean="0">
                <a:latin typeface="HGPｺﾞｼｯｸM" panose="020B0600000000000000" pitchFamily="50" charset="-128"/>
                <a:ea typeface="HGPｺﾞｼｯｸM" panose="020B0600000000000000" pitchFamily="50" charset="-128"/>
              </a:rPr>
              <a:t>確認</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14" name="角丸四角形 113"/>
          <p:cNvSpPr/>
          <p:nvPr/>
        </p:nvSpPr>
        <p:spPr>
          <a:xfrm>
            <a:off x="3486989" y="5599338"/>
            <a:ext cx="1067740" cy="820139"/>
          </a:xfrm>
          <a:prstGeom prst="roundRect">
            <a:avLst>
              <a:gd name="adj" fmla="val 6884"/>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フローチャート : 磁気ディスク 5"/>
          <p:cNvSpPr/>
          <p:nvPr/>
        </p:nvSpPr>
        <p:spPr>
          <a:xfrm>
            <a:off x="3872880" y="6115620"/>
            <a:ext cx="320998" cy="274239"/>
          </a:xfrm>
          <a:prstGeom prst="flowChartMagneticDisk">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2" name="直線矢印コネクタ 111"/>
          <p:cNvCxnSpPr/>
          <p:nvPr/>
        </p:nvCxnSpPr>
        <p:spPr>
          <a:xfrm>
            <a:off x="1960162" y="5682986"/>
            <a:ext cx="1368000" cy="0"/>
          </a:xfrm>
          <a:prstGeom prst="straightConnector1">
            <a:avLst/>
          </a:prstGeom>
          <a:ln w="57150">
            <a:solidFill>
              <a:srgbClr val="FF7C80"/>
            </a:solidFill>
            <a:tailEnd type="none"/>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H="1">
            <a:off x="3044832" y="6214955"/>
            <a:ext cx="324000" cy="0"/>
          </a:xfrm>
          <a:prstGeom prst="straightConnector1">
            <a:avLst/>
          </a:prstGeom>
          <a:ln w="57150">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flipV="1">
            <a:off x="1026388" y="5704472"/>
            <a:ext cx="516384" cy="16871"/>
          </a:xfrm>
          <a:prstGeom prst="straightConnector1">
            <a:avLst/>
          </a:prstGeom>
          <a:ln w="571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円弧 23"/>
          <p:cNvSpPr/>
          <p:nvPr/>
        </p:nvSpPr>
        <p:spPr>
          <a:xfrm>
            <a:off x="2984958" y="5680410"/>
            <a:ext cx="649801" cy="531969"/>
          </a:xfrm>
          <a:prstGeom prst="arc">
            <a:avLst>
              <a:gd name="adj1" fmla="val 15886301"/>
              <a:gd name="adj2" fmla="val 5880825"/>
            </a:avLst>
          </a:prstGeom>
          <a:ln w="57150">
            <a:solidFill>
              <a:srgbClr val="FF7C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テキスト ボックス 118"/>
          <p:cNvSpPr txBox="1"/>
          <p:nvPr/>
        </p:nvSpPr>
        <p:spPr>
          <a:xfrm>
            <a:off x="3448346" y="5584704"/>
            <a:ext cx="1216622" cy="769441"/>
          </a:xfrm>
          <a:prstGeom prst="rect">
            <a:avLst/>
          </a:prstGeom>
          <a:noFill/>
        </p:spPr>
        <p:txBody>
          <a:bodyPr wrap="square" rtlCol="0">
            <a:spAutoFit/>
          </a:bodyPr>
          <a:lstStyle/>
          <a:p>
            <a:pPr algn="ctr"/>
            <a:r>
              <a:rPr kumimoji="1" lang="ja-JP" altLang="en-US" sz="1100" dirty="0" smtClean="0">
                <a:latin typeface="HGPｺﾞｼｯｸM" panose="020B0600000000000000" pitchFamily="50" charset="-128"/>
                <a:ea typeface="HGPｺﾞｼｯｸM" panose="020B0600000000000000" pitchFamily="50" charset="-128"/>
              </a:rPr>
              <a:t>医療保険の</a:t>
            </a:r>
            <a:endParaRPr kumimoji="1" lang="en-US" altLang="ja-JP" sz="1100" dirty="0" smtClean="0">
              <a:latin typeface="HGPｺﾞｼｯｸM" panose="020B0600000000000000" pitchFamily="50" charset="-128"/>
              <a:ea typeface="HGPｺﾞｼｯｸM" panose="020B0600000000000000" pitchFamily="50" charset="-128"/>
            </a:endParaRPr>
          </a:p>
          <a:p>
            <a:pPr algn="ctr"/>
            <a:r>
              <a:rPr kumimoji="1" lang="ja-JP" altLang="en-US" sz="1100" dirty="0" smtClean="0">
                <a:latin typeface="HGPｺﾞｼｯｸM" panose="020B0600000000000000" pitchFamily="50" charset="-128"/>
                <a:ea typeface="HGPｺﾞｼｯｸM" panose="020B0600000000000000" pitchFamily="50" charset="-128"/>
              </a:rPr>
              <a:t>資格情報</a:t>
            </a:r>
            <a:endParaRPr lang="en-US" altLang="ja-JP" sz="1100" dirty="0">
              <a:latin typeface="HGPｺﾞｼｯｸM" panose="020B0600000000000000" pitchFamily="50" charset="-128"/>
              <a:ea typeface="HGPｺﾞｼｯｸM" panose="020B0600000000000000" pitchFamily="50" charset="-128"/>
            </a:endParaRPr>
          </a:p>
          <a:p>
            <a:pPr algn="ctr"/>
            <a:r>
              <a:rPr kumimoji="1" lang="ja-JP" altLang="en-US" sz="1100" dirty="0" smtClean="0">
                <a:latin typeface="HGPｺﾞｼｯｸM" panose="020B0600000000000000" pitchFamily="50" charset="-128"/>
                <a:ea typeface="HGPｺﾞｼｯｸM" panose="020B0600000000000000" pitchFamily="50" charset="-128"/>
              </a:rPr>
              <a:t>を管理　　　　　　　　</a:t>
            </a:r>
            <a:endParaRPr kumimoji="1" lang="en-US" altLang="ja-JP" sz="1100" dirty="0" smtClean="0">
              <a:latin typeface="HGPｺﾞｼｯｸM" panose="020B0600000000000000" pitchFamily="50" charset="-128"/>
              <a:ea typeface="HGPｺﾞｼｯｸM" panose="020B0600000000000000" pitchFamily="50" charset="-128"/>
            </a:endParaRPr>
          </a:p>
          <a:p>
            <a:pPr algn="ctr"/>
            <a:r>
              <a:rPr lang="ja-JP" altLang="en-US" sz="1100" dirty="0" smtClean="0">
                <a:latin typeface="HGPｺﾞｼｯｸM" panose="020B0600000000000000" pitchFamily="50" charset="-128"/>
                <a:ea typeface="HGPｺﾞｼｯｸM" panose="020B0600000000000000" pitchFamily="50" charset="-128"/>
              </a:rPr>
              <a:t>（マイナンバー）</a:t>
            </a:r>
            <a:endParaRPr kumimoji="1" lang="ja-JP" altLang="en-US" sz="1100" dirty="0">
              <a:latin typeface="HGPｺﾞｼｯｸM" panose="020B0600000000000000" pitchFamily="50" charset="-128"/>
              <a:ea typeface="HGPｺﾞｼｯｸM" panose="020B0600000000000000" pitchFamily="50" charset="-128"/>
            </a:endParaRPr>
          </a:p>
        </p:txBody>
      </p:sp>
      <p:sp>
        <p:nvSpPr>
          <p:cNvPr id="67" name="円/楕円 66"/>
          <p:cNvSpPr/>
          <p:nvPr/>
        </p:nvSpPr>
        <p:spPr>
          <a:xfrm>
            <a:off x="6934512" y="4674009"/>
            <a:ext cx="2407082" cy="145548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9" tIns="45725" rIns="91449" bIns="45725" rtlCol="0" anchor="ctr"/>
          <a:lstStyle/>
          <a:p>
            <a:pPr algn="ctr"/>
            <a:endParaRPr kumimoji="1" lang="ja-JP" altLang="en-US" dirty="0"/>
          </a:p>
        </p:txBody>
      </p:sp>
      <p:pic>
        <p:nvPicPr>
          <p:cNvPr id="69" name="Picture 11" descr="シニア-おじいさん イラストアイコ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3287" y="5218167"/>
            <a:ext cx="638105" cy="589054"/>
          </a:xfrm>
          <a:prstGeom prst="rect">
            <a:avLst/>
          </a:prstGeom>
          <a:noFill/>
          <a:extLst>
            <a:ext uri="{909E8E84-426E-40DD-AFC4-6F175D3DCCD1}">
              <a14:hiddenFill xmlns:a14="http://schemas.microsoft.com/office/drawing/2010/main">
                <a:solidFill>
                  <a:srgbClr val="FFFFFF"/>
                </a:solidFill>
              </a14:hiddenFill>
            </a:ext>
          </a:extLst>
        </p:spPr>
      </p:pic>
      <p:sp>
        <p:nvSpPr>
          <p:cNvPr id="70" name="テキスト ボックス 69"/>
          <p:cNvSpPr txBox="1"/>
          <p:nvPr/>
        </p:nvSpPr>
        <p:spPr>
          <a:xfrm>
            <a:off x="7078475" y="4384812"/>
            <a:ext cx="466813" cy="261620"/>
          </a:xfrm>
          <a:prstGeom prst="rect">
            <a:avLst/>
          </a:prstGeom>
          <a:noFill/>
        </p:spPr>
        <p:txBody>
          <a:bodyPr wrap="none" lIns="91449" tIns="45725" rIns="91449" bIns="45725"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病院</a:t>
            </a:r>
          </a:p>
        </p:txBody>
      </p:sp>
      <p:sp>
        <p:nvSpPr>
          <p:cNvPr id="75" name="テキスト ボックス 74"/>
          <p:cNvSpPr txBox="1"/>
          <p:nvPr/>
        </p:nvSpPr>
        <p:spPr>
          <a:xfrm>
            <a:off x="8714981" y="4486921"/>
            <a:ext cx="466813" cy="261620"/>
          </a:xfrm>
          <a:prstGeom prst="rect">
            <a:avLst/>
          </a:prstGeom>
          <a:noFill/>
        </p:spPr>
        <p:txBody>
          <a:bodyPr wrap="none" lIns="91449" tIns="45725" rIns="91449" bIns="45725"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薬局</a:t>
            </a:r>
          </a:p>
        </p:txBody>
      </p:sp>
      <p:pic>
        <p:nvPicPr>
          <p:cNvPr id="7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44239">
            <a:off x="9199459" y="4658350"/>
            <a:ext cx="417796" cy="41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グループ化 76"/>
          <p:cNvGrpSpPr/>
          <p:nvPr/>
        </p:nvGrpSpPr>
        <p:grpSpPr>
          <a:xfrm>
            <a:off x="8621465" y="4610370"/>
            <a:ext cx="516918" cy="512175"/>
            <a:chOff x="5238862" y="2348689"/>
            <a:chExt cx="1294148" cy="1248431"/>
          </a:xfrm>
        </p:grpSpPr>
        <p:pic>
          <p:nvPicPr>
            <p:cNvPr id="78" name="Picture 33" descr="モニター-黒 イラストアイコン"/>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8862" y="2348689"/>
              <a:ext cx="1294148" cy="124843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7" descr="折れ線グラフ イラストアイコン"/>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8144" y="2674086"/>
              <a:ext cx="365268" cy="48769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1821" y="2764507"/>
              <a:ext cx="286323" cy="30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1" name="グループ化 80"/>
          <p:cNvGrpSpPr/>
          <p:nvPr/>
        </p:nvGrpSpPr>
        <p:grpSpPr>
          <a:xfrm>
            <a:off x="7033350" y="5650215"/>
            <a:ext cx="583946" cy="578566"/>
            <a:chOff x="5238862" y="2348688"/>
            <a:chExt cx="1294148" cy="1248430"/>
          </a:xfrm>
        </p:grpSpPr>
        <p:pic>
          <p:nvPicPr>
            <p:cNvPr id="82" name="Picture 33" descr="モニター-黒 イラストアイコン"/>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862" y="2348688"/>
              <a:ext cx="1294148" cy="12484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7" descr="折れ線グラフ イラストアイコン"/>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8144" y="2674086"/>
              <a:ext cx="365268" cy="48769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1821" y="2764507"/>
              <a:ext cx="286323" cy="30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5" name="テキスト ボックス 84"/>
          <p:cNvSpPr txBox="1"/>
          <p:nvPr/>
        </p:nvSpPr>
        <p:spPr>
          <a:xfrm>
            <a:off x="8887531" y="6255193"/>
            <a:ext cx="890005" cy="261620"/>
          </a:xfrm>
          <a:prstGeom prst="rect">
            <a:avLst/>
          </a:prstGeom>
          <a:noFill/>
        </p:spPr>
        <p:txBody>
          <a:bodyPr wrap="none" lIns="91449" tIns="45725" rIns="91449" bIns="45725"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介護事業所</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6" name="Picture 11" descr="MCj00791270000[1]"/>
          <p:cNvPicPr>
            <a:picLocks noChangeAspect="1" noChangeArrowheads="1"/>
          </p:cNvPicPr>
          <p:nvPr/>
        </p:nvPicPr>
        <p:blipFill>
          <a:blip r:embed="rId12" cstate="print"/>
          <a:srcRect/>
          <a:stretch>
            <a:fillRect/>
          </a:stretch>
        </p:blipFill>
        <p:spPr bwMode="auto">
          <a:xfrm flipH="1">
            <a:off x="8625408" y="6075092"/>
            <a:ext cx="417274" cy="297705"/>
          </a:xfrm>
          <a:prstGeom prst="rect">
            <a:avLst/>
          </a:prstGeom>
          <a:noFill/>
          <a:ln w="9525">
            <a:noFill/>
            <a:miter lim="800000"/>
            <a:headEnd/>
            <a:tailEnd/>
          </a:ln>
        </p:spPr>
      </p:pic>
      <p:pic>
        <p:nvPicPr>
          <p:cNvPr id="87" name="Picture 9" descr="医者-RE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27470" y="5689784"/>
            <a:ext cx="505876" cy="46698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 descr="医者-PURPL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8856758" y="4613271"/>
            <a:ext cx="577261" cy="532888"/>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p:cNvSpPr txBox="1"/>
          <p:nvPr/>
        </p:nvSpPr>
        <p:spPr>
          <a:xfrm>
            <a:off x="6802250" y="6156773"/>
            <a:ext cx="1031070" cy="261620"/>
          </a:xfrm>
          <a:prstGeom prst="rect">
            <a:avLst/>
          </a:prstGeom>
          <a:noFill/>
        </p:spPr>
        <p:txBody>
          <a:bodyPr wrap="none" lIns="91449" tIns="45725" rIns="91449" bIns="45725"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かかりつけ医</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0" name="グループ化 89"/>
          <p:cNvGrpSpPr/>
          <p:nvPr/>
        </p:nvGrpSpPr>
        <p:grpSpPr>
          <a:xfrm>
            <a:off x="8213366" y="5875974"/>
            <a:ext cx="596502" cy="568831"/>
            <a:chOff x="5238862" y="2348688"/>
            <a:chExt cx="1294148" cy="1248430"/>
          </a:xfrm>
        </p:grpSpPr>
        <p:pic>
          <p:nvPicPr>
            <p:cNvPr id="91" name="Picture 33" descr="モニター-黒 イラストアイコン"/>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862" y="2348688"/>
              <a:ext cx="1294148" cy="12484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7" descr="折れ線グラフ イラストアイコン"/>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68144" y="2674086"/>
              <a:ext cx="365268" cy="48769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81821" y="2764507"/>
              <a:ext cx="286323" cy="30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4" name="正方形/長方形 93"/>
          <p:cNvSpPr/>
          <p:nvPr/>
        </p:nvSpPr>
        <p:spPr>
          <a:xfrm>
            <a:off x="8481536" y="5407112"/>
            <a:ext cx="1260000" cy="288000"/>
          </a:xfrm>
          <a:prstGeom prst="rect">
            <a:avLst/>
          </a:prstGeom>
          <a:solidFill>
            <a:srgbClr val="AFE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defTabSz="912422"/>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医療等分野の番号</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5" name="図 1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33120" y="5805264"/>
            <a:ext cx="288781" cy="488410"/>
          </a:xfrm>
          <a:prstGeom prst="rect">
            <a:avLst/>
          </a:prstGeom>
        </p:spPr>
      </p:pic>
      <p:pic>
        <p:nvPicPr>
          <p:cNvPr id="6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49484" y="4528828"/>
            <a:ext cx="567900" cy="37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グループ化 70"/>
          <p:cNvGrpSpPr/>
          <p:nvPr/>
        </p:nvGrpSpPr>
        <p:grpSpPr>
          <a:xfrm>
            <a:off x="7273368" y="4484546"/>
            <a:ext cx="596502" cy="568831"/>
            <a:chOff x="5238862" y="2348688"/>
            <a:chExt cx="1294148" cy="1248430"/>
          </a:xfrm>
        </p:grpSpPr>
        <p:pic>
          <p:nvPicPr>
            <p:cNvPr id="72" name="Picture 33" descr="モニター-黒 イラストアイコン"/>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862" y="2348688"/>
              <a:ext cx="1294148" cy="12484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7" descr="折れ線グラフ イラストアイコン"/>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68144" y="2674086"/>
              <a:ext cx="365268" cy="48769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81821" y="2764507"/>
              <a:ext cx="286323" cy="30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20" name="直線矢印コネクタ 119"/>
          <p:cNvCxnSpPr/>
          <p:nvPr/>
        </p:nvCxnSpPr>
        <p:spPr>
          <a:xfrm flipH="1">
            <a:off x="6244876" y="4943944"/>
            <a:ext cx="652313" cy="89258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23" name="Picture 8" descr="円グラフ-3D イラストアイコン"/>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18621" y="5733256"/>
            <a:ext cx="535320" cy="535320"/>
          </a:xfrm>
          <a:prstGeom prst="rect">
            <a:avLst/>
          </a:prstGeom>
          <a:noFill/>
          <a:extLst>
            <a:ext uri="{909E8E84-426E-40DD-AFC4-6F175D3DCCD1}">
              <a14:hiddenFill xmlns:a14="http://schemas.microsoft.com/office/drawing/2010/main">
                <a:solidFill>
                  <a:srgbClr val="FFFFFF"/>
                </a:solidFill>
              </a14:hiddenFill>
            </a:ext>
          </a:extLst>
        </p:spPr>
      </p:pic>
      <p:sp>
        <p:nvSpPr>
          <p:cNvPr id="124" name="テキスト ボックス 123"/>
          <p:cNvSpPr txBox="1"/>
          <p:nvPr/>
        </p:nvSpPr>
        <p:spPr>
          <a:xfrm>
            <a:off x="5457056" y="6237312"/>
            <a:ext cx="1172134" cy="261620"/>
          </a:xfrm>
          <a:prstGeom prst="rect">
            <a:avLst/>
          </a:prstGeom>
          <a:noFill/>
        </p:spPr>
        <p:txBody>
          <a:bodyPr wrap="none" lIns="91449" tIns="45725" rIns="91449" bIns="45725" rtlCol="0">
            <a:spAutoFit/>
          </a:bodyPr>
          <a:lstStyle/>
          <a:p>
            <a:r>
              <a:rPr lang="ja-JP" altLang="en-US"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分析、研究開発</a:t>
            </a:r>
            <a:endParaRPr lang="ja-JP" altLang="en-US"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正方形/長方形 125"/>
          <p:cNvSpPr/>
          <p:nvPr/>
        </p:nvSpPr>
        <p:spPr>
          <a:xfrm>
            <a:off x="5565208" y="5157192"/>
            <a:ext cx="1260000" cy="288000"/>
          </a:xfrm>
          <a:prstGeom prst="rect">
            <a:avLst/>
          </a:prstGeom>
          <a:solidFill>
            <a:srgbClr val="AFE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defTabSz="912422"/>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等分野の番号</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7" name="テキスト ボックス 126"/>
          <p:cNvSpPr txBox="1"/>
          <p:nvPr/>
        </p:nvSpPr>
        <p:spPr>
          <a:xfrm>
            <a:off x="7322090" y="5028555"/>
            <a:ext cx="1947496" cy="261620"/>
          </a:xfrm>
          <a:prstGeom prst="rect">
            <a:avLst/>
          </a:prstGeom>
          <a:noFill/>
        </p:spPr>
        <p:txBody>
          <a:bodyPr wrap="square" lIns="91449" tIns="45725" rIns="91449" bIns="45725" rtlCol="0">
            <a:spAutoFit/>
          </a:bodyPr>
          <a:lstStyle/>
          <a:p>
            <a:r>
              <a:rPr lang="ja-JP" altLang="en-US"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地域</a:t>
            </a:r>
            <a:r>
              <a:rPr lang="ja-JP" altLang="en-US" sz="11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a:t>
            </a:r>
            <a:r>
              <a:rPr lang="ja-JP" altLang="en-US" sz="11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の医療介護連携</a:t>
            </a:r>
            <a:endParaRPr lang="ja-JP" altLang="en-US" sz="11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8" name="角丸四角形 97"/>
          <p:cNvSpPr/>
          <p:nvPr/>
        </p:nvSpPr>
        <p:spPr>
          <a:xfrm>
            <a:off x="5668003" y="4221088"/>
            <a:ext cx="436320" cy="288343"/>
          </a:xfrm>
          <a:prstGeom prst="roundRect">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a:t>
            </a:r>
            <a:endParaRPr kumimoji="0" lang="en-US" altLang="ja-JP" sz="6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a:t>
            </a:r>
            <a:endParaRPr kumimoji="0" lang="ja-JP" altLang="en-US" sz="11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p:txBody>
      </p:sp>
      <p:pic>
        <p:nvPicPr>
          <p:cNvPr id="9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124" t="38077" r="30455" b="21030"/>
          <a:stretch/>
        </p:blipFill>
        <p:spPr bwMode="auto">
          <a:xfrm>
            <a:off x="5721625" y="4281993"/>
            <a:ext cx="186078"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4" descr="カジュアル男性-WHIT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94160" y="4149080"/>
            <a:ext cx="475986" cy="439371"/>
          </a:xfrm>
          <a:prstGeom prst="rect">
            <a:avLst/>
          </a:prstGeom>
          <a:noFill/>
          <a:extLst>
            <a:ext uri="{909E8E84-426E-40DD-AFC4-6F175D3DCCD1}">
              <a14:hiddenFill xmlns:a14="http://schemas.microsoft.com/office/drawing/2010/main">
                <a:solidFill>
                  <a:srgbClr val="FFFFFF"/>
                </a:solidFill>
              </a14:hiddenFill>
            </a:ext>
          </a:extLst>
        </p:spPr>
      </p:pic>
      <p:sp>
        <p:nvSpPr>
          <p:cNvPr id="106" name="テキスト ボックス 105"/>
          <p:cNvSpPr txBox="1"/>
          <p:nvPr/>
        </p:nvSpPr>
        <p:spPr>
          <a:xfrm>
            <a:off x="5097016" y="4559449"/>
            <a:ext cx="1619882" cy="309711"/>
          </a:xfrm>
          <a:prstGeom prst="rect">
            <a:avLst/>
          </a:prstGeom>
          <a:noFill/>
        </p:spPr>
        <p:txBody>
          <a:bodyPr wrap="none" lIns="35827" tIns="35827" rIns="35827" bIns="35827" rtlCol="0">
            <a:noAutofit/>
          </a:bodyPr>
          <a:lstStyle/>
          <a:p>
            <a:pPr algn="ctr" defTabSz="912422"/>
            <a:r>
              <a:rPr lang="ja-JP" altLang="en-US" sz="11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個人番号カード</a:t>
            </a:r>
            <a:endParaRPr lang="ja-JP" altLang="en-US" sz="1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5" name="円形吹き出し 124"/>
          <p:cNvSpPr/>
          <p:nvPr/>
        </p:nvSpPr>
        <p:spPr>
          <a:xfrm>
            <a:off x="6722936" y="4077071"/>
            <a:ext cx="550432" cy="301849"/>
          </a:xfrm>
          <a:prstGeom prst="wedgeEllipseCallout">
            <a:avLst>
              <a:gd name="adj1" fmla="val -24999"/>
              <a:gd name="adj2" fmla="val 131543"/>
            </a:avLst>
          </a:prstGeom>
          <a:solidFill>
            <a:srgbClr val="FFCC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black"/>
              </a:solidFill>
            </a:endParaRPr>
          </a:p>
        </p:txBody>
      </p:sp>
      <p:sp>
        <p:nvSpPr>
          <p:cNvPr id="128" name="テキスト ボックス 127"/>
          <p:cNvSpPr txBox="1"/>
          <p:nvPr/>
        </p:nvSpPr>
        <p:spPr>
          <a:xfrm>
            <a:off x="6753200" y="4077072"/>
            <a:ext cx="626192" cy="307777"/>
          </a:xfrm>
          <a:prstGeom prst="rect">
            <a:avLst/>
          </a:prstGeom>
          <a:noFill/>
        </p:spPr>
        <p:txBody>
          <a:bodyPr wrap="square" rtlCol="0">
            <a:spAutoFit/>
          </a:bodyPr>
          <a:lstStyle/>
          <a:p>
            <a:r>
              <a:rPr lang="ja-JP" altLang="en-US" sz="1400" dirty="0" smtClean="0">
                <a:solidFill>
                  <a:prstClr val="black"/>
                </a:solidFill>
              </a:rPr>
              <a:t>ピッ</a:t>
            </a:r>
            <a:endParaRPr lang="ja-JP" altLang="en-US" sz="1400" dirty="0">
              <a:solidFill>
                <a:prstClr val="black"/>
              </a:solidFill>
            </a:endParaRPr>
          </a:p>
        </p:txBody>
      </p:sp>
      <p:cxnSp>
        <p:nvCxnSpPr>
          <p:cNvPr id="129" name="直線矢印コネクタ 128"/>
          <p:cNvCxnSpPr/>
          <p:nvPr/>
        </p:nvCxnSpPr>
        <p:spPr>
          <a:xfrm>
            <a:off x="6128738" y="4390059"/>
            <a:ext cx="768451" cy="427684"/>
          </a:xfrm>
          <a:prstGeom prst="straightConnector1">
            <a:avLst/>
          </a:prstGeom>
          <a:ln w="571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29003" y="4925430"/>
            <a:ext cx="4544145" cy="1527906"/>
          </a:xfrm>
          <a:prstGeom prst="roundRect">
            <a:avLst>
              <a:gd name="adj" fmla="val 2801"/>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角丸四角形 130"/>
          <p:cNvSpPr/>
          <p:nvPr/>
        </p:nvSpPr>
        <p:spPr>
          <a:xfrm>
            <a:off x="5286650" y="3861049"/>
            <a:ext cx="4497429" cy="2608838"/>
          </a:xfrm>
          <a:prstGeom prst="roundRect">
            <a:avLst>
              <a:gd name="adj" fmla="val 190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758859" y="3872081"/>
            <a:ext cx="1015021" cy="276999"/>
          </a:xfrm>
          <a:prstGeom prst="rect">
            <a:avLst/>
          </a:prstGeom>
          <a:noFill/>
        </p:spPr>
        <p:txBody>
          <a:bodyPr wrap="none" rtlCol="0">
            <a:spAutoFit/>
          </a:bodyPr>
          <a:lstStyle/>
          <a:p>
            <a:r>
              <a:rPr kumimoji="1" lang="ja-JP" altLang="en-US" sz="1200" dirty="0" smtClean="0"/>
              <a:t>（イメージ図）</a:t>
            </a:r>
            <a:endParaRPr kumimoji="1" lang="ja-JP" altLang="en-US" sz="1200" dirty="0"/>
          </a:p>
        </p:txBody>
      </p:sp>
      <p:sp>
        <p:nvSpPr>
          <p:cNvPr id="96" name="テキスト ボックス 95"/>
          <p:cNvSpPr txBox="1"/>
          <p:nvPr/>
        </p:nvSpPr>
        <p:spPr>
          <a:xfrm>
            <a:off x="3649947" y="4960733"/>
            <a:ext cx="1015021" cy="276999"/>
          </a:xfrm>
          <a:prstGeom prst="rect">
            <a:avLst/>
          </a:prstGeom>
          <a:noFill/>
        </p:spPr>
        <p:txBody>
          <a:bodyPr wrap="none" rtlCol="0">
            <a:spAutoFit/>
          </a:bodyPr>
          <a:lstStyle/>
          <a:p>
            <a:r>
              <a:rPr kumimoji="1" lang="ja-JP" altLang="en-US" sz="1200" dirty="0" smtClean="0"/>
              <a:t>（イメージ図）</a:t>
            </a:r>
            <a:endParaRPr kumimoji="1" lang="ja-JP" altLang="en-US" sz="1200" dirty="0"/>
          </a:p>
        </p:txBody>
      </p:sp>
      <p:sp>
        <p:nvSpPr>
          <p:cNvPr id="118" name="テキスト ボックス 117"/>
          <p:cNvSpPr txBox="1"/>
          <p:nvPr/>
        </p:nvSpPr>
        <p:spPr>
          <a:xfrm>
            <a:off x="3566845" y="5327630"/>
            <a:ext cx="889987" cy="261610"/>
          </a:xfrm>
          <a:prstGeom prst="rect">
            <a:avLst/>
          </a:prstGeom>
          <a:noFill/>
        </p:spPr>
        <p:txBody>
          <a:bodyPr wrap="none" rtlCol="0">
            <a:spAutoFit/>
          </a:bodyPr>
          <a:lstStyle/>
          <a:p>
            <a:r>
              <a:rPr lang="ja-JP" altLang="en-US" sz="11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支払基金等</a:t>
            </a:r>
            <a:endParaRPr lang="ja-JP" altLang="en-US" sz="1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1" name="角丸四角形 120"/>
          <p:cNvSpPr/>
          <p:nvPr/>
        </p:nvSpPr>
        <p:spPr>
          <a:xfrm>
            <a:off x="128464" y="3864131"/>
            <a:ext cx="4544145" cy="974569"/>
          </a:xfrm>
          <a:prstGeom prst="roundRect">
            <a:avLst>
              <a:gd name="adj" fmla="val 6831"/>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角丸四角形 121"/>
          <p:cNvSpPr/>
          <p:nvPr/>
        </p:nvSpPr>
        <p:spPr>
          <a:xfrm>
            <a:off x="1536090" y="4149080"/>
            <a:ext cx="1462296" cy="638820"/>
          </a:xfrm>
          <a:prstGeom prst="roundRect">
            <a:avLst>
              <a:gd name="adj" fmla="val 6884"/>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3" name="角丸四角形 132"/>
          <p:cNvSpPr/>
          <p:nvPr/>
        </p:nvSpPr>
        <p:spPr>
          <a:xfrm>
            <a:off x="521186" y="4244041"/>
            <a:ext cx="575468" cy="369002"/>
          </a:xfrm>
          <a:prstGeom prst="roundRect">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a:t>
            </a:r>
            <a:endParaRPr kumimoji="0" lang="en-US" altLang="ja-JP" sz="6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algn="dist"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a:t>
            </a:r>
            <a:endParaRPr kumimoji="0" lang="ja-JP" altLang="en-US" sz="11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p:txBody>
      </p:sp>
      <p:pic>
        <p:nvPicPr>
          <p:cNvPr id="135" name="Picture 4" descr="カジュアル男性-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3" y="4077072"/>
            <a:ext cx="663001" cy="612000"/>
          </a:xfrm>
          <a:prstGeom prst="rect">
            <a:avLst/>
          </a:prstGeom>
          <a:noFill/>
          <a:extLst>
            <a:ext uri="{909E8E84-426E-40DD-AFC4-6F175D3DCCD1}">
              <a14:hiddenFill xmlns:a14="http://schemas.microsoft.com/office/drawing/2010/main">
                <a:solidFill>
                  <a:srgbClr val="FFFFFF"/>
                </a:solidFill>
              </a14:hiddenFill>
            </a:ext>
          </a:extLst>
        </p:spPr>
      </p:pic>
      <p:sp>
        <p:nvSpPr>
          <p:cNvPr id="136" name="テキスト ボックス 135"/>
          <p:cNvSpPr txBox="1"/>
          <p:nvPr/>
        </p:nvSpPr>
        <p:spPr>
          <a:xfrm>
            <a:off x="187855" y="4313823"/>
            <a:ext cx="1233968" cy="309711"/>
          </a:xfrm>
          <a:prstGeom prst="rect">
            <a:avLst/>
          </a:prstGeom>
          <a:noFill/>
        </p:spPr>
        <p:txBody>
          <a:bodyPr wrap="none" lIns="35827" tIns="35827" rIns="35827" bIns="35827" rtlCol="0">
            <a:noAutofit/>
          </a:bodyPr>
          <a:lstStyle/>
          <a:p>
            <a:pPr algn="ctr" defTabSz="912422"/>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保険証</a:t>
            </a:r>
            <a:endPar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37" name="テキスト ボックス 136"/>
          <p:cNvSpPr txBox="1"/>
          <p:nvPr/>
        </p:nvSpPr>
        <p:spPr>
          <a:xfrm>
            <a:off x="1856656" y="3933056"/>
            <a:ext cx="748923" cy="261610"/>
          </a:xfrm>
          <a:prstGeom prst="rect">
            <a:avLst/>
          </a:prstGeom>
          <a:noFill/>
        </p:spPr>
        <p:txBody>
          <a:bodyPr wrap="none" rtlCol="0">
            <a:spAutoFit/>
          </a:bodyPr>
          <a:lstStyle/>
          <a:p>
            <a:r>
              <a:rPr lang="ja-JP" altLang="en-US" sz="11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医療機関</a:t>
            </a:r>
            <a:endParaRPr lang="ja-JP" altLang="en-US" sz="1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144" name="直線矢印コネクタ 143"/>
          <p:cNvCxnSpPr/>
          <p:nvPr/>
        </p:nvCxnSpPr>
        <p:spPr>
          <a:xfrm flipV="1">
            <a:off x="1045938" y="4381624"/>
            <a:ext cx="516384" cy="0"/>
          </a:xfrm>
          <a:prstGeom prst="straightConnector1">
            <a:avLst/>
          </a:prstGeom>
          <a:ln w="571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OL-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flipH="1">
            <a:off x="1464873" y="4161622"/>
            <a:ext cx="503999" cy="504000"/>
          </a:xfrm>
          <a:prstGeom prst="rect">
            <a:avLst/>
          </a:prstGeom>
          <a:noFill/>
          <a:extLst>
            <a:ext uri="{909E8E84-426E-40DD-AFC4-6F175D3DCCD1}">
              <a14:hiddenFill xmlns:a14="http://schemas.microsoft.com/office/drawing/2010/main">
                <a:solidFill>
                  <a:srgbClr val="FFFFFF"/>
                </a:solidFill>
              </a14:hiddenFill>
            </a:ext>
          </a:extLst>
        </p:spPr>
      </p:pic>
      <p:sp>
        <p:nvSpPr>
          <p:cNvPr id="145" name="テキスト ボックス 144"/>
          <p:cNvSpPr txBox="1"/>
          <p:nvPr/>
        </p:nvSpPr>
        <p:spPr>
          <a:xfrm>
            <a:off x="1136576" y="4559449"/>
            <a:ext cx="1233968" cy="309711"/>
          </a:xfrm>
          <a:prstGeom prst="rect">
            <a:avLst/>
          </a:prstGeom>
          <a:noFill/>
        </p:spPr>
        <p:txBody>
          <a:bodyPr wrap="none" lIns="35827" tIns="35827" rIns="35827" bIns="35827" rtlCol="0">
            <a:noAutofit/>
          </a:bodyPr>
          <a:lstStyle/>
          <a:p>
            <a:pPr algn="ctr" defTabSz="912422"/>
            <a:r>
              <a:rPr lang="ja-JP" altLang="en-US" sz="11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窓口</a:t>
            </a:r>
            <a:endParaRPr lang="ja-JP" altLang="en-US" sz="1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 name="四角形吹き出し 11"/>
          <p:cNvSpPr/>
          <p:nvPr/>
        </p:nvSpPr>
        <p:spPr>
          <a:xfrm>
            <a:off x="2041234" y="4224668"/>
            <a:ext cx="894214" cy="436813"/>
          </a:xfrm>
          <a:prstGeom prst="wedgeRectCallout">
            <a:avLst>
              <a:gd name="adj1" fmla="val -73745"/>
              <a:gd name="adj2" fmla="val -287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041234" y="4230140"/>
            <a:ext cx="866568" cy="430887"/>
          </a:xfrm>
          <a:prstGeom prst="rect">
            <a:avLst/>
          </a:prstGeom>
          <a:noFill/>
        </p:spPr>
        <p:txBody>
          <a:bodyPr wrap="square" rtlCol="0">
            <a:spAutoFit/>
          </a:bodyPr>
          <a:lstStyle/>
          <a:p>
            <a:r>
              <a:rPr kumimoji="1" lang="ja-JP" altLang="en-US" sz="1100" dirty="0" smtClean="0">
                <a:latin typeface="HGPｺﾞｼｯｸM" panose="020B0600000000000000" pitchFamily="50" charset="-128"/>
                <a:ea typeface="HGPｺﾞｼｯｸM" panose="020B0600000000000000" pitchFamily="50" charset="-128"/>
              </a:rPr>
              <a:t>保険証を見て確認</a:t>
            </a:r>
            <a:endParaRPr kumimoji="1" lang="ja-JP" altLang="en-US" sz="1100" dirty="0">
              <a:latin typeface="HGPｺﾞｼｯｸM" panose="020B0600000000000000" pitchFamily="50" charset="-128"/>
              <a:ea typeface="HGPｺﾞｼｯｸM" panose="020B0600000000000000" pitchFamily="50" charset="-128"/>
            </a:endParaRPr>
          </a:p>
        </p:txBody>
      </p:sp>
      <p:sp>
        <p:nvSpPr>
          <p:cNvPr id="14" name="テキスト ボックス 13"/>
          <p:cNvSpPr txBox="1"/>
          <p:nvPr/>
        </p:nvSpPr>
        <p:spPr>
          <a:xfrm>
            <a:off x="56456" y="3861048"/>
            <a:ext cx="684803" cy="292388"/>
          </a:xfrm>
          <a:prstGeom prst="rect">
            <a:avLst/>
          </a:prstGeom>
          <a:noFill/>
        </p:spPr>
        <p:txBody>
          <a:bodyPr wrap="none" rtlCol="0">
            <a:spAutoFit/>
          </a:bodyPr>
          <a:lstStyle/>
          <a:p>
            <a:r>
              <a:rPr kumimoji="1" lang="en-US" altLang="ja-JP" sz="1300" dirty="0" smtClean="0">
                <a:solidFill>
                  <a:srgbClr val="FF0000"/>
                </a:solidFill>
              </a:rPr>
              <a:t>【</a:t>
            </a:r>
            <a:r>
              <a:rPr kumimoji="1" lang="ja-JP" altLang="en-US" sz="1300" dirty="0" smtClean="0">
                <a:solidFill>
                  <a:srgbClr val="FF0000"/>
                </a:solidFill>
              </a:rPr>
              <a:t>従来</a:t>
            </a:r>
            <a:r>
              <a:rPr kumimoji="1" lang="en-US" altLang="ja-JP" sz="1300" dirty="0" smtClean="0">
                <a:solidFill>
                  <a:srgbClr val="FF0000"/>
                </a:solidFill>
              </a:rPr>
              <a:t>】</a:t>
            </a:r>
            <a:endParaRPr kumimoji="1" lang="ja-JP" altLang="en-US" sz="1300" dirty="0">
              <a:solidFill>
                <a:srgbClr val="FF0000"/>
              </a:solidFill>
            </a:endParaRPr>
          </a:p>
        </p:txBody>
      </p:sp>
      <p:sp>
        <p:nvSpPr>
          <p:cNvPr id="146" name="テキスト ボックス 145"/>
          <p:cNvSpPr txBox="1"/>
          <p:nvPr/>
        </p:nvSpPr>
        <p:spPr>
          <a:xfrm>
            <a:off x="56456" y="4929955"/>
            <a:ext cx="684803" cy="292388"/>
          </a:xfrm>
          <a:prstGeom prst="rect">
            <a:avLst/>
          </a:prstGeom>
          <a:noFill/>
        </p:spPr>
        <p:txBody>
          <a:bodyPr wrap="none" rtlCol="0">
            <a:spAutoFit/>
          </a:bodyPr>
          <a:lstStyle/>
          <a:p>
            <a:r>
              <a:rPr kumimoji="1" lang="en-US" altLang="ja-JP" sz="1300" dirty="0" smtClean="0">
                <a:solidFill>
                  <a:srgbClr val="FF0000"/>
                </a:solidFill>
              </a:rPr>
              <a:t>【</a:t>
            </a:r>
            <a:r>
              <a:rPr kumimoji="1" lang="ja-JP" altLang="en-US" sz="1300" dirty="0" smtClean="0">
                <a:solidFill>
                  <a:srgbClr val="FF0000"/>
                </a:solidFill>
              </a:rPr>
              <a:t>将来</a:t>
            </a:r>
            <a:r>
              <a:rPr kumimoji="1" lang="en-US" altLang="ja-JP" sz="1300" dirty="0" smtClean="0">
                <a:solidFill>
                  <a:srgbClr val="FF0000"/>
                </a:solidFill>
              </a:rPr>
              <a:t>】</a:t>
            </a:r>
            <a:endParaRPr kumimoji="1" lang="ja-JP" altLang="en-US" sz="1300" dirty="0">
              <a:solidFill>
                <a:srgbClr val="FF0000"/>
              </a:solidFill>
            </a:endParaRPr>
          </a:p>
        </p:txBody>
      </p:sp>
      <p:sp>
        <p:nvSpPr>
          <p:cNvPr id="16" name="右矢印 15"/>
          <p:cNvSpPr/>
          <p:nvPr/>
        </p:nvSpPr>
        <p:spPr>
          <a:xfrm>
            <a:off x="4808985" y="2672896"/>
            <a:ext cx="432048" cy="432048"/>
          </a:xfrm>
          <a:prstGeom prst="rightArrow">
            <a:avLst/>
          </a:prstGeom>
          <a:solidFill>
            <a:srgbClr val="FFC78F"/>
          </a:solidFill>
          <a:ln>
            <a:solidFill>
              <a:srgbClr val="FFC78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5241032" y="3886232"/>
            <a:ext cx="684803" cy="292388"/>
          </a:xfrm>
          <a:prstGeom prst="rect">
            <a:avLst/>
          </a:prstGeom>
          <a:noFill/>
        </p:spPr>
        <p:txBody>
          <a:bodyPr wrap="none" rtlCol="0">
            <a:spAutoFit/>
          </a:bodyPr>
          <a:lstStyle/>
          <a:p>
            <a:r>
              <a:rPr kumimoji="1" lang="en-US" altLang="ja-JP" sz="1300" dirty="0" smtClean="0">
                <a:solidFill>
                  <a:srgbClr val="FF0000"/>
                </a:solidFill>
              </a:rPr>
              <a:t>【</a:t>
            </a:r>
            <a:r>
              <a:rPr kumimoji="1" lang="ja-JP" altLang="en-US" sz="1300" dirty="0" smtClean="0">
                <a:solidFill>
                  <a:srgbClr val="FF0000"/>
                </a:solidFill>
              </a:rPr>
              <a:t>将来</a:t>
            </a:r>
            <a:r>
              <a:rPr kumimoji="1" lang="en-US" altLang="ja-JP" sz="1300" dirty="0" smtClean="0">
                <a:solidFill>
                  <a:srgbClr val="FF0000"/>
                </a:solidFill>
              </a:rPr>
              <a:t>】</a:t>
            </a:r>
            <a:endParaRPr kumimoji="1" lang="ja-JP" altLang="en-US" sz="1300" dirty="0">
              <a:solidFill>
                <a:srgbClr val="FF0000"/>
              </a:solidFill>
            </a:endParaRPr>
          </a:p>
        </p:txBody>
      </p:sp>
      <p:sp>
        <p:nvSpPr>
          <p:cNvPr id="23" name="正方形/長方形 22"/>
          <p:cNvSpPr/>
          <p:nvPr/>
        </p:nvSpPr>
        <p:spPr>
          <a:xfrm>
            <a:off x="3152800" y="6565499"/>
            <a:ext cx="3816000" cy="279801"/>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rPr>
              <a:t>マイナンバー制度のインフラを活用</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0" name="ホームベース 129"/>
          <p:cNvSpPr/>
          <p:nvPr/>
        </p:nvSpPr>
        <p:spPr>
          <a:xfrm>
            <a:off x="138615" y="2683020"/>
            <a:ext cx="4598359" cy="364979"/>
          </a:xfrm>
          <a:prstGeom prst="homePlate">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 name="正方形/長方形 3"/>
          <p:cNvSpPr/>
          <p:nvPr/>
        </p:nvSpPr>
        <p:spPr>
          <a:xfrm>
            <a:off x="195536" y="2708920"/>
            <a:ext cx="4031873" cy="300082"/>
          </a:xfrm>
          <a:prstGeom prst="rect">
            <a:avLst/>
          </a:prstGeom>
        </p:spPr>
        <p:txBody>
          <a:bodyPr wrap="none">
            <a:spAutoFit/>
          </a:bodyPr>
          <a:lstStyle/>
          <a:p>
            <a:pPr marL="177416" lvl="0" indent="-177416" algn="ctr" defTabSz="912422">
              <a:lnSpc>
                <a:spcPct val="90000"/>
              </a:lnSpc>
              <a:spcBef>
                <a:spcPct val="20000"/>
              </a:spcBef>
            </a:pPr>
            <a:r>
              <a:rPr lang="ja-JP" altLang="en-US" sz="1500" dirty="0" smtClean="0">
                <a:solidFill>
                  <a:prstClr val="black"/>
                </a:solidFill>
                <a:latin typeface="ＤＦ特太ゴシック体" panose="020B0509000000000000" pitchFamily="49" charset="-128"/>
                <a:ea typeface="ＤＦ特太ゴシック体" panose="020B0509000000000000" pitchFamily="49" charset="-128"/>
              </a:rPr>
              <a:t>①　個人番号カードに健康保険証機能を付与</a:t>
            </a:r>
            <a:endParaRPr lang="en-US" altLang="ja-JP" sz="15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32" name="ホームベース 131"/>
          <p:cNvSpPr/>
          <p:nvPr/>
        </p:nvSpPr>
        <p:spPr>
          <a:xfrm>
            <a:off x="5323193" y="2683020"/>
            <a:ext cx="4526351" cy="364979"/>
          </a:xfrm>
          <a:prstGeom prst="homePlat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 name="正方形/長方形 2"/>
          <p:cNvSpPr/>
          <p:nvPr/>
        </p:nvSpPr>
        <p:spPr>
          <a:xfrm>
            <a:off x="5431569" y="2708920"/>
            <a:ext cx="4031873" cy="300082"/>
          </a:xfrm>
          <a:prstGeom prst="rect">
            <a:avLst/>
          </a:prstGeom>
        </p:spPr>
        <p:txBody>
          <a:bodyPr wrap="none">
            <a:spAutoFit/>
          </a:bodyPr>
          <a:lstStyle/>
          <a:p>
            <a:pPr marL="177416" indent="-177416" algn="ctr" defTabSz="912422">
              <a:lnSpc>
                <a:spcPct val="90000"/>
              </a:lnSpc>
              <a:spcBef>
                <a:spcPct val="20000"/>
              </a:spcBef>
            </a:pPr>
            <a:r>
              <a:rPr lang="ja-JP" altLang="en-US" sz="1500" dirty="0" smtClean="0">
                <a:solidFill>
                  <a:prstClr val="black"/>
                </a:solidFill>
                <a:latin typeface="ＤＦ特太ゴシック体" panose="020B0509000000000000" pitchFamily="49" charset="-128"/>
                <a:ea typeface="ＤＦ特太ゴシック体" panose="020B0509000000000000" pitchFamily="49" charset="-128"/>
              </a:rPr>
              <a:t>②　医療</a:t>
            </a:r>
            <a:r>
              <a:rPr lang="ja-JP" altLang="en-US" sz="1500" dirty="0">
                <a:solidFill>
                  <a:prstClr val="black"/>
                </a:solidFill>
                <a:latin typeface="ＤＦ特太ゴシック体" panose="020B0509000000000000" pitchFamily="49" charset="-128"/>
                <a:ea typeface="ＤＦ特太ゴシック体" panose="020B0509000000000000" pitchFamily="49" charset="-128"/>
              </a:rPr>
              <a:t>連携や研究に</a:t>
            </a:r>
            <a:r>
              <a:rPr lang="ja-JP" altLang="en-US" sz="1500" dirty="0" smtClean="0">
                <a:solidFill>
                  <a:prstClr val="black"/>
                </a:solidFill>
                <a:latin typeface="ＤＦ特太ゴシック体" panose="020B0509000000000000" pitchFamily="49" charset="-128"/>
                <a:ea typeface="ＤＦ特太ゴシック体" panose="020B0509000000000000" pitchFamily="49" charset="-128"/>
              </a:rPr>
              <a:t>利用可能</a:t>
            </a:r>
            <a:r>
              <a:rPr lang="ja-JP" altLang="en-US" sz="1500" dirty="0">
                <a:solidFill>
                  <a:prstClr val="black"/>
                </a:solidFill>
                <a:latin typeface="ＤＦ特太ゴシック体" panose="020B0509000000000000" pitchFamily="49" charset="-128"/>
                <a:ea typeface="ＤＦ特太ゴシック体" panose="020B0509000000000000" pitchFamily="49" charset="-128"/>
              </a:rPr>
              <a:t>な</a:t>
            </a:r>
            <a:r>
              <a:rPr lang="ja-JP" altLang="en-US" sz="1500" dirty="0" smtClean="0">
                <a:solidFill>
                  <a:prstClr val="black"/>
                </a:solidFill>
                <a:latin typeface="ＤＦ特太ゴシック体" panose="020B0509000000000000" pitchFamily="49" charset="-128"/>
                <a:ea typeface="ＤＦ特太ゴシック体" panose="020B0509000000000000" pitchFamily="49" charset="-128"/>
              </a:rPr>
              <a:t>番号の導入</a:t>
            </a:r>
            <a:endParaRPr lang="en-US" altLang="ja-JP" sz="15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7" name="テキスト ボックス 16"/>
          <p:cNvSpPr txBox="1"/>
          <p:nvPr/>
        </p:nvSpPr>
        <p:spPr>
          <a:xfrm>
            <a:off x="-20903" y="6469886"/>
            <a:ext cx="3173703" cy="415498"/>
          </a:xfrm>
          <a:prstGeom prst="rect">
            <a:avLst/>
          </a:prstGeom>
          <a:noFill/>
        </p:spPr>
        <p:txBody>
          <a:bodyPr wrap="square" rtlCol="0">
            <a:spAutoFit/>
          </a:bodyPr>
          <a:lstStyle/>
          <a:p>
            <a:r>
              <a:rPr kumimoji="1" lang="en-US" altLang="ja-JP" sz="1050" dirty="0" smtClean="0">
                <a:latin typeface="ＭＳ Ｐ明朝" panose="02020600040205080304" pitchFamily="18" charset="-128"/>
                <a:ea typeface="ＭＳ Ｐ明朝" panose="02020600040205080304" pitchFamily="18" charset="-128"/>
              </a:rPr>
              <a:t>※</a:t>
            </a:r>
            <a:r>
              <a:rPr lang="en-US" altLang="ja-JP" sz="1050" dirty="0">
                <a:latin typeface="ＭＳ Ｐ明朝" panose="02020600040205080304" pitchFamily="18" charset="-128"/>
                <a:ea typeface="ＭＳ Ｐ明朝" panose="02020600040205080304" pitchFamily="18" charset="-128"/>
              </a:rPr>
              <a:t>2017</a:t>
            </a:r>
            <a:r>
              <a:rPr lang="ja-JP" altLang="en-US" sz="1050" dirty="0" smtClean="0">
                <a:latin typeface="ＭＳ Ｐ明朝" panose="02020600040205080304" pitchFamily="18" charset="-128"/>
                <a:ea typeface="ＭＳ Ｐ明朝" panose="02020600040205080304" pitchFamily="18" charset="-128"/>
              </a:rPr>
              <a:t>年７月から、</a:t>
            </a:r>
            <a:r>
              <a:rPr kumimoji="1" lang="ja-JP" altLang="en-US" sz="1050" dirty="0" smtClean="0">
                <a:latin typeface="ＭＳ Ｐ明朝" panose="02020600040205080304" pitchFamily="18" charset="-128"/>
                <a:ea typeface="ＭＳ Ｐ明朝" panose="02020600040205080304" pitchFamily="18" charset="-128"/>
              </a:rPr>
              <a:t>マイナンバー制度による、医療</a:t>
            </a:r>
            <a:endParaRPr kumimoji="1" lang="en-US" altLang="ja-JP" sz="1050" dirty="0" smtClean="0">
              <a:latin typeface="ＭＳ Ｐ明朝" panose="02020600040205080304" pitchFamily="18" charset="-128"/>
              <a:ea typeface="ＭＳ Ｐ明朝" panose="02020600040205080304" pitchFamily="18" charset="-128"/>
            </a:endParaRPr>
          </a:p>
          <a:p>
            <a:r>
              <a:rPr lang="ja-JP" altLang="en-US" sz="1050" dirty="0">
                <a:latin typeface="ＭＳ Ｐ明朝" panose="02020600040205080304" pitchFamily="18" charset="-128"/>
                <a:ea typeface="ＭＳ Ｐ明朝" panose="02020600040205080304" pitchFamily="18" charset="-128"/>
              </a:rPr>
              <a:t>　</a:t>
            </a:r>
            <a:r>
              <a:rPr kumimoji="1" lang="ja-JP" altLang="en-US" sz="1050" dirty="0" smtClean="0">
                <a:latin typeface="ＭＳ Ｐ明朝" panose="02020600040205080304" pitchFamily="18" charset="-128"/>
                <a:ea typeface="ＭＳ Ｐ明朝" panose="02020600040205080304" pitchFamily="18" charset="-128"/>
              </a:rPr>
              <a:t>保険者や自治体間の情報連携が開始される予定。</a:t>
            </a:r>
            <a:endParaRPr kumimoji="1" lang="ja-JP" altLang="en-US" sz="1050" dirty="0">
              <a:latin typeface="ＭＳ Ｐ明朝" panose="02020600040205080304" pitchFamily="18" charset="-128"/>
              <a:ea typeface="ＭＳ Ｐ明朝" panose="02020600040205080304" pitchFamily="18" charset="-128"/>
            </a:endParaRPr>
          </a:p>
        </p:txBody>
      </p:sp>
      <p:sp>
        <p:nvSpPr>
          <p:cNvPr id="116" name="スライド番号プレースホルダー 1"/>
          <p:cNvSpPr txBox="1">
            <a:spLocks/>
          </p:cNvSpPr>
          <p:nvPr/>
        </p:nvSpPr>
        <p:spPr>
          <a:xfrm>
            <a:off x="7545288"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60</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117" name="テキスト ボックス 116"/>
          <p:cNvSpPr txBox="1"/>
          <p:nvPr/>
        </p:nvSpPr>
        <p:spPr>
          <a:xfrm>
            <a:off x="6825208" y="124097"/>
            <a:ext cx="2952328" cy="324000"/>
          </a:xfrm>
          <a:prstGeom prst="rect">
            <a:avLst/>
          </a:prstGeom>
          <a:solidFill>
            <a:schemeClr val="bg1"/>
          </a:solidFill>
          <a:ln w="6350">
            <a:solidFill>
              <a:schemeClr val="tx1"/>
            </a:solidFill>
          </a:ln>
        </p:spPr>
        <p:txBody>
          <a:bodyPr wrap="square" lIns="36000" rIns="36000" rtlCol="0">
            <a:noAutofit/>
          </a:bodyPr>
          <a:lstStyle/>
          <a:p>
            <a:pPr>
              <a:lnSpc>
                <a:spcPts val="1100"/>
              </a:lnSpc>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第６回産業競争力会議課題別会合</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永岡厚生労働副大臣提出資料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endParaRPr kumimoji="1" lang="ja-JP" altLang="en-US" sz="8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661240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0512" y="1772816"/>
            <a:ext cx="8602538" cy="1470025"/>
          </a:xfrm>
        </p:spPr>
        <p:txBody>
          <a:bodyPr>
            <a:normAutofit/>
          </a:bodyPr>
          <a:lstStyle/>
          <a:p>
            <a:r>
              <a:rPr kumimoji="1" lang="en-US" altLang="ja-JP" dirty="0" smtClean="0"/>
              <a:t>Ⅴ</a:t>
            </a:r>
            <a:r>
              <a:rPr kumimoji="1" lang="ja-JP" altLang="en-US" dirty="0" err="1" smtClean="0"/>
              <a:t>．</a:t>
            </a:r>
            <a:r>
              <a:rPr lang="ja-JP" altLang="en-US" dirty="0" smtClean="0"/>
              <a:t>保険者機能の強化</a:t>
            </a:r>
            <a:r>
              <a:rPr lang="ja-JP" altLang="en-US" dirty="0"/>
              <a:t>等</a:t>
            </a:r>
            <a:endParaRPr kumimoji="1" lang="ja-JP" altLang="en-US" dirty="0"/>
          </a:p>
        </p:txBody>
      </p:sp>
      <p:sp>
        <p:nvSpPr>
          <p:cNvPr id="5" name="タイトル 1"/>
          <p:cNvSpPr txBox="1">
            <a:spLocks/>
          </p:cNvSpPr>
          <p:nvPr/>
        </p:nvSpPr>
        <p:spPr>
          <a:xfrm>
            <a:off x="1640632" y="3068960"/>
            <a:ext cx="7128792" cy="2232248"/>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71463" algn="l">
              <a:lnSpc>
                <a:spcPts val="3200"/>
              </a:lnSpc>
              <a:tabLst>
                <a:tab pos="271463" algn="l"/>
              </a:tabLst>
            </a:pPr>
            <a:r>
              <a:rPr lang="ja-JP" altLang="en-US" sz="2400" dirty="0">
                <a:solidFill>
                  <a:schemeClr val="bg2">
                    <a:lumMod val="50000"/>
                  </a:schemeClr>
                </a:solidFill>
              </a:rPr>
              <a:t>１　データヘルス計画</a:t>
            </a:r>
          </a:p>
          <a:p>
            <a:pPr marL="271463" algn="l">
              <a:lnSpc>
                <a:spcPts val="3200"/>
              </a:lnSpc>
              <a:tabLst>
                <a:tab pos="271463" algn="l"/>
              </a:tabLst>
            </a:pPr>
            <a:r>
              <a:rPr lang="ja-JP" altLang="en-US" sz="2400" dirty="0">
                <a:solidFill>
                  <a:prstClr val="black"/>
                </a:solidFill>
              </a:rPr>
              <a:t>２　糖尿病性腎症の重症化予防の取組</a:t>
            </a:r>
          </a:p>
          <a:p>
            <a:pPr marL="271463" algn="l">
              <a:lnSpc>
                <a:spcPts val="3200"/>
              </a:lnSpc>
              <a:tabLst>
                <a:tab pos="271463" algn="l"/>
              </a:tabLst>
            </a:pPr>
            <a:r>
              <a:rPr lang="ja-JP" altLang="en-US" sz="2400" dirty="0">
                <a:solidFill>
                  <a:schemeClr val="bg2">
                    <a:lumMod val="50000"/>
                  </a:schemeClr>
                </a:solidFill>
              </a:rPr>
              <a:t>３　後発医薬品の使用促進に向けた取組</a:t>
            </a:r>
          </a:p>
          <a:p>
            <a:pPr marL="271463" algn="l">
              <a:lnSpc>
                <a:spcPts val="3200"/>
              </a:lnSpc>
              <a:tabLst>
                <a:tab pos="271463" algn="l"/>
              </a:tabLst>
            </a:pPr>
            <a:r>
              <a:rPr lang="ja-JP" altLang="en-US" sz="2400" dirty="0">
                <a:solidFill>
                  <a:schemeClr val="bg2">
                    <a:lumMod val="50000"/>
                  </a:schemeClr>
                </a:solidFill>
              </a:rPr>
              <a:t>４　第三者求償の推進</a:t>
            </a:r>
          </a:p>
          <a:p>
            <a:pPr marL="271463" algn="l">
              <a:lnSpc>
                <a:spcPts val="3200"/>
              </a:lnSpc>
              <a:tabLst>
                <a:tab pos="271463" algn="l"/>
              </a:tabLst>
            </a:pPr>
            <a:r>
              <a:rPr lang="ja-JP" altLang="en-US" sz="2400" dirty="0">
                <a:solidFill>
                  <a:schemeClr val="bg2">
                    <a:lumMod val="50000"/>
                  </a:schemeClr>
                </a:solidFill>
              </a:rPr>
              <a:t>５　保険者努力支援制度とその前倒し実施</a:t>
            </a:r>
          </a:p>
          <a:p>
            <a:pPr marL="271463" algn="l">
              <a:lnSpc>
                <a:spcPts val="3200"/>
              </a:lnSpc>
              <a:tabLst>
                <a:tab pos="271463" algn="l"/>
              </a:tabLst>
            </a:pPr>
            <a:r>
              <a:rPr lang="ja-JP" altLang="en-US" sz="2400" dirty="0">
                <a:solidFill>
                  <a:schemeClr val="bg2">
                    <a:lumMod val="50000"/>
                  </a:schemeClr>
                </a:solidFill>
              </a:rPr>
              <a:t>６　地域包括ケアの推進</a:t>
            </a:r>
          </a:p>
          <a:p>
            <a:pPr marL="271463" algn="l">
              <a:lnSpc>
                <a:spcPts val="3200"/>
              </a:lnSpc>
              <a:tabLst>
                <a:tab pos="271463" algn="l"/>
              </a:tabLst>
            </a:pPr>
            <a:r>
              <a:rPr lang="ja-JP" altLang="en-US" sz="2400" dirty="0">
                <a:solidFill>
                  <a:schemeClr val="bg2">
                    <a:lumMod val="50000"/>
                  </a:schemeClr>
                </a:solidFill>
              </a:rPr>
              <a:t>７　情報セキュリティ対策の強化について</a:t>
            </a:r>
            <a:endParaRPr lang="en-US" altLang="ja-JP" sz="2400" dirty="0">
              <a:solidFill>
                <a:schemeClr val="bg2">
                  <a:lumMod val="50000"/>
                </a:schemeClr>
              </a:solidFill>
            </a:endParaRPr>
          </a:p>
          <a:p>
            <a:pPr marL="271463" algn="l">
              <a:lnSpc>
                <a:spcPts val="3200"/>
              </a:lnSpc>
              <a:tabLst>
                <a:tab pos="271463" algn="l"/>
              </a:tabLst>
            </a:pPr>
            <a:r>
              <a:rPr lang="ja-JP" altLang="en-US" sz="2400" dirty="0" smtClean="0">
                <a:solidFill>
                  <a:schemeClr val="bg2">
                    <a:lumMod val="50000"/>
                  </a:schemeClr>
                </a:solidFill>
              </a:rPr>
              <a:t>８　番号制度の導入と</a:t>
            </a:r>
            <a:r>
              <a:rPr lang="ja-JP" altLang="en-US" sz="2400" dirty="0">
                <a:solidFill>
                  <a:schemeClr val="bg2">
                    <a:lumMod val="50000"/>
                  </a:schemeClr>
                </a:solidFill>
              </a:rPr>
              <a:t>活用について</a:t>
            </a:r>
            <a:endParaRPr lang="en-US" altLang="ja-JP" sz="2400" dirty="0" smtClean="0">
              <a:solidFill>
                <a:schemeClr val="bg2">
                  <a:lumMod val="50000"/>
                </a:schemeClr>
              </a:solidFill>
            </a:endParaRPr>
          </a:p>
        </p:txBody>
      </p:sp>
      <p:sp>
        <p:nvSpPr>
          <p:cNvPr id="4" name="正方形/長方形 3"/>
          <p:cNvSpPr/>
          <p:nvPr/>
        </p:nvSpPr>
        <p:spPr>
          <a:xfrm>
            <a:off x="1836765" y="3501008"/>
            <a:ext cx="6624736"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7281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52" y="0"/>
            <a:ext cx="9890448" cy="432048"/>
          </a:xfrm>
        </p:spPr>
        <p:txBody>
          <a:bodyPr>
            <a:normAutofit/>
          </a:bodyPr>
          <a:lstStyle/>
          <a:p>
            <a:r>
              <a:rPr kumimoji="1" lang="ja-JP" altLang="en-US" sz="1800" dirty="0" smtClean="0">
                <a:latin typeface="HGP創英角ｺﾞｼｯｸUB" panose="020B0900000000000000" pitchFamily="50" charset="-128"/>
                <a:ea typeface="HGP創英角ｺﾞｼｯｸUB" panose="020B0900000000000000" pitchFamily="50" charset="-128"/>
              </a:rPr>
              <a:t>生活習慣病の重症化予防に関する取組の推進</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116468" y="1028328"/>
            <a:ext cx="9673075" cy="2760712"/>
          </a:xfrm>
          <a:ln w="9525">
            <a:solidFill>
              <a:schemeClr val="accent6">
                <a:lumMod val="75000"/>
              </a:schemeClr>
            </a:solidFill>
          </a:ln>
        </p:spPr>
        <p:txBody>
          <a:bodyPr>
            <a:noAutofit/>
          </a:bodyPr>
          <a:lstStyle/>
          <a:p>
            <a:pPr algn="l"/>
            <a:r>
              <a:rPr lang="ja-JP" altLang="ja-JP" sz="1600" dirty="0">
                <a:solidFill>
                  <a:schemeClr val="tx1"/>
                </a:solidFill>
              </a:rPr>
              <a:t>（インセンティブ改革）</a:t>
            </a:r>
          </a:p>
          <a:p>
            <a:pPr algn="l"/>
            <a:r>
              <a:rPr lang="ja-JP" altLang="ja-JP" sz="1800" u="sng" dirty="0">
                <a:solidFill>
                  <a:schemeClr val="tx1"/>
                </a:solidFill>
              </a:rPr>
              <a:t>全ての国民が自らがんを含む生活習慣病を中心とした疾病の予防、合併症予防を含む重症化予防、介護予防、後発医薬品の使用や適切な受療行動をとること等を目指し、</a:t>
            </a:r>
            <a:r>
              <a:rPr lang="ja-JP" altLang="ja-JP" sz="1800" dirty="0">
                <a:solidFill>
                  <a:schemeClr val="tx1"/>
                </a:solidFill>
              </a:rPr>
              <a:t>特定健診やがん検診の受診率向上に取り組みつつ、個人や保険者の取組を促すインセンティブのある仕組みを構築することが重要である。</a:t>
            </a:r>
          </a:p>
          <a:p>
            <a:pPr algn="l"/>
            <a:r>
              <a:rPr lang="ja-JP" altLang="ja-JP" sz="1600" dirty="0" smtClean="0">
                <a:solidFill>
                  <a:schemeClr val="tx1"/>
                </a:solidFill>
              </a:rPr>
              <a:t>（</a:t>
            </a:r>
            <a:r>
              <a:rPr lang="ja-JP" altLang="ja-JP" sz="1600" dirty="0">
                <a:solidFill>
                  <a:schemeClr val="tx1"/>
                </a:solidFill>
              </a:rPr>
              <a:t>公的サービスの産業化） </a:t>
            </a:r>
          </a:p>
          <a:p>
            <a:pPr algn="l"/>
            <a:r>
              <a:rPr lang="ja-JP" altLang="ja-JP" sz="1800" dirty="0">
                <a:solidFill>
                  <a:schemeClr val="tx1"/>
                </a:solidFill>
              </a:rPr>
              <a:t>民間事業者も活用した保険者によるデータヘルスの取組について、中小企業も含めた企業による健康経営の取組との更なる連携を図り、</a:t>
            </a:r>
            <a:r>
              <a:rPr lang="ja-JP" altLang="ja-JP" sz="1800" u="sng" dirty="0">
                <a:solidFill>
                  <a:schemeClr val="tx1"/>
                </a:solidFill>
              </a:rPr>
              <a:t>健康増進、重症化予防を含めた疾病予防、重複・頻回受診対策、後発医薬品の使用促進等に係る好事例を強力に全国に展開する</a:t>
            </a:r>
            <a:r>
              <a:rPr lang="ja-JP" altLang="ja-JP" sz="1800" dirty="0">
                <a:solidFill>
                  <a:schemeClr val="tx1"/>
                </a:solidFill>
              </a:rPr>
              <a:t>。</a:t>
            </a:r>
          </a:p>
          <a:p>
            <a:pPr algn="l"/>
            <a:endParaRPr kumimoji="1" lang="ja-JP" altLang="en-US" sz="1800" dirty="0">
              <a:solidFill>
                <a:schemeClr val="tx1"/>
              </a:solidFill>
            </a:endParaRPr>
          </a:p>
        </p:txBody>
      </p:sp>
      <p:sp>
        <p:nvSpPr>
          <p:cNvPr id="4" name="額縁 3"/>
          <p:cNvSpPr/>
          <p:nvPr/>
        </p:nvSpPr>
        <p:spPr>
          <a:xfrm>
            <a:off x="116463" y="596280"/>
            <a:ext cx="9673079" cy="432048"/>
          </a:xfrm>
          <a:prstGeom prst="bevel">
            <a:avLst/>
          </a:prstGeom>
          <a:solidFill>
            <a:schemeClr val="accent6">
              <a:lumMod val="40000"/>
              <a:lumOff val="60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経済財政運営と改革の基本方針２０１５（平成２７年６月３０日閣議決定）</a:t>
            </a:r>
            <a:endParaRPr kumimoji="1" lang="ja-JP" altLang="en-US" b="1" dirty="0">
              <a:solidFill>
                <a:schemeClr val="tx1"/>
              </a:solidFill>
            </a:endParaRPr>
          </a:p>
        </p:txBody>
      </p:sp>
      <p:sp>
        <p:nvSpPr>
          <p:cNvPr id="7" name="サブタイトル 2"/>
          <p:cNvSpPr txBox="1">
            <a:spLocks/>
          </p:cNvSpPr>
          <p:nvPr/>
        </p:nvSpPr>
        <p:spPr>
          <a:xfrm>
            <a:off x="116468" y="4412704"/>
            <a:ext cx="9673075" cy="2112640"/>
          </a:xfrm>
          <a:prstGeom prst="rect">
            <a:avLst/>
          </a:prstGeom>
          <a:ln w="9525">
            <a:solidFill>
              <a:schemeClr val="accent6">
                <a:lumMod val="75000"/>
              </a:schemeClr>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1800" dirty="0" smtClean="0">
                <a:solidFill>
                  <a:schemeClr val="tx1"/>
                </a:solidFill>
              </a:rPr>
              <a:t>【</a:t>
            </a:r>
            <a:r>
              <a:rPr lang="ja-JP" altLang="en-US" sz="1800" dirty="0" smtClean="0">
                <a:solidFill>
                  <a:schemeClr val="tx1"/>
                </a:solidFill>
              </a:rPr>
              <a:t>宣言２</a:t>
            </a:r>
            <a:r>
              <a:rPr lang="en-US" altLang="ja-JP" sz="1800" dirty="0" smtClean="0">
                <a:solidFill>
                  <a:schemeClr val="tx1"/>
                </a:solidFill>
              </a:rPr>
              <a:t>】</a:t>
            </a:r>
          </a:p>
          <a:p>
            <a:pPr algn="l"/>
            <a:r>
              <a:rPr lang="ja-JP" altLang="en-US" sz="1800" dirty="0" smtClean="0">
                <a:solidFill>
                  <a:schemeClr val="tx1"/>
                </a:solidFill>
              </a:rPr>
              <a:t>かかりつけ医等と連携して生活習慣病の重症化予防に取り組む自治体を８００市町村、広域連合を２４団体以上とする。その際、糖尿病対策推進会議等の活用を図る。</a:t>
            </a:r>
            <a:endParaRPr lang="en-US" altLang="ja-JP" sz="1800" dirty="0">
              <a:solidFill>
                <a:schemeClr val="tx1"/>
              </a:solidFill>
            </a:endParaRPr>
          </a:p>
          <a:p>
            <a:pPr algn="l"/>
            <a:endParaRPr lang="en-US" altLang="ja-JP" sz="1800" dirty="0" smtClean="0">
              <a:solidFill>
                <a:schemeClr val="tx1"/>
              </a:solidFill>
            </a:endParaRPr>
          </a:p>
          <a:p>
            <a:pPr algn="l"/>
            <a:endParaRPr lang="en-US" altLang="ja-JP" sz="1800" dirty="0">
              <a:solidFill>
                <a:schemeClr val="tx1"/>
              </a:solidFill>
            </a:endParaRPr>
          </a:p>
          <a:p>
            <a:pPr algn="l"/>
            <a:r>
              <a:rPr lang="ja-JP" altLang="en-US" sz="1800" dirty="0" smtClean="0">
                <a:solidFill>
                  <a:schemeClr val="tx1"/>
                </a:solidFill>
              </a:rPr>
              <a:t>宣言を達成するため、</a:t>
            </a:r>
            <a:r>
              <a:rPr lang="ja-JP" altLang="en-US" sz="1800" dirty="0" smtClean="0">
                <a:solidFill>
                  <a:schemeClr val="tx1"/>
                </a:solidFill>
                <a:latin typeface="+mn-ea"/>
              </a:rPr>
              <a:t>「重症化予防（国保・後期広域）ワーキンググループ」</a:t>
            </a:r>
            <a:r>
              <a:rPr lang="ja-JP" altLang="en-US" sz="1800" dirty="0" smtClean="0">
                <a:solidFill>
                  <a:schemeClr val="tx1"/>
                </a:solidFill>
              </a:rPr>
              <a:t>を設置</a:t>
            </a:r>
            <a:endParaRPr lang="en-US" altLang="ja-JP" sz="1800" dirty="0" smtClean="0">
              <a:solidFill>
                <a:schemeClr val="tx1"/>
              </a:solidFill>
            </a:endParaRPr>
          </a:p>
          <a:p>
            <a:pPr algn="l"/>
            <a:endParaRPr lang="en-US" altLang="ja-JP" sz="1800" dirty="0">
              <a:solidFill>
                <a:schemeClr val="tx1"/>
              </a:solidFill>
            </a:endParaRPr>
          </a:p>
          <a:p>
            <a:pPr algn="l"/>
            <a:endParaRPr lang="ja-JP" altLang="en-US" sz="1800" dirty="0">
              <a:solidFill>
                <a:schemeClr val="tx1"/>
              </a:solidFill>
            </a:endParaRPr>
          </a:p>
        </p:txBody>
      </p:sp>
      <p:sp>
        <p:nvSpPr>
          <p:cNvPr id="8" name="下矢印 7"/>
          <p:cNvSpPr/>
          <p:nvPr/>
        </p:nvSpPr>
        <p:spPr>
          <a:xfrm>
            <a:off x="4172913" y="5469024"/>
            <a:ext cx="468052" cy="408248"/>
          </a:xfrm>
          <a:prstGeom prst="downArrow">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額縁 4"/>
          <p:cNvSpPr/>
          <p:nvPr/>
        </p:nvSpPr>
        <p:spPr>
          <a:xfrm>
            <a:off x="116462" y="4005064"/>
            <a:ext cx="9673080" cy="432048"/>
          </a:xfrm>
          <a:prstGeom prst="bevel">
            <a:avLst/>
          </a:prstGeom>
          <a:solidFill>
            <a:schemeClr val="accent5">
              <a:lumMod val="20000"/>
              <a:lumOff val="80000"/>
            </a:schemeClr>
          </a:solid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日本健康会議「健康なまち・職場づくり宣言２０２０」（平成２７年７月１０日採択）</a:t>
            </a:r>
            <a:endParaRPr kumimoji="1" lang="ja-JP" altLang="en-US" b="1" dirty="0">
              <a:solidFill>
                <a:schemeClr val="tx1"/>
              </a:solidFill>
            </a:endParaRPr>
          </a:p>
        </p:txBody>
      </p:sp>
      <p:cxnSp>
        <p:nvCxnSpPr>
          <p:cNvPr id="9" name="直線コネクタ 8"/>
          <p:cNvCxnSpPr/>
          <p:nvPr/>
        </p:nvCxnSpPr>
        <p:spPr>
          <a:xfrm>
            <a:off x="15552" y="395894"/>
            <a:ext cx="990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1"/>
          <p:cNvSpPr txBox="1">
            <a:spLocks/>
          </p:cNvSpPr>
          <p:nvPr/>
        </p:nvSpPr>
        <p:spPr>
          <a:xfrm>
            <a:off x="7610152"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7</a:t>
            </a:fld>
            <a:endParaRPr lang="ja-JP" altLang="en-US"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4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10208" y="461322"/>
            <a:ext cx="9151303" cy="2448000"/>
          </a:xfrm>
          <a:prstGeom prst="rect">
            <a:avLst/>
          </a:prstGeom>
          <a:solidFill>
            <a:schemeClr val="bg1">
              <a:lumMod val="95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7" name="Rectangle 4"/>
          <p:cNvSpPr txBox="1">
            <a:spLocks noChangeArrowheads="1"/>
          </p:cNvSpPr>
          <p:nvPr/>
        </p:nvSpPr>
        <p:spPr>
          <a:xfrm>
            <a:off x="531147" y="475548"/>
            <a:ext cx="9030363" cy="273967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800"/>
              </a:lnSpc>
              <a:buFontTx/>
              <a:buNone/>
            </a:pPr>
            <a:r>
              <a:rPr lang="ja-JP" altLang="en-US" sz="1400" dirty="0" smtClean="0">
                <a:latin typeface="メイリオ" pitchFamily="50" charset="-128"/>
                <a:ea typeface="メイリオ" pitchFamily="50" charset="-128"/>
                <a:cs typeface="メイリオ" pitchFamily="50" charset="-128"/>
              </a:rPr>
              <a:t>◆　</a:t>
            </a:r>
            <a:r>
              <a:rPr lang="ja-JP" altLang="en-US" sz="1400" u="sng" dirty="0">
                <a:latin typeface="メイリオ" pitchFamily="50" charset="-128"/>
                <a:ea typeface="メイリオ" pitchFamily="50" charset="-128"/>
                <a:cs typeface="メイリオ" pitchFamily="50" charset="-128"/>
              </a:rPr>
              <a:t>経済界・医療関係団体</a:t>
            </a:r>
            <a:r>
              <a:rPr lang="ja-JP" altLang="en-US" sz="1400" u="sng" dirty="0" smtClean="0">
                <a:latin typeface="メイリオ" pitchFamily="50" charset="-128"/>
                <a:ea typeface="メイリオ" pitchFamily="50" charset="-128"/>
                <a:cs typeface="メイリオ" pitchFamily="50" charset="-128"/>
              </a:rPr>
              <a:t>・</a:t>
            </a:r>
            <a:r>
              <a:rPr lang="ja-JP" altLang="en-US" sz="1400" u="sng" dirty="0">
                <a:latin typeface="メイリオ" pitchFamily="50" charset="-128"/>
                <a:ea typeface="メイリオ" pitchFamily="50" charset="-128"/>
                <a:cs typeface="メイリオ" pitchFamily="50" charset="-128"/>
              </a:rPr>
              <a:t>自治</a:t>
            </a:r>
            <a:r>
              <a:rPr lang="ja-JP" altLang="en-US" sz="1400" u="sng" dirty="0" smtClean="0">
                <a:latin typeface="メイリオ" pitchFamily="50" charset="-128"/>
                <a:ea typeface="メイリオ" pitchFamily="50" charset="-128"/>
                <a:cs typeface="メイリオ" pitchFamily="50" charset="-128"/>
              </a:rPr>
              <a:t>体のリーダー</a:t>
            </a:r>
            <a:r>
              <a:rPr lang="ja-JP" altLang="en-US" sz="1400" dirty="0" smtClean="0">
                <a:latin typeface="メイリオ" pitchFamily="50" charset="-128"/>
                <a:ea typeface="メイリオ" pitchFamily="50" charset="-128"/>
                <a:cs typeface="メイリオ" pitchFamily="50" charset="-128"/>
              </a:rPr>
              <a:t>が手を携え</a:t>
            </a:r>
            <a:r>
              <a:rPr lang="ja-JP" altLang="en-US" sz="1400" dirty="0">
                <a:latin typeface="メイリオ" pitchFamily="50" charset="-128"/>
                <a:ea typeface="メイリオ" pitchFamily="50" charset="-128"/>
                <a:cs typeface="メイリオ" pitchFamily="50" charset="-128"/>
              </a:rPr>
              <a:t>、</a:t>
            </a:r>
            <a:r>
              <a:rPr lang="ja-JP" altLang="en-US" sz="1400" u="sng" dirty="0">
                <a:latin typeface="メイリオ" pitchFamily="50" charset="-128"/>
                <a:ea typeface="メイリオ" pitchFamily="50" charset="-128"/>
                <a:cs typeface="メイリオ" pitchFamily="50" charset="-128"/>
              </a:rPr>
              <a:t>健康寿命の延伸</a:t>
            </a:r>
            <a:r>
              <a:rPr lang="ja-JP" altLang="en-US" sz="1400" dirty="0">
                <a:latin typeface="メイリオ" pitchFamily="50" charset="-128"/>
                <a:ea typeface="メイリオ" pitchFamily="50" charset="-128"/>
                <a:cs typeface="メイリオ" pitchFamily="50" charset="-128"/>
              </a:rPr>
              <a:t>とともに</a:t>
            </a:r>
            <a:r>
              <a:rPr lang="ja-JP" altLang="en-US" sz="1400" u="sng" dirty="0">
                <a:latin typeface="メイリオ" pitchFamily="50" charset="-128"/>
                <a:ea typeface="メイリオ" pitchFamily="50" charset="-128"/>
                <a:cs typeface="メイリオ" pitchFamily="50" charset="-128"/>
              </a:rPr>
              <a:t>医療費</a:t>
            </a:r>
            <a:r>
              <a:rPr lang="ja-JP" altLang="en-US" sz="1400" u="sng" dirty="0" smtClean="0">
                <a:latin typeface="メイリオ" pitchFamily="50" charset="-128"/>
                <a:ea typeface="メイリオ" pitchFamily="50" charset="-128"/>
                <a:cs typeface="メイリオ" pitchFamily="50" charset="-128"/>
              </a:rPr>
              <a:t>の</a:t>
            </a:r>
            <a:r>
              <a:rPr lang="ja-JP" altLang="en-US" sz="1400" u="sng" dirty="0">
                <a:latin typeface="メイリオ" pitchFamily="50" charset="-128"/>
                <a:ea typeface="メイリオ" pitchFamily="50" charset="-128"/>
                <a:cs typeface="メイリオ" pitchFamily="50" charset="-128"/>
              </a:rPr>
              <a:t>適正化</a:t>
            </a:r>
            <a:r>
              <a:rPr lang="ja-JP" altLang="en-US" sz="1400" dirty="0" smtClean="0">
                <a:latin typeface="メイリオ" pitchFamily="50" charset="-128"/>
                <a:ea typeface="メイリオ" pitchFamily="50" charset="-128"/>
                <a:cs typeface="メイリオ" pitchFamily="50" charset="-128"/>
              </a:rPr>
              <a:t>を図る</a:t>
            </a:r>
            <a:r>
              <a:rPr lang="en-US" altLang="ja-JP" sz="1400" dirty="0" smtClean="0">
                <a:latin typeface="メイリオ" pitchFamily="50" charset="-128"/>
                <a:ea typeface="メイリオ" pitchFamily="50" charset="-128"/>
                <a:cs typeface="メイリオ" pitchFamily="50" charset="-128"/>
              </a:rPr>
              <a:t/>
            </a:r>
            <a:br>
              <a:rPr lang="en-US" altLang="ja-JP" sz="1400" dirty="0" smtClean="0">
                <a:latin typeface="メイリオ" pitchFamily="50" charset="-128"/>
                <a:ea typeface="メイリオ" pitchFamily="50" charset="-128"/>
                <a:cs typeface="メイリオ" pitchFamily="50" charset="-128"/>
              </a:rPr>
            </a:br>
            <a:r>
              <a:rPr lang="ja-JP" altLang="en-US" sz="1400" dirty="0" smtClean="0">
                <a:latin typeface="メイリオ" pitchFamily="50" charset="-128"/>
                <a:ea typeface="メイリオ" pitchFamily="50" charset="-128"/>
                <a:cs typeface="メイリオ" pitchFamily="50" charset="-128"/>
              </a:rPr>
              <a:t>こと</a:t>
            </a:r>
            <a:r>
              <a:rPr lang="ja-JP" altLang="en-US" sz="1400" dirty="0">
                <a:latin typeface="メイリオ" pitchFamily="50" charset="-128"/>
                <a:ea typeface="メイリオ" pitchFamily="50" charset="-128"/>
                <a:cs typeface="メイリオ" pitchFamily="50" charset="-128"/>
              </a:rPr>
              <a:t>を目的として、自治体や企業、保険者における先進的な予防・健康づくりの取組を全国に</a:t>
            </a:r>
            <a:r>
              <a:rPr lang="ja-JP" altLang="en-US" sz="1400" dirty="0" smtClean="0">
                <a:latin typeface="メイリオ" pitchFamily="50" charset="-128"/>
                <a:ea typeface="メイリオ" pitchFamily="50" charset="-128"/>
                <a:cs typeface="メイリオ" pitchFamily="50" charset="-128"/>
              </a:rPr>
              <a:t>広げるため</a:t>
            </a:r>
            <a:r>
              <a:rPr lang="ja-JP" altLang="en-US" sz="1400" dirty="0">
                <a:latin typeface="メイリオ" pitchFamily="50" charset="-128"/>
                <a:ea typeface="メイリオ" pitchFamily="50" charset="-128"/>
                <a:cs typeface="メイリオ" pitchFamily="50" charset="-128"/>
              </a:rPr>
              <a:t>、</a:t>
            </a:r>
            <a:r>
              <a:rPr lang="ja-JP" altLang="en-US" sz="1400" u="sng" dirty="0">
                <a:latin typeface="メイリオ" pitchFamily="50" charset="-128"/>
                <a:ea typeface="メイリオ" pitchFamily="50" charset="-128"/>
                <a:cs typeface="メイリオ" pitchFamily="50" charset="-128"/>
              </a:rPr>
              <a:t>民間主導の活動体</a:t>
            </a:r>
            <a:r>
              <a:rPr lang="ja-JP" altLang="en-US" sz="1400" dirty="0">
                <a:latin typeface="メイリオ" pitchFamily="50" charset="-128"/>
                <a:ea typeface="メイリオ" pitchFamily="50" charset="-128"/>
                <a:cs typeface="メイリオ" pitchFamily="50" charset="-128"/>
              </a:rPr>
              <a:t>である「日本健康会議</a:t>
            </a:r>
            <a:r>
              <a:rPr lang="ja-JP" altLang="en-US" sz="1400" dirty="0" smtClean="0">
                <a:latin typeface="メイリオ" pitchFamily="50" charset="-128"/>
                <a:ea typeface="メイリオ" pitchFamily="50" charset="-128"/>
                <a:cs typeface="メイリオ" pitchFamily="50" charset="-128"/>
              </a:rPr>
              <a:t>」を</a:t>
            </a:r>
            <a:r>
              <a:rPr lang="en-US" altLang="ja-JP" sz="1400" u="sng" dirty="0" smtClean="0">
                <a:latin typeface="メイリオ" pitchFamily="50" charset="-128"/>
                <a:ea typeface="メイリオ" pitchFamily="50" charset="-128"/>
                <a:cs typeface="メイリオ" pitchFamily="50" charset="-128"/>
              </a:rPr>
              <a:t>2015</a:t>
            </a:r>
            <a:r>
              <a:rPr lang="ja-JP" altLang="en-US" sz="1400" u="sng" dirty="0" smtClean="0">
                <a:latin typeface="メイリオ" pitchFamily="50" charset="-128"/>
                <a:ea typeface="メイリオ" pitchFamily="50" charset="-128"/>
                <a:cs typeface="メイリオ" pitchFamily="50" charset="-128"/>
              </a:rPr>
              <a:t>年７月</a:t>
            </a:r>
            <a:r>
              <a:rPr lang="en-US" altLang="ja-JP" sz="1400" u="sng" dirty="0" smtClean="0">
                <a:latin typeface="メイリオ" pitchFamily="50" charset="-128"/>
                <a:ea typeface="メイリオ" pitchFamily="50" charset="-128"/>
                <a:cs typeface="メイリオ" pitchFamily="50" charset="-128"/>
              </a:rPr>
              <a:t>10</a:t>
            </a:r>
            <a:r>
              <a:rPr lang="ja-JP" altLang="en-US" sz="1400" u="sng" dirty="0" smtClean="0">
                <a:latin typeface="メイリオ" pitchFamily="50" charset="-128"/>
                <a:ea typeface="メイリオ" pitchFamily="50" charset="-128"/>
                <a:cs typeface="メイリオ" pitchFamily="50" charset="-128"/>
              </a:rPr>
              <a:t>日に発足</a:t>
            </a:r>
            <a:r>
              <a:rPr lang="ja-JP" altLang="en-US" sz="1400" dirty="0" smtClean="0">
                <a:latin typeface="メイリオ" pitchFamily="50" charset="-128"/>
                <a:ea typeface="メイリオ" pitchFamily="50" charset="-128"/>
                <a:cs typeface="メイリオ" pitchFamily="50" charset="-128"/>
              </a:rPr>
              <a:t>。</a:t>
            </a:r>
            <a:endParaRPr lang="en-US" altLang="ja-JP" sz="1400" dirty="0" smtClean="0">
              <a:latin typeface="メイリオ" pitchFamily="50" charset="-128"/>
              <a:ea typeface="メイリオ" pitchFamily="50" charset="-128"/>
              <a:cs typeface="メイリオ" pitchFamily="50" charset="-128"/>
            </a:endParaRPr>
          </a:p>
          <a:p>
            <a:pPr>
              <a:lnSpc>
                <a:spcPts val="1800"/>
              </a:lnSpc>
              <a:buFontTx/>
              <a:buNone/>
            </a:pPr>
            <a:r>
              <a:rPr lang="ja-JP" altLang="en-US" sz="1400" dirty="0" smtClean="0">
                <a:latin typeface="メイリオ" pitchFamily="50" charset="-128"/>
                <a:ea typeface="メイリオ" pitchFamily="50" charset="-128"/>
                <a:cs typeface="メイリオ" pitchFamily="50" charset="-128"/>
              </a:rPr>
              <a:t>◆　自治体</a:t>
            </a:r>
            <a:r>
              <a:rPr lang="ja-JP" altLang="en-US" sz="1400" dirty="0">
                <a:latin typeface="メイリオ" pitchFamily="50" charset="-128"/>
                <a:ea typeface="メイリオ" pitchFamily="50" charset="-128"/>
                <a:cs typeface="メイリオ" pitchFamily="50" charset="-128"/>
              </a:rPr>
              <a:t>や</a:t>
            </a:r>
            <a:r>
              <a:rPr lang="ja-JP" altLang="en-US" sz="1400" dirty="0" smtClean="0">
                <a:latin typeface="メイリオ" pitchFamily="50" charset="-128"/>
                <a:ea typeface="メイリオ" pitchFamily="50" charset="-128"/>
                <a:cs typeface="メイリオ" pitchFamily="50" charset="-128"/>
              </a:rPr>
              <a:t>企業・保険者における先進的</a:t>
            </a:r>
            <a:r>
              <a:rPr lang="ja-JP" altLang="en-US" sz="1400" dirty="0">
                <a:latin typeface="メイリオ" pitchFamily="50" charset="-128"/>
                <a:ea typeface="メイリオ" pitchFamily="50" charset="-128"/>
                <a:cs typeface="メイリオ" pitchFamily="50" charset="-128"/>
              </a:rPr>
              <a:t>な取組を横展開する</a:t>
            </a:r>
            <a:r>
              <a:rPr lang="ja-JP" altLang="en-US" sz="1400" dirty="0" smtClean="0">
                <a:latin typeface="メイリオ" pitchFamily="50" charset="-128"/>
                <a:ea typeface="メイリオ" pitchFamily="50" charset="-128"/>
                <a:cs typeface="メイリオ" pitchFamily="50" charset="-128"/>
              </a:rPr>
              <a:t>ため、</a:t>
            </a:r>
            <a:r>
              <a:rPr lang="en-US" altLang="ja-JP" sz="1400" u="sng" dirty="0" smtClean="0">
                <a:latin typeface="メイリオ" pitchFamily="50" charset="-128"/>
                <a:ea typeface="メイリオ" pitchFamily="50" charset="-128"/>
                <a:cs typeface="メイリオ" pitchFamily="50" charset="-128"/>
              </a:rPr>
              <a:t>2020</a:t>
            </a:r>
            <a:r>
              <a:rPr lang="ja-JP" altLang="en-US" sz="1400" u="sng" dirty="0">
                <a:latin typeface="メイリオ" pitchFamily="50" charset="-128"/>
                <a:ea typeface="メイリオ" pitchFamily="50" charset="-128"/>
                <a:cs typeface="メイリオ" pitchFamily="50" charset="-128"/>
              </a:rPr>
              <a:t>年までの数値目標（</a:t>
            </a:r>
            <a:r>
              <a:rPr lang="en-US" altLang="ja-JP" sz="1400" u="sng" dirty="0">
                <a:latin typeface="メイリオ" pitchFamily="50" charset="-128"/>
                <a:ea typeface="メイリオ" pitchFamily="50" charset="-128"/>
                <a:cs typeface="メイリオ" pitchFamily="50" charset="-128"/>
              </a:rPr>
              <a:t>KPI</a:t>
            </a:r>
            <a:r>
              <a:rPr lang="ja-JP" altLang="en-US" sz="1400" u="sng" dirty="0">
                <a:latin typeface="メイリオ" pitchFamily="50" charset="-128"/>
                <a:ea typeface="メイリオ" pitchFamily="50" charset="-128"/>
                <a:cs typeface="メイリオ" pitchFamily="50" charset="-128"/>
              </a:rPr>
              <a:t>）を</a:t>
            </a:r>
            <a:r>
              <a:rPr lang="ja-JP" altLang="en-US" sz="1400" u="sng" dirty="0" smtClean="0">
                <a:latin typeface="メイリオ" pitchFamily="50" charset="-128"/>
                <a:ea typeface="メイリオ" pitchFamily="50" charset="-128"/>
                <a:cs typeface="メイリオ" pitchFamily="50" charset="-128"/>
              </a:rPr>
              <a:t>入れた「健康なまち・職場づくり宣言</a:t>
            </a:r>
            <a:r>
              <a:rPr lang="en-US" altLang="ja-JP" sz="1400" u="sng" dirty="0" smtClean="0">
                <a:latin typeface="メイリオ" pitchFamily="50" charset="-128"/>
                <a:ea typeface="メイリオ" pitchFamily="50" charset="-128"/>
                <a:cs typeface="メイリオ" pitchFamily="50" charset="-128"/>
              </a:rPr>
              <a:t>2020</a:t>
            </a:r>
            <a:r>
              <a:rPr lang="ja-JP" altLang="en-US" sz="1400" u="sng" dirty="0" smtClean="0">
                <a:latin typeface="メイリオ" pitchFamily="50" charset="-128"/>
                <a:ea typeface="メイリオ" pitchFamily="50" charset="-128"/>
                <a:cs typeface="メイリオ" pitchFamily="50" charset="-128"/>
              </a:rPr>
              <a:t>」を採択</a:t>
            </a:r>
            <a:r>
              <a:rPr lang="ja-JP" altLang="en-US" sz="1400" dirty="0" smtClean="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a:p>
            <a:pPr>
              <a:lnSpc>
                <a:spcPts val="1800"/>
              </a:lnSpc>
              <a:buFontTx/>
              <a:buNone/>
            </a:pPr>
            <a:r>
              <a:rPr lang="ja-JP" altLang="en-US" sz="1400" dirty="0" smtClean="0">
                <a:latin typeface="メイリオ" pitchFamily="50" charset="-128"/>
                <a:ea typeface="メイリオ" pitchFamily="50" charset="-128"/>
                <a:cs typeface="メイリオ" pitchFamily="50" charset="-128"/>
              </a:rPr>
              <a:t>◆　この</a:t>
            </a:r>
            <a:r>
              <a:rPr lang="ja-JP" altLang="en-US" sz="1400" dirty="0">
                <a:latin typeface="メイリオ" pitchFamily="50" charset="-128"/>
                <a:ea typeface="メイリオ" pitchFamily="50" charset="-128"/>
                <a:cs typeface="メイリオ" pitchFamily="50" charset="-128"/>
              </a:rPr>
              <a:t>目標を着実に達成するため</a:t>
            </a:r>
            <a:r>
              <a:rPr lang="ja-JP" altLang="en-US" sz="1400" dirty="0" smtClean="0">
                <a:latin typeface="メイリオ" pitchFamily="50" charset="-128"/>
                <a:ea typeface="メイリオ" pitchFamily="50" charset="-128"/>
                <a:cs typeface="メイリオ" pitchFamily="50" charset="-128"/>
              </a:rPr>
              <a:t>、</a:t>
            </a:r>
            <a:endParaRPr lang="en-US" altLang="ja-JP" sz="1400" dirty="0" smtClean="0">
              <a:latin typeface="メイリオ" pitchFamily="50" charset="-128"/>
              <a:ea typeface="メイリオ" pitchFamily="50" charset="-128"/>
              <a:cs typeface="メイリオ" pitchFamily="50" charset="-128"/>
            </a:endParaRPr>
          </a:p>
          <a:p>
            <a:pPr>
              <a:lnSpc>
                <a:spcPts val="1500"/>
              </a:lnSpc>
              <a:buFontTx/>
              <a:buNone/>
            </a:pPr>
            <a:r>
              <a:rPr lang="ja-JP" altLang="en-US" sz="1400" dirty="0" smtClean="0">
                <a:latin typeface="メイリオ" pitchFamily="50" charset="-128"/>
                <a:ea typeface="メイリオ" pitchFamily="50" charset="-128"/>
                <a:cs typeface="メイリオ" pitchFamily="50" charset="-128"/>
              </a:rPr>
              <a:t>　　①取組ごとに</a:t>
            </a:r>
            <a:r>
              <a:rPr lang="ja-JP" altLang="en-US" sz="1400" u="sng" dirty="0" smtClean="0">
                <a:latin typeface="メイリオ" pitchFamily="50" charset="-128"/>
                <a:ea typeface="メイリオ" pitchFamily="50" charset="-128"/>
                <a:cs typeface="メイリオ" pitchFamily="50" charset="-128"/>
              </a:rPr>
              <a:t>ワーキンググループを設置</a:t>
            </a:r>
            <a:r>
              <a:rPr lang="ja-JP" altLang="en-US" sz="1400" dirty="0" smtClean="0">
                <a:latin typeface="メイリオ" pitchFamily="50" charset="-128"/>
                <a:ea typeface="メイリオ" pitchFamily="50" charset="-128"/>
                <a:cs typeface="メイリオ" pitchFamily="50" charset="-128"/>
              </a:rPr>
              <a:t>し、</a:t>
            </a:r>
            <a:r>
              <a:rPr lang="ja-JP" altLang="en-US" sz="1400" u="sng" dirty="0" smtClean="0">
                <a:latin typeface="メイリオ" pitchFamily="50" charset="-128"/>
                <a:ea typeface="メイリオ" pitchFamily="50" charset="-128"/>
                <a:cs typeface="メイリオ" pitchFamily="50" charset="-128"/>
              </a:rPr>
              <a:t>厚労省・経産省も協力</a:t>
            </a:r>
            <a:r>
              <a:rPr lang="ja-JP" altLang="en-US" sz="1400" dirty="0" smtClean="0">
                <a:latin typeface="メイリオ" pitchFamily="50" charset="-128"/>
                <a:ea typeface="メイリオ" pitchFamily="50" charset="-128"/>
                <a:cs typeface="メイリオ" pitchFamily="50" charset="-128"/>
              </a:rPr>
              <a:t>して具体的な</a:t>
            </a:r>
            <a:r>
              <a:rPr lang="ja-JP" altLang="en-US" sz="1400" dirty="0">
                <a:latin typeface="メイリオ" pitchFamily="50" charset="-128"/>
                <a:ea typeface="メイリオ" pitchFamily="50" charset="-128"/>
                <a:cs typeface="メイリオ" pitchFamily="50" charset="-128"/>
              </a:rPr>
              <a:t>推進方策を検討し、　</a:t>
            </a:r>
            <a:r>
              <a:rPr lang="ja-JP" altLang="en-US" sz="1400" dirty="0" smtClean="0">
                <a:latin typeface="メイリオ" pitchFamily="50" charset="-128"/>
                <a:ea typeface="メイリオ" pitchFamily="50" charset="-128"/>
                <a:cs typeface="メイリオ" pitchFamily="50" charset="-128"/>
              </a:rPr>
              <a:t>　　　　　　　　　　　　</a:t>
            </a:r>
            <a:endParaRPr lang="en-US" altLang="ja-JP" sz="1400" dirty="0" smtClean="0">
              <a:latin typeface="メイリオ" pitchFamily="50" charset="-128"/>
              <a:ea typeface="メイリオ" pitchFamily="50" charset="-128"/>
              <a:cs typeface="メイリオ" pitchFamily="50" charset="-128"/>
            </a:endParaRPr>
          </a:p>
          <a:p>
            <a:pPr>
              <a:lnSpc>
                <a:spcPts val="1500"/>
              </a:lnSpc>
              <a:buFontTx/>
              <a:buNone/>
            </a:pPr>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　　ボトルネックの解消や好事例の拡大を行う。</a:t>
            </a:r>
            <a:endParaRPr lang="en-US" altLang="ja-JP" sz="1400" dirty="0" smtClean="0">
              <a:latin typeface="メイリオ" pitchFamily="50" charset="-128"/>
              <a:ea typeface="メイリオ" pitchFamily="50" charset="-128"/>
              <a:cs typeface="メイリオ" pitchFamily="50" charset="-128"/>
            </a:endParaRPr>
          </a:p>
          <a:p>
            <a:pPr>
              <a:lnSpc>
                <a:spcPts val="1500"/>
              </a:lnSpc>
              <a:buNone/>
            </a:pPr>
            <a:r>
              <a:rPr lang="ja-JP" altLang="en-US" sz="1400" dirty="0" smtClean="0">
                <a:latin typeface="メイリオ" pitchFamily="50" charset="-128"/>
                <a:ea typeface="メイリオ" pitchFamily="50" charset="-128"/>
                <a:cs typeface="メイリオ" pitchFamily="50" charset="-128"/>
              </a:rPr>
              <a:t>　　②</a:t>
            </a:r>
            <a:r>
              <a:rPr lang="ja-JP" altLang="en-US" sz="1400" u="sng" dirty="0">
                <a:latin typeface="メイリオ" pitchFamily="50" charset="-128"/>
                <a:ea typeface="メイリオ" pitchFamily="50" charset="-128"/>
                <a:cs typeface="メイリオ" pitchFamily="50" charset="-128"/>
              </a:rPr>
              <a:t>「日本健康会議 ポータルサイト」を開設</a:t>
            </a:r>
            <a:r>
              <a:rPr lang="ja-JP" altLang="en-US" sz="1400" dirty="0">
                <a:latin typeface="メイリオ" pitchFamily="50" charset="-128"/>
                <a:ea typeface="メイリオ" pitchFamily="50" charset="-128"/>
                <a:cs typeface="メイリオ" pitchFamily="50" charset="-128"/>
              </a:rPr>
              <a:t>し、例えば、地域別や業界別などの形で取組状況</a:t>
            </a:r>
            <a:r>
              <a:rPr lang="ja-JP" altLang="en-US" sz="1400" dirty="0" smtClean="0">
                <a:latin typeface="メイリオ" pitchFamily="50" charset="-128"/>
                <a:ea typeface="メイリオ" pitchFamily="50" charset="-128"/>
                <a:cs typeface="メイリオ" pitchFamily="50" charset="-128"/>
              </a:rPr>
              <a:t>を</a:t>
            </a:r>
            <a:endParaRPr lang="en-US" altLang="ja-JP" sz="1400" dirty="0" smtClean="0">
              <a:latin typeface="メイリオ" pitchFamily="50" charset="-128"/>
              <a:ea typeface="メイリオ" pitchFamily="50" charset="-128"/>
              <a:cs typeface="メイリオ" pitchFamily="50" charset="-128"/>
            </a:endParaRPr>
          </a:p>
          <a:p>
            <a:pPr>
              <a:lnSpc>
                <a:spcPts val="1500"/>
              </a:lnSpc>
              <a:buNone/>
            </a:pPr>
            <a:r>
              <a:rPr lang="ja-JP" altLang="en-US" sz="1400" dirty="0" smtClean="0">
                <a:latin typeface="メイリオ" pitchFamily="50" charset="-128"/>
                <a:ea typeface="メイリオ" pitchFamily="50" charset="-128"/>
                <a:cs typeface="メイリオ" pitchFamily="50" charset="-128"/>
              </a:rPr>
              <a:t>　　　「見える化」し、競争を促す。</a:t>
            </a:r>
            <a:endParaRPr lang="en-US" altLang="ja-JP" sz="1400" dirty="0" smtClean="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473990" y="2938032"/>
            <a:ext cx="7746317" cy="738664"/>
          </a:xfrm>
          <a:prstGeom prst="rect">
            <a:avLst/>
          </a:prstGeom>
          <a:noFill/>
        </p:spPr>
        <p:txBody>
          <a:bodyPr wrap="square" rtlCol="0">
            <a:spAutoFit/>
          </a:bodyPr>
          <a:lstStyle/>
          <a:p>
            <a:r>
              <a:rPr kumimoji="1" lang="ja-JP" altLang="en-US" sz="1400" dirty="0" smtClean="0">
                <a:solidFill>
                  <a:schemeClr val="tx1"/>
                </a:solidFill>
                <a:latin typeface="メイリオ" pitchFamily="50" charset="-128"/>
                <a:ea typeface="メイリオ" pitchFamily="50" charset="-128"/>
                <a:cs typeface="メイリオ" pitchFamily="50" charset="-128"/>
              </a:rPr>
              <a:t>日時：</a:t>
            </a:r>
            <a:r>
              <a:rPr kumimoji="1" lang="en-US" altLang="ja-JP" sz="1400" dirty="0" smtClean="0">
                <a:solidFill>
                  <a:schemeClr val="tx1"/>
                </a:solidFill>
                <a:latin typeface="メイリオ" pitchFamily="50" charset="-128"/>
                <a:ea typeface="メイリオ" pitchFamily="50" charset="-128"/>
                <a:cs typeface="メイリオ" pitchFamily="50" charset="-128"/>
              </a:rPr>
              <a:t>2015</a:t>
            </a:r>
            <a:r>
              <a:rPr kumimoji="1" lang="ja-JP" altLang="en-US" sz="1400" dirty="0" smtClean="0">
                <a:solidFill>
                  <a:schemeClr val="tx1"/>
                </a:solidFill>
                <a:latin typeface="メイリオ" pitchFamily="50" charset="-128"/>
                <a:ea typeface="メイリオ" pitchFamily="50" charset="-128"/>
                <a:cs typeface="メイリオ" pitchFamily="50" charset="-128"/>
              </a:rPr>
              <a:t>年</a:t>
            </a:r>
            <a:r>
              <a:rPr kumimoji="1" lang="en-US" altLang="ja-JP" sz="1400" dirty="0" smtClean="0">
                <a:solidFill>
                  <a:schemeClr val="tx1"/>
                </a:solidFill>
                <a:latin typeface="メイリオ" pitchFamily="50" charset="-128"/>
                <a:ea typeface="メイリオ" pitchFamily="50" charset="-128"/>
                <a:cs typeface="メイリオ" pitchFamily="50" charset="-128"/>
              </a:rPr>
              <a:t>7</a:t>
            </a:r>
            <a:r>
              <a:rPr kumimoji="1" lang="ja-JP" altLang="en-US" sz="1400" dirty="0" smtClean="0">
                <a:solidFill>
                  <a:schemeClr val="tx1"/>
                </a:solidFill>
                <a:latin typeface="メイリオ" pitchFamily="50" charset="-128"/>
                <a:ea typeface="メイリオ" pitchFamily="50" charset="-128"/>
                <a:cs typeface="メイリオ" pitchFamily="50" charset="-128"/>
              </a:rPr>
              <a:t>月</a:t>
            </a:r>
            <a:r>
              <a:rPr kumimoji="1" lang="en-US" altLang="ja-JP" sz="1400" dirty="0" smtClean="0">
                <a:solidFill>
                  <a:schemeClr val="tx1"/>
                </a:solidFill>
                <a:latin typeface="メイリオ" pitchFamily="50" charset="-128"/>
                <a:ea typeface="メイリオ" pitchFamily="50" charset="-128"/>
                <a:cs typeface="メイリオ" pitchFamily="50" charset="-128"/>
              </a:rPr>
              <a:t>10</a:t>
            </a:r>
            <a:r>
              <a:rPr kumimoji="1" lang="ja-JP" altLang="en-US" sz="1400" dirty="0" smtClean="0">
                <a:solidFill>
                  <a:schemeClr val="tx1"/>
                </a:solidFill>
                <a:latin typeface="メイリオ" pitchFamily="50" charset="-128"/>
                <a:ea typeface="メイリオ" pitchFamily="50" charset="-128"/>
                <a:cs typeface="メイリオ" pitchFamily="50" charset="-128"/>
              </a:rPr>
              <a:t>日（</a:t>
            </a:r>
            <a:r>
              <a:rPr lang="ja-JP" altLang="en-US" sz="1400" dirty="0" smtClean="0">
                <a:latin typeface="メイリオ" pitchFamily="50" charset="-128"/>
                <a:ea typeface="メイリオ" pitchFamily="50" charset="-128"/>
                <a:cs typeface="メイリオ" pitchFamily="50" charset="-128"/>
              </a:rPr>
              <a:t>金）</a:t>
            </a:r>
            <a:r>
              <a:rPr lang="en-US" altLang="ja-JP" sz="1400" dirty="0" smtClean="0">
                <a:solidFill>
                  <a:schemeClr val="tx1"/>
                </a:solidFill>
                <a:latin typeface="メイリオ" pitchFamily="50" charset="-128"/>
                <a:ea typeface="メイリオ" pitchFamily="50" charset="-128"/>
                <a:cs typeface="メイリオ" pitchFamily="50" charset="-128"/>
              </a:rPr>
              <a:t>11</a:t>
            </a:r>
            <a:r>
              <a:rPr lang="en-US" altLang="ja-JP" sz="1400" dirty="0" smtClean="0">
                <a:latin typeface="メイリオ" pitchFamily="50" charset="-128"/>
                <a:ea typeface="メイリオ" pitchFamily="50" charset="-128"/>
                <a:cs typeface="メイリオ" pitchFamily="50" charset="-128"/>
              </a:rPr>
              <a:t>:45</a:t>
            </a:r>
            <a:r>
              <a:rPr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12</a:t>
            </a:r>
            <a:r>
              <a:rPr lang="en-US" altLang="ja-JP" sz="1400" dirty="0" smtClean="0">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35</a:t>
            </a:r>
            <a:endParaRPr kumimoji="1" lang="en-US" altLang="ja-JP" sz="1400" dirty="0" smtClean="0">
              <a:solidFill>
                <a:schemeClr val="tx1"/>
              </a:solidFill>
              <a:latin typeface="メイリオ" pitchFamily="50" charset="-128"/>
              <a:ea typeface="メイリオ" pitchFamily="50" charset="-128"/>
              <a:cs typeface="メイリオ" pitchFamily="50" charset="-128"/>
            </a:endParaRPr>
          </a:p>
          <a:p>
            <a:r>
              <a:rPr kumimoji="1" lang="ja-JP" altLang="en-US" sz="1400" dirty="0" smtClean="0">
                <a:solidFill>
                  <a:schemeClr val="tx1"/>
                </a:solidFill>
                <a:latin typeface="メイリオ" pitchFamily="50" charset="-128"/>
                <a:ea typeface="メイリオ" pitchFamily="50" charset="-128"/>
                <a:cs typeface="メイリオ" pitchFamily="50" charset="-128"/>
              </a:rPr>
              <a:t>会場：ベルサ</a:t>
            </a:r>
            <a:r>
              <a:rPr lang="ja-JP" altLang="en-US" sz="1400" dirty="0" smtClean="0">
                <a:latin typeface="メイリオ" pitchFamily="50" charset="-128"/>
                <a:ea typeface="メイリオ" pitchFamily="50" charset="-128"/>
                <a:cs typeface="メイリオ" pitchFamily="50" charset="-128"/>
              </a:rPr>
              <a:t>ー</a:t>
            </a:r>
            <a:r>
              <a:rPr kumimoji="1" lang="ja-JP" altLang="en-US" sz="1400" dirty="0" smtClean="0">
                <a:solidFill>
                  <a:schemeClr val="tx1"/>
                </a:solidFill>
                <a:latin typeface="メイリオ" pitchFamily="50" charset="-128"/>
                <a:ea typeface="メイリオ" pitchFamily="50" charset="-128"/>
                <a:cs typeface="メイリオ" pitchFamily="50" charset="-128"/>
              </a:rPr>
              <a:t>ル東京日本橋</a:t>
            </a:r>
            <a:endParaRPr lang="en-US" altLang="ja-JP" sz="1400" dirty="0" smtClean="0">
              <a:solidFill>
                <a:schemeClr val="tx1"/>
              </a:solidFill>
              <a:latin typeface="メイリオ" pitchFamily="50" charset="-128"/>
              <a:ea typeface="メイリオ" pitchFamily="50" charset="-128"/>
              <a:cs typeface="メイリオ" pitchFamily="50" charset="-128"/>
            </a:endParaRPr>
          </a:p>
          <a:p>
            <a:r>
              <a:rPr lang="ja-JP" altLang="en-US" sz="1400" dirty="0" smtClean="0">
                <a:solidFill>
                  <a:schemeClr val="tx1"/>
                </a:solidFill>
                <a:latin typeface="メイリオ" pitchFamily="50" charset="-128"/>
                <a:ea typeface="メイリオ" pitchFamily="50" charset="-128"/>
                <a:cs typeface="メイリオ" pitchFamily="50" charset="-128"/>
              </a:rPr>
              <a:t>人数：報道メディア、</a:t>
            </a:r>
            <a:r>
              <a:rPr kumimoji="1" lang="ja-JP" altLang="en-US" sz="1400" dirty="0" smtClean="0">
                <a:solidFill>
                  <a:schemeClr val="tx1"/>
                </a:solidFill>
                <a:latin typeface="メイリオ" pitchFamily="50" charset="-128"/>
                <a:ea typeface="メイリオ" pitchFamily="50" charset="-128"/>
                <a:cs typeface="メイリオ" pitchFamily="50" charset="-128"/>
              </a:rPr>
              <a:t>保険</a:t>
            </a:r>
            <a:r>
              <a:rPr lang="ja-JP" altLang="en-US" sz="1400" dirty="0" smtClean="0">
                <a:solidFill>
                  <a:schemeClr val="tx1"/>
                </a:solidFill>
                <a:latin typeface="メイリオ" pitchFamily="50" charset="-128"/>
                <a:ea typeface="メイリオ" pitchFamily="50" charset="-128"/>
                <a:cs typeface="メイリオ" pitchFamily="50" charset="-128"/>
              </a:rPr>
              <a:t>者、関係者など、計</a:t>
            </a:r>
            <a:r>
              <a:rPr lang="en-US" altLang="ja-JP" sz="1400" dirty="0" smtClean="0">
                <a:solidFill>
                  <a:schemeClr val="tx1"/>
                </a:solidFill>
                <a:latin typeface="メイリオ" pitchFamily="50" charset="-128"/>
                <a:ea typeface="メイリオ" pitchFamily="50" charset="-128"/>
                <a:cs typeface="メイリオ" pitchFamily="50" charset="-128"/>
              </a:rPr>
              <a:t>1,000</a:t>
            </a:r>
            <a:r>
              <a:rPr lang="ja-JP" altLang="en-US" sz="1400" dirty="0" smtClean="0">
                <a:solidFill>
                  <a:schemeClr val="tx1"/>
                </a:solidFill>
                <a:latin typeface="メイリオ" pitchFamily="50" charset="-128"/>
                <a:ea typeface="メイリオ" pitchFamily="50" charset="-128"/>
                <a:cs typeface="メイリオ" pitchFamily="50" charset="-128"/>
              </a:rPr>
              <a:t>名程度</a:t>
            </a:r>
            <a:endParaRPr kumimoji="1" lang="en-US" altLang="ja-JP" sz="1400" dirty="0" smtClean="0">
              <a:solidFill>
                <a:schemeClr val="tx1"/>
              </a:solidFill>
              <a:latin typeface="メイリオ" pitchFamily="50" charset="-128"/>
              <a:ea typeface="メイリオ" pitchFamily="50" charset="-128"/>
              <a:cs typeface="メイリオ" pitchFamily="50" charset="-128"/>
            </a:endParaRPr>
          </a:p>
        </p:txBody>
      </p:sp>
      <p:sp>
        <p:nvSpPr>
          <p:cNvPr id="19" name="正方形/長方形 18"/>
          <p:cNvSpPr/>
          <p:nvPr/>
        </p:nvSpPr>
        <p:spPr>
          <a:xfrm>
            <a:off x="484493" y="6222912"/>
            <a:ext cx="9077018" cy="6252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メイリオ" pitchFamily="50" charset="-128"/>
                <a:ea typeface="メイリオ" pitchFamily="50" charset="-128"/>
                <a:cs typeface="メイリオ" pitchFamily="50" charset="-128"/>
              </a:rPr>
              <a:t>(</a:t>
            </a:r>
            <a:r>
              <a:rPr lang="ja-JP" altLang="en-US" sz="1400" dirty="0" smtClean="0">
                <a:solidFill>
                  <a:schemeClr val="tx1"/>
                </a:solidFill>
                <a:latin typeface="メイリオ" pitchFamily="50" charset="-128"/>
                <a:ea typeface="メイリオ" pitchFamily="50" charset="-128"/>
                <a:cs typeface="メイリオ" pitchFamily="50" charset="-128"/>
              </a:rPr>
              <a:t>参考</a:t>
            </a:r>
            <a:r>
              <a:rPr lang="en-US" altLang="ja-JP" sz="1400" dirty="0">
                <a:solidFill>
                  <a:schemeClr val="tx1"/>
                </a:solidFill>
                <a:latin typeface="メイリオ" pitchFamily="50" charset="-128"/>
                <a:ea typeface="メイリオ" pitchFamily="50" charset="-128"/>
                <a:cs typeface="メイリオ" pitchFamily="50" charset="-128"/>
              </a:rPr>
              <a:t>)</a:t>
            </a:r>
            <a:r>
              <a:rPr lang="ja-JP" altLang="en-US" sz="1400" dirty="0" smtClean="0">
                <a:solidFill>
                  <a:schemeClr val="tx1"/>
                </a:solidFill>
                <a:latin typeface="メイリオ" pitchFamily="50" charset="-128"/>
                <a:ea typeface="メイリオ" pitchFamily="50" charset="-128"/>
                <a:cs typeface="メイリオ" pitchFamily="50" charset="-128"/>
              </a:rPr>
              <a:t>第二部</a:t>
            </a:r>
            <a:r>
              <a:rPr lang="ja-JP" altLang="en-US" sz="1400" dirty="0">
                <a:solidFill>
                  <a:schemeClr val="tx1"/>
                </a:solidFill>
                <a:latin typeface="メイリオ" pitchFamily="50" charset="-128"/>
                <a:ea typeface="メイリオ" pitchFamily="50" charset="-128"/>
                <a:cs typeface="メイリオ" pitchFamily="50" charset="-128"/>
              </a:rPr>
              <a:t>　</a:t>
            </a:r>
            <a:r>
              <a:rPr lang="ja-JP" altLang="en-US" sz="1400" dirty="0" smtClean="0">
                <a:solidFill>
                  <a:schemeClr val="tx1"/>
                </a:solidFill>
                <a:latin typeface="メイリオ" pitchFamily="50" charset="-128"/>
                <a:ea typeface="メイリオ" pitchFamily="50" charset="-128"/>
                <a:cs typeface="メイリオ" pitchFamily="50" charset="-128"/>
              </a:rPr>
              <a:t>先進事例の取組紹介（</a:t>
            </a:r>
            <a:r>
              <a:rPr lang="en-US" altLang="ja-JP" sz="1400" dirty="0" smtClean="0">
                <a:solidFill>
                  <a:schemeClr val="tx1"/>
                </a:solidFill>
                <a:latin typeface="メイリオ" pitchFamily="50" charset="-128"/>
                <a:ea typeface="メイリオ" pitchFamily="50" charset="-128"/>
                <a:cs typeface="メイリオ" pitchFamily="50" charset="-128"/>
              </a:rPr>
              <a:t>13:00</a:t>
            </a:r>
            <a:r>
              <a:rPr lang="ja-JP" altLang="en-US" sz="1400" dirty="0" smtClean="0">
                <a:solidFill>
                  <a:schemeClr val="tx1"/>
                </a:solidFill>
                <a:latin typeface="メイリオ" pitchFamily="50" charset="-128"/>
                <a:ea typeface="メイリオ" pitchFamily="50" charset="-128"/>
                <a:cs typeface="メイリオ" pitchFamily="50" charset="-128"/>
              </a:rPr>
              <a:t>－</a:t>
            </a:r>
            <a:r>
              <a:rPr lang="en-US" altLang="ja-JP" sz="1400" dirty="0" smtClean="0">
                <a:solidFill>
                  <a:schemeClr val="tx1"/>
                </a:solidFill>
                <a:latin typeface="メイリオ" pitchFamily="50" charset="-128"/>
                <a:ea typeface="メイリオ" pitchFamily="50" charset="-128"/>
                <a:cs typeface="メイリオ" pitchFamily="50" charset="-128"/>
              </a:rPr>
              <a:t>15:00</a:t>
            </a:r>
            <a:r>
              <a:rPr lang="ja-JP" altLang="en-US" sz="1400" dirty="0" smtClean="0">
                <a:solidFill>
                  <a:schemeClr val="tx1"/>
                </a:solidFill>
                <a:latin typeface="メイリオ" pitchFamily="50" charset="-128"/>
                <a:ea typeface="メイリオ" pitchFamily="50" charset="-128"/>
                <a:cs typeface="メイリオ" pitchFamily="50" charset="-128"/>
              </a:rPr>
              <a:t>）</a:t>
            </a:r>
            <a:r>
              <a:rPr lang="ja-JP" altLang="en-US" sz="1400" dirty="0">
                <a:solidFill>
                  <a:schemeClr val="tx1"/>
                </a:solidFill>
                <a:latin typeface="メイリオ" pitchFamily="50" charset="-128"/>
                <a:ea typeface="メイリオ" pitchFamily="50" charset="-128"/>
                <a:cs typeface="メイリオ" pitchFamily="50" charset="-128"/>
              </a:rPr>
              <a:t>　</a:t>
            </a:r>
            <a:endParaRPr lang="en-US" altLang="ja-JP" sz="1400" dirty="0">
              <a:solidFill>
                <a:schemeClr val="tx1"/>
              </a:solidFill>
              <a:latin typeface="メイリオ" pitchFamily="50" charset="-128"/>
              <a:ea typeface="メイリオ" pitchFamily="50" charset="-128"/>
              <a:cs typeface="メイリオ" pitchFamily="50" charset="-128"/>
            </a:endParaRPr>
          </a:p>
          <a:p>
            <a:r>
              <a:rPr lang="ja-JP" altLang="en-US" sz="1200" dirty="0" smtClean="0">
                <a:solidFill>
                  <a:schemeClr val="tx1"/>
                </a:solidFill>
                <a:latin typeface="メイリオ" pitchFamily="50" charset="-128"/>
                <a:ea typeface="メイリオ" pitchFamily="50" charset="-128"/>
                <a:cs typeface="メイリオ" pitchFamily="50" charset="-128"/>
              </a:rPr>
              <a:t>・津下</a:t>
            </a:r>
            <a:r>
              <a:rPr lang="ja-JP" altLang="en-US" sz="1200" dirty="0">
                <a:solidFill>
                  <a:schemeClr val="tx1"/>
                </a:solidFill>
                <a:latin typeface="メイリオ" pitchFamily="50" charset="-128"/>
                <a:ea typeface="メイリオ" pitchFamily="50" charset="-128"/>
                <a:cs typeface="メイリオ" pitchFamily="50" charset="-128"/>
              </a:rPr>
              <a:t>一代（あいち健康の森健康科学総合センター</a:t>
            </a:r>
            <a:r>
              <a:rPr lang="ja-JP" altLang="en-US" sz="1200" dirty="0" smtClean="0">
                <a:solidFill>
                  <a:schemeClr val="tx1"/>
                </a:solidFill>
                <a:latin typeface="メイリオ" pitchFamily="50" charset="-128"/>
                <a:ea typeface="メイリオ" pitchFamily="50" charset="-128"/>
                <a:cs typeface="メイリオ" pitchFamily="50" charset="-128"/>
              </a:rPr>
              <a:t>長）・西川</a:t>
            </a:r>
            <a:r>
              <a:rPr lang="ja-JP" altLang="en-US" sz="1200" dirty="0">
                <a:solidFill>
                  <a:schemeClr val="tx1"/>
                </a:solidFill>
                <a:latin typeface="メイリオ" pitchFamily="50" charset="-128"/>
                <a:ea typeface="メイリオ" pitchFamily="50" charset="-128"/>
                <a:cs typeface="メイリオ" pitchFamily="50" charset="-128"/>
              </a:rPr>
              <a:t>太一郎（東京都荒川区長</a:t>
            </a:r>
            <a:r>
              <a:rPr lang="ja-JP" altLang="en-US" sz="1200" dirty="0" smtClean="0">
                <a:solidFill>
                  <a:schemeClr val="tx1"/>
                </a:solidFill>
                <a:latin typeface="メイリオ" pitchFamily="50" charset="-128"/>
                <a:ea typeface="メイリオ" pitchFamily="50" charset="-128"/>
                <a:cs typeface="メイリオ" pitchFamily="50" charset="-128"/>
              </a:rPr>
              <a:t>）・向井一誠（協会けんぽ広島支部長）</a:t>
            </a:r>
            <a:endParaRPr lang="ja-JP" altLang="en-US" sz="1200" dirty="0">
              <a:solidFill>
                <a:schemeClr val="tx1"/>
              </a:solidFill>
              <a:latin typeface="メイリオ" pitchFamily="50" charset="-128"/>
              <a:ea typeface="メイリオ" pitchFamily="50" charset="-128"/>
              <a:cs typeface="メイリオ" pitchFamily="50" charset="-128"/>
            </a:endParaRPr>
          </a:p>
          <a:p>
            <a:r>
              <a:rPr lang="ja-JP" altLang="en-US" sz="1200" dirty="0">
                <a:solidFill>
                  <a:schemeClr val="tx1"/>
                </a:solidFill>
                <a:latin typeface="メイリオ" pitchFamily="50" charset="-128"/>
                <a:ea typeface="メイリオ" pitchFamily="50" charset="-128"/>
                <a:cs typeface="メイリオ" pitchFamily="50" charset="-128"/>
              </a:rPr>
              <a:t>・</a:t>
            </a:r>
            <a:r>
              <a:rPr lang="ja-JP" altLang="en-US" sz="1200" dirty="0" smtClean="0">
                <a:solidFill>
                  <a:schemeClr val="tx1"/>
                </a:solidFill>
                <a:latin typeface="メイリオ" pitchFamily="50" charset="-128"/>
                <a:ea typeface="メイリオ" pitchFamily="50" charset="-128"/>
                <a:cs typeface="メイリオ" pitchFamily="50" charset="-128"/>
              </a:rPr>
              <a:t>谷村遵子</a:t>
            </a:r>
            <a:r>
              <a:rPr lang="ja-JP" altLang="en-US" sz="1200" dirty="0">
                <a:solidFill>
                  <a:schemeClr val="tx1"/>
                </a:solidFill>
                <a:latin typeface="メイリオ" pitchFamily="50" charset="-128"/>
                <a:ea typeface="メイリオ" pitchFamily="50" charset="-128"/>
                <a:cs typeface="メイリオ" pitchFamily="50" charset="-128"/>
              </a:rPr>
              <a:t>（三菱電機健康保険</a:t>
            </a:r>
            <a:r>
              <a:rPr lang="ja-JP" altLang="en-US" sz="1200" dirty="0" smtClean="0">
                <a:solidFill>
                  <a:schemeClr val="tx1"/>
                </a:solidFill>
                <a:latin typeface="メイリオ" pitchFamily="50" charset="-128"/>
                <a:ea typeface="メイリオ" pitchFamily="50" charset="-128"/>
                <a:cs typeface="メイリオ" pitchFamily="50" charset="-128"/>
              </a:rPr>
              <a:t>組合）・南場</a:t>
            </a:r>
            <a:r>
              <a:rPr lang="ja-JP" altLang="en-US" sz="1200" dirty="0">
                <a:solidFill>
                  <a:schemeClr val="tx1"/>
                </a:solidFill>
                <a:latin typeface="メイリオ" pitchFamily="50" charset="-128"/>
                <a:ea typeface="メイリオ" pitchFamily="50" charset="-128"/>
                <a:cs typeface="メイリオ" pitchFamily="50" charset="-128"/>
              </a:rPr>
              <a:t>智子（株式会社ディー・エヌ・エー　</a:t>
            </a:r>
            <a:r>
              <a:rPr lang="ja-JP" altLang="en-US" sz="1200" dirty="0" smtClean="0">
                <a:solidFill>
                  <a:schemeClr val="tx1"/>
                </a:solidFill>
                <a:latin typeface="メイリオ" pitchFamily="50" charset="-128"/>
                <a:ea typeface="メイリオ" pitchFamily="50" charset="-128"/>
                <a:cs typeface="メイリオ" pitchFamily="50" charset="-128"/>
              </a:rPr>
              <a:t>取締役会長）</a:t>
            </a:r>
            <a:endParaRPr lang="ja-JP" altLang="en-US" sz="1200" dirty="0">
              <a:solidFill>
                <a:schemeClr val="tx1"/>
              </a:solidFill>
              <a:latin typeface="メイリオ" pitchFamily="50" charset="-128"/>
              <a:ea typeface="メイリオ" pitchFamily="50" charset="-128"/>
              <a:cs typeface="メイリオ"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303842883"/>
              </p:ext>
            </p:extLst>
          </p:nvPr>
        </p:nvGraphicFramePr>
        <p:xfrm>
          <a:off x="475533" y="3632280"/>
          <a:ext cx="5773611" cy="2560320"/>
        </p:xfrm>
        <a:graphic>
          <a:graphicData uri="http://schemas.openxmlformats.org/drawingml/2006/table">
            <a:tbl>
              <a:tblPr firstRow="1" bandRow="1"/>
              <a:tblGrid>
                <a:gridCol w="2173211"/>
                <a:gridCol w="1296144"/>
                <a:gridCol w="1152128"/>
                <a:gridCol w="1152128"/>
              </a:tblGrid>
              <a:tr h="227002">
                <a:tc>
                  <a:txBody>
                    <a:bodyPr/>
                    <a:lstStyle/>
                    <a:p>
                      <a:r>
                        <a:rPr lang="ja-JP" altLang="en-US" sz="1200" b="0" dirty="0" smtClean="0">
                          <a:latin typeface="メイリオ" pitchFamily="50" charset="-128"/>
                          <a:ea typeface="メイリオ" pitchFamily="50" charset="-128"/>
                          <a:cs typeface="メイリオ" pitchFamily="50" charset="-128"/>
                        </a:rPr>
                        <a:t>１．　趣旨説明</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メイリオ" pitchFamily="50" charset="-128"/>
                          <a:ea typeface="メイリオ" pitchFamily="50" charset="-128"/>
                          <a:cs typeface="メイリオ" pitchFamily="50" charset="-128"/>
                        </a:rPr>
                        <a:t>日本商工会議所</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（会頭</a:t>
                      </a:r>
                      <a:endParaRPr kumimoji="1" lang="zh-TW" altLang="en-US" sz="1200" b="0" dirty="0" smtClean="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latin typeface="メイリオ" pitchFamily="50" charset="-128"/>
                          <a:ea typeface="メイリオ" pitchFamily="50" charset="-128"/>
                          <a:cs typeface="メイリオ" pitchFamily="50" charset="-128"/>
                        </a:rPr>
                        <a:t>三村　明夫</a:t>
                      </a:r>
                      <a:r>
                        <a:rPr lang="ja-JP" altLang="en-US" sz="1200" b="0" u="none" strike="noStrike" dirty="0" smtClean="0">
                          <a:effectLst/>
                          <a:latin typeface="メイリオ" pitchFamily="50" charset="-128"/>
                          <a:ea typeface="メイリオ" pitchFamily="50" charset="-128"/>
                          <a:cs typeface="メイリオ" pitchFamily="50" charset="-128"/>
                        </a:rPr>
                        <a:t>）</a:t>
                      </a:r>
                      <a:endParaRPr lang="en-US" altLang="ja-JP" sz="1200" b="0" u="none" strike="noStrike" dirty="0" smtClean="0">
                        <a:effectLst/>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r h="378337">
                <a:tc>
                  <a:txBody>
                    <a:bodyPr/>
                    <a:lstStyle/>
                    <a:p>
                      <a:r>
                        <a:rPr kumimoji="1" lang="ja-JP" altLang="en-US" sz="1200" b="0" dirty="0" smtClean="0">
                          <a:latin typeface="メイリオ" pitchFamily="50" charset="-128"/>
                          <a:ea typeface="メイリオ" pitchFamily="50" charset="-128"/>
                          <a:cs typeface="メイリオ" pitchFamily="50" charset="-128"/>
                        </a:rPr>
                        <a:t>２．　キーノートスピーチ</a:t>
                      </a:r>
                      <a:endParaRPr kumimoji="1" lang="en-US" altLang="ja-JP" sz="1200" b="0" dirty="0" smtClean="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u="none" strike="noStrike" dirty="0" smtClean="0">
                          <a:effectLst/>
                          <a:latin typeface="メイリオ" pitchFamily="50" charset="-128"/>
                          <a:ea typeface="メイリオ" pitchFamily="50" charset="-128"/>
                          <a:cs typeface="メイリオ" pitchFamily="50" charset="-128"/>
                        </a:rPr>
                        <a:t>東北大学大学院</a:t>
                      </a:r>
                      <a:r>
                        <a:rPr lang="en-US" altLang="zh-CN" sz="1200" b="0" u="none" strike="noStrike" dirty="0" smtClean="0">
                          <a:effectLst/>
                          <a:latin typeface="メイリオ" pitchFamily="50" charset="-128"/>
                          <a:ea typeface="メイリオ" pitchFamily="50" charset="-128"/>
                          <a:cs typeface="メイリオ" pitchFamily="50" charset="-128"/>
                        </a:rPr>
                        <a:t/>
                      </a:r>
                      <a:br>
                        <a:rPr lang="en-US" altLang="zh-CN" sz="1200" b="0" u="none" strike="noStrike" dirty="0" smtClean="0">
                          <a:effectLst/>
                          <a:latin typeface="メイリオ" pitchFamily="50" charset="-128"/>
                          <a:ea typeface="メイリオ" pitchFamily="50" charset="-128"/>
                          <a:cs typeface="メイリオ" pitchFamily="50" charset="-128"/>
                        </a:rPr>
                      </a:br>
                      <a:r>
                        <a:rPr lang="zh-CN" altLang="en-US" sz="1200" b="0" u="none" strike="noStrike" dirty="0" smtClean="0">
                          <a:effectLst/>
                          <a:latin typeface="メイリオ" pitchFamily="50" charset="-128"/>
                          <a:ea typeface="メイリオ" pitchFamily="50" charset="-128"/>
                          <a:cs typeface="メイリオ" pitchFamily="50" charset="-128"/>
                        </a:rPr>
                        <a:t>医学系研究科</a:t>
                      </a:r>
                      <a:endParaRPr lang="ja-JP" altLang="ja-JP" sz="1200" b="0" i="0" u="none" strike="noStrike" dirty="0" smtClean="0">
                        <a:solidFill>
                          <a:srgbClr val="000000"/>
                        </a:solidFill>
                        <a:effectLst/>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（教授</a:t>
                      </a:r>
                      <a:endParaRPr kumimoji="1" lang="zh-TW" altLang="en-US" sz="1200" b="0" dirty="0" smtClean="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i="0" u="none" strike="noStrike" kern="1200" baseline="0" dirty="0" smtClean="0">
                          <a:solidFill>
                            <a:srgbClr val="000000"/>
                          </a:solidFill>
                          <a:latin typeface="HGｺﾞｼｯｸM"/>
                          <a:ea typeface="HGｺﾞｼｯｸM"/>
                        </a:rPr>
                        <a:t>辻</a:t>
                      </a:r>
                      <a:r>
                        <a:rPr lang="ja-JP" altLang="en-US" sz="1200" b="0" u="none" strike="noStrike" dirty="0" smtClean="0">
                          <a:effectLst/>
                          <a:latin typeface="メイリオ" pitchFamily="50" charset="-128"/>
                          <a:ea typeface="メイリオ" pitchFamily="50" charset="-128"/>
                          <a:cs typeface="メイリオ" pitchFamily="50" charset="-128"/>
                        </a:rPr>
                        <a:t>　一郎　）</a:t>
                      </a:r>
                      <a:endParaRPr lang="ja-JP" altLang="ja-JP" sz="1200" b="0" i="0" u="none" strike="noStrike" dirty="0" smtClean="0">
                        <a:solidFill>
                          <a:srgbClr val="000000"/>
                        </a:solidFill>
                        <a:effectLst/>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r h="227002">
                <a:tc>
                  <a:txBody>
                    <a:bodyPr/>
                    <a:lstStyle/>
                    <a:p>
                      <a:r>
                        <a:rPr kumimoji="1" lang="ja-JP" altLang="en-US" sz="1200" b="0" dirty="0" smtClean="0">
                          <a:latin typeface="メイリオ" pitchFamily="50" charset="-128"/>
                          <a:ea typeface="メイリオ" pitchFamily="50" charset="-128"/>
                          <a:cs typeface="メイリオ" pitchFamily="50" charset="-128"/>
                        </a:rPr>
                        <a:t>３．　メンバー紹介</a:t>
                      </a:r>
                      <a:endParaRPr kumimoji="1" lang="en-US" altLang="ja-JP" sz="1200" b="0" dirty="0" smtClean="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1200" b="0" dirty="0">
                        <a:latin typeface="メイリオ" pitchFamily="50" charset="-128"/>
                        <a:ea typeface="メイリオ" pitchFamily="50" charset="-128"/>
                        <a:cs typeface="メイリオ"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zh-TW" altLang="en-US" sz="1200" b="0" dirty="0" smtClean="0">
                        <a:latin typeface="メイリオ" pitchFamily="50" charset="-128"/>
                        <a:ea typeface="メイリオ" pitchFamily="50" charset="-128"/>
                        <a:cs typeface="メイリオ"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strike="noStrike" dirty="0" smtClean="0">
                          <a:effectLst/>
                          <a:latin typeface="メイリオ" pitchFamily="50" charset="-128"/>
                          <a:ea typeface="メイリオ" pitchFamily="50" charset="-128"/>
                          <a:cs typeface="メイリオ" pitchFamily="50" charset="-128"/>
                        </a:rPr>
                        <a:t>　　　　　　</a:t>
                      </a:r>
                      <a:endParaRPr lang="en-US" altLang="ja-JP" sz="1200" b="0" u="none" strike="noStrike" dirty="0" smtClean="0">
                        <a:effectLst/>
                        <a:latin typeface="メイリオ" pitchFamily="50" charset="-128"/>
                        <a:ea typeface="メイリオ" pitchFamily="50" charset="-128"/>
                        <a:cs typeface="メイリオ"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r h="378337">
                <a:tc>
                  <a:txBody>
                    <a:bodyPr/>
                    <a:lstStyle/>
                    <a:p>
                      <a:r>
                        <a:rPr kumimoji="1" lang="ja-JP" altLang="en-US" sz="1200" b="0" dirty="0" smtClean="0">
                          <a:latin typeface="メイリオ" pitchFamily="50" charset="-128"/>
                          <a:ea typeface="メイリオ" pitchFamily="50" charset="-128"/>
                          <a:cs typeface="メイリオ" pitchFamily="50" charset="-128"/>
                        </a:rPr>
                        <a:t>４．　</a:t>
                      </a:r>
                      <a:r>
                        <a:rPr kumimoji="1" lang="en-US" altLang="ja-JP" sz="1200" b="0" dirty="0" smtClean="0">
                          <a:latin typeface="メイリオ" pitchFamily="50" charset="-128"/>
                          <a:ea typeface="メイリオ" pitchFamily="50" charset="-128"/>
                          <a:cs typeface="メイリオ" pitchFamily="50" charset="-128"/>
                        </a:rPr>
                        <a:t>｢</a:t>
                      </a:r>
                      <a:r>
                        <a:rPr kumimoji="1" lang="ja-JP" altLang="en-US" sz="1200" b="0" dirty="0" smtClean="0">
                          <a:latin typeface="メイリオ" pitchFamily="50" charset="-128"/>
                          <a:ea typeface="メイリオ" pitchFamily="50" charset="-128"/>
                          <a:cs typeface="メイリオ" pitchFamily="50" charset="-128"/>
                        </a:rPr>
                        <a:t>健康なまち・職場</a:t>
                      </a:r>
                      <a:r>
                        <a:rPr kumimoji="1" lang="en-US" altLang="ja-JP" sz="1200" b="0" dirty="0" smtClean="0">
                          <a:latin typeface="メイリオ" pitchFamily="50" charset="-128"/>
                          <a:ea typeface="メイリオ" pitchFamily="50" charset="-128"/>
                          <a:cs typeface="メイリオ" pitchFamily="50" charset="-128"/>
                        </a:rPr>
                        <a:t/>
                      </a:r>
                      <a:br>
                        <a:rPr kumimoji="1" lang="en-US" altLang="ja-JP" sz="1200" b="0" dirty="0" smtClean="0">
                          <a:latin typeface="メイリオ" pitchFamily="50" charset="-128"/>
                          <a:ea typeface="メイリオ" pitchFamily="50" charset="-128"/>
                          <a:cs typeface="メイリオ" pitchFamily="50" charset="-128"/>
                        </a:rPr>
                      </a:br>
                      <a:r>
                        <a:rPr kumimoji="1" lang="ja-JP" altLang="en-US" sz="1200" b="0" dirty="0" smtClean="0">
                          <a:latin typeface="メイリオ" pitchFamily="50" charset="-128"/>
                          <a:ea typeface="メイリオ" pitchFamily="50" charset="-128"/>
                          <a:cs typeface="メイリオ" pitchFamily="50" charset="-128"/>
                        </a:rPr>
                        <a:t>　　　</a:t>
                      </a:r>
                      <a:r>
                        <a:rPr kumimoji="1" lang="ja-JP" altLang="en-US" sz="1200" b="0" dirty="0" err="1" smtClean="0">
                          <a:latin typeface="メイリオ" pitchFamily="50" charset="-128"/>
                          <a:ea typeface="メイリオ" pitchFamily="50" charset="-128"/>
                          <a:cs typeface="メイリオ" pitchFamily="50" charset="-128"/>
                        </a:rPr>
                        <a:t>づ</a:t>
                      </a:r>
                      <a:r>
                        <a:rPr kumimoji="1" lang="ja-JP" altLang="en-US" sz="1200" b="0" dirty="0" smtClean="0">
                          <a:latin typeface="メイリオ" pitchFamily="50" charset="-128"/>
                          <a:ea typeface="メイリオ" pitchFamily="50" charset="-128"/>
                          <a:cs typeface="メイリオ" pitchFamily="50" charset="-128"/>
                        </a:rPr>
                        <a:t>くり宣言２０２０</a:t>
                      </a:r>
                      <a:r>
                        <a:rPr kumimoji="1" lang="en-US" altLang="ja-JP" sz="1200" b="0" dirty="0" smtClean="0">
                          <a:latin typeface="メイリオ" pitchFamily="50" charset="-128"/>
                          <a:ea typeface="メイリオ" pitchFamily="50" charset="-128"/>
                          <a:cs typeface="メイリオ" pitchFamily="50" charset="-128"/>
                        </a:rPr>
                        <a: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zh-TW" altLang="en-US" sz="1200" b="0" dirty="0" smtClean="0">
                          <a:latin typeface="メイリオ" pitchFamily="50" charset="-128"/>
                          <a:ea typeface="メイリオ" pitchFamily="50" charset="-128"/>
                          <a:cs typeface="メイリオ" pitchFamily="50" charset="-128"/>
                        </a:rPr>
                        <a:t>健康保険組合</a:t>
                      </a:r>
                      <a:r>
                        <a:rPr kumimoji="1" lang="en-US" altLang="zh-TW" sz="1200" b="0" dirty="0" smtClean="0">
                          <a:latin typeface="メイリオ" pitchFamily="50" charset="-128"/>
                          <a:ea typeface="メイリオ" pitchFamily="50" charset="-128"/>
                          <a:cs typeface="メイリオ" pitchFamily="50" charset="-128"/>
                        </a:rPr>
                        <a:t/>
                      </a:r>
                      <a:br>
                        <a:rPr kumimoji="1" lang="en-US" altLang="zh-TW" sz="1200" b="0" dirty="0" smtClean="0">
                          <a:latin typeface="メイリオ" pitchFamily="50" charset="-128"/>
                          <a:ea typeface="メイリオ" pitchFamily="50" charset="-128"/>
                          <a:cs typeface="メイリオ" pitchFamily="50" charset="-128"/>
                        </a:rPr>
                      </a:br>
                      <a:r>
                        <a:rPr kumimoji="1" lang="zh-TW" altLang="en-US" sz="1200" b="0" dirty="0" smtClean="0">
                          <a:latin typeface="メイリオ" pitchFamily="50" charset="-128"/>
                          <a:ea typeface="メイリオ" pitchFamily="50" charset="-128"/>
                          <a:cs typeface="メイリオ" pitchFamily="50" charset="-128"/>
                        </a:rPr>
                        <a:t>連合会</a:t>
                      </a:r>
                      <a:endParaRPr kumimoji="1" lang="ja-JP" altLang="en-US" sz="1200" b="0" dirty="0">
                        <a:latin typeface="メイリオ" pitchFamily="50" charset="-128"/>
                        <a:ea typeface="メイリオ" pitchFamily="50" charset="-128"/>
                        <a:cs typeface="メイリオ"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（会長</a:t>
                      </a:r>
                      <a:endParaRPr kumimoji="1" lang="zh-TW" altLang="en-US" sz="1200" b="0" dirty="0" smtClean="0">
                        <a:latin typeface="メイリオ" pitchFamily="50" charset="-128"/>
                        <a:ea typeface="メイリオ" pitchFamily="50" charset="-128"/>
                        <a:cs typeface="メイリオ"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strike="noStrike" dirty="0" smtClean="0">
                          <a:effectLst/>
                          <a:latin typeface="メイリオ" pitchFamily="50" charset="-128"/>
                          <a:ea typeface="メイリオ" pitchFamily="50" charset="-128"/>
                          <a:cs typeface="メイリオ" pitchFamily="50" charset="-128"/>
                        </a:rPr>
                        <a:t>大塚　陸毅）</a:t>
                      </a:r>
                      <a:endParaRPr lang="en-US" altLang="ja-JP" sz="1200" b="0" u="none" strike="noStrike" dirty="0" smtClean="0">
                        <a:effectLst/>
                        <a:latin typeface="メイリオ" pitchFamily="50" charset="-128"/>
                        <a:ea typeface="メイリオ" pitchFamily="50" charset="-128"/>
                        <a:cs typeface="メイリオ"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r h="227002">
                <a:tc>
                  <a:txBody>
                    <a:bodyPr/>
                    <a:lstStyle/>
                    <a:p>
                      <a:r>
                        <a:rPr kumimoji="1" lang="ja-JP" altLang="en-US" sz="1200" b="0" dirty="0" smtClean="0">
                          <a:latin typeface="メイリオ" pitchFamily="50" charset="-128"/>
                          <a:ea typeface="メイリオ" pitchFamily="50" charset="-128"/>
                          <a:cs typeface="メイリオ" pitchFamily="50" charset="-128"/>
                        </a:rPr>
                        <a:t>５．　今後の活動について</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日本医師会</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（会長</a:t>
                      </a:r>
                      <a:endParaRPr kumimoji="1" lang="zh-TW" altLang="en-US" sz="1200" b="0" dirty="0" smtClean="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u="none" dirty="0" smtClean="0">
                          <a:latin typeface="メイリオ" pitchFamily="50" charset="-128"/>
                          <a:ea typeface="メイリオ" pitchFamily="50" charset="-128"/>
                          <a:cs typeface="メイリオ" pitchFamily="50" charset="-128"/>
                        </a:rPr>
                        <a:t>横倉　義武</a:t>
                      </a:r>
                      <a:r>
                        <a:rPr kumimoji="1" lang="ja-JP" altLang="en-US" sz="1200" b="0" dirty="0" smtClean="0">
                          <a:latin typeface="メイリオ" pitchFamily="50" charset="-128"/>
                          <a:ea typeface="メイリオ" pitchFamily="50" charset="-128"/>
                          <a:cs typeface="メイリオ" pitchFamily="50" charset="-128"/>
                        </a:rPr>
                        <a:t>）</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r h="227002">
                <a:tc>
                  <a:txBody>
                    <a:bodyPr/>
                    <a:lstStyle/>
                    <a:p>
                      <a:r>
                        <a:rPr kumimoji="1" lang="ja-JP" altLang="en-US" sz="1200" b="0" dirty="0" smtClean="0">
                          <a:latin typeface="メイリオ" pitchFamily="50" charset="-128"/>
                          <a:ea typeface="メイリオ" pitchFamily="50" charset="-128"/>
                          <a:cs typeface="メイリオ" pitchFamily="50" charset="-128"/>
                        </a:rPr>
                        <a:t>６．　来賓挨拶</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厚生労働省</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（大臣</a:t>
                      </a:r>
                      <a:endParaRPr kumimoji="1" lang="zh-TW" altLang="en-US" sz="1200" b="0" dirty="0" smtClean="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塩崎　恭久）</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r h="227002">
                <a:tc>
                  <a:txBody>
                    <a:bodyPr/>
                    <a:lstStyle/>
                    <a:p>
                      <a:r>
                        <a:rPr kumimoji="1" lang="ja-JP" altLang="en-US" sz="1200" b="0" dirty="0" smtClean="0">
                          <a:latin typeface="メイリオ" pitchFamily="50" charset="-128"/>
                          <a:ea typeface="メイリオ" pitchFamily="50" charset="-128"/>
                          <a:cs typeface="メイリオ" pitchFamily="50" charset="-128"/>
                        </a:rPr>
                        <a:t>　　　（総理挨拶）</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（官房副長官</a:t>
                      </a:r>
                      <a:endParaRPr kumimoji="1" lang="zh-TW" altLang="en-US" sz="1200" b="0" dirty="0" smtClean="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加藤　勝信）</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r h="120718">
                <a:tc>
                  <a:txBody>
                    <a:bodyPr/>
                    <a:lstStyle/>
                    <a:p>
                      <a:r>
                        <a:rPr kumimoji="1" lang="ja-JP" altLang="en-US" sz="1200" b="0" dirty="0" smtClean="0">
                          <a:latin typeface="メイリオ" pitchFamily="50" charset="-128"/>
                          <a:ea typeface="メイリオ" pitchFamily="50" charset="-128"/>
                          <a:cs typeface="メイリオ" pitchFamily="50" charset="-128"/>
                        </a:rPr>
                        <a:t>７．　フォトセッション</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endParaRPr kumimoji="1" lang="zh-TW" altLang="en-US" sz="1200" b="0" dirty="0" smtClean="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200" b="0" dirty="0" smtClean="0">
                          <a:latin typeface="メイリオ" pitchFamily="50" charset="-128"/>
                          <a:ea typeface="メイリオ" pitchFamily="50" charset="-128"/>
                          <a:cs typeface="メイリオ" pitchFamily="50" charset="-128"/>
                        </a:rPr>
                        <a:t>　　</a:t>
                      </a:r>
                      <a:endParaRPr kumimoji="1" lang="ja-JP" altLang="en-US" sz="1200" b="0" dirty="0">
                        <a:latin typeface="メイリオ" pitchFamily="50" charset="-128"/>
                        <a:ea typeface="メイリオ" pitchFamily="50" charset="-128"/>
                        <a:cs typeface="メイリオ"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r>
            </a:tbl>
          </a:graphicData>
        </a:graphic>
      </p:graphicFrame>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53" r="2894"/>
          <a:stretch/>
        </p:blipFill>
        <p:spPr bwMode="auto">
          <a:xfrm>
            <a:off x="6268282" y="3638851"/>
            <a:ext cx="3609380" cy="2029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969224" y="5759678"/>
            <a:ext cx="2448272" cy="253916"/>
          </a:xfrm>
          <a:prstGeom prst="rect">
            <a:avLst/>
          </a:prstGeom>
          <a:noFill/>
        </p:spPr>
        <p:txBody>
          <a:bodyPr wrap="square" rtlCol="0">
            <a:spAutoFit/>
          </a:bodyPr>
          <a:lstStyle/>
          <a:p>
            <a:pPr algn="ctr"/>
            <a:r>
              <a:rPr lang="ja-JP" altLang="en-US" sz="1050" dirty="0"/>
              <a:t>日本</a:t>
            </a:r>
            <a:r>
              <a:rPr lang="ja-JP" altLang="en-US" sz="1050" dirty="0" smtClean="0"/>
              <a:t>健康会議の様子</a:t>
            </a:r>
            <a:endParaRPr kumimoji="1" lang="ja-JP" altLang="en-US" sz="1050" dirty="0"/>
          </a:p>
        </p:txBody>
      </p:sp>
      <p:sp>
        <p:nvSpPr>
          <p:cNvPr id="12" name="スライド番号プレースホルダー 1"/>
          <p:cNvSpPr txBox="1">
            <a:spLocks/>
          </p:cNvSpPr>
          <p:nvPr/>
        </p:nvSpPr>
        <p:spPr>
          <a:xfrm>
            <a:off x="7638618" y="658457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F7007F-D594-414C-9ACE-10542F1C8EC8}" type="slidenum">
              <a:rPr lang="ja-JP" altLang="en-US" smtClean="0">
                <a:latin typeface="ＤＦ特太ゴシック体" panose="020B0509000000000000" pitchFamily="49" charset="-128"/>
                <a:ea typeface="ＤＦ特太ゴシック体" panose="020B0509000000000000" pitchFamily="49" charset="-128"/>
              </a:rPr>
              <a:pPr/>
              <a:t>8</a:t>
            </a:fld>
            <a:endParaRPr lang="ja-JP" altLang="en-US" dirty="0">
              <a:latin typeface="ＤＦ特太ゴシック体" panose="020B0509000000000000" pitchFamily="49" charset="-128"/>
              <a:ea typeface="ＤＦ特太ゴシック体" panose="020B0509000000000000" pitchFamily="49" charset="-128"/>
            </a:endParaRPr>
          </a:p>
        </p:txBody>
      </p:sp>
      <p:sp>
        <p:nvSpPr>
          <p:cNvPr id="14" name="タイトル 1"/>
          <p:cNvSpPr txBox="1">
            <a:spLocks/>
          </p:cNvSpPr>
          <p:nvPr/>
        </p:nvSpPr>
        <p:spPr>
          <a:xfrm>
            <a:off x="722" y="-36154"/>
            <a:ext cx="9890448" cy="432048"/>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latin typeface="HGP創英角ｺﾞｼｯｸUB" panose="020B0900000000000000" pitchFamily="50" charset="-128"/>
                <a:ea typeface="HGP創英角ｺﾞｼｯｸUB" panose="020B0900000000000000" pitchFamily="50" charset="-128"/>
              </a:rPr>
              <a:t>日　本　健　康　会　議</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15" name="直線コネクタ 14"/>
          <p:cNvCxnSpPr/>
          <p:nvPr/>
        </p:nvCxnSpPr>
        <p:spPr>
          <a:xfrm>
            <a:off x="0" y="347288"/>
            <a:ext cx="1028159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1173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4605</TotalTime>
  <Words>8310</Words>
  <Application>Microsoft Office PowerPoint</Application>
  <PresentationFormat>A4 210 x 297 mm</PresentationFormat>
  <Paragraphs>1900</Paragraphs>
  <Slides>61</Slides>
  <Notes>25</Notes>
  <HiddenSlides>0</HiddenSlides>
  <MMClips>0</MMClips>
  <ScaleCrop>false</ScaleCrop>
  <HeadingPairs>
    <vt:vector size="4" baseType="variant">
      <vt:variant>
        <vt:lpstr>テーマ</vt:lpstr>
      </vt:variant>
      <vt:variant>
        <vt:i4>1</vt:i4>
      </vt:variant>
      <vt:variant>
        <vt:lpstr>スライド タイトル</vt:lpstr>
      </vt:variant>
      <vt:variant>
        <vt:i4>61</vt:i4>
      </vt:variant>
    </vt:vector>
  </HeadingPairs>
  <TitlesOfParts>
    <vt:vector size="62" baseType="lpstr">
      <vt:lpstr>Office ​​テーマ</vt:lpstr>
      <vt:lpstr>Ⅴ．保険者機能の強化等</vt:lpstr>
      <vt:lpstr>データヘルス計画の推進に係る政府の方針</vt:lpstr>
      <vt:lpstr>PowerPoint プレゼンテーション</vt:lpstr>
      <vt:lpstr>PowerPoint プレゼンテーション</vt:lpstr>
      <vt:lpstr>PowerPoint プレゼンテーション</vt:lpstr>
      <vt:lpstr>市町村国保におけるデータヘルス計画の策定状況</vt:lpstr>
      <vt:lpstr>Ⅴ．保険者機能の強化等</vt:lpstr>
      <vt:lpstr>生活習慣病の重症化予防に関する取組の推進</vt:lpstr>
      <vt:lpstr>PowerPoint プレゼンテーション</vt:lpstr>
      <vt:lpstr>PowerPoint プレゼンテーション</vt:lpstr>
      <vt:lpstr>PowerPoint プレゼンテーション</vt:lpstr>
      <vt:lpstr>生活習慣病の重症化予防に関する国の検討の方向性①</vt:lpstr>
      <vt:lpstr>生活習慣病の重症化予防に関する国の検討の方向性②</vt:lpstr>
      <vt:lpstr>Ⅴ．保険者機能の強化等</vt:lpstr>
      <vt:lpstr>PowerPoint プレゼンテーション</vt:lpstr>
      <vt:lpstr>PowerPoint プレゼンテーション</vt:lpstr>
      <vt:lpstr>PowerPoint プレゼンテーション</vt:lpstr>
      <vt:lpstr>Ⅵ．保険者機能の強化等</vt:lpstr>
      <vt:lpstr>１　第三者求償の現状と課題 　（１）損害賠償請求権の代位取得</vt:lpstr>
      <vt:lpstr>１　第三者求償の現状と課題 　（２）損害賠償請求権の行使</vt:lpstr>
      <vt:lpstr>PowerPoint プレゼンテーション</vt:lpstr>
      <vt:lpstr>PowerPoint プレゼンテーション</vt:lpstr>
      <vt:lpstr>PowerPoint プレゼンテーション</vt:lpstr>
      <vt:lpstr>２　第三者行為による被害の把握に向けた取組強化 （１）発見手段の拡大と周知広報の強化</vt:lpstr>
      <vt:lpstr>２　第三者行為による被害の把握に向けた取組強化 （２）「世帯主等による傷病届の作成等の援助に関する覚書」の締結①</vt:lpstr>
      <vt:lpstr>２　第三者行為による被害の把握に向けた取組強化 （２）「世帯主等による傷病届の作成等の援助に関する覚書」の締結②</vt:lpstr>
      <vt:lpstr>PowerPoint プレゼンテーション</vt:lpstr>
      <vt:lpstr>３　市町村等の体制強化・国等による支援 （１）市町村におけるＰＤＣＡサイクルの確立①</vt:lpstr>
      <vt:lpstr>３　市町村等の体制強化・国等による支援 （１）市町村におけるＰＤＣＡサイクルの確立②</vt:lpstr>
      <vt:lpstr>３　市町村等の体制強化・国等による支援 （２）国保連合会による支援</vt:lpstr>
      <vt:lpstr>３　市町村等の体制強化・国等による支援 （３）民間活力との更なる連携強化①（照会・回答の仕組み）</vt:lpstr>
      <vt:lpstr>３　市町村等の体制強化・国等による支援 （３）民間活力との更なる連携強化②（損保ＯＢ等経験者の活用）</vt:lpstr>
      <vt:lpstr>４　国保改革等における対応 （１）国よる「第三者行為求償事務アドバイザー」の設置【予定】</vt:lpstr>
      <vt:lpstr>４　国保改革等における対応 （２）国による財政支援の在り方の検討</vt:lpstr>
      <vt:lpstr>Ⅴ．保険者機能の強化等</vt:lpstr>
      <vt:lpstr>　　保険者努力支援制度（案）</vt:lpstr>
      <vt:lpstr>PowerPoint プレゼンテーション</vt:lpstr>
      <vt:lpstr>PowerPoint プレゼンテーション</vt:lpstr>
      <vt:lpstr>保険者に対する予防・健康づくり等のインセンティブの見直し</vt:lpstr>
      <vt:lpstr>PowerPoint プレゼンテーション</vt:lpstr>
      <vt:lpstr>今後の保険者における予防・健康づくり等の取組の推進に当たって共通的に評価する指標 （保険者による健診・保健指導等に関する検討会での取りまとめ 28年1月6日）</vt:lpstr>
      <vt:lpstr>PowerPoint プレゼンテーション</vt:lpstr>
      <vt:lpstr>Ⅴ．保険者機能の強化等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Ⅴ．保険者機能の強化等</vt:lpstr>
      <vt:lpstr>個人情報の適切な取扱いに係る基幹システムのセキュリティ対策の強化について（再要請）（抜粋） （平成27年12月18日付 老発1218第1号・保発1218第1号）　　　　　　　　　　　　　　　　　　　　　　　　　　　　　　　　　　</vt:lpstr>
      <vt:lpstr>医療保険者等における情報セキュリティの状況（調査結果概要）</vt:lpstr>
      <vt:lpstr>PowerPoint プレゼンテーション</vt:lpstr>
      <vt:lpstr>PowerPoint プレゼンテーション</vt:lpstr>
      <vt:lpstr>　　　　　　　　　被保険者証再発行に係る本人確認措置の確実な実施について（抄） 　　　　　　　　（平成27年12月28日付け 厚生労働省保険局保険課・国民健康保険課・高齢者医療課事務連絡）　　　　　　　　　　　　　　　　　　　　　　　　　　　　　　　　　　</vt:lpstr>
      <vt:lpstr>Ⅴ．保険者機能の強化等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国民健康保険制度をめぐる 最近の状況について</dc:title>
  <dc:creator>厚生労働省ネットワークシステム</dc:creator>
  <cp:lastModifiedBy>厚生労働省ネットワークシステム</cp:lastModifiedBy>
  <cp:revision>410</cp:revision>
  <cp:lastPrinted>2016-01-29T11:02:52Z</cp:lastPrinted>
  <dcterms:created xsi:type="dcterms:W3CDTF">2014-08-08T04:05:35Z</dcterms:created>
  <dcterms:modified xsi:type="dcterms:W3CDTF">2016-02-04T03:04:28Z</dcterms:modified>
</cp:coreProperties>
</file>