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22"/>
  </p:notesMasterIdLst>
  <p:sldIdLst>
    <p:sldId id="619" r:id="rId2"/>
    <p:sldId id="529" r:id="rId3"/>
    <p:sldId id="530" r:id="rId4"/>
    <p:sldId id="531" r:id="rId5"/>
    <p:sldId id="532" r:id="rId6"/>
    <p:sldId id="533" r:id="rId7"/>
    <p:sldId id="534" r:id="rId8"/>
    <p:sldId id="668" r:id="rId9"/>
    <p:sldId id="535" r:id="rId10"/>
    <p:sldId id="536" r:id="rId11"/>
    <p:sldId id="537" r:id="rId12"/>
    <p:sldId id="618" r:id="rId13"/>
    <p:sldId id="509" r:id="rId14"/>
    <p:sldId id="510" r:id="rId15"/>
    <p:sldId id="511" r:id="rId16"/>
    <p:sldId id="512" r:id="rId17"/>
    <p:sldId id="612" r:id="rId18"/>
    <p:sldId id="609" r:id="rId19"/>
    <p:sldId id="610" r:id="rId20"/>
    <p:sldId id="611" r:id="rId21"/>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00"/>
    <a:srgbClr val="CCFFCC"/>
    <a:srgbClr val="0000CC"/>
    <a:srgbClr val="FF6600"/>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615" autoAdjust="0"/>
    <p:restoredTop sz="86431" autoAdjust="0"/>
  </p:normalViewPr>
  <p:slideViewPr>
    <p:cSldViewPr>
      <p:cViewPr>
        <p:scale>
          <a:sx n="65" d="100"/>
          <a:sy n="65" d="100"/>
        </p:scale>
        <p:origin x="-1086" y="-198"/>
      </p:cViewPr>
      <p:guideLst>
        <p:guide orient="horz" pos="2840"/>
        <p:guide pos="625"/>
      </p:guideLst>
    </p:cSldViewPr>
  </p:slideViewPr>
  <p:outlineViewPr>
    <p:cViewPr>
      <p:scale>
        <a:sx n="33" d="100"/>
        <a:sy n="33" d="100"/>
      </p:scale>
      <p:origin x="0" y="2874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0518F66-8201-415E-B5DE-5C0366DC38AC}" type="datetimeFigureOut">
              <a:rPr kumimoji="1" lang="ja-JP" altLang="en-US" smtClean="0"/>
              <a:t>2016/2/4</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2C458E5-0E31-4554-8958-3DD995BF6404}" type="slidenum">
              <a:rPr kumimoji="1" lang="ja-JP" altLang="en-US" smtClean="0"/>
              <a:t>‹#›</a:t>
            </a:fld>
            <a:endParaRPr kumimoji="1" lang="ja-JP" altLang="en-US"/>
          </a:p>
        </p:txBody>
      </p:sp>
    </p:spTree>
    <p:extLst>
      <p:ext uri="{BB962C8B-B14F-4D97-AF65-F5344CB8AC3E}">
        <p14:creationId xmlns:p14="http://schemas.microsoft.com/office/powerpoint/2010/main" val="23798000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1741D62-2D81-45E6-8746-07B60C51A0BB}" type="slidenum">
              <a:rPr lang="ja-JP" altLang="en-US" smtClean="0">
                <a:solidFill>
                  <a:prstClr val="black"/>
                </a:solidFill>
              </a:rPr>
              <a:pPr/>
              <a:t>0</a:t>
            </a:fld>
            <a:endParaRPr lang="ja-JP" altLang="en-US">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1741D62-2D81-45E6-8746-07B60C51A0BB}" type="slidenum">
              <a:rPr lang="ja-JP" altLang="en-US" smtClean="0">
                <a:solidFill>
                  <a:prstClr val="black"/>
                </a:solidFill>
              </a:rPr>
              <a:pPr/>
              <a:t>11</a:t>
            </a:fld>
            <a:endParaRPr lang="ja-JP" altLang="en-US">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DC76738-3C22-43C6-BFFA-559713252FCB}" type="slidenum">
              <a:rPr kumimoji="1" lang="ja-JP" altLang="en-US" smtClean="0"/>
              <a:t>12</a:t>
            </a:fld>
            <a:endParaRPr kumimoji="1" lang="ja-JP" altLang="en-US"/>
          </a:p>
        </p:txBody>
      </p:sp>
    </p:spTree>
    <p:extLst>
      <p:ext uri="{BB962C8B-B14F-4D97-AF65-F5344CB8AC3E}">
        <p14:creationId xmlns:p14="http://schemas.microsoft.com/office/powerpoint/2010/main" val="30573754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25A266D-82A1-4A76-9872-48D841F89A87}" type="slidenum">
              <a:rPr kumimoji="1" lang="ja-JP" altLang="en-US" smtClean="0"/>
              <a:t>13</a:t>
            </a:fld>
            <a:endParaRPr kumimoji="1" lang="ja-JP" altLang="en-US"/>
          </a:p>
        </p:txBody>
      </p:sp>
    </p:spTree>
    <p:extLst>
      <p:ext uri="{BB962C8B-B14F-4D97-AF65-F5344CB8AC3E}">
        <p14:creationId xmlns:p14="http://schemas.microsoft.com/office/powerpoint/2010/main" val="1360563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1741D62-2D81-45E6-8746-07B60C51A0BB}" type="slidenum">
              <a:rPr lang="ja-JP" altLang="en-US" smtClean="0">
                <a:solidFill>
                  <a:prstClr val="black"/>
                </a:solidFill>
              </a:rPr>
              <a:pPr/>
              <a:t>16</a:t>
            </a:fld>
            <a:endParaRPr lang="ja-JP" altLang="en-US">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25A266D-82A1-4A76-9872-48D841F89A87}" type="slidenum">
              <a:rPr kumimoji="1" lang="ja-JP" altLang="en-US" smtClean="0"/>
              <a:t>17</a:t>
            </a:fld>
            <a:endParaRPr kumimoji="1" lang="ja-JP" altLang="en-US"/>
          </a:p>
        </p:txBody>
      </p:sp>
    </p:spTree>
    <p:extLst>
      <p:ext uri="{BB962C8B-B14F-4D97-AF65-F5344CB8AC3E}">
        <p14:creationId xmlns:p14="http://schemas.microsoft.com/office/powerpoint/2010/main" val="13605633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25A266D-82A1-4A76-9872-48D841F89A87}" type="slidenum">
              <a:rPr kumimoji="1" lang="ja-JP" altLang="en-US" smtClean="0"/>
              <a:t>18</a:t>
            </a:fld>
            <a:endParaRPr kumimoji="1" lang="ja-JP" altLang="en-US"/>
          </a:p>
        </p:txBody>
      </p:sp>
    </p:spTree>
    <p:extLst>
      <p:ext uri="{BB962C8B-B14F-4D97-AF65-F5344CB8AC3E}">
        <p14:creationId xmlns:p14="http://schemas.microsoft.com/office/powerpoint/2010/main" val="13605633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25A266D-82A1-4A76-9872-48D841F89A87}" type="slidenum">
              <a:rPr kumimoji="1" lang="ja-JP" altLang="en-US" smtClean="0"/>
              <a:t>19</a:t>
            </a:fld>
            <a:endParaRPr kumimoji="1" lang="ja-JP" altLang="en-US"/>
          </a:p>
        </p:txBody>
      </p:sp>
    </p:spTree>
    <p:extLst>
      <p:ext uri="{BB962C8B-B14F-4D97-AF65-F5344CB8AC3E}">
        <p14:creationId xmlns:p14="http://schemas.microsoft.com/office/powerpoint/2010/main" val="1360563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25A266D-82A1-4A76-9872-48D841F89A87}" type="slidenum">
              <a:rPr kumimoji="1" lang="ja-JP" altLang="en-US" smtClean="0"/>
              <a:t>1</a:t>
            </a:fld>
            <a:endParaRPr kumimoji="1" lang="ja-JP" altLang="en-US"/>
          </a:p>
        </p:txBody>
      </p:sp>
    </p:spTree>
    <p:extLst>
      <p:ext uri="{BB962C8B-B14F-4D97-AF65-F5344CB8AC3E}">
        <p14:creationId xmlns:p14="http://schemas.microsoft.com/office/powerpoint/2010/main" val="1360563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25A266D-82A1-4A76-9872-48D841F89A87}" type="slidenum">
              <a:rPr kumimoji="1" lang="ja-JP" altLang="en-US" smtClean="0"/>
              <a:t>2</a:t>
            </a:fld>
            <a:endParaRPr kumimoji="1" lang="ja-JP" altLang="en-US"/>
          </a:p>
        </p:txBody>
      </p:sp>
    </p:spTree>
    <p:extLst>
      <p:ext uri="{BB962C8B-B14F-4D97-AF65-F5344CB8AC3E}">
        <p14:creationId xmlns:p14="http://schemas.microsoft.com/office/powerpoint/2010/main" val="1360563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25A266D-82A1-4A76-9872-48D841F89A87}" type="slidenum">
              <a:rPr kumimoji="1" lang="ja-JP" altLang="en-US" smtClean="0"/>
              <a:t>3</a:t>
            </a:fld>
            <a:endParaRPr kumimoji="1" lang="ja-JP" altLang="en-US"/>
          </a:p>
        </p:txBody>
      </p:sp>
    </p:spTree>
    <p:extLst>
      <p:ext uri="{BB962C8B-B14F-4D97-AF65-F5344CB8AC3E}">
        <p14:creationId xmlns:p14="http://schemas.microsoft.com/office/powerpoint/2010/main" val="1360563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25A266D-82A1-4A76-9872-48D841F89A87}" type="slidenum">
              <a:rPr kumimoji="1" lang="ja-JP" altLang="en-US" smtClean="0"/>
              <a:t>5</a:t>
            </a:fld>
            <a:endParaRPr kumimoji="1" lang="ja-JP" altLang="en-US"/>
          </a:p>
        </p:txBody>
      </p:sp>
    </p:spTree>
    <p:extLst>
      <p:ext uri="{BB962C8B-B14F-4D97-AF65-F5344CB8AC3E}">
        <p14:creationId xmlns:p14="http://schemas.microsoft.com/office/powerpoint/2010/main" val="13605633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25A266D-82A1-4A76-9872-48D841F89A87}" type="slidenum">
              <a:rPr kumimoji="1" lang="ja-JP" altLang="en-US" smtClean="0"/>
              <a:t>6</a:t>
            </a:fld>
            <a:endParaRPr kumimoji="1" lang="ja-JP" altLang="en-US"/>
          </a:p>
        </p:txBody>
      </p:sp>
    </p:spTree>
    <p:extLst>
      <p:ext uri="{BB962C8B-B14F-4D97-AF65-F5344CB8AC3E}">
        <p14:creationId xmlns:p14="http://schemas.microsoft.com/office/powerpoint/2010/main" val="13605633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25A266D-82A1-4A76-9872-48D841F89A87}"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p14="http://schemas.microsoft.com/office/powerpoint/2010/main" val="1360563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25A266D-82A1-4A76-9872-48D841F89A87}" type="slidenum">
              <a:rPr kumimoji="1" lang="ja-JP" altLang="en-US" smtClean="0"/>
              <a:t>8</a:t>
            </a:fld>
            <a:endParaRPr kumimoji="1" lang="ja-JP" altLang="en-US"/>
          </a:p>
        </p:txBody>
      </p:sp>
    </p:spTree>
    <p:extLst>
      <p:ext uri="{BB962C8B-B14F-4D97-AF65-F5344CB8AC3E}">
        <p14:creationId xmlns:p14="http://schemas.microsoft.com/office/powerpoint/2010/main" val="1360563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25A266D-82A1-4A76-9872-48D841F89A87}" type="slidenum">
              <a:rPr kumimoji="1" lang="ja-JP" altLang="en-US" smtClean="0"/>
              <a:t>9</a:t>
            </a:fld>
            <a:endParaRPr kumimoji="1" lang="ja-JP" altLang="en-US"/>
          </a:p>
        </p:txBody>
      </p:sp>
    </p:spTree>
    <p:extLst>
      <p:ext uri="{BB962C8B-B14F-4D97-AF65-F5344CB8AC3E}">
        <p14:creationId xmlns:p14="http://schemas.microsoft.com/office/powerpoint/2010/main" val="1360563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t>2016/2/4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1032905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t>2016/2/4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586844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t>2016/2/4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12564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t>2016/2/4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823934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t>2016/2/4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374115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DAE7EE4-CEFE-453D-8730-005D38677A0C}" type="datetimeFigureOut">
              <a:rPr kumimoji="1" lang="ja-JP" altLang="en-US" smtClean="0"/>
              <a:t>2016/2/4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285541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DAE7EE4-CEFE-453D-8730-005D38677A0C}" type="datetimeFigureOut">
              <a:rPr kumimoji="1" lang="ja-JP" altLang="en-US" smtClean="0"/>
              <a:t>2016/2/4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486203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DAE7EE4-CEFE-453D-8730-005D38677A0C}" type="datetimeFigureOut">
              <a:rPr kumimoji="1" lang="ja-JP" altLang="en-US" smtClean="0"/>
              <a:t>2016/2/4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808475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DAE7EE4-CEFE-453D-8730-005D38677A0C}" type="datetimeFigureOut">
              <a:rPr kumimoji="1" lang="ja-JP" altLang="en-US" smtClean="0"/>
              <a:t>2016/2/4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2428482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DAE7EE4-CEFE-453D-8730-005D38677A0C}" type="datetimeFigureOut">
              <a:rPr kumimoji="1" lang="ja-JP" altLang="en-US" smtClean="0"/>
              <a:t>2016/2/4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315691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DAE7EE4-CEFE-453D-8730-005D38677A0C}" type="datetimeFigureOut">
              <a:rPr kumimoji="1" lang="ja-JP" altLang="en-US" smtClean="0"/>
              <a:t>2016/2/4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861375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AE7EE4-CEFE-453D-8730-005D38677A0C}" type="datetimeFigureOut">
              <a:rPr kumimoji="1" lang="ja-JP" altLang="en-US" smtClean="0"/>
              <a:t>2016/2/4</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67967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0512" y="1772816"/>
            <a:ext cx="8602538" cy="1470025"/>
          </a:xfrm>
        </p:spPr>
        <p:txBody>
          <a:bodyPr>
            <a:normAutofit/>
          </a:bodyPr>
          <a:lstStyle/>
          <a:p>
            <a:r>
              <a:rPr kumimoji="1" lang="en-US" altLang="ja-JP" dirty="0"/>
              <a:t>Ⅳ</a:t>
            </a:r>
            <a:r>
              <a:rPr kumimoji="1" lang="ja-JP" altLang="en-US" dirty="0" err="1" smtClean="0"/>
              <a:t>．</a:t>
            </a:r>
            <a:r>
              <a:rPr lang="ja-JP" altLang="en-US" dirty="0" smtClean="0"/>
              <a:t>改革後の国保事務の運営</a:t>
            </a:r>
            <a:endParaRPr kumimoji="1" lang="ja-JP" altLang="en-US" dirty="0"/>
          </a:p>
        </p:txBody>
      </p:sp>
      <p:sp>
        <p:nvSpPr>
          <p:cNvPr id="5" name="タイトル 1"/>
          <p:cNvSpPr txBox="1">
            <a:spLocks/>
          </p:cNvSpPr>
          <p:nvPr/>
        </p:nvSpPr>
        <p:spPr>
          <a:xfrm>
            <a:off x="1856656" y="3479781"/>
            <a:ext cx="7272808" cy="1800200"/>
          </a:xfrm>
          <a:prstGeom prst="rect">
            <a:avLst/>
          </a:prstGeom>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271463" algn="l">
              <a:lnSpc>
                <a:spcPct val="200000"/>
              </a:lnSpc>
              <a:tabLst>
                <a:tab pos="271463" algn="l"/>
              </a:tabLst>
            </a:pPr>
            <a:r>
              <a:rPr lang="ja-JP" altLang="en-US" sz="2400" dirty="0">
                <a:solidFill>
                  <a:prstClr val="black"/>
                </a:solidFill>
              </a:rPr>
              <a:t>１　国保運営方針の策定プロセスとポイント</a:t>
            </a:r>
          </a:p>
          <a:p>
            <a:pPr marL="271463" algn="l">
              <a:lnSpc>
                <a:spcPct val="200000"/>
              </a:lnSpc>
              <a:tabLst>
                <a:tab pos="271463" algn="l"/>
              </a:tabLst>
            </a:pPr>
            <a:r>
              <a:rPr lang="ja-JP" altLang="en-US" sz="2400" dirty="0">
                <a:solidFill>
                  <a:schemeClr val="bg2">
                    <a:lumMod val="50000"/>
                  </a:schemeClr>
                </a:solidFill>
              </a:rPr>
              <a:t>２　国保運営協議会</a:t>
            </a:r>
            <a:endParaRPr lang="en-US" altLang="ja-JP" sz="2400" dirty="0">
              <a:solidFill>
                <a:schemeClr val="bg2">
                  <a:lumMod val="50000"/>
                </a:schemeClr>
              </a:solidFill>
            </a:endParaRPr>
          </a:p>
          <a:p>
            <a:pPr marL="271463" algn="l">
              <a:lnSpc>
                <a:spcPct val="200000"/>
              </a:lnSpc>
              <a:tabLst>
                <a:tab pos="271463" algn="l"/>
              </a:tabLst>
            </a:pPr>
            <a:r>
              <a:rPr lang="ja-JP" altLang="en-US" sz="2400" dirty="0" smtClean="0">
                <a:solidFill>
                  <a:schemeClr val="bg2">
                    <a:lumMod val="50000"/>
                  </a:schemeClr>
                </a:solidFill>
              </a:rPr>
              <a:t>３　その他の国保事務運営について</a:t>
            </a:r>
            <a:endParaRPr lang="en-US" altLang="ja-JP" sz="2400" dirty="0" smtClean="0">
              <a:solidFill>
                <a:schemeClr val="bg2">
                  <a:lumMod val="50000"/>
                </a:schemeClr>
              </a:solidFill>
            </a:endParaRPr>
          </a:p>
        </p:txBody>
      </p:sp>
      <p:sp>
        <p:nvSpPr>
          <p:cNvPr id="4" name="正方形/長方形 3"/>
          <p:cNvSpPr/>
          <p:nvPr/>
        </p:nvSpPr>
        <p:spPr>
          <a:xfrm>
            <a:off x="1856656" y="3789040"/>
            <a:ext cx="6624736"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5574273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43541" y="388396"/>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5" name="Rectangle 29"/>
          <p:cNvSpPr>
            <a:spLocks noChangeArrowheads="1"/>
          </p:cNvSpPr>
          <p:nvPr/>
        </p:nvSpPr>
        <p:spPr bwMode="auto">
          <a:xfrm>
            <a:off x="0" y="-11714"/>
            <a:ext cx="9906000" cy="400110"/>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dirty="0">
                <a:solidFill>
                  <a:schemeClr val="dk1"/>
                </a:solidFill>
                <a:latin typeface="HGP創英角ｺﾞｼｯｸUB" panose="020B0900000000000000" pitchFamily="50" charset="-128"/>
                <a:ea typeface="HGP創英角ｺﾞｼｯｸUB" panose="020B0900000000000000" pitchFamily="50" charset="-128"/>
              </a:rPr>
              <a:t>３</a:t>
            </a:r>
            <a:r>
              <a:rPr lang="ja-JP" altLang="en-US" dirty="0" smtClean="0">
                <a:solidFill>
                  <a:schemeClr val="dk1"/>
                </a:solidFill>
                <a:latin typeface="HGP創英角ｺﾞｼｯｸUB" panose="020B0900000000000000" pitchFamily="50" charset="-128"/>
                <a:ea typeface="HGP創英角ｺﾞｼｯｸUB" panose="020B0900000000000000" pitchFamily="50" charset="-128"/>
              </a:rPr>
              <a:t>．国保運営方針の主な記載事項</a:t>
            </a:r>
            <a:r>
              <a:rPr lang="en-US" altLang="ja-JP" dirty="0" smtClean="0">
                <a:solidFill>
                  <a:schemeClr val="dk1"/>
                </a:solidFill>
                <a:latin typeface="HGP創英角ｺﾞｼｯｸUB" panose="020B0900000000000000" pitchFamily="50" charset="-128"/>
                <a:ea typeface="HGP創英角ｺﾞｼｯｸUB" panose="020B0900000000000000" pitchFamily="50" charset="-128"/>
              </a:rPr>
              <a:t>(7)</a:t>
            </a:r>
            <a:r>
              <a:rPr lang="ja-JP" altLang="en-US" dirty="0">
                <a:solidFill>
                  <a:schemeClr val="dk1"/>
                </a:solidFill>
                <a:latin typeface="HGP創英角ｺﾞｼｯｸUB" panose="020B0900000000000000" pitchFamily="50" charset="-128"/>
                <a:ea typeface="HGP創英角ｺﾞｼｯｸUB" panose="020B0900000000000000" pitchFamily="50" charset="-128"/>
              </a:rPr>
              <a:t>～</a:t>
            </a:r>
            <a:r>
              <a:rPr lang="en-US" altLang="ja-JP" dirty="0" smtClean="0">
                <a:solidFill>
                  <a:schemeClr val="dk1"/>
                </a:solidFill>
                <a:latin typeface="HGP創英角ｺﾞｼｯｸUB" panose="020B0900000000000000" pitchFamily="50" charset="-128"/>
                <a:ea typeface="HGP創英角ｺﾞｼｯｸUB" panose="020B0900000000000000" pitchFamily="50" charset="-128"/>
              </a:rPr>
              <a:t>(8)</a:t>
            </a:r>
            <a:endParaRPr lang="en-US" altLang="ja-JP" dirty="0">
              <a:solidFill>
                <a:schemeClr val="dk1"/>
              </a:solidFill>
              <a:latin typeface="HGP創英角ｺﾞｼｯｸUB" panose="020B0900000000000000" pitchFamily="50" charset="-128"/>
              <a:ea typeface="HGP創英角ｺﾞｼｯｸUB" panose="020B0900000000000000" pitchFamily="50" charset="-128"/>
            </a:endParaRPr>
          </a:p>
        </p:txBody>
      </p:sp>
      <p:sp>
        <p:nvSpPr>
          <p:cNvPr id="10" name="角丸四角形 9"/>
          <p:cNvSpPr/>
          <p:nvPr/>
        </p:nvSpPr>
        <p:spPr>
          <a:xfrm>
            <a:off x="379458" y="956593"/>
            <a:ext cx="9295389" cy="1752327"/>
          </a:xfrm>
          <a:prstGeom prst="roundRect">
            <a:avLst>
              <a:gd name="adj" fmla="val 326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66700" indent="-266700" algn="just">
              <a:lnSpc>
                <a:spcPts val="2000"/>
              </a:lnSpc>
            </a:pPr>
            <a:r>
              <a:rPr lang="ja-JP" altLang="en-US" sz="1500" b="1" dirty="0">
                <a:solidFill>
                  <a:schemeClr val="tx1"/>
                </a:solidFill>
                <a:latin typeface="+mj-ea"/>
                <a:ea typeface="+mj-ea"/>
              </a:rPr>
              <a:t>（保健医療サービス・福祉サービス等との連携）</a:t>
            </a:r>
          </a:p>
          <a:p>
            <a:pPr marL="266700" indent="-266700" algn="just">
              <a:lnSpc>
                <a:spcPts val="2000"/>
              </a:lnSpc>
              <a:spcAft>
                <a:spcPts val="600"/>
              </a:spcAft>
            </a:pPr>
            <a:r>
              <a:rPr lang="ja-JP" altLang="en-US" sz="1500" dirty="0">
                <a:solidFill>
                  <a:schemeClr val="tx1"/>
                </a:solidFill>
                <a:latin typeface="+mj-ea"/>
                <a:ea typeface="+mj-ea"/>
              </a:rPr>
              <a:t>　</a:t>
            </a:r>
            <a:r>
              <a:rPr lang="ja-JP" altLang="en-US" sz="1500" dirty="0" smtClean="0">
                <a:solidFill>
                  <a:schemeClr val="tx1"/>
                </a:solidFill>
                <a:latin typeface="+mj-ea"/>
                <a:ea typeface="+mj-ea"/>
              </a:rPr>
              <a:t>○ 都道府県</a:t>
            </a:r>
            <a:r>
              <a:rPr lang="ja-JP" altLang="en-US" sz="1500" dirty="0">
                <a:solidFill>
                  <a:schemeClr val="tx1"/>
                </a:solidFill>
                <a:latin typeface="+mj-ea"/>
                <a:ea typeface="+mj-ea"/>
              </a:rPr>
              <a:t>は、従来から広域的な立場から医療提供体制の確保や、保健医療サービス、福祉サービスなどを推進する上で役割を果たしてきており、今回、国保の財政運営の責任主体として保険者の役割を担うことで、医療はもちろんのこと、保健・福祉全般にわたって目配りをしながら施策を推進することが可能と</a:t>
            </a:r>
            <a:r>
              <a:rPr lang="ja-JP" altLang="en-US" sz="1500" dirty="0" smtClean="0">
                <a:solidFill>
                  <a:schemeClr val="tx1"/>
                </a:solidFill>
                <a:latin typeface="+mj-ea"/>
                <a:ea typeface="+mj-ea"/>
              </a:rPr>
              <a:t>なる。</a:t>
            </a:r>
            <a:endParaRPr lang="en-US" altLang="ja-JP" sz="1500" dirty="0" smtClean="0">
              <a:solidFill>
                <a:schemeClr val="tx1"/>
              </a:solidFill>
              <a:latin typeface="+mj-ea"/>
              <a:ea typeface="+mj-ea"/>
            </a:endParaRPr>
          </a:p>
          <a:p>
            <a:pPr marL="266700" indent="-266700" algn="just">
              <a:lnSpc>
                <a:spcPts val="2000"/>
              </a:lnSpc>
              <a:spcAft>
                <a:spcPts val="600"/>
              </a:spcAft>
            </a:pPr>
            <a:r>
              <a:rPr lang="ja-JP" altLang="en-US" sz="1500" dirty="0">
                <a:solidFill>
                  <a:schemeClr val="tx1"/>
                </a:solidFill>
                <a:latin typeface="+mj-ea"/>
                <a:ea typeface="+mj-ea"/>
              </a:rPr>
              <a:t>　</a:t>
            </a:r>
            <a:r>
              <a:rPr lang="ja-JP" altLang="en-US" sz="1500" dirty="0" smtClean="0">
                <a:solidFill>
                  <a:schemeClr val="tx1"/>
                </a:solidFill>
                <a:latin typeface="+mj-ea"/>
                <a:ea typeface="+mj-ea"/>
              </a:rPr>
              <a:t>○ このため、都道府県は、地域</a:t>
            </a:r>
            <a:r>
              <a:rPr lang="ja-JP" altLang="en-US" sz="1500" dirty="0">
                <a:solidFill>
                  <a:schemeClr val="tx1"/>
                </a:solidFill>
                <a:latin typeface="+mj-ea"/>
                <a:ea typeface="+mj-ea"/>
              </a:rPr>
              <a:t>包括ケアシステムの構築に向けた取組の重要性に留意し、保健医療サービス及び福祉サービスに関する施策その他の関連施策との有機的連携に関する取組を定めること。</a:t>
            </a:r>
          </a:p>
        </p:txBody>
      </p:sp>
      <p:sp>
        <p:nvSpPr>
          <p:cNvPr id="14" name="正方形/長方形 13"/>
          <p:cNvSpPr/>
          <p:nvPr/>
        </p:nvSpPr>
        <p:spPr>
          <a:xfrm>
            <a:off x="7393278" y="44656"/>
            <a:ext cx="2456266"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smtClean="0">
                <a:solidFill>
                  <a:schemeClr val="tx1"/>
                </a:solidFill>
              </a:rPr>
              <a:t>詳細は引き続き地方と協議</a:t>
            </a:r>
            <a:endParaRPr kumimoji="1" lang="ja-JP" altLang="en-US" sz="1200" dirty="0">
              <a:solidFill>
                <a:schemeClr val="tx1"/>
              </a:solidFill>
            </a:endParaRPr>
          </a:p>
        </p:txBody>
      </p:sp>
      <p:sp>
        <p:nvSpPr>
          <p:cNvPr id="8" name="スライド番号プレースホルダー 1"/>
          <p:cNvSpPr txBox="1">
            <a:spLocks/>
          </p:cNvSpPr>
          <p:nvPr/>
        </p:nvSpPr>
        <p:spPr>
          <a:xfrm>
            <a:off x="7610152" y="6592267"/>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9</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23" name="角丸四角形 22"/>
          <p:cNvSpPr/>
          <p:nvPr/>
        </p:nvSpPr>
        <p:spPr>
          <a:xfrm>
            <a:off x="288618" y="595819"/>
            <a:ext cx="7544702" cy="384909"/>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（７）保健医療サービス・福祉サービス等に関する施策と連携に関する事項</a:t>
            </a:r>
          </a:p>
        </p:txBody>
      </p:sp>
      <p:sp>
        <p:nvSpPr>
          <p:cNvPr id="11" name="角丸四角形 10"/>
          <p:cNvSpPr/>
          <p:nvPr/>
        </p:nvSpPr>
        <p:spPr>
          <a:xfrm>
            <a:off x="410139" y="3252258"/>
            <a:ext cx="9295389" cy="1256862"/>
          </a:xfrm>
          <a:prstGeom prst="roundRect">
            <a:avLst>
              <a:gd name="adj" fmla="val 326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66700" indent="-266700" algn="just">
              <a:lnSpc>
                <a:spcPts val="2000"/>
              </a:lnSpc>
              <a:spcAft>
                <a:spcPts val="600"/>
              </a:spcAft>
            </a:pPr>
            <a:r>
              <a:rPr lang="ja-JP" altLang="en-US" sz="1500" dirty="0">
                <a:solidFill>
                  <a:schemeClr val="tx1"/>
                </a:solidFill>
                <a:latin typeface="+mj-ea"/>
                <a:ea typeface="+mj-ea"/>
              </a:rPr>
              <a:t>　○連携会議の開催、連携会議の中で必要に応じて開かれる作業部会の開催、収納対策や医療費適正化対策、保健事業に関する研修会の実施など、関係市町村相互間の連絡・調整を行うための措置を定めること</a:t>
            </a:r>
            <a:r>
              <a:rPr lang="ja-JP" altLang="en-US" sz="1500" dirty="0" smtClean="0">
                <a:solidFill>
                  <a:schemeClr val="tx1"/>
                </a:solidFill>
                <a:latin typeface="+mj-ea"/>
                <a:ea typeface="+mj-ea"/>
              </a:rPr>
              <a:t>。</a:t>
            </a:r>
            <a:endParaRPr lang="en-US" altLang="ja-JP" sz="1500" dirty="0" smtClean="0">
              <a:solidFill>
                <a:schemeClr val="tx1"/>
              </a:solidFill>
              <a:latin typeface="+mj-ea"/>
              <a:ea typeface="+mj-ea"/>
            </a:endParaRPr>
          </a:p>
          <a:p>
            <a:pPr marL="266700" indent="-266700" algn="just">
              <a:lnSpc>
                <a:spcPts val="2000"/>
              </a:lnSpc>
            </a:pPr>
            <a:r>
              <a:rPr lang="ja-JP" altLang="en-US" sz="1500" dirty="0">
                <a:solidFill>
                  <a:schemeClr val="tx1"/>
                </a:solidFill>
                <a:latin typeface="+mj-ea"/>
                <a:ea typeface="+mj-ea"/>
              </a:rPr>
              <a:t>　○日頃からこのような関係市町村相互間の連絡調整体制を確保し、国保運営方針の実施状況の定期的な検証や見直しを行うこと。</a:t>
            </a:r>
          </a:p>
        </p:txBody>
      </p:sp>
      <p:sp>
        <p:nvSpPr>
          <p:cNvPr id="12" name="角丸四角形 11"/>
          <p:cNvSpPr/>
          <p:nvPr/>
        </p:nvSpPr>
        <p:spPr>
          <a:xfrm>
            <a:off x="319299" y="2891483"/>
            <a:ext cx="6649925" cy="384909"/>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（８）施策の実施のために必要な関係市町村相互間の連絡調整</a:t>
            </a:r>
          </a:p>
        </p:txBody>
      </p:sp>
      <p:sp>
        <p:nvSpPr>
          <p:cNvPr id="16" name="角丸四角形 15"/>
          <p:cNvSpPr/>
          <p:nvPr/>
        </p:nvSpPr>
        <p:spPr>
          <a:xfrm>
            <a:off x="410139" y="4653136"/>
            <a:ext cx="9295389" cy="2121693"/>
          </a:xfrm>
          <a:prstGeom prst="roundRect">
            <a:avLst>
              <a:gd name="adj" fmla="val 3263"/>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66700" indent="-266700" algn="just">
              <a:lnSpc>
                <a:spcPts val="2000"/>
              </a:lnSpc>
              <a:spcAft>
                <a:spcPts val="600"/>
              </a:spcAft>
            </a:pPr>
            <a:r>
              <a:rPr lang="en-US" altLang="ja-JP" sz="1600" b="1" dirty="0" smtClean="0">
                <a:solidFill>
                  <a:schemeClr val="tx1"/>
                </a:solidFill>
                <a:latin typeface="+mj-ea"/>
                <a:ea typeface="+mj-ea"/>
              </a:rPr>
              <a:t>※</a:t>
            </a:r>
            <a:r>
              <a:rPr lang="ja-JP" altLang="en-US" sz="1600" b="1" dirty="0">
                <a:solidFill>
                  <a:schemeClr val="tx1"/>
                </a:solidFill>
                <a:latin typeface="+mj-ea"/>
                <a:ea typeface="+mj-ea"/>
              </a:rPr>
              <a:t> </a:t>
            </a:r>
            <a:r>
              <a:rPr lang="ja-JP" altLang="en-US" sz="1600" b="1" dirty="0" smtClean="0">
                <a:solidFill>
                  <a:schemeClr val="tx1"/>
                </a:solidFill>
                <a:latin typeface="+mj-ea"/>
                <a:ea typeface="+mj-ea"/>
              </a:rPr>
              <a:t>その他の留意事項</a:t>
            </a:r>
            <a:endParaRPr lang="en-US" altLang="ja-JP" sz="1600" b="1" dirty="0" smtClean="0">
              <a:solidFill>
                <a:schemeClr val="tx1"/>
              </a:solidFill>
              <a:latin typeface="+mj-ea"/>
              <a:ea typeface="+mj-ea"/>
            </a:endParaRPr>
          </a:p>
          <a:p>
            <a:pPr marL="266700" indent="-266700" algn="just">
              <a:lnSpc>
                <a:spcPts val="2000"/>
              </a:lnSpc>
            </a:pPr>
            <a:r>
              <a:rPr lang="ja-JP" altLang="en-US" sz="1500" b="1" dirty="0" smtClean="0">
                <a:solidFill>
                  <a:schemeClr val="tx1"/>
                </a:solidFill>
                <a:latin typeface="+mj-ea"/>
                <a:ea typeface="+mj-ea"/>
              </a:rPr>
              <a:t>　（</a:t>
            </a:r>
            <a:r>
              <a:rPr lang="ja-JP" altLang="en-US" sz="1500" b="1" dirty="0">
                <a:solidFill>
                  <a:schemeClr val="tx1"/>
                </a:solidFill>
                <a:latin typeface="+mj-ea"/>
                <a:ea typeface="+mj-ea"/>
              </a:rPr>
              <a:t>国保運営方針の名称）</a:t>
            </a:r>
          </a:p>
          <a:p>
            <a:pPr marL="266700" indent="-266700" algn="just">
              <a:lnSpc>
                <a:spcPts val="2000"/>
              </a:lnSpc>
              <a:spcAft>
                <a:spcPts val="600"/>
              </a:spcAft>
            </a:pPr>
            <a:r>
              <a:rPr lang="ja-JP" altLang="en-US" sz="1500" dirty="0">
                <a:solidFill>
                  <a:schemeClr val="tx1"/>
                </a:solidFill>
                <a:latin typeface="+mj-ea"/>
                <a:ea typeface="+mj-ea"/>
              </a:rPr>
              <a:t>　</a:t>
            </a:r>
            <a:r>
              <a:rPr lang="ja-JP" altLang="en-US" sz="1500" dirty="0" smtClean="0">
                <a:solidFill>
                  <a:schemeClr val="tx1"/>
                </a:solidFill>
                <a:latin typeface="+mj-ea"/>
                <a:ea typeface="+mj-ea"/>
              </a:rPr>
              <a:t>　○ </a:t>
            </a:r>
            <a:r>
              <a:rPr lang="ja-JP" altLang="en-US" sz="1500" dirty="0">
                <a:solidFill>
                  <a:schemeClr val="tx1"/>
                </a:solidFill>
                <a:latin typeface="+mj-ea"/>
                <a:ea typeface="+mj-ea"/>
              </a:rPr>
              <a:t>名称</a:t>
            </a:r>
            <a:r>
              <a:rPr lang="ja-JP" altLang="en-US" sz="1500" dirty="0" smtClean="0">
                <a:solidFill>
                  <a:schemeClr val="tx1"/>
                </a:solidFill>
                <a:latin typeface="+mj-ea"/>
                <a:ea typeface="+mj-ea"/>
              </a:rPr>
              <a:t>は 「</a:t>
            </a:r>
            <a:r>
              <a:rPr lang="ja-JP" altLang="en-US" sz="1500" dirty="0">
                <a:solidFill>
                  <a:schemeClr val="tx1"/>
                </a:solidFill>
                <a:latin typeface="+mj-ea"/>
                <a:ea typeface="+mj-ea"/>
              </a:rPr>
              <a:t>○○県国民健康保険運営方針」とすることが望ましい</a:t>
            </a:r>
            <a:r>
              <a:rPr lang="ja-JP" altLang="en-US" sz="1500" dirty="0" smtClean="0">
                <a:solidFill>
                  <a:schemeClr val="tx1"/>
                </a:solidFill>
                <a:latin typeface="+mj-ea"/>
                <a:ea typeface="+mj-ea"/>
              </a:rPr>
              <a:t>が、</a:t>
            </a:r>
            <a:r>
              <a:rPr lang="ja-JP" altLang="en-US" sz="1500" dirty="0">
                <a:solidFill>
                  <a:schemeClr val="tx1"/>
                </a:solidFill>
                <a:latin typeface="+mj-ea"/>
                <a:ea typeface="+mj-ea"/>
              </a:rPr>
              <a:t>これ以外の名称であっても差し支えない</a:t>
            </a:r>
            <a:r>
              <a:rPr lang="ja-JP" altLang="en-US" sz="1500" dirty="0" smtClean="0">
                <a:solidFill>
                  <a:schemeClr val="tx1"/>
                </a:solidFill>
                <a:latin typeface="+mj-ea"/>
                <a:ea typeface="+mj-ea"/>
              </a:rPr>
              <a:t>。</a:t>
            </a:r>
            <a:endParaRPr lang="ja-JP" altLang="en-US" sz="1500" dirty="0">
              <a:solidFill>
                <a:schemeClr val="tx1"/>
              </a:solidFill>
              <a:latin typeface="+mj-ea"/>
              <a:ea typeface="+mj-ea"/>
            </a:endParaRPr>
          </a:p>
          <a:p>
            <a:pPr marL="266700" indent="-266700" algn="just">
              <a:lnSpc>
                <a:spcPts val="2000"/>
              </a:lnSpc>
            </a:pPr>
            <a:r>
              <a:rPr lang="ja-JP" altLang="en-US" sz="1500" b="1" dirty="0" smtClean="0">
                <a:solidFill>
                  <a:schemeClr val="tx1"/>
                </a:solidFill>
                <a:latin typeface="+mj-ea"/>
                <a:ea typeface="+mj-ea"/>
              </a:rPr>
              <a:t>　（</a:t>
            </a:r>
            <a:r>
              <a:rPr lang="ja-JP" altLang="en-US" sz="1500" b="1" dirty="0">
                <a:solidFill>
                  <a:schemeClr val="tx1"/>
                </a:solidFill>
                <a:latin typeface="+mj-ea"/>
                <a:ea typeface="+mj-ea"/>
              </a:rPr>
              <a:t>国保運営方針の対象期間）</a:t>
            </a:r>
          </a:p>
          <a:p>
            <a:pPr marL="444500" indent="-444500" algn="just">
              <a:lnSpc>
                <a:spcPts val="2000"/>
              </a:lnSpc>
              <a:spcAft>
                <a:spcPts val="600"/>
              </a:spcAft>
            </a:pPr>
            <a:r>
              <a:rPr lang="ja-JP" altLang="en-US" sz="1500" dirty="0">
                <a:solidFill>
                  <a:schemeClr val="tx1"/>
                </a:solidFill>
                <a:latin typeface="+mj-ea"/>
                <a:ea typeface="+mj-ea"/>
              </a:rPr>
              <a:t>　</a:t>
            </a:r>
            <a:r>
              <a:rPr lang="ja-JP" altLang="en-US" sz="1500" dirty="0" smtClean="0">
                <a:solidFill>
                  <a:schemeClr val="tx1"/>
                </a:solidFill>
                <a:latin typeface="+mj-ea"/>
                <a:ea typeface="+mj-ea"/>
              </a:rPr>
              <a:t>　○ 対象期間は、特段</a:t>
            </a:r>
            <a:r>
              <a:rPr lang="ja-JP" altLang="en-US" sz="1500" dirty="0">
                <a:solidFill>
                  <a:schemeClr val="tx1"/>
                </a:solidFill>
                <a:latin typeface="+mj-ea"/>
                <a:ea typeface="+mj-ea"/>
              </a:rPr>
              <a:t>の定めはないが、例えば、都道府県介護保険事業支援計画の改訂周期が３年とされており、医療計画もこれに合わせて６年間の中間年に必要な見直しを行うこととされていることなどを踏まえ</a:t>
            </a:r>
            <a:r>
              <a:rPr lang="ja-JP" altLang="en-US" sz="1500" dirty="0" smtClean="0">
                <a:solidFill>
                  <a:schemeClr val="tx1"/>
                </a:solidFill>
                <a:latin typeface="+mj-ea"/>
                <a:ea typeface="+mj-ea"/>
              </a:rPr>
              <a:t>、平成</a:t>
            </a:r>
            <a:r>
              <a:rPr lang="en-US" altLang="ja-JP" sz="1500" dirty="0">
                <a:solidFill>
                  <a:schemeClr val="tx1"/>
                </a:solidFill>
                <a:latin typeface="+mj-ea"/>
                <a:ea typeface="+mj-ea"/>
              </a:rPr>
              <a:t>30</a:t>
            </a:r>
            <a:r>
              <a:rPr lang="ja-JP" altLang="en-US" sz="1500" dirty="0">
                <a:solidFill>
                  <a:schemeClr val="tx1"/>
                </a:solidFill>
                <a:latin typeface="+mj-ea"/>
                <a:ea typeface="+mj-ea"/>
              </a:rPr>
              <a:t>年度からの３年間とするなど、地域の実情に応じて複数年度にわたるものとすることが望ましい。</a:t>
            </a:r>
          </a:p>
        </p:txBody>
      </p:sp>
    </p:spTree>
    <p:extLst>
      <p:ext uri="{BB962C8B-B14F-4D97-AF65-F5344CB8AC3E}">
        <p14:creationId xmlns:p14="http://schemas.microsoft.com/office/powerpoint/2010/main" val="34368360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594600" y="6492875"/>
            <a:ext cx="2311400" cy="365125"/>
          </a:xfrm>
        </p:spPr>
        <p:txBody>
          <a:bodyPr/>
          <a:lstStyle/>
          <a:p>
            <a:fld id="{5FE6964F-E35E-4314-8FD0-5A2C0B85F4D2}" type="slidenum">
              <a:rPr lang="ja-JP" altLang="en-US" smtClean="0">
                <a:solidFill>
                  <a:prstClr val="black">
                    <a:tint val="75000"/>
                  </a:prstClr>
                </a:solidFill>
              </a:rPr>
              <a:pPr/>
              <a:t>10</a:t>
            </a:fld>
            <a:endParaRPr lang="ja-JP" altLang="en-US">
              <a:solidFill>
                <a:prstClr val="black">
                  <a:tint val="75000"/>
                </a:prstClr>
              </a:solidFill>
            </a:endParaRPr>
          </a:p>
        </p:txBody>
      </p:sp>
      <p:sp>
        <p:nvSpPr>
          <p:cNvPr id="4" name="正方形/長方形 3"/>
          <p:cNvSpPr/>
          <p:nvPr/>
        </p:nvSpPr>
        <p:spPr>
          <a:xfrm>
            <a:off x="0" y="0"/>
            <a:ext cx="9906000" cy="369332"/>
          </a:xfrm>
          <a:prstGeom prst="rect">
            <a:avLst/>
          </a:prstGeom>
        </p:spPr>
        <p:txBody>
          <a:bodyPr wrap="square">
            <a:spAutoFit/>
          </a:bodyPr>
          <a:lstStyle/>
          <a:p>
            <a:pPr algn="ctr"/>
            <a:r>
              <a:rPr lang="ja-JP" altLang="en-US" dirty="0">
                <a:solidFill>
                  <a:prstClr val="black"/>
                </a:solidFill>
                <a:latin typeface="HGS創英角ｺﾞｼｯｸUB" panose="020B0900000000000000" pitchFamily="50" charset="-128"/>
                <a:ea typeface="HGS創英角ｺﾞｼｯｸUB" panose="020B0900000000000000" pitchFamily="50" charset="-128"/>
              </a:rPr>
              <a:t>地域医療</a:t>
            </a:r>
            <a:r>
              <a:rPr lang="ja-JP" altLang="en-US" dirty="0" smtClean="0">
                <a:solidFill>
                  <a:prstClr val="black"/>
                </a:solidFill>
                <a:latin typeface="HGS創英角ｺﾞｼｯｸUB" panose="020B0900000000000000" pitchFamily="50" charset="-128"/>
                <a:ea typeface="HGS創英角ｺﾞｼｯｸUB" panose="020B0900000000000000" pitchFamily="50" charset="-128"/>
              </a:rPr>
              <a:t>構想・医療費適正化計画・国保運営方針の策定スケジュール（イメージ）</a:t>
            </a:r>
            <a:endParaRPr lang="ja-JP" altLang="en-US" dirty="0">
              <a:solidFill>
                <a:prstClr val="black"/>
              </a:solidFill>
              <a:latin typeface="HGS創英角ｺﾞｼｯｸUB" panose="020B0900000000000000" pitchFamily="50" charset="-128"/>
              <a:ea typeface="HGS創英角ｺﾞｼｯｸUB" panose="020B0900000000000000" pitchFamily="50" charset="-128"/>
            </a:endParaRPr>
          </a:p>
        </p:txBody>
      </p:sp>
      <p:sp>
        <p:nvSpPr>
          <p:cNvPr id="8" name="角丸四角形 7"/>
          <p:cNvSpPr/>
          <p:nvPr/>
        </p:nvSpPr>
        <p:spPr>
          <a:xfrm>
            <a:off x="621190" y="2426687"/>
            <a:ext cx="8678973" cy="367844"/>
          </a:xfrm>
          <a:prstGeom prst="roundRect">
            <a:avLst>
              <a:gd name="adj" fmla="val 1"/>
            </a:avLst>
          </a:prstGeom>
          <a:solidFill>
            <a:schemeClr val="bg1">
              <a:lumMod val="95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lIns="91148" tIns="45574" rIns="91148" bIns="45574" anchor="ctr"/>
          <a:lstStyle/>
          <a:p>
            <a:pPr defTabSz="911479">
              <a:defRPr/>
            </a:pPr>
            <a:r>
              <a:rPr lang="ja-JP" altLang="en-US" sz="1200" b="1" dirty="0">
                <a:solidFill>
                  <a:prstClr val="black"/>
                </a:solidFill>
                <a:latin typeface="HGPｺﾞｼｯｸM" pitchFamily="50" charset="-128"/>
                <a:ea typeface="HGPｺﾞｼｯｸM" pitchFamily="50" charset="-128"/>
              </a:rPr>
              <a:t>　</a:t>
            </a:r>
          </a:p>
        </p:txBody>
      </p:sp>
      <p:sp>
        <p:nvSpPr>
          <p:cNvPr id="9" name="正方形/長方形 78"/>
          <p:cNvSpPr>
            <a:spLocks noChangeArrowheads="1"/>
          </p:cNvSpPr>
          <p:nvPr/>
        </p:nvSpPr>
        <p:spPr bwMode="auto">
          <a:xfrm>
            <a:off x="776536" y="2444786"/>
            <a:ext cx="1283736" cy="338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148" tIns="45574" rIns="91148" bIns="45574">
            <a:spAutoFit/>
          </a:bodyPr>
          <a:lstStyle>
            <a:lvl1pPr defTabSz="911225">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911225">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911225">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911225">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911225">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pPr>
            <a:r>
              <a:rPr lang="ja-JP" altLang="en-US" sz="1600" b="1" dirty="0" smtClean="0">
                <a:solidFill>
                  <a:srgbClr val="000000"/>
                </a:solidFill>
                <a:latin typeface="HGPｺﾞｼｯｸM" pitchFamily="50" charset="-128"/>
                <a:ea typeface="HGPｺﾞｼｯｸM" pitchFamily="50" charset="-128"/>
              </a:rPr>
              <a:t>平成</a:t>
            </a:r>
            <a:r>
              <a:rPr lang="ja-JP" altLang="en-US" sz="1600" b="1" dirty="0">
                <a:solidFill>
                  <a:srgbClr val="000000"/>
                </a:solidFill>
                <a:latin typeface="HGPｺﾞｼｯｸM" pitchFamily="50" charset="-128"/>
                <a:ea typeface="HGPｺﾞｼｯｸM" pitchFamily="50" charset="-128"/>
              </a:rPr>
              <a:t>２６</a:t>
            </a:r>
            <a:r>
              <a:rPr lang="ja-JP" altLang="en-US" sz="1600" b="1" dirty="0" smtClean="0">
                <a:solidFill>
                  <a:srgbClr val="000000"/>
                </a:solidFill>
                <a:latin typeface="HGPｺﾞｼｯｸM" pitchFamily="50" charset="-128"/>
                <a:ea typeface="HGPｺﾞｼｯｸM" pitchFamily="50" charset="-128"/>
              </a:rPr>
              <a:t>年度</a:t>
            </a:r>
            <a:endParaRPr lang="ja-JP" altLang="en-US" sz="1600" b="1" dirty="0">
              <a:solidFill>
                <a:srgbClr val="000000"/>
              </a:solidFill>
              <a:latin typeface="HGPｺﾞｼｯｸM" pitchFamily="50" charset="-128"/>
              <a:ea typeface="HGPｺﾞｼｯｸM" pitchFamily="50" charset="-128"/>
            </a:endParaRPr>
          </a:p>
        </p:txBody>
      </p:sp>
      <p:sp>
        <p:nvSpPr>
          <p:cNvPr id="10" name="正方形/長方形 79"/>
          <p:cNvSpPr>
            <a:spLocks noChangeArrowheads="1"/>
          </p:cNvSpPr>
          <p:nvPr/>
        </p:nvSpPr>
        <p:spPr bwMode="auto">
          <a:xfrm>
            <a:off x="2576736" y="2438897"/>
            <a:ext cx="1283736" cy="338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148" tIns="45574" rIns="91148" bIns="45574">
            <a:spAutoFit/>
          </a:bodyPr>
          <a:lstStyle>
            <a:lvl1pPr defTabSz="911225">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911225">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911225">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911225">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911225">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pPr>
            <a:r>
              <a:rPr lang="ja-JP" altLang="en-US" sz="1600" b="1" dirty="0" smtClean="0">
                <a:solidFill>
                  <a:srgbClr val="000000"/>
                </a:solidFill>
                <a:latin typeface="HGPｺﾞｼｯｸM" pitchFamily="50" charset="-128"/>
                <a:ea typeface="HGPｺﾞｼｯｸM" pitchFamily="50" charset="-128"/>
              </a:rPr>
              <a:t>平成</a:t>
            </a:r>
            <a:r>
              <a:rPr lang="ja-JP" altLang="en-US" sz="1600" b="1" dirty="0">
                <a:solidFill>
                  <a:srgbClr val="000000"/>
                </a:solidFill>
                <a:latin typeface="HGPｺﾞｼｯｸM" pitchFamily="50" charset="-128"/>
                <a:ea typeface="HGPｺﾞｼｯｸM" pitchFamily="50" charset="-128"/>
              </a:rPr>
              <a:t>２７</a:t>
            </a:r>
            <a:r>
              <a:rPr lang="ja-JP" altLang="en-US" sz="1600" b="1" dirty="0" smtClean="0">
                <a:solidFill>
                  <a:srgbClr val="000000"/>
                </a:solidFill>
                <a:latin typeface="HGPｺﾞｼｯｸM" pitchFamily="50" charset="-128"/>
                <a:ea typeface="HGPｺﾞｼｯｸM" pitchFamily="50" charset="-128"/>
              </a:rPr>
              <a:t>年度</a:t>
            </a:r>
            <a:endParaRPr lang="ja-JP" altLang="en-US" sz="1600" b="1" dirty="0">
              <a:solidFill>
                <a:srgbClr val="000000"/>
              </a:solidFill>
              <a:latin typeface="HGPｺﾞｼｯｸM" pitchFamily="50" charset="-128"/>
              <a:ea typeface="HGPｺﾞｼｯｸM" pitchFamily="50" charset="-128"/>
            </a:endParaRPr>
          </a:p>
        </p:txBody>
      </p:sp>
      <p:sp>
        <p:nvSpPr>
          <p:cNvPr id="11" name="正方形/長方形 80"/>
          <p:cNvSpPr>
            <a:spLocks noChangeArrowheads="1"/>
          </p:cNvSpPr>
          <p:nvPr/>
        </p:nvSpPr>
        <p:spPr bwMode="auto">
          <a:xfrm>
            <a:off x="6405568" y="2439661"/>
            <a:ext cx="1283736" cy="338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148" tIns="45574" rIns="91148" bIns="45574">
            <a:spAutoFit/>
          </a:bodyPr>
          <a:lstStyle>
            <a:lvl1pPr defTabSz="911225">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911225">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911225">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911225">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911225">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pPr>
            <a:r>
              <a:rPr lang="ja-JP" altLang="en-US" sz="1600" b="1" dirty="0">
                <a:solidFill>
                  <a:srgbClr val="000000"/>
                </a:solidFill>
                <a:latin typeface="HGPｺﾞｼｯｸM" pitchFamily="50" charset="-128"/>
                <a:ea typeface="HGPｺﾞｼｯｸM" pitchFamily="50" charset="-128"/>
              </a:rPr>
              <a:t>平成２９年度</a:t>
            </a:r>
          </a:p>
        </p:txBody>
      </p:sp>
      <p:sp>
        <p:nvSpPr>
          <p:cNvPr id="12" name="正方形/長方形 89"/>
          <p:cNvSpPr>
            <a:spLocks noChangeArrowheads="1"/>
          </p:cNvSpPr>
          <p:nvPr/>
        </p:nvSpPr>
        <p:spPr bwMode="auto">
          <a:xfrm>
            <a:off x="7989744" y="2441047"/>
            <a:ext cx="1283736" cy="338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148" tIns="45574" rIns="91148" bIns="45574">
            <a:spAutoFit/>
          </a:bodyPr>
          <a:lstStyle>
            <a:lvl1pPr defTabSz="911225">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911225">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911225">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911225">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911225">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pPr>
            <a:r>
              <a:rPr lang="ja-JP" altLang="en-US" sz="1600" b="1" dirty="0">
                <a:solidFill>
                  <a:srgbClr val="000000"/>
                </a:solidFill>
                <a:latin typeface="HGPｺﾞｼｯｸM" pitchFamily="50" charset="-128"/>
                <a:ea typeface="HGPｺﾞｼｯｸM" pitchFamily="50" charset="-128"/>
              </a:rPr>
              <a:t>平成３０年度</a:t>
            </a:r>
          </a:p>
        </p:txBody>
      </p:sp>
      <p:cxnSp>
        <p:nvCxnSpPr>
          <p:cNvPr id="13" name="直線コネクタ 12"/>
          <p:cNvCxnSpPr/>
          <p:nvPr/>
        </p:nvCxnSpPr>
        <p:spPr>
          <a:xfrm>
            <a:off x="2216696" y="2452724"/>
            <a:ext cx="0" cy="4288644"/>
          </a:xfrm>
          <a:prstGeom prst="line">
            <a:avLst/>
          </a:prstGeom>
          <a:ln w="3175">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160912" y="2420887"/>
            <a:ext cx="0" cy="4320481"/>
          </a:xfrm>
          <a:prstGeom prst="line">
            <a:avLst/>
          </a:prstGeom>
          <a:ln w="3175">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7977336" y="2452724"/>
            <a:ext cx="0" cy="4288644"/>
          </a:xfrm>
          <a:prstGeom prst="line">
            <a:avLst/>
          </a:prstGeom>
          <a:ln w="3175">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393827" y="2276872"/>
            <a:ext cx="9101958" cy="4464496"/>
          </a:xfrm>
          <a:prstGeom prst="rect">
            <a:avLst/>
          </a:prstGeom>
          <a:no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9" name="正方形/長方形 79"/>
          <p:cNvSpPr>
            <a:spLocks noChangeArrowheads="1"/>
          </p:cNvSpPr>
          <p:nvPr/>
        </p:nvSpPr>
        <p:spPr bwMode="auto">
          <a:xfrm>
            <a:off x="4461352" y="2441479"/>
            <a:ext cx="1283736" cy="338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148" tIns="45574" rIns="91148" bIns="45574">
            <a:spAutoFit/>
          </a:bodyPr>
          <a:lstStyle>
            <a:lvl1pPr defTabSz="911225">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911225">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911225">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911225">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911225">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pPr>
            <a:r>
              <a:rPr lang="ja-JP" altLang="en-US" sz="1600" b="1" dirty="0" smtClean="0">
                <a:solidFill>
                  <a:srgbClr val="000000"/>
                </a:solidFill>
                <a:latin typeface="HGPｺﾞｼｯｸM" pitchFamily="50" charset="-128"/>
                <a:ea typeface="HGPｺﾞｼｯｸM" pitchFamily="50" charset="-128"/>
              </a:rPr>
              <a:t>平成２８年度</a:t>
            </a:r>
            <a:endParaRPr lang="ja-JP" altLang="en-US" sz="1600" b="1" dirty="0">
              <a:solidFill>
                <a:srgbClr val="000000"/>
              </a:solidFill>
              <a:latin typeface="HGPｺﾞｼｯｸM" pitchFamily="50" charset="-128"/>
              <a:ea typeface="HGPｺﾞｼｯｸM" pitchFamily="50" charset="-128"/>
            </a:endParaRPr>
          </a:p>
        </p:txBody>
      </p:sp>
      <p:cxnSp>
        <p:nvCxnSpPr>
          <p:cNvPr id="30" name="直線コネクタ 29"/>
          <p:cNvCxnSpPr/>
          <p:nvPr/>
        </p:nvCxnSpPr>
        <p:spPr>
          <a:xfrm>
            <a:off x="6105128" y="2459947"/>
            <a:ext cx="0" cy="4281421"/>
          </a:xfrm>
          <a:prstGeom prst="line">
            <a:avLst/>
          </a:prstGeom>
          <a:ln w="3175">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1" name="角丸四角形 30"/>
          <p:cNvSpPr/>
          <p:nvPr/>
        </p:nvSpPr>
        <p:spPr>
          <a:xfrm>
            <a:off x="393827" y="620688"/>
            <a:ext cx="9101958" cy="1512168"/>
          </a:xfrm>
          <a:prstGeom prst="roundRect">
            <a:avLst>
              <a:gd name="adj" fmla="val 9808"/>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lang="ja-JP" altLang="en-US" sz="1400" dirty="0" smtClean="0">
                <a:solidFill>
                  <a:prstClr val="black"/>
                </a:solidFill>
              </a:rPr>
              <a:t>○</a:t>
            </a:r>
            <a:r>
              <a:rPr lang="ja-JP" altLang="en-US" sz="1400" dirty="0">
                <a:solidFill>
                  <a:prstClr val="black"/>
                </a:solidFill>
              </a:rPr>
              <a:t>　</a:t>
            </a:r>
            <a:r>
              <a:rPr lang="ja-JP" altLang="en-US" sz="1400" dirty="0" smtClean="0">
                <a:solidFill>
                  <a:prstClr val="black"/>
                </a:solidFill>
              </a:rPr>
              <a:t>平成</a:t>
            </a:r>
            <a:r>
              <a:rPr lang="en-US" altLang="ja-JP" sz="1400" dirty="0" smtClean="0">
                <a:solidFill>
                  <a:prstClr val="black"/>
                </a:solidFill>
              </a:rPr>
              <a:t>26</a:t>
            </a:r>
            <a:r>
              <a:rPr lang="ja-JP" altLang="en-US" sz="1400" dirty="0" smtClean="0">
                <a:solidFill>
                  <a:prstClr val="black"/>
                </a:solidFill>
              </a:rPr>
              <a:t>年に成立</a:t>
            </a:r>
            <a:r>
              <a:rPr lang="ja-JP" altLang="en-US" sz="1400" dirty="0">
                <a:solidFill>
                  <a:prstClr val="black"/>
                </a:solidFill>
              </a:rPr>
              <a:t>した「医療介護総合確保推進法」により、</a:t>
            </a:r>
            <a:r>
              <a:rPr lang="ja-JP" altLang="en-US" sz="1400" dirty="0" smtClean="0">
                <a:solidFill>
                  <a:prstClr val="black"/>
                </a:solidFill>
              </a:rPr>
              <a:t>平成</a:t>
            </a:r>
            <a:r>
              <a:rPr lang="en-US" altLang="ja-JP" sz="1400" dirty="0">
                <a:solidFill>
                  <a:prstClr val="black"/>
                </a:solidFill>
              </a:rPr>
              <a:t>27</a:t>
            </a:r>
            <a:r>
              <a:rPr lang="ja-JP" altLang="en-US" sz="1400" dirty="0" smtClean="0">
                <a:solidFill>
                  <a:prstClr val="black"/>
                </a:solidFill>
              </a:rPr>
              <a:t>年</a:t>
            </a:r>
            <a:r>
              <a:rPr lang="ja-JP" altLang="en-US" sz="1400" dirty="0">
                <a:solidFill>
                  <a:prstClr val="black"/>
                </a:solidFill>
              </a:rPr>
              <a:t>４月より、都道府県</a:t>
            </a:r>
            <a:r>
              <a:rPr lang="ja-JP" altLang="en-US" sz="1400" dirty="0" smtClean="0">
                <a:solidFill>
                  <a:prstClr val="black"/>
                </a:solidFill>
              </a:rPr>
              <a:t>が「</a:t>
            </a:r>
            <a:r>
              <a:rPr lang="ja-JP" altLang="en-US" sz="1400" dirty="0">
                <a:solidFill>
                  <a:prstClr val="black"/>
                </a:solidFill>
              </a:rPr>
              <a:t>地域医療構想」を</a:t>
            </a:r>
            <a:r>
              <a:rPr lang="ja-JP" altLang="en-US" sz="1400" dirty="0" smtClean="0">
                <a:solidFill>
                  <a:prstClr val="black"/>
                </a:solidFill>
              </a:rPr>
              <a:t>策定</a:t>
            </a:r>
            <a:endParaRPr lang="en-US" altLang="ja-JP" sz="1400" dirty="0" smtClean="0">
              <a:solidFill>
                <a:prstClr val="black"/>
              </a:solidFill>
            </a:endParaRPr>
          </a:p>
          <a:p>
            <a:pPr>
              <a:spcAft>
                <a:spcPts val="600"/>
              </a:spcAft>
            </a:pPr>
            <a:r>
              <a:rPr lang="ja-JP" altLang="en-US" sz="1400" dirty="0">
                <a:solidFill>
                  <a:prstClr val="black"/>
                </a:solidFill>
              </a:rPr>
              <a:t>　</a:t>
            </a:r>
            <a:r>
              <a:rPr lang="ja-JP" altLang="en-US" sz="1400" dirty="0" smtClean="0">
                <a:solidFill>
                  <a:prstClr val="black"/>
                </a:solidFill>
              </a:rPr>
              <a:t>することとなっている（</a:t>
            </a:r>
            <a:r>
              <a:rPr lang="ja-JP" altLang="en-US" sz="1400" dirty="0">
                <a:solidFill>
                  <a:prstClr val="black"/>
                </a:solidFill>
              </a:rPr>
              <a:t>法律上は平成</a:t>
            </a:r>
            <a:r>
              <a:rPr lang="en-US" altLang="ja-JP" sz="1400" dirty="0">
                <a:solidFill>
                  <a:prstClr val="black"/>
                </a:solidFill>
              </a:rPr>
              <a:t>30</a:t>
            </a:r>
            <a:r>
              <a:rPr lang="ja-JP" altLang="en-US" sz="1400" dirty="0">
                <a:solidFill>
                  <a:prstClr val="black"/>
                </a:solidFill>
              </a:rPr>
              <a:t>年３月までであるが、</a:t>
            </a:r>
            <a:r>
              <a:rPr lang="ja-JP" altLang="en-US" sz="1400" dirty="0" smtClean="0">
                <a:solidFill>
                  <a:prstClr val="black"/>
                </a:solidFill>
              </a:rPr>
              <a:t>平成</a:t>
            </a:r>
            <a:r>
              <a:rPr lang="en-US" altLang="ja-JP" sz="1400" dirty="0">
                <a:solidFill>
                  <a:prstClr val="black"/>
                </a:solidFill>
              </a:rPr>
              <a:t>28</a:t>
            </a:r>
            <a:r>
              <a:rPr lang="ja-JP" altLang="en-US" sz="1400" dirty="0" smtClean="0">
                <a:solidFill>
                  <a:prstClr val="black"/>
                </a:solidFill>
              </a:rPr>
              <a:t>年</a:t>
            </a:r>
            <a:r>
              <a:rPr lang="ja-JP" altLang="en-US" sz="1400" dirty="0">
                <a:solidFill>
                  <a:prstClr val="black"/>
                </a:solidFill>
              </a:rPr>
              <a:t>半ば頃までの策定が</a:t>
            </a:r>
            <a:r>
              <a:rPr lang="ja-JP" altLang="en-US" sz="1400" dirty="0" smtClean="0">
                <a:solidFill>
                  <a:prstClr val="black"/>
                </a:solidFill>
              </a:rPr>
              <a:t>望ましい）。</a:t>
            </a:r>
            <a:endParaRPr lang="en-US" altLang="ja-JP" sz="400" dirty="0" smtClean="0">
              <a:solidFill>
                <a:prstClr val="black"/>
              </a:solidFill>
            </a:endParaRPr>
          </a:p>
          <a:p>
            <a:pPr marL="88900" indent="-88900">
              <a:spcAft>
                <a:spcPts val="600"/>
              </a:spcAft>
            </a:pPr>
            <a:r>
              <a:rPr lang="ja-JP" altLang="en-US" sz="1400" dirty="0" smtClean="0">
                <a:solidFill>
                  <a:prstClr val="black"/>
                </a:solidFill>
              </a:rPr>
              <a:t>○　医療費適正化計画については、厚生労働省において平成</a:t>
            </a:r>
            <a:r>
              <a:rPr lang="en-US" altLang="ja-JP" sz="1400" dirty="0" smtClean="0">
                <a:solidFill>
                  <a:prstClr val="black"/>
                </a:solidFill>
              </a:rPr>
              <a:t>27</a:t>
            </a:r>
            <a:r>
              <a:rPr lang="ja-JP" altLang="en-US" sz="1400" dirty="0" smtClean="0">
                <a:solidFill>
                  <a:prstClr val="black"/>
                </a:solidFill>
              </a:rPr>
              <a:t>年度内に基本方針を定め、これを踏まえて都道府県において、平成</a:t>
            </a:r>
            <a:r>
              <a:rPr lang="en-US" altLang="ja-JP" sz="1400" dirty="0" smtClean="0">
                <a:solidFill>
                  <a:prstClr val="black"/>
                </a:solidFill>
              </a:rPr>
              <a:t>28</a:t>
            </a:r>
            <a:r>
              <a:rPr lang="ja-JP" altLang="en-US" sz="1400" dirty="0" smtClean="0">
                <a:solidFill>
                  <a:prstClr val="black"/>
                </a:solidFill>
              </a:rPr>
              <a:t>年度以降、地域医療構想との整合性を図りつつ、策定作業を進めることとなる。</a:t>
            </a:r>
            <a:endParaRPr lang="en-US" altLang="ja-JP" sz="1400" dirty="0" smtClean="0">
              <a:solidFill>
                <a:prstClr val="black"/>
              </a:solidFill>
            </a:endParaRPr>
          </a:p>
          <a:p>
            <a:pPr marL="88900" indent="-88900"/>
            <a:r>
              <a:rPr lang="ja-JP" altLang="en-US" sz="1400" dirty="0" smtClean="0">
                <a:solidFill>
                  <a:prstClr val="black"/>
                </a:solidFill>
              </a:rPr>
              <a:t>○　国保運営方針は、平成</a:t>
            </a:r>
            <a:r>
              <a:rPr lang="en-US" altLang="ja-JP" sz="1400" dirty="0" smtClean="0">
                <a:solidFill>
                  <a:prstClr val="black"/>
                </a:solidFill>
              </a:rPr>
              <a:t>28</a:t>
            </a:r>
            <a:r>
              <a:rPr lang="ja-JP" altLang="en-US" sz="1400" dirty="0" smtClean="0">
                <a:solidFill>
                  <a:prstClr val="black"/>
                </a:solidFill>
              </a:rPr>
              <a:t>年度以降、医療費適正化計画との整合</a:t>
            </a:r>
            <a:r>
              <a:rPr lang="ja-JP" altLang="en-US" sz="1400" dirty="0">
                <a:solidFill>
                  <a:prstClr val="black"/>
                </a:solidFill>
              </a:rPr>
              <a:t>性</a:t>
            </a:r>
            <a:r>
              <a:rPr lang="ja-JP" altLang="en-US" sz="1400" dirty="0" smtClean="0">
                <a:solidFill>
                  <a:prstClr val="black"/>
                </a:solidFill>
              </a:rPr>
              <a:t>を図りつつ、策定作業を進めることとなる。</a:t>
            </a:r>
            <a:endParaRPr lang="ja-JP" altLang="en-US" sz="1400" dirty="0">
              <a:solidFill>
                <a:prstClr val="black"/>
              </a:solidFill>
            </a:endParaRPr>
          </a:p>
        </p:txBody>
      </p:sp>
      <p:cxnSp>
        <p:nvCxnSpPr>
          <p:cNvPr id="38" name="直線コネクタ 37"/>
          <p:cNvCxnSpPr/>
          <p:nvPr/>
        </p:nvCxnSpPr>
        <p:spPr>
          <a:xfrm>
            <a:off x="686278" y="3637333"/>
            <a:ext cx="0" cy="1222133"/>
          </a:xfrm>
          <a:prstGeom prst="line">
            <a:avLst/>
          </a:prstGeom>
          <a:ln w="19050">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a:off x="703064" y="4051671"/>
            <a:ext cx="505520" cy="0"/>
          </a:xfrm>
          <a:prstGeom prst="straightConnector1">
            <a:avLst/>
          </a:prstGeom>
          <a:ln w="19050">
            <a:solidFill>
              <a:schemeClr val="accent2"/>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36" name="角丸四角形 35"/>
          <p:cNvSpPr/>
          <p:nvPr/>
        </p:nvSpPr>
        <p:spPr>
          <a:xfrm>
            <a:off x="392717" y="3104617"/>
            <a:ext cx="1123950" cy="612413"/>
          </a:xfrm>
          <a:prstGeom prst="roundRect">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defRPr/>
            </a:pPr>
            <a:r>
              <a:rPr lang="ja-JP" altLang="en-US" dirty="0" smtClean="0">
                <a:solidFill>
                  <a:prstClr val="black"/>
                </a:solidFill>
                <a:latin typeface="HGPｺﾞｼｯｸM" pitchFamily="50" charset="-128"/>
                <a:ea typeface="HGPｺﾞｼｯｸM" pitchFamily="50" charset="-128"/>
              </a:rPr>
              <a:t>医療介護総合</a:t>
            </a:r>
            <a:endParaRPr lang="en-US" altLang="ja-JP" dirty="0" smtClean="0">
              <a:solidFill>
                <a:prstClr val="black"/>
              </a:solidFill>
              <a:latin typeface="HGPｺﾞｼｯｸM" pitchFamily="50" charset="-128"/>
              <a:ea typeface="HGPｺﾞｼｯｸM" pitchFamily="50" charset="-128"/>
            </a:endParaRPr>
          </a:p>
          <a:p>
            <a:pPr algn="ctr" defTabSz="911479">
              <a:defRPr/>
            </a:pPr>
            <a:r>
              <a:rPr lang="ja-JP" altLang="en-US" dirty="0" smtClean="0">
                <a:solidFill>
                  <a:prstClr val="black"/>
                </a:solidFill>
                <a:latin typeface="HGPｺﾞｼｯｸM" pitchFamily="50" charset="-128"/>
                <a:ea typeface="HGPｺﾞｼｯｸM" pitchFamily="50" charset="-128"/>
              </a:rPr>
              <a:t>確保推進法</a:t>
            </a:r>
            <a:endParaRPr lang="en-US" altLang="ja-JP" dirty="0" smtClean="0">
              <a:solidFill>
                <a:prstClr val="black"/>
              </a:solidFill>
              <a:latin typeface="HGPｺﾞｼｯｸM" pitchFamily="50" charset="-128"/>
              <a:ea typeface="HGPｺﾞｼｯｸM" pitchFamily="50" charset="-128"/>
            </a:endParaRPr>
          </a:p>
          <a:p>
            <a:pPr algn="ctr" defTabSz="911479">
              <a:defRPr/>
            </a:pPr>
            <a:r>
              <a:rPr lang="ja-JP" altLang="en-US" dirty="0" smtClean="0">
                <a:solidFill>
                  <a:prstClr val="black"/>
                </a:solidFill>
                <a:latin typeface="HGPｺﾞｼｯｸM" pitchFamily="50" charset="-128"/>
                <a:ea typeface="HGPｺﾞｼｯｸM" pitchFamily="50" charset="-128"/>
              </a:rPr>
              <a:t>（医療法改正等）</a:t>
            </a:r>
            <a:endParaRPr lang="en-US" altLang="ja-JP" dirty="0" smtClean="0">
              <a:solidFill>
                <a:prstClr val="black"/>
              </a:solidFill>
              <a:latin typeface="HGPｺﾞｼｯｸM" pitchFamily="50" charset="-128"/>
              <a:ea typeface="HGPｺﾞｼｯｸM" pitchFamily="50" charset="-128"/>
            </a:endParaRPr>
          </a:p>
        </p:txBody>
      </p:sp>
      <p:sp>
        <p:nvSpPr>
          <p:cNvPr id="40" name="右矢印 39"/>
          <p:cNvSpPr/>
          <p:nvPr/>
        </p:nvSpPr>
        <p:spPr>
          <a:xfrm>
            <a:off x="992560" y="4674522"/>
            <a:ext cx="1189037" cy="369888"/>
          </a:xfrm>
          <a:prstGeom prst="rightArrow">
            <a:avLst>
              <a:gd name="adj1" fmla="val 64286"/>
              <a:gd name="adj2" fmla="val 50000"/>
            </a:avLst>
          </a:prstGeom>
          <a:solidFill>
            <a:srgbClr val="CCFF99"/>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defRPr/>
            </a:pPr>
            <a:r>
              <a:rPr lang="ja-JP" altLang="en-US" dirty="0">
                <a:solidFill>
                  <a:prstClr val="black"/>
                </a:solidFill>
                <a:latin typeface="HGPｺﾞｼｯｸM" pitchFamily="50" charset="-128"/>
                <a:ea typeface="HGPｺﾞｼｯｸM" pitchFamily="50" charset="-128"/>
              </a:rPr>
              <a:t>病床機能報告</a:t>
            </a:r>
          </a:p>
        </p:txBody>
      </p:sp>
      <p:cxnSp>
        <p:nvCxnSpPr>
          <p:cNvPr id="41" name="直線矢印コネクタ 40"/>
          <p:cNvCxnSpPr>
            <a:endCxn id="42" idx="1"/>
          </p:cNvCxnSpPr>
          <p:nvPr/>
        </p:nvCxnSpPr>
        <p:spPr>
          <a:xfrm>
            <a:off x="1980157" y="4062221"/>
            <a:ext cx="236539" cy="14723"/>
          </a:xfrm>
          <a:prstGeom prst="straightConnector1">
            <a:avLst/>
          </a:prstGeom>
          <a:ln w="25400">
            <a:solidFill>
              <a:srgbClr val="00B05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42" name="右矢印 41"/>
          <p:cNvSpPr/>
          <p:nvPr/>
        </p:nvSpPr>
        <p:spPr>
          <a:xfrm>
            <a:off x="2216696" y="3884062"/>
            <a:ext cx="2978208" cy="385763"/>
          </a:xfrm>
          <a:prstGeom prst="rightArrow">
            <a:avLst>
              <a:gd name="adj1" fmla="val 64286"/>
              <a:gd name="adj2" fmla="val 50000"/>
            </a:avLst>
          </a:prstGeom>
          <a:solidFill>
            <a:srgbClr val="CCFF99"/>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defRPr/>
            </a:pPr>
            <a:r>
              <a:rPr lang="ja-JP" altLang="en-US" dirty="0">
                <a:solidFill>
                  <a:prstClr val="black"/>
                </a:solidFill>
                <a:latin typeface="HGPｺﾞｼｯｸM" pitchFamily="50" charset="-128"/>
                <a:ea typeface="HGPｺﾞｼｯｸM" pitchFamily="50" charset="-128"/>
              </a:rPr>
              <a:t>地域医療</a:t>
            </a:r>
            <a:r>
              <a:rPr lang="ja-JP" altLang="en-US" dirty="0" smtClean="0">
                <a:solidFill>
                  <a:prstClr val="black"/>
                </a:solidFill>
                <a:latin typeface="HGPｺﾞｼｯｸM" pitchFamily="50" charset="-128"/>
                <a:ea typeface="HGPｺﾞｼｯｸM" pitchFamily="50" charset="-128"/>
              </a:rPr>
              <a:t>構想の</a:t>
            </a:r>
            <a:r>
              <a:rPr lang="ja-JP" altLang="en-US" dirty="0">
                <a:solidFill>
                  <a:prstClr val="black"/>
                </a:solidFill>
                <a:latin typeface="HGPｺﾞｼｯｸM" pitchFamily="50" charset="-128"/>
                <a:ea typeface="HGPｺﾞｼｯｸM" pitchFamily="50" charset="-128"/>
              </a:rPr>
              <a:t>策定</a:t>
            </a:r>
          </a:p>
        </p:txBody>
      </p:sp>
      <p:sp>
        <p:nvSpPr>
          <p:cNvPr id="43" name="テキスト ボックス 72"/>
          <p:cNvSpPr txBox="1">
            <a:spLocks noChangeArrowheads="1"/>
          </p:cNvSpPr>
          <p:nvPr/>
        </p:nvSpPr>
        <p:spPr bwMode="auto">
          <a:xfrm>
            <a:off x="2216844" y="4217437"/>
            <a:ext cx="31543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1225">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911225">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911225">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911225">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911225">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pPr>
            <a:r>
              <a:rPr lang="ja-JP" altLang="en-US" sz="900" dirty="0">
                <a:solidFill>
                  <a:srgbClr val="000000"/>
                </a:solidFill>
                <a:latin typeface="HGPｺﾞｼｯｸM" pitchFamily="50" charset="-128"/>
                <a:ea typeface="HGPｺﾞｼｯｸM" pitchFamily="50" charset="-128"/>
              </a:rPr>
              <a:t>・</a:t>
            </a:r>
            <a:r>
              <a:rPr lang="en-US" altLang="ja-JP" sz="900" dirty="0">
                <a:solidFill>
                  <a:srgbClr val="000000"/>
                </a:solidFill>
                <a:latin typeface="HGPｺﾞｼｯｸM" pitchFamily="50" charset="-128"/>
                <a:ea typeface="HGPｺﾞｼｯｸM" pitchFamily="50" charset="-128"/>
              </a:rPr>
              <a:t>2025</a:t>
            </a:r>
            <a:r>
              <a:rPr lang="ja-JP" altLang="en-US" sz="900" dirty="0">
                <a:solidFill>
                  <a:srgbClr val="000000"/>
                </a:solidFill>
                <a:latin typeface="HGPｺﾞｼｯｸM" pitchFamily="50" charset="-128"/>
                <a:ea typeface="HGPｺﾞｼｯｸM" pitchFamily="50" charset="-128"/>
              </a:rPr>
              <a:t>年の医療需要と、目指すべき医療提供体制</a:t>
            </a:r>
          </a:p>
          <a:p>
            <a:pPr>
              <a:spcBef>
                <a:spcPct val="0"/>
              </a:spcBef>
              <a:buFontTx/>
              <a:buNone/>
            </a:pPr>
            <a:r>
              <a:rPr lang="ja-JP" altLang="en-US" sz="900" dirty="0">
                <a:solidFill>
                  <a:srgbClr val="000000"/>
                </a:solidFill>
                <a:latin typeface="HGPｺﾞｼｯｸM" pitchFamily="50" charset="-128"/>
                <a:ea typeface="HGPｺﾞｼｯｸM" pitchFamily="50" charset="-128"/>
              </a:rPr>
              <a:t>・目指すべき医療提供体制を実現するための施策</a:t>
            </a:r>
            <a:endParaRPr lang="en-US" altLang="ja-JP" sz="900" b="1" dirty="0">
              <a:solidFill>
                <a:srgbClr val="000000"/>
              </a:solidFill>
              <a:latin typeface="HGPｺﾞｼｯｸM" pitchFamily="50" charset="-128"/>
              <a:ea typeface="HGPｺﾞｼｯｸM" pitchFamily="50" charset="-128"/>
            </a:endParaRPr>
          </a:p>
        </p:txBody>
      </p:sp>
      <p:sp>
        <p:nvSpPr>
          <p:cNvPr id="37" name="角丸四角形 36"/>
          <p:cNvSpPr/>
          <p:nvPr/>
        </p:nvSpPr>
        <p:spPr>
          <a:xfrm>
            <a:off x="1208584" y="3824563"/>
            <a:ext cx="843581" cy="540540"/>
          </a:xfrm>
          <a:prstGeom prst="roundRect">
            <a:avLst/>
          </a:prstGeom>
          <a:solidFill>
            <a:srgbClr val="CCFF99"/>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defRPr/>
            </a:pPr>
            <a:r>
              <a:rPr lang="ja-JP" altLang="en-US" sz="900" dirty="0">
                <a:solidFill>
                  <a:sysClr val="windowText" lastClr="000000"/>
                </a:solidFill>
                <a:latin typeface="HGPｺﾞｼｯｸM" pitchFamily="50" charset="-128"/>
                <a:ea typeface="HGPｺﾞｼｯｸM" pitchFamily="50" charset="-128"/>
              </a:rPr>
              <a:t>地域</a:t>
            </a:r>
            <a:r>
              <a:rPr lang="ja-JP" altLang="en-US" sz="900" dirty="0" smtClean="0">
                <a:solidFill>
                  <a:sysClr val="windowText" lastClr="000000"/>
                </a:solidFill>
                <a:latin typeface="HGPｺﾞｼｯｸM" pitchFamily="50" charset="-128"/>
                <a:ea typeface="HGPｺﾞｼｯｸM" pitchFamily="50" charset="-128"/>
              </a:rPr>
              <a:t>医療構想</a:t>
            </a:r>
            <a:endParaRPr lang="en-US" altLang="ja-JP" sz="900" dirty="0" smtClean="0">
              <a:solidFill>
                <a:sysClr val="windowText" lastClr="000000"/>
              </a:solidFill>
              <a:latin typeface="HGPｺﾞｼｯｸM" pitchFamily="50" charset="-128"/>
              <a:ea typeface="HGPｺﾞｼｯｸM" pitchFamily="50" charset="-128"/>
            </a:endParaRPr>
          </a:p>
          <a:p>
            <a:pPr algn="ctr" defTabSz="911479">
              <a:defRPr/>
            </a:pPr>
            <a:r>
              <a:rPr lang="ja-JP" altLang="en-US" sz="900" dirty="0" smtClean="0">
                <a:solidFill>
                  <a:sysClr val="windowText" lastClr="000000"/>
                </a:solidFill>
                <a:latin typeface="HGPｺﾞｼｯｸM" pitchFamily="50" charset="-128"/>
                <a:ea typeface="HGPｺﾞｼｯｸM" pitchFamily="50" charset="-128"/>
              </a:rPr>
              <a:t>ガイドライン</a:t>
            </a:r>
            <a:endParaRPr lang="en-US" altLang="ja-JP" sz="900" dirty="0" smtClean="0">
              <a:solidFill>
                <a:sysClr val="windowText" lastClr="000000"/>
              </a:solidFill>
              <a:latin typeface="HGPｺﾞｼｯｸM" pitchFamily="50" charset="-128"/>
              <a:ea typeface="HGPｺﾞｼｯｸM" pitchFamily="50" charset="-128"/>
            </a:endParaRPr>
          </a:p>
          <a:p>
            <a:pPr algn="ctr" defTabSz="911479">
              <a:defRPr/>
            </a:pPr>
            <a:r>
              <a:rPr lang="ja-JP" altLang="en-US" sz="900" dirty="0" smtClean="0">
                <a:solidFill>
                  <a:sysClr val="windowText" lastClr="000000"/>
                </a:solidFill>
                <a:latin typeface="HGPｺﾞｼｯｸM" pitchFamily="50" charset="-128"/>
                <a:ea typeface="HGPｺﾞｼｯｸM" pitchFamily="50" charset="-128"/>
              </a:rPr>
              <a:t>（</a:t>
            </a:r>
            <a:r>
              <a:rPr lang="ja-JP" altLang="en-US" sz="900" dirty="0">
                <a:solidFill>
                  <a:sysClr val="windowText" lastClr="000000"/>
                </a:solidFill>
                <a:latin typeface="HGPｺﾞｼｯｸM" pitchFamily="50" charset="-128"/>
                <a:ea typeface="HGPｺﾞｼｯｸM" pitchFamily="50" charset="-128"/>
              </a:rPr>
              <a:t>年度末）</a:t>
            </a:r>
            <a:endParaRPr lang="en-US" altLang="ja-JP" sz="900" dirty="0">
              <a:solidFill>
                <a:sysClr val="windowText" lastClr="000000"/>
              </a:solidFill>
              <a:latin typeface="HGPｺﾞｼｯｸM" pitchFamily="50" charset="-128"/>
              <a:ea typeface="HGPｺﾞｼｯｸM" pitchFamily="50" charset="-128"/>
            </a:endParaRPr>
          </a:p>
        </p:txBody>
      </p:sp>
      <p:sp>
        <p:nvSpPr>
          <p:cNvPr id="44" name="円/楕円 43"/>
          <p:cNvSpPr/>
          <p:nvPr/>
        </p:nvSpPr>
        <p:spPr>
          <a:xfrm>
            <a:off x="3327314" y="4763744"/>
            <a:ext cx="165787" cy="163402"/>
          </a:xfrm>
          <a:prstGeom prst="ellipse">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5" name="正方形/長方形 44"/>
          <p:cNvSpPr/>
          <p:nvPr/>
        </p:nvSpPr>
        <p:spPr>
          <a:xfrm>
            <a:off x="2947972" y="4971598"/>
            <a:ext cx="1031051" cy="261610"/>
          </a:xfrm>
          <a:prstGeom prst="rect">
            <a:avLst/>
          </a:prstGeom>
        </p:spPr>
        <p:txBody>
          <a:bodyPr wrap="none">
            <a:spAutoFit/>
          </a:bodyPr>
          <a:lstStyle/>
          <a:p>
            <a:r>
              <a:rPr lang="zh-TW" altLang="en-US" sz="1050" dirty="0" smtClean="0">
                <a:solidFill>
                  <a:prstClr val="black"/>
                </a:solidFill>
                <a:latin typeface="ＭＳ Ｐゴシック" panose="020B0600070205080204" pitchFamily="50" charset="-128"/>
                <a:ea typeface="ＭＳ Ｐゴシック" panose="020B0600070205080204" pitchFamily="50" charset="-128"/>
              </a:rPr>
              <a:t>病床機能報告</a:t>
            </a:r>
            <a:endParaRPr lang="zh-TW" altLang="en-US" sz="1050" dirty="0">
              <a:solidFill>
                <a:prstClr val="black"/>
              </a:solidFill>
              <a:latin typeface="ＭＳ Ｐゴシック" panose="020B0600070205080204" pitchFamily="50" charset="-128"/>
              <a:ea typeface="ＭＳ Ｐゴシック" panose="020B0600070205080204" pitchFamily="50" charset="-128"/>
            </a:endParaRPr>
          </a:p>
        </p:txBody>
      </p:sp>
      <p:sp>
        <p:nvSpPr>
          <p:cNvPr id="46" name="円/楕円 45"/>
          <p:cNvSpPr/>
          <p:nvPr/>
        </p:nvSpPr>
        <p:spPr>
          <a:xfrm>
            <a:off x="5112011" y="4763744"/>
            <a:ext cx="165787" cy="163402"/>
          </a:xfrm>
          <a:prstGeom prst="ellipse">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7" name="正方形/長方形 46"/>
          <p:cNvSpPr/>
          <p:nvPr/>
        </p:nvSpPr>
        <p:spPr>
          <a:xfrm>
            <a:off x="4714037" y="4975075"/>
            <a:ext cx="1031051" cy="261610"/>
          </a:xfrm>
          <a:prstGeom prst="rect">
            <a:avLst/>
          </a:prstGeom>
        </p:spPr>
        <p:txBody>
          <a:bodyPr wrap="none">
            <a:spAutoFit/>
          </a:bodyPr>
          <a:lstStyle/>
          <a:p>
            <a:r>
              <a:rPr lang="zh-TW" altLang="en-US" sz="1050" dirty="0" smtClean="0">
                <a:solidFill>
                  <a:prstClr val="black"/>
                </a:solidFill>
                <a:latin typeface="ＭＳ Ｐゴシック" panose="020B0600070205080204" pitchFamily="50" charset="-128"/>
                <a:ea typeface="ＭＳ Ｐゴシック" panose="020B0600070205080204" pitchFamily="50" charset="-128"/>
              </a:rPr>
              <a:t>病床機能報告</a:t>
            </a:r>
            <a:endParaRPr lang="zh-TW" altLang="en-US" sz="1050" dirty="0">
              <a:solidFill>
                <a:prstClr val="black"/>
              </a:solidFill>
              <a:latin typeface="ＭＳ Ｐゴシック" panose="020B0600070205080204" pitchFamily="50" charset="-128"/>
              <a:ea typeface="ＭＳ Ｐゴシック" panose="020B0600070205080204" pitchFamily="50" charset="-128"/>
            </a:endParaRPr>
          </a:p>
        </p:txBody>
      </p:sp>
      <p:sp>
        <p:nvSpPr>
          <p:cNvPr id="48" name="円/楕円 47"/>
          <p:cNvSpPr/>
          <p:nvPr/>
        </p:nvSpPr>
        <p:spPr>
          <a:xfrm>
            <a:off x="7152342" y="4777765"/>
            <a:ext cx="165787" cy="163402"/>
          </a:xfrm>
          <a:prstGeom prst="ellipse">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9" name="正方形/長方形 48"/>
          <p:cNvSpPr/>
          <p:nvPr/>
        </p:nvSpPr>
        <p:spPr>
          <a:xfrm>
            <a:off x="6730261" y="4955073"/>
            <a:ext cx="1031051" cy="261610"/>
          </a:xfrm>
          <a:prstGeom prst="rect">
            <a:avLst/>
          </a:prstGeom>
        </p:spPr>
        <p:txBody>
          <a:bodyPr wrap="none">
            <a:spAutoFit/>
          </a:bodyPr>
          <a:lstStyle/>
          <a:p>
            <a:r>
              <a:rPr lang="zh-TW" altLang="en-US" sz="1050" dirty="0" smtClean="0">
                <a:solidFill>
                  <a:prstClr val="black"/>
                </a:solidFill>
                <a:latin typeface="ＭＳ Ｐゴシック" panose="020B0600070205080204" pitchFamily="50" charset="-128"/>
                <a:ea typeface="ＭＳ Ｐゴシック" panose="020B0600070205080204" pitchFamily="50" charset="-128"/>
              </a:rPr>
              <a:t>病床機能報告</a:t>
            </a:r>
            <a:endParaRPr lang="zh-TW" altLang="en-US" sz="1050" dirty="0">
              <a:solidFill>
                <a:prstClr val="black"/>
              </a:solidFill>
              <a:latin typeface="ＭＳ Ｐゴシック" panose="020B0600070205080204" pitchFamily="50" charset="-128"/>
              <a:ea typeface="ＭＳ Ｐゴシック" panose="020B0600070205080204" pitchFamily="50" charset="-128"/>
            </a:endParaRPr>
          </a:p>
        </p:txBody>
      </p:sp>
      <p:sp>
        <p:nvSpPr>
          <p:cNvPr id="53" name="角丸四角形 52"/>
          <p:cNvSpPr/>
          <p:nvPr/>
        </p:nvSpPr>
        <p:spPr>
          <a:xfrm>
            <a:off x="621190" y="2794531"/>
            <a:ext cx="7356146" cy="207962"/>
          </a:xfrm>
          <a:prstGeom prst="roundRect">
            <a:avLst/>
          </a:prstGeom>
          <a:solidFill>
            <a:srgbClr val="CCFF99"/>
          </a:solidFill>
          <a:ln>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45574" rIns="0" bIns="45574"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defRPr/>
            </a:pPr>
            <a:r>
              <a:rPr lang="ja-JP" altLang="en-US" dirty="0" smtClean="0">
                <a:solidFill>
                  <a:sysClr val="windowText" lastClr="000000"/>
                </a:solidFill>
                <a:latin typeface="HGPｺﾞｼｯｸM" pitchFamily="50" charset="-128"/>
                <a:ea typeface="HGPｺﾞｼｯｸM" pitchFamily="50" charset="-128"/>
              </a:rPr>
              <a:t>第</a:t>
            </a:r>
            <a:r>
              <a:rPr lang="en-US" altLang="ja-JP" dirty="0" smtClean="0">
                <a:solidFill>
                  <a:sysClr val="windowText" lastClr="000000"/>
                </a:solidFill>
                <a:latin typeface="HGPｺﾞｼｯｸM" pitchFamily="50" charset="-128"/>
                <a:ea typeface="HGPｺﾞｼｯｸM" pitchFamily="50" charset="-128"/>
              </a:rPr>
              <a:t>6</a:t>
            </a:r>
            <a:r>
              <a:rPr lang="ja-JP" altLang="en-US" dirty="0" smtClean="0">
                <a:solidFill>
                  <a:sysClr val="windowText" lastClr="000000"/>
                </a:solidFill>
                <a:latin typeface="HGPｺﾞｼｯｸM" pitchFamily="50" charset="-128"/>
                <a:ea typeface="HGPｺﾞｼｯｸM" pitchFamily="50" charset="-128"/>
              </a:rPr>
              <a:t>次医療計画</a:t>
            </a:r>
            <a:endParaRPr lang="en-US" altLang="ja-JP" dirty="0" smtClean="0">
              <a:solidFill>
                <a:sysClr val="windowText" lastClr="000000"/>
              </a:solidFill>
              <a:latin typeface="HGPｺﾞｼｯｸM" pitchFamily="50" charset="-128"/>
              <a:ea typeface="HGPｺﾞｼｯｸM" pitchFamily="50" charset="-128"/>
            </a:endParaRPr>
          </a:p>
        </p:txBody>
      </p:sp>
      <p:sp>
        <p:nvSpPr>
          <p:cNvPr id="54" name="角丸四角形 53"/>
          <p:cNvSpPr/>
          <p:nvPr/>
        </p:nvSpPr>
        <p:spPr>
          <a:xfrm>
            <a:off x="7977336" y="2794531"/>
            <a:ext cx="1335017" cy="207962"/>
          </a:xfrm>
          <a:prstGeom prst="roundRect">
            <a:avLst/>
          </a:prstGeom>
          <a:solidFill>
            <a:srgbClr val="92D050"/>
          </a:solidFill>
          <a:ln>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45574" rIns="0" bIns="45574"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defRPr/>
            </a:pPr>
            <a:r>
              <a:rPr lang="ja-JP" altLang="en-US" dirty="0" smtClean="0">
                <a:solidFill>
                  <a:sysClr val="windowText" lastClr="000000"/>
                </a:solidFill>
                <a:latin typeface="HGPｺﾞｼｯｸM" pitchFamily="50" charset="-128"/>
                <a:ea typeface="HGPｺﾞｼｯｸM" pitchFamily="50" charset="-128"/>
              </a:rPr>
              <a:t>第</a:t>
            </a:r>
            <a:r>
              <a:rPr lang="ja-JP" altLang="en-US" dirty="0">
                <a:solidFill>
                  <a:sysClr val="windowText" lastClr="000000"/>
                </a:solidFill>
                <a:latin typeface="HGPｺﾞｼｯｸM" pitchFamily="50" charset="-128"/>
                <a:ea typeface="HGPｺﾞｼｯｸM" pitchFamily="50" charset="-128"/>
              </a:rPr>
              <a:t>７</a:t>
            </a:r>
            <a:r>
              <a:rPr lang="ja-JP" altLang="en-US" dirty="0" smtClean="0">
                <a:solidFill>
                  <a:sysClr val="windowText" lastClr="000000"/>
                </a:solidFill>
                <a:latin typeface="HGPｺﾞｼｯｸM" pitchFamily="50" charset="-128"/>
                <a:ea typeface="HGPｺﾞｼｯｸM" pitchFamily="50" charset="-128"/>
              </a:rPr>
              <a:t>次医療計画</a:t>
            </a:r>
            <a:endParaRPr lang="en-US" altLang="ja-JP" dirty="0" smtClean="0">
              <a:solidFill>
                <a:sysClr val="windowText" lastClr="000000"/>
              </a:solidFill>
              <a:latin typeface="HGPｺﾞｼｯｸM" pitchFamily="50" charset="-128"/>
              <a:ea typeface="HGPｺﾞｼｯｸM" pitchFamily="50" charset="-128"/>
            </a:endParaRPr>
          </a:p>
        </p:txBody>
      </p:sp>
      <p:sp>
        <p:nvSpPr>
          <p:cNvPr id="55" name="角丸四角形 54"/>
          <p:cNvSpPr/>
          <p:nvPr/>
        </p:nvSpPr>
        <p:spPr>
          <a:xfrm>
            <a:off x="2974082" y="5661248"/>
            <a:ext cx="1133475" cy="371475"/>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defRPr/>
            </a:pPr>
            <a:r>
              <a:rPr lang="ja-JP" altLang="en-US" sz="900" dirty="0" smtClean="0">
                <a:solidFill>
                  <a:sysClr val="windowText" lastClr="000000"/>
                </a:solidFill>
                <a:latin typeface="HGPｺﾞｼｯｸM" pitchFamily="50" charset="-128"/>
                <a:ea typeface="HGPｺﾞｼｯｸM" pitchFamily="50" charset="-128"/>
              </a:rPr>
              <a:t>医療費適正化計画</a:t>
            </a:r>
            <a:endParaRPr lang="en-US" altLang="ja-JP" sz="900" dirty="0" smtClean="0">
              <a:solidFill>
                <a:sysClr val="windowText" lastClr="000000"/>
              </a:solidFill>
              <a:latin typeface="HGPｺﾞｼｯｸM" pitchFamily="50" charset="-128"/>
              <a:ea typeface="HGPｺﾞｼｯｸM" pitchFamily="50" charset="-128"/>
            </a:endParaRPr>
          </a:p>
          <a:p>
            <a:pPr algn="ctr" defTabSz="911479">
              <a:defRPr/>
            </a:pPr>
            <a:r>
              <a:rPr lang="ja-JP" altLang="en-US" sz="900" dirty="0">
                <a:solidFill>
                  <a:sysClr val="windowText" lastClr="000000"/>
                </a:solidFill>
                <a:latin typeface="HGPｺﾞｼｯｸM" pitchFamily="50" charset="-128"/>
                <a:ea typeface="HGPｺﾞｼｯｸM" pitchFamily="50" charset="-128"/>
              </a:rPr>
              <a:t>基本</a:t>
            </a:r>
            <a:r>
              <a:rPr lang="ja-JP" altLang="en-US" sz="900" dirty="0" smtClean="0">
                <a:solidFill>
                  <a:sysClr val="windowText" lastClr="000000"/>
                </a:solidFill>
                <a:latin typeface="HGPｺﾞｼｯｸM" pitchFamily="50" charset="-128"/>
                <a:ea typeface="HGPｺﾞｼｯｸM" pitchFamily="50" charset="-128"/>
              </a:rPr>
              <a:t>方針（年度末）</a:t>
            </a:r>
            <a:endParaRPr lang="en-US" altLang="ja-JP" sz="900" dirty="0">
              <a:solidFill>
                <a:sysClr val="windowText" lastClr="000000"/>
              </a:solidFill>
              <a:latin typeface="HGPｺﾞｼｯｸM" pitchFamily="50" charset="-128"/>
              <a:ea typeface="HGPｺﾞｼｯｸM" pitchFamily="50" charset="-128"/>
            </a:endParaRPr>
          </a:p>
        </p:txBody>
      </p:sp>
      <p:sp>
        <p:nvSpPr>
          <p:cNvPr id="56" name="角丸四角形 55"/>
          <p:cNvSpPr/>
          <p:nvPr/>
        </p:nvSpPr>
        <p:spPr>
          <a:xfrm>
            <a:off x="2974082" y="6187776"/>
            <a:ext cx="1133475" cy="371475"/>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defRPr/>
            </a:pPr>
            <a:r>
              <a:rPr lang="ja-JP" altLang="en-US" sz="900" dirty="0" smtClean="0">
                <a:solidFill>
                  <a:sysClr val="windowText" lastClr="000000"/>
                </a:solidFill>
                <a:latin typeface="HGPｺﾞｼｯｸM" pitchFamily="50" charset="-128"/>
                <a:ea typeface="HGPｺﾞｼｯｸM" pitchFamily="50" charset="-128"/>
              </a:rPr>
              <a:t>国保運営方針</a:t>
            </a:r>
            <a:endParaRPr lang="en-US" altLang="ja-JP" sz="900" dirty="0">
              <a:solidFill>
                <a:sysClr val="windowText" lastClr="000000"/>
              </a:solidFill>
              <a:latin typeface="HGPｺﾞｼｯｸM" pitchFamily="50" charset="-128"/>
              <a:ea typeface="HGPｺﾞｼｯｸM" pitchFamily="50" charset="-128"/>
            </a:endParaRPr>
          </a:p>
          <a:p>
            <a:pPr algn="ctr" defTabSz="911479">
              <a:defRPr/>
            </a:pPr>
            <a:r>
              <a:rPr lang="ja-JP" altLang="en-US" sz="900" dirty="0" smtClean="0">
                <a:solidFill>
                  <a:sysClr val="windowText" lastClr="000000"/>
                </a:solidFill>
                <a:latin typeface="HGPｺﾞｼｯｸM" pitchFamily="50" charset="-128"/>
                <a:ea typeface="HGPｺﾞｼｯｸM" pitchFamily="50" charset="-128"/>
              </a:rPr>
              <a:t>策定要領（年度末）</a:t>
            </a:r>
            <a:endParaRPr lang="en-US" altLang="ja-JP" sz="900" dirty="0">
              <a:solidFill>
                <a:sysClr val="windowText" lastClr="000000"/>
              </a:solidFill>
              <a:latin typeface="HGPｺﾞｼｯｸM" pitchFamily="50" charset="-128"/>
              <a:ea typeface="HGPｺﾞｼｯｸM" pitchFamily="50" charset="-128"/>
            </a:endParaRPr>
          </a:p>
        </p:txBody>
      </p:sp>
      <p:sp>
        <p:nvSpPr>
          <p:cNvPr id="57" name="右矢印 56"/>
          <p:cNvSpPr/>
          <p:nvPr/>
        </p:nvSpPr>
        <p:spPr>
          <a:xfrm>
            <a:off x="4185492" y="5725863"/>
            <a:ext cx="3791844" cy="293687"/>
          </a:xfrm>
          <a:prstGeom prst="rightArrow">
            <a:avLst>
              <a:gd name="adj1" fmla="val 64286"/>
              <a:gd name="adj2" fmla="val 50000"/>
            </a:avLst>
          </a:prstGeom>
          <a:solidFill>
            <a:schemeClr val="accent2">
              <a:lumMod val="20000"/>
              <a:lumOff val="80000"/>
            </a:schemeClr>
          </a:solidFill>
          <a:ln>
            <a:solidFill>
              <a:schemeClr val="accent2"/>
            </a:solidFill>
          </a:ln>
        </p:spPr>
        <p:style>
          <a:lnRef idx="2">
            <a:schemeClr val="accent2"/>
          </a:lnRef>
          <a:fillRef idx="1">
            <a:schemeClr val="lt1"/>
          </a:fillRef>
          <a:effectRef idx="0">
            <a:schemeClr val="accent2"/>
          </a:effectRef>
          <a:fontRef idx="minor">
            <a:schemeClr val="dk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defRPr/>
            </a:pPr>
            <a:r>
              <a:rPr lang="ja-JP" altLang="en-US" dirty="0" smtClean="0">
                <a:solidFill>
                  <a:prstClr val="black"/>
                </a:solidFill>
                <a:latin typeface="HGPｺﾞｼｯｸM" pitchFamily="50" charset="-128"/>
                <a:ea typeface="HGPｺﾞｼｯｸM" pitchFamily="50" charset="-128"/>
              </a:rPr>
              <a:t>医療費適正化計画の策定（前倒しで策定可能）</a:t>
            </a:r>
            <a:endParaRPr lang="ja-JP" altLang="en-US" dirty="0">
              <a:solidFill>
                <a:prstClr val="black"/>
              </a:solidFill>
              <a:latin typeface="HGPｺﾞｼｯｸM" pitchFamily="50" charset="-128"/>
              <a:ea typeface="HGPｺﾞｼｯｸM" pitchFamily="50" charset="-128"/>
            </a:endParaRPr>
          </a:p>
        </p:txBody>
      </p:sp>
      <p:sp>
        <p:nvSpPr>
          <p:cNvPr id="58" name="右矢印 57"/>
          <p:cNvSpPr/>
          <p:nvPr/>
        </p:nvSpPr>
        <p:spPr>
          <a:xfrm>
            <a:off x="4185170" y="6209927"/>
            <a:ext cx="3792166" cy="293687"/>
          </a:xfrm>
          <a:prstGeom prst="rightArrow">
            <a:avLst>
              <a:gd name="adj1" fmla="val 64286"/>
              <a:gd name="adj2" fmla="val 50000"/>
            </a:avLst>
          </a:prstGeom>
          <a:solidFill>
            <a:schemeClr val="accent2">
              <a:lumMod val="20000"/>
              <a:lumOff val="80000"/>
            </a:schemeClr>
          </a:solidFill>
          <a:ln>
            <a:solidFill>
              <a:schemeClr val="accent2"/>
            </a:solidFill>
          </a:ln>
        </p:spPr>
        <p:style>
          <a:lnRef idx="2">
            <a:schemeClr val="accent2"/>
          </a:lnRef>
          <a:fillRef idx="1">
            <a:schemeClr val="lt1"/>
          </a:fillRef>
          <a:effectRef idx="0">
            <a:schemeClr val="accent2"/>
          </a:effectRef>
          <a:fontRef idx="minor">
            <a:schemeClr val="dk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defRPr/>
            </a:pPr>
            <a:r>
              <a:rPr lang="ja-JP" altLang="en-US" dirty="0" smtClean="0">
                <a:solidFill>
                  <a:prstClr val="black"/>
                </a:solidFill>
                <a:latin typeface="HGPｺﾞｼｯｸM" pitchFamily="50" charset="-128"/>
                <a:ea typeface="HGPｺﾞｼｯｸM" pitchFamily="50" charset="-128"/>
              </a:rPr>
              <a:t>国保運営方針の策定</a:t>
            </a:r>
            <a:endParaRPr lang="ja-JP" altLang="en-US" dirty="0">
              <a:solidFill>
                <a:prstClr val="black"/>
              </a:solidFill>
              <a:latin typeface="HGPｺﾞｼｯｸM" pitchFamily="50" charset="-128"/>
              <a:ea typeface="HGPｺﾞｼｯｸM" pitchFamily="50" charset="-128"/>
            </a:endParaRPr>
          </a:p>
        </p:txBody>
      </p:sp>
      <p:sp>
        <p:nvSpPr>
          <p:cNvPr id="59" name="上下矢印 58"/>
          <p:cNvSpPr/>
          <p:nvPr/>
        </p:nvSpPr>
        <p:spPr>
          <a:xfrm>
            <a:off x="4783732" y="5999558"/>
            <a:ext cx="197325" cy="238125"/>
          </a:xfrm>
          <a:prstGeom prst="upDownArrow">
            <a:avLst>
              <a:gd name="adj1" fmla="val 50000"/>
              <a:gd name="adj2" fmla="val 35519"/>
            </a:avLst>
          </a:prstGeom>
          <a:noFill/>
          <a:ln w="19050">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0" name="テキスト ボックス 72"/>
          <p:cNvSpPr txBox="1">
            <a:spLocks noChangeArrowheads="1"/>
          </p:cNvSpPr>
          <p:nvPr/>
        </p:nvSpPr>
        <p:spPr bwMode="auto">
          <a:xfrm>
            <a:off x="4985047" y="5999558"/>
            <a:ext cx="1504379"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911225">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911225">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911225">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911225">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911225">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pPr>
            <a:r>
              <a:rPr lang="ja-JP" altLang="en-US" sz="900" dirty="0">
                <a:solidFill>
                  <a:srgbClr val="000000"/>
                </a:solidFill>
                <a:latin typeface="HGPｺﾞｼｯｸM" pitchFamily="50" charset="-128"/>
                <a:ea typeface="HGPｺﾞｼｯｸM" pitchFamily="50" charset="-128"/>
              </a:rPr>
              <a:t>整合性</a:t>
            </a:r>
            <a:r>
              <a:rPr lang="ja-JP" altLang="en-US" sz="900" dirty="0" smtClean="0">
                <a:solidFill>
                  <a:srgbClr val="000000"/>
                </a:solidFill>
                <a:latin typeface="HGPｺﾞｼｯｸM" pitchFamily="50" charset="-128"/>
                <a:ea typeface="HGPｺﾞｼｯｸM" pitchFamily="50" charset="-128"/>
              </a:rPr>
              <a:t>を図りつつ策定</a:t>
            </a:r>
            <a:endParaRPr lang="en-US" altLang="ja-JP" sz="900" dirty="0">
              <a:solidFill>
                <a:srgbClr val="000000"/>
              </a:solidFill>
              <a:latin typeface="HGPｺﾞｼｯｸM" pitchFamily="50" charset="-128"/>
              <a:ea typeface="HGPｺﾞｼｯｸM" pitchFamily="50" charset="-128"/>
            </a:endParaRPr>
          </a:p>
        </p:txBody>
      </p:sp>
      <p:sp>
        <p:nvSpPr>
          <p:cNvPr id="61" name="テキスト ボックス 72"/>
          <p:cNvSpPr txBox="1">
            <a:spLocks noChangeArrowheads="1"/>
          </p:cNvSpPr>
          <p:nvPr/>
        </p:nvSpPr>
        <p:spPr bwMode="auto">
          <a:xfrm>
            <a:off x="5277798" y="5251954"/>
            <a:ext cx="99121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911225">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911225">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911225">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911225">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911225">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911225"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pPr>
            <a:r>
              <a:rPr lang="ja-JP" altLang="en-US" sz="900" dirty="0">
                <a:solidFill>
                  <a:srgbClr val="000000"/>
                </a:solidFill>
                <a:latin typeface="HGPｺﾞｼｯｸM" pitchFamily="50" charset="-128"/>
                <a:ea typeface="HGPｺﾞｼｯｸM" pitchFamily="50" charset="-128"/>
              </a:rPr>
              <a:t>地域医療</a:t>
            </a:r>
            <a:r>
              <a:rPr lang="ja-JP" altLang="en-US" sz="900" dirty="0" smtClean="0">
                <a:solidFill>
                  <a:srgbClr val="000000"/>
                </a:solidFill>
                <a:latin typeface="HGPｺﾞｼｯｸM" pitchFamily="50" charset="-128"/>
                <a:ea typeface="HGPｺﾞｼｯｸM" pitchFamily="50" charset="-128"/>
              </a:rPr>
              <a:t>構想との整合性を図る</a:t>
            </a:r>
            <a:endParaRPr lang="en-US" altLang="ja-JP" sz="900" dirty="0">
              <a:solidFill>
                <a:srgbClr val="000000"/>
              </a:solidFill>
              <a:latin typeface="HGPｺﾞｼｯｸM" pitchFamily="50" charset="-128"/>
              <a:ea typeface="HGPｺﾞｼｯｸM" pitchFamily="50" charset="-128"/>
            </a:endParaRPr>
          </a:p>
        </p:txBody>
      </p:sp>
      <p:sp>
        <p:nvSpPr>
          <p:cNvPr id="62" name="右矢印 61"/>
          <p:cNvSpPr/>
          <p:nvPr/>
        </p:nvSpPr>
        <p:spPr>
          <a:xfrm>
            <a:off x="6200200" y="3643225"/>
            <a:ext cx="1777136" cy="289830"/>
          </a:xfrm>
          <a:prstGeom prst="rightArrow">
            <a:avLst>
              <a:gd name="adj1" fmla="val 64286"/>
              <a:gd name="adj2" fmla="val 50000"/>
            </a:avLst>
          </a:prstGeom>
          <a:solidFill>
            <a:srgbClr val="CCFF99"/>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defRPr/>
            </a:pPr>
            <a:r>
              <a:rPr lang="ja-JP" altLang="en-US" sz="1050" dirty="0" smtClean="0">
                <a:solidFill>
                  <a:prstClr val="black"/>
                </a:solidFill>
                <a:latin typeface="HGPｺﾞｼｯｸM" pitchFamily="50" charset="-128"/>
                <a:ea typeface="HGPｺﾞｼｯｸM" pitchFamily="50" charset="-128"/>
              </a:rPr>
              <a:t>医療計画の</a:t>
            </a:r>
            <a:r>
              <a:rPr lang="ja-JP" altLang="en-US" sz="1050" dirty="0">
                <a:solidFill>
                  <a:prstClr val="black"/>
                </a:solidFill>
                <a:latin typeface="HGPｺﾞｼｯｸM" pitchFamily="50" charset="-128"/>
                <a:ea typeface="HGPｺﾞｼｯｸM" pitchFamily="50" charset="-128"/>
              </a:rPr>
              <a:t>策定</a:t>
            </a:r>
          </a:p>
        </p:txBody>
      </p:sp>
      <p:cxnSp>
        <p:nvCxnSpPr>
          <p:cNvPr id="64" name="直線コネクタ 63"/>
          <p:cNvCxnSpPr/>
          <p:nvPr/>
        </p:nvCxnSpPr>
        <p:spPr>
          <a:xfrm>
            <a:off x="5955723" y="3373802"/>
            <a:ext cx="0" cy="439738"/>
          </a:xfrm>
          <a:prstGeom prst="line">
            <a:avLst/>
          </a:prstGeom>
          <a:ln w="19050">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a:off x="5972509" y="3788140"/>
            <a:ext cx="217488" cy="0"/>
          </a:xfrm>
          <a:prstGeom prst="straightConnector1">
            <a:avLst/>
          </a:prstGeom>
          <a:ln w="19050">
            <a:solidFill>
              <a:schemeClr val="accent2"/>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63" name="角丸四角形 62"/>
          <p:cNvSpPr/>
          <p:nvPr/>
        </p:nvSpPr>
        <p:spPr>
          <a:xfrm>
            <a:off x="5521905" y="3218189"/>
            <a:ext cx="678295" cy="327025"/>
          </a:xfrm>
          <a:prstGeom prst="roundRect">
            <a:avLst/>
          </a:prstGeom>
          <a:solidFill>
            <a:srgbClr val="CCFF99"/>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defRPr/>
            </a:pPr>
            <a:r>
              <a:rPr lang="ja-JP" altLang="en-US" sz="900" dirty="0" smtClean="0">
                <a:solidFill>
                  <a:sysClr val="windowText" lastClr="000000"/>
                </a:solidFill>
                <a:latin typeface="HGPｺﾞｼｯｸM" pitchFamily="50" charset="-128"/>
                <a:ea typeface="HGPｺﾞｼｯｸM" pitchFamily="50" charset="-128"/>
              </a:rPr>
              <a:t>医療計画</a:t>
            </a:r>
            <a:endParaRPr lang="en-US" altLang="ja-JP" sz="900" dirty="0" smtClean="0">
              <a:solidFill>
                <a:sysClr val="windowText" lastClr="000000"/>
              </a:solidFill>
              <a:latin typeface="HGPｺﾞｼｯｸM" pitchFamily="50" charset="-128"/>
              <a:ea typeface="HGPｺﾞｼｯｸM" pitchFamily="50" charset="-128"/>
            </a:endParaRPr>
          </a:p>
          <a:p>
            <a:pPr algn="ctr" defTabSz="911479">
              <a:defRPr/>
            </a:pPr>
            <a:r>
              <a:rPr lang="ja-JP" altLang="en-US" sz="900" dirty="0" smtClean="0">
                <a:solidFill>
                  <a:sysClr val="windowText" lastClr="000000"/>
                </a:solidFill>
                <a:latin typeface="HGPｺﾞｼｯｸM" pitchFamily="50" charset="-128"/>
                <a:ea typeface="HGPｺﾞｼｯｸM" pitchFamily="50" charset="-128"/>
              </a:rPr>
              <a:t>基本方針</a:t>
            </a:r>
            <a:endParaRPr lang="en-US" altLang="ja-JP" sz="900" dirty="0">
              <a:solidFill>
                <a:sysClr val="windowText" lastClr="000000"/>
              </a:solidFill>
              <a:latin typeface="HGPｺﾞｼｯｸM" pitchFamily="50" charset="-128"/>
              <a:ea typeface="HGPｺﾞｼｯｸM" pitchFamily="50" charset="-128"/>
            </a:endParaRPr>
          </a:p>
        </p:txBody>
      </p:sp>
      <p:sp>
        <p:nvSpPr>
          <p:cNvPr id="68" name="角丸四角形 67"/>
          <p:cNvSpPr/>
          <p:nvPr/>
        </p:nvSpPr>
        <p:spPr>
          <a:xfrm>
            <a:off x="1619622" y="5812413"/>
            <a:ext cx="1123950" cy="612413"/>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defRPr/>
            </a:pPr>
            <a:r>
              <a:rPr lang="ja-JP" altLang="en-US" sz="1050" dirty="0">
                <a:solidFill>
                  <a:prstClr val="black"/>
                </a:solidFill>
                <a:latin typeface="HGPｺﾞｼｯｸM" pitchFamily="50" charset="-128"/>
                <a:ea typeface="HGPｺﾞｼｯｸM" pitchFamily="50" charset="-128"/>
              </a:rPr>
              <a:t>医療保険</a:t>
            </a:r>
            <a:r>
              <a:rPr lang="ja-JP" altLang="en-US" sz="1050" dirty="0" smtClean="0">
                <a:solidFill>
                  <a:prstClr val="black"/>
                </a:solidFill>
                <a:latin typeface="HGPｺﾞｼｯｸM" pitchFamily="50" charset="-128"/>
                <a:ea typeface="HGPｺﾞｼｯｸM" pitchFamily="50" charset="-128"/>
              </a:rPr>
              <a:t>制度</a:t>
            </a:r>
            <a:endParaRPr lang="en-US" altLang="ja-JP" sz="1050" dirty="0" smtClean="0">
              <a:solidFill>
                <a:prstClr val="black"/>
              </a:solidFill>
              <a:latin typeface="HGPｺﾞｼｯｸM" pitchFamily="50" charset="-128"/>
              <a:ea typeface="HGPｺﾞｼｯｸM" pitchFamily="50" charset="-128"/>
            </a:endParaRPr>
          </a:p>
          <a:p>
            <a:pPr algn="ctr" defTabSz="911479">
              <a:defRPr/>
            </a:pPr>
            <a:r>
              <a:rPr lang="ja-JP" altLang="en-US" sz="1050" dirty="0" smtClean="0">
                <a:solidFill>
                  <a:prstClr val="black"/>
                </a:solidFill>
                <a:latin typeface="HGPｺﾞｼｯｸM" pitchFamily="50" charset="-128"/>
                <a:ea typeface="HGPｺﾞｼｯｸM" pitchFamily="50" charset="-128"/>
              </a:rPr>
              <a:t>改革法</a:t>
            </a:r>
            <a:endParaRPr lang="ja-JP" altLang="en-US" sz="1050" dirty="0">
              <a:solidFill>
                <a:prstClr val="black"/>
              </a:solidFill>
              <a:latin typeface="HGPｺﾞｼｯｸM" pitchFamily="50" charset="-128"/>
              <a:ea typeface="HGPｺﾞｼｯｸM" pitchFamily="50" charset="-128"/>
            </a:endParaRPr>
          </a:p>
          <a:p>
            <a:pPr algn="ctr" defTabSz="911479">
              <a:defRPr/>
            </a:pPr>
            <a:r>
              <a:rPr lang="ja-JP" altLang="en-US" sz="800" dirty="0">
                <a:solidFill>
                  <a:prstClr val="black"/>
                </a:solidFill>
                <a:latin typeface="HGPｺﾞｼｯｸM" pitchFamily="50" charset="-128"/>
                <a:ea typeface="HGPｺﾞｼｯｸM" pitchFamily="50" charset="-128"/>
              </a:rPr>
              <a:t>（平成２７年５月２７日</a:t>
            </a:r>
            <a:r>
              <a:rPr lang="ja-JP" altLang="en-US" sz="800" dirty="0" smtClean="0">
                <a:solidFill>
                  <a:prstClr val="black"/>
                </a:solidFill>
                <a:latin typeface="HGPｺﾞｼｯｸM" pitchFamily="50" charset="-128"/>
                <a:ea typeface="HGPｺﾞｼｯｸM" pitchFamily="50" charset="-128"/>
              </a:rPr>
              <a:t>）</a:t>
            </a:r>
            <a:endParaRPr lang="ja-JP" altLang="en-US" sz="800" dirty="0">
              <a:solidFill>
                <a:prstClr val="black"/>
              </a:solidFill>
              <a:latin typeface="HGPｺﾞｼｯｸM" pitchFamily="50" charset="-128"/>
              <a:ea typeface="HGPｺﾞｼｯｸM" pitchFamily="50" charset="-128"/>
            </a:endParaRPr>
          </a:p>
        </p:txBody>
      </p:sp>
      <p:cxnSp>
        <p:nvCxnSpPr>
          <p:cNvPr id="69" name="直線矢印コネクタ 68"/>
          <p:cNvCxnSpPr>
            <a:endCxn id="55" idx="1"/>
          </p:cNvCxnSpPr>
          <p:nvPr/>
        </p:nvCxnSpPr>
        <p:spPr>
          <a:xfrm flipV="1">
            <a:off x="2750468" y="5846986"/>
            <a:ext cx="223614" cy="200054"/>
          </a:xfrm>
          <a:prstGeom prst="straightConnector1">
            <a:avLst/>
          </a:prstGeom>
          <a:ln w="25400">
            <a:solidFill>
              <a:schemeClr val="accent2"/>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a:stCxn id="68" idx="3"/>
            <a:endCxn id="56" idx="1"/>
          </p:cNvCxnSpPr>
          <p:nvPr/>
        </p:nvCxnSpPr>
        <p:spPr>
          <a:xfrm>
            <a:off x="2743572" y="6118620"/>
            <a:ext cx="230510" cy="254894"/>
          </a:xfrm>
          <a:prstGeom prst="straightConnector1">
            <a:avLst/>
          </a:prstGeom>
          <a:ln w="25400">
            <a:solidFill>
              <a:schemeClr val="accent2"/>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a:off x="5229562" y="4109511"/>
            <a:ext cx="19108" cy="1664405"/>
          </a:xfrm>
          <a:prstGeom prst="straightConnector1">
            <a:avLst/>
          </a:prstGeom>
          <a:ln w="38100">
            <a:solidFill>
              <a:schemeClr val="accent2"/>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51" name="角丸四角形 50"/>
          <p:cNvSpPr/>
          <p:nvPr/>
        </p:nvSpPr>
        <p:spPr>
          <a:xfrm>
            <a:off x="7989744" y="5661248"/>
            <a:ext cx="1322609" cy="371475"/>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defRPr/>
            </a:pPr>
            <a:r>
              <a:rPr lang="ja-JP" altLang="en-US" sz="900" dirty="0" smtClean="0">
                <a:solidFill>
                  <a:sysClr val="windowText" lastClr="000000"/>
                </a:solidFill>
                <a:latin typeface="HGPｺﾞｼｯｸM" pitchFamily="50" charset="-128"/>
                <a:ea typeface="HGPｺﾞｼｯｸM" pitchFamily="50" charset="-128"/>
              </a:rPr>
              <a:t>第３次医療費適正化計画</a:t>
            </a:r>
            <a:endParaRPr lang="en-US" altLang="ja-JP" sz="900" dirty="0" smtClean="0">
              <a:solidFill>
                <a:sysClr val="windowText" lastClr="000000"/>
              </a:solidFill>
              <a:latin typeface="HGPｺﾞｼｯｸM" pitchFamily="50" charset="-128"/>
              <a:ea typeface="HGPｺﾞｼｯｸM" pitchFamily="50" charset="-128"/>
            </a:endParaRPr>
          </a:p>
        </p:txBody>
      </p:sp>
      <p:sp>
        <p:nvSpPr>
          <p:cNvPr id="52" name="角丸四角形 51"/>
          <p:cNvSpPr/>
          <p:nvPr/>
        </p:nvSpPr>
        <p:spPr>
          <a:xfrm>
            <a:off x="7977336" y="6153869"/>
            <a:ext cx="1322609" cy="371475"/>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defRPr/>
            </a:pPr>
            <a:r>
              <a:rPr lang="ja-JP" altLang="en-US" sz="900" dirty="0" smtClean="0">
                <a:solidFill>
                  <a:sysClr val="windowText" lastClr="000000"/>
                </a:solidFill>
                <a:latin typeface="HGPｺﾞｼｯｸM" pitchFamily="50" charset="-128"/>
                <a:ea typeface="HGPｺﾞｼｯｸM" pitchFamily="50" charset="-128"/>
              </a:rPr>
              <a:t>国保運営方針</a:t>
            </a:r>
            <a:endParaRPr lang="en-US" altLang="ja-JP" sz="900" dirty="0" smtClean="0">
              <a:solidFill>
                <a:sysClr val="windowText" lastClr="000000"/>
              </a:solidFill>
              <a:latin typeface="HGPｺﾞｼｯｸM" pitchFamily="50" charset="-128"/>
              <a:ea typeface="HGPｺﾞｼｯｸM" pitchFamily="50" charset="-128"/>
            </a:endParaRPr>
          </a:p>
        </p:txBody>
      </p:sp>
      <p:cxnSp>
        <p:nvCxnSpPr>
          <p:cNvPr id="66" name="直線矢印コネクタ 65"/>
          <p:cNvCxnSpPr/>
          <p:nvPr/>
        </p:nvCxnSpPr>
        <p:spPr>
          <a:xfrm>
            <a:off x="686278" y="4869160"/>
            <a:ext cx="307746" cy="0"/>
          </a:xfrm>
          <a:prstGeom prst="straightConnector1">
            <a:avLst/>
          </a:prstGeom>
          <a:ln w="19050">
            <a:solidFill>
              <a:schemeClr val="accent2"/>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43541" y="388396"/>
            <a:ext cx="994954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022261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0512" y="1772816"/>
            <a:ext cx="8602538" cy="1470025"/>
          </a:xfrm>
        </p:spPr>
        <p:txBody>
          <a:bodyPr>
            <a:normAutofit/>
          </a:bodyPr>
          <a:lstStyle/>
          <a:p>
            <a:r>
              <a:rPr kumimoji="1" lang="en-US" altLang="ja-JP" dirty="0"/>
              <a:t>Ⅳ</a:t>
            </a:r>
            <a:r>
              <a:rPr kumimoji="1" lang="ja-JP" altLang="en-US" dirty="0" err="1" smtClean="0"/>
              <a:t>．</a:t>
            </a:r>
            <a:r>
              <a:rPr lang="ja-JP" altLang="en-US" dirty="0" smtClean="0"/>
              <a:t>改革後の国保事務運営</a:t>
            </a:r>
            <a:endParaRPr kumimoji="1" lang="ja-JP" altLang="en-US" dirty="0"/>
          </a:p>
        </p:txBody>
      </p:sp>
      <p:sp>
        <p:nvSpPr>
          <p:cNvPr id="5" name="タイトル 1"/>
          <p:cNvSpPr txBox="1">
            <a:spLocks/>
          </p:cNvSpPr>
          <p:nvPr/>
        </p:nvSpPr>
        <p:spPr>
          <a:xfrm>
            <a:off x="1856656" y="3479781"/>
            <a:ext cx="7272808" cy="1800200"/>
          </a:xfrm>
          <a:prstGeom prst="rect">
            <a:avLst/>
          </a:prstGeom>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271463" algn="l">
              <a:lnSpc>
                <a:spcPct val="200000"/>
              </a:lnSpc>
              <a:tabLst>
                <a:tab pos="271463" algn="l"/>
              </a:tabLst>
            </a:pPr>
            <a:r>
              <a:rPr lang="ja-JP" altLang="en-US" sz="2400" dirty="0">
                <a:solidFill>
                  <a:schemeClr val="bg2">
                    <a:lumMod val="50000"/>
                  </a:schemeClr>
                </a:solidFill>
              </a:rPr>
              <a:t>１　国保運営方針の策定プロセスとポイント</a:t>
            </a:r>
          </a:p>
          <a:p>
            <a:pPr marL="271463" algn="l">
              <a:lnSpc>
                <a:spcPct val="200000"/>
              </a:lnSpc>
              <a:tabLst>
                <a:tab pos="271463" algn="l"/>
              </a:tabLst>
            </a:pPr>
            <a:r>
              <a:rPr lang="ja-JP" altLang="en-US" sz="2400" dirty="0">
                <a:solidFill>
                  <a:prstClr val="black"/>
                </a:solidFill>
              </a:rPr>
              <a:t>２　国保運営協議会</a:t>
            </a:r>
            <a:endParaRPr lang="en-US" altLang="ja-JP" sz="2400" dirty="0">
              <a:solidFill>
                <a:prstClr val="black"/>
              </a:solidFill>
            </a:endParaRPr>
          </a:p>
          <a:p>
            <a:pPr marL="271463" algn="l">
              <a:lnSpc>
                <a:spcPct val="200000"/>
              </a:lnSpc>
              <a:tabLst>
                <a:tab pos="271463" algn="l"/>
              </a:tabLst>
            </a:pPr>
            <a:r>
              <a:rPr lang="ja-JP" altLang="en-US" sz="2400" dirty="0" smtClean="0">
                <a:solidFill>
                  <a:schemeClr val="bg2">
                    <a:lumMod val="50000"/>
                  </a:schemeClr>
                </a:solidFill>
              </a:rPr>
              <a:t>３　その他の国保事務運営について</a:t>
            </a:r>
            <a:endParaRPr lang="en-US" altLang="ja-JP" sz="2400" dirty="0" smtClean="0">
              <a:solidFill>
                <a:schemeClr val="bg2">
                  <a:lumMod val="50000"/>
                </a:schemeClr>
              </a:solidFill>
            </a:endParaRPr>
          </a:p>
        </p:txBody>
      </p:sp>
      <p:sp>
        <p:nvSpPr>
          <p:cNvPr id="4" name="正方形/長方形 3"/>
          <p:cNvSpPr/>
          <p:nvPr/>
        </p:nvSpPr>
        <p:spPr>
          <a:xfrm>
            <a:off x="1856656" y="4509120"/>
            <a:ext cx="6624736"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7657024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スライド番号プレースホルダー 1"/>
          <p:cNvSpPr txBox="1">
            <a:spLocks/>
          </p:cNvSpPr>
          <p:nvPr/>
        </p:nvSpPr>
        <p:spPr>
          <a:xfrm>
            <a:off x="7594599" y="6453336"/>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12</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10" name="タイトル 1"/>
          <p:cNvSpPr txBox="1">
            <a:spLocks/>
          </p:cNvSpPr>
          <p:nvPr/>
        </p:nvSpPr>
        <p:spPr>
          <a:xfrm>
            <a:off x="0" y="518"/>
            <a:ext cx="9905999" cy="369332"/>
          </a:xfrm>
          <a:prstGeom prst="rect">
            <a:avLst/>
          </a:prstGeom>
          <a:noFill/>
        </p:spPr>
        <p:txBody>
          <a:bodyPr wrap="square" rtlCol="0">
            <a:spAutoFit/>
          </a:bodyPr>
          <a:lstStyle>
            <a:defPPr>
              <a:defRPr lang="ja-JP"/>
            </a:defPPr>
            <a:lvl1pPr>
              <a:defRPr sz="2000">
                <a:latin typeface="HGP創英角ｺﾞｼｯｸUB" panose="020B0900000000000000" pitchFamily="50" charset="-128"/>
                <a:ea typeface="HGP創英角ｺﾞｼｯｸUB" panose="020B0900000000000000" pitchFamily="50" charset="-128"/>
              </a:defRPr>
            </a:lvl1pPr>
          </a:lstStyle>
          <a:p>
            <a:pPr algn="ctr"/>
            <a:r>
              <a:rPr lang="ja-JP" altLang="en-US" sz="1800" dirty="0" smtClean="0"/>
              <a:t>国保運営協議会（都道府県、市町村）の設置</a:t>
            </a:r>
            <a:endParaRPr lang="en-US" altLang="ja-JP" sz="1800" dirty="0" smtClean="0"/>
          </a:p>
        </p:txBody>
      </p:sp>
      <p:sp>
        <p:nvSpPr>
          <p:cNvPr id="11" name="タイトル 1"/>
          <p:cNvSpPr txBox="1">
            <a:spLocks/>
          </p:cNvSpPr>
          <p:nvPr/>
        </p:nvSpPr>
        <p:spPr>
          <a:xfrm>
            <a:off x="272480" y="548680"/>
            <a:ext cx="9361040" cy="3096344"/>
          </a:xfrm>
          <a:prstGeom prst="rect">
            <a:avLst/>
          </a:prstGeom>
          <a:solidFill>
            <a:schemeClr val="bg1"/>
          </a:solidFill>
          <a:ln w="19050">
            <a:solidFill>
              <a:schemeClr val="tx1"/>
            </a:solidFill>
          </a:ln>
        </p:spPr>
        <p:txBody>
          <a:bodyPr vert="horz" lIns="108000" tIns="108000" rIns="108000" bIns="10800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7800" indent="-177800" algn="l">
              <a:lnSpc>
                <a:spcPts val="2200"/>
              </a:lnSpc>
            </a:pPr>
            <a:r>
              <a:rPr lang="ja-JP" altLang="en-US" sz="1600" dirty="0" smtClean="0">
                <a:latin typeface="+mj-ea"/>
              </a:rPr>
              <a:t>○ </a:t>
            </a:r>
            <a:r>
              <a:rPr lang="ja-JP" altLang="en-US" sz="1600" u="sng" dirty="0" smtClean="0">
                <a:latin typeface="+mj-ea"/>
              </a:rPr>
              <a:t>今般の国保法の改正</a:t>
            </a:r>
            <a:r>
              <a:rPr lang="ja-JP" altLang="en-US" sz="1600" dirty="0" smtClean="0">
                <a:latin typeface="+mj-ea"/>
              </a:rPr>
              <a:t>により、</a:t>
            </a:r>
            <a:r>
              <a:rPr lang="ja-JP" altLang="en-US" sz="1600" u="sng" dirty="0" smtClean="0">
                <a:latin typeface="+mj-ea"/>
              </a:rPr>
              <a:t>都道府県及び市町村のそれぞれに</a:t>
            </a:r>
            <a:r>
              <a:rPr lang="ja-JP" altLang="en-US" sz="1600" dirty="0" smtClean="0">
                <a:latin typeface="+mj-ea"/>
              </a:rPr>
              <a:t>、国保事業の運営に関する重要事項について審議する場である</a:t>
            </a:r>
            <a:r>
              <a:rPr lang="ja-JP" altLang="en-US" sz="1600" u="sng" dirty="0" smtClean="0">
                <a:latin typeface="+mj-ea"/>
              </a:rPr>
              <a:t>国保運営協議会を設置することとされた</a:t>
            </a:r>
            <a:r>
              <a:rPr lang="ja-JP" altLang="en-US" sz="1600" dirty="0" smtClean="0">
                <a:latin typeface="+mj-ea"/>
              </a:rPr>
              <a:t>。</a:t>
            </a:r>
            <a:endParaRPr lang="en-US" altLang="ja-JP" sz="1400" dirty="0" smtClean="0">
              <a:latin typeface="ＭＳ Ｐ明朝" panose="02020600040205080304" pitchFamily="18" charset="-128"/>
              <a:ea typeface="ＭＳ Ｐ明朝" panose="02020600040205080304" pitchFamily="18" charset="-128"/>
            </a:endParaRPr>
          </a:p>
          <a:p>
            <a:pPr marL="177800" lvl="0" algn="l">
              <a:lnSpc>
                <a:spcPts val="1800"/>
              </a:lnSpc>
              <a:spcBef>
                <a:spcPts val="300"/>
              </a:spcBef>
            </a:pPr>
            <a:r>
              <a:rPr lang="en-US" altLang="ja-JP" sz="1400" dirty="0" smtClean="0">
                <a:solidFill>
                  <a:prstClr val="black"/>
                </a:solidFill>
                <a:latin typeface="ＭＳ Ｐ明朝" panose="02020600040205080304" pitchFamily="18" charset="-128"/>
                <a:ea typeface="ＭＳ Ｐ明朝" panose="02020600040205080304" pitchFamily="18" charset="-128"/>
                <a:cs typeface="+mn-cs"/>
              </a:rPr>
              <a:t>&lt;</a:t>
            </a:r>
            <a:r>
              <a:rPr lang="ja-JP" altLang="en-US" sz="1400" dirty="0">
                <a:solidFill>
                  <a:prstClr val="black"/>
                </a:solidFill>
                <a:latin typeface="ＭＳ Ｐ明朝" panose="02020600040205080304" pitchFamily="18" charset="-128"/>
                <a:ea typeface="ＭＳ Ｐ明朝" panose="02020600040205080304" pitchFamily="18" charset="-128"/>
                <a:cs typeface="+mn-cs"/>
              </a:rPr>
              <a:t>参考</a:t>
            </a:r>
            <a:r>
              <a:rPr lang="en-US" altLang="ja-JP" sz="1400" dirty="0">
                <a:solidFill>
                  <a:prstClr val="black"/>
                </a:solidFill>
                <a:latin typeface="ＭＳ Ｐ明朝" panose="02020600040205080304" pitchFamily="18" charset="-128"/>
                <a:ea typeface="ＭＳ Ｐ明朝" panose="02020600040205080304" pitchFamily="18" charset="-128"/>
                <a:cs typeface="+mn-cs"/>
              </a:rPr>
              <a:t>&gt;</a:t>
            </a:r>
            <a:r>
              <a:rPr lang="ja-JP" altLang="en-US" sz="1400" dirty="0">
                <a:solidFill>
                  <a:prstClr val="black"/>
                </a:solidFill>
                <a:latin typeface="ＭＳ Ｐ明朝" panose="02020600040205080304" pitchFamily="18" charset="-128"/>
                <a:ea typeface="ＭＳ Ｐ明朝" panose="02020600040205080304" pitchFamily="18" charset="-128"/>
                <a:cs typeface="+mn-cs"/>
              </a:rPr>
              <a:t>　</a:t>
            </a:r>
            <a:r>
              <a:rPr lang="ja-JP" altLang="en-US" sz="1400" dirty="0" smtClean="0">
                <a:solidFill>
                  <a:prstClr val="black"/>
                </a:solidFill>
                <a:latin typeface="ＭＳ Ｐ明朝" panose="02020600040205080304" pitchFamily="18" charset="-128"/>
                <a:ea typeface="ＭＳ Ｐ明朝" panose="02020600040205080304" pitchFamily="18" charset="-128"/>
                <a:cs typeface="+mn-cs"/>
              </a:rPr>
              <a:t>国民健康保険の見直しについて（議論のとりまとめ）</a:t>
            </a:r>
            <a:r>
              <a:rPr lang="zh-TW" altLang="en-US" sz="1400" dirty="0">
                <a:solidFill>
                  <a:prstClr val="black"/>
                </a:solidFill>
                <a:latin typeface="ＭＳ Ｐ明朝" panose="02020600040205080304" pitchFamily="18" charset="-128"/>
                <a:ea typeface="ＭＳ Ｐ明朝" panose="02020600040205080304" pitchFamily="18" charset="-128"/>
                <a:cs typeface="+mn-cs"/>
              </a:rPr>
              <a:t>（平成</a:t>
            </a:r>
            <a:r>
              <a:rPr lang="en-US" altLang="zh-TW" sz="1400" dirty="0">
                <a:solidFill>
                  <a:prstClr val="black"/>
                </a:solidFill>
                <a:latin typeface="ＭＳ Ｐ明朝" panose="02020600040205080304" pitchFamily="18" charset="-128"/>
                <a:ea typeface="ＭＳ Ｐ明朝" panose="02020600040205080304" pitchFamily="18" charset="-128"/>
                <a:cs typeface="+mn-cs"/>
              </a:rPr>
              <a:t>27</a:t>
            </a:r>
            <a:r>
              <a:rPr lang="zh-TW" altLang="en-US" sz="1400" dirty="0">
                <a:solidFill>
                  <a:prstClr val="black"/>
                </a:solidFill>
                <a:latin typeface="ＭＳ Ｐ明朝" panose="02020600040205080304" pitchFamily="18" charset="-128"/>
                <a:ea typeface="ＭＳ Ｐ明朝" panose="02020600040205080304" pitchFamily="18" charset="-128"/>
                <a:cs typeface="+mn-cs"/>
              </a:rPr>
              <a:t>年</a:t>
            </a:r>
            <a:r>
              <a:rPr lang="en-US" altLang="zh-TW" sz="1400" dirty="0">
                <a:solidFill>
                  <a:prstClr val="black"/>
                </a:solidFill>
                <a:latin typeface="ＭＳ Ｐ明朝" panose="02020600040205080304" pitchFamily="18" charset="-128"/>
                <a:ea typeface="ＭＳ Ｐ明朝" panose="02020600040205080304" pitchFamily="18" charset="-128"/>
                <a:cs typeface="+mn-cs"/>
              </a:rPr>
              <a:t>2</a:t>
            </a:r>
            <a:r>
              <a:rPr lang="zh-TW" altLang="en-US" sz="1400" dirty="0">
                <a:solidFill>
                  <a:prstClr val="black"/>
                </a:solidFill>
                <a:latin typeface="ＭＳ Ｐ明朝" panose="02020600040205080304" pitchFamily="18" charset="-128"/>
                <a:ea typeface="ＭＳ Ｐ明朝" panose="02020600040205080304" pitchFamily="18" charset="-128"/>
                <a:cs typeface="+mn-cs"/>
              </a:rPr>
              <a:t>月</a:t>
            </a:r>
            <a:r>
              <a:rPr lang="en-US" altLang="zh-TW" sz="1400" dirty="0">
                <a:solidFill>
                  <a:prstClr val="black"/>
                </a:solidFill>
                <a:latin typeface="ＭＳ Ｐ明朝" panose="02020600040205080304" pitchFamily="18" charset="-128"/>
                <a:ea typeface="ＭＳ Ｐ明朝" panose="02020600040205080304" pitchFamily="18" charset="-128"/>
                <a:cs typeface="+mn-cs"/>
              </a:rPr>
              <a:t>12</a:t>
            </a:r>
            <a:r>
              <a:rPr lang="zh-TW" altLang="en-US" sz="1400" dirty="0">
                <a:solidFill>
                  <a:prstClr val="black"/>
                </a:solidFill>
                <a:latin typeface="ＭＳ Ｐ明朝" panose="02020600040205080304" pitchFamily="18" charset="-128"/>
                <a:ea typeface="ＭＳ Ｐ明朝" panose="02020600040205080304" pitchFamily="18" charset="-128"/>
                <a:cs typeface="+mn-cs"/>
              </a:rPr>
              <a:t>日国保基盤強化協議会</a:t>
            </a:r>
            <a:r>
              <a:rPr lang="zh-TW" altLang="en-US" sz="1400" dirty="0" smtClean="0">
                <a:solidFill>
                  <a:prstClr val="black"/>
                </a:solidFill>
                <a:latin typeface="ＭＳ Ｐ明朝" panose="02020600040205080304" pitchFamily="18" charset="-128"/>
                <a:ea typeface="ＭＳ Ｐ明朝" panose="02020600040205080304" pitchFamily="18" charset="-128"/>
                <a:cs typeface="+mn-cs"/>
              </a:rPr>
              <a:t>）</a:t>
            </a:r>
            <a:endParaRPr lang="en-US" altLang="ja-JP" sz="1400" dirty="0" smtClean="0">
              <a:solidFill>
                <a:prstClr val="black"/>
              </a:solidFill>
              <a:latin typeface="ＭＳ Ｐ明朝" panose="02020600040205080304" pitchFamily="18" charset="-128"/>
              <a:ea typeface="ＭＳ Ｐ明朝" panose="02020600040205080304" pitchFamily="18" charset="-128"/>
              <a:cs typeface="+mn-cs"/>
            </a:endParaRPr>
          </a:p>
          <a:p>
            <a:pPr marL="177800" lvl="0" algn="l">
              <a:lnSpc>
                <a:spcPts val="1800"/>
              </a:lnSpc>
              <a:spcBef>
                <a:spcPts val="300"/>
              </a:spcBef>
            </a:pPr>
            <a:r>
              <a:rPr lang="ja-JP" altLang="en-US" sz="1400" dirty="0" smtClean="0">
                <a:solidFill>
                  <a:prstClr val="black"/>
                </a:solidFill>
                <a:latin typeface="ＭＳ Ｐ明朝" panose="02020600040205080304" pitchFamily="18" charset="-128"/>
                <a:ea typeface="ＭＳ Ｐ明朝" panose="02020600040205080304" pitchFamily="18" charset="-128"/>
                <a:cs typeface="+mn-cs"/>
              </a:rPr>
              <a:t>　２．運営の在り方の見直し（保険者機能の</a:t>
            </a:r>
            <a:r>
              <a:rPr lang="ja-JP" altLang="en-US" sz="1400" dirty="0">
                <a:solidFill>
                  <a:prstClr val="black"/>
                </a:solidFill>
                <a:latin typeface="ＭＳ Ｐ明朝" panose="02020600040205080304" pitchFamily="18" charset="-128"/>
                <a:ea typeface="ＭＳ Ｐ明朝" panose="02020600040205080304" pitchFamily="18" charset="-128"/>
                <a:cs typeface="+mn-cs"/>
              </a:rPr>
              <a:t>強化</a:t>
            </a:r>
            <a:r>
              <a:rPr lang="ja-JP" altLang="en-US" sz="1400" dirty="0" smtClean="0">
                <a:solidFill>
                  <a:prstClr val="black"/>
                </a:solidFill>
                <a:latin typeface="ＭＳ Ｐ明朝" panose="02020600040205080304" pitchFamily="18" charset="-128"/>
                <a:ea typeface="ＭＳ Ｐ明朝" panose="02020600040205080304" pitchFamily="18" charset="-128"/>
                <a:cs typeface="+mn-cs"/>
              </a:rPr>
              <a:t>）</a:t>
            </a:r>
            <a:endParaRPr lang="en-US" altLang="ja-JP" sz="1400" dirty="0" smtClean="0">
              <a:solidFill>
                <a:prstClr val="black"/>
              </a:solidFill>
              <a:latin typeface="ＭＳ Ｐ明朝" panose="02020600040205080304" pitchFamily="18" charset="-128"/>
              <a:ea typeface="ＭＳ Ｐ明朝" panose="02020600040205080304" pitchFamily="18" charset="-128"/>
              <a:cs typeface="+mn-cs"/>
            </a:endParaRPr>
          </a:p>
          <a:p>
            <a:pPr marL="177800" lvl="0" algn="l">
              <a:lnSpc>
                <a:spcPts val="1800"/>
              </a:lnSpc>
              <a:spcBef>
                <a:spcPts val="300"/>
              </a:spcBef>
            </a:pPr>
            <a:r>
              <a:rPr lang="ja-JP" altLang="en-US" sz="1400" dirty="0" smtClean="0">
                <a:solidFill>
                  <a:prstClr val="black"/>
                </a:solidFill>
                <a:latin typeface="ＭＳ Ｐ明朝" panose="02020600040205080304" pitchFamily="18" charset="-128"/>
                <a:ea typeface="ＭＳ Ｐ明朝" panose="02020600040205080304" pitchFamily="18" charset="-128"/>
                <a:cs typeface="+mn-cs"/>
              </a:rPr>
              <a:t>　○　（略）</a:t>
            </a:r>
            <a:endParaRPr lang="en-US" altLang="ja-JP" sz="1400" dirty="0" smtClean="0">
              <a:solidFill>
                <a:prstClr val="black"/>
              </a:solidFill>
              <a:latin typeface="ＭＳ Ｐ明朝" panose="02020600040205080304" pitchFamily="18" charset="-128"/>
              <a:ea typeface="ＭＳ Ｐ明朝" panose="02020600040205080304" pitchFamily="18" charset="-128"/>
              <a:cs typeface="+mn-cs"/>
            </a:endParaRPr>
          </a:p>
          <a:p>
            <a:pPr marL="177800" lvl="0" algn="l">
              <a:lnSpc>
                <a:spcPts val="1800"/>
              </a:lnSpc>
              <a:spcBef>
                <a:spcPts val="300"/>
              </a:spcBef>
            </a:pPr>
            <a:r>
              <a:rPr lang="ja-JP" altLang="en-US" sz="1400" dirty="0">
                <a:solidFill>
                  <a:prstClr val="black"/>
                </a:solidFill>
                <a:latin typeface="ＭＳ Ｐ明朝" panose="02020600040205080304" pitchFamily="18" charset="-128"/>
                <a:ea typeface="ＭＳ Ｐ明朝" panose="02020600040205080304" pitchFamily="18" charset="-128"/>
                <a:cs typeface="+mn-cs"/>
              </a:rPr>
              <a:t>　</a:t>
            </a:r>
            <a:r>
              <a:rPr lang="ja-JP" altLang="en-US" sz="1400" dirty="0" smtClean="0">
                <a:solidFill>
                  <a:prstClr val="black"/>
                </a:solidFill>
                <a:latin typeface="ＭＳ Ｐ明朝" panose="02020600040205080304" pitchFamily="18" charset="-128"/>
                <a:ea typeface="ＭＳ Ｐ明朝" panose="02020600040205080304" pitchFamily="18" charset="-128"/>
                <a:cs typeface="+mn-cs"/>
              </a:rPr>
              <a:t>　　国保の運営に関する重要事項を協議する場として、都道府県に、被保険者代表、保険医又は保険薬剤師代表、公益</a:t>
            </a:r>
            <a:endParaRPr lang="en-US" altLang="ja-JP" sz="1400" dirty="0" smtClean="0">
              <a:solidFill>
                <a:prstClr val="black"/>
              </a:solidFill>
              <a:latin typeface="ＭＳ Ｐ明朝" panose="02020600040205080304" pitchFamily="18" charset="-128"/>
              <a:ea typeface="ＭＳ Ｐ明朝" panose="02020600040205080304" pitchFamily="18" charset="-128"/>
              <a:cs typeface="+mn-cs"/>
            </a:endParaRPr>
          </a:p>
          <a:p>
            <a:pPr marL="177800" lvl="0" algn="l">
              <a:lnSpc>
                <a:spcPts val="1800"/>
              </a:lnSpc>
              <a:spcBef>
                <a:spcPts val="300"/>
              </a:spcBef>
            </a:pPr>
            <a:r>
              <a:rPr lang="ja-JP" altLang="en-US" sz="1400" dirty="0">
                <a:solidFill>
                  <a:prstClr val="black"/>
                </a:solidFill>
                <a:latin typeface="ＭＳ Ｐ明朝" panose="02020600040205080304" pitchFamily="18" charset="-128"/>
                <a:ea typeface="ＭＳ Ｐ明朝" panose="02020600040205080304" pitchFamily="18" charset="-128"/>
                <a:cs typeface="+mn-cs"/>
              </a:rPr>
              <a:t>　</a:t>
            </a:r>
            <a:r>
              <a:rPr lang="ja-JP" altLang="en-US" sz="1400" dirty="0" smtClean="0">
                <a:solidFill>
                  <a:prstClr val="black"/>
                </a:solidFill>
                <a:latin typeface="ＭＳ Ｐ明朝" panose="02020600040205080304" pitchFamily="18" charset="-128"/>
                <a:ea typeface="ＭＳ Ｐ明朝" panose="02020600040205080304" pitchFamily="18" charset="-128"/>
                <a:cs typeface="+mn-cs"/>
              </a:rPr>
              <a:t>　代表、被用者保険代表が参加する国保運営協議会を設置する。</a:t>
            </a:r>
            <a:endParaRPr lang="en-US" altLang="ja-JP" sz="1400" dirty="0" smtClean="0">
              <a:solidFill>
                <a:prstClr val="black"/>
              </a:solidFill>
              <a:latin typeface="ＭＳ Ｐ明朝" panose="02020600040205080304" pitchFamily="18" charset="-128"/>
              <a:ea typeface="ＭＳ Ｐ明朝" panose="02020600040205080304" pitchFamily="18" charset="-128"/>
              <a:cs typeface="+mn-cs"/>
            </a:endParaRPr>
          </a:p>
          <a:p>
            <a:pPr marL="177800" lvl="0" algn="l">
              <a:lnSpc>
                <a:spcPts val="1800"/>
              </a:lnSpc>
              <a:spcBef>
                <a:spcPts val="300"/>
              </a:spcBef>
            </a:pPr>
            <a:r>
              <a:rPr lang="ja-JP" altLang="en-US" sz="1400" dirty="0" smtClean="0">
                <a:solidFill>
                  <a:prstClr val="black"/>
                </a:solidFill>
                <a:latin typeface="ＭＳ Ｐ明朝" panose="02020600040205080304" pitchFamily="18" charset="-128"/>
                <a:ea typeface="ＭＳ Ｐ明朝" panose="02020600040205080304" pitchFamily="18" charset="-128"/>
                <a:cs typeface="+mn-cs"/>
              </a:rPr>
              <a:t>　　　</a:t>
            </a:r>
            <a:r>
              <a:rPr lang="en-US" altLang="ja-JP" sz="1400" dirty="0" smtClean="0">
                <a:solidFill>
                  <a:prstClr val="black"/>
                </a:solidFill>
                <a:latin typeface="ＭＳ Ｐ明朝" panose="02020600040205080304" pitchFamily="18" charset="-128"/>
                <a:ea typeface="ＭＳ Ｐ明朝" panose="02020600040205080304" pitchFamily="18" charset="-128"/>
                <a:cs typeface="+mn-cs"/>
              </a:rPr>
              <a:t>&lt;</a:t>
            </a:r>
            <a:r>
              <a:rPr lang="ja-JP" altLang="en-US" sz="1400" dirty="0">
                <a:solidFill>
                  <a:prstClr val="black"/>
                </a:solidFill>
                <a:latin typeface="ＭＳ Ｐ明朝" panose="02020600040205080304" pitchFamily="18" charset="-128"/>
                <a:ea typeface="ＭＳ Ｐ明朝" panose="02020600040205080304" pitchFamily="18" charset="-128"/>
                <a:cs typeface="+mn-cs"/>
              </a:rPr>
              <a:t>参考</a:t>
            </a:r>
            <a:r>
              <a:rPr lang="en-US" altLang="ja-JP" sz="1400" dirty="0">
                <a:solidFill>
                  <a:prstClr val="black"/>
                </a:solidFill>
                <a:latin typeface="ＭＳ Ｐ明朝" panose="02020600040205080304" pitchFamily="18" charset="-128"/>
                <a:ea typeface="ＭＳ Ｐ明朝" panose="02020600040205080304" pitchFamily="18" charset="-128"/>
                <a:cs typeface="+mn-cs"/>
              </a:rPr>
              <a:t>&gt;</a:t>
            </a:r>
            <a:r>
              <a:rPr lang="ja-JP" altLang="en-US" sz="1400" dirty="0">
                <a:solidFill>
                  <a:prstClr val="black"/>
                </a:solidFill>
                <a:latin typeface="ＭＳ Ｐ明朝" panose="02020600040205080304" pitchFamily="18" charset="-128"/>
                <a:ea typeface="ＭＳ Ｐ明朝" panose="02020600040205080304" pitchFamily="18" charset="-128"/>
                <a:cs typeface="+mn-cs"/>
              </a:rPr>
              <a:t>　国保運営協議会における審議事項</a:t>
            </a:r>
            <a:endParaRPr lang="en-US" altLang="ja-JP" sz="1400" dirty="0">
              <a:solidFill>
                <a:prstClr val="black"/>
              </a:solidFill>
              <a:latin typeface="ＭＳ Ｐ明朝" panose="02020600040205080304" pitchFamily="18" charset="-128"/>
              <a:ea typeface="ＭＳ Ｐ明朝" panose="02020600040205080304" pitchFamily="18" charset="-128"/>
              <a:cs typeface="+mn-cs"/>
            </a:endParaRPr>
          </a:p>
          <a:p>
            <a:pPr marL="273050" lvl="0" algn="l">
              <a:lnSpc>
                <a:spcPts val="1800"/>
              </a:lnSpc>
              <a:spcBef>
                <a:spcPts val="0"/>
              </a:spcBef>
            </a:pPr>
            <a:r>
              <a:rPr lang="ja-JP" altLang="en-US" sz="1400" dirty="0" smtClean="0">
                <a:solidFill>
                  <a:prstClr val="black"/>
                </a:solidFill>
                <a:latin typeface="ＭＳ Ｐ明朝" panose="02020600040205080304" pitchFamily="18" charset="-128"/>
                <a:ea typeface="ＭＳ Ｐ明朝" panose="02020600040205080304" pitchFamily="18" charset="-128"/>
                <a:cs typeface="+mn-cs"/>
              </a:rPr>
              <a:t>　　　・ </a:t>
            </a:r>
            <a:r>
              <a:rPr lang="ja-JP" altLang="en-US" sz="1400" dirty="0">
                <a:solidFill>
                  <a:prstClr val="black"/>
                </a:solidFill>
                <a:latin typeface="ＭＳ Ｐ明朝" panose="02020600040205080304" pitchFamily="18" charset="-128"/>
                <a:ea typeface="ＭＳ Ｐ明朝" panose="02020600040205080304" pitchFamily="18" charset="-128"/>
                <a:cs typeface="+mn-cs"/>
              </a:rPr>
              <a:t>都道府県</a:t>
            </a:r>
            <a:r>
              <a:rPr lang="en-US" altLang="ja-JP" sz="1400" dirty="0">
                <a:solidFill>
                  <a:prstClr val="black"/>
                </a:solidFill>
                <a:latin typeface="ＭＳ Ｐ明朝" panose="02020600040205080304" pitchFamily="18" charset="-128"/>
                <a:ea typeface="ＭＳ Ｐ明朝" panose="02020600040205080304" pitchFamily="18" charset="-128"/>
                <a:cs typeface="+mn-cs"/>
              </a:rPr>
              <a:t>… </a:t>
            </a:r>
            <a:r>
              <a:rPr lang="ja-JP" altLang="en-US" sz="1400" dirty="0">
                <a:solidFill>
                  <a:prstClr val="black"/>
                </a:solidFill>
                <a:latin typeface="ＭＳ Ｐ明朝" panose="02020600040205080304" pitchFamily="18" charset="-128"/>
                <a:ea typeface="ＭＳ Ｐ明朝" panose="02020600040205080304" pitchFamily="18" charset="-128"/>
                <a:cs typeface="+mn-cs"/>
              </a:rPr>
              <a:t>国保事業費納付金の徴収、国保運営方針の作成その他の重要事項</a:t>
            </a:r>
            <a:endParaRPr lang="en-US" altLang="ja-JP" sz="1400" dirty="0">
              <a:solidFill>
                <a:prstClr val="black"/>
              </a:solidFill>
              <a:latin typeface="ＭＳ Ｐ明朝" panose="02020600040205080304" pitchFamily="18" charset="-128"/>
              <a:ea typeface="ＭＳ Ｐ明朝" panose="02020600040205080304" pitchFamily="18" charset="-128"/>
              <a:cs typeface="+mn-cs"/>
            </a:endParaRPr>
          </a:p>
          <a:p>
            <a:pPr marL="273050" lvl="0" algn="l">
              <a:lnSpc>
                <a:spcPts val="1800"/>
              </a:lnSpc>
              <a:spcBef>
                <a:spcPts val="0"/>
              </a:spcBef>
            </a:pPr>
            <a:r>
              <a:rPr lang="ja-JP" altLang="en-US" sz="1400" dirty="0" smtClean="0">
                <a:solidFill>
                  <a:prstClr val="black"/>
                </a:solidFill>
                <a:latin typeface="ＭＳ Ｐ明朝" panose="02020600040205080304" pitchFamily="18" charset="-128"/>
                <a:ea typeface="ＭＳ Ｐ明朝" panose="02020600040205080304" pitchFamily="18" charset="-128"/>
                <a:cs typeface="+mn-cs"/>
              </a:rPr>
              <a:t>　　　・ </a:t>
            </a:r>
            <a:r>
              <a:rPr lang="ja-JP" altLang="en-US" sz="1400" dirty="0">
                <a:solidFill>
                  <a:prstClr val="black"/>
                </a:solidFill>
                <a:latin typeface="ＭＳ Ｐ明朝" panose="02020600040205080304" pitchFamily="18" charset="-128"/>
                <a:ea typeface="ＭＳ Ｐ明朝" panose="02020600040205080304" pitchFamily="18" charset="-128"/>
                <a:cs typeface="+mn-cs"/>
              </a:rPr>
              <a:t>市町村</a:t>
            </a:r>
            <a:r>
              <a:rPr lang="en-US" altLang="ja-JP" sz="1400" dirty="0">
                <a:solidFill>
                  <a:prstClr val="black"/>
                </a:solidFill>
                <a:latin typeface="ＭＳ Ｐ明朝" panose="02020600040205080304" pitchFamily="18" charset="-128"/>
                <a:ea typeface="ＭＳ Ｐ明朝" panose="02020600040205080304" pitchFamily="18" charset="-128"/>
                <a:cs typeface="+mn-cs"/>
              </a:rPr>
              <a:t>…</a:t>
            </a:r>
            <a:r>
              <a:rPr lang="ja-JP" altLang="en-US" sz="1400" dirty="0">
                <a:solidFill>
                  <a:prstClr val="black"/>
                </a:solidFill>
                <a:latin typeface="ＭＳ Ｐ明朝" panose="02020600040205080304" pitchFamily="18" charset="-128"/>
                <a:ea typeface="ＭＳ Ｐ明朝" panose="02020600040205080304" pitchFamily="18" charset="-128"/>
                <a:cs typeface="+mn-cs"/>
              </a:rPr>
              <a:t> 保険給付、保険料の徴収その他の重要事項</a:t>
            </a:r>
            <a:endParaRPr lang="en-US" altLang="ja-JP" sz="1400" dirty="0">
              <a:solidFill>
                <a:prstClr val="black"/>
              </a:solidFill>
              <a:latin typeface="ＭＳ Ｐ明朝" panose="02020600040205080304" pitchFamily="18" charset="-128"/>
              <a:ea typeface="ＭＳ Ｐ明朝" panose="02020600040205080304" pitchFamily="18" charset="-128"/>
              <a:cs typeface="+mn-cs"/>
            </a:endParaRPr>
          </a:p>
          <a:p>
            <a:pPr marL="177800" lvl="0" algn="l">
              <a:lnSpc>
                <a:spcPts val="1800"/>
              </a:lnSpc>
              <a:spcBef>
                <a:spcPts val="300"/>
              </a:spcBef>
            </a:pPr>
            <a:endParaRPr lang="en-US" altLang="ja-JP" sz="1600" dirty="0" smtClean="0">
              <a:latin typeface="+mj-ea"/>
            </a:endParaRPr>
          </a:p>
        </p:txBody>
      </p:sp>
      <p:sp>
        <p:nvSpPr>
          <p:cNvPr id="3" name="下矢印 2"/>
          <p:cNvSpPr/>
          <p:nvPr/>
        </p:nvSpPr>
        <p:spPr>
          <a:xfrm>
            <a:off x="4530195" y="4010219"/>
            <a:ext cx="845607" cy="414414"/>
          </a:xfrm>
          <a:prstGeom prst="downArrow">
            <a:avLst/>
          </a:prstGeom>
          <a:solidFill>
            <a:schemeClr val="accent6">
              <a:lumMod val="40000"/>
              <a:lumOff val="60000"/>
            </a:schemeClr>
          </a:solidFill>
          <a:ln w="2222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タイトル 1"/>
          <p:cNvSpPr txBox="1">
            <a:spLocks/>
          </p:cNvSpPr>
          <p:nvPr/>
        </p:nvSpPr>
        <p:spPr>
          <a:xfrm>
            <a:off x="272480" y="4725144"/>
            <a:ext cx="9361040" cy="1910754"/>
          </a:xfrm>
          <a:prstGeom prst="rect">
            <a:avLst/>
          </a:prstGeom>
          <a:solidFill>
            <a:schemeClr val="bg1"/>
          </a:solidFill>
          <a:ln w="19050">
            <a:solidFill>
              <a:schemeClr val="tx1"/>
            </a:solidFill>
          </a:ln>
        </p:spPr>
        <p:txBody>
          <a:bodyPr vert="horz" lIns="108000" tIns="108000" rIns="108000" bIns="10800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7800" indent="-177800" algn="l">
              <a:lnSpc>
                <a:spcPts val="2200"/>
              </a:lnSpc>
            </a:pPr>
            <a:r>
              <a:rPr lang="ja-JP" altLang="en-US" sz="1600" dirty="0" smtClean="0">
                <a:latin typeface="+mj-ea"/>
              </a:rPr>
              <a:t>○ </a:t>
            </a:r>
            <a:r>
              <a:rPr lang="ja-JP" altLang="en-US" sz="1600" u="sng" dirty="0" smtClean="0">
                <a:latin typeface="+mj-ea"/>
              </a:rPr>
              <a:t>都道府県においては</a:t>
            </a:r>
            <a:r>
              <a:rPr lang="ja-JP" altLang="en-US" sz="1600" dirty="0" smtClean="0">
                <a:latin typeface="+mj-ea"/>
              </a:rPr>
              <a:t>、国保事業費納付金の徴収（算定方法の決定等）や国保運営方針の作成等の重要事項について、都道府県の国保運営協議会の審議を経る必要があることから、平成</a:t>
            </a:r>
            <a:r>
              <a:rPr lang="en-US" altLang="ja-JP" sz="1600" dirty="0" smtClean="0">
                <a:latin typeface="+mj-ea"/>
              </a:rPr>
              <a:t>30</a:t>
            </a:r>
            <a:r>
              <a:rPr lang="ja-JP" altLang="en-US" sz="1600" dirty="0" smtClean="0">
                <a:latin typeface="+mj-ea"/>
              </a:rPr>
              <a:t>年度からの新制度の施行に向けて、平成</a:t>
            </a:r>
            <a:r>
              <a:rPr lang="en-US" altLang="ja-JP" sz="1600" dirty="0" smtClean="0">
                <a:latin typeface="+mj-ea"/>
              </a:rPr>
              <a:t>29</a:t>
            </a:r>
            <a:r>
              <a:rPr lang="ja-JP" altLang="en-US" sz="1600" dirty="0" smtClean="0">
                <a:latin typeface="+mj-ea"/>
              </a:rPr>
              <a:t>年度には国保運営協議会を設置する必要があるが、</a:t>
            </a:r>
            <a:r>
              <a:rPr lang="ja-JP" altLang="en-US" sz="1600" u="sng" dirty="0" smtClean="0">
                <a:latin typeface="+mj-ea"/>
              </a:rPr>
              <a:t>地域の実情に応じて、あらかじめ、国保運営協議会（又はその前身となる機関）を設置し、審議を行うことが考えられる</a:t>
            </a:r>
            <a:r>
              <a:rPr lang="ja-JP" altLang="en-US" sz="1600" dirty="0" smtClean="0">
                <a:latin typeface="+mj-ea"/>
              </a:rPr>
              <a:t>。</a:t>
            </a:r>
            <a:endParaRPr lang="en-US" altLang="ja-JP" sz="1600" dirty="0">
              <a:latin typeface="+mj-ea"/>
            </a:endParaRPr>
          </a:p>
          <a:p>
            <a:pPr marL="177800" indent="-177800" algn="l">
              <a:lnSpc>
                <a:spcPts val="2200"/>
              </a:lnSpc>
            </a:pPr>
            <a:r>
              <a:rPr lang="ja-JP" altLang="en-US" sz="1600" dirty="0" smtClean="0">
                <a:latin typeface="+mj-ea"/>
              </a:rPr>
              <a:t>○ そのため、</a:t>
            </a:r>
            <a:r>
              <a:rPr lang="ja-JP" altLang="en-US" sz="1600" u="sng" dirty="0" smtClean="0">
                <a:latin typeface="+mj-ea"/>
              </a:rPr>
              <a:t>国保</a:t>
            </a:r>
            <a:r>
              <a:rPr lang="ja-JP" altLang="en-US" sz="1600" u="sng" dirty="0">
                <a:latin typeface="+mj-ea"/>
              </a:rPr>
              <a:t>運営協議会</a:t>
            </a:r>
            <a:r>
              <a:rPr lang="ja-JP" altLang="en-US" sz="1600" u="sng" dirty="0" smtClean="0">
                <a:latin typeface="+mj-ea"/>
              </a:rPr>
              <a:t>の運営に関する詳細（国保運営協議会の構成、委員の定数等）</a:t>
            </a:r>
            <a:r>
              <a:rPr lang="ja-JP" altLang="en-US" sz="1600" u="sng" dirty="0">
                <a:latin typeface="+mj-ea"/>
              </a:rPr>
              <a:t>に</a:t>
            </a:r>
            <a:r>
              <a:rPr lang="ja-JP" altLang="en-US" sz="1600" u="sng" dirty="0" smtClean="0">
                <a:latin typeface="+mj-ea"/>
              </a:rPr>
              <a:t>ついて、国保事務レベル</a:t>
            </a:r>
            <a:r>
              <a:rPr lang="en-US" altLang="ja-JP" sz="1600" u="sng" dirty="0" smtClean="0">
                <a:latin typeface="+mj-ea"/>
              </a:rPr>
              <a:t>WG</a:t>
            </a:r>
            <a:r>
              <a:rPr lang="ja-JP" altLang="en-US" sz="1600" u="sng" dirty="0" smtClean="0">
                <a:latin typeface="+mj-ea"/>
              </a:rPr>
              <a:t>で協議の上、平成</a:t>
            </a:r>
            <a:r>
              <a:rPr lang="en-US" altLang="ja-JP" sz="1600" u="sng" dirty="0" smtClean="0">
                <a:latin typeface="+mj-ea"/>
              </a:rPr>
              <a:t>28</a:t>
            </a:r>
            <a:r>
              <a:rPr lang="ja-JP" altLang="en-US" sz="1600" u="sng" dirty="0" smtClean="0">
                <a:latin typeface="+mj-ea"/>
              </a:rPr>
              <a:t>年１月</a:t>
            </a:r>
            <a:r>
              <a:rPr lang="en-US" altLang="ja-JP" sz="1600" u="sng" dirty="0" smtClean="0">
                <a:latin typeface="+mj-ea"/>
              </a:rPr>
              <a:t>26</a:t>
            </a:r>
            <a:r>
              <a:rPr lang="ja-JP" altLang="en-US" sz="1600" u="sng" dirty="0" smtClean="0">
                <a:latin typeface="+mj-ea"/>
              </a:rPr>
              <a:t>日付けの通知で各自治体に提示</a:t>
            </a:r>
            <a:r>
              <a:rPr lang="ja-JP" altLang="en-US" sz="1600" u="sng" smtClean="0">
                <a:latin typeface="+mj-ea"/>
              </a:rPr>
              <a:t>したところ</a:t>
            </a:r>
            <a:r>
              <a:rPr lang="ja-JP" altLang="en-US" sz="1600" smtClean="0">
                <a:latin typeface="+mj-ea"/>
              </a:rPr>
              <a:t>。</a:t>
            </a:r>
            <a:endParaRPr lang="en-US" altLang="ja-JP" sz="1400" dirty="0">
              <a:latin typeface="ＭＳ Ｐ明朝" panose="02020600040205080304" pitchFamily="18" charset="-128"/>
              <a:ea typeface="ＭＳ Ｐ明朝" panose="02020600040205080304" pitchFamily="18" charset="-128"/>
            </a:endParaRPr>
          </a:p>
          <a:p>
            <a:pPr marL="177800" indent="-177800" algn="l">
              <a:lnSpc>
                <a:spcPts val="2200"/>
              </a:lnSpc>
            </a:pPr>
            <a:endParaRPr lang="en-US" altLang="ja-JP" sz="1400" dirty="0" smtClean="0">
              <a:latin typeface="ＭＳ Ｐ明朝" panose="02020600040205080304" pitchFamily="18" charset="-128"/>
              <a:ea typeface="ＭＳ Ｐ明朝" panose="02020600040205080304" pitchFamily="18" charset="-128"/>
            </a:endParaRPr>
          </a:p>
        </p:txBody>
      </p:sp>
      <p:cxnSp>
        <p:nvCxnSpPr>
          <p:cNvPr id="13" name="直線コネクタ 12"/>
          <p:cNvCxnSpPr/>
          <p:nvPr/>
        </p:nvCxnSpPr>
        <p:spPr>
          <a:xfrm>
            <a:off x="-107037" y="335049"/>
            <a:ext cx="10013037"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4" name="正方形/長方形 3"/>
          <p:cNvSpPr/>
          <p:nvPr/>
        </p:nvSpPr>
        <p:spPr>
          <a:xfrm>
            <a:off x="630308" y="1493952"/>
            <a:ext cx="3528392" cy="27886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334733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1"/>
          <p:cNvSpPr txBox="1">
            <a:spLocks/>
          </p:cNvSpPr>
          <p:nvPr/>
        </p:nvSpPr>
        <p:spPr>
          <a:xfrm>
            <a:off x="7594600" y="6526978"/>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13</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6" name="テキスト ボックス 5"/>
          <p:cNvSpPr txBox="1"/>
          <p:nvPr/>
        </p:nvSpPr>
        <p:spPr>
          <a:xfrm>
            <a:off x="138509" y="3946645"/>
            <a:ext cx="9606163" cy="2698204"/>
          </a:xfrm>
          <a:prstGeom prst="rect">
            <a:avLst/>
          </a:prstGeom>
          <a:noFill/>
          <a:ln w="19050">
            <a:solidFill>
              <a:schemeClr val="tx1"/>
            </a:solidFill>
          </a:ln>
        </p:spPr>
        <p:txBody>
          <a:bodyPr wrap="square" lIns="91055" tIns="108000" rIns="91055" bIns="45528" rtlCol="0" anchor="t" anchorCtr="0">
            <a:noAutofit/>
          </a:bodyPr>
          <a:lstStyle/>
          <a:p>
            <a:pPr marL="179388" indent="-90488">
              <a:lnSpc>
                <a:spcPts val="1900"/>
              </a:lnSpc>
            </a:pPr>
            <a:r>
              <a:rPr lang="ja-JP" altLang="en-US" sz="1500" dirty="0" smtClean="0">
                <a:solidFill>
                  <a:prstClr val="black"/>
                </a:solidFill>
                <a:latin typeface="ＭＳ 明朝" panose="02020609040205080304" pitchFamily="17" charset="-128"/>
                <a:ea typeface="ＭＳ 明朝" panose="02020609040205080304" pitchFamily="17" charset="-128"/>
              </a:rPr>
              <a:t>（国民健康保険事業の運営に関する協議会）</a:t>
            </a:r>
            <a:endParaRPr lang="en-US" altLang="ja-JP" sz="1500" dirty="0" smtClean="0">
              <a:solidFill>
                <a:prstClr val="black"/>
              </a:solidFill>
              <a:latin typeface="ＭＳ 明朝" panose="02020609040205080304" pitchFamily="17" charset="-128"/>
              <a:ea typeface="ＭＳ 明朝" panose="02020609040205080304" pitchFamily="17" charset="-128"/>
            </a:endParaRPr>
          </a:p>
          <a:p>
            <a:r>
              <a:rPr lang="ja-JP" altLang="en-US" sz="1500" dirty="0" smtClean="0">
                <a:solidFill>
                  <a:prstClr val="black"/>
                </a:solidFill>
                <a:latin typeface="ＭＳ 明朝" panose="02020609040205080304" pitchFamily="17" charset="-128"/>
                <a:ea typeface="ＭＳ 明朝" panose="02020609040205080304" pitchFamily="17" charset="-128"/>
              </a:rPr>
              <a:t>第</a:t>
            </a:r>
            <a:r>
              <a:rPr lang="en-US" altLang="ja-JP" sz="1500" dirty="0" smtClean="0">
                <a:solidFill>
                  <a:prstClr val="black"/>
                </a:solidFill>
                <a:latin typeface="ＭＳ 明朝" panose="02020609040205080304" pitchFamily="17" charset="-128"/>
                <a:ea typeface="ＭＳ 明朝" panose="02020609040205080304" pitchFamily="17" charset="-128"/>
              </a:rPr>
              <a:t>11</a:t>
            </a:r>
            <a:r>
              <a:rPr lang="ja-JP" altLang="en-US" sz="1500" dirty="0">
                <a:solidFill>
                  <a:prstClr val="black"/>
                </a:solidFill>
                <a:latin typeface="ＭＳ 明朝" panose="02020609040205080304" pitchFamily="17" charset="-128"/>
                <a:ea typeface="ＭＳ 明朝" panose="02020609040205080304" pitchFamily="17" charset="-128"/>
              </a:rPr>
              <a:t>条　</a:t>
            </a:r>
            <a:r>
              <a:rPr lang="ja-JP" altLang="en-US" sz="1500" dirty="0">
                <a:latin typeface="ＭＳ 明朝" panose="02020609040205080304" pitchFamily="17" charset="-128"/>
                <a:ea typeface="ＭＳ 明朝" panose="02020609040205080304" pitchFamily="17" charset="-128"/>
              </a:rPr>
              <a:t>国民健康保険事業の運営に関する事項（この法律の定めるところにより都道府県が処理することと</a:t>
            </a:r>
            <a:r>
              <a:rPr lang="ja-JP" altLang="en-US" sz="1500" dirty="0" smtClean="0">
                <a:latin typeface="ＭＳ 明朝" panose="02020609040205080304" pitchFamily="17" charset="-128"/>
                <a:ea typeface="ＭＳ 明朝" panose="02020609040205080304" pitchFamily="17" charset="-128"/>
              </a:rPr>
              <a:t>さ</a:t>
            </a:r>
            <a:endParaRPr lang="en-US" altLang="ja-JP" sz="1500" dirty="0" smtClean="0">
              <a:latin typeface="ＭＳ 明朝" panose="02020609040205080304" pitchFamily="17" charset="-128"/>
              <a:ea typeface="ＭＳ 明朝" panose="02020609040205080304" pitchFamily="17" charset="-128"/>
            </a:endParaRPr>
          </a:p>
          <a:p>
            <a:r>
              <a:rPr lang="ja-JP" altLang="en-US" sz="1500" dirty="0" smtClean="0">
                <a:latin typeface="ＭＳ 明朝" panose="02020609040205080304" pitchFamily="17" charset="-128"/>
                <a:ea typeface="ＭＳ 明朝" panose="02020609040205080304" pitchFamily="17" charset="-128"/>
              </a:rPr>
              <a:t>　</a:t>
            </a:r>
            <a:r>
              <a:rPr lang="ja-JP" altLang="en-US" sz="1500" dirty="0" err="1" smtClean="0">
                <a:latin typeface="ＭＳ 明朝" panose="02020609040205080304" pitchFamily="17" charset="-128"/>
                <a:ea typeface="ＭＳ 明朝" panose="02020609040205080304" pitchFamily="17" charset="-128"/>
              </a:rPr>
              <a:t>れて</a:t>
            </a:r>
            <a:r>
              <a:rPr lang="ja-JP" altLang="en-US" sz="1500" dirty="0">
                <a:latin typeface="ＭＳ 明朝" panose="02020609040205080304" pitchFamily="17" charset="-128"/>
                <a:ea typeface="ＭＳ 明朝" panose="02020609040205080304" pitchFamily="17" charset="-128"/>
              </a:rPr>
              <a:t>いる事務に係るものであつて</a:t>
            </a:r>
            <a:r>
              <a:rPr lang="ja-JP" altLang="en-US" sz="1500" dirty="0" smtClean="0">
                <a:latin typeface="ＭＳ 明朝" panose="02020609040205080304" pitchFamily="17" charset="-128"/>
                <a:ea typeface="ＭＳ 明朝" panose="02020609040205080304" pitchFamily="17" charset="-128"/>
              </a:rPr>
              <a:t>、</a:t>
            </a:r>
            <a:r>
              <a:rPr lang="en-US" altLang="ja-JP" sz="1500" dirty="0" smtClean="0">
                <a:latin typeface="ＭＳ 明朝" panose="02020609040205080304" pitchFamily="17" charset="-128"/>
                <a:ea typeface="ＭＳ 明朝" panose="02020609040205080304" pitchFamily="17" charset="-128"/>
              </a:rPr>
              <a:t>…</a:t>
            </a:r>
            <a:r>
              <a:rPr lang="en-US" altLang="ja-JP" sz="1500" dirty="0">
                <a:latin typeface="ＭＳ 明朝" panose="02020609040205080304" pitchFamily="17" charset="-128"/>
                <a:ea typeface="ＭＳ 明朝" panose="02020609040205080304" pitchFamily="17" charset="-128"/>
              </a:rPr>
              <a:t>(</a:t>
            </a:r>
            <a:r>
              <a:rPr lang="ja-JP" altLang="en-US" sz="1500" dirty="0" smtClean="0">
                <a:latin typeface="ＭＳ 明朝" panose="02020609040205080304" pitchFamily="17" charset="-128"/>
                <a:ea typeface="ＭＳ 明朝" panose="02020609040205080304" pitchFamily="17" charset="-128"/>
              </a:rPr>
              <a:t>略</a:t>
            </a:r>
            <a:r>
              <a:rPr lang="en-US" altLang="ja-JP" sz="1500" dirty="0" smtClean="0">
                <a:latin typeface="ＭＳ 明朝" panose="02020609040205080304" pitchFamily="17" charset="-128"/>
                <a:ea typeface="ＭＳ 明朝" panose="02020609040205080304" pitchFamily="17" charset="-128"/>
              </a:rPr>
              <a:t>)…</a:t>
            </a:r>
            <a:r>
              <a:rPr lang="ja-JP" altLang="en-US" sz="1500" b="1" u="sng" dirty="0" smtClean="0">
                <a:latin typeface="ＭＳ 明朝" panose="02020609040205080304" pitchFamily="17" charset="-128"/>
                <a:ea typeface="ＭＳ 明朝" panose="02020609040205080304" pitchFamily="17" charset="-128"/>
              </a:rPr>
              <a:t>国民</a:t>
            </a:r>
            <a:r>
              <a:rPr lang="ja-JP" altLang="en-US" sz="1500" b="1" u="sng" dirty="0">
                <a:latin typeface="ＭＳ 明朝" panose="02020609040205080304" pitchFamily="17" charset="-128"/>
                <a:ea typeface="ＭＳ 明朝" panose="02020609040205080304" pitchFamily="17" charset="-128"/>
              </a:rPr>
              <a:t>健康保険事業費納付金の徴収</a:t>
            </a:r>
            <a:r>
              <a:rPr lang="ja-JP" altLang="en-US" sz="1500" dirty="0" smtClean="0">
                <a:latin typeface="ＭＳ 明朝" panose="02020609040205080304" pitchFamily="17" charset="-128"/>
                <a:ea typeface="ＭＳ 明朝" panose="02020609040205080304" pitchFamily="17" charset="-128"/>
              </a:rPr>
              <a:t>、</a:t>
            </a:r>
            <a:r>
              <a:rPr lang="en-US" altLang="ja-JP" sz="1500" dirty="0" smtClean="0">
                <a:latin typeface="ＭＳ 明朝" panose="02020609040205080304" pitchFamily="17" charset="-128"/>
                <a:ea typeface="ＭＳ 明朝" panose="02020609040205080304" pitchFamily="17" charset="-128"/>
              </a:rPr>
              <a:t>…(</a:t>
            </a:r>
            <a:r>
              <a:rPr lang="ja-JP" altLang="en-US" sz="1500" dirty="0" smtClean="0">
                <a:latin typeface="ＭＳ 明朝" panose="02020609040205080304" pitchFamily="17" charset="-128"/>
                <a:ea typeface="ＭＳ 明朝" panose="02020609040205080304" pitchFamily="17" charset="-128"/>
              </a:rPr>
              <a:t>略</a:t>
            </a:r>
            <a:r>
              <a:rPr lang="en-US" altLang="ja-JP" sz="1500" dirty="0" smtClean="0">
                <a:latin typeface="ＭＳ 明朝" panose="02020609040205080304" pitchFamily="17" charset="-128"/>
                <a:ea typeface="ＭＳ 明朝" panose="02020609040205080304" pitchFamily="17" charset="-128"/>
              </a:rPr>
              <a:t>)…</a:t>
            </a:r>
            <a:r>
              <a:rPr lang="ja-JP" altLang="en-US" sz="1500" b="1" u="sng" dirty="0" smtClean="0">
                <a:latin typeface="ＭＳ 明朝" panose="02020609040205080304" pitchFamily="17" charset="-128"/>
                <a:ea typeface="ＭＳ 明朝" panose="02020609040205080304" pitchFamily="17" charset="-128"/>
              </a:rPr>
              <a:t>都道府県</a:t>
            </a:r>
            <a:r>
              <a:rPr lang="ja-JP" altLang="en-US" sz="1500" b="1" u="sng" dirty="0">
                <a:latin typeface="ＭＳ 明朝" panose="02020609040205080304" pitchFamily="17" charset="-128"/>
                <a:ea typeface="ＭＳ 明朝" panose="02020609040205080304" pitchFamily="17" charset="-128"/>
              </a:rPr>
              <a:t>国民</a:t>
            </a:r>
            <a:r>
              <a:rPr lang="ja-JP" altLang="en-US" sz="1500" b="1" u="sng" dirty="0" smtClean="0">
                <a:latin typeface="ＭＳ 明朝" panose="02020609040205080304" pitchFamily="17" charset="-128"/>
                <a:ea typeface="ＭＳ 明朝" panose="02020609040205080304" pitchFamily="17" charset="-128"/>
              </a:rPr>
              <a:t>健康 </a:t>
            </a:r>
            <a:endParaRPr lang="en-US" altLang="ja-JP" sz="1500" b="1" u="sng" dirty="0" smtClean="0">
              <a:latin typeface="ＭＳ 明朝" panose="02020609040205080304" pitchFamily="17" charset="-128"/>
              <a:ea typeface="ＭＳ 明朝" panose="02020609040205080304" pitchFamily="17" charset="-128"/>
            </a:endParaRPr>
          </a:p>
          <a:p>
            <a:r>
              <a:rPr lang="en-US" altLang="ja-JP" sz="1500" b="1" dirty="0">
                <a:latin typeface="ＭＳ 明朝" panose="02020609040205080304" pitchFamily="17" charset="-128"/>
                <a:ea typeface="ＭＳ 明朝" panose="02020609040205080304" pitchFamily="17" charset="-128"/>
              </a:rPr>
              <a:t> </a:t>
            </a:r>
            <a:r>
              <a:rPr lang="en-US" altLang="ja-JP" sz="1500" b="1" dirty="0" smtClean="0">
                <a:latin typeface="ＭＳ 明朝" panose="02020609040205080304" pitchFamily="17" charset="-128"/>
                <a:ea typeface="ＭＳ 明朝" panose="02020609040205080304" pitchFamily="17" charset="-128"/>
              </a:rPr>
              <a:t> </a:t>
            </a:r>
            <a:r>
              <a:rPr lang="ja-JP" altLang="en-US" sz="1500" b="1" u="sng" dirty="0" smtClean="0">
                <a:latin typeface="ＭＳ 明朝" panose="02020609040205080304" pitchFamily="17" charset="-128"/>
                <a:ea typeface="ＭＳ 明朝" panose="02020609040205080304" pitchFamily="17" charset="-128"/>
              </a:rPr>
              <a:t>保険</a:t>
            </a:r>
            <a:r>
              <a:rPr lang="ja-JP" altLang="en-US" sz="1500" b="1" u="sng" dirty="0">
                <a:latin typeface="ＭＳ 明朝" panose="02020609040205080304" pitchFamily="17" charset="-128"/>
                <a:ea typeface="ＭＳ 明朝" panose="02020609040205080304" pitchFamily="17" charset="-128"/>
              </a:rPr>
              <a:t>運営方針の作成その他の重要事項</a:t>
            </a:r>
            <a:r>
              <a:rPr lang="ja-JP" altLang="en-US" sz="1500" dirty="0">
                <a:latin typeface="ＭＳ 明朝" panose="02020609040205080304" pitchFamily="17" charset="-128"/>
                <a:ea typeface="ＭＳ 明朝" panose="02020609040205080304" pitchFamily="17" charset="-128"/>
              </a:rPr>
              <a:t>に限る。）</a:t>
            </a:r>
            <a:r>
              <a:rPr lang="ja-JP" altLang="en-US" sz="1500" b="1" u="sng" dirty="0">
                <a:latin typeface="ＭＳ 明朝" panose="02020609040205080304" pitchFamily="17" charset="-128"/>
                <a:ea typeface="ＭＳ 明朝" panose="02020609040205080304" pitchFamily="17" charset="-128"/>
              </a:rPr>
              <a:t>を審議させる</a:t>
            </a:r>
            <a:r>
              <a:rPr lang="ja-JP" altLang="en-US" sz="1500" dirty="0">
                <a:latin typeface="ＭＳ 明朝" panose="02020609040205080304" pitchFamily="17" charset="-128"/>
                <a:ea typeface="ＭＳ 明朝" panose="02020609040205080304" pitchFamily="17" charset="-128"/>
              </a:rPr>
              <a:t>ため、</a:t>
            </a:r>
            <a:r>
              <a:rPr lang="ja-JP" altLang="en-US" sz="1500" b="1" u="sng" dirty="0">
                <a:latin typeface="ＭＳ 明朝" panose="02020609040205080304" pitchFamily="17" charset="-128"/>
                <a:ea typeface="ＭＳ 明朝" panose="02020609040205080304" pitchFamily="17" charset="-128"/>
              </a:rPr>
              <a:t>都道府県に都道府県の国民健康</a:t>
            </a:r>
            <a:r>
              <a:rPr lang="ja-JP" altLang="en-US" sz="1500" b="1" u="sng" dirty="0" smtClean="0">
                <a:latin typeface="ＭＳ 明朝" panose="02020609040205080304" pitchFamily="17" charset="-128"/>
                <a:ea typeface="ＭＳ 明朝" panose="02020609040205080304" pitchFamily="17" charset="-128"/>
              </a:rPr>
              <a:t>保険事</a:t>
            </a:r>
            <a:endParaRPr lang="en-US" altLang="ja-JP" sz="1500" b="1" u="sng" dirty="0" smtClean="0">
              <a:latin typeface="ＭＳ 明朝" panose="02020609040205080304" pitchFamily="17" charset="-128"/>
              <a:ea typeface="ＭＳ 明朝" panose="02020609040205080304" pitchFamily="17" charset="-128"/>
            </a:endParaRPr>
          </a:p>
          <a:p>
            <a:r>
              <a:rPr lang="en-US" altLang="ja-JP" sz="1500" b="1" dirty="0">
                <a:latin typeface="ＭＳ 明朝" panose="02020609040205080304" pitchFamily="17" charset="-128"/>
                <a:ea typeface="ＭＳ 明朝" panose="02020609040205080304" pitchFamily="17" charset="-128"/>
              </a:rPr>
              <a:t> </a:t>
            </a:r>
            <a:r>
              <a:rPr lang="en-US" altLang="ja-JP" sz="1500" b="1" dirty="0" smtClean="0">
                <a:latin typeface="ＭＳ 明朝" panose="02020609040205080304" pitchFamily="17" charset="-128"/>
                <a:ea typeface="ＭＳ 明朝" panose="02020609040205080304" pitchFamily="17" charset="-128"/>
              </a:rPr>
              <a:t> </a:t>
            </a:r>
            <a:r>
              <a:rPr lang="ja-JP" altLang="en-US" sz="1500" b="1" u="sng" dirty="0" smtClean="0">
                <a:latin typeface="ＭＳ 明朝" panose="02020609040205080304" pitchFamily="17" charset="-128"/>
                <a:ea typeface="ＭＳ 明朝" panose="02020609040205080304" pitchFamily="17" charset="-128"/>
              </a:rPr>
              <a:t>業</a:t>
            </a:r>
            <a:r>
              <a:rPr lang="ja-JP" altLang="en-US" sz="1500" b="1" u="sng" dirty="0">
                <a:latin typeface="ＭＳ 明朝" panose="02020609040205080304" pitchFamily="17" charset="-128"/>
                <a:ea typeface="ＭＳ 明朝" panose="02020609040205080304" pitchFamily="17" charset="-128"/>
              </a:rPr>
              <a:t>の運営に関する協議会を置く</a:t>
            </a:r>
            <a:r>
              <a:rPr lang="ja-JP" altLang="en-US" sz="1500" dirty="0">
                <a:latin typeface="ＭＳ 明朝" panose="02020609040205080304" pitchFamily="17" charset="-128"/>
                <a:ea typeface="ＭＳ 明朝" panose="02020609040205080304" pitchFamily="17" charset="-128"/>
              </a:rPr>
              <a:t>。</a:t>
            </a:r>
          </a:p>
          <a:p>
            <a:r>
              <a:rPr lang="ja-JP" altLang="en-US" sz="1500" dirty="0">
                <a:latin typeface="ＭＳ 明朝" panose="02020609040205080304" pitchFamily="17" charset="-128"/>
                <a:ea typeface="ＭＳ 明朝" panose="02020609040205080304" pitchFamily="17" charset="-128"/>
              </a:rPr>
              <a:t>２　国民健康保険事業の運営に関する事項（この法律の定めるところにより市町村が処理することとされて</a:t>
            </a:r>
            <a:r>
              <a:rPr lang="ja-JP" altLang="en-US" sz="1500" dirty="0" err="1" smtClean="0">
                <a:latin typeface="ＭＳ 明朝" panose="02020609040205080304" pitchFamily="17" charset="-128"/>
                <a:ea typeface="ＭＳ 明朝" panose="02020609040205080304" pitchFamily="17" charset="-128"/>
              </a:rPr>
              <a:t>い</a:t>
            </a:r>
            <a:endParaRPr lang="en-US" altLang="ja-JP" sz="1500" dirty="0" smtClean="0">
              <a:latin typeface="ＭＳ 明朝" panose="02020609040205080304" pitchFamily="17" charset="-128"/>
              <a:ea typeface="ＭＳ 明朝" panose="02020609040205080304" pitchFamily="17" charset="-128"/>
            </a:endParaRPr>
          </a:p>
          <a:p>
            <a:r>
              <a:rPr lang="en-US" altLang="ja-JP" sz="1500" dirty="0">
                <a:latin typeface="ＭＳ 明朝" panose="02020609040205080304" pitchFamily="17" charset="-128"/>
                <a:ea typeface="ＭＳ 明朝" panose="02020609040205080304" pitchFamily="17" charset="-128"/>
              </a:rPr>
              <a:t> </a:t>
            </a:r>
            <a:r>
              <a:rPr lang="en-US" altLang="ja-JP" sz="1500" dirty="0" smtClean="0">
                <a:latin typeface="ＭＳ 明朝" panose="02020609040205080304" pitchFamily="17" charset="-128"/>
                <a:ea typeface="ＭＳ 明朝" panose="02020609040205080304" pitchFamily="17" charset="-128"/>
              </a:rPr>
              <a:t> </a:t>
            </a:r>
            <a:r>
              <a:rPr lang="ja-JP" altLang="en-US" sz="1500" dirty="0" smtClean="0">
                <a:latin typeface="ＭＳ 明朝" panose="02020609040205080304" pitchFamily="17" charset="-128"/>
                <a:ea typeface="ＭＳ 明朝" panose="02020609040205080304" pitchFamily="17" charset="-128"/>
              </a:rPr>
              <a:t>る</a:t>
            </a:r>
            <a:r>
              <a:rPr lang="ja-JP" altLang="en-US" sz="1500" dirty="0">
                <a:latin typeface="ＭＳ 明朝" panose="02020609040205080304" pitchFamily="17" charset="-128"/>
                <a:ea typeface="ＭＳ 明朝" panose="02020609040205080304" pitchFamily="17" charset="-128"/>
              </a:rPr>
              <a:t>事務に係るものであつて</a:t>
            </a:r>
            <a:r>
              <a:rPr lang="ja-JP" altLang="en-US" sz="1500" dirty="0" smtClean="0">
                <a:latin typeface="ＭＳ 明朝" panose="02020609040205080304" pitchFamily="17" charset="-128"/>
                <a:ea typeface="ＭＳ 明朝" panose="02020609040205080304" pitchFamily="17" charset="-128"/>
              </a:rPr>
              <a:t>、</a:t>
            </a:r>
            <a:r>
              <a:rPr lang="en-US" altLang="ja-JP" sz="1500" dirty="0" smtClean="0">
                <a:latin typeface="ＭＳ 明朝" panose="02020609040205080304" pitchFamily="17" charset="-128"/>
                <a:ea typeface="ＭＳ 明朝" panose="02020609040205080304" pitchFamily="17" charset="-128"/>
              </a:rPr>
              <a:t>…(</a:t>
            </a:r>
            <a:r>
              <a:rPr lang="ja-JP" altLang="en-US" sz="1500" dirty="0">
                <a:latin typeface="ＭＳ 明朝" panose="02020609040205080304" pitchFamily="17" charset="-128"/>
                <a:ea typeface="ＭＳ 明朝" panose="02020609040205080304" pitchFamily="17" charset="-128"/>
              </a:rPr>
              <a:t>略</a:t>
            </a:r>
            <a:r>
              <a:rPr lang="en-US" altLang="ja-JP" sz="1500" dirty="0" smtClean="0">
                <a:latin typeface="ＭＳ 明朝" panose="02020609040205080304" pitchFamily="17" charset="-128"/>
                <a:ea typeface="ＭＳ 明朝" panose="02020609040205080304" pitchFamily="17" charset="-128"/>
              </a:rPr>
              <a:t>)…</a:t>
            </a:r>
            <a:r>
              <a:rPr lang="ja-JP" altLang="en-US" sz="1500" b="1" u="sng" dirty="0" smtClean="0">
                <a:latin typeface="ＭＳ 明朝" panose="02020609040205080304" pitchFamily="17" charset="-128"/>
                <a:ea typeface="ＭＳ 明朝" panose="02020609040205080304" pitchFamily="17" charset="-128"/>
              </a:rPr>
              <a:t>保険</a:t>
            </a:r>
            <a:r>
              <a:rPr lang="ja-JP" altLang="en-US" sz="1500" b="1" u="sng" dirty="0">
                <a:latin typeface="ＭＳ 明朝" panose="02020609040205080304" pitchFamily="17" charset="-128"/>
                <a:ea typeface="ＭＳ 明朝" panose="02020609040205080304" pitchFamily="17" charset="-128"/>
              </a:rPr>
              <a:t>給付</a:t>
            </a:r>
            <a:r>
              <a:rPr lang="ja-JP" altLang="en-US" sz="1500" dirty="0" smtClean="0">
                <a:latin typeface="ＭＳ 明朝" panose="02020609040205080304" pitchFamily="17" charset="-128"/>
                <a:ea typeface="ＭＳ 明朝" panose="02020609040205080304" pitchFamily="17" charset="-128"/>
              </a:rPr>
              <a:t>、</a:t>
            </a:r>
            <a:r>
              <a:rPr lang="en-US" altLang="ja-JP" sz="1500" dirty="0">
                <a:latin typeface="ＭＳ 明朝" panose="02020609040205080304" pitchFamily="17" charset="-128"/>
                <a:ea typeface="ＭＳ 明朝" panose="02020609040205080304" pitchFamily="17" charset="-128"/>
              </a:rPr>
              <a:t> …(</a:t>
            </a:r>
            <a:r>
              <a:rPr lang="ja-JP" altLang="en-US" sz="1500" dirty="0">
                <a:latin typeface="ＭＳ 明朝" panose="02020609040205080304" pitchFamily="17" charset="-128"/>
                <a:ea typeface="ＭＳ 明朝" panose="02020609040205080304" pitchFamily="17" charset="-128"/>
              </a:rPr>
              <a:t>略</a:t>
            </a:r>
            <a:r>
              <a:rPr lang="en-US" altLang="ja-JP" sz="1500" dirty="0" smtClean="0">
                <a:latin typeface="ＭＳ 明朝" panose="02020609040205080304" pitchFamily="17" charset="-128"/>
                <a:ea typeface="ＭＳ 明朝" panose="02020609040205080304" pitchFamily="17" charset="-128"/>
              </a:rPr>
              <a:t>)…</a:t>
            </a:r>
            <a:r>
              <a:rPr lang="ja-JP" altLang="en-US" sz="1500" b="1" u="sng" dirty="0" smtClean="0">
                <a:latin typeface="ＭＳ 明朝" panose="02020609040205080304" pitchFamily="17" charset="-128"/>
                <a:ea typeface="ＭＳ 明朝" panose="02020609040205080304" pitchFamily="17" charset="-128"/>
              </a:rPr>
              <a:t>保険料</a:t>
            </a:r>
            <a:r>
              <a:rPr lang="ja-JP" altLang="en-US" sz="1500" b="1" u="sng" dirty="0">
                <a:latin typeface="ＭＳ 明朝" panose="02020609040205080304" pitchFamily="17" charset="-128"/>
                <a:ea typeface="ＭＳ 明朝" panose="02020609040205080304" pitchFamily="17" charset="-128"/>
              </a:rPr>
              <a:t>の徴収その他の重要事項</a:t>
            </a:r>
            <a:r>
              <a:rPr lang="ja-JP" altLang="en-US" sz="1500" dirty="0">
                <a:latin typeface="ＭＳ 明朝" panose="02020609040205080304" pitchFamily="17" charset="-128"/>
                <a:ea typeface="ＭＳ 明朝" panose="02020609040205080304" pitchFamily="17" charset="-128"/>
              </a:rPr>
              <a:t>に限る。）を</a:t>
            </a:r>
            <a:r>
              <a:rPr lang="ja-JP" altLang="en-US" sz="1500" dirty="0" smtClean="0">
                <a:latin typeface="ＭＳ 明朝" panose="02020609040205080304" pitchFamily="17" charset="-128"/>
                <a:ea typeface="ＭＳ 明朝" panose="02020609040205080304" pitchFamily="17" charset="-128"/>
              </a:rPr>
              <a:t>審</a:t>
            </a:r>
            <a:endParaRPr lang="en-US" altLang="ja-JP" sz="1500" dirty="0" smtClean="0">
              <a:latin typeface="ＭＳ 明朝" panose="02020609040205080304" pitchFamily="17" charset="-128"/>
              <a:ea typeface="ＭＳ 明朝" panose="02020609040205080304" pitchFamily="17" charset="-128"/>
            </a:endParaRPr>
          </a:p>
          <a:p>
            <a:r>
              <a:rPr lang="en-US" altLang="ja-JP" sz="1500" dirty="0">
                <a:latin typeface="ＭＳ 明朝" panose="02020609040205080304" pitchFamily="17" charset="-128"/>
                <a:ea typeface="ＭＳ 明朝" panose="02020609040205080304" pitchFamily="17" charset="-128"/>
              </a:rPr>
              <a:t> </a:t>
            </a:r>
            <a:r>
              <a:rPr lang="en-US" altLang="ja-JP" sz="1500" dirty="0" smtClean="0">
                <a:latin typeface="ＭＳ 明朝" panose="02020609040205080304" pitchFamily="17" charset="-128"/>
                <a:ea typeface="ＭＳ 明朝" panose="02020609040205080304" pitchFamily="17" charset="-128"/>
              </a:rPr>
              <a:t> </a:t>
            </a:r>
            <a:r>
              <a:rPr lang="ja-JP" altLang="en-US" sz="1500" dirty="0" smtClean="0">
                <a:latin typeface="ＭＳ 明朝" panose="02020609040205080304" pitchFamily="17" charset="-128"/>
                <a:ea typeface="ＭＳ 明朝" panose="02020609040205080304" pitchFamily="17" charset="-128"/>
              </a:rPr>
              <a:t>議させる</a:t>
            </a:r>
            <a:r>
              <a:rPr lang="ja-JP" altLang="en-US" sz="1500" dirty="0">
                <a:latin typeface="ＭＳ 明朝" panose="02020609040205080304" pitchFamily="17" charset="-128"/>
                <a:ea typeface="ＭＳ 明朝" panose="02020609040205080304" pitchFamily="17" charset="-128"/>
              </a:rPr>
              <a:t>ため、</a:t>
            </a:r>
            <a:r>
              <a:rPr lang="ja-JP" altLang="en-US" sz="1500" b="1" u="sng" dirty="0">
                <a:latin typeface="ＭＳ 明朝" panose="02020609040205080304" pitchFamily="17" charset="-128"/>
                <a:ea typeface="ＭＳ 明朝" panose="02020609040205080304" pitchFamily="17" charset="-128"/>
              </a:rPr>
              <a:t>市町村に市町村の国民健康保険事業の運営に関する協議会を置く</a:t>
            </a:r>
            <a:r>
              <a:rPr lang="ja-JP" altLang="en-US" sz="1500" dirty="0">
                <a:latin typeface="ＭＳ 明朝" panose="02020609040205080304" pitchFamily="17" charset="-128"/>
                <a:ea typeface="ＭＳ 明朝" panose="02020609040205080304" pitchFamily="17" charset="-128"/>
              </a:rPr>
              <a:t>。</a:t>
            </a:r>
          </a:p>
          <a:p>
            <a:r>
              <a:rPr lang="ja-JP" altLang="en-US" sz="1500" dirty="0">
                <a:latin typeface="ＭＳ 明朝" panose="02020609040205080304" pitchFamily="17" charset="-128"/>
                <a:ea typeface="ＭＳ 明朝" panose="02020609040205080304" pitchFamily="17" charset="-128"/>
              </a:rPr>
              <a:t>３　前二項に定める協議会は、前二項に定めるもののほか、国民健康保険事業の運営に関する</a:t>
            </a:r>
            <a:r>
              <a:rPr lang="ja-JP" altLang="en-US" sz="1500" dirty="0" smtClean="0">
                <a:latin typeface="ＭＳ 明朝" panose="02020609040205080304" pitchFamily="17" charset="-128"/>
                <a:ea typeface="ＭＳ 明朝" panose="02020609040205080304" pitchFamily="17" charset="-128"/>
              </a:rPr>
              <a:t>事項</a:t>
            </a:r>
            <a:r>
              <a:rPr lang="en-US" altLang="ja-JP" sz="1500" dirty="0" smtClean="0">
                <a:latin typeface="ＭＳ 明朝" panose="02020609040205080304" pitchFamily="17" charset="-128"/>
                <a:ea typeface="ＭＳ 明朝" panose="02020609040205080304" pitchFamily="17" charset="-128"/>
              </a:rPr>
              <a:t>(…(</a:t>
            </a:r>
            <a:r>
              <a:rPr lang="ja-JP" altLang="en-US" sz="1500" dirty="0" smtClean="0">
                <a:latin typeface="ＭＳ 明朝" panose="02020609040205080304" pitchFamily="17" charset="-128"/>
                <a:ea typeface="ＭＳ 明朝" panose="02020609040205080304" pitchFamily="17" charset="-128"/>
              </a:rPr>
              <a:t>略</a:t>
            </a:r>
            <a:r>
              <a:rPr lang="en-US" altLang="ja-JP" sz="1500" dirty="0" smtClean="0">
                <a:latin typeface="ＭＳ 明朝" panose="02020609040205080304" pitchFamily="17" charset="-128"/>
                <a:ea typeface="ＭＳ 明朝" panose="02020609040205080304" pitchFamily="17" charset="-128"/>
              </a:rPr>
              <a:t>)…)</a:t>
            </a:r>
          </a:p>
          <a:p>
            <a:r>
              <a:rPr lang="en-US" altLang="ja-JP" sz="1500" dirty="0">
                <a:latin typeface="ＭＳ 明朝" panose="02020609040205080304" pitchFamily="17" charset="-128"/>
                <a:ea typeface="ＭＳ 明朝" panose="02020609040205080304" pitchFamily="17" charset="-128"/>
              </a:rPr>
              <a:t> </a:t>
            </a:r>
            <a:r>
              <a:rPr lang="en-US" altLang="ja-JP" sz="1500" dirty="0" smtClean="0">
                <a:latin typeface="ＭＳ 明朝" panose="02020609040205080304" pitchFamily="17" charset="-128"/>
                <a:ea typeface="ＭＳ 明朝" panose="02020609040205080304" pitchFamily="17" charset="-128"/>
              </a:rPr>
              <a:t> </a:t>
            </a:r>
            <a:r>
              <a:rPr lang="ja-JP" altLang="en-US" sz="1500" dirty="0" smtClean="0">
                <a:latin typeface="ＭＳ 明朝" panose="02020609040205080304" pitchFamily="17" charset="-128"/>
                <a:ea typeface="ＭＳ 明朝" panose="02020609040205080304" pitchFamily="17" charset="-128"/>
              </a:rPr>
              <a:t>を</a:t>
            </a:r>
            <a:r>
              <a:rPr lang="ja-JP" altLang="en-US" sz="1500" dirty="0">
                <a:latin typeface="ＭＳ 明朝" panose="02020609040205080304" pitchFamily="17" charset="-128"/>
                <a:ea typeface="ＭＳ 明朝" panose="02020609040205080304" pitchFamily="17" charset="-128"/>
              </a:rPr>
              <a:t>審議することができる。</a:t>
            </a:r>
          </a:p>
          <a:p>
            <a:r>
              <a:rPr lang="ja-JP" altLang="en-US" sz="1500" dirty="0">
                <a:latin typeface="ＭＳ 明朝" panose="02020609040205080304" pitchFamily="17" charset="-128"/>
                <a:ea typeface="ＭＳ 明朝" panose="02020609040205080304" pitchFamily="17" charset="-128"/>
              </a:rPr>
              <a:t>４　</a:t>
            </a:r>
            <a:r>
              <a:rPr lang="ja-JP" altLang="en-US" sz="1500" dirty="0" smtClean="0">
                <a:latin typeface="ＭＳ 明朝" panose="02020609040205080304" pitchFamily="17" charset="-128"/>
                <a:ea typeface="ＭＳ 明朝" panose="02020609040205080304" pitchFamily="17" charset="-128"/>
              </a:rPr>
              <a:t>前三項</a:t>
            </a:r>
            <a:r>
              <a:rPr lang="ja-JP" altLang="en-US" sz="1500" dirty="0">
                <a:latin typeface="ＭＳ 明朝" panose="02020609040205080304" pitchFamily="17" charset="-128"/>
                <a:ea typeface="ＭＳ 明朝" panose="02020609040205080304" pitchFamily="17" charset="-128"/>
              </a:rPr>
              <a:t>に規定するもののほか</a:t>
            </a:r>
            <a:r>
              <a:rPr lang="ja-JP" altLang="en-US" sz="1500" dirty="0" smtClean="0">
                <a:latin typeface="ＭＳ 明朝" panose="02020609040205080304" pitchFamily="17" charset="-128"/>
                <a:ea typeface="ＭＳ 明朝" panose="02020609040205080304" pitchFamily="17" charset="-128"/>
              </a:rPr>
              <a:t>、第一項及び第二項に定める協議会</a:t>
            </a:r>
            <a:r>
              <a:rPr lang="ja-JP" altLang="en-US" sz="1500" dirty="0">
                <a:latin typeface="ＭＳ 明朝" panose="02020609040205080304" pitchFamily="17" charset="-128"/>
                <a:ea typeface="ＭＳ 明朝" panose="02020609040205080304" pitchFamily="17" charset="-128"/>
              </a:rPr>
              <a:t>に関して必要な事項は、政令で定める</a:t>
            </a:r>
            <a:r>
              <a:rPr lang="ja-JP" altLang="en-US" sz="1500" dirty="0" smtClean="0">
                <a:latin typeface="ＭＳ 明朝" panose="02020609040205080304" pitchFamily="17" charset="-128"/>
                <a:ea typeface="ＭＳ 明朝" panose="02020609040205080304" pitchFamily="17" charset="-128"/>
              </a:rPr>
              <a:t>。</a:t>
            </a:r>
            <a:endParaRPr lang="ja-JP" altLang="en-US" sz="1500" dirty="0">
              <a:latin typeface="ＭＳ 明朝" panose="02020609040205080304" pitchFamily="17" charset="-128"/>
              <a:ea typeface="ＭＳ 明朝" panose="02020609040205080304" pitchFamily="17" charset="-128"/>
            </a:endParaRPr>
          </a:p>
        </p:txBody>
      </p:sp>
      <p:sp>
        <p:nvSpPr>
          <p:cNvPr id="7" name="テキスト ボックス 6"/>
          <p:cNvSpPr txBox="1"/>
          <p:nvPr/>
        </p:nvSpPr>
        <p:spPr>
          <a:xfrm>
            <a:off x="0" y="3541675"/>
            <a:ext cx="4371035" cy="491356"/>
          </a:xfrm>
          <a:prstGeom prst="rect">
            <a:avLst/>
          </a:prstGeom>
          <a:noFill/>
          <a:ln w="19050">
            <a:noFill/>
          </a:ln>
        </p:spPr>
        <p:txBody>
          <a:bodyPr wrap="square" lIns="91055" tIns="108000" rIns="91055" bIns="45528" rtlCol="0" anchor="t" anchorCtr="0">
            <a:noAutofit/>
          </a:bodyPr>
          <a:lstStyle/>
          <a:p>
            <a:pPr marL="179388" indent="-90488">
              <a:lnSpc>
                <a:spcPts val="1900"/>
              </a:lnSpc>
            </a:pPr>
            <a:r>
              <a:rPr lang="ja-JP" altLang="en-US" sz="1400" b="1" dirty="0" smtClean="0">
                <a:solidFill>
                  <a:prstClr val="black"/>
                </a:solidFill>
                <a:latin typeface="ＭＳ ゴシック" panose="020B0609070205080204" pitchFamily="49" charset="-128"/>
                <a:ea typeface="ＭＳ ゴシック" panose="020B0609070205080204" pitchFamily="49" charset="-128"/>
              </a:rPr>
              <a:t>（参考）改正後の国民健康保険法（抜粋） </a:t>
            </a:r>
            <a:endParaRPr lang="en-US" altLang="ja-JP" sz="1400" b="1" dirty="0">
              <a:solidFill>
                <a:prstClr val="black"/>
              </a:solidFill>
              <a:latin typeface="ＭＳ ゴシック" panose="020B0609070205080204" pitchFamily="49" charset="-128"/>
              <a:ea typeface="ＭＳ ゴシック" panose="020B0609070205080204" pitchFamily="49" charset="-128"/>
            </a:endParaRPr>
          </a:p>
        </p:txBody>
      </p:sp>
      <p:sp>
        <p:nvSpPr>
          <p:cNvPr id="2" name="テキスト ボックス 1"/>
          <p:cNvSpPr txBox="1"/>
          <p:nvPr/>
        </p:nvSpPr>
        <p:spPr>
          <a:xfrm>
            <a:off x="243100" y="473363"/>
            <a:ext cx="4564786" cy="553998"/>
          </a:xfrm>
          <a:prstGeom prst="rect">
            <a:avLst/>
          </a:prstGeom>
          <a:noFill/>
        </p:spPr>
        <p:txBody>
          <a:bodyPr wrap="square" rtlCol="0">
            <a:spAutoFit/>
          </a:bodyPr>
          <a:lstStyle/>
          <a:p>
            <a:pPr algn="ctr">
              <a:lnSpc>
                <a:spcPts val="1800"/>
              </a:lnSpc>
            </a:pPr>
            <a:r>
              <a:rPr kumimoji="1" lang="ja-JP" altLang="en-US" sz="1500" dirty="0" smtClean="0">
                <a:latin typeface="ＤＦ特太ゴシック体" panose="020B0509000000000000" pitchFamily="49" charset="-128"/>
                <a:ea typeface="ＤＦ特太ゴシック体" panose="020B0509000000000000" pitchFamily="49" charset="-128"/>
              </a:rPr>
              <a:t>都道府県に設置される</a:t>
            </a:r>
            <a:endParaRPr kumimoji="1" lang="en-US" altLang="ja-JP" sz="1500" dirty="0" smtClean="0">
              <a:latin typeface="ＤＦ特太ゴシック体" panose="020B0509000000000000" pitchFamily="49" charset="-128"/>
              <a:ea typeface="ＤＦ特太ゴシック体" panose="020B0509000000000000" pitchFamily="49" charset="-128"/>
            </a:endParaRPr>
          </a:p>
          <a:p>
            <a:pPr algn="ctr">
              <a:lnSpc>
                <a:spcPts val="1800"/>
              </a:lnSpc>
            </a:pPr>
            <a:r>
              <a:rPr kumimoji="1" lang="ja-JP" altLang="en-US" sz="1500" dirty="0" smtClean="0">
                <a:latin typeface="ＤＦ特太ゴシック体" panose="020B0509000000000000" pitchFamily="49" charset="-128"/>
                <a:ea typeface="ＤＦ特太ゴシック体" panose="020B0509000000000000" pitchFamily="49" charset="-128"/>
              </a:rPr>
              <a:t>国保運営協議会</a:t>
            </a:r>
            <a:endParaRPr kumimoji="1" lang="ja-JP" altLang="en-US" sz="1500" dirty="0">
              <a:latin typeface="ＤＦ特太ゴシック体" panose="020B0509000000000000" pitchFamily="49" charset="-128"/>
              <a:ea typeface="ＤＦ特太ゴシック体" panose="020B0509000000000000" pitchFamily="49" charset="-128"/>
            </a:endParaRPr>
          </a:p>
        </p:txBody>
      </p:sp>
      <p:sp>
        <p:nvSpPr>
          <p:cNvPr id="3" name="テキスト ボックス 2"/>
          <p:cNvSpPr txBox="1"/>
          <p:nvPr/>
        </p:nvSpPr>
        <p:spPr>
          <a:xfrm>
            <a:off x="5084858" y="484876"/>
            <a:ext cx="4491229" cy="553998"/>
          </a:xfrm>
          <a:prstGeom prst="rect">
            <a:avLst/>
          </a:prstGeom>
          <a:noFill/>
        </p:spPr>
        <p:txBody>
          <a:bodyPr wrap="square" rtlCol="0">
            <a:spAutoFit/>
          </a:bodyPr>
          <a:lstStyle>
            <a:defPPr>
              <a:defRPr lang="ja-JP"/>
            </a:defPPr>
            <a:lvl1pPr algn="ctr">
              <a:defRPr sz="1500">
                <a:latin typeface="ＤＦ特太ゴシック体" panose="020B0509000000000000" pitchFamily="49" charset="-128"/>
                <a:ea typeface="ＤＦ特太ゴシック体" panose="020B0509000000000000" pitchFamily="49" charset="-128"/>
              </a:defRPr>
            </a:lvl1pPr>
          </a:lstStyle>
          <a:p>
            <a:pPr>
              <a:lnSpc>
                <a:spcPts val="1800"/>
              </a:lnSpc>
            </a:pPr>
            <a:r>
              <a:rPr lang="ja-JP" altLang="en-US" dirty="0"/>
              <a:t>市町村に設置される</a:t>
            </a:r>
            <a:endParaRPr lang="en-US" altLang="ja-JP" dirty="0"/>
          </a:p>
          <a:p>
            <a:pPr>
              <a:lnSpc>
                <a:spcPts val="1800"/>
              </a:lnSpc>
            </a:pPr>
            <a:r>
              <a:rPr lang="ja-JP" altLang="en-US" dirty="0"/>
              <a:t>国保運営協議会</a:t>
            </a:r>
          </a:p>
        </p:txBody>
      </p:sp>
      <p:sp>
        <p:nvSpPr>
          <p:cNvPr id="9" name="テキスト ボックス 8"/>
          <p:cNvSpPr txBox="1"/>
          <p:nvPr/>
        </p:nvSpPr>
        <p:spPr>
          <a:xfrm>
            <a:off x="131708" y="1311475"/>
            <a:ext cx="1597259" cy="323165"/>
          </a:xfrm>
          <a:prstGeom prst="rect">
            <a:avLst/>
          </a:prstGeom>
          <a:noFill/>
        </p:spPr>
        <p:txBody>
          <a:bodyPr wrap="square" rtlCol="0">
            <a:spAutoFit/>
          </a:bodyPr>
          <a:lstStyle/>
          <a:p>
            <a:pPr algn="ctr"/>
            <a:r>
              <a:rPr kumimoji="1" lang="ja-JP" altLang="en-US" sz="1400" dirty="0" smtClean="0"/>
              <a:t>主な審議事項</a:t>
            </a:r>
            <a:r>
              <a:rPr kumimoji="1" lang="ja-JP" altLang="en-US" sz="1500" dirty="0" smtClean="0"/>
              <a:t>　</a:t>
            </a:r>
            <a:endParaRPr kumimoji="1" lang="ja-JP" altLang="en-US" sz="1500" dirty="0"/>
          </a:p>
        </p:txBody>
      </p:sp>
      <p:sp>
        <p:nvSpPr>
          <p:cNvPr id="10" name="テキスト ボックス 9"/>
          <p:cNvSpPr txBox="1"/>
          <p:nvPr/>
        </p:nvSpPr>
        <p:spPr>
          <a:xfrm>
            <a:off x="1360257" y="1084818"/>
            <a:ext cx="3240360" cy="1015663"/>
          </a:xfrm>
          <a:prstGeom prst="rect">
            <a:avLst/>
          </a:prstGeom>
          <a:noFill/>
        </p:spPr>
        <p:txBody>
          <a:bodyPr wrap="square" rtlCol="0">
            <a:spAutoFit/>
          </a:bodyPr>
          <a:lstStyle/>
          <a:p>
            <a:r>
              <a:rPr lang="ja-JP" altLang="en-US" dirty="0"/>
              <a:t>　</a:t>
            </a:r>
            <a:r>
              <a:rPr lang="ja-JP" altLang="en-US" dirty="0" smtClean="0"/>
              <a:t> </a:t>
            </a:r>
            <a:r>
              <a:rPr lang="ja-JP" altLang="en-US" sz="1400" dirty="0" smtClean="0"/>
              <a:t>・</a:t>
            </a:r>
            <a:r>
              <a:rPr lang="ja-JP" altLang="en-US" sz="1400" dirty="0"/>
              <a:t>国保事業費納付金の</a:t>
            </a:r>
            <a:r>
              <a:rPr lang="ja-JP" altLang="en-US" sz="1400" dirty="0" smtClean="0"/>
              <a:t>徴収</a:t>
            </a:r>
            <a:endParaRPr lang="en-US" altLang="ja-JP" sz="1400" dirty="0" smtClean="0"/>
          </a:p>
          <a:p>
            <a:r>
              <a:rPr lang="ja-JP" altLang="en-US" sz="1400" dirty="0" smtClean="0"/>
              <a:t>     ・国保運営方針の作成</a:t>
            </a:r>
            <a:endParaRPr lang="en-US" altLang="ja-JP" sz="1400" dirty="0" smtClean="0"/>
          </a:p>
          <a:p>
            <a:r>
              <a:rPr lang="ja-JP" altLang="en-US" sz="1400" dirty="0" smtClean="0"/>
              <a:t>　　　　　　　                   その他</a:t>
            </a:r>
            <a:r>
              <a:rPr lang="ja-JP" altLang="en-US" sz="1400" dirty="0"/>
              <a:t>の重要</a:t>
            </a:r>
            <a:r>
              <a:rPr lang="ja-JP" altLang="en-US" sz="1400" dirty="0" smtClean="0"/>
              <a:t>事項</a:t>
            </a:r>
            <a:endParaRPr lang="ja-JP" altLang="en-US" sz="1400" dirty="0"/>
          </a:p>
          <a:p>
            <a:endParaRPr kumimoji="1" lang="ja-JP" altLang="en-US" sz="1400" dirty="0"/>
          </a:p>
        </p:txBody>
      </p:sp>
      <p:sp>
        <p:nvSpPr>
          <p:cNvPr id="11" name="テキスト ボックス 10"/>
          <p:cNvSpPr txBox="1"/>
          <p:nvPr/>
        </p:nvSpPr>
        <p:spPr>
          <a:xfrm>
            <a:off x="478088" y="2438950"/>
            <a:ext cx="936104" cy="307777"/>
          </a:xfrm>
          <a:prstGeom prst="rect">
            <a:avLst/>
          </a:prstGeom>
          <a:noFill/>
        </p:spPr>
        <p:txBody>
          <a:bodyPr wrap="square" rtlCol="0">
            <a:spAutoFit/>
          </a:bodyPr>
          <a:lstStyle/>
          <a:p>
            <a:pPr algn="ctr"/>
            <a:r>
              <a:rPr kumimoji="1" lang="ja-JP" altLang="en-US" sz="1400" dirty="0" smtClean="0"/>
              <a:t>委員</a:t>
            </a:r>
            <a:endParaRPr kumimoji="1" lang="ja-JP" altLang="en-US" sz="1400" dirty="0"/>
          </a:p>
        </p:txBody>
      </p:sp>
      <p:sp>
        <p:nvSpPr>
          <p:cNvPr id="12" name="テキスト ボックス 11"/>
          <p:cNvSpPr txBox="1"/>
          <p:nvPr/>
        </p:nvSpPr>
        <p:spPr>
          <a:xfrm>
            <a:off x="1567526" y="1985805"/>
            <a:ext cx="3240360" cy="1461939"/>
          </a:xfrm>
          <a:prstGeom prst="rect">
            <a:avLst/>
          </a:prstGeom>
          <a:noFill/>
        </p:spPr>
        <p:txBody>
          <a:bodyPr wrap="square" rtlCol="0">
            <a:spAutoFit/>
          </a:bodyPr>
          <a:lstStyle/>
          <a:p>
            <a:r>
              <a:rPr kumimoji="1" lang="ja-JP" altLang="en-US" sz="1400" dirty="0" smtClean="0"/>
              <a:t>・被保険者代表</a:t>
            </a:r>
            <a:endParaRPr kumimoji="1" lang="en-US" altLang="ja-JP" sz="1400" dirty="0" smtClean="0"/>
          </a:p>
          <a:p>
            <a:r>
              <a:rPr lang="ja-JP" altLang="en-US" sz="1400" dirty="0" smtClean="0"/>
              <a:t>・保険医又は保険薬剤師代表</a:t>
            </a:r>
            <a:endParaRPr lang="en-US" altLang="ja-JP" sz="1400" dirty="0" smtClean="0"/>
          </a:p>
          <a:p>
            <a:r>
              <a:rPr kumimoji="1" lang="ja-JP" altLang="en-US" sz="1400" dirty="0" smtClean="0"/>
              <a:t>・公益代表</a:t>
            </a:r>
            <a:endParaRPr kumimoji="1" lang="en-US" altLang="ja-JP" sz="1400" dirty="0" smtClean="0"/>
          </a:p>
          <a:p>
            <a:r>
              <a:rPr lang="ja-JP" altLang="en-US" sz="1400" dirty="0" smtClean="0"/>
              <a:t>・被用者保険代表</a:t>
            </a:r>
            <a:endParaRPr lang="en-US" altLang="ja-JP" sz="1400" dirty="0" smtClean="0"/>
          </a:p>
          <a:p>
            <a:pPr marL="444500" indent="-266700"/>
            <a:r>
              <a:rPr lang="en-US" altLang="ja-JP" sz="1100" dirty="0">
                <a:latin typeface="ＭＳ 明朝" panose="02020609040205080304" pitchFamily="17" charset="-128"/>
                <a:ea typeface="ＭＳ 明朝" panose="02020609040205080304" pitchFamily="17" charset="-128"/>
              </a:rPr>
              <a:t>(</a:t>
            </a:r>
            <a:r>
              <a:rPr kumimoji="1" lang="ja-JP" altLang="en-US" sz="1100" dirty="0" smtClean="0">
                <a:latin typeface="ＭＳ 明朝" panose="02020609040205080304" pitchFamily="17" charset="-128"/>
                <a:ea typeface="ＭＳ 明朝" panose="02020609040205080304" pitchFamily="17" charset="-128"/>
              </a:rPr>
              <a:t>＊</a:t>
            </a:r>
            <a:r>
              <a:rPr kumimoji="1" lang="en-US" altLang="ja-JP" sz="1100" dirty="0" smtClean="0">
                <a:latin typeface="ＭＳ 明朝" panose="02020609040205080304" pitchFamily="17" charset="-128"/>
                <a:ea typeface="ＭＳ 明朝" panose="02020609040205080304" pitchFamily="17" charset="-128"/>
              </a:rPr>
              <a:t>)</a:t>
            </a:r>
            <a:r>
              <a:rPr kumimoji="1" lang="ja-JP" altLang="en-US" sz="1100" dirty="0" smtClean="0">
                <a:latin typeface="ＭＳ 明朝" panose="02020609040205080304" pitchFamily="17" charset="-128"/>
                <a:ea typeface="ＭＳ 明朝" panose="02020609040205080304" pitchFamily="17" charset="-128"/>
              </a:rPr>
              <a:t>「国民健康保険の見直しについて（議論</a:t>
            </a:r>
            <a:r>
              <a:rPr lang="en-US" altLang="ja-JP" sz="1100" dirty="0" smtClean="0">
                <a:latin typeface="ＭＳ 明朝" panose="02020609040205080304" pitchFamily="17" charset="-128"/>
                <a:ea typeface="ＭＳ 明朝" panose="02020609040205080304" pitchFamily="17" charset="-128"/>
              </a:rPr>
              <a:t> </a:t>
            </a:r>
            <a:r>
              <a:rPr kumimoji="1" lang="ja-JP" altLang="en-US" sz="1100" dirty="0" smtClean="0">
                <a:latin typeface="ＭＳ 明朝" panose="02020609040205080304" pitchFamily="17" charset="-128"/>
                <a:ea typeface="ＭＳ 明朝" panose="02020609040205080304" pitchFamily="17" charset="-128"/>
              </a:rPr>
              <a:t>のとりまとめ）」（平成</a:t>
            </a:r>
            <a:r>
              <a:rPr kumimoji="1" lang="en-US" altLang="ja-JP" sz="1100" dirty="0" smtClean="0">
                <a:latin typeface="ＭＳ 明朝" panose="02020609040205080304" pitchFamily="17" charset="-128"/>
                <a:ea typeface="ＭＳ 明朝" panose="02020609040205080304" pitchFamily="17" charset="-128"/>
              </a:rPr>
              <a:t>27</a:t>
            </a:r>
            <a:r>
              <a:rPr kumimoji="1" lang="ja-JP" altLang="en-US" sz="1100" dirty="0" smtClean="0">
                <a:latin typeface="ＭＳ 明朝" panose="02020609040205080304" pitchFamily="17" charset="-128"/>
                <a:ea typeface="ＭＳ 明朝" panose="02020609040205080304" pitchFamily="17" charset="-128"/>
              </a:rPr>
              <a:t>年</a:t>
            </a:r>
            <a:r>
              <a:rPr lang="ja-JP" altLang="en-US" sz="1100" dirty="0" smtClean="0">
                <a:latin typeface="ＭＳ 明朝" panose="02020609040205080304" pitchFamily="17" charset="-128"/>
                <a:ea typeface="ＭＳ 明朝" panose="02020609040205080304" pitchFamily="17" charset="-128"/>
              </a:rPr>
              <a:t>２</a:t>
            </a:r>
            <a:r>
              <a:rPr kumimoji="1" lang="ja-JP" altLang="en-US" sz="1100" dirty="0" smtClean="0">
                <a:latin typeface="ＭＳ 明朝" panose="02020609040205080304" pitchFamily="17" charset="-128"/>
                <a:ea typeface="ＭＳ 明朝" panose="02020609040205080304" pitchFamily="17" charset="-128"/>
              </a:rPr>
              <a:t>月</a:t>
            </a:r>
            <a:r>
              <a:rPr kumimoji="1" lang="en-US" altLang="ja-JP" sz="1100" dirty="0" smtClean="0">
                <a:latin typeface="ＭＳ 明朝" panose="02020609040205080304" pitchFamily="17" charset="-128"/>
                <a:ea typeface="ＭＳ 明朝" panose="02020609040205080304" pitchFamily="17" charset="-128"/>
              </a:rPr>
              <a:t>12</a:t>
            </a:r>
            <a:r>
              <a:rPr kumimoji="1" lang="ja-JP" altLang="en-US" sz="1100" dirty="0" smtClean="0">
                <a:latin typeface="ＭＳ 明朝" panose="02020609040205080304" pitchFamily="17" charset="-128"/>
                <a:ea typeface="ＭＳ 明朝" panose="02020609040205080304" pitchFamily="17" charset="-128"/>
              </a:rPr>
              <a:t>日国保基盤強化協議会）より</a:t>
            </a:r>
            <a:endParaRPr kumimoji="1" lang="ja-JP" altLang="en-US" sz="1100" dirty="0">
              <a:latin typeface="ＭＳ 明朝" panose="02020609040205080304" pitchFamily="17" charset="-128"/>
              <a:ea typeface="ＭＳ 明朝" panose="02020609040205080304" pitchFamily="17" charset="-128"/>
            </a:endParaRPr>
          </a:p>
        </p:txBody>
      </p:sp>
      <p:sp>
        <p:nvSpPr>
          <p:cNvPr id="15" name="テキスト ボックス 14"/>
          <p:cNvSpPr txBox="1"/>
          <p:nvPr/>
        </p:nvSpPr>
        <p:spPr>
          <a:xfrm>
            <a:off x="5084858" y="1312391"/>
            <a:ext cx="1329123" cy="323165"/>
          </a:xfrm>
          <a:prstGeom prst="rect">
            <a:avLst/>
          </a:prstGeom>
          <a:noFill/>
        </p:spPr>
        <p:txBody>
          <a:bodyPr wrap="square" rtlCol="0">
            <a:spAutoFit/>
          </a:bodyPr>
          <a:lstStyle/>
          <a:p>
            <a:r>
              <a:rPr kumimoji="1" lang="ja-JP" altLang="en-US" sz="1400" dirty="0" smtClean="0"/>
              <a:t>主な審議事項</a:t>
            </a:r>
            <a:r>
              <a:rPr kumimoji="1" lang="ja-JP" altLang="en-US" sz="1500" dirty="0" smtClean="0"/>
              <a:t>　</a:t>
            </a:r>
            <a:endParaRPr kumimoji="1" lang="ja-JP" altLang="en-US" sz="1500" dirty="0"/>
          </a:p>
        </p:txBody>
      </p:sp>
      <p:sp>
        <p:nvSpPr>
          <p:cNvPr id="16" name="テキスト ボックス 15"/>
          <p:cNvSpPr txBox="1"/>
          <p:nvPr/>
        </p:nvSpPr>
        <p:spPr>
          <a:xfrm>
            <a:off x="5355330" y="2480274"/>
            <a:ext cx="696048" cy="307777"/>
          </a:xfrm>
          <a:prstGeom prst="rect">
            <a:avLst/>
          </a:prstGeom>
          <a:noFill/>
        </p:spPr>
        <p:txBody>
          <a:bodyPr wrap="square" rtlCol="0">
            <a:spAutoFit/>
          </a:bodyPr>
          <a:lstStyle/>
          <a:p>
            <a:pPr algn="ctr"/>
            <a:r>
              <a:rPr kumimoji="1" lang="ja-JP" altLang="en-US" sz="1400" dirty="0" smtClean="0"/>
              <a:t>委員</a:t>
            </a:r>
            <a:endParaRPr kumimoji="1" lang="ja-JP" altLang="en-US" sz="1400" dirty="0"/>
          </a:p>
        </p:txBody>
      </p:sp>
      <p:sp>
        <p:nvSpPr>
          <p:cNvPr id="17" name="テキスト ボックス 16"/>
          <p:cNvSpPr txBox="1"/>
          <p:nvPr/>
        </p:nvSpPr>
        <p:spPr>
          <a:xfrm>
            <a:off x="6051378" y="1130985"/>
            <a:ext cx="3356662" cy="969496"/>
          </a:xfrm>
          <a:prstGeom prst="rect">
            <a:avLst/>
          </a:prstGeom>
          <a:noFill/>
        </p:spPr>
        <p:txBody>
          <a:bodyPr wrap="square" rtlCol="0">
            <a:spAutoFit/>
          </a:bodyPr>
          <a:lstStyle/>
          <a:p>
            <a:r>
              <a:rPr lang="ja-JP" altLang="en-US" sz="1400" dirty="0"/>
              <a:t>　</a:t>
            </a:r>
            <a:r>
              <a:rPr lang="ja-JP" altLang="en-US" sz="1400" dirty="0" smtClean="0"/>
              <a:t>      ・保険給付</a:t>
            </a:r>
            <a:endParaRPr lang="en-US" altLang="ja-JP" sz="1400" dirty="0" smtClean="0"/>
          </a:p>
          <a:p>
            <a:r>
              <a:rPr lang="ja-JP" altLang="en-US" sz="1400" dirty="0" smtClean="0"/>
              <a:t>         ・保険料の徴収</a:t>
            </a:r>
            <a:endParaRPr lang="en-US" altLang="ja-JP" sz="1400" dirty="0" smtClean="0"/>
          </a:p>
          <a:p>
            <a:r>
              <a:rPr lang="ja-JP" altLang="en-US" sz="1400" dirty="0" smtClean="0"/>
              <a:t>　　　　　　　                 その他</a:t>
            </a:r>
            <a:r>
              <a:rPr lang="ja-JP" altLang="en-US" sz="1400" dirty="0"/>
              <a:t>の重要</a:t>
            </a:r>
            <a:r>
              <a:rPr lang="ja-JP" altLang="en-US" sz="1400" dirty="0" smtClean="0"/>
              <a:t>事項</a:t>
            </a:r>
            <a:endParaRPr lang="ja-JP" altLang="en-US" sz="1400" dirty="0"/>
          </a:p>
          <a:p>
            <a:endParaRPr kumimoji="1" lang="ja-JP" altLang="en-US" sz="1500" dirty="0"/>
          </a:p>
        </p:txBody>
      </p:sp>
      <p:sp>
        <p:nvSpPr>
          <p:cNvPr id="18" name="テキスト ボックス 17"/>
          <p:cNvSpPr txBox="1"/>
          <p:nvPr/>
        </p:nvSpPr>
        <p:spPr>
          <a:xfrm>
            <a:off x="6401022" y="2003220"/>
            <a:ext cx="3240360" cy="954107"/>
          </a:xfrm>
          <a:prstGeom prst="rect">
            <a:avLst/>
          </a:prstGeom>
          <a:noFill/>
        </p:spPr>
        <p:txBody>
          <a:bodyPr wrap="square" rtlCol="0">
            <a:spAutoFit/>
          </a:bodyPr>
          <a:lstStyle/>
          <a:p>
            <a:r>
              <a:rPr kumimoji="1" lang="ja-JP" altLang="en-US" sz="1400" dirty="0" smtClean="0"/>
              <a:t>・被保険者代表</a:t>
            </a:r>
            <a:endParaRPr kumimoji="1" lang="en-US" altLang="ja-JP" sz="1400" dirty="0" smtClean="0"/>
          </a:p>
          <a:p>
            <a:r>
              <a:rPr lang="ja-JP" altLang="en-US" sz="1400" dirty="0" smtClean="0"/>
              <a:t>・保険医又は保険薬剤師代表</a:t>
            </a:r>
            <a:endParaRPr lang="en-US" altLang="ja-JP" sz="1400" dirty="0" smtClean="0"/>
          </a:p>
          <a:p>
            <a:r>
              <a:rPr kumimoji="1" lang="ja-JP" altLang="en-US" sz="1400" dirty="0" smtClean="0"/>
              <a:t>・公益代表</a:t>
            </a:r>
            <a:endParaRPr kumimoji="1" lang="en-US" altLang="ja-JP" sz="1400" dirty="0" smtClean="0"/>
          </a:p>
          <a:p>
            <a:r>
              <a:rPr lang="ja-JP" altLang="en-US" sz="1400" dirty="0" smtClean="0"/>
              <a:t>・被用者保険代表</a:t>
            </a:r>
            <a:r>
              <a:rPr kumimoji="1" lang="ja-JP" altLang="en-US" sz="1400" dirty="0" smtClean="0"/>
              <a:t>（任意）</a:t>
            </a:r>
            <a:endParaRPr kumimoji="1" lang="ja-JP" altLang="en-US" sz="1400" dirty="0"/>
          </a:p>
        </p:txBody>
      </p:sp>
      <p:sp>
        <p:nvSpPr>
          <p:cNvPr id="13" name="円/楕円 12"/>
          <p:cNvSpPr/>
          <p:nvPr/>
        </p:nvSpPr>
        <p:spPr>
          <a:xfrm>
            <a:off x="3371995" y="81811"/>
            <a:ext cx="3045609" cy="58673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円/楕円 18"/>
          <p:cNvSpPr/>
          <p:nvPr/>
        </p:nvSpPr>
        <p:spPr>
          <a:xfrm>
            <a:off x="8172285" y="83451"/>
            <a:ext cx="2826515" cy="58673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254968" y="1038874"/>
            <a:ext cx="4552918" cy="24769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 name="直線コネクタ 21"/>
          <p:cNvCxnSpPr/>
          <p:nvPr/>
        </p:nvCxnSpPr>
        <p:spPr>
          <a:xfrm>
            <a:off x="1555153" y="1038874"/>
            <a:ext cx="0" cy="245685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243100" y="1841931"/>
            <a:ext cx="456478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5100240" y="1052284"/>
            <a:ext cx="4475847" cy="247698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 name="直線コネクタ 27"/>
          <p:cNvCxnSpPr/>
          <p:nvPr/>
        </p:nvCxnSpPr>
        <p:spPr>
          <a:xfrm>
            <a:off x="6335728" y="1052284"/>
            <a:ext cx="0" cy="24893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5100241" y="1841931"/>
            <a:ext cx="447584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タイトル 1"/>
          <p:cNvSpPr txBox="1">
            <a:spLocks/>
          </p:cNvSpPr>
          <p:nvPr/>
        </p:nvSpPr>
        <p:spPr>
          <a:xfrm>
            <a:off x="15552" y="-4216"/>
            <a:ext cx="9890447" cy="369332"/>
          </a:xfrm>
          <a:prstGeom prst="rect">
            <a:avLst/>
          </a:prstGeom>
          <a:noFill/>
        </p:spPr>
        <p:txBody>
          <a:bodyPr wrap="square" rtlCol="0">
            <a:spAutoFit/>
          </a:bodyPr>
          <a:lstStyle>
            <a:defPPr>
              <a:defRPr lang="ja-JP"/>
            </a:defPPr>
            <a:lvl1pPr>
              <a:defRPr sz="2000">
                <a:latin typeface="HGP創英角ｺﾞｼｯｸUB" panose="020B0900000000000000" pitchFamily="50" charset="-128"/>
                <a:ea typeface="HGP創英角ｺﾞｼｯｸUB" panose="020B0900000000000000" pitchFamily="50" charset="-128"/>
              </a:defRPr>
            </a:lvl1pPr>
          </a:lstStyle>
          <a:p>
            <a:pPr algn="ctr"/>
            <a:r>
              <a:rPr lang="ja-JP" altLang="en-US" sz="1800" dirty="0" smtClean="0"/>
              <a:t>法律上の国民健康保険運営協議会（都道府県、市町村）の位置付け</a:t>
            </a:r>
            <a:endParaRPr lang="en-US" altLang="ja-JP" sz="1800" dirty="0" smtClean="0"/>
          </a:p>
        </p:txBody>
      </p:sp>
      <p:cxnSp>
        <p:nvCxnSpPr>
          <p:cNvPr id="29" name="直線コネクタ 28"/>
          <p:cNvCxnSpPr/>
          <p:nvPr/>
        </p:nvCxnSpPr>
        <p:spPr>
          <a:xfrm>
            <a:off x="-43541" y="388396"/>
            <a:ext cx="994954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259287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タイトル 1"/>
          <p:cNvSpPr txBox="1">
            <a:spLocks/>
          </p:cNvSpPr>
          <p:nvPr/>
        </p:nvSpPr>
        <p:spPr>
          <a:xfrm>
            <a:off x="0" y="18899"/>
            <a:ext cx="9906000" cy="369332"/>
          </a:xfrm>
          <a:prstGeom prst="rect">
            <a:avLst/>
          </a:prstGeom>
          <a:noFill/>
        </p:spPr>
        <p:txBody>
          <a:bodyPr wrap="square" rtlCol="0">
            <a:spAutoFit/>
          </a:bodyPr>
          <a:lstStyle>
            <a:defPPr>
              <a:defRPr lang="ja-JP"/>
            </a:defPPr>
            <a:lvl1pPr>
              <a:defRPr sz="2000">
                <a:latin typeface="HGP創英角ｺﾞｼｯｸUB" panose="020B0900000000000000" pitchFamily="50" charset="-128"/>
                <a:ea typeface="HGP創英角ｺﾞｼｯｸUB" panose="020B0900000000000000" pitchFamily="50" charset="-128"/>
              </a:defRPr>
            </a:lvl1pPr>
          </a:lstStyle>
          <a:p>
            <a:pPr algn="ctr"/>
            <a:r>
              <a:rPr lang="ja-JP" altLang="en-US" sz="1800" dirty="0" smtClean="0"/>
              <a:t>都道府県の国保運営協議会の構成等</a:t>
            </a:r>
            <a:endParaRPr lang="en-US" altLang="ja-JP" dirty="0"/>
          </a:p>
        </p:txBody>
      </p:sp>
      <p:cxnSp>
        <p:nvCxnSpPr>
          <p:cNvPr id="25" name="直線コネクタ 24"/>
          <p:cNvCxnSpPr/>
          <p:nvPr/>
        </p:nvCxnSpPr>
        <p:spPr>
          <a:xfrm>
            <a:off x="-107037" y="419009"/>
            <a:ext cx="10013037"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4" name="正方形/長方形 3"/>
          <p:cNvSpPr/>
          <p:nvPr/>
        </p:nvSpPr>
        <p:spPr>
          <a:xfrm>
            <a:off x="220397" y="607897"/>
            <a:ext cx="9445791" cy="5896368"/>
          </a:xfrm>
          <a:prstGeom prst="rect">
            <a:avLst/>
          </a:prstGeom>
        </p:spPr>
        <p:style>
          <a:lnRef idx="2">
            <a:schemeClr val="dk1"/>
          </a:lnRef>
          <a:fillRef idx="1">
            <a:schemeClr val="lt1"/>
          </a:fillRef>
          <a:effectRef idx="0">
            <a:schemeClr val="dk1"/>
          </a:effectRef>
          <a:fontRef idx="minor">
            <a:schemeClr val="dk1"/>
          </a:fontRef>
        </p:style>
        <p:txBody>
          <a:bodyPr tIns="72000" rtlCol="0" anchor="t" anchorCtr="0"/>
          <a:lstStyle/>
          <a:p>
            <a:pPr marL="174625" indent="-174625">
              <a:lnSpc>
                <a:spcPts val="2000"/>
              </a:lnSpc>
            </a:pPr>
            <a:r>
              <a:rPr lang="ja-JP" altLang="en-US" sz="1500" b="1" dirty="0">
                <a:latin typeface="+mj-ea"/>
                <a:ea typeface="+mj-ea"/>
              </a:rPr>
              <a:t>＜</a:t>
            </a:r>
            <a:r>
              <a:rPr lang="ja-JP" altLang="en-US" sz="1500" b="1" dirty="0" smtClean="0">
                <a:latin typeface="+mj-ea"/>
                <a:ea typeface="+mj-ea"/>
              </a:rPr>
              <a:t>委員の構成＞</a:t>
            </a:r>
            <a:endParaRPr lang="en-US" altLang="ja-JP" sz="1500" b="1" dirty="0" smtClean="0">
              <a:latin typeface="+mj-ea"/>
              <a:ea typeface="+mj-ea"/>
            </a:endParaRPr>
          </a:p>
          <a:p>
            <a:pPr marL="174625" indent="-174625">
              <a:lnSpc>
                <a:spcPts val="2000"/>
              </a:lnSpc>
            </a:pPr>
            <a:r>
              <a:rPr lang="ja-JP" altLang="en-US" sz="1500" dirty="0" smtClean="0">
                <a:latin typeface="+mj-ea"/>
                <a:ea typeface="+mj-ea"/>
              </a:rPr>
              <a:t>○ 国保運営協議会は、</a:t>
            </a:r>
            <a:r>
              <a:rPr lang="ja-JP" altLang="en-US" sz="1500" dirty="0">
                <a:latin typeface="+mj-ea"/>
              </a:rPr>
              <a:t>国保事業の</a:t>
            </a:r>
            <a:r>
              <a:rPr lang="ja-JP" altLang="en-US" sz="1500" dirty="0" smtClean="0">
                <a:latin typeface="+mj-ea"/>
              </a:rPr>
              <a:t>適正</a:t>
            </a:r>
            <a:r>
              <a:rPr lang="ja-JP" altLang="en-US" sz="1500" dirty="0" smtClean="0">
                <a:solidFill>
                  <a:schemeClr val="tx1"/>
                </a:solidFill>
                <a:latin typeface="+mj-ea"/>
              </a:rPr>
              <a:t>な</a:t>
            </a:r>
            <a:r>
              <a:rPr lang="ja-JP" altLang="en-US" sz="1500" dirty="0">
                <a:solidFill>
                  <a:schemeClr val="tx1"/>
                </a:solidFill>
                <a:latin typeface="+mj-ea"/>
              </a:rPr>
              <a:t>運営を</a:t>
            </a:r>
            <a:r>
              <a:rPr lang="ja-JP" altLang="en-US" sz="1500" dirty="0" smtClean="0">
                <a:solidFill>
                  <a:schemeClr val="tx1"/>
                </a:solidFill>
                <a:latin typeface="+mj-ea"/>
              </a:rPr>
              <a:t>図る観点</a:t>
            </a:r>
            <a:r>
              <a:rPr lang="ja-JP" altLang="en-US" sz="1500" dirty="0">
                <a:solidFill>
                  <a:schemeClr val="tx1"/>
                </a:solidFill>
                <a:latin typeface="+mj-ea"/>
              </a:rPr>
              <a:t>から</a:t>
            </a:r>
            <a:r>
              <a:rPr lang="ja-JP" altLang="en-US" sz="1500" dirty="0" smtClean="0">
                <a:solidFill>
                  <a:schemeClr val="tx1"/>
                </a:solidFill>
                <a:latin typeface="+mj-ea"/>
              </a:rPr>
              <a:t>、国保事業の運営に関する重要事項について関係者による審議を行う場</a:t>
            </a:r>
            <a:r>
              <a:rPr lang="ja-JP" altLang="en-US" sz="1500" dirty="0">
                <a:solidFill>
                  <a:schemeClr val="tx1"/>
                </a:solidFill>
                <a:latin typeface="+mj-ea"/>
              </a:rPr>
              <a:t>と</a:t>
            </a:r>
            <a:r>
              <a:rPr lang="ja-JP" altLang="en-US" sz="1500" dirty="0" smtClean="0">
                <a:solidFill>
                  <a:schemeClr val="tx1"/>
                </a:solidFill>
                <a:latin typeface="+mj-ea"/>
              </a:rPr>
              <a:t>して設置</a:t>
            </a:r>
            <a:r>
              <a:rPr lang="ja-JP" altLang="en-US" sz="1500" dirty="0" smtClean="0">
                <a:latin typeface="+mj-ea"/>
              </a:rPr>
              <a:t>されるものである。</a:t>
            </a:r>
            <a:endParaRPr lang="en-US" altLang="ja-JP" sz="1500" dirty="0" smtClean="0">
              <a:latin typeface="+mj-ea"/>
            </a:endParaRPr>
          </a:p>
          <a:p>
            <a:pPr marL="174625" indent="-174625">
              <a:lnSpc>
                <a:spcPts val="2000"/>
              </a:lnSpc>
            </a:pPr>
            <a:endParaRPr lang="en-US" altLang="ja-JP" sz="1500" dirty="0">
              <a:solidFill>
                <a:schemeClr val="tx1"/>
              </a:solidFill>
              <a:latin typeface="+mj-ea"/>
            </a:endParaRPr>
          </a:p>
          <a:p>
            <a:pPr marL="174625" indent="-174625">
              <a:lnSpc>
                <a:spcPts val="2000"/>
              </a:lnSpc>
            </a:pPr>
            <a:r>
              <a:rPr lang="ja-JP" altLang="en-US" sz="1500" dirty="0" smtClean="0">
                <a:solidFill>
                  <a:schemeClr val="tx1"/>
                </a:solidFill>
                <a:latin typeface="+mj-ea"/>
              </a:rPr>
              <a:t>○ そのため、</a:t>
            </a:r>
            <a:r>
              <a:rPr lang="ja-JP" altLang="en-US" sz="1500" u="sng" dirty="0" smtClean="0">
                <a:solidFill>
                  <a:schemeClr val="tx1"/>
                </a:solidFill>
                <a:latin typeface="+mj-ea"/>
              </a:rPr>
              <a:t>都道府県</a:t>
            </a:r>
            <a:r>
              <a:rPr lang="ja-JP" altLang="en-US" sz="1500" u="sng" dirty="0">
                <a:solidFill>
                  <a:schemeClr val="tx1"/>
                </a:solidFill>
                <a:latin typeface="+mj-ea"/>
              </a:rPr>
              <a:t>の国保運営協</a:t>
            </a:r>
            <a:r>
              <a:rPr lang="ja-JP" altLang="en-US" sz="1500" u="sng" dirty="0" smtClean="0">
                <a:solidFill>
                  <a:schemeClr val="tx1"/>
                </a:solidFill>
                <a:latin typeface="+mj-ea"/>
              </a:rPr>
              <a:t>議会については</a:t>
            </a:r>
            <a:r>
              <a:rPr lang="ja-JP" altLang="en-US" sz="1500" dirty="0" smtClean="0">
                <a:solidFill>
                  <a:schemeClr val="tx1"/>
                </a:solidFill>
                <a:latin typeface="+mj-ea"/>
              </a:rPr>
              <a:t>、「国保の被保険者」、「国保の</a:t>
            </a:r>
            <a:r>
              <a:rPr lang="ja-JP" altLang="en-US" sz="1500" dirty="0">
                <a:solidFill>
                  <a:schemeClr val="tx1"/>
                </a:solidFill>
              </a:rPr>
              <a:t>保険医又は保険</a:t>
            </a:r>
            <a:r>
              <a:rPr lang="ja-JP" altLang="en-US" sz="1500" dirty="0" smtClean="0">
                <a:solidFill>
                  <a:schemeClr val="tx1"/>
                </a:solidFill>
              </a:rPr>
              <a:t>薬剤師</a:t>
            </a:r>
            <a:r>
              <a:rPr lang="ja-JP" altLang="en-US" sz="1500" dirty="0" smtClean="0">
                <a:solidFill>
                  <a:schemeClr val="tx1"/>
                </a:solidFill>
                <a:latin typeface="+mj-ea"/>
              </a:rPr>
              <a:t>」、「公益（学識経験者等）」の三者の代表に加え、国保財政において被用者保険が拠出する前期高齢者交付金の割合が相当程度高く</a:t>
            </a:r>
            <a:r>
              <a:rPr lang="ja-JP" altLang="en-US" sz="1500" dirty="0" smtClean="0">
                <a:solidFill>
                  <a:schemeClr val="tx1"/>
                </a:solidFill>
                <a:latin typeface="ＭＳ Ｐ明朝" panose="02020600040205080304" pitchFamily="18" charset="-128"/>
                <a:ea typeface="ＭＳ Ｐ明朝" panose="02020600040205080304" pitchFamily="18" charset="-128"/>
              </a:rPr>
              <a:t>（約</a:t>
            </a:r>
            <a:r>
              <a:rPr lang="en-US" altLang="ja-JP" sz="1500" dirty="0">
                <a:solidFill>
                  <a:schemeClr val="tx1"/>
                </a:solidFill>
                <a:latin typeface="ＭＳ Ｐ明朝" panose="02020600040205080304" pitchFamily="18" charset="-128"/>
                <a:ea typeface="ＭＳ Ｐ明朝" panose="02020600040205080304" pitchFamily="18" charset="-128"/>
              </a:rPr>
              <a:t>31</a:t>
            </a:r>
            <a:r>
              <a:rPr lang="ja-JP" altLang="en-US" sz="1500" dirty="0" smtClean="0">
                <a:solidFill>
                  <a:schemeClr val="tx1"/>
                </a:solidFill>
                <a:latin typeface="ＭＳ Ｐ明朝" panose="02020600040205080304" pitchFamily="18" charset="-128"/>
                <a:ea typeface="ＭＳ Ｐ明朝" panose="02020600040205080304" pitchFamily="18" charset="-128"/>
              </a:rPr>
              <a:t>％。平成</a:t>
            </a:r>
            <a:r>
              <a:rPr lang="en-US" altLang="ja-JP" sz="1500" dirty="0" smtClean="0">
                <a:solidFill>
                  <a:schemeClr val="tx1"/>
                </a:solidFill>
                <a:latin typeface="ＭＳ Ｐ明朝" panose="02020600040205080304" pitchFamily="18" charset="-128"/>
                <a:ea typeface="ＭＳ Ｐ明朝" panose="02020600040205080304" pitchFamily="18" charset="-128"/>
              </a:rPr>
              <a:t>27</a:t>
            </a:r>
            <a:r>
              <a:rPr lang="ja-JP" altLang="en-US" sz="1500" dirty="0" smtClean="0">
                <a:solidFill>
                  <a:schemeClr val="tx1"/>
                </a:solidFill>
                <a:latin typeface="ＭＳ Ｐ明朝" panose="02020600040205080304" pitchFamily="18" charset="-128"/>
                <a:ea typeface="ＭＳ Ｐ明朝" panose="02020600040205080304" pitchFamily="18" charset="-128"/>
              </a:rPr>
              <a:t>年度予算ベース）</a:t>
            </a:r>
            <a:r>
              <a:rPr lang="ja-JP" altLang="en-US" sz="1500" dirty="0" smtClean="0">
                <a:solidFill>
                  <a:schemeClr val="tx1"/>
                </a:solidFill>
                <a:latin typeface="+mj-ea"/>
              </a:rPr>
              <a:t>、国保事業の運営の在り方が被用者保険の運営にも影響を与えることに鑑み、</a:t>
            </a:r>
            <a:r>
              <a:rPr lang="ja-JP" altLang="en-US" sz="1500" u="sng" dirty="0" smtClean="0">
                <a:solidFill>
                  <a:schemeClr val="tx1"/>
                </a:solidFill>
                <a:latin typeface="+mj-ea"/>
              </a:rPr>
              <a:t>「被用者保険」の代表も必ずその構成員とすることとする</a:t>
            </a:r>
            <a:r>
              <a:rPr lang="ja-JP" altLang="en-US" sz="1500" dirty="0" smtClean="0">
                <a:solidFill>
                  <a:schemeClr val="tx1"/>
                </a:solidFill>
                <a:latin typeface="+mj-ea"/>
              </a:rPr>
              <a:t>。</a:t>
            </a:r>
            <a:endParaRPr lang="en-US" altLang="ja-JP" sz="1500" dirty="0" smtClean="0">
              <a:solidFill>
                <a:schemeClr val="tx1"/>
              </a:solidFill>
              <a:latin typeface="+mj-ea"/>
            </a:endParaRPr>
          </a:p>
          <a:p>
            <a:pPr marL="174625" indent="-174625">
              <a:lnSpc>
                <a:spcPts val="2000"/>
              </a:lnSpc>
            </a:pPr>
            <a:endParaRPr lang="en-US" altLang="ja-JP" sz="1500" dirty="0">
              <a:solidFill>
                <a:schemeClr val="tx1"/>
              </a:solidFill>
              <a:latin typeface="+mj-ea"/>
              <a:ea typeface="+mj-ea"/>
            </a:endParaRPr>
          </a:p>
          <a:p>
            <a:pPr marL="174625" indent="-174625">
              <a:lnSpc>
                <a:spcPts val="2000"/>
              </a:lnSpc>
            </a:pPr>
            <a:r>
              <a:rPr lang="ja-JP" altLang="en-US" sz="1500" dirty="0" smtClean="0">
                <a:solidFill>
                  <a:schemeClr val="tx1"/>
                </a:solidFill>
                <a:latin typeface="+mj-ea"/>
                <a:ea typeface="+mj-ea"/>
              </a:rPr>
              <a:t>○ 一方、都道府県とともに国保の運営を担うこととなる</a:t>
            </a:r>
            <a:r>
              <a:rPr lang="ja-JP" altLang="en-US" sz="1500" u="sng" dirty="0" smtClean="0">
                <a:solidFill>
                  <a:schemeClr val="tx1"/>
                </a:solidFill>
                <a:latin typeface="+mj-ea"/>
                <a:ea typeface="+mj-ea"/>
              </a:rPr>
              <a:t>市町村</a:t>
            </a:r>
            <a:r>
              <a:rPr lang="ja-JP" altLang="en-US" sz="1500" dirty="0" smtClean="0">
                <a:solidFill>
                  <a:schemeClr val="tx1"/>
                </a:solidFill>
                <a:latin typeface="+mj-ea"/>
                <a:ea typeface="+mj-ea"/>
              </a:rPr>
              <a:t>については、</a:t>
            </a:r>
            <a:r>
              <a:rPr lang="ja-JP" altLang="en-US" sz="1500" dirty="0">
                <a:solidFill>
                  <a:schemeClr val="tx1"/>
                </a:solidFill>
                <a:latin typeface="+mj-ea"/>
              </a:rPr>
              <a:t>都道府県の国保運営協</a:t>
            </a:r>
            <a:r>
              <a:rPr lang="ja-JP" altLang="en-US" sz="1500" dirty="0" smtClean="0">
                <a:solidFill>
                  <a:schemeClr val="tx1"/>
                </a:solidFill>
                <a:latin typeface="+mj-ea"/>
              </a:rPr>
              <a:t>議会の構成員ではなく、</a:t>
            </a:r>
            <a:r>
              <a:rPr lang="ja-JP" altLang="en-US" sz="1500" u="sng" dirty="0" smtClean="0">
                <a:solidFill>
                  <a:schemeClr val="tx1"/>
                </a:solidFill>
                <a:latin typeface="+mj-ea"/>
              </a:rPr>
              <a:t>事務局の立場から審議に参画することを想定</a:t>
            </a:r>
            <a:r>
              <a:rPr lang="ja-JP" altLang="en-US" sz="1500" dirty="0" smtClean="0">
                <a:solidFill>
                  <a:schemeClr val="tx1"/>
                </a:solidFill>
                <a:latin typeface="+mj-ea"/>
              </a:rPr>
              <a:t>している。</a:t>
            </a:r>
            <a:endParaRPr lang="en-US" altLang="ja-JP" sz="1500" dirty="0" smtClean="0">
              <a:solidFill>
                <a:schemeClr val="tx1"/>
              </a:solidFill>
              <a:latin typeface="+mj-ea"/>
              <a:ea typeface="+mj-ea"/>
            </a:endParaRPr>
          </a:p>
          <a:p>
            <a:pPr marL="450850" indent="-177800">
              <a:lnSpc>
                <a:spcPts val="2000"/>
              </a:lnSpc>
            </a:pPr>
            <a:r>
              <a:rPr lang="en-US" altLang="ja-JP" sz="1500" dirty="0" smtClean="0">
                <a:solidFill>
                  <a:schemeClr val="tx1"/>
                </a:solidFill>
                <a:latin typeface="ＭＳ Ｐ明朝" panose="02020600040205080304" pitchFamily="18" charset="-128"/>
                <a:ea typeface="ＭＳ Ｐ明朝" panose="02020600040205080304" pitchFamily="18" charset="-128"/>
              </a:rPr>
              <a:t>※ </a:t>
            </a:r>
            <a:r>
              <a:rPr lang="ja-JP" altLang="en-US" sz="1500" dirty="0" smtClean="0">
                <a:solidFill>
                  <a:schemeClr val="tx1"/>
                </a:solidFill>
                <a:latin typeface="ＭＳ Ｐ明朝" panose="02020600040205080304" pitchFamily="18" charset="-128"/>
                <a:ea typeface="ＭＳ Ｐ明朝" panose="02020600040205080304" pitchFamily="18" charset="-128"/>
              </a:rPr>
              <a:t>都道府県と市町村との間の協議については、国保運営協議会とは別の場において行われ、当該場</a:t>
            </a:r>
            <a:r>
              <a:rPr lang="ja-JP" altLang="en-US" sz="1500" dirty="0">
                <a:solidFill>
                  <a:schemeClr val="tx1"/>
                </a:solidFill>
                <a:latin typeface="ＭＳ Ｐ明朝" panose="02020600040205080304" pitchFamily="18" charset="-128"/>
                <a:ea typeface="ＭＳ Ｐ明朝" panose="02020600040205080304" pitchFamily="18" charset="-128"/>
              </a:rPr>
              <a:t>での</a:t>
            </a:r>
            <a:r>
              <a:rPr lang="ja-JP" altLang="en-US" sz="1500" dirty="0" smtClean="0">
                <a:solidFill>
                  <a:schemeClr val="tx1"/>
                </a:solidFill>
                <a:latin typeface="ＭＳ Ｐ明朝" panose="02020600040205080304" pitchFamily="18" charset="-128"/>
                <a:ea typeface="ＭＳ Ｐ明朝" panose="02020600040205080304" pitchFamily="18" charset="-128"/>
              </a:rPr>
              <a:t>協議内容を踏まえたものが国保運営協議会において審議されることを想定している。</a:t>
            </a:r>
            <a:endParaRPr lang="en-US" altLang="ja-JP" sz="1500" b="1" dirty="0" smtClean="0">
              <a:solidFill>
                <a:schemeClr val="tx1"/>
              </a:solidFill>
              <a:latin typeface="+mj-ea"/>
            </a:endParaRPr>
          </a:p>
          <a:p>
            <a:pPr marL="174625" indent="-174625">
              <a:lnSpc>
                <a:spcPts val="2000"/>
              </a:lnSpc>
            </a:pPr>
            <a:endParaRPr lang="en-US" altLang="ja-JP" sz="1500" b="1" dirty="0" smtClean="0">
              <a:solidFill>
                <a:schemeClr val="tx1"/>
              </a:solidFill>
              <a:latin typeface="+mj-ea"/>
            </a:endParaRPr>
          </a:p>
          <a:p>
            <a:pPr marL="174625" indent="-174625">
              <a:lnSpc>
                <a:spcPts val="2000"/>
              </a:lnSpc>
            </a:pPr>
            <a:r>
              <a:rPr lang="ja-JP" altLang="en-US" sz="1500" b="1" dirty="0" smtClean="0">
                <a:solidFill>
                  <a:schemeClr val="tx1"/>
                </a:solidFill>
                <a:latin typeface="+mj-ea"/>
              </a:rPr>
              <a:t>＜</a:t>
            </a:r>
            <a:r>
              <a:rPr lang="ja-JP" altLang="en-US" sz="1500" b="1" dirty="0">
                <a:solidFill>
                  <a:schemeClr val="tx1"/>
                </a:solidFill>
                <a:latin typeface="+mj-ea"/>
              </a:rPr>
              <a:t>委員</a:t>
            </a:r>
            <a:r>
              <a:rPr lang="ja-JP" altLang="en-US" sz="1500" b="1" dirty="0" smtClean="0">
                <a:solidFill>
                  <a:schemeClr val="tx1"/>
                </a:solidFill>
                <a:latin typeface="+mj-ea"/>
              </a:rPr>
              <a:t>の数 等＞　</a:t>
            </a:r>
            <a:endParaRPr lang="en-US" altLang="ja-JP" sz="1500" b="1" dirty="0">
              <a:solidFill>
                <a:schemeClr val="tx1"/>
              </a:solidFill>
              <a:latin typeface="+mj-ea"/>
            </a:endParaRPr>
          </a:p>
          <a:p>
            <a:pPr marL="174625" indent="-174625">
              <a:lnSpc>
                <a:spcPts val="2000"/>
              </a:lnSpc>
            </a:pPr>
            <a:r>
              <a:rPr lang="ja-JP" altLang="en-US" sz="1500" dirty="0" smtClean="0">
                <a:solidFill>
                  <a:schemeClr val="tx1"/>
                </a:solidFill>
                <a:latin typeface="+mj-ea"/>
                <a:ea typeface="+mj-ea"/>
              </a:rPr>
              <a:t>○ </a:t>
            </a:r>
            <a:r>
              <a:rPr lang="ja-JP" altLang="en-US" sz="1500" dirty="0" smtClean="0">
                <a:solidFill>
                  <a:schemeClr val="tx1"/>
                </a:solidFill>
                <a:latin typeface="+mj-ea"/>
              </a:rPr>
              <a:t>国保</a:t>
            </a:r>
            <a:r>
              <a:rPr lang="ja-JP" altLang="en-US" sz="1500" dirty="0">
                <a:solidFill>
                  <a:schemeClr val="tx1"/>
                </a:solidFill>
                <a:latin typeface="+mj-ea"/>
              </a:rPr>
              <a:t>の被</a:t>
            </a:r>
            <a:r>
              <a:rPr lang="ja-JP" altLang="en-US" sz="1500" dirty="0" smtClean="0">
                <a:solidFill>
                  <a:schemeClr val="tx1"/>
                </a:solidFill>
                <a:latin typeface="+mj-ea"/>
              </a:rPr>
              <a:t>保険者</a:t>
            </a:r>
            <a:r>
              <a:rPr lang="ja-JP" altLang="en-US" sz="1500" dirty="0">
                <a:solidFill>
                  <a:schemeClr val="tx1"/>
                </a:solidFill>
                <a:latin typeface="+mj-ea"/>
              </a:rPr>
              <a:t>の</a:t>
            </a:r>
            <a:r>
              <a:rPr lang="ja-JP" altLang="en-US" sz="1500" dirty="0" smtClean="0">
                <a:solidFill>
                  <a:schemeClr val="tx1"/>
                </a:solidFill>
              </a:rPr>
              <a:t>代表</a:t>
            </a:r>
            <a:r>
              <a:rPr lang="ja-JP" altLang="en-US" sz="1500" dirty="0" smtClean="0">
                <a:solidFill>
                  <a:schemeClr val="tx1"/>
                </a:solidFill>
                <a:latin typeface="+mj-ea"/>
              </a:rPr>
              <a:t>、</a:t>
            </a:r>
            <a:r>
              <a:rPr lang="ja-JP" altLang="en-US" sz="1500" dirty="0">
                <a:solidFill>
                  <a:schemeClr val="tx1"/>
                </a:solidFill>
                <a:latin typeface="+mj-ea"/>
              </a:rPr>
              <a:t>国保</a:t>
            </a:r>
            <a:r>
              <a:rPr lang="ja-JP" altLang="en-US" sz="1500" dirty="0" smtClean="0">
                <a:solidFill>
                  <a:schemeClr val="tx1"/>
                </a:solidFill>
                <a:latin typeface="+mj-ea"/>
              </a:rPr>
              <a:t>の</a:t>
            </a:r>
            <a:r>
              <a:rPr lang="ja-JP" altLang="en-US" sz="1500" dirty="0" smtClean="0">
                <a:solidFill>
                  <a:schemeClr val="tx1"/>
                </a:solidFill>
              </a:rPr>
              <a:t>保険医又</a:t>
            </a:r>
            <a:r>
              <a:rPr lang="ja-JP" altLang="en-US" sz="1500" dirty="0">
                <a:solidFill>
                  <a:schemeClr val="tx1"/>
                </a:solidFill>
              </a:rPr>
              <a:t>は保険</a:t>
            </a:r>
            <a:r>
              <a:rPr lang="ja-JP" altLang="en-US" sz="1500" dirty="0" smtClean="0">
                <a:solidFill>
                  <a:schemeClr val="tx1"/>
                </a:solidFill>
              </a:rPr>
              <a:t>薬剤師</a:t>
            </a:r>
            <a:r>
              <a:rPr lang="ja-JP" altLang="en-US" sz="1500" dirty="0">
                <a:solidFill>
                  <a:schemeClr val="tx1"/>
                </a:solidFill>
                <a:latin typeface="+mj-ea"/>
              </a:rPr>
              <a:t>の</a:t>
            </a:r>
            <a:r>
              <a:rPr lang="ja-JP" altLang="en-US" sz="1500" dirty="0" smtClean="0">
                <a:solidFill>
                  <a:schemeClr val="tx1"/>
                </a:solidFill>
              </a:rPr>
              <a:t>代表</a:t>
            </a:r>
            <a:r>
              <a:rPr lang="ja-JP" altLang="en-US" sz="1500" dirty="0" smtClean="0">
                <a:solidFill>
                  <a:schemeClr val="tx1"/>
                </a:solidFill>
                <a:latin typeface="+mj-ea"/>
              </a:rPr>
              <a:t>、</a:t>
            </a:r>
            <a:r>
              <a:rPr lang="ja-JP" altLang="en-US" sz="1500" dirty="0">
                <a:solidFill>
                  <a:schemeClr val="tx1"/>
                </a:solidFill>
                <a:latin typeface="+mj-ea"/>
              </a:rPr>
              <a:t>公益の</a:t>
            </a:r>
            <a:r>
              <a:rPr lang="ja-JP" altLang="en-US" sz="1500" dirty="0" smtClean="0">
                <a:solidFill>
                  <a:schemeClr val="tx1"/>
                </a:solidFill>
              </a:rPr>
              <a:t>代表</a:t>
            </a:r>
            <a:r>
              <a:rPr lang="ja-JP" altLang="en-US" sz="1500" dirty="0" smtClean="0">
                <a:solidFill>
                  <a:schemeClr val="tx1"/>
                </a:solidFill>
                <a:latin typeface="+mj-ea"/>
                <a:ea typeface="+mj-ea"/>
              </a:rPr>
              <a:t>各側の意向が適切に配慮されるよう、</a:t>
            </a:r>
            <a:r>
              <a:rPr lang="ja-JP" altLang="en-US" sz="1500" u="sng" dirty="0" smtClean="0">
                <a:solidFill>
                  <a:schemeClr val="tx1"/>
                </a:solidFill>
                <a:latin typeface="+mj-ea"/>
                <a:ea typeface="+mj-ea"/>
              </a:rPr>
              <a:t>それぞれ同数とする</a:t>
            </a:r>
            <a:r>
              <a:rPr lang="ja-JP" altLang="en-US" sz="1500" dirty="0" smtClean="0">
                <a:solidFill>
                  <a:schemeClr val="tx1"/>
                </a:solidFill>
                <a:latin typeface="+mj-ea"/>
                <a:ea typeface="+mj-ea"/>
              </a:rPr>
              <a:t>。</a:t>
            </a:r>
            <a:r>
              <a:rPr lang="ja-JP" altLang="en-US" sz="1500" u="sng" dirty="0" smtClean="0">
                <a:solidFill>
                  <a:schemeClr val="tx1"/>
                </a:solidFill>
                <a:latin typeface="+mj-ea"/>
              </a:rPr>
              <a:t>被</a:t>
            </a:r>
            <a:r>
              <a:rPr lang="ja-JP" altLang="en-US" sz="1500" u="sng" dirty="0">
                <a:solidFill>
                  <a:schemeClr val="tx1"/>
                </a:solidFill>
                <a:latin typeface="+mj-ea"/>
              </a:rPr>
              <a:t>用者保険</a:t>
            </a:r>
            <a:r>
              <a:rPr lang="ja-JP" altLang="en-US" sz="1500" u="sng" dirty="0" smtClean="0">
                <a:solidFill>
                  <a:schemeClr val="tx1"/>
                </a:solidFill>
              </a:rPr>
              <a:t>代表</a:t>
            </a:r>
            <a:r>
              <a:rPr lang="ja-JP" altLang="en-US" sz="1500" u="sng" dirty="0" smtClean="0">
                <a:solidFill>
                  <a:schemeClr val="tx1"/>
                </a:solidFill>
                <a:latin typeface="+mj-ea"/>
              </a:rPr>
              <a:t>については、各代表の数の半数以上、同数以内</a:t>
            </a:r>
            <a:r>
              <a:rPr lang="ja-JP" altLang="en-US" sz="1500" dirty="0" smtClean="0">
                <a:solidFill>
                  <a:schemeClr val="tx1"/>
                </a:solidFill>
                <a:latin typeface="+mj-ea"/>
              </a:rPr>
              <a:t>とする。</a:t>
            </a:r>
            <a:endParaRPr lang="en-US" altLang="ja-JP" sz="1500" dirty="0" smtClean="0">
              <a:solidFill>
                <a:schemeClr val="tx1"/>
              </a:solidFill>
              <a:latin typeface="+mj-ea"/>
              <a:ea typeface="+mj-ea"/>
            </a:endParaRPr>
          </a:p>
          <a:p>
            <a:pPr marL="174625" indent="-174625">
              <a:lnSpc>
                <a:spcPts val="2000"/>
              </a:lnSpc>
            </a:pPr>
            <a:endParaRPr lang="en-US" altLang="ja-JP" sz="1500" dirty="0">
              <a:solidFill>
                <a:schemeClr val="tx1"/>
              </a:solidFill>
              <a:latin typeface="+mj-ea"/>
              <a:ea typeface="+mj-ea"/>
            </a:endParaRPr>
          </a:p>
          <a:p>
            <a:pPr marL="174625" indent="-174625">
              <a:lnSpc>
                <a:spcPts val="2000"/>
              </a:lnSpc>
            </a:pPr>
            <a:r>
              <a:rPr lang="ja-JP" altLang="en-US" sz="1500" dirty="0" smtClean="0">
                <a:solidFill>
                  <a:schemeClr val="tx1"/>
                </a:solidFill>
                <a:latin typeface="+mj-ea"/>
                <a:ea typeface="+mj-ea"/>
              </a:rPr>
              <a:t>○ また、各側委員の</a:t>
            </a:r>
            <a:r>
              <a:rPr lang="ja-JP" altLang="en-US" sz="1500" u="sng" dirty="0" smtClean="0">
                <a:solidFill>
                  <a:schemeClr val="tx1"/>
                </a:solidFill>
                <a:latin typeface="+mj-ea"/>
                <a:ea typeface="+mj-ea"/>
              </a:rPr>
              <a:t>具体的な人数</a:t>
            </a:r>
            <a:r>
              <a:rPr lang="ja-JP" altLang="en-US" sz="1500" dirty="0" smtClean="0">
                <a:solidFill>
                  <a:schemeClr val="tx1"/>
                </a:solidFill>
                <a:latin typeface="+mj-ea"/>
                <a:ea typeface="+mj-ea"/>
              </a:rPr>
              <a:t>については、</a:t>
            </a:r>
            <a:r>
              <a:rPr lang="ja-JP" altLang="en-US" sz="1500" u="sng" dirty="0" smtClean="0">
                <a:solidFill>
                  <a:schemeClr val="tx1"/>
                </a:solidFill>
                <a:latin typeface="+mj-ea"/>
                <a:ea typeface="+mj-ea"/>
              </a:rPr>
              <a:t>各都道府県の実情を踏まえて条例により決定</a:t>
            </a:r>
            <a:r>
              <a:rPr lang="ja-JP" altLang="en-US" sz="1500" dirty="0" smtClean="0">
                <a:solidFill>
                  <a:schemeClr val="tx1"/>
                </a:solidFill>
                <a:latin typeface="+mj-ea"/>
                <a:ea typeface="+mj-ea"/>
              </a:rPr>
              <a:t>する。</a:t>
            </a:r>
            <a:endParaRPr lang="en-US" altLang="ja-JP" sz="1500" dirty="0" smtClean="0">
              <a:solidFill>
                <a:schemeClr val="tx1"/>
              </a:solidFill>
              <a:latin typeface="+mj-ea"/>
              <a:ea typeface="+mj-ea"/>
            </a:endParaRPr>
          </a:p>
          <a:p>
            <a:pPr marL="174625" indent="-174625">
              <a:lnSpc>
                <a:spcPts val="2000"/>
              </a:lnSpc>
            </a:pPr>
            <a:endParaRPr lang="en-US" altLang="ja-JP" sz="1500" dirty="0" smtClean="0">
              <a:solidFill>
                <a:schemeClr val="tx1"/>
              </a:solidFill>
              <a:latin typeface="+mj-ea"/>
              <a:ea typeface="+mj-ea"/>
            </a:endParaRPr>
          </a:p>
          <a:p>
            <a:pPr marL="174625" indent="-174625">
              <a:lnSpc>
                <a:spcPts val="2000"/>
              </a:lnSpc>
              <a:spcAft>
                <a:spcPts val="600"/>
              </a:spcAft>
            </a:pPr>
            <a:r>
              <a:rPr lang="ja-JP" altLang="en-US" sz="1500" dirty="0" smtClean="0">
                <a:solidFill>
                  <a:schemeClr val="tx1"/>
                </a:solidFill>
                <a:latin typeface="+mj-ea"/>
                <a:ea typeface="+mj-ea"/>
              </a:rPr>
              <a:t>○ 委員の</a:t>
            </a:r>
            <a:r>
              <a:rPr lang="ja-JP" altLang="en-US" sz="1500" u="sng" dirty="0" smtClean="0">
                <a:solidFill>
                  <a:schemeClr val="tx1"/>
                </a:solidFill>
                <a:latin typeface="+mj-ea"/>
                <a:ea typeface="+mj-ea"/>
              </a:rPr>
              <a:t>任期</a:t>
            </a:r>
            <a:r>
              <a:rPr lang="ja-JP" altLang="en-US" sz="1500" dirty="0" smtClean="0">
                <a:solidFill>
                  <a:schemeClr val="tx1"/>
                </a:solidFill>
                <a:latin typeface="+mj-ea"/>
                <a:ea typeface="+mj-ea"/>
              </a:rPr>
              <a:t>については、</a:t>
            </a:r>
            <a:r>
              <a:rPr lang="ja-JP" altLang="en-US" sz="1500" u="sng" dirty="0" smtClean="0">
                <a:solidFill>
                  <a:schemeClr val="tx1"/>
                </a:solidFill>
                <a:latin typeface="+mj-ea"/>
                <a:ea typeface="+mj-ea"/>
              </a:rPr>
              <a:t>三年</a:t>
            </a:r>
            <a:r>
              <a:rPr lang="ja-JP" altLang="en-US" sz="1500" dirty="0" smtClean="0">
                <a:solidFill>
                  <a:schemeClr val="tx1"/>
                </a:solidFill>
                <a:latin typeface="+mj-ea"/>
                <a:ea typeface="+mj-ea"/>
              </a:rPr>
              <a:t>とする。</a:t>
            </a:r>
            <a:endParaRPr lang="en-US" altLang="ja-JP" sz="1500" dirty="0" smtClean="0">
              <a:solidFill>
                <a:schemeClr val="tx1"/>
              </a:solidFill>
              <a:latin typeface="+mj-ea"/>
              <a:ea typeface="+mj-ea"/>
            </a:endParaRPr>
          </a:p>
          <a:p>
            <a:pPr marL="174625" indent="-174625">
              <a:lnSpc>
                <a:spcPts val="2000"/>
              </a:lnSpc>
            </a:pPr>
            <a:r>
              <a:rPr lang="ja-JP" altLang="en-US" sz="1400" dirty="0" smtClean="0">
                <a:solidFill>
                  <a:schemeClr val="tx1"/>
                </a:solidFill>
                <a:latin typeface="+mj-ea"/>
                <a:ea typeface="+mj-ea"/>
              </a:rPr>
              <a:t>　</a:t>
            </a:r>
            <a:r>
              <a:rPr lang="ja-JP" altLang="en-US" sz="1500" dirty="0" smtClean="0">
                <a:solidFill>
                  <a:schemeClr val="tx1"/>
                </a:solidFill>
                <a:latin typeface="+mj-ea"/>
                <a:ea typeface="+mj-ea"/>
              </a:rPr>
              <a:t>　</a:t>
            </a:r>
            <a:r>
              <a:rPr lang="en-US" altLang="ja-JP" sz="1500" dirty="0" smtClean="0">
                <a:solidFill>
                  <a:schemeClr val="tx1"/>
                </a:solidFill>
                <a:latin typeface="+mj-ea"/>
                <a:ea typeface="+mj-ea"/>
              </a:rPr>
              <a:t>※</a:t>
            </a:r>
            <a:r>
              <a:rPr lang="ja-JP" altLang="en-US" sz="1500" dirty="0">
                <a:solidFill>
                  <a:schemeClr val="tx1"/>
                </a:solidFill>
                <a:latin typeface="ＭＳ Ｐ明朝" panose="02020600040205080304" pitchFamily="18" charset="-128"/>
                <a:ea typeface="ＭＳ Ｐ明朝" panose="02020600040205080304" pitchFamily="18" charset="-128"/>
              </a:rPr>
              <a:t>　上記委員の</a:t>
            </a:r>
            <a:r>
              <a:rPr lang="ja-JP" altLang="en-US" sz="1500" dirty="0" smtClean="0">
                <a:solidFill>
                  <a:schemeClr val="tx1"/>
                </a:solidFill>
                <a:latin typeface="ＭＳ Ｐ明朝" panose="02020600040205080304" pitchFamily="18" charset="-128"/>
                <a:ea typeface="ＭＳ Ｐ明朝" panose="02020600040205080304" pitchFamily="18" charset="-128"/>
              </a:rPr>
              <a:t>数等については、現行の市町村の国保運営協議会と同様の取扱い。</a:t>
            </a:r>
            <a:endParaRPr lang="en-US" altLang="ja-JP" sz="1500" dirty="0" smtClean="0">
              <a:solidFill>
                <a:schemeClr val="tx1"/>
              </a:solidFill>
              <a:latin typeface="ＭＳ Ｐ明朝" panose="02020600040205080304" pitchFamily="18" charset="-128"/>
              <a:ea typeface="ＭＳ Ｐ明朝" panose="02020600040205080304" pitchFamily="18" charset="-128"/>
            </a:endParaRPr>
          </a:p>
        </p:txBody>
      </p:sp>
      <p:sp>
        <p:nvSpPr>
          <p:cNvPr id="114" name="スライド番号プレースホルダー 1"/>
          <p:cNvSpPr txBox="1">
            <a:spLocks/>
          </p:cNvSpPr>
          <p:nvPr/>
        </p:nvSpPr>
        <p:spPr>
          <a:xfrm>
            <a:off x="7594600" y="6479150"/>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14</a:t>
            </a:fld>
            <a:endParaRPr lang="ja-JP" altLang="en-US"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12620231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タイトル 1"/>
          <p:cNvSpPr txBox="1">
            <a:spLocks/>
          </p:cNvSpPr>
          <p:nvPr/>
        </p:nvSpPr>
        <p:spPr>
          <a:xfrm>
            <a:off x="0" y="47927"/>
            <a:ext cx="9666189" cy="369332"/>
          </a:xfrm>
          <a:prstGeom prst="rect">
            <a:avLst/>
          </a:prstGeom>
          <a:noFill/>
        </p:spPr>
        <p:txBody>
          <a:bodyPr wrap="square" rtlCol="0">
            <a:spAutoFit/>
          </a:bodyPr>
          <a:lstStyle>
            <a:defPPr>
              <a:defRPr lang="ja-JP"/>
            </a:defPPr>
            <a:lvl1pPr>
              <a:defRPr sz="2000">
                <a:latin typeface="HGP創英角ｺﾞｼｯｸUB" panose="020B0900000000000000" pitchFamily="50" charset="-128"/>
                <a:ea typeface="HGP創英角ｺﾞｼｯｸUB" panose="020B0900000000000000" pitchFamily="50" charset="-128"/>
              </a:defRPr>
            </a:lvl1pPr>
          </a:lstStyle>
          <a:p>
            <a:pPr algn="ctr"/>
            <a:r>
              <a:rPr lang="ja-JP" altLang="en-US" sz="1800" dirty="0" smtClean="0"/>
              <a:t>市町村の国保運営協議会の構成等</a:t>
            </a:r>
            <a:endParaRPr lang="en-US" altLang="ja-JP" dirty="0"/>
          </a:p>
        </p:txBody>
      </p:sp>
      <p:cxnSp>
        <p:nvCxnSpPr>
          <p:cNvPr id="25" name="直線コネクタ 24"/>
          <p:cNvCxnSpPr/>
          <p:nvPr/>
        </p:nvCxnSpPr>
        <p:spPr>
          <a:xfrm>
            <a:off x="-107037" y="438106"/>
            <a:ext cx="10281593"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4" name="正方形/長方形 3"/>
          <p:cNvSpPr/>
          <p:nvPr/>
        </p:nvSpPr>
        <p:spPr>
          <a:xfrm>
            <a:off x="220148" y="836712"/>
            <a:ext cx="9445791" cy="4968552"/>
          </a:xfrm>
          <a:prstGeom prst="rect">
            <a:avLst/>
          </a:prstGeom>
        </p:spPr>
        <p:style>
          <a:lnRef idx="2">
            <a:schemeClr val="dk1"/>
          </a:lnRef>
          <a:fillRef idx="1">
            <a:schemeClr val="lt1"/>
          </a:fillRef>
          <a:effectRef idx="0">
            <a:schemeClr val="dk1"/>
          </a:effectRef>
          <a:fontRef idx="minor">
            <a:schemeClr val="dk1"/>
          </a:fontRef>
        </p:style>
        <p:txBody>
          <a:bodyPr tIns="72000" rtlCol="0" anchor="t" anchorCtr="0"/>
          <a:lstStyle/>
          <a:p>
            <a:pPr marL="174625" indent="-174625">
              <a:lnSpc>
                <a:spcPts val="2000"/>
              </a:lnSpc>
            </a:pPr>
            <a:r>
              <a:rPr lang="ja-JP" altLang="en-US" sz="1500" b="1" dirty="0">
                <a:latin typeface="+mj-ea"/>
                <a:ea typeface="+mj-ea"/>
              </a:rPr>
              <a:t>＜</a:t>
            </a:r>
            <a:r>
              <a:rPr lang="ja-JP" altLang="en-US" sz="1500" b="1" dirty="0" smtClean="0">
                <a:latin typeface="+mj-ea"/>
                <a:ea typeface="+mj-ea"/>
              </a:rPr>
              <a:t>委員の構成＞</a:t>
            </a:r>
            <a:endParaRPr lang="en-US" altLang="ja-JP" sz="1500" dirty="0" smtClean="0">
              <a:solidFill>
                <a:schemeClr val="tx1"/>
              </a:solidFill>
              <a:latin typeface="+mj-ea"/>
              <a:ea typeface="+mj-ea"/>
            </a:endParaRPr>
          </a:p>
          <a:p>
            <a:pPr marL="174625" indent="-174625">
              <a:lnSpc>
                <a:spcPts val="2000"/>
              </a:lnSpc>
            </a:pPr>
            <a:r>
              <a:rPr lang="ja-JP" altLang="en-US" sz="1500" dirty="0" smtClean="0">
                <a:solidFill>
                  <a:schemeClr val="tx1"/>
                </a:solidFill>
                <a:latin typeface="+mj-ea"/>
                <a:ea typeface="+mj-ea"/>
              </a:rPr>
              <a:t>○ 従来より市町村に設置されている国保運営協議会にあっては、</a:t>
            </a:r>
            <a:endParaRPr lang="en-US" altLang="ja-JP" sz="1500" dirty="0" smtClean="0">
              <a:solidFill>
                <a:schemeClr val="tx1"/>
              </a:solidFill>
              <a:latin typeface="+mj-ea"/>
              <a:ea typeface="+mj-ea"/>
            </a:endParaRPr>
          </a:p>
          <a:p>
            <a:pPr marL="174625" indent="3175">
              <a:lnSpc>
                <a:spcPts val="2000"/>
              </a:lnSpc>
            </a:pPr>
            <a:r>
              <a:rPr lang="ja-JP" altLang="en-US" sz="1500" dirty="0" smtClean="0">
                <a:solidFill>
                  <a:schemeClr val="tx1"/>
                </a:solidFill>
                <a:latin typeface="+mj-ea"/>
                <a:ea typeface="+mj-ea"/>
              </a:rPr>
              <a:t>・ 「</a:t>
            </a:r>
            <a:r>
              <a:rPr lang="ja-JP" altLang="en-US" sz="1500" u="sng" dirty="0" smtClean="0">
                <a:solidFill>
                  <a:schemeClr val="tx1"/>
                </a:solidFill>
                <a:latin typeface="+mj-ea"/>
              </a:rPr>
              <a:t>国保</a:t>
            </a:r>
            <a:r>
              <a:rPr lang="ja-JP" altLang="en-US" sz="1500" u="sng" dirty="0">
                <a:solidFill>
                  <a:schemeClr val="tx1"/>
                </a:solidFill>
                <a:latin typeface="+mj-ea"/>
              </a:rPr>
              <a:t>の被</a:t>
            </a:r>
            <a:r>
              <a:rPr lang="ja-JP" altLang="en-US" sz="1500" u="sng" dirty="0" smtClean="0">
                <a:solidFill>
                  <a:schemeClr val="tx1"/>
                </a:solidFill>
                <a:latin typeface="+mj-ea"/>
              </a:rPr>
              <a:t>保険者」、「国保の</a:t>
            </a:r>
            <a:r>
              <a:rPr lang="ja-JP" altLang="en-US" sz="1500" u="sng" dirty="0">
                <a:solidFill>
                  <a:schemeClr val="tx1"/>
                </a:solidFill>
              </a:rPr>
              <a:t>保険医又は保険</a:t>
            </a:r>
            <a:r>
              <a:rPr lang="ja-JP" altLang="en-US" sz="1500" u="sng" dirty="0" smtClean="0">
                <a:solidFill>
                  <a:schemeClr val="tx1"/>
                </a:solidFill>
              </a:rPr>
              <a:t>薬剤師</a:t>
            </a:r>
            <a:r>
              <a:rPr lang="ja-JP" altLang="en-US" sz="1500" u="sng" dirty="0" smtClean="0">
                <a:solidFill>
                  <a:schemeClr val="tx1"/>
                </a:solidFill>
                <a:latin typeface="+mj-ea"/>
              </a:rPr>
              <a:t>」、「</a:t>
            </a:r>
            <a:r>
              <a:rPr lang="ja-JP" altLang="en-US" sz="1500" u="sng" dirty="0">
                <a:solidFill>
                  <a:schemeClr val="tx1"/>
                </a:solidFill>
                <a:latin typeface="+mj-ea"/>
              </a:rPr>
              <a:t>公益</a:t>
            </a:r>
            <a:r>
              <a:rPr lang="ja-JP" altLang="en-US" sz="1500" u="sng" dirty="0" smtClean="0">
                <a:solidFill>
                  <a:schemeClr val="tx1"/>
                </a:solidFill>
                <a:latin typeface="+mj-ea"/>
              </a:rPr>
              <a:t>（学識</a:t>
            </a:r>
            <a:r>
              <a:rPr lang="ja-JP" altLang="en-US" sz="1500" u="sng" dirty="0">
                <a:solidFill>
                  <a:schemeClr val="tx1"/>
                </a:solidFill>
                <a:latin typeface="+mj-ea"/>
              </a:rPr>
              <a:t>経験者等） </a:t>
            </a:r>
            <a:r>
              <a:rPr lang="ja-JP" altLang="en-US" sz="1500" u="sng" dirty="0" smtClean="0">
                <a:solidFill>
                  <a:schemeClr val="tx1"/>
                </a:solidFill>
                <a:latin typeface="+mj-ea"/>
              </a:rPr>
              <a:t>」の三者を必ずその構成員とし</a:t>
            </a:r>
            <a:r>
              <a:rPr lang="ja-JP" altLang="en-US" sz="1500" dirty="0" smtClean="0">
                <a:solidFill>
                  <a:schemeClr val="tx1"/>
                </a:solidFill>
                <a:latin typeface="+mj-ea"/>
              </a:rPr>
              <a:t>、</a:t>
            </a:r>
            <a:endParaRPr lang="en-US" altLang="ja-JP" sz="1500" dirty="0" smtClean="0">
              <a:solidFill>
                <a:schemeClr val="tx1"/>
              </a:solidFill>
              <a:latin typeface="+mj-ea"/>
            </a:endParaRPr>
          </a:p>
          <a:p>
            <a:pPr marL="273050" indent="-95250">
              <a:lnSpc>
                <a:spcPts val="2000"/>
              </a:lnSpc>
            </a:pPr>
            <a:r>
              <a:rPr lang="ja-JP" altLang="en-US" sz="1500" dirty="0" smtClean="0">
                <a:solidFill>
                  <a:schemeClr val="tx1"/>
                </a:solidFill>
                <a:latin typeface="+mj-ea"/>
                <a:ea typeface="+mj-ea"/>
              </a:rPr>
              <a:t>・ </a:t>
            </a:r>
            <a:r>
              <a:rPr lang="ja-JP" altLang="en-US" sz="1500" dirty="0" smtClean="0">
                <a:solidFill>
                  <a:schemeClr val="tx1"/>
                </a:solidFill>
                <a:latin typeface="+mj-ea"/>
              </a:rPr>
              <a:t>前期</a:t>
            </a:r>
            <a:r>
              <a:rPr lang="ja-JP" altLang="en-US" sz="1500" dirty="0">
                <a:solidFill>
                  <a:schemeClr val="tx1"/>
                </a:solidFill>
                <a:latin typeface="+mj-ea"/>
              </a:rPr>
              <a:t>高齢者交付</a:t>
            </a:r>
            <a:r>
              <a:rPr lang="ja-JP" altLang="en-US" sz="1500" dirty="0" smtClean="0">
                <a:solidFill>
                  <a:schemeClr val="tx1"/>
                </a:solidFill>
                <a:latin typeface="+mj-ea"/>
              </a:rPr>
              <a:t>金の太宗を拠出する立場である</a:t>
            </a:r>
            <a:r>
              <a:rPr lang="ja-JP" altLang="en-US" sz="1500" u="sng" dirty="0" smtClean="0">
                <a:solidFill>
                  <a:schemeClr val="tx1"/>
                </a:solidFill>
                <a:latin typeface="+mj-ea"/>
              </a:rPr>
              <a:t>「</a:t>
            </a:r>
            <a:r>
              <a:rPr lang="ja-JP" altLang="en-US" sz="1500" u="sng" dirty="0" smtClean="0">
                <a:solidFill>
                  <a:schemeClr val="tx1"/>
                </a:solidFill>
                <a:latin typeface="+mj-ea"/>
                <a:ea typeface="+mj-ea"/>
              </a:rPr>
              <a:t>被用者保険の代表」</a:t>
            </a:r>
            <a:r>
              <a:rPr lang="ja-JP" altLang="en-US" sz="1500" dirty="0" smtClean="0">
                <a:solidFill>
                  <a:schemeClr val="tx1"/>
                </a:solidFill>
                <a:latin typeface="+mj-ea"/>
                <a:ea typeface="+mj-ea"/>
              </a:rPr>
              <a:t>については、</a:t>
            </a:r>
            <a:r>
              <a:rPr lang="ja-JP" altLang="en-US" sz="1500" dirty="0">
                <a:solidFill>
                  <a:schemeClr val="tx1"/>
                </a:solidFill>
                <a:latin typeface="+mj-ea"/>
              </a:rPr>
              <a:t>国保の財政運営の責任主体となる都道府県</a:t>
            </a:r>
            <a:r>
              <a:rPr lang="ja-JP" altLang="en-US" sz="1500" dirty="0" smtClean="0">
                <a:solidFill>
                  <a:schemeClr val="tx1"/>
                </a:solidFill>
                <a:latin typeface="+mj-ea"/>
              </a:rPr>
              <a:t>に新たに設置</a:t>
            </a:r>
            <a:r>
              <a:rPr lang="ja-JP" altLang="en-US" sz="1500" dirty="0">
                <a:solidFill>
                  <a:schemeClr val="tx1"/>
                </a:solidFill>
                <a:latin typeface="+mj-ea"/>
              </a:rPr>
              <a:t>される国保運営協</a:t>
            </a:r>
            <a:r>
              <a:rPr lang="ja-JP" altLang="en-US" sz="1500" dirty="0" smtClean="0">
                <a:solidFill>
                  <a:schemeClr val="tx1"/>
                </a:solidFill>
                <a:latin typeface="+mj-ea"/>
              </a:rPr>
              <a:t>議会において構成員と位置づけられ、都道府県の</a:t>
            </a:r>
            <a:r>
              <a:rPr lang="ja-JP" altLang="en-US" sz="1500" dirty="0">
                <a:solidFill>
                  <a:schemeClr val="tx1"/>
                </a:solidFill>
                <a:latin typeface="+mj-ea"/>
              </a:rPr>
              <a:t>国保運営協</a:t>
            </a:r>
            <a:r>
              <a:rPr lang="ja-JP" altLang="en-US" sz="1500" dirty="0" smtClean="0">
                <a:solidFill>
                  <a:schemeClr val="tx1"/>
                </a:solidFill>
                <a:latin typeface="+mj-ea"/>
              </a:rPr>
              <a:t>議会において意見表明が可能であることから、</a:t>
            </a:r>
            <a:r>
              <a:rPr lang="ja-JP" altLang="en-US" sz="1500" u="sng" dirty="0" smtClean="0">
                <a:solidFill>
                  <a:schemeClr val="tx1"/>
                </a:solidFill>
                <a:latin typeface="+mj-ea"/>
              </a:rPr>
              <a:t>市町村の国保運営協議会では任意の構成員と位置づける</a:t>
            </a:r>
            <a:r>
              <a:rPr lang="ja-JP" altLang="en-US" sz="1500" dirty="0" smtClean="0">
                <a:solidFill>
                  <a:schemeClr val="tx1"/>
                </a:solidFill>
                <a:latin typeface="+mj-ea"/>
              </a:rPr>
              <a:t>。</a:t>
            </a:r>
            <a:endParaRPr lang="en-US" altLang="ja-JP" sz="1500" dirty="0" smtClean="0">
              <a:solidFill>
                <a:schemeClr val="tx1"/>
              </a:solidFill>
              <a:latin typeface="+mj-ea"/>
            </a:endParaRPr>
          </a:p>
          <a:p>
            <a:pPr marL="534988" indent="-179388">
              <a:lnSpc>
                <a:spcPts val="2000"/>
              </a:lnSpc>
            </a:pPr>
            <a:r>
              <a:rPr lang="en-US" altLang="ja-JP" sz="1500" dirty="0" smtClean="0">
                <a:solidFill>
                  <a:schemeClr val="tx1"/>
                </a:solidFill>
                <a:latin typeface="ＭＳ Ｐ明朝" panose="02020600040205080304" pitchFamily="18" charset="-128"/>
                <a:ea typeface="ＭＳ Ｐ明朝" panose="02020600040205080304" pitchFamily="18" charset="-128"/>
              </a:rPr>
              <a:t>※ </a:t>
            </a:r>
            <a:r>
              <a:rPr lang="ja-JP" altLang="en-US" sz="1500" dirty="0" smtClean="0">
                <a:solidFill>
                  <a:schemeClr val="tx1"/>
                </a:solidFill>
                <a:latin typeface="ＭＳ Ｐ明朝" panose="02020600040205080304" pitchFamily="18" charset="-128"/>
                <a:ea typeface="ＭＳ Ｐ明朝" panose="02020600040205080304" pitchFamily="18" charset="-128"/>
              </a:rPr>
              <a:t>なお、被保険者の健康の保持のために必要な保健事業についての全体的な取組方針等は都道府県に置かれる保険者協議会において議論することを想定している。</a:t>
            </a:r>
            <a:endParaRPr lang="en-US" altLang="ja-JP" sz="1500" dirty="0" smtClean="0">
              <a:solidFill>
                <a:schemeClr val="tx1"/>
              </a:solidFill>
              <a:latin typeface="ＭＳ Ｐ明朝" panose="02020600040205080304" pitchFamily="18" charset="-128"/>
              <a:ea typeface="ＭＳ Ｐ明朝" panose="02020600040205080304" pitchFamily="18" charset="-128"/>
            </a:endParaRPr>
          </a:p>
          <a:p>
            <a:pPr marL="174625" indent="-174625">
              <a:lnSpc>
                <a:spcPts val="2000"/>
              </a:lnSpc>
            </a:pPr>
            <a:endParaRPr lang="en-US" altLang="ja-JP" sz="1500" b="1" dirty="0" smtClean="0">
              <a:solidFill>
                <a:schemeClr val="tx1"/>
              </a:solidFill>
              <a:latin typeface="+mj-ea"/>
            </a:endParaRPr>
          </a:p>
          <a:p>
            <a:pPr marL="174625" indent="-174625">
              <a:lnSpc>
                <a:spcPts val="2000"/>
              </a:lnSpc>
            </a:pPr>
            <a:r>
              <a:rPr lang="ja-JP" altLang="en-US" sz="1500" b="1" dirty="0" smtClean="0">
                <a:solidFill>
                  <a:schemeClr val="tx1"/>
                </a:solidFill>
                <a:latin typeface="+mj-ea"/>
              </a:rPr>
              <a:t>＜</a:t>
            </a:r>
            <a:r>
              <a:rPr lang="ja-JP" altLang="en-US" sz="1500" b="1" dirty="0">
                <a:solidFill>
                  <a:schemeClr val="tx1"/>
                </a:solidFill>
                <a:latin typeface="+mj-ea"/>
              </a:rPr>
              <a:t>委員</a:t>
            </a:r>
            <a:r>
              <a:rPr lang="ja-JP" altLang="en-US" sz="1500" b="1" dirty="0" smtClean="0">
                <a:solidFill>
                  <a:schemeClr val="tx1"/>
                </a:solidFill>
                <a:latin typeface="+mj-ea"/>
              </a:rPr>
              <a:t>の数 等＞</a:t>
            </a:r>
            <a:endParaRPr lang="en-US" altLang="ja-JP" sz="1500" b="1" dirty="0">
              <a:solidFill>
                <a:schemeClr val="tx1"/>
              </a:solidFill>
              <a:latin typeface="+mj-ea"/>
            </a:endParaRPr>
          </a:p>
          <a:p>
            <a:pPr marL="174625" indent="-174625">
              <a:lnSpc>
                <a:spcPts val="2000"/>
              </a:lnSpc>
            </a:pPr>
            <a:r>
              <a:rPr lang="ja-JP" altLang="en-US" sz="1500" dirty="0" smtClean="0">
                <a:solidFill>
                  <a:schemeClr val="tx1"/>
                </a:solidFill>
                <a:latin typeface="+mj-ea"/>
                <a:ea typeface="+mj-ea"/>
              </a:rPr>
              <a:t>○ </a:t>
            </a:r>
            <a:r>
              <a:rPr lang="ja-JP" altLang="en-US" sz="1500" dirty="0" smtClean="0">
                <a:solidFill>
                  <a:schemeClr val="tx1"/>
                </a:solidFill>
                <a:latin typeface="+mj-ea"/>
              </a:rPr>
              <a:t>国保</a:t>
            </a:r>
            <a:r>
              <a:rPr lang="ja-JP" altLang="en-US" sz="1500" dirty="0">
                <a:solidFill>
                  <a:schemeClr val="tx1"/>
                </a:solidFill>
                <a:latin typeface="+mj-ea"/>
              </a:rPr>
              <a:t>の被</a:t>
            </a:r>
            <a:r>
              <a:rPr lang="ja-JP" altLang="en-US" sz="1500" dirty="0" smtClean="0">
                <a:solidFill>
                  <a:schemeClr val="tx1"/>
                </a:solidFill>
                <a:latin typeface="+mj-ea"/>
              </a:rPr>
              <a:t>保険者の</a:t>
            </a:r>
            <a:r>
              <a:rPr lang="ja-JP" altLang="en-US" sz="1500" dirty="0" smtClean="0">
                <a:solidFill>
                  <a:schemeClr val="tx1"/>
                </a:solidFill>
              </a:rPr>
              <a:t>代表</a:t>
            </a:r>
            <a:r>
              <a:rPr lang="ja-JP" altLang="en-US" sz="1500" dirty="0" smtClean="0">
                <a:solidFill>
                  <a:schemeClr val="tx1"/>
                </a:solidFill>
                <a:latin typeface="+mj-ea"/>
              </a:rPr>
              <a:t>、</a:t>
            </a:r>
            <a:r>
              <a:rPr lang="ja-JP" altLang="en-US" sz="1500" dirty="0">
                <a:solidFill>
                  <a:schemeClr val="tx1"/>
                </a:solidFill>
                <a:latin typeface="+mj-ea"/>
              </a:rPr>
              <a:t>国保</a:t>
            </a:r>
            <a:r>
              <a:rPr lang="ja-JP" altLang="en-US" sz="1500" dirty="0" smtClean="0">
                <a:solidFill>
                  <a:schemeClr val="tx1"/>
                </a:solidFill>
                <a:latin typeface="+mj-ea"/>
              </a:rPr>
              <a:t>の</a:t>
            </a:r>
            <a:r>
              <a:rPr lang="ja-JP" altLang="en-US" sz="1600" dirty="0">
                <a:solidFill>
                  <a:schemeClr val="tx1"/>
                </a:solidFill>
              </a:rPr>
              <a:t>保険医又は保険</a:t>
            </a:r>
            <a:r>
              <a:rPr lang="ja-JP" altLang="en-US" sz="1600" dirty="0" smtClean="0">
                <a:solidFill>
                  <a:schemeClr val="tx1"/>
                </a:solidFill>
              </a:rPr>
              <a:t>薬剤師</a:t>
            </a:r>
            <a:r>
              <a:rPr lang="ja-JP" altLang="en-US" sz="1500" dirty="0">
                <a:solidFill>
                  <a:schemeClr val="tx1"/>
                </a:solidFill>
                <a:latin typeface="+mj-ea"/>
              </a:rPr>
              <a:t>の</a:t>
            </a:r>
            <a:r>
              <a:rPr lang="ja-JP" altLang="en-US" sz="1500" dirty="0" smtClean="0">
                <a:solidFill>
                  <a:schemeClr val="tx1"/>
                </a:solidFill>
              </a:rPr>
              <a:t>代表</a:t>
            </a:r>
            <a:r>
              <a:rPr lang="ja-JP" altLang="en-US" sz="1500" dirty="0" smtClean="0">
                <a:solidFill>
                  <a:schemeClr val="tx1"/>
                </a:solidFill>
                <a:latin typeface="+mj-ea"/>
              </a:rPr>
              <a:t>、公益</a:t>
            </a:r>
            <a:r>
              <a:rPr lang="ja-JP" altLang="en-US" sz="1500" dirty="0">
                <a:solidFill>
                  <a:schemeClr val="tx1"/>
                </a:solidFill>
                <a:latin typeface="+mj-ea"/>
              </a:rPr>
              <a:t>の</a:t>
            </a:r>
            <a:r>
              <a:rPr lang="ja-JP" altLang="en-US" sz="1500" dirty="0" smtClean="0">
                <a:solidFill>
                  <a:schemeClr val="tx1"/>
                </a:solidFill>
              </a:rPr>
              <a:t>代表</a:t>
            </a:r>
            <a:r>
              <a:rPr lang="ja-JP" altLang="en-US" sz="1500" dirty="0" smtClean="0">
                <a:solidFill>
                  <a:schemeClr val="tx1"/>
                </a:solidFill>
                <a:latin typeface="+mj-ea"/>
              </a:rPr>
              <a:t>の</a:t>
            </a:r>
            <a:r>
              <a:rPr lang="ja-JP" altLang="en-US" sz="1500" dirty="0" smtClean="0">
                <a:solidFill>
                  <a:schemeClr val="tx1"/>
                </a:solidFill>
                <a:latin typeface="+mj-ea"/>
                <a:ea typeface="+mj-ea"/>
              </a:rPr>
              <a:t>各側の意向が適切に配慮されるよう、</a:t>
            </a:r>
            <a:r>
              <a:rPr lang="ja-JP" altLang="en-US" sz="1500" u="sng" dirty="0" smtClean="0">
                <a:solidFill>
                  <a:schemeClr val="tx1"/>
                </a:solidFill>
                <a:latin typeface="+mj-ea"/>
                <a:ea typeface="+mj-ea"/>
              </a:rPr>
              <a:t>それぞれ同数とする</a:t>
            </a:r>
            <a:r>
              <a:rPr lang="ja-JP" altLang="en-US" sz="1500" dirty="0" smtClean="0">
                <a:solidFill>
                  <a:schemeClr val="tx1"/>
                </a:solidFill>
                <a:latin typeface="+mj-ea"/>
                <a:ea typeface="+mj-ea"/>
              </a:rPr>
              <a:t>。</a:t>
            </a:r>
            <a:endParaRPr lang="en-US" altLang="ja-JP" sz="1500" dirty="0" smtClean="0">
              <a:solidFill>
                <a:schemeClr val="tx1"/>
              </a:solidFill>
              <a:latin typeface="+mj-ea"/>
              <a:ea typeface="+mj-ea"/>
            </a:endParaRPr>
          </a:p>
          <a:p>
            <a:r>
              <a:rPr lang="ja-JP" altLang="en-US" sz="1500" dirty="0" smtClean="0">
                <a:solidFill>
                  <a:schemeClr val="tx1"/>
                </a:solidFill>
                <a:latin typeface="+mj-ea"/>
                <a:ea typeface="+mj-ea"/>
              </a:rPr>
              <a:t>　　</a:t>
            </a:r>
            <a:r>
              <a:rPr lang="ja-JP" altLang="en-US" sz="1500" u="sng" dirty="0">
                <a:solidFill>
                  <a:schemeClr val="tx1"/>
                </a:solidFill>
                <a:latin typeface="+mj-ea"/>
              </a:rPr>
              <a:t>被用者保険の</a:t>
            </a:r>
            <a:r>
              <a:rPr lang="ja-JP" altLang="en-US" sz="1500" u="sng" dirty="0" smtClean="0">
                <a:solidFill>
                  <a:schemeClr val="tx1"/>
                </a:solidFill>
                <a:latin typeface="+mj-ea"/>
              </a:rPr>
              <a:t>代表</a:t>
            </a:r>
            <a:r>
              <a:rPr lang="ja-JP" altLang="en-US" sz="1500" dirty="0">
                <a:solidFill>
                  <a:schemeClr val="tx1"/>
                </a:solidFill>
                <a:latin typeface="+mj-ea"/>
              </a:rPr>
              <a:t>に</a:t>
            </a:r>
            <a:r>
              <a:rPr lang="ja-JP" altLang="en-US" sz="1500" dirty="0" smtClean="0">
                <a:solidFill>
                  <a:schemeClr val="tx1"/>
                </a:solidFill>
                <a:latin typeface="+mj-ea"/>
              </a:rPr>
              <a:t>ついては、任意</a:t>
            </a:r>
            <a:r>
              <a:rPr lang="ja-JP" altLang="en-US" sz="1500" dirty="0">
                <a:solidFill>
                  <a:schemeClr val="tx1"/>
                </a:solidFill>
                <a:latin typeface="+mj-ea"/>
              </a:rPr>
              <a:t>の</a:t>
            </a:r>
            <a:r>
              <a:rPr lang="ja-JP" altLang="en-US" sz="1500" dirty="0" smtClean="0">
                <a:solidFill>
                  <a:schemeClr val="tx1"/>
                </a:solidFill>
                <a:latin typeface="+mj-ea"/>
              </a:rPr>
              <a:t>構成員であることに鑑み、</a:t>
            </a:r>
            <a:r>
              <a:rPr lang="ja-JP" altLang="en-US" sz="1500" u="sng" dirty="0">
                <a:solidFill>
                  <a:schemeClr val="tx1"/>
                </a:solidFill>
                <a:latin typeface="+mj-ea"/>
              </a:rPr>
              <a:t>他の各側の委員と同数を上限</a:t>
            </a:r>
            <a:r>
              <a:rPr lang="ja-JP" altLang="en-US" sz="1500" dirty="0" smtClean="0">
                <a:solidFill>
                  <a:schemeClr val="tx1"/>
                </a:solidFill>
                <a:latin typeface="+mj-ea"/>
              </a:rPr>
              <a:t>とする。</a:t>
            </a:r>
            <a:endParaRPr lang="en-US" altLang="ja-JP" sz="1500" dirty="0" smtClean="0">
              <a:solidFill>
                <a:schemeClr val="tx1"/>
              </a:solidFill>
              <a:latin typeface="+mj-ea"/>
            </a:endParaRPr>
          </a:p>
          <a:p>
            <a:endParaRPr lang="en-US" altLang="ja-JP" sz="1500" dirty="0">
              <a:solidFill>
                <a:schemeClr val="tx1"/>
              </a:solidFill>
              <a:latin typeface="+mj-ea"/>
            </a:endParaRPr>
          </a:p>
          <a:p>
            <a:pPr marL="174625" indent="-174625">
              <a:lnSpc>
                <a:spcPts val="2000"/>
              </a:lnSpc>
            </a:pPr>
            <a:r>
              <a:rPr lang="ja-JP" altLang="en-US" sz="1500" dirty="0" smtClean="0">
                <a:solidFill>
                  <a:schemeClr val="tx1"/>
                </a:solidFill>
                <a:latin typeface="+mj-ea"/>
                <a:ea typeface="+mj-ea"/>
              </a:rPr>
              <a:t>○ 各側委員の</a:t>
            </a:r>
            <a:r>
              <a:rPr lang="ja-JP" altLang="en-US" sz="1500" u="sng" dirty="0" smtClean="0">
                <a:solidFill>
                  <a:schemeClr val="tx1"/>
                </a:solidFill>
                <a:latin typeface="+mj-ea"/>
                <a:ea typeface="+mj-ea"/>
              </a:rPr>
              <a:t>具体的な人数</a:t>
            </a:r>
            <a:r>
              <a:rPr lang="ja-JP" altLang="en-US" sz="1500" dirty="0" smtClean="0">
                <a:solidFill>
                  <a:schemeClr val="tx1"/>
                </a:solidFill>
                <a:latin typeface="+mj-ea"/>
                <a:ea typeface="+mj-ea"/>
              </a:rPr>
              <a:t>については、</a:t>
            </a:r>
            <a:r>
              <a:rPr lang="ja-JP" altLang="en-US" sz="1500" u="sng" dirty="0" smtClean="0">
                <a:solidFill>
                  <a:schemeClr val="tx1"/>
                </a:solidFill>
                <a:latin typeface="+mj-ea"/>
                <a:ea typeface="+mj-ea"/>
              </a:rPr>
              <a:t>各市町村の実情</a:t>
            </a:r>
            <a:r>
              <a:rPr lang="ja-JP" altLang="en-US" sz="1500" u="sng" dirty="0">
                <a:solidFill>
                  <a:schemeClr val="tx1"/>
                </a:solidFill>
                <a:latin typeface="+mj-ea"/>
              </a:rPr>
              <a:t>を踏まえて条例</a:t>
            </a:r>
            <a:r>
              <a:rPr lang="ja-JP" altLang="en-US" sz="1500" u="sng" dirty="0" smtClean="0">
                <a:solidFill>
                  <a:schemeClr val="tx1"/>
                </a:solidFill>
                <a:latin typeface="+mj-ea"/>
                <a:ea typeface="+mj-ea"/>
              </a:rPr>
              <a:t>により決定</a:t>
            </a:r>
            <a:r>
              <a:rPr lang="ja-JP" altLang="en-US" sz="1500" dirty="0" smtClean="0">
                <a:solidFill>
                  <a:schemeClr val="tx1"/>
                </a:solidFill>
                <a:latin typeface="+mj-ea"/>
                <a:ea typeface="+mj-ea"/>
              </a:rPr>
              <a:t>する。</a:t>
            </a:r>
            <a:endParaRPr lang="en-US" altLang="ja-JP" sz="1500" dirty="0" smtClean="0">
              <a:solidFill>
                <a:schemeClr val="tx1"/>
              </a:solidFill>
              <a:latin typeface="+mj-ea"/>
              <a:ea typeface="+mj-ea"/>
            </a:endParaRPr>
          </a:p>
          <a:p>
            <a:pPr marL="174625" indent="-174625">
              <a:lnSpc>
                <a:spcPts val="2000"/>
              </a:lnSpc>
            </a:pPr>
            <a:endParaRPr lang="en-US" altLang="ja-JP" sz="1500" dirty="0" smtClean="0">
              <a:solidFill>
                <a:schemeClr val="tx1"/>
              </a:solidFill>
              <a:latin typeface="+mj-ea"/>
              <a:ea typeface="+mj-ea"/>
            </a:endParaRPr>
          </a:p>
          <a:p>
            <a:pPr marL="174625" indent="-174625">
              <a:lnSpc>
                <a:spcPts val="2000"/>
              </a:lnSpc>
            </a:pPr>
            <a:r>
              <a:rPr lang="ja-JP" altLang="en-US" sz="1500" dirty="0" smtClean="0">
                <a:solidFill>
                  <a:schemeClr val="tx1"/>
                </a:solidFill>
                <a:latin typeface="+mj-ea"/>
                <a:ea typeface="+mj-ea"/>
              </a:rPr>
              <a:t>○ 委員の</a:t>
            </a:r>
            <a:r>
              <a:rPr lang="ja-JP" altLang="en-US" sz="1500" u="sng" dirty="0" smtClean="0">
                <a:solidFill>
                  <a:schemeClr val="tx1"/>
                </a:solidFill>
                <a:latin typeface="+mj-ea"/>
                <a:ea typeface="+mj-ea"/>
              </a:rPr>
              <a:t>任期</a:t>
            </a:r>
            <a:r>
              <a:rPr lang="ja-JP" altLang="en-US" sz="1500" dirty="0" smtClean="0">
                <a:solidFill>
                  <a:schemeClr val="tx1"/>
                </a:solidFill>
                <a:latin typeface="+mj-ea"/>
                <a:ea typeface="+mj-ea"/>
              </a:rPr>
              <a:t>については、</a:t>
            </a:r>
            <a:r>
              <a:rPr lang="ja-JP" altLang="en-US" sz="1500" u="sng" dirty="0">
                <a:solidFill>
                  <a:schemeClr val="tx1"/>
                </a:solidFill>
                <a:latin typeface="+mj-ea"/>
                <a:ea typeface="+mj-ea"/>
              </a:rPr>
              <a:t>三</a:t>
            </a:r>
            <a:r>
              <a:rPr lang="ja-JP" altLang="en-US" sz="1500" u="sng" dirty="0" smtClean="0">
                <a:solidFill>
                  <a:schemeClr val="tx1"/>
                </a:solidFill>
                <a:latin typeface="+mj-ea"/>
                <a:ea typeface="+mj-ea"/>
              </a:rPr>
              <a:t>年</a:t>
            </a:r>
            <a:r>
              <a:rPr lang="ja-JP" altLang="en-US" sz="1500" dirty="0" smtClean="0">
                <a:solidFill>
                  <a:schemeClr val="tx1"/>
                </a:solidFill>
                <a:latin typeface="+mj-ea"/>
                <a:ea typeface="+mj-ea"/>
              </a:rPr>
              <a:t>とする。</a:t>
            </a:r>
            <a:endParaRPr lang="en-US" altLang="ja-JP" sz="1500" dirty="0" smtClean="0">
              <a:solidFill>
                <a:schemeClr val="tx1"/>
              </a:solidFill>
              <a:latin typeface="+mj-ea"/>
              <a:ea typeface="+mj-ea"/>
            </a:endParaRPr>
          </a:p>
          <a:p>
            <a:pPr marL="174625" indent="-174625">
              <a:lnSpc>
                <a:spcPts val="2000"/>
              </a:lnSpc>
            </a:pPr>
            <a:r>
              <a:rPr lang="ja-JP" altLang="en-US" sz="1500" dirty="0">
                <a:solidFill>
                  <a:schemeClr val="tx1"/>
                </a:solidFill>
                <a:latin typeface="+mj-ea"/>
                <a:ea typeface="+mj-ea"/>
              </a:rPr>
              <a:t>　</a:t>
            </a:r>
            <a:r>
              <a:rPr lang="ja-JP" altLang="en-US" sz="1500" dirty="0" smtClean="0">
                <a:solidFill>
                  <a:schemeClr val="tx1"/>
                </a:solidFill>
                <a:latin typeface="+mj-ea"/>
                <a:ea typeface="+mj-ea"/>
              </a:rPr>
              <a:t>　　</a:t>
            </a:r>
            <a:r>
              <a:rPr lang="en-US" altLang="ja-JP" sz="1500" u="sng" dirty="0" smtClean="0">
                <a:solidFill>
                  <a:schemeClr val="tx1"/>
                </a:solidFill>
                <a:latin typeface="ＭＳ Ｐ明朝" panose="02020600040205080304" pitchFamily="18" charset="-128"/>
                <a:ea typeface="ＭＳ Ｐ明朝" panose="02020600040205080304" pitchFamily="18" charset="-128"/>
              </a:rPr>
              <a:t>※30</a:t>
            </a:r>
            <a:r>
              <a:rPr lang="ja-JP" altLang="en-US" sz="1500" u="sng" dirty="0" smtClean="0">
                <a:solidFill>
                  <a:schemeClr val="tx1"/>
                </a:solidFill>
                <a:latin typeface="ＭＳ Ｐ明朝" panose="02020600040205080304" pitchFamily="18" charset="-128"/>
                <a:ea typeface="ＭＳ Ｐ明朝" panose="02020600040205080304" pitchFamily="18" charset="-128"/>
              </a:rPr>
              <a:t>年度までは現状通り二年の任期とし、</a:t>
            </a:r>
            <a:r>
              <a:rPr lang="en-US" altLang="ja-JP" sz="1500" u="sng" dirty="0" smtClean="0">
                <a:solidFill>
                  <a:schemeClr val="tx1"/>
                </a:solidFill>
                <a:latin typeface="ＭＳ Ｐ明朝" panose="02020600040205080304" pitchFamily="18" charset="-128"/>
                <a:ea typeface="ＭＳ Ｐ明朝" panose="02020600040205080304" pitchFamily="18" charset="-128"/>
              </a:rPr>
              <a:t>30</a:t>
            </a:r>
            <a:r>
              <a:rPr lang="ja-JP" altLang="en-US" sz="1500" u="sng" dirty="0" smtClean="0">
                <a:solidFill>
                  <a:schemeClr val="tx1"/>
                </a:solidFill>
                <a:latin typeface="ＭＳ Ｐ明朝" panose="02020600040205080304" pitchFamily="18" charset="-128"/>
                <a:ea typeface="ＭＳ Ｐ明朝" panose="02020600040205080304" pitchFamily="18" charset="-128"/>
              </a:rPr>
              <a:t>年度以降の委員の着任以降三年とする。</a:t>
            </a:r>
            <a:endParaRPr lang="ja-JP" altLang="en-US" sz="1500" u="sng" dirty="0">
              <a:solidFill>
                <a:schemeClr val="tx1"/>
              </a:solidFill>
              <a:latin typeface="ＭＳ Ｐ明朝" panose="02020600040205080304" pitchFamily="18" charset="-128"/>
              <a:ea typeface="ＭＳ Ｐ明朝" panose="02020600040205080304" pitchFamily="18" charset="-128"/>
            </a:endParaRPr>
          </a:p>
        </p:txBody>
      </p:sp>
      <p:sp>
        <p:nvSpPr>
          <p:cNvPr id="114" name="スライド番号プレースホルダー 1"/>
          <p:cNvSpPr txBox="1">
            <a:spLocks/>
          </p:cNvSpPr>
          <p:nvPr/>
        </p:nvSpPr>
        <p:spPr>
          <a:xfrm>
            <a:off x="7594600" y="6505654"/>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15</a:t>
            </a:fld>
            <a:endParaRPr lang="ja-JP" altLang="en-US"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23022291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0512" y="1772816"/>
            <a:ext cx="8602538" cy="1470025"/>
          </a:xfrm>
        </p:spPr>
        <p:txBody>
          <a:bodyPr>
            <a:normAutofit/>
          </a:bodyPr>
          <a:lstStyle/>
          <a:p>
            <a:r>
              <a:rPr kumimoji="1" lang="en-US" altLang="ja-JP" dirty="0"/>
              <a:t>Ⅳ</a:t>
            </a:r>
            <a:r>
              <a:rPr kumimoji="1" lang="ja-JP" altLang="en-US" dirty="0" err="1" smtClean="0"/>
              <a:t>．</a:t>
            </a:r>
            <a:r>
              <a:rPr lang="ja-JP" altLang="en-US" dirty="0" smtClean="0"/>
              <a:t>改革後の国保事務運営</a:t>
            </a:r>
            <a:endParaRPr kumimoji="1" lang="ja-JP" altLang="en-US" dirty="0"/>
          </a:p>
        </p:txBody>
      </p:sp>
      <p:sp>
        <p:nvSpPr>
          <p:cNvPr id="5" name="タイトル 1"/>
          <p:cNvSpPr txBox="1">
            <a:spLocks/>
          </p:cNvSpPr>
          <p:nvPr/>
        </p:nvSpPr>
        <p:spPr>
          <a:xfrm>
            <a:off x="1856656" y="3479781"/>
            <a:ext cx="7272808" cy="1800200"/>
          </a:xfrm>
          <a:prstGeom prst="rect">
            <a:avLst/>
          </a:prstGeom>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271463" algn="l">
              <a:lnSpc>
                <a:spcPct val="200000"/>
              </a:lnSpc>
              <a:tabLst>
                <a:tab pos="271463" algn="l"/>
              </a:tabLst>
            </a:pPr>
            <a:r>
              <a:rPr lang="ja-JP" altLang="en-US" sz="2400" dirty="0">
                <a:solidFill>
                  <a:schemeClr val="bg2">
                    <a:lumMod val="50000"/>
                  </a:schemeClr>
                </a:solidFill>
              </a:rPr>
              <a:t>１　国保運営方針の策定プロセスとポイント</a:t>
            </a:r>
          </a:p>
          <a:p>
            <a:pPr marL="271463" algn="l">
              <a:lnSpc>
                <a:spcPct val="200000"/>
              </a:lnSpc>
              <a:tabLst>
                <a:tab pos="271463" algn="l"/>
              </a:tabLst>
            </a:pPr>
            <a:r>
              <a:rPr lang="ja-JP" altLang="en-US" sz="2400" dirty="0">
                <a:solidFill>
                  <a:schemeClr val="bg2">
                    <a:lumMod val="50000"/>
                  </a:schemeClr>
                </a:solidFill>
              </a:rPr>
              <a:t>２　国保運営協議会</a:t>
            </a:r>
            <a:endParaRPr lang="en-US" altLang="ja-JP" sz="2400" dirty="0">
              <a:solidFill>
                <a:schemeClr val="bg2">
                  <a:lumMod val="50000"/>
                </a:schemeClr>
              </a:solidFill>
            </a:endParaRPr>
          </a:p>
          <a:p>
            <a:pPr marL="271463" algn="l">
              <a:lnSpc>
                <a:spcPct val="200000"/>
              </a:lnSpc>
              <a:tabLst>
                <a:tab pos="271463" algn="l"/>
              </a:tabLst>
            </a:pPr>
            <a:r>
              <a:rPr lang="ja-JP" altLang="en-US" sz="2400" dirty="0" smtClean="0">
                <a:solidFill>
                  <a:prstClr val="black"/>
                </a:solidFill>
              </a:rPr>
              <a:t>３　その他の国保事務運営について</a:t>
            </a:r>
            <a:endParaRPr lang="en-US" altLang="ja-JP" sz="2400" dirty="0" smtClean="0">
              <a:solidFill>
                <a:prstClr val="black"/>
              </a:solidFill>
            </a:endParaRPr>
          </a:p>
        </p:txBody>
      </p:sp>
      <p:sp>
        <p:nvSpPr>
          <p:cNvPr id="4" name="正方形/長方形 3"/>
          <p:cNvSpPr/>
          <p:nvPr/>
        </p:nvSpPr>
        <p:spPr>
          <a:xfrm>
            <a:off x="1856656" y="5229200"/>
            <a:ext cx="6624736"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3247916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43541" y="318142"/>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5" name="Rectangle 29"/>
          <p:cNvSpPr>
            <a:spLocks noChangeArrowheads="1"/>
          </p:cNvSpPr>
          <p:nvPr/>
        </p:nvSpPr>
        <p:spPr bwMode="auto">
          <a:xfrm>
            <a:off x="0" y="-75992"/>
            <a:ext cx="9921552" cy="400110"/>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dirty="0" smtClean="0">
                <a:solidFill>
                  <a:schemeClr val="dk1"/>
                </a:solidFill>
                <a:latin typeface="HGP創英角ｺﾞｼｯｸUB" panose="020B0900000000000000" pitchFamily="50" charset="-128"/>
                <a:ea typeface="HGP創英角ｺﾞｼｯｸUB" panose="020B0900000000000000" pitchFamily="50" charset="-128"/>
              </a:rPr>
              <a:t>都道府県による保険給付の点検、事後調整</a:t>
            </a:r>
            <a:endParaRPr lang="en-US" altLang="ja-JP" dirty="0">
              <a:solidFill>
                <a:schemeClr val="dk1"/>
              </a:solidFill>
              <a:latin typeface="HGP創英角ｺﾞｼｯｸUB" panose="020B0900000000000000" pitchFamily="50" charset="-128"/>
              <a:ea typeface="HGP創英角ｺﾞｼｯｸUB" panose="020B0900000000000000" pitchFamily="50" charset="-128"/>
            </a:endParaRPr>
          </a:p>
        </p:txBody>
      </p:sp>
      <p:sp>
        <p:nvSpPr>
          <p:cNvPr id="14" name="正方形/長方形 13"/>
          <p:cNvSpPr/>
          <p:nvPr/>
        </p:nvSpPr>
        <p:spPr>
          <a:xfrm>
            <a:off x="7833319" y="-19622"/>
            <a:ext cx="2202921"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smtClean="0">
                <a:solidFill>
                  <a:schemeClr val="tx1"/>
                </a:solidFill>
              </a:rPr>
              <a:t>詳細は引き続き地方と協議</a:t>
            </a:r>
            <a:endParaRPr kumimoji="1" lang="ja-JP" altLang="en-US" sz="1200" dirty="0">
              <a:solidFill>
                <a:schemeClr val="tx1"/>
              </a:solidFill>
            </a:endParaRPr>
          </a:p>
        </p:txBody>
      </p:sp>
      <p:sp>
        <p:nvSpPr>
          <p:cNvPr id="8" name="スライド番号プレースホルダー 1"/>
          <p:cNvSpPr txBox="1">
            <a:spLocks/>
          </p:cNvSpPr>
          <p:nvPr/>
        </p:nvSpPr>
        <p:spPr>
          <a:xfrm>
            <a:off x="7610152" y="6544394"/>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17</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6" name="テキスト ボックス 5"/>
          <p:cNvSpPr txBox="1"/>
          <p:nvPr/>
        </p:nvSpPr>
        <p:spPr>
          <a:xfrm>
            <a:off x="149917" y="332656"/>
            <a:ext cx="9771635" cy="491356"/>
          </a:xfrm>
          <a:prstGeom prst="rect">
            <a:avLst/>
          </a:prstGeom>
          <a:noFill/>
          <a:ln w="19050">
            <a:noFill/>
          </a:ln>
        </p:spPr>
        <p:txBody>
          <a:bodyPr wrap="square" lIns="91055" tIns="108000" rIns="91055" bIns="45528" rtlCol="0" anchor="t" anchorCtr="0">
            <a:noAutofit/>
          </a:bodyPr>
          <a:lstStyle/>
          <a:p>
            <a:pPr marL="179388" indent="-90488">
              <a:lnSpc>
                <a:spcPts val="1900"/>
              </a:lnSpc>
            </a:pPr>
            <a:r>
              <a:rPr lang="ja-JP" altLang="en-US" sz="1600" b="1" dirty="0" smtClean="0">
                <a:solidFill>
                  <a:prstClr val="black"/>
                </a:solidFill>
                <a:latin typeface="ＭＳ ゴシック" panose="020B0609070205080204" pitchFamily="49" charset="-128"/>
                <a:ea typeface="ＭＳ ゴシック" panose="020B0609070205080204" pitchFamily="49" charset="-128"/>
              </a:rPr>
              <a:t>■ 国民</a:t>
            </a:r>
            <a:r>
              <a:rPr lang="ja-JP" altLang="en-US" sz="1600" b="1" dirty="0">
                <a:solidFill>
                  <a:prstClr val="black"/>
                </a:solidFill>
                <a:latin typeface="ＭＳ ゴシック" panose="020B0609070205080204" pitchFamily="49" charset="-128"/>
                <a:ea typeface="ＭＳ ゴシック" panose="020B0609070205080204" pitchFamily="49" charset="-128"/>
              </a:rPr>
              <a:t>健康</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保険の見直しについて（議論のとりまとめ）</a:t>
            </a:r>
            <a:r>
              <a:rPr lang="ja-JP" altLang="en-US" sz="1400" dirty="0" smtClean="0">
                <a:solidFill>
                  <a:prstClr val="black"/>
                </a:solidFill>
                <a:latin typeface="ＭＳ ゴシック" panose="020B0609070205080204" pitchFamily="49" charset="-128"/>
                <a:ea typeface="ＭＳ ゴシック" panose="020B0609070205080204" pitchFamily="49" charset="-128"/>
              </a:rPr>
              <a:t>（平成</a:t>
            </a:r>
            <a:r>
              <a:rPr lang="en-US" altLang="ja-JP" sz="1400" dirty="0" smtClean="0">
                <a:solidFill>
                  <a:prstClr val="black"/>
                </a:solidFill>
                <a:latin typeface="ＭＳ ゴシック" panose="020B0609070205080204" pitchFamily="49" charset="-128"/>
                <a:ea typeface="ＭＳ ゴシック" panose="020B0609070205080204" pitchFamily="49" charset="-128"/>
              </a:rPr>
              <a:t>27</a:t>
            </a:r>
            <a:r>
              <a:rPr lang="ja-JP" altLang="en-US" sz="1400" dirty="0" smtClean="0">
                <a:solidFill>
                  <a:prstClr val="black"/>
                </a:solidFill>
                <a:latin typeface="ＭＳ ゴシック" panose="020B0609070205080204" pitchFamily="49" charset="-128"/>
                <a:ea typeface="ＭＳ ゴシック" panose="020B0609070205080204" pitchFamily="49" charset="-128"/>
              </a:rPr>
              <a:t>年</a:t>
            </a:r>
            <a:r>
              <a:rPr lang="en-US" altLang="ja-JP" sz="1400" dirty="0" smtClean="0">
                <a:solidFill>
                  <a:prstClr val="black"/>
                </a:solidFill>
                <a:latin typeface="ＭＳ ゴシック" panose="020B0609070205080204" pitchFamily="49" charset="-128"/>
                <a:ea typeface="ＭＳ ゴシック" panose="020B0609070205080204" pitchFamily="49" charset="-128"/>
              </a:rPr>
              <a:t>2</a:t>
            </a:r>
            <a:r>
              <a:rPr lang="ja-JP" altLang="en-US" sz="1400" dirty="0" smtClean="0">
                <a:solidFill>
                  <a:prstClr val="black"/>
                </a:solidFill>
                <a:latin typeface="ＭＳ ゴシック" panose="020B0609070205080204" pitchFamily="49" charset="-128"/>
                <a:ea typeface="ＭＳ ゴシック" panose="020B0609070205080204" pitchFamily="49" charset="-128"/>
              </a:rPr>
              <a:t>月</a:t>
            </a:r>
            <a:r>
              <a:rPr lang="en-US" altLang="ja-JP" sz="1400" dirty="0" smtClean="0">
                <a:solidFill>
                  <a:prstClr val="black"/>
                </a:solidFill>
                <a:latin typeface="ＭＳ ゴシック" panose="020B0609070205080204" pitchFamily="49" charset="-128"/>
                <a:ea typeface="ＭＳ ゴシック" panose="020B0609070205080204" pitchFamily="49" charset="-128"/>
              </a:rPr>
              <a:t>12</a:t>
            </a:r>
            <a:r>
              <a:rPr lang="ja-JP" altLang="en-US" sz="1400" dirty="0" smtClean="0">
                <a:solidFill>
                  <a:prstClr val="black"/>
                </a:solidFill>
                <a:latin typeface="ＭＳ ゴシック" panose="020B0609070205080204" pitchFamily="49" charset="-128"/>
                <a:ea typeface="ＭＳ ゴシック" panose="020B0609070205080204" pitchFamily="49" charset="-128"/>
              </a:rPr>
              <a:t>日国保基盤強化協議会）</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（抜粋） </a:t>
            </a:r>
            <a:endParaRPr lang="en-US" altLang="ja-JP" sz="1600" b="1" dirty="0">
              <a:solidFill>
                <a:prstClr val="black"/>
              </a:solidFill>
              <a:latin typeface="ＭＳ ゴシック" panose="020B0609070205080204" pitchFamily="49" charset="-128"/>
              <a:ea typeface="ＭＳ ゴシック" panose="020B0609070205080204" pitchFamily="49" charset="-128"/>
            </a:endParaRPr>
          </a:p>
        </p:txBody>
      </p:sp>
      <p:sp>
        <p:nvSpPr>
          <p:cNvPr id="7" name="テキスト ボックス 6"/>
          <p:cNvSpPr txBox="1"/>
          <p:nvPr/>
        </p:nvSpPr>
        <p:spPr>
          <a:xfrm>
            <a:off x="141164" y="730796"/>
            <a:ext cx="9606163" cy="1402060"/>
          </a:xfrm>
          <a:prstGeom prst="rect">
            <a:avLst/>
          </a:prstGeom>
          <a:noFill/>
          <a:ln w="19050">
            <a:solidFill>
              <a:schemeClr val="tx1"/>
            </a:solidFill>
          </a:ln>
        </p:spPr>
        <p:txBody>
          <a:bodyPr wrap="square" lIns="91055" tIns="252000" rIns="91055" bIns="45528" rtlCol="0" anchor="ctr" anchorCtr="0">
            <a:noAutofit/>
          </a:bodyPr>
          <a:lstStyle/>
          <a:p>
            <a:pPr marL="179388" indent="-90488">
              <a:lnSpc>
                <a:spcPts val="2100"/>
              </a:lnSpc>
            </a:pPr>
            <a:r>
              <a:rPr lang="ja-JP" altLang="en-US" sz="1500" dirty="0" smtClean="0">
                <a:solidFill>
                  <a:prstClr val="black"/>
                </a:solidFill>
                <a:latin typeface="ＭＳ Ｐゴシック" panose="020B0600070205080204" pitchFamily="50" charset="-128"/>
                <a:ea typeface="ＭＳ Ｐゴシック" panose="020B0600070205080204" pitchFamily="50" charset="-128"/>
              </a:rPr>
              <a:t>２．運営の在り方の見直し（保険者機能の強化）</a:t>
            </a:r>
            <a:endParaRPr lang="en-US" altLang="ja-JP" sz="1500" dirty="0" smtClean="0">
              <a:solidFill>
                <a:prstClr val="black"/>
              </a:solidFill>
              <a:latin typeface="ＭＳ Ｐゴシック" panose="020B0600070205080204" pitchFamily="50" charset="-128"/>
              <a:ea typeface="ＭＳ Ｐゴシック" panose="020B0600070205080204" pitchFamily="50" charset="-128"/>
            </a:endParaRPr>
          </a:p>
          <a:p>
            <a:pPr marL="88900" indent="177800">
              <a:lnSpc>
                <a:spcPts val="2100"/>
              </a:lnSpc>
              <a:spcBef>
                <a:spcPts val="600"/>
              </a:spcBef>
            </a:pPr>
            <a:r>
              <a:rPr lang="en-US" altLang="ja-JP" sz="1500"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500" dirty="0" smtClean="0">
                <a:solidFill>
                  <a:prstClr val="black"/>
                </a:solidFill>
                <a:latin typeface="ＭＳ Ｐゴシック" panose="020B0600070205080204" pitchFamily="50" charset="-128"/>
                <a:ea typeface="ＭＳ Ｐゴシック" panose="020B0600070205080204" pitchFamily="50" charset="-128"/>
              </a:rPr>
              <a:t>（中略）</a:t>
            </a:r>
            <a:r>
              <a:rPr lang="en-US" altLang="ja-JP" sz="1500"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1500" u="sng" dirty="0" smtClean="0">
                <a:solidFill>
                  <a:prstClr val="black"/>
                </a:solidFill>
                <a:latin typeface="ＭＳ Ｐゴシック" panose="020B0600070205080204" pitchFamily="50" charset="-128"/>
                <a:ea typeface="ＭＳ Ｐゴシック" panose="020B0600070205080204" pitchFamily="50" charset="-128"/>
              </a:rPr>
              <a:t>都道府県は</a:t>
            </a:r>
            <a:r>
              <a:rPr lang="ja-JP" altLang="en-US" sz="1500" dirty="0" smtClean="0">
                <a:solidFill>
                  <a:prstClr val="black"/>
                </a:solidFill>
                <a:latin typeface="ＭＳ Ｐゴシック" panose="020B0600070205080204" pitchFamily="50" charset="-128"/>
                <a:ea typeface="ＭＳ Ｐゴシック" panose="020B0600070205080204" pitchFamily="50" charset="-128"/>
              </a:rPr>
              <a:t>、保険給付に要した費用を市町村に対して確実に支払うとともに、</a:t>
            </a:r>
            <a:r>
              <a:rPr lang="ja-JP" altLang="en-US" sz="1500" u="sng" dirty="0" smtClean="0">
                <a:solidFill>
                  <a:prstClr val="black"/>
                </a:solidFill>
                <a:latin typeface="ＭＳ Ｐゴシック" panose="020B0600070205080204" pitchFamily="50" charset="-128"/>
                <a:ea typeface="ＭＳ Ｐゴシック" panose="020B0600070205080204" pitchFamily="50" charset="-128"/>
              </a:rPr>
              <a:t>市町村が行った保険給付の点検を行うなど、適正な給付を推進</a:t>
            </a:r>
            <a:r>
              <a:rPr lang="ja-JP" altLang="en-US" sz="1500" dirty="0" smtClean="0">
                <a:solidFill>
                  <a:prstClr val="black"/>
                </a:solidFill>
                <a:latin typeface="ＭＳ Ｐゴシック" panose="020B0600070205080204" pitchFamily="50" charset="-128"/>
                <a:ea typeface="ＭＳ Ｐゴシック" panose="020B0600070205080204" pitchFamily="50" charset="-128"/>
              </a:rPr>
              <a:t>する。また、</a:t>
            </a:r>
            <a:r>
              <a:rPr lang="ja-JP" altLang="en-US" sz="1500" u="sng" dirty="0" smtClean="0">
                <a:solidFill>
                  <a:prstClr val="black"/>
                </a:solidFill>
                <a:latin typeface="ＭＳ Ｐゴシック" panose="020B0600070205080204" pitchFamily="50" charset="-128"/>
                <a:ea typeface="ＭＳ Ｐゴシック" panose="020B0600070205080204" pitchFamily="50" charset="-128"/>
              </a:rPr>
              <a:t>都道府県内の複数の市町村に関わるような医療機関による大規模な不正請求事案において、不正利得の回収にイニシアティブを発揮する等、市町村の事務負担の軽減を図る</a:t>
            </a:r>
            <a:r>
              <a:rPr lang="ja-JP" altLang="en-US" sz="1500" dirty="0" smtClean="0">
                <a:solidFill>
                  <a:prstClr val="black"/>
                </a:solidFill>
                <a:latin typeface="ＭＳ Ｐゴシック" panose="020B0600070205080204" pitchFamily="50" charset="-128"/>
                <a:ea typeface="ＭＳ Ｐゴシック" panose="020B0600070205080204" pitchFamily="50" charset="-128"/>
              </a:rPr>
              <a:t>。</a:t>
            </a:r>
            <a:endParaRPr lang="en-US" altLang="ja-JP" sz="1500" dirty="0" smtClean="0">
              <a:solidFill>
                <a:prstClr val="black"/>
              </a:solidFill>
              <a:latin typeface="ＭＳ Ｐゴシック" panose="020B0600070205080204" pitchFamily="50" charset="-128"/>
              <a:ea typeface="ＭＳ Ｐゴシック" panose="020B0600070205080204" pitchFamily="50" charset="-128"/>
            </a:endParaRPr>
          </a:p>
          <a:p>
            <a:pPr marL="179388" indent="-90488">
              <a:lnSpc>
                <a:spcPts val="1900"/>
              </a:lnSpc>
            </a:pPr>
            <a:endParaRPr lang="en-US" altLang="ja-JP" sz="1500" dirty="0">
              <a:solidFill>
                <a:prstClr val="black"/>
              </a:solidFill>
              <a:latin typeface="ＭＳ Ｐゴシック" panose="020B0600070205080204" pitchFamily="50" charset="-128"/>
              <a:ea typeface="ＭＳ Ｐゴシック" panose="020B0600070205080204" pitchFamily="50" charset="-128"/>
            </a:endParaRPr>
          </a:p>
        </p:txBody>
      </p:sp>
      <p:sp>
        <p:nvSpPr>
          <p:cNvPr id="2" name="下矢印 1"/>
          <p:cNvSpPr/>
          <p:nvPr/>
        </p:nvSpPr>
        <p:spPr>
          <a:xfrm>
            <a:off x="4402336" y="2251472"/>
            <a:ext cx="1080120" cy="360040"/>
          </a:xfrm>
          <a:prstGeom prst="downArrow">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265159" y="2442096"/>
            <a:ext cx="9367868" cy="4039244"/>
          </a:xfrm>
          <a:prstGeom prst="rect">
            <a:avLst/>
          </a:prstGeom>
          <a:noFill/>
          <a:ln w="19050">
            <a:noFill/>
          </a:ln>
        </p:spPr>
        <p:txBody>
          <a:bodyPr wrap="square" lIns="91055" tIns="72000" rIns="91055" bIns="45528" rtlCol="0" anchor="t" anchorCtr="0">
            <a:noAutofit/>
          </a:bodyPr>
          <a:lstStyle/>
          <a:p>
            <a:pPr marL="179388" indent="-90488">
              <a:lnSpc>
                <a:spcPts val="2100"/>
              </a:lnSpc>
            </a:pPr>
            <a:endParaRPr lang="en-US" altLang="ja-JP" sz="1500" dirty="0" smtClean="0">
              <a:solidFill>
                <a:prstClr val="black"/>
              </a:solidFill>
              <a:latin typeface="ＭＳ Ｐゴシック" panose="020B0600070205080204" pitchFamily="50" charset="-128"/>
              <a:ea typeface="ＭＳ Ｐゴシック" panose="020B0600070205080204" pitchFamily="50" charset="-128"/>
            </a:endParaRPr>
          </a:p>
          <a:p>
            <a:pPr marL="179388" indent="-90488">
              <a:lnSpc>
                <a:spcPts val="2000"/>
              </a:lnSpc>
            </a:pPr>
            <a:r>
              <a:rPr lang="ja-JP" altLang="en-US" sz="1500" b="1" dirty="0" smtClean="0">
                <a:solidFill>
                  <a:prstClr val="black"/>
                </a:solidFill>
                <a:latin typeface="ＭＳ Ｐゴシック" panose="020B0600070205080204" pitchFamily="50" charset="-128"/>
                <a:ea typeface="ＭＳ Ｐゴシック" panose="020B0600070205080204" pitchFamily="50" charset="-128"/>
              </a:rPr>
              <a:t>○その１　</a:t>
            </a:r>
            <a:r>
              <a:rPr lang="ja-JP" altLang="en-US" sz="1400" b="1"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1400" dirty="0" smtClean="0">
                <a:solidFill>
                  <a:prstClr val="black"/>
                </a:solidFill>
                <a:latin typeface="ＭＳ Ｐ明朝" panose="02020600040205080304" pitchFamily="18" charset="-128"/>
                <a:ea typeface="ＭＳ Ｐ明朝" panose="02020600040205080304" pitchFamily="18" charset="-128"/>
              </a:rPr>
              <a:t>（改正後の国民健康保険法第</a:t>
            </a:r>
            <a:r>
              <a:rPr lang="en-US" altLang="ja-JP" sz="1400" dirty="0" smtClean="0">
                <a:solidFill>
                  <a:prstClr val="black"/>
                </a:solidFill>
                <a:latin typeface="ＭＳ Ｐ明朝" panose="02020600040205080304" pitchFamily="18" charset="-128"/>
                <a:ea typeface="ＭＳ Ｐ明朝" panose="02020600040205080304" pitchFamily="18" charset="-128"/>
              </a:rPr>
              <a:t>75</a:t>
            </a:r>
            <a:r>
              <a:rPr lang="ja-JP" altLang="en-US" sz="1400" dirty="0" smtClean="0">
                <a:solidFill>
                  <a:prstClr val="black"/>
                </a:solidFill>
                <a:latin typeface="ＭＳ Ｐ明朝" panose="02020600040205080304" pitchFamily="18" charset="-128"/>
                <a:ea typeface="ＭＳ Ｐ明朝" panose="02020600040205080304" pitchFamily="18" charset="-128"/>
              </a:rPr>
              <a:t>条の</a:t>
            </a:r>
            <a:r>
              <a:rPr lang="en-US" altLang="ja-JP" sz="1400" dirty="0" smtClean="0">
                <a:solidFill>
                  <a:prstClr val="black"/>
                </a:solidFill>
                <a:latin typeface="ＭＳ Ｐ明朝" panose="02020600040205080304" pitchFamily="18" charset="-128"/>
                <a:ea typeface="ＭＳ Ｐ明朝" panose="02020600040205080304" pitchFamily="18" charset="-128"/>
              </a:rPr>
              <a:t>3</a:t>
            </a:r>
            <a:r>
              <a:rPr lang="ja-JP" altLang="en-US" sz="1400" dirty="0" smtClean="0">
                <a:solidFill>
                  <a:prstClr val="black"/>
                </a:solidFill>
                <a:latin typeface="ＭＳ Ｐ明朝" panose="02020600040205080304" pitchFamily="18" charset="-128"/>
                <a:ea typeface="ＭＳ Ｐ明朝" panose="02020600040205080304" pitchFamily="18" charset="-128"/>
              </a:rPr>
              <a:t>～第</a:t>
            </a:r>
            <a:r>
              <a:rPr lang="en-US" altLang="ja-JP" sz="1400" dirty="0" smtClean="0">
                <a:solidFill>
                  <a:prstClr val="black"/>
                </a:solidFill>
                <a:latin typeface="ＭＳ Ｐ明朝" panose="02020600040205080304" pitchFamily="18" charset="-128"/>
                <a:ea typeface="ＭＳ Ｐ明朝" panose="02020600040205080304" pitchFamily="18" charset="-128"/>
              </a:rPr>
              <a:t>75</a:t>
            </a:r>
            <a:r>
              <a:rPr lang="ja-JP" altLang="en-US" sz="1400" dirty="0" smtClean="0">
                <a:solidFill>
                  <a:prstClr val="black"/>
                </a:solidFill>
                <a:latin typeface="ＭＳ Ｐ明朝" panose="02020600040205080304" pitchFamily="18" charset="-128"/>
                <a:ea typeface="ＭＳ Ｐ明朝" panose="02020600040205080304" pitchFamily="18" charset="-128"/>
              </a:rPr>
              <a:t>条の</a:t>
            </a:r>
            <a:r>
              <a:rPr lang="en-US" altLang="ja-JP" sz="1400" dirty="0" smtClean="0">
                <a:solidFill>
                  <a:prstClr val="black"/>
                </a:solidFill>
                <a:latin typeface="ＭＳ Ｐ明朝" panose="02020600040205080304" pitchFamily="18" charset="-128"/>
                <a:ea typeface="ＭＳ Ｐ明朝" panose="02020600040205080304" pitchFamily="18" charset="-128"/>
              </a:rPr>
              <a:t>6</a:t>
            </a:r>
            <a:r>
              <a:rPr lang="ja-JP" altLang="en-US" sz="1400" dirty="0" smtClean="0">
                <a:solidFill>
                  <a:prstClr val="black"/>
                </a:solidFill>
                <a:latin typeface="ＭＳ Ｐ明朝" panose="02020600040205080304" pitchFamily="18" charset="-128"/>
                <a:ea typeface="ＭＳ Ｐ明朝" panose="02020600040205080304" pitchFamily="18" charset="-128"/>
              </a:rPr>
              <a:t>関係）</a:t>
            </a:r>
            <a:endParaRPr lang="en-US" altLang="ja-JP" sz="1400" dirty="0" smtClean="0">
              <a:solidFill>
                <a:prstClr val="black"/>
              </a:solidFill>
              <a:latin typeface="ＭＳ Ｐ明朝" panose="02020600040205080304" pitchFamily="18" charset="-128"/>
              <a:ea typeface="ＭＳ Ｐ明朝" panose="02020600040205080304" pitchFamily="18" charset="-128"/>
            </a:endParaRPr>
          </a:p>
          <a:p>
            <a:pPr marL="357188" indent="-90488">
              <a:lnSpc>
                <a:spcPts val="2000"/>
              </a:lnSpc>
            </a:pPr>
            <a:r>
              <a:rPr lang="ja-JP" altLang="en-US" sz="1500" dirty="0" smtClean="0">
                <a:solidFill>
                  <a:prstClr val="black"/>
                </a:solidFill>
                <a:latin typeface="ＭＳ Ｐゴシック" panose="020B0600070205080204" pitchFamily="50" charset="-128"/>
                <a:ea typeface="ＭＳ Ｐゴシック" panose="020B0600070205080204" pitchFamily="50" charset="-128"/>
              </a:rPr>
              <a:t>・ 都道府県は、</a:t>
            </a:r>
            <a:r>
              <a:rPr lang="ja-JP" altLang="en-US" sz="1500" b="1" u="sng" dirty="0" smtClean="0">
                <a:solidFill>
                  <a:prstClr val="black"/>
                </a:solidFill>
                <a:latin typeface="ＭＳ Ｐゴシック" panose="020B0600070205080204" pitchFamily="50" charset="-128"/>
                <a:ea typeface="ＭＳ Ｐゴシック" panose="020B0600070205080204" pitchFamily="50" charset="-128"/>
              </a:rPr>
              <a:t>広域的・専門的見地</a:t>
            </a:r>
            <a:r>
              <a:rPr lang="ja-JP" altLang="en-US" sz="1500" dirty="0" smtClean="0">
                <a:solidFill>
                  <a:prstClr val="black"/>
                </a:solidFill>
                <a:latin typeface="ＭＳ Ｐゴシック" panose="020B0600070205080204" pitchFamily="50" charset="-128"/>
                <a:ea typeface="ＭＳ Ｐゴシック" panose="020B0600070205080204" pitchFamily="50" charset="-128"/>
              </a:rPr>
              <a:t>により、市町村が行った</a:t>
            </a:r>
            <a:r>
              <a:rPr lang="ja-JP" altLang="en-US" sz="1500" b="1" u="sng" dirty="0" smtClean="0">
                <a:solidFill>
                  <a:prstClr val="black"/>
                </a:solidFill>
                <a:latin typeface="ＭＳ Ｐゴシック" panose="020B0600070205080204" pitchFamily="50" charset="-128"/>
                <a:ea typeface="ＭＳ Ｐゴシック" panose="020B0600070205080204" pitchFamily="50" charset="-128"/>
              </a:rPr>
              <a:t>保険給付の点検を行うことが可能</a:t>
            </a:r>
            <a:r>
              <a:rPr lang="ja-JP" altLang="en-US" sz="1500" dirty="0" smtClean="0">
                <a:solidFill>
                  <a:prstClr val="black"/>
                </a:solidFill>
                <a:latin typeface="ＭＳ Ｐゴシック" panose="020B0600070205080204" pitchFamily="50" charset="-128"/>
                <a:ea typeface="ＭＳ Ｐゴシック" panose="020B0600070205080204" pitchFamily="50" charset="-128"/>
              </a:rPr>
              <a:t>。</a:t>
            </a:r>
            <a:endParaRPr lang="en-US" altLang="ja-JP" sz="1500" dirty="0" smtClean="0">
              <a:solidFill>
                <a:prstClr val="black"/>
              </a:solidFill>
              <a:latin typeface="ＭＳ Ｐゴシック" panose="020B0600070205080204" pitchFamily="50" charset="-128"/>
              <a:ea typeface="ＭＳ Ｐゴシック" panose="020B0600070205080204" pitchFamily="50" charset="-128"/>
            </a:endParaRPr>
          </a:p>
          <a:p>
            <a:pPr marL="357188" indent="-90488">
              <a:lnSpc>
                <a:spcPts val="2000"/>
              </a:lnSpc>
            </a:pPr>
            <a:r>
              <a:rPr lang="ja-JP" altLang="en-US" sz="1500" dirty="0" smtClean="0">
                <a:solidFill>
                  <a:prstClr val="black"/>
                </a:solidFill>
                <a:latin typeface="ＭＳ Ｐゴシック" panose="020B0600070205080204" pitchFamily="50" charset="-128"/>
                <a:ea typeface="ＭＳ Ｐゴシック" panose="020B0600070205080204" pitchFamily="50" charset="-128"/>
              </a:rPr>
              <a:t>・ 点検の結果、</a:t>
            </a:r>
            <a:r>
              <a:rPr lang="ja-JP" altLang="en-US" sz="1500" b="1" u="sng" dirty="0" smtClean="0">
                <a:solidFill>
                  <a:prstClr val="black"/>
                </a:solidFill>
                <a:latin typeface="ＭＳ Ｐゴシック" panose="020B0600070205080204" pitchFamily="50" charset="-128"/>
                <a:ea typeface="ＭＳ Ｐゴシック" panose="020B0600070205080204" pitchFamily="50" charset="-128"/>
              </a:rPr>
              <a:t>違法又は不当に保険給付が行われたおそれがあると判断したもの</a:t>
            </a:r>
            <a:r>
              <a:rPr lang="ja-JP" altLang="en-US" sz="1500" dirty="0" smtClean="0">
                <a:solidFill>
                  <a:prstClr val="black"/>
                </a:solidFill>
                <a:latin typeface="ＭＳ Ｐゴシック" panose="020B0600070205080204" pitchFamily="50" charset="-128"/>
                <a:ea typeface="ＭＳ Ｐゴシック" panose="020B0600070205080204" pitchFamily="50" charset="-128"/>
              </a:rPr>
              <a:t>については、理由を付して、</a:t>
            </a:r>
            <a:r>
              <a:rPr lang="ja-JP" altLang="en-US" sz="1500" b="1" u="sng" dirty="0" smtClean="0">
                <a:solidFill>
                  <a:prstClr val="black"/>
                </a:solidFill>
                <a:latin typeface="ＭＳ Ｐゴシック" panose="020B0600070205080204" pitchFamily="50" charset="-128"/>
                <a:ea typeface="ＭＳ Ｐゴシック" panose="020B0600070205080204" pitchFamily="50" charset="-128"/>
              </a:rPr>
              <a:t>市町村や審査支払機関に対して再度の審査を求めること等が可能</a:t>
            </a:r>
            <a:r>
              <a:rPr lang="ja-JP" altLang="en-US" sz="1500" dirty="0" smtClean="0">
                <a:solidFill>
                  <a:prstClr val="black"/>
                </a:solidFill>
                <a:latin typeface="ＭＳ Ｐゴシック" panose="020B0600070205080204" pitchFamily="50" charset="-128"/>
                <a:ea typeface="ＭＳ Ｐゴシック" panose="020B0600070205080204" pitchFamily="50" charset="-128"/>
              </a:rPr>
              <a:t>。　　</a:t>
            </a:r>
            <a:endParaRPr lang="en-US" altLang="ja-JP" sz="1500" dirty="0" smtClean="0">
              <a:solidFill>
                <a:prstClr val="black"/>
              </a:solidFill>
              <a:latin typeface="ＭＳ Ｐゴシック" panose="020B0600070205080204" pitchFamily="50" charset="-128"/>
              <a:ea typeface="ＭＳ Ｐゴシック" panose="020B0600070205080204" pitchFamily="50" charset="-128"/>
            </a:endParaRPr>
          </a:p>
          <a:p>
            <a:pPr marL="446088" indent="87313">
              <a:lnSpc>
                <a:spcPts val="2100"/>
              </a:lnSpc>
            </a:pPr>
            <a:endParaRPr lang="en-US" altLang="ja-JP" sz="1500" dirty="0">
              <a:solidFill>
                <a:prstClr val="black"/>
              </a:solidFill>
              <a:latin typeface="ＭＳ Ｐゴシック" panose="020B0600070205080204" pitchFamily="50" charset="-128"/>
              <a:ea typeface="ＭＳ Ｐゴシック" panose="020B0600070205080204" pitchFamily="50" charset="-128"/>
            </a:endParaRPr>
          </a:p>
          <a:p>
            <a:pPr marL="446088" indent="87313">
              <a:lnSpc>
                <a:spcPts val="2100"/>
              </a:lnSpc>
            </a:pPr>
            <a:endParaRPr lang="en-US" altLang="ja-JP" sz="1500" dirty="0" smtClean="0">
              <a:solidFill>
                <a:prstClr val="black"/>
              </a:solidFill>
              <a:latin typeface="ＭＳ Ｐゴシック" panose="020B0600070205080204" pitchFamily="50" charset="-128"/>
              <a:ea typeface="ＭＳ Ｐゴシック" panose="020B0600070205080204" pitchFamily="50" charset="-128"/>
            </a:endParaRPr>
          </a:p>
          <a:p>
            <a:pPr marL="446088" indent="87313">
              <a:lnSpc>
                <a:spcPts val="2100"/>
              </a:lnSpc>
            </a:pPr>
            <a:endParaRPr lang="en-US" altLang="ja-JP" sz="1500" dirty="0">
              <a:solidFill>
                <a:prstClr val="black"/>
              </a:solidFill>
              <a:latin typeface="ＭＳ Ｐゴシック" panose="020B0600070205080204" pitchFamily="50" charset="-128"/>
              <a:ea typeface="ＭＳ Ｐゴシック" panose="020B0600070205080204" pitchFamily="50" charset="-128"/>
            </a:endParaRPr>
          </a:p>
          <a:p>
            <a:pPr marL="446088" indent="87313">
              <a:lnSpc>
                <a:spcPts val="2100"/>
              </a:lnSpc>
            </a:pPr>
            <a:endParaRPr lang="en-US" altLang="ja-JP" sz="1500" dirty="0" smtClean="0">
              <a:solidFill>
                <a:prstClr val="black"/>
              </a:solidFill>
              <a:latin typeface="ＭＳ Ｐゴシック" panose="020B0600070205080204" pitchFamily="50" charset="-128"/>
              <a:ea typeface="ＭＳ Ｐゴシック" panose="020B0600070205080204" pitchFamily="50" charset="-128"/>
            </a:endParaRPr>
          </a:p>
          <a:p>
            <a:pPr marL="446088" indent="-357188">
              <a:lnSpc>
                <a:spcPts val="2100"/>
              </a:lnSpc>
            </a:pPr>
            <a:endParaRPr lang="en-US" altLang="ja-JP" sz="1500" dirty="0" smtClean="0">
              <a:solidFill>
                <a:prstClr val="black"/>
              </a:solidFill>
              <a:latin typeface="ＭＳ Ｐゴシック" panose="020B0600070205080204" pitchFamily="50" charset="-128"/>
              <a:ea typeface="ＭＳ Ｐゴシック" panose="020B0600070205080204" pitchFamily="50" charset="-128"/>
            </a:endParaRPr>
          </a:p>
          <a:p>
            <a:pPr marL="446088" indent="-357188">
              <a:lnSpc>
                <a:spcPts val="2100"/>
              </a:lnSpc>
            </a:pPr>
            <a:endParaRPr lang="en-US" altLang="ja-JP" sz="1500" dirty="0">
              <a:solidFill>
                <a:prstClr val="black"/>
              </a:solidFill>
              <a:latin typeface="ＭＳ Ｐゴシック" panose="020B0600070205080204" pitchFamily="50" charset="-128"/>
              <a:ea typeface="ＭＳ Ｐゴシック" panose="020B0600070205080204" pitchFamily="50" charset="-128"/>
            </a:endParaRPr>
          </a:p>
          <a:p>
            <a:pPr marL="446088" indent="-357188">
              <a:lnSpc>
                <a:spcPts val="2100"/>
              </a:lnSpc>
            </a:pPr>
            <a:endParaRPr lang="en-US" altLang="ja-JP" sz="1500" dirty="0" smtClean="0">
              <a:solidFill>
                <a:prstClr val="black"/>
              </a:solidFill>
              <a:latin typeface="ＭＳ Ｐゴシック" panose="020B0600070205080204" pitchFamily="50" charset="-128"/>
              <a:ea typeface="ＭＳ Ｐゴシック" panose="020B0600070205080204" pitchFamily="50" charset="-128"/>
            </a:endParaRPr>
          </a:p>
          <a:p>
            <a:pPr marL="446088" indent="-357188">
              <a:lnSpc>
                <a:spcPts val="2100"/>
              </a:lnSpc>
            </a:pPr>
            <a:endParaRPr lang="en-US" altLang="ja-JP" sz="1500" b="1" dirty="0" smtClean="0">
              <a:solidFill>
                <a:prstClr val="black"/>
              </a:solidFill>
              <a:latin typeface="ＭＳ Ｐゴシック" panose="020B0600070205080204" pitchFamily="50" charset="-128"/>
              <a:ea typeface="ＭＳ Ｐゴシック" panose="020B0600070205080204" pitchFamily="50" charset="-128"/>
            </a:endParaRPr>
          </a:p>
          <a:p>
            <a:pPr marL="446088" indent="-357188">
              <a:lnSpc>
                <a:spcPts val="2000"/>
              </a:lnSpc>
              <a:spcBef>
                <a:spcPts val="1200"/>
              </a:spcBef>
            </a:pPr>
            <a:r>
              <a:rPr lang="ja-JP" altLang="en-US" sz="1500" b="1"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500" b="1" dirty="0">
                <a:solidFill>
                  <a:prstClr val="black"/>
                </a:solidFill>
                <a:latin typeface="ＭＳ Ｐゴシック" panose="020B0600070205080204" pitchFamily="50" charset="-128"/>
                <a:ea typeface="ＭＳ Ｐゴシック" panose="020B0600070205080204" pitchFamily="50" charset="-128"/>
              </a:rPr>
              <a:t>その２</a:t>
            </a:r>
            <a:r>
              <a:rPr lang="ja-JP" altLang="en-US" sz="1400" b="1" dirty="0">
                <a:solidFill>
                  <a:prstClr val="black"/>
                </a:solidFill>
                <a:latin typeface="ＭＳ Ｐゴシック" panose="020B0600070205080204" pitchFamily="50" charset="-128"/>
                <a:ea typeface="ＭＳ Ｐゴシック" panose="020B0600070205080204" pitchFamily="50" charset="-128"/>
              </a:rPr>
              <a:t>　　</a:t>
            </a:r>
            <a:r>
              <a:rPr lang="ja-JP" altLang="en-US" sz="1400" dirty="0">
                <a:solidFill>
                  <a:prstClr val="black"/>
                </a:solidFill>
                <a:latin typeface="ＭＳ Ｐ明朝" panose="02020600040205080304" pitchFamily="18" charset="-128"/>
                <a:ea typeface="ＭＳ Ｐ明朝" panose="02020600040205080304" pitchFamily="18" charset="-128"/>
              </a:rPr>
              <a:t>（改正後の国民健康保険法第</a:t>
            </a:r>
            <a:r>
              <a:rPr lang="en-US" altLang="ja-JP" sz="1400" dirty="0">
                <a:solidFill>
                  <a:prstClr val="black"/>
                </a:solidFill>
                <a:latin typeface="ＭＳ Ｐ明朝" panose="02020600040205080304" pitchFamily="18" charset="-128"/>
                <a:ea typeface="ＭＳ Ｐ明朝" panose="02020600040205080304" pitchFamily="18" charset="-128"/>
              </a:rPr>
              <a:t>65</a:t>
            </a:r>
            <a:r>
              <a:rPr lang="ja-JP" altLang="en-US" sz="1400" dirty="0">
                <a:solidFill>
                  <a:prstClr val="black"/>
                </a:solidFill>
                <a:latin typeface="ＭＳ Ｐ明朝" panose="02020600040205080304" pitchFamily="18" charset="-128"/>
                <a:ea typeface="ＭＳ Ｐ明朝" panose="02020600040205080304" pitchFamily="18" charset="-128"/>
              </a:rPr>
              <a:t>条第</a:t>
            </a:r>
            <a:r>
              <a:rPr lang="en-US" altLang="ja-JP" sz="1400" dirty="0">
                <a:solidFill>
                  <a:prstClr val="black"/>
                </a:solidFill>
                <a:latin typeface="ＭＳ Ｐ明朝" panose="02020600040205080304" pitchFamily="18" charset="-128"/>
                <a:ea typeface="ＭＳ Ｐ明朝" panose="02020600040205080304" pitchFamily="18" charset="-128"/>
              </a:rPr>
              <a:t>4</a:t>
            </a:r>
            <a:r>
              <a:rPr lang="ja-JP" altLang="en-US" sz="1400" dirty="0">
                <a:solidFill>
                  <a:prstClr val="black"/>
                </a:solidFill>
                <a:latin typeface="ＭＳ Ｐ明朝" panose="02020600040205080304" pitchFamily="18" charset="-128"/>
                <a:ea typeface="ＭＳ Ｐ明朝" panose="02020600040205080304" pitchFamily="18" charset="-128"/>
              </a:rPr>
              <a:t>項</a:t>
            </a:r>
            <a:r>
              <a:rPr lang="ja-JP" altLang="en-US" sz="1400" dirty="0" smtClean="0">
                <a:solidFill>
                  <a:prstClr val="black"/>
                </a:solidFill>
                <a:latin typeface="ＭＳ Ｐ明朝" panose="02020600040205080304" pitchFamily="18" charset="-128"/>
                <a:ea typeface="ＭＳ Ｐ明朝" panose="02020600040205080304" pitchFamily="18" charset="-128"/>
              </a:rPr>
              <a:t>関係）</a:t>
            </a:r>
            <a:endParaRPr lang="en-US" altLang="ja-JP" sz="1400" b="1" dirty="0" smtClean="0">
              <a:solidFill>
                <a:prstClr val="black"/>
              </a:solidFill>
              <a:latin typeface="ＭＳ Ｐゴシック" panose="020B0600070205080204" pitchFamily="50" charset="-128"/>
              <a:ea typeface="ＭＳ Ｐゴシック" panose="020B0600070205080204" pitchFamily="50" charset="-128"/>
            </a:endParaRPr>
          </a:p>
          <a:p>
            <a:pPr marL="357188" indent="-90488">
              <a:lnSpc>
                <a:spcPts val="2000"/>
              </a:lnSpc>
            </a:pPr>
            <a:r>
              <a:rPr lang="ja-JP" altLang="en-US" sz="1500" dirty="0">
                <a:solidFill>
                  <a:prstClr val="black"/>
                </a:solidFill>
                <a:latin typeface="ＭＳ Ｐゴシック" panose="020B0600070205080204" pitchFamily="50" charset="-128"/>
                <a:ea typeface="ＭＳ Ｐゴシック" panose="020B0600070205080204" pitchFamily="50" charset="-128"/>
              </a:rPr>
              <a:t>・ </a:t>
            </a:r>
            <a:r>
              <a:rPr lang="ja-JP" altLang="en-US" sz="1500" dirty="0" smtClean="0">
                <a:solidFill>
                  <a:prstClr val="black"/>
                </a:solidFill>
                <a:latin typeface="ＭＳ Ｐゴシック" panose="020B0600070205080204" pitchFamily="50" charset="-128"/>
                <a:ea typeface="ＭＳ Ｐゴシック" panose="020B0600070205080204" pitchFamily="50" charset="-128"/>
              </a:rPr>
              <a:t>保険</a:t>
            </a:r>
            <a:r>
              <a:rPr lang="ja-JP" altLang="en-US" sz="1500" dirty="0">
                <a:solidFill>
                  <a:prstClr val="black"/>
                </a:solidFill>
                <a:latin typeface="ＭＳ Ｐゴシック" panose="020B0600070205080204" pitchFamily="50" charset="-128"/>
                <a:ea typeface="ＭＳ Ｐゴシック" panose="020B0600070205080204" pitchFamily="50" charset="-128"/>
              </a:rPr>
              <a:t>給付を行った後、保険医療機関などによる</a:t>
            </a:r>
            <a:r>
              <a:rPr lang="ja-JP" altLang="en-US" sz="1500" u="sng" dirty="0">
                <a:solidFill>
                  <a:prstClr val="black"/>
                </a:solidFill>
                <a:latin typeface="ＭＳ Ｐゴシック" panose="020B0600070205080204" pitchFamily="50" charset="-128"/>
                <a:ea typeface="ＭＳ Ｐゴシック" panose="020B0600070205080204" pitchFamily="50" charset="-128"/>
              </a:rPr>
              <a:t>大規模な不正請求等が発覚した場合</a:t>
            </a:r>
            <a:r>
              <a:rPr lang="ja-JP" altLang="en-US" sz="1500" dirty="0">
                <a:solidFill>
                  <a:prstClr val="black"/>
                </a:solidFill>
                <a:latin typeface="ＭＳ Ｐゴシック" panose="020B0600070205080204" pitchFamily="50" charset="-128"/>
                <a:ea typeface="ＭＳ Ｐゴシック" panose="020B0600070205080204" pitchFamily="50" charset="-128"/>
              </a:rPr>
              <a:t>には</a:t>
            </a:r>
            <a:r>
              <a:rPr lang="ja-JP" altLang="en-US" sz="1500" dirty="0" smtClean="0">
                <a:solidFill>
                  <a:prstClr val="black"/>
                </a:solidFill>
                <a:latin typeface="ＭＳ Ｐゴシック" panose="020B0600070205080204" pitchFamily="50" charset="-128"/>
                <a:ea typeface="ＭＳ Ｐゴシック" panose="020B0600070205080204" pitchFamily="50" charset="-128"/>
              </a:rPr>
              <a:t>、都道府県は、</a:t>
            </a:r>
            <a:r>
              <a:rPr lang="ja-JP" altLang="en-US" sz="1500" u="sng" dirty="0" smtClean="0">
                <a:solidFill>
                  <a:prstClr val="black"/>
                </a:solidFill>
                <a:latin typeface="ＭＳ Ｐゴシック" panose="020B0600070205080204" pitchFamily="50" charset="-128"/>
                <a:ea typeface="ＭＳ Ｐゴシック" panose="020B0600070205080204" pitchFamily="50" charset="-128"/>
              </a:rPr>
              <a:t>広域的・専門的見地から、市町村に代わり、不正請求等に係る費用返還を求める等の取組を行うことが可能</a:t>
            </a:r>
            <a:r>
              <a:rPr lang="ja-JP" altLang="en-US" sz="1500" dirty="0" smtClean="0">
                <a:solidFill>
                  <a:prstClr val="black"/>
                </a:solidFill>
                <a:latin typeface="ＭＳ Ｐゴシック" panose="020B0600070205080204" pitchFamily="50" charset="-128"/>
                <a:ea typeface="ＭＳ Ｐゴシック" panose="020B0600070205080204" pitchFamily="50" charset="-128"/>
              </a:rPr>
              <a:t>。</a:t>
            </a:r>
            <a:endParaRPr lang="en-US" altLang="ja-JP" sz="1500" dirty="0">
              <a:solidFill>
                <a:prstClr val="black"/>
              </a:solidFill>
              <a:latin typeface="ＭＳ Ｐゴシック" panose="020B0600070205080204" pitchFamily="50" charset="-128"/>
              <a:ea typeface="ＭＳ Ｐゴシック" panose="020B0600070205080204" pitchFamily="50" charset="-128"/>
            </a:endParaRPr>
          </a:p>
        </p:txBody>
      </p:sp>
      <p:sp>
        <p:nvSpPr>
          <p:cNvPr id="3" name="角丸四角形 2"/>
          <p:cNvSpPr/>
          <p:nvPr/>
        </p:nvSpPr>
        <p:spPr>
          <a:xfrm>
            <a:off x="323280" y="2331988"/>
            <a:ext cx="1584176" cy="360040"/>
          </a:xfrm>
          <a:prstGeom prst="roundRect">
            <a:avLst/>
          </a:prstGeom>
          <a:noFill/>
          <a:ln w="9525">
            <a:solidFill>
              <a:schemeClr val="tx1"/>
            </a:solidFill>
          </a:ln>
        </p:spPr>
        <p:txBody>
          <a:bodyPr wrap="square" lIns="91055" tIns="72000" rIns="91055" bIns="45528" rtlCol="0" anchor="ctr" anchorCtr="0">
            <a:noAutofit/>
          </a:bodyPr>
          <a:lstStyle/>
          <a:p>
            <a:pPr marL="179388" indent="-90488">
              <a:lnSpc>
                <a:spcPts val="2100"/>
              </a:lnSpc>
            </a:pPr>
            <a:r>
              <a:rPr lang="ja-JP" altLang="en-US" sz="1600" b="1" dirty="0">
                <a:solidFill>
                  <a:prstClr val="black"/>
                </a:solidFill>
                <a:latin typeface="ＭＳ Ｐゴシック" panose="020B0600070205080204" pitchFamily="50" charset="-128"/>
                <a:ea typeface="ＭＳ Ｐゴシック" panose="020B0600070205080204" pitchFamily="50" charset="-128"/>
              </a:rPr>
              <a:t>具体的</a:t>
            </a:r>
            <a:r>
              <a:rPr lang="ja-JP" altLang="en-US" sz="1600" b="1" dirty="0" smtClean="0">
                <a:solidFill>
                  <a:prstClr val="black"/>
                </a:solidFill>
                <a:latin typeface="ＭＳ Ｐゴシック" panose="020B0600070205080204" pitchFamily="50" charset="-128"/>
                <a:ea typeface="ＭＳ Ｐゴシック" panose="020B0600070205080204" pitchFamily="50" charset="-128"/>
              </a:rPr>
              <a:t>な内容</a:t>
            </a:r>
            <a:endParaRPr lang="ja-JP" altLang="en-US" sz="1600" b="1" dirty="0">
              <a:solidFill>
                <a:prstClr val="black"/>
              </a:solidFill>
              <a:latin typeface="ＭＳ Ｐゴシック" panose="020B0600070205080204" pitchFamily="50" charset="-128"/>
              <a:ea typeface="ＭＳ Ｐゴシック" panose="020B0600070205080204" pitchFamily="50" charset="-128"/>
            </a:endParaRPr>
          </a:p>
        </p:txBody>
      </p:sp>
      <p:sp>
        <p:nvSpPr>
          <p:cNvPr id="13" name="テキスト ボックス 12"/>
          <p:cNvSpPr txBox="1"/>
          <p:nvPr/>
        </p:nvSpPr>
        <p:spPr>
          <a:xfrm>
            <a:off x="848544" y="3861668"/>
            <a:ext cx="1296144" cy="575568"/>
          </a:xfrm>
          <a:prstGeom prst="rect">
            <a:avLst/>
          </a:prstGeom>
          <a:noFill/>
          <a:ln w="12700">
            <a:solidFill>
              <a:schemeClr val="tx1"/>
            </a:solidFill>
          </a:ln>
        </p:spPr>
        <p:txBody>
          <a:bodyPr wrap="square" lIns="91055" tIns="72000" rIns="91055" bIns="72000" rtlCol="0" anchor="ctr" anchorCtr="0">
            <a:noAutofit/>
          </a:bodyPr>
          <a:lstStyle/>
          <a:p>
            <a:pPr marL="179388" indent="-90488">
              <a:lnSpc>
                <a:spcPts val="1900"/>
              </a:lnSpc>
            </a:pPr>
            <a:r>
              <a:rPr lang="ja-JP" altLang="en-US" sz="1400" dirty="0" smtClean="0">
                <a:solidFill>
                  <a:prstClr val="black"/>
                </a:solidFill>
                <a:latin typeface="ＭＳ Ｐゴシック" panose="020B0600070205080204" pitchFamily="50" charset="-128"/>
                <a:ea typeface="ＭＳ Ｐゴシック" panose="020B0600070205080204" pitchFamily="50" charset="-128"/>
              </a:rPr>
              <a:t>市町村</a:t>
            </a:r>
            <a:r>
              <a:rPr lang="ja-JP" altLang="en-US" sz="1400" dirty="0">
                <a:solidFill>
                  <a:prstClr val="black"/>
                </a:solidFill>
                <a:latin typeface="ＭＳ Ｐゴシック" panose="020B0600070205080204" pitchFamily="50" charset="-128"/>
                <a:ea typeface="ＭＳ Ｐゴシック" panose="020B0600070205080204" pitchFamily="50" charset="-128"/>
              </a:rPr>
              <a:t>に</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よる</a:t>
            </a:r>
            <a:endParaRPr lang="en-US" altLang="ja-JP" sz="1400" dirty="0" smtClean="0">
              <a:solidFill>
                <a:prstClr val="black"/>
              </a:solidFill>
              <a:latin typeface="ＭＳ Ｐゴシック" panose="020B0600070205080204" pitchFamily="50" charset="-128"/>
              <a:ea typeface="ＭＳ Ｐゴシック" panose="020B0600070205080204" pitchFamily="50" charset="-128"/>
            </a:endParaRPr>
          </a:p>
          <a:p>
            <a:pPr marL="179388" indent="-90488">
              <a:lnSpc>
                <a:spcPts val="1900"/>
              </a:lnSpc>
            </a:pPr>
            <a:r>
              <a:rPr lang="ja-JP" altLang="en-US" sz="1400" dirty="0" smtClean="0">
                <a:solidFill>
                  <a:prstClr val="black"/>
                </a:solidFill>
                <a:latin typeface="ＭＳ Ｐゴシック" panose="020B0600070205080204" pitchFamily="50" charset="-128"/>
                <a:ea typeface="ＭＳ Ｐゴシック" panose="020B0600070205080204" pitchFamily="50" charset="-128"/>
              </a:rPr>
              <a:t>保険給付</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p:txBody>
      </p:sp>
      <p:sp>
        <p:nvSpPr>
          <p:cNvPr id="15" name="テキスト ボックス 14"/>
          <p:cNvSpPr txBox="1"/>
          <p:nvPr/>
        </p:nvSpPr>
        <p:spPr>
          <a:xfrm>
            <a:off x="3191024" y="3861172"/>
            <a:ext cx="1296144" cy="576064"/>
          </a:xfrm>
          <a:prstGeom prst="rect">
            <a:avLst/>
          </a:prstGeom>
          <a:noFill/>
          <a:ln w="12700">
            <a:solidFill>
              <a:schemeClr val="tx1"/>
            </a:solidFill>
          </a:ln>
        </p:spPr>
        <p:txBody>
          <a:bodyPr wrap="square" lIns="91055" tIns="72000" rIns="91055" bIns="72000" rtlCol="0" anchor="ctr" anchorCtr="0">
            <a:noAutofit/>
          </a:bodyPr>
          <a:lstStyle/>
          <a:p>
            <a:pPr marL="179388" indent="-90488">
              <a:lnSpc>
                <a:spcPts val="1900"/>
              </a:lnSpc>
            </a:pPr>
            <a:r>
              <a:rPr lang="ja-JP" altLang="en-US" sz="1400" dirty="0" smtClean="0">
                <a:solidFill>
                  <a:prstClr val="black"/>
                </a:solidFill>
                <a:latin typeface="ＭＳ Ｐゴシック" panose="020B0600070205080204" pitchFamily="50" charset="-128"/>
                <a:ea typeface="ＭＳ Ｐゴシック" panose="020B0600070205080204" pitchFamily="50" charset="-128"/>
              </a:rPr>
              <a:t>市町村</a:t>
            </a:r>
            <a:r>
              <a:rPr lang="ja-JP" altLang="en-US" sz="1400" dirty="0">
                <a:solidFill>
                  <a:prstClr val="black"/>
                </a:solidFill>
                <a:latin typeface="ＭＳ Ｐゴシック" panose="020B0600070205080204" pitchFamily="50" charset="-128"/>
                <a:ea typeface="ＭＳ Ｐゴシック" panose="020B0600070205080204" pitchFamily="50" charset="-128"/>
              </a:rPr>
              <a:t>に</a:t>
            </a:r>
            <a:r>
              <a:rPr lang="ja-JP" altLang="en-US" sz="1400" dirty="0" smtClean="0">
                <a:solidFill>
                  <a:prstClr val="black"/>
                </a:solidFill>
                <a:latin typeface="ＭＳ Ｐゴシック" panose="020B0600070205080204" pitchFamily="50" charset="-128"/>
                <a:ea typeface="ＭＳ Ｐゴシック" panose="020B0600070205080204" pitchFamily="50" charset="-128"/>
              </a:rPr>
              <a:t>よる</a:t>
            </a:r>
            <a:endParaRPr lang="en-US" altLang="ja-JP" sz="1400" dirty="0" smtClean="0">
              <a:solidFill>
                <a:prstClr val="black"/>
              </a:solidFill>
              <a:latin typeface="ＭＳ Ｐゴシック" panose="020B0600070205080204" pitchFamily="50" charset="-128"/>
              <a:ea typeface="ＭＳ Ｐゴシック" panose="020B0600070205080204" pitchFamily="50" charset="-128"/>
            </a:endParaRPr>
          </a:p>
          <a:p>
            <a:pPr marL="179388" indent="-90488">
              <a:lnSpc>
                <a:spcPts val="1900"/>
              </a:lnSpc>
            </a:pPr>
            <a:r>
              <a:rPr lang="ja-JP" altLang="en-US" sz="1400" dirty="0">
                <a:solidFill>
                  <a:prstClr val="black"/>
                </a:solidFill>
                <a:latin typeface="ＭＳ Ｐゴシック" panose="020B0600070205080204" pitchFamily="50" charset="-128"/>
                <a:ea typeface="ＭＳ Ｐゴシック" panose="020B0600070205080204" pitchFamily="50" charset="-128"/>
              </a:rPr>
              <a:t>点検</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p:txBody>
      </p:sp>
      <p:cxnSp>
        <p:nvCxnSpPr>
          <p:cNvPr id="16" name="直線矢印コネクタ 15"/>
          <p:cNvCxnSpPr>
            <a:stCxn id="13" idx="3"/>
            <a:endCxn id="15" idx="1"/>
          </p:cNvCxnSpPr>
          <p:nvPr/>
        </p:nvCxnSpPr>
        <p:spPr>
          <a:xfrm flipV="1">
            <a:off x="2144688" y="4149204"/>
            <a:ext cx="1046336" cy="248"/>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カギ線コネクタ 19"/>
          <p:cNvCxnSpPr>
            <a:stCxn id="13" idx="2"/>
            <a:endCxn id="18" idx="1"/>
          </p:cNvCxnSpPr>
          <p:nvPr/>
        </p:nvCxnSpPr>
        <p:spPr>
          <a:xfrm rot="16200000" flipH="1">
            <a:off x="1906532" y="4027320"/>
            <a:ext cx="874576" cy="1694408"/>
          </a:xfrm>
          <a:prstGeom prst="bentConnector2">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テキスト ボックス 25"/>
          <p:cNvSpPr txBox="1"/>
          <p:nvPr/>
        </p:nvSpPr>
        <p:spPr>
          <a:xfrm>
            <a:off x="848544" y="5250408"/>
            <a:ext cx="2342479" cy="626120"/>
          </a:xfrm>
          <a:prstGeom prst="rect">
            <a:avLst/>
          </a:prstGeom>
          <a:noFill/>
          <a:ln w="12700">
            <a:noFill/>
          </a:ln>
        </p:spPr>
        <p:txBody>
          <a:bodyPr wrap="square" lIns="91055" tIns="72000" rIns="91055" bIns="72000" rtlCol="0" anchor="ctr" anchorCtr="0">
            <a:noAutofit/>
          </a:bodyPr>
          <a:lstStyle/>
          <a:p>
            <a:pPr marL="88900">
              <a:lnSpc>
                <a:spcPts val="1600"/>
              </a:lnSpc>
            </a:pP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 都道府県からの求めに応じ、</a:t>
            </a:r>
            <a:endParaRPr lang="en-US" altLang="ja-JP" sz="1200" b="1" dirty="0" smtClean="0">
              <a:solidFill>
                <a:prstClr val="black"/>
              </a:solidFill>
              <a:latin typeface="ＭＳ Ｐゴシック" panose="020B0600070205080204" pitchFamily="50" charset="-128"/>
              <a:ea typeface="ＭＳ Ｐゴシック" panose="020B0600070205080204" pitchFamily="50" charset="-128"/>
            </a:endParaRPr>
          </a:p>
          <a:p>
            <a:pPr marL="88900" indent="88900">
              <a:lnSpc>
                <a:spcPts val="1600"/>
              </a:lnSpc>
            </a:pPr>
            <a:r>
              <a:rPr lang="ja-JP" altLang="en-US" sz="1200" b="1" dirty="0">
                <a:solidFill>
                  <a:prstClr val="black"/>
                </a:solidFill>
                <a:latin typeface="ＭＳ Ｐゴシック" panose="020B0600070205080204" pitchFamily="50" charset="-128"/>
                <a:ea typeface="ＭＳ Ｐゴシック" panose="020B0600070205080204" pitchFamily="50" charset="-128"/>
              </a:rPr>
              <a:t>保険</a:t>
            </a: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給付に係る情報を提供</a:t>
            </a:r>
            <a:endParaRPr lang="en-US" altLang="ja-JP" sz="1200" b="1" dirty="0" smtClean="0">
              <a:solidFill>
                <a:prstClr val="black"/>
              </a:solidFill>
              <a:latin typeface="ＭＳ Ｐゴシック" panose="020B0600070205080204" pitchFamily="50" charset="-128"/>
              <a:ea typeface="ＭＳ Ｐゴシック" panose="020B0600070205080204" pitchFamily="50" charset="-128"/>
            </a:endParaRPr>
          </a:p>
        </p:txBody>
      </p:sp>
      <p:sp>
        <p:nvSpPr>
          <p:cNvPr id="27" name="テキスト ボックス 26"/>
          <p:cNvSpPr txBox="1"/>
          <p:nvPr/>
        </p:nvSpPr>
        <p:spPr>
          <a:xfrm>
            <a:off x="6359376" y="3861172"/>
            <a:ext cx="1368152" cy="576064"/>
          </a:xfrm>
          <a:prstGeom prst="rect">
            <a:avLst/>
          </a:prstGeom>
          <a:noFill/>
          <a:ln w="12700">
            <a:solidFill>
              <a:schemeClr val="tx1"/>
            </a:solidFill>
          </a:ln>
        </p:spPr>
        <p:txBody>
          <a:bodyPr wrap="square" lIns="91055" tIns="72000" rIns="91055" bIns="72000" rtlCol="0" anchor="ctr" anchorCtr="0">
            <a:noAutofit/>
          </a:bodyPr>
          <a:lstStyle/>
          <a:p>
            <a:pPr marL="179388" indent="-90488">
              <a:lnSpc>
                <a:spcPts val="1900"/>
              </a:lnSpc>
            </a:pPr>
            <a:r>
              <a:rPr lang="ja-JP" altLang="en-US" sz="1400" dirty="0" smtClean="0">
                <a:solidFill>
                  <a:prstClr val="black"/>
                </a:solidFill>
                <a:latin typeface="ＭＳ Ｐゴシック" panose="020B0600070205080204" pitchFamily="50" charset="-128"/>
                <a:ea typeface="ＭＳ Ｐゴシック" panose="020B0600070205080204" pitchFamily="50" charset="-128"/>
              </a:rPr>
              <a:t>審査支払機関</a:t>
            </a:r>
            <a:endParaRPr lang="en-US" altLang="ja-JP" sz="1400" dirty="0">
              <a:solidFill>
                <a:prstClr val="black"/>
              </a:solidFill>
              <a:latin typeface="ＭＳ Ｐゴシック" panose="020B0600070205080204" pitchFamily="50" charset="-128"/>
              <a:ea typeface="ＭＳ Ｐゴシック" panose="020B0600070205080204" pitchFamily="50" charset="-128"/>
            </a:endParaRPr>
          </a:p>
        </p:txBody>
      </p:sp>
      <p:cxnSp>
        <p:nvCxnSpPr>
          <p:cNvPr id="29" name="カギ線コネクタ 28"/>
          <p:cNvCxnSpPr/>
          <p:nvPr/>
        </p:nvCxnSpPr>
        <p:spPr>
          <a:xfrm flipV="1">
            <a:off x="4088904" y="4437236"/>
            <a:ext cx="2556284" cy="798376"/>
          </a:xfrm>
          <a:prstGeom prst="bentConnector2">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a:stCxn id="15" idx="3"/>
            <a:endCxn id="27" idx="1"/>
          </p:cNvCxnSpPr>
          <p:nvPr/>
        </p:nvCxnSpPr>
        <p:spPr>
          <a:xfrm>
            <a:off x="4487168" y="4149204"/>
            <a:ext cx="1872208"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テキスト ボックス 45"/>
          <p:cNvSpPr txBox="1"/>
          <p:nvPr/>
        </p:nvSpPr>
        <p:spPr>
          <a:xfrm>
            <a:off x="4283844" y="4479528"/>
            <a:ext cx="1944216" cy="565014"/>
          </a:xfrm>
          <a:prstGeom prst="rect">
            <a:avLst/>
          </a:prstGeom>
          <a:noFill/>
          <a:ln w="12700">
            <a:noFill/>
          </a:ln>
        </p:spPr>
        <p:txBody>
          <a:bodyPr wrap="square" lIns="0" tIns="72000" rIns="0" bIns="72000" rtlCol="0" anchor="ctr" anchorCtr="0">
            <a:noAutofit/>
          </a:bodyPr>
          <a:lstStyle/>
          <a:p>
            <a:pPr marL="177800" indent="-177800">
              <a:lnSpc>
                <a:spcPts val="1500"/>
              </a:lnSpc>
            </a:pPr>
            <a:r>
              <a:rPr lang="ja-JP" altLang="en-US" sz="1200" dirty="0" smtClean="0">
                <a:solidFill>
                  <a:prstClr val="black"/>
                </a:solidFill>
                <a:latin typeface="ＭＳ Ｐゴシック" panose="020B0600070205080204" pitchFamily="50" charset="-128"/>
                <a:ea typeface="ＭＳ Ｐゴシック" panose="020B0600070205080204" pitchFamily="50" charset="-128"/>
              </a:rPr>
              <a:t>・</a:t>
            </a:r>
            <a:r>
              <a:rPr lang="en-US" altLang="ja-JP" sz="1200" dirty="0" smtClean="0">
                <a:solidFill>
                  <a:prstClr val="black"/>
                </a:solidFill>
                <a:latin typeface="ＭＳ Ｐゴシック" panose="020B0600070205080204" pitchFamily="50" charset="-128"/>
                <a:ea typeface="ＭＳ Ｐゴシック" panose="020B0600070205080204" pitchFamily="50" charset="-128"/>
              </a:rPr>
              <a:t>  </a:t>
            </a:r>
            <a:r>
              <a:rPr lang="ja-JP" altLang="en-US" sz="1200" dirty="0" smtClean="0">
                <a:solidFill>
                  <a:prstClr val="black"/>
                </a:solidFill>
                <a:latin typeface="ＭＳ Ｐゴシック" panose="020B0600070205080204" pitchFamily="50" charset="-128"/>
                <a:ea typeface="ＭＳ Ｐゴシック" panose="020B0600070205080204" pitchFamily="50" charset="-128"/>
              </a:rPr>
              <a:t>現金給付や、現物給付の資格過誤の確認等は市町村が再審査（</a:t>
            </a:r>
            <a:r>
              <a:rPr lang="en-US" altLang="ja-JP" sz="1200" dirty="0" smtClean="0">
                <a:solidFill>
                  <a:prstClr val="black"/>
                </a:solidFill>
                <a:latin typeface="ＭＳ Ｐゴシック" panose="020B0600070205080204" pitchFamily="50" charset="-128"/>
                <a:ea typeface="ＭＳ Ｐゴシック" panose="020B0600070205080204" pitchFamily="50" charset="-128"/>
              </a:rPr>
              <a:t>※</a:t>
            </a:r>
            <a:r>
              <a:rPr lang="ja-JP" altLang="en-US" sz="1200" dirty="0" smtClean="0">
                <a:solidFill>
                  <a:prstClr val="black"/>
                </a:solidFill>
                <a:latin typeface="ＭＳ Ｐゴシック" panose="020B0600070205080204" pitchFamily="50" charset="-128"/>
                <a:ea typeface="ＭＳ Ｐゴシック" panose="020B0600070205080204" pitchFamily="50" charset="-128"/>
              </a:rPr>
              <a:t>）</a:t>
            </a:r>
            <a:endParaRPr lang="en-US" altLang="ja-JP" sz="1200" dirty="0" smtClean="0">
              <a:solidFill>
                <a:prstClr val="black"/>
              </a:solidFill>
              <a:latin typeface="ＭＳ Ｐゴシック" panose="020B0600070205080204" pitchFamily="50" charset="-128"/>
              <a:ea typeface="ＭＳ Ｐゴシック" panose="020B0600070205080204" pitchFamily="50" charset="-128"/>
            </a:endParaRPr>
          </a:p>
        </p:txBody>
      </p:sp>
      <p:sp>
        <p:nvSpPr>
          <p:cNvPr id="50" name="テキスト ボックス 49"/>
          <p:cNvSpPr txBox="1"/>
          <p:nvPr/>
        </p:nvSpPr>
        <p:spPr>
          <a:xfrm>
            <a:off x="4487168" y="5242024"/>
            <a:ext cx="1800201" cy="313060"/>
          </a:xfrm>
          <a:prstGeom prst="rect">
            <a:avLst/>
          </a:prstGeom>
          <a:noFill/>
          <a:ln w="12700">
            <a:noFill/>
          </a:ln>
        </p:spPr>
        <p:txBody>
          <a:bodyPr wrap="square" lIns="91055" tIns="72000" rIns="91055" bIns="72000" rtlCol="0" anchor="ctr" anchorCtr="0">
            <a:noAutofit/>
          </a:bodyPr>
          <a:lstStyle/>
          <a:p>
            <a:pPr marL="88900">
              <a:lnSpc>
                <a:spcPts val="1600"/>
              </a:lnSpc>
            </a:pP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 再審査の求め</a:t>
            </a:r>
            <a:endParaRPr lang="en-US" altLang="ja-JP" sz="1200" b="1" dirty="0" smtClean="0">
              <a:solidFill>
                <a:prstClr val="black"/>
              </a:solidFill>
              <a:latin typeface="ＭＳ Ｐゴシック" panose="020B0600070205080204" pitchFamily="50" charset="-128"/>
              <a:ea typeface="ＭＳ Ｐゴシック" panose="020B0600070205080204" pitchFamily="50" charset="-128"/>
            </a:endParaRPr>
          </a:p>
        </p:txBody>
      </p:sp>
      <p:cxnSp>
        <p:nvCxnSpPr>
          <p:cNvPr id="53" name="カギ線コネクタ 52"/>
          <p:cNvCxnSpPr>
            <a:stCxn id="18" idx="0"/>
            <a:endCxn id="46" idx="1"/>
          </p:cNvCxnSpPr>
          <p:nvPr/>
        </p:nvCxnSpPr>
        <p:spPr>
          <a:xfrm rot="5400000" flipH="1" flipV="1">
            <a:off x="3912596" y="4688536"/>
            <a:ext cx="297749" cy="444748"/>
          </a:xfrm>
          <a:prstGeom prst="bentConnector2">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3" name="テキスト ボックス 62"/>
          <p:cNvSpPr txBox="1"/>
          <p:nvPr/>
        </p:nvSpPr>
        <p:spPr>
          <a:xfrm>
            <a:off x="2504727" y="4717994"/>
            <a:ext cx="1800201" cy="313060"/>
          </a:xfrm>
          <a:prstGeom prst="rect">
            <a:avLst/>
          </a:prstGeom>
          <a:noFill/>
          <a:ln w="12700">
            <a:noFill/>
          </a:ln>
        </p:spPr>
        <p:txBody>
          <a:bodyPr wrap="square" lIns="91055" tIns="72000" rIns="91055" bIns="72000" rtlCol="0" anchor="ctr" anchorCtr="0">
            <a:noAutofit/>
          </a:bodyPr>
          <a:lstStyle/>
          <a:p>
            <a:pPr marL="88900">
              <a:lnSpc>
                <a:spcPts val="1600"/>
              </a:lnSpc>
            </a:pPr>
            <a:r>
              <a:rPr lang="ja-JP" altLang="en-US" sz="1200" b="1" dirty="0" smtClean="0">
                <a:solidFill>
                  <a:prstClr val="black"/>
                </a:solidFill>
                <a:latin typeface="ＭＳ Ｐゴシック" panose="020B0600070205080204" pitchFamily="50" charset="-128"/>
                <a:ea typeface="ＭＳ Ｐゴシック" panose="020B0600070205080204" pitchFamily="50" charset="-128"/>
              </a:rPr>
              <a:t>・ 再審査の求め</a:t>
            </a:r>
            <a:endParaRPr lang="en-US" altLang="ja-JP" sz="1200" b="1" dirty="0" smtClean="0">
              <a:solidFill>
                <a:prstClr val="black"/>
              </a:solidFill>
              <a:latin typeface="ＭＳ Ｐゴシック" panose="020B0600070205080204" pitchFamily="50" charset="-128"/>
              <a:ea typeface="ＭＳ Ｐゴシック" panose="020B0600070205080204" pitchFamily="50" charset="-128"/>
            </a:endParaRPr>
          </a:p>
        </p:txBody>
      </p:sp>
      <p:sp>
        <p:nvSpPr>
          <p:cNvPr id="77" name="テキスト ボックス 76"/>
          <p:cNvSpPr txBox="1"/>
          <p:nvPr/>
        </p:nvSpPr>
        <p:spPr>
          <a:xfrm>
            <a:off x="4525268" y="3890764"/>
            <a:ext cx="1800201" cy="313060"/>
          </a:xfrm>
          <a:prstGeom prst="rect">
            <a:avLst/>
          </a:prstGeom>
          <a:noFill/>
          <a:ln w="12700">
            <a:noFill/>
          </a:ln>
        </p:spPr>
        <p:txBody>
          <a:bodyPr wrap="square" lIns="91055" tIns="72000" rIns="91055" bIns="72000" rtlCol="0" anchor="ctr" anchorCtr="0">
            <a:noAutofit/>
          </a:bodyPr>
          <a:lstStyle/>
          <a:p>
            <a:pPr marL="88900">
              <a:lnSpc>
                <a:spcPts val="1600"/>
              </a:lnSpc>
            </a:pPr>
            <a:r>
              <a:rPr lang="ja-JP" altLang="en-US" sz="1200" dirty="0" smtClean="0">
                <a:solidFill>
                  <a:prstClr val="black"/>
                </a:solidFill>
                <a:latin typeface="ＭＳ Ｐゴシック" panose="020B0600070205080204" pitchFamily="50" charset="-128"/>
                <a:ea typeface="ＭＳ Ｐゴシック" panose="020B0600070205080204" pitchFamily="50" charset="-128"/>
              </a:rPr>
              <a:t>・ 再審査の求め</a:t>
            </a:r>
            <a:endParaRPr lang="en-US" altLang="ja-JP" sz="1200" dirty="0" smtClean="0">
              <a:solidFill>
                <a:prstClr val="black"/>
              </a:solidFill>
              <a:latin typeface="ＭＳ Ｐゴシック" panose="020B0600070205080204" pitchFamily="50" charset="-128"/>
              <a:ea typeface="ＭＳ Ｐゴシック" panose="020B0600070205080204" pitchFamily="50" charset="-128"/>
            </a:endParaRPr>
          </a:p>
        </p:txBody>
      </p:sp>
      <p:sp>
        <p:nvSpPr>
          <p:cNvPr id="78" name="テキスト ボックス 77"/>
          <p:cNvSpPr txBox="1"/>
          <p:nvPr/>
        </p:nvSpPr>
        <p:spPr>
          <a:xfrm>
            <a:off x="6960716" y="4543152"/>
            <a:ext cx="2850111" cy="1516360"/>
          </a:xfrm>
          <a:prstGeom prst="rect">
            <a:avLst/>
          </a:prstGeom>
          <a:noFill/>
          <a:ln w="6350">
            <a:solidFill>
              <a:schemeClr val="tx1"/>
            </a:solidFill>
            <a:prstDash val="sysDot"/>
          </a:ln>
        </p:spPr>
        <p:txBody>
          <a:bodyPr wrap="square" lIns="36000" tIns="72000" rIns="36000" bIns="72000" rtlCol="0" anchor="ctr" anchorCtr="0">
            <a:noAutofit/>
          </a:bodyPr>
          <a:lstStyle/>
          <a:p>
            <a:pPr marL="179388" indent="-90488">
              <a:lnSpc>
                <a:spcPts val="1400"/>
              </a:lnSpc>
            </a:pPr>
            <a:r>
              <a:rPr lang="en-US" altLang="ja-JP" sz="1100" dirty="0" smtClean="0">
                <a:solidFill>
                  <a:prstClr val="black"/>
                </a:solidFill>
                <a:latin typeface="ＭＳ Ｐ明朝" panose="02020600040205080304" pitchFamily="18" charset="-128"/>
                <a:ea typeface="ＭＳ Ｐ明朝" panose="02020600040205080304" pitchFamily="18" charset="-128"/>
              </a:rPr>
              <a:t>※</a:t>
            </a:r>
            <a:r>
              <a:rPr lang="ja-JP" altLang="en-US" sz="1100" dirty="0" smtClean="0">
                <a:solidFill>
                  <a:prstClr val="black"/>
                </a:solidFill>
                <a:latin typeface="ＭＳ Ｐ明朝" panose="02020600040205080304" pitchFamily="18" charset="-128"/>
                <a:ea typeface="ＭＳ Ｐ明朝" panose="02020600040205080304" pitchFamily="18" charset="-128"/>
              </a:rPr>
              <a:t>都道府県は、再審査</a:t>
            </a:r>
            <a:r>
              <a:rPr lang="ja-JP" altLang="en-US" sz="1100" dirty="0">
                <a:solidFill>
                  <a:prstClr val="black"/>
                </a:solidFill>
                <a:latin typeface="ＭＳ Ｐ明朝" panose="02020600040205080304" pitchFamily="18" charset="-128"/>
                <a:ea typeface="ＭＳ Ｐ明朝" panose="02020600040205080304" pitchFamily="18" charset="-128"/>
              </a:rPr>
              <a:t>を</a:t>
            </a:r>
            <a:r>
              <a:rPr lang="ja-JP" altLang="en-US" sz="1100" dirty="0" smtClean="0">
                <a:solidFill>
                  <a:prstClr val="black"/>
                </a:solidFill>
                <a:latin typeface="ＭＳ Ｐ明朝" panose="02020600040205080304" pitchFamily="18" charset="-128"/>
                <a:ea typeface="ＭＳ Ｐ明朝" panose="02020600040205080304" pitchFamily="18" charset="-128"/>
              </a:rPr>
              <a:t>求めたにもかかわらず、市町村が保険給付を取り消さない場合、当該保険給付が違法又は不当に行われたと認めるときは、取り消しの勧告ができる。</a:t>
            </a:r>
            <a:endParaRPr lang="en-US" altLang="ja-JP" sz="1100" dirty="0" smtClean="0">
              <a:solidFill>
                <a:prstClr val="black"/>
              </a:solidFill>
              <a:latin typeface="ＭＳ Ｐ明朝" panose="02020600040205080304" pitchFamily="18" charset="-128"/>
              <a:ea typeface="ＭＳ Ｐ明朝" panose="02020600040205080304" pitchFamily="18" charset="-128"/>
            </a:endParaRPr>
          </a:p>
          <a:p>
            <a:pPr marL="179388" indent="87313">
              <a:lnSpc>
                <a:spcPts val="1400"/>
              </a:lnSpc>
            </a:pPr>
            <a:r>
              <a:rPr lang="ja-JP" altLang="en-US" sz="1100" dirty="0" smtClean="0">
                <a:solidFill>
                  <a:prstClr val="black"/>
                </a:solidFill>
                <a:latin typeface="ＭＳ Ｐ明朝" panose="02020600040205080304" pitchFamily="18" charset="-128"/>
                <a:ea typeface="ＭＳ Ｐ明朝" panose="02020600040205080304" pitchFamily="18" charset="-128"/>
              </a:rPr>
              <a:t>ただし、審査支払機関が再審査したものは勧告対象外。</a:t>
            </a:r>
            <a:endParaRPr lang="en-US" altLang="ja-JP" sz="1100" dirty="0" smtClean="0">
              <a:solidFill>
                <a:prstClr val="black"/>
              </a:solidFill>
              <a:latin typeface="ＭＳ Ｐ明朝" panose="02020600040205080304" pitchFamily="18" charset="-128"/>
              <a:ea typeface="ＭＳ Ｐ明朝" panose="02020600040205080304" pitchFamily="18" charset="-128"/>
            </a:endParaRPr>
          </a:p>
          <a:p>
            <a:pPr marL="179388" indent="87313">
              <a:lnSpc>
                <a:spcPts val="1400"/>
              </a:lnSpc>
            </a:pPr>
            <a:r>
              <a:rPr lang="ja-JP" altLang="en-US" sz="1100" dirty="0" smtClean="0">
                <a:solidFill>
                  <a:prstClr val="black"/>
                </a:solidFill>
                <a:latin typeface="ＭＳ Ｐ明朝" panose="02020600040205080304" pitchFamily="18" charset="-128"/>
                <a:ea typeface="ＭＳ Ｐ明朝" panose="02020600040205080304" pitchFamily="18" charset="-128"/>
              </a:rPr>
              <a:t>勧告に対応しない場合、交付金の額から当該保険給付分の相当額を減額できる。</a:t>
            </a:r>
            <a:endParaRPr lang="en-US" altLang="ja-JP" sz="1100" dirty="0">
              <a:solidFill>
                <a:prstClr val="black"/>
              </a:solidFill>
              <a:latin typeface="ＭＳ Ｐ明朝" panose="02020600040205080304" pitchFamily="18" charset="-128"/>
              <a:ea typeface="ＭＳ Ｐ明朝" panose="02020600040205080304" pitchFamily="18" charset="-128"/>
            </a:endParaRPr>
          </a:p>
        </p:txBody>
      </p:sp>
      <p:sp>
        <p:nvSpPr>
          <p:cNvPr id="18" name="テキスト ボックス 17"/>
          <p:cNvSpPr txBox="1"/>
          <p:nvPr/>
        </p:nvSpPr>
        <p:spPr>
          <a:xfrm>
            <a:off x="3191024" y="5059784"/>
            <a:ext cx="1296144" cy="504056"/>
          </a:xfrm>
          <a:prstGeom prst="rect">
            <a:avLst/>
          </a:prstGeom>
          <a:solidFill>
            <a:schemeClr val="accent6">
              <a:lumMod val="20000"/>
              <a:lumOff val="80000"/>
            </a:schemeClr>
          </a:solidFill>
          <a:ln w="12700">
            <a:solidFill>
              <a:schemeClr val="tx1"/>
            </a:solidFill>
          </a:ln>
        </p:spPr>
        <p:txBody>
          <a:bodyPr wrap="square" lIns="91055" tIns="108000" rIns="91055" bIns="72000" rtlCol="0" anchor="ctr" anchorCtr="0">
            <a:noAutofit/>
          </a:bodyPr>
          <a:lstStyle/>
          <a:p>
            <a:pPr marL="88900">
              <a:lnSpc>
                <a:spcPts val="1900"/>
              </a:lnSpc>
            </a:pPr>
            <a:r>
              <a:rPr lang="ja-JP" altLang="en-US" sz="1400" b="1" dirty="0">
                <a:solidFill>
                  <a:prstClr val="black"/>
                </a:solidFill>
                <a:latin typeface="ＭＳ Ｐゴシック" panose="020B0600070205080204" pitchFamily="50" charset="-128"/>
                <a:ea typeface="ＭＳ Ｐゴシック" panose="020B0600070205080204" pitchFamily="50" charset="-128"/>
              </a:rPr>
              <a:t>都道府県</a:t>
            </a:r>
            <a:r>
              <a:rPr lang="ja-JP" altLang="en-US" sz="1400" b="1" dirty="0" smtClean="0">
                <a:solidFill>
                  <a:prstClr val="black"/>
                </a:solidFill>
                <a:latin typeface="ＭＳ Ｐゴシック" panose="020B0600070205080204" pitchFamily="50" charset="-128"/>
                <a:ea typeface="ＭＳ Ｐゴシック" panose="020B0600070205080204" pitchFamily="50" charset="-128"/>
              </a:rPr>
              <a:t>による点検</a:t>
            </a:r>
            <a:endParaRPr lang="en-US" altLang="ja-JP" sz="1400" b="1" dirty="0">
              <a:solidFill>
                <a:prstClr val="black"/>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8412182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43541" y="493841"/>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5" name="Rectangle 29"/>
          <p:cNvSpPr>
            <a:spLocks noChangeArrowheads="1"/>
          </p:cNvSpPr>
          <p:nvPr/>
        </p:nvSpPr>
        <p:spPr bwMode="auto">
          <a:xfrm>
            <a:off x="-43541" y="89453"/>
            <a:ext cx="9883476" cy="400110"/>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dirty="0" smtClean="0">
                <a:solidFill>
                  <a:schemeClr val="dk1"/>
                </a:solidFill>
                <a:latin typeface="HGP創英角ｺﾞｼｯｸUB" panose="020B0900000000000000" pitchFamily="50" charset="-128"/>
                <a:ea typeface="HGP創英角ｺﾞｼｯｸUB" panose="020B0900000000000000" pitchFamily="50" charset="-128"/>
              </a:rPr>
              <a:t>都道府県による不正利得の回収等へのイニシアティブの発揮</a:t>
            </a:r>
            <a:endParaRPr lang="en-US" altLang="ja-JP" dirty="0">
              <a:solidFill>
                <a:schemeClr val="dk1"/>
              </a:solidFill>
              <a:latin typeface="HGP創英角ｺﾞｼｯｸUB" panose="020B0900000000000000" pitchFamily="50" charset="-128"/>
              <a:ea typeface="HGP創英角ｺﾞｼｯｸUB" panose="020B0900000000000000" pitchFamily="50" charset="-128"/>
            </a:endParaRPr>
          </a:p>
        </p:txBody>
      </p:sp>
      <p:sp>
        <p:nvSpPr>
          <p:cNvPr id="8" name="スライド番号プレースホルダー 1"/>
          <p:cNvSpPr txBox="1">
            <a:spLocks/>
          </p:cNvSpPr>
          <p:nvPr/>
        </p:nvSpPr>
        <p:spPr>
          <a:xfrm>
            <a:off x="7666129" y="6499078"/>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18</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6" name="テキスト ボックス 5"/>
          <p:cNvSpPr txBox="1"/>
          <p:nvPr/>
        </p:nvSpPr>
        <p:spPr>
          <a:xfrm>
            <a:off x="111516" y="836712"/>
            <a:ext cx="9606163" cy="1500706"/>
          </a:xfrm>
          <a:prstGeom prst="rect">
            <a:avLst/>
          </a:prstGeom>
          <a:noFill/>
          <a:ln w="19050">
            <a:solidFill>
              <a:schemeClr val="tx1"/>
            </a:solidFill>
          </a:ln>
        </p:spPr>
        <p:txBody>
          <a:bodyPr wrap="square" lIns="91055" tIns="108000" rIns="91055" bIns="45528" rtlCol="0" anchor="t" anchorCtr="0">
            <a:noAutofit/>
          </a:bodyPr>
          <a:lstStyle/>
          <a:p>
            <a:pPr marL="179388" indent="-90488">
              <a:lnSpc>
                <a:spcPts val="2000"/>
              </a:lnSpc>
            </a:pPr>
            <a:r>
              <a:rPr lang="ja-JP" altLang="en-US" sz="1400" dirty="0" smtClean="0">
                <a:solidFill>
                  <a:prstClr val="black"/>
                </a:solidFill>
                <a:latin typeface="ＭＳ ゴシック" panose="020B0609070205080204" pitchFamily="49" charset="-128"/>
                <a:ea typeface="ＭＳ ゴシック" panose="020B0609070205080204" pitchFamily="49" charset="-128"/>
              </a:rPr>
              <a:t>○　都道府県は、保険給付に要した費用を市町村に対して確実に支払うとともに、市町村が行った保険給付の点検を行うなど、適正な給付を推進する。また、都道府県内の複数の市町村に関わるような医療機関による大規模な不正請求事案において、不正利得の回収にイニシアティブを発揮する等、市町村の事務負担の軽減を図る。</a:t>
            </a:r>
            <a:endParaRPr lang="en-US" altLang="ja-JP" sz="1400" dirty="0" smtClean="0">
              <a:solidFill>
                <a:prstClr val="black"/>
              </a:solidFill>
              <a:latin typeface="ＭＳ ゴシック" panose="020B0609070205080204" pitchFamily="49" charset="-128"/>
              <a:ea typeface="ＭＳ ゴシック" panose="020B0609070205080204" pitchFamily="49" charset="-128"/>
            </a:endParaRPr>
          </a:p>
          <a:p>
            <a:pPr marL="179388" indent="-90488">
              <a:lnSpc>
                <a:spcPts val="2000"/>
              </a:lnSpc>
            </a:pPr>
            <a:r>
              <a:rPr lang="ja-JP" altLang="en-US" sz="1400" dirty="0" smtClean="0">
                <a:solidFill>
                  <a:prstClr val="black"/>
                </a:solidFill>
                <a:latin typeface="ＭＳ ゴシック" panose="020B0609070205080204" pitchFamily="49" charset="-128"/>
                <a:ea typeface="ＭＳ ゴシック" panose="020B0609070205080204" pitchFamily="49" charset="-128"/>
              </a:rPr>
              <a:t>○</a:t>
            </a:r>
            <a:r>
              <a:rPr lang="ja-JP" altLang="en-US" sz="1400" dirty="0">
                <a:solidFill>
                  <a:prstClr val="black"/>
                </a:solidFill>
                <a:latin typeface="ＭＳ ゴシック" panose="020B0609070205080204" pitchFamily="49" charset="-128"/>
                <a:ea typeface="ＭＳ ゴシック" panose="020B0609070205080204" pitchFamily="49" charset="-128"/>
              </a:rPr>
              <a:t>　都道府県が専門性を要する事務に一括して対応することにより、より効果的に返還金の徴収等が行われることが期待</a:t>
            </a:r>
            <a:r>
              <a:rPr lang="ja-JP" altLang="en-US" sz="1400" dirty="0" smtClean="0">
                <a:solidFill>
                  <a:prstClr val="black"/>
                </a:solidFill>
                <a:latin typeface="ＭＳ ゴシック" panose="020B0609070205080204" pitchFamily="49" charset="-128"/>
                <a:ea typeface="ＭＳ ゴシック" panose="020B0609070205080204" pitchFamily="49" charset="-128"/>
              </a:rPr>
              <a:t>される</a:t>
            </a:r>
            <a:r>
              <a:rPr lang="ja-JP" altLang="en-US" sz="1400" dirty="0">
                <a:solidFill>
                  <a:prstClr val="black"/>
                </a:solidFill>
                <a:latin typeface="ＭＳ ゴシック" panose="020B0609070205080204" pitchFamily="49" charset="-128"/>
                <a:ea typeface="ＭＳ ゴシック" panose="020B0609070205080204" pitchFamily="49" charset="-128"/>
              </a:rPr>
              <a:t>。</a:t>
            </a:r>
          </a:p>
          <a:p>
            <a:pPr marL="179388" indent="-90488">
              <a:lnSpc>
                <a:spcPts val="2000"/>
              </a:lnSpc>
            </a:pPr>
            <a:endParaRPr lang="en-US" altLang="ja-JP" sz="1400" dirty="0">
              <a:solidFill>
                <a:prstClr val="black"/>
              </a:solidFill>
              <a:latin typeface="ＭＳ ゴシック" panose="020B0609070205080204" pitchFamily="49" charset="-128"/>
              <a:ea typeface="ＭＳ ゴシック" panose="020B0609070205080204" pitchFamily="49" charset="-128"/>
            </a:endParaRPr>
          </a:p>
        </p:txBody>
      </p:sp>
      <p:sp>
        <p:nvSpPr>
          <p:cNvPr id="2" name="テキスト ボックス 1"/>
          <p:cNvSpPr txBox="1"/>
          <p:nvPr/>
        </p:nvSpPr>
        <p:spPr>
          <a:xfrm>
            <a:off x="1066751" y="2593139"/>
            <a:ext cx="1703799" cy="338554"/>
          </a:xfrm>
          <a:prstGeom prst="rect">
            <a:avLst/>
          </a:prstGeom>
          <a:noFill/>
          <a:ln w="19050">
            <a:solidFill>
              <a:schemeClr val="tx1"/>
            </a:solidFill>
          </a:ln>
        </p:spPr>
        <p:txBody>
          <a:bodyPr wrap="square" rtlCol="0">
            <a:spAutoFit/>
          </a:bodyPr>
          <a:lstStyle/>
          <a:p>
            <a:pPr algn="ctr"/>
            <a:r>
              <a:rPr kumimoji="1" lang="ja-JP" altLang="en-US" sz="1600" dirty="0" smtClean="0"/>
              <a:t>保険医療機関等</a:t>
            </a:r>
            <a:endParaRPr kumimoji="1" lang="ja-JP" altLang="en-US" sz="1600" dirty="0"/>
          </a:p>
        </p:txBody>
      </p:sp>
      <p:sp>
        <p:nvSpPr>
          <p:cNvPr id="3" name="テキスト ボックス 2"/>
          <p:cNvSpPr txBox="1"/>
          <p:nvPr/>
        </p:nvSpPr>
        <p:spPr>
          <a:xfrm>
            <a:off x="267993" y="3779564"/>
            <a:ext cx="900100" cy="338554"/>
          </a:xfrm>
          <a:prstGeom prst="rect">
            <a:avLst/>
          </a:prstGeom>
          <a:noFill/>
        </p:spPr>
        <p:txBody>
          <a:bodyPr wrap="square" rtlCol="0">
            <a:spAutoFit/>
          </a:bodyPr>
          <a:lstStyle/>
          <a:p>
            <a:pPr algn="ctr"/>
            <a:r>
              <a:rPr lang="ja-JP" altLang="en-US" sz="1600" dirty="0"/>
              <a:t>市町村</a:t>
            </a:r>
            <a:endParaRPr kumimoji="1" lang="ja-JP" altLang="en-US" sz="1600" dirty="0"/>
          </a:p>
        </p:txBody>
      </p:sp>
      <p:sp>
        <p:nvSpPr>
          <p:cNvPr id="9" name="テキスト ボックス 8"/>
          <p:cNvSpPr txBox="1"/>
          <p:nvPr/>
        </p:nvSpPr>
        <p:spPr>
          <a:xfrm>
            <a:off x="298693" y="3043179"/>
            <a:ext cx="1214518" cy="523220"/>
          </a:xfrm>
          <a:prstGeom prst="rect">
            <a:avLst/>
          </a:prstGeom>
          <a:noFill/>
        </p:spPr>
        <p:txBody>
          <a:bodyPr wrap="square" rtlCol="0">
            <a:spAutoFit/>
          </a:bodyPr>
          <a:lstStyle/>
          <a:p>
            <a:r>
              <a:rPr kumimoji="1" lang="ja-JP" altLang="en-US" sz="1400" dirty="0" smtClean="0"/>
              <a:t>返還</a:t>
            </a:r>
            <a:endParaRPr kumimoji="1" lang="en-US" altLang="ja-JP" sz="1400" dirty="0" smtClean="0"/>
          </a:p>
          <a:p>
            <a:r>
              <a:rPr kumimoji="1" lang="ja-JP" altLang="en-US" sz="1400" dirty="0" smtClean="0"/>
              <a:t>請求等</a:t>
            </a:r>
            <a:endParaRPr kumimoji="1" lang="ja-JP" altLang="en-US" sz="1400" dirty="0"/>
          </a:p>
        </p:txBody>
      </p:sp>
      <p:sp>
        <p:nvSpPr>
          <p:cNvPr id="10" name="テキスト ボックス 9"/>
          <p:cNvSpPr txBox="1"/>
          <p:nvPr/>
        </p:nvSpPr>
        <p:spPr>
          <a:xfrm>
            <a:off x="6632194" y="3179005"/>
            <a:ext cx="1177406" cy="338554"/>
          </a:xfrm>
          <a:prstGeom prst="rect">
            <a:avLst/>
          </a:prstGeom>
          <a:noFill/>
        </p:spPr>
        <p:txBody>
          <a:bodyPr wrap="square" rtlCol="0">
            <a:spAutoFit/>
          </a:bodyPr>
          <a:lstStyle/>
          <a:p>
            <a:r>
              <a:rPr kumimoji="1" lang="ja-JP" altLang="en-US" sz="1600" dirty="0" smtClean="0"/>
              <a:t>都道府県</a:t>
            </a:r>
            <a:endParaRPr kumimoji="1" lang="ja-JP" altLang="en-US" sz="1600" dirty="0"/>
          </a:p>
        </p:txBody>
      </p:sp>
      <p:sp>
        <p:nvSpPr>
          <p:cNvPr id="15" name="テキスト ボックス 14"/>
          <p:cNvSpPr txBox="1"/>
          <p:nvPr/>
        </p:nvSpPr>
        <p:spPr>
          <a:xfrm>
            <a:off x="2786177" y="3789704"/>
            <a:ext cx="900100" cy="338554"/>
          </a:xfrm>
          <a:prstGeom prst="rect">
            <a:avLst/>
          </a:prstGeom>
          <a:noFill/>
        </p:spPr>
        <p:txBody>
          <a:bodyPr wrap="square" rtlCol="0">
            <a:spAutoFit/>
          </a:bodyPr>
          <a:lstStyle/>
          <a:p>
            <a:pPr algn="ctr"/>
            <a:r>
              <a:rPr lang="ja-JP" altLang="en-US" sz="1600" dirty="0"/>
              <a:t>市町村</a:t>
            </a:r>
            <a:endParaRPr kumimoji="1" lang="ja-JP" altLang="en-US" sz="1600" dirty="0"/>
          </a:p>
        </p:txBody>
      </p:sp>
      <p:sp>
        <p:nvSpPr>
          <p:cNvPr id="16" name="テキスト ボックス 15"/>
          <p:cNvSpPr txBox="1"/>
          <p:nvPr/>
        </p:nvSpPr>
        <p:spPr>
          <a:xfrm>
            <a:off x="1477207" y="3788203"/>
            <a:ext cx="900100" cy="338554"/>
          </a:xfrm>
          <a:prstGeom prst="rect">
            <a:avLst/>
          </a:prstGeom>
          <a:noFill/>
        </p:spPr>
        <p:txBody>
          <a:bodyPr wrap="square" rtlCol="0">
            <a:spAutoFit/>
          </a:bodyPr>
          <a:lstStyle/>
          <a:p>
            <a:pPr algn="ctr"/>
            <a:r>
              <a:rPr lang="ja-JP" altLang="en-US" sz="1600" dirty="0"/>
              <a:t>市町村</a:t>
            </a:r>
            <a:endParaRPr kumimoji="1" lang="ja-JP" altLang="en-US" sz="1600" dirty="0"/>
          </a:p>
        </p:txBody>
      </p:sp>
      <p:sp>
        <p:nvSpPr>
          <p:cNvPr id="18" name="テキスト ボックス 17"/>
          <p:cNvSpPr txBox="1"/>
          <p:nvPr/>
        </p:nvSpPr>
        <p:spPr>
          <a:xfrm>
            <a:off x="2999979" y="3132745"/>
            <a:ext cx="1224136" cy="523220"/>
          </a:xfrm>
          <a:prstGeom prst="rect">
            <a:avLst/>
          </a:prstGeom>
          <a:noFill/>
        </p:spPr>
        <p:txBody>
          <a:bodyPr wrap="square" rtlCol="0">
            <a:spAutoFit/>
          </a:bodyPr>
          <a:lstStyle/>
          <a:p>
            <a:r>
              <a:rPr kumimoji="1" lang="ja-JP" altLang="en-US" sz="1400" dirty="0" smtClean="0"/>
              <a:t>返還</a:t>
            </a:r>
            <a:endParaRPr kumimoji="1" lang="en-US" altLang="ja-JP" sz="1400" dirty="0" smtClean="0"/>
          </a:p>
          <a:p>
            <a:r>
              <a:rPr kumimoji="1" lang="ja-JP" altLang="en-US" sz="1400" dirty="0" smtClean="0"/>
              <a:t>請求等</a:t>
            </a:r>
            <a:endParaRPr kumimoji="1" lang="ja-JP" altLang="en-US" sz="1400" dirty="0"/>
          </a:p>
        </p:txBody>
      </p:sp>
      <p:cxnSp>
        <p:nvCxnSpPr>
          <p:cNvPr id="19" name="直線矢印コネクタ 18"/>
          <p:cNvCxnSpPr>
            <a:stCxn id="29" idx="0"/>
          </p:cNvCxnSpPr>
          <p:nvPr/>
        </p:nvCxnSpPr>
        <p:spPr>
          <a:xfrm flipV="1">
            <a:off x="715968" y="2969347"/>
            <a:ext cx="753235" cy="72110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a:stCxn id="31" idx="0"/>
            <a:endCxn id="2" idx="2"/>
          </p:cNvCxnSpPr>
          <p:nvPr/>
        </p:nvCxnSpPr>
        <p:spPr>
          <a:xfrm flipV="1">
            <a:off x="1911375" y="2931693"/>
            <a:ext cx="7276" cy="7767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flipH="1" flipV="1">
            <a:off x="2513048" y="2921981"/>
            <a:ext cx="601357" cy="76846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円/楕円 28"/>
          <p:cNvSpPr/>
          <p:nvPr/>
        </p:nvSpPr>
        <p:spPr>
          <a:xfrm>
            <a:off x="220396" y="3690448"/>
            <a:ext cx="991143" cy="486267"/>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円/楕円 30"/>
          <p:cNvSpPr/>
          <p:nvPr/>
        </p:nvSpPr>
        <p:spPr>
          <a:xfrm>
            <a:off x="1415803" y="3708439"/>
            <a:ext cx="991143" cy="486267"/>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円/楕円 31"/>
          <p:cNvSpPr/>
          <p:nvPr/>
        </p:nvSpPr>
        <p:spPr>
          <a:xfrm>
            <a:off x="2738027" y="3702049"/>
            <a:ext cx="991143" cy="486267"/>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6329134" y="2443330"/>
            <a:ext cx="1620936" cy="338554"/>
          </a:xfrm>
          <a:prstGeom prst="rect">
            <a:avLst/>
          </a:prstGeom>
          <a:noFill/>
          <a:ln w="19050">
            <a:solidFill>
              <a:schemeClr val="tx1"/>
            </a:solidFill>
          </a:ln>
        </p:spPr>
        <p:txBody>
          <a:bodyPr wrap="square" rtlCol="0">
            <a:spAutoFit/>
          </a:bodyPr>
          <a:lstStyle>
            <a:defPPr>
              <a:defRPr lang="ja-JP"/>
            </a:defPPr>
            <a:lvl1pPr algn="ctr">
              <a:defRPr sz="1600"/>
            </a:lvl1pPr>
          </a:lstStyle>
          <a:p>
            <a:r>
              <a:rPr lang="ja-JP" altLang="en-US" dirty="0"/>
              <a:t>保険医療機関等</a:t>
            </a:r>
          </a:p>
        </p:txBody>
      </p:sp>
      <p:sp>
        <p:nvSpPr>
          <p:cNvPr id="38" name="テキスト ボックス 37"/>
          <p:cNvSpPr txBox="1"/>
          <p:nvPr/>
        </p:nvSpPr>
        <p:spPr>
          <a:xfrm>
            <a:off x="5545936" y="4101888"/>
            <a:ext cx="900100" cy="338554"/>
          </a:xfrm>
          <a:prstGeom prst="rect">
            <a:avLst/>
          </a:prstGeom>
          <a:noFill/>
        </p:spPr>
        <p:txBody>
          <a:bodyPr wrap="square" rtlCol="0">
            <a:spAutoFit/>
          </a:bodyPr>
          <a:lstStyle/>
          <a:p>
            <a:r>
              <a:rPr lang="ja-JP" altLang="en-US" sz="1600" dirty="0"/>
              <a:t>市町村</a:t>
            </a:r>
            <a:endParaRPr kumimoji="1" lang="ja-JP" altLang="en-US" sz="1600" dirty="0"/>
          </a:p>
        </p:txBody>
      </p:sp>
      <p:sp>
        <p:nvSpPr>
          <p:cNvPr id="39" name="テキスト ボックス 38"/>
          <p:cNvSpPr txBox="1"/>
          <p:nvPr/>
        </p:nvSpPr>
        <p:spPr>
          <a:xfrm>
            <a:off x="7863514" y="4138839"/>
            <a:ext cx="900100" cy="338554"/>
          </a:xfrm>
          <a:prstGeom prst="rect">
            <a:avLst/>
          </a:prstGeom>
          <a:noFill/>
        </p:spPr>
        <p:txBody>
          <a:bodyPr wrap="square" rtlCol="0">
            <a:spAutoFit/>
          </a:bodyPr>
          <a:lstStyle/>
          <a:p>
            <a:r>
              <a:rPr lang="ja-JP" altLang="en-US" sz="1600" dirty="0"/>
              <a:t>市町村</a:t>
            </a:r>
            <a:endParaRPr kumimoji="1" lang="ja-JP" altLang="en-US" sz="1600" dirty="0"/>
          </a:p>
        </p:txBody>
      </p:sp>
      <p:sp>
        <p:nvSpPr>
          <p:cNvPr id="40" name="テキスト ボックス 39"/>
          <p:cNvSpPr txBox="1"/>
          <p:nvPr/>
        </p:nvSpPr>
        <p:spPr>
          <a:xfrm>
            <a:off x="6746285" y="4137089"/>
            <a:ext cx="900100" cy="338554"/>
          </a:xfrm>
          <a:prstGeom prst="rect">
            <a:avLst/>
          </a:prstGeom>
          <a:noFill/>
        </p:spPr>
        <p:txBody>
          <a:bodyPr wrap="square" rtlCol="0">
            <a:spAutoFit/>
          </a:bodyPr>
          <a:lstStyle/>
          <a:p>
            <a:r>
              <a:rPr lang="ja-JP" altLang="en-US" sz="1600" dirty="0"/>
              <a:t>市町村</a:t>
            </a:r>
            <a:endParaRPr kumimoji="1" lang="ja-JP" altLang="en-US" sz="1600" dirty="0"/>
          </a:p>
        </p:txBody>
      </p:sp>
      <p:sp>
        <p:nvSpPr>
          <p:cNvPr id="41" name="テキスト ボックス 40"/>
          <p:cNvSpPr txBox="1"/>
          <p:nvPr/>
        </p:nvSpPr>
        <p:spPr>
          <a:xfrm>
            <a:off x="7405542" y="2900626"/>
            <a:ext cx="2269973" cy="307777"/>
          </a:xfrm>
          <a:prstGeom prst="rect">
            <a:avLst/>
          </a:prstGeom>
          <a:noFill/>
        </p:spPr>
        <p:txBody>
          <a:bodyPr wrap="square" rtlCol="0">
            <a:spAutoFit/>
          </a:bodyPr>
          <a:lstStyle/>
          <a:p>
            <a:pPr algn="ctr"/>
            <a:r>
              <a:rPr kumimoji="1" lang="ja-JP" altLang="en-US" sz="1400" b="1" dirty="0" smtClean="0"/>
              <a:t>返還請求等に一括して対応</a:t>
            </a:r>
            <a:endParaRPr kumimoji="1" lang="ja-JP" altLang="en-US" sz="1400" b="1" dirty="0"/>
          </a:p>
        </p:txBody>
      </p:sp>
      <p:sp>
        <p:nvSpPr>
          <p:cNvPr id="42" name="テキスト ボックス 41"/>
          <p:cNvSpPr txBox="1"/>
          <p:nvPr/>
        </p:nvSpPr>
        <p:spPr>
          <a:xfrm>
            <a:off x="8007530" y="3502114"/>
            <a:ext cx="612068" cy="307777"/>
          </a:xfrm>
          <a:prstGeom prst="rect">
            <a:avLst/>
          </a:prstGeom>
          <a:noFill/>
        </p:spPr>
        <p:txBody>
          <a:bodyPr wrap="square" rtlCol="0">
            <a:spAutoFit/>
          </a:bodyPr>
          <a:lstStyle/>
          <a:p>
            <a:r>
              <a:rPr lang="ja-JP" altLang="en-US" sz="1400" dirty="0" smtClean="0"/>
              <a:t>委託</a:t>
            </a:r>
            <a:endParaRPr kumimoji="1" lang="ja-JP" altLang="en-US" sz="1400" dirty="0"/>
          </a:p>
        </p:txBody>
      </p:sp>
      <p:cxnSp>
        <p:nvCxnSpPr>
          <p:cNvPr id="43" name="直線矢印コネクタ 42"/>
          <p:cNvCxnSpPr>
            <a:endCxn id="50" idx="3"/>
          </p:cNvCxnSpPr>
          <p:nvPr/>
        </p:nvCxnSpPr>
        <p:spPr>
          <a:xfrm flipV="1">
            <a:off x="6039621" y="3528689"/>
            <a:ext cx="598575" cy="5120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a:endCxn id="50" idx="4"/>
          </p:cNvCxnSpPr>
          <p:nvPr/>
        </p:nvCxnSpPr>
        <p:spPr>
          <a:xfrm flipV="1">
            <a:off x="7102110" y="3601535"/>
            <a:ext cx="0" cy="41441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a:stCxn id="49" idx="0"/>
          </p:cNvCxnSpPr>
          <p:nvPr/>
        </p:nvCxnSpPr>
        <p:spPr>
          <a:xfrm flipH="1" flipV="1">
            <a:off x="7646385" y="3502114"/>
            <a:ext cx="607371" cy="53790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円/楕円 46"/>
          <p:cNvSpPr/>
          <p:nvPr/>
        </p:nvSpPr>
        <p:spPr>
          <a:xfrm>
            <a:off x="5454893" y="4040776"/>
            <a:ext cx="991143" cy="486267"/>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8" name="円/楕円 47"/>
          <p:cNvSpPr/>
          <p:nvPr/>
        </p:nvSpPr>
        <p:spPr>
          <a:xfrm>
            <a:off x="6632194" y="4028032"/>
            <a:ext cx="991143" cy="486267"/>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9" name="円/楕円 48"/>
          <p:cNvSpPr/>
          <p:nvPr/>
        </p:nvSpPr>
        <p:spPr>
          <a:xfrm>
            <a:off x="7758184" y="4040023"/>
            <a:ext cx="991143" cy="486267"/>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0" name="円/楕円 49"/>
          <p:cNvSpPr/>
          <p:nvPr/>
        </p:nvSpPr>
        <p:spPr>
          <a:xfrm>
            <a:off x="6446036" y="3104108"/>
            <a:ext cx="1312148" cy="497427"/>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51" name="直線矢印コネクタ 50"/>
          <p:cNvCxnSpPr>
            <a:stCxn id="50" idx="0"/>
          </p:cNvCxnSpPr>
          <p:nvPr/>
        </p:nvCxnSpPr>
        <p:spPr>
          <a:xfrm flipV="1">
            <a:off x="7102110" y="2781884"/>
            <a:ext cx="0" cy="3222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3" name="テキスト ボックス 62"/>
          <p:cNvSpPr txBox="1"/>
          <p:nvPr/>
        </p:nvSpPr>
        <p:spPr>
          <a:xfrm>
            <a:off x="7146116" y="3654514"/>
            <a:ext cx="612068" cy="307777"/>
          </a:xfrm>
          <a:prstGeom prst="rect">
            <a:avLst/>
          </a:prstGeom>
          <a:noFill/>
        </p:spPr>
        <p:txBody>
          <a:bodyPr wrap="square" rtlCol="0">
            <a:spAutoFit/>
          </a:bodyPr>
          <a:lstStyle/>
          <a:p>
            <a:r>
              <a:rPr lang="ja-JP" altLang="en-US" sz="1400" dirty="0" smtClean="0"/>
              <a:t>委託</a:t>
            </a:r>
            <a:endParaRPr kumimoji="1" lang="ja-JP" altLang="en-US" sz="1400" dirty="0"/>
          </a:p>
        </p:txBody>
      </p:sp>
      <p:sp>
        <p:nvSpPr>
          <p:cNvPr id="64" name="テキスト ボックス 63"/>
          <p:cNvSpPr txBox="1"/>
          <p:nvPr/>
        </p:nvSpPr>
        <p:spPr>
          <a:xfrm>
            <a:off x="5726840" y="3482990"/>
            <a:ext cx="612068" cy="307777"/>
          </a:xfrm>
          <a:prstGeom prst="rect">
            <a:avLst/>
          </a:prstGeom>
          <a:noFill/>
        </p:spPr>
        <p:txBody>
          <a:bodyPr wrap="square" rtlCol="0">
            <a:spAutoFit/>
          </a:bodyPr>
          <a:lstStyle/>
          <a:p>
            <a:r>
              <a:rPr lang="ja-JP" altLang="en-US" sz="1400" dirty="0" smtClean="0"/>
              <a:t>委託</a:t>
            </a:r>
            <a:endParaRPr kumimoji="1" lang="ja-JP" altLang="en-US" sz="1400" dirty="0"/>
          </a:p>
        </p:txBody>
      </p:sp>
      <p:sp>
        <p:nvSpPr>
          <p:cNvPr id="71" name="右矢印 70"/>
          <p:cNvSpPr/>
          <p:nvPr/>
        </p:nvSpPr>
        <p:spPr>
          <a:xfrm>
            <a:off x="4177507" y="3001034"/>
            <a:ext cx="835192" cy="7368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p:cNvSpPr txBox="1"/>
          <p:nvPr/>
        </p:nvSpPr>
        <p:spPr>
          <a:xfrm>
            <a:off x="1899887" y="3144903"/>
            <a:ext cx="1214518" cy="523220"/>
          </a:xfrm>
          <a:prstGeom prst="rect">
            <a:avLst/>
          </a:prstGeom>
          <a:noFill/>
        </p:spPr>
        <p:txBody>
          <a:bodyPr wrap="square" rtlCol="0">
            <a:spAutoFit/>
          </a:bodyPr>
          <a:lstStyle/>
          <a:p>
            <a:r>
              <a:rPr kumimoji="1" lang="ja-JP" altLang="en-US" sz="1400" dirty="0" smtClean="0"/>
              <a:t>返還</a:t>
            </a:r>
            <a:endParaRPr kumimoji="1" lang="en-US" altLang="ja-JP" sz="1400" dirty="0" smtClean="0"/>
          </a:p>
          <a:p>
            <a:r>
              <a:rPr kumimoji="1" lang="ja-JP" altLang="en-US" sz="1400" dirty="0" smtClean="0"/>
              <a:t>請求等</a:t>
            </a:r>
            <a:endParaRPr kumimoji="1" lang="ja-JP" altLang="en-US" sz="1400" dirty="0"/>
          </a:p>
        </p:txBody>
      </p:sp>
      <p:sp>
        <p:nvSpPr>
          <p:cNvPr id="52" name="正方形/長方形 51"/>
          <p:cNvSpPr/>
          <p:nvPr/>
        </p:nvSpPr>
        <p:spPr>
          <a:xfrm>
            <a:off x="7878746" y="169162"/>
            <a:ext cx="2210146"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smtClean="0">
                <a:solidFill>
                  <a:schemeClr val="tx1"/>
                </a:solidFill>
              </a:rPr>
              <a:t>詳細は引き続き地方と協議</a:t>
            </a:r>
            <a:endParaRPr kumimoji="1" lang="ja-JP" altLang="en-US" sz="1200" dirty="0">
              <a:solidFill>
                <a:schemeClr val="tx1"/>
              </a:solidFill>
            </a:endParaRPr>
          </a:p>
        </p:txBody>
      </p:sp>
      <p:sp>
        <p:nvSpPr>
          <p:cNvPr id="53" name="テキスト ボックス 52"/>
          <p:cNvSpPr txBox="1"/>
          <p:nvPr/>
        </p:nvSpPr>
        <p:spPr>
          <a:xfrm>
            <a:off x="95115" y="4998372"/>
            <a:ext cx="9606163" cy="1683268"/>
          </a:xfrm>
          <a:prstGeom prst="rect">
            <a:avLst/>
          </a:prstGeom>
          <a:noFill/>
          <a:ln w="19050">
            <a:solidFill>
              <a:schemeClr val="tx1"/>
            </a:solidFill>
          </a:ln>
        </p:spPr>
        <p:txBody>
          <a:bodyPr wrap="square" lIns="91055" tIns="108000" rIns="91055" bIns="45528" rtlCol="0" anchor="t" anchorCtr="0">
            <a:noAutofit/>
          </a:bodyPr>
          <a:lstStyle/>
          <a:p>
            <a:pPr marL="179388" indent="-90488">
              <a:lnSpc>
                <a:spcPts val="1500"/>
              </a:lnSpc>
            </a:pPr>
            <a:r>
              <a:rPr lang="ja-JP" altLang="en-US" sz="1200" dirty="0" smtClean="0">
                <a:solidFill>
                  <a:prstClr val="black"/>
                </a:solidFill>
                <a:latin typeface="ＭＳ ゴシック" panose="020B0609070205080204" pitchFamily="49" charset="-128"/>
                <a:ea typeface="ＭＳ ゴシック" panose="020B0609070205080204" pitchFamily="49" charset="-128"/>
              </a:rPr>
              <a:t>（不正利得の徴収等）</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179388" indent="-90488">
              <a:lnSpc>
                <a:spcPts val="1500"/>
              </a:lnSpc>
            </a:pPr>
            <a:r>
              <a:rPr lang="ja-JP" altLang="en-US" sz="1200" dirty="0" smtClean="0">
                <a:solidFill>
                  <a:prstClr val="black"/>
                </a:solidFill>
                <a:latin typeface="ＭＳ ゴシック" panose="020B0609070205080204" pitchFamily="49" charset="-128"/>
                <a:ea typeface="ＭＳ ゴシック" panose="020B0609070205080204" pitchFamily="49" charset="-128"/>
              </a:rPr>
              <a:t>第</a:t>
            </a:r>
            <a:r>
              <a:rPr lang="en-US" altLang="ja-JP" sz="1200" dirty="0" smtClean="0">
                <a:solidFill>
                  <a:prstClr val="black"/>
                </a:solidFill>
                <a:latin typeface="ＭＳ ゴシック" panose="020B0609070205080204" pitchFamily="49" charset="-128"/>
                <a:ea typeface="ＭＳ ゴシック" panose="020B0609070205080204" pitchFamily="49" charset="-128"/>
              </a:rPr>
              <a:t>65</a:t>
            </a:r>
            <a:r>
              <a:rPr lang="ja-JP" altLang="en-US" sz="1200" dirty="0" smtClean="0">
                <a:solidFill>
                  <a:prstClr val="black"/>
                </a:solidFill>
                <a:latin typeface="ＭＳ ゴシック" panose="020B0609070205080204" pitchFamily="49" charset="-128"/>
                <a:ea typeface="ＭＳ ゴシック" panose="020B0609070205080204" pitchFamily="49" charset="-128"/>
              </a:rPr>
              <a:t>条　（略）</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179388" indent="-90488">
              <a:lnSpc>
                <a:spcPts val="1500"/>
              </a:lnSpc>
            </a:pPr>
            <a:r>
              <a:rPr lang="ja-JP" altLang="en-US" sz="1200" dirty="0" smtClean="0">
                <a:solidFill>
                  <a:prstClr val="black"/>
                </a:solidFill>
                <a:latin typeface="ＭＳ ゴシック" panose="020B0609070205080204" pitchFamily="49" charset="-128"/>
                <a:ea typeface="ＭＳ ゴシック" panose="020B0609070205080204" pitchFamily="49" charset="-128"/>
              </a:rPr>
              <a:t>２　（略）</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179388" indent="-90488">
              <a:lnSpc>
                <a:spcPts val="1500"/>
              </a:lnSpc>
            </a:pPr>
            <a:r>
              <a:rPr lang="ja-JP" altLang="en-US" sz="1200" dirty="0" smtClean="0">
                <a:solidFill>
                  <a:prstClr val="black"/>
                </a:solidFill>
                <a:latin typeface="ＭＳ ゴシック" panose="020B0609070205080204" pitchFamily="49" charset="-128"/>
                <a:ea typeface="ＭＳ ゴシック" panose="020B0609070205080204" pitchFamily="49" charset="-128"/>
              </a:rPr>
              <a:t>３　市町村及び組合は、保険医療機関等又は指定訪問看護事業者が偽りその他不正の行為によって療養の給付に関する費用の支払･･･（中略）･･･を受けたときは、当該保健医療機関等又は指定訪問看護事業者に対し、その支払</a:t>
            </a:r>
            <a:r>
              <a:rPr lang="ja-JP" altLang="en-US" sz="1200" dirty="0" err="1" smtClean="0">
                <a:solidFill>
                  <a:prstClr val="black"/>
                </a:solidFill>
                <a:latin typeface="ＭＳ ゴシック" panose="020B0609070205080204" pitchFamily="49" charset="-128"/>
                <a:ea typeface="ＭＳ ゴシック" panose="020B0609070205080204" pitchFamily="49" charset="-128"/>
              </a:rPr>
              <a:t>つた</a:t>
            </a:r>
            <a:r>
              <a:rPr lang="ja-JP" altLang="en-US" sz="1200" dirty="0" smtClean="0">
                <a:solidFill>
                  <a:prstClr val="black"/>
                </a:solidFill>
                <a:latin typeface="ＭＳ ゴシック" panose="020B0609070205080204" pitchFamily="49" charset="-128"/>
                <a:ea typeface="ＭＳ ゴシック" panose="020B0609070205080204" pitchFamily="49" charset="-128"/>
              </a:rPr>
              <a:t>額につき返還させるほか、その返還させる額に</a:t>
            </a:r>
            <a:r>
              <a:rPr lang="en-US" altLang="ja-JP" sz="1200" dirty="0" smtClean="0">
                <a:solidFill>
                  <a:prstClr val="black"/>
                </a:solidFill>
                <a:latin typeface="ＭＳ ゴシック" panose="020B0609070205080204" pitchFamily="49" charset="-128"/>
                <a:ea typeface="ＭＳ ゴシック" panose="020B0609070205080204" pitchFamily="49" charset="-128"/>
              </a:rPr>
              <a:t>100</a:t>
            </a:r>
            <a:r>
              <a:rPr lang="ja-JP" altLang="en-US" sz="1200" dirty="0" smtClean="0">
                <a:solidFill>
                  <a:prstClr val="black"/>
                </a:solidFill>
                <a:latin typeface="ＭＳ ゴシック" panose="020B0609070205080204" pitchFamily="49" charset="-128"/>
                <a:ea typeface="ＭＳ ゴシック" panose="020B0609070205080204" pitchFamily="49" charset="-128"/>
              </a:rPr>
              <a:t>分の</a:t>
            </a:r>
            <a:r>
              <a:rPr lang="en-US" altLang="ja-JP" sz="1200" dirty="0" smtClean="0">
                <a:solidFill>
                  <a:prstClr val="black"/>
                </a:solidFill>
                <a:latin typeface="ＭＳ ゴシック" panose="020B0609070205080204" pitchFamily="49" charset="-128"/>
                <a:ea typeface="ＭＳ ゴシック" panose="020B0609070205080204" pitchFamily="49" charset="-128"/>
              </a:rPr>
              <a:t>40</a:t>
            </a:r>
            <a:r>
              <a:rPr lang="ja-JP" altLang="en-US" sz="1200" dirty="0" smtClean="0">
                <a:solidFill>
                  <a:prstClr val="black"/>
                </a:solidFill>
                <a:latin typeface="ＭＳ ゴシック" panose="020B0609070205080204" pitchFamily="49" charset="-128"/>
                <a:ea typeface="ＭＳ ゴシック" panose="020B0609070205080204" pitchFamily="49" charset="-128"/>
              </a:rPr>
              <a:t>を乗じて得た額を支払わせることができる。</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179388" indent="-90488">
              <a:lnSpc>
                <a:spcPts val="1500"/>
              </a:lnSpc>
            </a:pPr>
            <a:r>
              <a:rPr lang="ja-JP" altLang="en-US" sz="1200" dirty="0" smtClean="0">
                <a:solidFill>
                  <a:prstClr val="black"/>
                </a:solidFill>
                <a:latin typeface="ＭＳ ゴシック" panose="020B0609070205080204" pitchFamily="49" charset="-128"/>
                <a:ea typeface="ＭＳ ゴシック" panose="020B0609070205080204" pitchFamily="49" charset="-128"/>
              </a:rPr>
              <a:t>４　</a:t>
            </a:r>
            <a:r>
              <a:rPr lang="ja-JP" altLang="en-US" sz="1200" u="sng" dirty="0" smtClean="0">
                <a:solidFill>
                  <a:prstClr val="black"/>
                </a:solidFill>
                <a:latin typeface="ＭＳ ゴシック" panose="020B0609070205080204" pitchFamily="49" charset="-128"/>
                <a:ea typeface="ＭＳ ゴシック" panose="020B0609070205080204" pitchFamily="49" charset="-128"/>
              </a:rPr>
              <a:t>都道府県は、市町村からの委託を受けて、市町村が前項の規定により保健医療機関等又は指定訪問看護事業者から返還させ、及び支払わせる額の徴収又は収納の事務のうち広域的な対応が必要なもの又は専門性の高いものを行うことができる</a:t>
            </a:r>
            <a:r>
              <a:rPr lang="ja-JP" altLang="en-US" sz="1200" dirty="0" smtClean="0">
                <a:solidFill>
                  <a:prstClr val="black"/>
                </a:solidFill>
                <a:latin typeface="ＭＳ ゴシック" panose="020B0609070205080204" pitchFamily="49" charset="-128"/>
                <a:ea typeface="ＭＳ ゴシック" panose="020B0609070205080204" pitchFamily="49" charset="-128"/>
              </a:rPr>
              <a:t>。</a:t>
            </a: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sp>
        <p:nvSpPr>
          <p:cNvPr id="11" name="テキスト ボックス 10"/>
          <p:cNvSpPr txBox="1"/>
          <p:nvPr/>
        </p:nvSpPr>
        <p:spPr>
          <a:xfrm>
            <a:off x="90944" y="4702715"/>
            <a:ext cx="4025461" cy="307777"/>
          </a:xfrm>
          <a:prstGeom prst="rect">
            <a:avLst/>
          </a:prstGeom>
          <a:noFill/>
        </p:spPr>
        <p:txBody>
          <a:bodyPr wrap="none" rtlCol="0">
            <a:spAutoFit/>
          </a:bodyPr>
          <a:lstStyle/>
          <a:p>
            <a:r>
              <a:rPr kumimoji="1" lang="ja-JP" altLang="en-US" sz="1400" dirty="0" smtClean="0"/>
              <a:t>■改正後の国民健康保険法（抜粋）　</a:t>
            </a:r>
            <a:r>
              <a:rPr kumimoji="1" lang="en-US" altLang="ja-JP" sz="1200" dirty="0" smtClean="0"/>
              <a:t>※</a:t>
            </a:r>
            <a:r>
              <a:rPr kumimoji="1" lang="ja-JP" altLang="en-US" sz="1200" dirty="0" smtClean="0"/>
              <a:t>第４項は新設</a:t>
            </a:r>
            <a:endParaRPr kumimoji="1" lang="ja-JP" altLang="en-US" sz="1200" dirty="0"/>
          </a:p>
        </p:txBody>
      </p:sp>
    </p:spTree>
    <p:extLst>
      <p:ext uri="{BB962C8B-B14F-4D97-AF65-F5344CB8AC3E}">
        <p14:creationId xmlns:p14="http://schemas.microsoft.com/office/powerpoint/2010/main" val="2566979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43541" y="318142"/>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5" name="Rectangle 29"/>
          <p:cNvSpPr>
            <a:spLocks noChangeArrowheads="1"/>
          </p:cNvSpPr>
          <p:nvPr/>
        </p:nvSpPr>
        <p:spPr bwMode="auto">
          <a:xfrm>
            <a:off x="0" y="-75992"/>
            <a:ext cx="9921552" cy="400110"/>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dirty="0" smtClean="0">
                <a:solidFill>
                  <a:schemeClr val="dk1"/>
                </a:solidFill>
                <a:latin typeface="HGP創英角ｺﾞｼｯｸUB" panose="020B0900000000000000" pitchFamily="50" charset="-128"/>
                <a:ea typeface="HGP創英角ｺﾞｼｯｸUB" panose="020B0900000000000000" pitchFamily="50" charset="-128"/>
              </a:rPr>
              <a:t>国保運営方針の位置付け</a:t>
            </a:r>
            <a:endParaRPr lang="en-US" altLang="ja-JP" dirty="0">
              <a:solidFill>
                <a:schemeClr val="dk1"/>
              </a:solidFill>
              <a:latin typeface="HGP創英角ｺﾞｼｯｸUB" panose="020B0900000000000000" pitchFamily="50" charset="-128"/>
              <a:ea typeface="HGP創英角ｺﾞｼｯｸUB" panose="020B0900000000000000" pitchFamily="50" charset="-128"/>
            </a:endParaRPr>
          </a:p>
        </p:txBody>
      </p:sp>
      <p:sp>
        <p:nvSpPr>
          <p:cNvPr id="9" name="テキスト ボックス 8"/>
          <p:cNvSpPr txBox="1"/>
          <p:nvPr/>
        </p:nvSpPr>
        <p:spPr>
          <a:xfrm>
            <a:off x="117665" y="408292"/>
            <a:ext cx="9648000" cy="1699164"/>
          </a:xfrm>
          <a:prstGeom prst="rect">
            <a:avLst/>
          </a:prstGeom>
          <a:solidFill>
            <a:schemeClr val="accent6">
              <a:lumMod val="20000"/>
              <a:lumOff val="80000"/>
              <a:alpha val="80000"/>
            </a:schemeClr>
          </a:solidFill>
          <a:ln w="25400">
            <a:solidFill>
              <a:schemeClr val="accent6">
                <a:lumMod val="60000"/>
                <a:lumOff val="40000"/>
              </a:schemeClr>
            </a:solidFill>
          </a:ln>
        </p:spPr>
        <p:txBody>
          <a:bodyPr wrap="square" lIns="108000" tIns="108000" rIns="144000" rtlCol="0" anchor="t" anchorCtr="0">
            <a:noAutofit/>
          </a:bodyPr>
          <a:lstStyle/>
          <a:p>
            <a:pPr marL="174625" indent="-174625" algn="just">
              <a:lnSpc>
                <a:spcPts val="2200"/>
              </a:lnSpc>
            </a:pPr>
            <a:r>
              <a:rPr lang="ja-JP" altLang="en-US" sz="1600" dirty="0" smtClean="0">
                <a:latin typeface="ＭＳ ゴシック" panose="020B0609070205080204" pitchFamily="49" charset="-128"/>
                <a:ea typeface="ＭＳ ゴシック" panose="020B0609070205080204" pitchFamily="49" charset="-128"/>
              </a:rPr>
              <a:t>○ </a:t>
            </a:r>
            <a:r>
              <a:rPr lang="ja-JP" altLang="en-US" sz="1600" b="1" u="sng" dirty="0" smtClean="0">
                <a:latin typeface="ＭＳ ゴシック" panose="020B0609070205080204" pitchFamily="49" charset="-128"/>
                <a:ea typeface="ＭＳ ゴシック" panose="020B0609070205080204" pitchFamily="49" charset="-128"/>
              </a:rPr>
              <a:t>都道府県</a:t>
            </a:r>
            <a:r>
              <a:rPr lang="ja-JP" altLang="en-US" sz="1600" b="1" u="sng" dirty="0">
                <a:latin typeface="ＭＳ ゴシック" panose="020B0609070205080204" pitchFamily="49" charset="-128"/>
                <a:ea typeface="ＭＳ ゴシック" panose="020B0609070205080204" pitchFamily="49" charset="-128"/>
              </a:rPr>
              <a:t>は</a:t>
            </a:r>
            <a:r>
              <a:rPr lang="ja-JP" altLang="en-US" sz="1600" dirty="0" smtClean="0">
                <a:latin typeface="ＭＳ ゴシック" panose="020B0609070205080204" pitchFamily="49" charset="-128"/>
                <a:ea typeface="ＭＳ ゴシック" panose="020B0609070205080204" pitchFamily="49" charset="-128"/>
              </a:rPr>
              <a:t>、安定的な財政運営や効率的な事業運営の確保のため、</a:t>
            </a:r>
            <a:r>
              <a:rPr lang="ja-JP" altLang="en-US" sz="1600" b="1" u="sng" dirty="0" smtClean="0">
                <a:latin typeface="ＭＳ ゴシック" panose="020B0609070205080204" pitchFamily="49" charset="-128"/>
                <a:ea typeface="ＭＳ ゴシック" panose="020B0609070205080204" pitchFamily="49" charset="-128"/>
              </a:rPr>
              <a:t>都道府県内の統一的な運営方針としての国保運営方針を定め</a:t>
            </a:r>
            <a:r>
              <a:rPr lang="ja-JP" altLang="en-US" sz="1600" dirty="0" smtClean="0">
                <a:latin typeface="ＭＳ ゴシック" panose="020B0609070205080204" pitchFamily="49" charset="-128"/>
                <a:ea typeface="ＭＳ ゴシック" panose="020B0609070205080204" pitchFamily="49" charset="-128"/>
              </a:rPr>
              <a:t>、市町村が担う</a:t>
            </a:r>
            <a:r>
              <a:rPr lang="ja-JP" altLang="en-US" sz="1600" b="1" u="sng" dirty="0" smtClean="0">
                <a:latin typeface="ＭＳ ゴシック" panose="020B0609070205080204" pitchFamily="49" charset="-128"/>
                <a:ea typeface="ＭＳ ゴシック" panose="020B0609070205080204" pitchFamily="49" charset="-128"/>
              </a:rPr>
              <a:t>事務の効率化、標準化、広域化を推進</a:t>
            </a:r>
            <a:r>
              <a:rPr lang="ja-JP" altLang="en-US" sz="1600" dirty="0" smtClean="0">
                <a:latin typeface="ＭＳ ゴシック" panose="020B0609070205080204" pitchFamily="49" charset="-128"/>
                <a:ea typeface="ＭＳ ゴシック" panose="020B0609070205080204" pitchFamily="49" charset="-128"/>
              </a:rPr>
              <a:t>する。</a:t>
            </a:r>
            <a:endParaRPr lang="en-US" altLang="ja-JP" sz="1600" dirty="0" smtClean="0">
              <a:latin typeface="ＭＳ ゴシック" panose="020B0609070205080204" pitchFamily="49" charset="-128"/>
              <a:ea typeface="ＭＳ ゴシック" panose="020B0609070205080204" pitchFamily="49" charset="-128"/>
            </a:endParaRPr>
          </a:p>
          <a:p>
            <a:pPr marL="622300" indent="-431800" algn="just">
              <a:lnSpc>
                <a:spcPts val="2000"/>
              </a:lnSpc>
              <a:spcBef>
                <a:spcPts val="1200"/>
              </a:spcBef>
            </a:pPr>
            <a:r>
              <a:rPr lang="en-US" altLang="ja-JP" sz="1500" dirty="0" smtClean="0">
                <a:latin typeface="ＭＳ ゴシック" panose="020B0609070205080204" pitchFamily="49" charset="-128"/>
                <a:ea typeface="ＭＳ ゴシック" panose="020B0609070205080204" pitchFamily="49" charset="-128"/>
              </a:rPr>
              <a:t>※</a:t>
            </a:r>
            <a:r>
              <a:rPr lang="ja-JP" altLang="en-US" sz="1500" dirty="0" smtClean="0">
                <a:latin typeface="ＭＳ ゴシック" panose="020B0609070205080204" pitchFamily="49" charset="-128"/>
                <a:ea typeface="ＭＳ ゴシック" panose="020B0609070205080204" pitchFamily="49" charset="-128"/>
              </a:rPr>
              <a:t>１　都道府県は、</a:t>
            </a:r>
            <a:r>
              <a:rPr lang="ja-JP" altLang="en-US" sz="1500" u="sng" dirty="0" smtClean="0">
                <a:latin typeface="ＭＳ ゴシック" panose="020B0609070205080204" pitchFamily="49" charset="-128"/>
                <a:ea typeface="ＭＳ ゴシック" panose="020B0609070205080204" pitchFamily="49" charset="-128"/>
              </a:rPr>
              <a:t>あらかじめ連携会議で市町村の意見を聴いた上で</a:t>
            </a:r>
            <a:r>
              <a:rPr lang="ja-JP" altLang="en-US" sz="1500" dirty="0" smtClean="0">
                <a:latin typeface="ＭＳ ゴシック" panose="020B0609070205080204" pitchFamily="49" charset="-128"/>
                <a:ea typeface="ＭＳ ゴシック" panose="020B0609070205080204" pitchFamily="49" charset="-128"/>
              </a:rPr>
              <a:t>、都道府県に設置する</a:t>
            </a:r>
            <a:r>
              <a:rPr lang="ja-JP" altLang="en-US" sz="1500" u="sng" dirty="0" smtClean="0">
                <a:latin typeface="ＭＳ ゴシック" panose="020B0609070205080204" pitchFamily="49" charset="-128"/>
                <a:ea typeface="ＭＳ ゴシック" panose="020B0609070205080204" pitchFamily="49" charset="-128"/>
              </a:rPr>
              <a:t>国保運営協議会での議論を経て</a:t>
            </a:r>
            <a:r>
              <a:rPr lang="ja-JP" altLang="en-US" sz="1500" dirty="0" smtClean="0">
                <a:latin typeface="ＭＳ ゴシック" panose="020B0609070205080204" pitchFamily="49" charset="-128"/>
                <a:ea typeface="ＭＳ ゴシック" panose="020B0609070205080204" pitchFamily="49" charset="-128"/>
              </a:rPr>
              <a:t>、</a:t>
            </a:r>
            <a:r>
              <a:rPr lang="ja-JP" altLang="en-US" sz="1500" u="sng" dirty="0" smtClean="0">
                <a:latin typeface="ＭＳ ゴシック" panose="020B0609070205080204" pitchFamily="49" charset="-128"/>
                <a:ea typeface="ＭＳ ゴシック" panose="020B0609070205080204" pitchFamily="49" charset="-128"/>
              </a:rPr>
              <a:t>地域の実情に応じた国保運営方針を定める</a:t>
            </a:r>
            <a:r>
              <a:rPr lang="ja-JP" altLang="en-US" sz="1500" dirty="0" smtClean="0">
                <a:latin typeface="ＭＳ ゴシック" panose="020B0609070205080204" pitchFamily="49" charset="-128"/>
                <a:ea typeface="ＭＳ ゴシック" panose="020B0609070205080204" pitchFamily="49" charset="-128"/>
              </a:rPr>
              <a:t>。</a:t>
            </a:r>
            <a:endParaRPr lang="en-US" altLang="ja-JP" sz="1500" dirty="0" smtClean="0">
              <a:latin typeface="ＭＳ ゴシック" panose="020B0609070205080204" pitchFamily="49" charset="-128"/>
              <a:ea typeface="ＭＳ ゴシック" panose="020B0609070205080204" pitchFamily="49" charset="-128"/>
            </a:endParaRPr>
          </a:p>
          <a:p>
            <a:pPr marL="365125" indent="-174625" algn="just">
              <a:lnSpc>
                <a:spcPts val="2000"/>
              </a:lnSpc>
              <a:spcBef>
                <a:spcPts val="600"/>
              </a:spcBef>
            </a:pPr>
            <a:r>
              <a:rPr lang="en-US" altLang="ja-JP" sz="1500" dirty="0" smtClean="0">
                <a:latin typeface="ＭＳ ゴシック" panose="020B0609070205080204" pitchFamily="49" charset="-128"/>
                <a:ea typeface="ＭＳ ゴシック" panose="020B0609070205080204" pitchFamily="49" charset="-128"/>
              </a:rPr>
              <a:t>※</a:t>
            </a:r>
            <a:r>
              <a:rPr lang="ja-JP" altLang="en-US" sz="1500" dirty="0" smtClean="0">
                <a:latin typeface="ＭＳ ゴシック" panose="020B0609070205080204" pitchFamily="49" charset="-128"/>
                <a:ea typeface="ＭＳ ゴシック" panose="020B0609070205080204" pitchFamily="49" charset="-128"/>
              </a:rPr>
              <a:t>２　</a:t>
            </a:r>
            <a:r>
              <a:rPr lang="ja-JP" altLang="en-US" sz="1500" u="sng" dirty="0" smtClean="0">
                <a:latin typeface="ＭＳ ゴシック" panose="020B0609070205080204" pitchFamily="49" charset="-128"/>
                <a:ea typeface="ＭＳ ゴシック" panose="020B0609070205080204" pitchFamily="49" charset="-128"/>
              </a:rPr>
              <a:t>厚生労働省</a:t>
            </a:r>
            <a:r>
              <a:rPr lang="ja-JP" altLang="en-US" sz="1500" dirty="0" smtClean="0">
                <a:latin typeface="ＭＳ ゴシック" panose="020B0609070205080204" pitchFamily="49" charset="-128"/>
                <a:ea typeface="ＭＳ ゴシック" panose="020B0609070205080204" pitchFamily="49" charset="-128"/>
              </a:rPr>
              <a:t>は、地方と協議をしつつ国保運営方針の</a:t>
            </a:r>
            <a:r>
              <a:rPr lang="ja-JP" altLang="en-US" sz="1500" u="sng" dirty="0" smtClean="0">
                <a:latin typeface="ＭＳ ゴシック" panose="020B0609070205080204" pitchFamily="49" charset="-128"/>
                <a:ea typeface="ＭＳ ゴシック" panose="020B0609070205080204" pitchFamily="49" charset="-128"/>
              </a:rPr>
              <a:t>ガイドラインを作成</a:t>
            </a:r>
            <a:r>
              <a:rPr lang="ja-JP" altLang="en-US" sz="1500" dirty="0" smtClean="0">
                <a:latin typeface="ＭＳ ゴシック" panose="020B0609070205080204" pitchFamily="49" charset="-128"/>
                <a:ea typeface="ＭＳ ゴシック" panose="020B0609070205080204" pitchFamily="49" charset="-128"/>
              </a:rPr>
              <a:t>し、都道府県へ示す予定。</a:t>
            </a:r>
            <a:endParaRPr lang="en-US" altLang="ja-JP" sz="1600" dirty="0">
              <a:latin typeface="ＭＳ ゴシック" panose="020B0609070205080204" pitchFamily="49" charset="-128"/>
              <a:ea typeface="ＭＳ ゴシック" panose="020B0609070205080204" pitchFamily="49" charset="-128"/>
            </a:endParaRPr>
          </a:p>
        </p:txBody>
      </p:sp>
      <p:sp>
        <p:nvSpPr>
          <p:cNvPr id="10" name="角丸四角形 9"/>
          <p:cNvSpPr/>
          <p:nvPr/>
        </p:nvSpPr>
        <p:spPr>
          <a:xfrm>
            <a:off x="229948" y="2200552"/>
            <a:ext cx="9444900" cy="4526404"/>
          </a:xfrm>
          <a:prstGeom prst="roundRect">
            <a:avLst>
              <a:gd name="adj" fmla="val 5602"/>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lnSpc>
                <a:spcPts val="1500"/>
              </a:lnSpc>
            </a:pPr>
            <a:r>
              <a:rPr lang="ja-JP" altLang="en-US" sz="1600" b="1" dirty="0" smtClean="0">
                <a:solidFill>
                  <a:schemeClr val="tx1"/>
                </a:solidFill>
                <a:latin typeface="+mj-ea"/>
                <a:ea typeface="+mj-ea"/>
              </a:rPr>
              <a:t>■　</a:t>
            </a:r>
            <a:r>
              <a:rPr lang="ja-JP" altLang="en-US" sz="1600" b="1" dirty="0">
                <a:solidFill>
                  <a:schemeClr val="tx1"/>
                </a:solidFill>
                <a:latin typeface="+mj-ea"/>
                <a:ea typeface="+mj-ea"/>
              </a:rPr>
              <a:t>主な</a:t>
            </a:r>
            <a:r>
              <a:rPr lang="ja-JP" altLang="en-US" sz="1600" b="1" dirty="0" smtClean="0">
                <a:solidFill>
                  <a:schemeClr val="tx1"/>
                </a:solidFill>
                <a:latin typeface="+mj-ea"/>
                <a:ea typeface="+mj-ea"/>
              </a:rPr>
              <a:t>記載事項</a:t>
            </a:r>
            <a:endParaRPr kumimoji="1" lang="en-US" altLang="ja-JP" sz="1600" dirty="0">
              <a:solidFill>
                <a:schemeClr val="tx1"/>
              </a:solidFill>
              <a:latin typeface="+mj-ea"/>
              <a:ea typeface="+mj-ea"/>
            </a:endParaRPr>
          </a:p>
          <a:p>
            <a:pPr marL="85725" algn="just">
              <a:lnSpc>
                <a:spcPts val="1500"/>
              </a:lnSpc>
              <a:spcBef>
                <a:spcPts val="600"/>
              </a:spcBef>
            </a:pPr>
            <a:r>
              <a:rPr lang="en-US" altLang="ja-JP" sz="1500" b="1" dirty="0" smtClean="0">
                <a:solidFill>
                  <a:schemeClr val="tx1"/>
                </a:solidFill>
                <a:latin typeface="+mj-ea"/>
                <a:ea typeface="+mj-ea"/>
              </a:rPr>
              <a:t>〈</a:t>
            </a:r>
            <a:r>
              <a:rPr lang="ja-JP" altLang="en-US" sz="1500" b="1" dirty="0" smtClean="0">
                <a:solidFill>
                  <a:schemeClr val="tx1"/>
                </a:solidFill>
                <a:latin typeface="+mj-ea"/>
                <a:ea typeface="+mj-ea"/>
              </a:rPr>
              <a:t>必須事項</a:t>
            </a:r>
            <a:r>
              <a:rPr lang="en-US" altLang="ja-JP" sz="1500" b="1" dirty="0" smtClean="0">
                <a:solidFill>
                  <a:schemeClr val="tx1"/>
                </a:solidFill>
                <a:latin typeface="+mj-ea"/>
                <a:ea typeface="+mj-ea"/>
              </a:rPr>
              <a:t>〉</a:t>
            </a:r>
          </a:p>
          <a:p>
            <a:pPr marL="85725" algn="just">
              <a:lnSpc>
                <a:spcPts val="1500"/>
              </a:lnSpc>
              <a:spcBef>
                <a:spcPts val="600"/>
              </a:spcBef>
            </a:pPr>
            <a:r>
              <a:rPr lang="ja-JP" altLang="en-US" sz="1500" b="1" dirty="0" smtClean="0">
                <a:solidFill>
                  <a:schemeClr val="tx1"/>
                </a:solidFill>
                <a:latin typeface="+mj-ea"/>
                <a:ea typeface="+mj-ea"/>
              </a:rPr>
              <a:t>（</a:t>
            </a:r>
            <a:r>
              <a:rPr lang="ja-JP" altLang="en-US" sz="1500" b="1" dirty="0">
                <a:solidFill>
                  <a:schemeClr val="tx1"/>
                </a:solidFill>
                <a:latin typeface="+mj-ea"/>
                <a:ea typeface="+mj-ea"/>
              </a:rPr>
              <a:t>１） 国保の医療費、財政の見通し</a:t>
            </a:r>
            <a:endParaRPr lang="en-US" altLang="ja-JP" sz="1500" b="1" dirty="0">
              <a:solidFill>
                <a:schemeClr val="tx1"/>
              </a:solidFill>
              <a:latin typeface="+mj-ea"/>
              <a:ea typeface="+mj-ea"/>
            </a:endParaRPr>
          </a:p>
          <a:p>
            <a:pPr marL="85725" algn="just">
              <a:lnSpc>
                <a:spcPts val="1500"/>
              </a:lnSpc>
              <a:spcBef>
                <a:spcPts val="900"/>
              </a:spcBef>
            </a:pPr>
            <a:r>
              <a:rPr lang="ja-JP" altLang="en-US" sz="1500" b="1" dirty="0">
                <a:solidFill>
                  <a:schemeClr val="tx1"/>
                </a:solidFill>
                <a:latin typeface="+mj-ea"/>
                <a:ea typeface="+mj-ea"/>
              </a:rPr>
              <a:t>（２） 市町村の保険料の標準的な算定方法に関する事項</a:t>
            </a:r>
            <a:endParaRPr lang="en-US" altLang="ja-JP" sz="1500" b="1" dirty="0">
              <a:solidFill>
                <a:schemeClr val="tx1"/>
              </a:solidFill>
              <a:latin typeface="+mj-ea"/>
              <a:ea typeface="+mj-ea"/>
            </a:endParaRPr>
          </a:p>
          <a:p>
            <a:pPr marL="446088" algn="just">
              <a:lnSpc>
                <a:spcPts val="1500"/>
              </a:lnSpc>
              <a:tabLst>
                <a:tab pos="446088" algn="l"/>
                <a:tab pos="449263" algn="l"/>
              </a:tabLst>
            </a:pPr>
            <a:r>
              <a:rPr lang="ja-JP" altLang="en-US" sz="1500" dirty="0" smtClean="0">
                <a:solidFill>
                  <a:schemeClr val="tx1"/>
                </a:solidFill>
                <a:latin typeface="ＭＳ Ｐ明朝" panose="02020600040205080304" pitchFamily="18" charset="-128"/>
                <a:ea typeface="ＭＳ Ｐ明朝" panose="02020600040205080304" pitchFamily="18" charset="-128"/>
              </a:rPr>
              <a:t>・標準的な保険料の算定方式、市町村規模別の標準的な収納率　等</a:t>
            </a:r>
            <a:endParaRPr lang="en-US" altLang="ja-JP" sz="1500" dirty="0" smtClean="0">
              <a:solidFill>
                <a:schemeClr val="tx1"/>
              </a:solidFill>
              <a:latin typeface="+mj-ea"/>
              <a:ea typeface="+mj-ea"/>
            </a:endParaRPr>
          </a:p>
          <a:p>
            <a:pPr marL="85725" algn="just">
              <a:lnSpc>
                <a:spcPts val="1500"/>
              </a:lnSpc>
              <a:spcBef>
                <a:spcPts val="900"/>
              </a:spcBef>
            </a:pPr>
            <a:r>
              <a:rPr lang="ja-JP" altLang="en-US" sz="1500" b="1" dirty="0">
                <a:solidFill>
                  <a:schemeClr val="tx1"/>
                </a:solidFill>
                <a:latin typeface="+mj-ea"/>
                <a:ea typeface="+mj-ea"/>
              </a:rPr>
              <a:t>（３） 保険料の徴収の適正な実施に関する事項</a:t>
            </a:r>
            <a:endParaRPr lang="en-US" altLang="ja-JP" sz="1500" b="1" dirty="0">
              <a:solidFill>
                <a:schemeClr val="tx1"/>
              </a:solidFill>
              <a:latin typeface="+mj-ea"/>
              <a:ea typeface="+mj-ea"/>
            </a:endParaRPr>
          </a:p>
          <a:p>
            <a:pPr marL="446088" algn="just">
              <a:lnSpc>
                <a:spcPts val="1500"/>
              </a:lnSpc>
              <a:tabLst>
                <a:tab pos="174625" algn="l"/>
                <a:tab pos="261938" algn="l"/>
              </a:tabLst>
            </a:pPr>
            <a:r>
              <a:rPr lang="ja-JP" altLang="en-US" sz="1500" dirty="0" smtClean="0">
                <a:solidFill>
                  <a:schemeClr val="tx1"/>
                </a:solidFill>
                <a:latin typeface="ＭＳ Ｐ明朝" panose="02020600040205080304" pitchFamily="18" charset="-128"/>
                <a:ea typeface="ＭＳ Ｐ明朝" panose="02020600040205080304" pitchFamily="18" charset="-128"/>
              </a:rPr>
              <a:t>・ 複数の自治体による滞納整理事務の共同実施、収納担当職員に対する研修会の共同実施　等</a:t>
            </a:r>
            <a:endParaRPr lang="en-US" altLang="ja-JP" sz="1500" dirty="0" smtClean="0">
              <a:solidFill>
                <a:schemeClr val="tx1"/>
              </a:solidFill>
              <a:latin typeface="+mj-ea"/>
            </a:endParaRPr>
          </a:p>
          <a:p>
            <a:pPr marL="85725" algn="just">
              <a:lnSpc>
                <a:spcPts val="1500"/>
              </a:lnSpc>
              <a:spcBef>
                <a:spcPts val="900"/>
              </a:spcBef>
            </a:pPr>
            <a:r>
              <a:rPr lang="ja-JP" altLang="en-US" sz="1500" b="1" dirty="0">
                <a:solidFill>
                  <a:schemeClr val="tx1"/>
                </a:solidFill>
                <a:latin typeface="+mj-ea"/>
                <a:ea typeface="+mj-ea"/>
              </a:rPr>
              <a:t>（４） 保険給付の適正な実施に関する事項</a:t>
            </a:r>
            <a:endParaRPr lang="en-US" altLang="ja-JP" sz="1500" b="1" dirty="0">
              <a:solidFill>
                <a:schemeClr val="tx1"/>
              </a:solidFill>
              <a:latin typeface="+mj-ea"/>
              <a:ea typeface="+mj-ea"/>
            </a:endParaRPr>
          </a:p>
          <a:p>
            <a:pPr marL="627063" indent="-180975" algn="just">
              <a:lnSpc>
                <a:spcPts val="1500"/>
              </a:lnSpc>
              <a:tabLst>
                <a:tab pos="174625" algn="l"/>
                <a:tab pos="261938" algn="l"/>
              </a:tabLst>
            </a:pPr>
            <a:r>
              <a:rPr lang="ja-JP" altLang="en-US" sz="1500" dirty="0">
                <a:solidFill>
                  <a:schemeClr val="tx1"/>
                </a:solidFill>
                <a:latin typeface="ＭＳ Ｐ明朝" panose="02020600040205080304" pitchFamily="18" charset="-128"/>
                <a:ea typeface="ＭＳ Ｐ明朝" panose="02020600040205080304" pitchFamily="18" charset="-128"/>
              </a:rPr>
              <a:t>・ </a:t>
            </a:r>
            <a:r>
              <a:rPr lang="en-US" altLang="ja-JP" sz="1500" dirty="0">
                <a:solidFill>
                  <a:schemeClr val="tx1"/>
                </a:solidFill>
                <a:latin typeface="ＭＳ Ｐ明朝" panose="02020600040205080304" pitchFamily="18" charset="-128"/>
                <a:ea typeface="ＭＳ Ｐ明朝" panose="02020600040205080304" pitchFamily="18" charset="-128"/>
              </a:rPr>
              <a:t> </a:t>
            </a:r>
            <a:r>
              <a:rPr lang="ja-JP" altLang="en-US" sz="1500" dirty="0" smtClean="0">
                <a:solidFill>
                  <a:schemeClr val="tx1"/>
                </a:solidFill>
                <a:latin typeface="ＭＳ Ｐ明朝" panose="02020600040205080304" pitchFamily="18" charset="-128"/>
                <a:ea typeface="ＭＳ Ｐ明朝" panose="02020600040205080304" pitchFamily="18" charset="-128"/>
              </a:rPr>
              <a:t>海外療養費の審査等の専門的な知見を要する事務の共同実施、保険医療機関による大規模な不正請求が発覚した場合における不正利得の回収に関する事項 等</a:t>
            </a:r>
            <a:endParaRPr lang="en-US" altLang="ja-JP" sz="1500" dirty="0">
              <a:solidFill>
                <a:schemeClr val="tx1"/>
              </a:solidFill>
              <a:latin typeface="ＭＳ Ｐ明朝" panose="02020600040205080304" pitchFamily="18" charset="-128"/>
              <a:ea typeface="ＭＳ Ｐ明朝" panose="02020600040205080304" pitchFamily="18" charset="-128"/>
            </a:endParaRPr>
          </a:p>
          <a:p>
            <a:pPr marL="85725" algn="just">
              <a:lnSpc>
                <a:spcPts val="1500"/>
              </a:lnSpc>
              <a:spcBef>
                <a:spcPts val="900"/>
              </a:spcBef>
            </a:pPr>
            <a:r>
              <a:rPr lang="en-US" altLang="ja-JP" sz="1500" b="1" dirty="0" smtClean="0">
                <a:solidFill>
                  <a:schemeClr val="tx1"/>
                </a:solidFill>
                <a:latin typeface="+mj-ea"/>
                <a:ea typeface="+mj-ea"/>
              </a:rPr>
              <a:t>〈</a:t>
            </a:r>
            <a:r>
              <a:rPr lang="ja-JP" altLang="en-US" sz="1500" b="1" dirty="0" smtClean="0">
                <a:solidFill>
                  <a:schemeClr val="tx1"/>
                </a:solidFill>
                <a:latin typeface="+mj-ea"/>
                <a:ea typeface="+mj-ea"/>
              </a:rPr>
              <a:t>任意項目</a:t>
            </a:r>
            <a:r>
              <a:rPr lang="en-US" altLang="ja-JP" sz="1500" b="1" dirty="0" smtClean="0">
                <a:solidFill>
                  <a:schemeClr val="tx1"/>
                </a:solidFill>
                <a:latin typeface="+mj-ea"/>
                <a:ea typeface="+mj-ea"/>
              </a:rPr>
              <a:t>〉</a:t>
            </a:r>
          </a:p>
          <a:p>
            <a:pPr marL="85725" algn="just">
              <a:lnSpc>
                <a:spcPts val="1500"/>
              </a:lnSpc>
              <a:spcBef>
                <a:spcPts val="900"/>
              </a:spcBef>
            </a:pPr>
            <a:r>
              <a:rPr lang="ja-JP" altLang="en-US" sz="1500" b="1" dirty="0" smtClean="0">
                <a:solidFill>
                  <a:schemeClr val="tx1"/>
                </a:solidFill>
                <a:latin typeface="+mj-ea"/>
                <a:ea typeface="+mj-ea"/>
              </a:rPr>
              <a:t>（</a:t>
            </a:r>
            <a:r>
              <a:rPr lang="ja-JP" altLang="en-US" sz="1500" b="1" dirty="0">
                <a:solidFill>
                  <a:schemeClr val="tx1"/>
                </a:solidFill>
                <a:latin typeface="+mj-ea"/>
                <a:ea typeface="+mj-ea"/>
              </a:rPr>
              <a:t>５）　医療費適正化に関する事項</a:t>
            </a:r>
            <a:endParaRPr lang="en-US" altLang="ja-JP" sz="1500" b="1" dirty="0">
              <a:solidFill>
                <a:schemeClr val="tx1"/>
              </a:solidFill>
              <a:latin typeface="+mj-ea"/>
              <a:ea typeface="+mj-ea"/>
            </a:endParaRPr>
          </a:p>
          <a:p>
            <a:pPr marL="446088" algn="just">
              <a:lnSpc>
                <a:spcPts val="1500"/>
              </a:lnSpc>
              <a:tabLst>
                <a:tab pos="174625" algn="l"/>
                <a:tab pos="261938" algn="l"/>
              </a:tabLst>
            </a:pPr>
            <a:r>
              <a:rPr lang="ja-JP" altLang="en-US" sz="1500" dirty="0">
                <a:solidFill>
                  <a:schemeClr val="tx1"/>
                </a:solidFill>
                <a:latin typeface="ＭＳ Ｐ明朝" panose="02020600040205080304" pitchFamily="18" charset="-128"/>
                <a:ea typeface="ＭＳ Ｐ明朝" panose="02020600040205080304" pitchFamily="18" charset="-128"/>
              </a:rPr>
              <a:t>・ </a:t>
            </a:r>
            <a:r>
              <a:rPr lang="ja-JP" altLang="en-US" sz="1500" dirty="0" smtClean="0">
                <a:solidFill>
                  <a:schemeClr val="tx1"/>
                </a:solidFill>
                <a:latin typeface="ＭＳ Ｐ明朝" panose="02020600040205080304" pitchFamily="18" charset="-128"/>
                <a:ea typeface="ＭＳ Ｐ明朝" panose="02020600040205080304" pitchFamily="18" charset="-128"/>
              </a:rPr>
              <a:t>後発医薬品の使用促進に関する事項、医療費通知の共同実施</a:t>
            </a:r>
            <a:r>
              <a:rPr lang="ja-JP" altLang="en-US" sz="1500" dirty="0">
                <a:solidFill>
                  <a:schemeClr val="tx1"/>
                </a:solidFill>
                <a:latin typeface="ＭＳ Ｐ明朝" panose="02020600040205080304" pitchFamily="18" charset="-128"/>
                <a:ea typeface="ＭＳ Ｐ明朝" panose="02020600040205080304" pitchFamily="18" charset="-128"/>
              </a:rPr>
              <a:t>　等</a:t>
            </a:r>
            <a:endParaRPr lang="en-US" altLang="ja-JP" sz="1500" dirty="0">
              <a:solidFill>
                <a:schemeClr val="tx1"/>
              </a:solidFill>
              <a:latin typeface="ＭＳ Ｐ明朝" panose="02020600040205080304" pitchFamily="18" charset="-128"/>
              <a:ea typeface="ＭＳ Ｐ明朝" panose="02020600040205080304" pitchFamily="18" charset="-128"/>
            </a:endParaRPr>
          </a:p>
          <a:p>
            <a:pPr marL="85725" algn="just">
              <a:lnSpc>
                <a:spcPts val="1500"/>
              </a:lnSpc>
              <a:spcBef>
                <a:spcPts val="900"/>
              </a:spcBef>
            </a:pPr>
            <a:r>
              <a:rPr lang="ja-JP" altLang="en-US" sz="1500" b="1" dirty="0" smtClean="0">
                <a:solidFill>
                  <a:schemeClr val="tx1"/>
                </a:solidFill>
                <a:latin typeface="+mj-ea"/>
                <a:ea typeface="+mj-ea"/>
              </a:rPr>
              <a:t>（６）　市町村が担う事務の効率化、広域化の推進に関する事項</a:t>
            </a:r>
            <a:endParaRPr lang="en-US" altLang="ja-JP" sz="1500" b="1" dirty="0" smtClean="0">
              <a:solidFill>
                <a:schemeClr val="tx1"/>
              </a:solidFill>
              <a:latin typeface="+mj-ea"/>
              <a:ea typeface="+mj-ea"/>
            </a:endParaRPr>
          </a:p>
          <a:p>
            <a:pPr marL="85725" algn="just">
              <a:lnSpc>
                <a:spcPts val="1500"/>
              </a:lnSpc>
              <a:spcBef>
                <a:spcPts val="900"/>
              </a:spcBef>
            </a:pPr>
            <a:r>
              <a:rPr lang="ja-JP" altLang="en-US" sz="1500" b="1" dirty="0">
                <a:solidFill>
                  <a:schemeClr val="tx1"/>
                </a:solidFill>
                <a:latin typeface="+mj-ea"/>
                <a:ea typeface="+mj-ea"/>
              </a:rPr>
              <a:t>（７）　保健医療サービス・福祉サービス等に関する施策との連携に関する事項</a:t>
            </a:r>
            <a:endParaRPr lang="en-US" altLang="ja-JP" sz="1500" b="1" dirty="0">
              <a:solidFill>
                <a:schemeClr val="tx1"/>
              </a:solidFill>
              <a:latin typeface="+mj-ea"/>
              <a:ea typeface="+mj-ea"/>
            </a:endParaRPr>
          </a:p>
          <a:p>
            <a:pPr marL="85725" algn="just">
              <a:lnSpc>
                <a:spcPts val="1500"/>
              </a:lnSpc>
              <a:spcBef>
                <a:spcPts val="900"/>
              </a:spcBef>
            </a:pPr>
            <a:r>
              <a:rPr lang="ja-JP" altLang="en-US" sz="1500" b="1" dirty="0">
                <a:solidFill>
                  <a:schemeClr val="tx1"/>
                </a:solidFill>
                <a:latin typeface="+mj-ea"/>
                <a:ea typeface="+mj-ea"/>
              </a:rPr>
              <a:t>（８）　施策の実施のために必要な関係市町村相互間の連絡調整</a:t>
            </a:r>
            <a:endParaRPr lang="en-US" altLang="ja-JP" sz="1500" b="1" dirty="0">
              <a:solidFill>
                <a:schemeClr val="tx1"/>
              </a:solidFill>
              <a:latin typeface="+mj-ea"/>
              <a:ea typeface="+mj-ea"/>
            </a:endParaRPr>
          </a:p>
        </p:txBody>
      </p:sp>
      <p:sp>
        <p:nvSpPr>
          <p:cNvPr id="14" name="正方形/長方形 13"/>
          <p:cNvSpPr/>
          <p:nvPr/>
        </p:nvSpPr>
        <p:spPr>
          <a:xfrm>
            <a:off x="7393278" y="-19622"/>
            <a:ext cx="2456266"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smtClean="0">
                <a:solidFill>
                  <a:schemeClr val="tx1"/>
                </a:solidFill>
              </a:rPr>
              <a:t>詳細は引き続き地方と協議</a:t>
            </a:r>
            <a:endParaRPr kumimoji="1" lang="ja-JP" altLang="en-US" sz="1200" dirty="0">
              <a:solidFill>
                <a:schemeClr val="tx1"/>
              </a:solidFill>
            </a:endParaRPr>
          </a:p>
        </p:txBody>
      </p:sp>
      <p:sp>
        <p:nvSpPr>
          <p:cNvPr id="8" name="スライド番号プレースホルダー 1"/>
          <p:cNvSpPr txBox="1">
            <a:spLocks/>
          </p:cNvSpPr>
          <p:nvPr/>
        </p:nvSpPr>
        <p:spPr>
          <a:xfrm>
            <a:off x="7610152" y="6544394"/>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1</a:t>
            </a:fld>
            <a:endParaRPr lang="ja-JP" altLang="en-US"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17359413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7537294" y="-12870"/>
            <a:ext cx="2456266"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smtClean="0">
                <a:solidFill>
                  <a:schemeClr val="tx1"/>
                </a:solidFill>
              </a:rPr>
              <a:t>詳細は引き続き地方と協議</a:t>
            </a:r>
            <a:endParaRPr kumimoji="1" lang="ja-JP" altLang="en-US" sz="1200" dirty="0">
              <a:solidFill>
                <a:schemeClr val="tx1"/>
              </a:solidFill>
            </a:endParaRPr>
          </a:p>
        </p:txBody>
      </p:sp>
      <p:sp>
        <p:nvSpPr>
          <p:cNvPr id="8" name="スライド番号プレースホルダー 1"/>
          <p:cNvSpPr txBox="1">
            <a:spLocks/>
          </p:cNvSpPr>
          <p:nvPr/>
        </p:nvSpPr>
        <p:spPr>
          <a:xfrm>
            <a:off x="7619101" y="6492875"/>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19</a:t>
            </a:fld>
            <a:endParaRPr lang="ja-JP" altLang="en-US" dirty="0">
              <a:latin typeface="ＤＦ特太ゴシック体" panose="020B0509000000000000" pitchFamily="49" charset="-128"/>
              <a:ea typeface="ＤＦ特太ゴシック体" panose="020B0509000000000000" pitchFamily="49" charset="-128"/>
            </a:endParaRPr>
          </a:p>
        </p:txBody>
      </p:sp>
      <p:cxnSp>
        <p:nvCxnSpPr>
          <p:cNvPr id="6" name="直線コネクタ 5"/>
          <p:cNvCxnSpPr/>
          <p:nvPr/>
        </p:nvCxnSpPr>
        <p:spPr>
          <a:xfrm>
            <a:off x="-43541" y="318142"/>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7" name="Rectangle 29"/>
          <p:cNvSpPr>
            <a:spLocks noChangeArrowheads="1"/>
          </p:cNvSpPr>
          <p:nvPr/>
        </p:nvSpPr>
        <p:spPr bwMode="auto">
          <a:xfrm>
            <a:off x="0" y="-75992"/>
            <a:ext cx="9839935" cy="400110"/>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dirty="0" smtClean="0">
                <a:solidFill>
                  <a:schemeClr val="dk1"/>
                </a:solidFill>
                <a:latin typeface="HGP創英角ｺﾞｼｯｸUB" panose="020B0900000000000000" pitchFamily="50" charset="-128"/>
                <a:ea typeface="HGP創英角ｺﾞｼｯｸUB" panose="020B0900000000000000" pitchFamily="50" charset="-128"/>
              </a:rPr>
              <a:t>都道府県単位での資格の管理について</a:t>
            </a:r>
            <a:endParaRPr lang="en-US" altLang="ja-JP" dirty="0">
              <a:solidFill>
                <a:schemeClr val="dk1"/>
              </a:solidFill>
              <a:latin typeface="HGP創英角ｺﾞｼｯｸUB" panose="020B0900000000000000" pitchFamily="50" charset="-128"/>
              <a:ea typeface="HGP創英角ｺﾞｼｯｸUB" panose="020B0900000000000000" pitchFamily="50" charset="-128"/>
            </a:endParaRPr>
          </a:p>
        </p:txBody>
      </p:sp>
      <p:sp>
        <p:nvSpPr>
          <p:cNvPr id="9" name="テキスト ボックス 8"/>
          <p:cNvSpPr txBox="1"/>
          <p:nvPr/>
        </p:nvSpPr>
        <p:spPr>
          <a:xfrm>
            <a:off x="124041" y="4005064"/>
            <a:ext cx="9606163" cy="2487811"/>
          </a:xfrm>
          <a:prstGeom prst="rect">
            <a:avLst/>
          </a:prstGeom>
          <a:noFill/>
          <a:ln w="19050">
            <a:solidFill>
              <a:schemeClr val="tx1"/>
            </a:solidFill>
          </a:ln>
        </p:spPr>
        <p:txBody>
          <a:bodyPr wrap="square" lIns="91055" tIns="108000" rIns="91055" bIns="45528" rtlCol="0" anchor="t" anchorCtr="0">
            <a:noAutofit/>
          </a:bodyPr>
          <a:lstStyle/>
          <a:p>
            <a:pPr marL="179388" indent="-90488">
              <a:lnSpc>
                <a:spcPts val="1500"/>
              </a:lnSpc>
            </a:pPr>
            <a:r>
              <a:rPr lang="ja-JP" altLang="en-US" sz="1200" dirty="0" smtClean="0">
                <a:solidFill>
                  <a:prstClr val="black"/>
                </a:solidFill>
                <a:latin typeface="ＭＳ ゴシック" panose="020B0609070205080204" pitchFamily="49" charset="-128"/>
                <a:ea typeface="ＭＳ ゴシック" panose="020B0609070205080204" pitchFamily="49" charset="-128"/>
              </a:rPr>
              <a:t>（被保険者）</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179388" indent="-179388">
              <a:lnSpc>
                <a:spcPts val="1500"/>
              </a:lnSpc>
            </a:pPr>
            <a:r>
              <a:rPr lang="ja-JP" altLang="en-US" sz="1200" dirty="0" smtClean="0">
                <a:solidFill>
                  <a:prstClr val="black"/>
                </a:solidFill>
                <a:latin typeface="ＭＳ ゴシック" panose="020B0609070205080204" pitchFamily="49" charset="-128"/>
                <a:ea typeface="ＭＳ ゴシック" panose="020B0609070205080204" pitchFamily="49" charset="-128"/>
              </a:rPr>
              <a:t>第５条</a:t>
            </a:r>
            <a:r>
              <a:rPr lang="ja-JP" altLang="en-US" sz="1200" dirty="0">
                <a:solidFill>
                  <a:prstClr val="black"/>
                </a:solidFill>
                <a:latin typeface="ＭＳ ゴシック" panose="020B0609070205080204" pitchFamily="49" charset="-128"/>
                <a:ea typeface="ＭＳ ゴシック" panose="020B0609070205080204" pitchFamily="49" charset="-128"/>
              </a:rPr>
              <a:t>　</a:t>
            </a:r>
            <a:r>
              <a:rPr lang="ja-JP" altLang="en-US" sz="1200" u="sng" dirty="0" smtClean="0">
                <a:solidFill>
                  <a:prstClr val="black"/>
                </a:solidFill>
                <a:latin typeface="ＭＳ ゴシック" panose="020B0609070205080204" pitchFamily="49" charset="-128"/>
                <a:ea typeface="ＭＳ ゴシック" panose="020B0609070205080204" pitchFamily="49" charset="-128"/>
              </a:rPr>
              <a:t>都道府県の区域内に住所を有する者</a:t>
            </a:r>
            <a:r>
              <a:rPr lang="ja-JP" altLang="en-US" sz="1200" dirty="0" smtClean="0">
                <a:solidFill>
                  <a:prstClr val="black"/>
                </a:solidFill>
                <a:latin typeface="ＭＳ ゴシック" panose="020B0609070205080204" pitchFamily="49" charset="-128"/>
                <a:ea typeface="ＭＳ ゴシック" panose="020B0609070205080204" pitchFamily="49" charset="-128"/>
              </a:rPr>
              <a:t>は、</a:t>
            </a:r>
            <a:r>
              <a:rPr lang="ja-JP" altLang="en-US" sz="1200" u="sng" dirty="0" smtClean="0">
                <a:solidFill>
                  <a:prstClr val="black"/>
                </a:solidFill>
                <a:latin typeface="ＭＳ ゴシック" panose="020B0609070205080204" pitchFamily="49" charset="-128"/>
                <a:ea typeface="ＭＳ ゴシック" panose="020B0609070205080204" pitchFamily="49" charset="-128"/>
              </a:rPr>
              <a:t>当該都道府県が当該都道府県内市町村とともに行う国民健康保険の被保険者</a:t>
            </a:r>
            <a:r>
              <a:rPr lang="ja-JP" altLang="en-US" sz="1200" dirty="0" smtClean="0">
                <a:solidFill>
                  <a:prstClr val="black"/>
                </a:solidFill>
                <a:latin typeface="ＭＳ ゴシック" panose="020B0609070205080204" pitchFamily="49" charset="-128"/>
                <a:ea typeface="ＭＳ ゴシック" panose="020B0609070205080204" pitchFamily="49" charset="-128"/>
              </a:rPr>
              <a:t>とする。</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179388" indent="-90488">
              <a:lnSpc>
                <a:spcPts val="1500"/>
              </a:lnSpc>
              <a:spcBef>
                <a:spcPts val="1200"/>
              </a:spcBef>
            </a:pPr>
            <a:r>
              <a:rPr lang="ja-JP" altLang="en-US" sz="1200" dirty="0" smtClean="0">
                <a:solidFill>
                  <a:prstClr val="black"/>
                </a:solidFill>
                <a:latin typeface="ＭＳ ゴシック" panose="020B0609070205080204" pitchFamily="49" charset="-128"/>
                <a:ea typeface="ＭＳ ゴシック" panose="020B0609070205080204" pitchFamily="49" charset="-128"/>
              </a:rPr>
              <a:t>（資格取得の時期）</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179388" indent="-179388">
              <a:lnSpc>
                <a:spcPts val="1500"/>
              </a:lnSpc>
            </a:pPr>
            <a:r>
              <a:rPr lang="ja-JP" altLang="en-US" sz="1200" dirty="0" smtClean="0">
                <a:solidFill>
                  <a:prstClr val="black"/>
                </a:solidFill>
                <a:latin typeface="ＭＳ ゴシック" panose="020B0609070205080204" pitchFamily="49" charset="-128"/>
                <a:ea typeface="ＭＳ ゴシック" panose="020B0609070205080204" pitchFamily="49" charset="-128"/>
              </a:rPr>
              <a:t>第７条　</a:t>
            </a:r>
            <a:r>
              <a:rPr lang="ja-JP" altLang="en-US" sz="1200" u="sng" dirty="0" smtClean="0">
                <a:solidFill>
                  <a:prstClr val="black"/>
                </a:solidFill>
                <a:latin typeface="ＭＳ ゴシック" panose="020B0609070205080204" pitchFamily="49" charset="-128"/>
                <a:ea typeface="ＭＳ ゴシック" panose="020B0609070205080204" pitchFamily="49" charset="-128"/>
              </a:rPr>
              <a:t>都道府県等が行う国民健康保険の被保険者</a:t>
            </a:r>
            <a:r>
              <a:rPr lang="ja-JP" altLang="en-US" sz="1200" dirty="0" smtClean="0">
                <a:solidFill>
                  <a:prstClr val="black"/>
                </a:solidFill>
                <a:latin typeface="ＭＳ ゴシック" panose="020B0609070205080204" pitchFamily="49" charset="-128"/>
                <a:ea typeface="ＭＳ ゴシック" panose="020B0609070205080204" pitchFamily="49" charset="-128"/>
              </a:rPr>
              <a:t>は、</a:t>
            </a:r>
            <a:r>
              <a:rPr lang="ja-JP" altLang="en-US" sz="1200" u="sng" dirty="0" smtClean="0">
                <a:solidFill>
                  <a:prstClr val="black"/>
                </a:solidFill>
                <a:latin typeface="ＭＳ ゴシック" panose="020B0609070205080204" pitchFamily="49" charset="-128"/>
                <a:ea typeface="ＭＳ ゴシック" panose="020B0609070205080204" pitchFamily="49" charset="-128"/>
              </a:rPr>
              <a:t>都道府県の区域内に住所を有するに至</a:t>
            </a:r>
            <a:r>
              <a:rPr lang="ja-JP" altLang="en-US" sz="1200" u="sng" dirty="0" err="1" smtClean="0">
                <a:solidFill>
                  <a:prstClr val="black"/>
                </a:solidFill>
                <a:latin typeface="ＭＳ ゴシック" panose="020B0609070205080204" pitchFamily="49" charset="-128"/>
                <a:ea typeface="ＭＳ ゴシック" panose="020B0609070205080204" pitchFamily="49" charset="-128"/>
              </a:rPr>
              <a:t>つた</a:t>
            </a:r>
            <a:r>
              <a:rPr lang="ja-JP" altLang="en-US" sz="1200" u="sng" dirty="0" smtClean="0">
                <a:solidFill>
                  <a:prstClr val="black"/>
                </a:solidFill>
                <a:latin typeface="ＭＳ ゴシック" panose="020B0609070205080204" pitchFamily="49" charset="-128"/>
                <a:ea typeface="ＭＳ ゴシック" panose="020B0609070205080204" pitchFamily="49" charset="-128"/>
              </a:rPr>
              <a:t>日</a:t>
            </a:r>
            <a:r>
              <a:rPr lang="ja-JP" altLang="en-US" sz="1200" dirty="0" smtClean="0">
                <a:solidFill>
                  <a:prstClr val="black"/>
                </a:solidFill>
                <a:latin typeface="ＭＳ ゴシック" panose="020B0609070205080204" pitchFamily="49" charset="-128"/>
                <a:ea typeface="ＭＳ ゴシック" panose="020B0609070205080204" pitchFamily="49" charset="-128"/>
              </a:rPr>
              <a:t>又は前条各号のいずれにも該当しなくなつた日</a:t>
            </a:r>
            <a:r>
              <a:rPr lang="ja-JP" altLang="en-US" sz="1200" u="sng" dirty="0" smtClean="0">
                <a:solidFill>
                  <a:prstClr val="black"/>
                </a:solidFill>
                <a:latin typeface="ＭＳ ゴシック" panose="020B0609070205080204" pitchFamily="49" charset="-128"/>
                <a:ea typeface="ＭＳ ゴシック" panose="020B0609070205080204" pitchFamily="49" charset="-128"/>
              </a:rPr>
              <a:t>から、その資格を取得する</a:t>
            </a:r>
            <a:r>
              <a:rPr lang="ja-JP" altLang="en-US" sz="1200" dirty="0" smtClean="0">
                <a:solidFill>
                  <a:prstClr val="black"/>
                </a:solidFill>
                <a:latin typeface="ＭＳ ゴシック" panose="020B0609070205080204" pitchFamily="49" charset="-128"/>
                <a:ea typeface="ＭＳ ゴシック" panose="020B0609070205080204" pitchFamily="49" charset="-128"/>
              </a:rPr>
              <a:t>。</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179388" indent="-90488">
              <a:lnSpc>
                <a:spcPts val="1500"/>
              </a:lnSpc>
              <a:spcBef>
                <a:spcPts val="1200"/>
              </a:spcBef>
            </a:pPr>
            <a:r>
              <a:rPr lang="ja-JP" altLang="en-US" sz="1200" dirty="0">
                <a:solidFill>
                  <a:prstClr val="black"/>
                </a:solidFill>
                <a:latin typeface="ＭＳ ゴシック" panose="020B0609070205080204" pitchFamily="49" charset="-128"/>
                <a:ea typeface="ＭＳ ゴシック" panose="020B0609070205080204" pitchFamily="49" charset="-128"/>
              </a:rPr>
              <a:t>（資格喪失の時期）</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pPr marL="179388" indent="-179388">
              <a:lnSpc>
                <a:spcPts val="1500"/>
              </a:lnSpc>
            </a:pPr>
            <a:r>
              <a:rPr lang="ja-JP" altLang="en-US" sz="1200" dirty="0" smtClean="0">
                <a:solidFill>
                  <a:prstClr val="black"/>
                </a:solidFill>
                <a:latin typeface="ＭＳ ゴシック" panose="020B0609070205080204" pitchFamily="49" charset="-128"/>
                <a:ea typeface="ＭＳ ゴシック" panose="020B0609070205080204" pitchFamily="49" charset="-128"/>
              </a:rPr>
              <a:t>第８条　</a:t>
            </a:r>
            <a:r>
              <a:rPr lang="ja-JP" altLang="en-US" sz="1200" u="sng" dirty="0" smtClean="0">
                <a:solidFill>
                  <a:prstClr val="black"/>
                </a:solidFill>
                <a:latin typeface="ＭＳ ゴシック" panose="020B0609070205080204" pitchFamily="49" charset="-128"/>
                <a:ea typeface="ＭＳ ゴシック" panose="020B0609070205080204" pitchFamily="49" charset="-128"/>
              </a:rPr>
              <a:t>都道府県等が</a:t>
            </a:r>
            <a:r>
              <a:rPr lang="ja-JP" altLang="en-US" sz="1200" u="sng" dirty="0">
                <a:solidFill>
                  <a:prstClr val="black"/>
                </a:solidFill>
                <a:latin typeface="ＭＳ ゴシック" panose="020B0609070205080204" pitchFamily="49" charset="-128"/>
                <a:ea typeface="ＭＳ ゴシック" panose="020B0609070205080204" pitchFamily="49" charset="-128"/>
              </a:rPr>
              <a:t>行う国民健康保険の被保険者</a:t>
            </a:r>
            <a:r>
              <a:rPr lang="ja-JP" altLang="en-US" sz="1200" dirty="0">
                <a:solidFill>
                  <a:prstClr val="black"/>
                </a:solidFill>
                <a:latin typeface="ＭＳ ゴシック" panose="020B0609070205080204" pitchFamily="49" charset="-128"/>
                <a:ea typeface="ＭＳ ゴシック" panose="020B0609070205080204" pitchFamily="49" charset="-128"/>
              </a:rPr>
              <a:t>は</a:t>
            </a:r>
            <a:r>
              <a:rPr lang="ja-JP" altLang="en-US" sz="1200" dirty="0" smtClean="0">
                <a:solidFill>
                  <a:prstClr val="black"/>
                </a:solidFill>
                <a:latin typeface="ＭＳ ゴシック" panose="020B0609070205080204" pitchFamily="49" charset="-128"/>
                <a:ea typeface="ＭＳ ゴシック" panose="020B0609070205080204" pitchFamily="49" charset="-128"/>
              </a:rPr>
              <a:t>、</a:t>
            </a:r>
            <a:r>
              <a:rPr lang="ja-JP" altLang="en-US" sz="1200" u="sng" dirty="0" smtClean="0">
                <a:solidFill>
                  <a:prstClr val="black"/>
                </a:solidFill>
                <a:latin typeface="ＭＳ ゴシック" panose="020B0609070205080204" pitchFamily="49" charset="-128"/>
                <a:ea typeface="ＭＳ ゴシック" panose="020B0609070205080204" pitchFamily="49" charset="-128"/>
              </a:rPr>
              <a:t>都道府県の</a:t>
            </a:r>
            <a:r>
              <a:rPr lang="ja-JP" altLang="en-US" sz="1200" u="sng" dirty="0">
                <a:solidFill>
                  <a:prstClr val="black"/>
                </a:solidFill>
                <a:latin typeface="ＭＳ ゴシック" panose="020B0609070205080204" pitchFamily="49" charset="-128"/>
                <a:ea typeface="ＭＳ ゴシック" panose="020B0609070205080204" pitchFamily="49" charset="-128"/>
              </a:rPr>
              <a:t>区域内に住所を有しなく</a:t>
            </a:r>
            <a:r>
              <a:rPr lang="ja-JP" altLang="en-US" sz="1200" u="sng" dirty="0" err="1">
                <a:solidFill>
                  <a:prstClr val="black"/>
                </a:solidFill>
                <a:latin typeface="ＭＳ ゴシック" panose="020B0609070205080204" pitchFamily="49" charset="-128"/>
                <a:ea typeface="ＭＳ ゴシック" panose="020B0609070205080204" pitchFamily="49" charset="-128"/>
              </a:rPr>
              <a:t>なつた</a:t>
            </a:r>
            <a:r>
              <a:rPr lang="ja-JP" altLang="en-US" sz="1200" u="sng" dirty="0">
                <a:solidFill>
                  <a:prstClr val="black"/>
                </a:solidFill>
                <a:latin typeface="ＭＳ ゴシック" panose="020B0609070205080204" pitchFamily="49" charset="-128"/>
                <a:ea typeface="ＭＳ ゴシック" panose="020B0609070205080204" pitchFamily="49" charset="-128"/>
              </a:rPr>
              <a:t>日の翌日</a:t>
            </a:r>
            <a:r>
              <a:rPr lang="ja-JP" altLang="en-US" sz="1200" dirty="0">
                <a:solidFill>
                  <a:prstClr val="black"/>
                </a:solidFill>
                <a:latin typeface="ＭＳ ゴシック" panose="020B0609070205080204" pitchFamily="49" charset="-128"/>
                <a:ea typeface="ＭＳ ゴシック" panose="020B0609070205080204" pitchFamily="49" charset="-128"/>
              </a:rPr>
              <a:t>又は</a:t>
            </a:r>
            <a:r>
              <a:rPr lang="ja-JP" altLang="en-US" sz="1200" dirty="0" smtClean="0">
                <a:solidFill>
                  <a:prstClr val="black"/>
                </a:solidFill>
                <a:latin typeface="ＭＳ ゴシック" panose="020B0609070205080204" pitchFamily="49" charset="-128"/>
                <a:ea typeface="ＭＳ ゴシック" panose="020B0609070205080204" pitchFamily="49" charset="-128"/>
              </a:rPr>
              <a:t>第６条</a:t>
            </a:r>
            <a:r>
              <a:rPr lang="ja-JP" altLang="en-US" sz="1200" dirty="0">
                <a:solidFill>
                  <a:prstClr val="black"/>
                </a:solidFill>
                <a:latin typeface="ＭＳ ゴシック" panose="020B0609070205080204" pitchFamily="49" charset="-128"/>
                <a:ea typeface="ＭＳ ゴシック" panose="020B0609070205080204" pitchFamily="49" charset="-128"/>
              </a:rPr>
              <a:t>各号（</a:t>
            </a:r>
            <a:r>
              <a:rPr lang="ja-JP" altLang="en-US" sz="1200" dirty="0" smtClean="0">
                <a:solidFill>
                  <a:prstClr val="black"/>
                </a:solidFill>
                <a:latin typeface="ＭＳ ゴシック" panose="020B0609070205080204" pitchFamily="49" charset="-128"/>
                <a:ea typeface="ＭＳ ゴシック" panose="020B0609070205080204" pitchFamily="49" charset="-128"/>
              </a:rPr>
              <a:t>第９号</a:t>
            </a:r>
            <a:r>
              <a:rPr lang="ja-JP" altLang="en-US" sz="1200" dirty="0">
                <a:solidFill>
                  <a:prstClr val="black"/>
                </a:solidFill>
                <a:latin typeface="ＭＳ ゴシック" panose="020B0609070205080204" pitchFamily="49" charset="-128"/>
                <a:ea typeface="ＭＳ ゴシック" panose="020B0609070205080204" pitchFamily="49" charset="-128"/>
              </a:rPr>
              <a:t>及び</a:t>
            </a:r>
            <a:r>
              <a:rPr lang="ja-JP" altLang="en-US" sz="1200" dirty="0" smtClean="0">
                <a:solidFill>
                  <a:prstClr val="black"/>
                </a:solidFill>
                <a:latin typeface="ＭＳ ゴシック" panose="020B0609070205080204" pitchFamily="49" charset="-128"/>
                <a:ea typeface="ＭＳ ゴシック" panose="020B0609070205080204" pitchFamily="49" charset="-128"/>
              </a:rPr>
              <a:t>第</a:t>
            </a:r>
            <a:r>
              <a:rPr lang="en-US" altLang="ja-JP" sz="1200" dirty="0" smtClean="0">
                <a:solidFill>
                  <a:prstClr val="black"/>
                </a:solidFill>
                <a:latin typeface="ＭＳ ゴシック" panose="020B0609070205080204" pitchFamily="49" charset="-128"/>
                <a:ea typeface="ＭＳ ゴシック" panose="020B0609070205080204" pitchFamily="49" charset="-128"/>
              </a:rPr>
              <a:t>10</a:t>
            </a:r>
            <a:r>
              <a:rPr lang="ja-JP" altLang="en-US" sz="1200" dirty="0" smtClean="0">
                <a:solidFill>
                  <a:prstClr val="black"/>
                </a:solidFill>
                <a:latin typeface="ＭＳ ゴシック" panose="020B0609070205080204" pitchFamily="49" charset="-128"/>
                <a:ea typeface="ＭＳ ゴシック" panose="020B0609070205080204" pitchFamily="49" charset="-128"/>
              </a:rPr>
              <a:t>号</a:t>
            </a:r>
            <a:r>
              <a:rPr lang="ja-JP" altLang="en-US" sz="1200" dirty="0">
                <a:solidFill>
                  <a:prstClr val="black"/>
                </a:solidFill>
                <a:latin typeface="ＭＳ ゴシック" panose="020B0609070205080204" pitchFamily="49" charset="-128"/>
                <a:ea typeface="ＭＳ ゴシック" panose="020B0609070205080204" pitchFamily="49" charset="-128"/>
              </a:rPr>
              <a:t>を除く。）のいずれかに該当するに至つた日の翌日</a:t>
            </a:r>
            <a:r>
              <a:rPr lang="ja-JP" altLang="en-US" sz="1200" u="sng" dirty="0">
                <a:solidFill>
                  <a:prstClr val="black"/>
                </a:solidFill>
                <a:latin typeface="ＭＳ ゴシック" panose="020B0609070205080204" pitchFamily="49" charset="-128"/>
                <a:ea typeface="ＭＳ ゴシック" panose="020B0609070205080204" pitchFamily="49" charset="-128"/>
              </a:rPr>
              <a:t>から、その資格を喪失する</a:t>
            </a:r>
            <a:r>
              <a:rPr lang="ja-JP" altLang="en-US" sz="1200" dirty="0">
                <a:solidFill>
                  <a:prstClr val="black"/>
                </a:solidFill>
                <a:latin typeface="ＭＳ ゴシック" panose="020B0609070205080204" pitchFamily="49" charset="-128"/>
                <a:ea typeface="ＭＳ ゴシック" panose="020B0609070205080204" pitchFamily="49" charset="-128"/>
              </a:rPr>
              <a:t>。ただし、当該市町村の区域内に住所を有しなくなつた日に他の市町村の区域内に住所を有するに至つたときは、その日から、その資格を喪失する</a:t>
            </a:r>
            <a:r>
              <a:rPr lang="ja-JP" altLang="en-US" sz="1200" dirty="0" smtClean="0">
                <a:solidFill>
                  <a:prstClr val="black"/>
                </a:solidFill>
                <a:latin typeface="ＭＳ ゴシック" panose="020B0609070205080204" pitchFamily="49" charset="-128"/>
                <a:ea typeface="ＭＳ ゴシック" panose="020B0609070205080204" pitchFamily="49" charset="-128"/>
              </a:rPr>
              <a:t>。</a:t>
            </a:r>
            <a:endParaRPr lang="en-US" altLang="ja-JP" sz="1200" dirty="0" smtClean="0">
              <a:solidFill>
                <a:prstClr val="black"/>
              </a:solidFill>
              <a:latin typeface="ＭＳ ゴシック" panose="020B0609070205080204" pitchFamily="49" charset="-128"/>
              <a:ea typeface="ＭＳ ゴシック" panose="020B0609070205080204" pitchFamily="49" charset="-128"/>
            </a:endParaRPr>
          </a:p>
          <a:p>
            <a:pPr marL="179388" indent="-179388">
              <a:lnSpc>
                <a:spcPts val="1500"/>
              </a:lnSpc>
            </a:pPr>
            <a:r>
              <a:rPr lang="ja-JP" altLang="en-US" sz="1200" dirty="0" smtClean="0">
                <a:solidFill>
                  <a:prstClr val="black"/>
                </a:solidFill>
                <a:latin typeface="ＭＳ ゴシック" panose="020B0609070205080204" pitchFamily="49" charset="-128"/>
                <a:ea typeface="ＭＳ ゴシック" panose="020B0609070205080204" pitchFamily="49" charset="-128"/>
              </a:rPr>
              <a:t>２　（略）</a:t>
            </a: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sp>
        <p:nvSpPr>
          <p:cNvPr id="10" name="テキスト ボックス 9"/>
          <p:cNvSpPr txBox="1"/>
          <p:nvPr/>
        </p:nvSpPr>
        <p:spPr>
          <a:xfrm>
            <a:off x="58726" y="3645024"/>
            <a:ext cx="3892855" cy="360040"/>
          </a:xfrm>
          <a:prstGeom prst="rect">
            <a:avLst/>
          </a:prstGeom>
          <a:noFill/>
          <a:ln w="19050">
            <a:noFill/>
          </a:ln>
        </p:spPr>
        <p:txBody>
          <a:bodyPr wrap="square" lIns="91055" tIns="108000" rIns="91055" bIns="45528" rtlCol="0" anchor="t" anchorCtr="0">
            <a:noAutofit/>
          </a:bodyPr>
          <a:lstStyle/>
          <a:p>
            <a:pPr marL="179388" indent="-90488">
              <a:lnSpc>
                <a:spcPts val="1900"/>
              </a:lnSpc>
            </a:pPr>
            <a:r>
              <a:rPr lang="ja-JP" altLang="en-US" sz="1400" dirty="0" smtClean="0">
                <a:solidFill>
                  <a:prstClr val="black"/>
                </a:solidFill>
                <a:latin typeface="ＭＳ ゴシック" panose="020B0609070205080204" pitchFamily="49" charset="-128"/>
                <a:ea typeface="ＭＳ ゴシック" panose="020B0609070205080204" pitchFamily="49" charset="-128"/>
              </a:rPr>
              <a:t>■ 改正後の国民健康保険法（抜粋）　</a:t>
            </a:r>
            <a:endParaRPr lang="en-US" altLang="ja-JP" sz="1100" dirty="0">
              <a:solidFill>
                <a:prstClr val="black"/>
              </a:solidFill>
              <a:latin typeface="ＭＳ ゴシック" panose="020B0609070205080204" pitchFamily="49" charset="-128"/>
              <a:ea typeface="ＭＳ ゴシック" panose="020B0609070205080204" pitchFamily="49" charset="-128"/>
            </a:endParaRPr>
          </a:p>
        </p:txBody>
      </p:sp>
      <p:sp>
        <p:nvSpPr>
          <p:cNvPr id="2" name="テキスト ボックス 1"/>
          <p:cNvSpPr txBox="1"/>
          <p:nvPr/>
        </p:nvSpPr>
        <p:spPr>
          <a:xfrm>
            <a:off x="5116465" y="527389"/>
            <a:ext cx="936104" cy="338554"/>
          </a:xfrm>
          <a:prstGeom prst="rect">
            <a:avLst/>
          </a:prstGeom>
          <a:noFill/>
          <a:ln w="9525">
            <a:solidFill>
              <a:schemeClr val="tx1"/>
            </a:solidFill>
          </a:ln>
        </p:spPr>
        <p:txBody>
          <a:bodyPr wrap="square" rtlCol="0">
            <a:spAutoFit/>
          </a:bodyPr>
          <a:lstStyle/>
          <a:p>
            <a:pPr algn="ctr"/>
            <a:r>
              <a:rPr kumimoji="1" lang="ja-JP" altLang="en-US" sz="1600" dirty="0" smtClean="0">
                <a:latin typeface="ＤＦ特太ゴシック体" panose="020B0509000000000000" pitchFamily="49" charset="-128"/>
                <a:ea typeface="ＤＦ特太ゴシック体" panose="020B0509000000000000" pitchFamily="49" charset="-128"/>
              </a:rPr>
              <a:t>改正前</a:t>
            </a:r>
            <a:endParaRPr kumimoji="1" lang="ja-JP" altLang="en-US" sz="1600" dirty="0">
              <a:latin typeface="ＤＦ特太ゴシック体" panose="020B0509000000000000" pitchFamily="49" charset="-128"/>
              <a:ea typeface="ＤＦ特太ゴシック体" panose="020B0509000000000000" pitchFamily="49" charset="-128"/>
            </a:endParaRPr>
          </a:p>
        </p:txBody>
      </p:sp>
      <p:sp>
        <p:nvSpPr>
          <p:cNvPr id="11" name="テキスト ボックス 10"/>
          <p:cNvSpPr txBox="1"/>
          <p:nvPr/>
        </p:nvSpPr>
        <p:spPr>
          <a:xfrm>
            <a:off x="5112149" y="2058999"/>
            <a:ext cx="936104" cy="338554"/>
          </a:xfrm>
          <a:prstGeom prst="rect">
            <a:avLst/>
          </a:prstGeom>
          <a:noFill/>
          <a:ln w="9525">
            <a:solidFill>
              <a:schemeClr val="tx1"/>
            </a:solidFill>
          </a:ln>
        </p:spPr>
        <p:txBody>
          <a:bodyPr wrap="square" rtlCol="0">
            <a:spAutoFit/>
          </a:bodyPr>
          <a:lstStyle>
            <a:defPPr>
              <a:defRPr lang="ja-JP"/>
            </a:defPPr>
            <a:lvl1pPr algn="ctr">
              <a:defRPr sz="1600">
                <a:latin typeface="ＤＦ特太ゴシック体" panose="020B0509000000000000" pitchFamily="49" charset="-128"/>
                <a:ea typeface="ＤＦ特太ゴシック体" panose="020B0509000000000000" pitchFamily="49" charset="-128"/>
              </a:defRPr>
            </a:lvl1pPr>
          </a:lstStyle>
          <a:p>
            <a:r>
              <a:rPr lang="ja-JP" altLang="en-US" dirty="0"/>
              <a:t>改正後</a:t>
            </a:r>
            <a:endParaRPr lang="en-US" altLang="ja-JP" dirty="0"/>
          </a:p>
        </p:txBody>
      </p:sp>
      <p:sp>
        <p:nvSpPr>
          <p:cNvPr id="3" name="テキスト ボックス 2"/>
          <p:cNvSpPr txBox="1"/>
          <p:nvPr/>
        </p:nvSpPr>
        <p:spPr>
          <a:xfrm>
            <a:off x="124041" y="527389"/>
            <a:ext cx="4901859" cy="2576140"/>
          </a:xfrm>
          <a:prstGeom prst="rect">
            <a:avLst/>
          </a:prstGeom>
          <a:ln w="19050">
            <a:prstDash val="sysDot"/>
          </a:ln>
        </p:spPr>
        <p:style>
          <a:lnRef idx="2">
            <a:schemeClr val="dk1"/>
          </a:lnRef>
          <a:fillRef idx="1">
            <a:schemeClr val="lt1"/>
          </a:fillRef>
          <a:effectRef idx="0">
            <a:schemeClr val="dk1"/>
          </a:effectRef>
          <a:fontRef idx="minor">
            <a:schemeClr val="dk1"/>
          </a:fontRef>
        </p:style>
        <p:txBody>
          <a:bodyPr wrap="square" rtlCol="0">
            <a:noAutofit/>
          </a:bodyPr>
          <a:lstStyle/>
          <a:p>
            <a:r>
              <a:rPr kumimoji="1" lang="en-US" altLang="ja-JP" sz="1500" b="1" dirty="0" smtClean="0"/>
              <a:t>【</a:t>
            </a:r>
            <a:r>
              <a:rPr kumimoji="1" lang="ja-JP" altLang="en-US" sz="1500" b="1" dirty="0" smtClean="0"/>
              <a:t>改正事項のポイント</a:t>
            </a:r>
            <a:r>
              <a:rPr kumimoji="1" lang="en-US" altLang="ja-JP" sz="1500" b="1" dirty="0" smtClean="0"/>
              <a:t>】</a:t>
            </a:r>
          </a:p>
          <a:p>
            <a:pPr marL="180975" indent="-180975">
              <a:lnSpc>
                <a:spcPts val="2000"/>
              </a:lnSpc>
              <a:spcBef>
                <a:spcPts val="300"/>
              </a:spcBef>
            </a:pPr>
            <a:r>
              <a:rPr kumimoji="1" lang="ja-JP" altLang="en-US" sz="1500" dirty="0" smtClean="0"/>
              <a:t>○ 改正後</a:t>
            </a:r>
            <a:r>
              <a:rPr lang="ja-JP" altLang="en-US" sz="1500" dirty="0"/>
              <a:t>において</a:t>
            </a:r>
            <a:r>
              <a:rPr kumimoji="1" lang="ja-JP" altLang="en-US" sz="1500" dirty="0" smtClean="0"/>
              <a:t>は、被保険者が同一都道府県内の他</a:t>
            </a:r>
            <a:r>
              <a:rPr lang="ja-JP" altLang="en-US" sz="1500" dirty="0"/>
              <a:t>の</a:t>
            </a:r>
            <a:r>
              <a:rPr kumimoji="1" lang="ja-JP" altLang="en-US" sz="1500" dirty="0" smtClean="0"/>
              <a:t>市町村へ転居した場合には、資格は継続する。</a:t>
            </a:r>
            <a:endParaRPr kumimoji="1" lang="en-US" altLang="ja-JP" sz="1500" dirty="0" smtClean="0"/>
          </a:p>
          <a:p>
            <a:pPr marL="361950" indent="-95250">
              <a:lnSpc>
                <a:spcPts val="1800"/>
              </a:lnSpc>
            </a:pPr>
            <a:r>
              <a:rPr lang="ja-JP" altLang="en-US" sz="1400" dirty="0" smtClean="0">
                <a:latin typeface="ＭＳ Ｐ明朝" panose="02020600040205080304" pitchFamily="18" charset="-128"/>
                <a:ea typeface="ＭＳ Ｐ明朝" panose="02020600040205080304" pitchFamily="18" charset="-128"/>
              </a:rPr>
              <a:t>＊ これに伴い、都道府県単位で被保険者証のレイアウトを統一することが考えられる</a:t>
            </a:r>
            <a:endParaRPr lang="en-US" altLang="ja-JP" sz="1400" dirty="0" smtClean="0">
              <a:latin typeface="ＭＳ Ｐ明朝" panose="02020600040205080304" pitchFamily="18" charset="-128"/>
              <a:ea typeface="ＭＳ Ｐ明朝" panose="02020600040205080304" pitchFamily="18" charset="-128"/>
            </a:endParaRPr>
          </a:p>
          <a:p>
            <a:pPr marL="180975" indent="-180975">
              <a:lnSpc>
                <a:spcPts val="2000"/>
              </a:lnSpc>
              <a:spcBef>
                <a:spcPts val="600"/>
              </a:spcBef>
            </a:pPr>
            <a:r>
              <a:rPr kumimoji="1" lang="ja-JP" altLang="en-US" sz="1500" dirty="0" smtClean="0"/>
              <a:t>○ ただし、</a:t>
            </a:r>
            <a:r>
              <a:rPr kumimoji="1" lang="ja-JP" altLang="en-US" sz="1500" u="sng" dirty="0" smtClean="0"/>
              <a:t>転居後の市町村</a:t>
            </a:r>
            <a:r>
              <a:rPr lang="ja-JP" altLang="en-US" sz="1500" u="sng" dirty="0"/>
              <a:t>に</a:t>
            </a:r>
            <a:r>
              <a:rPr lang="ja-JP" altLang="en-US" sz="1500" u="sng" dirty="0" smtClean="0"/>
              <a:t>おいて</a:t>
            </a:r>
            <a:r>
              <a:rPr kumimoji="1" lang="ja-JP" altLang="en-US" sz="1500" u="sng" dirty="0" smtClean="0"/>
              <a:t>、改めて被保険者証を交付</a:t>
            </a:r>
            <a:r>
              <a:rPr kumimoji="1" lang="ja-JP" altLang="en-US" sz="1500" dirty="0" smtClean="0"/>
              <a:t>する。</a:t>
            </a:r>
            <a:endParaRPr kumimoji="1" lang="en-US" altLang="ja-JP" sz="1500" dirty="0" smtClean="0"/>
          </a:p>
          <a:p>
            <a:pPr marL="361950" indent="-95250">
              <a:lnSpc>
                <a:spcPts val="1800"/>
              </a:lnSpc>
            </a:pPr>
            <a:r>
              <a:rPr lang="ja-JP" altLang="en-US" sz="1400" dirty="0">
                <a:latin typeface="ＭＳ Ｐ明朝" panose="02020600040205080304" pitchFamily="18" charset="-128"/>
                <a:ea typeface="ＭＳ Ｐ明朝" panose="02020600040205080304" pitchFamily="18" charset="-128"/>
              </a:rPr>
              <a:t>＊資格管理の法的主体は市町村</a:t>
            </a:r>
            <a:endParaRPr lang="en-US" altLang="ja-JP" sz="1400" dirty="0">
              <a:latin typeface="ＭＳ Ｐ明朝" panose="02020600040205080304" pitchFamily="18" charset="-128"/>
              <a:ea typeface="ＭＳ Ｐ明朝" panose="02020600040205080304" pitchFamily="18" charset="-128"/>
            </a:endParaRPr>
          </a:p>
          <a:p>
            <a:pPr marL="361950" indent="-95250">
              <a:lnSpc>
                <a:spcPts val="1800"/>
              </a:lnSpc>
            </a:pPr>
            <a:r>
              <a:rPr lang="ja-JP" altLang="en-US" sz="1400" dirty="0">
                <a:latin typeface="ＭＳ Ｐ明朝" panose="02020600040205080304" pitchFamily="18" charset="-128"/>
                <a:ea typeface="ＭＳ Ｐ明朝" panose="02020600040205080304" pitchFamily="18" charset="-128"/>
              </a:rPr>
              <a:t>＊なお、上記の事務を支援するための電算処理システムを開発する方針</a:t>
            </a:r>
          </a:p>
        </p:txBody>
      </p:sp>
      <p:cxnSp>
        <p:nvCxnSpPr>
          <p:cNvPr id="5" name="直線コネクタ 4"/>
          <p:cNvCxnSpPr/>
          <p:nvPr/>
        </p:nvCxnSpPr>
        <p:spPr>
          <a:xfrm>
            <a:off x="6397751" y="805911"/>
            <a:ext cx="288032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7239950" y="673687"/>
            <a:ext cx="0" cy="3693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8261103" y="673687"/>
            <a:ext cx="0" cy="3693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6363394" y="802721"/>
            <a:ext cx="900100" cy="323165"/>
          </a:xfrm>
          <a:prstGeom prst="rect">
            <a:avLst/>
          </a:prstGeom>
          <a:noFill/>
        </p:spPr>
        <p:txBody>
          <a:bodyPr wrap="square" rtlCol="0">
            <a:spAutoFit/>
          </a:bodyPr>
          <a:lstStyle/>
          <a:p>
            <a:r>
              <a:rPr kumimoji="1" lang="ja-JP" altLang="en-US" sz="1500" dirty="0" smtClean="0"/>
              <a:t>Ｘ県Ａ市</a:t>
            </a:r>
            <a:endParaRPr kumimoji="1" lang="ja-JP" altLang="en-US" sz="1500" dirty="0"/>
          </a:p>
        </p:txBody>
      </p:sp>
      <p:sp>
        <p:nvSpPr>
          <p:cNvPr id="19" name="テキスト ボックス 18"/>
          <p:cNvSpPr txBox="1"/>
          <p:nvPr/>
        </p:nvSpPr>
        <p:spPr>
          <a:xfrm>
            <a:off x="7310203" y="796057"/>
            <a:ext cx="900100" cy="323165"/>
          </a:xfrm>
          <a:prstGeom prst="rect">
            <a:avLst/>
          </a:prstGeom>
          <a:noFill/>
        </p:spPr>
        <p:txBody>
          <a:bodyPr wrap="square" rtlCol="0">
            <a:spAutoFit/>
          </a:bodyPr>
          <a:lstStyle/>
          <a:p>
            <a:pPr algn="ctr"/>
            <a:r>
              <a:rPr kumimoji="1" lang="ja-JP" altLang="en-US" sz="1500" dirty="0" smtClean="0"/>
              <a:t>Ｘ県Ｂ市</a:t>
            </a:r>
            <a:endParaRPr kumimoji="1" lang="ja-JP" altLang="en-US" sz="1500" dirty="0"/>
          </a:p>
        </p:txBody>
      </p:sp>
      <p:sp>
        <p:nvSpPr>
          <p:cNvPr id="20" name="テキスト ボックス 19"/>
          <p:cNvSpPr txBox="1"/>
          <p:nvPr/>
        </p:nvSpPr>
        <p:spPr>
          <a:xfrm>
            <a:off x="8305288" y="780010"/>
            <a:ext cx="900100" cy="323165"/>
          </a:xfrm>
          <a:prstGeom prst="rect">
            <a:avLst/>
          </a:prstGeom>
          <a:noFill/>
        </p:spPr>
        <p:txBody>
          <a:bodyPr wrap="square" rtlCol="0">
            <a:spAutoFit/>
          </a:bodyPr>
          <a:lstStyle/>
          <a:p>
            <a:r>
              <a:rPr lang="ja-JP" altLang="en-US" sz="1500" dirty="0"/>
              <a:t>Ｙ</a:t>
            </a:r>
            <a:r>
              <a:rPr kumimoji="1" lang="ja-JP" altLang="en-US" sz="1500" dirty="0" smtClean="0"/>
              <a:t>県</a:t>
            </a:r>
            <a:r>
              <a:rPr lang="ja-JP" altLang="en-US" sz="1500" dirty="0"/>
              <a:t>Ｃ</a:t>
            </a:r>
            <a:r>
              <a:rPr kumimoji="1" lang="ja-JP" altLang="en-US" sz="1500" dirty="0" smtClean="0"/>
              <a:t>市</a:t>
            </a:r>
            <a:endParaRPr kumimoji="1" lang="ja-JP" altLang="en-US" sz="1500" dirty="0"/>
          </a:p>
        </p:txBody>
      </p:sp>
      <p:sp>
        <p:nvSpPr>
          <p:cNvPr id="21" name="テキスト ボックス 20"/>
          <p:cNvSpPr txBox="1"/>
          <p:nvPr/>
        </p:nvSpPr>
        <p:spPr>
          <a:xfrm>
            <a:off x="6082141" y="1329905"/>
            <a:ext cx="1755770" cy="523220"/>
          </a:xfrm>
          <a:prstGeom prst="rect">
            <a:avLst/>
          </a:prstGeom>
          <a:noFill/>
        </p:spPr>
        <p:txBody>
          <a:bodyPr wrap="square" rtlCol="0">
            <a:spAutoFit/>
          </a:bodyPr>
          <a:lstStyle/>
          <a:p>
            <a:pPr algn="ctr"/>
            <a:r>
              <a:rPr kumimoji="1" lang="ja-JP" altLang="en-US" sz="1400" dirty="0" smtClean="0"/>
              <a:t>Ａ市国保の資格喪失</a:t>
            </a:r>
            <a:endParaRPr kumimoji="1" lang="en-US" altLang="ja-JP" sz="1400" dirty="0" smtClean="0"/>
          </a:p>
          <a:p>
            <a:pPr algn="ctr"/>
            <a:r>
              <a:rPr lang="ja-JP" altLang="en-US" sz="1400" dirty="0" smtClean="0"/>
              <a:t>Ｂ市国保の資格取得</a:t>
            </a:r>
            <a:endParaRPr kumimoji="1" lang="ja-JP" altLang="en-US" sz="1400" dirty="0"/>
          </a:p>
        </p:txBody>
      </p:sp>
      <p:sp>
        <p:nvSpPr>
          <p:cNvPr id="22" name="テキスト ボックス 21"/>
          <p:cNvSpPr txBox="1"/>
          <p:nvPr/>
        </p:nvSpPr>
        <p:spPr>
          <a:xfrm>
            <a:off x="7873151" y="1329905"/>
            <a:ext cx="1750251" cy="523220"/>
          </a:xfrm>
          <a:prstGeom prst="rect">
            <a:avLst/>
          </a:prstGeom>
          <a:noFill/>
        </p:spPr>
        <p:txBody>
          <a:bodyPr wrap="square" rtlCol="0">
            <a:spAutoFit/>
          </a:bodyPr>
          <a:lstStyle/>
          <a:p>
            <a:pPr algn="ctr"/>
            <a:r>
              <a:rPr lang="ja-JP" altLang="en-US" sz="1400" dirty="0"/>
              <a:t>Ｂ</a:t>
            </a:r>
            <a:r>
              <a:rPr kumimoji="1" lang="ja-JP" altLang="en-US" sz="1400" dirty="0" smtClean="0"/>
              <a:t>市国保の資格喪失</a:t>
            </a:r>
            <a:endParaRPr kumimoji="1" lang="en-US" altLang="ja-JP" sz="1400" dirty="0" smtClean="0"/>
          </a:p>
          <a:p>
            <a:pPr algn="ctr"/>
            <a:r>
              <a:rPr lang="ja-JP" altLang="en-US" sz="1400" dirty="0" smtClean="0"/>
              <a:t>Ｃ市国保の資格取得</a:t>
            </a:r>
            <a:endParaRPr kumimoji="1" lang="ja-JP" altLang="en-US" sz="1400" dirty="0"/>
          </a:p>
        </p:txBody>
      </p:sp>
      <p:cxnSp>
        <p:nvCxnSpPr>
          <p:cNvPr id="24" name="直線コネクタ 23"/>
          <p:cNvCxnSpPr/>
          <p:nvPr/>
        </p:nvCxnSpPr>
        <p:spPr>
          <a:xfrm>
            <a:off x="7243817" y="2651624"/>
            <a:ext cx="0" cy="291147"/>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7829969" y="2928398"/>
            <a:ext cx="1900235" cy="523220"/>
          </a:xfrm>
          <a:prstGeom prst="rect">
            <a:avLst/>
          </a:prstGeom>
          <a:noFill/>
        </p:spPr>
        <p:txBody>
          <a:bodyPr wrap="square" rtlCol="0">
            <a:spAutoFit/>
          </a:bodyPr>
          <a:lstStyle/>
          <a:p>
            <a:pPr algn="ctr"/>
            <a:r>
              <a:rPr lang="ja-JP" altLang="en-US" sz="1400" dirty="0" smtClean="0"/>
              <a:t>Ｘ県等国保</a:t>
            </a:r>
            <a:r>
              <a:rPr kumimoji="1" lang="ja-JP" altLang="en-US" sz="1400" dirty="0" smtClean="0"/>
              <a:t>の資格喪失</a:t>
            </a:r>
            <a:endParaRPr kumimoji="1" lang="en-US" altLang="ja-JP" sz="1400" dirty="0" smtClean="0"/>
          </a:p>
          <a:p>
            <a:pPr algn="ctr"/>
            <a:r>
              <a:rPr lang="ja-JP" altLang="en-US" sz="1400" dirty="0" smtClean="0"/>
              <a:t>Ｙ県等国保の資格取得</a:t>
            </a:r>
            <a:endParaRPr kumimoji="1" lang="ja-JP" altLang="en-US" sz="1400" dirty="0"/>
          </a:p>
        </p:txBody>
      </p:sp>
      <p:sp>
        <p:nvSpPr>
          <p:cNvPr id="45" name="テキスト ボックス 44"/>
          <p:cNvSpPr txBox="1"/>
          <p:nvPr/>
        </p:nvSpPr>
        <p:spPr>
          <a:xfrm>
            <a:off x="6044037" y="2928690"/>
            <a:ext cx="1781170" cy="523220"/>
          </a:xfrm>
          <a:prstGeom prst="rect">
            <a:avLst/>
          </a:prstGeom>
          <a:noFill/>
        </p:spPr>
        <p:txBody>
          <a:bodyPr wrap="square" rtlCol="0">
            <a:spAutoFit/>
          </a:bodyPr>
          <a:lstStyle/>
          <a:p>
            <a:r>
              <a:rPr kumimoji="1" lang="ja-JP" altLang="en-US" sz="1400" dirty="0" smtClean="0"/>
              <a:t>Ｂ市の被保険者証</a:t>
            </a:r>
            <a:endParaRPr kumimoji="1" lang="en-US" altLang="ja-JP" sz="1400" dirty="0" smtClean="0"/>
          </a:p>
          <a:p>
            <a:r>
              <a:rPr kumimoji="1" lang="ja-JP" altLang="en-US" sz="1400" dirty="0" smtClean="0"/>
              <a:t>を交付</a:t>
            </a:r>
            <a:r>
              <a:rPr lang="ja-JP" altLang="en-US" sz="1400" dirty="0" smtClean="0"/>
              <a:t>（資格は継続）</a:t>
            </a:r>
            <a:endParaRPr kumimoji="1" lang="ja-JP" altLang="en-US" sz="1400" dirty="0"/>
          </a:p>
        </p:txBody>
      </p:sp>
      <p:cxnSp>
        <p:nvCxnSpPr>
          <p:cNvPr id="46" name="直線コネクタ 45"/>
          <p:cNvCxnSpPr/>
          <p:nvPr/>
        </p:nvCxnSpPr>
        <p:spPr>
          <a:xfrm>
            <a:off x="8262018" y="2642098"/>
            <a:ext cx="0" cy="291147"/>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7023926" y="421588"/>
            <a:ext cx="432048" cy="307777"/>
          </a:xfrm>
          <a:prstGeom prst="rect">
            <a:avLst/>
          </a:prstGeom>
          <a:noFill/>
        </p:spPr>
        <p:txBody>
          <a:bodyPr wrap="square" rtlCol="0">
            <a:spAutoFit/>
          </a:bodyPr>
          <a:lstStyle/>
          <a:p>
            <a:pPr algn="ctr"/>
            <a:r>
              <a:rPr kumimoji="1" lang="ja-JP" altLang="en-US" sz="1400" dirty="0" smtClean="0">
                <a:latin typeface="ＤＦ特太ゴシック体" panose="020B0509000000000000" pitchFamily="49" charset="-128"/>
                <a:ea typeface="ＤＦ特太ゴシック体" panose="020B0509000000000000" pitchFamily="49" charset="-128"/>
              </a:rPr>
              <a:t>①</a:t>
            </a:r>
            <a:endParaRPr kumimoji="1" lang="ja-JP" altLang="en-US" sz="1400" dirty="0">
              <a:latin typeface="ＤＦ特太ゴシック体" panose="020B0509000000000000" pitchFamily="49" charset="-128"/>
              <a:ea typeface="ＤＦ特太ゴシック体" panose="020B0509000000000000" pitchFamily="49" charset="-128"/>
            </a:endParaRPr>
          </a:p>
        </p:txBody>
      </p:sp>
      <p:sp>
        <p:nvSpPr>
          <p:cNvPr id="17" name="テキスト ボックス 16"/>
          <p:cNvSpPr txBox="1"/>
          <p:nvPr/>
        </p:nvSpPr>
        <p:spPr>
          <a:xfrm>
            <a:off x="8045079" y="405921"/>
            <a:ext cx="432048" cy="307777"/>
          </a:xfrm>
          <a:prstGeom prst="rect">
            <a:avLst/>
          </a:prstGeom>
          <a:noFill/>
        </p:spPr>
        <p:txBody>
          <a:bodyPr wrap="square" rtlCol="0">
            <a:spAutoFit/>
          </a:bodyPr>
          <a:lstStyle>
            <a:defPPr>
              <a:defRPr lang="ja-JP"/>
            </a:defPPr>
            <a:lvl1pPr algn="ctr">
              <a:defRPr sz="1400">
                <a:latin typeface="ＤＦ特太ゴシック体" panose="020B0509000000000000" pitchFamily="49" charset="-128"/>
                <a:ea typeface="ＤＦ特太ゴシック体" panose="020B0509000000000000" pitchFamily="49" charset="-128"/>
              </a:defRPr>
            </a:lvl1pPr>
          </a:lstStyle>
          <a:p>
            <a:r>
              <a:rPr lang="ja-JP" altLang="en-US" dirty="0"/>
              <a:t>②</a:t>
            </a:r>
          </a:p>
        </p:txBody>
      </p:sp>
      <p:sp>
        <p:nvSpPr>
          <p:cNvPr id="37" name="テキスト ボックス 36"/>
          <p:cNvSpPr txBox="1"/>
          <p:nvPr/>
        </p:nvSpPr>
        <p:spPr>
          <a:xfrm>
            <a:off x="7040881" y="2003641"/>
            <a:ext cx="432048" cy="307777"/>
          </a:xfrm>
          <a:prstGeom prst="rect">
            <a:avLst/>
          </a:prstGeom>
          <a:noFill/>
        </p:spPr>
        <p:txBody>
          <a:bodyPr wrap="square" rtlCol="0">
            <a:spAutoFit/>
          </a:bodyPr>
          <a:lstStyle>
            <a:defPPr>
              <a:defRPr lang="ja-JP"/>
            </a:defPPr>
            <a:lvl1pPr algn="ctr">
              <a:defRPr sz="1400">
                <a:latin typeface="ＤＦ特太ゴシック体" panose="020B0509000000000000" pitchFamily="49" charset="-128"/>
                <a:ea typeface="ＤＦ特太ゴシック体" panose="020B0509000000000000" pitchFamily="49" charset="-128"/>
              </a:defRPr>
            </a:lvl1pPr>
          </a:lstStyle>
          <a:p>
            <a:r>
              <a:rPr lang="ja-JP" altLang="en-US" dirty="0" smtClean="0"/>
              <a:t>③</a:t>
            </a:r>
            <a:endParaRPr lang="ja-JP" altLang="en-US" dirty="0"/>
          </a:p>
        </p:txBody>
      </p:sp>
      <p:sp>
        <p:nvSpPr>
          <p:cNvPr id="38" name="テキスト ボックス 37"/>
          <p:cNvSpPr txBox="1"/>
          <p:nvPr/>
        </p:nvSpPr>
        <p:spPr>
          <a:xfrm>
            <a:off x="8060954" y="2003641"/>
            <a:ext cx="432048" cy="307777"/>
          </a:xfrm>
          <a:prstGeom prst="rect">
            <a:avLst/>
          </a:prstGeom>
          <a:noFill/>
        </p:spPr>
        <p:txBody>
          <a:bodyPr wrap="square" rtlCol="0">
            <a:spAutoFit/>
          </a:bodyPr>
          <a:lstStyle>
            <a:defPPr>
              <a:defRPr lang="ja-JP"/>
            </a:defPPr>
            <a:lvl1pPr algn="ctr">
              <a:defRPr sz="1400">
                <a:latin typeface="ＤＦ特太ゴシック体" panose="020B0509000000000000" pitchFamily="49" charset="-128"/>
                <a:ea typeface="ＤＦ特太ゴシック体" panose="020B0509000000000000" pitchFamily="49" charset="-128"/>
              </a:defRPr>
            </a:lvl1pPr>
          </a:lstStyle>
          <a:p>
            <a:r>
              <a:rPr lang="ja-JP" altLang="en-US" dirty="0" smtClean="0"/>
              <a:t>④</a:t>
            </a:r>
            <a:endParaRPr lang="ja-JP" altLang="en-US" dirty="0"/>
          </a:p>
        </p:txBody>
      </p:sp>
      <p:cxnSp>
        <p:nvCxnSpPr>
          <p:cNvPr id="47" name="直線コネクタ 46"/>
          <p:cNvCxnSpPr/>
          <p:nvPr/>
        </p:nvCxnSpPr>
        <p:spPr>
          <a:xfrm>
            <a:off x="6399336" y="2394265"/>
            <a:ext cx="288032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7241535" y="2262041"/>
            <a:ext cx="0" cy="3693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8262688" y="2262041"/>
            <a:ext cx="0" cy="3693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p:cNvSpPr txBox="1"/>
          <p:nvPr/>
        </p:nvSpPr>
        <p:spPr>
          <a:xfrm>
            <a:off x="6364979" y="2391075"/>
            <a:ext cx="900100" cy="323165"/>
          </a:xfrm>
          <a:prstGeom prst="rect">
            <a:avLst/>
          </a:prstGeom>
          <a:noFill/>
        </p:spPr>
        <p:txBody>
          <a:bodyPr wrap="square" rtlCol="0">
            <a:spAutoFit/>
          </a:bodyPr>
          <a:lstStyle/>
          <a:p>
            <a:r>
              <a:rPr kumimoji="1" lang="ja-JP" altLang="en-US" sz="1500" dirty="0" smtClean="0"/>
              <a:t>Ｘ県Ａ市</a:t>
            </a:r>
            <a:endParaRPr kumimoji="1" lang="ja-JP" altLang="en-US" sz="1500" dirty="0"/>
          </a:p>
        </p:txBody>
      </p:sp>
      <p:sp>
        <p:nvSpPr>
          <p:cNvPr id="51" name="テキスト ボックス 50"/>
          <p:cNvSpPr txBox="1"/>
          <p:nvPr/>
        </p:nvSpPr>
        <p:spPr>
          <a:xfrm>
            <a:off x="7311788" y="2384411"/>
            <a:ext cx="900100" cy="323165"/>
          </a:xfrm>
          <a:prstGeom prst="rect">
            <a:avLst/>
          </a:prstGeom>
          <a:noFill/>
        </p:spPr>
        <p:txBody>
          <a:bodyPr wrap="square" rtlCol="0">
            <a:spAutoFit/>
          </a:bodyPr>
          <a:lstStyle/>
          <a:p>
            <a:pPr algn="ctr"/>
            <a:r>
              <a:rPr kumimoji="1" lang="ja-JP" altLang="en-US" sz="1500" dirty="0" smtClean="0"/>
              <a:t>Ｘ県Ｂ市</a:t>
            </a:r>
            <a:endParaRPr kumimoji="1" lang="ja-JP" altLang="en-US" sz="1500" dirty="0"/>
          </a:p>
        </p:txBody>
      </p:sp>
      <p:sp>
        <p:nvSpPr>
          <p:cNvPr id="52" name="テキスト ボックス 51"/>
          <p:cNvSpPr txBox="1"/>
          <p:nvPr/>
        </p:nvSpPr>
        <p:spPr>
          <a:xfrm>
            <a:off x="8306873" y="2368364"/>
            <a:ext cx="900100" cy="323165"/>
          </a:xfrm>
          <a:prstGeom prst="rect">
            <a:avLst/>
          </a:prstGeom>
          <a:noFill/>
        </p:spPr>
        <p:txBody>
          <a:bodyPr wrap="square" rtlCol="0">
            <a:spAutoFit/>
          </a:bodyPr>
          <a:lstStyle/>
          <a:p>
            <a:r>
              <a:rPr lang="ja-JP" altLang="en-US" sz="1500" dirty="0"/>
              <a:t>Ｙ</a:t>
            </a:r>
            <a:r>
              <a:rPr kumimoji="1" lang="ja-JP" altLang="en-US" sz="1500" dirty="0" smtClean="0"/>
              <a:t>県</a:t>
            </a:r>
            <a:r>
              <a:rPr lang="ja-JP" altLang="en-US" sz="1500" dirty="0"/>
              <a:t>Ｃ</a:t>
            </a:r>
            <a:r>
              <a:rPr kumimoji="1" lang="ja-JP" altLang="en-US" sz="1500" dirty="0" smtClean="0"/>
              <a:t>市</a:t>
            </a:r>
            <a:endParaRPr kumimoji="1" lang="ja-JP" altLang="en-US" sz="1500" dirty="0"/>
          </a:p>
        </p:txBody>
      </p:sp>
      <p:cxnSp>
        <p:nvCxnSpPr>
          <p:cNvPr id="53" name="直線コネクタ 52"/>
          <p:cNvCxnSpPr/>
          <p:nvPr/>
        </p:nvCxnSpPr>
        <p:spPr>
          <a:xfrm>
            <a:off x="7243817" y="1061037"/>
            <a:ext cx="0" cy="291147"/>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8266781" y="1061037"/>
            <a:ext cx="0" cy="291147"/>
          </a:xfrm>
          <a:prstGeom prst="line">
            <a:avLst/>
          </a:prstGeom>
          <a:ln w="952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flipV="1">
            <a:off x="5320765" y="1925133"/>
            <a:ext cx="4409439" cy="17016"/>
          </a:xfrm>
          <a:prstGeom prst="line">
            <a:avLst/>
          </a:prstGeom>
          <a:ln w="28575">
            <a:solidFill>
              <a:schemeClr val="accent6">
                <a:lumMod val="75000"/>
              </a:schemeClr>
            </a:solidFill>
            <a:prstDash val="lgDashDotDot"/>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124041" y="3119465"/>
            <a:ext cx="4901859" cy="430887"/>
          </a:xfrm>
          <a:prstGeom prst="rect">
            <a:avLst/>
          </a:prstGeom>
          <a:noFill/>
        </p:spPr>
        <p:txBody>
          <a:bodyPr wrap="square" rtlCol="0">
            <a:spAutoFit/>
          </a:bodyPr>
          <a:lstStyle/>
          <a:p>
            <a:pPr marL="85725" indent="-85725"/>
            <a:r>
              <a:rPr kumimoji="1" lang="en-US" altLang="ja-JP" sz="1100" dirty="0" smtClean="0"/>
              <a:t>※</a:t>
            </a:r>
            <a:r>
              <a:rPr lang="ja-JP" altLang="en-US" sz="1100" dirty="0"/>
              <a:t>経過措置として、新制度</a:t>
            </a:r>
            <a:r>
              <a:rPr kumimoji="1" lang="ja-JP" altLang="en-US" sz="1100" dirty="0" smtClean="0"/>
              <a:t>施行後の一定の期間においては、従来の被保険者証を使用することができるよう検討</a:t>
            </a:r>
            <a:r>
              <a:rPr lang="ja-JP" altLang="en-US" sz="1100" dirty="0" smtClean="0"/>
              <a:t>中</a:t>
            </a:r>
            <a:r>
              <a:rPr kumimoji="1" lang="ja-JP" altLang="en-US" sz="1100" dirty="0" smtClean="0"/>
              <a:t>。</a:t>
            </a:r>
            <a:endParaRPr kumimoji="1" lang="ja-JP" altLang="en-US" sz="1100" dirty="0"/>
          </a:p>
        </p:txBody>
      </p:sp>
    </p:spTree>
    <p:extLst>
      <p:ext uri="{BB962C8B-B14F-4D97-AF65-F5344CB8AC3E}">
        <p14:creationId xmlns:p14="http://schemas.microsoft.com/office/powerpoint/2010/main" val="30821240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43541" y="318142"/>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5" name="Rectangle 29"/>
          <p:cNvSpPr>
            <a:spLocks noChangeArrowheads="1"/>
          </p:cNvSpPr>
          <p:nvPr/>
        </p:nvSpPr>
        <p:spPr bwMode="auto">
          <a:xfrm>
            <a:off x="0" y="-75992"/>
            <a:ext cx="9839935" cy="400110"/>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dirty="0" smtClean="0">
                <a:solidFill>
                  <a:schemeClr val="dk1"/>
                </a:solidFill>
                <a:latin typeface="HGP創英角ｺﾞｼｯｸUB" panose="020B0900000000000000" pitchFamily="50" charset="-128"/>
                <a:ea typeface="HGP創英角ｺﾞｼｯｸUB" panose="020B0900000000000000" pitchFamily="50" charset="-128"/>
              </a:rPr>
              <a:t>国保運営方針策定要領（ガイドライン）の構成 （案）</a:t>
            </a:r>
            <a:endParaRPr lang="en-US" altLang="ja-JP" dirty="0">
              <a:solidFill>
                <a:schemeClr val="dk1"/>
              </a:solidFill>
              <a:latin typeface="HGP創英角ｺﾞｼｯｸUB" panose="020B0900000000000000" pitchFamily="50" charset="-128"/>
              <a:ea typeface="HGP創英角ｺﾞｼｯｸUB" panose="020B0900000000000000" pitchFamily="50" charset="-128"/>
            </a:endParaRPr>
          </a:p>
        </p:txBody>
      </p:sp>
      <p:sp>
        <p:nvSpPr>
          <p:cNvPr id="10" name="角丸四角形 9"/>
          <p:cNvSpPr/>
          <p:nvPr/>
        </p:nvSpPr>
        <p:spPr>
          <a:xfrm>
            <a:off x="229948" y="3120911"/>
            <a:ext cx="9444900" cy="3620457"/>
          </a:xfrm>
          <a:prstGeom prst="roundRect">
            <a:avLst>
              <a:gd name="adj" fmla="val 5602"/>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lnSpc>
                <a:spcPts val="2000"/>
              </a:lnSpc>
            </a:pPr>
            <a:endParaRPr lang="en-US" altLang="ja-JP" sz="1500" dirty="0">
              <a:solidFill>
                <a:schemeClr val="tx1"/>
              </a:solidFill>
              <a:latin typeface="+mj-ea"/>
              <a:ea typeface="+mj-ea"/>
            </a:endParaRPr>
          </a:p>
        </p:txBody>
      </p:sp>
      <p:sp>
        <p:nvSpPr>
          <p:cNvPr id="14" name="正方形/長方形 13"/>
          <p:cNvSpPr/>
          <p:nvPr/>
        </p:nvSpPr>
        <p:spPr>
          <a:xfrm>
            <a:off x="7393278" y="-19622"/>
            <a:ext cx="2456266"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smtClean="0">
                <a:solidFill>
                  <a:schemeClr val="tx1"/>
                </a:solidFill>
              </a:rPr>
              <a:t>詳細は引き続き地方と協議</a:t>
            </a:r>
            <a:endParaRPr kumimoji="1" lang="ja-JP" altLang="en-US" sz="1200" dirty="0">
              <a:solidFill>
                <a:schemeClr val="tx1"/>
              </a:solidFill>
            </a:endParaRPr>
          </a:p>
        </p:txBody>
      </p:sp>
      <p:sp>
        <p:nvSpPr>
          <p:cNvPr id="8" name="スライド番号プレースホルダー 1"/>
          <p:cNvSpPr txBox="1">
            <a:spLocks/>
          </p:cNvSpPr>
          <p:nvPr/>
        </p:nvSpPr>
        <p:spPr>
          <a:xfrm>
            <a:off x="7610152" y="6544394"/>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2</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2" name="テキスト ボックス 1"/>
          <p:cNvSpPr txBox="1"/>
          <p:nvPr/>
        </p:nvSpPr>
        <p:spPr>
          <a:xfrm>
            <a:off x="229948" y="3237845"/>
            <a:ext cx="4722450" cy="3503523"/>
          </a:xfrm>
          <a:prstGeom prst="rect">
            <a:avLst/>
          </a:prstGeom>
          <a:noFill/>
        </p:spPr>
        <p:txBody>
          <a:bodyPr wrap="square" rtlCol="0">
            <a:spAutoFit/>
          </a:bodyPr>
          <a:lstStyle/>
          <a:p>
            <a:pPr marL="85725" algn="just">
              <a:lnSpc>
                <a:spcPts val="2000"/>
              </a:lnSpc>
            </a:pPr>
            <a:r>
              <a:rPr lang="ja-JP" altLang="en-US" sz="1500" b="1" dirty="0" smtClean="0">
                <a:latin typeface="+mj-ea"/>
              </a:rPr>
              <a:t>１</a:t>
            </a:r>
            <a:r>
              <a:rPr lang="ja-JP" altLang="en-US" sz="1500" b="1" dirty="0">
                <a:latin typeface="+mj-ea"/>
              </a:rPr>
              <a:t>．策定のねらい</a:t>
            </a:r>
            <a:endParaRPr lang="en-US" altLang="ja-JP" sz="1500" b="1" dirty="0">
              <a:latin typeface="+mj-ea"/>
            </a:endParaRPr>
          </a:p>
          <a:p>
            <a:pPr marL="85725" algn="just">
              <a:lnSpc>
                <a:spcPts val="2000"/>
              </a:lnSpc>
            </a:pPr>
            <a:r>
              <a:rPr lang="ja-JP" altLang="en-US" sz="1500" dirty="0">
                <a:latin typeface="+mj-ea"/>
              </a:rPr>
              <a:t> </a:t>
            </a:r>
            <a:r>
              <a:rPr lang="ja-JP" altLang="en-US" sz="1500" dirty="0" smtClean="0">
                <a:latin typeface="+mj-ea"/>
              </a:rPr>
              <a:t>（</a:t>
            </a:r>
            <a:r>
              <a:rPr lang="ja-JP" altLang="en-US" sz="1500" dirty="0">
                <a:latin typeface="+mj-ea"/>
              </a:rPr>
              <a:t>１</a:t>
            </a:r>
            <a:r>
              <a:rPr lang="ja-JP" altLang="en-US" sz="1500" dirty="0" smtClean="0">
                <a:latin typeface="+mj-ea"/>
              </a:rPr>
              <a:t>）市町村</a:t>
            </a:r>
            <a:r>
              <a:rPr lang="ja-JP" altLang="en-US" sz="1500" dirty="0">
                <a:latin typeface="+mj-ea"/>
              </a:rPr>
              <a:t>国保の現状と課題</a:t>
            </a:r>
            <a:endParaRPr lang="en-US" altLang="ja-JP" sz="1500" dirty="0">
              <a:latin typeface="+mj-ea"/>
            </a:endParaRPr>
          </a:p>
          <a:p>
            <a:pPr marL="85725" algn="just">
              <a:lnSpc>
                <a:spcPts val="2000"/>
              </a:lnSpc>
            </a:pPr>
            <a:r>
              <a:rPr lang="ja-JP" altLang="en-US" sz="1500" dirty="0">
                <a:latin typeface="+mj-ea"/>
              </a:rPr>
              <a:t> </a:t>
            </a:r>
            <a:r>
              <a:rPr lang="ja-JP" altLang="en-US" sz="1500" dirty="0" smtClean="0">
                <a:latin typeface="+mj-ea"/>
              </a:rPr>
              <a:t>（</a:t>
            </a:r>
            <a:r>
              <a:rPr lang="ja-JP" altLang="en-US" sz="1500" dirty="0">
                <a:latin typeface="+mj-ea"/>
              </a:rPr>
              <a:t>２</a:t>
            </a:r>
            <a:r>
              <a:rPr lang="ja-JP" altLang="en-US" sz="1500" dirty="0" smtClean="0">
                <a:latin typeface="+mj-ea"/>
              </a:rPr>
              <a:t>）改正法</a:t>
            </a:r>
            <a:r>
              <a:rPr lang="ja-JP" altLang="en-US" sz="1500" dirty="0">
                <a:latin typeface="+mj-ea"/>
              </a:rPr>
              <a:t>による国保の都道府県単位化</a:t>
            </a:r>
            <a:endParaRPr lang="en-US" altLang="ja-JP" sz="1500" dirty="0">
              <a:latin typeface="+mj-ea"/>
            </a:endParaRPr>
          </a:p>
          <a:p>
            <a:pPr marL="85725" algn="just">
              <a:lnSpc>
                <a:spcPts val="2000"/>
              </a:lnSpc>
              <a:spcAft>
                <a:spcPts val="600"/>
              </a:spcAft>
            </a:pPr>
            <a:r>
              <a:rPr lang="ja-JP" altLang="en-US" sz="1500" dirty="0">
                <a:latin typeface="+mj-ea"/>
              </a:rPr>
              <a:t> </a:t>
            </a:r>
            <a:r>
              <a:rPr lang="ja-JP" altLang="en-US" sz="1500" dirty="0" smtClean="0">
                <a:latin typeface="+mj-ea"/>
              </a:rPr>
              <a:t>（</a:t>
            </a:r>
            <a:r>
              <a:rPr lang="ja-JP" altLang="en-US" sz="1500" dirty="0">
                <a:latin typeface="+mj-ea"/>
              </a:rPr>
              <a:t>３</a:t>
            </a:r>
            <a:r>
              <a:rPr lang="ja-JP" altLang="en-US" sz="1500" dirty="0" smtClean="0">
                <a:latin typeface="+mj-ea"/>
              </a:rPr>
              <a:t>）都道府県</a:t>
            </a:r>
            <a:r>
              <a:rPr lang="ja-JP" altLang="en-US" sz="1500" dirty="0">
                <a:latin typeface="+mj-ea"/>
              </a:rPr>
              <a:t>国民健康保険運営方針の</a:t>
            </a:r>
            <a:r>
              <a:rPr lang="ja-JP" altLang="en-US" sz="1500" dirty="0" smtClean="0">
                <a:latin typeface="+mj-ea"/>
              </a:rPr>
              <a:t>必要性</a:t>
            </a:r>
            <a:endParaRPr lang="en-US" altLang="ja-JP" sz="1500" b="1" dirty="0" smtClean="0">
              <a:latin typeface="+mj-ea"/>
            </a:endParaRPr>
          </a:p>
          <a:p>
            <a:pPr marL="85725" algn="just">
              <a:lnSpc>
                <a:spcPts val="2000"/>
              </a:lnSpc>
            </a:pPr>
            <a:r>
              <a:rPr lang="ja-JP" altLang="en-US" sz="1500" b="1" dirty="0" smtClean="0">
                <a:latin typeface="+mj-ea"/>
              </a:rPr>
              <a:t>２</a:t>
            </a:r>
            <a:r>
              <a:rPr lang="ja-JP" altLang="en-US" sz="1500" b="1" dirty="0">
                <a:latin typeface="+mj-ea"/>
              </a:rPr>
              <a:t>．策定の手順 等</a:t>
            </a:r>
            <a:endParaRPr lang="en-US" altLang="ja-JP" sz="1500" b="1" dirty="0">
              <a:latin typeface="+mj-ea"/>
            </a:endParaRPr>
          </a:p>
          <a:p>
            <a:pPr marL="85725" algn="just">
              <a:lnSpc>
                <a:spcPts val="2000"/>
              </a:lnSpc>
            </a:pPr>
            <a:r>
              <a:rPr lang="ja-JP" altLang="en-US" sz="1500" dirty="0">
                <a:latin typeface="+mj-ea"/>
              </a:rPr>
              <a:t> </a:t>
            </a:r>
            <a:r>
              <a:rPr lang="ja-JP" altLang="en-US" sz="1500" dirty="0" smtClean="0">
                <a:latin typeface="+mj-ea"/>
              </a:rPr>
              <a:t>（</a:t>
            </a:r>
            <a:r>
              <a:rPr lang="ja-JP" altLang="en-US" sz="1500" dirty="0">
                <a:latin typeface="+mj-ea"/>
              </a:rPr>
              <a:t>１</a:t>
            </a:r>
            <a:r>
              <a:rPr lang="ja-JP" altLang="en-US" sz="1500" dirty="0" smtClean="0">
                <a:latin typeface="+mj-ea"/>
              </a:rPr>
              <a:t>）策定</a:t>
            </a:r>
            <a:r>
              <a:rPr lang="ja-JP" altLang="en-US" sz="1500" dirty="0">
                <a:latin typeface="+mj-ea"/>
              </a:rPr>
              <a:t>の流れ</a:t>
            </a:r>
            <a:endParaRPr lang="en-US" altLang="ja-JP" sz="1500" dirty="0">
              <a:latin typeface="+mj-ea"/>
            </a:endParaRPr>
          </a:p>
          <a:p>
            <a:pPr marL="85725" algn="just">
              <a:lnSpc>
                <a:spcPts val="2000"/>
              </a:lnSpc>
            </a:pPr>
            <a:r>
              <a:rPr lang="ja-JP" altLang="en-US" sz="1500" dirty="0">
                <a:latin typeface="+mj-ea"/>
              </a:rPr>
              <a:t> </a:t>
            </a:r>
            <a:r>
              <a:rPr lang="ja-JP" altLang="en-US" sz="1500" dirty="0" smtClean="0">
                <a:latin typeface="+mj-ea"/>
              </a:rPr>
              <a:t>（２）市町村</a:t>
            </a:r>
            <a:r>
              <a:rPr lang="ja-JP" altLang="en-US" sz="1500" dirty="0">
                <a:latin typeface="+mj-ea"/>
              </a:rPr>
              <a:t>等との連携会議の開催</a:t>
            </a:r>
            <a:endParaRPr lang="en-US" altLang="ja-JP" sz="1500" dirty="0">
              <a:latin typeface="+mj-ea"/>
            </a:endParaRPr>
          </a:p>
          <a:p>
            <a:pPr marL="85725" algn="just">
              <a:lnSpc>
                <a:spcPts val="2000"/>
              </a:lnSpc>
            </a:pPr>
            <a:r>
              <a:rPr lang="ja-JP" altLang="en-US" sz="1500" dirty="0">
                <a:latin typeface="+mj-ea"/>
              </a:rPr>
              <a:t> </a:t>
            </a:r>
            <a:r>
              <a:rPr lang="ja-JP" altLang="en-US" sz="1500" dirty="0" smtClean="0">
                <a:latin typeface="+mj-ea"/>
              </a:rPr>
              <a:t>（</a:t>
            </a:r>
            <a:r>
              <a:rPr lang="ja-JP" altLang="en-US" sz="1500" dirty="0">
                <a:latin typeface="+mj-ea"/>
              </a:rPr>
              <a:t>３</a:t>
            </a:r>
            <a:r>
              <a:rPr lang="ja-JP" altLang="en-US" sz="1500" dirty="0" smtClean="0">
                <a:latin typeface="+mj-ea"/>
              </a:rPr>
              <a:t>）市町村</a:t>
            </a:r>
            <a:r>
              <a:rPr lang="ja-JP" altLang="en-US" sz="1500" dirty="0">
                <a:latin typeface="+mj-ea"/>
              </a:rPr>
              <a:t>への意見聴取</a:t>
            </a:r>
            <a:endParaRPr lang="en-US" altLang="ja-JP" sz="1500" dirty="0">
              <a:latin typeface="+mj-ea"/>
            </a:endParaRPr>
          </a:p>
          <a:p>
            <a:pPr marL="85725" algn="just">
              <a:lnSpc>
                <a:spcPts val="2000"/>
              </a:lnSpc>
            </a:pPr>
            <a:r>
              <a:rPr lang="ja-JP" altLang="en-US" sz="1500" dirty="0">
                <a:latin typeface="+mj-ea"/>
              </a:rPr>
              <a:t> </a:t>
            </a:r>
            <a:r>
              <a:rPr lang="ja-JP" altLang="en-US" sz="1500" dirty="0" smtClean="0">
                <a:latin typeface="+mj-ea"/>
              </a:rPr>
              <a:t>（</a:t>
            </a:r>
            <a:r>
              <a:rPr lang="ja-JP" altLang="en-US" sz="1500" dirty="0">
                <a:latin typeface="+mj-ea"/>
              </a:rPr>
              <a:t>４</a:t>
            </a:r>
            <a:r>
              <a:rPr lang="ja-JP" altLang="en-US" sz="1500" dirty="0" smtClean="0">
                <a:latin typeface="+mj-ea"/>
              </a:rPr>
              <a:t>）都道府県</a:t>
            </a:r>
            <a:r>
              <a:rPr lang="ja-JP" altLang="en-US" sz="1500" dirty="0">
                <a:latin typeface="+mj-ea"/>
              </a:rPr>
              <a:t>の国民健康保険事業の運営</a:t>
            </a:r>
            <a:r>
              <a:rPr lang="ja-JP" altLang="en-US" sz="1500" dirty="0" smtClean="0">
                <a:latin typeface="+mj-ea"/>
              </a:rPr>
              <a:t>に</a:t>
            </a:r>
            <a:endParaRPr lang="en-US" altLang="ja-JP" sz="1500" dirty="0" smtClean="0">
              <a:latin typeface="+mj-ea"/>
            </a:endParaRPr>
          </a:p>
          <a:p>
            <a:pPr marL="85725" algn="just">
              <a:lnSpc>
                <a:spcPts val="2000"/>
              </a:lnSpc>
            </a:pPr>
            <a:r>
              <a:rPr lang="ja-JP" altLang="en-US" sz="1500" dirty="0">
                <a:latin typeface="+mj-ea"/>
              </a:rPr>
              <a:t>　</a:t>
            </a:r>
            <a:r>
              <a:rPr lang="ja-JP" altLang="en-US" sz="1500" dirty="0" smtClean="0">
                <a:latin typeface="+mj-ea"/>
              </a:rPr>
              <a:t>　　関する協</a:t>
            </a:r>
            <a:r>
              <a:rPr lang="ja-JP" altLang="en-US" sz="1500" dirty="0">
                <a:latin typeface="+mj-ea"/>
              </a:rPr>
              <a:t>議会における審議</a:t>
            </a:r>
            <a:endParaRPr lang="en-US" altLang="ja-JP" sz="1500" dirty="0">
              <a:latin typeface="+mj-ea"/>
            </a:endParaRPr>
          </a:p>
          <a:p>
            <a:pPr marL="85725" algn="just">
              <a:lnSpc>
                <a:spcPts val="2000"/>
              </a:lnSpc>
            </a:pPr>
            <a:r>
              <a:rPr lang="ja-JP" altLang="en-US" sz="1500" dirty="0">
                <a:latin typeface="+mj-ea"/>
              </a:rPr>
              <a:t> </a:t>
            </a:r>
            <a:r>
              <a:rPr lang="ja-JP" altLang="en-US" sz="1500" dirty="0" smtClean="0">
                <a:latin typeface="+mj-ea"/>
              </a:rPr>
              <a:t>（</a:t>
            </a:r>
            <a:r>
              <a:rPr lang="ja-JP" altLang="en-US" sz="1500" dirty="0">
                <a:latin typeface="+mj-ea"/>
              </a:rPr>
              <a:t>５</a:t>
            </a:r>
            <a:r>
              <a:rPr lang="ja-JP" altLang="en-US" sz="1500" dirty="0" smtClean="0">
                <a:latin typeface="+mj-ea"/>
              </a:rPr>
              <a:t>）公表</a:t>
            </a:r>
            <a:endParaRPr lang="en-US" altLang="ja-JP" sz="1500" dirty="0">
              <a:latin typeface="+mj-ea"/>
            </a:endParaRPr>
          </a:p>
          <a:p>
            <a:pPr marL="85725" algn="just">
              <a:lnSpc>
                <a:spcPts val="2000"/>
              </a:lnSpc>
            </a:pPr>
            <a:r>
              <a:rPr lang="ja-JP" altLang="en-US" sz="1500" dirty="0">
                <a:latin typeface="+mj-ea"/>
              </a:rPr>
              <a:t> </a:t>
            </a:r>
            <a:r>
              <a:rPr lang="ja-JP" altLang="en-US" sz="1500" dirty="0" smtClean="0">
                <a:latin typeface="+mj-ea"/>
              </a:rPr>
              <a:t>（</a:t>
            </a:r>
            <a:r>
              <a:rPr lang="ja-JP" altLang="en-US" sz="1500" dirty="0">
                <a:latin typeface="+mj-ea"/>
              </a:rPr>
              <a:t>６</a:t>
            </a:r>
            <a:r>
              <a:rPr lang="ja-JP" altLang="en-US" sz="1500" dirty="0" smtClean="0">
                <a:latin typeface="+mj-ea"/>
              </a:rPr>
              <a:t>）国保</a:t>
            </a:r>
            <a:r>
              <a:rPr lang="ja-JP" altLang="en-US" sz="1500" dirty="0">
                <a:latin typeface="+mj-ea"/>
              </a:rPr>
              <a:t>運営方針の検証・見直し</a:t>
            </a:r>
            <a:endParaRPr lang="en-US" altLang="ja-JP" sz="1500" dirty="0">
              <a:latin typeface="+mj-ea"/>
            </a:endParaRPr>
          </a:p>
          <a:p>
            <a:pPr marL="85725" algn="just">
              <a:lnSpc>
                <a:spcPts val="2000"/>
              </a:lnSpc>
            </a:pPr>
            <a:r>
              <a:rPr lang="ja-JP" altLang="en-US" sz="1500" dirty="0">
                <a:latin typeface="+mj-ea"/>
              </a:rPr>
              <a:t> </a:t>
            </a:r>
            <a:r>
              <a:rPr lang="ja-JP" altLang="en-US" sz="1500" dirty="0" smtClean="0">
                <a:latin typeface="+mj-ea"/>
              </a:rPr>
              <a:t>（</a:t>
            </a:r>
            <a:r>
              <a:rPr lang="ja-JP" altLang="en-US" sz="1500" dirty="0">
                <a:latin typeface="+mj-ea"/>
              </a:rPr>
              <a:t>７</a:t>
            </a:r>
            <a:r>
              <a:rPr lang="ja-JP" altLang="en-US" sz="1500" dirty="0" smtClean="0">
                <a:latin typeface="+mj-ea"/>
              </a:rPr>
              <a:t>）その他</a:t>
            </a:r>
            <a:r>
              <a:rPr lang="ja-JP" altLang="en-US" sz="1500" dirty="0">
                <a:latin typeface="+mj-ea"/>
              </a:rPr>
              <a:t>の留意</a:t>
            </a:r>
            <a:r>
              <a:rPr lang="ja-JP" altLang="en-US" sz="1500" dirty="0" smtClean="0">
                <a:latin typeface="+mj-ea"/>
              </a:rPr>
              <a:t>事項</a:t>
            </a:r>
            <a:endParaRPr lang="en-US" altLang="ja-JP" sz="1500" dirty="0">
              <a:latin typeface="+mj-ea"/>
            </a:endParaRPr>
          </a:p>
        </p:txBody>
      </p:sp>
      <p:sp>
        <p:nvSpPr>
          <p:cNvPr id="11" name="テキスト ボックス 10"/>
          <p:cNvSpPr txBox="1"/>
          <p:nvPr/>
        </p:nvSpPr>
        <p:spPr>
          <a:xfrm>
            <a:off x="4304928" y="3251686"/>
            <a:ext cx="5369920" cy="3503523"/>
          </a:xfrm>
          <a:prstGeom prst="rect">
            <a:avLst/>
          </a:prstGeom>
          <a:noFill/>
        </p:spPr>
        <p:txBody>
          <a:bodyPr wrap="square" rtlCol="0">
            <a:spAutoFit/>
          </a:bodyPr>
          <a:lstStyle/>
          <a:p>
            <a:pPr marL="85725" algn="just">
              <a:lnSpc>
                <a:spcPts val="2000"/>
              </a:lnSpc>
            </a:pPr>
            <a:r>
              <a:rPr lang="ja-JP" altLang="en-US" sz="1500" b="1" dirty="0" smtClean="0">
                <a:latin typeface="+mj-ea"/>
              </a:rPr>
              <a:t>３</a:t>
            </a:r>
            <a:r>
              <a:rPr lang="ja-JP" altLang="en-US" sz="1500" b="1" dirty="0">
                <a:latin typeface="+mj-ea"/>
              </a:rPr>
              <a:t>．主な記載</a:t>
            </a:r>
            <a:r>
              <a:rPr lang="ja-JP" altLang="en-US" sz="1500" b="1" dirty="0" smtClean="0">
                <a:latin typeface="+mj-ea"/>
              </a:rPr>
              <a:t>事項</a:t>
            </a:r>
            <a:endParaRPr lang="en-US" altLang="ja-JP" sz="1500" b="1" dirty="0">
              <a:latin typeface="+mj-ea"/>
            </a:endParaRPr>
          </a:p>
          <a:p>
            <a:pPr marL="533400" indent="-447675" algn="just">
              <a:lnSpc>
                <a:spcPts val="2000"/>
              </a:lnSpc>
            </a:pPr>
            <a:r>
              <a:rPr lang="ja-JP" altLang="en-US" sz="1500" dirty="0">
                <a:latin typeface="+mj-ea"/>
              </a:rPr>
              <a:t> </a:t>
            </a:r>
            <a:r>
              <a:rPr lang="ja-JP" altLang="en-US" sz="1500" dirty="0" smtClean="0">
                <a:latin typeface="+mj-ea"/>
              </a:rPr>
              <a:t>＜必須項目＞</a:t>
            </a:r>
            <a:endParaRPr lang="en-US" altLang="ja-JP" sz="1500" dirty="0" smtClean="0">
              <a:latin typeface="+mj-ea"/>
            </a:endParaRPr>
          </a:p>
          <a:p>
            <a:pPr marL="533400" indent="-447675" algn="just">
              <a:lnSpc>
                <a:spcPts val="2000"/>
              </a:lnSpc>
            </a:pPr>
            <a:r>
              <a:rPr lang="ja-JP" altLang="en-US" sz="1500" dirty="0" smtClean="0">
                <a:latin typeface="+mj-ea"/>
              </a:rPr>
              <a:t> （</a:t>
            </a:r>
            <a:r>
              <a:rPr lang="ja-JP" altLang="en-US" sz="1500" dirty="0">
                <a:latin typeface="+mj-ea"/>
              </a:rPr>
              <a:t>１</a:t>
            </a:r>
            <a:r>
              <a:rPr lang="ja-JP" altLang="en-US" sz="1500" dirty="0" smtClean="0">
                <a:latin typeface="+mj-ea"/>
              </a:rPr>
              <a:t>）国民</a:t>
            </a:r>
            <a:r>
              <a:rPr lang="ja-JP" altLang="en-US" sz="1500" dirty="0">
                <a:latin typeface="+mj-ea"/>
              </a:rPr>
              <a:t>健康保険の医療に要する費用及び財政の</a:t>
            </a:r>
            <a:r>
              <a:rPr lang="ja-JP" altLang="en-US" sz="1500" dirty="0" smtClean="0">
                <a:latin typeface="+mj-ea"/>
              </a:rPr>
              <a:t>見通し</a:t>
            </a:r>
            <a:endParaRPr lang="en-US" altLang="ja-JP" sz="1500" dirty="0">
              <a:latin typeface="+mj-ea"/>
            </a:endParaRPr>
          </a:p>
          <a:p>
            <a:pPr marL="533400" indent="-447675" algn="just">
              <a:lnSpc>
                <a:spcPts val="2000"/>
              </a:lnSpc>
            </a:pPr>
            <a:r>
              <a:rPr lang="ja-JP" altLang="en-US" sz="1500" dirty="0">
                <a:latin typeface="+mj-ea"/>
              </a:rPr>
              <a:t> </a:t>
            </a:r>
            <a:r>
              <a:rPr lang="ja-JP" altLang="en-US" sz="1500" dirty="0" smtClean="0">
                <a:latin typeface="+mj-ea"/>
              </a:rPr>
              <a:t>（</a:t>
            </a:r>
            <a:r>
              <a:rPr lang="ja-JP" altLang="en-US" sz="1500" dirty="0">
                <a:latin typeface="+mj-ea"/>
              </a:rPr>
              <a:t>２</a:t>
            </a:r>
            <a:r>
              <a:rPr lang="ja-JP" altLang="en-US" sz="1500" dirty="0" smtClean="0">
                <a:latin typeface="+mj-ea"/>
              </a:rPr>
              <a:t>）市町村</a:t>
            </a:r>
            <a:r>
              <a:rPr lang="ja-JP" altLang="en-US" sz="1500" dirty="0">
                <a:latin typeface="+mj-ea"/>
              </a:rPr>
              <a:t>における保険料の標準的な算定方法に関する</a:t>
            </a:r>
            <a:r>
              <a:rPr lang="ja-JP" altLang="en-US" sz="1500" dirty="0" smtClean="0">
                <a:latin typeface="+mj-ea"/>
              </a:rPr>
              <a:t>事項</a:t>
            </a:r>
            <a:endParaRPr lang="en-US" altLang="ja-JP" sz="1500" dirty="0">
              <a:latin typeface="+mj-ea"/>
            </a:endParaRPr>
          </a:p>
          <a:p>
            <a:pPr marL="533400" indent="-447675" algn="just">
              <a:lnSpc>
                <a:spcPts val="2000"/>
              </a:lnSpc>
            </a:pPr>
            <a:r>
              <a:rPr lang="ja-JP" altLang="en-US" sz="1500" dirty="0">
                <a:latin typeface="+mj-ea"/>
              </a:rPr>
              <a:t> </a:t>
            </a:r>
            <a:r>
              <a:rPr lang="ja-JP" altLang="en-US" sz="1500" dirty="0" smtClean="0">
                <a:latin typeface="+mj-ea"/>
              </a:rPr>
              <a:t>（</a:t>
            </a:r>
            <a:r>
              <a:rPr lang="ja-JP" altLang="en-US" sz="1500" dirty="0">
                <a:latin typeface="+mj-ea"/>
              </a:rPr>
              <a:t>３</a:t>
            </a:r>
            <a:r>
              <a:rPr lang="ja-JP" altLang="en-US" sz="1500" dirty="0" smtClean="0">
                <a:latin typeface="+mj-ea"/>
              </a:rPr>
              <a:t>）市町村</a:t>
            </a:r>
            <a:r>
              <a:rPr lang="ja-JP" altLang="en-US" sz="1500" dirty="0">
                <a:latin typeface="+mj-ea"/>
              </a:rPr>
              <a:t>における保険料の徴収の適正な実施に関する</a:t>
            </a:r>
            <a:r>
              <a:rPr lang="ja-JP" altLang="en-US" sz="1500" dirty="0" smtClean="0">
                <a:latin typeface="+mj-ea"/>
              </a:rPr>
              <a:t>事項</a:t>
            </a:r>
            <a:endParaRPr lang="en-US" altLang="ja-JP" sz="1500" dirty="0">
              <a:latin typeface="+mj-ea"/>
            </a:endParaRPr>
          </a:p>
          <a:p>
            <a:pPr marL="533400" indent="-447675" algn="just">
              <a:lnSpc>
                <a:spcPts val="2000"/>
              </a:lnSpc>
            </a:pPr>
            <a:r>
              <a:rPr lang="ja-JP" altLang="en-US" sz="1500" dirty="0">
                <a:latin typeface="+mj-ea"/>
              </a:rPr>
              <a:t> </a:t>
            </a:r>
            <a:r>
              <a:rPr lang="ja-JP" altLang="en-US" sz="1500" dirty="0" smtClean="0">
                <a:latin typeface="+mj-ea"/>
              </a:rPr>
              <a:t>（</a:t>
            </a:r>
            <a:r>
              <a:rPr lang="ja-JP" altLang="en-US" sz="1500" dirty="0">
                <a:latin typeface="+mj-ea"/>
              </a:rPr>
              <a:t>４</a:t>
            </a:r>
            <a:r>
              <a:rPr lang="ja-JP" altLang="en-US" sz="1500" dirty="0" smtClean="0">
                <a:latin typeface="+mj-ea"/>
              </a:rPr>
              <a:t>）市町村</a:t>
            </a:r>
            <a:r>
              <a:rPr lang="ja-JP" altLang="en-US" sz="1500" dirty="0">
                <a:latin typeface="+mj-ea"/>
              </a:rPr>
              <a:t>における保険給付の適正な実施に関する</a:t>
            </a:r>
            <a:r>
              <a:rPr lang="ja-JP" altLang="en-US" sz="1500" dirty="0" smtClean="0">
                <a:latin typeface="+mj-ea"/>
              </a:rPr>
              <a:t>事項</a:t>
            </a:r>
            <a:endParaRPr lang="en-US" altLang="ja-JP" sz="1500" dirty="0" smtClean="0">
              <a:latin typeface="+mj-ea"/>
            </a:endParaRPr>
          </a:p>
          <a:p>
            <a:pPr marL="533400" indent="-447675" algn="just">
              <a:lnSpc>
                <a:spcPts val="2000"/>
              </a:lnSpc>
            </a:pPr>
            <a:r>
              <a:rPr lang="ja-JP" altLang="en-US" sz="1500" dirty="0" smtClean="0">
                <a:latin typeface="+mj-ea"/>
              </a:rPr>
              <a:t> ＜任意項目＞</a:t>
            </a:r>
            <a:endParaRPr lang="en-US" altLang="ja-JP" sz="1500" dirty="0">
              <a:latin typeface="+mj-ea"/>
            </a:endParaRPr>
          </a:p>
          <a:p>
            <a:pPr marL="533400" indent="-447675" algn="just">
              <a:lnSpc>
                <a:spcPts val="2000"/>
              </a:lnSpc>
            </a:pPr>
            <a:r>
              <a:rPr lang="ja-JP" altLang="en-US" sz="1500" dirty="0">
                <a:latin typeface="+mj-ea"/>
              </a:rPr>
              <a:t> </a:t>
            </a:r>
            <a:r>
              <a:rPr lang="ja-JP" altLang="en-US" sz="1500" dirty="0" smtClean="0">
                <a:latin typeface="+mj-ea"/>
              </a:rPr>
              <a:t>（</a:t>
            </a:r>
            <a:r>
              <a:rPr lang="ja-JP" altLang="en-US" sz="1500" dirty="0">
                <a:latin typeface="+mj-ea"/>
              </a:rPr>
              <a:t>５</a:t>
            </a:r>
            <a:r>
              <a:rPr lang="ja-JP" altLang="en-US" sz="1500" dirty="0" smtClean="0">
                <a:latin typeface="+mj-ea"/>
              </a:rPr>
              <a:t>）医療費</a:t>
            </a:r>
            <a:r>
              <a:rPr lang="ja-JP" altLang="en-US" sz="1500" dirty="0">
                <a:latin typeface="+mj-ea"/>
              </a:rPr>
              <a:t>の適正化に関する</a:t>
            </a:r>
            <a:r>
              <a:rPr lang="ja-JP" altLang="en-US" sz="1500" dirty="0" smtClean="0">
                <a:latin typeface="+mj-ea"/>
              </a:rPr>
              <a:t>事項</a:t>
            </a:r>
            <a:endParaRPr lang="en-US" altLang="ja-JP" sz="1500" dirty="0" smtClean="0">
              <a:latin typeface="+mj-ea"/>
            </a:endParaRPr>
          </a:p>
          <a:p>
            <a:pPr marL="444500" indent="-358775" algn="just">
              <a:lnSpc>
                <a:spcPts val="2000"/>
              </a:lnSpc>
            </a:pPr>
            <a:r>
              <a:rPr lang="ja-JP" altLang="en-US" sz="1500" dirty="0">
                <a:latin typeface="+mj-ea"/>
              </a:rPr>
              <a:t> </a:t>
            </a:r>
            <a:r>
              <a:rPr lang="ja-JP" altLang="en-US" sz="1500" dirty="0" smtClean="0">
                <a:latin typeface="+mj-ea"/>
              </a:rPr>
              <a:t>（６）市町村が担う事務の広域的及び効率的な運営の推進に関する事項</a:t>
            </a:r>
            <a:endParaRPr lang="en-US" altLang="ja-JP" sz="1500" dirty="0" smtClean="0">
              <a:latin typeface="+mj-ea"/>
            </a:endParaRPr>
          </a:p>
          <a:p>
            <a:pPr marL="444500" indent="-358775" algn="just">
              <a:lnSpc>
                <a:spcPts val="2000"/>
              </a:lnSpc>
            </a:pPr>
            <a:r>
              <a:rPr lang="ja-JP" altLang="en-US" sz="1500" dirty="0">
                <a:latin typeface="+mj-ea"/>
              </a:rPr>
              <a:t> </a:t>
            </a:r>
            <a:r>
              <a:rPr lang="ja-JP" altLang="en-US" sz="1500" dirty="0" smtClean="0">
                <a:latin typeface="+mj-ea"/>
              </a:rPr>
              <a:t>（</a:t>
            </a:r>
            <a:r>
              <a:rPr lang="ja-JP" altLang="en-US" sz="1500" dirty="0">
                <a:latin typeface="+mj-ea"/>
              </a:rPr>
              <a:t>７</a:t>
            </a:r>
            <a:r>
              <a:rPr lang="ja-JP" altLang="en-US" sz="1500" dirty="0" smtClean="0">
                <a:latin typeface="+mj-ea"/>
              </a:rPr>
              <a:t>）保健</a:t>
            </a:r>
            <a:r>
              <a:rPr lang="ja-JP" altLang="en-US" sz="1500" dirty="0">
                <a:latin typeface="+mj-ea"/>
              </a:rPr>
              <a:t>医療サービス・福祉サービス等に関する施策</a:t>
            </a:r>
            <a:r>
              <a:rPr lang="ja-JP" altLang="en-US" sz="1500" dirty="0" smtClean="0">
                <a:latin typeface="+mj-ea"/>
              </a:rPr>
              <a:t>と連携</a:t>
            </a:r>
            <a:r>
              <a:rPr lang="ja-JP" altLang="en-US" sz="1500" dirty="0">
                <a:latin typeface="+mj-ea"/>
              </a:rPr>
              <a:t>に関する</a:t>
            </a:r>
            <a:r>
              <a:rPr lang="ja-JP" altLang="en-US" sz="1500" dirty="0" smtClean="0">
                <a:latin typeface="+mj-ea"/>
              </a:rPr>
              <a:t>事項</a:t>
            </a:r>
            <a:endParaRPr lang="en-US" altLang="ja-JP" sz="1500" dirty="0">
              <a:latin typeface="+mj-ea"/>
            </a:endParaRPr>
          </a:p>
          <a:p>
            <a:pPr marL="533400" indent="-447675" algn="just">
              <a:lnSpc>
                <a:spcPts val="2000"/>
              </a:lnSpc>
            </a:pPr>
            <a:r>
              <a:rPr lang="ja-JP" altLang="en-US" sz="1500" dirty="0">
                <a:latin typeface="+mj-ea"/>
              </a:rPr>
              <a:t> </a:t>
            </a:r>
            <a:r>
              <a:rPr lang="ja-JP" altLang="en-US" sz="1500" dirty="0" smtClean="0">
                <a:latin typeface="+mj-ea"/>
              </a:rPr>
              <a:t>（</a:t>
            </a:r>
            <a:r>
              <a:rPr lang="ja-JP" altLang="en-US" sz="1500" dirty="0">
                <a:latin typeface="+mj-ea"/>
              </a:rPr>
              <a:t>８</a:t>
            </a:r>
            <a:r>
              <a:rPr lang="ja-JP" altLang="en-US" sz="1500" dirty="0" smtClean="0">
                <a:latin typeface="+mj-ea"/>
              </a:rPr>
              <a:t>）施策</a:t>
            </a:r>
            <a:r>
              <a:rPr lang="ja-JP" altLang="en-US" sz="1500" dirty="0">
                <a:latin typeface="+mj-ea"/>
              </a:rPr>
              <a:t>の実施のために必要な関係市町村相互間の連絡</a:t>
            </a:r>
            <a:r>
              <a:rPr lang="ja-JP" altLang="en-US" sz="1500" dirty="0" smtClean="0">
                <a:latin typeface="+mj-ea"/>
              </a:rPr>
              <a:t>調整</a:t>
            </a:r>
            <a:endParaRPr lang="en-US" altLang="ja-JP" sz="1500" dirty="0">
              <a:latin typeface="+mj-ea"/>
            </a:endParaRPr>
          </a:p>
        </p:txBody>
      </p:sp>
      <p:sp>
        <p:nvSpPr>
          <p:cNvPr id="12" name="テキスト ボックス 11"/>
          <p:cNvSpPr txBox="1"/>
          <p:nvPr/>
        </p:nvSpPr>
        <p:spPr>
          <a:xfrm>
            <a:off x="117665" y="408292"/>
            <a:ext cx="9648000" cy="2228620"/>
          </a:xfrm>
          <a:prstGeom prst="rect">
            <a:avLst/>
          </a:prstGeom>
          <a:solidFill>
            <a:schemeClr val="accent6">
              <a:lumMod val="20000"/>
              <a:lumOff val="80000"/>
              <a:alpha val="80000"/>
            </a:schemeClr>
          </a:solidFill>
          <a:ln w="25400">
            <a:solidFill>
              <a:schemeClr val="accent6">
                <a:lumMod val="60000"/>
                <a:lumOff val="40000"/>
              </a:schemeClr>
            </a:solidFill>
          </a:ln>
        </p:spPr>
        <p:txBody>
          <a:bodyPr wrap="square" lIns="108000" tIns="108000" rIns="144000" rtlCol="0" anchor="t" anchorCtr="0">
            <a:noAutofit/>
          </a:bodyPr>
          <a:lstStyle/>
          <a:p>
            <a:pPr marL="174625" indent="-174625" algn="just">
              <a:lnSpc>
                <a:spcPts val="2200"/>
              </a:lnSpc>
            </a:pPr>
            <a:r>
              <a:rPr lang="ja-JP" altLang="en-US" sz="1500" dirty="0" smtClean="0">
                <a:latin typeface="ＭＳ ゴシック" panose="020B0609070205080204" pitchFamily="49" charset="-128"/>
                <a:ea typeface="ＭＳ ゴシック" panose="020B0609070205080204" pitchFamily="49" charset="-128"/>
              </a:rPr>
              <a:t>○ 国保</a:t>
            </a:r>
            <a:r>
              <a:rPr lang="ja-JP" altLang="en-US" sz="1500" dirty="0">
                <a:latin typeface="ＭＳ ゴシック" panose="020B0609070205080204" pitchFamily="49" charset="-128"/>
                <a:ea typeface="ＭＳ ゴシック" panose="020B0609070205080204" pitchFamily="49" charset="-128"/>
              </a:rPr>
              <a:t>運営方針策定</a:t>
            </a:r>
            <a:r>
              <a:rPr lang="ja-JP" altLang="en-US" sz="1500" dirty="0" smtClean="0">
                <a:latin typeface="ＭＳ ゴシック" panose="020B0609070205080204" pitchFamily="49" charset="-128"/>
                <a:ea typeface="ＭＳ ゴシック" panose="020B0609070205080204" pitchFamily="49" charset="-128"/>
              </a:rPr>
              <a:t>要領</a:t>
            </a:r>
            <a:r>
              <a:rPr lang="en-US" altLang="ja-JP" sz="1500" dirty="0" smtClean="0">
                <a:latin typeface="ＭＳ ゴシック" panose="020B0609070205080204" pitchFamily="49" charset="-128"/>
                <a:ea typeface="ＭＳ ゴシック" panose="020B0609070205080204" pitchFamily="49" charset="-128"/>
              </a:rPr>
              <a:t>(</a:t>
            </a:r>
            <a:r>
              <a:rPr lang="ja-JP" altLang="en-US" sz="1500" dirty="0" smtClean="0">
                <a:latin typeface="ＭＳ ゴシック" panose="020B0609070205080204" pitchFamily="49" charset="-128"/>
                <a:ea typeface="ＭＳ ゴシック" panose="020B0609070205080204" pitchFamily="49" charset="-128"/>
              </a:rPr>
              <a:t>ガイドライン</a:t>
            </a:r>
            <a:r>
              <a:rPr lang="en-US" altLang="ja-JP" sz="1500" dirty="0" smtClean="0">
                <a:latin typeface="ＭＳ ゴシック" panose="020B0609070205080204" pitchFamily="49" charset="-128"/>
                <a:ea typeface="ＭＳ ゴシック" panose="020B0609070205080204" pitchFamily="49" charset="-128"/>
              </a:rPr>
              <a:t>)</a:t>
            </a:r>
            <a:r>
              <a:rPr lang="ja-JP" altLang="en-US" sz="1500" dirty="0" smtClean="0">
                <a:latin typeface="ＭＳ ゴシック" panose="020B0609070205080204" pitchFamily="49" charset="-128"/>
                <a:ea typeface="ＭＳ ゴシック" panose="020B0609070205080204" pitchFamily="49" charset="-128"/>
              </a:rPr>
              <a:t>は、都道府県が国保運営方針の策定・見直しを行うに当たり、</a:t>
            </a:r>
            <a:endParaRPr lang="en-US" altLang="ja-JP" sz="1500" dirty="0" smtClean="0">
              <a:latin typeface="ＭＳ ゴシック" panose="020B0609070205080204" pitchFamily="49" charset="-128"/>
              <a:ea typeface="ＭＳ ゴシック" panose="020B0609070205080204" pitchFamily="49" charset="-128"/>
            </a:endParaRPr>
          </a:p>
          <a:p>
            <a:pPr marL="174625" indent="-174625" algn="just">
              <a:lnSpc>
                <a:spcPts val="2200"/>
              </a:lnSpc>
            </a:pPr>
            <a:r>
              <a:rPr lang="ja-JP" altLang="en-US" sz="1500" dirty="0">
                <a:latin typeface="ＭＳ ゴシック" panose="020B0609070205080204" pitchFamily="49" charset="-128"/>
                <a:ea typeface="ＭＳ ゴシック" panose="020B0609070205080204" pitchFamily="49" charset="-128"/>
              </a:rPr>
              <a:t>　</a:t>
            </a:r>
            <a:r>
              <a:rPr lang="ja-JP" altLang="en-US" sz="1500" dirty="0" smtClean="0">
                <a:latin typeface="ＭＳ ゴシック" panose="020B0609070205080204" pitchFamily="49" charset="-128"/>
                <a:ea typeface="ＭＳ ゴシック" panose="020B0609070205080204" pitchFamily="49" charset="-128"/>
              </a:rPr>
              <a:t> ① 国保運営方針を</a:t>
            </a:r>
            <a:r>
              <a:rPr lang="ja-JP" altLang="en-US" sz="1500" b="1" u="sng" dirty="0" smtClean="0">
                <a:latin typeface="ＭＳ ゴシック" panose="020B0609070205080204" pitchFamily="49" charset="-128"/>
                <a:ea typeface="ＭＳ ゴシック" panose="020B0609070205080204" pitchFamily="49" charset="-128"/>
              </a:rPr>
              <a:t>策定するねらい</a:t>
            </a:r>
            <a:endParaRPr lang="en-US" altLang="ja-JP" sz="1500" b="1" u="sng" dirty="0" smtClean="0">
              <a:latin typeface="ＭＳ ゴシック" panose="020B0609070205080204" pitchFamily="49" charset="-128"/>
              <a:ea typeface="ＭＳ ゴシック" panose="020B0609070205080204" pitchFamily="49" charset="-128"/>
            </a:endParaRPr>
          </a:p>
          <a:p>
            <a:pPr marL="174625" indent="-174625" algn="just">
              <a:lnSpc>
                <a:spcPts val="2200"/>
              </a:lnSpc>
            </a:pPr>
            <a:r>
              <a:rPr lang="ja-JP" altLang="en-US" sz="1500" dirty="0">
                <a:latin typeface="ＭＳ ゴシック" panose="020B0609070205080204" pitchFamily="49" charset="-128"/>
                <a:ea typeface="ＭＳ ゴシック" panose="020B0609070205080204" pitchFamily="49" charset="-128"/>
              </a:rPr>
              <a:t>　</a:t>
            </a:r>
            <a:r>
              <a:rPr lang="ja-JP" altLang="en-US" sz="1500" dirty="0" smtClean="0">
                <a:latin typeface="ＭＳ ゴシック" panose="020B0609070205080204" pitchFamily="49" charset="-128"/>
                <a:ea typeface="ＭＳ ゴシック" panose="020B0609070205080204" pitchFamily="49" charset="-128"/>
              </a:rPr>
              <a:t> ② 国保運営方針の</a:t>
            </a:r>
            <a:r>
              <a:rPr lang="ja-JP" altLang="en-US" sz="1500" b="1" u="sng" dirty="0" smtClean="0">
                <a:latin typeface="ＭＳ ゴシック" panose="020B0609070205080204" pitchFamily="49" charset="-128"/>
                <a:ea typeface="ＭＳ ゴシック" panose="020B0609070205080204" pitchFamily="49" charset="-128"/>
              </a:rPr>
              <a:t>策定や見直しの手順</a:t>
            </a:r>
            <a:endParaRPr lang="en-US" altLang="ja-JP" sz="1500" b="1" u="sng" dirty="0" smtClean="0">
              <a:latin typeface="ＭＳ ゴシック" panose="020B0609070205080204" pitchFamily="49" charset="-128"/>
              <a:ea typeface="ＭＳ ゴシック" panose="020B0609070205080204" pitchFamily="49" charset="-128"/>
            </a:endParaRPr>
          </a:p>
          <a:p>
            <a:pPr marL="174625" indent="-174625" algn="just">
              <a:lnSpc>
                <a:spcPts val="2200"/>
              </a:lnSpc>
            </a:pPr>
            <a:r>
              <a:rPr lang="ja-JP" altLang="en-US" sz="1500" dirty="0">
                <a:latin typeface="ＭＳ ゴシック" panose="020B0609070205080204" pitchFamily="49" charset="-128"/>
                <a:ea typeface="ＭＳ ゴシック" panose="020B0609070205080204" pitchFamily="49" charset="-128"/>
              </a:rPr>
              <a:t>　</a:t>
            </a:r>
            <a:r>
              <a:rPr lang="ja-JP" altLang="en-US" sz="1500" dirty="0" smtClean="0">
                <a:latin typeface="ＭＳ ゴシック" panose="020B0609070205080204" pitchFamily="49" charset="-128"/>
                <a:ea typeface="ＭＳ ゴシック" panose="020B0609070205080204" pitchFamily="49" charset="-128"/>
              </a:rPr>
              <a:t> ③ 国保</a:t>
            </a:r>
            <a:r>
              <a:rPr lang="ja-JP" altLang="en-US" sz="1500" dirty="0">
                <a:latin typeface="ＭＳ ゴシック" panose="020B0609070205080204" pitchFamily="49" charset="-128"/>
                <a:ea typeface="ＭＳ ゴシック" panose="020B0609070205080204" pitchFamily="49" charset="-128"/>
              </a:rPr>
              <a:t>運営方針の</a:t>
            </a:r>
            <a:r>
              <a:rPr lang="ja-JP" altLang="en-US" sz="1500" b="1" u="sng" dirty="0" smtClean="0">
                <a:latin typeface="ＭＳ ゴシック" panose="020B0609070205080204" pitchFamily="49" charset="-128"/>
                <a:ea typeface="ＭＳ ゴシック" panose="020B0609070205080204" pitchFamily="49" charset="-128"/>
              </a:rPr>
              <a:t>記載事項ごとに盛り込むべき内容</a:t>
            </a:r>
            <a:endParaRPr lang="en-US" altLang="ja-JP" sz="1500" b="1" u="sng" dirty="0" smtClean="0">
              <a:latin typeface="ＭＳ ゴシック" panose="020B0609070205080204" pitchFamily="49" charset="-128"/>
              <a:ea typeface="ＭＳ ゴシック" panose="020B0609070205080204" pitchFamily="49" charset="-128"/>
            </a:endParaRPr>
          </a:p>
          <a:p>
            <a:pPr marL="174625" indent="-174625" algn="just">
              <a:lnSpc>
                <a:spcPts val="2200"/>
              </a:lnSpc>
              <a:spcAft>
                <a:spcPts val="600"/>
              </a:spcAft>
            </a:pPr>
            <a:r>
              <a:rPr lang="ja-JP" altLang="en-US" sz="1500" dirty="0">
                <a:latin typeface="ＭＳ ゴシック" panose="020B0609070205080204" pitchFamily="49" charset="-128"/>
                <a:ea typeface="ＭＳ ゴシック" panose="020B0609070205080204" pitchFamily="49" charset="-128"/>
              </a:rPr>
              <a:t>　</a:t>
            </a:r>
            <a:r>
              <a:rPr lang="ja-JP" altLang="en-US" sz="1500" dirty="0" smtClean="0">
                <a:latin typeface="ＭＳ ゴシック" panose="020B0609070205080204" pitchFamily="49" charset="-128"/>
                <a:ea typeface="ＭＳ ゴシック" panose="020B0609070205080204" pitchFamily="49" charset="-128"/>
              </a:rPr>
              <a:t>などについての基本的な考え方を、</a:t>
            </a:r>
            <a:r>
              <a:rPr lang="ja-JP" altLang="en-US" sz="1500" b="1" u="sng" dirty="0">
                <a:latin typeface="ＭＳ ゴシック" panose="020B0609070205080204" pitchFamily="49" charset="-128"/>
                <a:ea typeface="ＭＳ ゴシック" panose="020B0609070205080204" pitchFamily="49" charset="-128"/>
              </a:rPr>
              <a:t>地方</a:t>
            </a:r>
            <a:r>
              <a:rPr lang="ja-JP" altLang="en-US" sz="1500" b="1" u="sng" dirty="0" smtClean="0">
                <a:latin typeface="ＭＳ ゴシック" panose="020B0609070205080204" pitchFamily="49" charset="-128"/>
                <a:ea typeface="ＭＳ ゴシック" panose="020B0609070205080204" pitchFamily="49" charset="-128"/>
              </a:rPr>
              <a:t>自治法に</a:t>
            </a:r>
            <a:r>
              <a:rPr lang="ja-JP" altLang="en-US" sz="1500" b="1" u="sng" dirty="0">
                <a:latin typeface="ＭＳ ゴシック" panose="020B0609070205080204" pitchFamily="49" charset="-128"/>
                <a:ea typeface="ＭＳ ゴシック" panose="020B0609070205080204" pitchFamily="49" charset="-128"/>
              </a:rPr>
              <a:t>基づく技術的</a:t>
            </a:r>
            <a:r>
              <a:rPr lang="ja-JP" altLang="en-US" sz="1500" b="1" u="sng" dirty="0" smtClean="0">
                <a:latin typeface="ＭＳ ゴシック" panose="020B0609070205080204" pitchFamily="49" charset="-128"/>
                <a:ea typeface="ＭＳ ゴシック" panose="020B0609070205080204" pitchFamily="49" charset="-128"/>
              </a:rPr>
              <a:t>助言</a:t>
            </a:r>
            <a:r>
              <a:rPr lang="ja-JP" altLang="en-US" sz="1500" dirty="0" smtClean="0">
                <a:latin typeface="ＭＳ ゴシック" panose="020B0609070205080204" pitchFamily="49" charset="-128"/>
                <a:ea typeface="ＭＳ ゴシック" panose="020B0609070205080204" pitchFamily="49" charset="-128"/>
              </a:rPr>
              <a:t>として示すもの。</a:t>
            </a:r>
            <a:endParaRPr lang="en-US" altLang="ja-JP" sz="1500" dirty="0" smtClean="0">
              <a:latin typeface="ＭＳ ゴシック" panose="020B0609070205080204" pitchFamily="49" charset="-128"/>
              <a:ea typeface="ＭＳ ゴシック" panose="020B0609070205080204" pitchFamily="49" charset="-128"/>
            </a:endParaRPr>
          </a:p>
          <a:p>
            <a:pPr marL="174625" indent="-174625" algn="just">
              <a:lnSpc>
                <a:spcPts val="2200"/>
              </a:lnSpc>
            </a:pPr>
            <a:r>
              <a:rPr lang="ja-JP" altLang="en-US" sz="1500" dirty="0" smtClean="0">
                <a:latin typeface="ＭＳ ゴシック" panose="020B0609070205080204" pitchFamily="49" charset="-128"/>
                <a:ea typeface="ＭＳ ゴシック" panose="020B0609070205080204" pitchFamily="49" charset="-128"/>
              </a:rPr>
              <a:t>○ 都道府県においては、ガイドラインを踏まえて、市町村や関係者と議論を行った上で国保運営方針の策定・見直しを行い、市町村と共に当該国保運営方針に沿った事業運営を行っていくこととなる。</a:t>
            </a:r>
            <a:endParaRPr lang="en-US" altLang="ja-JP" sz="1500" dirty="0" smtClean="0">
              <a:latin typeface="ＭＳ ゴシック" panose="020B0609070205080204" pitchFamily="49" charset="-128"/>
              <a:ea typeface="ＭＳ ゴシック" panose="020B0609070205080204" pitchFamily="49" charset="-128"/>
            </a:endParaRPr>
          </a:p>
        </p:txBody>
      </p:sp>
      <p:sp>
        <p:nvSpPr>
          <p:cNvPr id="3" name="角丸四角形 2"/>
          <p:cNvSpPr/>
          <p:nvPr/>
        </p:nvSpPr>
        <p:spPr>
          <a:xfrm>
            <a:off x="229948" y="2780928"/>
            <a:ext cx="2058756" cy="384909"/>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ガイドライン</a:t>
            </a:r>
            <a:r>
              <a:rPr lang="ja-JP" altLang="en-US" b="1" dirty="0" smtClean="0">
                <a:solidFill>
                  <a:schemeClr val="tx1"/>
                </a:solidFill>
              </a:rPr>
              <a:t>の目次</a:t>
            </a:r>
            <a:endParaRPr kumimoji="1" lang="en-US" altLang="ja-JP" b="1" dirty="0" smtClean="0">
              <a:solidFill>
                <a:schemeClr val="tx1"/>
              </a:solidFill>
            </a:endParaRPr>
          </a:p>
        </p:txBody>
      </p:sp>
      <p:cxnSp>
        <p:nvCxnSpPr>
          <p:cNvPr id="7" name="直線コネクタ 6"/>
          <p:cNvCxnSpPr/>
          <p:nvPr/>
        </p:nvCxnSpPr>
        <p:spPr>
          <a:xfrm>
            <a:off x="4376936" y="3218795"/>
            <a:ext cx="0" cy="337855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7369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379457" y="4365104"/>
            <a:ext cx="9295389" cy="1512168"/>
          </a:xfrm>
          <a:prstGeom prst="roundRect">
            <a:avLst>
              <a:gd name="adj" fmla="val 5602"/>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lgn="just">
              <a:lnSpc>
                <a:spcPts val="2000"/>
              </a:lnSpc>
              <a:spcAft>
                <a:spcPts val="600"/>
              </a:spcAft>
            </a:pPr>
            <a:r>
              <a:rPr lang="ja-JP" altLang="en-US" sz="1500" dirty="0" smtClean="0">
                <a:solidFill>
                  <a:schemeClr val="tx1"/>
                </a:solidFill>
                <a:latin typeface="+mj-ea"/>
                <a:ea typeface="+mj-ea"/>
              </a:rPr>
              <a:t>○ 新制度</a:t>
            </a:r>
            <a:r>
              <a:rPr lang="ja-JP" altLang="en-US" sz="1500" dirty="0">
                <a:solidFill>
                  <a:schemeClr val="tx1"/>
                </a:solidFill>
                <a:latin typeface="+mj-ea"/>
                <a:ea typeface="+mj-ea"/>
              </a:rPr>
              <a:t>において</a:t>
            </a:r>
            <a:r>
              <a:rPr lang="ja-JP" altLang="en-US" sz="1500" dirty="0" smtClean="0">
                <a:solidFill>
                  <a:schemeClr val="tx1"/>
                </a:solidFill>
                <a:latin typeface="+mj-ea"/>
                <a:ea typeface="+mj-ea"/>
              </a:rPr>
              <a:t>は、都道府県が財政運営の責任主体となるほか、</a:t>
            </a:r>
            <a:r>
              <a:rPr lang="ja-JP" altLang="en-US" sz="1500" b="1" u="sng" dirty="0">
                <a:solidFill>
                  <a:schemeClr val="tx1"/>
                </a:solidFill>
                <a:latin typeface="+mj-ea"/>
                <a:ea typeface="+mj-ea"/>
              </a:rPr>
              <a:t>市町村において</a:t>
            </a:r>
            <a:r>
              <a:rPr lang="ja-JP" altLang="en-US" sz="1500" b="1" u="sng" dirty="0" smtClean="0">
                <a:solidFill>
                  <a:schemeClr val="tx1"/>
                </a:solidFill>
                <a:latin typeface="+mj-ea"/>
                <a:ea typeface="+mj-ea"/>
              </a:rPr>
              <a:t>も</a:t>
            </a:r>
            <a:r>
              <a:rPr lang="ja-JP" altLang="en-US" sz="1500" dirty="0" smtClean="0">
                <a:solidFill>
                  <a:schemeClr val="tx1"/>
                </a:solidFill>
                <a:latin typeface="+mj-ea"/>
                <a:ea typeface="+mj-ea"/>
              </a:rPr>
              <a:t>、</a:t>
            </a:r>
            <a:r>
              <a:rPr lang="ja-JP" altLang="en-US" sz="1500" dirty="0">
                <a:solidFill>
                  <a:schemeClr val="tx1"/>
                </a:solidFill>
                <a:latin typeface="+mj-ea"/>
                <a:ea typeface="+mj-ea"/>
              </a:rPr>
              <a:t>資格管理、保険給付、保険料率の決定、賦課・徴収、保健事業等の</a:t>
            </a:r>
            <a:r>
              <a:rPr lang="ja-JP" altLang="en-US" sz="1500" b="1" u="sng" dirty="0">
                <a:solidFill>
                  <a:schemeClr val="tx1"/>
                </a:solidFill>
                <a:latin typeface="+mj-ea"/>
                <a:ea typeface="+mj-ea"/>
              </a:rPr>
              <a:t>地域におけるきめ細かい事業を引き続き担う</a:t>
            </a:r>
            <a:r>
              <a:rPr lang="ja-JP" altLang="en-US" sz="1500" dirty="0">
                <a:solidFill>
                  <a:schemeClr val="tx1"/>
                </a:solidFill>
                <a:latin typeface="+mj-ea"/>
                <a:ea typeface="+mj-ea"/>
              </a:rPr>
              <a:t>こととされている</a:t>
            </a:r>
            <a:r>
              <a:rPr lang="ja-JP" altLang="en-US" sz="1500" dirty="0" smtClean="0">
                <a:solidFill>
                  <a:schemeClr val="tx1"/>
                </a:solidFill>
                <a:latin typeface="+mj-ea"/>
                <a:ea typeface="+mj-ea"/>
              </a:rPr>
              <a:t>。</a:t>
            </a:r>
            <a:endParaRPr lang="en-US" altLang="ja-JP" sz="1500" dirty="0" smtClean="0">
              <a:solidFill>
                <a:schemeClr val="tx1"/>
              </a:solidFill>
              <a:latin typeface="+mj-ea"/>
              <a:ea typeface="+mj-ea"/>
            </a:endParaRPr>
          </a:p>
          <a:p>
            <a:pPr marL="177800" indent="-177800" algn="just">
              <a:lnSpc>
                <a:spcPts val="2000"/>
              </a:lnSpc>
              <a:spcAft>
                <a:spcPts val="600"/>
              </a:spcAft>
            </a:pPr>
            <a:r>
              <a:rPr lang="ja-JP" altLang="en-US" sz="1500" dirty="0" smtClean="0">
                <a:solidFill>
                  <a:schemeClr val="tx1"/>
                </a:solidFill>
                <a:latin typeface="+mj-ea"/>
                <a:ea typeface="+mj-ea"/>
              </a:rPr>
              <a:t>○ そこ</a:t>
            </a:r>
            <a:r>
              <a:rPr lang="ja-JP" altLang="en-US" sz="1500" dirty="0">
                <a:solidFill>
                  <a:schemeClr val="tx1"/>
                </a:solidFill>
                <a:latin typeface="+mj-ea"/>
                <a:ea typeface="+mj-ea"/>
              </a:rPr>
              <a:t>で、新制度においては、</a:t>
            </a:r>
            <a:r>
              <a:rPr lang="ja-JP" altLang="en-US" sz="1500" b="1" u="sng" dirty="0">
                <a:solidFill>
                  <a:schemeClr val="tx1"/>
                </a:solidFill>
                <a:latin typeface="+mj-ea"/>
                <a:ea typeface="+mj-ea"/>
              </a:rPr>
              <a:t>都道府県とその県内の各市町村が一体と</a:t>
            </a:r>
            <a:r>
              <a:rPr lang="ja-JP" altLang="en-US" sz="1500" b="1" u="sng" dirty="0" smtClean="0">
                <a:solidFill>
                  <a:schemeClr val="tx1"/>
                </a:solidFill>
                <a:latin typeface="+mj-ea"/>
                <a:ea typeface="+mj-ea"/>
              </a:rPr>
              <a:t>なって保険者</a:t>
            </a:r>
            <a:r>
              <a:rPr lang="ja-JP" altLang="en-US" sz="1500" b="1" u="sng" dirty="0">
                <a:solidFill>
                  <a:schemeClr val="tx1"/>
                </a:solidFill>
                <a:latin typeface="+mj-ea"/>
                <a:ea typeface="+mj-ea"/>
              </a:rPr>
              <a:t>の事務を共通認識の下で実施</a:t>
            </a:r>
            <a:r>
              <a:rPr lang="ja-JP" altLang="en-US" sz="1500" dirty="0">
                <a:solidFill>
                  <a:schemeClr val="tx1"/>
                </a:solidFill>
                <a:latin typeface="+mj-ea"/>
                <a:ea typeface="+mj-ea"/>
              </a:rPr>
              <a:t>するとともに、</a:t>
            </a:r>
            <a:r>
              <a:rPr lang="ja-JP" altLang="en-US" sz="1500" b="1" u="sng" dirty="0">
                <a:solidFill>
                  <a:schemeClr val="tx1"/>
                </a:solidFill>
                <a:latin typeface="+mj-ea"/>
                <a:ea typeface="+mj-ea"/>
              </a:rPr>
              <a:t>各市町村が事業の広域化や効率化を推進</a:t>
            </a:r>
            <a:r>
              <a:rPr lang="ja-JP" altLang="en-US" sz="1500" dirty="0">
                <a:solidFill>
                  <a:schemeClr val="tx1"/>
                </a:solidFill>
                <a:latin typeface="+mj-ea"/>
                <a:ea typeface="+mj-ea"/>
              </a:rPr>
              <a:t>できるよう、都道府県が県内の統一的な国民健康保険の運営方針を定める必要が</a:t>
            </a:r>
            <a:r>
              <a:rPr lang="ja-JP" altLang="en-US" sz="1500" dirty="0" smtClean="0">
                <a:solidFill>
                  <a:schemeClr val="tx1"/>
                </a:solidFill>
                <a:latin typeface="+mj-ea"/>
                <a:ea typeface="+mj-ea"/>
              </a:rPr>
              <a:t>ある。</a:t>
            </a:r>
            <a:endParaRPr lang="en-US" altLang="ja-JP" sz="1500" dirty="0" smtClean="0">
              <a:solidFill>
                <a:schemeClr val="tx1"/>
              </a:solidFill>
              <a:latin typeface="+mj-ea"/>
              <a:ea typeface="+mj-ea"/>
            </a:endParaRPr>
          </a:p>
        </p:txBody>
      </p:sp>
      <p:cxnSp>
        <p:nvCxnSpPr>
          <p:cNvPr id="4" name="直線コネクタ 3"/>
          <p:cNvCxnSpPr/>
          <p:nvPr/>
        </p:nvCxnSpPr>
        <p:spPr>
          <a:xfrm>
            <a:off x="-43541" y="392881"/>
            <a:ext cx="994954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5" name="Rectangle 29"/>
          <p:cNvSpPr>
            <a:spLocks noChangeArrowheads="1"/>
          </p:cNvSpPr>
          <p:nvPr/>
        </p:nvSpPr>
        <p:spPr bwMode="auto">
          <a:xfrm>
            <a:off x="0" y="-11714"/>
            <a:ext cx="9839935" cy="400110"/>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dirty="0" smtClean="0">
                <a:solidFill>
                  <a:schemeClr val="dk1"/>
                </a:solidFill>
                <a:latin typeface="HGP創英角ｺﾞｼｯｸUB" panose="020B0900000000000000" pitchFamily="50" charset="-128"/>
                <a:ea typeface="HGP創英角ｺﾞｼｯｸUB" panose="020B0900000000000000" pitchFamily="50" charset="-128"/>
              </a:rPr>
              <a:t>１．国保運営方針策定のねらい</a:t>
            </a:r>
            <a:endParaRPr lang="en-US" altLang="ja-JP" dirty="0">
              <a:solidFill>
                <a:schemeClr val="dk1"/>
              </a:solidFill>
              <a:latin typeface="HGP創英角ｺﾞｼｯｸUB" panose="020B0900000000000000" pitchFamily="50" charset="-128"/>
              <a:ea typeface="HGP創英角ｺﾞｼｯｸUB" panose="020B0900000000000000" pitchFamily="50" charset="-128"/>
            </a:endParaRPr>
          </a:p>
        </p:txBody>
      </p:sp>
      <p:sp>
        <p:nvSpPr>
          <p:cNvPr id="10" name="角丸四角形 9"/>
          <p:cNvSpPr/>
          <p:nvPr/>
        </p:nvSpPr>
        <p:spPr>
          <a:xfrm>
            <a:off x="379458" y="956593"/>
            <a:ext cx="9295389" cy="1176263"/>
          </a:xfrm>
          <a:prstGeom prst="roundRect">
            <a:avLst>
              <a:gd name="adj" fmla="val 5602"/>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lgn="just">
              <a:lnSpc>
                <a:spcPts val="2000"/>
              </a:lnSpc>
              <a:spcAft>
                <a:spcPts val="600"/>
              </a:spcAft>
            </a:pPr>
            <a:r>
              <a:rPr lang="ja-JP" altLang="en-US" sz="1500" dirty="0" smtClean="0">
                <a:solidFill>
                  <a:schemeClr val="tx1"/>
                </a:solidFill>
                <a:latin typeface="+mj-ea"/>
                <a:ea typeface="+mj-ea"/>
              </a:rPr>
              <a:t>○ 国保には、小規模保険者が多数存在し、財政が不安定になりやすい等の</a:t>
            </a:r>
            <a:r>
              <a:rPr lang="ja-JP" altLang="en-US" sz="1500" b="1" u="sng" dirty="0" smtClean="0">
                <a:solidFill>
                  <a:schemeClr val="tx1"/>
                </a:solidFill>
                <a:latin typeface="+mj-ea"/>
                <a:ea typeface="+mj-ea"/>
              </a:rPr>
              <a:t>財政運営上の構造的な課題</a:t>
            </a:r>
            <a:r>
              <a:rPr lang="ja-JP" altLang="en-US" sz="1500" dirty="0" smtClean="0">
                <a:solidFill>
                  <a:schemeClr val="tx1"/>
                </a:solidFill>
                <a:latin typeface="+mj-ea"/>
                <a:ea typeface="+mj-ea"/>
              </a:rPr>
              <a:t>や</a:t>
            </a:r>
            <a:r>
              <a:rPr lang="ja-JP" altLang="en-US" sz="1500" dirty="0">
                <a:solidFill>
                  <a:schemeClr val="tx1"/>
                </a:solidFill>
                <a:latin typeface="+mj-ea"/>
                <a:ea typeface="+mj-ea"/>
              </a:rPr>
              <a:t>、市町村ごと</a:t>
            </a:r>
            <a:r>
              <a:rPr lang="ja-JP" altLang="en-US" sz="1500" dirty="0" smtClean="0">
                <a:solidFill>
                  <a:schemeClr val="tx1"/>
                </a:solidFill>
                <a:latin typeface="+mj-ea"/>
                <a:ea typeface="+mj-ea"/>
              </a:rPr>
              <a:t>に事務</a:t>
            </a:r>
            <a:r>
              <a:rPr lang="ja-JP" altLang="en-US" sz="1500" dirty="0">
                <a:solidFill>
                  <a:schemeClr val="tx1"/>
                </a:solidFill>
                <a:latin typeface="+mj-ea"/>
                <a:ea typeface="+mj-ea"/>
              </a:rPr>
              <a:t>処理の実施方法にばらつきが</a:t>
            </a:r>
            <a:r>
              <a:rPr lang="ja-JP" altLang="en-US" sz="1500" dirty="0" smtClean="0">
                <a:solidFill>
                  <a:schemeClr val="tx1"/>
                </a:solidFill>
                <a:latin typeface="+mj-ea"/>
                <a:ea typeface="+mj-ea"/>
              </a:rPr>
              <a:t>ある等の</a:t>
            </a:r>
            <a:r>
              <a:rPr lang="ja-JP" altLang="en-US" sz="1500" b="1" u="sng" dirty="0" smtClean="0">
                <a:solidFill>
                  <a:schemeClr val="tx1"/>
                </a:solidFill>
                <a:latin typeface="+mj-ea"/>
                <a:ea typeface="+mj-ea"/>
              </a:rPr>
              <a:t>事業運営上の課題</a:t>
            </a:r>
            <a:r>
              <a:rPr lang="ja-JP" altLang="en-US" sz="1500" dirty="0" smtClean="0">
                <a:solidFill>
                  <a:schemeClr val="tx1"/>
                </a:solidFill>
                <a:latin typeface="+mj-ea"/>
                <a:ea typeface="+mj-ea"/>
              </a:rPr>
              <a:t>がある。</a:t>
            </a:r>
            <a:endParaRPr lang="en-US" altLang="ja-JP" sz="1500" dirty="0" smtClean="0">
              <a:solidFill>
                <a:schemeClr val="tx1"/>
              </a:solidFill>
              <a:latin typeface="+mj-ea"/>
              <a:ea typeface="+mj-ea"/>
            </a:endParaRPr>
          </a:p>
          <a:p>
            <a:pPr marL="177800" indent="-177800" algn="just">
              <a:lnSpc>
                <a:spcPts val="2000"/>
              </a:lnSpc>
            </a:pPr>
            <a:r>
              <a:rPr lang="ja-JP" altLang="en-US" sz="1500" dirty="0" smtClean="0">
                <a:solidFill>
                  <a:schemeClr val="tx1"/>
                </a:solidFill>
                <a:latin typeface="+mj-ea"/>
                <a:ea typeface="+mj-ea"/>
              </a:rPr>
              <a:t>○ こうした課題に対し、これ</a:t>
            </a:r>
            <a:r>
              <a:rPr lang="ja-JP" altLang="en-US" sz="1500" dirty="0">
                <a:solidFill>
                  <a:schemeClr val="tx1"/>
                </a:solidFill>
                <a:latin typeface="+mj-ea"/>
                <a:ea typeface="+mj-ea"/>
              </a:rPr>
              <a:t>まで、公費投入</a:t>
            </a:r>
            <a:r>
              <a:rPr lang="ja-JP" altLang="en-US" sz="1500" dirty="0" smtClean="0">
                <a:solidFill>
                  <a:schemeClr val="tx1"/>
                </a:solidFill>
                <a:latin typeface="+mj-ea"/>
                <a:ea typeface="+mj-ea"/>
              </a:rPr>
              <a:t>、</a:t>
            </a:r>
            <a:r>
              <a:rPr lang="ja-JP" altLang="en-US" sz="1500" dirty="0">
                <a:solidFill>
                  <a:schemeClr val="tx1"/>
                </a:solidFill>
                <a:latin typeface="+mj-ea"/>
                <a:ea typeface="+mj-ea"/>
              </a:rPr>
              <a:t>保険者</a:t>
            </a:r>
            <a:r>
              <a:rPr lang="ja-JP" altLang="en-US" sz="1500" dirty="0" smtClean="0">
                <a:solidFill>
                  <a:schemeClr val="tx1"/>
                </a:solidFill>
                <a:latin typeface="+mj-ea"/>
                <a:ea typeface="+mj-ea"/>
              </a:rPr>
              <a:t>間</a:t>
            </a:r>
            <a:r>
              <a:rPr lang="ja-JP" altLang="en-US" sz="1500" dirty="0">
                <a:solidFill>
                  <a:schemeClr val="tx1"/>
                </a:solidFill>
                <a:latin typeface="+mj-ea"/>
                <a:ea typeface="+mj-ea"/>
              </a:rPr>
              <a:t>での財政</a:t>
            </a:r>
            <a:r>
              <a:rPr lang="ja-JP" altLang="en-US" sz="1500" dirty="0" smtClean="0">
                <a:solidFill>
                  <a:schemeClr val="tx1"/>
                </a:solidFill>
                <a:latin typeface="+mj-ea"/>
                <a:ea typeface="+mj-ea"/>
              </a:rPr>
              <a:t>調整、</a:t>
            </a:r>
            <a:r>
              <a:rPr lang="ja-JP" altLang="en-US" sz="1500" dirty="0">
                <a:solidFill>
                  <a:schemeClr val="tx1"/>
                </a:solidFill>
                <a:latin typeface="+mj-ea"/>
                <a:ea typeface="+mj-ea"/>
              </a:rPr>
              <a:t>保険者事務の</a:t>
            </a:r>
            <a:r>
              <a:rPr lang="ja-JP" altLang="en-US" sz="1500" dirty="0" smtClean="0">
                <a:solidFill>
                  <a:schemeClr val="tx1"/>
                </a:solidFill>
                <a:latin typeface="+mj-ea"/>
                <a:ea typeface="+mj-ea"/>
              </a:rPr>
              <a:t>共通化・共同実施・広域化など</a:t>
            </a:r>
            <a:r>
              <a:rPr lang="ja-JP" altLang="en-US" sz="1500" dirty="0">
                <a:solidFill>
                  <a:schemeClr val="tx1"/>
                </a:solidFill>
                <a:latin typeface="+mj-ea"/>
                <a:ea typeface="+mj-ea"/>
              </a:rPr>
              <a:t>によって対応してきたが、いまだ十分とはいえない。</a:t>
            </a:r>
            <a:endParaRPr lang="en-US" altLang="ja-JP" sz="1500" dirty="0">
              <a:solidFill>
                <a:schemeClr val="tx1"/>
              </a:solidFill>
              <a:latin typeface="+mj-ea"/>
              <a:ea typeface="+mj-ea"/>
            </a:endParaRPr>
          </a:p>
        </p:txBody>
      </p:sp>
      <p:sp>
        <p:nvSpPr>
          <p:cNvPr id="14" name="正方形/長方形 13"/>
          <p:cNvSpPr/>
          <p:nvPr/>
        </p:nvSpPr>
        <p:spPr>
          <a:xfrm>
            <a:off x="7393278" y="44656"/>
            <a:ext cx="2456266"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smtClean="0">
                <a:solidFill>
                  <a:schemeClr val="tx1"/>
                </a:solidFill>
              </a:rPr>
              <a:t>詳細は引き続き地方と協議</a:t>
            </a:r>
            <a:endParaRPr kumimoji="1" lang="ja-JP" altLang="en-US" sz="1200" dirty="0">
              <a:solidFill>
                <a:schemeClr val="tx1"/>
              </a:solidFill>
            </a:endParaRPr>
          </a:p>
        </p:txBody>
      </p:sp>
      <p:sp>
        <p:nvSpPr>
          <p:cNvPr id="8" name="スライド番号プレースホルダー 1"/>
          <p:cNvSpPr txBox="1">
            <a:spLocks/>
          </p:cNvSpPr>
          <p:nvPr/>
        </p:nvSpPr>
        <p:spPr>
          <a:xfrm>
            <a:off x="7610152" y="6592267"/>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3</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3" name="角丸四角形 2"/>
          <p:cNvSpPr/>
          <p:nvPr/>
        </p:nvSpPr>
        <p:spPr>
          <a:xfrm>
            <a:off x="260629" y="595819"/>
            <a:ext cx="3210884" cy="384909"/>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 （１）市町村国保の現状と</a:t>
            </a:r>
            <a:r>
              <a:rPr lang="ja-JP" altLang="en-US" b="1" dirty="0" smtClean="0">
                <a:solidFill>
                  <a:schemeClr val="tx1"/>
                </a:solidFill>
              </a:rPr>
              <a:t>課題</a:t>
            </a:r>
            <a:endParaRPr lang="ja-JP" altLang="en-US" b="1" dirty="0">
              <a:solidFill>
                <a:schemeClr val="tx1"/>
              </a:solidFill>
            </a:endParaRPr>
          </a:p>
        </p:txBody>
      </p:sp>
      <p:sp>
        <p:nvSpPr>
          <p:cNvPr id="15" name="角丸四角形 14"/>
          <p:cNvSpPr/>
          <p:nvPr/>
        </p:nvSpPr>
        <p:spPr>
          <a:xfrm>
            <a:off x="379458" y="2972817"/>
            <a:ext cx="9265913" cy="888231"/>
          </a:xfrm>
          <a:prstGeom prst="roundRect">
            <a:avLst>
              <a:gd name="adj" fmla="val 5602"/>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lgn="just">
              <a:lnSpc>
                <a:spcPts val="2000"/>
              </a:lnSpc>
              <a:spcAft>
                <a:spcPts val="600"/>
              </a:spcAft>
            </a:pPr>
            <a:r>
              <a:rPr lang="ja-JP" altLang="en-US" sz="1500" dirty="0" smtClean="0">
                <a:solidFill>
                  <a:schemeClr val="tx1"/>
                </a:solidFill>
                <a:latin typeface="+mj-ea"/>
                <a:ea typeface="+mj-ea"/>
              </a:rPr>
              <a:t>○　</a:t>
            </a:r>
            <a:r>
              <a:rPr lang="ja-JP" altLang="en-US" sz="1500" dirty="0">
                <a:solidFill>
                  <a:schemeClr val="tx1"/>
                </a:solidFill>
                <a:latin typeface="+mj-ea"/>
                <a:ea typeface="+mj-ea"/>
              </a:rPr>
              <a:t>こう</a:t>
            </a:r>
            <a:r>
              <a:rPr lang="ja-JP" altLang="en-US" sz="1500" dirty="0" smtClean="0">
                <a:solidFill>
                  <a:schemeClr val="tx1"/>
                </a:solidFill>
                <a:latin typeface="+mj-ea"/>
                <a:ea typeface="+mj-ea"/>
              </a:rPr>
              <a:t>した現状を改善するため、国民</a:t>
            </a:r>
            <a:r>
              <a:rPr lang="ja-JP" altLang="en-US" sz="1500" dirty="0">
                <a:solidFill>
                  <a:schemeClr val="tx1"/>
                </a:solidFill>
                <a:latin typeface="+mj-ea"/>
                <a:ea typeface="+mj-ea"/>
              </a:rPr>
              <a:t>健康保険への</a:t>
            </a:r>
            <a:r>
              <a:rPr lang="ja-JP" altLang="en-US" sz="1500" b="1" u="sng" dirty="0">
                <a:solidFill>
                  <a:schemeClr val="tx1"/>
                </a:solidFill>
                <a:latin typeface="+mj-ea"/>
                <a:ea typeface="+mj-ea"/>
              </a:rPr>
              <a:t>財政支援の拡充</a:t>
            </a:r>
            <a:r>
              <a:rPr lang="ja-JP" altLang="en-US" sz="1500" dirty="0">
                <a:solidFill>
                  <a:schemeClr val="tx1"/>
                </a:solidFill>
                <a:latin typeface="+mj-ea"/>
                <a:ea typeface="+mj-ea"/>
              </a:rPr>
              <a:t>を</a:t>
            </a:r>
            <a:r>
              <a:rPr lang="ja-JP" altLang="en-US" sz="1500" dirty="0" smtClean="0">
                <a:solidFill>
                  <a:schemeClr val="tx1"/>
                </a:solidFill>
                <a:latin typeface="+mj-ea"/>
                <a:ea typeface="+mj-ea"/>
              </a:rPr>
              <a:t>行うと</a:t>
            </a:r>
            <a:r>
              <a:rPr lang="ja-JP" altLang="en-US" sz="1500" dirty="0">
                <a:solidFill>
                  <a:schemeClr val="tx1"/>
                </a:solidFill>
                <a:latin typeface="+mj-ea"/>
                <a:ea typeface="+mj-ea"/>
              </a:rPr>
              <a:t>ともに、平成</a:t>
            </a:r>
            <a:r>
              <a:rPr lang="en-US" altLang="ja-JP" sz="1500" dirty="0">
                <a:solidFill>
                  <a:schemeClr val="tx1"/>
                </a:solidFill>
                <a:latin typeface="+mj-ea"/>
                <a:ea typeface="+mj-ea"/>
              </a:rPr>
              <a:t>30</a:t>
            </a:r>
            <a:r>
              <a:rPr lang="ja-JP" altLang="en-US" sz="1500" dirty="0">
                <a:solidFill>
                  <a:schemeClr val="tx1"/>
                </a:solidFill>
                <a:latin typeface="+mj-ea"/>
                <a:ea typeface="+mj-ea"/>
              </a:rPr>
              <a:t>年度から、</a:t>
            </a:r>
            <a:r>
              <a:rPr lang="ja-JP" altLang="en-US" sz="1500" b="1" u="sng" dirty="0">
                <a:solidFill>
                  <a:schemeClr val="tx1"/>
                </a:solidFill>
                <a:latin typeface="+mj-ea"/>
                <a:ea typeface="+mj-ea"/>
              </a:rPr>
              <a:t>都道府県</a:t>
            </a:r>
            <a:r>
              <a:rPr lang="ja-JP" altLang="en-US" sz="1500" b="1" u="sng" dirty="0" smtClean="0">
                <a:solidFill>
                  <a:schemeClr val="tx1"/>
                </a:solidFill>
                <a:latin typeface="+mj-ea"/>
                <a:ea typeface="+mj-ea"/>
              </a:rPr>
              <a:t>が、</a:t>
            </a:r>
            <a:r>
              <a:rPr lang="ja-JP" altLang="en-US" sz="1500" b="1" u="sng" dirty="0">
                <a:solidFill>
                  <a:schemeClr val="tx1"/>
                </a:solidFill>
                <a:latin typeface="+mj-ea"/>
                <a:ea typeface="+mj-ea"/>
              </a:rPr>
              <a:t>国民健康保険の財政運営の責任主体</a:t>
            </a:r>
            <a:r>
              <a:rPr lang="ja-JP" altLang="en-US" sz="1500" dirty="0">
                <a:solidFill>
                  <a:schemeClr val="tx1"/>
                </a:solidFill>
                <a:latin typeface="+mj-ea"/>
                <a:ea typeface="+mj-ea"/>
              </a:rPr>
              <a:t>として、安定的な財政運営や効率的な事業の確保などの事業運営において中心的な役割を担うことにより、国民健康保険制度の安定化を図ることと</a:t>
            </a:r>
            <a:r>
              <a:rPr lang="ja-JP" altLang="en-US" sz="1500" dirty="0" smtClean="0">
                <a:solidFill>
                  <a:schemeClr val="tx1"/>
                </a:solidFill>
                <a:latin typeface="+mj-ea"/>
                <a:ea typeface="+mj-ea"/>
              </a:rPr>
              <a:t>された。</a:t>
            </a:r>
            <a:endParaRPr lang="en-US" altLang="ja-JP" sz="1500" dirty="0">
              <a:solidFill>
                <a:schemeClr val="tx1"/>
              </a:solidFill>
              <a:latin typeface="+mj-ea"/>
              <a:ea typeface="+mj-ea"/>
            </a:endParaRPr>
          </a:p>
        </p:txBody>
      </p:sp>
      <p:sp>
        <p:nvSpPr>
          <p:cNvPr id="16" name="角丸四角形 15"/>
          <p:cNvSpPr/>
          <p:nvPr/>
        </p:nvSpPr>
        <p:spPr>
          <a:xfrm>
            <a:off x="260629" y="2620898"/>
            <a:ext cx="4404339" cy="384909"/>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 （２）改正法による国保の都道府県単位化</a:t>
            </a:r>
          </a:p>
        </p:txBody>
      </p:sp>
      <p:sp>
        <p:nvSpPr>
          <p:cNvPr id="17" name="角丸四角形 16"/>
          <p:cNvSpPr/>
          <p:nvPr/>
        </p:nvSpPr>
        <p:spPr>
          <a:xfrm>
            <a:off x="548661" y="5877272"/>
            <a:ext cx="9156867" cy="859011"/>
          </a:xfrm>
          <a:prstGeom prst="roundRect">
            <a:avLst>
              <a:gd name="adj" fmla="val 5602"/>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lgn="just">
              <a:lnSpc>
                <a:spcPts val="2000"/>
              </a:lnSpc>
              <a:spcAft>
                <a:spcPts val="600"/>
              </a:spcAft>
            </a:pPr>
            <a:r>
              <a:rPr lang="en-US" altLang="ja-JP" sz="1200" dirty="0" smtClean="0">
                <a:solidFill>
                  <a:schemeClr val="tx1"/>
                </a:solidFill>
                <a:latin typeface="ＭＳ Ｐ明朝" panose="02020600040205080304" pitchFamily="18" charset="-128"/>
                <a:ea typeface="ＭＳ Ｐ明朝" panose="02020600040205080304" pitchFamily="18" charset="-128"/>
              </a:rPr>
              <a:t>※ </a:t>
            </a:r>
            <a:r>
              <a:rPr lang="ja-JP" altLang="en-US" sz="1200" dirty="0" smtClean="0">
                <a:solidFill>
                  <a:schemeClr val="tx1"/>
                </a:solidFill>
                <a:latin typeface="ＭＳ Ｐ明朝" panose="02020600040205080304" pitchFamily="18" charset="-128"/>
                <a:ea typeface="ＭＳ Ｐ明朝" panose="02020600040205080304" pitchFamily="18" charset="-128"/>
              </a:rPr>
              <a:t>改正法</a:t>
            </a:r>
            <a:r>
              <a:rPr lang="ja-JP" altLang="en-US" sz="1200" dirty="0">
                <a:solidFill>
                  <a:schemeClr val="tx1"/>
                </a:solidFill>
                <a:latin typeface="ＭＳ Ｐ明朝" panose="02020600040205080304" pitchFamily="18" charset="-128"/>
                <a:ea typeface="ＭＳ Ｐ明朝" panose="02020600040205080304" pitchFamily="18" charset="-128"/>
              </a:rPr>
              <a:t>の施行日は平成</a:t>
            </a:r>
            <a:r>
              <a:rPr lang="en-US" altLang="ja-JP" sz="1200" dirty="0">
                <a:solidFill>
                  <a:schemeClr val="tx1"/>
                </a:solidFill>
                <a:latin typeface="ＭＳ Ｐ明朝" panose="02020600040205080304" pitchFamily="18" charset="-128"/>
                <a:ea typeface="ＭＳ Ｐ明朝" panose="02020600040205080304" pitchFamily="18" charset="-128"/>
              </a:rPr>
              <a:t>30</a:t>
            </a:r>
            <a:r>
              <a:rPr lang="ja-JP" altLang="en-US" sz="1200" dirty="0">
                <a:solidFill>
                  <a:schemeClr val="tx1"/>
                </a:solidFill>
                <a:latin typeface="ＭＳ Ｐ明朝" panose="02020600040205080304" pitchFamily="18" charset="-128"/>
                <a:ea typeface="ＭＳ Ｐ明朝" panose="02020600040205080304" pitchFamily="18" charset="-128"/>
              </a:rPr>
              <a:t>年４月１日であるが、</a:t>
            </a:r>
            <a:r>
              <a:rPr lang="ja-JP" altLang="en-US" sz="1200" dirty="0" smtClean="0">
                <a:solidFill>
                  <a:schemeClr val="tx1"/>
                </a:solidFill>
                <a:latin typeface="ＭＳ Ｐ明朝" panose="02020600040205080304" pitchFamily="18" charset="-128"/>
                <a:ea typeface="ＭＳ Ｐ明朝" panose="02020600040205080304" pitchFamily="18" charset="-128"/>
              </a:rPr>
              <a:t>改正法附則第７条において、都道府県</a:t>
            </a:r>
            <a:r>
              <a:rPr lang="ja-JP" altLang="en-US" sz="1200" dirty="0">
                <a:solidFill>
                  <a:schemeClr val="tx1"/>
                </a:solidFill>
                <a:latin typeface="ＭＳ Ｐ明朝" panose="02020600040205080304" pitchFamily="18" charset="-128"/>
                <a:ea typeface="ＭＳ Ｐ明朝" panose="02020600040205080304" pitchFamily="18" charset="-128"/>
              </a:rPr>
              <a:t>は、施行日の前日までに国保運営方針を定めることとされている。このため、各都道府県においては</a:t>
            </a:r>
            <a:r>
              <a:rPr lang="ja-JP" altLang="en-US" sz="1200" dirty="0" smtClean="0">
                <a:solidFill>
                  <a:schemeClr val="tx1"/>
                </a:solidFill>
                <a:latin typeface="ＭＳ Ｐ明朝" panose="02020600040205080304" pitchFamily="18" charset="-128"/>
                <a:ea typeface="ＭＳ Ｐ明朝" panose="02020600040205080304" pitchFamily="18" charset="-128"/>
              </a:rPr>
              <a:t>、地域</a:t>
            </a:r>
            <a:r>
              <a:rPr lang="ja-JP" altLang="en-US" sz="1200" dirty="0">
                <a:solidFill>
                  <a:schemeClr val="tx1"/>
                </a:solidFill>
                <a:latin typeface="ＭＳ Ｐ明朝" panose="02020600040205080304" pitchFamily="18" charset="-128"/>
                <a:ea typeface="ＭＳ Ｐ明朝" panose="02020600040205080304" pitchFamily="18" charset="-128"/>
              </a:rPr>
              <a:t>の実情に応じ</a:t>
            </a:r>
            <a:r>
              <a:rPr lang="ja-JP" altLang="en-US" sz="1200" dirty="0" smtClean="0">
                <a:solidFill>
                  <a:schemeClr val="tx1"/>
                </a:solidFill>
                <a:latin typeface="ＭＳ Ｐ明朝" panose="02020600040205080304" pitchFamily="18" charset="-128"/>
                <a:ea typeface="ＭＳ Ｐ明朝" panose="02020600040205080304" pitchFamily="18" charset="-128"/>
              </a:rPr>
              <a:t>、市町村</a:t>
            </a:r>
            <a:r>
              <a:rPr lang="ja-JP" altLang="en-US" sz="1200" dirty="0">
                <a:solidFill>
                  <a:schemeClr val="tx1"/>
                </a:solidFill>
                <a:latin typeface="ＭＳ Ｐ明朝" panose="02020600040205080304" pitchFamily="18" charset="-128"/>
                <a:ea typeface="ＭＳ Ｐ明朝" panose="02020600040205080304" pitchFamily="18" charset="-128"/>
              </a:rPr>
              <a:t>等との連携会議や国保運営協</a:t>
            </a:r>
            <a:r>
              <a:rPr lang="ja-JP" altLang="en-US" sz="1200" dirty="0" smtClean="0">
                <a:solidFill>
                  <a:schemeClr val="tx1"/>
                </a:solidFill>
                <a:latin typeface="ＭＳ Ｐ明朝" panose="02020600040205080304" pitchFamily="18" charset="-128"/>
                <a:ea typeface="ＭＳ Ｐ明朝" panose="02020600040205080304" pitchFamily="18" charset="-128"/>
              </a:rPr>
              <a:t>議会を</a:t>
            </a:r>
            <a:r>
              <a:rPr lang="ja-JP" altLang="en-US" sz="1200" dirty="0">
                <a:solidFill>
                  <a:schemeClr val="tx1"/>
                </a:solidFill>
                <a:latin typeface="ＭＳ Ｐ明朝" panose="02020600040205080304" pitchFamily="18" charset="-128"/>
                <a:ea typeface="ＭＳ Ｐ明朝" panose="02020600040205080304" pitchFamily="18" charset="-128"/>
              </a:rPr>
              <a:t>前倒しで設置して検討を行うなど、国保運営方針を定めるための準備を速やかに行い、平成</a:t>
            </a:r>
            <a:r>
              <a:rPr lang="en-US" altLang="ja-JP" sz="1200" dirty="0">
                <a:solidFill>
                  <a:schemeClr val="tx1"/>
                </a:solidFill>
                <a:latin typeface="ＭＳ Ｐ明朝" panose="02020600040205080304" pitchFamily="18" charset="-128"/>
                <a:ea typeface="ＭＳ Ｐ明朝" panose="02020600040205080304" pitchFamily="18" charset="-128"/>
              </a:rPr>
              <a:t>29</a:t>
            </a:r>
            <a:r>
              <a:rPr lang="ja-JP" altLang="en-US" sz="1200" dirty="0">
                <a:solidFill>
                  <a:schemeClr val="tx1"/>
                </a:solidFill>
                <a:latin typeface="ＭＳ Ｐ明朝" panose="02020600040205080304" pitchFamily="18" charset="-128"/>
                <a:ea typeface="ＭＳ Ｐ明朝" panose="02020600040205080304" pitchFamily="18" charset="-128"/>
              </a:rPr>
              <a:t>年度内に策定していただく必要がある。</a:t>
            </a:r>
            <a:endParaRPr lang="en-US" altLang="ja-JP" sz="1200" dirty="0">
              <a:solidFill>
                <a:schemeClr val="tx1"/>
              </a:solidFill>
              <a:latin typeface="ＭＳ Ｐ明朝" panose="02020600040205080304" pitchFamily="18" charset="-128"/>
              <a:ea typeface="ＭＳ Ｐ明朝" panose="02020600040205080304" pitchFamily="18" charset="-128"/>
            </a:endParaRPr>
          </a:p>
        </p:txBody>
      </p:sp>
      <p:sp>
        <p:nvSpPr>
          <p:cNvPr id="18" name="角丸四角形 17"/>
          <p:cNvSpPr/>
          <p:nvPr/>
        </p:nvSpPr>
        <p:spPr>
          <a:xfrm>
            <a:off x="260629" y="4005064"/>
            <a:ext cx="2964179" cy="384909"/>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 （３</a:t>
            </a:r>
            <a:r>
              <a:rPr lang="ja-JP" altLang="en-US" b="1" dirty="0" smtClean="0">
                <a:solidFill>
                  <a:schemeClr val="tx1"/>
                </a:solidFill>
              </a:rPr>
              <a:t>）国保運営</a:t>
            </a:r>
            <a:r>
              <a:rPr lang="ja-JP" altLang="en-US" b="1" dirty="0">
                <a:solidFill>
                  <a:schemeClr val="tx1"/>
                </a:solidFill>
              </a:rPr>
              <a:t>方針の必要性</a:t>
            </a:r>
          </a:p>
        </p:txBody>
      </p:sp>
      <p:sp>
        <p:nvSpPr>
          <p:cNvPr id="20" name="下矢印 19"/>
          <p:cNvSpPr/>
          <p:nvPr/>
        </p:nvSpPr>
        <p:spPr>
          <a:xfrm>
            <a:off x="1208584" y="2204864"/>
            <a:ext cx="1332148" cy="335905"/>
          </a:xfrm>
          <a:prstGeom prst="downArrow">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589994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19817" y="6536377"/>
            <a:ext cx="7073542" cy="276999"/>
          </a:xfrm>
          <a:prstGeom prst="rect">
            <a:avLst/>
          </a:prstGeom>
          <a:ln>
            <a:solidFill>
              <a:schemeClr val="tx1"/>
            </a:solidFill>
            <a:prstDash val="dash"/>
          </a:ln>
        </p:spPr>
        <p:txBody>
          <a:bodyPr wrap="square">
            <a:spAutoFit/>
          </a:bodyPr>
          <a:lstStyle/>
          <a:p>
            <a:r>
              <a:rPr lang="ja-JP" altLang="en-US" sz="1200" dirty="0"/>
              <a:t>見直しの手順は①～⑤までと同様。少なくとも３年ごとに検証を行い、</a:t>
            </a:r>
            <a:r>
              <a:rPr lang="ja-JP" altLang="en-US" sz="1200" dirty="0" smtClean="0"/>
              <a:t>必要に応じて見直す</a:t>
            </a:r>
            <a:r>
              <a:rPr lang="ja-JP" altLang="en-US" sz="1200" dirty="0"/>
              <a:t>ことが</a:t>
            </a:r>
            <a:r>
              <a:rPr lang="ja-JP" altLang="en-US" sz="1200" dirty="0" smtClean="0"/>
              <a:t>望ましい。</a:t>
            </a:r>
            <a:endParaRPr lang="en-US" altLang="ja-JP" sz="1200" dirty="0"/>
          </a:p>
        </p:txBody>
      </p:sp>
      <p:sp>
        <p:nvSpPr>
          <p:cNvPr id="17" name="正方形/長方形 16"/>
          <p:cNvSpPr/>
          <p:nvPr/>
        </p:nvSpPr>
        <p:spPr>
          <a:xfrm>
            <a:off x="1136576" y="2787071"/>
            <a:ext cx="7056784" cy="461665"/>
          </a:xfrm>
          <a:prstGeom prst="rect">
            <a:avLst/>
          </a:prstGeom>
          <a:ln>
            <a:solidFill>
              <a:schemeClr val="tx1"/>
            </a:solidFill>
            <a:prstDash val="dash"/>
          </a:ln>
        </p:spPr>
        <p:txBody>
          <a:bodyPr wrap="square">
            <a:spAutoFit/>
          </a:bodyPr>
          <a:lstStyle/>
          <a:p>
            <a:r>
              <a:rPr lang="ja-JP" altLang="en-US" sz="1200" dirty="0" smtClean="0"/>
              <a:t>都道府県は、連携会議とは別に、当該都道府県内のすべての市町村に対し、国保運営方針案について意見を求めなければならない。　（法</a:t>
            </a:r>
            <a:r>
              <a:rPr lang="en-US" altLang="ja-JP" sz="1200" dirty="0" smtClean="0"/>
              <a:t>82</a:t>
            </a:r>
            <a:r>
              <a:rPr lang="ja-JP" altLang="en-US" sz="1200" dirty="0" smtClean="0"/>
              <a:t>条の２第６項）</a:t>
            </a:r>
            <a:endParaRPr lang="ja-JP" altLang="en-US" sz="1200" dirty="0"/>
          </a:p>
        </p:txBody>
      </p:sp>
      <p:sp>
        <p:nvSpPr>
          <p:cNvPr id="18" name="テキスト ボックス 17"/>
          <p:cNvSpPr txBox="1"/>
          <p:nvPr/>
        </p:nvSpPr>
        <p:spPr>
          <a:xfrm>
            <a:off x="1119816" y="3717032"/>
            <a:ext cx="7073544" cy="461665"/>
          </a:xfrm>
          <a:prstGeom prst="rect">
            <a:avLst/>
          </a:prstGeom>
          <a:noFill/>
          <a:ln>
            <a:solidFill>
              <a:schemeClr val="tx1"/>
            </a:solidFill>
            <a:prstDash val="dash"/>
          </a:ln>
        </p:spPr>
        <p:txBody>
          <a:bodyPr wrap="square" rtlCol="0">
            <a:spAutoFit/>
          </a:bodyPr>
          <a:lstStyle/>
          <a:p>
            <a:r>
              <a:rPr kumimoji="1" lang="ja-JP" altLang="en-US" sz="1200" dirty="0" smtClean="0"/>
              <a:t>都道府県の国保運営協議会は、地方自治法第</a:t>
            </a:r>
            <a:r>
              <a:rPr kumimoji="1" lang="en-US" altLang="ja-JP" sz="1200" dirty="0" smtClean="0"/>
              <a:t>138</a:t>
            </a:r>
            <a:r>
              <a:rPr kumimoji="1" lang="ja-JP" altLang="en-US" sz="1200" dirty="0" smtClean="0"/>
              <a:t>条の４第３項に基づく都道府県の執行機関の付属機関として位置づけられる。</a:t>
            </a:r>
            <a:endParaRPr kumimoji="1" lang="en-US" altLang="ja-JP" sz="1200" dirty="0" smtClean="0"/>
          </a:p>
        </p:txBody>
      </p:sp>
      <p:sp>
        <p:nvSpPr>
          <p:cNvPr id="19" name="正方形/長方形 18"/>
          <p:cNvSpPr/>
          <p:nvPr/>
        </p:nvSpPr>
        <p:spPr>
          <a:xfrm>
            <a:off x="1128188" y="4653136"/>
            <a:ext cx="7065172" cy="461665"/>
          </a:xfrm>
          <a:prstGeom prst="rect">
            <a:avLst/>
          </a:prstGeom>
          <a:ln>
            <a:solidFill>
              <a:schemeClr val="tx1"/>
            </a:solidFill>
            <a:prstDash val="dash"/>
          </a:ln>
        </p:spPr>
        <p:txBody>
          <a:bodyPr wrap="square">
            <a:spAutoFit/>
          </a:bodyPr>
          <a:lstStyle/>
          <a:p>
            <a:r>
              <a:rPr lang="ja-JP" altLang="en-US" sz="1200" dirty="0" smtClean="0"/>
              <a:t>国保運営方針は、都道府県の国保運営協議会の答申を判断資料として都道府県知事が決定するが、国保運営協議会の意見は、法的に知事を拘束するものではない。</a:t>
            </a:r>
            <a:endParaRPr lang="ja-JP" altLang="en-US" sz="1200" dirty="0"/>
          </a:p>
        </p:txBody>
      </p:sp>
      <p:sp>
        <p:nvSpPr>
          <p:cNvPr id="20" name="正方形/長方形 19"/>
          <p:cNvSpPr/>
          <p:nvPr/>
        </p:nvSpPr>
        <p:spPr>
          <a:xfrm>
            <a:off x="1128186" y="5595601"/>
            <a:ext cx="7065173" cy="461665"/>
          </a:xfrm>
          <a:prstGeom prst="rect">
            <a:avLst/>
          </a:prstGeom>
          <a:noFill/>
          <a:ln>
            <a:solidFill>
              <a:schemeClr val="tx1"/>
            </a:solidFill>
            <a:prstDash val="dash"/>
          </a:ln>
        </p:spPr>
        <p:txBody>
          <a:bodyPr wrap="square">
            <a:spAutoFit/>
          </a:bodyPr>
          <a:lstStyle/>
          <a:p>
            <a:r>
              <a:rPr lang="ja-JP" altLang="en-US" sz="1200" dirty="0" smtClean="0"/>
              <a:t>法第</a:t>
            </a:r>
            <a:r>
              <a:rPr lang="en-US" altLang="ja-JP" sz="1200" dirty="0" smtClean="0"/>
              <a:t>82</a:t>
            </a:r>
            <a:r>
              <a:rPr lang="ja-JP" altLang="en-US" sz="1200" dirty="0" smtClean="0"/>
              <a:t>条の２第７項に基づき、都道府県は遅滞なく公表するよう努めるものとする。公表の方法は、都道府県のホームページや公報による公示などが考えられる。</a:t>
            </a:r>
            <a:endParaRPr lang="en-US" altLang="ja-JP" sz="1200" dirty="0"/>
          </a:p>
        </p:txBody>
      </p:sp>
      <p:sp>
        <p:nvSpPr>
          <p:cNvPr id="14" name="テキスト ボックス 13"/>
          <p:cNvSpPr txBox="1"/>
          <p:nvPr/>
        </p:nvSpPr>
        <p:spPr>
          <a:xfrm>
            <a:off x="1128187" y="1850967"/>
            <a:ext cx="7112301" cy="461665"/>
          </a:xfrm>
          <a:prstGeom prst="rect">
            <a:avLst/>
          </a:prstGeom>
          <a:noFill/>
          <a:ln>
            <a:solidFill>
              <a:schemeClr val="tx1"/>
            </a:solidFill>
            <a:prstDash val="dash"/>
          </a:ln>
        </p:spPr>
        <p:txBody>
          <a:bodyPr wrap="square" rtlCol="0">
            <a:spAutoFit/>
          </a:bodyPr>
          <a:lstStyle/>
          <a:p>
            <a:r>
              <a:rPr kumimoji="1" lang="ja-JP" altLang="en-US" sz="1200" dirty="0" smtClean="0"/>
              <a:t>連携会議</a:t>
            </a:r>
            <a:r>
              <a:rPr lang="ja-JP" altLang="en-US" sz="1200" dirty="0"/>
              <a:t>で</a:t>
            </a:r>
            <a:r>
              <a:rPr lang="ja-JP" altLang="en-US" sz="1200" dirty="0" smtClean="0"/>
              <a:t>は</a:t>
            </a:r>
            <a:r>
              <a:rPr kumimoji="1" lang="ja-JP" altLang="en-US" sz="1200" dirty="0" smtClean="0"/>
              <a:t>、都道府県の</a:t>
            </a:r>
            <a:r>
              <a:rPr lang="ja-JP" altLang="en-US" sz="1200" dirty="0" smtClean="0"/>
              <a:t>関係課室、市町村の国保担当部局等、　国保連、その他の関係者による意見交換、意見調整を行う。国保運営方針案の議決を行う場ではない。</a:t>
            </a:r>
            <a:endParaRPr kumimoji="1" lang="ja-JP" altLang="en-US" sz="1200" dirty="0"/>
          </a:p>
        </p:txBody>
      </p:sp>
      <p:sp>
        <p:nvSpPr>
          <p:cNvPr id="7" name="テキスト ボックス 6"/>
          <p:cNvSpPr txBox="1"/>
          <p:nvPr/>
        </p:nvSpPr>
        <p:spPr>
          <a:xfrm>
            <a:off x="502277" y="1487832"/>
            <a:ext cx="3442612" cy="369332"/>
          </a:xfrm>
          <a:prstGeom prst="rect">
            <a:avLst/>
          </a:prstGeom>
          <a:solidFill>
            <a:schemeClr val="accent5">
              <a:lumMod val="40000"/>
              <a:lumOff val="60000"/>
            </a:schemeClr>
          </a:solidFill>
          <a:ln w="25400">
            <a:solidFill>
              <a:schemeClr val="tx1"/>
            </a:solidFill>
          </a:ln>
        </p:spPr>
        <p:txBody>
          <a:bodyPr wrap="square" rtlCol="0">
            <a:spAutoFit/>
          </a:bodyPr>
          <a:lstStyle/>
          <a:p>
            <a:r>
              <a:rPr lang="ja-JP" altLang="en-US" dirty="0" smtClean="0"/>
              <a:t>①  市町村等との連携会議の開催　</a:t>
            </a:r>
            <a:endParaRPr lang="en-US" altLang="ja-JP" dirty="0" smtClean="0"/>
          </a:p>
        </p:txBody>
      </p:sp>
      <p:sp>
        <p:nvSpPr>
          <p:cNvPr id="8" name="テキスト ボックス 7"/>
          <p:cNvSpPr txBox="1"/>
          <p:nvPr/>
        </p:nvSpPr>
        <p:spPr>
          <a:xfrm>
            <a:off x="513106" y="2431710"/>
            <a:ext cx="4862062" cy="369332"/>
          </a:xfrm>
          <a:prstGeom prst="rect">
            <a:avLst/>
          </a:prstGeom>
          <a:solidFill>
            <a:schemeClr val="accent5">
              <a:lumMod val="40000"/>
              <a:lumOff val="60000"/>
            </a:schemeClr>
          </a:solidFill>
          <a:ln w="25400">
            <a:solidFill>
              <a:schemeClr val="tx1"/>
            </a:solidFill>
          </a:ln>
        </p:spPr>
        <p:txBody>
          <a:bodyPr wrap="square" rtlCol="0">
            <a:spAutoFit/>
          </a:bodyPr>
          <a:lstStyle/>
          <a:p>
            <a:r>
              <a:rPr lang="ja-JP" altLang="en-US" dirty="0"/>
              <a:t>②</a:t>
            </a:r>
            <a:r>
              <a:rPr kumimoji="1" lang="ja-JP" altLang="en-US" dirty="0" smtClean="0"/>
              <a:t>　国保運営方針案を作成、市町村へ意見聴取</a:t>
            </a:r>
            <a:endParaRPr kumimoji="1" lang="ja-JP" altLang="en-US" dirty="0"/>
          </a:p>
        </p:txBody>
      </p:sp>
      <p:sp>
        <p:nvSpPr>
          <p:cNvPr id="9" name="テキスト ボックス 8"/>
          <p:cNvSpPr txBox="1"/>
          <p:nvPr/>
        </p:nvSpPr>
        <p:spPr>
          <a:xfrm>
            <a:off x="513105" y="3346938"/>
            <a:ext cx="5214595" cy="369332"/>
          </a:xfrm>
          <a:prstGeom prst="rect">
            <a:avLst/>
          </a:prstGeom>
          <a:solidFill>
            <a:schemeClr val="accent5">
              <a:lumMod val="40000"/>
              <a:lumOff val="60000"/>
            </a:schemeClr>
          </a:solidFill>
          <a:ln w="25400">
            <a:solidFill>
              <a:schemeClr val="tx1"/>
            </a:solidFill>
          </a:ln>
        </p:spPr>
        <p:txBody>
          <a:bodyPr wrap="square" rtlCol="0">
            <a:spAutoFit/>
          </a:bodyPr>
          <a:lstStyle/>
          <a:p>
            <a:r>
              <a:rPr kumimoji="1" lang="ja-JP" altLang="en-US" dirty="0" smtClean="0"/>
              <a:t>③　都道府県の国保運営協議会</a:t>
            </a:r>
            <a:r>
              <a:rPr lang="ja-JP" altLang="en-US" dirty="0"/>
              <a:t>で</a:t>
            </a:r>
            <a:r>
              <a:rPr kumimoji="1" lang="ja-JP" altLang="en-US" dirty="0" smtClean="0"/>
              <a:t>審議</a:t>
            </a:r>
            <a:r>
              <a:rPr lang="ja-JP" altLang="en-US" dirty="0"/>
              <a:t>、</a:t>
            </a:r>
            <a:r>
              <a:rPr kumimoji="1" lang="ja-JP" altLang="en-US" dirty="0" smtClean="0"/>
              <a:t>諮問・答申</a:t>
            </a:r>
            <a:endParaRPr kumimoji="1" lang="ja-JP" altLang="en-US" dirty="0"/>
          </a:p>
        </p:txBody>
      </p:sp>
      <p:sp>
        <p:nvSpPr>
          <p:cNvPr id="10" name="テキスト ボックス 9"/>
          <p:cNvSpPr txBox="1"/>
          <p:nvPr/>
        </p:nvSpPr>
        <p:spPr>
          <a:xfrm>
            <a:off x="502277" y="4293096"/>
            <a:ext cx="4607420" cy="369332"/>
          </a:xfrm>
          <a:prstGeom prst="rect">
            <a:avLst/>
          </a:prstGeom>
          <a:solidFill>
            <a:schemeClr val="accent5">
              <a:lumMod val="40000"/>
              <a:lumOff val="60000"/>
            </a:schemeClr>
          </a:solidFill>
          <a:ln w="25400">
            <a:solidFill>
              <a:schemeClr val="tx1"/>
            </a:solidFill>
          </a:ln>
        </p:spPr>
        <p:txBody>
          <a:bodyPr wrap="square" rtlCol="0">
            <a:spAutoFit/>
          </a:bodyPr>
          <a:lstStyle/>
          <a:p>
            <a:r>
              <a:rPr kumimoji="1" lang="ja-JP" altLang="en-US" dirty="0" smtClean="0"/>
              <a:t>④　都道府県知事による国保運営方針の決定</a:t>
            </a:r>
            <a:endParaRPr kumimoji="1" lang="ja-JP" altLang="en-US" dirty="0"/>
          </a:p>
        </p:txBody>
      </p:sp>
      <p:sp>
        <p:nvSpPr>
          <p:cNvPr id="11" name="テキスト ボックス 10"/>
          <p:cNvSpPr txBox="1"/>
          <p:nvPr/>
        </p:nvSpPr>
        <p:spPr>
          <a:xfrm>
            <a:off x="488505" y="5225281"/>
            <a:ext cx="2631898" cy="369332"/>
          </a:xfrm>
          <a:prstGeom prst="rect">
            <a:avLst/>
          </a:prstGeom>
          <a:solidFill>
            <a:schemeClr val="accent5">
              <a:lumMod val="40000"/>
              <a:lumOff val="60000"/>
            </a:schemeClr>
          </a:solidFill>
          <a:ln w="25400">
            <a:solidFill>
              <a:schemeClr val="tx1"/>
            </a:solidFill>
          </a:ln>
        </p:spPr>
        <p:txBody>
          <a:bodyPr wrap="square" rtlCol="0">
            <a:spAutoFit/>
          </a:bodyPr>
          <a:lstStyle/>
          <a:p>
            <a:r>
              <a:rPr kumimoji="1" lang="ja-JP" altLang="en-US" dirty="0" smtClean="0"/>
              <a:t>⑤　国保運営方針の公表</a:t>
            </a:r>
            <a:endParaRPr kumimoji="1" lang="ja-JP" altLang="en-US" dirty="0"/>
          </a:p>
        </p:txBody>
      </p:sp>
      <p:sp>
        <p:nvSpPr>
          <p:cNvPr id="12" name="テキスト ボックス 11"/>
          <p:cNvSpPr txBox="1"/>
          <p:nvPr/>
        </p:nvSpPr>
        <p:spPr>
          <a:xfrm>
            <a:off x="488505" y="6165522"/>
            <a:ext cx="5239196" cy="369332"/>
          </a:xfrm>
          <a:prstGeom prst="rect">
            <a:avLst/>
          </a:prstGeom>
          <a:solidFill>
            <a:schemeClr val="accent5">
              <a:lumMod val="40000"/>
              <a:lumOff val="60000"/>
            </a:schemeClr>
          </a:solidFill>
          <a:ln w="25400">
            <a:solidFill>
              <a:schemeClr val="tx1"/>
            </a:solidFill>
          </a:ln>
        </p:spPr>
        <p:txBody>
          <a:bodyPr wrap="square" rtlCol="0">
            <a:spAutoFit/>
          </a:bodyPr>
          <a:lstStyle/>
          <a:p>
            <a:r>
              <a:rPr kumimoji="1" lang="ja-JP" altLang="en-US" dirty="0" smtClean="0"/>
              <a:t>⑥　</a:t>
            </a:r>
            <a:r>
              <a:rPr lang="ja-JP" altLang="en-US" dirty="0"/>
              <a:t>事務の実施状況の</a:t>
            </a:r>
            <a:r>
              <a:rPr lang="ja-JP" altLang="en-US" dirty="0" smtClean="0"/>
              <a:t>検証</a:t>
            </a:r>
            <a:r>
              <a:rPr lang="ja-JP" altLang="en-US" dirty="0"/>
              <a:t>、</a:t>
            </a:r>
            <a:r>
              <a:rPr lang="ja-JP" altLang="en-US" dirty="0" smtClean="0"/>
              <a:t>国保</a:t>
            </a:r>
            <a:r>
              <a:rPr kumimoji="1" lang="ja-JP" altLang="en-US" dirty="0" smtClean="0"/>
              <a:t>運営方針の見直し</a:t>
            </a:r>
            <a:endParaRPr kumimoji="1" lang="ja-JP" altLang="en-US" dirty="0"/>
          </a:p>
        </p:txBody>
      </p:sp>
      <p:sp>
        <p:nvSpPr>
          <p:cNvPr id="22" name="下矢印 21"/>
          <p:cNvSpPr/>
          <p:nvPr/>
        </p:nvSpPr>
        <p:spPr>
          <a:xfrm>
            <a:off x="596676" y="1857164"/>
            <a:ext cx="390043" cy="569867"/>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下矢印 22"/>
          <p:cNvSpPr/>
          <p:nvPr/>
        </p:nvSpPr>
        <p:spPr>
          <a:xfrm>
            <a:off x="596676" y="3727535"/>
            <a:ext cx="390043" cy="494764"/>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下矢印 23"/>
          <p:cNvSpPr/>
          <p:nvPr/>
        </p:nvSpPr>
        <p:spPr>
          <a:xfrm>
            <a:off x="596676" y="2808181"/>
            <a:ext cx="390043" cy="494764"/>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下矢印 24"/>
          <p:cNvSpPr/>
          <p:nvPr/>
        </p:nvSpPr>
        <p:spPr>
          <a:xfrm>
            <a:off x="596676" y="4662428"/>
            <a:ext cx="390043" cy="483469"/>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下矢印 25"/>
          <p:cNvSpPr/>
          <p:nvPr/>
        </p:nvSpPr>
        <p:spPr>
          <a:xfrm>
            <a:off x="596676" y="5594614"/>
            <a:ext cx="390043" cy="520587"/>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右カーブ矢印 28"/>
          <p:cNvSpPr/>
          <p:nvPr/>
        </p:nvSpPr>
        <p:spPr>
          <a:xfrm rot="10800000">
            <a:off x="8402991" y="1340767"/>
            <a:ext cx="870487" cy="5457487"/>
          </a:xfrm>
          <a:prstGeom prst="curvedRightArrow">
            <a:avLst>
              <a:gd name="adj1" fmla="val 43526"/>
              <a:gd name="adj2" fmla="val 77644"/>
              <a:gd name="adj3" fmla="val 3566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27" name="直線コネクタ 26"/>
          <p:cNvCxnSpPr/>
          <p:nvPr/>
        </p:nvCxnSpPr>
        <p:spPr>
          <a:xfrm>
            <a:off x="-43541" y="382420"/>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28" name="Rectangle 29"/>
          <p:cNvSpPr>
            <a:spLocks noChangeArrowheads="1"/>
          </p:cNvSpPr>
          <p:nvPr/>
        </p:nvSpPr>
        <p:spPr bwMode="auto">
          <a:xfrm>
            <a:off x="0" y="-11714"/>
            <a:ext cx="9839935" cy="400110"/>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dirty="0" smtClean="0">
                <a:solidFill>
                  <a:schemeClr val="dk1"/>
                </a:solidFill>
                <a:latin typeface="HGP創英角ｺﾞｼｯｸUB" panose="020B0900000000000000" pitchFamily="50" charset="-128"/>
                <a:ea typeface="HGP創英角ｺﾞｼｯｸUB" panose="020B0900000000000000" pitchFamily="50" charset="-128"/>
              </a:rPr>
              <a:t>２．国保運営方針の策定手順</a:t>
            </a:r>
            <a:endParaRPr lang="en-US" altLang="ja-JP" dirty="0">
              <a:solidFill>
                <a:schemeClr val="dk1"/>
              </a:solidFill>
              <a:latin typeface="HGP創英角ｺﾞｼｯｸUB" panose="020B0900000000000000" pitchFamily="50" charset="-128"/>
              <a:ea typeface="HGP創英角ｺﾞｼｯｸUB" panose="020B0900000000000000" pitchFamily="50" charset="-128"/>
            </a:endParaRPr>
          </a:p>
        </p:txBody>
      </p:sp>
      <p:sp>
        <p:nvSpPr>
          <p:cNvPr id="30" name="正方形/長方形 29"/>
          <p:cNvSpPr/>
          <p:nvPr/>
        </p:nvSpPr>
        <p:spPr>
          <a:xfrm>
            <a:off x="7393278" y="44656"/>
            <a:ext cx="2456266"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smtClean="0">
                <a:solidFill>
                  <a:schemeClr val="tx1"/>
                </a:solidFill>
              </a:rPr>
              <a:t>詳細は引き続き地方と協議</a:t>
            </a:r>
            <a:endParaRPr kumimoji="1" lang="ja-JP" altLang="en-US" sz="1200" dirty="0">
              <a:solidFill>
                <a:schemeClr val="tx1"/>
              </a:solidFill>
            </a:endParaRPr>
          </a:p>
        </p:txBody>
      </p:sp>
      <p:sp>
        <p:nvSpPr>
          <p:cNvPr id="31" name="テキスト ボックス 30"/>
          <p:cNvSpPr txBox="1"/>
          <p:nvPr/>
        </p:nvSpPr>
        <p:spPr>
          <a:xfrm>
            <a:off x="117665" y="480300"/>
            <a:ext cx="9648000" cy="932476"/>
          </a:xfrm>
          <a:prstGeom prst="rect">
            <a:avLst/>
          </a:prstGeom>
          <a:solidFill>
            <a:schemeClr val="accent6">
              <a:lumMod val="20000"/>
              <a:lumOff val="80000"/>
              <a:alpha val="80000"/>
            </a:schemeClr>
          </a:solidFill>
          <a:ln w="25400">
            <a:solidFill>
              <a:schemeClr val="accent6">
                <a:lumMod val="60000"/>
                <a:lumOff val="40000"/>
              </a:schemeClr>
            </a:solidFill>
          </a:ln>
        </p:spPr>
        <p:txBody>
          <a:bodyPr wrap="square" lIns="108000" tIns="36000" rIns="144000" rtlCol="0" anchor="t" anchorCtr="0">
            <a:noAutofit/>
          </a:bodyPr>
          <a:lstStyle/>
          <a:p>
            <a:pPr marL="174625" indent="-174625" algn="just">
              <a:lnSpc>
                <a:spcPts val="2200"/>
              </a:lnSpc>
            </a:pPr>
            <a:r>
              <a:rPr lang="ja-JP" altLang="en-US" sz="1400" dirty="0" smtClean="0">
                <a:latin typeface="ＭＳ ゴシック" panose="020B0609070205080204" pitchFamily="49" charset="-128"/>
                <a:ea typeface="ＭＳ ゴシック" panose="020B0609070205080204" pitchFamily="49" charset="-128"/>
              </a:rPr>
              <a:t>○ 国保運営方針の策定</a:t>
            </a:r>
            <a:r>
              <a:rPr lang="ja-JP" altLang="en-US" sz="1400" dirty="0">
                <a:latin typeface="ＭＳ ゴシック" panose="020B0609070205080204" pitchFamily="49" charset="-128"/>
                <a:ea typeface="ＭＳ ゴシック" panose="020B0609070205080204" pitchFamily="49" charset="-128"/>
              </a:rPr>
              <a:t>に当たっては</a:t>
            </a:r>
            <a:r>
              <a:rPr lang="ja-JP" altLang="en-US" sz="1400" dirty="0" smtClean="0">
                <a:latin typeface="ＭＳ ゴシック" panose="020B0609070205080204" pitchFamily="49" charset="-128"/>
                <a:ea typeface="ＭＳ ゴシック" panose="020B0609070205080204" pitchFamily="49" charset="-128"/>
              </a:rPr>
              <a:t>、①</a:t>
            </a:r>
            <a:r>
              <a:rPr lang="ja-JP" altLang="en-US" sz="1400" b="1" u="sng" dirty="0" smtClean="0">
                <a:latin typeface="ＭＳ ゴシック" panose="020B0609070205080204" pitchFamily="49" charset="-128"/>
                <a:ea typeface="ＭＳ ゴシック" panose="020B0609070205080204" pitchFamily="49" charset="-128"/>
              </a:rPr>
              <a:t>都道府県・市町村</a:t>
            </a:r>
            <a:r>
              <a:rPr lang="ja-JP" altLang="en-US" sz="1400" b="1" u="sng" dirty="0">
                <a:latin typeface="ＭＳ ゴシック" panose="020B0609070205080204" pitchFamily="49" charset="-128"/>
                <a:ea typeface="ＭＳ ゴシック" panose="020B0609070205080204" pitchFamily="49" charset="-128"/>
              </a:rPr>
              <a:t>が保険者として目指す方向性について</a:t>
            </a:r>
            <a:r>
              <a:rPr lang="ja-JP" altLang="en-US" sz="1400" b="1" u="sng" dirty="0" smtClean="0">
                <a:latin typeface="ＭＳ ゴシック" panose="020B0609070205080204" pitchFamily="49" charset="-128"/>
                <a:ea typeface="ＭＳ ゴシック" panose="020B0609070205080204" pitchFamily="49" charset="-128"/>
              </a:rPr>
              <a:t>認識を共有</a:t>
            </a:r>
            <a:r>
              <a:rPr lang="ja-JP" altLang="en-US" sz="1400" dirty="0" smtClean="0">
                <a:latin typeface="ＭＳ ゴシック" panose="020B0609070205080204" pitchFamily="49" charset="-128"/>
                <a:ea typeface="ＭＳ ゴシック" panose="020B0609070205080204" pitchFamily="49" charset="-128"/>
              </a:rPr>
              <a:t>すること、②被</a:t>
            </a:r>
            <a:r>
              <a:rPr lang="ja-JP" altLang="en-US" sz="1400" dirty="0">
                <a:latin typeface="ＭＳ ゴシック" panose="020B0609070205080204" pitchFamily="49" charset="-128"/>
                <a:ea typeface="ＭＳ ゴシック" panose="020B0609070205080204" pitchFamily="49" charset="-128"/>
              </a:rPr>
              <a:t>保険者、療養</a:t>
            </a:r>
            <a:r>
              <a:rPr lang="ja-JP" altLang="en-US" sz="1400" dirty="0" smtClean="0">
                <a:latin typeface="ＭＳ ゴシック" panose="020B0609070205080204" pitchFamily="49" charset="-128"/>
                <a:ea typeface="ＭＳ ゴシック" panose="020B0609070205080204" pitchFamily="49" charset="-128"/>
              </a:rPr>
              <a:t>担当者、公益、</a:t>
            </a:r>
            <a:r>
              <a:rPr lang="ja-JP" altLang="en-US" sz="1400" dirty="0">
                <a:latin typeface="ＭＳ ゴシック" panose="020B0609070205080204" pitchFamily="49" charset="-128"/>
                <a:ea typeface="ＭＳ ゴシック" panose="020B0609070205080204" pitchFamily="49" charset="-128"/>
              </a:rPr>
              <a:t>被用者</a:t>
            </a:r>
            <a:r>
              <a:rPr lang="ja-JP" altLang="en-US" sz="1400" dirty="0" smtClean="0">
                <a:latin typeface="ＭＳ ゴシック" panose="020B0609070205080204" pitchFamily="49" charset="-128"/>
                <a:ea typeface="ＭＳ ゴシック" panose="020B0609070205080204" pitchFamily="49" charset="-128"/>
              </a:rPr>
              <a:t>保険等</a:t>
            </a:r>
            <a:r>
              <a:rPr lang="ja-JP" altLang="en-US" sz="1400" dirty="0">
                <a:latin typeface="ＭＳ ゴシック" panose="020B0609070205080204" pitchFamily="49" charset="-128"/>
                <a:ea typeface="ＭＳ ゴシック" panose="020B0609070205080204" pitchFamily="49" charset="-128"/>
              </a:rPr>
              <a:t>の</a:t>
            </a:r>
            <a:r>
              <a:rPr lang="ja-JP" altLang="en-US" sz="1400" b="1" u="sng" dirty="0" smtClean="0">
                <a:latin typeface="ＭＳ ゴシック" panose="020B0609070205080204" pitchFamily="49" charset="-128"/>
                <a:ea typeface="ＭＳ ゴシック" panose="020B0609070205080204" pitchFamily="49" charset="-128"/>
              </a:rPr>
              <a:t>関係者</a:t>
            </a:r>
            <a:r>
              <a:rPr lang="ja-JP" altLang="en-US" sz="1400" b="1" u="sng" dirty="0">
                <a:latin typeface="ＭＳ ゴシック" panose="020B0609070205080204" pitchFamily="49" charset="-128"/>
                <a:ea typeface="ＭＳ ゴシック" panose="020B0609070205080204" pitchFamily="49" charset="-128"/>
              </a:rPr>
              <a:t>の</a:t>
            </a:r>
            <a:r>
              <a:rPr lang="ja-JP" altLang="en-US" sz="1400" b="1" u="sng" dirty="0" smtClean="0">
                <a:latin typeface="ＭＳ ゴシック" panose="020B0609070205080204" pitchFamily="49" charset="-128"/>
                <a:ea typeface="ＭＳ ゴシック" panose="020B0609070205080204" pitchFamily="49" charset="-128"/>
              </a:rPr>
              <a:t>意見を</a:t>
            </a:r>
            <a:r>
              <a:rPr lang="ja-JP" altLang="en-US" sz="1400" b="1" u="sng" dirty="0">
                <a:latin typeface="ＭＳ ゴシック" panose="020B0609070205080204" pitchFamily="49" charset="-128"/>
                <a:ea typeface="ＭＳ ゴシック" panose="020B0609070205080204" pitchFamily="49" charset="-128"/>
              </a:rPr>
              <a:t>聴く</a:t>
            </a:r>
            <a:r>
              <a:rPr lang="ja-JP" altLang="en-US" sz="1400" dirty="0" smtClean="0">
                <a:latin typeface="ＭＳ ゴシック" panose="020B0609070205080204" pitchFamily="49" charset="-128"/>
                <a:ea typeface="ＭＳ ゴシック" panose="020B0609070205080204" pitchFamily="49" charset="-128"/>
              </a:rPr>
              <a:t>ことが重要であり、</a:t>
            </a:r>
            <a:r>
              <a:rPr lang="ja-JP" altLang="en-US" sz="1400" b="1" u="sng" dirty="0" smtClean="0">
                <a:latin typeface="ＭＳ ゴシック" panose="020B0609070205080204" pitchFamily="49" charset="-128"/>
                <a:ea typeface="ＭＳ ゴシック" panose="020B0609070205080204" pitchFamily="49" charset="-128"/>
              </a:rPr>
              <a:t>策定後も定期的</a:t>
            </a:r>
            <a:r>
              <a:rPr lang="ja-JP" altLang="en-US" sz="1400" b="1" u="sng" dirty="0">
                <a:latin typeface="ＭＳ ゴシック" panose="020B0609070205080204" pitchFamily="49" charset="-128"/>
                <a:ea typeface="ＭＳ ゴシック" panose="020B0609070205080204" pitchFamily="49" charset="-128"/>
              </a:rPr>
              <a:t>な</a:t>
            </a:r>
            <a:r>
              <a:rPr lang="ja-JP" altLang="en-US" sz="1400" b="1" u="sng" dirty="0" smtClean="0">
                <a:latin typeface="ＭＳ ゴシック" panose="020B0609070205080204" pitchFamily="49" charset="-128"/>
                <a:ea typeface="ＭＳ ゴシック" panose="020B0609070205080204" pitchFamily="49" charset="-128"/>
              </a:rPr>
              <a:t>検証</a:t>
            </a:r>
            <a:r>
              <a:rPr lang="ja-JP" altLang="en-US" sz="1400" b="1" u="sng" dirty="0">
                <a:latin typeface="ＭＳ ゴシック" panose="020B0609070205080204" pitchFamily="49" charset="-128"/>
                <a:ea typeface="ＭＳ ゴシック" panose="020B0609070205080204" pitchFamily="49" charset="-128"/>
              </a:rPr>
              <a:t>・</a:t>
            </a:r>
            <a:r>
              <a:rPr lang="ja-JP" altLang="en-US" sz="1400" b="1" u="sng" dirty="0" smtClean="0">
                <a:latin typeface="ＭＳ ゴシック" panose="020B0609070205080204" pitchFamily="49" charset="-128"/>
                <a:ea typeface="ＭＳ ゴシック" panose="020B0609070205080204" pitchFamily="49" charset="-128"/>
              </a:rPr>
              <a:t>見直し・改善</a:t>
            </a:r>
            <a:r>
              <a:rPr lang="ja-JP" altLang="en-US" sz="1400" dirty="0" smtClean="0">
                <a:latin typeface="ＭＳ ゴシック" panose="020B0609070205080204" pitchFamily="49" charset="-128"/>
                <a:ea typeface="ＭＳ ゴシック" panose="020B0609070205080204" pitchFamily="49" charset="-128"/>
              </a:rPr>
              <a:t>をしていくことが重要。</a:t>
            </a:r>
            <a:r>
              <a:rPr lang="ja-JP" altLang="en-US" sz="1400" dirty="0">
                <a:latin typeface="ＭＳ ゴシック" panose="020B0609070205080204" pitchFamily="49" charset="-128"/>
                <a:ea typeface="ＭＳ ゴシック" panose="020B0609070205080204" pitchFamily="49" charset="-128"/>
              </a:rPr>
              <a:t>このため、以下の手順を基本と</a:t>
            </a:r>
            <a:r>
              <a:rPr lang="ja-JP" altLang="en-US" sz="1400" dirty="0" smtClean="0">
                <a:latin typeface="ＭＳ ゴシック" panose="020B0609070205080204" pitchFamily="49" charset="-128"/>
                <a:ea typeface="ＭＳ ゴシック" panose="020B0609070205080204" pitchFamily="49" charset="-128"/>
              </a:rPr>
              <a:t>して、地域の実情に応じて策定を行う。</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32" name="スライド番号プレースホルダー 1"/>
          <p:cNvSpPr txBox="1">
            <a:spLocks/>
          </p:cNvSpPr>
          <p:nvPr/>
        </p:nvSpPr>
        <p:spPr>
          <a:xfrm>
            <a:off x="7610152" y="6592267"/>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4</a:t>
            </a:fld>
            <a:endParaRPr lang="ja-JP" altLang="en-US"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1283396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43541" y="355878"/>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5" name="Rectangle 29"/>
          <p:cNvSpPr>
            <a:spLocks noChangeArrowheads="1"/>
          </p:cNvSpPr>
          <p:nvPr/>
        </p:nvSpPr>
        <p:spPr bwMode="auto">
          <a:xfrm>
            <a:off x="0" y="-11714"/>
            <a:ext cx="9839935" cy="400110"/>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dirty="0">
                <a:solidFill>
                  <a:schemeClr val="dk1"/>
                </a:solidFill>
                <a:latin typeface="HGP創英角ｺﾞｼｯｸUB" panose="020B0900000000000000" pitchFamily="50" charset="-128"/>
                <a:ea typeface="HGP創英角ｺﾞｼｯｸUB" panose="020B0900000000000000" pitchFamily="50" charset="-128"/>
              </a:rPr>
              <a:t>３</a:t>
            </a:r>
            <a:r>
              <a:rPr lang="ja-JP" altLang="en-US" dirty="0" smtClean="0">
                <a:solidFill>
                  <a:schemeClr val="dk1"/>
                </a:solidFill>
                <a:latin typeface="HGP創英角ｺﾞｼｯｸUB" panose="020B0900000000000000" pitchFamily="50" charset="-128"/>
                <a:ea typeface="HGP創英角ｺﾞｼｯｸUB" panose="020B0900000000000000" pitchFamily="50" charset="-128"/>
              </a:rPr>
              <a:t>．国保運営方針の主な記載事項</a:t>
            </a:r>
            <a:r>
              <a:rPr lang="en-US" altLang="ja-JP" dirty="0" smtClean="0">
                <a:solidFill>
                  <a:schemeClr val="dk1"/>
                </a:solidFill>
                <a:latin typeface="HGP創英角ｺﾞｼｯｸUB" panose="020B0900000000000000" pitchFamily="50" charset="-128"/>
                <a:ea typeface="HGP創英角ｺﾞｼｯｸUB" panose="020B0900000000000000" pitchFamily="50" charset="-128"/>
              </a:rPr>
              <a:t>(1)</a:t>
            </a:r>
            <a:endParaRPr lang="en-US" altLang="ja-JP" dirty="0">
              <a:solidFill>
                <a:schemeClr val="dk1"/>
              </a:solidFill>
              <a:latin typeface="HGP創英角ｺﾞｼｯｸUB" panose="020B0900000000000000" pitchFamily="50" charset="-128"/>
              <a:ea typeface="HGP創英角ｺﾞｼｯｸUB" panose="020B0900000000000000" pitchFamily="50" charset="-128"/>
            </a:endParaRPr>
          </a:p>
        </p:txBody>
      </p:sp>
      <p:sp>
        <p:nvSpPr>
          <p:cNvPr id="10" name="角丸四角形 9"/>
          <p:cNvSpPr/>
          <p:nvPr/>
        </p:nvSpPr>
        <p:spPr>
          <a:xfrm>
            <a:off x="379458" y="956593"/>
            <a:ext cx="9295389" cy="5818236"/>
          </a:xfrm>
          <a:prstGeom prst="roundRect">
            <a:avLst>
              <a:gd name="adj" fmla="val 326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66700" indent="-266700" algn="just">
              <a:lnSpc>
                <a:spcPts val="2000"/>
              </a:lnSpc>
            </a:pPr>
            <a:r>
              <a:rPr lang="ja-JP" altLang="en-US" sz="1500" b="1" dirty="0">
                <a:solidFill>
                  <a:schemeClr val="tx1"/>
                </a:solidFill>
                <a:latin typeface="+mj-ea"/>
                <a:ea typeface="+mj-ea"/>
              </a:rPr>
              <a:t>（医療費の動向と将来の見通し）</a:t>
            </a:r>
          </a:p>
          <a:p>
            <a:pPr marL="266700" indent="-266700" algn="just">
              <a:lnSpc>
                <a:spcPts val="2000"/>
              </a:lnSpc>
              <a:spcAft>
                <a:spcPts val="600"/>
              </a:spcAft>
            </a:pPr>
            <a:r>
              <a:rPr lang="ja-JP" altLang="en-US" sz="1500" dirty="0" smtClean="0">
                <a:solidFill>
                  <a:schemeClr val="tx1"/>
                </a:solidFill>
                <a:latin typeface="+mj-ea"/>
                <a:ea typeface="+mj-ea"/>
              </a:rPr>
              <a:t>　○ 都道府県</a:t>
            </a:r>
            <a:r>
              <a:rPr lang="ja-JP" altLang="en-US" sz="1500" dirty="0">
                <a:solidFill>
                  <a:schemeClr val="tx1"/>
                </a:solidFill>
                <a:latin typeface="+mj-ea"/>
                <a:ea typeface="+mj-ea"/>
              </a:rPr>
              <a:t>全体の国民健康保険における医療費の動向や、市町村ごとの保険料水準、財政状況の現況</a:t>
            </a:r>
            <a:r>
              <a:rPr lang="ja-JP" altLang="en-US" sz="1500" dirty="0" smtClean="0">
                <a:solidFill>
                  <a:schemeClr val="tx1"/>
                </a:solidFill>
                <a:latin typeface="+mj-ea"/>
                <a:ea typeface="+mj-ea"/>
              </a:rPr>
              <a:t>などの</a:t>
            </a:r>
            <a:r>
              <a:rPr lang="ja-JP" altLang="en-US" sz="1500" dirty="0">
                <a:solidFill>
                  <a:schemeClr val="tx1"/>
                </a:solidFill>
                <a:latin typeface="+mj-ea"/>
                <a:ea typeface="+mj-ea"/>
              </a:rPr>
              <a:t>ほか、将来の国民健康保険財政の見通しについても記載</a:t>
            </a:r>
            <a:r>
              <a:rPr lang="ja-JP" altLang="en-US" sz="1500" dirty="0" smtClean="0">
                <a:solidFill>
                  <a:schemeClr val="tx1"/>
                </a:solidFill>
                <a:latin typeface="+mj-ea"/>
                <a:ea typeface="+mj-ea"/>
              </a:rPr>
              <a:t>する。</a:t>
            </a:r>
            <a:endParaRPr lang="en-US" altLang="ja-JP" sz="1500" dirty="0" smtClean="0">
              <a:solidFill>
                <a:schemeClr val="tx1"/>
              </a:solidFill>
              <a:latin typeface="+mj-ea"/>
              <a:ea typeface="+mj-ea"/>
            </a:endParaRPr>
          </a:p>
          <a:p>
            <a:pPr marL="533400" indent="-533400" algn="just">
              <a:lnSpc>
                <a:spcPts val="2000"/>
              </a:lnSpc>
              <a:spcAft>
                <a:spcPts val="1200"/>
              </a:spcAft>
            </a:pPr>
            <a:r>
              <a:rPr lang="ja-JP" altLang="en-US" sz="1200" dirty="0" smtClean="0">
                <a:solidFill>
                  <a:schemeClr val="tx1"/>
                </a:solidFill>
                <a:latin typeface="ＭＳ Ｐ明朝" panose="02020600040205080304" pitchFamily="18" charset="-128"/>
                <a:ea typeface="ＭＳ Ｐ明朝" panose="02020600040205080304" pitchFamily="18" charset="-128"/>
              </a:rPr>
              <a:t>　　　　</a:t>
            </a:r>
            <a:r>
              <a:rPr lang="en-US" altLang="ja-JP" sz="1200" dirty="0" smtClean="0">
                <a:solidFill>
                  <a:schemeClr val="tx1"/>
                </a:solidFill>
                <a:latin typeface="ＭＳ Ｐ明朝" panose="02020600040205080304" pitchFamily="18" charset="-128"/>
                <a:ea typeface="ＭＳ Ｐ明朝" panose="02020600040205080304" pitchFamily="18" charset="-128"/>
              </a:rPr>
              <a:t>※</a:t>
            </a:r>
            <a:r>
              <a:rPr lang="ja-JP" altLang="en-US" sz="1200" dirty="0" smtClean="0">
                <a:solidFill>
                  <a:schemeClr val="tx1"/>
                </a:solidFill>
                <a:latin typeface="ＭＳ Ｐ明朝" panose="02020600040205080304" pitchFamily="18" charset="-128"/>
                <a:ea typeface="ＭＳ Ｐ明朝" panose="02020600040205080304" pitchFamily="18" charset="-128"/>
              </a:rPr>
              <a:t> 医療費</a:t>
            </a:r>
            <a:r>
              <a:rPr lang="ja-JP" altLang="en-US" sz="1200" dirty="0">
                <a:solidFill>
                  <a:schemeClr val="tx1"/>
                </a:solidFill>
                <a:latin typeface="ＭＳ Ｐ明朝" panose="02020600040205080304" pitchFamily="18" charset="-128"/>
                <a:ea typeface="ＭＳ Ｐ明朝" panose="02020600040205080304" pitchFamily="18" charset="-128"/>
              </a:rPr>
              <a:t>適正化計画においては、現在、第三期医療費適正化基本方針の策定に向けて、医療費の推計方法の見直しを検討中であり、国保運営方針においてその推計方法を参考とすることも考えられる。</a:t>
            </a:r>
            <a:endParaRPr lang="en-US" altLang="ja-JP" sz="1200" dirty="0" smtClean="0">
              <a:solidFill>
                <a:schemeClr val="tx1"/>
              </a:solidFill>
              <a:latin typeface="ＭＳ Ｐ明朝" panose="02020600040205080304" pitchFamily="18" charset="-128"/>
              <a:ea typeface="ＭＳ Ｐ明朝" panose="02020600040205080304" pitchFamily="18" charset="-128"/>
            </a:endParaRPr>
          </a:p>
          <a:p>
            <a:pPr marL="266700" indent="-266700" algn="just">
              <a:lnSpc>
                <a:spcPts val="2000"/>
              </a:lnSpc>
            </a:pPr>
            <a:r>
              <a:rPr lang="ja-JP" altLang="en-US" sz="1500" b="1" dirty="0">
                <a:solidFill>
                  <a:schemeClr val="tx1"/>
                </a:solidFill>
                <a:latin typeface="+mj-ea"/>
                <a:ea typeface="+mj-ea"/>
              </a:rPr>
              <a:t>（財政収支の改善に係る基本的な考え方）</a:t>
            </a:r>
          </a:p>
          <a:p>
            <a:pPr marL="266700" indent="-266700" algn="just">
              <a:lnSpc>
                <a:spcPts val="2000"/>
              </a:lnSpc>
              <a:spcAft>
                <a:spcPts val="600"/>
              </a:spcAft>
            </a:pPr>
            <a:r>
              <a:rPr lang="ja-JP" altLang="en-US" sz="1500" dirty="0" smtClean="0">
                <a:solidFill>
                  <a:schemeClr val="tx1"/>
                </a:solidFill>
                <a:latin typeface="+mj-ea"/>
                <a:ea typeface="+mj-ea"/>
              </a:rPr>
              <a:t>　○ 国保</a:t>
            </a:r>
            <a:r>
              <a:rPr lang="ja-JP" altLang="en-US" sz="1500" dirty="0">
                <a:solidFill>
                  <a:schemeClr val="tx1"/>
                </a:solidFill>
                <a:latin typeface="+mj-ea"/>
                <a:ea typeface="+mj-ea"/>
              </a:rPr>
              <a:t>財政を安定的に運営していくためには</a:t>
            </a:r>
            <a:r>
              <a:rPr lang="ja-JP" altLang="en-US" sz="1500" dirty="0" smtClean="0">
                <a:solidFill>
                  <a:schemeClr val="tx1"/>
                </a:solidFill>
                <a:latin typeface="+mj-ea"/>
                <a:ea typeface="+mj-ea"/>
              </a:rPr>
              <a:t>、国民</a:t>
            </a:r>
            <a:r>
              <a:rPr lang="ja-JP" altLang="en-US" sz="1500" dirty="0">
                <a:solidFill>
                  <a:schemeClr val="tx1"/>
                </a:solidFill>
                <a:latin typeface="+mj-ea"/>
                <a:ea typeface="+mj-ea"/>
              </a:rPr>
              <a:t>健康保険特別</a:t>
            </a:r>
            <a:r>
              <a:rPr lang="ja-JP" altLang="en-US" sz="1500" dirty="0" smtClean="0">
                <a:solidFill>
                  <a:schemeClr val="tx1"/>
                </a:solidFill>
                <a:latin typeface="+mj-ea"/>
                <a:ea typeface="+mj-ea"/>
              </a:rPr>
              <a:t>会計</a:t>
            </a:r>
            <a:r>
              <a:rPr lang="ja-JP" altLang="en-US" sz="1500" dirty="0">
                <a:solidFill>
                  <a:schemeClr val="tx1"/>
                </a:solidFill>
                <a:latin typeface="+mj-ea"/>
                <a:ea typeface="+mj-ea"/>
              </a:rPr>
              <a:t>の</a:t>
            </a:r>
            <a:r>
              <a:rPr lang="ja-JP" altLang="en-US" sz="1500" dirty="0" smtClean="0">
                <a:solidFill>
                  <a:schemeClr val="tx1"/>
                </a:solidFill>
                <a:latin typeface="+mj-ea"/>
                <a:ea typeface="+mj-ea"/>
              </a:rPr>
              <a:t>収支</a:t>
            </a:r>
            <a:r>
              <a:rPr lang="ja-JP" altLang="en-US" sz="1500" dirty="0">
                <a:solidFill>
                  <a:schemeClr val="tx1"/>
                </a:solidFill>
                <a:latin typeface="+mj-ea"/>
                <a:ea typeface="+mj-ea"/>
              </a:rPr>
              <a:t>が均衡していることが</a:t>
            </a:r>
            <a:r>
              <a:rPr lang="ja-JP" altLang="en-US" sz="1500" dirty="0" smtClean="0">
                <a:solidFill>
                  <a:schemeClr val="tx1"/>
                </a:solidFill>
                <a:latin typeface="+mj-ea"/>
                <a:ea typeface="+mj-ea"/>
              </a:rPr>
              <a:t>重要。</a:t>
            </a:r>
            <a:endParaRPr lang="ja-JP" altLang="en-US" sz="1500" dirty="0">
              <a:solidFill>
                <a:schemeClr val="tx1"/>
              </a:solidFill>
              <a:latin typeface="+mj-ea"/>
              <a:ea typeface="+mj-ea"/>
            </a:endParaRPr>
          </a:p>
          <a:p>
            <a:pPr marL="266700" indent="-266700" algn="just">
              <a:lnSpc>
                <a:spcPts val="2000"/>
              </a:lnSpc>
              <a:spcAft>
                <a:spcPts val="1200"/>
              </a:spcAft>
            </a:pPr>
            <a:r>
              <a:rPr lang="ja-JP" altLang="en-US" sz="1500" dirty="0" smtClean="0">
                <a:solidFill>
                  <a:schemeClr val="tx1"/>
                </a:solidFill>
                <a:latin typeface="+mj-ea"/>
                <a:ea typeface="+mj-ea"/>
              </a:rPr>
              <a:t>　○ 国民</a:t>
            </a:r>
            <a:r>
              <a:rPr lang="ja-JP" altLang="en-US" sz="1500" dirty="0">
                <a:solidFill>
                  <a:schemeClr val="tx1"/>
                </a:solidFill>
                <a:latin typeface="+mj-ea"/>
                <a:ea typeface="+mj-ea"/>
              </a:rPr>
              <a:t>健康保険特別会計において、</a:t>
            </a:r>
            <a:r>
              <a:rPr lang="ja-JP" altLang="en-US" sz="1500" b="1" u="sng" dirty="0">
                <a:solidFill>
                  <a:schemeClr val="tx1"/>
                </a:solidFill>
                <a:latin typeface="+mj-ea"/>
                <a:ea typeface="+mj-ea"/>
              </a:rPr>
              <a:t>解消又は削減すべき対象としての法定外の一般会計繰り入れとは、法定外の一般会計繰入の</a:t>
            </a:r>
            <a:r>
              <a:rPr lang="ja-JP" altLang="en-US" sz="1500" b="1" u="sng" dirty="0" smtClean="0">
                <a:solidFill>
                  <a:schemeClr val="tx1"/>
                </a:solidFill>
                <a:latin typeface="+mj-ea"/>
                <a:ea typeface="+mj-ea"/>
              </a:rPr>
              <a:t>うち</a:t>
            </a:r>
            <a:r>
              <a:rPr lang="ja-JP" altLang="en-US" sz="1500" b="1" u="sng" dirty="0">
                <a:solidFill>
                  <a:schemeClr val="tx1"/>
                </a:solidFill>
                <a:latin typeface="+mj-ea"/>
              </a:rPr>
              <a:t>①決算補填等を目的としたもの</a:t>
            </a:r>
            <a:r>
              <a:rPr lang="ja-JP" altLang="en-US" sz="1500" b="1" u="sng" dirty="0" smtClean="0">
                <a:solidFill>
                  <a:schemeClr val="tx1"/>
                </a:solidFill>
                <a:latin typeface="+mj-ea"/>
                <a:ea typeface="+mj-ea"/>
              </a:rPr>
              <a:t>を</a:t>
            </a:r>
            <a:r>
              <a:rPr lang="ja-JP" altLang="en-US" sz="1500" b="1" u="sng" dirty="0">
                <a:solidFill>
                  <a:schemeClr val="tx1"/>
                </a:solidFill>
                <a:latin typeface="+mj-ea"/>
                <a:ea typeface="+mj-ea"/>
              </a:rPr>
              <a:t>指すもの</a:t>
            </a:r>
            <a:r>
              <a:rPr lang="ja-JP" altLang="en-US" sz="1500" dirty="0">
                <a:solidFill>
                  <a:schemeClr val="tx1"/>
                </a:solidFill>
                <a:latin typeface="+mj-ea"/>
                <a:ea typeface="+mj-ea"/>
              </a:rPr>
              <a:t>であり</a:t>
            </a:r>
            <a:r>
              <a:rPr lang="ja-JP" altLang="en-US" sz="1500" dirty="0" smtClean="0">
                <a:solidFill>
                  <a:schemeClr val="tx1"/>
                </a:solidFill>
                <a:latin typeface="+mj-ea"/>
                <a:ea typeface="+mj-ea"/>
              </a:rPr>
              <a:t>、</a:t>
            </a:r>
            <a:r>
              <a:rPr lang="ja-JP" altLang="en-US" sz="1500" dirty="0" smtClean="0">
                <a:solidFill>
                  <a:schemeClr val="tx1"/>
                </a:solidFill>
                <a:latin typeface="+mj-ea"/>
              </a:rPr>
              <a:t>②</a:t>
            </a:r>
            <a:r>
              <a:rPr lang="ja-JP" altLang="en-US" sz="1500" dirty="0">
                <a:solidFill>
                  <a:schemeClr val="tx1"/>
                </a:solidFill>
                <a:latin typeface="+mj-ea"/>
              </a:rPr>
              <a:t>保健</a:t>
            </a:r>
            <a:r>
              <a:rPr lang="ja-JP" altLang="en-US" sz="1500" dirty="0" smtClean="0">
                <a:solidFill>
                  <a:schemeClr val="tx1"/>
                </a:solidFill>
                <a:latin typeface="+mj-ea"/>
              </a:rPr>
              <a:t>事業に係る費用</a:t>
            </a:r>
            <a:r>
              <a:rPr lang="ja-JP" altLang="en-US" sz="1500" dirty="0">
                <a:solidFill>
                  <a:schemeClr val="tx1"/>
                </a:solidFill>
                <a:latin typeface="+mj-ea"/>
              </a:rPr>
              <a:t>についての繰入れなどの決算補填等目的</a:t>
            </a:r>
            <a:r>
              <a:rPr lang="ja-JP" altLang="en-US" sz="1500" dirty="0" smtClean="0">
                <a:solidFill>
                  <a:schemeClr val="tx1"/>
                </a:solidFill>
                <a:latin typeface="+mj-ea"/>
              </a:rPr>
              <a:t>以外のもの</a:t>
            </a:r>
            <a:r>
              <a:rPr lang="ja-JP" altLang="en-US" sz="1500" dirty="0" smtClean="0">
                <a:solidFill>
                  <a:schemeClr val="tx1"/>
                </a:solidFill>
                <a:latin typeface="+mj-ea"/>
                <a:ea typeface="+mj-ea"/>
              </a:rPr>
              <a:t>は</a:t>
            </a:r>
            <a:r>
              <a:rPr lang="ja-JP" altLang="en-US" sz="1500" dirty="0">
                <a:solidFill>
                  <a:schemeClr val="tx1"/>
                </a:solidFill>
                <a:latin typeface="+mj-ea"/>
                <a:ea typeface="+mj-ea"/>
              </a:rPr>
              <a:t>、必ずしも解消・削減すべきとまでは</a:t>
            </a:r>
            <a:r>
              <a:rPr lang="ja-JP" altLang="en-US" sz="1500" dirty="0" smtClean="0">
                <a:solidFill>
                  <a:schemeClr val="tx1"/>
                </a:solidFill>
                <a:latin typeface="+mj-ea"/>
                <a:ea typeface="+mj-ea"/>
              </a:rPr>
              <a:t>言えないものである。</a:t>
            </a:r>
            <a:endParaRPr lang="en-US" altLang="ja-JP" sz="1500" dirty="0" smtClean="0">
              <a:solidFill>
                <a:schemeClr val="tx1"/>
              </a:solidFill>
              <a:latin typeface="+mj-ea"/>
              <a:ea typeface="+mj-ea"/>
            </a:endParaRPr>
          </a:p>
          <a:p>
            <a:pPr marL="266700" indent="-266700" algn="just">
              <a:lnSpc>
                <a:spcPts val="2000"/>
              </a:lnSpc>
            </a:pPr>
            <a:r>
              <a:rPr lang="ja-JP" altLang="en-US" sz="1500" b="1" dirty="0">
                <a:solidFill>
                  <a:schemeClr val="tx1"/>
                </a:solidFill>
                <a:latin typeface="+mj-ea"/>
                <a:ea typeface="+mj-ea"/>
              </a:rPr>
              <a:t>（赤字解消・削減の取組、目標年次等）</a:t>
            </a:r>
          </a:p>
          <a:p>
            <a:pPr marL="266700" indent="-266700" algn="just">
              <a:lnSpc>
                <a:spcPts val="2000"/>
              </a:lnSpc>
              <a:spcAft>
                <a:spcPts val="600"/>
              </a:spcAft>
            </a:pPr>
            <a:r>
              <a:rPr lang="ja-JP" altLang="en-US" sz="1500" dirty="0" smtClean="0">
                <a:solidFill>
                  <a:schemeClr val="tx1"/>
                </a:solidFill>
                <a:latin typeface="+mj-ea"/>
                <a:ea typeface="+mj-ea"/>
              </a:rPr>
              <a:t>　○ 決算</a:t>
            </a:r>
            <a:r>
              <a:rPr lang="ja-JP" altLang="en-US" sz="1500" dirty="0">
                <a:solidFill>
                  <a:schemeClr val="tx1"/>
                </a:solidFill>
                <a:latin typeface="+mj-ea"/>
                <a:ea typeface="+mj-ea"/>
              </a:rPr>
              <a:t>補填等を目的とする一般会計繰入や前年度繰上充用に</a:t>
            </a:r>
            <a:r>
              <a:rPr lang="ja-JP" altLang="en-US" sz="1500" dirty="0" smtClean="0">
                <a:solidFill>
                  <a:schemeClr val="tx1"/>
                </a:solidFill>
                <a:latin typeface="+mj-ea"/>
                <a:ea typeface="+mj-ea"/>
              </a:rPr>
              <a:t>ついて、</a:t>
            </a:r>
            <a:r>
              <a:rPr lang="ja-JP" altLang="en-US" sz="1500" dirty="0">
                <a:solidFill>
                  <a:schemeClr val="tx1"/>
                </a:solidFill>
                <a:latin typeface="+mj-ea"/>
                <a:ea typeface="+mj-ea"/>
              </a:rPr>
              <a:t>収納率の向上や医療費適正化の取組に</a:t>
            </a:r>
            <a:r>
              <a:rPr lang="ja-JP" altLang="en-US" sz="1500" dirty="0" smtClean="0">
                <a:solidFill>
                  <a:schemeClr val="tx1"/>
                </a:solidFill>
                <a:latin typeface="+mj-ea"/>
                <a:ea typeface="+mj-ea"/>
              </a:rPr>
              <a:t>あわせ、</a:t>
            </a:r>
            <a:r>
              <a:rPr lang="ja-JP" altLang="en-US" sz="1500" dirty="0">
                <a:solidFill>
                  <a:schemeClr val="tx1"/>
                </a:solidFill>
                <a:latin typeface="+mj-ea"/>
                <a:ea typeface="+mj-ea"/>
              </a:rPr>
              <a:t>計画的・段階的な解消が図られるよう、実効性のある取組を定めること</a:t>
            </a:r>
            <a:r>
              <a:rPr lang="ja-JP" altLang="en-US" sz="1500" dirty="0" smtClean="0">
                <a:solidFill>
                  <a:schemeClr val="tx1"/>
                </a:solidFill>
                <a:latin typeface="+mj-ea"/>
                <a:ea typeface="+mj-ea"/>
              </a:rPr>
              <a:t>。</a:t>
            </a:r>
            <a:endParaRPr lang="ja-JP" altLang="en-US" sz="1500" dirty="0">
              <a:solidFill>
                <a:schemeClr val="tx1"/>
              </a:solidFill>
              <a:latin typeface="+mj-ea"/>
              <a:ea typeface="+mj-ea"/>
            </a:endParaRPr>
          </a:p>
          <a:p>
            <a:pPr marL="266700" indent="-266700" algn="just">
              <a:lnSpc>
                <a:spcPts val="2000"/>
              </a:lnSpc>
              <a:spcAft>
                <a:spcPts val="600"/>
              </a:spcAft>
            </a:pPr>
            <a:r>
              <a:rPr lang="ja-JP" altLang="en-US" sz="1500" dirty="0" smtClean="0">
                <a:solidFill>
                  <a:schemeClr val="tx1"/>
                </a:solidFill>
                <a:latin typeface="+mj-ea"/>
                <a:ea typeface="+mj-ea"/>
              </a:rPr>
              <a:t>　○ </a:t>
            </a:r>
            <a:r>
              <a:rPr lang="ja-JP" altLang="en-US" sz="1500" dirty="0">
                <a:solidFill>
                  <a:schemeClr val="tx1"/>
                </a:solidFill>
                <a:latin typeface="+mj-ea"/>
                <a:ea typeface="+mj-ea"/>
              </a:rPr>
              <a:t>赤字市町村については、赤字についての要因</a:t>
            </a:r>
            <a:r>
              <a:rPr lang="ja-JP" altLang="en-US" sz="1500" dirty="0" smtClean="0">
                <a:solidFill>
                  <a:schemeClr val="tx1"/>
                </a:solidFill>
                <a:latin typeface="+mj-ea"/>
                <a:ea typeface="+mj-ea"/>
              </a:rPr>
              <a:t>分析、</a:t>
            </a:r>
            <a:r>
              <a:rPr lang="ja-JP" altLang="en-US" sz="1500" dirty="0">
                <a:solidFill>
                  <a:schemeClr val="tx1"/>
                </a:solidFill>
                <a:latin typeface="+mj-ea"/>
                <a:ea typeface="+mj-ea"/>
              </a:rPr>
              <a:t>必要な</a:t>
            </a:r>
            <a:r>
              <a:rPr lang="ja-JP" altLang="en-US" sz="1500" dirty="0" smtClean="0">
                <a:solidFill>
                  <a:schemeClr val="tx1"/>
                </a:solidFill>
                <a:latin typeface="+mj-ea"/>
                <a:ea typeface="+mj-ea"/>
              </a:rPr>
              <a:t>対策の整理を行うこと</a:t>
            </a:r>
            <a:r>
              <a:rPr lang="ja-JP" altLang="en-US" sz="1500" dirty="0">
                <a:solidFill>
                  <a:schemeClr val="tx1"/>
                </a:solidFill>
                <a:latin typeface="+mj-ea"/>
                <a:ea typeface="+mj-ea"/>
              </a:rPr>
              <a:t>。これを踏まえ、都道府県は、</a:t>
            </a:r>
            <a:r>
              <a:rPr lang="ja-JP" altLang="en-US" sz="1500" b="1" u="sng" dirty="0">
                <a:solidFill>
                  <a:schemeClr val="tx1"/>
                </a:solidFill>
                <a:latin typeface="+mj-ea"/>
                <a:ea typeface="+mj-ea"/>
              </a:rPr>
              <a:t>市町村ごとの赤字の解消又は削減の目標年次及び赤字解消に向けた取組を定める</a:t>
            </a:r>
            <a:r>
              <a:rPr lang="ja-JP" altLang="en-US" sz="1500" dirty="0">
                <a:solidFill>
                  <a:schemeClr val="tx1"/>
                </a:solidFill>
                <a:latin typeface="+mj-ea"/>
                <a:ea typeface="+mj-ea"/>
              </a:rPr>
              <a:t>こと</a:t>
            </a:r>
            <a:r>
              <a:rPr lang="ja-JP" altLang="en-US" sz="1500" dirty="0" smtClean="0">
                <a:solidFill>
                  <a:schemeClr val="tx1"/>
                </a:solidFill>
                <a:latin typeface="+mj-ea"/>
                <a:ea typeface="+mj-ea"/>
              </a:rPr>
              <a:t>。</a:t>
            </a:r>
            <a:endParaRPr lang="en-US" altLang="ja-JP" sz="1500" dirty="0" smtClean="0">
              <a:solidFill>
                <a:schemeClr val="tx1"/>
              </a:solidFill>
              <a:latin typeface="+mj-ea"/>
              <a:ea typeface="+mj-ea"/>
            </a:endParaRPr>
          </a:p>
          <a:p>
            <a:pPr marL="266700" indent="-266700" algn="just">
              <a:lnSpc>
                <a:spcPts val="2000"/>
              </a:lnSpc>
              <a:spcAft>
                <a:spcPts val="600"/>
              </a:spcAft>
            </a:pPr>
            <a:r>
              <a:rPr lang="ja-JP" altLang="en-US" sz="1200" dirty="0" smtClean="0">
                <a:solidFill>
                  <a:schemeClr val="tx1"/>
                </a:solidFill>
                <a:latin typeface="ＭＳ Ｐ明朝" panose="02020600040205080304" pitchFamily="18" charset="-128"/>
                <a:ea typeface="ＭＳ Ｐ明朝" panose="02020600040205080304" pitchFamily="18" charset="-128"/>
              </a:rPr>
              <a:t>　　　　</a:t>
            </a:r>
            <a:r>
              <a:rPr lang="en-US" altLang="ja-JP" sz="1200" dirty="0" smtClean="0">
                <a:solidFill>
                  <a:schemeClr val="tx1"/>
                </a:solidFill>
                <a:latin typeface="ＭＳ Ｐ明朝" panose="02020600040205080304" pitchFamily="18" charset="-128"/>
                <a:ea typeface="ＭＳ Ｐ明朝" panose="02020600040205080304" pitchFamily="18" charset="-128"/>
              </a:rPr>
              <a:t>※</a:t>
            </a:r>
            <a:r>
              <a:rPr lang="ja-JP" altLang="en-US" sz="1200" dirty="0" smtClean="0">
                <a:solidFill>
                  <a:schemeClr val="tx1"/>
                </a:solidFill>
                <a:latin typeface="ＭＳ Ｐ明朝" panose="02020600040205080304" pitchFamily="18" charset="-128"/>
                <a:ea typeface="ＭＳ Ｐ明朝" panose="02020600040205080304" pitchFamily="18" charset="-128"/>
              </a:rPr>
              <a:t> </a:t>
            </a:r>
            <a:r>
              <a:rPr lang="ja-JP" altLang="en-US" sz="1200" dirty="0">
                <a:solidFill>
                  <a:schemeClr val="tx1"/>
                </a:solidFill>
                <a:latin typeface="ＭＳ Ｐ明朝" panose="02020600040205080304" pitchFamily="18" charset="-128"/>
                <a:ea typeface="ＭＳ Ｐ明朝" panose="02020600040205080304" pitchFamily="18" charset="-128"/>
              </a:rPr>
              <a:t>赤字解消・削減の取組や目標</a:t>
            </a:r>
            <a:r>
              <a:rPr lang="ja-JP" altLang="en-US" sz="1200" dirty="0" smtClean="0">
                <a:solidFill>
                  <a:schemeClr val="tx1"/>
                </a:solidFill>
                <a:latin typeface="ＭＳ Ｐ明朝" panose="02020600040205080304" pitchFamily="18" charset="-128"/>
                <a:ea typeface="ＭＳ Ｐ明朝" panose="02020600040205080304" pitchFamily="18" charset="-128"/>
              </a:rPr>
              <a:t>年次は</a:t>
            </a:r>
            <a:r>
              <a:rPr lang="ja-JP" altLang="en-US" sz="1200" dirty="0">
                <a:solidFill>
                  <a:schemeClr val="tx1"/>
                </a:solidFill>
                <a:latin typeface="ＭＳ Ｐ明朝" panose="02020600040205080304" pitchFamily="18" charset="-128"/>
                <a:ea typeface="ＭＳ Ｐ明朝" panose="02020600040205080304" pitchFamily="18" charset="-128"/>
              </a:rPr>
              <a:t>、</a:t>
            </a:r>
            <a:r>
              <a:rPr lang="ja-JP" altLang="en-US" sz="1200" dirty="0" smtClean="0">
                <a:solidFill>
                  <a:schemeClr val="tx1"/>
                </a:solidFill>
                <a:latin typeface="ＭＳ Ｐ明朝" panose="02020600040205080304" pitchFamily="18" charset="-128"/>
                <a:ea typeface="ＭＳ Ｐ明朝" panose="02020600040205080304" pitchFamily="18" charset="-128"/>
              </a:rPr>
              <a:t>新制度</a:t>
            </a:r>
            <a:r>
              <a:rPr lang="ja-JP" altLang="en-US" sz="1200" dirty="0">
                <a:solidFill>
                  <a:schemeClr val="tx1"/>
                </a:solidFill>
                <a:latin typeface="ＭＳ Ｐ明朝" panose="02020600040205080304" pitchFamily="18" charset="-128"/>
                <a:ea typeface="ＭＳ Ｐ明朝" panose="02020600040205080304" pitchFamily="18" charset="-128"/>
              </a:rPr>
              <a:t>の</a:t>
            </a:r>
            <a:r>
              <a:rPr lang="ja-JP" altLang="en-US" sz="1200" dirty="0" smtClean="0">
                <a:solidFill>
                  <a:schemeClr val="tx1"/>
                </a:solidFill>
                <a:latin typeface="ＭＳ Ｐ明朝" panose="02020600040205080304" pitchFamily="18" charset="-128"/>
                <a:ea typeface="ＭＳ Ｐ明朝" panose="02020600040205080304" pitchFamily="18" charset="-128"/>
              </a:rPr>
              <a:t>納付</a:t>
            </a:r>
            <a:r>
              <a:rPr lang="ja-JP" altLang="en-US" sz="1200" dirty="0">
                <a:solidFill>
                  <a:schemeClr val="tx1"/>
                </a:solidFill>
                <a:latin typeface="ＭＳ Ｐ明朝" panose="02020600040205080304" pitchFamily="18" charset="-128"/>
                <a:ea typeface="ＭＳ Ｐ明朝" panose="02020600040205080304" pitchFamily="18" charset="-128"/>
              </a:rPr>
              <a:t>金、標準保険料率、公費等を勘案し、平成</a:t>
            </a:r>
            <a:r>
              <a:rPr lang="en-US" altLang="ja-JP" sz="1200" dirty="0">
                <a:solidFill>
                  <a:schemeClr val="tx1"/>
                </a:solidFill>
                <a:latin typeface="ＭＳ Ｐ明朝" panose="02020600040205080304" pitchFamily="18" charset="-128"/>
                <a:ea typeface="ＭＳ Ｐ明朝" panose="02020600040205080304" pitchFamily="18" charset="-128"/>
              </a:rPr>
              <a:t>30</a:t>
            </a:r>
            <a:r>
              <a:rPr lang="ja-JP" altLang="en-US" sz="1200" dirty="0">
                <a:solidFill>
                  <a:schemeClr val="tx1"/>
                </a:solidFill>
                <a:latin typeface="ＭＳ Ｐ明朝" panose="02020600040205080304" pitchFamily="18" charset="-128"/>
                <a:ea typeface="ＭＳ Ｐ明朝" panose="02020600040205080304" pitchFamily="18" charset="-128"/>
              </a:rPr>
              <a:t>年度から設定することが望ましい。</a:t>
            </a:r>
            <a:endParaRPr lang="ja-JP" altLang="en-US" sz="1500" dirty="0">
              <a:solidFill>
                <a:schemeClr val="tx1"/>
              </a:solidFill>
              <a:latin typeface="ＭＳ Ｐ明朝" panose="02020600040205080304" pitchFamily="18" charset="-128"/>
              <a:ea typeface="ＭＳ Ｐ明朝" panose="02020600040205080304" pitchFamily="18" charset="-128"/>
            </a:endParaRPr>
          </a:p>
          <a:p>
            <a:pPr marL="533400" indent="-533400" algn="just">
              <a:lnSpc>
                <a:spcPts val="2000"/>
              </a:lnSpc>
              <a:spcAft>
                <a:spcPts val="600"/>
              </a:spcAft>
            </a:pPr>
            <a:r>
              <a:rPr lang="ja-JP" altLang="en-US" sz="1200" dirty="0">
                <a:solidFill>
                  <a:schemeClr val="tx1"/>
                </a:solidFill>
                <a:latin typeface="ＭＳ Ｐ明朝" panose="02020600040205080304" pitchFamily="18" charset="-128"/>
                <a:ea typeface="ＭＳ Ｐ明朝" panose="02020600040205080304" pitchFamily="18" charset="-128"/>
              </a:rPr>
              <a:t>　</a:t>
            </a:r>
            <a:r>
              <a:rPr lang="ja-JP" altLang="en-US" sz="1200" dirty="0" smtClean="0">
                <a:solidFill>
                  <a:schemeClr val="tx1"/>
                </a:solidFill>
                <a:latin typeface="ＭＳ Ｐ明朝" panose="02020600040205080304" pitchFamily="18" charset="-128"/>
                <a:ea typeface="ＭＳ Ｐ明朝" panose="02020600040205080304" pitchFamily="18" charset="-128"/>
              </a:rPr>
              <a:t>　　　</a:t>
            </a:r>
            <a:r>
              <a:rPr lang="en-US" altLang="ja-JP" sz="1200" dirty="0" smtClean="0">
                <a:solidFill>
                  <a:schemeClr val="tx1"/>
                </a:solidFill>
                <a:latin typeface="ＭＳ Ｐ明朝" panose="02020600040205080304" pitchFamily="18" charset="-128"/>
                <a:ea typeface="ＭＳ Ｐ明朝" panose="02020600040205080304" pitchFamily="18" charset="-128"/>
              </a:rPr>
              <a:t>※</a:t>
            </a:r>
            <a:r>
              <a:rPr lang="ja-JP" altLang="en-US" sz="1200" dirty="0" smtClean="0">
                <a:solidFill>
                  <a:schemeClr val="tx1"/>
                </a:solidFill>
                <a:latin typeface="ＭＳ Ｐ明朝" panose="02020600040205080304" pitchFamily="18" charset="-128"/>
                <a:ea typeface="ＭＳ Ｐ明朝" panose="02020600040205080304" pitchFamily="18" charset="-128"/>
              </a:rPr>
              <a:t> また、赤字</a:t>
            </a:r>
            <a:r>
              <a:rPr lang="ja-JP" altLang="en-US" sz="1200" dirty="0">
                <a:solidFill>
                  <a:schemeClr val="tx1"/>
                </a:solidFill>
                <a:latin typeface="ＭＳ Ｐ明朝" panose="02020600040205080304" pitchFamily="18" charset="-128"/>
                <a:ea typeface="ＭＳ Ｐ明朝" panose="02020600040205080304" pitchFamily="18" charset="-128"/>
              </a:rPr>
              <a:t>の解消又は</a:t>
            </a:r>
            <a:r>
              <a:rPr lang="ja-JP" altLang="en-US" sz="1200" dirty="0" smtClean="0">
                <a:solidFill>
                  <a:schemeClr val="tx1"/>
                </a:solidFill>
                <a:latin typeface="ＭＳ Ｐ明朝" panose="02020600040205080304" pitchFamily="18" charset="-128"/>
                <a:ea typeface="ＭＳ Ｐ明朝" panose="02020600040205080304" pitchFamily="18" charset="-128"/>
              </a:rPr>
              <a:t>削減は、</a:t>
            </a:r>
            <a:r>
              <a:rPr lang="ja-JP" altLang="en-US" sz="1200" dirty="0">
                <a:solidFill>
                  <a:schemeClr val="tx1"/>
                </a:solidFill>
                <a:latin typeface="ＭＳ Ｐ明朝" panose="02020600040205080304" pitchFamily="18" charset="-128"/>
                <a:ea typeface="ＭＳ Ｐ明朝" panose="02020600040205080304" pitchFamily="18" charset="-128"/>
              </a:rPr>
              <a:t>原則として赤字発生年度の翌年度に解消を図ることが</a:t>
            </a:r>
            <a:r>
              <a:rPr lang="ja-JP" altLang="en-US" sz="1200" dirty="0" smtClean="0">
                <a:solidFill>
                  <a:schemeClr val="tx1"/>
                </a:solidFill>
                <a:latin typeface="ＭＳ Ｐ明朝" panose="02020600040205080304" pitchFamily="18" charset="-128"/>
                <a:ea typeface="ＭＳ Ｐ明朝" panose="02020600040205080304" pitchFamily="18" charset="-128"/>
              </a:rPr>
              <a:t>望ましいが、</a:t>
            </a:r>
            <a:r>
              <a:rPr lang="ja-JP" altLang="en-US" sz="1200" dirty="0">
                <a:solidFill>
                  <a:schemeClr val="tx1"/>
                </a:solidFill>
                <a:latin typeface="ＭＳ Ｐ明朝" panose="02020600040205080304" pitchFamily="18" charset="-128"/>
                <a:ea typeface="ＭＳ Ｐ明朝" panose="02020600040205080304" pitchFamily="18" charset="-128"/>
              </a:rPr>
              <a:t>単年度での赤字の解消が困難な場合は、例えば、５年度以内の計画を策定し、段階的に赤字を削減し、できる限り赤字を解消するよう努めるものとするなど、市町村の実態を踏まえて、その目標を定めること。</a:t>
            </a:r>
          </a:p>
        </p:txBody>
      </p:sp>
      <p:sp>
        <p:nvSpPr>
          <p:cNvPr id="14" name="正方形/長方形 13"/>
          <p:cNvSpPr/>
          <p:nvPr/>
        </p:nvSpPr>
        <p:spPr>
          <a:xfrm>
            <a:off x="7393278" y="44656"/>
            <a:ext cx="2456266"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smtClean="0">
                <a:solidFill>
                  <a:schemeClr val="tx1"/>
                </a:solidFill>
              </a:rPr>
              <a:t>詳細は引き続き地方と協議</a:t>
            </a:r>
            <a:endParaRPr kumimoji="1" lang="ja-JP" altLang="en-US" sz="1200" dirty="0">
              <a:solidFill>
                <a:schemeClr val="tx1"/>
              </a:solidFill>
            </a:endParaRPr>
          </a:p>
        </p:txBody>
      </p:sp>
      <p:sp>
        <p:nvSpPr>
          <p:cNvPr id="8" name="スライド番号プレースホルダー 1"/>
          <p:cNvSpPr txBox="1">
            <a:spLocks/>
          </p:cNvSpPr>
          <p:nvPr/>
        </p:nvSpPr>
        <p:spPr>
          <a:xfrm>
            <a:off x="7610152" y="6592267"/>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5</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3" name="角丸四角形 2"/>
          <p:cNvSpPr/>
          <p:nvPr/>
        </p:nvSpPr>
        <p:spPr>
          <a:xfrm>
            <a:off x="260629" y="595819"/>
            <a:ext cx="5988516" cy="384909"/>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a:t>
            </a:r>
            <a:r>
              <a:rPr lang="ja-JP" altLang="en-US" b="1" dirty="0">
                <a:solidFill>
                  <a:schemeClr val="tx1"/>
                </a:solidFill>
              </a:rPr>
              <a:t>１）国民健康保険の医療に要する費用及び財政の</a:t>
            </a:r>
            <a:r>
              <a:rPr lang="ja-JP" altLang="en-US" b="1" dirty="0" smtClean="0">
                <a:solidFill>
                  <a:schemeClr val="tx1"/>
                </a:solidFill>
              </a:rPr>
              <a:t>見通し</a:t>
            </a:r>
            <a:endParaRPr lang="ja-JP" altLang="en-US" b="1" dirty="0">
              <a:solidFill>
                <a:schemeClr val="tx1"/>
              </a:solidFill>
            </a:endParaRPr>
          </a:p>
        </p:txBody>
      </p:sp>
    </p:spTree>
    <p:extLst>
      <p:ext uri="{BB962C8B-B14F-4D97-AF65-F5344CB8AC3E}">
        <p14:creationId xmlns:p14="http://schemas.microsoft.com/office/powerpoint/2010/main" val="20696740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43541" y="388396"/>
            <a:ext cx="994954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5" name="Rectangle 29"/>
          <p:cNvSpPr>
            <a:spLocks noChangeArrowheads="1"/>
          </p:cNvSpPr>
          <p:nvPr/>
        </p:nvSpPr>
        <p:spPr bwMode="auto">
          <a:xfrm>
            <a:off x="0" y="-11714"/>
            <a:ext cx="9839935" cy="400110"/>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dirty="0">
                <a:solidFill>
                  <a:schemeClr val="dk1"/>
                </a:solidFill>
                <a:latin typeface="HGP創英角ｺﾞｼｯｸUB" panose="020B0900000000000000" pitchFamily="50" charset="-128"/>
                <a:ea typeface="HGP創英角ｺﾞｼｯｸUB" panose="020B0900000000000000" pitchFamily="50" charset="-128"/>
              </a:rPr>
              <a:t>３</a:t>
            </a:r>
            <a:r>
              <a:rPr lang="ja-JP" altLang="en-US" dirty="0" smtClean="0">
                <a:solidFill>
                  <a:schemeClr val="dk1"/>
                </a:solidFill>
                <a:latin typeface="HGP創英角ｺﾞｼｯｸUB" panose="020B0900000000000000" pitchFamily="50" charset="-128"/>
                <a:ea typeface="HGP創英角ｺﾞｼｯｸUB" panose="020B0900000000000000" pitchFamily="50" charset="-128"/>
              </a:rPr>
              <a:t>．国保運営方針の主な記載事項</a:t>
            </a:r>
            <a:r>
              <a:rPr lang="en-US" altLang="ja-JP" dirty="0" smtClean="0">
                <a:solidFill>
                  <a:schemeClr val="dk1"/>
                </a:solidFill>
                <a:latin typeface="HGP創英角ｺﾞｼｯｸUB" panose="020B0900000000000000" pitchFamily="50" charset="-128"/>
                <a:ea typeface="HGP創英角ｺﾞｼｯｸUB" panose="020B0900000000000000" pitchFamily="50" charset="-128"/>
              </a:rPr>
              <a:t>(2)</a:t>
            </a:r>
            <a:endParaRPr lang="en-US" altLang="ja-JP" dirty="0">
              <a:solidFill>
                <a:schemeClr val="dk1"/>
              </a:solidFill>
              <a:latin typeface="HGP創英角ｺﾞｼｯｸUB" panose="020B0900000000000000" pitchFamily="50" charset="-128"/>
              <a:ea typeface="HGP創英角ｺﾞｼｯｸUB" panose="020B0900000000000000" pitchFamily="50" charset="-128"/>
            </a:endParaRPr>
          </a:p>
        </p:txBody>
      </p:sp>
      <p:sp>
        <p:nvSpPr>
          <p:cNvPr id="10" name="角丸四角形 9"/>
          <p:cNvSpPr/>
          <p:nvPr/>
        </p:nvSpPr>
        <p:spPr>
          <a:xfrm>
            <a:off x="379458" y="956593"/>
            <a:ext cx="9295389" cy="5352727"/>
          </a:xfrm>
          <a:prstGeom prst="roundRect">
            <a:avLst>
              <a:gd name="adj" fmla="val 326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66700" indent="-266700" algn="just">
              <a:lnSpc>
                <a:spcPts val="2000"/>
              </a:lnSpc>
            </a:pPr>
            <a:r>
              <a:rPr lang="ja-JP" altLang="en-US" sz="1500" b="1" dirty="0">
                <a:solidFill>
                  <a:schemeClr val="tx1"/>
                </a:solidFill>
                <a:latin typeface="+mj-ea"/>
                <a:ea typeface="+mj-ea"/>
              </a:rPr>
              <a:t>（標準的な保険料算定方式）</a:t>
            </a:r>
          </a:p>
          <a:p>
            <a:pPr marL="266700" indent="-266700" algn="just">
              <a:lnSpc>
                <a:spcPts val="2000"/>
              </a:lnSpc>
              <a:spcAft>
                <a:spcPts val="600"/>
              </a:spcAft>
            </a:pPr>
            <a:r>
              <a:rPr lang="ja-JP" altLang="en-US" sz="1500" dirty="0" smtClean="0">
                <a:solidFill>
                  <a:schemeClr val="tx1"/>
                </a:solidFill>
                <a:latin typeface="+mj-ea"/>
                <a:ea typeface="+mj-ea"/>
              </a:rPr>
              <a:t>　○ 年齢</a:t>
            </a:r>
            <a:r>
              <a:rPr lang="ja-JP" altLang="en-US" sz="1500" dirty="0">
                <a:solidFill>
                  <a:schemeClr val="tx1"/>
                </a:solidFill>
                <a:latin typeface="+mj-ea"/>
                <a:ea typeface="+mj-ea"/>
              </a:rPr>
              <a:t>構成の差異の調整後の医療費水準が同じ市町村であれば、同じ応益割保険料の標準保険料率となることを基本に、各市町村の実態も踏まえて、市町村における標準的な保険料算定方式を定めること</a:t>
            </a:r>
            <a:r>
              <a:rPr lang="ja-JP" altLang="en-US" sz="1500" dirty="0" smtClean="0">
                <a:solidFill>
                  <a:schemeClr val="tx1"/>
                </a:solidFill>
                <a:latin typeface="+mj-ea"/>
                <a:ea typeface="+mj-ea"/>
              </a:rPr>
              <a:t>。</a:t>
            </a:r>
            <a:endParaRPr lang="en-US" altLang="ja-JP" sz="1500" dirty="0" smtClean="0">
              <a:solidFill>
                <a:schemeClr val="tx1"/>
              </a:solidFill>
              <a:latin typeface="+mj-ea"/>
              <a:ea typeface="+mj-ea"/>
            </a:endParaRPr>
          </a:p>
          <a:p>
            <a:pPr marL="533400" lvl="0" indent="-533400" algn="just">
              <a:spcAft>
                <a:spcPts val="600"/>
              </a:spcAft>
            </a:pPr>
            <a:r>
              <a:rPr lang="ja-JP" altLang="en-US" sz="1200" dirty="0">
                <a:solidFill>
                  <a:prstClr val="black"/>
                </a:solidFill>
                <a:latin typeface="ＭＳ Ｐ明朝" panose="02020600040205080304" pitchFamily="18" charset="-128"/>
                <a:ea typeface="ＭＳ Ｐ明朝" panose="02020600040205080304" pitchFamily="18" charset="-128"/>
              </a:rPr>
              <a:t>　　　　</a:t>
            </a:r>
            <a:r>
              <a:rPr lang="en-US" altLang="ja-JP" sz="1200" dirty="0">
                <a:solidFill>
                  <a:prstClr val="black"/>
                </a:solidFill>
                <a:latin typeface="ＭＳ Ｐ明朝" panose="02020600040205080304" pitchFamily="18" charset="-128"/>
                <a:ea typeface="ＭＳ Ｐ明朝" panose="02020600040205080304" pitchFamily="18" charset="-128"/>
              </a:rPr>
              <a:t>※</a:t>
            </a:r>
            <a:r>
              <a:rPr lang="ja-JP" altLang="en-US" sz="1200" dirty="0">
                <a:solidFill>
                  <a:prstClr val="black"/>
                </a:solidFill>
                <a:latin typeface="ＭＳ Ｐ明朝" panose="02020600040205080304" pitchFamily="18" charset="-128"/>
                <a:ea typeface="ＭＳ Ｐ明朝" panose="02020600040205080304" pitchFamily="18" charset="-128"/>
              </a:rPr>
              <a:t>　標準保険料率の算定に当たって必要な国保事業費納付金の算定に関連する</a:t>
            </a:r>
            <a:r>
              <a:rPr lang="ja-JP" altLang="en-US" sz="1200" dirty="0" smtClean="0">
                <a:solidFill>
                  <a:prstClr val="black"/>
                </a:solidFill>
                <a:latin typeface="ＭＳ Ｐ明朝" panose="02020600040205080304" pitchFamily="18" charset="-128"/>
                <a:ea typeface="ＭＳ Ｐ明朝" panose="02020600040205080304" pitchFamily="18" charset="-128"/>
              </a:rPr>
              <a:t>項目に</a:t>
            </a:r>
            <a:r>
              <a:rPr lang="ja-JP" altLang="en-US" sz="1200" dirty="0">
                <a:solidFill>
                  <a:prstClr val="black"/>
                </a:solidFill>
                <a:latin typeface="ＭＳ Ｐ明朝" panose="02020600040205080304" pitchFamily="18" charset="-128"/>
                <a:ea typeface="ＭＳ Ｐ明朝" panose="02020600040205080304" pitchFamily="18" charset="-128"/>
              </a:rPr>
              <a:t>ついてもあわせて定めることが</a:t>
            </a:r>
            <a:r>
              <a:rPr lang="ja-JP" altLang="en-US" sz="1200" dirty="0" smtClean="0">
                <a:solidFill>
                  <a:prstClr val="black"/>
                </a:solidFill>
                <a:latin typeface="ＭＳ Ｐ明朝" panose="02020600040205080304" pitchFamily="18" charset="-128"/>
                <a:ea typeface="ＭＳ Ｐ明朝" panose="02020600040205080304" pitchFamily="18" charset="-128"/>
              </a:rPr>
              <a:t>考えられ、</a:t>
            </a:r>
            <a:endParaRPr lang="en-US" altLang="ja-JP" sz="1200" dirty="0" smtClean="0">
              <a:solidFill>
                <a:prstClr val="black"/>
              </a:solidFill>
              <a:latin typeface="ＭＳ Ｐ明朝" panose="02020600040205080304" pitchFamily="18" charset="-128"/>
              <a:ea typeface="ＭＳ Ｐ明朝" panose="02020600040205080304" pitchFamily="18" charset="-128"/>
            </a:endParaRPr>
          </a:p>
          <a:p>
            <a:pPr marL="533400" lvl="0" indent="-533400" algn="just">
              <a:spcAft>
                <a:spcPts val="600"/>
              </a:spcAft>
            </a:pPr>
            <a:r>
              <a:rPr lang="ja-JP" altLang="en-US" sz="1200" dirty="0">
                <a:solidFill>
                  <a:prstClr val="black"/>
                </a:solidFill>
                <a:latin typeface="ＭＳ Ｐ明朝" panose="02020600040205080304" pitchFamily="18" charset="-128"/>
                <a:ea typeface="ＭＳ Ｐ明朝" panose="02020600040205080304" pitchFamily="18" charset="-128"/>
              </a:rPr>
              <a:t>　</a:t>
            </a:r>
            <a:r>
              <a:rPr lang="ja-JP" altLang="en-US" sz="1200" dirty="0" smtClean="0">
                <a:solidFill>
                  <a:prstClr val="black"/>
                </a:solidFill>
                <a:latin typeface="ＭＳ Ｐ明朝" panose="02020600040205080304" pitchFamily="18" charset="-128"/>
                <a:ea typeface="ＭＳ Ｐ明朝" panose="02020600040205080304" pitchFamily="18" charset="-128"/>
              </a:rPr>
              <a:t>　　　　 具体的</a:t>
            </a:r>
            <a:r>
              <a:rPr lang="ja-JP" altLang="en-US" sz="1200" dirty="0">
                <a:solidFill>
                  <a:prstClr val="black"/>
                </a:solidFill>
                <a:latin typeface="ＭＳ Ｐ明朝" panose="02020600040205080304" pitchFamily="18" charset="-128"/>
                <a:ea typeface="ＭＳ Ｐ明朝" panose="02020600040205080304" pitchFamily="18" charset="-128"/>
              </a:rPr>
              <a:t>には、</a:t>
            </a:r>
          </a:p>
          <a:p>
            <a:pPr marL="533400" lvl="0" indent="-533400" algn="just">
              <a:spcAft>
                <a:spcPts val="600"/>
              </a:spcAft>
            </a:pPr>
            <a:r>
              <a:rPr lang="ja-JP" altLang="en-US" sz="1200" dirty="0">
                <a:solidFill>
                  <a:prstClr val="black"/>
                </a:solidFill>
                <a:latin typeface="ＭＳ Ｐ明朝" panose="02020600040205080304" pitchFamily="18" charset="-128"/>
                <a:ea typeface="ＭＳ Ｐ明朝" panose="02020600040205080304" pitchFamily="18" charset="-128"/>
              </a:rPr>
              <a:t>　　　　　・　標準的な保険料算定方式について、２方式、３方式又は４方式のいずれの方式を採るか</a:t>
            </a:r>
          </a:p>
          <a:p>
            <a:pPr marL="533400" lvl="0" indent="-533400" algn="just">
              <a:spcAft>
                <a:spcPts val="600"/>
              </a:spcAft>
            </a:pPr>
            <a:r>
              <a:rPr lang="ja-JP" altLang="en-US" sz="1200" dirty="0">
                <a:solidFill>
                  <a:prstClr val="black"/>
                </a:solidFill>
                <a:latin typeface="ＭＳ Ｐ明朝" panose="02020600040205080304" pitchFamily="18" charset="-128"/>
                <a:ea typeface="ＭＳ Ｐ明朝" panose="02020600040205080304" pitchFamily="18" charset="-128"/>
              </a:rPr>
              <a:t>　　　　　・　標準的な保険料の応益割と応能割の割合をどの程度にするか</a:t>
            </a:r>
          </a:p>
          <a:p>
            <a:pPr marL="533400" lvl="0" indent="-533400" algn="just">
              <a:spcAft>
                <a:spcPts val="600"/>
              </a:spcAft>
            </a:pPr>
            <a:r>
              <a:rPr lang="ja-JP" altLang="en-US" sz="1200" dirty="0">
                <a:solidFill>
                  <a:prstClr val="black"/>
                </a:solidFill>
                <a:latin typeface="ＭＳ Ｐ明朝" panose="02020600040205080304" pitchFamily="18" charset="-128"/>
                <a:ea typeface="ＭＳ Ｐ明朝" panose="02020600040205080304" pitchFamily="18" charset="-128"/>
              </a:rPr>
              <a:t>　　　　　・　所得割と資産割、均等割と平等割の割合をそれぞれどの程度にするか</a:t>
            </a:r>
          </a:p>
          <a:p>
            <a:pPr marL="533400" lvl="0" indent="-533400" algn="just">
              <a:spcAft>
                <a:spcPts val="600"/>
              </a:spcAft>
            </a:pPr>
            <a:r>
              <a:rPr lang="ja-JP" altLang="en-US" sz="1200" dirty="0">
                <a:solidFill>
                  <a:prstClr val="black"/>
                </a:solidFill>
                <a:latin typeface="ＭＳ Ｐ明朝" panose="02020600040205080304" pitchFamily="18" charset="-128"/>
                <a:ea typeface="ＭＳ Ｐ明朝" panose="02020600040205080304" pitchFamily="18" charset="-128"/>
              </a:rPr>
              <a:t>　　　　　・ 標準保険料率の算定に必要な国保事業費納付金（以下「納付金」という。）の算定に当たって、医療費水準をどの程度反映するか（</a:t>
            </a:r>
            <a:r>
              <a:rPr lang="en-US" altLang="ja-JP" sz="1200" dirty="0">
                <a:solidFill>
                  <a:prstClr val="black"/>
                </a:solidFill>
                <a:latin typeface="ＭＳ Ｐ明朝" panose="02020600040205080304" pitchFamily="18" charset="-128"/>
                <a:ea typeface="ＭＳ Ｐ明朝" panose="02020600040205080304" pitchFamily="18" charset="-128"/>
              </a:rPr>
              <a:t>α</a:t>
            </a:r>
          </a:p>
          <a:p>
            <a:pPr marL="533400" lvl="0" indent="-533400" algn="just">
              <a:spcAft>
                <a:spcPts val="600"/>
              </a:spcAft>
            </a:pPr>
            <a:r>
              <a:rPr lang="ja-JP" altLang="en-US" sz="1200" dirty="0">
                <a:solidFill>
                  <a:prstClr val="black"/>
                </a:solidFill>
                <a:latin typeface="ＭＳ Ｐ明朝" panose="02020600040205080304" pitchFamily="18" charset="-128"/>
                <a:ea typeface="ＭＳ Ｐ明朝" panose="02020600040205080304" pitchFamily="18" charset="-128"/>
              </a:rPr>
              <a:t>　　　　　　をどのように設定するか）</a:t>
            </a:r>
          </a:p>
          <a:p>
            <a:pPr marL="533400" lvl="0" indent="-533400" algn="just">
              <a:spcAft>
                <a:spcPts val="600"/>
              </a:spcAft>
            </a:pPr>
            <a:r>
              <a:rPr lang="ja-JP" altLang="en-US" sz="1200" dirty="0">
                <a:solidFill>
                  <a:prstClr val="black"/>
                </a:solidFill>
                <a:latin typeface="ＭＳ Ｐ明朝" panose="02020600040205080304" pitchFamily="18" charset="-128"/>
                <a:ea typeface="ＭＳ Ｐ明朝" panose="02020600040205080304" pitchFamily="18" charset="-128"/>
              </a:rPr>
              <a:t>　　　　　・　各市町村の所得のシェアを各市町村の納付金にどの程度反映するか（</a:t>
            </a:r>
            <a:r>
              <a:rPr lang="en-US" altLang="ja-JP" sz="1200" dirty="0">
                <a:solidFill>
                  <a:prstClr val="black"/>
                </a:solidFill>
                <a:latin typeface="ＭＳ Ｐ明朝" panose="02020600040205080304" pitchFamily="18" charset="-128"/>
                <a:ea typeface="ＭＳ Ｐ明朝" panose="02020600040205080304" pitchFamily="18" charset="-128"/>
              </a:rPr>
              <a:t>β</a:t>
            </a:r>
            <a:r>
              <a:rPr lang="ja-JP" altLang="en-US" sz="1200" dirty="0">
                <a:solidFill>
                  <a:prstClr val="black"/>
                </a:solidFill>
                <a:latin typeface="ＭＳ Ｐ明朝" panose="02020600040205080304" pitchFamily="18" charset="-128"/>
                <a:ea typeface="ＭＳ Ｐ明朝" panose="02020600040205080304" pitchFamily="18" charset="-128"/>
              </a:rPr>
              <a:t>をどのように設定するか）</a:t>
            </a:r>
          </a:p>
          <a:p>
            <a:pPr marL="533400" lvl="0" indent="-533400" algn="just">
              <a:spcAft>
                <a:spcPts val="600"/>
              </a:spcAft>
            </a:pPr>
            <a:r>
              <a:rPr lang="ja-JP" altLang="en-US" sz="1200" dirty="0">
                <a:solidFill>
                  <a:prstClr val="black"/>
                </a:solidFill>
                <a:latin typeface="ＭＳ Ｐ明朝" panose="02020600040205080304" pitchFamily="18" charset="-128"/>
                <a:ea typeface="ＭＳ Ｐ明朝" panose="02020600040205080304" pitchFamily="18" charset="-128"/>
              </a:rPr>
              <a:t>　　　　　・　賦課限度額をどのように設定するか</a:t>
            </a:r>
          </a:p>
          <a:p>
            <a:pPr marL="533400" lvl="0" indent="-533400" algn="just">
              <a:spcAft>
                <a:spcPts val="600"/>
              </a:spcAft>
            </a:pPr>
            <a:r>
              <a:rPr lang="ja-JP" altLang="en-US" sz="1200" dirty="0">
                <a:solidFill>
                  <a:prstClr val="black"/>
                </a:solidFill>
                <a:latin typeface="ＭＳ Ｐ明朝" panose="02020600040205080304" pitchFamily="18" charset="-128"/>
                <a:ea typeface="ＭＳ Ｐ明朝" panose="02020600040205080304" pitchFamily="18" charset="-128"/>
              </a:rPr>
              <a:t>　　　　　等について定めることが考えられる（医療分、後期高齢者支援金分、介護納付金分についてそれぞれ定めることが考えられる。）。</a:t>
            </a:r>
            <a:endParaRPr lang="en-US" altLang="ja-JP" sz="1200" dirty="0" smtClean="0">
              <a:solidFill>
                <a:prstClr val="black"/>
              </a:solidFill>
              <a:latin typeface="ＭＳ Ｐ明朝" panose="02020600040205080304" pitchFamily="18" charset="-128"/>
              <a:ea typeface="ＭＳ Ｐ明朝" panose="02020600040205080304" pitchFamily="18" charset="-128"/>
            </a:endParaRPr>
          </a:p>
          <a:p>
            <a:pPr marL="533400" indent="-533400" algn="just">
              <a:lnSpc>
                <a:spcPts val="2000"/>
              </a:lnSpc>
              <a:spcAft>
                <a:spcPts val="600"/>
              </a:spcAft>
            </a:pPr>
            <a:r>
              <a:rPr lang="ja-JP" altLang="en-US" sz="1200" dirty="0" smtClean="0">
                <a:solidFill>
                  <a:prstClr val="black"/>
                </a:solidFill>
                <a:latin typeface="ＭＳ Ｐ明朝" panose="02020600040205080304" pitchFamily="18" charset="-128"/>
                <a:ea typeface="ＭＳ Ｐ明朝" panose="02020600040205080304" pitchFamily="18" charset="-128"/>
              </a:rPr>
              <a:t>　　　</a:t>
            </a:r>
            <a:r>
              <a:rPr lang="ja-JP" altLang="en-US" sz="1200" dirty="0">
                <a:solidFill>
                  <a:prstClr val="black"/>
                </a:solidFill>
                <a:latin typeface="ＭＳ Ｐ明朝" panose="02020600040205080304" pitchFamily="18" charset="-128"/>
                <a:ea typeface="ＭＳ Ｐ明朝" panose="02020600040205080304" pitchFamily="18" charset="-128"/>
              </a:rPr>
              <a:t>　</a:t>
            </a:r>
            <a:endParaRPr lang="en-US" altLang="ja-JP" sz="1200" dirty="0" smtClean="0">
              <a:solidFill>
                <a:prstClr val="black"/>
              </a:solidFill>
              <a:latin typeface="ＭＳ Ｐ明朝" panose="02020600040205080304" pitchFamily="18" charset="-128"/>
              <a:ea typeface="ＭＳ Ｐ明朝" panose="02020600040205080304" pitchFamily="18" charset="-128"/>
            </a:endParaRPr>
          </a:p>
          <a:p>
            <a:pPr marL="533400" indent="-533400" algn="just">
              <a:spcAft>
                <a:spcPts val="600"/>
              </a:spcAft>
            </a:pPr>
            <a:r>
              <a:rPr lang="ja-JP" altLang="en-US" sz="1200" dirty="0">
                <a:solidFill>
                  <a:prstClr val="black"/>
                </a:solidFill>
                <a:latin typeface="ＭＳ Ｐ明朝" panose="02020600040205080304" pitchFamily="18" charset="-128"/>
                <a:ea typeface="ＭＳ Ｐ明朝" panose="02020600040205080304" pitchFamily="18" charset="-128"/>
              </a:rPr>
              <a:t>　</a:t>
            </a:r>
            <a:r>
              <a:rPr lang="ja-JP" altLang="en-US" sz="1200" dirty="0" smtClean="0">
                <a:solidFill>
                  <a:prstClr val="black"/>
                </a:solidFill>
                <a:latin typeface="ＭＳ Ｐ明朝" panose="02020600040205080304" pitchFamily="18" charset="-128"/>
                <a:ea typeface="ＭＳ Ｐ明朝" panose="02020600040205080304" pitchFamily="18" charset="-128"/>
              </a:rPr>
              <a:t>　　</a:t>
            </a:r>
            <a:endParaRPr lang="en-US" altLang="ja-JP" sz="1500" dirty="0" smtClean="0">
              <a:solidFill>
                <a:schemeClr val="tx1"/>
              </a:solidFill>
              <a:latin typeface="+mj-ea"/>
              <a:ea typeface="+mj-ea"/>
            </a:endParaRPr>
          </a:p>
          <a:p>
            <a:pPr marL="177800" indent="-177800" algn="just">
              <a:lnSpc>
                <a:spcPts val="2000"/>
              </a:lnSpc>
            </a:pPr>
            <a:r>
              <a:rPr lang="ja-JP" altLang="en-US" sz="1500" b="1" dirty="0">
                <a:solidFill>
                  <a:schemeClr val="tx1"/>
                </a:solidFill>
                <a:latin typeface="+mj-ea"/>
                <a:ea typeface="+mj-ea"/>
              </a:rPr>
              <a:t>（標準的な収納率）</a:t>
            </a:r>
          </a:p>
          <a:p>
            <a:pPr marL="266700" indent="-266700" algn="just">
              <a:lnSpc>
                <a:spcPts val="2000"/>
              </a:lnSpc>
              <a:spcAft>
                <a:spcPts val="600"/>
              </a:spcAft>
            </a:pPr>
            <a:r>
              <a:rPr lang="ja-JP" altLang="en-US" sz="1500" dirty="0" smtClean="0">
                <a:solidFill>
                  <a:schemeClr val="tx1"/>
                </a:solidFill>
                <a:latin typeface="+mj-ea"/>
                <a:ea typeface="+mj-ea"/>
              </a:rPr>
              <a:t>　○ 標準的</a:t>
            </a:r>
            <a:r>
              <a:rPr lang="ja-JP" altLang="en-US" sz="1500" dirty="0">
                <a:solidFill>
                  <a:schemeClr val="tx1"/>
                </a:solidFill>
                <a:latin typeface="+mj-ea"/>
                <a:ea typeface="+mj-ea"/>
              </a:rPr>
              <a:t>な収納率の算定に当たっては、</a:t>
            </a:r>
            <a:r>
              <a:rPr lang="ja-JP" altLang="en-US" sz="1500" b="1" u="sng" dirty="0">
                <a:solidFill>
                  <a:schemeClr val="tx1"/>
                </a:solidFill>
                <a:latin typeface="+mj-ea"/>
                <a:ea typeface="+mj-ea"/>
              </a:rPr>
              <a:t>各市町村の収納率の実態を踏まえた実現可能な水準</a:t>
            </a:r>
            <a:r>
              <a:rPr lang="ja-JP" altLang="en-US" sz="1500" dirty="0">
                <a:solidFill>
                  <a:schemeClr val="tx1"/>
                </a:solidFill>
                <a:latin typeface="+mj-ea"/>
                <a:ea typeface="+mj-ea"/>
              </a:rPr>
              <a:t>としつつ、</a:t>
            </a:r>
            <a:r>
              <a:rPr lang="ja-JP" altLang="en-US" sz="1500" b="1" u="sng" dirty="0">
                <a:solidFill>
                  <a:schemeClr val="tx1"/>
                </a:solidFill>
                <a:latin typeface="+mj-ea"/>
                <a:ea typeface="+mj-ea"/>
              </a:rPr>
              <a:t>かつ、低い収納率に合わせることなく</a:t>
            </a:r>
            <a:r>
              <a:rPr lang="ja-JP" altLang="en-US" sz="1500" dirty="0">
                <a:solidFill>
                  <a:schemeClr val="tx1"/>
                </a:solidFill>
                <a:latin typeface="+mj-ea"/>
                <a:ea typeface="+mj-ea"/>
              </a:rPr>
              <a:t>、例えば、保険者規模別や市町村別などにより適切に設定すること。</a:t>
            </a:r>
          </a:p>
          <a:p>
            <a:pPr marL="177800" indent="-177800" algn="just">
              <a:lnSpc>
                <a:spcPts val="2000"/>
              </a:lnSpc>
              <a:spcAft>
                <a:spcPts val="600"/>
              </a:spcAft>
            </a:pPr>
            <a:r>
              <a:rPr lang="ja-JP" altLang="en-US" sz="1200" dirty="0" smtClean="0">
                <a:solidFill>
                  <a:schemeClr val="tx1"/>
                </a:solidFill>
                <a:latin typeface="ＭＳ Ｐ明朝" panose="02020600040205080304" pitchFamily="18" charset="-128"/>
                <a:ea typeface="ＭＳ Ｐ明朝" panose="02020600040205080304" pitchFamily="18" charset="-128"/>
              </a:rPr>
              <a:t>　　　　</a:t>
            </a:r>
            <a:r>
              <a:rPr lang="en-US" altLang="ja-JP" sz="1200" dirty="0" smtClean="0">
                <a:solidFill>
                  <a:schemeClr val="tx1"/>
                </a:solidFill>
                <a:latin typeface="ＭＳ Ｐ明朝" panose="02020600040205080304" pitchFamily="18" charset="-128"/>
                <a:ea typeface="ＭＳ Ｐ明朝" panose="02020600040205080304" pitchFamily="18" charset="-128"/>
              </a:rPr>
              <a:t>※ </a:t>
            </a:r>
            <a:r>
              <a:rPr lang="ja-JP" altLang="en-US" sz="1200" dirty="0" smtClean="0">
                <a:solidFill>
                  <a:schemeClr val="tx1"/>
                </a:solidFill>
                <a:latin typeface="ＭＳ Ｐ明朝" panose="02020600040205080304" pitchFamily="18" charset="-128"/>
                <a:ea typeface="ＭＳ Ｐ明朝" panose="02020600040205080304" pitchFamily="18" charset="-128"/>
              </a:rPr>
              <a:t>各市町村</a:t>
            </a:r>
            <a:r>
              <a:rPr lang="ja-JP" altLang="en-US" sz="1200" dirty="0">
                <a:solidFill>
                  <a:schemeClr val="tx1"/>
                </a:solidFill>
                <a:latin typeface="ＭＳ Ｐ明朝" panose="02020600040205080304" pitchFamily="18" charset="-128"/>
                <a:ea typeface="ＭＳ Ｐ明朝" panose="02020600040205080304" pitchFamily="18" charset="-128"/>
              </a:rPr>
              <a:t>が目指すべき収納率目標については、これとは別に定める必要があることに留意</a:t>
            </a:r>
            <a:r>
              <a:rPr lang="ja-JP" altLang="en-US" sz="1200" dirty="0" smtClean="0">
                <a:solidFill>
                  <a:schemeClr val="tx1"/>
                </a:solidFill>
                <a:latin typeface="ＭＳ Ｐ明朝" panose="02020600040205080304" pitchFamily="18" charset="-128"/>
                <a:ea typeface="ＭＳ Ｐ明朝" panose="02020600040205080304" pitchFamily="18" charset="-128"/>
              </a:rPr>
              <a:t>。</a:t>
            </a:r>
            <a:r>
              <a:rPr lang="ja-JP" altLang="en-US" sz="1200" dirty="0">
                <a:solidFill>
                  <a:schemeClr val="tx1"/>
                </a:solidFill>
                <a:latin typeface="ＭＳ Ｐ明朝" panose="02020600040205080304" pitchFamily="18" charset="-128"/>
                <a:ea typeface="ＭＳ Ｐ明朝" panose="02020600040205080304" pitchFamily="18" charset="-128"/>
              </a:rPr>
              <a:t>　</a:t>
            </a:r>
            <a:r>
              <a:rPr lang="ja-JP" altLang="en-US" sz="1200" dirty="0" smtClean="0">
                <a:solidFill>
                  <a:schemeClr val="tx1"/>
                </a:solidFill>
                <a:latin typeface="ＭＳ Ｐ明朝" panose="02020600040205080304" pitchFamily="18" charset="-128"/>
                <a:ea typeface="ＭＳ Ｐ明朝" panose="02020600040205080304" pitchFamily="18" charset="-128"/>
              </a:rPr>
              <a:t>　</a:t>
            </a:r>
            <a:endParaRPr lang="ja-JP" altLang="en-US" sz="1500" dirty="0">
              <a:solidFill>
                <a:schemeClr val="tx1"/>
              </a:solidFill>
              <a:latin typeface="+mj-ea"/>
              <a:ea typeface="+mj-ea"/>
            </a:endParaRPr>
          </a:p>
        </p:txBody>
      </p:sp>
      <p:sp>
        <p:nvSpPr>
          <p:cNvPr id="14" name="正方形/長方形 13"/>
          <p:cNvSpPr/>
          <p:nvPr/>
        </p:nvSpPr>
        <p:spPr>
          <a:xfrm>
            <a:off x="7393278" y="44656"/>
            <a:ext cx="2456266"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smtClean="0">
                <a:solidFill>
                  <a:schemeClr val="tx1"/>
                </a:solidFill>
              </a:rPr>
              <a:t>詳細は引き続き地方と協議</a:t>
            </a:r>
            <a:endParaRPr kumimoji="1" lang="ja-JP" altLang="en-US" sz="1200" dirty="0">
              <a:solidFill>
                <a:schemeClr val="tx1"/>
              </a:solidFill>
            </a:endParaRPr>
          </a:p>
        </p:txBody>
      </p:sp>
      <p:sp>
        <p:nvSpPr>
          <p:cNvPr id="8" name="スライド番号プレースホルダー 1"/>
          <p:cNvSpPr txBox="1">
            <a:spLocks/>
          </p:cNvSpPr>
          <p:nvPr/>
        </p:nvSpPr>
        <p:spPr>
          <a:xfrm>
            <a:off x="7610152" y="6592267"/>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6</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23" name="角丸四角形 22"/>
          <p:cNvSpPr/>
          <p:nvPr/>
        </p:nvSpPr>
        <p:spPr>
          <a:xfrm>
            <a:off x="288618" y="595819"/>
            <a:ext cx="6464582" cy="384909"/>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（２）市町村における保険料の標準的な算定方法に関する事項</a:t>
            </a:r>
          </a:p>
        </p:txBody>
      </p:sp>
    </p:spTree>
    <p:extLst>
      <p:ext uri="{BB962C8B-B14F-4D97-AF65-F5344CB8AC3E}">
        <p14:creationId xmlns:p14="http://schemas.microsoft.com/office/powerpoint/2010/main" val="2751108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43541" y="388396"/>
            <a:ext cx="994954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5" name="Rectangle 29"/>
          <p:cNvSpPr>
            <a:spLocks noChangeArrowheads="1"/>
          </p:cNvSpPr>
          <p:nvPr/>
        </p:nvSpPr>
        <p:spPr bwMode="auto">
          <a:xfrm>
            <a:off x="0" y="-11714"/>
            <a:ext cx="9839935" cy="400110"/>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dirty="0">
                <a:solidFill>
                  <a:prstClr val="black"/>
                </a:solidFill>
                <a:latin typeface="HGP創英角ｺﾞｼｯｸUB" panose="020B0900000000000000" pitchFamily="50" charset="-128"/>
                <a:ea typeface="HGP創英角ｺﾞｼｯｸUB" panose="020B0900000000000000" pitchFamily="50" charset="-128"/>
              </a:rPr>
              <a:t>３</a:t>
            </a:r>
            <a:r>
              <a:rPr lang="ja-JP" altLang="en-US" dirty="0" smtClean="0">
                <a:solidFill>
                  <a:prstClr val="black"/>
                </a:solidFill>
                <a:latin typeface="HGP創英角ｺﾞｼｯｸUB" panose="020B0900000000000000" pitchFamily="50" charset="-128"/>
                <a:ea typeface="HGP創英角ｺﾞｼｯｸUB" panose="020B0900000000000000" pitchFamily="50" charset="-128"/>
              </a:rPr>
              <a:t>．国保運営方針の主な記載事項</a:t>
            </a:r>
            <a:r>
              <a:rPr lang="en-US" altLang="ja-JP" dirty="0" smtClean="0">
                <a:solidFill>
                  <a:prstClr val="black"/>
                </a:solidFill>
                <a:latin typeface="HGP創英角ｺﾞｼｯｸUB" panose="020B0900000000000000" pitchFamily="50" charset="-128"/>
                <a:ea typeface="HGP創英角ｺﾞｼｯｸUB" panose="020B0900000000000000" pitchFamily="50" charset="-128"/>
              </a:rPr>
              <a:t>(3)</a:t>
            </a:r>
            <a:r>
              <a:rPr lang="ja-JP" altLang="en-US" dirty="0" smtClean="0">
                <a:solidFill>
                  <a:prstClr val="black"/>
                </a:solidFill>
                <a:latin typeface="HGP創英角ｺﾞｼｯｸUB" panose="020B0900000000000000" pitchFamily="50" charset="-128"/>
                <a:ea typeface="HGP創英角ｺﾞｼｯｸUB" panose="020B0900000000000000" pitchFamily="50" charset="-128"/>
              </a:rPr>
              <a:t>～</a:t>
            </a:r>
            <a:r>
              <a:rPr lang="en-US" altLang="ja-JP" dirty="0" smtClean="0">
                <a:solidFill>
                  <a:prstClr val="black"/>
                </a:solidFill>
                <a:latin typeface="HGP創英角ｺﾞｼｯｸUB" panose="020B0900000000000000" pitchFamily="50" charset="-128"/>
                <a:ea typeface="HGP創英角ｺﾞｼｯｸUB" panose="020B0900000000000000" pitchFamily="50" charset="-128"/>
              </a:rPr>
              <a:t>(4)</a:t>
            </a:r>
            <a:endParaRPr lang="en-US" altLang="ja-JP" dirty="0">
              <a:solidFill>
                <a:prstClr val="black"/>
              </a:solidFill>
              <a:latin typeface="HGP創英角ｺﾞｼｯｸUB" panose="020B0900000000000000" pitchFamily="50" charset="-128"/>
              <a:ea typeface="HGP創英角ｺﾞｼｯｸUB" panose="020B0900000000000000" pitchFamily="50" charset="-128"/>
            </a:endParaRPr>
          </a:p>
        </p:txBody>
      </p:sp>
      <p:sp>
        <p:nvSpPr>
          <p:cNvPr id="14" name="正方形/長方形 13"/>
          <p:cNvSpPr/>
          <p:nvPr/>
        </p:nvSpPr>
        <p:spPr>
          <a:xfrm>
            <a:off x="7393278" y="44656"/>
            <a:ext cx="2456266"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smtClean="0">
                <a:solidFill>
                  <a:prstClr val="black"/>
                </a:solidFill>
              </a:rPr>
              <a:t>※</a:t>
            </a:r>
            <a:r>
              <a:rPr lang="ja-JP" altLang="en-US" sz="1200" dirty="0" smtClean="0">
                <a:solidFill>
                  <a:prstClr val="black"/>
                </a:solidFill>
              </a:rPr>
              <a:t>詳細は引き続き地方と協議</a:t>
            </a:r>
            <a:endParaRPr lang="ja-JP" altLang="en-US" sz="1200" dirty="0">
              <a:solidFill>
                <a:prstClr val="black"/>
              </a:solidFill>
            </a:endParaRPr>
          </a:p>
        </p:txBody>
      </p:sp>
      <p:sp>
        <p:nvSpPr>
          <p:cNvPr id="8" name="スライド番号プレースホルダー 1"/>
          <p:cNvSpPr txBox="1">
            <a:spLocks/>
          </p:cNvSpPr>
          <p:nvPr/>
        </p:nvSpPr>
        <p:spPr>
          <a:xfrm>
            <a:off x="7610152" y="6592267"/>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solidFill>
                  <a:prstClr val="black">
                    <a:tint val="75000"/>
                  </a:prstClr>
                </a:solidFill>
                <a:latin typeface="ＤＦ特太ゴシック体" panose="020B0509000000000000" pitchFamily="49" charset="-128"/>
                <a:ea typeface="ＤＦ特太ゴシック体" panose="020B0509000000000000" pitchFamily="49" charset="-128"/>
              </a:rPr>
              <a:pPr/>
              <a:t>7</a:t>
            </a:fld>
            <a:endParaRPr lang="ja-JP" altLang="en-US" dirty="0">
              <a:solidFill>
                <a:prstClr val="black">
                  <a:tint val="75000"/>
                </a:prstClr>
              </a:solidFill>
              <a:latin typeface="ＤＦ特太ゴシック体" panose="020B0509000000000000" pitchFamily="49" charset="-128"/>
              <a:ea typeface="ＤＦ特太ゴシック体" panose="020B0509000000000000" pitchFamily="49" charset="-128"/>
            </a:endParaRPr>
          </a:p>
        </p:txBody>
      </p:sp>
      <p:sp>
        <p:nvSpPr>
          <p:cNvPr id="11" name="角丸四角形 10"/>
          <p:cNvSpPr/>
          <p:nvPr/>
        </p:nvSpPr>
        <p:spPr>
          <a:xfrm>
            <a:off x="291312" y="981463"/>
            <a:ext cx="9295389" cy="2336982"/>
          </a:xfrm>
          <a:prstGeom prst="roundRect">
            <a:avLst>
              <a:gd name="adj" fmla="val 326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66700" indent="-266700" algn="just">
              <a:lnSpc>
                <a:spcPts val="2000"/>
              </a:lnSpc>
            </a:pPr>
            <a:r>
              <a:rPr lang="ja-JP" altLang="en-US" sz="1500" b="1" dirty="0">
                <a:solidFill>
                  <a:prstClr val="black"/>
                </a:solidFill>
                <a:latin typeface="ＭＳ Ｐゴシック"/>
              </a:rPr>
              <a:t>（収納対策）</a:t>
            </a:r>
          </a:p>
          <a:p>
            <a:pPr marL="266700" indent="-266700" algn="just">
              <a:lnSpc>
                <a:spcPts val="2000"/>
              </a:lnSpc>
              <a:spcAft>
                <a:spcPts val="600"/>
              </a:spcAft>
            </a:pPr>
            <a:r>
              <a:rPr lang="ja-JP" altLang="en-US" sz="1500" dirty="0" smtClean="0">
                <a:solidFill>
                  <a:prstClr val="black"/>
                </a:solidFill>
                <a:latin typeface="ＭＳ Ｐゴシック"/>
              </a:rPr>
              <a:t>　○ </a:t>
            </a:r>
            <a:r>
              <a:rPr lang="ja-JP" altLang="en-US" sz="1500" dirty="0">
                <a:solidFill>
                  <a:prstClr val="black"/>
                </a:solidFill>
                <a:latin typeface="ＭＳ Ｐゴシック"/>
              </a:rPr>
              <a:t>都道府県は</a:t>
            </a:r>
            <a:r>
              <a:rPr lang="ja-JP" altLang="en-US" sz="1500" dirty="0" smtClean="0">
                <a:solidFill>
                  <a:prstClr val="black"/>
                </a:solidFill>
                <a:latin typeface="ＭＳ Ｐゴシック"/>
              </a:rPr>
              <a:t>、各市町村</a:t>
            </a:r>
            <a:r>
              <a:rPr lang="ja-JP" altLang="en-US" sz="1500" dirty="0">
                <a:solidFill>
                  <a:prstClr val="black"/>
                </a:solidFill>
                <a:latin typeface="ＭＳ Ｐゴシック"/>
              </a:rPr>
              <a:t>における収納率を向上させる観点から、</a:t>
            </a:r>
            <a:r>
              <a:rPr lang="ja-JP" altLang="en-US" sz="1500" b="1" u="sng" dirty="0">
                <a:solidFill>
                  <a:prstClr val="black"/>
                </a:solidFill>
                <a:latin typeface="ＭＳ Ｐゴシック"/>
              </a:rPr>
              <a:t>収納率目標を定める</a:t>
            </a:r>
            <a:r>
              <a:rPr lang="ja-JP" altLang="en-US" sz="1500" dirty="0">
                <a:solidFill>
                  <a:prstClr val="black"/>
                </a:solidFill>
                <a:latin typeface="ＭＳ Ｐゴシック"/>
              </a:rPr>
              <a:t>こと。収納率目標の設定に当たっては、標準的な収納率や各市町村の収納率の</a:t>
            </a:r>
            <a:r>
              <a:rPr lang="ja-JP" altLang="en-US" sz="1500" b="1" u="sng" dirty="0">
                <a:solidFill>
                  <a:prstClr val="black"/>
                </a:solidFill>
                <a:latin typeface="ＭＳ Ｐゴシック"/>
              </a:rPr>
              <a:t>実態を踏まえつつ、かつ、低い収納率に合わせることなく</a:t>
            </a:r>
            <a:r>
              <a:rPr lang="ja-JP" altLang="en-US" sz="1500" dirty="0">
                <a:solidFill>
                  <a:prstClr val="black"/>
                </a:solidFill>
                <a:latin typeface="ＭＳ Ｐゴシック"/>
              </a:rPr>
              <a:t>、例えば、保険者規模別や市町村別などにより適切に設定すること</a:t>
            </a:r>
            <a:r>
              <a:rPr lang="ja-JP" altLang="en-US" sz="1500" dirty="0" smtClean="0">
                <a:solidFill>
                  <a:prstClr val="black"/>
                </a:solidFill>
                <a:latin typeface="ＭＳ Ｐゴシック"/>
              </a:rPr>
              <a:t>。</a:t>
            </a:r>
            <a:endParaRPr lang="ja-JP" altLang="en-US" sz="1500" dirty="0">
              <a:solidFill>
                <a:prstClr val="black"/>
              </a:solidFill>
              <a:latin typeface="ＭＳ Ｐゴシック"/>
            </a:endParaRPr>
          </a:p>
          <a:p>
            <a:pPr marL="266700" indent="-266700" algn="just">
              <a:lnSpc>
                <a:spcPts val="2000"/>
              </a:lnSpc>
              <a:spcAft>
                <a:spcPts val="600"/>
              </a:spcAft>
            </a:pPr>
            <a:r>
              <a:rPr lang="ja-JP" altLang="en-US" sz="1500" dirty="0" smtClean="0">
                <a:solidFill>
                  <a:prstClr val="black"/>
                </a:solidFill>
                <a:latin typeface="ＭＳ Ｐゴシック"/>
              </a:rPr>
              <a:t>　○ </a:t>
            </a:r>
            <a:r>
              <a:rPr lang="ja-JP" altLang="en-US" sz="1500" dirty="0">
                <a:solidFill>
                  <a:prstClr val="black"/>
                </a:solidFill>
                <a:latin typeface="ＭＳ Ｐゴシック"/>
              </a:rPr>
              <a:t>収納率が低く、収納不足が生じている市町村は、収納不足についての要因</a:t>
            </a:r>
            <a:r>
              <a:rPr lang="ja-JP" altLang="en-US" sz="1500" dirty="0" smtClean="0">
                <a:solidFill>
                  <a:prstClr val="black"/>
                </a:solidFill>
                <a:latin typeface="ＭＳ Ｐゴシック"/>
              </a:rPr>
              <a:t>分析、</a:t>
            </a:r>
            <a:r>
              <a:rPr lang="ja-JP" altLang="en-US" sz="1500" dirty="0">
                <a:solidFill>
                  <a:prstClr val="black"/>
                </a:solidFill>
                <a:latin typeface="ＭＳ Ｐゴシック"/>
              </a:rPr>
              <a:t>必要な</a:t>
            </a:r>
            <a:r>
              <a:rPr lang="ja-JP" altLang="en-US" sz="1500" dirty="0" smtClean="0">
                <a:solidFill>
                  <a:prstClr val="black"/>
                </a:solidFill>
                <a:latin typeface="ＭＳ Ｐゴシック"/>
              </a:rPr>
              <a:t>対策の整理を行うこと</a:t>
            </a:r>
            <a:r>
              <a:rPr lang="ja-JP" altLang="en-US" sz="1500" dirty="0">
                <a:solidFill>
                  <a:prstClr val="black"/>
                </a:solidFill>
                <a:latin typeface="ＭＳ Ｐゴシック"/>
              </a:rPr>
              <a:t>。これを踏まえ、都道府県は</a:t>
            </a:r>
            <a:r>
              <a:rPr lang="ja-JP" altLang="en-US" sz="1500" dirty="0" smtClean="0">
                <a:solidFill>
                  <a:prstClr val="black"/>
                </a:solidFill>
                <a:latin typeface="ＭＳ Ｐゴシック"/>
              </a:rPr>
              <a:t>、収納</a:t>
            </a:r>
            <a:r>
              <a:rPr lang="ja-JP" altLang="en-US" sz="1500" dirty="0">
                <a:solidFill>
                  <a:prstClr val="black"/>
                </a:solidFill>
                <a:latin typeface="ＭＳ Ｐゴシック"/>
              </a:rPr>
              <a:t>対策の強化に資する取組を定めること</a:t>
            </a:r>
            <a:r>
              <a:rPr lang="ja-JP" altLang="en-US" sz="1500" dirty="0" smtClean="0">
                <a:solidFill>
                  <a:prstClr val="black"/>
                </a:solidFill>
                <a:latin typeface="ＭＳ Ｐゴシック"/>
              </a:rPr>
              <a:t>。</a:t>
            </a:r>
            <a:endParaRPr lang="en-US" altLang="ja-JP" sz="1500" dirty="0" smtClean="0">
              <a:solidFill>
                <a:prstClr val="black"/>
              </a:solidFill>
              <a:latin typeface="ＭＳ Ｐゴシック"/>
            </a:endParaRPr>
          </a:p>
          <a:p>
            <a:pPr marL="533400" indent="-533400" algn="just">
              <a:lnSpc>
                <a:spcPts val="2000"/>
              </a:lnSpc>
            </a:pPr>
            <a:r>
              <a:rPr lang="ja-JP" altLang="en-US" sz="1200" dirty="0" smtClean="0">
                <a:solidFill>
                  <a:prstClr val="black"/>
                </a:solidFill>
                <a:latin typeface="ＭＳ Ｐ明朝" panose="02020600040205080304" pitchFamily="18" charset="-128"/>
                <a:ea typeface="ＭＳ Ｐ明朝" panose="02020600040205080304" pitchFamily="18" charset="-128"/>
              </a:rPr>
              <a:t>　　　　</a:t>
            </a:r>
            <a:r>
              <a:rPr lang="en-US" altLang="ja-JP" sz="1200" dirty="0" smtClean="0">
                <a:solidFill>
                  <a:prstClr val="black"/>
                </a:solidFill>
                <a:latin typeface="ＭＳ Ｐ明朝" panose="02020600040205080304" pitchFamily="18" charset="-128"/>
                <a:ea typeface="ＭＳ Ｐ明朝" panose="02020600040205080304" pitchFamily="18" charset="-128"/>
              </a:rPr>
              <a:t>※ </a:t>
            </a:r>
            <a:r>
              <a:rPr lang="ja-JP" altLang="en-US" sz="1200" dirty="0" smtClean="0">
                <a:solidFill>
                  <a:prstClr val="black"/>
                </a:solidFill>
                <a:latin typeface="ＭＳ Ｐ明朝" panose="02020600040205080304" pitchFamily="18" charset="-128"/>
                <a:ea typeface="ＭＳ Ｐ明朝" panose="02020600040205080304" pitchFamily="18" charset="-128"/>
              </a:rPr>
              <a:t>収納対策の強化に資する取組としては、例えば、収納</a:t>
            </a:r>
            <a:r>
              <a:rPr lang="ja-JP" altLang="en-US" sz="1200" dirty="0">
                <a:solidFill>
                  <a:prstClr val="black"/>
                </a:solidFill>
                <a:latin typeface="ＭＳ Ｐ明朝" panose="02020600040205080304" pitchFamily="18" charset="-128"/>
                <a:ea typeface="ＭＳ Ｐ明朝" panose="02020600040205080304" pitchFamily="18" charset="-128"/>
              </a:rPr>
              <a:t>担当職員に対する研修会の実施、徴収アドバイザーの派遣、複数の自治体による滞納整理事務の共同実施への支援</a:t>
            </a:r>
            <a:r>
              <a:rPr lang="ja-JP" altLang="en-US" sz="1200" dirty="0" smtClean="0">
                <a:solidFill>
                  <a:prstClr val="black"/>
                </a:solidFill>
                <a:latin typeface="ＭＳ Ｐ明朝" panose="02020600040205080304" pitchFamily="18" charset="-128"/>
                <a:ea typeface="ＭＳ Ｐ明朝" panose="02020600040205080304" pitchFamily="18" charset="-128"/>
              </a:rPr>
              <a:t>等がある。</a:t>
            </a:r>
            <a:endParaRPr lang="ja-JP" altLang="en-US" sz="1200" dirty="0">
              <a:solidFill>
                <a:prstClr val="black"/>
              </a:solidFill>
              <a:latin typeface="ＭＳ Ｐ明朝" panose="02020600040205080304" pitchFamily="18" charset="-128"/>
              <a:ea typeface="ＭＳ Ｐ明朝" panose="02020600040205080304" pitchFamily="18" charset="-128"/>
            </a:endParaRPr>
          </a:p>
        </p:txBody>
      </p:sp>
      <p:sp>
        <p:nvSpPr>
          <p:cNvPr id="12" name="角丸四角形 11"/>
          <p:cNvSpPr/>
          <p:nvPr/>
        </p:nvSpPr>
        <p:spPr>
          <a:xfrm>
            <a:off x="200472" y="620688"/>
            <a:ext cx="6464582" cy="384909"/>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prstClr val="black"/>
                </a:solidFill>
              </a:rPr>
              <a:t>（３）市町村における保険料の徴収の適正な実施に関する</a:t>
            </a:r>
            <a:r>
              <a:rPr lang="ja-JP" altLang="en-US" b="1" dirty="0" smtClean="0">
                <a:solidFill>
                  <a:prstClr val="black"/>
                </a:solidFill>
              </a:rPr>
              <a:t>事項</a:t>
            </a:r>
            <a:endParaRPr lang="ja-JP" altLang="en-US" b="1" dirty="0">
              <a:solidFill>
                <a:prstClr val="black"/>
              </a:solidFill>
            </a:endParaRPr>
          </a:p>
        </p:txBody>
      </p:sp>
      <p:sp>
        <p:nvSpPr>
          <p:cNvPr id="13" name="角丸四角形 12"/>
          <p:cNvSpPr/>
          <p:nvPr/>
        </p:nvSpPr>
        <p:spPr>
          <a:xfrm>
            <a:off x="291312" y="3957191"/>
            <a:ext cx="9295389" cy="2352129"/>
          </a:xfrm>
          <a:prstGeom prst="roundRect">
            <a:avLst>
              <a:gd name="adj" fmla="val 326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66700" indent="-266700" algn="just">
              <a:lnSpc>
                <a:spcPts val="2000"/>
              </a:lnSpc>
            </a:pPr>
            <a:r>
              <a:rPr lang="ja-JP" altLang="en-US" sz="1500" b="1" dirty="0">
                <a:solidFill>
                  <a:schemeClr val="tx1"/>
                </a:solidFill>
                <a:latin typeface="+mj-ea"/>
                <a:ea typeface="+mj-ea"/>
              </a:rPr>
              <a:t>（都道府県による保険給付の点検、事後調整）</a:t>
            </a:r>
          </a:p>
          <a:p>
            <a:pPr marL="266700" indent="-266700" algn="just">
              <a:lnSpc>
                <a:spcPts val="2000"/>
              </a:lnSpc>
              <a:spcAft>
                <a:spcPts val="600"/>
              </a:spcAft>
            </a:pPr>
            <a:r>
              <a:rPr lang="ja-JP" altLang="en-US" sz="1500" dirty="0" smtClean="0">
                <a:solidFill>
                  <a:schemeClr val="tx1"/>
                </a:solidFill>
                <a:latin typeface="+mj-ea"/>
                <a:ea typeface="+mj-ea"/>
              </a:rPr>
              <a:t>　○ </a:t>
            </a:r>
            <a:r>
              <a:rPr lang="ja-JP" altLang="en-US" sz="1500" dirty="0">
                <a:solidFill>
                  <a:schemeClr val="tx1"/>
                </a:solidFill>
                <a:latin typeface="+mj-ea"/>
                <a:ea typeface="+mj-ea"/>
              </a:rPr>
              <a:t>平成</a:t>
            </a:r>
            <a:r>
              <a:rPr lang="en-US" altLang="ja-JP" sz="1500" dirty="0">
                <a:solidFill>
                  <a:schemeClr val="tx1"/>
                </a:solidFill>
                <a:latin typeface="+mj-ea"/>
                <a:ea typeface="+mj-ea"/>
              </a:rPr>
              <a:t>30</a:t>
            </a:r>
            <a:r>
              <a:rPr lang="ja-JP" altLang="en-US" sz="1500" dirty="0">
                <a:solidFill>
                  <a:schemeClr val="tx1"/>
                </a:solidFill>
                <a:latin typeface="+mj-ea"/>
                <a:ea typeface="+mj-ea"/>
              </a:rPr>
              <a:t>年度以降</a:t>
            </a:r>
            <a:r>
              <a:rPr lang="ja-JP" altLang="en-US" sz="1500" dirty="0" smtClean="0">
                <a:solidFill>
                  <a:schemeClr val="tx1"/>
                </a:solidFill>
                <a:latin typeface="+mj-ea"/>
                <a:ea typeface="+mj-ea"/>
              </a:rPr>
              <a:t>、都道府県</a:t>
            </a:r>
            <a:r>
              <a:rPr lang="ja-JP" altLang="en-US" sz="1500" dirty="0">
                <a:solidFill>
                  <a:schemeClr val="tx1"/>
                </a:solidFill>
                <a:latin typeface="+mj-ea"/>
                <a:ea typeface="+mj-ea"/>
              </a:rPr>
              <a:t>は</a:t>
            </a:r>
            <a:r>
              <a:rPr lang="ja-JP" altLang="en-US" sz="1500" dirty="0" smtClean="0">
                <a:solidFill>
                  <a:schemeClr val="tx1"/>
                </a:solidFill>
                <a:latin typeface="+mj-ea"/>
                <a:ea typeface="+mj-ea"/>
              </a:rPr>
              <a:t>、</a:t>
            </a:r>
            <a:r>
              <a:rPr lang="ja-JP" altLang="en-US" sz="1500" dirty="0">
                <a:solidFill>
                  <a:schemeClr val="tx1"/>
                </a:solidFill>
                <a:latin typeface="+mj-ea"/>
              </a:rPr>
              <a:t>広域的又</a:t>
            </a:r>
            <a:r>
              <a:rPr lang="ja-JP" altLang="en-US" sz="1500" dirty="0" smtClean="0">
                <a:solidFill>
                  <a:schemeClr val="tx1"/>
                </a:solidFill>
                <a:latin typeface="+mj-ea"/>
              </a:rPr>
              <a:t>は専門的</a:t>
            </a:r>
            <a:r>
              <a:rPr lang="ja-JP" altLang="en-US" sz="1500" dirty="0">
                <a:solidFill>
                  <a:schemeClr val="tx1"/>
                </a:solidFill>
                <a:latin typeface="+mj-ea"/>
              </a:rPr>
              <a:t>な見地</a:t>
            </a:r>
            <a:r>
              <a:rPr lang="ja-JP" altLang="en-US" sz="1500" dirty="0" smtClean="0">
                <a:solidFill>
                  <a:schemeClr val="tx1"/>
                </a:solidFill>
                <a:latin typeface="+mj-ea"/>
              </a:rPr>
              <a:t>から、</a:t>
            </a:r>
            <a:r>
              <a:rPr lang="ja-JP" altLang="en-US" sz="1500" dirty="0" smtClean="0">
                <a:solidFill>
                  <a:schemeClr val="tx1"/>
                </a:solidFill>
                <a:latin typeface="+mj-ea"/>
                <a:ea typeface="+mj-ea"/>
              </a:rPr>
              <a:t>法</a:t>
            </a:r>
            <a:r>
              <a:rPr lang="ja-JP" altLang="en-US" sz="1500" dirty="0">
                <a:solidFill>
                  <a:schemeClr val="tx1"/>
                </a:solidFill>
                <a:latin typeface="+mj-ea"/>
                <a:ea typeface="+mj-ea"/>
              </a:rPr>
              <a:t>第</a:t>
            </a:r>
            <a:r>
              <a:rPr lang="en-US" altLang="ja-JP" sz="1500" dirty="0">
                <a:solidFill>
                  <a:schemeClr val="tx1"/>
                </a:solidFill>
                <a:latin typeface="+mj-ea"/>
                <a:ea typeface="+mj-ea"/>
              </a:rPr>
              <a:t>75</a:t>
            </a:r>
            <a:r>
              <a:rPr lang="ja-JP" altLang="en-US" sz="1500" dirty="0">
                <a:solidFill>
                  <a:schemeClr val="tx1"/>
                </a:solidFill>
                <a:latin typeface="+mj-ea"/>
                <a:ea typeface="+mj-ea"/>
              </a:rPr>
              <a:t>条の</a:t>
            </a:r>
            <a:r>
              <a:rPr lang="en-US" altLang="ja-JP" sz="1500" dirty="0" smtClean="0">
                <a:solidFill>
                  <a:schemeClr val="tx1"/>
                </a:solidFill>
                <a:latin typeface="+mj-ea"/>
                <a:ea typeface="+mj-ea"/>
              </a:rPr>
              <a:t>3</a:t>
            </a:r>
            <a:r>
              <a:rPr lang="ja-JP" altLang="en-US" sz="1500" dirty="0" smtClean="0">
                <a:solidFill>
                  <a:schemeClr val="tx1"/>
                </a:solidFill>
                <a:latin typeface="+mj-ea"/>
                <a:ea typeface="+mj-ea"/>
              </a:rPr>
              <a:t>等の</a:t>
            </a:r>
            <a:r>
              <a:rPr lang="ja-JP" altLang="en-US" sz="1500" dirty="0">
                <a:solidFill>
                  <a:schemeClr val="tx1"/>
                </a:solidFill>
                <a:latin typeface="+mj-ea"/>
                <a:ea typeface="+mj-ea"/>
              </a:rPr>
              <a:t>規定に</a:t>
            </a:r>
            <a:r>
              <a:rPr lang="ja-JP" altLang="en-US" sz="1500" dirty="0" smtClean="0">
                <a:solidFill>
                  <a:schemeClr val="tx1"/>
                </a:solidFill>
                <a:latin typeface="+mj-ea"/>
                <a:ea typeface="+mj-ea"/>
              </a:rPr>
              <a:t>基づく市町村</a:t>
            </a:r>
            <a:r>
              <a:rPr lang="ja-JP" altLang="en-US" sz="1500" dirty="0">
                <a:solidFill>
                  <a:schemeClr val="tx1"/>
                </a:solidFill>
                <a:latin typeface="+mj-ea"/>
                <a:ea typeface="+mj-ea"/>
              </a:rPr>
              <a:t>が行った保険給付の点検</a:t>
            </a:r>
            <a:r>
              <a:rPr lang="ja-JP" altLang="en-US" sz="1500" dirty="0" smtClean="0">
                <a:solidFill>
                  <a:schemeClr val="tx1"/>
                </a:solidFill>
                <a:latin typeface="+mj-ea"/>
                <a:ea typeface="+mj-ea"/>
              </a:rPr>
              <a:t>等（例えば海外療養費等）や、</a:t>
            </a:r>
            <a:r>
              <a:rPr lang="ja-JP" altLang="en-US" sz="1500" dirty="0" smtClean="0">
                <a:solidFill>
                  <a:schemeClr val="tx1"/>
                </a:solidFill>
                <a:latin typeface="+mj-ea"/>
              </a:rPr>
              <a:t>法</a:t>
            </a:r>
            <a:r>
              <a:rPr lang="ja-JP" altLang="en-US" sz="1500" dirty="0">
                <a:solidFill>
                  <a:schemeClr val="tx1"/>
                </a:solidFill>
                <a:latin typeface="+mj-ea"/>
              </a:rPr>
              <a:t>第</a:t>
            </a:r>
            <a:r>
              <a:rPr lang="en-US" altLang="ja-JP" sz="1500" dirty="0">
                <a:solidFill>
                  <a:schemeClr val="tx1"/>
                </a:solidFill>
                <a:latin typeface="+mj-ea"/>
              </a:rPr>
              <a:t>65</a:t>
            </a:r>
            <a:r>
              <a:rPr lang="ja-JP" altLang="en-US" sz="1500" dirty="0">
                <a:solidFill>
                  <a:schemeClr val="tx1"/>
                </a:solidFill>
                <a:latin typeface="+mj-ea"/>
              </a:rPr>
              <a:t>条第</a:t>
            </a:r>
            <a:r>
              <a:rPr lang="en-US" altLang="ja-JP" sz="1500" dirty="0">
                <a:solidFill>
                  <a:schemeClr val="tx1"/>
                </a:solidFill>
                <a:latin typeface="+mj-ea"/>
              </a:rPr>
              <a:t>4</a:t>
            </a:r>
            <a:r>
              <a:rPr lang="ja-JP" altLang="en-US" sz="1500" dirty="0">
                <a:solidFill>
                  <a:schemeClr val="tx1"/>
                </a:solidFill>
                <a:latin typeface="+mj-ea"/>
              </a:rPr>
              <a:t>項に</a:t>
            </a:r>
            <a:r>
              <a:rPr lang="ja-JP" altLang="en-US" sz="1500" dirty="0" smtClean="0">
                <a:solidFill>
                  <a:schemeClr val="tx1"/>
                </a:solidFill>
                <a:latin typeface="+mj-ea"/>
              </a:rPr>
              <a:t>基づき、</a:t>
            </a:r>
            <a:r>
              <a:rPr lang="ja-JP" altLang="en-US" sz="1500" dirty="0" smtClean="0">
                <a:solidFill>
                  <a:schemeClr val="tx1"/>
                </a:solidFill>
                <a:latin typeface="+mj-ea"/>
                <a:ea typeface="+mj-ea"/>
              </a:rPr>
              <a:t>市町村</a:t>
            </a:r>
            <a:r>
              <a:rPr lang="ja-JP" altLang="en-US" sz="1500" dirty="0">
                <a:solidFill>
                  <a:schemeClr val="tx1"/>
                </a:solidFill>
                <a:latin typeface="+mj-ea"/>
                <a:ea typeface="+mj-ea"/>
              </a:rPr>
              <a:t>の委託を</a:t>
            </a:r>
            <a:r>
              <a:rPr lang="ja-JP" altLang="en-US" sz="1500" dirty="0" smtClean="0">
                <a:solidFill>
                  <a:schemeClr val="tx1"/>
                </a:solidFill>
                <a:latin typeface="+mj-ea"/>
                <a:ea typeface="+mj-ea"/>
              </a:rPr>
              <a:t>受けて行う不正</a:t>
            </a:r>
            <a:r>
              <a:rPr lang="ja-JP" altLang="en-US" sz="1500" dirty="0">
                <a:solidFill>
                  <a:schemeClr val="tx1"/>
                </a:solidFill>
                <a:latin typeface="+mj-ea"/>
                <a:ea typeface="+mj-ea"/>
              </a:rPr>
              <a:t>請求等に係る費用返還を求める等の取組を行う</a:t>
            </a:r>
            <a:r>
              <a:rPr lang="ja-JP" altLang="en-US" sz="1500" dirty="0" smtClean="0">
                <a:solidFill>
                  <a:schemeClr val="tx1"/>
                </a:solidFill>
                <a:latin typeface="+mj-ea"/>
                <a:ea typeface="+mj-ea"/>
              </a:rPr>
              <a:t>ことも可能</a:t>
            </a:r>
            <a:r>
              <a:rPr lang="ja-JP" altLang="en-US" sz="1500" dirty="0">
                <a:solidFill>
                  <a:schemeClr val="tx1"/>
                </a:solidFill>
                <a:latin typeface="+mj-ea"/>
                <a:ea typeface="+mj-ea"/>
              </a:rPr>
              <a:t>と</a:t>
            </a:r>
            <a:r>
              <a:rPr lang="ja-JP" altLang="en-US" sz="1500" dirty="0" smtClean="0">
                <a:solidFill>
                  <a:schemeClr val="tx1"/>
                </a:solidFill>
                <a:latin typeface="+mj-ea"/>
                <a:ea typeface="+mj-ea"/>
              </a:rPr>
              <a:t>なるため、こうした取組</a:t>
            </a:r>
            <a:r>
              <a:rPr lang="ja-JP" altLang="en-US" sz="1500" dirty="0" smtClean="0">
                <a:solidFill>
                  <a:schemeClr val="tx1"/>
                </a:solidFill>
                <a:latin typeface="+mj-ea"/>
              </a:rPr>
              <a:t>の</a:t>
            </a:r>
            <a:r>
              <a:rPr lang="ja-JP" altLang="en-US" sz="1500" dirty="0">
                <a:solidFill>
                  <a:schemeClr val="tx1"/>
                </a:solidFill>
                <a:latin typeface="+mj-ea"/>
              </a:rPr>
              <a:t>具体的内容に</a:t>
            </a:r>
            <a:r>
              <a:rPr lang="ja-JP" altLang="en-US" sz="1500" dirty="0" smtClean="0">
                <a:solidFill>
                  <a:schemeClr val="tx1"/>
                </a:solidFill>
                <a:latin typeface="+mj-ea"/>
              </a:rPr>
              <a:t>ついて定める</a:t>
            </a:r>
            <a:r>
              <a:rPr lang="ja-JP" altLang="en-US" sz="1500" dirty="0">
                <a:solidFill>
                  <a:schemeClr val="tx1"/>
                </a:solidFill>
                <a:latin typeface="+mj-ea"/>
              </a:rPr>
              <a:t>こと</a:t>
            </a:r>
            <a:r>
              <a:rPr lang="ja-JP" altLang="en-US" sz="1500" dirty="0" smtClean="0">
                <a:solidFill>
                  <a:schemeClr val="tx1"/>
                </a:solidFill>
                <a:latin typeface="+mj-ea"/>
              </a:rPr>
              <a:t>。</a:t>
            </a:r>
            <a:endParaRPr lang="en-US" altLang="ja-JP" sz="1500" dirty="0" smtClean="0">
              <a:solidFill>
                <a:schemeClr val="tx1"/>
              </a:solidFill>
              <a:latin typeface="+mj-ea"/>
            </a:endParaRPr>
          </a:p>
          <a:p>
            <a:pPr marL="266700" indent="-266700" algn="just">
              <a:lnSpc>
                <a:spcPts val="2000"/>
              </a:lnSpc>
            </a:pPr>
            <a:r>
              <a:rPr lang="ja-JP" altLang="en-US" sz="1500" b="1" dirty="0" smtClean="0">
                <a:solidFill>
                  <a:schemeClr val="tx1"/>
                </a:solidFill>
                <a:latin typeface="+mj-ea"/>
                <a:ea typeface="+mj-ea"/>
              </a:rPr>
              <a:t>（その他の保険給付の適正な実施に関する取組）</a:t>
            </a:r>
            <a:endParaRPr lang="en-US" altLang="ja-JP" sz="1500" b="1" dirty="0" smtClean="0">
              <a:solidFill>
                <a:schemeClr val="tx1"/>
              </a:solidFill>
              <a:latin typeface="+mj-ea"/>
              <a:ea typeface="+mj-ea"/>
            </a:endParaRPr>
          </a:p>
          <a:p>
            <a:pPr marL="266700" indent="-266700" algn="just">
              <a:lnSpc>
                <a:spcPts val="2000"/>
              </a:lnSpc>
              <a:spcAft>
                <a:spcPts val="600"/>
              </a:spcAft>
            </a:pPr>
            <a:r>
              <a:rPr lang="ja-JP" altLang="en-US" sz="1500" dirty="0">
                <a:solidFill>
                  <a:schemeClr val="tx1"/>
                </a:solidFill>
                <a:latin typeface="+mj-ea"/>
                <a:ea typeface="+mj-ea"/>
              </a:rPr>
              <a:t>　</a:t>
            </a:r>
            <a:r>
              <a:rPr lang="ja-JP" altLang="en-US" sz="1500" dirty="0" smtClean="0">
                <a:solidFill>
                  <a:schemeClr val="tx1"/>
                </a:solidFill>
                <a:latin typeface="+mj-ea"/>
                <a:ea typeface="+mj-ea"/>
              </a:rPr>
              <a:t>○ 療養費</a:t>
            </a:r>
            <a:r>
              <a:rPr lang="ja-JP" altLang="en-US" sz="1500" dirty="0">
                <a:solidFill>
                  <a:schemeClr val="tx1"/>
                </a:solidFill>
                <a:latin typeface="+mj-ea"/>
                <a:ea typeface="+mj-ea"/>
              </a:rPr>
              <a:t>の支給の適正化、レセプト点検の充実強化、第三者求償や過誤調整等の取組強化、高額療養費の多数回該当の</a:t>
            </a:r>
            <a:r>
              <a:rPr lang="ja-JP" altLang="en-US" sz="1500" dirty="0" smtClean="0">
                <a:solidFill>
                  <a:schemeClr val="tx1"/>
                </a:solidFill>
                <a:latin typeface="+mj-ea"/>
                <a:ea typeface="+mj-ea"/>
              </a:rPr>
              <a:t>取扱い</a:t>
            </a:r>
            <a:r>
              <a:rPr lang="ja-JP" altLang="en-US" sz="1500" dirty="0">
                <a:solidFill>
                  <a:schemeClr val="tx1"/>
                </a:solidFill>
                <a:latin typeface="+mj-ea"/>
                <a:ea typeface="+mj-ea"/>
              </a:rPr>
              <a:t>等の保険給付の適正な実施に関する</a:t>
            </a:r>
            <a:r>
              <a:rPr lang="ja-JP" altLang="en-US" sz="1500" dirty="0" smtClean="0">
                <a:solidFill>
                  <a:schemeClr val="tx1"/>
                </a:solidFill>
                <a:latin typeface="+mj-ea"/>
                <a:ea typeface="+mj-ea"/>
              </a:rPr>
              <a:t>取組について定めること。</a:t>
            </a:r>
            <a:endParaRPr lang="ja-JP" altLang="en-US" sz="1500" dirty="0">
              <a:solidFill>
                <a:schemeClr val="tx1"/>
              </a:solidFill>
              <a:latin typeface="+mj-ea"/>
              <a:ea typeface="+mj-ea"/>
            </a:endParaRPr>
          </a:p>
        </p:txBody>
      </p:sp>
      <p:sp>
        <p:nvSpPr>
          <p:cNvPr id="15" name="角丸四角形 14"/>
          <p:cNvSpPr/>
          <p:nvPr/>
        </p:nvSpPr>
        <p:spPr>
          <a:xfrm>
            <a:off x="200472" y="3596417"/>
            <a:ext cx="5888518" cy="384909"/>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（４）市町村における保険給付の適正な実施に関する事項</a:t>
            </a:r>
          </a:p>
        </p:txBody>
      </p:sp>
    </p:spTree>
    <p:extLst>
      <p:ext uri="{BB962C8B-B14F-4D97-AF65-F5344CB8AC3E}">
        <p14:creationId xmlns:p14="http://schemas.microsoft.com/office/powerpoint/2010/main" val="14132772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43541" y="378367"/>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5" name="Rectangle 29"/>
          <p:cNvSpPr>
            <a:spLocks noChangeArrowheads="1"/>
          </p:cNvSpPr>
          <p:nvPr/>
        </p:nvSpPr>
        <p:spPr bwMode="auto">
          <a:xfrm>
            <a:off x="0" y="-11714"/>
            <a:ext cx="9839935" cy="400110"/>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dirty="0">
                <a:solidFill>
                  <a:schemeClr val="dk1"/>
                </a:solidFill>
                <a:latin typeface="HGP創英角ｺﾞｼｯｸUB" panose="020B0900000000000000" pitchFamily="50" charset="-128"/>
                <a:ea typeface="HGP創英角ｺﾞｼｯｸUB" panose="020B0900000000000000" pitchFamily="50" charset="-128"/>
              </a:rPr>
              <a:t>３</a:t>
            </a:r>
            <a:r>
              <a:rPr lang="ja-JP" altLang="en-US" dirty="0" smtClean="0">
                <a:solidFill>
                  <a:schemeClr val="dk1"/>
                </a:solidFill>
                <a:latin typeface="HGP創英角ｺﾞｼｯｸUB" panose="020B0900000000000000" pitchFamily="50" charset="-128"/>
                <a:ea typeface="HGP創英角ｺﾞｼｯｸUB" panose="020B0900000000000000" pitchFamily="50" charset="-128"/>
              </a:rPr>
              <a:t>．国保運営方針の主な記載事項</a:t>
            </a:r>
            <a:r>
              <a:rPr lang="en-US" altLang="ja-JP" dirty="0" smtClean="0">
                <a:solidFill>
                  <a:schemeClr val="dk1"/>
                </a:solidFill>
                <a:latin typeface="HGP創英角ｺﾞｼｯｸUB" panose="020B0900000000000000" pitchFamily="50" charset="-128"/>
                <a:ea typeface="HGP創英角ｺﾞｼｯｸUB" panose="020B0900000000000000" pitchFamily="50" charset="-128"/>
              </a:rPr>
              <a:t>(5)</a:t>
            </a:r>
            <a:r>
              <a:rPr lang="ja-JP" altLang="en-US" dirty="0">
                <a:solidFill>
                  <a:schemeClr val="dk1"/>
                </a:solidFill>
                <a:latin typeface="HGP創英角ｺﾞｼｯｸUB" panose="020B0900000000000000" pitchFamily="50" charset="-128"/>
                <a:ea typeface="HGP創英角ｺﾞｼｯｸUB" panose="020B0900000000000000" pitchFamily="50" charset="-128"/>
              </a:rPr>
              <a:t>～</a:t>
            </a:r>
            <a:r>
              <a:rPr lang="en-US" altLang="ja-JP" dirty="0" smtClean="0">
                <a:solidFill>
                  <a:schemeClr val="dk1"/>
                </a:solidFill>
                <a:latin typeface="HGP創英角ｺﾞｼｯｸUB" panose="020B0900000000000000" pitchFamily="50" charset="-128"/>
                <a:ea typeface="HGP創英角ｺﾞｼｯｸUB" panose="020B0900000000000000" pitchFamily="50" charset="-128"/>
              </a:rPr>
              <a:t>(6)</a:t>
            </a:r>
            <a:endParaRPr lang="en-US" altLang="ja-JP" dirty="0">
              <a:solidFill>
                <a:schemeClr val="dk1"/>
              </a:solidFill>
              <a:latin typeface="HGP創英角ｺﾞｼｯｸUB" panose="020B0900000000000000" pitchFamily="50" charset="-128"/>
              <a:ea typeface="HGP創英角ｺﾞｼｯｸUB" panose="020B0900000000000000" pitchFamily="50" charset="-128"/>
            </a:endParaRPr>
          </a:p>
        </p:txBody>
      </p:sp>
      <p:sp>
        <p:nvSpPr>
          <p:cNvPr id="14" name="正方形/長方形 13"/>
          <p:cNvSpPr/>
          <p:nvPr/>
        </p:nvSpPr>
        <p:spPr>
          <a:xfrm>
            <a:off x="7393278" y="44656"/>
            <a:ext cx="2456266"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smtClean="0">
                <a:solidFill>
                  <a:schemeClr val="tx1"/>
                </a:solidFill>
              </a:rPr>
              <a:t>詳細は引き続き地方と協議</a:t>
            </a:r>
            <a:endParaRPr kumimoji="1" lang="ja-JP" altLang="en-US" sz="1200" dirty="0">
              <a:solidFill>
                <a:schemeClr val="tx1"/>
              </a:solidFill>
            </a:endParaRPr>
          </a:p>
        </p:txBody>
      </p:sp>
      <p:sp>
        <p:nvSpPr>
          <p:cNvPr id="8" name="スライド番号プレースホルダー 1"/>
          <p:cNvSpPr txBox="1">
            <a:spLocks/>
          </p:cNvSpPr>
          <p:nvPr/>
        </p:nvSpPr>
        <p:spPr>
          <a:xfrm>
            <a:off x="7610152" y="6592267"/>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8</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11" name="角丸四角形 10"/>
          <p:cNvSpPr/>
          <p:nvPr/>
        </p:nvSpPr>
        <p:spPr>
          <a:xfrm>
            <a:off x="219304" y="1053470"/>
            <a:ext cx="9295389" cy="1943481"/>
          </a:xfrm>
          <a:prstGeom prst="roundRect">
            <a:avLst>
              <a:gd name="adj" fmla="val 326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66700" indent="-266700" algn="just">
              <a:lnSpc>
                <a:spcPts val="2000"/>
              </a:lnSpc>
            </a:pPr>
            <a:r>
              <a:rPr lang="ja-JP" altLang="en-US" sz="1500" b="1" dirty="0">
                <a:solidFill>
                  <a:schemeClr val="tx1"/>
                </a:solidFill>
                <a:latin typeface="+mj-ea"/>
                <a:ea typeface="+mj-ea"/>
              </a:rPr>
              <a:t>（医療費の適正化に向けた取組）</a:t>
            </a:r>
          </a:p>
          <a:p>
            <a:pPr marL="266700" indent="-266700" algn="just">
              <a:lnSpc>
                <a:spcPts val="2000"/>
              </a:lnSpc>
              <a:spcAft>
                <a:spcPts val="600"/>
              </a:spcAft>
            </a:pPr>
            <a:r>
              <a:rPr lang="ja-JP" altLang="en-US" sz="1500" dirty="0" smtClean="0">
                <a:solidFill>
                  <a:schemeClr val="tx1"/>
                </a:solidFill>
                <a:latin typeface="+mj-ea"/>
                <a:ea typeface="+mj-ea"/>
              </a:rPr>
              <a:t>　○ 取組</a:t>
            </a:r>
            <a:r>
              <a:rPr lang="ja-JP" altLang="en-US" sz="1500" dirty="0">
                <a:solidFill>
                  <a:schemeClr val="tx1"/>
                </a:solidFill>
                <a:latin typeface="+mj-ea"/>
                <a:ea typeface="+mj-ea"/>
              </a:rPr>
              <a:t>の進んでいる市町村</a:t>
            </a:r>
            <a:r>
              <a:rPr lang="ja-JP" altLang="en-US" sz="1500" dirty="0" smtClean="0">
                <a:solidFill>
                  <a:schemeClr val="tx1"/>
                </a:solidFill>
                <a:latin typeface="+mj-ea"/>
                <a:ea typeface="+mj-ea"/>
              </a:rPr>
              <a:t>の好事例</a:t>
            </a:r>
            <a:r>
              <a:rPr lang="ja-JP" altLang="en-US" sz="1500" dirty="0">
                <a:solidFill>
                  <a:schemeClr val="tx1"/>
                </a:solidFill>
                <a:latin typeface="+mj-ea"/>
                <a:ea typeface="+mj-ea"/>
              </a:rPr>
              <a:t>の横</a:t>
            </a:r>
            <a:r>
              <a:rPr lang="ja-JP" altLang="en-US" sz="1500" dirty="0" smtClean="0">
                <a:solidFill>
                  <a:schemeClr val="tx1"/>
                </a:solidFill>
                <a:latin typeface="+mj-ea"/>
                <a:ea typeface="+mj-ea"/>
              </a:rPr>
              <a:t>展開等</a:t>
            </a:r>
            <a:r>
              <a:rPr lang="ja-JP" altLang="en-US" sz="1500" dirty="0">
                <a:solidFill>
                  <a:schemeClr val="tx1"/>
                </a:solidFill>
                <a:latin typeface="+mj-ea"/>
                <a:ea typeface="+mj-ea"/>
              </a:rPr>
              <a:t>、医療費適正化対策の充実強化に資する取組を定めること。また</a:t>
            </a:r>
            <a:r>
              <a:rPr lang="ja-JP" altLang="en-US" sz="1500" dirty="0" smtClean="0">
                <a:solidFill>
                  <a:schemeClr val="tx1"/>
                </a:solidFill>
                <a:latin typeface="+mj-ea"/>
                <a:ea typeface="+mj-ea"/>
              </a:rPr>
              <a:t>、データヘルス</a:t>
            </a:r>
            <a:r>
              <a:rPr lang="ja-JP" altLang="en-US" sz="1500" dirty="0">
                <a:solidFill>
                  <a:schemeClr val="tx1"/>
                </a:solidFill>
                <a:latin typeface="+mj-ea"/>
                <a:ea typeface="+mj-ea"/>
              </a:rPr>
              <a:t>計画に基づくＰＤＣＡサイクル</a:t>
            </a:r>
            <a:r>
              <a:rPr lang="ja-JP" altLang="en-US" sz="1500" dirty="0" smtClean="0">
                <a:solidFill>
                  <a:schemeClr val="tx1"/>
                </a:solidFill>
                <a:latin typeface="+mj-ea"/>
                <a:ea typeface="+mj-ea"/>
              </a:rPr>
              <a:t>に</a:t>
            </a:r>
            <a:r>
              <a:rPr lang="ja-JP" altLang="en-US" sz="1500" dirty="0">
                <a:solidFill>
                  <a:schemeClr val="tx1"/>
                </a:solidFill>
                <a:latin typeface="+mj-ea"/>
                <a:ea typeface="+mj-ea"/>
              </a:rPr>
              <a:t>より</a:t>
            </a:r>
            <a:r>
              <a:rPr lang="ja-JP" altLang="en-US" sz="1500" dirty="0" smtClean="0">
                <a:solidFill>
                  <a:schemeClr val="tx1"/>
                </a:solidFill>
                <a:latin typeface="+mj-ea"/>
                <a:ea typeface="+mj-ea"/>
              </a:rPr>
              <a:t>、</a:t>
            </a:r>
            <a:r>
              <a:rPr lang="ja-JP" altLang="en-US" sz="1500" dirty="0">
                <a:solidFill>
                  <a:schemeClr val="tx1"/>
                </a:solidFill>
                <a:latin typeface="+mj-ea"/>
                <a:ea typeface="+mj-ea"/>
              </a:rPr>
              <a:t>効果的・</a:t>
            </a:r>
            <a:r>
              <a:rPr lang="ja-JP" altLang="en-US" sz="1500" dirty="0" smtClean="0">
                <a:solidFill>
                  <a:schemeClr val="tx1"/>
                </a:solidFill>
                <a:latin typeface="+mj-ea"/>
                <a:ea typeface="+mj-ea"/>
              </a:rPr>
              <a:t>効率的</a:t>
            </a:r>
            <a:r>
              <a:rPr lang="ja-JP" altLang="en-US" sz="1500" dirty="0">
                <a:solidFill>
                  <a:schemeClr val="tx1"/>
                </a:solidFill>
                <a:latin typeface="+mj-ea"/>
                <a:ea typeface="+mj-ea"/>
              </a:rPr>
              <a:t>に</a:t>
            </a:r>
            <a:r>
              <a:rPr lang="ja-JP" altLang="en-US" sz="1500" dirty="0" smtClean="0">
                <a:solidFill>
                  <a:schemeClr val="tx1"/>
                </a:solidFill>
                <a:latin typeface="+mj-ea"/>
                <a:ea typeface="+mj-ea"/>
              </a:rPr>
              <a:t>保健事業を実施すること。</a:t>
            </a:r>
            <a:endParaRPr lang="en-US" altLang="ja-JP" sz="1500" dirty="0" smtClean="0">
              <a:solidFill>
                <a:schemeClr val="tx1"/>
              </a:solidFill>
              <a:latin typeface="+mj-ea"/>
              <a:ea typeface="+mj-ea"/>
            </a:endParaRPr>
          </a:p>
          <a:p>
            <a:pPr marL="266700" indent="-266700" algn="just">
              <a:lnSpc>
                <a:spcPts val="2000"/>
              </a:lnSpc>
            </a:pPr>
            <a:r>
              <a:rPr lang="ja-JP" altLang="en-US" sz="1500" b="1" dirty="0">
                <a:solidFill>
                  <a:schemeClr val="tx1"/>
                </a:solidFill>
                <a:latin typeface="+mj-ea"/>
                <a:ea typeface="+mj-ea"/>
              </a:rPr>
              <a:t>（医療費適正化計画との関係</a:t>
            </a:r>
            <a:r>
              <a:rPr lang="ja-JP" altLang="en-US" sz="1500" b="1" dirty="0" smtClean="0">
                <a:solidFill>
                  <a:schemeClr val="tx1"/>
                </a:solidFill>
                <a:latin typeface="+mj-ea"/>
                <a:ea typeface="+mj-ea"/>
              </a:rPr>
              <a:t>）</a:t>
            </a:r>
            <a:endParaRPr lang="ja-JP" altLang="en-US" sz="1500" dirty="0">
              <a:solidFill>
                <a:schemeClr val="tx1"/>
              </a:solidFill>
              <a:latin typeface="+mj-ea"/>
              <a:ea typeface="+mj-ea"/>
            </a:endParaRPr>
          </a:p>
          <a:p>
            <a:pPr marL="266700" indent="-266700" algn="just">
              <a:lnSpc>
                <a:spcPts val="2000"/>
              </a:lnSpc>
            </a:pPr>
            <a:r>
              <a:rPr lang="ja-JP" altLang="en-US" sz="1500" dirty="0" smtClean="0">
                <a:solidFill>
                  <a:schemeClr val="tx1"/>
                </a:solidFill>
                <a:latin typeface="+mj-ea"/>
                <a:ea typeface="+mj-ea"/>
              </a:rPr>
              <a:t>　○ 医療費</a:t>
            </a:r>
            <a:r>
              <a:rPr lang="ja-JP" altLang="en-US" sz="1500" dirty="0">
                <a:solidFill>
                  <a:schemeClr val="tx1"/>
                </a:solidFill>
                <a:latin typeface="+mj-ea"/>
                <a:ea typeface="+mj-ea"/>
              </a:rPr>
              <a:t>の適正化に関する事項を定めるに当たっては</a:t>
            </a:r>
            <a:r>
              <a:rPr lang="ja-JP" altLang="en-US" sz="1500" dirty="0" smtClean="0">
                <a:solidFill>
                  <a:schemeClr val="tx1"/>
                </a:solidFill>
                <a:latin typeface="+mj-ea"/>
                <a:ea typeface="+mj-ea"/>
              </a:rPr>
              <a:t>、都道府県</a:t>
            </a:r>
            <a:r>
              <a:rPr lang="ja-JP" altLang="en-US" sz="1500" dirty="0">
                <a:solidFill>
                  <a:schemeClr val="tx1"/>
                </a:solidFill>
                <a:latin typeface="+mj-ea"/>
                <a:ea typeface="+mj-ea"/>
              </a:rPr>
              <a:t>医療費適正化計画に定められた取組の内容との整合を図るとともに</a:t>
            </a:r>
            <a:r>
              <a:rPr lang="ja-JP" altLang="en-US" sz="1500" dirty="0" smtClean="0">
                <a:solidFill>
                  <a:schemeClr val="tx1"/>
                </a:solidFill>
                <a:latin typeface="+mj-ea"/>
                <a:ea typeface="+mj-ea"/>
              </a:rPr>
              <a:t>、その内容のうち保険者</a:t>
            </a:r>
            <a:r>
              <a:rPr lang="ja-JP" altLang="en-US" sz="1500" dirty="0">
                <a:solidFill>
                  <a:schemeClr val="tx1"/>
                </a:solidFill>
                <a:latin typeface="+mj-ea"/>
                <a:ea typeface="+mj-ea"/>
              </a:rPr>
              <a:t>として取り組む</a:t>
            </a:r>
            <a:r>
              <a:rPr lang="ja-JP" altLang="en-US" sz="1500" dirty="0" smtClean="0">
                <a:solidFill>
                  <a:schemeClr val="tx1"/>
                </a:solidFill>
                <a:latin typeface="+mj-ea"/>
                <a:ea typeface="+mj-ea"/>
              </a:rPr>
              <a:t>内容は</a:t>
            </a:r>
            <a:r>
              <a:rPr lang="ja-JP" altLang="en-US" sz="1500" dirty="0">
                <a:solidFill>
                  <a:schemeClr val="tx1"/>
                </a:solidFill>
                <a:latin typeface="+mj-ea"/>
                <a:ea typeface="+mj-ea"/>
              </a:rPr>
              <a:t>、国保運営方針にも</a:t>
            </a:r>
            <a:r>
              <a:rPr lang="ja-JP" altLang="en-US" sz="1500" dirty="0" smtClean="0">
                <a:solidFill>
                  <a:schemeClr val="tx1"/>
                </a:solidFill>
                <a:latin typeface="+mj-ea"/>
                <a:ea typeface="+mj-ea"/>
              </a:rPr>
              <a:t>盛り込むこと。</a:t>
            </a:r>
            <a:endParaRPr lang="ja-JP" altLang="en-US" sz="1500" dirty="0">
              <a:solidFill>
                <a:schemeClr val="tx1"/>
              </a:solidFill>
              <a:latin typeface="+mj-ea"/>
              <a:ea typeface="+mj-ea"/>
            </a:endParaRPr>
          </a:p>
        </p:txBody>
      </p:sp>
      <p:sp>
        <p:nvSpPr>
          <p:cNvPr id="12" name="角丸四角形 11"/>
          <p:cNvSpPr/>
          <p:nvPr/>
        </p:nvSpPr>
        <p:spPr>
          <a:xfrm>
            <a:off x="128464" y="692696"/>
            <a:ext cx="3697597" cy="384909"/>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（５）医療費の適正化に関する事項</a:t>
            </a:r>
          </a:p>
        </p:txBody>
      </p:sp>
      <p:sp>
        <p:nvSpPr>
          <p:cNvPr id="13" name="角丸四角形 12"/>
          <p:cNvSpPr/>
          <p:nvPr/>
        </p:nvSpPr>
        <p:spPr>
          <a:xfrm>
            <a:off x="243712" y="3789775"/>
            <a:ext cx="9295389" cy="1007377"/>
          </a:xfrm>
          <a:prstGeom prst="roundRect">
            <a:avLst>
              <a:gd name="adj" fmla="val 326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66700" indent="-266700" algn="just">
              <a:lnSpc>
                <a:spcPts val="2000"/>
              </a:lnSpc>
            </a:pPr>
            <a:r>
              <a:rPr lang="ja-JP" altLang="en-US" sz="1500" b="1" dirty="0">
                <a:solidFill>
                  <a:schemeClr val="tx1"/>
                </a:solidFill>
                <a:latin typeface="+mj-ea"/>
                <a:ea typeface="+mj-ea"/>
              </a:rPr>
              <a:t>（広域的及び効率的な運営の推進に向けた取組）</a:t>
            </a:r>
          </a:p>
          <a:p>
            <a:pPr marL="266700" indent="-266700" algn="just">
              <a:lnSpc>
                <a:spcPts val="2000"/>
              </a:lnSpc>
            </a:pPr>
            <a:r>
              <a:rPr lang="ja-JP" altLang="en-US" sz="1500" dirty="0" smtClean="0">
                <a:solidFill>
                  <a:schemeClr val="tx1"/>
                </a:solidFill>
                <a:latin typeface="+mj-ea"/>
                <a:ea typeface="+mj-ea"/>
              </a:rPr>
              <a:t>　○ 都道府県は、市町村</a:t>
            </a:r>
            <a:r>
              <a:rPr lang="ja-JP" altLang="en-US" sz="1500" dirty="0">
                <a:solidFill>
                  <a:schemeClr val="tx1"/>
                </a:solidFill>
                <a:latin typeface="+mj-ea"/>
                <a:ea typeface="+mj-ea"/>
              </a:rPr>
              <a:t>の意向・要望を聴取した上で、市町村が担う事務の共通化、収納対策や医療費適正化対策の共同実施、職員に対する研修会の実施</a:t>
            </a:r>
            <a:r>
              <a:rPr lang="ja-JP" altLang="en-US" sz="1500" dirty="0" smtClean="0">
                <a:solidFill>
                  <a:schemeClr val="tx1"/>
                </a:solidFill>
                <a:latin typeface="+mj-ea"/>
                <a:ea typeface="+mj-ea"/>
              </a:rPr>
              <a:t>等の取組</a:t>
            </a:r>
            <a:r>
              <a:rPr lang="ja-JP" altLang="en-US" sz="1500" dirty="0">
                <a:solidFill>
                  <a:schemeClr val="tx1"/>
                </a:solidFill>
                <a:latin typeface="+mj-ea"/>
                <a:ea typeface="+mj-ea"/>
              </a:rPr>
              <a:t>を定めること。</a:t>
            </a:r>
            <a:endParaRPr lang="en-US" altLang="ja-JP" sz="1500" dirty="0" smtClean="0">
              <a:solidFill>
                <a:schemeClr val="tx1"/>
              </a:solidFill>
              <a:latin typeface="+mj-ea"/>
              <a:ea typeface="+mj-ea"/>
            </a:endParaRPr>
          </a:p>
        </p:txBody>
      </p:sp>
      <p:sp>
        <p:nvSpPr>
          <p:cNvPr id="15" name="角丸四角形 14"/>
          <p:cNvSpPr/>
          <p:nvPr/>
        </p:nvSpPr>
        <p:spPr>
          <a:xfrm>
            <a:off x="152872" y="3429000"/>
            <a:ext cx="7290853" cy="384909"/>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（６）市町村が担う事務の広域的及び効率的な運営の推進に関する事項</a:t>
            </a:r>
          </a:p>
        </p:txBody>
      </p:sp>
    </p:spTree>
    <p:extLst>
      <p:ext uri="{BB962C8B-B14F-4D97-AF65-F5344CB8AC3E}">
        <p14:creationId xmlns:p14="http://schemas.microsoft.com/office/powerpoint/2010/main" val="41815750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4604</TotalTime>
  <Words>2948</Words>
  <Application>Microsoft Office PowerPoint</Application>
  <PresentationFormat>A4 210 x 297 mm</PresentationFormat>
  <Paragraphs>416</Paragraphs>
  <Slides>20</Slides>
  <Notes>16</Notes>
  <HiddenSlides>0</HiddenSlides>
  <MMClips>0</MMClips>
  <ScaleCrop>false</ScaleCrop>
  <HeadingPairs>
    <vt:vector size="4" baseType="variant">
      <vt:variant>
        <vt:lpstr>テーマ</vt:lpstr>
      </vt:variant>
      <vt:variant>
        <vt:i4>1</vt:i4>
      </vt:variant>
      <vt:variant>
        <vt:lpstr>スライド タイトル</vt:lpstr>
      </vt:variant>
      <vt:variant>
        <vt:i4>20</vt:i4>
      </vt:variant>
    </vt:vector>
  </HeadingPairs>
  <TitlesOfParts>
    <vt:vector size="21" baseType="lpstr">
      <vt:lpstr>Office ​​テーマ</vt:lpstr>
      <vt:lpstr>Ⅳ．改革後の国保事務の運営</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Ⅳ．改革後の国保事務運営</vt:lpstr>
      <vt:lpstr>PowerPoint プレゼンテーション</vt:lpstr>
      <vt:lpstr>PowerPoint プレゼンテーション</vt:lpstr>
      <vt:lpstr>PowerPoint プレゼンテーション</vt:lpstr>
      <vt:lpstr>PowerPoint プレゼンテーション</vt:lpstr>
      <vt:lpstr>Ⅳ．改革後の国保事務運営</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国民健康保険制度をめぐる 最近の状況について</dc:title>
  <dc:creator>厚生労働省ネットワークシステム</dc:creator>
  <cp:lastModifiedBy>厚生労働省ネットワークシステム</cp:lastModifiedBy>
  <cp:revision>410</cp:revision>
  <cp:lastPrinted>2016-01-29T11:02:52Z</cp:lastPrinted>
  <dcterms:created xsi:type="dcterms:W3CDTF">2014-08-08T04:05:35Z</dcterms:created>
  <dcterms:modified xsi:type="dcterms:W3CDTF">2016-02-04T03:03:01Z</dcterms:modified>
</cp:coreProperties>
</file>