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4"/>
  </p:notesMasterIdLst>
  <p:sldIdLst>
    <p:sldId id="465" r:id="rId2"/>
    <p:sldId id="466" r:id="rId3"/>
    <p:sldId id="473" r:id="rId4"/>
    <p:sldId id="468" r:id="rId5"/>
    <p:sldId id="608" r:id="rId6"/>
    <p:sldId id="469" r:id="rId7"/>
    <p:sldId id="613" r:id="rId8"/>
    <p:sldId id="493" r:id="rId9"/>
    <p:sldId id="471" r:id="rId10"/>
    <p:sldId id="851" r:id="rId11"/>
    <p:sldId id="474" r:id="rId12"/>
    <p:sldId id="475" r:id="rId13"/>
    <p:sldId id="476" r:id="rId14"/>
    <p:sldId id="614" r:id="rId15"/>
    <p:sldId id="627" r:id="rId16"/>
    <p:sldId id="686" r:id="rId17"/>
    <p:sldId id="687" r:id="rId18"/>
    <p:sldId id="688" r:id="rId19"/>
    <p:sldId id="689" r:id="rId20"/>
    <p:sldId id="690" r:id="rId21"/>
    <p:sldId id="479" r:id="rId22"/>
    <p:sldId id="481" r:id="rId23"/>
    <p:sldId id="482" r:id="rId24"/>
    <p:sldId id="480" r:id="rId25"/>
    <p:sldId id="499" r:id="rId26"/>
    <p:sldId id="483" r:id="rId27"/>
    <p:sldId id="484" r:id="rId28"/>
    <p:sldId id="684" r:id="rId29"/>
    <p:sldId id="492" r:id="rId30"/>
    <p:sldId id="494" r:id="rId31"/>
    <p:sldId id="495" r:id="rId32"/>
    <p:sldId id="615" r:id="rId33"/>
    <p:sldId id="486" r:id="rId34"/>
    <p:sldId id="487" r:id="rId35"/>
    <p:sldId id="478" r:id="rId36"/>
    <p:sldId id="616" r:id="rId37"/>
    <p:sldId id="643" r:id="rId38"/>
    <p:sldId id="505" r:id="rId39"/>
    <p:sldId id="617" r:id="rId40"/>
    <p:sldId id="500" r:id="rId41"/>
    <p:sldId id="501" r:id="rId42"/>
    <p:sldId id="502" r:id="rId4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CCFFCC"/>
    <a:srgbClr val="0000CC"/>
    <a:srgbClr val="FF6600"/>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15" autoAdjust="0"/>
    <p:restoredTop sz="86431" autoAdjust="0"/>
  </p:normalViewPr>
  <p:slideViewPr>
    <p:cSldViewPr>
      <p:cViewPr>
        <p:scale>
          <a:sx n="65" d="100"/>
          <a:sy n="65" d="100"/>
        </p:scale>
        <p:origin x="-1086" y="-198"/>
      </p:cViewPr>
      <p:guideLst>
        <p:guide orient="horz" pos="2840"/>
        <p:guide pos="625"/>
      </p:guideLst>
    </p:cSldViewPr>
  </p:slideViewPr>
  <p:outlineViewPr>
    <p:cViewPr>
      <p:scale>
        <a:sx n="33" d="100"/>
        <a:sy n="33" d="100"/>
      </p:scale>
      <p:origin x="0" y="287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stacked"/>
        <c:varyColors val="0"/>
        <c:ser>
          <c:idx val="0"/>
          <c:order val="0"/>
          <c:spPr>
            <a:ln>
              <a:solidFill>
                <a:schemeClr val="accent1">
                  <a:lumMod val="75000"/>
                </a:schemeClr>
              </a:solidFill>
            </a:ln>
          </c:spPr>
          <c:invertIfNegative val="0"/>
          <c:cat>
            <c:strRef>
              <c:f>Sheet2!$B$4:$B$8</c:f>
              <c:strCache>
                <c:ptCount val="5"/>
                <c:pt idx="0">
                  <c:v>29年度</c:v>
                </c:pt>
                <c:pt idx="1">
                  <c:v>30年度</c:v>
                </c:pt>
                <c:pt idx="2">
                  <c:v>31年度</c:v>
                </c:pt>
                <c:pt idx="3">
                  <c:v>32年度</c:v>
                </c:pt>
                <c:pt idx="4">
                  <c:v>33年度</c:v>
                </c:pt>
              </c:strCache>
            </c:strRef>
          </c:cat>
          <c:val>
            <c:numRef>
              <c:f>Sheet2!$C$4:$C$8</c:f>
              <c:numCache>
                <c:formatCode>General</c:formatCode>
                <c:ptCount val="5"/>
                <c:pt idx="0">
                  <c:v>7</c:v>
                </c:pt>
                <c:pt idx="1">
                  <c:v>15</c:v>
                </c:pt>
                <c:pt idx="2">
                  <c:v>22</c:v>
                </c:pt>
                <c:pt idx="3">
                  <c:v>27</c:v>
                </c:pt>
                <c:pt idx="4">
                  <c:v>32</c:v>
                </c:pt>
              </c:numCache>
            </c:numRef>
          </c:val>
        </c:ser>
        <c:ser>
          <c:idx val="1"/>
          <c:order val="1"/>
          <c:spPr>
            <a:pattFill prst="ltUpDiag">
              <a:fgClr>
                <a:schemeClr val="accent1"/>
              </a:fgClr>
              <a:bgClr>
                <a:schemeClr val="bg1"/>
              </a:bgClr>
            </a:pattFill>
            <a:ln>
              <a:solidFill>
                <a:schemeClr val="accent1"/>
              </a:solidFill>
            </a:ln>
          </c:spPr>
          <c:invertIfNegative val="0"/>
          <c:cat>
            <c:strRef>
              <c:f>Sheet2!$B$4:$B$8</c:f>
              <c:strCache>
                <c:ptCount val="5"/>
                <c:pt idx="0">
                  <c:v>29年度</c:v>
                </c:pt>
                <c:pt idx="1">
                  <c:v>30年度</c:v>
                </c:pt>
                <c:pt idx="2">
                  <c:v>31年度</c:v>
                </c:pt>
                <c:pt idx="3">
                  <c:v>32年度</c:v>
                </c:pt>
                <c:pt idx="4">
                  <c:v>33年度</c:v>
                </c:pt>
              </c:strCache>
            </c:strRef>
          </c:cat>
          <c:val>
            <c:numRef>
              <c:f>Sheet2!$D$4:$D$8</c:f>
              <c:numCache>
                <c:formatCode>General</c:formatCode>
                <c:ptCount val="5"/>
                <c:pt idx="0">
                  <c:v>0</c:v>
                </c:pt>
                <c:pt idx="1">
                  <c:v>8</c:v>
                </c:pt>
                <c:pt idx="2">
                  <c:v>4</c:v>
                </c:pt>
                <c:pt idx="3">
                  <c:v>3</c:v>
                </c:pt>
                <c:pt idx="4">
                  <c:v>0</c:v>
                </c:pt>
              </c:numCache>
            </c:numRef>
          </c:val>
        </c:ser>
        <c:dLbls>
          <c:showLegendKey val="0"/>
          <c:showVal val="0"/>
          <c:showCatName val="0"/>
          <c:showSerName val="0"/>
          <c:showPercent val="0"/>
          <c:showBubbleSize val="0"/>
        </c:dLbls>
        <c:gapWidth val="440"/>
        <c:overlap val="100"/>
        <c:axId val="129745280"/>
        <c:axId val="129747200"/>
      </c:barChart>
      <c:catAx>
        <c:axId val="129745280"/>
        <c:scaling>
          <c:orientation val="minMax"/>
        </c:scaling>
        <c:delete val="0"/>
        <c:axPos val="b"/>
        <c:majorTickMark val="out"/>
        <c:minorTickMark val="none"/>
        <c:tickLblPos val="nextTo"/>
        <c:crossAx val="129747200"/>
        <c:crosses val="autoZero"/>
        <c:auto val="1"/>
        <c:lblAlgn val="ctr"/>
        <c:lblOffset val="100"/>
        <c:noMultiLvlLbl val="0"/>
      </c:catAx>
      <c:valAx>
        <c:axId val="129747200"/>
        <c:scaling>
          <c:orientation val="minMax"/>
        </c:scaling>
        <c:delete val="1"/>
        <c:axPos val="l"/>
        <c:numFmt formatCode="General" sourceLinked="1"/>
        <c:majorTickMark val="out"/>
        <c:minorTickMark val="none"/>
        <c:tickLblPos val="nextTo"/>
        <c:crossAx val="129745280"/>
        <c:crosses val="autoZero"/>
        <c:crossBetween val="between"/>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spPr>
            <a:solidFill>
              <a:schemeClr val="accent1"/>
            </a:solidFill>
            <a:ln w="25400" cap="flat" cmpd="sng" algn="ctr">
              <a:solidFill>
                <a:schemeClr val="accent1"/>
              </a:solidFill>
              <a:prstDash val="solid"/>
            </a:ln>
            <a:effectLst/>
          </c:spPr>
          <c:invertIfNegative val="0"/>
          <c:cat>
            <c:strRef>
              <c:f>Sheet1!$B$3:$B$6</c:f>
              <c:strCache>
                <c:ptCount val="4"/>
                <c:pt idx="0">
                  <c:v>A市</c:v>
                </c:pt>
                <c:pt idx="1">
                  <c:v>B市</c:v>
                </c:pt>
                <c:pt idx="2">
                  <c:v>C市</c:v>
                </c:pt>
                <c:pt idx="3">
                  <c:v>D市</c:v>
                </c:pt>
              </c:strCache>
            </c:strRef>
          </c:cat>
          <c:val>
            <c:numRef>
              <c:f>Sheet1!$C$3:$C$6</c:f>
              <c:numCache>
                <c:formatCode>General</c:formatCode>
                <c:ptCount val="4"/>
                <c:pt idx="0">
                  <c:v>30</c:v>
                </c:pt>
                <c:pt idx="1">
                  <c:v>24</c:v>
                </c:pt>
                <c:pt idx="2">
                  <c:v>16</c:v>
                </c:pt>
                <c:pt idx="3">
                  <c:v>9</c:v>
                </c:pt>
              </c:numCache>
            </c:numRef>
          </c:val>
        </c:ser>
        <c:ser>
          <c:idx val="1"/>
          <c:order val="1"/>
          <c:spPr>
            <a:pattFill prst="wdUpDiag">
              <a:fgClr>
                <a:schemeClr val="accent1"/>
              </a:fgClr>
              <a:bgClr>
                <a:schemeClr val="bg1"/>
              </a:bgClr>
            </a:pattFill>
            <a:ln>
              <a:solidFill>
                <a:schemeClr val="tx2">
                  <a:lumMod val="60000"/>
                  <a:lumOff val="40000"/>
                </a:schemeClr>
              </a:solidFill>
            </a:ln>
          </c:spPr>
          <c:invertIfNegative val="0"/>
          <c:cat>
            <c:strRef>
              <c:f>Sheet1!$B$3:$B$6</c:f>
              <c:strCache>
                <c:ptCount val="4"/>
                <c:pt idx="0">
                  <c:v>A市</c:v>
                </c:pt>
                <c:pt idx="1">
                  <c:v>B市</c:v>
                </c:pt>
                <c:pt idx="2">
                  <c:v>C市</c:v>
                </c:pt>
                <c:pt idx="3">
                  <c:v>D市</c:v>
                </c:pt>
              </c:strCache>
            </c:strRef>
          </c:cat>
          <c:val>
            <c:numRef>
              <c:f>Sheet1!$D$3:$D$6</c:f>
              <c:numCache>
                <c:formatCode>General</c:formatCode>
                <c:ptCount val="4"/>
                <c:pt idx="0">
                  <c:v>22</c:v>
                </c:pt>
                <c:pt idx="1">
                  <c:v>23</c:v>
                </c:pt>
                <c:pt idx="2">
                  <c:v>23</c:v>
                </c:pt>
                <c:pt idx="3">
                  <c:v>23</c:v>
                </c:pt>
              </c:numCache>
            </c:numRef>
          </c:val>
        </c:ser>
        <c:ser>
          <c:idx val="2"/>
          <c:order val="2"/>
          <c:spPr>
            <a:pattFill prst="ltVert">
              <a:fgClr>
                <a:schemeClr val="accent1"/>
              </a:fgClr>
              <a:bgClr>
                <a:schemeClr val="bg1"/>
              </a:bgClr>
            </a:pattFill>
            <a:ln>
              <a:solidFill>
                <a:schemeClr val="tx2">
                  <a:lumMod val="60000"/>
                  <a:lumOff val="40000"/>
                </a:schemeClr>
              </a:solidFill>
            </a:ln>
          </c:spPr>
          <c:invertIfNegative val="0"/>
          <c:cat>
            <c:strRef>
              <c:f>Sheet1!$B$3:$B$6</c:f>
              <c:strCache>
                <c:ptCount val="4"/>
                <c:pt idx="0">
                  <c:v>A市</c:v>
                </c:pt>
                <c:pt idx="1">
                  <c:v>B市</c:v>
                </c:pt>
                <c:pt idx="2">
                  <c:v>C市</c:v>
                </c:pt>
                <c:pt idx="3">
                  <c:v>D市</c:v>
                </c:pt>
              </c:strCache>
            </c:strRef>
          </c:cat>
          <c:val>
            <c:numRef>
              <c:f>Sheet1!$E$3:$E$6</c:f>
              <c:numCache>
                <c:formatCode>General</c:formatCode>
                <c:ptCount val="4"/>
                <c:pt idx="0">
                  <c:v>27</c:v>
                </c:pt>
                <c:pt idx="1">
                  <c:v>23</c:v>
                </c:pt>
                <c:pt idx="2">
                  <c:v>20</c:v>
                </c:pt>
                <c:pt idx="3">
                  <c:v>16</c:v>
                </c:pt>
              </c:numCache>
            </c:numRef>
          </c:val>
        </c:ser>
        <c:dLbls>
          <c:showLegendKey val="0"/>
          <c:showVal val="0"/>
          <c:showCatName val="0"/>
          <c:showSerName val="0"/>
          <c:showPercent val="0"/>
          <c:showBubbleSize val="0"/>
        </c:dLbls>
        <c:gapWidth val="250"/>
        <c:overlap val="-50"/>
        <c:axId val="205561856"/>
        <c:axId val="205563776"/>
      </c:barChart>
      <c:catAx>
        <c:axId val="205561856"/>
        <c:scaling>
          <c:orientation val="minMax"/>
        </c:scaling>
        <c:delete val="0"/>
        <c:axPos val="b"/>
        <c:majorTickMark val="out"/>
        <c:minorTickMark val="none"/>
        <c:tickLblPos val="nextTo"/>
        <c:crossAx val="205563776"/>
        <c:crosses val="autoZero"/>
        <c:auto val="1"/>
        <c:lblAlgn val="ctr"/>
        <c:lblOffset val="100"/>
        <c:noMultiLvlLbl val="0"/>
      </c:catAx>
      <c:valAx>
        <c:axId val="205563776"/>
        <c:scaling>
          <c:orientation val="minMax"/>
        </c:scaling>
        <c:delete val="1"/>
        <c:axPos val="l"/>
        <c:numFmt formatCode="General" sourceLinked="1"/>
        <c:majorTickMark val="out"/>
        <c:minorTickMark val="none"/>
        <c:tickLblPos val="nextTo"/>
        <c:crossAx val="205561856"/>
        <c:crosses val="autoZero"/>
        <c:crossBetween val="between"/>
      </c:valAx>
      <c:spPr>
        <a:ln>
          <a:noFill/>
        </a:ln>
      </c:spPr>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992903947376738E-3"/>
          <c:y val="0"/>
          <c:w val="0.98317611157264118"/>
          <c:h val="0.8233045372515938"/>
        </c:manualLayout>
      </c:layout>
      <c:barChart>
        <c:barDir val="col"/>
        <c:grouping val="clustered"/>
        <c:varyColors val="0"/>
        <c:ser>
          <c:idx val="0"/>
          <c:order val="0"/>
          <c:spPr>
            <a:pattFill prst="ltUpDiag">
              <a:fgClr>
                <a:schemeClr val="accent1"/>
              </a:fgClr>
              <a:bgClr>
                <a:schemeClr val="bg1"/>
              </a:bgClr>
            </a:pattFill>
            <a:ln>
              <a:solidFill>
                <a:schemeClr val="accent1"/>
              </a:solidFill>
            </a:ln>
          </c:spPr>
          <c:invertIfNegative val="0"/>
          <c:cat>
            <c:strRef>
              <c:f>Sheet3!$B$3:$B$6</c:f>
              <c:strCache>
                <c:ptCount val="4"/>
                <c:pt idx="0">
                  <c:v>30年度</c:v>
                </c:pt>
                <c:pt idx="1">
                  <c:v>31年度</c:v>
                </c:pt>
                <c:pt idx="2">
                  <c:v>32年度</c:v>
                </c:pt>
                <c:pt idx="3">
                  <c:v>33年度</c:v>
                </c:pt>
              </c:strCache>
            </c:strRef>
          </c:cat>
          <c:val>
            <c:numRef>
              <c:f>Sheet3!$C$3:$C$6</c:f>
              <c:numCache>
                <c:formatCode>General</c:formatCode>
                <c:ptCount val="4"/>
                <c:pt idx="0">
                  <c:v>30</c:v>
                </c:pt>
                <c:pt idx="1">
                  <c:v>22</c:v>
                </c:pt>
                <c:pt idx="2">
                  <c:v>15</c:v>
                </c:pt>
                <c:pt idx="3">
                  <c:v>9</c:v>
                </c:pt>
              </c:numCache>
            </c:numRef>
          </c:val>
        </c:ser>
        <c:dLbls>
          <c:showLegendKey val="0"/>
          <c:showVal val="0"/>
          <c:showCatName val="0"/>
          <c:showSerName val="0"/>
          <c:showPercent val="0"/>
          <c:showBubbleSize val="0"/>
        </c:dLbls>
        <c:gapWidth val="136"/>
        <c:overlap val="2"/>
        <c:axId val="4268800"/>
        <c:axId val="4270336"/>
      </c:barChart>
      <c:catAx>
        <c:axId val="4268800"/>
        <c:scaling>
          <c:orientation val="minMax"/>
        </c:scaling>
        <c:delete val="0"/>
        <c:axPos val="b"/>
        <c:majorTickMark val="out"/>
        <c:minorTickMark val="none"/>
        <c:tickLblPos val="nextTo"/>
        <c:crossAx val="4270336"/>
        <c:crosses val="autoZero"/>
        <c:auto val="1"/>
        <c:lblAlgn val="ctr"/>
        <c:lblOffset val="100"/>
        <c:noMultiLvlLbl val="0"/>
      </c:catAx>
      <c:valAx>
        <c:axId val="4270336"/>
        <c:scaling>
          <c:orientation val="minMax"/>
        </c:scaling>
        <c:delete val="1"/>
        <c:axPos val="l"/>
        <c:numFmt formatCode="General" sourceLinked="1"/>
        <c:majorTickMark val="out"/>
        <c:minorTickMark val="none"/>
        <c:tickLblPos val="nextTo"/>
        <c:crossAx val="426880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stacked"/>
        <c:varyColors val="0"/>
        <c:ser>
          <c:idx val="0"/>
          <c:order val="0"/>
          <c:spPr>
            <a:pattFill prst="ltUpDiag">
              <a:fgClr>
                <a:schemeClr val="accent1"/>
              </a:fgClr>
              <a:bgClr>
                <a:schemeClr val="bg1"/>
              </a:bgClr>
            </a:pattFill>
            <a:ln>
              <a:solidFill>
                <a:schemeClr val="tx2">
                  <a:lumMod val="60000"/>
                  <a:lumOff val="40000"/>
                </a:schemeClr>
              </a:solidFill>
            </a:ln>
          </c:spPr>
          <c:invertIfNegative val="0"/>
          <c:cat>
            <c:strRef>
              <c:f>Sheet3!$B$22:$B$25</c:f>
              <c:strCache>
                <c:ptCount val="4"/>
                <c:pt idx="0">
                  <c:v>30年度</c:v>
                </c:pt>
                <c:pt idx="1">
                  <c:v>31年度</c:v>
                </c:pt>
                <c:pt idx="2">
                  <c:v>32年度</c:v>
                </c:pt>
                <c:pt idx="3">
                  <c:v>33年度</c:v>
                </c:pt>
              </c:strCache>
            </c:strRef>
          </c:cat>
          <c:val>
            <c:numRef>
              <c:f>Sheet3!$C$22:$C$25</c:f>
              <c:numCache>
                <c:formatCode>General</c:formatCode>
                <c:ptCount val="4"/>
                <c:pt idx="0">
                  <c:v>16</c:v>
                </c:pt>
                <c:pt idx="1">
                  <c:v>15</c:v>
                </c:pt>
                <c:pt idx="2">
                  <c:v>15</c:v>
                </c:pt>
                <c:pt idx="3">
                  <c:v>9</c:v>
                </c:pt>
              </c:numCache>
            </c:numRef>
          </c:val>
        </c:ser>
        <c:ser>
          <c:idx val="1"/>
          <c:order val="1"/>
          <c:spPr>
            <a:pattFill prst="openDmnd">
              <a:fgClr>
                <a:schemeClr val="tx2">
                  <a:lumMod val="60000"/>
                  <a:lumOff val="40000"/>
                </a:schemeClr>
              </a:fgClr>
              <a:bgClr>
                <a:schemeClr val="bg1"/>
              </a:bgClr>
            </a:pattFill>
            <a:ln>
              <a:solidFill>
                <a:schemeClr val="tx2">
                  <a:lumMod val="60000"/>
                  <a:lumOff val="40000"/>
                </a:schemeClr>
              </a:solidFill>
            </a:ln>
          </c:spPr>
          <c:invertIfNegative val="0"/>
          <c:cat>
            <c:strRef>
              <c:f>Sheet3!$B$22:$B$25</c:f>
              <c:strCache>
                <c:ptCount val="4"/>
                <c:pt idx="0">
                  <c:v>30年度</c:v>
                </c:pt>
                <c:pt idx="1">
                  <c:v>31年度</c:v>
                </c:pt>
                <c:pt idx="2">
                  <c:v>32年度</c:v>
                </c:pt>
                <c:pt idx="3">
                  <c:v>33年度</c:v>
                </c:pt>
              </c:strCache>
            </c:strRef>
          </c:cat>
          <c:val>
            <c:numRef>
              <c:f>Sheet3!$D$22:$D$25</c:f>
              <c:numCache>
                <c:formatCode>General</c:formatCode>
                <c:ptCount val="4"/>
                <c:pt idx="0">
                  <c:v>14</c:v>
                </c:pt>
                <c:pt idx="1">
                  <c:v>7</c:v>
                </c:pt>
                <c:pt idx="2">
                  <c:v>0</c:v>
                </c:pt>
                <c:pt idx="3">
                  <c:v>0</c:v>
                </c:pt>
              </c:numCache>
            </c:numRef>
          </c:val>
        </c:ser>
        <c:dLbls>
          <c:showLegendKey val="0"/>
          <c:showVal val="0"/>
          <c:showCatName val="0"/>
          <c:showSerName val="0"/>
          <c:showPercent val="0"/>
          <c:showBubbleSize val="0"/>
        </c:dLbls>
        <c:gapWidth val="150"/>
        <c:overlap val="100"/>
        <c:axId val="4282624"/>
        <c:axId val="4284416"/>
      </c:barChart>
      <c:catAx>
        <c:axId val="4282624"/>
        <c:scaling>
          <c:orientation val="minMax"/>
        </c:scaling>
        <c:delete val="0"/>
        <c:axPos val="b"/>
        <c:majorTickMark val="out"/>
        <c:minorTickMark val="none"/>
        <c:tickLblPos val="nextTo"/>
        <c:crossAx val="4284416"/>
        <c:crosses val="autoZero"/>
        <c:auto val="1"/>
        <c:lblAlgn val="ctr"/>
        <c:lblOffset val="100"/>
        <c:noMultiLvlLbl val="0"/>
      </c:catAx>
      <c:valAx>
        <c:axId val="4284416"/>
        <c:scaling>
          <c:orientation val="minMax"/>
        </c:scaling>
        <c:delete val="1"/>
        <c:axPos val="l"/>
        <c:numFmt formatCode="General" sourceLinked="1"/>
        <c:majorTickMark val="out"/>
        <c:minorTickMark val="none"/>
        <c:tickLblPos val="nextTo"/>
        <c:crossAx val="4282624"/>
        <c:crosses val="autoZero"/>
        <c:crossBetween val="between"/>
      </c:valAx>
    </c:plotArea>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0.71262</cdr:x>
      <cdr:y>0.24987</cdr:y>
    </cdr:from>
    <cdr:to>
      <cdr:x>0.86629</cdr:x>
      <cdr:y>0.24987</cdr:y>
    </cdr:to>
    <cdr:cxnSp macro="">
      <cdr:nvCxnSpPr>
        <cdr:cNvPr id="11" name="直線コネクタ 10"/>
        <cdr:cNvCxnSpPr/>
      </cdr:nvCxnSpPr>
      <cdr:spPr>
        <a:xfrm xmlns:a="http://schemas.openxmlformats.org/drawingml/2006/main">
          <a:off x="5580620" y="475292"/>
          <a:ext cx="1203359"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0.13333</cdr:x>
      <cdr:y>0.66703</cdr:y>
    </cdr:from>
    <cdr:to>
      <cdr:x>0.29424</cdr:x>
      <cdr:y>0.67277</cdr:y>
    </cdr:to>
    <cdr:cxnSp macro="">
      <cdr:nvCxnSpPr>
        <cdr:cNvPr id="20" name="直線コネクタ 19"/>
        <cdr:cNvCxnSpPr/>
      </cdr:nvCxnSpPr>
      <cdr:spPr>
        <a:xfrm xmlns:a="http://schemas.openxmlformats.org/drawingml/2006/main" flipV="1">
          <a:off x="1044116" y="1268773"/>
          <a:ext cx="1260140" cy="1091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0.32375</cdr:x>
      <cdr:y>0.49761</cdr:y>
    </cdr:from>
    <cdr:to>
      <cdr:x>0.48467</cdr:x>
      <cdr:y>0.50335</cdr:y>
    </cdr:to>
    <cdr:cxnSp macro="">
      <cdr:nvCxnSpPr>
        <cdr:cNvPr id="26" name="直線コネクタ 25"/>
        <cdr:cNvCxnSpPr/>
      </cdr:nvCxnSpPr>
      <cdr:spPr>
        <a:xfrm xmlns:a="http://schemas.openxmlformats.org/drawingml/2006/main" flipV="1">
          <a:off x="2535323" y="946520"/>
          <a:ext cx="1260182" cy="10918"/>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0.51723</cdr:x>
      <cdr:y>0.34531</cdr:y>
    </cdr:from>
    <cdr:to>
      <cdr:x>0.67547</cdr:x>
      <cdr:y>0.35359</cdr:y>
    </cdr:to>
    <cdr:cxnSp macro="">
      <cdr:nvCxnSpPr>
        <cdr:cNvPr id="27" name="直線コネクタ 26"/>
        <cdr:cNvCxnSpPr/>
      </cdr:nvCxnSpPr>
      <cdr:spPr>
        <a:xfrm xmlns:a="http://schemas.openxmlformats.org/drawingml/2006/main" flipV="1">
          <a:off x="4050450" y="656824"/>
          <a:ext cx="1239208" cy="15743"/>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0.27101</cdr:x>
      <cdr:y>0.5156</cdr:y>
    </cdr:from>
    <cdr:to>
      <cdr:x>0.28242</cdr:x>
      <cdr:y>0.66703</cdr:y>
    </cdr:to>
    <cdr:sp macro="" textlink="">
      <cdr:nvSpPr>
        <cdr:cNvPr id="31" name="左中かっこ 30"/>
        <cdr:cNvSpPr/>
      </cdr:nvSpPr>
      <cdr:spPr>
        <a:xfrm xmlns:a="http://schemas.openxmlformats.org/drawingml/2006/main">
          <a:off x="2256751" y="980739"/>
          <a:ext cx="95012" cy="288034"/>
        </a:xfrm>
        <a:prstGeom xmlns:a="http://schemas.openxmlformats.org/drawingml/2006/main" prst="leftBrace">
          <a:avLst>
            <a:gd name="adj1" fmla="val 44614"/>
            <a:gd name="adj2" fmla="val 50000"/>
          </a:avLst>
        </a:prstGeom>
        <a:noFill xmlns:a="http://schemas.openxmlformats.org/drawingml/2006/main"/>
        <a:ln xmlns:a="http://schemas.openxmlformats.org/drawingml/2006/main" w="19050">
          <a:solidFill>
            <a:srgbClr val="00B0F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dirty="0"/>
        </a:p>
      </cdr:txBody>
    </cdr:sp>
  </cdr:relSizeAnchor>
  <cdr:relSizeAnchor xmlns:cdr="http://schemas.openxmlformats.org/drawingml/2006/chartDrawing">
    <cdr:from>
      <cdr:x>0.21172</cdr:x>
      <cdr:y>0.51946</cdr:y>
    </cdr:from>
    <cdr:to>
      <cdr:x>0.26492</cdr:x>
      <cdr:y>0.58621</cdr:y>
    </cdr:to>
    <cdr:cxnSp macro="">
      <cdr:nvCxnSpPr>
        <cdr:cNvPr id="33" name="直線矢印コネクタ 32"/>
        <cdr:cNvCxnSpPr/>
      </cdr:nvCxnSpPr>
      <cdr:spPr>
        <a:xfrm xmlns:a="http://schemas.openxmlformats.org/drawingml/2006/main" flipH="1" flipV="1">
          <a:off x="1762979" y="988086"/>
          <a:ext cx="443002" cy="126968"/>
        </a:xfrm>
        <a:prstGeom xmlns:a="http://schemas.openxmlformats.org/drawingml/2006/main" prst="straightConnector1">
          <a:avLst/>
        </a:prstGeom>
        <a:ln xmlns:a="http://schemas.openxmlformats.org/drawingml/2006/main" w="19050">
          <a:solidFill>
            <a:srgbClr val="00B0F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0.12632</cdr:x>
      <cdr:y>0.44883</cdr:y>
    </cdr:from>
    <cdr:to>
      <cdr:x>0.22463</cdr:x>
      <cdr:y>0.58232</cdr:y>
    </cdr:to>
    <cdr:sp macro="" textlink="">
      <cdr:nvSpPr>
        <cdr:cNvPr id="35" name="テキスト ボックス 102"/>
        <cdr:cNvSpPr txBox="1"/>
      </cdr:nvSpPr>
      <cdr:spPr>
        <a:xfrm xmlns:a="http://schemas.openxmlformats.org/drawingml/2006/main">
          <a:off x="1051887" y="853734"/>
          <a:ext cx="818638" cy="253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pPr algn="ctr"/>
          <a:r>
            <a:rPr lang="ja-JP" altLang="en-US" sz="1050" b="1" dirty="0" smtClean="0">
              <a:solidFill>
                <a:srgbClr val="00B0F0"/>
              </a:solidFill>
            </a:rPr>
            <a:t>○％以内</a:t>
          </a:r>
          <a:endParaRPr kumimoji="1" lang="ja-JP" altLang="en-US" sz="1050" b="1" dirty="0">
            <a:solidFill>
              <a:srgbClr val="00B0F0"/>
            </a:solidFill>
          </a:endParaRPr>
        </a:p>
      </cdr:txBody>
    </cdr:sp>
  </cdr:relSizeAnchor>
  <cdr:relSizeAnchor xmlns:cdr="http://schemas.openxmlformats.org/drawingml/2006/chartDrawing">
    <cdr:from>
      <cdr:x>0.30089</cdr:x>
      <cdr:y>0.07068</cdr:y>
    </cdr:from>
    <cdr:to>
      <cdr:x>0.31858</cdr:x>
      <cdr:y>0.15705</cdr:y>
    </cdr:to>
    <cdr:grpSp>
      <cdr:nvGrpSpPr>
        <cdr:cNvPr id="15" name="グループ化 14"/>
        <cdr:cNvGrpSpPr/>
      </cdr:nvGrpSpPr>
      <cdr:grpSpPr>
        <a:xfrm xmlns:a="http://schemas.openxmlformats.org/drawingml/2006/main">
          <a:off x="2448313" y="134443"/>
          <a:ext cx="143942" cy="164287"/>
          <a:chOff x="2448273" y="134443"/>
          <a:chExt cx="144016" cy="164291"/>
        </a:xfrm>
      </cdr:grpSpPr>
      <cdr:cxnSp macro="">
        <cdr:nvCxnSpPr>
          <cdr:cNvPr id="3" name="直線矢印コネクタ 2"/>
          <cdr:cNvCxnSpPr/>
        </cdr:nvCxnSpPr>
        <cdr:spPr>
          <a:xfrm xmlns:a="http://schemas.openxmlformats.org/drawingml/2006/main">
            <a:off x="2448273" y="134443"/>
            <a:ext cx="0" cy="164291"/>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6" name="直線コネクタ 5"/>
          <cdr:cNvCxnSpPr/>
        </cdr:nvCxnSpPr>
        <cdr:spPr>
          <a:xfrm xmlns:a="http://schemas.openxmlformats.org/drawingml/2006/main">
            <a:off x="2448273" y="134443"/>
            <a:ext cx="144016"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dr:relSizeAnchor xmlns:cdr="http://schemas.openxmlformats.org/drawingml/2006/chartDrawing">
    <cdr:from>
      <cdr:x>0.32743</cdr:x>
      <cdr:y>0.5156</cdr:y>
    </cdr:from>
    <cdr:to>
      <cdr:x>0.34956</cdr:x>
      <cdr:y>0.62917</cdr:y>
    </cdr:to>
    <cdr:cxnSp macro="">
      <cdr:nvCxnSpPr>
        <cdr:cNvPr id="17" name="直線矢印コネクタ 16"/>
        <cdr:cNvCxnSpPr/>
      </cdr:nvCxnSpPr>
      <cdr:spPr>
        <a:xfrm xmlns:a="http://schemas.openxmlformats.org/drawingml/2006/main">
          <a:off x="2664297" y="980739"/>
          <a:ext cx="180020" cy="216024"/>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0.65155</cdr:x>
      <cdr:y>0.32712</cdr:y>
    </cdr:from>
    <cdr:to>
      <cdr:x>0.68991</cdr:x>
      <cdr:y>0.382</cdr:y>
    </cdr:to>
    <cdr:sp macro="" textlink="">
      <cdr:nvSpPr>
        <cdr:cNvPr id="2" name="下矢印 1"/>
        <cdr:cNvSpPr/>
      </cdr:nvSpPr>
      <cdr:spPr>
        <a:xfrm xmlns:a="http://schemas.openxmlformats.org/drawingml/2006/main">
          <a:off x="3669252" y="565321"/>
          <a:ext cx="216029" cy="94848"/>
        </a:xfrm>
        <a:prstGeom xmlns:a="http://schemas.openxmlformats.org/drawingml/2006/main" prst="downArrow">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0.8908</cdr:x>
      <cdr:y>0.32762</cdr:y>
    </cdr:from>
    <cdr:to>
      <cdr:x>0.92916</cdr:x>
      <cdr:y>0.45783</cdr:y>
    </cdr:to>
    <cdr:sp macro="" textlink="">
      <cdr:nvSpPr>
        <cdr:cNvPr id="3" name="下矢印 2"/>
        <cdr:cNvSpPr/>
      </cdr:nvSpPr>
      <cdr:spPr>
        <a:xfrm xmlns:a="http://schemas.openxmlformats.org/drawingml/2006/main">
          <a:off x="5016599" y="566193"/>
          <a:ext cx="216028" cy="225023"/>
        </a:xfrm>
        <a:prstGeom xmlns:a="http://schemas.openxmlformats.org/drawingml/2006/main" prst="downArrow">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ja-JP"/>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0518F66-8201-415E-B5DE-5C0366DC38AC}" type="datetimeFigureOut">
              <a:rPr kumimoji="1" lang="ja-JP" altLang="en-US" smtClean="0"/>
              <a:t>2016/2/5</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2C458E5-0E31-4554-8958-3DD995BF6404}" type="slidenum">
              <a:rPr kumimoji="1" lang="ja-JP" altLang="en-US" smtClean="0"/>
              <a:t>‹#›</a:t>
            </a:fld>
            <a:endParaRPr kumimoji="1" lang="ja-JP" altLang="en-US"/>
          </a:p>
        </p:txBody>
      </p:sp>
    </p:spTree>
    <p:extLst>
      <p:ext uri="{BB962C8B-B14F-4D97-AF65-F5344CB8AC3E}">
        <p14:creationId xmlns:p14="http://schemas.microsoft.com/office/powerpoint/2010/main" val="2379800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0</a:t>
            </a:fld>
            <a:endParaRPr lang="ja-JP"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13</a:t>
            </a:fld>
            <a:endParaRPr lang="ja-JP" alt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15</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16</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17</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18</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19</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21</a:t>
            </a:fld>
            <a:endParaRPr kumimoji="1" lang="ja-JP" altLang="en-US" dirty="0"/>
          </a:p>
        </p:txBody>
      </p:sp>
    </p:spTree>
    <p:extLst>
      <p:ext uri="{BB962C8B-B14F-4D97-AF65-F5344CB8AC3E}">
        <p14:creationId xmlns:p14="http://schemas.microsoft.com/office/powerpoint/2010/main" val="15169214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22</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pPr algn="r"/>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23</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7BD5849-DD4A-44F1-9A19-C2617FA55FC0}" type="slidenum">
              <a:rPr kumimoji="1" lang="ja-JP" altLang="en-US" smtClean="0"/>
              <a:t>24</a:t>
            </a:fld>
            <a:endParaRPr kumimoji="1" lang="ja-JP" altLang="en-US"/>
          </a:p>
        </p:txBody>
      </p:sp>
    </p:spTree>
    <p:extLst>
      <p:ext uri="{BB962C8B-B14F-4D97-AF65-F5344CB8AC3E}">
        <p14:creationId xmlns:p14="http://schemas.microsoft.com/office/powerpoint/2010/main" val="3125314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1B68440-F0F2-424C-A3B3-DFAC9E776FB1}" type="slidenum">
              <a:rPr kumimoji="1" lang="ja-JP" altLang="en-US" smtClean="0"/>
              <a:t>1</a:t>
            </a:fld>
            <a:endParaRPr kumimoji="1" lang="ja-JP" altLang="en-US"/>
          </a:p>
        </p:txBody>
      </p:sp>
    </p:spTree>
    <p:extLst>
      <p:ext uri="{BB962C8B-B14F-4D97-AF65-F5344CB8AC3E}">
        <p14:creationId xmlns:p14="http://schemas.microsoft.com/office/powerpoint/2010/main" val="31396397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25</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26</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31</a:t>
            </a:fld>
            <a:endParaRPr lang="ja-JP" altLang="en-US">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A3B659-6B67-46BB-AE15-4F09FA8D466C}" type="slidenum">
              <a:rPr kumimoji="1" lang="ja-JP" altLang="en-US" smtClean="0"/>
              <a:t>32</a:t>
            </a:fld>
            <a:endParaRPr kumimoji="1" lang="ja-JP" altLang="en-US"/>
          </a:p>
        </p:txBody>
      </p:sp>
    </p:spTree>
    <p:extLst>
      <p:ext uri="{BB962C8B-B14F-4D97-AF65-F5344CB8AC3E}">
        <p14:creationId xmlns:p14="http://schemas.microsoft.com/office/powerpoint/2010/main" val="35412043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34</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35</a:t>
            </a:fld>
            <a:endParaRPr lang="ja-JP" alt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p:cNvSpPr>
            <a:spLocks noGrp="1" noRot="1" noChangeAspect="1" noTextEdit="1"/>
          </p:cNvSpPr>
          <p:nvPr>
            <p:ph type="sldImg"/>
          </p:nvPr>
        </p:nvSpPr>
        <p:spPr>
          <a:xfrm>
            <a:off x="712788" y="746125"/>
            <a:ext cx="5381625" cy="3725863"/>
          </a:xfrm>
          <a:ln/>
        </p:spPr>
      </p:sp>
      <p:sp>
        <p:nvSpPr>
          <p:cNvPr id="4099" name="ノート プレースホルダ 2"/>
          <p:cNvSpPr>
            <a:spLocks noGrp="1"/>
          </p:cNvSpPr>
          <p:nvPr>
            <p:ph type="body" idx="1"/>
          </p:nvPr>
        </p:nvSpPr>
        <p:spPr>
          <a:noFill/>
          <a:ln/>
        </p:spPr>
        <p:txBody>
          <a:bodyPr/>
          <a:lstStyle/>
          <a:p>
            <a:endParaRPr lang="ja-JP" altLang="en-US" dirty="0" smtClean="0">
              <a:ea typeface="ＭＳ Ｐ明朝" charset="-128"/>
            </a:endParaRPr>
          </a:p>
        </p:txBody>
      </p:sp>
      <p:sp>
        <p:nvSpPr>
          <p:cNvPr id="4100" name="スライド番号プレースホルダ 3"/>
          <p:cNvSpPr>
            <a:spLocks noGrp="1"/>
          </p:cNvSpPr>
          <p:nvPr>
            <p:ph type="sldNum" sz="quarter" idx="5"/>
          </p:nvPr>
        </p:nvSpPr>
        <p:spPr>
          <a:noFill/>
        </p:spPr>
        <p:txBody>
          <a:bodyPr/>
          <a:lstStyle/>
          <a:p>
            <a:fld id="{632A9994-2D9E-49CC-85D2-B2448CCD2263}" type="slidenum">
              <a:rPr lang="ja-JP" altLang="en-US" smtClean="0">
                <a:solidFill>
                  <a:prstClr val="black"/>
                </a:solidFill>
              </a:rPr>
              <a:pPr/>
              <a:t>36</a:t>
            </a:fld>
            <a:endParaRPr lang="ja-JP" altLang="en-US" smtClean="0">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38</a:t>
            </a:fld>
            <a:endParaRPr lang="ja-JP" altLang="en-US">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4F7A537-2D85-49E3-86FD-553E11700DEA}" type="slidenum">
              <a:rPr kumimoji="1" lang="ja-JP" altLang="en-US" smtClean="0"/>
              <a:t>39</a:t>
            </a:fld>
            <a:endParaRPr kumimoji="1" lang="ja-JP" altLang="en-US"/>
          </a:p>
        </p:txBody>
      </p:sp>
    </p:spTree>
    <p:extLst>
      <p:ext uri="{BB962C8B-B14F-4D97-AF65-F5344CB8AC3E}">
        <p14:creationId xmlns:p14="http://schemas.microsoft.com/office/powerpoint/2010/main" val="7237985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AA1F85A-5B70-404F-A156-AC6B5614C4E8}" type="slidenum">
              <a:rPr kumimoji="1" lang="ja-JP" altLang="en-US" smtClean="0"/>
              <a:t>40</a:t>
            </a:fld>
            <a:endParaRPr kumimoji="1" lang="ja-JP" altLang="en-US"/>
          </a:p>
        </p:txBody>
      </p:sp>
    </p:spTree>
    <p:extLst>
      <p:ext uri="{BB962C8B-B14F-4D97-AF65-F5344CB8AC3E}">
        <p14:creationId xmlns:p14="http://schemas.microsoft.com/office/powerpoint/2010/main" val="236929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A3B659-6B67-46BB-AE15-4F09FA8D466C}" type="slidenum">
              <a:rPr kumimoji="1" lang="ja-JP" altLang="en-US" smtClean="0"/>
              <a:t>4</a:t>
            </a:fld>
            <a:endParaRPr kumimoji="1" lang="ja-JP" altLang="en-US"/>
          </a:p>
        </p:txBody>
      </p:sp>
    </p:spTree>
    <p:extLst>
      <p:ext uri="{BB962C8B-B14F-4D97-AF65-F5344CB8AC3E}">
        <p14:creationId xmlns:p14="http://schemas.microsoft.com/office/powerpoint/2010/main" val="3541204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AA1F85A-5B70-404F-A156-AC6B5614C4E8}" type="slidenum">
              <a:rPr kumimoji="1" lang="ja-JP" altLang="en-US" smtClean="0"/>
              <a:t>41</a:t>
            </a:fld>
            <a:endParaRPr kumimoji="1" lang="ja-JP" altLang="en-US"/>
          </a:p>
        </p:txBody>
      </p:sp>
    </p:spTree>
    <p:extLst>
      <p:ext uri="{BB962C8B-B14F-4D97-AF65-F5344CB8AC3E}">
        <p14:creationId xmlns:p14="http://schemas.microsoft.com/office/powerpoint/2010/main" val="23692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6</a:t>
            </a:fld>
            <a:endParaRPr lang="ja-JP" alt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7</a:t>
            </a:fld>
            <a:endParaRPr kumimoji="1" lang="ja-JP" altLang="en-US" dirty="0"/>
          </a:p>
        </p:txBody>
      </p:sp>
    </p:spTree>
    <p:extLst>
      <p:ext uri="{BB962C8B-B14F-4D97-AF65-F5344CB8AC3E}">
        <p14:creationId xmlns:p14="http://schemas.microsoft.com/office/powerpoint/2010/main" val="1516921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AA1F85A-5B70-404F-A156-AC6B5614C4E8}" type="slidenum">
              <a:rPr kumimoji="1" lang="ja-JP" altLang="en-US" smtClean="0"/>
              <a:t>9</a:t>
            </a:fld>
            <a:endParaRPr kumimoji="1" lang="ja-JP" altLang="en-US"/>
          </a:p>
        </p:txBody>
      </p:sp>
    </p:spTree>
    <p:extLst>
      <p:ext uri="{BB962C8B-B14F-4D97-AF65-F5344CB8AC3E}">
        <p14:creationId xmlns:p14="http://schemas.microsoft.com/office/powerpoint/2010/main" val="236929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2C458E5-0E31-4554-8958-3DD995BF6404}" type="slidenum">
              <a:rPr kumimoji="1" lang="ja-JP" altLang="en-US" smtClean="0"/>
              <a:t>10</a:t>
            </a:fld>
            <a:endParaRPr kumimoji="1" lang="ja-JP" altLang="en-US" dirty="0"/>
          </a:p>
        </p:txBody>
      </p:sp>
    </p:spTree>
    <p:extLst>
      <p:ext uri="{BB962C8B-B14F-4D97-AF65-F5344CB8AC3E}">
        <p14:creationId xmlns:p14="http://schemas.microsoft.com/office/powerpoint/2010/main" val="263131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11</a:t>
            </a:fld>
            <a:endParaRPr kumimoji="1" lang="ja-JP" altLang="en-US" dirty="0"/>
          </a:p>
        </p:txBody>
      </p:sp>
    </p:spTree>
    <p:extLst>
      <p:ext uri="{BB962C8B-B14F-4D97-AF65-F5344CB8AC3E}">
        <p14:creationId xmlns:p14="http://schemas.microsoft.com/office/powerpoint/2010/main" val="1516921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7656DE7-9002-45ED-9245-3C190B96F075}" type="slidenum">
              <a:rPr kumimoji="1" lang="ja-JP" altLang="en-US" smtClean="0"/>
              <a:t>12</a:t>
            </a:fld>
            <a:endParaRPr kumimoji="1" lang="ja-JP" altLang="en-US"/>
          </a:p>
        </p:txBody>
      </p:sp>
    </p:spTree>
    <p:extLst>
      <p:ext uri="{BB962C8B-B14F-4D97-AF65-F5344CB8AC3E}">
        <p14:creationId xmlns:p14="http://schemas.microsoft.com/office/powerpoint/2010/main" val="1516921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03290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58684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256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23934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7411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8554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48620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0847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42848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15691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6137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67967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9.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prstClr val="black"/>
                </a:solidFill>
              </a:rPr>
              <a:t>１　都道府県を財政運営主体とする新たな仕組みの概要</a:t>
            </a:r>
            <a:endParaRPr lang="en-US" altLang="ja-JP" sz="2400" dirty="0" smtClean="0">
              <a:solidFill>
                <a:prstClr val="black"/>
              </a:solidFill>
            </a:endParaRPr>
          </a:p>
          <a:p>
            <a:pPr marL="271463" algn="l">
              <a:tabLst>
                <a:tab pos="271463" algn="l"/>
              </a:tabLst>
            </a:pPr>
            <a:r>
              <a:rPr lang="ja-JP" altLang="en-US" sz="2400" dirty="0" smtClean="0">
                <a:solidFill>
                  <a:schemeClr val="bg2">
                    <a:lumMod val="50000"/>
                  </a:schemeClr>
                </a:solidFill>
              </a:rPr>
              <a:t>２</a:t>
            </a:r>
            <a:r>
              <a:rPr lang="ja-JP" altLang="en-US" sz="2400" dirty="0">
                <a:solidFill>
                  <a:schemeClr val="bg2">
                    <a:lumMod val="50000"/>
                  </a:schemeClr>
                </a:solidFill>
              </a:rPr>
              <a:t>　新たな財政調整の仕組み</a:t>
            </a:r>
          </a:p>
          <a:p>
            <a:pPr marL="271463" algn="l">
              <a:tabLst>
                <a:tab pos="271463" algn="l"/>
              </a:tabLst>
            </a:pPr>
            <a:r>
              <a:rPr lang="ja-JP" altLang="en-US" sz="2400" dirty="0">
                <a:solidFill>
                  <a:schemeClr val="bg2">
                    <a:lumMod val="50000"/>
                  </a:schemeClr>
                </a:solidFill>
              </a:rPr>
              <a:t>３　納付金の算定ルール</a:t>
            </a:r>
          </a:p>
          <a:p>
            <a:pPr marL="271463" algn="l">
              <a:tabLst>
                <a:tab pos="271463" algn="l"/>
              </a:tabLst>
            </a:pPr>
            <a:r>
              <a:rPr lang="ja-JP" altLang="en-US" sz="2400" dirty="0">
                <a:solidFill>
                  <a:schemeClr val="bg2">
                    <a:lumMod val="50000"/>
                  </a:schemeClr>
                </a:solidFill>
              </a:rPr>
              <a:t>４　標準保険料率の設定</a:t>
            </a:r>
          </a:p>
          <a:p>
            <a:pPr marL="271463" algn="l">
              <a:tabLst>
                <a:tab pos="271463" algn="l"/>
              </a:tabLst>
            </a:pPr>
            <a:r>
              <a:rPr lang="ja-JP" altLang="en-US" sz="2400" dirty="0">
                <a:solidFill>
                  <a:schemeClr val="bg2">
                    <a:lumMod val="50000"/>
                  </a:schemeClr>
                </a:solidFill>
              </a:rPr>
              <a:t>５　財政安定化基金</a:t>
            </a:r>
          </a:p>
          <a:p>
            <a:pPr marL="271463" algn="l">
              <a:tabLst>
                <a:tab pos="271463" algn="l"/>
              </a:tabLst>
            </a:pPr>
            <a:r>
              <a:rPr lang="ja-JP" altLang="en-US" sz="2400" dirty="0">
                <a:solidFill>
                  <a:schemeClr val="bg2">
                    <a:lumMod val="50000"/>
                  </a:schemeClr>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136576" y="3356992"/>
            <a:ext cx="7776864"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698460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直線コネクタ 17"/>
          <p:cNvCxnSpPr/>
          <p:nvPr/>
        </p:nvCxnSpPr>
        <p:spPr>
          <a:xfrm>
            <a:off x="-43540" y="330924"/>
            <a:ext cx="1004400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9" name="テキスト ボックス 18"/>
          <p:cNvSpPr txBox="1"/>
          <p:nvPr/>
        </p:nvSpPr>
        <p:spPr>
          <a:xfrm>
            <a:off x="70970" y="-64006"/>
            <a:ext cx="9752755"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都道府県繰入金（案）</a:t>
            </a:r>
            <a:endParaRPr lang="ja-JP" altLang="en-US" dirty="0">
              <a:latin typeface="HGP創英角ｺﾞｼｯｸUB" panose="020B0900000000000000" pitchFamily="50" charset="-128"/>
              <a:ea typeface="HGP創英角ｺﾞｼｯｸUB" panose="020B0900000000000000" pitchFamily="50" charset="-128"/>
            </a:endParaRPr>
          </a:p>
        </p:txBody>
      </p:sp>
      <p:sp>
        <p:nvSpPr>
          <p:cNvPr id="21" name="テキスト ボックス 20"/>
          <p:cNvSpPr txBox="1"/>
          <p:nvPr/>
        </p:nvSpPr>
        <p:spPr>
          <a:xfrm>
            <a:off x="133745" y="386661"/>
            <a:ext cx="9802937" cy="938719"/>
          </a:xfrm>
          <a:prstGeom prst="rect">
            <a:avLst/>
          </a:prstGeom>
          <a:noFill/>
        </p:spPr>
        <p:txBody>
          <a:bodyPr wrap="square" rtlCol="0">
            <a:spAutoFit/>
          </a:bodyPr>
          <a:lstStyle/>
          <a:p>
            <a:pPr marL="180975" indent="-180975"/>
            <a:r>
              <a:rPr lang="ja-JP" altLang="en-US" sz="1400" dirty="0" smtClean="0">
                <a:latin typeface="+mj-ea"/>
              </a:rPr>
              <a:t>○　</a:t>
            </a:r>
            <a:r>
              <a:rPr lang="ja-JP" altLang="en-US" sz="1400" dirty="0">
                <a:latin typeface="+mj-ea"/>
              </a:rPr>
              <a:t>現行制度で</a:t>
            </a:r>
            <a:r>
              <a:rPr lang="ja-JP" altLang="en-US" sz="1400" dirty="0" smtClean="0">
                <a:latin typeface="+mj-ea"/>
              </a:rPr>
              <a:t>は</a:t>
            </a:r>
            <a:r>
              <a:rPr lang="ja-JP" altLang="en-US" sz="1400" dirty="0">
                <a:latin typeface="+mj-ea"/>
              </a:rPr>
              <a:t>市町村</a:t>
            </a:r>
            <a:r>
              <a:rPr lang="ja-JP" altLang="en-US" sz="1400" dirty="0" smtClean="0">
                <a:latin typeface="+mj-ea"/>
              </a:rPr>
              <a:t>へ</a:t>
            </a:r>
            <a:r>
              <a:rPr lang="ja-JP" altLang="en-US" sz="1400" dirty="0">
                <a:latin typeface="+mj-ea"/>
              </a:rPr>
              <a:t>交付金と</a:t>
            </a:r>
            <a:r>
              <a:rPr lang="ja-JP" altLang="en-US" sz="1400" dirty="0" smtClean="0">
                <a:latin typeface="+mj-ea"/>
              </a:rPr>
              <a:t>して</a:t>
            </a:r>
            <a:r>
              <a:rPr lang="ja-JP" altLang="en-US" sz="1400" dirty="0">
                <a:latin typeface="+mj-ea"/>
              </a:rPr>
              <a:t>交付される</a:t>
            </a:r>
            <a:r>
              <a:rPr lang="ja-JP" altLang="en-US" sz="1400" dirty="0" smtClean="0">
                <a:latin typeface="+mj-ea"/>
              </a:rPr>
              <a:t>都道府県調整交付金は、改革後は、都道府県の一般会計から国保特別会計への繰入金（医療給付費等の９％分）として繰り入れられた上で、その一部が国保保険給付費等交付金の一部として交付されることとなる。</a:t>
            </a:r>
            <a:endParaRPr lang="en-US" altLang="ja-JP" sz="1300" dirty="0" smtClean="0">
              <a:latin typeface="+mj-ea"/>
            </a:endParaRPr>
          </a:p>
          <a:p>
            <a:pPr marL="180975" indent="-180975"/>
            <a:r>
              <a:rPr lang="ja-JP" altLang="en-US" sz="1300" dirty="0" smtClean="0">
                <a:latin typeface="+mj-ea"/>
              </a:rPr>
              <a:t> ⇒ 今回の改革の趣旨に則して、現行の都道府県調整交付金の役割と、都道府県調整交付金配分ガイドラインの見直しが必要となる。</a:t>
            </a:r>
            <a:endParaRPr lang="en-US" altLang="ja-JP" sz="1300" dirty="0">
              <a:latin typeface="+mj-ea"/>
            </a:endParaRPr>
          </a:p>
        </p:txBody>
      </p:sp>
      <p:sp>
        <p:nvSpPr>
          <p:cNvPr id="23" name="角丸四角形 22"/>
          <p:cNvSpPr/>
          <p:nvPr/>
        </p:nvSpPr>
        <p:spPr>
          <a:xfrm>
            <a:off x="70971" y="404664"/>
            <a:ext cx="9752754" cy="88136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 name="表 2"/>
          <p:cNvGraphicFramePr>
            <a:graphicFrameLocks noGrp="1"/>
          </p:cNvGraphicFramePr>
          <p:nvPr>
            <p:extLst>
              <p:ext uri="{D42A27DB-BD31-4B8C-83A1-F6EECF244321}">
                <p14:modId xmlns:p14="http://schemas.microsoft.com/office/powerpoint/2010/main" val="4216546338"/>
              </p:ext>
            </p:extLst>
          </p:nvPr>
        </p:nvGraphicFramePr>
        <p:xfrm>
          <a:off x="121769" y="1328833"/>
          <a:ext cx="9636973" cy="2743200"/>
        </p:xfrm>
        <a:graphic>
          <a:graphicData uri="http://schemas.openxmlformats.org/drawingml/2006/table">
            <a:tbl>
              <a:tblPr firstRow="1" bandRow="1">
                <a:tableStyleId>{8A107856-5554-42FB-B03E-39F5DBC370BA}</a:tableStyleId>
              </a:tblPr>
              <a:tblGrid>
                <a:gridCol w="1209623"/>
                <a:gridCol w="4142215"/>
                <a:gridCol w="4285135"/>
              </a:tblGrid>
              <a:tr h="297359">
                <a:tc>
                  <a:txBody>
                    <a:bodyPr/>
                    <a:lstStyle/>
                    <a:p>
                      <a:endParaRPr kumimoji="1" lang="ja-JP" altLang="en-US" sz="1400" b="0" dirty="0"/>
                    </a:p>
                  </a:txBody>
                  <a:tcPr>
                    <a:solidFill>
                      <a:srgbClr val="E8D0D0"/>
                    </a:solidFill>
                  </a:tcPr>
                </a:tc>
                <a:tc>
                  <a:txBody>
                    <a:bodyPr/>
                    <a:lstStyle/>
                    <a:p>
                      <a:pPr algn="ctr"/>
                      <a:r>
                        <a:rPr kumimoji="1" lang="ja-JP" altLang="en-US" sz="1400" b="0" dirty="0" smtClean="0"/>
                        <a:t>現行</a:t>
                      </a:r>
                      <a:endParaRPr kumimoji="1" lang="ja-JP" altLang="en-US" sz="1400" b="0" dirty="0"/>
                    </a:p>
                  </a:txBody>
                  <a:tcPr>
                    <a:solidFill>
                      <a:srgbClr val="F4E9E9"/>
                    </a:solidFill>
                  </a:tcPr>
                </a:tc>
                <a:tc>
                  <a:txBody>
                    <a:bodyPr/>
                    <a:lstStyle/>
                    <a:p>
                      <a:pPr marL="266700" indent="-266700" algn="ctr"/>
                      <a:r>
                        <a:rPr kumimoji="1" lang="ja-JP" altLang="en-US" sz="1400" b="0" dirty="0" smtClean="0"/>
                        <a:t>改革後</a:t>
                      </a:r>
                      <a:endParaRPr kumimoji="1" lang="ja-JP" altLang="en-US" sz="1400" b="0" dirty="0"/>
                    </a:p>
                  </a:txBody>
                  <a:tcPr anchor="ctr">
                    <a:solidFill>
                      <a:srgbClr val="E8D0D0"/>
                    </a:solidFill>
                  </a:tcPr>
                </a:tc>
              </a:tr>
              <a:tr h="297359">
                <a:tc rowSpan="2">
                  <a:txBody>
                    <a:bodyPr/>
                    <a:lstStyle/>
                    <a:p>
                      <a:r>
                        <a:rPr kumimoji="1" lang="ja-JP" altLang="en-US" sz="1400" b="0" dirty="0" smtClean="0"/>
                        <a:t>１号交付金</a:t>
                      </a:r>
                      <a:endParaRPr kumimoji="1" lang="ja-JP" altLang="en-US" sz="1400" b="0" dirty="0"/>
                    </a:p>
                  </a:txBody>
                  <a:tcPr>
                    <a:solidFill>
                      <a:srgbClr val="E8D0D0"/>
                    </a:solidFill>
                  </a:tcPr>
                </a:tc>
                <a:tc>
                  <a:txBody>
                    <a:bodyPr/>
                    <a:lstStyle/>
                    <a:p>
                      <a:r>
                        <a:rPr kumimoji="1" lang="en-US" altLang="ja-JP" sz="1400" b="0" dirty="0" smtClean="0"/>
                        <a:t>Ⅰ </a:t>
                      </a:r>
                      <a:r>
                        <a:rPr kumimoji="1" lang="ja-JP" altLang="en-US" sz="1400" b="0" dirty="0" smtClean="0"/>
                        <a:t>定率交付</a:t>
                      </a:r>
                      <a:endParaRPr kumimoji="1" lang="ja-JP" altLang="en-US" sz="1400" b="0" dirty="0"/>
                    </a:p>
                  </a:txBody>
                  <a:tcPr>
                    <a:solidFill>
                      <a:srgbClr val="F4E9E9"/>
                    </a:solidFill>
                  </a:tcPr>
                </a:tc>
                <a:tc rowSpan="2">
                  <a:txBody>
                    <a:bodyPr/>
                    <a:lstStyle/>
                    <a:p>
                      <a:pPr marL="266700" indent="-266700"/>
                      <a:r>
                        <a:rPr kumimoji="1" lang="ja-JP" altLang="en-US" sz="1400" b="0" dirty="0" smtClean="0"/>
                        <a:t>⇒ 納付金の役割と重複しないよう、全て定率の扱いとし、都道府県単位の納付金総額から控除する</a:t>
                      </a:r>
                      <a:endParaRPr kumimoji="1" lang="ja-JP" altLang="en-US" sz="1400" b="0" dirty="0"/>
                    </a:p>
                  </a:txBody>
                  <a:tcPr anchor="ct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Ⅱ </a:t>
                      </a:r>
                      <a:r>
                        <a:rPr kumimoji="1" lang="ja-JP" altLang="en-US" sz="1400" b="0" dirty="0" smtClean="0"/>
                        <a:t>定率交付以外（所得水準等に応じて交付）</a:t>
                      </a:r>
                      <a:endParaRPr kumimoji="1" lang="ja-JP" altLang="en-US" sz="1400" b="0" dirty="0"/>
                    </a:p>
                  </a:txBody>
                  <a:tcPr>
                    <a:solidFill>
                      <a:srgbClr val="F4E9E9"/>
                    </a:solidFill>
                  </a:tcPr>
                </a:tc>
                <a:tc vMerge="1">
                  <a:txBody>
                    <a:bodyPr/>
                    <a:lstStyle/>
                    <a:p>
                      <a:endParaRPr kumimoji="1" lang="ja-JP" altLang="en-US" sz="1600" b="0" dirty="0"/>
                    </a:p>
                  </a:txBody>
                  <a:tcPr>
                    <a:solidFill>
                      <a:srgbClr val="E8D0D0"/>
                    </a:solidFill>
                  </a:tcPr>
                </a:tc>
              </a:tr>
              <a:tr h="297359">
                <a:tc rowSpan="6">
                  <a:txBody>
                    <a:bodyPr/>
                    <a:lstStyle/>
                    <a:p>
                      <a:r>
                        <a:rPr kumimoji="1" lang="ja-JP" altLang="en-US" sz="1400" b="0" dirty="0" smtClean="0"/>
                        <a:t>２号交付金</a:t>
                      </a:r>
                      <a:endParaRPr kumimoji="1" lang="ja-JP" altLang="en-US" sz="1400" b="0" dirty="0"/>
                    </a:p>
                  </a:txBody>
                  <a:tcPr>
                    <a:solidFill>
                      <a:srgbClr val="E8D0D0"/>
                    </a:solidFill>
                  </a:tcPr>
                </a:tc>
                <a:tc>
                  <a:txBody>
                    <a:bodyPr/>
                    <a:lstStyle/>
                    <a:p>
                      <a:r>
                        <a:rPr kumimoji="1" lang="en-US" altLang="ja-JP" sz="1400" b="0" dirty="0" smtClean="0"/>
                        <a:t>Ⅰ </a:t>
                      </a:r>
                      <a:r>
                        <a:rPr kumimoji="1" lang="ja-JP" altLang="en-US" sz="1400" b="0" dirty="0" smtClean="0"/>
                        <a:t>保険者の責によらない医療費増、災害等</a:t>
                      </a:r>
                      <a:endParaRPr kumimoji="1" lang="ja-JP" altLang="en-US" sz="1400" b="0" dirty="0"/>
                    </a:p>
                  </a:txBody>
                  <a:tcPr>
                    <a:solidFill>
                      <a:srgbClr val="F4E9E9"/>
                    </a:solidFill>
                  </a:tcPr>
                </a:tc>
                <a:tc>
                  <a:txBody>
                    <a:bodyPr/>
                    <a:lstStyle/>
                    <a:p>
                      <a:r>
                        <a:rPr kumimoji="1" lang="ja-JP" altLang="en-US" sz="1400" b="0" dirty="0" smtClean="0"/>
                        <a:t>⇒ 国の新しい特別調整交付金との調整が必要</a:t>
                      </a:r>
                      <a:endParaRPr kumimoji="1" lang="ja-JP" altLang="en-US" sz="1400" b="0" dirty="0"/>
                    </a:p>
                  </a:txBody>
                  <a:tcP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Ⅱ </a:t>
                      </a:r>
                      <a:r>
                        <a:rPr kumimoji="1" lang="ja-JP" altLang="en-US" sz="1400" b="0" dirty="0" smtClean="0"/>
                        <a:t>保険財政共同安定化事業の激変緩和</a:t>
                      </a:r>
                      <a:endParaRPr kumimoji="1" lang="ja-JP" altLang="en-US" sz="1400" b="0" dirty="0"/>
                    </a:p>
                  </a:txBody>
                  <a:tcPr>
                    <a:solidFill>
                      <a:srgbClr val="F4E9E9"/>
                    </a:solidFill>
                  </a:tcPr>
                </a:tc>
                <a:tc>
                  <a:txBody>
                    <a:bodyPr/>
                    <a:lstStyle/>
                    <a:p>
                      <a:r>
                        <a:rPr kumimoji="1" lang="ja-JP" altLang="en-US" sz="1400" b="0" dirty="0" smtClean="0"/>
                        <a:t>⇒ 納付金の仕組み導入に伴う激変緩和</a:t>
                      </a:r>
                      <a:endParaRPr kumimoji="1" lang="ja-JP" altLang="en-US" sz="1400" b="0" dirty="0"/>
                    </a:p>
                  </a:txBody>
                  <a:tcP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Ⅲ </a:t>
                      </a:r>
                      <a:r>
                        <a:rPr kumimoji="1" lang="ja-JP" altLang="en-US" sz="1400" b="0" dirty="0" smtClean="0"/>
                        <a:t>保険料平準化を支援</a:t>
                      </a:r>
                      <a:endParaRPr kumimoji="1" lang="ja-JP" altLang="en-US" sz="1400" b="0" dirty="0"/>
                    </a:p>
                  </a:txBody>
                  <a:tcPr>
                    <a:solidFill>
                      <a:srgbClr val="F4E9E9"/>
                    </a:solidFill>
                  </a:tcPr>
                </a:tc>
                <a:tc>
                  <a:txBody>
                    <a:bodyPr/>
                    <a:lstStyle/>
                    <a:p>
                      <a:r>
                        <a:rPr kumimoji="1" lang="ja-JP" altLang="en-US" sz="1400" b="0" dirty="0" smtClean="0"/>
                        <a:t>⇒ 引き続き活用</a:t>
                      </a:r>
                      <a:endParaRPr kumimoji="1" lang="ja-JP" altLang="en-US" sz="1400" b="0" dirty="0"/>
                    </a:p>
                  </a:txBody>
                  <a:tcP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Ⅳ </a:t>
                      </a:r>
                      <a:r>
                        <a:rPr kumimoji="1" lang="ja-JP" altLang="en-US" sz="1400" b="0" dirty="0" smtClean="0"/>
                        <a:t>医療費適正化のための事業実施</a:t>
                      </a:r>
                      <a:endParaRPr kumimoji="1" lang="ja-JP" altLang="en-US" sz="1400" b="0" dirty="0"/>
                    </a:p>
                  </a:txBody>
                  <a:tcPr>
                    <a:solidFill>
                      <a:srgbClr val="F4E9E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t>⇒ 引き続き活用</a:t>
                      </a:r>
                    </a:p>
                  </a:txBody>
                  <a:tcP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Ⅴ </a:t>
                      </a:r>
                      <a:r>
                        <a:rPr kumimoji="1" lang="ja-JP" altLang="en-US" sz="1400" b="0" dirty="0" smtClean="0"/>
                        <a:t>医療費の適正化や収納率向上の成績評価</a:t>
                      </a:r>
                      <a:endParaRPr kumimoji="1" lang="ja-JP" altLang="en-US" sz="1400" b="0" dirty="0"/>
                    </a:p>
                  </a:txBody>
                  <a:tcPr>
                    <a:solidFill>
                      <a:srgbClr val="F4E9E9"/>
                    </a:solidFill>
                  </a:tcPr>
                </a:tc>
                <a:tc>
                  <a:txBody>
                    <a:bodyPr/>
                    <a:lstStyle/>
                    <a:p>
                      <a:r>
                        <a:rPr kumimoji="1" lang="ja-JP" altLang="en-US" sz="1400" b="0" dirty="0" smtClean="0"/>
                        <a:t>⇒ 保険者努力支援制度との整理が必要</a:t>
                      </a:r>
                      <a:endParaRPr kumimoji="1" lang="ja-JP" altLang="en-US" sz="1400" b="0" dirty="0"/>
                    </a:p>
                  </a:txBody>
                  <a:tcPr>
                    <a:solidFill>
                      <a:srgbClr val="E8D0D0"/>
                    </a:solidFill>
                  </a:tcPr>
                </a:tc>
              </a:tr>
              <a:tr h="297359">
                <a:tc vMerge="1">
                  <a:txBody>
                    <a:bodyPr/>
                    <a:lstStyle/>
                    <a:p>
                      <a:endParaRPr kumimoji="1" lang="ja-JP" altLang="en-US" b="0" dirty="0"/>
                    </a:p>
                  </a:txBody>
                  <a:tcPr>
                    <a:solidFill>
                      <a:srgbClr val="E8D0D0"/>
                    </a:solidFill>
                  </a:tcPr>
                </a:tc>
                <a:tc>
                  <a:txBody>
                    <a:bodyPr/>
                    <a:lstStyle/>
                    <a:p>
                      <a:r>
                        <a:rPr kumimoji="1" lang="en-US" altLang="ja-JP" sz="1400" b="0" dirty="0" smtClean="0"/>
                        <a:t>Ⅵ </a:t>
                      </a:r>
                      <a:r>
                        <a:rPr kumimoji="1" lang="ja-JP" altLang="en-US" sz="1400" b="0" dirty="0" smtClean="0"/>
                        <a:t>その他</a:t>
                      </a:r>
                      <a:endParaRPr kumimoji="1" lang="ja-JP" altLang="en-US" sz="1400" b="0" dirty="0"/>
                    </a:p>
                  </a:txBody>
                  <a:tcPr>
                    <a:solidFill>
                      <a:srgbClr val="F4E9E9"/>
                    </a:solidFill>
                  </a:tcPr>
                </a:tc>
                <a:tc>
                  <a:txBody>
                    <a:bodyPr/>
                    <a:lstStyle/>
                    <a:p>
                      <a:endParaRPr kumimoji="1" lang="ja-JP" altLang="en-US" sz="1400" b="0" dirty="0"/>
                    </a:p>
                  </a:txBody>
                  <a:tcPr>
                    <a:solidFill>
                      <a:srgbClr val="E8D0D0"/>
                    </a:solidFill>
                  </a:tcPr>
                </a:tc>
              </a:tr>
            </a:tbl>
          </a:graphicData>
        </a:graphic>
      </p:graphicFrame>
      <p:sp>
        <p:nvSpPr>
          <p:cNvPr id="24" name="テキスト ボックス 23"/>
          <p:cNvSpPr txBox="1"/>
          <p:nvPr/>
        </p:nvSpPr>
        <p:spPr>
          <a:xfrm>
            <a:off x="115761" y="4179469"/>
            <a:ext cx="9720000" cy="2631490"/>
          </a:xfrm>
          <a:prstGeom prst="rect">
            <a:avLst/>
          </a:prstGeom>
          <a:noFill/>
        </p:spPr>
        <p:txBody>
          <a:bodyPr wrap="square" rtlCol="0">
            <a:spAutoFit/>
          </a:bodyPr>
          <a:lstStyle/>
          <a:p>
            <a:pPr marL="180975" indent="-180975">
              <a:lnSpc>
                <a:spcPts val="1800"/>
              </a:lnSpc>
              <a:spcBef>
                <a:spcPts val="600"/>
              </a:spcBef>
            </a:pPr>
            <a:r>
              <a:rPr lang="ja-JP" altLang="en-US" sz="1200" dirty="0" smtClean="0">
                <a:latin typeface="+mj-ea"/>
              </a:rPr>
              <a:t>○　現在、ガイドラインに定める</a:t>
            </a:r>
            <a:r>
              <a:rPr lang="ja-JP" altLang="en-US" sz="1200" u="sng" dirty="0" smtClean="0">
                <a:latin typeface="+mj-ea"/>
              </a:rPr>
              <a:t>１号交付金は</a:t>
            </a:r>
            <a:r>
              <a:rPr lang="ja-JP" altLang="en-US" sz="1200" dirty="0" smtClean="0">
                <a:latin typeface="+mj-ea"/>
              </a:rPr>
              <a:t>、財政調整のため、定率または定率以外の方法により交付されているが、今後都道府県内市町村間の所得水準等の調整は納付金の算定の過程で行われるため、</a:t>
            </a:r>
            <a:r>
              <a:rPr lang="ja-JP" altLang="en-US" sz="1200" u="sng" dirty="0" smtClean="0">
                <a:latin typeface="+mj-ea"/>
              </a:rPr>
              <a:t>２号交付金分を除いた金額については都道府県の納付金総額から差し引く（都道府県全体の医療給付から差し引く</a:t>
            </a:r>
            <a:r>
              <a:rPr lang="ja-JP" altLang="en-US" sz="1200" u="sng" dirty="0">
                <a:latin typeface="+mj-ea"/>
              </a:rPr>
              <a:t>）</a:t>
            </a:r>
            <a:r>
              <a:rPr lang="ja-JP" altLang="en-US" sz="1200" u="sng" dirty="0" smtClean="0">
                <a:latin typeface="+mj-ea"/>
              </a:rPr>
              <a:t>こととすることを基本とする</a:t>
            </a:r>
            <a:r>
              <a:rPr lang="ja-JP" altLang="en-US" sz="1200" dirty="0" smtClean="0">
                <a:latin typeface="+mj-ea"/>
              </a:rPr>
              <a:t>（</a:t>
            </a:r>
            <a:r>
              <a:rPr lang="en-US" altLang="ja-JP" sz="1200" dirty="0" smtClean="0">
                <a:latin typeface="+mj-ea"/>
              </a:rPr>
              <a:t>※</a:t>
            </a:r>
            <a:r>
              <a:rPr lang="ja-JP" altLang="en-US" sz="1200" dirty="0" smtClean="0">
                <a:latin typeface="+mj-ea"/>
              </a:rPr>
              <a:t>）。</a:t>
            </a:r>
            <a:endParaRPr lang="en-US" altLang="ja-JP" sz="1200" dirty="0" smtClean="0">
              <a:latin typeface="+mj-ea"/>
            </a:endParaRPr>
          </a:p>
          <a:p>
            <a:pPr marL="180975" indent="-180975">
              <a:lnSpc>
                <a:spcPts val="1800"/>
              </a:lnSpc>
            </a:pPr>
            <a:r>
              <a:rPr lang="ja-JP" altLang="en-US" sz="1200" dirty="0">
                <a:latin typeface="ＭＳ 明朝" panose="02020609040205080304" pitchFamily="17" charset="-128"/>
                <a:ea typeface="ＭＳ 明朝" panose="02020609040205080304" pitchFamily="17" charset="-128"/>
              </a:rPr>
              <a:t>　</a:t>
            </a:r>
            <a:r>
              <a:rPr lang="ja-JP" altLang="en-US" sz="1100" dirty="0" smtClean="0">
                <a:latin typeface="ＭＳ 明朝" panose="02020609040205080304" pitchFamily="17" charset="-128"/>
                <a:ea typeface="ＭＳ 明朝" panose="02020609040205080304" pitchFamily="17" charset="-128"/>
              </a:rPr>
              <a:t>　</a:t>
            </a:r>
            <a:r>
              <a:rPr lang="en-US" altLang="ja-JP" sz="1100" dirty="0" smtClean="0">
                <a:latin typeface="ＭＳ 明朝" panose="02020609040205080304" pitchFamily="17" charset="-128"/>
                <a:ea typeface="ＭＳ 明朝" panose="02020609040205080304" pitchFamily="17" charset="-128"/>
              </a:rPr>
              <a:t>※ </a:t>
            </a:r>
            <a:r>
              <a:rPr lang="ja-JP" altLang="en-US" sz="1100" dirty="0" smtClean="0">
                <a:latin typeface="ＭＳ 明朝" panose="02020609040205080304" pitchFamily="17" charset="-128"/>
                <a:ea typeface="ＭＳ 明朝" panose="02020609040205080304" pitchFamily="17" charset="-128"/>
              </a:rPr>
              <a:t>後期高齢者支援金、介護納付金にかかる都道府県繰入金は全額を納付金総額から差し引くことが基本となる。</a:t>
            </a:r>
            <a:endParaRPr lang="en-US" altLang="ja-JP" sz="1100" dirty="0" smtClean="0">
              <a:latin typeface="ＭＳ 明朝" panose="02020609040205080304" pitchFamily="17" charset="-128"/>
              <a:ea typeface="ＭＳ 明朝" panose="02020609040205080304" pitchFamily="17" charset="-128"/>
            </a:endParaRPr>
          </a:p>
          <a:p>
            <a:pPr marL="180975" indent="-180975">
              <a:lnSpc>
                <a:spcPts val="1800"/>
              </a:lnSpc>
              <a:spcBef>
                <a:spcPts val="600"/>
              </a:spcBef>
            </a:pPr>
            <a:r>
              <a:rPr lang="ja-JP" altLang="en-US" sz="1200" dirty="0" smtClean="0">
                <a:latin typeface="+mj-ea"/>
              </a:rPr>
              <a:t>○</a:t>
            </a:r>
            <a:r>
              <a:rPr lang="ja-JP" altLang="en-US" sz="1200" dirty="0">
                <a:latin typeface="+mj-ea"/>
              </a:rPr>
              <a:t>　</a:t>
            </a:r>
            <a:r>
              <a:rPr lang="ja-JP" altLang="en-US" sz="1200" u="sng" dirty="0" smtClean="0">
                <a:latin typeface="+mj-ea"/>
              </a:rPr>
              <a:t>２号交付金については引き続き、国保保険給付費等交付金の一部として、地域の特殊な事情に応じた調整として交付</a:t>
            </a:r>
            <a:r>
              <a:rPr lang="ja-JP" altLang="en-US" sz="1200" dirty="0" smtClean="0">
                <a:latin typeface="+mj-ea"/>
              </a:rPr>
              <a:t>し、受領した市町村は納付金の支払いに充てる（＝保険料水準の抑制に充てる）ことと</a:t>
            </a:r>
            <a:r>
              <a:rPr lang="ja-JP" altLang="en-US" sz="1200" dirty="0">
                <a:latin typeface="+mj-ea"/>
              </a:rPr>
              <a:t>する</a:t>
            </a:r>
            <a:r>
              <a:rPr lang="ja-JP" altLang="en-US" sz="1200" dirty="0" smtClean="0">
                <a:latin typeface="+mj-ea"/>
              </a:rPr>
              <a:t>（医療費適正化のための事業実施分は別）。その際、</a:t>
            </a:r>
            <a:r>
              <a:rPr lang="ja-JP" altLang="en-US" sz="1200" u="sng" dirty="0" smtClean="0">
                <a:latin typeface="+mj-ea"/>
              </a:rPr>
              <a:t>国保運営方針との整合性を確保</a:t>
            </a:r>
            <a:r>
              <a:rPr lang="ja-JP" altLang="en-US" sz="1200" dirty="0" smtClean="0">
                <a:latin typeface="+mj-ea"/>
              </a:rPr>
              <a:t>する必要がある。</a:t>
            </a:r>
            <a:endParaRPr lang="en-US" altLang="ja-JP" sz="1200" dirty="0" smtClean="0">
              <a:latin typeface="+mj-ea"/>
            </a:endParaRPr>
          </a:p>
          <a:p>
            <a:pPr marL="180975" indent="-180975">
              <a:lnSpc>
                <a:spcPts val="1800"/>
              </a:lnSpc>
              <a:spcBef>
                <a:spcPts val="600"/>
              </a:spcBef>
            </a:pPr>
            <a:r>
              <a:rPr lang="ja-JP" altLang="en-US" sz="1200" dirty="0" smtClean="0">
                <a:latin typeface="+mj-ea"/>
              </a:rPr>
              <a:t>○</a:t>
            </a:r>
            <a:r>
              <a:rPr lang="ja-JP" altLang="en-US" sz="1200" dirty="0">
                <a:latin typeface="+mj-ea"/>
              </a:rPr>
              <a:t>　</a:t>
            </a:r>
            <a:r>
              <a:rPr lang="ja-JP" altLang="en-US" sz="1200" dirty="0" smtClean="0">
                <a:latin typeface="+mj-ea"/>
              </a:rPr>
              <a:t>また、現行制度において、</a:t>
            </a:r>
            <a:r>
              <a:rPr lang="en-US" altLang="ja-JP" sz="1200" dirty="0" smtClean="0">
                <a:latin typeface="+mj-ea"/>
              </a:rPr>
              <a:t>2</a:t>
            </a:r>
            <a:r>
              <a:rPr lang="ja-JP" altLang="en-US" sz="1200" dirty="0" smtClean="0">
                <a:latin typeface="+mj-ea"/>
              </a:rPr>
              <a:t>号交付金は、保険財政共同安定化事業の激変緩和に活用されていることに鑑み、納付金の仕組みの導入により、</a:t>
            </a:r>
            <a:r>
              <a:rPr lang="ja-JP" altLang="en-US" sz="1200" u="sng" dirty="0" smtClean="0">
                <a:latin typeface="+mj-ea"/>
              </a:rPr>
              <a:t>集めるべき保険料総額が著しく増加する市町村に対し、激変緩和</a:t>
            </a:r>
            <a:r>
              <a:rPr lang="ja-JP" altLang="en-US" sz="1200" u="sng" dirty="0">
                <a:latin typeface="+mj-ea"/>
              </a:rPr>
              <a:t>措置</a:t>
            </a:r>
            <a:r>
              <a:rPr lang="ja-JP" altLang="en-US" sz="1200" dirty="0">
                <a:latin typeface="+mj-ea"/>
              </a:rPr>
              <a:t>として</a:t>
            </a:r>
            <a:r>
              <a:rPr lang="ja-JP" altLang="en-US" sz="1200" dirty="0" smtClean="0">
                <a:latin typeface="+mj-ea"/>
              </a:rPr>
              <a:t>、２号交付金分を活用することと</a:t>
            </a:r>
            <a:r>
              <a:rPr lang="ja-JP" altLang="en-US" sz="1200" dirty="0">
                <a:latin typeface="+mj-ea"/>
              </a:rPr>
              <a:t>する</a:t>
            </a:r>
            <a:r>
              <a:rPr lang="ja-JP" altLang="en-US" sz="1200" dirty="0" smtClean="0">
                <a:latin typeface="+mj-ea"/>
              </a:rPr>
              <a:t>。</a:t>
            </a:r>
            <a:endParaRPr lang="en-US" altLang="ja-JP" sz="1200" dirty="0" smtClean="0">
              <a:latin typeface="+mj-ea"/>
            </a:endParaRPr>
          </a:p>
          <a:p>
            <a:pPr marL="180975" indent="-180975">
              <a:lnSpc>
                <a:spcPts val="1800"/>
              </a:lnSpc>
              <a:spcBef>
                <a:spcPts val="600"/>
              </a:spcBef>
            </a:pPr>
            <a:r>
              <a:rPr lang="ja-JP" altLang="en-US" sz="1200" dirty="0" smtClean="0">
                <a:latin typeface="+mj-ea"/>
              </a:rPr>
              <a:t>○　１号交付金と２号交付金の割合については、</a:t>
            </a:r>
            <a:r>
              <a:rPr lang="ja-JP" altLang="en-US" sz="1200" u="sng" dirty="0" smtClean="0">
                <a:latin typeface="+mj-ea"/>
              </a:rPr>
              <a:t>各都道府県がその実情に応じ、連携会議にて市町村の意見を踏まえ検討</a:t>
            </a:r>
            <a:r>
              <a:rPr lang="ja-JP" altLang="en-US" sz="1200" dirty="0" smtClean="0">
                <a:latin typeface="+mj-ea"/>
              </a:rPr>
              <a:t>。</a:t>
            </a:r>
            <a:endParaRPr lang="en-US" altLang="ja-JP" sz="1200" dirty="0">
              <a:latin typeface="+mj-ea"/>
            </a:endParaRPr>
          </a:p>
        </p:txBody>
      </p:sp>
      <p:sp>
        <p:nvSpPr>
          <p:cNvPr id="27" name="角丸四角形 26"/>
          <p:cNvSpPr/>
          <p:nvPr/>
        </p:nvSpPr>
        <p:spPr>
          <a:xfrm>
            <a:off x="94556" y="4193202"/>
            <a:ext cx="9684000" cy="2601124"/>
          </a:xfrm>
          <a:prstGeom prst="roundRect">
            <a:avLst>
              <a:gd name="adj" fmla="val 781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txBox="1">
            <a:spLocks/>
          </p:cNvSpPr>
          <p:nvPr/>
        </p:nvSpPr>
        <p:spPr>
          <a:xfrm>
            <a:off x="7487232"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9</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399175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949188" y="2234615"/>
            <a:ext cx="8271914" cy="1264854"/>
          </a:xfrm>
          <a:prstGeom prst="rect">
            <a:avLst/>
          </a:prstGeom>
          <a:solidFill>
            <a:schemeClr val="tx2">
              <a:lumMod val="20000"/>
              <a:lumOff val="80000"/>
            </a:schemeClr>
          </a:solidFill>
          <a:ln w="12700">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正方形/長方形 45"/>
          <p:cNvSpPr/>
          <p:nvPr/>
        </p:nvSpPr>
        <p:spPr>
          <a:xfrm>
            <a:off x="230551" y="4047660"/>
            <a:ext cx="8990550" cy="1107540"/>
          </a:xfrm>
          <a:prstGeom prst="rect">
            <a:avLst/>
          </a:prstGeom>
          <a:solidFill>
            <a:schemeClr val="accent2">
              <a:lumMod val="40000"/>
              <a:lumOff val="60000"/>
            </a:schemeClr>
          </a:solidFill>
          <a:ln w="12700">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57" name="直線矢印コネクタ 56"/>
          <p:cNvCxnSpPr/>
          <p:nvPr/>
        </p:nvCxnSpPr>
        <p:spPr>
          <a:xfrm>
            <a:off x="1544241" y="4620433"/>
            <a:ext cx="2556000" cy="31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endCxn id="28" idx="2"/>
          </p:cNvCxnSpPr>
          <p:nvPr/>
        </p:nvCxnSpPr>
        <p:spPr>
          <a:xfrm flipV="1">
            <a:off x="1934349" y="2871018"/>
            <a:ext cx="2145381" cy="5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233703" y="830994"/>
            <a:ext cx="6355439" cy="1212965"/>
          </a:xfrm>
          <a:prstGeom prst="rect">
            <a:avLst/>
          </a:prstGeom>
          <a:solidFill>
            <a:schemeClr val="accent6">
              <a:lumMod val="40000"/>
              <a:lumOff val="60000"/>
            </a:schemeClr>
          </a:solidFill>
          <a:ln w="12700">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9" name="直線矢印コネクタ 28"/>
          <p:cNvCxnSpPr/>
          <p:nvPr/>
        </p:nvCxnSpPr>
        <p:spPr>
          <a:xfrm>
            <a:off x="4347573" y="1476000"/>
            <a:ext cx="0" cy="972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425521" y="1096914"/>
            <a:ext cx="4798336" cy="378000"/>
          </a:xfrm>
          <a:prstGeom prst="rect">
            <a:avLst/>
          </a:prstGeom>
          <a:gradFill>
            <a:gsLst>
              <a:gs pos="50000">
                <a:schemeClr val="accent6">
                  <a:lumMod val="60000"/>
                  <a:lumOff val="40000"/>
                </a:schemeClr>
              </a:gs>
              <a:gs pos="100000">
                <a:schemeClr val="bg1"/>
              </a:gs>
            </a:gsLst>
            <a:lin ang="16200000" scaled="1"/>
          </a:gradFill>
          <a:ln w="158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174996" y="728346"/>
            <a:ext cx="892080" cy="291060"/>
          </a:xfrm>
          <a:prstGeom prst="rect">
            <a:avLst/>
          </a:prstGeom>
          <a:gradFill>
            <a:gsLst>
              <a:gs pos="50000">
                <a:schemeClr val="accent6">
                  <a:lumMod val="60000"/>
                  <a:lumOff val="40000"/>
                </a:schemeClr>
              </a:gs>
              <a:gs pos="100000">
                <a:schemeClr val="bg1"/>
              </a:gs>
            </a:gsLst>
            <a:lin ang="16200000" scaled="1"/>
          </a:gradFill>
          <a:ln w="158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28926" y="1130453"/>
            <a:ext cx="4794931" cy="307777"/>
          </a:xfrm>
          <a:prstGeom prst="rect">
            <a:avLst/>
          </a:prstGeom>
          <a:noFill/>
          <a:ln w="12700">
            <a:noFill/>
          </a:ln>
        </p:spPr>
        <p:txBody>
          <a:bodyPr wrap="square" rtlCol="0" anchor="ctr">
            <a:spAutoFit/>
          </a:bodyPr>
          <a:lstStyle/>
          <a:p>
            <a:pPr algn="ctr"/>
            <a:r>
              <a:rPr kumimoji="1" lang="ja-JP" altLang="en-US" sz="1400" dirty="0" smtClean="0"/>
              <a:t>一般会計</a:t>
            </a:r>
            <a:endParaRPr kumimoji="1" lang="ja-JP" altLang="en-US" sz="1400" dirty="0"/>
          </a:p>
        </p:txBody>
      </p:sp>
      <p:sp>
        <p:nvSpPr>
          <p:cNvPr id="16" name="正方形/長方形 15"/>
          <p:cNvSpPr/>
          <p:nvPr/>
        </p:nvSpPr>
        <p:spPr>
          <a:xfrm>
            <a:off x="3327215" y="1673882"/>
            <a:ext cx="3065945" cy="4347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6" name="直線矢印コネクタ 25"/>
          <p:cNvCxnSpPr/>
          <p:nvPr/>
        </p:nvCxnSpPr>
        <p:spPr>
          <a:xfrm>
            <a:off x="687354" y="4248070"/>
            <a:ext cx="116662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4745536" y="3246913"/>
            <a:ext cx="0" cy="1044000"/>
          </a:xfrm>
          <a:prstGeom prst="straightConnector1">
            <a:avLst/>
          </a:prstGeom>
          <a:ln>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2072679" y="2660342"/>
            <a:ext cx="1853189" cy="4347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2044104" y="2661024"/>
            <a:ext cx="2035625" cy="477054"/>
          </a:xfrm>
          <a:prstGeom prst="rect">
            <a:avLst/>
          </a:prstGeom>
          <a:noFill/>
          <a:ln w="12700">
            <a:noFill/>
          </a:ln>
        </p:spPr>
        <p:txBody>
          <a:bodyPr wrap="square" rtlCol="0" anchor="ctr">
            <a:spAutoFit/>
          </a:bodyPr>
          <a:lstStyle/>
          <a:p>
            <a:pPr>
              <a:lnSpc>
                <a:spcPts val="1000"/>
              </a:lnSpc>
            </a:pPr>
            <a:r>
              <a:rPr lang="ja-JP" altLang="en-US" sz="1000" dirty="0" smtClean="0"/>
              <a:t>・都道府県繰入</a:t>
            </a:r>
            <a:r>
              <a:rPr lang="en-US" altLang="ja-JP" sz="1000" dirty="0" smtClean="0"/>
              <a:t>9</a:t>
            </a:r>
            <a:r>
              <a:rPr lang="ja-JP" altLang="en-US" sz="1000" dirty="0" smtClean="0"/>
              <a:t>％相当分</a:t>
            </a:r>
            <a:endParaRPr lang="en-US" altLang="ja-JP" sz="1000" dirty="0" smtClean="0"/>
          </a:p>
          <a:p>
            <a:pPr>
              <a:lnSpc>
                <a:spcPts val="1000"/>
              </a:lnSpc>
            </a:pPr>
            <a:r>
              <a:rPr lang="ja-JP" altLang="en-US" sz="1000" dirty="0"/>
              <a:t>・高額</a:t>
            </a:r>
            <a:r>
              <a:rPr lang="ja-JP" altLang="en-US" sz="1000" dirty="0" smtClean="0"/>
              <a:t>医療費負担金</a:t>
            </a:r>
            <a:r>
              <a:rPr lang="en-US" altLang="ja-JP" sz="1000" dirty="0" smtClean="0"/>
              <a:t>1/4</a:t>
            </a:r>
            <a:r>
              <a:rPr lang="ja-JP" altLang="en-US" sz="1000" dirty="0" smtClean="0"/>
              <a:t>相当分</a:t>
            </a:r>
            <a:endParaRPr lang="en-US" altLang="ja-JP" sz="1000" dirty="0" smtClean="0"/>
          </a:p>
          <a:p>
            <a:pPr>
              <a:lnSpc>
                <a:spcPts val="1000"/>
              </a:lnSpc>
            </a:pPr>
            <a:r>
              <a:rPr lang="ja-JP" altLang="en-US" sz="1000" dirty="0" smtClean="0"/>
              <a:t>・特定健診</a:t>
            </a:r>
            <a:r>
              <a:rPr lang="en-US" altLang="ja-JP" sz="1000" dirty="0" smtClean="0"/>
              <a:t>1/3</a:t>
            </a:r>
          </a:p>
        </p:txBody>
      </p:sp>
      <p:sp>
        <p:nvSpPr>
          <p:cNvPr id="28" name="フローチャート : 磁気ディスク 27"/>
          <p:cNvSpPr/>
          <p:nvPr/>
        </p:nvSpPr>
        <p:spPr>
          <a:xfrm>
            <a:off x="4079730" y="2486553"/>
            <a:ext cx="4392011" cy="768929"/>
          </a:xfrm>
          <a:prstGeom prst="flowChartMagneticDisk">
            <a:avLst/>
          </a:prstGeom>
          <a:gradFill>
            <a:gsLst>
              <a:gs pos="50000">
                <a:schemeClr val="tx2">
                  <a:lumMod val="40000"/>
                  <a:lumOff val="60000"/>
                </a:schemeClr>
              </a:gs>
              <a:gs pos="100000">
                <a:schemeClr val="bg1"/>
              </a:gs>
            </a:gsLst>
            <a:lin ang="16200000" scaled="1"/>
          </a:grad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9" name="直線矢印コネクタ 38"/>
          <p:cNvCxnSpPr/>
          <p:nvPr/>
        </p:nvCxnSpPr>
        <p:spPr>
          <a:xfrm>
            <a:off x="7407912" y="3262406"/>
            <a:ext cx="0" cy="1044000"/>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43" name="正方形/長方形 42"/>
          <p:cNvSpPr/>
          <p:nvPr/>
        </p:nvSpPr>
        <p:spPr>
          <a:xfrm>
            <a:off x="4080798" y="3724245"/>
            <a:ext cx="1285200" cy="415800"/>
          </a:xfrm>
          <a:prstGeom prst="rect">
            <a:avLst/>
          </a:prstGeom>
          <a:solidFill>
            <a:srgbClr val="FFFF00"/>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正方形/長方形 44"/>
          <p:cNvSpPr/>
          <p:nvPr/>
        </p:nvSpPr>
        <p:spPr>
          <a:xfrm>
            <a:off x="7179775" y="3422539"/>
            <a:ext cx="1436459" cy="336021"/>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正方形/長方形 47"/>
          <p:cNvSpPr/>
          <p:nvPr/>
        </p:nvSpPr>
        <p:spPr>
          <a:xfrm>
            <a:off x="1612045" y="4104338"/>
            <a:ext cx="2383817" cy="61236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フローチャート : 磁気ディスク 49"/>
          <p:cNvSpPr/>
          <p:nvPr/>
        </p:nvSpPr>
        <p:spPr>
          <a:xfrm>
            <a:off x="4108305" y="4316650"/>
            <a:ext cx="4377636" cy="687960"/>
          </a:xfrm>
          <a:prstGeom prst="flowChartMagneticDisk">
            <a:avLst/>
          </a:prstGeom>
          <a:gradFill>
            <a:gsLst>
              <a:gs pos="50000">
                <a:srgbClr val="E78787"/>
              </a:gs>
              <a:gs pos="100000">
                <a:schemeClr val="bg1"/>
              </a:gs>
            </a:gsLst>
            <a:lin ang="16200000" scaled="1"/>
          </a:grad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正方形/長方形 51"/>
          <p:cNvSpPr/>
          <p:nvPr/>
        </p:nvSpPr>
        <p:spPr>
          <a:xfrm>
            <a:off x="363538" y="4419423"/>
            <a:ext cx="1171800" cy="408240"/>
          </a:xfrm>
          <a:prstGeom prst="rect">
            <a:avLst/>
          </a:prstGeom>
          <a:gradFill>
            <a:gsLst>
              <a:gs pos="50000">
                <a:srgbClr val="E78787"/>
              </a:gs>
              <a:gs pos="100000">
                <a:schemeClr val="bg1"/>
              </a:gs>
            </a:gsLst>
            <a:lin ang="16200000" scaled="1"/>
          </a:grad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4" name="正方形/長方形 53"/>
          <p:cNvSpPr/>
          <p:nvPr/>
        </p:nvSpPr>
        <p:spPr>
          <a:xfrm>
            <a:off x="112494" y="4956435"/>
            <a:ext cx="914760" cy="275940"/>
          </a:xfrm>
          <a:prstGeom prst="rect">
            <a:avLst/>
          </a:prstGeom>
          <a:gradFill>
            <a:gsLst>
              <a:gs pos="50000">
                <a:srgbClr val="E78787"/>
              </a:gs>
              <a:gs pos="100000">
                <a:schemeClr val="bg1"/>
              </a:gs>
            </a:gsLst>
            <a:lin ang="16200000" scaled="1"/>
          </a:grad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2" name="直線矢印コネクタ 61"/>
          <p:cNvCxnSpPr/>
          <p:nvPr/>
        </p:nvCxnSpPr>
        <p:spPr>
          <a:xfrm>
            <a:off x="7270616" y="1076759"/>
            <a:ext cx="0" cy="13868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84" name="グループ化 83"/>
          <p:cNvGrpSpPr/>
          <p:nvPr/>
        </p:nvGrpSpPr>
        <p:grpSpPr>
          <a:xfrm>
            <a:off x="6918971" y="604195"/>
            <a:ext cx="1285200" cy="453600"/>
            <a:chOff x="7639477" y="1658043"/>
            <a:chExt cx="1224000" cy="432000"/>
          </a:xfrm>
        </p:grpSpPr>
        <p:sp>
          <p:nvSpPr>
            <p:cNvPr id="72" name="円/楕円 71"/>
            <p:cNvSpPr/>
            <p:nvPr/>
          </p:nvSpPr>
          <p:spPr>
            <a:xfrm>
              <a:off x="7639477" y="1658043"/>
              <a:ext cx="1224000" cy="432000"/>
            </a:xfrm>
            <a:prstGeom prst="ellipse">
              <a:avLst/>
            </a:prstGeom>
            <a:gradFill>
              <a:gsLst>
                <a:gs pos="50000">
                  <a:schemeClr val="accent4">
                    <a:lumMod val="60000"/>
                    <a:lumOff val="40000"/>
                  </a:schemeClr>
                </a:gs>
                <a:gs pos="100000">
                  <a:schemeClr val="bg1"/>
                </a:gs>
              </a:gsLst>
              <a:lin ang="16200000" scaled="1"/>
            </a:grad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74" name="テキスト ボックス 73"/>
            <p:cNvSpPr txBox="1"/>
            <p:nvPr/>
          </p:nvSpPr>
          <p:spPr>
            <a:xfrm>
              <a:off x="7665761" y="1723524"/>
              <a:ext cx="1166699" cy="293121"/>
            </a:xfrm>
            <a:prstGeom prst="rect">
              <a:avLst/>
            </a:prstGeom>
            <a:noFill/>
            <a:ln w="12700">
              <a:noFill/>
            </a:ln>
          </p:spPr>
          <p:txBody>
            <a:bodyPr wrap="square" rtlCol="0" anchor="ctr">
              <a:spAutoFit/>
            </a:bodyPr>
            <a:lstStyle/>
            <a:p>
              <a:pPr algn="ctr"/>
              <a:r>
                <a:rPr kumimoji="1" lang="ja-JP" altLang="en-US" sz="1400" dirty="0" smtClean="0"/>
                <a:t>支払基金</a:t>
              </a:r>
              <a:endParaRPr kumimoji="1" lang="ja-JP" altLang="en-US" sz="1400" dirty="0"/>
            </a:p>
          </p:txBody>
        </p:sp>
      </p:grpSp>
      <p:sp>
        <p:nvSpPr>
          <p:cNvPr id="79" name="円/楕円 78"/>
          <p:cNvSpPr/>
          <p:nvPr/>
        </p:nvSpPr>
        <p:spPr>
          <a:xfrm>
            <a:off x="3563682" y="5869470"/>
            <a:ext cx="1801392" cy="359100"/>
          </a:xfrm>
          <a:prstGeom prst="ellipse">
            <a:avLst/>
          </a:prstGeom>
          <a:gradFill>
            <a:gsLst>
              <a:gs pos="50000">
                <a:schemeClr val="accent4">
                  <a:lumMod val="60000"/>
                  <a:lumOff val="40000"/>
                </a:schemeClr>
              </a:gs>
              <a:gs pos="100000">
                <a:schemeClr val="bg1"/>
              </a:gs>
            </a:gsLst>
            <a:lin ang="16200000" scaled="1"/>
          </a:grad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0" name="テキスト ボックス 79"/>
          <p:cNvSpPr txBox="1"/>
          <p:nvPr/>
        </p:nvSpPr>
        <p:spPr>
          <a:xfrm>
            <a:off x="3564129" y="5888416"/>
            <a:ext cx="1811394" cy="307777"/>
          </a:xfrm>
          <a:prstGeom prst="rect">
            <a:avLst/>
          </a:prstGeom>
          <a:noFill/>
          <a:ln w="12700">
            <a:noFill/>
          </a:ln>
        </p:spPr>
        <p:txBody>
          <a:bodyPr wrap="square" rtlCol="0" anchor="ctr">
            <a:spAutoFit/>
          </a:bodyPr>
          <a:lstStyle/>
          <a:p>
            <a:pPr algn="ctr"/>
            <a:r>
              <a:rPr kumimoji="1" lang="ja-JP" altLang="en-US" sz="1400" dirty="0" smtClean="0"/>
              <a:t>被保険者</a:t>
            </a:r>
            <a:endParaRPr kumimoji="1" lang="ja-JP" altLang="en-US" sz="1400" dirty="0"/>
          </a:p>
        </p:txBody>
      </p:sp>
      <p:sp>
        <p:nvSpPr>
          <p:cNvPr id="7" name="テキスト ボックス 6"/>
          <p:cNvSpPr txBox="1"/>
          <p:nvPr/>
        </p:nvSpPr>
        <p:spPr>
          <a:xfrm>
            <a:off x="175752" y="764359"/>
            <a:ext cx="888300" cy="297517"/>
          </a:xfrm>
          <a:prstGeom prst="rect">
            <a:avLst/>
          </a:prstGeom>
          <a:noFill/>
          <a:ln w="12700">
            <a:noFill/>
          </a:ln>
        </p:spPr>
        <p:txBody>
          <a:bodyPr wrap="square" rtlCol="0" anchor="ctr">
            <a:spAutoFit/>
          </a:bodyPr>
          <a:lstStyle/>
          <a:p>
            <a:pPr algn="ctr">
              <a:lnSpc>
                <a:spcPts val="1600"/>
              </a:lnSpc>
            </a:pPr>
            <a:r>
              <a:rPr kumimoji="1" lang="ja-JP" altLang="en-US" dirty="0" smtClean="0"/>
              <a:t>国</a:t>
            </a:r>
            <a:endParaRPr kumimoji="1" lang="ja-JP" altLang="en-US" dirty="0"/>
          </a:p>
        </p:txBody>
      </p:sp>
      <p:sp>
        <p:nvSpPr>
          <p:cNvPr id="14" name="テキスト ボックス 13"/>
          <p:cNvSpPr txBox="1"/>
          <p:nvPr/>
        </p:nvSpPr>
        <p:spPr>
          <a:xfrm>
            <a:off x="3308165" y="1674852"/>
            <a:ext cx="1532972" cy="477054"/>
          </a:xfrm>
          <a:prstGeom prst="rect">
            <a:avLst/>
          </a:prstGeom>
          <a:noFill/>
          <a:ln w="12700">
            <a:noFill/>
          </a:ln>
        </p:spPr>
        <p:txBody>
          <a:bodyPr wrap="square" rtlCol="0" anchor="ctr">
            <a:spAutoFit/>
          </a:bodyPr>
          <a:lstStyle/>
          <a:p>
            <a:pPr>
              <a:lnSpc>
                <a:spcPts val="1000"/>
              </a:lnSpc>
            </a:pPr>
            <a:r>
              <a:rPr lang="ja-JP" altLang="en-US" sz="1000" dirty="0" smtClean="0"/>
              <a:t>・定率</a:t>
            </a:r>
            <a:r>
              <a:rPr lang="ja-JP" altLang="en-US" sz="1000" dirty="0"/>
              <a:t>国庫</a:t>
            </a:r>
            <a:r>
              <a:rPr lang="ja-JP" altLang="en-US" sz="1000" dirty="0" smtClean="0"/>
              <a:t>負担</a:t>
            </a:r>
            <a:r>
              <a:rPr lang="en-US" altLang="ja-JP" sz="1000" dirty="0" smtClean="0"/>
              <a:t>32</a:t>
            </a:r>
            <a:r>
              <a:rPr lang="ja-JP" altLang="en-US" sz="1000" dirty="0" smtClean="0"/>
              <a:t>％</a:t>
            </a:r>
            <a:endParaRPr lang="en-US" altLang="ja-JP" sz="1000" dirty="0" smtClean="0"/>
          </a:p>
          <a:p>
            <a:pPr>
              <a:lnSpc>
                <a:spcPts val="1000"/>
              </a:lnSpc>
            </a:pPr>
            <a:r>
              <a:rPr lang="ja-JP" altLang="en-US" sz="1000" dirty="0" smtClean="0"/>
              <a:t>・調整交付金（国）</a:t>
            </a:r>
            <a:r>
              <a:rPr lang="en-US" altLang="ja-JP" sz="1000" dirty="0" smtClean="0"/>
              <a:t>9</a:t>
            </a:r>
            <a:r>
              <a:rPr lang="ja-JP" altLang="en-US" sz="1000" dirty="0" smtClean="0"/>
              <a:t>％</a:t>
            </a:r>
            <a:endParaRPr lang="en-US" altLang="ja-JP" sz="1000" dirty="0" smtClean="0"/>
          </a:p>
          <a:p>
            <a:pPr>
              <a:lnSpc>
                <a:spcPts val="1000"/>
              </a:lnSpc>
            </a:pPr>
            <a:r>
              <a:rPr lang="ja-JP" altLang="en-US" sz="1000" dirty="0" smtClean="0"/>
              <a:t>・保険者努力支援分</a:t>
            </a:r>
            <a:endParaRPr lang="en-US" altLang="ja-JP" sz="1000" dirty="0" smtClean="0"/>
          </a:p>
        </p:txBody>
      </p:sp>
      <p:sp>
        <p:nvSpPr>
          <p:cNvPr id="15" name="テキスト ボックス 14"/>
          <p:cNvSpPr txBox="1"/>
          <p:nvPr/>
        </p:nvSpPr>
        <p:spPr>
          <a:xfrm>
            <a:off x="4503645" y="1681161"/>
            <a:ext cx="1956190" cy="348813"/>
          </a:xfrm>
          <a:prstGeom prst="rect">
            <a:avLst/>
          </a:prstGeom>
          <a:noFill/>
          <a:ln w="12700">
            <a:noFill/>
          </a:ln>
        </p:spPr>
        <p:txBody>
          <a:bodyPr wrap="square" rtlCol="0" anchor="ctr">
            <a:spAutoFit/>
          </a:bodyPr>
          <a:lstStyle/>
          <a:p>
            <a:pPr>
              <a:lnSpc>
                <a:spcPts val="1000"/>
              </a:lnSpc>
            </a:pPr>
            <a:r>
              <a:rPr lang="ja-JP" altLang="en-US" sz="1000" dirty="0" smtClean="0"/>
              <a:t>・高額医療費負担金</a:t>
            </a:r>
            <a:r>
              <a:rPr lang="en-US" altLang="ja-JP" sz="1000" dirty="0" smtClean="0"/>
              <a:t>1/4</a:t>
            </a:r>
            <a:r>
              <a:rPr lang="ja-JP" altLang="en-US" sz="1000" dirty="0" smtClean="0"/>
              <a:t>相当分</a:t>
            </a:r>
            <a:endParaRPr lang="en-US" altLang="ja-JP" sz="1000" dirty="0" smtClean="0"/>
          </a:p>
          <a:p>
            <a:pPr>
              <a:lnSpc>
                <a:spcPts val="1000"/>
              </a:lnSpc>
            </a:pPr>
            <a:r>
              <a:rPr lang="ja-JP" altLang="en-US" sz="1000" dirty="0" smtClean="0"/>
              <a:t>・特定健診</a:t>
            </a:r>
            <a:r>
              <a:rPr lang="en-US" altLang="ja-JP" sz="1000" dirty="0" smtClean="0"/>
              <a:t>1/3</a:t>
            </a:r>
          </a:p>
        </p:txBody>
      </p:sp>
      <p:sp>
        <p:nvSpPr>
          <p:cNvPr id="22" name="正方形/長方形 21"/>
          <p:cNvSpPr/>
          <p:nvPr/>
        </p:nvSpPr>
        <p:spPr>
          <a:xfrm>
            <a:off x="848573" y="2128517"/>
            <a:ext cx="1114121" cy="291060"/>
          </a:xfrm>
          <a:prstGeom prst="rect">
            <a:avLst/>
          </a:prstGeom>
          <a:gradFill>
            <a:gsLst>
              <a:gs pos="50000">
                <a:schemeClr val="tx2">
                  <a:lumMod val="40000"/>
                  <a:lumOff val="60000"/>
                </a:schemeClr>
              </a:gs>
              <a:gs pos="100000">
                <a:schemeClr val="bg1"/>
              </a:gs>
            </a:gsLst>
            <a:lin ang="16200000" scaled="1"/>
          </a:grad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テキスト ボックス 20"/>
          <p:cNvSpPr txBox="1"/>
          <p:nvPr/>
        </p:nvSpPr>
        <p:spPr>
          <a:xfrm>
            <a:off x="827976" y="2155482"/>
            <a:ext cx="1144129" cy="297517"/>
          </a:xfrm>
          <a:prstGeom prst="rect">
            <a:avLst/>
          </a:prstGeom>
          <a:noFill/>
          <a:ln w="12700">
            <a:noFill/>
          </a:ln>
        </p:spPr>
        <p:txBody>
          <a:bodyPr wrap="square" rtlCol="0" anchor="ctr">
            <a:spAutoFit/>
          </a:bodyPr>
          <a:lstStyle/>
          <a:p>
            <a:pPr algn="ctr">
              <a:lnSpc>
                <a:spcPts val="1600"/>
              </a:lnSpc>
            </a:pPr>
            <a:r>
              <a:rPr kumimoji="1" lang="ja-JP" altLang="en-US" dirty="0" smtClean="0"/>
              <a:t>都道府県</a:t>
            </a:r>
            <a:endParaRPr kumimoji="1" lang="ja-JP" altLang="en-US" dirty="0"/>
          </a:p>
        </p:txBody>
      </p:sp>
      <p:sp>
        <p:nvSpPr>
          <p:cNvPr id="25" name="正方形/長方形 24"/>
          <p:cNvSpPr/>
          <p:nvPr/>
        </p:nvSpPr>
        <p:spPr>
          <a:xfrm>
            <a:off x="1023596" y="2669147"/>
            <a:ext cx="907200" cy="408240"/>
          </a:xfrm>
          <a:prstGeom prst="rect">
            <a:avLst/>
          </a:prstGeom>
          <a:gradFill>
            <a:gsLst>
              <a:gs pos="50000">
                <a:schemeClr val="tx2">
                  <a:lumMod val="40000"/>
                  <a:lumOff val="60000"/>
                </a:schemeClr>
              </a:gs>
              <a:gs pos="100000">
                <a:schemeClr val="bg1"/>
              </a:gs>
            </a:gsLst>
            <a:lin ang="16200000" scaled="1"/>
          </a:grad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p:cNvSpPr txBox="1"/>
          <p:nvPr/>
        </p:nvSpPr>
        <p:spPr>
          <a:xfrm>
            <a:off x="1011225" y="2719919"/>
            <a:ext cx="922894" cy="307777"/>
          </a:xfrm>
          <a:prstGeom prst="rect">
            <a:avLst/>
          </a:prstGeom>
          <a:noFill/>
          <a:ln w="12700">
            <a:noFill/>
          </a:ln>
        </p:spPr>
        <p:txBody>
          <a:bodyPr wrap="square" rtlCol="0" anchor="ctr">
            <a:spAutoFit/>
          </a:bodyPr>
          <a:lstStyle/>
          <a:p>
            <a:pPr algn="ctr"/>
            <a:r>
              <a:rPr kumimoji="1" lang="ja-JP" altLang="en-US" sz="1400" dirty="0" smtClean="0"/>
              <a:t>一般会計</a:t>
            </a:r>
            <a:endParaRPr kumimoji="1" lang="ja-JP" altLang="en-US" sz="1400" dirty="0"/>
          </a:p>
        </p:txBody>
      </p:sp>
      <p:sp>
        <p:nvSpPr>
          <p:cNvPr id="44" name="テキスト ボックス 43"/>
          <p:cNvSpPr txBox="1"/>
          <p:nvPr/>
        </p:nvSpPr>
        <p:spPr>
          <a:xfrm>
            <a:off x="7160865" y="3438431"/>
            <a:ext cx="1522141" cy="350609"/>
          </a:xfrm>
          <a:prstGeom prst="rect">
            <a:avLst/>
          </a:prstGeom>
          <a:noFill/>
          <a:ln w="12700">
            <a:noFill/>
          </a:ln>
        </p:spPr>
        <p:txBody>
          <a:bodyPr wrap="square" rtlCol="0" anchor="ctr">
            <a:spAutoFit/>
          </a:bodyPr>
          <a:lstStyle/>
          <a:p>
            <a:pPr>
              <a:lnSpc>
                <a:spcPts val="1000"/>
              </a:lnSpc>
            </a:pPr>
            <a:r>
              <a:rPr lang="ja-JP" altLang="en-US" sz="1000" dirty="0" smtClean="0"/>
              <a:t>・保険給付費等交付金</a:t>
            </a:r>
            <a:endParaRPr lang="en-US" altLang="ja-JP" sz="1000" dirty="0" smtClean="0"/>
          </a:p>
          <a:p>
            <a:pPr>
              <a:lnSpc>
                <a:spcPts val="1000"/>
              </a:lnSpc>
            </a:pPr>
            <a:r>
              <a:rPr lang="ja-JP" altLang="en-US" sz="1000" dirty="0"/>
              <a:t>　</a:t>
            </a:r>
            <a:r>
              <a:rPr lang="ja-JP" altLang="en-US" sz="1000" dirty="0" smtClean="0"/>
              <a:t>（普通給付分）</a:t>
            </a:r>
            <a:endParaRPr lang="en-US" altLang="ja-JP" sz="1000" dirty="0" smtClean="0"/>
          </a:p>
        </p:txBody>
      </p:sp>
      <p:sp>
        <p:nvSpPr>
          <p:cNvPr id="42" name="テキスト ボックス 41"/>
          <p:cNvSpPr txBox="1"/>
          <p:nvPr/>
        </p:nvSpPr>
        <p:spPr>
          <a:xfrm>
            <a:off x="4054996" y="3779136"/>
            <a:ext cx="1368953" cy="348813"/>
          </a:xfrm>
          <a:prstGeom prst="rect">
            <a:avLst/>
          </a:prstGeom>
          <a:noFill/>
          <a:ln w="12700">
            <a:noFill/>
          </a:ln>
        </p:spPr>
        <p:txBody>
          <a:bodyPr wrap="square" rtlCol="0" anchor="ctr">
            <a:spAutoFit/>
          </a:bodyPr>
          <a:lstStyle/>
          <a:p>
            <a:pPr>
              <a:lnSpc>
                <a:spcPts val="1000"/>
              </a:lnSpc>
            </a:pPr>
            <a:r>
              <a:rPr lang="ja-JP" altLang="en-US" sz="1050" dirty="0" smtClean="0"/>
              <a:t>・</a:t>
            </a:r>
            <a:r>
              <a:rPr lang="ja-JP" altLang="en-US" sz="1050" dirty="0"/>
              <a:t>事業費納付</a:t>
            </a:r>
            <a:r>
              <a:rPr lang="ja-JP" altLang="en-US" sz="1050" dirty="0" smtClean="0"/>
              <a:t>金</a:t>
            </a:r>
            <a:endParaRPr lang="en-US" altLang="ja-JP" sz="1050" dirty="0" smtClean="0"/>
          </a:p>
          <a:p>
            <a:pPr>
              <a:lnSpc>
                <a:spcPts val="1000"/>
              </a:lnSpc>
            </a:pPr>
            <a:r>
              <a:rPr lang="en-US" altLang="ja-JP" sz="1050" dirty="0" smtClean="0"/>
              <a:t>   【</a:t>
            </a:r>
            <a:r>
              <a:rPr lang="ja-JP" altLang="en-US" sz="1050" dirty="0" smtClean="0"/>
              <a:t>医療・後期・介護</a:t>
            </a:r>
            <a:r>
              <a:rPr lang="en-US" altLang="ja-JP" sz="1050" dirty="0" smtClean="0"/>
              <a:t>】</a:t>
            </a:r>
          </a:p>
        </p:txBody>
      </p:sp>
      <p:sp>
        <p:nvSpPr>
          <p:cNvPr id="47" name="テキスト ボックス 46"/>
          <p:cNvSpPr txBox="1"/>
          <p:nvPr/>
        </p:nvSpPr>
        <p:spPr>
          <a:xfrm>
            <a:off x="1565011" y="4191873"/>
            <a:ext cx="2543294" cy="477054"/>
          </a:xfrm>
          <a:prstGeom prst="rect">
            <a:avLst/>
          </a:prstGeom>
          <a:noFill/>
          <a:ln w="12700">
            <a:noFill/>
          </a:ln>
        </p:spPr>
        <p:txBody>
          <a:bodyPr wrap="square" rtlCol="0" anchor="ctr">
            <a:spAutoFit/>
          </a:bodyPr>
          <a:lstStyle/>
          <a:p>
            <a:pPr>
              <a:lnSpc>
                <a:spcPts val="1000"/>
              </a:lnSpc>
            </a:pPr>
            <a:r>
              <a:rPr lang="ja-JP" altLang="en-US" sz="1000" dirty="0"/>
              <a:t>・保険基盤安定繰入金（法定軽減分</a:t>
            </a:r>
            <a:r>
              <a:rPr lang="ja-JP" altLang="en-US" sz="1000" dirty="0" smtClean="0"/>
              <a:t>）</a:t>
            </a:r>
            <a:endParaRPr lang="en-US" altLang="ja-JP" sz="1000" dirty="0"/>
          </a:p>
          <a:p>
            <a:pPr>
              <a:lnSpc>
                <a:spcPts val="1000"/>
              </a:lnSpc>
            </a:pPr>
            <a:r>
              <a:rPr lang="ja-JP" altLang="en-US" sz="1000" dirty="0"/>
              <a:t>・保険基盤安定繰入金（保険者支援制度分</a:t>
            </a:r>
            <a:r>
              <a:rPr lang="ja-JP" altLang="en-US" sz="1000" dirty="0" smtClean="0"/>
              <a:t>）</a:t>
            </a:r>
            <a:endParaRPr lang="en-US" altLang="ja-JP" sz="1000" dirty="0"/>
          </a:p>
          <a:p>
            <a:pPr>
              <a:lnSpc>
                <a:spcPts val="1000"/>
              </a:lnSpc>
            </a:pPr>
            <a:r>
              <a:rPr lang="ja-JP" altLang="en-US" sz="1000" dirty="0" smtClean="0"/>
              <a:t>⇒国・都道府県負担分も含めて全額繰入れ</a:t>
            </a:r>
            <a:endParaRPr lang="en-US" altLang="ja-JP" sz="1000" dirty="0"/>
          </a:p>
        </p:txBody>
      </p:sp>
      <p:sp>
        <p:nvSpPr>
          <p:cNvPr id="53" name="テキスト ボックス 52"/>
          <p:cNvSpPr txBox="1"/>
          <p:nvPr/>
        </p:nvSpPr>
        <p:spPr>
          <a:xfrm>
            <a:off x="133763" y="4978286"/>
            <a:ext cx="888300" cy="297517"/>
          </a:xfrm>
          <a:prstGeom prst="rect">
            <a:avLst/>
          </a:prstGeom>
          <a:noFill/>
          <a:ln w="12700">
            <a:noFill/>
          </a:ln>
        </p:spPr>
        <p:txBody>
          <a:bodyPr wrap="square" rtlCol="0" anchor="ctr">
            <a:spAutoFit/>
          </a:bodyPr>
          <a:lstStyle/>
          <a:p>
            <a:pPr algn="ctr">
              <a:lnSpc>
                <a:spcPts val="1600"/>
              </a:lnSpc>
            </a:pPr>
            <a:r>
              <a:rPr kumimoji="1" lang="ja-JP" altLang="en-US" dirty="0" smtClean="0"/>
              <a:t>市町村</a:t>
            </a:r>
            <a:endParaRPr kumimoji="1" lang="ja-JP" altLang="en-US" dirty="0"/>
          </a:p>
        </p:txBody>
      </p:sp>
      <p:sp>
        <p:nvSpPr>
          <p:cNvPr id="51" name="テキスト ボックス 50"/>
          <p:cNvSpPr txBox="1"/>
          <p:nvPr/>
        </p:nvSpPr>
        <p:spPr>
          <a:xfrm>
            <a:off x="485701" y="4467545"/>
            <a:ext cx="953221" cy="307777"/>
          </a:xfrm>
          <a:prstGeom prst="rect">
            <a:avLst/>
          </a:prstGeom>
          <a:noFill/>
          <a:ln w="12700">
            <a:noFill/>
          </a:ln>
        </p:spPr>
        <p:txBody>
          <a:bodyPr wrap="square" rtlCol="0" anchor="ctr">
            <a:spAutoFit/>
          </a:bodyPr>
          <a:lstStyle/>
          <a:p>
            <a:pPr algn="ctr"/>
            <a:r>
              <a:rPr kumimoji="1" lang="ja-JP" altLang="en-US" sz="1400" dirty="0" smtClean="0"/>
              <a:t>一般会計</a:t>
            </a:r>
            <a:endParaRPr kumimoji="1" lang="ja-JP" altLang="en-US" sz="1400" dirty="0"/>
          </a:p>
        </p:txBody>
      </p:sp>
      <p:sp>
        <p:nvSpPr>
          <p:cNvPr id="49" name="テキスト ボックス 48"/>
          <p:cNvSpPr txBox="1"/>
          <p:nvPr/>
        </p:nvSpPr>
        <p:spPr>
          <a:xfrm>
            <a:off x="5654973" y="4557955"/>
            <a:ext cx="1308918" cy="307777"/>
          </a:xfrm>
          <a:prstGeom prst="rect">
            <a:avLst/>
          </a:prstGeom>
          <a:noFill/>
          <a:ln w="12700">
            <a:noFill/>
          </a:ln>
        </p:spPr>
        <p:txBody>
          <a:bodyPr wrap="square" rtlCol="0" anchor="ctr">
            <a:spAutoFit/>
          </a:bodyPr>
          <a:lstStyle/>
          <a:p>
            <a:pPr algn="ctr"/>
            <a:r>
              <a:rPr kumimoji="1" lang="ja-JP" altLang="en-US" sz="1400" dirty="0" smtClean="0"/>
              <a:t>国保特別会計</a:t>
            </a:r>
            <a:endParaRPr kumimoji="1" lang="ja-JP" altLang="en-US" sz="1400" dirty="0"/>
          </a:p>
        </p:txBody>
      </p:sp>
      <p:sp>
        <p:nvSpPr>
          <p:cNvPr id="34" name="テキスト ボックス 33"/>
          <p:cNvSpPr txBox="1"/>
          <p:nvPr/>
        </p:nvSpPr>
        <p:spPr>
          <a:xfrm>
            <a:off x="5614536" y="2830195"/>
            <a:ext cx="1360616" cy="307777"/>
          </a:xfrm>
          <a:prstGeom prst="rect">
            <a:avLst/>
          </a:prstGeom>
          <a:noFill/>
          <a:ln w="12700">
            <a:noFill/>
          </a:ln>
        </p:spPr>
        <p:txBody>
          <a:bodyPr wrap="square" rtlCol="0" anchor="ctr">
            <a:spAutoFit/>
          </a:bodyPr>
          <a:lstStyle/>
          <a:p>
            <a:pPr algn="ctr"/>
            <a:r>
              <a:rPr kumimoji="1" lang="ja-JP" altLang="en-US" sz="1400" dirty="0" smtClean="0"/>
              <a:t>国保特別会計</a:t>
            </a:r>
            <a:endParaRPr kumimoji="1" lang="ja-JP" altLang="en-US" sz="1400" dirty="0"/>
          </a:p>
        </p:txBody>
      </p:sp>
      <p:grpSp>
        <p:nvGrpSpPr>
          <p:cNvPr id="90" name="グループ化 89"/>
          <p:cNvGrpSpPr/>
          <p:nvPr/>
        </p:nvGrpSpPr>
        <p:grpSpPr>
          <a:xfrm>
            <a:off x="7028458" y="5465289"/>
            <a:ext cx="1225034" cy="359100"/>
            <a:chOff x="8319907" y="5577622"/>
            <a:chExt cx="1166699" cy="342000"/>
          </a:xfrm>
        </p:grpSpPr>
        <p:sp>
          <p:nvSpPr>
            <p:cNvPr id="78" name="円/楕円 77"/>
            <p:cNvSpPr/>
            <p:nvPr/>
          </p:nvSpPr>
          <p:spPr>
            <a:xfrm>
              <a:off x="8345406" y="5577622"/>
              <a:ext cx="1141200" cy="342000"/>
            </a:xfrm>
            <a:prstGeom prst="ellipse">
              <a:avLst/>
            </a:prstGeom>
            <a:gradFill>
              <a:gsLst>
                <a:gs pos="50000">
                  <a:schemeClr val="accent4">
                    <a:lumMod val="60000"/>
                    <a:lumOff val="40000"/>
                  </a:schemeClr>
                </a:gs>
                <a:gs pos="100000">
                  <a:schemeClr val="bg1"/>
                </a:gs>
              </a:gsLst>
              <a:lin ang="16200000" scaled="1"/>
            </a:grad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76" name="テキスト ボックス 75"/>
            <p:cNvSpPr txBox="1"/>
            <p:nvPr/>
          </p:nvSpPr>
          <p:spPr>
            <a:xfrm>
              <a:off x="8319907" y="5602062"/>
              <a:ext cx="1166699" cy="293121"/>
            </a:xfrm>
            <a:prstGeom prst="rect">
              <a:avLst/>
            </a:prstGeom>
            <a:noFill/>
            <a:ln w="12700">
              <a:noFill/>
            </a:ln>
          </p:spPr>
          <p:txBody>
            <a:bodyPr wrap="square" rtlCol="0" anchor="ctr">
              <a:spAutoFit/>
            </a:bodyPr>
            <a:lstStyle/>
            <a:p>
              <a:pPr algn="ctr"/>
              <a:r>
                <a:rPr kumimoji="1" lang="ja-JP" altLang="en-US" sz="1400" dirty="0" smtClean="0"/>
                <a:t>国保連</a:t>
              </a:r>
              <a:endParaRPr kumimoji="1" lang="ja-JP" altLang="en-US" sz="1400" dirty="0"/>
            </a:p>
          </p:txBody>
        </p:sp>
      </p:grpSp>
      <p:grpSp>
        <p:nvGrpSpPr>
          <p:cNvPr id="95" name="グループ化 94"/>
          <p:cNvGrpSpPr/>
          <p:nvPr/>
        </p:nvGrpSpPr>
        <p:grpSpPr>
          <a:xfrm>
            <a:off x="6121157" y="6240315"/>
            <a:ext cx="1225034" cy="359100"/>
            <a:chOff x="6821713" y="6183948"/>
            <a:chExt cx="1166699" cy="342000"/>
          </a:xfrm>
        </p:grpSpPr>
        <p:sp>
          <p:nvSpPr>
            <p:cNvPr id="77" name="円/楕円 76"/>
            <p:cNvSpPr/>
            <p:nvPr/>
          </p:nvSpPr>
          <p:spPr>
            <a:xfrm>
              <a:off x="6836574" y="6183948"/>
              <a:ext cx="1141200" cy="342000"/>
            </a:xfrm>
            <a:prstGeom prst="ellipse">
              <a:avLst/>
            </a:prstGeom>
            <a:gradFill>
              <a:gsLst>
                <a:gs pos="50000">
                  <a:schemeClr val="accent4">
                    <a:lumMod val="60000"/>
                    <a:lumOff val="40000"/>
                  </a:schemeClr>
                </a:gs>
                <a:gs pos="100000">
                  <a:schemeClr val="bg1"/>
                </a:gs>
              </a:gsLst>
              <a:lin ang="16200000" scaled="1"/>
            </a:grad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75" name="テキスト ボックス 74"/>
            <p:cNvSpPr txBox="1"/>
            <p:nvPr/>
          </p:nvSpPr>
          <p:spPr>
            <a:xfrm>
              <a:off x="6821713" y="6209209"/>
              <a:ext cx="1166699" cy="293121"/>
            </a:xfrm>
            <a:prstGeom prst="rect">
              <a:avLst/>
            </a:prstGeom>
            <a:noFill/>
            <a:ln w="12700">
              <a:noFill/>
            </a:ln>
          </p:spPr>
          <p:txBody>
            <a:bodyPr wrap="square" rtlCol="0" anchor="ctr">
              <a:spAutoFit/>
            </a:bodyPr>
            <a:lstStyle/>
            <a:p>
              <a:pPr algn="ctr"/>
              <a:r>
                <a:rPr kumimoji="1" lang="ja-JP" altLang="en-US" sz="1400" dirty="0" smtClean="0"/>
                <a:t>医療機関</a:t>
              </a:r>
              <a:endParaRPr kumimoji="1" lang="ja-JP" altLang="en-US" sz="1400" dirty="0"/>
            </a:p>
          </p:txBody>
        </p:sp>
      </p:grpSp>
      <p:grpSp>
        <p:nvGrpSpPr>
          <p:cNvPr id="2" name="グループ化 1"/>
          <p:cNvGrpSpPr/>
          <p:nvPr/>
        </p:nvGrpSpPr>
        <p:grpSpPr>
          <a:xfrm>
            <a:off x="6726020" y="1391166"/>
            <a:ext cx="928341" cy="605294"/>
            <a:chOff x="6726020" y="1406982"/>
            <a:chExt cx="928341" cy="605294"/>
          </a:xfrm>
        </p:grpSpPr>
        <p:sp>
          <p:nvSpPr>
            <p:cNvPr id="59" name="正方形/長方形 58"/>
            <p:cNvSpPr/>
            <p:nvPr/>
          </p:nvSpPr>
          <p:spPr>
            <a:xfrm>
              <a:off x="6748967" y="1406982"/>
              <a:ext cx="793799" cy="555018"/>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58" name="テキスト ボックス 57"/>
            <p:cNvSpPr txBox="1"/>
            <p:nvPr/>
          </p:nvSpPr>
          <p:spPr>
            <a:xfrm>
              <a:off x="6726020" y="1406982"/>
              <a:ext cx="928341" cy="605294"/>
            </a:xfrm>
            <a:prstGeom prst="rect">
              <a:avLst/>
            </a:prstGeom>
            <a:noFill/>
            <a:ln w="12700">
              <a:noFill/>
            </a:ln>
          </p:spPr>
          <p:txBody>
            <a:bodyPr wrap="square" rtlCol="0" anchor="ctr">
              <a:spAutoFit/>
            </a:bodyPr>
            <a:lstStyle/>
            <a:p>
              <a:pPr>
                <a:lnSpc>
                  <a:spcPts val="1000"/>
                </a:lnSpc>
              </a:pPr>
              <a:r>
                <a:rPr lang="ja-JP" altLang="en-US" sz="1000" dirty="0" smtClean="0"/>
                <a:t>・前期高齢者</a:t>
              </a:r>
              <a:endParaRPr lang="en-US" altLang="ja-JP" sz="1000" dirty="0" smtClean="0"/>
            </a:p>
            <a:p>
              <a:pPr>
                <a:lnSpc>
                  <a:spcPts val="1000"/>
                </a:lnSpc>
              </a:pPr>
              <a:r>
                <a:rPr lang="ja-JP" altLang="en-US" sz="1000" dirty="0" smtClean="0"/>
                <a:t>  交付金</a:t>
              </a:r>
              <a:endParaRPr lang="en-US" altLang="ja-JP" sz="1000" dirty="0" smtClean="0"/>
            </a:p>
            <a:p>
              <a:pPr>
                <a:lnSpc>
                  <a:spcPts val="1000"/>
                </a:lnSpc>
              </a:pPr>
              <a:r>
                <a:rPr lang="ja-JP" altLang="en-US" sz="1000" dirty="0" smtClean="0"/>
                <a:t>・療養給付費</a:t>
              </a:r>
              <a:endParaRPr lang="en-US" altLang="ja-JP" sz="1000" dirty="0" smtClean="0"/>
            </a:p>
            <a:p>
              <a:pPr>
                <a:lnSpc>
                  <a:spcPts val="1000"/>
                </a:lnSpc>
              </a:pPr>
              <a:r>
                <a:rPr lang="ja-JP" altLang="en-US" sz="1000" dirty="0" smtClean="0"/>
                <a:t> 等交付金</a:t>
              </a:r>
              <a:endParaRPr lang="en-US" altLang="ja-JP" sz="1000" dirty="0" smtClean="0"/>
            </a:p>
          </p:txBody>
        </p:sp>
      </p:grpSp>
      <p:cxnSp>
        <p:nvCxnSpPr>
          <p:cNvPr id="73" name="直線矢印コネクタ 72"/>
          <p:cNvCxnSpPr/>
          <p:nvPr/>
        </p:nvCxnSpPr>
        <p:spPr>
          <a:xfrm flipV="1">
            <a:off x="7860150" y="1080001"/>
            <a:ext cx="0" cy="13516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83" name="グループ化 82"/>
          <p:cNvGrpSpPr/>
          <p:nvPr/>
        </p:nvGrpSpPr>
        <p:grpSpPr>
          <a:xfrm>
            <a:off x="7627464" y="1414744"/>
            <a:ext cx="969712" cy="477054"/>
            <a:chOff x="6506890" y="3289441"/>
            <a:chExt cx="923536" cy="454337"/>
          </a:xfrm>
        </p:grpSpPr>
        <p:sp>
          <p:nvSpPr>
            <p:cNvPr id="60" name="正方形/長方形 59"/>
            <p:cNvSpPr/>
            <p:nvPr/>
          </p:nvSpPr>
          <p:spPr>
            <a:xfrm>
              <a:off x="6512466" y="3304846"/>
              <a:ext cx="838800" cy="4140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61" name="テキスト ボックス 60"/>
            <p:cNvSpPr txBox="1"/>
            <p:nvPr/>
          </p:nvSpPr>
          <p:spPr>
            <a:xfrm>
              <a:off x="6506890" y="3289441"/>
              <a:ext cx="923536" cy="454337"/>
            </a:xfrm>
            <a:prstGeom prst="rect">
              <a:avLst/>
            </a:prstGeom>
            <a:noFill/>
            <a:ln w="12700">
              <a:noFill/>
            </a:ln>
          </p:spPr>
          <p:txBody>
            <a:bodyPr wrap="square" rtlCol="0" anchor="ctr">
              <a:spAutoFit/>
            </a:bodyPr>
            <a:lstStyle/>
            <a:p>
              <a:pPr>
                <a:lnSpc>
                  <a:spcPts val="1000"/>
                </a:lnSpc>
              </a:pPr>
              <a:r>
                <a:rPr lang="ja-JP" altLang="en-US" sz="1000" dirty="0" smtClean="0"/>
                <a:t>・後期高齢者 </a:t>
              </a:r>
              <a:endParaRPr lang="en-US" altLang="ja-JP" sz="1000" dirty="0" smtClean="0"/>
            </a:p>
            <a:p>
              <a:pPr>
                <a:lnSpc>
                  <a:spcPts val="1000"/>
                </a:lnSpc>
              </a:pPr>
              <a:r>
                <a:rPr lang="en-US" altLang="ja-JP" sz="1000" dirty="0"/>
                <a:t> </a:t>
              </a:r>
              <a:r>
                <a:rPr lang="en-US" altLang="ja-JP" sz="1000" dirty="0" smtClean="0"/>
                <a:t>  </a:t>
              </a:r>
              <a:r>
                <a:rPr lang="ja-JP" altLang="en-US" sz="1000" dirty="0"/>
                <a:t>支援</a:t>
              </a:r>
              <a:r>
                <a:rPr lang="ja-JP" altLang="en-US" sz="1000" dirty="0" smtClean="0"/>
                <a:t>金等</a:t>
              </a:r>
              <a:endParaRPr lang="en-US" altLang="ja-JP" sz="1000" dirty="0" smtClean="0"/>
            </a:p>
            <a:p>
              <a:pPr>
                <a:lnSpc>
                  <a:spcPts val="1000"/>
                </a:lnSpc>
              </a:pPr>
              <a:r>
                <a:rPr lang="ja-JP" altLang="en-US" sz="1000" dirty="0" smtClean="0"/>
                <a:t>・介護納付金</a:t>
              </a:r>
              <a:endParaRPr lang="en-US" altLang="ja-JP" sz="1000" dirty="0" smtClean="0"/>
            </a:p>
          </p:txBody>
        </p:sp>
      </p:grpSp>
      <p:cxnSp>
        <p:nvCxnSpPr>
          <p:cNvPr id="82" name="直線矢印コネクタ 81"/>
          <p:cNvCxnSpPr/>
          <p:nvPr/>
        </p:nvCxnSpPr>
        <p:spPr>
          <a:xfrm>
            <a:off x="4460981" y="4956719"/>
            <a:ext cx="0" cy="899646"/>
          </a:xfrm>
          <a:prstGeom prst="straightConnector1">
            <a:avLst/>
          </a:prstGeom>
          <a:ln>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3925868" y="5364966"/>
            <a:ext cx="1212379" cy="32508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テキスト ボックス 54"/>
          <p:cNvSpPr txBox="1"/>
          <p:nvPr/>
        </p:nvSpPr>
        <p:spPr>
          <a:xfrm>
            <a:off x="3914197" y="5358632"/>
            <a:ext cx="1217734" cy="348813"/>
          </a:xfrm>
          <a:prstGeom prst="rect">
            <a:avLst/>
          </a:prstGeom>
          <a:noFill/>
          <a:ln w="12700">
            <a:noFill/>
          </a:ln>
        </p:spPr>
        <p:txBody>
          <a:bodyPr wrap="square" rtlCol="0" anchor="ctr">
            <a:spAutoFit/>
          </a:bodyPr>
          <a:lstStyle/>
          <a:p>
            <a:pPr algn="ctr">
              <a:lnSpc>
                <a:spcPts val="1000"/>
              </a:lnSpc>
            </a:pPr>
            <a:r>
              <a:rPr lang="ja-JP" altLang="en-US" sz="1000" dirty="0" smtClean="0"/>
              <a:t>保険料</a:t>
            </a:r>
            <a:endParaRPr lang="en-US" altLang="ja-JP" sz="1000" dirty="0" smtClean="0"/>
          </a:p>
          <a:p>
            <a:pPr algn="ctr">
              <a:lnSpc>
                <a:spcPts val="1000"/>
              </a:lnSpc>
            </a:pPr>
            <a:r>
              <a:rPr lang="en-US" altLang="ja-JP" sz="1000" dirty="0" smtClean="0"/>
              <a:t>【</a:t>
            </a:r>
            <a:r>
              <a:rPr lang="ja-JP" altLang="en-US" sz="1000" dirty="0" smtClean="0"/>
              <a:t>医療・後期・介護</a:t>
            </a:r>
            <a:r>
              <a:rPr lang="en-US" altLang="ja-JP" sz="1000" dirty="0" smtClean="0"/>
              <a:t>】</a:t>
            </a:r>
          </a:p>
        </p:txBody>
      </p:sp>
      <p:cxnSp>
        <p:nvCxnSpPr>
          <p:cNvPr id="92" name="直線コネクタ 91"/>
          <p:cNvCxnSpPr/>
          <p:nvPr/>
        </p:nvCxnSpPr>
        <p:spPr>
          <a:xfrm>
            <a:off x="6296423" y="4825410"/>
            <a:ext cx="0" cy="19964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p:nvPr/>
        </p:nvCxnSpPr>
        <p:spPr>
          <a:xfrm>
            <a:off x="7407912" y="5005799"/>
            <a:ext cx="0" cy="468000"/>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grpSp>
        <p:nvGrpSpPr>
          <p:cNvPr id="88" name="グループ化 87"/>
          <p:cNvGrpSpPr/>
          <p:nvPr/>
        </p:nvGrpSpPr>
        <p:grpSpPr>
          <a:xfrm>
            <a:off x="7022182" y="5087258"/>
            <a:ext cx="880739" cy="255140"/>
            <a:chOff x="6088257" y="5498005"/>
            <a:chExt cx="838800" cy="242990"/>
          </a:xfrm>
        </p:grpSpPr>
        <p:sp>
          <p:nvSpPr>
            <p:cNvPr id="66" name="正方形/長方形 65"/>
            <p:cNvSpPr/>
            <p:nvPr/>
          </p:nvSpPr>
          <p:spPr>
            <a:xfrm>
              <a:off x="6088257" y="5498005"/>
              <a:ext cx="838800" cy="2304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65" name="テキスト ボックス 64"/>
            <p:cNvSpPr txBox="1"/>
            <p:nvPr/>
          </p:nvSpPr>
          <p:spPr>
            <a:xfrm>
              <a:off x="6120929" y="5530925"/>
              <a:ext cx="799707" cy="210070"/>
            </a:xfrm>
            <a:prstGeom prst="rect">
              <a:avLst/>
            </a:prstGeom>
            <a:noFill/>
            <a:ln w="12700">
              <a:noFill/>
            </a:ln>
          </p:spPr>
          <p:txBody>
            <a:bodyPr wrap="square" rtlCol="0" anchor="ctr">
              <a:spAutoFit/>
            </a:bodyPr>
            <a:lstStyle/>
            <a:p>
              <a:pPr>
                <a:lnSpc>
                  <a:spcPts val="1000"/>
                </a:lnSpc>
              </a:pPr>
              <a:r>
                <a:rPr lang="ja-JP" altLang="en-US" sz="1000" dirty="0" smtClean="0"/>
                <a:t>保険給付費</a:t>
              </a:r>
              <a:endParaRPr lang="en-US" altLang="ja-JP" sz="1000" dirty="0" smtClean="0"/>
            </a:p>
          </p:txBody>
        </p:sp>
      </p:grpSp>
      <p:cxnSp>
        <p:nvCxnSpPr>
          <p:cNvPr id="100" name="直線矢印コネクタ 99"/>
          <p:cNvCxnSpPr/>
          <p:nvPr/>
        </p:nvCxnSpPr>
        <p:spPr>
          <a:xfrm flipH="1">
            <a:off x="7162188" y="5782184"/>
            <a:ext cx="245724" cy="501198"/>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grpSp>
        <p:nvGrpSpPr>
          <p:cNvPr id="89" name="グループ化 88"/>
          <p:cNvGrpSpPr/>
          <p:nvPr/>
        </p:nvGrpSpPr>
        <p:grpSpPr>
          <a:xfrm>
            <a:off x="6918968" y="5903848"/>
            <a:ext cx="880740" cy="249885"/>
            <a:chOff x="6839762" y="6183948"/>
            <a:chExt cx="838800" cy="237986"/>
          </a:xfrm>
        </p:grpSpPr>
        <p:sp>
          <p:nvSpPr>
            <p:cNvPr id="69" name="正方形/長方形 68"/>
            <p:cNvSpPr/>
            <p:nvPr/>
          </p:nvSpPr>
          <p:spPr>
            <a:xfrm>
              <a:off x="6839762" y="6183948"/>
              <a:ext cx="838800" cy="2304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68" name="テキスト ボックス 67"/>
            <p:cNvSpPr txBox="1"/>
            <p:nvPr/>
          </p:nvSpPr>
          <p:spPr>
            <a:xfrm>
              <a:off x="6875125" y="6211864"/>
              <a:ext cx="799707" cy="210070"/>
            </a:xfrm>
            <a:prstGeom prst="rect">
              <a:avLst/>
            </a:prstGeom>
            <a:noFill/>
            <a:ln w="12700">
              <a:noFill/>
            </a:ln>
          </p:spPr>
          <p:txBody>
            <a:bodyPr wrap="square" rtlCol="0" anchor="ctr">
              <a:spAutoFit/>
            </a:bodyPr>
            <a:lstStyle/>
            <a:p>
              <a:pPr>
                <a:lnSpc>
                  <a:spcPts val="1000"/>
                </a:lnSpc>
              </a:pPr>
              <a:r>
                <a:rPr lang="ja-JP" altLang="en-US" sz="1000" dirty="0" smtClean="0"/>
                <a:t>保険給付費</a:t>
              </a:r>
              <a:endParaRPr lang="en-US" altLang="ja-JP" sz="1000" dirty="0" smtClean="0"/>
            </a:p>
          </p:txBody>
        </p:sp>
      </p:grpSp>
      <p:cxnSp>
        <p:nvCxnSpPr>
          <p:cNvPr id="105" name="直線矢印コネクタ 104"/>
          <p:cNvCxnSpPr/>
          <p:nvPr/>
        </p:nvCxnSpPr>
        <p:spPr>
          <a:xfrm flipH="1">
            <a:off x="5213856" y="4994230"/>
            <a:ext cx="1285343" cy="936000"/>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grpSp>
        <p:nvGrpSpPr>
          <p:cNvPr id="102" name="グループ化 101"/>
          <p:cNvGrpSpPr/>
          <p:nvPr/>
        </p:nvGrpSpPr>
        <p:grpSpPr>
          <a:xfrm>
            <a:off x="5457056" y="5386545"/>
            <a:ext cx="931150" cy="255140"/>
            <a:chOff x="6088257" y="5498005"/>
            <a:chExt cx="886808" cy="242990"/>
          </a:xfrm>
        </p:grpSpPr>
        <p:sp>
          <p:nvSpPr>
            <p:cNvPr id="103" name="正方形/長方形 102"/>
            <p:cNvSpPr/>
            <p:nvPr/>
          </p:nvSpPr>
          <p:spPr>
            <a:xfrm>
              <a:off x="6088257" y="5498005"/>
              <a:ext cx="838800" cy="2304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104" name="テキスト ボックス 103"/>
            <p:cNvSpPr txBox="1"/>
            <p:nvPr/>
          </p:nvSpPr>
          <p:spPr>
            <a:xfrm>
              <a:off x="6175358" y="5530925"/>
              <a:ext cx="799707" cy="210070"/>
            </a:xfrm>
            <a:prstGeom prst="rect">
              <a:avLst/>
            </a:prstGeom>
            <a:noFill/>
            <a:ln w="12700">
              <a:noFill/>
            </a:ln>
          </p:spPr>
          <p:txBody>
            <a:bodyPr wrap="square" rtlCol="0" anchor="ctr">
              <a:spAutoFit/>
            </a:bodyPr>
            <a:lstStyle/>
            <a:p>
              <a:pPr>
                <a:lnSpc>
                  <a:spcPts val="1000"/>
                </a:lnSpc>
              </a:pPr>
              <a:r>
                <a:rPr lang="ja-JP" altLang="en-US" sz="1000" dirty="0" smtClean="0"/>
                <a:t>現金給付</a:t>
              </a:r>
              <a:endParaRPr lang="en-US" altLang="ja-JP" sz="1000" dirty="0" smtClean="0"/>
            </a:p>
          </p:txBody>
        </p:sp>
      </p:grpSp>
      <p:cxnSp>
        <p:nvCxnSpPr>
          <p:cNvPr id="110" name="直線矢印コネクタ 109"/>
          <p:cNvCxnSpPr>
            <a:stCxn id="75" idx="1"/>
            <a:endCxn id="79" idx="6"/>
          </p:cNvCxnSpPr>
          <p:nvPr/>
        </p:nvCxnSpPr>
        <p:spPr>
          <a:xfrm flipH="1" flipV="1">
            <a:off x="5365074" y="6049020"/>
            <a:ext cx="756083" cy="371708"/>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grpSp>
        <p:nvGrpSpPr>
          <p:cNvPr id="107" name="グループ化 106"/>
          <p:cNvGrpSpPr/>
          <p:nvPr/>
        </p:nvGrpSpPr>
        <p:grpSpPr>
          <a:xfrm>
            <a:off x="5304015" y="6171431"/>
            <a:ext cx="779634" cy="253702"/>
            <a:chOff x="6088257" y="5498005"/>
            <a:chExt cx="941861" cy="244415"/>
          </a:xfrm>
        </p:grpSpPr>
        <p:sp>
          <p:nvSpPr>
            <p:cNvPr id="108" name="正方形/長方形 107"/>
            <p:cNvSpPr/>
            <p:nvPr/>
          </p:nvSpPr>
          <p:spPr>
            <a:xfrm>
              <a:off x="6088257" y="5498005"/>
              <a:ext cx="838800" cy="23040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109" name="テキスト ボックス 108"/>
            <p:cNvSpPr txBox="1"/>
            <p:nvPr/>
          </p:nvSpPr>
          <p:spPr>
            <a:xfrm>
              <a:off x="6104550" y="5529921"/>
              <a:ext cx="925568" cy="212499"/>
            </a:xfrm>
            <a:prstGeom prst="rect">
              <a:avLst/>
            </a:prstGeom>
            <a:noFill/>
            <a:ln w="12700">
              <a:noFill/>
            </a:ln>
          </p:spPr>
          <p:txBody>
            <a:bodyPr wrap="square" rtlCol="0" anchor="ctr">
              <a:spAutoFit/>
            </a:bodyPr>
            <a:lstStyle/>
            <a:p>
              <a:pPr>
                <a:lnSpc>
                  <a:spcPts val="1000"/>
                </a:lnSpc>
              </a:pPr>
              <a:r>
                <a:rPr lang="ja-JP" altLang="en-US" sz="1000" dirty="0" smtClean="0"/>
                <a:t>現物給付</a:t>
              </a:r>
              <a:endParaRPr lang="en-US" altLang="ja-JP" sz="1000" dirty="0" smtClean="0"/>
            </a:p>
          </p:txBody>
        </p:sp>
      </p:grpSp>
      <p:cxnSp>
        <p:nvCxnSpPr>
          <p:cNvPr id="113" name="直線矢印コネクタ 112"/>
          <p:cNvCxnSpPr/>
          <p:nvPr/>
        </p:nvCxnSpPr>
        <p:spPr>
          <a:xfrm flipH="1">
            <a:off x="5516290" y="3277646"/>
            <a:ext cx="1402681" cy="1044000"/>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12" name="テキスト ボックス 111"/>
          <p:cNvSpPr txBox="1"/>
          <p:nvPr/>
        </p:nvSpPr>
        <p:spPr>
          <a:xfrm>
            <a:off x="5441624" y="3361219"/>
            <a:ext cx="1657542" cy="861774"/>
          </a:xfrm>
          <a:prstGeom prst="rect">
            <a:avLst/>
          </a:prstGeom>
          <a:solidFill>
            <a:schemeClr val="bg1"/>
          </a:solidFill>
          <a:ln w="6350">
            <a:solidFill>
              <a:schemeClr val="tx1"/>
            </a:solidFill>
            <a:prstDash val="sysDash"/>
          </a:ln>
        </p:spPr>
        <p:txBody>
          <a:bodyPr wrap="square" rtlCol="0" anchor="ctr">
            <a:spAutoFit/>
          </a:bodyPr>
          <a:lstStyle/>
          <a:p>
            <a:pPr>
              <a:lnSpc>
                <a:spcPts val="1000"/>
              </a:lnSpc>
            </a:pPr>
            <a:r>
              <a:rPr lang="ja-JP" altLang="en-US" sz="1000" dirty="0" smtClean="0"/>
              <a:t>・保険給付費等交付金</a:t>
            </a:r>
            <a:endParaRPr lang="en-US" altLang="ja-JP" sz="1000" dirty="0" smtClean="0"/>
          </a:p>
          <a:p>
            <a:pPr>
              <a:lnSpc>
                <a:spcPts val="1000"/>
              </a:lnSpc>
            </a:pPr>
            <a:r>
              <a:rPr lang="en-US" altLang="ja-JP" sz="1000" dirty="0"/>
              <a:t> </a:t>
            </a:r>
            <a:r>
              <a:rPr lang="en-US" altLang="ja-JP" sz="1000" dirty="0" smtClean="0"/>
              <a:t>  </a:t>
            </a:r>
            <a:r>
              <a:rPr lang="ja-JP" altLang="en-US" sz="1000" dirty="0" smtClean="0"/>
              <a:t>（特別給付分）</a:t>
            </a:r>
            <a:endParaRPr lang="en-US" altLang="ja-JP" sz="1000" dirty="0" smtClean="0"/>
          </a:p>
          <a:p>
            <a:pPr marL="171450" indent="-84138">
              <a:lnSpc>
                <a:spcPts val="1000"/>
              </a:lnSpc>
              <a:buFont typeface="Wingdings" panose="05000000000000000000" pitchFamily="2" charset="2"/>
              <a:buChar char="ü"/>
            </a:pPr>
            <a:r>
              <a:rPr lang="ja-JP" altLang="en-US" sz="1000" dirty="0" smtClean="0"/>
              <a:t>保険者努力支援相当分</a:t>
            </a:r>
            <a:endParaRPr lang="en-US" altLang="ja-JP" sz="1000" dirty="0" smtClean="0"/>
          </a:p>
          <a:p>
            <a:pPr marL="171450" indent="-84138">
              <a:lnSpc>
                <a:spcPts val="1000"/>
              </a:lnSpc>
              <a:buFont typeface="Wingdings" panose="05000000000000000000" pitchFamily="2" charset="2"/>
              <a:buChar char="ü"/>
            </a:pPr>
            <a:r>
              <a:rPr lang="ja-JP" altLang="en-US" sz="1000" dirty="0" smtClean="0"/>
              <a:t>市町村向け特別調整</a:t>
            </a:r>
            <a:endParaRPr lang="en-US" altLang="ja-JP" sz="1000" dirty="0"/>
          </a:p>
          <a:p>
            <a:pPr marL="171450" indent="-84138">
              <a:lnSpc>
                <a:spcPts val="1000"/>
              </a:lnSpc>
            </a:pPr>
            <a:r>
              <a:rPr lang="ja-JP" altLang="en-US" sz="1000" dirty="0"/>
              <a:t>　   交付金等</a:t>
            </a:r>
            <a:r>
              <a:rPr lang="ja-JP" altLang="en-US" sz="1000" dirty="0" smtClean="0"/>
              <a:t>相当分</a:t>
            </a:r>
            <a:endParaRPr lang="en-US" altLang="ja-JP" sz="1000" dirty="0" smtClean="0"/>
          </a:p>
          <a:p>
            <a:pPr marL="171450" indent="-84138">
              <a:lnSpc>
                <a:spcPts val="1000"/>
              </a:lnSpc>
              <a:buFont typeface="Wingdings" panose="05000000000000000000" pitchFamily="2" charset="2"/>
              <a:buChar char="ü"/>
            </a:pPr>
            <a:r>
              <a:rPr lang="ja-JP" altLang="en-US" sz="1000" dirty="0" smtClean="0"/>
              <a:t>特定</a:t>
            </a:r>
            <a:r>
              <a:rPr lang="ja-JP" altLang="en-US" sz="1000" dirty="0"/>
              <a:t>健診</a:t>
            </a:r>
            <a:r>
              <a:rPr lang="en-US" altLang="ja-JP" sz="1000" dirty="0" smtClean="0"/>
              <a:t>2/3</a:t>
            </a:r>
            <a:endParaRPr lang="en-US" altLang="ja-JP" sz="1000" dirty="0"/>
          </a:p>
        </p:txBody>
      </p:sp>
      <p:cxnSp>
        <p:nvCxnSpPr>
          <p:cNvPr id="117" name="直線コネクタ 116"/>
          <p:cNvCxnSpPr/>
          <p:nvPr/>
        </p:nvCxnSpPr>
        <p:spPr>
          <a:xfrm>
            <a:off x="6296423" y="4324134"/>
            <a:ext cx="0" cy="19964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687354" y="1476000"/>
            <a:ext cx="0" cy="277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55525" y="1693927"/>
            <a:ext cx="2736000" cy="184984"/>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93" name="直線コネクタ 92"/>
          <p:cNvCxnSpPr>
            <a:stCxn id="25" idx="2"/>
          </p:cNvCxnSpPr>
          <p:nvPr/>
        </p:nvCxnSpPr>
        <p:spPr>
          <a:xfrm flipH="1">
            <a:off x="1473445" y="3077387"/>
            <a:ext cx="3751" cy="11830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1131002" y="3324786"/>
            <a:ext cx="2700542" cy="32508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テキスト ボックス 39"/>
          <p:cNvSpPr txBox="1"/>
          <p:nvPr/>
        </p:nvSpPr>
        <p:spPr>
          <a:xfrm>
            <a:off x="1131002" y="3334311"/>
            <a:ext cx="2879358" cy="348813"/>
          </a:xfrm>
          <a:prstGeom prst="rect">
            <a:avLst/>
          </a:prstGeom>
          <a:noFill/>
          <a:ln w="12700">
            <a:noFill/>
          </a:ln>
        </p:spPr>
        <p:txBody>
          <a:bodyPr wrap="square" rtlCol="0" anchor="ctr">
            <a:spAutoFit/>
          </a:bodyPr>
          <a:lstStyle/>
          <a:p>
            <a:pPr>
              <a:lnSpc>
                <a:spcPts val="1000"/>
              </a:lnSpc>
            </a:pPr>
            <a:r>
              <a:rPr lang="ja-JP" altLang="en-US" sz="1000" dirty="0" smtClean="0"/>
              <a:t>・保険基盤安定繰入金（法定軽減分）</a:t>
            </a:r>
            <a:r>
              <a:rPr lang="en-US" altLang="ja-JP" sz="1000" dirty="0" smtClean="0"/>
              <a:t>3/4</a:t>
            </a:r>
          </a:p>
          <a:p>
            <a:pPr>
              <a:lnSpc>
                <a:spcPts val="1000"/>
              </a:lnSpc>
            </a:pPr>
            <a:r>
              <a:rPr lang="ja-JP" altLang="en-US" sz="1000" dirty="0" smtClean="0"/>
              <a:t>・</a:t>
            </a:r>
            <a:r>
              <a:rPr lang="ja-JP" altLang="en-US" sz="1000" dirty="0"/>
              <a:t>保険</a:t>
            </a:r>
            <a:r>
              <a:rPr lang="ja-JP" altLang="en-US" sz="1000" dirty="0" smtClean="0"/>
              <a:t>基盤安定繰入金（保険者支援制度分）</a:t>
            </a:r>
            <a:r>
              <a:rPr lang="en-US" altLang="ja-JP" sz="1000" dirty="0" smtClean="0"/>
              <a:t>1/4</a:t>
            </a:r>
            <a:endParaRPr lang="en-US" altLang="ja-JP" sz="1000" dirty="0"/>
          </a:p>
        </p:txBody>
      </p:sp>
      <p:cxnSp>
        <p:nvCxnSpPr>
          <p:cNvPr id="20" name="直線矢印コネクタ 19"/>
          <p:cNvCxnSpPr>
            <a:endCxn id="76" idx="3"/>
          </p:cNvCxnSpPr>
          <p:nvPr/>
        </p:nvCxnSpPr>
        <p:spPr>
          <a:xfrm flipH="1">
            <a:off x="8253492" y="5644839"/>
            <a:ext cx="1118826" cy="1"/>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9375575" y="2888026"/>
            <a:ext cx="0" cy="273505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8486214" y="2888026"/>
            <a:ext cx="88936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6" name="テキスト ボックス 105"/>
          <p:cNvSpPr txBox="1"/>
          <p:nvPr/>
        </p:nvSpPr>
        <p:spPr>
          <a:xfrm>
            <a:off x="8662386" y="3676354"/>
            <a:ext cx="1174726" cy="297517"/>
          </a:xfrm>
          <a:prstGeom prst="rect">
            <a:avLst/>
          </a:prstGeom>
          <a:solidFill>
            <a:schemeClr val="bg1"/>
          </a:solidFill>
          <a:ln w="12700">
            <a:solidFill>
              <a:schemeClr val="tx1"/>
            </a:solidFill>
            <a:prstDash val="dash"/>
          </a:ln>
        </p:spPr>
        <p:txBody>
          <a:bodyPr wrap="square" rtlCol="0" anchor="ctr">
            <a:spAutoFit/>
          </a:bodyPr>
          <a:lstStyle/>
          <a:p>
            <a:pPr algn="ctr">
              <a:lnSpc>
                <a:spcPts val="1600"/>
              </a:lnSpc>
            </a:pPr>
            <a:r>
              <a:rPr lang="ja-JP" altLang="en-US" sz="1100" dirty="0"/>
              <a:t>支払</a:t>
            </a:r>
            <a:r>
              <a:rPr lang="ja-JP" altLang="en-US" sz="1100" dirty="0" smtClean="0"/>
              <a:t>の</a:t>
            </a:r>
            <a:r>
              <a:rPr lang="ja-JP" altLang="en-US" sz="1100" dirty="0"/>
              <a:t>簡素化</a:t>
            </a:r>
            <a:endParaRPr kumimoji="1" lang="ja-JP" altLang="en-US" sz="1100" dirty="0"/>
          </a:p>
        </p:txBody>
      </p:sp>
      <p:sp>
        <p:nvSpPr>
          <p:cNvPr id="96" name="テキスト ボックス 95"/>
          <p:cNvSpPr txBox="1"/>
          <p:nvPr/>
        </p:nvSpPr>
        <p:spPr>
          <a:xfrm>
            <a:off x="403492" y="1699909"/>
            <a:ext cx="2847524" cy="220573"/>
          </a:xfrm>
          <a:prstGeom prst="rect">
            <a:avLst/>
          </a:prstGeom>
          <a:noFill/>
          <a:ln w="12700">
            <a:noFill/>
          </a:ln>
        </p:spPr>
        <p:txBody>
          <a:bodyPr wrap="square" rtlCol="0" anchor="ctr">
            <a:spAutoFit/>
          </a:bodyPr>
          <a:lstStyle/>
          <a:p>
            <a:pPr>
              <a:lnSpc>
                <a:spcPts val="1000"/>
              </a:lnSpc>
            </a:pPr>
            <a:r>
              <a:rPr lang="ja-JP" altLang="en-US" sz="1000" dirty="0" smtClean="0"/>
              <a:t>・</a:t>
            </a:r>
            <a:r>
              <a:rPr lang="ja-JP" altLang="en-US" sz="1000" dirty="0"/>
              <a:t>保険基盤安定繰入金（保険者支援</a:t>
            </a:r>
            <a:r>
              <a:rPr lang="ja-JP" altLang="en-US" sz="1000" dirty="0" smtClean="0"/>
              <a:t>制度分）</a:t>
            </a:r>
            <a:r>
              <a:rPr lang="en-US" altLang="ja-JP" sz="1000" dirty="0" smtClean="0"/>
              <a:t>1/2</a:t>
            </a:r>
            <a:endParaRPr lang="en-US" altLang="ja-JP" sz="1000" dirty="0"/>
          </a:p>
        </p:txBody>
      </p:sp>
      <p:sp>
        <p:nvSpPr>
          <p:cNvPr id="101" name="スライド番号プレースホルダー 6"/>
          <p:cNvSpPr>
            <a:spLocks noGrp="1"/>
          </p:cNvSpPr>
          <p:nvPr>
            <p:ph type="sldNum" sz="quarter" idx="12"/>
          </p:nvPr>
        </p:nvSpPr>
        <p:spPr>
          <a:xfrm>
            <a:off x="7605295" y="6448255"/>
            <a:ext cx="2311400" cy="365125"/>
          </a:xfrm>
        </p:spPr>
        <p:txBody>
          <a:bodyPr/>
          <a:lstStyle/>
          <a:p>
            <a:fld id="{AAE2563D-2777-4235-9ABA-305ABAA1ECF4}" type="slidenum">
              <a:rPr kumimoji="1" lang="ja-JP" altLang="en-US" smtClean="0"/>
              <a:t>10</a:t>
            </a:fld>
            <a:endParaRPr kumimoji="1" lang="ja-JP" altLang="en-US" dirty="0"/>
          </a:p>
        </p:txBody>
      </p:sp>
      <p:cxnSp>
        <p:nvCxnSpPr>
          <p:cNvPr id="94" name="直線コネクタ 93"/>
          <p:cNvCxnSpPr/>
          <p:nvPr/>
        </p:nvCxnSpPr>
        <p:spPr>
          <a:xfrm>
            <a:off x="-43541" y="311574"/>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11" name="テキスト ボックス 110"/>
          <p:cNvSpPr txBox="1"/>
          <p:nvPr/>
        </p:nvSpPr>
        <p:spPr>
          <a:xfrm>
            <a:off x="1580176" y="-57758"/>
            <a:ext cx="6728734" cy="369332"/>
          </a:xfrm>
          <a:prstGeom prst="rect">
            <a:avLst/>
          </a:prstGeom>
          <a:noFill/>
        </p:spPr>
        <p:txBody>
          <a:bodyPr wrap="square" rtlCol="0">
            <a:spAutoFit/>
          </a:bodyPr>
          <a:lstStyle/>
          <a:p>
            <a:pPr algn="ctr"/>
            <a:r>
              <a:rPr lang="ja-JP" altLang="en-US" dirty="0" smtClean="0">
                <a:latin typeface="HGP創英角ｺﾞｼｯｸUB" panose="020B0900000000000000" pitchFamily="50" charset="-128"/>
                <a:ea typeface="HGP創英角ｺﾞｼｯｸUB" panose="020B0900000000000000" pitchFamily="50" charset="-128"/>
                <a:cs typeface="Times New Roman"/>
              </a:rPr>
              <a:t>国・都道府県・市町村間の費用の流れ（</a:t>
            </a:r>
            <a:r>
              <a:rPr lang="ja-JP" altLang="en-US" dirty="0">
                <a:latin typeface="HGP創英角ｺﾞｼｯｸUB" panose="020B0900000000000000" pitchFamily="50" charset="-128"/>
                <a:ea typeface="HGP創英角ｺﾞｼｯｸUB" panose="020B0900000000000000" pitchFamily="50" charset="-128"/>
                <a:cs typeface="Times New Roman"/>
              </a:rPr>
              <a:t>案）</a:t>
            </a:r>
            <a:endParaRPr lang="ja-JP" altLang="en-US"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55962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6"/>
          <p:cNvSpPr>
            <a:spLocks noGrp="1"/>
          </p:cNvSpPr>
          <p:nvPr>
            <p:ph type="sldNum" sz="quarter" idx="12"/>
          </p:nvPr>
        </p:nvSpPr>
        <p:spPr>
          <a:xfrm>
            <a:off x="7605295" y="6448255"/>
            <a:ext cx="2311400" cy="365125"/>
          </a:xfrm>
        </p:spPr>
        <p:txBody>
          <a:bodyPr/>
          <a:lstStyle/>
          <a:p>
            <a:fld id="{AAE2563D-2777-4235-9ABA-305ABAA1ECF4}" type="slidenum">
              <a:rPr kumimoji="1" lang="ja-JP" altLang="en-US" smtClean="0"/>
              <a:t>11</a:t>
            </a:fld>
            <a:endParaRPr kumimoji="1" lang="ja-JP" altLang="en-US" dirty="0"/>
          </a:p>
        </p:txBody>
      </p:sp>
      <p:sp>
        <p:nvSpPr>
          <p:cNvPr id="6" name="テキスト ボックス 5"/>
          <p:cNvSpPr txBox="1"/>
          <p:nvPr/>
        </p:nvSpPr>
        <p:spPr>
          <a:xfrm>
            <a:off x="5529063" y="6259107"/>
            <a:ext cx="4521191" cy="451406"/>
          </a:xfrm>
          <a:prstGeom prst="rect">
            <a:avLst/>
          </a:prstGeom>
          <a:noFill/>
        </p:spPr>
        <p:txBody>
          <a:bodyPr wrap="square" rtlCol="0">
            <a:spAutoFit/>
          </a:bodyPr>
          <a:lstStyle/>
          <a:p>
            <a:pPr algn="ctr">
              <a:lnSpc>
                <a:spcPts val="2800"/>
              </a:lnSpc>
            </a:pPr>
            <a:r>
              <a:rPr lang="en-US" altLang="ja-JP" sz="1400" dirty="0" smtClean="0">
                <a:latin typeface="ＤＨＰ特太ゴシック体" panose="020B0500000000000000" pitchFamily="50" charset="-128"/>
                <a:ea typeface="ＤＨＰ特太ゴシック体" panose="020B0500000000000000" pitchFamily="50" charset="-128"/>
              </a:rPr>
              <a:t>※</a:t>
            </a:r>
            <a:r>
              <a:rPr lang="ja-JP" altLang="en-US" sz="1400" dirty="0" smtClean="0">
                <a:latin typeface="ＤＨＰ特太ゴシック体" panose="020B0500000000000000" pitchFamily="50" charset="-128"/>
                <a:ea typeface="ＤＨＰ特太ゴシック体" panose="020B0500000000000000" pitchFamily="50" charset="-128"/>
              </a:rPr>
              <a:t>主な交付金・補助金について整理を行ったもの</a:t>
            </a:r>
            <a:endParaRPr lang="ja-JP" altLang="en-US" sz="1400" dirty="0">
              <a:latin typeface="ＤＨＰ特太ゴシック体" panose="020B0500000000000000" pitchFamily="50" charset="-128"/>
              <a:ea typeface="ＤＨＰ特太ゴシック体" panose="020B0500000000000000" pitchFamily="50" charset="-128"/>
            </a:endParaRP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40" y="836712"/>
            <a:ext cx="9912744" cy="5310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直線コネクタ 8"/>
          <p:cNvCxnSpPr/>
          <p:nvPr/>
        </p:nvCxnSpPr>
        <p:spPr>
          <a:xfrm>
            <a:off x="0" y="311574"/>
            <a:ext cx="990600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テキスト ボックス 9"/>
          <p:cNvSpPr txBox="1"/>
          <p:nvPr/>
        </p:nvSpPr>
        <p:spPr>
          <a:xfrm>
            <a:off x="1580176" y="-57758"/>
            <a:ext cx="6728734" cy="369332"/>
          </a:xfrm>
          <a:prstGeom prst="rect">
            <a:avLst/>
          </a:prstGeom>
          <a:noFill/>
        </p:spPr>
        <p:txBody>
          <a:bodyPr wrap="square" rtlCol="0">
            <a:spAutoFit/>
          </a:bodyPr>
          <a:lstStyle/>
          <a:p>
            <a:pPr algn="ctr"/>
            <a:r>
              <a:rPr lang="ja-JP" altLang="en-US" dirty="0" smtClean="0">
                <a:latin typeface="HGP創英角ｺﾞｼｯｸUB" panose="020B0900000000000000" pitchFamily="50" charset="-128"/>
                <a:ea typeface="HGP創英角ｺﾞｼｯｸUB" panose="020B0900000000000000" pitchFamily="50" charset="-128"/>
                <a:cs typeface="Times New Roman"/>
              </a:rPr>
              <a:t>国保会計の歳入・歳出の構成（</a:t>
            </a:r>
            <a:r>
              <a:rPr lang="ja-JP" altLang="en-US" dirty="0">
                <a:latin typeface="HGP創英角ｺﾞｼｯｸUB" panose="020B0900000000000000" pitchFamily="50" charset="-128"/>
                <a:ea typeface="HGP創英角ｺﾞｼｯｸUB" panose="020B0900000000000000" pitchFamily="50" charset="-128"/>
                <a:cs typeface="Times New Roman"/>
              </a:rPr>
              <a:t>案）</a:t>
            </a:r>
            <a:endParaRPr lang="ja-JP" altLang="en-US"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284690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9542"/>
            <a:ext cx="9906000" cy="451406"/>
          </a:xfrm>
          <a:prstGeom prst="rect">
            <a:avLst/>
          </a:prstGeom>
          <a:noFill/>
        </p:spPr>
        <p:txBody>
          <a:bodyPr wrap="square" rtlCol="0">
            <a:spAutoFit/>
          </a:bodyPr>
          <a:lstStyle/>
          <a:p>
            <a:pPr algn="ctr">
              <a:lnSpc>
                <a:spcPts val="2800"/>
              </a:lnSpc>
            </a:pPr>
            <a:r>
              <a:rPr lang="ja-JP" altLang="en-US" dirty="0" smtClean="0">
                <a:latin typeface="HGP創英角ｺﾞｼｯｸUB" panose="020B0900000000000000" pitchFamily="50" charset="-128"/>
                <a:ea typeface="HGP創英角ｺﾞｼｯｸUB" panose="020B0900000000000000" pitchFamily="50" charset="-128"/>
              </a:rPr>
              <a:t>新た</a:t>
            </a:r>
            <a:r>
              <a:rPr lang="ja-JP" altLang="en-US" dirty="0">
                <a:latin typeface="HGP創英角ｺﾞｼｯｸUB" panose="020B0900000000000000" pitchFamily="50" charset="-128"/>
                <a:ea typeface="HGP創英角ｺﾞｼｯｸUB" panose="020B0900000000000000" pitchFamily="50" charset="-128"/>
              </a:rPr>
              <a:t>な財政調整の</a:t>
            </a:r>
            <a:r>
              <a:rPr lang="ja-JP" altLang="en-US" dirty="0" smtClean="0">
                <a:latin typeface="HGP創英角ｺﾞｼｯｸUB" panose="020B0900000000000000" pitchFamily="50" charset="-128"/>
                <a:ea typeface="HGP創英角ｺﾞｼｯｸUB" panose="020B0900000000000000" pitchFamily="50" charset="-128"/>
              </a:rPr>
              <a:t>仕組みの全体像（案）</a:t>
            </a:r>
            <a:endParaRPr lang="ja-JP" altLang="en-US" dirty="0">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6"/>
          <p:cNvSpPr>
            <a:spLocks noGrp="1"/>
          </p:cNvSpPr>
          <p:nvPr>
            <p:ph type="sldNum" sz="quarter" idx="12"/>
          </p:nvPr>
        </p:nvSpPr>
        <p:spPr>
          <a:xfrm>
            <a:off x="7605295" y="6448255"/>
            <a:ext cx="2311400" cy="365125"/>
          </a:xfrm>
        </p:spPr>
        <p:txBody>
          <a:bodyPr/>
          <a:lstStyle/>
          <a:p>
            <a:fld id="{AAE2563D-2777-4235-9ABA-305ABAA1ECF4}" type="slidenum">
              <a:rPr kumimoji="1" lang="ja-JP" altLang="en-US" smtClean="0"/>
              <a:t>12</a:t>
            </a:fld>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7825650"/>
              </p:ext>
            </p:extLst>
          </p:nvPr>
        </p:nvGraphicFramePr>
        <p:xfrm>
          <a:off x="308770" y="729229"/>
          <a:ext cx="9216229" cy="5364067"/>
        </p:xfrm>
        <a:graphic>
          <a:graphicData uri="http://schemas.openxmlformats.org/drawingml/2006/table">
            <a:tbl>
              <a:tblPr firstRow="1" firstCol="1" bandRow="1">
                <a:tableStyleId>{7DF18680-E054-41AD-8BC1-D1AEF772440D}</a:tableStyleId>
              </a:tblPr>
              <a:tblGrid>
                <a:gridCol w="1872209"/>
                <a:gridCol w="2348126"/>
                <a:gridCol w="2194379"/>
                <a:gridCol w="2801515"/>
              </a:tblGrid>
              <a:tr h="479093">
                <a:tc rowSpan="2">
                  <a:txBody>
                    <a:bodyPr/>
                    <a:lstStyle/>
                    <a:p>
                      <a:pPr algn="ctr">
                        <a:spcAft>
                          <a:spcPts val="0"/>
                        </a:spcAft>
                      </a:pPr>
                      <a:r>
                        <a:rPr lang="en-US" sz="1600" kern="100" dirty="0">
                          <a:solidFill>
                            <a:schemeClr val="tx1"/>
                          </a:solidFill>
                          <a:effectLst/>
                          <a:latin typeface="+mj-ea"/>
                          <a:ea typeface="+mj-ea"/>
                        </a:rPr>
                        <a:t> </a:t>
                      </a:r>
                      <a:endParaRPr lang="ja-JP" sz="1050" kern="100" dirty="0">
                        <a:solidFill>
                          <a:schemeClr val="tx1"/>
                        </a:solidFill>
                        <a:effectLst/>
                        <a:latin typeface="+mj-ea"/>
                        <a:ea typeface="+mj-ea"/>
                        <a:cs typeface="Times New Roman"/>
                      </a:endParaRPr>
                    </a:p>
                  </a:txBody>
                  <a:tcPr marL="64080" marR="64080" marT="0" marB="0" anchor="ctr"/>
                </a:tc>
                <a:tc rowSpan="2">
                  <a:txBody>
                    <a:bodyPr/>
                    <a:lstStyle/>
                    <a:p>
                      <a:pPr algn="ctr">
                        <a:spcAft>
                          <a:spcPts val="0"/>
                        </a:spcAft>
                      </a:pPr>
                      <a:r>
                        <a:rPr lang="ja-JP" sz="1600" kern="100" dirty="0">
                          <a:solidFill>
                            <a:schemeClr val="tx1"/>
                          </a:solidFill>
                          <a:effectLst/>
                          <a:latin typeface="+mj-ea"/>
                          <a:ea typeface="+mj-ea"/>
                        </a:rPr>
                        <a:t>現状</a:t>
                      </a:r>
                      <a:endParaRPr lang="ja-JP" sz="1050" kern="100" dirty="0">
                        <a:solidFill>
                          <a:schemeClr val="tx1"/>
                        </a:solidFill>
                        <a:effectLst/>
                        <a:latin typeface="+mj-ea"/>
                        <a:ea typeface="+mj-ea"/>
                      </a:endParaRPr>
                    </a:p>
                    <a:p>
                      <a:pPr algn="ctr">
                        <a:spcAft>
                          <a:spcPts val="0"/>
                        </a:spcAft>
                      </a:pPr>
                      <a:r>
                        <a:rPr lang="ja-JP" sz="1600" kern="100" dirty="0">
                          <a:solidFill>
                            <a:schemeClr val="tx1"/>
                          </a:solidFill>
                          <a:effectLst/>
                          <a:latin typeface="+mj-ea"/>
                          <a:ea typeface="+mj-ea"/>
                        </a:rPr>
                        <a:t>（市町村間の調整）</a:t>
                      </a:r>
                      <a:endParaRPr lang="ja-JP" sz="1050" kern="100" dirty="0">
                        <a:solidFill>
                          <a:schemeClr val="tx1"/>
                        </a:solidFill>
                        <a:effectLst/>
                        <a:latin typeface="+mj-ea"/>
                        <a:ea typeface="+mj-ea"/>
                        <a:cs typeface="Times New Roman"/>
                      </a:endParaRPr>
                    </a:p>
                  </a:txBody>
                  <a:tcPr marL="64080" marR="64080" marT="0" marB="0" anchor="ctr"/>
                </a:tc>
                <a:tc gridSpan="2">
                  <a:txBody>
                    <a:bodyPr/>
                    <a:lstStyle/>
                    <a:p>
                      <a:pPr algn="ctr">
                        <a:spcAft>
                          <a:spcPts val="0"/>
                        </a:spcAft>
                      </a:pPr>
                      <a:r>
                        <a:rPr lang="ja-JP" sz="1600" kern="100" dirty="0">
                          <a:solidFill>
                            <a:schemeClr val="tx1"/>
                          </a:solidFill>
                          <a:effectLst/>
                        </a:rPr>
                        <a:t>改革後</a:t>
                      </a:r>
                      <a:endParaRPr lang="ja-JP" sz="1050" kern="100" dirty="0">
                        <a:solidFill>
                          <a:schemeClr val="tx1"/>
                        </a:solidFill>
                        <a:effectLst/>
                        <a:latin typeface="Century"/>
                        <a:ea typeface="ＭＳ 明朝"/>
                        <a:cs typeface="Times New Roman"/>
                      </a:endParaRPr>
                    </a:p>
                  </a:txBody>
                  <a:tcPr marL="64080" marR="64080" marT="0" marB="0" anchor="ctr"/>
                </a:tc>
                <a:tc hMerge="1">
                  <a:txBody>
                    <a:bodyPr/>
                    <a:lstStyle/>
                    <a:p>
                      <a:endParaRPr kumimoji="1" lang="ja-JP" altLang="en-US"/>
                    </a:p>
                  </a:txBody>
                  <a:tcPr/>
                </a:tc>
              </a:tr>
              <a:tr h="479093">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sz="1600" kern="100" dirty="0">
                          <a:effectLst/>
                          <a:latin typeface="+mj-ea"/>
                          <a:ea typeface="+mj-ea"/>
                        </a:rPr>
                        <a:t>都道府県間</a:t>
                      </a:r>
                      <a:endParaRPr lang="ja-JP" sz="1050" kern="100" dirty="0">
                        <a:effectLst/>
                        <a:latin typeface="+mj-ea"/>
                        <a:ea typeface="+mj-ea"/>
                        <a:cs typeface="Times New Roman"/>
                      </a:endParaRPr>
                    </a:p>
                  </a:txBody>
                  <a:tcPr marL="64080" marR="64080" marT="0" marB="0" anchor="ctr"/>
                </a:tc>
                <a:tc>
                  <a:txBody>
                    <a:bodyPr/>
                    <a:lstStyle/>
                    <a:p>
                      <a:pPr algn="ctr">
                        <a:spcAft>
                          <a:spcPts val="0"/>
                        </a:spcAft>
                      </a:pPr>
                      <a:r>
                        <a:rPr lang="ja-JP" sz="1600" kern="100" dirty="0">
                          <a:effectLst/>
                          <a:latin typeface="+mj-ea"/>
                          <a:ea typeface="+mj-ea"/>
                        </a:rPr>
                        <a:t>市町村間</a:t>
                      </a:r>
                      <a:endParaRPr lang="ja-JP" sz="1050" kern="100" dirty="0">
                        <a:effectLst/>
                        <a:latin typeface="+mj-ea"/>
                        <a:ea typeface="+mj-ea"/>
                        <a:cs typeface="Times New Roman"/>
                      </a:endParaRPr>
                    </a:p>
                  </a:txBody>
                  <a:tcPr marL="64080" marR="64080" marT="0" marB="0" anchor="ctr"/>
                </a:tc>
              </a:tr>
              <a:tr h="833205">
                <a:tc>
                  <a:txBody>
                    <a:bodyPr/>
                    <a:lstStyle/>
                    <a:p>
                      <a:pPr algn="ctr">
                        <a:spcAft>
                          <a:spcPts val="0"/>
                        </a:spcAft>
                      </a:pPr>
                      <a:r>
                        <a:rPr lang="ja-JP" sz="1600" kern="100" dirty="0">
                          <a:solidFill>
                            <a:schemeClr val="tx1"/>
                          </a:solidFill>
                          <a:effectLst/>
                          <a:latin typeface="+mj-ea"/>
                          <a:ea typeface="+mj-ea"/>
                        </a:rPr>
                        <a:t>所得水準</a:t>
                      </a:r>
                      <a:endParaRPr lang="ja-JP" sz="1050" kern="100" dirty="0">
                        <a:solidFill>
                          <a:schemeClr val="tx1"/>
                        </a:solidFill>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普通調整交付</a:t>
                      </a:r>
                      <a:r>
                        <a:rPr lang="ja-JP" sz="1200" kern="100" dirty="0" smtClean="0">
                          <a:effectLst/>
                          <a:latin typeface="+mj-ea"/>
                          <a:ea typeface="+mj-ea"/>
                        </a:rPr>
                        <a:t>金</a:t>
                      </a:r>
                      <a:endParaRPr lang="en-US" altLang="ja-JP" sz="1200" kern="100" dirty="0" smtClean="0">
                        <a:effectLst/>
                        <a:latin typeface="+mj-ea"/>
                        <a:ea typeface="+mj-ea"/>
                      </a:endParaRPr>
                    </a:p>
                    <a:p>
                      <a:pPr algn="l">
                        <a:spcAft>
                          <a:spcPts val="0"/>
                        </a:spcAft>
                      </a:pPr>
                      <a:r>
                        <a:rPr lang="ja-JP" altLang="en-US" sz="1200" kern="100" dirty="0" smtClean="0">
                          <a:effectLst/>
                          <a:latin typeface="+mj-ea"/>
                          <a:ea typeface="+mj-ea"/>
                          <a:cs typeface="Times New Roman"/>
                        </a:rPr>
                        <a:t>保険者支援制度</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普通調整交付金</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sz="1200" kern="100" dirty="0" smtClean="0">
                          <a:effectLst/>
                          <a:latin typeface="+mj-ea"/>
                          <a:ea typeface="+mj-ea"/>
                        </a:rPr>
                        <a:t>納付金</a:t>
                      </a:r>
                      <a:r>
                        <a:rPr lang="ja-JP" altLang="en-US" sz="1200" kern="100" dirty="0" smtClean="0">
                          <a:effectLst/>
                          <a:latin typeface="+mj-ea"/>
                          <a:ea typeface="+mj-ea"/>
                        </a:rPr>
                        <a:t>算定</a:t>
                      </a:r>
                      <a:endParaRPr lang="en-US" altLang="ja-JP" sz="1200" kern="100" dirty="0" smtClean="0">
                        <a:effectLst/>
                        <a:latin typeface="+mj-ea"/>
                        <a:ea typeface="+mj-ea"/>
                      </a:endParaRPr>
                    </a:p>
                    <a:p>
                      <a:pPr algn="l">
                        <a:spcAft>
                          <a:spcPts val="0"/>
                        </a:spcAft>
                      </a:pPr>
                      <a:r>
                        <a:rPr lang="en-US" altLang="ja-JP" sz="1200" kern="100" dirty="0" smtClean="0">
                          <a:effectLst/>
                          <a:latin typeface="ＭＳ 明朝" panose="02020609040205080304" pitchFamily="17" charset="-128"/>
                          <a:ea typeface="ＭＳ 明朝" panose="02020609040205080304" pitchFamily="17" charset="-128"/>
                        </a:rPr>
                        <a:t>※</a:t>
                      </a:r>
                      <a:r>
                        <a:rPr lang="ja-JP" altLang="en-US" sz="1200" kern="100" dirty="0" smtClean="0">
                          <a:effectLst/>
                          <a:latin typeface="ＭＳ 明朝" panose="02020609040205080304" pitchFamily="17" charset="-128"/>
                          <a:ea typeface="ＭＳ 明朝" panose="02020609040205080304" pitchFamily="17" charset="-128"/>
                        </a:rPr>
                        <a:t>所得水準を反映</a:t>
                      </a:r>
                      <a:endParaRPr lang="en-US" altLang="ja-JP" sz="1200" kern="100" dirty="0" smtClean="0">
                        <a:effectLst/>
                        <a:latin typeface="ＭＳ 明朝" panose="02020609040205080304" pitchFamily="17" charset="-128"/>
                        <a:ea typeface="ＭＳ 明朝" panose="02020609040205080304" pitchFamily="17" charset="-128"/>
                      </a:endParaRPr>
                    </a:p>
                    <a:p>
                      <a:pPr algn="l">
                        <a:spcAft>
                          <a:spcPts val="0"/>
                        </a:spcAft>
                      </a:pPr>
                      <a:endParaRPr lang="en-US" altLang="ja-JP" sz="1200" kern="100" dirty="0" smtClean="0">
                        <a:effectLst/>
                        <a:latin typeface="+mj-ea"/>
                        <a:ea typeface="+mj-ea"/>
                      </a:endParaRPr>
                    </a:p>
                    <a:p>
                      <a:pPr algn="l">
                        <a:spcAft>
                          <a:spcPts val="0"/>
                        </a:spcAft>
                      </a:pPr>
                      <a:r>
                        <a:rPr lang="ja-JP" altLang="en-US" sz="1200" kern="100" dirty="0" smtClean="0">
                          <a:effectLst/>
                          <a:latin typeface="+mj-ea"/>
                          <a:ea typeface="+mj-ea"/>
                          <a:cs typeface="Times New Roman"/>
                        </a:rPr>
                        <a:t>保険者支援制度</a:t>
                      </a:r>
                      <a:endParaRPr lang="ja-JP" sz="1200" kern="100" dirty="0">
                        <a:effectLst/>
                        <a:latin typeface="+mj-ea"/>
                        <a:ea typeface="+mj-ea"/>
                        <a:cs typeface="Times New Roman"/>
                      </a:endParaRPr>
                    </a:p>
                  </a:txBody>
                  <a:tcPr marL="64080" marR="64080" marT="0" marB="0" anchor="ctr"/>
                </a:tc>
              </a:tr>
              <a:tr h="1037586">
                <a:tc>
                  <a:txBody>
                    <a:bodyPr/>
                    <a:lstStyle/>
                    <a:p>
                      <a:pPr algn="ctr">
                        <a:spcAft>
                          <a:spcPts val="0"/>
                        </a:spcAft>
                      </a:pPr>
                      <a:r>
                        <a:rPr lang="ja-JP" altLang="en-US" sz="1600" kern="100" dirty="0" smtClean="0">
                          <a:solidFill>
                            <a:schemeClr val="tx1"/>
                          </a:solidFill>
                          <a:effectLst/>
                          <a:latin typeface="+mj-ea"/>
                          <a:ea typeface="+mj-ea"/>
                          <a:cs typeface="Times New Roman"/>
                        </a:rPr>
                        <a:t>年齢構成調整</a:t>
                      </a:r>
                    </a:p>
                  </a:txBody>
                  <a:tcPr marL="64080" marR="64080" marT="0" marB="0" anchor="ctr">
                    <a:lnB w="12700" cap="flat" cmpd="sng" algn="ctr">
                      <a:solidFill>
                        <a:schemeClr val="bg1"/>
                      </a:solidFill>
                      <a:prstDash val="solid"/>
                      <a:round/>
                      <a:headEnd type="none" w="med" len="med"/>
                      <a:tailEnd type="none" w="med" len="med"/>
                    </a:lnB>
                  </a:tcPr>
                </a:tc>
                <a:tc>
                  <a:txBody>
                    <a:bodyPr/>
                    <a:lstStyle/>
                    <a:p>
                      <a:pPr algn="l">
                        <a:spcAft>
                          <a:spcPts val="0"/>
                        </a:spcAft>
                      </a:pPr>
                      <a:r>
                        <a:rPr lang="ja-JP" sz="1200" kern="100" dirty="0" smtClean="0">
                          <a:effectLst/>
                          <a:latin typeface="+mj-ea"/>
                          <a:ea typeface="+mj-ea"/>
                        </a:rPr>
                        <a:t>前期高齢者</a:t>
                      </a:r>
                      <a:r>
                        <a:rPr lang="ja-JP" altLang="en-US" sz="1200" kern="100" dirty="0" smtClean="0">
                          <a:effectLst/>
                          <a:latin typeface="+mj-ea"/>
                          <a:ea typeface="+mj-ea"/>
                        </a:rPr>
                        <a:t>交付金</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前期</a:t>
                      </a:r>
                      <a:r>
                        <a:rPr lang="ja-JP" sz="1200" kern="100" dirty="0" smtClean="0">
                          <a:effectLst/>
                          <a:latin typeface="+mj-ea"/>
                          <a:ea typeface="+mj-ea"/>
                        </a:rPr>
                        <a:t>高齢者</a:t>
                      </a:r>
                      <a:r>
                        <a:rPr lang="ja-JP" altLang="en-US" sz="1200" kern="100" dirty="0" smtClean="0">
                          <a:effectLst/>
                          <a:latin typeface="+mj-ea"/>
                          <a:ea typeface="+mj-ea"/>
                        </a:rPr>
                        <a:t>交付金</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sz="1200" kern="100" dirty="0" smtClean="0">
                          <a:effectLst/>
                          <a:latin typeface="+mj-ea"/>
                          <a:ea typeface="+mj-ea"/>
                        </a:rPr>
                        <a:t>納付金</a:t>
                      </a:r>
                      <a:r>
                        <a:rPr lang="ja-JP" altLang="en-US" sz="1200" kern="100" dirty="0" smtClean="0">
                          <a:effectLst/>
                          <a:latin typeface="+mj-ea"/>
                          <a:ea typeface="+mj-ea"/>
                        </a:rPr>
                        <a:t>算定</a:t>
                      </a:r>
                      <a:endParaRPr lang="en-US" altLang="ja-JP" sz="1200" kern="100" dirty="0" smtClean="0">
                        <a:effectLst/>
                        <a:latin typeface="+mj-ea"/>
                        <a:ea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※年齢構成の差異を調整した医療費を反映</a:t>
                      </a:r>
                      <a:endParaRPr lang="ja-JP" altLang="ja-JP" sz="800" kern="100" dirty="0" smtClean="0">
                        <a:effectLst/>
                        <a:latin typeface="ＭＳ 明朝" panose="02020609040205080304" pitchFamily="17" charset="-128"/>
                        <a:ea typeface="ＭＳ 明朝" panose="02020609040205080304" pitchFamily="17" charset="-128"/>
                        <a:cs typeface="Times New Roman"/>
                      </a:endParaRPr>
                    </a:p>
                  </a:txBody>
                  <a:tcPr marL="64080" marR="64080" marT="0" marB="0" anchor="ctr"/>
                </a:tc>
              </a:tr>
              <a:tr h="833205">
                <a:tc>
                  <a:txBody>
                    <a:bodyPr/>
                    <a:lstStyle/>
                    <a:p>
                      <a:pPr algn="ctr">
                        <a:spcAft>
                          <a:spcPts val="0"/>
                        </a:spcAft>
                      </a:pPr>
                      <a:r>
                        <a:rPr lang="ja-JP" altLang="en-US" sz="1600" kern="100" dirty="0" smtClean="0">
                          <a:solidFill>
                            <a:schemeClr val="tx1"/>
                          </a:solidFill>
                          <a:effectLst/>
                          <a:latin typeface="+mj-ea"/>
                          <a:ea typeface="+mj-ea"/>
                          <a:cs typeface="Times New Roman"/>
                        </a:rPr>
                        <a:t>年度間調整</a:t>
                      </a:r>
                      <a:endParaRPr lang="ja-JP" sz="1600" kern="100" dirty="0">
                        <a:solidFill>
                          <a:schemeClr val="tx1"/>
                        </a:solidFill>
                        <a:effectLst/>
                        <a:latin typeface="+mj-ea"/>
                        <a:ea typeface="+mj-ea"/>
                        <a:cs typeface="Times New Roman"/>
                      </a:endParaRPr>
                    </a:p>
                  </a:txBody>
                  <a:tcPr marL="64080" marR="64080" marT="0" marB="0" anchor="ctr">
                    <a:lnT w="12700" cap="flat" cmpd="sng" algn="ctr">
                      <a:solidFill>
                        <a:schemeClr val="bg1"/>
                      </a:solidFill>
                      <a:prstDash val="solid"/>
                      <a:round/>
                      <a:headEnd type="none" w="med" len="med"/>
                      <a:tailEnd type="none" w="med" len="med"/>
                    </a:lnT>
                  </a:tcPr>
                </a:tc>
                <a:tc>
                  <a:txBody>
                    <a:bodyPr/>
                    <a:lstStyle/>
                    <a:p>
                      <a:pPr algn="l">
                        <a:spcAft>
                          <a:spcPts val="0"/>
                        </a:spcAft>
                      </a:pPr>
                      <a:r>
                        <a:rPr lang="ja-JP" altLang="en-US" sz="1200" kern="100" dirty="0" smtClean="0">
                          <a:effectLst/>
                          <a:latin typeface="+mj-ea"/>
                          <a:ea typeface="+mj-ea"/>
                          <a:cs typeface="Times New Roman"/>
                        </a:rPr>
                        <a:t>保険財政共同安定化事業</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altLang="en-US" sz="1200" kern="100" dirty="0" smtClean="0">
                          <a:effectLst/>
                          <a:latin typeface="ＭＳ 明朝" panose="02020609040205080304" pitchFamily="17" charset="-128"/>
                          <a:ea typeface="ＭＳ 明朝" panose="02020609040205080304" pitchFamily="17" charset="-128"/>
                          <a:cs typeface="Times New Roman"/>
                        </a:rPr>
                        <a:t>（財政安定化基金）</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64080" marR="64080" marT="0" marB="0" anchor="ctr"/>
                </a:tc>
                <a:tc>
                  <a:txBody>
                    <a:bodyPr/>
                    <a:lstStyle/>
                    <a:p>
                      <a:pPr algn="l">
                        <a:spcAft>
                          <a:spcPts val="0"/>
                        </a:spcAft>
                      </a:pPr>
                      <a:r>
                        <a:rPr lang="ja-JP" altLang="en-US" sz="1200" kern="100" dirty="0" smtClean="0">
                          <a:effectLst/>
                          <a:latin typeface="+mj-ea"/>
                          <a:ea typeface="+mj-ea"/>
                          <a:cs typeface="Times New Roman"/>
                        </a:rPr>
                        <a:t>納付金算定</a:t>
                      </a:r>
                      <a:endParaRPr lang="en-US" altLang="ja-JP" sz="1200" kern="100" dirty="0" smtClean="0">
                        <a:effectLst/>
                        <a:latin typeface="+mj-ea"/>
                        <a:ea typeface="+mj-ea"/>
                        <a:cs typeface="Times New Roman"/>
                      </a:endParaRPr>
                    </a:p>
                    <a:p>
                      <a:pPr algn="l">
                        <a:spcAft>
                          <a:spcPts val="0"/>
                        </a:spcAft>
                      </a:pPr>
                      <a:r>
                        <a:rPr lang="en-US" altLang="ja-JP" sz="1200" kern="100" dirty="0" smtClean="0">
                          <a:effectLst/>
                          <a:latin typeface="ＭＳ 明朝" panose="02020609040205080304" pitchFamily="17" charset="-128"/>
                          <a:ea typeface="ＭＳ 明朝" panose="02020609040205080304" pitchFamily="17" charset="-128"/>
                          <a:cs typeface="Times New Roman"/>
                        </a:rPr>
                        <a:t>※</a:t>
                      </a:r>
                      <a:r>
                        <a:rPr lang="ja-JP" altLang="en-US" sz="1200" kern="100" dirty="0" smtClean="0">
                          <a:effectLst/>
                          <a:latin typeface="ＭＳ 明朝" panose="02020609040205080304" pitchFamily="17" charset="-128"/>
                          <a:ea typeface="ＭＳ 明朝" panose="02020609040205080304" pitchFamily="17" charset="-128"/>
                          <a:cs typeface="Times New Roman"/>
                        </a:rPr>
                        <a:t>市町村は、従前どおり保険料を財源とする基金を設置して調整も可能。　</a:t>
                      </a:r>
                      <a:endParaRPr lang="en-US" altLang="ja-JP" sz="1200" kern="100" dirty="0" smtClean="0">
                        <a:effectLst/>
                        <a:latin typeface="ＭＳ 明朝" panose="02020609040205080304" pitchFamily="17" charset="-128"/>
                        <a:ea typeface="ＭＳ 明朝" panose="02020609040205080304" pitchFamily="17" charset="-128"/>
                        <a:cs typeface="Times New Roman"/>
                      </a:endParaRPr>
                    </a:p>
                  </a:txBody>
                  <a:tcPr marL="64080" marR="64080" marT="0" marB="0" anchor="ctr"/>
                </a:tc>
              </a:tr>
              <a:tr h="833205">
                <a:tc>
                  <a:txBody>
                    <a:bodyPr/>
                    <a:lstStyle/>
                    <a:p>
                      <a:pPr algn="ctr">
                        <a:spcAft>
                          <a:spcPts val="0"/>
                        </a:spcAft>
                      </a:pPr>
                      <a:r>
                        <a:rPr lang="ja-JP" sz="1600" kern="100" dirty="0">
                          <a:solidFill>
                            <a:schemeClr val="tx1"/>
                          </a:solidFill>
                          <a:effectLst/>
                          <a:latin typeface="+mj-ea"/>
                          <a:ea typeface="+mj-ea"/>
                        </a:rPr>
                        <a:t>医療費適正化等</a:t>
                      </a:r>
                      <a:endParaRPr lang="ja-JP" sz="1050" kern="100" dirty="0">
                        <a:solidFill>
                          <a:schemeClr val="tx1"/>
                        </a:solidFill>
                        <a:effectLst/>
                        <a:latin typeface="+mj-ea"/>
                        <a:ea typeface="+mj-ea"/>
                        <a:cs typeface="Times New Roman"/>
                      </a:endParaRPr>
                    </a:p>
                  </a:txBody>
                  <a:tcPr marL="64080" marR="64080" marT="0" marB="0" anchor="ctr"/>
                </a:tc>
                <a:tc>
                  <a:txBody>
                    <a:bodyPr/>
                    <a:lstStyle/>
                    <a:p>
                      <a:pPr algn="l">
                        <a:spcAft>
                          <a:spcPts val="0"/>
                        </a:spcAft>
                      </a:pPr>
                      <a:r>
                        <a:rPr lang="ja-JP" altLang="en-US" sz="1100" kern="100" dirty="0" smtClean="0">
                          <a:effectLst/>
                          <a:latin typeface="+mj-ea"/>
                          <a:ea typeface="+mj-ea"/>
                        </a:rPr>
                        <a:t>都道府県調整交付金</a:t>
                      </a:r>
                      <a:r>
                        <a:rPr lang="ja-JP" sz="1100" kern="100" dirty="0" smtClean="0">
                          <a:effectLst/>
                          <a:latin typeface="+mj-ea"/>
                          <a:ea typeface="+mj-ea"/>
                        </a:rPr>
                        <a:t>（</a:t>
                      </a:r>
                      <a:r>
                        <a:rPr lang="ja-JP" altLang="en-US" sz="1100" kern="100" dirty="0" smtClean="0">
                          <a:effectLst/>
                          <a:latin typeface="+mj-ea"/>
                          <a:ea typeface="+mj-ea"/>
                        </a:rPr>
                        <a:t>２号</a:t>
                      </a:r>
                      <a:r>
                        <a:rPr lang="ja-JP" sz="1100" kern="100" dirty="0" smtClean="0">
                          <a:effectLst/>
                          <a:latin typeface="+mj-ea"/>
                          <a:ea typeface="+mj-ea"/>
                        </a:rPr>
                        <a:t>分</a:t>
                      </a:r>
                      <a:r>
                        <a:rPr lang="ja-JP" sz="1100" kern="100" dirty="0">
                          <a:effectLst/>
                          <a:latin typeface="+mj-ea"/>
                          <a:ea typeface="+mj-ea"/>
                        </a:rPr>
                        <a:t>）</a:t>
                      </a:r>
                      <a:endParaRPr lang="ja-JP" sz="1100" kern="100" dirty="0">
                        <a:effectLst/>
                        <a:latin typeface="+mj-ea"/>
                        <a:ea typeface="+mj-ea"/>
                        <a:cs typeface="Times New Roman"/>
                      </a:endParaRPr>
                    </a:p>
                  </a:txBody>
                  <a:tcPr marL="64080" marR="640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ja-JP" sz="1200" kern="100" dirty="0" smtClean="0">
                          <a:effectLst/>
                          <a:latin typeface="+mj-ea"/>
                          <a:ea typeface="+mj-ea"/>
                        </a:rPr>
                        <a:t>保険者努力支援制度</a:t>
                      </a:r>
                      <a:endParaRPr lang="en-US" altLang="ja-JP" sz="1200" kern="100" dirty="0" smtClean="0">
                        <a:effectLst/>
                        <a:latin typeface="+mj-ea"/>
                        <a:ea typeface="+mj-ea"/>
                      </a:endParaRPr>
                    </a:p>
                  </a:txBody>
                  <a:tcPr marL="64080" marR="640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100" dirty="0" smtClean="0">
                        <a:effectLst/>
                        <a:latin typeface="+mj-ea"/>
                        <a:ea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sz="1200" kern="100" dirty="0" smtClean="0">
                          <a:effectLst/>
                          <a:latin typeface="+mj-ea"/>
                          <a:ea typeface="+mj-ea"/>
                        </a:rPr>
                        <a:t>保険者</a:t>
                      </a:r>
                      <a:r>
                        <a:rPr lang="ja-JP" sz="1200" kern="100" dirty="0">
                          <a:effectLst/>
                          <a:latin typeface="+mj-ea"/>
                          <a:ea typeface="+mj-ea"/>
                        </a:rPr>
                        <a:t>努力支援</a:t>
                      </a:r>
                      <a:r>
                        <a:rPr lang="ja-JP" sz="1200" kern="100" dirty="0" smtClean="0">
                          <a:effectLst/>
                          <a:latin typeface="+mj-ea"/>
                          <a:ea typeface="+mj-ea"/>
                        </a:rPr>
                        <a:t>制度</a:t>
                      </a:r>
                      <a:endParaRPr lang="en-US" altLang="ja-JP" sz="1200" kern="100" dirty="0" smtClean="0">
                        <a:effectLst/>
                        <a:latin typeface="+mj-ea"/>
                        <a:ea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mj-ea"/>
                          <a:ea typeface="+mj-ea"/>
                        </a:rPr>
                        <a:t>都道府県繰入金</a:t>
                      </a:r>
                      <a:r>
                        <a:rPr lang="ja-JP" altLang="ja-JP" sz="1100" kern="100" dirty="0" smtClean="0">
                          <a:effectLst/>
                          <a:latin typeface="+mj-ea"/>
                          <a:ea typeface="+mj-ea"/>
                        </a:rPr>
                        <a:t>（</a:t>
                      </a:r>
                      <a:r>
                        <a:rPr lang="ja-JP" altLang="en-US" sz="1100" kern="100" dirty="0" smtClean="0">
                          <a:effectLst/>
                          <a:latin typeface="+mj-ea"/>
                          <a:ea typeface="+mj-ea"/>
                        </a:rPr>
                        <a:t>２号</a:t>
                      </a:r>
                      <a:r>
                        <a:rPr lang="ja-JP" altLang="ja-JP" sz="1100" kern="100" dirty="0" smtClean="0">
                          <a:effectLst/>
                          <a:latin typeface="+mj-ea"/>
                          <a:ea typeface="+mj-ea"/>
                        </a:rPr>
                        <a:t>分）</a:t>
                      </a:r>
                      <a:endParaRPr lang="en-US" altLang="ja-JP" sz="1100" kern="100" dirty="0" smtClean="0">
                        <a:effectLst/>
                        <a:latin typeface="+mj-ea"/>
                        <a:ea typeface="+mj-ea"/>
                      </a:endParaRPr>
                    </a:p>
                    <a:p>
                      <a:pPr algn="l">
                        <a:spcAft>
                          <a:spcPts val="0"/>
                        </a:spcAft>
                      </a:pPr>
                      <a:r>
                        <a:rPr kumimoji="1" lang="ja-JP" altLang="en-US" sz="1100" kern="100" dirty="0" smtClean="0">
                          <a:solidFill>
                            <a:schemeClr val="dk1"/>
                          </a:solidFill>
                          <a:effectLst/>
                          <a:latin typeface="+mj-ea"/>
                          <a:ea typeface="+mn-ea"/>
                          <a:cs typeface="+mn-cs"/>
                        </a:rPr>
                        <a:t>　</a:t>
                      </a:r>
                      <a:r>
                        <a:rPr kumimoji="1" lang="ja-JP" altLang="ja-JP" sz="1100" kern="100" dirty="0" smtClean="0">
                          <a:solidFill>
                            <a:schemeClr val="dk1"/>
                          </a:solidFill>
                          <a:effectLst/>
                          <a:latin typeface="+mj-ea"/>
                          <a:ea typeface="+mn-ea"/>
                          <a:cs typeface="+mn-cs"/>
                        </a:rPr>
                        <a:t>納付金</a:t>
                      </a:r>
                      <a:r>
                        <a:rPr kumimoji="1" lang="ja-JP" altLang="en-US" sz="1100" kern="100" dirty="0" smtClean="0">
                          <a:solidFill>
                            <a:schemeClr val="dk1"/>
                          </a:solidFill>
                          <a:effectLst/>
                          <a:latin typeface="+mj-ea"/>
                          <a:ea typeface="+mn-ea"/>
                          <a:cs typeface="+mn-cs"/>
                        </a:rPr>
                        <a:t>算定</a:t>
                      </a:r>
                      <a:endParaRPr kumimoji="1" lang="en-US" altLang="ja-JP" sz="1100" kern="100" dirty="0" smtClean="0">
                        <a:solidFill>
                          <a:schemeClr val="dk1"/>
                        </a:solidFill>
                        <a:effectLst/>
                        <a:latin typeface="+mj-ea"/>
                        <a:ea typeface="+mn-ea"/>
                        <a:cs typeface="+mn-cs"/>
                      </a:endParaRPr>
                    </a:p>
                    <a:p>
                      <a:pPr marL="266700" marR="0" indent="-26670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050" kern="1200" dirty="0" smtClean="0">
                          <a:solidFill>
                            <a:schemeClr val="dk1"/>
                          </a:solidFill>
                          <a:effectLst/>
                          <a:latin typeface="ＭＳ 明朝" panose="02020609040205080304" pitchFamily="17" charset="-128"/>
                          <a:ea typeface="ＭＳ 明朝" panose="02020609040205080304" pitchFamily="17" charset="-128"/>
                          <a:cs typeface="+mn-cs"/>
                        </a:rPr>
                        <a:t>※年齢構成の差異を調整した医療費を反映</a:t>
                      </a:r>
                      <a:endParaRPr kumimoji="1" lang="en-US" altLang="ja-JP" sz="105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marL="64080" marR="64080" marT="0" marB="0" anchor="ctr"/>
                </a:tc>
              </a:tr>
              <a:tr h="833205">
                <a:tc>
                  <a:txBody>
                    <a:bodyPr/>
                    <a:lstStyle/>
                    <a:p>
                      <a:pPr algn="ctr">
                        <a:spcAft>
                          <a:spcPts val="0"/>
                        </a:spcAft>
                      </a:pPr>
                      <a:r>
                        <a:rPr lang="ja-JP" sz="1600" kern="100" dirty="0">
                          <a:solidFill>
                            <a:schemeClr val="tx1"/>
                          </a:solidFill>
                          <a:effectLst/>
                          <a:latin typeface="+mj-ea"/>
                          <a:ea typeface="+mj-ea"/>
                        </a:rPr>
                        <a:t>その他特別な事情</a:t>
                      </a:r>
                      <a:endParaRPr lang="ja-JP" sz="1050" kern="100" dirty="0">
                        <a:solidFill>
                          <a:schemeClr val="tx1"/>
                        </a:solidFill>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特別調整交付</a:t>
                      </a:r>
                      <a:r>
                        <a:rPr lang="ja-JP" sz="1200" kern="100" dirty="0" smtClean="0">
                          <a:effectLst/>
                          <a:latin typeface="+mj-ea"/>
                          <a:ea typeface="+mj-ea"/>
                        </a:rPr>
                        <a:t>金</a:t>
                      </a:r>
                      <a:endParaRPr lang="en-US" altLang="ja-JP" sz="1200" kern="100" dirty="0" smtClean="0">
                        <a:effectLst/>
                        <a:latin typeface="+mj-ea"/>
                        <a:ea typeface="+mj-ea"/>
                      </a:endParaRPr>
                    </a:p>
                    <a:p>
                      <a:pPr algn="l">
                        <a:spcAft>
                          <a:spcPts val="0"/>
                        </a:spcAft>
                      </a:pPr>
                      <a:r>
                        <a:rPr lang="ja-JP" altLang="en-US" sz="1200" kern="100" dirty="0" smtClean="0">
                          <a:effectLst/>
                          <a:latin typeface="+mj-ea"/>
                          <a:ea typeface="+mj-ea"/>
                          <a:cs typeface="Times New Roman"/>
                        </a:rPr>
                        <a:t>都道府県調整交付金（２号分）</a:t>
                      </a:r>
                      <a:endParaRPr lang="en-US" altLang="ja-JP" sz="1200" kern="100" dirty="0" smtClean="0">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特別調整交付金</a:t>
                      </a:r>
                      <a:endParaRPr lang="ja-JP" sz="1200" kern="100" dirty="0">
                        <a:effectLst/>
                        <a:latin typeface="+mj-ea"/>
                        <a:ea typeface="+mj-ea"/>
                        <a:cs typeface="Times New Roman"/>
                      </a:endParaRPr>
                    </a:p>
                  </a:txBody>
                  <a:tcPr marL="64080" marR="64080" marT="0" marB="0" anchor="ctr"/>
                </a:tc>
                <a:tc>
                  <a:txBody>
                    <a:bodyPr/>
                    <a:lstStyle/>
                    <a:p>
                      <a:pPr algn="l">
                        <a:spcAft>
                          <a:spcPts val="0"/>
                        </a:spcAft>
                      </a:pPr>
                      <a:r>
                        <a:rPr lang="ja-JP" sz="1200" kern="100" dirty="0">
                          <a:effectLst/>
                          <a:latin typeface="+mj-ea"/>
                          <a:ea typeface="+mj-ea"/>
                        </a:rPr>
                        <a:t>特別調整交付</a:t>
                      </a:r>
                      <a:r>
                        <a:rPr lang="ja-JP" sz="1200" kern="100" dirty="0" smtClean="0">
                          <a:effectLst/>
                          <a:latin typeface="+mj-ea"/>
                          <a:ea typeface="+mj-ea"/>
                        </a:rPr>
                        <a:t>金</a:t>
                      </a:r>
                      <a:endParaRPr lang="en-US" altLang="ja-JP" sz="1200" kern="100" dirty="0" smtClean="0">
                        <a:effectLst/>
                        <a:latin typeface="+mj-ea"/>
                        <a:ea typeface="+mj-ea"/>
                      </a:endParaRPr>
                    </a:p>
                    <a:p>
                      <a:pPr algn="l">
                        <a:spcAft>
                          <a:spcPts val="0"/>
                        </a:spcAft>
                      </a:pPr>
                      <a:r>
                        <a:rPr lang="ja-JP" altLang="en-US" sz="1200" kern="100" dirty="0" smtClean="0">
                          <a:effectLst/>
                          <a:latin typeface="+mj-ea"/>
                          <a:ea typeface="+mj-ea"/>
                          <a:cs typeface="Times New Roman"/>
                        </a:rPr>
                        <a:t>都道府県繰入金（２号分）</a:t>
                      </a:r>
                      <a:endParaRPr lang="ja-JP" sz="1200" kern="100" dirty="0">
                        <a:effectLst/>
                        <a:latin typeface="+mj-ea"/>
                        <a:ea typeface="+mj-ea"/>
                        <a:cs typeface="Times New Roman"/>
                      </a:endParaRPr>
                    </a:p>
                  </a:txBody>
                  <a:tcPr marL="64080" marR="64080" marT="0" marB="0" anchor="ctr"/>
                </a:tc>
              </a:tr>
            </a:tbl>
          </a:graphicData>
        </a:graphic>
      </p:graphicFrame>
      <p:sp>
        <p:nvSpPr>
          <p:cNvPr id="2" name="左大かっこ 1"/>
          <p:cNvSpPr/>
          <p:nvPr/>
        </p:nvSpPr>
        <p:spPr>
          <a:xfrm>
            <a:off x="6794348" y="4960304"/>
            <a:ext cx="73152" cy="288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左大かっこ 8"/>
          <p:cNvSpPr/>
          <p:nvPr/>
        </p:nvSpPr>
        <p:spPr>
          <a:xfrm flipH="1">
            <a:off x="9387780" y="4964471"/>
            <a:ext cx="73152" cy="288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a:off x="-43541" y="394377"/>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1548802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schemeClr val="bg2">
                    <a:lumMod val="50000"/>
                  </a:schemeClr>
                </a:solidFill>
              </a:rPr>
              <a:t>１　都道府県を財政運営主体とする新たな仕組みの概要</a:t>
            </a:r>
            <a:endParaRPr lang="en-US" altLang="ja-JP" sz="2400" dirty="0" smtClean="0">
              <a:solidFill>
                <a:schemeClr val="bg2">
                  <a:lumMod val="50000"/>
                </a:schemeClr>
              </a:solidFill>
            </a:endParaRPr>
          </a:p>
          <a:p>
            <a:pPr marL="271463" algn="l">
              <a:tabLst>
                <a:tab pos="271463" algn="l"/>
              </a:tabLst>
            </a:pPr>
            <a:r>
              <a:rPr lang="ja-JP" altLang="en-US" sz="2400" dirty="0" smtClean="0">
                <a:solidFill>
                  <a:schemeClr val="bg2">
                    <a:lumMod val="50000"/>
                  </a:schemeClr>
                </a:solidFill>
              </a:rPr>
              <a:t>２</a:t>
            </a:r>
            <a:r>
              <a:rPr lang="ja-JP" altLang="en-US" sz="2400" dirty="0">
                <a:solidFill>
                  <a:schemeClr val="bg2">
                    <a:lumMod val="50000"/>
                  </a:schemeClr>
                </a:solidFill>
              </a:rPr>
              <a:t>　新たな財政調整の仕組み</a:t>
            </a:r>
          </a:p>
          <a:p>
            <a:pPr marL="271463" algn="l">
              <a:tabLst>
                <a:tab pos="271463" algn="l"/>
              </a:tabLst>
            </a:pPr>
            <a:r>
              <a:rPr lang="ja-JP" altLang="en-US" sz="2400" dirty="0">
                <a:solidFill>
                  <a:prstClr val="black"/>
                </a:solidFill>
              </a:rPr>
              <a:t>３　納付金の算定ルール</a:t>
            </a:r>
          </a:p>
          <a:p>
            <a:pPr marL="271463" algn="l">
              <a:tabLst>
                <a:tab pos="271463" algn="l"/>
              </a:tabLst>
            </a:pPr>
            <a:r>
              <a:rPr lang="ja-JP" altLang="en-US" sz="2400" dirty="0">
                <a:solidFill>
                  <a:schemeClr val="bg2">
                    <a:lumMod val="50000"/>
                  </a:schemeClr>
                </a:solidFill>
              </a:rPr>
              <a:t>４　標準保険料率の設定</a:t>
            </a:r>
          </a:p>
          <a:p>
            <a:pPr marL="271463" algn="l">
              <a:tabLst>
                <a:tab pos="271463" algn="l"/>
              </a:tabLst>
            </a:pPr>
            <a:r>
              <a:rPr lang="ja-JP" altLang="en-US" sz="2400" dirty="0">
                <a:solidFill>
                  <a:schemeClr val="bg2">
                    <a:lumMod val="50000"/>
                  </a:schemeClr>
                </a:solidFill>
              </a:rPr>
              <a:t>５　財政安定化基金</a:t>
            </a:r>
          </a:p>
          <a:p>
            <a:pPr marL="271463" algn="l">
              <a:tabLst>
                <a:tab pos="271463" algn="l"/>
              </a:tabLst>
            </a:pPr>
            <a:r>
              <a:rPr lang="ja-JP" altLang="en-US" sz="2400" dirty="0">
                <a:solidFill>
                  <a:schemeClr val="bg2">
                    <a:lumMod val="50000"/>
                  </a:schemeClr>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136576" y="4077072"/>
            <a:ext cx="7776864"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19364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234506" y="404664"/>
            <a:ext cx="9582720" cy="3420000"/>
          </a:xfrm>
          <a:prstGeom prst="rect">
            <a:avLst/>
          </a:prstGeom>
          <a:solidFill>
            <a:schemeClr val="bg1">
              <a:alpha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endParaRPr kumimoji="1" lang="ja-JP" altLang="en-US" sz="1400" dirty="0" smtClean="0">
              <a:solidFill>
                <a:prstClr val="black"/>
              </a:solidFill>
              <a:latin typeface="+mj-ea"/>
              <a:ea typeface="+mj-ea"/>
            </a:endParaRPr>
          </a:p>
        </p:txBody>
      </p:sp>
      <p:cxnSp>
        <p:nvCxnSpPr>
          <p:cNvPr id="27" name="直線コネクタ 26"/>
          <p:cNvCxnSpPr>
            <a:stCxn id="3" idx="2"/>
            <a:endCxn id="16" idx="2"/>
          </p:cNvCxnSpPr>
          <p:nvPr/>
        </p:nvCxnSpPr>
        <p:spPr>
          <a:xfrm>
            <a:off x="1619757" y="6196576"/>
            <a:ext cx="6636086" cy="580"/>
          </a:xfrm>
          <a:prstGeom prst="line">
            <a:avLst/>
          </a:prstGeom>
          <a:ln w="31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3" idx="0"/>
            <a:endCxn id="16" idx="0"/>
          </p:cNvCxnSpPr>
          <p:nvPr/>
        </p:nvCxnSpPr>
        <p:spPr>
          <a:xfrm>
            <a:off x="1619757" y="5152576"/>
            <a:ext cx="6636086" cy="0"/>
          </a:xfrm>
          <a:prstGeom prst="line">
            <a:avLst/>
          </a:prstGeom>
          <a:ln w="31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 name="タイトル 1"/>
          <p:cNvSpPr txBox="1">
            <a:spLocks/>
          </p:cNvSpPr>
          <p:nvPr/>
        </p:nvSpPr>
        <p:spPr>
          <a:xfrm>
            <a:off x="5447531" y="3823275"/>
            <a:ext cx="4464496" cy="864096"/>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lnSpc>
                <a:spcPts val="1800"/>
              </a:lnSpc>
            </a:pPr>
            <a:r>
              <a:rPr lang="ja-JP" altLang="en-US" sz="1400" dirty="0" smtClean="0">
                <a:latin typeface="+mj-ea"/>
              </a:rPr>
              <a:t>○ </a:t>
            </a:r>
            <a:r>
              <a:rPr lang="ja-JP" altLang="en-US" sz="1400" u="sng" dirty="0" smtClean="0">
                <a:latin typeface="+mj-ea"/>
              </a:rPr>
              <a:t>年齢調整後の医療費水準が同じ場合</a:t>
            </a:r>
            <a:r>
              <a:rPr lang="ja-JP" altLang="en-US" sz="1400" dirty="0" smtClean="0">
                <a:latin typeface="+mj-ea"/>
              </a:rPr>
              <a:t>、</a:t>
            </a:r>
            <a:endParaRPr lang="en-US" altLang="ja-JP" sz="1400" dirty="0" smtClean="0">
              <a:latin typeface="+mj-ea"/>
            </a:endParaRPr>
          </a:p>
          <a:p>
            <a:pPr marL="180975" algn="l">
              <a:lnSpc>
                <a:spcPts val="1800"/>
              </a:lnSpc>
            </a:pPr>
            <a:r>
              <a:rPr lang="ja-JP" altLang="en-US" sz="1400" dirty="0" smtClean="0">
                <a:latin typeface="+mj-ea"/>
              </a:rPr>
              <a:t>市町村の所得水準が高いほど納付金負担が大きくなり、</a:t>
            </a:r>
            <a:endParaRPr lang="en-US" altLang="ja-JP" sz="1400" dirty="0" smtClean="0">
              <a:latin typeface="+mj-ea"/>
            </a:endParaRPr>
          </a:p>
          <a:p>
            <a:pPr marL="180975" algn="l">
              <a:lnSpc>
                <a:spcPts val="1800"/>
              </a:lnSpc>
            </a:pPr>
            <a:r>
              <a:rPr lang="ja-JP" altLang="en-US" sz="1400" u="sng" dirty="0">
                <a:latin typeface="+mj-ea"/>
              </a:rPr>
              <a:t>公平</a:t>
            </a:r>
            <a:r>
              <a:rPr lang="ja-JP" altLang="en-US" sz="1400" u="sng" dirty="0" smtClean="0">
                <a:latin typeface="+mj-ea"/>
              </a:rPr>
              <a:t>な保険料水準</a:t>
            </a:r>
            <a:r>
              <a:rPr lang="ja-JP" altLang="en-US" sz="1400" dirty="0" smtClean="0">
                <a:latin typeface="+mj-ea"/>
              </a:rPr>
              <a:t>となる。</a:t>
            </a:r>
            <a:endParaRPr lang="en-US" altLang="ja-JP" sz="1400" dirty="0" smtClean="0">
              <a:latin typeface="+mj-ea"/>
            </a:endParaRPr>
          </a:p>
        </p:txBody>
      </p:sp>
      <p:sp>
        <p:nvSpPr>
          <p:cNvPr id="2" name="テキスト ボックス 1"/>
          <p:cNvSpPr txBox="1"/>
          <p:nvPr/>
        </p:nvSpPr>
        <p:spPr>
          <a:xfrm>
            <a:off x="1132149" y="1366520"/>
            <a:ext cx="6480000" cy="1792532"/>
          </a:xfrm>
          <a:prstGeom prst="rect">
            <a:avLst/>
          </a:prstGeom>
          <a:solidFill>
            <a:schemeClr val="bg1"/>
          </a:solidFill>
          <a:ln w="31750">
            <a:solidFill>
              <a:schemeClr val="tx1"/>
            </a:solidFill>
          </a:ln>
        </p:spPr>
        <p:txBody>
          <a:bodyPr vert="horz" wrap="square" lIns="0" tIns="0" rIns="0" bIns="0" rtlCol="0" anchor="ctr">
            <a:noAutofit/>
          </a:bodyPr>
          <a:lstStyle/>
          <a:p>
            <a:pPr marL="447675" indent="-360363"/>
            <a:r>
              <a:rPr kumimoji="1" lang="ja-JP" altLang="en-US" sz="1500" b="1" dirty="0" smtClean="0">
                <a:latin typeface="+mj-ea"/>
              </a:rPr>
              <a:t>＜按分方法＞</a:t>
            </a:r>
            <a:endParaRPr kumimoji="1" lang="en-US" altLang="ja-JP" sz="1500" b="1" dirty="0" smtClean="0">
              <a:latin typeface="+mj-ea"/>
            </a:endParaRPr>
          </a:p>
          <a:p>
            <a:pPr marL="447675" indent="-360363">
              <a:spcBef>
                <a:spcPts val="600"/>
              </a:spcBef>
            </a:pPr>
            <a:r>
              <a:rPr kumimoji="1" lang="ja-JP" altLang="en-US" sz="1500" b="1" u="sng" dirty="0" smtClean="0">
                <a:latin typeface="+mj-ea"/>
              </a:rPr>
              <a:t>被保険者数に応じた按分額に</a:t>
            </a:r>
          </a:p>
          <a:p>
            <a:pPr marL="447675" indent="-182563">
              <a:lnSpc>
                <a:spcPts val="2000"/>
              </a:lnSpc>
              <a:spcBef>
                <a:spcPts val="600"/>
              </a:spcBef>
            </a:pPr>
            <a:r>
              <a:rPr lang="ja-JP" altLang="en-US" sz="1500" b="1" u="sng" dirty="0" smtClean="0">
                <a:latin typeface="+mj-ea"/>
              </a:rPr>
              <a:t>市町村ごとの医療費実績を反映</a:t>
            </a:r>
            <a:endParaRPr lang="en-US" altLang="ja-JP" sz="1500" b="1" u="sng" dirty="0" smtClean="0">
              <a:latin typeface="+mj-ea"/>
            </a:endParaRPr>
          </a:p>
          <a:p>
            <a:pPr marL="625475" indent="-82550">
              <a:lnSpc>
                <a:spcPts val="1800"/>
              </a:lnSpc>
              <a:spcBef>
                <a:spcPts val="600"/>
              </a:spcBef>
            </a:pPr>
            <a:r>
              <a:rPr lang="ja-JP" altLang="en-US" sz="1400" dirty="0" smtClean="0">
                <a:latin typeface="+mj-ea"/>
              </a:rPr>
              <a:t>（医療費実績は、年齢構成の</a:t>
            </a:r>
            <a:endParaRPr lang="en-US" altLang="ja-JP" sz="1400" dirty="0" smtClean="0">
              <a:latin typeface="+mj-ea"/>
            </a:endParaRPr>
          </a:p>
          <a:p>
            <a:pPr marL="625475" indent="-82550">
              <a:lnSpc>
                <a:spcPts val="1800"/>
              </a:lnSpc>
            </a:pPr>
            <a:r>
              <a:rPr lang="ja-JP" altLang="en-US" sz="1400" dirty="0" smtClean="0">
                <a:latin typeface="+mj-ea"/>
              </a:rPr>
              <a:t>相違</a:t>
            </a:r>
            <a:r>
              <a:rPr kumimoji="1" lang="ja-JP" altLang="en-US" sz="1400" dirty="0" smtClean="0">
                <a:latin typeface="+mj-ea"/>
              </a:rPr>
              <a:t>による差を調整したもの</a:t>
            </a:r>
            <a:r>
              <a:rPr lang="ja-JP" altLang="en-US" sz="1400" dirty="0">
                <a:latin typeface="+mj-ea"/>
              </a:rPr>
              <a:t>、</a:t>
            </a:r>
            <a:endParaRPr kumimoji="1" lang="en-US" altLang="ja-JP" sz="1400" dirty="0" smtClean="0">
              <a:latin typeface="+mj-ea"/>
            </a:endParaRPr>
          </a:p>
          <a:p>
            <a:pPr marL="625475" indent="-82550">
              <a:lnSpc>
                <a:spcPts val="1800"/>
              </a:lnSpc>
            </a:pPr>
            <a:r>
              <a:rPr lang="ja-JP" altLang="en-US" sz="1400" dirty="0" smtClean="0">
                <a:latin typeface="+mj-ea"/>
              </a:rPr>
              <a:t>複数年平均）</a:t>
            </a:r>
            <a:endParaRPr kumimoji="1" lang="ja-JP" altLang="en-US" sz="1400" dirty="0" smtClean="0">
              <a:latin typeface="+mj-ea"/>
            </a:endParaRPr>
          </a:p>
        </p:txBody>
      </p:sp>
      <p:sp>
        <p:nvSpPr>
          <p:cNvPr id="5" name="Rectangle 29"/>
          <p:cNvSpPr>
            <a:spLocks noChangeArrowheads="1"/>
          </p:cNvSpPr>
          <p:nvPr/>
        </p:nvSpPr>
        <p:spPr bwMode="auto">
          <a:xfrm>
            <a:off x="156176" y="-75992"/>
            <a:ext cx="9582720"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2000" dirty="0" smtClean="0">
                <a:solidFill>
                  <a:schemeClr val="dk1"/>
                </a:solidFill>
                <a:latin typeface="HGP創英角ｺﾞｼｯｸUB" panose="020B0900000000000000" pitchFamily="50" charset="-128"/>
                <a:ea typeface="HGP創英角ｺﾞｼｯｸUB" panose="020B0900000000000000" pitchFamily="50" charset="-128"/>
              </a:rPr>
              <a:t>国保事業費納付金（イメージ）　</a:t>
            </a:r>
            <a:endParaRPr lang="en-US" altLang="ja-JP" sz="2000" dirty="0">
              <a:solidFill>
                <a:schemeClr val="dk1"/>
              </a:solidFill>
              <a:latin typeface="HGP創英角ｺﾞｼｯｸUB" panose="020B0900000000000000" pitchFamily="50" charset="-128"/>
              <a:ea typeface="HGP創英角ｺﾞｼｯｸUB" panose="020B0900000000000000" pitchFamily="50" charset="-128"/>
            </a:endParaRPr>
          </a:p>
        </p:txBody>
      </p:sp>
      <p:cxnSp>
        <p:nvCxnSpPr>
          <p:cNvPr id="6" name="直線コネクタ 5"/>
          <p:cNvCxnSpPr/>
          <p:nvPr/>
        </p:nvCxnSpPr>
        <p:spPr>
          <a:xfrm>
            <a:off x="-43542" y="303628"/>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7" name="テキスト ボックス 6"/>
          <p:cNvSpPr txBox="1"/>
          <p:nvPr/>
        </p:nvSpPr>
        <p:spPr>
          <a:xfrm>
            <a:off x="4356348" y="1366519"/>
            <a:ext cx="3240000" cy="1792533"/>
          </a:xfrm>
          <a:prstGeom prst="rect">
            <a:avLst/>
          </a:prstGeom>
          <a:noFill/>
          <a:ln w="6350">
            <a:solidFill>
              <a:schemeClr val="tx1"/>
            </a:solidFill>
          </a:ln>
        </p:spPr>
        <p:txBody>
          <a:bodyPr vert="horz" wrap="square" lIns="0" tIns="0" rIns="0" bIns="0" rtlCol="0" anchor="ctr">
            <a:noAutofit/>
          </a:bodyPr>
          <a:lstStyle/>
          <a:p>
            <a:pPr marL="361950" indent="-274638"/>
            <a:r>
              <a:rPr lang="ja-JP" altLang="en-US" sz="1500" b="1" dirty="0" smtClean="0">
                <a:latin typeface="+mj-ea"/>
              </a:rPr>
              <a:t>＜按分方法＞</a:t>
            </a:r>
            <a:endParaRPr lang="en-US" altLang="ja-JP" sz="1500" b="1" dirty="0" smtClean="0">
              <a:latin typeface="+mj-ea"/>
            </a:endParaRPr>
          </a:p>
          <a:p>
            <a:pPr marL="361950" indent="-274638">
              <a:spcBef>
                <a:spcPts val="600"/>
              </a:spcBef>
            </a:pPr>
            <a:r>
              <a:rPr lang="ja-JP" altLang="en-US" sz="1500" b="1" u="sng" dirty="0" smtClean="0">
                <a:latin typeface="+mj-ea"/>
              </a:rPr>
              <a:t>所得水準に応じた按分額に</a:t>
            </a:r>
            <a:endParaRPr lang="en-US" altLang="ja-JP" sz="1500" b="1" u="sng" dirty="0" smtClean="0">
              <a:latin typeface="+mj-ea"/>
            </a:endParaRPr>
          </a:p>
          <a:p>
            <a:pPr marL="447675" indent="-84138">
              <a:lnSpc>
                <a:spcPts val="2000"/>
              </a:lnSpc>
              <a:spcBef>
                <a:spcPts val="600"/>
              </a:spcBef>
            </a:pPr>
            <a:r>
              <a:rPr lang="ja-JP" altLang="en-US" sz="1500" b="1" u="sng" dirty="0" smtClean="0">
                <a:latin typeface="+mj-ea"/>
              </a:rPr>
              <a:t>市町村</a:t>
            </a:r>
            <a:r>
              <a:rPr lang="ja-JP" altLang="en-US" sz="1500" b="1" u="sng" dirty="0">
                <a:latin typeface="+mj-ea"/>
              </a:rPr>
              <a:t>ごとの</a:t>
            </a:r>
            <a:r>
              <a:rPr lang="ja-JP" altLang="en-US" sz="1500" b="1" u="sng" dirty="0" smtClean="0">
                <a:latin typeface="+mj-ea"/>
              </a:rPr>
              <a:t>医療費実績を</a:t>
            </a:r>
            <a:r>
              <a:rPr lang="ja-JP" altLang="en-US" sz="1500" b="1" u="sng" dirty="0">
                <a:latin typeface="+mj-ea"/>
              </a:rPr>
              <a:t>反映</a:t>
            </a:r>
            <a:endParaRPr lang="en-US" altLang="ja-JP" sz="1500" b="1" u="sng" dirty="0">
              <a:latin typeface="+mj-ea"/>
            </a:endParaRPr>
          </a:p>
          <a:p>
            <a:pPr marL="711200" indent="-174625">
              <a:lnSpc>
                <a:spcPts val="1800"/>
              </a:lnSpc>
              <a:spcBef>
                <a:spcPts val="600"/>
              </a:spcBef>
            </a:pPr>
            <a:r>
              <a:rPr lang="ja-JP" altLang="en-US" sz="1400" dirty="0">
                <a:latin typeface="+mj-ea"/>
              </a:rPr>
              <a:t>（医療費実績は、年齢構成の</a:t>
            </a:r>
            <a:endParaRPr lang="en-US" altLang="ja-JP" sz="1400" dirty="0">
              <a:latin typeface="+mj-ea"/>
            </a:endParaRPr>
          </a:p>
          <a:p>
            <a:pPr marL="711200" indent="-87313">
              <a:lnSpc>
                <a:spcPts val="1800"/>
              </a:lnSpc>
            </a:pPr>
            <a:r>
              <a:rPr lang="ja-JP" altLang="en-US" sz="1400" dirty="0">
                <a:latin typeface="+mj-ea"/>
              </a:rPr>
              <a:t>相違による差を調整した</a:t>
            </a:r>
            <a:r>
              <a:rPr lang="ja-JP" altLang="en-US" sz="1400" dirty="0" smtClean="0">
                <a:latin typeface="+mj-ea"/>
              </a:rPr>
              <a:t>もの、</a:t>
            </a:r>
            <a:endParaRPr lang="en-US" altLang="ja-JP" sz="1400" dirty="0">
              <a:latin typeface="+mj-ea"/>
            </a:endParaRPr>
          </a:p>
          <a:p>
            <a:pPr marL="711200" indent="-87313">
              <a:lnSpc>
                <a:spcPts val="1800"/>
              </a:lnSpc>
            </a:pPr>
            <a:r>
              <a:rPr lang="ja-JP" altLang="en-US" sz="1400" dirty="0">
                <a:latin typeface="+mj-ea"/>
              </a:rPr>
              <a:t>複数年平均）</a:t>
            </a:r>
          </a:p>
        </p:txBody>
      </p:sp>
      <p:sp>
        <p:nvSpPr>
          <p:cNvPr id="8" name="テキスト ボックス 7"/>
          <p:cNvSpPr txBox="1"/>
          <p:nvPr/>
        </p:nvSpPr>
        <p:spPr>
          <a:xfrm>
            <a:off x="627422" y="960599"/>
            <a:ext cx="4896545" cy="537902"/>
          </a:xfrm>
          <a:prstGeom prst="rect">
            <a:avLst/>
          </a:prstGeom>
          <a:noFill/>
          <a:ln w="0">
            <a:noFill/>
          </a:ln>
        </p:spPr>
        <p:txBody>
          <a:bodyPr vert="horz" wrap="square" lIns="0" tIns="0" rIns="0" bIns="0" rtlCol="0" anchor="ctr">
            <a:noAutofit/>
          </a:bodyPr>
          <a:lstStyle/>
          <a:p>
            <a:r>
              <a:rPr lang="en-US" altLang="ja-JP" sz="1500" b="1" dirty="0" smtClean="0">
                <a:latin typeface="ＭＳ ゴシック" panose="020B0609070205080204" pitchFamily="49" charset="-128"/>
                <a:ea typeface="ＭＳ ゴシック" panose="020B0609070205080204" pitchFamily="49" charset="-128"/>
              </a:rPr>
              <a:t>&lt;</a:t>
            </a:r>
            <a:r>
              <a:rPr lang="ja-JP" altLang="en-US" sz="1500" b="1" dirty="0" smtClean="0">
                <a:latin typeface="ＭＳ ゴシック" panose="020B0609070205080204" pitchFamily="49" charset="-128"/>
                <a:ea typeface="ＭＳ ゴシック" panose="020B0609070205080204" pitchFamily="49" charset="-128"/>
              </a:rPr>
              <a:t>都道府県単位の保険料収納必要額</a:t>
            </a:r>
            <a:r>
              <a:rPr lang="en-US" altLang="ja-JP" sz="1500" b="1" dirty="0" smtClean="0">
                <a:latin typeface="ＭＳ ゴシック" panose="020B0609070205080204" pitchFamily="49" charset="-128"/>
                <a:ea typeface="ＭＳ ゴシック" panose="020B0609070205080204" pitchFamily="49" charset="-128"/>
              </a:rPr>
              <a:t>&gt;</a:t>
            </a:r>
            <a:endParaRPr kumimoji="1" lang="ja-JP" altLang="en-US" sz="1500" b="1" dirty="0" smtClean="0">
              <a:latin typeface="ＭＳ ゴシック" panose="020B0609070205080204" pitchFamily="49" charset="-128"/>
              <a:ea typeface="ＭＳ ゴシック" panose="020B0609070205080204" pitchFamily="49" charset="-128"/>
            </a:endParaRPr>
          </a:p>
        </p:txBody>
      </p:sp>
      <p:sp>
        <p:nvSpPr>
          <p:cNvPr id="9" name="タイトル 1"/>
          <p:cNvSpPr txBox="1">
            <a:spLocks/>
          </p:cNvSpPr>
          <p:nvPr/>
        </p:nvSpPr>
        <p:spPr>
          <a:xfrm>
            <a:off x="704528" y="3938716"/>
            <a:ext cx="4767604" cy="864096"/>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lnSpc>
                <a:spcPts val="1800"/>
              </a:lnSpc>
            </a:pPr>
            <a:r>
              <a:rPr lang="ja-JP" altLang="en-US" sz="1400" dirty="0" smtClean="0">
                <a:latin typeface="+mj-ea"/>
              </a:rPr>
              <a:t>○ 市町村の所得水準が同じ場合、</a:t>
            </a:r>
            <a:endParaRPr lang="en-US" altLang="ja-JP" sz="1400" dirty="0" smtClean="0">
              <a:latin typeface="+mj-ea"/>
            </a:endParaRPr>
          </a:p>
          <a:p>
            <a:pPr marL="180975" algn="l">
              <a:lnSpc>
                <a:spcPts val="1800"/>
              </a:lnSpc>
            </a:pPr>
            <a:r>
              <a:rPr lang="ja-JP" altLang="en-US" sz="1400" u="sng" dirty="0">
                <a:latin typeface="+mj-ea"/>
              </a:rPr>
              <a:t>年齢構成</a:t>
            </a:r>
            <a:r>
              <a:rPr lang="ja-JP" altLang="en-US" sz="1400" u="sng">
                <a:latin typeface="+mj-ea"/>
              </a:rPr>
              <a:t>の</a:t>
            </a:r>
            <a:r>
              <a:rPr lang="ja-JP" altLang="en-US" sz="1400" u="sng" smtClean="0">
                <a:latin typeface="+mj-ea"/>
              </a:rPr>
              <a:t>差異の調整後</a:t>
            </a:r>
            <a:r>
              <a:rPr lang="ja-JP" altLang="en-US" sz="1400" u="sng" dirty="0" smtClean="0">
                <a:latin typeface="+mj-ea"/>
              </a:rPr>
              <a:t>の医療費水準が高い</a:t>
            </a:r>
            <a:r>
              <a:rPr lang="ja-JP" altLang="en-US" sz="1400" dirty="0" smtClean="0">
                <a:latin typeface="+mj-ea"/>
              </a:rPr>
              <a:t>ほど</a:t>
            </a:r>
            <a:endParaRPr lang="en-US" altLang="ja-JP" sz="1400" dirty="0" smtClean="0">
              <a:latin typeface="+mj-ea"/>
            </a:endParaRPr>
          </a:p>
          <a:p>
            <a:pPr marL="180975" algn="l">
              <a:lnSpc>
                <a:spcPts val="1800"/>
              </a:lnSpc>
            </a:pPr>
            <a:r>
              <a:rPr lang="ja-JP" altLang="en-US" sz="1400" u="sng" dirty="0" smtClean="0">
                <a:latin typeface="+mj-ea"/>
              </a:rPr>
              <a:t>納付金の負担が大きく</a:t>
            </a:r>
            <a:r>
              <a:rPr lang="ja-JP" altLang="en-US" sz="1400" dirty="0" smtClean="0">
                <a:latin typeface="+mj-ea"/>
              </a:rPr>
              <a:t>なり、</a:t>
            </a:r>
            <a:endParaRPr lang="en-US" altLang="ja-JP" sz="1400" dirty="0" smtClean="0">
              <a:latin typeface="+mj-ea"/>
            </a:endParaRPr>
          </a:p>
          <a:p>
            <a:pPr marL="180975" algn="l">
              <a:lnSpc>
                <a:spcPts val="1800"/>
              </a:lnSpc>
            </a:pPr>
            <a:r>
              <a:rPr lang="ja-JP" altLang="en-US" sz="1400" u="sng" dirty="0" smtClean="0">
                <a:latin typeface="+mj-ea"/>
              </a:rPr>
              <a:t>医療費水準に応じた負担</a:t>
            </a:r>
            <a:r>
              <a:rPr lang="ja-JP" altLang="en-US" sz="1400" dirty="0" smtClean="0">
                <a:latin typeface="+mj-ea"/>
              </a:rPr>
              <a:t>となる。</a:t>
            </a:r>
            <a:endParaRPr lang="en-US" altLang="ja-JP" sz="1400" dirty="0" smtClean="0">
              <a:latin typeface="+mj-ea"/>
            </a:endParaRPr>
          </a:p>
        </p:txBody>
      </p:sp>
      <p:sp>
        <p:nvSpPr>
          <p:cNvPr id="3" name="テキスト ボックス 2"/>
          <p:cNvSpPr txBox="1"/>
          <p:nvPr/>
        </p:nvSpPr>
        <p:spPr>
          <a:xfrm>
            <a:off x="1187709" y="5152576"/>
            <a:ext cx="864096" cy="1044000"/>
          </a:xfrm>
          <a:prstGeom prst="rect">
            <a:avLst/>
          </a:prstGeom>
          <a:solidFill>
            <a:schemeClr val="bg1"/>
          </a:solidFill>
          <a:ln w="0">
            <a:solidFill>
              <a:schemeClr val="tx1"/>
            </a:solidFill>
          </a:ln>
        </p:spPr>
        <p:txBody>
          <a:bodyPr vert="horz" wrap="square" lIns="0" tIns="0" rIns="0" bIns="0" rtlCol="0" anchor="ctr">
            <a:noAutofit/>
          </a:bodyPr>
          <a:lstStyle/>
          <a:p>
            <a:pPr algn="l"/>
            <a:endParaRPr kumimoji="1" lang="ja-JP" altLang="en-US" sz="1050" b="1" dirty="0" smtClean="0">
              <a:latin typeface="+mj-ea"/>
            </a:endParaRPr>
          </a:p>
        </p:txBody>
      </p:sp>
      <p:sp>
        <p:nvSpPr>
          <p:cNvPr id="10" name="テキスト ボックス 9"/>
          <p:cNvSpPr txBox="1"/>
          <p:nvPr/>
        </p:nvSpPr>
        <p:spPr>
          <a:xfrm>
            <a:off x="2262217" y="5152578"/>
            <a:ext cx="864096" cy="1044000"/>
          </a:xfrm>
          <a:prstGeom prst="rect">
            <a:avLst/>
          </a:prstGeom>
          <a:solidFill>
            <a:schemeClr val="bg1"/>
          </a:solidFill>
          <a:ln w="0">
            <a:solidFill>
              <a:schemeClr val="tx1"/>
            </a:solidFill>
          </a:ln>
        </p:spPr>
        <p:txBody>
          <a:bodyPr vert="horz" wrap="square" lIns="0" tIns="0" rIns="0" bIns="0" rtlCol="0" anchor="ctr">
            <a:noAutofit/>
          </a:bodyPr>
          <a:lstStyle/>
          <a:p>
            <a:pPr algn="l"/>
            <a:endParaRPr kumimoji="1" lang="ja-JP" altLang="en-US" sz="1050" b="1" dirty="0" smtClean="0">
              <a:latin typeface="+mj-ea"/>
            </a:endParaRPr>
          </a:p>
        </p:txBody>
      </p:sp>
      <p:sp>
        <p:nvSpPr>
          <p:cNvPr id="11" name="テキスト ボックス 10"/>
          <p:cNvSpPr txBox="1"/>
          <p:nvPr/>
        </p:nvSpPr>
        <p:spPr>
          <a:xfrm>
            <a:off x="2262217" y="4883451"/>
            <a:ext cx="864096" cy="271463"/>
          </a:xfrm>
          <a:prstGeom prst="rect">
            <a:avLst/>
          </a:prstGeom>
          <a:pattFill prst="pct10">
            <a:fgClr>
              <a:schemeClr val="tx1"/>
            </a:fgClr>
            <a:bgClr>
              <a:schemeClr val="bg1"/>
            </a:bgClr>
          </a:pattFill>
          <a:ln w="0">
            <a:solidFill>
              <a:schemeClr val="tx1"/>
            </a:solidFill>
          </a:ln>
        </p:spPr>
        <p:txBody>
          <a:bodyPr vert="horz" wrap="square" lIns="0" tIns="0" rIns="0" bIns="0" rtlCol="0" anchor="ctr">
            <a:noAutofit/>
          </a:bodyPr>
          <a:lstStyle/>
          <a:p>
            <a:pPr algn="l"/>
            <a:endParaRPr kumimoji="1" lang="ja-JP" altLang="en-US" sz="1050" b="1" dirty="0" smtClean="0">
              <a:latin typeface="+mj-ea"/>
            </a:endParaRPr>
          </a:p>
        </p:txBody>
      </p:sp>
      <p:sp>
        <p:nvSpPr>
          <p:cNvPr id="14" name="上矢印 13"/>
          <p:cNvSpPr/>
          <p:nvPr/>
        </p:nvSpPr>
        <p:spPr>
          <a:xfrm>
            <a:off x="2639791" y="4888214"/>
            <a:ext cx="108000" cy="271463"/>
          </a:xfrm>
          <a:prstGeom prst="upArrow">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endParaRPr kumimoji="1" lang="ja-JP" altLang="en-US" sz="1400" dirty="0" smtClean="0">
              <a:solidFill>
                <a:prstClr val="black"/>
              </a:solidFill>
              <a:latin typeface="+mj-ea"/>
              <a:ea typeface="+mj-ea"/>
            </a:endParaRPr>
          </a:p>
        </p:txBody>
      </p:sp>
      <p:sp>
        <p:nvSpPr>
          <p:cNvPr id="15" name="テキスト ボックス 14"/>
          <p:cNvSpPr txBox="1"/>
          <p:nvPr/>
        </p:nvSpPr>
        <p:spPr>
          <a:xfrm>
            <a:off x="6198477" y="5152576"/>
            <a:ext cx="1409294" cy="1044580"/>
          </a:xfrm>
          <a:prstGeom prst="rect">
            <a:avLst/>
          </a:prstGeom>
          <a:solidFill>
            <a:schemeClr val="bg1"/>
          </a:solidFill>
          <a:ln w="0">
            <a:solidFill>
              <a:schemeClr val="tx1"/>
            </a:solidFill>
          </a:ln>
        </p:spPr>
        <p:txBody>
          <a:bodyPr vert="horz" wrap="square" lIns="0" tIns="0" rIns="0" bIns="0" rtlCol="0" anchor="ctr">
            <a:noAutofit/>
          </a:bodyPr>
          <a:lstStyle/>
          <a:p>
            <a:pPr algn="l"/>
            <a:endParaRPr kumimoji="1" lang="ja-JP" altLang="en-US" sz="1050" b="1" dirty="0" smtClean="0">
              <a:latin typeface="+mj-ea"/>
            </a:endParaRPr>
          </a:p>
        </p:txBody>
      </p:sp>
      <p:sp>
        <p:nvSpPr>
          <p:cNvPr id="16" name="テキスト ボックス 15"/>
          <p:cNvSpPr txBox="1"/>
          <p:nvPr/>
        </p:nvSpPr>
        <p:spPr>
          <a:xfrm>
            <a:off x="7823795" y="5152576"/>
            <a:ext cx="864096" cy="1044580"/>
          </a:xfrm>
          <a:prstGeom prst="rect">
            <a:avLst/>
          </a:prstGeom>
          <a:solidFill>
            <a:schemeClr val="bg1"/>
          </a:solidFill>
          <a:ln w="0">
            <a:solidFill>
              <a:schemeClr val="tx1"/>
            </a:solidFill>
          </a:ln>
        </p:spPr>
        <p:txBody>
          <a:bodyPr vert="horz" wrap="square" lIns="0" tIns="0" rIns="0" bIns="0" rtlCol="0" anchor="ctr">
            <a:noAutofit/>
          </a:bodyPr>
          <a:lstStyle/>
          <a:p>
            <a:pPr algn="l"/>
            <a:endParaRPr kumimoji="1" lang="ja-JP" altLang="en-US" sz="1050" b="1" dirty="0" smtClean="0">
              <a:latin typeface="+mj-ea"/>
            </a:endParaRPr>
          </a:p>
        </p:txBody>
      </p:sp>
      <p:sp>
        <p:nvSpPr>
          <p:cNvPr id="17" name="右中かっこ 16"/>
          <p:cNvSpPr/>
          <p:nvPr/>
        </p:nvSpPr>
        <p:spPr>
          <a:xfrm rot="5400000">
            <a:off x="8150563" y="5910745"/>
            <a:ext cx="210560" cy="864096"/>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右中かっこ 17"/>
          <p:cNvSpPr/>
          <p:nvPr/>
        </p:nvSpPr>
        <p:spPr>
          <a:xfrm rot="5400000">
            <a:off x="6805640" y="5645942"/>
            <a:ext cx="210560" cy="1393701"/>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右中かっこ 18"/>
          <p:cNvSpPr/>
          <p:nvPr/>
        </p:nvSpPr>
        <p:spPr>
          <a:xfrm rot="5400000">
            <a:off x="1520544" y="5910745"/>
            <a:ext cx="210560" cy="864096"/>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右中かっこ 19"/>
          <p:cNvSpPr/>
          <p:nvPr/>
        </p:nvSpPr>
        <p:spPr>
          <a:xfrm rot="5400000">
            <a:off x="2596869" y="5910745"/>
            <a:ext cx="210560" cy="864096"/>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タイトル 1"/>
          <p:cNvSpPr txBox="1">
            <a:spLocks/>
          </p:cNvSpPr>
          <p:nvPr/>
        </p:nvSpPr>
        <p:spPr>
          <a:xfrm>
            <a:off x="6484218" y="6529536"/>
            <a:ext cx="864096" cy="281185"/>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nSpc>
                <a:spcPts val="1800"/>
              </a:lnSpc>
            </a:pPr>
            <a:r>
              <a:rPr lang="en-US" altLang="ja-JP" sz="1300" b="1" dirty="0" smtClean="0">
                <a:latin typeface="+mj-ea"/>
              </a:rPr>
              <a:t>C</a:t>
            </a:r>
            <a:r>
              <a:rPr lang="ja-JP" altLang="en-US" sz="1300" b="1" dirty="0" smtClean="0">
                <a:latin typeface="+mj-ea"/>
              </a:rPr>
              <a:t>市の</a:t>
            </a:r>
            <a:endParaRPr lang="en-US" altLang="ja-JP" sz="1300" b="1" dirty="0" smtClean="0">
              <a:latin typeface="+mj-ea"/>
            </a:endParaRPr>
          </a:p>
          <a:p>
            <a:pPr marL="180975" indent="-180975">
              <a:lnSpc>
                <a:spcPts val="1800"/>
              </a:lnSpc>
            </a:pPr>
            <a:r>
              <a:rPr lang="ja-JP" altLang="en-US" sz="1300" b="1" dirty="0" smtClean="0">
                <a:latin typeface="+mj-ea"/>
              </a:rPr>
              <a:t>所得水準</a:t>
            </a:r>
            <a:endParaRPr lang="en-US" altLang="ja-JP" sz="1300" b="1" dirty="0" smtClean="0">
              <a:latin typeface="+mj-ea"/>
            </a:endParaRPr>
          </a:p>
        </p:txBody>
      </p:sp>
      <p:sp>
        <p:nvSpPr>
          <p:cNvPr id="28" name="タイトル 1"/>
          <p:cNvSpPr txBox="1">
            <a:spLocks/>
          </p:cNvSpPr>
          <p:nvPr/>
        </p:nvSpPr>
        <p:spPr>
          <a:xfrm>
            <a:off x="7833320" y="6529536"/>
            <a:ext cx="864096" cy="281185"/>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nSpc>
                <a:spcPts val="1800"/>
              </a:lnSpc>
            </a:pPr>
            <a:r>
              <a:rPr lang="en-US" altLang="ja-JP" sz="1300" b="1" dirty="0">
                <a:latin typeface="+mj-ea"/>
              </a:rPr>
              <a:t>D</a:t>
            </a:r>
            <a:r>
              <a:rPr lang="ja-JP" altLang="en-US" sz="1300" b="1" dirty="0" smtClean="0">
                <a:latin typeface="+mj-ea"/>
              </a:rPr>
              <a:t>市の</a:t>
            </a:r>
            <a:endParaRPr lang="en-US" altLang="ja-JP" sz="1300" b="1" dirty="0" smtClean="0">
              <a:latin typeface="+mj-ea"/>
            </a:endParaRPr>
          </a:p>
          <a:p>
            <a:pPr marL="180975" indent="-180975">
              <a:lnSpc>
                <a:spcPts val="1800"/>
              </a:lnSpc>
            </a:pPr>
            <a:r>
              <a:rPr lang="ja-JP" altLang="en-US" sz="1300" b="1" dirty="0" smtClean="0">
                <a:latin typeface="+mj-ea"/>
              </a:rPr>
              <a:t>所得水準</a:t>
            </a:r>
            <a:endParaRPr lang="en-US" altLang="ja-JP" sz="1300" b="1" dirty="0" smtClean="0">
              <a:latin typeface="+mj-ea"/>
            </a:endParaRPr>
          </a:p>
        </p:txBody>
      </p:sp>
      <p:sp>
        <p:nvSpPr>
          <p:cNvPr id="29" name="タイトル 1"/>
          <p:cNvSpPr txBox="1">
            <a:spLocks/>
          </p:cNvSpPr>
          <p:nvPr/>
        </p:nvSpPr>
        <p:spPr>
          <a:xfrm>
            <a:off x="1204392" y="6529536"/>
            <a:ext cx="864096" cy="281185"/>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nSpc>
                <a:spcPts val="1800"/>
              </a:lnSpc>
            </a:pPr>
            <a:r>
              <a:rPr lang="en-US" altLang="ja-JP" sz="1300" b="1" dirty="0">
                <a:latin typeface="+mj-ea"/>
              </a:rPr>
              <a:t>A</a:t>
            </a:r>
            <a:r>
              <a:rPr lang="ja-JP" altLang="en-US" sz="1300" b="1" dirty="0" smtClean="0">
                <a:latin typeface="+mj-ea"/>
              </a:rPr>
              <a:t>市の</a:t>
            </a:r>
            <a:endParaRPr lang="en-US" altLang="ja-JP" sz="1300" b="1" dirty="0" smtClean="0">
              <a:latin typeface="+mj-ea"/>
            </a:endParaRPr>
          </a:p>
          <a:p>
            <a:pPr marL="180975" indent="-180975">
              <a:lnSpc>
                <a:spcPts val="1800"/>
              </a:lnSpc>
            </a:pPr>
            <a:r>
              <a:rPr lang="ja-JP" altLang="en-US" sz="1300" b="1" dirty="0" smtClean="0">
                <a:latin typeface="+mj-ea"/>
              </a:rPr>
              <a:t>所得水準</a:t>
            </a:r>
            <a:endParaRPr lang="en-US" altLang="ja-JP" sz="1300" b="1" dirty="0" smtClean="0">
              <a:latin typeface="+mj-ea"/>
            </a:endParaRPr>
          </a:p>
        </p:txBody>
      </p:sp>
      <p:sp>
        <p:nvSpPr>
          <p:cNvPr id="30" name="タイトル 1"/>
          <p:cNvSpPr txBox="1">
            <a:spLocks/>
          </p:cNvSpPr>
          <p:nvPr/>
        </p:nvSpPr>
        <p:spPr>
          <a:xfrm>
            <a:off x="2284512" y="6532191"/>
            <a:ext cx="864096" cy="281185"/>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nSpc>
                <a:spcPts val="1800"/>
              </a:lnSpc>
            </a:pPr>
            <a:r>
              <a:rPr lang="en-US" altLang="ja-JP" sz="1300" b="1" dirty="0">
                <a:latin typeface="+mj-ea"/>
              </a:rPr>
              <a:t>B</a:t>
            </a:r>
            <a:r>
              <a:rPr lang="ja-JP" altLang="en-US" sz="1300" b="1" dirty="0" smtClean="0">
                <a:latin typeface="+mj-ea"/>
              </a:rPr>
              <a:t>市の</a:t>
            </a:r>
            <a:endParaRPr lang="en-US" altLang="ja-JP" sz="1300" b="1" dirty="0" smtClean="0">
              <a:latin typeface="+mj-ea"/>
            </a:endParaRPr>
          </a:p>
          <a:p>
            <a:pPr marL="180975" indent="-180975">
              <a:lnSpc>
                <a:spcPts val="1800"/>
              </a:lnSpc>
            </a:pPr>
            <a:r>
              <a:rPr lang="ja-JP" altLang="en-US" sz="1300" b="1" dirty="0" smtClean="0">
                <a:latin typeface="+mj-ea"/>
              </a:rPr>
              <a:t>所得水準</a:t>
            </a:r>
            <a:endParaRPr lang="en-US" altLang="ja-JP" sz="1300" b="1" dirty="0" smtClean="0">
              <a:latin typeface="+mj-ea"/>
            </a:endParaRPr>
          </a:p>
        </p:txBody>
      </p:sp>
      <p:sp>
        <p:nvSpPr>
          <p:cNvPr id="34" name="テキスト ボックス 33"/>
          <p:cNvSpPr txBox="1"/>
          <p:nvPr/>
        </p:nvSpPr>
        <p:spPr>
          <a:xfrm>
            <a:off x="318560" y="428287"/>
            <a:ext cx="9454784" cy="648832"/>
          </a:xfrm>
          <a:prstGeom prst="rect">
            <a:avLst/>
          </a:prstGeom>
          <a:noFill/>
          <a:ln w="0">
            <a:noFill/>
          </a:ln>
        </p:spPr>
        <p:txBody>
          <a:bodyPr vert="horz" wrap="square" lIns="0" tIns="0" rIns="0" bIns="0" rtlCol="0" anchor="ctr">
            <a:noAutofit/>
          </a:bodyPr>
          <a:lstStyle/>
          <a:p>
            <a:pPr marL="266700" indent="-266700">
              <a:lnSpc>
                <a:spcPts val="2000"/>
              </a:lnSpc>
            </a:pPr>
            <a:r>
              <a:rPr lang="ja-JP" altLang="en-US" sz="1600" dirty="0" smtClean="0">
                <a:solidFill>
                  <a:prstClr val="black"/>
                </a:solidFill>
                <a:latin typeface="+mj-ea"/>
              </a:rPr>
              <a:t>○ 都道府県が、</a:t>
            </a:r>
            <a:r>
              <a:rPr lang="ja-JP" altLang="en-US" sz="1600" u="sng" dirty="0" smtClean="0">
                <a:solidFill>
                  <a:prstClr val="black"/>
                </a:solidFill>
                <a:latin typeface="+mj-ea"/>
              </a:rPr>
              <a:t>都道府県内の保険料収納必要額</a:t>
            </a:r>
            <a:r>
              <a:rPr lang="ja-JP" altLang="en-US" sz="1400" u="sng" dirty="0" smtClean="0">
                <a:solidFill>
                  <a:prstClr val="black"/>
                </a:solidFill>
                <a:latin typeface="+mj-ea"/>
              </a:rPr>
              <a:t>（医療給付費－公費等による収入額）</a:t>
            </a:r>
            <a:r>
              <a:rPr lang="ja-JP" altLang="en-US" sz="1600" b="1" u="sng" dirty="0" smtClean="0">
                <a:solidFill>
                  <a:prstClr val="black"/>
                </a:solidFill>
                <a:latin typeface="+mj-ea"/>
              </a:rPr>
              <a:t>を</a:t>
            </a:r>
            <a:endParaRPr lang="en-US" altLang="ja-JP" sz="1600" b="1" u="sng" dirty="0" smtClean="0">
              <a:solidFill>
                <a:prstClr val="black"/>
              </a:solidFill>
              <a:latin typeface="+mj-ea"/>
            </a:endParaRPr>
          </a:p>
          <a:p>
            <a:pPr marL="266700">
              <a:lnSpc>
                <a:spcPts val="2000"/>
              </a:lnSpc>
            </a:pPr>
            <a:r>
              <a:rPr lang="ja-JP" altLang="en-US" sz="1600" b="1" u="sng" dirty="0" smtClean="0">
                <a:solidFill>
                  <a:prstClr val="black"/>
                </a:solidFill>
                <a:latin typeface="+mj-ea"/>
              </a:rPr>
              <a:t>市町村ごとの</a:t>
            </a:r>
            <a:r>
              <a:rPr lang="ja-JP" altLang="en-US" sz="1600" b="1" u="sng" dirty="0">
                <a:solidFill>
                  <a:prstClr val="black"/>
                </a:solidFill>
                <a:latin typeface="+mj-ea"/>
              </a:rPr>
              <a:t>医療費水準と所得水準等で按分し</a:t>
            </a:r>
            <a:r>
              <a:rPr lang="en-US" altLang="ja-JP" sz="1600" b="1" u="sng" dirty="0" smtClean="0">
                <a:solidFill>
                  <a:prstClr val="black"/>
                </a:solidFill>
                <a:latin typeface="+mj-ea"/>
              </a:rPr>
              <a:t>､</a:t>
            </a:r>
            <a:r>
              <a:rPr lang="ja-JP" altLang="en-US" sz="1600" b="1" u="sng" dirty="0" smtClean="0">
                <a:solidFill>
                  <a:prstClr val="black"/>
                </a:solidFill>
                <a:latin typeface="+mj-ea"/>
              </a:rPr>
              <a:t>市町村</a:t>
            </a:r>
            <a:r>
              <a:rPr lang="ja-JP" altLang="en-US" sz="1600" b="1" u="sng" dirty="0">
                <a:solidFill>
                  <a:prstClr val="black"/>
                </a:solidFill>
                <a:latin typeface="+mj-ea"/>
              </a:rPr>
              <a:t>ごと</a:t>
            </a:r>
            <a:r>
              <a:rPr lang="ja-JP" altLang="en-US" sz="1600" b="1" u="sng" dirty="0" smtClean="0">
                <a:solidFill>
                  <a:prstClr val="black"/>
                </a:solidFill>
                <a:latin typeface="+mj-ea"/>
              </a:rPr>
              <a:t>の国保事業費納付金の額を決定</a:t>
            </a:r>
            <a:endParaRPr lang="ja-JP" altLang="en-US" sz="1600" b="1" dirty="0">
              <a:solidFill>
                <a:prstClr val="black"/>
              </a:solidFill>
              <a:latin typeface="+mj-ea"/>
            </a:endParaRPr>
          </a:p>
        </p:txBody>
      </p:sp>
      <p:sp>
        <p:nvSpPr>
          <p:cNvPr id="13" name="右中かっこ 12"/>
          <p:cNvSpPr/>
          <p:nvPr/>
        </p:nvSpPr>
        <p:spPr>
          <a:xfrm rot="5400000">
            <a:off x="5870121" y="1630765"/>
            <a:ext cx="212453" cy="3240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1" name="タイトル 1"/>
          <p:cNvSpPr txBox="1">
            <a:spLocks/>
          </p:cNvSpPr>
          <p:nvPr/>
        </p:nvSpPr>
        <p:spPr>
          <a:xfrm>
            <a:off x="4620302" y="3371850"/>
            <a:ext cx="3861570" cy="360040"/>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lnSpc>
                <a:spcPts val="1600"/>
              </a:lnSpc>
            </a:pPr>
            <a:r>
              <a:rPr lang="ja-JP" altLang="en-US" sz="1400" dirty="0" smtClean="0">
                <a:latin typeface="+mj-ea"/>
              </a:rPr>
              <a:t>所得水準の高い都道府県ほど、割合大</a:t>
            </a:r>
            <a:endParaRPr lang="en-US" altLang="ja-JP" sz="1400" dirty="0" smtClean="0">
              <a:latin typeface="+mj-ea"/>
            </a:endParaRPr>
          </a:p>
          <a:p>
            <a:pPr marL="180975" indent="-180975" algn="l">
              <a:lnSpc>
                <a:spcPts val="1600"/>
              </a:lnSpc>
            </a:pPr>
            <a:r>
              <a:rPr lang="ja-JP" altLang="en-US" sz="1400" dirty="0" smtClean="0">
                <a:latin typeface="+mj-ea"/>
              </a:rPr>
              <a:t>（全国平均並の所得水準の場合、全体の</a:t>
            </a:r>
            <a:r>
              <a:rPr lang="en-US" altLang="ja-JP" sz="1400" dirty="0" smtClean="0">
                <a:latin typeface="+mj-ea"/>
              </a:rPr>
              <a:t>50</a:t>
            </a:r>
            <a:r>
              <a:rPr lang="ja-JP" altLang="en-US" sz="1400" dirty="0" smtClean="0">
                <a:latin typeface="+mj-ea"/>
              </a:rPr>
              <a:t>％）</a:t>
            </a:r>
            <a:endParaRPr lang="en-US" altLang="ja-JP" sz="1400" dirty="0" smtClean="0">
              <a:latin typeface="+mj-ea"/>
            </a:endParaRPr>
          </a:p>
        </p:txBody>
      </p:sp>
      <p:sp>
        <p:nvSpPr>
          <p:cNvPr id="33" name="正方形/長方形 32"/>
          <p:cNvSpPr/>
          <p:nvPr/>
        </p:nvSpPr>
        <p:spPr>
          <a:xfrm>
            <a:off x="7393278" y="-1740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35" name="スライド番号プレースホルダー 1"/>
          <p:cNvSpPr txBox="1">
            <a:spLocks/>
          </p:cNvSpPr>
          <p:nvPr/>
        </p:nvSpPr>
        <p:spPr>
          <a:xfrm>
            <a:off x="7454230" y="652534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14</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617381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548680"/>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117665" y="-27384"/>
            <a:ext cx="9722270"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1600" dirty="0">
                <a:solidFill>
                  <a:schemeClr val="dk1"/>
                </a:solidFill>
                <a:latin typeface="HGS創英角ｺﾞｼｯｸUB" pitchFamily="50" charset="-128"/>
                <a:ea typeface="HGS創英角ｺﾞｼｯｸUB" pitchFamily="50" charset="-128"/>
              </a:rPr>
              <a:t>国民健康</a:t>
            </a:r>
            <a:r>
              <a:rPr lang="ja-JP" altLang="en-US" sz="1600" dirty="0" smtClean="0">
                <a:solidFill>
                  <a:schemeClr val="dk1"/>
                </a:solidFill>
                <a:latin typeface="HGS創英角ｺﾞｼｯｸUB" pitchFamily="50" charset="-128"/>
                <a:ea typeface="HGS創英角ｺﾞｼｯｸUB" pitchFamily="50" charset="-128"/>
              </a:rPr>
              <a:t>保険</a:t>
            </a:r>
            <a:r>
              <a:rPr lang="ja-JP" altLang="en-US" sz="1600" dirty="0">
                <a:solidFill>
                  <a:schemeClr val="dk1"/>
                </a:solidFill>
                <a:latin typeface="HGS創英角ｺﾞｼｯｸUB" pitchFamily="50" charset="-128"/>
                <a:ea typeface="HGS創英角ｺﾞｼｯｸUB" pitchFamily="50" charset="-128"/>
              </a:rPr>
              <a:t>に</a:t>
            </a:r>
            <a:r>
              <a:rPr lang="ja-JP" altLang="en-US" sz="1600" dirty="0" smtClean="0">
                <a:solidFill>
                  <a:schemeClr val="dk1"/>
                </a:solidFill>
                <a:latin typeface="HGS創英角ｺﾞｼｯｸUB" pitchFamily="50" charset="-128"/>
                <a:ea typeface="HGS創英角ｺﾞｼｯｸUB" pitchFamily="50" charset="-128"/>
              </a:rPr>
              <a:t>おける納付金及び標準保険料率の算定方法（ガイドライン）（案）</a:t>
            </a:r>
            <a:endParaRPr lang="en-US" altLang="ja-JP" sz="1600" dirty="0">
              <a:solidFill>
                <a:schemeClr val="dk1"/>
              </a:solidFill>
              <a:latin typeface="HGS創英角ｺﾞｼｯｸUB" pitchFamily="50" charset="-128"/>
              <a:ea typeface="HGS創英角ｺﾞｼｯｸUB" pitchFamily="50" charset="-128"/>
            </a:endParaRPr>
          </a:p>
        </p:txBody>
      </p:sp>
      <p:sp>
        <p:nvSpPr>
          <p:cNvPr id="10" name="角丸四角形 9"/>
          <p:cNvSpPr/>
          <p:nvPr/>
        </p:nvSpPr>
        <p:spPr>
          <a:xfrm>
            <a:off x="229948" y="3073772"/>
            <a:ext cx="9444900" cy="3708000"/>
          </a:xfrm>
          <a:prstGeom prst="roundRect">
            <a:avLst>
              <a:gd name="adj" fmla="val 560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lnSpc>
                <a:spcPts val="2000"/>
              </a:lnSpc>
            </a:pPr>
            <a:endParaRPr lang="en-US" altLang="ja-JP" sz="1500" dirty="0">
              <a:solidFill>
                <a:schemeClr val="tx1"/>
              </a:solidFill>
              <a:latin typeface="+mj-ea"/>
              <a:ea typeface="+mj-ea"/>
            </a:endParaRPr>
          </a:p>
        </p:txBody>
      </p:sp>
      <p:sp>
        <p:nvSpPr>
          <p:cNvPr id="14" name="正方形/長方形 13"/>
          <p:cNvSpPr/>
          <p:nvPr/>
        </p:nvSpPr>
        <p:spPr>
          <a:xfrm>
            <a:off x="7803985" y="192300"/>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4439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15</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2" name="テキスト ボックス 1"/>
          <p:cNvSpPr txBox="1"/>
          <p:nvPr/>
        </p:nvSpPr>
        <p:spPr>
          <a:xfrm>
            <a:off x="229948" y="3199214"/>
            <a:ext cx="4722450" cy="3683060"/>
          </a:xfrm>
          <a:prstGeom prst="rect">
            <a:avLst/>
          </a:prstGeom>
          <a:noFill/>
        </p:spPr>
        <p:txBody>
          <a:bodyPr wrap="square" rtlCol="0">
            <a:spAutoFit/>
          </a:bodyPr>
          <a:lstStyle/>
          <a:p>
            <a:pPr marL="85725" algn="just">
              <a:lnSpc>
                <a:spcPts val="2000"/>
              </a:lnSpc>
            </a:pPr>
            <a:r>
              <a:rPr lang="ja-JP" altLang="en-US" sz="1400" b="1" dirty="0">
                <a:latin typeface="+mj-ea"/>
              </a:rPr>
              <a:t>１．はじめ</a:t>
            </a:r>
            <a:r>
              <a:rPr lang="ja-JP" altLang="en-US" sz="1400" b="1" dirty="0" smtClean="0">
                <a:latin typeface="+mj-ea"/>
              </a:rPr>
              <a:t>に</a:t>
            </a:r>
            <a:endParaRPr lang="en-US" altLang="ja-JP" sz="1400" b="1" dirty="0" smtClean="0">
              <a:latin typeface="+mj-ea"/>
            </a:endParaRPr>
          </a:p>
          <a:p>
            <a:pPr marL="85725" algn="just">
              <a:lnSpc>
                <a:spcPts val="2000"/>
              </a:lnSpc>
            </a:pPr>
            <a:r>
              <a:rPr lang="ja-JP" altLang="en-US" sz="1400" b="1" dirty="0">
                <a:latin typeface="+mj-ea"/>
              </a:rPr>
              <a:t>２．基本的考え方及び全体像</a:t>
            </a:r>
            <a:endParaRPr lang="en-US" altLang="ja-JP" sz="1400" b="1" dirty="0" smtClean="0">
              <a:latin typeface="+mj-ea"/>
            </a:endParaRPr>
          </a:p>
          <a:p>
            <a:pPr marL="85725" algn="just">
              <a:lnSpc>
                <a:spcPts val="2000"/>
              </a:lnSpc>
            </a:pPr>
            <a:r>
              <a:rPr lang="en-US" altLang="ja-JP" sz="1400" b="1" dirty="0">
                <a:latin typeface="+mj-ea"/>
              </a:rPr>
              <a:t> </a:t>
            </a:r>
            <a:r>
              <a:rPr lang="ja-JP" altLang="en-US" sz="1400" dirty="0">
                <a:latin typeface="+mj-ea"/>
              </a:rPr>
              <a:t>（１）基本的</a:t>
            </a:r>
            <a:r>
              <a:rPr lang="ja-JP" altLang="en-US" sz="1400" dirty="0" smtClean="0">
                <a:latin typeface="+mj-ea"/>
              </a:rPr>
              <a:t>考え方</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２）広域連合等における納付金と標準</a:t>
            </a:r>
            <a:r>
              <a:rPr lang="ja-JP" altLang="en-US" sz="1400" dirty="0" smtClean="0">
                <a:latin typeface="+mj-ea"/>
              </a:rPr>
              <a:t>保険料率について</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３）算定の流れの</a:t>
            </a:r>
            <a:r>
              <a:rPr lang="ja-JP" altLang="en-US" sz="1400" dirty="0" smtClean="0">
                <a:latin typeface="+mj-ea"/>
              </a:rPr>
              <a:t>全体像</a:t>
            </a:r>
            <a:endParaRPr lang="en-US" altLang="ja-JP" sz="1400" dirty="0">
              <a:latin typeface="+mj-ea"/>
            </a:endParaRPr>
          </a:p>
          <a:p>
            <a:pPr marL="85725" algn="just">
              <a:lnSpc>
                <a:spcPts val="2000"/>
              </a:lnSpc>
            </a:pPr>
            <a:r>
              <a:rPr lang="ja-JP" altLang="en-US" sz="1400" b="1" dirty="0">
                <a:latin typeface="+mj-ea"/>
              </a:rPr>
              <a:t>３． 医療分の納付金</a:t>
            </a:r>
            <a:r>
              <a:rPr lang="ja-JP" altLang="en-US" sz="1400" b="1" dirty="0" smtClean="0">
                <a:latin typeface="+mj-ea"/>
              </a:rPr>
              <a:t>算定</a:t>
            </a:r>
            <a:endParaRPr lang="en-US" altLang="ja-JP" sz="1400" b="1" dirty="0" smtClean="0">
              <a:latin typeface="+mj-ea"/>
            </a:endParaRPr>
          </a:p>
          <a:p>
            <a:pPr marL="85725" algn="just">
              <a:lnSpc>
                <a:spcPts val="2000"/>
              </a:lnSpc>
            </a:pPr>
            <a:r>
              <a:rPr lang="en-US" altLang="ja-JP" sz="1400" b="1" dirty="0">
                <a:latin typeface="+mj-ea"/>
              </a:rPr>
              <a:t> </a:t>
            </a:r>
            <a:r>
              <a:rPr lang="ja-JP" altLang="en-US" sz="1400" dirty="0">
                <a:latin typeface="+mj-ea"/>
              </a:rPr>
              <a:t>（１）保険料収納必要総額の</a:t>
            </a:r>
            <a:r>
              <a:rPr lang="ja-JP" altLang="en-US" sz="1400" dirty="0" smtClean="0">
                <a:latin typeface="+mj-ea"/>
              </a:rPr>
              <a:t>算出</a:t>
            </a:r>
            <a:endParaRPr lang="en-US" altLang="ja-JP" sz="1400" dirty="0" smtClean="0">
              <a:latin typeface="+mj-ea"/>
            </a:endParaRPr>
          </a:p>
          <a:p>
            <a:pPr marL="85725" algn="just">
              <a:lnSpc>
                <a:spcPts val="2000"/>
              </a:lnSpc>
            </a:pPr>
            <a:r>
              <a:rPr lang="ja-JP" altLang="en-US" sz="1400" dirty="0" smtClean="0">
                <a:latin typeface="+mj-ea"/>
              </a:rPr>
              <a:t> （</a:t>
            </a:r>
            <a:r>
              <a:rPr lang="ja-JP" altLang="en-US" sz="1400" dirty="0">
                <a:latin typeface="+mj-ea"/>
              </a:rPr>
              <a:t>２）納付金の</a:t>
            </a:r>
            <a:r>
              <a:rPr lang="ja-JP" altLang="en-US" sz="1400" dirty="0" smtClean="0">
                <a:latin typeface="+mj-ea"/>
              </a:rPr>
              <a:t>算定</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３）標準保険料率の</a:t>
            </a:r>
            <a:r>
              <a:rPr lang="ja-JP" altLang="en-US" sz="1400" dirty="0" smtClean="0">
                <a:latin typeface="+mj-ea"/>
              </a:rPr>
              <a:t>算定</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４）退職被保険者等分の納付</a:t>
            </a:r>
            <a:r>
              <a:rPr lang="ja-JP" altLang="en-US" sz="1400" dirty="0" smtClean="0">
                <a:latin typeface="+mj-ea"/>
              </a:rPr>
              <a:t>金</a:t>
            </a:r>
            <a:endParaRPr lang="en-US" altLang="ja-JP" sz="1400" dirty="0" smtClean="0">
              <a:latin typeface="+mj-ea"/>
            </a:endParaRPr>
          </a:p>
          <a:p>
            <a:pPr marL="85725" algn="just">
              <a:lnSpc>
                <a:spcPts val="2000"/>
              </a:lnSpc>
            </a:pPr>
            <a:r>
              <a:rPr lang="ja-JP" altLang="en-US" sz="1400" b="1" dirty="0">
                <a:latin typeface="+mj-ea"/>
              </a:rPr>
              <a:t>４． 後期高齢者支援金の納付</a:t>
            </a:r>
            <a:r>
              <a:rPr lang="ja-JP" altLang="en-US" sz="1400" b="1" dirty="0" smtClean="0">
                <a:latin typeface="+mj-ea"/>
              </a:rPr>
              <a:t>金</a:t>
            </a:r>
            <a:endParaRPr lang="en-US" altLang="ja-JP" sz="1400" b="1" dirty="0" smtClean="0">
              <a:latin typeface="+mj-ea"/>
            </a:endParaRPr>
          </a:p>
          <a:p>
            <a:pPr marL="85725" algn="just">
              <a:lnSpc>
                <a:spcPts val="2000"/>
              </a:lnSpc>
            </a:pPr>
            <a:r>
              <a:rPr lang="en-US" altLang="ja-JP" sz="1400" b="1" dirty="0">
                <a:latin typeface="+mj-ea"/>
              </a:rPr>
              <a:t> </a:t>
            </a:r>
            <a:r>
              <a:rPr lang="ja-JP" altLang="en-US" sz="1400" dirty="0">
                <a:latin typeface="+mj-ea"/>
              </a:rPr>
              <a:t>（１）保険料収納必要総額の</a:t>
            </a:r>
            <a:r>
              <a:rPr lang="ja-JP" altLang="en-US" sz="1400" dirty="0" smtClean="0">
                <a:latin typeface="+mj-ea"/>
              </a:rPr>
              <a:t>算出</a:t>
            </a:r>
            <a:endParaRPr lang="en-US" altLang="ja-JP" sz="1400" dirty="0" smtClean="0">
              <a:latin typeface="+mj-ea"/>
            </a:endParaRPr>
          </a:p>
          <a:p>
            <a:pPr marL="85725" algn="just">
              <a:lnSpc>
                <a:spcPts val="2000"/>
              </a:lnSpc>
            </a:pPr>
            <a:r>
              <a:rPr lang="ja-JP" altLang="en-US" sz="1400" dirty="0" smtClean="0">
                <a:latin typeface="+mj-ea"/>
              </a:rPr>
              <a:t> （</a:t>
            </a:r>
            <a:r>
              <a:rPr lang="ja-JP" altLang="en-US" sz="1400" dirty="0">
                <a:latin typeface="+mj-ea"/>
              </a:rPr>
              <a:t>２）納付金の算定</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３）標準保険料率の</a:t>
            </a:r>
            <a:r>
              <a:rPr lang="ja-JP" altLang="en-US" sz="1400" dirty="0" smtClean="0">
                <a:latin typeface="+mj-ea"/>
              </a:rPr>
              <a:t>算定</a:t>
            </a:r>
            <a:endParaRPr lang="en-US" altLang="ja-JP" sz="1400" dirty="0">
              <a:latin typeface="+mj-ea"/>
            </a:endParaRPr>
          </a:p>
        </p:txBody>
      </p:sp>
      <p:sp>
        <p:nvSpPr>
          <p:cNvPr id="11" name="テキスト ボックス 10"/>
          <p:cNvSpPr txBox="1"/>
          <p:nvPr/>
        </p:nvSpPr>
        <p:spPr>
          <a:xfrm>
            <a:off x="4818456" y="3142882"/>
            <a:ext cx="5369920" cy="3683060"/>
          </a:xfrm>
          <a:prstGeom prst="rect">
            <a:avLst/>
          </a:prstGeom>
          <a:noFill/>
        </p:spPr>
        <p:txBody>
          <a:bodyPr wrap="square" rtlCol="0">
            <a:spAutoFit/>
          </a:bodyPr>
          <a:lstStyle/>
          <a:p>
            <a:pPr marL="85725" algn="just">
              <a:lnSpc>
                <a:spcPts val="2000"/>
              </a:lnSpc>
            </a:pPr>
            <a:r>
              <a:rPr lang="ja-JP" altLang="en-US" sz="1400" dirty="0" smtClean="0">
                <a:latin typeface="+mj-ea"/>
              </a:rPr>
              <a:t>（</a:t>
            </a:r>
            <a:r>
              <a:rPr lang="ja-JP" altLang="en-US" sz="1400" dirty="0">
                <a:latin typeface="+mj-ea"/>
              </a:rPr>
              <a:t>４）退職被保険者等分の納付</a:t>
            </a:r>
            <a:r>
              <a:rPr lang="ja-JP" altLang="en-US" sz="1400" dirty="0" smtClean="0">
                <a:latin typeface="+mj-ea"/>
              </a:rPr>
              <a:t>金</a:t>
            </a:r>
            <a:endParaRPr lang="en-US" altLang="ja-JP" sz="1400" dirty="0" smtClean="0">
              <a:latin typeface="+mj-ea"/>
            </a:endParaRPr>
          </a:p>
          <a:p>
            <a:pPr marL="85725" algn="just">
              <a:lnSpc>
                <a:spcPts val="2000"/>
              </a:lnSpc>
            </a:pPr>
            <a:r>
              <a:rPr lang="ja-JP" altLang="en-US" sz="1400" b="1" dirty="0">
                <a:latin typeface="+mj-ea"/>
              </a:rPr>
              <a:t>５． 介護納付金の納付</a:t>
            </a:r>
            <a:r>
              <a:rPr lang="ja-JP" altLang="en-US" sz="1400" b="1" dirty="0" smtClean="0">
                <a:latin typeface="+mj-ea"/>
              </a:rPr>
              <a:t>金</a:t>
            </a:r>
            <a:endParaRPr lang="en-US" altLang="ja-JP" sz="1400" b="1" dirty="0" smtClean="0">
              <a:latin typeface="+mj-ea"/>
            </a:endParaRPr>
          </a:p>
          <a:p>
            <a:pPr marL="85725" algn="just">
              <a:lnSpc>
                <a:spcPts val="2000"/>
              </a:lnSpc>
            </a:pPr>
            <a:r>
              <a:rPr lang="en-US" altLang="ja-JP" sz="1400" b="1" dirty="0">
                <a:latin typeface="+mj-ea"/>
              </a:rPr>
              <a:t> </a:t>
            </a:r>
            <a:r>
              <a:rPr lang="ja-JP" altLang="en-US" sz="1400" dirty="0">
                <a:latin typeface="+mj-ea"/>
              </a:rPr>
              <a:t>（１）保険料収納必要総額の</a:t>
            </a:r>
            <a:r>
              <a:rPr lang="ja-JP" altLang="en-US" sz="1400" dirty="0" smtClean="0">
                <a:latin typeface="+mj-ea"/>
              </a:rPr>
              <a:t>算出</a:t>
            </a:r>
            <a:endParaRPr lang="en-US" altLang="ja-JP" sz="1400" dirty="0" smtClean="0">
              <a:latin typeface="+mj-ea"/>
            </a:endParaRPr>
          </a:p>
          <a:p>
            <a:pPr marL="85725" algn="just">
              <a:lnSpc>
                <a:spcPts val="2000"/>
              </a:lnSpc>
            </a:pPr>
            <a:r>
              <a:rPr lang="ja-JP" altLang="en-US" sz="1400" dirty="0" smtClean="0">
                <a:latin typeface="+mj-ea"/>
              </a:rPr>
              <a:t> </a:t>
            </a:r>
            <a:r>
              <a:rPr lang="ja-JP" altLang="en-US" sz="1400" dirty="0">
                <a:latin typeface="+mj-ea"/>
              </a:rPr>
              <a:t>（２）納付金の算定</a:t>
            </a:r>
            <a:endParaRPr lang="en-US" altLang="ja-JP" sz="1400" dirty="0">
              <a:latin typeface="+mj-ea"/>
            </a:endParaRPr>
          </a:p>
          <a:p>
            <a:pPr marL="85725" algn="just">
              <a:lnSpc>
                <a:spcPts val="2000"/>
              </a:lnSpc>
            </a:pPr>
            <a:r>
              <a:rPr lang="ja-JP" altLang="en-US" sz="1400" dirty="0">
                <a:latin typeface="+mj-ea"/>
              </a:rPr>
              <a:t> （３）標準保険料率の算定</a:t>
            </a:r>
            <a:endParaRPr lang="en-US" altLang="ja-JP" sz="1400" dirty="0">
              <a:latin typeface="+mj-ea"/>
            </a:endParaRPr>
          </a:p>
          <a:p>
            <a:pPr marL="85725" algn="just">
              <a:lnSpc>
                <a:spcPts val="2000"/>
              </a:lnSpc>
            </a:pPr>
            <a:r>
              <a:rPr lang="ja-JP" altLang="en-US" sz="1400" dirty="0">
                <a:latin typeface="+mj-ea"/>
              </a:rPr>
              <a:t> （４）退職被保険者等分の納付金</a:t>
            </a:r>
            <a:endParaRPr lang="en-US" altLang="ja-JP" sz="1400" dirty="0">
              <a:latin typeface="+mj-ea"/>
            </a:endParaRPr>
          </a:p>
          <a:p>
            <a:pPr marL="85725" algn="just">
              <a:lnSpc>
                <a:spcPts val="2000"/>
              </a:lnSpc>
            </a:pPr>
            <a:r>
              <a:rPr lang="ja-JP" altLang="en-US" sz="1400" b="1" dirty="0">
                <a:latin typeface="+mj-ea"/>
              </a:rPr>
              <a:t>６． </a:t>
            </a:r>
            <a:r>
              <a:rPr lang="ja-JP" altLang="en-US" sz="1400" b="1" dirty="0" smtClean="0">
                <a:latin typeface="+mj-ea"/>
              </a:rPr>
              <a:t>まとめ</a:t>
            </a:r>
            <a:endParaRPr lang="en-US" altLang="ja-JP" sz="1400" b="1" dirty="0" smtClean="0">
              <a:latin typeface="+mj-ea"/>
            </a:endParaRPr>
          </a:p>
          <a:p>
            <a:pPr marL="85725" algn="just">
              <a:lnSpc>
                <a:spcPts val="2000"/>
              </a:lnSpc>
            </a:pPr>
            <a:r>
              <a:rPr lang="ja-JP" altLang="en-US" sz="1400" dirty="0" smtClean="0">
                <a:latin typeface="+mj-ea"/>
              </a:rPr>
              <a:t> （</a:t>
            </a:r>
            <a:r>
              <a:rPr lang="ja-JP" altLang="en-US" sz="1400" dirty="0">
                <a:latin typeface="+mj-ea"/>
              </a:rPr>
              <a:t>１）総論	</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２）激変緩和措置に</a:t>
            </a:r>
            <a:r>
              <a:rPr lang="ja-JP" altLang="en-US" sz="1400" dirty="0" smtClean="0">
                <a:latin typeface="+mj-ea"/>
              </a:rPr>
              <a:t>ついて</a:t>
            </a:r>
            <a:endParaRPr lang="en-US" altLang="ja-JP" sz="1400" dirty="0" smtClean="0">
              <a:latin typeface="+mj-ea"/>
            </a:endParaRPr>
          </a:p>
          <a:p>
            <a:pPr marL="85725" algn="just">
              <a:lnSpc>
                <a:spcPts val="2000"/>
              </a:lnSpc>
            </a:pPr>
            <a:r>
              <a:rPr lang="ja-JP" altLang="en-US" sz="1400" b="1" dirty="0">
                <a:latin typeface="+mj-ea"/>
              </a:rPr>
              <a:t>７． 各都道府県において予め決定すべき算定方針及び</a:t>
            </a:r>
            <a:r>
              <a:rPr lang="ja-JP" altLang="en-US" sz="1400" b="1" dirty="0" smtClean="0">
                <a:latin typeface="+mj-ea"/>
              </a:rPr>
              <a:t>係数</a:t>
            </a:r>
            <a:endParaRPr lang="en-US" altLang="ja-JP" sz="1400" b="1" dirty="0" smtClean="0">
              <a:latin typeface="+mj-ea"/>
            </a:endParaRPr>
          </a:p>
          <a:p>
            <a:pPr marL="85725" algn="just">
              <a:lnSpc>
                <a:spcPts val="2000"/>
              </a:lnSpc>
            </a:pPr>
            <a:r>
              <a:rPr lang="ja-JP" altLang="en-US" sz="1400" dirty="0" smtClean="0">
                <a:latin typeface="+mj-ea"/>
              </a:rPr>
              <a:t> （</a:t>
            </a:r>
            <a:r>
              <a:rPr lang="ja-JP" altLang="en-US" sz="1400" dirty="0">
                <a:latin typeface="+mj-ea"/>
              </a:rPr>
              <a:t>１）基礎的な算定方針に</a:t>
            </a:r>
            <a:r>
              <a:rPr lang="ja-JP" altLang="en-US" sz="1400" dirty="0" smtClean="0">
                <a:latin typeface="+mj-ea"/>
              </a:rPr>
              <a:t>ついて</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２）主に納付金の算定に必要な係数、</a:t>
            </a:r>
            <a:r>
              <a:rPr lang="ja-JP" altLang="en-US" sz="1400" dirty="0" smtClean="0">
                <a:latin typeface="+mj-ea"/>
              </a:rPr>
              <a:t>方針</a:t>
            </a:r>
            <a:endParaRPr lang="en-US" altLang="ja-JP" sz="1400" dirty="0">
              <a:latin typeface="+mj-ea"/>
            </a:endParaRPr>
          </a:p>
          <a:p>
            <a:pPr marL="85725" algn="just">
              <a:lnSpc>
                <a:spcPts val="2000"/>
              </a:lnSpc>
            </a:pPr>
            <a:r>
              <a:rPr lang="ja-JP" altLang="en-US" sz="1400" dirty="0" smtClean="0">
                <a:latin typeface="+mj-ea"/>
              </a:rPr>
              <a:t> （</a:t>
            </a:r>
            <a:r>
              <a:rPr lang="ja-JP" altLang="en-US" sz="1400" dirty="0">
                <a:latin typeface="+mj-ea"/>
              </a:rPr>
              <a:t>３）主に標準保険料率の算定に必要な係数、</a:t>
            </a:r>
            <a:r>
              <a:rPr lang="ja-JP" altLang="en-US" sz="1400" dirty="0" smtClean="0">
                <a:latin typeface="+mj-ea"/>
              </a:rPr>
              <a:t>方針</a:t>
            </a:r>
            <a:endParaRPr lang="en-US" altLang="ja-JP" sz="1400" dirty="0" smtClean="0">
              <a:latin typeface="+mj-ea"/>
            </a:endParaRPr>
          </a:p>
          <a:p>
            <a:pPr marL="85725" algn="just">
              <a:lnSpc>
                <a:spcPts val="2000"/>
              </a:lnSpc>
            </a:pPr>
            <a:r>
              <a:rPr lang="ja-JP" altLang="en-US" sz="1400" b="1" dirty="0">
                <a:latin typeface="+mj-ea"/>
              </a:rPr>
              <a:t>８． 国が示すべき</a:t>
            </a:r>
            <a:r>
              <a:rPr lang="ja-JP" altLang="en-US" sz="1400" b="1" dirty="0" smtClean="0">
                <a:latin typeface="+mj-ea"/>
              </a:rPr>
              <a:t>係数</a:t>
            </a:r>
            <a:endParaRPr lang="en-US" altLang="ja-JP" sz="1400" b="1" dirty="0">
              <a:latin typeface="+mj-ea"/>
            </a:endParaRPr>
          </a:p>
        </p:txBody>
      </p:sp>
      <p:sp>
        <p:nvSpPr>
          <p:cNvPr id="12" name="テキスト ボックス 11"/>
          <p:cNvSpPr txBox="1"/>
          <p:nvPr/>
        </p:nvSpPr>
        <p:spPr>
          <a:xfrm>
            <a:off x="117665" y="624316"/>
            <a:ext cx="9648000" cy="2156612"/>
          </a:xfrm>
          <a:prstGeom prst="rect">
            <a:avLst/>
          </a:prstGeom>
          <a:solidFill>
            <a:schemeClr val="accent6">
              <a:lumMod val="20000"/>
              <a:lumOff val="80000"/>
              <a:alpha val="80000"/>
            </a:schemeClr>
          </a:solidFill>
          <a:ln w="25400">
            <a:solidFill>
              <a:schemeClr val="accent6">
                <a:lumMod val="60000"/>
                <a:lumOff val="40000"/>
              </a:schemeClr>
            </a:solidFill>
          </a:ln>
        </p:spPr>
        <p:txBody>
          <a:bodyPr wrap="square" lIns="108000" tIns="108000" rIns="144000" rtlCol="0" anchor="t" anchorCtr="0">
            <a:noAutofit/>
          </a:bodyPr>
          <a:lstStyle/>
          <a:p>
            <a:pPr marL="174625" indent="-174625" algn="just">
              <a:lnSpc>
                <a:spcPts val="2200"/>
              </a:lnSpc>
            </a:pPr>
            <a:r>
              <a:rPr lang="ja-JP" altLang="en-US" sz="1500" dirty="0" smtClean="0">
                <a:latin typeface="ＭＳ ゴシック" panose="020B0609070205080204" pitchFamily="49" charset="-128"/>
                <a:ea typeface="ＭＳ ゴシック" panose="020B0609070205080204" pitchFamily="49" charset="-128"/>
              </a:rPr>
              <a:t>○ 「納付金・標準保険料率の算定方法について</a:t>
            </a:r>
            <a:r>
              <a:rPr lang="ja-JP" altLang="en-US" sz="1500" dirty="0">
                <a:latin typeface="ＭＳ ゴシック" panose="020B0609070205080204" pitchFamily="49" charset="-128"/>
                <a:ea typeface="ＭＳ ゴシック" panose="020B0609070205080204" pitchFamily="49" charset="-128"/>
              </a:rPr>
              <a:t>」</a:t>
            </a: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a:latin typeface="ＭＳ ゴシック" panose="020B0609070205080204" pitchFamily="49" charset="-128"/>
                <a:ea typeface="ＭＳ ゴシック" panose="020B0609070205080204" pitchFamily="49" charset="-128"/>
              </a:rPr>
              <a:t>納付金</a:t>
            </a:r>
            <a:r>
              <a:rPr lang="ja-JP" altLang="en-US" sz="1500" dirty="0" smtClean="0">
                <a:latin typeface="ＭＳ ゴシック" panose="020B0609070205080204" pitchFamily="49" charset="-128"/>
                <a:ea typeface="ＭＳ ゴシック" panose="020B0609070205080204" pitchFamily="49" charset="-128"/>
              </a:rPr>
              <a:t>ガイドライン</a:t>
            </a: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smtClean="0">
                <a:latin typeface="ＭＳ ゴシック" panose="020B0609070205080204" pitchFamily="49" charset="-128"/>
                <a:ea typeface="ＭＳ ゴシック" panose="020B0609070205080204" pitchFamily="49" charset="-128"/>
              </a:rPr>
              <a:t>は、都道府県が納付金及び標準保険料率の計算を行うにあたって、必要な考え方や計算方法の詳細について</a:t>
            </a:r>
            <a:r>
              <a:rPr lang="ja-JP" altLang="en-US" sz="1500" b="1" u="sng" dirty="0" smtClean="0">
                <a:latin typeface="ＭＳ ゴシック" panose="020B0609070205080204" pitchFamily="49" charset="-128"/>
                <a:ea typeface="ＭＳ ゴシック" panose="020B0609070205080204" pitchFamily="49" charset="-128"/>
              </a:rPr>
              <a:t>地方自治法に</a:t>
            </a:r>
            <a:r>
              <a:rPr lang="ja-JP" altLang="en-US" sz="1500" b="1" u="sng" dirty="0">
                <a:latin typeface="ＭＳ ゴシック" panose="020B0609070205080204" pitchFamily="49" charset="-128"/>
                <a:ea typeface="ＭＳ ゴシック" panose="020B0609070205080204" pitchFamily="49" charset="-128"/>
              </a:rPr>
              <a:t>基づく技術的</a:t>
            </a:r>
            <a:r>
              <a:rPr lang="ja-JP" altLang="en-US" sz="1500" b="1" u="sng" dirty="0" smtClean="0">
                <a:latin typeface="ＭＳ ゴシック" panose="020B0609070205080204" pitchFamily="49" charset="-128"/>
                <a:ea typeface="ＭＳ ゴシック" panose="020B0609070205080204" pitchFamily="49" charset="-128"/>
              </a:rPr>
              <a:t>助言</a:t>
            </a:r>
            <a:r>
              <a:rPr lang="ja-JP" altLang="en-US" sz="1500" dirty="0" smtClean="0">
                <a:latin typeface="ＭＳ ゴシック" panose="020B0609070205080204" pitchFamily="49" charset="-128"/>
                <a:ea typeface="ＭＳ ゴシック" panose="020B0609070205080204" pitchFamily="49" charset="-128"/>
              </a:rPr>
              <a:t>として示したもの。</a:t>
            </a:r>
            <a:endParaRPr lang="en-US" altLang="ja-JP" sz="1500" dirty="0" smtClean="0">
              <a:latin typeface="ＭＳ ゴシック" panose="020B0609070205080204" pitchFamily="49" charset="-128"/>
              <a:ea typeface="ＭＳ ゴシック" panose="020B0609070205080204" pitchFamily="49" charset="-128"/>
            </a:endParaRPr>
          </a:p>
          <a:p>
            <a:pPr marL="174625" indent="-174625" algn="just">
              <a:lnSpc>
                <a:spcPts val="2200"/>
              </a:lnSpc>
            </a:pPr>
            <a:r>
              <a:rPr lang="ja-JP" altLang="en-US" sz="1500" dirty="0" smtClean="0">
                <a:latin typeface="ＭＳ ゴシック" panose="020B0609070205080204" pitchFamily="49" charset="-128"/>
                <a:ea typeface="ＭＳ ゴシック" panose="020B0609070205080204" pitchFamily="49" charset="-128"/>
              </a:rPr>
              <a:t>○ 都道府県においては、ガイドラインを踏まえて、市町村や関係者と議論を行った上で</a:t>
            </a:r>
            <a:r>
              <a:rPr lang="ja-JP" altLang="en-US" sz="1500" dirty="0">
                <a:latin typeface="ＭＳ ゴシック" panose="020B0609070205080204" pitchFamily="49" charset="-128"/>
                <a:ea typeface="ＭＳ ゴシック" panose="020B0609070205080204" pitchFamily="49" charset="-128"/>
              </a:rPr>
              <a:t>都道府県内の</a:t>
            </a:r>
            <a:r>
              <a:rPr lang="ja-JP" altLang="en-US" sz="1500" dirty="0" smtClean="0">
                <a:latin typeface="ＭＳ ゴシック" panose="020B0609070205080204" pitchFamily="49" charset="-128"/>
                <a:ea typeface="ＭＳ ゴシック" panose="020B0609070205080204" pitchFamily="49" charset="-128"/>
              </a:rPr>
              <a:t>納付金及び標準保険料率の算定ルールを定め、それに基づいて、納付金額等を市町村に提示していくこととなる。</a:t>
            </a:r>
            <a:endParaRPr lang="en-US" altLang="ja-JP" sz="1500" dirty="0" smtClean="0">
              <a:latin typeface="ＭＳ ゴシック" panose="020B0609070205080204" pitchFamily="49" charset="-128"/>
              <a:ea typeface="ＭＳ ゴシック" panose="020B0609070205080204" pitchFamily="49" charset="-128"/>
            </a:endParaRPr>
          </a:p>
          <a:p>
            <a:pPr marL="361950" indent="-361950" algn="just">
              <a:lnSpc>
                <a:spcPts val="2200"/>
              </a:lnSpc>
            </a:pPr>
            <a:r>
              <a:rPr lang="ja-JP" altLang="en-US" sz="1500" dirty="0">
                <a:latin typeface="ＭＳ ゴシック" panose="020B0609070205080204" pitchFamily="49" charset="-128"/>
                <a:ea typeface="ＭＳ ゴシック" panose="020B0609070205080204" pitchFamily="49" charset="-128"/>
              </a:rPr>
              <a:t>　</a:t>
            </a:r>
            <a:r>
              <a:rPr lang="en-US" altLang="ja-JP" sz="1500" dirty="0" smtClean="0">
                <a:latin typeface="ＭＳ Ｐ明朝" panose="02020600040205080304" pitchFamily="18" charset="-128"/>
                <a:ea typeface="ＭＳ Ｐ明朝" panose="02020600040205080304" pitchFamily="18" charset="-128"/>
              </a:rPr>
              <a:t>※</a:t>
            </a:r>
            <a:r>
              <a:rPr lang="ja-JP" altLang="en-US" sz="1500" dirty="0" smtClean="0">
                <a:latin typeface="ＭＳ Ｐ明朝" panose="02020600040205080304" pitchFamily="18" charset="-128"/>
                <a:ea typeface="ＭＳ Ｐ明朝" panose="02020600040205080304" pitchFamily="18" charset="-128"/>
              </a:rPr>
              <a:t>平成</a:t>
            </a:r>
            <a:r>
              <a:rPr lang="en-US" altLang="ja-JP" sz="1500" dirty="0" smtClean="0">
                <a:latin typeface="ＭＳ Ｐ明朝" panose="02020600040205080304" pitchFamily="18" charset="-128"/>
                <a:ea typeface="ＭＳ Ｐ明朝" panose="02020600040205080304" pitchFamily="18" charset="-128"/>
              </a:rPr>
              <a:t>28</a:t>
            </a:r>
            <a:r>
              <a:rPr lang="ja-JP" altLang="en-US" sz="1500" dirty="0" smtClean="0">
                <a:latin typeface="ＭＳ Ｐ明朝" panose="02020600040205080304" pitchFamily="18" charset="-128"/>
                <a:ea typeface="ＭＳ Ｐ明朝" panose="02020600040205080304" pitchFamily="18" charset="-128"/>
              </a:rPr>
              <a:t>年秋に国保事業費納付金等算定標準システムの簡易版を配付することとしており、まずは、本ガイドラインに基づき、納付金及び標準保険料率の試算を実施することが想定される。</a:t>
            </a:r>
            <a:endParaRPr lang="en-US" altLang="ja-JP" sz="1500" dirty="0" smtClean="0">
              <a:latin typeface="ＭＳ Ｐ明朝" panose="02020600040205080304" pitchFamily="18" charset="-128"/>
              <a:ea typeface="ＭＳ Ｐ明朝" panose="02020600040205080304" pitchFamily="18" charset="-128"/>
            </a:endParaRPr>
          </a:p>
        </p:txBody>
      </p:sp>
      <p:sp>
        <p:nvSpPr>
          <p:cNvPr id="3" name="角丸四角形 2"/>
          <p:cNvSpPr/>
          <p:nvPr/>
        </p:nvSpPr>
        <p:spPr>
          <a:xfrm>
            <a:off x="229948" y="2852936"/>
            <a:ext cx="2058756"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ガイドライン</a:t>
            </a:r>
            <a:r>
              <a:rPr lang="ja-JP" altLang="en-US" b="1" dirty="0" smtClean="0">
                <a:solidFill>
                  <a:schemeClr val="tx1"/>
                </a:solidFill>
              </a:rPr>
              <a:t>の目次</a:t>
            </a:r>
            <a:endParaRPr kumimoji="1" lang="en-US" altLang="ja-JP" b="1" dirty="0" smtClean="0">
              <a:solidFill>
                <a:schemeClr val="tx1"/>
              </a:solidFill>
            </a:endParaRPr>
          </a:p>
        </p:txBody>
      </p:sp>
      <p:cxnSp>
        <p:nvCxnSpPr>
          <p:cNvPr id="7" name="直線コネクタ 6"/>
          <p:cNvCxnSpPr/>
          <p:nvPr/>
        </p:nvCxnSpPr>
        <p:spPr>
          <a:xfrm>
            <a:off x="4830192" y="3099647"/>
            <a:ext cx="0" cy="3672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974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0" y="38839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921552"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1600" dirty="0" smtClean="0">
                <a:solidFill>
                  <a:schemeClr val="dk1"/>
                </a:solidFill>
                <a:latin typeface="HGS創英角ｺﾞｼｯｸUB" pitchFamily="50" charset="-128"/>
                <a:ea typeface="HGS創英角ｺﾞｼｯｸUB" pitchFamily="50" charset="-128"/>
              </a:rPr>
              <a:t>主な納付金・標準保険</a:t>
            </a:r>
            <a:r>
              <a:rPr lang="ja-JP" altLang="en-US" sz="1600" dirty="0">
                <a:solidFill>
                  <a:schemeClr val="dk1"/>
                </a:solidFill>
                <a:latin typeface="HGS創英角ｺﾞｼｯｸUB" pitchFamily="50" charset="-128"/>
                <a:ea typeface="HGS創英角ｺﾞｼｯｸUB" pitchFamily="50" charset="-128"/>
              </a:rPr>
              <a:t>料率</a:t>
            </a:r>
            <a:r>
              <a:rPr lang="ja-JP" altLang="en-US" sz="1600" dirty="0" smtClean="0">
                <a:solidFill>
                  <a:schemeClr val="dk1"/>
                </a:solidFill>
                <a:latin typeface="HGS創英角ｺﾞｼｯｸUB" pitchFamily="50" charset="-128"/>
                <a:ea typeface="HGS創英角ｺﾞｼｯｸUB" pitchFamily="50" charset="-128"/>
              </a:rPr>
              <a:t>の算定ルール</a:t>
            </a:r>
            <a:r>
              <a:rPr lang="ja-JP" altLang="en-US" sz="1600" dirty="0">
                <a:solidFill>
                  <a:schemeClr val="dk1"/>
                </a:solidFill>
                <a:latin typeface="HGS創英角ｺﾞｼｯｸUB" pitchFamily="50" charset="-128"/>
                <a:ea typeface="HGS創英角ｺﾞｼｯｸUB" pitchFamily="50" charset="-128"/>
              </a:rPr>
              <a:t>①</a:t>
            </a:r>
            <a:endParaRPr lang="en-US" altLang="ja-JP" sz="1600" dirty="0">
              <a:solidFill>
                <a:schemeClr val="dk1"/>
              </a:solidFill>
              <a:latin typeface="HGS創英角ｺﾞｼｯｸUB" pitchFamily="50" charset="-128"/>
              <a:ea typeface="HGS創英角ｺﾞｼｯｸUB" pitchFamily="50" charset="-128"/>
            </a:endParaRPr>
          </a:p>
        </p:txBody>
      </p:sp>
      <p:sp>
        <p:nvSpPr>
          <p:cNvPr id="10" name="角丸四角形 9"/>
          <p:cNvSpPr/>
          <p:nvPr/>
        </p:nvSpPr>
        <p:spPr>
          <a:xfrm>
            <a:off x="379458" y="956593"/>
            <a:ext cx="9295389" cy="2328391"/>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spcAft>
                <a:spcPts val="600"/>
              </a:spcAft>
            </a:pPr>
            <a:r>
              <a:rPr lang="ja-JP" altLang="en-US" sz="1500" dirty="0" smtClean="0">
                <a:solidFill>
                  <a:schemeClr val="tx1"/>
                </a:solidFill>
                <a:latin typeface="+mj-ea"/>
                <a:ea typeface="+mj-ea"/>
              </a:rPr>
              <a:t>　○ 納付金は医療費分、後期高齢者支援金分、介護納付金分にそれぞれわけて算定を行い、最後に合算した額が当該市町村の納付金総額となる。それぞれ以下の調整機能を担う。</a:t>
            </a:r>
            <a:endParaRPr lang="en-US" altLang="ja-JP" sz="1500" dirty="0" smtClean="0">
              <a:solidFill>
                <a:schemeClr val="tx1"/>
              </a:solidFill>
              <a:latin typeface="+mj-ea"/>
              <a:ea typeface="+mj-ea"/>
            </a:endParaRPr>
          </a:p>
          <a:p>
            <a:pPr marL="266700" indent="-266700" algn="just">
              <a:lnSpc>
                <a:spcPts val="2000"/>
              </a:lnSpc>
              <a:spcAft>
                <a:spcPts val="600"/>
              </a:spcAft>
            </a:pPr>
            <a:endParaRPr lang="en-US" altLang="ja-JP" sz="1500" dirty="0" smtClean="0">
              <a:solidFill>
                <a:schemeClr val="tx1"/>
              </a:solidFill>
              <a:latin typeface="+mj-ea"/>
              <a:ea typeface="+mj-ea"/>
            </a:endParaRPr>
          </a:p>
          <a:p>
            <a:pPr marL="266700" indent="-266700" algn="just">
              <a:lnSpc>
                <a:spcPts val="2000"/>
              </a:lnSpc>
              <a:spcAft>
                <a:spcPts val="600"/>
              </a:spcAft>
            </a:pPr>
            <a:endParaRPr lang="en-US" altLang="ja-JP" sz="1500" dirty="0">
              <a:solidFill>
                <a:schemeClr val="tx1"/>
              </a:solidFill>
              <a:latin typeface="+mj-ea"/>
              <a:ea typeface="+mj-ea"/>
            </a:endParaRPr>
          </a:p>
          <a:p>
            <a:pPr marL="266700" indent="-266700" algn="just">
              <a:lnSpc>
                <a:spcPts val="2000"/>
              </a:lnSpc>
              <a:spcAft>
                <a:spcPts val="600"/>
              </a:spcAft>
            </a:pP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ある年度の納付金を一度算定し市町村への</a:t>
            </a:r>
            <a:r>
              <a:rPr lang="ja-JP" altLang="en-US" sz="1500" dirty="0">
                <a:solidFill>
                  <a:schemeClr val="tx1"/>
                </a:solidFill>
                <a:latin typeface="+mj-ea"/>
                <a:ea typeface="+mj-ea"/>
              </a:rPr>
              <a:t>割当</a:t>
            </a:r>
            <a:r>
              <a:rPr lang="ja-JP" altLang="en-US" sz="1500" dirty="0" smtClean="0">
                <a:solidFill>
                  <a:schemeClr val="tx1"/>
                </a:solidFill>
                <a:latin typeface="+mj-ea"/>
                <a:ea typeface="+mj-ea"/>
              </a:rPr>
              <a:t>額を確定させた</a:t>
            </a:r>
            <a:r>
              <a:rPr lang="ja-JP" altLang="en-US" sz="1500" dirty="0">
                <a:solidFill>
                  <a:schemeClr val="tx1"/>
                </a:solidFill>
                <a:latin typeface="+mj-ea"/>
                <a:ea typeface="+mj-ea"/>
              </a:rPr>
              <a:t>後は</a:t>
            </a:r>
            <a:r>
              <a:rPr lang="ja-JP" altLang="en-US" sz="1500" dirty="0" smtClean="0">
                <a:solidFill>
                  <a:schemeClr val="tx1"/>
                </a:solidFill>
                <a:latin typeface="+mj-ea"/>
                <a:ea typeface="+mj-ea"/>
              </a:rPr>
              <a:t>、市町村の国保運営の安定化のため、当該年度途中は割当額の修正、精算等を行わないことを原則とする。</a:t>
            </a:r>
            <a:endParaRPr lang="en-US" altLang="ja-JP" sz="1500" dirty="0" smtClean="0">
              <a:solidFill>
                <a:schemeClr val="tx1"/>
              </a:solidFill>
              <a:latin typeface="+mj-ea"/>
              <a:ea typeface="+mj-ea"/>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16</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84437" y="595819"/>
            <a:ext cx="3228404"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a:t>
            </a:r>
            <a:r>
              <a:rPr lang="ja-JP" altLang="en-US" b="1" dirty="0">
                <a:solidFill>
                  <a:schemeClr val="tx1"/>
                </a:solidFill>
              </a:rPr>
              <a:t>１</a:t>
            </a:r>
            <a:r>
              <a:rPr lang="ja-JP" altLang="en-US" b="1" dirty="0" smtClean="0">
                <a:solidFill>
                  <a:schemeClr val="tx1"/>
                </a:solidFill>
              </a:rPr>
              <a:t>）納付金の原則的考え方</a:t>
            </a:r>
            <a:endParaRPr lang="ja-JP" altLang="en-US" b="1" dirty="0">
              <a:solidFill>
                <a:schemeClr val="tx1"/>
              </a:solidFill>
            </a:endParaRPr>
          </a:p>
        </p:txBody>
      </p:sp>
      <p:graphicFrame>
        <p:nvGraphicFramePr>
          <p:cNvPr id="2" name="表 1"/>
          <p:cNvGraphicFramePr>
            <a:graphicFrameLocks noGrp="1"/>
          </p:cNvGraphicFramePr>
          <p:nvPr>
            <p:extLst>
              <p:ext uri="{D42A27DB-BD31-4B8C-83A1-F6EECF244321}">
                <p14:modId xmlns:p14="http://schemas.microsoft.com/office/powerpoint/2010/main" val="1474138481"/>
              </p:ext>
            </p:extLst>
          </p:nvPr>
        </p:nvGraphicFramePr>
        <p:xfrm>
          <a:off x="1088273" y="1628800"/>
          <a:ext cx="8329224" cy="883920"/>
        </p:xfrm>
        <a:graphic>
          <a:graphicData uri="http://schemas.openxmlformats.org/drawingml/2006/table">
            <a:tbl>
              <a:tblPr firstRow="1" bandRow="1">
                <a:tableStyleId>{5C22544A-7EE6-4342-B048-85BDC9FD1C3A}</a:tableStyleId>
              </a:tblPr>
              <a:tblGrid>
                <a:gridCol w="2776408"/>
                <a:gridCol w="3680607"/>
                <a:gridCol w="1872209"/>
              </a:tblGrid>
              <a:tr h="293752">
                <a:tc>
                  <a:txBody>
                    <a:bodyPr/>
                    <a:lstStyle/>
                    <a:p>
                      <a:pPr>
                        <a:lnSpc>
                          <a:spcPts val="1600"/>
                        </a:lnSpc>
                      </a:pP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pPr>
                      <a:r>
                        <a:rPr kumimoji="1" lang="ja-JP" altLang="en-US" sz="1200" b="0" dirty="0" smtClean="0">
                          <a:solidFill>
                            <a:schemeClr val="tx1"/>
                          </a:solidFill>
                        </a:rPr>
                        <a:t>全体調整</a:t>
                      </a:r>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pPr>
                      <a:r>
                        <a:rPr kumimoji="1" lang="ja-JP" altLang="en-US" sz="1200" b="0" dirty="0" smtClean="0">
                          <a:solidFill>
                            <a:schemeClr val="tx1"/>
                          </a:solidFill>
                        </a:rPr>
                        <a:t>個別調整</a:t>
                      </a:r>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288032">
                <a:tc>
                  <a:txBody>
                    <a:bodyPr/>
                    <a:lstStyle/>
                    <a:p>
                      <a:pPr>
                        <a:lnSpc>
                          <a:spcPts val="1600"/>
                        </a:lnSpc>
                      </a:pPr>
                      <a:r>
                        <a:rPr kumimoji="1" lang="ja-JP" altLang="en-US" sz="1200" dirty="0" smtClean="0"/>
                        <a:t>医療費分</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smtClean="0"/>
                        <a:t>年齢調整後の医療費水準、所得水準による調整</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smtClean="0"/>
                        <a:t>その他特別な事情を考慮</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nSpc>
                          <a:spcPts val="1600"/>
                        </a:lnSpc>
                      </a:pPr>
                      <a:r>
                        <a:rPr kumimoji="1" lang="ja-JP" altLang="en-US" sz="1200" dirty="0" smtClean="0"/>
                        <a:t>後期高齢者支援金分、介護納付金分</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smtClean="0"/>
                        <a:t>所得水準による調整</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600"/>
                        </a:lnSpc>
                      </a:pPr>
                      <a:r>
                        <a:rPr kumimoji="1" lang="en-US" altLang="ja-JP" sz="1200" dirty="0" smtClean="0"/>
                        <a:t>―</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角丸四角形 10"/>
          <p:cNvSpPr/>
          <p:nvPr/>
        </p:nvSpPr>
        <p:spPr>
          <a:xfrm>
            <a:off x="344806" y="3861048"/>
            <a:ext cx="9295389" cy="2304256"/>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66700" indent="-266700" algn="just">
              <a:lnSpc>
                <a:spcPts val="2000"/>
              </a:lnSpc>
            </a:pPr>
            <a:r>
              <a:rPr lang="ja-JP" altLang="en-US" sz="1500" b="1" dirty="0" smtClean="0">
                <a:solidFill>
                  <a:schemeClr val="tx1"/>
                </a:solidFill>
                <a:latin typeface="+mj-ea"/>
                <a:ea typeface="+mj-ea"/>
              </a:rPr>
              <a:t>（納付金総額の算定）</a:t>
            </a:r>
            <a:endParaRPr lang="ja-JP" altLang="en-US" sz="1500" b="1" dirty="0">
              <a:solidFill>
                <a:schemeClr val="tx1"/>
              </a:solidFill>
              <a:latin typeface="+mj-ea"/>
              <a:ea typeface="+mj-ea"/>
            </a:endParaRPr>
          </a:p>
          <a:p>
            <a:pPr marL="266700" indent="-266700" algn="just">
              <a:lnSpc>
                <a:spcPts val="2000"/>
              </a:lnSpc>
              <a:spcAft>
                <a:spcPts val="600"/>
              </a:spcAft>
            </a:pPr>
            <a:r>
              <a:rPr lang="ja-JP" altLang="en-US" sz="1500" dirty="0" smtClean="0">
                <a:solidFill>
                  <a:schemeClr val="tx1"/>
                </a:solidFill>
                <a:latin typeface="+mj-ea"/>
                <a:ea typeface="+mj-ea"/>
              </a:rPr>
              <a:t>　○ まずは、納付金で集めるべき総額を算定。医療給付費の見込みから、前期高齢者交付金や定率国庫負担などの公費等の見込みを差し引くことで、当該都道府県全体で集めるべき納付金の総額（納付金算定基礎額）を算出。</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年齢調整後の医療費水準及び所得水準に応じて納付金算定基礎額を市町村ごとに配分する。これにより、納付金額の算定にあたっては、</a:t>
            </a:r>
            <a:r>
              <a:rPr lang="ja-JP" altLang="en-US" sz="1500" dirty="0">
                <a:solidFill>
                  <a:schemeClr val="tx1"/>
                </a:solidFill>
                <a:latin typeface="+mj-ea"/>
                <a:ea typeface="+mj-ea"/>
              </a:rPr>
              <a:t>原則と</a:t>
            </a:r>
            <a:r>
              <a:rPr lang="ja-JP" altLang="en-US" sz="1500" dirty="0" smtClean="0">
                <a:solidFill>
                  <a:schemeClr val="tx1"/>
                </a:solidFill>
                <a:latin typeface="+mj-ea"/>
                <a:ea typeface="+mj-ea"/>
              </a:rPr>
              <a:t>して同じ医療費水準（年齢調整後）である市町村は同じ保険料水準となる。また、各市町村ごとの合計額が納付金算定基礎額と等しくなるよう調整を行う。</a:t>
            </a:r>
            <a:endParaRPr lang="en-US" altLang="ja-JP" sz="1500" dirty="0" smtClean="0">
              <a:solidFill>
                <a:schemeClr val="tx1"/>
              </a:solidFill>
              <a:latin typeface="+mj-ea"/>
              <a:ea typeface="+mj-ea"/>
            </a:endParaRPr>
          </a:p>
        </p:txBody>
      </p:sp>
      <p:sp>
        <p:nvSpPr>
          <p:cNvPr id="12" name="角丸四角形 11"/>
          <p:cNvSpPr/>
          <p:nvPr/>
        </p:nvSpPr>
        <p:spPr>
          <a:xfrm>
            <a:off x="272480" y="3668593"/>
            <a:ext cx="3888432"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a:t>
            </a:r>
            <a:r>
              <a:rPr lang="ja-JP" altLang="en-US" b="1" dirty="0">
                <a:solidFill>
                  <a:schemeClr val="tx1"/>
                </a:solidFill>
              </a:rPr>
              <a:t>２</a:t>
            </a:r>
            <a:r>
              <a:rPr lang="ja-JP" altLang="en-US" b="1" dirty="0" smtClean="0">
                <a:solidFill>
                  <a:schemeClr val="tx1"/>
                </a:solidFill>
              </a:rPr>
              <a:t>）納付金算定の手順（医療費分）①</a:t>
            </a:r>
            <a:endParaRPr lang="ja-JP" altLang="en-US" b="1" dirty="0">
              <a:solidFill>
                <a:schemeClr val="tx1"/>
              </a:solidFill>
            </a:endParaRPr>
          </a:p>
        </p:txBody>
      </p:sp>
    </p:spTree>
    <p:extLst>
      <p:ext uri="{BB962C8B-B14F-4D97-AF65-F5344CB8AC3E}">
        <p14:creationId xmlns:p14="http://schemas.microsoft.com/office/powerpoint/2010/main" val="1220578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8839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角丸四角形 9"/>
          <p:cNvSpPr/>
          <p:nvPr/>
        </p:nvSpPr>
        <p:spPr>
          <a:xfrm>
            <a:off x="379458" y="956593"/>
            <a:ext cx="9295389" cy="5635674"/>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smtClean="0">
                <a:solidFill>
                  <a:schemeClr val="tx1"/>
                </a:solidFill>
                <a:latin typeface="+mj-ea"/>
                <a:ea typeface="+mj-ea"/>
              </a:rPr>
              <a:t>（医療費水準による調整）</a:t>
            </a:r>
            <a:endParaRPr lang="ja-JP" altLang="en-US" sz="1500" b="1" dirty="0">
              <a:solidFill>
                <a:schemeClr val="tx1"/>
              </a:solidFill>
              <a:latin typeface="+mj-ea"/>
              <a:ea typeface="+mj-ea"/>
            </a:endParaRPr>
          </a:p>
          <a:p>
            <a:pPr marL="266700" indent="-266700" algn="just">
              <a:lnSpc>
                <a:spcPts val="1800"/>
              </a:lnSpc>
              <a:spcAft>
                <a:spcPts val="600"/>
              </a:spcAft>
            </a:pPr>
            <a:r>
              <a:rPr lang="ja-JP" altLang="en-US" sz="1500" dirty="0" smtClean="0">
                <a:solidFill>
                  <a:schemeClr val="tx1"/>
                </a:solidFill>
                <a:latin typeface="+mj-ea"/>
                <a:ea typeface="+mj-ea"/>
              </a:rPr>
              <a:t>　○ 医療費分の</a:t>
            </a:r>
            <a:r>
              <a:rPr lang="ja-JP" altLang="en-US" sz="1500" dirty="0">
                <a:solidFill>
                  <a:schemeClr val="tx1"/>
                </a:solidFill>
                <a:latin typeface="+mj-ea"/>
                <a:ea typeface="+mj-ea"/>
              </a:rPr>
              <a:t>納付</a:t>
            </a:r>
            <a:r>
              <a:rPr lang="ja-JP" altLang="en-US" sz="1500" dirty="0" smtClean="0">
                <a:solidFill>
                  <a:schemeClr val="tx1"/>
                </a:solidFill>
                <a:latin typeface="+mj-ea"/>
                <a:ea typeface="+mj-ea"/>
              </a:rPr>
              <a:t>金</a:t>
            </a:r>
            <a:r>
              <a:rPr lang="ja-JP" altLang="en-US" sz="1500" dirty="0">
                <a:solidFill>
                  <a:schemeClr val="tx1"/>
                </a:solidFill>
                <a:latin typeface="+mj-ea"/>
                <a:ea typeface="+mj-ea"/>
              </a:rPr>
              <a:t>に</a:t>
            </a:r>
            <a:r>
              <a:rPr lang="ja-JP" altLang="en-US" sz="1500" dirty="0" smtClean="0">
                <a:solidFill>
                  <a:schemeClr val="tx1"/>
                </a:solidFill>
                <a:latin typeface="+mj-ea"/>
                <a:ea typeface="+mj-ea"/>
              </a:rPr>
              <a:t>ついては年齢調整後の医療費水準により調整を行い、当該水準を反映させた納付金の配分とすることが原則となるが、都道府県内で統一の保険料率を設定する観点から、当該調整は反映させないようにすることも可能。</a:t>
            </a:r>
            <a:endParaRPr lang="ja-JP" altLang="en-US" sz="1500" dirty="0">
              <a:solidFill>
                <a:schemeClr val="tx1"/>
              </a:solidFill>
              <a:latin typeface="+mj-ea"/>
              <a:ea typeface="+mj-ea"/>
            </a:endParaRPr>
          </a:p>
          <a:p>
            <a:pPr marL="266700" indent="-266700" algn="just">
              <a:lnSpc>
                <a:spcPts val="1800"/>
              </a:lnSpc>
              <a:spcAft>
                <a:spcPts val="600"/>
              </a:spcAft>
            </a:pP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α</a:t>
            </a:r>
            <a:r>
              <a:rPr lang="ja-JP" altLang="en-US" sz="1200" dirty="0" smtClean="0">
                <a:solidFill>
                  <a:schemeClr val="tx1"/>
                </a:solidFill>
                <a:latin typeface="ＭＳ Ｐ明朝" panose="02020600040205080304" pitchFamily="18" charset="-128"/>
                <a:ea typeface="ＭＳ Ｐ明朝" panose="02020600040205080304" pitchFamily="18" charset="-128"/>
              </a:rPr>
              <a:t>（医療費水準調整指数）＝１の時、年齢調整後の医療費水準を納付金の配分に全て反映。</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266700" indent="-266700" algn="just">
              <a:lnSpc>
                <a:spcPts val="1800"/>
              </a:lnSpc>
              <a:spcAft>
                <a:spcPts val="600"/>
              </a:spcAft>
            </a:pPr>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α</a:t>
            </a:r>
            <a:r>
              <a:rPr lang="ja-JP" altLang="en-US" sz="1200" dirty="0" smtClean="0">
                <a:solidFill>
                  <a:schemeClr val="tx1"/>
                </a:solidFill>
                <a:latin typeface="ＭＳ Ｐ明朝" panose="02020600040205080304" pitchFamily="18" charset="-128"/>
                <a:ea typeface="ＭＳ Ｐ明朝" panose="02020600040205080304" pitchFamily="18" charset="-128"/>
              </a:rPr>
              <a:t>＝０の時、医療費水準を納付金の配分に全く反映させない（都道府県内統一の保険料率）。</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266700" lvl="0" indent="-266700" algn="just">
              <a:lnSpc>
                <a:spcPts val="1800"/>
              </a:lnSpc>
              <a:spcAft>
                <a:spcPts val="600"/>
              </a:spcAft>
            </a:pPr>
            <a:r>
              <a:rPr lang="ja-JP" altLang="en-US" sz="1500" dirty="0">
                <a:solidFill>
                  <a:prstClr val="black"/>
                </a:solidFill>
                <a:latin typeface="ＭＳ Ｐゴシック"/>
              </a:rPr>
              <a:t>　○ </a:t>
            </a:r>
            <a:r>
              <a:rPr lang="ja-JP" altLang="en-US" sz="1500" dirty="0" smtClean="0">
                <a:solidFill>
                  <a:prstClr val="black"/>
                </a:solidFill>
                <a:latin typeface="ＭＳ Ｐゴシック"/>
              </a:rPr>
              <a:t>医療費のうち高額なものについては、高額医療費負担金による国と都道府県による補助があることから、各市町村分の金額を算出した後に、個別に各市町村の該当する医療費の多寡により、調整を行う。</a:t>
            </a:r>
            <a:endParaRPr lang="en-US" altLang="ja-JP" sz="1500" dirty="0" smtClean="0">
              <a:solidFill>
                <a:prstClr val="black"/>
              </a:solidFill>
              <a:latin typeface="ＭＳ Ｐゴシック"/>
            </a:endParaRPr>
          </a:p>
          <a:p>
            <a:pPr marL="266700" lvl="0" indent="-266700" algn="just">
              <a:lnSpc>
                <a:spcPts val="1800"/>
              </a:lnSpc>
              <a:spcAft>
                <a:spcPts val="600"/>
              </a:spcAft>
            </a:pP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266700" indent="-266700" algn="just">
              <a:lnSpc>
                <a:spcPts val="1800"/>
              </a:lnSpc>
            </a:pPr>
            <a:r>
              <a:rPr lang="ja-JP" altLang="en-US" sz="1500" b="1" dirty="0" smtClean="0">
                <a:solidFill>
                  <a:schemeClr val="tx1"/>
                </a:solidFill>
                <a:latin typeface="+mj-ea"/>
              </a:rPr>
              <a:t>（所得水準による</a:t>
            </a:r>
            <a:r>
              <a:rPr lang="ja-JP" altLang="en-US" sz="1500" b="1" dirty="0">
                <a:solidFill>
                  <a:schemeClr val="tx1"/>
                </a:solidFill>
                <a:latin typeface="+mj-ea"/>
              </a:rPr>
              <a:t>調整）</a:t>
            </a:r>
          </a:p>
          <a:p>
            <a:pPr marL="266700" indent="-266700" algn="just">
              <a:lnSpc>
                <a:spcPts val="1800"/>
              </a:lnSpc>
              <a:spcAft>
                <a:spcPts val="600"/>
              </a:spcAft>
            </a:pPr>
            <a:r>
              <a:rPr lang="ja-JP" altLang="en-US" sz="1500" dirty="0">
                <a:solidFill>
                  <a:schemeClr val="tx1"/>
                </a:solidFill>
                <a:latin typeface="+mj-ea"/>
              </a:rPr>
              <a:t>　○ </a:t>
            </a:r>
            <a:r>
              <a:rPr lang="ja-JP" altLang="en-US" sz="1500" dirty="0" smtClean="0">
                <a:solidFill>
                  <a:schemeClr val="tx1"/>
                </a:solidFill>
                <a:latin typeface="+mj-ea"/>
              </a:rPr>
              <a:t>納付金で</a:t>
            </a:r>
            <a:r>
              <a:rPr lang="ja-JP" altLang="en-US" sz="1500" dirty="0">
                <a:solidFill>
                  <a:schemeClr val="tx1"/>
                </a:solidFill>
                <a:latin typeface="+mj-ea"/>
              </a:rPr>
              <a:t>集める</a:t>
            </a:r>
            <a:r>
              <a:rPr lang="ja-JP" altLang="en-US" sz="1500" dirty="0" smtClean="0">
                <a:solidFill>
                  <a:schemeClr val="tx1"/>
                </a:solidFill>
                <a:latin typeface="+mj-ea"/>
              </a:rPr>
              <a:t>べき総額のうち、およそ半分を市町村の所得のシェアに応じて配分、残りを市町村の被保険者数のシェアにより配分。その比率については、当該都道府県の所得水準に応じて決定する。</a:t>
            </a:r>
            <a:endParaRPr lang="ja-JP" altLang="en-US" sz="1500" dirty="0">
              <a:solidFill>
                <a:schemeClr val="tx1"/>
              </a:solidFill>
              <a:latin typeface="+mj-ea"/>
            </a:endParaRPr>
          </a:p>
          <a:p>
            <a:pPr marL="622300" indent="-622300" algn="just">
              <a:lnSpc>
                <a:spcPts val="1800"/>
              </a:lnSpc>
              <a:spcAft>
                <a:spcPts val="600"/>
              </a:spcAft>
            </a:pP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a:solidFill>
                  <a:schemeClr val="tx1"/>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β</a:t>
            </a:r>
            <a:r>
              <a:rPr lang="ja-JP" altLang="en-US" sz="1200" dirty="0" smtClean="0">
                <a:solidFill>
                  <a:schemeClr val="tx1"/>
                </a:solidFill>
                <a:latin typeface="ＭＳ Ｐ明朝" panose="02020600040205080304" pitchFamily="18" charset="-128"/>
                <a:ea typeface="ＭＳ Ｐ明朝" panose="02020600040205080304" pitchFamily="18" charset="-128"/>
              </a:rPr>
              <a:t>（所得水準調整指数）：１で上記比率を決定。所得水準が、全国平均なみの都道府県の場合、</a:t>
            </a:r>
            <a:r>
              <a:rPr lang="en-US" altLang="zh-TW" sz="1200" dirty="0" smtClean="0">
                <a:solidFill>
                  <a:schemeClr val="tx1"/>
                </a:solidFill>
                <a:latin typeface="ＭＳ Ｐ明朝" panose="02020600040205080304" pitchFamily="18" charset="-128"/>
                <a:ea typeface="ＭＳ Ｐ明朝" panose="02020600040205080304" pitchFamily="18" charset="-128"/>
              </a:rPr>
              <a:t>β</a:t>
            </a:r>
            <a:r>
              <a:rPr lang="zh-TW" altLang="en-US" sz="1200" dirty="0">
                <a:solidFill>
                  <a:schemeClr val="tx1"/>
                </a:solidFill>
                <a:latin typeface="ＭＳ Ｐ明朝" panose="02020600040205080304" pitchFamily="18" charset="-128"/>
                <a:ea typeface="ＭＳ Ｐ明朝" panose="02020600040205080304" pitchFamily="18" charset="-128"/>
              </a:rPr>
              <a:t>（所得水準調整係数）</a:t>
            </a:r>
            <a:r>
              <a:rPr lang="ja-JP" altLang="en-US" sz="1200" dirty="0" smtClean="0">
                <a:solidFill>
                  <a:schemeClr val="tx1"/>
                </a:solidFill>
                <a:latin typeface="ＭＳ Ｐ明朝" panose="02020600040205080304" pitchFamily="18" charset="-128"/>
                <a:ea typeface="ＭＳ Ｐ明朝" panose="02020600040205080304" pitchFamily="18" charset="-128"/>
              </a:rPr>
              <a:t>＝１とし、納付金で集めるべき総額のうち半分が所得のシェアによる配分となる。所得水準が高い場合には</a:t>
            </a:r>
            <a:r>
              <a:rPr lang="en-US" altLang="ja-JP" sz="1200" dirty="0" smtClean="0">
                <a:solidFill>
                  <a:schemeClr val="tx1"/>
                </a:solidFill>
                <a:latin typeface="ＭＳ Ｐ明朝" panose="02020600040205080304" pitchFamily="18" charset="-128"/>
                <a:ea typeface="ＭＳ Ｐ明朝" panose="02020600040205080304" pitchFamily="18" charset="-128"/>
              </a:rPr>
              <a:t>β</a:t>
            </a:r>
            <a:r>
              <a:rPr lang="ja-JP" altLang="en-US" sz="1200" dirty="0" smtClean="0">
                <a:solidFill>
                  <a:schemeClr val="tx1"/>
                </a:solidFill>
                <a:latin typeface="ＭＳ Ｐ明朝" panose="02020600040205080304" pitchFamily="18" charset="-128"/>
                <a:ea typeface="ＭＳ Ｐ明朝" panose="02020600040205080304" pitchFamily="18" charset="-128"/>
              </a:rPr>
              <a:t>が１より大きくなり、所得シェアにより行う配分の比率が、被保険者数のシェアにより行う比率よりも高くなる。</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622300" indent="-622300" algn="just">
              <a:lnSpc>
                <a:spcPts val="1800"/>
              </a:lnSpc>
              <a:spcAft>
                <a:spcPts val="600"/>
              </a:spcAft>
            </a:pP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266700" indent="-266700" algn="just">
              <a:lnSpc>
                <a:spcPts val="1800"/>
              </a:lnSpc>
              <a:spcAft>
                <a:spcPts val="600"/>
              </a:spcAft>
            </a:pPr>
            <a:r>
              <a:rPr lang="ja-JP" altLang="en-US" sz="1500" b="1" dirty="0" smtClean="0">
                <a:solidFill>
                  <a:schemeClr val="tx1"/>
                </a:solidFill>
                <a:latin typeface="+mj-ea"/>
              </a:rPr>
              <a:t>（</a:t>
            </a:r>
            <a:r>
              <a:rPr lang="ja-JP" altLang="en-US" sz="1500" b="1" dirty="0">
                <a:solidFill>
                  <a:schemeClr val="tx1"/>
                </a:solidFill>
                <a:latin typeface="+mj-ea"/>
              </a:rPr>
              <a:t>個別の</a:t>
            </a:r>
            <a:r>
              <a:rPr lang="ja-JP" altLang="en-US" sz="1500" b="1" dirty="0" smtClean="0">
                <a:solidFill>
                  <a:schemeClr val="tx1"/>
                </a:solidFill>
                <a:latin typeface="+mj-ea"/>
              </a:rPr>
              <a:t>調整</a:t>
            </a:r>
            <a:r>
              <a:rPr lang="ja-JP" altLang="en-US" sz="1500" b="1" dirty="0">
                <a:solidFill>
                  <a:schemeClr val="tx1"/>
                </a:solidFill>
                <a:latin typeface="+mj-ea"/>
              </a:rPr>
              <a:t>）</a:t>
            </a:r>
          </a:p>
          <a:p>
            <a:pPr marL="266700" indent="-266700" algn="just">
              <a:lnSpc>
                <a:spcPts val="1800"/>
              </a:lnSpc>
              <a:spcAft>
                <a:spcPts val="600"/>
              </a:spcAft>
            </a:pPr>
            <a:r>
              <a:rPr lang="ja-JP" altLang="en-US" sz="1500" dirty="0">
                <a:solidFill>
                  <a:schemeClr val="tx1"/>
                </a:solidFill>
                <a:latin typeface="+mj-ea"/>
              </a:rPr>
              <a:t>　○ </a:t>
            </a:r>
            <a:r>
              <a:rPr lang="ja-JP" altLang="en-US" sz="1500" dirty="0" smtClean="0">
                <a:solidFill>
                  <a:schemeClr val="tx1"/>
                </a:solidFill>
                <a:latin typeface="+mj-ea"/>
              </a:rPr>
              <a:t>上記の調整により各市町村ごとの納付金基礎額を算出した後に、審査支払手数料や財政安定化基金の返済分などについて各市町村ごとに調整を行い、各市町村の納付金を算定する。</a:t>
            </a:r>
            <a:endParaRPr lang="ja-JP" altLang="en-US" sz="1500" dirty="0">
              <a:solidFill>
                <a:schemeClr val="tx1"/>
              </a:solidFill>
              <a:latin typeface="+mj-ea"/>
            </a:endParaRPr>
          </a:p>
          <a:p>
            <a:pPr marL="622300" indent="-622300" algn="just">
              <a:lnSpc>
                <a:spcPts val="1800"/>
              </a:lnSpc>
              <a:spcAft>
                <a:spcPts val="600"/>
              </a:spcAft>
            </a:pP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退職被保険者等に関しては市町村標準保険料率に基づき必要となる納付金の額を別途計算し、一般分の納付金額に最後に加算する。</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266700" indent="-266700" algn="just">
              <a:lnSpc>
                <a:spcPts val="2000"/>
              </a:lnSpc>
              <a:spcAft>
                <a:spcPts val="600"/>
              </a:spcAft>
            </a:pPr>
            <a:endParaRPr lang="en-US" altLang="ja-JP" sz="1200" dirty="0" smtClean="0">
              <a:solidFill>
                <a:schemeClr val="tx1"/>
              </a:solidFill>
              <a:latin typeface="ＭＳ Ｐ明朝" panose="02020600040205080304" pitchFamily="18" charset="-128"/>
              <a:ea typeface="ＭＳ Ｐ明朝" panose="02020600040205080304" pitchFamily="18" charset="-128"/>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17</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60629" y="595819"/>
            <a:ext cx="4260323"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a:t>
            </a:r>
            <a:r>
              <a:rPr lang="ja-JP" altLang="en-US" b="1" dirty="0">
                <a:solidFill>
                  <a:schemeClr val="tx1"/>
                </a:solidFill>
              </a:rPr>
              <a:t>２</a:t>
            </a:r>
            <a:r>
              <a:rPr lang="ja-JP" altLang="en-US" b="1" dirty="0" smtClean="0">
                <a:solidFill>
                  <a:schemeClr val="tx1"/>
                </a:solidFill>
              </a:rPr>
              <a:t>）納付金の算定の手順（医療費分）②</a:t>
            </a:r>
            <a:endParaRPr lang="ja-JP" altLang="en-US" b="1" dirty="0">
              <a:solidFill>
                <a:schemeClr val="tx1"/>
              </a:solidFill>
            </a:endParaRPr>
          </a:p>
        </p:txBody>
      </p:sp>
      <p:sp>
        <p:nvSpPr>
          <p:cNvPr id="11" name="正方形/長方形 10"/>
          <p:cNvSpPr/>
          <p:nvPr/>
        </p:nvSpPr>
        <p:spPr>
          <a:xfrm>
            <a:off x="552518" y="6525344"/>
            <a:ext cx="893698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後期高齢者支援金分・介護納付金分は上記のうち、所得水準による調整のみを行う。</a:t>
            </a:r>
            <a:endParaRPr kumimoji="1" lang="ja-JP" altLang="en-US" sz="1200" dirty="0">
              <a:solidFill>
                <a:schemeClr val="tx1"/>
              </a:solidFill>
            </a:endParaRPr>
          </a:p>
        </p:txBody>
      </p:sp>
      <p:sp>
        <p:nvSpPr>
          <p:cNvPr id="12" name="Rectangle 29"/>
          <p:cNvSpPr>
            <a:spLocks noChangeArrowheads="1"/>
          </p:cNvSpPr>
          <p:nvPr/>
        </p:nvSpPr>
        <p:spPr bwMode="auto">
          <a:xfrm>
            <a:off x="379459" y="-11714"/>
            <a:ext cx="9460476"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1600" dirty="0" smtClean="0">
                <a:solidFill>
                  <a:schemeClr val="dk1"/>
                </a:solidFill>
                <a:latin typeface="HGS創英角ｺﾞｼｯｸUB" pitchFamily="50" charset="-128"/>
                <a:ea typeface="HGS創英角ｺﾞｼｯｸUB" pitchFamily="50" charset="-128"/>
              </a:rPr>
              <a:t>主な納付金・標準保険</a:t>
            </a:r>
            <a:r>
              <a:rPr lang="ja-JP" altLang="en-US" sz="1600" dirty="0">
                <a:solidFill>
                  <a:schemeClr val="dk1"/>
                </a:solidFill>
                <a:latin typeface="HGS創英角ｺﾞｼｯｸUB" pitchFamily="50" charset="-128"/>
                <a:ea typeface="HGS創英角ｺﾞｼｯｸUB" pitchFamily="50" charset="-128"/>
              </a:rPr>
              <a:t>料率</a:t>
            </a:r>
            <a:r>
              <a:rPr lang="ja-JP" altLang="en-US" sz="1600" dirty="0" smtClean="0">
                <a:solidFill>
                  <a:schemeClr val="dk1"/>
                </a:solidFill>
                <a:latin typeface="HGS創英角ｺﾞｼｯｸUB" pitchFamily="50" charset="-128"/>
                <a:ea typeface="HGS創英角ｺﾞｼｯｸUB" pitchFamily="50" charset="-128"/>
              </a:rPr>
              <a:t>の算定ルール②</a:t>
            </a:r>
            <a:endParaRPr lang="en-US" altLang="ja-JP" sz="1600" dirty="0">
              <a:solidFill>
                <a:schemeClr val="dk1"/>
              </a:solidFill>
              <a:latin typeface="HGS創英角ｺﾞｼｯｸUB" pitchFamily="50" charset="-128"/>
              <a:ea typeface="HGS創英角ｺﾞｼｯｸUB" pitchFamily="50" charset="-128"/>
            </a:endParaRPr>
          </a:p>
        </p:txBody>
      </p:sp>
    </p:spTree>
    <p:extLst>
      <p:ext uri="{BB962C8B-B14F-4D97-AF65-F5344CB8AC3E}">
        <p14:creationId xmlns:p14="http://schemas.microsoft.com/office/powerpoint/2010/main" val="7833437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8839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角丸四角形 9"/>
          <p:cNvSpPr/>
          <p:nvPr/>
        </p:nvSpPr>
        <p:spPr>
          <a:xfrm>
            <a:off x="379458" y="956593"/>
            <a:ext cx="9295389" cy="2328391"/>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spcAft>
                <a:spcPts val="600"/>
              </a:spcAft>
            </a:pPr>
            <a:r>
              <a:rPr lang="ja-JP" altLang="en-US" sz="1500" dirty="0" smtClean="0">
                <a:solidFill>
                  <a:schemeClr val="tx1"/>
                </a:solidFill>
                <a:latin typeface="+mj-ea"/>
                <a:ea typeface="+mj-ea"/>
              </a:rPr>
              <a:t>　○ </a:t>
            </a:r>
            <a:r>
              <a:rPr lang="ja-JP" altLang="en-US" sz="1500" dirty="0">
                <a:solidFill>
                  <a:schemeClr val="tx1"/>
                </a:solidFill>
                <a:latin typeface="+mj-ea"/>
                <a:ea typeface="+mj-ea"/>
              </a:rPr>
              <a:t>標準保険料率</a:t>
            </a:r>
            <a:r>
              <a:rPr lang="ja-JP" altLang="en-US" sz="1500" dirty="0" smtClean="0">
                <a:solidFill>
                  <a:schemeClr val="tx1"/>
                </a:solidFill>
                <a:latin typeface="+mj-ea"/>
                <a:ea typeface="+mj-ea"/>
              </a:rPr>
              <a:t>は医療費分、後期高齢者支援金分、介護分の納付金額に応じてそれぞれ分けて算定</a:t>
            </a:r>
            <a:r>
              <a:rPr lang="ja-JP" altLang="en-US" sz="1500" dirty="0">
                <a:solidFill>
                  <a:schemeClr val="tx1"/>
                </a:solidFill>
                <a:latin typeface="+mj-ea"/>
                <a:ea typeface="+mj-ea"/>
              </a:rPr>
              <a:t>する</a:t>
            </a:r>
            <a:r>
              <a:rPr lang="ja-JP" altLang="en-US" sz="1500" dirty="0" smtClean="0">
                <a:solidFill>
                  <a:schemeClr val="tx1"/>
                </a:solidFill>
                <a:latin typeface="+mj-ea"/>
                <a:ea typeface="+mj-ea"/>
              </a:rPr>
              <a:t>。　その際、下記の３つの保険料率を算定する。</a:t>
            </a:r>
            <a:endParaRPr lang="en-US" altLang="ja-JP" sz="1500" dirty="0" smtClean="0">
              <a:solidFill>
                <a:schemeClr val="tx1"/>
              </a:solidFill>
              <a:latin typeface="+mj-ea"/>
              <a:ea typeface="+mj-ea"/>
            </a:endParaRPr>
          </a:p>
          <a:p>
            <a:pPr marL="266700" indent="-266700" algn="just">
              <a:lnSpc>
                <a:spcPts val="2000"/>
              </a:lnSpc>
              <a:spcAft>
                <a:spcPts val="600"/>
              </a:spcAft>
            </a:pPr>
            <a:endParaRPr lang="en-US" altLang="ja-JP" sz="1500" dirty="0" smtClean="0">
              <a:solidFill>
                <a:schemeClr val="tx1"/>
              </a:solidFill>
              <a:latin typeface="+mj-ea"/>
              <a:ea typeface="+mj-ea"/>
            </a:endParaRPr>
          </a:p>
          <a:p>
            <a:pPr marL="266700" indent="-266700" algn="just">
              <a:lnSpc>
                <a:spcPts val="2000"/>
              </a:lnSpc>
              <a:spcAft>
                <a:spcPts val="600"/>
              </a:spcAft>
            </a:pPr>
            <a:endParaRPr lang="en-US" altLang="ja-JP" sz="1500" dirty="0">
              <a:solidFill>
                <a:schemeClr val="tx1"/>
              </a:solidFill>
              <a:latin typeface="+mj-ea"/>
              <a:ea typeface="+mj-ea"/>
            </a:endParaRPr>
          </a:p>
          <a:p>
            <a:pPr marL="266700" indent="-266700" algn="just">
              <a:lnSpc>
                <a:spcPts val="2000"/>
              </a:lnSpc>
              <a:spcAft>
                <a:spcPts val="600"/>
              </a:spcAft>
            </a:pPr>
            <a:endParaRPr lang="en-US" altLang="ja-JP" sz="1500" dirty="0" smtClean="0">
              <a:solidFill>
                <a:schemeClr val="tx1"/>
              </a:solidFill>
              <a:latin typeface="+mj-ea"/>
              <a:ea typeface="+mj-ea"/>
            </a:endParaRPr>
          </a:p>
          <a:p>
            <a:pPr marL="266700" indent="-266700" algn="just">
              <a:lnSpc>
                <a:spcPts val="2000"/>
              </a:lnSpc>
              <a:spcAft>
                <a:spcPts val="600"/>
              </a:spcAft>
            </a:pP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endParaRPr lang="en-US" altLang="ja-JP" sz="1500" dirty="0" smtClean="0">
              <a:solidFill>
                <a:schemeClr val="tx1"/>
              </a:solidFill>
              <a:latin typeface="+mj-ea"/>
              <a:ea typeface="+mj-ea"/>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18</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60629" y="595819"/>
            <a:ext cx="3972291"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（３）標準保険料率の原則的考え方</a:t>
            </a:r>
            <a:endParaRPr lang="ja-JP" altLang="en-US" b="1" dirty="0">
              <a:solidFill>
                <a:schemeClr val="tx1"/>
              </a:solidFill>
            </a:endParaRPr>
          </a:p>
        </p:txBody>
      </p:sp>
      <p:graphicFrame>
        <p:nvGraphicFramePr>
          <p:cNvPr id="2" name="表 1"/>
          <p:cNvGraphicFramePr>
            <a:graphicFrameLocks noGrp="1"/>
          </p:cNvGraphicFramePr>
          <p:nvPr>
            <p:extLst>
              <p:ext uri="{D42A27DB-BD31-4B8C-83A1-F6EECF244321}">
                <p14:modId xmlns:p14="http://schemas.microsoft.com/office/powerpoint/2010/main" val="3905886706"/>
              </p:ext>
            </p:extLst>
          </p:nvPr>
        </p:nvGraphicFramePr>
        <p:xfrm>
          <a:off x="932643" y="1628800"/>
          <a:ext cx="8329223" cy="1381760"/>
        </p:xfrm>
        <a:graphic>
          <a:graphicData uri="http://schemas.openxmlformats.org/drawingml/2006/table">
            <a:tbl>
              <a:tblPr firstRow="1" bandRow="1">
                <a:tableStyleId>{5C22544A-7EE6-4342-B048-85BDC9FD1C3A}</a:tableStyleId>
              </a:tblPr>
              <a:tblGrid>
                <a:gridCol w="1860117"/>
                <a:gridCol w="6469106"/>
              </a:tblGrid>
              <a:tr h="293752">
                <a:tc>
                  <a:txBody>
                    <a:bodyPr/>
                    <a:lstStyle/>
                    <a:p>
                      <a:pPr>
                        <a:lnSpc>
                          <a:spcPts val="1600"/>
                        </a:lnSpc>
                      </a:pP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pPr>
                      <a:r>
                        <a:rPr kumimoji="1" lang="ja-JP" altLang="en-US" sz="1200" b="0" dirty="0" smtClean="0">
                          <a:solidFill>
                            <a:schemeClr val="tx1"/>
                          </a:solidFill>
                        </a:rPr>
                        <a:t>全体調整</a:t>
                      </a:r>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288032">
                <a:tc>
                  <a:txBody>
                    <a:bodyPr/>
                    <a:lstStyle/>
                    <a:p>
                      <a:pPr>
                        <a:lnSpc>
                          <a:spcPts val="1600"/>
                        </a:lnSpc>
                      </a:pPr>
                      <a:r>
                        <a:rPr kumimoji="1" lang="ja-JP" altLang="en-US" sz="1200" dirty="0" smtClean="0"/>
                        <a:t>都道府県標準保険料率</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smtClean="0"/>
                        <a:t>全国統一の算定基準による当該都道府県の保険料率の標準的な水準を表す</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nSpc>
                          <a:spcPts val="1600"/>
                        </a:lnSpc>
                      </a:pPr>
                      <a:r>
                        <a:rPr kumimoji="1" lang="ja-JP" altLang="en-US" sz="1200" dirty="0" smtClean="0"/>
                        <a:t>市町村標準保険料率</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smtClean="0"/>
                        <a:t>都道府県内統一の算定基準による市町村ごとの保険料率の標準的な水準を表す</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nSpc>
                          <a:spcPts val="1600"/>
                        </a:lnSpc>
                      </a:pPr>
                      <a:r>
                        <a:rPr kumimoji="1" lang="ja-JP" altLang="en-US" sz="1200" dirty="0" smtClean="0"/>
                        <a:t>各市町村の算定基準にもとづく標準的な保険料率</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200" dirty="0" smtClean="0"/>
                        <a:t>各市町村に配分された納付金を支払うために必要な各市町村の算定基準にもとづく保険料率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角丸四角形 10"/>
          <p:cNvSpPr/>
          <p:nvPr/>
        </p:nvSpPr>
        <p:spPr>
          <a:xfrm>
            <a:off x="344806" y="3861048"/>
            <a:ext cx="9295389" cy="2304256"/>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66700" indent="-266700" algn="just">
              <a:lnSpc>
                <a:spcPts val="2000"/>
              </a:lnSpc>
            </a:pPr>
            <a:r>
              <a:rPr lang="ja-JP" altLang="en-US" sz="1500" b="1" dirty="0" smtClean="0">
                <a:solidFill>
                  <a:schemeClr val="tx1"/>
                </a:solidFill>
                <a:latin typeface="+mj-ea"/>
                <a:ea typeface="+mj-ea"/>
              </a:rPr>
              <a:t>（納付金額からの調整）</a:t>
            </a:r>
            <a:endParaRPr lang="ja-JP" altLang="en-US" sz="1500" b="1" dirty="0">
              <a:solidFill>
                <a:schemeClr val="tx1"/>
              </a:solidFill>
              <a:latin typeface="+mj-ea"/>
              <a:ea typeface="+mj-ea"/>
            </a:endParaRPr>
          </a:p>
          <a:p>
            <a:pPr marL="266700" indent="-266700" algn="just">
              <a:lnSpc>
                <a:spcPts val="2000"/>
              </a:lnSpc>
              <a:spcAft>
                <a:spcPts val="600"/>
              </a:spcAft>
            </a:pPr>
            <a:r>
              <a:rPr lang="ja-JP" altLang="en-US" sz="1500" dirty="0" smtClean="0">
                <a:solidFill>
                  <a:schemeClr val="tx1"/>
                </a:solidFill>
                <a:latin typeface="+mj-ea"/>
                <a:ea typeface="+mj-ea"/>
              </a:rPr>
              <a:t>　○ 医療分の納付金額から、保険者支援制度や国の特別調整交付金など当該市町村に交付されることが見込まれる公費を差し引くと同時に、保健事業や出産育児一時金など、保険給付費等交付金の対象となっていない費用については、各市町村個別に、それぞれの納付金額に加算し、標準保険料率の算定に必要な保険料総額を算出する。</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b="1" dirty="0" smtClean="0">
                <a:solidFill>
                  <a:schemeClr val="tx1"/>
                </a:solidFill>
                <a:latin typeface="+mj-ea"/>
              </a:rPr>
              <a:t>（収納率</a:t>
            </a:r>
            <a:r>
              <a:rPr lang="ja-JP" altLang="en-US" sz="1500" b="1" dirty="0">
                <a:solidFill>
                  <a:schemeClr val="tx1"/>
                </a:solidFill>
                <a:latin typeface="+mj-ea"/>
              </a:rPr>
              <a:t>に</a:t>
            </a:r>
            <a:r>
              <a:rPr lang="ja-JP" altLang="en-US" sz="1500" b="1" dirty="0" smtClean="0">
                <a:solidFill>
                  <a:schemeClr val="tx1"/>
                </a:solidFill>
                <a:latin typeface="+mj-ea"/>
              </a:rPr>
              <a:t>よる調整）</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a:t>
            </a:r>
            <a:r>
              <a:rPr lang="ja-JP" altLang="en-US" sz="1500" dirty="0">
                <a:solidFill>
                  <a:schemeClr val="tx1"/>
                </a:solidFill>
                <a:latin typeface="+mj-ea"/>
                <a:ea typeface="+mj-ea"/>
              </a:rPr>
              <a:t>標準保険</a:t>
            </a:r>
            <a:r>
              <a:rPr lang="ja-JP" altLang="en-US" sz="1500" dirty="0" smtClean="0">
                <a:solidFill>
                  <a:schemeClr val="tx1"/>
                </a:solidFill>
                <a:latin typeface="+mj-ea"/>
                <a:ea typeface="+mj-ea"/>
              </a:rPr>
              <a:t>料率の算定に必要な保険料総額を都道府県が定める標準的な収納率で割り戻して調整した後に、当該市町村の被保険者数や総所得をもとに、各算定基準に基づき、標準保険料率を算定する。</a:t>
            </a:r>
            <a:endParaRPr lang="en-US" altLang="ja-JP" sz="1500" dirty="0">
              <a:solidFill>
                <a:schemeClr val="tx1"/>
              </a:solidFill>
              <a:latin typeface="+mj-ea"/>
              <a:ea typeface="+mj-ea"/>
            </a:endParaRPr>
          </a:p>
        </p:txBody>
      </p:sp>
      <p:sp>
        <p:nvSpPr>
          <p:cNvPr id="9" name="角丸四角形 8"/>
          <p:cNvSpPr/>
          <p:nvPr/>
        </p:nvSpPr>
        <p:spPr>
          <a:xfrm>
            <a:off x="260629" y="3548147"/>
            <a:ext cx="4620363"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（４）標準保険料率の算定の手順（医療費分）</a:t>
            </a:r>
            <a:endParaRPr lang="ja-JP" altLang="en-US" b="1" dirty="0">
              <a:solidFill>
                <a:schemeClr val="tx1"/>
              </a:solidFill>
            </a:endParaRPr>
          </a:p>
        </p:txBody>
      </p:sp>
      <p:sp>
        <p:nvSpPr>
          <p:cNvPr id="12" name="正方形/長方形 11"/>
          <p:cNvSpPr/>
          <p:nvPr/>
        </p:nvSpPr>
        <p:spPr>
          <a:xfrm>
            <a:off x="552518" y="6525344"/>
            <a:ext cx="893698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後期高齢者支援金分・介護納付金分</a:t>
            </a:r>
            <a:r>
              <a:rPr lang="ja-JP" altLang="en-US" sz="1200" dirty="0">
                <a:solidFill>
                  <a:schemeClr val="tx1"/>
                </a:solidFill>
              </a:rPr>
              <a:t>についても</a:t>
            </a:r>
            <a:r>
              <a:rPr kumimoji="1" lang="ja-JP" altLang="en-US" sz="1200" dirty="0" smtClean="0">
                <a:solidFill>
                  <a:schemeClr val="tx1"/>
                </a:solidFill>
              </a:rPr>
              <a:t>上記と同様の調整を行う。</a:t>
            </a:r>
            <a:endParaRPr kumimoji="1" lang="ja-JP" altLang="en-US" sz="1200" dirty="0">
              <a:solidFill>
                <a:schemeClr val="tx1"/>
              </a:solidFill>
            </a:endParaRPr>
          </a:p>
        </p:txBody>
      </p:sp>
      <p:sp>
        <p:nvSpPr>
          <p:cNvPr id="13"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1600" dirty="0" smtClean="0">
                <a:solidFill>
                  <a:schemeClr val="dk1"/>
                </a:solidFill>
                <a:latin typeface="HGS創英角ｺﾞｼｯｸUB" pitchFamily="50" charset="-128"/>
                <a:ea typeface="HGS創英角ｺﾞｼｯｸUB" pitchFamily="50" charset="-128"/>
              </a:rPr>
              <a:t>主な納付金・標準保険</a:t>
            </a:r>
            <a:r>
              <a:rPr lang="ja-JP" altLang="en-US" sz="1600" dirty="0">
                <a:solidFill>
                  <a:schemeClr val="dk1"/>
                </a:solidFill>
                <a:latin typeface="HGS創英角ｺﾞｼｯｸUB" pitchFamily="50" charset="-128"/>
                <a:ea typeface="HGS創英角ｺﾞｼｯｸUB" pitchFamily="50" charset="-128"/>
              </a:rPr>
              <a:t>料率</a:t>
            </a:r>
            <a:r>
              <a:rPr lang="ja-JP" altLang="en-US" sz="1600" dirty="0" smtClean="0">
                <a:solidFill>
                  <a:schemeClr val="dk1"/>
                </a:solidFill>
                <a:latin typeface="HGS創英角ｺﾞｼｯｸUB" pitchFamily="50" charset="-128"/>
                <a:ea typeface="HGS創英角ｺﾞｼｯｸUB" pitchFamily="50" charset="-128"/>
              </a:rPr>
              <a:t>の算定ルール③</a:t>
            </a:r>
            <a:endParaRPr lang="en-US" altLang="ja-JP" sz="1600" dirty="0">
              <a:solidFill>
                <a:schemeClr val="dk1"/>
              </a:solidFill>
              <a:latin typeface="HGS創英角ｺﾞｼｯｸUB" pitchFamily="50" charset="-128"/>
              <a:ea typeface="HGS創英角ｺﾞｼｯｸUB" pitchFamily="50" charset="-128"/>
            </a:endParaRPr>
          </a:p>
        </p:txBody>
      </p:sp>
    </p:spTree>
    <p:extLst>
      <p:ext uri="{BB962C8B-B14F-4D97-AF65-F5344CB8AC3E}">
        <p14:creationId xmlns:p14="http://schemas.microsoft.com/office/powerpoint/2010/main" val="1770179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p:cNvGrpSpPr/>
          <p:nvPr/>
        </p:nvGrpSpPr>
        <p:grpSpPr>
          <a:xfrm>
            <a:off x="3843290" y="3075195"/>
            <a:ext cx="5214165" cy="853837"/>
            <a:chOff x="3337105" y="1999989"/>
            <a:chExt cx="2479985" cy="1145578"/>
          </a:xfrm>
        </p:grpSpPr>
        <p:sp>
          <p:nvSpPr>
            <p:cNvPr id="18" name="正方形/長方形 17"/>
            <p:cNvSpPr/>
            <p:nvPr/>
          </p:nvSpPr>
          <p:spPr>
            <a:xfrm>
              <a:off x="4562952" y="1999989"/>
              <a:ext cx="1254138" cy="1145578"/>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0" bIns="36000" rtlCol="0" anchor="ctr" anchorCtr="0"/>
            <a:lstStyle/>
            <a:p>
              <a:pPr algn="ctr">
                <a:lnSpc>
                  <a:spcPts val="2239"/>
                </a:lnSpc>
              </a:pPr>
              <a:r>
                <a:rPr lang="ja-JP" altLang="en-US" sz="1500" b="1" dirty="0" smtClean="0">
                  <a:solidFill>
                    <a:schemeClr val="tx1"/>
                  </a:solidFill>
                </a:rPr>
                <a:t>支出</a:t>
              </a:r>
              <a:endParaRPr lang="en-US" altLang="ja-JP" sz="1500" b="1" dirty="0">
                <a:solidFill>
                  <a:schemeClr val="tx1"/>
                </a:solidFill>
              </a:endParaRPr>
            </a:p>
          </p:txBody>
        </p:sp>
        <p:sp>
          <p:nvSpPr>
            <p:cNvPr id="17" name="正方形/長方形 16"/>
            <p:cNvSpPr/>
            <p:nvPr/>
          </p:nvSpPr>
          <p:spPr>
            <a:xfrm>
              <a:off x="3337105" y="1999989"/>
              <a:ext cx="1227031" cy="114557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numCol="1" rtlCol="0" anchor="ctr" anchorCtr="0"/>
            <a:lstStyle/>
            <a:p>
              <a:pPr algn="ctr">
                <a:lnSpc>
                  <a:spcPts val="2200"/>
                </a:lnSpc>
              </a:pPr>
              <a:endParaRPr lang="en-US" altLang="ja-JP" sz="1600" b="1" dirty="0">
                <a:solidFill>
                  <a:schemeClr val="tx1"/>
                </a:solidFill>
                <a:latin typeface="ＭＳ ゴシック" panose="020B0609070205080204" pitchFamily="49" charset="-128"/>
                <a:ea typeface="ＭＳ ゴシック" panose="020B0609070205080204" pitchFamily="49" charset="-128"/>
              </a:endParaRPr>
            </a:p>
          </p:txBody>
        </p:sp>
      </p:grpSp>
      <p:sp>
        <p:nvSpPr>
          <p:cNvPr id="2" name="タイトル 1"/>
          <p:cNvSpPr>
            <a:spLocks noGrp="1"/>
          </p:cNvSpPr>
          <p:nvPr>
            <p:ph type="title"/>
          </p:nvPr>
        </p:nvSpPr>
        <p:spPr>
          <a:xfrm>
            <a:off x="697608" y="-99392"/>
            <a:ext cx="8490148" cy="514343"/>
          </a:xfrm>
        </p:spPr>
        <p:txBody>
          <a:bodyPr>
            <a:normAutofit/>
          </a:bodyPr>
          <a:lstStyle/>
          <a:p>
            <a:r>
              <a:rPr lang="ja-JP" altLang="en-US" sz="1800" dirty="0">
                <a:solidFill>
                  <a:schemeClr val="dk1"/>
                </a:solidFill>
                <a:latin typeface="HGP創英角ｺﾞｼｯｸUB" panose="020B0900000000000000" pitchFamily="50" charset="-128"/>
                <a:ea typeface="HGP創英角ｺﾞｼｯｸUB" panose="020B0900000000000000" pitchFamily="50" charset="-128"/>
                <a:cs typeface="+mn-cs"/>
              </a:rPr>
              <a:t>改革後の国保財政の仕組み（イメージ</a:t>
            </a:r>
            <a:r>
              <a:rPr lang="ja-JP" altLang="en-US" sz="1800" b="1" dirty="0">
                <a:latin typeface="HGP創英角ｺﾞｼｯｸUB" panose="020B0900000000000000" pitchFamily="50" charset="-128"/>
                <a:ea typeface="HGP創英角ｺﾞｼｯｸUB" panose="020B0900000000000000" pitchFamily="50" charset="-128"/>
              </a:rPr>
              <a:t>）</a:t>
            </a:r>
          </a:p>
        </p:txBody>
      </p:sp>
      <p:cxnSp>
        <p:nvCxnSpPr>
          <p:cNvPr id="38" name="直線コネクタ 37"/>
          <p:cNvCxnSpPr/>
          <p:nvPr/>
        </p:nvCxnSpPr>
        <p:spPr>
          <a:xfrm>
            <a:off x="2781300" y="2035552"/>
            <a:ext cx="41024" cy="4777824"/>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4" name="Rectangle 37"/>
          <p:cNvSpPr>
            <a:spLocks noChangeArrowheads="1"/>
          </p:cNvSpPr>
          <p:nvPr/>
        </p:nvSpPr>
        <p:spPr bwMode="auto">
          <a:xfrm>
            <a:off x="4921415" y="5970121"/>
            <a:ext cx="1437764" cy="262933"/>
          </a:xfrm>
          <a:prstGeom prst="rect">
            <a:avLst/>
          </a:prstGeom>
          <a:noFill/>
          <a:ln w="9525">
            <a:noFill/>
            <a:miter lim="800000"/>
            <a:headEnd/>
            <a:tailEnd/>
          </a:ln>
        </p:spPr>
        <p:txBody>
          <a:bodyPr vert="horz" wrap="none" lIns="68406" tIns="34203" rIns="68406" bIns="34203" anchor="ctr"/>
          <a:lstStyle/>
          <a:p>
            <a:pPr algn="ctr"/>
            <a:endParaRPr lang="ja-JP" altLang="en-US" sz="1000" b="1" dirty="0">
              <a:solidFill>
                <a:prstClr val="black"/>
              </a:solidFill>
            </a:endParaRPr>
          </a:p>
        </p:txBody>
      </p:sp>
      <p:sp>
        <p:nvSpPr>
          <p:cNvPr id="70" name="正方形/長方形 69"/>
          <p:cNvSpPr/>
          <p:nvPr/>
        </p:nvSpPr>
        <p:spPr>
          <a:xfrm>
            <a:off x="7791995" y="4280546"/>
            <a:ext cx="1941998" cy="1952508"/>
          </a:xfrm>
          <a:prstGeom prst="rect">
            <a:avLst/>
          </a:prstGeom>
          <a:noFill/>
          <a:ln w="127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34208" rIns="36000" bIns="0" rtlCol="0" anchor="ctr"/>
          <a:lstStyle/>
          <a:p>
            <a:pPr marL="261938" indent="-176213">
              <a:lnSpc>
                <a:spcPts val="1500"/>
              </a:lnSpc>
            </a:pPr>
            <a:r>
              <a:rPr lang="ja-JP" altLang="en-US" sz="1200" dirty="0" smtClean="0">
                <a:solidFill>
                  <a:srgbClr val="FF0000"/>
                </a:solidFill>
              </a:rPr>
              <a:t>① 保険給付に必要な費用を、全額、市町村</a:t>
            </a:r>
            <a:r>
              <a:rPr lang="ja-JP" altLang="en-US" sz="1200" dirty="0">
                <a:solidFill>
                  <a:srgbClr val="FF0000"/>
                </a:solidFill>
              </a:rPr>
              <a:t>へ</a:t>
            </a:r>
            <a:r>
              <a:rPr lang="ja-JP" altLang="en-US" sz="1200" dirty="0" smtClean="0">
                <a:solidFill>
                  <a:srgbClr val="FF0000"/>
                </a:solidFill>
              </a:rPr>
              <a:t>交付</a:t>
            </a:r>
            <a:endParaRPr lang="en-US" altLang="ja-JP" sz="1200" dirty="0" smtClean="0">
              <a:solidFill>
                <a:srgbClr val="FF0000"/>
              </a:solidFill>
            </a:endParaRPr>
          </a:p>
          <a:p>
            <a:pPr marL="174625" indent="-88900">
              <a:lnSpc>
                <a:spcPts val="1500"/>
              </a:lnSpc>
              <a:spcBef>
                <a:spcPts val="1200"/>
              </a:spcBef>
            </a:pPr>
            <a:r>
              <a:rPr lang="ja-JP" altLang="en-US" sz="1200" dirty="0" smtClean="0">
                <a:solidFill>
                  <a:srgbClr val="FF0000"/>
                </a:solidFill>
              </a:rPr>
              <a:t>②</a:t>
            </a:r>
            <a:r>
              <a:rPr lang="ja-JP" altLang="ja-JP" sz="1200" dirty="0">
                <a:solidFill>
                  <a:srgbClr val="FF0000"/>
                </a:solidFill>
              </a:rPr>
              <a:t>災害等による保険料の減免額等が多額であることや、市町村における保健事業を支援するなど、市町村に特別な事情がある場合に、その事情を考慮して交付</a:t>
            </a:r>
            <a:endParaRPr lang="ja-JP" altLang="en-US" sz="1200" dirty="0">
              <a:solidFill>
                <a:srgbClr val="FF0000"/>
              </a:solidFill>
            </a:endParaRPr>
          </a:p>
        </p:txBody>
      </p:sp>
      <p:cxnSp>
        <p:nvCxnSpPr>
          <p:cNvPr id="64" name="直線コネクタ 63"/>
          <p:cNvCxnSpPr/>
          <p:nvPr/>
        </p:nvCxnSpPr>
        <p:spPr>
          <a:xfrm>
            <a:off x="-43542" y="322678"/>
            <a:ext cx="994954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21" name="円/楕円 20"/>
          <p:cNvSpPr/>
          <p:nvPr/>
        </p:nvSpPr>
        <p:spPr>
          <a:xfrm>
            <a:off x="5402443" y="6712201"/>
            <a:ext cx="1332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1" name="グループ化 40"/>
          <p:cNvGrpSpPr/>
          <p:nvPr/>
        </p:nvGrpSpPr>
        <p:grpSpPr>
          <a:xfrm>
            <a:off x="749295" y="5164465"/>
            <a:ext cx="1844350" cy="1617462"/>
            <a:chOff x="249111" y="3960831"/>
            <a:chExt cx="2200963" cy="1856590"/>
          </a:xfrm>
        </p:grpSpPr>
        <p:grpSp>
          <p:nvGrpSpPr>
            <p:cNvPr id="35" name="グループ化 34"/>
            <p:cNvGrpSpPr/>
            <p:nvPr/>
          </p:nvGrpSpPr>
          <p:grpSpPr>
            <a:xfrm>
              <a:off x="281620" y="3960831"/>
              <a:ext cx="2168454" cy="1039534"/>
              <a:chOff x="451816" y="3076237"/>
              <a:chExt cx="1509505" cy="1039534"/>
            </a:xfrm>
          </p:grpSpPr>
          <p:sp>
            <p:nvSpPr>
              <p:cNvPr id="44" name="正方形/長方形 43"/>
              <p:cNvSpPr/>
              <p:nvPr/>
            </p:nvSpPr>
            <p:spPr>
              <a:xfrm>
                <a:off x="1194186" y="3076237"/>
                <a:ext cx="767135" cy="1039534"/>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3870" tIns="26935" rIns="0" bIns="26935" rtlCol="0" anchor="t" anchorCtr="0"/>
              <a:lstStyle/>
              <a:p>
                <a:pPr algn="ctr">
                  <a:lnSpc>
                    <a:spcPts val="2239"/>
                  </a:lnSpc>
                </a:pPr>
                <a:endParaRPr lang="en-US" altLang="ja-JP" sz="1200" b="1" dirty="0" smtClean="0">
                  <a:solidFill>
                    <a:schemeClr val="tx1"/>
                  </a:solidFill>
                </a:endParaRPr>
              </a:p>
              <a:p>
                <a:pPr algn="ctr">
                  <a:lnSpc>
                    <a:spcPts val="2239"/>
                  </a:lnSpc>
                </a:pPr>
                <a:r>
                  <a:rPr lang="ja-JP" altLang="en-US" sz="1400" b="1" dirty="0" smtClean="0">
                    <a:solidFill>
                      <a:schemeClr val="tx1"/>
                    </a:solidFill>
                  </a:rPr>
                  <a:t>支出</a:t>
                </a:r>
                <a:endParaRPr lang="en-US" altLang="ja-JP" sz="1400" b="1" dirty="0">
                  <a:solidFill>
                    <a:schemeClr val="tx1"/>
                  </a:solidFill>
                </a:endParaRPr>
              </a:p>
            </p:txBody>
          </p:sp>
          <p:sp>
            <p:nvSpPr>
              <p:cNvPr id="48" name="正方形/長方形 47"/>
              <p:cNvSpPr/>
              <p:nvPr/>
            </p:nvSpPr>
            <p:spPr>
              <a:xfrm>
                <a:off x="451816" y="3078300"/>
                <a:ext cx="743164" cy="103747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3870" tIns="26935" rIns="0" bIns="26935" rtlCol="0" anchor="t" anchorCtr="0"/>
              <a:lstStyle/>
              <a:p>
                <a:pPr algn="ctr">
                  <a:lnSpc>
                    <a:spcPts val="2239"/>
                  </a:lnSpc>
                </a:pPr>
                <a:endParaRPr lang="en-US" altLang="ja-JP" sz="1200" b="1" dirty="0" smtClean="0">
                  <a:solidFill>
                    <a:schemeClr val="tx1"/>
                  </a:solidFill>
                </a:endParaRPr>
              </a:p>
              <a:p>
                <a:pPr algn="ctr">
                  <a:lnSpc>
                    <a:spcPts val="2239"/>
                  </a:lnSpc>
                </a:pPr>
                <a:endParaRPr lang="en-US" altLang="ja-JP" sz="1400" b="1" dirty="0">
                  <a:solidFill>
                    <a:schemeClr val="tx1"/>
                  </a:solidFill>
                </a:endParaRPr>
              </a:p>
            </p:txBody>
          </p:sp>
        </p:grpSp>
        <p:sp>
          <p:nvSpPr>
            <p:cNvPr id="94" name="Rectangle 37"/>
            <p:cNvSpPr>
              <a:spLocks noChangeArrowheads="1"/>
            </p:cNvSpPr>
            <p:nvPr/>
          </p:nvSpPr>
          <p:spPr bwMode="auto">
            <a:xfrm>
              <a:off x="249111" y="5554169"/>
              <a:ext cx="1083555" cy="262933"/>
            </a:xfrm>
            <a:prstGeom prst="rect">
              <a:avLst/>
            </a:prstGeom>
            <a:noFill/>
            <a:ln w="9525">
              <a:noFill/>
              <a:miter lim="800000"/>
              <a:headEnd/>
              <a:tailEnd/>
            </a:ln>
          </p:spPr>
          <p:txBody>
            <a:bodyPr vert="horz" wrap="none" lIns="68406" tIns="34203" rIns="68406" bIns="34203" anchor="ctr"/>
            <a:lstStyle/>
            <a:p>
              <a:pPr algn="ctr"/>
              <a:r>
                <a:rPr lang="ja-JP" altLang="en-US" sz="1400" b="1" dirty="0" smtClean="0"/>
                <a:t>保険料</a:t>
              </a:r>
              <a:endParaRPr lang="en-US" altLang="ja-JP" sz="1400" b="1" dirty="0" smtClean="0"/>
            </a:p>
          </p:txBody>
        </p:sp>
        <p:sp>
          <p:nvSpPr>
            <p:cNvPr id="95" name="Rectangle 37"/>
            <p:cNvSpPr>
              <a:spLocks noChangeArrowheads="1"/>
            </p:cNvSpPr>
            <p:nvPr/>
          </p:nvSpPr>
          <p:spPr bwMode="auto">
            <a:xfrm>
              <a:off x="1358941" y="5554490"/>
              <a:ext cx="1083555" cy="262931"/>
            </a:xfrm>
            <a:prstGeom prst="rect">
              <a:avLst/>
            </a:prstGeom>
            <a:noFill/>
            <a:ln w="9525">
              <a:noFill/>
              <a:miter lim="800000"/>
              <a:headEnd/>
              <a:tailEnd/>
            </a:ln>
          </p:spPr>
          <p:txBody>
            <a:bodyPr vert="horz" wrap="none" lIns="68406" tIns="34203" rIns="68406" bIns="34203" anchor="ctr"/>
            <a:lstStyle/>
            <a:p>
              <a:pPr algn="ctr"/>
              <a:r>
                <a:rPr lang="ja-JP" altLang="en-US" sz="1400" b="1" dirty="0" smtClean="0"/>
                <a:t>保険給付費</a:t>
              </a:r>
              <a:endParaRPr lang="en-US" altLang="ja-JP" sz="1400" b="1" dirty="0" smtClean="0"/>
            </a:p>
          </p:txBody>
        </p:sp>
      </p:grpSp>
      <p:grpSp>
        <p:nvGrpSpPr>
          <p:cNvPr id="102" name="グループ化 101"/>
          <p:cNvGrpSpPr/>
          <p:nvPr/>
        </p:nvGrpSpPr>
        <p:grpSpPr>
          <a:xfrm>
            <a:off x="5304826" y="5179953"/>
            <a:ext cx="2283442" cy="1610181"/>
            <a:chOff x="281620" y="3960831"/>
            <a:chExt cx="2283442" cy="1610181"/>
          </a:xfrm>
        </p:grpSpPr>
        <p:grpSp>
          <p:nvGrpSpPr>
            <p:cNvPr id="103" name="グループ化 102"/>
            <p:cNvGrpSpPr/>
            <p:nvPr/>
          </p:nvGrpSpPr>
          <p:grpSpPr>
            <a:xfrm>
              <a:off x="281620" y="3960831"/>
              <a:ext cx="2168454" cy="1039534"/>
              <a:chOff x="451816" y="3076237"/>
              <a:chExt cx="1509505" cy="1039534"/>
            </a:xfrm>
          </p:grpSpPr>
          <p:sp>
            <p:nvSpPr>
              <p:cNvPr id="109" name="正方形/長方形 108"/>
              <p:cNvSpPr/>
              <p:nvPr/>
            </p:nvSpPr>
            <p:spPr>
              <a:xfrm>
                <a:off x="1194186" y="3076237"/>
                <a:ext cx="767135" cy="1039534"/>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3870" tIns="26935" rIns="0" bIns="26935" rtlCol="0" anchor="t" anchorCtr="0"/>
              <a:lstStyle/>
              <a:p>
                <a:pPr algn="ctr">
                  <a:lnSpc>
                    <a:spcPts val="2239"/>
                  </a:lnSpc>
                </a:pPr>
                <a:endParaRPr lang="en-US" altLang="ja-JP" sz="1200" b="1" dirty="0" smtClean="0">
                  <a:solidFill>
                    <a:schemeClr val="tx1"/>
                  </a:solidFill>
                </a:endParaRPr>
              </a:p>
              <a:p>
                <a:pPr algn="ctr">
                  <a:lnSpc>
                    <a:spcPts val="2239"/>
                  </a:lnSpc>
                </a:pPr>
                <a:r>
                  <a:rPr lang="ja-JP" altLang="en-US" sz="1400" b="1" dirty="0" smtClean="0">
                    <a:solidFill>
                      <a:schemeClr val="tx1"/>
                    </a:solidFill>
                  </a:rPr>
                  <a:t>支出</a:t>
                </a:r>
                <a:endParaRPr lang="en-US" altLang="ja-JP" sz="1400" b="1" dirty="0">
                  <a:solidFill>
                    <a:schemeClr val="tx1"/>
                  </a:solidFill>
                </a:endParaRPr>
              </a:p>
            </p:txBody>
          </p:sp>
          <p:sp>
            <p:nvSpPr>
              <p:cNvPr id="110" name="正方形/長方形 109"/>
              <p:cNvSpPr/>
              <p:nvPr/>
            </p:nvSpPr>
            <p:spPr>
              <a:xfrm>
                <a:off x="451816" y="3078300"/>
                <a:ext cx="743164" cy="103747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3870" tIns="26935" rIns="0" bIns="26935" rtlCol="0" anchor="t" anchorCtr="0"/>
              <a:lstStyle/>
              <a:p>
                <a:pPr algn="ctr">
                  <a:lnSpc>
                    <a:spcPts val="2239"/>
                  </a:lnSpc>
                </a:pPr>
                <a:endParaRPr lang="en-US" altLang="ja-JP" sz="1200" b="1" dirty="0" smtClean="0">
                  <a:solidFill>
                    <a:schemeClr val="tx1"/>
                  </a:solidFill>
                </a:endParaRPr>
              </a:p>
              <a:p>
                <a:pPr algn="ctr">
                  <a:lnSpc>
                    <a:spcPts val="2239"/>
                  </a:lnSpc>
                </a:pPr>
                <a:endParaRPr lang="en-US" altLang="ja-JP" sz="1400" b="1" dirty="0">
                  <a:solidFill>
                    <a:schemeClr val="tx1"/>
                  </a:solidFill>
                </a:endParaRPr>
              </a:p>
            </p:txBody>
          </p:sp>
        </p:grpSp>
        <p:sp>
          <p:nvSpPr>
            <p:cNvPr id="106" name="Rectangle 37"/>
            <p:cNvSpPr>
              <a:spLocks noChangeArrowheads="1"/>
            </p:cNvSpPr>
            <p:nvPr/>
          </p:nvSpPr>
          <p:spPr bwMode="auto">
            <a:xfrm>
              <a:off x="306822" y="5306222"/>
              <a:ext cx="1083555" cy="262932"/>
            </a:xfrm>
            <a:prstGeom prst="rect">
              <a:avLst/>
            </a:prstGeom>
            <a:noFill/>
            <a:ln w="9525">
              <a:noFill/>
              <a:miter lim="800000"/>
              <a:headEnd/>
              <a:tailEnd/>
            </a:ln>
          </p:spPr>
          <p:txBody>
            <a:bodyPr vert="horz" wrap="none" lIns="68406" tIns="34203" rIns="68406" bIns="34203" anchor="ctr"/>
            <a:lstStyle/>
            <a:p>
              <a:pPr algn="ctr"/>
              <a:r>
                <a:rPr lang="ja-JP" altLang="en-US" sz="1400" b="1" dirty="0" smtClean="0"/>
                <a:t>保険料</a:t>
              </a:r>
              <a:endParaRPr lang="en-US" altLang="ja-JP" sz="1400" b="1" dirty="0" smtClean="0"/>
            </a:p>
          </p:txBody>
        </p:sp>
        <p:sp>
          <p:nvSpPr>
            <p:cNvPr id="108" name="Rectangle 37"/>
            <p:cNvSpPr>
              <a:spLocks noChangeArrowheads="1"/>
            </p:cNvSpPr>
            <p:nvPr/>
          </p:nvSpPr>
          <p:spPr bwMode="auto">
            <a:xfrm>
              <a:off x="1481507" y="5308080"/>
              <a:ext cx="1083555" cy="262932"/>
            </a:xfrm>
            <a:prstGeom prst="rect">
              <a:avLst/>
            </a:prstGeom>
            <a:noFill/>
            <a:ln w="9525">
              <a:noFill/>
              <a:miter lim="800000"/>
              <a:headEnd/>
              <a:tailEnd/>
            </a:ln>
          </p:spPr>
          <p:txBody>
            <a:bodyPr vert="horz" wrap="none" lIns="68406" tIns="34203" rIns="68406" bIns="34203" anchor="ctr"/>
            <a:lstStyle/>
            <a:p>
              <a:pPr algn="ctr"/>
              <a:r>
                <a:rPr lang="ja-JP" altLang="en-US" sz="1400" b="1" dirty="0" smtClean="0"/>
                <a:t>保険給付費</a:t>
              </a:r>
              <a:endParaRPr lang="en-US" altLang="ja-JP" sz="1400" b="1" dirty="0" smtClean="0"/>
            </a:p>
          </p:txBody>
        </p:sp>
      </p:grpSp>
      <p:sp>
        <p:nvSpPr>
          <p:cNvPr id="122" name="Rectangle 37"/>
          <p:cNvSpPr>
            <a:spLocks noChangeArrowheads="1"/>
          </p:cNvSpPr>
          <p:nvPr/>
        </p:nvSpPr>
        <p:spPr bwMode="auto">
          <a:xfrm>
            <a:off x="4664968" y="4149080"/>
            <a:ext cx="1083555" cy="262932"/>
          </a:xfrm>
          <a:prstGeom prst="rect">
            <a:avLst/>
          </a:prstGeom>
          <a:noFill/>
          <a:ln w="9525">
            <a:noFill/>
            <a:miter lim="800000"/>
            <a:headEnd/>
            <a:tailEnd/>
          </a:ln>
        </p:spPr>
        <p:txBody>
          <a:bodyPr vert="horz" wrap="none" lIns="68406" tIns="34203" rIns="68406" bIns="34203" anchor="ctr"/>
          <a:lstStyle/>
          <a:p>
            <a:pPr algn="ctr"/>
            <a:r>
              <a:rPr lang="ja-JP" altLang="en-US" sz="1400" b="1" u="sng" dirty="0" smtClean="0"/>
              <a:t>納付金</a:t>
            </a:r>
            <a:endParaRPr lang="en-US" altLang="ja-JP" sz="1400" b="1" u="sng" dirty="0" smtClean="0"/>
          </a:p>
        </p:txBody>
      </p:sp>
      <p:sp>
        <p:nvSpPr>
          <p:cNvPr id="129" name="Rectangle 37"/>
          <p:cNvSpPr>
            <a:spLocks noChangeArrowheads="1"/>
          </p:cNvSpPr>
          <p:nvPr/>
        </p:nvSpPr>
        <p:spPr bwMode="auto">
          <a:xfrm>
            <a:off x="7045434" y="4098688"/>
            <a:ext cx="652720" cy="262932"/>
          </a:xfrm>
          <a:prstGeom prst="rect">
            <a:avLst/>
          </a:prstGeom>
          <a:noFill/>
          <a:ln w="9525">
            <a:noFill/>
            <a:miter lim="800000"/>
            <a:headEnd/>
            <a:tailEnd/>
          </a:ln>
        </p:spPr>
        <p:txBody>
          <a:bodyPr vert="horz" wrap="none" lIns="68406" tIns="34203" rIns="68406" bIns="34203" anchor="ctr"/>
          <a:lstStyle/>
          <a:p>
            <a:pPr algn="ctr"/>
            <a:r>
              <a:rPr lang="ja-JP" altLang="en-US" sz="1400" b="1" u="sng" dirty="0" smtClean="0"/>
              <a:t>交付金</a:t>
            </a:r>
            <a:endParaRPr lang="en-US" altLang="ja-JP" sz="1400" b="1" u="sng" dirty="0" smtClean="0"/>
          </a:p>
        </p:txBody>
      </p:sp>
      <p:sp>
        <p:nvSpPr>
          <p:cNvPr id="132" name="正方形/長方形 131"/>
          <p:cNvSpPr/>
          <p:nvPr/>
        </p:nvSpPr>
        <p:spPr>
          <a:xfrm>
            <a:off x="156482" y="389588"/>
            <a:ext cx="9577511" cy="1584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chorCtr="0"/>
          <a:lstStyle/>
          <a:p>
            <a:pPr marL="174625" indent="-174625">
              <a:lnSpc>
                <a:spcPts val="2000"/>
              </a:lnSpc>
            </a:pPr>
            <a:r>
              <a:rPr kumimoji="1" lang="ja-JP" altLang="en-US" sz="1500" dirty="0" smtClean="0">
                <a:solidFill>
                  <a:schemeClr val="tx1"/>
                </a:solidFill>
              </a:rPr>
              <a:t>○ </a:t>
            </a:r>
            <a:r>
              <a:rPr kumimoji="1" lang="ja-JP" altLang="en-US" sz="1500" b="1" u="sng" dirty="0" smtClean="0">
                <a:solidFill>
                  <a:schemeClr val="tx1"/>
                </a:solidFill>
              </a:rPr>
              <a:t>都道府県</a:t>
            </a:r>
            <a:r>
              <a:rPr lang="ja-JP" altLang="en-US" sz="1500" b="1" u="sng" dirty="0">
                <a:solidFill>
                  <a:schemeClr val="tx1"/>
                </a:solidFill>
              </a:rPr>
              <a:t>が</a:t>
            </a:r>
            <a:r>
              <a:rPr kumimoji="1" lang="ja-JP" altLang="en-US" sz="1500" b="1" u="sng" dirty="0" smtClean="0">
                <a:solidFill>
                  <a:schemeClr val="tx1"/>
                </a:solidFill>
              </a:rPr>
              <a:t>財政運営の責任主体となり</a:t>
            </a:r>
            <a:r>
              <a:rPr kumimoji="1" lang="ja-JP" altLang="en-US" sz="1500" dirty="0" smtClean="0">
                <a:solidFill>
                  <a:schemeClr val="tx1"/>
                </a:solidFill>
              </a:rPr>
              <a:t>、</a:t>
            </a:r>
            <a:r>
              <a:rPr kumimoji="1" lang="ja-JP" altLang="en-US" sz="1500" b="1" u="sng" dirty="0" smtClean="0">
                <a:solidFill>
                  <a:schemeClr val="tx1"/>
                </a:solidFill>
              </a:rPr>
              <a:t>市町村ごとの国保事業費納付金の額の決定</a:t>
            </a:r>
            <a:r>
              <a:rPr kumimoji="1" lang="ja-JP" altLang="en-US" sz="1500" dirty="0" smtClean="0">
                <a:solidFill>
                  <a:schemeClr val="tx1"/>
                </a:solidFill>
              </a:rPr>
              <a:t>や、</a:t>
            </a:r>
            <a:r>
              <a:rPr kumimoji="1" lang="ja-JP" altLang="en-US" sz="1500" b="1" u="sng" dirty="0" smtClean="0">
                <a:solidFill>
                  <a:schemeClr val="tx1"/>
                </a:solidFill>
              </a:rPr>
              <a:t>保険給付に必要な費用を、全額、市町村に対して支払う</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（保険給付費等交付金の交付</a:t>
            </a:r>
            <a:r>
              <a:rPr kumimoji="1" lang="ja-JP" altLang="en-US" sz="1400" dirty="0" smtClean="0">
                <a:solidFill>
                  <a:schemeClr val="tx1"/>
                </a:solidFill>
              </a:rPr>
              <a:t>）</a:t>
            </a:r>
            <a:r>
              <a:rPr kumimoji="1" lang="ja-JP" altLang="en-US" sz="1500" dirty="0" smtClean="0">
                <a:solidFill>
                  <a:schemeClr val="tx1"/>
                </a:solidFill>
              </a:rPr>
              <a:t>ことにより、</a:t>
            </a:r>
            <a:r>
              <a:rPr kumimoji="1" lang="ja-JP" altLang="en-US" sz="1500" b="1" u="sng" dirty="0" smtClean="0">
                <a:solidFill>
                  <a:schemeClr val="tx1"/>
                </a:solidFill>
              </a:rPr>
              <a:t>国保財政の「入り」と「出」を管理</a:t>
            </a:r>
            <a:r>
              <a:rPr kumimoji="1" lang="ja-JP" altLang="en-US" sz="1500" dirty="0" smtClean="0">
                <a:solidFill>
                  <a:schemeClr val="tx1"/>
                </a:solidFill>
              </a:rPr>
              <a:t>する。</a:t>
            </a:r>
            <a:endParaRPr kumimoji="1" lang="en-US" altLang="ja-JP" sz="1500" dirty="0" smtClean="0">
              <a:solidFill>
                <a:schemeClr val="tx1"/>
              </a:solidFill>
            </a:endParaRPr>
          </a:p>
          <a:p>
            <a:pPr marL="174625" indent="92075">
              <a:lnSpc>
                <a:spcPts val="2000"/>
              </a:lnSpc>
              <a:spcBef>
                <a:spcPts val="300"/>
              </a:spcBef>
            </a:pPr>
            <a:r>
              <a:rPr kumimoji="1" lang="ja-JP" altLang="en-US" sz="1500" dirty="0" smtClean="0">
                <a:solidFill>
                  <a:schemeClr val="tx1"/>
                </a:solidFill>
              </a:rPr>
              <a:t>　</a:t>
            </a:r>
            <a:r>
              <a:rPr kumimoji="1" lang="en-US" altLang="ja-JP" sz="1500" dirty="0" smtClean="0">
                <a:solidFill>
                  <a:schemeClr val="tx1"/>
                </a:solidFill>
                <a:latin typeface="+mn-ea"/>
              </a:rPr>
              <a:t>※ </a:t>
            </a:r>
            <a:r>
              <a:rPr kumimoji="1" lang="ja-JP" altLang="en-US" sz="1500" b="1" u="sng" dirty="0" smtClean="0">
                <a:solidFill>
                  <a:schemeClr val="tx1"/>
                </a:solidFill>
                <a:latin typeface="+mn-ea"/>
              </a:rPr>
              <a:t>都道府県にも国保特別会計を設置</a:t>
            </a:r>
            <a:endParaRPr kumimoji="1" lang="en-US" altLang="ja-JP" sz="1500" b="1" u="sng" dirty="0" smtClean="0">
              <a:solidFill>
                <a:schemeClr val="tx1"/>
              </a:solidFill>
              <a:latin typeface="+mn-ea"/>
            </a:endParaRPr>
          </a:p>
          <a:p>
            <a:pPr marL="174625" indent="-174625">
              <a:lnSpc>
                <a:spcPts val="2000"/>
              </a:lnSpc>
              <a:spcBef>
                <a:spcPts val="1200"/>
              </a:spcBef>
            </a:pPr>
            <a:r>
              <a:rPr kumimoji="1" lang="ja-JP" altLang="en-US" sz="1500" dirty="0" smtClean="0">
                <a:solidFill>
                  <a:schemeClr val="tx1"/>
                </a:solidFill>
                <a:latin typeface="+mn-ea"/>
              </a:rPr>
              <a:t>○ </a:t>
            </a:r>
            <a:r>
              <a:rPr kumimoji="1" lang="ja-JP" altLang="en-US" sz="1500" b="1" u="sng" dirty="0" smtClean="0">
                <a:solidFill>
                  <a:schemeClr val="tx1"/>
                </a:solidFill>
                <a:latin typeface="+mn-ea"/>
              </a:rPr>
              <a:t>市町村は</a:t>
            </a:r>
            <a:r>
              <a:rPr kumimoji="1" lang="ja-JP" altLang="en-US" sz="1500" dirty="0" smtClean="0">
                <a:solidFill>
                  <a:schemeClr val="tx1"/>
                </a:solidFill>
                <a:latin typeface="+mn-ea"/>
              </a:rPr>
              <a:t>、</a:t>
            </a:r>
            <a:r>
              <a:rPr kumimoji="1" lang="ja-JP" altLang="en-US" sz="1500" b="1" u="sng" dirty="0" smtClean="0">
                <a:solidFill>
                  <a:schemeClr val="tx1"/>
                </a:solidFill>
                <a:latin typeface="+mn-ea"/>
              </a:rPr>
              <a:t>都道府県が市町村ごとに決定した納付金を都道府県に納付</a:t>
            </a:r>
            <a:r>
              <a:rPr kumimoji="1" lang="ja-JP" altLang="en-US" sz="1500" dirty="0" smtClean="0">
                <a:solidFill>
                  <a:schemeClr val="tx1"/>
                </a:solidFill>
                <a:latin typeface="+mn-ea"/>
              </a:rPr>
              <a:t>する。</a:t>
            </a:r>
            <a:endParaRPr kumimoji="1" lang="en-US" altLang="ja-JP" sz="1500" dirty="0" smtClean="0">
              <a:solidFill>
                <a:schemeClr val="tx1"/>
              </a:solidFill>
              <a:latin typeface="+mn-ea"/>
            </a:endParaRPr>
          </a:p>
          <a:p>
            <a:pPr marL="174625" indent="92075">
              <a:lnSpc>
                <a:spcPts val="2000"/>
              </a:lnSpc>
            </a:pPr>
            <a:r>
              <a:rPr lang="en-US" altLang="ja-JP" sz="1500" dirty="0" smtClean="0">
                <a:solidFill>
                  <a:schemeClr val="tx1"/>
                </a:solidFill>
                <a:latin typeface="+mn-ea"/>
              </a:rPr>
              <a:t>※ </a:t>
            </a:r>
            <a:r>
              <a:rPr lang="ja-JP" altLang="en-US" sz="1500" dirty="0" smtClean="0">
                <a:solidFill>
                  <a:schemeClr val="tx1"/>
                </a:solidFill>
                <a:latin typeface="+mn-ea"/>
              </a:rPr>
              <a:t>納付金の額は、市町村ごとの医療費水準と所得水準を考慮</a:t>
            </a:r>
            <a:endParaRPr kumimoji="1" lang="ja-JP" altLang="en-US" sz="1500" dirty="0">
              <a:solidFill>
                <a:schemeClr val="tx1"/>
              </a:solidFill>
              <a:latin typeface="+mn-ea"/>
            </a:endParaRPr>
          </a:p>
        </p:txBody>
      </p:sp>
      <p:sp>
        <p:nvSpPr>
          <p:cNvPr id="58" name="テキスト ボックス 57"/>
          <p:cNvSpPr txBox="1"/>
          <p:nvPr/>
        </p:nvSpPr>
        <p:spPr>
          <a:xfrm>
            <a:off x="7787646" y="83317"/>
            <a:ext cx="2323910" cy="253750"/>
          </a:xfrm>
          <a:prstGeom prst="rect">
            <a:avLst/>
          </a:prstGeom>
          <a:noFill/>
        </p:spPr>
        <p:txBody>
          <a:bodyPr wrap="square" lIns="68415" tIns="34208" rIns="68415" bIns="34208" rtlCol="0">
            <a:spAutoFit/>
          </a:bodyPr>
          <a:lstStyle/>
          <a:p>
            <a:r>
              <a:rPr lang="en-US" altLang="ja-JP" sz="1200" dirty="0"/>
              <a:t>※</a:t>
            </a:r>
            <a:r>
              <a:rPr lang="ja-JP" altLang="en-US" sz="1200" dirty="0"/>
              <a:t>詳細は引き続き地方と協議</a:t>
            </a:r>
          </a:p>
        </p:txBody>
      </p:sp>
      <p:sp>
        <p:nvSpPr>
          <p:cNvPr id="59" name="Rectangle 37"/>
          <p:cNvSpPr>
            <a:spLocks noChangeArrowheads="1"/>
          </p:cNvSpPr>
          <p:nvPr/>
        </p:nvSpPr>
        <p:spPr bwMode="auto">
          <a:xfrm>
            <a:off x="3457244" y="2630251"/>
            <a:ext cx="2361750" cy="352949"/>
          </a:xfrm>
          <a:prstGeom prst="rect">
            <a:avLst/>
          </a:prstGeom>
          <a:solidFill>
            <a:schemeClr val="accent6">
              <a:lumMod val="60000"/>
              <a:lumOff val="40000"/>
            </a:schemeClr>
          </a:solidFill>
          <a:ln w="19050" cmpd="dbl">
            <a:solidFill>
              <a:schemeClr val="tx1"/>
            </a:solidFill>
            <a:miter lim="800000"/>
            <a:headEnd/>
            <a:tailEnd/>
          </a:ln>
        </p:spPr>
        <p:txBody>
          <a:bodyPr wrap="none" lIns="91411" tIns="36000" rIns="91411" bIns="72000" anchor="ctr"/>
          <a:lstStyle/>
          <a:p>
            <a:pPr algn="ctr">
              <a:lnSpc>
                <a:spcPts val="3080"/>
              </a:lnSpc>
            </a:pPr>
            <a:r>
              <a:rPr lang="ja-JP" altLang="en-US" sz="1600" dirty="0" smtClean="0">
                <a:latin typeface="HGS創英角ｺﾞｼｯｸUB" panose="020B0900000000000000" pitchFamily="50" charset="-128"/>
                <a:ea typeface="HGS創英角ｺﾞｼｯｸUB" panose="020B0900000000000000" pitchFamily="50" charset="-128"/>
              </a:rPr>
              <a:t>都道府県の国保特別会計</a:t>
            </a:r>
            <a:endParaRPr lang="ja-JP" altLang="en-US" sz="1600" dirty="0">
              <a:latin typeface="HGS創英角ｺﾞｼｯｸUB" panose="020B0900000000000000" pitchFamily="50" charset="-128"/>
              <a:ea typeface="HGS創英角ｺﾞｼｯｸUB" panose="020B0900000000000000" pitchFamily="50" charset="-128"/>
            </a:endParaRPr>
          </a:p>
        </p:txBody>
      </p:sp>
      <p:sp>
        <p:nvSpPr>
          <p:cNvPr id="62" name="Rectangle 37"/>
          <p:cNvSpPr>
            <a:spLocks noChangeArrowheads="1"/>
          </p:cNvSpPr>
          <p:nvPr/>
        </p:nvSpPr>
        <p:spPr bwMode="auto">
          <a:xfrm>
            <a:off x="56456" y="4602523"/>
            <a:ext cx="1188000" cy="504000"/>
          </a:xfrm>
          <a:prstGeom prst="rect">
            <a:avLst/>
          </a:prstGeom>
          <a:solidFill>
            <a:srgbClr val="CCECFF"/>
          </a:solidFill>
          <a:ln w="19050" cmpd="dbl">
            <a:solidFill>
              <a:schemeClr val="tx1"/>
            </a:solidFill>
            <a:miter lim="800000"/>
            <a:headEnd/>
            <a:tailEnd/>
          </a:ln>
        </p:spPr>
        <p:txBody>
          <a:bodyPr wrap="none" lIns="36000" tIns="72000" rIns="91411" bIns="36000" anchor="ctr"/>
          <a:lstStyle/>
          <a:p>
            <a:pPr>
              <a:lnSpc>
                <a:spcPts val="1800"/>
              </a:lnSpc>
            </a:pPr>
            <a:r>
              <a:rPr lang="ja-JP" altLang="en-US" sz="1400" dirty="0" smtClean="0">
                <a:latin typeface="HGS創英角ｺﾞｼｯｸUB" panose="020B0900000000000000" pitchFamily="50" charset="-128"/>
                <a:ea typeface="HGS創英角ｺﾞｼｯｸUB" panose="020B0900000000000000" pitchFamily="50" charset="-128"/>
              </a:rPr>
              <a:t>市町村の</a:t>
            </a:r>
            <a:endParaRPr lang="en-US" altLang="ja-JP" sz="1400" dirty="0" smtClean="0">
              <a:latin typeface="HGS創英角ｺﾞｼｯｸUB" panose="020B0900000000000000" pitchFamily="50" charset="-128"/>
              <a:ea typeface="HGS創英角ｺﾞｼｯｸUB" panose="020B0900000000000000" pitchFamily="50" charset="-128"/>
            </a:endParaRPr>
          </a:p>
          <a:p>
            <a:pPr>
              <a:lnSpc>
                <a:spcPts val="1800"/>
              </a:lnSpc>
            </a:pPr>
            <a:r>
              <a:rPr lang="ja-JP" altLang="en-US" sz="1400" dirty="0" smtClean="0">
                <a:latin typeface="HGS創英角ｺﾞｼｯｸUB" panose="020B0900000000000000" pitchFamily="50" charset="-128"/>
                <a:ea typeface="HGS創英角ｺﾞｼｯｸUB" panose="020B0900000000000000" pitchFamily="50" charset="-128"/>
              </a:rPr>
              <a:t>国保特別会計</a:t>
            </a:r>
            <a:endParaRPr lang="ja-JP" altLang="en-US" sz="1400" dirty="0">
              <a:latin typeface="HGS創英角ｺﾞｼｯｸUB" panose="020B0900000000000000" pitchFamily="50" charset="-128"/>
              <a:ea typeface="HGS創英角ｺﾞｼｯｸUB" panose="020B0900000000000000" pitchFamily="50" charset="-128"/>
            </a:endParaRPr>
          </a:p>
        </p:txBody>
      </p:sp>
      <p:sp>
        <p:nvSpPr>
          <p:cNvPr id="65" name="左矢印 64"/>
          <p:cNvSpPr/>
          <p:nvPr/>
        </p:nvSpPr>
        <p:spPr>
          <a:xfrm rot="5400000">
            <a:off x="1009996" y="6068907"/>
            <a:ext cx="419254" cy="180000"/>
          </a:xfrm>
          <a:prstGeom prst="leftArrow">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66" name="Rectangle 37"/>
          <p:cNvSpPr>
            <a:spLocks noChangeArrowheads="1"/>
          </p:cNvSpPr>
          <p:nvPr/>
        </p:nvSpPr>
        <p:spPr bwMode="auto">
          <a:xfrm>
            <a:off x="3476968" y="4597478"/>
            <a:ext cx="1188000" cy="504000"/>
          </a:xfrm>
          <a:prstGeom prst="rect">
            <a:avLst/>
          </a:prstGeom>
          <a:solidFill>
            <a:srgbClr val="CCECFF"/>
          </a:solidFill>
          <a:ln w="19050" cmpd="dbl">
            <a:solidFill>
              <a:schemeClr val="tx1"/>
            </a:solidFill>
            <a:miter lim="800000"/>
            <a:headEnd/>
            <a:tailEnd/>
          </a:ln>
        </p:spPr>
        <p:txBody>
          <a:bodyPr wrap="none" lIns="36000" tIns="72000" rIns="91411" bIns="36000" anchor="ctr"/>
          <a:lstStyle/>
          <a:p>
            <a:pPr>
              <a:lnSpc>
                <a:spcPts val="1800"/>
              </a:lnSpc>
            </a:pPr>
            <a:r>
              <a:rPr lang="ja-JP" altLang="en-US" sz="1400" dirty="0" smtClean="0">
                <a:latin typeface="HGS創英角ｺﾞｼｯｸUB" panose="020B0900000000000000" pitchFamily="50" charset="-128"/>
                <a:ea typeface="HGS創英角ｺﾞｼｯｸUB" panose="020B0900000000000000" pitchFamily="50" charset="-128"/>
              </a:rPr>
              <a:t>市町村の</a:t>
            </a:r>
            <a:endParaRPr lang="en-US" altLang="ja-JP" sz="1400" dirty="0" smtClean="0">
              <a:latin typeface="HGS創英角ｺﾞｼｯｸUB" panose="020B0900000000000000" pitchFamily="50" charset="-128"/>
              <a:ea typeface="HGS創英角ｺﾞｼｯｸUB" panose="020B0900000000000000" pitchFamily="50" charset="-128"/>
            </a:endParaRPr>
          </a:p>
          <a:p>
            <a:pPr>
              <a:lnSpc>
                <a:spcPts val="1800"/>
              </a:lnSpc>
            </a:pPr>
            <a:r>
              <a:rPr lang="ja-JP" altLang="en-US" sz="1400" dirty="0" smtClean="0">
                <a:latin typeface="HGS創英角ｺﾞｼｯｸUB" panose="020B0900000000000000" pitchFamily="50" charset="-128"/>
                <a:ea typeface="HGS創英角ｺﾞｼｯｸUB" panose="020B0900000000000000" pitchFamily="50" charset="-128"/>
              </a:rPr>
              <a:t>国保特別会計</a:t>
            </a:r>
            <a:endParaRPr lang="ja-JP" altLang="en-US" sz="1400" dirty="0">
              <a:latin typeface="HGS創英角ｺﾞｼｯｸUB" panose="020B0900000000000000" pitchFamily="50" charset="-128"/>
              <a:ea typeface="HGS創英角ｺﾞｼｯｸUB" panose="020B0900000000000000" pitchFamily="50" charset="-128"/>
            </a:endParaRPr>
          </a:p>
        </p:txBody>
      </p:sp>
      <p:sp>
        <p:nvSpPr>
          <p:cNvPr id="67" name="左矢印 66"/>
          <p:cNvSpPr/>
          <p:nvPr/>
        </p:nvSpPr>
        <p:spPr>
          <a:xfrm rot="5400000">
            <a:off x="4935088" y="4345015"/>
            <a:ext cx="1368000" cy="252000"/>
          </a:xfrm>
          <a:prstGeom prst="leftArrow">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68" name="左矢印 67"/>
          <p:cNvSpPr/>
          <p:nvPr/>
        </p:nvSpPr>
        <p:spPr>
          <a:xfrm rot="5400000">
            <a:off x="5744070" y="6189108"/>
            <a:ext cx="419254" cy="180000"/>
          </a:xfrm>
          <a:prstGeom prst="leftArrow">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72" name="Rectangle 37"/>
          <p:cNvSpPr>
            <a:spLocks noChangeArrowheads="1"/>
          </p:cNvSpPr>
          <p:nvPr/>
        </p:nvSpPr>
        <p:spPr bwMode="auto">
          <a:xfrm>
            <a:off x="4726334" y="4915451"/>
            <a:ext cx="525161" cy="197801"/>
          </a:xfrm>
          <a:prstGeom prst="rect">
            <a:avLst/>
          </a:prstGeom>
          <a:noFill/>
          <a:ln w="9525">
            <a:noFill/>
            <a:miter lim="800000"/>
            <a:headEnd/>
            <a:tailEnd/>
          </a:ln>
        </p:spPr>
        <p:txBody>
          <a:bodyPr vert="horz" wrap="none" lIns="68406" tIns="34203" rIns="68406" bIns="34203" anchor="ctr"/>
          <a:lstStyle/>
          <a:p>
            <a:pPr algn="ctr"/>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Ａ市</a:t>
            </a:r>
            <a:endParaRPr lang="ja-JP" altLang="en-US" dirty="0">
              <a:solidFill>
                <a:prstClr val="black"/>
              </a:solidFill>
              <a:latin typeface="HG創英角ｺﾞｼｯｸUB" panose="020B0909000000000000" pitchFamily="49" charset="-128"/>
              <a:ea typeface="HG創英角ｺﾞｼｯｸUB" panose="020B0909000000000000" pitchFamily="49" charset="-128"/>
            </a:endParaRPr>
          </a:p>
        </p:txBody>
      </p:sp>
      <p:sp>
        <p:nvSpPr>
          <p:cNvPr id="75" name="左矢印 74"/>
          <p:cNvSpPr/>
          <p:nvPr/>
        </p:nvSpPr>
        <p:spPr>
          <a:xfrm rot="16200000">
            <a:off x="6835807" y="6181648"/>
            <a:ext cx="419254" cy="180000"/>
          </a:xfrm>
          <a:prstGeom prst="leftArrow">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cxnSp>
        <p:nvCxnSpPr>
          <p:cNvPr id="82" name="直線矢印コネクタ 81"/>
          <p:cNvCxnSpPr>
            <a:stCxn id="70" idx="1"/>
            <a:endCxn id="129" idx="2"/>
          </p:cNvCxnSpPr>
          <p:nvPr/>
        </p:nvCxnSpPr>
        <p:spPr>
          <a:xfrm flipH="1" flipV="1">
            <a:off x="7371794" y="4361620"/>
            <a:ext cx="420201" cy="895180"/>
          </a:xfrm>
          <a:prstGeom prst="straightConnector1">
            <a:avLst/>
          </a:prstGeom>
          <a:ln w="127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0" name="左矢印 79"/>
          <p:cNvSpPr/>
          <p:nvPr/>
        </p:nvSpPr>
        <p:spPr>
          <a:xfrm rot="16200000">
            <a:off x="6267220" y="4318446"/>
            <a:ext cx="1332000" cy="360040"/>
          </a:xfrm>
          <a:prstGeom prst="leftArrow">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128" name="額縁 127"/>
          <p:cNvSpPr/>
          <p:nvPr/>
        </p:nvSpPr>
        <p:spPr>
          <a:xfrm>
            <a:off x="145455" y="2131400"/>
            <a:ext cx="920069" cy="360000"/>
          </a:xfrm>
          <a:prstGeom prst="bevel">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kumimoji="1" lang="ja-JP" altLang="en-US" sz="1400" b="1" dirty="0" smtClean="0">
                <a:solidFill>
                  <a:schemeClr val="tx1"/>
                </a:solidFill>
                <a:latin typeface="+mn-ea"/>
              </a:rPr>
              <a:t>現行</a:t>
            </a:r>
            <a:endParaRPr kumimoji="1" lang="ja-JP" altLang="en-US" sz="1400" b="1" dirty="0">
              <a:solidFill>
                <a:schemeClr val="tx1"/>
              </a:solidFill>
              <a:latin typeface="+mn-ea"/>
            </a:endParaRPr>
          </a:p>
        </p:txBody>
      </p:sp>
      <p:sp>
        <p:nvSpPr>
          <p:cNvPr id="131" name="額縁 130"/>
          <p:cNvSpPr/>
          <p:nvPr/>
        </p:nvSpPr>
        <p:spPr>
          <a:xfrm>
            <a:off x="2864768" y="2113846"/>
            <a:ext cx="911705" cy="360000"/>
          </a:xfrm>
          <a:prstGeom prst="bevel">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kumimoji="1" lang="ja-JP" altLang="en-US" sz="1400" b="1" dirty="0" smtClean="0">
                <a:solidFill>
                  <a:schemeClr val="tx1"/>
                </a:solidFill>
                <a:latin typeface="+mn-ea"/>
              </a:rPr>
              <a:t>改革後</a:t>
            </a:r>
            <a:endParaRPr kumimoji="1" lang="ja-JP" altLang="en-US" sz="1400" b="1" dirty="0">
              <a:solidFill>
                <a:schemeClr val="tx1"/>
              </a:solidFill>
              <a:latin typeface="+mn-ea"/>
            </a:endParaRPr>
          </a:p>
        </p:txBody>
      </p:sp>
      <p:grpSp>
        <p:nvGrpSpPr>
          <p:cNvPr id="4" name="グループ化 3"/>
          <p:cNvGrpSpPr/>
          <p:nvPr/>
        </p:nvGrpSpPr>
        <p:grpSpPr>
          <a:xfrm>
            <a:off x="179361" y="5198463"/>
            <a:ext cx="523427" cy="368324"/>
            <a:chOff x="179361" y="5198463"/>
            <a:chExt cx="523427" cy="368324"/>
          </a:xfrm>
        </p:grpSpPr>
        <p:sp>
          <p:nvSpPr>
            <p:cNvPr id="93" name="左矢印 92"/>
            <p:cNvSpPr/>
            <p:nvPr/>
          </p:nvSpPr>
          <p:spPr>
            <a:xfrm rot="10800000">
              <a:off x="200472" y="5198463"/>
              <a:ext cx="502316" cy="368324"/>
            </a:xfrm>
            <a:prstGeom prst="leftArrow">
              <a:avLst/>
            </a:prstGeom>
            <a:solidFill>
              <a:srgbClr val="FFFF00">
                <a:alpha val="28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63" name="Rectangle 37"/>
            <p:cNvSpPr>
              <a:spLocks noChangeArrowheads="1"/>
            </p:cNvSpPr>
            <p:nvPr/>
          </p:nvSpPr>
          <p:spPr bwMode="auto">
            <a:xfrm>
              <a:off x="179361" y="5276376"/>
              <a:ext cx="506423" cy="212498"/>
            </a:xfrm>
            <a:prstGeom prst="rect">
              <a:avLst/>
            </a:prstGeom>
            <a:noFill/>
            <a:ln w="9525">
              <a:noFill/>
              <a:miter lim="800000"/>
              <a:headEnd/>
              <a:tailEnd/>
            </a:ln>
          </p:spPr>
          <p:txBody>
            <a:bodyPr vert="horz" wrap="none" lIns="68406" tIns="34203" rIns="68406" bIns="34203" anchor="ctr"/>
            <a:lstStyle/>
            <a:p>
              <a:pPr algn="ctr"/>
              <a:r>
                <a:rPr lang="ja-JP" altLang="en-US" sz="1000" b="1" dirty="0" smtClean="0"/>
                <a:t>公費</a:t>
              </a:r>
              <a:endParaRPr lang="en-US" altLang="ja-JP" sz="1000" b="1" dirty="0" smtClean="0"/>
            </a:p>
          </p:txBody>
        </p:sp>
      </p:grpSp>
      <p:sp>
        <p:nvSpPr>
          <p:cNvPr id="96" name="Rectangle 37"/>
          <p:cNvSpPr>
            <a:spLocks noChangeArrowheads="1"/>
          </p:cNvSpPr>
          <p:nvPr/>
        </p:nvSpPr>
        <p:spPr bwMode="auto">
          <a:xfrm>
            <a:off x="-43542" y="5294162"/>
            <a:ext cx="1012846" cy="835473"/>
          </a:xfrm>
          <a:prstGeom prst="rect">
            <a:avLst/>
          </a:prstGeom>
          <a:noFill/>
          <a:ln w="9525">
            <a:noFill/>
            <a:miter lim="800000"/>
            <a:headEnd/>
            <a:tailEnd/>
          </a:ln>
        </p:spPr>
        <p:txBody>
          <a:bodyPr vert="horz" wrap="none" lIns="68406" tIns="34203" rIns="68406" bIns="34203" anchor="ctr"/>
          <a:lstStyle/>
          <a:p>
            <a:r>
              <a:rPr lang="ja-JP" altLang="en-US" sz="800" b="1" dirty="0" smtClean="0"/>
              <a:t>・定率国庫負担</a:t>
            </a:r>
            <a:endParaRPr lang="en-US" altLang="ja-JP" sz="800" b="1" dirty="0" smtClean="0"/>
          </a:p>
          <a:p>
            <a:r>
              <a:rPr lang="ja-JP" altLang="en-US" sz="800" b="1" dirty="0" smtClean="0"/>
              <a:t>・保険料軽減　等</a:t>
            </a:r>
            <a:endParaRPr lang="en-US" altLang="ja-JP" sz="800" b="1" dirty="0" smtClean="0"/>
          </a:p>
        </p:txBody>
      </p:sp>
      <p:sp>
        <p:nvSpPr>
          <p:cNvPr id="3" name="正方形/長方形 2"/>
          <p:cNvSpPr/>
          <p:nvPr/>
        </p:nvSpPr>
        <p:spPr>
          <a:xfrm>
            <a:off x="791487" y="5182572"/>
            <a:ext cx="865864" cy="443527"/>
          </a:xfrm>
          <a:prstGeom prst="rect">
            <a:avLst/>
          </a:prstGeom>
          <a:solidFill>
            <a:srgbClr val="FFFF00">
              <a:alpha val="28000"/>
            </a:srgbClr>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Rectangle 37"/>
          <p:cNvSpPr>
            <a:spLocks noChangeArrowheads="1"/>
          </p:cNvSpPr>
          <p:nvPr/>
        </p:nvSpPr>
        <p:spPr bwMode="auto">
          <a:xfrm>
            <a:off x="970626" y="5511038"/>
            <a:ext cx="506423" cy="212498"/>
          </a:xfrm>
          <a:prstGeom prst="rect">
            <a:avLst/>
          </a:prstGeom>
          <a:noFill/>
          <a:ln w="9525">
            <a:noFill/>
            <a:miter lim="800000"/>
            <a:headEnd/>
            <a:tailEnd/>
          </a:ln>
        </p:spPr>
        <p:txBody>
          <a:bodyPr vert="horz" wrap="none" lIns="68406" tIns="34203" rIns="68406" bIns="34203" anchor="ctr"/>
          <a:lstStyle/>
          <a:p>
            <a:pPr algn="ctr">
              <a:lnSpc>
                <a:spcPts val="2239"/>
              </a:lnSpc>
            </a:pPr>
            <a:r>
              <a:rPr lang="ja-JP" altLang="en-US" sz="1400" b="1" dirty="0" smtClean="0"/>
              <a:t>収入</a:t>
            </a:r>
            <a:endParaRPr lang="en-US" altLang="ja-JP" sz="1400" b="1" dirty="0"/>
          </a:p>
        </p:txBody>
      </p:sp>
      <p:sp>
        <p:nvSpPr>
          <p:cNvPr id="81" name="正方形/長方形 80"/>
          <p:cNvSpPr/>
          <p:nvPr/>
        </p:nvSpPr>
        <p:spPr>
          <a:xfrm>
            <a:off x="5307057" y="5195288"/>
            <a:ext cx="437662" cy="678809"/>
          </a:xfrm>
          <a:prstGeom prst="rect">
            <a:avLst/>
          </a:prstGeom>
          <a:solidFill>
            <a:srgbClr val="FFFF00">
              <a:alpha val="28000"/>
            </a:srgbClr>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p:cNvGrpSpPr/>
          <p:nvPr/>
        </p:nvGrpSpPr>
        <p:grpSpPr>
          <a:xfrm>
            <a:off x="4714924" y="5331396"/>
            <a:ext cx="523427" cy="368324"/>
            <a:chOff x="179361" y="5198463"/>
            <a:chExt cx="523427" cy="368324"/>
          </a:xfrm>
        </p:grpSpPr>
        <p:sp>
          <p:nvSpPr>
            <p:cNvPr id="86" name="左矢印 85"/>
            <p:cNvSpPr/>
            <p:nvPr/>
          </p:nvSpPr>
          <p:spPr>
            <a:xfrm rot="10800000">
              <a:off x="200472" y="5198463"/>
              <a:ext cx="502316" cy="368324"/>
            </a:xfrm>
            <a:prstGeom prst="leftArrow">
              <a:avLst/>
            </a:prstGeom>
            <a:solidFill>
              <a:srgbClr val="FFFF00">
                <a:alpha val="28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87" name="Rectangle 37"/>
            <p:cNvSpPr>
              <a:spLocks noChangeArrowheads="1"/>
            </p:cNvSpPr>
            <p:nvPr/>
          </p:nvSpPr>
          <p:spPr bwMode="auto">
            <a:xfrm>
              <a:off x="179361" y="5276376"/>
              <a:ext cx="506423" cy="212498"/>
            </a:xfrm>
            <a:prstGeom prst="rect">
              <a:avLst/>
            </a:prstGeom>
            <a:noFill/>
            <a:ln w="9525">
              <a:noFill/>
              <a:miter lim="800000"/>
              <a:headEnd/>
              <a:tailEnd/>
            </a:ln>
          </p:spPr>
          <p:txBody>
            <a:bodyPr vert="horz" wrap="none" lIns="68406" tIns="34203" rIns="68406" bIns="34203" anchor="ctr"/>
            <a:lstStyle/>
            <a:p>
              <a:pPr algn="ctr"/>
              <a:r>
                <a:rPr lang="ja-JP" altLang="en-US" sz="1000" b="1" dirty="0" smtClean="0"/>
                <a:t>公費</a:t>
              </a:r>
              <a:endParaRPr lang="en-US" altLang="ja-JP" sz="1000" b="1" dirty="0" smtClean="0"/>
            </a:p>
          </p:txBody>
        </p:sp>
      </p:grpSp>
      <p:sp>
        <p:nvSpPr>
          <p:cNvPr id="88" name="Rectangle 37"/>
          <p:cNvSpPr>
            <a:spLocks noChangeArrowheads="1"/>
          </p:cNvSpPr>
          <p:nvPr/>
        </p:nvSpPr>
        <p:spPr bwMode="auto">
          <a:xfrm>
            <a:off x="4434430" y="5553188"/>
            <a:ext cx="1012846" cy="540108"/>
          </a:xfrm>
          <a:prstGeom prst="rect">
            <a:avLst/>
          </a:prstGeom>
          <a:noFill/>
          <a:ln w="9525">
            <a:noFill/>
            <a:miter lim="800000"/>
            <a:headEnd/>
            <a:tailEnd/>
          </a:ln>
        </p:spPr>
        <p:txBody>
          <a:bodyPr vert="horz" wrap="none" lIns="68406" tIns="34203" rIns="68406" bIns="34203" anchor="ctr"/>
          <a:lstStyle/>
          <a:p>
            <a:r>
              <a:rPr lang="ja-JP" altLang="en-US" sz="800" b="1" dirty="0"/>
              <a:t>　</a:t>
            </a:r>
            <a:r>
              <a:rPr lang="ja-JP" altLang="en-US" sz="800" b="1" dirty="0" smtClean="0"/>
              <a:t>保険料軽減　等</a:t>
            </a:r>
            <a:endParaRPr lang="en-US" altLang="ja-JP" sz="800" b="1" dirty="0" smtClean="0"/>
          </a:p>
        </p:txBody>
      </p:sp>
      <p:grpSp>
        <p:nvGrpSpPr>
          <p:cNvPr id="89" name="グループ化 88"/>
          <p:cNvGrpSpPr/>
          <p:nvPr/>
        </p:nvGrpSpPr>
        <p:grpSpPr>
          <a:xfrm>
            <a:off x="3224808" y="3075195"/>
            <a:ext cx="523427" cy="368324"/>
            <a:chOff x="179361" y="5198463"/>
            <a:chExt cx="523427" cy="368324"/>
          </a:xfrm>
        </p:grpSpPr>
        <p:sp>
          <p:nvSpPr>
            <p:cNvPr id="90" name="左矢印 89"/>
            <p:cNvSpPr/>
            <p:nvPr/>
          </p:nvSpPr>
          <p:spPr>
            <a:xfrm rot="10800000">
              <a:off x="200472" y="5198463"/>
              <a:ext cx="502316" cy="368324"/>
            </a:xfrm>
            <a:prstGeom prst="leftArrow">
              <a:avLst/>
            </a:prstGeom>
            <a:solidFill>
              <a:srgbClr val="FFFF00">
                <a:alpha val="28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91" name="Rectangle 37"/>
            <p:cNvSpPr>
              <a:spLocks noChangeArrowheads="1"/>
            </p:cNvSpPr>
            <p:nvPr/>
          </p:nvSpPr>
          <p:spPr bwMode="auto">
            <a:xfrm>
              <a:off x="179361" y="5276376"/>
              <a:ext cx="506423" cy="212498"/>
            </a:xfrm>
            <a:prstGeom prst="rect">
              <a:avLst/>
            </a:prstGeom>
            <a:noFill/>
            <a:ln w="9525">
              <a:noFill/>
              <a:miter lim="800000"/>
              <a:headEnd/>
              <a:tailEnd/>
            </a:ln>
          </p:spPr>
          <p:txBody>
            <a:bodyPr vert="horz" wrap="none" lIns="68406" tIns="34203" rIns="68406" bIns="34203" anchor="ctr"/>
            <a:lstStyle/>
            <a:p>
              <a:pPr algn="ctr"/>
              <a:r>
                <a:rPr lang="ja-JP" altLang="en-US" sz="1000" b="1" dirty="0" smtClean="0"/>
                <a:t>公費</a:t>
              </a:r>
              <a:endParaRPr lang="en-US" altLang="ja-JP" sz="1000" b="1" dirty="0" smtClean="0"/>
            </a:p>
          </p:txBody>
        </p:sp>
      </p:grpSp>
      <p:sp>
        <p:nvSpPr>
          <p:cNvPr id="92" name="正方形/長方形 91"/>
          <p:cNvSpPr/>
          <p:nvPr/>
        </p:nvSpPr>
        <p:spPr>
          <a:xfrm>
            <a:off x="3866219" y="3098344"/>
            <a:ext cx="2534581" cy="403770"/>
          </a:xfrm>
          <a:prstGeom prst="rect">
            <a:avLst/>
          </a:prstGeom>
          <a:solidFill>
            <a:srgbClr val="FFFF00">
              <a:alpha val="28000"/>
            </a:srgbClr>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Rectangle 37"/>
          <p:cNvSpPr>
            <a:spLocks noChangeArrowheads="1"/>
          </p:cNvSpPr>
          <p:nvPr/>
        </p:nvSpPr>
        <p:spPr bwMode="auto">
          <a:xfrm>
            <a:off x="4807773" y="3395865"/>
            <a:ext cx="506423" cy="212498"/>
          </a:xfrm>
          <a:prstGeom prst="rect">
            <a:avLst/>
          </a:prstGeom>
          <a:noFill/>
          <a:ln w="9525">
            <a:noFill/>
            <a:miter lim="800000"/>
            <a:headEnd/>
            <a:tailEnd/>
          </a:ln>
        </p:spPr>
        <p:txBody>
          <a:bodyPr vert="horz" wrap="none" lIns="68406" tIns="34203" rIns="68406" bIns="34203" anchor="ctr"/>
          <a:lstStyle/>
          <a:p>
            <a:pPr algn="ctr">
              <a:lnSpc>
                <a:spcPts val="2239"/>
              </a:lnSpc>
            </a:pPr>
            <a:r>
              <a:rPr lang="ja-JP" altLang="en-US" sz="1400" b="1" dirty="0" smtClean="0"/>
              <a:t>収入</a:t>
            </a:r>
            <a:endParaRPr lang="en-US" altLang="ja-JP" sz="1400" b="1" dirty="0"/>
          </a:p>
        </p:txBody>
      </p:sp>
      <p:sp>
        <p:nvSpPr>
          <p:cNvPr id="101" name="Rectangle 37"/>
          <p:cNvSpPr>
            <a:spLocks noChangeArrowheads="1"/>
          </p:cNvSpPr>
          <p:nvPr/>
        </p:nvSpPr>
        <p:spPr bwMode="auto">
          <a:xfrm>
            <a:off x="2932042" y="3443520"/>
            <a:ext cx="1012846" cy="221661"/>
          </a:xfrm>
          <a:prstGeom prst="rect">
            <a:avLst/>
          </a:prstGeom>
          <a:noFill/>
          <a:ln w="9525">
            <a:noFill/>
            <a:miter lim="800000"/>
            <a:headEnd/>
            <a:tailEnd/>
          </a:ln>
        </p:spPr>
        <p:txBody>
          <a:bodyPr vert="horz" wrap="none" lIns="68406" tIns="34203" rIns="68406" bIns="34203" anchor="ctr"/>
          <a:lstStyle/>
          <a:p>
            <a:r>
              <a:rPr lang="ja-JP" altLang="en-US" sz="800" b="1" dirty="0" smtClean="0"/>
              <a:t>定率国庫負担　等</a:t>
            </a:r>
            <a:endParaRPr lang="en-US" altLang="ja-JP" sz="800" b="1" dirty="0" smtClean="0"/>
          </a:p>
        </p:txBody>
      </p:sp>
      <p:sp>
        <p:nvSpPr>
          <p:cNvPr id="123" name="Rectangle 37"/>
          <p:cNvSpPr>
            <a:spLocks noChangeArrowheads="1"/>
          </p:cNvSpPr>
          <p:nvPr/>
        </p:nvSpPr>
        <p:spPr bwMode="auto">
          <a:xfrm>
            <a:off x="5692280" y="5537867"/>
            <a:ext cx="506423" cy="212498"/>
          </a:xfrm>
          <a:prstGeom prst="rect">
            <a:avLst/>
          </a:prstGeom>
          <a:noFill/>
          <a:ln w="9525">
            <a:noFill/>
            <a:miter lim="800000"/>
            <a:headEnd/>
            <a:tailEnd/>
          </a:ln>
        </p:spPr>
        <p:txBody>
          <a:bodyPr vert="horz" wrap="none" lIns="68406" tIns="34203" rIns="68406" bIns="34203" anchor="ctr"/>
          <a:lstStyle/>
          <a:p>
            <a:pPr algn="ctr">
              <a:lnSpc>
                <a:spcPts val="2239"/>
              </a:lnSpc>
            </a:pPr>
            <a:r>
              <a:rPr lang="ja-JP" altLang="en-US" sz="1400" b="1" dirty="0" smtClean="0"/>
              <a:t>収入</a:t>
            </a:r>
            <a:endParaRPr lang="en-US" altLang="ja-JP" sz="1400" b="1" dirty="0"/>
          </a:p>
        </p:txBody>
      </p:sp>
      <p:sp>
        <p:nvSpPr>
          <p:cNvPr id="97" name="左矢印 96"/>
          <p:cNvSpPr/>
          <p:nvPr/>
        </p:nvSpPr>
        <p:spPr>
          <a:xfrm rot="16200000">
            <a:off x="1989077" y="6083422"/>
            <a:ext cx="419254" cy="180000"/>
          </a:xfrm>
          <a:prstGeom prst="leftArrow">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ja-JP" altLang="en-US" sz="1100"/>
          </a:p>
        </p:txBody>
      </p:sp>
      <p:sp>
        <p:nvSpPr>
          <p:cNvPr id="61"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042980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0" y="38839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角丸四角形 9"/>
          <p:cNvSpPr/>
          <p:nvPr/>
        </p:nvSpPr>
        <p:spPr>
          <a:xfrm>
            <a:off x="379458" y="956593"/>
            <a:ext cx="9295389" cy="4704655"/>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dirty="0" smtClean="0">
                <a:solidFill>
                  <a:schemeClr val="tx1"/>
                </a:solidFill>
                <a:latin typeface="+mj-ea"/>
                <a:ea typeface="+mj-ea"/>
              </a:rPr>
              <a:t>　　　都道府県が市町村との協議の場において予め各市町村の意見を伺った上で、下記のような調整を行うことを可能な仕組みとしている。</a:t>
            </a:r>
            <a:endParaRPr lang="en-US" altLang="ja-JP" sz="1500" dirty="0" smtClean="0">
              <a:solidFill>
                <a:schemeClr val="tx1"/>
              </a:solidFill>
              <a:latin typeface="+mj-ea"/>
              <a:ea typeface="+mj-ea"/>
            </a:endParaRPr>
          </a:p>
          <a:p>
            <a:pPr marL="266700" indent="-266700" algn="just">
              <a:lnSpc>
                <a:spcPts val="2000"/>
              </a:lnSpc>
            </a:pPr>
            <a:r>
              <a:rPr lang="ja-JP" altLang="en-US" sz="1500" b="1" dirty="0" smtClean="0">
                <a:solidFill>
                  <a:schemeClr val="tx1"/>
                </a:solidFill>
                <a:latin typeface="+mj-ea"/>
                <a:ea typeface="+mj-ea"/>
              </a:rPr>
              <a:t>（激変緩和措置）</a:t>
            </a:r>
            <a:endParaRPr lang="ja-JP" altLang="en-US" sz="1500" b="1" dirty="0">
              <a:solidFill>
                <a:schemeClr val="tx1"/>
              </a:solidFill>
              <a:latin typeface="+mj-ea"/>
              <a:ea typeface="+mj-ea"/>
            </a:endParaRPr>
          </a:p>
          <a:p>
            <a:pPr marL="266700" indent="-266700" algn="just">
              <a:lnSpc>
                <a:spcPts val="2000"/>
              </a:lnSpc>
              <a:spcAft>
                <a:spcPts val="600"/>
              </a:spcAft>
            </a:pPr>
            <a:r>
              <a:rPr lang="ja-JP" altLang="en-US" sz="1500" dirty="0" smtClean="0">
                <a:solidFill>
                  <a:schemeClr val="tx1"/>
                </a:solidFill>
                <a:latin typeface="+mj-ea"/>
                <a:ea typeface="+mj-ea"/>
              </a:rPr>
              <a:t>　○ 納付金の仕組みの導入等により、</a:t>
            </a:r>
            <a:r>
              <a:rPr lang="ja-JP" altLang="en-US" sz="1500" dirty="0">
                <a:solidFill>
                  <a:schemeClr val="tx1"/>
                </a:solidFill>
                <a:latin typeface="+mj-ea"/>
                <a:ea typeface="+mj-ea"/>
              </a:rPr>
              <a:t>「</a:t>
            </a:r>
            <a:r>
              <a:rPr lang="ja-JP" altLang="en-US" sz="1500" dirty="0" smtClean="0">
                <a:solidFill>
                  <a:schemeClr val="tx1"/>
                </a:solidFill>
                <a:latin typeface="+mj-ea"/>
                <a:ea typeface="+mj-ea"/>
              </a:rPr>
              <a:t>各市町村が本来集めるべき</a:t>
            </a:r>
            <a:r>
              <a:rPr lang="en-US" altLang="ja-JP" sz="1500" dirty="0" smtClean="0">
                <a:solidFill>
                  <a:schemeClr val="tx1"/>
                </a:solidFill>
                <a:latin typeface="+mj-ea"/>
                <a:ea typeface="+mj-ea"/>
              </a:rPr>
              <a:t>1</a:t>
            </a:r>
            <a:r>
              <a:rPr lang="ja-JP" altLang="en-US" sz="1500" dirty="0" smtClean="0">
                <a:solidFill>
                  <a:schemeClr val="tx1"/>
                </a:solidFill>
                <a:latin typeface="+mj-ea"/>
                <a:ea typeface="+mj-ea"/>
              </a:rPr>
              <a:t>人あたり保険料額」が変化し、被保険者の保険料負担が上昇する場合に対応するため、下記のような激変緩和の仕組みを設ける。</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①納付金の算定方法（</a:t>
            </a:r>
            <a:r>
              <a:rPr lang="en-US" altLang="ja-JP" sz="1500" dirty="0" smtClean="0">
                <a:solidFill>
                  <a:schemeClr val="tx1"/>
                </a:solidFill>
                <a:latin typeface="+mj-ea"/>
                <a:ea typeface="+mj-ea"/>
              </a:rPr>
              <a:t>α</a:t>
            </a:r>
            <a:r>
              <a:rPr lang="ja-JP" altLang="en-US" sz="1500" dirty="0" err="1" smtClean="0">
                <a:solidFill>
                  <a:schemeClr val="tx1"/>
                </a:solidFill>
                <a:latin typeface="+mj-ea"/>
                <a:ea typeface="+mj-ea"/>
              </a:rPr>
              <a:t>、</a:t>
            </a:r>
            <a:r>
              <a:rPr lang="en-US" altLang="ja-JP" sz="1500" dirty="0" smtClean="0">
                <a:solidFill>
                  <a:schemeClr val="tx1"/>
                </a:solidFill>
                <a:latin typeface="+mj-ea"/>
                <a:ea typeface="+mj-ea"/>
              </a:rPr>
              <a:t>β</a:t>
            </a:r>
            <a:r>
              <a:rPr lang="ja-JP" altLang="en-US" sz="1500" dirty="0" smtClean="0">
                <a:solidFill>
                  <a:schemeClr val="tx1"/>
                </a:solidFill>
                <a:latin typeface="+mj-ea"/>
                <a:ea typeface="+mj-ea"/>
              </a:rPr>
              <a:t>）を段階的に変化させることで納付金額を調整する。</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②都道府県繰入金による個別の調整を行い標準保険料率を変化させる。</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③特例基金を活用し、納付金総額を調整する（平成</a:t>
            </a:r>
            <a:r>
              <a:rPr lang="en-US" altLang="ja-JP" sz="1500" dirty="0" smtClean="0">
                <a:solidFill>
                  <a:schemeClr val="tx1"/>
                </a:solidFill>
                <a:latin typeface="+mj-ea"/>
                <a:ea typeface="+mj-ea"/>
              </a:rPr>
              <a:t>30</a:t>
            </a:r>
            <a:r>
              <a:rPr lang="ja-JP" altLang="en-US" sz="1500" dirty="0" smtClean="0">
                <a:solidFill>
                  <a:schemeClr val="tx1"/>
                </a:solidFill>
                <a:latin typeface="+mj-ea"/>
                <a:ea typeface="+mj-ea"/>
              </a:rPr>
              <a:t>～</a:t>
            </a:r>
            <a:r>
              <a:rPr lang="en-US" altLang="ja-JP" sz="1500" dirty="0">
                <a:solidFill>
                  <a:schemeClr val="tx1"/>
                </a:solidFill>
                <a:latin typeface="+mj-ea"/>
                <a:ea typeface="+mj-ea"/>
              </a:rPr>
              <a:t>3</a:t>
            </a:r>
            <a:r>
              <a:rPr lang="en-US" altLang="ja-JP" sz="1500" dirty="0" smtClean="0">
                <a:solidFill>
                  <a:schemeClr val="tx1"/>
                </a:solidFill>
                <a:latin typeface="+mj-ea"/>
                <a:ea typeface="+mj-ea"/>
              </a:rPr>
              <a:t>5</a:t>
            </a:r>
            <a:r>
              <a:rPr lang="ja-JP" altLang="en-US" sz="1500" dirty="0" smtClean="0">
                <a:solidFill>
                  <a:schemeClr val="tx1"/>
                </a:solidFill>
                <a:latin typeface="+mj-ea"/>
                <a:ea typeface="+mj-ea"/>
              </a:rPr>
              <a:t>年度）。</a:t>
            </a:r>
            <a:endParaRPr lang="en-US" altLang="ja-JP" sz="1500" dirty="0" smtClean="0">
              <a:solidFill>
                <a:schemeClr val="tx1"/>
              </a:solidFill>
              <a:latin typeface="+mj-ea"/>
              <a:ea typeface="+mj-ea"/>
            </a:endParaRPr>
          </a:p>
          <a:p>
            <a:pPr marL="266700" indent="-266700" algn="just">
              <a:lnSpc>
                <a:spcPts val="2000"/>
              </a:lnSpc>
            </a:pPr>
            <a:r>
              <a:rPr lang="ja-JP" altLang="en-US" sz="1500" b="1" dirty="0" smtClean="0">
                <a:solidFill>
                  <a:schemeClr val="tx1"/>
                </a:solidFill>
                <a:latin typeface="+mj-ea"/>
              </a:rPr>
              <a:t>（都道府県で統一の保険料率）</a:t>
            </a:r>
            <a:endParaRPr lang="ja-JP" altLang="en-US" sz="1500" b="1" dirty="0">
              <a:solidFill>
                <a:schemeClr val="tx1"/>
              </a:solidFill>
              <a:latin typeface="+mj-ea"/>
            </a:endParaRPr>
          </a:p>
          <a:p>
            <a:pPr marL="266700" indent="-266700" algn="just">
              <a:lnSpc>
                <a:spcPts val="2000"/>
              </a:lnSpc>
              <a:spcAft>
                <a:spcPts val="600"/>
              </a:spcAft>
            </a:pPr>
            <a:r>
              <a:rPr lang="ja-JP" altLang="en-US" sz="1500" dirty="0">
                <a:solidFill>
                  <a:schemeClr val="tx1"/>
                </a:solidFill>
                <a:latin typeface="+mj-ea"/>
              </a:rPr>
              <a:t>　○ </a:t>
            </a:r>
            <a:r>
              <a:rPr lang="ja-JP" altLang="en-US" sz="1500" dirty="0" smtClean="0">
                <a:solidFill>
                  <a:schemeClr val="tx1"/>
                </a:solidFill>
                <a:latin typeface="+mj-ea"/>
              </a:rPr>
              <a:t>医療費水準を納付金に反映させないことで、都道府県で統一の保険料率となるように、各市町村の納付金額を調整する。</a:t>
            </a:r>
            <a:endParaRPr lang="ja-JP" altLang="en-US" sz="1500" dirty="0">
              <a:solidFill>
                <a:schemeClr val="tx1"/>
              </a:solidFill>
              <a:latin typeface="+mj-ea"/>
            </a:endParaRPr>
          </a:p>
          <a:p>
            <a:pPr marL="622300" indent="-622300" algn="just">
              <a:lnSpc>
                <a:spcPts val="2000"/>
              </a:lnSpc>
              <a:spcAft>
                <a:spcPts val="600"/>
              </a:spcAft>
            </a:pP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a:solidFill>
                  <a:schemeClr val="tx1"/>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この他、二次医療圏ごとに統一の保険料率にする、医療費の高額部分については都道府県内共同で負担するといった仕組みも用意。</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622300" indent="-622300" algn="just">
              <a:lnSpc>
                <a:spcPts val="2000"/>
              </a:lnSpc>
              <a:spcAft>
                <a:spcPts val="600"/>
              </a:spcAft>
            </a:pPr>
            <a:r>
              <a:rPr lang="ja-JP" altLang="en-US" sz="1500" b="1" dirty="0" smtClean="0">
                <a:solidFill>
                  <a:schemeClr val="tx1"/>
                </a:solidFill>
                <a:latin typeface="+mj-ea"/>
              </a:rPr>
              <a:t>（保険給付費等交付金の範囲の拡大）</a:t>
            </a:r>
            <a:endParaRPr lang="ja-JP" altLang="en-US" sz="1500" b="1" dirty="0">
              <a:solidFill>
                <a:schemeClr val="tx1"/>
              </a:solidFill>
              <a:latin typeface="+mj-ea"/>
            </a:endParaRPr>
          </a:p>
          <a:p>
            <a:pPr marL="266700" indent="-266700" algn="just">
              <a:lnSpc>
                <a:spcPts val="2000"/>
              </a:lnSpc>
              <a:spcAft>
                <a:spcPts val="600"/>
              </a:spcAft>
            </a:pPr>
            <a:r>
              <a:rPr lang="ja-JP" altLang="en-US" sz="1500" dirty="0">
                <a:solidFill>
                  <a:schemeClr val="tx1"/>
                </a:solidFill>
                <a:latin typeface="+mj-ea"/>
              </a:rPr>
              <a:t>　○ </a:t>
            </a:r>
            <a:r>
              <a:rPr lang="ja-JP" altLang="en-US" sz="1500" dirty="0" smtClean="0">
                <a:solidFill>
                  <a:schemeClr val="tx1"/>
                </a:solidFill>
                <a:latin typeface="+mj-ea"/>
              </a:rPr>
              <a:t>都道府県で統一の保険料率を目指す都道府県を念頭に、医療給付分に限られる保険給付費等交付金の範囲を保健事業や出産育児一時金等にも拡大し、そのため納付金として集めるべき総額についても拡大する。</a:t>
            </a:r>
            <a:endParaRPr lang="ja-JP" altLang="en-US" sz="1500" dirty="0">
              <a:solidFill>
                <a:schemeClr val="tx1"/>
              </a:solidFill>
              <a:latin typeface="+mj-ea"/>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19</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60629" y="595819"/>
            <a:ext cx="2964179"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（５）その他特別なルール</a:t>
            </a:r>
            <a:endParaRPr lang="ja-JP" altLang="en-US" b="1" dirty="0">
              <a:solidFill>
                <a:schemeClr val="tx1"/>
              </a:solidFill>
            </a:endParaRPr>
          </a:p>
        </p:txBody>
      </p:sp>
      <p:sp>
        <p:nvSpPr>
          <p:cNvPr id="12"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sz="1600" dirty="0" smtClean="0">
                <a:solidFill>
                  <a:schemeClr val="dk1"/>
                </a:solidFill>
                <a:latin typeface="HGS創英角ｺﾞｼｯｸUB" pitchFamily="50" charset="-128"/>
                <a:ea typeface="HGS創英角ｺﾞｼｯｸUB" pitchFamily="50" charset="-128"/>
              </a:rPr>
              <a:t>主な納付金・標準保険</a:t>
            </a:r>
            <a:r>
              <a:rPr lang="ja-JP" altLang="en-US" sz="1600" dirty="0">
                <a:solidFill>
                  <a:schemeClr val="dk1"/>
                </a:solidFill>
                <a:latin typeface="HGS創英角ｺﾞｼｯｸUB" pitchFamily="50" charset="-128"/>
                <a:ea typeface="HGS創英角ｺﾞｼｯｸUB" pitchFamily="50" charset="-128"/>
              </a:rPr>
              <a:t>料率</a:t>
            </a:r>
            <a:r>
              <a:rPr lang="ja-JP" altLang="en-US" sz="1600" dirty="0" smtClean="0">
                <a:solidFill>
                  <a:schemeClr val="dk1"/>
                </a:solidFill>
                <a:latin typeface="HGS創英角ｺﾞｼｯｸUB" pitchFamily="50" charset="-128"/>
                <a:ea typeface="HGS創英角ｺﾞｼｯｸUB" pitchFamily="50" charset="-128"/>
              </a:rPr>
              <a:t>の算定ルール</a:t>
            </a:r>
            <a:r>
              <a:rPr lang="ja-JP" altLang="en-US" sz="1600" dirty="0">
                <a:solidFill>
                  <a:schemeClr val="dk1"/>
                </a:solidFill>
                <a:latin typeface="HGS創英角ｺﾞｼｯｸUB" pitchFamily="50" charset="-128"/>
                <a:ea typeface="HGS創英角ｺﾞｼｯｸUB" pitchFamily="50" charset="-128"/>
              </a:rPr>
              <a:t>④</a:t>
            </a:r>
            <a:endParaRPr lang="en-US" altLang="ja-JP" sz="1600" dirty="0">
              <a:solidFill>
                <a:schemeClr val="dk1"/>
              </a:solidFill>
              <a:latin typeface="HGS創英角ｺﾞｼｯｸUB" pitchFamily="50" charset="-128"/>
              <a:ea typeface="HGS創英角ｺﾞｼｯｸUB" pitchFamily="50" charset="-128"/>
            </a:endParaRPr>
          </a:p>
        </p:txBody>
      </p:sp>
      <p:sp>
        <p:nvSpPr>
          <p:cNvPr id="9" name="角丸四角形 8"/>
          <p:cNvSpPr/>
          <p:nvPr/>
        </p:nvSpPr>
        <p:spPr>
          <a:xfrm>
            <a:off x="345550" y="5805264"/>
            <a:ext cx="9295389" cy="969565"/>
          </a:xfrm>
          <a:prstGeom prst="roundRect">
            <a:avLst>
              <a:gd name="adj" fmla="val 3263"/>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spcAft>
                <a:spcPts val="600"/>
              </a:spcAft>
            </a:pPr>
            <a:r>
              <a:rPr lang="en-US" altLang="ja-JP" sz="1600" dirty="0" smtClean="0">
                <a:solidFill>
                  <a:schemeClr val="tx1"/>
                </a:solidFill>
                <a:latin typeface="+mj-ea"/>
                <a:ea typeface="+mj-ea"/>
              </a:rPr>
              <a:t>※</a:t>
            </a:r>
            <a:r>
              <a:rPr lang="ja-JP" altLang="en-US" sz="1600" dirty="0">
                <a:solidFill>
                  <a:schemeClr val="tx1"/>
                </a:solidFill>
                <a:latin typeface="+mj-ea"/>
                <a:ea typeface="+mj-ea"/>
              </a:rPr>
              <a:t> </a:t>
            </a:r>
            <a:r>
              <a:rPr lang="ja-JP" altLang="en-US" sz="1600" dirty="0" smtClean="0">
                <a:solidFill>
                  <a:schemeClr val="tx1"/>
                </a:solidFill>
                <a:latin typeface="+mj-ea"/>
                <a:ea typeface="+mj-ea"/>
              </a:rPr>
              <a:t>その他の留意事項</a:t>
            </a:r>
            <a:endParaRPr lang="ja-JP" altLang="en-US" sz="1500" dirty="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 国は</a:t>
            </a:r>
            <a:r>
              <a:rPr lang="ja-JP" altLang="en-US" sz="1500" dirty="0">
                <a:solidFill>
                  <a:schemeClr val="tx1"/>
                </a:solidFill>
                <a:latin typeface="+mj-ea"/>
                <a:ea typeface="+mj-ea"/>
              </a:rPr>
              <a:t>納付</a:t>
            </a:r>
            <a:r>
              <a:rPr lang="ja-JP" altLang="en-US" sz="1500" dirty="0" smtClean="0">
                <a:solidFill>
                  <a:schemeClr val="tx1"/>
                </a:solidFill>
                <a:latin typeface="+mj-ea"/>
                <a:ea typeface="+mj-ea"/>
              </a:rPr>
              <a:t>金・標準保険料率の</a:t>
            </a:r>
            <a:r>
              <a:rPr lang="ja-JP" altLang="en-US" sz="1500" dirty="0">
                <a:solidFill>
                  <a:schemeClr val="tx1"/>
                </a:solidFill>
                <a:latin typeface="+mj-ea"/>
                <a:ea typeface="+mj-ea"/>
              </a:rPr>
              <a:t>算定</a:t>
            </a:r>
            <a:r>
              <a:rPr lang="ja-JP" altLang="en-US" sz="1500" dirty="0" smtClean="0">
                <a:solidFill>
                  <a:schemeClr val="tx1"/>
                </a:solidFill>
                <a:latin typeface="+mj-ea"/>
                <a:ea typeface="+mj-ea"/>
              </a:rPr>
              <a:t>に</a:t>
            </a:r>
            <a:r>
              <a:rPr lang="ja-JP" altLang="en-US" sz="1500" dirty="0">
                <a:solidFill>
                  <a:schemeClr val="tx1"/>
                </a:solidFill>
                <a:latin typeface="+mj-ea"/>
                <a:ea typeface="+mj-ea"/>
              </a:rPr>
              <a:t>必要</a:t>
            </a:r>
            <a:r>
              <a:rPr lang="ja-JP" altLang="en-US" sz="1500" dirty="0" smtClean="0">
                <a:solidFill>
                  <a:schemeClr val="tx1"/>
                </a:solidFill>
                <a:latin typeface="+mj-ea"/>
                <a:ea typeface="+mj-ea"/>
              </a:rPr>
              <a:t>な係数を各都道府県に提示することとし、各都道府県は、上記係数を活用しつつ、都道府県の実情も踏まえ算定することとなる。</a:t>
            </a:r>
            <a:endParaRPr lang="ja-JP" altLang="en-US" sz="1500" dirty="0">
              <a:solidFill>
                <a:schemeClr val="tx1"/>
              </a:solidFill>
              <a:latin typeface="+mj-ea"/>
              <a:ea typeface="+mj-ea"/>
            </a:endParaRPr>
          </a:p>
        </p:txBody>
      </p:sp>
    </p:spTree>
    <p:extLst>
      <p:ext uri="{BB962C8B-B14F-4D97-AF65-F5344CB8AC3E}">
        <p14:creationId xmlns:p14="http://schemas.microsoft.com/office/powerpoint/2010/main" val="22649304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124273" y="2838012"/>
            <a:ext cx="4752152" cy="3566938"/>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rtlCol="0" anchor="t" anchorCtr="0"/>
          <a:lstStyle/>
          <a:p>
            <a:pPr marL="177800" indent="-177800">
              <a:lnSpc>
                <a:spcPts val="1000"/>
              </a:lnSpc>
            </a:pPr>
            <a:r>
              <a:rPr lang="en-US" altLang="ja-JP" sz="1600" dirty="0" smtClean="0">
                <a:solidFill>
                  <a:schemeClr val="tx1"/>
                </a:solidFill>
                <a:latin typeface="+mj-ea"/>
                <a:ea typeface="+mj-ea"/>
              </a:rPr>
              <a:t> </a:t>
            </a:r>
            <a:r>
              <a:rPr lang="en-US" altLang="ja-JP" sz="1400" dirty="0" smtClean="0">
                <a:solidFill>
                  <a:schemeClr val="tx1"/>
                </a:solidFill>
                <a:latin typeface="+mj-ea"/>
                <a:ea typeface="+mj-ea"/>
              </a:rPr>
              <a:t>【</a:t>
            </a:r>
            <a:r>
              <a:rPr lang="ja-JP" altLang="en-US" sz="1400" dirty="0" smtClean="0">
                <a:solidFill>
                  <a:schemeClr val="tx1"/>
                </a:solidFill>
                <a:latin typeface="+mj-ea"/>
                <a:ea typeface="+mj-ea"/>
              </a:rPr>
              <a:t>都道府県における保険料収納必要総額の計算</a:t>
            </a:r>
            <a:r>
              <a:rPr lang="en-US" altLang="ja-JP" sz="1400" dirty="0" smtClean="0">
                <a:solidFill>
                  <a:schemeClr val="tx1"/>
                </a:solidFill>
                <a:latin typeface="+mj-ea"/>
                <a:ea typeface="+mj-ea"/>
              </a:rPr>
              <a:t>】</a:t>
            </a:r>
          </a:p>
          <a:p>
            <a:pPr marL="4394200" indent="-4394200"/>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医療給付費</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後期高齢者</a:t>
            </a:r>
            <a:r>
              <a:rPr lang="ja-JP" altLang="en-US" sz="1400" dirty="0">
                <a:solidFill>
                  <a:schemeClr val="tx1"/>
                </a:solidFill>
                <a:latin typeface="+mj-ea"/>
                <a:ea typeface="+mj-ea"/>
              </a:rPr>
              <a:t>支援</a:t>
            </a:r>
            <a:r>
              <a:rPr lang="ja-JP" altLang="en-US" sz="1400" dirty="0" smtClean="0">
                <a:solidFill>
                  <a:schemeClr val="tx1"/>
                </a:solidFill>
                <a:latin typeface="+mj-ea"/>
                <a:ea typeface="+mj-ea"/>
              </a:rPr>
              <a:t>金等</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介護納付金</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財政安定化基金（交付の補填分等）</a:t>
            </a:r>
            <a:endParaRPr lang="en-US" altLang="ja-JP" sz="1400" dirty="0" smtClean="0">
              <a:solidFill>
                <a:schemeClr val="tx1"/>
              </a:solidFill>
              <a:latin typeface="+mj-ea"/>
              <a:ea typeface="+mj-ea"/>
            </a:endParaRPr>
          </a:p>
          <a:p>
            <a:pPr marL="4394200" indent="-4394200">
              <a:lnSpc>
                <a:spcPts val="2000"/>
              </a:lnSpc>
            </a:pPr>
            <a:r>
              <a:rPr lang="ja-JP" altLang="en-US" sz="1400" dirty="0" smtClean="0">
                <a:solidFill>
                  <a:schemeClr val="tx1"/>
                </a:solidFill>
                <a:latin typeface="+mj-ea"/>
                <a:ea typeface="+mj-ea"/>
              </a:rPr>
              <a:t>　　　▲　　　　　　定率国庫負担</a:t>
            </a:r>
            <a:endParaRPr lang="en-US" altLang="ja-JP" sz="1400" dirty="0" smtClean="0">
              <a:solidFill>
                <a:schemeClr val="tx1"/>
              </a:solidFill>
              <a:latin typeface="+mj-ea"/>
              <a:ea typeface="+mj-ea"/>
            </a:endParaRPr>
          </a:p>
          <a:p>
            <a:pPr marL="4394200" indent="-4394200">
              <a:lnSpc>
                <a:spcPts val="2000"/>
              </a:lnSpc>
            </a:pPr>
            <a:r>
              <a:rPr lang="ja-JP" altLang="en-US" sz="1400" dirty="0" smtClean="0">
                <a:solidFill>
                  <a:schemeClr val="tx1"/>
                </a:solidFill>
                <a:latin typeface="+mj-ea"/>
                <a:ea typeface="+mj-ea"/>
              </a:rPr>
              <a:t>　　　▲　　　　 普通調整交付金</a:t>
            </a:r>
            <a:endParaRPr lang="en-US" altLang="ja-JP" sz="1400" dirty="0" smtClean="0">
              <a:solidFill>
                <a:schemeClr val="tx1"/>
              </a:solidFill>
              <a:latin typeface="+mj-ea"/>
              <a:ea typeface="+mj-ea"/>
            </a:endParaRPr>
          </a:p>
          <a:p>
            <a:pPr marL="4394200" indent="-4394200">
              <a:lnSpc>
                <a:spcPts val="2000"/>
              </a:lnSpc>
            </a:pPr>
            <a:r>
              <a:rPr lang="ja-JP" altLang="en-US" sz="1400" dirty="0" smtClean="0">
                <a:solidFill>
                  <a:schemeClr val="tx1"/>
                </a:solidFill>
                <a:latin typeface="+mj-ea"/>
                <a:ea typeface="+mj-ea"/>
              </a:rPr>
              <a:t>　　　▲　　　　特別調整交付金（市町村向けを除く）</a:t>
            </a:r>
            <a:endParaRPr lang="en-US" altLang="ja-JP" sz="1400" dirty="0" smtClean="0">
              <a:solidFill>
                <a:schemeClr val="tx1"/>
              </a:solidFill>
              <a:latin typeface="+mj-ea"/>
              <a:ea typeface="+mj-ea"/>
            </a:endParaRPr>
          </a:p>
          <a:p>
            <a:pPr marL="4394200" indent="-4394200">
              <a:lnSpc>
                <a:spcPts val="2000"/>
              </a:lnSpc>
            </a:pPr>
            <a:r>
              <a:rPr lang="ja-JP" altLang="en-US" sz="1400" dirty="0" smtClean="0">
                <a:solidFill>
                  <a:schemeClr val="tx1"/>
                </a:solidFill>
                <a:latin typeface="+mj-ea"/>
                <a:ea typeface="+mj-ea"/>
              </a:rPr>
              <a:t>　　　▲　　　　都道府県繰入金（市町村向けを除く）</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高額医療費負担金（特別高額医療費を含む）</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保険者努力支援制度（市町村向けを除く）</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　　　前期高齢者交付</a:t>
            </a:r>
            <a:r>
              <a:rPr lang="ja-JP" altLang="en-US" sz="1400" dirty="0" smtClean="0">
                <a:solidFill>
                  <a:schemeClr val="tx1"/>
                </a:solidFill>
                <a:latin typeface="+mj-ea"/>
                <a:ea typeface="+mj-ea"/>
              </a:rPr>
              <a:t>金</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保険料収納必要額</a:t>
            </a:r>
            <a:endParaRPr lang="en-US" altLang="ja-JP" sz="1400" dirty="0" smtClean="0">
              <a:solidFill>
                <a:schemeClr val="tx1"/>
              </a:solidFill>
              <a:latin typeface="+mj-ea"/>
              <a:ea typeface="+mj-ea"/>
            </a:endParaRPr>
          </a:p>
          <a:p>
            <a:pPr marL="4394200" indent="-4394200">
              <a:lnSpc>
                <a:spcPts val="2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a:t>
            </a:r>
            <a:endParaRPr lang="en-US" altLang="ja-JP" sz="1400" dirty="0" smtClean="0">
              <a:solidFill>
                <a:schemeClr val="tx1"/>
              </a:solidFill>
              <a:latin typeface="+mj-ea"/>
              <a:ea typeface="+mj-ea"/>
            </a:endParaRPr>
          </a:p>
          <a:p>
            <a:pPr marL="4394200" indent="-4394200">
              <a:lnSpc>
                <a:spcPts val="2400"/>
              </a:lnSpc>
            </a:pPr>
            <a:endParaRPr lang="en-US" altLang="ja-JP" sz="1600" dirty="0" smtClean="0">
              <a:solidFill>
                <a:schemeClr val="tx1"/>
              </a:solidFill>
              <a:latin typeface="+mj-ea"/>
              <a:ea typeface="+mj-ea"/>
            </a:endParaRPr>
          </a:p>
          <a:p>
            <a:pPr marL="4394200" indent="-4394200">
              <a:lnSpc>
                <a:spcPts val="2400"/>
              </a:lnSpc>
            </a:pPr>
            <a:r>
              <a:rPr lang="ja-JP" altLang="en-US" sz="1600" dirty="0">
                <a:solidFill>
                  <a:schemeClr val="tx1"/>
                </a:solidFill>
                <a:latin typeface="+mj-ea"/>
                <a:ea typeface="+mj-ea"/>
              </a:rPr>
              <a:t>　</a:t>
            </a:r>
            <a:endParaRPr lang="en-US" altLang="ja-JP" sz="1600" dirty="0" smtClean="0">
              <a:solidFill>
                <a:schemeClr val="tx1"/>
              </a:solidFill>
              <a:latin typeface="+mj-ea"/>
              <a:ea typeface="+mj-ea"/>
            </a:endParaRPr>
          </a:p>
          <a:p>
            <a:pPr marL="4394200" indent="-4394200">
              <a:lnSpc>
                <a:spcPts val="2400"/>
              </a:lnSpc>
            </a:pPr>
            <a:endParaRPr lang="en-US" altLang="ja-JP" sz="1600" dirty="0">
              <a:solidFill>
                <a:schemeClr val="tx1"/>
              </a:solidFill>
              <a:latin typeface="+mj-ea"/>
              <a:ea typeface="+mj-ea"/>
            </a:endParaRPr>
          </a:p>
          <a:p>
            <a:pPr marL="4394200" indent="-4394200">
              <a:lnSpc>
                <a:spcPts val="2400"/>
              </a:lnSpc>
            </a:pPr>
            <a:endParaRPr lang="en-US" altLang="ja-JP" sz="1100" dirty="0" smtClean="0">
              <a:solidFill>
                <a:schemeClr val="tx1"/>
              </a:solidFill>
              <a:latin typeface="+mj-ea"/>
              <a:ea typeface="+mj-ea"/>
            </a:endParaRPr>
          </a:p>
        </p:txBody>
      </p:sp>
      <p:sp>
        <p:nvSpPr>
          <p:cNvPr id="6" name="Rectangle 3"/>
          <p:cNvSpPr>
            <a:spLocks noChangeArrowheads="1"/>
          </p:cNvSpPr>
          <p:nvPr/>
        </p:nvSpPr>
        <p:spPr bwMode="auto">
          <a:xfrm>
            <a:off x="-87560" y="49503"/>
            <a:ext cx="9768360" cy="288032"/>
          </a:xfrm>
          <a:prstGeom prst="rect">
            <a:avLst/>
          </a:prstGeom>
          <a:noFill/>
          <a:ln w="19050">
            <a:noFill/>
            <a:miter lim="800000"/>
            <a:headEnd/>
            <a:tailEnd/>
          </a:ln>
          <a:scene3d>
            <a:camera prst="orthographicFront"/>
            <a:lightRig rig="threePt" dir="t"/>
          </a:scene3d>
          <a:sp3d>
            <a:bevelT/>
          </a:sp3d>
        </p:spPr>
        <p:txBody>
          <a:bodyPr wrap="none" anchor="ctr"/>
          <a:lstStyle/>
          <a:p>
            <a:pPr algn="ctr">
              <a:lnSpc>
                <a:spcPts val="1800"/>
              </a:lnSpc>
            </a:pP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納付</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金</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制度</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の</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対象範囲（案）</a:t>
            </a:r>
            <a:endParaRPr lang="ja-JP" altLang="en-US"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1"/>
          <p:cNvSpPr txBox="1">
            <a:spLocks/>
          </p:cNvSpPr>
          <p:nvPr/>
        </p:nvSpPr>
        <p:spPr>
          <a:xfrm>
            <a:off x="7610152"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20</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5" name="角丸四角形 4"/>
          <p:cNvSpPr/>
          <p:nvPr/>
        </p:nvSpPr>
        <p:spPr>
          <a:xfrm>
            <a:off x="231908" y="472480"/>
            <a:ext cx="9289032" cy="2304256"/>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rtlCol="0" anchor="t" anchorCtr="0"/>
          <a:lstStyle/>
          <a:p>
            <a:pPr marL="177800" indent="-177800">
              <a:lnSpc>
                <a:spcPts val="1000"/>
              </a:lnSpc>
            </a:pPr>
            <a:r>
              <a:rPr lang="en-US" altLang="ja-JP" sz="1600" dirty="0" smtClean="0">
                <a:solidFill>
                  <a:schemeClr val="tx1"/>
                </a:solidFill>
                <a:latin typeface="+mj-ea"/>
                <a:ea typeface="+mj-ea"/>
              </a:rPr>
              <a:t> </a:t>
            </a:r>
            <a:endParaRPr lang="en-US" altLang="ja-JP" sz="400" dirty="0" smtClean="0">
              <a:solidFill>
                <a:schemeClr val="tx1"/>
              </a:solidFill>
              <a:latin typeface="+mj-ea"/>
              <a:ea typeface="+mj-ea"/>
            </a:endParaRPr>
          </a:p>
          <a:p>
            <a:pPr marL="4394200" indent="-4394200">
              <a:lnSpc>
                <a:spcPts val="2400"/>
              </a:lnSpc>
            </a:pPr>
            <a:r>
              <a:rPr lang="en-US" altLang="ja-JP" sz="1600" dirty="0" smtClean="0">
                <a:solidFill>
                  <a:schemeClr val="tx1"/>
                </a:solidFill>
                <a:latin typeface="+mj-ea"/>
                <a:ea typeface="+mj-ea"/>
              </a:rPr>
              <a:t>【</a:t>
            </a:r>
            <a:r>
              <a:rPr lang="ja-JP" altLang="en-US" sz="1600" dirty="0" smtClean="0">
                <a:solidFill>
                  <a:schemeClr val="tx1"/>
                </a:solidFill>
                <a:latin typeface="+mj-ea"/>
                <a:ea typeface="+mj-ea"/>
              </a:rPr>
              <a:t>納付金制度の対象</a:t>
            </a:r>
            <a:r>
              <a:rPr lang="en-US" altLang="ja-JP" sz="1600" dirty="0" smtClean="0">
                <a:solidFill>
                  <a:schemeClr val="tx1"/>
                </a:solidFill>
                <a:latin typeface="+mj-ea"/>
                <a:ea typeface="+mj-ea"/>
              </a:rPr>
              <a:t>】</a:t>
            </a:r>
            <a:r>
              <a:rPr lang="ja-JP" altLang="en-US" sz="1600" dirty="0">
                <a:solidFill>
                  <a:schemeClr val="tx1"/>
                </a:solidFill>
                <a:latin typeface="+mj-ea"/>
                <a:ea typeface="+mj-ea"/>
              </a:rPr>
              <a:t>　</a:t>
            </a:r>
            <a:endParaRPr lang="en-US" altLang="ja-JP" sz="1600" dirty="0" smtClean="0">
              <a:solidFill>
                <a:schemeClr val="tx1"/>
              </a:solidFill>
              <a:latin typeface="+mj-ea"/>
              <a:ea typeface="+mj-ea"/>
            </a:endParaRPr>
          </a:p>
          <a:p>
            <a:pPr marL="4394200" indent="-4394200">
              <a:lnSpc>
                <a:spcPts val="2400"/>
              </a:lnSpc>
            </a:pPr>
            <a:r>
              <a:rPr lang="ja-JP" altLang="en-US" sz="1600" dirty="0">
                <a:solidFill>
                  <a:schemeClr val="tx1"/>
                </a:solidFill>
                <a:latin typeface="+mj-ea"/>
                <a:ea typeface="+mj-ea"/>
              </a:rPr>
              <a:t>　　</a:t>
            </a:r>
            <a:endParaRPr lang="en-US" altLang="ja-JP" sz="1600" dirty="0" smtClean="0">
              <a:solidFill>
                <a:schemeClr val="tx1"/>
              </a:solidFill>
              <a:latin typeface="+mj-ea"/>
              <a:ea typeface="+mj-ea"/>
            </a:endParaRPr>
          </a:p>
          <a:p>
            <a:pPr marL="4394200" indent="-4394200">
              <a:lnSpc>
                <a:spcPts val="2400"/>
              </a:lnSpc>
            </a:pPr>
            <a:endParaRPr lang="en-US" altLang="ja-JP" sz="1600" dirty="0" smtClean="0">
              <a:solidFill>
                <a:schemeClr val="tx1"/>
              </a:solidFill>
              <a:latin typeface="+mj-ea"/>
              <a:ea typeface="+mj-ea"/>
            </a:endParaRPr>
          </a:p>
          <a:p>
            <a:pPr marL="4394200" indent="-4394200">
              <a:lnSpc>
                <a:spcPts val="2400"/>
              </a:lnSpc>
            </a:pPr>
            <a:endParaRPr lang="en-US" altLang="ja-JP" sz="1600" dirty="0">
              <a:solidFill>
                <a:schemeClr val="tx1"/>
              </a:solidFill>
              <a:latin typeface="+mj-ea"/>
              <a:ea typeface="+mj-ea"/>
            </a:endParaRPr>
          </a:p>
          <a:p>
            <a:pPr marL="4394200" indent="-4394200">
              <a:lnSpc>
                <a:spcPts val="2400"/>
              </a:lnSpc>
            </a:pPr>
            <a:endParaRPr lang="en-US" altLang="ja-JP" sz="1600" dirty="0" smtClean="0">
              <a:solidFill>
                <a:schemeClr val="tx1"/>
              </a:solidFill>
              <a:latin typeface="+mj-ea"/>
              <a:ea typeface="+mj-ea"/>
            </a:endParaRPr>
          </a:p>
          <a:p>
            <a:pPr marL="4394200" indent="-4394200">
              <a:lnSpc>
                <a:spcPts val="2400"/>
              </a:lnSpc>
            </a:pPr>
            <a:endParaRPr lang="en-US" altLang="ja-JP" sz="1600" dirty="0">
              <a:solidFill>
                <a:schemeClr val="tx1"/>
              </a:solidFill>
              <a:latin typeface="+mj-ea"/>
              <a:ea typeface="+mj-ea"/>
            </a:endParaRPr>
          </a:p>
          <a:p>
            <a:pPr marL="4394200" indent="-4394200">
              <a:lnSpc>
                <a:spcPts val="2400"/>
              </a:lnSpc>
            </a:pPr>
            <a:endParaRPr lang="en-US" altLang="ja-JP" sz="1600" dirty="0" smtClean="0">
              <a:solidFill>
                <a:schemeClr val="tx1"/>
              </a:solidFill>
              <a:latin typeface="+mj-ea"/>
              <a:ea typeface="+mj-ea"/>
            </a:endParaRPr>
          </a:p>
          <a:p>
            <a:pPr marL="4394200" indent="-4394200">
              <a:lnSpc>
                <a:spcPts val="2400"/>
              </a:lnSpc>
            </a:pPr>
            <a:endParaRPr lang="en-US" altLang="ja-JP" sz="1600" dirty="0">
              <a:solidFill>
                <a:schemeClr val="tx1"/>
              </a:solidFill>
              <a:latin typeface="+mj-ea"/>
              <a:ea typeface="+mj-ea"/>
            </a:endParaRPr>
          </a:p>
        </p:txBody>
      </p:sp>
      <p:graphicFrame>
        <p:nvGraphicFramePr>
          <p:cNvPr id="2" name="表 1"/>
          <p:cNvGraphicFramePr>
            <a:graphicFrameLocks noGrp="1"/>
          </p:cNvGraphicFramePr>
          <p:nvPr>
            <p:extLst>
              <p:ext uri="{D42A27DB-BD31-4B8C-83A1-F6EECF244321}">
                <p14:modId xmlns:p14="http://schemas.microsoft.com/office/powerpoint/2010/main" val="1381303063"/>
              </p:ext>
            </p:extLst>
          </p:nvPr>
        </p:nvGraphicFramePr>
        <p:xfrm>
          <a:off x="556320" y="1046876"/>
          <a:ext cx="8640960" cy="1529080"/>
        </p:xfrm>
        <a:graphic>
          <a:graphicData uri="http://schemas.openxmlformats.org/drawingml/2006/table">
            <a:tbl>
              <a:tblPr firstRow="1" bandRow="1">
                <a:tableStyleId>{5C22544A-7EE6-4342-B048-85BDC9FD1C3A}</a:tableStyleId>
              </a:tblPr>
              <a:tblGrid>
                <a:gridCol w="4320480"/>
                <a:gridCol w="4320480"/>
              </a:tblGrid>
              <a:tr h="370840">
                <a:tc>
                  <a:txBody>
                    <a:bodyPr/>
                    <a:lstStyle/>
                    <a:p>
                      <a:r>
                        <a:rPr kumimoji="1" lang="ja-JP" altLang="en-US" sz="1400" dirty="0" smtClean="0"/>
                        <a:t>対象に含む費用</a:t>
                      </a:r>
                      <a:endParaRPr kumimoji="1" lang="ja-JP" altLang="en-US" sz="1400" dirty="0"/>
                    </a:p>
                  </a:txBody>
                  <a:tcPr/>
                </a:tc>
                <a:tc>
                  <a:txBody>
                    <a:bodyPr/>
                    <a:lstStyle/>
                    <a:p>
                      <a:r>
                        <a:rPr kumimoji="1" lang="ja-JP" altLang="en-US" sz="1400" dirty="0" smtClean="0"/>
                        <a:t>対象に含まない費用</a:t>
                      </a:r>
                      <a:endParaRPr kumimoji="1" lang="ja-JP" altLang="en-US" sz="1400" dirty="0"/>
                    </a:p>
                  </a:txBody>
                  <a:tcPr/>
                </a:tc>
              </a:tr>
              <a:tr h="370840">
                <a:tc>
                  <a:txBody>
                    <a:bodyPr/>
                    <a:lstStyle/>
                    <a:p>
                      <a:r>
                        <a:rPr kumimoji="1" lang="ja-JP" altLang="en-US" sz="1400" dirty="0" smtClean="0"/>
                        <a:t>○医療給付費</a:t>
                      </a:r>
                      <a:endParaRPr kumimoji="1" lang="en-US" altLang="ja-JP" sz="1400" dirty="0" smtClean="0"/>
                    </a:p>
                    <a:p>
                      <a:r>
                        <a:rPr kumimoji="1" lang="ja-JP" altLang="en-US" sz="1400" dirty="0" smtClean="0"/>
                        <a:t>○後期高齢者支援金等</a:t>
                      </a:r>
                      <a:endParaRPr kumimoji="1" lang="en-US" altLang="ja-JP" sz="1400" dirty="0" smtClean="0"/>
                    </a:p>
                    <a:p>
                      <a:r>
                        <a:rPr kumimoji="1" lang="ja-JP" altLang="en-US" sz="1400" dirty="0" smtClean="0"/>
                        <a:t>○介護納付金</a:t>
                      </a:r>
                      <a:endParaRPr kumimoji="1" lang="en-US" altLang="ja-JP" sz="1400" dirty="0" smtClean="0"/>
                    </a:p>
                    <a:p>
                      <a:r>
                        <a:rPr kumimoji="1" lang="ja-JP" altLang="en-US" sz="1400" dirty="0" smtClean="0"/>
                        <a:t>○財政安定化基金交付の補填分（市町村分）</a:t>
                      </a:r>
                      <a:endParaRPr kumimoji="1" lang="en-US" altLang="ja-JP" sz="1400" dirty="0" smtClean="0"/>
                    </a:p>
                    <a:p>
                      <a:r>
                        <a:rPr kumimoji="1" lang="ja-JP" altLang="en-US" sz="1400" dirty="0" smtClean="0"/>
                        <a:t>○財政安定化基金貸付の返済分（都道府県・市町村）</a:t>
                      </a:r>
                      <a:endParaRPr kumimoji="1" lang="en-US" altLang="ja-JP" sz="1400" dirty="0" smtClean="0"/>
                    </a:p>
                  </a:txBody>
                  <a:tcPr/>
                </a:tc>
                <a:tc>
                  <a:txBody>
                    <a:bodyPr/>
                    <a:lstStyle/>
                    <a:p>
                      <a:r>
                        <a:rPr kumimoji="1" lang="ja-JP" altLang="en-US" sz="1400" dirty="0" smtClean="0"/>
                        <a:t>○保健事業費</a:t>
                      </a:r>
                      <a:endParaRPr kumimoji="1" lang="en-US" altLang="ja-JP" sz="1400" dirty="0" smtClean="0"/>
                    </a:p>
                    <a:p>
                      <a:r>
                        <a:rPr kumimoji="1" lang="ja-JP" altLang="en-US" sz="1400" dirty="0" smtClean="0"/>
                        <a:t>○国保直診費用</a:t>
                      </a:r>
                      <a:endParaRPr kumimoji="1" lang="en-US" altLang="ja-JP" sz="1400" dirty="0" smtClean="0"/>
                    </a:p>
                    <a:p>
                      <a:r>
                        <a:rPr kumimoji="1" lang="ja-JP" altLang="en-US" sz="1400" dirty="0" smtClean="0"/>
                        <a:t>○条例減免等の地方単独事業</a:t>
                      </a:r>
                      <a:endParaRPr kumimoji="1" lang="en-US" altLang="ja-JP" sz="1400" dirty="0" smtClean="0"/>
                    </a:p>
                    <a:p>
                      <a:r>
                        <a:rPr kumimoji="1" lang="ja-JP" altLang="en-US" sz="1400" dirty="0" smtClean="0"/>
                        <a:t>○事務費</a:t>
                      </a:r>
                      <a:endParaRPr kumimoji="1" lang="ja-JP" altLang="en-US" sz="1400" dirty="0"/>
                    </a:p>
                  </a:txBody>
                  <a:tcPr/>
                </a:tc>
              </a:tr>
            </a:tbl>
          </a:graphicData>
        </a:graphic>
      </p:graphicFrame>
      <p:cxnSp>
        <p:nvCxnSpPr>
          <p:cNvPr id="4" name="直線コネクタ 3"/>
          <p:cNvCxnSpPr/>
          <p:nvPr/>
        </p:nvCxnSpPr>
        <p:spPr>
          <a:xfrm>
            <a:off x="441224" y="6124980"/>
            <a:ext cx="4320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5021055" y="2884620"/>
            <a:ext cx="4736737" cy="3494930"/>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rtlCol="0" anchor="t" anchorCtr="0"/>
          <a:lstStyle/>
          <a:p>
            <a:pPr marL="177800" indent="-177800">
              <a:lnSpc>
                <a:spcPts val="1000"/>
              </a:lnSpc>
            </a:pPr>
            <a:r>
              <a:rPr lang="en-US" altLang="ja-JP" sz="1600" dirty="0" smtClean="0">
                <a:solidFill>
                  <a:schemeClr val="tx1"/>
                </a:solidFill>
                <a:latin typeface="+mj-ea"/>
                <a:ea typeface="+mj-ea"/>
              </a:rPr>
              <a:t> </a:t>
            </a:r>
            <a:r>
              <a:rPr lang="en-US" altLang="ja-JP" sz="1400" dirty="0" smtClean="0">
                <a:solidFill>
                  <a:schemeClr val="tx1"/>
                </a:solidFill>
                <a:latin typeface="+mj-ea"/>
                <a:ea typeface="+mj-ea"/>
              </a:rPr>
              <a:t>【</a:t>
            </a:r>
            <a:r>
              <a:rPr lang="ja-JP" altLang="en-US" sz="1400" dirty="0" smtClean="0">
                <a:solidFill>
                  <a:schemeClr val="tx1"/>
                </a:solidFill>
                <a:latin typeface="+mj-ea"/>
                <a:ea typeface="+mj-ea"/>
              </a:rPr>
              <a:t>各市町村において保険料収納必要額から差し引く</a:t>
            </a:r>
            <a:r>
              <a:rPr lang="ja-JP" altLang="en-US" sz="1400" dirty="0">
                <a:solidFill>
                  <a:schemeClr val="tx1"/>
                </a:solidFill>
                <a:latin typeface="+mj-ea"/>
                <a:ea typeface="+mj-ea"/>
              </a:rPr>
              <a:t>公費</a:t>
            </a:r>
            <a:r>
              <a:rPr lang="en-US" altLang="ja-JP" sz="1400" dirty="0" smtClean="0">
                <a:solidFill>
                  <a:schemeClr val="tx1"/>
                </a:solidFill>
                <a:latin typeface="+mj-ea"/>
                <a:ea typeface="+mj-ea"/>
              </a:rPr>
              <a:t>】</a:t>
            </a:r>
          </a:p>
          <a:p>
            <a:pPr marL="177800" indent="-177800">
              <a:lnSpc>
                <a:spcPts val="1000"/>
              </a:lnSpc>
            </a:pPr>
            <a:endParaRPr lang="en-US" altLang="ja-JP" sz="1400" dirty="0">
              <a:solidFill>
                <a:schemeClr val="tx1"/>
              </a:solidFill>
              <a:latin typeface="+mj-ea"/>
              <a:ea typeface="+mj-ea"/>
            </a:endParaRPr>
          </a:p>
          <a:p>
            <a:pPr marL="177800" indent="-177800">
              <a:lnSpc>
                <a:spcPct val="150000"/>
              </a:lnSpc>
            </a:pPr>
            <a:r>
              <a:rPr lang="ja-JP" altLang="en-US" sz="1400" dirty="0">
                <a:solidFill>
                  <a:schemeClr val="tx1"/>
                </a:solidFill>
                <a:latin typeface="+mj-ea"/>
                <a:ea typeface="+mj-ea"/>
              </a:rPr>
              <a:t>○ 保険給付費等交付金</a:t>
            </a:r>
            <a:endParaRPr lang="en-US" altLang="ja-JP" sz="1400" dirty="0">
              <a:solidFill>
                <a:schemeClr val="tx1"/>
              </a:solidFill>
              <a:latin typeface="+mj-ea"/>
              <a:ea typeface="+mj-ea"/>
            </a:endParaRPr>
          </a:p>
          <a:p>
            <a:pPr marL="177800" indent="-177800">
              <a:lnSpc>
                <a:spcPct val="150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・市町村向け</a:t>
            </a:r>
            <a:r>
              <a:rPr lang="ja-JP" altLang="en-US" sz="1400" dirty="0">
                <a:solidFill>
                  <a:schemeClr val="tx1"/>
                </a:solidFill>
                <a:latin typeface="+mj-ea"/>
                <a:ea typeface="+mj-ea"/>
              </a:rPr>
              <a:t>特別調整交付金相当分</a:t>
            </a:r>
            <a:endParaRPr lang="en-US" altLang="ja-JP" sz="1400" dirty="0">
              <a:solidFill>
                <a:schemeClr val="tx1"/>
              </a:solidFill>
              <a:latin typeface="+mj-ea"/>
              <a:ea typeface="+mj-ea"/>
            </a:endParaRPr>
          </a:p>
          <a:p>
            <a:pPr marL="177800" indent="-177800">
              <a:lnSpc>
                <a:spcPct val="150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・市町村向け</a:t>
            </a:r>
            <a:r>
              <a:rPr lang="ja-JP" altLang="en-US" sz="1400" dirty="0">
                <a:solidFill>
                  <a:schemeClr val="tx1"/>
                </a:solidFill>
                <a:latin typeface="+mj-ea"/>
                <a:ea typeface="+mj-ea"/>
              </a:rPr>
              <a:t>都道府県繰入金相当分</a:t>
            </a:r>
            <a:endParaRPr lang="en-US" altLang="ja-JP" sz="1400" dirty="0">
              <a:solidFill>
                <a:schemeClr val="tx1"/>
              </a:solidFill>
              <a:latin typeface="+mj-ea"/>
              <a:ea typeface="+mj-ea"/>
            </a:endParaRPr>
          </a:p>
          <a:p>
            <a:pPr marL="177800" indent="-177800">
              <a:lnSpc>
                <a:spcPct val="150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・市町村向け保険者</a:t>
            </a:r>
            <a:r>
              <a:rPr lang="ja-JP" altLang="en-US" sz="1400" dirty="0">
                <a:solidFill>
                  <a:schemeClr val="tx1"/>
                </a:solidFill>
                <a:latin typeface="+mj-ea"/>
                <a:ea typeface="+mj-ea"/>
              </a:rPr>
              <a:t>努力支援制度相当分</a:t>
            </a:r>
            <a:endParaRPr lang="en-US" altLang="ja-JP" sz="1400" dirty="0">
              <a:solidFill>
                <a:schemeClr val="tx1"/>
              </a:solidFill>
              <a:latin typeface="+mj-ea"/>
              <a:ea typeface="+mj-ea"/>
            </a:endParaRPr>
          </a:p>
          <a:p>
            <a:pPr marL="177800" indent="-177800">
              <a:lnSpc>
                <a:spcPct val="150000"/>
              </a:lnSpc>
            </a:pPr>
            <a:r>
              <a:rPr lang="ja-JP" altLang="en-US" sz="1400" dirty="0" smtClean="0">
                <a:solidFill>
                  <a:schemeClr val="tx1"/>
                </a:solidFill>
                <a:latin typeface="+mj-ea"/>
                <a:ea typeface="+mj-ea"/>
              </a:rPr>
              <a:t>○保険基盤安定繰入金（保険料軽減分）</a:t>
            </a:r>
            <a:r>
              <a:rPr lang="en-US" altLang="ja-JP" sz="1400" dirty="0" smtClean="0">
                <a:solidFill>
                  <a:schemeClr val="tx1"/>
                </a:solidFill>
                <a:latin typeface="+mj-ea"/>
                <a:ea typeface="+mj-ea"/>
              </a:rPr>
              <a:t>※</a:t>
            </a:r>
          </a:p>
          <a:p>
            <a:pPr marL="177800" indent="-177800">
              <a:lnSpc>
                <a:spcPct val="150000"/>
              </a:lnSpc>
            </a:pPr>
            <a:r>
              <a:rPr lang="ja-JP" altLang="en-US" sz="1400" dirty="0" smtClean="0">
                <a:solidFill>
                  <a:schemeClr val="tx1"/>
                </a:solidFill>
                <a:latin typeface="+mj-ea"/>
                <a:ea typeface="+mj-ea"/>
              </a:rPr>
              <a:t>○保険基盤安定繰入金（保険者</a:t>
            </a:r>
            <a:r>
              <a:rPr lang="ja-JP" altLang="en-US" sz="1400" dirty="0">
                <a:solidFill>
                  <a:schemeClr val="tx1"/>
                </a:solidFill>
                <a:latin typeface="+mj-ea"/>
                <a:ea typeface="+mj-ea"/>
              </a:rPr>
              <a:t>支援</a:t>
            </a:r>
            <a:r>
              <a:rPr lang="ja-JP" altLang="en-US" sz="1400" dirty="0" smtClean="0">
                <a:solidFill>
                  <a:schemeClr val="tx1"/>
                </a:solidFill>
                <a:latin typeface="+mj-ea"/>
                <a:ea typeface="+mj-ea"/>
              </a:rPr>
              <a:t>制度</a:t>
            </a:r>
            <a:r>
              <a:rPr lang="ja-JP" altLang="en-US" sz="1400" dirty="0">
                <a:solidFill>
                  <a:schemeClr val="tx1"/>
                </a:solidFill>
                <a:latin typeface="+mj-ea"/>
                <a:ea typeface="+mj-ea"/>
              </a:rPr>
              <a:t>分</a:t>
            </a:r>
            <a:r>
              <a:rPr lang="en-US" altLang="ja-JP" sz="1400" dirty="0" smtClean="0">
                <a:solidFill>
                  <a:schemeClr val="tx1"/>
                </a:solidFill>
                <a:latin typeface="+mj-ea"/>
                <a:ea typeface="+mj-ea"/>
              </a:rPr>
              <a:t>)</a:t>
            </a:r>
          </a:p>
          <a:p>
            <a:pPr marL="177800" indent="-177800">
              <a:lnSpc>
                <a:spcPct val="150000"/>
              </a:lnSpc>
            </a:pPr>
            <a:endParaRPr lang="en-US" altLang="ja-JP" sz="1400" dirty="0" smtClean="0">
              <a:solidFill>
                <a:schemeClr val="tx1"/>
              </a:solidFill>
              <a:latin typeface="+mj-ea"/>
              <a:ea typeface="+mj-ea"/>
            </a:endParaRPr>
          </a:p>
          <a:p>
            <a:pPr marL="177800" indent="-177800">
              <a:lnSpc>
                <a:spcPct val="150000"/>
              </a:lnSpc>
            </a:pPr>
            <a:r>
              <a:rPr lang="ja-JP" altLang="en-US" sz="1400" dirty="0">
                <a:solidFill>
                  <a:schemeClr val="tx1"/>
                </a:solidFill>
                <a:latin typeface="+mj-ea"/>
                <a:ea typeface="+mj-ea"/>
              </a:rPr>
              <a:t>　</a:t>
            </a:r>
            <a:endParaRPr lang="en-US" altLang="ja-JP" sz="1400" dirty="0">
              <a:solidFill>
                <a:schemeClr val="tx1"/>
              </a:solidFill>
              <a:latin typeface="+mj-ea"/>
              <a:ea typeface="+mj-ea"/>
            </a:endParaRPr>
          </a:p>
          <a:p>
            <a:pPr marL="177800" indent="-177800">
              <a:lnSpc>
                <a:spcPct val="150000"/>
              </a:lnSpc>
            </a:pPr>
            <a:endParaRPr lang="en-US" altLang="ja-JP" sz="1400" dirty="0" smtClean="0">
              <a:solidFill>
                <a:schemeClr val="tx1"/>
              </a:solidFill>
              <a:latin typeface="+mj-ea"/>
              <a:ea typeface="+mj-ea"/>
            </a:endParaRPr>
          </a:p>
          <a:p>
            <a:pPr marL="4394200" indent="-4394200">
              <a:lnSpc>
                <a:spcPct val="150000"/>
              </a:lnSpc>
            </a:pPr>
            <a:endParaRPr lang="en-US" altLang="ja-JP" sz="1400" dirty="0" smtClean="0">
              <a:solidFill>
                <a:schemeClr val="tx1"/>
              </a:solidFill>
              <a:latin typeface="+mj-ea"/>
              <a:ea typeface="+mj-ea"/>
            </a:endParaRPr>
          </a:p>
          <a:p>
            <a:pPr marL="4394200" indent="-4394200">
              <a:lnSpc>
                <a:spcPct val="1500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a:t>
            </a:r>
            <a:endParaRPr lang="en-US" altLang="ja-JP" sz="1100" dirty="0" smtClean="0">
              <a:solidFill>
                <a:schemeClr val="tx1"/>
              </a:solidFill>
              <a:latin typeface="+mj-ea"/>
              <a:ea typeface="+mj-ea"/>
            </a:endParaRPr>
          </a:p>
        </p:txBody>
      </p:sp>
      <p:sp>
        <p:nvSpPr>
          <p:cNvPr id="3" name="テキスト ボックス 2"/>
          <p:cNvSpPr txBox="1"/>
          <p:nvPr/>
        </p:nvSpPr>
        <p:spPr>
          <a:xfrm>
            <a:off x="2288704" y="6404504"/>
            <a:ext cx="7484741" cy="276999"/>
          </a:xfrm>
          <a:prstGeom prst="rect">
            <a:avLst/>
          </a:prstGeom>
          <a:noFill/>
        </p:spPr>
        <p:txBody>
          <a:bodyPr wrap="none" rtlCol="0">
            <a:spAutoFit/>
          </a:bodyPr>
          <a:lstStyle/>
          <a:p>
            <a:r>
              <a:rPr kumimoji="1" lang="en-US" altLang="ja-JP" sz="1200" dirty="0" smtClean="0"/>
              <a:t>※ </a:t>
            </a:r>
            <a:r>
              <a:rPr kumimoji="1" lang="ja-JP" altLang="en-US" sz="1200" dirty="0" smtClean="0"/>
              <a:t>保険料軽減分は含まれないため、</a:t>
            </a:r>
            <a:r>
              <a:rPr lang="ja-JP" altLang="en-US" sz="1200" dirty="0" smtClean="0"/>
              <a:t>上記</a:t>
            </a:r>
            <a:r>
              <a:rPr lang="ja-JP" altLang="en-US" sz="1200" dirty="0"/>
              <a:t>の保険料収納必要額は保険料率を決定する際の賦課</a:t>
            </a:r>
            <a:r>
              <a:rPr lang="ja-JP" altLang="en-US" sz="1200" dirty="0" smtClean="0"/>
              <a:t>総額とは異なる。</a:t>
            </a:r>
            <a:endParaRPr kumimoji="1" lang="ja-JP" altLang="en-US" sz="1200" dirty="0"/>
          </a:p>
        </p:txBody>
      </p:sp>
      <p:cxnSp>
        <p:nvCxnSpPr>
          <p:cNvPr id="11" name="直線コネクタ 10"/>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4159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308108" y="1084595"/>
            <a:ext cx="9289032" cy="5551303"/>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rtlCol="0" anchor="t" anchorCtr="0"/>
          <a:lstStyle/>
          <a:p>
            <a:pPr marL="4394200" indent="-4394200">
              <a:lnSpc>
                <a:spcPts val="2400"/>
              </a:lnSpc>
            </a:pPr>
            <a:r>
              <a:rPr lang="ja-JP" altLang="en-US" sz="1400" dirty="0" smtClean="0">
                <a:solidFill>
                  <a:schemeClr val="tx1"/>
                </a:solidFill>
                <a:latin typeface="+mj-ea"/>
                <a:ea typeface="+mj-ea"/>
              </a:rPr>
              <a:t>市町村</a:t>
            </a:r>
            <a:r>
              <a:rPr lang="ja-JP" altLang="en-US" sz="1400" dirty="0">
                <a:solidFill>
                  <a:schemeClr val="tx1"/>
                </a:solidFill>
                <a:latin typeface="+mj-ea"/>
                <a:ea typeface="+mj-ea"/>
              </a:rPr>
              <a:t>の納付</a:t>
            </a:r>
            <a:r>
              <a:rPr lang="ja-JP" altLang="en-US" sz="1400" dirty="0" smtClean="0">
                <a:solidFill>
                  <a:schemeClr val="tx1"/>
                </a:solidFill>
                <a:latin typeface="+mj-ea"/>
                <a:ea typeface="+mj-ea"/>
              </a:rPr>
              <a:t>金の額</a:t>
            </a:r>
            <a:r>
              <a:rPr lang="ja-JP" altLang="en-US" sz="1400" dirty="0">
                <a:solidFill>
                  <a:schemeClr val="tx1"/>
                </a:solidFill>
                <a:latin typeface="+mj-ea"/>
                <a:ea typeface="+mj-ea"/>
              </a:rPr>
              <a:t>＝</a:t>
            </a:r>
            <a:r>
              <a:rPr lang="ja-JP" altLang="en-US" sz="1400" dirty="0" smtClean="0">
                <a:solidFill>
                  <a:schemeClr val="tx1"/>
                </a:solidFill>
                <a:latin typeface="+mj-ea"/>
                <a:ea typeface="+mj-ea"/>
              </a:rPr>
              <a:t>（都道府県での</a:t>
            </a:r>
            <a:r>
              <a:rPr lang="ja-JP" altLang="en-US" sz="1400" dirty="0">
                <a:solidFill>
                  <a:schemeClr val="tx1"/>
                </a:solidFill>
                <a:latin typeface="+mj-ea"/>
                <a:ea typeface="+mj-ea"/>
              </a:rPr>
              <a:t>必要総額</a:t>
            </a:r>
            <a:r>
              <a:rPr lang="ja-JP" altLang="en-US" sz="1400" dirty="0" smtClean="0">
                <a:solidFill>
                  <a:schemeClr val="tx1"/>
                </a:solidFill>
                <a:latin typeface="+mj-ea"/>
                <a:ea typeface="+mj-ea"/>
              </a:rPr>
              <a:t>）  </a:t>
            </a:r>
            <a:r>
              <a:rPr lang="en-US" altLang="ja-JP" sz="1400" dirty="0" smtClean="0">
                <a:solidFill>
                  <a:schemeClr val="tx1"/>
                </a:solidFill>
                <a:latin typeface="+mj-ea"/>
                <a:ea typeface="+mj-ea"/>
              </a:rPr>
              <a:t>×</a:t>
            </a:r>
            <a:r>
              <a:rPr lang="ja-JP" altLang="en-US" sz="1400" dirty="0">
                <a:solidFill>
                  <a:schemeClr val="tx1"/>
                </a:solidFill>
                <a:latin typeface="+mj-ea"/>
                <a:ea typeface="+mj-ea"/>
              </a:rPr>
              <a:t>｛</a:t>
            </a:r>
            <a:r>
              <a:rPr lang="en-US" altLang="ja-JP" sz="1400" dirty="0" smtClean="0">
                <a:solidFill>
                  <a:schemeClr val="tx1"/>
                </a:solidFill>
                <a:latin typeface="+mj-ea"/>
                <a:ea typeface="+mj-ea"/>
              </a:rPr>
              <a:t>α</a:t>
            </a:r>
            <a:r>
              <a:rPr lang="ja-JP" altLang="en-US" sz="1400" dirty="0" smtClean="0">
                <a:solidFill>
                  <a:schemeClr val="tx1"/>
                </a:solidFill>
                <a:latin typeface="+mj-ea"/>
                <a:ea typeface="+mj-ea"/>
              </a:rPr>
              <a:t>・（年齢</a:t>
            </a:r>
            <a:r>
              <a:rPr lang="ja-JP" altLang="en-US" sz="1400" dirty="0">
                <a:solidFill>
                  <a:schemeClr val="tx1"/>
                </a:solidFill>
                <a:latin typeface="+mj-ea"/>
                <a:ea typeface="+mj-ea"/>
              </a:rPr>
              <a:t>調整後の医療費</a:t>
            </a:r>
            <a:r>
              <a:rPr lang="ja-JP" altLang="en-US" sz="1400" dirty="0" smtClean="0">
                <a:solidFill>
                  <a:schemeClr val="tx1"/>
                </a:solidFill>
                <a:latin typeface="+mj-ea"/>
                <a:ea typeface="+mj-ea"/>
              </a:rPr>
              <a:t>指数－１</a:t>
            </a:r>
            <a:r>
              <a:rPr lang="ja-JP" altLang="en-US" sz="1400" dirty="0">
                <a:solidFill>
                  <a:schemeClr val="tx1"/>
                </a:solidFill>
                <a:latin typeface="+mj-ea"/>
                <a:ea typeface="+mj-ea"/>
              </a:rPr>
              <a:t>）＋１｝　</a:t>
            </a:r>
            <a:r>
              <a:rPr lang="ja-JP" altLang="en-US" sz="1400" dirty="0" smtClean="0">
                <a:solidFill>
                  <a:schemeClr val="tx1"/>
                </a:solidFill>
                <a:latin typeface="+mj-ea"/>
                <a:ea typeface="+mj-ea"/>
              </a:rPr>
              <a:t>             　</a:t>
            </a:r>
            <a:endParaRPr lang="en-US" altLang="ja-JP" sz="1400" dirty="0" smtClean="0">
              <a:solidFill>
                <a:schemeClr val="tx1"/>
              </a:solidFill>
              <a:latin typeface="+mj-ea"/>
              <a:ea typeface="+mj-ea"/>
            </a:endParaRPr>
          </a:p>
          <a:p>
            <a:pPr marL="4394200" indent="-4394200">
              <a:lnSpc>
                <a:spcPts val="24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a:t>
            </a:r>
            <a:r>
              <a:rPr lang="en-US" altLang="ja-JP" sz="1400" dirty="0" smtClean="0">
                <a:solidFill>
                  <a:schemeClr val="tx1"/>
                </a:solidFill>
                <a:latin typeface="+mj-ea"/>
                <a:ea typeface="+mj-ea"/>
              </a:rPr>
              <a:t>×</a:t>
            </a:r>
            <a:r>
              <a:rPr lang="ja-JP" altLang="en-US" sz="1400" dirty="0">
                <a:solidFill>
                  <a:schemeClr val="tx1"/>
                </a:solidFill>
                <a:latin typeface="+mj-ea"/>
                <a:ea typeface="+mj-ea"/>
              </a:rPr>
              <a:t>｛</a:t>
            </a:r>
            <a:r>
              <a:rPr lang="en-US" altLang="ja-JP" sz="1400" dirty="0" smtClean="0">
                <a:solidFill>
                  <a:schemeClr val="tx1"/>
                </a:solidFill>
                <a:latin typeface="+mj-ea"/>
                <a:ea typeface="+mj-ea"/>
              </a:rPr>
              <a:t>β</a:t>
            </a:r>
            <a:r>
              <a:rPr lang="ja-JP" altLang="en-US" sz="1400" dirty="0" smtClean="0">
                <a:solidFill>
                  <a:schemeClr val="tx1"/>
                </a:solidFill>
                <a:latin typeface="+mj-ea"/>
                <a:ea typeface="+mj-ea"/>
              </a:rPr>
              <a:t>・（所得（応能）のシェア</a:t>
            </a:r>
            <a:r>
              <a:rPr lang="ja-JP" altLang="en-US" sz="1400" dirty="0">
                <a:solidFill>
                  <a:schemeClr val="tx1"/>
                </a:solidFill>
                <a:latin typeface="+mj-ea"/>
                <a:ea typeface="+mj-ea"/>
              </a:rPr>
              <a:t>）＋（</a:t>
            </a:r>
            <a:r>
              <a:rPr lang="ja-JP" altLang="en-US" sz="1400" dirty="0" smtClean="0">
                <a:solidFill>
                  <a:schemeClr val="tx1"/>
                </a:solidFill>
                <a:latin typeface="+mj-ea"/>
                <a:ea typeface="+mj-ea"/>
              </a:rPr>
              <a:t>人数（応益）のシェア</a:t>
            </a:r>
            <a:r>
              <a:rPr lang="ja-JP" altLang="en-US" sz="1400" dirty="0">
                <a:solidFill>
                  <a:schemeClr val="tx1"/>
                </a:solidFill>
                <a:latin typeface="+mj-ea"/>
                <a:ea typeface="+mj-ea"/>
              </a:rPr>
              <a:t>）｝／（１＋</a:t>
            </a:r>
            <a:r>
              <a:rPr lang="en-US" altLang="ja-JP" sz="1400" dirty="0">
                <a:solidFill>
                  <a:schemeClr val="tx1"/>
                </a:solidFill>
                <a:latin typeface="+mj-ea"/>
                <a:ea typeface="+mj-ea"/>
              </a:rPr>
              <a:t>β</a:t>
            </a:r>
            <a:r>
              <a:rPr lang="ja-JP" altLang="en-US" sz="1400" dirty="0" smtClean="0">
                <a:solidFill>
                  <a:schemeClr val="tx1"/>
                </a:solidFill>
                <a:latin typeface="+mj-ea"/>
                <a:ea typeface="+mj-ea"/>
              </a:rPr>
              <a:t>）</a:t>
            </a:r>
            <a:endParaRPr lang="en-US" altLang="ja-JP" sz="1400" dirty="0" smtClean="0">
              <a:solidFill>
                <a:schemeClr val="tx1"/>
              </a:solidFill>
              <a:latin typeface="+mj-ea"/>
              <a:ea typeface="+mj-ea"/>
            </a:endParaRPr>
          </a:p>
          <a:p>
            <a:pPr marL="4394200" indent="-622300">
              <a:lnSpc>
                <a:spcPts val="2400"/>
              </a:lnSpc>
            </a:pPr>
            <a:r>
              <a:rPr lang="ja-JP" altLang="en-US" sz="1400" dirty="0">
                <a:solidFill>
                  <a:schemeClr val="tx1"/>
                </a:solidFill>
                <a:latin typeface="+mj-ea"/>
                <a:ea typeface="+mj-ea"/>
              </a:rPr>
              <a:t> </a:t>
            </a:r>
            <a:r>
              <a:rPr lang="en-US" altLang="ja-JP" sz="1400" dirty="0" smtClean="0">
                <a:solidFill>
                  <a:schemeClr val="tx1"/>
                </a:solidFill>
                <a:latin typeface="+mj-ea"/>
                <a:ea typeface="+mj-ea"/>
              </a:rPr>
              <a:t>×</a:t>
            </a:r>
            <a:r>
              <a:rPr lang="ja-JP" altLang="en-US" sz="1400" dirty="0">
                <a:solidFill>
                  <a:schemeClr val="tx1"/>
                </a:solidFill>
                <a:latin typeface="+mj-ea"/>
                <a:ea typeface="+mj-ea"/>
              </a:rPr>
              <a:t>　</a:t>
            </a:r>
            <a:r>
              <a:rPr lang="en-US" altLang="ja-JP" sz="1400" dirty="0" smtClean="0">
                <a:solidFill>
                  <a:schemeClr val="tx1"/>
                </a:solidFill>
                <a:latin typeface="+mj-ea"/>
                <a:ea typeface="+mj-ea"/>
              </a:rPr>
              <a:t>γ</a:t>
            </a:r>
          </a:p>
          <a:p>
            <a:pPr marL="177800" indent="-177800">
              <a:lnSpc>
                <a:spcPts val="24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a:t>
            </a:r>
            <a:r>
              <a:rPr lang="ja-JP" altLang="en-US" sz="1400" dirty="0">
                <a:solidFill>
                  <a:schemeClr val="tx1"/>
                </a:solidFill>
                <a:latin typeface="+mj-ea"/>
                <a:ea typeface="+mj-ea"/>
              </a:rPr>
              <a:t> </a:t>
            </a:r>
            <a:r>
              <a:rPr lang="en-US" altLang="ja-JP" sz="1400" dirty="0" smtClean="0">
                <a:solidFill>
                  <a:schemeClr val="tx1"/>
                </a:solidFill>
                <a:latin typeface="+mj-ea"/>
                <a:ea typeface="+mj-ea"/>
              </a:rPr>
              <a:t>―</a:t>
            </a:r>
            <a:r>
              <a:rPr lang="ja-JP" altLang="en-US" sz="1400" dirty="0" smtClean="0">
                <a:solidFill>
                  <a:schemeClr val="tx1"/>
                </a:solidFill>
                <a:latin typeface="+mj-ea"/>
                <a:ea typeface="+mj-ea"/>
              </a:rPr>
              <a:t>　高額医療費負担金調整</a:t>
            </a:r>
            <a:endParaRPr lang="en-US" altLang="ja-JP" sz="1400" dirty="0" smtClean="0">
              <a:solidFill>
                <a:schemeClr val="tx1"/>
              </a:solidFill>
              <a:latin typeface="+mj-ea"/>
              <a:ea typeface="+mj-ea"/>
            </a:endParaRPr>
          </a:p>
          <a:p>
            <a:pPr marL="177800" indent="-177800">
              <a:lnSpc>
                <a:spcPts val="24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地方単独事業の減額調整分</a:t>
            </a:r>
            <a:endParaRPr lang="en-US" altLang="ja-JP" sz="1400" dirty="0" smtClean="0">
              <a:solidFill>
                <a:schemeClr val="tx1"/>
              </a:solidFill>
              <a:latin typeface="+mj-ea"/>
              <a:ea typeface="+mj-ea"/>
            </a:endParaRPr>
          </a:p>
          <a:p>
            <a:pPr marL="177800" indent="-177800">
              <a:lnSpc>
                <a:spcPts val="24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　財政安定化基金の返済分・補填分　等</a:t>
            </a:r>
            <a:endParaRPr lang="en-US" altLang="ja-JP" sz="1400" dirty="0" smtClean="0">
              <a:solidFill>
                <a:schemeClr val="tx1"/>
              </a:solidFill>
              <a:latin typeface="+mj-ea"/>
              <a:ea typeface="+mj-ea"/>
            </a:endParaRPr>
          </a:p>
          <a:p>
            <a:pPr marL="177800" indent="-177800">
              <a:lnSpc>
                <a:spcPts val="24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a:t>
            </a:r>
            <a:endParaRPr lang="en-US" altLang="ja-JP" sz="1100" dirty="0" smtClean="0">
              <a:solidFill>
                <a:schemeClr val="tx1"/>
              </a:solidFill>
              <a:latin typeface="+mj-ea"/>
              <a:ea typeface="+mj-ea"/>
            </a:endParaRPr>
          </a:p>
          <a:p>
            <a:pPr marL="177800" indent="-177800">
              <a:lnSpc>
                <a:spcPts val="1500"/>
              </a:lnSpc>
            </a:pPr>
            <a:endParaRPr lang="en-US" altLang="ja-JP" sz="1100" dirty="0">
              <a:solidFill>
                <a:schemeClr val="tx1"/>
              </a:solidFill>
              <a:latin typeface="+mj-ea"/>
              <a:ea typeface="+mj-ea"/>
            </a:endParaRPr>
          </a:p>
          <a:p>
            <a:pPr marL="177800" indent="-177800">
              <a:lnSpc>
                <a:spcPts val="1500"/>
              </a:lnSpc>
            </a:pPr>
            <a:r>
              <a:rPr lang="en-US" altLang="ja-JP" sz="1400" dirty="0" smtClean="0">
                <a:solidFill>
                  <a:schemeClr val="tx1"/>
                </a:solidFill>
                <a:latin typeface="+mj-ea"/>
                <a:ea typeface="+mj-ea"/>
              </a:rPr>
              <a:t>※1</a:t>
            </a:r>
            <a:r>
              <a:rPr lang="ja-JP" altLang="en-US" sz="1400" dirty="0" smtClean="0">
                <a:solidFill>
                  <a:schemeClr val="tx1"/>
                </a:solidFill>
                <a:latin typeface="+mj-ea"/>
                <a:ea typeface="+mj-ea"/>
              </a:rPr>
              <a:t>　</a:t>
            </a:r>
            <a:r>
              <a:rPr lang="en-US" altLang="ja-JP" sz="1400" dirty="0" smtClean="0">
                <a:solidFill>
                  <a:schemeClr val="tx1"/>
                </a:solidFill>
                <a:latin typeface="+mj-ea"/>
                <a:ea typeface="+mj-ea"/>
              </a:rPr>
              <a:t>α</a:t>
            </a:r>
            <a:r>
              <a:rPr lang="ja-JP" altLang="en-US" sz="1400" dirty="0">
                <a:solidFill>
                  <a:schemeClr val="tx1"/>
                </a:solidFill>
                <a:latin typeface="+mj-ea"/>
                <a:ea typeface="+mj-ea"/>
              </a:rPr>
              <a:t>は医療費指数をどの程度反映させるかを調整する</a:t>
            </a:r>
            <a:r>
              <a:rPr lang="ja-JP" altLang="en-US" sz="1400" dirty="0" smtClean="0">
                <a:solidFill>
                  <a:schemeClr val="tx1"/>
                </a:solidFill>
                <a:latin typeface="+mj-ea"/>
                <a:ea typeface="+mj-ea"/>
              </a:rPr>
              <a:t>係数</a:t>
            </a:r>
            <a:r>
              <a:rPr lang="ja-JP" altLang="el-GR" sz="1400" dirty="0">
                <a:solidFill>
                  <a:schemeClr val="tx1"/>
                </a:solidFill>
                <a:latin typeface="+mj-ea"/>
                <a:ea typeface="+mj-ea"/>
              </a:rPr>
              <a:t>（０≦</a:t>
            </a:r>
            <a:r>
              <a:rPr lang="el-GR" altLang="ja-JP" sz="1400" dirty="0">
                <a:solidFill>
                  <a:schemeClr val="tx1"/>
                </a:solidFill>
                <a:latin typeface="+mj-ea"/>
                <a:ea typeface="+mj-ea"/>
              </a:rPr>
              <a:t>α≦</a:t>
            </a:r>
            <a:r>
              <a:rPr lang="ja-JP" altLang="el-GR" sz="1400" dirty="0">
                <a:solidFill>
                  <a:schemeClr val="tx1"/>
                </a:solidFill>
                <a:latin typeface="+mj-ea"/>
                <a:ea typeface="+mj-ea"/>
              </a:rPr>
              <a:t>１</a:t>
            </a:r>
            <a:r>
              <a:rPr lang="ja-JP" altLang="el-GR" sz="1400" dirty="0" smtClean="0">
                <a:solidFill>
                  <a:schemeClr val="tx1"/>
                </a:solidFill>
                <a:latin typeface="+mj-ea"/>
                <a:ea typeface="+mj-ea"/>
              </a:rPr>
              <a:t>）</a:t>
            </a:r>
            <a:endParaRPr lang="en-US" altLang="ja-JP" sz="1400" dirty="0" smtClean="0">
              <a:solidFill>
                <a:schemeClr val="tx1"/>
              </a:solidFill>
              <a:latin typeface="+mj-ea"/>
              <a:ea typeface="+mj-ea"/>
            </a:endParaRPr>
          </a:p>
          <a:p>
            <a:pPr marL="177800" indent="-177800">
              <a:lnSpc>
                <a:spcPts val="1500"/>
              </a:lnSpc>
            </a:pPr>
            <a:r>
              <a:rPr lang="ja-JP" altLang="en-US" sz="1400" dirty="0">
                <a:solidFill>
                  <a:schemeClr val="tx1"/>
                </a:solidFill>
                <a:latin typeface="+mj-ea"/>
                <a:ea typeface="+mj-ea"/>
              </a:rPr>
              <a:t>　　　</a:t>
            </a:r>
            <a:r>
              <a:rPr lang="en-US" altLang="ja-JP" sz="1400" dirty="0">
                <a:solidFill>
                  <a:schemeClr val="tx1"/>
                </a:solidFill>
                <a:latin typeface="+mj-ea"/>
                <a:ea typeface="+mj-ea"/>
              </a:rPr>
              <a:t>α</a:t>
            </a:r>
            <a:r>
              <a:rPr lang="ja-JP" altLang="en-US" sz="1400" dirty="0">
                <a:solidFill>
                  <a:schemeClr val="tx1"/>
                </a:solidFill>
                <a:latin typeface="+mj-ea"/>
                <a:ea typeface="+mj-ea"/>
              </a:rPr>
              <a:t>＝１の時、医療費水準を納付金額に全て反映。</a:t>
            </a:r>
          </a:p>
          <a:p>
            <a:pPr marL="177800" indent="-177800">
              <a:lnSpc>
                <a:spcPts val="1500"/>
              </a:lnSpc>
            </a:pPr>
            <a:r>
              <a:rPr lang="en-US" altLang="ja-JP" sz="1400" dirty="0" smtClean="0">
                <a:solidFill>
                  <a:schemeClr val="tx1"/>
                </a:solidFill>
                <a:latin typeface="+mj-ea"/>
                <a:ea typeface="+mj-ea"/>
              </a:rPr>
              <a:t>       α</a:t>
            </a:r>
            <a:r>
              <a:rPr lang="ja-JP" altLang="en-US" sz="1400" dirty="0">
                <a:solidFill>
                  <a:schemeClr val="tx1"/>
                </a:solidFill>
                <a:latin typeface="+mj-ea"/>
                <a:ea typeface="+mj-ea"/>
              </a:rPr>
              <a:t>＝０の時、医療費水準を納付金額に全く反映させない</a:t>
            </a:r>
            <a:r>
              <a:rPr lang="ja-JP" altLang="en-US" sz="1400" dirty="0" smtClean="0">
                <a:solidFill>
                  <a:schemeClr val="tx1"/>
                </a:solidFill>
                <a:latin typeface="+mj-ea"/>
                <a:ea typeface="+mj-ea"/>
              </a:rPr>
              <a:t>（都道府県内</a:t>
            </a:r>
            <a:r>
              <a:rPr lang="ja-JP" altLang="en-US" sz="1400" dirty="0">
                <a:solidFill>
                  <a:schemeClr val="tx1"/>
                </a:solidFill>
                <a:latin typeface="+mj-ea"/>
                <a:ea typeface="+mj-ea"/>
              </a:rPr>
              <a:t>統一の保険料水準</a:t>
            </a:r>
            <a:r>
              <a:rPr lang="ja-JP" altLang="en-US" sz="1400" dirty="0" smtClean="0">
                <a:solidFill>
                  <a:schemeClr val="tx1"/>
                </a:solidFill>
                <a:latin typeface="+mj-ea"/>
                <a:ea typeface="+mj-ea"/>
              </a:rPr>
              <a:t>）。</a:t>
            </a:r>
            <a:endParaRPr lang="ja-JP" altLang="en-US" sz="1400" dirty="0">
              <a:solidFill>
                <a:schemeClr val="tx1"/>
              </a:solidFill>
              <a:latin typeface="+mj-ea"/>
              <a:ea typeface="+mj-ea"/>
            </a:endParaRPr>
          </a:p>
          <a:p>
            <a:pPr marL="177800" indent="-177800">
              <a:lnSpc>
                <a:spcPts val="1500"/>
              </a:lnSpc>
            </a:pPr>
            <a:endParaRPr lang="ja-JP" altLang="en-US" sz="1400" dirty="0">
              <a:solidFill>
                <a:schemeClr val="tx1"/>
              </a:solidFill>
              <a:latin typeface="+mj-ea"/>
              <a:ea typeface="+mj-ea"/>
            </a:endParaRPr>
          </a:p>
          <a:p>
            <a:pPr marL="177800" indent="-177800">
              <a:lnSpc>
                <a:spcPts val="1500"/>
              </a:lnSpc>
            </a:pPr>
            <a:r>
              <a:rPr lang="en-US" altLang="ja-JP" sz="1400" dirty="0" smtClean="0">
                <a:solidFill>
                  <a:schemeClr val="tx1"/>
                </a:solidFill>
                <a:latin typeface="+mj-ea"/>
                <a:ea typeface="+mj-ea"/>
              </a:rPr>
              <a:t>※2</a:t>
            </a:r>
            <a:r>
              <a:rPr lang="ja-JP" altLang="en-US" sz="1400" dirty="0" smtClean="0">
                <a:solidFill>
                  <a:schemeClr val="tx1"/>
                </a:solidFill>
                <a:latin typeface="+mj-ea"/>
                <a:ea typeface="+mj-ea"/>
              </a:rPr>
              <a:t>　</a:t>
            </a:r>
            <a:r>
              <a:rPr lang="en-US" altLang="ja-JP" sz="1400" dirty="0" smtClean="0">
                <a:solidFill>
                  <a:schemeClr val="tx1"/>
                </a:solidFill>
                <a:latin typeface="+mj-ea"/>
                <a:ea typeface="+mj-ea"/>
              </a:rPr>
              <a:t>β</a:t>
            </a:r>
            <a:r>
              <a:rPr lang="ja-JP" altLang="en-US" sz="1400" dirty="0">
                <a:solidFill>
                  <a:schemeClr val="tx1"/>
                </a:solidFill>
                <a:latin typeface="+mj-ea"/>
                <a:ea typeface="+mj-ea"/>
              </a:rPr>
              <a:t>は所得のシェアをどの程度反映させるかを調整する</a:t>
            </a:r>
            <a:r>
              <a:rPr lang="ja-JP" altLang="en-US" sz="1400" dirty="0" smtClean="0">
                <a:solidFill>
                  <a:schemeClr val="tx1"/>
                </a:solidFill>
                <a:latin typeface="+mj-ea"/>
                <a:ea typeface="+mj-ea"/>
              </a:rPr>
              <a:t>係数であり、都道府県の所得水準に応じて設定することを原則とする。</a:t>
            </a:r>
            <a:endParaRPr lang="en-US" altLang="ja-JP" sz="1400" dirty="0" smtClean="0">
              <a:solidFill>
                <a:schemeClr val="tx1"/>
              </a:solidFill>
              <a:latin typeface="+mj-ea"/>
              <a:ea typeface="+mj-ea"/>
            </a:endParaRPr>
          </a:p>
          <a:p>
            <a:pPr marL="177800" indent="-177800">
              <a:lnSpc>
                <a:spcPts val="1500"/>
              </a:lnSpc>
            </a:pPr>
            <a:endParaRPr lang="en-US" altLang="ja-JP" sz="1400" dirty="0" smtClean="0">
              <a:solidFill>
                <a:schemeClr val="tx1"/>
              </a:solidFill>
              <a:latin typeface="+mj-ea"/>
              <a:ea typeface="+mj-ea"/>
            </a:endParaRPr>
          </a:p>
          <a:p>
            <a:pPr marL="177800" indent="-177800">
              <a:lnSpc>
                <a:spcPts val="1500"/>
              </a:lnSpc>
            </a:pPr>
            <a:r>
              <a:rPr lang="en-US" altLang="ja-JP" sz="1400" dirty="0" smtClean="0">
                <a:solidFill>
                  <a:schemeClr val="tx1"/>
                </a:solidFill>
                <a:latin typeface="+mj-ea"/>
                <a:ea typeface="+mj-ea"/>
              </a:rPr>
              <a:t>※</a:t>
            </a:r>
            <a:r>
              <a:rPr lang="en-US" altLang="ja-JP" sz="1400" dirty="0">
                <a:solidFill>
                  <a:schemeClr val="tx1"/>
                </a:solidFill>
                <a:latin typeface="+mj-ea"/>
                <a:ea typeface="+mj-ea"/>
              </a:rPr>
              <a:t>3</a:t>
            </a:r>
            <a:r>
              <a:rPr lang="ja-JP" altLang="en-US" sz="1400" dirty="0">
                <a:solidFill>
                  <a:schemeClr val="tx1"/>
                </a:solidFill>
                <a:latin typeface="+mj-ea"/>
                <a:ea typeface="+mj-ea"/>
              </a:rPr>
              <a:t>　都道府県で保険料率を一本化する場合に、例外的に、収納率の多寡で保険料率が変化しないよう収納率の調整を行うことも可能とする</a:t>
            </a:r>
            <a:r>
              <a:rPr lang="ja-JP" altLang="en-US" sz="1400" dirty="0" smtClean="0">
                <a:solidFill>
                  <a:schemeClr val="tx1"/>
                </a:solidFill>
                <a:latin typeface="+mj-ea"/>
                <a:ea typeface="+mj-ea"/>
              </a:rPr>
              <a:t>仕組みとする。</a:t>
            </a:r>
            <a:endParaRPr lang="en-US" altLang="ja-JP" sz="1400" dirty="0" smtClean="0">
              <a:solidFill>
                <a:schemeClr val="tx1"/>
              </a:solidFill>
              <a:latin typeface="+mj-ea"/>
              <a:ea typeface="+mj-ea"/>
            </a:endParaRPr>
          </a:p>
          <a:p>
            <a:pPr marL="177800" indent="-177800">
              <a:lnSpc>
                <a:spcPts val="1500"/>
              </a:lnSpc>
            </a:pPr>
            <a:endParaRPr lang="ja-JP" altLang="en-US" sz="1400" dirty="0">
              <a:solidFill>
                <a:schemeClr val="tx1"/>
              </a:solidFill>
              <a:latin typeface="+mj-ea"/>
              <a:ea typeface="+mj-ea"/>
            </a:endParaRPr>
          </a:p>
          <a:p>
            <a:pPr marL="177800" indent="-177800">
              <a:lnSpc>
                <a:spcPts val="1500"/>
              </a:lnSpc>
            </a:pPr>
            <a:r>
              <a:rPr lang="en-US" altLang="ja-JP" sz="1400" dirty="0" smtClean="0">
                <a:solidFill>
                  <a:schemeClr val="tx1"/>
                </a:solidFill>
                <a:latin typeface="+mj-ea"/>
                <a:ea typeface="+mj-ea"/>
              </a:rPr>
              <a:t>※4</a:t>
            </a:r>
            <a:r>
              <a:rPr lang="ja-JP" altLang="en-US" sz="1400" dirty="0" smtClean="0">
                <a:solidFill>
                  <a:schemeClr val="tx1"/>
                </a:solidFill>
                <a:latin typeface="+mj-ea"/>
                <a:ea typeface="+mj-ea"/>
              </a:rPr>
              <a:t>　</a:t>
            </a:r>
            <a:r>
              <a:rPr lang="en-US" altLang="ja-JP" sz="1400" dirty="0" smtClean="0">
                <a:solidFill>
                  <a:schemeClr val="tx1"/>
                </a:solidFill>
                <a:latin typeface="+mj-ea"/>
                <a:ea typeface="+mj-ea"/>
              </a:rPr>
              <a:t>γ</a:t>
            </a:r>
            <a:r>
              <a:rPr lang="ja-JP" altLang="en-US" sz="1400" dirty="0">
                <a:solidFill>
                  <a:schemeClr val="tx1"/>
                </a:solidFill>
                <a:latin typeface="+mj-ea"/>
                <a:ea typeface="+mj-ea"/>
              </a:rPr>
              <a:t>は市町村の納付金額の総額</a:t>
            </a:r>
            <a:r>
              <a:rPr lang="ja-JP" altLang="en-US" sz="1400" dirty="0" smtClean="0">
                <a:solidFill>
                  <a:schemeClr val="tx1"/>
                </a:solidFill>
                <a:latin typeface="+mj-ea"/>
                <a:ea typeface="+mj-ea"/>
              </a:rPr>
              <a:t>を都道府県</a:t>
            </a:r>
            <a:r>
              <a:rPr lang="ja-JP" altLang="en-US" sz="1400" dirty="0">
                <a:solidFill>
                  <a:schemeClr val="tx1"/>
                </a:solidFill>
                <a:latin typeface="+mj-ea"/>
                <a:ea typeface="+mj-ea"/>
              </a:rPr>
              <a:t>の必要総額</a:t>
            </a:r>
            <a:r>
              <a:rPr lang="ja-JP" altLang="en-US" sz="1400" dirty="0" smtClean="0">
                <a:solidFill>
                  <a:schemeClr val="tx1"/>
                </a:solidFill>
                <a:latin typeface="+mj-ea"/>
                <a:ea typeface="+mj-ea"/>
              </a:rPr>
              <a:t>に合わせる</a:t>
            </a:r>
            <a:r>
              <a:rPr lang="ja-JP" altLang="en-US" sz="1400" dirty="0">
                <a:solidFill>
                  <a:schemeClr val="tx1"/>
                </a:solidFill>
                <a:latin typeface="+mj-ea"/>
                <a:ea typeface="+mj-ea"/>
              </a:rPr>
              <a:t>ための調整</a:t>
            </a:r>
            <a:r>
              <a:rPr lang="ja-JP" altLang="en-US" sz="1400" dirty="0" smtClean="0">
                <a:solidFill>
                  <a:schemeClr val="tx1"/>
                </a:solidFill>
                <a:latin typeface="+mj-ea"/>
                <a:ea typeface="+mj-ea"/>
              </a:rPr>
              <a:t>係数</a:t>
            </a:r>
            <a:endParaRPr lang="en-US" altLang="ja-JP" sz="1400" dirty="0" smtClean="0">
              <a:solidFill>
                <a:schemeClr val="tx1"/>
              </a:solidFill>
              <a:latin typeface="+mj-ea"/>
              <a:ea typeface="+mj-ea"/>
            </a:endParaRPr>
          </a:p>
          <a:p>
            <a:pPr marL="177800" indent="-177800">
              <a:lnSpc>
                <a:spcPts val="1500"/>
              </a:lnSpc>
            </a:pPr>
            <a:endParaRPr lang="en-US" altLang="ja-JP" sz="1400" dirty="0" smtClean="0">
              <a:solidFill>
                <a:schemeClr val="tx1"/>
              </a:solidFill>
              <a:latin typeface="+mj-ea"/>
              <a:ea typeface="+mj-ea"/>
            </a:endParaRPr>
          </a:p>
          <a:p>
            <a:pPr marL="177800" indent="-177800">
              <a:lnSpc>
                <a:spcPts val="1500"/>
              </a:lnSpc>
            </a:pPr>
            <a:r>
              <a:rPr lang="en-US" altLang="ja-JP" sz="1400" dirty="0" smtClean="0">
                <a:solidFill>
                  <a:schemeClr val="tx1"/>
                </a:solidFill>
                <a:latin typeface="+mj-ea"/>
                <a:ea typeface="+mj-ea"/>
              </a:rPr>
              <a:t>※5</a:t>
            </a:r>
            <a:r>
              <a:rPr lang="ja-JP" altLang="en-US" sz="1400" dirty="0" smtClean="0">
                <a:solidFill>
                  <a:schemeClr val="tx1"/>
                </a:solidFill>
                <a:latin typeface="+mj-ea"/>
                <a:ea typeface="+mj-ea"/>
              </a:rPr>
              <a:t>　後期高齢者支援金、介護納付金に係る費用については別途所得調整を行う算式により計算した後に納付金額に</a:t>
            </a:r>
            <a:endParaRPr lang="en-US" altLang="ja-JP" sz="1400" dirty="0" smtClean="0">
              <a:solidFill>
                <a:schemeClr val="tx1"/>
              </a:solidFill>
              <a:latin typeface="+mj-ea"/>
              <a:ea typeface="+mj-ea"/>
            </a:endParaRPr>
          </a:p>
          <a:p>
            <a:pPr marL="177800" indent="-177800">
              <a:lnSpc>
                <a:spcPts val="1500"/>
              </a:lnSpc>
            </a:pPr>
            <a:r>
              <a:rPr lang="ja-JP" altLang="en-US" sz="1400" dirty="0">
                <a:solidFill>
                  <a:schemeClr val="tx1"/>
                </a:solidFill>
                <a:latin typeface="+mj-ea"/>
                <a:ea typeface="+mj-ea"/>
              </a:rPr>
              <a:t>　</a:t>
            </a:r>
            <a:r>
              <a:rPr lang="ja-JP" altLang="en-US" sz="1400" dirty="0" smtClean="0">
                <a:solidFill>
                  <a:schemeClr val="tx1"/>
                </a:solidFill>
                <a:latin typeface="+mj-ea"/>
                <a:ea typeface="+mj-ea"/>
              </a:rPr>
              <a:t>　　　加算することとする。</a:t>
            </a:r>
            <a:endParaRPr lang="en-US" altLang="ja-JP" sz="1400" dirty="0" smtClean="0">
              <a:solidFill>
                <a:schemeClr val="tx1"/>
              </a:solidFill>
              <a:latin typeface="+mj-ea"/>
              <a:ea typeface="+mj-ea"/>
            </a:endParaRPr>
          </a:p>
          <a:p>
            <a:pPr marL="177800" indent="-177800">
              <a:lnSpc>
                <a:spcPts val="1200"/>
              </a:lnSpc>
            </a:pPr>
            <a:r>
              <a:rPr lang="ja-JP" altLang="en-US" sz="1600" dirty="0" smtClean="0">
                <a:solidFill>
                  <a:schemeClr val="tx1"/>
                </a:solidFill>
                <a:latin typeface="+mj-ea"/>
                <a:ea typeface="+mj-ea"/>
              </a:rPr>
              <a:t>　</a:t>
            </a:r>
            <a:endParaRPr kumimoji="1" lang="en-US" altLang="ja-JP" sz="1600" dirty="0" smtClean="0">
              <a:solidFill>
                <a:schemeClr val="tx1"/>
              </a:solidFill>
              <a:latin typeface="+mj-ea"/>
              <a:ea typeface="+mj-ea"/>
            </a:endParaRPr>
          </a:p>
        </p:txBody>
      </p:sp>
      <p:sp>
        <p:nvSpPr>
          <p:cNvPr id="6" name="メモ 5"/>
          <p:cNvSpPr/>
          <p:nvPr/>
        </p:nvSpPr>
        <p:spPr>
          <a:xfrm>
            <a:off x="200470" y="832587"/>
            <a:ext cx="7128794" cy="360000"/>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1600" b="1" dirty="0" smtClean="0">
                <a:solidFill>
                  <a:schemeClr val="tx1"/>
                </a:solidFill>
                <a:latin typeface="+mn-ea"/>
              </a:rPr>
              <a:t>納付</a:t>
            </a:r>
            <a:r>
              <a:rPr lang="ja-JP" altLang="en-US" sz="1600" b="1" dirty="0">
                <a:solidFill>
                  <a:schemeClr val="tx1"/>
                </a:solidFill>
                <a:latin typeface="+mn-ea"/>
              </a:rPr>
              <a:t>金算定の仕組みを数式にした場合の</a:t>
            </a:r>
            <a:r>
              <a:rPr lang="ja-JP" altLang="en-US" sz="1600" b="1" dirty="0" smtClean="0">
                <a:solidFill>
                  <a:schemeClr val="tx1"/>
                </a:solidFill>
                <a:latin typeface="+mn-ea"/>
              </a:rPr>
              <a:t>イメージ（高額医療費等について加味） </a:t>
            </a:r>
            <a:endParaRPr lang="ja-JP" altLang="en-US" sz="1600" b="1" dirty="0">
              <a:solidFill>
                <a:schemeClr val="tx1"/>
              </a:solidFill>
              <a:latin typeface="+mn-ea"/>
            </a:endParaRPr>
          </a:p>
        </p:txBody>
      </p:sp>
      <p:sp>
        <p:nvSpPr>
          <p:cNvPr id="9"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21</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0" name="テキスト ボックス 9"/>
          <p:cNvSpPr txBox="1"/>
          <p:nvPr/>
        </p:nvSpPr>
        <p:spPr>
          <a:xfrm>
            <a:off x="0" y="-19587"/>
            <a:ext cx="9906000"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医療費に係る納付金の計算方法（案）</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11" name="直線コネクタ 10"/>
          <p:cNvCxnSpPr/>
          <p:nvPr/>
        </p:nvCxnSpPr>
        <p:spPr>
          <a:xfrm>
            <a:off x="-43541" y="40923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8670250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339899" y="-63634"/>
            <a:ext cx="7200801" cy="451406"/>
          </a:xfrm>
          <a:prstGeom prst="rect">
            <a:avLst/>
          </a:prstGeom>
          <a:noFill/>
        </p:spPr>
        <p:txBody>
          <a:bodyPr wrap="square" rtlCol="0">
            <a:spAutoFit/>
          </a:bodyPr>
          <a:lstStyle/>
          <a:p>
            <a:pPr algn="ctr">
              <a:lnSpc>
                <a:spcPts val="2800"/>
              </a:lnSpc>
            </a:pPr>
            <a:r>
              <a:rPr lang="ja-JP" altLang="en-US" dirty="0" smtClean="0">
                <a:latin typeface="HGP創英角ｺﾞｼｯｸUB" panose="020B0900000000000000" pitchFamily="50" charset="-128"/>
                <a:ea typeface="HGP創英角ｺﾞｼｯｸUB" panose="020B0900000000000000" pitchFamily="50" charset="-128"/>
              </a:rPr>
              <a:t>医療費水準の調整方法（案）</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7" name="直線コネクタ 6"/>
          <p:cNvCxnSpPr/>
          <p:nvPr/>
        </p:nvCxnSpPr>
        <p:spPr>
          <a:xfrm>
            <a:off x="-43541" y="33265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正方形/長方形 9"/>
          <p:cNvSpPr/>
          <p:nvPr/>
        </p:nvSpPr>
        <p:spPr>
          <a:xfrm>
            <a:off x="234506" y="476672"/>
            <a:ext cx="9582720" cy="396044"/>
          </a:xfrm>
          <a:prstGeom prst="rect">
            <a:avLst/>
          </a:prstGeom>
          <a:solidFill>
            <a:schemeClr val="bg1">
              <a:alpha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300" dirty="0" smtClean="0">
                <a:solidFill>
                  <a:prstClr val="black"/>
                </a:solidFill>
                <a:latin typeface="+mj-ea"/>
                <a:ea typeface="+mj-ea"/>
              </a:rPr>
              <a:t>医療費水準の調整方法は、</a:t>
            </a:r>
            <a:r>
              <a:rPr lang="ja-JP" altLang="en-US" sz="1300" b="1" u="sng" dirty="0" smtClean="0">
                <a:solidFill>
                  <a:prstClr val="black"/>
                </a:solidFill>
                <a:latin typeface="+mj-ea"/>
                <a:ea typeface="+mj-ea"/>
              </a:rPr>
              <a:t>データの取得方法などの実務面での対応</a:t>
            </a:r>
            <a:r>
              <a:rPr lang="ja-JP" altLang="en-US" sz="1300" dirty="0" smtClean="0">
                <a:solidFill>
                  <a:prstClr val="black"/>
                </a:solidFill>
                <a:latin typeface="+mj-ea"/>
                <a:ea typeface="+mj-ea"/>
              </a:rPr>
              <a:t>や</a:t>
            </a:r>
            <a:r>
              <a:rPr lang="ja-JP" altLang="en-US" sz="1300" b="1" u="sng" dirty="0" smtClean="0">
                <a:solidFill>
                  <a:prstClr val="black"/>
                </a:solidFill>
                <a:latin typeface="+mj-ea"/>
                <a:ea typeface="+mj-ea"/>
              </a:rPr>
              <a:t>調整の性格等を考慮</a:t>
            </a:r>
            <a:r>
              <a:rPr lang="ja-JP" altLang="en-US" sz="1300" dirty="0" smtClean="0">
                <a:solidFill>
                  <a:prstClr val="black"/>
                </a:solidFill>
                <a:latin typeface="+mj-ea"/>
                <a:ea typeface="+mj-ea"/>
              </a:rPr>
              <a:t>して以下のような扱いとする。</a:t>
            </a:r>
            <a:endParaRPr kumimoji="1" lang="ja-JP" altLang="en-US" sz="1300" dirty="0" smtClean="0">
              <a:solidFill>
                <a:prstClr val="black"/>
              </a:solidFill>
              <a:latin typeface="+mj-ea"/>
              <a:ea typeface="+mj-ea"/>
            </a:endParaRPr>
          </a:p>
        </p:txBody>
      </p:sp>
      <p:sp>
        <p:nvSpPr>
          <p:cNvPr id="11" name="角丸四角形 10"/>
          <p:cNvSpPr/>
          <p:nvPr/>
        </p:nvSpPr>
        <p:spPr>
          <a:xfrm>
            <a:off x="344488" y="1031528"/>
            <a:ext cx="9305192" cy="792088"/>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lnSpc>
                <a:spcPct val="150000"/>
              </a:lnSpc>
            </a:pPr>
            <a:r>
              <a:rPr lang="ja-JP" altLang="en-US" sz="1400" dirty="0">
                <a:solidFill>
                  <a:schemeClr val="tx1"/>
                </a:solidFill>
                <a:latin typeface="+mj-ea"/>
                <a:ea typeface="+mj-ea"/>
              </a:rPr>
              <a:t>①</a:t>
            </a:r>
            <a:r>
              <a:rPr lang="ja-JP" altLang="en-US" sz="1400" b="1" u="sng" dirty="0" smtClean="0">
                <a:solidFill>
                  <a:schemeClr val="tx1"/>
                </a:solidFill>
                <a:latin typeface="+mj-ea"/>
                <a:ea typeface="+mj-ea"/>
              </a:rPr>
              <a:t>「</a:t>
            </a:r>
            <a:r>
              <a:rPr lang="en-US" altLang="ja-JP" sz="1400" b="1" u="sng" dirty="0" smtClean="0">
                <a:solidFill>
                  <a:schemeClr val="tx1"/>
                </a:solidFill>
                <a:latin typeface="+mj-ea"/>
                <a:ea typeface="+mj-ea"/>
              </a:rPr>
              <a:t>5</a:t>
            </a:r>
            <a:r>
              <a:rPr lang="ja-JP" altLang="en-US" sz="1400" b="1" u="sng" dirty="0" smtClean="0">
                <a:solidFill>
                  <a:schemeClr val="tx1"/>
                </a:solidFill>
                <a:latin typeface="+mj-ea"/>
                <a:ea typeface="+mj-ea"/>
              </a:rPr>
              <a:t>歳階級別」</a:t>
            </a:r>
            <a:r>
              <a:rPr lang="ja-JP" altLang="en-US" sz="1400" dirty="0" smtClean="0">
                <a:solidFill>
                  <a:schemeClr val="tx1"/>
                </a:solidFill>
                <a:latin typeface="+mj-ea"/>
                <a:ea typeface="+mj-ea"/>
              </a:rPr>
              <a:t>の</a:t>
            </a:r>
            <a:r>
              <a:rPr lang="ja-JP" altLang="en-US" sz="1400" b="1" u="sng" dirty="0" smtClean="0">
                <a:solidFill>
                  <a:schemeClr val="tx1"/>
                </a:solidFill>
                <a:latin typeface="+mj-ea"/>
                <a:ea typeface="+mj-ea"/>
              </a:rPr>
              <a:t>「全国平均の１人あたり医療費」</a:t>
            </a:r>
            <a:r>
              <a:rPr lang="ja-JP" altLang="en-US" sz="1400" dirty="0" smtClean="0">
                <a:solidFill>
                  <a:schemeClr val="tx1"/>
                </a:solidFill>
                <a:latin typeface="+mj-ea"/>
                <a:ea typeface="+mj-ea"/>
              </a:rPr>
              <a:t>を各市町村の年齢構成に当てはめて</a:t>
            </a:r>
            <a:r>
              <a:rPr lang="en-US" altLang="ja-JP" sz="1400" dirty="0" smtClean="0">
                <a:solidFill>
                  <a:schemeClr val="tx1"/>
                </a:solidFill>
                <a:latin typeface="+mj-ea"/>
                <a:ea typeface="+mj-ea"/>
              </a:rPr>
              <a:t>1</a:t>
            </a:r>
            <a:r>
              <a:rPr lang="ja-JP" altLang="en-US" sz="1400" dirty="0" smtClean="0">
                <a:solidFill>
                  <a:schemeClr val="tx1"/>
                </a:solidFill>
                <a:latin typeface="+mj-ea"/>
                <a:ea typeface="+mj-ea"/>
              </a:rPr>
              <a:t>人あたり医療費を算出することで、</a:t>
            </a:r>
            <a:r>
              <a:rPr lang="ja-JP" altLang="en-US" sz="1400" b="1" u="sng" dirty="0" smtClean="0">
                <a:solidFill>
                  <a:schemeClr val="tx1"/>
                </a:solidFill>
                <a:latin typeface="+mj-ea"/>
                <a:ea typeface="+mj-ea"/>
              </a:rPr>
              <a:t>「当該市町村</a:t>
            </a:r>
            <a:r>
              <a:rPr lang="ja-JP" altLang="en-US" sz="1400" b="1" u="sng" dirty="0">
                <a:solidFill>
                  <a:schemeClr val="tx1"/>
                </a:solidFill>
                <a:latin typeface="+mj-ea"/>
                <a:ea typeface="+mj-ea"/>
              </a:rPr>
              <a:t>の各年齢階級別の</a:t>
            </a:r>
            <a:r>
              <a:rPr lang="en-US" altLang="ja-JP" sz="1400" b="1" u="sng" dirty="0">
                <a:solidFill>
                  <a:schemeClr val="tx1"/>
                </a:solidFill>
                <a:latin typeface="+mj-ea"/>
                <a:ea typeface="+mj-ea"/>
              </a:rPr>
              <a:t>1</a:t>
            </a:r>
            <a:r>
              <a:rPr lang="ja-JP" altLang="en-US" sz="1400" b="1" u="sng" dirty="0">
                <a:solidFill>
                  <a:schemeClr val="tx1"/>
                </a:solidFill>
                <a:latin typeface="+mj-ea"/>
                <a:ea typeface="+mj-ea"/>
              </a:rPr>
              <a:t>人あたり医療費</a:t>
            </a:r>
            <a:r>
              <a:rPr lang="ja-JP" altLang="en-US" sz="1400" b="1" u="sng" dirty="0" smtClean="0">
                <a:solidFill>
                  <a:schemeClr val="tx1"/>
                </a:solidFill>
                <a:latin typeface="+mj-ea"/>
                <a:ea typeface="+mj-ea"/>
              </a:rPr>
              <a:t>が全国平均であった場合の</a:t>
            </a:r>
            <a:r>
              <a:rPr lang="en-US" altLang="ja-JP" sz="1400" b="1" u="sng" dirty="0" smtClean="0">
                <a:solidFill>
                  <a:schemeClr val="tx1"/>
                </a:solidFill>
                <a:latin typeface="+mj-ea"/>
                <a:ea typeface="+mj-ea"/>
              </a:rPr>
              <a:t>1</a:t>
            </a:r>
            <a:r>
              <a:rPr lang="ja-JP" altLang="en-US" sz="1400" b="1" u="sng" dirty="0" smtClean="0">
                <a:solidFill>
                  <a:schemeClr val="tx1"/>
                </a:solidFill>
                <a:latin typeface="+mj-ea"/>
                <a:ea typeface="+mj-ea"/>
              </a:rPr>
              <a:t>人あたり医療費（Ａ）」</a:t>
            </a:r>
            <a:r>
              <a:rPr lang="ja-JP" altLang="en-US" sz="1400" dirty="0" smtClean="0">
                <a:solidFill>
                  <a:schemeClr val="tx1"/>
                </a:solidFill>
                <a:latin typeface="+mj-ea"/>
                <a:ea typeface="+mj-ea"/>
              </a:rPr>
              <a:t>を算出する。</a:t>
            </a:r>
            <a:endParaRPr lang="en-US" altLang="ja-JP" sz="1400" dirty="0" smtClean="0">
              <a:solidFill>
                <a:schemeClr val="tx1"/>
              </a:solidFill>
              <a:latin typeface="+mj-ea"/>
              <a:ea typeface="+mj-ea"/>
            </a:endParaRPr>
          </a:p>
        </p:txBody>
      </p:sp>
      <p:sp>
        <p:nvSpPr>
          <p:cNvPr id="12" name="角丸四角形 11"/>
          <p:cNvSpPr/>
          <p:nvPr/>
        </p:nvSpPr>
        <p:spPr>
          <a:xfrm>
            <a:off x="400336" y="2975744"/>
            <a:ext cx="9249344" cy="504056"/>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rtlCol="0" anchor="t" anchorCtr="0"/>
          <a:lstStyle/>
          <a:p>
            <a:pPr marL="177800" indent="-177800"/>
            <a:r>
              <a:rPr lang="en-US" altLang="ja-JP" sz="1400" dirty="0" smtClean="0">
                <a:solidFill>
                  <a:schemeClr val="tx1"/>
                </a:solidFill>
                <a:latin typeface="+mj-ea"/>
                <a:ea typeface="+mj-ea"/>
              </a:rPr>
              <a:t> </a:t>
            </a:r>
            <a:r>
              <a:rPr lang="ja-JP" altLang="en-US" sz="1400" dirty="0">
                <a:solidFill>
                  <a:schemeClr val="tx1"/>
                </a:solidFill>
                <a:latin typeface="+mj-ea"/>
                <a:ea typeface="+mj-ea"/>
              </a:rPr>
              <a:t>③直近</a:t>
            </a:r>
            <a:r>
              <a:rPr lang="ja-JP" altLang="en-US" sz="1400" dirty="0" smtClean="0">
                <a:solidFill>
                  <a:schemeClr val="tx1"/>
                </a:solidFill>
                <a:latin typeface="+mj-ea"/>
                <a:ea typeface="+mj-ea"/>
              </a:rPr>
              <a:t>３年分の</a:t>
            </a:r>
            <a:r>
              <a:rPr lang="ja-JP" altLang="en-US" sz="1400" b="1" u="sng" dirty="0" smtClean="0">
                <a:solidFill>
                  <a:schemeClr val="tx1"/>
                </a:solidFill>
                <a:latin typeface="+mj-ea"/>
                <a:ea typeface="+mj-ea"/>
              </a:rPr>
              <a:t>「</a:t>
            </a:r>
            <a:r>
              <a:rPr lang="ja-JP" altLang="en-US" sz="1400" b="1" u="sng" dirty="0">
                <a:solidFill>
                  <a:schemeClr val="tx1"/>
                </a:solidFill>
                <a:latin typeface="+mj-ea"/>
                <a:ea typeface="+mj-ea"/>
              </a:rPr>
              <a:t>年齢調整後の医療費水準（Ｃ）</a:t>
            </a:r>
            <a:r>
              <a:rPr lang="ja-JP" altLang="en-US" sz="1400" b="1" u="sng" dirty="0" smtClean="0">
                <a:solidFill>
                  <a:schemeClr val="tx1"/>
                </a:solidFill>
                <a:latin typeface="+mj-ea"/>
                <a:ea typeface="+mj-ea"/>
              </a:rPr>
              <a:t>」</a:t>
            </a:r>
            <a:r>
              <a:rPr lang="ja-JP" altLang="en-US" sz="1400" dirty="0" smtClean="0">
                <a:solidFill>
                  <a:schemeClr val="tx1"/>
                </a:solidFill>
                <a:latin typeface="+mj-ea"/>
                <a:ea typeface="+mj-ea"/>
              </a:rPr>
              <a:t>を算出後に平均して</a:t>
            </a:r>
            <a:r>
              <a:rPr lang="ja-JP" altLang="en-US" sz="1400" b="1" u="sng" dirty="0" smtClean="0">
                <a:solidFill>
                  <a:schemeClr val="tx1"/>
                </a:solidFill>
                <a:latin typeface="+mj-ea"/>
                <a:ea typeface="+mj-ea"/>
              </a:rPr>
              <a:t>「複数年平均の数値（Ｄ）」</a:t>
            </a:r>
            <a:r>
              <a:rPr lang="ja-JP" altLang="en-US" sz="1400" dirty="0" smtClean="0">
                <a:solidFill>
                  <a:schemeClr val="tx1"/>
                </a:solidFill>
                <a:latin typeface="+mj-ea"/>
                <a:ea typeface="+mj-ea"/>
              </a:rPr>
              <a:t>を</a:t>
            </a:r>
            <a:r>
              <a:rPr lang="ja-JP" altLang="en-US" sz="1400" dirty="0">
                <a:solidFill>
                  <a:schemeClr val="tx1"/>
                </a:solidFill>
                <a:latin typeface="+mj-ea"/>
                <a:ea typeface="+mj-ea"/>
              </a:rPr>
              <a:t>求める</a:t>
            </a:r>
            <a:r>
              <a:rPr lang="ja-JP" altLang="en-US" sz="1400" dirty="0" smtClean="0">
                <a:solidFill>
                  <a:schemeClr val="tx1"/>
                </a:solidFill>
                <a:latin typeface="+mj-ea"/>
                <a:ea typeface="+mj-ea"/>
              </a:rPr>
              <a:t>。　</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sp>
        <p:nvSpPr>
          <p:cNvPr id="13"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22</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5" name="角丸四角形 14"/>
          <p:cNvSpPr/>
          <p:nvPr/>
        </p:nvSpPr>
        <p:spPr>
          <a:xfrm>
            <a:off x="400336" y="2039640"/>
            <a:ext cx="9249344" cy="720080"/>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lnSpc>
                <a:spcPct val="150000"/>
              </a:lnSpc>
            </a:pPr>
            <a:r>
              <a:rPr lang="en-US" altLang="ja-JP" sz="1400" dirty="0" smtClean="0">
                <a:solidFill>
                  <a:schemeClr val="tx1"/>
                </a:solidFill>
                <a:latin typeface="+mj-ea"/>
                <a:ea typeface="+mj-ea"/>
              </a:rPr>
              <a:t> </a:t>
            </a:r>
            <a:r>
              <a:rPr lang="ja-JP" altLang="en-US" sz="1400" dirty="0" smtClean="0">
                <a:solidFill>
                  <a:schemeClr val="tx1"/>
                </a:solidFill>
                <a:latin typeface="+mj-ea"/>
                <a:ea typeface="+mj-ea"/>
              </a:rPr>
              <a:t>②</a:t>
            </a:r>
            <a:r>
              <a:rPr lang="ja-JP" altLang="en-US" sz="1400" b="1" u="sng" dirty="0" smtClean="0">
                <a:solidFill>
                  <a:schemeClr val="tx1"/>
                </a:solidFill>
                <a:latin typeface="+mj-ea"/>
                <a:ea typeface="+mj-ea"/>
              </a:rPr>
              <a:t>「当該市町村の各年齢階級別の</a:t>
            </a:r>
            <a:r>
              <a:rPr lang="en-US" altLang="ja-JP" sz="1400" b="1" u="sng" dirty="0" smtClean="0">
                <a:solidFill>
                  <a:schemeClr val="tx1"/>
                </a:solidFill>
                <a:latin typeface="+mj-ea"/>
                <a:ea typeface="+mj-ea"/>
              </a:rPr>
              <a:t>1</a:t>
            </a:r>
            <a:r>
              <a:rPr lang="ja-JP" altLang="en-US" sz="1400" b="1" u="sng" dirty="0" smtClean="0">
                <a:solidFill>
                  <a:schemeClr val="tx1"/>
                </a:solidFill>
                <a:latin typeface="+mj-ea"/>
                <a:ea typeface="+mj-ea"/>
              </a:rPr>
              <a:t>人あたり医療費が全国平均であった場合の１人あたり医療費（Ａ）」</a:t>
            </a:r>
            <a:r>
              <a:rPr lang="ja-JP" altLang="en-US" sz="1400" dirty="0" smtClean="0">
                <a:solidFill>
                  <a:schemeClr val="tx1"/>
                </a:solidFill>
                <a:latin typeface="+mj-ea"/>
                <a:ea typeface="+mj-ea"/>
              </a:rPr>
              <a:t>と</a:t>
            </a:r>
            <a:r>
              <a:rPr lang="ja-JP" altLang="en-US" sz="1400" b="1" u="sng" dirty="0" smtClean="0">
                <a:solidFill>
                  <a:schemeClr val="tx1"/>
                </a:solidFill>
                <a:latin typeface="+mj-ea"/>
                <a:ea typeface="+mj-ea"/>
              </a:rPr>
              <a:t>「当該市町村の実績の１人あたり医療費（Ｂ）」</a:t>
            </a:r>
            <a:r>
              <a:rPr lang="ja-JP" altLang="en-US" sz="1400" dirty="0" smtClean="0">
                <a:solidFill>
                  <a:schemeClr val="tx1"/>
                </a:solidFill>
                <a:latin typeface="+mj-ea"/>
                <a:ea typeface="+mj-ea"/>
              </a:rPr>
              <a:t>を比較する（ＢをＡで除する）ことで、</a:t>
            </a:r>
            <a:r>
              <a:rPr lang="ja-JP" altLang="en-US" sz="1400" b="1" u="sng" dirty="0" smtClean="0">
                <a:solidFill>
                  <a:schemeClr val="tx1"/>
                </a:solidFill>
                <a:latin typeface="+mj-ea"/>
                <a:ea typeface="+mj-ea"/>
              </a:rPr>
              <a:t>「年齢調整後の医療費水準（Ｃ）」</a:t>
            </a:r>
            <a:r>
              <a:rPr lang="ja-JP" altLang="en-US" sz="1400" dirty="0" smtClean="0">
                <a:solidFill>
                  <a:schemeClr val="tx1"/>
                </a:solidFill>
                <a:latin typeface="+mj-ea"/>
                <a:ea typeface="+mj-ea"/>
              </a:rPr>
              <a:t>を算出</a:t>
            </a:r>
            <a:r>
              <a:rPr lang="en-US" altLang="ja-JP" sz="1400" dirty="0">
                <a:solidFill>
                  <a:schemeClr val="tx1"/>
                </a:solidFill>
                <a:latin typeface="+mj-ea"/>
                <a:ea typeface="+mj-ea"/>
              </a:rPr>
              <a:t>[</a:t>
            </a:r>
            <a:r>
              <a:rPr lang="ja-JP" altLang="en-US" sz="1400" dirty="0" smtClean="0">
                <a:solidFill>
                  <a:schemeClr val="tx1"/>
                </a:solidFill>
                <a:latin typeface="+mj-ea"/>
                <a:ea typeface="+mj-ea"/>
              </a:rPr>
              <a:t>間接法</a:t>
            </a:r>
            <a:r>
              <a:rPr lang="en-US" altLang="ja-JP" sz="1400" dirty="0">
                <a:solidFill>
                  <a:schemeClr val="tx1"/>
                </a:solidFill>
                <a:latin typeface="+mj-ea"/>
                <a:ea typeface="+mj-ea"/>
              </a:rPr>
              <a:t>]</a:t>
            </a:r>
            <a:r>
              <a:rPr lang="ja-JP" altLang="en-US" sz="1400" dirty="0" err="1" smtClean="0">
                <a:solidFill>
                  <a:schemeClr val="tx1"/>
                </a:solidFill>
                <a:latin typeface="+mj-ea"/>
                <a:ea typeface="+mj-ea"/>
              </a:rPr>
              <a:t>。</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sp>
        <p:nvSpPr>
          <p:cNvPr id="3" name="下矢印 2"/>
          <p:cNvSpPr/>
          <p:nvPr/>
        </p:nvSpPr>
        <p:spPr>
          <a:xfrm>
            <a:off x="4808984" y="1823616"/>
            <a:ext cx="360040" cy="1800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a:off x="4809842" y="2759720"/>
            <a:ext cx="360040" cy="1800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28464" y="5291975"/>
            <a:ext cx="9728224" cy="1526485"/>
          </a:xfrm>
          <a:prstGeom prst="rect">
            <a:avLst/>
          </a:prstGeom>
          <a:solidFill>
            <a:schemeClr val="bg1">
              <a:alpha val="5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4625" indent="-174625"/>
            <a:r>
              <a:rPr kumimoji="1" lang="en-US" altLang="ja-JP" sz="1200" dirty="0" smtClean="0">
                <a:solidFill>
                  <a:prstClr val="black"/>
                </a:solidFill>
                <a:latin typeface="+mj-ea"/>
                <a:ea typeface="+mj-ea"/>
              </a:rPr>
              <a:t>※</a:t>
            </a:r>
            <a:r>
              <a:rPr kumimoji="1" lang="ja-JP" altLang="en-US" sz="1200" dirty="0" smtClean="0">
                <a:solidFill>
                  <a:prstClr val="black"/>
                </a:solidFill>
                <a:latin typeface="+mj-ea"/>
                <a:ea typeface="+mj-ea"/>
              </a:rPr>
              <a:t>①において、「各都道府県の医療費」ではなく、「全国平均の医療費」を用いることで、各都道府県がそれぞれ年齢階級別医療費を算出し、代入するという事務の簡素化が可能</a:t>
            </a:r>
            <a:r>
              <a:rPr lang="ja-JP" altLang="en-US" sz="1200" dirty="0">
                <a:solidFill>
                  <a:prstClr val="black"/>
                </a:solidFill>
                <a:latin typeface="+mj-ea"/>
                <a:ea typeface="+mj-ea"/>
              </a:rPr>
              <a:t>。「全国</a:t>
            </a:r>
            <a:r>
              <a:rPr lang="ja-JP" altLang="en-US" sz="1200" dirty="0" smtClean="0">
                <a:solidFill>
                  <a:prstClr val="black"/>
                </a:solidFill>
                <a:latin typeface="+mj-ea"/>
                <a:ea typeface="+mj-ea"/>
              </a:rPr>
              <a:t>平均」</a:t>
            </a:r>
            <a:r>
              <a:rPr lang="ja-JP" altLang="en-US" sz="1200" dirty="0">
                <a:solidFill>
                  <a:prstClr val="black"/>
                </a:solidFill>
                <a:latin typeface="+mj-ea"/>
                <a:ea typeface="+mj-ea"/>
              </a:rPr>
              <a:t>と「当該県</a:t>
            </a:r>
            <a:r>
              <a:rPr lang="ja-JP" altLang="en-US" sz="1200" dirty="0" smtClean="0">
                <a:solidFill>
                  <a:prstClr val="black"/>
                </a:solidFill>
                <a:latin typeface="+mj-ea"/>
                <a:ea typeface="+mj-ea"/>
              </a:rPr>
              <a:t>平均」</a:t>
            </a:r>
            <a:r>
              <a:rPr lang="ja-JP" altLang="en-US" sz="1200" dirty="0">
                <a:solidFill>
                  <a:prstClr val="black"/>
                </a:solidFill>
                <a:latin typeface="+mj-ea"/>
                <a:ea typeface="+mj-ea"/>
              </a:rPr>
              <a:t>の年齢階級別医療費</a:t>
            </a:r>
            <a:r>
              <a:rPr lang="ja-JP" altLang="en-US" sz="1200" dirty="0" smtClean="0">
                <a:solidFill>
                  <a:prstClr val="black"/>
                </a:solidFill>
                <a:latin typeface="+mj-ea"/>
                <a:ea typeface="+mj-ea"/>
              </a:rPr>
              <a:t>の</a:t>
            </a:r>
            <a:r>
              <a:rPr lang="ja-JP" altLang="en-US" sz="1200" dirty="0">
                <a:solidFill>
                  <a:prstClr val="black"/>
                </a:solidFill>
                <a:latin typeface="+mj-ea"/>
                <a:ea typeface="+mj-ea"/>
              </a:rPr>
              <a:t>傾向が同じで</a:t>
            </a:r>
            <a:r>
              <a:rPr lang="ja-JP" altLang="en-US" sz="1200" dirty="0" smtClean="0">
                <a:solidFill>
                  <a:prstClr val="black"/>
                </a:solidFill>
                <a:latin typeface="+mj-ea"/>
                <a:ea typeface="+mj-ea"/>
              </a:rPr>
              <a:t>あれば、どちら</a:t>
            </a:r>
            <a:r>
              <a:rPr kumimoji="1" lang="ja-JP" altLang="en-US" sz="1200" dirty="0" smtClean="0">
                <a:solidFill>
                  <a:prstClr val="black"/>
                </a:solidFill>
                <a:latin typeface="+mj-ea"/>
                <a:ea typeface="+mj-ea"/>
              </a:rPr>
              <a:t>を使用しても算出結果にさほど大きな違いはない（後掲）。</a:t>
            </a:r>
            <a:endParaRPr kumimoji="1" lang="en-US" altLang="ja-JP" sz="1200" dirty="0" smtClean="0">
              <a:solidFill>
                <a:prstClr val="black"/>
              </a:solidFill>
              <a:latin typeface="+mj-ea"/>
              <a:ea typeface="+mj-ea"/>
            </a:endParaRPr>
          </a:p>
          <a:p>
            <a:pPr marL="174625" indent="-174625"/>
            <a:r>
              <a:rPr lang="en-US" altLang="ja-JP" sz="1200" dirty="0" smtClean="0">
                <a:solidFill>
                  <a:prstClr val="black"/>
                </a:solidFill>
                <a:latin typeface="+mj-ea"/>
                <a:ea typeface="+mj-ea"/>
              </a:rPr>
              <a:t>※</a:t>
            </a:r>
            <a:r>
              <a:rPr lang="ja-JP" altLang="en-US" sz="1200" dirty="0" smtClean="0">
                <a:solidFill>
                  <a:prstClr val="black"/>
                </a:solidFill>
                <a:latin typeface="+mj-ea"/>
                <a:ea typeface="+mj-ea"/>
              </a:rPr>
              <a:t>②において、当該市町村の年齢別医療費を全国平均の年齢構成に代入して医療費水準を算出する場合</a:t>
            </a:r>
            <a:r>
              <a:rPr lang="en-US" altLang="ja-JP" sz="1200" dirty="0" smtClean="0">
                <a:solidFill>
                  <a:prstClr val="black"/>
                </a:solidFill>
                <a:latin typeface="+mj-ea"/>
                <a:ea typeface="+mj-ea"/>
              </a:rPr>
              <a:t>[</a:t>
            </a:r>
            <a:r>
              <a:rPr lang="ja-JP" altLang="en-US" sz="1200" dirty="0" smtClean="0">
                <a:solidFill>
                  <a:prstClr val="black"/>
                </a:solidFill>
                <a:latin typeface="+mj-ea"/>
                <a:ea typeface="+mj-ea"/>
              </a:rPr>
              <a:t>直接法</a:t>
            </a:r>
            <a:r>
              <a:rPr lang="en-US" altLang="ja-JP" sz="1200" dirty="0" smtClean="0">
                <a:solidFill>
                  <a:prstClr val="black"/>
                </a:solidFill>
                <a:latin typeface="+mj-ea"/>
                <a:ea typeface="+mj-ea"/>
              </a:rPr>
              <a:t>]</a:t>
            </a:r>
            <a:r>
              <a:rPr lang="ja-JP" altLang="en-US" sz="1200" dirty="0" err="1" smtClean="0">
                <a:solidFill>
                  <a:prstClr val="black"/>
                </a:solidFill>
                <a:latin typeface="+mj-ea"/>
                <a:ea typeface="+mj-ea"/>
              </a:rPr>
              <a:t>、</a:t>
            </a:r>
            <a:r>
              <a:rPr lang="ja-JP" altLang="en-US" sz="1200" dirty="0" smtClean="0">
                <a:solidFill>
                  <a:prstClr val="black"/>
                </a:solidFill>
                <a:latin typeface="+mj-ea"/>
                <a:ea typeface="+mj-ea"/>
              </a:rPr>
              <a:t>小規模自治体においては、年齢階級に該当する被保険者数が少ないため、個別の事情により、医療費水準が影響されやすく、納付金額が不安定となるおそれ。</a:t>
            </a:r>
            <a:endParaRPr lang="en-US" altLang="ja-JP" sz="1200" dirty="0" smtClean="0">
              <a:solidFill>
                <a:prstClr val="black"/>
              </a:solidFill>
              <a:latin typeface="+mj-ea"/>
              <a:ea typeface="+mj-ea"/>
            </a:endParaRPr>
          </a:p>
          <a:p>
            <a:pPr marL="174625" indent="-174625"/>
            <a:r>
              <a:rPr kumimoji="1" lang="en-US" altLang="ja-JP" sz="1200" dirty="0" smtClean="0">
                <a:solidFill>
                  <a:prstClr val="black"/>
                </a:solidFill>
                <a:latin typeface="+mj-ea"/>
                <a:ea typeface="+mj-ea"/>
              </a:rPr>
              <a:t>※</a:t>
            </a:r>
            <a:r>
              <a:rPr kumimoji="1" lang="ja-JP" altLang="en-US" sz="1200" dirty="0" smtClean="0">
                <a:solidFill>
                  <a:prstClr val="black"/>
                </a:solidFill>
                <a:latin typeface="+mj-ea"/>
                <a:ea typeface="+mj-ea"/>
              </a:rPr>
              <a:t>③</a:t>
            </a:r>
            <a:r>
              <a:rPr lang="ja-JP" altLang="en-US" sz="1200" dirty="0">
                <a:solidFill>
                  <a:prstClr val="black"/>
                </a:solidFill>
                <a:latin typeface="+mj-ea"/>
                <a:ea typeface="+mj-ea"/>
              </a:rPr>
              <a:t>医療費</a:t>
            </a:r>
            <a:r>
              <a:rPr lang="ja-JP" altLang="en-US" sz="1200" dirty="0" smtClean="0">
                <a:solidFill>
                  <a:prstClr val="black"/>
                </a:solidFill>
                <a:latin typeface="+mj-ea"/>
                <a:ea typeface="+mj-ea"/>
              </a:rPr>
              <a:t>を複数年で平均してから、年齢調整を行うことも考えられるが、直近の年齢構成の実情が過大に反映されやすく、毎年の変動も大きくなるため、各年度において年齢調整を実施してから、複数年平均を行う。</a:t>
            </a:r>
            <a:endParaRPr lang="en-US" altLang="ja-JP" sz="1200" dirty="0" smtClean="0">
              <a:solidFill>
                <a:prstClr val="black"/>
              </a:solidFill>
              <a:latin typeface="+mj-ea"/>
              <a:ea typeface="+mj-ea"/>
            </a:endParaRPr>
          </a:p>
          <a:p>
            <a:pPr marL="174625" indent="-174625"/>
            <a:r>
              <a:rPr kumimoji="1" lang="en-US" altLang="ja-JP" sz="1200" dirty="0" smtClean="0">
                <a:solidFill>
                  <a:prstClr val="black"/>
                </a:solidFill>
                <a:latin typeface="+mj-ea"/>
                <a:ea typeface="+mj-ea"/>
              </a:rPr>
              <a:t>※</a:t>
            </a:r>
            <a:r>
              <a:rPr kumimoji="1" lang="ja-JP" altLang="en-US" sz="1200" dirty="0" smtClean="0">
                <a:solidFill>
                  <a:prstClr val="black"/>
                </a:solidFill>
                <a:latin typeface="+mj-ea"/>
                <a:ea typeface="+mj-ea"/>
              </a:rPr>
              <a:t>医療費が対象とする範囲については、公平性と実務面での有効性を考慮しながら引き続き検討する。</a:t>
            </a:r>
          </a:p>
        </p:txBody>
      </p:sp>
      <p:sp>
        <p:nvSpPr>
          <p:cNvPr id="5" name="角丸四角形 4"/>
          <p:cNvSpPr/>
          <p:nvPr/>
        </p:nvSpPr>
        <p:spPr>
          <a:xfrm>
            <a:off x="234506" y="944724"/>
            <a:ext cx="9582720" cy="2628292"/>
          </a:xfrm>
          <a:prstGeom prst="roundRect">
            <a:avLst>
              <a:gd name="adj" fmla="val 5898"/>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13"/>
          <p:cNvGraphicFramePr>
            <a:graphicFrameLocks noGrp="1"/>
          </p:cNvGraphicFramePr>
          <p:nvPr>
            <p:extLst>
              <p:ext uri="{D42A27DB-BD31-4B8C-83A1-F6EECF244321}">
                <p14:modId xmlns:p14="http://schemas.microsoft.com/office/powerpoint/2010/main" val="444781336"/>
              </p:ext>
            </p:extLst>
          </p:nvPr>
        </p:nvGraphicFramePr>
        <p:xfrm>
          <a:off x="311514" y="3717032"/>
          <a:ext cx="1545142" cy="1174616"/>
        </p:xfrm>
        <a:graphic>
          <a:graphicData uri="http://schemas.openxmlformats.org/drawingml/2006/table">
            <a:tbl>
              <a:tblPr firstRow="1" bandRow="1">
                <a:tableStyleId>{5940675A-B579-460E-94D1-54222C63F5DA}</a:tableStyleId>
              </a:tblPr>
              <a:tblGrid>
                <a:gridCol w="825062"/>
                <a:gridCol w="720080"/>
              </a:tblGrid>
              <a:tr h="155456">
                <a:tc gridSpan="2">
                  <a:txBody>
                    <a:bodyPr/>
                    <a:lstStyle/>
                    <a:p>
                      <a:pPr algn="ctr"/>
                      <a:r>
                        <a:rPr kumimoji="1" lang="ja-JP" altLang="en-US" sz="900" b="0" dirty="0" smtClean="0">
                          <a:latin typeface="HGSｺﾞｼｯｸM" pitchFamily="50" charset="-128"/>
                          <a:ea typeface="HGSｺﾞｼｯｸM" pitchFamily="50" charset="-128"/>
                        </a:rPr>
                        <a:t>全国平均</a:t>
                      </a:r>
                      <a:r>
                        <a:rPr kumimoji="1" lang="en-US" altLang="ja-JP" sz="900" b="0" dirty="0" smtClean="0">
                          <a:latin typeface="HGSｺﾞｼｯｸM" pitchFamily="50" charset="-128"/>
                          <a:ea typeface="HGSｺﾞｼｯｸM" pitchFamily="50" charset="-128"/>
                        </a:rPr>
                        <a:t>1</a:t>
                      </a:r>
                      <a:r>
                        <a:rPr kumimoji="1" lang="ja-JP" altLang="en-US" sz="900" b="0" dirty="0" smtClean="0">
                          <a:latin typeface="HGSｺﾞｼｯｸM" pitchFamily="50" charset="-128"/>
                          <a:ea typeface="HGSｺﾞｼｯｸM" pitchFamily="50" charset="-128"/>
                        </a:rPr>
                        <a:t>人あたり医療費</a:t>
                      </a:r>
                      <a:endParaRPr kumimoji="1" lang="en-US" altLang="ja-JP" sz="900" b="0" dirty="0" smtClean="0">
                        <a:latin typeface="HGSｺﾞｼｯｸM" pitchFamily="50" charset="-128"/>
                        <a:ea typeface="HGSｺﾞｼｯｸM" pitchFamily="50" charset="-128"/>
                      </a:endParaRPr>
                    </a:p>
                  </a:txBody>
                  <a:tcPr marL="99060" marR="99060" anchor="ctr">
                    <a:solidFill>
                      <a:schemeClr val="bg1">
                        <a:lumMod val="85000"/>
                      </a:schemeClr>
                    </a:solidFill>
                  </a:tcPr>
                </a:tc>
                <a:tc hMerge="1">
                  <a:txBody>
                    <a:bodyPr/>
                    <a:lstStyle/>
                    <a:p>
                      <a:pPr algn="ctr"/>
                      <a:endParaRPr kumimoji="1" lang="en-US" altLang="ja-JP" sz="1000" b="1" dirty="0" smtClean="0">
                        <a:latin typeface="HGSｺﾞｼｯｸM" pitchFamily="50" charset="-128"/>
                        <a:ea typeface="HGSｺﾞｼｯｸM" pitchFamily="50" charset="-128"/>
                      </a:endParaRPr>
                    </a:p>
                  </a:txBody>
                  <a:tcPr marL="99060" marR="99060" anchor="ctr">
                    <a:solidFill>
                      <a:schemeClr val="bg1">
                        <a:lumMod val="85000"/>
                      </a:schemeClr>
                    </a:solidFill>
                  </a:tcPr>
                </a:tc>
              </a:tr>
              <a:tr h="2602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０～４歳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21.2</a:t>
                      </a:r>
                      <a:r>
                        <a:rPr kumimoji="1" lang="ja-JP" altLang="en-US" sz="900" b="0" dirty="0" smtClean="0">
                          <a:solidFill>
                            <a:schemeClr val="tx1"/>
                          </a:solidFill>
                          <a:latin typeface="HGSｺﾞｼｯｸM" pitchFamily="50" charset="-128"/>
                          <a:ea typeface="HGSｺﾞｼｯｸM" pitchFamily="50" charset="-128"/>
                        </a:rPr>
                        <a:t>万円</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2160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５～９歳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10.7</a:t>
                      </a:r>
                      <a:r>
                        <a:rPr kumimoji="1" lang="ja-JP" altLang="en-US" sz="900" b="0" dirty="0" smtClean="0">
                          <a:solidFill>
                            <a:schemeClr val="tx1"/>
                          </a:solidFill>
                          <a:latin typeface="HGSｺﾞｼｯｸM" pitchFamily="50" charset="-128"/>
                          <a:ea typeface="HGSｺﾞｼｯｸM" pitchFamily="50" charset="-128"/>
                        </a:rPr>
                        <a:t>万円</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1882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ja-JP" altLang="en-US" sz="900" b="0" dirty="0" smtClean="0">
                          <a:solidFill>
                            <a:schemeClr val="tx1"/>
                          </a:solidFill>
                          <a:latin typeface="HGSｺﾞｼｯｸM" pitchFamily="50" charset="-128"/>
                          <a:ea typeface="HGSｺﾞｼｯｸM" pitchFamily="50" charset="-128"/>
                        </a:rPr>
                        <a:t>　･･･</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160392">
                <a:tc>
                  <a:txBody>
                    <a:bodyPr/>
                    <a:lstStyle/>
                    <a:p>
                      <a:pPr algn="ctr"/>
                      <a:r>
                        <a:rPr kumimoji="1" lang="en-US" altLang="ja-JP" sz="900" b="0" dirty="0" smtClean="0">
                          <a:solidFill>
                            <a:schemeClr val="tx1"/>
                          </a:solidFill>
                          <a:latin typeface="HGSｺﾞｼｯｸM" pitchFamily="50" charset="-128"/>
                          <a:ea typeface="HGSｺﾞｼｯｸM" pitchFamily="50" charset="-128"/>
                        </a:rPr>
                        <a:t>70</a:t>
                      </a:r>
                      <a:r>
                        <a:rPr kumimoji="1" lang="ja-JP" altLang="en-US" sz="900" b="0" dirty="0" smtClean="0">
                          <a:solidFill>
                            <a:schemeClr val="tx1"/>
                          </a:solidFill>
                          <a:latin typeface="HGSｺﾞｼｯｸM" pitchFamily="50" charset="-128"/>
                          <a:ea typeface="HGSｺﾞｼｯｸM" pitchFamily="50" charset="-128"/>
                        </a:rPr>
                        <a:t>～</a:t>
                      </a:r>
                      <a:r>
                        <a:rPr kumimoji="1" lang="en-US" altLang="ja-JP" sz="900" b="0" dirty="0" smtClean="0">
                          <a:solidFill>
                            <a:schemeClr val="tx1"/>
                          </a:solidFill>
                          <a:latin typeface="HGSｺﾞｼｯｸM" pitchFamily="50" charset="-128"/>
                          <a:ea typeface="HGSｺﾞｼｯｸM" pitchFamily="50" charset="-128"/>
                        </a:rPr>
                        <a:t>74</a:t>
                      </a:r>
                      <a:r>
                        <a:rPr kumimoji="1" lang="ja-JP" altLang="en-US" sz="900" b="0" dirty="0" smtClean="0">
                          <a:solidFill>
                            <a:schemeClr val="tx1"/>
                          </a:solidFill>
                          <a:latin typeface="HGSｺﾞｼｯｸM" pitchFamily="50" charset="-128"/>
                          <a:ea typeface="HGSｺﾞｼｯｸM" pitchFamily="50" charset="-128"/>
                        </a:rPr>
                        <a:t>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noFill/>
                  </a:tcP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55.3</a:t>
                      </a:r>
                      <a:r>
                        <a:rPr kumimoji="1" lang="ja-JP" altLang="en-US" sz="900" b="0" dirty="0" smtClean="0">
                          <a:solidFill>
                            <a:schemeClr val="tx1"/>
                          </a:solidFill>
                          <a:latin typeface="HGSｺﾞｼｯｸM" pitchFamily="50" charset="-128"/>
                          <a:ea typeface="HGSｺﾞｼｯｸM" pitchFamily="50" charset="-128"/>
                        </a:rPr>
                        <a:t>万円</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noFill/>
                  </a:tcPr>
                </a:tc>
              </a:tr>
            </a:tbl>
          </a:graphicData>
        </a:graphic>
      </p:graphicFrame>
      <p:sp>
        <p:nvSpPr>
          <p:cNvPr id="2" name="テキスト ボックス 1"/>
          <p:cNvSpPr txBox="1"/>
          <p:nvPr/>
        </p:nvSpPr>
        <p:spPr>
          <a:xfrm>
            <a:off x="18758" y="3645024"/>
            <a:ext cx="325730" cy="261610"/>
          </a:xfrm>
          <a:prstGeom prst="rect">
            <a:avLst/>
          </a:prstGeom>
          <a:noFill/>
        </p:spPr>
        <p:txBody>
          <a:bodyPr wrap="none" rtlCol="0">
            <a:spAutoFit/>
          </a:bodyPr>
          <a:lstStyle/>
          <a:p>
            <a:r>
              <a:rPr kumimoji="1" lang="ja-JP" altLang="en-US" sz="1050" dirty="0" smtClean="0"/>
              <a:t>①</a:t>
            </a:r>
            <a:endParaRPr kumimoji="1" lang="ja-JP" altLang="en-US" sz="1050" dirty="0"/>
          </a:p>
        </p:txBody>
      </p:sp>
      <p:graphicFrame>
        <p:nvGraphicFramePr>
          <p:cNvPr id="18" name="表 17"/>
          <p:cNvGraphicFramePr>
            <a:graphicFrameLocks noGrp="1"/>
          </p:cNvGraphicFramePr>
          <p:nvPr>
            <p:extLst>
              <p:ext uri="{D42A27DB-BD31-4B8C-83A1-F6EECF244321}">
                <p14:modId xmlns:p14="http://schemas.microsoft.com/office/powerpoint/2010/main" val="988571289"/>
              </p:ext>
            </p:extLst>
          </p:nvPr>
        </p:nvGraphicFramePr>
        <p:xfrm>
          <a:off x="2163044" y="3724976"/>
          <a:ext cx="1277788" cy="1174616"/>
        </p:xfrm>
        <a:graphic>
          <a:graphicData uri="http://schemas.openxmlformats.org/drawingml/2006/table">
            <a:tbl>
              <a:tblPr firstRow="1" bandRow="1">
                <a:tableStyleId>{5940675A-B579-460E-94D1-54222C63F5DA}</a:tableStyleId>
              </a:tblPr>
              <a:tblGrid>
                <a:gridCol w="696813"/>
                <a:gridCol w="580975"/>
              </a:tblGrid>
              <a:tr h="155456">
                <a:tc gridSpan="2">
                  <a:txBody>
                    <a:bodyPr/>
                    <a:lstStyle/>
                    <a:p>
                      <a:pPr algn="ctr"/>
                      <a:r>
                        <a:rPr kumimoji="1" lang="en-US" altLang="ja-JP" sz="900" b="0" dirty="0" smtClean="0">
                          <a:latin typeface="HGSｺﾞｼｯｸM" pitchFamily="50" charset="-128"/>
                          <a:ea typeface="HGSｺﾞｼｯｸM" pitchFamily="50" charset="-128"/>
                        </a:rPr>
                        <a:t>A</a:t>
                      </a:r>
                      <a:r>
                        <a:rPr kumimoji="1" lang="ja-JP" altLang="en-US" sz="900" b="0" dirty="0" smtClean="0">
                          <a:latin typeface="HGSｺﾞｼｯｸM" pitchFamily="50" charset="-128"/>
                          <a:ea typeface="HGSｺﾞｼｯｸM" pitchFamily="50" charset="-128"/>
                        </a:rPr>
                        <a:t>市の年齢構成割合</a:t>
                      </a:r>
                      <a:endParaRPr kumimoji="1" lang="en-US" altLang="ja-JP" sz="900" b="0" dirty="0" smtClean="0">
                        <a:latin typeface="HGSｺﾞｼｯｸM" pitchFamily="50" charset="-128"/>
                        <a:ea typeface="HGSｺﾞｼｯｸM" pitchFamily="50" charset="-128"/>
                      </a:endParaRPr>
                    </a:p>
                  </a:txBody>
                  <a:tcPr marL="99060" marR="99060" anchor="ctr">
                    <a:solidFill>
                      <a:schemeClr val="bg1">
                        <a:lumMod val="85000"/>
                      </a:schemeClr>
                    </a:solidFill>
                  </a:tcPr>
                </a:tc>
                <a:tc hMerge="1">
                  <a:txBody>
                    <a:bodyPr/>
                    <a:lstStyle/>
                    <a:p>
                      <a:pPr algn="ctr"/>
                      <a:endParaRPr kumimoji="1" lang="en-US" altLang="ja-JP" sz="1000" b="1" dirty="0" smtClean="0">
                        <a:latin typeface="HGSｺﾞｼｯｸM" pitchFamily="50" charset="-128"/>
                        <a:ea typeface="HGSｺﾞｼｯｸM" pitchFamily="50" charset="-128"/>
                      </a:endParaRPr>
                    </a:p>
                  </a:txBody>
                  <a:tcPr marL="99060" marR="99060" anchor="ctr">
                    <a:solidFill>
                      <a:schemeClr val="bg1">
                        <a:lumMod val="85000"/>
                      </a:schemeClr>
                    </a:solidFill>
                  </a:tcPr>
                </a:tc>
              </a:tr>
              <a:tr h="2602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０～４歳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0.5</a:t>
                      </a:r>
                      <a:r>
                        <a:rPr kumimoji="1" lang="ja-JP" altLang="en-US" sz="900" b="0" dirty="0" smtClean="0">
                          <a:solidFill>
                            <a:schemeClr val="tx1"/>
                          </a:solidFill>
                          <a:latin typeface="HGSｺﾞｼｯｸM" pitchFamily="50" charset="-128"/>
                          <a:ea typeface="HGSｺﾞｼｯｸM" pitchFamily="50" charset="-128"/>
                        </a:rPr>
                        <a:t>％</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2160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５～９歳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0.6</a:t>
                      </a:r>
                      <a:r>
                        <a:rPr kumimoji="1" lang="ja-JP" altLang="en-US" sz="900" b="0" dirty="0" smtClean="0">
                          <a:solidFill>
                            <a:schemeClr val="tx1"/>
                          </a:solidFill>
                          <a:latin typeface="HGSｺﾞｼｯｸM" pitchFamily="50" charset="-128"/>
                          <a:ea typeface="HGSｺﾞｼｯｸM" pitchFamily="50" charset="-128"/>
                        </a:rPr>
                        <a:t>％</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1882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SｺﾞｼｯｸM" pitchFamily="50" charset="-128"/>
                          <a:ea typeface="HGSｺﾞｼｯｸM" pitchFamily="50" charset="-128"/>
                        </a:rPr>
                        <a:t>･･･</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ja-JP" altLang="en-US" sz="900" b="0" dirty="0" smtClean="0">
                          <a:solidFill>
                            <a:schemeClr val="tx1"/>
                          </a:solidFill>
                          <a:latin typeface="HGSｺﾞｼｯｸM" pitchFamily="50" charset="-128"/>
                          <a:ea typeface="HGSｺﾞｼｯｸM" pitchFamily="50" charset="-128"/>
                        </a:rPr>
                        <a:t>　･･･</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r>
              <a:tr h="160392">
                <a:tc>
                  <a:txBody>
                    <a:bodyPr/>
                    <a:lstStyle/>
                    <a:p>
                      <a:pPr algn="ctr"/>
                      <a:r>
                        <a:rPr kumimoji="1" lang="en-US" altLang="ja-JP" sz="900" b="0" dirty="0" smtClean="0">
                          <a:solidFill>
                            <a:schemeClr val="tx1"/>
                          </a:solidFill>
                          <a:latin typeface="HGSｺﾞｼｯｸM" pitchFamily="50" charset="-128"/>
                          <a:ea typeface="HGSｺﾞｼｯｸM" pitchFamily="50" charset="-128"/>
                        </a:rPr>
                        <a:t>70</a:t>
                      </a:r>
                      <a:r>
                        <a:rPr kumimoji="1" lang="ja-JP" altLang="en-US" sz="900" b="0" dirty="0" smtClean="0">
                          <a:solidFill>
                            <a:schemeClr val="tx1"/>
                          </a:solidFill>
                          <a:latin typeface="HGSｺﾞｼｯｸM" pitchFamily="50" charset="-128"/>
                          <a:ea typeface="HGSｺﾞｼｯｸM" pitchFamily="50" charset="-128"/>
                        </a:rPr>
                        <a:t>～</a:t>
                      </a:r>
                      <a:r>
                        <a:rPr kumimoji="1" lang="en-US" altLang="ja-JP" sz="900" b="0" dirty="0" smtClean="0">
                          <a:solidFill>
                            <a:schemeClr val="tx1"/>
                          </a:solidFill>
                          <a:latin typeface="HGSｺﾞｼｯｸM" pitchFamily="50" charset="-128"/>
                          <a:ea typeface="HGSｺﾞｼｯｸM" pitchFamily="50" charset="-128"/>
                        </a:rPr>
                        <a:t>74</a:t>
                      </a:r>
                      <a:r>
                        <a:rPr kumimoji="1" lang="ja-JP" altLang="en-US" sz="900" b="0" dirty="0" smtClean="0">
                          <a:solidFill>
                            <a:schemeClr val="tx1"/>
                          </a:solidFill>
                          <a:latin typeface="HGSｺﾞｼｯｸM" pitchFamily="50" charset="-128"/>
                          <a:ea typeface="HGSｺﾞｼｯｸM" pitchFamily="50" charset="-128"/>
                        </a:rPr>
                        <a:t>歳</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noFill/>
                  </a:tcP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24.5</a:t>
                      </a:r>
                      <a:r>
                        <a:rPr kumimoji="1" lang="ja-JP" altLang="en-US" sz="900" b="0" dirty="0" smtClean="0">
                          <a:solidFill>
                            <a:schemeClr val="tx1"/>
                          </a:solidFill>
                          <a:latin typeface="HGSｺﾞｼｯｸM" pitchFamily="50" charset="-128"/>
                          <a:ea typeface="HGSｺﾞｼｯｸM" pitchFamily="50" charset="-128"/>
                        </a:rPr>
                        <a:t>％</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noFill/>
                  </a:tcPr>
                </a:tc>
              </a:tr>
            </a:tbl>
          </a:graphicData>
        </a:graphic>
      </p:graphicFrame>
      <p:cxnSp>
        <p:nvCxnSpPr>
          <p:cNvPr id="8" name="直線コネクタ 7"/>
          <p:cNvCxnSpPr/>
          <p:nvPr/>
        </p:nvCxnSpPr>
        <p:spPr>
          <a:xfrm flipV="1">
            <a:off x="1867744" y="4353757"/>
            <a:ext cx="288032" cy="5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2011760" y="4353756"/>
            <a:ext cx="0" cy="5529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44488" y="4922643"/>
            <a:ext cx="2877711" cy="369332"/>
          </a:xfrm>
          <a:prstGeom prst="rect">
            <a:avLst/>
          </a:prstGeom>
          <a:noFill/>
        </p:spPr>
        <p:txBody>
          <a:bodyPr wrap="none" rtlCol="0">
            <a:spAutoFit/>
          </a:bodyPr>
          <a:lstStyle/>
          <a:p>
            <a:r>
              <a:rPr lang="ja-JP" altLang="en-US" sz="900" dirty="0" smtClean="0"/>
              <a:t>「当該市町村の医療費が全国平均</a:t>
            </a:r>
            <a:endParaRPr lang="en-US" altLang="ja-JP" sz="900" dirty="0" smtClean="0"/>
          </a:p>
          <a:p>
            <a:r>
              <a:rPr lang="ja-JP" altLang="en-US" sz="900" dirty="0"/>
              <a:t>　</a:t>
            </a:r>
            <a:r>
              <a:rPr lang="ja-JP" altLang="en-US" sz="900" dirty="0" smtClean="0"/>
              <a:t>であった場合の１人あたり医療費（Ａ）」　（</a:t>
            </a:r>
            <a:r>
              <a:rPr lang="en-US" altLang="ja-JP" sz="900" dirty="0" smtClean="0"/>
              <a:t>ex.</a:t>
            </a:r>
            <a:r>
              <a:rPr lang="ja-JP" altLang="en-US" sz="900" dirty="0" smtClean="0"/>
              <a:t>）</a:t>
            </a:r>
            <a:r>
              <a:rPr lang="en-US" altLang="ja-JP" sz="900" dirty="0" smtClean="0"/>
              <a:t>33.4</a:t>
            </a:r>
            <a:r>
              <a:rPr lang="ja-JP" altLang="en-US" sz="900" dirty="0" smtClean="0"/>
              <a:t>万円</a:t>
            </a:r>
            <a:endParaRPr kumimoji="1" lang="ja-JP" altLang="en-US" sz="900" dirty="0"/>
          </a:p>
        </p:txBody>
      </p:sp>
      <p:sp>
        <p:nvSpPr>
          <p:cNvPr id="24" name="テキスト ボックス 23"/>
          <p:cNvSpPr txBox="1"/>
          <p:nvPr/>
        </p:nvSpPr>
        <p:spPr>
          <a:xfrm>
            <a:off x="3592306" y="3717032"/>
            <a:ext cx="338554" cy="276999"/>
          </a:xfrm>
          <a:prstGeom prst="rect">
            <a:avLst/>
          </a:prstGeom>
          <a:noFill/>
        </p:spPr>
        <p:txBody>
          <a:bodyPr wrap="none" rtlCol="0">
            <a:spAutoFit/>
          </a:bodyPr>
          <a:lstStyle/>
          <a:p>
            <a:r>
              <a:rPr lang="ja-JP" altLang="en-US" sz="1200" dirty="0"/>
              <a:t>②</a:t>
            </a:r>
            <a:endParaRPr kumimoji="1" lang="ja-JP" altLang="en-US" sz="1200" dirty="0"/>
          </a:p>
        </p:txBody>
      </p:sp>
      <p:sp>
        <p:nvSpPr>
          <p:cNvPr id="25" name="テキスト ボックス 24"/>
          <p:cNvSpPr txBox="1"/>
          <p:nvPr/>
        </p:nvSpPr>
        <p:spPr>
          <a:xfrm>
            <a:off x="3804289" y="3861048"/>
            <a:ext cx="2385589" cy="230832"/>
          </a:xfrm>
          <a:prstGeom prst="rect">
            <a:avLst/>
          </a:prstGeom>
          <a:noFill/>
        </p:spPr>
        <p:txBody>
          <a:bodyPr wrap="none" rtlCol="0">
            <a:spAutoFit/>
          </a:bodyPr>
          <a:lstStyle/>
          <a:p>
            <a:r>
              <a:rPr lang="ja-JP" altLang="en-US" sz="900" dirty="0" smtClean="0"/>
              <a:t>「当該市町村の実績の１人あたり医療費（Ｂ）」</a:t>
            </a:r>
            <a:endParaRPr kumimoji="1" lang="ja-JP" altLang="en-US" sz="900" dirty="0"/>
          </a:p>
        </p:txBody>
      </p:sp>
      <p:cxnSp>
        <p:nvCxnSpPr>
          <p:cNvPr id="26" name="直線コネクタ 25"/>
          <p:cNvCxnSpPr/>
          <p:nvPr/>
        </p:nvCxnSpPr>
        <p:spPr>
          <a:xfrm>
            <a:off x="3826133" y="4077072"/>
            <a:ext cx="235566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3693468" y="4139788"/>
            <a:ext cx="2678938" cy="369332"/>
          </a:xfrm>
          <a:prstGeom prst="rect">
            <a:avLst/>
          </a:prstGeom>
          <a:noFill/>
        </p:spPr>
        <p:txBody>
          <a:bodyPr wrap="none" rtlCol="0">
            <a:spAutoFit/>
          </a:bodyPr>
          <a:lstStyle/>
          <a:p>
            <a:r>
              <a:rPr lang="ja-JP" altLang="en-US" sz="900" dirty="0" smtClean="0"/>
              <a:t>「当該市町村</a:t>
            </a:r>
            <a:r>
              <a:rPr lang="ja-JP" altLang="en-US" sz="900" dirty="0"/>
              <a:t>の各年齢階級別の</a:t>
            </a:r>
            <a:r>
              <a:rPr lang="en-US" altLang="ja-JP" sz="900" dirty="0"/>
              <a:t>1</a:t>
            </a:r>
            <a:r>
              <a:rPr lang="ja-JP" altLang="en-US" sz="900" dirty="0"/>
              <a:t>人あたり医療費</a:t>
            </a:r>
            <a:r>
              <a:rPr lang="ja-JP" altLang="en-US" sz="900" dirty="0" smtClean="0"/>
              <a:t>が</a:t>
            </a:r>
            <a:endParaRPr lang="en-US" altLang="ja-JP" sz="900" dirty="0" smtClean="0"/>
          </a:p>
          <a:p>
            <a:r>
              <a:rPr lang="ja-JP" altLang="en-US" sz="900" dirty="0" smtClean="0"/>
              <a:t>全国平均であった場合の１人あたり医療費（</a:t>
            </a:r>
            <a:r>
              <a:rPr lang="ja-JP" altLang="en-US" sz="900" dirty="0"/>
              <a:t>Ａ</a:t>
            </a:r>
            <a:r>
              <a:rPr lang="ja-JP" altLang="en-US" sz="900" dirty="0" smtClean="0"/>
              <a:t>）」</a:t>
            </a:r>
            <a:endParaRPr kumimoji="1" lang="ja-JP" altLang="en-US" sz="900" dirty="0"/>
          </a:p>
        </p:txBody>
      </p:sp>
      <p:graphicFrame>
        <p:nvGraphicFramePr>
          <p:cNvPr id="39" name="表 38"/>
          <p:cNvGraphicFramePr>
            <a:graphicFrameLocks noGrp="1"/>
          </p:cNvGraphicFramePr>
          <p:nvPr>
            <p:extLst>
              <p:ext uri="{D42A27DB-BD31-4B8C-83A1-F6EECF244321}">
                <p14:modId xmlns:p14="http://schemas.microsoft.com/office/powerpoint/2010/main" val="1647889302"/>
              </p:ext>
            </p:extLst>
          </p:nvPr>
        </p:nvGraphicFramePr>
        <p:xfrm>
          <a:off x="6875730" y="3789040"/>
          <a:ext cx="2829798" cy="1458765"/>
        </p:xfrm>
        <a:graphic>
          <a:graphicData uri="http://schemas.openxmlformats.org/drawingml/2006/table">
            <a:tbl>
              <a:tblPr firstRow="1" bandRow="1">
                <a:tableStyleId>{5940675A-B579-460E-94D1-54222C63F5DA}</a:tableStyleId>
              </a:tblPr>
              <a:tblGrid>
                <a:gridCol w="1693289"/>
                <a:gridCol w="1136509"/>
              </a:tblGrid>
              <a:tr h="306637">
                <a:tc gridSpan="2">
                  <a:txBody>
                    <a:bodyPr/>
                    <a:lstStyle/>
                    <a:p>
                      <a:pPr algn="ctr"/>
                      <a:r>
                        <a:rPr kumimoji="1" lang="ja-JP" altLang="en-US" sz="900" b="0" dirty="0" smtClean="0">
                          <a:latin typeface="HGSｺﾞｼｯｸM" pitchFamily="50" charset="-128"/>
                          <a:ea typeface="HGSｺﾞｼｯｸM" pitchFamily="50" charset="-128"/>
                        </a:rPr>
                        <a:t>Ａ市の「年齢調整後の医療費水準（Ｃ）」</a:t>
                      </a:r>
                      <a:endParaRPr kumimoji="1" lang="en-US" altLang="ja-JP" sz="900" b="0" dirty="0" smtClean="0">
                        <a:latin typeface="HGSｺﾞｼｯｸM" pitchFamily="50" charset="-128"/>
                        <a:ea typeface="HGSｺﾞｼｯｸM" pitchFamily="50" charset="-128"/>
                      </a:endParaRPr>
                    </a:p>
                  </a:txBody>
                  <a:tcPr marL="99060" marR="99060" anchor="ctr">
                    <a:solidFill>
                      <a:schemeClr val="bg1">
                        <a:lumMod val="85000"/>
                      </a:schemeClr>
                    </a:solidFill>
                  </a:tcPr>
                </a:tc>
                <a:tc hMerge="1">
                  <a:txBody>
                    <a:bodyPr/>
                    <a:lstStyle/>
                    <a:p>
                      <a:pPr algn="ctr"/>
                      <a:endParaRPr kumimoji="1" lang="en-US" altLang="ja-JP" sz="1000" b="1" dirty="0" smtClean="0">
                        <a:latin typeface="HGSｺﾞｼｯｸM" pitchFamily="50" charset="-128"/>
                        <a:ea typeface="HGSｺﾞｼｯｸM" pitchFamily="50" charset="-128"/>
                      </a:endParaRPr>
                    </a:p>
                  </a:txBody>
                  <a:tcPr marL="99060" marR="99060" anchor="ctr">
                    <a:solidFill>
                      <a:schemeClr val="bg1">
                        <a:lumMod val="85000"/>
                      </a:schemeClr>
                    </a:solidFill>
                  </a:tcPr>
                </a:tc>
              </a:tr>
              <a:tr h="288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dirty="0" smtClean="0">
                          <a:solidFill>
                            <a:schemeClr val="tx1"/>
                          </a:solidFill>
                          <a:latin typeface="HGSｺﾞｼｯｸM" pitchFamily="50" charset="-128"/>
                          <a:ea typeface="HGSｺﾞｼｯｸM" pitchFamily="50" charset="-128"/>
                        </a:rPr>
                        <a:t>26</a:t>
                      </a:r>
                      <a:r>
                        <a:rPr kumimoji="1" lang="ja-JP" altLang="en-US" sz="900" b="0" dirty="0" smtClean="0">
                          <a:solidFill>
                            <a:schemeClr val="tx1"/>
                          </a:solidFill>
                          <a:latin typeface="HGSｺﾞｼｯｸM" pitchFamily="50" charset="-128"/>
                          <a:ea typeface="HGSｺﾞｼｯｸM" pitchFamily="50" charset="-128"/>
                        </a:rPr>
                        <a:t>年</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0.988</a:t>
                      </a:r>
                    </a:p>
                  </a:txBody>
                  <a:tcPr marL="99060" marR="99060" anchor="ctr"/>
                </a:tc>
              </a:tr>
              <a:tr h="288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dirty="0" smtClean="0">
                          <a:solidFill>
                            <a:schemeClr val="tx1"/>
                          </a:solidFill>
                          <a:latin typeface="HGSｺﾞｼｯｸM" pitchFamily="50" charset="-128"/>
                          <a:ea typeface="HGSｺﾞｼｯｸM" pitchFamily="50" charset="-128"/>
                        </a:rPr>
                        <a:t>27</a:t>
                      </a:r>
                      <a:r>
                        <a:rPr kumimoji="1" lang="ja-JP" altLang="en-US" sz="900" b="0" dirty="0" smtClean="0">
                          <a:solidFill>
                            <a:schemeClr val="tx1"/>
                          </a:solidFill>
                          <a:latin typeface="HGSｺﾞｼｯｸM" pitchFamily="50" charset="-128"/>
                          <a:ea typeface="HGSｺﾞｼｯｸM" pitchFamily="50" charset="-128"/>
                        </a:rPr>
                        <a:t>年</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0.983</a:t>
                      </a:r>
                    </a:p>
                  </a:txBody>
                  <a:tcPr marL="99060" marR="99060" anchor="ctr"/>
                </a:tc>
              </a:tr>
              <a:tr h="288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dirty="0" smtClean="0">
                          <a:solidFill>
                            <a:schemeClr val="tx1"/>
                          </a:solidFill>
                          <a:latin typeface="HGSｺﾞｼｯｸM" pitchFamily="50" charset="-128"/>
                          <a:ea typeface="HGSｺﾞｼｯｸM" pitchFamily="50" charset="-128"/>
                        </a:rPr>
                        <a:t>28</a:t>
                      </a:r>
                      <a:r>
                        <a:rPr kumimoji="1" lang="ja-JP" altLang="en-US" sz="900" b="0" dirty="0" smtClean="0">
                          <a:solidFill>
                            <a:schemeClr val="tx1"/>
                          </a:solidFill>
                          <a:latin typeface="HGSｺﾞｼｯｸM" pitchFamily="50" charset="-128"/>
                          <a:ea typeface="HGSｺﾞｼｯｸM" pitchFamily="50" charset="-128"/>
                        </a:rPr>
                        <a:t>年</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0.961</a:t>
                      </a:r>
                    </a:p>
                  </a:txBody>
                  <a:tcPr marL="99060" marR="99060" anchor="ctr"/>
                </a:tc>
              </a:tr>
              <a:tr h="288032">
                <a:tc>
                  <a:txBody>
                    <a:bodyPr/>
                    <a:lstStyle/>
                    <a:p>
                      <a:pPr algn="ctr"/>
                      <a:r>
                        <a:rPr kumimoji="1" lang="ja-JP" altLang="en-US" sz="900" b="0" dirty="0" smtClean="0">
                          <a:solidFill>
                            <a:schemeClr val="tx1"/>
                          </a:solidFill>
                          <a:latin typeface="HGSｺﾞｼｯｸM" pitchFamily="50" charset="-128"/>
                          <a:ea typeface="HGSｺﾞｼｯｸM" pitchFamily="50" charset="-128"/>
                        </a:rPr>
                        <a:t>「複数年平均の数値（Ｄ）」</a:t>
                      </a:r>
                      <a:endParaRPr kumimoji="1" lang="en-US" altLang="ja-JP" sz="900" b="0" dirty="0" smtClean="0">
                        <a:solidFill>
                          <a:schemeClr val="tx1"/>
                        </a:solidFill>
                        <a:latin typeface="HGSｺﾞｼｯｸM" pitchFamily="50" charset="-128"/>
                        <a:ea typeface="HGSｺﾞｼｯｸM" pitchFamily="50" charset="-128"/>
                      </a:endParaRPr>
                    </a:p>
                  </a:txBody>
                  <a:tcPr marL="99060" marR="99060" anchor="ctr">
                    <a:solidFill>
                      <a:schemeClr val="accent6">
                        <a:lumMod val="20000"/>
                        <a:lumOff val="80000"/>
                      </a:schemeClr>
                    </a:solidFill>
                  </a:tcPr>
                </a:tc>
                <a:tc>
                  <a:txBody>
                    <a:bodyPr/>
                    <a:lstStyle/>
                    <a:p>
                      <a:pPr algn="ctr"/>
                      <a:r>
                        <a:rPr kumimoji="1" lang="en-US" altLang="ja-JP" sz="900" b="0" dirty="0" smtClean="0">
                          <a:solidFill>
                            <a:schemeClr val="tx1"/>
                          </a:solidFill>
                          <a:latin typeface="HGSｺﾞｼｯｸM" pitchFamily="50" charset="-128"/>
                          <a:ea typeface="HGSｺﾞｼｯｸM" pitchFamily="50" charset="-128"/>
                        </a:rPr>
                        <a:t>0.977</a:t>
                      </a:r>
                    </a:p>
                  </a:txBody>
                  <a:tcPr marL="99060" marR="99060" anchor="ctr">
                    <a:solidFill>
                      <a:schemeClr val="accent6">
                        <a:lumMod val="20000"/>
                        <a:lumOff val="80000"/>
                      </a:schemeClr>
                    </a:solidFill>
                  </a:tcPr>
                </a:tc>
              </a:tr>
            </a:tbl>
          </a:graphicData>
        </a:graphic>
      </p:graphicFrame>
      <p:sp>
        <p:nvSpPr>
          <p:cNvPr id="40" name="テキスト ボックス 39"/>
          <p:cNvSpPr txBox="1"/>
          <p:nvPr/>
        </p:nvSpPr>
        <p:spPr>
          <a:xfrm>
            <a:off x="6537176" y="3645024"/>
            <a:ext cx="338554" cy="276999"/>
          </a:xfrm>
          <a:prstGeom prst="rect">
            <a:avLst/>
          </a:prstGeom>
          <a:noFill/>
        </p:spPr>
        <p:txBody>
          <a:bodyPr wrap="none" rtlCol="0">
            <a:spAutoFit/>
          </a:bodyPr>
          <a:lstStyle/>
          <a:p>
            <a:r>
              <a:rPr lang="ja-JP" altLang="en-US" sz="1200" dirty="0" smtClean="0"/>
              <a:t>③</a:t>
            </a:r>
            <a:endParaRPr kumimoji="1" lang="ja-JP" altLang="en-US" sz="1200" dirty="0"/>
          </a:p>
        </p:txBody>
      </p:sp>
      <p:sp>
        <p:nvSpPr>
          <p:cNvPr id="41" name="テキスト ボックス 40"/>
          <p:cNvSpPr txBox="1"/>
          <p:nvPr/>
        </p:nvSpPr>
        <p:spPr>
          <a:xfrm>
            <a:off x="4718795" y="4494312"/>
            <a:ext cx="1962397" cy="230832"/>
          </a:xfrm>
          <a:prstGeom prst="rect">
            <a:avLst/>
          </a:prstGeom>
          <a:noFill/>
        </p:spPr>
        <p:txBody>
          <a:bodyPr wrap="none" rtlCol="0">
            <a:spAutoFit/>
          </a:bodyPr>
          <a:lstStyle/>
          <a:p>
            <a:r>
              <a:rPr lang="ja-JP" altLang="en-US" sz="900" b="1" dirty="0" smtClean="0"/>
              <a:t>＝　</a:t>
            </a:r>
            <a:r>
              <a:rPr lang="ja-JP" altLang="en-US" sz="900" dirty="0" smtClean="0"/>
              <a:t>「年齢調整後の医療費水準（</a:t>
            </a:r>
            <a:r>
              <a:rPr lang="ja-JP" altLang="en-US" sz="900" dirty="0"/>
              <a:t>Ｃ</a:t>
            </a:r>
            <a:r>
              <a:rPr lang="ja-JP" altLang="en-US" sz="900" dirty="0" smtClean="0"/>
              <a:t>）」</a:t>
            </a:r>
            <a:endParaRPr kumimoji="1" lang="ja-JP" altLang="en-US" sz="900" dirty="0"/>
          </a:p>
        </p:txBody>
      </p:sp>
      <p:sp>
        <p:nvSpPr>
          <p:cNvPr id="43" name="テキスト ボックス 42"/>
          <p:cNvSpPr txBox="1"/>
          <p:nvPr/>
        </p:nvSpPr>
        <p:spPr>
          <a:xfrm>
            <a:off x="4598053" y="4869160"/>
            <a:ext cx="617477" cy="230832"/>
          </a:xfrm>
          <a:prstGeom prst="rect">
            <a:avLst/>
          </a:prstGeom>
          <a:noFill/>
        </p:spPr>
        <p:txBody>
          <a:bodyPr wrap="none" rtlCol="0">
            <a:spAutoFit/>
          </a:bodyPr>
          <a:lstStyle/>
          <a:p>
            <a:r>
              <a:rPr kumimoji="1" lang="en-US" altLang="ja-JP" sz="900" dirty="0" smtClean="0"/>
              <a:t>32.1</a:t>
            </a:r>
            <a:r>
              <a:rPr kumimoji="1" lang="ja-JP" altLang="en-US" sz="900" dirty="0" smtClean="0"/>
              <a:t>万円</a:t>
            </a:r>
            <a:endParaRPr kumimoji="1" lang="ja-JP" altLang="en-US" sz="900" dirty="0"/>
          </a:p>
        </p:txBody>
      </p:sp>
      <p:cxnSp>
        <p:nvCxnSpPr>
          <p:cNvPr id="44" name="直線コネクタ 43"/>
          <p:cNvCxnSpPr/>
          <p:nvPr/>
        </p:nvCxnSpPr>
        <p:spPr>
          <a:xfrm flipV="1">
            <a:off x="4592960" y="5085184"/>
            <a:ext cx="580727" cy="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4598052" y="5070376"/>
            <a:ext cx="617477" cy="230832"/>
          </a:xfrm>
          <a:prstGeom prst="rect">
            <a:avLst/>
          </a:prstGeom>
          <a:noFill/>
        </p:spPr>
        <p:txBody>
          <a:bodyPr wrap="none" rtlCol="0">
            <a:spAutoFit/>
          </a:bodyPr>
          <a:lstStyle/>
          <a:p>
            <a:r>
              <a:rPr kumimoji="1" lang="en-US" altLang="ja-JP" sz="900" dirty="0" smtClean="0"/>
              <a:t>33.4</a:t>
            </a:r>
            <a:r>
              <a:rPr kumimoji="1" lang="ja-JP" altLang="en-US" sz="900" dirty="0" smtClean="0"/>
              <a:t>万円</a:t>
            </a:r>
            <a:endParaRPr kumimoji="1" lang="ja-JP" altLang="en-US" sz="900" dirty="0"/>
          </a:p>
        </p:txBody>
      </p:sp>
      <p:sp>
        <p:nvSpPr>
          <p:cNvPr id="47" name="テキスト ボックス 46"/>
          <p:cNvSpPr txBox="1"/>
          <p:nvPr/>
        </p:nvSpPr>
        <p:spPr>
          <a:xfrm>
            <a:off x="5178780" y="5014841"/>
            <a:ext cx="638316" cy="230832"/>
          </a:xfrm>
          <a:prstGeom prst="rect">
            <a:avLst/>
          </a:prstGeom>
          <a:noFill/>
        </p:spPr>
        <p:txBody>
          <a:bodyPr wrap="none" rtlCol="0">
            <a:spAutoFit/>
          </a:bodyPr>
          <a:lstStyle/>
          <a:p>
            <a:r>
              <a:rPr lang="ja-JP" altLang="en-US" sz="900" b="1" dirty="0" smtClean="0"/>
              <a:t>＝　</a:t>
            </a:r>
            <a:r>
              <a:rPr lang="en-US" altLang="ja-JP" sz="900" dirty="0" smtClean="0"/>
              <a:t>0.961</a:t>
            </a:r>
            <a:endParaRPr kumimoji="1" lang="ja-JP" altLang="en-US" sz="900" dirty="0"/>
          </a:p>
        </p:txBody>
      </p:sp>
      <p:sp>
        <p:nvSpPr>
          <p:cNvPr id="51" name="テキスト ボックス 50"/>
          <p:cNvSpPr txBox="1"/>
          <p:nvPr/>
        </p:nvSpPr>
        <p:spPr>
          <a:xfrm>
            <a:off x="4200135" y="4879117"/>
            <a:ext cx="436338" cy="230832"/>
          </a:xfrm>
          <a:prstGeom prst="rect">
            <a:avLst/>
          </a:prstGeom>
          <a:noFill/>
        </p:spPr>
        <p:txBody>
          <a:bodyPr wrap="none" rtlCol="0">
            <a:spAutoFit/>
          </a:bodyPr>
          <a:lstStyle/>
          <a:p>
            <a:r>
              <a:rPr kumimoji="1" lang="ja-JP" altLang="en-US" sz="900" dirty="0" smtClean="0"/>
              <a:t>（</a:t>
            </a:r>
            <a:r>
              <a:rPr kumimoji="1" lang="en-US" altLang="ja-JP" sz="900" dirty="0" smtClean="0"/>
              <a:t>ex.</a:t>
            </a:r>
            <a:r>
              <a:rPr kumimoji="1" lang="ja-JP" altLang="en-US" sz="900" dirty="0" smtClean="0"/>
              <a:t>）</a:t>
            </a:r>
            <a:endParaRPr kumimoji="1" lang="ja-JP" altLang="en-US" sz="900" dirty="0"/>
          </a:p>
        </p:txBody>
      </p:sp>
      <p:cxnSp>
        <p:nvCxnSpPr>
          <p:cNvPr id="60" name="直線コネクタ 59"/>
          <p:cNvCxnSpPr/>
          <p:nvPr/>
        </p:nvCxnSpPr>
        <p:spPr>
          <a:xfrm>
            <a:off x="6875730" y="4941168"/>
            <a:ext cx="2829798" cy="700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2783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43541" y="40923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テキスト ボックス 4"/>
          <p:cNvSpPr txBox="1"/>
          <p:nvPr/>
        </p:nvSpPr>
        <p:spPr>
          <a:xfrm>
            <a:off x="483171" y="685848"/>
            <a:ext cx="8928992" cy="1077218"/>
          </a:xfrm>
          <a:prstGeom prst="rect">
            <a:avLst/>
          </a:prstGeom>
          <a:noFill/>
        </p:spPr>
        <p:txBody>
          <a:bodyPr wrap="square" rtlCol="0">
            <a:spAutoFit/>
          </a:bodyPr>
          <a:lstStyle/>
          <a:p>
            <a:pPr marL="180975" indent="-180975"/>
            <a:r>
              <a:rPr lang="ja-JP" altLang="en-US" sz="1600" dirty="0" smtClean="0">
                <a:latin typeface="+mj-ea"/>
              </a:rPr>
              <a:t>現行の高額医療費共同事業の制度趣旨を引き継ぐこととし、</a:t>
            </a:r>
            <a:endParaRPr lang="en-US" altLang="ja-JP" sz="1600" dirty="0" smtClean="0">
              <a:latin typeface="+mj-ea"/>
            </a:endParaRPr>
          </a:p>
          <a:p>
            <a:pPr marL="180975" indent="-180975"/>
            <a:r>
              <a:rPr lang="ja-JP" altLang="en-US" sz="1600" dirty="0" smtClean="0">
                <a:latin typeface="+mj-ea"/>
              </a:rPr>
              <a:t>①納付金の按分は８０万円超も含めた医療費水準を用いて、算出することとし、</a:t>
            </a:r>
            <a:endParaRPr lang="en-US" altLang="ja-JP" sz="1600" dirty="0" smtClean="0">
              <a:latin typeface="+mj-ea"/>
            </a:endParaRPr>
          </a:p>
          <a:p>
            <a:pPr marL="180975" indent="-180975"/>
            <a:r>
              <a:rPr lang="ja-JP" altLang="en-US" sz="1600" dirty="0" smtClean="0">
                <a:latin typeface="+mj-ea"/>
              </a:rPr>
              <a:t>②納付金算出後に、高額医療費の過去の実績額に応じ、負担金による支援部分について、各市町村ごとの納付金額から差し引くことと</a:t>
            </a:r>
            <a:r>
              <a:rPr lang="ja-JP" altLang="en-US" sz="1600" dirty="0">
                <a:latin typeface="+mj-ea"/>
              </a:rPr>
              <a:t>する</a:t>
            </a:r>
            <a:r>
              <a:rPr lang="ja-JP" altLang="en-US" sz="1600" dirty="0" smtClean="0">
                <a:latin typeface="+mj-ea"/>
              </a:rPr>
              <a:t>。</a:t>
            </a:r>
            <a:endParaRPr lang="en-US" altLang="ja-JP" sz="1600" dirty="0">
              <a:latin typeface="+mj-ea"/>
            </a:endParaRPr>
          </a:p>
        </p:txBody>
      </p:sp>
      <p:sp>
        <p:nvSpPr>
          <p:cNvPr id="6" name="角丸四角形 5"/>
          <p:cNvSpPr/>
          <p:nvPr/>
        </p:nvSpPr>
        <p:spPr>
          <a:xfrm>
            <a:off x="285584" y="620824"/>
            <a:ext cx="9203920" cy="122400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74432" y="2132856"/>
            <a:ext cx="4363200" cy="1918816"/>
          </a:xfrm>
          <a:prstGeom prst="rect">
            <a:avLst/>
          </a:prstGeom>
          <a:noFill/>
          <a:ln w="6350">
            <a:solidFill>
              <a:schemeClr val="tx1"/>
            </a:solidFill>
          </a:ln>
        </p:spPr>
        <p:txBody>
          <a:bodyPr wrap="square" rtlCol="0" anchor="t" anchorCtr="0">
            <a:noAutofit/>
          </a:bodyPr>
          <a:lstStyle/>
          <a:p>
            <a:pPr>
              <a:lnSpc>
                <a:spcPts val="1600"/>
              </a:lnSpc>
            </a:pPr>
            <a:endParaRPr kumimoji="1" lang="en-US" altLang="ja-JP" sz="1600" dirty="0" smtClean="0"/>
          </a:p>
          <a:p>
            <a:pPr>
              <a:lnSpc>
                <a:spcPts val="2200"/>
              </a:lnSpc>
            </a:pPr>
            <a:r>
              <a:rPr lang="ja-JP" altLang="en-US" sz="1400" dirty="0" smtClean="0">
                <a:latin typeface="+mn-ea"/>
              </a:rPr>
              <a:t>　　　　　　　　　　　　　　　　　　　　　　　　　　　　　　　　　　</a:t>
            </a:r>
            <a:r>
              <a:rPr lang="ja-JP" altLang="en-US" sz="1400" b="1" dirty="0" smtClean="0">
                <a:latin typeface="+mn-ea"/>
              </a:rPr>
              <a:t>　</a:t>
            </a:r>
            <a:endParaRPr lang="en-US" altLang="ja-JP" sz="1400" dirty="0" smtClean="0">
              <a:latin typeface="+mn-ea"/>
            </a:endParaRPr>
          </a:p>
        </p:txBody>
      </p:sp>
      <p:sp>
        <p:nvSpPr>
          <p:cNvPr id="22" name="テキスト ボックス 21"/>
          <p:cNvSpPr txBox="1"/>
          <p:nvPr/>
        </p:nvSpPr>
        <p:spPr>
          <a:xfrm>
            <a:off x="73281" y="2144198"/>
            <a:ext cx="4464351" cy="1907474"/>
          </a:xfrm>
          <a:prstGeom prst="rect">
            <a:avLst/>
          </a:prstGeom>
          <a:noFill/>
          <a:ln w="6350">
            <a:noFill/>
          </a:ln>
        </p:spPr>
        <p:txBody>
          <a:bodyPr wrap="square" rtlCol="0" anchor="t" anchorCtr="0">
            <a:noAutofit/>
          </a:bodyPr>
          <a:lstStyle/>
          <a:p>
            <a:pPr marL="182563" indent="-87313">
              <a:lnSpc>
                <a:spcPts val="2200"/>
              </a:lnSpc>
            </a:pPr>
            <a:r>
              <a:rPr lang="ja-JP" altLang="en-US" sz="1600" dirty="0" smtClean="0">
                <a:latin typeface="+mn-ea"/>
              </a:rPr>
              <a:t>①　納付金総額から高額医療費負担金を</a:t>
            </a:r>
            <a:endParaRPr lang="en-US" altLang="ja-JP" sz="1600" dirty="0" smtClean="0">
              <a:latin typeface="+mn-ea"/>
            </a:endParaRPr>
          </a:p>
          <a:p>
            <a:pPr marL="182563" indent="92075">
              <a:lnSpc>
                <a:spcPts val="2200"/>
              </a:lnSpc>
            </a:pPr>
            <a:r>
              <a:rPr lang="ja-JP" altLang="en-US" sz="1600" dirty="0" smtClean="0">
                <a:latin typeface="+mn-ea"/>
              </a:rPr>
              <a:t>差し引かずに、</a:t>
            </a:r>
            <a:endParaRPr lang="en-US" altLang="ja-JP" sz="1600" dirty="0" smtClean="0">
              <a:latin typeface="+mn-ea"/>
            </a:endParaRPr>
          </a:p>
          <a:p>
            <a:pPr marL="182563" indent="-87313">
              <a:lnSpc>
                <a:spcPts val="2200"/>
              </a:lnSpc>
            </a:pPr>
            <a:endParaRPr lang="en-US" altLang="ja-JP" sz="1600" dirty="0">
              <a:latin typeface="+mn-ea"/>
            </a:endParaRPr>
          </a:p>
          <a:p>
            <a:pPr marL="274638" indent="-179388">
              <a:lnSpc>
                <a:spcPts val="2200"/>
              </a:lnSpc>
            </a:pPr>
            <a:r>
              <a:rPr lang="ja-JP" altLang="en-US" sz="1600" dirty="0" smtClean="0">
                <a:latin typeface="+mn-ea"/>
              </a:rPr>
              <a:t>②　過去３年間における高額医療費（８０万円超部分）を含んで医療費水準を計算し、</a:t>
            </a:r>
            <a:endParaRPr lang="en-US" altLang="ja-JP" sz="1600" dirty="0" smtClean="0">
              <a:latin typeface="+mn-ea"/>
            </a:endParaRPr>
          </a:p>
          <a:p>
            <a:pPr marL="274638" indent="-179388">
              <a:lnSpc>
                <a:spcPts val="2200"/>
              </a:lnSpc>
            </a:pPr>
            <a:r>
              <a:rPr lang="ja-JP" altLang="en-US" sz="1600" dirty="0">
                <a:latin typeface="+mn-ea"/>
              </a:rPr>
              <a:t>　</a:t>
            </a:r>
            <a:r>
              <a:rPr lang="ja-JP" altLang="en-US" sz="1600" dirty="0" smtClean="0">
                <a:latin typeface="+mn-ea"/>
              </a:rPr>
              <a:t>　　</a:t>
            </a:r>
            <a:r>
              <a:rPr lang="ja-JP" altLang="en-US" sz="1600" u="sng" dirty="0" smtClean="0">
                <a:latin typeface="+mn-ea"/>
              </a:rPr>
              <a:t>各市町村の納付金額</a:t>
            </a:r>
            <a:r>
              <a:rPr lang="ja-JP" altLang="en-US" sz="1600" dirty="0" smtClean="0">
                <a:latin typeface="+mn-ea"/>
              </a:rPr>
              <a:t>を算定する。</a:t>
            </a:r>
            <a:endParaRPr lang="en-US" altLang="ja-JP" sz="1600" dirty="0" smtClean="0">
              <a:latin typeface="+mn-ea"/>
            </a:endParaRPr>
          </a:p>
        </p:txBody>
      </p:sp>
      <p:sp>
        <p:nvSpPr>
          <p:cNvPr id="49" name="テキスト ボックス 48"/>
          <p:cNvSpPr txBox="1"/>
          <p:nvPr/>
        </p:nvSpPr>
        <p:spPr>
          <a:xfrm>
            <a:off x="4901883" y="4150748"/>
            <a:ext cx="828000" cy="338554"/>
          </a:xfrm>
          <a:prstGeom prst="rect">
            <a:avLst/>
          </a:prstGeom>
          <a:noFill/>
        </p:spPr>
        <p:txBody>
          <a:bodyPr wrap="square" rtlCol="0">
            <a:spAutoFit/>
          </a:bodyPr>
          <a:lstStyle/>
          <a:p>
            <a:pPr marL="180975" indent="-180975" algn="ctr"/>
            <a:r>
              <a:rPr lang="ja-JP" altLang="en-US" sz="1600" dirty="0" smtClean="0">
                <a:latin typeface="+mj-ea"/>
              </a:rPr>
              <a:t>医療費</a:t>
            </a:r>
            <a:endParaRPr lang="en-US" altLang="ja-JP" sz="1600" dirty="0">
              <a:latin typeface="+mj-ea"/>
            </a:endParaRPr>
          </a:p>
        </p:txBody>
      </p:sp>
      <p:sp>
        <p:nvSpPr>
          <p:cNvPr id="50" name="テキスト ボックス 49"/>
          <p:cNvSpPr txBox="1"/>
          <p:nvPr/>
        </p:nvSpPr>
        <p:spPr>
          <a:xfrm>
            <a:off x="4569336" y="4870828"/>
            <a:ext cx="800507" cy="338554"/>
          </a:xfrm>
          <a:prstGeom prst="rect">
            <a:avLst/>
          </a:prstGeom>
          <a:noFill/>
        </p:spPr>
        <p:txBody>
          <a:bodyPr wrap="square" rtlCol="0">
            <a:spAutoFit/>
          </a:bodyPr>
          <a:lstStyle/>
          <a:p>
            <a:pPr marL="180975" indent="-180975"/>
            <a:r>
              <a:rPr lang="en-US" altLang="ja-JP" sz="1600" dirty="0" smtClean="0">
                <a:latin typeface="+mj-ea"/>
              </a:rPr>
              <a:t>80</a:t>
            </a:r>
            <a:r>
              <a:rPr lang="ja-JP" altLang="en-US" sz="1600" dirty="0" smtClean="0">
                <a:latin typeface="+mj-ea"/>
              </a:rPr>
              <a:t>万円</a:t>
            </a:r>
            <a:endParaRPr lang="en-US" altLang="ja-JP" sz="1600" dirty="0">
              <a:latin typeface="+mj-ea"/>
            </a:endParaRPr>
          </a:p>
        </p:txBody>
      </p:sp>
      <p:sp>
        <p:nvSpPr>
          <p:cNvPr id="2" name="四角形吹き出し 1"/>
          <p:cNvSpPr/>
          <p:nvPr/>
        </p:nvSpPr>
        <p:spPr>
          <a:xfrm>
            <a:off x="483171" y="4320164"/>
            <a:ext cx="3443509" cy="887658"/>
          </a:xfrm>
          <a:prstGeom prst="wedgeRectCallout">
            <a:avLst>
              <a:gd name="adj1" fmla="val -19593"/>
              <a:gd name="adj2" fmla="val -975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rPr>
              <a:t>納付金額に過去の高額医療費相当分が反映されていることとなる。</a:t>
            </a:r>
            <a:endParaRPr kumimoji="1" lang="ja-JP" altLang="en-US" sz="1600" dirty="0">
              <a:solidFill>
                <a:schemeClr val="tx1"/>
              </a:solidFill>
            </a:endParaRPr>
          </a:p>
        </p:txBody>
      </p:sp>
      <p:sp>
        <p:nvSpPr>
          <p:cNvPr id="40" name="テキスト ボックス 39"/>
          <p:cNvSpPr txBox="1"/>
          <p:nvPr/>
        </p:nvSpPr>
        <p:spPr>
          <a:xfrm>
            <a:off x="5285414" y="2144198"/>
            <a:ext cx="4362892" cy="1907474"/>
          </a:xfrm>
          <a:prstGeom prst="rect">
            <a:avLst/>
          </a:prstGeom>
          <a:noFill/>
          <a:ln w="6350">
            <a:solidFill>
              <a:schemeClr val="tx1"/>
            </a:solidFill>
          </a:ln>
        </p:spPr>
        <p:txBody>
          <a:bodyPr wrap="square" rtlCol="0" anchor="t" anchorCtr="0">
            <a:noAutofit/>
          </a:bodyPr>
          <a:lstStyle/>
          <a:p>
            <a:pPr>
              <a:lnSpc>
                <a:spcPts val="1600"/>
              </a:lnSpc>
            </a:pPr>
            <a:endParaRPr kumimoji="1" lang="en-US" altLang="ja-JP" sz="1600" dirty="0" smtClean="0"/>
          </a:p>
          <a:p>
            <a:pPr>
              <a:lnSpc>
                <a:spcPts val="2200"/>
              </a:lnSpc>
            </a:pPr>
            <a:r>
              <a:rPr lang="ja-JP" altLang="en-US" sz="1400" dirty="0" smtClean="0">
                <a:latin typeface="+mn-ea"/>
              </a:rPr>
              <a:t>　　　　　　　　　　　　　　　　　　　　　　　　　　　　　　　　　　</a:t>
            </a:r>
            <a:r>
              <a:rPr lang="ja-JP" altLang="en-US" sz="1400" b="1" dirty="0" smtClean="0">
                <a:latin typeface="+mn-ea"/>
              </a:rPr>
              <a:t>　</a:t>
            </a:r>
            <a:endParaRPr lang="en-US" altLang="ja-JP" sz="1400" dirty="0" smtClean="0">
              <a:latin typeface="+mn-ea"/>
            </a:endParaRPr>
          </a:p>
        </p:txBody>
      </p:sp>
      <p:sp>
        <p:nvSpPr>
          <p:cNvPr id="41" name="テキスト ボックス 40"/>
          <p:cNvSpPr txBox="1"/>
          <p:nvPr/>
        </p:nvSpPr>
        <p:spPr>
          <a:xfrm>
            <a:off x="5184264" y="2464549"/>
            <a:ext cx="4464042" cy="1252483"/>
          </a:xfrm>
          <a:prstGeom prst="rect">
            <a:avLst/>
          </a:prstGeom>
          <a:noFill/>
          <a:ln w="6350">
            <a:noFill/>
          </a:ln>
        </p:spPr>
        <p:txBody>
          <a:bodyPr wrap="square" rtlCol="0" anchor="t" anchorCtr="0">
            <a:noAutofit/>
          </a:bodyPr>
          <a:lstStyle/>
          <a:p>
            <a:pPr marL="182563" indent="-87313">
              <a:lnSpc>
                <a:spcPts val="2200"/>
              </a:lnSpc>
            </a:pPr>
            <a:r>
              <a:rPr lang="ja-JP" altLang="en-US" sz="1600" dirty="0" smtClean="0">
                <a:latin typeface="+mn-ea"/>
              </a:rPr>
              <a:t>過去３年間における</a:t>
            </a:r>
            <a:endParaRPr lang="en-US" altLang="ja-JP" sz="1600" dirty="0" smtClean="0">
              <a:latin typeface="+mn-ea"/>
            </a:endParaRPr>
          </a:p>
          <a:p>
            <a:pPr marL="182563" indent="-87313">
              <a:lnSpc>
                <a:spcPts val="2200"/>
              </a:lnSpc>
            </a:pPr>
            <a:r>
              <a:rPr lang="ja-JP" altLang="en-US" sz="1600" dirty="0">
                <a:latin typeface="+mn-ea"/>
              </a:rPr>
              <a:t>高額</a:t>
            </a:r>
            <a:r>
              <a:rPr lang="ja-JP" altLang="en-US" sz="1600" dirty="0" smtClean="0">
                <a:latin typeface="+mn-ea"/>
              </a:rPr>
              <a:t>医療費（８０万円超部分）の</a:t>
            </a:r>
            <a:endParaRPr lang="en-US" altLang="ja-JP" sz="1600" dirty="0" smtClean="0">
              <a:latin typeface="+mn-ea"/>
            </a:endParaRPr>
          </a:p>
          <a:p>
            <a:pPr marL="182563" indent="-87313">
              <a:lnSpc>
                <a:spcPts val="2200"/>
              </a:lnSpc>
            </a:pPr>
            <a:r>
              <a:rPr lang="ja-JP" altLang="en-US" sz="1600" dirty="0">
                <a:latin typeface="+mn-ea"/>
              </a:rPr>
              <a:t>平均額</a:t>
            </a:r>
            <a:r>
              <a:rPr lang="ja-JP" altLang="en-US" sz="1600" dirty="0" smtClean="0">
                <a:latin typeface="+mn-ea"/>
              </a:rPr>
              <a:t>の１／２部分（負担金支援部分）を</a:t>
            </a:r>
            <a:endParaRPr lang="en-US" altLang="ja-JP" sz="1600" dirty="0" smtClean="0">
              <a:latin typeface="+mn-ea"/>
            </a:endParaRPr>
          </a:p>
          <a:p>
            <a:pPr marL="182563" indent="-87313">
              <a:lnSpc>
                <a:spcPts val="2200"/>
              </a:lnSpc>
            </a:pPr>
            <a:r>
              <a:rPr lang="ja-JP" altLang="en-US" sz="1600" dirty="0" smtClean="0">
                <a:latin typeface="+mn-ea"/>
              </a:rPr>
              <a:t>各市町村の納付金算定額から差し引くこととする。</a:t>
            </a:r>
            <a:endParaRPr lang="en-US" altLang="ja-JP" sz="1600" dirty="0" smtClean="0">
              <a:latin typeface="+mn-ea"/>
            </a:endParaRPr>
          </a:p>
        </p:txBody>
      </p:sp>
      <p:sp>
        <p:nvSpPr>
          <p:cNvPr id="8" name="右矢印 7"/>
          <p:cNvSpPr/>
          <p:nvPr/>
        </p:nvSpPr>
        <p:spPr>
          <a:xfrm>
            <a:off x="4638531" y="2530996"/>
            <a:ext cx="605488" cy="1184371"/>
          </a:xfrm>
          <a:prstGeom prst="right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4074" t="22279" r="2512" b="7472"/>
          <a:stretch/>
        </p:blipFill>
        <p:spPr bwMode="auto">
          <a:xfrm>
            <a:off x="5299785" y="4510788"/>
            <a:ext cx="2735280" cy="154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直線コネクタ 10"/>
          <p:cNvCxnSpPr/>
          <p:nvPr/>
        </p:nvCxnSpPr>
        <p:spPr>
          <a:xfrm>
            <a:off x="5328315" y="5086852"/>
            <a:ext cx="2520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右中かっこ 14"/>
          <p:cNvSpPr/>
          <p:nvPr/>
        </p:nvSpPr>
        <p:spPr>
          <a:xfrm>
            <a:off x="7852368" y="4510788"/>
            <a:ext cx="155448" cy="540000"/>
          </a:xfrm>
          <a:prstGeom prst="righ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6" name="グループ化 15"/>
          <p:cNvGrpSpPr/>
          <p:nvPr/>
        </p:nvGrpSpPr>
        <p:grpSpPr>
          <a:xfrm>
            <a:off x="8054417" y="4294764"/>
            <a:ext cx="1980671" cy="1765807"/>
            <a:chOff x="8084897" y="4615522"/>
            <a:chExt cx="1980671" cy="1765807"/>
          </a:xfrm>
        </p:grpSpPr>
        <p:sp>
          <p:nvSpPr>
            <p:cNvPr id="47" name="テキスト ボックス 46"/>
            <p:cNvSpPr txBox="1"/>
            <p:nvPr/>
          </p:nvSpPr>
          <p:spPr>
            <a:xfrm>
              <a:off x="8086943" y="4615522"/>
              <a:ext cx="1766793" cy="454362"/>
            </a:xfrm>
            <a:prstGeom prst="rect">
              <a:avLst/>
            </a:prstGeom>
            <a:noFill/>
            <a:ln w="6350">
              <a:noFill/>
            </a:ln>
          </p:spPr>
          <p:txBody>
            <a:bodyPr wrap="square" rtlCol="0" anchor="t" anchorCtr="0">
              <a:noAutofit/>
            </a:bodyPr>
            <a:lstStyle/>
            <a:p>
              <a:pPr marL="92075" indent="3175">
                <a:lnSpc>
                  <a:spcPts val="2200"/>
                </a:lnSpc>
              </a:pPr>
              <a:r>
                <a:rPr lang="ja-JP" altLang="en-US" sz="1600" dirty="0" smtClean="0">
                  <a:latin typeface="+mn-ea"/>
                </a:rPr>
                <a:t>３年平均を行い、</a:t>
              </a:r>
              <a:endParaRPr lang="en-US" altLang="ja-JP" sz="1600" dirty="0" smtClean="0">
                <a:latin typeface="+mn-ea"/>
              </a:endParaRPr>
            </a:p>
          </p:txBody>
        </p:sp>
        <p:sp>
          <p:nvSpPr>
            <p:cNvPr id="60" name="テキスト ボックス 59"/>
            <p:cNvSpPr txBox="1"/>
            <p:nvPr/>
          </p:nvSpPr>
          <p:spPr>
            <a:xfrm>
              <a:off x="8084897" y="4947905"/>
              <a:ext cx="1198349" cy="365875"/>
            </a:xfrm>
            <a:prstGeom prst="rect">
              <a:avLst/>
            </a:prstGeom>
            <a:noFill/>
            <a:ln w="9525">
              <a:solidFill>
                <a:schemeClr val="tx1"/>
              </a:solidFill>
            </a:ln>
          </p:spPr>
          <p:txBody>
            <a:bodyPr wrap="square" rtlCol="0" anchor="t" anchorCtr="0">
              <a:noAutofit/>
            </a:bodyPr>
            <a:lstStyle/>
            <a:p>
              <a:pPr marL="92075" indent="3175">
                <a:lnSpc>
                  <a:spcPts val="2200"/>
                </a:lnSpc>
              </a:pPr>
              <a:r>
                <a:rPr lang="ja-JP" altLang="en-US" sz="1600" dirty="0" smtClean="0">
                  <a:latin typeface="+mn-ea"/>
                </a:rPr>
                <a:t>対象部分</a:t>
              </a:r>
              <a:endParaRPr lang="en-US" altLang="ja-JP" sz="1600" dirty="0" smtClean="0">
                <a:latin typeface="+mn-ea"/>
              </a:endParaRPr>
            </a:p>
          </p:txBody>
        </p:sp>
        <p:sp>
          <p:nvSpPr>
            <p:cNvPr id="62" name="テキスト ボックス 61"/>
            <p:cNvSpPr txBox="1"/>
            <p:nvPr/>
          </p:nvSpPr>
          <p:spPr>
            <a:xfrm>
              <a:off x="8115377" y="5304933"/>
              <a:ext cx="1950191" cy="1076396"/>
            </a:xfrm>
            <a:prstGeom prst="rect">
              <a:avLst/>
            </a:prstGeom>
            <a:noFill/>
            <a:ln w="6350">
              <a:noFill/>
            </a:ln>
          </p:spPr>
          <p:txBody>
            <a:bodyPr wrap="square" rtlCol="0" anchor="t" anchorCtr="0">
              <a:noAutofit/>
            </a:bodyPr>
            <a:lstStyle/>
            <a:p>
              <a:pPr marL="92075" indent="3175">
                <a:lnSpc>
                  <a:spcPts val="2200"/>
                </a:lnSpc>
              </a:pPr>
              <a:r>
                <a:rPr lang="ja-JP" altLang="en-US" sz="1600" dirty="0" smtClean="0">
                  <a:latin typeface="+mn-ea"/>
                </a:rPr>
                <a:t>について</a:t>
              </a:r>
              <a:endParaRPr lang="en-US" altLang="ja-JP" sz="1600" dirty="0" smtClean="0">
                <a:latin typeface="+mn-ea"/>
              </a:endParaRPr>
            </a:p>
            <a:p>
              <a:pPr marL="92075" indent="3175">
                <a:lnSpc>
                  <a:spcPts val="2200"/>
                </a:lnSpc>
              </a:pPr>
              <a:r>
                <a:rPr lang="ja-JP" altLang="en-US" sz="1600" dirty="0">
                  <a:latin typeface="+mn-ea"/>
                </a:rPr>
                <a:t>負担金支援</a:t>
              </a:r>
              <a:r>
                <a:rPr lang="ja-JP" altLang="en-US" sz="1600" dirty="0" smtClean="0">
                  <a:latin typeface="+mn-ea"/>
                </a:rPr>
                <a:t>相当分</a:t>
              </a:r>
              <a:endParaRPr lang="en-US" altLang="ja-JP" sz="1600" dirty="0" smtClean="0">
                <a:latin typeface="+mn-ea"/>
              </a:endParaRPr>
            </a:p>
            <a:p>
              <a:pPr marL="92075" indent="3175">
                <a:lnSpc>
                  <a:spcPts val="2200"/>
                </a:lnSpc>
              </a:pPr>
              <a:r>
                <a:rPr lang="ja-JP" altLang="en-US" sz="1600" dirty="0" err="1" smtClean="0">
                  <a:latin typeface="+mn-ea"/>
                </a:rPr>
                <a:t>を算</a:t>
              </a:r>
              <a:r>
                <a:rPr lang="ja-JP" altLang="en-US" sz="1600" dirty="0" smtClean="0">
                  <a:latin typeface="+mn-ea"/>
                </a:rPr>
                <a:t>出</a:t>
              </a:r>
              <a:endParaRPr lang="en-US" altLang="ja-JP" sz="1600" dirty="0" smtClean="0">
                <a:latin typeface="+mn-ea"/>
              </a:endParaRPr>
            </a:p>
          </p:txBody>
        </p:sp>
      </p:grpSp>
      <p:sp>
        <p:nvSpPr>
          <p:cNvPr id="23"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23</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24" name="正方形/長方形 23"/>
          <p:cNvSpPr/>
          <p:nvPr/>
        </p:nvSpPr>
        <p:spPr>
          <a:xfrm>
            <a:off x="128464" y="6100736"/>
            <a:ext cx="9728224" cy="612000"/>
          </a:xfrm>
          <a:prstGeom prst="rect">
            <a:avLst/>
          </a:prstGeom>
          <a:solidFill>
            <a:schemeClr val="bg1">
              <a:alpha val="5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4625" indent="-174625"/>
            <a:r>
              <a:rPr kumimoji="1" lang="en-US" altLang="ja-JP" sz="1200" dirty="0" smtClean="0">
                <a:solidFill>
                  <a:prstClr val="black"/>
                </a:solidFill>
                <a:latin typeface="+mj-ea"/>
                <a:ea typeface="+mj-ea"/>
              </a:rPr>
              <a:t>※</a:t>
            </a:r>
            <a:r>
              <a:rPr kumimoji="1" lang="ja-JP" altLang="en-US" sz="1200" dirty="0" smtClean="0">
                <a:solidFill>
                  <a:prstClr val="black"/>
                </a:solidFill>
                <a:latin typeface="+mj-ea"/>
                <a:ea typeface="+mj-ea"/>
              </a:rPr>
              <a:t>①において、仮に、８０万円超の医療費を８０万円以下の医療費を区分して算出する場合には、各年齢階級別に８０万円超の医療費と未満の医療費を区分するなど、納付金の算定式が非常に複雑になる。</a:t>
            </a:r>
            <a:endParaRPr kumimoji="1" lang="en-US" altLang="ja-JP" sz="1200" dirty="0" smtClean="0">
              <a:solidFill>
                <a:prstClr val="black"/>
              </a:solidFill>
              <a:latin typeface="+mj-ea"/>
              <a:ea typeface="+mj-ea"/>
            </a:endParaRPr>
          </a:p>
          <a:p>
            <a:pPr marL="174625" indent="-174625"/>
            <a:r>
              <a:rPr lang="en-US" altLang="ja-JP" sz="1200" dirty="0" smtClean="0">
                <a:solidFill>
                  <a:prstClr val="black"/>
                </a:solidFill>
                <a:latin typeface="+mj-ea"/>
                <a:ea typeface="+mj-ea"/>
              </a:rPr>
              <a:t>※</a:t>
            </a:r>
            <a:r>
              <a:rPr lang="ja-JP" altLang="en-US" sz="1200" dirty="0" smtClean="0">
                <a:solidFill>
                  <a:prstClr val="black"/>
                </a:solidFill>
                <a:latin typeface="+mj-ea"/>
                <a:ea typeface="+mj-ea"/>
              </a:rPr>
              <a:t>特別高額医療費共同事業についても同様の考え方により、交付該当分を納付金総額から差し引くことを検討。</a:t>
            </a:r>
            <a:endParaRPr kumimoji="1" lang="ja-JP" altLang="en-US" sz="1200" dirty="0" smtClean="0">
              <a:solidFill>
                <a:prstClr val="black"/>
              </a:solidFill>
              <a:latin typeface="+mj-ea"/>
              <a:ea typeface="+mj-ea"/>
            </a:endParaRPr>
          </a:p>
        </p:txBody>
      </p:sp>
      <p:sp>
        <p:nvSpPr>
          <p:cNvPr id="26" name="テキスト ボックス 25"/>
          <p:cNvSpPr txBox="1"/>
          <p:nvPr/>
        </p:nvSpPr>
        <p:spPr>
          <a:xfrm>
            <a:off x="532523" y="-38234"/>
            <a:ext cx="8812965"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高額医療費負担金の納付金への調整（案）</a:t>
            </a:r>
            <a:endParaRPr lang="ja-JP" altLang="en-US"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247208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64073" y="447387"/>
            <a:ext cx="4873997" cy="5903099"/>
          </a:xfrm>
          <a:prstGeom prst="rect">
            <a:avLst/>
          </a:prstGeom>
          <a:solidFill>
            <a:schemeClr val="bg1"/>
          </a:solid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正方形/長方形 109"/>
          <p:cNvSpPr/>
          <p:nvPr/>
        </p:nvSpPr>
        <p:spPr>
          <a:xfrm>
            <a:off x="5013753" y="444118"/>
            <a:ext cx="4860000" cy="5903099"/>
          </a:xfrm>
          <a:prstGeom prst="rect">
            <a:avLst/>
          </a:prstGeom>
          <a:solidFill>
            <a:schemeClr val="bg1"/>
          </a:solidFill>
          <a:ln w="25400">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9" name="テキスト ボックス 108"/>
          <p:cNvSpPr txBox="1"/>
          <p:nvPr/>
        </p:nvSpPr>
        <p:spPr>
          <a:xfrm>
            <a:off x="111449" y="6525344"/>
            <a:ext cx="9709629" cy="311952"/>
          </a:xfrm>
          <a:prstGeom prst="rect">
            <a:avLst/>
          </a:prstGeom>
          <a:solidFill>
            <a:schemeClr val="accent6">
              <a:lumMod val="20000"/>
              <a:lumOff val="80000"/>
            </a:schemeClr>
          </a:solidFill>
          <a:ln w="22225">
            <a:solidFill>
              <a:schemeClr val="tx1"/>
            </a:solidFill>
          </a:ln>
        </p:spPr>
        <p:txBody>
          <a:bodyPr wrap="square" tIns="108000" rtlCol="0" anchor="t" anchorCtr="0">
            <a:noAutofit/>
          </a:bodyPr>
          <a:lstStyle/>
          <a:p>
            <a:pPr marL="180975" indent="-6350" algn="ctr">
              <a:lnSpc>
                <a:spcPts val="1600"/>
              </a:lnSpc>
            </a:pPr>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 保険料水準が急激に変化しないよう、時間をかけて、見直しを進める必要 </a:t>
            </a:r>
            <a:endParaRPr lang="en-US" altLang="ja-JP" sz="1600" b="1" dirty="0" smtClean="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128464" y="803499"/>
            <a:ext cx="4719973" cy="872817"/>
          </a:xfrm>
          <a:prstGeom prst="rect">
            <a:avLst/>
          </a:prstGeom>
          <a:solidFill>
            <a:srgbClr val="CCFFCC"/>
          </a:solidFill>
          <a:ln>
            <a:solidFill>
              <a:srgbClr val="00B050"/>
            </a:solidFill>
          </a:ln>
        </p:spPr>
        <p:txBody>
          <a:bodyPr wrap="square" lIns="91428" tIns="45714" rIns="89989" bIns="45714" rtlCol="0" anchor="ctr" anchorCtr="0">
            <a:noAutofit/>
          </a:bodyPr>
          <a:lstStyle/>
          <a:p>
            <a:pPr marL="180975" indent="-180975">
              <a:lnSpc>
                <a:spcPts val="2000"/>
              </a:lnSpc>
            </a:pPr>
            <a:r>
              <a:rPr lang="ja-JP" altLang="en-US" sz="1400" b="1" dirty="0"/>
              <a:t>○　</a:t>
            </a:r>
            <a:r>
              <a:rPr lang="ja-JP" altLang="en-US" sz="1400" b="1" u="sng" dirty="0"/>
              <a:t>年齢構成の</a:t>
            </a:r>
            <a:r>
              <a:rPr lang="ja-JP" altLang="en-US" sz="1400" b="1" u="sng" dirty="0" smtClean="0"/>
              <a:t>差異の調整後の医療費水準が同じ市町村</a:t>
            </a:r>
            <a:r>
              <a:rPr lang="ja-JP" altLang="en-US" sz="1400" b="1" u="sng" dirty="0"/>
              <a:t>で</a:t>
            </a:r>
            <a:r>
              <a:rPr lang="ja-JP" altLang="en-US" sz="1400" b="1" u="sng" dirty="0" smtClean="0"/>
              <a:t>あれば同じ保険料水準となる</a:t>
            </a:r>
            <a:r>
              <a:rPr lang="ja-JP" altLang="en-US" sz="1400" dirty="0" smtClean="0"/>
              <a:t>。（所得</a:t>
            </a:r>
            <a:r>
              <a:rPr lang="ja-JP" altLang="en-US" sz="1400" dirty="0"/>
              <a:t>水準の高い</a:t>
            </a:r>
            <a:r>
              <a:rPr lang="ja-JP" altLang="en-US" sz="1400" dirty="0" smtClean="0"/>
              <a:t>市町村ほど納付金の額のうち応能割保険料分の</a:t>
            </a:r>
            <a:r>
              <a:rPr lang="ja-JP" altLang="en-US" sz="1400" dirty="0"/>
              <a:t>割合</a:t>
            </a:r>
            <a:r>
              <a:rPr lang="ja-JP" altLang="en-US" sz="1400" dirty="0" smtClean="0"/>
              <a:t>が大きくなる）</a:t>
            </a:r>
            <a:endParaRPr lang="en-US" altLang="ja-JP" sz="1400" dirty="0"/>
          </a:p>
        </p:txBody>
      </p:sp>
      <p:sp>
        <p:nvSpPr>
          <p:cNvPr id="76" name="テキスト ボックス 75"/>
          <p:cNvSpPr txBox="1"/>
          <p:nvPr/>
        </p:nvSpPr>
        <p:spPr>
          <a:xfrm>
            <a:off x="5118710" y="842638"/>
            <a:ext cx="4658826" cy="742620"/>
          </a:xfrm>
          <a:prstGeom prst="rect">
            <a:avLst/>
          </a:prstGeom>
          <a:solidFill>
            <a:srgbClr val="FFCCFF"/>
          </a:solidFill>
          <a:ln>
            <a:solidFill>
              <a:srgbClr val="FF00FF"/>
            </a:solidFill>
          </a:ln>
        </p:spPr>
        <p:txBody>
          <a:bodyPr wrap="square" lIns="72000" tIns="45714" rIns="72000" bIns="45714" rtlCol="0" anchor="ctr" anchorCtr="0">
            <a:noAutofit/>
          </a:bodyPr>
          <a:lstStyle/>
          <a:p>
            <a:pPr marL="180975" indent="-180975">
              <a:lnSpc>
                <a:spcPts val="2000"/>
              </a:lnSpc>
            </a:pPr>
            <a:r>
              <a:rPr lang="ja-JP" altLang="en-US" sz="1400" b="1" dirty="0">
                <a:latin typeface="+mn-ea"/>
              </a:rPr>
              <a:t>○　</a:t>
            </a:r>
            <a:r>
              <a:rPr lang="ja-JP" altLang="en-US" sz="1400" b="1" u="sng" dirty="0" smtClean="0">
                <a:latin typeface="+mn-ea"/>
              </a:rPr>
              <a:t>所得水準が同じ市町村</a:t>
            </a:r>
            <a:r>
              <a:rPr lang="ja-JP" altLang="en-US" sz="1400" b="1" u="sng" dirty="0">
                <a:latin typeface="+mn-ea"/>
              </a:rPr>
              <a:t>であれば、年齢構成の</a:t>
            </a:r>
            <a:r>
              <a:rPr lang="ja-JP" altLang="en-US" sz="1400" b="1" u="sng" dirty="0" smtClean="0">
                <a:latin typeface="+mn-ea"/>
              </a:rPr>
              <a:t>差異の調整後の医療費水準の高い市町村ほど、保険料が高くなる</a:t>
            </a:r>
            <a:endParaRPr lang="en-US" altLang="ja-JP" sz="1400" b="1" u="sng" dirty="0">
              <a:latin typeface="+mn-ea"/>
            </a:endParaRPr>
          </a:p>
        </p:txBody>
      </p:sp>
      <p:cxnSp>
        <p:nvCxnSpPr>
          <p:cNvPr id="24" name="直線コネクタ 23"/>
          <p:cNvCxnSpPr/>
          <p:nvPr/>
        </p:nvCxnSpPr>
        <p:spPr>
          <a:xfrm>
            <a:off x="7700729" y="3745546"/>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7703440" y="5396349"/>
            <a:ext cx="0" cy="180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4977388" y="467147"/>
            <a:ext cx="4971305" cy="323165"/>
          </a:xfrm>
          <a:prstGeom prst="rect">
            <a:avLst/>
          </a:prstGeom>
          <a:noFill/>
        </p:spPr>
        <p:txBody>
          <a:bodyPr wrap="square" rtlCol="0">
            <a:spAutoFit/>
          </a:bodyPr>
          <a:lstStyle/>
          <a:p>
            <a:pPr algn="ctr"/>
            <a:r>
              <a:rPr lang="en-US" altLang="ja-JP" sz="1400" b="1" dirty="0">
                <a:latin typeface="+mn-ea"/>
              </a:rPr>
              <a:t>&lt;</a:t>
            </a:r>
            <a:r>
              <a:rPr lang="ja-JP" altLang="en-US" sz="1500" b="1" dirty="0" smtClean="0">
                <a:solidFill>
                  <a:srgbClr val="C00000"/>
                </a:solidFill>
                <a:latin typeface="+mn-ea"/>
              </a:rPr>
              <a:t>医療費</a:t>
            </a:r>
            <a:r>
              <a:rPr lang="ja-JP" altLang="en-US" sz="1500" b="1" dirty="0">
                <a:solidFill>
                  <a:srgbClr val="C00000"/>
                </a:solidFill>
                <a:latin typeface="+mn-ea"/>
              </a:rPr>
              <a:t>水準が保険料に与える影響</a:t>
            </a:r>
            <a:r>
              <a:rPr lang="ja-JP" altLang="en-US" sz="1400" dirty="0">
                <a:latin typeface="+mn-ea"/>
              </a:rPr>
              <a:t>（</a:t>
            </a:r>
            <a:r>
              <a:rPr lang="ja-JP" altLang="en-US" sz="1400" u="sng" dirty="0">
                <a:latin typeface="+mn-ea"/>
              </a:rPr>
              <a:t>平均的な所得の場合</a:t>
            </a:r>
            <a:r>
              <a:rPr lang="ja-JP" altLang="en-US" sz="1400" dirty="0" smtClean="0">
                <a:latin typeface="+mn-ea"/>
              </a:rPr>
              <a:t>）</a:t>
            </a:r>
            <a:r>
              <a:rPr lang="en-US" altLang="ja-JP" sz="1400" b="1" dirty="0" smtClean="0">
                <a:latin typeface="+mn-ea"/>
              </a:rPr>
              <a:t>&gt;</a:t>
            </a:r>
            <a:endParaRPr lang="ja-JP" altLang="en-US" sz="1400" b="1" dirty="0">
              <a:latin typeface="+mn-ea"/>
            </a:endParaRPr>
          </a:p>
        </p:txBody>
      </p:sp>
      <p:sp>
        <p:nvSpPr>
          <p:cNvPr id="20" name="テキスト ボックス 19"/>
          <p:cNvSpPr txBox="1"/>
          <p:nvPr/>
        </p:nvSpPr>
        <p:spPr>
          <a:xfrm>
            <a:off x="41598" y="456818"/>
            <a:ext cx="4926851" cy="323165"/>
          </a:xfrm>
          <a:prstGeom prst="rect">
            <a:avLst/>
          </a:prstGeom>
          <a:noFill/>
        </p:spPr>
        <p:txBody>
          <a:bodyPr wrap="square" rtlCol="0">
            <a:spAutoFit/>
          </a:bodyPr>
          <a:lstStyle/>
          <a:p>
            <a:pPr algn="ctr"/>
            <a:r>
              <a:rPr lang="en-US" altLang="ja-JP" sz="1400" b="1" dirty="0">
                <a:latin typeface="+mn-ea"/>
              </a:rPr>
              <a:t>&lt;</a:t>
            </a:r>
            <a:r>
              <a:rPr lang="ja-JP" altLang="en-US" sz="1500" b="1" dirty="0" smtClean="0">
                <a:solidFill>
                  <a:srgbClr val="C00000"/>
                </a:solidFill>
                <a:latin typeface="+mn-ea"/>
              </a:rPr>
              <a:t>所得</a:t>
            </a:r>
            <a:r>
              <a:rPr lang="ja-JP" altLang="en-US" sz="1500" b="1" dirty="0">
                <a:solidFill>
                  <a:srgbClr val="C00000"/>
                </a:solidFill>
                <a:latin typeface="+mn-ea"/>
              </a:rPr>
              <a:t>水準が保険料に与える影響</a:t>
            </a:r>
            <a:r>
              <a:rPr lang="ja-JP" altLang="en-US" sz="1400" dirty="0">
                <a:latin typeface="+mn-ea"/>
              </a:rPr>
              <a:t>（</a:t>
            </a:r>
            <a:r>
              <a:rPr lang="ja-JP" altLang="en-US" sz="1400" u="sng" dirty="0">
                <a:latin typeface="+mn-ea"/>
              </a:rPr>
              <a:t>医療費水準が同じ場合</a:t>
            </a:r>
            <a:r>
              <a:rPr lang="ja-JP" altLang="en-US" sz="1400" dirty="0" smtClean="0">
                <a:latin typeface="+mn-ea"/>
              </a:rPr>
              <a:t>）</a:t>
            </a:r>
            <a:r>
              <a:rPr lang="en-US" altLang="ja-JP" sz="1400" b="1" dirty="0" smtClean="0">
                <a:latin typeface="+mn-ea"/>
              </a:rPr>
              <a:t>&gt;</a:t>
            </a:r>
            <a:endParaRPr lang="ja-JP" altLang="en-US" sz="1400" b="1" dirty="0">
              <a:latin typeface="+mn-ea"/>
            </a:endParaRPr>
          </a:p>
        </p:txBody>
      </p:sp>
      <p:cxnSp>
        <p:nvCxnSpPr>
          <p:cNvPr id="21" name="直線コネクタ 20"/>
          <p:cNvCxnSpPr/>
          <p:nvPr/>
        </p:nvCxnSpPr>
        <p:spPr>
          <a:xfrm>
            <a:off x="2911558" y="5276222"/>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4" name="Rectangle 3"/>
          <p:cNvSpPr>
            <a:spLocks noChangeArrowheads="1"/>
          </p:cNvSpPr>
          <p:nvPr/>
        </p:nvSpPr>
        <p:spPr bwMode="auto">
          <a:xfrm>
            <a:off x="70716" y="0"/>
            <a:ext cx="9768360" cy="288032"/>
          </a:xfrm>
          <a:prstGeom prst="rect">
            <a:avLst/>
          </a:prstGeom>
          <a:noFill/>
          <a:ln w="19050">
            <a:noFill/>
            <a:miter lim="800000"/>
            <a:headEnd/>
            <a:tailEnd/>
          </a:ln>
          <a:scene3d>
            <a:camera prst="orthographicFront"/>
            <a:lightRig rig="threePt" dir="t"/>
          </a:scene3d>
          <a:sp3d>
            <a:bevelT/>
          </a:sp3d>
        </p:spPr>
        <p:txBody>
          <a:bodyPr wrap="none" anchor="ctr"/>
          <a:lstStyle/>
          <a:p>
            <a:pPr algn="ctr">
              <a:lnSpc>
                <a:spcPts val="1800"/>
              </a:lnSpc>
            </a:pP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保険料の設定方法の見直しの効果</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イメージ</a:t>
            </a:r>
            <a:r>
              <a:rPr lang="en-US" altLang="ja-JP" dirty="0">
                <a:solidFill>
                  <a:schemeClr val="dk1"/>
                </a:solidFill>
                <a:latin typeface="HGP創英角ｺﾞｼｯｸUB" panose="020B0900000000000000" pitchFamily="50" charset="-128"/>
                <a:ea typeface="HGP創英角ｺﾞｼｯｸUB" panose="020B0900000000000000" pitchFamily="50" charset="-128"/>
              </a:rPr>
              <a:t>)</a:t>
            </a:r>
            <a:endParaRPr lang="ja-JP" altLang="en-US" dirty="0">
              <a:solidFill>
                <a:schemeClr val="dk1"/>
              </a:solidFill>
              <a:latin typeface="HGP創英角ｺﾞｼｯｸUB" panose="020B0900000000000000" pitchFamily="50" charset="-128"/>
              <a:ea typeface="HGP創英角ｺﾞｼｯｸUB" panose="020B0900000000000000" pitchFamily="50" charset="-128"/>
            </a:endParaRPr>
          </a:p>
        </p:txBody>
      </p:sp>
      <p:cxnSp>
        <p:nvCxnSpPr>
          <p:cNvPr id="95" name="直線コネクタ 94"/>
          <p:cNvCxnSpPr/>
          <p:nvPr/>
        </p:nvCxnSpPr>
        <p:spPr>
          <a:xfrm>
            <a:off x="-22086" y="28803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pSp>
        <p:nvGrpSpPr>
          <p:cNvPr id="136" name="グループ化 135"/>
          <p:cNvGrpSpPr/>
          <p:nvPr/>
        </p:nvGrpSpPr>
        <p:grpSpPr>
          <a:xfrm>
            <a:off x="15802" y="1730846"/>
            <a:ext cx="5015036" cy="1334939"/>
            <a:chOff x="15802" y="1743546"/>
            <a:chExt cx="5015036" cy="1334939"/>
          </a:xfrm>
        </p:grpSpPr>
        <p:grpSp>
          <p:nvGrpSpPr>
            <p:cNvPr id="132" name="グループ化 131"/>
            <p:cNvGrpSpPr/>
            <p:nvPr/>
          </p:nvGrpSpPr>
          <p:grpSpPr>
            <a:xfrm>
              <a:off x="15802" y="1743546"/>
              <a:ext cx="5015036" cy="1334939"/>
              <a:chOff x="75506" y="3426033"/>
              <a:chExt cx="5015036" cy="1334939"/>
            </a:xfrm>
          </p:grpSpPr>
          <p:grpSp>
            <p:nvGrpSpPr>
              <p:cNvPr id="61" name="グループ化 60"/>
              <p:cNvGrpSpPr/>
              <p:nvPr/>
            </p:nvGrpSpPr>
            <p:grpSpPr>
              <a:xfrm>
                <a:off x="75506" y="3426033"/>
                <a:ext cx="5015036" cy="1334939"/>
                <a:chOff x="81980" y="3437721"/>
                <a:chExt cx="5015036" cy="1334939"/>
              </a:xfrm>
            </p:grpSpPr>
            <p:sp>
              <p:nvSpPr>
                <p:cNvPr id="43" name="テキスト ボックス 42"/>
                <p:cNvSpPr txBox="1"/>
                <p:nvPr/>
              </p:nvSpPr>
              <p:spPr>
                <a:xfrm>
                  <a:off x="2812335" y="4268913"/>
                  <a:ext cx="341263" cy="307777"/>
                </a:xfrm>
                <a:prstGeom prst="rect">
                  <a:avLst/>
                </a:prstGeom>
                <a:noFill/>
              </p:spPr>
              <p:txBody>
                <a:bodyPr wrap="square" rtlCol="0">
                  <a:spAutoFit/>
                </a:bodyPr>
                <a:lstStyle/>
                <a:p>
                  <a:r>
                    <a:rPr lang="ja-JP" altLang="en-US" sz="1400" b="1" dirty="0"/>
                    <a:t>：</a:t>
                  </a:r>
                </a:p>
              </p:txBody>
            </p:sp>
            <p:sp>
              <p:nvSpPr>
                <p:cNvPr id="36" name="テキスト ボックス 35"/>
                <p:cNvSpPr txBox="1"/>
                <p:nvPr/>
              </p:nvSpPr>
              <p:spPr>
                <a:xfrm>
                  <a:off x="3152800" y="4301817"/>
                  <a:ext cx="1008111" cy="307777"/>
                </a:xfrm>
                <a:prstGeom prst="rect">
                  <a:avLst/>
                </a:prstGeom>
                <a:noFill/>
              </p:spPr>
              <p:txBody>
                <a:bodyPr wrap="square" rtlCol="0">
                  <a:spAutoFit/>
                </a:bodyPr>
                <a:lstStyle/>
                <a:p>
                  <a:pPr algn="ctr"/>
                  <a:r>
                    <a:rPr lang="ja-JP" altLang="en-US" sz="1400" dirty="0"/>
                    <a:t>１</a:t>
                  </a:r>
                </a:p>
              </p:txBody>
            </p:sp>
            <p:sp>
              <p:nvSpPr>
                <p:cNvPr id="37" name="テキスト ボックス 36"/>
                <p:cNvSpPr txBox="1"/>
                <p:nvPr/>
              </p:nvSpPr>
              <p:spPr>
                <a:xfrm>
                  <a:off x="1645395" y="4301817"/>
                  <a:ext cx="1008111" cy="307777"/>
                </a:xfrm>
                <a:prstGeom prst="rect">
                  <a:avLst/>
                </a:prstGeom>
                <a:noFill/>
              </p:spPr>
              <p:txBody>
                <a:bodyPr wrap="square" rtlCol="0">
                  <a:spAutoFit/>
                </a:bodyPr>
                <a:lstStyle/>
                <a:p>
                  <a:pPr algn="ctr"/>
                  <a:r>
                    <a:rPr lang="ja-JP" altLang="en-US" sz="1400" dirty="0"/>
                    <a:t>１</a:t>
                  </a:r>
                </a:p>
              </p:txBody>
            </p:sp>
            <p:grpSp>
              <p:nvGrpSpPr>
                <p:cNvPr id="60" name="グループ化 59"/>
                <p:cNvGrpSpPr/>
                <p:nvPr/>
              </p:nvGrpSpPr>
              <p:grpSpPr>
                <a:xfrm>
                  <a:off x="81980" y="3437721"/>
                  <a:ext cx="5015036" cy="749350"/>
                  <a:chOff x="81980" y="3437721"/>
                  <a:chExt cx="5015036" cy="749350"/>
                </a:xfrm>
              </p:grpSpPr>
              <p:sp>
                <p:nvSpPr>
                  <p:cNvPr id="91" name="正方形/長方形 90"/>
                  <p:cNvSpPr/>
                  <p:nvPr/>
                </p:nvSpPr>
                <p:spPr>
                  <a:xfrm>
                    <a:off x="1424609" y="3736274"/>
                    <a:ext cx="1480520" cy="44127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90" name="正方形/長方形 89"/>
                  <p:cNvSpPr/>
                  <p:nvPr/>
                </p:nvSpPr>
                <p:spPr>
                  <a:xfrm>
                    <a:off x="2919413" y="3745498"/>
                    <a:ext cx="1454986" cy="432048"/>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9" name="テキスト ボックス 8"/>
                  <p:cNvSpPr txBox="1"/>
                  <p:nvPr/>
                </p:nvSpPr>
                <p:spPr>
                  <a:xfrm>
                    <a:off x="81980" y="3437721"/>
                    <a:ext cx="4308962" cy="307777"/>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所得</a:t>
                    </a:r>
                    <a:r>
                      <a:rPr lang="ja-JP" altLang="en-US" sz="1400" b="1" dirty="0">
                        <a:latin typeface="ＭＳ ゴシック" panose="020B0609070205080204" pitchFamily="49" charset="-128"/>
                        <a:ea typeface="ＭＳ ゴシック" panose="020B0609070205080204" pitchFamily="49" charset="-128"/>
                      </a:rPr>
                      <a:t>水準が県内平均の</a:t>
                    </a:r>
                    <a:r>
                      <a:rPr lang="ja-JP" altLang="en-US" sz="1400" b="1" dirty="0" smtClean="0">
                        <a:latin typeface="ＭＳ ゴシック" panose="020B0609070205080204" pitchFamily="49" charset="-128"/>
                        <a:ea typeface="ＭＳ ゴシック" panose="020B0609070205080204" pitchFamily="49" charset="-128"/>
                      </a:rPr>
                      <a:t>市町村</a:t>
                    </a:r>
                    <a:r>
                      <a:rPr lang="ja-JP" altLang="en-US" sz="800" dirty="0" smtClean="0">
                        <a:latin typeface="ＭＳ ゴシック" panose="020B0609070205080204" pitchFamily="49" charset="-128"/>
                        <a:ea typeface="ＭＳ ゴシック" panose="020B0609070205080204" pitchFamily="49" charset="-128"/>
                      </a:rPr>
                      <a:t>（</a:t>
                    </a:r>
                    <a:r>
                      <a:rPr lang="en-US" altLang="ja-JP" sz="800" dirty="0" smtClean="0">
                        <a:latin typeface="ＭＳ ゴシック" panose="020B0609070205080204" pitchFamily="49" charset="-128"/>
                        <a:ea typeface="ＭＳ ゴシック" panose="020B0609070205080204" pitchFamily="49" charset="-128"/>
                      </a:rPr>
                      <a:t>※</a:t>
                    </a:r>
                    <a:r>
                      <a:rPr lang="ja-JP" altLang="en-US" sz="800" dirty="0" smtClean="0">
                        <a:latin typeface="ＭＳ ゴシック" panose="020B0609070205080204" pitchFamily="49" charset="-128"/>
                        <a:ea typeface="ＭＳ ゴシック" panose="020B0609070205080204" pitchFamily="49" charset="-128"/>
                      </a:rPr>
                      <a:t>）</a:t>
                    </a:r>
                    <a:endParaRPr lang="ja-JP" altLang="en-US" sz="800" dirty="0">
                      <a:latin typeface="ＭＳ ゴシック" panose="020B0609070205080204" pitchFamily="49" charset="-128"/>
                      <a:ea typeface="ＭＳ ゴシック" panose="020B0609070205080204" pitchFamily="49" charset="-128"/>
                    </a:endParaRPr>
                  </a:p>
                </p:txBody>
              </p:sp>
              <p:sp>
                <p:nvSpPr>
                  <p:cNvPr id="18" name="正方形/長方形 17"/>
                  <p:cNvSpPr/>
                  <p:nvPr/>
                </p:nvSpPr>
                <p:spPr>
                  <a:xfrm>
                    <a:off x="1425302" y="3755071"/>
                    <a:ext cx="2951634" cy="43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4117370" y="3845386"/>
                    <a:ext cx="979646" cy="307777"/>
                  </a:xfrm>
                  <a:prstGeom prst="rect">
                    <a:avLst/>
                  </a:prstGeom>
                  <a:noFill/>
                </p:spPr>
                <p:txBody>
                  <a:bodyPr wrap="square" rtlCol="0">
                    <a:spAutoFit/>
                  </a:bodyPr>
                  <a:lstStyle/>
                  <a:p>
                    <a:pPr algn="ctr"/>
                    <a:r>
                      <a:rPr lang="ja-JP" altLang="en-US" sz="1400" dirty="0"/>
                      <a:t>１倍</a:t>
                    </a:r>
                  </a:p>
                </p:txBody>
              </p:sp>
            </p:grpSp>
            <p:sp>
              <p:nvSpPr>
                <p:cNvPr id="79" name="テキスト ボックス 78"/>
                <p:cNvSpPr txBox="1"/>
                <p:nvPr/>
              </p:nvSpPr>
              <p:spPr>
                <a:xfrm>
                  <a:off x="272480" y="4498432"/>
                  <a:ext cx="4518992" cy="274228"/>
                </a:xfrm>
                <a:prstGeom prst="rect">
                  <a:avLst/>
                </a:prstGeom>
                <a:noFill/>
              </p:spPr>
              <p:txBody>
                <a:bodyPr wrap="square" lIns="88697" tIns="44348" rIns="88697" bIns="44348" rtlCol="0">
                  <a:spAutoFit/>
                </a:bodyPr>
                <a:lstStyle/>
                <a:p>
                  <a:r>
                    <a:rPr lang="ja-JP" altLang="en-US" sz="1200"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】10</a:t>
                  </a:r>
                  <a:r>
                    <a:rPr lang="ja-JP" altLang="en-US" sz="1200" b="1"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保険料額</a:t>
                  </a:r>
                  <a:r>
                    <a:rPr lang="en-US" altLang="ja-JP" sz="1200" b="1" dirty="0" smtClean="0">
                      <a:latin typeface="ＭＳ ゴシック" panose="020B0609070205080204" pitchFamily="49" charset="-128"/>
                      <a:ea typeface="ＭＳ ゴシック" panose="020B0609070205080204" pitchFamily="49" charset="-128"/>
                    </a:rPr>
                    <a:t>】3,000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sp>
              <p:nvSpPr>
                <p:cNvPr id="104" name="右中かっこ 103"/>
                <p:cNvSpPr/>
                <p:nvPr/>
              </p:nvSpPr>
              <p:spPr>
                <a:xfrm rot="5400000">
                  <a:off x="2093768" y="3535137"/>
                  <a:ext cx="88690" cy="144606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105" name="右中かっこ 104"/>
                <p:cNvSpPr/>
                <p:nvPr/>
              </p:nvSpPr>
              <p:spPr>
                <a:xfrm rot="5400000">
                  <a:off x="3605790" y="3518055"/>
                  <a:ext cx="88690" cy="1464822"/>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cxnSp>
            <p:nvCxnSpPr>
              <p:cNvPr id="131" name="直線コネクタ 130"/>
              <p:cNvCxnSpPr/>
              <p:nvPr/>
            </p:nvCxnSpPr>
            <p:spPr>
              <a:xfrm>
                <a:off x="2909166" y="3734427"/>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28" name="テキスト ボックス 127"/>
            <p:cNvSpPr txBox="1"/>
            <p:nvPr/>
          </p:nvSpPr>
          <p:spPr>
            <a:xfrm>
              <a:off x="1658042" y="2117630"/>
              <a:ext cx="975668" cy="338554"/>
            </a:xfrm>
            <a:prstGeom prst="rect">
              <a:avLst/>
            </a:prstGeom>
            <a:noFill/>
          </p:spPr>
          <p:txBody>
            <a:bodyPr wrap="square" rtlCol="0">
              <a:spAutoFit/>
            </a:bodyPr>
            <a:lstStyle/>
            <a:p>
              <a:r>
                <a:rPr lang="ja-JP" altLang="en-US" sz="1600" b="1" dirty="0"/>
                <a:t>応</a:t>
              </a:r>
              <a:r>
                <a:rPr lang="ja-JP" altLang="en-US" sz="1600" b="1" dirty="0" smtClean="0"/>
                <a:t>能</a:t>
              </a:r>
              <a:r>
                <a:rPr lang="ja-JP" altLang="en-US" sz="1600" b="1" dirty="0"/>
                <a:t>分</a:t>
              </a:r>
              <a:endParaRPr kumimoji="1" lang="ja-JP" altLang="en-US" sz="1600" b="1" dirty="0"/>
            </a:p>
          </p:txBody>
        </p:sp>
        <p:sp>
          <p:nvSpPr>
            <p:cNvPr id="129" name="テキスト ボックス 128"/>
            <p:cNvSpPr txBox="1"/>
            <p:nvPr/>
          </p:nvSpPr>
          <p:spPr>
            <a:xfrm>
              <a:off x="3097476" y="2108469"/>
              <a:ext cx="975668" cy="338554"/>
            </a:xfrm>
            <a:prstGeom prst="rect">
              <a:avLst/>
            </a:prstGeom>
            <a:noFill/>
          </p:spPr>
          <p:txBody>
            <a:bodyPr wrap="square" rtlCol="0">
              <a:spAutoFit/>
            </a:bodyPr>
            <a:lstStyle/>
            <a:p>
              <a:pPr algn="ctr"/>
              <a:r>
                <a:rPr lang="ja-JP" altLang="en-US" sz="1600" b="1" dirty="0" smtClean="0"/>
                <a:t>応益</a:t>
              </a:r>
              <a:r>
                <a:rPr lang="ja-JP" altLang="en-US" sz="1600" b="1" dirty="0"/>
                <a:t>分</a:t>
              </a:r>
              <a:endParaRPr kumimoji="1" lang="ja-JP" altLang="en-US" sz="1600" b="1" dirty="0"/>
            </a:p>
          </p:txBody>
        </p:sp>
      </p:grpSp>
      <p:grpSp>
        <p:nvGrpSpPr>
          <p:cNvPr id="139" name="グループ化 138"/>
          <p:cNvGrpSpPr/>
          <p:nvPr/>
        </p:nvGrpSpPr>
        <p:grpSpPr>
          <a:xfrm>
            <a:off x="5013047" y="1708621"/>
            <a:ext cx="4686538" cy="1334939"/>
            <a:chOff x="5063847" y="3437721"/>
            <a:chExt cx="4686538" cy="1334939"/>
          </a:xfrm>
        </p:grpSpPr>
        <p:grpSp>
          <p:nvGrpSpPr>
            <p:cNvPr id="124" name="グループ化 123"/>
            <p:cNvGrpSpPr/>
            <p:nvPr/>
          </p:nvGrpSpPr>
          <p:grpSpPr>
            <a:xfrm>
              <a:off x="5063847" y="3437721"/>
              <a:ext cx="4686538" cy="1334939"/>
              <a:chOff x="5063847" y="3437721"/>
              <a:chExt cx="4686538" cy="1334939"/>
            </a:xfrm>
          </p:grpSpPr>
          <p:grpSp>
            <p:nvGrpSpPr>
              <p:cNvPr id="112" name="グループ化 111"/>
              <p:cNvGrpSpPr/>
              <p:nvPr/>
            </p:nvGrpSpPr>
            <p:grpSpPr>
              <a:xfrm>
                <a:off x="5063847" y="3437721"/>
                <a:ext cx="4686538" cy="1334939"/>
                <a:chOff x="5063847" y="3437721"/>
                <a:chExt cx="4686538" cy="1334939"/>
              </a:xfrm>
            </p:grpSpPr>
            <p:sp>
              <p:nvSpPr>
                <p:cNvPr id="85" name="正方形/長方形 84"/>
                <p:cNvSpPr/>
                <p:nvPr/>
              </p:nvSpPr>
              <p:spPr>
                <a:xfrm>
                  <a:off x="7704815" y="3761568"/>
                  <a:ext cx="1287968" cy="415978"/>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84" name="正方形/長方形 83"/>
                <p:cNvSpPr/>
                <p:nvPr/>
              </p:nvSpPr>
              <p:spPr>
                <a:xfrm>
                  <a:off x="6411701" y="3761568"/>
                  <a:ext cx="1287968" cy="415978"/>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77" name="テキスト ボックス 76"/>
                <p:cNvSpPr txBox="1"/>
                <p:nvPr/>
              </p:nvSpPr>
              <p:spPr>
                <a:xfrm>
                  <a:off x="5063847" y="4498432"/>
                  <a:ext cx="4518992" cy="274228"/>
                </a:xfrm>
                <a:prstGeom prst="rect">
                  <a:avLst/>
                </a:prstGeom>
                <a:noFill/>
              </p:spPr>
              <p:txBody>
                <a:bodyPr wrap="square" lIns="88697" tIns="44348" rIns="88697" bIns="44348" rtlCol="0">
                  <a:spAutoFit/>
                </a:bodyPr>
                <a:lstStyle/>
                <a:p>
                  <a:r>
                    <a:rPr lang="ja-JP" altLang="en-US" sz="1200"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】10</a:t>
                  </a:r>
                  <a:r>
                    <a:rPr lang="ja-JP" altLang="en-US" sz="1200" b="1"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保険料額</a:t>
                  </a:r>
                  <a:r>
                    <a:rPr lang="en-US" altLang="ja-JP" sz="1200" b="1" dirty="0" smtClean="0">
                      <a:latin typeface="ＭＳ ゴシック" panose="020B0609070205080204" pitchFamily="49" charset="-128"/>
                      <a:ea typeface="ＭＳ ゴシック" panose="020B0609070205080204" pitchFamily="49" charset="-128"/>
                    </a:rPr>
                    <a:t>】3,000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6404585" y="3745546"/>
                  <a:ext cx="2592000" cy="43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5069688" y="3437721"/>
                  <a:ext cx="3888431" cy="523220"/>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医療費</a:t>
                  </a:r>
                  <a:r>
                    <a:rPr lang="ja-JP" altLang="en-US" sz="1400" b="1" dirty="0">
                      <a:latin typeface="ＭＳ ゴシック" panose="020B0609070205080204" pitchFamily="49" charset="-128"/>
                      <a:ea typeface="ＭＳ ゴシック" panose="020B0609070205080204" pitchFamily="49" charset="-128"/>
                    </a:rPr>
                    <a:t>水準が県内平均の</a:t>
                  </a:r>
                  <a:r>
                    <a:rPr lang="ja-JP" altLang="en-US" sz="1400" b="1" dirty="0" smtClean="0">
                      <a:latin typeface="ＭＳ ゴシック" panose="020B0609070205080204" pitchFamily="49" charset="-128"/>
                      <a:ea typeface="ＭＳ ゴシック" panose="020B0609070205080204" pitchFamily="49" charset="-128"/>
                    </a:rPr>
                    <a:t>市町村</a:t>
                  </a:r>
                  <a:r>
                    <a:rPr lang="ja-JP" altLang="en-US" sz="800" dirty="0">
                      <a:latin typeface="ＭＳ ゴシック" panose="020B0609070205080204" pitchFamily="49" charset="-128"/>
                      <a:ea typeface="ＭＳ ゴシック" panose="020B0609070205080204" pitchFamily="49" charset="-128"/>
                    </a:rPr>
                    <a:t>（</a:t>
                  </a: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a:t>
                  </a:r>
                  <a:endParaRPr lang="ja-JP" altLang="en-US" sz="1400" dirty="0">
                    <a:latin typeface="ＭＳ ゴシック" panose="020B0609070205080204" pitchFamily="49" charset="-128"/>
                    <a:ea typeface="ＭＳ ゴシック" panose="020B0609070205080204" pitchFamily="49" charset="-128"/>
                  </a:endParaRPr>
                </a:p>
                <a:p>
                  <a:endParaRPr lang="ja-JP" altLang="en-US" sz="1400" b="1" dirty="0">
                    <a:latin typeface="ＭＳ ゴシック" panose="020B0609070205080204" pitchFamily="49" charset="-128"/>
                    <a:ea typeface="ＭＳ ゴシック" panose="020B0609070205080204" pitchFamily="49" charset="-128"/>
                  </a:endParaRPr>
                </a:p>
              </p:txBody>
            </p:sp>
            <p:sp>
              <p:nvSpPr>
                <p:cNvPr id="56" name="テキスト ボックス 55"/>
                <p:cNvSpPr txBox="1"/>
                <p:nvPr/>
              </p:nvSpPr>
              <p:spPr>
                <a:xfrm>
                  <a:off x="8770739" y="3817506"/>
                  <a:ext cx="979646" cy="307777"/>
                </a:xfrm>
                <a:prstGeom prst="rect">
                  <a:avLst/>
                </a:prstGeom>
                <a:noFill/>
              </p:spPr>
              <p:txBody>
                <a:bodyPr wrap="square" rtlCol="0">
                  <a:spAutoFit/>
                </a:bodyPr>
                <a:lstStyle/>
                <a:p>
                  <a:pPr algn="ctr"/>
                  <a:r>
                    <a:rPr lang="ja-JP" altLang="en-US" sz="1400" dirty="0"/>
                    <a:t>１倍</a:t>
                  </a:r>
                </a:p>
              </p:txBody>
            </p:sp>
            <p:grpSp>
              <p:nvGrpSpPr>
                <p:cNvPr id="66" name="グループ化 65"/>
                <p:cNvGrpSpPr/>
                <p:nvPr/>
              </p:nvGrpSpPr>
              <p:grpSpPr>
                <a:xfrm>
                  <a:off x="6554396" y="4290376"/>
                  <a:ext cx="2312118" cy="319218"/>
                  <a:chOff x="6411258" y="3307383"/>
                  <a:chExt cx="2312118" cy="319218"/>
                </a:xfrm>
              </p:grpSpPr>
              <p:sp>
                <p:nvSpPr>
                  <p:cNvPr id="67" name="テキスト ボックス 66"/>
                  <p:cNvSpPr txBox="1"/>
                  <p:nvPr/>
                </p:nvSpPr>
                <p:spPr>
                  <a:xfrm>
                    <a:off x="6411258" y="3312385"/>
                    <a:ext cx="1008111" cy="307777"/>
                  </a:xfrm>
                  <a:prstGeom prst="rect">
                    <a:avLst/>
                  </a:prstGeom>
                  <a:noFill/>
                </p:spPr>
                <p:txBody>
                  <a:bodyPr wrap="square" rtlCol="0">
                    <a:spAutoFit/>
                  </a:bodyPr>
                  <a:lstStyle/>
                  <a:p>
                    <a:pPr algn="ctr"/>
                    <a:r>
                      <a:rPr lang="ja-JP" altLang="en-US" sz="1400" dirty="0"/>
                      <a:t>１</a:t>
                    </a:r>
                  </a:p>
                </p:txBody>
              </p:sp>
              <p:sp>
                <p:nvSpPr>
                  <p:cNvPr id="68" name="テキスト ボックス 67"/>
                  <p:cNvSpPr txBox="1"/>
                  <p:nvPr/>
                </p:nvSpPr>
                <p:spPr>
                  <a:xfrm>
                    <a:off x="7715265" y="3318824"/>
                    <a:ext cx="1008111" cy="307777"/>
                  </a:xfrm>
                  <a:prstGeom prst="rect">
                    <a:avLst/>
                  </a:prstGeom>
                  <a:noFill/>
                </p:spPr>
                <p:txBody>
                  <a:bodyPr wrap="square" rtlCol="0">
                    <a:spAutoFit/>
                  </a:bodyPr>
                  <a:lstStyle/>
                  <a:p>
                    <a:pPr algn="ctr"/>
                    <a:r>
                      <a:rPr lang="ja-JP" altLang="en-US" sz="1400" dirty="0"/>
                      <a:t>１</a:t>
                    </a:r>
                  </a:p>
                </p:txBody>
              </p:sp>
              <p:sp>
                <p:nvSpPr>
                  <p:cNvPr id="69" name="テキスト ボックス 68"/>
                  <p:cNvSpPr txBox="1"/>
                  <p:nvPr/>
                </p:nvSpPr>
                <p:spPr>
                  <a:xfrm>
                    <a:off x="7431843" y="3307383"/>
                    <a:ext cx="282035" cy="307777"/>
                  </a:xfrm>
                  <a:prstGeom prst="rect">
                    <a:avLst/>
                  </a:prstGeom>
                  <a:noFill/>
                </p:spPr>
                <p:txBody>
                  <a:bodyPr wrap="square" rtlCol="0">
                    <a:spAutoFit/>
                  </a:bodyPr>
                  <a:lstStyle/>
                  <a:p>
                    <a:r>
                      <a:rPr lang="ja-JP" altLang="en-US" sz="1400" b="1" dirty="0"/>
                      <a:t>：</a:t>
                    </a:r>
                  </a:p>
                </p:txBody>
              </p:sp>
            </p:grpSp>
            <p:sp>
              <p:nvSpPr>
                <p:cNvPr id="98" name="右中かっこ 97"/>
                <p:cNvSpPr/>
                <p:nvPr/>
              </p:nvSpPr>
              <p:spPr>
                <a:xfrm rot="5400000">
                  <a:off x="7000851" y="3652619"/>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99" name="右中かっこ 98"/>
                <p:cNvSpPr/>
                <p:nvPr/>
              </p:nvSpPr>
              <p:spPr>
                <a:xfrm rot="5400000">
                  <a:off x="8314767" y="3648985"/>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cxnSp>
            <p:nvCxnSpPr>
              <p:cNvPr id="121" name="直線コネクタ 120"/>
              <p:cNvCxnSpPr/>
              <p:nvPr/>
            </p:nvCxnSpPr>
            <p:spPr>
              <a:xfrm>
                <a:off x="7706379" y="3745498"/>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37" name="テキスト ボックス 136"/>
            <p:cNvSpPr txBox="1"/>
            <p:nvPr/>
          </p:nvSpPr>
          <p:spPr>
            <a:xfrm>
              <a:off x="6630872" y="3800401"/>
              <a:ext cx="975668" cy="338554"/>
            </a:xfrm>
            <a:prstGeom prst="rect">
              <a:avLst/>
            </a:prstGeom>
            <a:noFill/>
          </p:spPr>
          <p:txBody>
            <a:bodyPr wrap="square" rtlCol="0">
              <a:spAutoFit/>
            </a:bodyPr>
            <a:lstStyle/>
            <a:p>
              <a:r>
                <a:rPr lang="ja-JP" altLang="en-US" sz="1600" b="1" dirty="0"/>
                <a:t>応</a:t>
              </a:r>
              <a:r>
                <a:rPr lang="ja-JP" altLang="en-US" sz="1600" b="1" dirty="0" smtClean="0"/>
                <a:t>能分</a:t>
              </a:r>
              <a:endParaRPr lang="en-US" altLang="ja-JP" sz="1600" b="1" dirty="0" smtClean="0"/>
            </a:p>
          </p:txBody>
        </p:sp>
        <p:sp>
          <p:nvSpPr>
            <p:cNvPr id="138" name="テキスト ボックス 137"/>
            <p:cNvSpPr txBox="1"/>
            <p:nvPr/>
          </p:nvSpPr>
          <p:spPr>
            <a:xfrm>
              <a:off x="7963618" y="3819451"/>
              <a:ext cx="975668" cy="338554"/>
            </a:xfrm>
            <a:prstGeom prst="rect">
              <a:avLst/>
            </a:prstGeom>
            <a:noFill/>
          </p:spPr>
          <p:txBody>
            <a:bodyPr wrap="square" rtlCol="0">
              <a:spAutoFit/>
            </a:bodyPr>
            <a:lstStyle/>
            <a:p>
              <a:r>
                <a:rPr lang="ja-JP" altLang="en-US" sz="1600" b="1" dirty="0" smtClean="0"/>
                <a:t>応益分</a:t>
              </a:r>
              <a:endParaRPr kumimoji="1" lang="ja-JP" altLang="en-US" sz="1600" b="1" dirty="0"/>
            </a:p>
          </p:txBody>
        </p:sp>
      </p:grpSp>
      <p:grpSp>
        <p:nvGrpSpPr>
          <p:cNvPr id="2" name="グループ化 1"/>
          <p:cNvGrpSpPr/>
          <p:nvPr/>
        </p:nvGrpSpPr>
        <p:grpSpPr>
          <a:xfrm>
            <a:off x="25400" y="3283183"/>
            <a:ext cx="4987711" cy="1412973"/>
            <a:chOff x="25400" y="3346683"/>
            <a:chExt cx="4987711" cy="1412973"/>
          </a:xfrm>
        </p:grpSpPr>
        <p:grpSp>
          <p:nvGrpSpPr>
            <p:cNvPr id="135" name="グループ化 134"/>
            <p:cNvGrpSpPr/>
            <p:nvPr/>
          </p:nvGrpSpPr>
          <p:grpSpPr>
            <a:xfrm>
              <a:off x="25400" y="3346683"/>
              <a:ext cx="4987711" cy="1412973"/>
              <a:chOff x="80839" y="1927819"/>
              <a:chExt cx="4987711" cy="1412973"/>
            </a:xfrm>
          </p:grpSpPr>
          <p:grpSp>
            <p:nvGrpSpPr>
              <p:cNvPr id="51" name="グループ化 50"/>
              <p:cNvGrpSpPr/>
              <p:nvPr/>
            </p:nvGrpSpPr>
            <p:grpSpPr>
              <a:xfrm>
                <a:off x="80839" y="1927819"/>
                <a:ext cx="4987711" cy="1412973"/>
                <a:chOff x="80839" y="1900477"/>
                <a:chExt cx="4987711" cy="1412973"/>
              </a:xfrm>
            </p:grpSpPr>
            <p:sp>
              <p:nvSpPr>
                <p:cNvPr id="89" name="正方形/長方形 88"/>
                <p:cNvSpPr/>
                <p:nvPr/>
              </p:nvSpPr>
              <p:spPr>
                <a:xfrm>
                  <a:off x="496432" y="2224106"/>
                  <a:ext cx="2406436" cy="44127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grpSp>
              <p:nvGrpSpPr>
                <p:cNvPr id="50" name="グループ化 49"/>
                <p:cNvGrpSpPr/>
                <p:nvPr/>
              </p:nvGrpSpPr>
              <p:grpSpPr>
                <a:xfrm>
                  <a:off x="80839" y="1900477"/>
                  <a:ext cx="4987711" cy="1412973"/>
                  <a:chOff x="80839" y="1900477"/>
                  <a:chExt cx="4987711" cy="1412973"/>
                </a:xfrm>
              </p:grpSpPr>
              <p:sp>
                <p:nvSpPr>
                  <p:cNvPr id="88" name="正方形/長方形 87"/>
                  <p:cNvSpPr/>
                  <p:nvPr/>
                </p:nvSpPr>
                <p:spPr>
                  <a:xfrm>
                    <a:off x="2912528" y="2224106"/>
                    <a:ext cx="1459021" cy="441272"/>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7" name="正方形/長方形 6"/>
                  <p:cNvSpPr/>
                  <p:nvPr/>
                </p:nvSpPr>
                <p:spPr>
                  <a:xfrm>
                    <a:off x="488504" y="2233378"/>
                    <a:ext cx="3888432" cy="43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80839" y="1900477"/>
                    <a:ext cx="4464496" cy="307777"/>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所得</a:t>
                    </a:r>
                    <a:r>
                      <a:rPr lang="ja-JP" altLang="en-US" sz="1400" b="1" dirty="0">
                        <a:latin typeface="ＭＳ ゴシック" panose="020B0609070205080204" pitchFamily="49" charset="-128"/>
                        <a:ea typeface="ＭＳ ゴシック" panose="020B0609070205080204" pitchFamily="49" charset="-128"/>
                      </a:rPr>
                      <a:t>水準が高い市町村（県内平均</a:t>
                    </a:r>
                    <a:r>
                      <a:rPr lang="ja-JP" altLang="en-US" sz="1400" b="1" dirty="0" smtClean="0">
                        <a:latin typeface="ＭＳ ゴシック" panose="020B0609070205080204" pitchFamily="49" charset="-128"/>
                        <a:ea typeface="ＭＳ ゴシック" panose="020B0609070205080204" pitchFamily="49" charset="-128"/>
                      </a:rPr>
                      <a:t>の</a:t>
                    </a:r>
                    <a:r>
                      <a:rPr lang="en-US" altLang="ja-JP" sz="1400" b="1" dirty="0" smtClean="0">
                        <a:latin typeface="ＭＳ ゴシック" panose="020B0609070205080204" pitchFamily="49" charset="-128"/>
                        <a:ea typeface="ＭＳ ゴシック" panose="020B0609070205080204" pitchFamily="49" charset="-128"/>
                      </a:rPr>
                      <a:t>1.2</a:t>
                    </a:r>
                    <a:r>
                      <a:rPr lang="ja-JP" altLang="en-US" sz="1400" b="1" dirty="0" smtClean="0">
                        <a:latin typeface="ＭＳ ゴシック" panose="020B0609070205080204" pitchFamily="49" charset="-128"/>
                        <a:ea typeface="ＭＳ ゴシック" panose="020B0609070205080204" pitchFamily="49" charset="-128"/>
                      </a:rPr>
                      <a:t>倍</a:t>
                    </a:r>
                    <a:r>
                      <a:rPr lang="ja-JP" altLang="en-US" sz="1400" b="1" dirty="0">
                        <a:latin typeface="ＭＳ ゴシック" panose="020B0609070205080204" pitchFamily="49" charset="-128"/>
                        <a:ea typeface="ＭＳ ゴシック" panose="020B0609070205080204" pitchFamily="49" charset="-128"/>
                      </a:rPr>
                      <a:t>）</a:t>
                    </a:r>
                  </a:p>
                </p:txBody>
              </p:sp>
              <p:sp>
                <p:nvSpPr>
                  <p:cNvPr id="32" name="テキスト ボックス 31"/>
                  <p:cNvSpPr txBox="1"/>
                  <p:nvPr/>
                </p:nvSpPr>
                <p:spPr>
                  <a:xfrm>
                    <a:off x="1226580" y="2789649"/>
                    <a:ext cx="1008111" cy="307777"/>
                  </a:xfrm>
                  <a:prstGeom prst="rect">
                    <a:avLst/>
                  </a:prstGeom>
                  <a:noFill/>
                </p:spPr>
                <p:txBody>
                  <a:bodyPr wrap="square" rtlCol="0">
                    <a:spAutoFit/>
                  </a:bodyPr>
                  <a:lstStyle/>
                  <a:p>
                    <a:pPr algn="ctr"/>
                    <a:r>
                      <a:rPr lang="en-US" altLang="ja-JP" sz="1400" dirty="0">
                        <a:latin typeface="+mn-ea"/>
                      </a:rPr>
                      <a:t>1.2</a:t>
                    </a:r>
                    <a:endParaRPr lang="en-US" altLang="ja-JP" sz="1400" dirty="0" smtClean="0">
                      <a:latin typeface="+mn-ea"/>
                    </a:endParaRPr>
                  </a:p>
                </p:txBody>
              </p:sp>
              <p:sp>
                <p:nvSpPr>
                  <p:cNvPr id="34" name="テキスト ボックス 33"/>
                  <p:cNvSpPr txBox="1"/>
                  <p:nvPr/>
                </p:nvSpPr>
                <p:spPr>
                  <a:xfrm>
                    <a:off x="3155283" y="2789649"/>
                    <a:ext cx="1008111" cy="307777"/>
                  </a:xfrm>
                  <a:prstGeom prst="rect">
                    <a:avLst/>
                  </a:prstGeom>
                  <a:noFill/>
                </p:spPr>
                <p:txBody>
                  <a:bodyPr wrap="square" rtlCol="0">
                    <a:spAutoFit/>
                  </a:bodyPr>
                  <a:lstStyle/>
                  <a:p>
                    <a:pPr algn="ctr"/>
                    <a:r>
                      <a:rPr lang="ja-JP" altLang="en-US" sz="1400" dirty="0"/>
                      <a:t>１</a:t>
                    </a:r>
                  </a:p>
                </p:txBody>
              </p:sp>
              <p:sp>
                <p:nvSpPr>
                  <p:cNvPr id="17" name="テキスト ボックス 16"/>
                  <p:cNvSpPr txBox="1"/>
                  <p:nvPr/>
                </p:nvSpPr>
                <p:spPr>
                  <a:xfrm>
                    <a:off x="2779038" y="2761074"/>
                    <a:ext cx="282035" cy="307777"/>
                  </a:xfrm>
                  <a:prstGeom prst="rect">
                    <a:avLst/>
                  </a:prstGeom>
                  <a:noFill/>
                </p:spPr>
                <p:txBody>
                  <a:bodyPr wrap="square" rtlCol="0">
                    <a:spAutoFit/>
                  </a:bodyPr>
                  <a:lstStyle/>
                  <a:p>
                    <a:r>
                      <a:rPr lang="ja-JP" altLang="en-US" sz="1400" b="1" dirty="0"/>
                      <a:t>：</a:t>
                    </a:r>
                  </a:p>
                </p:txBody>
              </p:sp>
              <p:sp>
                <p:nvSpPr>
                  <p:cNvPr id="52" name="テキスト ボックス 51"/>
                  <p:cNvSpPr txBox="1"/>
                  <p:nvPr/>
                </p:nvSpPr>
                <p:spPr>
                  <a:xfrm>
                    <a:off x="4088904" y="2286288"/>
                    <a:ext cx="979646" cy="307777"/>
                  </a:xfrm>
                  <a:prstGeom prst="rect">
                    <a:avLst/>
                  </a:prstGeom>
                  <a:noFill/>
                </p:spPr>
                <p:txBody>
                  <a:bodyPr wrap="square" rtlCol="0">
                    <a:spAutoFit/>
                  </a:bodyPr>
                  <a:lstStyle/>
                  <a:p>
                    <a:pPr algn="ctr"/>
                    <a:r>
                      <a:rPr lang="ja-JP" altLang="en-US" sz="1400" dirty="0"/>
                      <a:t>１倍</a:t>
                    </a:r>
                  </a:p>
                </p:txBody>
              </p:sp>
              <p:sp>
                <p:nvSpPr>
                  <p:cNvPr id="80" name="テキスト ボックス 79"/>
                  <p:cNvSpPr txBox="1"/>
                  <p:nvPr/>
                </p:nvSpPr>
                <p:spPr>
                  <a:xfrm>
                    <a:off x="272480" y="3039222"/>
                    <a:ext cx="4518992" cy="274228"/>
                  </a:xfrm>
                  <a:prstGeom prst="rect">
                    <a:avLst/>
                  </a:prstGeom>
                  <a:noFill/>
                </p:spPr>
                <p:txBody>
                  <a:bodyPr wrap="square" lIns="88697" tIns="44348" rIns="88697" bIns="44348" rtlCol="0">
                    <a:spAutoFit/>
                  </a:bodyPr>
                  <a:lstStyle/>
                  <a:p>
                    <a:r>
                      <a:rPr lang="ja-JP" altLang="en-US" sz="1200"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】10</a:t>
                    </a:r>
                    <a:r>
                      <a:rPr lang="ja-JP" altLang="en-US" sz="1200" b="1" dirty="0">
                        <a:latin typeface="ＭＳ ゴシック" panose="020B0609070205080204" pitchFamily="49" charset="-128"/>
                        <a:ea typeface="ＭＳ ゴシック" panose="020B0609070205080204" pitchFamily="49" charset="-128"/>
                      </a:rPr>
                      <a:t>％　 </a:t>
                    </a:r>
                    <a:r>
                      <a:rPr lang="ja-JP" altLang="en-US" sz="1200" b="1" dirty="0" smtClean="0">
                        <a:latin typeface="ＭＳ ゴシック" panose="020B0609070205080204" pitchFamily="49" charset="-128"/>
                        <a:ea typeface="ＭＳ ゴシック" panose="020B0609070205080204" pitchFamily="49" charset="-128"/>
                      </a:rPr>
                      <a:t>  </a:t>
                    </a:r>
                    <a:r>
                      <a:rPr lang="en-US" altLang="ja-JP" sz="1200" b="1" dirty="0" smtClean="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保険料額</a:t>
                    </a:r>
                    <a:r>
                      <a:rPr lang="en-US" altLang="ja-JP" sz="1200" b="1" dirty="0" smtClean="0">
                        <a:latin typeface="ＭＳ ゴシック" panose="020B0609070205080204" pitchFamily="49" charset="-128"/>
                        <a:ea typeface="ＭＳ ゴシック" panose="020B0609070205080204" pitchFamily="49" charset="-128"/>
                      </a:rPr>
                      <a:t>】</a:t>
                    </a:r>
                    <a:r>
                      <a:rPr lang="en-US" altLang="ja-JP" sz="1200" b="1" dirty="0">
                        <a:latin typeface="ＭＳ ゴシック" panose="020B0609070205080204" pitchFamily="49" charset="-128"/>
                        <a:ea typeface="ＭＳ ゴシック" panose="020B0609070205080204" pitchFamily="49" charset="-128"/>
                      </a:rPr>
                      <a:t>3,000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grpSp>
                <p:nvGrpSpPr>
                  <p:cNvPr id="42" name="グループ化 41"/>
                  <p:cNvGrpSpPr/>
                  <p:nvPr/>
                </p:nvGrpSpPr>
                <p:grpSpPr>
                  <a:xfrm>
                    <a:off x="507554" y="2720704"/>
                    <a:ext cx="3872648" cy="88690"/>
                    <a:chOff x="507554" y="2720704"/>
                    <a:chExt cx="3872648" cy="88690"/>
                  </a:xfrm>
                </p:grpSpPr>
                <p:sp>
                  <p:nvSpPr>
                    <p:cNvPr id="102" name="右中かっこ 101"/>
                    <p:cNvSpPr/>
                    <p:nvPr/>
                  </p:nvSpPr>
                  <p:spPr>
                    <a:xfrm rot="5400000">
                      <a:off x="1665696" y="1562562"/>
                      <a:ext cx="88690" cy="240497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103" name="右中かっこ 102"/>
                    <p:cNvSpPr/>
                    <p:nvPr/>
                  </p:nvSpPr>
                  <p:spPr>
                    <a:xfrm rot="5400000">
                      <a:off x="3625267" y="2044932"/>
                      <a:ext cx="75970" cy="1433901"/>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grpSp>
          </p:grpSp>
          <p:cxnSp>
            <p:nvCxnSpPr>
              <p:cNvPr id="134" name="直線コネクタ 133"/>
              <p:cNvCxnSpPr/>
              <p:nvPr/>
            </p:nvCxnSpPr>
            <p:spPr>
              <a:xfrm>
                <a:off x="2911558" y="2273004"/>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15" name="テキスト ボックス 114"/>
            <p:cNvSpPr txBox="1"/>
            <p:nvPr/>
          </p:nvSpPr>
          <p:spPr>
            <a:xfrm>
              <a:off x="1250862" y="3735902"/>
              <a:ext cx="975668" cy="338554"/>
            </a:xfrm>
            <a:prstGeom prst="rect">
              <a:avLst/>
            </a:prstGeom>
            <a:noFill/>
          </p:spPr>
          <p:txBody>
            <a:bodyPr wrap="square" rtlCol="0">
              <a:spAutoFit/>
            </a:bodyPr>
            <a:lstStyle/>
            <a:p>
              <a:r>
                <a:rPr lang="ja-JP" altLang="en-US" sz="1600" b="1" dirty="0"/>
                <a:t>応</a:t>
              </a:r>
              <a:r>
                <a:rPr lang="ja-JP" altLang="en-US" sz="1600" b="1" dirty="0" smtClean="0"/>
                <a:t>能</a:t>
              </a:r>
              <a:r>
                <a:rPr lang="ja-JP" altLang="en-US" sz="1600" b="1" dirty="0"/>
                <a:t>分</a:t>
              </a:r>
              <a:endParaRPr kumimoji="1" lang="ja-JP" altLang="en-US" sz="1600" b="1" dirty="0"/>
            </a:p>
          </p:txBody>
        </p:sp>
        <p:sp>
          <p:nvSpPr>
            <p:cNvPr id="122" name="テキスト ボックス 121"/>
            <p:cNvSpPr txBox="1"/>
            <p:nvPr/>
          </p:nvSpPr>
          <p:spPr>
            <a:xfrm>
              <a:off x="3109280" y="3747071"/>
              <a:ext cx="975668" cy="338554"/>
            </a:xfrm>
            <a:prstGeom prst="rect">
              <a:avLst/>
            </a:prstGeom>
            <a:noFill/>
          </p:spPr>
          <p:txBody>
            <a:bodyPr wrap="square" rtlCol="0">
              <a:spAutoFit/>
            </a:bodyPr>
            <a:lstStyle/>
            <a:p>
              <a:pPr algn="ctr"/>
              <a:r>
                <a:rPr lang="ja-JP" altLang="en-US" sz="1600" b="1" dirty="0" smtClean="0"/>
                <a:t>応益</a:t>
              </a:r>
              <a:r>
                <a:rPr lang="ja-JP" altLang="en-US" sz="1600" b="1" dirty="0"/>
                <a:t>分</a:t>
              </a:r>
              <a:endParaRPr kumimoji="1" lang="ja-JP" altLang="en-US" sz="1600" b="1" dirty="0"/>
            </a:p>
          </p:txBody>
        </p:sp>
      </p:grpSp>
      <p:grpSp>
        <p:nvGrpSpPr>
          <p:cNvPr id="4" name="グループ化 3"/>
          <p:cNvGrpSpPr/>
          <p:nvPr/>
        </p:nvGrpSpPr>
        <p:grpSpPr>
          <a:xfrm>
            <a:off x="31056" y="4959414"/>
            <a:ext cx="5012094" cy="1378372"/>
            <a:chOff x="31056" y="4959414"/>
            <a:chExt cx="5012094" cy="1378372"/>
          </a:xfrm>
        </p:grpSpPr>
        <p:grpSp>
          <p:nvGrpSpPr>
            <p:cNvPr id="3" name="グループ化 2"/>
            <p:cNvGrpSpPr/>
            <p:nvPr/>
          </p:nvGrpSpPr>
          <p:grpSpPr>
            <a:xfrm>
              <a:off x="31056" y="4959414"/>
              <a:ext cx="5012094" cy="1378372"/>
              <a:chOff x="31056" y="4959414"/>
              <a:chExt cx="5012094" cy="1378372"/>
            </a:xfrm>
          </p:grpSpPr>
          <p:grpSp>
            <p:nvGrpSpPr>
              <p:cNvPr id="118" name="グループ化 117"/>
              <p:cNvGrpSpPr/>
              <p:nvPr/>
            </p:nvGrpSpPr>
            <p:grpSpPr>
              <a:xfrm>
                <a:off x="31056" y="4959414"/>
                <a:ext cx="5012094" cy="1378372"/>
                <a:chOff x="75506" y="4959414"/>
                <a:chExt cx="5012094" cy="1378372"/>
              </a:xfrm>
            </p:grpSpPr>
            <p:grpSp>
              <p:nvGrpSpPr>
                <p:cNvPr id="64" name="グループ化 63"/>
                <p:cNvGrpSpPr/>
                <p:nvPr/>
              </p:nvGrpSpPr>
              <p:grpSpPr>
                <a:xfrm>
                  <a:off x="75506" y="4959414"/>
                  <a:ext cx="5012094" cy="1378372"/>
                  <a:chOff x="75506" y="4959414"/>
                  <a:chExt cx="5012094" cy="1378372"/>
                </a:xfrm>
              </p:grpSpPr>
              <p:grpSp>
                <p:nvGrpSpPr>
                  <p:cNvPr id="63" name="グループ化 62"/>
                  <p:cNvGrpSpPr/>
                  <p:nvPr/>
                </p:nvGrpSpPr>
                <p:grpSpPr>
                  <a:xfrm>
                    <a:off x="75506" y="4959414"/>
                    <a:ext cx="5012094" cy="1378372"/>
                    <a:chOff x="75506" y="4959414"/>
                    <a:chExt cx="5012094" cy="1378372"/>
                  </a:xfrm>
                </p:grpSpPr>
                <p:sp>
                  <p:nvSpPr>
                    <p:cNvPr id="92" name="正方形/長方形 91"/>
                    <p:cNvSpPr/>
                    <p:nvPr/>
                  </p:nvSpPr>
                  <p:spPr>
                    <a:xfrm>
                      <a:off x="2905128" y="5281310"/>
                      <a:ext cx="1472873" cy="432000"/>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93" name="正方形/長方形 92"/>
                    <p:cNvSpPr/>
                    <p:nvPr/>
                  </p:nvSpPr>
                  <p:spPr>
                    <a:xfrm>
                      <a:off x="1874086" y="5271136"/>
                      <a:ext cx="1038164" cy="442175"/>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10" name="テキスト ボックス 9"/>
                    <p:cNvSpPr txBox="1"/>
                    <p:nvPr/>
                  </p:nvSpPr>
                  <p:spPr>
                    <a:xfrm>
                      <a:off x="75506" y="4959414"/>
                      <a:ext cx="4318570" cy="307777"/>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所得</a:t>
                      </a:r>
                      <a:r>
                        <a:rPr lang="ja-JP" altLang="en-US" sz="1400" b="1" dirty="0">
                          <a:latin typeface="ＭＳ ゴシック" panose="020B0609070205080204" pitchFamily="49" charset="-128"/>
                          <a:ea typeface="ＭＳ ゴシック" panose="020B0609070205080204" pitchFamily="49" charset="-128"/>
                        </a:rPr>
                        <a:t>水準が低い市町村（県内平均</a:t>
                      </a:r>
                      <a:r>
                        <a:rPr lang="ja-JP" altLang="en-US" sz="1400" b="1" dirty="0" smtClean="0">
                          <a:latin typeface="ＭＳ ゴシック" panose="020B0609070205080204" pitchFamily="49" charset="-128"/>
                          <a:ea typeface="ＭＳ ゴシック" panose="020B0609070205080204" pitchFamily="49" charset="-128"/>
                        </a:rPr>
                        <a:t>の</a:t>
                      </a:r>
                      <a:r>
                        <a:rPr lang="en-US" altLang="ja-JP" sz="1400" b="1" dirty="0" smtClean="0">
                          <a:latin typeface="ＭＳ ゴシック" panose="020B0609070205080204" pitchFamily="49" charset="-128"/>
                          <a:ea typeface="ＭＳ ゴシック" panose="020B0609070205080204" pitchFamily="49" charset="-128"/>
                        </a:rPr>
                        <a:t>0.8</a:t>
                      </a:r>
                      <a:r>
                        <a:rPr lang="ja-JP" altLang="en-US" sz="1400" b="1" dirty="0" smtClean="0">
                          <a:latin typeface="ＭＳ ゴシック" panose="020B0609070205080204" pitchFamily="49" charset="-128"/>
                          <a:ea typeface="ＭＳ ゴシック" panose="020B0609070205080204" pitchFamily="49" charset="-128"/>
                        </a:rPr>
                        <a:t>倍</a:t>
                      </a:r>
                      <a:r>
                        <a:rPr lang="ja-JP" altLang="en-US" sz="1400" b="1" dirty="0">
                          <a:latin typeface="ＭＳ ゴシック" panose="020B0609070205080204" pitchFamily="49" charset="-128"/>
                          <a:ea typeface="ＭＳ ゴシック" panose="020B0609070205080204" pitchFamily="49" charset="-128"/>
                        </a:rPr>
                        <a:t>）</a:t>
                      </a:r>
                    </a:p>
                  </p:txBody>
                </p:sp>
                <p:sp>
                  <p:nvSpPr>
                    <p:cNvPr id="19" name="正方形/長方形 18"/>
                    <p:cNvSpPr/>
                    <p:nvPr/>
                  </p:nvSpPr>
                  <p:spPr>
                    <a:xfrm>
                      <a:off x="1856656" y="5271955"/>
                      <a:ext cx="2520000" cy="43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3070487" y="5813985"/>
                      <a:ext cx="1146964" cy="307777"/>
                    </a:xfrm>
                    <a:prstGeom prst="rect">
                      <a:avLst/>
                    </a:prstGeom>
                    <a:noFill/>
                  </p:spPr>
                  <p:txBody>
                    <a:bodyPr wrap="square" rtlCol="0">
                      <a:spAutoFit/>
                    </a:bodyPr>
                    <a:lstStyle/>
                    <a:p>
                      <a:pPr algn="ctr"/>
                      <a:r>
                        <a:rPr lang="ja-JP" altLang="en-US" sz="1400" dirty="0"/>
                        <a:t>１</a:t>
                      </a:r>
                    </a:p>
                  </p:txBody>
                </p:sp>
                <p:sp>
                  <p:nvSpPr>
                    <p:cNvPr id="39" name="テキスト ボックス 38"/>
                    <p:cNvSpPr txBox="1"/>
                    <p:nvPr/>
                  </p:nvSpPr>
                  <p:spPr>
                    <a:xfrm>
                      <a:off x="1889113" y="5809977"/>
                      <a:ext cx="1008111" cy="307777"/>
                    </a:xfrm>
                    <a:prstGeom prst="rect">
                      <a:avLst/>
                    </a:prstGeom>
                    <a:noFill/>
                  </p:spPr>
                  <p:txBody>
                    <a:bodyPr wrap="square" rtlCol="0">
                      <a:spAutoFit/>
                    </a:bodyPr>
                    <a:lstStyle/>
                    <a:p>
                      <a:pPr algn="ctr"/>
                      <a:r>
                        <a:rPr lang="en-US" altLang="ja-JP" sz="1400" dirty="0" smtClean="0">
                          <a:latin typeface="ＭＳ Ｐゴシック" panose="020B0600070205080204" pitchFamily="50" charset="-128"/>
                          <a:ea typeface="ＭＳ Ｐゴシック" panose="020B0600070205080204" pitchFamily="50" charset="-128"/>
                        </a:rPr>
                        <a:t>0.8</a:t>
                      </a:r>
                      <a:endParaRPr lang="ja-JP" altLang="en-US" sz="1400" dirty="0">
                        <a:latin typeface="ＭＳ Ｐゴシック" panose="020B0600070205080204" pitchFamily="50" charset="-128"/>
                        <a:ea typeface="ＭＳ Ｐゴシック" panose="020B0600070205080204" pitchFamily="50" charset="-128"/>
                      </a:endParaRPr>
                    </a:p>
                  </p:txBody>
                </p:sp>
                <p:sp>
                  <p:nvSpPr>
                    <p:cNvPr id="44" name="テキスト ボックス 43"/>
                    <p:cNvSpPr txBox="1"/>
                    <p:nvPr/>
                  </p:nvSpPr>
                  <p:spPr>
                    <a:xfrm>
                      <a:off x="2771848" y="5793041"/>
                      <a:ext cx="341263" cy="307777"/>
                    </a:xfrm>
                    <a:prstGeom prst="rect">
                      <a:avLst/>
                    </a:prstGeom>
                    <a:noFill/>
                  </p:spPr>
                  <p:txBody>
                    <a:bodyPr wrap="square" rtlCol="0">
                      <a:spAutoFit/>
                    </a:bodyPr>
                    <a:lstStyle/>
                    <a:p>
                      <a:r>
                        <a:rPr lang="ja-JP" altLang="en-US" sz="1400" b="1" dirty="0"/>
                        <a:t>：</a:t>
                      </a:r>
                    </a:p>
                  </p:txBody>
                </p:sp>
                <p:sp>
                  <p:nvSpPr>
                    <p:cNvPr id="53" name="テキスト ボックス 52"/>
                    <p:cNvSpPr txBox="1"/>
                    <p:nvPr/>
                  </p:nvSpPr>
                  <p:spPr>
                    <a:xfrm>
                      <a:off x="4107954" y="5343422"/>
                      <a:ext cx="979646" cy="307777"/>
                    </a:xfrm>
                    <a:prstGeom prst="rect">
                      <a:avLst/>
                    </a:prstGeom>
                    <a:noFill/>
                  </p:spPr>
                  <p:txBody>
                    <a:bodyPr wrap="square" rtlCol="0">
                      <a:spAutoFit/>
                    </a:bodyPr>
                    <a:lstStyle/>
                    <a:p>
                      <a:pPr algn="ctr"/>
                      <a:r>
                        <a:rPr lang="ja-JP" altLang="en-US" sz="1400" dirty="0"/>
                        <a:t>１倍</a:t>
                      </a:r>
                    </a:p>
                  </p:txBody>
                </p:sp>
                <p:sp>
                  <p:nvSpPr>
                    <p:cNvPr id="78" name="テキスト ボックス 77"/>
                    <p:cNvSpPr txBox="1"/>
                    <p:nvPr/>
                  </p:nvSpPr>
                  <p:spPr>
                    <a:xfrm>
                      <a:off x="563510" y="6063558"/>
                      <a:ext cx="4518992" cy="274228"/>
                    </a:xfrm>
                    <a:prstGeom prst="rect">
                      <a:avLst/>
                    </a:prstGeom>
                    <a:noFill/>
                  </p:spPr>
                  <p:txBody>
                    <a:bodyPr wrap="square" lIns="88697" tIns="44348" rIns="88697" bIns="44348" rtlCol="0">
                      <a:spAutoFit/>
                    </a:bodyPr>
                    <a:lstStyle/>
                    <a:p>
                      <a:r>
                        <a:rPr lang="ja-JP" altLang="en-US" sz="1200"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】10</a:t>
                      </a:r>
                      <a:r>
                        <a:rPr lang="ja-JP" altLang="en-US" sz="1200" b="1" dirty="0" smtClean="0">
                          <a:latin typeface="ＭＳ ゴシック" panose="020B0609070205080204" pitchFamily="49" charset="-128"/>
                          <a:ea typeface="ＭＳ ゴシック" panose="020B0609070205080204" pitchFamily="49" charset="-128"/>
                        </a:rPr>
                        <a:t>％ </a:t>
                      </a:r>
                      <a:r>
                        <a:rPr lang="en-US" altLang="ja-JP" sz="1200" b="1" dirty="0" smtClean="0">
                          <a:latin typeface="ＭＳ ゴシック" panose="020B0609070205080204" pitchFamily="49" charset="-128"/>
                          <a:ea typeface="ＭＳ ゴシック" panose="020B0609070205080204" pitchFamily="49" charset="-128"/>
                        </a:rPr>
                        <a:t>【</a:t>
                      </a:r>
                      <a:r>
                        <a:rPr lang="ja-JP" altLang="en-US" sz="1200" b="1" dirty="0" smtClean="0">
                          <a:latin typeface="ＭＳ ゴシック" panose="020B0609070205080204" pitchFamily="49" charset="-128"/>
                          <a:ea typeface="ＭＳ ゴシック" panose="020B0609070205080204" pitchFamily="49" charset="-128"/>
                        </a:rPr>
                        <a:t>保険料</a:t>
                      </a:r>
                      <a:r>
                        <a:rPr lang="ja-JP" altLang="en-US" sz="1200" b="1" dirty="0">
                          <a:latin typeface="ＭＳ ゴシック" panose="020B0609070205080204" pitchFamily="49" charset="-128"/>
                          <a:ea typeface="ＭＳ ゴシック" panose="020B0609070205080204" pitchFamily="49" charset="-128"/>
                        </a:rPr>
                        <a:t>額</a:t>
                      </a:r>
                      <a:r>
                        <a:rPr lang="en-US" altLang="ja-JP" sz="1200" b="1" dirty="0" smtClean="0">
                          <a:latin typeface="ＭＳ ゴシック" panose="020B0609070205080204" pitchFamily="49" charset="-128"/>
                          <a:ea typeface="ＭＳ ゴシック" panose="020B0609070205080204" pitchFamily="49" charset="-128"/>
                        </a:rPr>
                        <a:t>】3,000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grpSp>
              <p:sp>
                <p:nvSpPr>
                  <p:cNvPr id="106" name="右中かっこ 105"/>
                  <p:cNvSpPr/>
                  <p:nvPr/>
                </p:nvSpPr>
                <p:spPr>
                  <a:xfrm rot="5400000">
                    <a:off x="3609132" y="5069247"/>
                    <a:ext cx="88690" cy="144606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107" name="右中かっこ 106"/>
                  <p:cNvSpPr/>
                  <p:nvPr/>
                </p:nvSpPr>
                <p:spPr>
                  <a:xfrm rot="5400000">
                    <a:off x="2330236" y="5275117"/>
                    <a:ext cx="88690" cy="103585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cxnSp>
              <p:nvCxnSpPr>
                <p:cNvPr id="117" name="直線コネクタ 116"/>
                <p:cNvCxnSpPr/>
                <p:nvPr/>
              </p:nvCxnSpPr>
              <p:spPr>
                <a:xfrm>
                  <a:off x="2902868" y="5276222"/>
                  <a:ext cx="0" cy="4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25" name="テキスト ボックス 124"/>
              <p:cNvSpPr txBox="1"/>
              <p:nvPr/>
            </p:nvSpPr>
            <p:spPr>
              <a:xfrm>
                <a:off x="1911684" y="5322946"/>
                <a:ext cx="975668" cy="338554"/>
              </a:xfrm>
              <a:prstGeom prst="rect">
                <a:avLst/>
              </a:prstGeom>
              <a:noFill/>
            </p:spPr>
            <p:txBody>
              <a:bodyPr wrap="square" rtlCol="0">
                <a:spAutoFit/>
              </a:bodyPr>
              <a:lstStyle/>
              <a:p>
                <a:r>
                  <a:rPr lang="ja-JP" altLang="en-US" sz="1600" b="1" dirty="0"/>
                  <a:t>応</a:t>
                </a:r>
                <a:r>
                  <a:rPr lang="ja-JP" altLang="en-US" sz="1600" b="1" dirty="0" smtClean="0"/>
                  <a:t>能</a:t>
                </a:r>
                <a:r>
                  <a:rPr lang="ja-JP" altLang="en-US" sz="1600" b="1" dirty="0"/>
                  <a:t>分</a:t>
                </a:r>
                <a:endParaRPr kumimoji="1" lang="ja-JP" altLang="en-US" sz="1600" b="1" dirty="0"/>
              </a:p>
            </p:txBody>
          </p:sp>
        </p:grpSp>
        <p:sp>
          <p:nvSpPr>
            <p:cNvPr id="126" name="テキスト ボックス 125"/>
            <p:cNvSpPr txBox="1"/>
            <p:nvPr/>
          </p:nvSpPr>
          <p:spPr>
            <a:xfrm>
              <a:off x="3147380" y="5322603"/>
              <a:ext cx="975668" cy="338554"/>
            </a:xfrm>
            <a:prstGeom prst="rect">
              <a:avLst/>
            </a:prstGeom>
            <a:noFill/>
          </p:spPr>
          <p:txBody>
            <a:bodyPr wrap="square" rtlCol="0">
              <a:spAutoFit/>
            </a:bodyPr>
            <a:lstStyle/>
            <a:p>
              <a:pPr algn="ctr"/>
              <a:r>
                <a:rPr lang="ja-JP" altLang="en-US" sz="1600" b="1" dirty="0" smtClean="0"/>
                <a:t>応益</a:t>
              </a:r>
              <a:r>
                <a:rPr lang="ja-JP" altLang="en-US" sz="1600" b="1" dirty="0"/>
                <a:t>分</a:t>
              </a:r>
              <a:endParaRPr kumimoji="1" lang="ja-JP" altLang="en-US" sz="1600" b="1" dirty="0"/>
            </a:p>
          </p:txBody>
        </p:sp>
      </p:grpSp>
      <p:grpSp>
        <p:nvGrpSpPr>
          <p:cNvPr id="5" name="グループ化 4"/>
          <p:cNvGrpSpPr/>
          <p:nvPr/>
        </p:nvGrpSpPr>
        <p:grpSpPr>
          <a:xfrm>
            <a:off x="4971033" y="5008751"/>
            <a:ext cx="5507841" cy="1327931"/>
            <a:chOff x="4971033" y="4983351"/>
            <a:chExt cx="5507841" cy="1327931"/>
          </a:xfrm>
        </p:grpSpPr>
        <p:grpSp>
          <p:nvGrpSpPr>
            <p:cNvPr id="127" name="グループ化 126"/>
            <p:cNvGrpSpPr/>
            <p:nvPr/>
          </p:nvGrpSpPr>
          <p:grpSpPr>
            <a:xfrm>
              <a:off x="4971033" y="4983351"/>
              <a:ext cx="5507841" cy="1327931"/>
              <a:chOff x="5025008" y="4945251"/>
              <a:chExt cx="5507841" cy="1327931"/>
            </a:xfrm>
          </p:grpSpPr>
          <p:grpSp>
            <p:nvGrpSpPr>
              <p:cNvPr id="114" name="グループ化 113"/>
              <p:cNvGrpSpPr/>
              <p:nvPr/>
            </p:nvGrpSpPr>
            <p:grpSpPr>
              <a:xfrm>
                <a:off x="5025008" y="4945251"/>
                <a:ext cx="5507841" cy="1327931"/>
                <a:chOff x="5025008" y="4945251"/>
                <a:chExt cx="5507841" cy="1327931"/>
              </a:xfrm>
            </p:grpSpPr>
            <p:grpSp>
              <p:nvGrpSpPr>
                <p:cNvPr id="113" name="グループ化 112"/>
                <p:cNvGrpSpPr/>
                <p:nvPr/>
              </p:nvGrpSpPr>
              <p:grpSpPr>
                <a:xfrm>
                  <a:off x="5025008" y="4945251"/>
                  <a:ext cx="5507841" cy="1327931"/>
                  <a:chOff x="5025008" y="4945251"/>
                  <a:chExt cx="5507841" cy="1327931"/>
                </a:xfrm>
              </p:grpSpPr>
              <p:sp>
                <p:nvSpPr>
                  <p:cNvPr id="87" name="正方形/長方形 86"/>
                  <p:cNvSpPr/>
                  <p:nvPr/>
                </p:nvSpPr>
                <p:spPr>
                  <a:xfrm>
                    <a:off x="7699518" y="5320381"/>
                    <a:ext cx="1287968" cy="293363"/>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86" name="正方形/長方形 85"/>
                  <p:cNvSpPr/>
                  <p:nvPr/>
                </p:nvSpPr>
                <p:spPr>
                  <a:xfrm>
                    <a:off x="6414465" y="5320382"/>
                    <a:ext cx="1287968" cy="292479"/>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75" name="テキスト ボックス 74"/>
                  <p:cNvSpPr txBox="1"/>
                  <p:nvPr/>
                </p:nvSpPr>
                <p:spPr>
                  <a:xfrm>
                    <a:off x="5025008" y="5998954"/>
                    <a:ext cx="4518992" cy="274228"/>
                  </a:xfrm>
                  <a:prstGeom prst="rect">
                    <a:avLst/>
                  </a:prstGeom>
                  <a:noFill/>
                </p:spPr>
                <p:txBody>
                  <a:bodyPr wrap="square" lIns="88697" tIns="44348" rIns="88697" bIns="44348" rtlCol="0">
                    <a:spAutoFit/>
                  </a:bodyPr>
                  <a:lstStyle/>
                  <a:p>
                    <a:r>
                      <a:rPr lang="ja-JP" altLang="en-US" sz="1200"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８％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保険料額</a:t>
                    </a:r>
                    <a:r>
                      <a:rPr lang="en-US" altLang="ja-JP" sz="1200" b="1" dirty="0" smtClean="0">
                        <a:latin typeface="ＭＳ ゴシック" panose="020B0609070205080204" pitchFamily="49" charset="-128"/>
                        <a:ea typeface="ＭＳ ゴシック" panose="020B0609070205080204" pitchFamily="49" charset="-128"/>
                      </a:rPr>
                      <a:t>】2,400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6404873" y="5320382"/>
                    <a:ext cx="2592000" cy="29290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063850" y="4945251"/>
                    <a:ext cx="5468999" cy="307777"/>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医療費</a:t>
                    </a:r>
                    <a:r>
                      <a:rPr lang="ja-JP" altLang="en-US" sz="1400" b="1" dirty="0">
                        <a:latin typeface="ＭＳ ゴシック" panose="020B0609070205080204" pitchFamily="49" charset="-128"/>
                        <a:ea typeface="ＭＳ ゴシック" panose="020B0609070205080204" pitchFamily="49" charset="-128"/>
                      </a:rPr>
                      <a:t>水準が低い市町村（県内平均</a:t>
                    </a:r>
                    <a:r>
                      <a:rPr lang="ja-JP" altLang="en-US" sz="1400" b="1" dirty="0" smtClean="0">
                        <a:latin typeface="ＭＳ ゴシック" panose="020B0609070205080204" pitchFamily="49" charset="-128"/>
                        <a:ea typeface="ＭＳ ゴシック" panose="020B0609070205080204" pitchFamily="49" charset="-128"/>
                      </a:rPr>
                      <a:t>の</a:t>
                    </a:r>
                    <a:r>
                      <a:rPr lang="en-US" altLang="ja-JP" sz="1400" b="1" dirty="0" smtClean="0">
                        <a:latin typeface="ＭＳ ゴシック" panose="020B0609070205080204" pitchFamily="49" charset="-128"/>
                        <a:ea typeface="ＭＳ ゴシック" panose="020B0609070205080204" pitchFamily="49" charset="-128"/>
                      </a:rPr>
                      <a:t>0.8</a:t>
                    </a:r>
                    <a:r>
                      <a:rPr lang="ja-JP" altLang="en-US" sz="1400" b="1" dirty="0" smtClean="0">
                        <a:latin typeface="ＭＳ ゴシック" panose="020B0609070205080204" pitchFamily="49" charset="-128"/>
                        <a:ea typeface="ＭＳ ゴシック" panose="020B0609070205080204" pitchFamily="49" charset="-128"/>
                      </a:rPr>
                      <a:t>倍</a:t>
                    </a:r>
                    <a:r>
                      <a:rPr lang="ja-JP" altLang="en-US" sz="1400" b="1" dirty="0">
                        <a:latin typeface="ＭＳ ゴシック" panose="020B0609070205080204" pitchFamily="49" charset="-128"/>
                        <a:ea typeface="ＭＳ ゴシック" panose="020B0609070205080204" pitchFamily="49" charset="-128"/>
                      </a:rPr>
                      <a:t>）</a:t>
                    </a:r>
                  </a:p>
                </p:txBody>
              </p:sp>
              <p:sp>
                <p:nvSpPr>
                  <p:cNvPr id="57" name="テキスト ボックス 56"/>
                  <p:cNvSpPr txBox="1"/>
                  <p:nvPr/>
                </p:nvSpPr>
                <p:spPr>
                  <a:xfrm>
                    <a:off x="8840553" y="5297957"/>
                    <a:ext cx="979646" cy="307777"/>
                  </a:xfrm>
                  <a:prstGeom prst="rect">
                    <a:avLst/>
                  </a:prstGeom>
                  <a:noFill/>
                </p:spPr>
                <p:txBody>
                  <a:bodyPr wrap="square" rtlCol="0">
                    <a:spAutoFit/>
                  </a:bodyPr>
                  <a:lstStyle/>
                  <a:p>
                    <a:pPr algn="ctr"/>
                    <a:r>
                      <a:rPr lang="en-US" altLang="ja-JP" sz="1400" dirty="0" smtClean="0">
                        <a:latin typeface="+mj-ea"/>
                        <a:ea typeface="+mj-ea"/>
                      </a:rPr>
                      <a:t>0.8</a:t>
                    </a:r>
                    <a:r>
                      <a:rPr lang="ja-JP" altLang="en-US" sz="1400" dirty="0" smtClean="0">
                        <a:latin typeface="+mj-ea"/>
                        <a:ea typeface="+mj-ea"/>
                      </a:rPr>
                      <a:t>倍</a:t>
                    </a:r>
                    <a:endParaRPr lang="ja-JP" altLang="en-US" sz="1400" dirty="0">
                      <a:latin typeface="+mj-ea"/>
                      <a:ea typeface="+mj-ea"/>
                    </a:endParaRPr>
                  </a:p>
                </p:txBody>
              </p:sp>
              <p:grpSp>
                <p:nvGrpSpPr>
                  <p:cNvPr id="70" name="グループ化 69"/>
                  <p:cNvGrpSpPr/>
                  <p:nvPr/>
                </p:nvGrpSpPr>
                <p:grpSpPr>
                  <a:xfrm>
                    <a:off x="6544801" y="5750400"/>
                    <a:ext cx="2323901" cy="307777"/>
                    <a:chOff x="6373138" y="3216016"/>
                    <a:chExt cx="2323901" cy="307777"/>
                  </a:xfrm>
                </p:grpSpPr>
                <p:sp>
                  <p:nvSpPr>
                    <p:cNvPr id="71" name="テキスト ボックス 70"/>
                    <p:cNvSpPr txBox="1"/>
                    <p:nvPr/>
                  </p:nvSpPr>
                  <p:spPr>
                    <a:xfrm>
                      <a:off x="6373138" y="3216016"/>
                      <a:ext cx="1008111" cy="307777"/>
                    </a:xfrm>
                    <a:prstGeom prst="rect">
                      <a:avLst/>
                    </a:prstGeom>
                    <a:noFill/>
                  </p:spPr>
                  <p:txBody>
                    <a:bodyPr wrap="square" rtlCol="0">
                      <a:spAutoFit/>
                    </a:bodyPr>
                    <a:lstStyle/>
                    <a:p>
                      <a:pPr algn="ctr"/>
                      <a:r>
                        <a:rPr lang="ja-JP" altLang="en-US" sz="1400" dirty="0"/>
                        <a:t>１</a:t>
                      </a:r>
                    </a:p>
                  </p:txBody>
                </p:sp>
                <p:sp>
                  <p:nvSpPr>
                    <p:cNvPr id="72" name="テキスト ボックス 71"/>
                    <p:cNvSpPr txBox="1"/>
                    <p:nvPr/>
                  </p:nvSpPr>
                  <p:spPr>
                    <a:xfrm>
                      <a:off x="7688928" y="3216016"/>
                      <a:ext cx="1008111" cy="307777"/>
                    </a:xfrm>
                    <a:prstGeom prst="rect">
                      <a:avLst/>
                    </a:prstGeom>
                    <a:noFill/>
                  </p:spPr>
                  <p:txBody>
                    <a:bodyPr wrap="square" rtlCol="0">
                      <a:spAutoFit/>
                    </a:bodyPr>
                    <a:lstStyle/>
                    <a:p>
                      <a:pPr algn="ctr"/>
                      <a:r>
                        <a:rPr lang="ja-JP" altLang="en-US" sz="1400" dirty="0"/>
                        <a:t>１</a:t>
                      </a:r>
                    </a:p>
                  </p:txBody>
                </p:sp>
                <p:sp>
                  <p:nvSpPr>
                    <p:cNvPr id="73" name="テキスト ボックス 72"/>
                    <p:cNvSpPr txBox="1"/>
                    <p:nvPr/>
                  </p:nvSpPr>
                  <p:spPr>
                    <a:xfrm>
                      <a:off x="7406893" y="3216016"/>
                      <a:ext cx="282035" cy="307777"/>
                    </a:xfrm>
                    <a:prstGeom prst="rect">
                      <a:avLst/>
                    </a:prstGeom>
                    <a:noFill/>
                  </p:spPr>
                  <p:txBody>
                    <a:bodyPr wrap="square" rtlCol="0">
                      <a:spAutoFit/>
                    </a:bodyPr>
                    <a:lstStyle/>
                    <a:p>
                      <a:r>
                        <a:rPr lang="ja-JP" altLang="en-US" sz="1400" b="1" dirty="0"/>
                        <a:t>：</a:t>
                      </a:r>
                    </a:p>
                  </p:txBody>
                </p:sp>
              </p:grpSp>
            </p:grpSp>
            <p:sp>
              <p:nvSpPr>
                <p:cNvPr id="100" name="右中かっこ 99"/>
                <p:cNvSpPr/>
                <p:nvPr/>
              </p:nvSpPr>
              <p:spPr>
                <a:xfrm rot="5400000">
                  <a:off x="7011339" y="5060310"/>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101" name="右中かっこ 100"/>
                <p:cNvSpPr/>
                <p:nvPr/>
              </p:nvSpPr>
              <p:spPr>
                <a:xfrm rot="5400000">
                  <a:off x="8305383" y="5061238"/>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cxnSp>
            <p:nvCxnSpPr>
              <p:cNvPr id="120" name="直線コネクタ 119"/>
              <p:cNvCxnSpPr/>
              <p:nvPr/>
            </p:nvCxnSpPr>
            <p:spPr>
              <a:xfrm flipH="1">
                <a:off x="7700873" y="5333300"/>
                <a:ext cx="5506" cy="279561"/>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16" name="テキスト ボックス 115"/>
            <p:cNvSpPr txBox="1"/>
            <p:nvPr/>
          </p:nvSpPr>
          <p:spPr>
            <a:xfrm>
              <a:off x="6585534" y="5341928"/>
              <a:ext cx="975668" cy="338554"/>
            </a:xfrm>
            <a:prstGeom prst="rect">
              <a:avLst/>
            </a:prstGeom>
            <a:noFill/>
          </p:spPr>
          <p:txBody>
            <a:bodyPr wrap="square" rtlCol="0">
              <a:spAutoFit/>
            </a:bodyPr>
            <a:lstStyle/>
            <a:p>
              <a:r>
                <a:rPr lang="ja-JP" altLang="en-US" sz="1600" b="1" dirty="0"/>
                <a:t>応</a:t>
              </a:r>
              <a:r>
                <a:rPr lang="ja-JP" altLang="en-US" sz="1600" b="1" dirty="0" smtClean="0"/>
                <a:t>能</a:t>
              </a:r>
              <a:r>
                <a:rPr lang="ja-JP" altLang="en-US" sz="1600" b="1" dirty="0"/>
                <a:t>分</a:t>
              </a:r>
              <a:endParaRPr kumimoji="1" lang="ja-JP" altLang="en-US" sz="1600" b="1" dirty="0"/>
            </a:p>
          </p:txBody>
        </p:sp>
        <p:sp>
          <p:nvSpPr>
            <p:cNvPr id="133" name="テキスト ボックス 132"/>
            <p:cNvSpPr txBox="1"/>
            <p:nvPr/>
          </p:nvSpPr>
          <p:spPr>
            <a:xfrm>
              <a:off x="7888345" y="5354603"/>
              <a:ext cx="975668" cy="338554"/>
            </a:xfrm>
            <a:prstGeom prst="rect">
              <a:avLst/>
            </a:prstGeom>
            <a:noFill/>
          </p:spPr>
          <p:txBody>
            <a:bodyPr wrap="square" rtlCol="0">
              <a:spAutoFit/>
            </a:bodyPr>
            <a:lstStyle/>
            <a:p>
              <a:r>
                <a:rPr lang="ja-JP" altLang="en-US" sz="1600" b="1" dirty="0" smtClean="0"/>
                <a:t>応益分</a:t>
              </a:r>
              <a:endParaRPr kumimoji="1" lang="ja-JP" altLang="en-US" sz="1600" b="1" dirty="0"/>
            </a:p>
          </p:txBody>
        </p:sp>
      </p:grpSp>
      <p:grpSp>
        <p:nvGrpSpPr>
          <p:cNvPr id="28" name="グループ化 27"/>
          <p:cNvGrpSpPr/>
          <p:nvPr/>
        </p:nvGrpSpPr>
        <p:grpSpPr>
          <a:xfrm>
            <a:off x="5014466" y="3199611"/>
            <a:ext cx="4942731" cy="1609012"/>
            <a:chOff x="5014466" y="3326611"/>
            <a:chExt cx="4942731" cy="1609012"/>
          </a:xfrm>
        </p:grpSpPr>
        <p:grpSp>
          <p:nvGrpSpPr>
            <p:cNvPr id="26" name="グループ化 25"/>
            <p:cNvGrpSpPr/>
            <p:nvPr/>
          </p:nvGrpSpPr>
          <p:grpSpPr>
            <a:xfrm>
              <a:off x="5014466" y="3326611"/>
              <a:ext cx="4942731" cy="1609012"/>
              <a:chOff x="5014466" y="3326611"/>
              <a:chExt cx="4942731" cy="1609012"/>
            </a:xfrm>
          </p:grpSpPr>
          <p:grpSp>
            <p:nvGrpSpPr>
              <p:cNvPr id="123" name="グループ化 122"/>
              <p:cNvGrpSpPr/>
              <p:nvPr/>
            </p:nvGrpSpPr>
            <p:grpSpPr>
              <a:xfrm>
                <a:off x="5014466" y="3326611"/>
                <a:ext cx="4942731" cy="1609012"/>
                <a:chOff x="5053588" y="1747871"/>
                <a:chExt cx="4942731" cy="1609012"/>
              </a:xfrm>
            </p:grpSpPr>
            <p:grpSp>
              <p:nvGrpSpPr>
                <p:cNvPr id="108" name="グループ化 107"/>
                <p:cNvGrpSpPr/>
                <p:nvPr/>
              </p:nvGrpSpPr>
              <p:grpSpPr>
                <a:xfrm>
                  <a:off x="5053588" y="1747871"/>
                  <a:ext cx="4942731" cy="1609012"/>
                  <a:chOff x="5053588" y="1747871"/>
                  <a:chExt cx="4942731" cy="1609012"/>
                </a:xfrm>
              </p:grpSpPr>
              <p:grpSp>
                <p:nvGrpSpPr>
                  <p:cNvPr id="74" name="グループ化 73"/>
                  <p:cNvGrpSpPr/>
                  <p:nvPr/>
                </p:nvGrpSpPr>
                <p:grpSpPr>
                  <a:xfrm>
                    <a:off x="5053588" y="1747871"/>
                    <a:ext cx="4942731" cy="1609012"/>
                    <a:chOff x="5053588" y="1747871"/>
                    <a:chExt cx="4942731" cy="1609012"/>
                  </a:xfrm>
                </p:grpSpPr>
                <p:sp>
                  <p:nvSpPr>
                    <p:cNvPr id="83" name="正方形/長方形 82"/>
                    <p:cNvSpPr/>
                    <p:nvPr/>
                  </p:nvSpPr>
                  <p:spPr>
                    <a:xfrm>
                      <a:off x="7702267" y="2074904"/>
                      <a:ext cx="1287968" cy="662482"/>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rtlCol="0" anchor="ctr"/>
                    <a:lstStyle/>
                    <a:p>
                      <a:pPr algn="ctr"/>
                      <a:endParaRPr kumimoji="1" lang="ja-JP" altLang="en-US"/>
                    </a:p>
                  </p:txBody>
                </p:sp>
                <p:sp>
                  <p:nvSpPr>
                    <p:cNvPr id="81" name="正方形/長方形 80"/>
                    <p:cNvSpPr/>
                    <p:nvPr/>
                  </p:nvSpPr>
                  <p:spPr>
                    <a:xfrm>
                      <a:off x="6404873" y="2074904"/>
                      <a:ext cx="1287967" cy="66248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404585" y="2074903"/>
                      <a:ext cx="2592000" cy="6549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053588" y="1747871"/>
                      <a:ext cx="4942731" cy="307777"/>
                    </a:xfrm>
                    <a:prstGeom prst="rect">
                      <a:avLst/>
                    </a:prstGeom>
                    <a:noFill/>
                  </p:spPr>
                  <p:txBody>
                    <a:bodyPr wrap="square" rtlCol="0">
                      <a:spAutoFit/>
                    </a:bodyPr>
                    <a:lstStyle/>
                    <a:p>
                      <a:r>
                        <a:rPr lang="ja-JP" altLang="en-US" sz="1400" b="1" dirty="0" smtClean="0">
                          <a:latin typeface="ＭＳ ゴシック" panose="020B0609070205080204" pitchFamily="49" charset="-128"/>
                          <a:ea typeface="ＭＳ ゴシック" panose="020B0609070205080204" pitchFamily="49" charset="-128"/>
                        </a:rPr>
                        <a:t>■ 医療費</a:t>
                      </a:r>
                      <a:r>
                        <a:rPr lang="ja-JP" altLang="en-US" sz="1400" b="1" dirty="0">
                          <a:latin typeface="ＭＳ ゴシック" panose="020B0609070205080204" pitchFamily="49" charset="-128"/>
                          <a:ea typeface="ＭＳ ゴシック" panose="020B0609070205080204" pitchFamily="49" charset="-128"/>
                        </a:rPr>
                        <a:t>水準が高い市町村（県内平均</a:t>
                      </a:r>
                      <a:r>
                        <a:rPr lang="ja-JP" altLang="en-US" sz="1400" b="1" dirty="0" smtClean="0">
                          <a:latin typeface="ＭＳ ゴシック" panose="020B0609070205080204" pitchFamily="49" charset="-128"/>
                          <a:ea typeface="ＭＳ ゴシック" panose="020B0609070205080204" pitchFamily="49" charset="-128"/>
                        </a:rPr>
                        <a:t>の</a:t>
                      </a:r>
                      <a:r>
                        <a:rPr lang="en-US" altLang="ja-JP" sz="1400" b="1" dirty="0" smtClean="0">
                          <a:latin typeface="ＭＳ ゴシック" panose="020B0609070205080204" pitchFamily="49" charset="-128"/>
                          <a:ea typeface="ＭＳ ゴシック" panose="020B0609070205080204" pitchFamily="49" charset="-128"/>
                        </a:rPr>
                        <a:t>1.2</a:t>
                      </a:r>
                      <a:r>
                        <a:rPr lang="ja-JP" altLang="en-US" sz="1400" b="1" dirty="0" smtClean="0">
                          <a:latin typeface="ＭＳ ゴシック" panose="020B0609070205080204" pitchFamily="49" charset="-128"/>
                          <a:ea typeface="ＭＳ ゴシック" panose="020B0609070205080204" pitchFamily="49" charset="-128"/>
                        </a:rPr>
                        <a:t>倍</a:t>
                      </a:r>
                      <a:r>
                        <a:rPr lang="ja-JP" altLang="en-US" sz="1400" b="1" dirty="0">
                          <a:latin typeface="ＭＳ ゴシック" panose="020B0609070205080204" pitchFamily="49" charset="-128"/>
                          <a:ea typeface="ＭＳ ゴシック" panose="020B0609070205080204" pitchFamily="49" charset="-128"/>
                        </a:rPr>
                        <a:t>）</a:t>
                      </a:r>
                    </a:p>
                  </p:txBody>
                </p:sp>
                <p:sp>
                  <p:nvSpPr>
                    <p:cNvPr id="62" name="テキスト ボックス 61"/>
                    <p:cNvSpPr txBox="1"/>
                    <p:nvPr/>
                  </p:nvSpPr>
                  <p:spPr>
                    <a:xfrm>
                      <a:off x="5118710" y="3079884"/>
                      <a:ext cx="4518991" cy="276999"/>
                    </a:xfrm>
                    <a:prstGeom prst="rect">
                      <a:avLst/>
                    </a:prstGeom>
                    <a:noFill/>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保険料率</a:t>
                      </a:r>
                      <a:r>
                        <a:rPr lang="en-US" altLang="ja-JP" sz="1200" b="1" dirty="0">
                          <a:latin typeface="ＭＳ ゴシック" panose="020B0609070205080204" pitchFamily="49" charset="-128"/>
                          <a:ea typeface="ＭＳ ゴシック" panose="020B0609070205080204" pitchFamily="49" charset="-128"/>
                        </a:rPr>
                        <a:t>】12</a:t>
                      </a:r>
                      <a:r>
                        <a:rPr lang="ja-JP" altLang="en-US" sz="1200" b="1" dirty="0">
                          <a:latin typeface="ＭＳ ゴシック" panose="020B0609070205080204" pitchFamily="49" charset="-128"/>
                          <a:ea typeface="ＭＳ ゴシック" panose="020B0609070205080204" pitchFamily="49" charset="-128"/>
                        </a:rPr>
                        <a:t>％　 </a:t>
                      </a:r>
                      <a:r>
                        <a:rPr lang="en-US" altLang="ja-JP" sz="12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保険料額</a:t>
                      </a:r>
                      <a:r>
                        <a:rPr lang="en-US" altLang="ja-JP" sz="1200" b="1" dirty="0" smtClean="0">
                          <a:latin typeface="ＭＳ ゴシック" panose="020B0609070205080204" pitchFamily="49" charset="-128"/>
                          <a:ea typeface="ＭＳ ゴシック" panose="020B0609070205080204" pitchFamily="49" charset="-128"/>
                        </a:rPr>
                        <a:t>】3,600</a:t>
                      </a:r>
                      <a:r>
                        <a:rPr lang="ja-JP" altLang="en-US" sz="1200" b="1" dirty="0" smtClean="0">
                          <a:latin typeface="ＭＳ ゴシック" panose="020B0609070205080204" pitchFamily="49" charset="-128"/>
                          <a:ea typeface="ＭＳ ゴシック" panose="020B0609070205080204" pitchFamily="49" charset="-128"/>
                        </a:rPr>
                        <a:t>円</a:t>
                      </a:r>
                      <a:endParaRPr lang="ja-JP" altLang="en-US" sz="1200" b="1" dirty="0">
                        <a:latin typeface="ＭＳ ゴシック" panose="020B0609070205080204" pitchFamily="49" charset="-128"/>
                        <a:ea typeface="ＭＳ ゴシック" panose="020B0609070205080204" pitchFamily="49" charset="-128"/>
                      </a:endParaRPr>
                    </a:p>
                  </p:txBody>
                </p:sp>
                <p:sp>
                  <p:nvSpPr>
                    <p:cNvPr id="55" name="テキスト ボックス 54"/>
                    <p:cNvSpPr txBox="1"/>
                    <p:nvPr/>
                  </p:nvSpPr>
                  <p:spPr>
                    <a:xfrm>
                      <a:off x="8840553" y="2213585"/>
                      <a:ext cx="979646" cy="307777"/>
                    </a:xfrm>
                    <a:prstGeom prst="rect">
                      <a:avLst/>
                    </a:prstGeom>
                    <a:noFill/>
                  </p:spPr>
                  <p:txBody>
                    <a:bodyPr wrap="square" rtlCol="0">
                      <a:spAutoFit/>
                    </a:bodyPr>
                    <a:lstStyle/>
                    <a:p>
                      <a:pPr algn="ctr"/>
                      <a:r>
                        <a:rPr lang="en-US" altLang="ja-JP" sz="1400" dirty="0" smtClean="0">
                          <a:latin typeface="+mj-ea"/>
                          <a:ea typeface="+mj-ea"/>
                        </a:rPr>
                        <a:t>1.2</a:t>
                      </a:r>
                      <a:r>
                        <a:rPr lang="ja-JP" altLang="en-US" sz="1400" dirty="0" smtClean="0">
                          <a:latin typeface="+mj-ea"/>
                          <a:ea typeface="+mj-ea"/>
                        </a:rPr>
                        <a:t>倍</a:t>
                      </a:r>
                      <a:endParaRPr lang="ja-JP" altLang="en-US" sz="1400" dirty="0">
                        <a:latin typeface="+mj-ea"/>
                        <a:ea typeface="+mj-ea"/>
                      </a:endParaRPr>
                    </a:p>
                  </p:txBody>
                </p:sp>
                <p:grpSp>
                  <p:nvGrpSpPr>
                    <p:cNvPr id="27" name="グループ化 26"/>
                    <p:cNvGrpSpPr/>
                    <p:nvPr/>
                  </p:nvGrpSpPr>
                  <p:grpSpPr>
                    <a:xfrm>
                      <a:off x="6554395" y="2881402"/>
                      <a:ext cx="2314685" cy="324830"/>
                      <a:chOff x="6398954" y="3339332"/>
                      <a:chExt cx="2314685" cy="324830"/>
                    </a:xfrm>
                  </p:grpSpPr>
                  <p:sp>
                    <p:nvSpPr>
                      <p:cNvPr id="58" name="テキスト ボックス 57"/>
                      <p:cNvSpPr txBox="1"/>
                      <p:nvPr/>
                    </p:nvSpPr>
                    <p:spPr>
                      <a:xfrm>
                        <a:off x="6398954" y="3339995"/>
                        <a:ext cx="1008111" cy="307777"/>
                      </a:xfrm>
                      <a:prstGeom prst="rect">
                        <a:avLst/>
                      </a:prstGeom>
                      <a:noFill/>
                    </p:spPr>
                    <p:txBody>
                      <a:bodyPr wrap="square" rtlCol="0">
                        <a:spAutoFit/>
                      </a:bodyPr>
                      <a:lstStyle/>
                      <a:p>
                        <a:pPr algn="ctr"/>
                        <a:r>
                          <a:rPr lang="ja-JP" altLang="en-US" sz="1400" dirty="0"/>
                          <a:t>１</a:t>
                        </a:r>
                      </a:p>
                    </p:txBody>
                  </p:sp>
                  <p:sp>
                    <p:nvSpPr>
                      <p:cNvPr id="59" name="テキスト ボックス 58"/>
                      <p:cNvSpPr txBox="1"/>
                      <p:nvPr/>
                    </p:nvSpPr>
                    <p:spPr>
                      <a:xfrm>
                        <a:off x="7705528" y="3356385"/>
                        <a:ext cx="1008111" cy="307777"/>
                      </a:xfrm>
                      <a:prstGeom prst="rect">
                        <a:avLst/>
                      </a:prstGeom>
                      <a:noFill/>
                    </p:spPr>
                    <p:txBody>
                      <a:bodyPr wrap="square" rtlCol="0">
                        <a:spAutoFit/>
                      </a:bodyPr>
                      <a:lstStyle/>
                      <a:p>
                        <a:pPr algn="ctr"/>
                        <a:r>
                          <a:rPr lang="ja-JP" altLang="en-US" sz="1400" dirty="0" smtClean="0"/>
                          <a:t>１</a:t>
                        </a:r>
                        <a:endParaRPr lang="ja-JP" altLang="en-US" sz="1400" dirty="0"/>
                      </a:p>
                    </p:txBody>
                  </p:sp>
                  <p:sp>
                    <p:nvSpPr>
                      <p:cNvPr id="65" name="テキスト ボックス 64"/>
                      <p:cNvSpPr txBox="1"/>
                      <p:nvPr/>
                    </p:nvSpPr>
                    <p:spPr>
                      <a:xfrm>
                        <a:off x="7403062" y="3339332"/>
                        <a:ext cx="282035" cy="307777"/>
                      </a:xfrm>
                      <a:prstGeom prst="rect">
                        <a:avLst/>
                      </a:prstGeom>
                      <a:noFill/>
                    </p:spPr>
                    <p:txBody>
                      <a:bodyPr wrap="square" rtlCol="0">
                        <a:spAutoFit/>
                      </a:bodyPr>
                      <a:lstStyle/>
                      <a:p>
                        <a:r>
                          <a:rPr lang="ja-JP" altLang="en-US" sz="1400" b="1" dirty="0"/>
                          <a:t>：</a:t>
                        </a:r>
                      </a:p>
                    </p:txBody>
                  </p:sp>
                </p:grpSp>
              </p:grpSp>
              <p:sp>
                <p:nvSpPr>
                  <p:cNvPr id="96" name="右中かっこ 95"/>
                  <p:cNvSpPr/>
                  <p:nvPr/>
                </p:nvSpPr>
                <p:spPr>
                  <a:xfrm rot="5400000">
                    <a:off x="7009202" y="2199299"/>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sp>
                <p:nvSpPr>
                  <p:cNvPr id="97" name="右中かっこ 96"/>
                  <p:cNvSpPr/>
                  <p:nvPr/>
                </p:nvSpPr>
                <p:spPr>
                  <a:xfrm rot="5400000">
                    <a:off x="8314515" y="2199299"/>
                    <a:ext cx="88690" cy="1275514"/>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lIns="88697" tIns="44348" rIns="88697" bIns="44348" rtlCol="0" anchor="ctr"/>
                  <a:lstStyle/>
                  <a:p>
                    <a:pPr algn="ctr"/>
                    <a:endParaRPr kumimoji="1" lang="ja-JP" altLang="en-US"/>
                  </a:p>
                </p:txBody>
              </p:sp>
            </p:grpSp>
            <p:cxnSp>
              <p:nvCxnSpPr>
                <p:cNvPr id="119" name="直線コネクタ 118"/>
                <p:cNvCxnSpPr/>
                <p:nvPr/>
              </p:nvCxnSpPr>
              <p:spPr>
                <a:xfrm>
                  <a:off x="7697579" y="2083107"/>
                  <a:ext cx="0" cy="646749"/>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40" name="テキスト ボックス 139"/>
              <p:cNvSpPr txBox="1"/>
              <p:nvPr/>
            </p:nvSpPr>
            <p:spPr>
              <a:xfrm>
                <a:off x="6585534" y="3811842"/>
                <a:ext cx="975668" cy="338554"/>
              </a:xfrm>
              <a:prstGeom prst="rect">
                <a:avLst/>
              </a:prstGeom>
              <a:noFill/>
            </p:spPr>
            <p:txBody>
              <a:bodyPr wrap="square" rtlCol="0">
                <a:spAutoFit/>
              </a:bodyPr>
              <a:lstStyle/>
              <a:p>
                <a:r>
                  <a:rPr lang="ja-JP" altLang="en-US" sz="1600" b="1" dirty="0"/>
                  <a:t>応</a:t>
                </a:r>
                <a:r>
                  <a:rPr lang="ja-JP" altLang="en-US" sz="1600" b="1" dirty="0" smtClean="0"/>
                  <a:t>能分</a:t>
                </a:r>
                <a:endParaRPr lang="en-US" altLang="ja-JP" sz="1600" b="1" dirty="0" smtClean="0"/>
              </a:p>
            </p:txBody>
          </p:sp>
        </p:grpSp>
        <p:sp>
          <p:nvSpPr>
            <p:cNvPr id="130" name="テキスト ボックス 129"/>
            <p:cNvSpPr txBox="1"/>
            <p:nvPr/>
          </p:nvSpPr>
          <p:spPr>
            <a:xfrm>
              <a:off x="7900024" y="3826292"/>
              <a:ext cx="975668" cy="338554"/>
            </a:xfrm>
            <a:prstGeom prst="rect">
              <a:avLst/>
            </a:prstGeom>
            <a:noFill/>
          </p:spPr>
          <p:txBody>
            <a:bodyPr wrap="square" rtlCol="0">
              <a:spAutoFit/>
            </a:bodyPr>
            <a:lstStyle/>
            <a:p>
              <a:r>
                <a:rPr lang="ja-JP" altLang="en-US" sz="1600" b="1" dirty="0" smtClean="0"/>
                <a:t>応益分</a:t>
              </a:r>
              <a:endParaRPr kumimoji="1" lang="ja-JP" altLang="en-US" sz="1600" b="1" dirty="0"/>
            </a:p>
          </p:txBody>
        </p:sp>
      </p:grpSp>
      <p:cxnSp>
        <p:nvCxnSpPr>
          <p:cNvPr id="30" name="直線コネクタ 29"/>
          <p:cNvCxnSpPr/>
          <p:nvPr/>
        </p:nvCxnSpPr>
        <p:spPr>
          <a:xfrm>
            <a:off x="64073" y="3093095"/>
            <a:ext cx="4873997"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5030838" y="3094360"/>
            <a:ext cx="484291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42" name="正方形/長方形 141"/>
          <p:cNvSpPr/>
          <p:nvPr/>
        </p:nvSpPr>
        <p:spPr>
          <a:xfrm>
            <a:off x="7918299" y="-16499"/>
            <a:ext cx="2066753"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143" name="スライド番号プレースホルダー 1"/>
          <p:cNvSpPr txBox="1">
            <a:spLocks/>
          </p:cNvSpPr>
          <p:nvPr/>
        </p:nvSpPr>
        <p:spPr>
          <a:xfrm>
            <a:off x="7545288" y="652534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24</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44" name="正方形/長方形 143"/>
          <p:cNvSpPr/>
          <p:nvPr/>
        </p:nvSpPr>
        <p:spPr>
          <a:xfrm>
            <a:off x="7545288" y="6237344"/>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smtClean="0">
                <a:solidFill>
                  <a:schemeClr val="tx1"/>
                </a:solidFill>
              </a:rPr>
              <a:t>※</a:t>
            </a:r>
            <a:r>
              <a:rPr kumimoji="1" lang="ja-JP" altLang="en-US" sz="800" dirty="0" smtClean="0">
                <a:solidFill>
                  <a:schemeClr val="tx1"/>
                </a:solidFill>
              </a:rPr>
              <a:t>全国的にも平均的な所得水準の都道府県の場合</a:t>
            </a:r>
            <a:endParaRPr kumimoji="1" lang="ja-JP" altLang="en-US" sz="800" dirty="0">
              <a:solidFill>
                <a:schemeClr val="tx1"/>
              </a:solidFill>
            </a:endParaRPr>
          </a:p>
        </p:txBody>
      </p:sp>
    </p:spTree>
    <p:extLst>
      <p:ext uri="{BB962C8B-B14F-4D97-AF65-F5344CB8AC3E}">
        <p14:creationId xmlns:p14="http://schemas.microsoft.com/office/powerpoint/2010/main" val="7298175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548" y="-80342"/>
            <a:ext cx="9906000" cy="451406"/>
          </a:xfrm>
          <a:prstGeom prst="rect">
            <a:avLst/>
          </a:prstGeom>
          <a:noFill/>
        </p:spPr>
        <p:txBody>
          <a:bodyPr wrap="square" rtlCol="0">
            <a:spAutoFit/>
          </a:bodyPr>
          <a:lstStyle/>
          <a:p>
            <a:pPr algn="ctr">
              <a:lnSpc>
                <a:spcPts val="2800"/>
              </a:lnSpc>
            </a:pPr>
            <a:r>
              <a:rPr lang="ja-JP" altLang="en-US" dirty="0" smtClean="0">
                <a:latin typeface="HGP創英角ｺﾞｼｯｸUB" panose="020B0900000000000000" pitchFamily="50" charset="-128"/>
                <a:ea typeface="HGP創英角ｺﾞｼｯｸUB" panose="020B0900000000000000" pitchFamily="50" charset="-128"/>
              </a:rPr>
              <a:t>調整係数</a:t>
            </a:r>
            <a:r>
              <a:rPr lang="en-US" altLang="ja-JP" dirty="0" smtClean="0">
                <a:latin typeface="HGP創英角ｺﾞｼｯｸUB" panose="020B0900000000000000" pitchFamily="50" charset="-128"/>
                <a:ea typeface="HGP創英角ｺﾞｼｯｸUB" panose="020B0900000000000000" pitchFamily="50" charset="-128"/>
              </a:rPr>
              <a:t>α</a:t>
            </a:r>
            <a:r>
              <a:rPr lang="ja-JP" altLang="en-US" dirty="0" smtClean="0">
                <a:latin typeface="HGP創英角ｺﾞｼｯｸUB" panose="020B0900000000000000" pitchFamily="50" charset="-128"/>
                <a:ea typeface="HGP創英角ｺﾞｼｯｸUB" panose="020B0900000000000000" pitchFamily="50" charset="-128"/>
              </a:rPr>
              <a:t>による調整</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7" name="直線コネクタ 6"/>
          <p:cNvCxnSpPr/>
          <p:nvPr/>
        </p:nvCxnSpPr>
        <p:spPr>
          <a:xfrm>
            <a:off x="-43541" y="303628"/>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テキスト ボックス 4"/>
          <p:cNvSpPr txBox="1"/>
          <p:nvPr/>
        </p:nvSpPr>
        <p:spPr>
          <a:xfrm>
            <a:off x="200472" y="404664"/>
            <a:ext cx="9577064" cy="1077218"/>
          </a:xfrm>
          <a:prstGeom prst="rect">
            <a:avLst/>
          </a:prstGeom>
          <a:noFill/>
        </p:spPr>
        <p:txBody>
          <a:bodyPr wrap="square" rtlCol="0">
            <a:spAutoFit/>
          </a:bodyPr>
          <a:lstStyle/>
          <a:p>
            <a:pPr marL="95250" indent="-95250"/>
            <a:r>
              <a:rPr lang="ja-JP" altLang="en-US" sz="1600" dirty="0">
                <a:latin typeface="+mj-ea"/>
              </a:rPr>
              <a:t>・調整</a:t>
            </a:r>
            <a:r>
              <a:rPr lang="ja-JP" altLang="en-US" sz="1600" dirty="0" smtClean="0">
                <a:latin typeface="+mj-ea"/>
              </a:rPr>
              <a:t>係数</a:t>
            </a:r>
            <a:r>
              <a:rPr lang="en-US" altLang="ja-JP" sz="1600" dirty="0" smtClean="0">
                <a:latin typeface="+mj-ea"/>
              </a:rPr>
              <a:t>α</a:t>
            </a:r>
            <a:r>
              <a:rPr lang="ja-JP" altLang="en-US" sz="1600" dirty="0" smtClean="0">
                <a:latin typeface="+mj-ea"/>
              </a:rPr>
              <a:t>は医療水準</a:t>
            </a:r>
            <a:r>
              <a:rPr lang="ja-JP" altLang="en-US" sz="1600" dirty="0">
                <a:latin typeface="+mj-ea"/>
              </a:rPr>
              <a:t>の</a:t>
            </a:r>
            <a:r>
              <a:rPr lang="ja-JP" altLang="en-US" sz="1600" dirty="0" smtClean="0">
                <a:latin typeface="+mj-ea"/>
              </a:rPr>
              <a:t>高さを納付金にどの</a:t>
            </a:r>
            <a:r>
              <a:rPr lang="ja-JP" altLang="en-US" sz="1600" dirty="0">
                <a:latin typeface="+mj-ea"/>
              </a:rPr>
              <a:t>程度反映させる</a:t>
            </a:r>
            <a:r>
              <a:rPr lang="ja-JP" altLang="en-US" sz="1600" dirty="0" smtClean="0">
                <a:latin typeface="+mj-ea"/>
              </a:rPr>
              <a:t>かを</a:t>
            </a:r>
            <a:r>
              <a:rPr lang="ja-JP" altLang="en-US" sz="1600" dirty="0">
                <a:latin typeface="+mj-ea"/>
              </a:rPr>
              <a:t>調整する</a:t>
            </a:r>
            <a:r>
              <a:rPr lang="ja-JP" altLang="en-US" sz="1600" dirty="0" smtClean="0">
                <a:latin typeface="+mj-ea"/>
              </a:rPr>
              <a:t>。医療水準を完全に考慮する場合には</a:t>
            </a:r>
            <a:r>
              <a:rPr lang="en-US" altLang="ja-JP" sz="1600" dirty="0" smtClean="0">
                <a:latin typeface="+mj-ea"/>
              </a:rPr>
              <a:t>α</a:t>
            </a:r>
            <a:r>
              <a:rPr lang="ja-JP" altLang="en-US" sz="1600" dirty="0" smtClean="0">
                <a:latin typeface="+mj-ea"/>
              </a:rPr>
              <a:t>＝１となり、全く考慮しない場合には</a:t>
            </a:r>
            <a:r>
              <a:rPr lang="en-US" altLang="ja-JP" sz="1600" dirty="0" smtClean="0">
                <a:latin typeface="+mj-ea"/>
              </a:rPr>
              <a:t>α</a:t>
            </a:r>
            <a:r>
              <a:rPr lang="ja-JP" altLang="en-US" sz="1600" dirty="0" smtClean="0">
                <a:latin typeface="+mj-ea"/>
              </a:rPr>
              <a:t>＝０となる。</a:t>
            </a:r>
            <a:endParaRPr lang="en-US" altLang="ja-JP" sz="1600" dirty="0">
              <a:latin typeface="+mj-ea"/>
            </a:endParaRPr>
          </a:p>
          <a:p>
            <a:pPr marL="95250" indent="-95250"/>
            <a:r>
              <a:rPr lang="ja-JP" altLang="en-US" sz="1600" dirty="0">
                <a:latin typeface="+mj-ea"/>
              </a:rPr>
              <a:t>・仮に、被保険者数が同じＡ市、Ｂ市しか存在しないＸ県に対して、保険料必要総額６００を納付金と</a:t>
            </a:r>
            <a:r>
              <a:rPr lang="ja-JP" altLang="en-US" sz="1600" dirty="0" smtClean="0">
                <a:latin typeface="+mj-ea"/>
              </a:rPr>
              <a:t>して各市に割振る</a:t>
            </a:r>
            <a:r>
              <a:rPr lang="ja-JP" altLang="en-US" sz="1600" dirty="0">
                <a:latin typeface="+mj-ea"/>
              </a:rPr>
              <a:t>場合、以下のようになる。医療費指数は年齢調整後のものとし</a:t>
            </a:r>
            <a:r>
              <a:rPr lang="ja-JP" altLang="en-US" sz="1600" dirty="0" smtClean="0">
                <a:latin typeface="+mj-ea"/>
              </a:rPr>
              <a:t>、</a:t>
            </a:r>
            <a:r>
              <a:rPr lang="en-US" altLang="ja-JP" sz="1600" dirty="0" smtClean="0">
                <a:latin typeface="+mj-ea"/>
              </a:rPr>
              <a:t>β</a:t>
            </a:r>
            <a:r>
              <a:rPr lang="ja-JP" altLang="en-US" sz="1600" dirty="0" smtClean="0">
                <a:latin typeface="+mj-ea"/>
              </a:rPr>
              <a:t>＝</a:t>
            </a:r>
            <a:r>
              <a:rPr lang="ja-JP" altLang="en-US" sz="1600" dirty="0">
                <a:latin typeface="+mj-ea"/>
              </a:rPr>
              <a:t>１とする。</a:t>
            </a:r>
            <a:endParaRPr lang="en-US" altLang="ja-JP" sz="1600" dirty="0">
              <a:latin typeface="+mj-ea"/>
            </a:endParaRPr>
          </a:p>
        </p:txBody>
      </p:sp>
      <p:sp>
        <p:nvSpPr>
          <p:cNvPr id="6" name="角丸四角形 5"/>
          <p:cNvSpPr/>
          <p:nvPr/>
        </p:nvSpPr>
        <p:spPr>
          <a:xfrm>
            <a:off x="200472" y="366310"/>
            <a:ext cx="9577064" cy="111600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2784278495"/>
              </p:ext>
            </p:extLst>
          </p:nvPr>
        </p:nvGraphicFramePr>
        <p:xfrm>
          <a:off x="1996480" y="1725949"/>
          <a:ext cx="2260824" cy="1005840"/>
        </p:xfrm>
        <a:graphic>
          <a:graphicData uri="http://schemas.openxmlformats.org/drawingml/2006/table">
            <a:tbl>
              <a:tblPr firstRow="1" bandRow="1">
                <a:tableStyleId>{21E4AEA4-8DFA-4A89-87EB-49C32662AFE0}</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r>
            </a:tbl>
          </a:graphicData>
        </a:graphic>
      </p:graphicFrame>
      <p:sp>
        <p:nvSpPr>
          <p:cNvPr id="11" name="正方形/長方形 10"/>
          <p:cNvSpPr/>
          <p:nvPr/>
        </p:nvSpPr>
        <p:spPr>
          <a:xfrm>
            <a:off x="2608826" y="1547267"/>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smtClean="0">
                <a:solidFill>
                  <a:schemeClr val="tx1"/>
                </a:solidFill>
              </a:rPr>
              <a:t>１</a:t>
            </a:r>
            <a:endParaRPr kumimoji="1" lang="ja-JP" altLang="en-US" sz="1200" b="1" dirty="0">
              <a:solidFill>
                <a:schemeClr val="tx1"/>
              </a:solidFill>
            </a:endParaRPr>
          </a:p>
        </p:txBody>
      </p:sp>
      <mc:AlternateContent xmlns:mc="http://schemas.openxmlformats.org/markup-compatibility/2006" xmlns:a14="http://schemas.microsoft.com/office/drawing/2010/main">
        <mc:Choice Requires="a14">
          <p:graphicFrame>
            <p:nvGraphicFramePr>
              <p:cNvPr id="16" name="表 15"/>
              <p:cNvGraphicFramePr>
                <a:graphicFrameLocks noGrp="1"/>
              </p:cNvGraphicFramePr>
              <p:nvPr>
                <p:extLst>
                  <p:ext uri="{D42A27DB-BD31-4B8C-83A1-F6EECF244321}">
                    <p14:modId xmlns:p14="http://schemas.microsoft.com/office/powerpoint/2010/main" val="1455454520"/>
                  </p:ext>
                </p:extLst>
              </p:nvPr>
            </p:nvGraphicFramePr>
            <p:xfrm>
              <a:off x="128464" y="2780928"/>
              <a:ext cx="9716664" cy="3859449"/>
            </p:xfrm>
            <a:graphic>
              <a:graphicData uri="http://schemas.openxmlformats.org/drawingml/2006/table">
                <a:tbl>
                  <a:tblPr firstRow="1" bandRow="1">
                    <a:tableStyleId>{8A107856-5554-42FB-B03E-39F5DBC370BA}</a:tableStyleId>
                  </a:tblPr>
                  <a:tblGrid>
                    <a:gridCol w="1872208"/>
                    <a:gridCol w="2232248"/>
                    <a:gridCol w="3312368"/>
                    <a:gridCol w="2299840"/>
                  </a:tblGrid>
                  <a:tr h="1272141">
                    <a:tc>
                      <a:txBody>
                        <a:bodyPr/>
                        <a:lstStyle/>
                        <a:p>
                          <a:r>
                            <a:rPr kumimoji="1" lang="en-US" altLang="ja-JP" sz="1200" dirty="0" smtClean="0"/>
                            <a:t>α</a:t>
                          </a:r>
                          <a:r>
                            <a:rPr kumimoji="1" lang="ja-JP" altLang="en-US" sz="1200" dirty="0" smtClean="0"/>
                            <a:t>＝１</a:t>
                          </a:r>
                          <a:endParaRPr kumimoji="1" lang="en-US" altLang="ja-JP" sz="1200" dirty="0" smtClean="0"/>
                        </a:p>
                        <a:p>
                          <a:endParaRPr kumimoji="1" lang="en-US" altLang="ja-JP" sz="1200" dirty="0" smtClean="0"/>
                        </a:p>
                        <a:p>
                          <a:r>
                            <a:rPr kumimoji="1" lang="ja-JP" altLang="en-US" sz="1200" dirty="0" smtClean="0"/>
                            <a:t>医療費水準を納付金額に全て反映</a:t>
                          </a:r>
                          <a:endParaRPr kumimoji="1" lang="ja-JP" altLang="en-US" sz="1200" dirty="0"/>
                        </a:p>
                      </a:txBody>
                      <a:tcPr anchor="ctr"/>
                    </a:tc>
                    <a:tc>
                      <a:txBody>
                        <a:bodyPr/>
                        <a:lstStyle/>
                        <a:p>
                          <a:endParaRPr kumimoji="1" lang="en-US" altLang="ja-JP" sz="900" b="0" dirty="0" smtClean="0"/>
                        </a:p>
                        <a:p>
                          <a:r>
                            <a:rPr kumimoji="1" lang="ja-JP" altLang="en-US" sz="1200" b="0" dirty="0" smtClean="0"/>
                            <a:t>Ａ市　</a:t>
                          </a:r>
                          <a:r>
                            <a:rPr kumimoji="1" lang="en-US" altLang="ja-JP" sz="1200" b="0" dirty="0" smtClean="0"/>
                            <a:t>600×1×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 </a:t>
                          </a:r>
                          <a:r>
                            <a:rPr kumimoji="1" lang="en-US" altLang="ja-JP" sz="1200" b="0" dirty="0" smtClean="0"/>
                            <a:t>300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600" b="0" dirty="0" smtClean="0"/>
                            <a:t> </a:t>
                          </a:r>
                          <a:r>
                            <a:rPr kumimoji="1" lang="ja-JP" altLang="en-US" sz="1200" b="0" dirty="0" smtClean="0"/>
                            <a:t>＝ </a:t>
                          </a:r>
                          <a:r>
                            <a:rPr kumimoji="1" lang="en-US" altLang="ja-JP" sz="1200" b="0" dirty="0" smtClean="0"/>
                            <a:t>300</a:t>
                          </a:r>
                        </a:p>
                        <a:p>
                          <a:endParaRPr kumimoji="1" lang="ja-JP" altLang="en-US" sz="1200" b="0" dirty="0"/>
                        </a:p>
                      </a:txBody>
                      <a:tcPr/>
                    </a:tc>
                    <a:tc>
                      <a:txBody>
                        <a:bodyPr/>
                        <a:lstStyle/>
                        <a:p>
                          <a:endParaRPr kumimoji="1" lang="en-US" altLang="ja-JP" sz="900" b="0" dirty="0" smtClean="0"/>
                        </a:p>
                        <a:p>
                          <a:r>
                            <a:rPr kumimoji="1" lang="ja-JP" altLang="en-US" sz="1200" b="0" dirty="0" smtClean="0"/>
                            <a:t>Ａ市　</a:t>
                          </a:r>
                          <a:r>
                            <a:rPr kumimoji="1" lang="en-US" altLang="ja-JP" sz="1200" b="0" dirty="0" smtClean="0"/>
                            <a:t>600×[1(0.8</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240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600×[1(1.2</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360</a:t>
                          </a:r>
                        </a:p>
                        <a:p>
                          <a:endParaRPr kumimoji="1" lang="ja-JP" altLang="en-US" sz="1200" b="0" dirty="0" smtClean="0"/>
                        </a:p>
                      </a:txBody>
                      <a:tcPr/>
                    </a:tc>
                    <a:tc>
                      <a:txBody>
                        <a:bodyPr/>
                        <a:lstStyle/>
                        <a:p>
                          <a:r>
                            <a:rPr kumimoji="1" lang="ja-JP" altLang="en-US" sz="1200" b="0" dirty="0" smtClean="0"/>
                            <a:t>Ａ市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smtClean="0">
                                      <a:latin typeface="Cambria Math"/>
                                    </a:rPr>
                                    <m:t>[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smtClean="0">
                                              <a:latin typeface="Cambria Math"/>
                                            </a:rPr>
                                            <m:t>1</m:t>
                                          </m:r>
                                        </m:num>
                                        <m:den>
                                          <m:r>
                                            <a:rPr kumimoji="1" lang="en-US" altLang="ja-JP" sz="1600" b="0" smtClean="0">
                                              <a:latin typeface="Cambria Math"/>
                                            </a:rPr>
                                            <m:t>2.5</m:t>
                                          </m:r>
                                        </m:den>
                                      </m:f>
                                      <m:r>
                                        <a:rPr kumimoji="1" lang="en-US" altLang="ja-JP" sz="1600" b="0"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smtClean="0">
                                                  <a:latin typeface="Cambria Math"/>
                                                </a:rPr>
                                                <m:t>1</m:t>
                                              </m:r>
                                            </m:num>
                                            <m:den>
                                              <m:r>
                                                <a:rPr kumimoji="1" lang="en-US" altLang="ja-JP" sz="1600" b="0" smtClean="0">
                                                  <a:latin typeface="Cambria Math"/>
                                                </a:rPr>
                                                <m:t>2 </m:t>
                                              </m:r>
                                            </m:den>
                                          </m:f>
                                        </m:e>
                                      </m:box>
                                    </m:e>
                                  </m:box>
                                  <m:r>
                                    <a:rPr kumimoji="1" lang="en-US" altLang="ja-JP" sz="1600" b="0" smtClean="0">
                                      <a:latin typeface="Cambria Math"/>
                                    </a:rPr>
                                    <m:t>]</m:t>
                                  </m:r>
                                </m:num>
                                <m:den>
                                  <m:r>
                                    <a:rPr kumimoji="1" lang="en-US" altLang="ja-JP" sz="1600" b="0" smtClean="0">
                                      <a:latin typeface="Cambria Math"/>
                                    </a:rPr>
                                    <m:t>2</m:t>
                                  </m:r>
                                </m:den>
                              </m:f>
                            </m:oMath>
                          </a14:m>
                          <a:r>
                            <a:rPr kumimoji="1" lang="ja-JP" altLang="en-US" sz="1800" b="0" dirty="0" smtClean="0"/>
                            <a:t> </a:t>
                          </a:r>
                          <a:r>
                            <a:rPr kumimoji="1" lang="ja-JP" altLang="en-US" sz="1200" b="0" dirty="0" smtClean="0"/>
                            <a:t>＝ </a:t>
                          </a:r>
                          <a:r>
                            <a:rPr kumimoji="1" lang="en-US" altLang="ja-JP" sz="1200" b="0" dirty="0" smtClean="0"/>
                            <a:t>270</a:t>
                          </a:r>
                        </a:p>
                        <a:p>
                          <a:endParaRPr kumimoji="1" lang="en-US" altLang="ja-JP" sz="900" b="0" dirty="0" smtClean="0"/>
                        </a:p>
                        <a:p>
                          <a:r>
                            <a:rPr kumimoji="1" lang="ja-JP" altLang="en-US" sz="1200" b="0" dirty="0" smtClean="0"/>
                            <a:t>Ｂ市　</a:t>
                          </a:r>
                          <a:r>
                            <a:rPr kumimoji="1" lang="en-US" altLang="ja-JP" sz="1200" b="0" dirty="0" smtClean="0"/>
                            <a:t>600×1</a:t>
                          </a:r>
                          <a:r>
                            <a:rPr kumimoji="1" lang="en-US" altLang="ja-JP" sz="1050" b="0" dirty="0" smtClean="0"/>
                            <a:t>×</a:t>
                          </a:r>
                          <a14:m>
                            <m:oMath xmlns:m="http://schemas.openxmlformats.org/officeDocument/2006/math">
                              <m:f>
                                <m:fPr>
                                  <m:ctrlPr>
                                    <a:rPr kumimoji="1" lang="en-US" altLang="ja-JP" sz="1600" b="0" i="1" smtClean="0">
                                      <a:latin typeface="Cambria Math"/>
                                    </a:rPr>
                                  </m:ctrlPr>
                                </m:fPr>
                                <m:num>
                                  <m:r>
                                    <a:rPr kumimoji="1" lang="en-US" altLang="ja-JP" sz="1600" b="0" smtClean="0">
                                      <a:latin typeface="Cambria Math"/>
                                    </a:rPr>
                                    <m:t>[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smtClean="0">
                                              <a:latin typeface="Cambria Math"/>
                                            </a:rPr>
                                            <m:t>1.5</m:t>
                                          </m:r>
                                        </m:num>
                                        <m:den>
                                          <m:r>
                                            <a:rPr kumimoji="1" lang="en-US" altLang="ja-JP" sz="1600" b="0" smtClean="0">
                                              <a:latin typeface="Cambria Math"/>
                                            </a:rPr>
                                            <m:t>2.5</m:t>
                                          </m:r>
                                        </m:den>
                                      </m:f>
                                      <m:r>
                                        <a:rPr kumimoji="1" lang="en-US" altLang="ja-JP" sz="1600" b="0"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smtClean="0">
                                                  <a:latin typeface="Cambria Math"/>
                                                </a:rPr>
                                                <m:t>1</m:t>
                                              </m:r>
                                            </m:num>
                                            <m:den>
                                              <m:r>
                                                <a:rPr kumimoji="1" lang="en-US" altLang="ja-JP" sz="1600" b="0" smtClean="0">
                                                  <a:latin typeface="Cambria Math"/>
                                                </a:rPr>
                                                <m:t>2 </m:t>
                                              </m:r>
                                            </m:den>
                                          </m:f>
                                        </m:e>
                                      </m:box>
                                    </m:e>
                                  </m:box>
                                  <m:r>
                                    <a:rPr kumimoji="1" lang="en-US" altLang="ja-JP" sz="1600" b="0" smtClean="0">
                                      <a:latin typeface="Cambria Math"/>
                                    </a:rPr>
                                    <m:t>]</m:t>
                                  </m:r>
                                </m:num>
                                <m:den>
                                  <m:r>
                                    <a:rPr kumimoji="1" lang="en-US" altLang="ja-JP" sz="1600" b="0" smtClean="0">
                                      <a:latin typeface="Cambria Math"/>
                                    </a:rPr>
                                    <m:t>2</m:t>
                                  </m:r>
                                </m:den>
                              </m:f>
                            </m:oMath>
                          </a14:m>
                          <a:r>
                            <a:rPr kumimoji="1" lang="ja-JP" altLang="en-US" sz="1600" b="0" dirty="0" smtClean="0"/>
                            <a:t> </a:t>
                          </a:r>
                          <a:r>
                            <a:rPr kumimoji="1" lang="ja-JP" altLang="en-US" sz="1200" b="0" dirty="0" smtClean="0"/>
                            <a:t>＝ </a:t>
                          </a:r>
                          <a:r>
                            <a:rPr kumimoji="1" lang="en-US" altLang="ja-JP" sz="1200" b="0" dirty="0" smtClean="0"/>
                            <a:t>330</a:t>
                          </a:r>
                        </a:p>
                        <a:p>
                          <a:endParaRPr kumimoji="1" lang="ja-JP" altLang="en-US" sz="1200" b="0" dirty="0"/>
                        </a:p>
                      </a:txBody>
                      <a:tcPr/>
                    </a:tc>
                  </a:tr>
                  <a:tr h="1272141">
                    <a:tc>
                      <a:txBody>
                        <a:bodyPr/>
                        <a:lstStyle/>
                        <a:p>
                          <a:r>
                            <a:rPr kumimoji="1" lang="en-US" altLang="ja-JP" sz="1200" b="1" dirty="0" smtClean="0"/>
                            <a:t>α</a:t>
                          </a:r>
                          <a:r>
                            <a:rPr kumimoji="1" lang="ja-JP" altLang="en-US" sz="1200" b="1" dirty="0" smtClean="0"/>
                            <a:t>＝０．５</a:t>
                          </a:r>
                          <a:endParaRPr kumimoji="1" lang="en-US" altLang="ja-JP" sz="1200" b="1" dirty="0" smtClean="0"/>
                        </a:p>
                        <a:p>
                          <a:endParaRPr kumimoji="1" lang="en-US" altLang="ja-JP" sz="1200" b="1" dirty="0" smtClean="0"/>
                        </a:p>
                        <a:p>
                          <a:r>
                            <a:rPr kumimoji="1" lang="ja-JP" altLang="en-US" sz="1200" b="1" dirty="0" smtClean="0"/>
                            <a:t>医療費水準を納付金額に半分程度反映</a:t>
                          </a:r>
                          <a:endParaRPr kumimoji="1" lang="ja-JP" altLang="en-US" sz="1200" b="1" dirty="0"/>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endParaRPr kumimoji="1" lang="en-US" altLang="ja-JP" sz="900" b="0" dirty="0" smtClean="0"/>
                        </a:p>
                        <a:p>
                          <a:r>
                            <a:rPr kumimoji="1" lang="ja-JP" altLang="en-US" sz="1200" b="0" dirty="0" smtClean="0"/>
                            <a:t>Ａ市　</a:t>
                          </a:r>
                          <a:r>
                            <a:rPr kumimoji="1" lang="en-US" altLang="ja-JP" sz="1200" b="0" dirty="0" smtClean="0"/>
                            <a:t>600×[0.5(0.8</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270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600×[0.5(1.2</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330</a:t>
                          </a:r>
                        </a:p>
                        <a:p>
                          <a:endParaRPr kumimoji="1" lang="ja-JP" altLang="en-US" sz="1200" b="0" dirty="0" smtClean="0"/>
                        </a:p>
                      </a:txBody>
                      <a:tcPr/>
                    </a:tc>
                    <a:tc>
                      <a:txBody>
                        <a:bodyPr/>
                        <a:lstStyle/>
                        <a:p>
                          <a:pPr algn="ctr"/>
                          <a:r>
                            <a:rPr kumimoji="1" lang="ja-JP" altLang="en-US" sz="1200" b="0" dirty="0" smtClean="0"/>
                            <a:t>同上</a:t>
                          </a:r>
                          <a:endParaRPr kumimoji="1" lang="ja-JP" altLang="en-US" sz="1200" b="0" dirty="0"/>
                        </a:p>
                      </a:txBody>
                      <a:tcPr anchor="ctr"/>
                    </a:tc>
                  </a:tr>
                  <a:tr h="1272141">
                    <a:tc>
                      <a:txBody>
                        <a:bodyPr/>
                        <a:lstStyle/>
                        <a:p>
                          <a:r>
                            <a:rPr kumimoji="1" lang="en-US" altLang="ja-JP" sz="1200" b="1" dirty="0" smtClean="0"/>
                            <a:t>α</a:t>
                          </a:r>
                          <a:r>
                            <a:rPr kumimoji="1" lang="ja-JP" altLang="en-US" sz="1200" b="1" dirty="0" smtClean="0"/>
                            <a:t>＝０</a:t>
                          </a:r>
                          <a:endParaRPr kumimoji="1" lang="en-US" altLang="ja-JP" sz="1200" b="1" dirty="0" smtClean="0"/>
                        </a:p>
                        <a:p>
                          <a:endParaRPr kumimoji="1" lang="en-US" altLang="ja-JP" sz="1200" b="1" dirty="0" smtClean="0"/>
                        </a:p>
                        <a:p>
                          <a:r>
                            <a:rPr kumimoji="1" lang="ja-JP" altLang="en-US" sz="1200" b="1" dirty="0" smtClean="0"/>
                            <a:t>医療費水準を納付金額に全く反映させない</a:t>
                          </a:r>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endParaRPr kumimoji="1" lang="en-US" altLang="ja-JP" sz="800" b="0" dirty="0" smtClean="0"/>
                        </a:p>
                        <a:p>
                          <a:r>
                            <a:rPr kumimoji="1" lang="ja-JP" altLang="en-US" sz="1200" b="0" dirty="0" smtClean="0"/>
                            <a:t>Ａ市　</a:t>
                          </a:r>
                          <a:r>
                            <a:rPr kumimoji="1" lang="en-US" altLang="ja-JP" sz="1200" b="0" dirty="0" smtClean="0"/>
                            <a:t>600×[0(0.8</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300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600×[0(1.2</a:t>
                          </a:r>
                          <a:r>
                            <a:rPr kumimoji="1" lang="ja-JP" altLang="en-US" sz="1200" b="0" dirty="0" smtClean="0"/>
                            <a:t>－</a:t>
                          </a:r>
                          <a:r>
                            <a:rPr kumimoji="1" lang="en-US" altLang="ja-JP" sz="1200" b="0" dirty="0" smtClean="0"/>
                            <a:t>1)+1]×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a:t>
                          </a:r>
                          <a:r>
                            <a:rPr kumimoji="1" lang="en-US" altLang="ja-JP" sz="1200" b="0" dirty="0" smtClean="0"/>
                            <a:t>300</a:t>
                          </a:r>
                        </a:p>
                        <a:p>
                          <a:endParaRPr kumimoji="1" lang="ja-JP" altLang="en-US" sz="1200" b="0" dirty="0" smtClean="0"/>
                        </a:p>
                      </a:txBody>
                      <a:tcPr/>
                    </a:tc>
                    <a:tc>
                      <a:txBody>
                        <a:bodyPr/>
                        <a:lstStyle/>
                        <a:p>
                          <a:pPr algn="ctr"/>
                          <a:r>
                            <a:rPr kumimoji="1" lang="ja-JP" altLang="en-US" sz="1200" b="0" dirty="0" smtClean="0"/>
                            <a:t>同上</a:t>
                          </a:r>
                          <a:endParaRPr kumimoji="1" lang="ja-JP" altLang="en-US" sz="1200" b="0" dirty="0"/>
                        </a:p>
                      </a:txBody>
                      <a:tcPr anchor="ctr"/>
                    </a:tc>
                  </a:tr>
                </a:tbl>
              </a:graphicData>
            </a:graphic>
          </p:graphicFrame>
        </mc:Choice>
        <mc:Fallback xmlns="">
          <p:graphicFrame>
            <p:nvGraphicFramePr>
              <p:cNvPr id="16" name="表 15"/>
              <p:cNvGraphicFramePr>
                <a:graphicFrameLocks noGrp="1"/>
              </p:cNvGraphicFramePr>
              <p:nvPr>
                <p:extLst>
                  <p:ext uri="{D42A27DB-BD31-4B8C-83A1-F6EECF244321}">
                    <p14:modId xmlns:p14="http://schemas.microsoft.com/office/powerpoint/2010/main" val="2696014663"/>
                  </p:ext>
                </p:extLst>
              </p:nvPr>
            </p:nvGraphicFramePr>
            <p:xfrm>
              <a:off x="128464" y="2780928"/>
              <a:ext cx="9716664" cy="3859449"/>
            </p:xfrm>
            <a:graphic>
              <a:graphicData uri="http://schemas.openxmlformats.org/drawingml/2006/table">
                <a:tbl>
                  <a:tblPr firstRow="1" bandRow="1">
                    <a:tableStyleId>{8A107856-5554-42FB-B03E-39F5DBC370BA}</a:tableStyleId>
                  </a:tblPr>
                  <a:tblGrid>
                    <a:gridCol w="1872208"/>
                    <a:gridCol w="2232248"/>
                    <a:gridCol w="3312368"/>
                    <a:gridCol w="2299840"/>
                  </a:tblGrid>
                  <a:tr h="1305497">
                    <a:tc>
                      <a:txBody>
                        <a:bodyPr/>
                        <a:lstStyle/>
                        <a:p>
                          <a:r>
                            <a:rPr kumimoji="1" lang="en-US" altLang="ja-JP" sz="1200" dirty="0" smtClean="0"/>
                            <a:t>α</a:t>
                          </a:r>
                          <a:r>
                            <a:rPr kumimoji="1" lang="ja-JP" altLang="en-US" sz="1200" dirty="0" smtClean="0"/>
                            <a:t>＝１</a:t>
                          </a:r>
                          <a:endParaRPr kumimoji="1" lang="en-US" altLang="ja-JP" sz="1200" dirty="0" smtClean="0"/>
                        </a:p>
                        <a:p>
                          <a:endParaRPr kumimoji="1" lang="en-US" altLang="ja-JP" sz="1200" dirty="0" smtClean="0"/>
                        </a:p>
                        <a:p>
                          <a:r>
                            <a:rPr kumimoji="1" lang="ja-JP" altLang="en-US" sz="1200" dirty="0" smtClean="0"/>
                            <a:t>医療費水準を納付金額に全て反映</a:t>
                          </a:r>
                          <a:endParaRPr kumimoji="1" lang="ja-JP" altLang="en-US" sz="1200" dirty="0"/>
                        </a:p>
                      </a:txBody>
                      <a:tcPr anchor="ctr"/>
                    </a:tc>
                    <a:tc>
                      <a:txBody>
                        <a:bodyPr/>
                        <a:lstStyle/>
                        <a:p>
                          <a:endParaRPr lang="ja-JP"/>
                        </a:p>
                      </a:txBody>
                      <a:tcPr>
                        <a:blipFill rotWithShape="1">
                          <a:blip r:embed="rId3"/>
                          <a:stretch>
                            <a:fillRect l="-83880" r="-251913" b="-196262"/>
                          </a:stretch>
                        </a:blipFill>
                      </a:tcPr>
                    </a:tc>
                    <a:tc>
                      <a:txBody>
                        <a:bodyPr/>
                        <a:lstStyle/>
                        <a:p>
                          <a:endParaRPr lang="ja-JP"/>
                        </a:p>
                      </a:txBody>
                      <a:tcPr>
                        <a:blipFill rotWithShape="1">
                          <a:blip r:embed="rId3"/>
                          <a:stretch>
                            <a:fillRect l="-123713" r="-69485" b="-196262"/>
                          </a:stretch>
                        </a:blipFill>
                      </a:tcPr>
                    </a:tc>
                    <a:tc>
                      <a:txBody>
                        <a:bodyPr/>
                        <a:lstStyle/>
                        <a:p>
                          <a:endParaRPr lang="ja-JP"/>
                        </a:p>
                      </a:txBody>
                      <a:tcPr>
                        <a:blipFill rotWithShape="1">
                          <a:blip r:embed="rId3"/>
                          <a:stretch>
                            <a:fillRect l="-322812" r="-265" b="-196262"/>
                          </a:stretch>
                        </a:blipFill>
                      </a:tcPr>
                    </a:tc>
                  </a:tr>
                  <a:tr h="1281811">
                    <a:tc>
                      <a:txBody>
                        <a:bodyPr/>
                        <a:lstStyle/>
                        <a:p>
                          <a:r>
                            <a:rPr kumimoji="1" lang="en-US" altLang="ja-JP" sz="1200" b="1" dirty="0" smtClean="0"/>
                            <a:t>α</a:t>
                          </a:r>
                          <a:r>
                            <a:rPr kumimoji="1" lang="ja-JP" altLang="en-US" sz="1200" b="1" dirty="0" smtClean="0"/>
                            <a:t>＝０．５</a:t>
                          </a:r>
                          <a:endParaRPr kumimoji="1" lang="en-US" altLang="ja-JP" sz="1200" b="1" dirty="0" smtClean="0"/>
                        </a:p>
                        <a:p>
                          <a:endParaRPr kumimoji="1" lang="en-US" altLang="ja-JP" sz="1200" b="1" dirty="0" smtClean="0"/>
                        </a:p>
                        <a:p>
                          <a:r>
                            <a:rPr kumimoji="1" lang="ja-JP" altLang="en-US" sz="1200" b="1" dirty="0" smtClean="0"/>
                            <a:t>医療費水準を納付金額に半分程度反映</a:t>
                          </a:r>
                          <a:endParaRPr kumimoji="1" lang="ja-JP" altLang="en-US" sz="1200" b="1" dirty="0"/>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endParaRPr lang="ja-JP"/>
                        </a:p>
                      </a:txBody>
                      <a:tcPr>
                        <a:blipFill rotWithShape="1">
                          <a:blip r:embed="rId3"/>
                          <a:stretch>
                            <a:fillRect l="-123713" t="-101905" r="-69485" b="-100000"/>
                          </a:stretch>
                        </a:blipFill>
                      </a:tcPr>
                    </a:tc>
                    <a:tc>
                      <a:txBody>
                        <a:bodyPr/>
                        <a:lstStyle/>
                        <a:p>
                          <a:pPr algn="ctr"/>
                          <a:r>
                            <a:rPr kumimoji="1" lang="ja-JP" altLang="en-US" sz="1200" b="0" dirty="0" smtClean="0"/>
                            <a:t>同上</a:t>
                          </a:r>
                          <a:endParaRPr kumimoji="1" lang="ja-JP" altLang="en-US" sz="1200" b="0" dirty="0"/>
                        </a:p>
                      </a:txBody>
                      <a:tcPr anchor="ctr"/>
                    </a:tc>
                  </a:tr>
                  <a:tr h="1272141">
                    <a:tc>
                      <a:txBody>
                        <a:bodyPr/>
                        <a:lstStyle/>
                        <a:p>
                          <a:r>
                            <a:rPr kumimoji="1" lang="en-US" altLang="ja-JP" sz="1200" b="1" dirty="0" smtClean="0"/>
                            <a:t>α</a:t>
                          </a:r>
                          <a:r>
                            <a:rPr kumimoji="1" lang="ja-JP" altLang="en-US" sz="1200" b="1" dirty="0" smtClean="0"/>
                            <a:t>＝０</a:t>
                          </a:r>
                          <a:endParaRPr kumimoji="1" lang="en-US" altLang="ja-JP" sz="1200" b="1" dirty="0" smtClean="0"/>
                        </a:p>
                        <a:p>
                          <a:endParaRPr kumimoji="1" lang="en-US" altLang="ja-JP" sz="1200" b="1" dirty="0" smtClean="0"/>
                        </a:p>
                        <a:p>
                          <a:r>
                            <a:rPr kumimoji="1" lang="ja-JP" altLang="en-US" sz="1200" b="1" dirty="0" smtClean="0"/>
                            <a:t>医療費水準を納付金額に全く反映させない</a:t>
                          </a:r>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endParaRPr lang="ja-JP"/>
                        </a:p>
                      </a:txBody>
                      <a:tcPr>
                        <a:blipFill rotWithShape="1">
                          <a:blip r:embed="rId3"/>
                          <a:stretch>
                            <a:fillRect l="-123713" t="-202871" r="-69485" b="-478"/>
                          </a:stretch>
                        </a:blipFill>
                      </a:tcPr>
                    </a:tc>
                    <a:tc>
                      <a:txBody>
                        <a:bodyPr/>
                        <a:lstStyle/>
                        <a:p>
                          <a:pPr algn="ctr"/>
                          <a:r>
                            <a:rPr kumimoji="1" lang="ja-JP" altLang="en-US" sz="1200" b="0" dirty="0" smtClean="0"/>
                            <a:t>同上</a:t>
                          </a:r>
                          <a:endParaRPr kumimoji="1" lang="ja-JP" altLang="en-US" sz="1200" b="0" dirty="0"/>
                        </a:p>
                      </a:txBody>
                      <a:tcPr anchor="ctr"/>
                    </a:tc>
                  </a:tr>
                </a:tbl>
              </a:graphicData>
            </a:graphic>
          </p:graphicFrame>
        </mc:Fallback>
      </mc:AlternateContent>
      <p:graphicFrame>
        <p:nvGraphicFramePr>
          <p:cNvPr id="25" name="表 24"/>
          <p:cNvGraphicFramePr>
            <a:graphicFrameLocks noGrp="1"/>
          </p:cNvGraphicFramePr>
          <p:nvPr>
            <p:extLst>
              <p:ext uri="{D42A27DB-BD31-4B8C-83A1-F6EECF244321}">
                <p14:modId xmlns:p14="http://schemas.microsoft.com/office/powerpoint/2010/main" val="2557733469"/>
              </p:ext>
            </p:extLst>
          </p:nvPr>
        </p:nvGraphicFramePr>
        <p:xfrm>
          <a:off x="4698875" y="1725949"/>
          <a:ext cx="2260824" cy="1005840"/>
        </p:xfrm>
        <a:graphic>
          <a:graphicData uri="http://schemas.openxmlformats.org/drawingml/2006/table">
            <a:tbl>
              <a:tblPr firstRow="1" bandRow="1">
                <a:tableStyleId>{21E4AEA4-8DFA-4A89-87EB-49C32662AFE0}</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0.8</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1.2</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r>
            </a:tbl>
          </a:graphicData>
        </a:graphic>
      </p:graphicFrame>
      <p:sp>
        <p:nvSpPr>
          <p:cNvPr id="26" name="正方形/長方形 25"/>
          <p:cNvSpPr/>
          <p:nvPr/>
        </p:nvSpPr>
        <p:spPr>
          <a:xfrm>
            <a:off x="5311221" y="1547267"/>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a:solidFill>
                  <a:schemeClr val="tx1"/>
                </a:solidFill>
              </a:rPr>
              <a:t>２</a:t>
            </a:r>
            <a:endParaRPr kumimoji="1" lang="ja-JP" altLang="en-US" sz="1200" b="1" dirty="0">
              <a:solidFill>
                <a:schemeClr val="tx1"/>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2961688241"/>
              </p:ext>
            </p:extLst>
          </p:nvPr>
        </p:nvGraphicFramePr>
        <p:xfrm>
          <a:off x="7550620" y="1727463"/>
          <a:ext cx="2260824" cy="1005840"/>
        </p:xfrm>
        <a:graphic>
          <a:graphicData uri="http://schemas.openxmlformats.org/drawingml/2006/table">
            <a:tbl>
              <a:tblPr firstRow="1" bandRow="1">
                <a:tableStyleId>{21E4AEA4-8DFA-4A89-87EB-49C32662AFE0}</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c>
                  <a:txBody>
                    <a:bodyPr/>
                    <a:lstStyle/>
                    <a:p>
                      <a:pPr algn="ctr"/>
                      <a:r>
                        <a:rPr kumimoji="1" lang="en-US" altLang="ja-JP" sz="1200" dirty="0" smtClean="0"/>
                        <a:t>1.5</a:t>
                      </a:r>
                      <a:endParaRPr kumimoji="1" lang="ja-JP" altLang="en-US" sz="1200" dirty="0"/>
                    </a:p>
                  </a:txBody>
                  <a:tcPr anchor="ctr"/>
                </a:tc>
              </a:tr>
            </a:tbl>
          </a:graphicData>
        </a:graphic>
      </p:graphicFrame>
      <p:sp>
        <p:nvSpPr>
          <p:cNvPr id="28" name="正方形/長方形 27"/>
          <p:cNvSpPr/>
          <p:nvPr/>
        </p:nvSpPr>
        <p:spPr>
          <a:xfrm>
            <a:off x="8162966" y="1548781"/>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a:solidFill>
                  <a:schemeClr val="tx1"/>
                </a:solidFill>
              </a:rPr>
              <a:t>３</a:t>
            </a:r>
            <a:endParaRPr kumimoji="1" lang="ja-JP" altLang="en-US" sz="1200" b="1" dirty="0">
              <a:solidFill>
                <a:schemeClr val="tx1"/>
              </a:solidFill>
            </a:endParaRPr>
          </a:p>
        </p:txBody>
      </p:sp>
      <p:sp>
        <p:nvSpPr>
          <p:cNvPr id="17" name="四角形吹き出し 16"/>
          <p:cNvSpPr/>
          <p:nvPr/>
        </p:nvSpPr>
        <p:spPr>
          <a:xfrm rot="5400000">
            <a:off x="6955933" y="4053292"/>
            <a:ext cx="1097528" cy="1316537"/>
          </a:xfrm>
          <a:prstGeom prst="wedgeRectCallout">
            <a:avLst>
              <a:gd name="adj1" fmla="val 3891"/>
              <a:gd name="adj2" fmla="val 62938"/>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6934397" y="4244662"/>
            <a:ext cx="1186955" cy="830997"/>
          </a:xfrm>
          <a:prstGeom prst="rect">
            <a:avLst/>
          </a:prstGeom>
          <a:noFill/>
        </p:spPr>
        <p:txBody>
          <a:bodyPr wrap="square" rtlCol="0">
            <a:spAutoFit/>
          </a:bodyPr>
          <a:lstStyle/>
          <a:p>
            <a:r>
              <a:rPr kumimoji="1" lang="ja-JP" altLang="en-US" sz="1200" dirty="0" smtClean="0">
                <a:solidFill>
                  <a:schemeClr val="bg1"/>
                </a:solidFill>
              </a:rPr>
              <a:t>医療費指数</a:t>
            </a:r>
            <a:endParaRPr kumimoji="1" lang="en-US" altLang="ja-JP" sz="1200" dirty="0" smtClean="0">
              <a:solidFill>
                <a:schemeClr val="bg1"/>
              </a:solidFill>
            </a:endParaRPr>
          </a:p>
          <a:p>
            <a:r>
              <a:rPr lang="en-US" altLang="ja-JP" sz="1200" dirty="0" smtClean="0">
                <a:solidFill>
                  <a:schemeClr val="bg1"/>
                </a:solidFill>
              </a:rPr>
              <a:t>0.8 </a:t>
            </a:r>
            <a:r>
              <a:rPr lang="ja-JP" altLang="en-US" sz="1200" dirty="0" smtClean="0">
                <a:solidFill>
                  <a:schemeClr val="bg1"/>
                </a:solidFill>
              </a:rPr>
              <a:t>→ </a:t>
            </a:r>
            <a:r>
              <a:rPr lang="en-US" altLang="ja-JP" sz="1200" dirty="0" smtClean="0">
                <a:solidFill>
                  <a:schemeClr val="bg1"/>
                </a:solidFill>
              </a:rPr>
              <a:t>0.9</a:t>
            </a:r>
          </a:p>
          <a:p>
            <a:r>
              <a:rPr kumimoji="1" lang="en-US" altLang="ja-JP" sz="1200" dirty="0" smtClean="0">
                <a:solidFill>
                  <a:schemeClr val="bg1"/>
                </a:solidFill>
              </a:rPr>
              <a:t>1.2 </a:t>
            </a:r>
            <a:r>
              <a:rPr kumimoji="1" lang="ja-JP" altLang="en-US" sz="1200" dirty="0" smtClean="0">
                <a:solidFill>
                  <a:schemeClr val="bg1"/>
                </a:solidFill>
              </a:rPr>
              <a:t>→ </a:t>
            </a:r>
            <a:r>
              <a:rPr kumimoji="1" lang="en-US" altLang="ja-JP" sz="1200" dirty="0" smtClean="0">
                <a:solidFill>
                  <a:schemeClr val="bg1"/>
                </a:solidFill>
              </a:rPr>
              <a:t>1.1</a:t>
            </a:r>
          </a:p>
          <a:p>
            <a:r>
              <a:rPr lang="ja-JP" altLang="en-US" sz="1200" dirty="0" smtClean="0">
                <a:solidFill>
                  <a:schemeClr val="bg1"/>
                </a:solidFill>
              </a:rPr>
              <a:t>に補正</a:t>
            </a:r>
            <a:endParaRPr kumimoji="1" lang="ja-JP" altLang="en-US" sz="1200" dirty="0">
              <a:solidFill>
                <a:schemeClr val="bg1"/>
              </a:solidFill>
            </a:endParaRPr>
          </a:p>
        </p:txBody>
      </p:sp>
      <p:sp>
        <p:nvSpPr>
          <p:cNvPr id="29" name="四角形吹き出し 28"/>
          <p:cNvSpPr/>
          <p:nvPr/>
        </p:nvSpPr>
        <p:spPr>
          <a:xfrm rot="5400000">
            <a:off x="6961155" y="5376491"/>
            <a:ext cx="1097528" cy="1306093"/>
          </a:xfrm>
          <a:prstGeom prst="wedgeRectCallout">
            <a:avLst>
              <a:gd name="adj1" fmla="val -448"/>
              <a:gd name="adj2" fmla="val 86090"/>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p:cNvSpPr txBox="1"/>
          <p:nvPr/>
        </p:nvSpPr>
        <p:spPr>
          <a:xfrm>
            <a:off x="6944841" y="5562639"/>
            <a:ext cx="1176511" cy="830997"/>
          </a:xfrm>
          <a:prstGeom prst="rect">
            <a:avLst/>
          </a:prstGeom>
          <a:noFill/>
        </p:spPr>
        <p:txBody>
          <a:bodyPr wrap="square" rtlCol="0">
            <a:spAutoFit/>
          </a:bodyPr>
          <a:lstStyle/>
          <a:p>
            <a:r>
              <a:rPr kumimoji="1" lang="ja-JP" altLang="en-US" sz="1200" dirty="0" smtClean="0">
                <a:solidFill>
                  <a:schemeClr val="bg1"/>
                </a:solidFill>
              </a:rPr>
              <a:t>医療費指数</a:t>
            </a:r>
            <a:endParaRPr kumimoji="1" lang="en-US" altLang="ja-JP" sz="1200" dirty="0" smtClean="0">
              <a:solidFill>
                <a:schemeClr val="bg1"/>
              </a:solidFill>
            </a:endParaRPr>
          </a:p>
          <a:p>
            <a:r>
              <a:rPr lang="en-US" altLang="ja-JP" sz="1200" dirty="0" smtClean="0">
                <a:solidFill>
                  <a:schemeClr val="bg1"/>
                </a:solidFill>
              </a:rPr>
              <a:t>0.8 </a:t>
            </a:r>
            <a:r>
              <a:rPr lang="ja-JP" altLang="en-US" sz="1200" dirty="0" smtClean="0">
                <a:solidFill>
                  <a:schemeClr val="bg1"/>
                </a:solidFill>
              </a:rPr>
              <a:t>→ </a:t>
            </a:r>
            <a:r>
              <a:rPr lang="en-US" altLang="ja-JP" sz="1200" dirty="0" smtClean="0">
                <a:solidFill>
                  <a:schemeClr val="bg1"/>
                </a:solidFill>
              </a:rPr>
              <a:t>1</a:t>
            </a:r>
          </a:p>
          <a:p>
            <a:r>
              <a:rPr kumimoji="1" lang="en-US" altLang="ja-JP" sz="1200" dirty="0" smtClean="0">
                <a:solidFill>
                  <a:schemeClr val="bg1"/>
                </a:solidFill>
              </a:rPr>
              <a:t>1.2 </a:t>
            </a:r>
            <a:r>
              <a:rPr kumimoji="1" lang="ja-JP" altLang="en-US" sz="1200" dirty="0" smtClean="0">
                <a:solidFill>
                  <a:schemeClr val="bg1"/>
                </a:solidFill>
              </a:rPr>
              <a:t>→ </a:t>
            </a:r>
            <a:r>
              <a:rPr kumimoji="1" lang="en-US" altLang="ja-JP" sz="1200" dirty="0" smtClean="0">
                <a:solidFill>
                  <a:schemeClr val="bg1"/>
                </a:solidFill>
              </a:rPr>
              <a:t>1</a:t>
            </a:r>
          </a:p>
          <a:p>
            <a:r>
              <a:rPr lang="ja-JP" altLang="en-US" sz="1200" dirty="0" smtClean="0">
                <a:solidFill>
                  <a:schemeClr val="bg1"/>
                </a:solidFill>
              </a:rPr>
              <a:t>に補正</a:t>
            </a:r>
            <a:endParaRPr kumimoji="1" lang="ja-JP" altLang="en-US" sz="1200" dirty="0">
              <a:solidFill>
                <a:schemeClr val="bg1"/>
              </a:solidFill>
            </a:endParaRPr>
          </a:p>
        </p:txBody>
      </p:sp>
      <p:sp>
        <p:nvSpPr>
          <p:cNvPr id="20" name="スライド番号プレースホルダー 6"/>
          <p:cNvSpPr>
            <a:spLocks noGrp="1"/>
          </p:cNvSpPr>
          <p:nvPr>
            <p:ph type="sldNum" sz="quarter" idx="12"/>
          </p:nvPr>
        </p:nvSpPr>
        <p:spPr>
          <a:xfrm>
            <a:off x="7605295" y="6579567"/>
            <a:ext cx="2311400" cy="365125"/>
          </a:xfrm>
        </p:spPr>
        <p:txBody>
          <a:bodyPr/>
          <a:lstStyle/>
          <a:p>
            <a:fld id="{AAE2563D-2777-4235-9ABA-305ABAA1ECF4}" type="slidenum">
              <a:rPr kumimoji="1" lang="ja-JP" altLang="en-US" smtClean="0"/>
              <a:t>25</a:t>
            </a:fld>
            <a:endParaRPr kumimoji="1" lang="ja-JP" altLang="en-US" dirty="0"/>
          </a:p>
        </p:txBody>
      </p:sp>
    </p:spTree>
    <p:extLst>
      <p:ext uri="{BB962C8B-B14F-4D97-AF65-F5344CB8AC3E}">
        <p14:creationId xmlns:p14="http://schemas.microsoft.com/office/powerpoint/2010/main" val="14648652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16" name="表 15"/>
              <p:cNvGraphicFramePr>
                <a:graphicFrameLocks noGrp="1"/>
              </p:cNvGraphicFramePr>
              <p:nvPr>
                <p:extLst>
                  <p:ext uri="{D42A27DB-BD31-4B8C-83A1-F6EECF244321}">
                    <p14:modId xmlns:p14="http://schemas.microsoft.com/office/powerpoint/2010/main" val="3006711228"/>
                  </p:ext>
                </p:extLst>
              </p:nvPr>
            </p:nvGraphicFramePr>
            <p:xfrm>
              <a:off x="128464" y="2708920"/>
              <a:ext cx="9646413" cy="3893250"/>
            </p:xfrm>
            <a:graphic>
              <a:graphicData uri="http://schemas.openxmlformats.org/drawingml/2006/table">
                <a:tbl>
                  <a:tblPr firstRow="1" bandRow="1">
                    <a:tableStyleId>{22838BEF-8BB2-4498-84A7-C5851F593DF1}</a:tableStyleId>
                  </a:tblPr>
                  <a:tblGrid>
                    <a:gridCol w="2039079"/>
                    <a:gridCol w="2535778"/>
                    <a:gridCol w="2535778"/>
                    <a:gridCol w="2535778"/>
                  </a:tblGrid>
                  <a:tr h="1272141">
                    <a:tc>
                      <a:txBody>
                        <a:bodyPr/>
                        <a:lstStyle/>
                        <a:p>
                          <a:r>
                            <a:rPr kumimoji="1" lang="en-US" altLang="ja-JP" sz="1200" dirty="0" smtClean="0"/>
                            <a:t>β</a:t>
                          </a:r>
                          <a:r>
                            <a:rPr kumimoji="1" lang="ja-JP" altLang="en-US" sz="1200" dirty="0" smtClean="0"/>
                            <a:t>＝１</a:t>
                          </a:r>
                          <a:endParaRPr kumimoji="1" lang="en-US" altLang="ja-JP" sz="1200" dirty="0" smtClean="0"/>
                        </a:p>
                        <a:p>
                          <a:r>
                            <a:rPr kumimoji="1" lang="ja-JP" altLang="en-US" sz="1200" dirty="0" smtClean="0"/>
                            <a:t>所得シェア１：人数シェア１</a:t>
                          </a:r>
                          <a:endParaRPr kumimoji="1" lang="en-US" altLang="ja-JP" sz="1200" dirty="0" smtClean="0"/>
                        </a:p>
                        <a:p>
                          <a:endParaRPr kumimoji="1" lang="en-US" altLang="ja-JP" sz="1200" dirty="0" smtClean="0"/>
                        </a:p>
                        <a:p>
                          <a:r>
                            <a:rPr kumimoji="1" lang="ja-JP" altLang="en-US" sz="1200" dirty="0" smtClean="0"/>
                            <a:t>県内平均の所得水準が</a:t>
                          </a:r>
                          <a:endParaRPr kumimoji="1" lang="en-US" altLang="ja-JP" sz="1200" dirty="0" smtClean="0"/>
                        </a:p>
                        <a:p>
                          <a:r>
                            <a:rPr kumimoji="1" lang="ja-JP" altLang="en-US" sz="1200" dirty="0" smtClean="0"/>
                            <a:t>全国平均と同一の場合</a:t>
                          </a:r>
                          <a:endParaRPr kumimoji="1" lang="ja-JP" altLang="en-US" sz="1200" dirty="0"/>
                        </a:p>
                      </a:txBody>
                      <a:tcPr anchor="ctr"/>
                    </a:tc>
                    <a:tc>
                      <a:txBody>
                        <a:bodyPr/>
                        <a:lstStyle/>
                        <a:p>
                          <a:endParaRPr kumimoji="1" lang="en-US" altLang="ja-JP" sz="900" b="0" dirty="0" smtClean="0"/>
                        </a:p>
                        <a:p>
                          <a:r>
                            <a:rPr kumimoji="1" lang="ja-JP" altLang="en-US" sz="1200" b="0" dirty="0" smtClean="0"/>
                            <a:t>Ａ市　</a:t>
                          </a:r>
                          <a:r>
                            <a:rPr kumimoji="1" lang="en-US" altLang="ja-JP" sz="1200" b="0" dirty="0" smtClean="0"/>
                            <a:t>600×1×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 </a:t>
                          </a:r>
                          <a:r>
                            <a:rPr kumimoji="1" lang="en-US" altLang="ja-JP" sz="1200" b="0" dirty="0" smtClean="0"/>
                            <a:t>300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600×1×</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600" b="0" dirty="0" smtClean="0"/>
                            <a:t> </a:t>
                          </a:r>
                          <a:r>
                            <a:rPr kumimoji="1" lang="ja-JP" altLang="en-US" sz="1200" b="0" dirty="0" smtClean="0"/>
                            <a:t>＝ </a:t>
                          </a:r>
                          <a:r>
                            <a:rPr kumimoji="1" lang="en-US" altLang="ja-JP" sz="1200" b="0" dirty="0" smtClean="0"/>
                            <a:t>300</a:t>
                          </a:r>
                        </a:p>
                        <a:p>
                          <a:endParaRPr kumimoji="1" lang="ja-JP" altLang="en-US" sz="1200" b="0" dirty="0"/>
                        </a:p>
                      </a:txBody>
                      <a:tcPr/>
                    </a:tc>
                    <a:tc>
                      <a:txBody>
                        <a:bodyPr/>
                        <a:lstStyle/>
                        <a:p>
                          <a:endParaRPr kumimoji="1" lang="en-US" altLang="ja-JP" sz="900" b="0" dirty="0" smtClean="0"/>
                        </a:p>
                        <a:p>
                          <a:r>
                            <a:rPr kumimoji="1" lang="ja-JP" altLang="en-US" sz="1200" b="0" dirty="0" smtClean="0"/>
                            <a:t>Ａ市　</a:t>
                          </a:r>
                          <a:r>
                            <a:rPr kumimoji="1" lang="en-US" altLang="ja-JP" sz="1200" b="0" dirty="0" smtClean="0"/>
                            <a:t>600×0.8×</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200" b="0" dirty="0" smtClean="0"/>
                            <a:t> ＝ </a:t>
                          </a:r>
                          <a:r>
                            <a:rPr kumimoji="1" lang="en-US" altLang="ja-JP" sz="1200" b="0" dirty="0" smtClean="0"/>
                            <a:t>240</a:t>
                          </a:r>
                        </a:p>
                        <a:p>
                          <a:endParaRPr kumimoji="1" lang="en-US" altLang="ja-JP" sz="1100" b="0" dirty="0" smtClean="0"/>
                        </a:p>
                        <a:p>
                          <a:endParaRPr kumimoji="1" lang="en-US" altLang="ja-JP" sz="11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Ｂ市　</a:t>
                          </a:r>
                          <a:r>
                            <a:rPr kumimoji="1" lang="en-US" altLang="ja-JP" sz="1200" b="0" dirty="0" smtClean="0"/>
                            <a:t>600×1.2×</a:t>
                          </a:r>
                          <a14:m>
                            <m:oMath xmlns:m="http://schemas.openxmlformats.org/officeDocument/2006/math">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oMath>
                          </a14:m>
                          <a:r>
                            <a:rPr kumimoji="1" lang="ja-JP" altLang="en-US" sz="1600" b="0" dirty="0" smtClean="0"/>
                            <a:t> </a:t>
                          </a:r>
                          <a:r>
                            <a:rPr kumimoji="1" lang="ja-JP" altLang="en-US" sz="1200" b="0" dirty="0" smtClean="0"/>
                            <a:t>＝ </a:t>
                          </a:r>
                          <a:r>
                            <a:rPr kumimoji="1" lang="en-US" altLang="ja-JP" sz="1200" b="0" dirty="0" smtClean="0"/>
                            <a:t>360</a:t>
                          </a:r>
                        </a:p>
                        <a:p>
                          <a:endParaRPr kumimoji="1" lang="ja-JP" altLang="en-US" sz="1200" b="0" dirty="0"/>
                        </a:p>
                      </a:txBody>
                      <a:tcPr/>
                    </a:tc>
                    <a:tc>
                      <a:txBody>
                        <a:bodyPr/>
                        <a:lstStyle/>
                        <a:p>
                          <a:r>
                            <a:rPr kumimoji="1" lang="ja-JP" altLang="en-US" sz="1200" b="0" dirty="0" smtClean="0"/>
                            <a:t>Ａ市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2</m:t>
                                  </m:r>
                                </m:den>
                              </m:f>
                            </m:oMath>
                          </a14:m>
                          <a:r>
                            <a:rPr kumimoji="1" lang="ja-JP" altLang="en-US" sz="1800" b="0" dirty="0" smtClean="0"/>
                            <a:t> </a:t>
                          </a:r>
                          <a:r>
                            <a:rPr kumimoji="1" lang="ja-JP" altLang="en-US" sz="1200" b="0" dirty="0" smtClean="0"/>
                            <a:t>＝ </a:t>
                          </a:r>
                          <a:r>
                            <a:rPr kumimoji="1" lang="en-US" altLang="ja-JP" sz="1200" b="0" dirty="0" smtClean="0"/>
                            <a:t>270</a:t>
                          </a:r>
                        </a:p>
                        <a:p>
                          <a:endParaRPr kumimoji="1" lang="en-US" altLang="ja-JP" sz="900" b="0" dirty="0" smtClean="0"/>
                        </a:p>
                        <a:p>
                          <a:r>
                            <a:rPr kumimoji="1" lang="ja-JP" altLang="en-US" sz="1200" b="0" dirty="0" smtClean="0"/>
                            <a:t>Ｂ市　</a:t>
                          </a:r>
                          <a:r>
                            <a:rPr kumimoji="1" lang="en-US" altLang="ja-JP" sz="1200" b="0" dirty="0" smtClean="0"/>
                            <a:t>600×1</a:t>
                          </a:r>
                          <a:r>
                            <a:rPr kumimoji="1" lang="en-US" altLang="ja-JP" sz="1050" b="0" dirty="0" smtClean="0"/>
                            <a:t>×</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1.5</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2</m:t>
                                  </m:r>
                                </m:den>
                              </m:f>
                            </m:oMath>
                          </a14:m>
                          <a:r>
                            <a:rPr kumimoji="1" lang="ja-JP" altLang="en-US" sz="1600" b="0" dirty="0" smtClean="0"/>
                            <a:t> </a:t>
                          </a:r>
                          <a:r>
                            <a:rPr kumimoji="1" lang="ja-JP" altLang="en-US" sz="1200" b="0" dirty="0" smtClean="0"/>
                            <a:t>＝ </a:t>
                          </a:r>
                          <a:r>
                            <a:rPr kumimoji="1" lang="en-US" altLang="ja-JP" sz="1200" b="0" dirty="0" smtClean="0"/>
                            <a:t>330</a:t>
                          </a:r>
                        </a:p>
                        <a:p>
                          <a:endParaRPr kumimoji="1" lang="ja-JP" altLang="en-US" sz="1200" b="0" dirty="0"/>
                        </a:p>
                      </a:txBody>
                      <a:tcPr/>
                    </a:tc>
                  </a:tr>
                  <a:tr h="1272141">
                    <a:tc>
                      <a:txBody>
                        <a:bodyPr/>
                        <a:lstStyle/>
                        <a:p>
                          <a:r>
                            <a:rPr kumimoji="1" lang="en-US" altLang="ja-JP" sz="1200" b="1" dirty="0" smtClean="0"/>
                            <a:t>β</a:t>
                          </a:r>
                          <a:r>
                            <a:rPr kumimoji="1" lang="ja-JP" altLang="en-US" sz="1200" b="1" dirty="0" smtClean="0"/>
                            <a:t>＝２</a:t>
                          </a:r>
                          <a:endParaRPr kumimoji="1" lang="en-US" altLang="ja-JP" sz="1200" b="1" dirty="0" smtClean="0"/>
                        </a:p>
                        <a:p>
                          <a:r>
                            <a:rPr kumimoji="1" lang="ja-JP" altLang="en-US" sz="1200" b="1" dirty="0" smtClean="0"/>
                            <a:t>所得シェア２：人数シェア１</a:t>
                          </a:r>
                          <a:endParaRPr kumimoji="1" lang="en-US" altLang="ja-JP" sz="1200" b="1" dirty="0" smtClean="0"/>
                        </a:p>
                        <a:p>
                          <a:endParaRPr kumimoji="1" lang="en-US" altLang="ja-JP" sz="1200" b="1" dirty="0" smtClean="0"/>
                        </a:p>
                        <a:p>
                          <a:r>
                            <a:rPr kumimoji="1" lang="ja-JP" altLang="en-US" sz="1200" b="1" dirty="0" smtClean="0"/>
                            <a:t>県内平均の所得水準が</a:t>
                          </a:r>
                          <a:endParaRPr kumimoji="1" lang="en-US" altLang="ja-JP" sz="1200" b="1" dirty="0" smtClean="0"/>
                        </a:p>
                        <a:p>
                          <a:r>
                            <a:rPr kumimoji="1" lang="ja-JP" altLang="en-US" sz="1200" b="1" dirty="0" smtClean="0"/>
                            <a:t>全国平均の２倍の場合</a:t>
                          </a:r>
                        </a:p>
                        <a:p>
                          <a:endParaRPr kumimoji="1" lang="ja-JP" altLang="en-US" sz="1200" dirty="0"/>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pPr algn="l"/>
                          <a:endParaRPr kumimoji="1" lang="en-US" altLang="ja-JP" sz="900" b="0" dirty="0" smtClean="0"/>
                        </a:p>
                        <a:p>
                          <a:pPr algn="l"/>
                          <a:r>
                            <a:rPr kumimoji="1" lang="ja-JP" altLang="en-US" sz="1200" b="0" dirty="0" smtClean="0"/>
                            <a:t>同上</a:t>
                          </a:r>
                          <a:endParaRPr kumimoji="1" lang="ja-JP" altLang="en-US" sz="1200" b="0" dirty="0"/>
                        </a:p>
                      </a:txBody>
                      <a:tcPr anchor="ctr"/>
                    </a:tc>
                    <a:tc>
                      <a:txBody>
                        <a:bodyPr/>
                        <a:lstStyle/>
                        <a:p>
                          <a:r>
                            <a:rPr kumimoji="1" lang="ja-JP" altLang="en-US" sz="1200" b="0" dirty="0" smtClean="0"/>
                            <a:t>Ａ市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[2</m:t>
                                  </m:r>
                                  <m:r>
                                    <a:rPr kumimoji="1" lang="ja-JP" altLang="en-US" sz="1600" b="0" i="1" smtClean="0">
                                      <a:latin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1+2</m:t>
                                  </m:r>
                                </m:den>
                              </m:f>
                            </m:oMath>
                          </a14:m>
                          <a:r>
                            <a:rPr kumimoji="1" lang="ja-JP" altLang="en-US" sz="1200" b="0" dirty="0" smtClean="0"/>
                            <a:t> ＝ </a:t>
                          </a:r>
                          <a:r>
                            <a:rPr kumimoji="1" lang="en-US" altLang="ja-JP" sz="1200" b="0" dirty="0" smtClean="0"/>
                            <a:t>260</a:t>
                          </a:r>
                        </a:p>
                        <a:p>
                          <a:endParaRPr kumimoji="1" lang="en-US" altLang="ja-JP" sz="800" b="0" dirty="0" smtClean="0"/>
                        </a:p>
                        <a:p>
                          <a:r>
                            <a:rPr kumimoji="1" lang="ja-JP" altLang="en-US" sz="1200" b="0" dirty="0" smtClean="0"/>
                            <a:t>Ｂ市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[2</m:t>
                                  </m:r>
                                  <m:r>
                                    <a:rPr kumimoji="1" lang="en-US" altLang="ja-JP" sz="1600" b="0" i="1" smtClean="0">
                                      <a:latin typeface="Cambria Math"/>
                                      <a:ea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1.5</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1+2</m:t>
                                  </m:r>
                                </m:den>
                              </m:f>
                            </m:oMath>
                          </a14:m>
                          <a:r>
                            <a:rPr kumimoji="1" lang="ja-JP" altLang="en-US" sz="1200" b="0" dirty="0" smtClean="0"/>
                            <a:t> ＝ </a:t>
                          </a:r>
                          <a:r>
                            <a:rPr kumimoji="1" lang="en-US" altLang="ja-JP" sz="1200" b="0" dirty="0" smtClean="0"/>
                            <a:t>340</a:t>
                          </a:r>
                        </a:p>
                        <a:p>
                          <a:endParaRPr kumimoji="1" lang="ja-JP" altLang="en-US" sz="1200" b="0" dirty="0"/>
                        </a:p>
                      </a:txBody>
                      <a:tcPr/>
                    </a:tc>
                  </a:tr>
                  <a:tr h="1272141">
                    <a:tc>
                      <a:txBody>
                        <a:bodyPr/>
                        <a:lstStyle/>
                        <a:p>
                          <a:r>
                            <a:rPr kumimoji="1" lang="en-US" altLang="ja-JP" sz="1200" b="1" dirty="0" smtClean="0"/>
                            <a:t>β</a:t>
                          </a:r>
                          <a:r>
                            <a:rPr kumimoji="1" lang="ja-JP" altLang="en-US" sz="1200" b="1" dirty="0" smtClean="0"/>
                            <a:t>＝０．５</a:t>
                          </a:r>
                          <a:endParaRPr kumimoji="1" lang="en-US" altLang="ja-JP" sz="1200" b="1" dirty="0" smtClean="0"/>
                        </a:p>
                        <a:p>
                          <a:r>
                            <a:rPr kumimoji="1" lang="ja-JP" altLang="en-US" sz="1200" b="1" dirty="0" smtClean="0"/>
                            <a:t>所得シェア１：人数シェア２</a:t>
                          </a:r>
                          <a:endParaRPr kumimoji="1" lang="en-US" altLang="ja-JP" sz="1200" b="1" dirty="0" smtClean="0"/>
                        </a:p>
                        <a:p>
                          <a:endParaRPr kumimoji="1" lang="en-US" altLang="ja-JP" sz="1200" b="1" dirty="0" smtClean="0"/>
                        </a:p>
                        <a:p>
                          <a:r>
                            <a:rPr kumimoji="1" lang="ja-JP" altLang="en-US" sz="1200" b="1" dirty="0" smtClean="0"/>
                            <a:t>県内平均の所得水準が</a:t>
                          </a:r>
                          <a:endParaRPr kumimoji="1" lang="en-US" altLang="ja-JP" sz="1200" b="1" dirty="0" smtClean="0"/>
                        </a:p>
                        <a:p>
                          <a:r>
                            <a:rPr kumimoji="1" lang="ja-JP" altLang="en-US" sz="1200" b="1" dirty="0" smtClean="0"/>
                            <a:t>全国平均の１／２の場合</a:t>
                          </a:r>
                        </a:p>
                        <a:p>
                          <a:endParaRPr kumimoji="1" lang="ja-JP" altLang="en-US" sz="1200" dirty="0"/>
                        </a:p>
                      </a:txBody>
                      <a:tcPr anchor="ctr"/>
                    </a:tc>
                    <a:tc>
                      <a:txBody>
                        <a:bodyPr/>
                        <a:lstStyle/>
                        <a:p>
                          <a:pPr algn="ctr"/>
                          <a:endParaRPr kumimoji="1" lang="en-US" altLang="ja-JP" sz="900" b="0" dirty="0" smtClean="0"/>
                        </a:p>
                        <a:p>
                          <a:pPr algn="ctr"/>
                          <a:r>
                            <a:rPr kumimoji="1" lang="ja-JP" altLang="en-US" sz="1200" b="0" dirty="0" smtClean="0"/>
                            <a:t>同上</a:t>
                          </a:r>
                          <a:endParaRPr kumimoji="1" lang="ja-JP" altLang="en-US" sz="1200" b="0" dirty="0"/>
                        </a:p>
                      </a:txBody>
                      <a:tcPr anchor="ctr"/>
                    </a:tc>
                    <a:tc>
                      <a:txBody>
                        <a:bodyPr/>
                        <a:lstStyle/>
                        <a:p>
                          <a:pPr algn="l"/>
                          <a:endParaRPr kumimoji="1" lang="en-US" altLang="ja-JP" sz="900" b="0" dirty="0" smtClean="0"/>
                        </a:p>
                        <a:p>
                          <a:pPr algn="l"/>
                          <a:r>
                            <a:rPr kumimoji="1" lang="ja-JP" altLang="en-US" sz="1200" b="0" dirty="0" smtClean="0"/>
                            <a:t>同上</a:t>
                          </a:r>
                          <a:endParaRPr kumimoji="1" lang="ja-JP" altLang="en-US" sz="1200" b="0" dirty="0"/>
                        </a:p>
                      </a:txBody>
                      <a:tcPr anchor="ctr"/>
                    </a:tc>
                    <a:tc>
                      <a:txBody>
                        <a:bodyPr/>
                        <a:lstStyle/>
                        <a:p>
                          <a:r>
                            <a:rPr kumimoji="1" lang="ja-JP" altLang="en-US" sz="1200" b="0" dirty="0" smtClean="0"/>
                            <a:t>Ａ市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r>
                                    <a:rPr kumimoji="1" lang="en-US" altLang="ja-JP" sz="1600" b="0" i="1" smtClean="0">
                                      <a:latin typeface="Cambria Math"/>
                                      <a:ea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(1+</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r>
                                    <a:rPr kumimoji="1" lang="en-US" altLang="ja-JP" sz="1600" b="0" i="1" smtClean="0">
                                      <a:latin typeface="Cambria Math"/>
                                    </a:rPr>
                                    <m:t>)</m:t>
                                  </m:r>
                                </m:den>
                              </m:f>
                            </m:oMath>
                          </a14:m>
                          <a:r>
                            <a:rPr kumimoji="1" lang="ja-JP" altLang="en-US" sz="1200" b="0" dirty="0" smtClean="0"/>
                            <a:t> ＝ </a:t>
                          </a:r>
                          <a:r>
                            <a:rPr kumimoji="1" lang="en-US" altLang="ja-JP" sz="1200" b="0" dirty="0" smtClean="0"/>
                            <a:t>280</a:t>
                          </a:r>
                        </a:p>
                        <a:p>
                          <a:endParaRPr kumimoji="1" lang="en-US" altLang="ja-JP" sz="800" b="0" dirty="0" smtClean="0"/>
                        </a:p>
                        <a:p>
                          <a:r>
                            <a:rPr kumimoji="1" lang="ja-JP" altLang="en-US" sz="1200" b="0" dirty="0" smtClean="0"/>
                            <a:t>Ｂ市　</a:t>
                          </a:r>
                          <a:r>
                            <a:rPr kumimoji="1" lang="en-US" altLang="ja-JP" sz="1200" b="0" dirty="0" smtClean="0"/>
                            <a:t>600×1×</a:t>
                          </a:r>
                          <a14:m>
                            <m:oMath xmlns:m="http://schemas.openxmlformats.org/officeDocument/2006/math">
                              <m:f>
                                <m:fPr>
                                  <m:ctrlPr>
                                    <a:rPr kumimoji="1" lang="en-US" altLang="ja-JP" sz="1600" b="0" i="1" smtClean="0">
                                      <a:latin typeface="Cambria Math"/>
                                    </a:rPr>
                                  </m:ctrlPr>
                                </m:fPr>
                                <m:num>
                                  <m:r>
                                    <a:rPr kumimoji="1" lang="en-US" altLang="ja-JP" sz="1600" b="0" i="1" smtClean="0">
                                      <a:latin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e>
                                  </m:box>
                                  <m:r>
                                    <a:rPr kumimoji="1" lang="en-US" altLang="ja-JP" sz="1600" b="0" i="1" smtClean="0">
                                      <a:latin typeface="Cambria Math"/>
                                      <a:ea typeface="Cambria Math"/>
                                    </a:rPr>
                                    <m:t>∙</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1.5</m:t>
                                          </m:r>
                                        </m:num>
                                        <m:den>
                                          <m:r>
                                            <a:rPr kumimoji="1" lang="en-US" altLang="ja-JP" sz="1600" b="0" i="1" smtClean="0">
                                              <a:latin typeface="Cambria Math"/>
                                            </a:rPr>
                                            <m:t>2.5</m:t>
                                          </m:r>
                                        </m:den>
                                      </m:f>
                                      <m:r>
                                        <a:rPr kumimoji="1" lang="en-US" altLang="ja-JP" sz="1600" b="0" i="1" smtClean="0">
                                          <a:latin typeface="Cambria Math"/>
                                        </a:rPr>
                                        <m:t> + </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2 </m:t>
                                              </m:r>
                                            </m:den>
                                          </m:f>
                                        </m:e>
                                      </m:box>
                                    </m:e>
                                  </m:box>
                                  <m:r>
                                    <a:rPr kumimoji="1" lang="en-US" altLang="ja-JP" sz="1600" b="0" i="1" smtClean="0">
                                      <a:latin typeface="Cambria Math"/>
                                    </a:rPr>
                                    <m:t>]</m:t>
                                  </m:r>
                                </m:num>
                                <m:den>
                                  <m:r>
                                    <a:rPr kumimoji="1" lang="en-US" altLang="ja-JP" sz="1600" b="0" i="1" smtClean="0">
                                      <a:latin typeface="Cambria Math"/>
                                    </a:rPr>
                                    <m:t>(1+</m:t>
                                  </m:r>
                                  <m:box>
                                    <m:boxPr>
                                      <m:ctrlPr>
                                        <a:rPr kumimoji="1" lang="en-US" altLang="ja-JP" sz="1600" b="0" i="1" smtClean="0">
                                          <a:latin typeface="Cambria Math"/>
                                        </a:rPr>
                                      </m:ctrlPr>
                                    </m:boxPr>
                                    <m:e>
                                      <m:argPr>
                                        <m:argSz m:val="-1"/>
                                      </m:argPr>
                                      <m:f>
                                        <m:fPr>
                                          <m:ctrlPr>
                                            <a:rPr kumimoji="1" lang="en-US" altLang="ja-JP" sz="1600" b="0" i="1" smtClean="0">
                                              <a:latin typeface="Cambria Math"/>
                                            </a:rPr>
                                          </m:ctrlPr>
                                        </m:fPr>
                                        <m:num>
                                          <m:r>
                                            <a:rPr kumimoji="1" lang="en-US" altLang="ja-JP" sz="1600" b="0" i="1" smtClean="0">
                                              <a:latin typeface="Cambria Math"/>
                                            </a:rPr>
                                            <m:t>1</m:t>
                                          </m:r>
                                        </m:num>
                                        <m:den>
                                          <m:r>
                                            <a:rPr kumimoji="1" lang="en-US" altLang="ja-JP" sz="1600" b="0" i="1" smtClean="0">
                                              <a:latin typeface="Cambria Math"/>
                                            </a:rPr>
                                            <m:t>2</m:t>
                                          </m:r>
                                        </m:den>
                                      </m:f>
                                      <m:r>
                                        <a:rPr kumimoji="1" lang="en-US" altLang="ja-JP" sz="1600" b="0" i="1" smtClean="0">
                                          <a:latin typeface="Cambria Math"/>
                                        </a:rPr>
                                        <m:t>)</m:t>
                                      </m:r>
                                    </m:e>
                                  </m:box>
                                </m:den>
                              </m:f>
                            </m:oMath>
                          </a14:m>
                          <a:r>
                            <a:rPr kumimoji="1" lang="ja-JP" altLang="en-US" sz="1200" b="0" dirty="0" smtClean="0"/>
                            <a:t> ＝ </a:t>
                          </a:r>
                          <a:r>
                            <a:rPr kumimoji="1" lang="en-US" altLang="ja-JP" sz="1200" b="0" dirty="0" smtClean="0"/>
                            <a:t>320</a:t>
                          </a:r>
                        </a:p>
                      </a:txBody>
                      <a:tcPr/>
                    </a:tc>
                  </a:tr>
                </a:tbl>
              </a:graphicData>
            </a:graphic>
          </p:graphicFrame>
        </mc:Choice>
        <mc:Fallback xmlns="">
          <p:graphicFrame>
            <p:nvGraphicFramePr>
              <p:cNvPr id="16" name="表 15"/>
              <p:cNvGraphicFramePr>
                <a:graphicFrameLocks noGrp="1"/>
              </p:cNvGraphicFramePr>
              <p:nvPr>
                <p:extLst>
                  <p:ext uri="{D42A27DB-BD31-4B8C-83A1-F6EECF244321}">
                    <p14:modId xmlns:p14="http://schemas.microsoft.com/office/powerpoint/2010/main" val="4270161512"/>
                  </p:ext>
                </p:extLst>
              </p:nvPr>
            </p:nvGraphicFramePr>
            <p:xfrm>
              <a:off x="128464" y="2708920"/>
              <a:ext cx="9646413" cy="3893250"/>
            </p:xfrm>
            <a:graphic>
              <a:graphicData uri="http://schemas.openxmlformats.org/drawingml/2006/table">
                <a:tbl>
                  <a:tblPr firstRow="1" bandRow="1">
                    <a:tableStyleId>{22838BEF-8BB2-4498-84A7-C5851F593DF1}</a:tableStyleId>
                  </a:tblPr>
                  <a:tblGrid>
                    <a:gridCol w="2039079"/>
                    <a:gridCol w="2535778"/>
                    <a:gridCol w="2535778"/>
                    <a:gridCol w="2535778"/>
                  </a:tblGrid>
                  <a:tr h="1305497">
                    <a:tc>
                      <a:txBody>
                        <a:bodyPr/>
                        <a:lstStyle/>
                        <a:p>
                          <a:r>
                            <a:rPr kumimoji="1" lang="en-US" altLang="ja-JP" sz="1200" dirty="0" smtClean="0"/>
                            <a:t>β</a:t>
                          </a:r>
                          <a:r>
                            <a:rPr kumimoji="1" lang="ja-JP" altLang="en-US" sz="1200" dirty="0" smtClean="0"/>
                            <a:t>＝１</a:t>
                          </a:r>
                          <a:endParaRPr kumimoji="1" lang="en-US" altLang="ja-JP" sz="1200" dirty="0" smtClean="0"/>
                        </a:p>
                        <a:p>
                          <a:r>
                            <a:rPr kumimoji="1" lang="ja-JP" altLang="en-US" sz="1200" dirty="0" smtClean="0"/>
                            <a:t>所得シェア１：人数シェア１</a:t>
                          </a:r>
                          <a:endParaRPr kumimoji="1" lang="en-US" altLang="ja-JP" sz="1200" dirty="0" smtClean="0"/>
                        </a:p>
                        <a:p>
                          <a:endParaRPr kumimoji="1" lang="en-US" altLang="ja-JP" sz="1200" dirty="0" smtClean="0"/>
                        </a:p>
                        <a:p>
                          <a:r>
                            <a:rPr kumimoji="1" lang="ja-JP" altLang="en-US" sz="1200" dirty="0" smtClean="0"/>
                            <a:t>県内平均の所得水準が</a:t>
                          </a:r>
                          <a:endParaRPr kumimoji="1" lang="en-US" altLang="ja-JP" sz="1200" dirty="0" smtClean="0"/>
                        </a:p>
                        <a:p>
                          <a:r>
                            <a:rPr kumimoji="1" lang="ja-JP" altLang="en-US" sz="1200" dirty="0" smtClean="0"/>
                            <a:t>全国平均と同一の場合</a:t>
                          </a:r>
                          <a:endParaRPr kumimoji="1" lang="ja-JP" altLang="en-US" sz="1200" dirty="0"/>
                        </a:p>
                      </a:txBody>
                      <a:tcPr anchor="ctr"/>
                    </a:tc>
                    <a:tc>
                      <a:txBody>
                        <a:bodyPr/>
                        <a:lstStyle/>
                        <a:p>
                          <a:endParaRPr lang="ja-JP"/>
                        </a:p>
                      </a:txBody>
                      <a:tcPr>
                        <a:blipFill rotWithShape="1">
                          <a:blip r:embed="rId3"/>
                          <a:stretch>
                            <a:fillRect l="-80288" r="-200240" b="-199065"/>
                          </a:stretch>
                        </a:blipFill>
                      </a:tcPr>
                    </a:tc>
                    <a:tc>
                      <a:txBody>
                        <a:bodyPr/>
                        <a:lstStyle/>
                        <a:p>
                          <a:endParaRPr lang="ja-JP"/>
                        </a:p>
                      </a:txBody>
                      <a:tcPr>
                        <a:blipFill rotWithShape="1">
                          <a:blip r:embed="rId3"/>
                          <a:stretch>
                            <a:fillRect l="-180288" r="-100240" b="-199065"/>
                          </a:stretch>
                        </a:blipFill>
                      </a:tcPr>
                    </a:tc>
                    <a:tc>
                      <a:txBody>
                        <a:bodyPr/>
                        <a:lstStyle/>
                        <a:p>
                          <a:endParaRPr lang="ja-JP"/>
                        </a:p>
                      </a:txBody>
                      <a:tcPr>
                        <a:blipFill rotWithShape="1">
                          <a:blip r:embed="rId3"/>
                          <a:stretch>
                            <a:fillRect l="-280288" r="-240" b="-199065"/>
                          </a:stretch>
                        </a:blipFill>
                      </a:tcPr>
                    </a:tc>
                  </a:tr>
                  <a:tr h="1292670">
                    <a:tc>
                      <a:txBody>
                        <a:bodyPr/>
                        <a:lstStyle/>
                        <a:p>
                          <a:r>
                            <a:rPr kumimoji="1" lang="en-US" altLang="ja-JP" sz="1200" b="1" dirty="0" smtClean="0"/>
                            <a:t>β</a:t>
                          </a:r>
                          <a:r>
                            <a:rPr kumimoji="1" lang="ja-JP" altLang="en-US" sz="1200" b="1" dirty="0" smtClean="0"/>
                            <a:t>＝２</a:t>
                          </a:r>
                          <a:endParaRPr kumimoji="1" lang="en-US" altLang="ja-JP" sz="1200" b="1" dirty="0" smtClean="0"/>
                        </a:p>
                        <a:p>
                          <a:r>
                            <a:rPr kumimoji="1" lang="ja-JP" altLang="en-US" sz="1200" b="1" dirty="0" smtClean="0"/>
                            <a:t>所得シェア２：人数シェア１</a:t>
                          </a:r>
                          <a:endParaRPr kumimoji="1" lang="en-US" altLang="ja-JP" sz="1200" b="1" dirty="0" smtClean="0"/>
                        </a:p>
                        <a:p>
                          <a:endParaRPr kumimoji="1" lang="en-US" altLang="ja-JP" sz="1200" b="1" dirty="0" smtClean="0"/>
                        </a:p>
                        <a:p>
                          <a:r>
                            <a:rPr kumimoji="1" lang="ja-JP" altLang="en-US" sz="1200" b="1" dirty="0" smtClean="0"/>
                            <a:t>県内平均の所得水準が</a:t>
                          </a:r>
                          <a:endParaRPr kumimoji="1" lang="en-US" altLang="ja-JP" sz="1200" b="1" dirty="0" smtClean="0"/>
                        </a:p>
                        <a:p>
                          <a:r>
                            <a:rPr kumimoji="1" lang="ja-JP" altLang="en-US" sz="1200" b="1" dirty="0" smtClean="0"/>
                            <a:t>全国平均の２倍の場合</a:t>
                          </a:r>
                        </a:p>
                        <a:p>
                          <a:endParaRPr kumimoji="1" lang="ja-JP" altLang="en-US" sz="1200" dirty="0"/>
                        </a:p>
                      </a:txBody>
                      <a:tcPr anchor="ctr"/>
                    </a:tc>
                    <a:tc>
                      <a:txBody>
                        <a:bodyPr/>
                        <a:lstStyle/>
                        <a:p>
                          <a:pPr algn="ctr"/>
                          <a:r>
                            <a:rPr kumimoji="1" lang="ja-JP" altLang="en-US" sz="1200" b="0" dirty="0" smtClean="0"/>
                            <a:t>同上</a:t>
                          </a:r>
                          <a:endParaRPr kumimoji="1" lang="ja-JP" altLang="en-US" sz="1200" b="0" dirty="0"/>
                        </a:p>
                      </a:txBody>
                      <a:tcPr anchor="ctr"/>
                    </a:tc>
                    <a:tc>
                      <a:txBody>
                        <a:bodyPr/>
                        <a:lstStyle/>
                        <a:p>
                          <a:pPr algn="l"/>
                          <a:endParaRPr kumimoji="1" lang="en-US" altLang="ja-JP" sz="900" b="0" dirty="0" smtClean="0"/>
                        </a:p>
                        <a:p>
                          <a:pPr algn="l"/>
                          <a:r>
                            <a:rPr kumimoji="1" lang="ja-JP" altLang="en-US" sz="1200" b="0" dirty="0" smtClean="0"/>
                            <a:t>同上</a:t>
                          </a:r>
                          <a:endParaRPr kumimoji="1" lang="ja-JP" altLang="en-US" sz="1200" b="0" dirty="0"/>
                        </a:p>
                      </a:txBody>
                      <a:tcPr anchor="ctr"/>
                    </a:tc>
                    <a:tc>
                      <a:txBody>
                        <a:bodyPr/>
                        <a:lstStyle/>
                        <a:p>
                          <a:endParaRPr lang="ja-JP"/>
                        </a:p>
                      </a:txBody>
                      <a:tcPr>
                        <a:blipFill rotWithShape="1">
                          <a:blip r:embed="rId3"/>
                          <a:stretch>
                            <a:fillRect l="-280288" t="-100943" r="-240" b="-100943"/>
                          </a:stretch>
                        </a:blipFill>
                      </a:tcPr>
                    </a:tc>
                  </a:tr>
                  <a:tr h="1295083">
                    <a:tc>
                      <a:txBody>
                        <a:bodyPr/>
                        <a:lstStyle/>
                        <a:p>
                          <a:r>
                            <a:rPr kumimoji="1" lang="en-US" altLang="ja-JP" sz="1200" b="1" dirty="0" smtClean="0"/>
                            <a:t>β</a:t>
                          </a:r>
                          <a:r>
                            <a:rPr kumimoji="1" lang="ja-JP" altLang="en-US" sz="1200" b="1" dirty="0" smtClean="0"/>
                            <a:t>＝０．５</a:t>
                          </a:r>
                          <a:endParaRPr kumimoji="1" lang="en-US" altLang="ja-JP" sz="1200" b="1" dirty="0" smtClean="0"/>
                        </a:p>
                        <a:p>
                          <a:r>
                            <a:rPr kumimoji="1" lang="ja-JP" altLang="en-US" sz="1200" b="1" dirty="0" smtClean="0"/>
                            <a:t>所得シェア１：人数シェア２</a:t>
                          </a:r>
                          <a:endParaRPr kumimoji="1" lang="en-US" altLang="ja-JP" sz="1200" b="1" dirty="0" smtClean="0"/>
                        </a:p>
                        <a:p>
                          <a:endParaRPr kumimoji="1" lang="en-US" altLang="ja-JP" sz="1200" b="1" dirty="0" smtClean="0"/>
                        </a:p>
                        <a:p>
                          <a:r>
                            <a:rPr kumimoji="1" lang="ja-JP" altLang="en-US" sz="1200" b="1" dirty="0" smtClean="0"/>
                            <a:t>県内平均の所得水準が</a:t>
                          </a:r>
                          <a:endParaRPr kumimoji="1" lang="en-US" altLang="ja-JP" sz="1200" b="1" dirty="0" smtClean="0"/>
                        </a:p>
                        <a:p>
                          <a:r>
                            <a:rPr kumimoji="1" lang="ja-JP" altLang="en-US" sz="1200" b="1" dirty="0" smtClean="0"/>
                            <a:t>全国平均の１／２の場合</a:t>
                          </a:r>
                        </a:p>
                        <a:p>
                          <a:endParaRPr kumimoji="1" lang="ja-JP" altLang="en-US" sz="1200" dirty="0"/>
                        </a:p>
                      </a:txBody>
                      <a:tcPr anchor="ctr"/>
                    </a:tc>
                    <a:tc>
                      <a:txBody>
                        <a:bodyPr/>
                        <a:lstStyle/>
                        <a:p>
                          <a:pPr algn="ctr"/>
                          <a:endParaRPr kumimoji="1" lang="en-US" altLang="ja-JP" sz="900" b="0" dirty="0" smtClean="0"/>
                        </a:p>
                        <a:p>
                          <a:pPr algn="ctr"/>
                          <a:r>
                            <a:rPr kumimoji="1" lang="ja-JP" altLang="en-US" sz="1200" b="0" dirty="0" smtClean="0"/>
                            <a:t>同上</a:t>
                          </a:r>
                          <a:endParaRPr kumimoji="1" lang="ja-JP" altLang="en-US" sz="1200" b="0" dirty="0"/>
                        </a:p>
                      </a:txBody>
                      <a:tcPr anchor="ctr"/>
                    </a:tc>
                    <a:tc>
                      <a:txBody>
                        <a:bodyPr/>
                        <a:lstStyle/>
                        <a:p>
                          <a:pPr algn="l"/>
                          <a:endParaRPr kumimoji="1" lang="en-US" altLang="ja-JP" sz="900" b="0" dirty="0" smtClean="0"/>
                        </a:p>
                        <a:p>
                          <a:pPr algn="l"/>
                          <a:r>
                            <a:rPr kumimoji="1" lang="ja-JP" altLang="en-US" sz="1200" b="0" dirty="0" smtClean="0"/>
                            <a:t>同上</a:t>
                          </a:r>
                          <a:endParaRPr kumimoji="1" lang="ja-JP" altLang="en-US" sz="1200" b="0" dirty="0"/>
                        </a:p>
                      </a:txBody>
                      <a:tcPr anchor="ctr"/>
                    </a:tc>
                    <a:tc>
                      <a:txBody>
                        <a:bodyPr/>
                        <a:lstStyle/>
                        <a:p>
                          <a:endParaRPr lang="ja-JP"/>
                        </a:p>
                      </a:txBody>
                      <a:tcPr>
                        <a:blipFill rotWithShape="1">
                          <a:blip r:embed="rId3"/>
                          <a:stretch>
                            <a:fillRect l="-280288" t="-200000" r="-240" b="-469"/>
                          </a:stretch>
                        </a:blipFill>
                      </a:tcPr>
                    </a:tc>
                  </a:tr>
                </a:tbl>
              </a:graphicData>
            </a:graphic>
          </p:graphicFrame>
        </mc:Fallback>
      </mc:AlternateContent>
      <p:graphicFrame>
        <p:nvGraphicFramePr>
          <p:cNvPr id="91" name="表 90"/>
          <p:cNvGraphicFramePr>
            <a:graphicFrameLocks noGrp="1"/>
          </p:cNvGraphicFramePr>
          <p:nvPr>
            <p:extLst>
              <p:ext uri="{D42A27DB-BD31-4B8C-83A1-F6EECF244321}">
                <p14:modId xmlns:p14="http://schemas.microsoft.com/office/powerpoint/2010/main" val="1002664084"/>
              </p:ext>
            </p:extLst>
          </p:nvPr>
        </p:nvGraphicFramePr>
        <p:xfrm>
          <a:off x="7219950" y="2708920"/>
          <a:ext cx="2562225" cy="3875522"/>
        </p:xfrm>
        <a:graphic>
          <a:graphicData uri="http://schemas.openxmlformats.org/drawingml/2006/table">
            <a:tbl>
              <a:tblPr/>
              <a:tblGrid>
                <a:gridCol w="2562225"/>
              </a:tblGrid>
              <a:tr h="3875522">
                <a:tc>
                  <a:txBody>
                    <a:bodyPr/>
                    <a:lstStyle/>
                    <a:p>
                      <a:endParaRPr kumimoji="1" lang="ja-JP" altLang="en-US" dirty="0"/>
                    </a:p>
                  </a:txBody>
                  <a:tcPr>
                    <a:lnL w="38100" cmpd="sng">
                      <a:solidFill>
                        <a:schemeClr val="tx2">
                          <a:lumMod val="75000"/>
                        </a:schemeClr>
                      </a:solidFill>
                      <a:prstDash val="solid"/>
                    </a:lnL>
                    <a:lnR w="38100" cmpd="sng">
                      <a:solidFill>
                        <a:schemeClr val="tx2">
                          <a:lumMod val="75000"/>
                        </a:schemeClr>
                      </a:solidFill>
                      <a:prstDash val="solid"/>
                    </a:lnR>
                    <a:lnT w="38100" cmpd="sng">
                      <a:solidFill>
                        <a:schemeClr val="tx2">
                          <a:lumMod val="75000"/>
                        </a:schemeClr>
                      </a:solidFill>
                      <a:prstDash val="solid"/>
                    </a:lnT>
                    <a:lnB w="38100" cmpd="sng">
                      <a:solidFill>
                        <a:schemeClr val="tx2">
                          <a:lumMod val="75000"/>
                        </a:schemeClr>
                      </a:solidFill>
                      <a:prstDash val="solid"/>
                    </a:lnB>
                  </a:tcPr>
                </a:tc>
              </a:tr>
            </a:tbl>
          </a:graphicData>
        </a:graphic>
      </p:graphicFrame>
      <p:sp>
        <p:nvSpPr>
          <p:cNvPr id="4" name="テキスト ボックス 3"/>
          <p:cNvSpPr txBox="1"/>
          <p:nvPr/>
        </p:nvSpPr>
        <p:spPr>
          <a:xfrm>
            <a:off x="-14040" y="-80342"/>
            <a:ext cx="9906000" cy="451406"/>
          </a:xfrm>
          <a:prstGeom prst="rect">
            <a:avLst/>
          </a:prstGeom>
          <a:noFill/>
        </p:spPr>
        <p:txBody>
          <a:bodyPr wrap="square" rtlCol="0">
            <a:spAutoFit/>
          </a:bodyPr>
          <a:lstStyle/>
          <a:p>
            <a:pPr algn="ctr">
              <a:lnSpc>
                <a:spcPts val="2800"/>
              </a:lnSpc>
            </a:pPr>
            <a:r>
              <a:rPr lang="ja-JP" altLang="en-US" dirty="0" smtClean="0">
                <a:latin typeface="HGP創英角ｺﾞｼｯｸUB" panose="020B0900000000000000" pitchFamily="50" charset="-128"/>
                <a:ea typeface="HGP創英角ｺﾞｼｯｸUB" panose="020B0900000000000000" pitchFamily="50" charset="-128"/>
              </a:rPr>
              <a:t>調整係数</a:t>
            </a:r>
            <a:r>
              <a:rPr lang="en-US" altLang="ja-JP" dirty="0" smtClean="0">
                <a:latin typeface="HGP創英角ｺﾞｼｯｸUB" panose="020B0900000000000000" pitchFamily="50" charset="-128"/>
                <a:ea typeface="HGP創英角ｺﾞｼｯｸUB" panose="020B0900000000000000" pitchFamily="50" charset="-128"/>
              </a:rPr>
              <a:t>β</a:t>
            </a:r>
            <a:r>
              <a:rPr lang="ja-JP" altLang="en-US" dirty="0" smtClean="0">
                <a:latin typeface="HGP創英角ｺﾞｼｯｸUB" panose="020B0900000000000000" pitchFamily="50" charset="-128"/>
                <a:ea typeface="HGP創英角ｺﾞｼｯｸUB" panose="020B0900000000000000" pitchFamily="50" charset="-128"/>
              </a:rPr>
              <a:t>による調整</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7" name="直線コネクタ 6"/>
          <p:cNvCxnSpPr/>
          <p:nvPr/>
        </p:nvCxnSpPr>
        <p:spPr>
          <a:xfrm>
            <a:off x="-43541" y="303628"/>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テキスト ボックス 4"/>
          <p:cNvSpPr txBox="1"/>
          <p:nvPr/>
        </p:nvSpPr>
        <p:spPr>
          <a:xfrm>
            <a:off x="200472" y="397842"/>
            <a:ext cx="9574404" cy="1077218"/>
          </a:xfrm>
          <a:prstGeom prst="rect">
            <a:avLst/>
          </a:prstGeom>
          <a:noFill/>
        </p:spPr>
        <p:txBody>
          <a:bodyPr wrap="square" rtlCol="0">
            <a:spAutoFit/>
          </a:bodyPr>
          <a:lstStyle/>
          <a:p>
            <a:pPr marL="95250" indent="-95250"/>
            <a:r>
              <a:rPr lang="ja-JP" altLang="en-US" sz="1600" dirty="0">
                <a:latin typeface="+mj-ea"/>
              </a:rPr>
              <a:t>・調整係数</a:t>
            </a:r>
            <a:r>
              <a:rPr lang="en-US" altLang="ja-JP" sz="1600" dirty="0">
                <a:latin typeface="+mj-ea"/>
              </a:rPr>
              <a:t>β</a:t>
            </a:r>
            <a:r>
              <a:rPr lang="ja-JP" altLang="en-US" sz="1600" dirty="0">
                <a:latin typeface="+mj-ea"/>
              </a:rPr>
              <a:t>は所得水準の高さ（所得のシェア）をどの程度反映させる</a:t>
            </a:r>
            <a:r>
              <a:rPr lang="ja-JP" altLang="en-US" sz="1600" dirty="0" smtClean="0">
                <a:latin typeface="+mj-ea"/>
              </a:rPr>
              <a:t>か、すなわち応能割で配分する割合を</a:t>
            </a:r>
            <a:r>
              <a:rPr lang="ja-JP" altLang="en-US" sz="1600" dirty="0">
                <a:latin typeface="+mj-ea"/>
              </a:rPr>
              <a:t>調整する。所得水準の高い都道府県では</a:t>
            </a:r>
            <a:r>
              <a:rPr lang="en-US" altLang="ja-JP" sz="1600" dirty="0">
                <a:latin typeface="+mj-ea"/>
              </a:rPr>
              <a:t>β</a:t>
            </a:r>
            <a:r>
              <a:rPr lang="ja-JP" altLang="en-US" sz="1600" dirty="0">
                <a:latin typeface="+mj-ea"/>
              </a:rPr>
              <a:t>＞１となり、所得の影響を高く反映</a:t>
            </a:r>
            <a:r>
              <a:rPr lang="ja-JP" altLang="en-US" sz="1600" dirty="0" smtClean="0">
                <a:latin typeface="+mj-ea"/>
              </a:rPr>
              <a:t>させる（応能割の割合を増やす）。</a:t>
            </a:r>
            <a:endParaRPr lang="en-US" altLang="ja-JP" sz="1600" dirty="0">
              <a:latin typeface="+mj-ea"/>
            </a:endParaRPr>
          </a:p>
          <a:p>
            <a:pPr marL="95250" indent="-95250"/>
            <a:r>
              <a:rPr lang="ja-JP" altLang="en-US" sz="1600" dirty="0" smtClean="0">
                <a:latin typeface="+mj-ea"/>
              </a:rPr>
              <a:t>・仮に、被</a:t>
            </a:r>
            <a:r>
              <a:rPr lang="ja-JP" altLang="en-US" sz="1600" dirty="0">
                <a:latin typeface="+mj-ea"/>
              </a:rPr>
              <a:t>保険者数が同じＡ市、Ｂ</a:t>
            </a:r>
            <a:r>
              <a:rPr lang="ja-JP" altLang="en-US" sz="1600" dirty="0" smtClean="0">
                <a:latin typeface="+mj-ea"/>
              </a:rPr>
              <a:t>市しか存在しないＸ県に</a:t>
            </a:r>
            <a:r>
              <a:rPr lang="ja-JP" altLang="en-US" sz="1600" dirty="0">
                <a:latin typeface="+mj-ea"/>
              </a:rPr>
              <a:t>対して、保険料必要総額６００を納付金と</a:t>
            </a:r>
            <a:r>
              <a:rPr lang="ja-JP" altLang="en-US" sz="1600" dirty="0" smtClean="0">
                <a:latin typeface="+mj-ea"/>
              </a:rPr>
              <a:t>して各市に割振る場合、以下のようになる。</a:t>
            </a:r>
            <a:r>
              <a:rPr lang="ja-JP" altLang="en-US" sz="1600" dirty="0">
                <a:latin typeface="+mj-ea"/>
              </a:rPr>
              <a:t>医療費指数は年齢調整後の</a:t>
            </a:r>
            <a:r>
              <a:rPr lang="ja-JP" altLang="en-US" sz="1600" dirty="0" smtClean="0">
                <a:latin typeface="+mj-ea"/>
              </a:rPr>
              <a:t>ものとし、</a:t>
            </a:r>
            <a:r>
              <a:rPr lang="en-US" altLang="ja-JP" sz="1600" dirty="0" smtClean="0">
                <a:latin typeface="+mj-ea"/>
              </a:rPr>
              <a:t>α</a:t>
            </a:r>
            <a:r>
              <a:rPr lang="ja-JP" altLang="en-US" sz="1600" dirty="0">
                <a:latin typeface="+mj-ea"/>
              </a:rPr>
              <a:t>＝１とする</a:t>
            </a:r>
            <a:r>
              <a:rPr lang="ja-JP" altLang="en-US" sz="1600" dirty="0" smtClean="0">
                <a:latin typeface="+mj-ea"/>
              </a:rPr>
              <a:t>。</a:t>
            </a:r>
            <a:endParaRPr lang="en-US" altLang="ja-JP" sz="1600" dirty="0">
              <a:latin typeface="+mj-ea"/>
            </a:endParaRPr>
          </a:p>
        </p:txBody>
      </p:sp>
      <p:sp>
        <p:nvSpPr>
          <p:cNvPr id="6" name="角丸四角形 5"/>
          <p:cNvSpPr/>
          <p:nvPr/>
        </p:nvSpPr>
        <p:spPr>
          <a:xfrm>
            <a:off x="200472" y="366310"/>
            <a:ext cx="9505056" cy="111600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3318330040"/>
              </p:ext>
            </p:extLst>
          </p:nvPr>
        </p:nvGraphicFramePr>
        <p:xfrm>
          <a:off x="2260128" y="1663466"/>
          <a:ext cx="2260824" cy="1005840"/>
        </p:xfrm>
        <a:graphic>
          <a:graphicData uri="http://schemas.openxmlformats.org/drawingml/2006/table">
            <a:tbl>
              <a:tblPr firstRow="1" bandRow="1">
                <a:tableStyleId>{5C22544A-7EE6-4342-B048-85BDC9FD1C3A}</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r>
            </a:tbl>
          </a:graphicData>
        </a:graphic>
      </p:graphicFrame>
      <p:sp>
        <p:nvSpPr>
          <p:cNvPr id="11" name="正方形/長方形 10"/>
          <p:cNvSpPr/>
          <p:nvPr/>
        </p:nvSpPr>
        <p:spPr>
          <a:xfrm>
            <a:off x="2940291" y="1484784"/>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smtClean="0">
                <a:solidFill>
                  <a:schemeClr val="tx1"/>
                </a:solidFill>
              </a:rPr>
              <a:t>１</a:t>
            </a:r>
            <a:endParaRPr kumimoji="1" lang="ja-JP" altLang="en-US" sz="1200" b="1" dirty="0">
              <a:solidFill>
                <a:schemeClr val="tx1"/>
              </a:solidFill>
            </a:endParaRPr>
          </a:p>
        </p:txBody>
      </p:sp>
      <p:sp>
        <p:nvSpPr>
          <p:cNvPr id="19" name="四角形吹き出し 18"/>
          <p:cNvSpPr/>
          <p:nvPr/>
        </p:nvSpPr>
        <p:spPr>
          <a:xfrm rot="5400000">
            <a:off x="5512872" y="3806990"/>
            <a:ext cx="1188025" cy="1872209"/>
          </a:xfrm>
          <a:prstGeom prst="wedgeRectCallout">
            <a:avLst>
              <a:gd name="adj1" fmla="val -13930"/>
              <a:gd name="adj2" fmla="val -6643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テキスト ボックス 19"/>
          <p:cNvSpPr txBox="1"/>
          <p:nvPr/>
        </p:nvSpPr>
        <p:spPr>
          <a:xfrm>
            <a:off x="5169024" y="4149080"/>
            <a:ext cx="1944217" cy="276999"/>
          </a:xfrm>
          <a:prstGeom prst="rect">
            <a:avLst/>
          </a:prstGeom>
          <a:noFill/>
        </p:spPr>
        <p:txBody>
          <a:bodyPr wrap="square" rtlCol="0">
            <a:spAutoFit/>
          </a:bodyPr>
          <a:lstStyle/>
          <a:p>
            <a:r>
              <a:rPr kumimoji="1" lang="en-US" altLang="ja-JP" sz="1200" dirty="0" smtClean="0"/>
              <a:t>600</a:t>
            </a:r>
            <a:r>
              <a:rPr kumimoji="1" lang="ja-JP" altLang="en-US" sz="1200" dirty="0" smtClean="0"/>
              <a:t>のうち</a:t>
            </a:r>
            <a:r>
              <a:rPr lang="en-US" altLang="ja-JP" sz="1200" dirty="0" smtClean="0"/>
              <a:t>400</a:t>
            </a:r>
            <a:r>
              <a:rPr lang="ja-JP" altLang="en-US" sz="1200" dirty="0" smtClean="0"/>
              <a:t>を</a:t>
            </a:r>
            <a:r>
              <a:rPr kumimoji="1" lang="en-US" altLang="ja-JP" sz="1200" dirty="0" smtClean="0"/>
              <a:t>1:1.5</a:t>
            </a:r>
            <a:r>
              <a:rPr kumimoji="1" lang="ja-JP" altLang="en-US" sz="1200" dirty="0" smtClean="0"/>
              <a:t>で</a:t>
            </a:r>
            <a:r>
              <a:rPr lang="ja-JP" altLang="en-US" sz="1200" dirty="0" smtClean="0"/>
              <a:t>按分</a:t>
            </a:r>
            <a:endParaRPr kumimoji="1" lang="ja-JP" altLang="en-US" sz="1200" dirty="0"/>
          </a:p>
        </p:txBody>
      </p:sp>
      <p:graphicFrame>
        <p:nvGraphicFramePr>
          <p:cNvPr id="25" name="表 24"/>
          <p:cNvGraphicFramePr>
            <a:graphicFrameLocks noGrp="1"/>
          </p:cNvGraphicFramePr>
          <p:nvPr>
            <p:extLst>
              <p:ext uri="{D42A27DB-BD31-4B8C-83A1-F6EECF244321}">
                <p14:modId xmlns:p14="http://schemas.microsoft.com/office/powerpoint/2010/main" val="1584183612"/>
              </p:ext>
            </p:extLst>
          </p:nvPr>
        </p:nvGraphicFramePr>
        <p:xfrm>
          <a:off x="4852416" y="1663466"/>
          <a:ext cx="2260824" cy="1005840"/>
        </p:xfrm>
        <a:graphic>
          <a:graphicData uri="http://schemas.openxmlformats.org/drawingml/2006/table">
            <a:tbl>
              <a:tblPr firstRow="1" bandRow="1">
                <a:tableStyleId>{5C22544A-7EE6-4342-B048-85BDC9FD1C3A}</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0.8</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1.2</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r>
            </a:tbl>
          </a:graphicData>
        </a:graphic>
      </p:graphicFrame>
      <p:sp>
        <p:nvSpPr>
          <p:cNvPr id="26" name="正方形/長方形 25"/>
          <p:cNvSpPr/>
          <p:nvPr/>
        </p:nvSpPr>
        <p:spPr>
          <a:xfrm>
            <a:off x="5604587" y="1484784"/>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a:solidFill>
                  <a:schemeClr val="tx1"/>
                </a:solidFill>
              </a:rPr>
              <a:t>２</a:t>
            </a:r>
            <a:endParaRPr kumimoji="1" lang="ja-JP" altLang="en-US" sz="1200" b="1" dirty="0">
              <a:solidFill>
                <a:schemeClr val="tx1"/>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3603425410"/>
              </p:ext>
            </p:extLst>
          </p:nvPr>
        </p:nvGraphicFramePr>
        <p:xfrm>
          <a:off x="7444704" y="1664980"/>
          <a:ext cx="2260824" cy="1005840"/>
        </p:xfrm>
        <a:graphic>
          <a:graphicData uri="http://schemas.openxmlformats.org/drawingml/2006/table">
            <a:tbl>
              <a:tblPr firstRow="1" bandRow="1">
                <a:tableStyleId>{5C22544A-7EE6-4342-B048-85BDC9FD1C3A}</a:tableStyleId>
              </a:tblPr>
              <a:tblGrid>
                <a:gridCol w="429766"/>
                <a:gridCol w="915529"/>
                <a:gridCol w="915529"/>
              </a:tblGrid>
              <a:tr h="264029">
                <a:tc>
                  <a:txBody>
                    <a:bodyPr/>
                    <a:lstStyle/>
                    <a:p>
                      <a:pPr algn="ctr"/>
                      <a:endParaRPr kumimoji="1" lang="ja-JP" altLang="en-US" sz="1200" dirty="0"/>
                    </a:p>
                  </a:txBody>
                  <a:tcPr anchor="ctr"/>
                </a:tc>
                <a:tc>
                  <a:txBody>
                    <a:bodyPr/>
                    <a:lstStyle/>
                    <a:p>
                      <a:pPr algn="ctr"/>
                      <a:r>
                        <a:rPr kumimoji="1" lang="ja-JP" altLang="en-US" sz="1200" dirty="0" smtClean="0"/>
                        <a:t>医療費</a:t>
                      </a:r>
                      <a:endParaRPr kumimoji="1" lang="en-US" altLang="ja-JP" sz="1200" dirty="0" smtClean="0"/>
                    </a:p>
                    <a:p>
                      <a:pPr algn="ctr"/>
                      <a:r>
                        <a:rPr kumimoji="1" lang="ja-JP" altLang="en-US" sz="1200" dirty="0" smtClean="0"/>
                        <a:t>指数</a:t>
                      </a:r>
                      <a:endParaRPr kumimoji="1" lang="ja-JP" altLang="en-US" sz="1200" dirty="0"/>
                    </a:p>
                  </a:txBody>
                  <a:tcPr anchor="ctr"/>
                </a:tc>
                <a:tc>
                  <a:txBody>
                    <a:bodyPr/>
                    <a:lstStyle/>
                    <a:p>
                      <a:pPr algn="ctr"/>
                      <a:r>
                        <a:rPr kumimoji="1" lang="ja-JP" altLang="en-US" sz="1200" dirty="0" smtClean="0"/>
                        <a:t>所得指数</a:t>
                      </a:r>
                      <a:endParaRPr kumimoji="1" lang="en-US" altLang="ja-JP" sz="1200" dirty="0" smtClean="0"/>
                    </a:p>
                    <a:p>
                      <a:pPr algn="ctr"/>
                      <a:r>
                        <a:rPr kumimoji="1" lang="ja-JP" altLang="en-US" sz="1200" dirty="0" smtClean="0"/>
                        <a:t>（シェア）</a:t>
                      </a:r>
                      <a:endParaRPr kumimoji="1" lang="ja-JP" altLang="en-US" sz="1200" dirty="0"/>
                    </a:p>
                  </a:txBody>
                  <a:tcPr anchor="ctr"/>
                </a:tc>
              </a:tr>
              <a:tr h="264029">
                <a:tc>
                  <a:txBody>
                    <a:bodyPr/>
                    <a:lstStyle/>
                    <a:p>
                      <a:pPr algn="ctr"/>
                      <a:r>
                        <a:rPr kumimoji="1" lang="en-US" altLang="ja-JP" sz="1200" dirty="0" smtClean="0"/>
                        <a:t>A</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p>
                  </a:txBody>
                  <a:tcPr anchor="ctr"/>
                </a:tc>
                <a:tc>
                  <a:txBody>
                    <a:bodyPr/>
                    <a:lstStyle/>
                    <a:p>
                      <a:pPr algn="ctr"/>
                      <a:r>
                        <a:rPr kumimoji="1" lang="en-US" altLang="ja-JP" sz="1200" dirty="0" smtClean="0"/>
                        <a:t>1</a:t>
                      </a:r>
                      <a:endParaRPr kumimoji="1" lang="ja-JP" altLang="en-US" sz="1200" dirty="0"/>
                    </a:p>
                  </a:txBody>
                  <a:tcPr anchor="ctr"/>
                </a:tc>
              </a:tr>
              <a:tr h="264029">
                <a:tc>
                  <a:txBody>
                    <a:bodyPr/>
                    <a:lstStyle/>
                    <a:p>
                      <a:pPr algn="ctr"/>
                      <a:r>
                        <a:rPr kumimoji="1" lang="en-US" altLang="ja-JP" sz="1200" dirty="0" smtClean="0"/>
                        <a:t>B</a:t>
                      </a:r>
                      <a:r>
                        <a:rPr kumimoji="1" lang="ja-JP" altLang="en-US" sz="1200" dirty="0" smtClean="0"/>
                        <a:t>市</a:t>
                      </a:r>
                      <a:endParaRPr kumimoji="1" lang="ja-JP" altLang="en-US" sz="1200" dirty="0"/>
                    </a:p>
                  </a:txBody>
                  <a:tcPr anchor="ctr"/>
                </a:tc>
                <a:tc>
                  <a:txBody>
                    <a:bodyPr/>
                    <a:lstStyle/>
                    <a:p>
                      <a:pPr algn="ctr"/>
                      <a:r>
                        <a:rPr kumimoji="1" lang="en-US" altLang="ja-JP" sz="1200" dirty="0" smtClean="0"/>
                        <a:t>1</a:t>
                      </a:r>
                      <a:endParaRPr kumimoji="1" lang="ja-JP" altLang="en-US" sz="1200" dirty="0"/>
                    </a:p>
                  </a:txBody>
                  <a:tcPr anchor="ctr"/>
                </a:tc>
                <a:tc>
                  <a:txBody>
                    <a:bodyPr/>
                    <a:lstStyle/>
                    <a:p>
                      <a:pPr algn="ctr"/>
                      <a:r>
                        <a:rPr kumimoji="1" lang="en-US" altLang="ja-JP" sz="1200" dirty="0" smtClean="0"/>
                        <a:t>1.5</a:t>
                      </a:r>
                      <a:endParaRPr kumimoji="1" lang="ja-JP" altLang="en-US" sz="1200" dirty="0"/>
                    </a:p>
                  </a:txBody>
                  <a:tcPr anchor="ctr"/>
                </a:tc>
              </a:tr>
            </a:tbl>
          </a:graphicData>
        </a:graphic>
      </p:graphicFrame>
      <p:sp>
        <p:nvSpPr>
          <p:cNvPr id="28" name="正方形/長方形 27"/>
          <p:cNvSpPr/>
          <p:nvPr/>
        </p:nvSpPr>
        <p:spPr>
          <a:xfrm>
            <a:off x="8196875" y="1486298"/>
            <a:ext cx="100459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パターン</a:t>
            </a:r>
            <a:r>
              <a:rPr lang="ja-JP" altLang="en-US" sz="1200" b="1" dirty="0">
                <a:solidFill>
                  <a:schemeClr val="tx1"/>
                </a:solidFill>
              </a:rPr>
              <a:t>３</a:t>
            </a:r>
            <a:endParaRPr kumimoji="1" lang="ja-JP" altLang="en-US" sz="1200" b="1" dirty="0">
              <a:solidFill>
                <a:schemeClr val="tx1"/>
              </a:solidFill>
            </a:endParaRPr>
          </a:p>
        </p:txBody>
      </p:sp>
      <p:sp>
        <p:nvSpPr>
          <p:cNvPr id="18" name="正方形/長方形 17"/>
          <p:cNvSpPr/>
          <p:nvPr/>
        </p:nvSpPr>
        <p:spPr>
          <a:xfrm>
            <a:off x="6358914" y="4730661"/>
            <a:ext cx="604088" cy="21050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650686" y="4730661"/>
            <a:ext cx="302044" cy="210507"/>
          </a:xfrm>
          <a:prstGeom prst="rect">
            <a:avLst/>
          </a:pr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5817096" y="4730660"/>
            <a:ext cx="541818" cy="210507"/>
          </a:xfrm>
          <a:prstGeom prst="rect">
            <a:avLst/>
          </a:pr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6351355" y="4730662"/>
            <a:ext cx="302044" cy="210507"/>
          </a:xfrm>
          <a:prstGeom prst="rect">
            <a:avLst/>
          </a:prstGeom>
          <a:solidFill>
            <a:srgbClr val="92D05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385048" y="4730661"/>
            <a:ext cx="432048" cy="210507"/>
          </a:xfrm>
          <a:prstGeom prst="rect">
            <a:avLst/>
          </a:prstGeom>
          <a:solidFill>
            <a:srgbClr val="92D05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5385048" y="4725145"/>
            <a:ext cx="973866" cy="21602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6358913" y="4725144"/>
            <a:ext cx="604261" cy="21602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左中かっこ 2"/>
          <p:cNvSpPr/>
          <p:nvPr/>
        </p:nvSpPr>
        <p:spPr>
          <a:xfrm rot="16200000">
            <a:off x="5823812" y="4521639"/>
            <a:ext cx="108013" cy="947073"/>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左中かっこ 31"/>
          <p:cNvSpPr/>
          <p:nvPr/>
        </p:nvSpPr>
        <p:spPr>
          <a:xfrm rot="16200000">
            <a:off x="6607038" y="4693045"/>
            <a:ext cx="108013" cy="604260"/>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正方形/長方形 7"/>
          <p:cNvSpPr/>
          <p:nvPr/>
        </p:nvSpPr>
        <p:spPr>
          <a:xfrm>
            <a:off x="5745088" y="5072646"/>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a:t>
            </a:r>
            <a:endParaRPr kumimoji="1" lang="ja-JP" altLang="en-US" dirty="0">
              <a:solidFill>
                <a:schemeClr val="tx1"/>
              </a:solidFill>
            </a:endParaRPr>
          </a:p>
        </p:txBody>
      </p:sp>
      <p:sp>
        <p:nvSpPr>
          <p:cNvPr id="33" name="正方形/長方形 32"/>
          <p:cNvSpPr/>
          <p:nvPr/>
        </p:nvSpPr>
        <p:spPr>
          <a:xfrm>
            <a:off x="6517028" y="5072646"/>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a:t>
            </a:r>
            <a:endParaRPr kumimoji="1" lang="ja-JP" altLang="en-US" dirty="0">
              <a:solidFill>
                <a:schemeClr val="tx1"/>
              </a:solidFill>
            </a:endParaRPr>
          </a:p>
        </p:txBody>
      </p:sp>
      <p:sp>
        <p:nvSpPr>
          <p:cNvPr id="34" name="正方形/長方形 33"/>
          <p:cNvSpPr/>
          <p:nvPr/>
        </p:nvSpPr>
        <p:spPr>
          <a:xfrm>
            <a:off x="6105128" y="5049075"/>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37" name="左中かっこ 36"/>
          <p:cNvSpPr/>
          <p:nvPr/>
        </p:nvSpPr>
        <p:spPr>
          <a:xfrm rot="16200000" flipH="1" flipV="1">
            <a:off x="5528694" y="4433416"/>
            <a:ext cx="137431" cy="439372"/>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正方形/長方形 38"/>
          <p:cNvSpPr/>
          <p:nvPr/>
        </p:nvSpPr>
        <p:spPr>
          <a:xfrm>
            <a:off x="5529064" y="4365104"/>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１</a:t>
            </a:r>
            <a:endParaRPr kumimoji="1" lang="ja-JP" altLang="en-US" sz="1200" dirty="0">
              <a:solidFill>
                <a:schemeClr val="tx1"/>
              </a:solidFill>
            </a:endParaRPr>
          </a:p>
        </p:txBody>
      </p:sp>
      <p:sp>
        <p:nvSpPr>
          <p:cNvPr id="40" name="正方形/長方形 39"/>
          <p:cNvSpPr/>
          <p:nvPr/>
        </p:nvSpPr>
        <p:spPr>
          <a:xfrm>
            <a:off x="5890861" y="4379055"/>
            <a:ext cx="430291"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smtClean="0">
                <a:solidFill>
                  <a:schemeClr val="tx1"/>
                </a:solidFill>
              </a:rPr>
              <a:t>1.5</a:t>
            </a:r>
            <a:endParaRPr kumimoji="1" lang="ja-JP" altLang="en-US" sz="1200" dirty="0">
              <a:solidFill>
                <a:schemeClr val="tx1"/>
              </a:solidFill>
            </a:endParaRPr>
          </a:p>
        </p:txBody>
      </p:sp>
      <p:sp>
        <p:nvSpPr>
          <p:cNvPr id="41" name="正方形/長方形 40"/>
          <p:cNvSpPr/>
          <p:nvPr/>
        </p:nvSpPr>
        <p:spPr>
          <a:xfrm>
            <a:off x="5705698" y="4387439"/>
            <a:ext cx="430291"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a:t>
            </a:r>
            <a:endParaRPr kumimoji="1" lang="ja-JP" altLang="en-US" sz="1200" dirty="0">
              <a:solidFill>
                <a:schemeClr val="tx1"/>
              </a:solidFill>
            </a:endParaRPr>
          </a:p>
        </p:txBody>
      </p:sp>
      <p:sp>
        <p:nvSpPr>
          <p:cNvPr id="42" name="左中かっこ 41"/>
          <p:cNvSpPr/>
          <p:nvPr/>
        </p:nvSpPr>
        <p:spPr>
          <a:xfrm rot="16200000" flipH="1" flipV="1">
            <a:off x="6011848" y="4395832"/>
            <a:ext cx="137430" cy="541583"/>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3" name="左中かっこ 42"/>
          <p:cNvSpPr/>
          <p:nvPr/>
        </p:nvSpPr>
        <p:spPr>
          <a:xfrm rot="16200000" flipH="1" flipV="1">
            <a:off x="6440829" y="4509248"/>
            <a:ext cx="137430" cy="287711"/>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左中かっこ 43"/>
          <p:cNvSpPr/>
          <p:nvPr/>
        </p:nvSpPr>
        <p:spPr>
          <a:xfrm rot="16200000" flipH="1" flipV="1">
            <a:off x="6750604" y="4505988"/>
            <a:ext cx="137430" cy="287711"/>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5" name="正方形/長方形 44"/>
          <p:cNvSpPr/>
          <p:nvPr/>
        </p:nvSpPr>
        <p:spPr>
          <a:xfrm>
            <a:off x="6321152" y="4365104"/>
            <a:ext cx="65555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１ ： １</a:t>
            </a:r>
            <a:endParaRPr kumimoji="1" lang="ja-JP" altLang="en-US" sz="1200" dirty="0">
              <a:solidFill>
                <a:schemeClr val="tx1"/>
              </a:solidFill>
            </a:endParaRPr>
          </a:p>
        </p:txBody>
      </p:sp>
      <p:sp>
        <p:nvSpPr>
          <p:cNvPr id="46" name="正方形/長方形 45"/>
          <p:cNvSpPr/>
          <p:nvPr/>
        </p:nvSpPr>
        <p:spPr>
          <a:xfrm>
            <a:off x="5459777" y="4691899"/>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160</a:t>
            </a:r>
            <a:endParaRPr kumimoji="1" lang="ja-JP" altLang="en-US" sz="800" dirty="0">
              <a:solidFill>
                <a:schemeClr val="tx1"/>
              </a:solidFill>
            </a:endParaRPr>
          </a:p>
        </p:txBody>
      </p:sp>
      <p:sp>
        <p:nvSpPr>
          <p:cNvPr id="47" name="正方形/長方形 46"/>
          <p:cNvSpPr/>
          <p:nvPr/>
        </p:nvSpPr>
        <p:spPr>
          <a:xfrm>
            <a:off x="5921339" y="4700283"/>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a:solidFill>
                  <a:schemeClr val="tx1"/>
                </a:solidFill>
              </a:rPr>
              <a:t>24</a:t>
            </a:r>
            <a:r>
              <a:rPr kumimoji="1" lang="en-US" altLang="ja-JP" sz="800" smtClean="0">
                <a:solidFill>
                  <a:schemeClr val="tx1"/>
                </a:solidFill>
              </a:rPr>
              <a:t>0</a:t>
            </a:r>
            <a:endParaRPr kumimoji="1" lang="ja-JP" altLang="en-US" sz="800" dirty="0">
              <a:solidFill>
                <a:schemeClr val="tx1"/>
              </a:solidFill>
            </a:endParaRPr>
          </a:p>
        </p:txBody>
      </p:sp>
      <p:sp>
        <p:nvSpPr>
          <p:cNvPr id="48" name="正方形/長方形 47"/>
          <p:cNvSpPr/>
          <p:nvPr/>
        </p:nvSpPr>
        <p:spPr>
          <a:xfrm>
            <a:off x="6358913" y="4700283"/>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100</a:t>
            </a:r>
            <a:endParaRPr kumimoji="1" lang="ja-JP" altLang="en-US" sz="800" dirty="0">
              <a:solidFill>
                <a:schemeClr val="tx1"/>
              </a:solidFill>
            </a:endParaRPr>
          </a:p>
        </p:txBody>
      </p:sp>
      <p:sp>
        <p:nvSpPr>
          <p:cNvPr id="49" name="正方形/長方形 48"/>
          <p:cNvSpPr/>
          <p:nvPr/>
        </p:nvSpPr>
        <p:spPr>
          <a:xfrm>
            <a:off x="6626400" y="4707143"/>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100</a:t>
            </a:r>
            <a:endParaRPr kumimoji="1" lang="ja-JP" altLang="en-US" sz="800" dirty="0">
              <a:solidFill>
                <a:schemeClr val="tx1"/>
              </a:solidFill>
            </a:endParaRPr>
          </a:p>
        </p:txBody>
      </p:sp>
      <p:sp>
        <p:nvSpPr>
          <p:cNvPr id="66" name="四角形吹き出し 65"/>
          <p:cNvSpPr/>
          <p:nvPr/>
        </p:nvSpPr>
        <p:spPr>
          <a:xfrm rot="5400000">
            <a:off x="5551086" y="5064917"/>
            <a:ext cx="1111595" cy="1872209"/>
          </a:xfrm>
          <a:prstGeom prst="wedgeRectCallout">
            <a:avLst>
              <a:gd name="adj1" fmla="val -17939"/>
              <a:gd name="adj2" fmla="val -67454"/>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6"/>
          <p:cNvSpPr txBox="1"/>
          <p:nvPr/>
        </p:nvSpPr>
        <p:spPr>
          <a:xfrm>
            <a:off x="5169024" y="5445224"/>
            <a:ext cx="1944217" cy="276999"/>
          </a:xfrm>
          <a:prstGeom prst="rect">
            <a:avLst/>
          </a:prstGeom>
          <a:noFill/>
        </p:spPr>
        <p:txBody>
          <a:bodyPr wrap="square" rtlCol="0">
            <a:spAutoFit/>
          </a:bodyPr>
          <a:lstStyle/>
          <a:p>
            <a:r>
              <a:rPr kumimoji="1" lang="en-US" altLang="ja-JP" sz="1200" dirty="0" smtClean="0"/>
              <a:t>600</a:t>
            </a:r>
            <a:r>
              <a:rPr kumimoji="1" lang="ja-JP" altLang="en-US" sz="1200" dirty="0" smtClean="0"/>
              <a:t>のうち</a:t>
            </a:r>
            <a:r>
              <a:rPr lang="en-US" altLang="ja-JP" sz="1200" dirty="0" smtClean="0"/>
              <a:t>200</a:t>
            </a:r>
            <a:r>
              <a:rPr lang="ja-JP" altLang="en-US" sz="1200" dirty="0" smtClean="0"/>
              <a:t>を</a:t>
            </a:r>
            <a:r>
              <a:rPr kumimoji="1" lang="en-US" altLang="ja-JP" sz="1200" dirty="0" smtClean="0"/>
              <a:t>1:1.5</a:t>
            </a:r>
            <a:r>
              <a:rPr kumimoji="1" lang="ja-JP" altLang="en-US" sz="1200" dirty="0" smtClean="0"/>
              <a:t>で</a:t>
            </a:r>
            <a:r>
              <a:rPr lang="ja-JP" altLang="en-US" sz="1200" dirty="0" smtClean="0"/>
              <a:t>按分</a:t>
            </a:r>
            <a:endParaRPr kumimoji="1" lang="ja-JP" altLang="en-US" sz="1200" dirty="0"/>
          </a:p>
        </p:txBody>
      </p:sp>
      <p:sp>
        <p:nvSpPr>
          <p:cNvPr id="68" name="左中かっこ 67"/>
          <p:cNvSpPr/>
          <p:nvPr/>
        </p:nvSpPr>
        <p:spPr>
          <a:xfrm rot="16200000">
            <a:off x="5637051" y="6019786"/>
            <a:ext cx="92770" cy="558307"/>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9" name="左中かっこ 68"/>
          <p:cNvSpPr/>
          <p:nvPr/>
        </p:nvSpPr>
        <p:spPr>
          <a:xfrm rot="16200000">
            <a:off x="6409441" y="5801521"/>
            <a:ext cx="118939" cy="1015598"/>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0" name="正方形/長方形 69"/>
          <p:cNvSpPr/>
          <p:nvPr/>
        </p:nvSpPr>
        <p:spPr>
          <a:xfrm>
            <a:off x="5745088" y="6309320"/>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a:t>
            </a:r>
            <a:endParaRPr kumimoji="1" lang="ja-JP" altLang="en-US" dirty="0">
              <a:solidFill>
                <a:schemeClr val="tx1"/>
              </a:solidFill>
            </a:endParaRPr>
          </a:p>
        </p:txBody>
      </p:sp>
      <p:sp>
        <p:nvSpPr>
          <p:cNvPr id="71" name="正方形/長方形 70"/>
          <p:cNvSpPr/>
          <p:nvPr/>
        </p:nvSpPr>
        <p:spPr>
          <a:xfrm>
            <a:off x="6393160" y="6309320"/>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a:t>
            </a:r>
            <a:endParaRPr kumimoji="1" lang="ja-JP" altLang="en-US" dirty="0">
              <a:solidFill>
                <a:schemeClr val="tx1"/>
              </a:solidFill>
            </a:endParaRPr>
          </a:p>
        </p:txBody>
      </p:sp>
      <p:sp>
        <p:nvSpPr>
          <p:cNvPr id="72" name="正方形/長方形 71"/>
          <p:cNvSpPr/>
          <p:nvPr/>
        </p:nvSpPr>
        <p:spPr>
          <a:xfrm>
            <a:off x="6105128" y="6309320"/>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73" name="左中かっこ 72"/>
          <p:cNvSpPr/>
          <p:nvPr/>
        </p:nvSpPr>
        <p:spPr>
          <a:xfrm rot="16200000" flipH="1" flipV="1">
            <a:off x="5431850" y="5811377"/>
            <a:ext cx="152459" cy="260712"/>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4" name="正方形/長方形 73"/>
          <p:cNvSpPr/>
          <p:nvPr/>
        </p:nvSpPr>
        <p:spPr>
          <a:xfrm>
            <a:off x="5385048" y="5589240"/>
            <a:ext cx="2880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１</a:t>
            </a:r>
            <a:endParaRPr kumimoji="1" lang="ja-JP" altLang="en-US" sz="1200" dirty="0">
              <a:solidFill>
                <a:schemeClr val="tx1"/>
              </a:solidFill>
            </a:endParaRPr>
          </a:p>
        </p:txBody>
      </p:sp>
      <p:sp>
        <p:nvSpPr>
          <p:cNvPr id="75" name="正方形/長方形 74"/>
          <p:cNvSpPr/>
          <p:nvPr/>
        </p:nvSpPr>
        <p:spPr>
          <a:xfrm>
            <a:off x="5601072" y="5589240"/>
            <a:ext cx="430291"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smtClean="0">
                <a:solidFill>
                  <a:schemeClr val="tx1"/>
                </a:solidFill>
              </a:rPr>
              <a:t>1.5</a:t>
            </a:r>
            <a:endParaRPr kumimoji="1" lang="ja-JP" altLang="en-US" sz="1200" dirty="0">
              <a:solidFill>
                <a:schemeClr val="tx1"/>
              </a:solidFill>
            </a:endParaRPr>
          </a:p>
        </p:txBody>
      </p:sp>
      <p:sp>
        <p:nvSpPr>
          <p:cNvPr id="76" name="左中かっこ 75"/>
          <p:cNvSpPr/>
          <p:nvPr/>
        </p:nvSpPr>
        <p:spPr>
          <a:xfrm rot="16200000" flipH="1" flipV="1">
            <a:off x="5712203" y="5788854"/>
            <a:ext cx="173735" cy="327035"/>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7" name="左中かっこ 76"/>
          <p:cNvSpPr/>
          <p:nvPr/>
        </p:nvSpPr>
        <p:spPr>
          <a:xfrm rot="16200000" flipH="1" flipV="1">
            <a:off x="6144585" y="5697380"/>
            <a:ext cx="137429" cy="503735"/>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8" name="正方形/長方形 77"/>
          <p:cNvSpPr/>
          <p:nvPr/>
        </p:nvSpPr>
        <p:spPr>
          <a:xfrm>
            <a:off x="6033120" y="5661248"/>
            <a:ext cx="85820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１   ：    １</a:t>
            </a:r>
            <a:endParaRPr kumimoji="1" lang="ja-JP" altLang="en-US" sz="1200" dirty="0">
              <a:solidFill>
                <a:schemeClr val="tx1"/>
              </a:solidFill>
            </a:endParaRPr>
          </a:p>
        </p:txBody>
      </p:sp>
      <p:sp>
        <p:nvSpPr>
          <p:cNvPr id="80" name="左中かっこ 79"/>
          <p:cNvSpPr/>
          <p:nvPr/>
        </p:nvSpPr>
        <p:spPr>
          <a:xfrm rot="16200000" flipH="1" flipV="1">
            <a:off x="6644056" y="5732624"/>
            <a:ext cx="137429" cy="479916"/>
          </a:xfrm>
          <a:prstGeom prst="lef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1" name="正方形/長方形 80"/>
          <p:cNvSpPr/>
          <p:nvPr/>
        </p:nvSpPr>
        <p:spPr>
          <a:xfrm>
            <a:off x="5377723" y="6042049"/>
            <a:ext cx="260713" cy="210507"/>
          </a:xfrm>
          <a:prstGeom prst="rect">
            <a:avLst/>
          </a:prstGeom>
          <a:solidFill>
            <a:srgbClr val="92D05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p:cNvSpPr/>
          <p:nvPr/>
        </p:nvSpPr>
        <p:spPr>
          <a:xfrm>
            <a:off x="5638436" y="6042049"/>
            <a:ext cx="383340" cy="210507"/>
          </a:xfrm>
          <a:prstGeom prst="rect">
            <a:avLst/>
          </a:pr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6453833" y="6042048"/>
            <a:ext cx="504199" cy="210507"/>
          </a:xfrm>
          <a:prstGeom prst="rect">
            <a:avLst/>
          </a:pr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5962589" y="6042049"/>
            <a:ext cx="502579" cy="210507"/>
          </a:xfrm>
          <a:prstGeom prst="rect">
            <a:avLst/>
          </a:prstGeom>
          <a:solidFill>
            <a:srgbClr val="92D05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5369335" y="6057292"/>
            <a:ext cx="592097" cy="21602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p:cNvSpPr/>
          <p:nvPr/>
        </p:nvSpPr>
        <p:spPr>
          <a:xfrm>
            <a:off x="5962590" y="6050540"/>
            <a:ext cx="995442" cy="21602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6537572" y="6021288"/>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200</a:t>
            </a:r>
            <a:endParaRPr kumimoji="1" lang="ja-JP" altLang="en-US" sz="800" dirty="0">
              <a:solidFill>
                <a:schemeClr val="tx1"/>
              </a:solidFill>
            </a:endParaRPr>
          </a:p>
        </p:txBody>
      </p:sp>
      <p:sp>
        <p:nvSpPr>
          <p:cNvPr id="87" name="正方形/長方形 86"/>
          <p:cNvSpPr/>
          <p:nvPr/>
        </p:nvSpPr>
        <p:spPr>
          <a:xfrm>
            <a:off x="6070484" y="6003285"/>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200</a:t>
            </a:r>
            <a:endParaRPr kumimoji="1" lang="ja-JP" altLang="en-US" sz="800" dirty="0">
              <a:solidFill>
                <a:schemeClr val="tx1"/>
              </a:solidFill>
            </a:endParaRPr>
          </a:p>
        </p:txBody>
      </p:sp>
      <p:sp>
        <p:nvSpPr>
          <p:cNvPr id="88" name="正方形/長方形 87"/>
          <p:cNvSpPr/>
          <p:nvPr/>
        </p:nvSpPr>
        <p:spPr>
          <a:xfrm>
            <a:off x="5603726" y="5997661"/>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120</a:t>
            </a:r>
            <a:endParaRPr kumimoji="1" lang="ja-JP" altLang="en-US" sz="800" dirty="0">
              <a:solidFill>
                <a:schemeClr val="tx1"/>
              </a:solidFill>
            </a:endParaRPr>
          </a:p>
        </p:txBody>
      </p:sp>
      <p:sp>
        <p:nvSpPr>
          <p:cNvPr id="89" name="正方形/長方形 88"/>
          <p:cNvSpPr/>
          <p:nvPr/>
        </p:nvSpPr>
        <p:spPr>
          <a:xfrm>
            <a:off x="5339465" y="5997661"/>
            <a:ext cx="35731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smtClean="0">
                <a:solidFill>
                  <a:schemeClr val="tx1"/>
                </a:solidFill>
              </a:rPr>
              <a:t>80</a:t>
            </a:r>
            <a:endParaRPr kumimoji="1" lang="ja-JP" altLang="en-US" sz="800" dirty="0">
              <a:solidFill>
                <a:schemeClr val="tx1"/>
              </a:solidFill>
            </a:endParaRPr>
          </a:p>
        </p:txBody>
      </p:sp>
      <p:sp>
        <p:nvSpPr>
          <p:cNvPr id="64" name="タイトル 1"/>
          <p:cNvSpPr txBox="1">
            <a:spLocks/>
          </p:cNvSpPr>
          <p:nvPr/>
        </p:nvSpPr>
        <p:spPr>
          <a:xfrm>
            <a:off x="1656184" y="6556821"/>
            <a:ext cx="8913440" cy="256555"/>
          </a:xfrm>
          <a:prstGeom prst="rect">
            <a:avLst/>
          </a:prstGeom>
          <a:noFill/>
          <a:ln w="9525">
            <a:noFill/>
            <a:prstDash val="dash"/>
          </a:ln>
        </p:spPr>
        <p:txBody>
          <a:bodyPr vert="horz" lIns="3600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lnSpc>
                <a:spcPts val="1800"/>
              </a:lnSpc>
            </a:pPr>
            <a:r>
              <a:rPr lang="en-US" altLang="ja-JP" sz="1200" dirty="0" smtClean="0">
                <a:latin typeface="+mj-ea"/>
              </a:rPr>
              <a:t>※</a:t>
            </a:r>
            <a:r>
              <a:rPr lang="ja-JP" altLang="en-US" sz="1200" dirty="0" smtClean="0">
                <a:latin typeface="+mj-ea"/>
              </a:rPr>
              <a:t>実際には、所得水準が低い都道府県には、普通調整交付金が多く交付されるため、納付金総額が調整される。</a:t>
            </a:r>
            <a:endParaRPr lang="en-US" altLang="ja-JP" sz="1200" dirty="0" smtClean="0">
              <a:latin typeface="+mj-ea"/>
            </a:endParaRPr>
          </a:p>
        </p:txBody>
      </p:sp>
      <p:sp>
        <p:nvSpPr>
          <p:cNvPr id="90" name="スライド番号プレースホルダー 6"/>
          <p:cNvSpPr>
            <a:spLocks noGrp="1"/>
          </p:cNvSpPr>
          <p:nvPr>
            <p:ph type="sldNum" sz="quarter" idx="12"/>
          </p:nvPr>
        </p:nvSpPr>
        <p:spPr>
          <a:xfrm>
            <a:off x="7605295" y="6537155"/>
            <a:ext cx="2311400" cy="365125"/>
          </a:xfrm>
        </p:spPr>
        <p:txBody>
          <a:bodyPr/>
          <a:lstStyle/>
          <a:p>
            <a:fld id="{AAE2563D-2777-4235-9ABA-305ABAA1ECF4}" type="slidenum">
              <a:rPr kumimoji="1" lang="ja-JP" altLang="en-US" smtClean="0"/>
              <a:t>26</a:t>
            </a:fld>
            <a:endParaRPr kumimoji="1" lang="ja-JP" altLang="en-US" dirty="0"/>
          </a:p>
        </p:txBody>
      </p:sp>
      <p:sp>
        <p:nvSpPr>
          <p:cNvPr id="92" name="テキスト ボックス 91"/>
          <p:cNvSpPr txBox="1"/>
          <p:nvPr/>
        </p:nvSpPr>
        <p:spPr>
          <a:xfrm>
            <a:off x="9092789" y="4353727"/>
            <a:ext cx="720069" cy="246221"/>
          </a:xfrm>
          <a:prstGeom prst="rect">
            <a:avLst/>
          </a:prstGeom>
          <a:noFill/>
        </p:spPr>
        <p:txBody>
          <a:bodyPr wrap="none" rtlCol="0">
            <a:spAutoFit/>
          </a:bodyPr>
          <a:lstStyle/>
          <a:p>
            <a:r>
              <a:rPr kumimoji="1" lang="en-US" altLang="ja-JP" sz="1000" dirty="0" smtClean="0"/>
              <a:t>(160+100)</a:t>
            </a:r>
            <a:endParaRPr kumimoji="1" lang="ja-JP" altLang="en-US" sz="1000" dirty="0"/>
          </a:p>
        </p:txBody>
      </p:sp>
      <p:sp>
        <p:nvSpPr>
          <p:cNvPr id="93" name="テキスト ボックス 92"/>
          <p:cNvSpPr txBox="1"/>
          <p:nvPr/>
        </p:nvSpPr>
        <p:spPr>
          <a:xfrm>
            <a:off x="9091375" y="4930021"/>
            <a:ext cx="720069" cy="246221"/>
          </a:xfrm>
          <a:prstGeom prst="rect">
            <a:avLst/>
          </a:prstGeom>
          <a:noFill/>
        </p:spPr>
        <p:txBody>
          <a:bodyPr wrap="none" rtlCol="0">
            <a:spAutoFit/>
          </a:bodyPr>
          <a:lstStyle/>
          <a:p>
            <a:r>
              <a:rPr kumimoji="1" lang="en-US" altLang="ja-JP" sz="1000" dirty="0" smtClean="0"/>
              <a:t>(240+100)</a:t>
            </a:r>
            <a:endParaRPr kumimoji="1" lang="ja-JP" altLang="en-US" sz="1000" dirty="0"/>
          </a:p>
        </p:txBody>
      </p:sp>
      <p:sp>
        <p:nvSpPr>
          <p:cNvPr id="94" name="テキスト ボックス 93"/>
          <p:cNvSpPr txBox="1"/>
          <p:nvPr/>
        </p:nvSpPr>
        <p:spPr>
          <a:xfrm>
            <a:off x="9087445" y="5661248"/>
            <a:ext cx="654346" cy="246221"/>
          </a:xfrm>
          <a:prstGeom prst="rect">
            <a:avLst/>
          </a:prstGeom>
          <a:noFill/>
        </p:spPr>
        <p:txBody>
          <a:bodyPr wrap="none" rtlCol="0">
            <a:spAutoFit/>
          </a:bodyPr>
          <a:lstStyle/>
          <a:p>
            <a:r>
              <a:rPr kumimoji="1" lang="en-US" altLang="ja-JP" sz="1000" dirty="0" smtClean="0"/>
              <a:t>(80+200)</a:t>
            </a:r>
            <a:endParaRPr kumimoji="1" lang="ja-JP" altLang="en-US" sz="1000" dirty="0"/>
          </a:p>
        </p:txBody>
      </p:sp>
      <p:sp>
        <p:nvSpPr>
          <p:cNvPr id="95" name="テキスト ボックス 94"/>
          <p:cNvSpPr txBox="1"/>
          <p:nvPr/>
        </p:nvSpPr>
        <p:spPr>
          <a:xfrm>
            <a:off x="9086031" y="6313031"/>
            <a:ext cx="720069" cy="246221"/>
          </a:xfrm>
          <a:prstGeom prst="rect">
            <a:avLst/>
          </a:prstGeom>
          <a:noFill/>
        </p:spPr>
        <p:txBody>
          <a:bodyPr wrap="none" rtlCol="0">
            <a:spAutoFit/>
          </a:bodyPr>
          <a:lstStyle/>
          <a:p>
            <a:r>
              <a:rPr kumimoji="1" lang="en-US" altLang="ja-JP" sz="1000" dirty="0" smtClean="0"/>
              <a:t>(120+200)</a:t>
            </a:r>
            <a:endParaRPr kumimoji="1" lang="ja-JP" altLang="en-US" sz="1000" dirty="0"/>
          </a:p>
        </p:txBody>
      </p:sp>
    </p:spTree>
    <p:extLst>
      <p:ext uri="{BB962C8B-B14F-4D97-AF65-F5344CB8AC3E}">
        <p14:creationId xmlns:p14="http://schemas.microsoft.com/office/powerpoint/2010/main" val="28473457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直線矢印コネクタ 47"/>
          <p:cNvCxnSpPr/>
          <p:nvPr/>
        </p:nvCxnSpPr>
        <p:spPr>
          <a:xfrm>
            <a:off x="1327484" y="2564633"/>
            <a:ext cx="0" cy="25714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直線矢印コネクタ 86"/>
          <p:cNvCxnSpPr>
            <a:endCxn id="86" idx="0"/>
          </p:cNvCxnSpPr>
          <p:nvPr/>
        </p:nvCxnSpPr>
        <p:spPr>
          <a:xfrm flipH="1">
            <a:off x="6575942" y="3046100"/>
            <a:ext cx="1326" cy="3363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a:off x="1327484" y="3148830"/>
            <a:ext cx="0" cy="24829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flipH="1">
            <a:off x="902480" y="3582351"/>
            <a:ext cx="4473" cy="420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521342" y="3780471"/>
            <a:ext cx="1325" cy="42059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6084484" y="3780472"/>
            <a:ext cx="0" cy="43299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5291450" y="464053"/>
            <a:ext cx="2563142" cy="6520185"/>
          </a:xfrm>
          <a:prstGeom prst="rect">
            <a:avLst/>
          </a:prstGeom>
          <a:no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dirty="0"/>
          </a:p>
        </p:txBody>
      </p:sp>
      <p:sp>
        <p:nvSpPr>
          <p:cNvPr id="41" name="正方形/長方形 40"/>
          <p:cNvSpPr/>
          <p:nvPr/>
        </p:nvSpPr>
        <p:spPr>
          <a:xfrm>
            <a:off x="2668460" y="464053"/>
            <a:ext cx="2563142" cy="6520185"/>
          </a:xfrm>
          <a:prstGeom prst="rect">
            <a:avLst/>
          </a:prstGeom>
          <a:noFill/>
          <a:ln w="63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dirty="0"/>
          </a:p>
        </p:txBody>
      </p:sp>
      <p:sp>
        <p:nvSpPr>
          <p:cNvPr id="39" name="正方形/長方形 38"/>
          <p:cNvSpPr/>
          <p:nvPr/>
        </p:nvSpPr>
        <p:spPr>
          <a:xfrm>
            <a:off x="49598" y="464053"/>
            <a:ext cx="2563142" cy="6513914"/>
          </a:xfrm>
          <a:prstGeom prst="rect">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dirty="0"/>
          </a:p>
        </p:txBody>
      </p:sp>
      <p:sp>
        <p:nvSpPr>
          <p:cNvPr id="6" name="Rectangle 6"/>
          <p:cNvSpPr>
            <a:spLocks noChangeArrowheads="1"/>
          </p:cNvSpPr>
          <p:nvPr/>
        </p:nvSpPr>
        <p:spPr bwMode="auto">
          <a:xfrm>
            <a:off x="138179" y="2785155"/>
            <a:ext cx="2340260" cy="392250"/>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332575" indent="-33257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＋高額医療費負担金（国分及び都道府県分）</a:t>
            </a:r>
            <a:endParaRPr lang="ja-JP" altLang="ja-JP" sz="700" dirty="0"/>
          </a:p>
          <a:p>
            <a:pPr marL="332575" indent="-332575" defTabSz="684154" eaLnBrk="0" hangingPunct="0"/>
            <a:r>
              <a:rPr lang="en-US" altLang="ja-JP" sz="700" dirty="0">
                <a:latin typeface="ＭＳ ゴシック" pitchFamily="49" charset="-128"/>
                <a:ea typeface="ＭＳ ゴシック" pitchFamily="49" charset="-128"/>
                <a:cs typeface="Times New Roman" pitchFamily="18" charset="0"/>
              </a:rPr>
              <a:t>    </a:t>
            </a:r>
            <a:r>
              <a:rPr lang="ja-JP" altLang="ja-JP" sz="700" dirty="0" smtClean="0">
                <a:latin typeface="ＭＳ ゴシック" pitchFamily="49" charset="-128"/>
                <a:ea typeface="ＭＳ ゴシック" pitchFamily="49" charset="-128"/>
                <a:cs typeface="Times New Roman" pitchFamily="18" charset="0"/>
              </a:rPr>
              <a:t>＋</a:t>
            </a:r>
            <a:r>
              <a:rPr lang="zh-TW" altLang="en-US" sz="700" dirty="0">
                <a:latin typeface="ＭＳ ゴシック" pitchFamily="49" charset="-128"/>
                <a:ea typeface="ＭＳ ゴシック" pitchFamily="49" charset="-128"/>
                <a:cs typeface="Times New Roman" pitchFamily="18" charset="0"/>
              </a:rPr>
              <a:t>特別高額医療費共同事業負担金</a:t>
            </a:r>
            <a:endParaRPr lang="ja-JP" altLang="ja-JP" sz="700" dirty="0" smtClean="0"/>
          </a:p>
          <a:p>
            <a:pPr marL="332575" indent="-332575" defTabSz="684154" eaLnBrk="0" hangingPunct="0"/>
            <a:r>
              <a:rPr lang="en-US" altLang="ja-JP" sz="700" dirty="0" smtClean="0">
                <a:latin typeface="ＭＳ ゴシック" pitchFamily="49" charset="-128"/>
                <a:ea typeface="ＭＳ ゴシック" pitchFamily="49" charset="-128"/>
                <a:cs typeface="Times New Roman" pitchFamily="18" charset="0"/>
              </a:rPr>
              <a:t>    </a:t>
            </a:r>
            <a:r>
              <a:rPr lang="ja-JP" altLang="ja-JP" sz="700" dirty="0" smtClean="0">
                <a:latin typeface="ＭＳ ゴシック" pitchFamily="49" charset="-128"/>
                <a:ea typeface="ＭＳ ゴシック" pitchFamily="49" charset="-128"/>
                <a:cs typeface="Times New Roman" pitchFamily="18" charset="0"/>
              </a:rPr>
              <a:t>＝納付金算定基礎額</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Ｃ</a:t>
            </a:r>
            <a:r>
              <a:rPr lang="en-US" altLang="ja-JP" sz="700" dirty="0" smtClean="0">
                <a:latin typeface="ＭＳ ゴシック" pitchFamily="49" charset="-128"/>
                <a:ea typeface="ＭＳ ゴシック" pitchFamily="49" charset="-128"/>
                <a:cs typeface="Times New Roman" pitchFamily="18" charset="0"/>
              </a:rPr>
              <a:t>)</a:t>
            </a:r>
            <a:endParaRPr lang="ja-JP" altLang="ja-JP" sz="700" dirty="0"/>
          </a:p>
        </p:txBody>
      </p:sp>
      <p:sp>
        <p:nvSpPr>
          <p:cNvPr id="10" name="Rectangle 12"/>
          <p:cNvSpPr>
            <a:spLocks noChangeArrowheads="1"/>
          </p:cNvSpPr>
          <p:nvPr/>
        </p:nvSpPr>
        <p:spPr bwMode="auto">
          <a:xfrm>
            <a:off x="138179" y="3382405"/>
            <a:ext cx="2340260" cy="499971"/>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465605" indent="-46560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Ｃ</a:t>
            </a:r>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 ×｛１＋</a:t>
            </a:r>
            <a:r>
              <a:rPr lang="ja-JP" altLang="ja-JP" sz="700" dirty="0" smtClean="0">
                <a:latin typeface="ＭＳ ゴシック" pitchFamily="49" charset="-128"/>
                <a:ea typeface="ＭＳ ゴシック" pitchFamily="49" charset="-128"/>
                <a:cs typeface="Times New Roman" pitchFamily="18" charset="0"/>
              </a:rPr>
              <a:t>α</a:t>
            </a:r>
            <a:r>
              <a:rPr lang="ja-JP" altLang="en-US" sz="700" dirty="0" smtClean="0">
                <a:latin typeface="ＭＳ ゴシック" pitchFamily="49" charset="-128"/>
                <a:ea typeface="ＭＳ ゴシック" pitchFamily="49" charset="-128"/>
                <a:cs typeface="Times New Roman" pitchFamily="18" charset="0"/>
              </a:rPr>
              <a:t>・</a:t>
            </a:r>
            <a:r>
              <a:rPr lang="ja-JP" altLang="ja-JP" sz="700" dirty="0" smtClean="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年齢調整後の医療費指数－１）｝</a:t>
            </a:r>
            <a:endParaRPr lang="ja-JP" altLang="ja-JP" sz="700" dirty="0"/>
          </a:p>
          <a:p>
            <a:pPr marL="465605" indent="-465605" defTabSz="684154" eaLnBrk="0" hangingPunct="0"/>
            <a:r>
              <a:rPr lang="ja-JP" altLang="ja-JP" sz="700" dirty="0">
                <a:latin typeface="ＭＳ ゴシック" pitchFamily="49" charset="-128"/>
                <a:ea typeface="ＭＳ ゴシック" pitchFamily="49" charset="-128"/>
                <a:cs typeface="Times New Roman" pitchFamily="18" charset="0"/>
              </a:rPr>
              <a:t>　 </a:t>
            </a:r>
            <a:r>
              <a:rPr lang="en-US" altLang="ja-JP" sz="700" dirty="0">
                <a:latin typeface="ＭＳ ゴシック" pitchFamily="49" charset="-128"/>
                <a:ea typeface="ＭＳ ゴシック" pitchFamily="49" charset="-128"/>
                <a:cs typeface="Times New Roman" pitchFamily="18" charset="0"/>
              </a:rPr>
              <a:t>  </a:t>
            </a:r>
            <a:r>
              <a:rPr lang="ja-JP" altLang="ja-JP" sz="700" dirty="0">
                <a:latin typeface="ＭＳ ゴシック" pitchFamily="49" charset="-128"/>
                <a:ea typeface="ＭＳ ゴシック" pitchFamily="49" charset="-128"/>
                <a:cs typeface="Times New Roman" pitchFamily="18" charset="0"/>
              </a:rPr>
              <a:t>×</a:t>
            </a:r>
            <a:r>
              <a:rPr lang="ja-JP" altLang="en-US" sz="600" dirty="0">
                <a:latin typeface="ＭＳ ゴシック" pitchFamily="49" charset="-128"/>
                <a:ea typeface="ＭＳ ゴシック" pitchFamily="49" charset="-128"/>
                <a:cs typeface="Times New Roman" pitchFamily="18" charset="0"/>
              </a:rPr>
              <a:t>｛</a:t>
            </a:r>
            <a:r>
              <a:rPr lang="en-US" altLang="ja-JP" sz="600" dirty="0" smtClean="0">
                <a:latin typeface="ＭＳ ゴシック" pitchFamily="49" charset="-128"/>
                <a:ea typeface="ＭＳ ゴシック" pitchFamily="49" charset="-128"/>
                <a:cs typeface="Times New Roman" pitchFamily="18" charset="0"/>
              </a:rPr>
              <a:t>β</a:t>
            </a:r>
            <a:r>
              <a:rPr lang="ja-JP" altLang="en-US" sz="600" dirty="0" smtClean="0">
                <a:latin typeface="ＭＳ ゴシック" pitchFamily="49" charset="-128"/>
                <a:ea typeface="ＭＳ ゴシック" pitchFamily="49" charset="-128"/>
                <a:cs typeface="Times New Roman" pitchFamily="18" charset="0"/>
              </a:rPr>
              <a:t>・（</a:t>
            </a:r>
            <a:r>
              <a:rPr lang="ja-JP" altLang="en-US" sz="600" dirty="0">
                <a:latin typeface="ＭＳ ゴシック" pitchFamily="49" charset="-128"/>
                <a:ea typeface="ＭＳ ゴシック" pitchFamily="49" charset="-128"/>
                <a:cs typeface="Times New Roman" pitchFamily="18" charset="0"/>
              </a:rPr>
              <a:t>応能シェア）＋（応益シェア）｝</a:t>
            </a:r>
            <a:r>
              <a:rPr lang="en-US" altLang="ja-JP" sz="600" dirty="0">
                <a:latin typeface="ＭＳ ゴシック" pitchFamily="49" charset="-128"/>
                <a:ea typeface="ＭＳ ゴシック" pitchFamily="49" charset="-128"/>
                <a:cs typeface="Times New Roman" pitchFamily="18" charset="0"/>
              </a:rPr>
              <a:t>/</a:t>
            </a:r>
            <a:r>
              <a:rPr lang="ja-JP" altLang="en-US" sz="600" dirty="0">
                <a:latin typeface="ＭＳ ゴシック" pitchFamily="49" charset="-128"/>
                <a:ea typeface="ＭＳ ゴシック" pitchFamily="49" charset="-128"/>
                <a:cs typeface="Times New Roman" pitchFamily="18" charset="0"/>
              </a:rPr>
              <a:t>（１＋</a:t>
            </a:r>
            <a:r>
              <a:rPr lang="en-US" altLang="ja-JP" sz="600" dirty="0">
                <a:latin typeface="ＭＳ ゴシック" pitchFamily="49" charset="-128"/>
                <a:ea typeface="ＭＳ ゴシック" pitchFamily="49" charset="-128"/>
                <a:cs typeface="Times New Roman" pitchFamily="18" charset="0"/>
              </a:rPr>
              <a:t>β</a:t>
            </a:r>
            <a:r>
              <a:rPr lang="ja-JP" altLang="en-US" sz="600" dirty="0">
                <a:latin typeface="ＭＳ ゴシック" pitchFamily="49" charset="-128"/>
                <a:ea typeface="ＭＳ ゴシック" pitchFamily="49" charset="-128"/>
                <a:cs typeface="Times New Roman" pitchFamily="18" charset="0"/>
              </a:rPr>
              <a:t>）</a:t>
            </a:r>
            <a:endParaRPr lang="en-US" altLang="ja-JP" sz="600" dirty="0">
              <a:latin typeface="ＭＳ ゴシック" pitchFamily="49" charset="-128"/>
              <a:ea typeface="ＭＳ ゴシック" pitchFamily="49" charset="-128"/>
              <a:cs typeface="Times New Roman" pitchFamily="18" charset="0"/>
            </a:endParaRPr>
          </a:p>
          <a:p>
            <a:pPr marL="465605" indent="-465605" defTabSz="684154" eaLnBrk="0" hangingPunct="0"/>
            <a:r>
              <a:rPr lang="ja-JP" altLang="en-US" sz="700" dirty="0" smtClean="0">
                <a:latin typeface="ＭＳ ゴシック" pitchFamily="49" charset="-128"/>
                <a:ea typeface="ＭＳ ゴシック" pitchFamily="49" charset="-128"/>
                <a:cs typeface="Times New Roman" pitchFamily="18" charset="0"/>
              </a:rPr>
              <a:t>　   </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　</a:t>
            </a:r>
            <a:r>
              <a:rPr lang="en-US" altLang="ja-JP" sz="700" dirty="0">
                <a:latin typeface="ＭＳ ゴシック" pitchFamily="49" charset="-128"/>
                <a:ea typeface="ＭＳ ゴシック" pitchFamily="49" charset="-128"/>
                <a:cs typeface="Times New Roman" pitchFamily="18" charset="0"/>
              </a:rPr>
              <a:t>γ</a:t>
            </a:r>
            <a:endParaRPr lang="en-US" altLang="ja-JP" sz="700" dirty="0"/>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＝各市町村ごとの納付金基礎額</a:t>
            </a:r>
            <a:r>
              <a:rPr lang="en-US" altLang="ja-JP" sz="700" dirty="0">
                <a:latin typeface="ＭＳ ゴシック" pitchFamily="49" charset="-128"/>
                <a:ea typeface="ＭＳ ゴシック" pitchFamily="49" charset="-128"/>
                <a:cs typeface="Times New Roman" pitchFamily="18" charset="0"/>
              </a:rPr>
              <a:t>(c)</a:t>
            </a:r>
            <a:r>
              <a:rPr lang="ja-JP" altLang="en-US" sz="700" dirty="0">
                <a:latin typeface="ＭＳ ゴシック" pitchFamily="49" charset="-128"/>
                <a:ea typeface="ＭＳ ゴシック" pitchFamily="49" charset="-128"/>
                <a:cs typeface="Times New Roman" pitchFamily="18" charset="0"/>
              </a:rPr>
              <a:t>　</a:t>
            </a:r>
            <a:endParaRPr lang="ja-JP" altLang="en-US" sz="700" dirty="0"/>
          </a:p>
        </p:txBody>
      </p:sp>
      <p:sp>
        <p:nvSpPr>
          <p:cNvPr id="3" name="テキスト ボックス 2"/>
          <p:cNvSpPr txBox="1"/>
          <p:nvPr/>
        </p:nvSpPr>
        <p:spPr>
          <a:xfrm>
            <a:off x="992560" y="291308"/>
            <a:ext cx="676775" cy="284528"/>
          </a:xfrm>
          <a:prstGeom prst="rect">
            <a:avLst/>
          </a:prstGeom>
          <a:solidFill>
            <a:schemeClr val="bg1"/>
          </a:solidFill>
          <a:ln>
            <a:solidFill>
              <a:srgbClr val="FF0000"/>
            </a:solidFill>
          </a:ln>
        </p:spPr>
        <p:txBody>
          <a:bodyPr wrap="none" lIns="68415" tIns="34208" rIns="68415" bIns="34208" rtlCol="0">
            <a:spAutoFit/>
          </a:bodyPr>
          <a:lstStyle/>
          <a:p>
            <a:r>
              <a:rPr lang="ja-JP" altLang="en-US" sz="1400" dirty="0" smtClean="0"/>
              <a:t>医療分</a:t>
            </a:r>
            <a:endParaRPr kumimoji="1" lang="ja-JP" altLang="en-US" sz="1400" dirty="0"/>
          </a:p>
        </p:txBody>
      </p:sp>
      <p:sp>
        <p:nvSpPr>
          <p:cNvPr id="21" name="テキスト ボックス 20"/>
          <p:cNvSpPr txBox="1"/>
          <p:nvPr/>
        </p:nvSpPr>
        <p:spPr>
          <a:xfrm>
            <a:off x="3047371" y="291308"/>
            <a:ext cx="1753993" cy="284528"/>
          </a:xfrm>
          <a:prstGeom prst="rect">
            <a:avLst/>
          </a:prstGeom>
          <a:solidFill>
            <a:schemeClr val="bg1"/>
          </a:solidFill>
          <a:ln>
            <a:solidFill>
              <a:srgbClr val="0000FF"/>
            </a:solidFill>
          </a:ln>
        </p:spPr>
        <p:txBody>
          <a:bodyPr wrap="none" lIns="68415" tIns="34208" rIns="68415" bIns="34208" rtlCol="0">
            <a:spAutoFit/>
          </a:bodyPr>
          <a:lstStyle/>
          <a:p>
            <a:r>
              <a:rPr lang="ja-JP" altLang="en-US" sz="1400" dirty="0" smtClean="0"/>
              <a:t>後期高齢者支援金分</a:t>
            </a:r>
            <a:endParaRPr kumimoji="1" lang="ja-JP" altLang="en-US" sz="1400" dirty="0"/>
          </a:p>
        </p:txBody>
      </p:sp>
      <p:sp>
        <p:nvSpPr>
          <p:cNvPr id="22" name="テキスト ボックス 21"/>
          <p:cNvSpPr txBox="1"/>
          <p:nvPr/>
        </p:nvSpPr>
        <p:spPr>
          <a:xfrm>
            <a:off x="5969864" y="291308"/>
            <a:ext cx="1215384" cy="284528"/>
          </a:xfrm>
          <a:prstGeom prst="rect">
            <a:avLst/>
          </a:prstGeom>
          <a:solidFill>
            <a:schemeClr val="bg1"/>
          </a:solidFill>
          <a:ln>
            <a:solidFill>
              <a:srgbClr val="00B050"/>
            </a:solidFill>
          </a:ln>
        </p:spPr>
        <p:txBody>
          <a:bodyPr wrap="none" lIns="68415" tIns="34208" rIns="68415" bIns="34208" rtlCol="0">
            <a:spAutoFit/>
          </a:bodyPr>
          <a:lstStyle/>
          <a:p>
            <a:r>
              <a:rPr lang="ja-JP" altLang="en-US" sz="1400" dirty="0" smtClean="0"/>
              <a:t>介護納付金分</a:t>
            </a:r>
            <a:endParaRPr kumimoji="1" lang="ja-JP" altLang="en-US" sz="1400" dirty="0"/>
          </a:p>
        </p:txBody>
      </p:sp>
      <p:cxnSp>
        <p:nvCxnSpPr>
          <p:cNvPr id="23" name="直線コネクタ 22"/>
          <p:cNvCxnSpPr/>
          <p:nvPr/>
        </p:nvCxnSpPr>
        <p:spPr>
          <a:xfrm>
            <a:off x="571424" y="4278497"/>
            <a:ext cx="0" cy="257950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Rectangle 12"/>
          <p:cNvSpPr>
            <a:spLocks noChangeArrowheads="1"/>
          </p:cNvSpPr>
          <p:nvPr/>
        </p:nvSpPr>
        <p:spPr bwMode="auto">
          <a:xfrm>
            <a:off x="2779901" y="3372880"/>
            <a:ext cx="2340260" cy="499971"/>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465605" indent="-46560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Ｃ</a:t>
            </a:r>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 ×</a:t>
            </a:r>
            <a:r>
              <a:rPr lang="ja-JP" altLang="ja-JP" sz="600" dirty="0">
                <a:latin typeface="ＭＳ ゴシック" pitchFamily="49" charset="-128"/>
                <a:ea typeface="ＭＳ ゴシック" pitchFamily="49" charset="-128"/>
                <a:cs typeface="Times New Roman" pitchFamily="18" charset="0"/>
              </a:rPr>
              <a:t>｛</a:t>
            </a:r>
            <a:r>
              <a:rPr lang="ja-JP" altLang="ja-JP" sz="600" dirty="0" smtClean="0">
                <a:latin typeface="ＭＳ ゴシック" pitchFamily="49" charset="-128"/>
                <a:ea typeface="ＭＳ ゴシック" pitchFamily="49" charset="-128"/>
                <a:cs typeface="Times New Roman" pitchFamily="18" charset="0"/>
              </a:rPr>
              <a:t>β</a:t>
            </a:r>
            <a:r>
              <a:rPr lang="ja-JP" altLang="en-US" sz="600" dirty="0" smtClean="0">
                <a:latin typeface="ＭＳ ゴシック" pitchFamily="49" charset="-128"/>
                <a:ea typeface="ＭＳ ゴシック" pitchFamily="49" charset="-128"/>
                <a:cs typeface="Times New Roman" pitchFamily="18" charset="0"/>
              </a:rPr>
              <a:t>・</a:t>
            </a:r>
            <a:r>
              <a:rPr lang="ja-JP" altLang="ja-JP" sz="600" dirty="0" smtClean="0">
                <a:latin typeface="ＭＳ ゴシック" pitchFamily="49" charset="-128"/>
                <a:ea typeface="ＭＳ ゴシック" pitchFamily="49" charset="-128"/>
                <a:cs typeface="Times New Roman" pitchFamily="18" charset="0"/>
              </a:rPr>
              <a:t>（</a:t>
            </a:r>
            <a:r>
              <a:rPr lang="ja-JP" altLang="ja-JP" sz="600" dirty="0">
                <a:latin typeface="ＭＳ ゴシック" pitchFamily="49" charset="-128"/>
                <a:ea typeface="ＭＳ ゴシック" pitchFamily="49" charset="-128"/>
                <a:cs typeface="Times New Roman" pitchFamily="18" charset="0"/>
              </a:rPr>
              <a:t>応能シェア）＋（応益シェア）｝</a:t>
            </a:r>
            <a:r>
              <a:rPr lang="en-US" altLang="ja-JP" sz="600" dirty="0">
                <a:latin typeface="ＭＳ ゴシック" pitchFamily="49" charset="-128"/>
                <a:ea typeface="ＭＳ ゴシック" pitchFamily="49" charset="-128"/>
                <a:cs typeface="Times New Roman" pitchFamily="18" charset="0"/>
              </a:rPr>
              <a:t>/</a:t>
            </a:r>
            <a:r>
              <a:rPr lang="ja-JP" altLang="ja-JP" sz="600" dirty="0">
                <a:latin typeface="ＭＳ ゴシック" pitchFamily="49" charset="-128"/>
                <a:ea typeface="ＭＳ ゴシック" pitchFamily="49" charset="-128"/>
                <a:cs typeface="Times New Roman" pitchFamily="18" charset="0"/>
              </a:rPr>
              <a:t>（１＋β）</a:t>
            </a:r>
            <a:endParaRPr lang="ja-JP" altLang="ja-JP" sz="600" dirty="0"/>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　</a:t>
            </a:r>
            <a:r>
              <a:rPr lang="en-US" altLang="ja-JP" sz="700" dirty="0" smtClean="0">
                <a:latin typeface="ＭＳ ゴシック" pitchFamily="49" charset="-128"/>
                <a:ea typeface="ＭＳ ゴシック" pitchFamily="49" charset="-128"/>
                <a:cs typeface="Times New Roman" pitchFamily="18" charset="0"/>
              </a:rPr>
              <a:t>γ</a:t>
            </a:r>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＝各市町村ごとの納付金基礎額</a:t>
            </a:r>
            <a:r>
              <a:rPr lang="en-US" altLang="ja-JP" sz="700" dirty="0">
                <a:latin typeface="ＭＳ ゴシック" pitchFamily="49" charset="-128"/>
                <a:ea typeface="ＭＳ ゴシック" pitchFamily="49" charset="-128"/>
                <a:cs typeface="Times New Roman" pitchFamily="18" charset="0"/>
              </a:rPr>
              <a:t>(c)</a:t>
            </a:r>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a:t>
            </a:r>
            <a:endParaRPr lang="ja-JP" altLang="en-US" sz="700" dirty="0"/>
          </a:p>
        </p:txBody>
      </p:sp>
      <p:cxnSp>
        <p:nvCxnSpPr>
          <p:cNvPr id="32" name="直線コネクタ 31"/>
          <p:cNvCxnSpPr/>
          <p:nvPr/>
        </p:nvCxnSpPr>
        <p:spPr>
          <a:xfrm>
            <a:off x="3190287" y="4275899"/>
            <a:ext cx="0" cy="257950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1554051" y="4464541"/>
            <a:ext cx="0" cy="41403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306388" y="4441126"/>
            <a:ext cx="0" cy="27322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a:off x="1554051" y="6089635"/>
            <a:ext cx="0" cy="108378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endCxn id="29" idx="0"/>
          </p:cNvCxnSpPr>
          <p:nvPr/>
        </p:nvCxnSpPr>
        <p:spPr>
          <a:xfrm flipH="1">
            <a:off x="3950031" y="3036565"/>
            <a:ext cx="1326" cy="3363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4174238" y="4764821"/>
            <a:ext cx="0" cy="68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a:off x="3191611" y="4369118"/>
            <a:ext cx="0" cy="27322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p:nvPr/>
        </p:nvCxnSpPr>
        <p:spPr>
          <a:xfrm>
            <a:off x="4174238" y="5889182"/>
            <a:ext cx="0" cy="128423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a:off x="6796800" y="4777218"/>
            <a:ext cx="0" cy="68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a:off x="5753429" y="4467973"/>
            <a:ext cx="0" cy="27322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6796800" y="5961190"/>
            <a:ext cx="0" cy="128423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6"/>
          <p:cNvSpPr>
            <a:spLocks noChangeArrowheads="1"/>
          </p:cNvSpPr>
          <p:nvPr/>
        </p:nvSpPr>
        <p:spPr bwMode="auto">
          <a:xfrm>
            <a:off x="2779901" y="2706224"/>
            <a:ext cx="2340260" cy="392250"/>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332575" indent="-332575" defTabSz="684154"/>
            <a:endParaRPr lang="en-US" altLang="ja-JP" sz="700" dirty="0">
              <a:latin typeface="ＭＳ ゴシック" pitchFamily="49" charset="-128"/>
              <a:ea typeface="ＭＳ ゴシック" pitchFamily="49" charset="-128"/>
              <a:cs typeface="Times New Roman" pitchFamily="18" charset="0"/>
            </a:endParaRPr>
          </a:p>
          <a:p>
            <a:pPr marL="332575" indent="-33257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 </a:t>
            </a:r>
            <a:r>
              <a:rPr lang="ja-JP" altLang="ja-JP" sz="700" dirty="0">
                <a:latin typeface="ＭＳ ゴシック" pitchFamily="49" charset="-128"/>
                <a:ea typeface="ＭＳ ゴシック" pitchFamily="49" charset="-128"/>
                <a:cs typeface="Times New Roman" pitchFamily="18" charset="0"/>
              </a:rPr>
              <a:t>＝納付金算定基礎額</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Ｃ</a:t>
            </a:r>
            <a:r>
              <a:rPr lang="en-US" altLang="ja-JP" sz="700" dirty="0">
                <a:latin typeface="ＭＳ ゴシック" pitchFamily="49" charset="-128"/>
                <a:ea typeface="ＭＳ ゴシック" pitchFamily="49" charset="-128"/>
                <a:cs typeface="Times New Roman" pitchFamily="18" charset="0"/>
              </a:rPr>
              <a:t>)</a:t>
            </a:r>
          </a:p>
          <a:p>
            <a:pPr marL="332575" indent="-332575" defTabSz="684154"/>
            <a:endParaRPr lang="ja-JP" altLang="ja-JP" sz="700" dirty="0"/>
          </a:p>
        </p:txBody>
      </p:sp>
      <p:sp>
        <p:nvSpPr>
          <p:cNvPr id="34" name="Rectangle 6"/>
          <p:cNvSpPr>
            <a:spLocks noChangeArrowheads="1"/>
          </p:cNvSpPr>
          <p:nvPr/>
        </p:nvSpPr>
        <p:spPr bwMode="auto">
          <a:xfrm>
            <a:off x="5398764" y="2706223"/>
            <a:ext cx="2340260" cy="392250"/>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332575" indent="-332575" defTabSz="684154"/>
            <a:endParaRPr lang="en-US" altLang="ja-JP" sz="700" dirty="0">
              <a:latin typeface="ＭＳ ゴシック" pitchFamily="49" charset="-128"/>
              <a:ea typeface="ＭＳ ゴシック" pitchFamily="49" charset="-128"/>
              <a:cs typeface="Times New Roman" pitchFamily="18" charset="0"/>
            </a:endParaRPr>
          </a:p>
          <a:p>
            <a:pPr marL="332575" indent="-33257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 </a:t>
            </a:r>
            <a:r>
              <a:rPr lang="ja-JP" altLang="ja-JP" sz="700" dirty="0">
                <a:latin typeface="ＭＳ ゴシック" pitchFamily="49" charset="-128"/>
                <a:ea typeface="ＭＳ ゴシック" pitchFamily="49" charset="-128"/>
                <a:cs typeface="Times New Roman" pitchFamily="18" charset="0"/>
              </a:rPr>
              <a:t>＝納付金算定基礎額</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Ｃ</a:t>
            </a:r>
            <a:r>
              <a:rPr lang="en-US" altLang="ja-JP" sz="700" dirty="0">
                <a:latin typeface="ＭＳ ゴシック" pitchFamily="49" charset="-128"/>
                <a:ea typeface="ＭＳ ゴシック" pitchFamily="49" charset="-128"/>
                <a:cs typeface="Times New Roman" pitchFamily="18" charset="0"/>
              </a:rPr>
              <a:t>)</a:t>
            </a:r>
          </a:p>
          <a:p>
            <a:pPr marL="332575" indent="-332575" defTabSz="684154"/>
            <a:endParaRPr lang="ja-JP" altLang="ja-JP" sz="700" dirty="0"/>
          </a:p>
        </p:txBody>
      </p:sp>
      <p:cxnSp>
        <p:nvCxnSpPr>
          <p:cNvPr id="61" name="直線矢印コネクタ 60"/>
          <p:cNvCxnSpPr/>
          <p:nvPr/>
        </p:nvCxnSpPr>
        <p:spPr>
          <a:xfrm>
            <a:off x="3950031" y="2401838"/>
            <a:ext cx="0" cy="32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p:nvPr/>
        </p:nvCxnSpPr>
        <p:spPr>
          <a:xfrm>
            <a:off x="6498432" y="2392313"/>
            <a:ext cx="0" cy="32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5"/>
          <p:cNvSpPr>
            <a:spLocks noChangeArrowheads="1"/>
          </p:cNvSpPr>
          <p:nvPr/>
        </p:nvSpPr>
        <p:spPr bwMode="auto">
          <a:xfrm>
            <a:off x="138179" y="3969580"/>
            <a:ext cx="1919394" cy="715415"/>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270811" indent="-270811"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(c) </a:t>
            </a:r>
            <a:r>
              <a:rPr lang="ja-JP" altLang="en-US" sz="700" dirty="0">
                <a:latin typeface="ＭＳ ゴシック" pitchFamily="49" charset="-128"/>
                <a:ea typeface="ＭＳ ゴシック" pitchFamily="49" charset="-128"/>
                <a:cs typeface="Times New Roman" pitchFamily="18" charset="0"/>
              </a:rPr>
              <a:t>▲高額医療費負担金調整</a:t>
            </a:r>
            <a:endParaRPr lang="en-US" altLang="ja-JP"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a:t>
            </a:r>
            <a:r>
              <a:rPr lang="zh-TW" altLang="en-US" sz="700" dirty="0">
                <a:latin typeface="ＭＳ ゴシック" pitchFamily="49" charset="-128"/>
                <a:ea typeface="ＭＳ ゴシック" pitchFamily="49" charset="-128"/>
                <a:cs typeface="Times New Roman" pitchFamily="18" charset="0"/>
              </a:rPr>
              <a:t>特別高額医療費共同事業負担</a:t>
            </a:r>
            <a:r>
              <a:rPr lang="zh-TW" altLang="en-US" sz="700" dirty="0" smtClean="0">
                <a:latin typeface="ＭＳ ゴシック" pitchFamily="49" charset="-128"/>
                <a:ea typeface="ＭＳ ゴシック" pitchFamily="49" charset="-128"/>
                <a:cs typeface="Times New Roman" pitchFamily="18" charset="0"/>
              </a:rPr>
              <a:t>金</a:t>
            </a:r>
            <a:endParaRPr lang="en-US" altLang="zh-TW"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地方単独事業の減額調整分</a:t>
            </a:r>
            <a:endParaRPr lang="ja-JP" altLang="en-US" sz="700" dirty="0">
              <a:latin typeface="Arial" pitchFamily="34" charset="0"/>
              <a:ea typeface="ＭＳ Ｐゴシック" pitchFamily="50" charset="-128"/>
              <a:cs typeface="ＭＳ Ｐゴシック" pitchFamily="50" charset="-128"/>
            </a:endParaRPr>
          </a:p>
          <a:p>
            <a:pPr marL="270811" indent="-270811" defTabSz="684154" eaLnBrk="0" fontAlgn="base" hangingPunct="0">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＋財政安定化基金の返済分・補填分</a:t>
            </a:r>
            <a:endParaRPr lang="ja-JP" altLang="en-US" sz="700" dirty="0">
              <a:latin typeface="Arial" pitchFamily="34" charset="0"/>
              <a:ea typeface="ＭＳ Ｐゴシック" pitchFamily="50" charset="-128"/>
              <a:cs typeface="ＭＳ Ｐゴシック" pitchFamily="50" charset="-128"/>
            </a:endParaRPr>
          </a:p>
          <a:p>
            <a:pPr marL="270811" indent="-270811" defTabSz="684154" eaLnBrk="0" fontAlgn="base" hangingPunct="0">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＋審査支払</a:t>
            </a:r>
            <a:r>
              <a:rPr lang="ja-JP" altLang="en-US" sz="700" dirty="0" smtClean="0">
                <a:latin typeface="ＭＳ ゴシック" pitchFamily="49" charset="-128"/>
                <a:ea typeface="ＭＳ ゴシック" pitchFamily="49" charset="-128"/>
                <a:cs typeface="Times New Roman" pitchFamily="18" charset="0"/>
              </a:rPr>
              <a:t>手数料</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eaLnBrk="0" fontAlgn="base" hangingPunct="0">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＝各市町村の納付金（一般分）</a:t>
            </a:r>
            <a:r>
              <a:rPr lang="en-US" altLang="ja-JP" sz="700" dirty="0">
                <a:latin typeface="ＭＳ ゴシック" pitchFamily="49" charset="-128"/>
                <a:ea typeface="ＭＳ ゴシック" pitchFamily="49" charset="-128"/>
                <a:cs typeface="Times New Roman" pitchFamily="18" charset="0"/>
              </a:rPr>
              <a:t>(d)</a:t>
            </a:r>
            <a:endParaRPr lang="ja-JP" altLang="en-US" sz="700" dirty="0">
              <a:latin typeface="Arial" pitchFamily="34" charset="0"/>
              <a:ea typeface="ＭＳ Ｐゴシック" pitchFamily="50" charset="-128"/>
              <a:cs typeface="ＭＳ Ｐゴシック" pitchFamily="50" charset="-128"/>
            </a:endParaRPr>
          </a:p>
        </p:txBody>
      </p:sp>
      <p:sp>
        <p:nvSpPr>
          <p:cNvPr id="30" name="Rectangle 15"/>
          <p:cNvSpPr>
            <a:spLocks noChangeArrowheads="1"/>
          </p:cNvSpPr>
          <p:nvPr/>
        </p:nvSpPr>
        <p:spPr bwMode="auto">
          <a:xfrm>
            <a:off x="2779901" y="4189159"/>
            <a:ext cx="2117378" cy="607693"/>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(c)</a:t>
            </a:r>
            <a:r>
              <a:rPr lang="ja-JP" altLang="en-US" sz="700" dirty="0">
                <a:latin typeface="ＭＳ ゴシック" pitchFamily="49" charset="-128"/>
                <a:ea typeface="ＭＳ ゴシック" pitchFamily="49" charset="-128"/>
                <a:cs typeface="Times New Roman" pitchFamily="18" charset="0"/>
              </a:rPr>
              <a:t>＝各市町村の納付金（一般分）</a:t>
            </a:r>
            <a:r>
              <a:rPr lang="en-US" altLang="ja-JP" sz="700" dirty="0">
                <a:latin typeface="ＭＳ ゴシック" pitchFamily="49" charset="-128"/>
                <a:ea typeface="ＭＳ ゴシック" pitchFamily="49" charset="-128"/>
                <a:cs typeface="Times New Roman" pitchFamily="18" charset="0"/>
              </a:rPr>
              <a:t>(d)</a:t>
            </a: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36" name="Rectangle 15"/>
          <p:cNvSpPr>
            <a:spLocks noChangeArrowheads="1"/>
          </p:cNvSpPr>
          <p:nvPr/>
        </p:nvSpPr>
        <p:spPr bwMode="auto">
          <a:xfrm>
            <a:off x="5398764" y="4189159"/>
            <a:ext cx="2061658" cy="607693"/>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(c)</a:t>
            </a:r>
            <a:r>
              <a:rPr lang="ja-JP" altLang="en-US" sz="700" dirty="0">
                <a:latin typeface="ＭＳ ゴシック" pitchFamily="49" charset="-128"/>
                <a:ea typeface="ＭＳ ゴシック" pitchFamily="49" charset="-128"/>
                <a:cs typeface="Times New Roman" pitchFamily="18" charset="0"/>
              </a:rPr>
              <a:t>＝各市町村の納付金 </a:t>
            </a:r>
            <a:r>
              <a:rPr lang="en-US" altLang="ja-JP" sz="700" dirty="0">
                <a:latin typeface="ＭＳ ゴシック" pitchFamily="49" charset="-128"/>
                <a:ea typeface="ＭＳ ゴシック" pitchFamily="49" charset="-128"/>
                <a:cs typeface="Times New Roman" pitchFamily="18" charset="0"/>
              </a:rPr>
              <a:t>(d)</a:t>
            </a: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ja-JP" altLang="en-US" sz="700" dirty="0">
              <a:latin typeface="Arial" pitchFamily="34" charset="0"/>
              <a:ea typeface="ＭＳ Ｐゴシック" pitchFamily="50" charset="-128"/>
              <a:cs typeface="ＭＳ Ｐゴシック" pitchFamily="50" charset="-128"/>
            </a:endParaRPr>
          </a:p>
        </p:txBody>
      </p:sp>
      <p:sp>
        <p:nvSpPr>
          <p:cNvPr id="4" name="Rectangle 3"/>
          <p:cNvSpPr>
            <a:spLocks noChangeArrowheads="1"/>
          </p:cNvSpPr>
          <p:nvPr/>
        </p:nvSpPr>
        <p:spPr bwMode="auto">
          <a:xfrm>
            <a:off x="138179" y="602578"/>
            <a:ext cx="2340260" cy="607693"/>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64139" indent="-64139" defTabSz="684154" eaLnBrk="0" hangingPunct="0"/>
            <a:r>
              <a:rPr lang="ja-JP" altLang="en-US" sz="700" dirty="0">
                <a:latin typeface="ＭＳ ゴシック" pitchFamily="49" charset="-128"/>
                <a:ea typeface="ＭＳ ゴシック" pitchFamily="49" charset="-128"/>
                <a:cs typeface="Times New Roman" pitchFamily="18" charset="0"/>
              </a:rPr>
              <a:t>保険</a:t>
            </a:r>
            <a:r>
              <a:rPr lang="ja-JP" altLang="en-US" sz="700" dirty="0" smtClean="0">
                <a:latin typeface="ＭＳ ゴシック" pitchFamily="49" charset="-128"/>
                <a:ea typeface="ＭＳ ゴシック" pitchFamily="49" charset="-128"/>
                <a:cs typeface="Times New Roman" pitchFamily="18" charset="0"/>
              </a:rPr>
              <a:t>給付費（一般分）（</a:t>
            </a:r>
            <a:r>
              <a:rPr lang="ja-JP" altLang="en-US" sz="700" dirty="0">
                <a:latin typeface="ＭＳ ゴシック" pitchFamily="49" charset="-128"/>
                <a:ea typeface="ＭＳ ゴシック" pitchFamily="49" charset="-128"/>
                <a:cs typeface="Times New Roman" pitchFamily="18" charset="0"/>
              </a:rPr>
              <a:t>Ａ</a:t>
            </a:r>
            <a:r>
              <a:rPr lang="en-US" altLang="ja-JP" sz="700" dirty="0">
                <a:latin typeface="ＭＳ ゴシック" pitchFamily="49" charset="-128"/>
                <a:ea typeface="ＭＳ ゴシック" pitchFamily="49" charset="-128"/>
                <a:cs typeface="Times New Roman" pitchFamily="18" charset="0"/>
              </a:rPr>
              <a:t>)</a:t>
            </a:r>
          </a:p>
          <a:p>
            <a:pPr marL="64139" indent="-64139"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前期高齢者交付金</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eaLnBrk="0" hangingPunct="0"/>
            <a:r>
              <a:rPr lang="ja-JP" altLang="ja-JP" sz="700" dirty="0" smtClean="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前期高齢者納付</a:t>
            </a:r>
            <a:r>
              <a:rPr lang="ja-JP" altLang="ja-JP" sz="700" dirty="0" smtClean="0">
                <a:latin typeface="ＭＳ ゴシック" pitchFamily="49" charset="-128"/>
                <a:ea typeface="ＭＳ ゴシック" pitchFamily="49" charset="-128"/>
                <a:cs typeface="Times New Roman" pitchFamily="18" charset="0"/>
              </a:rPr>
              <a:t>金</a:t>
            </a:r>
            <a:r>
              <a:rPr lang="ja-JP" altLang="en-US" sz="700" dirty="0" smtClean="0">
                <a:latin typeface="ＭＳ ゴシック" pitchFamily="49" charset="-128"/>
                <a:ea typeface="ＭＳ ゴシック" pitchFamily="49" charset="-128"/>
                <a:cs typeface="Times New Roman" pitchFamily="18" charset="0"/>
              </a:rPr>
              <a:t>等</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eaLnBrk="0" hangingPunct="0"/>
            <a:r>
              <a:rPr lang="ja-JP" altLang="en-US" sz="700" dirty="0">
                <a:latin typeface="ＭＳ ゴシック" pitchFamily="49" charset="-128"/>
                <a:ea typeface="ＭＳ ゴシック" pitchFamily="49" charset="-128"/>
                <a:cs typeface="Times New Roman" pitchFamily="18" charset="0"/>
              </a:rPr>
              <a:t>▲退職者前期調整額</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＝（Ａ</a:t>
            </a:r>
            <a:r>
              <a:rPr lang="en-US" altLang="ja-JP" sz="700" dirty="0">
                <a:latin typeface="ＭＳ ゴシック" pitchFamily="49" charset="-128"/>
                <a:ea typeface="ＭＳ ゴシック" pitchFamily="49" charset="-128"/>
                <a:cs typeface="Times New Roman" pitchFamily="18" charset="0"/>
              </a:rPr>
              <a:t>’)</a:t>
            </a:r>
            <a:endParaRPr lang="ja-JP" altLang="ja-JP" sz="700" dirty="0"/>
          </a:p>
        </p:txBody>
      </p:sp>
      <p:sp>
        <p:nvSpPr>
          <p:cNvPr id="27" name="Rectangle 3"/>
          <p:cNvSpPr>
            <a:spLocks noChangeArrowheads="1"/>
          </p:cNvSpPr>
          <p:nvPr/>
        </p:nvSpPr>
        <p:spPr bwMode="auto">
          <a:xfrm>
            <a:off x="2779901" y="1255907"/>
            <a:ext cx="2340260" cy="1146302"/>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（Ａ’</a:t>
            </a:r>
            <a:r>
              <a:rPr lang="en-US" altLang="ja-JP" sz="700" dirty="0">
                <a:latin typeface="ＭＳ ゴシック" pitchFamily="49" charset="-128"/>
                <a:ea typeface="ＭＳ ゴシック" pitchFamily="49" charset="-128"/>
                <a:cs typeface="Times New Roman" pitchFamily="18" charset="0"/>
              </a:rPr>
              <a:t>)</a:t>
            </a: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▲後期高齢者支援金負担</a:t>
            </a:r>
            <a:r>
              <a:rPr lang="ja-JP" altLang="ja-JP" sz="700" dirty="0">
                <a:latin typeface="ＭＳ ゴシック" pitchFamily="49" charset="-128"/>
                <a:ea typeface="ＭＳ ゴシック" pitchFamily="49" charset="-128"/>
                <a:cs typeface="Times New Roman" pitchFamily="18" charset="0"/>
              </a:rPr>
              <a:t>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国・普通調整交付金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都道府県繰入金</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smtClean="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ja-JP" sz="700" dirty="0">
                <a:latin typeface="ＭＳ ゴシック" pitchFamily="49" charset="-128"/>
                <a:ea typeface="ＭＳ ゴシック" pitchFamily="49" charset="-128"/>
                <a:cs typeface="Times New Roman" pitchFamily="18" charset="0"/>
              </a:rPr>
              <a:t>＝保険料収納必要総額</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a:t>
            </a:r>
            <a:endParaRPr lang="ja-JP" altLang="ja-JP" sz="700" dirty="0"/>
          </a:p>
        </p:txBody>
      </p:sp>
      <p:sp>
        <p:nvSpPr>
          <p:cNvPr id="33" name="Rectangle 3"/>
          <p:cNvSpPr>
            <a:spLocks noChangeArrowheads="1"/>
          </p:cNvSpPr>
          <p:nvPr/>
        </p:nvSpPr>
        <p:spPr bwMode="auto">
          <a:xfrm>
            <a:off x="5398764" y="602578"/>
            <a:ext cx="2340260" cy="1792633"/>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介護納付</a:t>
            </a:r>
            <a:r>
              <a:rPr lang="ja-JP" altLang="en-US" sz="700" dirty="0" smtClean="0">
                <a:latin typeface="ＭＳ ゴシック" pitchFamily="49" charset="-128"/>
                <a:ea typeface="ＭＳ ゴシック" pitchFamily="49" charset="-128"/>
                <a:cs typeface="Times New Roman" pitchFamily="18" charset="0"/>
              </a:rPr>
              <a:t>金（一般分・退職分）（</a:t>
            </a:r>
            <a:r>
              <a:rPr lang="ja-JP" altLang="en-US" sz="700" dirty="0">
                <a:latin typeface="ＭＳ ゴシック" pitchFamily="49" charset="-128"/>
                <a:ea typeface="ＭＳ ゴシック" pitchFamily="49" charset="-128"/>
                <a:cs typeface="Times New Roman" pitchFamily="18" charset="0"/>
              </a:rPr>
              <a:t>Ａ）</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▲介護納付金負担</a:t>
            </a:r>
            <a:r>
              <a:rPr lang="ja-JP" altLang="ja-JP" sz="700" dirty="0">
                <a:latin typeface="ＭＳ ゴシック" pitchFamily="49" charset="-128"/>
                <a:ea typeface="ＭＳ ゴシック" pitchFamily="49" charset="-128"/>
                <a:cs typeface="Times New Roman" pitchFamily="18" charset="0"/>
              </a:rPr>
              <a:t>金</a:t>
            </a:r>
            <a:endParaRPr lang="ja-JP" altLang="ja-JP" sz="700" dirty="0"/>
          </a:p>
          <a:p>
            <a:pPr marL="133030" indent="-133030" defTabSz="684154" eaLnBrk="0" hangingPunct="0"/>
            <a:r>
              <a:rPr lang="ja-JP" altLang="en-US" sz="700" dirty="0" smtClean="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国・普通調整交付金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都道府県繰入金</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smtClean="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ja-JP" sz="700" dirty="0">
                <a:latin typeface="ＭＳ ゴシック" pitchFamily="49" charset="-128"/>
                <a:ea typeface="ＭＳ ゴシック" pitchFamily="49" charset="-128"/>
                <a:cs typeface="Times New Roman" pitchFamily="18" charset="0"/>
              </a:rPr>
              <a:t>＝保険料収納必要総額</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a:t>
            </a:r>
            <a:endParaRPr lang="ja-JP" altLang="ja-JP" sz="700" dirty="0"/>
          </a:p>
        </p:txBody>
      </p:sp>
      <p:sp>
        <p:nvSpPr>
          <p:cNvPr id="54" name="Rectangle 3"/>
          <p:cNvSpPr>
            <a:spLocks noChangeArrowheads="1"/>
          </p:cNvSpPr>
          <p:nvPr/>
        </p:nvSpPr>
        <p:spPr bwMode="auto">
          <a:xfrm>
            <a:off x="138179" y="1236857"/>
            <a:ext cx="2340260" cy="1469467"/>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（Ａ</a:t>
            </a:r>
            <a:r>
              <a:rPr lang="en-US" altLang="ja-JP" sz="700" dirty="0">
                <a:latin typeface="ＭＳ ゴシック" pitchFamily="49" charset="-128"/>
                <a:ea typeface="ＭＳ ゴシック" pitchFamily="49" charset="-128"/>
                <a:cs typeface="Times New Roman" pitchFamily="18" charset="0"/>
              </a:rPr>
              <a:t>’)</a:t>
            </a: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療養給付費</a:t>
            </a:r>
            <a:r>
              <a:rPr lang="ja-JP" altLang="en-US" sz="700" dirty="0">
                <a:latin typeface="ＭＳ ゴシック" pitchFamily="49" charset="-128"/>
                <a:ea typeface="ＭＳ ゴシック" pitchFamily="49" charset="-128"/>
                <a:cs typeface="Times New Roman" pitchFamily="18" charset="0"/>
              </a:rPr>
              <a:t>等負担</a:t>
            </a:r>
            <a:r>
              <a:rPr lang="ja-JP" altLang="ja-JP" sz="700" dirty="0">
                <a:latin typeface="ＭＳ ゴシック" pitchFamily="49" charset="-128"/>
                <a:ea typeface="ＭＳ ゴシック" pitchFamily="49" charset="-128"/>
                <a:cs typeface="Times New Roman" pitchFamily="18" charset="0"/>
              </a:rPr>
              <a:t>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国・普通調整交付金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国・特別調整交付金（市町村向け除く）</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都道府県繰入金（市町村向け除く）</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高額医療費負担金（国及び都道府県による負担金）</a:t>
            </a:r>
            <a:endParaRPr lang="ja-JP" altLang="ja-JP" sz="700" dirty="0"/>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特別高額医療費共同事業負担金</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smtClean="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過年度調整（納付金の過多</a:t>
            </a:r>
            <a:r>
              <a:rPr lang="ja-JP" altLang="ja-JP" sz="700" dirty="0" smtClean="0">
                <a:latin typeface="ＭＳ ゴシック" pitchFamily="49" charset="-128"/>
                <a:ea typeface="ＭＳ ゴシック" pitchFamily="49" charset="-128"/>
                <a:cs typeface="Times New Roman" pitchFamily="18" charset="0"/>
              </a:rPr>
              <a:t>）</a:t>
            </a:r>
            <a:endParaRPr lang="en-US" altLang="ja-JP" sz="700" dirty="0" smtClean="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保険者努力支援</a:t>
            </a:r>
            <a:r>
              <a:rPr lang="ja-JP" altLang="en-US" sz="700" dirty="0" smtClean="0">
                <a:latin typeface="ＭＳ ゴシック" pitchFamily="49" charset="-128"/>
                <a:ea typeface="ＭＳ ゴシック" pitchFamily="49" charset="-128"/>
                <a:cs typeface="Times New Roman" pitchFamily="18" charset="0"/>
              </a:rPr>
              <a:t>制度（市町村向け除く）</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＋財政安定化基金</a:t>
            </a:r>
            <a:r>
              <a:rPr lang="ja-JP" altLang="en-US" sz="700" dirty="0" smtClean="0">
                <a:latin typeface="ＭＳ ゴシック" pitchFamily="49" charset="-128"/>
                <a:ea typeface="ＭＳ ゴシック" pitchFamily="49" charset="-128"/>
                <a:cs typeface="Times New Roman" pitchFamily="18" charset="0"/>
              </a:rPr>
              <a:t>補填分</a:t>
            </a:r>
            <a:endParaRPr lang="en-US" altLang="ja-JP" sz="700" dirty="0" smtClean="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smtClean="0">
                <a:latin typeface="ＭＳ ゴシック" pitchFamily="49" charset="-128"/>
                <a:ea typeface="ＭＳ ゴシック" pitchFamily="49" charset="-128"/>
                <a:cs typeface="Times New Roman" pitchFamily="18" charset="0"/>
              </a:rPr>
              <a:t>＋都道府県の事務費・委託費</a:t>
            </a:r>
            <a:endParaRPr lang="en-US" altLang="ja-JP" sz="700" dirty="0" smtClean="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smtClean="0">
                <a:latin typeface="ＭＳ ゴシック" pitchFamily="49" charset="-128"/>
                <a:ea typeface="ＭＳ ゴシック" pitchFamily="49" charset="-128"/>
                <a:cs typeface="Times New Roman" pitchFamily="18" charset="0"/>
              </a:rPr>
              <a:t>▲激変緩和用の特例基金</a:t>
            </a:r>
            <a:endParaRPr lang="ja-JP" altLang="ja-JP" sz="700" dirty="0"/>
          </a:p>
          <a:p>
            <a:pPr marL="133030" indent="-133030" defTabSz="684154" eaLnBrk="0" hangingPunct="0"/>
            <a:r>
              <a:rPr lang="ja-JP" altLang="ja-JP" sz="700" dirty="0">
                <a:latin typeface="ＭＳ ゴシック" pitchFamily="49" charset="-128"/>
                <a:ea typeface="ＭＳ ゴシック" pitchFamily="49" charset="-128"/>
                <a:cs typeface="Times New Roman" pitchFamily="18" charset="0"/>
              </a:rPr>
              <a:t>＝保険料収納必要総額</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Ｂ</a:t>
            </a:r>
            <a:r>
              <a:rPr lang="en-US" altLang="ja-JP" sz="700" dirty="0">
                <a:latin typeface="ＭＳ ゴシック" pitchFamily="49" charset="-128"/>
                <a:ea typeface="ＭＳ ゴシック" pitchFamily="49" charset="-128"/>
                <a:cs typeface="Times New Roman" pitchFamily="18" charset="0"/>
              </a:rPr>
              <a:t>)</a:t>
            </a:r>
            <a:endParaRPr lang="ja-JP" altLang="ja-JP" sz="700" dirty="0"/>
          </a:p>
        </p:txBody>
      </p:sp>
      <p:sp>
        <p:nvSpPr>
          <p:cNvPr id="63" name="Rectangle 3"/>
          <p:cNvSpPr>
            <a:spLocks noChangeArrowheads="1"/>
          </p:cNvSpPr>
          <p:nvPr/>
        </p:nvSpPr>
        <p:spPr bwMode="auto">
          <a:xfrm>
            <a:off x="2772281" y="602578"/>
            <a:ext cx="2340260" cy="499971"/>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indent="139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後期高齢者支援</a:t>
            </a:r>
            <a:r>
              <a:rPr lang="ja-JP" altLang="en-US" sz="700" dirty="0" smtClean="0">
                <a:latin typeface="ＭＳ ゴシック" pitchFamily="49" charset="-128"/>
                <a:ea typeface="ＭＳ ゴシック" pitchFamily="49" charset="-128"/>
                <a:cs typeface="Times New Roman" pitchFamily="18" charset="0"/>
              </a:rPr>
              <a:t>金等（一般分・退職分）（Ａ）</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▲後期高齢者支援</a:t>
            </a:r>
            <a:r>
              <a:rPr lang="ja-JP" altLang="en-US" sz="700" dirty="0" smtClean="0">
                <a:latin typeface="ＭＳ ゴシック" pitchFamily="49" charset="-128"/>
                <a:ea typeface="ＭＳ ゴシック" pitchFamily="49" charset="-128"/>
                <a:cs typeface="Times New Roman" pitchFamily="18" charset="0"/>
              </a:rPr>
              <a:t>金等（</a:t>
            </a:r>
            <a:r>
              <a:rPr lang="ja-JP" altLang="en-US" sz="700" dirty="0">
                <a:latin typeface="ＭＳ ゴシック" pitchFamily="49" charset="-128"/>
                <a:ea typeface="ＭＳ ゴシック" pitchFamily="49" charset="-128"/>
                <a:cs typeface="Times New Roman" pitchFamily="18" charset="0"/>
              </a:rPr>
              <a:t>退職分）</a:t>
            </a:r>
            <a:endParaRPr lang="en-US" altLang="ja-JP" sz="700" dirty="0">
              <a:latin typeface="ＭＳ ゴシック" pitchFamily="49" charset="-128"/>
              <a:ea typeface="ＭＳ ゴシック" pitchFamily="49" charset="-128"/>
              <a:cs typeface="Times New Roman" pitchFamily="18" charset="0"/>
            </a:endParaRPr>
          </a:p>
          <a:p>
            <a:pPr marL="133030" indent="-133030" defTabSz="684154" eaLnBrk="0" hangingPunct="0"/>
            <a:r>
              <a:rPr lang="ja-JP" altLang="en-US" sz="700" dirty="0">
                <a:latin typeface="ＭＳ ゴシック" pitchFamily="49" charset="-128"/>
                <a:ea typeface="ＭＳ ゴシック" pitchFamily="49" charset="-128"/>
                <a:cs typeface="Times New Roman" pitchFamily="18" charset="0"/>
              </a:rPr>
              <a:t>＝（Ａ’</a:t>
            </a:r>
            <a:r>
              <a:rPr lang="en-US" altLang="ja-JP" sz="700" dirty="0">
                <a:latin typeface="ＭＳ ゴシック" pitchFamily="49" charset="-128"/>
                <a:ea typeface="ＭＳ ゴシック" pitchFamily="49" charset="-128"/>
                <a:cs typeface="Times New Roman" pitchFamily="18" charset="0"/>
              </a:rPr>
              <a:t>)</a:t>
            </a:r>
          </a:p>
          <a:p>
            <a:pPr marL="133030" indent="-133030" defTabSz="684154" eaLnBrk="0" hangingPunct="0"/>
            <a:endParaRPr lang="en-US" altLang="ja-JP" sz="700" dirty="0">
              <a:latin typeface="ＭＳ ゴシック" pitchFamily="49" charset="-128"/>
              <a:ea typeface="ＭＳ ゴシック" pitchFamily="49" charset="-128"/>
              <a:cs typeface="Times New Roman" pitchFamily="18" charset="0"/>
            </a:endParaRPr>
          </a:p>
        </p:txBody>
      </p:sp>
      <p:sp>
        <p:nvSpPr>
          <p:cNvPr id="26" name="Rectangle 15"/>
          <p:cNvSpPr>
            <a:spLocks noChangeArrowheads="1"/>
          </p:cNvSpPr>
          <p:nvPr/>
        </p:nvSpPr>
        <p:spPr bwMode="auto">
          <a:xfrm>
            <a:off x="416496" y="4714704"/>
            <a:ext cx="2168312" cy="2115798"/>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270811" indent="-270811"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(d) </a:t>
            </a:r>
            <a:r>
              <a:rPr lang="ja-JP" altLang="en-US" sz="700" dirty="0">
                <a:latin typeface="ＭＳ ゴシック" pitchFamily="49" charset="-128"/>
                <a:ea typeface="ＭＳ ゴシック" pitchFamily="49" charset="-128"/>
                <a:cs typeface="Times New Roman" pitchFamily="18" charset="0"/>
              </a:rPr>
              <a:t>▲保険者支援</a:t>
            </a:r>
            <a:r>
              <a:rPr lang="ja-JP" altLang="en-US" sz="700" dirty="0" smtClean="0">
                <a:latin typeface="ＭＳ ゴシック" pitchFamily="49" charset="-128"/>
                <a:ea typeface="ＭＳ ゴシック" pitchFamily="49" charset="-128"/>
                <a:cs typeface="Times New Roman" pitchFamily="18" charset="0"/>
              </a:rPr>
              <a:t>制度（医療分）</a:t>
            </a:r>
            <a:endParaRPr lang="ja-JP" altLang="en-US"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▲算定可能な特別調整交付</a:t>
            </a:r>
            <a:r>
              <a:rPr lang="ja-JP" altLang="en-US" sz="700" dirty="0" smtClean="0">
                <a:latin typeface="ＭＳ ゴシック" pitchFamily="49" charset="-128"/>
                <a:ea typeface="ＭＳ ゴシック" pitchFamily="49" charset="-128"/>
                <a:cs typeface="Times New Roman" pitchFamily="18" charset="0"/>
              </a:rPr>
              <a:t>金</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▲算定可能</a:t>
            </a:r>
            <a:r>
              <a:rPr lang="ja-JP" altLang="en-US" sz="700" dirty="0" smtClean="0">
                <a:latin typeface="ＭＳ ゴシック" pitchFamily="49" charset="-128"/>
                <a:ea typeface="ＭＳ ゴシック" pitchFamily="49" charset="-128"/>
                <a:cs typeface="Times New Roman" pitchFamily="18" charset="0"/>
              </a:rPr>
              <a:t>な</a:t>
            </a:r>
            <a:r>
              <a:rPr lang="ja-JP" altLang="en-US" sz="700" dirty="0">
                <a:latin typeface="ＭＳ ゴシック" pitchFamily="49" charset="-128"/>
                <a:ea typeface="ＭＳ ゴシック" pitchFamily="49" charset="-128"/>
                <a:cs typeface="Times New Roman" pitchFamily="18" charset="0"/>
              </a:rPr>
              <a:t>都道府県</a:t>
            </a:r>
            <a:r>
              <a:rPr lang="ja-JP" altLang="en-US" sz="700" dirty="0" smtClean="0">
                <a:latin typeface="ＭＳ ゴシック" pitchFamily="49" charset="-128"/>
                <a:ea typeface="ＭＳ ゴシック" pitchFamily="49" charset="-128"/>
                <a:cs typeface="Times New Roman" pitchFamily="18" charset="0"/>
              </a:rPr>
              <a:t>繰入金</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▲保険者努力支援制度</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特定健康診査</a:t>
            </a:r>
            <a:r>
              <a:rPr lang="ja-JP" altLang="en-US" sz="700" dirty="0" smtClean="0">
                <a:latin typeface="ＭＳ ゴシック" pitchFamily="49" charset="-128"/>
                <a:ea typeface="ＭＳ ゴシック" pitchFamily="49" charset="-128"/>
                <a:cs typeface="Times New Roman" pitchFamily="18" charset="0"/>
              </a:rPr>
              <a:t>等負担金</a:t>
            </a:r>
            <a:endParaRPr lang="en-US" altLang="ja-JP"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smtClean="0">
                <a:latin typeface="ＭＳ ゴシック" pitchFamily="49" charset="-128"/>
                <a:ea typeface="ＭＳ ゴシック" pitchFamily="49" charset="-128"/>
                <a:cs typeface="Times New Roman" pitchFamily="18" charset="0"/>
              </a:rPr>
              <a:t>　　▲</a:t>
            </a:r>
            <a:r>
              <a:rPr lang="ja-JP" altLang="en-US" sz="700" dirty="0">
                <a:latin typeface="ＭＳ ゴシック" pitchFamily="49" charset="-128"/>
                <a:ea typeface="ＭＳ ゴシック" pitchFamily="49" charset="-128"/>
                <a:cs typeface="Times New Roman" pitchFamily="18" charset="0"/>
              </a:rPr>
              <a:t>激変緩和分（都道府県繰入金の一部</a:t>
            </a:r>
            <a:r>
              <a:rPr lang="ja-JP" altLang="en-US" sz="700" dirty="0" smtClean="0">
                <a:latin typeface="ＭＳ ゴシック" pitchFamily="49" charset="-128"/>
                <a:ea typeface="ＭＳ ゴシック" pitchFamily="49" charset="-128"/>
                <a:cs typeface="Times New Roman" pitchFamily="18" charset="0"/>
              </a:rPr>
              <a:t>）</a:t>
            </a:r>
            <a:endParaRPr lang="ja-JP" altLang="en-US"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▲過年度の保険料収納</a:t>
            </a:r>
            <a:r>
              <a:rPr lang="ja-JP" altLang="en-US" sz="700" dirty="0" smtClean="0">
                <a:latin typeface="ＭＳ ゴシック" pitchFamily="49" charset="-128"/>
                <a:ea typeface="ＭＳ ゴシック" pitchFamily="49" charset="-128"/>
                <a:cs typeface="Times New Roman" pitchFamily="18" charset="0"/>
              </a:rPr>
              <a:t>見込み</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▲出産育児諸費</a:t>
            </a:r>
            <a:r>
              <a:rPr lang="ja-JP" altLang="en-US" sz="700" dirty="0" smtClean="0">
                <a:latin typeface="ＭＳ ゴシック" pitchFamily="49" charset="-128"/>
                <a:ea typeface="ＭＳ ゴシック" pitchFamily="49" charset="-128"/>
                <a:cs typeface="Times New Roman" pitchFamily="18" charset="0"/>
              </a:rPr>
              <a:t>（法定繰入分）</a:t>
            </a:r>
            <a:endParaRPr lang="en-US" altLang="ja-JP"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＋保健事業</a:t>
            </a: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＋直営診療所に係る</a:t>
            </a:r>
            <a:r>
              <a:rPr lang="ja-JP" altLang="en-US" sz="700" dirty="0" smtClean="0">
                <a:latin typeface="ＭＳ ゴシック" pitchFamily="49" charset="-128"/>
                <a:ea typeface="ＭＳ ゴシック" pitchFamily="49" charset="-128"/>
                <a:cs typeface="Times New Roman" pitchFamily="18" charset="0"/>
              </a:rPr>
              <a:t>費用</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　＋出産育児諸費</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smtClean="0">
                <a:latin typeface="ＭＳ ゴシック" pitchFamily="49" charset="-128"/>
                <a:ea typeface="ＭＳ ゴシック" pitchFamily="49" charset="-128"/>
                <a:cs typeface="Times New Roman" pitchFamily="18" charset="0"/>
              </a:rPr>
              <a:t>　　＋葬祭諸費</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育児</a:t>
            </a:r>
            <a:r>
              <a:rPr lang="ja-JP" altLang="en-US" sz="700" dirty="0" smtClean="0">
                <a:latin typeface="ＭＳ ゴシック" pitchFamily="49" charset="-128"/>
                <a:ea typeface="ＭＳ ゴシック" pitchFamily="49" charset="-128"/>
                <a:cs typeface="Times New Roman" pitchFamily="18" charset="0"/>
              </a:rPr>
              <a:t>諸費</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　＋その他保険給付</a:t>
            </a:r>
            <a:endParaRPr lang="ja-JP" altLang="en-US"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＋条例減免に要する</a:t>
            </a:r>
            <a:r>
              <a:rPr lang="ja-JP" altLang="en-US" sz="700" dirty="0" smtClean="0">
                <a:latin typeface="ＭＳ ゴシック" pitchFamily="49" charset="-128"/>
                <a:ea typeface="ＭＳ ゴシック" pitchFamily="49" charset="-128"/>
                <a:cs typeface="Times New Roman" pitchFamily="18" charset="0"/>
              </a:rPr>
              <a:t>費用</a:t>
            </a:r>
            <a:endParaRPr lang="ja-JP" altLang="en-US" sz="700" dirty="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＋医療費適正化等の</a:t>
            </a:r>
            <a:r>
              <a:rPr lang="ja-JP" altLang="en-US" sz="700" dirty="0" smtClean="0">
                <a:latin typeface="ＭＳ ゴシック" pitchFamily="49" charset="-128"/>
                <a:ea typeface="ＭＳ ゴシック" pitchFamily="49" charset="-128"/>
                <a:cs typeface="Times New Roman" pitchFamily="18" charset="0"/>
              </a:rPr>
              <a:t>対策等事務費</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a:t>
            </a:r>
            <a:r>
              <a:rPr lang="ja-JP" altLang="en-US" sz="700" dirty="0" smtClean="0">
                <a:latin typeface="ＭＳ ゴシック" pitchFamily="49" charset="-128"/>
                <a:ea typeface="ＭＳ ゴシック" pitchFamily="49" charset="-128"/>
                <a:cs typeface="Times New Roman" pitchFamily="18" charset="0"/>
              </a:rPr>
              <a:t>　 （</a:t>
            </a:r>
            <a:r>
              <a:rPr lang="ja-JP" altLang="en-US" sz="700" dirty="0">
                <a:latin typeface="ＭＳ ゴシック" pitchFamily="49" charset="-128"/>
                <a:ea typeface="ＭＳ ゴシック" pitchFamily="49" charset="-128"/>
                <a:cs typeface="Times New Roman" pitchFamily="18" charset="0"/>
              </a:rPr>
              <a:t>国保連合会への委託手数料を含む</a:t>
            </a:r>
            <a:r>
              <a:rPr lang="ja-JP" altLang="en-US" sz="700" dirty="0" smtClean="0">
                <a:latin typeface="ＭＳ ゴシック" pitchFamily="49" charset="-128"/>
                <a:ea typeface="ＭＳ ゴシック" pitchFamily="49" charset="-128"/>
                <a:cs typeface="Times New Roman" pitchFamily="18" charset="0"/>
              </a:rPr>
              <a:t>）</a:t>
            </a:r>
            <a:endParaRPr lang="en-US" altLang="ja-JP" sz="700" dirty="0" smtClean="0">
              <a:latin typeface="ＭＳ ゴシック" pitchFamily="49" charset="-128"/>
              <a:ea typeface="ＭＳ ゴシック" pitchFamily="49" charset="-128"/>
              <a:cs typeface="Times New Roman" pitchFamily="18" charset="0"/>
            </a:endParaRPr>
          </a:p>
          <a:p>
            <a:pPr marL="270811" indent="-270811" defTabSz="684154" fontAlgn="base">
              <a:spcBef>
                <a:spcPct val="0"/>
              </a:spcBef>
              <a:spcAft>
                <a:spcPct val="0"/>
              </a:spcAft>
            </a:pPr>
            <a:r>
              <a:rPr lang="ja-JP" altLang="en-US" sz="700" dirty="0" smtClean="0">
                <a:latin typeface="ＭＳ ゴシック" pitchFamily="49" charset="-128"/>
                <a:ea typeface="ＭＳ ゴシック" pitchFamily="49" charset="-128"/>
                <a:cs typeface="Times New Roman" pitchFamily="18" charset="0"/>
              </a:rPr>
              <a:t>    ＋特定健康診査等に</a:t>
            </a:r>
            <a:r>
              <a:rPr lang="ja-JP" altLang="en-US" sz="700" dirty="0">
                <a:latin typeface="ＭＳ ゴシック" pitchFamily="49" charset="-128"/>
                <a:ea typeface="ＭＳ ゴシック" pitchFamily="49" charset="-128"/>
                <a:cs typeface="Times New Roman" pitchFamily="18" charset="0"/>
              </a:rPr>
              <a:t>要する費用</a:t>
            </a:r>
          </a:p>
          <a:p>
            <a:pPr marL="270811" indent="-27081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　　＝標準保険料率の算定に必要な保険料総額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endParaRPr lang="ja-JP" altLang="en-US" sz="700" dirty="0">
              <a:latin typeface="ＭＳ ゴシック" pitchFamily="49" charset="-128"/>
              <a:ea typeface="ＭＳ ゴシック" pitchFamily="49" charset="-128"/>
              <a:cs typeface="Times New Roman" pitchFamily="18" charset="0"/>
            </a:endParaRPr>
          </a:p>
        </p:txBody>
      </p:sp>
      <p:sp>
        <p:nvSpPr>
          <p:cNvPr id="31" name="Rectangle 15"/>
          <p:cNvSpPr>
            <a:spLocks noChangeArrowheads="1"/>
          </p:cNvSpPr>
          <p:nvPr/>
        </p:nvSpPr>
        <p:spPr bwMode="auto">
          <a:xfrm>
            <a:off x="3448547" y="5429996"/>
            <a:ext cx="1679693" cy="103858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(d</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 ▲保険者支援制度</a:t>
            </a:r>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支援金</a:t>
            </a:r>
            <a:r>
              <a:rPr lang="ja-JP" altLang="en-US" sz="700" dirty="0" smtClean="0">
                <a:latin typeface="ＭＳ ゴシック" pitchFamily="49" charset="-128"/>
                <a:ea typeface="ＭＳ ゴシック" pitchFamily="49" charset="-128"/>
                <a:cs typeface="Times New Roman" pitchFamily="18" charset="0"/>
              </a:rPr>
              <a:t>分）</a:t>
            </a:r>
            <a:endParaRPr lang="en-US" altLang="ja-JP" sz="700" dirty="0" smtClean="0">
              <a:latin typeface="ＭＳ ゴシック" pitchFamily="49" charset="-128"/>
              <a:ea typeface="ＭＳ ゴシック" pitchFamily="49" charset="-128"/>
              <a:cs typeface="Times New Roman" pitchFamily="18" charset="0"/>
            </a:endParaRPr>
          </a:p>
          <a:p>
            <a:pPr marL="266700" indent="-84138" defTabSz="684154" fontAlgn="base">
              <a:spcBef>
                <a:spcPct val="0"/>
              </a:spcBef>
              <a:spcAft>
                <a:spcPct val="0"/>
              </a:spcAft>
            </a:pPr>
            <a:r>
              <a:rPr lang="ja-JP" altLang="en-US" sz="700" dirty="0" smtClean="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60" name="Rectangle 15"/>
          <p:cNvSpPr>
            <a:spLocks noChangeArrowheads="1"/>
          </p:cNvSpPr>
          <p:nvPr/>
        </p:nvSpPr>
        <p:spPr bwMode="auto">
          <a:xfrm>
            <a:off x="5896209" y="5429996"/>
            <a:ext cx="1679693" cy="103858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(d)</a:t>
            </a:r>
            <a:r>
              <a:rPr lang="ja-JP" altLang="en-US" sz="700" dirty="0">
                <a:latin typeface="ＭＳ ゴシック" pitchFamily="49" charset="-128"/>
                <a:ea typeface="ＭＳ ゴシック" pitchFamily="49" charset="-128"/>
                <a:cs typeface="Times New Roman" pitchFamily="18" charset="0"/>
              </a:rPr>
              <a:t> ▲保険者支援制度</a:t>
            </a:r>
            <a:r>
              <a:rPr lang="ja-JP" altLang="en-US" sz="700" dirty="0" smtClean="0">
                <a:latin typeface="ＭＳ ゴシック" pitchFamily="49" charset="-128"/>
                <a:ea typeface="ＭＳ ゴシック" pitchFamily="49" charset="-128"/>
                <a:cs typeface="Times New Roman" pitchFamily="18" charset="0"/>
              </a:rPr>
              <a:t>（介護分</a:t>
            </a:r>
            <a:r>
              <a:rPr lang="ja-JP" altLang="en-US" sz="700" dirty="0">
                <a:latin typeface="ＭＳ ゴシック" pitchFamily="49" charset="-128"/>
                <a:ea typeface="ＭＳ ゴシック" pitchFamily="49" charset="-128"/>
                <a:cs typeface="Times New Roman" pitchFamily="18" charset="0"/>
              </a:rPr>
              <a:t>）</a:t>
            </a:r>
            <a:endParaRPr lang="en-US" altLang="ja-JP" sz="700" dirty="0">
              <a:latin typeface="ＭＳ ゴシック" pitchFamily="49" charset="-128"/>
              <a:ea typeface="ＭＳ ゴシック" pitchFamily="49" charset="-128"/>
              <a:cs typeface="Times New Roman" pitchFamily="18" charset="0"/>
            </a:endParaRPr>
          </a:p>
          <a:p>
            <a:pPr marL="266700" indent="-84138"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99545" indent="-19954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2" name="テキスト ボックス 1"/>
          <p:cNvSpPr txBox="1"/>
          <p:nvPr/>
        </p:nvSpPr>
        <p:spPr>
          <a:xfrm>
            <a:off x="2236128" y="317416"/>
            <a:ext cx="378630" cy="230832"/>
          </a:xfrm>
          <a:prstGeom prst="rect">
            <a:avLst/>
          </a:prstGeom>
          <a:solidFill>
            <a:schemeClr val="bg1"/>
          </a:solidFill>
          <a:ln>
            <a:solidFill>
              <a:srgbClr val="FF0000"/>
            </a:solidFill>
          </a:ln>
        </p:spPr>
        <p:txBody>
          <a:bodyPr wrap="none" rtlCol="0">
            <a:spAutoFit/>
          </a:bodyPr>
          <a:lstStyle/>
          <a:p>
            <a:r>
              <a:rPr kumimoji="1" lang="ja-JP" altLang="en-US" sz="900" dirty="0" smtClean="0"/>
              <a:t>３章</a:t>
            </a:r>
            <a:endParaRPr kumimoji="1" lang="ja-JP" altLang="en-US" sz="900" dirty="0"/>
          </a:p>
        </p:txBody>
      </p:sp>
      <p:sp>
        <p:nvSpPr>
          <p:cNvPr id="65" name="テキスト ボックス 64"/>
          <p:cNvSpPr txBox="1"/>
          <p:nvPr/>
        </p:nvSpPr>
        <p:spPr>
          <a:xfrm>
            <a:off x="4852972" y="317416"/>
            <a:ext cx="378630" cy="230832"/>
          </a:xfrm>
          <a:prstGeom prst="rect">
            <a:avLst/>
          </a:prstGeom>
          <a:solidFill>
            <a:schemeClr val="bg1"/>
          </a:solidFill>
          <a:ln>
            <a:solidFill>
              <a:srgbClr val="0000FF"/>
            </a:solidFill>
          </a:ln>
        </p:spPr>
        <p:txBody>
          <a:bodyPr wrap="none" rtlCol="0">
            <a:spAutoFit/>
          </a:bodyPr>
          <a:lstStyle/>
          <a:p>
            <a:r>
              <a:rPr kumimoji="1" lang="ja-JP" altLang="en-US" sz="900" dirty="0" smtClean="0"/>
              <a:t>４章</a:t>
            </a:r>
            <a:endParaRPr kumimoji="1" lang="ja-JP" altLang="en-US" sz="900" dirty="0"/>
          </a:p>
        </p:txBody>
      </p:sp>
      <p:sp>
        <p:nvSpPr>
          <p:cNvPr id="66" name="テキスト ボックス 65"/>
          <p:cNvSpPr txBox="1"/>
          <p:nvPr/>
        </p:nvSpPr>
        <p:spPr>
          <a:xfrm>
            <a:off x="7477550" y="317416"/>
            <a:ext cx="378630" cy="230832"/>
          </a:xfrm>
          <a:prstGeom prst="rect">
            <a:avLst/>
          </a:prstGeom>
          <a:solidFill>
            <a:schemeClr val="bg1"/>
          </a:solidFill>
          <a:ln>
            <a:solidFill>
              <a:srgbClr val="00B050"/>
            </a:solidFill>
          </a:ln>
        </p:spPr>
        <p:txBody>
          <a:bodyPr wrap="none" rtlCol="0">
            <a:spAutoFit/>
          </a:bodyPr>
          <a:lstStyle/>
          <a:p>
            <a:r>
              <a:rPr kumimoji="1" lang="ja-JP" altLang="en-US" sz="900" dirty="0" smtClean="0"/>
              <a:t>５章</a:t>
            </a:r>
            <a:endParaRPr kumimoji="1" lang="ja-JP" altLang="en-US" sz="900" dirty="0"/>
          </a:p>
        </p:txBody>
      </p:sp>
      <p:sp>
        <p:nvSpPr>
          <p:cNvPr id="67" name="テキスト ボックス 66"/>
          <p:cNvSpPr txBox="1"/>
          <p:nvPr/>
        </p:nvSpPr>
        <p:spPr>
          <a:xfrm>
            <a:off x="2122592" y="602578"/>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（１）ウ）</a:t>
            </a:r>
            <a:endParaRPr kumimoji="1" lang="ja-JP" altLang="en-US" sz="700" dirty="0"/>
          </a:p>
        </p:txBody>
      </p:sp>
      <p:sp>
        <p:nvSpPr>
          <p:cNvPr id="68" name="テキスト ボックス 67"/>
          <p:cNvSpPr txBox="1"/>
          <p:nvPr/>
        </p:nvSpPr>
        <p:spPr>
          <a:xfrm>
            <a:off x="2122592" y="1236857"/>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（１）ウ）</a:t>
            </a:r>
            <a:endParaRPr kumimoji="1" lang="ja-JP" altLang="en-US" sz="700" dirty="0"/>
          </a:p>
        </p:txBody>
      </p:sp>
      <p:sp>
        <p:nvSpPr>
          <p:cNvPr id="69" name="テキスト ボックス 68"/>
          <p:cNvSpPr txBox="1"/>
          <p:nvPr/>
        </p:nvSpPr>
        <p:spPr>
          <a:xfrm>
            <a:off x="2127401" y="2745080"/>
            <a:ext cx="46038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（１）エ）</a:t>
            </a:r>
            <a:endParaRPr kumimoji="1" lang="ja-JP" altLang="en-US" sz="700" dirty="0"/>
          </a:p>
        </p:txBody>
      </p:sp>
      <p:sp>
        <p:nvSpPr>
          <p:cNvPr id="70" name="テキスト ボックス 69"/>
          <p:cNvSpPr txBox="1"/>
          <p:nvPr/>
        </p:nvSpPr>
        <p:spPr>
          <a:xfrm>
            <a:off x="1625661" y="3207990"/>
            <a:ext cx="96212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（２）ア）イ）ウ</a:t>
            </a:r>
            <a:r>
              <a:rPr lang="ja-JP" altLang="en-US" sz="700" dirty="0"/>
              <a:t>）</a:t>
            </a:r>
            <a:r>
              <a:rPr kumimoji="1" lang="ja-JP" altLang="en-US" sz="700" dirty="0" smtClean="0"/>
              <a:t>エ）</a:t>
            </a:r>
            <a:r>
              <a:rPr lang="ja-JP" altLang="en-US" sz="700" dirty="0" smtClean="0"/>
              <a:t>オ）</a:t>
            </a:r>
            <a:endParaRPr kumimoji="1" lang="ja-JP" altLang="en-US" sz="700" dirty="0"/>
          </a:p>
        </p:txBody>
      </p:sp>
      <p:sp>
        <p:nvSpPr>
          <p:cNvPr id="71" name="テキスト ボックス 70"/>
          <p:cNvSpPr txBox="1"/>
          <p:nvPr/>
        </p:nvSpPr>
        <p:spPr>
          <a:xfrm>
            <a:off x="1579542" y="3915320"/>
            <a:ext cx="579005"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（２）ア）カ）</a:t>
            </a:r>
            <a:endParaRPr kumimoji="1" lang="ja-JP" altLang="en-US" sz="700" dirty="0"/>
          </a:p>
        </p:txBody>
      </p:sp>
      <p:sp>
        <p:nvSpPr>
          <p:cNvPr id="72" name="テキスト ボックス 71"/>
          <p:cNvSpPr txBox="1"/>
          <p:nvPr/>
        </p:nvSpPr>
        <p:spPr>
          <a:xfrm>
            <a:off x="2123974" y="4701902"/>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73" name="テキスト ボックス 72"/>
          <p:cNvSpPr txBox="1"/>
          <p:nvPr/>
        </p:nvSpPr>
        <p:spPr>
          <a:xfrm>
            <a:off x="4733255" y="602578"/>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（１）ウ）</a:t>
            </a:r>
            <a:endParaRPr kumimoji="1" lang="ja-JP" altLang="en-US" sz="700" dirty="0"/>
          </a:p>
        </p:txBody>
      </p:sp>
      <p:sp>
        <p:nvSpPr>
          <p:cNvPr id="74" name="テキスト ボックス 73"/>
          <p:cNvSpPr txBox="1"/>
          <p:nvPr/>
        </p:nvSpPr>
        <p:spPr>
          <a:xfrm>
            <a:off x="4733255" y="1255907"/>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（１）ウ）</a:t>
            </a:r>
            <a:endParaRPr kumimoji="1" lang="ja-JP" altLang="en-US" sz="700" dirty="0"/>
          </a:p>
        </p:txBody>
      </p:sp>
      <p:sp>
        <p:nvSpPr>
          <p:cNvPr id="75" name="テキスト ボックス 74"/>
          <p:cNvSpPr txBox="1"/>
          <p:nvPr/>
        </p:nvSpPr>
        <p:spPr>
          <a:xfrm>
            <a:off x="4738064" y="2537720"/>
            <a:ext cx="46038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（１）エ）</a:t>
            </a:r>
            <a:endParaRPr kumimoji="1" lang="ja-JP" altLang="en-US" sz="700" dirty="0"/>
          </a:p>
        </p:txBody>
      </p:sp>
      <p:sp>
        <p:nvSpPr>
          <p:cNvPr id="76" name="テキスト ボックス 75"/>
          <p:cNvSpPr txBox="1"/>
          <p:nvPr/>
        </p:nvSpPr>
        <p:spPr>
          <a:xfrm>
            <a:off x="4364564" y="3209885"/>
            <a:ext cx="83388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（２）ア）イ）ウ</a:t>
            </a:r>
            <a:r>
              <a:rPr lang="ja-JP" altLang="en-US" sz="700" dirty="0" smtClean="0"/>
              <a:t>）エ）</a:t>
            </a:r>
            <a:endParaRPr kumimoji="1" lang="ja-JP" altLang="en-US" sz="700" dirty="0"/>
          </a:p>
        </p:txBody>
      </p:sp>
      <p:sp>
        <p:nvSpPr>
          <p:cNvPr id="77" name="テキスト ボックス 76"/>
          <p:cNvSpPr txBox="1"/>
          <p:nvPr/>
        </p:nvSpPr>
        <p:spPr>
          <a:xfrm>
            <a:off x="4530685" y="4082960"/>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a:t>
            </a:r>
            <a:endParaRPr kumimoji="1" lang="ja-JP" altLang="en-US" sz="700" dirty="0"/>
          </a:p>
        </p:txBody>
      </p:sp>
      <p:sp>
        <p:nvSpPr>
          <p:cNvPr id="78" name="テキスト ボックス 77"/>
          <p:cNvSpPr txBox="1"/>
          <p:nvPr/>
        </p:nvSpPr>
        <p:spPr>
          <a:xfrm>
            <a:off x="4667278" y="5345023"/>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79" name="テキスト ボックス 78"/>
          <p:cNvSpPr txBox="1"/>
          <p:nvPr/>
        </p:nvSpPr>
        <p:spPr>
          <a:xfrm>
            <a:off x="7358985" y="602578"/>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（１）ウ）</a:t>
            </a:r>
            <a:endParaRPr kumimoji="1" lang="ja-JP" altLang="en-US" sz="700" dirty="0"/>
          </a:p>
        </p:txBody>
      </p:sp>
      <p:sp>
        <p:nvSpPr>
          <p:cNvPr id="81" name="テキスト ボックス 80"/>
          <p:cNvSpPr txBox="1"/>
          <p:nvPr/>
        </p:nvSpPr>
        <p:spPr>
          <a:xfrm>
            <a:off x="7363794" y="2648342"/>
            <a:ext cx="46038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（１）エ）</a:t>
            </a:r>
            <a:endParaRPr kumimoji="1" lang="ja-JP" altLang="en-US" sz="700" dirty="0"/>
          </a:p>
        </p:txBody>
      </p:sp>
      <p:sp>
        <p:nvSpPr>
          <p:cNvPr id="83" name="テキスト ボックス 82"/>
          <p:cNvSpPr txBox="1"/>
          <p:nvPr/>
        </p:nvSpPr>
        <p:spPr>
          <a:xfrm>
            <a:off x="7084906" y="4094390"/>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a:t>
            </a:r>
            <a:endParaRPr kumimoji="1" lang="ja-JP" altLang="en-US" sz="700" dirty="0"/>
          </a:p>
        </p:txBody>
      </p:sp>
      <p:sp>
        <p:nvSpPr>
          <p:cNvPr id="84" name="テキスト ボックス 83"/>
          <p:cNvSpPr txBox="1"/>
          <p:nvPr/>
        </p:nvSpPr>
        <p:spPr>
          <a:xfrm>
            <a:off x="7113481" y="5345752"/>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86" name="Rectangle 12"/>
          <p:cNvSpPr>
            <a:spLocks noChangeArrowheads="1"/>
          </p:cNvSpPr>
          <p:nvPr/>
        </p:nvSpPr>
        <p:spPr bwMode="auto">
          <a:xfrm>
            <a:off x="5405812" y="3382415"/>
            <a:ext cx="2340260" cy="499971"/>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465605" indent="-465605" defTabSz="684154"/>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Ｃ</a:t>
            </a:r>
            <a:r>
              <a:rPr lang="en-US" altLang="ja-JP" sz="700" dirty="0">
                <a:latin typeface="ＭＳ ゴシック" pitchFamily="49" charset="-128"/>
                <a:ea typeface="ＭＳ ゴシック" pitchFamily="49" charset="-128"/>
                <a:cs typeface="Times New Roman" pitchFamily="18" charset="0"/>
              </a:rPr>
              <a:t>)</a:t>
            </a:r>
            <a:r>
              <a:rPr lang="ja-JP" altLang="ja-JP" sz="700" dirty="0">
                <a:latin typeface="ＭＳ ゴシック" pitchFamily="49" charset="-128"/>
                <a:ea typeface="ＭＳ ゴシック" pitchFamily="49" charset="-128"/>
                <a:cs typeface="Times New Roman" pitchFamily="18" charset="0"/>
              </a:rPr>
              <a:t> ×</a:t>
            </a:r>
            <a:r>
              <a:rPr lang="ja-JP" altLang="ja-JP" sz="600" dirty="0">
                <a:latin typeface="ＭＳ ゴシック" pitchFamily="49" charset="-128"/>
                <a:ea typeface="ＭＳ ゴシック" pitchFamily="49" charset="-128"/>
                <a:cs typeface="Times New Roman" pitchFamily="18" charset="0"/>
              </a:rPr>
              <a:t>｛</a:t>
            </a:r>
            <a:r>
              <a:rPr lang="ja-JP" altLang="ja-JP" sz="600" dirty="0" smtClean="0">
                <a:latin typeface="ＭＳ ゴシック" pitchFamily="49" charset="-128"/>
                <a:ea typeface="ＭＳ ゴシック" pitchFamily="49" charset="-128"/>
                <a:cs typeface="Times New Roman" pitchFamily="18" charset="0"/>
              </a:rPr>
              <a:t>β</a:t>
            </a:r>
            <a:r>
              <a:rPr lang="ja-JP" altLang="en-US" sz="600" dirty="0" smtClean="0">
                <a:latin typeface="ＭＳ ゴシック" pitchFamily="49" charset="-128"/>
                <a:ea typeface="ＭＳ ゴシック" pitchFamily="49" charset="-128"/>
                <a:cs typeface="Times New Roman" pitchFamily="18" charset="0"/>
              </a:rPr>
              <a:t>・</a:t>
            </a:r>
            <a:r>
              <a:rPr lang="ja-JP" altLang="ja-JP" sz="600" dirty="0" smtClean="0">
                <a:latin typeface="ＭＳ ゴシック" pitchFamily="49" charset="-128"/>
                <a:ea typeface="ＭＳ ゴシック" pitchFamily="49" charset="-128"/>
                <a:cs typeface="Times New Roman" pitchFamily="18" charset="0"/>
              </a:rPr>
              <a:t>（</a:t>
            </a:r>
            <a:r>
              <a:rPr lang="ja-JP" altLang="ja-JP" sz="600" dirty="0">
                <a:latin typeface="ＭＳ ゴシック" pitchFamily="49" charset="-128"/>
                <a:ea typeface="ＭＳ ゴシック" pitchFamily="49" charset="-128"/>
                <a:cs typeface="Times New Roman" pitchFamily="18" charset="0"/>
              </a:rPr>
              <a:t>応能シェア）＋（応益シェア）｝</a:t>
            </a:r>
            <a:r>
              <a:rPr lang="en-US" altLang="ja-JP" sz="600" dirty="0">
                <a:latin typeface="ＭＳ ゴシック" pitchFamily="49" charset="-128"/>
                <a:ea typeface="ＭＳ ゴシック" pitchFamily="49" charset="-128"/>
                <a:cs typeface="Times New Roman" pitchFamily="18" charset="0"/>
              </a:rPr>
              <a:t>/</a:t>
            </a:r>
            <a:r>
              <a:rPr lang="ja-JP" altLang="ja-JP" sz="600" dirty="0">
                <a:latin typeface="ＭＳ ゴシック" pitchFamily="49" charset="-128"/>
                <a:ea typeface="ＭＳ ゴシック" pitchFamily="49" charset="-128"/>
                <a:cs typeface="Times New Roman" pitchFamily="18" charset="0"/>
              </a:rPr>
              <a:t>（１＋β）</a:t>
            </a:r>
            <a:endParaRPr lang="ja-JP" altLang="ja-JP" sz="600" dirty="0"/>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a:t>
            </a:r>
            <a:r>
              <a:rPr lang="en-US" altLang="ja-JP" sz="700" dirty="0">
                <a:latin typeface="ＭＳ ゴシック" pitchFamily="49" charset="-128"/>
                <a:ea typeface="ＭＳ ゴシック" pitchFamily="49" charset="-128"/>
                <a:cs typeface="Times New Roman" pitchFamily="18" charset="0"/>
              </a:rPr>
              <a:t>×</a:t>
            </a:r>
            <a:r>
              <a:rPr lang="ja-JP" altLang="en-US" sz="700" dirty="0">
                <a:latin typeface="ＭＳ ゴシック" pitchFamily="49" charset="-128"/>
                <a:ea typeface="ＭＳ ゴシック" pitchFamily="49" charset="-128"/>
                <a:cs typeface="Times New Roman" pitchFamily="18" charset="0"/>
              </a:rPr>
              <a:t>　</a:t>
            </a:r>
            <a:r>
              <a:rPr lang="en-US" altLang="ja-JP" sz="700" dirty="0" smtClean="0">
                <a:latin typeface="ＭＳ ゴシック" pitchFamily="49" charset="-128"/>
                <a:ea typeface="ＭＳ ゴシック" pitchFamily="49" charset="-128"/>
                <a:cs typeface="Times New Roman" pitchFamily="18" charset="0"/>
              </a:rPr>
              <a:t>γ</a:t>
            </a:r>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＝各市町村ごとの納付金基礎額</a:t>
            </a:r>
            <a:r>
              <a:rPr lang="en-US" altLang="ja-JP" sz="700" dirty="0">
                <a:latin typeface="ＭＳ ゴシック" pitchFamily="49" charset="-128"/>
                <a:ea typeface="ＭＳ ゴシック" pitchFamily="49" charset="-128"/>
                <a:cs typeface="Times New Roman" pitchFamily="18" charset="0"/>
              </a:rPr>
              <a:t>(c)</a:t>
            </a:r>
          </a:p>
          <a:p>
            <a:pPr marL="465605" indent="-465605" defTabSz="684154" eaLnBrk="0" hangingPunct="0"/>
            <a:r>
              <a:rPr lang="ja-JP" altLang="en-US" sz="700" dirty="0">
                <a:latin typeface="ＭＳ ゴシック" pitchFamily="49" charset="-128"/>
                <a:ea typeface="ＭＳ ゴシック" pitchFamily="49" charset="-128"/>
                <a:cs typeface="Times New Roman" pitchFamily="18" charset="0"/>
              </a:rPr>
              <a:t>　</a:t>
            </a:r>
            <a:endParaRPr lang="ja-JP" altLang="en-US" sz="700" dirty="0"/>
          </a:p>
        </p:txBody>
      </p:sp>
      <p:sp>
        <p:nvSpPr>
          <p:cNvPr id="88" name="テキスト ボックス 87"/>
          <p:cNvSpPr txBox="1"/>
          <p:nvPr/>
        </p:nvSpPr>
        <p:spPr>
          <a:xfrm>
            <a:off x="6997914" y="3219420"/>
            <a:ext cx="833883"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（２）ア）イ）ウ</a:t>
            </a:r>
            <a:r>
              <a:rPr lang="ja-JP" altLang="en-US" sz="700" dirty="0" smtClean="0"/>
              <a:t>）エ）</a:t>
            </a:r>
            <a:endParaRPr kumimoji="1" lang="ja-JP" altLang="en-US" sz="700" dirty="0"/>
          </a:p>
        </p:txBody>
      </p:sp>
      <p:sp>
        <p:nvSpPr>
          <p:cNvPr id="82" name="スライド番号プレースホルダー 1"/>
          <p:cNvSpPr>
            <a:spLocks noGrp="1"/>
          </p:cNvSpPr>
          <p:nvPr>
            <p:ph type="sldNum" sz="quarter" idx="12"/>
          </p:nvPr>
        </p:nvSpPr>
        <p:spPr>
          <a:xfrm>
            <a:off x="7577995" y="6456854"/>
            <a:ext cx="2311400" cy="365125"/>
          </a:xfrm>
        </p:spPr>
        <p:txBody>
          <a:bodyPr/>
          <a:lstStyle/>
          <a:p>
            <a:fld id="{D2D8002D-B5B0-4BAC-B1F6-782DDCCE6D9C}" type="slidenum">
              <a:rPr kumimoji="1" lang="ja-JP" altLang="en-US" smtClean="0"/>
              <a:t>27</a:t>
            </a:fld>
            <a:endParaRPr kumimoji="1" lang="ja-JP" altLang="en-US" dirty="0"/>
          </a:p>
        </p:txBody>
      </p:sp>
      <p:sp>
        <p:nvSpPr>
          <p:cNvPr id="85" name="テキスト ボックス 84"/>
          <p:cNvSpPr txBox="1"/>
          <p:nvPr/>
        </p:nvSpPr>
        <p:spPr>
          <a:xfrm>
            <a:off x="49598" y="-54775"/>
            <a:ext cx="9856401" cy="346083"/>
          </a:xfrm>
          <a:prstGeom prst="rect">
            <a:avLst/>
          </a:prstGeom>
          <a:noFill/>
          <a:ln>
            <a:noFill/>
          </a:ln>
        </p:spPr>
        <p:txBody>
          <a:bodyPr wrap="square" lIns="68415" tIns="34208" rIns="68415" bIns="34208" rtlCol="0">
            <a:spAutoFit/>
          </a:bodyPr>
          <a:lstStyle>
            <a:defPPr>
              <a:defRPr lang="ja-JP"/>
            </a:defPPr>
          </a:lstStyle>
          <a:p>
            <a:pPr algn="ctr"/>
            <a:r>
              <a:rPr lang="ja-JP" altLang="en-US" dirty="0">
                <a:latin typeface="HGP創英角ｺﾞｼｯｸUB" panose="020B0900000000000000" pitchFamily="50" charset="-128"/>
                <a:ea typeface="HGP創英角ｺﾞｼｯｸUB" panose="020B0900000000000000" pitchFamily="50" charset="-128"/>
              </a:rPr>
              <a:t>国民健康</a:t>
            </a:r>
            <a:r>
              <a:rPr lang="ja-JP" altLang="en-US" dirty="0" smtClean="0">
                <a:latin typeface="HGP創英角ｺﾞｼｯｸUB" panose="020B0900000000000000" pitchFamily="50" charset="-128"/>
                <a:ea typeface="HGP創英角ｺﾞｼｯｸUB" panose="020B0900000000000000" pitchFamily="50" charset="-128"/>
              </a:rPr>
              <a:t>保険における納付金及び標準保険料率の算定方法の全体像（イメージ）</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89" name="直線コネクタ 88"/>
          <p:cNvCxnSpPr/>
          <p:nvPr/>
        </p:nvCxnSpPr>
        <p:spPr>
          <a:xfrm>
            <a:off x="-43541" y="291308"/>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956173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4" name="直線矢印コネクタ 313"/>
          <p:cNvCxnSpPr/>
          <p:nvPr/>
        </p:nvCxnSpPr>
        <p:spPr>
          <a:xfrm>
            <a:off x="1442119" y="486197"/>
            <a:ext cx="0" cy="414031"/>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15" name="直線矢印コネクタ 314"/>
          <p:cNvCxnSpPr/>
          <p:nvPr/>
        </p:nvCxnSpPr>
        <p:spPr>
          <a:xfrm>
            <a:off x="3971149" y="486197"/>
            <a:ext cx="0" cy="414031"/>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16" name="直線矢印コネクタ 315"/>
          <p:cNvCxnSpPr/>
          <p:nvPr/>
        </p:nvCxnSpPr>
        <p:spPr>
          <a:xfrm>
            <a:off x="6500178" y="486197"/>
            <a:ext cx="0" cy="414031"/>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20" name="直線矢印コネクタ 319"/>
          <p:cNvCxnSpPr/>
          <p:nvPr/>
        </p:nvCxnSpPr>
        <p:spPr>
          <a:xfrm>
            <a:off x="2168885" y="496162"/>
            <a:ext cx="40705" cy="3960000"/>
          </a:xfrm>
          <a:prstGeom prst="straightConnector1">
            <a:avLst/>
          </a:prstGeom>
          <a:ln w="28575">
            <a:solidFill>
              <a:srgbClr val="FF33CC"/>
            </a:solidFill>
            <a:tailEnd type="arrow"/>
          </a:ln>
        </p:spPr>
        <p:style>
          <a:lnRef idx="1">
            <a:schemeClr val="accent1"/>
          </a:lnRef>
          <a:fillRef idx="0">
            <a:schemeClr val="accent1"/>
          </a:fillRef>
          <a:effectRef idx="0">
            <a:schemeClr val="accent1"/>
          </a:effectRef>
          <a:fontRef idx="minor">
            <a:schemeClr val="tx1"/>
          </a:fontRef>
        </p:style>
      </p:cxnSp>
      <p:cxnSp>
        <p:nvCxnSpPr>
          <p:cNvPr id="321" name="直線矢印コネクタ 320"/>
          <p:cNvCxnSpPr/>
          <p:nvPr/>
        </p:nvCxnSpPr>
        <p:spPr>
          <a:xfrm>
            <a:off x="4896843" y="484693"/>
            <a:ext cx="40705" cy="3960000"/>
          </a:xfrm>
          <a:prstGeom prst="straightConnector1">
            <a:avLst/>
          </a:prstGeom>
          <a:ln w="28575">
            <a:solidFill>
              <a:srgbClr val="FF33CC"/>
            </a:solidFill>
            <a:tailEnd type="arrow"/>
          </a:ln>
        </p:spPr>
        <p:style>
          <a:lnRef idx="1">
            <a:schemeClr val="accent1"/>
          </a:lnRef>
          <a:fillRef idx="0">
            <a:schemeClr val="accent1"/>
          </a:fillRef>
          <a:effectRef idx="0">
            <a:schemeClr val="accent1"/>
          </a:effectRef>
          <a:fontRef idx="minor">
            <a:schemeClr val="tx1"/>
          </a:fontRef>
        </p:style>
      </p:cxnSp>
      <p:cxnSp>
        <p:nvCxnSpPr>
          <p:cNvPr id="322" name="直線矢印コネクタ 321"/>
          <p:cNvCxnSpPr/>
          <p:nvPr/>
        </p:nvCxnSpPr>
        <p:spPr>
          <a:xfrm>
            <a:off x="7534789" y="491461"/>
            <a:ext cx="40705" cy="3960000"/>
          </a:xfrm>
          <a:prstGeom prst="straightConnector1">
            <a:avLst/>
          </a:prstGeom>
          <a:ln w="28575">
            <a:solidFill>
              <a:srgbClr val="FF33CC"/>
            </a:solidFill>
            <a:tailEnd type="arrow"/>
          </a:ln>
        </p:spPr>
        <p:style>
          <a:lnRef idx="1">
            <a:schemeClr val="accent1"/>
          </a:lnRef>
          <a:fillRef idx="0">
            <a:schemeClr val="accent1"/>
          </a:fillRef>
          <a:effectRef idx="0">
            <a:schemeClr val="accent1"/>
          </a:effectRef>
          <a:fontRef idx="minor">
            <a:schemeClr val="tx1"/>
          </a:fontRef>
        </p:style>
      </p:cxnSp>
      <p:cxnSp>
        <p:nvCxnSpPr>
          <p:cNvPr id="318" name="直線矢印コネクタ 317"/>
          <p:cNvCxnSpPr/>
          <p:nvPr/>
        </p:nvCxnSpPr>
        <p:spPr>
          <a:xfrm>
            <a:off x="4428871" y="368920"/>
            <a:ext cx="49629" cy="23400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9" name="直線矢印コネクタ 318"/>
          <p:cNvCxnSpPr/>
          <p:nvPr/>
        </p:nvCxnSpPr>
        <p:spPr>
          <a:xfrm>
            <a:off x="7062195" y="368920"/>
            <a:ext cx="44381" cy="23400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7" name="直線矢印コネクタ 316"/>
          <p:cNvCxnSpPr/>
          <p:nvPr/>
        </p:nvCxnSpPr>
        <p:spPr>
          <a:xfrm>
            <a:off x="1836693" y="368920"/>
            <a:ext cx="24720" cy="23400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2" name="直線矢印コネクタ 311"/>
          <p:cNvCxnSpPr/>
          <p:nvPr/>
        </p:nvCxnSpPr>
        <p:spPr>
          <a:xfrm>
            <a:off x="5801388" y="-302713"/>
            <a:ext cx="0" cy="655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0" name="直線矢印コネクタ 309"/>
          <p:cNvCxnSpPr/>
          <p:nvPr/>
        </p:nvCxnSpPr>
        <p:spPr>
          <a:xfrm>
            <a:off x="3169945" y="-308737"/>
            <a:ext cx="0" cy="655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9" name="直線矢印コネクタ 308"/>
          <p:cNvCxnSpPr/>
          <p:nvPr/>
        </p:nvCxnSpPr>
        <p:spPr>
          <a:xfrm>
            <a:off x="306000" y="-310083"/>
            <a:ext cx="0" cy="655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3" name="直線コネクタ 292"/>
          <p:cNvCxnSpPr/>
          <p:nvPr/>
        </p:nvCxnSpPr>
        <p:spPr>
          <a:xfrm flipV="1">
            <a:off x="2531717" y="5263931"/>
            <a:ext cx="5401614" cy="13311"/>
          </a:xfrm>
          <a:prstGeom prst="line">
            <a:avLst/>
          </a:prstGeom>
          <a:ln w="38100">
            <a:solidFill>
              <a:srgbClr val="FF33CC"/>
            </a:solidFill>
            <a:prstDash val="solid"/>
          </a:ln>
        </p:spPr>
        <p:style>
          <a:lnRef idx="1">
            <a:schemeClr val="accent1"/>
          </a:lnRef>
          <a:fillRef idx="0">
            <a:schemeClr val="accent1"/>
          </a:fillRef>
          <a:effectRef idx="0">
            <a:schemeClr val="accent1"/>
          </a:effectRef>
          <a:fontRef idx="minor">
            <a:schemeClr val="tx1"/>
          </a:fontRef>
        </p:style>
      </p:cxnSp>
      <p:cxnSp>
        <p:nvCxnSpPr>
          <p:cNvPr id="292" name="直線コネクタ 291"/>
          <p:cNvCxnSpPr/>
          <p:nvPr/>
        </p:nvCxnSpPr>
        <p:spPr>
          <a:xfrm flipV="1">
            <a:off x="2501299" y="3430141"/>
            <a:ext cx="5401614" cy="13311"/>
          </a:xfrm>
          <a:prstGeom prst="line">
            <a:avLst/>
          </a:prstGeom>
          <a:ln w="38100">
            <a:solidFill>
              <a:srgbClr val="99FF99"/>
            </a:solidFill>
            <a:prstDash val="solid"/>
          </a:ln>
        </p:spPr>
        <p:style>
          <a:lnRef idx="1">
            <a:schemeClr val="accent1"/>
          </a:lnRef>
          <a:fillRef idx="0">
            <a:schemeClr val="accent1"/>
          </a:fillRef>
          <a:effectRef idx="0">
            <a:schemeClr val="accent1"/>
          </a:effectRef>
          <a:fontRef idx="minor">
            <a:schemeClr val="tx1"/>
          </a:fontRef>
        </p:style>
      </p:cxnSp>
      <p:cxnSp>
        <p:nvCxnSpPr>
          <p:cNvPr id="301" name="直線コネクタ 300"/>
          <p:cNvCxnSpPr/>
          <p:nvPr/>
        </p:nvCxnSpPr>
        <p:spPr>
          <a:xfrm>
            <a:off x="1612244" y="6453470"/>
            <a:ext cx="6721929" cy="0"/>
          </a:xfrm>
          <a:prstGeom prst="line">
            <a:avLst/>
          </a:prstGeom>
          <a:ln w="76200" cmpd="tri">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95" name="直線コネクタ 294"/>
          <p:cNvCxnSpPr/>
          <p:nvPr/>
        </p:nvCxnSpPr>
        <p:spPr>
          <a:xfrm flipV="1">
            <a:off x="2510468" y="1632590"/>
            <a:ext cx="5401614" cy="13311"/>
          </a:xfrm>
          <a:prstGeom prst="line">
            <a:avLst/>
          </a:prstGeom>
          <a:ln w="38100">
            <a:solidFill>
              <a:srgbClr val="0099FF"/>
            </a:solidFill>
            <a:prstDash val="solid"/>
          </a:ln>
        </p:spPr>
        <p:style>
          <a:lnRef idx="1">
            <a:schemeClr val="accent1"/>
          </a:lnRef>
          <a:fillRef idx="0">
            <a:schemeClr val="accent1"/>
          </a:fillRef>
          <a:effectRef idx="0">
            <a:schemeClr val="accent1"/>
          </a:effectRef>
          <a:fontRef idx="minor">
            <a:schemeClr val="tx1"/>
          </a:fontRef>
        </p:style>
      </p:cxnSp>
      <p:sp>
        <p:nvSpPr>
          <p:cNvPr id="2" name="Rectangle 15"/>
          <p:cNvSpPr>
            <a:spLocks noChangeArrowheads="1"/>
          </p:cNvSpPr>
          <p:nvPr/>
        </p:nvSpPr>
        <p:spPr bwMode="auto">
          <a:xfrm>
            <a:off x="1164008" y="300187"/>
            <a:ext cx="1345370" cy="39225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64139" indent="-64139"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標準的な収納率</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＝調整後の標準保険料率の算定に必要な保険料総額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p>
        </p:txBody>
      </p:sp>
      <p:sp>
        <p:nvSpPr>
          <p:cNvPr id="3" name="Rectangle 15"/>
          <p:cNvSpPr>
            <a:spLocks noChangeArrowheads="1"/>
          </p:cNvSpPr>
          <p:nvPr/>
        </p:nvSpPr>
        <p:spPr bwMode="auto">
          <a:xfrm>
            <a:off x="1164008" y="931993"/>
            <a:ext cx="1404598" cy="1515634"/>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国保運営方針、当該市町村の</a:t>
            </a:r>
            <a:endParaRPr lang="en-US" altLang="ja-JP" sz="5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ja-JP" altLang="en-US" sz="500" dirty="0">
                <a:latin typeface="ＭＳ ゴシック" pitchFamily="49" charset="-128"/>
                <a:ea typeface="ＭＳ ゴシック" pitchFamily="49" charset="-128"/>
                <a:cs typeface="Times New Roman" pitchFamily="18" charset="0"/>
              </a:rPr>
              <a:t>所得水準等により按分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grpSp>
        <p:nvGrpSpPr>
          <p:cNvPr id="9" name="グループ化 8"/>
          <p:cNvGrpSpPr/>
          <p:nvPr/>
        </p:nvGrpSpPr>
        <p:grpSpPr>
          <a:xfrm>
            <a:off x="1119034" y="1493243"/>
            <a:ext cx="460382" cy="307777"/>
            <a:chOff x="3451044" y="1996415"/>
            <a:chExt cx="594955" cy="430887"/>
          </a:xfrm>
        </p:grpSpPr>
        <p:sp>
          <p:nvSpPr>
            <p:cNvPr id="4" name="テキスト ボックス 3"/>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8" name="正方形/長方形 7"/>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0" name="グループ化 9"/>
          <p:cNvGrpSpPr/>
          <p:nvPr/>
        </p:nvGrpSpPr>
        <p:grpSpPr>
          <a:xfrm>
            <a:off x="1445723" y="1494720"/>
            <a:ext cx="465192" cy="307777"/>
            <a:chOff x="3441197" y="1996415"/>
            <a:chExt cx="601171" cy="430887"/>
          </a:xfrm>
        </p:grpSpPr>
        <p:sp>
          <p:nvSpPr>
            <p:cNvPr id="11" name="テキスト ボックス 10"/>
            <p:cNvSpPr txBox="1"/>
            <p:nvPr/>
          </p:nvSpPr>
          <p:spPr>
            <a:xfrm>
              <a:off x="3441197"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12" name="正方形/長方形 11"/>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3" name="グループ化 12"/>
          <p:cNvGrpSpPr/>
          <p:nvPr/>
        </p:nvGrpSpPr>
        <p:grpSpPr>
          <a:xfrm>
            <a:off x="2114634" y="1501702"/>
            <a:ext cx="471604" cy="307777"/>
            <a:chOff x="3451044" y="1996415"/>
            <a:chExt cx="609457" cy="430887"/>
          </a:xfrm>
        </p:grpSpPr>
        <p:sp>
          <p:nvSpPr>
            <p:cNvPr id="14" name="テキスト ボックス 13"/>
            <p:cNvSpPr txBox="1"/>
            <p:nvPr/>
          </p:nvSpPr>
          <p:spPr>
            <a:xfrm>
              <a:off x="3451044" y="1996415"/>
              <a:ext cx="609457"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a:t>
              </a:r>
              <a:r>
                <a:rPr lang="ja-JP" altLang="en-US" sz="700" dirty="0" err="1" smtClean="0"/>
                <a:t>ｋ</a:t>
              </a:r>
              <a:r>
                <a:rPr lang="en-US" altLang="ja-JP" sz="700" dirty="0" smtClean="0"/>
                <a:t>)</a:t>
              </a:r>
              <a:endParaRPr lang="ja-JP" altLang="en-US" sz="700" dirty="0"/>
            </a:p>
          </p:txBody>
        </p:sp>
        <p:sp>
          <p:nvSpPr>
            <p:cNvPr id="15" name="正方形/長方形 14"/>
            <p:cNvSpPr/>
            <p:nvPr/>
          </p:nvSpPr>
          <p:spPr>
            <a:xfrm>
              <a:off x="3540174" y="2068835"/>
              <a:ext cx="435351"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6" name="グループ化 15"/>
          <p:cNvGrpSpPr/>
          <p:nvPr/>
        </p:nvGrpSpPr>
        <p:grpSpPr>
          <a:xfrm>
            <a:off x="1773322" y="1496553"/>
            <a:ext cx="453970" cy="307777"/>
            <a:chOff x="3441197" y="1996415"/>
            <a:chExt cx="586668" cy="430887"/>
          </a:xfrm>
        </p:grpSpPr>
        <p:sp>
          <p:nvSpPr>
            <p:cNvPr id="17" name="テキスト ボックス 16"/>
            <p:cNvSpPr txBox="1"/>
            <p:nvPr/>
          </p:nvSpPr>
          <p:spPr>
            <a:xfrm>
              <a:off x="3441197"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18" name="正方形/長方形 17"/>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 name="グループ化 19"/>
          <p:cNvGrpSpPr/>
          <p:nvPr/>
        </p:nvGrpSpPr>
        <p:grpSpPr>
          <a:xfrm>
            <a:off x="1112705" y="1835093"/>
            <a:ext cx="453970" cy="307777"/>
            <a:chOff x="3433015" y="1985747"/>
            <a:chExt cx="586669" cy="430887"/>
          </a:xfrm>
        </p:grpSpPr>
        <p:sp>
          <p:nvSpPr>
            <p:cNvPr id="21" name="テキスト ボックス 20"/>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22" name="正方形/長方形 21"/>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3" name="グループ化 22"/>
          <p:cNvGrpSpPr/>
          <p:nvPr/>
        </p:nvGrpSpPr>
        <p:grpSpPr>
          <a:xfrm>
            <a:off x="1445725" y="1836570"/>
            <a:ext cx="453970" cy="307777"/>
            <a:chOff x="3431350" y="1985747"/>
            <a:chExt cx="586669" cy="430887"/>
          </a:xfrm>
        </p:grpSpPr>
        <p:sp>
          <p:nvSpPr>
            <p:cNvPr id="24" name="テキスト ボックス 23"/>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25" name="正方形/長方形 24"/>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6" name="グループ化 25"/>
          <p:cNvGrpSpPr/>
          <p:nvPr/>
        </p:nvGrpSpPr>
        <p:grpSpPr>
          <a:xfrm>
            <a:off x="2100683" y="1835932"/>
            <a:ext cx="453970" cy="307777"/>
            <a:chOff x="3423168" y="1975079"/>
            <a:chExt cx="586669" cy="430887"/>
          </a:xfrm>
        </p:grpSpPr>
        <p:sp>
          <p:nvSpPr>
            <p:cNvPr id="27" name="テキスト ボックス 26"/>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28" name="正方形/長方形 27"/>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9" name="グループ化 28"/>
          <p:cNvGrpSpPr/>
          <p:nvPr/>
        </p:nvGrpSpPr>
        <p:grpSpPr>
          <a:xfrm>
            <a:off x="1773320" y="1838403"/>
            <a:ext cx="453970" cy="307777"/>
            <a:chOff x="3431350" y="1985747"/>
            <a:chExt cx="586669" cy="430887"/>
          </a:xfrm>
        </p:grpSpPr>
        <p:sp>
          <p:nvSpPr>
            <p:cNvPr id="30" name="テキスト ボックス 29"/>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31" name="正方形/長方形 30"/>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3" name="テキスト ボックス 32"/>
          <p:cNvSpPr txBox="1"/>
          <p:nvPr/>
        </p:nvSpPr>
        <p:spPr>
          <a:xfrm>
            <a:off x="1143574" y="2090088"/>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47" name="テキスト ボックス 46"/>
          <p:cNvSpPr txBox="1"/>
          <p:nvPr/>
        </p:nvSpPr>
        <p:spPr>
          <a:xfrm>
            <a:off x="1457114" y="2090088"/>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48" name="テキスト ボックス 47"/>
          <p:cNvSpPr txBox="1"/>
          <p:nvPr/>
        </p:nvSpPr>
        <p:spPr>
          <a:xfrm>
            <a:off x="1785982" y="2090088"/>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49" name="テキスト ボックス 48"/>
          <p:cNvSpPr txBox="1"/>
          <p:nvPr/>
        </p:nvSpPr>
        <p:spPr>
          <a:xfrm>
            <a:off x="2099521" y="2090088"/>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54" name="テキスト ボックス 53"/>
          <p:cNvSpPr txBox="1"/>
          <p:nvPr/>
        </p:nvSpPr>
        <p:spPr>
          <a:xfrm>
            <a:off x="1218351" y="1732036"/>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5" name="テキスト ボックス 54"/>
          <p:cNvSpPr txBox="1"/>
          <p:nvPr/>
        </p:nvSpPr>
        <p:spPr>
          <a:xfrm>
            <a:off x="1555938" y="173086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6" name="テキスト ボックス 55"/>
          <p:cNvSpPr txBox="1"/>
          <p:nvPr/>
        </p:nvSpPr>
        <p:spPr>
          <a:xfrm>
            <a:off x="1881798" y="173389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7" name="テキスト ボックス 56"/>
          <p:cNvSpPr txBox="1"/>
          <p:nvPr/>
        </p:nvSpPr>
        <p:spPr>
          <a:xfrm>
            <a:off x="2219385" y="1732724"/>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9" name="右矢印 58"/>
          <p:cNvSpPr/>
          <p:nvPr/>
        </p:nvSpPr>
        <p:spPr>
          <a:xfrm flipH="1">
            <a:off x="1010362" y="2140540"/>
            <a:ext cx="139286" cy="140659"/>
          </a:xfrm>
          <a:prstGeom prst="rightArrow">
            <a:avLst>
              <a:gd name="adj1" fmla="val 38208"/>
              <a:gd name="adj2" fmla="val 50000"/>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60" name="テキスト ボックス 59"/>
          <p:cNvSpPr txBox="1"/>
          <p:nvPr/>
        </p:nvSpPr>
        <p:spPr>
          <a:xfrm>
            <a:off x="1164008" y="881897"/>
            <a:ext cx="946080" cy="176806"/>
          </a:xfrm>
          <a:prstGeom prst="rect">
            <a:avLst/>
          </a:prstGeom>
          <a:solidFill>
            <a:srgbClr val="0099FF"/>
          </a:solidFill>
          <a:ln w="6350">
            <a:solidFill>
              <a:schemeClr val="tx1"/>
            </a:solidFill>
          </a:ln>
        </p:spPr>
        <p:txBody>
          <a:bodyPr wrap="none" lIns="68415" tIns="34208" rIns="68415" bIns="34208" rtlCol="0">
            <a:spAutoFit/>
          </a:bodyPr>
          <a:lstStyle/>
          <a:p>
            <a:r>
              <a:rPr lang="ja-JP" altLang="en-US" sz="700" dirty="0" smtClean="0"/>
              <a:t>市町村標準</a:t>
            </a:r>
            <a:r>
              <a:rPr lang="ja-JP" altLang="en-US" sz="700" dirty="0"/>
              <a:t>保険料率</a:t>
            </a:r>
          </a:p>
        </p:txBody>
      </p:sp>
      <p:sp>
        <p:nvSpPr>
          <p:cNvPr id="61" name="Rectangle 15"/>
          <p:cNvSpPr>
            <a:spLocks noChangeArrowheads="1"/>
          </p:cNvSpPr>
          <p:nvPr/>
        </p:nvSpPr>
        <p:spPr bwMode="auto">
          <a:xfrm>
            <a:off x="1168430" y="2746898"/>
            <a:ext cx="1391862" cy="1484856"/>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10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当該市町村の算定方式により按分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58" name="Rectangle 15"/>
          <p:cNvSpPr>
            <a:spLocks noChangeArrowheads="1"/>
          </p:cNvSpPr>
          <p:nvPr/>
        </p:nvSpPr>
        <p:spPr bwMode="auto">
          <a:xfrm>
            <a:off x="104319" y="1939690"/>
            <a:ext cx="900000" cy="930859"/>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defTabSz="684154" fontAlgn="base">
              <a:spcBef>
                <a:spcPct val="0"/>
              </a:spcBef>
              <a:spcAft>
                <a:spcPct val="0"/>
              </a:spcAft>
            </a:pPr>
            <a:r>
              <a:rPr lang="zh-TW" altLang="en-US" sz="700" dirty="0" smtClean="0">
                <a:latin typeface="ＭＳ ゴシック" pitchFamily="49" charset="-128"/>
                <a:ea typeface="ＭＳ ゴシック" pitchFamily="49" charset="-128"/>
                <a:cs typeface="Times New Roman" pitchFamily="18" charset="0"/>
              </a:rPr>
              <a:t>退職被保険者等</a:t>
            </a:r>
            <a:r>
              <a:rPr lang="ja-JP" altLang="en-US" sz="700" dirty="0" smtClean="0">
                <a:latin typeface="ＭＳ ゴシック" pitchFamily="49" charset="-128"/>
                <a:ea typeface="ＭＳ ゴシック" pitchFamily="49" charset="-128"/>
                <a:cs typeface="Times New Roman" pitchFamily="18" charset="0"/>
              </a:rPr>
              <a:t>分</a:t>
            </a:r>
            <a:r>
              <a:rPr lang="ja-JP" altLang="en-US" sz="700" dirty="0">
                <a:latin typeface="ＭＳ ゴシック" pitchFamily="49" charset="-128"/>
                <a:ea typeface="ＭＳ ゴシック" pitchFamily="49" charset="-128"/>
                <a:cs typeface="Times New Roman" pitchFamily="18" charset="0"/>
              </a:rPr>
              <a:t>の納付金</a:t>
            </a:r>
            <a:r>
              <a:rPr lang="en-US" altLang="ja-JP" sz="700" dirty="0"/>
              <a:t>(</a:t>
            </a:r>
            <a:r>
              <a:rPr lang="en-US" altLang="ja-JP" sz="700" dirty="0" err="1"/>
              <a:t>d</a:t>
            </a:r>
            <a:r>
              <a:rPr lang="en-US" altLang="ja-JP" sz="700" baseline="-25000" dirty="0" err="1"/>
              <a:t>t</a:t>
            </a:r>
            <a:r>
              <a:rPr lang="en-US" altLang="ja-JP" sz="700" dirty="0"/>
              <a:t>) </a:t>
            </a:r>
          </a:p>
          <a:p>
            <a:pPr marL="68891" indent="-6889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a:t>
            </a:r>
            <a:r>
              <a:rPr lang="en-US" altLang="ja-JP" sz="700" dirty="0">
                <a:latin typeface="ＭＳ ゴシック" pitchFamily="49" charset="-128"/>
                <a:ea typeface="ＭＳ ゴシック" pitchFamily="49" charset="-128"/>
                <a:cs typeface="Times New Roman" pitchFamily="18" charset="0"/>
              </a:rPr>
              <a:t>Σ(</a:t>
            </a:r>
            <a:r>
              <a:rPr lang="ja-JP" altLang="en-US" sz="700" dirty="0" smtClean="0">
                <a:latin typeface="ＭＳ ゴシック" pitchFamily="49" charset="-128"/>
                <a:ea typeface="ＭＳ ゴシック" pitchFamily="49" charset="-128"/>
                <a:cs typeface="Times New Roman" pitchFamily="18" charset="0"/>
              </a:rPr>
              <a:t>各</a:t>
            </a:r>
            <a:r>
              <a:rPr lang="zh-TW" altLang="en-US" sz="700" dirty="0" smtClean="0">
                <a:latin typeface="ＭＳ ゴシック" pitchFamily="49" charset="-128"/>
                <a:ea typeface="ＭＳ ゴシック" pitchFamily="49" charset="-128"/>
                <a:cs typeface="Times New Roman" pitchFamily="18" charset="0"/>
              </a:rPr>
              <a:t>退職被保険者等</a:t>
            </a:r>
            <a:r>
              <a:rPr lang="ja-JP" altLang="en-US" sz="700" dirty="0" smtClean="0">
                <a:latin typeface="ＭＳ ゴシック" pitchFamily="49" charset="-128"/>
                <a:ea typeface="ＭＳ ゴシック" pitchFamily="49" charset="-128"/>
                <a:cs typeface="Times New Roman" pitchFamily="18" charset="0"/>
              </a:rPr>
              <a:t>世帯</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標準</a:t>
            </a:r>
            <a:r>
              <a:rPr lang="ja-JP" altLang="en-US" sz="700" dirty="0">
                <a:latin typeface="ＭＳ ゴシック" pitchFamily="49" charset="-128"/>
                <a:ea typeface="ＭＳ ゴシック" pitchFamily="49" charset="-128"/>
                <a:cs typeface="Times New Roman" pitchFamily="18" charset="0"/>
              </a:rPr>
              <a:t>保険料率</a:t>
            </a:r>
            <a:r>
              <a:rPr lang="en-US" altLang="ja-JP" sz="700" dirty="0" smtClean="0">
                <a:latin typeface="ＭＳ ゴシック" pitchFamily="49" charset="-128"/>
                <a:ea typeface="ＭＳ ゴシック" pitchFamily="49" charset="-128"/>
                <a:cs typeface="Times New Roman" pitchFamily="18" charset="0"/>
              </a:rPr>
              <a:t>)</a:t>
            </a:r>
          </a:p>
          <a:p>
            <a:pPr marL="68891" indent="-68891"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 </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標準的な収納率</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fontAlgn="base">
              <a:spcBef>
                <a:spcPct val="0"/>
              </a:spcBef>
              <a:spcAft>
                <a:spcPct val="0"/>
              </a:spcAft>
            </a:pPr>
            <a:r>
              <a:rPr lang="en-US" altLang="ja-JP" sz="700" dirty="0">
                <a:latin typeface="Arial" pitchFamily="34" charset="0"/>
                <a:ea typeface="ＭＳ Ｐゴシック" pitchFamily="50" charset="-128"/>
                <a:cs typeface="ＭＳ Ｐゴシック" pitchFamily="50" charset="-128"/>
              </a:rPr>
              <a:t>※ </a:t>
            </a:r>
            <a:r>
              <a:rPr lang="ja-JP" altLang="en-US" sz="700" dirty="0">
                <a:latin typeface="Arial" pitchFamily="34" charset="0"/>
                <a:ea typeface="ＭＳ Ｐゴシック" pitchFamily="50" charset="-128"/>
                <a:cs typeface="ＭＳ Ｐゴシック" pitchFamily="50" charset="-128"/>
              </a:rPr>
              <a:t>市町村において計算</a:t>
            </a:r>
          </a:p>
        </p:txBody>
      </p:sp>
      <p:sp>
        <p:nvSpPr>
          <p:cNvPr id="133" name="Rectangle 15"/>
          <p:cNvSpPr>
            <a:spLocks noChangeArrowheads="1"/>
          </p:cNvSpPr>
          <p:nvPr/>
        </p:nvSpPr>
        <p:spPr bwMode="auto">
          <a:xfrm>
            <a:off x="3779704" y="302933"/>
            <a:ext cx="1345370" cy="39225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64139" indent="-64139"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標準的な収納率</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＝調整後の標準保険料率の算定に必要な保険料総額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p>
        </p:txBody>
      </p:sp>
      <p:sp>
        <p:nvSpPr>
          <p:cNvPr id="134" name="Rectangle 15"/>
          <p:cNvSpPr>
            <a:spLocks noChangeArrowheads="1"/>
          </p:cNvSpPr>
          <p:nvPr/>
        </p:nvSpPr>
        <p:spPr bwMode="auto">
          <a:xfrm>
            <a:off x="3779704" y="934740"/>
            <a:ext cx="1412180" cy="1515634"/>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国保運営方針、当該市町村の</a:t>
            </a:r>
            <a:endParaRPr lang="en-US" altLang="ja-JP" sz="5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ja-JP" altLang="en-US" sz="500" dirty="0">
                <a:latin typeface="ＭＳ ゴシック" pitchFamily="49" charset="-128"/>
                <a:ea typeface="ＭＳ ゴシック" pitchFamily="49" charset="-128"/>
                <a:cs typeface="Times New Roman" pitchFamily="18" charset="0"/>
              </a:rPr>
              <a:t>所得水準等により按分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167" name="右矢印 166"/>
          <p:cNvSpPr/>
          <p:nvPr/>
        </p:nvSpPr>
        <p:spPr>
          <a:xfrm flipH="1">
            <a:off x="3618438" y="2143287"/>
            <a:ext cx="139286" cy="140659"/>
          </a:xfrm>
          <a:prstGeom prst="rightArrow">
            <a:avLst>
              <a:gd name="adj1" fmla="val 38208"/>
              <a:gd name="adj2" fmla="val 50000"/>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168" name="テキスト ボックス 167"/>
          <p:cNvSpPr txBox="1"/>
          <p:nvPr/>
        </p:nvSpPr>
        <p:spPr>
          <a:xfrm>
            <a:off x="3779704" y="884643"/>
            <a:ext cx="946080" cy="176806"/>
          </a:xfrm>
          <a:prstGeom prst="rect">
            <a:avLst/>
          </a:prstGeom>
          <a:solidFill>
            <a:srgbClr val="0099FF"/>
          </a:solidFill>
          <a:ln w="6350">
            <a:solidFill>
              <a:schemeClr val="tx1"/>
            </a:solidFill>
          </a:ln>
        </p:spPr>
        <p:txBody>
          <a:bodyPr wrap="none" lIns="68415" tIns="34208" rIns="68415" bIns="34208" rtlCol="0">
            <a:spAutoFit/>
          </a:bodyPr>
          <a:lstStyle/>
          <a:p>
            <a:r>
              <a:rPr lang="ja-JP" altLang="en-US" sz="700" dirty="0" smtClean="0"/>
              <a:t>市町村標準</a:t>
            </a:r>
            <a:r>
              <a:rPr lang="ja-JP" altLang="en-US" sz="700" dirty="0"/>
              <a:t>保険料率</a:t>
            </a:r>
          </a:p>
        </p:txBody>
      </p:sp>
      <p:sp>
        <p:nvSpPr>
          <p:cNvPr id="169" name="Rectangle 15"/>
          <p:cNvSpPr>
            <a:spLocks noChangeArrowheads="1"/>
          </p:cNvSpPr>
          <p:nvPr/>
        </p:nvSpPr>
        <p:spPr bwMode="auto">
          <a:xfrm>
            <a:off x="3784126" y="2757413"/>
            <a:ext cx="1393805" cy="1454079"/>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10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当該市町村の算定方式により按分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5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208" name="Rectangle 15"/>
          <p:cNvSpPr>
            <a:spLocks noChangeArrowheads="1"/>
          </p:cNvSpPr>
          <p:nvPr/>
        </p:nvSpPr>
        <p:spPr bwMode="auto">
          <a:xfrm>
            <a:off x="6398270" y="304861"/>
            <a:ext cx="1345370" cy="39225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64139" indent="-64139"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標準的な収納率</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＝調整後の標準保険料率の算定に必要な保険料総額</a:t>
            </a:r>
            <a:r>
              <a:rPr lang="en-US" altLang="ja-JP" sz="700" dirty="0">
                <a:latin typeface="ＭＳ ゴシック" pitchFamily="49" charset="-128"/>
                <a:ea typeface="ＭＳ ゴシック" pitchFamily="49" charset="-128"/>
                <a:cs typeface="Times New Roman" pitchFamily="18" charset="0"/>
              </a:rPr>
              <a:t>(e’)</a:t>
            </a:r>
          </a:p>
        </p:txBody>
      </p:sp>
      <p:sp>
        <p:nvSpPr>
          <p:cNvPr id="209" name="Rectangle 15"/>
          <p:cNvSpPr>
            <a:spLocks noChangeArrowheads="1"/>
          </p:cNvSpPr>
          <p:nvPr/>
        </p:nvSpPr>
        <p:spPr bwMode="auto">
          <a:xfrm>
            <a:off x="6398271" y="944362"/>
            <a:ext cx="1412189" cy="1500245"/>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国保運営方針、当該市町村の</a:t>
            </a:r>
            <a:endParaRPr lang="en-US" altLang="ja-JP" sz="5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ja-JP" altLang="en-US" sz="500" dirty="0">
                <a:latin typeface="ＭＳ ゴシック" pitchFamily="49" charset="-128"/>
                <a:ea typeface="ＭＳ ゴシック" pitchFamily="49" charset="-128"/>
                <a:cs typeface="Times New Roman" pitchFamily="18" charset="0"/>
              </a:rPr>
              <a:t>所得水準等により按分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smtClean="0">
                <a:latin typeface="ＭＳ ゴシック" pitchFamily="49" charset="-128"/>
                <a:ea typeface="ＭＳ ゴシック" pitchFamily="49" charset="-128"/>
                <a:cs typeface="Times New Roman" pitchFamily="18" charset="0"/>
              </a:rPr>
              <a:t>※</a:t>
            </a:r>
            <a:r>
              <a:rPr lang="ja-JP" altLang="en-US" sz="500" dirty="0" smtClean="0">
                <a:latin typeface="ＭＳ ゴシック" pitchFamily="49" charset="-128"/>
                <a:ea typeface="ＭＳ ゴシック" pitchFamily="49" charset="-128"/>
                <a:cs typeface="Times New Roman" pitchFamily="18" charset="0"/>
              </a:rPr>
              <a:t>被保険者数については</a:t>
            </a:r>
            <a:r>
              <a:rPr lang="en-US" altLang="ja-JP" sz="500" dirty="0" smtClean="0">
                <a:latin typeface="ＭＳ ゴシック" pitchFamily="49" charset="-128"/>
                <a:ea typeface="ＭＳ ゴシック" pitchFamily="49" charset="-128"/>
                <a:cs typeface="Times New Roman" pitchFamily="18" charset="0"/>
              </a:rPr>
              <a:t>2</a:t>
            </a:r>
            <a:r>
              <a:rPr lang="ja-JP" altLang="en-US" sz="500" dirty="0" smtClean="0">
                <a:latin typeface="ＭＳ ゴシック" pitchFamily="49" charset="-128"/>
                <a:ea typeface="ＭＳ ゴシック" pitchFamily="49" charset="-128"/>
                <a:cs typeface="Times New Roman" pitchFamily="18" charset="0"/>
              </a:rPr>
              <a:t>号被保険者</a:t>
            </a:r>
            <a:endParaRPr lang="en-US" altLang="ja-JP" sz="500" dirty="0">
              <a:latin typeface="ＭＳ ゴシック" pitchFamily="49" charset="-128"/>
              <a:ea typeface="ＭＳ ゴシック" pitchFamily="49" charset="-128"/>
              <a:cs typeface="Times New Roman" pitchFamily="18" charset="0"/>
            </a:endParaRPr>
          </a:p>
        </p:txBody>
      </p:sp>
      <p:sp>
        <p:nvSpPr>
          <p:cNvPr id="243" name="テキスト ボックス 242"/>
          <p:cNvSpPr txBox="1"/>
          <p:nvPr/>
        </p:nvSpPr>
        <p:spPr>
          <a:xfrm>
            <a:off x="6398271" y="886571"/>
            <a:ext cx="946080" cy="176806"/>
          </a:xfrm>
          <a:prstGeom prst="rect">
            <a:avLst/>
          </a:prstGeom>
          <a:solidFill>
            <a:srgbClr val="0099FF"/>
          </a:solidFill>
          <a:ln w="6350">
            <a:solidFill>
              <a:schemeClr val="tx1"/>
            </a:solidFill>
          </a:ln>
        </p:spPr>
        <p:txBody>
          <a:bodyPr wrap="none" lIns="68415" tIns="34208" rIns="68415" bIns="34208" rtlCol="0">
            <a:spAutoFit/>
          </a:bodyPr>
          <a:lstStyle/>
          <a:p>
            <a:r>
              <a:rPr lang="ja-JP" altLang="en-US" sz="700" dirty="0" smtClean="0"/>
              <a:t>市町村標準</a:t>
            </a:r>
            <a:r>
              <a:rPr lang="ja-JP" altLang="en-US" sz="700" dirty="0"/>
              <a:t>保険料率</a:t>
            </a:r>
          </a:p>
        </p:txBody>
      </p:sp>
      <p:sp>
        <p:nvSpPr>
          <p:cNvPr id="244" name="Rectangle 15"/>
          <p:cNvSpPr>
            <a:spLocks noChangeArrowheads="1"/>
          </p:cNvSpPr>
          <p:nvPr/>
        </p:nvSpPr>
        <p:spPr bwMode="auto">
          <a:xfrm>
            <a:off x="6402693" y="2720869"/>
            <a:ext cx="1393814" cy="1531023"/>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135405" indent="-135405" defTabSz="684154" fontAlgn="base">
              <a:spcBef>
                <a:spcPct val="0"/>
              </a:spcBef>
              <a:spcAft>
                <a:spcPct val="0"/>
              </a:spcAft>
            </a:pPr>
            <a:endParaRPr lang="en-US" altLang="ja-JP" sz="10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(e’)</a:t>
            </a:r>
            <a:r>
              <a:rPr lang="ja-JP" altLang="en-US" sz="700" dirty="0">
                <a:latin typeface="ＭＳ ゴシック" pitchFamily="49" charset="-128"/>
                <a:ea typeface="ＭＳ ゴシック" pitchFamily="49" charset="-128"/>
                <a:cs typeface="Times New Roman" pitchFamily="18" charset="0"/>
              </a:rPr>
              <a:t>標準保険料率の算定に</a:t>
            </a:r>
            <a:endParaRPr lang="en-US" altLang="ja-JP" sz="700" dirty="0">
              <a:latin typeface="ＭＳ ゴシック" pitchFamily="49" charset="-128"/>
              <a:ea typeface="ＭＳ ゴシック" pitchFamily="49" charset="-128"/>
              <a:cs typeface="Times New Roman" pitchFamily="18" charset="0"/>
            </a:endParaRPr>
          </a:p>
          <a:p>
            <a:pPr marL="135405" indent="64139"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必要な保険料総額</a:t>
            </a: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a:latin typeface="ＭＳ ゴシック" pitchFamily="49" charset="-128"/>
                <a:ea typeface="ＭＳ ゴシック" pitchFamily="49" charset="-128"/>
                <a:cs typeface="Times New Roman" pitchFamily="18" charset="0"/>
              </a:rPr>
              <a:t>(※</a:t>
            </a:r>
            <a:r>
              <a:rPr lang="ja-JP" altLang="en-US" sz="500" dirty="0">
                <a:latin typeface="ＭＳ ゴシック" pitchFamily="49" charset="-128"/>
                <a:ea typeface="ＭＳ ゴシック" pitchFamily="49" charset="-128"/>
                <a:cs typeface="Times New Roman" pitchFamily="18" charset="0"/>
              </a:rPr>
              <a:t>当該市町村の算定方式により按分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5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smtClean="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r>
              <a:rPr lang="en-US" altLang="ja-JP" sz="500" dirty="0" smtClean="0">
                <a:latin typeface="ＭＳ ゴシック" pitchFamily="49" charset="-128"/>
                <a:ea typeface="ＭＳ ゴシック" pitchFamily="49" charset="-128"/>
                <a:cs typeface="Times New Roman" pitchFamily="18" charset="0"/>
              </a:rPr>
              <a:t>※</a:t>
            </a:r>
            <a:r>
              <a:rPr lang="ja-JP" altLang="en-US" sz="500" dirty="0" smtClean="0">
                <a:latin typeface="ＭＳ ゴシック" pitchFamily="49" charset="-128"/>
                <a:ea typeface="ＭＳ ゴシック" pitchFamily="49" charset="-128"/>
                <a:cs typeface="Times New Roman" pitchFamily="18" charset="0"/>
              </a:rPr>
              <a:t>被保険者数については</a:t>
            </a:r>
            <a:r>
              <a:rPr lang="en-US" altLang="ja-JP" sz="500" dirty="0" smtClean="0">
                <a:latin typeface="ＭＳ ゴシック" pitchFamily="49" charset="-128"/>
                <a:ea typeface="ＭＳ ゴシック" pitchFamily="49" charset="-128"/>
                <a:cs typeface="Times New Roman" pitchFamily="18" charset="0"/>
              </a:rPr>
              <a:t>2</a:t>
            </a:r>
            <a:r>
              <a:rPr lang="ja-JP" altLang="en-US" sz="500" dirty="0" smtClean="0">
                <a:latin typeface="ＭＳ ゴシック" pitchFamily="49" charset="-128"/>
                <a:ea typeface="ＭＳ ゴシック" pitchFamily="49" charset="-128"/>
                <a:cs typeface="Times New Roman" pitchFamily="18" charset="0"/>
              </a:rPr>
              <a:t>号被保険者</a:t>
            </a:r>
            <a:endParaRPr lang="en-US" altLang="ja-JP" sz="500" dirty="0">
              <a:latin typeface="ＭＳ ゴシック" pitchFamily="49" charset="-128"/>
              <a:ea typeface="ＭＳ ゴシック" pitchFamily="49" charset="-128"/>
              <a:cs typeface="Times New Roman" pitchFamily="18" charset="0"/>
            </a:endParaRPr>
          </a:p>
        </p:txBody>
      </p:sp>
      <p:sp>
        <p:nvSpPr>
          <p:cNvPr id="277" name="テキスト ボックス 276"/>
          <p:cNvSpPr txBox="1"/>
          <p:nvPr/>
        </p:nvSpPr>
        <p:spPr>
          <a:xfrm>
            <a:off x="6402692" y="2703903"/>
            <a:ext cx="1407768" cy="146028"/>
          </a:xfrm>
          <a:prstGeom prst="rect">
            <a:avLst/>
          </a:prstGeom>
          <a:solidFill>
            <a:srgbClr val="99FF99"/>
          </a:solidFill>
          <a:ln w="6350">
            <a:solidFill>
              <a:schemeClr val="tx1"/>
            </a:solidFill>
          </a:ln>
        </p:spPr>
        <p:txBody>
          <a:bodyPr wrap="square" lIns="68415" tIns="34208" rIns="68415" bIns="34208" rtlCol="0">
            <a:spAutoFit/>
          </a:bodyPr>
          <a:lstStyle/>
          <a:p>
            <a:r>
              <a:rPr lang="ja-JP" altLang="en-US" sz="500" dirty="0"/>
              <a:t>各市町村の算定基準に基づく保険料率</a:t>
            </a:r>
          </a:p>
        </p:txBody>
      </p:sp>
      <p:graphicFrame>
        <p:nvGraphicFramePr>
          <p:cNvPr id="283" name="表 282"/>
          <p:cNvGraphicFramePr>
            <a:graphicFrameLocks noGrp="1"/>
          </p:cNvGraphicFramePr>
          <p:nvPr>
            <p:extLst>
              <p:ext uri="{D42A27DB-BD31-4B8C-83A1-F6EECF244321}">
                <p14:modId xmlns:p14="http://schemas.microsoft.com/office/powerpoint/2010/main" val="3220026272"/>
              </p:ext>
            </p:extLst>
          </p:nvPr>
        </p:nvGraphicFramePr>
        <p:xfrm>
          <a:off x="7936391" y="1072556"/>
          <a:ext cx="1874841" cy="1107494"/>
        </p:xfrm>
        <a:graphic>
          <a:graphicData uri="http://schemas.openxmlformats.org/drawingml/2006/table">
            <a:tbl>
              <a:tblPr firstRow="1" bandRow="1">
                <a:tableStyleId>{5C22544A-7EE6-4342-B048-85BDC9FD1C3A}</a:tableStyleId>
              </a:tblPr>
              <a:tblGrid>
                <a:gridCol w="426897"/>
                <a:gridCol w="361986"/>
                <a:gridCol w="361986"/>
                <a:gridCol w="361986"/>
                <a:gridCol w="361986"/>
              </a:tblGrid>
              <a:tr h="220570">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所得割率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資産割率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均等割率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平等割率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4825">
                <a:tc>
                  <a:txBody>
                    <a:bodyPr/>
                    <a:lstStyle/>
                    <a:p>
                      <a:pPr algn="ctr"/>
                      <a:r>
                        <a:rPr kumimoji="1" lang="ja-JP" altLang="en-US" sz="600" b="0" dirty="0" smtClean="0">
                          <a:solidFill>
                            <a:schemeClr val="tx1"/>
                          </a:solidFill>
                        </a:rPr>
                        <a:t>医療分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4825">
                <a:tc>
                  <a:txBody>
                    <a:bodyPr/>
                    <a:lstStyle/>
                    <a:p>
                      <a:pPr algn="ctr"/>
                      <a:r>
                        <a:rPr kumimoji="1" lang="ja-JP" altLang="en-US" sz="600" b="0" dirty="0" smtClean="0">
                          <a:solidFill>
                            <a:schemeClr val="tx1"/>
                          </a:solidFill>
                        </a:rPr>
                        <a:t>後期分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4825">
                <a:tc>
                  <a:txBody>
                    <a:bodyPr/>
                    <a:lstStyle/>
                    <a:p>
                      <a:pPr algn="ctr"/>
                      <a:r>
                        <a:rPr kumimoji="1" lang="ja-JP" altLang="en-US" sz="600" b="0" dirty="0" smtClean="0">
                          <a:solidFill>
                            <a:schemeClr val="tx1"/>
                          </a:solidFill>
                        </a:rPr>
                        <a:t>介護分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4825">
                <a:tc>
                  <a:txBody>
                    <a:bodyPr/>
                    <a:lstStyle/>
                    <a:p>
                      <a:pPr algn="ctr"/>
                      <a:r>
                        <a:rPr kumimoji="1" lang="ja-JP" altLang="en-US" sz="600" b="0" dirty="0" smtClean="0">
                          <a:solidFill>
                            <a:schemeClr val="tx1"/>
                          </a:solidFill>
                        </a:rPr>
                        <a:t>合計</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graphicFrame>
        <p:nvGraphicFramePr>
          <p:cNvPr id="284" name="表 283"/>
          <p:cNvGraphicFramePr>
            <a:graphicFrameLocks noGrp="1"/>
          </p:cNvGraphicFramePr>
          <p:nvPr>
            <p:extLst>
              <p:ext uri="{D42A27DB-BD31-4B8C-83A1-F6EECF244321}">
                <p14:modId xmlns:p14="http://schemas.microsoft.com/office/powerpoint/2010/main" val="3802028020"/>
              </p:ext>
            </p:extLst>
          </p:nvPr>
        </p:nvGraphicFramePr>
        <p:xfrm>
          <a:off x="7936391" y="2834099"/>
          <a:ext cx="1874841" cy="1112666"/>
        </p:xfrm>
        <a:graphic>
          <a:graphicData uri="http://schemas.openxmlformats.org/drawingml/2006/table">
            <a:tbl>
              <a:tblPr firstRow="1" bandRow="1">
                <a:tableStyleId>{5C22544A-7EE6-4342-B048-85BDC9FD1C3A}</a:tableStyleId>
              </a:tblPr>
              <a:tblGrid>
                <a:gridCol w="419525"/>
                <a:gridCol w="363829"/>
                <a:gridCol w="363829"/>
                <a:gridCol w="363829"/>
                <a:gridCol w="363829"/>
              </a:tblGrid>
              <a:tr h="227619">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所得割率</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資産割率</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均等割率</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平等割率</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6118">
                <a:tc>
                  <a:txBody>
                    <a:bodyPr/>
                    <a:lstStyle/>
                    <a:p>
                      <a:pPr algn="ctr"/>
                      <a:r>
                        <a:rPr kumimoji="1" lang="ja-JP" altLang="en-US" sz="600" b="0" dirty="0" smtClean="0">
                          <a:solidFill>
                            <a:schemeClr val="tx1"/>
                          </a:solidFill>
                        </a:rPr>
                        <a:t>医療分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6118">
                <a:tc>
                  <a:txBody>
                    <a:bodyPr/>
                    <a:lstStyle/>
                    <a:p>
                      <a:pPr algn="ctr"/>
                      <a:r>
                        <a:rPr kumimoji="1" lang="ja-JP" altLang="en-US" sz="600" b="0" dirty="0" smtClean="0">
                          <a:solidFill>
                            <a:schemeClr val="tx1"/>
                          </a:solidFill>
                        </a:rPr>
                        <a:t>後期分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6118">
                <a:tc>
                  <a:txBody>
                    <a:bodyPr/>
                    <a:lstStyle/>
                    <a:p>
                      <a:pPr algn="ctr"/>
                      <a:r>
                        <a:rPr kumimoji="1" lang="ja-JP" altLang="en-US" sz="600" b="0" dirty="0" smtClean="0">
                          <a:solidFill>
                            <a:schemeClr val="tx1"/>
                          </a:solidFill>
                        </a:rPr>
                        <a:t>介護分</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16118">
                <a:tc>
                  <a:txBody>
                    <a:bodyPr/>
                    <a:lstStyle/>
                    <a:p>
                      <a:pPr algn="ctr"/>
                      <a:r>
                        <a:rPr kumimoji="1" lang="ja-JP" altLang="en-US" sz="600" b="0" dirty="0" smtClean="0">
                          <a:solidFill>
                            <a:schemeClr val="tx1"/>
                          </a:solidFill>
                        </a:rPr>
                        <a:t>合計</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
        <p:nvSpPr>
          <p:cNvPr id="129" name="Rectangle 15"/>
          <p:cNvSpPr>
            <a:spLocks noChangeArrowheads="1"/>
          </p:cNvSpPr>
          <p:nvPr/>
        </p:nvSpPr>
        <p:spPr bwMode="auto">
          <a:xfrm>
            <a:off x="161039" y="6252820"/>
            <a:ext cx="1448732" cy="392250"/>
          </a:xfrm>
          <a:prstGeom prst="rect">
            <a:avLst/>
          </a:prstGeom>
          <a:solidFill>
            <a:schemeClr val="accent4">
              <a:lumMod val="60000"/>
              <a:lumOff val="4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defTabSz="684154" fontAlgn="base">
              <a:spcBef>
                <a:spcPct val="0"/>
              </a:spcBef>
              <a:spcAft>
                <a:spcPct val="0"/>
              </a:spcAft>
            </a:pPr>
            <a:r>
              <a:rPr lang="ja-JP" altLang="en-US" sz="700" dirty="0"/>
              <a:t>    各市町村納付金分</a:t>
            </a:r>
            <a:r>
              <a:rPr lang="en-US" altLang="ja-JP" sz="700" dirty="0"/>
              <a:t>(</a:t>
            </a:r>
            <a:r>
              <a:rPr lang="ja-JP" altLang="en-US" sz="700" dirty="0"/>
              <a:t>一般分</a:t>
            </a:r>
            <a:r>
              <a:rPr lang="en-US" altLang="ja-JP" sz="700" dirty="0"/>
              <a:t>)(d)</a:t>
            </a:r>
          </a:p>
          <a:p>
            <a:pPr defTabSz="684154" fontAlgn="base">
              <a:spcBef>
                <a:spcPct val="0"/>
              </a:spcBef>
              <a:spcAft>
                <a:spcPct val="0"/>
              </a:spcAft>
            </a:pPr>
            <a:r>
              <a:rPr lang="ja-JP" altLang="ja-JP" sz="700" dirty="0" smtClean="0"/>
              <a:t>＋</a:t>
            </a:r>
            <a:r>
              <a:rPr lang="zh-TW" altLang="en-US" sz="700" dirty="0" smtClean="0">
                <a:latin typeface="ＭＳ Ｐゴシック" panose="020B0600070205080204" pitchFamily="50" charset="-128"/>
                <a:ea typeface="ＭＳ Ｐゴシック" panose="020B0600070205080204" pitchFamily="50" charset="-128"/>
              </a:rPr>
              <a:t>退職被保険者等</a:t>
            </a:r>
            <a:r>
              <a:rPr lang="ja-JP" altLang="ja-JP" sz="700" dirty="0" smtClean="0"/>
              <a:t>分</a:t>
            </a:r>
            <a:r>
              <a:rPr lang="ja-JP" altLang="ja-JP" sz="700" dirty="0"/>
              <a:t>の納付金</a:t>
            </a:r>
            <a:r>
              <a:rPr lang="en-US" altLang="ja-JP" sz="700" dirty="0"/>
              <a:t>(</a:t>
            </a:r>
            <a:r>
              <a:rPr lang="en-US" altLang="ja-JP" sz="700" dirty="0" err="1"/>
              <a:t>d</a:t>
            </a:r>
            <a:r>
              <a:rPr lang="en-US" altLang="ja-JP" sz="700" baseline="-25000" dirty="0" err="1"/>
              <a:t>t</a:t>
            </a:r>
            <a:r>
              <a:rPr lang="en-US" altLang="ja-JP" sz="700" dirty="0"/>
              <a:t>)</a:t>
            </a:r>
          </a:p>
          <a:p>
            <a:pPr defTabSz="684154" fontAlgn="base">
              <a:spcBef>
                <a:spcPct val="0"/>
              </a:spcBef>
              <a:spcAft>
                <a:spcPct val="0"/>
              </a:spcAft>
            </a:pPr>
            <a:r>
              <a:rPr lang="ja-JP" altLang="en-US" sz="700" dirty="0"/>
              <a:t>＝</a:t>
            </a:r>
            <a:r>
              <a:rPr lang="ja-JP" altLang="ja-JP" sz="700" dirty="0"/>
              <a:t>当該市町村の確定納付金</a:t>
            </a:r>
            <a:r>
              <a:rPr lang="en-US" altLang="ja-JP" sz="700" dirty="0"/>
              <a:t>(</a:t>
            </a:r>
            <a:r>
              <a:rPr lang="en-US" altLang="ja-JP" sz="700" dirty="0" err="1"/>
              <a:t>d</a:t>
            </a:r>
            <a:r>
              <a:rPr lang="en-US" altLang="ja-JP" sz="700" baseline="-25000" dirty="0" err="1"/>
              <a:t>final</a:t>
            </a:r>
            <a:r>
              <a:rPr lang="en-US" altLang="ja-JP" sz="700" dirty="0"/>
              <a:t>)</a:t>
            </a:r>
            <a:endParaRPr lang="ja-JP" altLang="en-US" sz="700" dirty="0">
              <a:latin typeface="Arial" pitchFamily="34" charset="0"/>
              <a:ea typeface="ＭＳ Ｐゴシック" pitchFamily="50" charset="-128"/>
              <a:cs typeface="ＭＳ Ｐゴシック" pitchFamily="50" charset="-128"/>
            </a:endParaRPr>
          </a:p>
        </p:txBody>
      </p:sp>
      <p:sp>
        <p:nvSpPr>
          <p:cNvPr id="205" name="Rectangle 15"/>
          <p:cNvSpPr>
            <a:spLocks noChangeArrowheads="1"/>
          </p:cNvSpPr>
          <p:nvPr/>
        </p:nvSpPr>
        <p:spPr bwMode="auto">
          <a:xfrm>
            <a:off x="2776735" y="6255566"/>
            <a:ext cx="1448732" cy="392250"/>
          </a:xfrm>
          <a:prstGeom prst="rect">
            <a:avLst/>
          </a:prstGeom>
          <a:solidFill>
            <a:schemeClr val="accent4">
              <a:lumMod val="60000"/>
              <a:lumOff val="4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defTabSz="684154" fontAlgn="base">
              <a:spcBef>
                <a:spcPct val="0"/>
              </a:spcBef>
              <a:spcAft>
                <a:spcPct val="0"/>
              </a:spcAft>
            </a:pPr>
            <a:r>
              <a:rPr lang="ja-JP" altLang="en-US" sz="700" dirty="0"/>
              <a:t>    各市町村納付金分</a:t>
            </a:r>
            <a:r>
              <a:rPr lang="en-US" altLang="ja-JP" sz="700" dirty="0"/>
              <a:t>(</a:t>
            </a:r>
            <a:r>
              <a:rPr lang="ja-JP" altLang="en-US" sz="700" dirty="0"/>
              <a:t>一般分</a:t>
            </a:r>
            <a:r>
              <a:rPr lang="en-US" altLang="ja-JP" sz="700" dirty="0"/>
              <a:t>)(d)</a:t>
            </a:r>
          </a:p>
          <a:p>
            <a:pPr defTabSz="684154" fontAlgn="base">
              <a:spcBef>
                <a:spcPct val="0"/>
              </a:spcBef>
              <a:spcAft>
                <a:spcPct val="0"/>
              </a:spcAft>
            </a:pPr>
            <a:r>
              <a:rPr lang="ja-JP" altLang="ja-JP" sz="700" dirty="0" smtClean="0"/>
              <a:t>＋</a:t>
            </a:r>
            <a:r>
              <a:rPr lang="zh-TW" altLang="en-US" sz="700" dirty="0">
                <a:latin typeface="ＭＳ Ｐゴシック" panose="020B0600070205080204" pitchFamily="50" charset="-128"/>
                <a:ea typeface="ＭＳ Ｐゴシック" panose="020B0600070205080204" pitchFamily="50" charset="-128"/>
              </a:rPr>
              <a:t>退職被保険者等</a:t>
            </a:r>
            <a:r>
              <a:rPr lang="ja-JP" altLang="ja-JP" sz="700" dirty="0"/>
              <a:t>分の納付金</a:t>
            </a:r>
            <a:r>
              <a:rPr lang="en-US" altLang="ja-JP" sz="700" dirty="0"/>
              <a:t>(</a:t>
            </a:r>
            <a:r>
              <a:rPr lang="en-US" altLang="ja-JP" sz="700" dirty="0" err="1"/>
              <a:t>d</a:t>
            </a:r>
            <a:r>
              <a:rPr lang="en-US" altLang="ja-JP" sz="700" baseline="-25000" dirty="0" err="1"/>
              <a:t>t</a:t>
            </a:r>
            <a:r>
              <a:rPr lang="en-US" altLang="ja-JP" sz="700" dirty="0"/>
              <a:t>)</a:t>
            </a:r>
          </a:p>
          <a:p>
            <a:pPr defTabSz="684154" fontAlgn="base">
              <a:spcBef>
                <a:spcPct val="0"/>
              </a:spcBef>
              <a:spcAft>
                <a:spcPct val="0"/>
              </a:spcAft>
            </a:pPr>
            <a:r>
              <a:rPr lang="ja-JP" altLang="en-US" sz="700" dirty="0" smtClean="0"/>
              <a:t>＝</a:t>
            </a:r>
            <a:r>
              <a:rPr lang="ja-JP" altLang="ja-JP" sz="700" dirty="0"/>
              <a:t>当該市町村の確定納付金</a:t>
            </a:r>
            <a:r>
              <a:rPr lang="en-US" altLang="ja-JP" sz="700" dirty="0"/>
              <a:t>(</a:t>
            </a:r>
            <a:r>
              <a:rPr lang="en-US" altLang="ja-JP" sz="700" dirty="0" err="1"/>
              <a:t>d</a:t>
            </a:r>
            <a:r>
              <a:rPr lang="en-US" altLang="ja-JP" sz="700" baseline="-25000" dirty="0" err="1"/>
              <a:t>final</a:t>
            </a:r>
            <a:r>
              <a:rPr lang="en-US" altLang="ja-JP" sz="700" dirty="0"/>
              <a:t>)</a:t>
            </a:r>
            <a:endParaRPr lang="ja-JP" altLang="en-US" sz="700" dirty="0">
              <a:latin typeface="Arial" pitchFamily="34" charset="0"/>
              <a:ea typeface="ＭＳ Ｐゴシック" pitchFamily="50" charset="-128"/>
              <a:cs typeface="ＭＳ Ｐゴシック" pitchFamily="50" charset="-128"/>
            </a:endParaRPr>
          </a:p>
        </p:txBody>
      </p:sp>
      <p:sp>
        <p:nvSpPr>
          <p:cNvPr id="280" name="Rectangle 15"/>
          <p:cNvSpPr>
            <a:spLocks noChangeArrowheads="1"/>
          </p:cNvSpPr>
          <p:nvPr/>
        </p:nvSpPr>
        <p:spPr bwMode="auto">
          <a:xfrm>
            <a:off x="5395302" y="6252820"/>
            <a:ext cx="1448732" cy="392250"/>
          </a:xfrm>
          <a:prstGeom prst="rect">
            <a:avLst/>
          </a:prstGeom>
          <a:solidFill>
            <a:schemeClr val="accent4">
              <a:lumMod val="60000"/>
              <a:lumOff val="4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defTabSz="684154" fontAlgn="base">
              <a:spcBef>
                <a:spcPct val="0"/>
              </a:spcBef>
              <a:spcAft>
                <a:spcPct val="0"/>
              </a:spcAft>
            </a:pPr>
            <a:r>
              <a:rPr lang="ja-JP" altLang="en-US" sz="700" dirty="0"/>
              <a:t>    各市町村納付金分</a:t>
            </a:r>
            <a:r>
              <a:rPr lang="en-US" altLang="ja-JP" sz="700" dirty="0"/>
              <a:t>(</a:t>
            </a:r>
            <a:r>
              <a:rPr lang="ja-JP" altLang="en-US" sz="700" dirty="0"/>
              <a:t>一般分</a:t>
            </a:r>
            <a:r>
              <a:rPr lang="en-US" altLang="ja-JP" sz="700" dirty="0"/>
              <a:t>)(d)</a:t>
            </a:r>
          </a:p>
          <a:p>
            <a:pPr defTabSz="684154" fontAlgn="base">
              <a:spcBef>
                <a:spcPct val="0"/>
              </a:spcBef>
              <a:spcAft>
                <a:spcPct val="0"/>
              </a:spcAft>
            </a:pPr>
            <a:endParaRPr lang="en-US" altLang="ja-JP" sz="700" dirty="0"/>
          </a:p>
          <a:p>
            <a:pPr defTabSz="684154" fontAlgn="base">
              <a:spcBef>
                <a:spcPct val="0"/>
              </a:spcBef>
              <a:spcAft>
                <a:spcPct val="0"/>
              </a:spcAft>
            </a:pPr>
            <a:r>
              <a:rPr lang="ja-JP" altLang="en-US" sz="700" dirty="0"/>
              <a:t>＝</a:t>
            </a:r>
            <a:r>
              <a:rPr lang="ja-JP" altLang="ja-JP" sz="700" dirty="0"/>
              <a:t>当該市町村の確定納付金</a:t>
            </a:r>
            <a:r>
              <a:rPr lang="en-US" altLang="ja-JP" sz="700" dirty="0"/>
              <a:t>(</a:t>
            </a:r>
            <a:r>
              <a:rPr lang="en-US" altLang="ja-JP" sz="700" dirty="0" err="1"/>
              <a:t>d</a:t>
            </a:r>
            <a:r>
              <a:rPr lang="en-US" altLang="ja-JP" sz="700" baseline="-25000" dirty="0" err="1"/>
              <a:t>final</a:t>
            </a:r>
            <a:r>
              <a:rPr lang="en-US" altLang="ja-JP" sz="700" dirty="0"/>
              <a:t>)</a:t>
            </a:r>
            <a:endParaRPr lang="ja-JP" altLang="en-US" sz="700" dirty="0">
              <a:latin typeface="Arial" pitchFamily="34" charset="0"/>
              <a:ea typeface="ＭＳ Ｐゴシック" pitchFamily="50" charset="-128"/>
              <a:cs typeface="ＭＳ Ｐゴシック" pitchFamily="50" charset="-128"/>
            </a:endParaRPr>
          </a:p>
        </p:txBody>
      </p:sp>
      <p:graphicFrame>
        <p:nvGraphicFramePr>
          <p:cNvPr id="300" name="表 299"/>
          <p:cNvGraphicFramePr>
            <a:graphicFrameLocks noGrp="1"/>
          </p:cNvGraphicFramePr>
          <p:nvPr>
            <p:extLst>
              <p:ext uri="{D42A27DB-BD31-4B8C-83A1-F6EECF244321}">
                <p14:modId xmlns:p14="http://schemas.microsoft.com/office/powerpoint/2010/main" val="2717568265"/>
              </p:ext>
            </p:extLst>
          </p:nvPr>
        </p:nvGraphicFramePr>
        <p:xfrm>
          <a:off x="8343389" y="5832950"/>
          <a:ext cx="1137404" cy="789435"/>
        </p:xfrm>
        <a:graphic>
          <a:graphicData uri="http://schemas.openxmlformats.org/drawingml/2006/table">
            <a:tbl>
              <a:tblPr firstRow="1" bandRow="1">
                <a:tableStyleId>{5C22544A-7EE6-4342-B048-85BDC9FD1C3A}</a:tableStyleId>
              </a:tblPr>
              <a:tblGrid>
                <a:gridCol w="568702"/>
                <a:gridCol w="568702"/>
              </a:tblGrid>
              <a:tr h="160483">
                <a:tc gridSpan="2">
                  <a:txBody>
                    <a:bodyPr/>
                    <a:lstStyle/>
                    <a:p>
                      <a:pPr algn="ctr"/>
                      <a:r>
                        <a:rPr kumimoji="1" lang="ja-JP" altLang="en-US" sz="600" b="0" dirty="0" smtClean="0">
                          <a:solidFill>
                            <a:schemeClr val="tx1"/>
                          </a:solidFill>
                        </a:rPr>
                        <a:t>納付金総額</a:t>
                      </a:r>
                      <a:endParaRPr kumimoji="1" lang="ja-JP" altLang="en-US" sz="600" b="0" dirty="0">
                        <a:solidFill>
                          <a:schemeClr val="tx1"/>
                        </a:solidFill>
                      </a:endParaRPr>
                    </a:p>
                  </a:txBody>
                  <a:tcPr marL="70757" marR="70757" marT="32657" marB="3265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60000"/>
                        <a:lumOff val="40000"/>
                      </a:schemeClr>
                    </a:solidFill>
                  </a:tcPr>
                </a:tc>
                <a:tc hMerge="1">
                  <a:txBody>
                    <a:bodyPr/>
                    <a:lstStyle/>
                    <a:p>
                      <a:pPr algn="ctr"/>
                      <a:endParaRPr kumimoji="1" lang="ja-JP" altLang="en-US" sz="1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7238">
                <a:tc>
                  <a:txBody>
                    <a:bodyPr/>
                    <a:lstStyle/>
                    <a:p>
                      <a:pPr algn="ctr"/>
                      <a:r>
                        <a:rPr kumimoji="1" lang="ja-JP" altLang="en-US" sz="600" b="0" dirty="0" smtClean="0">
                          <a:solidFill>
                            <a:schemeClr val="tx1"/>
                          </a:solidFill>
                        </a:rPr>
                        <a:t>医療分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57238">
                <a:tc>
                  <a:txBody>
                    <a:bodyPr/>
                    <a:lstStyle/>
                    <a:p>
                      <a:pPr algn="ctr"/>
                      <a:r>
                        <a:rPr kumimoji="1" lang="ja-JP" altLang="en-US" sz="600" b="0" dirty="0" smtClean="0">
                          <a:solidFill>
                            <a:schemeClr val="tx1"/>
                          </a:solidFill>
                        </a:rPr>
                        <a:t>後期分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57238">
                <a:tc>
                  <a:txBody>
                    <a:bodyPr/>
                    <a:lstStyle/>
                    <a:p>
                      <a:pPr algn="ctr"/>
                      <a:r>
                        <a:rPr kumimoji="1" lang="ja-JP" altLang="en-US" sz="600" b="0" dirty="0" smtClean="0">
                          <a:solidFill>
                            <a:schemeClr val="tx1"/>
                          </a:solidFill>
                        </a:rPr>
                        <a:t>介護分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57238">
                <a:tc>
                  <a:txBody>
                    <a:bodyPr/>
                    <a:lstStyle/>
                    <a:p>
                      <a:pPr algn="ctr"/>
                      <a:r>
                        <a:rPr kumimoji="1" lang="ja-JP" altLang="en-US" sz="600" b="0" dirty="0" smtClean="0">
                          <a:solidFill>
                            <a:schemeClr val="tx1"/>
                          </a:solidFill>
                        </a:rPr>
                        <a:t>合計</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
        <p:nvSpPr>
          <p:cNvPr id="303" name="正方形/長方形 302"/>
          <p:cNvSpPr/>
          <p:nvPr/>
        </p:nvSpPr>
        <p:spPr>
          <a:xfrm>
            <a:off x="49598" y="-119966"/>
            <a:ext cx="2563142" cy="6804000"/>
          </a:xfrm>
          <a:prstGeom prst="rect">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304" name="正方形/長方形 303"/>
          <p:cNvSpPr/>
          <p:nvPr/>
        </p:nvSpPr>
        <p:spPr>
          <a:xfrm>
            <a:off x="5291450" y="-119965"/>
            <a:ext cx="2563142" cy="6804000"/>
          </a:xfrm>
          <a:prstGeom prst="rect">
            <a:avLst/>
          </a:prstGeom>
          <a:no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305" name="正方形/長方形 304"/>
          <p:cNvSpPr/>
          <p:nvPr/>
        </p:nvSpPr>
        <p:spPr>
          <a:xfrm>
            <a:off x="2668460" y="-119965"/>
            <a:ext cx="2563142" cy="6804000"/>
          </a:xfrm>
          <a:prstGeom prst="rect">
            <a:avLst/>
          </a:prstGeom>
          <a:noFill/>
          <a:ln w="63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285" name="テキスト ボックス 284"/>
          <p:cNvSpPr txBox="1"/>
          <p:nvPr/>
        </p:nvSpPr>
        <p:spPr>
          <a:xfrm>
            <a:off x="7936391" y="892608"/>
            <a:ext cx="946080" cy="176806"/>
          </a:xfrm>
          <a:prstGeom prst="rect">
            <a:avLst/>
          </a:prstGeom>
          <a:solidFill>
            <a:srgbClr val="0099FF"/>
          </a:solidFill>
          <a:ln w="6350">
            <a:solidFill>
              <a:schemeClr val="tx1"/>
            </a:solidFill>
          </a:ln>
        </p:spPr>
        <p:txBody>
          <a:bodyPr wrap="none" lIns="68415" tIns="34208" rIns="68415" bIns="34208" rtlCol="0">
            <a:spAutoFit/>
          </a:bodyPr>
          <a:lstStyle/>
          <a:p>
            <a:r>
              <a:rPr lang="ja-JP" altLang="en-US" sz="700" dirty="0" smtClean="0"/>
              <a:t>市町村標準</a:t>
            </a:r>
            <a:r>
              <a:rPr lang="ja-JP" altLang="en-US" sz="700" dirty="0"/>
              <a:t>保険料率</a:t>
            </a:r>
          </a:p>
        </p:txBody>
      </p:sp>
      <p:sp>
        <p:nvSpPr>
          <p:cNvPr id="286" name="テキスト ボックス 285"/>
          <p:cNvSpPr txBox="1"/>
          <p:nvPr/>
        </p:nvSpPr>
        <p:spPr>
          <a:xfrm>
            <a:off x="3779069" y="2703903"/>
            <a:ext cx="1398862" cy="146028"/>
          </a:xfrm>
          <a:prstGeom prst="rect">
            <a:avLst/>
          </a:prstGeom>
          <a:solidFill>
            <a:srgbClr val="99FF99"/>
          </a:solidFill>
          <a:ln w="6350">
            <a:solidFill>
              <a:schemeClr val="tx1"/>
            </a:solidFill>
          </a:ln>
        </p:spPr>
        <p:txBody>
          <a:bodyPr wrap="square" lIns="68415" tIns="34208" rIns="68415" bIns="34208" rtlCol="0">
            <a:spAutoFit/>
          </a:bodyPr>
          <a:lstStyle/>
          <a:p>
            <a:r>
              <a:rPr lang="ja-JP" altLang="en-US" sz="500" dirty="0"/>
              <a:t>各市町村の算定基準に基づく保険料率</a:t>
            </a:r>
          </a:p>
        </p:txBody>
      </p:sp>
      <p:sp>
        <p:nvSpPr>
          <p:cNvPr id="287" name="テキスト ボックス 286"/>
          <p:cNvSpPr txBox="1"/>
          <p:nvPr/>
        </p:nvSpPr>
        <p:spPr>
          <a:xfrm>
            <a:off x="1162534" y="2703903"/>
            <a:ext cx="1397758" cy="146028"/>
          </a:xfrm>
          <a:prstGeom prst="rect">
            <a:avLst/>
          </a:prstGeom>
          <a:solidFill>
            <a:srgbClr val="99FF99"/>
          </a:solidFill>
          <a:ln w="6350">
            <a:solidFill>
              <a:schemeClr val="tx1"/>
            </a:solidFill>
          </a:ln>
        </p:spPr>
        <p:txBody>
          <a:bodyPr wrap="square" lIns="68415" tIns="34208" rIns="68415" bIns="34208" rtlCol="0">
            <a:spAutoFit/>
          </a:bodyPr>
          <a:lstStyle/>
          <a:p>
            <a:r>
              <a:rPr lang="ja-JP" altLang="en-US" sz="500" dirty="0"/>
              <a:t>各市町村の算定基準に基づく保険料率</a:t>
            </a:r>
          </a:p>
        </p:txBody>
      </p:sp>
      <p:sp>
        <p:nvSpPr>
          <p:cNvPr id="296" name="テキスト ボックス 295"/>
          <p:cNvSpPr txBox="1"/>
          <p:nvPr/>
        </p:nvSpPr>
        <p:spPr>
          <a:xfrm>
            <a:off x="7936391" y="2688999"/>
            <a:ext cx="1352053" cy="146028"/>
          </a:xfrm>
          <a:prstGeom prst="rect">
            <a:avLst/>
          </a:prstGeom>
          <a:solidFill>
            <a:srgbClr val="99FF99"/>
          </a:solidFill>
          <a:ln w="6350">
            <a:solidFill>
              <a:schemeClr val="tx1"/>
            </a:solidFill>
          </a:ln>
        </p:spPr>
        <p:txBody>
          <a:bodyPr wrap="square" lIns="68415" tIns="34208" rIns="68415" bIns="34208" rtlCol="0">
            <a:spAutoFit/>
          </a:bodyPr>
          <a:lstStyle/>
          <a:p>
            <a:r>
              <a:rPr lang="ja-JP" altLang="en-US" sz="500" dirty="0"/>
              <a:t>各市町村の算定基準に基づく保険料率</a:t>
            </a:r>
          </a:p>
        </p:txBody>
      </p:sp>
      <p:sp>
        <p:nvSpPr>
          <p:cNvPr id="5" name="正方形/長方形 4"/>
          <p:cNvSpPr/>
          <p:nvPr/>
        </p:nvSpPr>
        <p:spPr>
          <a:xfrm>
            <a:off x="3808677" y="2953477"/>
            <a:ext cx="1286494" cy="20573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298" name="正方形/長方形 297"/>
          <p:cNvSpPr/>
          <p:nvPr/>
        </p:nvSpPr>
        <p:spPr>
          <a:xfrm>
            <a:off x="6448520" y="2915417"/>
            <a:ext cx="1286494" cy="20573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299" name="正方形/長方形 298"/>
          <p:cNvSpPr/>
          <p:nvPr/>
        </p:nvSpPr>
        <p:spPr>
          <a:xfrm>
            <a:off x="1198261" y="2953477"/>
            <a:ext cx="1286494" cy="20573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302" name="正方形/長方形 301"/>
          <p:cNvSpPr/>
          <p:nvPr/>
        </p:nvSpPr>
        <p:spPr>
          <a:xfrm>
            <a:off x="1223834" y="1093293"/>
            <a:ext cx="1245820" cy="2052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306" name="正方形/長方形 305"/>
          <p:cNvSpPr/>
          <p:nvPr/>
        </p:nvSpPr>
        <p:spPr>
          <a:xfrm>
            <a:off x="3813957" y="1082681"/>
            <a:ext cx="1286494" cy="20573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307" name="正方形/長方形 306"/>
          <p:cNvSpPr/>
          <p:nvPr/>
        </p:nvSpPr>
        <p:spPr>
          <a:xfrm>
            <a:off x="6413109" y="1092206"/>
            <a:ext cx="1286494" cy="20573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cxnSp>
        <p:nvCxnSpPr>
          <p:cNvPr id="308" name="直線矢印コネクタ 307"/>
          <p:cNvCxnSpPr/>
          <p:nvPr/>
        </p:nvCxnSpPr>
        <p:spPr>
          <a:xfrm>
            <a:off x="1565844" y="-200845"/>
            <a:ext cx="0" cy="50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1" name="直線矢印コネクタ 310"/>
          <p:cNvCxnSpPr/>
          <p:nvPr/>
        </p:nvCxnSpPr>
        <p:spPr>
          <a:xfrm>
            <a:off x="4176021" y="-197832"/>
            <a:ext cx="0" cy="50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3" name="直線矢印コネクタ 312"/>
          <p:cNvCxnSpPr/>
          <p:nvPr/>
        </p:nvCxnSpPr>
        <p:spPr>
          <a:xfrm>
            <a:off x="6795684" y="-208960"/>
            <a:ext cx="0" cy="504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1" name="テキスト ボックス 280"/>
          <p:cNvSpPr txBox="1"/>
          <p:nvPr/>
        </p:nvSpPr>
        <p:spPr>
          <a:xfrm>
            <a:off x="2048995" y="161356"/>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282" name="テキスト ボックス 281"/>
          <p:cNvSpPr txBox="1"/>
          <p:nvPr/>
        </p:nvSpPr>
        <p:spPr>
          <a:xfrm>
            <a:off x="2114636" y="832749"/>
            <a:ext cx="453970"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（３）イ）</a:t>
            </a:r>
            <a:endParaRPr kumimoji="1" lang="ja-JP" altLang="en-US" sz="700" dirty="0"/>
          </a:p>
        </p:txBody>
      </p:sp>
      <p:sp>
        <p:nvSpPr>
          <p:cNvPr id="289" name="テキスト ボックス 288"/>
          <p:cNvSpPr txBox="1"/>
          <p:nvPr/>
        </p:nvSpPr>
        <p:spPr>
          <a:xfrm>
            <a:off x="2095100" y="2521683"/>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（３）ウ）</a:t>
            </a:r>
            <a:endParaRPr kumimoji="1" lang="ja-JP" altLang="en-US" sz="700" dirty="0"/>
          </a:p>
        </p:txBody>
      </p:sp>
      <p:grpSp>
        <p:nvGrpSpPr>
          <p:cNvPr id="291" name="グループ化 290"/>
          <p:cNvGrpSpPr/>
          <p:nvPr/>
        </p:nvGrpSpPr>
        <p:grpSpPr>
          <a:xfrm>
            <a:off x="3742312" y="1499489"/>
            <a:ext cx="460382" cy="307777"/>
            <a:chOff x="3451044" y="1996415"/>
            <a:chExt cx="594955" cy="430887"/>
          </a:xfrm>
        </p:grpSpPr>
        <p:sp>
          <p:nvSpPr>
            <p:cNvPr id="297" name="テキスト ボックス 296"/>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323" name="正方形/長方形 322"/>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24" name="グループ化 323"/>
          <p:cNvGrpSpPr/>
          <p:nvPr/>
        </p:nvGrpSpPr>
        <p:grpSpPr>
          <a:xfrm>
            <a:off x="4069001" y="1500966"/>
            <a:ext cx="465192" cy="307777"/>
            <a:chOff x="3441197" y="1996415"/>
            <a:chExt cx="601171" cy="430887"/>
          </a:xfrm>
        </p:grpSpPr>
        <p:sp>
          <p:nvSpPr>
            <p:cNvPr id="325" name="テキスト ボックス 324"/>
            <p:cNvSpPr txBox="1"/>
            <p:nvPr/>
          </p:nvSpPr>
          <p:spPr>
            <a:xfrm>
              <a:off x="3441197"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326" name="正方形/長方形 325"/>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27" name="グループ化 326"/>
          <p:cNvGrpSpPr/>
          <p:nvPr/>
        </p:nvGrpSpPr>
        <p:grpSpPr>
          <a:xfrm>
            <a:off x="4737912" y="1507948"/>
            <a:ext cx="471604" cy="307777"/>
            <a:chOff x="3451044" y="1996415"/>
            <a:chExt cx="609457" cy="430887"/>
          </a:xfrm>
        </p:grpSpPr>
        <p:sp>
          <p:nvSpPr>
            <p:cNvPr id="328" name="テキスト ボックス 327"/>
            <p:cNvSpPr txBox="1"/>
            <p:nvPr/>
          </p:nvSpPr>
          <p:spPr>
            <a:xfrm>
              <a:off x="3451044" y="1996415"/>
              <a:ext cx="609457"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a:t>
              </a:r>
              <a:r>
                <a:rPr lang="ja-JP" altLang="en-US" sz="700" dirty="0" err="1" smtClean="0"/>
                <a:t>ｋ</a:t>
              </a:r>
              <a:r>
                <a:rPr lang="en-US" altLang="ja-JP" sz="700" dirty="0" smtClean="0"/>
                <a:t>)</a:t>
              </a:r>
              <a:endParaRPr lang="ja-JP" altLang="en-US" sz="700" dirty="0"/>
            </a:p>
          </p:txBody>
        </p:sp>
        <p:sp>
          <p:nvSpPr>
            <p:cNvPr id="329" name="正方形/長方形 328"/>
            <p:cNvSpPr/>
            <p:nvPr/>
          </p:nvSpPr>
          <p:spPr>
            <a:xfrm>
              <a:off x="3540176" y="2068835"/>
              <a:ext cx="425553"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30" name="グループ化 329"/>
          <p:cNvGrpSpPr/>
          <p:nvPr/>
        </p:nvGrpSpPr>
        <p:grpSpPr>
          <a:xfrm>
            <a:off x="4396600" y="1502799"/>
            <a:ext cx="453970" cy="307777"/>
            <a:chOff x="3441197" y="1996415"/>
            <a:chExt cx="586668" cy="430887"/>
          </a:xfrm>
        </p:grpSpPr>
        <p:sp>
          <p:nvSpPr>
            <p:cNvPr id="331" name="テキスト ボックス 330"/>
            <p:cNvSpPr txBox="1"/>
            <p:nvPr/>
          </p:nvSpPr>
          <p:spPr>
            <a:xfrm>
              <a:off x="3441197"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332" name="正方形/長方形 331"/>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3" name="グループ化 332"/>
          <p:cNvGrpSpPr/>
          <p:nvPr/>
        </p:nvGrpSpPr>
        <p:grpSpPr>
          <a:xfrm>
            <a:off x="3735983" y="1841339"/>
            <a:ext cx="453970" cy="307777"/>
            <a:chOff x="3433015" y="1985747"/>
            <a:chExt cx="586669" cy="430887"/>
          </a:xfrm>
        </p:grpSpPr>
        <p:sp>
          <p:nvSpPr>
            <p:cNvPr id="334" name="テキスト ボックス 333"/>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335" name="正方形/長方形 334"/>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6" name="グループ化 335"/>
          <p:cNvGrpSpPr/>
          <p:nvPr/>
        </p:nvGrpSpPr>
        <p:grpSpPr>
          <a:xfrm>
            <a:off x="4069003" y="1842816"/>
            <a:ext cx="453970" cy="307777"/>
            <a:chOff x="3431350" y="1985747"/>
            <a:chExt cx="586669" cy="430887"/>
          </a:xfrm>
        </p:grpSpPr>
        <p:sp>
          <p:nvSpPr>
            <p:cNvPr id="337" name="テキスト ボックス 336"/>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338" name="正方形/長方形 337"/>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9" name="グループ化 338"/>
          <p:cNvGrpSpPr/>
          <p:nvPr/>
        </p:nvGrpSpPr>
        <p:grpSpPr>
          <a:xfrm>
            <a:off x="4723961" y="1842178"/>
            <a:ext cx="453970" cy="307777"/>
            <a:chOff x="3423168" y="1975079"/>
            <a:chExt cx="586669" cy="430887"/>
          </a:xfrm>
        </p:grpSpPr>
        <p:sp>
          <p:nvSpPr>
            <p:cNvPr id="340" name="テキスト ボックス 339"/>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341" name="正方形/長方形 340"/>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42" name="グループ化 341"/>
          <p:cNvGrpSpPr/>
          <p:nvPr/>
        </p:nvGrpSpPr>
        <p:grpSpPr>
          <a:xfrm>
            <a:off x="4396598" y="1844649"/>
            <a:ext cx="453970" cy="307777"/>
            <a:chOff x="3431350" y="1985747"/>
            <a:chExt cx="586669" cy="430887"/>
          </a:xfrm>
        </p:grpSpPr>
        <p:sp>
          <p:nvSpPr>
            <p:cNvPr id="343" name="テキスト ボックス 342"/>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344" name="正方形/長方形 343"/>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5" name="テキスト ボックス 344"/>
          <p:cNvSpPr txBox="1"/>
          <p:nvPr/>
        </p:nvSpPr>
        <p:spPr>
          <a:xfrm>
            <a:off x="3766852" y="2096334"/>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346" name="テキスト ボックス 345"/>
          <p:cNvSpPr txBox="1"/>
          <p:nvPr/>
        </p:nvSpPr>
        <p:spPr>
          <a:xfrm>
            <a:off x="4080392" y="2096334"/>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347" name="テキスト ボックス 346"/>
          <p:cNvSpPr txBox="1"/>
          <p:nvPr/>
        </p:nvSpPr>
        <p:spPr>
          <a:xfrm>
            <a:off x="4409260" y="2096334"/>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348" name="テキスト ボックス 347"/>
          <p:cNvSpPr txBox="1"/>
          <p:nvPr/>
        </p:nvSpPr>
        <p:spPr>
          <a:xfrm>
            <a:off x="4722799" y="2096334"/>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349" name="テキスト ボックス 348"/>
          <p:cNvSpPr txBox="1"/>
          <p:nvPr/>
        </p:nvSpPr>
        <p:spPr>
          <a:xfrm>
            <a:off x="3841629" y="1738282"/>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50" name="テキスト ボックス 349"/>
          <p:cNvSpPr txBox="1"/>
          <p:nvPr/>
        </p:nvSpPr>
        <p:spPr>
          <a:xfrm>
            <a:off x="4179216" y="173711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51" name="テキスト ボックス 350"/>
          <p:cNvSpPr txBox="1"/>
          <p:nvPr/>
        </p:nvSpPr>
        <p:spPr>
          <a:xfrm>
            <a:off x="4505076" y="174014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52" name="テキスト ボックス 351"/>
          <p:cNvSpPr txBox="1"/>
          <p:nvPr/>
        </p:nvSpPr>
        <p:spPr>
          <a:xfrm>
            <a:off x="4842663" y="1738970"/>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grpSp>
        <p:nvGrpSpPr>
          <p:cNvPr id="353" name="グループ化 352"/>
          <p:cNvGrpSpPr/>
          <p:nvPr/>
        </p:nvGrpSpPr>
        <p:grpSpPr>
          <a:xfrm>
            <a:off x="6360888" y="1499489"/>
            <a:ext cx="460382" cy="307777"/>
            <a:chOff x="3451044" y="1996415"/>
            <a:chExt cx="594955" cy="430887"/>
          </a:xfrm>
        </p:grpSpPr>
        <p:sp>
          <p:nvSpPr>
            <p:cNvPr id="354" name="テキスト ボックス 353"/>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355" name="正方形/長方形 354"/>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56" name="グループ化 355"/>
          <p:cNvGrpSpPr/>
          <p:nvPr/>
        </p:nvGrpSpPr>
        <p:grpSpPr>
          <a:xfrm>
            <a:off x="6679957" y="1500966"/>
            <a:ext cx="465192" cy="307777"/>
            <a:chOff x="3431350" y="1996415"/>
            <a:chExt cx="601171" cy="430887"/>
          </a:xfrm>
        </p:grpSpPr>
        <p:sp>
          <p:nvSpPr>
            <p:cNvPr id="357" name="テキスト ボックス 356"/>
            <p:cNvSpPr txBox="1"/>
            <p:nvPr/>
          </p:nvSpPr>
          <p:spPr>
            <a:xfrm>
              <a:off x="3431350"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358" name="正方形/長方形 357"/>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59" name="グループ化 358"/>
          <p:cNvGrpSpPr/>
          <p:nvPr/>
        </p:nvGrpSpPr>
        <p:grpSpPr>
          <a:xfrm>
            <a:off x="7356488" y="1507948"/>
            <a:ext cx="471604" cy="307777"/>
            <a:chOff x="3451050" y="1996418"/>
            <a:chExt cx="609458" cy="430887"/>
          </a:xfrm>
        </p:grpSpPr>
        <p:sp>
          <p:nvSpPr>
            <p:cNvPr id="360" name="テキスト ボックス 359"/>
            <p:cNvSpPr txBox="1"/>
            <p:nvPr/>
          </p:nvSpPr>
          <p:spPr>
            <a:xfrm>
              <a:off x="3451050" y="1996418"/>
              <a:ext cx="609458"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a:t>
              </a:r>
              <a:r>
                <a:rPr lang="ja-JP" altLang="en-US" sz="700" dirty="0" err="1" smtClean="0"/>
                <a:t>ｋ</a:t>
              </a:r>
              <a:r>
                <a:rPr lang="en-US" altLang="ja-JP" sz="700" dirty="0" smtClean="0"/>
                <a:t>)</a:t>
              </a:r>
              <a:endParaRPr lang="ja-JP" altLang="en-US" sz="700" dirty="0"/>
            </a:p>
          </p:txBody>
        </p:sp>
        <p:sp>
          <p:nvSpPr>
            <p:cNvPr id="361" name="正方形/長方形 360"/>
            <p:cNvSpPr/>
            <p:nvPr/>
          </p:nvSpPr>
          <p:spPr>
            <a:xfrm>
              <a:off x="3540181" y="2068838"/>
              <a:ext cx="425540"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62" name="グループ化 361"/>
          <p:cNvGrpSpPr/>
          <p:nvPr/>
        </p:nvGrpSpPr>
        <p:grpSpPr>
          <a:xfrm>
            <a:off x="7015176" y="1502799"/>
            <a:ext cx="453970" cy="307777"/>
            <a:chOff x="3441197" y="1996415"/>
            <a:chExt cx="586668" cy="430887"/>
          </a:xfrm>
        </p:grpSpPr>
        <p:sp>
          <p:nvSpPr>
            <p:cNvPr id="363" name="テキスト ボックス 362"/>
            <p:cNvSpPr txBox="1"/>
            <p:nvPr/>
          </p:nvSpPr>
          <p:spPr>
            <a:xfrm>
              <a:off x="3441197"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364" name="正方形/長方形 363"/>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5" name="グループ化 364"/>
          <p:cNvGrpSpPr/>
          <p:nvPr/>
        </p:nvGrpSpPr>
        <p:grpSpPr>
          <a:xfrm>
            <a:off x="6354559" y="1841339"/>
            <a:ext cx="453970" cy="307777"/>
            <a:chOff x="3433015" y="1985747"/>
            <a:chExt cx="586669" cy="430887"/>
          </a:xfrm>
        </p:grpSpPr>
        <p:sp>
          <p:nvSpPr>
            <p:cNvPr id="366" name="テキスト ボックス 365"/>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367" name="正方形/長方形 366"/>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8" name="グループ化 367"/>
          <p:cNvGrpSpPr/>
          <p:nvPr/>
        </p:nvGrpSpPr>
        <p:grpSpPr>
          <a:xfrm>
            <a:off x="6687579" y="1842816"/>
            <a:ext cx="453970" cy="307777"/>
            <a:chOff x="3431350" y="1985747"/>
            <a:chExt cx="586669" cy="430887"/>
          </a:xfrm>
        </p:grpSpPr>
        <p:sp>
          <p:nvSpPr>
            <p:cNvPr id="369" name="テキスト ボックス 368"/>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370" name="正方形/長方形 369"/>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1" name="グループ化 370"/>
          <p:cNvGrpSpPr/>
          <p:nvPr/>
        </p:nvGrpSpPr>
        <p:grpSpPr>
          <a:xfrm>
            <a:off x="7342537" y="1842178"/>
            <a:ext cx="453970" cy="307777"/>
            <a:chOff x="3423168" y="1975079"/>
            <a:chExt cx="586669" cy="430887"/>
          </a:xfrm>
        </p:grpSpPr>
        <p:sp>
          <p:nvSpPr>
            <p:cNvPr id="372" name="テキスト ボックス 371"/>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373" name="正方形/長方形 372"/>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4" name="グループ化 373"/>
          <p:cNvGrpSpPr/>
          <p:nvPr/>
        </p:nvGrpSpPr>
        <p:grpSpPr>
          <a:xfrm>
            <a:off x="7015174" y="1844649"/>
            <a:ext cx="453970" cy="307777"/>
            <a:chOff x="3431350" y="1985747"/>
            <a:chExt cx="586669" cy="430887"/>
          </a:xfrm>
        </p:grpSpPr>
        <p:sp>
          <p:nvSpPr>
            <p:cNvPr id="375" name="テキスト ボックス 374"/>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376" name="正方形/長方形 375"/>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77" name="テキスト ボックス 376"/>
          <p:cNvSpPr txBox="1"/>
          <p:nvPr/>
        </p:nvSpPr>
        <p:spPr>
          <a:xfrm>
            <a:off x="6385428" y="2096334"/>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378" name="テキスト ボックス 377"/>
          <p:cNvSpPr txBox="1"/>
          <p:nvPr/>
        </p:nvSpPr>
        <p:spPr>
          <a:xfrm>
            <a:off x="6698968" y="2096334"/>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379" name="テキスト ボックス 378"/>
          <p:cNvSpPr txBox="1"/>
          <p:nvPr/>
        </p:nvSpPr>
        <p:spPr>
          <a:xfrm>
            <a:off x="7027836" y="2096334"/>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380" name="テキスト ボックス 379"/>
          <p:cNvSpPr txBox="1"/>
          <p:nvPr/>
        </p:nvSpPr>
        <p:spPr>
          <a:xfrm>
            <a:off x="7341375" y="2096334"/>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381" name="テキスト ボックス 380"/>
          <p:cNvSpPr txBox="1"/>
          <p:nvPr/>
        </p:nvSpPr>
        <p:spPr>
          <a:xfrm>
            <a:off x="6460205" y="1738282"/>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82" name="テキスト ボックス 381"/>
          <p:cNvSpPr txBox="1"/>
          <p:nvPr/>
        </p:nvSpPr>
        <p:spPr>
          <a:xfrm>
            <a:off x="6797792" y="173711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83" name="テキスト ボックス 382"/>
          <p:cNvSpPr txBox="1"/>
          <p:nvPr/>
        </p:nvSpPr>
        <p:spPr>
          <a:xfrm>
            <a:off x="7123652" y="174014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384" name="テキスト ボックス 383"/>
          <p:cNvSpPr txBox="1"/>
          <p:nvPr/>
        </p:nvSpPr>
        <p:spPr>
          <a:xfrm>
            <a:off x="7461239" y="1738970"/>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grpSp>
        <p:nvGrpSpPr>
          <p:cNvPr id="385" name="グループ化 384"/>
          <p:cNvGrpSpPr/>
          <p:nvPr/>
        </p:nvGrpSpPr>
        <p:grpSpPr>
          <a:xfrm>
            <a:off x="1119034" y="3279707"/>
            <a:ext cx="460382" cy="307777"/>
            <a:chOff x="3451044" y="1996415"/>
            <a:chExt cx="594955" cy="430887"/>
          </a:xfrm>
        </p:grpSpPr>
        <p:sp>
          <p:nvSpPr>
            <p:cNvPr id="386" name="テキスト ボックス 385"/>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387" name="正方形/長方形 386"/>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88" name="グループ化 387"/>
          <p:cNvGrpSpPr/>
          <p:nvPr/>
        </p:nvGrpSpPr>
        <p:grpSpPr>
          <a:xfrm>
            <a:off x="1445723" y="3281184"/>
            <a:ext cx="465192" cy="307777"/>
            <a:chOff x="3441197" y="1996415"/>
            <a:chExt cx="601171" cy="430887"/>
          </a:xfrm>
        </p:grpSpPr>
        <p:sp>
          <p:nvSpPr>
            <p:cNvPr id="389" name="テキスト ボックス 388"/>
            <p:cNvSpPr txBox="1"/>
            <p:nvPr/>
          </p:nvSpPr>
          <p:spPr>
            <a:xfrm>
              <a:off x="3441197"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390" name="正方形/長方形 389"/>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91" name="グループ化 390"/>
          <p:cNvGrpSpPr/>
          <p:nvPr/>
        </p:nvGrpSpPr>
        <p:grpSpPr>
          <a:xfrm>
            <a:off x="2114632" y="3288166"/>
            <a:ext cx="471604" cy="307777"/>
            <a:chOff x="3451041" y="1996416"/>
            <a:chExt cx="609457" cy="430887"/>
          </a:xfrm>
        </p:grpSpPr>
        <p:sp>
          <p:nvSpPr>
            <p:cNvPr id="392" name="テキスト ボックス 391"/>
            <p:cNvSpPr txBox="1"/>
            <p:nvPr/>
          </p:nvSpPr>
          <p:spPr>
            <a:xfrm>
              <a:off x="3451041" y="1996416"/>
              <a:ext cx="609457"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a:t>
              </a:r>
              <a:r>
                <a:rPr lang="ja-JP" altLang="en-US" sz="700" dirty="0" err="1" smtClean="0"/>
                <a:t>ｋ</a:t>
              </a:r>
              <a:r>
                <a:rPr lang="en-US" altLang="ja-JP" sz="700" dirty="0" smtClean="0"/>
                <a:t>)</a:t>
              </a:r>
              <a:endParaRPr lang="ja-JP" altLang="en-US" sz="700" dirty="0"/>
            </a:p>
          </p:txBody>
        </p:sp>
        <p:sp>
          <p:nvSpPr>
            <p:cNvPr id="393" name="正方形/長方形 392"/>
            <p:cNvSpPr/>
            <p:nvPr/>
          </p:nvSpPr>
          <p:spPr>
            <a:xfrm>
              <a:off x="3540176" y="2068835"/>
              <a:ext cx="435347"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94" name="グループ化 393"/>
          <p:cNvGrpSpPr/>
          <p:nvPr/>
        </p:nvGrpSpPr>
        <p:grpSpPr>
          <a:xfrm>
            <a:off x="1780942" y="3283017"/>
            <a:ext cx="453970" cy="307777"/>
            <a:chOff x="3451044" y="1996415"/>
            <a:chExt cx="586668" cy="430887"/>
          </a:xfrm>
        </p:grpSpPr>
        <p:sp>
          <p:nvSpPr>
            <p:cNvPr id="395" name="テキスト ボックス 394"/>
            <p:cNvSpPr txBox="1"/>
            <p:nvPr/>
          </p:nvSpPr>
          <p:spPr>
            <a:xfrm>
              <a:off x="3451044"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396" name="正方形/長方形 395"/>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7" name="グループ化 396"/>
          <p:cNvGrpSpPr/>
          <p:nvPr/>
        </p:nvGrpSpPr>
        <p:grpSpPr>
          <a:xfrm>
            <a:off x="1112705" y="3621557"/>
            <a:ext cx="453970" cy="307777"/>
            <a:chOff x="3433015" y="1985747"/>
            <a:chExt cx="586669" cy="430887"/>
          </a:xfrm>
        </p:grpSpPr>
        <p:sp>
          <p:nvSpPr>
            <p:cNvPr id="398" name="テキスト ボックス 397"/>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399" name="正方形/長方形 398"/>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00" name="グループ化 399"/>
          <p:cNvGrpSpPr/>
          <p:nvPr/>
        </p:nvGrpSpPr>
        <p:grpSpPr>
          <a:xfrm>
            <a:off x="1445725" y="3623034"/>
            <a:ext cx="453970" cy="307777"/>
            <a:chOff x="3431350" y="1985747"/>
            <a:chExt cx="586669" cy="430887"/>
          </a:xfrm>
        </p:grpSpPr>
        <p:sp>
          <p:nvSpPr>
            <p:cNvPr id="401" name="テキスト ボックス 400"/>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402" name="正方形/長方形 401"/>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03" name="グループ化 402"/>
          <p:cNvGrpSpPr/>
          <p:nvPr/>
        </p:nvGrpSpPr>
        <p:grpSpPr>
          <a:xfrm>
            <a:off x="2100683" y="3622396"/>
            <a:ext cx="453970" cy="307777"/>
            <a:chOff x="3423168" y="1975079"/>
            <a:chExt cx="586669" cy="430887"/>
          </a:xfrm>
        </p:grpSpPr>
        <p:sp>
          <p:nvSpPr>
            <p:cNvPr id="404" name="テキスト ボックス 403"/>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405" name="正方形/長方形 404"/>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06" name="グループ化 405"/>
          <p:cNvGrpSpPr/>
          <p:nvPr/>
        </p:nvGrpSpPr>
        <p:grpSpPr>
          <a:xfrm>
            <a:off x="1773320" y="3624867"/>
            <a:ext cx="453970" cy="307777"/>
            <a:chOff x="3431350" y="1985747"/>
            <a:chExt cx="586669" cy="430887"/>
          </a:xfrm>
        </p:grpSpPr>
        <p:sp>
          <p:nvSpPr>
            <p:cNvPr id="407" name="テキスト ボックス 406"/>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408" name="正方形/長方形 407"/>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9" name="テキスト ボックス 408"/>
          <p:cNvSpPr txBox="1"/>
          <p:nvPr/>
        </p:nvSpPr>
        <p:spPr>
          <a:xfrm>
            <a:off x="1143574" y="3876552"/>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410" name="テキスト ボックス 409"/>
          <p:cNvSpPr txBox="1"/>
          <p:nvPr/>
        </p:nvSpPr>
        <p:spPr>
          <a:xfrm>
            <a:off x="1457114" y="3876552"/>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411" name="テキスト ボックス 410"/>
          <p:cNvSpPr txBox="1"/>
          <p:nvPr/>
        </p:nvSpPr>
        <p:spPr>
          <a:xfrm>
            <a:off x="1785982" y="3876552"/>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412" name="テキスト ボックス 411"/>
          <p:cNvSpPr txBox="1"/>
          <p:nvPr/>
        </p:nvSpPr>
        <p:spPr>
          <a:xfrm>
            <a:off x="2099521" y="3876552"/>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413" name="テキスト ボックス 412"/>
          <p:cNvSpPr txBox="1"/>
          <p:nvPr/>
        </p:nvSpPr>
        <p:spPr>
          <a:xfrm>
            <a:off x="1218351" y="3518500"/>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14" name="テキスト ボックス 413"/>
          <p:cNvSpPr txBox="1"/>
          <p:nvPr/>
        </p:nvSpPr>
        <p:spPr>
          <a:xfrm>
            <a:off x="1555938" y="3517329"/>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15" name="テキスト ボックス 414"/>
          <p:cNvSpPr txBox="1"/>
          <p:nvPr/>
        </p:nvSpPr>
        <p:spPr>
          <a:xfrm>
            <a:off x="1881798" y="3520359"/>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16" name="テキスト ボックス 415"/>
          <p:cNvSpPr txBox="1"/>
          <p:nvPr/>
        </p:nvSpPr>
        <p:spPr>
          <a:xfrm>
            <a:off x="2219385" y="3519188"/>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grpSp>
        <p:nvGrpSpPr>
          <p:cNvPr id="417" name="グループ化 416"/>
          <p:cNvGrpSpPr/>
          <p:nvPr/>
        </p:nvGrpSpPr>
        <p:grpSpPr>
          <a:xfrm>
            <a:off x="3742312" y="3285953"/>
            <a:ext cx="460382" cy="307777"/>
            <a:chOff x="3451044" y="1996415"/>
            <a:chExt cx="594955" cy="430887"/>
          </a:xfrm>
        </p:grpSpPr>
        <p:sp>
          <p:nvSpPr>
            <p:cNvPr id="418" name="テキスト ボックス 417"/>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419" name="正方形/長方形 418"/>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20" name="グループ化 419"/>
          <p:cNvGrpSpPr/>
          <p:nvPr/>
        </p:nvGrpSpPr>
        <p:grpSpPr>
          <a:xfrm>
            <a:off x="4061381" y="3287430"/>
            <a:ext cx="465192" cy="307777"/>
            <a:chOff x="3431350" y="1996415"/>
            <a:chExt cx="601171" cy="430887"/>
          </a:xfrm>
        </p:grpSpPr>
        <p:sp>
          <p:nvSpPr>
            <p:cNvPr id="421" name="テキスト ボックス 420"/>
            <p:cNvSpPr txBox="1"/>
            <p:nvPr/>
          </p:nvSpPr>
          <p:spPr>
            <a:xfrm>
              <a:off x="3431350"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422" name="正方形/長方形 421"/>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23" name="グループ化 422"/>
          <p:cNvGrpSpPr/>
          <p:nvPr/>
        </p:nvGrpSpPr>
        <p:grpSpPr>
          <a:xfrm>
            <a:off x="4737914" y="3294412"/>
            <a:ext cx="458780" cy="307777"/>
            <a:chOff x="3451044" y="1996415"/>
            <a:chExt cx="592884" cy="430887"/>
          </a:xfrm>
        </p:grpSpPr>
        <p:sp>
          <p:nvSpPr>
            <p:cNvPr id="424" name="テキスト ボックス 423"/>
            <p:cNvSpPr txBox="1"/>
            <p:nvPr/>
          </p:nvSpPr>
          <p:spPr>
            <a:xfrm>
              <a:off x="3451044" y="1996415"/>
              <a:ext cx="592884"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(k)</a:t>
              </a:r>
              <a:endParaRPr lang="ja-JP" altLang="en-US" sz="700" dirty="0"/>
            </a:p>
          </p:txBody>
        </p:sp>
        <p:sp>
          <p:nvSpPr>
            <p:cNvPr id="425" name="正方形/長方形 424"/>
            <p:cNvSpPr/>
            <p:nvPr/>
          </p:nvSpPr>
          <p:spPr>
            <a:xfrm>
              <a:off x="3540176" y="2068835"/>
              <a:ext cx="425550"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26" name="グループ化 425"/>
          <p:cNvGrpSpPr/>
          <p:nvPr/>
        </p:nvGrpSpPr>
        <p:grpSpPr>
          <a:xfrm>
            <a:off x="4404220" y="3289263"/>
            <a:ext cx="453970" cy="307777"/>
            <a:chOff x="3451044" y="1996415"/>
            <a:chExt cx="586668" cy="430887"/>
          </a:xfrm>
        </p:grpSpPr>
        <p:sp>
          <p:nvSpPr>
            <p:cNvPr id="427" name="テキスト ボックス 426"/>
            <p:cNvSpPr txBox="1"/>
            <p:nvPr/>
          </p:nvSpPr>
          <p:spPr>
            <a:xfrm>
              <a:off x="3451044"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(j)</a:t>
              </a:r>
              <a:endParaRPr lang="ja-JP" altLang="en-US" sz="700" dirty="0"/>
            </a:p>
          </p:txBody>
        </p:sp>
        <p:sp>
          <p:nvSpPr>
            <p:cNvPr id="428" name="正方形/長方形 427"/>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29" name="グループ化 428"/>
          <p:cNvGrpSpPr/>
          <p:nvPr/>
        </p:nvGrpSpPr>
        <p:grpSpPr>
          <a:xfrm>
            <a:off x="3735983" y="3627803"/>
            <a:ext cx="453970" cy="307777"/>
            <a:chOff x="3433015" y="1985747"/>
            <a:chExt cx="586669" cy="430887"/>
          </a:xfrm>
        </p:grpSpPr>
        <p:sp>
          <p:nvSpPr>
            <p:cNvPr id="430" name="テキスト ボックス 429"/>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431" name="正方形/長方形 430"/>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2" name="グループ化 431"/>
          <p:cNvGrpSpPr/>
          <p:nvPr/>
        </p:nvGrpSpPr>
        <p:grpSpPr>
          <a:xfrm>
            <a:off x="4069003" y="3629280"/>
            <a:ext cx="453970" cy="307777"/>
            <a:chOff x="3431350" y="1985747"/>
            <a:chExt cx="586669" cy="430887"/>
          </a:xfrm>
        </p:grpSpPr>
        <p:sp>
          <p:nvSpPr>
            <p:cNvPr id="433" name="テキスト ボックス 432"/>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434" name="正方形/長方形 433"/>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5" name="グループ化 434"/>
          <p:cNvGrpSpPr/>
          <p:nvPr/>
        </p:nvGrpSpPr>
        <p:grpSpPr>
          <a:xfrm>
            <a:off x="4723961" y="3628642"/>
            <a:ext cx="453970" cy="307777"/>
            <a:chOff x="3423168" y="1975079"/>
            <a:chExt cx="586669" cy="430887"/>
          </a:xfrm>
        </p:grpSpPr>
        <p:sp>
          <p:nvSpPr>
            <p:cNvPr id="436" name="テキスト ボックス 435"/>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437" name="正方形/長方形 436"/>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8" name="グループ化 437"/>
          <p:cNvGrpSpPr/>
          <p:nvPr/>
        </p:nvGrpSpPr>
        <p:grpSpPr>
          <a:xfrm>
            <a:off x="4396598" y="3631113"/>
            <a:ext cx="453970" cy="307777"/>
            <a:chOff x="3431350" y="1985747"/>
            <a:chExt cx="586669" cy="430887"/>
          </a:xfrm>
        </p:grpSpPr>
        <p:sp>
          <p:nvSpPr>
            <p:cNvPr id="439" name="テキスト ボックス 438"/>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440" name="正方形/長方形 439"/>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1" name="テキスト ボックス 440"/>
          <p:cNvSpPr txBox="1"/>
          <p:nvPr/>
        </p:nvSpPr>
        <p:spPr>
          <a:xfrm>
            <a:off x="3766852" y="3882798"/>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442" name="テキスト ボックス 441"/>
          <p:cNvSpPr txBox="1"/>
          <p:nvPr/>
        </p:nvSpPr>
        <p:spPr>
          <a:xfrm>
            <a:off x="4080392" y="3882798"/>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443" name="テキスト ボックス 442"/>
          <p:cNvSpPr txBox="1"/>
          <p:nvPr/>
        </p:nvSpPr>
        <p:spPr>
          <a:xfrm>
            <a:off x="4409260" y="3882798"/>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444" name="テキスト ボックス 443"/>
          <p:cNvSpPr txBox="1"/>
          <p:nvPr/>
        </p:nvSpPr>
        <p:spPr>
          <a:xfrm>
            <a:off x="4722799" y="3882798"/>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445" name="テキスト ボックス 444"/>
          <p:cNvSpPr txBox="1"/>
          <p:nvPr/>
        </p:nvSpPr>
        <p:spPr>
          <a:xfrm>
            <a:off x="3841629" y="3524746"/>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46" name="テキスト ボックス 445"/>
          <p:cNvSpPr txBox="1"/>
          <p:nvPr/>
        </p:nvSpPr>
        <p:spPr>
          <a:xfrm>
            <a:off x="4179216" y="352357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47" name="テキスト ボックス 446"/>
          <p:cNvSpPr txBox="1"/>
          <p:nvPr/>
        </p:nvSpPr>
        <p:spPr>
          <a:xfrm>
            <a:off x="4505076" y="352660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48" name="テキスト ボックス 447"/>
          <p:cNvSpPr txBox="1"/>
          <p:nvPr/>
        </p:nvSpPr>
        <p:spPr>
          <a:xfrm>
            <a:off x="4842663" y="3525434"/>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grpSp>
        <p:nvGrpSpPr>
          <p:cNvPr id="449" name="グループ化 448"/>
          <p:cNvGrpSpPr/>
          <p:nvPr/>
        </p:nvGrpSpPr>
        <p:grpSpPr>
          <a:xfrm>
            <a:off x="6360888" y="3285953"/>
            <a:ext cx="460382" cy="307777"/>
            <a:chOff x="3451044" y="1996415"/>
            <a:chExt cx="594955" cy="430887"/>
          </a:xfrm>
        </p:grpSpPr>
        <p:sp>
          <p:nvSpPr>
            <p:cNvPr id="450" name="テキスト ボックス 449"/>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451" name="正方形/長方形 450"/>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52" name="グループ化 451"/>
          <p:cNvGrpSpPr/>
          <p:nvPr/>
        </p:nvGrpSpPr>
        <p:grpSpPr>
          <a:xfrm>
            <a:off x="6679957" y="3287430"/>
            <a:ext cx="465192" cy="307777"/>
            <a:chOff x="3431350" y="1996415"/>
            <a:chExt cx="601171" cy="430887"/>
          </a:xfrm>
        </p:grpSpPr>
        <p:sp>
          <p:nvSpPr>
            <p:cNvPr id="453" name="テキスト ボックス 452"/>
            <p:cNvSpPr txBox="1"/>
            <p:nvPr/>
          </p:nvSpPr>
          <p:spPr>
            <a:xfrm>
              <a:off x="3431350" y="1996415"/>
              <a:ext cx="601171" cy="430887"/>
            </a:xfrm>
            <a:prstGeom prst="rect">
              <a:avLst/>
            </a:prstGeom>
            <a:noFill/>
            <a:ln>
              <a:noFill/>
            </a:ln>
          </p:spPr>
          <p:txBody>
            <a:bodyPr wrap="none" rtlCol="0">
              <a:spAutoFit/>
            </a:bodyPr>
            <a:lstStyle/>
            <a:p>
              <a:r>
                <a:rPr lang="ja-JP" altLang="en-US" sz="700" dirty="0"/>
                <a:t>資産割</a:t>
              </a:r>
              <a:endParaRPr lang="en-US" altLang="ja-JP" sz="700" dirty="0"/>
            </a:p>
            <a:p>
              <a:r>
                <a:rPr lang="ja-JP" altLang="en-US" sz="700" dirty="0"/>
                <a:t>総額</a:t>
              </a:r>
              <a:r>
                <a:rPr lang="en-US" altLang="ja-JP" sz="700" dirty="0"/>
                <a:t>(h)</a:t>
              </a:r>
              <a:endParaRPr lang="ja-JP" altLang="en-US" sz="700" dirty="0"/>
            </a:p>
          </p:txBody>
        </p:sp>
        <p:sp>
          <p:nvSpPr>
            <p:cNvPr id="454" name="正方形/長方形 453"/>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55" name="グループ化 454"/>
          <p:cNvGrpSpPr/>
          <p:nvPr/>
        </p:nvGrpSpPr>
        <p:grpSpPr>
          <a:xfrm>
            <a:off x="7356490" y="3294412"/>
            <a:ext cx="458780" cy="307777"/>
            <a:chOff x="3451044" y="1996415"/>
            <a:chExt cx="592884" cy="430887"/>
          </a:xfrm>
        </p:grpSpPr>
        <p:sp>
          <p:nvSpPr>
            <p:cNvPr id="456" name="テキスト ボックス 455"/>
            <p:cNvSpPr txBox="1"/>
            <p:nvPr/>
          </p:nvSpPr>
          <p:spPr>
            <a:xfrm>
              <a:off x="3451044" y="1996415"/>
              <a:ext cx="592884" cy="430887"/>
            </a:xfrm>
            <a:prstGeom prst="rect">
              <a:avLst/>
            </a:prstGeom>
            <a:noFill/>
            <a:ln>
              <a:noFill/>
            </a:ln>
          </p:spPr>
          <p:txBody>
            <a:bodyPr wrap="none" rtlCol="0">
              <a:spAutoFit/>
            </a:bodyPr>
            <a:lstStyle/>
            <a:p>
              <a:r>
                <a:rPr lang="ja-JP" altLang="en-US" sz="700" dirty="0"/>
                <a:t>平等割</a:t>
              </a:r>
              <a:endParaRPr lang="en-US" altLang="ja-JP" sz="700" dirty="0"/>
            </a:p>
            <a:p>
              <a:r>
                <a:rPr lang="ja-JP" altLang="en-US" sz="700" dirty="0"/>
                <a:t>総額</a:t>
              </a:r>
              <a:r>
                <a:rPr lang="en-US" altLang="ja-JP" sz="700" dirty="0" smtClean="0"/>
                <a:t>(k)</a:t>
              </a:r>
              <a:endParaRPr lang="ja-JP" altLang="en-US" sz="700" dirty="0"/>
            </a:p>
          </p:txBody>
        </p:sp>
        <p:sp>
          <p:nvSpPr>
            <p:cNvPr id="457" name="正方形/長方形 456"/>
            <p:cNvSpPr/>
            <p:nvPr/>
          </p:nvSpPr>
          <p:spPr>
            <a:xfrm>
              <a:off x="3540176" y="2068835"/>
              <a:ext cx="407381"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58" name="グループ化 457"/>
          <p:cNvGrpSpPr/>
          <p:nvPr/>
        </p:nvGrpSpPr>
        <p:grpSpPr>
          <a:xfrm>
            <a:off x="7015176" y="3289263"/>
            <a:ext cx="453970" cy="307777"/>
            <a:chOff x="3441197" y="1996415"/>
            <a:chExt cx="586668" cy="430887"/>
          </a:xfrm>
        </p:grpSpPr>
        <p:sp>
          <p:nvSpPr>
            <p:cNvPr id="459" name="テキスト ボックス 458"/>
            <p:cNvSpPr txBox="1"/>
            <p:nvPr/>
          </p:nvSpPr>
          <p:spPr>
            <a:xfrm>
              <a:off x="3441197"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(j)</a:t>
              </a:r>
              <a:endParaRPr lang="ja-JP" altLang="en-US" sz="700" dirty="0"/>
            </a:p>
          </p:txBody>
        </p:sp>
        <p:sp>
          <p:nvSpPr>
            <p:cNvPr id="460" name="正方形/長方形 459"/>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1" name="グループ化 460"/>
          <p:cNvGrpSpPr/>
          <p:nvPr/>
        </p:nvGrpSpPr>
        <p:grpSpPr>
          <a:xfrm>
            <a:off x="6354559" y="3627803"/>
            <a:ext cx="453970" cy="307777"/>
            <a:chOff x="3433015" y="1985747"/>
            <a:chExt cx="586669" cy="430887"/>
          </a:xfrm>
        </p:grpSpPr>
        <p:sp>
          <p:nvSpPr>
            <p:cNvPr id="462" name="テキスト ボックス 461"/>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463" name="正方形/長方形 462"/>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4" name="グループ化 463"/>
          <p:cNvGrpSpPr/>
          <p:nvPr/>
        </p:nvGrpSpPr>
        <p:grpSpPr>
          <a:xfrm>
            <a:off x="6687579" y="3629280"/>
            <a:ext cx="453970" cy="307777"/>
            <a:chOff x="3431350" y="1985747"/>
            <a:chExt cx="586669" cy="430887"/>
          </a:xfrm>
        </p:grpSpPr>
        <p:sp>
          <p:nvSpPr>
            <p:cNvPr id="465" name="テキスト ボックス 464"/>
            <p:cNvSpPr txBox="1"/>
            <p:nvPr/>
          </p:nvSpPr>
          <p:spPr>
            <a:xfrm>
              <a:off x="3431350" y="1985747"/>
              <a:ext cx="586669" cy="430887"/>
            </a:xfrm>
            <a:prstGeom prst="rect">
              <a:avLst/>
            </a:prstGeom>
            <a:noFill/>
            <a:ln>
              <a:noFill/>
            </a:ln>
          </p:spPr>
          <p:txBody>
            <a:bodyPr wrap="none" rtlCol="0">
              <a:spAutoFit/>
            </a:bodyPr>
            <a:lstStyle/>
            <a:p>
              <a:r>
                <a:rPr lang="ja-JP" altLang="en-US" sz="700" dirty="0"/>
                <a:t>固定資</a:t>
              </a:r>
              <a:endParaRPr lang="en-US" altLang="ja-JP" sz="700" dirty="0"/>
            </a:p>
            <a:p>
              <a:r>
                <a:rPr lang="ja-JP" altLang="en-US" sz="700" dirty="0"/>
                <a:t>産税額</a:t>
              </a:r>
            </a:p>
          </p:txBody>
        </p:sp>
        <p:sp>
          <p:nvSpPr>
            <p:cNvPr id="466" name="正方形/長方形 465"/>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7" name="グループ化 466"/>
          <p:cNvGrpSpPr/>
          <p:nvPr/>
        </p:nvGrpSpPr>
        <p:grpSpPr>
          <a:xfrm>
            <a:off x="7342537" y="3628642"/>
            <a:ext cx="453970" cy="307777"/>
            <a:chOff x="3423168" y="1975079"/>
            <a:chExt cx="586669" cy="430887"/>
          </a:xfrm>
        </p:grpSpPr>
        <p:sp>
          <p:nvSpPr>
            <p:cNvPr id="468" name="テキスト ボックス 467"/>
            <p:cNvSpPr txBox="1"/>
            <p:nvPr/>
          </p:nvSpPr>
          <p:spPr>
            <a:xfrm>
              <a:off x="3423168" y="1975079"/>
              <a:ext cx="586669" cy="430887"/>
            </a:xfrm>
            <a:prstGeom prst="rect">
              <a:avLst/>
            </a:prstGeom>
            <a:noFill/>
            <a:ln>
              <a:noFill/>
            </a:ln>
          </p:spPr>
          <p:txBody>
            <a:bodyPr wrap="none" rtlCol="0">
              <a:spAutoFit/>
            </a:bodyPr>
            <a:lstStyle/>
            <a:p>
              <a:pPr algn="ctr"/>
              <a:r>
                <a:rPr lang="ja-JP" altLang="en-US" sz="700" dirty="0"/>
                <a:t>総世帯</a:t>
              </a:r>
              <a:endParaRPr lang="en-US" altLang="ja-JP" sz="700" dirty="0"/>
            </a:p>
            <a:p>
              <a:pPr algn="ctr"/>
              <a:r>
                <a:rPr lang="ja-JP" altLang="en-US" sz="700" dirty="0"/>
                <a:t>数</a:t>
              </a:r>
            </a:p>
          </p:txBody>
        </p:sp>
        <p:sp>
          <p:nvSpPr>
            <p:cNvPr id="469" name="正方形/長方形 468"/>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0" name="グループ化 469"/>
          <p:cNvGrpSpPr/>
          <p:nvPr/>
        </p:nvGrpSpPr>
        <p:grpSpPr>
          <a:xfrm>
            <a:off x="7015174" y="3631113"/>
            <a:ext cx="453970" cy="307777"/>
            <a:chOff x="3431350" y="1985747"/>
            <a:chExt cx="586669" cy="430887"/>
          </a:xfrm>
        </p:grpSpPr>
        <p:sp>
          <p:nvSpPr>
            <p:cNvPr id="471" name="テキスト ボックス 470"/>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472" name="正方形/長方形 471"/>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3" name="テキスト ボックス 472"/>
          <p:cNvSpPr txBox="1"/>
          <p:nvPr/>
        </p:nvSpPr>
        <p:spPr>
          <a:xfrm>
            <a:off x="6385428" y="3882798"/>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474" name="テキスト ボックス 473"/>
          <p:cNvSpPr txBox="1"/>
          <p:nvPr/>
        </p:nvSpPr>
        <p:spPr>
          <a:xfrm>
            <a:off x="6698968" y="3882798"/>
            <a:ext cx="407471" cy="284528"/>
          </a:xfrm>
          <a:prstGeom prst="rect">
            <a:avLst/>
          </a:prstGeom>
          <a:noFill/>
          <a:ln>
            <a:noFill/>
          </a:ln>
        </p:spPr>
        <p:txBody>
          <a:bodyPr wrap="none" lIns="68415" tIns="34208" rIns="68415" bIns="34208" rtlCol="0">
            <a:spAutoFit/>
          </a:bodyPr>
          <a:lstStyle/>
          <a:p>
            <a:pPr algn="ctr"/>
            <a:r>
              <a:rPr lang="ja-JP" altLang="en-US" sz="700" dirty="0"/>
              <a:t>＝資産</a:t>
            </a:r>
            <a:endParaRPr lang="en-US" altLang="ja-JP" sz="700" dirty="0"/>
          </a:p>
          <a:p>
            <a:pPr algn="ctr"/>
            <a:r>
              <a:rPr lang="ja-JP" altLang="en-US" sz="700" dirty="0"/>
              <a:t>    割率</a:t>
            </a:r>
          </a:p>
        </p:txBody>
      </p:sp>
      <p:sp>
        <p:nvSpPr>
          <p:cNvPr id="475" name="テキスト ボックス 474"/>
          <p:cNvSpPr txBox="1"/>
          <p:nvPr/>
        </p:nvSpPr>
        <p:spPr>
          <a:xfrm>
            <a:off x="7027836" y="3882798"/>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476" name="テキスト ボックス 475"/>
          <p:cNvSpPr txBox="1"/>
          <p:nvPr/>
        </p:nvSpPr>
        <p:spPr>
          <a:xfrm>
            <a:off x="7341375" y="3882798"/>
            <a:ext cx="407471" cy="284528"/>
          </a:xfrm>
          <a:prstGeom prst="rect">
            <a:avLst/>
          </a:prstGeom>
          <a:noFill/>
          <a:ln>
            <a:noFill/>
          </a:ln>
        </p:spPr>
        <p:txBody>
          <a:bodyPr wrap="none" lIns="68415" tIns="34208" rIns="68415" bIns="34208" rtlCol="0">
            <a:spAutoFit/>
          </a:bodyPr>
          <a:lstStyle/>
          <a:p>
            <a:pPr algn="ctr"/>
            <a:r>
              <a:rPr lang="ja-JP" altLang="en-US" sz="700" dirty="0"/>
              <a:t>＝平等</a:t>
            </a:r>
            <a:endParaRPr lang="en-US" altLang="ja-JP" sz="700" dirty="0"/>
          </a:p>
          <a:p>
            <a:pPr algn="ctr"/>
            <a:r>
              <a:rPr lang="ja-JP" altLang="en-US" sz="700" dirty="0"/>
              <a:t>    割率</a:t>
            </a:r>
          </a:p>
        </p:txBody>
      </p:sp>
      <p:sp>
        <p:nvSpPr>
          <p:cNvPr id="477" name="テキスト ボックス 476"/>
          <p:cNvSpPr txBox="1"/>
          <p:nvPr/>
        </p:nvSpPr>
        <p:spPr>
          <a:xfrm>
            <a:off x="6460205" y="3524746"/>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78" name="テキスト ボックス 477"/>
          <p:cNvSpPr txBox="1"/>
          <p:nvPr/>
        </p:nvSpPr>
        <p:spPr>
          <a:xfrm>
            <a:off x="6797792" y="352357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79" name="テキスト ボックス 478"/>
          <p:cNvSpPr txBox="1"/>
          <p:nvPr/>
        </p:nvSpPr>
        <p:spPr>
          <a:xfrm>
            <a:off x="7123652" y="3526605"/>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80" name="テキスト ボックス 479"/>
          <p:cNvSpPr txBox="1"/>
          <p:nvPr/>
        </p:nvSpPr>
        <p:spPr>
          <a:xfrm>
            <a:off x="7461239" y="3525434"/>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481" name="テキスト ボックス 480"/>
          <p:cNvSpPr txBox="1"/>
          <p:nvPr/>
        </p:nvSpPr>
        <p:spPr>
          <a:xfrm>
            <a:off x="668971" y="1761962"/>
            <a:ext cx="335348"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a:t>
            </a:r>
            <a:r>
              <a:rPr lang="ja-JP" altLang="en-US" sz="700" dirty="0"/>
              <a:t>４</a:t>
            </a:r>
            <a:r>
              <a:rPr kumimoji="1" lang="ja-JP" altLang="en-US" sz="700" dirty="0" smtClean="0"/>
              <a:t>）</a:t>
            </a:r>
            <a:endParaRPr kumimoji="1" lang="ja-JP" altLang="en-US" sz="700" dirty="0"/>
          </a:p>
        </p:txBody>
      </p:sp>
      <p:sp>
        <p:nvSpPr>
          <p:cNvPr id="483" name="テキスト ボックス 482"/>
          <p:cNvSpPr txBox="1"/>
          <p:nvPr/>
        </p:nvSpPr>
        <p:spPr>
          <a:xfrm>
            <a:off x="1436802" y="5527861"/>
            <a:ext cx="335348"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a:t>
            </a:r>
            <a:r>
              <a:rPr lang="ja-JP" altLang="en-US" sz="700" dirty="0"/>
              <a:t>４</a:t>
            </a:r>
            <a:r>
              <a:rPr kumimoji="1" lang="ja-JP" altLang="en-US" sz="700" dirty="0" smtClean="0"/>
              <a:t>）</a:t>
            </a:r>
            <a:endParaRPr kumimoji="1" lang="ja-JP" altLang="en-US" sz="700" dirty="0"/>
          </a:p>
        </p:txBody>
      </p:sp>
      <p:sp>
        <p:nvSpPr>
          <p:cNvPr id="484" name="テキスト ボックス 483"/>
          <p:cNvSpPr txBox="1"/>
          <p:nvPr/>
        </p:nvSpPr>
        <p:spPr>
          <a:xfrm>
            <a:off x="4664692" y="158700"/>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485" name="テキスト ボックス 484"/>
          <p:cNvSpPr txBox="1"/>
          <p:nvPr/>
        </p:nvSpPr>
        <p:spPr>
          <a:xfrm>
            <a:off x="4737914" y="830093"/>
            <a:ext cx="453970"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（３）イ）</a:t>
            </a:r>
            <a:endParaRPr kumimoji="1" lang="ja-JP" altLang="en-US" sz="700" dirty="0"/>
          </a:p>
        </p:txBody>
      </p:sp>
      <p:sp>
        <p:nvSpPr>
          <p:cNvPr id="486" name="テキスト ボックス 485"/>
          <p:cNvSpPr txBox="1"/>
          <p:nvPr/>
        </p:nvSpPr>
        <p:spPr>
          <a:xfrm>
            <a:off x="4712739" y="2519027"/>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（３）ウ）</a:t>
            </a:r>
            <a:endParaRPr kumimoji="1" lang="ja-JP" altLang="en-US" sz="700" dirty="0"/>
          </a:p>
        </p:txBody>
      </p:sp>
      <p:sp>
        <p:nvSpPr>
          <p:cNvPr id="490" name="テキスト ボックス 489"/>
          <p:cNvSpPr txBox="1"/>
          <p:nvPr/>
        </p:nvSpPr>
        <p:spPr>
          <a:xfrm>
            <a:off x="7280315" y="161356"/>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a:t>
            </a:r>
            <a:r>
              <a:rPr lang="ja-JP" altLang="en-US" sz="700" dirty="0"/>
              <a:t>ア</a:t>
            </a:r>
            <a:r>
              <a:rPr kumimoji="1" lang="ja-JP" altLang="en-US" sz="700" dirty="0" smtClean="0"/>
              <a:t>）</a:t>
            </a:r>
            <a:endParaRPr kumimoji="1" lang="ja-JP" altLang="en-US" sz="700" dirty="0"/>
          </a:p>
        </p:txBody>
      </p:sp>
      <p:sp>
        <p:nvSpPr>
          <p:cNvPr id="491" name="テキスト ボックス 490"/>
          <p:cNvSpPr txBox="1"/>
          <p:nvPr/>
        </p:nvSpPr>
        <p:spPr>
          <a:xfrm>
            <a:off x="7356490" y="832749"/>
            <a:ext cx="453970"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（３）イ）</a:t>
            </a:r>
            <a:endParaRPr kumimoji="1" lang="ja-JP" altLang="en-US" sz="700" dirty="0"/>
          </a:p>
        </p:txBody>
      </p:sp>
      <p:sp>
        <p:nvSpPr>
          <p:cNvPr id="492" name="テキスト ボックス 491"/>
          <p:cNvSpPr txBox="1"/>
          <p:nvPr/>
        </p:nvSpPr>
        <p:spPr>
          <a:xfrm>
            <a:off x="7345268" y="2521683"/>
            <a:ext cx="46519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（３）ウ）</a:t>
            </a:r>
            <a:endParaRPr kumimoji="1" lang="ja-JP" altLang="en-US" sz="700" dirty="0"/>
          </a:p>
        </p:txBody>
      </p:sp>
      <p:sp>
        <p:nvSpPr>
          <p:cNvPr id="496" name="正方形/長方形 495"/>
          <p:cNvSpPr/>
          <p:nvPr/>
        </p:nvSpPr>
        <p:spPr>
          <a:xfrm>
            <a:off x="7888754" y="675301"/>
            <a:ext cx="1960790" cy="6012000"/>
          </a:xfrm>
          <a:prstGeom prst="rect">
            <a:avLst/>
          </a:prstGeom>
          <a:noFill/>
          <a:ln w="63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sp>
        <p:nvSpPr>
          <p:cNvPr id="497" name="テキスト ボックス 496"/>
          <p:cNvSpPr txBox="1"/>
          <p:nvPr/>
        </p:nvSpPr>
        <p:spPr>
          <a:xfrm>
            <a:off x="8565957" y="561612"/>
            <a:ext cx="612655" cy="284528"/>
          </a:xfrm>
          <a:prstGeom prst="rect">
            <a:avLst/>
          </a:prstGeom>
          <a:solidFill>
            <a:schemeClr val="bg1"/>
          </a:solidFill>
          <a:ln>
            <a:solidFill>
              <a:srgbClr val="FFC000"/>
            </a:solidFill>
          </a:ln>
        </p:spPr>
        <p:txBody>
          <a:bodyPr wrap="none" lIns="68415" tIns="34208" rIns="68415" bIns="34208" rtlCol="0">
            <a:spAutoFit/>
          </a:bodyPr>
          <a:lstStyle/>
          <a:p>
            <a:r>
              <a:rPr kumimoji="1" lang="ja-JP" altLang="en-US" sz="1400" dirty="0" smtClean="0"/>
              <a:t>まとめ</a:t>
            </a:r>
            <a:endParaRPr kumimoji="1" lang="ja-JP" altLang="en-US" sz="1400" dirty="0"/>
          </a:p>
        </p:txBody>
      </p:sp>
      <p:sp>
        <p:nvSpPr>
          <p:cNvPr id="498" name="テキスト ボックス 497"/>
          <p:cNvSpPr txBox="1"/>
          <p:nvPr/>
        </p:nvSpPr>
        <p:spPr>
          <a:xfrm>
            <a:off x="9474264" y="587720"/>
            <a:ext cx="378630" cy="230832"/>
          </a:xfrm>
          <a:prstGeom prst="rect">
            <a:avLst/>
          </a:prstGeom>
          <a:solidFill>
            <a:schemeClr val="bg1"/>
          </a:solidFill>
          <a:ln>
            <a:solidFill>
              <a:srgbClr val="FFC000"/>
            </a:solidFill>
          </a:ln>
        </p:spPr>
        <p:txBody>
          <a:bodyPr wrap="none" rtlCol="0">
            <a:spAutoFit/>
          </a:bodyPr>
          <a:lstStyle/>
          <a:p>
            <a:r>
              <a:rPr lang="ja-JP" altLang="en-US" sz="900" dirty="0"/>
              <a:t>６</a:t>
            </a:r>
            <a:r>
              <a:rPr kumimoji="1" lang="ja-JP" altLang="en-US" sz="900" dirty="0" smtClean="0"/>
              <a:t>章</a:t>
            </a:r>
            <a:endParaRPr kumimoji="1" lang="ja-JP" altLang="en-US" sz="900" dirty="0"/>
          </a:p>
        </p:txBody>
      </p:sp>
      <p:sp>
        <p:nvSpPr>
          <p:cNvPr id="279" name="テキスト ボックス 278"/>
          <p:cNvSpPr txBox="1"/>
          <p:nvPr/>
        </p:nvSpPr>
        <p:spPr>
          <a:xfrm>
            <a:off x="7936391" y="4612761"/>
            <a:ext cx="1312217" cy="176806"/>
          </a:xfrm>
          <a:prstGeom prst="rect">
            <a:avLst/>
          </a:prstGeom>
          <a:solidFill>
            <a:srgbClr val="FFCCFF"/>
          </a:solidFill>
          <a:ln w="6350">
            <a:solidFill>
              <a:schemeClr val="tx1"/>
            </a:solidFill>
          </a:ln>
        </p:spPr>
        <p:txBody>
          <a:bodyPr wrap="square" lIns="68415" tIns="34208" rIns="68415" bIns="34208" rtlCol="0">
            <a:spAutoFit/>
          </a:bodyPr>
          <a:lstStyle/>
          <a:p>
            <a:r>
              <a:rPr lang="ja-JP" altLang="en-US" sz="700" dirty="0" smtClean="0"/>
              <a:t>都道府県標準</a:t>
            </a:r>
            <a:r>
              <a:rPr lang="ja-JP" altLang="en-US" sz="700" dirty="0"/>
              <a:t>保険料率</a:t>
            </a:r>
          </a:p>
        </p:txBody>
      </p:sp>
      <p:sp>
        <p:nvSpPr>
          <p:cNvPr id="493" name="Rectangle 15"/>
          <p:cNvSpPr>
            <a:spLocks noChangeArrowheads="1"/>
          </p:cNvSpPr>
          <p:nvPr/>
        </p:nvSpPr>
        <p:spPr bwMode="auto">
          <a:xfrm>
            <a:off x="2715328" y="1931341"/>
            <a:ext cx="900000" cy="930859"/>
          </a:xfrm>
          <a:prstGeom prst="rect">
            <a:avLst/>
          </a:prstGeom>
          <a:solidFill>
            <a:schemeClr val="tx2">
              <a:lumMod val="20000"/>
              <a:lumOff val="80000"/>
            </a:schemeClr>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defTabSz="684154" fontAlgn="base">
              <a:spcBef>
                <a:spcPct val="0"/>
              </a:spcBef>
              <a:spcAft>
                <a:spcPct val="0"/>
              </a:spcAft>
            </a:pPr>
            <a:r>
              <a:rPr lang="zh-TW" altLang="en-US" sz="700" dirty="0" smtClean="0">
                <a:latin typeface="ＭＳ ゴシック" pitchFamily="49" charset="-128"/>
                <a:ea typeface="ＭＳ ゴシック" pitchFamily="49" charset="-128"/>
                <a:cs typeface="Times New Roman" pitchFamily="18" charset="0"/>
              </a:rPr>
              <a:t>退職被保険者等</a:t>
            </a:r>
            <a:r>
              <a:rPr lang="ja-JP" altLang="en-US" sz="700" dirty="0" smtClean="0">
                <a:latin typeface="ＭＳ ゴシック" pitchFamily="49" charset="-128"/>
                <a:ea typeface="ＭＳ ゴシック" pitchFamily="49" charset="-128"/>
                <a:cs typeface="Times New Roman" pitchFamily="18" charset="0"/>
              </a:rPr>
              <a:t>分</a:t>
            </a:r>
            <a:r>
              <a:rPr lang="ja-JP" altLang="en-US" sz="700" dirty="0">
                <a:latin typeface="ＭＳ ゴシック" pitchFamily="49" charset="-128"/>
                <a:ea typeface="ＭＳ ゴシック" pitchFamily="49" charset="-128"/>
                <a:cs typeface="Times New Roman" pitchFamily="18" charset="0"/>
              </a:rPr>
              <a:t>の納付金</a:t>
            </a:r>
            <a:r>
              <a:rPr lang="en-US" altLang="ja-JP" sz="700" dirty="0"/>
              <a:t>(</a:t>
            </a:r>
            <a:r>
              <a:rPr lang="en-US" altLang="ja-JP" sz="700" dirty="0" err="1"/>
              <a:t>d</a:t>
            </a:r>
            <a:r>
              <a:rPr lang="en-US" altLang="ja-JP" sz="700" baseline="-25000" dirty="0" err="1"/>
              <a:t>t</a:t>
            </a:r>
            <a:r>
              <a:rPr lang="en-US" altLang="ja-JP" sz="700" dirty="0"/>
              <a:t>) </a:t>
            </a:r>
          </a:p>
          <a:p>
            <a:pPr marL="68891" indent="-68891" defTabSz="684154" fontAlgn="base">
              <a:spcBef>
                <a:spcPct val="0"/>
              </a:spcBef>
              <a:spcAft>
                <a:spcPct val="0"/>
              </a:spcAft>
            </a:pPr>
            <a:r>
              <a:rPr lang="ja-JP" altLang="en-US" sz="700" dirty="0">
                <a:latin typeface="ＭＳ ゴシック" pitchFamily="49" charset="-128"/>
                <a:ea typeface="ＭＳ ゴシック" pitchFamily="49" charset="-128"/>
                <a:cs typeface="Times New Roman" pitchFamily="18" charset="0"/>
              </a:rPr>
              <a:t>＝</a:t>
            </a:r>
            <a:r>
              <a:rPr lang="en-US" altLang="ja-JP" sz="700" dirty="0">
                <a:latin typeface="ＭＳ ゴシック" pitchFamily="49" charset="-128"/>
                <a:ea typeface="ＭＳ ゴシック" pitchFamily="49" charset="-128"/>
                <a:cs typeface="Times New Roman" pitchFamily="18" charset="0"/>
              </a:rPr>
              <a:t>Σ(</a:t>
            </a:r>
            <a:r>
              <a:rPr lang="ja-JP" altLang="en-US" sz="700" dirty="0" smtClean="0">
                <a:latin typeface="ＭＳ ゴシック" pitchFamily="49" charset="-128"/>
                <a:ea typeface="ＭＳ ゴシック" pitchFamily="49" charset="-128"/>
                <a:cs typeface="Times New Roman" pitchFamily="18" charset="0"/>
              </a:rPr>
              <a:t>各</a:t>
            </a:r>
            <a:r>
              <a:rPr lang="zh-TW" altLang="en-US" sz="700" dirty="0" smtClean="0">
                <a:latin typeface="ＭＳ ゴシック" pitchFamily="49" charset="-128"/>
                <a:ea typeface="ＭＳ ゴシック" pitchFamily="49" charset="-128"/>
                <a:cs typeface="Times New Roman" pitchFamily="18" charset="0"/>
              </a:rPr>
              <a:t>退職被保険者等</a:t>
            </a:r>
            <a:r>
              <a:rPr lang="ja-JP" altLang="en-US" sz="700" dirty="0" smtClean="0">
                <a:latin typeface="ＭＳ ゴシック" pitchFamily="49" charset="-128"/>
                <a:ea typeface="ＭＳ ゴシック" pitchFamily="49" charset="-128"/>
                <a:cs typeface="Times New Roman" pitchFamily="18" charset="0"/>
              </a:rPr>
              <a:t>世帯</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標準</a:t>
            </a:r>
            <a:r>
              <a:rPr lang="ja-JP" altLang="en-US" sz="700" dirty="0">
                <a:latin typeface="ＭＳ ゴシック" pitchFamily="49" charset="-128"/>
                <a:ea typeface="ＭＳ ゴシック" pitchFamily="49" charset="-128"/>
                <a:cs typeface="Times New Roman" pitchFamily="18" charset="0"/>
              </a:rPr>
              <a:t>保険料率</a:t>
            </a:r>
            <a:r>
              <a:rPr lang="en-US" altLang="ja-JP" sz="700" dirty="0" smtClean="0">
                <a:latin typeface="ＭＳ ゴシック" pitchFamily="49" charset="-128"/>
                <a:ea typeface="ＭＳ ゴシック" pitchFamily="49" charset="-128"/>
                <a:cs typeface="Times New Roman" pitchFamily="18" charset="0"/>
              </a:rPr>
              <a:t>)</a:t>
            </a:r>
          </a:p>
          <a:p>
            <a:pPr marL="68891" indent="-68891" defTabSz="684154" fontAlgn="base">
              <a:spcBef>
                <a:spcPct val="0"/>
              </a:spcBef>
              <a:spcAft>
                <a:spcPct val="0"/>
              </a:spcAft>
            </a:pPr>
            <a:r>
              <a:rPr lang="en-US" altLang="ja-JP" sz="700" dirty="0">
                <a:latin typeface="ＭＳ ゴシック" pitchFamily="49" charset="-128"/>
                <a:ea typeface="ＭＳ ゴシック" pitchFamily="49" charset="-128"/>
                <a:cs typeface="Times New Roman" pitchFamily="18" charset="0"/>
              </a:rPr>
              <a:t> </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標準的な収納率</a:t>
            </a:r>
            <a:endParaRPr lang="en-US" altLang="ja-JP" sz="700" dirty="0">
              <a:latin typeface="ＭＳ ゴシック" pitchFamily="49" charset="-128"/>
              <a:ea typeface="ＭＳ ゴシック" pitchFamily="49" charset="-128"/>
              <a:cs typeface="Times New Roman" pitchFamily="18" charset="0"/>
            </a:endParaRPr>
          </a:p>
          <a:p>
            <a:pPr marL="64139" indent="-64139" defTabSz="684154" fontAlgn="base">
              <a:spcBef>
                <a:spcPct val="0"/>
              </a:spcBef>
              <a:spcAft>
                <a:spcPct val="0"/>
              </a:spcAft>
            </a:pPr>
            <a:r>
              <a:rPr lang="en-US" altLang="ja-JP" sz="700" dirty="0">
                <a:latin typeface="Arial" pitchFamily="34" charset="0"/>
                <a:ea typeface="ＭＳ Ｐゴシック" pitchFamily="50" charset="-128"/>
                <a:cs typeface="ＭＳ Ｐゴシック" pitchFamily="50" charset="-128"/>
              </a:rPr>
              <a:t>※ </a:t>
            </a:r>
            <a:r>
              <a:rPr lang="ja-JP" altLang="en-US" sz="700" dirty="0">
                <a:latin typeface="Arial" pitchFamily="34" charset="0"/>
                <a:ea typeface="ＭＳ Ｐゴシック" pitchFamily="50" charset="-128"/>
                <a:cs typeface="ＭＳ Ｐゴシック" pitchFamily="50" charset="-128"/>
              </a:rPr>
              <a:t>市町村において計算</a:t>
            </a:r>
          </a:p>
        </p:txBody>
      </p:sp>
      <p:sp>
        <p:nvSpPr>
          <p:cNvPr id="499" name="テキスト ボックス 498"/>
          <p:cNvSpPr txBox="1"/>
          <p:nvPr/>
        </p:nvSpPr>
        <p:spPr>
          <a:xfrm>
            <a:off x="3279980" y="1753613"/>
            <a:ext cx="335348"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a:t>
            </a:r>
            <a:r>
              <a:rPr lang="ja-JP" altLang="en-US" sz="700" dirty="0"/>
              <a:t>４</a:t>
            </a:r>
            <a:r>
              <a:rPr kumimoji="1" lang="ja-JP" altLang="en-US" sz="700" dirty="0" smtClean="0"/>
              <a:t>）</a:t>
            </a:r>
            <a:endParaRPr kumimoji="1" lang="ja-JP" altLang="en-US" sz="700" dirty="0"/>
          </a:p>
        </p:txBody>
      </p:sp>
      <p:sp>
        <p:nvSpPr>
          <p:cNvPr id="500" name="Rectangle 15"/>
          <p:cNvSpPr>
            <a:spLocks noChangeArrowheads="1"/>
          </p:cNvSpPr>
          <p:nvPr/>
        </p:nvSpPr>
        <p:spPr bwMode="auto">
          <a:xfrm>
            <a:off x="1173251" y="4691271"/>
            <a:ext cx="1391862" cy="148680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266700" indent="-266700" defTabSz="684154" fontAlgn="base">
              <a:spcBef>
                <a:spcPct val="0"/>
              </a:spcBef>
              <a:spcAft>
                <a:spcPct val="0"/>
              </a:spcAft>
            </a:pPr>
            <a:r>
              <a:rPr lang="en-US" altLang="ja-JP" sz="700" dirty="0" smtClean="0">
                <a:latin typeface="ＭＳ ゴシック" pitchFamily="49" charset="-128"/>
                <a:ea typeface="ＭＳ ゴシック" pitchFamily="49" charset="-128"/>
                <a:cs typeface="Times New Roman" pitchFamily="18" charset="0"/>
              </a:rPr>
              <a:t>(</a:t>
            </a:r>
            <a:r>
              <a:rPr lang="en-US" altLang="ja-JP" sz="700" dirty="0" err="1" smtClean="0">
                <a:latin typeface="ＭＳ ゴシック" pitchFamily="49" charset="-128"/>
                <a:ea typeface="ＭＳ ゴシック" pitchFamily="49" charset="-128"/>
                <a:cs typeface="Times New Roman" pitchFamily="18" charset="0"/>
              </a:rPr>
              <a:t>Σe</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都道府県全体</a:t>
            </a:r>
            <a:r>
              <a:rPr lang="ja-JP" altLang="en-US" sz="700" dirty="0">
                <a:latin typeface="ＭＳ ゴシック" pitchFamily="49" charset="-128"/>
                <a:ea typeface="ＭＳ ゴシック" pitchFamily="49" charset="-128"/>
                <a:cs typeface="Times New Roman" pitchFamily="18" charset="0"/>
              </a:rPr>
              <a:t>の</a:t>
            </a:r>
            <a:r>
              <a:rPr lang="ja-JP" altLang="en-US" sz="700" dirty="0" smtClean="0">
                <a:latin typeface="ＭＳ ゴシック" pitchFamily="49" charset="-128"/>
                <a:ea typeface="ＭＳ ゴシック" pitchFamily="49" charset="-128"/>
                <a:cs typeface="Times New Roman" pitchFamily="18" charset="0"/>
              </a:rPr>
              <a:t>標準</a:t>
            </a:r>
            <a:r>
              <a:rPr lang="ja-JP" altLang="en-US" sz="700" dirty="0">
                <a:latin typeface="ＭＳ ゴシック" pitchFamily="49" charset="-128"/>
                <a:ea typeface="ＭＳ ゴシック" pitchFamily="49" charset="-128"/>
                <a:cs typeface="Times New Roman" pitchFamily="18" charset="0"/>
              </a:rPr>
              <a:t>保険料率の算定</a:t>
            </a:r>
            <a:r>
              <a:rPr lang="ja-JP" altLang="en-US" sz="700" dirty="0" smtClean="0">
                <a:latin typeface="ＭＳ ゴシック" pitchFamily="49" charset="-128"/>
                <a:ea typeface="ＭＳ ゴシック" pitchFamily="49" charset="-128"/>
                <a:cs typeface="Times New Roman" pitchFamily="18" charset="0"/>
              </a:rPr>
              <a:t>に必要</a:t>
            </a:r>
            <a:r>
              <a:rPr lang="ja-JP" altLang="en-US" sz="700" dirty="0">
                <a:latin typeface="ＭＳ ゴシック" pitchFamily="49" charset="-128"/>
                <a:ea typeface="ＭＳ ゴシック" pitchFamily="49" charset="-128"/>
                <a:cs typeface="Times New Roman" pitchFamily="18" charset="0"/>
              </a:rPr>
              <a:t>な保険料</a:t>
            </a:r>
            <a:r>
              <a:rPr lang="ja-JP" altLang="en-US" sz="700" dirty="0" smtClean="0">
                <a:latin typeface="ＭＳ ゴシック" pitchFamily="49" charset="-128"/>
                <a:ea typeface="ＭＳ ゴシック" pitchFamily="49" charset="-128"/>
                <a:cs typeface="Times New Roman" pitchFamily="18" charset="0"/>
              </a:rPr>
              <a:t>総額</a:t>
            </a: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500" dirty="0" smtClean="0">
                <a:latin typeface="ＭＳ ゴシック" pitchFamily="49" charset="-128"/>
                <a:ea typeface="ＭＳ ゴシック" pitchFamily="49" charset="-128"/>
                <a:cs typeface="Times New Roman" pitchFamily="18" charset="0"/>
              </a:rPr>
              <a:t>(※</a:t>
            </a:r>
            <a:r>
              <a:rPr lang="ja-JP" altLang="en-US" sz="500" dirty="0" smtClean="0">
                <a:latin typeface="ＭＳ ゴシック" pitchFamily="49" charset="-128"/>
                <a:ea typeface="ＭＳ ゴシック" pitchFamily="49" charset="-128"/>
                <a:cs typeface="Times New Roman" pitchFamily="18" charset="0"/>
              </a:rPr>
              <a:t>２方式</a:t>
            </a:r>
            <a:r>
              <a:rPr lang="ja-JP" altLang="en-US" sz="500" dirty="0">
                <a:latin typeface="ＭＳ ゴシック" pitchFamily="49" charset="-128"/>
                <a:ea typeface="ＭＳ ゴシック" pitchFamily="49" charset="-128"/>
                <a:cs typeface="Times New Roman" pitchFamily="18" charset="0"/>
              </a:rPr>
              <a:t>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505" name="正方形/長方形 504"/>
          <p:cNvSpPr/>
          <p:nvPr/>
        </p:nvSpPr>
        <p:spPr>
          <a:xfrm>
            <a:off x="1203082" y="4827707"/>
            <a:ext cx="1286494" cy="36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grpSp>
        <p:nvGrpSpPr>
          <p:cNvPr id="506" name="グループ化 505"/>
          <p:cNvGrpSpPr/>
          <p:nvPr/>
        </p:nvGrpSpPr>
        <p:grpSpPr>
          <a:xfrm>
            <a:off x="1286234" y="5250058"/>
            <a:ext cx="460382" cy="307777"/>
            <a:chOff x="3451044" y="1996415"/>
            <a:chExt cx="594955" cy="430887"/>
          </a:xfrm>
        </p:grpSpPr>
        <p:sp>
          <p:nvSpPr>
            <p:cNvPr id="507" name="テキスト ボックス 506"/>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508" name="正方形/長方形 507"/>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15" name="グループ化 514"/>
          <p:cNvGrpSpPr/>
          <p:nvPr/>
        </p:nvGrpSpPr>
        <p:grpSpPr>
          <a:xfrm>
            <a:off x="1948142" y="5253368"/>
            <a:ext cx="453970" cy="307777"/>
            <a:chOff x="3451044" y="1996415"/>
            <a:chExt cx="586668" cy="430887"/>
          </a:xfrm>
        </p:grpSpPr>
        <p:sp>
          <p:nvSpPr>
            <p:cNvPr id="516" name="テキスト ボックス 515"/>
            <p:cNvSpPr txBox="1"/>
            <p:nvPr/>
          </p:nvSpPr>
          <p:spPr>
            <a:xfrm>
              <a:off x="3451044"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517" name="正方形/長方形 516"/>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18" name="グループ化 517"/>
          <p:cNvGrpSpPr/>
          <p:nvPr/>
        </p:nvGrpSpPr>
        <p:grpSpPr>
          <a:xfrm>
            <a:off x="1279905" y="5591908"/>
            <a:ext cx="453970" cy="307777"/>
            <a:chOff x="3433015" y="1985747"/>
            <a:chExt cx="586669" cy="430887"/>
          </a:xfrm>
        </p:grpSpPr>
        <p:sp>
          <p:nvSpPr>
            <p:cNvPr id="519" name="テキスト ボックス 518"/>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520" name="正方形/長方形 519"/>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27" name="グループ化 526"/>
          <p:cNvGrpSpPr/>
          <p:nvPr/>
        </p:nvGrpSpPr>
        <p:grpSpPr>
          <a:xfrm>
            <a:off x="1940520" y="5595218"/>
            <a:ext cx="453970" cy="307777"/>
            <a:chOff x="3431350" y="1985747"/>
            <a:chExt cx="586669" cy="430887"/>
          </a:xfrm>
        </p:grpSpPr>
        <p:sp>
          <p:nvSpPr>
            <p:cNvPr id="528" name="テキスト ボックス 527"/>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529" name="正方形/長方形 528"/>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0" name="テキスト ボックス 529"/>
          <p:cNvSpPr txBox="1"/>
          <p:nvPr/>
        </p:nvSpPr>
        <p:spPr>
          <a:xfrm>
            <a:off x="1310774" y="5846903"/>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532" name="テキスト ボックス 531"/>
          <p:cNvSpPr txBox="1"/>
          <p:nvPr/>
        </p:nvSpPr>
        <p:spPr>
          <a:xfrm>
            <a:off x="1953182" y="5846903"/>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534" name="テキスト ボックス 533"/>
          <p:cNvSpPr txBox="1"/>
          <p:nvPr/>
        </p:nvSpPr>
        <p:spPr>
          <a:xfrm>
            <a:off x="1385551" y="548885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36" name="テキスト ボックス 535"/>
          <p:cNvSpPr txBox="1"/>
          <p:nvPr/>
        </p:nvSpPr>
        <p:spPr>
          <a:xfrm>
            <a:off x="2048998" y="5490710"/>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128" name="テキスト ボックス 127"/>
          <p:cNvSpPr txBox="1"/>
          <p:nvPr/>
        </p:nvSpPr>
        <p:spPr>
          <a:xfrm>
            <a:off x="1173251" y="4621958"/>
            <a:ext cx="1316639" cy="176806"/>
          </a:xfrm>
          <a:prstGeom prst="rect">
            <a:avLst/>
          </a:prstGeom>
          <a:solidFill>
            <a:srgbClr val="FFCCFF"/>
          </a:solidFill>
          <a:ln w="6350">
            <a:solidFill>
              <a:schemeClr val="tx1"/>
            </a:solidFill>
          </a:ln>
        </p:spPr>
        <p:txBody>
          <a:bodyPr wrap="square" lIns="68415" tIns="34208" rIns="68415" bIns="34208" rtlCol="0">
            <a:spAutoFit/>
          </a:bodyPr>
          <a:lstStyle/>
          <a:p>
            <a:r>
              <a:rPr lang="ja-JP" altLang="en-US" sz="700" dirty="0" smtClean="0"/>
              <a:t>都道府県標準</a:t>
            </a:r>
            <a:r>
              <a:rPr lang="ja-JP" altLang="en-US" sz="700" dirty="0"/>
              <a:t>保険料率</a:t>
            </a:r>
          </a:p>
        </p:txBody>
      </p:sp>
      <p:sp>
        <p:nvSpPr>
          <p:cNvPr id="482" name="テキスト ボックス 481"/>
          <p:cNvSpPr txBox="1"/>
          <p:nvPr/>
        </p:nvSpPr>
        <p:spPr>
          <a:xfrm>
            <a:off x="2029365" y="4445496"/>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（３）エ）</a:t>
            </a:r>
            <a:endParaRPr kumimoji="1" lang="ja-JP" altLang="en-US" sz="700" dirty="0"/>
          </a:p>
        </p:txBody>
      </p:sp>
      <p:graphicFrame>
        <p:nvGraphicFramePr>
          <p:cNvPr id="602" name="表 601"/>
          <p:cNvGraphicFramePr>
            <a:graphicFrameLocks noGrp="1"/>
          </p:cNvGraphicFramePr>
          <p:nvPr>
            <p:extLst>
              <p:ext uri="{D42A27DB-BD31-4B8C-83A1-F6EECF244321}">
                <p14:modId xmlns:p14="http://schemas.microsoft.com/office/powerpoint/2010/main" val="1837689299"/>
              </p:ext>
            </p:extLst>
          </p:nvPr>
        </p:nvGraphicFramePr>
        <p:xfrm>
          <a:off x="7936391" y="4792581"/>
          <a:ext cx="1727188" cy="898303"/>
        </p:xfrm>
        <a:graphic>
          <a:graphicData uri="http://schemas.openxmlformats.org/drawingml/2006/table">
            <a:tbl>
              <a:tblPr firstRow="1" bandRow="1">
                <a:tableStyleId>{5C22544A-7EE6-4342-B048-85BDC9FD1C3A}</a:tableStyleId>
              </a:tblPr>
              <a:tblGrid>
                <a:gridCol w="400984"/>
                <a:gridCol w="663102"/>
                <a:gridCol w="663102"/>
              </a:tblGrid>
              <a:tr h="215079">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所得割率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600" b="0" dirty="0" smtClean="0">
                          <a:solidFill>
                            <a:schemeClr val="tx1"/>
                          </a:solidFill>
                        </a:rPr>
                        <a:t>均等割率</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70806">
                <a:tc>
                  <a:txBody>
                    <a:bodyPr/>
                    <a:lstStyle/>
                    <a:p>
                      <a:pPr algn="ctr"/>
                      <a:r>
                        <a:rPr kumimoji="1" lang="ja-JP" altLang="en-US" sz="600" b="0" dirty="0" smtClean="0">
                          <a:solidFill>
                            <a:schemeClr val="tx1"/>
                          </a:solidFill>
                        </a:rPr>
                        <a:t>医療分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70806">
                <a:tc>
                  <a:txBody>
                    <a:bodyPr/>
                    <a:lstStyle/>
                    <a:p>
                      <a:pPr algn="ctr"/>
                      <a:r>
                        <a:rPr kumimoji="1" lang="ja-JP" altLang="en-US" sz="600" b="0" dirty="0" smtClean="0">
                          <a:solidFill>
                            <a:schemeClr val="tx1"/>
                          </a:solidFill>
                        </a:rPr>
                        <a:t>後期分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70806">
                <a:tc>
                  <a:txBody>
                    <a:bodyPr/>
                    <a:lstStyle/>
                    <a:p>
                      <a:pPr algn="ctr"/>
                      <a:r>
                        <a:rPr kumimoji="1" lang="ja-JP" altLang="en-US" sz="600" b="0" dirty="0" smtClean="0">
                          <a:solidFill>
                            <a:schemeClr val="tx1"/>
                          </a:solidFill>
                        </a:rPr>
                        <a:t>介護分</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70806">
                <a:tc>
                  <a:txBody>
                    <a:bodyPr/>
                    <a:lstStyle/>
                    <a:p>
                      <a:pPr algn="ctr"/>
                      <a:r>
                        <a:rPr kumimoji="1" lang="ja-JP" altLang="en-US" sz="600" b="0" dirty="0" smtClean="0">
                          <a:solidFill>
                            <a:schemeClr val="tx1"/>
                          </a:solidFill>
                        </a:rPr>
                        <a:t>合計</a:t>
                      </a: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600" b="0" dirty="0">
                        <a:solidFill>
                          <a:schemeClr val="tx1"/>
                        </a:solidFill>
                      </a:endParaRPr>
                    </a:p>
                  </a:txBody>
                  <a:tcPr marL="70757" marR="70757"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
        <p:nvSpPr>
          <p:cNvPr id="545" name="テキスト ボックス 544"/>
          <p:cNvSpPr txBox="1"/>
          <p:nvPr/>
        </p:nvSpPr>
        <p:spPr>
          <a:xfrm>
            <a:off x="4055953" y="5534752"/>
            <a:ext cx="335348"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a:t>
            </a:r>
            <a:r>
              <a:rPr lang="ja-JP" altLang="en-US" sz="700" dirty="0"/>
              <a:t>４</a:t>
            </a:r>
            <a:r>
              <a:rPr kumimoji="1" lang="ja-JP" altLang="en-US" sz="700" dirty="0" smtClean="0"/>
              <a:t>）</a:t>
            </a:r>
            <a:endParaRPr kumimoji="1" lang="ja-JP" altLang="en-US" sz="700" dirty="0"/>
          </a:p>
        </p:txBody>
      </p:sp>
      <p:sp>
        <p:nvSpPr>
          <p:cNvPr id="546" name="Rectangle 15"/>
          <p:cNvSpPr>
            <a:spLocks noChangeArrowheads="1"/>
          </p:cNvSpPr>
          <p:nvPr/>
        </p:nvSpPr>
        <p:spPr bwMode="auto">
          <a:xfrm>
            <a:off x="3792402" y="4698162"/>
            <a:ext cx="1391862" cy="148680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266700" indent="-266700" defTabSz="684154" fontAlgn="base">
              <a:spcBef>
                <a:spcPct val="0"/>
              </a:spcBef>
              <a:spcAft>
                <a:spcPct val="0"/>
              </a:spcAft>
            </a:pPr>
            <a:r>
              <a:rPr lang="en-US" altLang="ja-JP" sz="700" dirty="0" smtClean="0">
                <a:latin typeface="ＭＳ ゴシック" pitchFamily="49" charset="-128"/>
                <a:ea typeface="ＭＳ ゴシック" pitchFamily="49" charset="-128"/>
                <a:cs typeface="Times New Roman" pitchFamily="18" charset="0"/>
              </a:rPr>
              <a:t>(</a:t>
            </a:r>
            <a:r>
              <a:rPr lang="en-US" altLang="ja-JP" sz="700" dirty="0" err="1" smtClean="0">
                <a:latin typeface="ＭＳ ゴシック" pitchFamily="49" charset="-128"/>
                <a:ea typeface="ＭＳ ゴシック" pitchFamily="49" charset="-128"/>
                <a:cs typeface="Times New Roman" pitchFamily="18" charset="0"/>
              </a:rPr>
              <a:t>Σe</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都道府県全体</a:t>
            </a:r>
            <a:r>
              <a:rPr lang="ja-JP" altLang="en-US" sz="700" dirty="0">
                <a:latin typeface="ＭＳ ゴシック" pitchFamily="49" charset="-128"/>
                <a:ea typeface="ＭＳ ゴシック" pitchFamily="49" charset="-128"/>
                <a:cs typeface="Times New Roman" pitchFamily="18" charset="0"/>
              </a:rPr>
              <a:t>の</a:t>
            </a:r>
            <a:r>
              <a:rPr lang="ja-JP" altLang="en-US" sz="700" dirty="0" smtClean="0">
                <a:latin typeface="ＭＳ ゴシック" pitchFamily="49" charset="-128"/>
                <a:ea typeface="ＭＳ ゴシック" pitchFamily="49" charset="-128"/>
                <a:cs typeface="Times New Roman" pitchFamily="18" charset="0"/>
              </a:rPr>
              <a:t>標準</a:t>
            </a:r>
            <a:r>
              <a:rPr lang="ja-JP" altLang="en-US" sz="700" dirty="0">
                <a:latin typeface="ＭＳ ゴシック" pitchFamily="49" charset="-128"/>
                <a:ea typeface="ＭＳ ゴシック" pitchFamily="49" charset="-128"/>
                <a:cs typeface="Times New Roman" pitchFamily="18" charset="0"/>
              </a:rPr>
              <a:t>保険料率の算定</a:t>
            </a:r>
            <a:r>
              <a:rPr lang="ja-JP" altLang="en-US" sz="700" dirty="0" smtClean="0">
                <a:latin typeface="ＭＳ ゴシック" pitchFamily="49" charset="-128"/>
                <a:ea typeface="ＭＳ ゴシック" pitchFamily="49" charset="-128"/>
                <a:cs typeface="Times New Roman" pitchFamily="18" charset="0"/>
              </a:rPr>
              <a:t>に必要</a:t>
            </a:r>
            <a:r>
              <a:rPr lang="ja-JP" altLang="en-US" sz="700" dirty="0">
                <a:latin typeface="ＭＳ ゴシック" pitchFamily="49" charset="-128"/>
                <a:ea typeface="ＭＳ ゴシック" pitchFamily="49" charset="-128"/>
                <a:cs typeface="Times New Roman" pitchFamily="18" charset="0"/>
              </a:rPr>
              <a:t>な保険料</a:t>
            </a:r>
            <a:r>
              <a:rPr lang="ja-JP" altLang="en-US" sz="700" dirty="0" smtClean="0">
                <a:latin typeface="ＭＳ ゴシック" pitchFamily="49" charset="-128"/>
                <a:ea typeface="ＭＳ ゴシック" pitchFamily="49" charset="-128"/>
                <a:cs typeface="Times New Roman" pitchFamily="18" charset="0"/>
              </a:rPr>
              <a:t>総額</a:t>
            </a: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500" dirty="0" smtClean="0">
                <a:latin typeface="ＭＳ ゴシック" pitchFamily="49" charset="-128"/>
                <a:ea typeface="ＭＳ ゴシック" pitchFamily="49" charset="-128"/>
                <a:cs typeface="Times New Roman" pitchFamily="18" charset="0"/>
              </a:rPr>
              <a:t>(※</a:t>
            </a:r>
            <a:r>
              <a:rPr lang="ja-JP" altLang="en-US" sz="500" dirty="0" smtClean="0">
                <a:latin typeface="ＭＳ ゴシック" pitchFamily="49" charset="-128"/>
                <a:ea typeface="ＭＳ ゴシック" pitchFamily="49" charset="-128"/>
                <a:cs typeface="Times New Roman" pitchFamily="18" charset="0"/>
              </a:rPr>
              <a:t>２方式</a:t>
            </a:r>
            <a:r>
              <a:rPr lang="ja-JP" altLang="en-US" sz="500" dirty="0">
                <a:latin typeface="ＭＳ ゴシック" pitchFamily="49" charset="-128"/>
                <a:ea typeface="ＭＳ ゴシック" pitchFamily="49" charset="-128"/>
                <a:cs typeface="Times New Roman" pitchFamily="18" charset="0"/>
              </a:rPr>
              <a:t>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553" name="正方形/長方形 552"/>
          <p:cNvSpPr/>
          <p:nvPr/>
        </p:nvSpPr>
        <p:spPr>
          <a:xfrm>
            <a:off x="3822233" y="4834598"/>
            <a:ext cx="1286494" cy="36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grpSp>
        <p:nvGrpSpPr>
          <p:cNvPr id="554" name="グループ化 553"/>
          <p:cNvGrpSpPr/>
          <p:nvPr/>
        </p:nvGrpSpPr>
        <p:grpSpPr>
          <a:xfrm>
            <a:off x="3905385" y="5256949"/>
            <a:ext cx="460382" cy="307777"/>
            <a:chOff x="3451044" y="1996415"/>
            <a:chExt cx="594955" cy="430887"/>
          </a:xfrm>
        </p:grpSpPr>
        <p:sp>
          <p:nvSpPr>
            <p:cNvPr id="555" name="テキスト ボックス 554"/>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556" name="正方形/長方形 555"/>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57" name="グループ化 556"/>
          <p:cNvGrpSpPr/>
          <p:nvPr/>
        </p:nvGrpSpPr>
        <p:grpSpPr>
          <a:xfrm>
            <a:off x="4567293" y="5260259"/>
            <a:ext cx="453970" cy="307777"/>
            <a:chOff x="3451044" y="1996415"/>
            <a:chExt cx="586668" cy="430887"/>
          </a:xfrm>
        </p:grpSpPr>
        <p:sp>
          <p:nvSpPr>
            <p:cNvPr id="558" name="テキスト ボックス 557"/>
            <p:cNvSpPr txBox="1"/>
            <p:nvPr/>
          </p:nvSpPr>
          <p:spPr>
            <a:xfrm>
              <a:off x="3451044"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563" name="正方形/長方形 562"/>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65" name="グループ化 564"/>
          <p:cNvGrpSpPr/>
          <p:nvPr/>
        </p:nvGrpSpPr>
        <p:grpSpPr>
          <a:xfrm>
            <a:off x="3899056" y="5598799"/>
            <a:ext cx="453970" cy="307777"/>
            <a:chOff x="3433015" y="1985747"/>
            <a:chExt cx="586669" cy="430887"/>
          </a:xfrm>
        </p:grpSpPr>
        <p:sp>
          <p:nvSpPr>
            <p:cNvPr id="567" name="テキスト ボックス 566"/>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569" name="正方形/長方形 568"/>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3" name="グループ化 572"/>
          <p:cNvGrpSpPr/>
          <p:nvPr/>
        </p:nvGrpSpPr>
        <p:grpSpPr>
          <a:xfrm>
            <a:off x="4559671" y="5602109"/>
            <a:ext cx="453970" cy="307777"/>
            <a:chOff x="3431350" y="1985747"/>
            <a:chExt cx="586669" cy="430887"/>
          </a:xfrm>
        </p:grpSpPr>
        <p:sp>
          <p:nvSpPr>
            <p:cNvPr id="574" name="テキスト ボックス 573"/>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575" name="正方形/長方形 574"/>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6" name="テキスト ボックス 575"/>
          <p:cNvSpPr txBox="1"/>
          <p:nvPr/>
        </p:nvSpPr>
        <p:spPr>
          <a:xfrm>
            <a:off x="3929925" y="5853794"/>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577" name="テキスト ボックス 576"/>
          <p:cNvSpPr txBox="1"/>
          <p:nvPr/>
        </p:nvSpPr>
        <p:spPr>
          <a:xfrm>
            <a:off x="4572333" y="5853794"/>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578" name="テキスト ボックス 577"/>
          <p:cNvSpPr txBox="1"/>
          <p:nvPr/>
        </p:nvSpPr>
        <p:spPr>
          <a:xfrm>
            <a:off x="4004702" y="5495742"/>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85" name="テキスト ボックス 584"/>
          <p:cNvSpPr txBox="1"/>
          <p:nvPr/>
        </p:nvSpPr>
        <p:spPr>
          <a:xfrm>
            <a:off x="4668149" y="549760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586" name="テキスト ボックス 585"/>
          <p:cNvSpPr txBox="1"/>
          <p:nvPr/>
        </p:nvSpPr>
        <p:spPr>
          <a:xfrm>
            <a:off x="3792402" y="4628849"/>
            <a:ext cx="1316639" cy="176806"/>
          </a:xfrm>
          <a:prstGeom prst="rect">
            <a:avLst/>
          </a:prstGeom>
          <a:solidFill>
            <a:srgbClr val="FFCCFF"/>
          </a:solidFill>
          <a:ln w="6350">
            <a:solidFill>
              <a:schemeClr val="tx1"/>
            </a:solidFill>
          </a:ln>
        </p:spPr>
        <p:txBody>
          <a:bodyPr wrap="square" lIns="68415" tIns="34208" rIns="68415" bIns="34208" rtlCol="0">
            <a:spAutoFit/>
          </a:bodyPr>
          <a:lstStyle/>
          <a:p>
            <a:r>
              <a:rPr lang="ja-JP" altLang="en-US" sz="700" dirty="0" smtClean="0"/>
              <a:t>都道府県標準</a:t>
            </a:r>
            <a:r>
              <a:rPr lang="ja-JP" altLang="en-US" sz="700" dirty="0"/>
              <a:t>保険料率</a:t>
            </a:r>
          </a:p>
        </p:txBody>
      </p:sp>
      <p:sp>
        <p:nvSpPr>
          <p:cNvPr id="587" name="テキスト ボックス 586"/>
          <p:cNvSpPr txBox="1"/>
          <p:nvPr/>
        </p:nvSpPr>
        <p:spPr>
          <a:xfrm>
            <a:off x="4648516" y="4452387"/>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（３）エ）</a:t>
            </a:r>
            <a:endParaRPr kumimoji="1" lang="ja-JP" altLang="en-US" sz="700" dirty="0"/>
          </a:p>
        </p:txBody>
      </p:sp>
      <p:sp>
        <p:nvSpPr>
          <p:cNvPr id="588" name="テキスト ボックス 587"/>
          <p:cNvSpPr txBox="1"/>
          <p:nvPr/>
        </p:nvSpPr>
        <p:spPr>
          <a:xfrm>
            <a:off x="6655861" y="5534752"/>
            <a:ext cx="335348"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a:t>
            </a:r>
            <a:r>
              <a:rPr lang="ja-JP" altLang="en-US" sz="700" dirty="0"/>
              <a:t>４</a:t>
            </a:r>
            <a:r>
              <a:rPr kumimoji="1" lang="ja-JP" altLang="en-US" sz="700" dirty="0" smtClean="0"/>
              <a:t>）</a:t>
            </a:r>
            <a:endParaRPr kumimoji="1" lang="ja-JP" altLang="en-US" sz="700" dirty="0"/>
          </a:p>
        </p:txBody>
      </p:sp>
      <p:sp>
        <p:nvSpPr>
          <p:cNvPr id="589" name="Rectangle 15"/>
          <p:cNvSpPr>
            <a:spLocks noChangeArrowheads="1"/>
          </p:cNvSpPr>
          <p:nvPr/>
        </p:nvSpPr>
        <p:spPr bwMode="auto">
          <a:xfrm>
            <a:off x="6392310" y="4706511"/>
            <a:ext cx="1391862" cy="1486800"/>
          </a:xfrm>
          <a:prstGeom prst="rect">
            <a:avLst/>
          </a:prstGeom>
          <a:solidFill>
            <a:srgbClr val="FFFF99"/>
          </a:solidFill>
          <a:ln w="6350">
            <a:solidFill>
              <a:schemeClr val="tx1"/>
            </a:solidFill>
            <a:miter lim="800000"/>
            <a:headEnd/>
            <a:tailEnd/>
          </a:ln>
          <a:effectLst/>
          <a:extLst/>
        </p:spPr>
        <p:txBody>
          <a:bodyPr vert="horz" wrap="square" lIns="68415" tIns="34208" rIns="68415" bIns="34208" numCol="1" anchor="ctr" anchorCtr="0" compatLnSpc="1">
            <a:prstTxWarp prst="textNoShape">
              <a:avLst/>
            </a:prstTxWarp>
            <a:spAutoFit/>
          </a:bodyPr>
          <a:lstStyle/>
          <a:p>
            <a:pPr marL="266700" indent="-266700" defTabSz="684154" fontAlgn="base">
              <a:spcBef>
                <a:spcPct val="0"/>
              </a:spcBef>
              <a:spcAft>
                <a:spcPct val="0"/>
              </a:spcAft>
            </a:pPr>
            <a:r>
              <a:rPr lang="en-US" altLang="ja-JP" sz="700" dirty="0" smtClean="0">
                <a:latin typeface="ＭＳ ゴシック" pitchFamily="49" charset="-128"/>
                <a:ea typeface="ＭＳ ゴシック" pitchFamily="49" charset="-128"/>
                <a:cs typeface="Times New Roman" pitchFamily="18" charset="0"/>
              </a:rPr>
              <a:t>(</a:t>
            </a:r>
            <a:r>
              <a:rPr lang="en-US" altLang="ja-JP" sz="700" dirty="0" err="1" smtClean="0">
                <a:latin typeface="ＭＳ ゴシック" pitchFamily="49" charset="-128"/>
                <a:ea typeface="ＭＳ ゴシック" pitchFamily="49" charset="-128"/>
                <a:cs typeface="Times New Roman" pitchFamily="18" charset="0"/>
              </a:rPr>
              <a:t>Σe</a:t>
            </a:r>
            <a:r>
              <a:rPr lang="en-US" altLang="ja-JP" sz="700" dirty="0" smtClean="0">
                <a:latin typeface="ＭＳ ゴシック" pitchFamily="49" charset="-128"/>
                <a:ea typeface="ＭＳ ゴシック" pitchFamily="49" charset="-128"/>
                <a:cs typeface="Times New Roman" pitchFamily="18" charset="0"/>
              </a:rPr>
              <a:t>’)</a:t>
            </a:r>
            <a:r>
              <a:rPr lang="ja-JP" altLang="en-US" sz="700" dirty="0" smtClean="0">
                <a:latin typeface="ＭＳ ゴシック" pitchFamily="49" charset="-128"/>
                <a:ea typeface="ＭＳ ゴシック" pitchFamily="49" charset="-128"/>
                <a:cs typeface="Times New Roman" pitchFamily="18" charset="0"/>
              </a:rPr>
              <a:t>都道府県全体</a:t>
            </a:r>
            <a:r>
              <a:rPr lang="ja-JP" altLang="en-US" sz="700" dirty="0">
                <a:latin typeface="ＭＳ ゴシック" pitchFamily="49" charset="-128"/>
                <a:ea typeface="ＭＳ ゴシック" pitchFamily="49" charset="-128"/>
                <a:cs typeface="Times New Roman" pitchFamily="18" charset="0"/>
              </a:rPr>
              <a:t>の</a:t>
            </a:r>
            <a:r>
              <a:rPr lang="ja-JP" altLang="en-US" sz="700" dirty="0" smtClean="0">
                <a:latin typeface="ＭＳ ゴシック" pitchFamily="49" charset="-128"/>
                <a:ea typeface="ＭＳ ゴシック" pitchFamily="49" charset="-128"/>
                <a:cs typeface="Times New Roman" pitchFamily="18" charset="0"/>
              </a:rPr>
              <a:t>標準</a:t>
            </a:r>
            <a:r>
              <a:rPr lang="ja-JP" altLang="en-US" sz="700" dirty="0">
                <a:latin typeface="ＭＳ ゴシック" pitchFamily="49" charset="-128"/>
                <a:ea typeface="ＭＳ ゴシック" pitchFamily="49" charset="-128"/>
                <a:cs typeface="Times New Roman" pitchFamily="18" charset="0"/>
              </a:rPr>
              <a:t>保険料率の算定</a:t>
            </a:r>
            <a:r>
              <a:rPr lang="ja-JP" altLang="en-US" sz="700" dirty="0" smtClean="0">
                <a:latin typeface="ＭＳ ゴシック" pitchFamily="49" charset="-128"/>
                <a:ea typeface="ＭＳ ゴシック" pitchFamily="49" charset="-128"/>
                <a:cs typeface="Times New Roman" pitchFamily="18" charset="0"/>
              </a:rPr>
              <a:t>に必要</a:t>
            </a:r>
            <a:r>
              <a:rPr lang="ja-JP" altLang="en-US" sz="700" dirty="0">
                <a:latin typeface="ＭＳ ゴシック" pitchFamily="49" charset="-128"/>
                <a:ea typeface="ＭＳ ゴシック" pitchFamily="49" charset="-128"/>
                <a:cs typeface="Times New Roman" pitchFamily="18" charset="0"/>
              </a:rPr>
              <a:t>な保険料</a:t>
            </a:r>
            <a:r>
              <a:rPr lang="ja-JP" altLang="en-US" sz="700" dirty="0" smtClean="0">
                <a:latin typeface="ＭＳ ゴシック" pitchFamily="49" charset="-128"/>
                <a:ea typeface="ＭＳ ゴシック" pitchFamily="49" charset="-128"/>
                <a:cs typeface="Times New Roman" pitchFamily="18" charset="0"/>
              </a:rPr>
              <a:t>総額</a:t>
            </a:r>
            <a:endParaRPr lang="en-US" altLang="ja-JP" sz="700" dirty="0">
              <a:latin typeface="ＭＳ ゴシック" pitchFamily="49" charset="-128"/>
              <a:ea typeface="ＭＳ ゴシック" pitchFamily="49" charset="-128"/>
              <a:cs typeface="Times New Roman" pitchFamily="18" charset="0"/>
            </a:endParaRPr>
          </a:p>
          <a:p>
            <a:pPr marL="135405" indent="-135405" defTabSz="684154" fontAlgn="base">
              <a:spcBef>
                <a:spcPct val="0"/>
              </a:spcBef>
              <a:spcAft>
                <a:spcPct val="0"/>
              </a:spcAft>
            </a:pPr>
            <a:r>
              <a:rPr lang="en-US" altLang="ja-JP" sz="500" dirty="0" smtClean="0">
                <a:latin typeface="ＭＳ ゴシック" pitchFamily="49" charset="-128"/>
                <a:ea typeface="ＭＳ ゴシック" pitchFamily="49" charset="-128"/>
                <a:cs typeface="Times New Roman" pitchFamily="18" charset="0"/>
              </a:rPr>
              <a:t>(※</a:t>
            </a:r>
            <a:r>
              <a:rPr lang="ja-JP" altLang="en-US" sz="500" dirty="0" smtClean="0">
                <a:latin typeface="ＭＳ ゴシック" pitchFamily="49" charset="-128"/>
                <a:ea typeface="ＭＳ ゴシック" pitchFamily="49" charset="-128"/>
                <a:cs typeface="Times New Roman" pitchFamily="18" charset="0"/>
              </a:rPr>
              <a:t>２方式</a:t>
            </a:r>
            <a:r>
              <a:rPr lang="ja-JP" altLang="en-US" sz="500" dirty="0">
                <a:latin typeface="ＭＳ ゴシック" pitchFamily="49" charset="-128"/>
                <a:ea typeface="ＭＳ ゴシック" pitchFamily="49" charset="-128"/>
                <a:cs typeface="Times New Roman" pitchFamily="18" charset="0"/>
              </a:rPr>
              <a:t>により按分</a:t>
            </a:r>
            <a:r>
              <a:rPr lang="en-US" altLang="ja-JP" sz="500" dirty="0">
                <a:latin typeface="ＭＳ ゴシック" pitchFamily="49" charset="-128"/>
                <a:ea typeface="ＭＳ ゴシック" pitchFamily="49" charset="-128"/>
                <a:cs typeface="Times New Roman" pitchFamily="18" charset="0"/>
              </a:rPr>
              <a:t>)</a:t>
            </a: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smtClean="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a:p>
            <a:pPr defTabSz="684154" fontAlgn="base">
              <a:spcBef>
                <a:spcPct val="0"/>
              </a:spcBef>
              <a:spcAft>
                <a:spcPct val="0"/>
              </a:spcAft>
            </a:pPr>
            <a:endParaRPr lang="en-US" altLang="ja-JP" sz="700" dirty="0">
              <a:latin typeface="ＭＳ ゴシック" pitchFamily="49" charset="-128"/>
              <a:ea typeface="ＭＳ ゴシック" pitchFamily="49" charset="-128"/>
              <a:cs typeface="Times New Roman" pitchFamily="18" charset="0"/>
            </a:endParaRPr>
          </a:p>
        </p:txBody>
      </p:sp>
      <p:sp>
        <p:nvSpPr>
          <p:cNvPr id="590" name="正方形/長方形 589"/>
          <p:cNvSpPr/>
          <p:nvPr/>
        </p:nvSpPr>
        <p:spPr>
          <a:xfrm>
            <a:off x="6422141" y="4850527"/>
            <a:ext cx="1286494" cy="36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endParaRPr kumimoji="1" lang="ja-JP" altLang="en-US"/>
          </a:p>
        </p:txBody>
      </p:sp>
      <p:grpSp>
        <p:nvGrpSpPr>
          <p:cNvPr id="595" name="グループ化 594"/>
          <p:cNvGrpSpPr/>
          <p:nvPr/>
        </p:nvGrpSpPr>
        <p:grpSpPr>
          <a:xfrm>
            <a:off x="6505293" y="5256949"/>
            <a:ext cx="460382" cy="307777"/>
            <a:chOff x="3451044" y="1996415"/>
            <a:chExt cx="594955" cy="430887"/>
          </a:xfrm>
        </p:grpSpPr>
        <p:sp>
          <p:nvSpPr>
            <p:cNvPr id="597" name="テキスト ボックス 596"/>
            <p:cNvSpPr txBox="1"/>
            <p:nvPr/>
          </p:nvSpPr>
          <p:spPr>
            <a:xfrm>
              <a:off x="3451044" y="1996415"/>
              <a:ext cx="594955" cy="430887"/>
            </a:xfrm>
            <a:prstGeom prst="rect">
              <a:avLst/>
            </a:prstGeom>
            <a:noFill/>
            <a:ln>
              <a:noFill/>
            </a:ln>
          </p:spPr>
          <p:txBody>
            <a:bodyPr wrap="none" rtlCol="0">
              <a:spAutoFit/>
            </a:bodyPr>
            <a:lstStyle/>
            <a:p>
              <a:r>
                <a:rPr lang="ja-JP" altLang="en-US" sz="700" dirty="0"/>
                <a:t>所得割</a:t>
              </a:r>
              <a:endParaRPr lang="en-US" altLang="ja-JP" sz="700" dirty="0"/>
            </a:p>
            <a:p>
              <a:r>
                <a:rPr lang="ja-JP" altLang="en-US" sz="700" dirty="0"/>
                <a:t>総額</a:t>
              </a:r>
              <a:r>
                <a:rPr lang="en-US" altLang="ja-JP" sz="700" dirty="0"/>
                <a:t>(g)</a:t>
              </a:r>
              <a:endParaRPr lang="ja-JP" altLang="en-US" sz="700" dirty="0"/>
            </a:p>
          </p:txBody>
        </p:sp>
        <p:sp>
          <p:nvSpPr>
            <p:cNvPr id="599" name="正方形/長方形 598"/>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601" name="グループ化 600"/>
          <p:cNvGrpSpPr/>
          <p:nvPr/>
        </p:nvGrpSpPr>
        <p:grpSpPr>
          <a:xfrm>
            <a:off x="7167201" y="5260259"/>
            <a:ext cx="453970" cy="307777"/>
            <a:chOff x="3451044" y="1996415"/>
            <a:chExt cx="586668" cy="430887"/>
          </a:xfrm>
        </p:grpSpPr>
        <p:sp>
          <p:nvSpPr>
            <p:cNvPr id="603" name="テキスト ボックス 602"/>
            <p:cNvSpPr txBox="1"/>
            <p:nvPr/>
          </p:nvSpPr>
          <p:spPr>
            <a:xfrm>
              <a:off x="3451044" y="1996415"/>
              <a:ext cx="586668" cy="430887"/>
            </a:xfrm>
            <a:prstGeom prst="rect">
              <a:avLst/>
            </a:prstGeom>
            <a:noFill/>
            <a:ln>
              <a:noFill/>
            </a:ln>
          </p:spPr>
          <p:txBody>
            <a:bodyPr wrap="none" rtlCol="0">
              <a:spAutoFit/>
            </a:bodyPr>
            <a:lstStyle/>
            <a:p>
              <a:r>
                <a:rPr lang="ja-JP" altLang="en-US" sz="700" dirty="0"/>
                <a:t>均等割</a:t>
              </a:r>
              <a:endParaRPr lang="en-US" altLang="ja-JP" sz="700" dirty="0"/>
            </a:p>
            <a:p>
              <a:r>
                <a:rPr lang="ja-JP" altLang="en-US" sz="700" dirty="0"/>
                <a:t>総額</a:t>
              </a:r>
              <a:r>
                <a:rPr lang="en-US" altLang="ja-JP" sz="700" dirty="0" smtClean="0"/>
                <a:t>(</a:t>
              </a:r>
              <a:r>
                <a:rPr lang="ja-JP" altLang="en-US" sz="700" dirty="0" err="1" smtClean="0"/>
                <a:t>ｊ</a:t>
              </a:r>
              <a:r>
                <a:rPr lang="en-US" altLang="ja-JP" sz="700" dirty="0" smtClean="0"/>
                <a:t>)</a:t>
              </a:r>
              <a:endParaRPr lang="ja-JP" altLang="en-US" sz="700" dirty="0"/>
            </a:p>
          </p:txBody>
        </p:sp>
        <p:sp>
          <p:nvSpPr>
            <p:cNvPr id="604" name="正方形/長方形 603"/>
            <p:cNvSpPr/>
            <p:nvPr/>
          </p:nvSpPr>
          <p:spPr>
            <a:xfrm>
              <a:off x="3540176" y="2068835"/>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05" name="グループ化 604"/>
          <p:cNvGrpSpPr/>
          <p:nvPr/>
        </p:nvGrpSpPr>
        <p:grpSpPr>
          <a:xfrm>
            <a:off x="6498964" y="5598799"/>
            <a:ext cx="453970" cy="307777"/>
            <a:chOff x="3433015" y="1985747"/>
            <a:chExt cx="586669" cy="430887"/>
          </a:xfrm>
        </p:grpSpPr>
        <p:sp>
          <p:nvSpPr>
            <p:cNvPr id="606" name="テキスト ボックス 605"/>
            <p:cNvSpPr txBox="1"/>
            <p:nvPr/>
          </p:nvSpPr>
          <p:spPr>
            <a:xfrm>
              <a:off x="3433015" y="1985747"/>
              <a:ext cx="586669" cy="430887"/>
            </a:xfrm>
            <a:prstGeom prst="rect">
              <a:avLst/>
            </a:prstGeom>
            <a:noFill/>
            <a:ln>
              <a:noFill/>
            </a:ln>
          </p:spPr>
          <p:txBody>
            <a:bodyPr wrap="none" rtlCol="0">
              <a:spAutoFit/>
            </a:bodyPr>
            <a:lstStyle/>
            <a:p>
              <a:pPr algn="ctr"/>
              <a:r>
                <a:rPr lang="ja-JP" altLang="en-US" sz="700" dirty="0"/>
                <a:t>総所得</a:t>
              </a:r>
              <a:endParaRPr lang="en-US" altLang="ja-JP" sz="700" dirty="0"/>
            </a:p>
            <a:p>
              <a:pPr algn="ctr"/>
              <a:r>
                <a:rPr lang="ja-JP" altLang="en-US" sz="700" dirty="0"/>
                <a:t>金額</a:t>
              </a:r>
            </a:p>
          </p:txBody>
        </p:sp>
        <p:sp>
          <p:nvSpPr>
            <p:cNvPr id="607" name="正方形/長方形 606"/>
            <p:cNvSpPr/>
            <p:nvPr/>
          </p:nvSpPr>
          <p:spPr>
            <a:xfrm>
              <a:off x="3530329"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08" name="グループ化 607"/>
          <p:cNvGrpSpPr/>
          <p:nvPr/>
        </p:nvGrpSpPr>
        <p:grpSpPr>
          <a:xfrm>
            <a:off x="7159579" y="5602109"/>
            <a:ext cx="453970" cy="307777"/>
            <a:chOff x="3431350" y="1985747"/>
            <a:chExt cx="586669" cy="430887"/>
          </a:xfrm>
        </p:grpSpPr>
        <p:sp>
          <p:nvSpPr>
            <p:cNvPr id="609" name="テキスト ボックス 608"/>
            <p:cNvSpPr txBox="1"/>
            <p:nvPr/>
          </p:nvSpPr>
          <p:spPr>
            <a:xfrm>
              <a:off x="3431350" y="1985747"/>
              <a:ext cx="586669" cy="430887"/>
            </a:xfrm>
            <a:prstGeom prst="rect">
              <a:avLst/>
            </a:prstGeom>
            <a:noFill/>
            <a:ln>
              <a:noFill/>
            </a:ln>
          </p:spPr>
          <p:txBody>
            <a:bodyPr wrap="none" rtlCol="0">
              <a:spAutoFit/>
            </a:bodyPr>
            <a:lstStyle/>
            <a:p>
              <a:r>
                <a:rPr lang="ja-JP" altLang="en-US" sz="700" dirty="0"/>
                <a:t>被保険</a:t>
              </a:r>
              <a:endParaRPr lang="en-US" altLang="ja-JP" sz="700" dirty="0"/>
            </a:p>
            <a:p>
              <a:r>
                <a:rPr lang="ja-JP" altLang="en-US" sz="700" dirty="0"/>
                <a:t>者総数</a:t>
              </a:r>
            </a:p>
          </p:txBody>
        </p:sp>
        <p:sp>
          <p:nvSpPr>
            <p:cNvPr id="610" name="正方形/長方形 609"/>
            <p:cNvSpPr/>
            <p:nvPr/>
          </p:nvSpPr>
          <p:spPr>
            <a:xfrm>
              <a:off x="3520481" y="2047500"/>
              <a:ext cx="381642" cy="288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11" name="テキスト ボックス 610"/>
          <p:cNvSpPr txBox="1"/>
          <p:nvPr/>
        </p:nvSpPr>
        <p:spPr>
          <a:xfrm>
            <a:off x="6529833" y="5853794"/>
            <a:ext cx="407471" cy="284528"/>
          </a:xfrm>
          <a:prstGeom prst="rect">
            <a:avLst/>
          </a:prstGeom>
          <a:noFill/>
          <a:ln>
            <a:noFill/>
          </a:ln>
        </p:spPr>
        <p:txBody>
          <a:bodyPr wrap="none" lIns="68415" tIns="34208" rIns="68415" bIns="34208" rtlCol="0">
            <a:spAutoFit/>
          </a:bodyPr>
          <a:lstStyle/>
          <a:p>
            <a:pPr algn="ctr"/>
            <a:r>
              <a:rPr lang="ja-JP" altLang="en-US" sz="700" dirty="0"/>
              <a:t>＝所得</a:t>
            </a:r>
            <a:endParaRPr lang="en-US" altLang="ja-JP" sz="700" dirty="0"/>
          </a:p>
          <a:p>
            <a:pPr algn="ctr"/>
            <a:r>
              <a:rPr lang="ja-JP" altLang="en-US" sz="700" dirty="0"/>
              <a:t>    割率</a:t>
            </a:r>
          </a:p>
        </p:txBody>
      </p:sp>
      <p:sp>
        <p:nvSpPr>
          <p:cNvPr id="612" name="テキスト ボックス 611"/>
          <p:cNvSpPr txBox="1"/>
          <p:nvPr/>
        </p:nvSpPr>
        <p:spPr>
          <a:xfrm>
            <a:off x="7172241" y="5853794"/>
            <a:ext cx="407471" cy="284528"/>
          </a:xfrm>
          <a:prstGeom prst="rect">
            <a:avLst/>
          </a:prstGeom>
          <a:noFill/>
          <a:ln>
            <a:noFill/>
          </a:ln>
        </p:spPr>
        <p:txBody>
          <a:bodyPr wrap="none" lIns="68415" tIns="34208" rIns="68415" bIns="34208" rtlCol="0">
            <a:spAutoFit/>
          </a:bodyPr>
          <a:lstStyle/>
          <a:p>
            <a:pPr algn="ctr"/>
            <a:r>
              <a:rPr lang="ja-JP" altLang="en-US" sz="700" dirty="0"/>
              <a:t>＝均等</a:t>
            </a:r>
            <a:endParaRPr lang="en-US" altLang="ja-JP" sz="700" dirty="0"/>
          </a:p>
          <a:p>
            <a:pPr algn="ctr"/>
            <a:r>
              <a:rPr lang="ja-JP" altLang="en-US" sz="700" dirty="0"/>
              <a:t>    割率</a:t>
            </a:r>
          </a:p>
        </p:txBody>
      </p:sp>
      <p:sp>
        <p:nvSpPr>
          <p:cNvPr id="613" name="テキスト ボックス 612"/>
          <p:cNvSpPr txBox="1"/>
          <p:nvPr/>
        </p:nvSpPr>
        <p:spPr>
          <a:xfrm>
            <a:off x="6604610" y="5495742"/>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614" name="テキスト ボックス 613"/>
          <p:cNvSpPr txBox="1"/>
          <p:nvPr/>
        </p:nvSpPr>
        <p:spPr>
          <a:xfrm>
            <a:off x="7268057" y="5497601"/>
            <a:ext cx="227934" cy="176806"/>
          </a:xfrm>
          <a:prstGeom prst="rect">
            <a:avLst/>
          </a:prstGeom>
          <a:noFill/>
          <a:ln>
            <a:noFill/>
          </a:ln>
        </p:spPr>
        <p:txBody>
          <a:bodyPr wrap="none" lIns="68415" tIns="34208" rIns="68415" bIns="34208" rtlCol="0">
            <a:spAutoFit/>
          </a:bodyPr>
          <a:lstStyle/>
          <a:p>
            <a:pPr algn="ctr"/>
            <a:r>
              <a:rPr lang="en-US" altLang="ja-JP" sz="700" dirty="0"/>
              <a:t>÷</a:t>
            </a:r>
            <a:endParaRPr lang="ja-JP" altLang="en-US" sz="700" dirty="0"/>
          </a:p>
        </p:txBody>
      </p:sp>
      <p:sp>
        <p:nvSpPr>
          <p:cNvPr id="615" name="テキスト ボックス 614"/>
          <p:cNvSpPr txBox="1"/>
          <p:nvPr/>
        </p:nvSpPr>
        <p:spPr>
          <a:xfrm>
            <a:off x="6392310" y="4628849"/>
            <a:ext cx="1316639" cy="176806"/>
          </a:xfrm>
          <a:prstGeom prst="rect">
            <a:avLst/>
          </a:prstGeom>
          <a:solidFill>
            <a:srgbClr val="FFCCFF"/>
          </a:solidFill>
          <a:ln w="6350">
            <a:solidFill>
              <a:schemeClr val="tx1"/>
            </a:solidFill>
          </a:ln>
        </p:spPr>
        <p:txBody>
          <a:bodyPr wrap="square" lIns="68415" tIns="34208" rIns="68415" bIns="34208" rtlCol="0">
            <a:spAutoFit/>
          </a:bodyPr>
          <a:lstStyle/>
          <a:p>
            <a:r>
              <a:rPr lang="ja-JP" altLang="en-US" sz="700" dirty="0" smtClean="0"/>
              <a:t>都道府県標準</a:t>
            </a:r>
            <a:r>
              <a:rPr lang="ja-JP" altLang="en-US" sz="700" dirty="0"/>
              <a:t>保険料率</a:t>
            </a:r>
          </a:p>
        </p:txBody>
      </p:sp>
      <p:sp>
        <p:nvSpPr>
          <p:cNvPr id="616" name="テキスト ボックス 615"/>
          <p:cNvSpPr txBox="1"/>
          <p:nvPr/>
        </p:nvSpPr>
        <p:spPr>
          <a:xfrm>
            <a:off x="7248424" y="4452387"/>
            <a:ext cx="460382" cy="200055"/>
          </a:xfrm>
          <a:prstGeom prst="rect">
            <a:avLst/>
          </a:prstGeom>
          <a:solidFill>
            <a:schemeClr val="bg1"/>
          </a:solidFill>
          <a:ln w="6350">
            <a:solidFill>
              <a:schemeClr val="tx1"/>
            </a:solidFill>
          </a:ln>
        </p:spPr>
        <p:txBody>
          <a:bodyPr wrap="none" rtlCol="0">
            <a:spAutoFit/>
          </a:bodyPr>
          <a:lstStyle/>
          <a:p>
            <a:pPr algn="ctr"/>
            <a:r>
              <a:rPr kumimoji="1" lang="ja-JP" altLang="en-US" sz="700" dirty="0" smtClean="0"/>
              <a:t>（３）エ）</a:t>
            </a:r>
            <a:endParaRPr kumimoji="1" lang="ja-JP" altLang="en-US" sz="700" dirty="0"/>
          </a:p>
        </p:txBody>
      </p:sp>
      <p:sp>
        <p:nvSpPr>
          <p:cNvPr id="6" name="正方形/長方形 5"/>
          <p:cNvSpPr/>
          <p:nvPr/>
        </p:nvSpPr>
        <p:spPr>
          <a:xfrm>
            <a:off x="6395948" y="6100951"/>
            <a:ext cx="1228968" cy="87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500" dirty="0" smtClean="0">
                <a:solidFill>
                  <a:schemeClr val="tx1"/>
                </a:solidFill>
              </a:rPr>
              <a:t>※</a:t>
            </a:r>
            <a:r>
              <a:rPr kumimoji="1" lang="ja-JP" altLang="en-US" sz="500" dirty="0" smtClean="0">
                <a:solidFill>
                  <a:schemeClr val="tx1"/>
                </a:solidFill>
              </a:rPr>
              <a:t>被保険者数については２号被保険者</a:t>
            </a:r>
            <a:endParaRPr kumimoji="1" lang="ja-JP" altLang="en-US" sz="500" dirty="0">
              <a:solidFill>
                <a:schemeClr val="tx1"/>
              </a:solidFill>
            </a:endParaRPr>
          </a:p>
        </p:txBody>
      </p:sp>
      <p:sp>
        <p:nvSpPr>
          <p:cNvPr id="487" name="スライド番号プレースホルダー 1"/>
          <p:cNvSpPr>
            <a:spLocks noGrp="1"/>
          </p:cNvSpPr>
          <p:nvPr>
            <p:ph type="sldNum" sz="quarter" idx="12"/>
          </p:nvPr>
        </p:nvSpPr>
        <p:spPr>
          <a:xfrm>
            <a:off x="7600627" y="6620810"/>
            <a:ext cx="2311400" cy="230666"/>
          </a:xfrm>
        </p:spPr>
        <p:txBody>
          <a:bodyPr/>
          <a:lstStyle/>
          <a:p>
            <a:fld id="{D2D8002D-B5B0-4BAC-B1F6-782DDCCE6D9C}" type="slidenum">
              <a:rPr kumimoji="1" lang="ja-JP" altLang="en-US" smtClean="0"/>
              <a:t>28</a:t>
            </a:fld>
            <a:endParaRPr kumimoji="1" lang="ja-JP" altLang="en-US" dirty="0"/>
          </a:p>
        </p:txBody>
      </p:sp>
      <p:sp>
        <p:nvSpPr>
          <p:cNvPr id="488" name="テキスト ボックス 487"/>
          <p:cNvSpPr txBox="1"/>
          <p:nvPr/>
        </p:nvSpPr>
        <p:spPr>
          <a:xfrm>
            <a:off x="-12089" y="6687301"/>
            <a:ext cx="8997537" cy="207584"/>
          </a:xfrm>
          <a:prstGeom prst="rect">
            <a:avLst/>
          </a:prstGeom>
          <a:noFill/>
          <a:ln>
            <a:noFill/>
          </a:ln>
        </p:spPr>
        <p:txBody>
          <a:bodyPr wrap="square" lIns="68415" tIns="34208" rIns="68415" bIns="34208" rtlCol="0">
            <a:spAutoFit/>
          </a:bodyPr>
          <a:lstStyle/>
          <a:p>
            <a:r>
              <a:rPr lang="en-US" altLang="ja-JP" sz="900" dirty="0" smtClean="0"/>
              <a:t>※</a:t>
            </a:r>
            <a:r>
              <a:rPr lang="ja-JP" altLang="en-US" sz="900" dirty="0" smtClean="0"/>
              <a:t>　（Ａ）、（Ｂ）、（Ｃ）：都道府県</a:t>
            </a:r>
            <a:r>
              <a:rPr lang="ja-JP" altLang="en-US" sz="900" dirty="0"/>
              <a:t>単位の</a:t>
            </a:r>
            <a:r>
              <a:rPr lang="ja-JP" altLang="en-US" sz="900" dirty="0" smtClean="0"/>
              <a:t>金額</a:t>
            </a:r>
            <a:r>
              <a:rPr lang="ja-JP" altLang="en-US" sz="900" dirty="0"/>
              <a:t>　</a:t>
            </a:r>
            <a:r>
              <a:rPr lang="ja-JP" altLang="en-US" sz="900" dirty="0" smtClean="0"/>
              <a:t>（</a:t>
            </a:r>
            <a:r>
              <a:rPr lang="en-US" altLang="ja-JP" sz="900" dirty="0" smtClean="0"/>
              <a:t>c</a:t>
            </a:r>
            <a:r>
              <a:rPr lang="ja-JP" altLang="en-US" sz="900" dirty="0" smtClean="0"/>
              <a:t>）、（</a:t>
            </a:r>
            <a:r>
              <a:rPr lang="en-US" altLang="ja-JP" sz="900" dirty="0" smtClean="0"/>
              <a:t>d</a:t>
            </a:r>
            <a:r>
              <a:rPr lang="ja-JP" altLang="en-US" sz="900" dirty="0" smtClean="0"/>
              <a:t>）、（</a:t>
            </a:r>
            <a:r>
              <a:rPr lang="en-US" altLang="ja-JP" sz="900" dirty="0" smtClean="0"/>
              <a:t>e</a:t>
            </a:r>
            <a:r>
              <a:rPr lang="ja-JP" altLang="en-US" sz="900" dirty="0" smtClean="0"/>
              <a:t>）、（</a:t>
            </a:r>
            <a:r>
              <a:rPr lang="en-US" altLang="ja-JP" sz="900" dirty="0" smtClean="0"/>
              <a:t>e</a:t>
            </a:r>
            <a:r>
              <a:rPr lang="ja-JP" altLang="en-US" sz="900" dirty="0" smtClean="0"/>
              <a:t>’）等：</a:t>
            </a:r>
            <a:r>
              <a:rPr kumimoji="1" lang="ja-JP" altLang="en-US" sz="900" dirty="0" smtClean="0"/>
              <a:t>市町村</a:t>
            </a:r>
            <a:r>
              <a:rPr kumimoji="1" lang="ja-JP" altLang="en-US" sz="900" dirty="0"/>
              <a:t>単位</a:t>
            </a:r>
            <a:r>
              <a:rPr kumimoji="1" lang="ja-JP" altLang="en-US" sz="900" dirty="0" smtClean="0"/>
              <a:t>の金額。また、表中の記号は納付金・標準保険料率ガイドラインにおける該当箇所を示す。</a:t>
            </a:r>
            <a:endParaRPr kumimoji="1" lang="ja-JP" altLang="en-US" sz="900" dirty="0"/>
          </a:p>
        </p:txBody>
      </p:sp>
    </p:spTree>
    <p:extLst>
      <p:ext uri="{BB962C8B-B14F-4D97-AF65-F5344CB8AC3E}">
        <p14:creationId xmlns:p14="http://schemas.microsoft.com/office/powerpoint/2010/main" val="1007377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7362"/>
            <a:ext cx="9906000" cy="369332"/>
          </a:xfrm>
          <a:prstGeom prst="rect">
            <a:avLst/>
          </a:prstGeom>
          <a:noFill/>
        </p:spPr>
        <p:txBody>
          <a:bodyPr wrap="square">
            <a:spAutoFit/>
          </a:bodyPr>
          <a:lstStyle/>
          <a:p>
            <a:pPr algn="ctr">
              <a:spcAft>
                <a:spcPts val="0"/>
              </a:spcAft>
            </a:pPr>
            <a:r>
              <a:rPr lang="ja-JP" altLang="en-US" kern="100" dirty="0" smtClean="0">
                <a:latin typeface="HGP創英角ｺﾞｼｯｸUB" panose="020B0900000000000000" pitchFamily="50" charset="-128"/>
                <a:ea typeface="HGP創英角ｺﾞｼｯｸUB" panose="020B0900000000000000" pitchFamily="50" charset="-128"/>
                <a:cs typeface="Times New Roman"/>
              </a:rPr>
              <a:t>改革後の国保財政</a:t>
            </a:r>
            <a:r>
              <a:rPr lang="ja-JP" altLang="en-US" kern="100" dirty="0">
                <a:latin typeface="HGP創英角ｺﾞｼｯｸUB" panose="020B0900000000000000" pitchFamily="50" charset="-128"/>
                <a:ea typeface="HGP創英角ｺﾞｼｯｸUB" panose="020B0900000000000000" pitchFamily="50" charset="-128"/>
                <a:cs typeface="Times New Roman"/>
              </a:rPr>
              <a:t>運営における国、都道府県、市町村の役割</a:t>
            </a:r>
            <a:endParaRPr lang="ja-JP" altLang="ja-JP" kern="100" dirty="0">
              <a:effectLst/>
              <a:latin typeface="HGP創英角ｺﾞｼｯｸUB" panose="020B0900000000000000" pitchFamily="50" charset="-128"/>
              <a:ea typeface="HGP創英角ｺﾞｼｯｸUB" panose="020B0900000000000000" pitchFamily="50" charset="-128"/>
              <a:cs typeface="Times New Roman"/>
            </a:endParaRPr>
          </a:p>
        </p:txBody>
      </p:sp>
      <p:sp>
        <p:nvSpPr>
          <p:cNvPr id="10" name="正方形/長方形 9"/>
          <p:cNvSpPr/>
          <p:nvPr/>
        </p:nvSpPr>
        <p:spPr>
          <a:xfrm>
            <a:off x="368997" y="769145"/>
            <a:ext cx="9325399" cy="954107"/>
          </a:xfrm>
          <a:prstGeom prst="rect">
            <a:avLst/>
          </a:prstGeom>
        </p:spPr>
        <p:txBody>
          <a:bodyPr wrap="square">
            <a:spAutoFit/>
          </a:bodyPr>
          <a:lstStyle/>
          <a:p>
            <a:pPr marL="177800" indent="-177800"/>
            <a:r>
              <a:rPr lang="ja-JP" altLang="en-US" sz="1400" kern="100" dirty="0" smtClean="0">
                <a:latin typeface="Century"/>
                <a:ea typeface="ＭＳ ゴシック"/>
                <a:cs typeface="Times New Roman"/>
              </a:rPr>
              <a:t>○</a:t>
            </a:r>
            <a:r>
              <a:rPr lang="ja-JP" altLang="en-US" sz="1400" kern="100" dirty="0">
                <a:latin typeface="Century"/>
                <a:ea typeface="ＭＳ ゴシック"/>
                <a:cs typeface="Times New Roman"/>
              </a:rPr>
              <a:t>国</a:t>
            </a:r>
            <a:r>
              <a:rPr lang="ja-JP" altLang="en-US" sz="1400" kern="100" dirty="0" smtClean="0">
                <a:latin typeface="Century"/>
                <a:ea typeface="ＭＳ ゴシック"/>
                <a:cs typeface="Times New Roman"/>
              </a:rPr>
              <a:t>は、定率</a:t>
            </a:r>
            <a:r>
              <a:rPr lang="ja-JP" altLang="en-US" sz="1400" kern="100" dirty="0">
                <a:latin typeface="Century"/>
                <a:ea typeface="ＭＳ ゴシック"/>
                <a:cs typeface="Times New Roman"/>
              </a:rPr>
              <a:t>国庫負担等を行うことで、国保財政全体に</a:t>
            </a:r>
            <a:r>
              <a:rPr lang="ja-JP" altLang="en-US" sz="1400" kern="100" dirty="0" smtClean="0">
                <a:latin typeface="Century"/>
                <a:ea typeface="ＭＳ ゴシック"/>
                <a:cs typeface="Times New Roman"/>
              </a:rPr>
              <a:t>対し一律の財政支援を</a:t>
            </a:r>
            <a:r>
              <a:rPr lang="ja-JP" altLang="en-US" sz="1400" kern="100" dirty="0">
                <a:latin typeface="Century"/>
                <a:ea typeface="ＭＳ ゴシック"/>
                <a:cs typeface="Times New Roman"/>
              </a:rPr>
              <a:t>行う</a:t>
            </a:r>
            <a:r>
              <a:rPr lang="ja-JP" altLang="en-US" sz="1400" kern="100" dirty="0" smtClean="0">
                <a:latin typeface="Century"/>
                <a:ea typeface="ＭＳ ゴシック"/>
                <a:cs typeface="Times New Roman"/>
              </a:rPr>
              <a:t>と同時に</a:t>
            </a:r>
            <a:r>
              <a:rPr lang="ja-JP" altLang="en-US" sz="1400" kern="100" dirty="0">
                <a:latin typeface="Century"/>
                <a:ea typeface="ＭＳ ゴシック"/>
                <a:cs typeface="Times New Roman"/>
              </a:rPr>
              <a:t>、全国レベルで調整すべき、都道府県間の所得水準の調整、全国レベルで調整すべき都道府県・市町村の特別な事情等を考慮して調整交付金を配分する</a:t>
            </a:r>
            <a:r>
              <a:rPr lang="ja-JP" altLang="en-US" sz="1400" kern="100" dirty="0" smtClean="0">
                <a:latin typeface="Century"/>
                <a:ea typeface="ＭＳ ゴシック"/>
                <a:cs typeface="Times New Roman"/>
              </a:rPr>
              <a:t>。</a:t>
            </a:r>
            <a:endParaRPr lang="en-US" altLang="ja-JP" sz="1400" kern="100" dirty="0" smtClean="0">
              <a:latin typeface="Century"/>
              <a:ea typeface="ＭＳ ゴシック"/>
              <a:cs typeface="Times New Roman"/>
            </a:endParaRPr>
          </a:p>
          <a:p>
            <a:pPr marL="177800" indent="-177800"/>
            <a:r>
              <a:rPr lang="ja-JP" altLang="en-US" sz="1400" kern="100" dirty="0" smtClean="0">
                <a:latin typeface="ＭＳ ゴシック" panose="020B0609070205080204" pitchFamily="49" charset="-128"/>
                <a:ea typeface="ＭＳ ゴシック" panose="020B0609070205080204" pitchFamily="49" charset="-128"/>
                <a:cs typeface="Times New Roman"/>
              </a:rPr>
              <a:t>○都道府県、市町村の医療費適正化等に向けた取組のインセンティブとして支援金を交付する。</a:t>
            </a:r>
            <a:endParaRPr lang="en-US" altLang="ja-JP" sz="1400" kern="100" dirty="0" smtClean="0">
              <a:latin typeface="ＭＳ ゴシック" panose="020B0609070205080204" pitchFamily="49" charset="-128"/>
              <a:ea typeface="ＭＳ ゴシック" panose="020B0609070205080204" pitchFamily="49" charset="-128"/>
              <a:cs typeface="Times New Roman"/>
            </a:endParaRPr>
          </a:p>
        </p:txBody>
      </p:sp>
      <p:sp>
        <p:nvSpPr>
          <p:cNvPr id="16" name="角丸四角形 15"/>
          <p:cNvSpPr/>
          <p:nvPr/>
        </p:nvSpPr>
        <p:spPr>
          <a:xfrm>
            <a:off x="128464" y="558552"/>
            <a:ext cx="9565932" cy="1286272"/>
          </a:xfrm>
          <a:prstGeom prst="roundRect">
            <a:avLst>
              <a:gd name="adj" fmla="val 12274"/>
            </a:avLst>
          </a:prstGeom>
          <a:ln w="38100">
            <a:solidFill>
              <a:srgbClr val="FFC000"/>
            </a:solidFill>
            <a:tailEnd type="none" w="med"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368997" y="404664"/>
            <a:ext cx="1343643" cy="307777"/>
          </a:xfrm>
          <a:prstGeom prst="rect">
            <a:avLst/>
          </a:prstGeom>
          <a:solidFill>
            <a:schemeClr val="bg1"/>
          </a:solidFill>
          <a:ln>
            <a:noFill/>
          </a:ln>
        </p:spPr>
        <p:txBody>
          <a:bodyPr wrap="square">
            <a:spAutoFit/>
          </a:bodyPr>
          <a:lstStyle/>
          <a:p>
            <a:r>
              <a:rPr lang="ja-JP" altLang="en-US" sz="1400" b="1" u="sng" kern="100" dirty="0" smtClean="0">
                <a:latin typeface="Century"/>
                <a:ea typeface="ＭＳ ゴシック"/>
                <a:cs typeface="Times New Roman"/>
              </a:rPr>
              <a:t>＜国の役割＞</a:t>
            </a:r>
            <a:endParaRPr lang="ja-JP" altLang="ja-JP" sz="1400" kern="100" dirty="0">
              <a:effectLst/>
              <a:latin typeface="Century"/>
              <a:ea typeface="ＭＳ 明朝"/>
              <a:cs typeface="Times New Roman"/>
            </a:endParaRPr>
          </a:p>
        </p:txBody>
      </p:sp>
      <p:sp>
        <p:nvSpPr>
          <p:cNvPr id="18" name="正方形/長方形 17"/>
          <p:cNvSpPr/>
          <p:nvPr/>
        </p:nvSpPr>
        <p:spPr>
          <a:xfrm>
            <a:off x="341117" y="2276872"/>
            <a:ext cx="9325399" cy="2031325"/>
          </a:xfrm>
          <a:prstGeom prst="rect">
            <a:avLst/>
          </a:prstGeom>
        </p:spPr>
        <p:txBody>
          <a:bodyPr wrap="square">
            <a:spAutoFit/>
          </a:bodyPr>
          <a:lstStyle/>
          <a:p>
            <a:pPr marL="177800" indent="-177800"/>
            <a:r>
              <a:rPr lang="ja-JP" altLang="en-US" sz="1400" kern="100" dirty="0">
                <a:latin typeface="Century"/>
                <a:ea typeface="ＭＳ ゴシック"/>
                <a:cs typeface="Times New Roman"/>
              </a:rPr>
              <a:t>○都道府県は</a:t>
            </a:r>
            <a:r>
              <a:rPr lang="ja-JP" altLang="en-US" sz="1400" kern="100" dirty="0" smtClean="0">
                <a:latin typeface="Century"/>
                <a:ea typeface="ＭＳ ゴシック"/>
                <a:cs typeface="Times New Roman"/>
              </a:rPr>
              <a:t>、都道府県内市町村に医療</a:t>
            </a:r>
            <a:r>
              <a:rPr lang="ja-JP" altLang="en-US" sz="1400" kern="100" dirty="0">
                <a:latin typeface="Century"/>
                <a:ea typeface="ＭＳ ゴシック"/>
                <a:cs typeface="Times New Roman"/>
              </a:rPr>
              <a:t>給付</a:t>
            </a:r>
            <a:r>
              <a:rPr lang="ja-JP" altLang="en-US" sz="1400" kern="100" dirty="0" smtClean="0">
                <a:latin typeface="Century"/>
                <a:ea typeface="ＭＳ ゴシック"/>
                <a:cs typeface="Times New Roman"/>
              </a:rPr>
              <a:t>、支払基金に後期</a:t>
            </a:r>
            <a:r>
              <a:rPr lang="ja-JP" altLang="en-US" sz="1400" kern="100" dirty="0">
                <a:latin typeface="Century"/>
                <a:ea typeface="ＭＳ ゴシック"/>
                <a:cs typeface="Times New Roman"/>
              </a:rPr>
              <a:t>高齢者支援金、介護納付金等を</a:t>
            </a:r>
            <a:r>
              <a:rPr lang="ja-JP" altLang="en-US" sz="1400" kern="100" dirty="0" smtClean="0">
                <a:latin typeface="Century"/>
                <a:ea typeface="ＭＳ ゴシック"/>
                <a:cs typeface="Times New Roman"/>
              </a:rPr>
              <a:t>支払うが、そのための財源</a:t>
            </a:r>
            <a:r>
              <a:rPr lang="ja-JP" altLang="en-US" sz="1400" kern="100" dirty="0">
                <a:latin typeface="Century"/>
                <a:ea typeface="ＭＳ ゴシック"/>
                <a:cs typeface="Times New Roman"/>
              </a:rPr>
              <a:t>として国や</a:t>
            </a:r>
            <a:r>
              <a:rPr lang="ja-JP" altLang="en-US" sz="1400" kern="100" dirty="0" smtClean="0">
                <a:latin typeface="Century"/>
                <a:ea typeface="ＭＳ ゴシック"/>
                <a:cs typeface="Times New Roman"/>
              </a:rPr>
              <a:t>都道府県一般会計から</a:t>
            </a:r>
            <a:r>
              <a:rPr lang="ja-JP" altLang="en-US" sz="1400" kern="100" dirty="0">
                <a:latin typeface="Century"/>
                <a:ea typeface="ＭＳ ゴシック"/>
                <a:cs typeface="Times New Roman"/>
              </a:rPr>
              <a:t>の</a:t>
            </a:r>
            <a:r>
              <a:rPr lang="ja-JP" altLang="en-US" sz="1400" kern="100" dirty="0" smtClean="0">
                <a:latin typeface="Century"/>
                <a:ea typeface="ＭＳ ゴシック"/>
                <a:cs typeface="Times New Roman"/>
              </a:rPr>
              <a:t>公費のほか、市町村</a:t>
            </a:r>
            <a:r>
              <a:rPr lang="ja-JP" altLang="en-US" sz="1400" kern="100" dirty="0">
                <a:latin typeface="Century"/>
                <a:ea typeface="ＭＳ ゴシック"/>
                <a:cs typeface="Times New Roman"/>
              </a:rPr>
              <a:t>から集める納付金を充てる</a:t>
            </a:r>
            <a:r>
              <a:rPr lang="ja-JP" altLang="en-US" sz="1400" kern="100" dirty="0" smtClean="0">
                <a:latin typeface="Century"/>
                <a:ea typeface="ＭＳ ゴシック"/>
                <a:cs typeface="Times New Roman"/>
              </a:rPr>
              <a:t>。</a:t>
            </a:r>
            <a:endParaRPr lang="en-US" altLang="ja-JP" sz="1400" kern="100" dirty="0" smtClean="0">
              <a:latin typeface="Century"/>
              <a:ea typeface="ＭＳ ゴシック"/>
              <a:cs typeface="Times New Roman"/>
            </a:endParaRPr>
          </a:p>
          <a:p>
            <a:pPr marL="177800" indent="-177800"/>
            <a:r>
              <a:rPr lang="ja-JP" altLang="en-US" sz="1400" kern="100" dirty="0" smtClean="0">
                <a:latin typeface="Century"/>
                <a:ea typeface="ＭＳ ゴシック"/>
                <a:cs typeface="Times New Roman"/>
              </a:rPr>
              <a:t>○市町村間の医療費</a:t>
            </a:r>
            <a:r>
              <a:rPr lang="ja-JP" altLang="en-US" sz="1400" kern="100" dirty="0">
                <a:latin typeface="Century"/>
                <a:ea typeface="ＭＳ ゴシック"/>
                <a:cs typeface="Times New Roman"/>
              </a:rPr>
              <a:t>水準や所得</a:t>
            </a:r>
            <a:r>
              <a:rPr lang="ja-JP" altLang="en-US" sz="1400" kern="100" dirty="0" smtClean="0">
                <a:latin typeface="Century"/>
                <a:ea typeface="ＭＳ ゴシック"/>
                <a:cs typeface="Times New Roman"/>
              </a:rPr>
              <a:t>水準の差異を調整した上で、市町村ごとの納付金を割当てる。また、納付金を納めるために必要な標準</a:t>
            </a:r>
            <a:r>
              <a:rPr lang="ja-JP" altLang="en-US" sz="1400" kern="100" dirty="0">
                <a:latin typeface="Century"/>
                <a:ea typeface="ＭＳ ゴシック"/>
                <a:cs typeface="Times New Roman"/>
              </a:rPr>
              <a:t>保険</a:t>
            </a:r>
            <a:r>
              <a:rPr lang="ja-JP" altLang="en-US" sz="1400" kern="100" dirty="0" smtClean="0">
                <a:latin typeface="Century"/>
                <a:ea typeface="ＭＳ ゴシック"/>
                <a:cs typeface="Times New Roman"/>
              </a:rPr>
              <a:t>料率を示す。</a:t>
            </a:r>
            <a:endParaRPr lang="ja-JP" altLang="en-US" sz="1400" kern="100" dirty="0">
              <a:latin typeface="Century"/>
              <a:ea typeface="ＭＳ ゴシック"/>
              <a:cs typeface="Times New Roman"/>
            </a:endParaRPr>
          </a:p>
          <a:p>
            <a:pPr marL="177800" indent="-177800"/>
            <a:r>
              <a:rPr lang="ja-JP" altLang="en-US" sz="1400" kern="100" dirty="0">
                <a:latin typeface="Century"/>
                <a:ea typeface="ＭＳ ゴシック"/>
                <a:cs typeface="Times New Roman"/>
              </a:rPr>
              <a:t>○国保の財政運営の責任主体として、一般会計から定率</a:t>
            </a:r>
            <a:r>
              <a:rPr lang="ja-JP" altLang="en-US" sz="1400" kern="100" dirty="0" smtClean="0">
                <a:latin typeface="Century"/>
                <a:ea typeface="ＭＳ ゴシック"/>
                <a:cs typeface="Times New Roman"/>
              </a:rPr>
              <a:t>の公費繰入</a:t>
            </a:r>
            <a:r>
              <a:rPr lang="ja-JP" altLang="en-US" sz="1400" kern="100" dirty="0">
                <a:latin typeface="Century"/>
                <a:ea typeface="ＭＳ ゴシック"/>
                <a:cs typeface="Times New Roman"/>
              </a:rPr>
              <a:t>を実施し、</a:t>
            </a:r>
            <a:r>
              <a:rPr lang="ja-JP" altLang="en-US" sz="1400" kern="100" dirty="0" smtClean="0">
                <a:latin typeface="Century"/>
                <a:ea typeface="ＭＳ ゴシック"/>
                <a:cs typeface="Times New Roman"/>
              </a:rPr>
              <a:t>都道府県における国保</a:t>
            </a:r>
            <a:r>
              <a:rPr lang="ja-JP" altLang="en-US" sz="1400" kern="100" dirty="0">
                <a:latin typeface="Century"/>
                <a:ea typeface="ＭＳ ゴシック"/>
                <a:cs typeface="Times New Roman"/>
              </a:rPr>
              <a:t>財政全体の安定化を</a:t>
            </a:r>
            <a:r>
              <a:rPr lang="ja-JP" altLang="en-US" sz="1400" kern="100" dirty="0" smtClean="0">
                <a:latin typeface="Century"/>
                <a:ea typeface="ＭＳ ゴシック"/>
                <a:cs typeface="Times New Roman"/>
              </a:rPr>
              <a:t>図るとともに、都道府県内</a:t>
            </a:r>
            <a:r>
              <a:rPr lang="ja-JP" altLang="en-US" sz="1400" kern="100" dirty="0">
                <a:latin typeface="Century"/>
                <a:ea typeface="ＭＳ ゴシック"/>
                <a:cs typeface="Times New Roman"/>
              </a:rPr>
              <a:t>で調整すべき各市町村の特別な</a:t>
            </a:r>
            <a:r>
              <a:rPr lang="ja-JP" altLang="en-US" sz="1400" kern="100" dirty="0" smtClean="0">
                <a:latin typeface="Century"/>
                <a:ea typeface="ＭＳ ゴシック"/>
                <a:cs typeface="Times New Roman"/>
              </a:rPr>
              <a:t>事情（納付</a:t>
            </a:r>
            <a:r>
              <a:rPr lang="ja-JP" altLang="en-US" sz="1400" kern="100" dirty="0">
                <a:latin typeface="Century"/>
                <a:ea typeface="ＭＳ ゴシック"/>
                <a:cs typeface="Times New Roman"/>
              </a:rPr>
              <a:t>金</a:t>
            </a:r>
            <a:r>
              <a:rPr lang="ja-JP" altLang="en-US" sz="1400" kern="100" dirty="0" smtClean="0">
                <a:latin typeface="Century"/>
                <a:ea typeface="ＭＳ ゴシック"/>
                <a:cs typeface="Times New Roman"/>
              </a:rPr>
              <a:t>の算定方法変更等に伴う保険料の急激な変化等）を調整するため、一般会計から繰入れ、市町村に交付金を配分する。</a:t>
            </a:r>
            <a:endParaRPr lang="ja-JP" altLang="en-US" sz="1400" kern="100" dirty="0">
              <a:latin typeface="Century"/>
              <a:ea typeface="ＭＳ ゴシック"/>
              <a:cs typeface="Times New Roman"/>
            </a:endParaRPr>
          </a:p>
          <a:p>
            <a:pPr marL="177800" indent="-177800"/>
            <a:r>
              <a:rPr lang="ja-JP" altLang="en-US" sz="1400" kern="100" dirty="0" smtClean="0">
                <a:latin typeface="Century"/>
                <a:ea typeface="ＭＳ ゴシック"/>
                <a:cs typeface="Times New Roman"/>
              </a:rPr>
              <a:t>○財政安定化基金を設置し、予期せぬ給付増や保険料収納不足が生じた場合には、貸付及び交付を行うことで、当該都道府県内の国保</a:t>
            </a:r>
            <a:r>
              <a:rPr lang="ja-JP" altLang="en-US" sz="1400" kern="100" dirty="0">
                <a:latin typeface="Century"/>
                <a:ea typeface="ＭＳ ゴシック"/>
                <a:cs typeface="Times New Roman"/>
              </a:rPr>
              <a:t>財政を安定化させる。</a:t>
            </a:r>
          </a:p>
        </p:txBody>
      </p:sp>
      <p:sp>
        <p:nvSpPr>
          <p:cNvPr id="19" name="角丸四角形 18"/>
          <p:cNvSpPr/>
          <p:nvPr/>
        </p:nvSpPr>
        <p:spPr>
          <a:xfrm>
            <a:off x="168018" y="2142107"/>
            <a:ext cx="9526378" cy="2381533"/>
          </a:xfrm>
          <a:prstGeom prst="roundRect">
            <a:avLst>
              <a:gd name="adj" fmla="val 12274"/>
            </a:avLst>
          </a:prstGeom>
          <a:ln w="38100">
            <a:solidFill>
              <a:srgbClr val="FFC000"/>
            </a:solidFill>
            <a:tailEnd type="none" w="med"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正方形/長方形 19"/>
          <p:cNvSpPr/>
          <p:nvPr/>
        </p:nvSpPr>
        <p:spPr>
          <a:xfrm>
            <a:off x="469632" y="1988840"/>
            <a:ext cx="1819072" cy="307777"/>
          </a:xfrm>
          <a:prstGeom prst="rect">
            <a:avLst/>
          </a:prstGeom>
          <a:solidFill>
            <a:schemeClr val="bg1"/>
          </a:solidFill>
          <a:ln>
            <a:noFill/>
          </a:ln>
        </p:spPr>
        <p:txBody>
          <a:bodyPr wrap="square">
            <a:spAutoFit/>
          </a:bodyPr>
          <a:lstStyle/>
          <a:p>
            <a:r>
              <a:rPr lang="ja-JP" altLang="en-US" sz="1400" b="1" u="sng" kern="100" dirty="0" smtClean="0">
                <a:latin typeface="Century"/>
                <a:ea typeface="ＭＳ ゴシック"/>
                <a:cs typeface="Times New Roman"/>
              </a:rPr>
              <a:t>＜都道府県の役割＞</a:t>
            </a:r>
            <a:endParaRPr lang="ja-JP" altLang="ja-JP" sz="1400" kern="100" dirty="0">
              <a:effectLst/>
              <a:latin typeface="Century"/>
              <a:ea typeface="ＭＳ 明朝"/>
              <a:cs typeface="Times New Roman"/>
            </a:endParaRPr>
          </a:p>
        </p:txBody>
      </p:sp>
      <p:sp>
        <p:nvSpPr>
          <p:cNvPr id="21" name="角丸四角形 20"/>
          <p:cNvSpPr/>
          <p:nvPr/>
        </p:nvSpPr>
        <p:spPr>
          <a:xfrm>
            <a:off x="211215" y="4941749"/>
            <a:ext cx="9483181" cy="1074596"/>
          </a:xfrm>
          <a:prstGeom prst="roundRect">
            <a:avLst>
              <a:gd name="adj" fmla="val 12274"/>
            </a:avLst>
          </a:prstGeom>
          <a:ln w="38100">
            <a:solidFill>
              <a:srgbClr val="FFC000"/>
            </a:solidFill>
            <a:tailEnd type="none" w="med"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正方形/長方形 21"/>
          <p:cNvSpPr/>
          <p:nvPr/>
        </p:nvSpPr>
        <p:spPr>
          <a:xfrm>
            <a:off x="455072" y="4777988"/>
            <a:ext cx="1645906" cy="307777"/>
          </a:xfrm>
          <a:prstGeom prst="rect">
            <a:avLst/>
          </a:prstGeom>
          <a:solidFill>
            <a:schemeClr val="bg1"/>
          </a:solidFill>
          <a:ln>
            <a:noFill/>
          </a:ln>
        </p:spPr>
        <p:txBody>
          <a:bodyPr wrap="square">
            <a:spAutoFit/>
          </a:bodyPr>
          <a:lstStyle/>
          <a:p>
            <a:r>
              <a:rPr lang="ja-JP" altLang="en-US" sz="1400" b="1" u="sng" kern="100" dirty="0" smtClean="0">
                <a:latin typeface="Century"/>
                <a:ea typeface="ＭＳ ゴシック"/>
                <a:cs typeface="Times New Roman"/>
              </a:rPr>
              <a:t>＜市町村の役割＞</a:t>
            </a:r>
            <a:endParaRPr lang="ja-JP" altLang="ja-JP" sz="1400" kern="100" dirty="0">
              <a:effectLst/>
              <a:latin typeface="Century"/>
              <a:ea typeface="ＭＳ 明朝"/>
              <a:cs typeface="Times New Roman"/>
            </a:endParaRPr>
          </a:p>
        </p:txBody>
      </p:sp>
      <p:sp>
        <p:nvSpPr>
          <p:cNvPr id="23" name="正方形/長方形 22"/>
          <p:cNvSpPr/>
          <p:nvPr/>
        </p:nvSpPr>
        <p:spPr>
          <a:xfrm>
            <a:off x="352601" y="5062237"/>
            <a:ext cx="9325399" cy="954107"/>
          </a:xfrm>
          <a:prstGeom prst="rect">
            <a:avLst/>
          </a:prstGeom>
        </p:spPr>
        <p:txBody>
          <a:bodyPr wrap="square">
            <a:spAutoFit/>
          </a:bodyPr>
          <a:lstStyle/>
          <a:p>
            <a:pPr marL="177800" indent="-177800"/>
            <a:r>
              <a:rPr lang="ja-JP" altLang="en-US" sz="1400" kern="100" dirty="0" smtClean="0">
                <a:latin typeface="Century"/>
                <a:ea typeface="ＭＳ ゴシック"/>
                <a:cs typeface="Times New Roman"/>
              </a:rPr>
              <a:t>○市町村は都道府県が定めた納付</a:t>
            </a:r>
            <a:r>
              <a:rPr lang="ja-JP" altLang="en-US" sz="1400" kern="100" dirty="0">
                <a:latin typeface="Century"/>
                <a:ea typeface="ＭＳ ゴシック"/>
                <a:cs typeface="Times New Roman"/>
              </a:rPr>
              <a:t>金を納めるため、都道府県に示された標準保険料率を参考にして、条例に</a:t>
            </a:r>
            <a:r>
              <a:rPr lang="ja-JP" altLang="en-US" sz="1400" kern="100" dirty="0" smtClean="0">
                <a:latin typeface="Century"/>
                <a:ea typeface="ＭＳ ゴシック"/>
                <a:cs typeface="Times New Roman"/>
              </a:rPr>
              <a:t>おいて国保の保険</a:t>
            </a:r>
            <a:r>
              <a:rPr lang="ja-JP" altLang="en-US" sz="1400" kern="100" dirty="0">
                <a:latin typeface="Century"/>
                <a:ea typeface="ＭＳ ゴシック"/>
                <a:cs typeface="Times New Roman"/>
              </a:rPr>
              <a:t>料率を決定し、賦課・徴収を行う</a:t>
            </a:r>
            <a:r>
              <a:rPr lang="ja-JP" altLang="en-US" sz="1400" kern="100" dirty="0" smtClean="0">
                <a:latin typeface="Century"/>
                <a:ea typeface="ＭＳ ゴシック"/>
                <a:cs typeface="Times New Roman"/>
              </a:rPr>
              <a:t>。</a:t>
            </a:r>
            <a:endParaRPr lang="en-US" altLang="ja-JP" sz="1400" kern="100" dirty="0" smtClean="0">
              <a:latin typeface="Century"/>
              <a:ea typeface="ＭＳ ゴシック"/>
              <a:cs typeface="Times New Roman"/>
            </a:endParaRPr>
          </a:p>
          <a:p>
            <a:pPr marL="177800" indent="-177800"/>
            <a:r>
              <a:rPr lang="ja-JP" altLang="en-US" sz="1400" kern="100" dirty="0" smtClean="0">
                <a:latin typeface="Century"/>
                <a:ea typeface="ＭＳ ゴシック"/>
                <a:cs typeface="Times New Roman"/>
              </a:rPr>
              <a:t>○地域</a:t>
            </a:r>
            <a:r>
              <a:rPr lang="ja-JP" altLang="en-US" sz="1400" kern="100" dirty="0">
                <a:latin typeface="Century"/>
                <a:ea typeface="ＭＳ ゴシック"/>
                <a:cs typeface="Times New Roman"/>
              </a:rPr>
              <a:t>住民と身近な関係のもと、</a:t>
            </a:r>
            <a:r>
              <a:rPr lang="ja-JP" altLang="en-US" sz="1400" kern="100" dirty="0" smtClean="0">
                <a:latin typeface="Century"/>
                <a:ea typeface="ＭＳ ゴシック"/>
                <a:cs typeface="Times New Roman"/>
              </a:rPr>
              <a:t>資格</a:t>
            </a:r>
            <a:r>
              <a:rPr lang="ja-JP" altLang="en-US" sz="1400" kern="100" dirty="0">
                <a:latin typeface="Century"/>
                <a:ea typeface="ＭＳ ゴシック"/>
                <a:cs typeface="Times New Roman"/>
              </a:rPr>
              <a:t>管理、保険給付</a:t>
            </a:r>
            <a:r>
              <a:rPr lang="ja-JP" altLang="en-US" sz="1400" kern="100" dirty="0" smtClean="0">
                <a:latin typeface="Century"/>
                <a:ea typeface="ＭＳ ゴシック"/>
                <a:cs typeface="Times New Roman"/>
              </a:rPr>
              <a:t>、保健</a:t>
            </a:r>
            <a:r>
              <a:rPr lang="ja-JP" altLang="en-US" sz="1400" kern="100" dirty="0">
                <a:latin typeface="Century"/>
                <a:ea typeface="ＭＳ ゴシック"/>
                <a:cs typeface="Times New Roman"/>
              </a:rPr>
              <a:t>事業</a:t>
            </a:r>
            <a:r>
              <a:rPr lang="ja-JP" altLang="en-US" sz="1400" kern="100" dirty="0" smtClean="0">
                <a:latin typeface="Century"/>
                <a:ea typeface="ＭＳ ゴシック"/>
                <a:cs typeface="Times New Roman"/>
              </a:rPr>
              <a:t>等、地域におけるきめ細かい事業を引き続き実施する。</a:t>
            </a:r>
            <a:endParaRPr lang="ja-JP" altLang="en-US" sz="1400" kern="100" dirty="0">
              <a:latin typeface="Century"/>
              <a:ea typeface="ＭＳ ゴシック"/>
              <a:cs typeface="Times New Roman"/>
            </a:endParaRPr>
          </a:p>
        </p:txBody>
      </p:sp>
      <p:sp>
        <p:nvSpPr>
          <p:cNvPr id="3" name="テキスト ボックス 2"/>
          <p:cNvSpPr txBox="1"/>
          <p:nvPr/>
        </p:nvSpPr>
        <p:spPr>
          <a:xfrm>
            <a:off x="87560" y="6146140"/>
            <a:ext cx="9818440" cy="523220"/>
          </a:xfrm>
          <a:prstGeom prst="rect">
            <a:avLst/>
          </a:prstGeom>
          <a:noFill/>
        </p:spPr>
        <p:txBody>
          <a:bodyPr wrap="square" rtlCol="0">
            <a:spAutoFit/>
          </a:bodyPr>
          <a:lstStyle/>
          <a:p>
            <a:pPr marL="177800" indent="-177800"/>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その他、従来から実施している国保財政安定化のための公費支援（高額医療費、保険者支援、保険料軽減等）を引き続き実施</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3" name="スライド番号プレースホルダー 6"/>
          <p:cNvSpPr>
            <a:spLocks noGrp="1"/>
          </p:cNvSpPr>
          <p:nvPr>
            <p:ph type="sldNum" sz="quarter" idx="12"/>
          </p:nvPr>
        </p:nvSpPr>
        <p:spPr>
          <a:xfrm>
            <a:off x="7605295" y="6448255"/>
            <a:ext cx="2311400" cy="365125"/>
          </a:xfrm>
        </p:spPr>
        <p:txBody>
          <a:bodyPr/>
          <a:lstStyle/>
          <a:p>
            <a:fld id="{AAE2563D-2777-4235-9ABA-305ABAA1ECF4}" type="slidenum">
              <a:rPr kumimoji="1" lang="ja-JP" altLang="en-US" smtClean="0"/>
              <a:t>2</a:t>
            </a:fld>
            <a:endParaRPr kumimoji="1" lang="ja-JP" altLang="en-US" dirty="0"/>
          </a:p>
        </p:txBody>
      </p:sp>
      <p:cxnSp>
        <p:nvCxnSpPr>
          <p:cNvPr id="14" name="直線コネクタ 13"/>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66852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p:cNvSpPr txBox="1"/>
          <p:nvPr/>
        </p:nvSpPr>
        <p:spPr>
          <a:xfrm>
            <a:off x="0" y="0"/>
            <a:ext cx="9921552" cy="360040"/>
          </a:xfrm>
          <a:prstGeom prst="rect">
            <a:avLst/>
          </a:prstGeom>
          <a:noFill/>
          <a:ln w="2857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800" b="1" dirty="0">
                <a:latin typeface="HGP創英角ｺﾞｼｯｸUB" panose="020B0900000000000000" pitchFamily="50" charset="-128"/>
                <a:ea typeface="HGP創英角ｺﾞｼｯｸUB" panose="020B0900000000000000" pitchFamily="50" charset="-128"/>
              </a:rPr>
              <a:t>普通調整交付金及び国保事業費納付金による調整の仕組み（イメージ</a:t>
            </a:r>
            <a:r>
              <a:rPr kumimoji="1" lang="ja-JP" altLang="en-US" sz="1800" b="1" dirty="0" smtClean="0">
                <a:latin typeface="HGP創英角ｺﾞｼｯｸUB" panose="020B0900000000000000" pitchFamily="50" charset="-128"/>
                <a:ea typeface="HGP創英角ｺﾞｼｯｸUB" panose="020B0900000000000000" pitchFamily="50" charset="-128"/>
              </a:rPr>
              <a:t>）①</a:t>
            </a:r>
            <a:r>
              <a:rPr kumimoji="1" lang="ja-JP" altLang="en-US" sz="1800" dirty="0">
                <a:latin typeface="HGP創英角ｺﾞｼｯｸUB" panose="020B0900000000000000" pitchFamily="50" charset="-128"/>
                <a:ea typeface="HGP創英角ｺﾞｼｯｸUB" panose="020B0900000000000000" pitchFamily="50" charset="-128"/>
              </a:rPr>
              <a:t>　</a:t>
            </a:r>
          </a:p>
        </p:txBody>
      </p:sp>
      <p:sp>
        <p:nvSpPr>
          <p:cNvPr id="15"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29</a:t>
            </a:fld>
            <a:endParaRPr lang="ja-JP" altLang="en-US" dirty="0">
              <a:latin typeface="ＤＦ特太ゴシック体" panose="020B0509000000000000" pitchFamily="49" charset="-128"/>
              <a:ea typeface="ＤＦ特太ゴシック体" panose="020B0509000000000000" pitchFamily="49" charset="-12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53" y="620802"/>
            <a:ext cx="8501705" cy="1944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453" y="2370905"/>
            <a:ext cx="8461216" cy="2180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026" y="4496582"/>
            <a:ext cx="8461454" cy="2321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直線コネクタ 6"/>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9327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p:cNvSpPr txBox="1"/>
          <p:nvPr/>
        </p:nvSpPr>
        <p:spPr>
          <a:xfrm>
            <a:off x="15552" y="519"/>
            <a:ext cx="9906000" cy="360040"/>
          </a:xfrm>
          <a:prstGeom prst="rect">
            <a:avLst/>
          </a:prstGeom>
          <a:noFill/>
          <a:ln w="2857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800" b="1" dirty="0">
                <a:latin typeface="HGP創英角ｺﾞｼｯｸUB" panose="020B0900000000000000" pitchFamily="50" charset="-128"/>
                <a:ea typeface="HGP創英角ｺﾞｼｯｸUB" panose="020B0900000000000000" pitchFamily="50" charset="-128"/>
              </a:rPr>
              <a:t>普通調整交付金及び国保事業費納付金による調整の仕組み（イメージ</a:t>
            </a:r>
            <a:r>
              <a:rPr kumimoji="1" lang="ja-JP" altLang="en-US" sz="1800" b="1" dirty="0" smtClean="0">
                <a:latin typeface="HGP創英角ｺﾞｼｯｸUB" panose="020B0900000000000000" pitchFamily="50" charset="-128"/>
                <a:ea typeface="HGP創英角ｺﾞｼｯｸUB" panose="020B0900000000000000" pitchFamily="50" charset="-128"/>
              </a:rPr>
              <a:t>）②</a:t>
            </a:r>
            <a:r>
              <a:rPr kumimoji="1" lang="ja-JP" altLang="en-US" sz="1800" dirty="0">
                <a:latin typeface="HGP創英角ｺﾞｼｯｸUB" panose="020B0900000000000000" pitchFamily="50" charset="-128"/>
                <a:ea typeface="HGP創英角ｺﾞｼｯｸUB" panose="020B0900000000000000" pitchFamily="50" charset="-128"/>
              </a:rPr>
              <a:t>　</a:t>
            </a:r>
          </a:p>
        </p:txBody>
      </p:sp>
      <p:sp>
        <p:nvSpPr>
          <p:cNvPr id="8"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30</a:t>
            </a:fld>
            <a:endParaRPr lang="ja-JP" altLang="en-US" dirty="0">
              <a:latin typeface="ＤＦ特太ゴシック体" panose="020B0509000000000000" pitchFamily="49" charset="-128"/>
              <a:ea typeface="ＤＦ特太ゴシック体" panose="020B0509000000000000" pitchFamily="49" charset="-12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600" y="907200"/>
            <a:ext cx="8446462" cy="2758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902" y="3666861"/>
            <a:ext cx="8635760" cy="2498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直線コネクタ 5"/>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72149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schemeClr val="bg2">
                    <a:lumMod val="50000"/>
                  </a:schemeClr>
                </a:solidFill>
              </a:rPr>
              <a:t>１　都道府県を財政運営主体とする新たな仕組みの概要</a:t>
            </a:r>
            <a:endParaRPr lang="en-US" altLang="ja-JP" sz="2400" dirty="0" smtClean="0">
              <a:solidFill>
                <a:schemeClr val="bg2">
                  <a:lumMod val="50000"/>
                </a:schemeClr>
              </a:solidFill>
            </a:endParaRPr>
          </a:p>
          <a:p>
            <a:pPr marL="271463" algn="l">
              <a:tabLst>
                <a:tab pos="271463" algn="l"/>
              </a:tabLst>
            </a:pPr>
            <a:r>
              <a:rPr lang="ja-JP" altLang="en-US" sz="2400" dirty="0" smtClean="0">
                <a:solidFill>
                  <a:schemeClr val="bg2">
                    <a:lumMod val="50000"/>
                  </a:schemeClr>
                </a:solidFill>
              </a:rPr>
              <a:t>２</a:t>
            </a:r>
            <a:r>
              <a:rPr lang="ja-JP" altLang="en-US" sz="2400" dirty="0">
                <a:solidFill>
                  <a:schemeClr val="bg2">
                    <a:lumMod val="50000"/>
                  </a:schemeClr>
                </a:solidFill>
              </a:rPr>
              <a:t>　新たな財政調整の仕組み</a:t>
            </a:r>
          </a:p>
          <a:p>
            <a:pPr marL="271463" algn="l">
              <a:tabLst>
                <a:tab pos="271463" algn="l"/>
              </a:tabLst>
            </a:pPr>
            <a:r>
              <a:rPr lang="ja-JP" altLang="en-US" sz="2400" dirty="0">
                <a:solidFill>
                  <a:schemeClr val="bg2">
                    <a:lumMod val="50000"/>
                  </a:schemeClr>
                </a:solidFill>
              </a:rPr>
              <a:t>３　納付金の算定ルール</a:t>
            </a:r>
          </a:p>
          <a:p>
            <a:pPr marL="271463" algn="l">
              <a:tabLst>
                <a:tab pos="271463" algn="l"/>
              </a:tabLst>
            </a:pPr>
            <a:r>
              <a:rPr lang="ja-JP" altLang="en-US" sz="2400" dirty="0">
                <a:solidFill>
                  <a:prstClr val="black"/>
                </a:solidFill>
              </a:rPr>
              <a:t>４　標準保険料率の設定</a:t>
            </a:r>
          </a:p>
          <a:p>
            <a:pPr marL="271463" algn="l">
              <a:tabLst>
                <a:tab pos="271463" algn="l"/>
              </a:tabLst>
            </a:pPr>
            <a:r>
              <a:rPr lang="ja-JP" altLang="en-US" sz="2400" dirty="0">
                <a:solidFill>
                  <a:schemeClr val="bg2">
                    <a:lumMod val="50000"/>
                  </a:schemeClr>
                </a:solidFill>
              </a:rPr>
              <a:t>５　財政安定化基金</a:t>
            </a:r>
          </a:p>
          <a:p>
            <a:pPr marL="271463" algn="l">
              <a:tabLst>
                <a:tab pos="271463" algn="l"/>
              </a:tabLst>
            </a:pPr>
            <a:r>
              <a:rPr lang="ja-JP" altLang="en-US" sz="2400" dirty="0">
                <a:solidFill>
                  <a:schemeClr val="bg2">
                    <a:lumMod val="50000"/>
                  </a:schemeClr>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136576" y="4437112"/>
            <a:ext cx="7776864"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193648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直線コネクタ 58"/>
          <p:cNvCxnSpPr/>
          <p:nvPr/>
        </p:nvCxnSpPr>
        <p:spPr>
          <a:xfrm>
            <a:off x="-43542" y="38777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テキスト ボックス 9"/>
          <p:cNvSpPr txBox="1"/>
          <p:nvPr/>
        </p:nvSpPr>
        <p:spPr>
          <a:xfrm>
            <a:off x="142181" y="535980"/>
            <a:ext cx="9626254" cy="2308894"/>
          </a:xfrm>
          <a:prstGeom prst="rect">
            <a:avLst/>
          </a:prstGeom>
          <a:solidFill>
            <a:srgbClr val="FFFF99">
              <a:alpha val="27000"/>
            </a:srgbClr>
          </a:solidFill>
          <a:ln w="25400">
            <a:solidFill>
              <a:schemeClr val="tx1"/>
            </a:solidFill>
          </a:ln>
        </p:spPr>
        <p:txBody>
          <a:bodyPr wrap="square" tIns="108000" rtlCol="0" anchor="t" anchorCtr="0">
            <a:noAutofit/>
          </a:bodyPr>
          <a:lstStyle/>
          <a:p>
            <a:pPr marL="180975" indent="-180975">
              <a:lnSpc>
                <a:spcPts val="2400"/>
              </a:lnSpc>
            </a:pPr>
            <a:r>
              <a:rPr lang="ja-JP" altLang="en-US" sz="1600" dirty="0" smtClean="0">
                <a:latin typeface="+mj-ea"/>
                <a:ea typeface="+mj-ea"/>
              </a:rPr>
              <a:t>○ 現状、国保の保険料は様々な要因</a:t>
            </a:r>
            <a:r>
              <a:rPr lang="ja-JP" altLang="en-US" sz="1200" dirty="0" smtClean="0">
                <a:latin typeface="ＭＳ Ｐ明朝" panose="02020600040205080304" pitchFamily="18" charset="-128"/>
                <a:ea typeface="ＭＳ Ｐ明朝" panose="02020600040205080304" pitchFamily="18" charset="-128"/>
              </a:rPr>
              <a:t>（</a:t>
            </a:r>
            <a:r>
              <a:rPr lang="en-US" altLang="ja-JP" sz="1200" dirty="0" smtClean="0">
                <a:latin typeface="ＭＳ Ｐ明朝" panose="02020600040205080304" pitchFamily="18" charset="-128"/>
                <a:ea typeface="ＭＳ Ｐ明朝" panose="02020600040205080304" pitchFamily="18" charset="-128"/>
              </a:rPr>
              <a:t>※</a:t>
            </a:r>
            <a:r>
              <a:rPr lang="ja-JP" altLang="en-US" sz="1200" dirty="0" smtClean="0">
                <a:latin typeface="ＭＳ Ｐ明朝" panose="02020600040205080304" pitchFamily="18" charset="-128"/>
                <a:ea typeface="ＭＳ Ｐ明朝" panose="02020600040205080304" pitchFamily="18" charset="-128"/>
              </a:rPr>
              <a:t>）</a:t>
            </a:r>
            <a:r>
              <a:rPr lang="ja-JP" altLang="en-US" sz="1600" dirty="0" smtClean="0">
                <a:latin typeface="+mj-ea"/>
                <a:ea typeface="+mj-ea"/>
              </a:rPr>
              <a:t>により差異が生じているため、他の市町村の保険料水準との差を</a:t>
            </a:r>
            <a:endParaRPr lang="en-US" altLang="ja-JP" sz="1600" dirty="0" smtClean="0">
              <a:latin typeface="+mj-ea"/>
              <a:ea typeface="+mj-ea"/>
            </a:endParaRPr>
          </a:p>
          <a:p>
            <a:pPr marL="180975">
              <a:lnSpc>
                <a:spcPts val="2400"/>
              </a:lnSpc>
            </a:pPr>
            <a:r>
              <a:rPr lang="ja-JP" altLang="en-US" sz="1600" dirty="0" smtClean="0">
                <a:latin typeface="+mj-ea"/>
                <a:ea typeface="+mj-ea"/>
              </a:rPr>
              <a:t>単純に比較することは困難な状況。</a:t>
            </a:r>
            <a:endParaRPr lang="en-US" altLang="ja-JP" sz="1600" dirty="0" smtClean="0">
              <a:latin typeface="+mj-ea"/>
              <a:ea typeface="+mj-ea"/>
            </a:endParaRPr>
          </a:p>
          <a:p>
            <a:pPr marL="447675" indent="-177800">
              <a:lnSpc>
                <a:spcPts val="2000"/>
              </a:lnSpc>
            </a:pPr>
            <a:r>
              <a:rPr lang="en-US" altLang="ja-JP" sz="1400" dirty="0" smtClean="0">
                <a:latin typeface="ＭＳ Ｐ明朝" panose="02020600040205080304" pitchFamily="18" charset="-128"/>
                <a:ea typeface="ＭＳ Ｐ明朝" panose="02020600040205080304" pitchFamily="18" charset="-128"/>
              </a:rPr>
              <a:t>※ </a:t>
            </a:r>
            <a:r>
              <a:rPr lang="ja-JP" altLang="en-US" sz="1400" dirty="0" smtClean="0">
                <a:latin typeface="ＭＳ Ｐ明朝" panose="02020600040205080304" pitchFamily="18" charset="-128"/>
                <a:ea typeface="ＭＳ Ｐ明朝" panose="02020600040205080304" pitchFamily="18" charset="-128"/>
              </a:rPr>
              <a:t>市町村ごとに年齢構成や医療費水準に差があること、保険料の算定方式が異なること、決算補てん等目的の法的外繰入を行っている市町村があること等</a:t>
            </a:r>
            <a:endParaRPr lang="en-US" altLang="ja-JP" sz="1400" dirty="0">
              <a:latin typeface="ＭＳ Ｐ明朝" panose="02020600040205080304" pitchFamily="18" charset="-128"/>
              <a:ea typeface="ＭＳ Ｐ明朝" panose="02020600040205080304" pitchFamily="18" charset="-128"/>
            </a:endParaRPr>
          </a:p>
          <a:p>
            <a:pPr marL="180975" indent="-93663">
              <a:lnSpc>
                <a:spcPts val="2400"/>
              </a:lnSpc>
              <a:spcBef>
                <a:spcPts val="600"/>
              </a:spcBef>
            </a:pPr>
            <a:r>
              <a:rPr lang="ja-JP" altLang="en-US" sz="1600" dirty="0" smtClean="0">
                <a:latin typeface="+mj-ea"/>
                <a:ea typeface="+mj-ea"/>
              </a:rPr>
              <a:t>⇒　都道府県が市町村ごとの標準保険料率を示すことにより、</a:t>
            </a:r>
            <a:r>
              <a:rPr lang="ja-JP" altLang="en-US" sz="1600" b="1" u="sng" dirty="0" smtClean="0">
                <a:latin typeface="+mj-ea"/>
                <a:ea typeface="+mj-ea"/>
              </a:rPr>
              <a:t>標準的な住民負担を見える化</a:t>
            </a:r>
            <a:r>
              <a:rPr lang="ja-JP" altLang="en-US" sz="1600" dirty="0" smtClean="0">
                <a:latin typeface="+mj-ea"/>
                <a:ea typeface="+mj-ea"/>
              </a:rPr>
              <a:t>。</a:t>
            </a:r>
            <a:endParaRPr lang="en-US" altLang="ja-JP" sz="1600" dirty="0" smtClean="0">
              <a:latin typeface="+mj-ea"/>
              <a:ea typeface="+mj-ea"/>
            </a:endParaRPr>
          </a:p>
          <a:p>
            <a:pPr marL="369888" indent="-180975">
              <a:lnSpc>
                <a:spcPts val="2400"/>
              </a:lnSpc>
              <a:spcBef>
                <a:spcPts val="300"/>
              </a:spcBef>
            </a:pPr>
            <a:r>
              <a:rPr lang="en-US" altLang="ja-JP" sz="1600" dirty="0">
                <a:latin typeface="+mj-ea"/>
                <a:ea typeface="+mj-ea"/>
              </a:rPr>
              <a:t>※</a:t>
            </a:r>
            <a:r>
              <a:rPr lang="ja-JP" altLang="en-US" sz="1600" dirty="0" smtClean="0">
                <a:latin typeface="+mj-ea"/>
                <a:ea typeface="+mj-ea"/>
              </a:rPr>
              <a:t> </a:t>
            </a:r>
            <a:r>
              <a:rPr lang="ja-JP" altLang="en-US" sz="1600" b="1" u="sng" dirty="0">
                <a:latin typeface="+mj-ea"/>
                <a:ea typeface="+mj-ea"/>
              </a:rPr>
              <a:t>将来的</a:t>
            </a:r>
            <a:r>
              <a:rPr lang="ja-JP" altLang="en-US" sz="1600" b="1" u="sng" dirty="0" smtClean="0">
                <a:latin typeface="+mj-ea"/>
                <a:ea typeface="+mj-ea"/>
              </a:rPr>
              <a:t>な保険料負担の平準化を進める観点</a:t>
            </a:r>
            <a:r>
              <a:rPr lang="ja-JP" altLang="en-US" sz="1600" dirty="0" smtClean="0">
                <a:latin typeface="+mj-ea"/>
                <a:ea typeface="+mj-ea"/>
              </a:rPr>
              <a:t>から、</a:t>
            </a:r>
            <a:r>
              <a:rPr lang="ja-JP" altLang="en-US" sz="1600" b="1" u="sng" dirty="0" smtClean="0">
                <a:latin typeface="+mj-ea"/>
                <a:ea typeface="+mj-ea"/>
              </a:rPr>
              <a:t>都道府県は</a:t>
            </a:r>
            <a:r>
              <a:rPr lang="ja-JP" altLang="en-US" sz="1600" dirty="0" smtClean="0">
                <a:latin typeface="+mj-ea"/>
                <a:ea typeface="+mj-ea"/>
              </a:rPr>
              <a:t>、標準的な保険料算定方式や市町村</a:t>
            </a:r>
            <a:r>
              <a:rPr lang="ja-JP" altLang="en-US" sz="1600" dirty="0">
                <a:latin typeface="+mj-ea"/>
                <a:ea typeface="+mj-ea"/>
              </a:rPr>
              <a:t>規模</a:t>
            </a:r>
            <a:r>
              <a:rPr lang="ja-JP" altLang="en-US" sz="1600" dirty="0" smtClean="0">
                <a:latin typeface="+mj-ea"/>
                <a:ea typeface="+mj-ea"/>
              </a:rPr>
              <a:t>別の標準的な収納率等に基づき、</a:t>
            </a:r>
            <a:r>
              <a:rPr lang="ja-JP" altLang="en-US" sz="1600" b="1" u="sng" dirty="0" smtClean="0">
                <a:latin typeface="+mj-ea"/>
                <a:ea typeface="+mj-ea"/>
              </a:rPr>
              <a:t>標準保険料率を算定</a:t>
            </a:r>
            <a:r>
              <a:rPr lang="ja-JP" altLang="en-US" sz="1600" dirty="0" smtClean="0">
                <a:latin typeface="+mj-ea"/>
                <a:ea typeface="+mj-ea"/>
              </a:rPr>
              <a:t>することとする。</a:t>
            </a:r>
            <a:endParaRPr lang="en-US" altLang="ja-JP" sz="1600" dirty="0" smtClean="0">
              <a:latin typeface="+mj-ea"/>
              <a:ea typeface="+mj-ea"/>
            </a:endParaRPr>
          </a:p>
          <a:p>
            <a:pPr marL="180975" indent="-180975" algn="r">
              <a:lnSpc>
                <a:spcPts val="2400"/>
              </a:lnSpc>
            </a:pPr>
            <a:endParaRPr lang="en-US" altLang="ja-JP" sz="1600" b="1" dirty="0" smtClean="0">
              <a:latin typeface="+mj-ea"/>
              <a:ea typeface="+mj-ea"/>
            </a:endParaRPr>
          </a:p>
        </p:txBody>
      </p:sp>
      <p:sp>
        <p:nvSpPr>
          <p:cNvPr id="11" name="正方形/長方形 10"/>
          <p:cNvSpPr/>
          <p:nvPr/>
        </p:nvSpPr>
        <p:spPr>
          <a:xfrm>
            <a:off x="7829128" y="91232"/>
            <a:ext cx="2456266" cy="361070"/>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graphicFrame>
        <p:nvGraphicFramePr>
          <p:cNvPr id="2" name="表 1"/>
          <p:cNvGraphicFramePr>
            <a:graphicFrameLocks noGrp="1"/>
          </p:cNvGraphicFramePr>
          <p:nvPr>
            <p:extLst>
              <p:ext uri="{D42A27DB-BD31-4B8C-83A1-F6EECF244321}">
                <p14:modId xmlns:p14="http://schemas.microsoft.com/office/powerpoint/2010/main" val="2110516627"/>
              </p:ext>
            </p:extLst>
          </p:nvPr>
        </p:nvGraphicFramePr>
        <p:xfrm>
          <a:off x="200472" y="3204914"/>
          <a:ext cx="9577064" cy="2779434"/>
        </p:xfrm>
        <a:graphic>
          <a:graphicData uri="http://schemas.openxmlformats.org/drawingml/2006/table">
            <a:tbl>
              <a:tblPr firstRow="1" bandRow="1">
                <a:tableStyleId>{5C22544A-7EE6-4342-B048-85BDC9FD1C3A}</a:tableStyleId>
              </a:tblPr>
              <a:tblGrid>
                <a:gridCol w="1440160"/>
                <a:gridCol w="1368152"/>
                <a:gridCol w="1368152"/>
                <a:gridCol w="1584176"/>
                <a:gridCol w="1800200"/>
                <a:gridCol w="2016224"/>
              </a:tblGrid>
              <a:tr h="432048">
                <a:tc rowSpan="2">
                  <a:txBody>
                    <a:bodyPr/>
                    <a:lstStyle/>
                    <a:p>
                      <a:pPr algn="ctr">
                        <a:lnSpc>
                          <a:spcPts val="2000"/>
                        </a:lnSpc>
                      </a:pPr>
                      <a:r>
                        <a:rPr kumimoji="1" lang="ja-JP" altLang="en-US" sz="1400" b="1" dirty="0" smtClean="0">
                          <a:solidFill>
                            <a:schemeClr val="tx1"/>
                          </a:solidFill>
                        </a:rPr>
                        <a:t>都道府県</a:t>
                      </a:r>
                      <a:endParaRPr kumimoji="1" lang="en-US" altLang="ja-JP" sz="1400" b="1" dirty="0" smtClean="0">
                        <a:solidFill>
                          <a:schemeClr val="tx1"/>
                        </a:solidFill>
                      </a:endParaRPr>
                    </a:p>
                    <a:p>
                      <a:pPr algn="ctr">
                        <a:lnSpc>
                          <a:spcPts val="2000"/>
                        </a:lnSpc>
                      </a:pPr>
                      <a:r>
                        <a:rPr kumimoji="1" lang="ja-JP" altLang="en-US" sz="1400" b="1" dirty="0" smtClean="0">
                          <a:solidFill>
                            <a:schemeClr val="tx1"/>
                          </a:solidFill>
                        </a:rPr>
                        <a:t>標準保険料率</a:t>
                      </a:r>
                      <a:endParaRPr kumimoji="1" lang="en-US" altLang="ja-JP" sz="14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lnSpc>
                          <a:spcPts val="2000"/>
                        </a:lnSpc>
                      </a:pPr>
                      <a:r>
                        <a:rPr kumimoji="1" lang="ja-JP" altLang="en-US" sz="1400" b="1" dirty="0" smtClean="0">
                          <a:solidFill>
                            <a:schemeClr val="tx1"/>
                          </a:solidFill>
                        </a:rPr>
                        <a:t>一人当たり医療費</a:t>
                      </a:r>
                      <a:endParaRPr kumimoji="1" lang="en-US" altLang="ja-JP" sz="14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hMerge="1">
                  <a:txBody>
                    <a:bodyPr/>
                    <a:lstStyle/>
                    <a:p>
                      <a:pPr algn="ctr">
                        <a:lnSpc>
                          <a:spcPts val="2000"/>
                        </a:lnSpc>
                      </a:pP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lnSpc>
                          <a:spcPts val="2000"/>
                        </a:lnSpc>
                      </a:pPr>
                      <a:r>
                        <a:rPr kumimoji="1" lang="ja-JP" altLang="en-US" sz="1400" b="1" dirty="0" smtClean="0">
                          <a:solidFill>
                            <a:schemeClr val="tx1"/>
                          </a:solidFill>
                        </a:rPr>
                        <a:t>市町村</a:t>
                      </a:r>
                      <a:endParaRPr kumimoji="1" lang="en-US" altLang="ja-JP" sz="1400" b="1" dirty="0" smtClean="0">
                        <a:solidFill>
                          <a:schemeClr val="tx1"/>
                        </a:solidFill>
                      </a:endParaRPr>
                    </a:p>
                    <a:p>
                      <a:pPr algn="ctr">
                        <a:lnSpc>
                          <a:spcPts val="2000"/>
                        </a:lnSpc>
                      </a:pPr>
                      <a:r>
                        <a:rPr kumimoji="1" lang="ja-JP" altLang="en-US" sz="1400" b="1" dirty="0" smtClean="0">
                          <a:solidFill>
                            <a:schemeClr val="tx1"/>
                          </a:solidFill>
                        </a:rPr>
                        <a:t>標準保険料率</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rowSpan="2">
                  <a:txBody>
                    <a:bodyPr/>
                    <a:lstStyle/>
                    <a:p>
                      <a:pPr algn="ctr">
                        <a:lnSpc>
                          <a:spcPts val="2000"/>
                        </a:lnSpc>
                      </a:pPr>
                      <a:r>
                        <a:rPr kumimoji="1" lang="ja-JP" altLang="en-US" sz="1400" b="1" dirty="0" smtClean="0">
                          <a:solidFill>
                            <a:schemeClr val="tx1"/>
                          </a:solidFill>
                        </a:rPr>
                        <a:t>当該市町村の</a:t>
                      </a:r>
                      <a:endParaRPr kumimoji="1" lang="en-US" altLang="ja-JP" sz="1400" b="1" dirty="0" smtClean="0">
                        <a:solidFill>
                          <a:schemeClr val="tx1"/>
                        </a:solidFill>
                      </a:endParaRPr>
                    </a:p>
                    <a:p>
                      <a:pPr algn="ctr">
                        <a:lnSpc>
                          <a:spcPts val="2000"/>
                        </a:lnSpc>
                      </a:pPr>
                      <a:r>
                        <a:rPr kumimoji="1" lang="ja-JP" altLang="en-US" sz="1400" b="1" dirty="0" smtClean="0">
                          <a:solidFill>
                            <a:schemeClr val="tx1"/>
                          </a:solidFill>
                        </a:rPr>
                        <a:t>保険料算定方式で</a:t>
                      </a:r>
                      <a:endParaRPr kumimoji="1" lang="en-US" altLang="ja-JP" sz="1400" b="1" dirty="0" smtClean="0">
                        <a:solidFill>
                          <a:schemeClr val="tx1"/>
                        </a:solidFill>
                      </a:endParaRPr>
                    </a:p>
                    <a:p>
                      <a:pPr algn="ctr">
                        <a:lnSpc>
                          <a:spcPts val="2000"/>
                        </a:lnSpc>
                      </a:pPr>
                      <a:r>
                        <a:rPr kumimoji="1" lang="ja-JP" altLang="en-US" sz="1400" b="1" dirty="0" smtClean="0">
                          <a:solidFill>
                            <a:schemeClr val="tx1"/>
                          </a:solidFill>
                        </a:rPr>
                        <a:t>算出した場合</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rowSpan="2">
                  <a:txBody>
                    <a:bodyPr/>
                    <a:lstStyle/>
                    <a:p>
                      <a:pPr algn="ctr">
                        <a:lnSpc>
                          <a:spcPts val="2000"/>
                        </a:lnSpc>
                      </a:pPr>
                      <a:r>
                        <a:rPr kumimoji="1" lang="ja-JP" altLang="en-US" sz="1400" b="1" dirty="0" smtClean="0">
                          <a:solidFill>
                            <a:schemeClr val="tx1"/>
                          </a:solidFill>
                        </a:rPr>
                        <a:t>実際の保険料率</a:t>
                      </a:r>
                      <a:endParaRPr kumimoji="1" lang="en-US" altLang="ja-JP" sz="1400" b="1" dirty="0" smtClean="0">
                        <a:solidFill>
                          <a:schemeClr val="tx1"/>
                        </a:solidFill>
                      </a:endParaRPr>
                    </a:p>
                    <a:p>
                      <a:pPr algn="ctr">
                        <a:lnSpc>
                          <a:spcPts val="2000"/>
                        </a:lnSpc>
                      </a:pPr>
                      <a:r>
                        <a:rPr kumimoji="1" lang="ja-JP" altLang="en-US" sz="1400" b="1" dirty="0" smtClean="0">
                          <a:solidFill>
                            <a:schemeClr val="tx1"/>
                          </a:solidFill>
                        </a:rPr>
                        <a:t>（市町村が決定）</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r>
              <a:tr h="288032">
                <a:tc vMerge="1">
                  <a:txBody>
                    <a:bodyPr/>
                    <a:lstStyle/>
                    <a:p>
                      <a:pPr marL="0" marR="0" indent="0" algn="ctr" defTabSz="914400" rtl="0" eaLnBrk="1" fontAlgn="auto" latinLnBrk="0" hangingPunct="1">
                        <a:lnSpc>
                          <a:spcPts val="2000"/>
                        </a:lnSpc>
                        <a:spcBef>
                          <a:spcPts val="0"/>
                        </a:spcBef>
                        <a:spcAft>
                          <a:spcPts val="0"/>
                        </a:spcAft>
                        <a:buClrTx/>
                        <a:buSzTx/>
                        <a:buFontTx/>
                        <a:buNone/>
                        <a:tabLst/>
                        <a:defRPr/>
                      </a:pPr>
                      <a:endParaRPr kumimoji="1" lang="ja-JP" altLang="en-US" sz="14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ts val="2000"/>
                        </a:lnSpc>
                        <a:spcBef>
                          <a:spcPts val="0"/>
                        </a:spcBef>
                        <a:spcAft>
                          <a:spcPts val="0"/>
                        </a:spcAft>
                        <a:buClrTx/>
                        <a:buSzTx/>
                        <a:buFontTx/>
                        <a:buNone/>
                        <a:tabLst/>
                        <a:defRPr/>
                      </a:pPr>
                      <a:r>
                        <a:rPr kumimoji="1" lang="ja-JP" altLang="en-US" sz="1100" b="0" dirty="0" smtClean="0">
                          <a:solidFill>
                            <a:schemeClr val="tx1"/>
                          </a:solidFill>
                          <a:latin typeface="ＭＳ Ｐ明朝" panose="02020600040205080304" pitchFamily="18" charset="-128"/>
                          <a:ea typeface="ＭＳ Ｐ明朝" panose="02020600040205080304" pitchFamily="18" charset="-128"/>
                        </a:rPr>
                        <a:t>（年齢構成調整前）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marR="0" indent="0" algn="ctr" defTabSz="914400" rtl="0" eaLnBrk="1" fontAlgn="auto" latinLnBrk="0" hangingPunct="1">
                        <a:lnSpc>
                          <a:spcPts val="2000"/>
                        </a:lnSpc>
                        <a:spcBef>
                          <a:spcPts val="0"/>
                        </a:spcBef>
                        <a:spcAft>
                          <a:spcPts val="0"/>
                        </a:spcAft>
                        <a:buClrTx/>
                        <a:buSzTx/>
                        <a:buFontTx/>
                        <a:buNone/>
                        <a:tabLst/>
                        <a:defRPr/>
                      </a:pPr>
                      <a:r>
                        <a:rPr kumimoji="1" lang="ja-JP" altLang="en-US" sz="1100" b="1" u="none" dirty="0" smtClean="0">
                          <a:solidFill>
                            <a:schemeClr val="tx1"/>
                          </a:solidFill>
                          <a:latin typeface="+mj-ea"/>
                          <a:ea typeface="+mj-ea"/>
                        </a:rPr>
                        <a:t>（年齢構成調整後）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vMerge="1">
                  <a:txBody>
                    <a:bodyPr/>
                    <a:lstStyle/>
                    <a:p>
                      <a:pPr algn="ctr">
                        <a:lnSpc>
                          <a:spcPts val="2000"/>
                        </a:lnSpc>
                      </a:pP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lnSpc>
                          <a:spcPts val="2000"/>
                        </a:lnSpc>
                      </a:pP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lnSpc>
                          <a:spcPts val="2000"/>
                        </a:lnSpc>
                      </a:pP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94754">
                <a:tc rowSpan="2">
                  <a:txBody>
                    <a:bodyPr/>
                    <a:lstStyle/>
                    <a:p>
                      <a:pPr algn="l">
                        <a:lnSpc>
                          <a:spcPts val="20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8</a:t>
                      </a:r>
                      <a:r>
                        <a:rPr kumimoji="1" lang="ja-JP" altLang="en-US" sz="1400" b="0" dirty="0" smtClean="0">
                          <a:solidFill>
                            <a:schemeClr val="tx1"/>
                          </a:solidFill>
                          <a:latin typeface="+mn-ea"/>
                          <a:ea typeface="+mn-ea"/>
                        </a:rPr>
                        <a:t>％</a:t>
                      </a:r>
                    </a:p>
                    <a:p>
                      <a:pPr algn="l">
                        <a:lnSpc>
                          <a:spcPts val="2000"/>
                        </a:lnSpc>
                      </a:pPr>
                      <a:r>
                        <a:rPr kumimoji="1" lang="ja-JP" altLang="en-US" sz="1400" b="0" dirty="0" smtClean="0">
                          <a:solidFill>
                            <a:schemeClr val="tx1"/>
                          </a:solidFill>
                          <a:latin typeface="+mn-ea"/>
                          <a:ea typeface="+mn-ea"/>
                        </a:rPr>
                        <a:t>均等割 </a:t>
                      </a:r>
                      <a:r>
                        <a:rPr kumimoji="1" lang="en-US" altLang="ja-JP" sz="1400" b="0" dirty="0" smtClean="0">
                          <a:solidFill>
                            <a:schemeClr val="tx1"/>
                          </a:solidFill>
                          <a:latin typeface="+mn-ea"/>
                          <a:ea typeface="+mn-ea"/>
                        </a:rPr>
                        <a:t>40,000</a:t>
                      </a:r>
                      <a:r>
                        <a:rPr kumimoji="1" lang="ja-JP" altLang="en-US" sz="1400" b="0" dirty="0" smtClean="0">
                          <a:solidFill>
                            <a:schemeClr val="tx1"/>
                          </a:solidFill>
                          <a:latin typeface="+mn-ea"/>
                          <a:ea typeface="+mn-ea"/>
                        </a:rPr>
                        <a:t>円</a:t>
                      </a:r>
                      <a:endParaRPr kumimoji="1" lang="ja-JP" altLang="en-US" sz="140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2000"/>
                        </a:lnSpc>
                      </a:pPr>
                      <a:r>
                        <a:rPr kumimoji="1" lang="en-US" altLang="ja-JP" sz="1400" b="0" smtClean="0">
                          <a:solidFill>
                            <a:schemeClr val="tx1"/>
                          </a:solidFill>
                          <a:latin typeface="+mn-ea"/>
                          <a:ea typeface="+mn-ea"/>
                        </a:rPr>
                        <a:t>A</a:t>
                      </a:r>
                      <a:r>
                        <a:rPr kumimoji="1" lang="ja-JP" altLang="en-US" sz="1400" b="0" smtClean="0">
                          <a:solidFill>
                            <a:schemeClr val="tx1"/>
                          </a:solidFill>
                          <a:latin typeface="+mn-ea"/>
                          <a:ea typeface="+mn-ea"/>
                        </a:rPr>
                        <a:t>市：</a:t>
                      </a:r>
                      <a:endParaRPr kumimoji="1" lang="en-US" altLang="ja-JP" sz="1400" b="0" smtClean="0">
                        <a:solidFill>
                          <a:schemeClr val="tx1"/>
                        </a:solidFill>
                        <a:latin typeface="+mn-ea"/>
                        <a:ea typeface="+mn-ea"/>
                      </a:endParaRPr>
                    </a:p>
                    <a:p>
                      <a:pPr algn="ctr">
                        <a:lnSpc>
                          <a:spcPts val="2000"/>
                        </a:lnSpc>
                      </a:pPr>
                      <a:r>
                        <a:rPr kumimoji="1" lang="en-US" altLang="ja-JP" sz="1400" b="0" dirty="0" smtClean="0">
                          <a:solidFill>
                            <a:schemeClr val="tx1"/>
                          </a:solidFill>
                          <a:latin typeface="+mn-ea"/>
                          <a:ea typeface="+mn-ea"/>
                        </a:rPr>
                        <a:t>380,000</a:t>
                      </a:r>
                      <a:r>
                        <a:rPr kumimoji="1" lang="ja-JP" altLang="en-US" sz="1400" b="0" dirty="0" smtClean="0">
                          <a:solidFill>
                            <a:schemeClr val="tx1"/>
                          </a:solidFill>
                          <a:latin typeface="+mn-ea"/>
                          <a:ea typeface="+mn-ea"/>
                        </a:rPr>
                        <a:t>円</a:t>
                      </a:r>
                      <a:endParaRPr kumimoji="1" lang="ja-JP" altLang="en-US"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ts val="2000"/>
                        </a:lnSpc>
                        <a:spcBef>
                          <a:spcPts val="0"/>
                        </a:spcBef>
                        <a:spcAft>
                          <a:spcPts val="0"/>
                        </a:spcAft>
                        <a:buClrTx/>
                        <a:buSzTx/>
                        <a:buFontTx/>
                        <a:buNone/>
                        <a:tabLst/>
                        <a:defRPr/>
                      </a:pPr>
                      <a:r>
                        <a:rPr kumimoji="1" lang="ja-JP" altLang="en-US" sz="1400" b="0" dirty="0" smtClean="0">
                          <a:solidFill>
                            <a:schemeClr val="tx1"/>
                          </a:solidFill>
                          <a:latin typeface="+mn-ea"/>
                          <a:ea typeface="+mn-ea"/>
                        </a:rPr>
                        <a:t>Ａ市：</a:t>
                      </a:r>
                      <a:endParaRPr kumimoji="1" lang="en-US" altLang="ja-JP" sz="1400" b="0" dirty="0" smtClean="0">
                        <a:solidFill>
                          <a:schemeClr val="tx1"/>
                        </a:solidFill>
                        <a:latin typeface="+mn-ea"/>
                        <a:ea typeface="+mn-ea"/>
                      </a:endParaRPr>
                    </a:p>
                    <a:p>
                      <a:pPr marL="0" marR="0" indent="0" algn="ctr" defTabSz="914400" rtl="0" eaLnBrk="1" fontAlgn="auto" latinLnBrk="0" hangingPunct="1">
                        <a:lnSpc>
                          <a:spcPts val="2000"/>
                        </a:lnSpc>
                        <a:spcBef>
                          <a:spcPts val="0"/>
                        </a:spcBef>
                        <a:spcAft>
                          <a:spcPts val="0"/>
                        </a:spcAft>
                        <a:buClrTx/>
                        <a:buSzTx/>
                        <a:buFontTx/>
                        <a:buNone/>
                        <a:tabLst/>
                        <a:defRPr/>
                      </a:pPr>
                      <a:r>
                        <a:rPr kumimoji="1" lang="en-US" altLang="ja-JP" sz="1400" b="0" dirty="0" smtClean="0">
                          <a:solidFill>
                            <a:schemeClr val="tx1"/>
                          </a:solidFill>
                          <a:latin typeface="+mn-ea"/>
                          <a:ea typeface="+mn-ea"/>
                        </a:rPr>
                        <a:t>400,000</a:t>
                      </a:r>
                      <a:r>
                        <a:rPr kumimoji="1" lang="ja-JP" altLang="en-US" sz="1400" b="0" dirty="0" smtClean="0">
                          <a:solidFill>
                            <a:schemeClr val="tx1"/>
                          </a:solidFill>
                          <a:latin typeface="+mn-ea"/>
                          <a:ea typeface="+mn-ea"/>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ja-JP" altLang="en-US" sz="1400" b="0" dirty="0" smtClean="0">
                          <a:solidFill>
                            <a:schemeClr val="tx1"/>
                          </a:solidFill>
                          <a:latin typeface="+mn-ea"/>
                          <a:ea typeface="+mn-ea"/>
                        </a:rPr>
                        <a:t>Ａ市：</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10</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baseline="0" dirty="0" smtClean="0">
                          <a:solidFill>
                            <a:schemeClr val="tx1"/>
                          </a:solidFill>
                          <a:latin typeface="+mn-ea"/>
                          <a:ea typeface="+mn-ea"/>
                        </a:rPr>
                        <a:t> 均等割 </a:t>
                      </a:r>
                      <a:r>
                        <a:rPr kumimoji="1" lang="en-US" altLang="ja-JP" sz="1400" b="0" baseline="0" dirty="0" smtClean="0">
                          <a:solidFill>
                            <a:schemeClr val="tx1"/>
                          </a:solidFill>
                          <a:latin typeface="+mn-ea"/>
                          <a:ea typeface="+mn-ea"/>
                        </a:rPr>
                        <a:t>50,000</a:t>
                      </a:r>
                      <a:r>
                        <a:rPr kumimoji="1" lang="ja-JP" altLang="en-US" sz="1400" b="0" baseline="0" dirty="0" smtClean="0">
                          <a:solidFill>
                            <a:schemeClr val="tx1"/>
                          </a:solidFill>
                          <a:latin typeface="+mn-ea"/>
                          <a:ea typeface="+mn-ea"/>
                        </a:rPr>
                        <a:t>円　</a:t>
                      </a:r>
                      <a:endParaRPr kumimoji="1" lang="ja-JP" altLang="en-US"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en-US" altLang="ja-JP" sz="1400" b="0" baseline="0" dirty="0" smtClean="0">
                          <a:solidFill>
                            <a:schemeClr val="tx1"/>
                          </a:solidFill>
                          <a:latin typeface="+mn-ea"/>
                          <a:ea typeface="+mn-ea"/>
                        </a:rPr>
                        <a:t>A</a:t>
                      </a:r>
                      <a:r>
                        <a:rPr kumimoji="1" lang="ja-JP" altLang="en-US" sz="1400" b="0" baseline="0" dirty="0" smtClean="0">
                          <a:solidFill>
                            <a:schemeClr val="tx1"/>
                          </a:solidFill>
                          <a:latin typeface="+mn-ea"/>
                          <a:ea typeface="+mn-ea"/>
                        </a:rPr>
                        <a:t>市： </a:t>
                      </a:r>
                      <a:endParaRPr kumimoji="1" lang="en-US" altLang="ja-JP" sz="1400" b="0" baseline="0" dirty="0" smtClean="0">
                        <a:solidFill>
                          <a:schemeClr val="tx1"/>
                        </a:solidFill>
                        <a:latin typeface="+mn-ea"/>
                        <a:ea typeface="+mn-ea"/>
                      </a:endParaRPr>
                    </a:p>
                    <a:p>
                      <a:pPr algn="l">
                        <a:lnSpc>
                          <a:spcPts val="1800"/>
                        </a:lnSpc>
                      </a:pPr>
                      <a:r>
                        <a:rPr kumimoji="1" lang="ja-JP" altLang="en-US" sz="1400" b="0" baseline="0" dirty="0" smtClean="0">
                          <a:solidFill>
                            <a:schemeClr val="tx1"/>
                          </a:solidFill>
                          <a:latin typeface="+mn-ea"/>
                          <a:ea typeface="+mn-ea"/>
                        </a:rPr>
                        <a:t>   </a:t>
                      </a:r>
                      <a:r>
                        <a:rPr kumimoji="1" lang="ja-JP" altLang="en-US" sz="1400" b="0" dirty="0" smtClean="0">
                          <a:solidFill>
                            <a:schemeClr val="tx1"/>
                          </a:solidFill>
                          <a:latin typeface="+mn-ea"/>
                          <a:ea typeface="+mn-ea"/>
                        </a:rPr>
                        <a:t>所得割 </a:t>
                      </a:r>
                      <a:r>
                        <a:rPr kumimoji="1" lang="en-US" altLang="ja-JP" sz="1400" b="0" dirty="0" smtClean="0">
                          <a:solidFill>
                            <a:schemeClr val="tx1"/>
                          </a:solidFill>
                          <a:latin typeface="+mn-ea"/>
                          <a:ea typeface="+mn-ea"/>
                        </a:rPr>
                        <a:t>10</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a:t>
                      </a:r>
                      <a:r>
                        <a:rPr kumimoji="1" lang="ja-JP" altLang="en-US" sz="1400" b="0" baseline="0" dirty="0" smtClean="0">
                          <a:solidFill>
                            <a:schemeClr val="tx1"/>
                          </a:solidFill>
                          <a:latin typeface="+mn-ea"/>
                          <a:ea typeface="+mn-ea"/>
                        </a:rPr>
                        <a:t>均等割 </a:t>
                      </a:r>
                      <a:r>
                        <a:rPr kumimoji="1" lang="en-US" altLang="ja-JP" sz="1400" b="0" baseline="0" dirty="0" smtClean="0">
                          <a:solidFill>
                            <a:schemeClr val="tx1"/>
                          </a:solidFill>
                          <a:latin typeface="+mn-ea"/>
                          <a:ea typeface="+mn-ea"/>
                        </a:rPr>
                        <a:t>50,000</a:t>
                      </a:r>
                      <a:r>
                        <a:rPr kumimoji="1" lang="ja-JP" altLang="en-US" sz="1400" b="0" baseline="0" dirty="0" smtClean="0">
                          <a:solidFill>
                            <a:schemeClr val="tx1"/>
                          </a:solidFill>
                          <a:latin typeface="+mn-ea"/>
                          <a:ea typeface="+mn-ea"/>
                        </a:rPr>
                        <a:t>円　</a:t>
                      </a:r>
                      <a:endParaRPr kumimoji="1" lang="ja-JP" altLang="en-US"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ja-JP" altLang="en-US" sz="1400" b="0" dirty="0" smtClean="0">
                          <a:solidFill>
                            <a:schemeClr val="tx1"/>
                          </a:solidFill>
                          <a:latin typeface="+mn-ea"/>
                          <a:ea typeface="+mn-ea"/>
                        </a:rPr>
                        <a:t>Ａ市</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10</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baseline="0" dirty="0" smtClean="0">
                          <a:solidFill>
                            <a:schemeClr val="tx1"/>
                          </a:solidFill>
                          <a:latin typeface="+mn-ea"/>
                          <a:ea typeface="+mn-ea"/>
                        </a:rPr>
                        <a:t> 均等割 </a:t>
                      </a:r>
                      <a:r>
                        <a:rPr kumimoji="1" lang="en-US" altLang="ja-JP" sz="1400" b="0" baseline="0" dirty="0" smtClean="0">
                          <a:solidFill>
                            <a:schemeClr val="tx1"/>
                          </a:solidFill>
                          <a:latin typeface="+mn-ea"/>
                          <a:ea typeface="+mn-ea"/>
                        </a:rPr>
                        <a:t>50,000</a:t>
                      </a:r>
                      <a:r>
                        <a:rPr kumimoji="1" lang="ja-JP" altLang="en-US" sz="1400" b="0" baseline="0" dirty="0" smtClean="0">
                          <a:solidFill>
                            <a:schemeClr val="tx1"/>
                          </a:solidFill>
                          <a:latin typeface="+mn-ea"/>
                          <a:ea typeface="+mn-ea"/>
                        </a:rPr>
                        <a:t>円　</a:t>
                      </a:r>
                      <a:endParaRPr kumimoji="1" lang="ja-JP" altLang="en-US"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36104">
                <a:tc vMerge="1">
                  <a:txBody>
                    <a:bodyPr/>
                    <a:lstStyle/>
                    <a:p>
                      <a:pPr algn="ctr">
                        <a:lnSpc>
                          <a:spcPts val="2000"/>
                        </a:lnSpc>
                      </a:pPr>
                      <a:endParaRPr kumimoji="1" lang="en-US" altLang="ja-JP" sz="14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2000"/>
                        </a:lnSpc>
                      </a:pPr>
                      <a:r>
                        <a:rPr kumimoji="1" lang="ja-JP" altLang="en-US" sz="1400" b="0" dirty="0" smtClean="0">
                          <a:solidFill>
                            <a:schemeClr val="tx1"/>
                          </a:solidFill>
                          <a:latin typeface="+mn-ea"/>
                          <a:ea typeface="+mn-ea"/>
                        </a:rPr>
                        <a:t>Ｂ町：</a:t>
                      </a:r>
                      <a:endParaRPr kumimoji="1" lang="en-US" altLang="ja-JP" sz="1400" b="0" dirty="0" smtClean="0">
                        <a:solidFill>
                          <a:schemeClr val="tx1"/>
                        </a:solidFill>
                        <a:latin typeface="+mn-ea"/>
                        <a:ea typeface="+mn-ea"/>
                      </a:endParaRPr>
                    </a:p>
                    <a:p>
                      <a:pPr algn="ctr">
                        <a:lnSpc>
                          <a:spcPts val="2000"/>
                        </a:lnSpc>
                      </a:pPr>
                      <a:r>
                        <a:rPr kumimoji="1" lang="en-US" altLang="ja-JP" sz="1400" b="0" dirty="0" smtClean="0">
                          <a:solidFill>
                            <a:schemeClr val="tx1"/>
                          </a:solidFill>
                          <a:latin typeface="+mn-ea"/>
                          <a:ea typeface="+mn-ea"/>
                        </a:rPr>
                        <a:t>300,000</a:t>
                      </a:r>
                      <a:r>
                        <a:rPr kumimoji="1" lang="ja-JP" altLang="en-US" sz="1400" b="0" dirty="0" smtClean="0">
                          <a:solidFill>
                            <a:schemeClr val="tx1"/>
                          </a:solidFill>
                          <a:latin typeface="+mn-ea"/>
                          <a:ea typeface="+mn-ea"/>
                        </a:rPr>
                        <a:t>円</a:t>
                      </a:r>
                      <a:endParaRPr kumimoji="1" lang="en-US" altLang="ja-JP" sz="14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ts val="2000"/>
                        </a:lnSpc>
                        <a:spcBef>
                          <a:spcPts val="0"/>
                        </a:spcBef>
                        <a:spcAft>
                          <a:spcPts val="0"/>
                        </a:spcAft>
                        <a:buClrTx/>
                        <a:buSzTx/>
                        <a:buFontTx/>
                        <a:buNone/>
                        <a:tabLst/>
                        <a:defRPr/>
                      </a:pPr>
                      <a:r>
                        <a:rPr kumimoji="1" lang="ja-JP" altLang="en-US" sz="1400" b="0" smtClean="0">
                          <a:solidFill>
                            <a:schemeClr val="tx1"/>
                          </a:solidFill>
                          <a:latin typeface="+mn-ea"/>
                          <a:ea typeface="+mn-ea"/>
                        </a:rPr>
                        <a:t>Ｂ町：</a:t>
                      </a:r>
                      <a:endParaRPr kumimoji="1" lang="en-US" altLang="ja-JP" sz="1400" b="0" smtClean="0">
                        <a:solidFill>
                          <a:schemeClr val="tx1"/>
                        </a:solidFill>
                        <a:latin typeface="+mn-ea"/>
                        <a:ea typeface="+mn-ea"/>
                      </a:endParaRPr>
                    </a:p>
                    <a:p>
                      <a:pPr marL="0" marR="0" indent="0" algn="ctr" defTabSz="914400" rtl="0" eaLnBrk="1" fontAlgn="auto" latinLnBrk="0" hangingPunct="1">
                        <a:lnSpc>
                          <a:spcPts val="2000"/>
                        </a:lnSpc>
                        <a:spcBef>
                          <a:spcPts val="0"/>
                        </a:spcBef>
                        <a:spcAft>
                          <a:spcPts val="0"/>
                        </a:spcAft>
                        <a:buClrTx/>
                        <a:buSzTx/>
                        <a:buFontTx/>
                        <a:buNone/>
                        <a:tabLst/>
                        <a:defRPr/>
                      </a:pPr>
                      <a:r>
                        <a:rPr kumimoji="1" lang="en-US" altLang="ja-JP" sz="1400" b="0" smtClean="0">
                          <a:solidFill>
                            <a:schemeClr val="tx1"/>
                          </a:solidFill>
                          <a:latin typeface="+mn-ea"/>
                          <a:ea typeface="+mn-ea"/>
                        </a:rPr>
                        <a:t>240,000</a:t>
                      </a:r>
                      <a:r>
                        <a:rPr kumimoji="1" lang="ja-JP" altLang="en-US" sz="1400" b="0" dirty="0" smtClean="0">
                          <a:solidFill>
                            <a:schemeClr val="tx1"/>
                          </a:solidFill>
                          <a:latin typeface="+mn-ea"/>
                          <a:ea typeface="+mn-ea"/>
                        </a:rPr>
                        <a:t>円</a:t>
                      </a:r>
                      <a:endParaRPr kumimoji="1" lang="en-US" altLang="ja-JP" sz="1400" b="0" dirty="0" smtClean="0">
                        <a:solidFill>
                          <a:schemeClr val="tx1"/>
                        </a:solidFill>
                        <a:latin typeface="+mn-ea"/>
                        <a:ea typeface="+mn-ea"/>
                      </a:endParaRPr>
                    </a:p>
                    <a:p>
                      <a:pPr marL="0" marR="0" indent="0" algn="ctr" defTabSz="914400" rtl="0" eaLnBrk="1" fontAlgn="auto" latinLnBrk="0" hangingPunct="1">
                        <a:lnSpc>
                          <a:spcPts val="2000"/>
                        </a:lnSpc>
                        <a:spcBef>
                          <a:spcPts val="0"/>
                        </a:spcBef>
                        <a:spcAft>
                          <a:spcPts val="0"/>
                        </a:spcAft>
                        <a:buClrTx/>
                        <a:buSzTx/>
                        <a:buFontTx/>
                        <a:buNone/>
                        <a:tabLst/>
                        <a:defRPr/>
                      </a:pPr>
                      <a:r>
                        <a:rPr kumimoji="1" lang="ja-JP" altLang="en-US" sz="1200" b="0" dirty="0" smtClean="0">
                          <a:solidFill>
                            <a:schemeClr val="tx1"/>
                          </a:solidFill>
                          <a:latin typeface="ＭＳ Ｐ明朝" panose="02020600040205080304" pitchFamily="18" charset="-128"/>
                          <a:ea typeface="ＭＳ Ｐ明朝" panose="02020600040205080304" pitchFamily="18" charset="-128"/>
                        </a:rPr>
                        <a:t>（</a:t>
                      </a:r>
                      <a:r>
                        <a:rPr kumimoji="1" lang="en-US" altLang="ja-JP" sz="1200" b="0" dirty="0" smtClean="0">
                          <a:solidFill>
                            <a:schemeClr val="tx1"/>
                          </a:solidFill>
                          <a:latin typeface="ＭＳ Ｐ明朝" panose="02020600040205080304" pitchFamily="18" charset="-128"/>
                          <a:ea typeface="ＭＳ Ｐ明朝" panose="02020600040205080304" pitchFamily="18" charset="-128"/>
                        </a:rPr>
                        <a:t>A</a:t>
                      </a:r>
                      <a:r>
                        <a:rPr kumimoji="1" lang="ja-JP" altLang="en-US" sz="1200" b="0" dirty="0" smtClean="0">
                          <a:solidFill>
                            <a:schemeClr val="tx1"/>
                          </a:solidFill>
                          <a:latin typeface="ＭＳ Ｐ明朝" panose="02020600040205080304" pitchFamily="18" charset="-128"/>
                          <a:ea typeface="ＭＳ Ｐ明朝" panose="02020600040205080304" pitchFamily="18" charset="-128"/>
                        </a:rPr>
                        <a:t>市の</a:t>
                      </a:r>
                      <a:r>
                        <a:rPr kumimoji="1" lang="ja-JP" altLang="en-US" sz="1200" b="0" smtClean="0">
                          <a:solidFill>
                            <a:schemeClr val="tx1"/>
                          </a:solidFill>
                          <a:latin typeface="ＭＳ Ｐ明朝" panose="02020600040205080304" pitchFamily="18" charset="-128"/>
                          <a:ea typeface="ＭＳ Ｐ明朝" panose="02020600040205080304" pitchFamily="18" charset="-128"/>
                        </a:rPr>
                        <a:t>６割）</a:t>
                      </a:r>
                      <a:endParaRPr kumimoji="1" lang="en-US" altLang="ja-JP" sz="12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ja-JP" altLang="en-US" sz="1400" b="0" dirty="0" smtClean="0">
                          <a:solidFill>
                            <a:schemeClr val="tx1"/>
                          </a:solidFill>
                          <a:latin typeface="+mn-ea"/>
                          <a:ea typeface="+mn-ea"/>
                        </a:rPr>
                        <a:t>Ｂ町： </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6</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baseline="0" dirty="0" smtClean="0">
                          <a:solidFill>
                            <a:schemeClr val="tx1"/>
                          </a:solidFill>
                          <a:latin typeface="+mn-ea"/>
                          <a:ea typeface="+mn-ea"/>
                        </a:rPr>
                        <a:t> 均等割 </a:t>
                      </a:r>
                      <a:r>
                        <a:rPr kumimoji="1" lang="en-US" altLang="ja-JP" sz="1400" b="0" baseline="0" dirty="0" smtClean="0">
                          <a:solidFill>
                            <a:schemeClr val="tx1"/>
                          </a:solidFill>
                          <a:latin typeface="+mn-ea"/>
                          <a:ea typeface="+mn-ea"/>
                        </a:rPr>
                        <a:t>30,000</a:t>
                      </a:r>
                      <a:r>
                        <a:rPr kumimoji="1" lang="ja-JP" altLang="en-US" sz="1400" b="0" baseline="0" dirty="0" smtClean="0">
                          <a:solidFill>
                            <a:schemeClr val="tx1"/>
                          </a:solidFill>
                          <a:latin typeface="+mn-ea"/>
                          <a:ea typeface="+mn-ea"/>
                        </a:rPr>
                        <a:t>円</a:t>
                      </a:r>
                      <a:endParaRPr kumimoji="1" lang="en-US" altLang="ja-JP" sz="1400" b="0" baseline="0" dirty="0" smtClean="0">
                        <a:solidFill>
                          <a:schemeClr val="tx1"/>
                        </a:solidFill>
                        <a:latin typeface="+mn-ea"/>
                        <a:ea typeface="+mn-ea"/>
                      </a:endParaRPr>
                    </a:p>
                    <a:p>
                      <a:pPr algn="ctr">
                        <a:lnSpc>
                          <a:spcPts val="2000"/>
                        </a:lnSpc>
                      </a:pPr>
                      <a:r>
                        <a:rPr kumimoji="1" lang="ja-JP" altLang="en-US" sz="1200" b="0" baseline="0" dirty="0" smtClean="0">
                          <a:solidFill>
                            <a:schemeClr val="tx1"/>
                          </a:solidFill>
                          <a:latin typeface="ＭＳ Ｐ明朝" panose="02020600040205080304" pitchFamily="18" charset="-128"/>
                          <a:ea typeface="ＭＳ Ｐ明朝" panose="02020600040205080304" pitchFamily="18" charset="-128"/>
                        </a:rPr>
                        <a:t>（Ａ市の６割）</a:t>
                      </a:r>
                      <a:r>
                        <a:rPr kumimoji="1" lang="ja-JP" altLang="en-US" sz="1400" b="0" baseline="0" dirty="0" smtClean="0">
                          <a:solidFill>
                            <a:schemeClr val="tx1"/>
                          </a:solidFill>
                          <a:latin typeface="+mn-ea"/>
                          <a:ea typeface="+mn-ea"/>
                        </a:rPr>
                        <a:t>　</a:t>
                      </a:r>
                      <a:endParaRPr kumimoji="1" lang="ja-JP" altLang="en-US" sz="14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ja-JP" altLang="en-US" sz="1400" b="0" dirty="0" smtClean="0">
                          <a:solidFill>
                            <a:schemeClr val="tx1"/>
                          </a:solidFill>
                          <a:latin typeface="+mn-ea"/>
                          <a:ea typeface="+mn-ea"/>
                        </a:rPr>
                        <a:t>Ｂ町：　</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6</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a:t>
                      </a:r>
                      <a:r>
                        <a:rPr kumimoji="1" lang="ja-JP" altLang="en-US" sz="1400" b="0" baseline="0" dirty="0" smtClean="0">
                          <a:solidFill>
                            <a:schemeClr val="tx1"/>
                          </a:solidFill>
                          <a:latin typeface="+mn-ea"/>
                          <a:ea typeface="+mn-ea"/>
                        </a:rPr>
                        <a:t>均等割 </a:t>
                      </a:r>
                      <a:r>
                        <a:rPr kumimoji="1" lang="en-US" altLang="ja-JP" sz="1400" b="0" baseline="0" dirty="0" smtClean="0">
                          <a:solidFill>
                            <a:schemeClr val="tx1"/>
                          </a:solidFill>
                          <a:latin typeface="+mn-ea"/>
                          <a:ea typeface="+mn-ea"/>
                        </a:rPr>
                        <a:t>23,000</a:t>
                      </a:r>
                      <a:r>
                        <a:rPr kumimoji="1" lang="ja-JP" altLang="en-US" sz="1400" b="0" baseline="0" dirty="0" smtClean="0">
                          <a:solidFill>
                            <a:schemeClr val="tx1"/>
                          </a:solidFill>
                          <a:latin typeface="+mn-ea"/>
                          <a:ea typeface="+mn-ea"/>
                        </a:rPr>
                        <a:t>円</a:t>
                      </a:r>
                      <a:endParaRPr kumimoji="1" lang="en-US" altLang="ja-JP" sz="1400" b="0" baseline="0" dirty="0" smtClean="0">
                        <a:solidFill>
                          <a:schemeClr val="tx1"/>
                        </a:solidFill>
                        <a:latin typeface="+mn-ea"/>
                        <a:ea typeface="+mn-ea"/>
                      </a:endParaRPr>
                    </a:p>
                    <a:p>
                      <a:pPr algn="l">
                        <a:lnSpc>
                          <a:spcPts val="1800"/>
                        </a:lnSpc>
                      </a:pPr>
                      <a:r>
                        <a:rPr kumimoji="1" lang="ja-JP" altLang="en-US" sz="1400" b="0" baseline="0" dirty="0" smtClean="0">
                          <a:solidFill>
                            <a:schemeClr val="tx1"/>
                          </a:solidFill>
                          <a:latin typeface="+mn-ea"/>
                          <a:ea typeface="+mn-ea"/>
                        </a:rPr>
                        <a:t>　世帯割 </a:t>
                      </a:r>
                      <a:r>
                        <a:rPr kumimoji="1" lang="en-US" altLang="ja-JP" sz="1400" b="0" baseline="0" dirty="0" smtClean="0">
                          <a:solidFill>
                            <a:schemeClr val="tx1"/>
                          </a:solidFill>
                          <a:latin typeface="+mn-ea"/>
                          <a:ea typeface="+mn-ea"/>
                        </a:rPr>
                        <a:t>10,000</a:t>
                      </a:r>
                      <a:r>
                        <a:rPr kumimoji="1" lang="ja-JP" altLang="en-US" sz="1400" b="0" baseline="0" dirty="0" smtClean="0">
                          <a:solidFill>
                            <a:schemeClr val="tx1"/>
                          </a:solidFill>
                          <a:latin typeface="+mn-ea"/>
                          <a:ea typeface="+mn-ea"/>
                        </a:rPr>
                        <a:t>円　</a:t>
                      </a:r>
                      <a:endParaRPr kumimoji="1" lang="ja-JP" altLang="en-US" sz="14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800"/>
                        </a:lnSpc>
                      </a:pPr>
                      <a:r>
                        <a:rPr kumimoji="1" lang="ja-JP" altLang="en-US" sz="1400" b="0" dirty="0" smtClean="0">
                          <a:solidFill>
                            <a:schemeClr val="tx1"/>
                          </a:solidFill>
                          <a:latin typeface="+mn-ea"/>
                          <a:ea typeface="+mn-ea"/>
                        </a:rPr>
                        <a:t>Ｂ町　</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所得割   </a:t>
                      </a:r>
                      <a:r>
                        <a:rPr kumimoji="1" lang="en-US" altLang="ja-JP" sz="1400" b="0" dirty="0" smtClean="0">
                          <a:solidFill>
                            <a:schemeClr val="tx1"/>
                          </a:solidFill>
                          <a:latin typeface="+mn-ea"/>
                          <a:ea typeface="+mn-ea"/>
                        </a:rPr>
                        <a:t>5.8</a:t>
                      </a:r>
                      <a:r>
                        <a:rPr kumimoji="1" lang="ja-JP" altLang="en-US" sz="1400" b="0" dirty="0" smtClean="0">
                          <a:solidFill>
                            <a:schemeClr val="tx1"/>
                          </a:solidFill>
                          <a:latin typeface="+mn-ea"/>
                          <a:ea typeface="+mn-ea"/>
                        </a:rPr>
                        <a:t>％</a:t>
                      </a:r>
                      <a:endParaRPr kumimoji="1" lang="en-US" altLang="ja-JP" sz="1400" b="0" dirty="0" smtClean="0">
                        <a:solidFill>
                          <a:schemeClr val="tx1"/>
                        </a:solidFill>
                        <a:latin typeface="+mn-ea"/>
                        <a:ea typeface="+mn-ea"/>
                      </a:endParaRPr>
                    </a:p>
                    <a:p>
                      <a:pPr algn="l">
                        <a:lnSpc>
                          <a:spcPts val="1800"/>
                        </a:lnSpc>
                      </a:pPr>
                      <a:r>
                        <a:rPr kumimoji="1" lang="ja-JP" altLang="en-US" sz="1400" b="0" dirty="0" smtClean="0">
                          <a:solidFill>
                            <a:schemeClr val="tx1"/>
                          </a:solidFill>
                          <a:latin typeface="+mn-ea"/>
                          <a:ea typeface="+mn-ea"/>
                        </a:rPr>
                        <a:t>　</a:t>
                      </a:r>
                      <a:r>
                        <a:rPr kumimoji="1" lang="ja-JP" altLang="en-US" sz="1400" b="0" baseline="0" dirty="0" smtClean="0">
                          <a:solidFill>
                            <a:schemeClr val="tx1"/>
                          </a:solidFill>
                          <a:latin typeface="+mn-ea"/>
                          <a:ea typeface="+mn-ea"/>
                        </a:rPr>
                        <a:t>均等割 </a:t>
                      </a:r>
                      <a:r>
                        <a:rPr kumimoji="1" lang="en-US" altLang="ja-JP" sz="1400" b="0" baseline="0" dirty="0" smtClean="0">
                          <a:solidFill>
                            <a:schemeClr val="tx1"/>
                          </a:solidFill>
                          <a:latin typeface="+mn-ea"/>
                          <a:ea typeface="+mn-ea"/>
                        </a:rPr>
                        <a:t>22,000</a:t>
                      </a:r>
                      <a:r>
                        <a:rPr kumimoji="1" lang="ja-JP" altLang="en-US" sz="1400" b="0" baseline="0" dirty="0" smtClean="0">
                          <a:solidFill>
                            <a:schemeClr val="tx1"/>
                          </a:solidFill>
                          <a:latin typeface="+mn-ea"/>
                          <a:ea typeface="+mn-ea"/>
                        </a:rPr>
                        <a:t>円</a:t>
                      </a:r>
                      <a:endParaRPr kumimoji="1" lang="en-US" altLang="ja-JP" sz="1400" b="0" baseline="0" dirty="0" smtClean="0">
                        <a:solidFill>
                          <a:schemeClr val="tx1"/>
                        </a:solidFill>
                        <a:latin typeface="+mn-ea"/>
                        <a:ea typeface="+mn-ea"/>
                      </a:endParaRPr>
                    </a:p>
                    <a:p>
                      <a:pPr algn="l">
                        <a:lnSpc>
                          <a:spcPts val="1800"/>
                        </a:lnSpc>
                      </a:pPr>
                      <a:r>
                        <a:rPr kumimoji="1" lang="en-US" altLang="ja-JP" sz="1400" b="0" baseline="0" dirty="0" smtClean="0">
                          <a:solidFill>
                            <a:schemeClr val="tx1"/>
                          </a:solidFill>
                          <a:latin typeface="+mn-ea"/>
                          <a:ea typeface="+mn-ea"/>
                        </a:rPr>
                        <a:t>  </a:t>
                      </a:r>
                      <a:r>
                        <a:rPr kumimoji="1" lang="ja-JP" altLang="en-US" sz="1400" b="0" baseline="0" dirty="0" smtClean="0">
                          <a:solidFill>
                            <a:schemeClr val="tx1"/>
                          </a:solidFill>
                          <a:latin typeface="+mn-ea"/>
                          <a:ea typeface="+mn-ea"/>
                        </a:rPr>
                        <a:t>世帯割 </a:t>
                      </a:r>
                      <a:r>
                        <a:rPr kumimoji="1" lang="en-US" altLang="ja-JP" sz="1400" b="0" baseline="0" dirty="0" smtClean="0">
                          <a:solidFill>
                            <a:schemeClr val="tx1"/>
                          </a:solidFill>
                          <a:latin typeface="+mn-ea"/>
                          <a:ea typeface="+mn-ea"/>
                        </a:rPr>
                        <a:t>  9,000</a:t>
                      </a:r>
                      <a:r>
                        <a:rPr kumimoji="1" lang="ja-JP" altLang="en-US" sz="1400" b="0" baseline="0" dirty="0" smtClean="0">
                          <a:solidFill>
                            <a:schemeClr val="tx1"/>
                          </a:solidFill>
                          <a:latin typeface="+mn-ea"/>
                          <a:ea typeface="+mn-ea"/>
                        </a:rPr>
                        <a:t>円　</a:t>
                      </a:r>
                      <a:endParaRPr kumimoji="1" lang="ja-JP" altLang="en-US" sz="14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3" name="正方形/長方形 12"/>
          <p:cNvSpPr/>
          <p:nvPr/>
        </p:nvSpPr>
        <p:spPr>
          <a:xfrm>
            <a:off x="128463" y="2816299"/>
            <a:ext cx="7992889"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rPr>
              <a:t>　　（イメージ）</a:t>
            </a:r>
            <a:r>
              <a:rPr kumimoji="1" lang="ja-JP" altLang="en-US" sz="1400" b="1" dirty="0" smtClean="0">
                <a:solidFill>
                  <a:schemeClr val="tx1"/>
                </a:solidFill>
              </a:rPr>
              <a:t>　　</a:t>
            </a:r>
            <a:r>
              <a:rPr kumimoji="1" lang="en-US" altLang="ja-JP" sz="1200" dirty="0" smtClean="0">
                <a:solidFill>
                  <a:schemeClr val="tx1"/>
                </a:solidFill>
                <a:latin typeface="+mj-ea"/>
                <a:ea typeface="+mj-ea"/>
              </a:rPr>
              <a:t>※</a:t>
            </a:r>
            <a:r>
              <a:rPr lang="ja-JP" altLang="en-US" sz="1200" dirty="0" smtClean="0">
                <a:solidFill>
                  <a:schemeClr val="tx1"/>
                </a:solidFill>
                <a:latin typeface="+mj-ea"/>
                <a:ea typeface="+mj-ea"/>
              </a:rPr>
              <a:t>Ａ市とＢ町が同じ所得水準である場合</a:t>
            </a:r>
            <a:endParaRPr kumimoji="1" lang="ja-JP" altLang="en-US" sz="1200" dirty="0">
              <a:solidFill>
                <a:schemeClr val="tx1"/>
              </a:solidFill>
              <a:latin typeface="+mj-ea"/>
              <a:ea typeface="+mj-ea"/>
            </a:endParaRPr>
          </a:p>
        </p:txBody>
      </p:sp>
      <p:cxnSp>
        <p:nvCxnSpPr>
          <p:cNvPr id="7" name="直線矢印コネクタ 6"/>
          <p:cNvCxnSpPr/>
          <p:nvPr/>
        </p:nvCxnSpPr>
        <p:spPr>
          <a:xfrm flipH="1" flipV="1">
            <a:off x="5610969" y="5782688"/>
            <a:ext cx="144016" cy="37051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20952" y="6085266"/>
            <a:ext cx="1848505" cy="576032"/>
          </a:xfrm>
          <a:prstGeom prst="rect">
            <a:avLst/>
          </a:prstGeom>
          <a:solidFill>
            <a:srgbClr val="FFFF9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400" dirty="0" smtClean="0">
                <a:solidFill>
                  <a:schemeClr val="tx1"/>
                </a:solidFill>
              </a:rPr>
              <a:t>年齢調整後の医療費水準に応じた負担</a:t>
            </a:r>
            <a:endParaRPr kumimoji="1" lang="ja-JP" altLang="en-US" sz="1400" dirty="0">
              <a:solidFill>
                <a:schemeClr val="tx1"/>
              </a:solidFill>
            </a:endParaRPr>
          </a:p>
        </p:txBody>
      </p:sp>
      <p:cxnSp>
        <p:nvCxnSpPr>
          <p:cNvPr id="21" name="直線矢印コネクタ 20"/>
          <p:cNvCxnSpPr/>
          <p:nvPr/>
        </p:nvCxnSpPr>
        <p:spPr>
          <a:xfrm flipH="1" flipV="1">
            <a:off x="5682977" y="4739609"/>
            <a:ext cx="244795" cy="134565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H="1" flipV="1">
            <a:off x="7480754" y="5807121"/>
            <a:ext cx="280558" cy="36993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V="1">
            <a:off x="7761312" y="5807121"/>
            <a:ext cx="144016" cy="34608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7041232" y="6040535"/>
            <a:ext cx="2664296" cy="548755"/>
          </a:xfrm>
          <a:prstGeom prst="rect">
            <a:avLst/>
          </a:prstGeom>
          <a:solidFill>
            <a:srgbClr val="FFFF9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400" dirty="0" smtClean="0">
                <a:solidFill>
                  <a:schemeClr val="tx1"/>
                </a:solidFill>
              </a:rPr>
              <a:t>収納率向上等により、都道府県</a:t>
            </a:r>
            <a:r>
              <a:rPr kumimoji="1" lang="ja-JP" altLang="en-US" sz="1400" dirty="0" smtClean="0">
                <a:solidFill>
                  <a:schemeClr val="tx1"/>
                </a:solidFill>
              </a:rPr>
              <a:t>が示す数値より引き下げが可能</a:t>
            </a:r>
            <a:endParaRPr kumimoji="1" lang="ja-JP" altLang="en-US" sz="1400" dirty="0">
              <a:solidFill>
                <a:schemeClr val="tx1"/>
              </a:solidFill>
            </a:endParaRPr>
          </a:p>
        </p:txBody>
      </p:sp>
      <p:sp>
        <p:nvSpPr>
          <p:cNvPr id="16" name="正方形/長方形 15"/>
          <p:cNvSpPr/>
          <p:nvPr/>
        </p:nvSpPr>
        <p:spPr>
          <a:xfrm>
            <a:off x="147117" y="6026896"/>
            <a:ext cx="1637531" cy="576032"/>
          </a:xfrm>
          <a:prstGeom prst="rect">
            <a:avLst/>
          </a:prstGeom>
          <a:solidFill>
            <a:srgbClr val="FFFF9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400" dirty="0">
                <a:solidFill>
                  <a:schemeClr val="tx1"/>
                </a:solidFill>
              </a:rPr>
              <a:t>全国</a:t>
            </a:r>
            <a:r>
              <a:rPr lang="ja-JP" altLang="en-US" sz="1400" dirty="0" smtClean="0">
                <a:solidFill>
                  <a:schemeClr val="tx1"/>
                </a:solidFill>
              </a:rPr>
              <a:t>統一ルールで</a:t>
            </a:r>
            <a:endParaRPr lang="en-US" altLang="ja-JP" sz="1400" dirty="0" smtClean="0">
              <a:solidFill>
                <a:schemeClr val="tx1"/>
              </a:solidFill>
            </a:endParaRPr>
          </a:p>
          <a:p>
            <a:pPr>
              <a:lnSpc>
                <a:spcPts val="1800"/>
              </a:lnSpc>
            </a:pPr>
            <a:r>
              <a:rPr lang="ja-JP" altLang="en-US" sz="1400" dirty="0" smtClean="0">
                <a:solidFill>
                  <a:schemeClr val="tx1"/>
                </a:solidFill>
              </a:rPr>
              <a:t>算出した場合</a:t>
            </a:r>
            <a:endParaRPr kumimoji="1" lang="ja-JP" altLang="en-US" sz="1400" dirty="0">
              <a:solidFill>
                <a:schemeClr val="tx1"/>
              </a:solidFill>
            </a:endParaRPr>
          </a:p>
        </p:txBody>
      </p:sp>
      <p:cxnSp>
        <p:nvCxnSpPr>
          <p:cNvPr id="17" name="直線矢印コネクタ 16"/>
          <p:cNvCxnSpPr/>
          <p:nvPr/>
        </p:nvCxnSpPr>
        <p:spPr>
          <a:xfrm flipH="1" flipV="1">
            <a:off x="965882" y="5341091"/>
            <a:ext cx="1" cy="672829"/>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右矢印 2"/>
          <p:cNvSpPr/>
          <p:nvPr/>
        </p:nvSpPr>
        <p:spPr>
          <a:xfrm>
            <a:off x="2898700" y="3800028"/>
            <a:ext cx="216000" cy="144016"/>
          </a:xfrm>
          <a:prstGeom prst="rightArrow">
            <a:avLst/>
          </a:prstGeom>
          <a:solidFill>
            <a:schemeClr val="accent6">
              <a:lumMod val="40000"/>
              <a:lumOff val="6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スライド番号プレースホルダー 1"/>
          <p:cNvSpPr txBox="1">
            <a:spLocks/>
          </p:cNvSpPr>
          <p:nvPr/>
        </p:nvSpPr>
        <p:spPr>
          <a:xfrm>
            <a:off x="7657777"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32</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9" name="円/楕円 18"/>
          <p:cNvSpPr/>
          <p:nvPr/>
        </p:nvSpPr>
        <p:spPr>
          <a:xfrm>
            <a:off x="4398144" y="3132906"/>
            <a:ext cx="1478828" cy="97739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6033119" y="3132906"/>
            <a:ext cx="1728193" cy="97739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4999608" y="2763356"/>
            <a:ext cx="936104" cy="537902"/>
          </a:xfrm>
          <a:prstGeom prst="rect">
            <a:avLst/>
          </a:prstGeom>
          <a:noFill/>
          <a:ln w="0">
            <a:noFill/>
          </a:ln>
        </p:spPr>
        <p:txBody>
          <a:bodyPr vert="horz" wrap="square" lIns="0" tIns="0" rIns="0" bIns="0" rtlCol="0" anchor="ctr">
            <a:noAutofit/>
          </a:bodyPr>
          <a:lstStyle/>
          <a:p>
            <a:pPr algn="ctr"/>
            <a:r>
              <a:rPr lang="ja-JP" altLang="en-US" dirty="0">
                <a:solidFill>
                  <a:srgbClr val="FF0000"/>
                </a:solidFill>
                <a:latin typeface="ＤＦ特太ゴシック体" panose="020B0509000000000000" pitchFamily="49" charset="-128"/>
                <a:ea typeface="ＤＦ特太ゴシック体" panose="020B0509000000000000" pitchFamily="49" charset="-128"/>
              </a:rPr>
              <a:t>①</a:t>
            </a:r>
            <a:endPar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23" name="テキスト ボックス 22"/>
          <p:cNvSpPr txBox="1"/>
          <p:nvPr/>
        </p:nvSpPr>
        <p:spPr>
          <a:xfrm>
            <a:off x="6871816" y="2760166"/>
            <a:ext cx="936104" cy="537902"/>
          </a:xfrm>
          <a:prstGeom prst="rect">
            <a:avLst/>
          </a:prstGeom>
          <a:noFill/>
          <a:ln w="0">
            <a:noFill/>
          </a:ln>
        </p:spPr>
        <p:txBody>
          <a:bodyPr vert="horz" wrap="square" lIns="0" tIns="0" rIns="0" bIns="0" rtlCol="0" anchor="ctr">
            <a:noAutofit/>
          </a:bodyPr>
          <a:lstStyle/>
          <a:p>
            <a:pPr algn="ctr"/>
            <a:r>
              <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rPr>
              <a:t>②</a:t>
            </a:r>
          </a:p>
        </p:txBody>
      </p:sp>
      <p:sp>
        <p:nvSpPr>
          <p:cNvPr id="24" name="テキスト ボックス 23"/>
          <p:cNvSpPr txBox="1"/>
          <p:nvPr/>
        </p:nvSpPr>
        <p:spPr>
          <a:xfrm>
            <a:off x="1856656" y="57324"/>
            <a:ext cx="5981536" cy="323165"/>
          </a:xfrm>
          <a:prstGeom prst="rect">
            <a:avLst/>
          </a:prstGeom>
          <a:noFill/>
          <a:ln w="19050">
            <a:noFill/>
            <a:miter lim="800000"/>
            <a:headEnd/>
            <a:tailEnd/>
          </a:ln>
          <a:scene3d>
            <a:camera prst="orthographicFront"/>
            <a:lightRig rig="threePt" dir="t"/>
          </a:scene3d>
          <a:sp3d>
            <a:bevelT/>
          </a:sp3d>
        </p:spPr>
        <p:txBody>
          <a:bodyPr wrap="none" anchor="ctr"/>
          <a:lstStyle>
            <a:defPPr>
              <a:defRPr lang="ja-JP"/>
            </a:defPPr>
            <a:lvl1pPr>
              <a:lnSpc>
                <a:spcPts val="1800"/>
              </a:lnSpc>
              <a:defRPr sz="2000" b="1">
                <a:solidFill>
                  <a:schemeClr val="dk1"/>
                </a:solidFill>
                <a:latin typeface="HGS創英角ｺﾞｼｯｸUB" panose="020B0900000000000000" pitchFamily="50" charset="-128"/>
                <a:ea typeface="HGS創英角ｺﾞｼｯｸUB" panose="020B0900000000000000" pitchFamily="50" charset="-128"/>
              </a:defRPr>
            </a:lvl1pPr>
          </a:lstStyle>
          <a:p>
            <a:pPr algn="ctr"/>
            <a:r>
              <a:rPr lang="ja-JP" altLang="en-US" sz="1800" b="0" dirty="0" smtClean="0">
                <a:latin typeface="HGP創英角ｺﾞｼｯｸUB" panose="020B0900000000000000" pitchFamily="50" charset="-128"/>
                <a:ea typeface="HGP創英角ｺﾞｼｯｸUB" panose="020B0900000000000000" pitchFamily="50" charset="-128"/>
              </a:rPr>
              <a:t>標準</a:t>
            </a:r>
            <a:r>
              <a:rPr lang="ja-JP" altLang="en-US" sz="1800" b="0" dirty="0">
                <a:latin typeface="HGP創英角ｺﾞｼｯｸUB" panose="020B0900000000000000" pitchFamily="50" charset="-128"/>
                <a:ea typeface="HGP創英角ｺﾞｼｯｸUB" panose="020B0900000000000000" pitchFamily="50" charset="-128"/>
              </a:rPr>
              <a:t>保険</a:t>
            </a:r>
            <a:r>
              <a:rPr lang="ja-JP" altLang="en-US" sz="1800" b="0" dirty="0" smtClean="0">
                <a:latin typeface="HGP創英角ｺﾞｼｯｸUB" panose="020B0900000000000000" pitchFamily="50" charset="-128"/>
                <a:ea typeface="HGP創英角ｺﾞｼｯｸUB" panose="020B0900000000000000" pitchFamily="50" charset="-128"/>
              </a:rPr>
              <a:t>料率を算定する考え方</a:t>
            </a:r>
            <a:endParaRPr lang="ja-JP" altLang="en-US" sz="1800" b="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3962554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20853" y="711189"/>
            <a:ext cx="1517469" cy="338554"/>
          </a:xfrm>
          <a:prstGeom prst="rect">
            <a:avLst/>
          </a:prstGeom>
          <a:noFill/>
        </p:spPr>
        <p:txBody>
          <a:bodyPr wrap="square" rtlCol="0">
            <a:spAutoFit/>
          </a:bodyPr>
          <a:lstStyle/>
          <a:p>
            <a:r>
              <a:rPr kumimoji="1" lang="ja-JP" altLang="en-US" sz="1600" dirty="0" smtClean="0"/>
              <a:t>都道府県収入</a:t>
            </a:r>
            <a:endParaRPr kumimoji="1" lang="en-US" altLang="ja-JP" sz="1600" dirty="0" smtClean="0"/>
          </a:p>
        </p:txBody>
      </p:sp>
      <p:graphicFrame>
        <p:nvGraphicFramePr>
          <p:cNvPr id="11" name="表 10"/>
          <p:cNvGraphicFramePr>
            <a:graphicFrameLocks noGrp="1"/>
          </p:cNvGraphicFramePr>
          <p:nvPr>
            <p:extLst>
              <p:ext uri="{D42A27DB-BD31-4B8C-83A1-F6EECF244321}">
                <p14:modId xmlns:p14="http://schemas.microsoft.com/office/powerpoint/2010/main" val="3976857660"/>
              </p:ext>
            </p:extLst>
          </p:nvPr>
        </p:nvGraphicFramePr>
        <p:xfrm>
          <a:off x="1406805" y="1455192"/>
          <a:ext cx="5850451" cy="1162955"/>
        </p:xfrm>
        <a:graphic>
          <a:graphicData uri="http://schemas.openxmlformats.org/drawingml/2006/table">
            <a:tbl>
              <a:tblPr firstRow="1" bandRow="1">
                <a:tableStyleId>{BC89EF96-8CEA-46FF-86C4-4CE0E7609802}</a:tableStyleId>
              </a:tblPr>
              <a:tblGrid>
                <a:gridCol w="987077"/>
                <a:gridCol w="987077"/>
                <a:gridCol w="987077"/>
                <a:gridCol w="945004"/>
                <a:gridCol w="864096"/>
                <a:gridCol w="1080120"/>
              </a:tblGrid>
              <a:tr h="431435">
                <a:tc gridSpan="4">
                  <a:txBody>
                    <a:bodyPr/>
                    <a:lstStyle/>
                    <a:p>
                      <a:pPr algn="ctr"/>
                      <a:r>
                        <a:rPr kumimoji="1" lang="ja-JP" altLang="en-US" sz="1400" b="0" dirty="0" smtClean="0"/>
                        <a:t>市町村向け公費</a:t>
                      </a:r>
                      <a:endParaRPr kumimoji="1" lang="ja-JP" altLang="en-US" sz="1400" b="0" dirty="0"/>
                    </a:p>
                  </a:txBody>
                  <a:tcPr anchor="ct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rowSpan="2">
                  <a:txBody>
                    <a:bodyPr/>
                    <a:lstStyle/>
                    <a:p>
                      <a:pPr algn="ctr"/>
                      <a:r>
                        <a:rPr kumimoji="1" lang="ja-JP" altLang="en-US" sz="1400" b="0" dirty="0" smtClean="0"/>
                        <a:t>保険料で集める額</a:t>
                      </a:r>
                      <a:endParaRPr kumimoji="1" lang="ja-JP" altLang="en-US" sz="1400" b="0" dirty="0"/>
                    </a:p>
                  </a:txBody>
                  <a:tcPr anchor="ctr"/>
                </a:tc>
                <a:tc rowSpan="2">
                  <a:txBody>
                    <a:bodyPr/>
                    <a:lstStyle/>
                    <a:p>
                      <a:pPr algn="ctr"/>
                      <a:r>
                        <a:rPr kumimoji="1" lang="ja-JP" altLang="en-US" sz="1400" b="0" dirty="0" smtClean="0"/>
                        <a:t>⑤保険料で</a:t>
                      </a:r>
                      <a:endParaRPr kumimoji="1" lang="en-US" altLang="ja-JP" sz="1400" b="0" dirty="0" smtClean="0"/>
                    </a:p>
                    <a:p>
                      <a:pPr algn="ctr"/>
                      <a:r>
                        <a:rPr kumimoji="1" lang="ja-JP" altLang="en-US" sz="1400" b="0" dirty="0" smtClean="0"/>
                        <a:t>集める</a:t>
                      </a:r>
                      <a:endParaRPr kumimoji="1" lang="en-US" altLang="ja-JP" sz="1400" b="0" dirty="0" smtClean="0"/>
                    </a:p>
                    <a:p>
                      <a:pPr algn="ctr"/>
                      <a:r>
                        <a:rPr kumimoji="1" lang="ja-JP" altLang="en-US" sz="1400" b="0" dirty="0" smtClean="0"/>
                        <a:t>保健事業分</a:t>
                      </a:r>
                      <a:endParaRPr kumimoji="1" lang="en-US" altLang="ja-JP" sz="1400" b="0" dirty="0" smtClean="0"/>
                    </a:p>
                    <a:p>
                      <a:pPr algn="r"/>
                      <a:r>
                        <a:rPr kumimoji="1" lang="ja-JP" altLang="en-US" sz="1400" b="0" dirty="0" smtClean="0"/>
                        <a:t>等</a:t>
                      </a:r>
                      <a:endParaRPr kumimoji="1" lang="ja-JP" altLang="en-US" sz="1400" b="0" dirty="0"/>
                    </a:p>
                  </a:txBody>
                  <a:tcPr anchor="ctr"/>
                </a:tc>
              </a:tr>
              <a:tr h="648685">
                <a:tc>
                  <a:txBody>
                    <a:bodyPr/>
                    <a:lstStyle/>
                    <a:p>
                      <a:pPr algn="l"/>
                      <a:r>
                        <a:rPr kumimoji="1" lang="ja-JP" altLang="en-US" sz="1400" b="0" dirty="0" smtClean="0"/>
                        <a:t>①保険者支援制度</a:t>
                      </a:r>
                      <a:endParaRPr kumimoji="1" lang="ja-JP" altLang="en-US" sz="1400" b="0" dirty="0"/>
                    </a:p>
                  </a:txBody>
                  <a:tcPr anchor="ctr"/>
                </a:tc>
                <a:tc>
                  <a:txBody>
                    <a:bodyPr/>
                    <a:lstStyle/>
                    <a:p>
                      <a:pPr algn="l"/>
                      <a:r>
                        <a:rPr kumimoji="1" lang="ja-JP" altLang="en-US" sz="1400" b="0" dirty="0" smtClean="0"/>
                        <a:t>②その他（精神、子ども等）</a:t>
                      </a:r>
                      <a:endParaRPr kumimoji="1" lang="ja-JP" altLang="en-US" sz="1400" b="0" dirty="0"/>
                    </a:p>
                  </a:txBody>
                  <a:tcPr anchor="ctr"/>
                </a:tc>
                <a:tc>
                  <a:txBody>
                    <a:bodyPr/>
                    <a:lstStyle/>
                    <a:p>
                      <a:pPr algn="l"/>
                      <a:r>
                        <a:rPr kumimoji="1" lang="ja-JP" altLang="en-US" sz="1400" b="0" dirty="0" smtClean="0"/>
                        <a:t>③保険者努力支援制度</a:t>
                      </a:r>
                      <a:endParaRPr kumimoji="1" lang="ja-JP" altLang="en-US" sz="1400" b="0" dirty="0"/>
                    </a:p>
                  </a:txBody>
                  <a:tcPr anchor="ctr"/>
                </a:tc>
                <a:tc>
                  <a:txBody>
                    <a:bodyPr/>
                    <a:lstStyle/>
                    <a:p>
                      <a:pPr algn="l"/>
                      <a:r>
                        <a:rPr kumimoji="1" lang="ja-JP" altLang="en-US" sz="1400" b="0" dirty="0" smtClean="0"/>
                        <a:t>④保険料軽減</a:t>
                      </a:r>
                      <a:endParaRPr kumimoji="1" lang="en-US" altLang="ja-JP" sz="1400" b="0" dirty="0" smtClean="0"/>
                    </a:p>
                  </a:txBody>
                  <a:tcPr anchor="ctr"/>
                </a:tc>
                <a:tc vMerge="1">
                  <a:txBody>
                    <a:bodyPr/>
                    <a:lstStyle/>
                    <a:p>
                      <a:endParaRPr kumimoji="1" lang="ja-JP" altLang="en-US" dirty="0"/>
                    </a:p>
                  </a:txBody>
                  <a:tcPr/>
                </a:tc>
                <a:tc vMerge="1">
                  <a:txBody>
                    <a:bodyPr/>
                    <a:lstStyle/>
                    <a:p>
                      <a:endParaRPr kumimoji="1" lang="ja-JP" altLang="en-US" dirty="0"/>
                    </a:p>
                  </a:txBody>
                  <a:tcP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3053726950"/>
              </p:ext>
            </p:extLst>
          </p:nvPr>
        </p:nvGraphicFramePr>
        <p:xfrm>
          <a:off x="1406807" y="663104"/>
          <a:ext cx="8370729" cy="502853"/>
        </p:xfrm>
        <a:graphic>
          <a:graphicData uri="http://schemas.openxmlformats.org/drawingml/2006/table">
            <a:tbl>
              <a:tblPr firstRow="1" bandRow="1">
                <a:tableStyleId>{BC89EF96-8CEA-46FF-86C4-4CE0E7609802}</a:tableStyleId>
              </a:tblPr>
              <a:tblGrid>
                <a:gridCol w="4770329"/>
                <a:gridCol w="1944216"/>
                <a:gridCol w="1656184"/>
              </a:tblGrid>
              <a:tr h="502853">
                <a:tc>
                  <a:txBody>
                    <a:bodyPr/>
                    <a:lstStyle/>
                    <a:p>
                      <a:pPr algn="ctr"/>
                      <a:r>
                        <a:rPr kumimoji="1" lang="ja-JP" altLang="en-US" sz="1400" b="0" dirty="0" smtClean="0"/>
                        <a:t>納付金</a:t>
                      </a:r>
                      <a:endParaRPr kumimoji="1" lang="ja-JP" altLang="en-US" sz="1400" b="0" dirty="0"/>
                    </a:p>
                  </a:txBody>
                  <a:tcPr anchor="ctr"/>
                </a:tc>
                <a:tc>
                  <a:txBody>
                    <a:bodyPr/>
                    <a:lstStyle/>
                    <a:p>
                      <a:pPr algn="ctr"/>
                      <a:r>
                        <a:rPr kumimoji="1" lang="ja-JP" altLang="en-US" sz="1400" b="0" dirty="0" smtClean="0"/>
                        <a:t>国費・県費</a:t>
                      </a:r>
                      <a:endParaRPr kumimoji="1" lang="ja-JP" altLang="en-US" sz="1400" b="0" dirty="0"/>
                    </a:p>
                  </a:txBody>
                  <a:tcPr anchor="ctr"/>
                </a:tc>
                <a:tc>
                  <a:txBody>
                    <a:bodyPr/>
                    <a:lstStyle/>
                    <a:p>
                      <a:pPr algn="ctr"/>
                      <a:r>
                        <a:rPr kumimoji="1" lang="ja-JP" altLang="en-US" sz="1400" b="0" dirty="0" smtClean="0"/>
                        <a:t>前期高齢者交付金</a:t>
                      </a:r>
                      <a:endParaRPr kumimoji="1" lang="ja-JP" altLang="en-US" sz="1400" b="0" dirty="0"/>
                    </a:p>
                  </a:txBody>
                  <a:tcPr anchor="ctr"/>
                </a:tc>
              </a:tr>
            </a:tbl>
          </a:graphicData>
        </a:graphic>
      </p:graphicFrame>
      <p:sp>
        <p:nvSpPr>
          <p:cNvPr id="13" name="テキスト ボックス 12"/>
          <p:cNvSpPr txBox="1"/>
          <p:nvPr/>
        </p:nvSpPr>
        <p:spPr>
          <a:xfrm>
            <a:off x="56455" y="1840911"/>
            <a:ext cx="1296145" cy="338554"/>
          </a:xfrm>
          <a:prstGeom prst="rect">
            <a:avLst/>
          </a:prstGeom>
          <a:noFill/>
        </p:spPr>
        <p:txBody>
          <a:bodyPr wrap="square" rtlCol="0">
            <a:spAutoFit/>
          </a:bodyPr>
          <a:lstStyle/>
          <a:p>
            <a:r>
              <a:rPr kumimoji="1" lang="ja-JP" altLang="en-US" sz="1600" dirty="0" smtClean="0"/>
              <a:t>市町村収入</a:t>
            </a:r>
            <a:endParaRPr kumimoji="1" lang="en-US" altLang="ja-JP" sz="1600" dirty="0" smtClean="0"/>
          </a:p>
        </p:txBody>
      </p:sp>
      <p:cxnSp>
        <p:nvCxnSpPr>
          <p:cNvPr id="15" name="直線コネクタ 14"/>
          <p:cNvCxnSpPr/>
          <p:nvPr/>
        </p:nvCxnSpPr>
        <p:spPr>
          <a:xfrm>
            <a:off x="1406806" y="1167160"/>
            <a:ext cx="0" cy="288032"/>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6177136" y="1175544"/>
            <a:ext cx="0" cy="288032"/>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7617296" y="1463577"/>
            <a:ext cx="1440160" cy="1143744"/>
          </a:xfrm>
          <a:prstGeom prst="rect">
            <a:avLst/>
          </a:prstGeom>
          <a:ln w="12700">
            <a:prstDash val="lgDash"/>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400" dirty="0" smtClean="0"/>
              <a:t>⑥地方単独</a:t>
            </a:r>
            <a:endParaRPr kumimoji="1" lang="en-US" altLang="ja-JP" sz="1400" dirty="0" smtClean="0"/>
          </a:p>
          <a:p>
            <a:pPr algn="ctr"/>
            <a:r>
              <a:rPr kumimoji="1" lang="ja-JP" altLang="en-US" sz="1400" dirty="0" smtClean="0"/>
              <a:t>事業費</a:t>
            </a:r>
            <a:endParaRPr kumimoji="1" lang="ja-JP" altLang="en-US" sz="1400" dirty="0"/>
          </a:p>
        </p:txBody>
      </p:sp>
      <p:sp>
        <p:nvSpPr>
          <p:cNvPr id="19" name="左中かっこ 18"/>
          <p:cNvSpPr/>
          <p:nvPr/>
        </p:nvSpPr>
        <p:spPr>
          <a:xfrm rot="16200000">
            <a:off x="5700084" y="1283609"/>
            <a:ext cx="234025" cy="2880323"/>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p:cNvSpPr txBox="1"/>
          <p:nvPr/>
        </p:nvSpPr>
        <p:spPr>
          <a:xfrm>
            <a:off x="4170519" y="2764726"/>
            <a:ext cx="2304256" cy="307777"/>
          </a:xfrm>
          <a:prstGeom prst="rect">
            <a:avLst/>
          </a:prstGeom>
          <a:noFill/>
        </p:spPr>
        <p:txBody>
          <a:bodyPr wrap="square" rtlCol="0">
            <a:spAutoFit/>
          </a:bodyPr>
          <a:lstStyle/>
          <a:p>
            <a:r>
              <a:rPr kumimoji="1" lang="ja-JP" altLang="en-US" sz="1400" dirty="0" smtClean="0"/>
              <a:t>標準保険料率の算定ベース</a:t>
            </a:r>
            <a:endParaRPr kumimoji="1" lang="ja-JP" altLang="en-US" sz="1400" dirty="0"/>
          </a:p>
        </p:txBody>
      </p:sp>
      <p:graphicFrame>
        <p:nvGraphicFramePr>
          <p:cNvPr id="39" name="表 38"/>
          <p:cNvGraphicFramePr>
            <a:graphicFrameLocks noGrp="1"/>
          </p:cNvGraphicFramePr>
          <p:nvPr>
            <p:extLst>
              <p:ext uri="{D42A27DB-BD31-4B8C-83A1-F6EECF244321}">
                <p14:modId xmlns:p14="http://schemas.microsoft.com/office/powerpoint/2010/main" val="2898554121"/>
              </p:ext>
            </p:extLst>
          </p:nvPr>
        </p:nvGraphicFramePr>
        <p:xfrm>
          <a:off x="113432" y="3090168"/>
          <a:ext cx="9710712" cy="3675380"/>
        </p:xfrm>
        <a:graphic>
          <a:graphicData uri="http://schemas.openxmlformats.org/drawingml/2006/table">
            <a:tbl>
              <a:tblPr firstRow="1" bandRow="1">
                <a:tableStyleId>{5940675A-B579-460E-94D1-54222C63F5DA}</a:tableStyleId>
              </a:tblPr>
              <a:tblGrid>
                <a:gridCol w="1618452"/>
                <a:gridCol w="1618452"/>
                <a:gridCol w="1618452"/>
                <a:gridCol w="1618452"/>
                <a:gridCol w="1618452"/>
                <a:gridCol w="1618452"/>
              </a:tblGrid>
              <a:tr h="3460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①保険者支援制度</a:t>
                      </a: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r>
                        <a:rPr kumimoji="1" lang="ja-JP" altLang="en-US" sz="1200" dirty="0" smtClean="0"/>
                        <a:t>②その他</a:t>
                      </a:r>
                      <a:endParaRPr kumimoji="1" lang="en-US" altLang="ja-JP" sz="1200" dirty="0" smtClean="0"/>
                    </a:p>
                    <a:p>
                      <a:r>
                        <a:rPr kumimoji="1" lang="ja-JP" altLang="en-US" sz="1200" dirty="0" smtClean="0"/>
                        <a:t>　（精神、子ども等）</a:t>
                      </a:r>
                      <a:endParaRPr kumimoji="1" lang="en-US" altLang="ja-JP" sz="1200" dirty="0" smtClean="0"/>
                    </a:p>
                  </a:txBody>
                  <a:tcPr/>
                </a:tc>
                <a:tc>
                  <a:txBody>
                    <a:bodyPr/>
                    <a:lstStyle/>
                    <a:p>
                      <a:pPr marL="174625" marR="0" indent="-174625"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③保険者努力支援制度</a:t>
                      </a:r>
                      <a:endParaRPr kumimoji="1" lang="en-US" altLang="ja-JP" sz="1200" dirty="0" smtClean="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④保険料軽減</a:t>
                      </a:r>
                      <a:endParaRPr kumimoji="1" lang="en-US" altLang="ja-JP" sz="1200" dirty="0" smtClean="0"/>
                    </a:p>
                    <a:p>
                      <a:endParaRPr kumimoji="1" lang="ja-JP" alt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⑤保険料で集める保健事業分</a:t>
                      </a:r>
                      <a:endParaRPr kumimoji="1" lang="en-US" altLang="ja-JP"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⑥地方</a:t>
                      </a:r>
                      <a:r>
                        <a:rPr kumimoji="1" lang="ja-JP" altLang="en-US" sz="1200" smtClean="0"/>
                        <a:t>単独事業費</a:t>
                      </a:r>
                      <a:endParaRPr kumimoji="1" lang="en-US" altLang="ja-JP" sz="1200" dirty="0" smtClean="0"/>
                    </a:p>
                  </a:txBody>
                  <a:tcPr/>
                </a:tc>
              </a:tr>
              <a:tr h="2668909">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○低所得者の被保　険者数に応じて　自動的に支援額　が決定されるため市町村に賦課された</a:t>
                      </a:r>
                      <a:r>
                        <a:rPr kumimoji="1" lang="ja-JP" altLang="en-US" sz="1200" b="0" i="0" u="sng" strike="noStrike" kern="1200" cap="none" spc="0" normalizeH="0" baseline="0" noProof="0" dirty="0" smtClean="0">
                          <a:ln>
                            <a:noFill/>
                          </a:ln>
                          <a:solidFill>
                            <a:prstClr val="black"/>
                          </a:solidFill>
                          <a:effectLst/>
                          <a:uLnTx/>
                          <a:uFillTx/>
                          <a:latin typeface="+mn-lt"/>
                          <a:ea typeface="+mn-ea"/>
                          <a:cs typeface="+mn-cs"/>
                        </a:rPr>
                        <a:t>納付金から差し引いて標準保険料率を算定</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する。</a:t>
                      </a: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i="0" u="none" strike="noStrike" kern="1200" cap="none" spc="0" normalizeH="0" baseline="0" noProof="0" dirty="0" smtClean="0">
                        <a:ln>
                          <a:noFill/>
                        </a:ln>
                        <a:solidFill>
                          <a:prstClr val="black"/>
                        </a:solidFill>
                        <a:effectLst/>
                        <a:uLnTx/>
                        <a:uFillTx/>
                        <a:latin typeface="+mn-lt"/>
                        <a:ea typeface="+mn-ea"/>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○過去実績等を踏まえて算定。</a:t>
                      </a:r>
                      <a:endParaRPr kumimoji="1" lang="ja-JP" altLang="en-US" sz="1600" dirty="0"/>
                    </a:p>
                  </a:txBody>
                  <a:tcPr/>
                </a:tc>
                <a:tc>
                  <a:txBody>
                    <a:bodyPr/>
                    <a:lstStyle/>
                    <a:p>
                      <a:endParaRPr kumimoji="1" lang="en-US" altLang="ja-JP" sz="700" dirty="0" smtClean="0"/>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○市町村の所与の事情に応じて決定されるため市町村に賦課された</a:t>
                      </a:r>
                      <a:r>
                        <a:rPr kumimoji="1" lang="ja-JP" altLang="en-US" sz="1200" b="0" i="0" u="sng" strike="noStrike" kern="1200" cap="none" spc="0" normalizeH="0" baseline="0" noProof="0" dirty="0" smtClean="0">
                          <a:ln>
                            <a:noFill/>
                          </a:ln>
                          <a:solidFill>
                            <a:prstClr val="black"/>
                          </a:solidFill>
                          <a:effectLst/>
                          <a:uLnTx/>
                          <a:uFillTx/>
                          <a:latin typeface="+mn-lt"/>
                          <a:ea typeface="+mn-ea"/>
                          <a:cs typeface="+mn-cs"/>
                        </a:rPr>
                        <a:t>納付金から差し引いて標準保険料率を算定</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する。</a:t>
                      </a: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700" b="0" i="0" u="none" strike="noStrike" kern="1200" cap="none" spc="0" normalizeH="0" baseline="0" noProof="0" dirty="0" smtClean="0">
                        <a:ln>
                          <a:noFill/>
                        </a:ln>
                        <a:solidFill>
                          <a:prstClr val="black"/>
                        </a:solidFill>
                        <a:effectLst/>
                        <a:uLnTx/>
                        <a:uFillTx/>
                        <a:latin typeface="+mn-lt"/>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○過去実績等を踏まえて算定。</a:t>
                      </a:r>
                      <a:endParaRPr kumimoji="1" lang="ja-JP" altLang="en-US" sz="1200" dirty="0"/>
                    </a:p>
                  </a:txBody>
                  <a:tcPr/>
                </a:tc>
                <a:tc>
                  <a:txBody>
                    <a:bodyPr/>
                    <a:lstStyle/>
                    <a:p>
                      <a:endParaRPr kumimoji="1" lang="en-US" altLang="ja-JP" sz="700" dirty="0" smtClean="0"/>
                    </a:p>
                    <a:p>
                      <a:pPr marL="174625" indent="-174625">
                        <a:lnSpc>
                          <a:spcPts val="1600"/>
                        </a:lnSpc>
                      </a:pPr>
                      <a:r>
                        <a:rPr kumimoji="1" lang="ja-JP" altLang="en-US" sz="1200" dirty="0" smtClean="0"/>
                        <a:t>○市町村の努力応じて交付されるため、一定の前提のもとでの推計を行い、</a:t>
                      </a:r>
                      <a:r>
                        <a:rPr kumimoji="1" lang="ja-JP" altLang="en-US" sz="1200" u="sng" dirty="0" smtClean="0"/>
                        <a:t>納付金から差し引いて標準保険料率を算定</a:t>
                      </a:r>
                      <a:r>
                        <a:rPr kumimoji="1" lang="ja-JP" altLang="en-US" sz="1200" dirty="0" smtClean="0"/>
                        <a:t>する。</a:t>
                      </a:r>
                      <a:endParaRPr kumimoji="1" lang="en-US" altLang="ja-JP" sz="1200" dirty="0" smtClean="0"/>
                    </a:p>
                    <a:p>
                      <a:pPr marL="174625" indent="-174625">
                        <a:lnSpc>
                          <a:spcPts val="1600"/>
                        </a:lnSpc>
                      </a:pPr>
                      <a:endParaRPr kumimoji="1" lang="en-US" altLang="ja-JP" sz="1200" dirty="0" smtClean="0"/>
                    </a:p>
                    <a:p>
                      <a:pPr marL="174625" indent="-174625">
                        <a:lnSpc>
                          <a:spcPts val="1600"/>
                        </a:lnSpc>
                      </a:pPr>
                      <a:r>
                        <a:rPr kumimoji="1" lang="ja-JP" altLang="en-US" sz="1200" dirty="0" smtClean="0"/>
                        <a:t>○過去実績や一定の前提のもとでの推計を行い算定する。</a:t>
                      </a:r>
                      <a:endParaRPr kumimoji="1" lang="en-US" altLang="ja-JP" sz="1200" dirty="0" smtClean="0"/>
                    </a:p>
                  </a:txBody>
                  <a:tcPr>
                    <a:noFill/>
                  </a:tcPr>
                </a:tc>
                <a:tc>
                  <a:txBody>
                    <a:bodyPr/>
                    <a:lstStyle/>
                    <a:p>
                      <a:endParaRPr kumimoji="1" lang="en-US" altLang="ja-JP" sz="700" dirty="0" smtClean="0"/>
                    </a:p>
                    <a:p>
                      <a:pPr marL="180975" marR="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○低所得者に対する保険料軽減措置は、保険料率算定後に個別に行われるため、標準保険料率の算定ベース上は</a:t>
                      </a:r>
                      <a:r>
                        <a:rPr kumimoji="1" lang="ja-JP" altLang="en-US" sz="1200" u="sng" dirty="0" smtClean="0"/>
                        <a:t>納付金から差し引かないで算定</a:t>
                      </a:r>
                      <a:r>
                        <a:rPr kumimoji="1" lang="ja-JP" altLang="en-US" sz="1200" dirty="0" smtClean="0"/>
                        <a:t>する。</a:t>
                      </a:r>
                    </a:p>
                    <a:p>
                      <a:endParaRPr kumimoji="1" lang="ja-JP" altLang="en-US" sz="1200" dirty="0"/>
                    </a:p>
                  </a:txBody>
                  <a:tcPr/>
                </a:tc>
                <a:tc>
                  <a:txBody>
                    <a:bodyPr/>
                    <a:lstStyle/>
                    <a:p>
                      <a:endParaRPr kumimoji="1" lang="en-US" altLang="ja-JP" sz="700" dirty="0" smtClean="0"/>
                    </a:p>
                    <a:p>
                      <a:pPr marL="180975" indent="-180975"/>
                      <a:r>
                        <a:rPr kumimoji="1" lang="ja-JP" altLang="en-US" sz="1200" dirty="0" smtClean="0"/>
                        <a:t>○保健事業は各市町村ごとに取組が異なり、納付金に含めないが、標準保険料率の算定ベース上は</a:t>
                      </a:r>
                      <a:r>
                        <a:rPr kumimoji="1" lang="ja-JP" altLang="en-US" sz="1200" u="sng" dirty="0" smtClean="0"/>
                        <a:t>納付金に加算して算定</a:t>
                      </a:r>
                      <a:r>
                        <a:rPr kumimoji="1" lang="ja-JP" altLang="en-US" sz="1200" dirty="0" smtClean="0"/>
                        <a:t>する。</a:t>
                      </a:r>
                      <a:endParaRPr kumimoji="1" lang="en-US" altLang="ja-JP" sz="1200" dirty="0" smtClean="0"/>
                    </a:p>
                    <a:p>
                      <a:pPr marL="180975" indent="-180975">
                        <a:lnSpc>
                          <a:spcPts val="1100"/>
                        </a:lnSpc>
                      </a:pPr>
                      <a:r>
                        <a:rPr kumimoji="1" lang="ja-JP" altLang="en-US" sz="1200" dirty="0" smtClean="0"/>
                        <a:t>　</a:t>
                      </a:r>
                      <a:endParaRPr kumimoji="1" lang="en-US" altLang="ja-JP" sz="1200" dirty="0" smtClean="0"/>
                    </a:p>
                    <a:p>
                      <a:pPr marL="180975" indent="-180975"/>
                      <a:r>
                        <a:rPr kumimoji="1" lang="ja-JP" altLang="en-US" sz="1200" dirty="0" smtClean="0"/>
                        <a:t>○国保運営方針等を踏まえ、過去実績や市町村の意見を参考に、算定する。</a:t>
                      </a:r>
                      <a:endParaRPr kumimoji="1" lang="en-US" altLang="ja-JP" sz="1200" dirty="0" smtClean="0"/>
                    </a:p>
                    <a:p>
                      <a:pPr marL="180975" indent="-180975"/>
                      <a:r>
                        <a:rPr kumimoji="1" lang="en-US" altLang="ja-JP" sz="1100" dirty="0" smtClean="0">
                          <a:solidFill>
                            <a:schemeClr val="tx1"/>
                          </a:solidFill>
                        </a:rPr>
                        <a:t>※</a:t>
                      </a:r>
                      <a:r>
                        <a:rPr kumimoji="1" lang="ja-JP" altLang="en-US" sz="1100" dirty="0" smtClean="0">
                          <a:solidFill>
                            <a:schemeClr val="tx1"/>
                          </a:solidFill>
                        </a:rPr>
                        <a:t>保健事業費が著しく低い市町村については、国保運営方針等を踏まえ一定規模を加算して算定。</a:t>
                      </a:r>
                      <a:endParaRPr kumimoji="1" lang="en-US" altLang="ja-JP" sz="1100" dirty="0" smtClean="0">
                        <a:solidFill>
                          <a:schemeClr val="tx1"/>
                        </a:solidFill>
                      </a:endParaRPr>
                    </a:p>
                  </a:txBody>
                  <a:tcPr/>
                </a:tc>
                <a:tc>
                  <a:txBody>
                    <a:bodyPr/>
                    <a:lstStyle/>
                    <a:p>
                      <a:endParaRPr kumimoji="1" lang="en-US" altLang="ja-JP" sz="700" dirty="0" smtClean="0"/>
                    </a:p>
                    <a:p>
                      <a:pPr marL="180975" indent="-180975"/>
                      <a:r>
                        <a:rPr kumimoji="1" lang="ja-JP" altLang="en-US" sz="1200" dirty="0" smtClean="0"/>
                        <a:t>○地方単独事業は各市町村ごとに取組が異なり、保険料ではなく一般会計繰入にて実施している自治体も多く、標準保険料率の算定ベース上は</a:t>
                      </a:r>
                      <a:r>
                        <a:rPr kumimoji="1" lang="ja-JP" altLang="en-US" sz="1200" u="sng" dirty="0" smtClean="0"/>
                        <a:t>納付金に加算しない</a:t>
                      </a:r>
                      <a:r>
                        <a:rPr kumimoji="1" lang="ja-JP" altLang="en-US" sz="1200" dirty="0" smtClean="0"/>
                        <a:t>ものとする。</a:t>
                      </a:r>
                      <a:endParaRPr kumimoji="1" lang="ja-JP" altLang="en-US" sz="1200" dirty="0"/>
                    </a:p>
                  </a:txBody>
                  <a:tcPr/>
                </a:tc>
              </a:tr>
            </a:tbl>
          </a:graphicData>
        </a:graphic>
      </p:graphicFrame>
      <p:sp>
        <p:nvSpPr>
          <p:cNvPr id="14" name="スライド番号プレースホルダー 1"/>
          <p:cNvSpPr txBox="1">
            <a:spLocks/>
          </p:cNvSpPr>
          <p:nvPr/>
        </p:nvSpPr>
        <p:spPr>
          <a:xfrm>
            <a:off x="7545288" y="6395280"/>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33</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8" name="テキスト ボックス 17"/>
          <p:cNvSpPr txBox="1"/>
          <p:nvPr/>
        </p:nvSpPr>
        <p:spPr>
          <a:xfrm>
            <a:off x="-20853" y="0"/>
            <a:ext cx="9926853" cy="334640"/>
          </a:xfrm>
          <a:prstGeom prst="rect">
            <a:avLst/>
          </a:prstGeom>
          <a:noFill/>
          <a:ln w="19050">
            <a:noFill/>
            <a:miter lim="800000"/>
            <a:headEnd/>
            <a:tailEnd/>
          </a:ln>
          <a:scene3d>
            <a:camera prst="orthographicFront"/>
            <a:lightRig rig="threePt" dir="t"/>
          </a:scene3d>
          <a:sp3d>
            <a:bevelT/>
          </a:sp3d>
        </p:spPr>
        <p:txBody>
          <a:bodyPr wrap="none" anchor="ctr"/>
          <a:lstStyle>
            <a:defPPr>
              <a:defRPr lang="ja-JP"/>
            </a:defPPr>
            <a:lvl1pPr>
              <a:lnSpc>
                <a:spcPts val="1800"/>
              </a:lnSpc>
              <a:defRPr sz="2000" b="1">
                <a:solidFill>
                  <a:schemeClr val="dk1"/>
                </a:solidFill>
                <a:latin typeface="HGS創英角ｺﾞｼｯｸUB" panose="020B0900000000000000" pitchFamily="50" charset="-128"/>
                <a:ea typeface="HGS創英角ｺﾞｼｯｸUB" panose="020B0900000000000000" pitchFamily="50" charset="-128"/>
              </a:defRPr>
            </a:lvl1pPr>
          </a:lstStyle>
          <a:p>
            <a:pPr algn="ctr"/>
            <a:r>
              <a:rPr lang="ja-JP" altLang="en-US" sz="1800" b="0" dirty="0" smtClean="0">
                <a:latin typeface="HGP創英角ｺﾞｼｯｸUB" panose="020B0900000000000000" pitchFamily="50" charset="-128"/>
                <a:ea typeface="HGP創英角ｺﾞｼｯｸUB" panose="020B0900000000000000" pitchFamily="50" charset="-128"/>
              </a:rPr>
              <a:t>標準</a:t>
            </a:r>
            <a:r>
              <a:rPr lang="ja-JP" altLang="en-US" sz="1800" b="0" dirty="0">
                <a:latin typeface="HGP創英角ｺﾞｼｯｸUB" panose="020B0900000000000000" pitchFamily="50" charset="-128"/>
                <a:ea typeface="HGP創英角ｺﾞｼｯｸUB" panose="020B0900000000000000" pitchFamily="50" charset="-128"/>
              </a:rPr>
              <a:t>保険料率の算定</a:t>
            </a:r>
            <a:r>
              <a:rPr lang="ja-JP" altLang="en-US" sz="1800" b="0" dirty="0" smtClean="0">
                <a:latin typeface="HGP創英角ｺﾞｼｯｸUB" panose="020B0900000000000000" pitchFamily="50" charset="-128"/>
                <a:ea typeface="HGP創英角ｺﾞｼｯｸUB" panose="020B0900000000000000" pitchFamily="50" charset="-128"/>
              </a:rPr>
              <a:t>ベース（</a:t>
            </a:r>
            <a:r>
              <a:rPr lang="ja-JP" altLang="en-US" sz="1800" b="0" dirty="0">
                <a:latin typeface="HGP創英角ｺﾞｼｯｸUB" panose="020B0900000000000000" pitchFamily="50" charset="-128"/>
                <a:ea typeface="HGP創英角ｺﾞｼｯｸUB" panose="020B0900000000000000" pitchFamily="50" charset="-128"/>
              </a:rPr>
              <a:t>案）</a:t>
            </a:r>
          </a:p>
        </p:txBody>
      </p:sp>
      <p:cxnSp>
        <p:nvCxnSpPr>
          <p:cNvPr id="22" name="直線コネクタ 21"/>
          <p:cNvCxnSpPr/>
          <p:nvPr/>
        </p:nvCxnSpPr>
        <p:spPr>
          <a:xfrm>
            <a:off x="-20853" y="330526"/>
            <a:ext cx="9926853" cy="4114"/>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5328243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00947" y="-27384"/>
            <a:ext cx="9273480" cy="451406"/>
          </a:xfrm>
          <a:prstGeom prst="rect">
            <a:avLst/>
          </a:prstGeom>
          <a:noFill/>
        </p:spPr>
        <p:txBody>
          <a:bodyPr wrap="square" rtlCol="0">
            <a:spAutoFit/>
          </a:bodyPr>
          <a:lstStyle/>
          <a:p>
            <a:pPr algn="ctr">
              <a:lnSpc>
                <a:spcPts val="2800"/>
              </a:lnSpc>
            </a:pPr>
            <a:r>
              <a:rPr lang="ja-JP" altLang="en-US" dirty="0" smtClean="0">
                <a:latin typeface="HGP創英角ｺﾞｼｯｸUB" panose="020B0900000000000000" pitchFamily="50" charset="-128"/>
                <a:ea typeface="HGP創英角ｺﾞｼｯｸUB" panose="020B0900000000000000" pitchFamily="50" charset="-128"/>
              </a:rPr>
              <a:t>改革後の国保の保険料の考え方（案）</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7" name="直線コネクタ 6"/>
          <p:cNvCxnSpPr/>
          <p:nvPr/>
        </p:nvCxnSpPr>
        <p:spPr>
          <a:xfrm>
            <a:off x="-43540" y="424022"/>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角丸四角形 14"/>
          <p:cNvSpPr/>
          <p:nvPr/>
        </p:nvSpPr>
        <p:spPr>
          <a:xfrm>
            <a:off x="4980746" y="947024"/>
            <a:ext cx="4806862" cy="1545872"/>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r>
              <a:rPr lang="en-US" altLang="ja-JP" sz="1200" dirty="0" smtClean="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rPr>
              <a:t>都道府県において一本化した保険料率</a:t>
            </a:r>
            <a:r>
              <a:rPr lang="en-US" altLang="ja-JP" sz="1200" dirty="0" smtClean="0">
                <a:solidFill>
                  <a:schemeClr val="tx1"/>
                </a:solidFill>
                <a:latin typeface="ＭＳ 明朝" panose="02020609040205080304" pitchFamily="17" charset="-128"/>
                <a:ea typeface="ＭＳ 明朝" panose="02020609040205080304" pitchFamily="17" charset="-128"/>
              </a:rPr>
              <a:t>】</a:t>
            </a:r>
          </a:p>
          <a:p>
            <a:pPr marL="177800" indent="-177800"/>
            <a:r>
              <a:rPr lang="ja-JP" altLang="en-US" sz="1200" dirty="0" smtClean="0">
                <a:solidFill>
                  <a:schemeClr val="tx1"/>
                </a:solidFill>
                <a:latin typeface="ＭＳ 明朝" panose="02020609040205080304" pitchFamily="17" charset="-128"/>
                <a:ea typeface="ＭＳ 明朝" panose="02020609040205080304" pitchFamily="17" charset="-128"/>
              </a:rPr>
              <a:t>○　都道府県内の市町村間を被保険者が異動しても保険料率に変化がなく、被保険者にとって公平に感じられる。</a:t>
            </a:r>
            <a:endParaRPr lang="en-US" altLang="ja-JP" sz="1200" dirty="0" smtClean="0">
              <a:solidFill>
                <a:schemeClr val="tx1"/>
              </a:solidFill>
              <a:latin typeface="ＭＳ 明朝" panose="02020609040205080304" pitchFamily="17" charset="-128"/>
              <a:ea typeface="ＭＳ 明朝" panose="02020609040205080304" pitchFamily="17" charset="-128"/>
            </a:endParaRPr>
          </a:p>
          <a:p>
            <a:pPr marL="177800" indent="-177800"/>
            <a:r>
              <a:rPr lang="ja-JP" altLang="en-US" sz="1200" dirty="0" smtClean="0">
                <a:solidFill>
                  <a:schemeClr val="tx1"/>
                </a:solidFill>
                <a:latin typeface="ＭＳ 明朝" panose="02020609040205080304" pitchFamily="17" charset="-128"/>
                <a:ea typeface="ＭＳ 明朝" panose="02020609040205080304" pitchFamily="17" charset="-128"/>
              </a:rPr>
              <a:t>○　都道府県が保険者になる趣旨からすると、保険料負担の平準化が図られることが望ましい。</a:t>
            </a:r>
            <a:endParaRPr lang="en-US" altLang="ja-JP" sz="1200" dirty="0" smtClean="0">
              <a:solidFill>
                <a:schemeClr val="tx1"/>
              </a:solidFill>
              <a:latin typeface="ＭＳ 明朝" panose="02020609040205080304" pitchFamily="17" charset="-128"/>
              <a:ea typeface="ＭＳ 明朝" panose="02020609040205080304" pitchFamily="17" charset="-128"/>
            </a:endParaRPr>
          </a:p>
          <a:p>
            <a:pPr marL="177800" indent="-177800"/>
            <a:r>
              <a:rPr lang="ja-JP" altLang="en-US" sz="1200" dirty="0" smtClean="0">
                <a:solidFill>
                  <a:schemeClr val="tx1"/>
                </a:solidFill>
                <a:latin typeface="ＭＳ 明朝" panose="02020609040205080304" pitchFamily="17" charset="-128"/>
                <a:ea typeface="ＭＳ 明朝" panose="02020609040205080304" pitchFamily="17" charset="-128"/>
              </a:rPr>
              <a:t>○　都道府県内市町村において医療費水準の格差が少ない場合には、都道府県における保険料率の一本化が受け入れやすい。</a:t>
            </a:r>
            <a:endParaRPr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5" name="角丸四角形 4"/>
          <p:cNvSpPr/>
          <p:nvPr/>
        </p:nvSpPr>
        <p:spPr>
          <a:xfrm>
            <a:off x="101445" y="630672"/>
            <a:ext cx="9723518" cy="3950456"/>
          </a:xfrm>
          <a:prstGeom prst="roundRect">
            <a:avLst>
              <a:gd name="adj" fmla="val 3000"/>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1117127" y="3455381"/>
            <a:ext cx="800219" cy="276999"/>
          </a:xfrm>
          <a:prstGeom prst="rect">
            <a:avLst/>
          </a:prstGeom>
          <a:noFill/>
        </p:spPr>
        <p:txBody>
          <a:bodyPr wrap="none" rtlCol="0">
            <a:spAutoFit/>
          </a:bodyPr>
          <a:lstStyle/>
          <a:p>
            <a:r>
              <a:rPr lang="ja-JP" altLang="en-US" sz="1200" b="1" dirty="0" smtClean="0"/>
              <a:t>＜現在＞</a:t>
            </a:r>
            <a:endParaRPr kumimoji="1" lang="ja-JP" altLang="en-US" sz="1200" b="1" dirty="0"/>
          </a:p>
        </p:txBody>
      </p:sp>
      <p:sp>
        <p:nvSpPr>
          <p:cNvPr id="32" name="角丸四角形 31"/>
          <p:cNvSpPr/>
          <p:nvPr/>
        </p:nvSpPr>
        <p:spPr>
          <a:xfrm>
            <a:off x="116039" y="958079"/>
            <a:ext cx="4815191" cy="1534817"/>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r>
              <a:rPr lang="en-US" altLang="ja-JP" sz="1200" dirty="0" smtClean="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rPr>
              <a:t>年齢構成の差異を調整後の医療費水準に応じた保険料率</a:t>
            </a:r>
            <a:r>
              <a:rPr lang="en-US" altLang="ja-JP" sz="1200" dirty="0" smtClean="0">
                <a:solidFill>
                  <a:schemeClr val="tx1"/>
                </a:solidFill>
                <a:latin typeface="ＭＳ 明朝" panose="02020609040205080304" pitchFamily="17" charset="-128"/>
                <a:ea typeface="ＭＳ 明朝" panose="02020609040205080304" pitchFamily="17" charset="-128"/>
              </a:rPr>
              <a:t>】</a:t>
            </a:r>
          </a:p>
          <a:p>
            <a:pPr marL="177800" indent="-177800"/>
            <a:r>
              <a:rPr lang="ja-JP" altLang="en-US" sz="1200" dirty="0" smtClean="0">
                <a:solidFill>
                  <a:schemeClr val="tx1"/>
                </a:solidFill>
                <a:latin typeface="ＭＳ 明朝" panose="02020609040205080304" pitchFamily="17" charset="-128"/>
                <a:ea typeface="ＭＳ 明朝" panose="02020609040205080304" pitchFamily="17" charset="-128"/>
              </a:rPr>
              <a:t>○　各市町村の医療費適正化のインセンティブを確保することが可能。</a:t>
            </a:r>
            <a:endParaRPr lang="en-US" altLang="ja-JP" sz="1200" dirty="0" smtClean="0">
              <a:solidFill>
                <a:schemeClr val="tx1"/>
              </a:solidFill>
              <a:latin typeface="ＭＳ 明朝" panose="02020609040205080304" pitchFamily="17" charset="-128"/>
              <a:ea typeface="ＭＳ 明朝" panose="02020609040205080304" pitchFamily="17" charset="-128"/>
            </a:endParaRPr>
          </a:p>
          <a:p>
            <a:pPr marL="177800" indent="-177800"/>
            <a:r>
              <a:rPr lang="ja-JP" altLang="en-US" sz="1200" dirty="0" smtClean="0">
                <a:solidFill>
                  <a:schemeClr val="tx1"/>
                </a:solidFill>
                <a:latin typeface="ＭＳ 明朝" panose="02020609040205080304" pitchFamily="17" charset="-128"/>
                <a:ea typeface="ＭＳ 明朝" panose="02020609040205080304" pitchFamily="17" charset="-128"/>
              </a:rPr>
              <a:t>○　都道府県内市町村において医療費水準の格差が大きい場合には、医療費水準を反映しない場合、医療費水準の低い市町村の被保険者の納得が得られにくい（特に被保険者が受けられる医療サービスに差がある場合など）。</a:t>
            </a:r>
            <a:endParaRPr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36" name="テキスト ボックス 35"/>
          <p:cNvSpPr txBox="1"/>
          <p:nvPr/>
        </p:nvSpPr>
        <p:spPr>
          <a:xfrm>
            <a:off x="1004685" y="3759424"/>
            <a:ext cx="1165666" cy="461665"/>
          </a:xfrm>
          <a:prstGeom prst="rect">
            <a:avLst/>
          </a:prstGeom>
          <a:noFill/>
        </p:spPr>
        <p:txBody>
          <a:bodyPr wrap="square" rtlCol="0">
            <a:spAutoFit/>
          </a:bodyPr>
          <a:lstStyle/>
          <a:p>
            <a:r>
              <a:rPr lang="ja-JP" altLang="en-US" sz="1200" dirty="0" smtClean="0"/>
              <a:t>各市町村ごとの保険料率</a:t>
            </a:r>
            <a:endParaRPr kumimoji="1" lang="ja-JP" altLang="en-US" sz="1200" dirty="0"/>
          </a:p>
        </p:txBody>
      </p:sp>
      <p:sp>
        <p:nvSpPr>
          <p:cNvPr id="19" name="正方形/長方形 18"/>
          <p:cNvSpPr/>
          <p:nvPr/>
        </p:nvSpPr>
        <p:spPr>
          <a:xfrm>
            <a:off x="1004685" y="3754152"/>
            <a:ext cx="1080120" cy="46294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3615527" y="3146960"/>
            <a:ext cx="928459" cy="276999"/>
          </a:xfrm>
          <a:prstGeom prst="rect">
            <a:avLst/>
          </a:prstGeom>
          <a:noFill/>
        </p:spPr>
        <p:txBody>
          <a:bodyPr wrap="none" rtlCol="0">
            <a:spAutoFit/>
          </a:bodyPr>
          <a:lstStyle/>
          <a:p>
            <a:r>
              <a:rPr lang="ja-JP" altLang="en-US" sz="1100" b="1" dirty="0" smtClean="0"/>
              <a:t>＜</a:t>
            </a:r>
            <a:r>
              <a:rPr lang="ja-JP" altLang="en-US" sz="1200" b="1" dirty="0" smtClean="0"/>
              <a:t>改革後</a:t>
            </a:r>
            <a:r>
              <a:rPr lang="ja-JP" altLang="en-US" sz="1100" b="1" dirty="0" smtClean="0"/>
              <a:t>＞</a:t>
            </a:r>
            <a:endParaRPr kumimoji="1" lang="ja-JP" altLang="en-US" sz="1100" b="1" dirty="0"/>
          </a:p>
        </p:txBody>
      </p:sp>
      <p:cxnSp>
        <p:nvCxnSpPr>
          <p:cNvPr id="21" name="直線コネクタ 20"/>
          <p:cNvCxnSpPr/>
          <p:nvPr/>
        </p:nvCxnSpPr>
        <p:spPr>
          <a:xfrm flipV="1">
            <a:off x="2091499" y="3986908"/>
            <a:ext cx="346502" cy="64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2450793" y="3576915"/>
            <a:ext cx="609289"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2450793" y="3576918"/>
            <a:ext cx="0" cy="4106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3098523" y="3454737"/>
            <a:ext cx="2697861" cy="276999"/>
          </a:xfrm>
          <a:prstGeom prst="rect">
            <a:avLst/>
          </a:prstGeom>
          <a:noFill/>
        </p:spPr>
        <p:txBody>
          <a:bodyPr wrap="square" rtlCol="0">
            <a:spAutoFit/>
          </a:bodyPr>
          <a:lstStyle/>
          <a:p>
            <a:r>
              <a:rPr kumimoji="1" lang="ja-JP" altLang="en-US" sz="1200" dirty="0" smtClean="0"/>
              <a:t>医療費水準に応じた保険料率</a:t>
            </a:r>
            <a:endParaRPr kumimoji="1" lang="ja-JP" altLang="en-US" sz="1200" dirty="0"/>
          </a:p>
        </p:txBody>
      </p:sp>
      <p:sp>
        <p:nvSpPr>
          <p:cNvPr id="48" name="正方形/長方形 47"/>
          <p:cNvSpPr/>
          <p:nvPr/>
        </p:nvSpPr>
        <p:spPr>
          <a:xfrm>
            <a:off x="3098523" y="3144331"/>
            <a:ext cx="2133590" cy="2648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3060082" y="4232122"/>
            <a:ext cx="2961355" cy="276999"/>
          </a:xfrm>
          <a:prstGeom prst="rect">
            <a:avLst/>
          </a:prstGeom>
          <a:noFill/>
        </p:spPr>
        <p:txBody>
          <a:bodyPr wrap="square" rtlCol="0">
            <a:spAutoFit/>
          </a:bodyPr>
          <a:lstStyle/>
          <a:p>
            <a:r>
              <a:rPr lang="ja-JP" altLang="en-US" sz="1200" dirty="0" smtClean="0"/>
              <a:t>都道府県において一本化した保険料率</a:t>
            </a:r>
            <a:endParaRPr kumimoji="1" lang="ja-JP" altLang="en-US" sz="1200" dirty="0"/>
          </a:p>
        </p:txBody>
      </p:sp>
      <p:sp>
        <p:nvSpPr>
          <p:cNvPr id="54" name="正方形/長方形 53"/>
          <p:cNvSpPr/>
          <p:nvPr/>
        </p:nvSpPr>
        <p:spPr>
          <a:xfrm>
            <a:off x="3060081" y="4244314"/>
            <a:ext cx="2736304" cy="2648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下矢印 36"/>
          <p:cNvSpPr/>
          <p:nvPr/>
        </p:nvSpPr>
        <p:spPr>
          <a:xfrm>
            <a:off x="3840553" y="3845146"/>
            <a:ext cx="504056" cy="2848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4540759" y="3735255"/>
            <a:ext cx="5033668" cy="461665"/>
          </a:xfrm>
          <a:prstGeom prst="rect">
            <a:avLst/>
          </a:prstGeom>
          <a:noFill/>
        </p:spPr>
        <p:txBody>
          <a:bodyPr wrap="square" rtlCol="0">
            <a:spAutoFit/>
          </a:bodyPr>
          <a:lstStyle/>
          <a:p>
            <a:r>
              <a:rPr lang="ja-JP" altLang="en-US" sz="1200" dirty="0" smtClean="0"/>
              <a:t>医療サービスの均質化や医療費適正化の取組に伴い、医療費水準が均質化されてくれば都道府県において保険料の一本化が可能</a:t>
            </a:r>
            <a:endParaRPr kumimoji="1" lang="ja-JP" altLang="en-US" sz="1200" dirty="0"/>
          </a:p>
        </p:txBody>
      </p:sp>
      <p:cxnSp>
        <p:nvCxnSpPr>
          <p:cNvPr id="59" name="直線コネクタ 58"/>
          <p:cNvCxnSpPr/>
          <p:nvPr/>
        </p:nvCxnSpPr>
        <p:spPr>
          <a:xfrm flipV="1">
            <a:off x="2450793" y="3987549"/>
            <a:ext cx="0" cy="4106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a:off x="2438001" y="4391743"/>
            <a:ext cx="609289"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191861" y="4880194"/>
            <a:ext cx="3017173" cy="276999"/>
          </a:xfrm>
          <a:prstGeom prst="rect">
            <a:avLst/>
          </a:prstGeom>
          <a:noFill/>
        </p:spPr>
        <p:txBody>
          <a:bodyPr wrap="none" rtlCol="0">
            <a:spAutoFit/>
          </a:bodyPr>
          <a:lstStyle/>
          <a:p>
            <a:r>
              <a:rPr lang="ja-JP" altLang="en-US" sz="1200" b="1" dirty="0" smtClean="0">
                <a:latin typeface="+mj-ea"/>
                <a:ea typeface="+mj-ea"/>
              </a:rPr>
              <a:t>○　</a:t>
            </a:r>
            <a:r>
              <a:rPr kumimoji="1" lang="ja-JP" altLang="en-US" sz="1200" b="1" dirty="0" smtClean="0">
                <a:latin typeface="+mj-ea"/>
                <a:ea typeface="+mj-ea"/>
              </a:rPr>
              <a:t>標準保険料率の果たすべき役割の整理</a:t>
            </a:r>
            <a:endParaRPr kumimoji="1" lang="ja-JP" altLang="en-US" sz="1200" b="1" dirty="0">
              <a:latin typeface="+mj-ea"/>
              <a:ea typeface="+mj-ea"/>
            </a:endParaRPr>
          </a:p>
        </p:txBody>
      </p:sp>
      <p:sp>
        <p:nvSpPr>
          <p:cNvPr id="65" name="角丸四角形 64"/>
          <p:cNvSpPr/>
          <p:nvPr/>
        </p:nvSpPr>
        <p:spPr>
          <a:xfrm>
            <a:off x="191861" y="5157192"/>
            <a:ext cx="4429497" cy="1584176"/>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r>
              <a:rPr lang="en-US" altLang="ja-JP" sz="1200" dirty="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rPr>
              <a:t>各市町村が具体的に目指すべき値を示す</a:t>
            </a:r>
            <a:r>
              <a:rPr lang="en-US" altLang="ja-JP" sz="1200" dirty="0" smtClean="0">
                <a:solidFill>
                  <a:schemeClr val="tx1"/>
                </a:solidFill>
                <a:latin typeface="ＭＳ 明朝" panose="02020609040205080304" pitchFamily="17" charset="-128"/>
                <a:ea typeface="ＭＳ 明朝" panose="02020609040205080304" pitchFamily="17" charset="-128"/>
              </a:rPr>
              <a:t>】</a:t>
            </a:r>
          </a:p>
          <a:p>
            <a:pPr marL="177800" indent="-177800"/>
            <a:r>
              <a:rPr lang="ja-JP" altLang="en-US" sz="1200" dirty="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rPr>
              <a:t>　保健事業や直診事業など市町村個別の事情を含めて算定する。</a:t>
            </a:r>
            <a:endParaRPr lang="en-US" altLang="ja-JP" sz="1200" dirty="0" smtClean="0">
              <a:solidFill>
                <a:schemeClr val="tx1"/>
              </a:solidFill>
              <a:latin typeface="ＭＳ 明朝" panose="02020609040205080304" pitchFamily="17" charset="-128"/>
              <a:ea typeface="ＭＳ 明朝" panose="02020609040205080304" pitchFamily="17" charset="-128"/>
            </a:endParaRPr>
          </a:p>
          <a:p>
            <a:pPr marL="176400" indent="-176400"/>
            <a:r>
              <a:rPr lang="ja-JP" altLang="en-US" sz="1200" dirty="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rPr>
              <a:t>　各市町村は激変緩和を考慮しつつ、示された標準保険料率を目指して保険料率を設定していく。</a:t>
            </a:r>
            <a:endParaRPr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66" name="角丸四角形 65"/>
          <p:cNvSpPr/>
          <p:nvPr/>
        </p:nvSpPr>
        <p:spPr>
          <a:xfrm>
            <a:off x="4828683" y="5157192"/>
            <a:ext cx="4967088" cy="1584176"/>
          </a:xfrm>
          <a:prstGeom prst="roundRect">
            <a:avLst>
              <a:gd name="adj" fmla="val 448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rtlCol="0" anchor="t" anchorCtr="0"/>
          <a:lstStyle/>
          <a:p>
            <a:pPr marL="177800" indent="-177800"/>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医療費水準等を踏まえたあるべき保険料率の見える化を図る</a:t>
            </a:r>
            <a:r>
              <a:rPr lang="en-US" altLang="ja-JP" sz="1200" dirty="0" smtClean="0">
                <a:solidFill>
                  <a:schemeClr val="tx1"/>
                </a:solidFill>
                <a:latin typeface="ＭＳ Ｐ明朝" panose="02020600040205080304" pitchFamily="18" charset="-128"/>
                <a:ea typeface="ＭＳ Ｐ明朝" panose="02020600040205080304" pitchFamily="18" charset="-128"/>
              </a:rPr>
              <a:t>】</a:t>
            </a:r>
          </a:p>
          <a:p>
            <a:pPr marL="177800" indent="-177800"/>
            <a:r>
              <a:rPr lang="ja-JP" altLang="en-US" sz="1200" dirty="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医療費実績に応じた保険料率を設定することで市町村間の比較可能性を高める。</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177800" indent="-177800"/>
            <a:r>
              <a:rPr lang="ja-JP" altLang="en-US" sz="1200" dirty="0" smtClean="0">
                <a:solidFill>
                  <a:schemeClr val="tx1"/>
                </a:solidFill>
                <a:latin typeface="ＭＳ Ｐ明朝" panose="02020600040205080304" pitchFamily="18" charset="-128"/>
                <a:ea typeface="ＭＳ Ｐ明朝" panose="02020600040205080304" pitchFamily="18" charset="-128"/>
              </a:rPr>
              <a:t>⇒　例えば、各市町村の年齢構成調整後の医療費指数と標準保険料率をあわせて公表することとする。</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p:txBody>
      </p:sp>
      <p:sp>
        <p:nvSpPr>
          <p:cNvPr id="28" name="角丸四角形 27"/>
          <p:cNvSpPr/>
          <p:nvPr/>
        </p:nvSpPr>
        <p:spPr>
          <a:xfrm>
            <a:off x="116039" y="4797152"/>
            <a:ext cx="9729412" cy="2060848"/>
          </a:xfrm>
          <a:prstGeom prst="roundRect">
            <a:avLst>
              <a:gd name="adj" fmla="val 3575"/>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91859" y="681082"/>
            <a:ext cx="2799164" cy="276999"/>
          </a:xfrm>
          <a:prstGeom prst="rect">
            <a:avLst/>
          </a:prstGeom>
          <a:noFill/>
        </p:spPr>
        <p:txBody>
          <a:bodyPr wrap="none" rtlCol="0">
            <a:spAutoFit/>
          </a:bodyPr>
          <a:lstStyle/>
          <a:p>
            <a:r>
              <a:rPr lang="ja-JP" altLang="en-US" sz="1200" b="1" dirty="0" smtClean="0">
                <a:latin typeface="+mj-ea"/>
                <a:ea typeface="+mj-ea"/>
              </a:rPr>
              <a:t>○　あるべき保険料率の考え方について</a:t>
            </a:r>
            <a:endParaRPr kumimoji="1" lang="ja-JP" altLang="en-US" sz="1200" b="1" dirty="0">
              <a:latin typeface="+mj-ea"/>
              <a:ea typeface="+mj-ea"/>
            </a:endParaRPr>
          </a:p>
        </p:txBody>
      </p:sp>
      <p:sp>
        <p:nvSpPr>
          <p:cNvPr id="33" name="テキスト ボックス 32"/>
          <p:cNvSpPr txBox="1"/>
          <p:nvPr/>
        </p:nvSpPr>
        <p:spPr>
          <a:xfrm>
            <a:off x="116039" y="2607296"/>
            <a:ext cx="9694328" cy="461665"/>
          </a:xfrm>
          <a:prstGeom prst="rect">
            <a:avLst/>
          </a:prstGeom>
          <a:noFill/>
        </p:spPr>
        <p:txBody>
          <a:bodyPr wrap="square" rtlCol="0">
            <a:spAutoFit/>
          </a:bodyPr>
          <a:lstStyle/>
          <a:p>
            <a:pPr marL="180000" indent="-180000"/>
            <a:r>
              <a:rPr lang="ja-JP" altLang="en-US" sz="1200" b="1" dirty="0" smtClean="0">
                <a:latin typeface="+mj-ea"/>
                <a:ea typeface="+mj-ea"/>
              </a:rPr>
              <a:t>⇒　医療費水準の格差が大きい場合には原則として医療費水準に応じた保険料率とし、将来的に地域の事情を踏まえつつ都道府県において一本化した保険料率を目指すことと</a:t>
            </a:r>
            <a:r>
              <a:rPr lang="ja-JP" altLang="en-US" sz="1200" b="1" dirty="0">
                <a:latin typeface="+mj-ea"/>
                <a:ea typeface="+mj-ea"/>
              </a:rPr>
              <a:t>する</a:t>
            </a:r>
            <a:r>
              <a:rPr lang="ja-JP" altLang="en-US" sz="1200" b="1" dirty="0" smtClean="0">
                <a:latin typeface="+mj-ea"/>
                <a:ea typeface="+mj-ea"/>
              </a:rPr>
              <a:t>。</a:t>
            </a:r>
            <a:endParaRPr kumimoji="1" lang="ja-JP" altLang="en-US" sz="1200" b="1" dirty="0">
              <a:latin typeface="+mj-ea"/>
              <a:ea typeface="+mj-ea"/>
            </a:endParaRPr>
          </a:p>
        </p:txBody>
      </p:sp>
      <p:sp>
        <p:nvSpPr>
          <p:cNvPr id="34" name="スライド番号プレースホルダー 6"/>
          <p:cNvSpPr>
            <a:spLocks noGrp="1"/>
          </p:cNvSpPr>
          <p:nvPr>
            <p:ph type="sldNum" sz="quarter" idx="12"/>
          </p:nvPr>
        </p:nvSpPr>
        <p:spPr>
          <a:xfrm>
            <a:off x="7605295" y="6499057"/>
            <a:ext cx="2311400" cy="365125"/>
          </a:xfrm>
        </p:spPr>
        <p:txBody>
          <a:bodyPr/>
          <a:lstStyle/>
          <a:p>
            <a:fld id="{AAE2563D-2777-4235-9ABA-305ABAA1ECF4}" type="slidenum">
              <a:rPr kumimoji="1" lang="ja-JP" altLang="en-US" smtClean="0"/>
              <a:t>34</a:t>
            </a:fld>
            <a:endParaRPr kumimoji="1" lang="ja-JP" altLang="en-US" dirty="0"/>
          </a:p>
        </p:txBody>
      </p:sp>
    </p:spTree>
    <p:extLst>
      <p:ext uri="{BB962C8B-B14F-4D97-AF65-F5344CB8AC3E}">
        <p14:creationId xmlns:p14="http://schemas.microsoft.com/office/powerpoint/2010/main" val="29335074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schemeClr val="bg2">
                    <a:lumMod val="50000"/>
                  </a:schemeClr>
                </a:solidFill>
              </a:rPr>
              <a:t>１　都道府県を財政運営主体とする新たな仕組みの概要</a:t>
            </a:r>
            <a:endParaRPr lang="en-US" altLang="ja-JP" sz="2400" dirty="0" smtClean="0">
              <a:solidFill>
                <a:schemeClr val="bg2">
                  <a:lumMod val="50000"/>
                </a:schemeClr>
              </a:solidFill>
            </a:endParaRPr>
          </a:p>
          <a:p>
            <a:pPr marL="271463" algn="l">
              <a:tabLst>
                <a:tab pos="271463" algn="l"/>
              </a:tabLst>
            </a:pPr>
            <a:r>
              <a:rPr lang="ja-JP" altLang="en-US" sz="2400" dirty="0" smtClean="0">
                <a:solidFill>
                  <a:schemeClr val="bg2">
                    <a:lumMod val="50000"/>
                  </a:schemeClr>
                </a:solidFill>
              </a:rPr>
              <a:t>２</a:t>
            </a:r>
            <a:r>
              <a:rPr lang="ja-JP" altLang="en-US" sz="2400" dirty="0">
                <a:solidFill>
                  <a:schemeClr val="bg2">
                    <a:lumMod val="50000"/>
                  </a:schemeClr>
                </a:solidFill>
              </a:rPr>
              <a:t>　新たな財政調整の仕組み</a:t>
            </a:r>
          </a:p>
          <a:p>
            <a:pPr marL="271463" algn="l">
              <a:tabLst>
                <a:tab pos="271463" algn="l"/>
              </a:tabLst>
            </a:pPr>
            <a:r>
              <a:rPr lang="ja-JP" altLang="en-US" sz="2400" dirty="0">
                <a:solidFill>
                  <a:schemeClr val="bg2">
                    <a:lumMod val="50000"/>
                  </a:schemeClr>
                </a:solidFill>
              </a:rPr>
              <a:t>３　納付金の算定ルール</a:t>
            </a:r>
          </a:p>
          <a:p>
            <a:pPr marL="271463" algn="l">
              <a:tabLst>
                <a:tab pos="271463" algn="l"/>
              </a:tabLst>
            </a:pPr>
            <a:r>
              <a:rPr lang="ja-JP" altLang="en-US" sz="2400" dirty="0">
                <a:solidFill>
                  <a:schemeClr val="bg2">
                    <a:lumMod val="50000"/>
                  </a:schemeClr>
                </a:solidFill>
              </a:rPr>
              <a:t>４　標準保険料率の設定</a:t>
            </a:r>
          </a:p>
          <a:p>
            <a:pPr marL="271463" algn="l">
              <a:tabLst>
                <a:tab pos="271463" algn="l"/>
              </a:tabLst>
            </a:pPr>
            <a:r>
              <a:rPr lang="ja-JP" altLang="en-US" sz="2400" dirty="0"/>
              <a:t>５　財政安定化基金</a:t>
            </a:r>
          </a:p>
          <a:p>
            <a:pPr marL="271463" algn="l">
              <a:tabLst>
                <a:tab pos="271463" algn="l"/>
              </a:tabLst>
            </a:pPr>
            <a:r>
              <a:rPr lang="ja-JP" altLang="en-US" sz="2400" dirty="0">
                <a:solidFill>
                  <a:schemeClr val="bg2">
                    <a:lumMod val="50000"/>
                  </a:schemeClr>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244588" y="4869160"/>
            <a:ext cx="7776864"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193648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0" y="-93166"/>
            <a:ext cx="9905999" cy="369332"/>
          </a:xfrm>
          <a:prstGeom prst="rect">
            <a:avLst/>
          </a:prstGeom>
          <a:noFill/>
        </p:spPr>
        <p:txBody>
          <a:bodyPr wrap="square" rtlCol="0">
            <a:spAutoFit/>
          </a:bodyPr>
          <a:lstStyle/>
          <a:p>
            <a:pPr algn="ct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財政安定化基金の設置（案）</a:t>
            </a:r>
            <a:endParaRPr lang="ja-JP" altLang="en-US" dirty="0">
              <a:solidFill>
                <a:prstClr val="black"/>
              </a:solidFill>
              <a:latin typeface="HGP創英角ｺﾞｼｯｸUB" panose="020B0900000000000000" pitchFamily="50" charset="-128"/>
              <a:ea typeface="HGP創英角ｺﾞｼｯｸUB" panose="020B0900000000000000" pitchFamily="50" charset="-128"/>
            </a:endParaRPr>
          </a:p>
        </p:txBody>
      </p:sp>
      <p:grpSp>
        <p:nvGrpSpPr>
          <p:cNvPr id="7" name="グループ化 6"/>
          <p:cNvGrpSpPr/>
          <p:nvPr/>
        </p:nvGrpSpPr>
        <p:grpSpPr>
          <a:xfrm>
            <a:off x="205901" y="4195472"/>
            <a:ext cx="9715650" cy="2662528"/>
            <a:chOff x="-190114" y="3933053"/>
            <a:chExt cx="9715650" cy="2830035"/>
          </a:xfrm>
        </p:grpSpPr>
        <p:sp>
          <p:nvSpPr>
            <p:cNvPr id="2052" name="Oval 5"/>
            <p:cNvSpPr>
              <a:spLocks noChangeArrowheads="1"/>
            </p:cNvSpPr>
            <p:nvPr/>
          </p:nvSpPr>
          <p:spPr bwMode="auto">
            <a:xfrm>
              <a:off x="5020932" y="3933053"/>
              <a:ext cx="2576574" cy="338460"/>
            </a:xfrm>
            <a:prstGeom prst="ellipse">
              <a:avLst/>
            </a:prstGeom>
            <a:noFill/>
            <a:ln w="9525">
              <a:solidFill>
                <a:schemeClr val="tx1"/>
              </a:solidFill>
              <a:round/>
              <a:headEnd/>
              <a:tailEnd/>
            </a:ln>
          </p:spPr>
          <p:txBody>
            <a:bodyPr wrap="none" anchor="ctr"/>
            <a:lstStyle/>
            <a:p>
              <a:pPr algn="ctr"/>
              <a:r>
                <a:rPr lang="ja-JP" altLang="en-US" sz="1400" i="1" dirty="0" smtClean="0">
                  <a:solidFill>
                    <a:prstClr val="black"/>
                  </a:solidFill>
                </a:rPr>
                <a:t>都道府県・市町村</a:t>
              </a:r>
              <a:endParaRPr lang="en-US" altLang="ja-JP" sz="1400" i="1" dirty="0" smtClean="0">
                <a:solidFill>
                  <a:prstClr val="black"/>
                </a:solidFill>
              </a:endParaRPr>
            </a:p>
          </p:txBody>
        </p:sp>
        <p:sp>
          <p:nvSpPr>
            <p:cNvPr id="2055" name="Rectangle 8"/>
            <p:cNvSpPr>
              <a:spLocks noChangeArrowheads="1"/>
            </p:cNvSpPr>
            <p:nvPr/>
          </p:nvSpPr>
          <p:spPr bwMode="auto">
            <a:xfrm>
              <a:off x="2992461" y="4382388"/>
              <a:ext cx="756000" cy="439463"/>
            </a:xfrm>
            <a:prstGeom prst="rect">
              <a:avLst/>
            </a:prstGeom>
            <a:noFill/>
            <a:ln w="15875" algn="ctr">
              <a:solidFill>
                <a:schemeClr val="tx1"/>
              </a:solidFill>
              <a:miter lim="800000"/>
              <a:headEnd/>
              <a:tailEnd/>
            </a:ln>
          </p:spPr>
          <p:txBody>
            <a:bodyPr wrap="none" anchor="ctr"/>
            <a:lstStyle/>
            <a:p>
              <a:pPr algn="ctr"/>
              <a:r>
                <a:rPr lang="ja-JP" altLang="en-US" dirty="0" smtClean="0">
                  <a:solidFill>
                    <a:prstClr val="black"/>
                  </a:solidFill>
                </a:rPr>
                <a:t>貸付</a:t>
              </a:r>
              <a:endParaRPr lang="ja-JP" altLang="en-US" dirty="0">
                <a:solidFill>
                  <a:prstClr val="black"/>
                </a:solidFill>
              </a:endParaRPr>
            </a:p>
          </p:txBody>
        </p:sp>
        <p:sp>
          <p:nvSpPr>
            <p:cNvPr id="2056" name="Line 9"/>
            <p:cNvSpPr>
              <a:spLocks noChangeShapeType="1"/>
            </p:cNvSpPr>
            <p:nvPr/>
          </p:nvSpPr>
          <p:spPr bwMode="auto">
            <a:xfrm flipV="1">
              <a:off x="2683081" y="4601314"/>
              <a:ext cx="309383" cy="0"/>
            </a:xfrm>
            <a:prstGeom prst="line">
              <a:avLst/>
            </a:prstGeom>
            <a:noFill/>
            <a:ln w="76200">
              <a:solidFill>
                <a:srgbClr val="FF0000"/>
              </a:solidFill>
              <a:round/>
              <a:headEnd/>
              <a:tailEnd/>
            </a:ln>
          </p:spPr>
          <p:txBody>
            <a:bodyPr wrap="none" anchor="ctr"/>
            <a:lstStyle/>
            <a:p>
              <a:endParaRPr lang="ja-JP" altLang="en-US">
                <a:solidFill>
                  <a:prstClr val="black"/>
                </a:solidFill>
              </a:endParaRPr>
            </a:p>
          </p:txBody>
        </p:sp>
        <p:sp>
          <p:nvSpPr>
            <p:cNvPr id="2057" name="Line 10"/>
            <p:cNvSpPr>
              <a:spLocks noChangeShapeType="1"/>
            </p:cNvSpPr>
            <p:nvPr/>
          </p:nvSpPr>
          <p:spPr bwMode="auto">
            <a:xfrm>
              <a:off x="3765639" y="4589555"/>
              <a:ext cx="1160465" cy="11759"/>
            </a:xfrm>
            <a:prstGeom prst="line">
              <a:avLst/>
            </a:prstGeom>
            <a:noFill/>
            <a:ln w="76200">
              <a:solidFill>
                <a:srgbClr val="FF0000"/>
              </a:solidFill>
              <a:round/>
              <a:headEnd/>
              <a:tailEnd type="triangle" w="med" len="med"/>
            </a:ln>
          </p:spPr>
          <p:txBody>
            <a:bodyPr wrap="none" anchor="ctr"/>
            <a:lstStyle/>
            <a:p>
              <a:endParaRPr lang="ja-JP" altLang="en-US">
                <a:solidFill>
                  <a:prstClr val="black"/>
                </a:solidFill>
              </a:endParaRPr>
            </a:p>
          </p:txBody>
        </p:sp>
        <p:sp>
          <p:nvSpPr>
            <p:cNvPr id="2058" name="Rectangle 11"/>
            <p:cNvSpPr>
              <a:spLocks noChangeArrowheads="1"/>
            </p:cNvSpPr>
            <p:nvPr/>
          </p:nvSpPr>
          <p:spPr bwMode="auto">
            <a:xfrm>
              <a:off x="2992463" y="5113218"/>
              <a:ext cx="756000" cy="439463"/>
            </a:xfrm>
            <a:prstGeom prst="rect">
              <a:avLst/>
            </a:prstGeom>
            <a:noFill/>
            <a:ln w="15875" algn="ctr">
              <a:solidFill>
                <a:schemeClr val="tx1"/>
              </a:solidFill>
              <a:miter lim="800000"/>
              <a:headEnd/>
              <a:tailEnd/>
            </a:ln>
          </p:spPr>
          <p:txBody>
            <a:bodyPr wrap="none" anchor="ctr"/>
            <a:lstStyle/>
            <a:p>
              <a:pPr algn="ctr"/>
              <a:r>
                <a:rPr lang="ja-JP" altLang="en-US" dirty="0" smtClean="0">
                  <a:solidFill>
                    <a:prstClr val="black"/>
                  </a:solidFill>
                </a:rPr>
                <a:t>交付</a:t>
              </a:r>
              <a:endParaRPr lang="ja-JP" altLang="en-US" dirty="0">
                <a:solidFill>
                  <a:prstClr val="black"/>
                </a:solidFill>
              </a:endParaRPr>
            </a:p>
          </p:txBody>
        </p:sp>
        <p:sp>
          <p:nvSpPr>
            <p:cNvPr id="2059" name="Line 12"/>
            <p:cNvSpPr>
              <a:spLocks noChangeShapeType="1"/>
            </p:cNvSpPr>
            <p:nvPr/>
          </p:nvSpPr>
          <p:spPr bwMode="auto">
            <a:xfrm>
              <a:off x="2683081" y="5332144"/>
              <a:ext cx="298590" cy="0"/>
            </a:xfrm>
            <a:prstGeom prst="line">
              <a:avLst/>
            </a:prstGeom>
            <a:noFill/>
            <a:ln w="31750">
              <a:solidFill>
                <a:srgbClr val="FF0000"/>
              </a:solidFill>
              <a:round/>
              <a:headEnd/>
              <a:tailEnd/>
            </a:ln>
          </p:spPr>
          <p:txBody>
            <a:bodyPr wrap="none" anchor="ctr"/>
            <a:lstStyle/>
            <a:p>
              <a:endParaRPr lang="ja-JP" altLang="en-US">
                <a:solidFill>
                  <a:prstClr val="black"/>
                </a:solidFill>
              </a:endParaRPr>
            </a:p>
          </p:txBody>
        </p:sp>
        <p:sp>
          <p:nvSpPr>
            <p:cNvPr id="2061" name="Line 14"/>
            <p:cNvSpPr>
              <a:spLocks noChangeShapeType="1"/>
            </p:cNvSpPr>
            <p:nvPr/>
          </p:nvSpPr>
          <p:spPr bwMode="auto">
            <a:xfrm>
              <a:off x="3795620" y="5334842"/>
              <a:ext cx="1225312" cy="3941"/>
            </a:xfrm>
            <a:prstGeom prst="line">
              <a:avLst/>
            </a:prstGeom>
            <a:noFill/>
            <a:ln w="31750">
              <a:solidFill>
                <a:srgbClr val="FF0000"/>
              </a:solidFill>
              <a:round/>
              <a:headEnd/>
              <a:tailEnd type="triangle" w="med" len="med"/>
            </a:ln>
          </p:spPr>
          <p:txBody>
            <a:bodyPr wrap="none" anchor="ctr"/>
            <a:lstStyle/>
            <a:p>
              <a:endParaRPr lang="ja-JP" altLang="en-US">
                <a:solidFill>
                  <a:prstClr val="black"/>
                </a:solidFill>
              </a:endParaRPr>
            </a:p>
          </p:txBody>
        </p:sp>
        <p:sp>
          <p:nvSpPr>
            <p:cNvPr id="2062" name="Rectangle 15"/>
            <p:cNvSpPr>
              <a:spLocks noChangeArrowheads="1"/>
            </p:cNvSpPr>
            <p:nvPr/>
          </p:nvSpPr>
          <p:spPr bwMode="auto">
            <a:xfrm>
              <a:off x="1835875" y="4309948"/>
              <a:ext cx="924551" cy="2453140"/>
            </a:xfrm>
            <a:prstGeom prst="rect">
              <a:avLst/>
            </a:prstGeom>
            <a:solidFill>
              <a:srgbClr val="CCFFCC"/>
            </a:solidFill>
            <a:ln w="9525">
              <a:solidFill>
                <a:schemeClr val="tx1"/>
              </a:solidFill>
              <a:miter lim="800000"/>
              <a:headEnd/>
              <a:tailEnd/>
            </a:ln>
          </p:spPr>
          <p:txBody>
            <a:bodyPr vert="eaVert" wrap="none" anchor="ctr"/>
            <a:lstStyle/>
            <a:p>
              <a:pPr algn="ctr"/>
              <a:r>
                <a:rPr lang="ja-JP" altLang="en-US" sz="2000" dirty="0">
                  <a:solidFill>
                    <a:prstClr val="black"/>
                  </a:solidFill>
                </a:rPr>
                <a:t>財政安定化基金</a:t>
              </a:r>
            </a:p>
            <a:p>
              <a:pPr algn="ctr"/>
              <a:r>
                <a:rPr lang="ja-JP" altLang="en-US" sz="1600" dirty="0">
                  <a:solidFill>
                    <a:prstClr val="black"/>
                  </a:solidFill>
                </a:rPr>
                <a:t>（都道府県に設置）</a:t>
              </a:r>
            </a:p>
          </p:txBody>
        </p:sp>
        <p:sp>
          <p:nvSpPr>
            <p:cNvPr id="2067" name="Line 20"/>
            <p:cNvSpPr>
              <a:spLocks noChangeShapeType="1"/>
            </p:cNvSpPr>
            <p:nvPr/>
          </p:nvSpPr>
          <p:spPr bwMode="auto">
            <a:xfrm>
              <a:off x="3750649" y="4589555"/>
              <a:ext cx="1175455" cy="449613"/>
            </a:xfrm>
            <a:prstGeom prst="line">
              <a:avLst/>
            </a:prstGeom>
            <a:noFill/>
            <a:ln w="76200">
              <a:solidFill>
                <a:srgbClr val="FF0000"/>
              </a:solidFill>
              <a:round/>
              <a:headEnd/>
              <a:tailEnd type="triangle" w="med" len="med"/>
            </a:ln>
          </p:spPr>
          <p:txBody>
            <a:bodyPr wrap="none" anchor="ctr"/>
            <a:lstStyle/>
            <a:p>
              <a:endParaRPr lang="ja-JP" altLang="en-US">
                <a:solidFill>
                  <a:prstClr val="black"/>
                </a:solidFill>
              </a:endParaRPr>
            </a:p>
          </p:txBody>
        </p:sp>
        <p:sp>
          <p:nvSpPr>
            <p:cNvPr id="2077" name="AutoShape 30"/>
            <p:cNvSpPr>
              <a:spLocks noChangeArrowheads="1"/>
            </p:cNvSpPr>
            <p:nvPr/>
          </p:nvSpPr>
          <p:spPr bwMode="auto">
            <a:xfrm>
              <a:off x="1370001" y="5113218"/>
              <a:ext cx="386728" cy="730830"/>
            </a:xfrm>
            <a:prstGeom prst="rightArrow">
              <a:avLst>
                <a:gd name="adj1" fmla="val 50000"/>
                <a:gd name="adj2" fmla="val 25000"/>
              </a:avLst>
            </a:prstGeom>
            <a:solidFill>
              <a:schemeClr val="tx1"/>
            </a:solidFill>
            <a:ln w="9525">
              <a:solidFill>
                <a:schemeClr val="tx1"/>
              </a:solidFill>
              <a:miter lim="800000"/>
              <a:headEnd/>
              <a:tailEnd/>
            </a:ln>
          </p:spPr>
          <p:txBody>
            <a:bodyPr wrap="none" anchor="ctr"/>
            <a:lstStyle/>
            <a:p>
              <a:endParaRPr lang="ja-JP" altLang="en-US">
                <a:solidFill>
                  <a:prstClr val="black"/>
                </a:solidFill>
              </a:endParaRPr>
            </a:p>
          </p:txBody>
        </p:sp>
        <p:sp>
          <p:nvSpPr>
            <p:cNvPr id="2098" name="Rectangle 51"/>
            <p:cNvSpPr>
              <a:spLocks noChangeArrowheads="1"/>
            </p:cNvSpPr>
            <p:nvPr/>
          </p:nvSpPr>
          <p:spPr bwMode="auto">
            <a:xfrm>
              <a:off x="3920613" y="6207852"/>
              <a:ext cx="679923" cy="439463"/>
            </a:xfrm>
            <a:prstGeom prst="rect">
              <a:avLst/>
            </a:prstGeom>
            <a:noFill/>
            <a:ln w="15875" algn="ctr">
              <a:solidFill>
                <a:schemeClr val="tx1"/>
              </a:solidFill>
              <a:miter lim="800000"/>
              <a:headEnd/>
              <a:tailEnd/>
            </a:ln>
          </p:spPr>
          <p:txBody>
            <a:bodyPr wrap="none" anchor="ctr"/>
            <a:lstStyle/>
            <a:p>
              <a:pPr algn="ctr"/>
              <a:r>
                <a:rPr lang="ja-JP" altLang="en-US">
                  <a:solidFill>
                    <a:prstClr val="black"/>
                  </a:solidFill>
                </a:rPr>
                <a:t>償還</a:t>
              </a:r>
            </a:p>
          </p:txBody>
        </p:sp>
        <p:sp>
          <p:nvSpPr>
            <p:cNvPr id="2099" name="Line 52"/>
            <p:cNvSpPr>
              <a:spLocks noChangeShapeType="1"/>
            </p:cNvSpPr>
            <p:nvPr/>
          </p:nvSpPr>
          <p:spPr bwMode="auto">
            <a:xfrm>
              <a:off x="4616723" y="6426779"/>
              <a:ext cx="386729" cy="0"/>
            </a:xfrm>
            <a:prstGeom prst="line">
              <a:avLst/>
            </a:prstGeom>
            <a:noFill/>
            <a:ln w="31750">
              <a:solidFill>
                <a:srgbClr val="FF0000"/>
              </a:solidFill>
              <a:round/>
              <a:headEnd/>
              <a:tailEnd/>
            </a:ln>
          </p:spPr>
          <p:txBody>
            <a:bodyPr wrap="none" anchor="ctr"/>
            <a:lstStyle/>
            <a:p>
              <a:endParaRPr lang="ja-JP" altLang="en-US">
                <a:solidFill>
                  <a:prstClr val="black"/>
                </a:solidFill>
              </a:endParaRPr>
            </a:p>
          </p:txBody>
        </p:sp>
        <p:sp>
          <p:nvSpPr>
            <p:cNvPr id="2100" name="Line 53"/>
            <p:cNvSpPr>
              <a:spLocks noChangeShapeType="1"/>
            </p:cNvSpPr>
            <p:nvPr/>
          </p:nvSpPr>
          <p:spPr bwMode="auto">
            <a:xfrm flipH="1">
              <a:off x="2760425" y="6426779"/>
              <a:ext cx="1160186" cy="0"/>
            </a:xfrm>
            <a:prstGeom prst="line">
              <a:avLst/>
            </a:prstGeom>
            <a:noFill/>
            <a:ln w="31750">
              <a:solidFill>
                <a:srgbClr val="FF0000"/>
              </a:solidFill>
              <a:round/>
              <a:headEnd/>
              <a:tailEnd type="triangle" w="med" len="med"/>
            </a:ln>
          </p:spPr>
          <p:txBody>
            <a:bodyPr wrap="none" anchor="ctr"/>
            <a:lstStyle/>
            <a:p>
              <a:endParaRPr lang="ja-JP" altLang="en-US">
                <a:solidFill>
                  <a:prstClr val="black"/>
                </a:solidFill>
              </a:endParaRPr>
            </a:p>
          </p:txBody>
        </p:sp>
        <p:grpSp>
          <p:nvGrpSpPr>
            <p:cNvPr id="5" name="グループ化 4"/>
            <p:cNvGrpSpPr/>
            <p:nvPr/>
          </p:nvGrpSpPr>
          <p:grpSpPr>
            <a:xfrm>
              <a:off x="-190114" y="4308339"/>
              <a:ext cx="9715650" cy="2454749"/>
              <a:chOff x="3300049" y="4308339"/>
              <a:chExt cx="3186568" cy="2454749"/>
            </a:xfrm>
          </p:grpSpPr>
          <p:sp>
            <p:nvSpPr>
              <p:cNvPr id="71" name="Rectangle 7"/>
              <p:cNvSpPr>
                <a:spLocks noChangeArrowheads="1"/>
              </p:cNvSpPr>
              <p:nvPr/>
            </p:nvSpPr>
            <p:spPr bwMode="auto">
              <a:xfrm>
                <a:off x="5005471" y="5551071"/>
                <a:ext cx="848785" cy="1212017"/>
              </a:xfrm>
              <a:prstGeom prst="rect">
                <a:avLst/>
              </a:prstGeom>
              <a:solidFill>
                <a:schemeClr val="accent6">
                  <a:lumMod val="60000"/>
                  <a:lumOff val="40000"/>
                  <a:alpha val="50195"/>
                </a:schemeClr>
              </a:solidFill>
              <a:ln w="9525">
                <a:solidFill>
                  <a:schemeClr val="tx1"/>
                </a:solidFill>
                <a:miter lim="800000"/>
                <a:headEnd/>
                <a:tailEnd/>
              </a:ln>
            </p:spPr>
            <p:txBody>
              <a:bodyPr wrap="none" anchor="ctr"/>
              <a:lstStyle/>
              <a:p>
                <a:pPr algn="ctr"/>
                <a:endParaRPr lang="ja-JP" altLang="ja-JP" sz="2000">
                  <a:solidFill>
                    <a:prstClr val="black"/>
                  </a:solidFill>
                </a:endParaRPr>
              </a:p>
            </p:txBody>
          </p:sp>
          <p:sp>
            <p:nvSpPr>
              <p:cNvPr id="72" name="Rectangle 19"/>
              <p:cNvSpPr>
                <a:spLocks noChangeArrowheads="1"/>
              </p:cNvSpPr>
              <p:nvPr/>
            </p:nvSpPr>
            <p:spPr bwMode="auto">
              <a:xfrm>
                <a:off x="5003452" y="4308339"/>
                <a:ext cx="850803" cy="511903"/>
              </a:xfrm>
              <a:prstGeom prst="rect">
                <a:avLst/>
              </a:prstGeom>
              <a:noFill/>
              <a:ln w="9525">
                <a:solidFill>
                  <a:schemeClr val="tx1"/>
                </a:solidFill>
                <a:prstDash val="dash"/>
                <a:miter lim="800000"/>
                <a:headEnd/>
                <a:tailEnd/>
              </a:ln>
            </p:spPr>
            <p:txBody>
              <a:bodyPr wrap="none" anchor="ctr"/>
              <a:lstStyle/>
              <a:p>
                <a:endParaRPr lang="ja-JP" altLang="en-US">
                  <a:solidFill>
                    <a:prstClr val="black"/>
                  </a:solidFill>
                </a:endParaRPr>
              </a:p>
            </p:txBody>
          </p:sp>
          <p:sp>
            <p:nvSpPr>
              <p:cNvPr id="75" name="Rectangle 21"/>
              <p:cNvSpPr>
                <a:spLocks noChangeArrowheads="1"/>
              </p:cNvSpPr>
              <p:nvPr/>
            </p:nvSpPr>
            <p:spPr bwMode="auto">
              <a:xfrm>
                <a:off x="5003452" y="5185656"/>
                <a:ext cx="850803" cy="365416"/>
              </a:xfrm>
              <a:prstGeom prst="rect">
                <a:avLst/>
              </a:prstGeom>
              <a:noFill/>
              <a:ln w="9525">
                <a:solidFill>
                  <a:schemeClr val="tx1"/>
                </a:solidFill>
                <a:miter lim="800000"/>
                <a:headEnd/>
                <a:tailEnd/>
              </a:ln>
            </p:spPr>
            <p:txBody>
              <a:bodyPr wrap="none" anchor="ctr"/>
              <a:lstStyle/>
              <a:p>
                <a:endParaRPr lang="ja-JP" altLang="en-US">
                  <a:solidFill>
                    <a:prstClr val="black"/>
                  </a:solidFill>
                </a:endParaRPr>
              </a:p>
            </p:txBody>
          </p:sp>
          <p:sp>
            <p:nvSpPr>
              <p:cNvPr id="76" name="Rectangle 23"/>
              <p:cNvSpPr>
                <a:spLocks noChangeArrowheads="1"/>
              </p:cNvSpPr>
              <p:nvPr/>
            </p:nvSpPr>
            <p:spPr bwMode="auto">
              <a:xfrm>
                <a:off x="5003452" y="4820241"/>
                <a:ext cx="850803" cy="365415"/>
              </a:xfrm>
              <a:prstGeom prst="rect">
                <a:avLst/>
              </a:prstGeom>
              <a:noFill/>
              <a:ln w="9525">
                <a:solidFill>
                  <a:schemeClr val="tx1"/>
                </a:solidFill>
                <a:miter lim="800000"/>
                <a:headEnd/>
                <a:tailEnd/>
              </a:ln>
            </p:spPr>
            <p:txBody>
              <a:bodyPr wrap="none" anchor="ctr"/>
              <a:lstStyle/>
              <a:p>
                <a:endParaRPr lang="ja-JP" altLang="en-US">
                  <a:solidFill>
                    <a:prstClr val="black"/>
                  </a:solidFill>
                </a:endParaRPr>
              </a:p>
            </p:txBody>
          </p:sp>
          <p:sp>
            <p:nvSpPr>
              <p:cNvPr id="78" name="Text Box 26"/>
              <p:cNvSpPr txBox="1">
                <a:spLocks noChangeArrowheads="1"/>
              </p:cNvSpPr>
              <p:nvPr/>
            </p:nvSpPr>
            <p:spPr bwMode="auto">
              <a:xfrm>
                <a:off x="5223078" y="4404889"/>
                <a:ext cx="425403" cy="359853"/>
              </a:xfrm>
              <a:prstGeom prst="rect">
                <a:avLst/>
              </a:prstGeom>
              <a:noFill/>
              <a:ln w="9525">
                <a:noFill/>
                <a:miter lim="800000"/>
                <a:headEnd/>
                <a:tailEnd/>
              </a:ln>
            </p:spPr>
            <p:txBody>
              <a:bodyPr wrap="square">
                <a:spAutoFit/>
              </a:bodyPr>
              <a:lstStyle/>
              <a:p>
                <a:pPr algn="ctr"/>
                <a:r>
                  <a:rPr lang="ja-JP" altLang="en-US" sz="1600" dirty="0">
                    <a:solidFill>
                      <a:prstClr val="black"/>
                    </a:solidFill>
                    <a:latin typeface="ＭＳ Ｐゴシック" charset="-128"/>
                  </a:rPr>
                  <a:t>給付増分</a:t>
                </a:r>
              </a:p>
            </p:txBody>
          </p:sp>
          <p:sp>
            <p:nvSpPr>
              <p:cNvPr id="81" name="Rectangle 33"/>
              <p:cNvSpPr>
                <a:spLocks noChangeArrowheads="1"/>
              </p:cNvSpPr>
              <p:nvPr/>
            </p:nvSpPr>
            <p:spPr bwMode="auto">
              <a:xfrm>
                <a:off x="5945197" y="5293358"/>
                <a:ext cx="541420" cy="511903"/>
              </a:xfrm>
              <a:prstGeom prst="rect">
                <a:avLst/>
              </a:prstGeom>
              <a:noFill/>
              <a:ln w="9525">
                <a:noFill/>
                <a:miter lim="800000"/>
                <a:headEnd/>
                <a:tailEnd/>
              </a:ln>
            </p:spPr>
            <p:txBody>
              <a:bodyPr wrap="none" anchor="ctr"/>
              <a:lstStyle/>
              <a:p>
                <a:pPr algn="ctr"/>
                <a:r>
                  <a:rPr lang="ja-JP" altLang="en-US" sz="1400" dirty="0" smtClean="0">
                    <a:solidFill>
                      <a:prstClr val="black"/>
                    </a:solidFill>
                    <a:latin typeface="ＭＳ Ｐゴシック" charset="-128"/>
                  </a:rPr>
                  <a:t>保険料で賄う部分</a:t>
                </a:r>
                <a:endParaRPr lang="en-US" altLang="ja-JP" sz="1400" dirty="0" smtClean="0">
                  <a:solidFill>
                    <a:prstClr val="black"/>
                  </a:solidFill>
                  <a:latin typeface="ＭＳ Ｐゴシック" charset="-128"/>
                </a:endParaRPr>
              </a:p>
            </p:txBody>
          </p:sp>
          <p:sp>
            <p:nvSpPr>
              <p:cNvPr id="77" name="Text Box 24"/>
              <p:cNvSpPr txBox="1">
                <a:spLocks noChangeArrowheads="1"/>
              </p:cNvSpPr>
              <p:nvPr/>
            </p:nvSpPr>
            <p:spPr bwMode="auto">
              <a:xfrm>
                <a:off x="5293930" y="4869160"/>
                <a:ext cx="288716" cy="621565"/>
              </a:xfrm>
              <a:prstGeom prst="rect">
                <a:avLst/>
              </a:prstGeom>
              <a:solidFill>
                <a:schemeClr val="bg1"/>
              </a:solidFill>
              <a:ln w="9525">
                <a:noFill/>
                <a:miter lim="800000"/>
                <a:headEnd/>
                <a:tailEnd/>
              </a:ln>
            </p:spPr>
            <p:txBody>
              <a:bodyPr wrap="square">
                <a:spAutoFit/>
              </a:bodyPr>
              <a:lstStyle/>
              <a:p>
                <a:pPr algn="ctr"/>
                <a:r>
                  <a:rPr lang="ja-JP" altLang="en-US" sz="1600" dirty="0" smtClean="0">
                    <a:solidFill>
                      <a:prstClr val="black"/>
                    </a:solidFill>
                    <a:latin typeface="ＭＳ Ｐゴシック" charset="-128"/>
                  </a:rPr>
                  <a:t>保険料</a:t>
                </a:r>
                <a:endParaRPr lang="en-US" altLang="ja-JP" sz="1600" dirty="0" smtClean="0">
                  <a:solidFill>
                    <a:prstClr val="black"/>
                  </a:solidFill>
                  <a:latin typeface="ＭＳ Ｐゴシック" charset="-128"/>
                </a:endParaRPr>
              </a:p>
              <a:p>
                <a:pPr algn="ctr"/>
                <a:r>
                  <a:rPr lang="ja-JP" altLang="en-US" sz="1600" dirty="0" smtClean="0">
                    <a:solidFill>
                      <a:prstClr val="black"/>
                    </a:solidFill>
                    <a:latin typeface="ＭＳ Ｐゴシック" charset="-128"/>
                  </a:rPr>
                  <a:t>未納分</a:t>
                </a:r>
                <a:endParaRPr lang="ja-JP" altLang="en-US" sz="1600" dirty="0">
                  <a:solidFill>
                    <a:prstClr val="black"/>
                  </a:solidFill>
                  <a:latin typeface="ＭＳ Ｐゴシック" charset="-128"/>
                </a:endParaRPr>
              </a:p>
            </p:txBody>
          </p:sp>
          <p:sp>
            <p:nvSpPr>
              <p:cNvPr id="49" name="Rectangle 33"/>
              <p:cNvSpPr>
                <a:spLocks noChangeArrowheads="1"/>
              </p:cNvSpPr>
              <p:nvPr/>
            </p:nvSpPr>
            <p:spPr bwMode="auto">
              <a:xfrm>
                <a:off x="3300049" y="5437017"/>
                <a:ext cx="541420" cy="766339"/>
              </a:xfrm>
              <a:prstGeom prst="rect">
                <a:avLst/>
              </a:prstGeom>
              <a:noFill/>
              <a:ln w="9525">
                <a:noFill/>
                <a:miter lim="800000"/>
                <a:headEnd/>
                <a:tailEnd/>
              </a:ln>
            </p:spPr>
            <p:txBody>
              <a:bodyPr wrap="none" anchor="ctr"/>
              <a:lstStyle/>
              <a:p>
                <a:pPr algn="ctr"/>
                <a:r>
                  <a:rPr lang="en-US" altLang="ja-JP" sz="1400" dirty="0" smtClean="0">
                    <a:solidFill>
                      <a:prstClr val="black"/>
                    </a:solidFill>
                    <a:latin typeface="ＭＳ Ｐゴシック" charset="-128"/>
                  </a:rPr>
                  <a:t>※</a:t>
                </a:r>
                <a:r>
                  <a:rPr lang="ja-JP" altLang="en-US" sz="1400" dirty="0" smtClean="0">
                    <a:solidFill>
                      <a:prstClr val="black"/>
                    </a:solidFill>
                    <a:latin typeface="ＭＳ Ｐゴシック" charset="-128"/>
                  </a:rPr>
                  <a:t>　創設時</a:t>
                </a:r>
                <a:endParaRPr lang="en-US" altLang="ja-JP" sz="1400" dirty="0" smtClean="0">
                  <a:solidFill>
                    <a:prstClr val="black"/>
                  </a:solidFill>
                  <a:latin typeface="ＭＳ Ｐゴシック" charset="-128"/>
                </a:endParaRPr>
              </a:p>
            </p:txBody>
          </p:sp>
        </p:grpSp>
      </p:grpSp>
      <p:sp>
        <p:nvSpPr>
          <p:cNvPr id="37" name="AutoShape 4"/>
          <p:cNvSpPr>
            <a:spLocks noChangeArrowheads="1"/>
          </p:cNvSpPr>
          <p:nvPr/>
        </p:nvSpPr>
        <p:spPr bwMode="auto">
          <a:xfrm>
            <a:off x="344488" y="563364"/>
            <a:ext cx="9144000" cy="864000"/>
          </a:xfrm>
          <a:prstGeom prst="roundRect">
            <a:avLst>
              <a:gd name="adj" fmla="val 11167"/>
            </a:avLst>
          </a:prstGeom>
          <a:noFill/>
          <a:ln w="9525">
            <a:solidFill>
              <a:schemeClr val="tx1"/>
            </a:solidFill>
            <a:round/>
            <a:headEnd/>
            <a:tailEnd/>
          </a:ln>
          <a:effectLst/>
        </p:spPr>
        <p:txBody>
          <a:bodyPr wrap="square" lIns="36000" tIns="108000" rIns="36000" anchor="ctr"/>
          <a:lstStyle/>
          <a:p>
            <a:pPr marL="182563" indent="-182563"/>
            <a:r>
              <a:rPr lang="ja-JP" altLang="en-US" sz="1600" dirty="0" smtClean="0">
                <a:solidFill>
                  <a:prstClr val="black"/>
                </a:solidFill>
              </a:rPr>
              <a:t>○　財政の安定化のため、給付増や保険料収納不足により財源不足となった場合に備え、一般財源からの財政補填等を行う必要がないよう、</a:t>
            </a:r>
            <a:r>
              <a:rPr lang="ja-JP" altLang="en-US" sz="1600" u="sng" dirty="0" smtClean="0">
                <a:solidFill>
                  <a:prstClr val="black"/>
                </a:solidFill>
              </a:rPr>
              <a:t>都道府県に財政安定化基金を設置し、都道府県及び市町村に対し貸付・交付を行うことができる体制を確保</a:t>
            </a:r>
            <a:r>
              <a:rPr lang="ja-JP" altLang="en-US" sz="1600" dirty="0" smtClean="0">
                <a:solidFill>
                  <a:prstClr val="black"/>
                </a:solidFill>
              </a:rPr>
              <a:t>する。</a:t>
            </a:r>
            <a:r>
              <a:rPr lang="ja-JP" altLang="en-US" sz="1600" dirty="0">
                <a:solidFill>
                  <a:prstClr val="black"/>
                </a:solidFill>
              </a:rPr>
              <a:t>　</a:t>
            </a:r>
            <a:endParaRPr lang="en-US" altLang="ja-JP" sz="1600" dirty="0" smtClean="0">
              <a:solidFill>
                <a:prstClr val="black"/>
              </a:solidFill>
            </a:endParaRPr>
          </a:p>
        </p:txBody>
      </p:sp>
      <p:sp>
        <p:nvSpPr>
          <p:cNvPr id="38" name="AutoShape 4"/>
          <p:cNvSpPr>
            <a:spLocks noChangeArrowheads="1"/>
          </p:cNvSpPr>
          <p:nvPr/>
        </p:nvSpPr>
        <p:spPr bwMode="auto">
          <a:xfrm>
            <a:off x="344489" y="1700808"/>
            <a:ext cx="9143999" cy="1224136"/>
          </a:xfrm>
          <a:prstGeom prst="roundRect">
            <a:avLst>
              <a:gd name="adj" fmla="val 11167"/>
            </a:avLst>
          </a:prstGeom>
          <a:noFill/>
          <a:ln w="9525">
            <a:solidFill>
              <a:schemeClr val="tx1"/>
            </a:solidFill>
            <a:round/>
            <a:headEnd/>
            <a:tailEnd/>
          </a:ln>
          <a:effectLst/>
        </p:spPr>
        <p:txBody>
          <a:bodyPr wrap="square" tIns="72000" anchor="ctr" anchorCtr="0"/>
          <a:lstStyle/>
          <a:p>
            <a:pPr marL="182563" indent="-182563"/>
            <a:r>
              <a:rPr lang="ja-JP" altLang="en-US" sz="1600" dirty="0" smtClean="0">
                <a:solidFill>
                  <a:prstClr val="black"/>
                </a:solidFill>
              </a:rPr>
              <a:t>○　</a:t>
            </a:r>
            <a:r>
              <a:rPr lang="ja-JP" altLang="en-US" sz="1600" u="sng" dirty="0" smtClean="0">
                <a:solidFill>
                  <a:prstClr val="black"/>
                </a:solidFill>
              </a:rPr>
              <a:t>貸付</a:t>
            </a:r>
            <a:r>
              <a:rPr lang="ja-JP" altLang="en-US" sz="1600" dirty="0" smtClean="0">
                <a:solidFill>
                  <a:prstClr val="black"/>
                </a:solidFill>
              </a:rPr>
              <a:t>・</a:t>
            </a:r>
            <a:r>
              <a:rPr lang="ja-JP" altLang="en-US" sz="1600" dirty="0">
                <a:solidFill>
                  <a:prstClr val="black"/>
                </a:solidFill>
              </a:rPr>
              <a:t>・</a:t>
            </a:r>
            <a:r>
              <a:rPr lang="ja-JP" altLang="en-US" sz="1600" dirty="0" smtClean="0">
                <a:solidFill>
                  <a:prstClr val="black"/>
                </a:solidFill>
              </a:rPr>
              <a:t>・各年度、財源不足額を貸付</a:t>
            </a:r>
            <a:r>
              <a:rPr lang="ja-JP" altLang="en-US" sz="1600" dirty="0">
                <a:solidFill>
                  <a:prstClr val="black"/>
                </a:solidFill>
              </a:rPr>
              <a:t>。</a:t>
            </a:r>
            <a:r>
              <a:rPr lang="ja-JP" altLang="en-US" sz="1600" dirty="0" smtClean="0">
                <a:solidFill>
                  <a:prstClr val="black"/>
                </a:solidFill>
              </a:rPr>
              <a:t>原則３年間で償還（無利子）</a:t>
            </a:r>
            <a:endParaRPr lang="en-US" altLang="ja-JP" sz="500" dirty="0">
              <a:solidFill>
                <a:prstClr val="black"/>
              </a:solidFill>
            </a:endParaRPr>
          </a:p>
          <a:p>
            <a:pPr marL="812800" indent="-812800"/>
            <a:r>
              <a:rPr lang="ja-JP" altLang="en-US" sz="1600" dirty="0" smtClean="0">
                <a:solidFill>
                  <a:prstClr val="black"/>
                </a:solidFill>
              </a:rPr>
              <a:t>○　</a:t>
            </a:r>
            <a:r>
              <a:rPr lang="ja-JP" altLang="en-US" sz="1600" u="sng" dirty="0" smtClean="0">
                <a:solidFill>
                  <a:prstClr val="black"/>
                </a:solidFill>
              </a:rPr>
              <a:t>交付</a:t>
            </a:r>
            <a:r>
              <a:rPr lang="ja-JP" altLang="en-US" sz="1600" dirty="0" smtClean="0">
                <a:solidFill>
                  <a:prstClr val="black"/>
                </a:solidFill>
              </a:rPr>
              <a:t>・・・特別な事情が生じた場合、モラルハザードが生じないよう留意しつつ、財源不足額のうち保険料収納不足額</a:t>
            </a:r>
            <a:r>
              <a:rPr lang="en-US" altLang="ja-JP" sz="1600" dirty="0" smtClean="0">
                <a:solidFill>
                  <a:prstClr val="black"/>
                </a:solidFill>
              </a:rPr>
              <a:t>×</a:t>
            </a:r>
            <a:r>
              <a:rPr lang="ja-JP" altLang="en-US" sz="1600" dirty="0" smtClean="0">
                <a:solidFill>
                  <a:prstClr val="black"/>
                </a:solidFill>
              </a:rPr>
              <a:t>１／２以内を交付</a:t>
            </a:r>
            <a:endParaRPr lang="en-US" altLang="ja-JP" sz="1600" dirty="0" smtClean="0">
              <a:solidFill>
                <a:prstClr val="black"/>
              </a:solidFill>
            </a:endParaRPr>
          </a:p>
          <a:p>
            <a:pPr marL="812800" indent="-812800">
              <a:lnSpc>
                <a:spcPts val="1100"/>
              </a:lnSpc>
            </a:pPr>
            <a:r>
              <a:rPr lang="ja-JP" altLang="en-US" sz="1400" dirty="0" smtClean="0">
                <a:solidFill>
                  <a:prstClr val="black"/>
                </a:solidFill>
              </a:rPr>
              <a:t>　</a:t>
            </a:r>
            <a:endParaRPr lang="en-US" altLang="ja-JP" sz="1400" dirty="0" smtClean="0">
              <a:solidFill>
                <a:prstClr val="black"/>
              </a:solidFill>
            </a:endParaRPr>
          </a:p>
          <a:p>
            <a:pPr marL="812800" indent="-812800"/>
            <a:r>
              <a:rPr lang="ja-JP" altLang="en-US" sz="1400" dirty="0">
                <a:solidFill>
                  <a:prstClr val="black"/>
                </a:solidFill>
              </a:rPr>
              <a:t>　</a:t>
            </a:r>
            <a:r>
              <a:rPr lang="ja-JP" altLang="en-US" sz="1400" dirty="0" smtClean="0">
                <a:solidFill>
                  <a:prstClr val="black"/>
                </a:solidFill>
              </a:rPr>
              <a:t>　　　</a:t>
            </a:r>
            <a:r>
              <a:rPr lang="ja-JP" altLang="en-US" sz="1600" dirty="0" smtClean="0">
                <a:solidFill>
                  <a:prstClr val="black"/>
                </a:solidFill>
              </a:rPr>
              <a:t>特別な事情に該当する場合　･･･災害、景気変動等（詳細は、今後地方と協議の上、政省令で規定）</a:t>
            </a:r>
            <a:endParaRPr lang="en-US" altLang="ja-JP" sz="1600" dirty="0" smtClean="0">
              <a:solidFill>
                <a:prstClr val="black"/>
              </a:solidFill>
            </a:endParaRPr>
          </a:p>
        </p:txBody>
      </p:sp>
      <p:sp>
        <p:nvSpPr>
          <p:cNvPr id="39" name="角丸四角形 38"/>
          <p:cNvSpPr/>
          <p:nvPr/>
        </p:nvSpPr>
        <p:spPr>
          <a:xfrm>
            <a:off x="272479" y="332656"/>
            <a:ext cx="1027263" cy="221952"/>
          </a:xfrm>
          <a:prstGeom prst="roundRect">
            <a:avLst/>
          </a:prstGeom>
          <a:ln w="190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b="1" dirty="0" smtClean="0">
                <a:solidFill>
                  <a:prstClr val="black"/>
                </a:solidFill>
              </a:rPr>
              <a:t>１．趣旨</a:t>
            </a:r>
            <a:endParaRPr lang="ja-JP" altLang="en-US" sz="1600" b="1" dirty="0">
              <a:solidFill>
                <a:prstClr val="black"/>
              </a:solidFill>
            </a:endParaRPr>
          </a:p>
        </p:txBody>
      </p:sp>
      <p:sp>
        <p:nvSpPr>
          <p:cNvPr id="40" name="角丸四角形 39"/>
          <p:cNvSpPr/>
          <p:nvPr/>
        </p:nvSpPr>
        <p:spPr>
          <a:xfrm>
            <a:off x="272480" y="1487480"/>
            <a:ext cx="897930" cy="213328"/>
          </a:xfrm>
          <a:prstGeom prst="roundRect">
            <a:avLst/>
          </a:prstGeom>
          <a:ln w="190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b="1" dirty="0">
                <a:solidFill>
                  <a:prstClr val="black"/>
                </a:solidFill>
              </a:rPr>
              <a:t>２</a:t>
            </a:r>
            <a:r>
              <a:rPr lang="ja-JP" altLang="en-US" sz="1600" b="1" dirty="0" smtClean="0">
                <a:solidFill>
                  <a:prstClr val="black"/>
                </a:solidFill>
              </a:rPr>
              <a:t>．内容</a:t>
            </a:r>
            <a:endParaRPr lang="ja-JP" altLang="en-US" sz="1600" b="1" dirty="0">
              <a:solidFill>
                <a:prstClr val="black"/>
              </a:solidFill>
            </a:endParaRPr>
          </a:p>
        </p:txBody>
      </p:sp>
      <p:sp>
        <p:nvSpPr>
          <p:cNvPr id="41" name="AutoShape 4"/>
          <p:cNvSpPr>
            <a:spLocks noChangeArrowheads="1"/>
          </p:cNvSpPr>
          <p:nvPr/>
        </p:nvSpPr>
        <p:spPr bwMode="auto">
          <a:xfrm>
            <a:off x="344488" y="3187763"/>
            <a:ext cx="9144000" cy="961317"/>
          </a:xfrm>
          <a:prstGeom prst="roundRect">
            <a:avLst>
              <a:gd name="adj" fmla="val 11167"/>
            </a:avLst>
          </a:prstGeom>
          <a:noFill/>
          <a:ln w="9525">
            <a:solidFill>
              <a:schemeClr val="tx1"/>
            </a:solidFill>
            <a:round/>
            <a:headEnd/>
            <a:tailEnd/>
          </a:ln>
          <a:effectLst/>
        </p:spPr>
        <p:txBody>
          <a:bodyPr wrap="square" tIns="108000" anchor="ctr"/>
          <a:lstStyle/>
          <a:p>
            <a:pPr marL="182563" indent="-182563"/>
            <a:r>
              <a:rPr lang="ja-JP" altLang="en-US" sz="1600" dirty="0" smtClean="0">
                <a:solidFill>
                  <a:prstClr val="black"/>
                </a:solidFill>
                <a:latin typeface="+mj-ea"/>
                <a:ea typeface="+mj-ea"/>
              </a:rPr>
              <a:t>○　</a:t>
            </a:r>
            <a:r>
              <a:rPr lang="en-US" altLang="ja-JP" sz="1600" u="sng" dirty="0" smtClean="0">
                <a:solidFill>
                  <a:prstClr val="black"/>
                </a:solidFill>
                <a:latin typeface="+mj-ea"/>
                <a:ea typeface="+mj-ea"/>
              </a:rPr>
              <a:t>2,000</a:t>
            </a:r>
            <a:r>
              <a:rPr lang="ja-JP" altLang="en-US" sz="1600" u="sng" dirty="0" smtClean="0">
                <a:solidFill>
                  <a:prstClr val="black"/>
                </a:solidFill>
                <a:latin typeface="+mj-ea"/>
                <a:ea typeface="+mj-ea"/>
              </a:rPr>
              <a:t>億円規模</a:t>
            </a:r>
            <a:r>
              <a:rPr lang="ja-JP" altLang="en-US" sz="1600" dirty="0" smtClean="0">
                <a:solidFill>
                  <a:prstClr val="black"/>
                </a:solidFill>
                <a:latin typeface="+mj-ea"/>
                <a:ea typeface="+mj-ea"/>
              </a:rPr>
              <a:t>をめざし、</a:t>
            </a:r>
            <a:r>
              <a:rPr lang="ja-JP" altLang="en-US" sz="1600" u="sng" dirty="0" smtClean="0">
                <a:solidFill>
                  <a:prstClr val="black"/>
                </a:solidFill>
                <a:latin typeface="+mj-ea"/>
                <a:ea typeface="+mj-ea"/>
              </a:rPr>
              <a:t>国費で創設・順次積増し</a:t>
            </a:r>
            <a:r>
              <a:rPr lang="ja-JP" altLang="en-US" sz="1600" dirty="0" smtClean="0">
                <a:solidFill>
                  <a:prstClr val="black"/>
                </a:solidFill>
                <a:latin typeface="+mj-ea"/>
                <a:ea typeface="+mj-ea"/>
              </a:rPr>
              <a:t>することとし、平成</a:t>
            </a:r>
            <a:r>
              <a:rPr lang="en-US" altLang="ja-JP" sz="1600" dirty="0" smtClean="0">
                <a:solidFill>
                  <a:prstClr val="black"/>
                </a:solidFill>
                <a:latin typeface="+mj-ea"/>
                <a:ea typeface="+mj-ea"/>
              </a:rPr>
              <a:t>27</a:t>
            </a:r>
            <a:r>
              <a:rPr lang="ja-JP" altLang="en-US" sz="1600" dirty="0" smtClean="0">
                <a:solidFill>
                  <a:prstClr val="black"/>
                </a:solidFill>
                <a:latin typeface="+mj-ea"/>
                <a:ea typeface="+mj-ea"/>
              </a:rPr>
              <a:t>年度は</a:t>
            </a:r>
            <a:r>
              <a:rPr lang="en-US" altLang="ja-JP" sz="1600" dirty="0" smtClean="0">
                <a:solidFill>
                  <a:prstClr val="black"/>
                </a:solidFill>
                <a:latin typeface="+mj-ea"/>
                <a:ea typeface="+mj-ea"/>
              </a:rPr>
              <a:t>200</a:t>
            </a:r>
            <a:r>
              <a:rPr lang="ja-JP" altLang="en-US" sz="1600" dirty="0" smtClean="0">
                <a:solidFill>
                  <a:prstClr val="black"/>
                </a:solidFill>
                <a:latin typeface="+mj-ea"/>
                <a:ea typeface="+mj-ea"/>
              </a:rPr>
              <a:t>億円、平成</a:t>
            </a:r>
            <a:r>
              <a:rPr lang="en-US" altLang="ja-JP" sz="1600" dirty="0" smtClean="0">
                <a:solidFill>
                  <a:prstClr val="black"/>
                </a:solidFill>
                <a:latin typeface="+mj-ea"/>
                <a:ea typeface="+mj-ea"/>
              </a:rPr>
              <a:t>28</a:t>
            </a:r>
            <a:r>
              <a:rPr lang="ja-JP" altLang="en-US" sz="1600" dirty="0" smtClean="0">
                <a:solidFill>
                  <a:prstClr val="black"/>
                </a:solidFill>
                <a:latin typeface="+mj-ea"/>
                <a:ea typeface="+mj-ea"/>
              </a:rPr>
              <a:t>年度は約</a:t>
            </a:r>
            <a:r>
              <a:rPr lang="en-US" altLang="ja-JP" sz="1600" dirty="0" smtClean="0">
                <a:solidFill>
                  <a:prstClr val="black"/>
                </a:solidFill>
                <a:latin typeface="+mj-ea"/>
                <a:ea typeface="+mj-ea"/>
              </a:rPr>
              <a:t>400</a:t>
            </a:r>
            <a:r>
              <a:rPr lang="ja-JP" altLang="en-US" sz="1600" dirty="0" smtClean="0">
                <a:solidFill>
                  <a:prstClr val="black"/>
                </a:solidFill>
                <a:latin typeface="+mj-ea"/>
                <a:ea typeface="+mj-ea"/>
              </a:rPr>
              <a:t>億円（予算案）を措置。</a:t>
            </a:r>
            <a:endParaRPr lang="en-US" altLang="ja-JP" dirty="0">
              <a:solidFill>
                <a:prstClr val="black"/>
              </a:solidFill>
              <a:latin typeface="+mj-ea"/>
              <a:ea typeface="+mj-ea"/>
            </a:endParaRPr>
          </a:p>
          <a:p>
            <a:pPr marL="182563" indent="-182563"/>
            <a:r>
              <a:rPr lang="ja-JP" altLang="en-US" sz="1600" dirty="0" smtClean="0">
                <a:solidFill>
                  <a:prstClr val="black"/>
                </a:solidFill>
              </a:rPr>
              <a:t>○　交付分に対する補填は各都道府県が基金の適正規模を判断して決定。</a:t>
            </a:r>
            <a:endParaRPr lang="en-US" altLang="ja-JP" sz="1400" dirty="0">
              <a:solidFill>
                <a:prstClr val="black"/>
              </a:solidFill>
              <a:latin typeface="ＭＳ 明朝" panose="02020609040205080304" pitchFamily="17" charset="-128"/>
              <a:ea typeface="ＭＳ 明朝" panose="02020609040205080304" pitchFamily="17" charset="-128"/>
            </a:endParaRPr>
          </a:p>
          <a:p>
            <a:pPr marL="182563" indent="-182563"/>
            <a:r>
              <a:rPr lang="ja-JP" altLang="en-US" sz="1400" dirty="0" smtClean="0">
                <a:solidFill>
                  <a:prstClr val="black"/>
                </a:solidFill>
                <a:latin typeface="ＭＳ 明朝" panose="02020609040205080304" pitchFamily="17" charset="-128"/>
                <a:ea typeface="ＭＳ 明朝" panose="02020609040205080304" pitchFamily="17" charset="-128"/>
              </a:rPr>
              <a:t>　　</a:t>
            </a:r>
            <a:r>
              <a:rPr lang="en-US" altLang="ja-JP" sz="1400" dirty="0" smtClean="0">
                <a:solidFill>
                  <a:prstClr val="black"/>
                </a:solidFill>
                <a:latin typeface="ＭＳ 明朝" panose="02020609040205080304" pitchFamily="17" charset="-128"/>
                <a:ea typeface="ＭＳ 明朝" panose="02020609040205080304" pitchFamily="17" charset="-128"/>
              </a:rPr>
              <a:t>※</a:t>
            </a:r>
            <a:r>
              <a:rPr lang="ja-JP" altLang="en-US" sz="1400" dirty="0" smtClean="0">
                <a:solidFill>
                  <a:prstClr val="black"/>
                </a:solidFill>
                <a:latin typeface="ＭＳ 明朝" panose="02020609040205080304" pitchFamily="17" charset="-128"/>
                <a:ea typeface="ＭＳ 明朝" panose="02020609040205080304" pitchFamily="17" charset="-128"/>
              </a:rPr>
              <a:t>国・都道府県・市町村（保険料。按分の在り方については引き続き検討）で１／３ずつ補填</a:t>
            </a:r>
            <a:endParaRPr lang="en-US" altLang="ja-JP" sz="1200" dirty="0">
              <a:solidFill>
                <a:prstClr val="black"/>
              </a:solidFill>
            </a:endParaRPr>
          </a:p>
          <a:p>
            <a:pPr marL="182563" indent="-182563">
              <a:lnSpc>
                <a:spcPts val="600"/>
              </a:lnSpc>
            </a:pPr>
            <a:r>
              <a:rPr lang="ja-JP" altLang="en-US" sz="1600" dirty="0" smtClean="0">
                <a:solidFill>
                  <a:prstClr val="black"/>
                </a:solidFill>
              </a:rPr>
              <a:t>　</a:t>
            </a:r>
            <a:endParaRPr lang="en-US" altLang="ja-JP" sz="1600" dirty="0" smtClean="0">
              <a:solidFill>
                <a:prstClr val="black"/>
              </a:solidFill>
            </a:endParaRPr>
          </a:p>
        </p:txBody>
      </p:sp>
      <p:sp>
        <p:nvSpPr>
          <p:cNvPr id="42" name="角丸四角形 41"/>
          <p:cNvSpPr/>
          <p:nvPr/>
        </p:nvSpPr>
        <p:spPr>
          <a:xfrm>
            <a:off x="276845" y="2971738"/>
            <a:ext cx="1640640" cy="236970"/>
          </a:xfrm>
          <a:prstGeom prst="roundRect">
            <a:avLst/>
          </a:prstGeom>
          <a:ln w="190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b="1" dirty="0">
                <a:solidFill>
                  <a:prstClr val="black"/>
                </a:solidFill>
              </a:rPr>
              <a:t>３</a:t>
            </a:r>
            <a:r>
              <a:rPr lang="ja-JP" altLang="en-US" sz="1600" b="1" dirty="0" smtClean="0">
                <a:solidFill>
                  <a:prstClr val="black"/>
                </a:solidFill>
              </a:rPr>
              <a:t>．基金規模等</a:t>
            </a:r>
            <a:endParaRPr lang="ja-JP" altLang="en-US" sz="1600" b="1" dirty="0">
              <a:solidFill>
                <a:prstClr val="black"/>
              </a:solidFill>
            </a:endParaRPr>
          </a:p>
        </p:txBody>
      </p:sp>
      <p:sp>
        <p:nvSpPr>
          <p:cNvPr id="44" name="右中かっこ 43"/>
          <p:cNvSpPr/>
          <p:nvPr/>
        </p:nvSpPr>
        <p:spPr>
          <a:xfrm>
            <a:off x="7977338" y="4548544"/>
            <a:ext cx="360040" cy="2336835"/>
          </a:xfrm>
          <a:prstGeom prst="rightBrace">
            <a:avLst>
              <a:gd name="adj1" fmla="val 67312"/>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45" name="Text Box 26"/>
          <p:cNvSpPr txBox="1">
            <a:spLocks noChangeArrowheads="1"/>
          </p:cNvSpPr>
          <p:nvPr/>
        </p:nvSpPr>
        <p:spPr bwMode="auto">
          <a:xfrm>
            <a:off x="6105130" y="6114474"/>
            <a:ext cx="1297028" cy="369332"/>
          </a:xfrm>
          <a:prstGeom prst="rect">
            <a:avLst/>
          </a:prstGeom>
          <a:noFill/>
          <a:ln w="9525">
            <a:noFill/>
            <a:miter lim="800000"/>
            <a:headEnd/>
            <a:tailEnd/>
          </a:ln>
        </p:spPr>
        <p:txBody>
          <a:bodyPr wrap="square">
            <a:spAutoFit/>
          </a:bodyPr>
          <a:lstStyle/>
          <a:p>
            <a:pPr algn="ctr"/>
            <a:r>
              <a:rPr lang="ja-JP" altLang="en-US" dirty="0" smtClean="0">
                <a:solidFill>
                  <a:prstClr val="black"/>
                </a:solidFill>
                <a:latin typeface="ＭＳ Ｐゴシック" charset="-128"/>
              </a:rPr>
              <a:t>保険料</a:t>
            </a:r>
            <a:endParaRPr lang="ja-JP" altLang="en-US" dirty="0">
              <a:solidFill>
                <a:prstClr val="black"/>
              </a:solidFill>
              <a:latin typeface="ＭＳ Ｐゴシック" charset="-128"/>
            </a:endParaRPr>
          </a:p>
        </p:txBody>
      </p:sp>
      <p:cxnSp>
        <p:nvCxnSpPr>
          <p:cNvPr id="43" name="直線コネクタ 42"/>
          <p:cNvCxnSpPr/>
          <p:nvPr/>
        </p:nvCxnSpPr>
        <p:spPr>
          <a:xfrm>
            <a:off x="-43541" y="260648"/>
            <a:ext cx="994954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46" name="AutoShape 13"/>
          <p:cNvSpPr>
            <a:spLocks noChangeArrowheads="1"/>
          </p:cNvSpPr>
          <p:nvPr/>
        </p:nvSpPr>
        <p:spPr bwMode="auto">
          <a:xfrm>
            <a:off x="560513" y="5247091"/>
            <a:ext cx="1008112" cy="585952"/>
          </a:xfrm>
          <a:prstGeom prst="roundRect">
            <a:avLst>
              <a:gd name="adj" fmla="val 16667"/>
            </a:avLst>
          </a:prstGeom>
          <a:solidFill>
            <a:schemeClr val="bg1"/>
          </a:solidFill>
          <a:ln w="9525" algn="ctr">
            <a:solidFill>
              <a:schemeClr val="tx1"/>
            </a:solidFill>
            <a:round/>
            <a:headEnd/>
            <a:tailEnd/>
          </a:ln>
        </p:spPr>
        <p:txBody>
          <a:bodyPr wrap="none" anchor="ctr"/>
          <a:lstStyle/>
          <a:p>
            <a:pPr algn="ctr"/>
            <a:r>
              <a:rPr lang="ja-JP" altLang="en-US" dirty="0" smtClean="0">
                <a:solidFill>
                  <a:prstClr val="black"/>
                </a:solidFill>
              </a:rPr>
              <a:t>国</a:t>
            </a:r>
            <a:endParaRPr lang="en-US" altLang="ja-JP" sz="2800" dirty="0">
              <a:solidFill>
                <a:prstClr val="black"/>
              </a:solidFill>
            </a:endParaRPr>
          </a:p>
        </p:txBody>
      </p:sp>
      <p:sp>
        <p:nvSpPr>
          <p:cNvPr id="36" name="正方形/長方形 35"/>
          <p:cNvSpPr/>
          <p:nvPr/>
        </p:nvSpPr>
        <p:spPr>
          <a:xfrm>
            <a:off x="7825326" y="-99392"/>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47"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36</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737005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正方形/長方形 45"/>
          <p:cNvSpPr/>
          <p:nvPr/>
        </p:nvSpPr>
        <p:spPr>
          <a:xfrm>
            <a:off x="6105208" y="1989160"/>
            <a:ext cx="720000" cy="540000"/>
          </a:xfrm>
          <a:prstGeom prst="rect">
            <a:avLst/>
          </a:prstGeom>
          <a:solidFill>
            <a:schemeClr val="bg1">
              <a:lumMod val="85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endParaRPr kumimoji="1" lang="ja-JP" altLang="en-US" sz="1200" dirty="0">
              <a:solidFill>
                <a:schemeClr val="tx1"/>
              </a:solidFill>
            </a:endParaRPr>
          </a:p>
        </p:txBody>
      </p:sp>
      <p:cxnSp>
        <p:nvCxnSpPr>
          <p:cNvPr id="18" name="直線コネクタ 17"/>
          <p:cNvCxnSpPr/>
          <p:nvPr/>
        </p:nvCxnSpPr>
        <p:spPr>
          <a:xfrm>
            <a:off x="1844662" y="2264128"/>
            <a:ext cx="5400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1856856" y="3200636"/>
            <a:ext cx="5400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テキスト ボックス 3"/>
          <p:cNvSpPr txBox="1"/>
          <p:nvPr/>
        </p:nvSpPr>
        <p:spPr>
          <a:xfrm>
            <a:off x="1293846" y="-42604"/>
            <a:ext cx="7462963" cy="369332"/>
          </a:xfrm>
          <a:prstGeom prst="rect">
            <a:avLst/>
          </a:prstGeom>
          <a:noFill/>
        </p:spPr>
        <p:txBody>
          <a:bodyPr wrap="square" rtlCol="0">
            <a:spAutoFit/>
          </a:bodyPr>
          <a:lstStyle/>
          <a:p>
            <a:pPr algn="ct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財政安定化基金による貸付・交付（イメージ）</a:t>
            </a:r>
            <a:endParaRPr lang="ja-JP" altLang="en-US"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5" name="AutoShape 4"/>
          <p:cNvSpPr>
            <a:spLocks noChangeArrowheads="1"/>
          </p:cNvSpPr>
          <p:nvPr/>
        </p:nvSpPr>
        <p:spPr bwMode="auto">
          <a:xfrm>
            <a:off x="344488" y="404664"/>
            <a:ext cx="9144000" cy="740052"/>
          </a:xfrm>
          <a:prstGeom prst="roundRect">
            <a:avLst>
              <a:gd name="adj" fmla="val 11167"/>
            </a:avLst>
          </a:prstGeom>
          <a:noFill/>
          <a:ln w="9525">
            <a:solidFill>
              <a:schemeClr val="tx1"/>
            </a:solidFill>
            <a:round/>
            <a:headEnd/>
            <a:tailEnd/>
          </a:ln>
          <a:effectLst/>
        </p:spPr>
        <p:txBody>
          <a:bodyPr wrap="square" lIns="36000" tIns="108000" rIns="36000" anchor="ctr"/>
          <a:lstStyle/>
          <a:p>
            <a:pPr marL="182563" indent="-182563"/>
            <a:r>
              <a:rPr lang="ja-JP" altLang="en-US" sz="1200" dirty="0" smtClean="0">
                <a:solidFill>
                  <a:prstClr val="black"/>
                </a:solidFill>
              </a:rPr>
              <a:t>○　財政の安定化のため、給付増や保険料収納不足により財源不足となった場合に備え、一般財源からの財政補填等を行う必要がないよう、都道府県に財政安定化基金を設置し、都道府県及び市町村に対し貸付・交付を行うことができる体制を確保する。</a:t>
            </a:r>
            <a:endParaRPr lang="en-US" altLang="ja-JP" sz="1200" dirty="0" smtClean="0">
              <a:solidFill>
                <a:prstClr val="black"/>
              </a:solidFill>
            </a:endParaRPr>
          </a:p>
          <a:p>
            <a:pPr marL="182563" indent="-182563"/>
            <a:r>
              <a:rPr lang="ja-JP" altLang="en-US" sz="1200" dirty="0" smtClean="0">
                <a:solidFill>
                  <a:prstClr val="black"/>
                </a:solidFill>
              </a:rPr>
              <a:t>　　⇒キャッシュフロー不足への対応が基本</a:t>
            </a:r>
            <a:r>
              <a:rPr lang="ja-JP" altLang="en-US" sz="1200" dirty="0">
                <a:solidFill>
                  <a:prstClr val="black"/>
                </a:solidFill>
              </a:rPr>
              <a:t>　</a:t>
            </a:r>
            <a:endParaRPr lang="en-US" altLang="ja-JP" sz="1200" dirty="0" smtClean="0">
              <a:solidFill>
                <a:prstClr val="black"/>
              </a:solidFill>
            </a:endParaRPr>
          </a:p>
        </p:txBody>
      </p:sp>
      <p:sp>
        <p:nvSpPr>
          <p:cNvPr id="6" name="角丸四角形 5"/>
          <p:cNvSpPr/>
          <p:nvPr/>
        </p:nvSpPr>
        <p:spPr>
          <a:xfrm>
            <a:off x="272480" y="326728"/>
            <a:ext cx="878514" cy="221952"/>
          </a:xfrm>
          <a:prstGeom prst="roundRect">
            <a:avLst/>
          </a:prstGeom>
          <a:ln w="190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b="1" dirty="0" smtClean="0">
                <a:solidFill>
                  <a:prstClr val="black"/>
                </a:solidFill>
              </a:rPr>
              <a:t>趣旨</a:t>
            </a:r>
            <a:endParaRPr lang="ja-JP" altLang="en-US" sz="1400" b="1" dirty="0">
              <a:solidFill>
                <a:prstClr val="black"/>
              </a:solidFill>
            </a:endParaRPr>
          </a:p>
        </p:txBody>
      </p:sp>
      <p:cxnSp>
        <p:nvCxnSpPr>
          <p:cNvPr id="7" name="直線コネクタ 6"/>
          <p:cNvCxnSpPr/>
          <p:nvPr/>
        </p:nvCxnSpPr>
        <p:spPr>
          <a:xfrm>
            <a:off x="-21771" y="269940"/>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8" name="正方形/長方形 7"/>
          <p:cNvSpPr/>
          <p:nvPr/>
        </p:nvSpPr>
        <p:spPr>
          <a:xfrm>
            <a:off x="56856" y="1340800"/>
            <a:ext cx="3240000" cy="2880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smtClean="0">
                <a:solidFill>
                  <a:prstClr val="black"/>
                </a:solidFill>
              </a:rPr>
              <a:t>市町村において収納不足が生じた場合</a:t>
            </a:r>
            <a:endParaRPr lang="ja-JP" altLang="en-US" sz="1200" b="1" dirty="0">
              <a:solidFill>
                <a:prstClr val="black"/>
              </a:solidFill>
            </a:endParaRPr>
          </a:p>
        </p:txBody>
      </p:sp>
      <p:sp>
        <p:nvSpPr>
          <p:cNvPr id="9" name="正方形/長方形 8"/>
          <p:cNvSpPr/>
          <p:nvPr/>
        </p:nvSpPr>
        <p:spPr>
          <a:xfrm>
            <a:off x="5025328" y="1340800"/>
            <a:ext cx="3240000" cy="2880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smtClean="0">
                <a:solidFill>
                  <a:prstClr val="black"/>
                </a:solidFill>
              </a:rPr>
              <a:t>都道府県全体で給付増が生じた場合</a:t>
            </a:r>
            <a:endParaRPr lang="ja-JP" altLang="en-US" sz="1200" b="1" dirty="0">
              <a:solidFill>
                <a:prstClr val="black"/>
              </a:solidFill>
            </a:endParaRPr>
          </a:p>
        </p:txBody>
      </p:sp>
      <p:cxnSp>
        <p:nvCxnSpPr>
          <p:cNvPr id="11" name="直線コネクタ 10"/>
          <p:cNvCxnSpPr/>
          <p:nvPr/>
        </p:nvCxnSpPr>
        <p:spPr>
          <a:xfrm>
            <a:off x="4953000" y="1196752"/>
            <a:ext cx="0" cy="55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128464" y="2276872"/>
            <a:ext cx="720000" cy="259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kumimoji="1" lang="ja-JP" altLang="en-US" sz="1200" dirty="0" smtClean="0">
                <a:solidFill>
                  <a:schemeClr val="tx1"/>
                </a:solidFill>
              </a:rPr>
              <a:t>市町村納付金賦課額</a:t>
            </a:r>
            <a:endParaRPr kumimoji="1" lang="ja-JP" altLang="en-US" sz="1200" dirty="0">
              <a:solidFill>
                <a:schemeClr val="tx1"/>
              </a:solidFill>
            </a:endParaRPr>
          </a:p>
        </p:txBody>
      </p:sp>
      <p:sp>
        <p:nvSpPr>
          <p:cNvPr id="14" name="正方形/長方形 13"/>
          <p:cNvSpPr/>
          <p:nvPr/>
        </p:nvSpPr>
        <p:spPr>
          <a:xfrm>
            <a:off x="1124662" y="2276872"/>
            <a:ext cx="720000" cy="936000"/>
          </a:xfrm>
          <a:prstGeom prst="rect">
            <a:avLst/>
          </a:prstGeom>
          <a:solidFill>
            <a:schemeClr val="bg1">
              <a:lumMod val="85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endParaRPr kumimoji="1" lang="ja-JP" altLang="en-US" sz="1200" dirty="0">
              <a:solidFill>
                <a:schemeClr val="tx1"/>
              </a:solidFill>
            </a:endParaRPr>
          </a:p>
        </p:txBody>
      </p:sp>
      <p:sp>
        <p:nvSpPr>
          <p:cNvPr id="15" name="正方形/長方形 14"/>
          <p:cNvSpPr/>
          <p:nvPr/>
        </p:nvSpPr>
        <p:spPr>
          <a:xfrm>
            <a:off x="2396856" y="2267154"/>
            <a:ext cx="720000" cy="468000"/>
          </a:xfrm>
          <a:prstGeom prst="rect">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ctr"/>
          <a:lstStyle/>
          <a:p>
            <a:pPr algn="ctr"/>
            <a:r>
              <a:rPr kumimoji="1" lang="ja-JP" altLang="en-US" sz="1200" dirty="0" smtClean="0">
                <a:solidFill>
                  <a:schemeClr val="tx1"/>
                </a:solidFill>
              </a:rPr>
              <a:t>貸付</a:t>
            </a:r>
            <a:endParaRPr kumimoji="1" lang="ja-JP" altLang="en-US" sz="1200" dirty="0">
              <a:solidFill>
                <a:schemeClr val="tx1"/>
              </a:solidFill>
            </a:endParaRPr>
          </a:p>
        </p:txBody>
      </p:sp>
      <p:sp>
        <p:nvSpPr>
          <p:cNvPr id="16" name="正方形/長方形 15"/>
          <p:cNvSpPr/>
          <p:nvPr/>
        </p:nvSpPr>
        <p:spPr>
          <a:xfrm>
            <a:off x="2396856" y="2735154"/>
            <a:ext cx="720000" cy="468000"/>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ctr"/>
          <a:lstStyle/>
          <a:p>
            <a:pPr algn="ctr"/>
            <a:r>
              <a:rPr lang="ja-JP" altLang="en-US" sz="1200" dirty="0" smtClean="0">
                <a:solidFill>
                  <a:schemeClr val="tx1"/>
                </a:solidFill>
              </a:rPr>
              <a:t>交</a:t>
            </a:r>
            <a:r>
              <a:rPr kumimoji="1" lang="ja-JP" altLang="en-US" sz="1200" dirty="0" smtClean="0">
                <a:solidFill>
                  <a:schemeClr val="tx1"/>
                </a:solidFill>
              </a:rPr>
              <a:t>付</a:t>
            </a:r>
            <a:endParaRPr kumimoji="1" lang="ja-JP" altLang="en-US" sz="1200" dirty="0">
              <a:solidFill>
                <a:schemeClr val="tx1"/>
              </a:solidFill>
            </a:endParaRPr>
          </a:p>
        </p:txBody>
      </p:sp>
      <p:sp>
        <p:nvSpPr>
          <p:cNvPr id="20" name="正方形/長方形 19"/>
          <p:cNvSpPr/>
          <p:nvPr/>
        </p:nvSpPr>
        <p:spPr>
          <a:xfrm>
            <a:off x="2288704" y="3662768"/>
            <a:ext cx="1944000" cy="540000"/>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ctr"/>
          <a:lstStyle/>
          <a:p>
            <a:pPr algn="ctr"/>
            <a:endParaRPr kumimoji="1" lang="ja-JP" altLang="en-US" sz="1200" dirty="0">
              <a:solidFill>
                <a:schemeClr val="tx1"/>
              </a:solidFill>
            </a:endParaRPr>
          </a:p>
        </p:txBody>
      </p:sp>
      <p:sp>
        <p:nvSpPr>
          <p:cNvPr id="21" name="正方形/長方形 20"/>
          <p:cNvSpPr/>
          <p:nvPr/>
        </p:nvSpPr>
        <p:spPr>
          <a:xfrm>
            <a:off x="2936704" y="3662768"/>
            <a:ext cx="648000" cy="540000"/>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ctr"/>
          <a:lstStyle/>
          <a:p>
            <a:pPr algn="ctr"/>
            <a:r>
              <a:rPr lang="ja-JP" altLang="en-US" sz="1050" dirty="0">
                <a:solidFill>
                  <a:schemeClr val="tx1"/>
                </a:solidFill>
              </a:rPr>
              <a:t>都道府県</a:t>
            </a:r>
            <a:endParaRPr kumimoji="1" lang="ja-JP" altLang="en-US" sz="1050" dirty="0">
              <a:solidFill>
                <a:schemeClr val="tx1"/>
              </a:solidFill>
            </a:endParaRPr>
          </a:p>
        </p:txBody>
      </p:sp>
      <p:sp>
        <p:nvSpPr>
          <p:cNvPr id="22" name="テキスト ボックス 21"/>
          <p:cNvSpPr txBox="1"/>
          <p:nvPr/>
        </p:nvSpPr>
        <p:spPr>
          <a:xfrm>
            <a:off x="2360648" y="3851975"/>
            <a:ext cx="480250" cy="161583"/>
          </a:xfrm>
          <a:prstGeom prst="rect">
            <a:avLst/>
          </a:prstGeom>
          <a:noFill/>
        </p:spPr>
        <p:txBody>
          <a:bodyPr wrap="square" lIns="0" tIns="0" rIns="0" bIns="0" rtlCol="0" anchor="ctr">
            <a:spAutoFit/>
          </a:bodyPr>
          <a:lstStyle/>
          <a:p>
            <a:pPr algn="ctr"/>
            <a:r>
              <a:rPr kumimoji="1" lang="ja-JP" altLang="en-US" sz="1050" dirty="0" smtClean="0"/>
              <a:t>国</a:t>
            </a:r>
            <a:endParaRPr kumimoji="1" lang="ja-JP" altLang="en-US" sz="1050" dirty="0"/>
          </a:p>
        </p:txBody>
      </p:sp>
      <p:sp>
        <p:nvSpPr>
          <p:cNvPr id="23" name="テキスト ボックス 22"/>
          <p:cNvSpPr txBox="1"/>
          <p:nvPr/>
        </p:nvSpPr>
        <p:spPr>
          <a:xfrm>
            <a:off x="3624919" y="3771185"/>
            <a:ext cx="576000" cy="323165"/>
          </a:xfrm>
          <a:prstGeom prst="rect">
            <a:avLst/>
          </a:prstGeom>
          <a:noFill/>
        </p:spPr>
        <p:txBody>
          <a:bodyPr wrap="square" lIns="0" tIns="0" rIns="0" bIns="0" rtlCol="0" anchor="ctr">
            <a:spAutoFit/>
          </a:bodyPr>
          <a:lstStyle/>
          <a:p>
            <a:pPr algn="ctr"/>
            <a:r>
              <a:rPr lang="ja-JP" altLang="en-US" sz="1050" dirty="0" smtClean="0"/>
              <a:t>市町村</a:t>
            </a:r>
            <a:endParaRPr lang="en-US" altLang="ja-JP" sz="1050" dirty="0" smtClean="0"/>
          </a:p>
          <a:p>
            <a:pPr algn="ctr"/>
            <a:r>
              <a:rPr lang="ja-JP" altLang="en-US" sz="1050" dirty="0" smtClean="0"/>
              <a:t>（</a:t>
            </a:r>
            <a:r>
              <a:rPr kumimoji="1" lang="ja-JP" altLang="en-US" sz="1050" dirty="0" smtClean="0"/>
              <a:t>保険料）</a:t>
            </a:r>
            <a:endParaRPr kumimoji="1" lang="ja-JP" altLang="en-US" sz="1050" dirty="0"/>
          </a:p>
        </p:txBody>
      </p:sp>
      <p:sp>
        <p:nvSpPr>
          <p:cNvPr id="24" name="角丸四角形吹き出し 23"/>
          <p:cNvSpPr/>
          <p:nvPr/>
        </p:nvSpPr>
        <p:spPr>
          <a:xfrm>
            <a:off x="3296816" y="2141154"/>
            <a:ext cx="1260000" cy="252000"/>
          </a:xfrm>
          <a:prstGeom prst="wedgeRoundRectCallout">
            <a:avLst>
              <a:gd name="adj1" fmla="val -73744"/>
              <a:gd name="adj2" fmla="val 5919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r>
              <a:rPr kumimoji="1" lang="ja-JP" altLang="en-US" sz="1050" dirty="0" smtClean="0">
                <a:solidFill>
                  <a:schemeClr val="tx1"/>
                </a:solidFill>
              </a:rPr>
              <a:t>・当該市町村が償還</a:t>
            </a:r>
            <a:endParaRPr kumimoji="1" lang="ja-JP" altLang="en-US" sz="1050" dirty="0">
              <a:solidFill>
                <a:schemeClr val="tx1"/>
              </a:solidFill>
            </a:endParaRPr>
          </a:p>
        </p:txBody>
      </p:sp>
      <p:sp>
        <p:nvSpPr>
          <p:cNvPr id="25" name="角丸四角形吹き出し 24"/>
          <p:cNvSpPr/>
          <p:nvPr/>
        </p:nvSpPr>
        <p:spPr>
          <a:xfrm>
            <a:off x="3287291" y="2501154"/>
            <a:ext cx="1260000" cy="702000"/>
          </a:xfrm>
          <a:prstGeom prst="wedgeRoundRectCallout">
            <a:avLst>
              <a:gd name="adj1" fmla="val -72988"/>
              <a:gd name="adj2" fmla="val 32734"/>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r>
              <a:rPr kumimoji="1" lang="ja-JP" altLang="en-US" sz="1050" dirty="0" smtClean="0">
                <a:solidFill>
                  <a:schemeClr val="tx1"/>
                </a:solidFill>
              </a:rPr>
              <a:t>・</a:t>
            </a:r>
            <a:r>
              <a:rPr kumimoji="1" lang="ja-JP" altLang="en-US" sz="1050" b="1" u="sng" dirty="0" smtClean="0">
                <a:solidFill>
                  <a:schemeClr val="tx1"/>
                </a:solidFill>
              </a:rPr>
              <a:t>特別な事情の場合</a:t>
            </a:r>
            <a:endParaRPr kumimoji="1" lang="en-US" altLang="ja-JP" sz="1050" b="1" u="sng" dirty="0" smtClean="0">
              <a:solidFill>
                <a:schemeClr val="tx1"/>
              </a:solidFill>
            </a:endParaRPr>
          </a:p>
          <a:p>
            <a:r>
              <a:rPr lang="ja-JP" altLang="en-US" sz="1050" dirty="0" smtClean="0">
                <a:solidFill>
                  <a:schemeClr val="tx1"/>
                </a:solidFill>
              </a:rPr>
              <a:t>・不足分の</a:t>
            </a:r>
            <a:r>
              <a:rPr lang="en-US" altLang="ja-JP" sz="1050" dirty="0" smtClean="0">
                <a:solidFill>
                  <a:schemeClr val="tx1"/>
                </a:solidFill>
                <a:latin typeface="+mj-ea"/>
                <a:ea typeface="+mj-ea"/>
              </a:rPr>
              <a:t>1/2</a:t>
            </a:r>
            <a:r>
              <a:rPr lang="ja-JP" altLang="en-US" sz="1050" dirty="0" smtClean="0">
                <a:solidFill>
                  <a:schemeClr val="tx1"/>
                </a:solidFill>
                <a:latin typeface="+mj-ea"/>
                <a:ea typeface="+mj-ea"/>
              </a:rPr>
              <a:t>以内</a:t>
            </a:r>
            <a:endParaRPr lang="en-US" altLang="ja-JP" sz="1050" dirty="0" smtClean="0">
              <a:solidFill>
                <a:schemeClr val="tx1"/>
              </a:solidFill>
              <a:latin typeface="+mj-ea"/>
              <a:ea typeface="+mj-ea"/>
            </a:endParaRPr>
          </a:p>
          <a:p>
            <a:r>
              <a:rPr kumimoji="1" lang="ja-JP" altLang="en-US" sz="1050" dirty="0" smtClean="0">
                <a:solidFill>
                  <a:schemeClr val="tx1"/>
                </a:solidFill>
                <a:latin typeface="+mj-ea"/>
                <a:ea typeface="+mj-ea"/>
              </a:rPr>
              <a:t>⇒都道府県が</a:t>
            </a:r>
            <a:endParaRPr kumimoji="1" lang="en-US" altLang="ja-JP" sz="1050" dirty="0" smtClean="0">
              <a:solidFill>
                <a:schemeClr val="tx1"/>
              </a:solidFill>
              <a:latin typeface="+mj-ea"/>
              <a:ea typeface="+mj-ea"/>
            </a:endParaRPr>
          </a:p>
          <a:p>
            <a:r>
              <a:rPr lang="ja-JP" altLang="en-US" sz="1050" dirty="0">
                <a:solidFill>
                  <a:schemeClr val="tx1"/>
                </a:solidFill>
                <a:latin typeface="+mj-ea"/>
                <a:ea typeface="+mj-ea"/>
              </a:rPr>
              <a:t>　</a:t>
            </a:r>
            <a:r>
              <a:rPr lang="ja-JP" altLang="en-US" sz="1050" dirty="0" smtClean="0">
                <a:solidFill>
                  <a:schemeClr val="tx1"/>
                </a:solidFill>
                <a:latin typeface="+mj-ea"/>
                <a:ea typeface="+mj-ea"/>
              </a:rPr>
              <a:t>　　　　</a:t>
            </a:r>
            <a:r>
              <a:rPr kumimoji="1" lang="ja-JP" altLang="en-US" sz="1050" dirty="0" smtClean="0">
                <a:solidFill>
                  <a:schemeClr val="tx1"/>
                </a:solidFill>
                <a:latin typeface="+mj-ea"/>
                <a:ea typeface="+mj-ea"/>
              </a:rPr>
              <a:t>適切に判断</a:t>
            </a:r>
            <a:endParaRPr kumimoji="1" lang="ja-JP" altLang="en-US" sz="1050" dirty="0">
              <a:solidFill>
                <a:schemeClr val="tx1"/>
              </a:solidFill>
              <a:latin typeface="+mj-ea"/>
              <a:ea typeface="+mj-ea"/>
            </a:endParaRPr>
          </a:p>
        </p:txBody>
      </p:sp>
      <p:sp>
        <p:nvSpPr>
          <p:cNvPr id="26" name="角丸四角形吹き出し 25"/>
          <p:cNvSpPr/>
          <p:nvPr/>
        </p:nvSpPr>
        <p:spPr>
          <a:xfrm>
            <a:off x="3334916" y="4293096"/>
            <a:ext cx="1440000" cy="833196"/>
          </a:xfrm>
          <a:prstGeom prst="wedgeRoundRectCallout">
            <a:avLst>
              <a:gd name="adj1" fmla="val -13400"/>
              <a:gd name="adj2" fmla="val -78775"/>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r>
              <a:rPr kumimoji="1" lang="ja-JP" altLang="en-US" sz="1050" dirty="0" smtClean="0">
                <a:solidFill>
                  <a:schemeClr val="tx1"/>
                </a:solidFill>
              </a:rPr>
              <a:t>・都道府県内市町村で</a:t>
            </a:r>
            <a:endParaRPr kumimoji="1" lang="en-US" altLang="ja-JP" sz="1050" dirty="0" smtClean="0">
              <a:solidFill>
                <a:schemeClr val="tx1"/>
              </a:solidFill>
            </a:endParaRPr>
          </a:p>
          <a:p>
            <a:r>
              <a:rPr lang="ja-JP" altLang="en-US" sz="1050" dirty="0">
                <a:solidFill>
                  <a:schemeClr val="tx1"/>
                </a:solidFill>
              </a:rPr>
              <a:t>　</a:t>
            </a:r>
            <a:r>
              <a:rPr kumimoji="1" lang="ja-JP" altLang="en-US" sz="1050" dirty="0" smtClean="0">
                <a:solidFill>
                  <a:schemeClr val="tx1"/>
                </a:solidFill>
              </a:rPr>
              <a:t>分かち合い</a:t>
            </a:r>
            <a:endParaRPr kumimoji="1" lang="en-US" altLang="ja-JP" sz="1050" dirty="0" smtClean="0">
              <a:solidFill>
                <a:schemeClr val="tx1"/>
              </a:solidFill>
            </a:endParaRPr>
          </a:p>
          <a:p>
            <a:r>
              <a:rPr lang="ja-JP" altLang="en-US" sz="1050" dirty="0" smtClean="0">
                <a:solidFill>
                  <a:schemeClr val="tx1"/>
                </a:solidFill>
              </a:rPr>
              <a:t>　又 は</a:t>
            </a:r>
            <a:endParaRPr kumimoji="1" lang="en-US" altLang="ja-JP" sz="1050" dirty="0" smtClean="0">
              <a:solidFill>
                <a:schemeClr val="tx1"/>
              </a:solidFill>
            </a:endParaRPr>
          </a:p>
          <a:p>
            <a:r>
              <a:rPr lang="ja-JP" altLang="en-US" sz="1050" dirty="0" smtClean="0">
                <a:solidFill>
                  <a:schemeClr val="tx1"/>
                </a:solidFill>
              </a:rPr>
              <a:t>・当該市町村が補填</a:t>
            </a:r>
            <a:endParaRPr kumimoji="1" lang="ja-JP" altLang="en-US" sz="1050" dirty="0">
              <a:solidFill>
                <a:schemeClr val="tx1"/>
              </a:solidFill>
            </a:endParaRPr>
          </a:p>
        </p:txBody>
      </p:sp>
      <p:cxnSp>
        <p:nvCxnSpPr>
          <p:cNvPr id="27" name="直線コネクタ 26"/>
          <p:cNvCxnSpPr/>
          <p:nvPr/>
        </p:nvCxnSpPr>
        <p:spPr>
          <a:xfrm flipH="1">
            <a:off x="2288704" y="3212511"/>
            <a:ext cx="108152" cy="45025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116856" y="3200636"/>
            <a:ext cx="1115848" cy="46213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7" name="角丸四角形 36"/>
          <p:cNvSpPr/>
          <p:nvPr/>
        </p:nvSpPr>
        <p:spPr>
          <a:xfrm>
            <a:off x="241161" y="5517312"/>
            <a:ext cx="2160000" cy="720000"/>
          </a:xfrm>
          <a:prstGeom prst="roundRect">
            <a:avLst>
              <a:gd name="adj" fmla="val 12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endParaRPr kumimoji="1" lang="en-US" altLang="ja-JP" sz="1050" dirty="0" smtClean="0">
              <a:solidFill>
                <a:schemeClr val="tx1"/>
              </a:solidFill>
            </a:endParaRPr>
          </a:p>
          <a:p>
            <a:r>
              <a:rPr kumimoji="1" lang="ja-JP" altLang="en-US" sz="1050" dirty="0" smtClean="0">
                <a:solidFill>
                  <a:schemeClr val="tx1"/>
                </a:solidFill>
              </a:rPr>
              <a:t>・非自発的失業者に対する保険料</a:t>
            </a:r>
            <a:endParaRPr kumimoji="1" lang="en-US" altLang="ja-JP" sz="1050" dirty="0" smtClean="0">
              <a:solidFill>
                <a:schemeClr val="tx1"/>
              </a:solidFill>
            </a:endParaRPr>
          </a:p>
          <a:p>
            <a:r>
              <a:rPr lang="ja-JP" altLang="en-US" sz="1050" dirty="0">
                <a:solidFill>
                  <a:schemeClr val="tx1"/>
                </a:solidFill>
              </a:rPr>
              <a:t>　</a:t>
            </a:r>
            <a:r>
              <a:rPr kumimoji="1" lang="ja-JP" altLang="en-US" sz="1050" dirty="0" smtClean="0">
                <a:solidFill>
                  <a:schemeClr val="tx1"/>
                </a:solidFill>
              </a:rPr>
              <a:t>軽減</a:t>
            </a:r>
            <a:endParaRPr kumimoji="1" lang="en-US" altLang="ja-JP" sz="1050" dirty="0" smtClean="0">
              <a:solidFill>
                <a:schemeClr val="tx1"/>
              </a:solidFill>
            </a:endParaRPr>
          </a:p>
          <a:p>
            <a:r>
              <a:rPr lang="ja-JP" altLang="en-US" sz="1050" dirty="0" smtClean="0">
                <a:solidFill>
                  <a:schemeClr val="tx1"/>
                </a:solidFill>
              </a:rPr>
              <a:t>・災害（東日本大震災など）</a:t>
            </a:r>
            <a:endParaRPr kumimoji="1" lang="ja-JP" altLang="en-US" sz="1050" dirty="0">
              <a:solidFill>
                <a:schemeClr val="tx1"/>
              </a:solidFill>
            </a:endParaRPr>
          </a:p>
        </p:txBody>
      </p:sp>
      <p:sp>
        <p:nvSpPr>
          <p:cNvPr id="38" name="テキスト ボックス 37"/>
          <p:cNvSpPr txBox="1"/>
          <p:nvPr/>
        </p:nvSpPr>
        <p:spPr>
          <a:xfrm>
            <a:off x="416696" y="5229248"/>
            <a:ext cx="1800000" cy="432000"/>
          </a:xfrm>
          <a:prstGeom prst="rect">
            <a:avLst/>
          </a:prstGeom>
          <a:solidFill>
            <a:schemeClr val="bg1"/>
          </a:solidFill>
        </p:spPr>
        <p:txBody>
          <a:bodyPr wrap="square" lIns="0" tIns="0" rIns="0" bIns="0" rtlCol="0" anchor="ctr">
            <a:spAutoFit/>
          </a:bodyPr>
          <a:lstStyle/>
          <a:p>
            <a:pPr algn="ctr"/>
            <a:r>
              <a:rPr kumimoji="1" lang="en-US" altLang="ja-JP" sz="3200" dirty="0" smtClean="0"/>
              <a:t>〈</a:t>
            </a:r>
            <a:r>
              <a:rPr kumimoji="1" lang="ja-JP" altLang="en-US" sz="3200" dirty="0" smtClean="0"/>
              <a:t>　　　　　</a:t>
            </a:r>
            <a:r>
              <a:rPr kumimoji="1" lang="en-US" altLang="ja-JP" sz="3200" dirty="0" smtClean="0"/>
              <a:t>〉</a:t>
            </a:r>
            <a:endParaRPr kumimoji="1" lang="ja-JP" altLang="en-US" sz="3600" dirty="0"/>
          </a:p>
        </p:txBody>
      </p:sp>
      <p:sp>
        <p:nvSpPr>
          <p:cNvPr id="35" name="テキスト ボックス 34"/>
          <p:cNvSpPr txBox="1"/>
          <p:nvPr/>
        </p:nvSpPr>
        <p:spPr>
          <a:xfrm>
            <a:off x="668696" y="5294357"/>
            <a:ext cx="1296000" cy="360000"/>
          </a:xfrm>
          <a:prstGeom prst="rect">
            <a:avLst/>
          </a:prstGeom>
          <a:solidFill>
            <a:schemeClr val="bg1"/>
          </a:solidFill>
        </p:spPr>
        <p:txBody>
          <a:bodyPr wrap="square" lIns="0" tIns="0" rIns="0" bIns="0" rtlCol="0" anchor="ctr">
            <a:spAutoFit/>
          </a:bodyPr>
          <a:lstStyle/>
          <a:p>
            <a:pPr algn="ctr"/>
            <a:r>
              <a:rPr kumimoji="1" lang="ja-JP" altLang="en-US" sz="1200" dirty="0" smtClean="0"/>
              <a:t>特別調整交付金</a:t>
            </a:r>
            <a:endParaRPr kumimoji="1" lang="en-US" altLang="ja-JP" sz="1200" dirty="0" smtClean="0"/>
          </a:p>
          <a:p>
            <a:pPr algn="ctr"/>
            <a:r>
              <a:rPr kumimoji="1" lang="ja-JP" altLang="en-US" sz="1200" dirty="0" smtClean="0"/>
              <a:t>から交付する場合</a:t>
            </a:r>
            <a:endParaRPr kumimoji="1" lang="ja-JP" altLang="en-US" sz="1200" dirty="0"/>
          </a:p>
        </p:txBody>
      </p:sp>
      <p:sp>
        <p:nvSpPr>
          <p:cNvPr id="40" name="角丸四角形 39"/>
          <p:cNvSpPr/>
          <p:nvPr/>
        </p:nvSpPr>
        <p:spPr>
          <a:xfrm>
            <a:off x="2507237" y="5517264"/>
            <a:ext cx="2373755" cy="1008080"/>
          </a:xfrm>
          <a:prstGeom prst="roundRect">
            <a:avLst>
              <a:gd name="adj" fmla="val 12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endParaRPr kumimoji="1" lang="en-US" altLang="ja-JP" sz="1050" dirty="0" smtClean="0">
              <a:solidFill>
                <a:schemeClr val="tx1"/>
              </a:solidFill>
            </a:endParaRPr>
          </a:p>
          <a:p>
            <a:r>
              <a:rPr kumimoji="1" lang="ja-JP" altLang="en-US" sz="1050" dirty="0" smtClean="0">
                <a:solidFill>
                  <a:schemeClr val="tx1"/>
                </a:solidFill>
              </a:rPr>
              <a:t>・局地的災害（台風、洪水など）</a:t>
            </a:r>
            <a:endParaRPr kumimoji="1" lang="en-US" altLang="ja-JP" sz="1050" dirty="0" smtClean="0">
              <a:solidFill>
                <a:schemeClr val="tx1"/>
              </a:solidFill>
            </a:endParaRPr>
          </a:p>
          <a:p>
            <a:r>
              <a:rPr lang="ja-JP" altLang="en-US" sz="1050" dirty="0" smtClean="0">
                <a:solidFill>
                  <a:schemeClr val="tx1"/>
                </a:solidFill>
              </a:rPr>
              <a:t>・地域企業の破綻</a:t>
            </a:r>
            <a:endParaRPr lang="en-US" altLang="ja-JP" sz="1050" dirty="0" smtClean="0">
              <a:solidFill>
                <a:schemeClr val="tx1"/>
              </a:solidFill>
            </a:endParaRPr>
          </a:p>
          <a:p>
            <a:r>
              <a:rPr kumimoji="1" lang="ja-JP" altLang="en-US" sz="1050" dirty="0" smtClean="0">
                <a:solidFill>
                  <a:schemeClr val="tx1"/>
                </a:solidFill>
              </a:rPr>
              <a:t>・その他市町村の財政運営に</a:t>
            </a:r>
            <a:endParaRPr kumimoji="1" lang="en-US" altLang="ja-JP" sz="1050" dirty="0" smtClean="0">
              <a:solidFill>
                <a:schemeClr val="tx1"/>
              </a:solidFill>
            </a:endParaRPr>
          </a:p>
          <a:p>
            <a:r>
              <a:rPr lang="ja-JP" altLang="en-US" sz="1050" dirty="0">
                <a:solidFill>
                  <a:schemeClr val="tx1"/>
                </a:solidFill>
              </a:rPr>
              <a:t>　</a:t>
            </a:r>
            <a:r>
              <a:rPr kumimoji="1" lang="ja-JP" altLang="en-US" sz="1050" dirty="0" smtClean="0">
                <a:solidFill>
                  <a:schemeClr val="tx1"/>
                </a:solidFill>
              </a:rPr>
              <a:t>大きな影響を及ぼす場合</a:t>
            </a:r>
            <a:endParaRPr kumimoji="1" lang="en-US" altLang="ja-JP" sz="1050" dirty="0" smtClean="0">
              <a:solidFill>
                <a:schemeClr val="tx1"/>
              </a:solidFill>
            </a:endParaRPr>
          </a:p>
          <a:p>
            <a:r>
              <a:rPr lang="ja-JP" altLang="en-US" sz="1050" b="1" dirty="0" smtClean="0">
                <a:solidFill>
                  <a:schemeClr val="tx1"/>
                </a:solidFill>
              </a:rPr>
              <a:t>⇒今後政省令で規定</a:t>
            </a:r>
            <a:endParaRPr kumimoji="1" lang="ja-JP" altLang="en-US" sz="1050" b="1" dirty="0">
              <a:solidFill>
                <a:schemeClr val="tx1"/>
              </a:solidFill>
            </a:endParaRPr>
          </a:p>
        </p:txBody>
      </p:sp>
      <p:sp>
        <p:nvSpPr>
          <p:cNvPr id="41" name="テキスト ボックス 40"/>
          <p:cNvSpPr txBox="1"/>
          <p:nvPr/>
        </p:nvSpPr>
        <p:spPr>
          <a:xfrm>
            <a:off x="2752511" y="5229200"/>
            <a:ext cx="1800000" cy="432000"/>
          </a:xfrm>
          <a:prstGeom prst="rect">
            <a:avLst/>
          </a:prstGeom>
          <a:solidFill>
            <a:schemeClr val="bg1"/>
          </a:solidFill>
        </p:spPr>
        <p:txBody>
          <a:bodyPr wrap="square" lIns="0" tIns="0" rIns="0" bIns="0" rtlCol="0" anchor="ctr">
            <a:spAutoFit/>
          </a:bodyPr>
          <a:lstStyle/>
          <a:p>
            <a:pPr algn="ctr"/>
            <a:r>
              <a:rPr kumimoji="1" lang="en-US" altLang="ja-JP" sz="3200" dirty="0" smtClean="0"/>
              <a:t>〈</a:t>
            </a:r>
            <a:r>
              <a:rPr kumimoji="1" lang="ja-JP" altLang="en-US" sz="3200" dirty="0" smtClean="0"/>
              <a:t>　　　　　</a:t>
            </a:r>
            <a:r>
              <a:rPr kumimoji="1" lang="en-US" altLang="ja-JP" sz="3200" dirty="0" smtClean="0"/>
              <a:t>〉</a:t>
            </a:r>
            <a:endParaRPr kumimoji="1" lang="ja-JP" altLang="en-US" sz="3600" dirty="0"/>
          </a:p>
        </p:txBody>
      </p:sp>
      <p:sp>
        <p:nvSpPr>
          <p:cNvPr id="42" name="テキスト ボックス 41"/>
          <p:cNvSpPr txBox="1"/>
          <p:nvPr/>
        </p:nvSpPr>
        <p:spPr>
          <a:xfrm>
            <a:off x="3004511" y="5289643"/>
            <a:ext cx="1296000" cy="369332"/>
          </a:xfrm>
          <a:prstGeom prst="rect">
            <a:avLst/>
          </a:prstGeom>
          <a:solidFill>
            <a:schemeClr val="bg1"/>
          </a:solidFill>
        </p:spPr>
        <p:txBody>
          <a:bodyPr wrap="square" lIns="0" tIns="0" rIns="0" bIns="0" rtlCol="0" anchor="ctr">
            <a:spAutoFit/>
          </a:bodyPr>
          <a:lstStyle/>
          <a:p>
            <a:pPr algn="ctr"/>
            <a:r>
              <a:rPr lang="ja-JP" altLang="en-US" sz="1200" dirty="0"/>
              <a:t>財政安定化基金</a:t>
            </a:r>
            <a:endParaRPr kumimoji="1" lang="en-US" altLang="ja-JP" sz="1200" dirty="0" smtClean="0"/>
          </a:p>
          <a:p>
            <a:pPr algn="ctr"/>
            <a:r>
              <a:rPr kumimoji="1" lang="ja-JP" altLang="en-US" sz="1200" dirty="0" smtClean="0"/>
              <a:t>から交付する場合</a:t>
            </a:r>
            <a:endParaRPr kumimoji="1" lang="ja-JP" altLang="en-US" sz="1200" dirty="0"/>
          </a:p>
        </p:txBody>
      </p:sp>
      <p:sp>
        <p:nvSpPr>
          <p:cNvPr id="43" name="正方形/長方形 42"/>
          <p:cNvSpPr/>
          <p:nvPr/>
        </p:nvSpPr>
        <p:spPr>
          <a:xfrm>
            <a:off x="5097096" y="2529160"/>
            <a:ext cx="720000" cy="234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kumimoji="1" lang="ja-JP" altLang="en-US" sz="1200" dirty="0" smtClean="0">
                <a:solidFill>
                  <a:schemeClr val="tx1"/>
                </a:solidFill>
              </a:rPr>
              <a:t>都道府県内の納付金総額</a:t>
            </a:r>
            <a:endParaRPr kumimoji="1" lang="ja-JP" altLang="en-US" sz="1200" dirty="0">
              <a:solidFill>
                <a:schemeClr val="tx1"/>
              </a:solidFill>
            </a:endParaRPr>
          </a:p>
        </p:txBody>
      </p:sp>
      <p:sp>
        <p:nvSpPr>
          <p:cNvPr id="44" name="正方形/長方形 43"/>
          <p:cNvSpPr/>
          <p:nvPr/>
        </p:nvSpPr>
        <p:spPr>
          <a:xfrm>
            <a:off x="6105208" y="1989160"/>
            <a:ext cx="720000" cy="28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kumimoji="1" lang="ja-JP" altLang="en-US" sz="1200" dirty="0" smtClean="0">
                <a:solidFill>
                  <a:schemeClr val="tx1"/>
                </a:solidFill>
              </a:rPr>
              <a:t>医療給付費</a:t>
            </a:r>
            <a:endParaRPr kumimoji="1" lang="ja-JP" altLang="en-US" sz="1200" dirty="0">
              <a:solidFill>
                <a:schemeClr val="tx1"/>
              </a:solidFill>
            </a:endParaRPr>
          </a:p>
        </p:txBody>
      </p:sp>
      <p:cxnSp>
        <p:nvCxnSpPr>
          <p:cNvPr id="45" name="直線コネクタ 44"/>
          <p:cNvCxnSpPr/>
          <p:nvPr/>
        </p:nvCxnSpPr>
        <p:spPr>
          <a:xfrm flipV="1">
            <a:off x="5817096" y="1984929"/>
            <a:ext cx="270000" cy="544231"/>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1124662" y="3212511"/>
            <a:ext cx="720000" cy="165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kumimoji="1" lang="ja-JP" altLang="en-US" sz="1200" dirty="0" smtClean="0">
                <a:solidFill>
                  <a:schemeClr val="tx1"/>
                </a:solidFill>
              </a:rPr>
              <a:t>保険料収納額</a:t>
            </a:r>
            <a:endParaRPr kumimoji="1" lang="ja-JP" altLang="en-US" sz="1200" dirty="0">
              <a:solidFill>
                <a:schemeClr val="tx1"/>
              </a:solidFill>
            </a:endParaRPr>
          </a:p>
        </p:txBody>
      </p:sp>
      <p:cxnSp>
        <p:nvCxnSpPr>
          <p:cNvPr id="48" name="直線コネクタ 47"/>
          <p:cNvCxnSpPr/>
          <p:nvPr/>
        </p:nvCxnSpPr>
        <p:spPr>
          <a:xfrm>
            <a:off x="5817096" y="2523856"/>
            <a:ext cx="2880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7689344" y="1989160"/>
            <a:ext cx="360000" cy="540000"/>
          </a:xfrm>
          <a:prstGeom prst="rect">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0" tIns="36000" rIns="0" bIns="36000" rtlCol="0" anchor="ctr"/>
          <a:lstStyle/>
          <a:p>
            <a:pPr algn="ctr"/>
            <a:r>
              <a:rPr kumimoji="1" lang="ja-JP" altLang="en-US" sz="1200" dirty="0" smtClean="0">
                <a:solidFill>
                  <a:schemeClr val="tx1"/>
                </a:solidFill>
              </a:rPr>
              <a:t>貸付</a:t>
            </a:r>
            <a:endParaRPr kumimoji="1" lang="ja-JP" altLang="en-US" sz="1200" dirty="0">
              <a:solidFill>
                <a:schemeClr val="tx1"/>
              </a:solidFill>
            </a:endParaRPr>
          </a:p>
        </p:txBody>
      </p:sp>
      <p:sp>
        <p:nvSpPr>
          <p:cNvPr id="50" name="正方形/長方形 49"/>
          <p:cNvSpPr/>
          <p:nvPr/>
        </p:nvSpPr>
        <p:spPr>
          <a:xfrm>
            <a:off x="7329344" y="1994128"/>
            <a:ext cx="360000" cy="540000"/>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ctr"/>
          <a:lstStyle/>
          <a:p>
            <a:pPr algn="ctr"/>
            <a:endParaRPr kumimoji="1" lang="ja-JP" altLang="en-US" sz="1200" dirty="0">
              <a:solidFill>
                <a:schemeClr val="tx1"/>
              </a:solidFill>
            </a:endParaRPr>
          </a:p>
        </p:txBody>
      </p:sp>
      <p:cxnSp>
        <p:nvCxnSpPr>
          <p:cNvPr id="52" name="直線矢印コネクタ 51"/>
          <p:cNvCxnSpPr/>
          <p:nvPr/>
        </p:nvCxnSpPr>
        <p:spPr>
          <a:xfrm flipH="1">
            <a:off x="7510116" y="1844824"/>
            <a:ext cx="108000" cy="41222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7185392" y="1683241"/>
            <a:ext cx="1296000" cy="161583"/>
          </a:xfrm>
          <a:prstGeom prst="rect">
            <a:avLst/>
          </a:prstGeom>
          <a:noFill/>
        </p:spPr>
        <p:txBody>
          <a:bodyPr wrap="square" lIns="0" tIns="0" rIns="0" bIns="0" rtlCol="0" anchor="ctr">
            <a:spAutoFit/>
          </a:bodyPr>
          <a:lstStyle/>
          <a:p>
            <a:pPr algn="ctr"/>
            <a:r>
              <a:rPr kumimoji="1" lang="en-US" altLang="ja-JP" sz="1050" dirty="0" smtClean="0">
                <a:solidFill>
                  <a:srgbClr val="FF0000"/>
                </a:solidFill>
                <a:latin typeface="ＭＳ Ｐ明朝" panose="02020600040205080304" pitchFamily="18" charset="-128"/>
                <a:ea typeface="ＭＳ Ｐ明朝" panose="02020600040205080304" pitchFamily="18" charset="-128"/>
              </a:rPr>
              <a:t>※</a:t>
            </a:r>
            <a:r>
              <a:rPr kumimoji="1" lang="ja-JP" altLang="en-US" sz="1050" dirty="0" smtClean="0">
                <a:solidFill>
                  <a:srgbClr val="FF0000"/>
                </a:solidFill>
                <a:latin typeface="ＭＳ Ｐ明朝" panose="02020600040205080304" pitchFamily="18" charset="-128"/>
                <a:ea typeface="ＭＳ Ｐ明朝" panose="02020600040205080304" pitchFamily="18" charset="-128"/>
              </a:rPr>
              <a:t>定率国庫負担等</a:t>
            </a:r>
            <a:endParaRPr kumimoji="1" lang="ja-JP" altLang="en-US" sz="1050" dirty="0">
              <a:solidFill>
                <a:srgbClr val="FF0000"/>
              </a:solidFill>
              <a:latin typeface="ＭＳ Ｐ明朝" panose="02020600040205080304" pitchFamily="18" charset="-128"/>
              <a:ea typeface="ＭＳ Ｐ明朝" panose="02020600040205080304" pitchFamily="18" charset="-128"/>
            </a:endParaRPr>
          </a:p>
        </p:txBody>
      </p:sp>
      <p:sp>
        <p:nvSpPr>
          <p:cNvPr id="56" name="角丸四角形吹き出し 55"/>
          <p:cNvSpPr/>
          <p:nvPr/>
        </p:nvSpPr>
        <p:spPr>
          <a:xfrm>
            <a:off x="8265328" y="2276920"/>
            <a:ext cx="1640672" cy="432000"/>
          </a:xfrm>
          <a:prstGeom prst="wedgeRoundRectCallout">
            <a:avLst>
              <a:gd name="adj1" fmla="val -71381"/>
              <a:gd name="adj2" fmla="val -44268"/>
              <a:gd name="adj3" fmla="val 1666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r>
              <a:rPr kumimoji="1" lang="ja-JP" altLang="en-US" sz="1050" dirty="0" smtClean="0">
                <a:solidFill>
                  <a:schemeClr val="tx1"/>
                </a:solidFill>
              </a:rPr>
              <a:t>・都道府県が翌年度以降</a:t>
            </a:r>
            <a:endParaRPr kumimoji="1" lang="en-US" altLang="ja-JP" sz="1050" dirty="0" smtClean="0">
              <a:solidFill>
                <a:schemeClr val="tx1"/>
              </a:solidFill>
            </a:endParaRPr>
          </a:p>
          <a:p>
            <a:r>
              <a:rPr lang="ja-JP" altLang="en-US" sz="1050" dirty="0">
                <a:solidFill>
                  <a:schemeClr val="tx1"/>
                </a:solidFill>
              </a:rPr>
              <a:t>納付</a:t>
            </a:r>
            <a:r>
              <a:rPr lang="ja-JP" altLang="en-US" sz="1050" dirty="0" smtClean="0">
                <a:solidFill>
                  <a:schemeClr val="tx1"/>
                </a:solidFill>
              </a:rPr>
              <a:t>金に含めて徴収し償還</a:t>
            </a:r>
            <a:endParaRPr kumimoji="1" lang="ja-JP" altLang="en-US" sz="1050" dirty="0">
              <a:solidFill>
                <a:schemeClr val="tx1"/>
              </a:solidFill>
            </a:endParaRPr>
          </a:p>
        </p:txBody>
      </p:sp>
      <p:sp>
        <p:nvSpPr>
          <p:cNvPr id="57" name="角丸四角形 56"/>
          <p:cNvSpPr/>
          <p:nvPr/>
        </p:nvSpPr>
        <p:spPr>
          <a:xfrm>
            <a:off x="5169504" y="5517264"/>
            <a:ext cx="2160000" cy="864064"/>
          </a:xfrm>
          <a:prstGeom prst="roundRect">
            <a:avLst>
              <a:gd name="adj" fmla="val 12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endParaRPr kumimoji="1" lang="en-US" altLang="ja-JP" sz="1050" dirty="0" smtClean="0">
              <a:solidFill>
                <a:schemeClr val="tx1"/>
              </a:solidFill>
            </a:endParaRPr>
          </a:p>
          <a:p>
            <a:r>
              <a:rPr lang="ja-JP" altLang="en-US" sz="1050" dirty="0" smtClean="0">
                <a:solidFill>
                  <a:schemeClr val="tx1"/>
                </a:solidFill>
              </a:rPr>
              <a:t>・災害（東日本大震災など）</a:t>
            </a:r>
            <a:endParaRPr lang="en-US" altLang="ja-JP" sz="1050" dirty="0" smtClean="0">
              <a:solidFill>
                <a:schemeClr val="tx1"/>
              </a:solidFill>
            </a:endParaRPr>
          </a:p>
          <a:p>
            <a:r>
              <a:rPr kumimoji="1" lang="ja-JP" altLang="en-US" sz="1050" dirty="0" smtClean="0">
                <a:solidFill>
                  <a:schemeClr val="tx1"/>
                </a:solidFill>
              </a:rPr>
              <a:t>・流行病（インフルエンザなど）</a:t>
            </a:r>
            <a:endParaRPr kumimoji="1" lang="en-US" altLang="ja-JP" sz="1050" dirty="0" smtClean="0">
              <a:solidFill>
                <a:schemeClr val="tx1"/>
              </a:solidFill>
            </a:endParaRPr>
          </a:p>
          <a:p>
            <a:r>
              <a:rPr lang="ja-JP" altLang="en-US" sz="1050" dirty="0" smtClean="0">
                <a:solidFill>
                  <a:schemeClr val="tx1"/>
                </a:solidFill>
              </a:rPr>
              <a:t>・特殊疾病</a:t>
            </a:r>
            <a:endParaRPr kumimoji="1" lang="ja-JP" altLang="en-US" sz="1050" dirty="0">
              <a:solidFill>
                <a:schemeClr val="tx1"/>
              </a:solidFill>
            </a:endParaRPr>
          </a:p>
        </p:txBody>
      </p:sp>
      <p:sp>
        <p:nvSpPr>
          <p:cNvPr id="58" name="テキスト ボックス 57"/>
          <p:cNvSpPr txBox="1"/>
          <p:nvPr/>
        </p:nvSpPr>
        <p:spPr>
          <a:xfrm>
            <a:off x="5345039" y="5229200"/>
            <a:ext cx="1800000" cy="432000"/>
          </a:xfrm>
          <a:prstGeom prst="rect">
            <a:avLst/>
          </a:prstGeom>
          <a:solidFill>
            <a:schemeClr val="bg1"/>
          </a:solidFill>
        </p:spPr>
        <p:txBody>
          <a:bodyPr wrap="square" lIns="0" tIns="0" rIns="0" bIns="0" rtlCol="0" anchor="ctr">
            <a:spAutoFit/>
          </a:bodyPr>
          <a:lstStyle/>
          <a:p>
            <a:pPr algn="ctr"/>
            <a:r>
              <a:rPr kumimoji="1" lang="en-US" altLang="ja-JP" sz="3200" dirty="0" smtClean="0"/>
              <a:t>〈</a:t>
            </a:r>
            <a:r>
              <a:rPr kumimoji="1" lang="ja-JP" altLang="en-US" sz="3200" dirty="0" smtClean="0"/>
              <a:t>　　　　　</a:t>
            </a:r>
            <a:r>
              <a:rPr kumimoji="1" lang="en-US" altLang="ja-JP" sz="3200" dirty="0" smtClean="0"/>
              <a:t>〉</a:t>
            </a:r>
            <a:endParaRPr kumimoji="1" lang="ja-JP" altLang="en-US" sz="3600" dirty="0"/>
          </a:p>
        </p:txBody>
      </p:sp>
      <p:sp>
        <p:nvSpPr>
          <p:cNvPr id="59" name="テキスト ボックス 58"/>
          <p:cNvSpPr txBox="1"/>
          <p:nvPr/>
        </p:nvSpPr>
        <p:spPr>
          <a:xfrm>
            <a:off x="5597039" y="5294309"/>
            <a:ext cx="1296000" cy="360000"/>
          </a:xfrm>
          <a:prstGeom prst="rect">
            <a:avLst/>
          </a:prstGeom>
          <a:solidFill>
            <a:schemeClr val="bg1"/>
          </a:solidFill>
        </p:spPr>
        <p:txBody>
          <a:bodyPr wrap="square" lIns="0" tIns="0" rIns="0" bIns="0" rtlCol="0" anchor="ctr">
            <a:spAutoFit/>
          </a:bodyPr>
          <a:lstStyle/>
          <a:p>
            <a:pPr algn="ctr"/>
            <a:r>
              <a:rPr kumimoji="1" lang="ja-JP" altLang="en-US" sz="1200" dirty="0" smtClean="0"/>
              <a:t>特別調整交付金</a:t>
            </a:r>
            <a:endParaRPr kumimoji="1" lang="en-US" altLang="ja-JP" sz="1200" dirty="0" smtClean="0"/>
          </a:p>
          <a:p>
            <a:pPr algn="ctr"/>
            <a:r>
              <a:rPr kumimoji="1" lang="ja-JP" altLang="en-US" sz="1200" dirty="0" smtClean="0"/>
              <a:t>から交付する場合</a:t>
            </a:r>
            <a:endParaRPr kumimoji="1" lang="ja-JP" altLang="en-US" sz="1200" dirty="0"/>
          </a:p>
        </p:txBody>
      </p:sp>
      <p:sp>
        <p:nvSpPr>
          <p:cNvPr id="60" name="角丸四角形 59"/>
          <p:cNvSpPr/>
          <p:nvPr/>
        </p:nvSpPr>
        <p:spPr>
          <a:xfrm>
            <a:off x="7509344" y="5517264"/>
            <a:ext cx="2196184" cy="1031464"/>
          </a:xfrm>
          <a:prstGeom prst="roundRect">
            <a:avLst>
              <a:gd name="adj" fmla="val 12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endParaRPr kumimoji="1" lang="en-US" altLang="ja-JP" sz="1050" dirty="0" smtClean="0">
              <a:solidFill>
                <a:schemeClr val="tx1"/>
              </a:solidFill>
            </a:endParaRPr>
          </a:p>
          <a:p>
            <a:r>
              <a:rPr lang="ja-JP" altLang="en-US" sz="1050" dirty="0" smtClean="0">
                <a:solidFill>
                  <a:schemeClr val="tx1"/>
                </a:solidFill>
              </a:rPr>
              <a:t>・給付費見込みの誤り（上振れ）</a:t>
            </a:r>
            <a:endParaRPr lang="en-US" altLang="ja-JP" sz="1050" dirty="0" smtClean="0">
              <a:solidFill>
                <a:schemeClr val="tx1"/>
              </a:solidFill>
            </a:endParaRPr>
          </a:p>
          <a:p>
            <a:r>
              <a:rPr kumimoji="1" lang="ja-JP" altLang="en-US" sz="1050" dirty="0" smtClean="0">
                <a:solidFill>
                  <a:schemeClr val="tx1"/>
                </a:solidFill>
              </a:rPr>
              <a:t>・一人当たり医療費の伸び　等</a:t>
            </a:r>
            <a:endParaRPr kumimoji="1" lang="en-US" altLang="ja-JP" sz="1050" dirty="0" smtClean="0">
              <a:solidFill>
                <a:schemeClr val="tx1"/>
              </a:solidFill>
            </a:endParaRPr>
          </a:p>
          <a:p>
            <a:r>
              <a:rPr lang="en-US" altLang="ja-JP" sz="1050" dirty="0" smtClean="0">
                <a:solidFill>
                  <a:schemeClr val="tx1"/>
                </a:solidFill>
              </a:rPr>
              <a:t>※ </a:t>
            </a:r>
            <a:r>
              <a:rPr lang="ja-JP" altLang="en-US" sz="1050" dirty="0" smtClean="0">
                <a:solidFill>
                  <a:schemeClr val="tx1"/>
                </a:solidFill>
              </a:rPr>
              <a:t>実績が下振れした場合には、</a:t>
            </a:r>
            <a:endParaRPr lang="en-US" altLang="ja-JP" sz="1050" dirty="0" smtClean="0">
              <a:solidFill>
                <a:schemeClr val="tx1"/>
              </a:solidFill>
            </a:endParaRPr>
          </a:p>
          <a:p>
            <a:r>
              <a:rPr kumimoji="1" lang="ja-JP" altLang="en-US" sz="1050" dirty="0">
                <a:solidFill>
                  <a:schemeClr val="tx1"/>
                </a:solidFill>
              </a:rPr>
              <a:t>　</a:t>
            </a:r>
            <a:r>
              <a:rPr kumimoji="1" lang="ja-JP" altLang="en-US" sz="1050" dirty="0" smtClean="0">
                <a:solidFill>
                  <a:schemeClr val="tx1"/>
                </a:solidFill>
              </a:rPr>
              <a:t>国保</a:t>
            </a:r>
            <a:r>
              <a:rPr lang="ja-JP" altLang="en-US" sz="1050" dirty="0" smtClean="0">
                <a:solidFill>
                  <a:schemeClr val="tx1"/>
                </a:solidFill>
              </a:rPr>
              <a:t>特会の積立金として繰り越さ</a:t>
            </a:r>
            <a:endParaRPr lang="en-US" altLang="ja-JP" sz="1050" dirty="0" smtClean="0">
              <a:solidFill>
                <a:schemeClr val="tx1"/>
              </a:solidFill>
            </a:endParaRPr>
          </a:p>
          <a:p>
            <a:r>
              <a:rPr lang="ja-JP" altLang="en-US" sz="1050" dirty="0">
                <a:solidFill>
                  <a:schemeClr val="tx1"/>
                </a:solidFill>
              </a:rPr>
              <a:t>　</a:t>
            </a:r>
            <a:r>
              <a:rPr lang="ja-JP" altLang="en-US" sz="1050" dirty="0" err="1" smtClean="0">
                <a:solidFill>
                  <a:schemeClr val="tx1"/>
                </a:solidFill>
              </a:rPr>
              <a:t>れる</a:t>
            </a:r>
            <a:r>
              <a:rPr lang="ja-JP" altLang="en-US" sz="1050" dirty="0" smtClean="0">
                <a:solidFill>
                  <a:schemeClr val="tx1"/>
                </a:solidFill>
              </a:rPr>
              <a:t>こととなる</a:t>
            </a:r>
            <a:endParaRPr kumimoji="1" lang="ja-JP" altLang="en-US" sz="1050" dirty="0">
              <a:solidFill>
                <a:schemeClr val="tx1"/>
              </a:solidFill>
            </a:endParaRPr>
          </a:p>
        </p:txBody>
      </p:sp>
      <p:sp>
        <p:nvSpPr>
          <p:cNvPr id="61" name="テキスト ボックス 60"/>
          <p:cNvSpPr txBox="1"/>
          <p:nvPr/>
        </p:nvSpPr>
        <p:spPr>
          <a:xfrm>
            <a:off x="7721063" y="5229200"/>
            <a:ext cx="1800000" cy="432000"/>
          </a:xfrm>
          <a:prstGeom prst="rect">
            <a:avLst/>
          </a:prstGeom>
          <a:solidFill>
            <a:schemeClr val="bg1"/>
          </a:solidFill>
        </p:spPr>
        <p:txBody>
          <a:bodyPr wrap="square" lIns="0" tIns="0" rIns="0" bIns="0" rtlCol="0" anchor="ctr">
            <a:spAutoFit/>
          </a:bodyPr>
          <a:lstStyle/>
          <a:p>
            <a:pPr algn="ctr"/>
            <a:r>
              <a:rPr kumimoji="1" lang="en-US" altLang="ja-JP" sz="3200" dirty="0" smtClean="0"/>
              <a:t>〈</a:t>
            </a:r>
            <a:r>
              <a:rPr kumimoji="1" lang="ja-JP" altLang="en-US" sz="3200" dirty="0" smtClean="0"/>
              <a:t>　　　　　</a:t>
            </a:r>
            <a:r>
              <a:rPr kumimoji="1" lang="en-US" altLang="ja-JP" sz="3200" dirty="0" smtClean="0"/>
              <a:t>〉</a:t>
            </a:r>
            <a:endParaRPr kumimoji="1" lang="ja-JP" altLang="en-US" sz="3600" dirty="0"/>
          </a:p>
        </p:txBody>
      </p:sp>
      <p:sp>
        <p:nvSpPr>
          <p:cNvPr id="62" name="テキスト ボックス 61"/>
          <p:cNvSpPr txBox="1"/>
          <p:nvPr/>
        </p:nvSpPr>
        <p:spPr>
          <a:xfrm>
            <a:off x="7973063" y="5289643"/>
            <a:ext cx="1296000" cy="369332"/>
          </a:xfrm>
          <a:prstGeom prst="rect">
            <a:avLst/>
          </a:prstGeom>
          <a:solidFill>
            <a:schemeClr val="bg1"/>
          </a:solidFill>
        </p:spPr>
        <p:txBody>
          <a:bodyPr wrap="square" lIns="0" tIns="0" rIns="0" bIns="0" rtlCol="0" anchor="ctr">
            <a:spAutoFit/>
          </a:bodyPr>
          <a:lstStyle/>
          <a:p>
            <a:pPr algn="ctr"/>
            <a:r>
              <a:rPr kumimoji="1" lang="ja-JP" altLang="en-US" sz="1200" dirty="0" smtClean="0"/>
              <a:t>財政安定化基金</a:t>
            </a:r>
            <a:endParaRPr kumimoji="1" lang="en-US" altLang="ja-JP" sz="1200" dirty="0" smtClean="0"/>
          </a:p>
          <a:p>
            <a:pPr algn="ctr"/>
            <a:r>
              <a:rPr kumimoji="1" lang="ja-JP" altLang="en-US" sz="1200" dirty="0" smtClean="0"/>
              <a:t>から貸付する場合</a:t>
            </a:r>
            <a:endParaRPr kumimoji="1" lang="ja-JP" altLang="en-US" sz="1200" dirty="0"/>
          </a:p>
        </p:txBody>
      </p:sp>
      <p:cxnSp>
        <p:nvCxnSpPr>
          <p:cNvPr id="63" name="直線コネクタ 62"/>
          <p:cNvCxnSpPr/>
          <p:nvPr/>
        </p:nvCxnSpPr>
        <p:spPr>
          <a:xfrm>
            <a:off x="6825208" y="1989160"/>
            <a:ext cx="5760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6825208" y="2532294"/>
            <a:ext cx="5760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 name="スライド番号プレースホルダー 1"/>
          <p:cNvSpPr txBox="1">
            <a:spLocks/>
          </p:cNvSpPr>
          <p:nvPr/>
        </p:nvSpPr>
        <p:spPr>
          <a:xfrm>
            <a:off x="7668208" y="654872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37</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5146403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schemeClr val="bg2">
                    <a:lumMod val="50000"/>
                  </a:schemeClr>
                </a:solidFill>
              </a:rPr>
              <a:t>１　都道府県を財政運営主体とする新たな仕組みの概要</a:t>
            </a:r>
            <a:endParaRPr lang="en-US" altLang="ja-JP" sz="2400" dirty="0" smtClean="0">
              <a:solidFill>
                <a:schemeClr val="bg2">
                  <a:lumMod val="50000"/>
                </a:schemeClr>
              </a:solidFill>
            </a:endParaRPr>
          </a:p>
          <a:p>
            <a:pPr marL="271463" algn="l">
              <a:tabLst>
                <a:tab pos="271463" algn="l"/>
              </a:tabLst>
            </a:pPr>
            <a:r>
              <a:rPr lang="ja-JP" altLang="en-US" sz="2400" dirty="0" smtClean="0">
                <a:solidFill>
                  <a:schemeClr val="bg2">
                    <a:lumMod val="50000"/>
                  </a:schemeClr>
                </a:solidFill>
              </a:rPr>
              <a:t>２</a:t>
            </a:r>
            <a:r>
              <a:rPr lang="ja-JP" altLang="en-US" sz="2400" dirty="0">
                <a:solidFill>
                  <a:schemeClr val="bg2">
                    <a:lumMod val="50000"/>
                  </a:schemeClr>
                </a:solidFill>
              </a:rPr>
              <a:t>　新たな財政調整の仕組み</a:t>
            </a:r>
          </a:p>
          <a:p>
            <a:pPr marL="271463" algn="l">
              <a:tabLst>
                <a:tab pos="271463" algn="l"/>
              </a:tabLst>
            </a:pPr>
            <a:r>
              <a:rPr lang="ja-JP" altLang="en-US" sz="2400" dirty="0">
                <a:solidFill>
                  <a:schemeClr val="bg2">
                    <a:lumMod val="50000"/>
                  </a:schemeClr>
                </a:solidFill>
              </a:rPr>
              <a:t>３　納付金の算定ルール</a:t>
            </a:r>
          </a:p>
          <a:p>
            <a:pPr marL="271463" algn="l">
              <a:tabLst>
                <a:tab pos="271463" algn="l"/>
              </a:tabLst>
            </a:pPr>
            <a:r>
              <a:rPr lang="ja-JP" altLang="en-US" sz="2400" dirty="0">
                <a:solidFill>
                  <a:schemeClr val="bg2">
                    <a:lumMod val="50000"/>
                  </a:schemeClr>
                </a:solidFill>
              </a:rPr>
              <a:t>４　標準保険料率の設定</a:t>
            </a:r>
          </a:p>
          <a:p>
            <a:pPr marL="271463" algn="l">
              <a:tabLst>
                <a:tab pos="271463" algn="l"/>
              </a:tabLst>
            </a:pPr>
            <a:r>
              <a:rPr lang="ja-JP" altLang="en-US" sz="2400" dirty="0">
                <a:solidFill>
                  <a:schemeClr val="bg2">
                    <a:lumMod val="50000"/>
                  </a:schemeClr>
                </a:solidFill>
              </a:rPr>
              <a:t>５　財政安定化基金</a:t>
            </a:r>
          </a:p>
          <a:p>
            <a:pPr marL="271463" algn="l">
              <a:tabLst>
                <a:tab pos="271463" algn="l"/>
              </a:tabLst>
            </a:pPr>
            <a:r>
              <a:rPr lang="ja-JP" altLang="en-US" sz="2400" dirty="0">
                <a:solidFill>
                  <a:prstClr val="black"/>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136576" y="5229200"/>
            <a:ext cx="7776864"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19364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9"/>
          <p:cNvSpPr>
            <a:spLocks noChangeArrowheads="1"/>
          </p:cNvSpPr>
          <p:nvPr/>
        </p:nvSpPr>
        <p:spPr bwMode="auto">
          <a:xfrm>
            <a:off x="1052567" y="-50800"/>
            <a:ext cx="7800868" cy="548680"/>
          </a:xfrm>
          <a:prstGeom prst="rect">
            <a:avLst/>
          </a:prstGeom>
          <a:noFill/>
          <a:ln w="28575">
            <a:noFill/>
            <a:miter lim="800000"/>
            <a:headEnd/>
            <a:tailEnd/>
          </a:ln>
        </p:spPr>
        <p:txBody>
          <a:bodyPr wrap="square" anchor="ctr">
            <a:noAutofit/>
          </a:bodyPr>
          <a:lstStyle/>
          <a:p>
            <a:pPr algn="ctr"/>
            <a:r>
              <a:rPr lang="ja-JP" altLang="en-US" dirty="0" smtClean="0">
                <a:latin typeface="HGP創英角ｺﾞｼｯｸUB" panose="020B0900000000000000" pitchFamily="50" charset="-128"/>
                <a:ea typeface="HGP創英角ｺﾞｼｯｸUB" panose="020B0900000000000000" pitchFamily="50" charset="-128"/>
              </a:rPr>
              <a:t>国保保険料の賦課、徴収の仕組み（イメージ）</a:t>
            </a:r>
            <a:endParaRPr lang="ja-JP" altLang="en-US" dirty="0">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3470837" y="764704"/>
            <a:ext cx="2964329" cy="648072"/>
          </a:xfrm>
          <a:prstGeom prst="roundRect">
            <a:avLst/>
          </a:prstGeom>
          <a:solidFill>
            <a:schemeClr val="accent3">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ＭＳ ゴシック" panose="020B0609070205080204" pitchFamily="49" charset="-128"/>
                <a:ea typeface="ＭＳ ゴシック" panose="020B0609070205080204" pitchFamily="49" charset="-128"/>
              </a:rPr>
              <a:t>都　道　府　県</a:t>
            </a:r>
            <a:endParaRPr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6" name="角丸四角形 5"/>
          <p:cNvSpPr/>
          <p:nvPr/>
        </p:nvSpPr>
        <p:spPr>
          <a:xfrm>
            <a:off x="3470837" y="3573016"/>
            <a:ext cx="2964329" cy="648072"/>
          </a:xfrm>
          <a:prstGeom prst="roundRect">
            <a:avLst/>
          </a:prstGeom>
          <a:solidFill>
            <a:schemeClr val="accent5">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ＭＳ ゴシック" panose="020B0609070205080204" pitchFamily="49" charset="-128"/>
                <a:ea typeface="ＭＳ ゴシック" panose="020B0609070205080204" pitchFamily="49" charset="-128"/>
              </a:rPr>
              <a:t>市　町　村</a:t>
            </a:r>
            <a:endParaRPr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3470837" y="5591706"/>
            <a:ext cx="2964330" cy="648072"/>
          </a:xfrm>
          <a:prstGeom prst="roundRect">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ＭＳ ゴシック" panose="020B0609070205080204" pitchFamily="49" charset="-128"/>
                <a:ea typeface="ＭＳ ゴシック" panose="020B0609070205080204" pitchFamily="49" charset="-128"/>
              </a:rPr>
              <a:t>住　</a:t>
            </a:r>
            <a:r>
              <a:rPr lang="ja-JP" altLang="en-US" sz="2000" b="1" dirty="0">
                <a:solidFill>
                  <a:schemeClr val="tx1"/>
                </a:solidFill>
                <a:latin typeface="ＭＳ ゴシック" panose="020B0609070205080204" pitchFamily="49" charset="-128"/>
                <a:ea typeface="ＭＳ ゴシック" panose="020B0609070205080204" pitchFamily="49" charset="-128"/>
              </a:rPr>
              <a:t>　</a:t>
            </a:r>
            <a:r>
              <a:rPr lang="ja-JP" altLang="en-US" sz="2000" b="1" dirty="0" smtClean="0">
                <a:solidFill>
                  <a:schemeClr val="tx1"/>
                </a:solidFill>
                <a:latin typeface="ＭＳ ゴシック" panose="020B0609070205080204" pitchFamily="49" charset="-128"/>
                <a:ea typeface="ＭＳ ゴシック" panose="020B0609070205080204" pitchFamily="49" charset="-128"/>
              </a:rPr>
              <a:t>民</a:t>
            </a:r>
            <a:endParaRPr lang="en-US" altLang="ja-JP" sz="2000" b="1" dirty="0" smtClean="0">
              <a:solidFill>
                <a:schemeClr val="tx1"/>
              </a:solidFill>
              <a:latin typeface="ＭＳ ゴシック" panose="020B0609070205080204" pitchFamily="49" charset="-128"/>
              <a:ea typeface="ＭＳ ゴシック" panose="020B0609070205080204" pitchFamily="49" charset="-128"/>
            </a:endParaRPr>
          </a:p>
        </p:txBody>
      </p:sp>
      <p:cxnSp>
        <p:nvCxnSpPr>
          <p:cNvPr id="14" name="直線矢印コネクタ 13"/>
          <p:cNvCxnSpPr/>
          <p:nvPr/>
        </p:nvCxnSpPr>
        <p:spPr>
          <a:xfrm flipV="1">
            <a:off x="5296812" y="1393894"/>
            <a:ext cx="0" cy="219319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4562957" y="4252142"/>
            <a:ext cx="0" cy="13395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V="1">
            <a:off x="5296812" y="4252142"/>
            <a:ext cx="0" cy="13395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704862" y="4674622"/>
            <a:ext cx="3034079" cy="338554"/>
          </a:xfrm>
          <a:prstGeom prst="rect">
            <a:avLst/>
          </a:prstGeom>
          <a:solidFill>
            <a:schemeClr val="bg1"/>
          </a:solidFill>
        </p:spPr>
        <p:txBody>
          <a:bodyPr wrap="square" rtlCol="0">
            <a:spAutoFit/>
          </a:bodyPr>
          <a:lstStyle/>
          <a:p>
            <a:r>
              <a:rPr lang="ja-JP" altLang="en-US" sz="1600" dirty="0" smtClean="0"/>
              <a:t>保険料の賦課・</a:t>
            </a:r>
            <a:r>
              <a:rPr kumimoji="1" lang="ja-JP" altLang="en-US" sz="1600" dirty="0" smtClean="0"/>
              <a:t>徴収</a:t>
            </a:r>
            <a:endParaRPr kumimoji="1" lang="en-US" altLang="ja-JP" sz="1600" dirty="0" smtClean="0"/>
          </a:p>
        </p:txBody>
      </p:sp>
      <p:sp>
        <p:nvSpPr>
          <p:cNvPr id="43" name="テキスト ボックス 42"/>
          <p:cNvSpPr txBox="1"/>
          <p:nvPr/>
        </p:nvSpPr>
        <p:spPr>
          <a:xfrm>
            <a:off x="2768760" y="1916832"/>
            <a:ext cx="1720977" cy="338554"/>
          </a:xfrm>
          <a:prstGeom prst="rect">
            <a:avLst/>
          </a:prstGeom>
          <a:noFill/>
        </p:spPr>
        <p:txBody>
          <a:bodyPr wrap="square" rtlCol="0">
            <a:spAutoFit/>
          </a:bodyPr>
          <a:lstStyle/>
          <a:p>
            <a:r>
              <a:rPr lang="ja-JP" altLang="en-US" sz="1600" dirty="0" smtClean="0"/>
              <a:t>・納付金の決定</a:t>
            </a:r>
            <a:endParaRPr lang="en-US" altLang="ja-JP" sz="1600" dirty="0" smtClean="0"/>
          </a:p>
        </p:txBody>
      </p:sp>
      <p:grpSp>
        <p:nvGrpSpPr>
          <p:cNvPr id="64" name="グループ化 63"/>
          <p:cNvGrpSpPr/>
          <p:nvPr/>
        </p:nvGrpSpPr>
        <p:grpSpPr>
          <a:xfrm>
            <a:off x="194472" y="1524565"/>
            <a:ext cx="1404000" cy="1683460"/>
            <a:chOff x="539551" y="1494559"/>
            <a:chExt cx="1296000" cy="1780799"/>
          </a:xfrm>
        </p:grpSpPr>
        <p:grpSp>
          <p:nvGrpSpPr>
            <p:cNvPr id="54" name="グループ化 53"/>
            <p:cNvGrpSpPr/>
            <p:nvPr/>
          </p:nvGrpSpPr>
          <p:grpSpPr>
            <a:xfrm>
              <a:off x="539551" y="1494559"/>
              <a:ext cx="1296000" cy="1780799"/>
              <a:chOff x="424564" y="1504185"/>
              <a:chExt cx="1296000" cy="1771173"/>
            </a:xfrm>
          </p:grpSpPr>
          <p:sp>
            <p:nvSpPr>
              <p:cNvPr id="41" name="メモ 40"/>
              <p:cNvSpPr/>
              <p:nvPr/>
            </p:nvSpPr>
            <p:spPr>
              <a:xfrm>
                <a:off x="424564" y="1504185"/>
                <a:ext cx="1296000" cy="1771173"/>
              </a:xfrm>
              <a:prstGeom prst="foldedCorner">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a:endParaRPr lang="en-US" altLang="ja-JP" sz="1200" dirty="0" smtClean="0">
                  <a:solidFill>
                    <a:prstClr val="black"/>
                  </a:solidFill>
                </a:endParaRPr>
              </a:p>
              <a:p>
                <a:pPr algn="ctr"/>
                <a:r>
                  <a:rPr lang="ja-JP" altLang="en-US" sz="1100" dirty="0" smtClean="0">
                    <a:solidFill>
                      <a:prstClr val="black"/>
                    </a:solidFill>
                  </a:rPr>
                  <a:t>県全体　　○億円</a:t>
                </a:r>
                <a:endParaRPr lang="ja-JP" altLang="en-US" sz="1100" dirty="0">
                  <a:solidFill>
                    <a:prstClr val="black"/>
                  </a:solidFill>
                </a:endParaRPr>
              </a:p>
              <a:p>
                <a:pPr lvl="0" algn="ctr"/>
                <a:endParaRPr lang="en-US" altLang="ja-JP" sz="1100" dirty="0" smtClean="0">
                  <a:solidFill>
                    <a:prstClr val="black"/>
                  </a:solidFill>
                </a:endParaRPr>
              </a:p>
              <a:p>
                <a:pPr lvl="0" algn="ctr"/>
                <a:r>
                  <a:rPr lang="ja-JP" altLang="en-US" sz="1100" dirty="0">
                    <a:solidFill>
                      <a:prstClr val="black"/>
                    </a:solidFill>
                  </a:rPr>
                  <a:t>Ａ</a:t>
                </a:r>
                <a:r>
                  <a:rPr lang="ja-JP" altLang="en-US" sz="1100" dirty="0" smtClean="0">
                    <a:solidFill>
                      <a:prstClr val="black"/>
                    </a:solidFill>
                  </a:rPr>
                  <a:t>市</a:t>
                </a:r>
                <a:r>
                  <a:rPr lang="ja-JP" altLang="en-US" sz="1100" dirty="0">
                    <a:solidFill>
                      <a:prstClr val="black"/>
                    </a:solidFill>
                  </a:rPr>
                  <a:t>　</a:t>
                </a:r>
                <a:r>
                  <a:rPr lang="ja-JP" altLang="en-US" sz="1100" dirty="0" smtClean="0">
                    <a:solidFill>
                      <a:prstClr val="black"/>
                    </a:solidFill>
                  </a:rPr>
                  <a:t>　　 ○億円</a:t>
                </a:r>
                <a:endParaRPr lang="en-US" altLang="ja-JP" sz="1100" dirty="0">
                  <a:solidFill>
                    <a:prstClr val="black"/>
                  </a:solidFill>
                </a:endParaRPr>
              </a:p>
              <a:p>
                <a:pPr lvl="0" algn="ctr"/>
                <a:r>
                  <a:rPr lang="ja-JP" altLang="en-US" sz="1100" dirty="0" smtClean="0">
                    <a:solidFill>
                      <a:prstClr val="black"/>
                    </a:solidFill>
                  </a:rPr>
                  <a:t>Ｂ町</a:t>
                </a:r>
                <a:r>
                  <a:rPr lang="ja-JP" altLang="en-US" sz="1100" dirty="0">
                    <a:solidFill>
                      <a:prstClr val="black"/>
                    </a:solidFill>
                  </a:rPr>
                  <a:t>　</a:t>
                </a:r>
                <a:r>
                  <a:rPr lang="ja-JP" altLang="en-US" sz="1100" dirty="0" smtClean="0">
                    <a:solidFill>
                      <a:prstClr val="black"/>
                    </a:solidFill>
                  </a:rPr>
                  <a:t>　○千万円</a:t>
                </a:r>
                <a:endParaRPr lang="en-US" altLang="ja-JP" sz="1100" dirty="0" smtClean="0">
                  <a:solidFill>
                    <a:prstClr val="black"/>
                  </a:solidFill>
                </a:endParaRPr>
              </a:p>
              <a:p>
                <a:pPr lvl="0" algn="ctr"/>
                <a:endParaRPr lang="en-US" altLang="ja-JP" sz="1100" dirty="0">
                  <a:solidFill>
                    <a:prstClr val="black"/>
                  </a:solidFill>
                </a:endParaRPr>
              </a:p>
              <a:p>
                <a:pPr lvl="0" algn="ctr"/>
                <a:endParaRPr lang="en-US" altLang="ja-JP" sz="1100" dirty="0">
                  <a:solidFill>
                    <a:prstClr val="black"/>
                  </a:solidFill>
                </a:endParaRPr>
              </a:p>
              <a:p>
                <a:pPr lvl="0" algn="ctr"/>
                <a:endParaRPr lang="en-US" altLang="ja-JP" sz="1100" dirty="0">
                  <a:solidFill>
                    <a:prstClr val="black"/>
                  </a:solidFill>
                </a:endParaRPr>
              </a:p>
              <a:p>
                <a:pPr lvl="0" algn="ctr"/>
                <a:endParaRPr lang="en-US" altLang="ja-JP" sz="1200" dirty="0">
                  <a:solidFill>
                    <a:prstClr val="black"/>
                  </a:solidFill>
                </a:endParaRPr>
              </a:p>
            </p:txBody>
          </p:sp>
          <p:cxnSp>
            <p:nvCxnSpPr>
              <p:cNvPr id="49" name="直線コネクタ 48"/>
              <p:cNvCxnSpPr/>
              <p:nvPr/>
            </p:nvCxnSpPr>
            <p:spPr>
              <a:xfrm>
                <a:off x="1113618" y="2440976"/>
                <a:ext cx="0" cy="638888"/>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56" name="直線コネクタ 55"/>
            <p:cNvCxnSpPr/>
            <p:nvPr/>
          </p:nvCxnSpPr>
          <p:spPr>
            <a:xfrm flipV="1">
              <a:off x="643963" y="1909507"/>
              <a:ext cx="1109609" cy="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70" name="直線矢印コネクタ 69"/>
          <p:cNvCxnSpPr/>
          <p:nvPr/>
        </p:nvCxnSpPr>
        <p:spPr>
          <a:xfrm>
            <a:off x="4562957" y="1441741"/>
            <a:ext cx="0" cy="213121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5535855" y="2781793"/>
            <a:ext cx="2406172" cy="338554"/>
          </a:xfrm>
          <a:prstGeom prst="rect">
            <a:avLst/>
          </a:prstGeom>
          <a:noFill/>
        </p:spPr>
        <p:txBody>
          <a:bodyPr wrap="square" rtlCol="0">
            <a:spAutoFit/>
          </a:bodyPr>
          <a:lstStyle/>
          <a:p>
            <a:pPr indent="-457200"/>
            <a:r>
              <a:rPr lang="ja-JP" altLang="en-US" sz="1600" dirty="0" smtClean="0"/>
              <a:t>納付金の支払い</a:t>
            </a:r>
            <a:endParaRPr lang="en-US" altLang="ja-JP" sz="1600" dirty="0"/>
          </a:p>
        </p:txBody>
      </p:sp>
      <p:sp>
        <p:nvSpPr>
          <p:cNvPr id="5" name="角丸四角形吹き出し 4"/>
          <p:cNvSpPr/>
          <p:nvPr/>
        </p:nvSpPr>
        <p:spPr>
          <a:xfrm>
            <a:off x="27497" y="3318952"/>
            <a:ext cx="3197311" cy="758120"/>
          </a:xfrm>
          <a:prstGeom prst="wedgeRoundRectCallout">
            <a:avLst>
              <a:gd name="adj1" fmla="val 90661"/>
              <a:gd name="adj2" fmla="val -62635"/>
              <a:gd name="adj3" fmla="val 16667"/>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kumimoji="1" lang="ja-JP" altLang="en-US" sz="1400" dirty="0" smtClean="0">
                <a:solidFill>
                  <a:schemeClr val="tx1"/>
                </a:solidFill>
              </a:rPr>
              <a:t>都道府県が各市町村が納付金を納めるために必要な標準保険料率を示す</a:t>
            </a:r>
            <a:endParaRPr kumimoji="1" lang="ja-JP" altLang="en-US" sz="1400" dirty="0">
              <a:solidFill>
                <a:schemeClr val="tx1"/>
              </a:solidFill>
            </a:endParaRPr>
          </a:p>
        </p:txBody>
      </p:sp>
      <p:sp>
        <p:nvSpPr>
          <p:cNvPr id="31" name="角丸四角形吹き出し 30"/>
          <p:cNvSpPr/>
          <p:nvPr/>
        </p:nvSpPr>
        <p:spPr>
          <a:xfrm>
            <a:off x="27496" y="709680"/>
            <a:ext cx="2964329" cy="758120"/>
          </a:xfrm>
          <a:prstGeom prst="wedgeRoundRectCallout">
            <a:avLst>
              <a:gd name="adj1" fmla="val 72035"/>
              <a:gd name="adj2" fmla="val 97525"/>
              <a:gd name="adj3" fmla="val 16667"/>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市町村ごとの納付金を決定</a:t>
            </a:r>
            <a:endParaRPr kumimoji="1" lang="en-US" altLang="ja-JP" sz="1400" dirty="0" smtClean="0">
              <a:solidFill>
                <a:schemeClr val="tx1"/>
              </a:solidFill>
            </a:endParaRPr>
          </a:p>
          <a:p>
            <a:r>
              <a:rPr lang="ja-JP" altLang="en-US" sz="1400" dirty="0" smtClean="0">
                <a:solidFill>
                  <a:schemeClr val="tx1"/>
                </a:solidFill>
              </a:rPr>
              <a:t>（医療費水準、所得水準を考慮）</a:t>
            </a:r>
            <a:endParaRPr kumimoji="1" lang="ja-JP" altLang="en-US" sz="1400" dirty="0">
              <a:solidFill>
                <a:schemeClr val="tx1"/>
              </a:solidFill>
            </a:endParaRPr>
          </a:p>
        </p:txBody>
      </p:sp>
      <p:sp>
        <p:nvSpPr>
          <p:cNvPr id="32" name="角丸四角形吹き出し 31"/>
          <p:cNvSpPr/>
          <p:nvPr/>
        </p:nvSpPr>
        <p:spPr>
          <a:xfrm>
            <a:off x="6497753" y="4679721"/>
            <a:ext cx="3232926" cy="758120"/>
          </a:xfrm>
          <a:prstGeom prst="wedgeRoundRectCallout">
            <a:avLst>
              <a:gd name="adj1" fmla="val -68803"/>
              <a:gd name="adj2" fmla="val -34953"/>
              <a:gd name="adj3" fmla="val 16667"/>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標準保険</a:t>
            </a:r>
            <a:r>
              <a:rPr lang="ja-JP" altLang="en-US" sz="1400" dirty="0" smtClean="0">
                <a:solidFill>
                  <a:schemeClr val="tx1"/>
                </a:solidFill>
              </a:rPr>
              <a:t>料率を</a:t>
            </a:r>
            <a:r>
              <a:rPr lang="ja-JP" altLang="en-US" sz="1400" dirty="0">
                <a:solidFill>
                  <a:schemeClr val="tx1"/>
                </a:solidFill>
              </a:rPr>
              <a:t>参考に</a:t>
            </a:r>
            <a:r>
              <a:rPr lang="ja-JP" altLang="en-US" sz="1400" dirty="0" smtClean="0">
                <a:solidFill>
                  <a:schemeClr val="tx1"/>
                </a:solidFill>
              </a:rPr>
              <a:t>、各市町村が、保険</a:t>
            </a:r>
            <a:r>
              <a:rPr lang="ja-JP" altLang="en-US" sz="1400" dirty="0">
                <a:solidFill>
                  <a:schemeClr val="tx1"/>
                </a:solidFill>
              </a:rPr>
              <a:t>料率を決定し、</a:t>
            </a:r>
            <a:r>
              <a:rPr lang="ja-JP" altLang="en-US" sz="1400" dirty="0" smtClean="0">
                <a:solidFill>
                  <a:schemeClr val="tx1"/>
                </a:solidFill>
              </a:rPr>
              <a:t>賦課・徴収</a:t>
            </a:r>
            <a:endParaRPr lang="ja-JP" altLang="en-US" sz="1400" dirty="0">
              <a:solidFill>
                <a:schemeClr val="tx1"/>
              </a:solidFill>
            </a:endParaRPr>
          </a:p>
        </p:txBody>
      </p:sp>
      <p:sp>
        <p:nvSpPr>
          <p:cNvPr id="33" name="角丸四角形吹き出し 32"/>
          <p:cNvSpPr/>
          <p:nvPr/>
        </p:nvSpPr>
        <p:spPr>
          <a:xfrm>
            <a:off x="6766350" y="1608175"/>
            <a:ext cx="2651147" cy="758120"/>
          </a:xfrm>
          <a:prstGeom prst="wedgeRoundRectCallout">
            <a:avLst>
              <a:gd name="adj1" fmla="val -61087"/>
              <a:gd name="adj2" fmla="val 87639"/>
              <a:gd name="adj3" fmla="val 16667"/>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徴収</a:t>
            </a:r>
            <a:r>
              <a:rPr lang="ja-JP" altLang="en-US" sz="1400" dirty="0" smtClean="0">
                <a:solidFill>
                  <a:schemeClr val="tx1"/>
                </a:solidFill>
              </a:rPr>
              <a:t>した保険料等を財源として納付金を都道府県に支払い</a:t>
            </a:r>
            <a:endParaRPr kumimoji="1" lang="ja-JP" altLang="en-US" sz="1400" dirty="0">
              <a:solidFill>
                <a:schemeClr val="tx1"/>
              </a:solidFill>
            </a:endParaRPr>
          </a:p>
        </p:txBody>
      </p:sp>
      <p:sp>
        <p:nvSpPr>
          <p:cNvPr id="34" name="テキスト ボックス 33"/>
          <p:cNvSpPr txBox="1"/>
          <p:nvPr/>
        </p:nvSpPr>
        <p:spPr>
          <a:xfrm>
            <a:off x="2768759" y="2366298"/>
            <a:ext cx="1720977" cy="584775"/>
          </a:xfrm>
          <a:prstGeom prst="rect">
            <a:avLst/>
          </a:prstGeom>
          <a:noFill/>
        </p:spPr>
        <p:txBody>
          <a:bodyPr wrap="square" rtlCol="0">
            <a:spAutoFit/>
          </a:bodyPr>
          <a:lstStyle/>
          <a:p>
            <a:r>
              <a:rPr lang="ja-JP" altLang="en-US" sz="1600" dirty="0" smtClean="0"/>
              <a:t>・標準保険料率</a:t>
            </a:r>
            <a:endParaRPr lang="en-US" altLang="ja-JP" sz="1600" dirty="0" smtClean="0"/>
          </a:p>
          <a:p>
            <a:r>
              <a:rPr lang="ja-JP" altLang="en-US" sz="1600" dirty="0"/>
              <a:t>　</a:t>
            </a:r>
            <a:r>
              <a:rPr lang="ja-JP" altLang="en-US" sz="1600" dirty="0" smtClean="0"/>
              <a:t>の提示</a:t>
            </a:r>
            <a:endParaRPr lang="en-US" altLang="ja-JP" sz="1600" dirty="0" smtClean="0"/>
          </a:p>
        </p:txBody>
      </p:sp>
      <p:sp>
        <p:nvSpPr>
          <p:cNvPr id="26" name="正方形/長方形 25"/>
          <p:cNvSpPr/>
          <p:nvPr/>
        </p:nvSpPr>
        <p:spPr>
          <a:xfrm>
            <a:off x="7789778" y="42888"/>
            <a:ext cx="2131774"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cxnSp>
        <p:nvCxnSpPr>
          <p:cNvPr id="28" name="直線コネクタ 27"/>
          <p:cNvCxnSpPr/>
          <p:nvPr/>
        </p:nvCxnSpPr>
        <p:spPr>
          <a:xfrm>
            <a:off x="-43541" y="387288"/>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27"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4037825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p:cNvSpPr/>
          <p:nvPr/>
        </p:nvSpPr>
        <p:spPr>
          <a:xfrm>
            <a:off x="217888" y="387619"/>
            <a:ext cx="9473992" cy="1760061"/>
          </a:xfrm>
          <a:prstGeom prst="roundRect">
            <a:avLst>
              <a:gd name="adj" fmla="val 2831"/>
            </a:avLst>
          </a:prstGeom>
          <a:solidFill>
            <a:schemeClr val="bg1"/>
          </a:solidFill>
          <a:ln w="19050" cap="rnd">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t"/>
          <a:lstStyle/>
          <a:p>
            <a:pPr marL="174625" indent="-174625">
              <a:lnSpc>
                <a:spcPts val="1900"/>
              </a:lnSpc>
              <a:spcAft>
                <a:spcPts val="200"/>
              </a:spcAft>
            </a:pP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財政運営責任等を都道府県へ移行する際（平成</a:t>
            </a:r>
            <a:r>
              <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30</a:t>
            </a: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年度）、財政改善効果を伴う追加公費の投入</a:t>
            </a:r>
            <a:r>
              <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en-US" altLang="ja-JP" sz="14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1,700</a:t>
            </a: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億円規模</a:t>
            </a:r>
            <a:r>
              <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が行われるため、一般的には、平成</a:t>
            </a:r>
            <a:r>
              <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29</a:t>
            </a: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年度から平成</a:t>
            </a:r>
            <a:r>
              <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30</a:t>
            </a: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年度にかけての保険料の伸びは抑制・軽減されることとなる。</a:t>
            </a:r>
            <a:endPar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indent="-174625">
              <a:lnSpc>
                <a:spcPts val="1900"/>
              </a:lnSpc>
              <a:spcBef>
                <a:spcPts val="600"/>
              </a:spcBef>
              <a:spcAft>
                <a:spcPts val="200"/>
              </a:spcAft>
            </a:pPr>
            <a:r>
              <a:rPr lang="ja-JP" altLang="en-US"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ただし、国保の財政運営の仕組みが変わる（納付金方式の導入等）ことに伴い、一部の市町村においては、被保険者の保険料負担が上昇する可能性がある。</a:t>
            </a:r>
            <a:endParaRPr lang="en-US" altLang="ja-JP" sz="14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indent="-174625">
              <a:lnSpc>
                <a:spcPts val="2200"/>
              </a:lnSpc>
              <a:spcAft>
                <a:spcPts val="200"/>
              </a:spcAft>
            </a:pPr>
            <a:r>
              <a:rPr lang="ja-JP" altLang="en-US" sz="1400" dirty="0" smtClean="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　</a:t>
            </a:r>
            <a:r>
              <a:rPr lang="en-US" altLang="ja-JP" sz="1400" dirty="0" smtClean="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a:t>
            </a:r>
            <a:r>
              <a:rPr lang="ja-JP" altLang="en-US" sz="1400" dirty="0" smtClean="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ここでは「本来保険料で取るべき額」の変化に着目しており、決算補填目的等のための法定外一般会計繰入を削減した</a:t>
            </a:r>
            <a:r>
              <a:rPr lang="ja-JP" altLang="en-US" sz="1400" dirty="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ことによる</a:t>
            </a:r>
            <a:r>
              <a:rPr lang="ja-JP" altLang="en-US" sz="1400" dirty="0" smtClean="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変化は緩和措置の対象外</a:t>
            </a:r>
            <a:endParaRPr lang="en-US" altLang="ja-JP" sz="1400" dirty="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endParaRPr>
          </a:p>
          <a:p>
            <a:pPr marL="174625" indent="-174625">
              <a:lnSpc>
                <a:spcPts val="2200"/>
              </a:lnSpc>
              <a:spcAft>
                <a:spcPts val="200"/>
              </a:spcAft>
            </a:pPr>
            <a:endPar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indent="-174625">
              <a:lnSpc>
                <a:spcPts val="2200"/>
              </a:lnSpc>
              <a:spcAft>
                <a:spcPts val="200"/>
              </a:spcAft>
            </a:pPr>
            <a:endParaRPr lang="en-US" altLang="ja-JP" sz="14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9" name="スライド番号プレースホルダー 1"/>
          <p:cNvSpPr txBox="1">
            <a:spLocks/>
          </p:cNvSpPr>
          <p:nvPr/>
        </p:nvSpPr>
        <p:spPr>
          <a:xfrm>
            <a:off x="7638618" y="661186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39</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6" name="直線コネクタ 5"/>
          <p:cNvCxnSpPr/>
          <p:nvPr/>
        </p:nvCxnSpPr>
        <p:spPr>
          <a:xfrm>
            <a:off x="0" y="329028"/>
            <a:ext cx="10281593"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8" name="Rectangle 29"/>
          <p:cNvSpPr>
            <a:spLocks noChangeArrowheads="1"/>
          </p:cNvSpPr>
          <p:nvPr/>
        </p:nvSpPr>
        <p:spPr bwMode="auto">
          <a:xfrm>
            <a:off x="0" y="-37891"/>
            <a:ext cx="9905999" cy="400110"/>
          </a:xfrm>
          <a:prstGeom prst="rect">
            <a:avLst/>
          </a:prstGeom>
          <a:noFill/>
          <a:ln w="19050">
            <a:noFill/>
            <a:miter lim="800000"/>
            <a:headEnd/>
            <a:tailEnd/>
          </a:ln>
          <a:scene3d>
            <a:camera prst="orthographicFront"/>
            <a:lightRig rig="threePt" dir="t"/>
          </a:scene3d>
          <a:sp3d>
            <a:bevelT/>
          </a:sp3d>
        </p:spPr>
        <p:txBody>
          <a:bodyPr wrap="none" lIns="89739" tIns="44870" rIns="89739" bIns="44870"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三段階の激変緩和措置（案）</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2" name="下矢印 1"/>
          <p:cNvSpPr/>
          <p:nvPr/>
        </p:nvSpPr>
        <p:spPr>
          <a:xfrm>
            <a:off x="4620256" y="2147680"/>
            <a:ext cx="648072" cy="252000"/>
          </a:xfrm>
          <a:prstGeom prst="downArrow">
            <a:avLst/>
          </a:prstGeom>
          <a:solidFill>
            <a:schemeClr val="accent6">
              <a:lumMod val="40000"/>
              <a:lumOff val="60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202030" y="2450780"/>
            <a:ext cx="6839202" cy="396044"/>
          </a:xfrm>
          <a:prstGeom prst="roundRect">
            <a:avLst>
              <a:gd name="adj" fmla="val 2831"/>
            </a:avLst>
          </a:prstGeom>
          <a:solidFill>
            <a:schemeClr val="bg1"/>
          </a:solidFill>
          <a:ln w="19050" cap="rnd">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4625" indent="-174625">
              <a:lnSpc>
                <a:spcPts val="2200"/>
              </a:lnSpc>
              <a:spcAft>
                <a:spcPts val="200"/>
              </a:spcAft>
            </a:pPr>
            <a:endParaRPr lang="en-US" altLang="ja-JP" sz="16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indent="-174625">
              <a:lnSpc>
                <a:spcPts val="2200"/>
              </a:lnSpc>
              <a:spcAft>
                <a:spcPts val="200"/>
              </a:spcAft>
            </a:pPr>
            <a:endParaRPr lang="en-US" altLang="ja-JP" sz="1600"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4" name="角丸四角形 3"/>
          <p:cNvSpPr/>
          <p:nvPr/>
        </p:nvSpPr>
        <p:spPr>
          <a:xfrm>
            <a:off x="128464" y="2420888"/>
            <a:ext cx="6264696" cy="360000"/>
          </a:xfrm>
          <a:prstGeom prst="roundRect">
            <a:avLst/>
          </a:prstGeom>
          <a:solidFill>
            <a:schemeClr val="accent6">
              <a:lumMod val="20000"/>
              <a:lumOff val="80000"/>
            </a:schemeClr>
          </a:solidFill>
          <a:ln>
            <a:noFill/>
          </a:ln>
          <a:effectLst>
            <a:glow rad="63500">
              <a:schemeClr val="accent6">
                <a:satMod val="175000"/>
                <a:alpha val="40000"/>
              </a:schemeClr>
            </a:glow>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5250"/>
            <a:r>
              <a:rPr lang="ja-JP" altLang="en-US" sz="1600" b="1" dirty="0" smtClean="0">
                <a:solidFill>
                  <a:prstClr val="black"/>
                </a:solidFill>
                <a:latin typeface="+mn-ea"/>
                <a:cs typeface="メイリオ" panose="020B0604030504040204" pitchFamily="50" charset="-128"/>
              </a:rPr>
              <a:t>被</a:t>
            </a:r>
            <a:r>
              <a:rPr lang="ja-JP" altLang="en-US" sz="1600" b="1" dirty="0">
                <a:solidFill>
                  <a:prstClr val="black"/>
                </a:solidFill>
                <a:latin typeface="+mn-ea"/>
                <a:cs typeface="メイリオ" panose="020B0604030504040204" pitchFamily="50" charset="-128"/>
              </a:rPr>
              <a:t>保険者の保険料負担が急激に増加することを回避するため</a:t>
            </a:r>
            <a:r>
              <a:rPr lang="ja-JP" altLang="en-US" sz="1600" b="1" dirty="0" smtClean="0">
                <a:solidFill>
                  <a:prstClr val="black"/>
                </a:solidFill>
                <a:latin typeface="+mn-ea"/>
                <a:cs typeface="メイリオ" panose="020B0604030504040204" pitchFamily="50" charset="-128"/>
              </a:rPr>
              <a:t>の措置</a:t>
            </a:r>
            <a:endParaRPr kumimoji="1" lang="ja-JP" altLang="en-US" sz="1600" dirty="0">
              <a:latin typeface="+mn-ea"/>
            </a:endParaRPr>
          </a:p>
        </p:txBody>
      </p:sp>
      <p:sp>
        <p:nvSpPr>
          <p:cNvPr id="13" name="テキスト ボックス 12"/>
          <p:cNvSpPr txBox="1"/>
          <p:nvPr/>
        </p:nvSpPr>
        <p:spPr>
          <a:xfrm>
            <a:off x="128464" y="2924944"/>
            <a:ext cx="9610432" cy="1188072"/>
          </a:xfrm>
          <a:prstGeom prst="rect">
            <a:avLst/>
          </a:prstGeom>
          <a:noFill/>
          <a:ln w="6350">
            <a:solidFill>
              <a:schemeClr val="tx1"/>
            </a:solidFill>
          </a:ln>
        </p:spPr>
        <p:txBody>
          <a:bodyPr wrap="square" rtlCol="0" anchor="t" anchorCtr="0">
            <a:noAutofit/>
          </a:bodyPr>
          <a:lstStyle/>
          <a:p>
            <a:pPr>
              <a:lnSpc>
                <a:spcPts val="2000"/>
              </a:lnSpc>
            </a:pPr>
            <a:endParaRPr kumimoji="1" lang="en-US" altLang="ja-JP" sz="1600" dirty="0" smtClean="0"/>
          </a:p>
          <a:p>
            <a:pPr marL="177800" indent="-177800">
              <a:lnSpc>
                <a:spcPts val="2200"/>
              </a:lnSpc>
            </a:pPr>
            <a:r>
              <a:rPr lang="ja-JP" altLang="en-US" sz="1400" dirty="0" smtClean="0">
                <a:latin typeface="+mn-ea"/>
              </a:rPr>
              <a:t>○納付</a:t>
            </a:r>
            <a:r>
              <a:rPr lang="ja-JP" altLang="en-US" sz="1400" dirty="0">
                <a:latin typeface="+mn-ea"/>
              </a:rPr>
              <a:t>金の算定にあたって、各都道府県は</a:t>
            </a:r>
            <a:r>
              <a:rPr lang="en-US" altLang="ja-JP" sz="1400" dirty="0">
                <a:latin typeface="+mn-ea"/>
              </a:rPr>
              <a:t>α</a:t>
            </a:r>
            <a:r>
              <a:rPr lang="ja-JP" altLang="en-US" sz="1400" dirty="0">
                <a:latin typeface="+mn-ea"/>
              </a:rPr>
              <a:t>や</a:t>
            </a:r>
            <a:r>
              <a:rPr lang="en-US" altLang="ja-JP" sz="1400" dirty="0">
                <a:latin typeface="+mn-ea"/>
              </a:rPr>
              <a:t>β</a:t>
            </a:r>
            <a:r>
              <a:rPr lang="ja-JP" altLang="en-US" sz="1400" dirty="0">
                <a:latin typeface="+mn-ea"/>
              </a:rPr>
              <a:t>の値を設定するが、その際、各都道府県は市町村の「年齢</a:t>
            </a:r>
            <a:r>
              <a:rPr lang="ja-JP" altLang="en-US" sz="1400" dirty="0" smtClean="0">
                <a:latin typeface="+mn-ea"/>
              </a:rPr>
              <a:t>調整後の</a:t>
            </a:r>
            <a:r>
              <a:rPr lang="ja-JP" altLang="en-US" sz="1400" dirty="0">
                <a:latin typeface="+mn-ea"/>
              </a:rPr>
              <a:t>医療費指数」の格差や</a:t>
            </a:r>
            <a:r>
              <a:rPr lang="en-US" altLang="ja-JP" sz="1400" dirty="0">
                <a:latin typeface="+mn-ea"/>
              </a:rPr>
              <a:t>29</a:t>
            </a:r>
            <a:r>
              <a:rPr lang="ja-JP" altLang="en-US" sz="1400" dirty="0">
                <a:latin typeface="+mn-ea"/>
              </a:rPr>
              <a:t>年度までに実施している保険財政共同安定化事業の拠出金の算定方式等により、激変が生じにくい</a:t>
            </a:r>
            <a:r>
              <a:rPr lang="en-US" altLang="ja-JP" sz="1400" dirty="0">
                <a:latin typeface="+mn-ea"/>
              </a:rPr>
              <a:t>α</a:t>
            </a:r>
            <a:r>
              <a:rPr lang="ja-JP" altLang="en-US" sz="1400" dirty="0">
                <a:latin typeface="+mn-ea"/>
              </a:rPr>
              <a:t>や</a:t>
            </a:r>
            <a:r>
              <a:rPr lang="en-US" altLang="ja-JP" sz="1400" dirty="0">
                <a:latin typeface="+mn-ea"/>
              </a:rPr>
              <a:t>β</a:t>
            </a:r>
            <a:r>
              <a:rPr lang="ja-JP" altLang="en-US" sz="1400" dirty="0">
                <a:latin typeface="+mn-ea"/>
              </a:rPr>
              <a:t>の値を用いることを可能とする。</a:t>
            </a:r>
            <a:endParaRPr lang="en-US" altLang="ja-JP" sz="1400" dirty="0" smtClean="0">
              <a:latin typeface="+mn-ea"/>
            </a:endParaRPr>
          </a:p>
          <a:p>
            <a:pPr marL="450850">
              <a:lnSpc>
                <a:spcPts val="1800"/>
              </a:lnSpc>
            </a:pPr>
            <a:r>
              <a:rPr lang="ja-JP" altLang="en-US" sz="1400" dirty="0" smtClean="0">
                <a:latin typeface="+mn-ea"/>
              </a:rPr>
              <a:t>       </a:t>
            </a:r>
            <a:endParaRPr lang="en-US" altLang="ja-JP" sz="1400" dirty="0" smtClean="0">
              <a:latin typeface="+mn-ea"/>
            </a:endParaRPr>
          </a:p>
          <a:p>
            <a:pPr marL="273050">
              <a:lnSpc>
                <a:spcPts val="2000"/>
              </a:lnSpc>
            </a:pPr>
            <a:endParaRPr lang="en-US" altLang="ja-JP" sz="1400" dirty="0" smtClean="0">
              <a:latin typeface="+mn-ea"/>
            </a:endParaRPr>
          </a:p>
        </p:txBody>
      </p:sp>
      <p:sp>
        <p:nvSpPr>
          <p:cNvPr id="14" name="メモ 13"/>
          <p:cNvSpPr/>
          <p:nvPr/>
        </p:nvSpPr>
        <p:spPr>
          <a:xfrm>
            <a:off x="200472" y="2852976"/>
            <a:ext cx="4608512" cy="360000"/>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1400" b="1" dirty="0" smtClean="0">
                <a:solidFill>
                  <a:schemeClr val="tx1"/>
                </a:solidFill>
                <a:latin typeface="+mn-ea"/>
              </a:rPr>
              <a:t>ア）市町村ごとの納付金の額を決定する際の配慮</a:t>
            </a:r>
            <a:endParaRPr kumimoji="1" lang="en-US" altLang="ja-JP" sz="1400" b="1" dirty="0" smtClean="0">
              <a:solidFill>
                <a:schemeClr val="tx1"/>
              </a:solidFill>
              <a:latin typeface="+mn-ea"/>
            </a:endParaRPr>
          </a:p>
        </p:txBody>
      </p:sp>
      <p:sp>
        <p:nvSpPr>
          <p:cNvPr id="21" name="テキスト ボックス 20"/>
          <p:cNvSpPr txBox="1"/>
          <p:nvPr/>
        </p:nvSpPr>
        <p:spPr>
          <a:xfrm>
            <a:off x="128464" y="4365278"/>
            <a:ext cx="9610432" cy="1067246"/>
          </a:xfrm>
          <a:prstGeom prst="rect">
            <a:avLst/>
          </a:prstGeom>
          <a:noFill/>
          <a:ln w="6350">
            <a:solidFill>
              <a:schemeClr val="tx1"/>
            </a:solidFill>
          </a:ln>
        </p:spPr>
        <p:txBody>
          <a:bodyPr wrap="square" rtlCol="0" anchor="t" anchorCtr="0">
            <a:noAutofit/>
          </a:bodyPr>
          <a:lstStyle/>
          <a:p>
            <a:pPr marL="177800" indent="-177800">
              <a:lnSpc>
                <a:spcPts val="1600"/>
              </a:lnSpc>
            </a:pPr>
            <a:endParaRPr kumimoji="1" lang="en-US" altLang="ja-JP" sz="1600" dirty="0" smtClean="0"/>
          </a:p>
          <a:p>
            <a:pPr marL="177800" indent="-177800">
              <a:lnSpc>
                <a:spcPts val="2200"/>
              </a:lnSpc>
            </a:pPr>
            <a:r>
              <a:rPr lang="ja-JP" altLang="en-US" sz="1400" dirty="0" smtClean="0">
                <a:latin typeface="+mn-ea"/>
              </a:rPr>
              <a:t>○ア</a:t>
            </a:r>
            <a:r>
              <a:rPr lang="ja-JP" altLang="en-US" sz="1400" dirty="0">
                <a:latin typeface="+mn-ea"/>
              </a:rPr>
              <a:t>）納付金の算定方法の設定による激変緩和措置については、都道府県で一つの計算式を用いるため、個別の市町村についての激変緩和措置が行えるわけではない。そのため</a:t>
            </a:r>
            <a:r>
              <a:rPr lang="ja-JP" altLang="en-US" sz="1400" dirty="0" smtClean="0">
                <a:latin typeface="+mn-ea"/>
              </a:rPr>
              <a:t>、都道府県</a:t>
            </a:r>
            <a:r>
              <a:rPr lang="ja-JP" altLang="en-US" sz="1400" dirty="0">
                <a:latin typeface="+mn-ea"/>
              </a:rPr>
              <a:t>繰入金による激変緩和措置を設け、市町村ごとの状況に応じきめ細やかに激変緩和措置を講じることが可能な仕組みを</a:t>
            </a:r>
            <a:r>
              <a:rPr lang="ja-JP" altLang="en-US" sz="1400" dirty="0" smtClean="0">
                <a:latin typeface="+mn-ea"/>
              </a:rPr>
              <a:t>設ける。</a:t>
            </a:r>
            <a:endParaRPr lang="en-US" altLang="ja-JP" sz="1400" dirty="0" smtClean="0">
              <a:latin typeface="+mn-ea"/>
            </a:endParaRPr>
          </a:p>
        </p:txBody>
      </p:sp>
      <p:sp>
        <p:nvSpPr>
          <p:cNvPr id="15" name="メモ 14"/>
          <p:cNvSpPr/>
          <p:nvPr/>
        </p:nvSpPr>
        <p:spPr>
          <a:xfrm>
            <a:off x="217888" y="4221088"/>
            <a:ext cx="3294952" cy="360000"/>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1400" b="1" dirty="0" smtClean="0">
                <a:solidFill>
                  <a:schemeClr val="tx1"/>
                </a:solidFill>
                <a:latin typeface="+mj-ea"/>
                <a:ea typeface="+mj-ea"/>
              </a:rPr>
              <a:t>イ）都道府県繰入金による配慮</a:t>
            </a:r>
            <a:endParaRPr kumimoji="1" lang="en-US" altLang="ja-JP" sz="1400" b="1" dirty="0" smtClean="0">
              <a:solidFill>
                <a:schemeClr val="tx1"/>
              </a:solidFill>
              <a:latin typeface="+mj-ea"/>
              <a:ea typeface="+mj-ea"/>
            </a:endParaRPr>
          </a:p>
        </p:txBody>
      </p:sp>
      <p:sp>
        <p:nvSpPr>
          <p:cNvPr id="26" name="テキスト ボックス 25"/>
          <p:cNvSpPr txBox="1"/>
          <p:nvPr/>
        </p:nvSpPr>
        <p:spPr>
          <a:xfrm>
            <a:off x="128464" y="5769280"/>
            <a:ext cx="9610432" cy="1025150"/>
          </a:xfrm>
          <a:prstGeom prst="rect">
            <a:avLst/>
          </a:prstGeom>
          <a:noFill/>
          <a:ln w="6350">
            <a:solidFill>
              <a:schemeClr val="tx1"/>
            </a:solidFill>
          </a:ln>
        </p:spPr>
        <p:txBody>
          <a:bodyPr wrap="square" rtlCol="0" anchor="t" anchorCtr="0">
            <a:noAutofit/>
          </a:bodyPr>
          <a:lstStyle/>
          <a:p>
            <a:pPr marL="177800" indent="-177800">
              <a:lnSpc>
                <a:spcPts val="1200"/>
              </a:lnSpc>
            </a:pPr>
            <a:r>
              <a:rPr lang="ja-JP" altLang="en-US" sz="1400" dirty="0" smtClean="0">
                <a:latin typeface="+mn-ea"/>
              </a:rPr>
              <a:t>　</a:t>
            </a:r>
            <a:endParaRPr lang="en-US" altLang="ja-JP" sz="1400" dirty="0" smtClean="0">
              <a:latin typeface="+mn-ea"/>
            </a:endParaRPr>
          </a:p>
          <a:p>
            <a:pPr marL="177800" indent="-177800">
              <a:lnSpc>
                <a:spcPts val="2200"/>
              </a:lnSpc>
            </a:pPr>
            <a:r>
              <a:rPr lang="ja-JP" altLang="en-US" sz="1400" dirty="0" smtClean="0">
                <a:latin typeface="+mn-ea"/>
              </a:rPr>
              <a:t>○</a:t>
            </a:r>
            <a:r>
              <a:rPr lang="ja-JP" altLang="en-US" sz="1400" dirty="0">
                <a:latin typeface="+mn-ea"/>
              </a:rPr>
              <a:t>施行当初においては、予め激変緩和用として</a:t>
            </a:r>
            <a:r>
              <a:rPr lang="ja-JP" altLang="en-US" sz="1400" dirty="0" smtClean="0">
                <a:latin typeface="+mn-ea"/>
              </a:rPr>
              <a:t>積み立てる特例基金を</a:t>
            </a:r>
            <a:r>
              <a:rPr lang="ja-JP" altLang="en-US" sz="1400" dirty="0">
                <a:latin typeface="+mn-ea"/>
              </a:rPr>
              <a:t>計画的に活用することとし、当該基金を都道府県特別会計に繰り入れることで、イ）都道府県繰入金による激変緩和措置により、他の市町村の納付金の額に大きな影響</a:t>
            </a:r>
            <a:r>
              <a:rPr lang="ja-JP" altLang="en-US" sz="1400" dirty="0" smtClean="0">
                <a:latin typeface="+mn-ea"/>
              </a:rPr>
              <a:t>が出ない</a:t>
            </a:r>
            <a:r>
              <a:rPr lang="ja-JP" altLang="en-US" sz="1400" dirty="0">
                <a:latin typeface="+mn-ea"/>
              </a:rPr>
              <a:t>ように調整を行うこととする</a:t>
            </a:r>
            <a:r>
              <a:rPr lang="ja-JP" altLang="en-US" sz="1400" dirty="0" smtClean="0">
                <a:latin typeface="+mn-ea"/>
              </a:rPr>
              <a:t>。（Ｈ</a:t>
            </a:r>
            <a:r>
              <a:rPr lang="en-US" altLang="ja-JP" sz="1400" dirty="0" smtClean="0">
                <a:latin typeface="+mn-ea"/>
              </a:rPr>
              <a:t>30</a:t>
            </a:r>
            <a:r>
              <a:rPr lang="ja-JP" altLang="en-US" sz="1400" dirty="0" smtClean="0">
                <a:latin typeface="+mn-ea"/>
              </a:rPr>
              <a:t>～</a:t>
            </a:r>
            <a:r>
              <a:rPr lang="en-US" altLang="ja-JP" sz="1400" dirty="0" smtClean="0">
                <a:latin typeface="+mn-ea"/>
              </a:rPr>
              <a:t>35</a:t>
            </a:r>
            <a:r>
              <a:rPr lang="ja-JP" altLang="en-US" sz="1400" dirty="0" smtClean="0">
                <a:latin typeface="+mn-ea"/>
              </a:rPr>
              <a:t>）</a:t>
            </a:r>
            <a:endParaRPr lang="en-US" altLang="ja-JP" sz="1400" dirty="0" smtClean="0">
              <a:latin typeface="+mn-ea"/>
            </a:endParaRPr>
          </a:p>
        </p:txBody>
      </p:sp>
      <p:sp>
        <p:nvSpPr>
          <p:cNvPr id="27" name="メモ 26"/>
          <p:cNvSpPr/>
          <p:nvPr/>
        </p:nvSpPr>
        <p:spPr>
          <a:xfrm>
            <a:off x="217888" y="5589280"/>
            <a:ext cx="2718888" cy="360000"/>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1400" b="1" dirty="0" smtClean="0">
                <a:solidFill>
                  <a:schemeClr val="tx1"/>
                </a:solidFill>
                <a:latin typeface="+mj-ea"/>
                <a:ea typeface="+mj-ea"/>
              </a:rPr>
              <a:t>ウ）特例基金による配慮</a:t>
            </a:r>
            <a:endParaRPr kumimoji="1" lang="en-US" altLang="ja-JP" sz="1400" b="1" dirty="0" smtClean="0">
              <a:solidFill>
                <a:schemeClr val="tx1"/>
              </a:solidFill>
              <a:latin typeface="+mj-ea"/>
              <a:ea typeface="+mj-ea"/>
            </a:endParaRPr>
          </a:p>
        </p:txBody>
      </p:sp>
    </p:spTree>
    <p:extLst>
      <p:ext uri="{BB962C8B-B14F-4D97-AF65-F5344CB8AC3E}">
        <p14:creationId xmlns:p14="http://schemas.microsoft.com/office/powerpoint/2010/main" val="8626797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82275" y="2736292"/>
            <a:ext cx="9767269" cy="1844836"/>
          </a:xfrm>
          <a:prstGeom prst="roundRect">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aphicFrame>
        <p:nvGraphicFramePr>
          <p:cNvPr id="93" name="グラフ 92"/>
          <p:cNvGraphicFramePr>
            <a:graphicFrameLocks/>
          </p:cNvGraphicFramePr>
          <p:nvPr>
            <p:extLst>
              <p:ext uri="{D42A27DB-BD31-4B8C-83A1-F6EECF244321}">
                <p14:modId xmlns:p14="http://schemas.microsoft.com/office/powerpoint/2010/main" val="2007141243"/>
              </p:ext>
            </p:extLst>
          </p:nvPr>
        </p:nvGraphicFramePr>
        <p:xfrm>
          <a:off x="1496615" y="2736293"/>
          <a:ext cx="8136905" cy="1902132"/>
        </p:xfrm>
        <a:graphic>
          <a:graphicData uri="http://schemas.openxmlformats.org/drawingml/2006/chart">
            <c:chart xmlns:c="http://schemas.openxmlformats.org/drawingml/2006/chart" xmlns:r="http://schemas.openxmlformats.org/officeDocument/2006/relationships" r:id="rId3"/>
          </a:graphicData>
        </a:graphic>
      </p:graphicFrame>
      <p:sp>
        <p:nvSpPr>
          <p:cNvPr id="103" name="テキスト ボックス 102"/>
          <p:cNvSpPr txBox="1"/>
          <p:nvPr/>
        </p:nvSpPr>
        <p:spPr>
          <a:xfrm>
            <a:off x="2432720" y="3248576"/>
            <a:ext cx="1272994" cy="415498"/>
          </a:xfrm>
          <a:prstGeom prst="rect">
            <a:avLst/>
          </a:prstGeom>
          <a:noFill/>
        </p:spPr>
        <p:txBody>
          <a:bodyPr wrap="square" rtlCol="0">
            <a:spAutoFit/>
          </a:bodyPr>
          <a:lstStyle/>
          <a:p>
            <a:pPr algn="ctr"/>
            <a:r>
              <a:rPr kumimoji="1" lang="ja-JP" altLang="en-US" sz="1050" b="1" dirty="0" smtClean="0">
                <a:solidFill>
                  <a:schemeClr val="accent2"/>
                </a:solidFill>
              </a:rPr>
              <a:t>都道府県繰入金による激変緩和措置</a:t>
            </a:r>
            <a:endParaRPr kumimoji="1" lang="ja-JP" altLang="en-US" sz="1050" b="1" dirty="0">
              <a:solidFill>
                <a:schemeClr val="accent2"/>
              </a:solidFill>
            </a:endParaRPr>
          </a:p>
        </p:txBody>
      </p:sp>
      <p:graphicFrame>
        <p:nvGraphicFramePr>
          <p:cNvPr id="88" name="グラフ 87"/>
          <p:cNvGraphicFramePr>
            <a:graphicFrameLocks/>
          </p:cNvGraphicFramePr>
          <p:nvPr>
            <p:extLst>
              <p:ext uri="{D42A27DB-BD31-4B8C-83A1-F6EECF244321}">
                <p14:modId xmlns:p14="http://schemas.microsoft.com/office/powerpoint/2010/main" val="3069232230"/>
              </p:ext>
            </p:extLst>
          </p:nvPr>
        </p:nvGraphicFramePr>
        <p:xfrm>
          <a:off x="203623" y="836712"/>
          <a:ext cx="5631576" cy="1728192"/>
        </p:xfrm>
        <a:graphic>
          <a:graphicData uri="http://schemas.openxmlformats.org/drawingml/2006/chart">
            <c:chart xmlns:c="http://schemas.openxmlformats.org/drawingml/2006/chart" xmlns:r="http://schemas.openxmlformats.org/officeDocument/2006/relationships" r:id="rId4"/>
          </a:graphicData>
        </a:graphic>
      </p:graphicFrame>
      <p:sp>
        <p:nvSpPr>
          <p:cNvPr id="80" name="角丸四角形 79"/>
          <p:cNvSpPr/>
          <p:nvPr/>
        </p:nvSpPr>
        <p:spPr>
          <a:xfrm>
            <a:off x="56456" y="4896532"/>
            <a:ext cx="9767269" cy="1844836"/>
          </a:xfrm>
          <a:prstGeom prst="roundRect">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dirty="0"/>
          </a:p>
        </p:txBody>
      </p:sp>
      <p:sp>
        <p:nvSpPr>
          <p:cNvPr id="4" name="角丸四角形 3"/>
          <p:cNvSpPr/>
          <p:nvPr/>
        </p:nvSpPr>
        <p:spPr>
          <a:xfrm>
            <a:off x="56456" y="576052"/>
            <a:ext cx="9767269" cy="1916844"/>
          </a:xfrm>
          <a:prstGeom prst="roundRect">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18" name="直線コネクタ 17"/>
          <p:cNvCxnSpPr/>
          <p:nvPr/>
        </p:nvCxnSpPr>
        <p:spPr>
          <a:xfrm>
            <a:off x="-43540" y="330924"/>
            <a:ext cx="1004400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63" name="テキスト ボックス 62"/>
          <p:cNvSpPr txBox="1"/>
          <p:nvPr/>
        </p:nvSpPr>
        <p:spPr>
          <a:xfrm>
            <a:off x="70970" y="-64006"/>
            <a:ext cx="9752755"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激変緩和措置のイメージ（案）</a:t>
            </a:r>
            <a:endParaRPr lang="ja-JP" altLang="en-US" dirty="0">
              <a:latin typeface="HGP創英角ｺﾞｼｯｸUB" panose="020B0900000000000000" pitchFamily="50" charset="-128"/>
              <a:ea typeface="HGP創英角ｺﾞｼｯｸUB" panose="020B0900000000000000" pitchFamily="50" charset="-128"/>
            </a:endParaRPr>
          </a:p>
        </p:txBody>
      </p:sp>
      <p:sp>
        <p:nvSpPr>
          <p:cNvPr id="3" name="角丸四角形 2"/>
          <p:cNvSpPr/>
          <p:nvPr/>
        </p:nvSpPr>
        <p:spPr>
          <a:xfrm>
            <a:off x="70970" y="387400"/>
            <a:ext cx="4497122" cy="377304"/>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t>ア．市町村ごとの納付金の額を決定する際の配慮</a:t>
            </a:r>
            <a:endParaRPr kumimoji="1" lang="ja-JP" altLang="en-US" sz="1600" dirty="0"/>
          </a:p>
        </p:txBody>
      </p:sp>
      <p:sp>
        <p:nvSpPr>
          <p:cNvPr id="70" name="角丸四角形 69"/>
          <p:cNvSpPr/>
          <p:nvPr/>
        </p:nvSpPr>
        <p:spPr>
          <a:xfrm>
            <a:off x="56456" y="2564904"/>
            <a:ext cx="3024336" cy="377304"/>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t>イ．都道府県繰入金による配慮</a:t>
            </a:r>
            <a:endParaRPr kumimoji="1" lang="ja-JP" altLang="en-US" sz="1600" dirty="0"/>
          </a:p>
        </p:txBody>
      </p:sp>
      <p:sp>
        <p:nvSpPr>
          <p:cNvPr id="71" name="角丸四角形 70"/>
          <p:cNvSpPr/>
          <p:nvPr/>
        </p:nvSpPr>
        <p:spPr>
          <a:xfrm>
            <a:off x="70970" y="4725144"/>
            <a:ext cx="2721790" cy="377304"/>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t>ウ</a:t>
            </a:r>
            <a:r>
              <a:rPr kumimoji="1" lang="ja-JP" altLang="en-US" sz="1600" dirty="0" smtClean="0"/>
              <a:t>．特例基金による配慮</a:t>
            </a:r>
            <a:endParaRPr kumimoji="1" lang="ja-JP" altLang="en-US" sz="1600" dirty="0"/>
          </a:p>
        </p:txBody>
      </p:sp>
      <p:sp>
        <p:nvSpPr>
          <p:cNvPr id="5" name="テキスト ボックス 4"/>
          <p:cNvSpPr txBox="1"/>
          <p:nvPr/>
        </p:nvSpPr>
        <p:spPr>
          <a:xfrm>
            <a:off x="128464" y="816967"/>
            <a:ext cx="1800200" cy="307777"/>
          </a:xfrm>
          <a:prstGeom prst="rect">
            <a:avLst/>
          </a:prstGeom>
          <a:noFill/>
        </p:spPr>
        <p:txBody>
          <a:bodyPr wrap="square" rtlCol="0">
            <a:spAutoFit/>
          </a:bodyPr>
          <a:lstStyle/>
          <a:p>
            <a:r>
              <a:rPr kumimoji="1" lang="ja-JP" altLang="en-US" sz="1400" dirty="0" smtClean="0"/>
              <a:t>集めるべき保険料額</a:t>
            </a:r>
            <a:endParaRPr kumimoji="1" lang="ja-JP" altLang="en-US" sz="1400" dirty="0"/>
          </a:p>
        </p:txBody>
      </p:sp>
      <p:sp>
        <p:nvSpPr>
          <p:cNvPr id="8" name="正方形/長方形 7"/>
          <p:cNvSpPr/>
          <p:nvPr/>
        </p:nvSpPr>
        <p:spPr>
          <a:xfrm>
            <a:off x="5889104" y="970856"/>
            <a:ext cx="252028" cy="153888"/>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5889104" y="1402904"/>
            <a:ext cx="252028" cy="153888"/>
          </a:xfrm>
          <a:prstGeom prst="rect">
            <a:avLst/>
          </a:prstGeom>
          <a:pattFill prst="wdUpDiag">
            <a:fgClr>
              <a:schemeClr val="accent1"/>
            </a:fgClr>
            <a:bgClr>
              <a:schemeClr val="bg1"/>
            </a:bgClr>
          </a:patt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5889104" y="1916832"/>
            <a:ext cx="252028" cy="153888"/>
          </a:xfrm>
          <a:prstGeom prst="rect">
            <a:avLst/>
          </a:prstGeom>
          <a:pattFill prst="ltVert">
            <a:fgClr>
              <a:schemeClr val="accent1"/>
            </a:fgClr>
            <a:bgClr>
              <a:schemeClr val="bg1"/>
            </a:bgClr>
          </a:patt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p:cNvSpPr txBox="1"/>
          <p:nvPr/>
        </p:nvSpPr>
        <p:spPr>
          <a:xfrm>
            <a:off x="6177136" y="888975"/>
            <a:ext cx="1800200" cy="307777"/>
          </a:xfrm>
          <a:prstGeom prst="rect">
            <a:avLst/>
          </a:prstGeom>
          <a:noFill/>
        </p:spPr>
        <p:txBody>
          <a:bodyPr wrap="square" rtlCol="0">
            <a:spAutoFit/>
          </a:bodyPr>
          <a:lstStyle/>
          <a:p>
            <a:r>
              <a:rPr kumimoji="1" lang="ja-JP" altLang="en-US" sz="1400" dirty="0" smtClean="0"/>
              <a:t>平成</a:t>
            </a:r>
            <a:r>
              <a:rPr kumimoji="1" lang="en-US" altLang="ja-JP" sz="1400" dirty="0" smtClean="0"/>
              <a:t>29</a:t>
            </a:r>
            <a:r>
              <a:rPr kumimoji="1" lang="ja-JP" altLang="en-US" sz="1400" dirty="0" smtClean="0"/>
              <a:t>年度</a:t>
            </a:r>
            <a:endParaRPr kumimoji="1" lang="ja-JP" altLang="en-US" sz="1400" dirty="0"/>
          </a:p>
        </p:txBody>
      </p:sp>
      <p:sp>
        <p:nvSpPr>
          <p:cNvPr id="86" name="テキスト ボックス 85"/>
          <p:cNvSpPr txBox="1"/>
          <p:nvPr/>
        </p:nvSpPr>
        <p:spPr>
          <a:xfrm>
            <a:off x="6177136" y="1268760"/>
            <a:ext cx="3656857" cy="523220"/>
          </a:xfrm>
          <a:prstGeom prst="rect">
            <a:avLst/>
          </a:prstGeom>
          <a:noFill/>
        </p:spPr>
        <p:txBody>
          <a:bodyPr wrap="square" rtlCol="0">
            <a:spAutoFit/>
          </a:bodyPr>
          <a:lstStyle/>
          <a:p>
            <a:r>
              <a:rPr kumimoji="1" lang="ja-JP" altLang="en-US" sz="1400" dirty="0" smtClean="0"/>
              <a:t>平成</a:t>
            </a:r>
            <a:r>
              <a:rPr lang="en-US" altLang="ja-JP" sz="1400" dirty="0"/>
              <a:t>30</a:t>
            </a:r>
            <a:r>
              <a:rPr kumimoji="1" lang="ja-JP" altLang="en-US" sz="1400" dirty="0" smtClean="0"/>
              <a:t>年度</a:t>
            </a:r>
            <a:endParaRPr kumimoji="1" lang="en-US" altLang="ja-JP" sz="1400" dirty="0" smtClean="0"/>
          </a:p>
          <a:p>
            <a:r>
              <a:rPr kumimoji="1" lang="ja-JP" altLang="en-US" sz="1400" dirty="0" smtClean="0"/>
              <a:t>（激変緩和措置を</a:t>
            </a:r>
            <a:r>
              <a:rPr kumimoji="1" lang="ja-JP" altLang="en-US" sz="1400" u="sng" dirty="0" smtClean="0"/>
              <a:t>加味しない</a:t>
            </a:r>
            <a:r>
              <a:rPr kumimoji="1" lang="ja-JP" altLang="en-US" sz="1400" dirty="0" smtClean="0"/>
              <a:t>算定方式の場合）</a:t>
            </a:r>
            <a:endParaRPr kumimoji="1" lang="ja-JP" altLang="en-US" sz="1400" dirty="0"/>
          </a:p>
        </p:txBody>
      </p:sp>
      <p:sp>
        <p:nvSpPr>
          <p:cNvPr id="87" name="テキスト ボックス 86"/>
          <p:cNvSpPr txBox="1"/>
          <p:nvPr/>
        </p:nvSpPr>
        <p:spPr>
          <a:xfrm>
            <a:off x="6177136" y="1772816"/>
            <a:ext cx="3656856" cy="523220"/>
          </a:xfrm>
          <a:prstGeom prst="rect">
            <a:avLst/>
          </a:prstGeom>
          <a:noFill/>
        </p:spPr>
        <p:txBody>
          <a:bodyPr wrap="square" rtlCol="0">
            <a:spAutoFit/>
          </a:bodyPr>
          <a:lstStyle/>
          <a:p>
            <a:r>
              <a:rPr kumimoji="1" lang="ja-JP" altLang="en-US" sz="1400" dirty="0" smtClean="0"/>
              <a:t>平成</a:t>
            </a:r>
            <a:r>
              <a:rPr lang="en-US" altLang="ja-JP" sz="1400" dirty="0" smtClean="0"/>
              <a:t>30</a:t>
            </a:r>
            <a:r>
              <a:rPr kumimoji="1" lang="ja-JP" altLang="en-US" sz="1400" dirty="0" smtClean="0"/>
              <a:t>年度</a:t>
            </a:r>
            <a:endParaRPr kumimoji="1" lang="en-US" altLang="ja-JP" sz="1400" dirty="0" smtClean="0"/>
          </a:p>
          <a:p>
            <a:r>
              <a:rPr lang="ja-JP" altLang="en-US" sz="1400" dirty="0" smtClean="0"/>
              <a:t>（激変緩和措置を</a:t>
            </a:r>
            <a:r>
              <a:rPr lang="ja-JP" altLang="en-US" sz="1400" u="sng" dirty="0" smtClean="0"/>
              <a:t>加味した</a:t>
            </a:r>
            <a:r>
              <a:rPr lang="ja-JP" altLang="en-US" sz="1400" dirty="0" smtClean="0"/>
              <a:t>算定方式の場合）</a:t>
            </a:r>
            <a:endParaRPr kumimoji="1" lang="ja-JP" altLang="en-US" sz="1400" dirty="0"/>
          </a:p>
        </p:txBody>
      </p:sp>
      <p:sp>
        <p:nvSpPr>
          <p:cNvPr id="10" name="上矢印 9"/>
          <p:cNvSpPr/>
          <p:nvPr/>
        </p:nvSpPr>
        <p:spPr>
          <a:xfrm>
            <a:off x="3258716" y="1402903"/>
            <a:ext cx="216024" cy="225025"/>
          </a:xfrm>
          <a:prstGeom prst="upArrow">
            <a:avLst/>
          </a:prstGeom>
          <a:solidFill>
            <a:schemeClr val="accent2"/>
          </a:solid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4" name="角丸四角形吹き出し 13"/>
          <p:cNvSpPr/>
          <p:nvPr/>
        </p:nvSpPr>
        <p:spPr>
          <a:xfrm>
            <a:off x="2151945" y="888975"/>
            <a:ext cx="1504911" cy="307777"/>
          </a:xfrm>
          <a:prstGeom prst="wedgeRoundRectCallout">
            <a:avLst>
              <a:gd name="adj1" fmla="val 29512"/>
              <a:gd name="adj2" fmla="val 96454"/>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保険料額の急上昇</a:t>
            </a:r>
            <a:endParaRPr kumimoji="1" lang="ja-JP" altLang="en-US" sz="1200" dirty="0"/>
          </a:p>
        </p:txBody>
      </p:sp>
      <p:sp>
        <p:nvSpPr>
          <p:cNvPr id="89" name="角丸四角形吹き出し 88"/>
          <p:cNvSpPr/>
          <p:nvPr/>
        </p:nvSpPr>
        <p:spPr>
          <a:xfrm>
            <a:off x="4016896" y="888975"/>
            <a:ext cx="1224135" cy="307777"/>
          </a:xfrm>
          <a:prstGeom prst="wedgeRoundRectCallout">
            <a:avLst>
              <a:gd name="adj1" fmla="val -46873"/>
              <a:gd name="adj2" fmla="val 87966"/>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dirty="0" smtClean="0"/>
              <a:t>激変緩和措置</a:t>
            </a:r>
            <a:endParaRPr kumimoji="1" lang="ja-JP" altLang="en-US" sz="1200" dirty="0"/>
          </a:p>
        </p:txBody>
      </p:sp>
      <p:cxnSp>
        <p:nvCxnSpPr>
          <p:cNvPr id="16" name="直線コネクタ 15"/>
          <p:cNvCxnSpPr/>
          <p:nvPr/>
        </p:nvCxnSpPr>
        <p:spPr>
          <a:xfrm flipV="1">
            <a:off x="2624768" y="3682818"/>
            <a:ext cx="1272994" cy="32225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flipV="1">
            <a:off x="4160912" y="3425553"/>
            <a:ext cx="1224136" cy="253977"/>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flipV="1">
            <a:off x="5745088" y="3212977"/>
            <a:ext cx="1224136" cy="18014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flipV="1">
            <a:off x="7257256" y="2993505"/>
            <a:ext cx="1296144" cy="205472"/>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98" name="テキスト ボックス 97"/>
          <p:cNvSpPr txBox="1"/>
          <p:nvPr/>
        </p:nvSpPr>
        <p:spPr>
          <a:xfrm>
            <a:off x="4094067" y="2734459"/>
            <a:ext cx="1236476" cy="415498"/>
          </a:xfrm>
          <a:prstGeom prst="rect">
            <a:avLst/>
          </a:prstGeom>
          <a:noFill/>
        </p:spPr>
        <p:txBody>
          <a:bodyPr wrap="square" rtlCol="0">
            <a:spAutoFit/>
          </a:bodyPr>
          <a:lstStyle/>
          <a:p>
            <a:r>
              <a:rPr kumimoji="1" lang="ja-JP" altLang="en-US" sz="1000" b="1" dirty="0" smtClean="0"/>
              <a:t>本来の算定方式</a:t>
            </a:r>
            <a:endParaRPr kumimoji="1" lang="en-US" altLang="ja-JP" sz="1000" b="1" dirty="0" smtClean="0"/>
          </a:p>
          <a:p>
            <a:r>
              <a:rPr kumimoji="1" lang="ja-JP" altLang="en-US" sz="1000" b="1" dirty="0" smtClean="0"/>
              <a:t>における保険料額</a:t>
            </a:r>
            <a:endParaRPr kumimoji="1" lang="ja-JP" altLang="en-US" sz="1000" b="1" dirty="0"/>
          </a:p>
        </p:txBody>
      </p:sp>
      <p:cxnSp>
        <p:nvCxnSpPr>
          <p:cNvPr id="104" name="直線矢印コネクタ 103"/>
          <p:cNvCxnSpPr/>
          <p:nvPr/>
        </p:nvCxnSpPr>
        <p:spPr>
          <a:xfrm>
            <a:off x="5817592" y="3067016"/>
            <a:ext cx="0" cy="165882"/>
          </a:xfrm>
          <a:prstGeom prst="straightConnector1">
            <a:avLst/>
          </a:prstGeom>
          <a:ln w="19050">
            <a:solidFill>
              <a:schemeClr val="accent2"/>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p:nvPr/>
        </p:nvCxnSpPr>
        <p:spPr>
          <a:xfrm>
            <a:off x="3698620" y="3339564"/>
            <a:ext cx="0" cy="360000"/>
          </a:xfrm>
          <a:prstGeom prst="straightConnector1">
            <a:avLst/>
          </a:prstGeom>
          <a:ln w="19050">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164456" y="5229200"/>
            <a:ext cx="2124248" cy="830997"/>
          </a:xfrm>
          <a:prstGeom prst="rect">
            <a:avLst/>
          </a:prstGeom>
          <a:noFill/>
        </p:spPr>
        <p:txBody>
          <a:bodyPr wrap="square" rtlCol="0">
            <a:spAutoFit/>
          </a:bodyPr>
          <a:lstStyle/>
          <a:p>
            <a:r>
              <a:rPr kumimoji="1" lang="ja-JP" altLang="en-US" sz="1200" dirty="0" smtClean="0"/>
              <a:t>仮にＤ市のような自治体が多数あった場合、当該県において必要となる激変緩和用の都道府県繰入金総額の推移</a:t>
            </a:r>
            <a:endParaRPr kumimoji="1" lang="ja-JP" altLang="en-US" sz="1200" dirty="0"/>
          </a:p>
        </p:txBody>
      </p:sp>
      <p:graphicFrame>
        <p:nvGraphicFramePr>
          <p:cNvPr id="33" name="グラフ 32"/>
          <p:cNvGraphicFramePr>
            <a:graphicFrameLocks/>
          </p:cNvGraphicFramePr>
          <p:nvPr>
            <p:extLst>
              <p:ext uri="{D42A27DB-BD31-4B8C-83A1-F6EECF244321}">
                <p14:modId xmlns:p14="http://schemas.microsoft.com/office/powerpoint/2010/main" val="2197086033"/>
              </p:ext>
            </p:extLst>
          </p:nvPr>
        </p:nvGraphicFramePr>
        <p:xfrm>
          <a:off x="2203728" y="4970473"/>
          <a:ext cx="1990559" cy="1687004"/>
        </p:xfrm>
        <a:graphic>
          <a:graphicData uri="http://schemas.openxmlformats.org/drawingml/2006/chart">
            <c:chart xmlns:c="http://schemas.openxmlformats.org/drawingml/2006/chart" xmlns:r="http://schemas.openxmlformats.org/officeDocument/2006/relationships" r:id="rId5"/>
          </a:graphicData>
        </a:graphic>
      </p:graphicFrame>
      <p:sp>
        <p:nvSpPr>
          <p:cNvPr id="34" name="テキスト ボックス 33"/>
          <p:cNvSpPr txBox="1"/>
          <p:nvPr/>
        </p:nvSpPr>
        <p:spPr>
          <a:xfrm>
            <a:off x="4978460" y="5035579"/>
            <a:ext cx="2593704" cy="1479892"/>
          </a:xfrm>
          <a:prstGeom prst="rect">
            <a:avLst/>
          </a:prstGeom>
          <a:noFill/>
        </p:spPr>
        <p:txBody>
          <a:bodyPr wrap="square" rtlCol="0">
            <a:spAutoFit/>
          </a:bodyPr>
          <a:lstStyle/>
          <a:p>
            <a:r>
              <a:rPr kumimoji="1" lang="ja-JP" altLang="en-US" sz="1200" dirty="0" smtClean="0"/>
              <a:t>都道府県繰入金を激変緩和用として多く活用する場合、他の市町村の納付金を増加させる影響が大きいことから、激変緩和用の特例基金を活用する。</a:t>
            </a:r>
          </a:p>
          <a:p>
            <a:pPr>
              <a:lnSpc>
                <a:spcPts val="500"/>
              </a:lnSpc>
            </a:pPr>
            <a:endParaRPr lang="en-US" altLang="ja-JP" sz="1200" dirty="0" smtClean="0"/>
          </a:p>
          <a:p>
            <a:r>
              <a:rPr lang="ja-JP" altLang="en-US" sz="1200" dirty="0" smtClean="0"/>
              <a:t>⇒各都道府県の状況に応じ、適切</a:t>
            </a:r>
            <a:endParaRPr lang="en-US" altLang="ja-JP" sz="1200" dirty="0" smtClean="0"/>
          </a:p>
          <a:p>
            <a:r>
              <a:rPr lang="ja-JP" altLang="en-US" sz="1200" dirty="0"/>
              <a:t>　 </a:t>
            </a:r>
            <a:r>
              <a:rPr lang="ja-JP" altLang="en-US" sz="1200" dirty="0" smtClean="0"/>
              <a:t>な規模を適切な年度に繰り入れ</a:t>
            </a:r>
            <a:endParaRPr kumimoji="1" lang="ja-JP" altLang="en-US" sz="1200" dirty="0"/>
          </a:p>
        </p:txBody>
      </p:sp>
      <p:sp>
        <p:nvSpPr>
          <p:cNvPr id="2" name="右矢印 1"/>
          <p:cNvSpPr/>
          <p:nvPr/>
        </p:nvSpPr>
        <p:spPr>
          <a:xfrm>
            <a:off x="4262058" y="5613942"/>
            <a:ext cx="612069" cy="47705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39" name="グラフ 38"/>
          <p:cNvGraphicFramePr>
            <a:graphicFrameLocks/>
          </p:cNvGraphicFramePr>
          <p:nvPr>
            <p:extLst>
              <p:ext uri="{D42A27DB-BD31-4B8C-83A1-F6EECF244321}">
                <p14:modId xmlns:p14="http://schemas.microsoft.com/office/powerpoint/2010/main" val="4087028940"/>
              </p:ext>
            </p:extLst>
          </p:nvPr>
        </p:nvGraphicFramePr>
        <p:xfrm>
          <a:off x="7401272" y="4851265"/>
          <a:ext cx="2304256" cy="1829664"/>
        </p:xfrm>
        <a:graphic>
          <a:graphicData uri="http://schemas.openxmlformats.org/drawingml/2006/chart">
            <c:chart xmlns:c="http://schemas.openxmlformats.org/drawingml/2006/chart" xmlns:r="http://schemas.openxmlformats.org/officeDocument/2006/relationships" r:id="rId6"/>
          </a:graphicData>
        </a:graphic>
      </p:graphicFrame>
      <p:sp>
        <p:nvSpPr>
          <p:cNvPr id="56" name="右中かっこ 55"/>
          <p:cNvSpPr/>
          <p:nvPr/>
        </p:nvSpPr>
        <p:spPr>
          <a:xfrm>
            <a:off x="8913440" y="2993505"/>
            <a:ext cx="108012" cy="205472"/>
          </a:xfrm>
          <a:prstGeom prst="rightBrace">
            <a:avLst>
              <a:gd name="adj1" fmla="val 25000"/>
              <a:gd name="adj2" fmla="val 50000"/>
            </a:avLst>
          </a:prstGeom>
          <a:ln>
            <a:solidFill>
              <a:schemeClr val="accent2"/>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sp>
        <p:nvSpPr>
          <p:cNvPr id="79" name="テキスト ボックス 78"/>
          <p:cNvSpPr txBox="1"/>
          <p:nvPr/>
        </p:nvSpPr>
        <p:spPr>
          <a:xfrm>
            <a:off x="8913440" y="2870736"/>
            <a:ext cx="945293" cy="415498"/>
          </a:xfrm>
          <a:prstGeom prst="rect">
            <a:avLst/>
          </a:prstGeom>
          <a:noFill/>
        </p:spPr>
        <p:txBody>
          <a:bodyPr wrap="square" rtlCol="0">
            <a:spAutoFit/>
          </a:bodyPr>
          <a:lstStyle/>
          <a:p>
            <a:pPr algn="ctr"/>
            <a:r>
              <a:rPr kumimoji="1" lang="ja-JP" altLang="en-US" sz="1050" b="1" dirty="0" smtClean="0">
                <a:solidFill>
                  <a:schemeClr val="accent2"/>
                </a:solidFill>
              </a:rPr>
              <a:t>激変緩和</a:t>
            </a:r>
            <a:endParaRPr kumimoji="1" lang="en-US" altLang="ja-JP" sz="1050" b="1" dirty="0" smtClean="0">
              <a:solidFill>
                <a:schemeClr val="accent2"/>
              </a:solidFill>
            </a:endParaRPr>
          </a:p>
          <a:p>
            <a:pPr algn="ctr"/>
            <a:r>
              <a:rPr lang="ja-JP" altLang="en-US" sz="1050" b="1" dirty="0">
                <a:solidFill>
                  <a:schemeClr val="accent2"/>
                </a:solidFill>
              </a:rPr>
              <a:t>措置</a:t>
            </a:r>
            <a:r>
              <a:rPr kumimoji="1" lang="ja-JP" altLang="en-US" sz="1050" b="1" dirty="0" smtClean="0">
                <a:solidFill>
                  <a:schemeClr val="accent2"/>
                </a:solidFill>
              </a:rPr>
              <a:t>不要</a:t>
            </a:r>
            <a:endParaRPr kumimoji="1" lang="ja-JP" altLang="en-US" sz="1050" b="1" dirty="0">
              <a:solidFill>
                <a:schemeClr val="accent2"/>
              </a:solidFill>
            </a:endParaRPr>
          </a:p>
        </p:txBody>
      </p:sp>
      <p:sp>
        <p:nvSpPr>
          <p:cNvPr id="117" name="テキスト ボックス 116"/>
          <p:cNvSpPr txBox="1"/>
          <p:nvPr/>
        </p:nvSpPr>
        <p:spPr>
          <a:xfrm>
            <a:off x="4088904" y="3933056"/>
            <a:ext cx="1327522" cy="246221"/>
          </a:xfrm>
          <a:prstGeom prst="rect">
            <a:avLst/>
          </a:prstGeom>
          <a:noFill/>
        </p:spPr>
        <p:txBody>
          <a:bodyPr wrap="square" rtlCol="0">
            <a:spAutoFit/>
          </a:bodyPr>
          <a:lstStyle/>
          <a:p>
            <a:r>
              <a:rPr kumimoji="1" lang="ja-JP" altLang="en-US" sz="1000" b="1" dirty="0" smtClean="0"/>
              <a:t>当該年度の保険料額</a:t>
            </a:r>
            <a:endParaRPr kumimoji="1" lang="ja-JP" altLang="en-US" sz="1000" b="1" dirty="0"/>
          </a:p>
        </p:txBody>
      </p:sp>
      <p:sp>
        <p:nvSpPr>
          <p:cNvPr id="40" name="スライド番号プレースホルダー 1"/>
          <p:cNvSpPr>
            <a:spLocks noGrp="1"/>
          </p:cNvSpPr>
          <p:nvPr>
            <p:ph type="sldNum" sz="quarter" idx="12"/>
          </p:nvPr>
        </p:nvSpPr>
        <p:spPr>
          <a:xfrm>
            <a:off x="7685793" y="6520259"/>
            <a:ext cx="2311400" cy="365125"/>
          </a:xfrm>
        </p:spPr>
        <p:txBody>
          <a:bodyPr/>
          <a:lstStyle/>
          <a:p>
            <a:fld id="{D2D8002D-B5B0-4BAC-B1F6-782DDCCE6D9C}" type="slidenum">
              <a:rPr kumimoji="1" lang="ja-JP" altLang="en-US" smtClean="0"/>
              <a:t>40</a:t>
            </a:fld>
            <a:endParaRPr kumimoji="1" lang="ja-JP" altLang="en-US" dirty="0"/>
          </a:p>
        </p:txBody>
      </p:sp>
      <p:sp>
        <p:nvSpPr>
          <p:cNvPr id="41" name="上矢印 40"/>
          <p:cNvSpPr/>
          <p:nvPr/>
        </p:nvSpPr>
        <p:spPr>
          <a:xfrm>
            <a:off x="4598040" y="1402905"/>
            <a:ext cx="216024" cy="480020"/>
          </a:xfrm>
          <a:prstGeom prst="upArrow">
            <a:avLst/>
          </a:prstGeom>
          <a:solidFill>
            <a:schemeClr val="accent2"/>
          </a:solid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cxnSp>
        <p:nvCxnSpPr>
          <p:cNvPr id="49" name="直線矢印コネクタ 48"/>
          <p:cNvCxnSpPr/>
          <p:nvPr/>
        </p:nvCxnSpPr>
        <p:spPr>
          <a:xfrm flipV="1">
            <a:off x="5817592" y="3393118"/>
            <a:ext cx="0" cy="159423"/>
          </a:xfrm>
          <a:prstGeom prst="straightConnector1">
            <a:avLst/>
          </a:prstGeom>
          <a:ln w="19050">
            <a:solidFill>
              <a:schemeClr val="accent2"/>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flipH="1">
            <a:off x="5737980" y="3241730"/>
            <a:ext cx="1487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H="1">
            <a:off x="7329264" y="3078485"/>
            <a:ext cx="1487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a:off x="7403660" y="2901134"/>
            <a:ext cx="0" cy="165882"/>
          </a:xfrm>
          <a:prstGeom prst="straightConnector1">
            <a:avLst/>
          </a:prstGeom>
          <a:ln w="19050">
            <a:solidFill>
              <a:schemeClr val="accent2"/>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flipV="1">
            <a:off x="7403660" y="3203665"/>
            <a:ext cx="0" cy="159423"/>
          </a:xfrm>
          <a:prstGeom prst="straightConnector1">
            <a:avLst/>
          </a:prstGeom>
          <a:ln w="19050">
            <a:solidFill>
              <a:schemeClr val="accent2"/>
            </a:solidFill>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00260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1" name="Picture 47"/>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6457"/>
          <a:stretch/>
        </p:blipFill>
        <p:spPr bwMode="auto">
          <a:xfrm>
            <a:off x="5071616" y="2262280"/>
            <a:ext cx="4320000" cy="3985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8" name="直線コネクタ 17"/>
          <p:cNvCxnSpPr/>
          <p:nvPr/>
        </p:nvCxnSpPr>
        <p:spPr>
          <a:xfrm>
            <a:off x="-43540" y="330924"/>
            <a:ext cx="1004400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63" name="テキスト ボックス 62"/>
          <p:cNvSpPr txBox="1"/>
          <p:nvPr/>
        </p:nvSpPr>
        <p:spPr>
          <a:xfrm>
            <a:off x="70970" y="-64006"/>
            <a:ext cx="9752755"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激変緩和の</a:t>
            </a:r>
            <a:r>
              <a:rPr lang="ja-JP" altLang="en-US" dirty="0">
                <a:latin typeface="HGP創英角ｺﾞｼｯｸUB" panose="020B0900000000000000" pitchFamily="50" charset="-128"/>
                <a:ea typeface="HGP創英角ｺﾞｼｯｸUB" panose="020B0900000000000000" pitchFamily="50" charset="-128"/>
              </a:rPr>
              <a:t>対象</a:t>
            </a:r>
          </a:p>
        </p:txBody>
      </p:sp>
      <p:sp>
        <p:nvSpPr>
          <p:cNvPr id="40" name="スライド番号プレースホルダー 1"/>
          <p:cNvSpPr>
            <a:spLocks noGrp="1"/>
          </p:cNvSpPr>
          <p:nvPr>
            <p:ph type="sldNum" sz="quarter" idx="12"/>
          </p:nvPr>
        </p:nvSpPr>
        <p:spPr>
          <a:xfrm>
            <a:off x="7685793" y="6589123"/>
            <a:ext cx="2311400" cy="365125"/>
          </a:xfrm>
        </p:spPr>
        <p:txBody>
          <a:bodyPr/>
          <a:lstStyle/>
          <a:p>
            <a:fld id="{D2D8002D-B5B0-4BAC-B1F6-782DDCCE6D9C}" type="slidenum">
              <a:rPr kumimoji="1" lang="ja-JP" altLang="en-US" smtClean="0"/>
              <a:t>41</a:t>
            </a:fld>
            <a:endParaRPr kumimoji="1" lang="ja-JP" altLang="en-US" dirty="0"/>
          </a:p>
        </p:txBody>
      </p:sp>
      <p:sp>
        <p:nvSpPr>
          <p:cNvPr id="47" name="テキスト ボックス 46"/>
          <p:cNvSpPr txBox="1"/>
          <p:nvPr/>
        </p:nvSpPr>
        <p:spPr>
          <a:xfrm>
            <a:off x="19835" y="6143576"/>
            <a:ext cx="5016681" cy="461665"/>
          </a:xfrm>
          <a:prstGeom prst="rect">
            <a:avLst/>
          </a:prstGeom>
          <a:noFill/>
        </p:spPr>
        <p:txBody>
          <a:bodyPr wrap="square" rtlCol="0">
            <a:spAutoFit/>
          </a:bodyPr>
          <a:lstStyle/>
          <a:p>
            <a:r>
              <a:rPr lang="ja-JP" altLang="en-US" sz="1200" dirty="0"/>
              <a:t>納付</a:t>
            </a:r>
            <a:r>
              <a:rPr lang="ja-JP" altLang="en-US" sz="1200" dirty="0" smtClean="0"/>
              <a:t>金制度の</a:t>
            </a:r>
            <a:r>
              <a:rPr lang="ja-JP" altLang="en-US" sz="1200" dirty="0"/>
              <a:t>導入に</a:t>
            </a:r>
            <a:r>
              <a:rPr lang="ja-JP" altLang="en-US" sz="1200" dirty="0" smtClean="0"/>
              <a:t>よる保険料総額の増加分</a:t>
            </a:r>
            <a:endParaRPr lang="en-US" altLang="ja-JP" sz="1200" dirty="0" smtClean="0"/>
          </a:p>
          <a:p>
            <a:pPr marL="177800" indent="-177800"/>
            <a:r>
              <a:rPr lang="ja-JP" altLang="en-US" sz="1200" dirty="0" smtClean="0"/>
              <a:t>→　都道府県繰入金による激変緩和措置の対象になる。</a:t>
            </a:r>
            <a:endParaRPr kumimoji="1" lang="ja-JP" altLang="en-US" sz="1200" dirty="0"/>
          </a:p>
        </p:txBody>
      </p:sp>
      <p:sp>
        <p:nvSpPr>
          <p:cNvPr id="49" name="テキスト ボックス 48"/>
          <p:cNvSpPr txBox="1"/>
          <p:nvPr/>
        </p:nvSpPr>
        <p:spPr>
          <a:xfrm>
            <a:off x="4884913" y="6165304"/>
            <a:ext cx="5016681" cy="461665"/>
          </a:xfrm>
          <a:prstGeom prst="rect">
            <a:avLst/>
          </a:prstGeom>
          <a:noFill/>
        </p:spPr>
        <p:txBody>
          <a:bodyPr wrap="square" rtlCol="0">
            <a:spAutoFit/>
          </a:bodyPr>
          <a:lstStyle/>
          <a:p>
            <a:r>
              <a:rPr lang="ja-JP" altLang="en-US" sz="1200" dirty="0" smtClean="0"/>
              <a:t>法定外一般会計繰入（決算補填目的等）の解消による保険料総額の増加分</a:t>
            </a:r>
            <a:endParaRPr lang="en-US" altLang="ja-JP" sz="1200" dirty="0" smtClean="0"/>
          </a:p>
          <a:p>
            <a:pPr marL="177800" indent="-177800"/>
            <a:r>
              <a:rPr lang="ja-JP" altLang="en-US" sz="1200" dirty="0" smtClean="0"/>
              <a:t>→　都道府県繰入金による激変緩和措置の対象にならない。</a:t>
            </a:r>
            <a:endParaRPr kumimoji="1" lang="ja-JP" altLang="en-US" sz="1200" dirty="0"/>
          </a:p>
        </p:txBody>
      </p:sp>
      <p:pic>
        <p:nvPicPr>
          <p:cNvPr id="1069" name="Picture 4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170"/>
          <a:stretch/>
        </p:blipFill>
        <p:spPr bwMode="auto">
          <a:xfrm>
            <a:off x="192391" y="2265964"/>
            <a:ext cx="4953000" cy="3981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角丸四角形 42"/>
          <p:cNvSpPr/>
          <p:nvPr/>
        </p:nvSpPr>
        <p:spPr>
          <a:xfrm>
            <a:off x="211417" y="387400"/>
            <a:ext cx="9473992" cy="1889471"/>
          </a:xfrm>
          <a:prstGeom prst="roundRect">
            <a:avLst>
              <a:gd name="adj" fmla="val 2831"/>
            </a:avLst>
          </a:prstGeom>
          <a:solidFill>
            <a:schemeClr val="bg1"/>
          </a:solidFill>
          <a:ln w="19050" cap="rnd">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t"/>
          <a:lstStyle/>
          <a:p>
            <a:pPr marL="177800" indent="-177800"/>
            <a:r>
              <a:rPr lang="ja-JP" altLang="ja-JP" sz="1300" dirty="0" smtClean="0">
                <a:solidFill>
                  <a:schemeClr val="tx1"/>
                </a:solidFill>
              </a:rPr>
              <a:t>○</a:t>
            </a:r>
            <a:r>
              <a:rPr lang="ja-JP" altLang="en-US" sz="1300" dirty="0" smtClean="0">
                <a:solidFill>
                  <a:schemeClr val="tx1"/>
                </a:solidFill>
              </a:rPr>
              <a:t>　激変緩和は、標準保険料率で算定したときの一人当たりの標準保険料が、前年の標準保険料よりも急激に増加するときに、引き上げ幅が段階的なものとなるように、必要に応じて都道府県繰入金を活用して行うもの。</a:t>
            </a:r>
            <a:endParaRPr lang="en-US" altLang="ja-JP" sz="1300" dirty="0" smtClean="0">
              <a:solidFill>
                <a:schemeClr val="tx1"/>
              </a:solidFill>
            </a:endParaRPr>
          </a:p>
          <a:p>
            <a:pPr marL="177800" indent="-177800"/>
            <a:r>
              <a:rPr lang="ja-JP" altLang="en-US"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一方、市町村では、医療給付費等に充てるために本来はそれに応じた保険料を徴収するべきところ、その水準を政策的に一定水準に抑えるため、これまで法定外一般会計繰入を行ってきているところがある。</a:t>
            </a:r>
            <a:endParaRPr lang="en-US" altLang="ja-JP"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7800" indent="-177800"/>
            <a:r>
              <a:rPr lang="ja-JP" altLang="en-US"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こうした決算補填等を目的とした法定外一般会計繰入は、安定的な保険運営を図る上で本来望ましいものではないことから、従来より段階的・計画的に解消することが求められており、今回の国保改革に伴う財政支援の拡充により解消を図ることが適切。</a:t>
            </a:r>
            <a:endParaRPr lang="en-US" altLang="ja-JP"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7800" indent="-177800"/>
            <a:r>
              <a:rPr lang="ja-JP" altLang="en-US"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ただし、一般会計繰入を実施していない市町村との公平性の観点から、法定外一般会計繰入を解消することに伴う保険料の変化については、激変緩和措置の対象とはならない。</a:t>
            </a:r>
            <a:endParaRPr lang="en-US" altLang="ja-JP"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indent="-174625">
              <a:lnSpc>
                <a:spcPts val="2200"/>
              </a:lnSpc>
              <a:spcAft>
                <a:spcPts val="200"/>
              </a:spcAft>
            </a:pPr>
            <a:endParaRPr lang="en-US" altLang="ja-JP" sz="13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0" name="テキスト ボックス 9"/>
          <p:cNvSpPr txBox="1"/>
          <p:nvPr/>
        </p:nvSpPr>
        <p:spPr>
          <a:xfrm>
            <a:off x="160550" y="6654552"/>
            <a:ext cx="9112930" cy="230832"/>
          </a:xfrm>
          <a:prstGeom prst="rect">
            <a:avLst/>
          </a:prstGeom>
          <a:noFill/>
        </p:spPr>
        <p:txBody>
          <a:bodyPr wrap="square" rtlCol="0">
            <a:spAutoFit/>
          </a:bodyPr>
          <a:lstStyle/>
          <a:p>
            <a:r>
              <a:rPr lang="en-US" altLang="ja-JP" sz="900" dirty="0" smtClean="0"/>
              <a:t>※</a:t>
            </a:r>
            <a:r>
              <a:rPr lang="ja-JP" altLang="en-US" sz="900" dirty="0" smtClean="0"/>
              <a:t>保険料軽減のための公費については、平成</a:t>
            </a:r>
            <a:r>
              <a:rPr lang="en-US" altLang="ja-JP" sz="900" dirty="0" smtClean="0"/>
              <a:t>30</a:t>
            </a:r>
            <a:r>
              <a:rPr lang="ja-JP" altLang="en-US" sz="900" dirty="0" smtClean="0"/>
              <a:t>年度以降は標準保険料率を算定した後に差し引くこととなるので、</a:t>
            </a:r>
            <a:r>
              <a:rPr lang="ja-JP" altLang="en-US" sz="900" dirty="0"/>
              <a:t>比較</a:t>
            </a:r>
            <a:r>
              <a:rPr lang="ja-JP" altLang="en-US" sz="900" dirty="0" smtClean="0"/>
              <a:t>する</a:t>
            </a:r>
            <a:r>
              <a:rPr lang="en-US" altLang="ja-JP" sz="900" dirty="0"/>
              <a:t>29</a:t>
            </a:r>
            <a:r>
              <a:rPr lang="ja-JP" altLang="en-US" sz="900" dirty="0" smtClean="0"/>
              <a:t>年度の保険料額には保険料収入に加算している。</a:t>
            </a:r>
            <a:endParaRPr kumimoji="1" lang="ja-JP" altLang="en-US" sz="900" dirty="0"/>
          </a:p>
        </p:txBody>
      </p:sp>
      <p:sp>
        <p:nvSpPr>
          <p:cNvPr id="11" name="テキスト ボックス 10"/>
          <p:cNvSpPr txBox="1"/>
          <p:nvPr/>
        </p:nvSpPr>
        <p:spPr>
          <a:xfrm>
            <a:off x="1568624" y="5142384"/>
            <a:ext cx="331255" cy="230832"/>
          </a:xfrm>
          <a:prstGeom prst="rect">
            <a:avLst/>
          </a:prstGeom>
          <a:noFill/>
        </p:spPr>
        <p:txBody>
          <a:bodyPr wrap="square" rtlCol="0">
            <a:spAutoFit/>
          </a:bodyPr>
          <a:lstStyle/>
          <a:p>
            <a:r>
              <a:rPr lang="en-US" altLang="ja-JP" sz="900" dirty="0" smtClean="0">
                <a:solidFill>
                  <a:schemeClr val="bg1"/>
                </a:solidFill>
              </a:rPr>
              <a:t>※</a:t>
            </a:r>
            <a:endParaRPr kumimoji="1" lang="ja-JP" altLang="en-US" sz="900" dirty="0">
              <a:solidFill>
                <a:schemeClr val="bg1"/>
              </a:solidFill>
            </a:endParaRPr>
          </a:p>
        </p:txBody>
      </p:sp>
      <p:sp>
        <p:nvSpPr>
          <p:cNvPr id="12" name="テキスト ボックス 11"/>
          <p:cNvSpPr txBox="1"/>
          <p:nvPr/>
        </p:nvSpPr>
        <p:spPr>
          <a:xfrm>
            <a:off x="6459600" y="5191125"/>
            <a:ext cx="331255" cy="230832"/>
          </a:xfrm>
          <a:prstGeom prst="rect">
            <a:avLst/>
          </a:prstGeom>
          <a:noFill/>
        </p:spPr>
        <p:txBody>
          <a:bodyPr wrap="square" rtlCol="0">
            <a:spAutoFit/>
          </a:bodyPr>
          <a:lstStyle/>
          <a:p>
            <a:r>
              <a:rPr lang="en-US" altLang="ja-JP" sz="900" dirty="0" smtClean="0">
                <a:solidFill>
                  <a:schemeClr val="bg1"/>
                </a:solidFill>
              </a:rPr>
              <a:t>※</a:t>
            </a:r>
            <a:endParaRPr kumimoji="1" lang="ja-JP" altLang="en-US" sz="900" dirty="0">
              <a:solidFill>
                <a:schemeClr val="bg1"/>
              </a:solidFill>
            </a:endParaRPr>
          </a:p>
        </p:txBody>
      </p:sp>
    </p:spTree>
    <p:extLst>
      <p:ext uri="{BB962C8B-B14F-4D97-AF65-F5344CB8AC3E}">
        <p14:creationId xmlns:p14="http://schemas.microsoft.com/office/powerpoint/2010/main" val="1643208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矢印コネクタ 8"/>
          <p:cNvCxnSpPr>
            <a:stCxn id="4" idx="3"/>
            <a:endCxn id="5" idx="1"/>
          </p:cNvCxnSpPr>
          <p:nvPr/>
        </p:nvCxnSpPr>
        <p:spPr>
          <a:xfrm flipV="1">
            <a:off x="1318585" y="5403190"/>
            <a:ext cx="623473" cy="51180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タイトル 1"/>
          <p:cNvSpPr txBox="1">
            <a:spLocks/>
          </p:cNvSpPr>
          <p:nvPr/>
        </p:nvSpPr>
        <p:spPr>
          <a:xfrm>
            <a:off x="1942058" y="5087452"/>
            <a:ext cx="1362756" cy="631476"/>
          </a:xfrm>
          <a:prstGeom prst="rect">
            <a:avLst/>
          </a:prstGeom>
          <a:solidFill>
            <a:schemeClr val="bg1"/>
          </a:solidFill>
          <a:ln w="9525">
            <a:solidFill>
              <a:schemeClr val="tx1"/>
            </a:solidFill>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2000"/>
              </a:lnSpc>
            </a:pPr>
            <a:r>
              <a:rPr lang="en-US" altLang="ja-JP" sz="1500" b="1" dirty="0" smtClean="0">
                <a:latin typeface="+mj-ea"/>
              </a:rPr>
              <a:t>A</a:t>
            </a:r>
            <a:r>
              <a:rPr lang="ja-JP" altLang="en-US" sz="1500" b="1" dirty="0" smtClean="0">
                <a:latin typeface="+mj-ea"/>
              </a:rPr>
              <a:t>市が</a:t>
            </a:r>
            <a:endParaRPr lang="en-US" altLang="ja-JP" sz="1500" b="1" dirty="0" smtClean="0">
              <a:latin typeface="+mj-ea"/>
            </a:endParaRPr>
          </a:p>
          <a:p>
            <a:pPr>
              <a:lnSpc>
                <a:spcPts val="2000"/>
              </a:lnSpc>
            </a:pPr>
            <a:r>
              <a:rPr lang="ja-JP" altLang="en-US" sz="1500" b="1" dirty="0" smtClean="0">
                <a:latin typeface="+mj-ea"/>
              </a:rPr>
              <a:t>納める納付金</a:t>
            </a:r>
            <a:endParaRPr lang="ja-JP" altLang="en-US" sz="1500" b="1" dirty="0">
              <a:latin typeface="+mj-ea"/>
            </a:endParaRPr>
          </a:p>
        </p:txBody>
      </p:sp>
      <p:sp>
        <p:nvSpPr>
          <p:cNvPr id="7" name="タイトル 1"/>
          <p:cNvSpPr txBox="1">
            <a:spLocks/>
          </p:cNvSpPr>
          <p:nvPr/>
        </p:nvSpPr>
        <p:spPr>
          <a:xfrm>
            <a:off x="1956572" y="5955991"/>
            <a:ext cx="1340244" cy="611251"/>
          </a:xfrm>
          <a:prstGeom prst="rect">
            <a:avLst/>
          </a:prstGeom>
          <a:solidFill>
            <a:schemeClr val="bg1"/>
          </a:solidFill>
          <a:ln w="9525">
            <a:solidFill>
              <a:schemeClr val="tx1"/>
            </a:solidFill>
          </a:ln>
        </p:spPr>
        <p:txBody>
          <a:bodyPr vert="horz" lIns="36000" tIns="0" rIns="3600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2000"/>
              </a:lnSpc>
            </a:pPr>
            <a:r>
              <a:rPr lang="ja-JP" altLang="en-US" sz="1500" b="1" dirty="0" smtClean="0">
                <a:latin typeface="+mj-ea"/>
              </a:rPr>
              <a:t>Ｂ町が</a:t>
            </a:r>
            <a:endParaRPr lang="en-US" altLang="ja-JP" sz="1500" b="1" dirty="0" smtClean="0">
              <a:latin typeface="+mj-ea"/>
            </a:endParaRPr>
          </a:p>
          <a:p>
            <a:pPr>
              <a:lnSpc>
                <a:spcPts val="2000"/>
              </a:lnSpc>
            </a:pPr>
            <a:r>
              <a:rPr lang="ja-JP" altLang="en-US" sz="1500" b="1" dirty="0" smtClean="0">
                <a:latin typeface="+mj-ea"/>
              </a:rPr>
              <a:t>納める納付金</a:t>
            </a:r>
            <a:endParaRPr lang="ja-JP" altLang="en-US" sz="1500" b="1" dirty="0">
              <a:latin typeface="+mj-ea"/>
            </a:endParaRPr>
          </a:p>
        </p:txBody>
      </p:sp>
      <p:cxnSp>
        <p:nvCxnSpPr>
          <p:cNvPr id="11" name="直線矢印コネクタ 10"/>
          <p:cNvCxnSpPr>
            <a:stCxn id="4" idx="3"/>
            <a:endCxn id="7" idx="1"/>
          </p:cNvCxnSpPr>
          <p:nvPr/>
        </p:nvCxnSpPr>
        <p:spPr>
          <a:xfrm>
            <a:off x="1318585" y="5914992"/>
            <a:ext cx="637987" cy="34662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右矢印 13"/>
          <p:cNvSpPr/>
          <p:nvPr/>
        </p:nvSpPr>
        <p:spPr>
          <a:xfrm>
            <a:off x="22548" y="2327564"/>
            <a:ext cx="6257892" cy="604530"/>
          </a:xfrm>
          <a:prstGeom prst="rightArrow">
            <a:avLst/>
          </a:prstGeom>
          <a:solidFill>
            <a:schemeClr val="accent6">
              <a:lumMod val="60000"/>
              <a:lumOff val="4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ＭＳ ゴシック" panose="020B0609070205080204" pitchFamily="49" charset="-128"/>
                <a:ea typeface="ＭＳ ゴシック" panose="020B0609070205080204" pitchFamily="49" charset="-128"/>
              </a:rPr>
              <a:t>都 道 府 県</a:t>
            </a:r>
            <a:endParaRPr kumimoji="1" lang="ja-JP" altLang="en-US" sz="1600" b="1" dirty="0">
              <a:solidFill>
                <a:schemeClr val="tx1"/>
              </a:solidFill>
              <a:latin typeface="ＭＳ ゴシック" panose="020B0609070205080204" pitchFamily="49" charset="-128"/>
              <a:ea typeface="ＭＳ ゴシック" panose="020B0609070205080204" pitchFamily="49" charset="-128"/>
            </a:endParaRPr>
          </a:p>
        </p:txBody>
      </p:sp>
      <p:sp>
        <p:nvSpPr>
          <p:cNvPr id="21" name="タイトル 1"/>
          <p:cNvSpPr txBox="1">
            <a:spLocks/>
          </p:cNvSpPr>
          <p:nvPr/>
        </p:nvSpPr>
        <p:spPr>
          <a:xfrm>
            <a:off x="6551690" y="5127836"/>
            <a:ext cx="1152128" cy="533036"/>
          </a:xfrm>
          <a:prstGeom prst="rect">
            <a:avLst/>
          </a:prstGeom>
          <a:solidFill>
            <a:schemeClr val="bg1"/>
          </a:solidFill>
          <a:ln w="9525">
            <a:solidFill>
              <a:schemeClr val="tx1"/>
            </a:solidFill>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2000"/>
              </a:lnSpc>
            </a:pPr>
            <a:r>
              <a:rPr lang="en-US" altLang="ja-JP" sz="1500" b="1" dirty="0" smtClean="0">
                <a:latin typeface="+mj-ea"/>
              </a:rPr>
              <a:t>A</a:t>
            </a:r>
            <a:r>
              <a:rPr lang="ja-JP" altLang="en-US" sz="1500" b="1" dirty="0" smtClean="0">
                <a:latin typeface="+mj-ea"/>
              </a:rPr>
              <a:t>市の</a:t>
            </a:r>
            <a:endParaRPr lang="en-US" altLang="ja-JP" sz="1500" b="1" dirty="0" smtClean="0">
              <a:latin typeface="+mj-ea"/>
            </a:endParaRPr>
          </a:p>
          <a:p>
            <a:pPr>
              <a:lnSpc>
                <a:spcPts val="2000"/>
              </a:lnSpc>
            </a:pPr>
            <a:r>
              <a:rPr lang="ja-JP" altLang="en-US" sz="1500" b="1" dirty="0" smtClean="0">
                <a:latin typeface="+mj-ea"/>
              </a:rPr>
              <a:t>保険料率</a:t>
            </a:r>
            <a:endParaRPr lang="en-US" altLang="ja-JP" sz="1500" b="1" dirty="0" smtClean="0">
              <a:latin typeface="+mj-ea"/>
            </a:endParaRPr>
          </a:p>
        </p:txBody>
      </p:sp>
      <p:sp>
        <p:nvSpPr>
          <p:cNvPr id="23" name="タイトル 1"/>
          <p:cNvSpPr txBox="1">
            <a:spLocks/>
          </p:cNvSpPr>
          <p:nvPr/>
        </p:nvSpPr>
        <p:spPr>
          <a:xfrm>
            <a:off x="6565642" y="6014628"/>
            <a:ext cx="1138176" cy="485039"/>
          </a:xfrm>
          <a:prstGeom prst="rect">
            <a:avLst/>
          </a:prstGeom>
          <a:solidFill>
            <a:schemeClr val="bg1"/>
          </a:solidFill>
          <a:ln w="9525">
            <a:solidFill>
              <a:schemeClr val="tx1"/>
            </a:solidFill>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2000"/>
              </a:lnSpc>
            </a:pPr>
            <a:r>
              <a:rPr lang="en-US" altLang="ja-JP" sz="1500" b="1" dirty="0" smtClean="0">
                <a:latin typeface="+mj-ea"/>
              </a:rPr>
              <a:t>B</a:t>
            </a:r>
            <a:r>
              <a:rPr lang="ja-JP" altLang="en-US" sz="1500" b="1" dirty="0" smtClean="0">
                <a:latin typeface="+mj-ea"/>
              </a:rPr>
              <a:t>町の</a:t>
            </a:r>
            <a:endParaRPr lang="en-US" altLang="ja-JP" sz="1500" b="1" dirty="0" smtClean="0">
              <a:latin typeface="+mj-ea"/>
            </a:endParaRPr>
          </a:p>
          <a:p>
            <a:pPr>
              <a:lnSpc>
                <a:spcPts val="2000"/>
              </a:lnSpc>
            </a:pPr>
            <a:r>
              <a:rPr lang="ja-JP" altLang="en-US" sz="1500" b="1" dirty="0" smtClean="0">
                <a:latin typeface="+mj-ea"/>
              </a:rPr>
              <a:t>保険料率</a:t>
            </a:r>
            <a:endParaRPr lang="en-US" altLang="ja-JP" sz="1500" b="1" dirty="0" smtClean="0">
              <a:latin typeface="+mj-ea"/>
            </a:endParaRPr>
          </a:p>
        </p:txBody>
      </p:sp>
      <p:cxnSp>
        <p:nvCxnSpPr>
          <p:cNvPr id="26" name="直線矢印コネクタ 25"/>
          <p:cNvCxnSpPr>
            <a:stCxn id="5" idx="3"/>
            <a:endCxn id="21" idx="1"/>
          </p:cNvCxnSpPr>
          <p:nvPr/>
        </p:nvCxnSpPr>
        <p:spPr>
          <a:xfrm flipV="1">
            <a:off x="3304814" y="5394354"/>
            <a:ext cx="3246876" cy="883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7" idx="3"/>
            <a:endCxn id="23" idx="1"/>
          </p:cNvCxnSpPr>
          <p:nvPr/>
        </p:nvCxnSpPr>
        <p:spPr>
          <a:xfrm flipV="1">
            <a:off x="3296816" y="6257148"/>
            <a:ext cx="3268826" cy="4469"/>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右矢印 31"/>
          <p:cNvSpPr/>
          <p:nvPr/>
        </p:nvSpPr>
        <p:spPr>
          <a:xfrm>
            <a:off x="6465168" y="2305447"/>
            <a:ext cx="3413967" cy="650095"/>
          </a:xfrm>
          <a:prstGeom prst="rightArrow">
            <a:avLst/>
          </a:prstGeom>
          <a:solidFill>
            <a:schemeClr val="accent5">
              <a:lumMod val="40000"/>
              <a:lumOff val="60000"/>
            </a:schemeClr>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j-ea"/>
                <a:ea typeface="+mj-ea"/>
              </a:rPr>
              <a:t>市 町 村</a:t>
            </a:r>
            <a:endParaRPr kumimoji="1" lang="ja-JP" altLang="en-US" sz="1600" b="1" dirty="0">
              <a:solidFill>
                <a:schemeClr val="tx1"/>
              </a:solidFill>
              <a:latin typeface="+mj-ea"/>
              <a:ea typeface="+mj-ea"/>
            </a:endParaRPr>
          </a:p>
        </p:txBody>
      </p:sp>
      <p:sp>
        <p:nvSpPr>
          <p:cNvPr id="4" name="正方形/長方形 3"/>
          <p:cNvSpPr/>
          <p:nvPr/>
        </p:nvSpPr>
        <p:spPr>
          <a:xfrm>
            <a:off x="734607" y="5036449"/>
            <a:ext cx="583978" cy="1757085"/>
          </a:xfrm>
          <a:prstGeom prst="rect">
            <a:avLst/>
          </a:prstGeom>
          <a:solidFill>
            <a:schemeClr val="accent6">
              <a:lumMod val="60000"/>
              <a:lumOff val="40000"/>
              <a:alpha val="40000"/>
            </a:schemeClr>
          </a:solid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500" b="1" dirty="0" smtClean="0">
                <a:solidFill>
                  <a:schemeClr val="tx1"/>
                </a:solidFill>
                <a:latin typeface="ＭＳ ゴシック" panose="020B0609070205080204" pitchFamily="49" charset="-128"/>
                <a:ea typeface="ＭＳ ゴシック" panose="020B0609070205080204" pitchFamily="49" charset="-128"/>
              </a:rPr>
              <a:t>保険料収納必要額</a:t>
            </a:r>
            <a:endParaRPr kumimoji="1" lang="ja-JP" altLang="en-US" sz="1500" b="1" dirty="0">
              <a:solidFill>
                <a:schemeClr val="tx1"/>
              </a:solidFill>
              <a:latin typeface="ＭＳ ゴシック" panose="020B0609070205080204" pitchFamily="49" charset="-128"/>
              <a:ea typeface="ＭＳ ゴシック" panose="020B0609070205080204" pitchFamily="49" charset="-128"/>
            </a:endParaRPr>
          </a:p>
        </p:txBody>
      </p:sp>
      <p:cxnSp>
        <p:nvCxnSpPr>
          <p:cNvPr id="41" name="直線コネクタ 40"/>
          <p:cNvCxnSpPr/>
          <p:nvPr/>
        </p:nvCxnSpPr>
        <p:spPr>
          <a:xfrm>
            <a:off x="6333852" y="2484388"/>
            <a:ext cx="0" cy="496855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84922" y="3076123"/>
            <a:ext cx="601512" cy="3717411"/>
          </a:xfrm>
          <a:prstGeom prst="rect">
            <a:avLst/>
          </a:prstGeom>
          <a:solidFill>
            <a:srgbClr val="FFC000">
              <a:alpha val="40000"/>
            </a:srgbClr>
          </a:solid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500" b="1" dirty="0" smtClean="0">
                <a:solidFill>
                  <a:schemeClr val="tx1"/>
                </a:solidFill>
                <a:latin typeface="ＭＳ ゴシック" panose="020B0609070205080204" pitchFamily="49" charset="-128"/>
                <a:ea typeface="ＭＳ ゴシック" panose="020B0609070205080204" pitchFamily="49" charset="-128"/>
              </a:rPr>
              <a:t> 医 療 </a:t>
            </a:r>
            <a:r>
              <a:rPr lang="ja-JP" altLang="en-US" sz="1500" b="1" dirty="0" smtClean="0">
                <a:solidFill>
                  <a:schemeClr val="tx1"/>
                </a:solidFill>
                <a:latin typeface="ＭＳ ゴシック" panose="020B0609070205080204" pitchFamily="49" charset="-128"/>
                <a:ea typeface="ＭＳ ゴシック" panose="020B0609070205080204" pitchFamily="49" charset="-128"/>
              </a:rPr>
              <a:t>給 付 費 等</a:t>
            </a:r>
            <a:endParaRPr kumimoji="1" lang="ja-JP" altLang="en-US" sz="1500" b="1" dirty="0">
              <a:solidFill>
                <a:schemeClr val="tx1"/>
              </a:solidFill>
              <a:latin typeface="ＭＳ ゴシック" panose="020B0609070205080204" pitchFamily="49" charset="-128"/>
              <a:ea typeface="ＭＳ ゴシック" panose="020B0609070205080204" pitchFamily="49" charset="-128"/>
            </a:endParaRPr>
          </a:p>
        </p:txBody>
      </p:sp>
      <p:sp>
        <p:nvSpPr>
          <p:cNvPr id="43" name="正方形/長方形 42"/>
          <p:cNvSpPr/>
          <p:nvPr/>
        </p:nvSpPr>
        <p:spPr>
          <a:xfrm rot="5400000">
            <a:off x="72595" y="3733808"/>
            <a:ext cx="1908000" cy="583978"/>
          </a:xfrm>
          <a:prstGeom prst="rect">
            <a:avLst/>
          </a:prstGeom>
          <a:solidFill>
            <a:schemeClr val="accent5">
              <a:lumMod val="20000"/>
              <a:lumOff val="80000"/>
            </a:schemeClr>
          </a:solidFill>
          <a:ln>
            <a:solidFill>
              <a:schemeClr val="tx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100" dirty="0">
              <a:solidFill>
                <a:schemeClr val="tx1"/>
              </a:solidFill>
            </a:endParaRPr>
          </a:p>
        </p:txBody>
      </p:sp>
      <p:sp>
        <p:nvSpPr>
          <p:cNvPr id="44" name="テキスト ボックス 43"/>
          <p:cNvSpPr txBox="1"/>
          <p:nvPr/>
        </p:nvSpPr>
        <p:spPr>
          <a:xfrm>
            <a:off x="706182" y="3188257"/>
            <a:ext cx="612403" cy="1593905"/>
          </a:xfrm>
          <a:prstGeom prst="rect">
            <a:avLst/>
          </a:prstGeom>
          <a:noFill/>
          <a:ln w="0">
            <a:noFill/>
          </a:ln>
        </p:spPr>
        <p:txBody>
          <a:bodyPr vert="eaVert" wrap="square" lIns="0" tIns="0" rIns="0" bIns="0" rtlCol="0" anchor="ctr">
            <a:noAutofit/>
          </a:bodyPr>
          <a:lstStyle/>
          <a:p>
            <a:pPr algn="ctr"/>
            <a:r>
              <a:rPr kumimoji="1" lang="ja-JP" altLang="en-US" sz="1500" b="1" dirty="0" smtClean="0">
                <a:latin typeface="ＭＳ ゴシック" panose="020B0609070205080204" pitchFamily="49" charset="-128"/>
                <a:ea typeface="ＭＳ ゴシック" panose="020B0609070205080204" pitchFamily="49" charset="-128"/>
              </a:rPr>
              <a:t>公 費 等</a:t>
            </a:r>
          </a:p>
        </p:txBody>
      </p:sp>
      <p:sp>
        <p:nvSpPr>
          <p:cNvPr id="45" name="Rectangle 3"/>
          <p:cNvSpPr>
            <a:spLocks noChangeArrowheads="1"/>
          </p:cNvSpPr>
          <p:nvPr/>
        </p:nvSpPr>
        <p:spPr bwMode="auto">
          <a:xfrm>
            <a:off x="-87560" y="12092"/>
            <a:ext cx="9993560" cy="288032"/>
          </a:xfrm>
          <a:prstGeom prst="rect">
            <a:avLst/>
          </a:prstGeom>
          <a:noFill/>
          <a:ln w="19050">
            <a:noFill/>
            <a:miter lim="800000"/>
            <a:headEnd/>
            <a:tailEnd/>
          </a:ln>
          <a:scene3d>
            <a:camera prst="orthographicFront"/>
            <a:lightRig rig="threePt" dir="t"/>
          </a:scene3d>
          <a:sp3d>
            <a:bevelT/>
          </a:sp3d>
        </p:spPr>
        <p:txBody>
          <a:bodyPr wrap="none" anchor="ctr"/>
          <a:lstStyle/>
          <a:p>
            <a:pPr algn="ctr">
              <a:lnSpc>
                <a:spcPts val="1800"/>
              </a:lnSpc>
            </a:pP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 国保保険料の賦課・徴収の基本的仕組み　（</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イメージ</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a:t>
            </a:r>
            <a:endParaRPr lang="ja-JP" altLang="en-US"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49" name="テキスト ボックス 48"/>
          <p:cNvSpPr txBox="1"/>
          <p:nvPr/>
        </p:nvSpPr>
        <p:spPr>
          <a:xfrm>
            <a:off x="1434131" y="3196244"/>
            <a:ext cx="4716000" cy="1440000"/>
          </a:xfrm>
          <a:prstGeom prst="rect">
            <a:avLst/>
          </a:prstGeom>
          <a:solidFill>
            <a:schemeClr val="bg1">
              <a:lumMod val="95000"/>
              <a:alpha val="70000"/>
            </a:schemeClr>
          </a:solidFill>
          <a:ln w="12700">
            <a:solidFill>
              <a:schemeClr val="tx1"/>
            </a:solidFill>
            <a:prstDash val="dash"/>
          </a:ln>
        </p:spPr>
        <p:txBody>
          <a:bodyPr wrap="square" tIns="72000" rtlCol="0" anchor="t" anchorCtr="0">
            <a:noAutofit/>
          </a:bodyPr>
          <a:lstStyle/>
          <a:p>
            <a:pPr marL="180975" indent="-180975">
              <a:lnSpc>
                <a:spcPts val="1700"/>
              </a:lnSpc>
            </a:pPr>
            <a:r>
              <a:rPr lang="ja-JP" altLang="en-US" sz="1300" dirty="0" smtClean="0">
                <a:latin typeface="HGS創英角ｺﾞｼｯｸUB" panose="020B0900000000000000" pitchFamily="50" charset="-128"/>
                <a:ea typeface="HGS創英角ｺﾞｼｯｸUB" panose="020B0900000000000000" pitchFamily="50" charset="-128"/>
              </a:rPr>
              <a:t>＜ 県の標準設定のイメージ＞</a:t>
            </a:r>
            <a:endParaRPr lang="en-US" altLang="ja-JP" sz="1300" dirty="0" smtClean="0">
              <a:latin typeface="HGS創英角ｺﾞｼｯｸUB" panose="020B0900000000000000" pitchFamily="50" charset="-128"/>
              <a:ea typeface="HGS創英角ｺﾞｼｯｸUB" panose="020B0900000000000000" pitchFamily="50" charset="-128"/>
            </a:endParaRPr>
          </a:p>
          <a:p>
            <a:pPr marL="180975" indent="-180975">
              <a:lnSpc>
                <a:spcPts val="1500"/>
              </a:lnSpc>
              <a:spcBef>
                <a:spcPts val="600"/>
              </a:spcBef>
            </a:pPr>
            <a:r>
              <a:rPr lang="ja-JP" altLang="en-US" sz="1300" dirty="0" smtClean="0">
                <a:latin typeface="+mj-ea"/>
                <a:ea typeface="+mj-ea"/>
              </a:rPr>
              <a:t>○</a:t>
            </a:r>
            <a:r>
              <a:rPr lang="ja-JP" altLang="en-US" sz="1300" dirty="0">
                <a:latin typeface="+mj-ea"/>
                <a:ea typeface="+mj-ea"/>
              </a:rPr>
              <a:t>　</a:t>
            </a:r>
            <a:r>
              <a:rPr lang="ja-JP" altLang="en-US" sz="1300" b="1" u="sng" dirty="0" smtClean="0">
                <a:latin typeface="+mj-ea"/>
                <a:ea typeface="+mj-ea"/>
              </a:rPr>
              <a:t>標準的な算定方式</a:t>
            </a:r>
            <a:r>
              <a:rPr lang="ja-JP" altLang="en-US" sz="1300" dirty="0" smtClean="0">
                <a:latin typeface="+mj-ea"/>
                <a:ea typeface="+mj-ea"/>
              </a:rPr>
              <a:t>は</a:t>
            </a:r>
            <a:endParaRPr lang="en-US" altLang="ja-JP" sz="1300" dirty="0" smtClean="0">
              <a:latin typeface="+mj-ea"/>
              <a:ea typeface="+mj-ea"/>
            </a:endParaRPr>
          </a:p>
          <a:p>
            <a:pPr marL="180975" indent="-6350">
              <a:lnSpc>
                <a:spcPts val="1500"/>
              </a:lnSpc>
            </a:pPr>
            <a:r>
              <a:rPr lang="en-US" altLang="ja-JP" sz="1300" dirty="0">
                <a:latin typeface="+mj-ea"/>
                <a:ea typeface="+mj-ea"/>
              </a:rPr>
              <a:t> </a:t>
            </a:r>
            <a:r>
              <a:rPr lang="ja-JP" altLang="en-US" sz="1300" dirty="0">
                <a:latin typeface="+mj-ea"/>
                <a:ea typeface="+mj-ea"/>
              </a:rPr>
              <a:t>３</a:t>
            </a:r>
            <a:r>
              <a:rPr lang="ja-JP" altLang="en-US" sz="1300" dirty="0" smtClean="0">
                <a:latin typeface="+mj-ea"/>
                <a:ea typeface="+mj-ea"/>
              </a:rPr>
              <a:t>方式</a:t>
            </a:r>
            <a:r>
              <a:rPr lang="ja-JP" altLang="en-US" sz="1300" dirty="0" smtClean="0">
                <a:latin typeface="ＭＳ Ｐ明朝" panose="02020600040205080304" pitchFamily="18" charset="-128"/>
                <a:ea typeface="ＭＳ Ｐ明朝" panose="02020600040205080304" pitchFamily="18" charset="-128"/>
              </a:rPr>
              <a:t>（所得割、均等割、世帯割）</a:t>
            </a:r>
            <a:endParaRPr lang="en-US" altLang="ja-JP" sz="1300" dirty="0" smtClean="0">
              <a:latin typeface="ＭＳ Ｐ明朝" panose="02020600040205080304" pitchFamily="18" charset="-128"/>
              <a:ea typeface="ＭＳ Ｐ明朝" panose="02020600040205080304" pitchFamily="18" charset="-128"/>
            </a:endParaRPr>
          </a:p>
          <a:p>
            <a:pPr marL="180975" indent="-180975">
              <a:lnSpc>
                <a:spcPts val="1500"/>
              </a:lnSpc>
              <a:spcBef>
                <a:spcPts val="600"/>
              </a:spcBef>
            </a:pPr>
            <a:r>
              <a:rPr lang="ja-JP" altLang="en-US" sz="1300" dirty="0" smtClean="0">
                <a:latin typeface="+mj-ea"/>
                <a:ea typeface="+mj-ea"/>
              </a:rPr>
              <a:t>○　</a:t>
            </a:r>
            <a:r>
              <a:rPr lang="ja-JP" altLang="en-US" sz="1300" b="1" u="sng" dirty="0" smtClean="0">
                <a:latin typeface="+mj-ea"/>
                <a:ea typeface="+mj-ea"/>
              </a:rPr>
              <a:t>標準的な収納率</a:t>
            </a:r>
            <a:r>
              <a:rPr lang="ja-JP" altLang="en-US" sz="1300" dirty="0" smtClean="0">
                <a:latin typeface="+mj-ea"/>
                <a:ea typeface="+mj-ea"/>
              </a:rPr>
              <a:t>は、</a:t>
            </a:r>
            <a:endParaRPr lang="en-US" altLang="ja-JP" sz="1300" dirty="0" smtClean="0">
              <a:latin typeface="+mj-ea"/>
              <a:ea typeface="+mj-ea"/>
            </a:endParaRPr>
          </a:p>
          <a:p>
            <a:pPr marL="180975" indent="-180975">
              <a:lnSpc>
                <a:spcPts val="1500"/>
              </a:lnSpc>
            </a:pPr>
            <a:r>
              <a:rPr lang="ja-JP" altLang="en-US" sz="1300" dirty="0">
                <a:latin typeface="+mj-ea"/>
                <a:ea typeface="+mj-ea"/>
              </a:rPr>
              <a:t>　</a:t>
            </a:r>
            <a:r>
              <a:rPr lang="ja-JP" altLang="en-US" sz="1300" dirty="0" smtClean="0">
                <a:latin typeface="+mj-ea"/>
                <a:ea typeface="+mj-ea"/>
              </a:rPr>
              <a:t>  </a:t>
            </a:r>
            <a:r>
              <a:rPr lang="ja-JP" altLang="en-US" sz="1300" dirty="0">
                <a:latin typeface="+mj-ea"/>
                <a:ea typeface="+mj-ea"/>
              </a:rPr>
              <a:t>市町村</a:t>
            </a:r>
            <a:r>
              <a:rPr lang="ja-JP" altLang="en-US" sz="1300" dirty="0" smtClean="0">
                <a:latin typeface="+mj-ea"/>
                <a:ea typeface="+mj-ea"/>
              </a:rPr>
              <a:t>規模別に、右表の</a:t>
            </a:r>
            <a:endParaRPr lang="en-US" altLang="ja-JP" sz="1300" dirty="0" smtClean="0">
              <a:latin typeface="+mj-ea"/>
              <a:ea typeface="+mj-ea"/>
            </a:endParaRPr>
          </a:p>
          <a:p>
            <a:pPr marL="180975" indent="-180975">
              <a:lnSpc>
                <a:spcPts val="1500"/>
              </a:lnSpc>
            </a:pPr>
            <a:r>
              <a:rPr lang="en-US" altLang="ja-JP" sz="1300" dirty="0">
                <a:latin typeface="+mj-ea"/>
                <a:ea typeface="+mj-ea"/>
              </a:rPr>
              <a:t> </a:t>
            </a:r>
            <a:r>
              <a:rPr lang="en-US" altLang="ja-JP" sz="1300" dirty="0" smtClean="0">
                <a:latin typeface="+mj-ea"/>
                <a:ea typeface="+mj-ea"/>
              </a:rPr>
              <a:t>   </a:t>
            </a:r>
            <a:r>
              <a:rPr lang="ja-JP" altLang="en-US" sz="1300" dirty="0" smtClean="0">
                <a:latin typeface="+mj-ea"/>
                <a:ea typeface="+mj-ea"/>
              </a:rPr>
              <a:t>とおりとする</a:t>
            </a:r>
            <a:r>
              <a:rPr lang="ja-JP" altLang="en-US" sz="1300" dirty="0" smtClean="0">
                <a:latin typeface="+mj-ea"/>
              </a:rPr>
              <a:t>。</a:t>
            </a:r>
            <a:endParaRPr lang="en-US" altLang="ja-JP" sz="1300" dirty="0">
              <a:latin typeface="+mj-ea"/>
            </a:endParaRPr>
          </a:p>
        </p:txBody>
      </p:sp>
      <p:sp>
        <p:nvSpPr>
          <p:cNvPr id="52" name="テキスト ボックス 51"/>
          <p:cNvSpPr txBox="1"/>
          <p:nvPr/>
        </p:nvSpPr>
        <p:spPr>
          <a:xfrm>
            <a:off x="84295" y="404664"/>
            <a:ext cx="9722269" cy="1836000"/>
          </a:xfrm>
          <a:prstGeom prst="rect">
            <a:avLst/>
          </a:prstGeom>
          <a:noFill/>
          <a:ln w="19050">
            <a:solidFill>
              <a:schemeClr val="tx1"/>
            </a:solidFill>
          </a:ln>
        </p:spPr>
        <p:txBody>
          <a:bodyPr wrap="square" tIns="36000" rtlCol="0" anchor="ctr" anchorCtr="0">
            <a:noAutofit/>
          </a:bodyPr>
          <a:lstStyle/>
          <a:p>
            <a:pPr marL="180975" indent="-180975">
              <a:lnSpc>
                <a:spcPts val="2000"/>
              </a:lnSpc>
            </a:pPr>
            <a:r>
              <a:rPr lang="ja-JP" altLang="en-US" sz="1500" dirty="0" smtClean="0">
                <a:latin typeface="ＭＳ ゴシック" panose="020B0609070205080204" pitchFamily="49" charset="-128"/>
                <a:ea typeface="ＭＳ ゴシック" panose="020B0609070205080204" pitchFamily="49" charset="-128"/>
              </a:rPr>
              <a:t>○ </a:t>
            </a:r>
            <a:r>
              <a:rPr lang="ja-JP" altLang="en-US" sz="1500" b="1" u="sng" dirty="0" smtClean="0">
                <a:latin typeface="ＭＳ ゴシック" panose="020B0609070205080204" pitchFamily="49" charset="-128"/>
                <a:ea typeface="ＭＳ ゴシック" panose="020B0609070205080204" pitchFamily="49" charset="-128"/>
              </a:rPr>
              <a:t>都道府県</a:t>
            </a:r>
            <a:r>
              <a:rPr lang="ja-JP" altLang="en-US" sz="1500" dirty="0" smtClean="0">
                <a:latin typeface="ＭＳ ゴシック" panose="020B0609070205080204" pitchFamily="49" charset="-128"/>
                <a:ea typeface="ＭＳ ゴシック" panose="020B0609070205080204" pitchFamily="49" charset="-128"/>
              </a:rPr>
              <a:t>は、</a:t>
            </a:r>
            <a:endParaRPr lang="en-US" altLang="ja-JP" sz="1500" dirty="0" smtClean="0">
              <a:latin typeface="ＭＳ ゴシック" panose="020B0609070205080204" pitchFamily="49" charset="-128"/>
              <a:ea typeface="ＭＳ ゴシック" panose="020B0609070205080204" pitchFamily="49" charset="-128"/>
            </a:endParaRPr>
          </a:p>
          <a:p>
            <a:pPr marL="180975" indent="-6350">
              <a:lnSpc>
                <a:spcPts val="2000"/>
              </a:lnSpc>
            </a:pPr>
            <a:r>
              <a:rPr lang="ja-JP" altLang="en-US" sz="1500" dirty="0" smtClean="0">
                <a:latin typeface="ＭＳ ゴシック" panose="020B0609070205080204" pitchFamily="49" charset="-128"/>
                <a:ea typeface="ＭＳ ゴシック" panose="020B0609070205080204" pitchFamily="49" charset="-128"/>
              </a:rPr>
              <a:t>・ 医療給付費等の見込みを立て、</a:t>
            </a:r>
            <a:r>
              <a:rPr lang="ja-JP" altLang="en-US" sz="1500" b="1" u="sng" dirty="0" smtClean="0">
                <a:latin typeface="ＭＳ ゴシック" panose="020B0609070205080204" pitchFamily="49" charset="-128"/>
                <a:ea typeface="ＭＳ ゴシック" panose="020B0609070205080204" pitchFamily="49" charset="-128"/>
              </a:rPr>
              <a:t>市町村ごとの国保事業費納付</a:t>
            </a:r>
            <a:r>
              <a:rPr lang="ja-JP" altLang="en-US" sz="1500" b="1" u="sng" dirty="0">
                <a:latin typeface="ＭＳ ゴシック" panose="020B0609070205080204" pitchFamily="49" charset="-128"/>
                <a:ea typeface="ＭＳ ゴシック" panose="020B0609070205080204" pitchFamily="49" charset="-128"/>
              </a:rPr>
              <a:t>金</a:t>
            </a:r>
            <a:r>
              <a:rPr lang="ja-JP" altLang="en-US" sz="1100" b="1" u="sng" dirty="0" smtClean="0">
                <a:latin typeface="ＭＳ 明朝" panose="02020609040205080304" pitchFamily="17" charset="-128"/>
                <a:ea typeface="ＭＳ 明朝" panose="02020609040205080304" pitchFamily="17" charset="-128"/>
              </a:rPr>
              <a:t>（</a:t>
            </a:r>
            <a:r>
              <a:rPr lang="en-US" altLang="ja-JP" sz="1100" b="1" u="sng" dirty="0" smtClean="0">
                <a:latin typeface="ＭＳ 明朝" panose="02020609040205080304" pitchFamily="17" charset="-128"/>
                <a:ea typeface="ＭＳ 明朝" panose="02020609040205080304" pitchFamily="17" charset="-128"/>
              </a:rPr>
              <a:t>※</a:t>
            </a:r>
            <a:r>
              <a:rPr lang="ja-JP" altLang="en-US" sz="1100" b="1" u="sng" dirty="0" smtClean="0">
                <a:latin typeface="ＭＳ 明朝" panose="02020609040205080304" pitchFamily="17" charset="-128"/>
                <a:ea typeface="ＭＳ 明朝" panose="02020609040205080304" pitchFamily="17" charset="-128"/>
              </a:rPr>
              <a:t>）</a:t>
            </a:r>
            <a:r>
              <a:rPr lang="ja-JP" altLang="en-US" sz="1500" b="1" u="sng" dirty="0" smtClean="0">
                <a:latin typeface="ＭＳ ゴシック" panose="020B0609070205080204" pitchFamily="49" charset="-128"/>
                <a:ea typeface="ＭＳ ゴシック" panose="020B0609070205080204" pitchFamily="49" charset="-128"/>
              </a:rPr>
              <a:t>の額を決定</a:t>
            </a:r>
            <a:r>
              <a:rPr lang="ja-JP" altLang="en-US" sz="1500" b="1" dirty="0" smtClean="0">
                <a:latin typeface="ＭＳ ゴシック" panose="020B0609070205080204" pitchFamily="49" charset="-128"/>
                <a:ea typeface="ＭＳ ゴシック" panose="020B0609070205080204" pitchFamily="49" charset="-128"/>
              </a:rPr>
              <a:t>（①）</a:t>
            </a:r>
            <a:endParaRPr lang="en-US" altLang="ja-JP" sz="1500" b="1" u="sng" dirty="0" smtClean="0">
              <a:latin typeface="ＭＳ ゴシック" panose="020B0609070205080204" pitchFamily="49" charset="-128"/>
              <a:ea typeface="ＭＳ ゴシック" panose="020B0609070205080204" pitchFamily="49" charset="-128"/>
            </a:endParaRPr>
          </a:p>
          <a:p>
            <a:pPr marL="3686175" indent="-6350">
              <a:lnSpc>
                <a:spcPts val="1600"/>
              </a:lnSpc>
              <a:tabLst>
                <a:tab pos="3136900" algn="l"/>
              </a:tabLst>
            </a:pPr>
            <a:r>
              <a:rPr lang="en-US" altLang="ja-JP" sz="1400" dirty="0" smtClean="0">
                <a:latin typeface="ＭＳ 明朝" panose="02020609040205080304" pitchFamily="17" charset="-128"/>
                <a:ea typeface="ＭＳ 明朝" panose="02020609040205080304" pitchFamily="17" charset="-128"/>
              </a:rPr>
              <a:t>※</a:t>
            </a:r>
            <a:r>
              <a:rPr lang="ja-JP" altLang="en-US" sz="1400" dirty="0" smtClean="0">
                <a:latin typeface="ＭＳ 明朝" panose="02020609040205080304" pitchFamily="17" charset="-128"/>
                <a:ea typeface="ＭＳ 明朝" panose="02020609040205080304" pitchFamily="17" charset="-128"/>
              </a:rPr>
              <a:t> 市町村ごとの医療費水準、所得水準を考慮</a:t>
            </a:r>
            <a:endParaRPr lang="en-US" altLang="ja-JP" sz="1400" dirty="0" smtClean="0">
              <a:latin typeface="ＭＳ 明朝" panose="02020609040205080304" pitchFamily="17" charset="-128"/>
              <a:ea typeface="ＭＳ 明朝" panose="02020609040205080304" pitchFamily="17" charset="-128"/>
            </a:endParaRPr>
          </a:p>
          <a:p>
            <a:pPr marL="180975" indent="-6350">
              <a:lnSpc>
                <a:spcPts val="2000"/>
              </a:lnSpc>
              <a:spcBef>
                <a:spcPts val="400"/>
              </a:spcBef>
            </a:pPr>
            <a:r>
              <a:rPr lang="ja-JP" altLang="en-US" sz="1500" b="1" dirty="0" smtClean="0">
                <a:latin typeface="ＭＳ ゴシック" panose="020B0609070205080204" pitchFamily="49" charset="-128"/>
                <a:ea typeface="ＭＳ ゴシック" panose="020B0609070205080204" pitchFamily="49" charset="-128"/>
              </a:rPr>
              <a:t>・ </a:t>
            </a:r>
            <a:r>
              <a:rPr lang="ja-JP" altLang="en-US" sz="1500" dirty="0" smtClean="0">
                <a:latin typeface="ＭＳ ゴシック" panose="020B0609070205080204" pitchFamily="49" charset="-128"/>
                <a:ea typeface="ＭＳ ゴシック" panose="020B0609070205080204" pitchFamily="49" charset="-128"/>
              </a:rPr>
              <a:t>都道府県</a:t>
            </a:r>
            <a:r>
              <a:rPr lang="ja-JP" altLang="en-US" sz="1500" dirty="0">
                <a:latin typeface="ＭＳ ゴシック" panose="020B0609070205080204" pitchFamily="49" charset="-128"/>
                <a:ea typeface="ＭＳ ゴシック" panose="020B0609070205080204" pitchFamily="49" charset="-128"/>
              </a:rPr>
              <a:t>が設定</a:t>
            </a:r>
            <a:r>
              <a:rPr lang="ja-JP" altLang="en-US" sz="1500" dirty="0" smtClean="0">
                <a:latin typeface="ＭＳ ゴシック" panose="020B0609070205080204" pitchFamily="49" charset="-128"/>
                <a:ea typeface="ＭＳ ゴシック" panose="020B0609070205080204" pitchFamily="49" charset="-128"/>
              </a:rPr>
              <a:t>する標準的</a:t>
            </a:r>
            <a:r>
              <a:rPr lang="ja-JP" altLang="en-US" sz="1500" dirty="0">
                <a:latin typeface="ＭＳ ゴシック" panose="020B0609070205080204" pitchFamily="49" charset="-128"/>
                <a:ea typeface="ＭＳ ゴシック" panose="020B0609070205080204" pitchFamily="49" charset="-128"/>
              </a:rPr>
              <a:t>な算定</a:t>
            </a:r>
            <a:r>
              <a:rPr lang="ja-JP" altLang="en-US" sz="1500" dirty="0" smtClean="0">
                <a:latin typeface="ＭＳ ゴシック" panose="020B0609070205080204" pitchFamily="49" charset="-128"/>
                <a:ea typeface="ＭＳ ゴシック" panose="020B0609070205080204" pitchFamily="49" charset="-128"/>
              </a:rPr>
              <a:t>方式等に基づいて</a:t>
            </a:r>
            <a:r>
              <a:rPr lang="ja-JP" altLang="en-US" sz="1500" b="1" u="sng" dirty="0" smtClean="0">
                <a:latin typeface="ＭＳ ゴシック" panose="020B0609070205080204" pitchFamily="49" charset="-128"/>
                <a:ea typeface="ＭＳ ゴシック" panose="020B0609070205080204" pitchFamily="49" charset="-128"/>
              </a:rPr>
              <a:t>市町村ごとの標準</a:t>
            </a:r>
            <a:r>
              <a:rPr lang="ja-JP" altLang="en-US" sz="1500" b="1" u="sng" dirty="0">
                <a:latin typeface="ＭＳ ゴシック" panose="020B0609070205080204" pitchFamily="49" charset="-128"/>
                <a:ea typeface="ＭＳ ゴシック" panose="020B0609070205080204" pitchFamily="49" charset="-128"/>
              </a:rPr>
              <a:t>保険</a:t>
            </a:r>
            <a:r>
              <a:rPr lang="ja-JP" altLang="en-US" sz="1500" b="1" u="sng" dirty="0" smtClean="0">
                <a:latin typeface="ＭＳ ゴシック" panose="020B0609070205080204" pitchFamily="49" charset="-128"/>
                <a:ea typeface="ＭＳ ゴシック" panose="020B0609070205080204" pitchFamily="49" charset="-128"/>
              </a:rPr>
              <a:t>料率を</a:t>
            </a:r>
            <a:r>
              <a:rPr lang="ja-JP" altLang="en-US" sz="1500" b="1" u="sng" dirty="0">
                <a:latin typeface="ＭＳ ゴシック" panose="020B0609070205080204" pitchFamily="49" charset="-128"/>
                <a:ea typeface="ＭＳ ゴシック" panose="020B0609070205080204" pitchFamily="49" charset="-128"/>
              </a:rPr>
              <a:t>算定･公表</a:t>
            </a:r>
            <a:r>
              <a:rPr lang="ja-JP" altLang="en-US" sz="1500" b="1" dirty="0" smtClean="0">
                <a:latin typeface="ＭＳ ゴシック" panose="020B0609070205080204" pitchFamily="49" charset="-128"/>
                <a:ea typeface="ＭＳ ゴシック" panose="020B0609070205080204" pitchFamily="49" charset="-128"/>
              </a:rPr>
              <a:t>（②</a:t>
            </a:r>
            <a:r>
              <a:rPr lang="en-US" altLang="ja-JP" sz="1500" b="1" dirty="0">
                <a:latin typeface="ＭＳ ゴシック" panose="020B0609070205080204" pitchFamily="49" charset="-128"/>
                <a:ea typeface="ＭＳ ゴシック" panose="020B0609070205080204" pitchFamily="49" charset="-128"/>
              </a:rPr>
              <a:t>)</a:t>
            </a:r>
            <a:endParaRPr lang="en-US" altLang="ja-JP" sz="1500" b="1" u="sng" dirty="0">
              <a:latin typeface="ＭＳ ゴシック" panose="020B0609070205080204" pitchFamily="49" charset="-128"/>
              <a:ea typeface="ＭＳ ゴシック" panose="020B0609070205080204" pitchFamily="49" charset="-128"/>
            </a:endParaRPr>
          </a:p>
          <a:p>
            <a:pPr marL="180975" indent="-180975">
              <a:lnSpc>
                <a:spcPts val="1900"/>
              </a:lnSpc>
              <a:spcBef>
                <a:spcPts val="1200"/>
              </a:spcBef>
            </a:pPr>
            <a:r>
              <a:rPr lang="ja-JP" altLang="en-US" sz="1500" dirty="0" smtClean="0">
                <a:latin typeface="ＭＳ ゴシック" panose="020B0609070205080204" pitchFamily="49" charset="-128"/>
                <a:ea typeface="ＭＳ ゴシック" panose="020B0609070205080204" pitchFamily="49" charset="-128"/>
              </a:rPr>
              <a:t>○ </a:t>
            </a:r>
            <a:r>
              <a:rPr lang="ja-JP" altLang="en-US" sz="1500" b="1" u="sng" dirty="0" smtClean="0">
                <a:latin typeface="ＭＳ ゴシック" panose="020B0609070205080204" pitchFamily="49" charset="-128"/>
                <a:ea typeface="ＭＳ ゴシック" panose="020B0609070205080204" pitchFamily="49" charset="-128"/>
              </a:rPr>
              <a:t>市町村</a:t>
            </a:r>
            <a:r>
              <a:rPr lang="ja-JP" altLang="en-US" sz="1500" dirty="0" smtClean="0">
                <a:latin typeface="ＭＳ ゴシック" panose="020B0609070205080204" pitchFamily="49" charset="-128"/>
                <a:ea typeface="ＭＳ ゴシック" panose="020B0609070205080204" pitchFamily="49" charset="-128"/>
              </a:rPr>
              <a:t>は、都道府県の示す標準保険料率等</a:t>
            </a:r>
            <a:r>
              <a:rPr lang="ja-JP" altLang="en-US" sz="1500" dirty="0">
                <a:latin typeface="ＭＳ ゴシック" panose="020B0609070205080204" pitchFamily="49" charset="-128"/>
                <a:ea typeface="ＭＳ ゴシック" panose="020B0609070205080204" pitchFamily="49" charset="-128"/>
              </a:rPr>
              <a:t>を参考に</a:t>
            </a:r>
            <a:r>
              <a:rPr lang="ja-JP" altLang="en-US" sz="1500" dirty="0" smtClean="0">
                <a:latin typeface="ＭＳ ゴシック" panose="020B0609070205080204" pitchFamily="49" charset="-128"/>
                <a:ea typeface="ＭＳ ゴシック" panose="020B0609070205080204" pitchFamily="49" charset="-128"/>
              </a:rPr>
              <a:t>、それぞれの保険料算定方式や予定収納率に基づき、</a:t>
            </a:r>
            <a:endParaRPr lang="en-US" altLang="ja-JP" sz="1500" dirty="0" smtClean="0">
              <a:latin typeface="ＭＳ ゴシック" panose="020B0609070205080204" pitchFamily="49" charset="-128"/>
              <a:ea typeface="ＭＳ ゴシック" panose="020B0609070205080204" pitchFamily="49" charset="-128"/>
            </a:endParaRPr>
          </a:p>
          <a:p>
            <a:pPr marL="180975" indent="-3175">
              <a:lnSpc>
                <a:spcPts val="1900"/>
              </a:lnSpc>
            </a:pPr>
            <a:r>
              <a:rPr lang="ja-JP" altLang="en-US" sz="1500" b="1" u="sng" dirty="0" smtClean="0">
                <a:latin typeface="ＭＳ ゴシック" panose="020B0609070205080204" pitchFamily="49" charset="-128"/>
                <a:ea typeface="ＭＳ ゴシック" panose="020B0609070205080204" pitchFamily="49" charset="-128"/>
              </a:rPr>
              <a:t>それぞれの保険料率を</a:t>
            </a:r>
            <a:r>
              <a:rPr lang="ja-JP" altLang="en-US" sz="1500" b="1" u="sng" dirty="0">
                <a:latin typeface="ＭＳ ゴシック" panose="020B0609070205080204" pitchFamily="49" charset="-128"/>
                <a:ea typeface="ＭＳ ゴシック" panose="020B0609070205080204" pitchFamily="49" charset="-128"/>
              </a:rPr>
              <a:t>定め</a:t>
            </a:r>
            <a:r>
              <a:rPr lang="ja-JP" altLang="en-US" sz="1500" dirty="0" smtClean="0">
                <a:latin typeface="ＭＳ ゴシック" panose="020B0609070205080204" pitchFamily="49" charset="-128"/>
                <a:ea typeface="ＭＳ ゴシック" panose="020B0609070205080204" pitchFamily="49" charset="-128"/>
              </a:rPr>
              <a:t>、</a:t>
            </a:r>
            <a:r>
              <a:rPr lang="ja-JP" altLang="en-US" sz="1500" b="1" u="sng" dirty="0" smtClean="0">
                <a:latin typeface="ＭＳ ゴシック" panose="020B0609070205080204" pitchFamily="49" charset="-128"/>
                <a:ea typeface="ＭＳ ゴシック" panose="020B0609070205080204" pitchFamily="49" charset="-128"/>
              </a:rPr>
              <a:t>保険料を賦課･徴収</a:t>
            </a:r>
            <a:r>
              <a:rPr lang="ja-JP" altLang="en-US" sz="1500" dirty="0" smtClean="0">
                <a:latin typeface="ＭＳ ゴシック" panose="020B0609070205080204" pitchFamily="49" charset="-128"/>
                <a:ea typeface="ＭＳ ゴシック" panose="020B0609070205080204" pitchFamily="49" charset="-128"/>
              </a:rPr>
              <a:t>し、</a:t>
            </a:r>
            <a:r>
              <a:rPr lang="ja-JP" altLang="en-US" sz="1500" dirty="0">
                <a:latin typeface="ＭＳ ゴシック" panose="020B0609070205080204" pitchFamily="49" charset="-128"/>
                <a:ea typeface="ＭＳ ゴシック" panose="020B0609070205080204" pitchFamily="49" charset="-128"/>
              </a:rPr>
              <a:t>納付金</a:t>
            </a:r>
            <a:r>
              <a:rPr lang="ja-JP" altLang="en-US" sz="1500" dirty="0" smtClean="0">
                <a:latin typeface="ＭＳ ゴシック" panose="020B0609070205080204" pitchFamily="49" charset="-128"/>
                <a:ea typeface="ＭＳ ゴシック" panose="020B0609070205080204" pitchFamily="49" charset="-128"/>
              </a:rPr>
              <a:t>を</a:t>
            </a:r>
            <a:r>
              <a:rPr lang="ja-JP" altLang="en-US" sz="1500" dirty="0">
                <a:latin typeface="ＭＳ ゴシック" panose="020B0609070205080204" pitchFamily="49" charset="-128"/>
                <a:ea typeface="ＭＳ ゴシック" panose="020B0609070205080204" pitchFamily="49" charset="-128"/>
              </a:rPr>
              <a:t>納める</a:t>
            </a:r>
            <a:r>
              <a:rPr lang="ja-JP" altLang="en-US" sz="1500" dirty="0" smtClean="0">
                <a:latin typeface="ＭＳ ゴシック" panose="020B0609070205080204" pitchFamily="49" charset="-128"/>
                <a:ea typeface="ＭＳ ゴシック" panose="020B0609070205080204" pitchFamily="49" charset="-128"/>
              </a:rPr>
              <a:t>。</a:t>
            </a:r>
            <a:r>
              <a:rPr lang="ja-JP" altLang="en-US" sz="1500" b="1" dirty="0" smtClean="0">
                <a:latin typeface="ＭＳ ゴシック" panose="020B0609070205080204" pitchFamily="49" charset="-128"/>
                <a:ea typeface="ＭＳ ゴシック" panose="020B0609070205080204" pitchFamily="49" charset="-128"/>
              </a:rPr>
              <a:t>（③）</a:t>
            </a:r>
            <a:endParaRPr lang="en-US" altLang="ja-JP" sz="1500" b="1" dirty="0" smtClean="0">
              <a:latin typeface="ＭＳ ゴシック" panose="020B0609070205080204" pitchFamily="49" charset="-128"/>
              <a:ea typeface="ＭＳ ゴシック" panose="020B0609070205080204" pitchFamily="49" charset="-128"/>
            </a:endParaRPr>
          </a:p>
        </p:txBody>
      </p:sp>
      <p:graphicFrame>
        <p:nvGraphicFramePr>
          <p:cNvPr id="70" name="表 69"/>
          <p:cNvGraphicFramePr>
            <a:graphicFrameLocks noGrp="1"/>
          </p:cNvGraphicFramePr>
          <p:nvPr>
            <p:extLst>
              <p:ext uri="{D42A27DB-BD31-4B8C-83A1-F6EECF244321}">
                <p14:modId xmlns:p14="http://schemas.microsoft.com/office/powerpoint/2010/main" val="2239862555"/>
              </p:ext>
            </p:extLst>
          </p:nvPr>
        </p:nvGraphicFramePr>
        <p:xfrm>
          <a:off x="4107170" y="3553846"/>
          <a:ext cx="1997958" cy="1022712"/>
        </p:xfrm>
        <a:graphic>
          <a:graphicData uri="http://schemas.openxmlformats.org/drawingml/2006/table">
            <a:tbl>
              <a:tblPr firstRow="1" bandRow="1">
                <a:tableStyleId>{5940675A-B579-460E-94D1-54222C63F5DA}</a:tableStyleId>
              </a:tblPr>
              <a:tblGrid>
                <a:gridCol w="1080120"/>
                <a:gridCol w="917838"/>
              </a:tblGrid>
              <a:tr h="137748">
                <a:tc>
                  <a:txBody>
                    <a:bodyPr/>
                    <a:lstStyle/>
                    <a:p>
                      <a:pPr algn="ctr">
                        <a:lnSpc>
                          <a:spcPts val="800"/>
                        </a:lnSpc>
                      </a:pPr>
                      <a:r>
                        <a:rPr kumimoji="1" lang="ja-JP" altLang="en-US" sz="800" dirty="0" smtClean="0"/>
                        <a:t>被保険者数</a:t>
                      </a:r>
                      <a:endParaRPr kumimoji="1" lang="ja-JP" altLang="en-US" sz="800" dirty="0"/>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800"/>
                        </a:lnSpc>
                      </a:pPr>
                      <a:r>
                        <a:rPr kumimoji="1" lang="ja-JP" altLang="en-US" sz="800" dirty="0" smtClean="0"/>
                        <a:t>標準的な収納率（イメージ）</a:t>
                      </a:r>
                      <a:endParaRPr kumimoji="1" lang="ja-JP" altLang="en-US" sz="800" dirty="0"/>
                    </a:p>
                  </a:txBody>
                  <a:tcPr>
                    <a:lnB w="12700" cap="flat" cmpd="sng" algn="ctr">
                      <a:solidFill>
                        <a:schemeClr val="tx1"/>
                      </a:solidFill>
                      <a:prstDash val="solid"/>
                      <a:round/>
                      <a:headEnd type="none" w="med" len="med"/>
                      <a:tailEnd type="none" w="med" len="med"/>
                    </a:lnB>
                    <a:solidFill>
                      <a:schemeClr val="bg1"/>
                    </a:solidFill>
                  </a:tcPr>
                </a:tc>
              </a:tr>
              <a:tr h="182018">
                <a:tc>
                  <a:txBody>
                    <a:bodyPr/>
                    <a:lstStyle/>
                    <a:p>
                      <a:pPr marL="87313" indent="0">
                        <a:lnSpc>
                          <a:spcPts val="800"/>
                        </a:lnSpc>
                      </a:pPr>
                      <a:r>
                        <a:rPr kumimoji="1" lang="ja-JP" altLang="en-US" sz="800" dirty="0" smtClean="0"/>
                        <a:t>１万人未満</a:t>
                      </a:r>
                      <a:endParaRPr kumimoji="1" lang="ja-JP" altLang="en-US" sz="800" dirty="0"/>
                    </a:p>
                  </a:txBody>
                  <a:tcPr marL="0" marR="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ts val="800"/>
                        </a:lnSpc>
                      </a:pPr>
                      <a:r>
                        <a:rPr kumimoji="1" lang="ja-JP" altLang="en-US" sz="800" dirty="0" smtClean="0"/>
                        <a:t>９４％</a:t>
                      </a:r>
                      <a:endParaRPr kumimoji="1" lang="ja-JP" altLang="en-US" sz="800" dirty="0"/>
                    </a:p>
                  </a:txBody>
                  <a:tcPr marL="0" marR="0" marT="0" marB="0" anchor="ctr">
                    <a:lnT w="12700" cap="flat" cmpd="sng" algn="ctr">
                      <a:solidFill>
                        <a:schemeClr val="tx1"/>
                      </a:solidFill>
                      <a:prstDash val="solid"/>
                      <a:round/>
                      <a:headEnd type="none" w="med" len="med"/>
                      <a:tailEnd type="none" w="med" len="med"/>
                    </a:lnT>
                    <a:solidFill>
                      <a:schemeClr val="bg1"/>
                    </a:solidFill>
                  </a:tcPr>
                </a:tc>
              </a:tr>
              <a:tr h="182018">
                <a:tc>
                  <a:txBody>
                    <a:bodyPr/>
                    <a:lstStyle/>
                    <a:p>
                      <a:pPr marL="87313" indent="0">
                        <a:lnSpc>
                          <a:spcPts val="800"/>
                        </a:lnSpc>
                      </a:pPr>
                      <a:r>
                        <a:rPr kumimoji="1" lang="ja-JP" altLang="en-US" sz="800" dirty="0" smtClean="0"/>
                        <a:t>１万人～５万人未満</a:t>
                      </a:r>
                      <a:endParaRPr kumimoji="1" lang="ja-JP" altLang="en-US" sz="800" dirty="0"/>
                    </a:p>
                  </a:txBody>
                  <a:tcPr marL="0" marR="0" marT="0" marB="0" anchor="ctr">
                    <a:solidFill>
                      <a:schemeClr val="bg1"/>
                    </a:solidFill>
                  </a:tcPr>
                </a:tc>
                <a:tc>
                  <a:txBody>
                    <a:bodyPr/>
                    <a:lstStyle/>
                    <a:p>
                      <a:pPr algn="ctr">
                        <a:lnSpc>
                          <a:spcPts val="800"/>
                        </a:lnSpc>
                      </a:pPr>
                      <a:r>
                        <a:rPr kumimoji="1" lang="ja-JP" altLang="en-US" sz="800" dirty="0" smtClean="0"/>
                        <a:t>９２％</a:t>
                      </a:r>
                      <a:endParaRPr kumimoji="1" lang="ja-JP" altLang="en-US" sz="800" dirty="0"/>
                    </a:p>
                  </a:txBody>
                  <a:tcPr marL="0" marR="0" marT="0" marB="0" anchor="ctr">
                    <a:solidFill>
                      <a:schemeClr val="bg1"/>
                    </a:solidFill>
                  </a:tcPr>
                </a:tc>
              </a:tr>
              <a:tr h="182018">
                <a:tc>
                  <a:txBody>
                    <a:bodyPr/>
                    <a:lstStyle/>
                    <a:p>
                      <a:pPr marL="87313" indent="0">
                        <a:lnSpc>
                          <a:spcPts val="800"/>
                        </a:lnSpc>
                      </a:pPr>
                      <a:r>
                        <a:rPr kumimoji="1" lang="ja-JP" altLang="en-US" sz="800" dirty="0" smtClean="0"/>
                        <a:t>５万人～１０万人未満</a:t>
                      </a:r>
                      <a:endParaRPr kumimoji="1" lang="ja-JP" altLang="en-US" sz="800" dirty="0"/>
                    </a:p>
                  </a:txBody>
                  <a:tcPr marL="0" marR="0" marT="0" marB="0" anchor="ctr">
                    <a:solidFill>
                      <a:schemeClr val="bg1"/>
                    </a:solidFill>
                  </a:tcPr>
                </a:tc>
                <a:tc>
                  <a:txBody>
                    <a:bodyPr/>
                    <a:lstStyle/>
                    <a:p>
                      <a:pPr algn="ctr">
                        <a:lnSpc>
                          <a:spcPts val="800"/>
                        </a:lnSpc>
                      </a:pPr>
                      <a:r>
                        <a:rPr kumimoji="1" lang="ja-JP" altLang="en-US" sz="800" dirty="0" smtClean="0"/>
                        <a:t>９０％</a:t>
                      </a:r>
                      <a:endParaRPr kumimoji="1" lang="ja-JP" altLang="en-US" sz="800" dirty="0"/>
                    </a:p>
                  </a:txBody>
                  <a:tcPr marL="0" marR="0" marT="0" marB="0" anchor="ctr">
                    <a:solidFill>
                      <a:schemeClr val="bg1"/>
                    </a:solidFill>
                  </a:tcPr>
                </a:tc>
              </a:tr>
              <a:tr h="182018">
                <a:tc>
                  <a:txBody>
                    <a:bodyPr/>
                    <a:lstStyle/>
                    <a:p>
                      <a:pPr marL="87313" indent="0">
                        <a:lnSpc>
                          <a:spcPts val="800"/>
                        </a:lnSpc>
                      </a:pPr>
                      <a:r>
                        <a:rPr kumimoji="1" lang="ja-JP" altLang="en-US" sz="800" dirty="0" smtClean="0"/>
                        <a:t>１０万人以上</a:t>
                      </a:r>
                      <a:endParaRPr kumimoji="1" lang="ja-JP" altLang="en-US" sz="800" dirty="0"/>
                    </a:p>
                  </a:txBody>
                  <a:tcPr marL="0" marR="0" marT="0" marB="0" anchor="ctr">
                    <a:solidFill>
                      <a:schemeClr val="bg1"/>
                    </a:solidFill>
                  </a:tcPr>
                </a:tc>
                <a:tc>
                  <a:txBody>
                    <a:bodyPr/>
                    <a:lstStyle/>
                    <a:p>
                      <a:pPr algn="ctr">
                        <a:lnSpc>
                          <a:spcPts val="800"/>
                        </a:lnSpc>
                      </a:pPr>
                      <a:r>
                        <a:rPr kumimoji="1" lang="ja-JP" altLang="en-US" sz="800" dirty="0" smtClean="0"/>
                        <a:t>８８％</a:t>
                      </a:r>
                      <a:endParaRPr kumimoji="1" lang="ja-JP" altLang="en-US" sz="800" dirty="0"/>
                    </a:p>
                  </a:txBody>
                  <a:tcPr marL="0" marR="0" marT="0" marB="0" anchor="ctr">
                    <a:solidFill>
                      <a:schemeClr val="bg1"/>
                    </a:solidFill>
                  </a:tcPr>
                </a:tc>
              </a:tr>
            </a:tbl>
          </a:graphicData>
        </a:graphic>
      </p:graphicFrame>
      <p:sp>
        <p:nvSpPr>
          <p:cNvPr id="80" name="タイトル 1"/>
          <p:cNvSpPr txBox="1">
            <a:spLocks/>
          </p:cNvSpPr>
          <p:nvPr/>
        </p:nvSpPr>
        <p:spPr>
          <a:xfrm>
            <a:off x="3344441" y="5451033"/>
            <a:ext cx="1398132" cy="407321"/>
          </a:xfrm>
          <a:prstGeom prst="rect">
            <a:avLst/>
          </a:prstGeom>
          <a:noFill/>
          <a:ln w="9525">
            <a:noFill/>
            <a:prstDash val="dash"/>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400"/>
              </a:lnSpc>
            </a:pPr>
            <a:r>
              <a:rPr lang="ja-JP" altLang="en-US" sz="1100" b="1" dirty="0" smtClean="0">
                <a:latin typeface="ＤＦ特太ゴシック体" panose="020B0509000000000000" pitchFamily="49" charset="-128"/>
                <a:ea typeface="ＤＦ特太ゴシック体" panose="020B0509000000000000" pitchFamily="49" charset="-128"/>
              </a:rPr>
              <a:t>Ａ市：１０万人 </a:t>
            </a:r>
            <a:endParaRPr lang="en-US" altLang="ja-JP" sz="1100" b="1" dirty="0" smtClean="0">
              <a:latin typeface="ＤＦ特太ゴシック体" panose="020B0509000000000000" pitchFamily="49" charset="-128"/>
              <a:ea typeface="ＤＦ特太ゴシック体" panose="020B0509000000000000" pitchFamily="49" charset="-128"/>
            </a:endParaRPr>
          </a:p>
          <a:p>
            <a:pPr algn="l">
              <a:lnSpc>
                <a:spcPts val="1400"/>
              </a:lnSpc>
            </a:pPr>
            <a:r>
              <a:rPr lang="en-US" altLang="ja-JP" sz="1050" dirty="0" smtClean="0">
                <a:latin typeface="ＭＳ Ｐ明朝" panose="02020600040205080304" pitchFamily="18" charset="-128"/>
                <a:ea typeface="ＭＳ Ｐ明朝" panose="02020600040205080304" pitchFamily="18" charset="-128"/>
              </a:rPr>
              <a:t>(</a:t>
            </a:r>
            <a:r>
              <a:rPr lang="ja-JP" altLang="en-US" sz="1050" dirty="0" smtClean="0">
                <a:latin typeface="ＭＳ Ｐ明朝" panose="02020600040205080304" pitchFamily="18" charset="-128"/>
                <a:ea typeface="ＭＳ Ｐ明朝" panose="02020600040205080304" pitchFamily="18" charset="-128"/>
              </a:rPr>
              <a:t>標準的な収納率 </a:t>
            </a:r>
            <a:r>
              <a:rPr lang="en-US" altLang="ja-JP" sz="1050" dirty="0" smtClean="0">
                <a:latin typeface="ＭＳ Ｐ明朝" panose="02020600040205080304" pitchFamily="18" charset="-128"/>
                <a:ea typeface="ＭＳ Ｐ明朝" panose="02020600040205080304" pitchFamily="18" charset="-128"/>
              </a:rPr>
              <a:t>88</a:t>
            </a:r>
            <a:r>
              <a:rPr lang="ja-JP" altLang="en-US" sz="1050" dirty="0" smtClean="0">
                <a:latin typeface="ＭＳ Ｐ明朝" panose="02020600040205080304" pitchFamily="18" charset="-128"/>
                <a:ea typeface="ＭＳ Ｐ明朝" panose="02020600040205080304" pitchFamily="18" charset="-128"/>
              </a:rPr>
              <a:t>％</a:t>
            </a:r>
            <a:r>
              <a:rPr lang="en-US" altLang="ja-JP" sz="1100" dirty="0" smtClean="0">
                <a:latin typeface="+mn-ea"/>
                <a:ea typeface="+mn-ea"/>
              </a:rPr>
              <a:t>)</a:t>
            </a:r>
          </a:p>
        </p:txBody>
      </p:sp>
      <p:sp>
        <p:nvSpPr>
          <p:cNvPr id="82" name="タイトル 1"/>
          <p:cNvSpPr txBox="1">
            <a:spLocks/>
          </p:cNvSpPr>
          <p:nvPr/>
        </p:nvSpPr>
        <p:spPr>
          <a:xfrm>
            <a:off x="3334916" y="6461800"/>
            <a:ext cx="2188815" cy="255185"/>
          </a:xfrm>
          <a:prstGeom prst="rect">
            <a:avLst/>
          </a:prstGeom>
          <a:noFill/>
          <a:ln w="9525">
            <a:noFill/>
            <a:prstDash val="dash"/>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400"/>
              </a:lnSpc>
            </a:pPr>
            <a:r>
              <a:rPr lang="ja-JP" altLang="en-US" sz="1100" b="1" dirty="0" smtClean="0">
                <a:latin typeface="ＤＦ特太ゴシック体" panose="020B0509000000000000" pitchFamily="49" charset="-128"/>
                <a:ea typeface="ＤＦ特太ゴシック体" panose="020B0509000000000000" pitchFamily="49" charset="-128"/>
              </a:rPr>
              <a:t>Ｂ町：　１万人</a:t>
            </a:r>
            <a:endParaRPr lang="en-US" altLang="ja-JP" sz="1100" b="1" dirty="0" smtClean="0">
              <a:latin typeface="ＤＦ特太ゴシック体" panose="020B0509000000000000" pitchFamily="49" charset="-128"/>
              <a:ea typeface="ＤＦ特太ゴシック体" panose="020B0509000000000000" pitchFamily="49" charset="-128"/>
            </a:endParaRPr>
          </a:p>
          <a:p>
            <a:pPr algn="l">
              <a:lnSpc>
                <a:spcPts val="1400"/>
              </a:lnSpc>
            </a:pPr>
            <a:r>
              <a:rPr lang="en-US" altLang="ja-JP" sz="1100" dirty="0" smtClean="0">
                <a:latin typeface="ＭＳ Ｐ明朝" panose="02020600040205080304" pitchFamily="18" charset="-128"/>
                <a:ea typeface="ＭＳ Ｐ明朝" panose="02020600040205080304" pitchFamily="18" charset="-128"/>
              </a:rPr>
              <a:t>(</a:t>
            </a:r>
            <a:r>
              <a:rPr lang="ja-JP" altLang="en-US" sz="1050" dirty="0" smtClean="0">
                <a:latin typeface="ＭＳ Ｐ明朝" panose="02020600040205080304" pitchFamily="18" charset="-128"/>
                <a:ea typeface="ＭＳ Ｐ明朝" panose="02020600040205080304" pitchFamily="18" charset="-128"/>
              </a:rPr>
              <a:t>標準的</a:t>
            </a:r>
            <a:r>
              <a:rPr lang="ja-JP" altLang="en-US" sz="1050" dirty="0">
                <a:latin typeface="ＭＳ Ｐ明朝" panose="02020600040205080304" pitchFamily="18" charset="-128"/>
                <a:ea typeface="ＭＳ Ｐ明朝" panose="02020600040205080304" pitchFamily="18" charset="-128"/>
              </a:rPr>
              <a:t>な</a:t>
            </a:r>
            <a:r>
              <a:rPr lang="ja-JP" altLang="en-US" sz="1050" dirty="0" smtClean="0">
                <a:latin typeface="ＭＳ Ｐ明朝" panose="02020600040205080304" pitchFamily="18" charset="-128"/>
                <a:ea typeface="ＭＳ Ｐ明朝" panose="02020600040205080304" pitchFamily="18" charset="-128"/>
              </a:rPr>
              <a:t>収納率 </a:t>
            </a:r>
            <a:r>
              <a:rPr lang="en-US" altLang="ja-JP" sz="1050" dirty="0" smtClean="0">
                <a:latin typeface="ＭＳ Ｐ明朝" panose="02020600040205080304" pitchFamily="18" charset="-128"/>
                <a:ea typeface="ＭＳ Ｐ明朝" panose="02020600040205080304" pitchFamily="18" charset="-128"/>
              </a:rPr>
              <a:t>92</a:t>
            </a:r>
            <a:r>
              <a:rPr lang="ja-JP" altLang="en-US" sz="1050" dirty="0" smtClean="0">
                <a:latin typeface="ＭＳ Ｐ明朝" panose="02020600040205080304" pitchFamily="18" charset="-128"/>
                <a:ea typeface="ＭＳ Ｐ明朝" panose="02020600040205080304" pitchFamily="18" charset="-128"/>
              </a:rPr>
              <a:t>％</a:t>
            </a:r>
            <a:r>
              <a:rPr lang="en-US" altLang="ja-JP" sz="1050" dirty="0" smtClean="0">
                <a:latin typeface="ＭＳ Ｐ明朝" panose="02020600040205080304" pitchFamily="18" charset="-128"/>
                <a:ea typeface="ＭＳ Ｐ明朝" panose="02020600040205080304" pitchFamily="18" charset="-128"/>
              </a:rPr>
              <a:t>)</a:t>
            </a:r>
            <a:endParaRPr lang="en-US" altLang="ja-JP" sz="1050" b="1" dirty="0" smtClean="0">
              <a:latin typeface="ＭＳ Ｐ明朝" panose="02020600040205080304" pitchFamily="18" charset="-128"/>
              <a:ea typeface="ＭＳ Ｐ明朝" panose="02020600040205080304" pitchFamily="18" charset="-128"/>
            </a:endParaRPr>
          </a:p>
        </p:txBody>
      </p:sp>
      <p:sp>
        <p:nvSpPr>
          <p:cNvPr id="83" name="タイトル 1"/>
          <p:cNvSpPr txBox="1">
            <a:spLocks/>
          </p:cNvSpPr>
          <p:nvPr/>
        </p:nvSpPr>
        <p:spPr>
          <a:xfrm>
            <a:off x="7734274" y="5105697"/>
            <a:ext cx="1996297" cy="598717"/>
          </a:xfrm>
          <a:prstGeom prst="rect">
            <a:avLst/>
          </a:prstGeom>
          <a:noFill/>
          <a:ln w="9525">
            <a:noFill/>
            <a:prstDash val="dash"/>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4625" indent="-174625" algn="l">
              <a:lnSpc>
                <a:spcPts val="1400"/>
              </a:lnSpc>
            </a:pPr>
            <a:r>
              <a:rPr lang="ja-JP" altLang="en-US" sz="1100" dirty="0" smtClean="0">
                <a:latin typeface="+mj-ea"/>
              </a:rPr>
              <a:t>○ ２方式</a:t>
            </a:r>
            <a:r>
              <a:rPr lang="ja-JP" altLang="en-US" sz="1100" dirty="0" smtClean="0">
                <a:latin typeface="MS UI Gothic" panose="020B0600070205080204" pitchFamily="50" charset="-128"/>
                <a:ea typeface="MS UI Gothic" panose="020B0600070205080204" pitchFamily="50" charset="-128"/>
              </a:rPr>
              <a:t>（所得割、均等割）</a:t>
            </a:r>
            <a:endParaRPr lang="en-US" altLang="ja-JP" sz="1100" dirty="0" smtClean="0">
              <a:latin typeface="MS UI Gothic" panose="020B0600070205080204" pitchFamily="50" charset="-128"/>
              <a:ea typeface="MS UI Gothic" panose="020B0600070205080204" pitchFamily="50" charset="-128"/>
            </a:endParaRPr>
          </a:p>
          <a:p>
            <a:pPr algn="l">
              <a:lnSpc>
                <a:spcPts val="1400"/>
              </a:lnSpc>
              <a:spcBef>
                <a:spcPts val="300"/>
              </a:spcBef>
            </a:pPr>
            <a:r>
              <a:rPr lang="ja-JP" altLang="en-US" sz="1100" dirty="0" smtClean="0">
                <a:latin typeface="+mj-ea"/>
              </a:rPr>
              <a:t>○ 予定収納率：</a:t>
            </a:r>
            <a:r>
              <a:rPr lang="en-US" altLang="ja-JP" sz="1100" dirty="0" smtClean="0">
                <a:latin typeface="+mj-ea"/>
              </a:rPr>
              <a:t>90</a:t>
            </a:r>
            <a:r>
              <a:rPr lang="ja-JP" altLang="en-US" sz="1100" dirty="0" smtClean="0">
                <a:latin typeface="+mj-ea"/>
              </a:rPr>
              <a:t>％</a:t>
            </a:r>
            <a:endParaRPr lang="en-US" altLang="ja-JP" sz="1100" dirty="0" smtClean="0">
              <a:latin typeface="+mj-ea"/>
            </a:endParaRPr>
          </a:p>
        </p:txBody>
      </p:sp>
      <p:sp>
        <p:nvSpPr>
          <p:cNvPr id="85" name="タイトル 1"/>
          <p:cNvSpPr txBox="1">
            <a:spLocks/>
          </p:cNvSpPr>
          <p:nvPr/>
        </p:nvSpPr>
        <p:spPr>
          <a:xfrm>
            <a:off x="7763304" y="5978185"/>
            <a:ext cx="2172676" cy="598717"/>
          </a:xfrm>
          <a:prstGeom prst="rect">
            <a:avLst/>
          </a:prstGeom>
          <a:noFill/>
          <a:ln w="9525">
            <a:noFill/>
            <a:prstDash val="dash"/>
          </a:ln>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4625" indent="-174625" algn="l">
              <a:lnSpc>
                <a:spcPts val="1400"/>
              </a:lnSpc>
            </a:pPr>
            <a:r>
              <a:rPr lang="ja-JP" altLang="en-US" sz="1100" dirty="0" smtClean="0">
                <a:latin typeface="+mj-ea"/>
              </a:rPr>
              <a:t>○ </a:t>
            </a:r>
            <a:r>
              <a:rPr lang="ja-JP" altLang="en-US" sz="1100" dirty="0">
                <a:latin typeface="+mj-ea"/>
              </a:rPr>
              <a:t>３</a:t>
            </a:r>
            <a:r>
              <a:rPr lang="ja-JP" altLang="en-US" sz="1100" dirty="0" smtClean="0">
                <a:latin typeface="+mj-ea"/>
              </a:rPr>
              <a:t>方式</a:t>
            </a:r>
            <a:r>
              <a:rPr lang="ja-JP" altLang="en-US" sz="1100" dirty="0" smtClean="0">
                <a:latin typeface="MS UI Gothic" panose="020B0600070205080204" pitchFamily="50" charset="-128"/>
                <a:ea typeface="MS UI Gothic" panose="020B0600070205080204" pitchFamily="50" charset="-128"/>
              </a:rPr>
              <a:t>（所得割、均等割、</a:t>
            </a:r>
            <a:r>
              <a:rPr lang="ja-JP" altLang="en-US" sz="1100" dirty="0">
                <a:latin typeface="MS UI Gothic" panose="020B0600070205080204" pitchFamily="50" charset="-128"/>
                <a:ea typeface="MS UI Gothic" panose="020B0600070205080204" pitchFamily="50" charset="-128"/>
              </a:rPr>
              <a:t>平等</a:t>
            </a:r>
            <a:r>
              <a:rPr lang="ja-JP" altLang="en-US" sz="1100" dirty="0" smtClean="0">
                <a:latin typeface="MS UI Gothic" panose="020B0600070205080204" pitchFamily="50" charset="-128"/>
                <a:ea typeface="MS UI Gothic" panose="020B0600070205080204" pitchFamily="50" charset="-128"/>
              </a:rPr>
              <a:t>割）</a:t>
            </a:r>
            <a:endParaRPr lang="en-US" altLang="ja-JP" sz="1100" dirty="0" smtClean="0">
              <a:latin typeface="MS UI Gothic" panose="020B0600070205080204" pitchFamily="50" charset="-128"/>
              <a:ea typeface="MS UI Gothic" panose="020B0600070205080204" pitchFamily="50" charset="-128"/>
            </a:endParaRPr>
          </a:p>
          <a:p>
            <a:pPr algn="l">
              <a:lnSpc>
                <a:spcPts val="1400"/>
              </a:lnSpc>
              <a:spcBef>
                <a:spcPts val="300"/>
              </a:spcBef>
            </a:pPr>
            <a:r>
              <a:rPr lang="ja-JP" altLang="en-US" sz="1100" dirty="0" smtClean="0">
                <a:latin typeface="+mj-ea"/>
              </a:rPr>
              <a:t>○ 予定収納率：</a:t>
            </a:r>
            <a:r>
              <a:rPr lang="en-US" altLang="ja-JP" sz="1100" dirty="0" smtClean="0">
                <a:latin typeface="+mj-ea"/>
              </a:rPr>
              <a:t>94</a:t>
            </a:r>
            <a:r>
              <a:rPr lang="ja-JP" altLang="en-US" sz="1100" dirty="0" smtClean="0">
                <a:latin typeface="+mj-ea"/>
              </a:rPr>
              <a:t>％</a:t>
            </a:r>
            <a:endParaRPr lang="en-US" altLang="ja-JP" sz="1100" dirty="0" smtClean="0">
              <a:latin typeface="+mj-ea"/>
            </a:endParaRPr>
          </a:p>
        </p:txBody>
      </p:sp>
      <p:sp>
        <p:nvSpPr>
          <p:cNvPr id="93" name="タイトル 1"/>
          <p:cNvSpPr txBox="1">
            <a:spLocks/>
          </p:cNvSpPr>
          <p:nvPr/>
        </p:nvSpPr>
        <p:spPr>
          <a:xfrm>
            <a:off x="6420198" y="3200928"/>
            <a:ext cx="3260602" cy="789916"/>
          </a:xfrm>
          <a:prstGeom prst="rect">
            <a:avLst/>
          </a:prstGeom>
          <a:solidFill>
            <a:schemeClr val="accent5">
              <a:lumMod val="20000"/>
              <a:lumOff val="80000"/>
              <a:alpha val="70000"/>
            </a:schemeClr>
          </a:solidFill>
          <a:ln w="6350">
            <a:solidFill>
              <a:srgbClr val="002060"/>
            </a:solidFill>
            <a:prstDash val="dash"/>
          </a:ln>
        </p:spPr>
        <p:txBody>
          <a:bodyPr vert="horz" lIns="72000" tIns="36000" rIns="72000" bIns="36000" rtlCol="0"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4625" indent="-174625" algn="l">
              <a:lnSpc>
                <a:spcPts val="1800"/>
              </a:lnSpc>
            </a:pPr>
            <a:r>
              <a:rPr lang="ja-JP" altLang="en-US" sz="1300" dirty="0" smtClean="0">
                <a:latin typeface="+mn-ea"/>
                <a:ea typeface="+mn-ea"/>
              </a:rPr>
              <a:t>○ 都道府県が定めた標準的な保険料算定方式等を</a:t>
            </a:r>
            <a:r>
              <a:rPr lang="ja-JP" altLang="en-US" sz="1300" dirty="0">
                <a:latin typeface="+mn-ea"/>
                <a:ea typeface="+mn-ea"/>
              </a:rPr>
              <a:t>参考に</a:t>
            </a:r>
            <a:r>
              <a:rPr lang="ja-JP" altLang="en-US" sz="1300" dirty="0" smtClean="0">
                <a:latin typeface="+mn-ea"/>
                <a:ea typeface="+mn-ea"/>
              </a:rPr>
              <a:t>、</a:t>
            </a:r>
            <a:r>
              <a:rPr lang="ja-JP" altLang="en-US" sz="1300" b="1" u="sng" dirty="0" smtClean="0">
                <a:latin typeface="+mn-ea"/>
                <a:ea typeface="+mn-ea"/>
              </a:rPr>
              <a:t>実際の算定方式や保険料率を</a:t>
            </a:r>
            <a:r>
              <a:rPr lang="ja-JP" altLang="en-US" sz="1300" b="1" u="sng" dirty="0">
                <a:latin typeface="+mn-ea"/>
                <a:ea typeface="+mn-ea"/>
              </a:rPr>
              <a:t>定め</a:t>
            </a:r>
            <a:r>
              <a:rPr lang="ja-JP" altLang="en-US" sz="1300" dirty="0" smtClean="0">
                <a:latin typeface="+mn-ea"/>
                <a:ea typeface="+mn-ea"/>
              </a:rPr>
              <a:t>、</a:t>
            </a:r>
            <a:r>
              <a:rPr lang="ja-JP" altLang="en-US" sz="1300" b="1" u="sng" dirty="0" smtClean="0">
                <a:latin typeface="+mn-ea"/>
                <a:ea typeface="+mn-ea"/>
              </a:rPr>
              <a:t>保険料を賦課、徴収</a:t>
            </a:r>
            <a:endParaRPr lang="en-US" altLang="ja-JP" sz="1300" dirty="0" smtClean="0">
              <a:latin typeface="+mn-ea"/>
              <a:ea typeface="+mn-ea"/>
            </a:endParaRPr>
          </a:p>
        </p:txBody>
      </p:sp>
      <p:sp>
        <p:nvSpPr>
          <p:cNvPr id="95" name="テキスト ボックス 94"/>
          <p:cNvSpPr txBox="1"/>
          <p:nvPr/>
        </p:nvSpPr>
        <p:spPr>
          <a:xfrm>
            <a:off x="1136576" y="5157192"/>
            <a:ext cx="936104" cy="537902"/>
          </a:xfrm>
          <a:prstGeom prst="rect">
            <a:avLst/>
          </a:prstGeom>
          <a:noFill/>
          <a:ln w="0">
            <a:noFill/>
          </a:ln>
        </p:spPr>
        <p:txBody>
          <a:bodyPr vert="horz" wrap="square" lIns="0" tIns="0" rIns="0" bIns="0" rtlCol="0" anchor="ctr">
            <a:noAutofit/>
          </a:bodyPr>
          <a:lstStyle/>
          <a:p>
            <a:pPr algn="ctr"/>
            <a:r>
              <a:rPr lang="ja-JP" altLang="en-US" dirty="0">
                <a:solidFill>
                  <a:srgbClr val="FF0000"/>
                </a:solidFill>
                <a:latin typeface="ＤＦ特太ゴシック体" panose="020B0509000000000000" pitchFamily="49" charset="-128"/>
                <a:ea typeface="ＤＦ特太ゴシック体" panose="020B0509000000000000" pitchFamily="49" charset="-128"/>
              </a:rPr>
              <a:t>①</a:t>
            </a:r>
            <a:endPar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96" name="テキスト ボックス 95"/>
          <p:cNvSpPr txBox="1"/>
          <p:nvPr/>
        </p:nvSpPr>
        <p:spPr>
          <a:xfrm>
            <a:off x="3454784" y="3120670"/>
            <a:ext cx="778136" cy="437428"/>
          </a:xfrm>
          <a:prstGeom prst="rect">
            <a:avLst/>
          </a:prstGeom>
          <a:noFill/>
          <a:ln w="0">
            <a:noFill/>
          </a:ln>
        </p:spPr>
        <p:txBody>
          <a:bodyPr vert="horz" wrap="square" lIns="0" tIns="0" rIns="0" bIns="0" rtlCol="0" anchor="ctr">
            <a:noAutofit/>
          </a:bodyPr>
          <a:lstStyle/>
          <a:p>
            <a:pPr algn="ctr"/>
            <a:r>
              <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rPr>
              <a:t>②</a:t>
            </a:r>
          </a:p>
        </p:txBody>
      </p:sp>
      <p:sp>
        <p:nvSpPr>
          <p:cNvPr id="97" name="テキスト ボックス 96"/>
          <p:cNvSpPr txBox="1"/>
          <p:nvPr/>
        </p:nvSpPr>
        <p:spPr>
          <a:xfrm>
            <a:off x="6105128" y="4686058"/>
            <a:ext cx="936104" cy="537902"/>
          </a:xfrm>
          <a:prstGeom prst="rect">
            <a:avLst/>
          </a:prstGeom>
          <a:noFill/>
          <a:ln w="0">
            <a:noFill/>
          </a:ln>
        </p:spPr>
        <p:txBody>
          <a:bodyPr vert="horz" wrap="square" lIns="0" tIns="0" rIns="0" bIns="0" rtlCol="0" anchor="ctr">
            <a:noAutofit/>
          </a:bodyPr>
          <a:lstStyle/>
          <a:p>
            <a:pPr algn="ctr"/>
            <a:r>
              <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rPr>
              <a:t>③</a:t>
            </a:r>
          </a:p>
        </p:txBody>
      </p:sp>
      <p:sp>
        <p:nvSpPr>
          <p:cNvPr id="47" name="タイトル 1"/>
          <p:cNvSpPr txBox="1">
            <a:spLocks/>
          </p:cNvSpPr>
          <p:nvPr/>
        </p:nvSpPr>
        <p:spPr>
          <a:xfrm>
            <a:off x="4685896" y="5214419"/>
            <a:ext cx="1059192" cy="417038"/>
          </a:xfrm>
          <a:prstGeom prst="rect">
            <a:avLst/>
          </a:prstGeom>
          <a:solidFill>
            <a:schemeClr val="bg1"/>
          </a:solidFill>
          <a:ln w="19050">
            <a:solidFill>
              <a:schemeClr val="tx1"/>
            </a:solidFill>
            <a:prstDash val="sysDash"/>
          </a:ln>
        </p:spPr>
        <p:txBody>
          <a:bodyPr vert="horz" lIns="0" tIns="36000" rIns="0" bIns="3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1600"/>
              </a:lnSpc>
            </a:pPr>
            <a:r>
              <a:rPr lang="en-US" altLang="ja-JP" sz="1100" b="1" dirty="0" smtClean="0">
                <a:latin typeface="+mj-ea"/>
              </a:rPr>
              <a:t>A</a:t>
            </a:r>
            <a:r>
              <a:rPr lang="ja-JP" altLang="en-US" sz="1100" b="1" dirty="0" smtClean="0">
                <a:latin typeface="+mj-ea"/>
              </a:rPr>
              <a:t>市の</a:t>
            </a:r>
            <a:endParaRPr lang="en-US" altLang="ja-JP" sz="1100" b="1" dirty="0" smtClean="0">
              <a:latin typeface="+mj-ea"/>
            </a:endParaRPr>
          </a:p>
          <a:p>
            <a:pPr>
              <a:lnSpc>
                <a:spcPts val="1600"/>
              </a:lnSpc>
            </a:pPr>
            <a:r>
              <a:rPr lang="ja-JP" altLang="en-US" sz="1100" b="1" dirty="0" smtClean="0">
                <a:latin typeface="+mj-ea"/>
              </a:rPr>
              <a:t>標準保険料率</a:t>
            </a:r>
            <a:endParaRPr lang="en-US" altLang="ja-JP" sz="1100" b="1" dirty="0" smtClean="0">
              <a:latin typeface="+mj-ea"/>
            </a:endParaRPr>
          </a:p>
        </p:txBody>
      </p:sp>
      <p:sp>
        <p:nvSpPr>
          <p:cNvPr id="53" name="タイトル 1"/>
          <p:cNvSpPr txBox="1">
            <a:spLocks/>
          </p:cNvSpPr>
          <p:nvPr/>
        </p:nvSpPr>
        <p:spPr>
          <a:xfrm>
            <a:off x="9288791" y="4906690"/>
            <a:ext cx="676303" cy="174085"/>
          </a:xfrm>
          <a:prstGeom prst="rect">
            <a:avLst/>
          </a:prstGeom>
          <a:noFill/>
          <a:ln w="9525">
            <a:noFill/>
            <a:prstDash val="dash"/>
          </a:ln>
        </p:spPr>
        <p:txBody>
          <a:bodyPr vert="horz" lIns="0" tIns="0" rIns="0" bIns="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4625" indent="-174625" algn="l">
              <a:lnSpc>
                <a:spcPts val="1400"/>
              </a:lnSpc>
            </a:pPr>
            <a:r>
              <a:rPr lang="ja-JP" altLang="en-US" sz="1200" b="1" dirty="0" smtClean="0">
                <a:latin typeface="+mj-ea"/>
              </a:rPr>
              <a:t>（例）</a:t>
            </a:r>
            <a:endParaRPr lang="en-US" altLang="ja-JP" sz="1200" b="1" dirty="0" smtClean="0">
              <a:latin typeface="+mj-ea"/>
            </a:endParaRPr>
          </a:p>
        </p:txBody>
      </p:sp>
      <p:sp>
        <p:nvSpPr>
          <p:cNvPr id="55" name="タイトル 1"/>
          <p:cNvSpPr txBox="1">
            <a:spLocks/>
          </p:cNvSpPr>
          <p:nvPr/>
        </p:nvSpPr>
        <p:spPr>
          <a:xfrm>
            <a:off x="4685896" y="6063791"/>
            <a:ext cx="1059192" cy="417038"/>
          </a:xfrm>
          <a:prstGeom prst="rect">
            <a:avLst/>
          </a:prstGeom>
          <a:solidFill>
            <a:schemeClr val="bg1"/>
          </a:solidFill>
          <a:ln w="19050">
            <a:solidFill>
              <a:schemeClr val="tx1"/>
            </a:solidFill>
            <a:prstDash val="sysDash"/>
          </a:ln>
        </p:spPr>
        <p:txBody>
          <a:bodyPr vert="horz" lIns="0" tIns="36000" rIns="0" bIns="3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1600"/>
              </a:lnSpc>
            </a:pPr>
            <a:r>
              <a:rPr lang="ja-JP" altLang="en-US" sz="1100" b="1" dirty="0">
                <a:latin typeface="+mj-ea"/>
              </a:rPr>
              <a:t>Ｂ</a:t>
            </a:r>
            <a:r>
              <a:rPr lang="ja-JP" altLang="en-US" sz="1100" b="1" dirty="0" smtClean="0">
                <a:latin typeface="+mj-ea"/>
              </a:rPr>
              <a:t>町の</a:t>
            </a:r>
            <a:endParaRPr lang="en-US" altLang="ja-JP" sz="1100" b="1" dirty="0" smtClean="0">
              <a:latin typeface="+mj-ea"/>
            </a:endParaRPr>
          </a:p>
          <a:p>
            <a:pPr>
              <a:lnSpc>
                <a:spcPts val="1600"/>
              </a:lnSpc>
            </a:pPr>
            <a:r>
              <a:rPr lang="ja-JP" altLang="en-US" sz="1100" b="1" dirty="0" smtClean="0">
                <a:latin typeface="+mj-ea"/>
              </a:rPr>
              <a:t>標準保険料率</a:t>
            </a:r>
            <a:endParaRPr lang="en-US" altLang="ja-JP" sz="1100" b="1" dirty="0" smtClean="0">
              <a:latin typeface="+mj-ea"/>
            </a:endParaRPr>
          </a:p>
        </p:txBody>
      </p:sp>
      <p:sp>
        <p:nvSpPr>
          <p:cNvPr id="51" name="テキスト ボックス 50"/>
          <p:cNvSpPr txBox="1"/>
          <p:nvPr/>
        </p:nvSpPr>
        <p:spPr>
          <a:xfrm>
            <a:off x="4175902" y="4829915"/>
            <a:ext cx="778136" cy="437428"/>
          </a:xfrm>
          <a:prstGeom prst="rect">
            <a:avLst/>
          </a:prstGeom>
          <a:noFill/>
          <a:ln w="0">
            <a:noFill/>
          </a:ln>
        </p:spPr>
        <p:txBody>
          <a:bodyPr vert="horz" wrap="square" lIns="0" tIns="0" rIns="0" bIns="0" rtlCol="0" anchor="ctr">
            <a:noAutofit/>
          </a:bodyPr>
          <a:lstStyle/>
          <a:p>
            <a:pPr algn="ctr"/>
            <a:r>
              <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rPr>
              <a:t>②</a:t>
            </a:r>
          </a:p>
        </p:txBody>
      </p:sp>
      <p:sp>
        <p:nvSpPr>
          <p:cNvPr id="57" name="角丸四角形吹き出し 56"/>
          <p:cNvSpPr/>
          <p:nvPr/>
        </p:nvSpPr>
        <p:spPr>
          <a:xfrm>
            <a:off x="6887898" y="4078794"/>
            <a:ext cx="2792902" cy="748308"/>
          </a:xfrm>
          <a:prstGeom prst="wedgeRoundRectCallout">
            <a:avLst>
              <a:gd name="adj1" fmla="val -60114"/>
              <a:gd name="adj2" fmla="val 50380"/>
              <a:gd name="adj3" fmla="val 16667"/>
            </a:avLst>
          </a:prstGeom>
          <a:solidFill>
            <a:schemeClr val="bg1"/>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indent="-85725"/>
            <a:r>
              <a:rPr lang="en-US" altLang="ja-JP" sz="1050" dirty="0" smtClean="0">
                <a:solidFill>
                  <a:schemeClr val="tx1"/>
                </a:solidFill>
                <a:latin typeface="ＭＳ Ｐ明朝" panose="02020600040205080304" pitchFamily="18" charset="-128"/>
                <a:ea typeface="ＭＳ Ｐ明朝" panose="02020600040205080304" pitchFamily="18" charset="-128"/>
              </a:rPr>
              <a:t>※ </a:t>
            </a:r>
            <a:r>
              <a:rPr lang="ja-JP" altLang="en-US" sz="1050" dirty="0">
                <a:solidFill>
                  <a:schemeClr val="tx1"/>
                </a:solidFill>
                <a:latin typeface="ＭＳ Ｐ明朝" panose="02020600040205080304" pitchFamily="18" charset="-128"/>
                <a:ea typeface="ＭＳ Ｐ明朝" panose="02020600040205080304" pitchFamily="18" charset="-128"/>
              </a:rPr>
              <a:t>市町村</a:t>
            </a:r>
            <a:r>
              <a:rPr lang="ja-JP" altLang="en-US" sz="1050" dirty="0" smtClean="0">
                <a:solidFill>
                  <a:schemeClr val="tx1"/>
                </a:solidFill>
                <a:latin typeface="ＭＳ Ｐ明朝" panose="02020600040205080304" pitchFamily="18" charset="-128"/>
                <a:ea typeface="ＭＳ Ｐ明朝" panose="02020600040205080304" pitchFamily="18" charset="-128"/>
              </a:rPr>
              <a:t>は、都道府県が設定する標準的な収納率よりも高い収納率をあげれば、「標準保険料率」よりも安い保険料率を設定できる。（収納インセンティブの確保）</a:t>
            </a:r>
            <a:endParaRPr lang="en-US" altLang="ja-JP" sz="1050" dirty="0">
              <a:solidFill>
                <a:schemeClr val="tx1"/>
              </a:solidFill>
              <a:latin typeface="ＭＳ Ｐ明朝" panose="02020600040205080304" pitchFamily="18" charset="-128"/>
              <a:ea typeface="ＭＳ Ｐ明朝" panose="02020600040205080304" pitchFamily="18" charset="-128"/>
            </a:endParaRPr>
          </a:p>
        </p:txBody>
      </p:sp>
      <p:cxnSp>
        <p:nvCxnSpPr>
          <p:cNvPr id="59" name="直線コネクタ 58"/>
          <p:cNvCxnSpPr/>
          <p:nvPr/>
        </p:nvCxnSpPr>
        <p:spPr>
          <a:xfrm>
            <a:off x="-43542" y="303628"/>
            <a:ext cx="9965094"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0" name="テキスト ボックス 49"/>
          <p:cNvSpPr txBox="1"/>
          <p:nvPr/>
        </p:nvSpPr>
        <p:spPr>
          <a:xfrm>
            <a:off x="1170484" y="6059450"/>
            <a:ext cx="936104" cy="537902"/>
          </a:xfrm>
          <a:prstGeom prst="rect">
            <a:avLst/>
          </a:prstGeom>
          <a:noFill/>
          <a:ln w="0">
            <a:noFill/>
          </a:ln>
        </p:spPr>
        <p:txBody>
          <a:bodyPr vert="horz" wrap="square" lIns="0" tIns="0" rIns="0" bIns="0" rtlCol="0" anchor="ctr">
            <a:noAutofit/>
          </a:bodyPr>
          <a:lstStyle/>
          <a:p>
            <a:pPr algn="ctr"/>
            <a:r>
              <a:rPr lang="ja-JP" altLang="en-US" dirty="0">
                <a:solidFill>
                  <a:srgbClr val="FF0000"/>
                </a:solidFill>
                <a:latin typeface="ＤＦ特太ゴシック体" panose="020B0509000000000000" pitchFamily="49" charset="-128"/>
                <a:ea typeface="ＤＦ特太ゴシック体" panose="020B0509000000000000" pitchFamily="49" charset="-128"/>
              </a:rPr>
              <a:t>①</a:t>
            </a:r>
            <a:endParaRPr kumimoji="1" lang="ja-JP" altLang="en-US"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3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4</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9" name="正方形/長方形 38"/>
          <p:cNvSpPr/>
          <p:nvPr/>
        </p:nvSpPr>
        <p:spPr>
          <a:xfrm>
            <a:off x="7789778" y="-59900"/>
            <a:ext cx="2131774"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Tree>
    <p:extLst>
      <p:ext uri="{BB962C8B-B14F-4D97-AF65-F5344CB8AC3E}">
        <p14:creationId xmlns:p14="http://schemas.microsoft.com/office/powerpoint/2010/main" val="16204806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338811"/>
            <a:ext cx="9906000"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テキスト ボックス 4"/>
          <p:cNvSpPr txBox="1"/>
          <p:nvPr/>
        </p:nvSpPr>
        <p:spPr>
          <a:xfrm>
            <a:off x="12031" y="647545"/>
            <a:ext cx="9689431" cy="920438"/>
          </a:xfrm>
          <a:prstGeom prst="rect">
            <a:avLst/>
          </a:prstGeom>
          <a:noFill/>
        </p:spPr>
        <p:txBody>
          <a:bodyPr wrap="square" lIns="88574" tIns="44288" rIns="88574" bIns="44288" rtlCol="0">
            <a:spAutoFit/>
          </a:bodyPr>
          <a:lstStyle/>
          <a:p>
            <a:pPr defTabSz="899727"/>
            <a:r>
              <a:rPr lang="ja-JP" altLang="en-US" dirty="0" smtClean="0">
                <a:solidFill>
                  <a:prstClr val="black"/>
                </a:solidFill>
                <a:latin typeface="+mn-ea"/>
              </a:rPr>
              <a:t>○　国民健康</a:t>
            </a:r>
            <a:r>
              <a:rPr lang="ja-JP" altLang="en-US" dirty="0" err="1" smtClean="0">
                <a:solidFill>
                  <a:prstClr val="black"/>
                </a:solidFill>
                <a:latin typeface="+mn-ea"/>
              </a:rPr>
              <a:t>保険保険</a:t>
            </a:r>
            <a:r>
              <a:rPr lang="ja-JP" altLang="en-US" dirty="0" smtClean="0">
                <a:solidFill>
                  <a:prstClr val="black"/>
                </a:solidFill>
                <a:latin typeface="+mn-ea"/>
              </a:rPr>
              <a:t>給付費等交付金は下記２つの目的で交付される。</a:t>
            </a:r>
            <a:endParaRPr lang="en-US" altLang="ja-JP" dirty="0" smtClean="0">
              <a:solidFill>
                <a:prstClr val="black"/>
              </a:solidFill>
              <a:latin typeface="+mn-ea"/>
            </a:endParaRPr>
          </a:p>
          <a:p>
            <a:pPr defTabSz="899727"/>
            <a:r>
              <a:rPr lang="ja-JP" altLang="en-US" dirty="0">
                <a:solidFill>
                  <a:prstClr val="black"/>
                </a:solidFill>
                <a:latin typeface="+mn-ea"/>
              </a:rPr>
              <a:t>　</a:t>
            </a:r>
            <a:r>
              <a:rPr lang="ja-JP" altLang="en-US" dirty="0" smtClean="0">
                <a:solidFill>
                  <a:prstClr val="black"/>
                </a:solidFill>
                <a:latin typeface="+mn-ea"/>
              </a:rPr>
              <a:t>①「保険給付の実施その他の国民健康保険事業の円滑かつ確実な実施」（普通給付分）</a:t>
            </a:r>
            <a:endParaRPr lang="en-US" altLang="ja-JP" dirty="0" smtClean="0">
              <a:solidFill>
                <a:prstClr val="black"/>
              </a:solidFill>
              <a:latin typeface="+mn-ea"/>
            </a:endParaRPr>
          </a:p>
          <a:p>
            <a:pPr defTabSz="899727"/>
            <a:r>
              <a:rPr lang="ja-JP" altLang="en-US" dirty="0">
                <a:solidFill>
                  <a:prstClr val="black"/>
                </a:solidFill>
                <a:latin typeface="+mn-ea"/>
              </a:rPr>
              <a:t>　</a:t>
            </a:r>
            <a:r>
              <a:rPr lang="ja-JP" altLang="en-US" dirty="0" smtClean="0">
                <a:solidFill>
                  <a:prstClr val="black"/>
                </a:solidFill>
                <a:latin typeface="+mn-ea"/>
              </a:rPr>
              <a:t>②「当該都道府県内の市町村の財政状況その他の事情に応じた財政の調整」（特別給付分）</a:t>
            </a:r>
            <a:endParaRPr lang="en-US" altLang="ja-JP" dirty="0" smtClean="0">
              <a:solidFill>
                <a:prstClr val="black"/>
              </a:solidFill>
              <a:latin typeface="+mn-ea"/>
            </a:endParaRPr>
          </a:p>
        </p:txBody>
      </p:sp>
      <p:sp>
        <p:nvSpPr>
          <p:cNvPr id="6" name="テキスト ボックス 5"/>
          <p:cNvSpPr txBox="1"/>
          <p:nvPr/>
        </p:nvSpPr>
        <p:spPr>
          <a:xfrm>
            <a:off x="80838" y="2151457"/>
            <a:ext cx="1346844" cy="369332"/>
          </a:xfrm>
          <a:prstGeom prst="rect">
            <a:avLst/>
          </a:prstGeom>
          <a:noFill/>
          <a:ln>
            <a:solidFill>
              <a:schemeClr val="tx1"/>
            </a:solidFill>
          </a:ln>
        </p:spPr>
        <p:txBody>
          <a:bodyPr wrap="none" rtlCol="0">
            <a:spAutoFit/>
          </a:bodyPr>
          <a:lstStyle/>
          <a:p>
            <a:r>
              <a:rPr lang="ja-JP" altLang="en-US" b="1" dirty="0" smtClean="0">
                <a:solidFill>
                  <a:prstClr val="black"/>
                </a:solidFill>
                <a:latin typeface="+mn-ea"/>
              </a:rPr>
              <a:t>普通給付分</a:t>
            </a:r>
            <a:endParaRPr lang="ja-JP" altLang="en-US" b="1" u="sng" dirty="0">
              <a:solidFill>
                <a:srgbClr val="FF0000"/>
              </a:solidFill>
              <a:latin typeface="+mn-ea"/>
            </a:endParaRPr>
          </a:p>
        </p:txBody>
      </p:sp>
      <p:sp>
        <p:nvSpPr>
          <p:cNvPr id="7" name="テキスト ボックス 6"/>
          <p:cNvSpPr txBox="1"/>
          <p:nvPr/>
        </p:nvSpPr>
        <p:spPr>
          <a:xfrm>
            <a:off x="80838" y="2523675"/>
            <a:ext cx="5472000" cy="1015663"/>
          </a:xfrm>
          <a:prstGeom prst="rect">
            <a:avLst/>
          </a:prstGeom>
          <a:noFill/>
          <a:ln>
            <a:solidFill>
              <a:schemeClr val="tx1"/>
            </a:solidFill>
          </a:ln>
        </p:spPr>
        <p:txBody>
          <a:bodyPr wrap="square" rtlCol="0">
            <a:spAutoFit/>
          </a:bodyPr>
          <a:lstStyle/>
          <a:p>
            <a:r>
              <a:rPr lang="ja-JP" altLang="en-US" dirty="0" smtClean="0">
                <a:solidFill>
                  <a:prstClr val="black"/>
                </a:solidFill>
                <a:latin typeface="+mn-ea"/>
              </a:rPr>
              <a:t>・各市町村が保険給付に要した費用を全額交付</a:t>
            </a:r>
            <a:endParaRPr lang="en-US" altLang="ja-JP" dirty="0" smtClean="0">
              <a:solidFill>
                <a:prstClr val="black"/>
              </a:solidFill>
              <a:latin typeface="+mn-ea"/>
            </a:endParaRPr>
          </a:p>
          <a:p>
            <a:r>
              <a:rPr lang="ja-JP" altLang="en-US" sz="1400" dirty="0" smtClean="0">
                <a:solidFill>
                  <a:prstClr val="black"/>
                </a:solidFill>
                <a:latin typeface="ＭＳ 明朝" panose="02020609040205080304" pitchFamily="17" charset="-128"/>
                <a:ea typeface="ＭＳ 明朝" panose="02020609040205080304" pitchFamily="17" charset="-128"/>
              </a:rPr>
              <a:t>（療養の給付、入院時食事療養費、入院時生活療養費、</a:t>
            </a:r>
            <a:endParaRPr lang="en-US" altLang="ja-JP" sz="1400" dirty="0" smtClean="0">
              <a:solidFill>
                <a:prstClr val="black"/>
              </a:solidFill>
              <a:latin typeface="ＭＳ 明朝" panose="02020609040205080304" pitchFamily="17" charset="-128"/>
              <a:ea typeface="ＭＳ 明朝" panose="02020609040205080304" pitchFamily="17" charset="-128"/>
            </a:endParaRPr>
          </a:p>
          <a:p>
            <a:r>
              <a:rPr lang="ja-JP" altLang="en-US" sz="1400" dirty="0">
                <a:solidFill>
                  <a:prstClr val="black"/>
                </a:solidFill>
                <a:latin typeface="ＭＳ 明朝" panose="02020609040205080304" pitchFamily="17" charset="-128"/>
                <a:ea typeface="ＭＳ 明朝" panose="02020609040205080304" pitchFamily="17" charset="-128"/>
              </a:rPr>
              <a:t>　</a:t>
            </a:r>
            <a:r>
              <a:rPr lang="ja-JP" altLang="en-US" sz="1400" dirty="0" smtClean="0">
                <a:solidFill>
                  <a:prstClr val="black"/>
                </a:solidFill>
                <a:latin typeface="ＭＳ 明朝" panose="02020609040205080304" pitchFamily="17" charset="-128"/>
                <a:ea typeface="ＭＳ 明朝" panose="02020609040205080304" pitchFamily="17" charset="-128"/>
              </a:rPr>
              <a:t>保険外併用療養費、療養費、訪問看護療養費、特別療養費、</a:t>
            </a:r>
            <a:endParaRPr lang="en-US" altLang="ja-JP" sz="1400" dirty="0" smtClean="0">
              <a:solidFill>
                <a:prstClr val="black"/>
              </a:solidFill>
              <a:latin typeface="ＭＳ 明朝" panose="02020609040205080304" pitchFamily="17" charset="-128"/>
              <a:ea typeface="ＭＳ 明朝" panose="02020609040205080304" pitchFamily="17" charset="-128"/>
            </a:endParaRPr>
          </a:p>
          <a:p>
            <a:r>
              <a:rPr lang="ja-JP" altLang="en-US" sz="1400" dirty="0">
                <a:solidFill>
                  <a:prstClr val="black"/>
                </a:solidFill>
                <a:latin typeface="ＭＳ 明朝" panose="02020609040205080304" pitchFamily="17" charset="-128"/>
                <a:ea typeface="ＭＳ 明朝" panose="02020609040205080304" pitchFamily="17" charset="-128"/>
              </a:rPr>
              <a:t>　</a:t>
            </a:r>
            <a:r>
              <a:rPr lang="ja-JP" altLang="en-US" sz="1400" dirty="0" smtClean="0">
                <a:solidFill>
                  <a:prstClr val="black"/>
                </a:solidFill>
                <a:latin typeface="ＭＳ 明朝" panose="02020609040205080304" pitchFamily="17" charset="-128"/>
                <a:ea typeface="ＭＳ 明朝" panose="02020609040205080304" pitchFamily="17" charset="-128"/>
              </a:rPr>
              <a:t>移送費、高額療養費、高額介護合算療養費）</a:t>
            </a:r>
            <a:endParaRPr lang="en-US" altLang="ja-JP" sz="1400" dirty="0" smtClean="0">
              <a:solidFill>
                <a:prstClr val="black"/>
              </a:solidFill>
              <a:latin typeface="ＭＳ 明朝" panose="02020609040205080304" pitchFamily="17" charset="-128"/>
              <a:ea typeface="ＭＳ 明朝" panose="02020609040205080304" pitchFamily="17" charset="-128"/>
            </a:endParaRPr>
          </a:p>
        </p:txBody>
      </p:sp>
      <p:sp>
        <p:nvSpPr>
          <p:cNvPr id="8" name="テキスト ボックス 7"/>
          <p:cNvSpPr txBox="1"/>
          <p:nvPr/>
        </p:nvSpPr>
        <p:spPr>
          <a:xfrm>
            <a:off x="80838" y="3855226"/>
            <a:ext cx="1346844" cy="369332"/>
          </a:xfrm>
          <a:prstGeom prst="rect">
            <a:avLst/>
          </a:prstGeom>
          <a:noFill/>
          <a:ln>
            <a:solidFill>
              <a:schemeClr val="tx1"/>
            </a:solidFill>
          </a:ln>
        </p:spPr>
        <p:txBody>
          <a:bodyPr wrap="none" rtlCol="0">
            <a:spAutoFit/>
          </a:bodyPr>
          <a:lstStyle/>
          <a:p>
            <a:r>
              <a:rPr lang="ja-JP" altLang="en-US" b="1" dirty="0" smtClean="0">
                <a:solidFill>
                  <a:prstClr val="black"/>
                </a:solidFill>
                <a:latin typeface="+mn-ea"/>
              </a:rPr>
              <a:t>特別給付分</a:t>
            </a:r>
            <a:endParaRPr lang="ja-JP" altLang="en-US" b="1" u="sng" dirty="0">
              <a:solidFill>
                <a:srgbClr val="FF0000"/>
              </a:solidFill>
              <a:latin typeface="+mn-ea"/>
            </a:endParaRPr>
          </a:p>
        </p:txBody>
      </p:sp>
      <p:sp>
        <p:nvSpPr>
          <p:cNvPr id="9" name="テキスト ボックス 8"/>
          <p:cNvSpPr txBox="1"/>
          <p:nvPr/>
        </p:nvSpPr>
        <p:spPr>
          <a:xfrm>
            <a:off x="80838" y="4227641"/>
            <a:ext cx="5472000" cy="1200329"/>
          </a:xfrm>
          <a:prstGeom prst="rect">
            <a:avLst/>
          </a:prstGeom>
          <a:noFill/>
          <a:ln>
            <a:solidFill>
              <a:schemeClr val="tx1"/>
            </a:solidFill>
          </a:ln>
        </p:spPr>
        <p:txBody>
          <a:bodyPr wrap="square" rtlCol="0">
            <a:spAutoFit/>
          </a:bodyPr>
          <a:lstStyle/>
          <a:p>
            <a:r>
              <a:rPr lang="ja-JP" altLang="en-US" dirty="0" smtClean="0">
                <a:solidFill>
                  <a:prstClr val="black"/>
                </a:solidFill>
                <a:latin typeface="+mn-ea"/>
              </a:rPr>
              <a:t>・市町村向けの国の特別調整交付金分</a:t>
            </a:r>
            <a:endParaRPr lang="en-US" altLang="ja-JP" dirty="0" smtClean="0">
              <a:solidFill>
                <a:prstClr val="black"/>
              </a:solidFill>
              <a:latin typeface="+mn-ea"/>
            </a:endParaRPr>
          </a:p>
          <a:p>
            <a:r>
              <a:rPr lang="ja-JP" altLang="en-US" dirty="0" smtClean="0">
                <a:solidFill>
                  <a:prstClr val="black"/>
                </a:solidFill>
                <a:latin typeface="+mn-ea"/>
              </a:rPr>
              <a:t>・都道府県繰入金の２号交付金分（激変緩和分を含む）</a:t>
            </a:r>
            <a:endParaRPr lang="en-US" altLang="ja-JP" dirty="0" smtClean="0">
              <a:solidFill>
                <a:prstClr val="black"/>
              </a:solidFill>
              <a:latin typeface="+mn-ea"/>
            </a:endParaRPr>
          </a:p>
          <a:p>
            <a:r>
              <a:rPr lang="ja-JP" altLang="en-US" dirty="0" smtClean="0">
                <a:solidFill>
                  <a:prstClr val="black"/>
                </a:solidFill>
                <a:latin typeface="+mn-ea"/>
              </a:rPr>
              <a:t>・保険者努力支援制度分</a:t>
            </a:r>
            <a:endParaRPr lang="en-US" altLang="ja-JP" dirty="0" smtClean="0">
              <a:solidFill>
                <a:prstClr val="black"/>
              </a:solidFill>
              <a:latin typeface="+mn-ea"/>
            </a:endParaRPr>
          </a:p>
          <a:p>
            <a:r>
              <a:rPr lang="ja-JP" altLang="en-US" dirty="0" smtClean="0">
                <a:solidFill>
                  <a:prstClr val="black"/>
                </a:solidFill>
                <a:latin typeface="+mn-ea"/>
              </a:rPr>
              <a:t>・特定健診費用の３分の２負担分</a:t>
            </a:r>
          </a:p>
        </p:txBody>
      </p:sp>
      <p:sp>
        <p:nvSpPr>
          <p:cNvPr id="11" name="テキスト ボックス 10"/>
          <p:cNvSpPr txBox="1"/>
          <p:nvPr/>
        </p:nvSpPr>
        <p:spPr>
          <a:xfrm>
            <a:off x="5689972" y="1906379"/>
            <a:ext cx="4032448" cy="400110"/>
          </a:xfrm>
          <a:prstGeom prst="rect">
            <a:avLst/>
          </a:prstGeom>
          <a:solidFill>
            <a:srgbClr val="FFCC99"/>
          </a:solidFill>
        </p:spPr>
        <p:txBody>
          <a:bodyPr wrap="square" rtlCol="0">
            <a:spAutoFit/>
          </a:bodyPr>
          <a:lstStyle/>
          <a:p>
            <a:pPr algn="ctr"/>
            <a:r>
              <a:rPr lang="ja-JP" altLang="en-US" sz="2000" dirty="0" smtClean="0">
                <a:solidFill>
                  <a:prstClr val="black"/>
                </a:solidFill>
              </a:rPr>
              <a:t>都道府県　特別会計</a:t>
            </a:r>
            <a:endParaRPr lang="ja-JP" altLang="en-US" sz="2000" dirty="0">
              <a:solidFill>
                <a:prstClr val="black"/>
              </a:solidFill>
            </a:endParaRPr>
          </a:p>
        </p:txBody>
      </p:sp>
      <p:sp>
        <p:nvSpPr>
          <p:cNvPr id="13" name="下矢印 12"/>
          <p:cNvSpPr/>
          <p:nvPr/>
        </p:nvSpPr>
        <p:spPr>
          <a:xfrm rot="10800000">
            <a:off x="6498892" y="4631270"/>
            <a:ext cx="409329" cy="1110367"/>
          </a:xfrm>
          <a:prstGeom prst="downArrow">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下矢印 13"/>
          <p:cNvSpPr/>
          <p:nvPr/>
        </p:nvSpPr>
        <p:spPr>
          <a:xfrm>
            <a:off x="7001348" y="2476636"/>
            <a:ext cx="158991" cy="1506364"/>
          </a:xfrm>
          <a:prstGeom prst="downArrow">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下矢印 14"/>
          <p:cNvSpPr/>
          <p:nvPr/>
        </p:nvSpPr>
        <p:spPr>
          <a:xfrm rot="10800000">
            <a:off x="5905996" y="2492896"/>
            <a:ext cx="635966" cy="1506364"/>
          </a:xfrm>
          <a:prstGeom prst="downArrow">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 name="下矢印 15"/>
          <p:cNvSpPr/>
          <p:nvPr/>
        </p:nvSpPr>
        <p:spPr>
          <a:xfrm>
            <a:off x="7922220" y="2492896"/>
            <a:ext cx="1152128" cy="1506364"/>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7" name="テキスト ボックス 16"/>
          <p:cNvSpPr txBox="1"/>
          <p:nvPr/>
        </p:nvSpPr>
        <p:spPr>
          <a:xfrm>
            <a:off x="5689972" y="4150772"/>
            <a:ext cx="4032448" cy="400110"/>
          </a:xfrm>
          <a:prstGeom prst="rect">
            <a:avLst/>
          </a:prstGeom>
          <a:solidFill>
            <a:srgbClr val="FFCC99"/>
          </a:solidFill>
        </p:spPr>
        <p:txBody>
          <a:bodyPr wrap="square" rtlCol="0">
            <a:spAutoFit/>
          </a:bodyPr>
          <a:lstStyle/>
          <a:p>
            <a:pPr algn="ctr"/>
            <a:r>
              <a:rPr lang="ja-JP" altLang="en-US" sz="2000" dirty="0" smtClean="0">
                <a:solidFill>
                  <a:prstClr val="black"/>
                </a:solidFill>
              </a:rPr>
              <a:t>市町村　特別会計</a:t>
            </a:r>
            <a:endParaRPr lang="ja-JP" altLang="en-US" sz="2000" dirty="0">
              <a:solidFill>
                <a:prstClr val="black"/>
              </a:solidFill>
            </a:endParaRPr>
          </a:p>
        </p:txBody>
      </p:sp>
      <p:sp>
        <p:nvSpPr>
          <p:cNvPr id="18" name="テキスト ボックス 17"/>
          <p:cNvSpPr txBox="1"/>
          <p:nvPr/>
        </p:nvSpPr>
        <p:spPr>
          <a:xfrm>
            <a:off x="6410052" y="2952819"/>
            <a:ext cx="896693" cy="276999"/>
          </a:xfrm>
          <a:prstGeom prst="rect">
            <a:avLst/>
          </a:prstGeom>
          <a:noFill/>
        </p:spPr>
        <p:txBody>
          <a:bodyPr wrap="square" rtlCol="0">
            <a:spAutoFit/>
          </a:bodyPr>
          <a:lstStyle>
            <a:defPPr>
              <a:defRPr lang="ja-JP"/>
            </a:defPPr>
            <a:lvl1pPr>
              <a:defRPr sz="1200">
                <a:latin typeface="ＭＳ Ｐ明朝" panose="02020600040205080304" pitchFamily="18" charset="-128"/>
                <a:ea typeface="ＭＳ Ｐ明朝" panose="02020600040205080304" pitchFamily="18" charset="-128"/>
              </a:defRPr>
            </a:lvl1pPr>
          </a:lstStyle>
          <a:p>
            <a:r>
              <a:rPr lang="ja-JP" altLang="en-US" dirty="0">
                <a:latin typeface="+mn-ea"/>
                <a:ea typeface="+mn-ea"/>
              </a:rPr>
              <a:t>納付金</a:t>
            </a:r>
            <a:endParaRPr lang="en-US" altLang="ja-JP" dirty="0">
              <a:latin typeface="+mn-ea"/>
              <a:ea typeface="+mn-ea"/>
            </a:endParaRPr>
          </a:p>
        </p:txBody>
      </p:sp>
      <p:sp>
        <p:nvSpPr>
          <p:cNvPr id="20" name="テキスト ボックス 19"/>
          <p:cNvSpPr txBox="1"/>
          <p:nvPr/>
        </p:nvSpPr>
        <p:spPr>
          <a:xfrm>
            <a:off x="7160339" y="2969079"/>
            <a:ext cx="1049913" cy="276999"/>
          </a:xfrm>
          <a:prstGeom prst="rect">
            <a:avLst/>
          </a:prstGeom>
          <a:noFill/>
        </p:spPr>
        <p:txBody>
          <a:bodyPr wrap="square" rtlCol="0">
            <a:spAutoFit/>
          </a:bodyPr>
          <a:lstStyle>
            <a:defPPr>
              <a:defRPr lang="ja-JP"/>
            </a:defPPr>
            <a:lvl1pPr>
              <a:defRPr sz="1200">
                <a:latin typeface="ＭＳ Ｐ明朝" panose="02020600040205080304" pitchFamily="18" charset="-128"/>
                <a:ea typeface="ＭＳ Ｐ明朝" panose="02020600040205080304" pitchFamily="18" charset="-128"/>
              </a:defRPr>
            </a:lvl1pPr>
          </a:lstStyle>
          <a:p>
            <a:r>
              <a:rPr lang="ja-JP" altLang="en-US" dirty="0" smtClean="0">
                <a:latin typeface="+mn-ea"/>
                <a:ea typeface="+mn-ea"/>
              </a:rPr>
              <a:t>特別給付分</a:t>
            </a:r>
            <a:endParaRPr lang="en-US" altLang="ja-JP" dirty="0">
              <a:latin typeface="+mn-ea"/>
              <a:ea typeface="+mn-ea"/>
            </a:endParaRPr>
          </a:p>
        </p:txBody>
      </p:sp>
      <p:sp>
        <p:nvSpPr>
          <p:cNvPr id="21" name="テキスト ボックス 20"/>
          <p:cNvSpPr txBox="1"/>
          <p:nvPr/>
        </p:nvSpPr>
        <p:spPr>
          <a:xfrm>
            <a:off x="8944987" y="2952818"/>
            <a:ext cx="1049913" cy="276999"/>
          </a:xfrm>
          <a:prstGeom prst="rect">
            <a:avLst/>
          </a:prstGeom>
          <a:noFill/>
        </p:spPr>
        <p:txBody>
          <a:bodyPr wrap="square" rtlCol="0">
            <a:spAutoFit/>
          </a:bodyPr>
          <a:lstStyle>
            <a:defPPr>
              <a:defRPr lang="ja-JP"/>
            </a:defPPr>
            <a:lvl1pPr>
              <a:defRPr sz="1200">
                <a:latin typeface="ＭＳ Ｐ明朝" panose="02020600040205080304" pitchFamily="18" charset="-128"/>
                <a:ea typeface="ＭＳ Ｐ明朝" panose="02020600040205080304" pitchFamily="18" charset="-128"/>
              </a:defRPr>
            </a:lvl1pPr>
          </a:lstStyle>
          <a:p>
            <a:r>
              <a:rPr lang="ja-JP" altLang="en-US" dirty="0" smtClean="0">
                <a:latin typeface="+mn-ea"/>
                <a:ea typeface="+mn-ea"/>
              </a:rPr>
              <a:t>普通給付分</a:t>
            </a:r>
            <a:endParaRPr lang="en-US" altLang="ja-JP" dirty="0">
              <a:latin typeface="+mn-ea"/>
              <a:ea typeface="+mn-ea"/>
            </a:endParaRPr>
          </a:p>
        </p:txBody>
      </p:sp>
      <p:sp>
        <p:nvSpPr>
          <p:cNvPr id="22" name="テキスト ボックス 21"/>
          <p:cNvSpPr txBox="1"/>
          <p:nvPr/>
        </p:nvSpPr>
        <p:spPr>
          <a:xfrm>
            <a:off x="6865212" y="5079721"/>
            <a:ext cx="896693" cy="276999"/>
          </a:xfrm>
          <a:prstGeom prst="rect">
            <a:avLst/>
          </a:prstGeom>
          <a:noFill/>
        </p:spPr>
        <p:txBody>
          <a:bodyPr wrap="square" rtlCol="0">
            <a:spAutoFit/>
          </a:bodyPr>
          <a:lstStyle>
            <a:defPPr>
              <a:defRPr lang="ja-JP"/>
            </a:defPPr>
            <a:lvl1pPr>
              <a:defRPr sz="1200">
                <a:latin typeface="ＭＳ Ｐ明朝" panose="02020600040205080304" pitchFamily="18" charset="-128"/>
                <a:ea typeface="ＭＳ Ｐ明朝" panose="02020600040205080304" pitchFamily="18" charset="-128"/>
              </a:defRPr>
            </a:lvl1pPr>
          </a:lstStyle>
          <a:p>
            <a:r>
              <a:rPr lang="ja-JP" altLang="en-US" dirty="0">
                <a:latin typeface="+mn-ea"/>
                <a:ea typeface="+mn-ea"/>
              </a:rPr>
              <a:t>保険料</a:t>
            </a:r>
            <a:endParaRPr lang="en-US" altLang="ja-JP" dirty="0">
              <a:latin typeface="+mn-ea"/>
              <a:ea typeface="+mn-ea"/>
            </a:endParaRPr>
          </a:p>
        </p:txBody>
      </p:sp>
      <p:sp>
        <p:nvSpPr>
          <p:cNvPr id="23" name="下矢印 22"/>
          <p:cNvSpPr/>
          <p:nvPr/>
        </p:nvSpPr>
        <p:spPr>
          <a:xfrm>
            <a:off x="7916068" y="4631270"/>
            <a:ext cx="1152128" cy="1029979"/>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4" name="テキスト ボックス 23"/>
          <p:cNvSpPr txBox="1"/>
          <p:nvPr/>
        </p:nvSpPr>
        <p:spPr>
          <a:xfrm>
            <a:off x="9065128" y="5106065"/>
            <a:ext cx="896693" cy="276999"/>
          </a:xfrm>
          <a:prstGeom prst="rect">
            <a:avLst/>
          </a:prstGeom>
          <a:noFill/>
        </p:spPr>
        <p:txBody>
          <a:bodyPr wrap="square" rtlCol="0">
            <a:spAutoFit/>
          </a:bodyPr>
          <a:lstStyle>
            <a:defPPr>
              <a:defRPr lang="ja-JP"/>
            </a:defPPr>
            <a:lvl1pPr>
              <a:defRPr sz="1200">
                <a:latin typeface="ＭＳ Ｐ明朝" panose="02020600040205080304" pitchFamily="18" charset="-128"/>
                <a:ea typeface="ＭＳ Ｐ明朝" panose="02020600040205080304" pitchFamily="18" charset="-128"/>
              </a:defRPr>
            </a:lvl1pPr>
          </a:lstStyle>
          <a:p>
            <a:r>
              <a:rPr lang="ja-JP" altLang="en-US" dirty="0" smtClean="0">
                <a:latin typeface="+mn-ea"/>
                <a:ea typeface="+mn-ea"/>
              </a:rPr>
              <a:t>保険給付</a:t>
            </a:r>
            <a:endParaRPr lang="en-US" altLang="ja-JP" dirty="0">
              <a:latin typeface="+mn-ea"/>
              <a:ea typeface="+mn-ea"/>
            </a:endParaRPr>
          </a:p>
        </p:txBody>
      </p:sp>
      <p:sp>
        <p:nvSpPr>
          <p:cNvPr id="25" name="テキスト ボックス 24"/>
          <p:cNvSpPr txBox="1"/>
          <p:nvPr/>
        </p:nvSpPr>
        <p:spPr>
          <a:xfrm>
            <a:off x="7874700" y="5846994"/>
            <a:ext cx="1980029" cy="307777"/>
          </a:xfrm>
          <a:prstGeom prst="rect">
            <a:avLst/>
          </a:prstGeom>
          <a:noFill/>
          <a:ln>
            <a:solidFill>
              <a:schemeClr val="tx1"/>
            </a:solidFill>
          </a:ln>
        </p:spPr>
        <p:txBody>
          <a:bodyPr wrap="none" rtlCol="0">
            <a:spAutoFit/>
          </a:bodyPr>
          <a:lstStyle/>
          <a:p>
            <a:r>
              <a:rPr lang="ja-JP" altLang="en-US" sz="1400" dirty="0" smtClean="0">
                <a:solidFill>
                  <a:prstClr val="black"/>
                </a:solidFill>
                <a:latin typeface="+mn-ea"/>
              </a:rPr>
              <a:t>普通給付分＝保険給付</a:t>
            </a:r>
            <a:endParaRPr lang="ja-JP" altLang="en-US" sz="1400" u="sng" dirty="0">
              <a:solidFill>
                <a:srgbClr val="FF0000"/>
              </a:solidFill>
              <a:latin typeface="+mn-ea"/>
            </a:endParaRPr>
          </a:p>
        </p:txBody>
      </p:sp>
      <p:sp>
        <p:nvSpPr>
          <p:cNvPr id="26" name="テキスト ボックス 25"/>
          <p:cNvSpPr txBox="1"/>
          <p:nvPr/>
        </p:nvSpPr>
        <p:spPr>
          <a:xfrm>
            <a:off x="5630966" y="5845474"/>
            <a:ext cx="2160000" cy="923330"/>
          </a:xfrm>
          <a:prstGeom prst="rect">
            <a:avLst/>
          </a:prstGeom>
          <a:noFill/>
          <a:ln>
            <a:solidFill>
              <a:schemeClr val="tx1"/>
            </a:solidFill>
          </a:ln>
        </p:spPr>
        <p:txBody>
          <a:bodyPr wrap="square" rtlCol="0">
            <a:spAutoFit/>
          </a:bodyPr>
          <a:lstStyle/>
          <a:p>
            <a:r>
              <a:rPr lang="ja-JP" altLang="en-US" sz="1400" dirty="0" smtClean="0">
                <a:latin typeface="+mn-ea"/>
              </a:rPr>
              <a:t>保険料</a:t>
            </a:r>
            <a:endParaRPr lang="en-US" altLang="ja-JP" sz="1400" dirty="0" smtClean="0">
              <a:latin typeface="+mn-ea"/>
            </a:endParaRPr>
          </a:p>
          <a:p>
            <a:r>
              <a:rPr lang="ja-JP" altLang="en-US" sz="1400" dirty="0" smtClean="0">
                <a:latin typeface="+mn-ea"/>
              </a:rPr>
              <a:t>＝納付金－特別給付分</a:t>
            </a:r>
            <a:endParaRPr lang="en-US" altLang="ja-JP" sz="1400" dirty="0" smtClean="0">
              <a:latin typeface="+mn-ea"/>
            </a:endParaRPr>
          </a:p>
          <a:p>
            <a:r>
              <a:rPr lang="ja-JP" altLang="en-US" sz="1400" dirty="0" smtClean="0">
                <a:latin typeface="+mn-ea"/>
              </a:rPr>
              <a:t>　</a:t>
            </a:r>
            <a:r>
              <a:rPr lang="en-US" altLang="ja-JP" sz="1400" dirty="0" smtClean="0">
                <a:latin typeface="+mn-ea"/>
              </a:rPr>
              <a:t>±</a:t>
            </a:r>
            <a:r>
              <a:rPr lang="ja-JP" altLang="en-US" sz="1400" dirty="0" smtClean="0">
                <a:latin typeface="+mn-ea"/>
              </a:rPr>
              <a:t>その他調整</a:t>
            </a:r>
            <a:endParaRPr lang="en-US" altLang="ja-JP" sz="1400" dirty="0" smtClean="0">
              <a:latin typeface="+mn-ea"/>
            </a:endParaRPr>
          </a:p>
          <a:p>
            <a:r>
              <a:rPr lang="ja-JP" altLang="en-US" sz="1200" dirty="0">
                <a:latin typeface="+mn-ea"/>
              </a:rPr>
              <a:t>　</a:t>
            </a:r>
            <a:r>
              <a:rPr lang="ja-JP" altLang="en-US" sz="1200" dirty="0" smtClean="0">
                <a:latin typeface="+mn-ea"/>
              </a:rPr>
              <a:t>　（その他公費、その他事業）</a:t>
            </a:r>
            <a:endParaRPr lang="en-US" altLang="ja-JP" sz="1200" dirty="0" smtClean="0">
              <a:latin typeface="+mn-ea"/>
            </a:endParaRPr>
          </a:p>
        </p:txBody>
      </p:sp>
      <p:sp>
        <p:nvSpPr>
          <p:cNvPr id="27"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5</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4" name="テキスト ボックス 3"/>
          <p:cNvSpPr txBox="1"/>
          <p:nvPr/>
        </p:nvSpPr>
        <p:spPr>
          <a:xfrm>
            <a:off x="118490" y="5430710"/>
            <a:ext cx="5194550" cy="523220"/>
          </a:xfrm>
          <a:prstGeom prst="rect">
            <a:avLst/>
          </a:prstGeom>
          <a:noFill/>
        </p:spPr>
        <p:txBody>
          <a:bodyPr wrap="square" rtlCol="0">
            <a:spAutoFit/>
          </a:bodyPr>
          <a:lstStyle/>
          <a:p>
            <a:pPr marL="180975" indent="-180975"/>
            <a:r>
              <a:rPr lang="en-US" altLang="ja-JP" sz="1400" dirty="0">
                <a:solidFill>
                  <a:prstClr val="black"/>
                </a:solidFill>
                <a:latin typeface="ＭＳ 明朝" panose="02020609040205080304" pitchFamily="17" charset="-128"/>
                <a:ea typeface="ＭＳ 明朝" panose="02020609040205080304" pitchFamily="17" charset="-128"/>
              </a:rPr>
              <a:t>※</a:t>
            </a:r>
            <a:r>
              <a:rPr lang="ja-JP" altLang="en-US" sz="1400" dirty="0">
                <a:solidFill>
                  <a:prstClr val="black"/>
                </a:solidFill>
                <a:latin typeface="ＭＳ 明朝" panose="02020609040205080304" pitchFamily="17" charset="-128"/>
                <a:ea typeface="ＭＳ 明朝" panose="02020609040205080304" pitchFamily="17" charset="-128"/>
              </a:rPr>
              <a:t>都道府県で保険料率を一本化する場合に</a:t>
            </a:r>
            <a:r>
              <a:rPr lang="ja-JP" altLang="en-US" sz="1400" dirty="0" smtClean="0">
                <a:solidFill>
                  <a:prstClr val="black"/>
                </a:solidFill>
                <a:latin typeface="ＭＳ 明朝" panose="02020609040205080304" pitchFamily="17" charset="-128"/>
                <a:ea typeface="ＭＳ 明朝" panose="02020609040205080304" pitchFamily="17" charset="-128"/>
              </a:rPr>
              <a:t>は特別</a:t>
            </a:r>
            <a:r>
              <a:rPr lang="ja-JP" altLang="en-US" sz="1400" dirty="0">
                <a:solidFill>
                  <a:prstClr val="black"/>
                </a:solidFill>
                <a:latin typeface="ＭＳ 明朝" panose="02020609040205080304" pitchFamily="17" charset="-128"/>
                <a:ea typeface="ＭＳ 明朝" panose="02020609040205080304" pitchFamily="17" charset="-128"/>
              </a:rPr>
              <a:t>な調整</a:t>
            </a:r>
            <a:r>
              <a:rPr lang="ja-JP" altLang="en-US" sz="1400" dirty="0" smtClean="0">
                <a:solidFill>
                  <a:prstClr val="black"/>
                </a:solidFill>
                <a:latin typeface="ＭＳ 明朝" panose="02020609040205080304" pitchFamily="17" charset="-128"/>
                <a:ea typeface="ＭＳ 明朝" panose="02020609040205080304" pitchFamily="17" charset="-128"/>
              </a:rPr>
              <a:t>が必要</a:t>
            </a:r>
            <a:r>
              <a:rPr lang="ja-JP" altLang="en-US" sz="1400" dirty="0">
                <a:solidFill>
                  <a:prstClr val="black"/>
                </a:solidFill>
                <a:latin typeface="ＭＳ 明朝" panose="02020609040205080304" pitchFamily="17" charset="-128"/>
                <a:ea typeface="ＭＳ 明朝" panose="02020609040205080304" pitchFamily="17" charset="-128"/>
              </a:rPr>
              <a:t>となる</a:t>
            </a:r>
            <a:r>
              <a:rPr lang="ja-JP" altLang="en-US" sz="1400" dirty="0" smtClean="0">
                <a:solidFill>
                  <a:prstClr val="black"/>
                </a:solidFill>
                <a:latin typeface="ＭＳ 明朝" panose="02020609040205080304" pitchFamily="17" charset="-128"/>
                <a:ea typeface="ＭＳ 明朝" panose="02020609040205080304" pitchFamily="17" charset="-128"/>
              </a:rPr>
              <a:t>。</a:t>
            </a:r>
            <a:endParaRPr lang="en-US" altLang="ja-JP" sz="1400" dirty="0">
              <a:solidFill>
                <a:prstClr val="black"/>
              </a:solidFill>
              <a:latin typeface="ＭＳ 明朝" panose="02020609040205080304" pitchFamily="17" charset="-128"/>
              <a:ea typeface="ＭＳ 明朝" panose="02020609040205080304" pitchFamily="17" charset="-128"/>
            </a:endParaRPr>
          </a:p>
        </p:txBody>
      </p:sp>
      <p:sp>
        <p:nvSpPr>
          <p:cNvPr id="28" name="テキスト ボックス 27"/>
          <p:cNvSpPr txBox="1"/>
          <p:nvPr/>
        </p:nvSpPr>
        <p:spPr>
          <a:xfrm>
            <a:off x="1580176" y="-57758"/>
            <a:ext cx="6728734" cy="369332"/>
          </a:xfrm>
          <a:prstGeom prst="rect">
            <a:avLst/>
          </a:prstGeom>
          <a:noFill/>
        </p:spPr>
        <p:txBody>
          <a:bodyPr wrap="square" rtlCol="0">
            <a:spAutoFit/>
          </a:bodyPr>
          <a:lstStyle/>
          <a:p>
            <a:pPr algn="ctr"/>
            <a:r>
              <a:rPr lang="ja-JP" altLang="en-US" dirty="0">
                <a:latin typeface="HGP創英角ｺﾞｼｯｸUB" panose="020B0900000000000000" pitchFamily="50" charset="-128"/>
                <a:ea typeface="HGP創英角ｺﾞｼｯｸUB" panose="020B0900000000000000" pitchFamily="50" charset="-128"/>
                <a:cs typeface="Times New Roman"/>
              </a:rPr>
              <a:t>国民健康</a:t>
            </a:r>
            <a:r>
              <a:rPr lang="ja-JP" altLang="en-US" dirty="0" err="1">
                <a:latin typeface="HGP創英角ｺﾞｼｯｸUB" panose="020B0900000000000000" pitchFamily="50" charset="-128"/>
                <a:ea typeface="HGP創英角ｺﾞｼｯｸUB" panose="020B0900000000000000" pitchFamily="50" charset="-128"/>
                <a:cs typeface="Times New Roman"/>
              </a:rPr>
              <a:t>保険保険</a:t>
            </a:r>
            <a:r>
              <a:rPr lang="ja-JP" altLang="en-US" dirty="0">
                <a:latin typeface="HGP創英角ｺﾞｼｯｸUB" panose="020B0900000000000000" pitchFamily="50" charset="-128"/>
                <a:ea typeface="HGP創英角ｺﾞｼｯｸUB" panose="020B0900000000000000" pitchFamily="50" charset="-128"/>
                <a:cs typeface="Times New Roman"/>
              </a:rPr>
              <a:t>給付費等交付</a:t>
            </a:r>
            <a:r>
              <a:rPr lang="ja-JP" altLang="en-US" dirty="0" smtClean="0">
                <a:latin typeface="HGP創英角ｺﾞｼｯｸUB" panose="020B0900000000000000" pitchFamily="50" charset="-128"/>
                <a:ea typeface="HGP創英角ｺﾞｼｯｸUB" panose="020B0900000000000000" pitchFamily="50" charset="-128"/>
                <a:cs typeface="Times New Roman"/>
              </a:rPr>
              <a:t>金（</a:t>
            </a:r>
            <a:r>
              <a:rPr lang="ja-JP" altLang="en-US" dirty="0">
                <a:latin typeface="HGP創英角ｺﾞｼｯｸUB" panose="020B0900000000000000" pitchFamily="50" charset="-128"/>
                <a:ea typeface="HGP創英角ｺﾞｼｯｸUB" panose="020B0900000000000000" pitchFamily="50" charset="-128"/>
                <a:cs typeface="Times New Roman"/>
              </a:rPr>
              <a:t>案）</a:t>
            </a:r>
          </a:p>
        </p:txBody>
      </p:sp>
    </p:spTree>
    <p:extLst>
      <p:ext uri="{BB962C8B-B14F-4D97-AF65-F5344CB8AC3E}">
        <p14:creationId xmlns:p14="http://schemas.microsoft.com/office/powerpoint/2010/main" val="117468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smtClean="0"/>
              <a:t>Ⅲ</a:t>
            </a:r>
            <a:r>
              <a:rPr kumimoji="1" lang="ja-JP" altLang="en-US" dirty="0" err="1" smtClean="0"/>
              <a:t>．</a:t>
            </a:r>
            <a:r>
              <a:rPr lang="ja-JP" altLang="en-US" dirty="0" smtClean="0"/>
              <a:t>新たな財政運営の仕組み</a:t>
            </a:r>
            <a:endParaRPr kumimoji="1" lang="ja-JP" altLang="en-US" dirty="0"/>
          </a:p>
        </p:txBody>
      </p:sp>
      <p:sp>
        <p:nvSpPr>
          <p:cNvPr id="5" name="タイトル 1"/>
          <p:cNvSpPr txBox="1">
            <a:spLocks/>
          </p:cNvSpPr>
          <p:nvPr/>
        </p:nvSpPr>
        <p:spPr>
          <a:xfrm>
            <a:off x="1136576" y="3356992"/>
            <a:ext cx="7992888" cy="2376264"/>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tabLst>
                <a:tab pos="271463" algn="l"/>
              </a:tabLst>
            </a:pPr>
            <a:r>
              <a:rPr lang="ja-JP" altLang="en-US" sz="2400" dirty="0" smtClean="0">
                <a:solidFill>
                  <a:schemeClr val="bg2">
                    <a:lumMod val="50000"/>
                  </a:schemeClr>
                </a:solidFill>
              </a:rPr>
              <a:t>１　都道府県を財政運営主体とする新たな仕組みの概要</a:t>
            </a:r>
            <a:endParaRPr lang="en-US" altLang="ja-JP" sz="2400" dirty="0" smtClean="0">
              <a:solidFill>
                <a:schemeClr val="bg2">
                  <a:lumMod val="50000"/>
                </a:schemeClr>
              </a:solidFill>
            </a:endParaRPr>
          </a:p>
          <a:p>
            <a:pPr marL="271463" algn="l">
              <a:tabLst>
                <a:tab pos="271463" algn="l"/>
              </a:tabLst>
            </a:pPr>
            <a:r>
              <a:rPr lang="ja-JP" altLang="en-US" sz="2400" dirty="0" smtClean="0">
                <a:solidFill>
                  <a:prstClr val="black"/>
                </a:solidFill>
              </a:rPr>
              <a:t>２</a:t>
            </a:r>
            <a:r>
              <a:rPr lang="ja-JP" altLang="en-US" sz="2400" dirty="0">
                <a:solidFill>
                  <a:prstClr val="black"/>
                </a:solidFill>
              </a:rPr>
              <a:t>　新たな財政調整の仕組み</a:t>
            </a:r>
          </a:p>
          <a:p>
            <a:pPr marL="271463" algn="l">
              <a:tabLst>
                <a:tab pos="271463" algn="l"/>
              </a:tabLst>
            </a:pPr>
            <a:r>
              <a:rPr lang="ja-JP" altLang="en-US" sz="2400" dirty="0">
                <a:solidFill>
                  <a:schemeClr val="bg2">
                    <a:lumMod val="50000"/>
                  </a:schemeClr>
                </a:solidFill>
              </a:rPr>
              <a:t>３　納付金の算定ルール</a:t>
            </a:r>
          </a:p>
          <a:p>
            <a:pPr marL="271463" algn="l">
              <a:tabLst>
                <a:tab pos="271463" algn="l"/>
              </a:tabLst>
            </a:pPr>
            <a:r>
              <a:rPr lang="ja-JP" altLang="en-US" sz="2400" dirty="0">
                <a:solidFill>
                  <a:schemeClr val="bg2">
                    <a:lumMod val="50000"/>
                  </a:schemeClr>
                </a:solidFill>
              </a:rPr>
              <a:t>４　標準保険料率の設定</a:t>
            </a:r>
          </a:p>
          <a:p>
            <a:pPr marL="271463" algn="l">
              <a:tabLst>
                <a:tab pos="271463" algn="l"/>
              </a:tabLst>
            </a:pPr>
            <a:r>
              <a:rPr lang="ja-JP" altLang="en-US" sz="2400" dirty="0">
                <a:solidFill>
                  <a:schemeClr val="bg2">
                    <a:lumMod val="50000"/>
                  </a:schemeClr>
                </a:solidFill>
              </a:rPr>
              <a:t>５　財政安定化基金</a:t>
            </a:r>
          </a:p>
          <a:p>
            <a:pPr marL="271463" algn="l">
              <a:tabLst>
                <a:tab pos="271463" algn="l"/>
              </a:tabLst>
            </a:pPr>
            <a:r>
              <a:rPr lang="ja-JP" altLang="en-US" sz="2400" dirty="0">
                <a:solidFill>
                  <a:schemeClr val="bg2">
                    <a:lumMod val="50000"/>
                  </a:schemeClr>
                </a:solidFill>
              </a:rPr>
              <a:t>６　激変緩和措置</a:t>
            </a:r>
          </a:p>
          <a:p>
            <a:pPr marL="271463" algn="l">
              <a:tabLst>
                <a:tab pos="271463" algn="l"/>
              </a:tabLst>
            </a:pPr>
            <a:r>
              <a:rPr lang="ja-JP" altLang="en-US" sz="2400" dirty="0" smtClean="0">
                <a:solidFill>
                  <a:prstClr val="black"/>
                </a:solidFill>
              </a:rPr>
              <a:t>　　　　　　　　　　　　</a:t>
            </a:r>
            <a:endParaRPr lang="en-US" altLang="ja-JP" sz="2400" dirty="0" smtClean="0">
              <a:solidFill>
                <a:prstClr val="black"/>
              </a:solidFill>
            </a:endParaRPr>
          </a:p>
        </p:txBody>
      </p:sp>
      <p:sp>
        <p:nvSpPr>
          <p:cNvPr id="3" name="正方形/長方形 2"/>
          <p:cNvSpPr/>
          <p:nvPr/>
        </p:nvSpPr>
        <p:spPr>
          <a:xfrm>
            <a:off x="1136576" y="3717032"/>
            <a:ext cx="7776864"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19364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p:cNvSpPr txBox="1">
            <a:spLocks/>
          </p:cNvSpPr>
          <p:nvPr/>
        </p:nvSpPr>
        <p:spPr>
          <a:xfrm>
            <a:off x="76087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7</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0" name="テキスト ボックス 9"/>
          <p:cNvSpPr txBox="1"/>
          <p:nvPr/>
        </p:nvSpPr>
        <p:spPr>
          <a:xfrm>
            <a:off x="31987" y="-19587"/>
            <a:ext cx="9842027" cy="451406"/>
          </a:xfrm>
          <a:prstGeom prst="rect">
            <a:avLst/>
          </a:prstGeom>
          <a:noFill/>
        </p:spPr>
        <p:txBody>
          <a:bodyPr wrap="square" rtlCol="0">
            <a:spAutoFit/>
          </a:bodyPr>
          <a:lstStyle/>
          <a:p>
            <a:pPr algn="ctr">
              <a:lnSpc>
                <a:spcPts val="2800"/>
              </a:lnSpc>
              <a:tabLst>
                <a:tab pos="1790700" algn="l"/>
              </a:tabLst>
            </a:pPr>
            <a:r>
              <a:rPr lang="ja-JP" altLang="en-US" dirty="0" smtClean="0">
                <a:latin typeface="HGP創英角ｺﾞｼｯｸUB" panose="020B0900000000000000" pitchFamily="50" charset="-128"/>
                <a:ea typeface="HGP創英角ｺﾞｼｯｸUB" panose="020B0900000000000000" pitchFamily="50" charset="-128"/>
              </a:rPr>
              <a:t>財政運営の仕組みの変化</a:t>
            </a:r>
            <a:endParaRPr lang="ja-JP" altLang="en-US" dirty="0">
              <a:latin typeface="HGP創英角ｺﾞｼｯｸUB" panose="020B0900000000000000" pitchFamily="50" charset="-128"/>
              <a:ea typeface="HGP創英角ｺﾞｼｯｸUB" panose="020B0900000000000000" pitchFamily="50" charset="-128"/>
            </a:endParaRPr>
          </a:p>
        </p:txBody>
      </p:sp>
      <p:cxnSp>
        <p:nvCxnSpPr>
          <p:cNvPr id="11" name="直線コネクタ 10"/>
          <p:cNvCxnSpPr/>
          <p:nvPr/>
        </p:nvCxnSpPr>
        <p:spPr>
          <a:xfrm>
            <a:off x="-43541" y="409236"/>
            <a:ext cx="9963729"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26" name="テキスト ボックス 25"/>
          <p:cNvSpPr txBox="1"/>
          <p:nvPr/>
        </p:nvSpPr>
        <p:spPr>
          <a:xfrm>
            <a:off x="1856514" y="467380"/>
            <a:ext cx="1266300" cy="369332"/>
          </a:xfrm>
          <a:prstGeom prst="rect">
            <a:avLst/>
          </a:prstGeom>
          <a:noFill/>
        </p:spPr>
        <p:txBody>
          <a:bodyPr wrap="square" rtlCol="0">
            <a:spAutoFit/>
          </a:bodyPr>
          <a:lstStyle/>
          <a:p>
            <a:pPr algn="ctr"/>
            <a:r>
              <a:rPr kumimoji="1" lang="ja-JP" altLang="en-US" b="1" dirty="0" smtClean="0"/>
              <a:t>現　行</a:t>
            </a:r>
            <a:endParaRPr kumimoji="1" lang="ja-JP" altLang="en-US" b="1" dirty="0"/>
          </a:p>
        </p:txBody>
      </p:sp>
      <p:sp>
        <p:nvSpPr>
          <p:cNvPr id="30" name="テキスト ボックス 29"/>
          <p:cNvSpPr txBox="1"/>
          <p:nvPr/>
        </p:nvSpPr>
        <p:spPr>
          <a:xfrm>
            <a:off x="145479" y="1054859"/>
            <a:ext cx="4691537" cy="4965462"/>
          </a:xfrm>
          <a:prstGeom prst="rect">
            <a:avLst/>
          </a:prstGeom>
          <a:noFill/>
        </p:spPr>
        <p:txBody>
          <a:bodyPr wrap="square" rtlCol="0">
            <a:spAutoFit/>
          </a:bodyPr>
          <a:lstStyle/>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a:t>
            </a:r>
            <a:r>
              <a:rPr lang="ja-JP" altLang="en-US" sz="1600" b="1" u="sng" dirty="0" smtClean="0">
                <a:latin typeface="ＭＳ ゴシック" panose="020B0609070205080204" pitchFamily="49" charset="-128"/>
                <a:ea typeface="ＭＳ ゴシック" panose="020B0609070205080204" pitchFamily="49" charset="-128"/>
              </a:rPr>
              <a:t>市町村ごとの財政運営</a:t>
            </a:r>
            <a:endParaRPr lang="en-US" altLang="ja-JP" sz="1600" b="1" u="sng"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en-US" altLang="ja-JP" sz="1600" dirty="0" smtClean="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⇒被保険者が少ない自治体の運営が不安定</a:t>
            </a: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○保険財政共同安定化事業</a:t>
            </a:r>
            <a:endParaRPr lang="en-US" altLang="ja-JP" sz="1600" dirty="0" smtClean="0">
              <a:latin typeface="ＭＳ ゴシック" panose="020B0609070205080204" pitchFamily="49" charset="-128"/>
              <a:ea typeface="ＭＳ ゴシック" panose="020B0609070205080204" pitchFamily="49" charset="-128"/>
            </a:endParaRPr>
          </a:p>
          <a:p>
            <a:pPr marL="444500" indent="-444500">
              <a:lnSpc>
                <a:spcPts val="2400"/>
              </a:lnSpc>
            </a:pPr>
            <a:r>
              <a:rPr lang="ja-JP" altLang="en-US" sz="1600" dirty="0" smtClean="0">
                <a:latin typeface="ＭＳ ゴシック" panose="020B0609070205080204" pitchFamily="49" charset="-128"/>
                <a:ea typeface="ＭＳ ゴシック" panose="020B0609070205080204" pitchFamily="49" charset="-128"/>
              </a:rPr>
              <a:t>　⇒各市町村の所得水準、</a:t>
            </a:r>
            <a:r>
              <a:rPr lang="ja-JP" altLang="en-US" sz="1600" u="sng" dirty="0" smtClean="0">
                <a:latin typeface="ＭＳ ゴシック" panose="020B0609070205080204" pitchFamily="49" charset="-128"/>
                <a:ea typeface="ＭＳ ゴシック" panose="020B0609070205080204" pitchFamily="49" charset="-128"/>
              </a:rPr>
              <a:t>医療費水準</a:t>
            </a:r>
            <a:r>
              <a:rPr lang="ja-JP" altLang="en-US" sz="1600" dirty="0" smtClean="0">
                <a:latin typeface="ＭＳ ゴシック" panose="020B0609070205080204" pitchFamily="49" charset="-128"/>
                <a:ea typeface="ＭＳ ゴシック" panose="020B0609070205080204" pitchFamily="49" charset="-128"/>
              </a:rPr>
              <a:t>、被保険者数による調整</a:t>
            </a:r>
            <a:endParaRPr lang="en-US" altLang="ja-JP" sz="1600" dirty="0" smtClean="0">
              <a:latin typeface="ＭＳ ゴシック" panose="020B0609070205080204" pitchFamily="49" charset="-128"/>
              <a:ea typeface="ＭＳ ゴシック" panose="020B0609070205080204" pitchFamily="49" charset="-128"/>
            </a:endParaRPr>
          </a:p>
          <a:p>
            <a:pPr marL="444500" indent="-444500">
              <a:lnSpc>
                <a:spcPts val="2400"/>
              </a:lnSpc>
            </a:pP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a:t>
            </a:r>
            <a:r>
              <a:rPr lang="ja-JP" altLang="en-US" sz="1600" u="sng" dirty="0" smtClean="0">
                <a:latin typeface="ＭＳ ゴシック" panose="020B0609070205080204" pitchFamily="49" charset="-128"/>
                <a:ea typeface="ＭＳ ゴシック" panose="020B0609070205080204" pitchFamily="49" charset="-128"/>
              </a:rPr>
              <a:t>年度途中に保険料で集めるべき額が変動</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普通調整交付金</a:t>
            </a:r>
            <a:endParaRPr lang="en-US" altLang="ja-JP" sz="1600" dirty="0" smtClean="0">
              <a:latin typeface="ＭＳ ゴシック" panose="020B0609070205080204" pitchFamily="49" charset="-128"/>
              <a:ea typeface="ＭＳ ゴシック" panose="020B0609070205080204" pitchFamily="49" charset="-128"/>
            </a:endParaRPr>
          </a:p>
          <a:p>
            <a:pPr indent="266700">
              <a:lnSpc>
                <a:spcPts val="2400"/>
              </a:lnSpc>
            </a:pPr>
            <a:r>
              <a:rPr lang="ja-JP" altLang="en-US" sz="1600" dirty="0" smtClean="0">
                <a:latin typeface="ＭＳ ゴシック" panose="020B0609070205080204" pitchFamily="49" charset="-128"/>
                <a:ea typeface="ＭＳ ゴシック" panose="020B0609070205080204" pitchFamily="49" charset="-128"/>
              </a:rPr>
              <a:t>⇒市町村間の所得水準を全国レベルで調整</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b="1"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○前期</a:t>
            </a:r>
            <a:r>
              <a:rPr lang="ja-JP" altLang="en-US" sz="1600" dirty="0">
                <a:latin typeface="ＭＳ ゴシック" panose="020B0609070205080204" pitchFamily="49" charset="-128"/>
                <a:ea typeface="ＭＳ ゴシック" panose="020B0609070205080204" pitchFamily="49" charset="-128"/>
              </a:rPr>
              <a:t>高齢者交付金</a:t>
            </a:r>
            <a:endParaRPr lang="en-US" altLang="ja-JP" sz="1600" dirty="0">
              <a:latin typeface="ＭＳ ゴシック" panose="020B0609070205080204" pitchFamily="49" charset="-128"/>
              <a:ea typeface="ＭＳ ゴシック" panose="020B0609070205080204" pitchFamily="49" charset="-128"/>
            </a:endParaRPr>
          </a:p>
          <a:p>
            <a:pPr indent="266700">
              <a:lnSpc>
                <a:spcPts val="2400"/>
              </a:lnSpc>
            </a:pPr>
            <a:r>
              <a:rPr lang="ja-JP" altLang="en-US" sz="1600" dirty="0" smtClean="0">
                <a:latin typeface="ＭＳ ゴシック" panose="020B0609070205080204" pitchFamily="49" charset="-128"/>
                <a:ea typeface="ＭＳ ゴシック" panose="020B0609070205080204" pitchFamily="49" charset="-128"/>
              </a:rPr>
              <a:t>⇒市町村間で前期高齢者加入率の差異</a:t>
            </a:r>
            <a:r>
              <a:rPr lang="ja-JP" altLang="en-US" sz="1600" dirty="0">
                <a:latin typeface="ＭＳ ゴシック" panose="020B0609070205080204" pitchFamily="49" charset="-128"/>
                <a:ea typeface="ＭＳ ゴシック" panose="020B0609070205080204" pitchFamily="49" charset="-128"/>
              </a:rPr>
              <a:t>を調整</a:t>
            </a:r>
            <a:endParaRPr lang="en-US" altLang="ja-JP" sz="1600" dirty="0">
              <a:latin typeface="ＭＳ ゴシック" panose="020B0609070205080204" pitchFamily="49" charset="-128"/>
              <a:ea typeface="ＭＳ ゴシック" panose="020B0609070205080204" pitchFamily="49" charset="-128"/>
            </a:endParaRPr>
          </a:p>
          <a:p>
            <a:pPr marL="88900" indent="177800">
              <a:lnSpc>
                <a:spcPts val="2160"/>
              </a:lnSpc>
            </a:pPr>
            <a:endParaRPr lang="en-US" altLang="ja-JP" sz="1600" dirty="0">
              <a:latin typeface="ＭＳ ゴシック" panose="020B0609070205080204" pitchFamily="49" charset="-128"/>
              <a:ea typeface="ＭＳ ゴシック" panose="020B0609070205080204" pitchFamily="49" charset="-128"/>
            </a:endParaRPr>
          </a:p>
          <a:p>
            <a:pPr marL="88900" indent="-88900">
              <a:lnSpc>
                <a:spcPts val="2160"/>
              </a:lnSpc>
            </a:pPr>
            <a:endParaRPr lang="ja-JP" altLang="en-US" sz="1600" dirty="0">
              <a:latin typeface="ＭＳ ゴシック" panose="020B0609070205080204" pitchFamily="49" charset="-128"/>
              <a:ea typeface="ＭＳ ゴシック" panose="020B0609070205080204" pitchFamily="49" charset="-128"/>
            </a:endParaRPr>
          </a:p>
        </p:txBody>
      </p:sp>
      <p:sp>
        <p:nvSpPr>
          <p:cNvPr id="43" name="テキスト ボックス 42"/>
          <p:cNvSpPr txBox="1"/>
          <p:nvPr/>
        </p:nvSpPr>
        <p:spPr>
          <a:xfrm>
            <a:off x="5043790" y="1052736"/>
            <a:ext cx="4697758" cy="5324535"/>
          </a:xfrm>
          <a:prstGeom prst="rect">
            <a:avLst/>
          </a:prstGeom>
          <a:noFill/>
        </p:spPr>
        <p:txBody>
          <a:bodyPr wrap="square" rtlCol="0">
            <a:spAutoFit/>
          </a:bodyPr>
          <a:lstStyle/>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a:t>
            </a:r>
            <a:r>
              <a:rPr lang="ja-JP" altLang="en-US" sz="1600" b="1" u="sng" dirty="0" smtClean="0">
                <a:latin typeface="ＭＳ ゴシック" panose="020B0609070205080204" pitchFamily="49" charset="-128"/>
                <a:ea typeface="ＭＳ ゴシック" panose="020B0609070205080204" pitchFamily="49" charset="-128"/>
              </a:rPr>
              <a:t>都道府県</a:t>
            </a:r>
            <a:r>
              <a:rPr lang="ja-JP" altLang="en-US" sz="1600" b="1" u="sng" dirty="0">
                <a:latin typeface="ＭＳ ゴシック" panose="020B0609070205080204" pitchFamily="49" charset="-128"/>
                <a:ea typeface="ＭＳ ゴシック" panose="020B0609070205080204" pitchFamily="49" charset="-128"/>
              </a:rPr>
              <a:t>が財政運営の責任</a:t>
            </a:r>
            <a:r>
              <a:rPr lang="ja-JP" altLang="en-US" sz="1600" b="1" u="sng" dirty="0" smtClean="0">
                <a:latin typeface="ＭＳ ゴシック" panose="020B0609070205080204" pitchFamily="49" charset="-128"/>
                <a:ea typeface="ＭＳ ゴシック" panose="020B0609070205080204" pitchFamily="49" charset="-128"/>
              </a:rPr>
              <a:t>主体</a:t>
            </a:r>
            <a:endParaRPr lang="en-US" altLang="ja-JP" sz="1600" b="1" u="sng"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　⇒一定の被保険者数を確保</a:t>
            </a: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○納付金制度</a:t>
            </a:r>
            <a:endParaRPr lang="en-US" altLang="ja-JP" sz="1600" dirty="0" smtClean="0">
              <a:latin typeface="ＭＳ ゴシック" panose="020B0609070205080204" pitchFamily="49" charset="-128"/>
              <a:ea typeface="ＭＳ ゴシック" panose="020B0609070205080204" pitchFamily="49" charset="-128"/>
            </a:endParaRPr>
          </a:p>
          <a:p>
            <a:pPr marL="444500" indent="-444500">
              <a:lnSpc>
                <a:spcPts val="2400"/>
              </a:lnSpc>
            </a:pP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⇒市町村間</a:t>
            </a:r>
            <a:r>
              <a:rPr lang="ja-JP" altLang="en-US" sz="1600" dirty="0">
                <a:latin typeface="ＭＳ ゴシック" panose="020B0609070205080204" pitchFamily="49" charset="-128"/>
                <a:ea typeface="ＭＳ ゴシック" panose="020B0609070205080204" pitchFamily="49" charset="-128"/>
              </a:rPr>
              <a:t>で所得水準、</a:t>
            </a:r>
            <a:r>
              <a:rPr lang="ja-JP" altLang="en-US" sz="1600" u="sng" dirty="0">
                <a:latin typeface="ＭＳ ゴシック" panose="020B0609070205080204" pitchFamily="49" charset="-128"/>
                <a:ea typeface="ＭＳ ゴシック" panose="020B0609070205080204" pitchFamily="49" charset="-128"/>
              </a:rPr>
              <a:t>年齢</a:t>
            </a:r>
            <a:r>
              <a:rPr lang="ja-JP" altLang="en-US" sz="1600" u="sng" dirty="0" smtClean="0">
                <a:latin typeface="ＭＳ ゴシック" panose="020B0609070205080204" pitchFamily="49" charset="-128"/>
                <a:ea typeface="ＭＳ ゴシック" panose="020B0609070205080204" pitchFamily="49" charset="-128"/>
              </a:rPr>
              <a:t>構成を加味した医療費水準</a:t>
            </a:r>
            <a:r>
              <a:rPr lang="ja-JP" altLang="en-US" sz="1600" dirty="0" smtClean="0">
                <a:latin typeface="ＭＳ ゴシック" panose="020B0609070205080204" pitchFamily="49" charset="-128"/>
                <a:ea typeface="ＭＳ ゴシック" panose="020B0609070205080204" pitchFamily="49" charset="-128"/>
              </a:rPr>
              <a:t>による調整</a:t>
            </a:r>
            <a:endParaRPr lang="en-US" altLang="ja-JP" sz="1600" dirty="0" smtClean="0">
              <a:latin typeface="ＭＳ ゴシック" panose="020B0609070205080204" pitchFamily="49" charset="-128"/>
              <a:ea typeface="ＭＳ ゴシック" panose="020B0609070205080204" pitchFamily="49" charset="-128"/>
            </a:endParaRPr>
          </a:p>
          <a:p>
            <a:pPr marL="444500" indent="-444500">
              <a:lnSpc>
                <a:spcPts val="2400"/>
              </a:lnSpc>
            </a:pP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⇒市町村の保険料で集めるべき額が</a:t>
            </a:r>
            <a:r>
              <a:rPr lang="ja-JP" altLang="en-US" sz="1600" u="sng" dirty="0" smtClean="0">
                <a:latin typeface="ＭＳ ゴシック" panose="020B0609070205080204" pitchFamily="49" charset="-128"/>
                <a:ea typeface="ＭＳ ゴシック" panose="020B0609070205080204" pitchFamily="49" charset="-128"/>
              </a:rPr>
              <a:t>医療費増等に影響されない</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普通</a:t>
            </a:r>
            <a:r>
              <a:rPr lang="ja-JP" altLang="en-US" sz="1600" dirty="0">
                <a:latin typeface="ＭＳ ゴシック" panose="020B0609070205080204" pitchFamily="49" charset="-128"/>
                <a:ea typeface="ＭＳ ゴシック" panose="020B0609070205080204" pitchFamily="49" charset="-128"/>
              </a:rPr>
              <a:t>調整交付</a:t>
            </a:r>
            <a:r>
              <a:rPr lang="ja-JP" altLang="en-US" sz="1600" dirty="0" smtClean="0">
                <a:latin typeface="ＭＳ ゴシック" panose="020B0609070205080204" pitchFamily="49" charset="-128"/>
                <a:ea typeface="ＭＳ ゴシック" panose="020B0609070205080204" pitchFamily="49" charset="-128"/>
              </a:rPr>
              <a:t>金</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　⇒都道府県間</a:t>
            </a:r>
            <a:r>
              <a:rPr lang="ja-JP" altLang="en-US" sz="1600" dirty="0">
                <a:latin typeface="ＭＳ ゴシック" panose="020B0609070205080204" pitchFamily="49" charset="-128"/>
                <a:ea typeface="ＭＳ ゴシック" panose="020B0609070205080204" pitchFamily="49" charset="-128"/>
              </a:rPr>
              <a:t>の所得水準を全国レベルで調整</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b="1" u="sng"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前期</a:t>
            </a:r>
            <a:r>
              <a:rPr lang="ja-JP" altLang="en-US" sz="1600" dirty="0">
                <a:latin typeface="ＭＳ ゴシック" panose="020B0609070205080204" pitchFamily="49" charset="-128"/>
                <a:ea typeface="ＭＳ ゴシック" panose="020B0609070205080204" pitchFamily="49" charset="-128"/>
              </a:rPr>
              <a:t>高齢者交付</a:t>
            </a:r>
            <a:r>
              <a:rPr lang="ja-JP" altLang="en-US" sz="1600" dirty="0" smtClean="0">
                <a:latin typeface="ＭＳ ゴシック" panose="020B0609070205080204" pitchFamily="49" charset="-128"/>
                <a:ea typeface="ＭＳ ゴシック" panose="020B0609070205080204" pitchFamily="49" charset="-128"/>
              </a:rPr>
              <a:t>金</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⇒都道府県間</a:t>
            </a:r>
            <a:r>
              <a:rPr lang="ja-JP" altLang="en-US" sz="1600" dirty="0">
                <a:latin typeface="ＭＳ ゴシック" panose="020B0609070205080204" pitchFamily="49" charset="-128"/>
                <a:ea typeface="ＭＳ ゴシック" panose="020B0609070205080204" pitchFamily="49" charset="-128"/>
              </a:rPr>
              <a:t>で前期高齢者加入率の差異を</a:t>
            </a:r>
            <a:r>
              <a:rPr lang="ja-JP" altLang="en-US" sz="1600" dirty="0" smtClean="0">
                <a:latin typeface="ＭＳ ゴシック" panose="020B0609070205080204" pitchFamily="49" charset="-128"/>
                <a:ea typeface="ＭＳ ゴシック" panose="020B0609070205080204" pitchFamily="49" charset="-128"/>
              </a:rPr>
              <a:t>調整</a:t>
            </a:r>
            <a:endParaRPr lang="en-US" altLang="ja-JP" sz="1600" dirty="0">
              <a:latin typeface="ＭＳ ゴシック" panose="020B0609070205080204" pitchFamily="49" charset="-128"/>
              <a:ea typeface="ＭＳ ゴシック" panose="020B0609070205080204" pitchFamily="49" charset="-128"/>
            </a:endParaRPr>
          </a:p>
          <a:p>
            <a:pPr marL="177800" indent="-177800">
              <a:lnSpc>
                <a:spcPts val="2400"/>
              </a:lnSpc>
            </a:pP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smtClean="0">
                <a:latin typeface="ＭＳ ゴシック" panose="020B0609070205080204" pitchFamily="49" charset="-128"/>
                <a:ea typeface="ＭＳ ゴシック" panose="020B0609070205080204" pitchFamily="49" charset="-128"/>
              </a:rPr>
              <a:t>○財政安定化基金</a:t>
            </a:r>
            <a:endParaRPr lang="en-US" altLang="ja-JP" sz="1600" dirty="0" smtClean="0">
              <a:latin typeface="ＭＳ ゴシック" panose="020B0609070205080204" pitchFamily="49" charset="-128"/>
              <a:ea typeface="ＭＳ ゴシック" panose="020B0609070205080204" pitchFamily="49" charset="-128"/>
            </a:endParaRPr>
          </a:p>
          <a:p>
            <a:pPr marL="177800" indent="-177800">
              <a:lnSpc>
                <a:spcPts val="2400"/>
              </a:lnSpc>
            </a:pP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⇒保険料収納不足、医療費の増加等に対応</a:t>
            </a:r>
            <a:endParaRPr lang="en-US" altLang="ja-JP" sz="1600" dirty="0">
              <a:latin typeface="ＭＳ ゴシック" panose="020B0609070205080204" pitchFamily="49" charset="-128"/>
              <a:ea typeface="ＭＳ ゴシック" panose="020B0609070205080204" pitchFamily="49" charset="-128"/>
            </a:endParaRPr>
          </a:p>
        </p:txBody>
      </p:sp>
      <p:sp>
        <p:nvSpPr>
          <p:cNvPr id="50" name="正方形/長方形 49"/>
          <p:cNvSpPr/>
          <p:nvPr/>
        </p:nvSpPr>
        <p:spPr>
          <a:xfrm>
            <a:off x="4999608" y="788642"/>
            <a:ext cx="4824000" cy="5523526"/>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77664" y="788642"/>
            <a:ext cx="4824000" cy="5520678"/>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6691528" y="467380"/>
            <a:ext cx="1440160" cy="369332"/>
          </a:xfrm>
          <a:prstGeom prst="rect">
            <a:avLst/>
          </a:prstGeom>
          <a:noFill/>
        </p:spPr>
        <p:txBody>
          <a:bodyPr wrap="square" rtlCol="0">
            <a:spAutoFit/>
          </a:bodyPr>
          <a:lstStyle/>
          <a:p>
            <a:pPr algn="ctr"/>
            <a:r>
              <a:rPr kumimoji="1" lang="ja-JP" altLang="en-US" b="1" dirty="0" smtClean="0"/>
              <a:t>改革後</a:t>
            </a:r>
            <a:endParaRPr kumimoji="1" lang="ja-JP" altLang="en-US" b="1" dirty="0"/>
          </a:p>
        </p:txBody>
      </p:sp>
    </p:spTree>
    <p:extLst>
      <p:ext uri="{BB962C8B-B14F-4D97-AF65-F5344CB8AC3E}">
        <p14:creationId xmlns:p14="http://schemas.microsoft.com/office/powerpoint/2010/main" val="793902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43541" y="337651"/>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タイトル 1"/>
          <p:cNvSpPr txBox="1">
            <a:spLocks/>
          </p:cNvSpPr>
          <p:nvPr/>
        </p:nvSpPr>
        <p:spPr>
          <a:xfrm>
            <a:off x="128463" y="620688"/>
            <a:ext cx="9577064" cy="1800200"/>
          </a:xfrm>
          <a:prstGeom prst="rect">
            <a:avLst/>
          </a:prstGeom>
          <a:solidFill>
            <a:schemeClr val="bg1"/>
          </a:solidFill>
          <a:ln w="19050">
            <a:solidFill>
              <a:schemeClr val="tx1"/>
            </a:solidFill>
          </a:ln>
        </p:spPr>
        <p:txBody>
          <a:bodyPr vert="horz" lIns="108000" tIns="72000" rIns="108000" bIns="10800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200"/>
              </a:lnSpc>
            </a:pPr>
            <a:r>
              <a:rPr lang="ja-JP" altLang="en-US" sz="1800" dirty="0" smtClean="0">
                <a:latin typeface="+mj-ea"/>
              </a:rPr>
              <a:t>改正後の国民健康保険法</a:t>
            </a:r>
            <a:endParaRPr lang="en-US" altLang="ja-JP" sz="1800" dirty="0" smtClean="0">
              <a:latin typeface="+mj-ea"/>
            </a:endParaRPr>
          </a:p>
          <a:p>
            <a:pPr algn="l">
              <a:lnSpc>
                <a:spcPts val="2200"/>
              </a:lnSpc>
            </a:pPr>
            <a:r>
              <a:rPr lang="ja-JP" altLang="en-US" sz="1800" dirty="0" smtClean="0">
                <a:latin typeface="+mj-ea"/>
              </a:rPr>
              <a:t>（調整交付金等）</a:t>
            </a:r>
            <a:endParaRPr lang="en-US" altLang="ja-JP" sz="1800" dirty="0" smtClean="0">
              <a:latin typeface="+mj-ea"/>
            </a:endParaRPr>
          </a:p>
          <a:p>
            <a:pPr algn="l">
              <a:lnSpc>
                <a:spcPts val="2200"/>
              </a:lnSpc>
            </a:pPr>
            <a:r>
              <a:rPr lang="ja-JP" altLang="en-US" sz="1800" dirty="0" smtClean="0">
                <a:latin typeface="+mj-ea"/>
              </a:rPr>
              <a:t>第</a:t>
            </a:r>
            <a:r>
              <a:rPr lang="en-US" altLang="ja-JP" sz="1800" dirty="0" smtClean="0">
                <a:latin typeface="+mj-ea"/>
              </a:rPr>
              <a:t>72</a:t>
            </a:r>
            <a:r>
              <a:rPr lang="ja-JP" altLang="en-US" sz="1800" dirty="0" smtClean="0">
                <a:latin typeface="+mj-ea"/>
              </a:rPr>
              <a:t>条</a:t>
            </a:r>
            <a:endParaRPr lang="en-US" altLang="ja-JP" sz="1800" dirty="0" smtClean="0">
              <a:latin typeface="+mj-ea"/>
            </a:endParaRPr>
          </a:p>
          <a:p>
            <a:pPr algn="l">
              <a:lnSpc>
                <a:spcPts val="2200"/>
              </a:lnSpc>
            </a:pPr>
            <a:r>
              <a:rPr lang="ja-JP" altLang="en-US" sz="1800" dirty="0">
                <a:latin typeface="+mj-ea"/>
              </a:rPr>
              <a:t>　</a:t>
            </a:r>
            <a:r>
              <a:rPr lang="ja-JP" altLang="en-US" sz="1800" dirty="0" smtClean="0">
                <a:latin typeface="+mj-ea"/>
              </a:rPr>
              <a:t>国は、都道府県等が行う国民健康保険について、</a:t>
            </a:r>
            <a:r>
              <a:rPr lang="ja-JP" altLang="en-US" sz="1800" u="sng" dirty="0" smtClean="0">
                <a:latin typeface="+mj-ea"/>
              </a:rPr>
              <a:t>都道府県及び当該都道府県内の市町村の財政の状況その他の事情に応じた財政の調整を行うため</a:t>
            </a:r>
            <a:r>
              <a:rPr lang="ja-JP" altLang="en-US" sz="1800" dirty="0" smtClean="0">
                <a:latin typeface="+mj-ea"/>
              </a:rPr>
              <a:t>、政令で定めるところにより、都道府県に対して調整交付金を交付する。</a:t>
            </a:r>
            <a:endParaRPr lang="en-US" altLang="ja-JP" sz="1100" dirty="0" smtClean="0">
              <a:latin typeface="+mj-ea"/>
            </a:endParaRPr>
          </a:p>
        </p:txBody>
      </p:sp>
      <p:graphicFrame>
        <p:nvGraphicFramePr>
          <p:cNvPr id="5" name="表 4"/>
          <p:cNvGraphicFramePr>
            <a:graphicFrameLocks noGrp="1"/>
          </p:cNvGraphicFramePr>
          <p:nvPr>
            <p:extLst>
              <p:ext uri="{D42A27DB-BD31-4B8C-83A1-F6EECF244321}">
                <p14:modId xmlns:p14="http://schemas.microsoft.com/office/powerpoint/2010/main" val="1952403962"/>
              </p:ext>
            </p:extLst>
          </p:nvPr>
        </p:nvGraphicFramePr>
        <p:xfrm>
          <a:off x="128463" y="2636912"/>
          <a:ext cx="4680520" cy="2529840"/>
        </p:xfrm>
        <a:graphic>
          <a:graphicData uri="http://schemas.openxmlformats.org/drawingml/2006/table">
            <a:tbl>
              <a:tblPr firstRow="1" bandRow="1">
                <a:tableStyleId>{5940675A-B579-460E-94D1-54222C63F5DA}</a:tableStyleId>
              </a:tblPr>
              <a:tblGrid>
                <a:gridCol w="4680520"/>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i="0" u="none" strike="noStrike" dirty="0" smtClean="0">
                          <a:solidFill>
                            <a:schemeClr val="tx1"/>
                          </a:solidFill>
                          <a:effectLst/>
                          <a:latin typeface="ＭＳ Ｐゴシック"/>
                        </a:rPr>
                        <a:t>現　　在</a:t>
                      </a:r>
                    </a:p>
                  </a:txBody>
                  <a:tcPr marL="128016" marR="128016" marT="64008" marB="64008" anchor="ctr">
                    <a:solidFill>
                      <a:srgbClr val="CCFFFF"/>
                    </a:solidFill>
                  </a:tcPr>
                </a:tc>
              </a:tr>
              <a:tr h="2762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普通調整交付金</a:t>
                      </a:r>
                      <a:endParaRPr lang="ja-JP" altLang="en-US" sz="1800" b="0" i="0" u="none" strike="noStrike" dirty="0" smtClean="0">
                        <a:solidFill>
                          <a:srgbClr val="000000"/>
                        </a:solidFill>
                        <a:effectLst/>
                        <a:latin typeface="ＭＳ Ｐゴシック"/>
                      </a:endParaRPr>
                    </a:p>
                  </a:txBody>
                  <a:tcPr marL="128016" marR="128016" marT="64008" marB="64008" anchor="ctr">
                    <a:solidFill>
                      <a:srgbClr val="FFFF99"/>
                    </a:solidFill>
                  </a:tcPr>
                </a:tc>
              </a:tr>
              <a:tr h="491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・市町村間の所得水準を全国レベルで調整</a:t>
                      </a:r>
                      <a:endParaRPr lang="en-US" altLang="ja-JP" sz="18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800" u="none" strike="noStrike" dirty="0" smtClean="0">
                        <a:effectLst/>
                      </a:endParaRPr>
                    </a:p>
                  </a:txBody>
                  <a:tcPr marL="128016" marR="128016" marT="64008" marB="64008"/>
                </a:tc>
              </a:tr>
              <a:tr h="2663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特別調整交付金</a:t>
                      </a:r>
                      <a:endParaRPr lang="en-US" altLang="ja-JP" sz="1800" u="none" strike="noStrike" dirty="0" smtClean="0">
                        <a:effectLst/>
                      </a:endParaRPr>
                    </a:p>
                  </a:txBody>
                  <a:tcPr marL="128016" marR="128016" marT="64008" marB="64008" anchor="ctr">
                    <a:solidFill>
                      <a:srgbClr val="FFFF99"/>
                    </a:solidFill>
                  </a:tcPr>
                </a:tc>
              </a:tr>
              <a:tr h="4478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・市町村の特別な事情を考慮</a:t>
                      </a:r>
                      <a:endParaRPr lang="en-US" altLang="ja-JP" sz="18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800" u="none" strike="noStrike" dirty="0" smtClean="0">
                        <a:effectLst/>
                      </a:endParaRPr>
                    </a:p>
                  </a:txBody>
                  <a:tcPr marL="128016" marR="128016" marT="64008" marB="64008"/>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532205004"/>
              </p:ext>
            </p:extLst>
          </p:nvPr>
        </p:nvGraphicFramePr>
        <p:xfrm>
          <a:off x="4958347" y="2636912"/>
          <a:ext cx="4747181" cy="2484120"/>
        </p:xfrm>
        <a:graphic>
          <a:graphicData uri="http://schemas.openxmlformats.org/drawingml/2006/table">
            <a:tbl>
              <a:tblPr firstRow="1" bandRow="1">
                <a:tableStyleId>{5940675A-B579-460E-94D1-54222C63F5DA}</a:tableStyleId>
              </a:tblPr>
              <a:tblGrid>
                <a:gridCol w="4747181"/>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i="0" u="none" strike="noStrike" dirty="0" smtClean="0">
                          <a:solidFill>
                            <a:schemeClr val="tx1"/>
                          </a:solidFill>
                          <a:effectLst/>
                          <a:latin typeface="ＭＳ Ｐゴシック"/>
                        </a:rPr>
                        <a:t>改　革　後</a:t>
                      </a:r>
                    </a:p>
                  </a:txBody>
                  <a:tcPr marL="128016" marR="128016" marT="64008" marB="64008" anchor="ctr">
                    <a:solidFill>
                      <a:srgbClr val="CCFFFF"/>
                    </a:solidFill>
                  </a:tcPr>
                </a:tc>
              </a:tr>
              <a:tr h="2042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普通調整交付金</a:t>
                      </a:r>
                      <a:endParaRPr lang="ja-JP" altLang="en-US" sz="1800" b="0" i="0" u="none" strike="noStrike" dirty="0" smtClean="0">
                        <a:solidFill>
                          <a:srgbClr val="000000"/>
                        </a:solidFill>
                        <a:effectLst/>
                        <a:latin typeface="ＭＳ Ｐゴシック"/>
                      </a:endParaRPr>
                    </a:p>
                  </a:txBody>
                  <a:tcPr marL="128016" marR="128016" marT="64008" marB="64008" anchor="ctr">
                    <a:solidFill>
                      <a:srgbClr val="FFFF99"/>
                    </a:solidFill>
                  </a:tcPr>
                </a:tc>
              </a:tr>
              <a:tr h="491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・都道府県間の所得水準を全国レベルで調整</a:t>
                      </a:r>
                      <a:endParaRPr lang="en-US" altLang="ja-JP" sz="18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500" u="none" strike="noStrike" dirty="0" smtClean="0">
                          <a:effectLst/>
                        </a:rPr>
                        <a:t>　（都道府県内市町村間の所得水準は納付金で調整）</a:t>
                      </a:r>
                      <a:endParaRPr lang="en-US" altLang="ja-JP" sz="1500" u="none" strike="noStrike" dirty="0" smtClean="0">
                        <a:effectLst/>
                      </a:endParaRPr>
                    </a:p>
                  </a:txBody>
                  <a:tcPr marL="128016" marR="128016" marT="64008" marB="64008"/>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特別調整交付金</a:t>
                      </a:r>
                      <a:endParaRPr lang="en-US" altLang="ja-JP" sz="1800" u="none" strike="noStrike" dirty="0" smtClean="0">
                        <a:effectLst/>
                      </a:endParaRPr>
                    </a:p>
                  </a:txBody>
                  <a:tcPr marL="128016" marR="128016" marT="64008" marB="64008" anchor="ctr">
                    <a:solidFill>
                      <a:srgbClr val="FFFF99"/>
                    </a:solidFill>
                  </a:tcPr>
                </a:tc>
              </a:tr>
              <a:tr h="4478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・都道府県の特別な事情を考慮</a:t>
                      </a:r>
                      <a:endParaRPr lang="en-US" altLang="ja-JP" sz="18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・市町村の特別な事情を考慮</a:t>
                      </a:r>
                      <a:endParaRPr lang="en-US" altLang="ja-JP" sz="1800" u="none" strike="noStrike" dirty="0" smtClean="0">
                        <a:effectLst/>
                      </a:endParaRPr>
                    </a:p>
                  </a:txBody>
                  <a:tcPr marL="128016" marR="128016" marT="64008" marB="64008"/>
                </a:tc>
              </a:tr>
            </a:tbl>
          </a:graphicData>
        </a:graphic>
      </p:graphicFrame>
      <p:sp>
        <p:nvSpPr>
          <p:cNvPr id="7" name="テキスト ボックス 6"/>
          <p:cNvSpPr txBox="1"/>
          <p:nvPr/>
        </p:nvSpPr>
        <p:spPr>
          <a:xfrm>
            <a:off x="133361" y="5373216"/>
            <a:ext cx="9649971" cy="923330"/>
          </a:xfrm>
          <a:prstGeom prst="rect">
            <a:avLst/>
          </a:prstGeom>
          <a:noFill/>
          <a:ln>
            <a:solidFill>
              <a:schemeClr val="tx1"/>
            </a:solidFill>
          </a:ln>
        </p:spPr>
        <p:txBody>
          <a:bodyPr wrap="square" rtlCol="0">
            <a:spAutoFit/>
          </a:bodyPr>
          <a:lstStyle/>
          <a:p>
            <a:pPr marL="261938" indent="-261938"/>
            <a:r>
              <a:rPr lang="ja-JP" altLang="en-US" dirty="0" smtClean="0">
                <a:latin typeface="ＭＳ 明朝" panose="02020609040205080304" pitchFamily="17" charset="-128"/>
                <a:ea typeface="ＭＳ 明朝" panose="02020609040205080304" pitchFamily="17" charset="-128"/>
              </a:rPr>
              <a:t>○国保改革により、財政調整機能の強化として、自治体の責めによらない要因に対応するた　め、特別調整交付金の財政支援を拡充する他、</a:t>
            </a:r>
            <a:r>
              <a:rPr lang="ja-JP" altLang="en-US" dirty="0">
                <a:latin typeface="ＭＳ 明朝" panose="02020609040205080304" pitchFamily="17" charset="-128"/>
                <a:ea typeface="ＭＳ 明朝" panose="02020609040205080304" pitchFamily="17" charset="-128"/>
              </a:rPr>
              <a:t>既存</a:t>
            </a:r>
            <a:r>
              <a:rPr lang="ja-JP" altLang="en-US" dirty="0" smtClean="0">
                <a:latin typeface="ＭＳ 明朝" panose="02020609040205080304" pitchFamily="17" charset="-128"/>
                <a:ea typeface="ＭＳ 明朝" panose="02020609040205080304" pitchFamily="17" charset="-128"/>
              </a:rPr>
              <a:t>の特別調整交付金についても要件の見直しを行う。</a:t>
            </a:r>
            <a:endParaRPr lang="en-US" altLang="ja-JP" sz="1600" dirty="0" smtClean="0">
              <a:latin typeface="ＭＳ 明朝" panose="02020609040205080304" pitchFamily="17" charset="-128"/>
              <a:ea typeface="ＭＳ 明朝" panose="02020609040205080304" pitchFamily="17" charset="-128"/>
            </a:endParaRPr>
          </a:p>
        </p:txBody>
      </p:sp>
      <p:sp>
        <p:nvSpPr>
          <p:cNvPr id="8" name="スライド番号プレースホルダー 1"/>
          <p:cNvSpPr txBox="1">
            <a:spLocks/>
          </p:cNvSpPr>
          <p:nvPr/>
        </p:nvSpPr>
        <p:spPr>
          <a:xfrm>
            <a:off x="7545288"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8</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9" name="テキスト ボックス 8"/>
          <p:cNvSpPr txBox="1"/>
          <p:nvPr/>
        </p:nvSpPr>
        <p:spPr>
          <a:xfrm>
            <a:off x="1580176" y="-19658"/>
            <a:ext cx="6728734" cy="369332"/>
          </a:xfrm>
          <a:prstGeom prst="rect">
            <a:avLst/>
          </a:prstGeom>
          <a:noFill/>
        </p:spPr>
        <p:txBody>
          <a:bodyPr wrap="square" rtlCol="0">
            <a:spAutoFit/>
          </a:bodyPr>
          <a:lstStyle/>
          <a:p>
            <a:pPr algn="ctr"/>
            <a:r>
              <a:rPr lang="ja-JP" altLang="en-US" dirty="0" smtClean="0">
                <a:latin typeface="HGP創英角ｺﾞｼｯｸUB" panose="020B0900000000000000" pitchFamily="50" charset="-128"/>
                <a:ea typeface="HGP創英角ｺﾞｼｯｸUB" panose="020B0900000000000000" pitchFamily="50" charset="-128"/>
                <a:cs typeface="Times New Roman"/>
              </a:rPr>
              <a:t>国の調整交付金</a:t>
            </a:r>
            <a:endParaRPr lang="ja-JP" altLang="en-US" dirty="0">
              <a:latin typeface="HGP創英角ｺﾞｼｯｸUB" panose="020B0900000000000000" pitchFamily="50" charset="-128"/>
              <a:ea typeface="HGP創英角ｺﾞｼｯｸUB" panose="020B0900000000000000" pitchFamily="50" charset="-128"/>
              <a:cs typeface="Times New Roman"/>
            </a:endParaRPr>
          </a:p>
        </p:txBody>
      </p:sp>
    </p:spTree>
    <p:extLst>
      <p:ext uri="{BB962C8B-B14F-4D97-AF65-F5344CB8AC3E}">
        <p14:creationId xmlns:p14="http://schemas.microsoft.com/office/powerpoint/2010/main" val="1574706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4607</TotalTime>
  <Words>7750</Words>
  <Application>Microsoft Office PowerPoint</Application>
  <PresentationFormat>A4 210 x 297 mm</PresentationFormat>
  <Paragraphs>1760</Paragraphs>
  <Slides>42</Slides>
  <Notes>30</Notes>
  <HiddenSlides>0</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Office ​​テーマ</vt:lpstr>
      <vt:lpstr>Ⅲ．新たな財政運営の仕組み</vt:lpstr>
      <vt:lpstr>改革後の国保財政の仕組み（イメージ）</vt:lpstr>
      <vt:lpstr>PowerPoint プレゼンテーション</vt:lpstr>
      <vt:lpstr>PowerPoint プレゼンテーション</vt:lpstr>
      <vt:lpstr>PowerPoint プレゼンテーション</vt:lpstr>
      <vt:lpstr>PowerPoint プレゼンテーション</vt:lpstr>
      <vt:lpstr>Ⅲ．新たな財政運営の仕組み</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Ⅲ．新たな財政運営の仕組み</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Ⅲ．新たな財政運営の仕組み</vt:lpstr>
      <vt:lpstr>PowerPoint プレゼンテーション</vt:lpstr>
      <vt:lpstr>PowerPoint プレゼンテーション</vt:lpstr>
      <vt:lpstr>PowerPoint プレゼンテーション</vt:lpstr>
      <vt:lpstr>Ⅲ．新たな財政運営の仕組み</vt:lpstr>
      <vt:lpstr>PowerPoint プレゼンテーション</vt:lpstr>
      <vt:lpstr>PowerPoint プレゼンテーション</vt:lpstr>
      <vt:lpstr>Ⅲ．新たな財政運営の仕組み</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国民健康保険制度をめぐる 最近の状況について</dc:title>
  <dc:creator>厚生労働省ネットワークシステム</dc:creator>
  <cp:lastModifiedBy>厚生労働省ネットワークシステム</cp:lastModifiedBy>
  <cp:revision>411</cp:revision>
  <cp:lastPrinted>2016-01-29T11:02:52Z</cp:lastPrinted>
  <dcterms:created xsi:type="dcterms:W3CDTF">2014-08-08T04:05:35Z</dcterms:created>
  <dcterms:modified xsi:type="dcterms:W3CDTF">2016-02-05T04:56:39Z</dcterms:modified>
</cp:coreProperties>
</file>