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6"/>
  </p:notesMasterIdLst>
  <p:sldIdLst>
    <p:sldId id="528" r:id="rId2"/>
    <p:sldId id="606" r:id="rId3"/>
    <p:sldId id="740" r:id="rId4"/>
    <p:sldId id="852" r:id="rId5"/>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00"/>
    <a:srgbClr val="CCFFCC"/>
    <a:srgbClr val="0000CC"/>
    <a:srgbClr val="FF6600"/>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615" autoAdjust="0"/>
    <p:restoredTop sz="86431" autoAdjust="0"/>
  </p:normalViewPr>
  <p:slideViewPr>
    <p:cSldViewPr>
      <p:cViewPr>
        <p:scale>
          <a:sx n="65" d="100"/>
          <a:sy n="65" d="100"/>
        </p:scale>
        <p:origin x="-1086" y="-198"/>
      </p:cViewPr>
      <p:guideLst>
        <p:guide orient="horz" pos="2840"/>
        <p:guide pos="625"/>
      </p:guideLst>
    </p:cSldViewPr>
  </p:slideViewPr>
  <p:outlineViewPr>
    <p:cViewPr>
      <p:scale>
        <a:sx n="33" d="100"/>
        <a:sy n="33" d="100"/>
      </p:scale>
      <p:origin x="0" y="2874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A0518F66-8201-415E-B5DE-5C0366DC38AC}" type="datetimeFigureOut">
              <a:rPr kumimoji="1" lang="ja-JP" altLang="en-US" smtClean="0"/>
              <a:t>2016/2/5</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2C458E5-0E31-4554-8958-3DD995BF6404}" type="slidenum">
              <a:rPr kumimoji="1" lang="ja-JP" altLang="en-US" smtClean="0"/>
              <a:t>‹#›</a:t>
            </a:fld>
            <a:endParaRPr kumimoji="1" lang="ja-JP" altLang="en-US"/>
          </a:p>
        </p:txBody>
      </p:sp>
    </p:spTree>
    <p:extLst>
      <p:ext uri="{BB962C8B-B14F-4D97-AF65-F5344CB8AC3E}">
        <p14:creationId xmlns:p14="http://schemas.microsoft.com/office/powerpoint/2010/main" val="23798000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1741D62-2D81-45E6-8746-07B60C51A0BB}" type="slidenum">
              <a:rPr lang="ja-JP" altLang="en-US" smtClean="0">
                <a:solidFill>
                  <a:prstClr val="black"/>
                </a:solidFill>
              </a:rPr>
              <a:pPr/>
              <a:t>0</a:t>
            </a:fld>
            <a:endParaRPr lang="ja-JP" alt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DC76738-3C22-43C6-BFFA-559713252FCB}" type="slidenum">
              <a:rPr lang="ja-JP" altLang="en-US" smtClean="0">
                <a:solidFill>
                  <a:prstClr val="black"/>
                </a:solidFill>
              </a:rPr>
              <a:pPr/>
              <a:t>1</a:t>
            </a:fld>
            <a:endParaRPr lang="ja-JP" altLang="en-US">
              <a:solidFill>
                <a:prstClr val="black"/>
              </a:solidFill>
            </a:endParaRPr>
          </a:p>
        </p:txBody>
      </p:sp>
    </p:spTree>
    <p:extLst>
      <p:ext uri="{BB962C8B-B14F-4D97-AF65-F5344CB8AC3E}">
        <p14:creationId xmlns:p14="http://schemas.microsoft.com/office/powerpoint/2010/main" val="3057375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1032905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586844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12564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823934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374115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285541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486203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808475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2428482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315691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861375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AE7EE4-CEFE-453D-8730-005D38677A0C}" type="datetimeFigureOut">
              <a:rPr kumimoji="1" lang="ja-JP" altLang="en-US" smtClean="0"/>
              <a:t>2016/2/5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679672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0512" y="1772816"/>
            <a:ext cx="8602538" cy="1470025"/>
          </a:xfrm>
        </p:spPr>
        <p:txBody>
          <a:bodyPr>
            <a:normAutofit/>
          </a:bodyPr>
          <a:lstStyle/>
          <a:p>
            <a:r>
              <a:rPr lang="en-US" altLang="ja-JP" dirty="0"/>
              <a:t>Ⅱ</a:t>
            </a:r>
            <a:r>
              <a:rPr kumimoji="1" lang="ja-JP" altLang="en-US" dirty="0" err="1" smtClean="0"/>
              <a:t>．</a:t>
            </a:r>
            <a:r>
              <a:rPr lang="ja-JP" altLang="en-US" dirty="0" smtClean="0"/>
              <a:t>施行に向けたスケジュール</a:t>
            </a:r>
            <a:endParaRPr kumimoji="1" lang="ja-JP" altLang="en-US" dirty="0"/>
          </a:p>
        </p:txBody>
      </p:sp>
    </p:spTree>
    <p:extLst>
      <p:ext uri="{BB962C8B-B14F-4D97-AF65-F5344CB8AC3E}">
        <p14:creationId xmlns:p14="http://schemas.microsoft.com/office/powerpoint/2010/main" val="2261531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1" y="31924"/>
            <a:ext cx="9921552" cy="369332"/>
          </a:xfrm>
          <a:prstGeom prst="rect">
            <a:avLst/>
          </a:prstGeom>
          <a:noFill/>
        </p:spPr>
        <p:txBody>
          <a:bodyPr wrap="square" rtlCol="0">
            <a:spAutoFit/>
          </a:bodyPr>
          <a:lstStyle/>
          <a:p>
            <a:pPr algn="ctr"/>
            <a:r>
              <a:rPr lang="ja-JP" altLang="en-US" dirty="0" smtClean="0">
                <a:solidFill>
                  <a:prstClr val="black"/>
                </a:solidFill>
                <a:latin typeface="HGP創英角ｺﾞｼｯｸUB" panose="020B0900000000000000" pitchFamily="50" charset="-128"/>
                <a:ea typeface="HGP創英角ｺﾞｼｯｸUB" panose="020B0900000000000000" pitchFamily="50" charset="-128"/>
              </a:rPr>
              <a:t>国保制度改革の主な流れ　 （イメージ）　</a:t>
            </a:r>
            <a:endParaRPr lang="ja-JP" altLang="en-US" dirty="0">
              <a:solidFill>
                <a:prstClr val="black"/>
              </a:solidFill>
              <a:latin typeface="HGP創英角ｺﾞｼｯｸUB" panose="020B0900000000000000" pitchFamily="50" charset="-128"/>
              <a:ea typeface="HGP創英角ｺﾞｼｯｸUB" panose="020B0900000000000000"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63720159"/>
              </p:ext>
            </p:extLst>
          </p:nvPr>
        </p:nvGraphicFramePr>
        <p:xfrm>
          <a:off x="105821" y="504250"/>
          <a:ext cx="9721080" cy="6237118"/>
        </p:xfrm>
        <a:graphic>
          <a:graphicData uri="http://schemas.openxmlformats.org/drawingml/2006/table">
            <a:tbl>
              <a:tblPr firstRow="1" bandRow="1">
                <a:tableStyleId>{5C22544A-7EE6-4342-B048-85BDC9FD1C3A}</a:tableStyleId>
              </a:tblPr>
              <a:tblGrid>
                <a:gridCol w="310675"/>
                <a:gridCol w="7272808"/>
                <a:gridCol w="2137597"/>
              </a:tblGrid>
              <a:tr h="489883">
                <a:tc>
                  <a:txBody>
                    <a:bodyPr/>
                    <a:lstStyle/>
                    <a:p>
                      <a:endParaRPr kumimoji="1" lang="ja-JP" altLang="en-US" sz="1600" dirty="0">
                        <a:solidFill>
                          <a:schemeClr val="tx1"/>
                        </a:solidFill>
                      </a:endParaRPr>
                    </a:p>
                  </a:txBody>
                  <a:tcPr marL="94939" marR="94939" marT="44434" marB="44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4929188" indent="0" algn="l">
                        <a:tabLst>
                          <a:tab pos="4667250" algn="l"/>
                        </a:tabLst>
                      </a:pPr>
                      <a:r>
                        <a:rPr kumimoji="1" lang="ja-JP" altLang="en-US" sz="1600" dirty="0" smtClean="0">
                          <a:solidFill>
                            <a:schemeClr val="tx1"/>
                          </a:solidFill>
                          <a:latin typeface="+mn-ea"/>
                          <a:ea typeface="+mn-ea"/>
                        </a:rPr>
                        <a:t>～　平成</a:t>
                      </a:r>
                      <a:r>
                        <a:rPr kumimoji="1" lang="en-US" altLang="ja-JP" sz="1600" dirty="0" smtClean="0">
                          <a:solidFill>
                            <a:schemeClr val="tx1"/>
                          </a:solidFill>
                          <a:latin typeface="+mn-ea"/>
                          <a:ea typeface="+mn-ea"/>
                        </a:rPr>
                        <a:t>29</a:t>
                      </a:r>
                      <a:r>
                        <a:rPr kumimoji="1" lang="ja-JP" altLang="en-US" sz="1600" dirty="0" smtClean="0">
                          <a:solidFill>
                            <a:schemeClr val="tx1"/>
                          </a:solidFill>
                          <a:latin typeface="+mn-ea"/>
                          <a:ea typeface="+mn-ea"/>
                        </a:rPr>
                        <a:t>年度</a:t>
                      </a:r>
                      <a:endParaRPr kumimoji="1" lang="ja-JP" altLang="en-US" sz="1600" dirty="0">
                        <a:solidFill>
                          <a:schemeClr val="tx1"/>
                        </a:solidFill>
                        <a:latin typeface="+mn-ea"/>
                        <a:ea typeface="+mn-ea"/>
                      </a:endParaRPr>
                    </a:p>
                  </a:txBody>
                  <a:tcPr marL="94939" marR="94939" marT="44434" marB="44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600" u="none" dirty="0" smtClean="0">
                          <a:solidFill>
                            <a:schemeClr val="tx1"/>
                          </a:solidFill>
                          <a:latin typeface="+mj-ea"/>
                          <a:ea typeface="+mj-ea"/>
                        </a:rPr>
                        <a:t>平成</a:t>
                      </a:r>
                      <a:r>
                        <a:rPr kumimoji="1" lang="en-US" altLang="ja-JP" sz="1600" u="none" dirty="0" smtClean="0">
                          <a:solidFill>
                            <a:schemeClr val="tx1"/>
                          </a:solidFill>
                          <a:latin typeface="+mj-ea"/>
                          <a:ea typeface="+mj-ea"/>
                        </a:rPr>
                        <a:t>30</a:t>
                      </a:r>
                      <a:r>
                        <a:rPr kumimoji="1" lang="ja-JP" altLang="en-US" sz="1600" u="none" dirty="0" smtClean="0">
                          <a:solidFill>
                            <a:schemeClr val="tx1"/>
                          </a:solidFill>
                          <a:latin typeface="+mj-ea"/>
                          <a:ea typeface="+mj-ea"/>
                        </a:rPr>
                        <a:t>年度</a:t>
                      </a:r>
                      <a:endParaRPr kumimoji="1" lang="ja-JP" altLang="en-US" sz="1600" u="none" dirty="0">
                        <a:solidFill>
                          <a:schemeClr val="tx1"/>
                        </a:solidFill>
                        <a:latin typeface="+mj-ea"/>
                        <a:ea typeface="+mj-ea"/>
                      </a:endParaRPr>
                    </a:p>
                  </a:txBody>
                  <a:tcPr marL="94939" marR="94939" marT="44434" marB="44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2074827">
                <a:tc>
                  <a:txBody>
                    <a:bodyPr/>
                    <a:lstStyle/>
                    <a:p>
                      <a:pPr algn="ctr">
                        <a:lnSpc>
                          <a:spcPts val="2000"/>
                        </a:lnSpc>
                      </a:pPr>
                      <a:r>
                        <a:rPr kumimoji="1" lang="ja-JP" altLang="en-US" sz="1600" b="1" dirty="0" smtClean="0"/>
                        <a:t>国</a:t>
                      </a:r>
                      <a:endParaRPr kumimoji="1" lang="ja-JP" altLang="en-US" sz="1600" b="1" dirty="0"/>
                    </a:p>
                  </a:txBody>
                  <a:tcPr marL="94939" marR="94939" marT="44434" marB="44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2000"/>
                        </a:lnSpc>
                      </a:pPr>
                      <a:endParaRPr kumimoji="1" lang="ja-JP" altLang="en-US" sz="1600" dirty="0"/>
                    </a:p>
                  </a:txBody>
                  <a:tcPr marL="94939" marR="94939" marT="44434" marB="444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2000"/>
                        </a:lnSpc>
                      </a:pPr>
                      <a:endParaRPr kumimoji="1" lang="ja-JP" altLang="en-US" sz="1600" dirty="0"/>
                    </a:p>
                  </a:txBody>
                  <a:tcPr marL="94939" marR="94939" marT="44434" marB="444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800200">
                <a:tc>
                  <a:txBody>
                    <a:bodyPr/>
                    <a:lstStyle/>
                    <a:p>
                      <a:pPr algn="ctr">
                        <a:lnSpc>
                          <a:spcPts val="2000"/>
                        </a:lnSpc>
                      </a:pPr>
                      <a:r>
                        <a:rPr kumimoji="1" lang="ja-JP" altLang="en-US" sz="1600" b="1" dirty="0" smtClean="0"/>
                        <a:t>都道府県</a:t>
                      </a:r>
                      <a:endParaRPr kumimoji="1" lang="ja-JP" altLang="en-US" sz="1600" b="1" dirty="0"/>
                    </a:p>
                  </a:txBody>
                  <a:tcPr marL="94939" marR="94939" marT="44434" marB="44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2000"/>
                        </a:lnSpc>
                      </a:pPr>
                      <a:endParaRPr kumimoji="1" lang="ja-JP" altLang="en-US" sz="1600" dirty="0"/>
                    </a:p>
                  </a:txBody>
                  <a:tcPr marL="94939" marR="94939" marT="44434" marB="444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2000"/>
                        </a:lnSpc>
                      </a:pPr>
                      <a:endParaRPr kumimoji="1" lang="ja-JP" altLang="en-US" sz="1600" dirty="0"/>
                    </a:p>
                  </a:txBody>
                  <a:tcPr marL="94939" marR="94939" marT="44434" marB="444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872208">
                <a:tc>
                  <a:txBody>
                    <a:bodyPr/>
                    <a:lstStyle/>
                    <a:p>
                      <a:pPr algn="ctr">
                        <a:lnSpc>
                          <a:spcPts val="2000"/>
                        </a:lnSpc>
                      </a:pPr>
                      <a:r>
                        <a:rPr kumimoji="1" lang="ja-JP" altLang="en-US" sz="1600" b="1" dirty="0" smtClean="0"/>
                        <a:t>市町村</a:t>
                      </a:r>
                      <a:endParaRPr kumimoji="1" lang="ja-JP" altLang="en-US" sz="1600" b="1" dirty="0"/>
                    </a:p>
                  </a:txBody>
                  <a:tcPr marL="94939" marR="94939" marT="44434" marB="44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2000"/>
                        </a:lnSpc>
                      </a:pPr>
                      <a:endParaRPr kumimoji="1" lang="ja-JP" altLang="en-US" sz="1600" dirty="0"/>
                    </a:p>
                  </a:txBody>
                  <a:tcPr marL="94939" marR="94939" marT="44434" marB="444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2000"/>
                        </a:lnSpc>
                      </a:pPr>
                      <a:endParaRPr kumimoji="1" lang="ja-JP" altLang="en-US" sz="1600" dirty="0"/>
                    </a:p>
                  </a:txBody>
                  <a:tcPr marL="94939" marR="94939" marT="44434" marB="444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1" name="テキスト ボックス 10"/>
          <p:cNvSpPr txBox="1"/>
          <p:nvPr/>
        </p:nvSpPr>
        <p:spPr>
          <a:xfrm>
            <a:off x="501205" y="1503134"/>
            <a:ext cx="6984776" cy="288000"/>
          </a:xfrm>
          <a:prstGeom prst="rect">
            <a:avLst/>
          </a:prstGeom>
          <a:solidFill>
            <a:schemeClr val="bg1"/>
          </a:solidFill>
          <a:ln w="19050">
            <a:solidFill>
              <a:schemeClr val="tx1"/>
            </a:solidFill>
          </a:ln>
        </p:spPr>
        <p:txBody>
          <a:bodyPr vert="horz" wrap="square" lIns="36000" tIns="72000" rIns="0" bIns="36000" rtlCol="0" anchor="ctr">
            <a:noAutofit/>
          </a:bodyPr>
          <a:lstStyle/>
          <a:p>
            <a:pPr>
              <a:lnSpc>
                <a:spcPts val="2000"/>
              </a:lnSpc>
            </a:pPr>
            <a:r>
              <a:rPr lang="ja-JP" altLang="en-US" sz="1400" dirty="0" smtClean="0">
                <a:solidFill>
                  <a:prstClr val="black"/>
                </a:solidFill>
                <a:latin typeface="ＭＳ Ｐゴシック"/>
              </a:rPr>
              <a:t>○ 地方向け説明会の開催　</a:t>
            </a:r>
            <a:endParaRPr lang="ja-JP" altLang="en-US" sz="1200" dirty="0" smtClean="0">
              <a:solidFill>
                <a:prstClr val="black"/>
              </a:solidFill>
              <a:latin typeface="ＭＳ Ｐ明朝" panose="02020600040205080304" pitchFamily="18" charset="-128"/>
              <a:ea typeface="ＭＳ Ｐ明朝" panose="02020600040205080304" pitchFamily="18" charset="-128"/>
            </a:endParaRPr>
          </a:p>
        </p:txBody>
      </p:sp>
      <p:sp>
        <p:nvSpPr>
          <p:cNvPr id="25" name="テキスト ボックス 24"/>
          <p:cNvSpPr txBox="1"/>
          <p:nvPr/>
        </p:nvSpPr>
        <p:spPr>
          <a:xfrm>
            <a:off x="5457056" y="3613784"/>
            <a:ext cx="2150160" cy="895336"/>
          </a:xfrm>
          <a:prstGeom prst="rect">
            <a:avLst/>
          </a:prstGeom>
          <a:solidFill>
            <a:schemeClr val="bg1"/>
          </a:solidFill>
          <a:ln w="19050">
            <a:solidFill>
              <a:schemeClr val="tx1"/>
            </a:solidFill>
          </a:ln>
        </p:spPr>
        <p:txBody>
          <a:bodyPr vert="horz" wrap="square" lIns="36000" tIns="36000" rIns="72000" bIns="0" rtlCol="0" anchor="ctr">
            <a:noAutofit/>
          </a:bodyPr>
          <a:lstStyle>
            <a:defPPr>
              <a:defRPr lang="ja-JP"/>
            </a:defPPr>
            <a:lvl1pPr>
              <a:lnSpc>
                <a:spcPts val="1800"/>
              </a:lnSpc>
              <a:defRPr sz="1400">
                <a:latin typeface="+mn-ea"/>
              </a:defRPr>
            </a:lvl1pPr>
          </a:lstStyle>
          <a:p>
            <a:pPr marL="180975" indent="-180975"/>
            <a:r>
              <a:rPr lang="ja-JP" altLang="en-US" dirty="0" smtClean="0">
                <a:solidFill>
                  <a:prstClr val="black"/>
                </a:solidFill>
              </a:rPr>
              <a:t>○ 平成</a:t>
            </a:r>
            <a:r>
              <a:rPr lang="en-US" altLang="ja-JP" dirty="0" smtClean="0">
                <a:solidFill>
                  <a:prstClr val="black"/>
                </a:solidFill>
              </a:rPr>
              <a:t>30</a:t>
            </a:r>
            <a:r>
              <a:rPr lang="ja-JP" altLang="en-US" dirty="0">
                <a:solidFill>
                  <a:prstClr val="black"/>
                </a:solidFill>
              </a:rPr>
              <a:t>年度</a:t>
            </a:r>
            <a:r>
              <a:rPr lang="ja-JP" altLang="en-US" dirty="0" smtClean="0">
                <a:solidFill>
                  <a:prstClr val="black"/>
                </a:solidFill>
              </a:rPr>
              <a:t>の各市町村の</a:t>
            </a:r>
            <a:r>
              <a:rPr lang="ja-JP" altLang="en-US" dirty="0">
                <a:solidFill>
                  <a:prstClr val="black"/>
                </a:solidFill>
              </a:rPr>
              <a:t>納付金の</a:t>
            </a:r>
            <a:r>
              <a:rPr lang="ja-JP" altLang="en-US" dirty="0" smtClean="0">
                <a:solidFill>
                  <a:prstClr val="black"/>
                </a:solidFill>
              </a:rPr>
              <a:t>額や、</a:t>
            </a:r>
            <a:r>
              <a:rPr lang="ja-JP" altLang="en-US" dirty="0">
                <a:solidFill>
                  <a:prstClr val="black"/>
                </a:solidFill>
              </a:rPr>
              <a:t>標準保険</a:t>
            </a:r>
            <a:r>
              <a:rPr lang="ja-JP" altLang="en-US" dirty="0" smtClean="0">
                <a:solidFill>
                  <a:prstClr val="black"/>
                </a:solidFill>
              </a:rPr>
              <a:t>料率を検討・決定</a:t>
            </a:r>
            <a:endParaRPr lang="en-US" altLang="ja-JP" sz="1300" dirty="0">
              <a:solidFill>
                <a:prstClr val="black"/>
              </a:solidFill>
            </a:endParaRPr>
          </a:p>
        </p:txBody>
      </p:sp>
      <p:sp>
        <p:nvSpPr>
          <p:cNvPr id="26" name="テキスト ボックス 25"/>
          <p:cNvSpPr txBox="1"/>
          <p:nvPr/>
        </p:nvSpPr>
        <p:spPr>
          <a:xfrm>
            <a:off x="8167960" y="3485825"/>
            <a:ext cx="1570038" cy="735263"/>
          </a:xfrm>
          <a:prstGeom prst="rect">
            <a:avLst/>
          </a:prstGeom>
          <a:solidFill>
            <a:schemeClr val="bg1">
              <a:alpha val="0"/>
            </a:schemeClr>
          </a:solidFill>
          <a:ln w="9525" cmpd="sng">
            <a:noFill/>
            <a:prstDash val="sysDash"/>
          </a:ln>
        </p:spPr>
        <p:txBody>
          <a:bodyPr vert="horz" wrap="square" lIns="0" tIns="0" rIns="0" bIns="0" rtlCol="0" anchor="ctr">
            <a:noAutofit/>
          </a:bodyPr>
          <a:lstStyle/>
          <a:p>
            <a:pPr marL="87313"/>
            <a:r>
              <a:rPr lang="ja-JP" altLang="en-US" sz="1600" b="1" dirty="0" smtClean="0">
                <a:solidFill>
                  <a:prstClr val="black"/>
                </a:solidFill>
                <a:latin typeface="ＭＳ Ｐゴシック"/>
              </a:rPr>
              <a:t>都道府県による</a:t>
            </a:r>
            <a:endParaRPr lang="en-US" altLang="ja-JP" sz="1600" b="1" dirty="0" smtClean="0">
              <a:solidFill>
                <a:prstClr val="black"/>
              </a:solidFill>
              <a:latin typeface="ＭＳ Ｐゴシック"/>
            </a:endParaRPr>
          </a:p>
          <a:p>
            <a:pPr marL="87313"/>
            <a:r>
              <a:rPr lang="ja-JP" altLang="en-US" sz="1600" b="1" dirty="0" smtClean="0">
                <a:solidFill>
                  <a:prstClr val="black"/>
                </a:solidFill>
                <a:latin typeface="ＭＳ Ｐゴシック"/>
              </a:rPr>
              <a:t>財政運営</a:t>
            </a:r>
          </a:p>
        </p:txBody>
      </p:sp>
      <p:sp>
        <p:nvSpPr>
          <p:cNvPr id="37" name="テキスト ボックス 36"/>
          <p:cNvSpPr txBox="1"/>
          <p:nvPr/>
        </p:nvSpPr>
        <p:spPr>
          <a:xfrm>
            <a:off x="5605264" y="5661248"/>
            <a:ext cx="2012032" cy="864096"/>
          </a:xfrm>
          <a:prstGeom prst="rect">
            <a:avLst/>
          </a:prstGeom>
          <a:solidFill>
            <a:schemeClr val="bg1"/>
          </a:solidFill>
          <a:ln w="19050">
            <a:solidFill>
              <a:schemeClr val="tx1"/>
            </a:solidFill>
          </a:ln>
        </p:spPr>
        <p:txBody>
          <a:bodyPr vert="horz" wrap="square" lIns="36000" tIns="0" rIns="0" bIns="0" rtlCol="0" anchor="ctr">
            <a:noAutofit/>
          </a:bodyPr>
          <a:lstStyle>
            <a:defPPr>
              <a:defRPr lang="ja-JP"/>
            </a:defPPr>
            <a:lvl1pPr>
              <a:lnSpc>
                <a:spcPts val="1800"/>
              </a:lnSpc>
              <a:defRPr sz="1400">
                <a:latin typeface="+mn-ea"/>
              </a:defRPr>
            </a:lvl1pPr>
          </a:lstStyle>
          <a:p>
            <a:pPr>
              <a:lnSpc>
                <a:spcPts val="2000"/>
              </a:lnSpc>
            </a:pPr>
            <a:r>
              <a:rPr lang="ja-JP" altLang="en-US" dirty="0">
                <a:solidFill>
                  <a:prstClr val="black"/>
                </a:solidFill>
              </a:rPr>
              <a:t>◇ </a:t>
            </a:r>
            <a:r>
              <a:rPr lang="ja-JP" altLang="en-US" dirty="0" smtClean="0">
                <a:solidFill>
                  <a:prstClr val="black"/>
                </a:solidFill>
              </a:rPr>
              <a:t>平成</a:t>
            </a:r>
            <a:r>
              <a:rPr lang="en-US" altLang="ja-JP" dirty="0" smtClean="0">
                <a:solidFill>
                  <a:prstClr val="black"/>
                </a:solidFill>
              </a:rPr>
              <a:t>30</a:t>
            </a:r>
            <a:r>
              <a:rPr lang="ja-JP" altLang="en-US" dirty="0">
                <a:solidFill>
                  <a:prstClr val="black"/>
                </a:solidFill>
              </a:rPr>
              <a:t>年度の</a:t>
            </a:r>
            <a:endParaRPr lang="en-US" altLang="ja-JP" dirty="0">
              <a:solidFill>
                <a:prstClr val="black"/>
              </a:solidFill>
            </a:endParaRPr>
          </a:p>
          <a:p>
            <a:pPr indent="180975">
              <a:lnSpc>
                <a:spcPts val="2000"/>
              </a:lnSpc>
            </a:pPr>
            <a:r>
              <a:rPr lang="ja-JP" altLang="en-US" dirty="0">
                <a:solidFill>
                  <a:prstClr val="black"/>
                </a:solidFill>
              </a:rPr>
              <a:t>保険</a:t>
            </a:r>
            <a:r>
              <a:rPr lang="ja-JP" altLang="en-US" dirty="0" smtClean="0">
                <a:solidFill>
                  <a:prstClr val="black"/>
                </a:solidFill>
              </a:rPr>
              <a:t>料率を検討</a:t>
            </a:r>
            <a:r>
              <a:rPr lang="ja-JP" altLang="en-US" dirty="0">
                <a:solidFill>
                  <a:prstClr val="black"/>
                </a:solidFill>
              </a:rPr>
              <a:t>・</a:t>
            </a:r>
            <a:r>
              <a:rPr lang="ja-JP" altLang="en-US" dirty="0" smtClean="0">
                <a:solidFill>
                  <a:prstClr val="black"/>
                </a:solidFill>
              </a:rPr>
              <a:t>決定</a:t>
            </a:r>
            <a:endParaRPr lang="en-US" altLang="ja-JP" dirty="0">
              <a:solidFill>
                <a:prstClr val="black"/>
              </a:solidFill>
            </a:endParaRPr>
          </a:p>
        </p:txBody>
      </p:sp>
      <p:sp>
        <p:nvSpPr>
          <p:cNvPr id="40" name="上矢印 39"/>
          <p:cNvSpPr/>
          <p:nvPr/>
        </p:nvSpPr>
        <p:spPr>
          <a:xfrm rot="5400000">
            <a:off x="8749587" y="2719390"/>
            <a:ext cx="297399" cy="1409852"/>
          </a:xfrm>
          <a:prstGeom prst="upArrow">
            <a:avLst/>
          </a:prstGeom>
          <a:solidFill>
            <a:schemeClr val="tx2">
              <a:lumMod val="60000"/>
              <a:lumOff val="40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2000"/>
              </a:lnSpc>
            </a:pPr>
            <a:endParaRPr lang="ja-JP" altLang="en-US" sz="1300" b="1" dirty="0" smtClean="0">
              <a:solidFill>
                <a:prstClr val="black"/>
              </a:solidFill>
              <a:latin typeface="ＭＳ Ｐゴシック"/>
            </a:endParaRPr>
          </a:p>
        </p:txBody>
      </p:sp>
      <p:sp>
        <p:nvSpPr>
          <p:cNvPr id="15" name="テキスト ボックス 14"/>
          <p:cNvSpPr txBox="1"/>
          <p:nvPr/>
        </p:nvSpPr>
        <p:spPr>
          <a:xfrm>
            <a:off x="7797360" y="1294160"/>
            <a:ext cx="396000" cy="5330955"/>
          </a:xfrm>
          <a:prstGeom prst="rect">
            <a:avLst/>
          </a:prstGeom>
          <a:solidFill>
            <a:schemeClr val="bg1"/>
          </a:solidFill>
          <a:ln w="25400">
            <a:solidFill>
              <a:schemeClr val="tx1"/>
            </a:solidFill>
          </a:ln>
        </p:spPr>
        <p:txBody>
          <a:bodyPr vert="eaVert" wrap="square" lIns="0" tIns="252000" rIns="36000" bIns="0" rtlCol="0" anchor="ctr">
            <a:noAutofit/>
          </a:bodyPr>
          <a:lstStyle/>
          <a:p>
            <a:pPr algn="ctr"/>
            <a:r>
              <a:rPr lang="ja-JP" altLang="en-US" sz="2000" b="1" dirty="0" smtClean="0">
                <a:solidFill>
                  <a:prstClr val="black"/>
                </a:solidFill>
                <a:latin typeface="ＭＳ ゴシック" panose="020B0609070205080204" pitchFamily="49" charset="-128"/>
                <a:ea typeface="ＭＳ ゴシック" panose="020B0609070205080204" pitchFamily="49" charset="-128"/>
              </a:rPr>
              <a:t>新 制 度 の 施 行</a:t>
            </a:r>
          </a:p>
        </p:txBody>
      </p:sp>
      <p:sp>
        <p:nvSpPr>
          <p:cNvPr id="20" name="テキスト ボックス 19"/>
          <p:cNvSpPr txBox="1"/>
          <p:nvPr/>
        </p:nvSpPr>
        <p:spPr>
          <a:xfrm>
            <a:off x="3296816" y="4625844"/>
            <a:ext cx="4320479" cy="891388"/>
          </a:xfrm>
          <a:prstGeom prst="rect">
            <a:avLst/>
          </a:prstGeom>
          <a:solidFill>
            <a:schemeClr val="bg1"/>
          </a:solidFill>
          <a:ln w="19050">
            <a:solidFill>
              <a:schemeClr val="tx1"/>
            </a:solidFill>
          </a:ln>
        </p:spPr>
        <p:txBody>
          <a:bodyPr vert="horz" wrap="square" lIns="0" tIns="0" rIns="0" bIns="0" rtlCol="0" anchor="ctr">
            <a:noAutofit/>
          </a:bodyPr>
          <a:lstStyle/>
          <a:p>
            <a:pPr marL="87313">
              <a:lnSpc>
                <a:spcPts val="2000"/>
              </a:lnSpc>
            </a:pPr>
            <a:r>
              <a:rPr lang="ja-JP" altLang="en-US" sz="1400" dirty="0">
                <a:solidFill>
                  <a:prstClr val="black"/>
                </a:solidFill>
                <a:latin typeface="ＭＳ Ｐゴシック"/>
              </a:rPr>
              <a:t>◇</a:t>
            </a:r>
            <a:r>
              <a:rPr lang="ja-JP" altLang="en-US" sz="1400" dirty="0" smtClean="0">
                <a:solidFill>
                  <a:prstClr val="black"/>
                </a:solidFill>
                <a:latin typeface="ＭＳ Ｐゴシック"/>
              </a:rPr>
              <a:t> 新システムの導入、現行システムの改修　</a:t>
            </a:r>
            <a:endParaRPr lang="en-US" altLang="ja-JP" sz="1400" dirty="0" smtClean="0">
              <a:solidFill>
                <a:prstClr val="black"/>
              </a:solidFill>
              <a:latin typeface="ＭＳ Ｐゴシック"/>
            </a:endParaRPr>
          </a:p>
          <a:p>
            <a:pPr marL="87313">
              <a:lnSpc>
                <a:spcPts val="2000"/>
              </a:lnSpc>
            </a:pPr>
            <a:r>
              <a:rPr lang="ja-JP" altLang="en-US" sz="1400" dirty="0">
                <a:solidFill>
                  <a:prstClr val="black"/>
                </a:solidFill>
                <a:latin typeface="ＭＳ Ｐゴシック"/>
              </a:rPr>
              <a:t>◇</a:t>
            </a:r>
            <a:r>
              <a:rPr lang="ja-JP" altLang="en-US" sz="1400" dirty="0" smtClean="0">
                <a:solidFill>
                  <a:prstClr val="black"/>
                </a:solidFill>
                <a:latin typeface="ＭＳ Ｐゴシック"/>
              </a:rPr>
              <a:t> 業務体制等の見直し</a:t>
            </a:r>
            <a:endParaRPr lang="en-US" altLang="ja-JP" sz="1400" dirty="0" smtClean="0">
              <a:solidFill>
                <a:prstClr val="black"/>
              </a:solidFill>
              <a:latin typeface="ＭＳ Ｐゴシック"/>
            </a:endParaRPr>
          </a:p>
          <a:p>
            <a:pPr marL="87313">
              <a:lnSpc>
                <a:spcPts val="2000"/>
              </a:lnSpc>
            </a:pPr>
            <a:r>
              <a:rPr lang="ja-JP" altLang="en-US" sz="1400" dirty="0">
                <a:solidFill>
                  <a:prstClr val="black"/>
                </a:solidFill>
                <a:latin typeface="ＭＳ Ｐゴシック"/>
              </a:rPr>
              <a:t>◇</a:t>
            </a:r>
            <a:r>
              <a:rPr lang="ja-JP" altLang="en-US" sz="1400" dirty="0" smtClean="0">
                <a:solidFill>
                  <a:prstClr val="black"/>
                </a:solidFill>
                <a:latin typeface="ＭＳ Ｐゴシック"/>
              </a:rPr>
              <a:t> 条例改正</a:t>
            </a:r>
            <a:r>
              <a:rPr lang="en-US" altLang="ja-JP" sz="1400" dirty="0" smtClean="0">
                <a:solidFill>
                  <a:prstClr val="black"/>
                </a:solidFill>
                <a:latin typeface="ＭＳ Ｐゴシック"/>
              </a:rPr>
              <a:t>	</a:t>
            </a:r>
            <a:r>
              <a:rPr lang="ja-JP" altLang="en-US" sz="1400" dirty="0" smtClean="0">
                <a:solidFill>
                  <a:prstClr val="black"/>
                </a:solidFill>
                <a:latin typeface="ＭＳ Ｐゴシック"/>
              </a:rPr>
              <a:t>　　　</a:t>
            </a:r>
            <a:r>
              <a:rPr lang="en-US" altLang="ja-JP" sz="1400" dirty="0" smtClean="0">
                <a:solidFill>
                  <a:prstClr val="black"/>
                </a:solidFill>
                <a:latin typeface="ＭＳ Ｐゴシック"/>
              </a:rPr>
              <a:t>  </a:t>
            </a:r>
            <a:r>
              <a:rPr lang="ja-JP" altLang="en-US" sz="1400" dirty="0" smtClean="0">
                <a:solidFill>
                  <a:prstClr val="black"/>
                </a:solidFill>
                <a:latin typeface="ＭＳ Ｐゴシック"/>
              </a:rPr>
              <a:t>　　　　　　</a:t>
            </a:r>
            <a:r>
              <a:rPr lang="en-US" altLang="ja-JP" sz="1400" dirty="0" smtClean="0">
                <a:solidFill>
                  <a:prstClr val="black"/>
                </a:solidFill>
                <a:latin typeface="ＭＳ Ｐゴシック"/>
              </a:rPr>
              <a:t>            </a:t>
            </a:r>
            <a:r>
              <a:rPr lang="ja-JP" altLang="en-US" sz="1400" dirty="0" smtClean="0">
                <a:solidFill>
                  <a:prstClr val="black"/>
                </a:solidFill>
                <a:latin typeface="ＭＳ Ｐゴシック"/>
              </a:rPr>
              <a:t>　　等</a:t>
            </a:r>
          </a:p>
        </p:txBody>
      </p:sp>
      <p:sp>
        <p:nvSpPr>
          <p:cNvPr id="24" name="テキスト ボックス 23"/>
          <p:cNvSpPr txBox="1"/>
          <p:nvPr/>
        </p:nvSpPr>
        <p:spPr>
          <a:xfrm>
            <a:off x="560712" y="536000"/>
            <a:ext cx="1800000" cy="440773"/>
          </a:xfrm>
          <a:prstGeom prst="rect">
            <a:avLst/>
          </a:prstGeom>
          <a:solidFill>
            <a:schemeClr val="bg1">
              <a:alpha val="0"/>
            </a:schemeClr>
          </a:solidFill>
          <a:ln w="19050">
            <a:noFill/>
          </a:ln>
        </p:spPr>
        <p:txBody>
          <a:bodyPr vert="horz" wrap="square" lIns="0" tIns="0" rIns="0" bIns="0" rtlCol="0" anchor="t" anchorCtr="0">
            <a:noAutofit/>
          </a:bodyPr>
          <a:lstStyle/>
          <a:p>
            <a:pPr>
              <a:lnSpc>
                <a:spcPts val="1800"/>
              </a:lnSpc>
            </a:pPr>
            <a:r>
              <a:rPr lang="ja-JP" altLang="en-US" sz="1600" b="1" dirty="0" smtClean="0">
                <a:solidFill>
                  <a:prstClr val="black"/>
                </a:solidFill>
                <a:latin typeface="ＭＳ Ｐゴシック"/>
              </a:rPr>
              <a:t>改正法の成立　</a:t>
            </a:r>
            <a:endParaRPr lang="en-US" altLang="ja-JP" sz="1600" b="1" dirty="0" smtClean="0">
              <a:solidFill>
                <a:prstClr val="black"/>
              </a:solidFill>
              <a:latin typeface="ＭＳ Ｐゴシック"/>
            </a:endParaRPr>
          </a:p>
          <a:p>
            <a:pPr>
              <a:lnSpc>
                <a:spcPts val="1800"/>
              </a:lnSpc>
            </a:pPr>
            <a:r>
              <a:rPr lang="en-US" altLang="ja-JP" sz="1600" b="1" dirty="0" smtClean="0">
                <a:solidFill>
                  <a:prstClr val="black"/>
                </a:solidFill>
                <a:latin typeface="ＭＳ Ｐゴシック"/>
              </a:rPr>
              <a:t>(</a:t>
            </a:r>
            <a:r>
              <a:rPr lang="ja-JP" altLang="en-US" sz="1600" b="1" dirty="0" smtClean="0">
                <a:solidFill>
                  <a:prstClr val="black"/>
                </a:solidFill>
                <a:latin typeface="ＭＳ Ｐゴシック"/>
              </a:rPr>
              <a:t>平成</a:t>
            </a:r>
            <a:r>
              <a:rPr lang="en-US" altLang="ja-JP" sz="1600" b="1" dirty="0" smtClean="0">
                <a:solidFill>
                  <a:prstClr val="black"/>
                </a:solidFill>
                <a:latin typeface="ＭＳ Ｐゴシック"/>
              </a:rPr>
              <a:t>27</a:t>
            </a:r>
            <a:r>
              <a:rPr lang="ja-JP" altLang="en-US" sz="1600" b="1" dirty="0" smtClean="0">
                <a:solidFill>
                  <a:prstClr val="black"/>
                </a:solidFill>
                <a:latin typeface="ＭＳ Ｐゴシック"/>
              </a:rPr>
              <a:t>年</a:t>
            </a:r>
            <a:r>
              <a:rPr lang="en-US" altLang="ja-JP" sz="1600" b="1" dirty="0" smtClean="0">
                <a:solidFill>
                  <a:prstClr val="black"/>
                </a:solidFill>
                <a:latin typeface="ＭＳ Ｐゴシック"/>
              </a:rPr>
              <a:t>5</a:t>
            </a:r>
            <a:r>
              <a:rPr lang="ja-JP" altLang="en-US" sz="1600" b="1" dirty="0" smtClean="0">
                <a:solidFill>
                  <a:prstClr val="black"/>
                </a:solidFill>
                <a:latin typeface="ＭＳ Ｐゴシック"/>
              </a:rPr>
              <a:t>月</a:t>
            </a:r>
            <a:r>
              <a:rPr lang="en-US" altLang="ja-JP" sz="1600" b="1" dirty="0" smtClean="0">
                <a:solidFill>
                  <a:prstClr val="black"/>
                </a:solidFill>
                <a:latin typeface="ＭＳ Ｐゴシック"/>
              </a:rPr>
              <a:t>27</a:t>
            </a:r>
            <a:r>
              <a:rPr lang="ja-JP" altLang="en-US" sz="1600" b="1" dirty="0" smtClean="0">
                <a:solidFill>
                  <a:prstClr val="black"/>
                </a:solidFill>
                <a:latin typeface="ＭＳ Ｐゴシック"/>
              </a:rPr>
              <a:t>日）</a:t>
            </a:r>
          </a:p>
        </p:txBody>
      </p:sp>
      <p:sp>
        <p:nvSpPr>
          <p:cNvPr id="27" name="テキスト ボックス 26"/>
          <p:cNvSpPr txBox="1"/>
          <p:nvPr/>
        </p:nvSpPr>
        <p:spPr>
          <a:xfrm>
            <a:off x="2922551" y="1916832"/>
            <a:ext cx="1251061" cy="449002"/>
          </a:xfrm>
          <a:prstGeom prst="rect">
            <a:avLst/>
          </a:prstGeom>
          <a:solidFill>
            <a:schemeClr val="bg1">
              <a:alpha val="0"/>
            </a:schemeClr>
          </a:solidFill>
          <a:ln w="19050">
            <a:noFill/>
          </a:ln>
        </p:spPr>
        <p:txBody>
          <a:bodyPr vert="horz" wrap="square" lIns="0" tIns="0" rIns="0" bIns="0" rtlCol="0" anchor="t" anchorCtr="0">
            <a:noAutofit/>
          </a:bodyPr>
          <a:lstStyle/>
          <a:p>
            <a:pPr marL="266700" indent="-179388"/>
            <a:r>
              <a:rPr lang="ja-JP" altLang="en-US" sz="1400" dirty="0" smtClean="0">
                <a:solidFill>
                  <a:prstClr val="black"/>
                </a:solidFill>
                <a:latin typeface="ＭＳ Ｐゴシック"/>
              </a:rPr>
              <a:t>◇政省令等の制定</a:t>
            </a:r>
            <a:endParaRPr lang="en-US" altLang="ja-JP" sz="1400" dirty="0" smtClean="0">
              <a:solidFill>
                <a:prstClr val="black"/>
              </a:solidFill>
              <a:latin typeface="ＭＳ Ｐゴシック"/>
            </a:endParaRPr>
          </a:p>
        </p:txBody>
      </p:sp>
      <p:sp>
        <p:nvSpPr>
          <p:cNvPr id="30" name="テキスト ボックス 29"/>
          <p:cNvSpPr txBox="1"/>
          <p:nvPr/>
        </p:nvSpPr>
        <p:spPr>
          <a:xfrm>
            <a:off x="2936776" y="3275616"/>
            <a:ext cx="2275681" cy="1233504"/>
          </a:xfrm>
          <a:prstGeom prst="rect">
            <a:avLst/>
          </a:prstGeom>
          <a:solidFill>
            <a:schemeClr val="bg1"/>
          </a:solidFill>
          <a:ln w="19050">
            <a:solidFill>
              <a:schemeClr val="tx1"/>
            </a:solidFill>
          </a:ln>
        </p:spPr>
        <p:txBody>
          <a:bodyPr vert="horz" wrap="square" lIns="36000" tIns="0" rIns="36000" bIns="0" rtlCol="0" anchor="ctr">
            <a:noAutofit/>
          </a:bodyPr>
          <a:lstStyle>
            <a:defPPr>
              <a:defRPr lang="ja-JP"/>
            </a:defPPr>
            <a:lvl1pPr>
              <a:lnSpc>
                <a:spcPts val="2200"/>
              </a:lnSpc>
              <a:defRPr sz="1400">
                <a:latin typeface="+mn-ea"/>
              </a:defRPr>
            </a:lvl1pPr>
          </a:lstStyle>
          <a:p>
            <a:pPr marL="177800" indent="-177800">
              <a:lnSpc>
                <a:spcPts val="1800"/>
              </a:lnSpc>
            </a:pPr>
            <a:r>
              <a:rPr lang="ja-JP" altLang="en-US" dirty="0" smtClean="0">
                <a:solidFill>
                  <a:prstClr val="black"/>
                </a:solidFill>
              </a:rPr>
              <a:t>○ 地域の実情を踏まえ、</a:t>
            </a:r>
            <a:endParaRPr lang="en-US" altLang="ja-JP" dirty="0" smtClean="0">
              <a:solidFill>
                <a:prstClr val="black"/>
              </a:solidFill>
            </a:endParaRPr>
          </a:p>
          <a:p>
            <a:pPr marL="355600" indent="-177800">
              <a:lnSpc>
                <a:spcPts val="1800"/>
              </a:lnSpc>
            </a:pPr>
            <a:r>
              <a:rPr lang="en-US" altLang="ja-JP" dirty="0" smtClean="0">
                <a:solidFill>
                  <a:prstClr val="black"/>
                </a:solidFill>
              </a:rPr>
              <a:t> </a:t>
            </a:r>
            <a:r>
              <a:rPr lang="ja-JP" altLang="en-US" dirty="0" smtClean="0">
                <a:solidFill>
                  <a:prstClr val="black"/>
                </a:solidFill>
              </a:rPr>
              <a:t>・各市町村の納付</a:t>
            </a:r>
            <a:r>
              <a:rPr lang="ja-JP" altLang="en-US" dirty="0">
                <a:solidFill>
                  <a:prstClr val="black"/>
                </a:solidFill>
              </a:rPr>
              <a:t>金</a:t>
            </a:r>
            <a:r>
              <a:rPr lang="ja-JP" altLang="en-US" dirty="0" smtClean="0">
                <a:solidFill>
                  <a:prstClr val="black"/>
                </a:solidFill>
              </a:rPr>
              <a:t>の額の算定ルール</a:t>
            </a:r>
            <a:endParaRPr lang="en-US" altLang="ja-JP" dirty="0" smtClean="0">
              <a:solidFill>
                <a:prstClr val="black"/>
              </a:solidFill>
            </a:endParaRPr>
          </a:p>
          <a:p>
            <a:pPr marL="355600" indent="-88900">
              <a:lnSpc>
                <a:spcPts val="1800"/>
              </a:lnSpc>
            </a:pPr>
            <a:r>
              <a:rPr lang="ja-JP" altLang="en-US" dirty="0" smtClean="0">
                <a:solidFill>
                  <a:prstClr val="black"/>
                </a:solidFill>
              </a:rPr>
              <a:t>・国保の運営方針</a:t>
            </a:r>
            <a:endParaRPr lang="en-US" altLang="ja-JP" dirty="0" smtClean="0">
              <a:solidFill>
                <a:prstClr val="black"/>
              </a:solidFill>
            </a:endParaRPr>
          </a:p>
          <a:p>
            <a:pPr marL="177800">
              <a:lnSpc>
                <a:spcPts val="1800"/>
              </a:lnSpc>
            </a:pPr>
            <a:r>
              <a:rPr lang="ja-JP" altLang="en-US" dirty="0" smtClean="0">
                <a:solidFill>
                  <a:prstClr val="black"/>
                </a:solidFill>
              </a:rPr>
              <a:t>等を検討・決定</a:t>
            </a:r>
            <a:r>
              <a:rPr lang="en-US" altLang="ja-JP" dirty="0" smtClean="0">
                <a:solidFill>
                  <a:prstClr val="black"/>
                </a:solidFill>
              </a:rPr>
              <a:t>   </a:t>
            </a:r>
            <a:endParaRPr lang="en-US" altLang="ja-JP" dirty="0">
              <a:solidFill>
                <a:prstClr val="black"/>
              </a:solidFill>
            </a:endParaRPr>
          </a:p>
        </p:txBody>
      </p:sp>
      <p:sp>
        <p:nvSpPr>
          <p:cNvPr id="32" name="テキスト ボックス 31"/>
          <p:cNvSpPr txBox="1"/>
          <p:nvPr/>
        </p:nvSpPr>
        <p:spPr>
          <a:xfrm>
            <a:off x="2397362" y="692696"/>
            <a:ext cx="539414" cy="286244"/>
          </a:xfrm>
          <a:prstGeom prst="rect">
            <a:avLst/>
          </a:prstGeom>
          <a:solidFill>
            <a:schemeClr val="bg1">
              <a:alpha val="0"/>
            </a:schemeClr>
          </a:solidFill>
          <a:ln w="19050">
            <a:noFill/>
          </a:ln>
        </p:spPr>
        <p:txBody>
          <a:bodyPr vert="horz" wrap="square" lIns="0" tIns="0" rIns="0" bIns="0" rtlCol="0" anchor="t" anchorCtr="0">
            <a:noAutofit/>
          </a:bodyPr>
          <a:lstStyle/>
          <a:p>
            <a:pPr>
              <a:lnSpc>
                <a:spcPts val="1800"/>
              </a:lnSpc>
            </a:pPr>
            <a:r>
              <a:rPr lang="ja-JP" altLang="en-US" sz="1600" b="1" dirty="0" smtClean="0">
                <a:solidFill>
                  <a:prstClr val="black"/>
                </a:solidFill>
                <a:latin typeface="ＭＳ Ｐゴシック"/>
              </a:rPr>
              <a:t>～</a:t>
            </a:r>
          </a:p>
        </p:txBody>
      </p:sp>
      <p:sp>
        <p:nvSpPr>
          <p:cNvPr id="8" name="上矢印 7"/>
          <p:cNvSpPr/>
          <p:nvPr/>
        </p:nvSpPr>
        <p:spPr>
          <a:xfrm>
            <a:off x="598737" y="2996952"/>
            <a:ext cx="596256" cy="3384376"/>
          </a:xfrm>
          <a:prstGeom prst="up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1" name="テキスト ボックス 20"/>
          <p:cNvSpPr txBox="1"/>
          <p:nvPr/>
        </p:nvSpPr>
        <p:spPr>
          <a:xfrm>
            <a:off x="484101" y="2626344"/>
            <a:ext cx="5876470" cy="324000"/>
          </a:xfrm>
          <a:prstGeom prst="rect">
            <a:avLst/>
          </a:prstGeom>
          <a:solidFill>
            <a:schemeClr val="bg1"/>
          </a:solidFill>
          <a:ln w="19050">
            <a:solidFill>
              <a:schemeClr val="tx1"/>
            </a:solidFill>
          </a:ln>
        </p:spPr>
        <p:txBody>
          <a:bodyPr vert="horz" wrap="square" lIns="36000" tIns="36000" rIns="0" bIns="36000" rtlCol="0" anchor="ctr">
            <a:noAutofit/>
          </a:bodyPr>
          <a:lstStyle/>
          <a:p>
            <a:pPr>
              <a:lnSpc>
                <a:spcPts val="2200"/>
              </a:lnSpc>
            </a:pPr>
            <a:r>
              <a:rPr lang="ja-JP" altLang="en-US" sz="1400" dirty="0" smtClean="0">
                <a:solidFill>
                  <a:prstClr val="black"/>
                </a:solidFill>
                <a:latin typeface="ＭＳ Ｐゴシック"/>
              </a:rPr>
              <a:t>○ 新システムの設計・開発</a:t>
            </a:r>
            <a:endParaRPr lang="ja-JP" altLang="en-US" sz="1200" dirty="0">
              <a:solidFill>
                <a:prstClr val="black"/>
              </a:solidFill>
              <a:latin typeface="ＭＳ Ｐ明朝" panose="02020600040205080304" pitchFamily="18" charset="-128"/>
              <a:ea typeface="ＭＳ Ｐ明朝" panose="02020600040205080304" pitchFamily="18" charset="-128"/>
            </a:endParaRPr>
          </a:p>
        </p:txBody>
      </p:sp>
      <p:sp>
        <p:nvSpPr>
          <p:cNvPr id="23" name="テキスト ボックス 22"/>
          <p:cNvSpPr txBox="1"/>
          <p:nvPr/>
        </p:nvSpPr>
        <p:spPr>
          <a:xfrm>
            <a:off x="501204" y="1840632"/>
            <a:ext cx="2448272" cy="720000"/>
          </a:xfrm>
          <a:prstGeom prst="rect">
            <a:avLst/>
          </a:prstGeom>
          <a:solidFill>
            <a:schemeClr val="bg1"/>
          </a:solidFill>
          <a:ln w="19050">
            <a:solidFill>
              <a:schemeClr val="tx1"/>
            </a:solidFill>
          </a:ln>
        </p:spPr>
        <p:txBody>
          <a:bodyPr vert="horz" wrap="square" lIns="36000" tIns="36000" rIns="36000" bIns="0" rtlCol="0" anchor="ctr">
            <a:noAutofit/>
          </a:bodyPr>
          <a:lstStyle/>
          <a:p>
            <a:pPr marL="180975" indent="-179388">
              <a:lnSpc>
                <a:spcPts val="1700"/>
              </a:lnSpc>
            </a:pPr>
            <a:r>
              <a:rPr lang="ja-JP" altLang="en-US" sz="1400" dirty="0" smtClean="0">
                <a:solidFill>
                  <a:prstClr val="black"/>
                </a:solidFill>
                <a:latin typeface="ＭＳ Ｐゴシック"/>
              </a:rPr>
              <a:t>○ 厚生労働省と地方との協議</a:t>
            </a:r>
            <a:endParaRPr lang="en-US" altLang="ja-JP" sz="1400" dirty="0" smtClean="0">
              <a:solidFill>
                <a:prstClr val="black"/>
              </a:solidFill>
              <a:latin typeface="ＭＳ Ｐゴシック"/>
            </a:endParaRPr>
          </a:p>
          <a:p>
            <a:pPr marL="92075" indent="-3175">
              <a:lnSpc>
                <a:spcPts val="1700"/>
              </a:lnSpc>
            </a:pPr>
            <a:r>
              <a:rPr lang="ja-JP" altLang="en-US" sz="1400" dirty="0" smtClean="0">
                <a:solidFill>
                  <a:prstClr val="black"/>
                </a:solidFill>
                <a:latin typeface="ＭＳ Ｐ明朝" panose="02020600040205080304" pitchFamily="18" charset="-128"/>
                <a:ea typeface="ＭＳ Ｐ明朝" panose="02020600040205080304" pitchFamily="18" charset="-128"/>
              </a:rPr>
              <a:t>（制度・運用の詳細について）</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a:p>
            <a:pPr marL="92075" indent="-3175" algn="r">
              <a:lnSpc>
                <a:spcPts val="1700"/>
              </a:lnSpc>
            </a:pPr>
            <a:r>
              <a:rPr lang="en-US" altLang="ja-JP" sz="1400" dirty="0" smtClean="0">
                <a:solidFill>
                  <a:prstClr val="black"/>
                </a:solidFill>
                <a:latin typeface="ＭＳ Ｐ明朝" panose="02020600040205080304" pitchFamily="18" charset="-128"/>
                <a:ea typeface="ＭＳ Ｐ明朝" panose="02020600040205080304" pitchFamily="18" charset="-128"/>
              </a:rPr>
              <a:t>※27</a:t>
            </a:r>
            <a:r>
              <a:rPr lang="ja-JP" altLang="en-US" sz="1400" dirty="0" smtClean="0">
                <a:solidFill>
                  <a:prstClr val="black"/>
                </a:solidFill>
                <a:latin typeface="ＭＳ Ｐ明朝" panose="02020600040205080304" pitchFamily="18" charset="-128"/>
                <a:ea typeface="ＭＳ Ｐ明朝" panose="02020600040205080304" pitchFamily="18" charset="-128"/>
              </a:rPr>
              <a:t>年</a:t>
            </a:r>
            <a:r>
              <a:rPr lang="en-US" altLang="ja-JP" sz="1400" dirty="0" smtClean="0">
                <a:solidFill>
                  <a:prstClr val="black"/>
                </a:solidFill>
                <a:latin typeface="ＭＳ Ｐ明朝" panose="02020600040205080304" pitchFamily="18" charset="-128"/>
                <a:ea typeface="ＭＳ Ｐ明朝" panose="02020600040205080304" pitchFamily="18" charset="-128"/>
              </a:rPr>
              <a:t>7</a:t>
            </a:r>
            <a:r>
              <a:rPr lang="ja-JP" altLang="en-US" sz="1400" dirty="0" smtClean="0">
                <a:solidFill>
                  <a:prstClr val="black"/>
                </a:solidFill>
                <a:latin typeface="ＭＳ Ｐ明朝" panose="02020600040205080304" pitchFamily="18" charset="-128"/>
                <a:ea typeface="ＭＳ Ｐ明朝" panose="02020600040205080304" pitchFamily="18" charset="-128"/>
              </a:rPr>
              <a:t>月に協議再開</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p:txBody>
      </p:sp>
      <p:sp>
        <p:nvSpPr>
          <p:cNvPr id="7" name="角丸四角形 6"/>
          <p:cNvSpPr/>
          <p:nvPr/>
        </p:nvSpPr>
        <p:spPr>
          <a:xfrm>
            <a:off x="463104" y="3465040"/>
            <a:ext cx="865238" cy="324000"/>
          </a:xfrm>
          <a:prstGeom prst="roundRect">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pPr algn="ctr"/>
            <a:r>
              <a:rPr lang="ja-JP" altLang="en-US" sz="1400" b="1" dirty="0" smtClean="0">
                <a:solidFill>
                  <a:prstClr val="white"/>
                </a:solidFill>
                <a:latin typeface="HGSｺﾞｼｯｸM" panose="020B0600000000000000" pitchFamily="50" charset="-128"/>
                <a:ea typeface="HGSｺﾞｼｯｸM" panose="020B0600000000000000" pitchFamily="50" charset="-128"/>
              </a:rPr>
              <a:t>現場意見</a:t>
            </a:r>
            <a:endParaRPr lang="ja-JP" altLang="en-US" sz="1400" b="1" dirty="0">
              <a:solidFill>
                <a:prstClr val="white"/>
              </a:solidFill>
              <a:latin typeface="HGSｺﾞｼｯｸM" panose="020B0600000000000000" pitchFamily="50" charset="-128"/>
              <a:ea typeface="HGSｺﾞｼｯｸM" panose="020B0600000000000000" pitchFamily="50" charset="-128"/>
            </a:endParaRPr>
          </a:p>
        </p:txBody>
      </p:sp>
      <p:sp>
        <p:nvSpPr>
          <p:cNvPr id="35" name="角丸四角形 34"/>
          <p:cNvSpPr/>
          <p:nvPr/>
        </p:nvSpPr>
        <p:spPr>
          <a:xfrm>
            <a:off x="498029" y="5337248"/>
            <a:ext cx="865238" cy="324000"/>
          </a:xfrm>
          <a:prstGeom prst="roundRect">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pPr algn="ctr"/>
            <a:r>
              <a:rPr lang="ja-JP" altLang="en-US" sz="1400" b="1" dirty="0" smtClean="0">
                <a:solidFill>
                  <a:prstClr val="white"/>
                </a:solidFill>
                <a:latin typeface="HGSｺﾞｼｯｸM" panose="020B0600000000000000" pitchFamily="50" charset="-128"/>
                <a:ea typeface="HGSｺﾞｼｯｸM" panose="020B0600000000000000" pitchFamily="50" charset="-128"/>
              </a:rPr>
              <a:t>現場意見</a:t>
            </a:r>
            <a:endParaRPr lang="ja-JP" altLang="en-US" sz="1400" b="1" dirty="0">
              <a:solidFill>
                <a:prstClr val="white"/>
              </a:solidFill>
              <a:latin typeface="HGSｺﾞｼｯｸM" panose="020B0600000000000000" pitchFamily="50" charset="-128"/>
              <a:ea typeface="HGSｺﾞｼｯｸM" panose="020B0600000000000000" pitchFamily="50" charset="-128"/>
            </a:endParaRPr>
          </a:p>
        </p:txBody>
      </p:sp>
      <p:sp>
        <p:nvSpPr>
          <p:cNvPr id="28" name="テキスト ボックス 27"/>
          <p:cNvSpPr txBox="1"/>
          <p:nvPr/>
        </p:nvSpPr>
        <p:spPr>
          <a:xfrm>
            <a:off x="1136576" y="3959636"/>
            <a:ext cx="1530493" cy="1269563"/>
          </a:xfrm>
          <a:prstGeom prst="rect">
            <a:avLst/>
          </a:prstGeom>
          <a:solidFill>
            <a:schemeClr val="bg1"/>
          </a:solidFill>
          <a:ln w="19050">
            <a:solidFill>
              <a:schemeClr val="tx1"/>
            </a:solidFill>
          </a:ln>
        </p:spPr>
        <p:txBody>
          <a:bodyPr vert="horz" wrap="square" lIns="36000" tIns="72000" rIns="0" bIns="0" rtlCol="0" anchor="ctr">
            <a:noAutofit/>
          </a:bodyPr>
          <a:lstStyle>
            <a:defPPr>
              <a:defRPr lang="ja-JP"/>
            </a:defPPr>
            <a:lvl1pPr>
              <a:lnSpc>
                <a:spcPts val="2200"/>
              </a:lnSpc>
              <a:defRPr sz="1400">
                <a:latin typeface="+mn-ea"/>
              </a:defRPr>
            </a:lvl1pPr>
          </a:lstStyle>
          <a:p>
            <a:pPr marL="177800" indent="-177800">
              <a:lnSpc>
                <a:spcPts val="2000"/>
              </a:lnSpc>
            </a:pPr>
            <a:r>
              <a:rPr lang="ja-JP" altLang="en-US" dirty="0" smtClean="0">
                <a:solidFill>
                  <a:prstClr val="black"/>
                </a:solidFill>
              </a:rPr>
              <a:t>○ 各都道府県で、都道府県と市町村との協議の場を設置</a:t>
            </a:r>
            <a:endParaRPr lang="en-US" altLang="ja-JP" dirty="0" smtClean="0">
              <a:solidFill>
                <a:prstClr val="black"/>
              </a:solidFill>
              <a:latin typeface="ＭＳ Ｐ明朝" panose="02020600040205080304" pitchFamily="18" charset="-128"/>
              <a:ea typeface="ＭＳ Ｐ明朝" panose="02020600040205080304" pitchFamily="18" charset="-128"/>
            </a:endParaRPr>
          </a:p>
        </p:txBody>
      </p:sp>
      <p:sp>
        <p:nvSpPr>
          <p:cNvPr id="34" name="上矢印 33"/>
          <p:cNvSpPr/>
          <p:nvPr/>
        </p:nvSpPr>
        <p:spPr>
          <a:xfrm rot="5400000">
            <a:off x="2653221" y="4009543"/>
            <a:ext cx="297399" cy="269706"/>
          </a:xfrm>
          <a:prstGeom prst="upArrow">
            <a:avLst/>
          </a:prstGeom>
          <a:solidFill>
            <a:schemeClr val="tx2">
              <a:lumMod val="60000"/>
              <a:lumOff val="40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2000"/>
              </a:lnSpc>
            </a:pPr>
            <a:endParaRPr lang="ja-JP" altLang="en-US" sz="1300" b="1" dirty="0" smtClean="0">
              <a:solidFill>
                <a:prstClr val="black"/>
              </a:solidFill>
              <a:latin typeface="ＭＳ Ｐゴシック"/>
            </a:endParaRPr>
          </a:p>
        </p:txBody>
      </p:sp>
      <p:sp>
        <p:nvSpPr>
          <p:cNvPr id="36" name="上矢印 35"/>
          <p:cNvSpPr/>
          <p:nvPr/>
        </p:nvSpPr>
        <p:spPr>
          <a:xfrm rot="5400000">
            <a:off x="5200344" y="4036384"/>
            <a:ext cx="297399" cy="216024"/>
          </a:xfrm>
          <a:prstGeom prst="upArrow">
            <a:avLst/>
          </a:prstGeom>
          <a:solidFill>
            <a:schemeClr val="tx2">
              <a:lumMod val="60000"/>
              <a:lumOff val="40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2000"/>
              </a:lnSpc>
            </a:pPr>
            <a:endParaRPr lang="ja-JP" altLang="en-US" sz="1300" b="1" dirty="0" smtClean="0">
              <a:solidFill>
                <a:prstClr val="black"/>
              </a:solidFill>
              <a:latin typeface="ＭＳ Ｐゴシック"/>
            </a:endParaRPr>
          </a:p>
        </p:txBody>
      </p:sp>
      <p:sp>
        <p:nvSpPr>
          <p:cNvPr id="38" name="角丸四角形 37"/>
          <p:cNvSpPr/>
          <p:nvPr/>
        </p:nvSpPr>
        <p:spPr>
          <a:xfrm>
            <a:off x="488504" y="1014636"/>
            <a:ext cx="3312368" cy="43204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r>
              <a:rPr lang="ja-JP" altLang="en-US" sz="1400" dirty="0" smtClean="0">
                <a:solidFill>
                  <a:prstClr val="black"/>
                </a:solidFill>
                <a:latin typeface="ＭＳ Ｐゴシック"/>
              </a:rPr>
              <a:t>○ 低所得者の多い保険者への財政支援</a:t>
            </a:r>
            <a:endParaRPr lang="en-US" altLang="ja-JP" sz="1400" dirty="0" smtClean="0">
              <a:solidFill>
                <a:prstClr val="black"/>
              </a:solidFill>
              <a:latin typeface="ＭＳ Ｐゴシック"/>
            </a:endParaRPr>
          </a:p>
          <a:p>
            <a:pPr indent="177800" algn="r"/>
            <a:r>
              <a:rPr lang="ja-JP" altLang="en-US" sz="1400" dirty="0" smtClean="0">
                <a:solidFill>
                  <a:prstClr val="black"/>
                </a:solidFill>
                <a:latin typeface="ＭＳ Ｐゴシック"/>
              </a:rPr>
              <a:t>（＋約</a:t>
            </a:r>
            <a:r>
              <a:rPr lang="en-US" altLang="ja-JP" sz="1400" dirty="0" smtClean="0">
                <a:solidFill>
                  <a:prstClr val="black"/>
                </a:solidFill>
                <a:latin typeface="ＭＳ Ｐゴシック"/>
              </a:rPr>
              <a:t>1,700</a:t>
            </a:r>
            <a:r>
              <a:rPr lang="ja-JP" altLang="en-US" sz="1400" dirty="0" smtClean="0">
                <a:solidFill>
                  <a:prstClr val="black"/>
                </a:solidFill>
                <a:latin typeface="ＭＳ Ｐゴシック"/>
              </a:rPr>
              <a:t>億円）</a:t>
            </a:r>
            <a:endParaRPr lang="ja-JP" altLang="en-US" sz="1400" dirty="0">
              <a:solidFill>
                <a:prstClr val="black"/>
              </a:solidFill>
              <a:latin typeface="ＭＳ Ｐゴシック"/>
            </a:endParaRPr>
          </a:p>
        </p:txBody>
      </p:sp>
      <p:sp>
        <p:nvSpPr>
          <p:cNvPr id="39" name="角丸四角形 38"/>
          <p:cNvSpPr/>
          <p:nvPr/>
        </p:nvSpPr>
        <p:spPr>
          <a:xfrm>
            <a:off x="8167211" y="896020"/>
            <a:ext cx="1682333" cy="144435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pPr marL="177800" indent="-177800"/>
            <a:r>
              <a:rPr lang="ja-JP" altLang="en-US" sz="1400" dirty="0" smtClean="0">
                <a:solidFill>
                  <a:prstClr val="black"/>
                </a:solidFill>
                <a:latin typeface="ＭＳ Ｐゴシック"/>
              </a:rPr>
              <a:t>○ 医療費適正化等に積極的に取り組む保険者への財政支援</a:t>
            </a:r>
            <a:endParaRPr lang="en-US" altLang="ja-JP" sz="1400" dirty="0" smtClean="0">
              <a:solidFill>
                <a:prstClr val="black"/>
              </a:solidFill>
              <a:latin typeface="ＭＳ Ｐゴシック"/>
            </a:endParaRPr>
          </a:p>
          <a:p>
            <a:pPr indent="177800" algn="r"/>
            <a:r>
              <a:rPr lang="ja-JP" altLang="en-US" sz="1400" dirty="0" smtClean="0">
                <a:solidFill>
                  <a:prstClr val="black"/>
                </a:solidFill>
                <a:latin typeface="ＭＳ Ｐゴシック"/>
              </a:rPr>
              <a:t>（＋約</a:t>
            </a:r>
            <a:r>
              <a:rPr lang="en-US" altLang="ja-JP" sz="1400" dirty="0" smtClean="0">
                <a:solidFill>
                  <a:prstClr val="black"/>
                </a:solidFill>
                <a:latin typeface="ＭＳ Ｐゴシック"/>
              </a:rPr>
              <a:t>1,700</a:t>
            </a:r>
            <a:r>
              <a:rPr lang="ja-JP" altLang="en-US" sz="1400" dirty="0" smtClean="0">
                <a:solidFill>
                  <a:prstClr val="black"/>
                </a:solidFill>
                <a:latin typeface="ＭＳ Ｐゴシック"/>
              </a:rPr>
              <a:t>億円）</a:t>
            </a:r>
            <a:endParaRPr lang="ja-JP" altLang="en-US" sz="1400" dirty="0">
              <a:solidFill>
                <a:prstClr val="black"/>
              </a:solidFill>
              <a:latin typeface="ＭＳ Ｐゴシック"/>
            </a:endParaRPr>
          </a:p>
        </p:txBody>
      </p:sp>
      <p:sp>
        <p:nvSpPr>
          <p:cNvPr id="29" name="スライド番号プレースホルダー 1"/>
          <p:cNvSpPr txBox="1">
            <a:spLocks/>
          </p:cNvSpPr>
          <p:nvPr/>
        </p:nvSpPr>
        <p:spPr>
          <a:xfrm>
            <a:off x="7610152" y="6592267"/>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solidFill>
                  <a:prstClr val="black">
                    <a:tint val="75000"/>
                  </a:prstClr>
                </a:solidFill>
                <a:latin typeface="ＤＦ特太ゴシック体" panose="020B0509000000000000" pitchFamily="49" charset="-128"/>
                <a:ea typeface="ＤＦ特太ゴシック体" panose="020B0509000000000000" pitchFamily="49" charset="-128"/>
              </a:rPr>
              <a:pPr/>
              <a:t>1</a:t>
            </a:fld>
            <a:endParaRPr lang="ja-JP" altLang="en-US" dirty="0">
              <a:solidFill>
                <a:prstClr val="black">
                  <a:tint val="75000"/>
                </a:prstClr>
              </a:solidFill>
              <a:latin typeface="ＤＦ特太ゴシック体" panose="020B0509000000000000" pitchFamily="49" charset="-128"/>
              <a:ea typeface="ＤＦ特太ゴシック体" panose="020B0509000000000000" pitchFamily="49" charset="-128"/>
            </a:endParaRPr>
          </a:p>
        </p:txBody>
      </p:sp>
      <p:cxnSp>
        <p:nvCxnSpPr>
          <p:cNvPr id="41" name="直線コネクタ 40"/>
          <p:cNvCxnSpPr/>
          <p:nvPr/>
        </p:nvCxnSpPr>
        <p:spPr>
          <a:xfrm>
            <a:off x="-85276" y="432034"/>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628703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 y="-9923"/>
            <a:ext cx="9906000" cy="346083"/>
          </a:xfrm>
          <a:prstGeom prst="rect">
            <a:avLst/>
          </a:prstGeom>
          <a:noFill/>
        </p:spPr>
        <p:txBody>
          <a:bodyPr wrap="square" lIns="68415" tIns="34208" rIns="68415" bIns="34208" rtlCol="0">
            <a:spAutoFit/>
          </a:bodyPr>
          <a:lstStyle/>
          <a:p>
            <a:pPr algn="ctr"/>
            <a:r>
              <a:rPr kumimoji="1" lang="ja-JP" altLang="en-US" dirty="0" smtClean="0">
                <a:latin typeface="HGP創英角ｺﾞｼｯｸUB" panose="020B0900000000000000" pitchFamily="50" charset="-128"/>
                <a:ea typeface="HGP創英角ｺﾞｼｯｸUB" panose="020B0900000000000000" pitchFamily="50" charset="-128"/>
              </a:rPr>
              <a:t>国保改革に係る平成２７年度の主な進め方</a:t>
            </a:r>
            <a:endParaRPr kumimoji="1" lang="ja-JP" altLang="en-US" dirty="0">
              <a:latin typeface="HGP創英角ｺﾞｼｯｸUB" panose="020B0900000000000000" pitchFamily="50" charset="-128"/>
              <a:ea typeface="HGP創英角ｺﾞｼｯｸUB" panose="020B0900000000000000" pitchFamily="50" charset="-128"/>
            </a:endParaRPr>
          </a:p>
        </p:txBody>
      </p:sp>
      <p:cxnSp>
        <p:nvCxnSpPr>
          <p:cNvPr id="5" name="直線コネクタ 4"/>
          <p:cNvCxnSpPr/>
          <p:nvPr/>
        </p:nvCxnSpPr>
        <p:spPr>
          <a:xfrm>
            <a:off x="-53347" y="336160"/>
            <a:ext cx="10001535"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graphicFrame>
        <p:nvGraphicFramePr>
          <p:cNvPr id="6" name="表 5"/>
          <p:cNvGraphicFramePr>
            <a:graphicFrameLocks noGrp="1"/>
          </p:cNvGraphicFramePr>
          <p:nvPr>
            <p:extLst>
              <p:ext uri="{D42A27DB-BD31-4B8C-83A1-F6EECF244321}">
                <p14:modId xmlns:p14="http://schemas.microsoft.com/office/powerpoint/2010/main" val="3886521400"/>
              </p:ext>
            </p:extLst>
          </p:nvPr>
        </p:nvGraphicFramePr>
        <p:xfrm>
          <a:off x="81884" y="396464"/>
          <a:ext cx="9718797" cy="6308456"/>
        </p:xfrm>
        <a:graphic>
          <a:graphicData uri="http://schemas.openxmlformats.org/drawingml/2006/table">
            <a:tbl>
              <a:tblPr firstRow="1" bandRow="1">
                <a:tableStyleId>{5C22544A-7EE6-4342-B048-85BDC9FD1C3A}</a:tableStyleId>
              </a:tblPr>
              <a:tblGrid>
                <a:gridCol w="1193564"/>
                <a:gridCol w="4680520"/>
                <a:gridCol w="3844713"/>
              </a:tblGrid>
              <a:tr h="226955">
                <a:tc>
                  <a:txBody>
                    <a:bodyPr/>
                    <a:lstStyle/>
                    <a:p>
                      <a:endParaRPr kumimoji="1" lang="ja-JP" altLang="en-US" sz="1100" dirty="0">
                        <a:solidFill>
                          <a:schemeClr val="tx1"/>
                        </a:solidFill>
                      </a:endParaRPr>
                    </a:p>
                  </a:txBody>
                  <a:tcPr marL="73465" marR="73465" marT="31739" marB="31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4929188" indent="0" algn="l">
                        <a:tabLst>
                          <a:tab pos="4667250" algn="l"/>
                        </a:tabLst>
                      </a:pPr>
                      <a:endParaRPr kumimoji="1" lang="ja-JP" altLang="en-US" sz="1100" dirty="0">
                        <a:solidFill>
                          <a:schemeClr val="tx1"/>
                        </a:solidFill>
                        <a:latin typeface="+mn-ea"/>
                        <a:ea typeface="+mn-ea"/>
                      </a:endParaRPr>
                    </a:p>
                  </a:txBody>
                  <a:tcPr marL="73465" marR="73465" marT="31739" marB="31739"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kumimoji="1" lang="ja-JP" altLang="en-US" sz="1100" u="none" dirty="0">
                        <a:solidFill>
                          <a:schemeClr val="tx1"/>
                        </a:solidFill>
                        <a:latin typeface="+mj-ea"/>
                        <a:ea typeface="+mj-ea"/>
                      </a:endParaRPr>
                    </a:p>
                  </a:txBody>
                  <a:tcPr marL="73465" marR="73465" marT="31739" marB="31739"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r>
              <a:tr h="1145234">
                <a:tc>
                  <a:txBody>
                    <a:bodyPr/>
                    <a:lstStyle/>
                    <a:p>
                      <a:pPr algn="ctr">
                        <a:lnSpc>
                          <a:spcPts val="1500"/>
                        </a:lnSpc>
                        <a:spcBef>
                          <a:spcPts val="600"/>
                        </a:spcBef>
                      </a:pPr>
                      <a:r>
                        <a:rPr kumimoji="1" lang="ja-JP" altLang="en-US" sz="1100" b="1" dirty="0" smtClean="0"/>
                        <a:t>財政運営等の</a:t>
                      </a:r>
                      <a:endParaRPr kumimoji="1" lang="en-US" altLang="ja-JP" sz="1100" b="1" dirty="0" smtClean="0"/>
                    </a:p>
                    <a:p>
                      <a:pPr algn="ctr">
                        <a:lnSpc>
                          <a:spcPts val="1500"/>
                        </a:lnSpc>
                      </a:pPr>
                      <a:r>
                        <a:rPr kumimoji="1" lang="ja-JP" altLang="en-US" sz="1100" b="1" dirty="0" smtClean="0"/>
                        <a:t>仕組み</a:t>
                      </a:r>
                      <a:endParaRPr kumimoji="1" lang="en-US" altLang="ja-JP" sz="1100" b="1" dirty="0" smtClean="0"/>
                    </a:p>
                    <a:p>
                      <a:pPr algn="l">
                        <a:lnSpc>
                          <a:spcPts val="1200"/>
                        </a:lnSpc>
                        <a:spcBef>
                          <a:spcPts val="600"/>
                        </a:spcBef>
                      </a:pPr>
                      <a:r>
                        <a:rPr kumimoji="1" lang="ja-JP" altLang="en-US" sz="900" b="1" dirty="0" smtClean="0"/>
                        <a:t>国保事業費納付金</a:t>
                      </a:r>
                      <a:endParaRPr kumimoji="1" lang="en-US" altLang="ja-JP" sz="900" b="1" dirty="0" smtClean="0"/>
                    </a:p>
                    <a:p>
                      <a:pPr algn="l">
                        <a:lnSpc>
                          <a:spcPts val="1200"/>
                        </a:lnSpc>
                      </a:pPr>
                      <a:r>
                        <a:rPr kumimoji="1" lang="ja-JP" altLang="en-US" sz="900" b="1" dirty="0" smtClean="0"/>
                        <a:t>標準保険料率</a:t>
                      </a:r>
                      <a:endParaRPr kumimoji="1" lang="en-US" altLang="ja-JP" sz="900" b="1" dirty="0" smtClean="0"/>
                    </a:p>
                    <a:p>
                      <a:pPr algn="l">
                        <a:lnSpc>
                          <a:spcPts val="1200"/>
                        </a:lnSpc>
                      </a:pPr>
                      <a:r>
                        <a:rPr kumimoji="1" lang="ja-JP" altLang="en-US" sz="800" b="1" dirty="0" smtClean="0"/>
                        <a:t>保険給付費等交付金</a:t>
                      </a:r>
                      <a:endParaRPr kumimoji="1" lang="en-US" altLang="ja-JP" sz="800" b="1" dirty="0" smtClean="0"/>
                    </a:p>
                    <a:p>
                      <a:pPr marL="990600" indent="0" algn="l">
                        <a:lnSpc>
                          <a:spcPts val="2000"/>
                        </a:lnSpc>
                      </a:pPr>
                      <a:r>
                        <a:rPr kumimoji="1" lang="ja-JP" altLang="en-US" sz="900" b="1" dirty="0" smtClean="0"/>
                        <a:t>等</a:t>
                      </a:r>
                      <a:endParaRPr kumimoji="1" lang="ja-JP" altLang="en-US" sz="1000" b="1" dirty="0"/>
                    </a:p>
                  </a:txBody>
                  <a:tcPr marL="73465" marR="73465" marT="31739" marB="31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solidFill>
                      <a:schemeClr val="accent6">
                        <a:lumMod val="40000"/>
                        <a:lumOff val="60000"/>
                      </a:schemeClr>
                    </a:solidFill>
                  </a:tcPr>
                </a:tc>
                <a:tc>
                  <a:txBody>
                    <a:bodyPr/>
                    <a:lstStyle/>
                    <a:p>
                      <a:pPr>
                        <a:lnSpc>
                          <a:spcPts val="2000"/>
                        </a:lnSpc>
                      </a:pPr>
                      <a:endParaRPr kumimoji="1" lang="ja-JP" altLang="en-US" sz="1100" dirty="0"/>
                    </a:p>
                  </a:txBody>
                  <a:tcPr marL="73465" marR="73465" marT="31739" marB="31739">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pPr>
                        <a:lnSpc>
                          <a:spcPts val="2000"/>
                        </a:lnSpc>
                      </a:pPr>
                      <a:endParaRPr kumimoji="1" lang="ja-JP" altLang="en-US" sz="1100" dirty="0"/>
                    </a:p>
                  </a:txBody>
                  <a:tcPr marL="73465" marR="73465" marT="31739" marB="31739">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r>
              <a:tr h="785914">
                <a:tc>
                  <a:txBody>
                    <a:bodyPr/>
                    <a:lstStyle/>
                    <a:p>
                      <a:pPr algn="ctr">
                        <a:lnSpc>
                          <a:spcPts val="2000"/>
                        </a:lnSpc>
                      </a:pPr>
                      <a:r>
                        <a:rPr kumimoji="1" lang="ja-JP" altLang="en-US" sz="1100" b="1" dirty="0" smtClean="0"/>
                        <a:t>国保運営方針</a:t>
                      </a:r>
                      <a:endParaRPr kumimoji="1" lang="ja-JP" altLang="en-US" sz="1100" b="1" dirty="0"/>
                    </a:p>
                  </a:txBody>
                  <a:tcPr marL="73465" marR="73465" marT="31739" marB="31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accent6">
                        <a:lumMod val="40000"/>
                        <a:lumOff val="60000"/>
                      </a:schemeClr>
                    </a:solidFill>
                  </a:tcPr>
                </a:tc>
                <a:tc>
                  <a:txBody>
                    <a:bodyPr/>
                    <a:lstStyle/>
                    <a:p>
                      <a:pPr>
                        <a:lnSpc>
                          <a:spcPts val="2000"/>
                        </a:lnSpc>
                      </a:pPr>
                      <a:endParaRPr kumimoji="1" lang="ja-JP" altLang="en-US" sz="1100" dirty="0"/>
                    </a:p>
                  </a:txBody>
                  <a:tcPr marL="73465" marR="73465" marT="31739" marB="31739">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pPr>
                        <a:lnSpc>
                          <a:spcPts val="2000"/>
                        </a:lnSpc>
                      </a:pPr>
                      <a:endParaRPr kumimoji="1" lang="ja-JP" altLang="en-US" sz="1100" dirty="0"/>
                    </a:p>
                  </a:txBody>
                  <a:tcPr marL="73465" marR="73465" marT="31739" marB="31739">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r>
              <a:tr h="681894">
                <a:tc>
                  <a:txBody>
                    <a:bodyPr/>
                    <a:lstStyle/>
                    <a:p>
                      <a:pPr algn="ctr">
                        <a:lnSpc>
                          <a:spcPts val="2000"/>
                        </a:lnSpc>
                      </a:pPr>
                      <a:r>
                        <a:rPr kumimoji="1" lang="ja-JP" altLang="en-US" sz="1100" b="1" dirty="0" smtClean="0"/>
                        <a:t>国保運営</a:t>
                      </a:r>
                      <a:endParaRPr kumimoji="1" lang="en-US" altLang="ja-JP" sz="1100" b="1" dirty="0" smtClean="0"/>
                    </a:p>
                    <a:p>
                      <a:pPr algn="ctr">
                        <a:lnSpc>
                          <a:spcPts val="2000"/>
                        </a:lnSpc>
                      </a:pPr>
                      <a:r>
                        <a:rPr kumimoji="1" lang="ja-JP" altLang="en-US" sz="1100" b="1" dirty="0" smtClean="0"/>
                        <a:t>協議会</a:t>
                      </a:r>
                      <a:endParaRPr kumimoji="1" lang="ja-JP" altLang="en-US" sz="1100" b="1" dirty="0"/>
                    </a:p>
                  </a:txBody>
                  <a:tcPr marL="73465" marR="73465" marT="31739" marB="31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accent6">
                        <a:lumMod val="40000"/>
                        <a:lumOff val="60000"/>
                      </a:schemeClr>
                    </a:solidFill>
                  </a:tcPr>
                </a:tc>
                <a:tc>
                  <a:txBody>
                    <a:bodyPr/>
                    <a:lstStyle/>
                    <a:p>
                      <a:pPr>
                        <a:lnSpc>
                          <a:spcPts val="2000"/>
                        </a:lnSpc>
                      </a:pPr>
                      <a:endParaRPr kumimoji="1" lang="ja-JP" altLang="en-US" sz="1100" dirty="0"/>
                    </a:p>
                  </a:txBody>
                  <a:tcPr marL="73465" marR="73465" marT="31739" marB="31739">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pPr>
                        <a:lnSpc>
                          <a:spcPts val="2000"/>
                        </a:lnSpc>
                      </a:pPr>
                      <a:endParaRPr kumimoji="1" lang="ja-JP" altLang="en-US" sz="1100" dirty="0"/>
                    </a:p>
                  </a:txBody>
                  <a:tcPr marL="73465" marR="73465" marT="31739" marB="31739">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r>
              <a:tr h="1289420">
                <a:tc>
                  <a:txBody>
                    <a:bodyPr/>
                    <a:lstStyle/>
                    <a:p>
                      <a:pPr algn="ctr">
                        <a:lnSpc>
                          <a:spcPts val="2000"/>
                        </a:lnSpc>
                      </a:pPr>
                      <a:r>
                        <a:rPr kumimoji="1" lang="ja-JP" altLang="en-US" sz="1100" b="1" dirty="0" smtClean="0">
                          <a:solidFill>
                            <a:schemeClr val="tx1"/>
                          </a:solidFill>
                        </a:rPr>
                        <a:t>国保保険者</a:t>
                      </a:r>
                      <a:endParaRPr kumimoji="1" lang="en-US" altLang="ja-JP" sz="1100" b="1" dirty="0" smtClean="0">
                        <a:solidFill>
                          <a:schemeClr val="tx1"/>
                        </a:solidFill>
                      </a:endParaRPr>
                    </a:p>
                    <a:p>
                      <a:pPr algn="ctr">
                        <a:lnSpc>
                          <a:spcPts val="2000"/>
                        </a:lnSpc>
                      </a:pPr>
                      <a:r>
                        <a:rPr kumimoji="1" lang="ja-JP" altLang="en-US" sz="1100" b="1" dirty="0" smtClean="0">
                          <a:solidFill>
                            <a:schemeClr val="tx1"/>
                          </a:solidFill>
                        </a:rPr>
                        <a:t>標準事務処理システム</a:t>
                      </a:r>
                      <a:endParaRPr kumimoji="1" lang="en-US" altLang="ja-JP" sz="1100" b="1" dirty="0" smtClean="0">
                        <a:solidFill>
                          <a:schemeClr val="tx1"/>
                        </a:solidFill>
                      </a:endParaRPr>
                    </a:p>
                  </a:txBody>
                  <a:tcPr marL="73465" marR="73465" marT="31739" marB="31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accent6">
                        <a:lumMod val="40000"/>
                        <a:lumOff val="60000"/>
                      </a:schemeClr>
                    </a:solidFill>
                  </a:tcPr>
                </a:tc>
                <a:tc>
                  <a:txBody>
                    <a:bodyPr/>
                    <a:lstStyle/>
                    <a:p>
                      <a:pPr>
                        <a:lnSpc>
                          <a:spcPts val="2000"/>
                        </a:lnSpc>
                      </a:pPr>
                      <a:endParaRPr kumimoji="1" lang="ja-JP" altLang="en-US" sz="1100" dirty="0"/>
                    </a:p>
                  </a:txBody>
                  <a:tcPr marL="73465" marR="73465" marT="31739" marB="31739">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pPr>
                        <a:lnSpc>
                          <a:spcPts val="2000"/>
                        </a:lnSpc>
                      </a:pPr>
                      <a:endParaRPr kumimoji="1" lang="ja-JP" altLang="en-US" sz="1100" dirty="0"/>
                    </a:p>
                  </a:txBody>
                  <a:tcPr marL="73465" marR="73465" marT="31739" marB="31739">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r>
              <a:tr h="1008112">
                <a:tc>
                  <a:txBody>
                    <a:bodyPr/>
                    <a:lstStyle/>
                    <a:p>
                      <a:pPr algn="ctr">
                        <a:lnSpc>
                          <a:spcPts val="2000"/>
                        </a:lnSpc>
                      </a:pPr>
                      <a:r>
                        <a:rPr kumimoji="1" lang="ja-JP" altLang="en-US" sz="1100" b="1" dirty="0" smtClean="0"/>
                        <a:t>財政安定化</a:t>
                      </a:r>
                      <a:endParaRPr kumimoji="1" lang="en-US" altLang="ja-JP" sz="1100" b="1" dirty="0" smtClean="0"/>
                    </a:p>
                    <a:p>
                      <a:pPr algn="ctr">
                        <a:lnSpc>
                          <a:spcPts val="2000"/>
                        </a:lnSpc>
                      </a:pPr>
                      <a:r>
                        <a:rPr kumimoji="1" lang="ja-JP" altLang="en-US" sz="1100" b="1" dirty="0" smtClean="0"/>
                        <a:t>基金</a:t>
                      </a:r>
                      <a:endParaRPr kumimoji="1" lang="ja-JP" altLang="en-US" sz="1100" b="1" dirty="0"/>
                    </a:p>
                  </a:txBody>
                  <a:tcPr marL="73465" marR="73465" marT="31739" marB="31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accent6">
                        <a:lumMod val="40000"/>
                        <a:lumOff val="60000"/>
                      </a:schemeClr>
                    </a:solidFill>
                  </a:tcPr>
                </a:tc>
                <a:tc>
                  <a:txBody>
                    <a:bodyPr/>
                    <a:lstStyle/>
                    <a:p>
                      <a:pPr>
                        <a:lnSpc>
                          <a:spcPts val="2000"/>
                        </a:lnSpc>
                      </a:pPr>
                      <a:endParaRPr kumimoji="1" lang="ja-JP" altLang="en-US" sz="1100" dirty="0"/>
                    </a:p>
                  </a:txBody>
                  <a:tcPr marL="73465" marR="73465" marT="31739" marB="31739">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pPr>
                        <a:lnSpc>
                          <a:spcPts val="2000"/>
                        </a:lnSpc>
                      </a:pPr>
                      <a:endParaRPr kumimoji="1" lang="ja-JP" altLang="en-US" sz="1100" dirty="0"/>
                    </a:p>
                  </a:txBody>
                  <a:tcPr marL="73465" marR="73465" marT="31739" marB="31739">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r>
              <a:tr h="1080120">
                <a:tc>
                  <a:txBody>
                    <a:bodyPr/>
                    <a:lstStyle/>
                    <a:p>
                      <a:pPr algn="ctr">
                        <a:lnSpc>
                          <a:spcPts val="2000"/>
                        </a:lnSpc>
                      </a:pPr>
                      <a:r>
                        <a:rPr kumimoji="1" lang="ja-JP" altLang="en-US" sz="1100" b="1" dirty="0" smtClean="0"/>
                        <a:t>保険者努力</a:t>
                      </a:r>
                      <a:endParaRPr kumimoji="1" lang="en-US" altLang="ja-JP" sz="1100" b="1" dirty="0" smtClean="0"/>
                    </a:p>
                    <a:p>
                      <a:pPr algn="ctr">
                        <a:lnSpc>
                          <a:spcPts val="2000"/>
                        </a:lnSpc>
                      </a:pPr>
                      <a:r>
                        <a:rPr kumimoji="1" lang="ja-JP" altLang="en-US" sz="1100" b="1" dirty="0" smtClean="0"/>
                        <a:t>支援制度</a:t>
                      </a:r>
                      <a:endParaRPr kumimoji="1" lang="ja-JP" altLang="en-US" sz="1100" b="1" dirty="0"/>
                    </a:p>
                  </a:txBody>
                  <a:tcPr marL="73465" marR="73465" marT="31739" marB="31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nSpc>
                          <a:spcPts val="2000"/>
                        </a:lnSpc>
                      </a:pPr>
                      <a:endParaRPr kumimoji="1" lang="ja-JP" altLang="en-US" sz="1100" dirty="0"/>
                    </a:p>
                  </a:txBody>
                  <a:tcPr marL="73465" marR="73465" marT="31739" marB="31739">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2000"/>
                        </a:lnSpc>
                      </a:pPr>
                      <a:endParaRPr kumimoji="1" lang="ja-JP" altLang="en-US" sz="1100" dirty="0"/>
                    </a:p>
                  </a:txBody>
                  <a:tcPr marL="73465" marR="73465" marT="31739" marB="31739">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7" name="テキスト ボックス 6"/>
          <p:cNvSpPr txBox="1"/>
          <p:nvPr/>
        </p:nvSpPr>
        <p:spPr>
          <a:xfrm>
            <a:off x="1310989" y="742287"/>
            <a:ext cx="4543666" cy="732210"/>
          </a:xfrm>
          <a:prstGeom prst="rect">
            <a:avLst/>
          </a:prstGeom>
          <a:solidFill>
            <a:schemeClr val="accent2">
              <a:lumMod val="20000"/>
              <a:lumOff val="80000"/>
            </a:schemeClr>
          </a:solidFill>
          <a:ln w="19050">
            <a:solidFill>
              <a:schemeClr val="tx1"/>
            </a:solidFill>
          </a:ln>
        </p:spPr>
        <p:txBody>
          <a:bodyPr vert="horz" wrap="square" lIns="80806" tIns="0" rIns="0" bIns="0" rtlCol="0" anchor="ctr">
            <a:noAutofit/>
          </a:bodyPr>
          <a:lstStyle/>
          <a:p>
            <a:pPr>
              <a:lnSpc>
                <a:spcPts val="1496"/>
              </a:lnSpc>
            </a:pPr>
            <a:r>
              <a:rPr lang="ja-JP" altLang="en-US" sz="1000" b="1" dirty="0">
                <a:latin typeface="ＭＳ Ｐゴシック" panose="020B0600070205080204" pitchFamily="50" charset="-128"/>
                <a:ea typeface="ＭＳ Ｐゴシック" panose="020B0600070205080204" pitchFamily="50" charset="-128"/>
              </a:rPr>
              <a:t>国保基盤強化協議会事務レベル</a:t>
            </a:r>
            <a:r>
              <a:rPr lang="en-US" altLang="ja-JP" sz="1000" b="1" dirty="0">
                <a:latin typeface="ＭＳ Ｐゴシック" panose="020B0600070205080204" pitchFamily="50" charset="-128"/>
                <a:ea typeface="ＭＳ Ｐゴシック" panose="020B0600070205080204" pitchFamily="50" charset="-128"/>
              </a:rPr>
              <a:t>WG</a:t>
            </a:r>
            <a:r>
              <a:rPr lang="ja-JP" altLang="en-US" sz="900" dirty="0">
                <a:latin typeface="ＭＳ Ｐ明朝" panose="02020600040205080304" pitchFamily="18" charset="-128"/>
                <a:ea typeface="ＭＳ Ｐ明朝" panose="02020600040205080304" pitchFamily="18" charset="-128"/>
              </a:rPr>
              <a:t>（以下「事務レベルＷＧ）</a:t>
            </a:r>
            <a:r>
              <a:rPr lang="ja-JP" altLang="en-US" sz="1000" b="1" dirty="0">
                <a:latin typeface="ＭＳ Ｐゴシック" panose="020B0600070205080204" pitchFamily="50" charset="-128"/>
                <a:ea typeface="ＭＳ Ｐゴシック" panose="020B0600070205080204" pitchFamily="50" charset="-128"/>
              </a:rPr>
              <a:t>において</a:t>
            </a:r>
            <a:endParaRPr lang="en-US" altLang="ja-JP" sz="1000" b="1" dirty="0">
              <a:latin typeface="ＭＳ Ｐゴシック" panose="020B0600070205080204" pitchFamily="50" charset="-128"/>
              <a:ea typeface="ＭＳ Ｐゴシック" panose="020B0600070205080204" pitchFamily="50" charset="-128"/>
            </a:endParaRPr>
          </a:p>
          <a:p>
            <a:pPr>
              <a:lnSpc>
                <a:spcPts val="1496"/>
              </a:lnSpc>
            </a:pPr>
            <a:r>
              <a:rPr lang="ja-JP" altLang="en-US" sz="1000" b="1" dirty="0">
                <a:latin typeface="ＭＳ Ｐゴシック" panose="020B0600070205080204" pitchFamily="50" charset="-128"/>
                <a:ea typeface="ＭＳ Ｐゴシック" panose="020B0600070205080204" pitchFamily="50" charset="-128"/>
              </a:rPr>
              <a:t>国保事業費納付金、標準保険料率のあり方等について議論</a:t>
            </a:r>
          </a:p>
        </p:txBody>
      </p:sp>
      <p:sp>
        <p:nvSpPr>
          <p:cNvPr id="15" name="テキスト ボックス 14"/>
          <p:cNvSpPr txBox="1"/>
          <p:nvPr/>
        </p:nvSpPr>
        <p:spPr>
          <a:xfrm>
            <a:off x="1325412" y="429511"/>
            <a:ext cx="953005" cy="186941"/>
          </a:xfrm>
          <a:prstGeom prst="rect">
            <a:avLst/>
          </a:prstGeom>
          <a:solidFill>
            <a:schemeClr val="bg1">
              <a:alpha val="0"/>
            </a:schemeClr>
          </a:solidFill>
          <a:ln w="19050">
            <a:noFill/>
          </a:ln>
        </p:spPr>
        <p:txBody>
          <a:bodyPr vert="horz" wrap="square" lIns="0" tIns="0" rIns="0" bIns="0" rtlCol="0" anchor="t" anchorCtr="0">
            <a:noAutofit/>
          </a:bodyPr>
          <a:lstStyle/>
          <a:p>
            <a:pPr>
              <a:lnSpc>
                <a:spcPts val="1347"/>
              </a:lnSpc>
            </a:pPr>
            <a:r>
              <a:rPr lang="ja-JP" altLang="en-US" sz="1200" b="1" dirty="0">
                <a:latin typeface="+mn-ea"/>
              </a:rPr>
              <a:t>平成</a:t>
            </a:r>
            <a:r>
              <a:rPr lang="en-US" altLang="ja-JP" sz="1200" b="1" dirty="0">
                <a:latin typeface="+mn-ea"/>
              </a:rPr>
              <a:t>27</a:t>
            </a:r>
            <a:r>
              <a:rPr lang="ja-JP" altLang="en-US" sz="1200" b="1" dirty="0">
                <a:latin typeface="+mn-ea"/>
              </a:rPr>
              <a:t>年９月</a:t>
            </a:r>
          </a:p>
        </p:txBody>
      </p:sp>
      <p:sp>
        <p:nvSpPr>
          <p:cNvPr id="33" name="テキスト ボックス 32"/>
          <p:cNvSpPr txBox="1"/>
          <p:nvPr/>
        </p:nvSpPr>
        <p:spPr>
          <a:xfrm>
            <a:off x="72060" y="6669360"/>
            <a:ext cx="9439223" cy="224921"/>
          </a:xfrm>
          <a:prstGeom prst="rect">
            <a:avLst/>
          </a:prstGeom>
          <a:noFill/>
          <a:ln w="19050">
            <a:noFill/>
          </a:ln>
        </p:spPr>
        <p:txBody>
          <a:bodyPr vert="horz" wrap="square" lIns="26935" tIns="0" rIns="0" bIns="0" rtlCol="0" anchor="ctr">
            <a:noAutofit/>
          </a:bodyPr>
          <a:lstStyle/>
          <a:p>
            <a:pPr>
              <a:lnSpc>
                <a:spcPts val="1646"/>
              </a:lnSpc>
            </a:pPr>
            <a:r>
              <a:rPr lang="en-US" altLang="ja-JP" sz="1000" dirty="0">
                <a:latin typeface="ＭＳ Ｐ明朝" panose="02020600040205080304" pitchFamily="18" charset="-128"/>
                <a:ea typeface="ＭＳ Ｐ明朝" panose="02020600040205080304" pitchFamily="18" charset="-128"/>
              </a:rPr>
              <a:t>※</a:t>
            </a:r>
            <a:r>
              <a:rPr lang="ja-JP" altLang="en-US" sz="1000" dirty="0">
                <a:latin typeface="ＭＳ Ｐ明朝" panose="02020600040205080304" pitchFamily="18" charset="-128"/>
                <a:ea typeface="ＭＳ Ｐ明朝" panose="02020600040205080304" pitchFamily="18" charset="-128"/>
              </a:rPr>
              <a:t>　上記のスケジュールは平成</a:t>
            </a:r>
            <a:r>
              <a:rPr lang="en-US" altLang="ja-JP" sz="1000" dirty="0">
                <a:latin typeface="ＭＳ Ｐ明朝" panose="02020600040205080304" pitchFamily="18" charset="-128"/>
                <a:ea typeface="ＭＳ Ｐ明朝" panose="02020600040205080304" pitchFamily="18" charset="-128"/>
              </a:rPr>
              <a:t>27</a:t>
            </a:r>
            <a:r>
              <a:rPr lang="ja-JP" altLang="en-US" sz="1000" dirty="0">
                <a:latin typeface="ＭＳ Ｐ明朝" panose="02020600040205080304" pitchFamily="18" charset="-128"/>
                <a:ea typeface="ＭＳ Ｐ明朝" panose="02020600040205080304" pitchFamily="18" charset="-128"/>
              </a:rPr>
              <a:t>年</a:t>
            </a:r>
            <a:r>
              <a:rPr lang="en-US" altLang="ja-JP" sz="1000" dirty="0">
                <a:latin typeface="ＭＳ Ｐ明朝" panose="02020600040205080304" pitchFamily="18" charset="-128"/>
                <a:ea typeface="ＭＳ Ｐ明朝" panose="02020600040205080304" pitchFamily="18" charset="-128"/>
              </a:rPr>
              <a:t>9</a:t>
            </a:r>
            <a:r>
              <a:rPr lang="ja-JP" altLang="en-US" sz="1000" dirty="0">
                <a:latin typeface="ＭＳ Ｐ明朝" panose="02020600040205080304" pitchFamily="18" charset="-128"/>
                <a:ea typeface="ＭＳ Ｐ明朝" panose="02020600040205080304" pitchFamily="18" charset="-128"/>
              </a:rPr>
              <a:t>月末時点の見込みであり、検討状況により変更がありうる。また、都道府県等の取組については、目安である。</a:t>
            </a:r>
          </a:p>
        </p:txBody>
      </p:sp>
      <p:sp>
        <p:nvSpPr>
          <p:cNvPr id="34" name="テキスト ボックス 33"/>
          <p:cNvSpPr txBox="1"/>
          <p:nvPr/>
        </p:nvSpPr>
        <p:spPr>
          <a:xfrm>
            <a:off x="5231603" y="425077"/>
            <a:ext cx="401274" cy="186941"/>
          </a:xfrm>
          <a:prstGeom prst="rect">
            <a:avLst/>
          </a:prstGeom>
          <a:solidFill>
            <a:schemeClr val="bg1">
              <a:alpha val="0"/>
            </a:schemeClr>
          </a:solidFill>
          <a:ln w="19050">
            <a:noFill/>
          </a:ln>
        </p:spPr>
        <p:txBody>
          <a:bodyPr vert="horz" wrap="square" lIns="0" tIns="0" rIns="0" bIns="0" rtlCol="0" anchor="t" anchorCtr="0">
            <a:noAutofit/>
          </a:bodyPr>
          <a:lstStyle/>
          <a:p>
            <a:pPr>
              <a:lnSpc>
                <a:spcPts val="1347"/>
              </a:lnSpc>
            </a:pPr>
            <a:r>
              <a:rPr lang="en-US" altLang="ja-JP" sz="1200" b="1" dirty="0">
                <a:latin typeface="+mn-ea"/>
              </a:rPr>
              <a:t>12</a:t>
            </a:r>
            <a:r>
              <a:rPr lang="ja-JP" altLang="en-US" sz="1200" b="1" dirty="0">
                <a:latin typeface="+mn-ea"/>
              </a:rPr>
              <a:t>月</a:t>
            </a:r>
          </a:p>
        </p:txBody>
      </p:sp>
      <p:sp>
        <p:nvSpPr>
          <p:cNvPr id="35" name="テキスト ボックス 34"/>
          <p:cNvSpPr txBox="1"/>
          <p:nvPr/>
        </p:nvSpPr>
        <p:spPr>
          <a:xfrm>
            <a:off x="6005932" y="425077"/>
            <a:ext cx="953005" cy="186941"/>
          </a:xfrm>
          <a:prstGeom prst="rect">
            <a:avLst/>
          </a:prstGeom>
          <a:solidFill>
            <a:schemeClr val="bg1">
              <a:alpha val="0"/>
            </a:schemeClr>
          </a:solidFill>
          <a:ln w="19050">
            <a:noFill/>
          </a:ln>
        </p:spPr>
        <p:txBody>
          <a:bodyPr vert="horz" wrap="square" lIns="0" tIns="0" rIns="0" bIns="0" rtlCol="0" anchor="t" anchorCtr="0">
            <a:noAutofit/>
          </a:bodyPr>
          <a:lstStyle/>
          <a:p>
            <a:pPr>
              <a:lnSpc>
                <a:spcPts val="1347"/>
              </a:lnSpc>
            </a:pPr>
            <a:r>
              <a:rPr lang="ja-JP" altLang="en-US" sz="1200" b="1" dirty="0">
                <a:latin typeface="+mn-ea"/>
              </a:rPr>
              <a:t>平成</a:t>
            </a:r>
            <a:r>
              <a:rPr lang="en-US" altLang="ja-JP" sz="1200" b="1" dirty="0">
                <a:latin typeface="+mn-ea"/>
              </a:rPr>
              <a:t>28</a:t>
            </a:r>
            <a:r>
              <a:rPr lang="ja-JP" altLang="en-US" sz="1200" b="1" dirty="0">
                <a:latin typeface="+mn-ea"/>
              </a:rPr>
              <a:t>年１月</a:t>
            </a:r>
          </a:p>
        </p:txBody>
      </p:sp>
      <p:sp>
        <p:nvSpPr>
          <p:cNvPr id="36" name="テキスト ボックス 35"/>
          <p:cNvSpPr txBox="1"/>
          <p:nvPr/>
        </p:nvSpPr>
        <p:spPr>
          <a:xfrm>
            <a:off x="9187756" y="429715"/>
            <a:ext cx="323527" cy="186941"/>
          </a:xfrm>
          <a:prstGeom prst="rect">
            <a:avLst/>
          </a:prstGeom>
          <a:solidFill>
            <a:schemeClr val="bg1">
              <a:alpha val="0"/>
            </a:schemeClr>
          </a:solidFill>
          <a:ln w="19050">
            <a:noFill/>
          </a:ln>
        </p:spPr>
        <p:txBody>
          <a:bodyPr vert="horz" wrap="square" lIns="0" tIns="0" rIns="0" bIns="0" rtlCol="0" anchor="t" anchorCtr="0">
            <a:noAutofit/>
          </a:bodyPr>
          <a:lstStyle/>
          <a:p>
            <a:pPr>
              <a:lnSpc>
                <a:spcPts val="1347"/>
              </a:lnSpc>
            </a:pPr>
            <a:r>
              <a:rPr lang="ja-JP" altLang="en-US" sz="1200" b="1" dirty="0">
                <a:latin typeface="+mn-ea"/>
              </a:rPr>
              <a:t>３月</a:t>
            </a:r>
          </a:p>
        </p:txBody>
      </p:sp>
      <p:sp>
        <p:nvSpPr>
          <p:cNvPr id="37" name="テキスト ボックス 36"/>
          <p:cNvSpPr txBox="1"/>
          <p:nvPr/>
        </p:nvSpPr>
        <p:spPr>
          <a:xfrm>
            <a:off x="6036953" y="736834"/>
            <a:ext cx="1810714" cy="737663"/>
          </a:xfrm>
          <a:prstGeom prst="rect">
            <a:avLst/>
          </a:prstGeom>
          <a:solidFill>
            <a:srgbClr val="CCFF99"/>
          </a:solidFill>
          <a:ln w="19050">
            <a:solidFill>
              <a:schemeClr val="tx1"/>
            </a:solidFill>
          </a:ln>
        </p:spPr>
        <p:txBody>
          <a:bodyPr vert="horz" wrap="square" lIns="53870" tIns="0" rIns="26935" bIns="0" rtlCol="0" anchor="ctr">
            <a:noAutofit/>
          </a:bodyPr>
          <a:lstStyle/>
          <a:p>
            <a:pPr>
              <a:lnSpc>
                <a:spcPts val="1496"/>
              </a:lnSpc>
            </a:pPr>
            <a:r>
              <a:rPr lang="ja-JP" altLang="en-US" sz="1000" b="1" dirty="0">
                <a:latin typeface="ＭＳ Ｐゴシック" panose="020B0600070205080204" pitchFamily="50" charset="-128"/>
                <a:ea typeface="ＭＳ Ｐゴシック" panose="020B0600070205080204" pitchFamily="50" charset="-128"/>
              </a:rPr>
              <a:t>国保事業費納付金、標準保険料率等の仕組み</a:t>
            </a:r>
            <a:r>
              <a:rPr lang="en-US" altLang="ja-JP" sz="1000" b="1" dirty="0">
                <a:latin typeface="ＭＳ Ｐゴシック" panose="020B0600070205080204" pitchFamily="50" charset="-128"/>
                <a:ea typeface="ＭＳ Ｐゴシック" panose="020B0600070205080204" pitchFamily="50" charset="-128"/>
              </a:rPr>
              <a:t>(</a:t>
            </a:r>
            <a:r>
              <a:rPr lang="ja-JP" altLang="en-US" sz="1000" b="1" dirty="0">
                <a:latin typeface="ＭＳ Ｐゴシック" panose="020B0600070205080204" pitchFamily="50" charset="-128"/>
                <a:ea typeface="ＭＳ Ｐゴシック" panose="020B0600070205080204" pitchFamily="50" charset="-128"/>
              </a:rPr>
              <a:t>案</a:t>
            </a:r>
            <a:r>
              <a:rPr lang="en-US" altLang="ja-JP" sz="1000" b="1" dirty="0">
                <a:latin typeface="ＭＳ Ｐゴシック" panose="020B0600070205080204" pitchFamily="50" charset="-128"/>
                <a:ea typeface="ＭＳ Ｐゴシック" panose="020B0600070205080204" pitchFamily="50" charset="-128"/>
              </a:rPr>
              <a:t>)</a:t>
            </a:r>
            <a:r>
              <a:rPr lang="ja-JP" altLang="en-US" sz="1000" b="1" dirty="0">
                <a:latin typeface="ＭＳ Ｐゴシック" panose="020B0600070205080204" pitchFamily="50" charset="-128"/>
                <a:ea typeface="ＭＳ Ｐゴシック" panose="020B0600070205080204" pitchFamily="50" charset="-128"/>
              </a:rPr>
              <a:t>を各自治体等に提示</a:t>
            </a:r>
          </a:p>
        </p:txBody>
      </p:sp>
      <p:sp>
        <p:nvSpPr>
          <p:cNvPr id="38" name="テキスト ボックス 37"/>
          <p:cNvSpPr txBox="1"/>
          <p:nvPr/>
        </p:nvSpPr>
        <p:spPr>
          <a:xfrm>
            <a:off x="7950873" y="754417"/>
            <a:ext cx="1810714" cy="288273"/>
          </a:xfrm>
          <a:prstGeom prst="rect">
            <a:avLst/>
          </a:prstGeom>
          <a:solidFill>
            <a:srgbClr val="CCFF99"/>
          </a:solidFill>
          <a:ln w="19050">
            <a:solidFill>
              <a:schemeClr val="tx1"/>
            </a:solidFill>
          </a:ln>
        </p:spPr>
        <p:txBody>
          <a:bodyPr vert="horz" wrap="square" lIns="26935" tIns="0" rIns="0" bIns="0" rtlCol="0" anchor="ctr">
            <a:noAutofit/>
          </a:bodyPr>
          <a:lstStyle/>
          <a:p>
            <a:pPr algn="ctr">
              <a:lnSpc>
                <a:spcPts val="1496"/>
              </a:lnSpc>
            </a:pPr>
            <a:r>
              <a:rPr lang="ja-JP" altLang="en-US" sz="1000" b="1" dirty="0">
                <a:latin typeface="ＭＳ Ｐゴシック" panose="020B0600070205080204" pitchFamily="50" charset="-128"/>
                <a:ea typeface="ＭＳ Ｐゴシック" panose="020B0600070205080204" pitchFamily="50" charset="-128"/>
              </a:rPr>
              <a:t>仕組みの決定</a:t>
            </a:r>
          </a:p>
        </p:txBody>
      </p:sp>
      <p:sp>
        <p:nvSpPr>
          <p:cNvPr id="39" name="テキスト ボックス 38"/>
          <p:cNvSpPr txBox="1"/>
          <p:nvPr/>
        </p:nvSpPr>
        <p:spPr>
          <a:xfrm>
            <a:off x="7950873" y="1144276"/>
            <a:ext cx="1810714" cy="330221"/>
          </a:xfrm>
          <a:prstGeom prst="rect">
            <a:avLst/>
          </a:prstGeom>
          <a:solidFill>
            <a:srgbClr val="CCFF99"/>
          </a:solidFill>
          <a:ln w="19050">
            <a:solidFill>
              <a:schemeClr val="tx1"/>
            </a:solidFill>
          </a:ln>
        </p:spPr>
        <p:txBody>
          <a:bodyPr vert="horz" wrap="square" lIns="26935" tIns="0" rIns="0" bIns="0" rtlCol="0" anchor="ctr">
            <a:noAutofit/>
          </a:bodyPr>
          <a:lstStyle/>
          <a:p>
            <a:pPr algn="ctr">
              <a:lnSpc>
                <a:spcPts val="1496"/>
              </a:lnSpc>
            </a:pPr>
            <a:r>
              <a:rPr lang="ja-JP" altLang="en-US" sz="1000" b="1" dirty="0">
                <a:latin typeface="ＭＳ Ｐゴシック" panose="020B0600070205080204" pitchFamily="50" charset="-128"/>
                <a:ea typeface="ＭＳ Ｐゴシック" panose="020B0600070205080204" pitchFamily="50" charset="-128"/>
              </a:rPr>
              <a:t>関連政省令</a:t>
            </a:r>
            <a:r>
              <a:rPr lang="en-US" altLang="ja-JP" sz="1000" b="1" dirty="0">
                <a:latin typeface="ＭＳ Ｐゴシック" panose="020B0600070205080204" pitchFamily="50" charset="-128"/>
                <a:ea typeface="ＭＳ Ｐゴシック" panose="020B0600070205080204" pitchFamily="50" charset="-128"/>
              </a:rPr>
              <a:t>(</a:t>
            </a:r>
            <a:r>
              <a:rPr lang="ja-JP" altLang="en-US" sz="1000" b="1" dirty="0">
                <a:latin typeface="ＭＳ Ｐゴシック" panose="020B0600070205080204" pitchFamily="50" charset="-128"/>
                <a:ea typeface="ＭＳ Ｐゴシック" panose="020B0600070205080204" pitchFamily="50" charset="-128"/>
              </a:rPr>
              <a:t>案</a:t>
            </a:r>
            <a:r>
              <a:rPr lang="en-US" altLang="ja-JP" sz="1000" b="1" dirty="0">
                <a:latin typeface="ＭＳ Ｐゴシック" panose="020B0600070205080204" pitchFamily="50" charset="-128"/>
                <a:ea typeface="ＭＳ Ｐゴシック" panose="020B0600070205080204" pitchFamily="50" charset="-128"/>
              </a:rPr>
              <a:t>)</a:t>
            </a:r>
            <a:r>
              <a:rPr lang="ja-JP" altLang="en-US" sz="1000" b="1" dirty="0">
                <a:latin typeface="ＭＳ Ｐゴシック" panose="020B0600070205080204" pitchFamily="50" charset="-128"/>
                <a:ea typeface="ＭＳ Ｐゴシック" panose="020B0600070205080204" pitchFamily="50" charset="-128"/>
              </a:rPr>
              <a:t>を提示</a:t>
            </a:r>
          </a:p>
        </p:txBody>
      </p:sp>
      <p:sp>
        <p:nvSpPr>
          <p:cNvPr id="40" name="テキスト ボックス 39"/>
          <p:cNvSpPr txBox="1"/>
          <p:nvPr/>
        </p:nvSpPr>
        <p:spPr>
          <a:xfrm>
            <a:off x="1331169" y="1988840"/>
            <a:ext cx="4523486" cy="530094"/>
          </a:xfrm>
          <a:prstGeom prst="rect">
            <a:avLst/>
          </a:prstGeom>
          <a:solidFill>
            <a:schemeClr val="accent2">
              <a:lumMod val="20000"/>
              <a:lumOff val="80000"/>
            </a:schemeClr>
          </a:solidFill>
          <a:ln w="19050">
            <a:solidFill>
              <a:schemeClr val="tx1"/>
            </a:solidFill>
          </a:ln>
        </p:spPr>
        <p:txBody>
          <a:bodyPr vert="horz" wrap="square" lIns="80806" tIns="0" rIns="0" bIns="0" rtlCol="0" anchor="ctr">
            <a:noAutofit/>
          </a:bodyPr>
          <a:lstStyle/>
          <a:p>
            <a:pPr>
              <a:lnSpc>
                <a:spcPts val="1496"/>
              </a:lnSpc>
            </a:pPr>
            <a:r>
              <a:rPr lang="ja-JP" altLang="en-US" sz="1000" b="1" dirty="0">
                <a:latin typeface="ＭＳ Ｐゴシック" panose="020B0600070205080204" pitchFamily="50" charset="-128"/>
                <a:ea typeface="ＭＳ Ｐゴシック" panose="020B0600070205080204" pitchFamily="50" charset="-128"/>
              </a:rPr>
              <a:t>事務レベル</a:t>
            </a:r>
            <a:r>
              <a:rPr lang="en-US" altLang="ja-JP" sz="1000" b="1" dirty="0">
                <a:latin typeface="ＭＳ Ｐゴシック" panose="020B0600070205080204" pitchFamily="50" charset="-128"/>
                <a:ea typeface="ＭＳ Ｐゴシック" panose="020B0600070205080204" pitchFamily="50" charset="-128"/>
              </a:rPr>
              <a:t>WG</a:t>
            </a:r>
            <a:r>
              <a:rPr lang="ja-JP" altLang="en-US" sz="1000" b="1" dirty="0">
                <a:latin typeface="ＭＳ Ｐゴシック" panose="020B0600070205080204" pitchFamily="50" charset="-128"/>
                <a:ea typeface="ＭＳ Ｐゴシック" panose="020B0600070205080204" pitchFamily="50" charset="-128"/>
              </a:rPr>
              <a:t>において国保運営方針の</a:t>
            </a:r>
            <a:endParaRPr lang="en-US" altLang="ja-JP" sz="1000" b="1" dirty="0">
              <a:latin typeface="ＭＳ Ｐゴシック" panose="020B0600070205080204" pitchFamily="50" charset="-128"/>
              <a:ea typeface="ＭＳ Ｐゴシック" panose="020B0600070205080204" pitchFamily="50" charset="-128"/>
            </a:endParaRPr>
          </a:p>
          <a:p>
            <a:pPr>
              <a:lnSpc>
                <a:spcPts val="1496"/>
              </a:lnSpc>
            </a:pPr>
            <a:r>
              <a:rPr lang="ja-JP" altLang="en-US" sz="1000" b="1" dirty="0">
                <a:latin typeface="ＭＳ Ｐゴシック" panose="020B0600070205080204" pitchFamily="50" charset="-128"/>
                <a:ea typeface="ＭＳ Ｐゴシック" panose="020B0600070205080204" pitchFamily="50" charset="-128"/>
              </a:rPr>
              <a:t>ガイドラインについて議論</a:t>
            </a:r>
          </a:p>
        </p:txBody>
      </p:sp>
      <p:sp>
        <p:nvSpPr>
          <p:cNvPr id="42" name="テキスト ボックス 41"/>
          <p:cNvSpPr txBox="1"/>
          <p:nvPr/>
        </p:nvSpPr>
        <p:spPr>
          <a:xfrm>
            <a:off x="6036953" y="1997912"/>
            <a:ext cx="1810714" cy="565714"/>
          </a:xfrm>
          <a:prstGeom prst="rect">
            <a:avLst/>
          </a:prstGeom>
          <a:solidFill>
            <a:srgbClr val="CCFF99"/>
          </a:solidFill>
          <a:ln w="19050">
            <a:solidFill>
              <a:schemeClr val="tx1"/>
            </a:solidFill>
          </a:ln>
        </p:spPr>
        <p:txBody>
          <a:bodyPr vert="horz" wrap="square" lIns="53870" tIns="0" rIns="0" bIns="0" rtlCol="0" anchor="ctr">
            <a:noAutofit/>
          </a:bodyPr>
          <a:lstStyle/>
          <a:p>
            <a:pPr>
              <a:lnSpc>
                <a:spcPts val="1496"/>
              </a:lnSpc>
            </a:pPr>
            <a:r>
              <a:rPr lang="ja-JP" altLang="en-US" sz="1000" b="1" dirty="0">
                <a:latin typeface="ＭＳ Ｐゴシック" panose="020B0600070205080204" pitchFamily="50" charset="-128"/>
                <a:ea typeface="ＭＳ Ｐゴシック" panose="020B0600070205080204" pitchFamily="50" charset="-128"/>
              </a:rPr>
              <a:t>国保運営方針の</a:t>
            </a:r>
            <a:endParaRPr lang="en-US" altLang="ja-JP" sz="1000" b="1" dirty="0">
              <a:latin typeface="ＭＳ Ｐゴシック" panose="020B0600070205080204" pitchFamily="50" charset="-128"/>
              <a:ea typeface="ＭＳ Ｐゴシック" panose="020B0600070205080204" pitchFamily="50" charset="-128"/>
            </a:endParaRPr>
          </a:p>
          <a:p>
            <a:pPr>
              <a:lnSpc>
                <a:spcPts val="1496"/>
              </a:lnSpc>
            </a:pPr>
            <a:r>
              <a:rPr lang="ja-JP" altLang="en-US" sz="1000" b="1" dirty="0">
                <a:latin typeface="ＭＳ Ｐゴシック" panose="020B0600070205080204" pitchFamily="50" charset="-128"/>
                <a:ea typeface="ＭＳ Ｐゴシック" panose="020B0600070205080204" pitchFamily="50" charset="-128"/>
              </a:rPr>
              <a:t>ガイドライン</a:t>
            </a:r>
            <a:r>
              <a:rPr lang="en-US" altLang="ja-JP" sz="1000" b="1" dirty="0">
                <a:latin typeface="ＭＳ Ｐゴシック" panose="020B0600070205080204" pitchFamily="50" charset="-128"/>
                <a:ea typeface="ＭＳ Ｐゴシック" panose="020B0600070205080204" pitchFamily="50" charset="-128"/>
              </a:rPr>
              <a:t>(</a:t>
            </a:r>
            <a:r>
              <a:rPr lang="ja-JP" altLang="en-US" sz="1000" b="1" dirty="0">
                <a:latin typeface="ＭＳ Ｐゴシック" panose="020B0600070205080204" pitchFamily="50" charset="-128"/>
                <a:ea typeface="ＭＳ Ｐゴシック" panose="020B0600070205080204" pitchFamily="50" charset="-128"/>
              </a:rPr>
              <a:t>案</a:t>
            </a:r>
            <a:r>
              <a:rPr lang="en-US" altLang="ja-JP" sz="1000" b="1" dirty="0">
                <a:latin typeface="ＭＳ Ｐゴシック" panose="020B0600070205080204" pitchFamily="50" charset="-128"/>
                <a:ea typeface="ＭＳ Ｐゴシック" panose="020B0600070205080204" pitchFamily="50" charset="-128"/>
              </a:rPr>
              <a:t>)</a:t>
            </a:r>
            <a:r>
              <a:rPr lang="ja-JP" altLang="en-US" sz="1000" b="1" dirty="0">
                <a:latin typeface="ＭＳ Ｐゴシック" panose="020B0600070205080204" pitchFamily="50" charset="-128"/>
                <a:ea typeface="ＭＳ Ｐゴシック" panose="020B0600070205080204" pitchFamily="50" charset="-128"/>
              </a:rPr>
              <a:t>を各自治体等に提示</a:t>
            </a:r>
          </a:p>
        </p:txBody>
      </p:sp>
      <p:sp>
        <p:nvSpPr>
          <p:cNvPr id="43" name="テキスト ボックス 42"/>
          <p:cNvSpPr txBox="1"/>
          <p:nvPr/>
        </p:nvSpPr>
        <p:spPr>
          <a:xfrm>
            <a:off x="7950873" y="1988840"/>
            <a:ext cx="1810714" cy="530094"/>
          </a:xfrm>
          <a:prstGeom prst="rect">
            <a:avLst/>
          </a:prstGeom>
          <a:solidFill>
            <a:srgbClr val="CCFF99"/>
          </a:solidFill>
          <a:ln w="19050">
            <a:solidFill>
              <a:schemeClr val="tx1"/>
            </a:solidFill>
          </a:ln>
        </p:spPr>
        <p:txBody>
          <a:bodyPr vert="horz" wrap="square" lIns="80806" tIns="0" rIns="0" bIns="0" rtlCol="0" anchor="ctr">
            <a:noAutofit/>
          </a:bodyPr>
          <a:lstStyle/>
          <a:p>
            <a:pPr algn="ctr">
              <a:lnSpc>
                <a:spcPts val="1496"/>
              </a:lnSpc>
            </a:pPr>
            <a:r>
              <a:rPr lang="ja-JP" altLang="en-US" sz="1000" b="1" dirty="0">
                <a:latin typeface="ＭＳ Ｐゴシック" panose="020B0600070205080204" pitchFamily="50" charset="-128"/>
                <a:ea typeface="ＭＳ Ｐゴシック" panose="020B0600070205080204" pitchFamily="50" charset="-128"/>
              </a:rPr>
              <a:t>国保運営方針の</a:t>
            </a:r>
            <a:endParaRPr lang="en-US" altLang="ja-JP" sz="1000" b="1" dirty="0">
              <a:latin typeface="ＭＳ Ｐゴシック" panose="020B0600070205080204" pitchFamily="50" charset="-128"/>
              <a:ea typeface="ＭＳ Ｐゴシック" panose="020B0600070205080204" pitchFamily="50" charset="-128"/>
            </a:endParaRPr>
          </a:p>
          <a:p>
            <a:pPr algn="ctr">
              <a:lnSpc>
                <a:spcPts val="1496"/>
              </a:lnSpc>
            </a:pPr>
            <a:r>
              <a:rPr lang="ja-JP" altLang="en-US" sz="1000" b="1" dirty="0">
                <a:latin typeface="ＭＳ Ｐゴシック" panose="020B0600070205080204" pitchFamily="50" charset="-128"/>
                <a:ea typeface="ＭＳ Ｐゴシック" panose="020B0600070205080204" pitchFamily="50" charset="-128"/>
              </a:rPr>
              <a:t>ガイドラインを決定</a:t>
            </a:r>
          </a:p>
        </p:txBody>
      </p:sp>
      <p:sp>
        <p:nvSpPr>
          <p:cNvPr id="44" name="テキスト ボックス 43"/>
          <p:cNvSpPr txBox="1"/>
          <p:nvPr/>
        </p:nvSpPr>
        <p:spPr>
          <a:xfrm>
            <a:off x="1310990" y="2657486"/>
            <a:ext cx="3196245" cy="593754"/>
          </a:xfrm>
          <a:prstGeom prst="rect">
            <a:avLst/>
          </a:prstGeom>
          <a:solidFill>
            <a:schemeClr val="accent2">
              <a:lumMod val="20000"/>
              <a:lumOff val="80000"/>
            </a:schemeClr>
          </a:solidFill>
          <a:ln w="19050">
            <a:solidFill>
              <a:schemeClr val="tx1"/>
            </a:solidFill>
          </a:ln>
        </p:spPr>
        <p:txBody>
          <a:bodyPr vert="horz" wrap="square" lIns="80806" tIns="0" rIns="0" bIns="0" rtlCol="0" anchor="ctr">
            <a:noAutofit/>
          </a:bodyPr>
          <a:lstStyle/>
          <a:p>
            <a:pPr>
              <a:lnSpc>
                <a:spcPts val="1496"/>
              </a:lnSpc>
            </a:pPr>
            <a:r>
              <a:rPr lang="ja-JP" altLang="en-US" sz="1000" b="1" dirty="0">
                <a:latin typeface="ＭＳ Ｐゴシック" panose="020B0600070205080204" pitchFamily="50" charset="-128"/>
                <a:ea typeface="ＭＳ Ｐゴシック" panose="020B0600070205080204" pitchFamily="50" charset="-128"/>
              </a:rPr>
              <a:t>事務レベル</a:t>
            </a:r>
            <a:r>
              <a:rPr lang="en-US" altLang="ja-JP" sz="1000" b="1" dirty="0">
                <a:latin typeface="ＭＳ Ｐゴシック" panose="020B0600070205080204" pitchFamily="50" charset="-128"/>
                <a:ea typeface="ＭＳ Ｐゴシック" panose="020B0600070205080204" pitchFamily="50" charset="-128"/>
              </a:rPr>
              <a:t>WG</a:t>
            </a:r>
            <a:r>
              <a:rPr lang="ja-JP" altLang="en-US" sz="1000" b="1" dirty="0">
                <a:latin typeface="ＭＳ Ｐゴシック" panose="020B0600070205080204" pitchFamily="50" charset="-128"/>
                <a:ea typeface="ＭＳ Ｐゴシック" panose="020B0600070205080204" pitchFamily="50" charset="-128"/>
              </a:rPr>
              <a:t>において国保運営協議会の</a:t>
            </a:r>
            <a:endParaRPr lang="en-US" altLang="ja-JP" sz="1000" b="1" dirty="0">
              <a:latin typeface="ＭＳ Ｐゴシック" panose="020B0600070205080204" pitchFamily="50" charset="-128"/>
              <a:ea typeface="ＭＳ Ｐゴシック" panose="020B0600070205080204" pitchFamily="50" charset="-128"/>
            </a:endParaRPr>
          </a:p>
          <a:p>
            <a:pPr>
              <a:lnSpc>
                <a:spcPts val="1496"/>
              </a:lnSpc>
            </a:pPr>
            <a:r>
              <a:rPr lang="ja-JP" altLang="en-US" sz="1000" b="1" dirty="0">
                <a:latin typeface="ＭＳ Ｐゴシック" panose="020B0600070205080204" pitchFamily="50" charset="-128"/>
                <a:ea typeface="ＭＳ Ｐゴシック" panose="020B0600070205080204" pitchFamily="50" charset="-128"/>
              </a:rPr>
              <a:t>詳細について議論</a:t>
            </a:r>
          </a:p>
        </p:txBody>
      </p:sp>
      <p:sp>
        <p:nvSpPr>
          <p:cNvPr id="45" name="テキスト ボックス 44"/>
          <p:cNvSpPr txBox="1"/>
          <p:nvPr/>
        </p:nvSpPr>
        <p:spPr>
          <a:xfrm>
            <a:off x="4618677" y="2981240"/>
            <a:ext cx="2470929" cy="270000"/>
          </a:xfrm>
          <a:prstGeom prst="rect">
            <a:avLst/>
          </a:prstGeom>
          <a:solidFill>
            <a:srgbClr val="CCFF99"/>
          </a:solidFill>
          <a:ln w="19050">
            <a:solidFill>
              <a:schemeClr val="tx1"/>
            </a:solidFill>
          </a:ln>
        </p:spPr>
        <p:txBody>
          <a:bodyPr vert="horz" wrap="square" lIns="80806" tIns="0" rIns="0" bIns="0" rtlCol="0" anchor="ctr">
            <a:noAutofit/>
          </a:bodyPr>
          <a:lstStyle/>
          <a:p>
            <a:pPr>
              <a:lnSpc>
                <a:spcPts val="1496"/>
              </a:lnSpc>
            </a:pPr>
            <a:r>
              <a:rPr lang="ja-JP" altLang="en-US" sz="1000" b="1" dirty="0">
                <a:latin typeface="ＭＳ Ｐゴシック" panose="020B0600070205080204" pitchFamily="50" charset="-128"/>
                <a:ea typeface="ＭＳ Ｐゴシック" panose="020B0600070205080204" pitchFamily="50" charset="-128"/>
              </a:rPr>
              <a:t>国保運営協議会の</a:t>
            </a:r>
            <a:r>
              <a:rPr lang="ja-JP" altLang="en-US" sz="1000" b="1" dirty="0" smtClean="0">
                <a:latin typeface="ＭＳ Ｐゴシック" panose="020B0600070205080204" pitchFamily="50" charset="-128"/>
                <a:ea typeface="ＭＳ Ｐゴシック" panose="020B0600070205080204" pitchFamily="50" charset="-128"/>
              </a:rPr>
              <a:t>詳細を</a:t>
            </a:r>
            <a:r>
              <a:rPr lang="ja-JP" altLang="en-US" sz="1000" b="1" dirty="0">
                <a:latin typeface="ＭＳ Ｐゴシック" panose="020B0600070205080204" pitchFamily="50" charset="-128"/>
                <a:ea typeface="ＭＳ Ｐゴシック" panose="020B0600070205080204" pitchFamily="50" charset="-128"/>
              </a:rPr>
              <a:t>提示</a:t>
            </a:r>
            <a:endParaRPr lang="ja-JP" altLang="en-US" sz="1000" b="1" dirty="0">
              <a:solidFill>
                <a:srgbClr val="FF0000"/>
              </a:solidFill>
              <a:latin typeface="ＭＳ Ｐゴシック" panose="020B0600070205080204" pitchFamily="50" charset="-128"/>
              <a:ea typeface="ＭＳ Ｐゴシック" panose="020B0600070205080204" pitchFamily="50" charset="-128"/>
            </a:endParaRPr>
          </a:p>
        </p:txBody>
      </p:sp>
      <p:sp>
        <p:nvSpPr>
          <p:cNvPr id="46" name="テキスト ボックス 45"/>
          <p:cNvSpPr txBox="1"/>
          <p:nvPr/>
        </p:nvSpPr>
        <p:spPr>
          <a:xfrm>
            <a:off x="4618677" y="2675629"/>
            <a:ext cx="5142910" cy="270000"/>
          </a:xfrm>
          <a:prstGeom prst="rect">
            <a:avLst/>
          </a:prstGeom>
          <a:solidFill>
            <a:srgbClr val="CCFFFF"/>
          </a:solidFill>
          <a:ln w="19050">
            <a:solidFill>
              <a:schemeClr val="tx1"/>
            </a:solidFill>
            <a:prstDash val="dash"/>
          </a:ln>
        </p:spPr>
        <p:txBody>
          <a:bodyPr vert="horz" wrap="square" lIns="80806" tIns="0" rIns="0" bIns="0" rtlCol="0" anchor="ctr">
            <a:noAutofit/>
          </a:bodyPr>
          <a:lstStyle/>
          <a:p>
            <a:pPr>
              <a:lnSpc>
                <a:spcPts val="1496"/>
              </a:lnSpc>
            </a:pPr>
            <a:r>
              <a:rPr lang="ja-JP" altLang="en-US" sz="1000" b="1" dirty="0">
                <a:latin typeface="ＭＳ Ｐゴシック" panose="020B0600070205080204" pitchFamily="50" charset="-128"/>
                <a:ea typeface="ＭＳ Ｐゴシック" panose="020B0600070205080204" pitchFamily="50" charset="-128"/>
              </a:rPr>
              <a:t>必要に応じ都道府県は</a:t>
            </a:r>
            <a:r>
              <a:rPr lang="en-US" altLang="ja-JP" sz="1000" b="1" dirty="0">
                <a:latin typeface="ＭＳ Ｐゴシック" panose="020B0600070205080204" pitchFamily="50" charset="-128"/>
                <a:ea typeface="ＭＳ Ｐゴシック" panose="020B0600070205080204" pitchFamily="50" charset="-128"/>
              </a:rPr>
              <a:t>28</a:t>
            </a:r>
            <a:r>
              <a:rPr lang="ja-JP" altLang="en-US" sz="1000" b="1" dirty="0">
                <a:latin typeface="ＭＳ Ｐゴシック" panose="020B0600070205080204" pitchFamily="50" charset="-128"/>
                <a:ea typeface="ＭＳ Ｐゴシック" panose="020B0600070205080204" pitchFamily="50" charset="-128"/>
              </a:rPr>
              <a:t>年度予算へ反映</a:t>
            </a:r>
          </a:p>
        </p:txBody>
      </p:sp>
      <p:graphicFrame>
        <p:nvGraphicFramePr>
          <p:cNvPr id="50" name="表 49"/>
          <p:cNvGraphicFramePr>
            <a:graphicFrameLocks noGrp="1"/>
          </p:cNvGraphicFramePr>
          <p:nvPr>
            <p:extLst>
              <p:ext uri="{D42A27DB-BD31-4B8C-83A1-F6EECF244321}">
                <p14:modId xmlns:p14="http://schemas.microsoft.com/office/powerpoint/2010/main" val="442130093"/>
              </p:ext>
            </p:extLst>
          </p:nvPr>
        </p:nvGraphicFramePr>
        <p:xfrm>
          <a:off x="1350472" y="3392875"/>
          <a:ext cx="8401196" cy="1146628"/>
        </p:xfrm>
        <a:graphic>
          <a:graphicData uri="http://schemas.openxmlformats.org/drawingml/2006/table">
            <a:tbl>
              <a:tblPr firstRow="1" bandRow="1">
                <a:tableStyleId>{5C22544A-7EE6-4342-B048-85BDC9FD1C3A}</a:tableStyleId>
              </a:tblPr>
              <a:tblGrid>
                <a:gridCol w="3156764"/>
                <a:gridCol w="5244432"/>
              </a:tblGrid>
              <a:tr h="252149">
                <a:tc gridSpan="2">
                  <a:txBody>
                    <a:bodyPr/>
                    <a:lstStyle/>
                    <a:p>
                      <a:pPr algn="l">
                        <a:lnSpc>
                          <a:spcPts val="2000"/>
                        </a:lnSpc>
                      </a:pPr>
                      <a:endParaRPr kumimoji="1" lang="en-US" altLang="ja-JP" sz="1000" b="1" dirty="0" smtClean="0">
                        <a:solidFill>
                          <a:schemeClr val="tx1"/>
                        </a:solidFill>
                        <a:latin typeface="ＭＳ Ｐゴシック" panose="020B0600070205080204" pitchFamily="50" charset="-128"/>
                        <a:ea typeface="ＭＳ Ｐゴシック" panose="020B0600070205080204" pitchFamily="50" charset="-128"/>
                      </a:endParaRPr>
                    </a:p>
                  </a:txBody>
                  <a:tcPr marL="70757" marR="70757" marT="32657" marB="32657" anchor="ctr">
                    <a:lnL w="190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hMerge="1">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68725">
                <a:tc>
                  <a:txBody>
                    <a:bodyPr/>
                    <a:lstStyle/>
                    <a:p>
                      <a:pPr algn="l">
                        <a:lnSpc>
                          <a:spcPts val="2000"/>
                        </a:lnSpc>
                      </a:pPr>
                      <a:r>
                        <a:rPr lang="ja-JP" altLang="en-US" sz="1000" b="1" dirty="0" smtClean="0">
                          <a:solidFill>
                            <a:schemeClr val="tx1"/>
                          </a:solidFill>
                          <a:latin typeface="ＭＳ Ｐゴシック" panose="020B0600070205080204" pitchFamily="50" charset="-128"/>
                          <a:ea typeface="ＭＳ Ｐゴシック" panose="020B0600070205080204" pitchFamily="50" charset="-128"/>
                        </a:rPr>
                        <a:t>国保保険者標準事務処理システムの</a:t>
                      </a:r>
                      <a:endParaRPr lang="en-US" altLang="ja-JP" sz="1000" b="1" dirty="0" smtClean="0">
                        <a:solidFill>
                          <a:schemeClr val="tx1"/>
                        </a:solidFill>
                        <a:latin typeface="ＭＳ Ｐゴシック" panose="020B0600070205080204" pitchFamily="50" charset="-128"/>
                        <a:ea typeface="ＭＳ Ｐゴシック" panose="020B0600070205080204" pitchFamily="50" charset="-128"/>
                      </a:endParaRPr>
                    </a:p>
                    <a:p>
                      <a:pPr algn="l">
                        <a:lnSpc>
                          <a:spcPts val="2000"/>
                        </a:lnSpc>
                      </a:pPr>
                      <a:r>
                        <a:rPr lang="ja-JP" altLang="en-US" sz="1000" b="1" dirty="0" smtClean="0">
                          <a:solidFill>
                            <a:schemeClr val="tx1"/>
                          </a:solidFill>
                          <a:latin typeface="ＭＳ Ｐゴシック" panose="020B0600070205080204" pitchFamily="50" charset="-128"/>
                          <a:ea typeface="ＭＳ Ｐゴシック" panose="020B0600070205080204" pitchFamily="50" charset="-128"/>
                        </a:rPr>
                        <a:t>開発範囲、要件定義等について議論</a:t>
                      </a:r>
                      <a:endParaRPr kumimoji="1" lang="en-US" altLang="ja-JP" sz="1000" b="1" dirty="0" smtClean="0">
                        <a:solidFill>
                          <a:schemeClr val="tx1"/>
                        </a:solidFill>
                        <a:latin typeface="ＭＳ Ｐゴシック" panose="020B0600070205080204" pitchFamily="50" charset="-128"/>
                        <a:ea typeface="ＭＳ Ｐゴシック" panose="020B0600070205080204" pitchFamily="50" charset="-128"/>
                      </a:endParaRPr>
                    </a:p>
                    <a:p>
                      <a:pPr algn="l">
                        <a:lnSpc>
                          <a:spcPts val="2000"/>
                        </a:lnSpc>
                      </a:pPr>
                      <a:endParaRPr kumimoji="1" lang="ja-JP" altLang="en-US" sz="1000" b="1" dirty="0" smtClean="0">
                        <a:solidFill>
                          <a:schemeClr val="tx1"/>
                        </a:solidFill>
                        <a:latin typeface="ＭＳ Ｐゴシック" panose="020B0600070205080204" pitchFamily="50" charset="-128"/>
                        <a:ea typeface="ＭＳ Ｐゴシック" panose="020B0600070205080204" pitchFamily="50" charset="-128"/>
                      </a:endParaRPr>
                    </a:p>
                  </a:txBody>
                  <a:tcPr marL="70757" marR="70757" marT="32657" marB="32657"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l"/>
                      <a:endParaRPr kumimoji="1" lang="ja-JP" altLang="en-US" sz="1000" dirty="0">
                        <a:solidFill>
                          <a:schemeClr val="tx1"/>
                        </a:solidFill>
                      </a:endParaRPr>
                    </a:p>
                  </a:txBody>
                  <a:tcPr marL="70757" marR="70757" marT="32657" marB="32657" anchor="ctr">
                    <a:lnL w="190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52" name="直線コネクタ 51"/>
          <p:cNvCxnSpPr/>
          <p:nvPr/>
        </p:nvCxnSpPr>
        <p:spPr>
          <a:xfrm>
            <a:off x="1335732" y="4509120"/>
            <a:ext cx="317571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9761587" y="3423347"/>
            <a:ext cx="0" cy="25714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テキスト ボックス 55"/>
          <p:cNvSpPr txBox="1"/>
          <p:nvPr/>
        </p:nvSpPr>
        <p:spPr>
          <a:xfrm>
            <a:off x="4618677" y="3717032"/>
            <a:ext cx="2471956" cy="374207"/>
          </a:xfrm>
          <a:prstGeom prst="rect">
            <a:avLst/>
          </a:prstGeom>
          <a:solidFill>
            <a:srgbClr val="CCFF99"/>
          </a:solidFill>
          <a:ln w="19050">
            <a:solidFill>
              <a:schemeClr val="tx1"/>
            </a:solidFill>
          </a:ln>
        </p:spPr>
        <p:txBody>
          <a:bodyPr vert="horz" wrap="square" lIns="26935" tIns="0" rIns="0" bIns="0" rtlCol="0" anchor="ctr">
            <a:noAutofit/>
          </a:bodyPr>
          <a:lstStyle/>
          <a:p>
            <a:pPr marL="65328" indent="-65328">
              <a:lnSpc>
                <a:spcPts val="1496"/>
              </a:lnSpc>
            </a:pPr>
            <a:r>
              <a:rPr lang="ja-JP" altLang="en-US" sz="1000" b="1" dirty="0">
                <a:latin typeface="ＭＳ Ｐゴシック" panose="020B0600070205080204" pitchFamily="50" charset="-128"/>
                <a:ea typeface="ＭＳ Ｐゴシック" panose="020B0600070205080204" pitchFamily="50" charset="-128"/>
              </a:rPr>
              <a:t>・</a:t>
            </a:r>
            <a:r>
              <a:rPr lang="en-US" altLang="ja-JP" sz="1000" b="1" dirty="0">
                <a:latin typeface="ＭＳ Ｐゴシック" panose="020B0600070205080204" pitchFamily="50" charset="-128"/>
                <a:ea typeface="ＭＳ Ｐゴシック" panose="020B0600070205080204" pitchFamily="50" charset="-128"/>
              </a:rPr>
              <a:t>28</a:t>
            </a:r>
            <a:r>
              <a:rPr lang="ja-JP" altLang="en-US" sz="1000" b="1" dirty="0">
                <a:latin typeface="ＭＳ Ｐゴシック" panose="020B0600070205080204" pitchFamily="50" charset="-128"/>
                <a:ea typeface="ＭＳ Ｐゴシック" panose="020B0600070205080204" pitchFamily="50" charset="-128"/>
              </a:rPr>
              <a:t>年度における各自治体のシステム対応について通知、調達仕様書の開示</a:t>
            </a:r>
            <a:endParaRPr lang="en-US" altLang="ja-JP" sz="1000" b="1" dirty="0">
              <a:latin typeface="ＭＳ Ｐゴシック" panose="020B0600070205080204" pitchFamily="50" charset="-128"/>
              <a:ea typeface="ＭＳ Ｐゴシック" panose="020B0600070205080204" pitchFamily="50" charset="-128"/>
            </a:endParaRPr>
          </a:p>
        </p:txBody>
      </p:sp>
      <p:sp>
        <p:nvSpPr>
          <p:cNvPr id="57" name="テキスト ボックス 56"/>
          <p:cNvSpPr txBox="1"/>
          <p:nvPr/>
        </p:nvSpPr>
        <p:spPr>
          <a:xfrm>
            <a:off x="4618676" y="4334255"/>
            <a:ext cx="5139355" cy="205714"/>
          </a:xfrm>
          <a:prstGeom prst="rect">
            <a:avLst/>
          </a:prstGeom>
          <a:solidFill>
            <a:srgbClr val="CCFFFF"/>
          </a:solidFill>
          <a:ln w="19050">
            <a:solidFill>
              <a:schemeClr val="tx1"/>
            </a:solidFill>
            <a:prstDash val="dash"/>
          </a:ln>
        </p:spPr>
        <p:txBody>
          <a:bodyPr vert="horz" wrap="square" lIns="53870" tIns="0" rIns="0" bIns="0" rtlCol="0" anchor="ctr">
            <a:noAutofit/>
          </a:bodyPr>
          <a:lstStyle/>
          <a:p>
            <a:pPr>
              <a:lnSpc>
                <a:spcPts val="1496"/>
              </a:lnSpc>
            </a:pPr>
            <a:r>
              <a:rPr lang="ja-JP" altLang="en-US" sz="1000" b="1" dirty="0">
                <a:latin typeface="ＭＳ Ｐゴシック" panose="020B0600070205080204" pitchFamily="50" charset="-128"/>
                <a:ea typeface="ＭＳ Ｐゴシック" panose="020B0600070205080204" pitchFamily="50" charset="-128"/>
              </a:rPr>
              <a:t>各自治体における</a:t>
            </a:r>
            <a:r>
              <a:rPr lang="en-US" altLang="ja-JP" sz="1000" b="1" dirty="0">
                <a:latin typeface="ＭＳ Ｐゴシック" panose="020B0600070205080204" pitchFamily="50" charset="-128"/>
                <a:ea typeface="ＭＳ Ｐゴシック" panose="020B0600070205080204" pitchFamily="50" charset="-128"/>
              </a:rPr>
              <a:t>28</a:t>
            </a:r>
            <a:r>
              <a:rPr lang="ja-JP" altLang="en-US" sz="1000" b="1" dirty="0">
                <a:latin typeface="ＭＳ Ｐゴシック" panose="020B0600070205080204" pitchFamily="50" charset="-128"/>
                <a:ea typeface="ＭＳ Ｐゴシック" panose="020B0600070205080204" pitchFamily="50" charset="-128"/>
              </a:rPr>
              <a:t>年度予算への反映</a:t>
            </a:r>
          </a:p>
        </p:txBody>
      </p:sp>
      <p:sp>
        <p:nvSpPr>
          <p:cNvPr id="58" name="テキスト ボックス 57"/>
          <p:cNvSpPr txBox="1"/>
          <p:nvPr/>
        </p:nvSpPr>
        <p:spPr>
          <a:xfrm>
            <a:off x="4618677" y="4653136"/>
            <a:ext cx="5142910" cy="401989"/>
          </a:xfrm>
          <a:prstGeom prst="rect">
            <a:avLst/>
          </a:prstGeom>
          <a:solidFill>
            <a:srgbClr val="CCFFFF"/>
          </a:solidFill>
          <a:ln w="19050">
            <a:solidFill>
              <a:schemeClr val="tx1"/>
            </a:solidFill>
            <a:prstDash val="dash"/>
          </a:ln>
        </p:spPr>
        <p:txBody>
          <a:bodyPr vert="horz" wrap="square" lIns="53870" tIns="0" rIns="0" bIns="0" rtlCol="0" anchor="ctr">
            <a:noAutofit/>
          </a:bodyPr>
          <a:lstStyle/>
          <a:p>
            <a:pPr>
              <a:lnSpc>
                <a:spcPts val="1496"/>
              </a:lnSpc>
            </a:pPr>
            <a:r>
              <a:rPr lang="ja-JP" altLang="en-US" sz="1000" b="1" dirty="0">
                <a:latin typeface="ＭＳ Ｐゴシック" panose="020B0600070205080204" pitchFamily="50" charset="-128"/>
                <a:ea typeface="ＭＳ Ｐゴシック" panose="020B0600070205080204" pitchFamily="50" charset="-128"/>
              </a:rPr>
              <a:t>都道府県における対応</a:t>
            </a:r>
            <a:endParaRPr lang="en-US" altLang="ja-JP" sz="1000" b="1" dirty="0">
              <a:latin typeface="ＭＳ Ｐゴシック" panose="020B0600070205080204" pitchFamily="50" charset="-128"/>
              <a:ea typeface="ＭＳ Ｐゴシック" panose="020B0600070205080204" pitchFamily="50" charset="-128"/>
            </a:endParaRPr>
          </a:p>
          <a:p>
            <a:pPr>
              <a:lnSpc>
                <a:spcPts val="1496"/>
              </a:lnSpc>
            </a:pPr>
            <a:r>
              <a:rPr lang="ja-JP" altLang="en-US" sz="1000" b="1" dirty="0">
                <a:latin typeface="ＭＳ Ｐゴシック" panose="020B0600070205080204" pitchFamily="50" charset="-128"/>
                <a:ea typeface="ＭＳ Ｐゴシック" panose="020B0600070205080204" pitchFamily="50" charset="-128"/>
              </a:rPr>
              <a:t>　・補正予算編成　　・条例制定</a:t>
            </a:r>
            <a:endParaRPr lang="en-US" altLang="ja-JP" sz="1000" b="1" dirty="0">
              <a:latin typeface="ＭＳ Ｐゴシック" panose="020B0600070205080204" pitchFamily="50" charset="-128"/>
              <a:ea typeface="ＭＳ Ｐゴシック" panose="020B0600070205080204" pitchFamily="50" charset="-128"/>
            </a:endParaRPr>
          </a:p>
        </p:txBody>
      </p:sp>
      <p:sp>
        <p:nvSpPr>
          <p:cNvPr id="59" name="テキスト ボックス 58"/>
          <p:cNvSpPr txBox="1"/>
          <p:nvPr/>
        </p:nvSpPr>
        <p:spPr>
          <a:xfrm>
            <a:off x="5697021" y="5115243"/>
            <a:ext cx="1393012" cy="401989"/>
          </a:xfrm>
          <a:prstGeom prst="rect">
            <a:avLst/>
          </a:prstGeom>
          <a:solidFill>
            <a:srgbClr val="CCFF99"/>
          </a:solidFill>
          <a:ln w="19050">
            <a:solidFill>
              <a:schemeClr val="tx1"/>
            </a:solidFill>
          </a:ln>
        </p:spPr>
        <p:txBody>
          <a:bodyPr vert="horz" wrap="square" lIns="80806" tIns="0" rIns="0" bIns="0" rtlCol="0" anchor="ctr">
            <a:noAutofit/>
          </a:bodyPr>
          <a:lstStyle/>
          <a:p>
            <a:pPr>
              <a:lnSpc>
                <a:spcPts val="1496"/>
              </a:lnSpc>
            </a:pPr>
            <a:r>
              <a:rPr lang="ja-JP" altLang="en-US" sz="1000" b="1" dirty="0">
                <a:latin typeface="ＭＳ Ｐゴシック" panose="020B0600070205080204" pitchFamily="50" charset="-128"/>
                <a:ea typeface="ＭＳ Ｐゴシック" panose="020B0600070205080204" pitchFamily="50" charset="-128"/>
              </a:rPr>
              <a:t>国の</a:t>
            </a:r>
            <a:r>
              <a:rPr lang="en-US" altLang="ja-JP" sz="1000" b="1" dirty="0">
                <a:latin typeface="ＭＳ Ｐゴシック" panose="020B0600070205080204" pitchFamily="50" charset="-128"/>
                <a:ea typeface="ＭＳ Ｐゴシック" panose="020B0600070205080204" pitchFamily="50" charset="-128"/>
              </a:rPr>
              <a:t>28</a:t>
            </a:r>
            <a:r>
              <a:rPr lang="ja-JP" altLang="en-US" sz="1000" b="1" dirty="0">
                <a:latin typeface="ＭＳ Ｐゴシック" panose="020B0600070205080204" pitchFamily="50" charset="-128"/>
                <a:ea typeface="ＭＳ Ｐゴシック" panose="020B0600070205080204" pitchFamily="50" charset="-128"/>
              </a:rPr>
              <a:t>年度予算案の通知</a:t>
            </a:r>
          </a:p>
        </p:txBody>
      </p:sp>
      <p:sp>
        <p:nvSpPr>
          <p:cNvPr id="60" name="テキスト ボックス 59"/>
          <p:cNvSpPr txBox="1"/>
          <p:nvPr/>
        </p:nvSpPr>
        <p:spPr>
          <a:xfrm>
            <a:off x="7143016" y="5115243"/>
            <a:ext cx="2618571" cy="401989"/>
          </a:xfrm>
          <a:prstGeom prst="rect">
            <a:avLst/>
          </a:prstGeom>
          <a:solidFill>
            <a:srgbClr val="CCFFFF"/>
          </a:solidFill>
          <a:ln w="19050">
            <a:solidFill>
              <a:schemeClr val="tx1"/>
            </a:solidFill>
            <a:prstDash val="dash"/>
          </a:ln>
        </p:spPr>
        <p:txBody>
          <a:bodyPr vert="horz" wrap="square" lIns="53870" tIns="0" rIns="0" bIns="0" rtlCol="0" anchor="ctr">
            <a:noAutofit/>
          </a:bodyPr>
          <a:lstStyle/>
          <a:p>
            <a:pPr>
              <a:lnSpc>
                <a:spcPts val="1496"/>
              </a:lnSpc>
            </a:pPr>
            <a:r>
              <a:rPr lang="ja-JP" altLang="en-US" sz="1000" b="1" dirty="0">
                <a:latin typeface="ＭＳ Ｐゴシック" panose="020B0600070205080204" pitchFamily="50" charset="-128"/>
                <a:ea typeface="ＭＳ Ｐゴシック" panose="020B0600070205080204" pitchFamily="50" charset="-128"/>
              </a:rPr>
              <a:t>都道府県における</a:t>
            </a:r>
            <a:endParaRPr lang="en-US" altLang="ja-JP" sz="1000" b="1" dirty="0">
              <a:latin typeface="ＭＳ Ｐゴシック" panose="020B0600070205080204" pitchFamily="50" charset="-128"/>
              <a:ea typeface="ＭＳ Ｐゴシック" panose="020B0600070205080204" pitchFamily="50" charset="-128"/>
            </a:endParaRPr>
          </a:p>
          <a:p>
            <a:pPr>
              <a:lnSpc>
                <a:spcPts val="1496"/>
              </a:lnSpc>
            </a:pPr>
            <a:r>
              <a:rPr lang="ja-JP" altLang="en-US" sz="1000" b="1" dirty="0">
                <a:latin typeface="ＭＳ Ｐゴシック" panose="020B0600070205080204" pitchFamily="50" charset="-128"/>
                <a:ea typeface="ＭＳ Ｐゴシック" panose="020B0600070205080204" pitchFamily="50" charset="-128"/>
              </a:rPr>
              <a:t>２８年度予算への反映</a:t>
            </a:r>
          </a:p>
        </p:txBody>
      </p:sp>
      <p:sp>
        <p:nvSpPr>
          <p:cNvPr id="62" name="テキスト ボックス 61"/>
          <p:cNvSpPr txBox="1"/>
          <p:nvPr/>
        </p:nvSpPr>
        <p:spPr>
          <a:xfrm>
            <a:off x="2242351" y="4640498"/>
            <a:ext cx="2264884" cy="401989"/>
          </a:xfrm>
          <a:prstGeom prst="rect">
            <a:avLst/>
          </a:prstGeom>
          <a:solidFill>
            <a:srgbClr val="CCFF99"/>
          </a:solidFill>
          <a:ln w="19050">
            <a:solidFill>
              <a:schemeClr val="tx1"/>
            </a:solidFill>
          </a:ln>
        </p:spPr>
        <p:txBody>
          <a:bodyPr vert="horz" wrap="square" lIns="26935" tIns="0" rIns="0" bIns="0" rtlCol="0" anchor="ctr">
            <a:noAutofit/>
          </a:bodyPr>
          <a:lstStyle/>
          <a:p>
            <a:pPr>
              <a:lnSpc>
                <a:spcPts val="1496"/>
              </a:lnSpc>
            </a:pPr>
            <a:r>
              <a:rPr lang="ja-JP" altLang="en-US" sz="1000" b="1" dirty="0">
                <a:latin typeface="ＭＳ Ｐゴシック" panose="020B0600070205080204" pitchFamily="50" charset="-128"/>
                <a:ea typeface="ＭＳ Ｐゴシック" panose="020B0600070205080204" pitchFamily="50" charset="-128"/>
              </a:rPr>
              <a:t>・</a:t>
            </a:r>
            <a:r>
              <a:rPr lang="en-US" altLang="ja-JP" sz="1000" b="1" dirty="0">
                <a:latin typeface="ＭＳ Ｐゴシック" panose="020B0600070205080204" pitchFamily="50" charset="-128"/>
                <a:ea typeface="ＭＳ Ｐゴシック" panose="020B0600070205080204" pitchFamily="50" charset="-128"/>
              </a:rPr>
              <a:t>27</a:t>
            </a:r>
            <a:r>
              <a:rPr lang="ja-JP" altLang="en-US" sz="1000" b="1" dirty="0">
                <a:latin typeface="ＭＳ Ｐゴシック" panose="020B0600070205080204" pitchFamily="50" charset="-128"/>
                <a:ea typeface="ＭＳ Ｐゴシック" panose="020B0600070205080204" pitchFamily="50" charset="-128"/>
              </a:rPr>
              <a:t>年度財政安定化基金交付決定</a:t>
            </a:r>
            <a:endParaRPr lang="en-US" altLang="ja-JP" sz="1000" b="1" dirty="0">
              <a:latin typeface="ＭＳ Ｐゴシック" panose="020B0600070205080204" pitchFamily="50" charset="-128"/>
              <a:ea typeface="ＭＳ Ｐゴシック" panose="020B0600070205080204" pitchFamily="50" charset="-128"/>
            </a:endParaRPr>
          </a:p>
          <a:p>
            <a:pPr>
              <a:lnSpc>
                <a:spcPts val="1496"/>
              </a:lnSpc>
            </a:pPr>
            <a:r>
              <a:rPr lang="ja-JP" altLang="en-US" sz="1000" b="1" dirty="0">
                <a:latin typeface="ＭＳ Ｐゴシック" panose="020B0600070205080204" pitchFamily="50" charset="-128"/>
                <a:ea typeface="ＭＳ Ｐゴシック" panose="020B0600070205080204" pitchFamily="50" charset="-128"/>
              </a:rPr>
              <a:t>・財政安定化基金条例準則の提示</a:t>
            </a:r>
          </a:p>
        </p:txBody>
      </p:sp>
      <p:sp>
        <p:nvSpPr>
          <p:cNvPr id="64" name="テキスト ボックス 63"/>
          <p:cNvSpPr txBox="1"/>
          <p:nvPr/>
        </p:nvSpPr>
        <p:spPr>
          <a:xfrm>
            <a:off x="2239685" y="6041942"/>
            <a:ext cx="5551519" cy="555410"/>
          </a:xfrm>
          <a:prstGeom prst="rect">
            <a:avLst/>
          </a:prstGeom>
          <a:solidFill>
            <a:schemeClr val="accent2">
              <a:lumMod val="20000"/>
              <a:lumOff val="80000"/>
            </a:schemeClr>
          </a:solidFill>
          <a:ln w="19050">
            <a:solidFill>
              <a:schemeClr val="tx1"/>
            </a:solidFill>
          </a:ln>
        </p:spPr>
        <p:txBody>
          <a:bodyPr vert="horz" wrap="square" lIns="26935" tIns="0" rIns="0" bIns="0" rtlCol="0" anchor="ctr">
            <a:noAutofit/>
          </a:bodyPr>
          <a:lstStyle/>
          <a:p>
            <a:pPr>
              <a:lnSpc>
                <a:spcPts val="1496"/>
              </a:lnSpc>
            </a:pPr>
            <a:r>
              <a:rPr lang="ja-JP" altLang="en-US" sz="1000" b="1" dirty="0">
                <a:latin typeface="ＭＳ Ｐゴシック" panose="020B0600070205080204" pitchFamily="50" charset="-128"/>
                <a:ea typeface="ＭＳ Ｐゴシック" panose="020B0600070205080204" pitchFamily="50" charset="-128"/>
              </a:rPr>
              <a:t>上記検討会の状況を踏まえつつ、事務レベル</a:t>
            </a:r>
            <a:r>
              <a:rPr lang="en-US" altLang="ja-JP" sz="1000" b="1" dirty="0">
                <a:latin typeface="ＭＳ Ｐゴシック" panose="020B0600070205080204" pitchFamily="50" charset="-128"/>
                <a:ea typeface="ＭＳ Ｐゴシック" panose="020B0600070205080204" pitchFamily="50" charset="-128"/>
              </a:rPr>
              <a:t>WG</a:t>
            </a:r>
            <a:r>
              <a:rPr lang="ja-JP" altLang="en-US" sz="1000" b="1" dirty="0">
                <a:latin typeface="ＭＳ Ｐゴシック" panose="020B0600070205080204" pitchFamily="50" charset="-128"/>
                <a:ea typeface="ＭＳ Ｐゴシック" panose="020B0600070205080204" pitchFamily="50" charset="-128"/>
              </a:rPr>
              <a:t>において国保固有の取組についても議論</a:t>
            </a:r>
          </a:p>
        </p:txBody>
      </p:sp>
      <p:sp>
        <p:nvSpPr>
          <p:cNvPr id="65" name="テキスト ボックス 64"/>
          <p:cNvSpPr txBox="1"/>
          <p:nvPr/>
        </p:nvSpPr>
        <p:spPr>
          <a:xfrm>
            <a:off x="7950873" y="6041541"/>
            <a:ext cx="1810714" cy="555811"/>
          </a:xfrm>
          <a:prstGeom prst="rect">
            <a:avLst/>
          </a:prstGeom>
          <a:solidFill>
            <a:srgbClr val="CCFF99"/>
          </a:solidFill>
          <a:ln w="19050">
            <a:solidFill>
              <a:schemeClr val="tx1"/>
            </a:solidFill>
          </a:ln>
        </p:spPr>
        <p:txBody>
          <a:bodyPr vert="horz" wrap="square" lIns="26935" tIns="0" rIns="0" bIns="0" rtlCol="0" anchor="ctr">
            <a:noAutofit/>
          </a:bodyPr>
          <a:lstStyle/>
          <a:p>
            <a:pPr>
              <a:lnSpc>
                <a:spcPts val="1496"/>
              </a:lnSpc>
            </a:pPr>
            <a:r>
              <a:rPr lang="ja-JP" altLang="en-US" sz="1000" b="1" dirty="0">
                <a:latin typeface="ＭＳ Ｐゴシック" panose="020B0600070205080204" pitchFamily="50" charset="-128"/>
                <a:ea typeface="ＭＳ Ｐゴシック" panose="020B0600070205080204" pitchFamily="50" charset="-128"/>
              </a:rPr>
              <a:t>・基本的仕組みの決定</a:t>
            </a:r>
            <a:endParaRPr lang="en-US" altLang="ja-JP" sz="1000" b="1" dirty="0">
              <a:latin typeface="ＭＳ Ｐゴシック" panose="020B0600070205080204" pitchFamily="50" charset="-128"/>
              <a:ea typeface="ＭＳ Ｐゴシック" panose="020B0600070205080204" pitchFamily="50" charset="-128"/>
            </a:endParaRPr>
          </a:p>
          <a:p>
            <a:pPr marL="71266" indent="-71266">
              <a:lnSpc>
                <a:spcPts val="1496"/>
              </a:lnSpc>
            </a:pPr>
            <a:r>
              <a:rPr lang="ja-JP" altLang="en-US" sz="1000" b="1" dirty="0">
                <a:latin typeface="ＭＳ Ｐゴシック" panose="020B0600070205080204" pitchFamily="50" charset="-128"/>
                <a:ea typeface="ＭＳ Ｐゴシック" panose="020B0600070205080204" pitchFamily="50" charset="-128"/>
              </a:rPr>
              <a:t>・保険者努力支援制度前倒しの考え方について提示</a:t>
            </a:r>
          </a:p>
        </p:txBody>
      </p:sp>
      <p:sp>
        <p:nvSpPr>
          <p:cNvPr id="66" name="テキスト ボックス 65"/>
          <p:cNvSpPr txBox="1"/>
          <p:nvPr/>
        </p:nvSpPr>
        <p:spPr>
          <a:xfrm>
            <a:off x="2239685" y="5681741"/>
            <a:ext cx="7521901" cy="267539"/>
          </a:xfrm>
          <a:prstGeom prst="rect">
            <a:avLst/>
          </a:prstGeom>
          <a:solidFill>
            <a:schemeClr val="accent2">
              <a:lumMod val="20000"/>
              <a:lumOff val="80000"/>
            </a:schemeClr>
          </a:solidFill>
          <a:ln w="19050">
            <a:solidFill>
              <a:schemeClr val="tx1"/>
            </a:solidFill>
          </a:ln>
        </p:spPr>
        <p:txBody>
          <a:bodyPr vert="horz" wrap="square" lIns="26935" tIns="0" rIns="0" bIns="0" rtlCol="0" anchor="ctr">
            <a:noAutofit/>
          </a:bodyPr>
          <a:lstStyle/>
          <a:p>
            <a:pPr>
              <a:lnSpc>
                <a:spcPts val="1496"/>
              </a:lnSpc>
            </a:pPr>
            <a:r>
              <a:rPr lang="ja-JP" altLang="en-US" sz="1000" b="1" dirty="0">
                <a:latin typeface="ＭＳ Ｐゴシック" panose="020B0600070205080204" pitchFamily="50" charset="-128"/>
                <a:ea typeface="ＭＳ Ｐゴシック" panose="020B0600070205080204" pitchFamily="50" charset="-128"/>
              </a:rPr>
              <a:t>保険者による健診・保健指導等に</a:t>
            </a:r>
            <a:r>
              <a:rPr lang="ja-JP" altLang="en-US" sz="1000" b="1">
                <a:latin typeface="ＭＳ Ｐゴシック" panose="020B0600070205080204" pitchFamily="50" charset="-128"/>
                <a:ea typeface="ＭＳ Ｐゴシック" panose="020B0600070205080204" pitchFamily="50" charset="-128"/>
              </a:rPr>
              <a:t>関する検討会に</a:t>
            </a:r>
            <a:r>
              <a:rPr lang="ja-JP" altLang="en-US" sz="1000" b="1" dirty="0">
                <a:latin typeface="ＭＳ Ｐゴシック" panose="020B0600070205080204" pitchFamily="50" charset="-128"/>
                <a:ea typeface="ＭＳ Ｐゴシック" panose="020B0600070205080204" pitchFamily="50" charset="-128"/>
              </a:rPr>
              <a:t>おいて、保険者共通の取組について議論</a:t>
            </a:r>
          </a:p>
        </p:txBody>
      </p:sp>
      <p:sp>
        <p:nvSpPr>
          <p:cNvPr id="49" name="テキスト ボックス 48"/>
          <p:cNvSpPr txBox="1"/>
          <p:nvPr/>
        </p:nvSpPr>
        <p:spPr>
          <a:xfrm>
            <a:off x="2239684" y="5115243"/>
            <a:ext cx="3192556" cy="401989"/>
          </a:xfrm>
          <a:prstGeom prst="rect">
            <a:avLst/>
          </a:prstGeom>
          <a:solidFill>
            <a:schemeClr val="accent2">
              <a:lumMod val="20000"/>
              <a:lumOff val="80000"/>
            </a:schemeClr>
          </a:solidFill>
          <a:ln w="19050">
            <a:solidFill>
              <a:schemeClr val="tx1"/>
            </a:solidFill>
          </a:ln>
        </p:spPr>
        <p:txBody>
          <a:bodyPr vert="horz" wrap="square" lIns="53870" tIns="0" rIns="53870" bIns="0" rtlCol="0" anchor="ctr">
            <a:noAutofit/>
          </a:bodyPr>
          <a:lstStyle/>
          <a:p>
            <a:pPr>
              <a:lnSpc>
                <a:spcPts val="1496"/>
              </a:lnSpc>
            </a:pPr>
            <a:r>
              <a:rPr lang="ja-JP" altLang="en-US" sz="1000" b="1" dirty="0">
                <a:latin typeface="ＭＳ Ｐゴシック" panose="020B0600070205080204" pitchFamily="50" charset="-128"/>
                <a:ea typeface="ＭＳ Ｐゴシック" panose="020B0600070205080204" pitchFamily="50" charset="-128"/>
              </a:rPr>
              <a:t>事務レベルＷＧにおいて、財政安定化基金のあり方について議論</a:t>
            </a:r>
          </a:p>
        </p:txBody>
      </p:sp>
      <p:sp>
        <p:nvSpPr>
          <p:cNvPr id="51" name="テキスト ボックス 50"/>
          <p:cNvSpPr txBox="1"/>
          <p:nvPr/>
        </p:nvSpPr>
        <p:spPr>
          <a:xfrm>
            <a:off x="2259340" y="1610657"/>
            <a:ext cx="7502246" cy="321203"/>
          </a:xfrm>
          <a:prstGeom prst="rect">
            <a:avLst/>
          </a:prstGeom>
          <a:solidFill>
            <a:srgbClr val="CCFFFF"/>
          </a:solidFill>
          <a:ln w="19050">
            <a:solidFill>
              <a:schemeClr val="tx1"/>
            </a:solidFill>
            <a:prstDash val="dash"/>
          </a:ln>
        </p:spPr>
        <p:txBody>
          <a:bodyPr vert="horz" wrap="square" lIns="53870" tIns="0" rIns="0" bIns="0" rtlCol="0" anchor="ctr">
            <a:noAutofit/>
          </a:bodyPr>
          <a:lstStyle/>
          <a:p>
            <a:pPr>
              <a:lnSpc>
                <a:spcPts val="1496"/>
              </a:lnSpc>
            </a:pPr>
            <a:r>
              <a:rPr lang="ja-JP" altLang="en-US" sz="1000" b="1" dirty="0">
                <a:latin typeface="ＭＳ Ｐゴシック" panose="020B0600070205080204" pitchFamily="50" charset="-128"/>
                <a:ea typeface="ＭＳ Ｐゴシック" panose="020B0600070205080204" pitchFamily="50" charset="-128"/>
              </a:rPr>
              <a:t>都道府県は、市町村との議論の場を設置し、財政運営や、市町村が担う事務の効率化・広域化等に関する議論の推進</a:t>
            </a:r>
          </a:p>
        </p:txBody>
      </p:sp>
      <p:sp>
        <p:nvSpPr>
          <p:cNvPr id="2" name="大かっこ 1"/>
          <p:cNvSpPr/>
          <p:nvPr/>
        </p:nvSpPr>
        <p:spPr>
          <a:xfrm>
            <a:off x="110440" y="1078172"/>
            <a:ext cx="1114286" cy="629587"/>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68415" tIns="34208" rIns="68415" bIns="34208" rtlCol="0" anchor="ctr"/>
          <a:lstStyle/>
          <a:p>
            <a:pPr algn="ctr"/>
            <a:endParaRPr kumimoji="1" lang="ja-JP" altLang="en-US"/>
          </a:p>
        </p:txBody>
      </p:sp>
      <p:cxnSp>
        <p:nvCxnSpPr>
          <p:cNvPr id="8" name="直線矢印コネクタ 7"/>
          <p:cNvCxnSpPr/>
          <p:nvPr/>
        </p:nvCxnSpPr>
        <p:spPr>
          <a:xfrm>
            <a:off x="7742067" y="898554"/>
            <a:ext cx="505025" cy="0"/>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3" name="テキスト ボックス 52"/>
          <p:cNvSpPr txBox="1"/>
          <p:nvPr/>
        </p:nvSpPr>
        <p:spPr>
          <a:xfrm>
            <a:off x="7952078" y="2984234"/>
            <a:ext cx="1810714" cy="270000"/>
          </a:xfrm>
          <a:prstGeom prst="rect">
            <a:avLst/>
          </a:prstGeom>
          <a:solidFill>
            <a:srgbClr val="CCFF99"/>
          </a:solidFill>
          <a:ln w="19050">
            <a:solidFill>
              <a:schemeClr val="tx1"/>
            </a:solidFill>
          </a:ln>
        </p:spPr>
        <p:txBody>
          <a:bodyPr vert="horz" wrap="square" lIns="26935" tIns="0" rIns="0" bIns="0" rtlCol="0" anchor="ctr">
            <a:noAutofit/>
          </a:bodyPr>
          <a:lstStyle/>
          <a:p>
            <a:pPr algn="ctr">
              <a:lnSpc>
                <a:spcPts val="1496"/>
              </a:lnSpc>
            </a:pPr>
            <a:r>
              <a:rPr lang="ja-JP" altLang="en-US" sz="1000" b="1" dirty="0">
                <a:latin typeface="ＭＳ Ｐゴシック" panose="020B0600070205080204" pitchFamily="50" charset="-128"/>
                <a:ea typeface="ＭＳ Ｐゴシック" panose="020B0600070205080204" pitchFamily="50" charset="-128"/>
              </a:rPr>
              <a:t>関連政省令</a:t>
            </a:r>
            <a:r>
              <a:rPr lang="en-US" altLang="ja-JP" sz="1000" b="1" dirty="0">
                <a:latin typeface="ＭＳ Ｐゴシック" panose="020B0600070205080204" pitchFamily="50" charset="-128"/>
                <a:ea typeface="ＭＳ Ｐゴシック" panose="020B0600070205080204" pitchFamily="50" charset="-128"/>
              </a:rPr>
              <a:t>(</a:t>
            </a:r>
            <a:r>
              <a:rPr lang="ja-JP" altLang="en-US" sz="1000" b="1" dirty="0">
                <a:latin typeface="ＭＳ Ｐゴシック" panose="020B0600070205080204" pitchFamily="50" charset="-128"/>
                <a:ea typeface="ＭＳ Ｐゴシック" panose="020B0600070205080204" pitchFamily="50" charset="-128"/>
              </a:rPr>
              <a:t>案</a:t>
            </a:r>
            <a:r>
              <a:rPr lang="en-US" altLang="ja-JP" sz="1000" b="1" dirty="0">
                <a:latin typeface="ＭＳ Ｐゴシック" panose="020B0600070205080204" pitchFamily="50" charset="-128"/>
                <a:ea typeface="ＭＳ Ｐゴシック" panose="020B0600070205080204" pitchFamily="50" charset="-128"/>
              </a:rPr>
              <a:t>)</a:t>
            </a:r>
            <a:r>
              <a:rPr lang="ja-JP" altLang="en-US" sz="1000" b="1" dirty="0">
                <a:latin typeface="ＭＳ Ｐゴシック" panose="020B0600070205080204" pitchFamily="50" charset="-128"/>
                <a:ea typeface="ＭＳ Ｐゴシック" panose="020B0600070205080204" pitchFamily="50" charset="-128"/>
              </a:rPr>
              <a:t>を提示</a:t>
            </a:r>
          </a:p>
        </p:txBody>
      </p:sp>
      <p:sp>
        <p:nvSpPr>
          <p:cNvPr id="47" name="テキスト ボックス 46"/>
          <p:cNvSpPr txBox="1"/>
          <p:nvPr/>
        </p:nvSpPr>
        <p:spPr>
          <a:xfrm>
            <a:off x="5700528" y="4128541"/>
            <a:ext cx="1704173" cy="205714"/>
          </a:xfrm>
          <a:prstGeom prst="rect">
            <a:avLst/>
          </a:prstGeom>
          <a:solidFill>
            <a:srgbClr val="CCFF99"/>
          </a:solidFill>
          <a:ln w="19050">
            <a:solidFill>
              <a:schemeClr val="tx1"/>
            </a:solidFill>
          </a:ln>
        </p:spPr>
        <p:txBody>
          <a:bodyPr vert="horz" wrap="square" lIns="26935" tIns="0" rIns="0" bIns="0" rtlCol="0" anchor="ctr">
            <a:noAutofit/>
          </a:bodyPr>
          <a:lstStyle/>
          <a:p>
            <a:pPr marL="65328" indent="-65328">
              <a:lnSpc>
                <a:spcPts val="1496"/>
              </a:lnSpc>
            </a:pPr>
            <a:r>
              <a:rPr lang="ja-JP" altLang="en-US" sz="1000" b="1" dirty="0">
                <a:latin typeface="ＭＳ Ｐゴシック" panose="020B0600070205080204" pitchFamily="50" charset="-128"/>
                <a:ea typeface="ＭＳ Ｐゴシック" panose="020B0600070205080204" pitchFamily="50" charset="-128"/>
              </a:rPr>
              <a:t>・国の</a:t>
            </a:r>
            <a:r>
              <a:rPr lang="en-US" altLang="ja-JP" sz="1000" b="1" dirty="0">
                <a:latin typeface="ＭＳ Ｐゴシック" panose="020B0600070205080204" pitchFamily="50" charset="-128"/>
                <a:ea typeface="ＭＳ Ｐゴシック" panose="020B0600070205080204" pitchFamily="50" charset="-128"/>
              </a:rPr>
              <a:t>28</a:t>
            </a:r>
            <a:r>
              <a:rPr lang="ja-JP" altLang="en-US" sz="1000" b="1" dirty="0">
                <a:latin typeface="ＭＳ Ｐゴシック" panose="020B0600070205080204" pitchFamily="50" charset="-128"/>
                <a:ea typeface="ＭＳ Ｐゴシック" panose="020B0600070205080204" pitchFamily="50" charset="-128"/>
              </a:rPr>
              <a:t>年度予算案の通知</a:t>
            </a:r>
            <a:endParaRPr lang="en-US" altLang="ja-JP" sz="1000" b="1" dirty="0">
              <a:latin typeface="ＭＳ Ｐゴシック" panose="020B0600070205080204" pitchFamily="50" charset="-128"/>
              <a:ea typeface="ＭＳ Ｐゴシック" panose="020B0600070205080204" pitchFamily="50" charset="-128"/>
            </a:endParaRPr>
          </a:p>
        </p:txBody>
      </p:sp>
      <p:sp>
        <p:nvSpPr>
          <p:cNvPr id="41" name="スライド番号プレースホルダー 1"/>
          <p:cNvSpPr txBox="1">
            <a:spLocks/>
          </p:cNvSpPr>
          <p:nvPr/>
        </p:nvSpPr>
        <p:spPr>
          <a:xfrm>
            <a:off x="7610152" y="6592267"/>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2</a:t>
            </a:fld>
            <a:endParaRPr lang="ja-JP" altLang="en-US"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28788798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43540" y="333908"/>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3" name="Rectangle 29"/>
          <p:cNvSpPr>
            <a:spLocks noChangeArrowheads="1"/>
          </p:cNvSpPr>
          <p:nvPr/>
        </p:nvSpPr>
        <p:spPr bwMode="auto">
          <a:xfrm>
            <a:off x="0" y="-60226"/>
            <a:ext cx="9906000" cy="400110"/>
          </a:xfrm>
          <a:prstGeom prst="rect">
            <a:avLst/>
          </a:prstGeom>
          <a:noFill/>
          <a:ln w="19050">
            <a:noFill/>
            <a:miter lim="800000"/>
            <a:headEnd/>
            <a:tailEnd/>
          </a:ln>
          <a:scene3d>
            <a:camera prst="orthographicFront"/>
            <a:lightRig rig="threePt" dir="t"/>
          </a:scene3d>
          <a:sp3d>
            <a:bevelT/>
          </a:sp3d>
        </p:spPr>
        <p:txBody>
          <a:bodyPr wrap="none" lIns="87269" tIns="43635" rIns="87269" bIns="43635" anchor="ctr"/>
          <a:lstStyle/>
          <a:p>
            <a:pPr algn="ctr"/>
            <a:r>
              <a:rPr lang="en-US" altLang="ja-JP" dirty="0">
                <a:solidFill>
                  <a:schemeClr val="dk1"/>
                </a:solidFill>
                <a:latin typeface="HGP創英角ｺﾞｼｯｸUB" panose="020B0900000000000000" pitchFamily="50" charset="-128"/>
                <a:ea typeface="HGP創英角ｺﾞｼｯｸUB" panose="020B0900000000000000" pitchFamily="50" charset="-128"/>
              </a:rPr>
              <a:t>28</a:t>
            </a:r>
            <a:r>
              <a:rPr lang="ja-JP" altLang="en-US" dirty="0">
                <a:solidFill>
                  <a:schemeClr val="dk1"/>
                </a:solidFill>
                <a:latin typeface="HGP創英角ｺﾞｼｯｸUB" panose="020B0900000000000000" pitchFamily="50" charset="-128"/>
                <a:ea typeface="HGP創英角ｺﾞｼｯｸUB" panose="020B0900000000000000" pitchFamily="50" charset="-128"/>
              </a:rPr>
              <a:t>年度における都道府県・市町村の主な準備事務</a:t>
            </a:r>
            <a:endParaRPr lang="en-US" altLang="ja-JP" dirty="0">
              <a:solidFill>
                <a:schemeClr val="dk1"/>
              </a:solidFill>
              <a:latin typeface="HGP創英角ｺﾞｼｯｸUB" panose="020B0900000000000000" pitchFamily="50" charset="-128"/>
              <a:ea typeface="HGP創英角ｺﾞｼｯｸUB" panose="020B0900000000000000" pitchFamily="50" charset="-128"/>
            </a:endParaRPr>
          </a:p>
        </p:txBody>
      </p:sp>
      <p:sp>
        <p:nvSpPr>
          <p:cNvPr id="10" name="Text Box 71"/>
          <p:cNvSpPr txBox="1">
            <a:spLocks noChangeArrowheads="1"/>
          </p:cNvSpPr>
          <p:nvPr/>
        </p:nvSpPr>
        <p:spPr bwMode="auto">
          <a:xfrm>
            <a:off x="5169325" y="6433591"/>
            <a:ext cx="482423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7269" tIns="43635" rIns="87269" bIns="43635">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50000"/>
              </a:spcBef>
            </a:pPr>
            <a:r>
              <a:rPr lang="en-US" altLang="ja-JP" sz="1400" dirty="0">
                <a:solidFill>
                  <a:prstClr val="black"/>
                </a:solidFill>
                <a:latin typeface="ＭＳ 明朝" panose="02020609040205080304" pitchFamily="17" charset="-128"/>
                <a:ea typeface="ＭＳ 明朝" panose="02020609040205080304" pitchFamily="17" charset="-128"/>
              </a:rPr>
              <a:t>※</a:t>
            </a:r>
            <a:r>
              <a:rPr lang="ja-JP" altLang="en-US" sz="1400" dirty="0">
                <a:solidFill>
                  <a:prstClr val="black"/>
                </a:solidFill>
                <a:latin typeface="ＭＳ 明朝" panose="02020609040205080304" pitchFamily="17" charset="-128"/>
                <a:ea typeface="ＭＳ 明朝" panose="02020609040205080304" pitchFamily="17" charset="-128"/>
              </a:rPr>
              <a:t>上記の他、通常の国保事務も引き続き実施</a:t>
            </a:r>
          </a:p>
        </p:txBody>
      </p:sp>
      <p:graphicFrame>
        <p:nvGraphicFramePr>
          <p:cNvPr id="7" name="表 6"/>
          <p:cNvGraphicFramePr>
            <a:graphicFrameLocks noGrp="1"/>
          </p:cNvGraphicFramePr>
          <p:nvPr>
            <p:extLst>
              <p:ext uri="{D42A27DB-BD31-4B8C-83A1-F6EECF244321}">
                <p14:modId xmlns:p14="http://schemas.microsoft.com/office/powerpoint/2010/main" val="3388302470"/>
              </p:ext>
            </p:extLst>
          </p:nvPr>
        </p:nvGraphicFramePr>
        <p:xfrm>
          <a:off x="193614" y="490523"/>
          <a:ext cx="9367898" cy="5962813"/>
        </p:xfrm>
        <a:graphic>
          <a:graphicData uri="http://schemas.openxmlformats.org/drawingml/2006/table">
            <a:tbl>
              <a:tblPr firstRow="1" bandRow="1">
                <a:tableStyleId>{5940675A-B579-460E-94D1-54222C63F5DA}</a:tableStyleId>
              </a:tblPr>
              <a:tblGrid>
                <a:gridCol w="4903402"/>
                <a:gridCol w="4464496"/>
              </a:tblGrid>
              <a:tr h="33132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600" b="1" i="0" u="none" strike="noStrike" dirty="0" smtClean="0">
                          <a:solidFill>
                            <a:schemeClr val="bg1"/>
                          </a:solidFill>
                          <a:effectLst/>
                          <a:latin typeface="ＭＳ Ｐゴシック"/>
                        </a:rPr>
                        <a:t>都　道　府　県</a:t>
                      </a:r>
                    </a:p>
                  </a:txBody>
                  <a:tcPr marL="99060" marR="99060" anchor="ctr">
                    <a:lnR w="12700" cap="flat" cmpd="sng" algn="ctr">
                      <a:solidFill>
                        <a:schemeClr val="bg1"/>
                      </a:solidFill>
                      <a:prstDash val="solid"/>
                      <a:round/>
                      <a:headEnd type="none" w="med" len="med"/>
                      <a:tailEnd type="none" w="med" len="med"/>
                    </a:lnR>
                    <a:solidFill>
                      <a:schemeClr val="tx1">
                        <a:lumMod val="85000"/>
                        <a:lumOff val="1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600" b="1" i="0" u="none" strike="noStrike" dirty="0" smtClean="0">
                          <a:solidFill>
                            <a:schemeClr val="bg1"/>
                          </a:solidFill>
                          <a:effectLst/>
                          <a:latin typeface="ＭＳ Ｐゴシック"/>
                        </a:rPr>
                        <a:t>市　町　村</a:t>
                      </a:r>
                    </a:p>
                  </a:txBody>
                  <a:tcPr marL="99060" marR="99060" anchor="ctr">
                    <a:lnL w="12700" cap="flat" cmpd="sng" algn="ctr">
                      <a:solidFill>
                        <a:schemeClr val="bg1"/>
                      </a:solidFill>
                      <a:prstDash val="solid"/>
                      <a:round/>
                      <a:headEnd type="none" w="med" len="med"/>
                      <a:tailEnd type="none" w="med" len="med"/>
                    </a:lnL>
                    <a:solidFill>
                      <a:schemeClr val="tx1">
                        <a:lumMod val="85000"/>
                        <a:lumOff val="15000"/>
                      </a:schemeClr>
                    </a:solidFill>
                  </a:tcPr>
                </a:tc>
              </a:tr>
              <a:tr h="29177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u="none" strike="noStrike" dirty="0" smtClean="0">
                          <a:effectLst/>
                        </a:rPr>
                        <a:t>○都道府県内市町村との協議の実施</a:t>
                      </a:r>
                      <a:endParaRPr lang="ja-JP" altLang="en-US" sz="1300" b="0" i="0" u="none" strike="noStrike" dirty="0" smtClean="0">
                        <a:solidFill>
                          <a:srgbClr val="000000"/>
                        </a:solidFill>
                        <a:effectLst/>
                        <a:latin typeface="ＭＳ Ｐゴシック"/>
                      </a:endParaRPr>
                    </a:p>
                  </a:txBody>
                  <a:tcPr marL="99060" marR="99060" anchor="ctr">
                    <a:solidFill>
                      <a:srgbClr val="FFFF99"/>
                    </a:solidFill>
                  </a:tcPr>
                </a:tc>
                <a:tc hMerge="1">
                  <a:txBody>
                    <a:bodyPr/>
                    <a:lstStyle/>
                    <a:p>
                      <a:endParaRPr kumimoji="1" lang="ja-JP" altLang="en-US"/>
                    </a:p>
                  </a:txBody>
                  <a:tcPr/>
                </a:tc>
              </a:tr>
              <a:tr h="178627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u="none" strike="noStrike" dirty="0" smtClean="0">
                          <a:effectLst/>
                        </a:rPr>
                        <a:t>・市町村の国保運営の現状共有</a:t>
                      </a:r>
                      <a:br>
                        <a:rPr lang="ja-JP" altLang="en-US" sz="1400" u="none" strike="noStrike" dirty="0" smtClean="0">
                          <a:effectLst/>
                        </a:rPr>
                      </a:br>
                      <a:r>
                        <a:rPr lang="ja-JP" altLang="en-US" sz="1400" u="none" strike="noStrike" dirty="0" smtClean="0">
                          <a:effectLst/>
                        </a:rPr>
                        <a:t>・納付金・標準保険料率試算のためのデータ等の収集</a:t>
                      </a:r>
                      <a:br>
                        <a:rPr lang="ja-JP" altLang="en-US" sz="1400" u="none" strike="noStrike" dirty="0" smtClean="0">
                          <a:effectLst/>
                        </a:rPr>
                      </a:br>
                      <a:r>
                        <a:rPr lang="ja-JP" altLang="en-US" sz="1300" u="none" strike="noStrike" dirty="0" smtClean="0">
                          <a:effectLst/>
                        </a:rPr>
                        <a:t>・納付金・標準保険料率の仕組み（都道府県の算定方法等）についての議論</a:t>
                      </a:r>
                      <a:r>
                        <a:rPr lang="ja-JP" altLang="en-US" sz="1400" u="none" strike="noStrike" dirty="0" smtClean="0">
                          <a:effectLst/>
                        </a:rPr>
                        <a:t/>
                      </a:r>
                      <a:br>
                        <a:rPr lang="ja-JP" altLang="en-US" sz="1400" u="none" strike="noStrike" dirty="0" smtClean="0">
                          <a:effectLst/>
                        </a:rPr>
                      </a:br>
                      <a:r>
                        <a:rPr lang="ja-JP" altLang="en-US" sz="1400" u="none" strike="noStrike" dirty="0" smtClean="0">
                          <a:effectLst/>
                        </a:rPr>
                        <a:t>・国保運営方針についての議論（保険者機能の強化等）</a:t>
                      </a:r>
                      <a:endParaRPr lang="en-US" altLang="ja-JP" sz="1400" u="none" strike="noStrike"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u="none" strike="noStrike" dirty="0" smtClean="0">
                          <a:effectLst/>
                        </a:rPr>
                        <a:t>・事務処理等の標準化・効率化の検討</a:t>
                      </a:r>
                      <a:endParaRPr lang="en-US" altLang="ja-JP" sz="1400" u="none" strike="noStrike"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u="none" strike="noStrike" dirty="0" smtClean="0">
                          <a:effectLst/>
                          <a:latin typeface="+mn-ea"/>
                          <a:ea typeface="+mn-ea"/>
                        </a:rPr>
                        <a:t>・将来の国保財政・見通しについて議論　（保険料水準、一般会計繰入の解消・縮減等）</a:t>
                      </a:r>
                      <a:r>
                        <a:rPr lang="ja-JP" altLang="en-US" sz="1400" u="none" strike="noStrike" dirty="0" smtClean="0">
                          <a:effectLst/>
                        </a:rPr>
                        <a:t/>
                      </a:r>
                      <a:br>
                        <a:rPr lang="ja-JP" altLang="en-US" sz="1400" u="none" strike="noStrike" dirty="0" smtClean="0">
                          <a:effectLst/>
                        </a:rPr>
                      </a:br>
                      <a:r>
                        <a:rPr lang="en-US" altLang="ja-JP" sz="1400" u="none" strike="noStrike" dirty="0" smtClean="0">
                          <a:effectLst/>
                          <a:latin typeface="ＭＳ 明朝" panose="02020609040205080304" pitchFamily="17" charset="-128"/>
                          <a:ea typeface="ＭＳ 明朝" panose="02020609040205080304" pitchFamily="17" charset="-128"/>
                        </a:rPr>
                        <a:t>※</a:t>
                      </a:r>
                      <a:r>
                        <a:rPr lang="ja-JP" altLang="en-US" sz="1400" u="none" strike="noStrike" dirty="0" smtClean="0">
                          <a:effectLst/>
                          <a:latin typeface="ＭＳ 明朝" panose="02020609040205080304" pitchFamily="17" charset="-128"/>
                          <a:ea typeface="ＭＳ 明朝" panose="02020609040205080304" pitchFamily="17" charset="-128"/>
                        </a:rPr>
                        <a:t>必要に応じＷＧを設置して議論</a:t>
                      </a:r>
                      <a:endParaRPr kumimoji="1" lang="en-US" altLang="ja-JP" sz="1400" u="none" strike="noStrike" kern="1200" dirty="0" smtClean="0">
                        <a:solidFill>
                          <a:schemeClr val="tx1"/>
                        </a:solidFill>
                        <a:effectLst/>
                        <a:latin typeface="ＭＳ 明朝" panose="02020609040205080304" pitchFamily="17" charset="-128"/>
                        <a:ea typeface="ＭＳ 明朝" panose="02020609040205080304" pitchFamily="17" charset="-128"/>
                        <a:cs typeface="+mn-cs"/>
                      </a:endParaRPr>
                    </a:p>
                  </a:txBody>
                  <a:tcPr marL="99060" marR="99060"/>
                </a:tc>
                <a:tc hMerge="1">
                  <a:txBody>
                    <a:bodyPr/>
                    <a:lstStyle/>
                    <a:p>
                      <a:endParaRPr kumimoji="1" lang="ja-JP" altLang="en-US"/>
                    </a:p>
                  </a:txBody>
                  <a:tcPr/>
                </a:tc>
              </a:tr>
              <a:tr h="344655">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u="none" strike="noStrike" dirty="0" smtClean="0">
                          <a:effectLst/>
                        </a:rPr>
                        <a:t>○条例改正（</a:t>
                      </a:r>
                      <a:r>
                        <a:rPr lang="en-US" altLang="ja-JP" sz="1300" u="none" strike="noStrike" dirty="0" smtClean="0">
                          <a:effectLst/>
                        </a:rPr>
                        <a:t>29</a:t>
                      </a:r>
                      <a:r>
                        <a:rPr lang="ja-JP" altLang="en-US" sz="1300" u="none" strike="noStrike" dirty="0" smtClean="0">
                          <a:effectLst/>
                        </a:rPr>
                        <a:t>年度改正に向けた準備含む）</a:t>
                      </a:r>
                      <a:endParaRPr lang="en-US" altLang="ja-JP" sz="1300" u="none" strike="noStrike" dirty="0" smtClean="0">
                        <a:effectLst/>
                      </a:endParaRPr>
                    </a:p>
                  </a:txBody>
                  <a:tcPr marL="99060" marR="99060" anchor="ctr">
                    <a:solidFill>
                      <a:srgbClr val="FFFF99"/>
                    </a:solidFill>
                  </a:tcPr>
                </a:tc>
                <a:tc hMerge="1">
                  <a:txBody>
                    <a:bodyPr/>
                    <a:lstStyle/>
                    <a:p>
                      <a:endParaRPr kumimoji="1" lang="ja-JP" altLang="en-US"/>
                    </a:p>
                  </a:txBody>
                  <a:tcPr/>
                </a:tc>
              </a:tr>
              <a:tr h="11445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u="none" strike="noStrike" dirty="0" smtClean="0">
                          <a:effectLst/>
                        </a:rPr>
                        <a:t>・国保運営協議会の設置</a:t>
                      </a:r>
                      <a:br>
                        <a:rPr lang="ja-JP" altLang="en-US" sz="1400" u="none" strike="noStrike" dirty="0" smtClean="0">
                          <a:effectLst/>
                        </a:rPr>
                      </a:br>
                      <a:r>
                        <a:rPr lang="ja-JP" altLang="en-US" sz="1400" u="none" strike="noStrike" dirty="0" smtClean="0">
                          <a:effectLst/>
                        </a:rPr>
                        <a:t>・納付金の徴収</a:t>
                      </a:r>
                      <a:br>
                        <a:rPr lang="ja-JP" altLang="en-US" sz="1400" u="none" strike="noStrike" dirty="0" smtClean="0">
                          <a:effectLst/>
                        </a:rPr>
                      </a:br>
                      <a:r>
                        <a:rPr lang="ja-JP" altLang="en-US" sz="1400" u="none" strike="noStrike" dirty="0" smtClean="0">
                          <a:effectLst/>
                        </a:rPr>
                        <a:t>・保険給付費等交付金の設計</a:t>
                      </a:r>
                      <a:br>
                        <a:rPr lang="ja-JP" altLang="en-US" sz="1400" u="none" strike="noStrike" dirty="0" smtClean="0">
                          <a:effectLst/>
                        </a:rPr>
                      </a:br>
                      <a:r>
                        <a:rPr lang="ja-JP" altLang="en-US" sz="1400" u="none" strike="noStrike" dirty="0" smtClean="0">
                          <a:effectLst/>
                        </a:rPr>
                        <a:t>・財政安定化基金</a:t>
                      </a:r>
                      <a:br>
                        <a:rPr lang="ja-JP" altLang="en-US" sz="1400" u="none" strike="noStrike" dirty="0" smtClean="0">
                          <a:effectLst/>
                        </a:rPr>
                      </a:br>
                      <a:r>
                        <a:rPr lang="ja-JP" altLang="en-US" sz="1400" u="none" strike="noStrike" dirty="0" smtClean="0">
                          <a:effectLst/>
                        </a:rPr>
                        <a:t>（・特別会計の設置）</a:t>
                      </a:r>
                      <a:endParaRPr lang="en-US" altLang="ja-JP" sz="1400" u="none" strike="noStrike" dirty="0" smtClean="0">
                        <a:effectLst/>
                      </a:endParaRPr>
                    </a:p>
                  </a:txBody>
                  <a:tcPr marL="99060" marR="990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u="none" strike="noStrike" dirty="0" smtClean="0">
                          <a:effectLst/>
                        </a:rPr>
                        <a:t>・業務フローの見直し等による改正</a:t>
                      </a:r>
                      <a:endParaRPr lang="en-US" altLang="ja-JP" sz="1400" u="none" strike="noStrike" dirty="0" smtClean="0">
                        <a:effectLst/>
                      </a:endParaRPr>
                    </a:p>
                  </a:txBody>
                  <a:tcPr marL="99060" marR="99060"/>
                </a:tc>
              </a:tr>
              <a:tr h="29177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u="none" strike="noStrike" dirty="0" smtClean="0">
                          <a:effectLst/>
                        </a:rPr>
                        <a:t>○国保運営協議会（又はその前身となる機関）の前倒し設置</a:t>
                      </a:r>
                      <a:endParaRPr lang="ja-JP" altLang="en-US" sz="1300" b="0" i="0" u="none" strike="noStrike" dirty="0" smtClean="0">
                        <a:solidFill>
                          <a:srgbClr val="000000"/>
                        </a:solidFill>
                        <a:effectLst/>
                        <a:latin typeface="ＭＳ Ｐゴシック"/>
                      </a:endParaRPr>
                    </a:p>
                  </a:txBody>
                  <a:tcPr marL="99060" marR="99060" anchor="ctr">
                    <a:solidFill>
                      <a:srgbClr val="FFFF99"/>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u="none" strike="noStrike" dirty="0" smtClean="0">
                          <a:effectLst/>
                        </a:rPr>
                        <a:t>○</a:t>
                      </a:r>
                      <a:r>
                        <a:rPr lang="en-US" altLang="ja-JP" sz="1300" u="none" strike="noStrike" dirty="0" smtClean="0">
                          <a:effectLst/>
                        </a:rPr>
                        <a:t>30</a:t>
                      </a:r>
                      <a:r>
                        <a:rPr lang="ja-JP" altLang="en-US" sz="1300" u="none" strike="noStrike" dirty="0" smtClean="0">
                          <a:effectLst/>
                        </a:rPr>
                        <a:t>年度以降のシステム対応の決定</a:t>
                      </a:r>
                      <a:endParaRPr lang="ja-JP" altLang="en-US" sz="1300" b="0" i="0" u="none" strike="noStrike" dirty="0" smtClean="0">
                        <a:solidFill>
                          <a:srgbClr val="000000"/>
                        </a:solidFill>
                        <a:effectLst/>
                        <a:latin typeface="ＭＳ Ｐゴシック"/>
                      </a:endParaRPr>
                    </a:p>
                  </a:txBody>
                  <a:tcPr marL="99060" marR="99060" anchor="ctr">
                    <a:solidFill>
                      <a:srgbClr val="FFFF99"/>
                    </a:solidFill>
                  </a:tcPr>
                </a:tc>
              </a:tr>
              <a:tr h="7228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u="none" strike="noStrike" dirty="0" smtClean="0">
                          <a:effectLst/>
                        </a:rPr>
                        <a:t>・委員の選定</a:t>
                      </a:r>
                      <a:br>
                        <a:rPr lang="ja-JP" altLang="en-US" sz="1400" u="none" strike="noStrike" dirty="0" smtClean="0">
                          <a:effectLst/>
                        </a:rPr>
                      </a:br>
                      <a:r>
                        <a:rPr lang="ja-JP" altLang="en-US" sz="1400" u="none" strike="noStrike" dirty="0" smtClean="0">
                          <a:effectLst/>
                        </a:rPr>
                        <a:t>・協議の開始</a:t>
                      </a:r>
                    </a:p>
                    <a:p>
                      <a:pPr algn="l"/>
                      <a:endParaRPr kumimoji="1" lang="en-US" altLang="ja-JP" sz="1400" kern="1200" dirty="0" smtClean="0">
                        <a:solidFill>
                          <a:schemeClr val="tx1"/>
                        </a:solidFill>
                        <a:latin typeface="+mn-lt"/>
                        <a:ea typeface="HG丸ｺﾞｼｯｸM-PRO" pitchFamily="50" charset="-128"/>
                        <a:cs typeface="+mn-cs"/>
                      </a:endParaRPr>
                    </a:p>
                  </a:txBody>
                  <a:tcPr marL="99060" marR="99060"/>
                </a:tc>
                <a:tc>
                  <a:txBody>
                    <a:bodyPr/>
                    <a:lstStyle/>
                    <a:p>
                      <a:pPr marL="95250" marR="0" indent="-95250" algn="l" defTabSz="914400" rtl="0" eaLnBrk="1" fontAlgn="auto" latinLnBrk="0" hangingPunct="1">
                        <a:lnSpc>
                          <a:spcPct val="100000"/>
                        </a:lnSpc>
                        <a:spcBef>
                          <a:spcPts val="0"/>
                        </a:spcBef>
                        <a:spcAft>
                          <a:spcPts val="0"/>
                        </a:spcAft>
                        <a:buClrTx/>
                        <a:buSzTx/>
                        <a:buFontTx/>
                        <a:buNone/>
                        <a:tabLst/>
                        <a:defRPr/>
                      </a:pPr>
                      <a:r>
                        <a:rPr lang="ja-JP" altLang="en-US" sz="1400" u="none" strike="noStrike" dirty="0" smtClean="0">
                          <a:effectLst/>
                        </a:rPr>
                        <a:t>・国が開発する市町村事務処理標準システムの導入の可否についての検討</a:t>
                      </a:r>
                      <a:endParaRPr lang="en-US" altLang="ja-JP" sz="1400" u="none" strike="noStrike"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u="none" strike="noStrike" dirty="0" smtClean="0">
                          <a:effectLst/>
                        </a:rPr>
                        <a:t>・自庁システムの改修</a:t>
                      </a:r>
                      <a:endParaRPr lang="en-US" altLang="ja-JP" sz="1400" u="none" strike="noStrike" dirty="0" smtClean="0">
                        <a:effectLst/>
                      </a:endParaRPr>
                    </a:p>
                  </a:txBody>
                  <a:tcPr marL="99060" marR="99060"/>
                </a:tc>
              </a:tr>
              <a:tr h="29177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u="none" strike="noStrike" dirty="0" smtClean="0">
                          <a:effectLst/>
                        </a:rPr>
                        <a:t>○納付金・標準保険料率試算</a:t>
                      </a:r>
                      <a:endParaRPr lang="ja-JP" altLang="en-US" sz="1300" b="0" i="0" u="none" strike="noStrike" dirty="0" smtClean="0">
                        <a:solidFill>
                          <a:srgbClr val="000000"/>
                        </a:solidFill>
                        <a:effectLst/>
                        <a:latin typeface="ＭＳ Ｐゴシック"/>
                      </a:endParaRPr>
                    </a:p>
                  </a:txBody>
                  <a:tcPr marL="99060" marR="99060" anchor="ctr">
                    <a:solidFill>
                      <a:srgbClr val="FFFF99"/>
                    </a:solidFill>
                  </a:tcPr>
                </a:tc>
                <a:tc hMerge="1">
                  <a:txBody>
                    <a:bodyPr/>
                    <a:lstStyle/>
                    <a:p>
                      <a:endParaRPr kumimoji="1" lang="ja-JP" altLang="en-US"/>
                    </a:p>
                  </a:txBody>
                  <a:tcPr/>
                </a:tc>
              </a:tr>
              <a:tr h="6944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u="none" strike="noStrike" dirty="0" smtClean="0">
                          <a:effectLst/>
                        </a:rPr>
                        <a:t>・納付金試算のためのデータ等の収集（再掲）</a:t>
                      </a:r>
                      <a:endParaRPr lang="en-US" altLang="ja-JP" sz="1400" u="none" strike="noStrike"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u="none" strike="noStrike" dirty="0" smtClean="0">
                          <a:effectLst/>
                        </a:rPr>
                        <a:t>・試算の実施</a:t>
                      </a:r>
                      <a:endParaRPr lang="en-US" altLang="ja-JP" sz="1400" b="1" u="none" strike="noStrike"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u="none" strike="noStrike" dirty="0" smtClean="0">
                          <a:effectLst/>
                          <a:latin typeface="ＭＳ 明朝" panose="02020609040205080304" pitchFamily="17" charset="-128"/>
                          <a:ea typeface="ＭＳ 明朝" panose="02020609040205080304" pitchFamily="17" charset="-128"/>
                        </a:rPr>
                        <a:t>※28</a:t>
                      </a:r>
                      <a:r>
                        <a:rPr lang="ja-JP" altLang="en-US" sz="1400" u="none" strike="noStrike" dirty="0" smtClean="0">
                          <a:effectLst/>
                          <a:latin typeface="ＭＳ 明朝" panose="02020609040205080304" pitchFamily="17" charset="-128"/>
                          <a:ea typeface="ＭＳ 明朝" panose="02020609040205080304" pitchFamily="17" charset="-128"/>
                        </a:rPr>
                        <a:t>年秋に納付金算定標準システムの簡易版を配布</a:t>
                      </a:r>
                      <a:endParaRPr lang="en-US" altLang="ja-JP" sz="1400" u="none" strike="noStrike" dirty="0" smtClean="0">
                        <a:effectLst/>
                        <a:latin typeface="ＭＳ 明朝" panose="02020609040205080304" pitchFamily="17" charset="-128"/>
                        <a:ea typeface="ＭＳ 明朝" panose="02020609040205080304" pitchFamily="17" charset="-128"/>
                      </a:endParaRPr>
                    </a:p>
                  </a:txBody>
                  <a:tcPr marL="99060" marR="9906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u="none" strike="noStrike" dirty="0" smtClean="0">
                          <a:effectLst/>
                        </a:rPr>
                        <a:t>・納付金試算のためのデータ等の収集（再掲）</a:t>
                      </a:r>
                      <a:endParaRPr lang="en-US" altLang="ja-JP" sz="1400" u="none" strike="noStrike" dirty="0" smtClean="0">
                        <a:effectLst/>
                      </a:endParaRPr>
                    </a:p>
                  </a:txBody>
                  <a:tcPr marL="99060" marR="99060"/>
                </a:tc>
              </a:tr>
            </a:tbl>
          </a:graphicData>
        </a:graphic>
      </p:graphicFrame>
      <p:sp>
        <p:nvSpPr>
          <p:cNvPr id="11" name="スライド番号プレースホルダー 1"/>
          <p:cNvSpPr txBox="1">
            <a:spLocks/>
          </p:cNvSpPr>
          <p:nvPr/>
        </p:nvSpPr>
        <p:spPr>
          <a:xfrm>
            <a:off x="7545288" y="6453338"/>
            <a:ext cx="2311400" cy="365125"/>
          </a:xfrm>
          <a:prstGeom prst="rect">
            <a:avLst/>
          </a:prstGeom>
        </p:spPr>
        <p:txBody>
          <a:bodyPr vert="horz" lIns="87269" tIns="43635" rIns="87269" bIns="43635"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3</a:t>
            </a:fld>
            <a:endParaRPr lang="ja-JP" altLang="en-US"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13321474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4607</TotalTime>
  <Words>754</Words>
  <Application>Microsoft Office PowerPoint</Application>
  <PresentationFormat>A4 210 x 297 mm</PresentationFormat>
  <Paragraphs>117</Paragraphs>
  <Slides>4</Slides>
  <Notes>2</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Ⅱ．施行に向けたスケジュール</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国民健康保険制度をめぐる 最近の状況について</dc:title>
  <dc:creator>厚生労働省ネットワークシステム</dc:creator>
  <cp:lastModifiedBy>厚生労働省ネットワークシステム</cp:lastModifiedBy>
  <cp:revision>411</cp:revision>
  <cp:lastPrinted>2016-01-29T11:02:52Z</cp:lastPrinted>
  <dcterms:created xsi:type="dcterms:W3CDTF">2014-08-08T04:05:35Z</dcterms:created>
  <dcterms:modified xsi:type="dcterms:W3CDTF">2016-02-05T04:56:05Z</dcterms:modified>
</cp:coreProperties>
</file>