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 id="2147483752" r:id="rId2"/>
    <p:sldMasterId id="2147484090" r:id="rId3"/>
    <p:sldMasterId id="2147484463" r:id="rId4"/>
  </p:sldMasterIdLst>
  <p:notesMasterIdLst>
    <p:notesMasterId r:id="rId15"/>
  </p:notesMasterIdLst>
  <p:handoutMasterIdLst>
    <p:handoutMasterId r:id="rId16"/>
  </p:handoutMasterIdLst>
  <p:sldIdLst>
    <p:sldId id="1056" r:id="rId5"/>
    <p:sldId id="1106" r:id="rId6"/>
    <p:sldId id="1058" r:id="rId7"/>
    <p:sldId id="1059" r:id="rId8"/>
    <p:sldId id="949" r:id="rId9"/>
    <p:sldId id="700" r:id="rId10"/>
    <p:sldId id="1098" r:id="rId11"/>
    <p:sldId id="1083" r:id="rId12"/>
    <p:sldId id="1084" r:id="rId13"/>
    <p:sldId id="736" r:id="rId1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194"/>
    <a:srgbClr val="FFFF99"/>
    <a:srgbClr val="CCFFCC"/>
    <a:srgbClr val="CCFFFF"/>
    <a:srgbClr val="FFCCCC"/>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382" autoAdjust="0"/>
    <p:restoredTop sz="80755" autoAdjust="0"/>
  </p:normalViewPr>
  <p:slideViewPr>
    <p:cSldViewPr>
      <p:cViewPr varScale="1">
        <p:scale>
          <a:sx n="42" d="100"/>
          <a:sy n="42" d="100"/>
        </p:scale>
        <p:origin x="-1110" y="-108"/>
      </p:cViewPr>
      <p:guideLst>
        <p:guide orient="horz" pos="2160"/>
        <p:guide pos="3121"/>
      </p:guideLst>
    </p:cSldViewPr>
  </p:slideViewPr>
  <p:notesTextViewPr>
    <p:cViewPr>
      <p:scale>
        <a:sx n="1" d="1"/>
        <a:sy n="1" d="1"/>
      </p:scale>
      <p:origin x="0" y="0"/>
    </p:cViewPr>
  </p:notesTextViewPr>
  <p:sorterViewPr>
    <p:cViewPr>
      <p:scale>
        <a:sx n="100" d="100"/>
        <a:sy n="100" d="100"/>
      </p:scale>
      <p:origin x="0" y="20154"/>
    </p:cViewPr>
  </p:sorterViewPr>
  <p:notesViewPr>
    <p:cSldViewPr>
      <p:cViewPr varScale="1">
        <p:scale>
          <a:sx n="47" d="100"/>
          <a:sy n="47" d="100"/>
        </p:scale>
        <p:origin x="-2964" y="-10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1" Type="http://schemas.openxmlformats.org/officeDocument/2006/relationships/oleObject" Target="file:///\\dfckhpwg4file2h.mhlwds.mhlw.go.jp\&#35506;&#23460;&#38936;&#22495;3\12306000_&#32769;&#20581;&#23616;&#12288;&#32769;&#20154;&#20445;&#20581;&#35506;\&#35469;&#23450;&#20418;\&#24179;&#25104;25&#24180;&#24230;\&#12381;&#12398;&#20182;\&#20171;&#35703;&#20445;&#38522;&#37096;&#20250;\&#31179;&#20171;&#35703;&#20445;&#38522;&#37096;&#20250;&#36039;&#26009;\&#20171;&#35703;&#20104;&#38450;\&#65339;&#37325;&#35201;&#65341;&#20803;&#12487;&#12540;&#12479;&#65306;&#20171;&#35703;&#20445;&#38522;&#20107;&#26989;&#29366;&#27841;&#22577;&#21578;_&#25552;&#20986;&#29992;.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3515277777777772E-2"/>
          <c:y val="5.3896604938271607E-2"/>
          <c:w val="0.86577175925925931"/>
          <c:h val="0.83166280864197528"/>
        </c:manualLayout>
      </c:layout>
      <c:lineChart>
        <c:grouping val="standard"/>
        <c:varyColors val="0"/>
        <c:ser>
          <c:idx val="0"/>
          <c:order val="0"/>
          <c:tx>
            <c:strRef>
              <c:f>'[［重要］元データ：介護保険事業状況報告_提出用.xlsx]介護保険事業状況報告（東芝様依頼）'!$B$5</c:f>
              <c:strCache>
                <c:ptCount val="1"/>
                <c:pt idx="0">
                  <c:v>全国</c:v>
                </c:pt>
              </c:strCache>
            </c:strRef>
          </c:tx>
          <c:spPr>
            <a:ln w="9525">
              <a:solidFill>
                <a:schemeClr val="tx1"/>
              </a:solidFill>
            </a:ln>
          </c:spPr>
          <c:marker>
            <c:symbol val="circle"/>
            <c:size val="5"/>
            <c:spPr>
              <a:solidFill>
                <a:schemeClr val="bg1"/>
              </a:solidFill>
              <a:ln>
                <a:solidFill>
                  <a:schemeClr val="tx1"/>
                </a:solidFill>
              </a:ln>
            </c:spPr>
          </c:marker>
          <c:dLbls>
            <c:dLbl>
              <c:idx val="0"/>
              <c:layout>
                <c:manualLayout>
                  <c:x val="-4.6051388888888892E-2"/>
                  <c:y val="8.3293981481481483E-2"/>
                </c:manualLayout>
              </c:layout>
              <c:showLegendKey val="0"/>
              <c:showVal val="1"/>
              <c:showCatName val="0"/>
              <c:showSerName val="0"/>
              <c:showPercent val="0"/>
              <c:showBubbleSize val="0"/>
            </c:dLbl>
            <c:dLbl>
              <c:idx val="1"/>
              <c:delete val="1"/>
            </c:dLbl>
            <c:dLbl>
              <c:idx val="2"/>
              <c:delete val="1"/>
            </c:dLbl>
            <c:dLbl>
              <c:idx val="3"/>
              <c:delete val="1"/>
            </c:dLbl>
            <c:dLbl>
              <c:idx val="4"/>
              <c:delete val="1"/>
            </c:dLbl>
            <c:dLbl>
              <c:idx val="5"/>
              <c:delete val="1"/>
            </c:dLbl>
            <c:dLbl>
              <c:idx val="6"/>
              <c:delete val="1"/>
            </c:dLbl>
            <c:dLbl>
              <c:idx val="7"/>
              <c:delete val="1"/>
            </c:dLbl>
            <c:dLbl>
              <c:idx val="8"/>
              <c:delete val="1"/>
            </c:dLbl>
            <c:dLbl>
              <c:idx val="9"/>
              <c:delete val="1"/>
            </c:dLbl>
            <c:dLbl>
              <c:idx val="10"/>
              <c:layout>
                <c:manualLayout>
                  <c:x val="-1.7638888888888888E-2"/>
                  <c:y val="-5.3896604938271607E-2"/>
                </c:manualLayout>
              </c:layout>
              <c:spPr/>
              <c:txPr>
                <a:bodyPr/>
                <a:lstStyle/>
                <a:p>
                  <a:pPr>
                    <a:defRPr sz="1200" b="0">
                      <a:latin typeface="ＭＳ Ｐゴシック" pitchFamily="50" charset="-128"/>
                      <a:ea typeface="ＭＳ Ｐゴシック" pitchFamily="50" charset="-128"/>
                    </a:defRPr>
                  </a:pPr>
                  <a:endParaRPr lang="ja-JP"/>
                </a:p>
              </c:txPr>
              <c:showLegendKey val="0"/>
              <c:showVal val="1"/>
              <c:showCatName val="0"/>
              <c:showSerName val="0"/>
              <c:showPercent val="0"/>
              <c:showBubbleSize val="0"/>
            </c:dLbl>
            <c:txPr>
              <a:bodyPr/>
              <a:lstStyle/>
              <a:p>
                <a:pPr>
                  <a:defRPr sz="1200" b="1">
                    <a:latin typeface="ＭＳ Ｐゴシック" pitchFamily="50" charset="-128"/>
                    <a:ea typeface="ＭＳ Ｐゴシック" pitchFamily="50" charset="-128"/>
                  </a:defRPr>
                </a:pPr>
                <a:endParaRPr lang="ja-JP"/>
              </a:p>
            </c:txPr>
            <c:showLegendKey val="0"/>
            <c:showVal val="1"/>
            <c:showCatName val="0"/>
            <c:showSerName val="0"/>
            <c:showPercent val="0"/>
            <c:showBubbleSize val="0"/>
            <c:showLeaderLines val="0"/>
          </c:dLbls>
          <c:cat>
            <c:strRef>
              <c:f>'[［重要］元データ：介護保険事業状況報告_提出用.xlsx]介護保険事業状況報告（東芝様依頼）'!$C$4:$M$4</c:f>
              <c:strCache>
                <c:ptCount val="11"/>
                <c:pt idx="0">
                  <c:v>H13年</c:v>
                </c:pt>
                <c:pt idx="1">
                  <c:v>14年</c:v>
                </c:pt>
                <c:pt idx="2">
                  <c:v>15年</c:v>
                </c:pt>
                <c:pt idx="3">
                  <c:v>16年</c:v>
                </c:pt>
                <c:pt idx="4">
                  <c:v>17年</c:v>
                </c:pt>
                <c:pt idx="5">
                  <c:v>18年</c:v>
                </c:pt>
                <c:pt idx="6">
                  <c:v>19年</c:v>
                </c:pt>
                <c:pt idx="7">
                  <c:v>20年</c:v>
                </c:pt>
                <c:pt idx="8">
                  <c:v>21年</c:v>
                </c:pt>
                <c:pt idx="9">
                  <c:v>22年</c:v>
                </c:pt>
                <c:pt idx="10">
                  <c:v>23年</c:v>
                </c:pt>
              </c:strCache>
            </c:strRef>
          </c:cat>
          <c:val>
            <c:numRef>
              <c:f>'[［重要］元データ：介護保険事業状況報告_提出用.xlsx]介護保険事業状況報告（東芝様依頼）'!$C$5:$M$5</c:f>
              <c:numCache>
                <c:formatCode>0.0%</c:formatCode>
                <c:ptCount val="11"/>
                <c:pt idx="0">
                  <c:v>0.12418971818840795</c:v>
                </c:pt>
                <c:pt idx="1">
                  <c:v>0.13889027698368542</c:v>
                </c:pt>
                <c:pt idx="2">
                  <c:v>0.15122750594473389</c:v>
                </c:pt>
                <c:pt idx="3">
                  <c:v>0.15701287162053457</c:v>
                </c:pt>
                <c:pt idx="4">
                  <c:v>0.16134806970238774</c:v>
                </c:pt>
                <c:pt idx="5">
                  <c:v>0.15885316307618774</c:v>
                </c:pt>
                <c:pt idx="6">
                  <c:v>0.15913633822420212</c:v>
                </c:pt>
                <c:pt idx="7">
                  <c:v>0.15975717377708454</c:v>
                </c:pt>
                <c:pt idx="8">
                  <c:v>0.16240842233222319</c:v>
                </c:pt>
                <c:pt idx="9">
                  <c:v>0.16864940577967238</c:v>
                </c:pt>
                <c:pt idx="10">
                  <c:v>0.17292227717347888</c:v>
                </c:pt>
              </c:numCache>
            </c:numRef>
          </c:val>
          <c:smooth val="0"/>
        </c:ser>
        <c:ser>
          <c:idx val="1"/>
          <c:order val="1"/>
          <c:tx>
            <c:strRef>
              <c:f>'[［重要］元データ：介護保険事業状況報告_提出用.xlsx]介護保険事業状況報告（東芝様依頼）'!$B$37</c:f>
              <c:strCache>
                <c:ptCount val="1"/>
                <c:pt idx="0">
                  <c:v>大阪府</c:v>
                </c:pt>
              </c:strCache>
            </c:strRef>
          </c:tx>
          <c:spPr>
            <a:ln w="12700">
              <a:solidFill>
                <a:schemeClr val="tx1"/>
              </a:solidFill>
            </a:ln>
          </c:spPr>
          <c:marker>
            <c:symbol val="triangle"/>
            <c:size val="5"/>
            <c:spPr>
              <a:solidFill>
                <a:srgbClr val="FF99FF"/>
              </a:solidFill>
              <a:ln>
                <a:solidFill>
                  <a:schemeClr val="tx1"/>
                </a:solidFill>
              </a:ln>
            </c:spPr>
          </c:marker>
          <c:dLbls>
            <c:dLbl>
              <c:idx val="0"/>
              <c:layout>
                <c:manualLayout>
                  <c:x val="-4.5376851851851849E-2"/>
                  <c:y val="-7.8395061728395068E-2"/>
                </c:manualLayout>
              </c:layout>
              <c:spPr/>
              <c:txPr>
                <a:bodyPr/>
                <a:lstStyle/>
                <a:p>
                  <a:pPr>
                    <a:defRPr sz="1200" i="1">
                      <a:latin typeface="ＭＳ Ｐ明朝" pitchFamily="18" charset="-128"/>
                      <a:ea typeface="ＭＳ Ｐ明朝" pitchFamily="18" charset="-128"/>
                    </a:defRPr>
                  </a:pPr>
                  <a:endParaRPr lang="ja-JP"/>
                </a:p>
              </c:txPr>
              <c:showLegendKey val="0"/>
              <c:showVal val="1"/>
              <c:showCatName val="0"/>
              <c:showSerName val="0"/>
              <c:showPercent val="0"/>
              <c:showBubbleSize val="0"/>
            </c:dLbl>
            <c:dLbl>
              <c:idx val="1"/>
              <c:delete val="1"/>
            </c:dLbl>
            <c:dLbl>
              <c:idx val="2"/>
              <c:delete val="1"/>
            </c:dLbl>
            <c:dLbl>
              <c:idx val="3"/>
              <c:delete val="1"/>
            </c:dLbl>
            <c:dLbl>
              <c:idx val="4"/>
              <c:delete val="1"/>
            </c:dLbl>
            <c:dLbl>
              <c:idx val="5"/>
              <c:delete val="1"/>
            </c:dLbl>
            <c:dLbl>
              <c:idx val="6"/>
              <c:delete val="1"/>
            </c:dLbl>
            <c:dLbl>
              <c:idx val="7"/>
              <c:delete val="1"/>
            </c:dLbl>
            <c:dLbl>
              <c:idx val="8"/>
              <c:delete val="1"/>
            </c:dLbl>
            <c:dLbl>
              <c:idx val="9"/>
              <c:delete val="1"/>
            </c:dLbl>
            <c:dLbl>
              <c:idx val="10"/>
              <c:layout>
                <c:manualLayout>
                  <c:x val="-1.4041898148148149E-2"/>
                  <c:y val="-8.819444444444445E-2"/>
                </c:manualLayout>
              </c:layout>
              <c:spPr/>
              <c:txPr>
                <a:bodyPr/>
                <a:lstStyle/>
                <a:p>
                  <a:pPr>
                    <a:defRPr sz="1200" i="1">
                      <a:latin typeface="ＭＳ Ｐ明朝" pitchFamily="18" charset="-128"/>
                      <a:ea typeface="ＭＳ Ｐ明朝" pitchFamily="18" charset="-128"/>
                    </a:defRPr>
                  </a:pPr>
                  <a:endParaRPr lang="ja-JP"/>
                </a:p>
              </c:txPr>
              <c:showLegendKey val="0"/>
              <c:showVal val="1"/>
              <c:showCatName val="0"/>
              <c:showSerName val="0"/>
              <c:showPercent val="0"/>
              <c:showBubbleSize val="0"/>
            </c:dLbl>
            <c:txPr>
              <a:bodyPr/>
              <a:lstStyle/>
              <a:p>
                <a:pPr>
                  <a:defRPr sz="1000" i="1">
                    <a:latin typeface="ＭＳ Ｐ明朝" pitchFamily="18" charset="-128"/>
                    <a:ea typeface="ＭＳ Ｐ明朝" pitchFamily="18" charset="-128"/>
                  </a:defRPr>
                </a:pPr>
                <a:endParaRPr lang="ja-JP"/>
              </a:p>
            </c:txPr>
            <c:showLegendKey val="0"/>
            <c:showVal val="1"/>
            <c:showCatName val="0"/>
            <c:showSerName val="0"/>
            <c:showPercent val="0"/>
            <c:showBubbleSize val="0"/>
            <c:showLeaderLines val="0"/>
          </c:dLbls>
          <c:cat>
            <c:strRef>
              <c:f>'[［重要］元データ：介護保険事業状況報告_提出用.xlsx]介護保険事業状況報告（東芝様依頼）'!$C$4:$M$4</c:f>
              <c:strCache>
                <c:ptCount val="11"/>
                <c:pt idx="0">
                  <c:v>H13年</c:v>
                </c:pt>
                <c:pt idx="1">
                  <c:v>14年</c:v>
                </c:pt>
                <c:pt idx="2">
                  <c:v>15年</c:v>
                </c:pt>
                <c:pt idx="3">
                  <c:v>16年</c:v>
                </c:pt>
                <c:pt idx="4">
                  <c:v>17年</c:v>
                </c:pt>
                <c:pt idx="5">
                  <c:v>18年</c:v>
                </c:pt>
                <c:pt idx="6">
                  <c:v>19年</c:v>
                </c:pt>
                <c:pt idx="7">
                  <c:v>20年</c:v>
                </c:pt>
                <c:pt idx="8">
                  <c:v>21年</c:v>
                </c:pt>
                <c:pt idx="9">
                  <c:v>22年</c:v>
                </c:pt>
                <c:pt idx="10">
                  <c:v>23年</c:v>
                </c:pt>
              </c:strCache>
            </c:strRef>
          </c:cat>
          <c:val>
            <c:numRef>
              <c:f>'[［重要］元データ：介護保険事業状況報告_提出用.xlsx]介護保険事業状況報告（東芝様依頼）'!$C$37:$M$37</c:f>
              <c:numCache>
                <c:formatCode>0.0%</c:formatCode>
                <c:ptCount val="11"/>
                <c:pt idx="0">
                  <c:v>0.13368846467668458</c:v>
                </c:pt>
                <c:pt idx="1">
                  <c:v>0.15592635797207519</c:v>
                </c:pt>
                <c:pt idx="2">
                  <c:v>0.17382988284090178</c:v>
                </c:pt>
                <c:pt idx="3">
                  <c:v>0.17766309634800298</c:v>
                </c:pt>
                <c:pt idx="4">
                  <c:v>0.18407571216344951</c:v>
                </c:pt>
                <c:pt idx="5">
                  <c:v>0.17866955838738477</c:v>
                </c:pt>
                <c:pt idx="6">
                  <c:v>0.17791230760940996</c:v>
                </c:pt>
                <c:pt idx="7">
                  <c:v>0.17701727338211443</c:v>
                </c:pt>
                <c:pt idx="8">
                  <c:v>0.18008743705151564</c:v>
                </c:pt>
                <c:pt idx="9">
                  <c:v>0.18738617866939392</c:v>
                </c:pt>
                <c:pt idx="10">
                  <c:v>0.19214244875439374</c:v>
                </c:pt>
              </c:numCache>
            </c:numRef>
          </c:val>
          <c:smooth val="0"/>
        </c:ser>
        <c:ser>
          <c:idx val="2"/>
          <c:order val="2"/>
          <c:tx>
            <c:strRef>
              <c:f>'[［重要］元データ：介護保険事業状況報告_提出用.xlsx]介護保険事業状況報告（東芝様依頼）'!$B$38</c:f>
              <c:strCache>
                <c:ptCount val="1"/>
                <c:pt idx="0">
                  <c:v>大東市</c:v>
                </c:pt>
              </c:strCache>
            </c:strRef>
          </c:tx>
          <c:spPr>
            <a:ln w="38100">
              <a:solidFill>
                <a:schemeClr val="tx2"/>
              </a:solidFill>
            </a:ln>
          </c:spPr>
          <c:marker>
            <c:symbol val="diamond"/>
            <c:size val="7"/>
            <c:spPr>
              <a:solidFill>
                <a:schemeClr val="tx2"/>
              </a:solidFill>
              <a:ln>
                <a:solidFill>
                  <a:schemeClr val="tx2"/>
                </a:solidFill>
              </a:ln>
            </c:spPr>
          </c:marker>
          <c:dLbls>
            <c:dLbl>
              <c:idx val="0"/>
              <c:layout>
                <c:manualLayout>
                  <c:x val="-1.6254629629629629E-3"/>
                  <c:y val="0"/>
                </c:manualLayout>
              </c:layout>
              <c:showLegendKey val="0"/>
              <c:showVal val="1"/>
              <c:showCatName val="0"/>
              <c:showSerName val="0"/>
              <c:showPercent val="0"/>
              <c:showBubbleSize val="0"/>
            </c:dLbl>
            <c:dLbl>
              <c:idx val="1"/>
              <c:delete val="1"/>
            </c:dLbl>
            <c:dLbl>
              <c:idx val="2"/>
              <c:delete val="1"/>
            </c:dLbl>
            <c:dLbl>
              <c:idx val="3"/>
              <c:delete val="1"/>
            </c:dLbl>
            <c:dLbl>
              <c:idx val="4"/>
              <c:delete val="1"/>
            </c:dLbl>
            <c:dLbl>
              <c:idx val="5"/>
              <c:delete val="1"/>
            </c:dLbl>
            <c:dLbl>
              <c:idx val="6"/>
              <c:delete val="1"/>
            </c:dLbl>
            <c:dLbl>
              <c:idx val="7"/>
              <c:delete val="1"/>
            </c:dLbl>
            <c:dLbl>
              <c:idx val="8"/>
              <c:delete val="1"/>
            </c:dLbl>
            <c:dLbl>
              <c:idx val="9"/>
              <c:delete val="1"/>
            </c:dLbl>
            <c:dLbl>
              <c:idx val="10"/>
              <c:layout>
                <c:manualLayout>
                  <c:x val="-1.4699074074073967E-2"/>
                  <c:y val="7.8395061728395068E-2"/>
                </c:manualLayout>
              </c:layout>
              <c:spPr/>
              <c:txPr>
                <a:bodyPr/>
                <a:lstStyle/>
                <a:p>
                  <a:pPr>
                    <a:defRPr sz="1200" b="1"/>
                  </a:pPr>
                  <a:endParaRPr lang="ja-JP"/>
                </a:p>
              </c:txPr>
              <c:showLegendKey val="0"/>
              <c:showVal val="1"/>
              <c:showCatName val="0"/>
              <c:showSerName val="0"/>
              <c:showPercent val="0"/>
              <c:showBubbleSize val="0"/>
            </c:dLbl>
            <c:txPr>
              <a:bodyPr/>
              <a:lstStyle/>
              <a:p>
                <a:pPr>
                  <a:defRPr sz="1200"/>
                </a:pPr>
                <a:endParaRPr lang="ja-JP"/>
              </a:p>
            </c:txPr>
            <c:showLegendKey val="0"/>
            <c:showVal val="1"/>
            <c:showCatName val="0"/>
            <c:showSerName val="0"/>
            <c:showPercent val="0"/>
            <c:showBubbleSize val="0"/>
            <c:showLeaderLines val="0"/>
          </c:dLbls>
          <c:cat>
            <c:strRef>
              <c:f>'[［重要］元データ：介護保険事業状況報告_提出用.xlsx]介護保険事業状況報告（東芝様依頼）'!$C$4:$M$4</c:f>
              <c:strCache>
                <c:ptCount val="11"/>
                <c:pt idx="0">
                  <c:v>H13年</c:v>
                </c:pt>
                <c:pt idx="1">
                  <c:v>14年</c:v>
                </c:pt>
                <c:pt idx="2">
                  <c:v>15年</c:v>
                </c:pt>
                <c:pt idx="3">
                  <c:v>16年</c:v>
                </c:pt>
                <c:pt idx="4">
                  <c:v>17年</c:v>
                </c:pt>
                <c:pt idx="5">
                  <c:v>18年</c:v>
                </c:pt>
                <c:pt idx="6">
                  <c:v>19年</c:v>
                </c:pt>
                <c:pt idx="7">
                  <c:v>20年</c:v>
                </c:pt>
                <c:pt idx="8">
                  <c:v>21年</c:v>
                </c:pt>
                <c:pt idx="9">
                  <c:v>22年</c:v>
                </c:pt>
                <c:pt idx="10">
                  <c:v>23年</c:v>
                </c:pt>
              </c:strCache>
            </c:strRef>
          </c:cat>
          <c:val>
            <c:numRef>
              <c:f>'[［重要］元データ：介護保険事業状況報告_提出用.xlsx]介護保険事業状況報告（東芝様依頼）'!$C$38:$M$38</c:f>
              <c:numCache>
                <c:formatCode>0.0%</c:formatCode>
                <c:ptCount val="11"/>
                <c:pt idx="0">
                  <c:v>0.1243407945622876</c:v>
                </c:pt>
                <c:pt idx="1">
                  <c:v>0.14418245071511404</c:v>
                </c:pt>
                <c:pt idx="2">
                  <c:v>0.16037685915418409</c:v>
                </c:pt>
                <c:pt idx="3">
                  <c:v>0.16843434343434344</c:v>
                </c:pt>
                <c:pt idx="4">
                  <c:v>0.17059467695091177</c:v>
                </c:pt>
                <c:pt idx="5">
                  <c:v>0.15939755255726387</c:v>
                </c:pt>
                <c:pt idx="6">
                  <c:v>0.15689449463098687</c:v>
                </c:pt>
                <c:pt idx="7">
                  <c:v>0.15442011354420113</c:v>
                </c:pt>
                <c:pt idx="8">
                  <c:v>0.15414771836286656</c:v>
                </c:pt>
                <c:pt idx="9">
                  <c:v>0.16398045928376351</c:v>
                </c:pt>
                <c:pt idx="10">
                  <c:v>0.16972238717339669</c:v>
                </c:pt>
              </c:numCache>
            </c:numRef>
          </c:val>
          <c:smooth val="0"/>
        </c:ser>
        <c:dLbls>
          <c:showLegendKey val="0"/>
          <c:showVal val="0"/>
          <c:showCatName val="0"/>
          <c:showSerName val="0"/>
          <c:showPercent val="0"/>
          <c:showBubbleSize val="0"/>
        </c:dLbls>
        <c:marker val="1"/>
        <c:smooth val="0"/>
        <c:axId val="36658176"/>
        <c:axId val="36692736"/>
      </c:lineChart>
      <c:catAx>
        <c:axId val="36658176"/>
        <c:scaling>
          <c:orientation val="minMax"/>
        </c:scaling>
        <c:delete val="0"/>
        <c:axPos val="b"/>
        <c:majorTickMark val="out"/>
        <c:minorTickMark val="none"/>
        <c:tickLblPos val="nextTo"/>
        <c:txPr>
          <a:bodyPr rot="0"/>
          <a:lstStyle/>
          <a:p>
            <a:pPr>
              <a:defRPr spc="-130" baseline="0">
                <a:latin typeface="ＭＳ Ｐゴシック" pitchFamily="50" charset="-128"/>
                <a:ea typeface="ＭＳ Ｐゴシック" pitchFamily="50" charset="-128"/>
              </a:defRPr>
            </a:pPr>
            <a:endParaRPr lang="ja-JP"/>
          </a:p>
        </c:txPr>
        <c:crossAx val="36692736"/>
        <c:crosses val="autoZero"/>
        <c:auto val="1"/>
        <c:lblAlgn val="ctr"/>
        <c:lblOffset val="100"/>
        <c:noMultiLvlLbl val="0"/>
      </c:catAx>
      <c:valAx>
        <c:axId val="36692736"/>
        <c:scaling>
          <c:orientation val="minMax"/>
          <c:max val="0.24000000000000002"/>
          <c:min val="8.0000000000000016E-2"/>
        </c:scaling>
        <c:delete val="0"/>
        <c:axPos val="l"/>
        <c:majorGridlines/>
        <c:numFmt formatCode="0.0%" sourceLinked="1"/>
        <c:majorTickMark val="out"/>
        <c:minorTickMark val="none"/>
        <c:tickLblPos val="nextTo"/>
        <c:crossAx val="36658176"/>
        <c:crosses val="autoZero"/>
        <c:crossBetween val="between"/>
        <c:majorUnit val="2.0000000000000004E-2"/>
      </c:valAx>
    </c:plotArea>
    <c:legend>
      <c:legendPos val="r"/>
      <c:layout>
        <c:manualLayout>
          <c:xMode val="edge"/>
          <c:yMode val="edge"/>
          <c:x val="8.7693518518518518E-2"/>
          <c:y val="7.6837962962962969E-2"/>
          <c:w val="0.22233564814814818"/>
          <c:h val="0.1750659722222222"/>
        </c:manualLayout>
      </c:layout>
      <c:overlay val="0"/>
      <c:spPr>
        <a:solidFill>
          <a:schemeClr val="bg1"/>
        </a:solidFill>
      </c:spPr>
    </c:legend>
    <c:plotVisOnly val="1"/>
    <c:dispBlanksAs val="gap"/>
    <c:showDLblsOverMax val="0"/>
  </c:chart>
  <c:txPr>
    <a:bodyPr/>
    <a:lstStyle/>
    <a:p>
      <a:pPr>
        <a:defRPr sz="900">
          <a:latin typeface="ＭＳ Ｐゴシック" pitchFamily="50" charset="-128"/>
          <a:ea typeface="ＭＳ Ｐゴシック" pitchFamily="50" charset="-128"/>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5274537037037019E-2"/>
          <c:y val="6.3695987654320982E-2"/>
          <c:w val="0.85474861111111111"/>
          <c:h val="0.82186342592592587"/>
        </c:manualLayout>
      </c:layout>
      <c:lineChart>
        <c:grouping val="standard"/>
        <c:varyColors val="0"/>
        <c:ser>
          <c:idx val="0"/>
          <c:order val="0"/>
          <c:tx>
            <c:strRef>
              <c:f>'介護保険事業状況報告（東芝様依頼）'!$B$5</c:f>
              <c:strCache>
                <c:ptCount val="1"/>
                <c:pt idx="0">
                  <c:v>全国</c:v>
                </c:pt>
              </c:strCache>
            </c:strRef>
          </c:tx>
          <c:spPr>
            <a:ln w="9525">
              <a:solidFill>
                <a:schemeClr val="tx1"/>
              </a:solidFill>
            </a:ln>
          </c:spPr>
          <c:marker>
            <c:symbol val="circle"/>
            <c:size val="5"/>
            <c:spPr>
              <a:solidFill>
                <a:schemeClr val="bg1"/>
              </a:solidFill>
              <a:ln>
                <a:solidFill>
                  <a:schemeClr val="tx1"/>
                </a:solidFill>
              </a:ln>
            </c:spPr>
          </c:marker>
          <c:dLbls>
            <c:dLbl>
              <c:idx val="0"/>
              <c:layout>
                <c:manualLayout>
                  <c:x val="-2.8723579241713943E-2"/>
                  <c:y val="4.8996913580246826E-2"/>
                </c:manualLayout>
              </c:layout>
              <c:showLegendKey val="0"/>
              <c:showVal val="1"/>
              <c:showCatName val="0"/>
              <c:showSerName val="0"/>
              <c:showPercent val="0"/>
              <c:showBubbleSize val="0"/>
            </c:dLbl>
            <c:dLbl>
              <c:idx val="1"/>
              <c:delete val="1"/>
            </c:dLbl>
            <c:dLbl>
              <c:idx val="2"/>
              <c:delete val="1"/>
            </c:dLbl>
            <c:dLbl>
              <c:idx val="3"/>
              <c:delete val="1"/>
            </c:dLbl>
            <c:dLbl>
              <c:idx val="4"/>
              <c:delete val="1"/>
            </c:dLbl>
            <c:dLbl>
              <c:idx val="5"/>
              <c:delete val="1"/>
            </c:dLbl>
            <c:dLbl>
              <c:idx val="6"/>
              <c:delete val="1"/>
            </c:dLbl>
            <c:dLbl>
              <c:idx val="7"/>
              <c:delete val="1"/>
            </c:dLbl>
            <c:dLbl>
              <c:idx val="8"/>
              <c:delete val="1"/>
            </c:dLbl>
            <c:dLbl>
              <c:idx val="9"/>
              <c:delete val="1"/>
            </c:dLbl>
            <c:dLbl>
              <c:idx val="10"/>
              <c:layout>
                <c:manualLayout>
                  <c:x val="-8.1277777777777772E-3"/>
                  <c:y val="6.3695987654320982E-2"/>
                </c:manualLayout>
              </c:layout>
              <c:tx>
                <c:rich>
                  <a:bodyPr/>
                  <a:lstStyle/>
                  <a:p>
                    <a:r>
                      <a:rPr lang="en-US" altLang="en-US" dirty="0" smtClean="0"/>
                      <a:t>17.3%</a:t>
                    </a:r>
                    <a:endParaRPr lang="en-US" altLang="en-US" dirty="0"/>
                  </a:p>
                </c:rich>
              </c:tx>
              <c:showLegendKey val="0"/>
              <c:showVal val="1"/>
              <c:showCatName val="0"/>
              <c:showSerName val="0"/>
              <c:showPercent val="0"/>
              <c:showBubbleSize val="0"/>
            </c:dLbl>
            <c:txPr>
              <a:bodyPr/>
              <a:lstStyle/>
              <a:p>
                <a:pPr>
                  <a:defRPr sz="1200">
                    <a:latin typeface="ＭＳ Ｐゴシック" pitchFamily="50" charset="-128"/>
                    <a:ea typeface="ＭＳ Ｐゴシック" pitchFamily="50" charset="-128"/>
                  </a:defRPr>
                </a:pPr>
                <a:endParaRPr lang="ja-JP"/>
              </a:p>
            </c:txPr>
            <c:showLegendKey val="0"/>
            <c:showVal val="1"/>
            <c:showCatName val="0"/>
            <c:showSerName val="0"/>
            <c:showPercent val="0"/>
            <c:showBubbleSize val="0"/>
            <c:showLeaderLines val="0"/>
          </c:dLbls>
          <c:cat>
            <c:strRef>
              <c:f>'介護保険事業状況報告（東芝様依頼）'!$C$4:$M$4</c:f>
              <c:strCache>
                <c:ptCount val="11"/>
                <c:pt idx="0">
                  <c:v>H13年</c:v>
                </c:pt>
                <c:pt idx="1">
                  <c:v>14年</c:v>
                </c:pt>
                <c:pt idx="2">
                  <c:v>15年</c:v>
                </c:pt>
                <c:pt idx="3">
                  <c:v>16年</c:v>
                </c:pt>
                <c:pt idx="4">
                  <c:v>17年</c:v>
                </c:pt>
                <c:pt idx="5">
                  <c:v>18年</c:v>
                </c:pt>
                <c:pt idx="6">
                  <c:v>19年</c:v>
                </c:pt>
                <c:pt idx="7">
                  <c:v>20年</c:v>
                </c:pt>
                <c:pt idx="8">
                  <c:v>21年</c:v>
                </c:pt>
                <c:pt idx="9">
                  <c:v>22年</c:v>
                </c:pt>
                <c:pt idx="10">
                  <c:v>23年</c:v>
                </c:pt>
              </c:strCache>
            </c:strRef>
          </c:cat>
          <c:val>
            <c:numRef>
              <c:f>'介護保険事業状況報告（東芝様依頼）'!$C$5:$M$5</c:f>
              <c:numCache>
                <c:formatCode>0.0%</c:formatCode>
                <c:ptCount val="11"/>
                <c:pt idx="0">
                  <c:v>0.12418971818840795</c:v>
                </c:pt>
                <c:pt idx="1">
                  <c:v>0.13889027698368542</c:v>
                </c:pt>
                <c:pt idx="2">
                  <c:v>0.15122750594473389</c:v>
                </c:pt>
                <c:pt idx="3">
                  <c:v>0.15701287162053457</c:v>
                </c:pt>
                <c:pt idx="4" formatCode="0.00%">
                  <c:v>0.16134806970238774</c:v>
                </c:pt>
                <c:pt idx="5" formatCode="0.00%">
                  <c:v>0.15885316307618774</c:v>
                </c:pt>
                <c:pt idx="6">
                  <c:v>0.15913633822420212</c:v>
                </c:pt>
                <c:pt idx="7">
                  <c:v>0.15975717377708454</c:v>
                </c:pt>
                <c:pt idx="8">
                  <c:v>0.16240842233222319</c:v>
                </c:pt>
                <c:pt idx="9">
                  <c:v>0.16864940577967238</c:v>
                </c:pt>
                <c:pt idx="10" formatCode="0.00%">
                  <c:v>0.17292227717347888</c:v>
                </c:pt>
              </c:numCache>
            </c:numRef>
          </c:val>
          <c:smooth val="0"/>
        </c:ser>
        <c:ser>
          <c:idx val="1"/>
          <c:order val="1"/>
          <c:tx>
            <c:strRef>
              <c:f>'介護保険事業状況報告（東芝様依頼）'!$B$34</c:f>
              <c:strCache>
                <c:ptCount val="1"/>
                <c:pt idx="0">
                  <c:v>岡山県</c:v>
                </c:pt>
              </c:strCache>
            </c:strRef>
          </c:tx>
          <c:spPr>
            <a:ln w="12700">
              <a:solidFill>
                <a:schemeClr val="tx1"/>
              </a:solidFill>
            </a:ln>
          </c:spPr>
          <c:marker>
            <c:symbol val="triangle"/>
            <c:size val="5"/>
            <c:spPr>
              <a:solidFill>
                <a:srgbClr val="FF99FF"/>
              </a:solidFill>
              <a:ln>
                <a:solidFill>
                  <a:schemeClr val="tx1"/>
                </a:solidFill>
              </a:ln>
            </c:spPr>
          </c:marker>
          <c:dLbls>
            <c:dLbl>
              <c:idx val="0"/>
              <c:layout>
                <c:manualLayout>
                  <c:x val="-4.439098610083065E-2"/>
                  <c:y val="6.3695987654320982E-2"/>
                </c:manualLayout>
              </c:layout>
              <c:spPr/>
              <c:txPr>
                <a:bodyPr/>
                <a:lstStyle/>
                <a:p>
                  <a:pPr>
                    <a:defRPr sz="1200" i="1">
                      <a:latin typeface="ＭＳ Ｐ明朝" pitchFamily="18" charset="-128"/>
                      <a:ea typeface="ＭＳ Ｐ明朝" pitchFamily="18" charset="-128"/>
                    </a:defRPr>
                  </a:pPr>
                  <a:endParaRPr lang="ja-JP"/>
                </a:p>
              </c:txPr>
              <c:showLegendKey val="0"/>
              <c:showVal val="1"/>
              <c:showCatName val="0"/>
              <c:showSerName val="0"/>
              <c:showPercent val="0"/>
              <c:showBubbleSize val="0"/>
            </c:dLbl>
            <c:dLbl>
              <c:idx val="1"/>
              <c:delete val="1"/>
            </c:dLbl>
            <c:dLbl>
              <c:idx val="2"/>
              <c:delete val="1"/>
            </c:dLbl>
            <c:dLbl>
              <c:idx val="3"/>
              <c:delete val="1"/>
            </c:dLbl>
            <c:dLbl>
              <c:idx val="4"/>
              <c:delete val="1"/>
            </c:dLbl>
            <c:dLbl>
              <c:idx val="5"/>
              <c:delete val="1"/>
            </c:dLbl>
            <c:dLbl>
              <c:idx val="6"/>
              <c:delete val="1"/>
            </c:dLbl>
            <c:dLbl>
              <c:idx val="7"/>
              <c:delete val="1"/>
            </c:dLbl>
            <c:dLbl>
              <c:idx val="8"/>
              <c:delete val="1"/>
            </c:dLbl>
            <c:dLbl>
              <c:idx val="9"/>
              <c:delete val="1"/>
            </c:dLbl>
            <c:dLbl>
              <c:idx val="10"/>
              <c:layout>
                <c:manualLayout>
                  <c:x val="-2.3501110288674961E-2"/>
                  <c:y val="-5.3896990740740738E-2"/>
                </c:manualLayout>
              </c:layout>
              <c:spPr/>
              <c:txPr>
                <a:bodyPr/>
                <a:lstStyle/>
                <a:p>
                  <a:pPr>
                    <a:defRPr sz="1200" i="1">
                      <a:latin typeface="ＭＳ Ｐ明朝" pitchFamily="18" charset="-128"/>
                      <a:ea typeface="ＭＳ Ｐ明朝" pitchFamily="18" charset="-128"/>
                    </a:defRPr>
                  </a:pPr>
                  <a:endParaRPr lang="ja-JP"/>
                </a:p>
              </c:txPr>
              <c:showLegendKey val="0"/>
              <c:showVal val="1"/>
              <c:showCatName val="0"/>
              <c:showSerName val="0"/>
              <c:showPercent val="0"/>
              <c:showBubbleSize val="0"/>
            </c:dLbl>
            <c:txPr>
              <a:bodyPr/>
              <a:lstStyle/>
              <a:p>
                <a:pPr>
                  <a:defRPr i="1">
                    <a:latin typeface="ＭＳ Ｐ明朝" pitchFamily="18" charset="-128"/>
                    <a:ea typeface="ＭＳ Ｐ明朝" pitchFamily="18" charset="-128"/>
                  </a:defRPr>
                </a:pPr>
                <a:endParaRPr lang="ja-JP"/>
              </a:p>
            </c:txPr>
            <c:showLegendKey val="0"/>
            <c:showVal val="1"/>
            <c:showCatName val="0"/>
            <c:showSerName val="0"/>
            <c:showPercent val="0"/>
            <c:showBubbleSize val="0"/>
            <c:showLeaderLines val="0"/>
          </c:dLbls>
          <c:cat>
            <c:strRef>
              <c:f>'介護保険事業状況報告（東芝様依頼）'!$C$4:$M$4</c:f>
              <c:strCache>
                <c:ptCount val="11"/>
                <c:pt idx="0">
                  <c:v>H13年</c:v>
                </c:pt>
                <c:pt idx="1">
                  <c:v>14年</c:v>
                </c:pt>
                <c:pt idx="2">
                  <c:v>15年</c:v>
                </c:pt>
                <c:pt idx="3">
                  <c:v>16年</c:v>
                </c:pt>
                <c:pt idx="4">
                  <c:v>17年</c:v>
                </c:pt>
                <c:pt idx="5">
                  <c:v>18年</c:v>
                </c:pt>
                <c:pt idx="6">
                  <c:v>19年</c:v>
                </c:pt>
                <c:pt idx="7">
                  <c:v>20年</c:v>
                </c:pt>
                <c:pt idx="8">
                  <c:v>21年</c:v>
                </c:pt>
                <c:pt idx="9">
                  <c:v>22年</c:v>
                </c:pt>
                <c:pt idx="10">
                  <c:v>23年</c:v>
                </c:pt>
              </c:strCache>
            </c:strRef>
          </c:cat>
          <c:val>
            <c:numRef>
              <c:f>'介護保険事業状況報告（東芝様依頼）'!$C$34:$M$34</c:f>
              <c:numCache>
                <c:formatCode>0.0%</c:formatCode>
                <c:ptCount val="11"/>
                <c:pt idx="0">
                  <c:v>0.14853403166941082</c:v>
                </c:pt>
                <c:pt idx="1">
                  <c:v>0.16487054317731423</c:v>
                </c:pt>
                <c:pt idx="2">
                  <c:v>0.1768305172133714</c:v>
                </c:pt>
                <c:pt idx="3">
                  <c:v>0.18262084588638886</c:v>
                </c:pt>
                <c:pt idx="4">
                  <c:v>0.18744403790650638</c:v>
                </c:pt>
                <c:pt idx="5">
                  <c:v>0.184602797280115</c:v>
                </c:pt>
                <c:pt idx="6">
                  <c:v>0.18511073799364738</c:v>
                </c:pt>
                <c:pt idx="7">
                  <c:v>0.18649392438291207</c:v>
                </c:pt>
                <c:pt idx="8">
                  <c:v>0.18888750182052721</c:v>
                </c:pt>
                <c:pt idx="9">
                  <c:v>0.19495903856157273</c:v>
                </c:pt>
                <c:pt idx="10">
                  <c:v>0.19958355826328372</c:v>
                </c:pt>
              </c:numCache>
            </c:numRef>
          </c:val>
          <c:smooth val="0"/>
        </c:ser>
        <c:ser>
          <c:idx val="2"/>
          <c:order val="2"/>
          <c:tx>
            <c:strRef>
              <c:f>'介護保険事業状況報告（東芝様依頼）'!$B$35</c:f>
              <c:strCache>
                <c:ptCount val="1"/>
                <c:pt idx="0">
                  <c:v>総社市</c:v>
                </c:pt>
              </c:strCache>
            </c:strRef>
          </c:tx>
          <c:spPr>
            <a:ln w="38100">
              <a:solidFill>
                <a:schemeClr val="tx2"/>
              </a:solidFill>
            </a:ln>
          </c:spPr>
          <c:marker>
            <c:symbol val="diamond"/>
            <c:size val="7"/>
            <c:spPr>
              <a:solidFill>
                <a:schemeClr val="tx2"/>
              </a:solidFill>
              <a:ln w="25400">
                <a:solidFill>
                  <a:schemeClr val="tx2"/>
                </a:solidFill>
              </a:ln>
            </c:spPr>
          </c:marker>
          <c:dLbls>
            <c:dLbl>
              <c:idx val="0"/>
              <c:layout>
                <c:manualLayout>
                  <c:x val="-4.7002220577350096E-2"/>
                  <c:y val="-6.3695987654320982E-2"/>
                </c:manualLayout>
              </c:layout>
              <c:spPr/>
              <c:txPr>
                <a:bodyPr/>
                <a:lstStyle/>
                <a:p>
                  <a:pPr>
                    <a:defRPr sz="1200" b="1">
                      <a:latin typeface="ＭＳ Ｐゴシック" pitchFamily="50" charset="-128"/>
                      <a:ea typeface="ＭＳ Ｐゴシック" pitchFamily="50" charset="-128"/>
                    </a:defRPr>
                  </a:pPr>
                  <a:endParaRPr lang="ja-JP"/>
                </a:p>
              </c:txPr>
              <c:showLegendKey val="0"/>
              <c:showVal val="1"/>
              <c:showCatName val="0"/>
              <c:showSerName val="0"/>
              <c:showPercent val="0"/>
              <c:showBubbleSize val="0"/>
            </c:dLbl>
            <c:dLbl>
              <c:idx val="1"/>
              <c:delete val="1"/>
            </c:dLbl>
            <c:dLbl>
              <c:idx val="2"/>
              <c:delete val="1"/>
            </c:dLbl>
            <c:dLbl>
              <c:idx val="3"/>
              <c:delete val="1"/>
            </c:dLbl>
            <c:dLbl>
              <c:idx val="4"/>
              <c:delete val="1"/>
            </c:dLbl>
            <c:dLbl>
              <c:idx val="5"/>
              <c:delete val="1"/>
            </c:dLbl>
            <c:dLbl>
              <c:idx val="6"/>
              <c:delete val="1"/>
            </c:dLbl>
            <c:dLbl>
              <c:idx val="7"/>
              <c:delete val="1"/>
            </c:dLbl>
            <c:dLbl>
              <c:idx val="8"/>
              <c:delete val="1"/>
            </c:dLbl>
            <c:dLbl>
              <c:idx val="9"/>
              <c:delete val="1"/>
            </c:dLbl>
            <c:dLbl>
              <c:idx val="10"/>
              <c:layout>
                <c:manualLayout>
                  <c:x val="-2.611234476519441E-2"/>
                  <c:y val="-3.9197530864197534E-2"/>
                </c:manualLayout>
              </c:layout>
              <c:spPr/>
              <c:txPr>
                <a:bodyPr/>
                <a:lstStyle/>
                <a:p>
                  <a:pPr>
                    <a:defRPr sz="1200" b="1">
                      <a:latin typeface="ＭＳ Ｐゴシック" pitchFamily="50" charset="-128"/>
                      <a:ea typeface="ＭＳ Ｐゴシック" pitchFamily="50" charset="-128"/>
                    </a:defRPr>
                  </a:pPr>
                  <a:endParaRPr lang="ja-JP"/>
                </a:p>
              </c:txPr>
              <c:showLegendKey val="0"/>
              <c:showVal val="1"/>
              <c:showCatName val="0"/>
              <c:showSerName val="0"/>
              <c:showPercent val="0"/>
              <c:showBubbleSize val="0"/>
            </c:dLbl>
            <c:txPr>
              <a:bodyPr/>
              <a:lstStyle/>
              <a:p>
                <a:pPr>
                  <a:defRPr b="1">
                    <a:latin typeface="ＭＳ Ｐゴシック" pitchFamily="50" charset="-128"/>
                    <a:ea typeface="ＭＳ Ｐゴシック" pitchFamily="50" charset="-128"/>
                  </a:defRPr>
                </a:pPr>
                <a:endParaRPr lang="ja-JP"/>
              </a:p>
            </c:txPr>
            <c:showLegendKey val="0"/>
            <c:showVal val="1"/>
            <c:showCatName val="0"/>
            <c:showSerName val="0"/>
            <c:showPercent val="0"/>
            <c:showBubbleSize val="0"/>
            <c:showLeaderLines val="0"/>
          </c:dLbls>
          <c:cat>
            <c:strRef>
              <c:f>'介護保険事業状況報告（東芝様依頼）'!$C$4:$M$4</c:f>
              <c:strCache>
                <c:ptCount val="11"/>
                <c:pt idx="0">
                  <c:v>H13年</c:v>
                </c:pt>
                <c:pt idx="1">
                  <c:v>14年</c:v>
                </c:pt>
                <c:pt idx="2">
                  <c:v>15年</c:v>
                </c:pt>
                <c:pt idx="3">
                  <c:v>16年</c:v>
                </c:pt>
                <c:pt idx="4">
                  <c:v>17年</c:v>
                </c:pt>
                <c:pt idx="5">
                  <c:v>18年</c:v>
                </c:pt>
                <c:pt idx="6">
                  <c:v>19年</c:v>
                </c:pt>
                <c:pt idx="7">
                  <c:v>20年</c:v>
                </c:pt>
                <c:pt idx="8">
                  <c:v>21年</c:v>
                </c:pt>
                <c:pt idx="9">
                  <c:v>22年</c:v>
                </c:pt>
                <c:pt idx="10">
                  <c:v>23年</c:v>
                </c:pt>
              </c:strCache>
            </c:strRef>
          </c:cat>
          <c:val>
            <c:numRef>
              <c:f>'介護保険事業状況報告（東芝様依頼）'!$C$35:$M$35</c:f>
              <c:numCache>
                <c:formatCode>0.0%</c:formatCode>
                <c:ptCount val="11"/>
                <c:pt idx="0">
                  <c:v>0.15187239944521497</c:v>
                </c:pt>
                <c:pt idx="1">
                  <c:v>0.16808111152835148</c:v>
                </c:pt>
                <c:pt idx="2">
                  <c:v>0.17824639289678135</c:v>
                </c:pt>
                <c:pt idx="3">
                  <c:v>0.18340036563071299</c:v>
                </c:pt>
                <c:pt idx="4">
                  <c:v>0.18499677581142079</c:v>
                </c:pt>
                <c:pt idx="5">
                  <c:v>0.17986212659285566</c:v>
                </c:pt>
                <c:pt idx="6">
                  <c:v>0.17449755567626291</c:v>
                </c:pt>
                <c:pt idx="7">
                  <c:v>0.17056105610561056</c:v>
                </c:pt>
                <c:pt idx="8">
                  <c:v>0.17114550281681021</c:v>
                </c:pt>
                <c:pt idx="9">
                  <c:v>0.17719974309569686</c:v>
                </c:pt>
                <c:pt idx="10">
                  <c:v>0.18089887640449437</c:v>
                </c:pt>
              </c:numCache>
            </c:numRef>
          </c:val>
          <c:smooth val="0"/>
        </c:ser>
        <c:dLbls>
          <c:showLegendKey val="0"/>
          <c:showVal val="0"/>
          <c:showCatName val="0"/>
          <c:showSerName val="0"/>
          <c:showPercent val="0"/>
          <c:showBubbleSize val="0"/>
        </c:dLbls>
        <c:marker val="1"/>
        <c:smooth val="0"/>
        <c:axId val="102983168"/>
        <c:axId val="102984704"/>
      </c:lineChart>
      <c:catAx>
        <c:axId val="102983168"/>
        <c:scaling>
          <c:orientation val="minMax"/>
        </c:scaling>
        <c:delete val="0"/>
        <c:axPos val="b"/>
        <c:majorTickMark val="out"/>
        <c:minorTickMark val="none"/>
        <c:tickLblPos val="nextTo"/>
        <c:txPr>
          <a:bodyPr rot="0"/>
          <a:lstStyle/>
          <a:p>
            <a:pPr>
              <a:defRPr sz="900" spc="-130" baseline="0">
                <a:latin typeface="ＭＳ Ｐゴシック" pitchFamily="50" charset="-128"/>
                <a:ea typeface="ＭＳ Ｐゴシック" pitchFamily="50" charset="-128"/>
              </a:defRPr>
            </a:pPr>
            <a:endParaRPr lang="ja-JP"/>
          </a:p>
        </c:txPr>
        <c:crossAx val="102984704"/>
        <c:crosses val="autoZero"/>
        <c:auto val="1"/>
        <c:lblAlgn val="ctr"/>
        <c:lblOffset val="100"/>
        <c:noMultiLvlLbl val="0"/>
      </c:catAx>
      <c:valAx>
        <c:axId val="102984704"/>
        <c:scaling>
          <c:orientation val="minMax"/>
          <c:max val="0.24000000000000002"/>
          <c:min val="8.0000000000000016E-2"/>
        </c:scaling>
        <c:delete val="0"/>
        <c:axPos val="l"/>
        <c:majorGridlines/>
        <c:numFmt formatCode="0.0%" sourceLinked="1"/>
        <c:majorTickMark val="out"/>
        <c:minorTickMark val="none"/>
        <c:tickLblPos val="nextTo"/>
        <c:txPr>
          <a:bodyPr/>
          <a:lstStyle/>
          <a:p>
            <a:pPr>
              <a:defRPr sz="900">
                <a:latin typeface="ＭＳ Ｐゴシック" pitchFamily="50" charset="-128"/>
                <a:ea typeface="ＭＳ Ｐゴシック" pitchFamily="50" charset="-128"/>
              </a:defRPr>
            </a:pPr>
            <a:endParaRPr lang="ja-JP"/>
          </a:p>
        </c:txPr>
        <c:crossAx val="102983168"/>
        <c:crosses val="autoZero"/>
        <c:crossBetween val="between"/>
        <c:majorUnit val="2.0000000000000004E-2"/>
      </c:valAx>
    </c:plotArea>
    <c:legend>
      <c:legendPos val="r"/>
      <c:layout>
        <c:manualLayout>
          <c:xMode val="edge"/>
          <c:yMode val="edge"/>
          <c:x val="0.10434652777777778"/>
          <c:y val="6.8217592592592594E-2"/>
          <c:w val="0.2063224537037037"/>
          <c:h val="0.19230671296296295"/>
        </c:manualLayout>
      </c:layout>
      <c:overlay val="0"/>
      <c:spPr>
        <a:solidFill>
          <a:schemeClr val="bg1"/>
        </a:solidFill>
      </c:spPr>
      <c:txPr>
        <a:bodyPr/>
        <a:lstStyle/>
        <a:p>
          <a:pPr>
            <a:defRPr sz="900"/>
          </a:pPr>
          <a:endParaRPr lang="ja-JP"/>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D2276B7C-4569-4E27-BD60-F8325AA75BD8}" type="datetimeFigureOut">
              <a:rPr kumimoji="1" lang="ja-JP" altLang="en-US" smtClean="0"/>
              <a:t>2015/6/1</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15DDC63A-4E04-4CFF-87FB-F4E457F1D631}" type="slidenum">
              <a:rPr kumimoji="1" lang="ja-JP" altLang="en-US" smtClean="0"/>
              <a:t>‹#›</a:t>
            </a:fld>
            <a:endParaRPr kumimoji="1" lang="ja-JP" altLang="en-US"/>
          </a:p>
        </p:txBody>
      </p:sp>
    </p:spTree>
    <p:extLst>
      <p:ext uri="{BB962C8B-B14F-4D97-AF65-F5344CB8AC3E}">
        <p14:creationId xmlns:p14="http://schemas.microsoft.com/office/powerpoint/2010/main" val="42179868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5688" tIns="47844" rIns="95688" bIns="47844"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5688" tIns="47844" rIns="95688" bIns="47844" rtlCol="0"/>
          <a:lstStyle>
            <a:lvl1pPr algn="r">
              <a:defRPr sz="1300"/>
            </a:lvl1pPr>
          </a:lstStyle>
          <a:p>
            <a:fld id="{30B5B6DB-E5ED-43A6-A7A1-5659AE97A17A}" type="datetimeFigureOut">
              <a:rPr kumimoji="1" lang="ja-JP" altLang="en-US" smtClean="0"/>
              <a:t>2015/6/1</a:t>
            </a:fld>
            <a:endParaRPr kumimoji="1" lang="ja-JP" altLang="en-US"/>
          </a:p>
        </p:txBody>
      </p:sp>
      <p:sp>
        <p:nvSpPr>
          <p:cNvPr id="4" name="スライド イメージ プレースホルダー 3"/>
          <p:cNvSpPr>
            <a:spLocks noGrp="1" noRot="1" noChangeAspect="1"/>
          </p:cNvSpPr>
          <p:nvPr>
            <p:ph type="sldImg" idx="2"/>
          </p:nvPr>
        </p:nvSpPr>
        <p:spPr>
          <a:xfrm>
            <a:off x="712788" y="744538"/>
            <a:ext cx="5381625" cy="3727450"/>
          </a:xfrm>
          <a:prstGeom prst="rect">
            <a:avLst/>
          </a:prstGeom>
          <a:noFill/>
          <a:ln w="12700">
            <a:solidFill>
              <a:prstClr val="black"/>
            </a:solidFill>
          </a:ln>
        </p:spPr>
        <p:txBody>
          <a:bodyPr vert="horz" lIns="95688" tIns="47844" rIns="95688" bIns="47844" rtlCol="0" anchor="ctr"/>
          <a:lstStyle/>
          <a:p>
            <a:endParaRPr lang="ja-JP" altLang="en-US"/>
          </a:p>
        </p:txBody>
      </p:sp>
      <p:sp>
        <p:nvSpPr>
          <p:cNvPr id="5" name="ノート プレースホルダー 4"/>
          <p:cNvSpPr>
            <a:spLocks noGrp="1"/>
          </p:cNvSpPr>
          <p:nvPr>
            <p:ph type="body" sz="quarter" idx="3"/>
          </p:nvPr>
        </p:nvSpPr>
        <p:spPr>
          <a:xfrm>
            <a:off x="680720" y="4721187"/>
            <a:ext cx="5445760" cy="4472702"/>
          </a:xfrm>
          <a:prstGeom prst="rect">
            <a:avLst/>
          </a:prstGeom>
        </p:spPr>
        <p:txBody>
          <a:bodyPr vert="horz" lIns="95688" tIns="47844" rIns="95688" bIns="4784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5688" tIns="47844" rIns="95688" bIns="4784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6967"/>
          </a:xfrm>
          <a:prstGeom prst="rect">
            <a:avLst/>
          </a:prstGeom>
        </p:spPr>
        <p:txBody>
          <a:bodyPr vert="horz" lIns="95688" tIns="47844" rIns="95688" bIns="47844" rtlCol="0" anchor="b"/>
          <a:lstStyle>
            <a:lvl1pPr algn="r">
              <a:defRPr sz="1300"/>
            </a:lvl1pPr>
          </a:lstStyle>
          <a:p>
            <a:fld id="{6DBD21F5-9C51-43D2-8E34-71EB923BF425}" type="slidenum">
              <a:rPr kumimoji="1" lang="ja-JP" altLang="en-US" smtClean="0"/>
              <a:t>‹#›</a:t>
            </a:fld>
            <a:endParaRPr kumimoji="1" lang="ja-JP" altLang="en-US"/>
          </a:p>
        </p:txBody>
      </p:sp>
    </p:spTree>
    <p:extLst>
      <p:ext uri="{BB962C8B-B14F-4D97-AF65-F5344CB8AC3E}">
        <p14:creationId xmlns:p14="http://schemas.microsoft.com/office/powerpoint/2010/main" val="30262109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xfrm>
            <a:off x="714375" y="746125"/>
            <a:ext cx="5380038" cy="3725863"/>
          </a:xfrm>
          <a:ln/>
        </p:spPr>
      </p:sp>
      <p:sp>
        <p:nvSpPr>
          <p:cNvPr id="88067"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txBox="1">
            <a:spLocks noGrp="1" noChangeArrowheads="1"/>
          </p:cNvSpPr>
          <p:nvPr/>
        </p:nvSpPr>
        <p:spPr bwMode="auto">
          <a:xfrm>
            <a:off x="3855839" y="9440647"/>
            <a:ext cx="2949787" cy="496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tIns="45716" rIns="91432" bIns="45716" anchor="b"/>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algn="r" fontAlgn="base">
              <a:spcBef>
                <a:spcPct val="0"/>
              </a:spcBef>
              <a:spcAft>
                <a:spcPct val="0"/>
              </a:spcAft>
            </a:pPr>
            <a:fld id="{AD31CE24-5741-4208-B9C1-CE65EAED3DAD}" type="slidenum">
              <a:rPr lang="en-US" altLang="ja-JP" sz="1200">
                <a:solidFill>
                  <a:srgbClr val="000000"/>
                </a:solidFill>
              </a:rPr>
              <a:pPr algn="r" fontAlgn="base">
                <a:spcBef>
                  <a:spcPct val="0"/>
                </a:spcBef>
                <a:spcAft>
                  <a:spcPct val="0"/>
                </a:spcAft>
              </a:pPr>
              <a:t>1</a:t>
            </a:fld>
            <a:endParaRPr lang="en-US" altLang="ja-JP" sz="1200">
              <a:solidFill>
                <a:srgbClr val="000000"/>
              </a:solidFill>
            </a:endParaRPr>
          </a:p>
        </p:txBody>
      </p:sp>
      <p:sp>
        <p:nvSpPr>
          <p:cNvPr id="17411" name="Rectangle 2"/>
          <p:cNvSpPr>
            <a:spLocks noGrp="1" noRot="1" noChangeAspect="1" noChangeArrowheads="1" noTextEdit="1"/>
          </p:cNvSpPr>
          <p:nvPr>
            <p:ph type="sldImg"/>
          </p:nvPr>
        </p:nvSpPr>
        <p:spPr bwMode="auto">
          <a:xfrm>
            <a:off x="714375" y="746125"/>
            <a:ext cx="5380038"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xfrm>
            <a:off x="714375" y="746125"/>
            <a:ext cx="5380038" cy="3725863"/>
          </a:xfrm>
          <a:ln/>
        </p:spPr>
      </p:sp>
      <p:sp>
        <p:nvSpPr>
          <p:cNvPr id="8806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6357BF3-16C3-4418-84F6-F3749E63C2BB}"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2980518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4538"/>
            <a:ext cx="5381625" cy="372745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B585D994-854A-427C-95D2-4279922834B2}" type="slidenum">
              <a:rPr lang="ja-JP" altLang="en-US" smtClean="0">
                <a:solidFill>
                  <a:prstClr val="black"/>
                </a:solidFill>
              </a:rPr>
              <a:pPr>
                <a:defRPr/>
              </a:pPr>
              <a:t>4</a:t>
            </a:fld>
            <a:endParaRPr lang="ja-JP" altLang="en-US">
              <a:solidFill>
                <a:prstClr val="black"/>
              </a:solidFill>
            </a:endParaRPr>
          </a:p>
        </p:txBody>
      </p:sp>
    </p:spTree>
    <p:extLst>
      <p:ext uri="{BB962C8B-B14F-4D97-AF65-F5344CB8AC3E}">
        <p14:creationId xmlns:p14="http://schemas.microsoft.com/office/powerpoint/2010/main" val="1258586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4538"/>
            <a:ext cx="5381625" cy="3727450"/>
          </a:xfrm>
        </p:spPr>
      </p:sp>
      <p:sp>
        <p:nvSpPr>
          <p:cNvPr id="3" name="ノート プレースホルダー 2"/>
          <p:cNvSpPr>
            <a:spLocks noGrp="1"/>
          </p:cNvSpPr>
          <p:nvPr>
            <p:ph type="body" idx="1"/>
          </p:nvPr>
        </p:nvSpPr>
        <p:spPr/>
        <p:txBody>
          <a:bodyPr/>
          <a:lstStyle/>
          <a:p>
            <a:r>
              <a:rPr kumimoji="1" lang="ja-JP" altLang="en-US" dirty="0" smtClean="0"/>
              <a:t>え</a:t>
            </a:r>
            <a:endParaRPr kumimoji="1" lang="ja-JP" altLang="en-US" dirty="0"/>
          </a:p>
        </p:txBody>
      </p:sp>
    </p:spTree>
    <p:extLst>
      <p:ext uri="{BB962C8B-B14F-4D97-AF65-F5344CB8AC3E}">
        <p14:creationId xmlns:p14="http://schemas.microsoft.com/office/powerpoint/2010/main" val="1258586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6978451-CBDB-4BB3-8FCA-A5EDC529CAC6}" type="slidenum">
              <a:rPr lang="ja-JP" altLang="en-US" smtClean="0">
                <a:solidFill>
                  <a:prstClr val="black"/>
                </a:solidFill>
              </a:rPr>
              <a:pPr/>
              <a:t>8</a:t>
            </a:fld>
            <a:endParaRPr lang="ja-JP" altLang="en-US">
              <a:solidFill>
                <a:prstClr val="black"/>
              </a:solidFill>
            </a:endParaRPr>
          </a:p>
        </p:txBody>
      </p:sp>
    </p:spTree>
    <p:extLst>
      <p:ext uri="{BB962C8B-B14F-4D97-AF65-F5344CB8AC3E}">
        <p14:creationId xmlns:p14="http://schemas.microsoft.com/office/powerpoint/2010/main" val="2858289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1222"/>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2"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48454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30406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596"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208348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1218"/>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55F3FBA-EEF3-41A8-B227-508E98D3A66F}"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CE98AE0-BE98-4E8C-BBDC-F98D666762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282332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3528B11-DF72-40AC-922B-D0C9709BD593}"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CE98AE0-BE98-4E8C-BBDC-F98D666762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180022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693"/>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E150ED7-7EEA-4121-A610-9621D57EF921}"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CE98AE0-BE98-4E8C-BBDC-F98D666762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319908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596"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FB29D74-88C5-4DCD-A950-E712853BD5CC}"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CE98AE0-BE98-4E8C-BBDC-F98D666762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000628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3E7A03D-8000-488E-BA73-FDD25EEA67D7}"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FCE98AE0-BE98-4E8C-BBDC-F98D666762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17698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7A118BA-A901-486C-AEE5-FD9FD97C36F2}"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FCE98AE0-BE98-4E8C-BBDC-F98D666762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056045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287C64B-168B-4E66-A56A-65948E3F68BC}"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FCE98AE0-BE98-4E8C-BBDC-F98D666762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626375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3328"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A0FC30D-5C63-4138-8F50-F96064209C89}"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CE98AE0-BE98-4E8C-BBDC-F98D666762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66113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359543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76"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7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7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4FBFF97-6454-49E1-8335-D2A65ED9B0F2}"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CE98AE0-BE98-4E8C-BBDC-F98D666762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052149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FD8A8FE-018D-4135-A804-D94EFF57C614}"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CE98AE0-BE98-4E8C-BBDC-F98D666762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800679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596"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0249AA-2597-44F0-96D6-A15AACC73260}"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CE98AE0-BE98-4E8C-BBDC-F98D666762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978287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a:xfrm>
            <a:off x="3384550" y="6357263"/>
            <a:ext cx="3136900" cy="365125"/>
          </a:xfrm>
          <a:prstGeom prst="rect">
            <a:avLst/>
          </a:prstGeom>
        </p:spPr>
        <p:txBody>
          <a:bodyPr/>
          <a:lstStyle/>
          <a:p>
            <a:pPr algn="ctr" fontAlgn="base">
              <a:spcBef>
                <a:spcPct val="0"/>
              </a:spcBef>
              <a:spcAft>
                <a:spcPct val="0"/>
              </a:spcAft>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4D2F3A38-9BCB-4EAC-8028-262564C0E3C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640423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3295" y="2131169"/>
            <a:ext cx="8420101"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A9C429E7-9DB8-47B1-99B4-EB5618275D70}"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3688401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6142D23-9E77-4396-A934-832E70D058BE}"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090846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839" y="4407644"/>
            <a:ext cx="8420101"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839" y="2906713"/>
            <a:ext cx="842010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F776856C-AD5F-4737-A9AA-4DD910F2F613}"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622013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597"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F4AB111-BED6-4ACD-89E0-8ED5F55A0AAD}"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643343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53767D95-203E-4D7D-B271-8F5F1E91CA18}"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60124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60D2A97F-8478-473F-BC98-E2ECF679567B}"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16505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697"/>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7098865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52FF746-4C6A-4119-B831-C0C254D65356}"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146612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463" y="273050"/>
            <a:ext cx="3259007"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3301"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463" y="1435102"/>
            <a:ext cx="3259007"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482A9DA-5EC7-432C-9DE4-82882BCAAA47}"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8368262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7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7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 3"/>
          <p:cNvSpPr>
            <a:spLocks noGrp="1"/>
          </p:cNvSpPr>
          <p:nvPr>
            <p:ph type="body" sz="half" idx="2"/>
          </p:nvPr>
        </p:nvSpPr>
        <p:spPr>
          <a:xfrm>
            <a:off x="194167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3D84DEC-43DA-4B03-B5BA-9E4777566555}"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583071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5677C53-308A-41DF-A86E-A39B21499141}"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6000296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2199" y="274639"/>
            <a:ext cx="2228849"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12" y="274639"/>
            <a:ext cx="6521451"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A0080AA-BFAF-4818-8CFF-1EFDAC1D011E}"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4592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5" y="274648"/>
            <a:ext cx="89154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日付プレースホルダ 2"/>
          <p:cNvSpPr>
            <a:spLocks noGrp="1"/>
          </p:cNvSpPr>
          <p:nvPr>
            <p:ph type="dt" sz="half" idx="10"/>
          </p:nvPr>
        </p:nvSpPr>
        <p:spPr>
          <a:xfrm>
            <a:off x="495358" y="6245226"/>
            <a:ext cx="2311399" cy="476250"/>
          </a:xfrm>
        </p:spPr>
        <p:txBody>
          <a:bodyPr/>
          <a:lstStyle>
            <a:lvl1pPr>
              <a:defRPr/>
            </a:lvl1pPr>
          </a:lstStyle>
          <a:p>
            <a:fld id="{77A0BCDE-FDE6-463C-9E57-82AF162E283C}" type="datetime1">
              <a:rPr lang="ja-JP" altLang="en-US" smtClean="0">
                <a:solidFill>
                  <a:prstClr val="black">
                    <a:tint val="75000"/>
                  </a:prstClr>
                </a:solidFill>
              </a:rPr>
              <a:pPr/>
              <a:t>2015/6/1</a:t>
            </a:fld>
            <a:endParaRPr lang="en-US" altLang="ja-JP">
              <a:solidFill>
                <a:prstClr val="black">
                  <a:tint val="75000"/>
                </a:prstClr>
              </a:solidFill>
            </a:endParaRPr>
          </a:p>
        </p:txBody>
      </p:sp>
      <p:sp>
        <p:nvSpPr>
          <p:cNvPr id="4" name="フッター プレースホルダ 3"/>
          <p:cNvSpPr>
            <a:spLocks noGrp="1"/>
          </p:cNvSpPr>
          <p:nvPr>
            <p:ph type="ftr" sz="quarter" idx="11"/>
          </p:nvPr>
        </p:nvSpPr>
        <p:spPr>
          <a:xfrm>
            <a:off x="3384555" y="6245226"/>
            <a:ext cx="3136900" cy="476250"/>
          </a:xfrm>
        </p:spPr>
        <p:txBody>
          <a:bodyPr/>
          <a:lstStyle>
            <a:lvl1pPr>
              <a:defRPr/>
            </a:lvl1pPr>
          </a:lstStyle>
          <a:p>
            <a:endParaRPr lang="en-US" altLang="ja-JP">
              <a:solidFill>
                <a:prstClr val="black">
                  <a:tint val="75000"/>
                </a:prstClr>
              </a:solidFill>
            </a:endParaRPr>
          </a:p>
        </p:txBody>
      </p:sp>
      <p:sp>
        <p:nvSpPr>
          <p:cNvPr id="5" name="スライド番号プレースホルダ 4"/>
          <p:cNvSpPr>
            <a:spLocks noGrp="1"/>
          </p:cNvSpPr>
          <p:nvPr>
            <p:ph type="sldNum" sz="quarter" idx="12"/>
          </p:nvPr>
        </p:nvSpPr>
        <p:spPr>
          <a:xfrm>
            <a:off x="7099647" y="6245226"/>
            <a:ext cx="2311399" cy="476250"/>
          </a:xfrm>
        </p:spPr>
        <p:txBody>
          <a:bodyPr/>
          <a:lstStyle>
            <a:lvl1pPr>
              <a:defRPr/>
            </a:lvl1pPr>
          </a:lstStyle>
          <a:p>
            <a:fld id="{692CE4E7-9D2C-41F5-B3BE-D682B223503A}" type="slidenum">
              <a:rPr lang="en-US" altLang="ja-JP">
                <a:solidFill>
                  <a:prstClr val="black">
                    <a:tint val="75000"/>
                  </a:prstClr>
                </a:solidFill>
              </a:rPr>
              <a:pPr/>
              <a:t>‹#›</a:t>
            </a:fld>
            <a:endParaRPr lang="en-US" altLang="ja-JP">
              <a:solidFill>
                <a:prstClr val="black">
                  <a:tint val="75000"/>
                </a:prstClr>
              </a:solidFill>
            </a:endParaRPr>
          </a:p>
        </p:txBody>
      </p:sp>
    </p:spTree>
    <p:extLst>
      <p:ext uri="{BB962C8B-B14F-4D97-AF65-F5344CB8AC3E}">
        <p14:creationId xmlns:p14="http://schemas.microsoft.com/office/powerpoint/2010/main" val="243257721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7853BFA-90F3-4AF7-86B1-FA682C23BC65}"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4D2F3A38-9BCB-4EAC-8028-262564C0E3C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6213979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ja-JP" altLang="en-US" dirty="0" smtClean="0"/>
              <a:t>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pic>
        <p:nvPicPr>
          <p:cNvPr id="37" name="Picture 16" descr="ロゴ有 和文 300 symbol_h_a_j_2のコピー"/>
          <p:cNvPicPr>
            <a:picLocks noChangeAspect="1" noChangeArrowheads="1"/>
          </p:cNvPicPr>
          <p:nvPr userDrawn="1"/>
        </p:nvPicPr>
        <p:blipFill>
          <a:blip r:embed="rId2" cstate="print"/>
          <a:srcRect/>
          <a:stretch>
            <a:fillRect/>
          </a:stretch>
        </p:blipFill>
        <p:spPr bwMode="auto">
          <a:xfrm>
            <a:off x="346075" y="6402388"/>
            <a:ext cx="3032125" cy="334962"/>
          </a:xfrm>
          <a:prstGeom prst="rect">
            <a:avLst/>
          </a:prstGeom>
          <a:noFill/>
          <a:ln w="9525">
            <a:noFill/>
            <a:miter lim="800000"/>
            <a:headEnd/>
            <a:tailEnd/>
          </a:ln>
        </p:spPr>
      </p:pic>
      <p:sp>
        <p:nvSpPr>
          <p:cNvPr id="43" name="テキスト プレースホルダ 41"/>
          <p:cNvSpPr>
            <a:spLocks noGrp="1"/>
          </p:cNvSpPr>
          <p:nvPr>
            <p:ph type="body" sz="quarter" idx="10" hasCustomPrompt="1"/>
          </p:nvPr>
        </p:nvSpPr>
        <p:spPr>
          <a:xfrm>
            <a:off x="2733479" y="2760663"/>
            <a:ext cx="2846933" cy="301778"/>
          </a:xfrm>
          <a:noFill/>
          <a:ln w="9525" algn="ctr">
            <a:noFill/>
            <a:miter lim="800000"/>
            <a:headEnd/>
            <a:tailEnd/>
          </a:ln>
        </p:spPr>
        <p:txBody>
          <a:bodyPr wrap="none" lIns="0" tIns="35988" rIns="0" bIns="49511" anchor="b">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smtClean="0"/>
              <a:t>予備タイトル（使用しない場合は削除）</a:t>
            </a:r>
          </a:p>
        </p:txBody>
      </p:sp>
      <p:sp>
        <p:nvSpPr>
          <p:cNvPr id="46" name="テキスト プレースホルダ 44"/>
          <p:cNvSpPr>
            <a:spLocks noGrp="1"/>
          </p:cNvSpPr>
          <p:nvPr>
            <p:ph type="body" sz="quarter" idx="11" hasCustomPrompt="1"/>
          </p:nvPr>
        </p:nvSpPr>
        <p:spPr>
          <a:xfrm>
            <a:off x="2719386" y="3789363"/>
            <a:ext cx="1615827" cy="30177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smtClean="0"/>
              <a:t>○○○○年○月○日</a:t>
            </a:r>
          </a:p>
        </p:txBody>
      </p:sp>
      <p:sp>
        <p:nvSpPr>
          <p:cNvPr id="50" name="テキスト プレースホルダ 48"/>
          <p:cNvSpPr>
            <a:spLocks noGrp="1"/>
          </p:cNvSpPr>
          <p:nvPr>
            <p:ph type="body" sz="quarter" idx="12" hasCustomPrompt="1"/>
          </p:nvPr>
        </p:nvSpPr>
        <p:spPr>
          <a:xfrm>
            <a:off x="2727129" y="784506"/>
            <a:ext cx="2348400" cy="42488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zh-CN" altLang="en-US" sz="2200" b="1" kern="1200" dirty="0" smtClean="0">
                <a:solidFill>
                  <a:schemeClr val="tx1"/>
                </a:solidFill>
                <a:latin typeface="Arial" charset="0"/>
                <a:ea typeface="ＭＳ Ｐゴシック" charset="-128"/>
                <a:cs typeface="+mn-cs"/>
              </a:defRPr>
            </a:lvl1pPr>
          </a:lstStyle>
          <a:p>
            <a:pPr lvl="0"/>
            <a:r>
              <a:rPr kumimoji="1" lang="zh-CN" altLang="en-US" dirty="0" smtClean="0"/>
              <a:t>○○株式会社 御中</a:t>
            </a: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nvGrpSpPr>
          <p:cNvPr id="44" name="グループ化 43"/>
          <p:cNvGrpSpPr/>
          <p:nvPr userDrawn="1"/>
        </p:nvGrpSpPr>
        <p:grpSpPr>
          <a:xfrm>
            <a:off x="9483725" y="-261938"/>
            <a:ext cx="1587"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sp>
        <p:nvSpPr>
          <p:cNvPr id="52"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53"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Tree>
    <p:extLst>
      <p:ext uri="{BB962C8B-B14F-4D97-AF65-F5344CB8AC3E}">
        <p14:creationId xmlns:p14="http://schemas.microsoft.com/office/powerpoint/2010/main" val="269208035"/>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pic>
        <p:nvPicPr>
          <p:cNvPr id="5" name="Picture 155" descr="ロゴ有 英文 300 symbol_h_a_e_2のコピー"/>
          <p:cNvPicPr>
            <a:picLocks noChangeAspect="1" noChangeArrowheads="1"/>
          </p:cNvPicPr>
          <p:nvPr userDrawn="1"/>
        </p:nvPicPr>
        <p:blipFill>
          <a:blip r:embed="rId2" cstate="print"/>
          <a:srcRect/>
          <a:stretch>
            <a:fillRect/>
          </a:stretch>
        </p:blipFill>
        <p:spPr bwMode="auto">
          <a:xfrm>
            <a:off x="365125" y="6513513"/>
            <a:ext cx="2098675" cy="204787"/>
          </a:xfrm>
          <a:prstGeom prst="rect">
            <a:avLst/>
          </a:prstGeom>
          <a:noFill/>
          <a:ln w="9525">
            <a:noFill/>
            <a:miter lim="800000"/>
            <a:headEnd/>
            <a:tailEnd/>
          </a:ln>
        </p:spPr>
      </p:pic>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fontAlgn="base">
              <a:lnSpc>
                <a:spcPct val="120000"/>
              </a:lnSpc>
              <a:spcBef>
                <a:spcPct val="50000"/>
              </a:spcBef>
              <a:spcAft>
                <a:spcPct val="0"/>
              </a:spcAft>
              <a:buClr>
                <a:srgbClr val="5A5A5A"/>
              </a:buClr>
              <a:buFont typeface="Wingdings" pitchFamily="2" charset="2"/>
              <a:buNone/>
              <a:defRPr/>
            </a:pPr>
            <a:fld id="{5B83CBD0-757A-40FF-BAE8-D8C56A0E7A67}" type="slidenum">
              <a:rPr lang="ja-JP" altLang="en-US" sz="1000">
                <a:solidFill>
                  <a:srgbClr val="000000"/>
                </a:solidFill>
              </a:rPr>
              <a:pPr algn="r" fontAlgn="base">
                <a:lnSpc>
                  <a:spcPct val="120000"/>
                </a:lnSpc>
                <a:spcBef>
                  <a:spcPct val="50000"/>
                </a:spcBef>
                <a:spcAft>
                  <a:spcPct val="0"/>
                </a:spcAft>
                <a:buClr>
                  <a:srgbClr val="5A5A5A"/>
                </a:buClr>
                <a:buFont typeface="Wingdings" pitchFamily="2" charset="2"/>
                <a:buNone/>
                <a:defRPr/>
              </a:pPr>
              <a:t>‹#›</a:t>
            </a:fld>
            <a:endParaRPr lang="ja-JP" altLang="en-US" sz="1000" dirty="0">
              <a:solidFill>
                <a:srgbClr val="000000"/>
              </a:solidFill>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fontAlgn="base">
              <a:lnSpc>
                <a:spcPct val="120000"/>
              </a:lnSpc>
              <a:spcBef>
                <a:spcPct val="50000"/>
              </a:spcBef>
              <a:spcAft>
                <a:spcPct val="0"/>
              </a:spcAft>
              <a:buClr>
                <a:srgbClr val="5A5A5A"/>
              </a:buClr>
              <a:buFont typeface="Wingdings" pitchFamily="2" charset="2"/>
              <a:buNone/>
              <a:defRPr/>
            </a:pPr>
            <a:r>
              <a:rPr lang="en-US" altLang="ja-JP" sz="1000" dirty="0">
                <a:solidFill>
                  <a:srgbClr val="FFFFFF"/>
                </a:solidFill>
              </a:rPr>
              <a:t>/</a:t>
            </a:r>
            <a:r>
              <a:rPr lang="ja-JP" altLang="en-US" sz="1000" dirty="0">
                <a:solidFill>
                  <a:srgbClr val="FFFFFF"/>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smtClean="0"/>
              <a:t>I.</a:t>
            </a:r>
            <a:r>
              <a:rPr kumimoji="1" lang="ja-JP" altLang="en-US" dirty="0" smtClean="0"/>
              <a:t> 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sp>
        <p:nvSpPr>
          <p:cNvPr id="40"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sp>
        <p:nvSpPr>
          <p:cNvPr id="47"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8"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Tree>
    <p:extLst>
      <p:ext uri="{BB962C8B-B14F-4D97-AF65-F5344CB8AC3E}">
        <p14:creationId xmlns:p14="http://schemas.microsoft.com/office/powerpoint/2010/main" val="3927590117"/>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pic>
        <p:nvPicPr>
          <p:cNvPr id="5" name="Picture 155" descr="ロゴ有 英文 300 symbol_h_a_e_2のコピー"/>
          <p:cNvPicPr>
            <a:picLocks noChangeAspect="1" noChangeArrowheads="1"/>
          </p:cNvPicPr>
          <p:nvPr userDrawn="1"/>
        </p:nvPicPr>
        <p:blipFill>
          <a:blip r:embed="rId2" cstate="print"/>
          <a:srcRect/>
          <a:stretch>
            <a:fillRect/>
          </a:stretch>
        </p:blipFill>
        <p:spPr bwMode="auto">
          <a:xfrm>
            <a:off x="365125" y="6513513"/>
            <a:ext cx="2098675" cy="204787"/>
          </a:xfrm>
          <a:prstGeom prst="rect">
            <a:avLst/>
          </a:prstGeom>
          <a:noFill/>
          <a:ln w="9525">
            <a:noFill/>
            <a:miter lim="800000"/>
            <a:headEnd/>
            <a:tailEnd/>
          </a:ln>
        </p:spPr>
      </p:pic>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fontAlgn="base">
              <a:lnSpc>
                <a:spcPct val="120000"/>
              </a:lnSpc>
              <a:spcBef>
                <a:spcPct val="50000"/>
              </a:spcBef>
              <a:spcAft>
                <a:spcPct val="0"/>
              </a:spcAft>
              <a:buClr>
                <a:srgbClr val="5A5A5A"/>
              </a:buClr>
              <a:buFont typeface="Wingdings" pitchFamily="2" charset="2"/>
              <a:buNone/>
              <a:defRPr/>
            </a:pPr>
            <a:fld id="{5B83CBD0-757A-40FF-BAE8-D8C56A0E7A67}" type="slidenum">
              <a:rPr lang="ja-JP" altLang="en-US" sz="1000">
                <a:solidFill>
                  <a:srgbClr val="000000"/>
                </a:solidFill>
              </a:rPr>
              <a:pPr algn="r" fontAlgn="base">
                <a:lnSpc>
                  <a:spcPct val="120000"/>
                </a:lnSpc>
                <a:spcBef>
                  <a:spcPct val="50000"/>
                </a:spcBef>
                <a:spcAft>
                  <a:spcPct val="0"/>
                </a:spcAft>
                <a:buClr>
                  <a:srgbClr val="5A5A5A"/>
                </a:buClr>
                <a:buFont typeface="Wingdings" pitchFamily="2" charset="2"/>
                <a:buNone/>
                <a:defRPr/>
              </a:pPr>
              <a:t>‹#›</a:t>
            </a:fld>
            <a:endParaRPr lang="ja-JP" altLang="en-US" sz="1000" dirty="0">
              <a:solidFill>
                <a:srgbClr val="000000"/>
              </a:solidFill>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fontAlgn="base">
              <a:lnSpc>
                <a:spcPct val="120000"/>
              </a:lnSpc>
              <a:spcBef>
                <a:spcPct val="50000"/>
              </a:spcBef>
              <a:spcAft>
                <a:spcPct val="0"/>
              </a:spcAft>
              <a:buClr>
                <a:srgbClr val="5A5A5A"/>
              </a:buClr>
              <a:buFont typeface="Wingdings" pitchFamily="2" charset="2"/>
              <a:buNone/>
              <a:defRPr/>
            </a:pPr>
            <a:r>
              <a:rPr lang="en-US" altLang="ja-JP" sz="1000" dirty="0">
                <a:solidFill>
                  <a:srgbClr val="FFFFFF"/>
                </a:solidFill>
              </a:rPr>
              <a:t>/</a:t>
            </a:r>
            <a:r>
              <a:rPr lang="ja-JP" altLang="en-US" sz="1000" dirty="0">
                <a:solidFill>
                  <a:srgbClr val="FFFFFF"/>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smtClean="0"/>
              <a:t>I.</a:t>
            </a:r>
            <a:r>
              <a:rPr kumimoji="1" lang="ja-JP" altLang="en-US" dirty="0" smtClean="0"/>
              <a:t> 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sp>
        <p:nvSpPr>
          <p:cNvPr id="44" name="Rectangle 18"/>
          <p:cNvSpPr>
            <a:spLocks noChangeArrowheads="1"/>
          </p:cNvSpPr>
          <p:nvPr userDrawn="1"/>
        </p:nvSpPr>
        <p:spPr bwMode="auto">
          <a:xfrm>
            <a:off x="2730500" y="2757335"/>
            <a:ext cx="746999" cy="301778"/>
          </a:xfrm>
          <a:prstGeom prst="rect">
            <a:avLst/>
          </a:prstGeom>
          <a:noFill/>
          <a:ln w="9525" algn="ctr">
            <a:noFill/>
            <a:miter lim="800000"/>
            <a:headEnd/>
            <a:tailEnd/>
          </a:ln>
        </p:spPr>
        <p:txBody>
          <a:bodyPr wrap="none" lIns="0" tIns="35988" rIns="0" bIns="49511" anchor="b">
            <a:spAutoFit/>
          </a:bodyPr>
          <a:lstStyle/>
          <a:p>
            <a:pPr eaLnBrk="0" fontAlgn="base" hangingPunct="0">
              <a:spcBef>
                <a:spcPct val="0"/>
              </a:spcBef>
              <a:spcAft>
                <a:spcPct val="0"/>
              </a:spcAft>
            </a:pPr>
            <a:r>
              <a:rPr lang="en-US" altLang="ja-JP" sz="1400" dirty="0" smtClean="0">
                <a:solidFill>
                  <a:srgbClr val="000000"/>
                </a:solidFill>
              </a:rPr>
              <a:t>Appendix</a:t>
            </a:r>
            <a:endParaRPr lang="ja-JP" altLang="en-US" sz="1400" dirty="0">
              <a:solidFill>
                <a:srgbClr val="000000"/>
              </a:solidFill>
            </a:endParaRPr>
          </a:p>
        </p:txBody>
      </p:sp>
      <p:sp>
        <p:nvSpPr>
          <p:cNvPr id="43"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sp>
        <p:nvSpPr>
          <p:cNvPr id="49"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50"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Tree>
    <p:extLst>
      <p:ext uri="{BB962C8B-B14F-4D97-AF65-F5344CB8AC3E}">
        <p14:creationId xmlns:p14="http://schemas.microsoft.com/office/powerpoint/2010/main" val="260772023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596"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2"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8858567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06400" y="662087"/>
            <a:ext cx="9061450" cy="307777"/>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2000" b="1" dirty="0">
                <a:solidFill>
                  <a:schemeClr val="tx2"/>
                </a:solidFill>
                <a:latin typeface="+mj-lt"/>
                <a:ea typeface="+mj-ea"/>
                <a:cs typeface="+mj-cs"/>
              </a:defRPr>
            </a:lvl1pPr>
          </a:lstStyle>
          <a:p>
            <a:pPr lvl="0" algn="l" defTabSz="990600" rtl="0" eaLnBrk="0" fontAlgn="base" hangingPunct="0">
              <a:spcBef>
                <a:spcPct val="0"/>
              </a:spcBef>
              <a:spcAft>
                <a:spcPct val="0"/>
              </a:spcAft>
            </a:pPr>
            <a:r>
              <a:rPr lang="ja-JP" altLang="en-US" dirty="0" smtClean="0"/>
              <a:t>タイトル</a:t>
            </a:r>
            <a:r>
              <a:rPr lang="en-US" altLang="ja-JP" dirty="0" smtClean="0"/>
              <a:t>MSP</a:t>
            </a:r>
            <a:r>
              <a:rPr lang="ja-JP" altLang="en-US" dirty="0" smtClean="0"/>
              <a:t>ゴシック</a:t>
            </a:r>
            <a:r>
              <a:rPr lang="en-US" altLang="ja-JP" dirty="0" smtClean="0"/>
              <a:t>20pt□□□□</a:t>
            </a:r>
            <a:endParaRPr lang="ja-JP" altLang="en-US" dirty="0"/>
          </a:p>
        </p:txBody>
      </p:sp>
    </p:spTree>
    <p:extLst>
      <p:ext uri="{BB962C8B-B14F-4D97-AF65-F5344CB8AC3E}">
        <p14:creationId xmlns:p14="http://schemas.microsoft.com/office/powerpoint/2010/main" val="172439892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97299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98367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34428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3330"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44777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76"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7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7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77232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9.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image" Target="../media/image1.jpeg"/><Relationship Id="rId5" Type="http://schemas.openxmlformats.org/officeDocument/2006/relationships/theme" Target="../theme/theme4.xml"/><Relationship Id="rId4"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2"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2" y="1600204"/>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596" y="6357147"/>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7147"/>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7147"/>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32640453"/>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596" y="635714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D78D38-B2F4-4E2B-9C3B-04BFE35C7B55}"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714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714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E98AE0-BE98-4E8C-BBDC-F98D666762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84151504"/>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4462"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4"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4" y="1600204"/>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58" y="6357094"/>
            <a:ext cx="231139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A272D2-E671-42B5-A8BA-E0FD7035BA60}"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1" y="6357094"/>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099647" y="6357094"/>
            <a:ext cx="231139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60500415"/>
      </p:ext>
    </p:extLst>
  </p:cSld>
  <p:clrMap bg1="lt1" tx1="dk1" bg2="lt2" tx2="dk2" accent1="accent1" accent2="accent2" accent3="accent3" accent4="accent4" accent5="accent5" accent6="accent6" hlink="hlink" folHlink="folHlink"/>
  <p:sldLayoutIdLst>
    <p:sldLayoutId id="2147484091" r:id="rId1"/>
    <p:sldLayoutId id="2147484092" r:id="rId2"/>
    <p:sldLayoutId id="2147484093" r:id="rId3"/>
    <p:sldLayoutId id="2147484094" r:id="rId4"/>
    <p:sldLayoutId id="2147484095" r:id="rId5"/>
    <p:sldLayoutId id="2147484096" r:id="rId6"/>
    <p:sldLayoutId id="2147484097" r:id="rId7"/>
    <p:sldLayoutId id="2147484098" r:id="rId8"/>
    <p:sldLayoutId id="2147484099" r:id="rId9"/>
    <p:sldLayoutId id="2147484100" r:id="rId10"/>
    <p:sldLayoutId id="2147484101" r:id="rId11"/>
    <p:sldLayoutId id="2147484102" r:id="rId12"/>
    <p:sldLayoutId id="2147484103" r:id="rId13"/>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8" name="テキスト ボックス 37"/>
          <p:cNvSpPr txBox="1"/>
          <p:nvPr userDrawn="1"/>
        </p:nvSpPr>
        <p:spPr>
          <a:xfrm>
            <a:off x="9083675" y="6477000"/>
            <a:ext cx="406400" cy="260350"/>
          </a:xfrm>
          <a:prstGeom prst="rect">
            <a:avLst/>
          </a:prstGeom>
          <a:noFill/>
        </p:spPr>
        <p:txBody>
          <a:bodyPr wrap="none"/>
          <a:lstStyle/>
          <a:p>
            <a:pPr algn="r" fontAlgn="base">
              <a:lnSpc>
                <a:spcPct val="120000"/>
              </a:lnSpc>
              <a:spcBef>
                <a:spcPct val="50000"/>
              </a:spcBef>
              <a:spcAft>
                <a:spcPct val="0"/>
              </a:spcAft>
              <a:buClr>
                <a:srgbClr val="5A5A5A"/>
              </a:buClr>
              <a:buFont typeface="Wingdings" pitchFamily="2" charset="2"/>
              <a:buNone/>
              <a:defRPr/>
            </a:pPr>
            <a:fld id="{54FC02CB-9E9B-446E-AF88-F271348760CE}" type="slidenum">
              <a:rPr lang="ja-JP" altLang="en-US" sz="1000">
                <a:solidFill>
                  <a:srgbClr val="000000"/>
                </a:solidFill>
              </a:rPr>
              <a:pPr algn="r" fontAlgn="base">
                <a:lnSpc>
                  <a:spcPct val="120000"/>
                </a:lnSpc>
                <a:spcBef>
                  <a:spcPct val="50000"/>
                </a:spcBef>
                <a:spcAft>
                  <a:spcPct val="0"/>
                </a:spcAft>
                <a:buClr>
                  <a:srgbClr val="5A5A5A"/>
                </a:buClr>
                <a:buFont typeface="Wingdings" pitchFamily="2" charset="2"/>
                <a:buNone/>
                <a:defRPr/>
              </a:pPr>
              <a:t>‹#›</a:t>
            </a:fld>
            <a:endParaRPr lang="ja-JP" altLang="en-US" sz="1000" dirty="0">
              <a:solidFill>
                <a:srgbClr val="000000"/>
              </a:solidFill>
            </a:endParaRPr>
          </a:p>
        </p:txBody>
      </p:sp>
      <p:sp>
        <p:nvSpPr>
          <p:cNvPr id="39" name="テキスト ボックス 38"/>
          <p:cNvSpPr txBox="1"/>
          <p:nvPr userDrawn="1"/>
        </p:nvSpPr>
        <p:spPr>
          <a:xfrm>
            <a:off x="9297988" y="6477000"/>
            <a:ext cx="347662" cy="258763"/>
          </a:xfrm>
          <a:prstGeom prst="rect">
            <a:avLst/>
          </a:prstGeom>
          <a:noFill/>
        </p:spPr>
        <p:txBody>
          <a:bodyPr wrap="none"/>
          <a:lstStyle/>
          <a:p>
            <a:pPr fontAlgn="base">
              <a:lnSpc>
                <a:spcPct val="120000"/>
              </a:lnSpc>
              <a:spcBef>
                <a:spcPct val="50000"/>
              </a:spcBef>
              <a:spcAft>
                <a:spcPct val="0"/>
              </a:spcAft>
              <a:buClr>
                <a:srgbClr val="5A5A5A"/>
              </a:buClr>
              <a:buFont typeface="Wingdings" pitchFamily="2" charset="2"/>
              <a:buNone/>
              <a:defRPr/>
            </a:pPr>
            <a:r>
              <a:rPr lang="en-US" altLang="ja-JP" sz="1000" dirty="0">
                <a:solidFill>
                  <a:srgbClr val="FFFFFF"/>
                </a:solidFill>
              </a:rPr>
              <a:t>/</a:t>
            </a:r>
            <a:r>
              <a:rPr lang="ja-JP" altLang="en-US" sz="1000" dirty="0">
                <a:solidFill>
                  <a:srgbClr val="FFFFFF"/>
                </a:solidFill>
              </a:rPr>
              <a:t>●</a:t>
            </a:r>
          </a:p>
        </p:txBody>
      </p:sp>
      <p:sp>
        <p:nvSpPr>
          <p:cNvPr id="1029" name="Rectangle 35"/>
          <p:cNvSpPr>
            <a:spLocks noGrp="1" noChangeArrowheads="1"/>
          </p:cNvSpPr>
          <p:nvPr userDrawn="1">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smtClean="0"/>
              <a:t>マスタータイトルの書式設定</a:t>
            </a:r>
          </a:p>
        </p:txBody>
      </p:sp>
      <p:sp>
        <p:nvSpPr>
          <p:cNvPr id="1030" name="Rectangle 37"/>
          <p:cNvSpPr>
            <a:spLocks noGrp="1" noChangeArrowheads="1"/>
          </p:cNvSpPr>
          <p:nvPr userDrawn="1">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smtClean="0"/>
              <a:t>第 </a:t>
            </a:r>
            <a:r>
              <a:rPr lang="en-US" altLang="ja-JP" smtClean="0"/>
              <a:t>1 </a:t>
            </a:r>
            <a:r>
              <a:rPr lang="ja-JP" altLang="en-US" smtClean="0"/>
              <a:t>レベル</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p:txBody>
      </p:sp>
      <p:sp>
        <p:nvSpPr>
          <p:cNvPr id="240676" name="Line 36"/>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681" name="Line 41"/>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pic>
        <p:nvPicPr>
          <p:cNvPr id="1032" name="Picture 52" descr="ロゴ有 英文 300 symbol_h_a_e_2のコピー"/>
          <p:cNvPicPr>
            <a:picLocks noChangeAspect="1" noChangeArrowheads="1"/>
          </p:cNvPicPr>
          <p:nvPr userDrawn="1"/>
        </p:nvPicPr>
        <p:blipFill>
          <a:blip r:embed="rId6" cstate="print"/>
          <a:srcRect/>
          <a:stretch>
            <a:fillRect/>
          </a:stretch>
        </p:blipFill>
        <p:spPr bwMode="auto">
          <a:xfrm>
            <a:off x="365125" y="6513513"/>
            <a:ext cx="2098675" cy="204787"/>
          </a:xfrm>
          <a:prstGeom prst="rect">
            <a:avLst/>
          </a:prstGeom>
          <a:noFill/>
          <a:ln w="9525">
            <a:noFill/>
            <a:miter lim="800000"/>
            <a:headEnd/>
            <a:tailEnd/>
          </a:ln>
        </p:spPr>
      </p:pic>
      <p:sp>
        <p:nvSpPr>
          <p:cNvPr id="240729" name="Line 89"/>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0" name="Line 90"/>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1" name="Line 91"/>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2" name="Line 92"/>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3" name="Line 93"/>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4" name="Line 94"/>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5" name="Line 95"/>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6" name="Line 96"/>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7" name="Line 97"/>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8" name="Line 98"/>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9" name="Line 99"/>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0" name="Line 100"/>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1" name="Line 101"/>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2" name="Line 102"/>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3" name="Line 103"/>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4" name="Line 104"/>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5" name="Line 105"/>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6" name="Line 106"/>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7" name="Line 107"/>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8" name="Line 108"/>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50" name="Line 110"/>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51" name="Line 111"/>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52" name="Line 112"/>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53" name="Line 113"/>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54" name="Line 114"/>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55" name="Line 115"/>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56" name="Line 116"/>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nvGrpSpPr>
          <p:cNvPr id="43" name="グループ化 42"/>
          <p:cNvGrpSpPr/>
          <p:nvPr userDrawn="1"/>
        </p:nvGrpSpPr>
        <p:grpSpPr>
          <a:xfrm>
            <a:off x="9483725" y="-261938"/>
            <a:ext cx="1587"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sp>
        <p:nvSpPr>
          <p:cNvPr id="44"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5"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Tree>
    <p:extLst>
      <p:ext uri="{BB962C8B-B14F-4D97-AF65-F5344CB8AC3E}">
        <p14:creationId xmlns:p14="http://schemas.microsoft.com/office/powerpoint/2010/main" val="658556494"/>
      </p:ext>
    </p:extLst>
  </p:cSld>
  <p:clrMap bg1="lt1" tx1="dk1" bg2="lt2" tx2="dk2" accent1="accent1" accent2="accent2" accent3="accent3" accent4="accent4" accent5="accent5" accent6="accent6" hlink="hlink" folHlink="folHlink"/>
  <p:sldLayoutIdLst>
    <p:sldLayoutId id="2147484464" r:id="rId1"/>
    <p:sldLayoutId id="2147484465" r:id="rId2"/>
    <p:sldLayoutId id="2147484466" r:id="rId3"/>
    <p:sldLayoutId id="2147484467" r:id="rId4"/>
  </p:sldLayoutIdLst>
  <p:hf hdr="0" ftr="0" dt="0"/>
  <p:txStyles>
    <p:titleStyle>
      <a:lvl1pPr algn="l" defTabSz="990600" rtl="0" eaLnBrk="0" fontAlgn="base" hangingPunct="0">
        <a:spcBef>
          <a:spcPct val="0"/>
        </a:spcBef>
        <a:spcAft>
          <a:spcPct val="0"/>
        </a:spcAft>
        <a:defRPr kumimoji="1" sz="2000" b="1">
          <a:solidFill>
            <a:schemeClr val="tx2"/>
          </a:solidFill>
          <a:latin typeface="+mj-lt"/>
          <a:ea typeface="+mj-ea"/>
          <a:cs typeface="+mj-cs"/>
        </a:defRPr>
      </a:lvl1pPr>
      <a:lvl2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2pPr>
      <a:lvl3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3pPr>
      <a:lvl4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4pPr>
      <a:lvl5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5pPr>
      <a:lvl6pPr marL="457200" algn="l" defTabSz="990600" rtl="0" fontAlgn="base">
        <a:spcBef>
          <a:spcPct val="0"/>
        </a:spcBef>
        <a:spcAft>
          <a:spcPct val="0"/>
        </a:spcAft>
        <a:defRPr kumimoji="1" sz="2000" b="1">
          <a:solidFill>
            <a:schemeClr val="tx2"/>
          </a:solidFill>
          <a:latin typeface="Arial" charset="0"/>
          <a:ea typeface="ＭＳ Ｐゴシック" charset="-128"/>
        </a:defRPr>
      </a:lvl6pPr>
      <a:lvl7pPr marL="914400" algn="l" defTabSz="990600" rtl="0" fontAlgn="base">
        <a:spcBef>
          <a:spcPct val="0"/>
        </a:spcBef>
        <a:spcAft>
          <a:spcPct val="0"/>
        </a:spcAft>
        <a:defRPr kumimoji="1" sz="2000" b="1">
          <a:solidFill>
            <a:schemeClr val="tx2"/>
          </a:solidFill>
          <a:latin typeface="Arial" charset="0"/>
          <a:ea typeface="ＭＳ Ｐゴシック" charset="-128"/>
        </a:defRPr>
      </a:lvl7pPr>
      <a:lvl8pPr marL="1371600" algn="l" defTabSz="990600" rtl="0" fontAlgn="base">
        <a:spcBef>
          <a:spcPct val="0"/>
        </a:spcBef>
        <a:spcAft>
          <a:spcPct val="0"/>
        </a:spcAft>
        <a:defRPr kumimoji="1" sz="2000" b="1">
          <a:solidFill>
            <a:schemeClr val="tx2"/>
          </a:solidFill>
          <a:latin typeface="Arial" charset="0"/>
          <a:ea typeface="ＭＳ Ｐゴシック" charset="-128"/>
        </a:defRPr>
      </a:lvl8pPr>
      <a:lvl9pPr marL="1828800" algn="l" defTabSz="990600" rtl="0" fontAlgn="base">
        <a:spcBef>
          <a:spcPct val="0"/>
        </a:spcBef>
        <a:spcAft>
          <a:spcPct val="0"/>
        </a:spcAft>
        <a:defRPr kumimoji="1" sz="2000" b="1">
          <a:solidFill>
            <a:schemeClr val="tx2"/>
          </a:solidFill>
          <a:latin typeface="Arial" charset="0"/>
          <a:ea typeface="ＭＳ Ｐゴシック" charset="-128"/>
        </a:defRPr>
      </a:lvl9pPr>
    </p:titleStyle>
    <p:body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0.xml"/><Relationship Id="rId5" Type="http://schemas.openxmlformats.org/officeDocument/2006/relationships/image" Target="../media/image4.png"/><Relationship Id="rId4" Type="http://schemas.openxmlformats.org/officeDocument/2006/relationships/chart" Target="../charts/char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30.xml"/><Relationship Id="rId5" Type="http://schemas.openxmlformats.org/officeDocument/2006/relationships/image" Target="../media/image6.png"/><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30.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791"/>
            <a:ext cx="9910764"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3" tIns="45697" rIns="91393" bIns="45697" anchor="ctr"/>
          <a:lstStyle/>
          <a:p>
            <a:pPr algn="ctr" fontAlgn="base">
              <a:spcBef>
                <a:spcPct val="0"/>
              </a:spcBef>
              <a:spcAft>
                <a:spcPct val="0"/>
              </a:spcAft>
            </a:pPr>
            <a:r>
              <a:rPr lang="ja-JP" altLang="en-US" sz="2400" b="1" dirty="0" smtClean="0">
                <a:solidFill>
                  <a:prstClr val="black"/>
                </a:solidFill>
                <a:latin typeface="HG丸ｺﾞｼｯｸM-PRO" pitchFamily="50" charset="-128"/>
                <a:ea typeface="HG丸ｺﾞｼｯｸM-PRO" pitchFamily="50" charset="-128"/>
              </a:rPr>
              <a:t>①大阪府大東市　～住民主体の介護予防～</a:t>
            </a:r>
          </a:p>
        </p:txBody>
      </p:sp>
      <p:sp>
        <p:nvSpPr>
          <p:cNvPr id="9" name="テキスト ボックス 136"/>
          <p:cNvSpPr txBox="1">
            <a:spLocks noChangeArrowheads="1"/>
          </p:cNvSpPr>
          <p:nvPr/>
        </p:nvSpPr>
        <p:spPr bwMode="auto">
          <a:xfrm>
            <a:off x="31613" y="476672"/>
            <a:ext cx="9826641" cy="923330"/>
          </a:xfrm>
          <a:prstGeom prst="rect">
            <a:avLst/>
          </a:prstGeom>
          <a:solidFill>
            <a:schemeClr val="accent6">
              <a:lumMod val="20000"/>
              <a:lumOff val="80000"/>
            </a:schemeClr>
          </a:solidFill>
          <a:ln w="9525" cmpd="thickThin">
            <a:solidFill>
              <a:srgbClr val="1F497D"/>
            </a:solidFill>
            <a:miter lim="800000"/>
            <a:headEnd/>
            <a:tailEnd/>
          </a:ln>
          <a:effectLst>
            <a:outerShdw blurRad="50800" dist="38100" dir="2700000" algn="tl" rotWithShape="0">
              <a:prstClr val="black">
                <a:alpha val="40000"/>
              </a:prstClr>
            </a:outerShdw>
          </a:effectLst>
          <a:extLst/>
        </p:spPr>
        <p:txBody>
          <a:bodyPr wrap="square">
            <a:spAutoFit/>
          </a:bodyPr>
          <a:lstStyle>
            <a:lvl1pPr marL="179388" indent="-179388"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pPr>
              <a:defRPr/>
            </a:pPr>
            <a:r>
              <a:rPr lang="ja-JP" altLang="en-US" dirty="0" smtClean="0">
                <a:solidFill>
                  <a:prstClr val="black"/>
                </a:solidFill>
              </a:rPr>
              <a:t>○住民</a:t>
            </a:r>
            <a:r>
              <a:rPr lang="ja-JP" altLang="en-US" dirty="0">
                <a:solidFill>
                  <a:prstClr val="black"/>
                </a:solidFill>
              </a:rPr>
              <a:t>が主体となって取り組む介護予防事業を市内全域で展開している。虚弱高齢者が元気</a:t>
            </a:r>
            <a:r>
              <a:rPr lang="ja-JP" altLang="en-US" dirty="0" smtClean="0">
                <a:solidFill>
                  <a:prstClr val="black"/>
                </a:solidFill>
              </a:rPr>
              <a:t>高齢者の</a:t>
            </a:r>
            <a:r>
              <a:rPr lang="ja-JP" altLang="en-US" dirty="0">
                <a:solidFill>
                  <a:prstClr val="black"/>
                </a:solidFill>
              </a:rPr>
              <a:t>支えで元気を取り戻し、小学校の下校時の見守り隊に参加するなど社会活動が広がっている</a:t>
            </a:r>
            <a:r>
              <a:rPr lang="ja-JP" altLang="en-US" dirty="0" smtClean="0">
                <a:solidFill>
                  <a:prstClr val="black"/>
                </a:solidFill>
              </a:rPr>
              <a:t>。</a:t>
            </a:r>
            <a:endParaRPr lang="en-US" altLang="ja-JP" dirty="0" smtClean="0">
              <a:solidFill>
                <a:prstClr val="black"/>
              </a:solidFill>
            </a:endParaRPr>
          </a:p>
          <a:p>
            <a:pPr>
              <a:defRPr/>
            </a:pPr>
            <a:r>
              <a:rPr lang="ja-JP" altLang="en-US" dirty="0">
                <a:solidFill>
                  <a:prstClr val="black"/>
                </a:solidFill>
              </a:rPr>
              <a:t>○</a:t>
            </a:r>
            <a:r>
              <a:rPr lang="ja-JP" altLang="en-US" dirty="0" smtClean="0">
                <a:solidFill>
                  <a:prstClr val="black"/>
                </a:solidFill>
              </a:rPr>
              <a:t>介護</a:t>
            </a:r>
            <a:r>
              <a:rPr lang="ja-JP" altLang="en-US" dirty="0">
                <a:solidFill>
                  <a:prstClr val="black"/>
                </a:solidFill>
              </a:rPr>
              <a:t>予防活動を通して、見守りや助け合い等地域の互助の力が育っている。</a:t>
            </a:r>
            <a:endParaRPr lang="en-US" altLang="ja-JP" dirty="0">
              <a:solidFill>
                <a:prstClr val="black"/>
              </a:solidFill>
            </a:endParaRPr>
          </a:p>
        </p:txBody>
      </p:sp>
      <p:sp>
        <p:nvSpPr>
          <p:cNvPr id="10" name="テキスト ボックス 9"/>
          <p:cNvSpPr txBox="1"/>
          <p:nvPr/>
        </p:nvSpPr>
        <p:spPr>
          <a:xfrm>
            <a:off x="54225" y="1556793"/>
            <a:ext cx="4829239" cy="246221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sz="1400" b="1" dirty="0" smtClean="0">
                <a:solidFill>
                  <a:prstClr val="black"/>
                </a:solidFill>
                <a:latin typeface="HGｺﾞｼｯｸM"/>
                <a:ea typeface="HGｺﾞｼｯｸM"/>
              </a:rPr>
              <a:t>基本情報（平成</a:t>
            </a:r>
            <a:r>
              <a:rPr lang="en-US" altLang="ja-JP" sz="1400" b="1" dirty="0" smtClean="0">
                <a:solidFill>
                  <a:prstClr val="black"/>
                </a:solidFill>
                <a:latin typeface="HGｺﾞｼｯｸM"/>
                <a:ea typeface="HGｺﾞｼｯｸM"/>
              </a:rPr>
              <a:t>25</a:t>
            </a:r>
            <a:r>
              <a:rPr lang="ja-JP" altLang="en-US" sz="1400" b="1" dirty="0" smtClean="0">
                <a:solidFill>
                  <a:prstClr val="black"/>
                </a:solidFill>
                <a:latin typeface="HGｺﾞｼｯｸM"/>
                <a:ea typeface="HGｺﾞｼｯｸM"/>
              </a:rPr>
              <a:t>年</a:t>
            </a:r>
            <a:r>
              <a:rPr lang="en-US" altLang="ja-JP" sz="1400" b="1" dirty="0" smtClean="0">
                <a:solidFill>
                  <a:prstClr val="black"/>
                </a:solidFill>
                <a:latin typeface="HGｺﾞｼｯｸM"/>
                <a:ea typeface="HGｺﾞｼｯｸM"/>
              </a:rPr>
              <a:t>4</a:t>
            </a:r>
            <a:r>
              <a:rPr lang="ja-JP" altLang="en-US" sz="1400" b="1" dirty="0" smtClean="0">
                <a:solidFill>
                  <a:prstClr val="black"/>
                </a:solidFill>
                <a:latin typeface="HGｺﾞｼｯｸM"/>
                <a:ea typeface="HGｺﾞｼｯｸM"/>
              </a:rPr>
              <a:t>月</a:t>
            </a:r>
            <a:r>
              <a:rPr lang="en-US" altLang="ja-JP" sz="1400" b="1" dirty="0" smtClean="0">
                <a:solidFill>
                  <a:prstClr val="black"/>
                </a:solidFill>
                <a:latin typeface="HGｺﾞｼｯｸM"/>
                <a:ea typeface="HGｺﾞｼｯｸM"/>
              </a:rPr>
              <a:t>1</a:t>
            </a:r>
            <a:r>
              <a:rPr lang="ja-JP" altLang="en-US" sz="1400" b="1" dirty="0" smtClean="0">
                <a:solidFill>
                  <a:prstClr val="black"/>
                </a:solidFill>
                <a:latin typeface="HGｺﾞｼｯｸM"/>
                <a:ea typeface="HGｺﾞｼｯｸM"/>
              </a:rPr>
              <a:t>日現在）</a:t>
            </a:r>
            <a:endParaRPr lang="en-US" altLang="ja-JP" sz="1400" b="1" dirty="0" smtClean="0">
              <a:solidFill>
                <a:prstClr val="black"/>
              </a:solidFill>
              <a:latin typeface="HGｺﾞｼｯｸM"/>
              <a:ea typeface="HGｺﾞｼｯｸM"/>
            </a:endParaRPr>
          </a:p>
          <a:p>
            <a:endParaRPr lang="en-US" altLang="ja-JP" sz="1400" b="1" dirty="0">
              <a:solidFill>
                <a:prstClr val="black"/>
              </a:solidFill>
              <a:latin typeface="HGｺﾞｼｯｸM"/>
              <a:ea typeface="HGｺﾞｼｯｸM"/>
            </a:endParaRPr>
          </a:p>
          <a:p>
            <a:endParaRPr lang="en-US" altLang="ja-JP" sz="1400" b="1" dirty="0" smtClean="0">
              <a:solidFill>
                <a:prstClr val="black"/>
              </a:solidFill>
              <a:latin typeface="HGｺﾞｼｯｸM"/>
              <a:ea typeface="HGｺﾞｼｯｸM"/>
            </a:endParaRPr>
          </a:p>
          <a:p>
            <a:endParaRPr lang="en-US" altLang="ja-JP" sz="1400" b="1" dirty="0">
              <a:solidFill>
                <a:prstClr val="black"/>
              </a:solidFill>
              <a:latin typeface="HGｺﾞｼｯｸM"/>
              <a:ea typeface="HGｺﾞｼｯｸM"/>
            </a:endParaRPr>
          </a:p>
          <a:p>
            <a:endParaRPr lang="en-US" altLang="ja-JP" sz="1400" b="1" dirty="0" smtClean="0">
              <a:solidFill>
                <a:prstClr val="black"/>
              </a:solidFill>
              <a:latin typeface="HGｺﾞｼｯｸM"/>
              <a:ea typeface="HGｺﾞｼｯｸM"/>
            </a:endParaRPr>
          </a:p>
          <a:p>
            <a:endParaRPr lang="en-US" altLang="ja-JP" sz="1400" b="1" dirty="0">
              <a:solidFill>
                <a:prstClr val="black"/>
              </a:solidFill>
              <a:latin typeface="HGｺﾞｼｯｸM"/>
              <a:ea typeface="HGｺﾞｼｯｸM"/>
            </a:endParaRPr>
          </a:p>
          <a:p>
            <a:endParaRPr lang="en-US" altLang="ja-JP" sz="1400" b="1" dirty="0" smtClean="0">
              <a:solidFill>
                <a:prstClr val="black"/>
              </a:solidFill>
              <a:latin typeface="HGｺﾞｼｯｸM"/>
              <a:ea typeface="HGｺﾞｼｯｸM"/>
            </a:endParaRPr>
          </a:p>
          <a:p>
            <a:endParaRPr lang="en-US" altLang="ja-JP" sz="1400" b="1" dirty="0">
              <a:solidFill>
                <a:prstClr val="black"/>
              </a:solidFill>
              <a:latin typeface="HGｺﾞｼｯｸM"/>
              <a:ea typeface="HGｺﾞｼｯｸM"/>
            </a:endParaRPr>
          </a:p>
          <a:p>
            <a:endParaRPr lang="en-US" altLang="ja-JP" sz="1400" b="1" dirty="0" smtClean="0">
              <a:solidFill>
                <a:prstClr val="black"/>
              </a:solidFill>
              <a:latin typeface="HGｺﾞｼｯｸM"/>
              <a:ea typeface="HGｺﾞｼｯｸM"/>
            </a:endParaRPr>
          </a:p>
          <a:p>
            <a:endParaRPr lang="en-US" altLang="ja-JP" sz="1400" b="1" dirty="0">
              <a:solidFill>
                <a:prstClr val="black"/>
              </a:solidFill>
              <a:latin typeface="HGｺﾞｼｯｸM"/>
              <a:ea typeface="HGｺﾞｼｯｸM"/>
            </a:endParaRPr>
          </a:p>
          <a:p>
            <a:endParaRPr lang="en-US" altLang="ja-JP" sz="1400" b="1" dirty="0" smtClean="0">
              <a:solidFill>
                <a:prstClr val="black"/>
              </a:solidFill>
              <a:latin typeface="HGｺﾞｼｯｸM"/>
              <a:ea typeface="HGｺﾞｼｯｸM"/>
            </a:endParaRPr>
          </a:p>
        </p:txBody>
      </p:sp>
      <p:sp>
        <p:nvSpPr>
          <p:cNvPr id="13" name="テキスト ボックス 12"/>
          <p:cNvSpPr txBox="1"/>
          <p:nvPr/>
        </p:nvSpPr>
        <p:spPr>
          <a:xfrm>
            <a:off x="51842" y="4135720"/>
            <a:ext cx="4829239" cy="267765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sz="1400" b="1" dirty="0" smtClean="0">
                <a:solidFill>
                  <a:prstClr val="black"/>
                </a:solidFill>
                <a:latin typeface="HGｺﾞｼｯｸM"/>
                <a:ea typeface="HGｺﾞｼｯｸM"/>
              </a:rPr>
              <a:t>第</a:t>
            </a:r>
            <a:r>
              <a:rPr lang="en-US" altLang="ja-JP" sz="1400" b="1" dirty="0" smtClean="0">
                <a:solidFill>
                  <a:prstClr val="black"/>
                </a:solidFill>
                <a:latin typeface="HGｺﾞｼｯｸM"/>
                <a:ea typeface="HGｺﾞｼｯｸM"/>
              </a:rPr>
              <a:t>1</a:t>
            </a:r>
            <a:r>
              <a:rPr lang="ja-JP" altLang="en-US" sz="1400" b="1" dirty="0" smtClean="0">
                <a:solidFill>
                  <a:prstClr val="black"/>
                </a:solidFill>
                <a:latin typeface="HGｺﾞｼｯｸM"/>
                <a:ea typeface="HGｺﾞｼｯｸM"/>
              </a:rPr>
              <a:t>号被保険者における要介護認定率の推移</a:t>
            </a:r>
            <a:endParaRPr lang="en-US" altLang="ja-JP" sz="1400" b="1" dirty="0" smtClean="0">
              <a:solidFill>
                <a:prstClr val="black"/>
              </a:solidFill>
              <a:latin typeface="HGｺﾞｼｯｸM"/>
              <a:ea typeface="HGｺﾞｼｯｸM"/>
            </a:endParaRPr>
          </a:p>
          <a:p>
            <a:endParaRPr lang="en-US" altLang="ja-JP" sz="1400" b="1" dirty="0" smtClean="0">
              <a:solidFill>
                <a:prstClr val="black"/>
              </a:solidFill>
              <a:latin typeface="HGｺﾞｼｯｸM"/>
              <a:ea typeface="HGｺﾞｼｯｸM"/>
            </a:endParaRPr>
          </a:p>
          <a:p>
            <a:endParaRPr lang="en-US" altLang="ja-JP" sz="1400" b="1" dirty="0">
              <a:solidFill>
                <a:prstClr val="black"/>
              </a:solidFill>
              <a:latin typeface="HGｺﾞｼｯｸM"/>
              <a:ea typeface="HGｺﾞｼｯｸM"/>
            </a:endParaRPr>
          </a:p>
          <a:p>
            <a:endParaRPr lang="en-US" altLang="ja-JP" sz="1400" b="1" dirty="0" smtClean="0">
              <a:solidFill>
                <a:prstClr val="black"/>
              </a:solidFill>
              <a:latin typeface="HGｺﾞｼｯｸM"/>
              <a:ea typeface="HGｺﾞｼｯｸM"/>
            </a:endParaRPr>
          </a:p>
          <a:p>
            <a:endParaRPr lang="en-US" altLang="ja-JP" sz="1400" b="1" dirty="0">
              <a:solidFill>
                <a:prstClr val="black"/>
              </a:solidFill>
              <a:latin typeface="HGｺﾞｼｯｸM"/>
              <a:ea typeface="HGｺﾞｼｯｸM"/>
            </a:endParaRPr>
          </a:p>
          <a:p>
            <a:endParaRPr lang="en-US" altLang="ja-JP" sz="1400" b="1" dirty="0" smtClean="0">
              <a:solidFill>
                <a:prstClr val="black"/>
              </a:solidFill>
              <a:latin typeface="HGｺﾞｼｯｸM"/>
              <a:ea typeface="HGｺﾞｼｯｸM"/>
            </a:endParaRPr>
          </a:p>
          <a:p>
            <a:endParaRPr lang="en-US" altLang="ja-JP" sz="1400" b="1" dirty="0">
              <a:solidFill>
                <a:prstClr val="black"/>
              </a:solidFill>
              <a:latin typeface="HGｺﾞｼｯｸM"/>
              <a:ea typeface="HGｺﾞｼｯｸM"/>
            </a:endParaRPr>
          </a:p>
          <a:p>
            <a:endParaRPr lang="en-US" altLang="ja-JP" sz="1400" b="1" dirty="0" smtClean="0">
              <a:solidFill>
                <a:prstClr val="black"/>
              </a:solidFill>
              <a:latin typeface="HGｺﾞｼｯｸM"/>
              <a:ea typeface="HGｺﾞｼｯｸM"/>
            </a:endParaRPr>
          </a:p>
          <a:p>
            <a:endParaRPr lang="en-US" altLang="ja-JP" sz="1400" b="1" dirty="0">
              <a:solidFill>
                <a:prstClr val="black"/>
              </a:solidFill>
              <a:latin typeface="HGｺﾞｼｯｸM"/>
              <a:ea typeface="HGｺﾞｼｯｸM"/>
            </a:endParaRPr>
          </a:p>
          <a:p>
            <a:endParaRPr lang="en-US" altLang="ja-JP" sz="1400" b="1" dirty="0" smtClean="0">
              <a:solidFill>
                <a:prstClr val="black"/>
              </a:solidFill>
              <a:latin typeface="HGｺﾞｼｯｸM"/>
              <a:ea typeface="HGｺﾞｼｯｸM"/>
            </a:endParaRPr>
          </a:p>
          <a:p>
            <a:endParaRPr lang="en-US" altLang="ja-JP" sz="1400" b="1" dirty="0">
              <a:solidFill>
                <a:prstClr val="black"/>
              </a:solidFill>
              <a:latin typeface="HGｺﾞｼｯｸM"/>
              <a:ea typeface="HGｺﾞｼｯｸM"/>
            </a:endParaRPr>
          </a:p>
          <a:p>
            <a:endParaRPr lang="en-US" altLang="ja-JP" sz="1400" b="1" dirty="0" smtClean="0">
              <a:solidFill>
                <a:prstClr val="black"/>
              </a:solidFill>
              <a:latin typeface="HGｺﾞｼｯｸM"/>
              <a:ea typeface="HGｺﾞｼｯｸM"/>
            </a:endParaRPr>
          </a:p>
        </p:txBody>
      </p:sp>
      <p:sp>
        <p:nvSpPr>
          <p:cNvPr id="15" name="角丸四角形 14"/>
          <p:cNvSpPr/>
          <p:nvPr/>
        </p:nvSpPr>
        <p:spPr bwMode="auto">
          <a:xfrm>
            <a:off x="4953092" y="1556792"/>
            <a:ext cx="4897940" cy="2931889"/>
          </a:xfrm>
          <a:prstGeom prst="roundRect">
            <a:avLst>
              <a:gd name="adj" fmla="val 5943"/>
            </a:avLst>
          </a:prstGeom>
          <a:ln/>
        </p:spPr>
        <p:style>
          <a:lnRef idx="2">
            <a:schemeClr val="accent1"/>
          </a:lnRef>
          <a:fillRef idx="1">
            <a:schemeClr val="lt1"/>
          </a:fillRef>
          <a:effectRef idx="0">
            <a:schemeClr val="accent1"/>
          </a:effectRef>
          <a:fontRef idx="minor">
            <a:schemeClr val="dk1"/>
          </a:fontRef>
        </p:style>
        <p:txBody>
          <a:bodyPr lIns="36000" rIns="0" anchor="t" anchorCtr="0"/>
          <a:lstStyle/>
          <a:p>
            <a:pPr marL="88900" indent="-88900">
              <a:defRPr/>
            </a:pPr>
            <a:r>
              <a:rPr lang="ja-JP" altLang="en-US" sz="1400" b="1" dirty="0" smtClean="0">
                <a:solidFill>
                  <a:prstClr val="black"/>
                </a:solidFill>
                <a:latin typeface="HGｺﾞｼｯｸM"/>
                <a:ea typeface="HGｺﾞｼｯｸM"/>
              </a:rPr>
              <a:t>介護予防の取組の変遷</a:t>
            </a:r>
            <a:endParaRPr lang="en-US" altLang="ja-JP" sz="1400" b="1" dirty="0" smtClean="0">
              <a:solidFill>
                <a:prstClr val="black"/>
              </a:solidFill>
              <a:latin typeface="HGｺﾞｼｯｸM"/>
              <a:ea typeface="HGｺﾞｼｯｸM"/>
            </a:endParaRPr>
          </a:p>
          <a:p>
            <a:pPr marL="88900" indent="-88900">
              <a:defRPr/>
            </a:pPr>
            <a:r>
              <a:rPr lang="ja-JP" altLang="en-US" sz="1200" b="1" dirty="0" smtClean="0">
                <a:solidFill>
                  <a:prstClr val="black"/>
                </a:solidFill>
                <a:latin typeface="HGｺﾞｼｯｸM"/>
                <a:ea typeface="HGｺﾞｼｯｸM"/>
              </a:rPr>
              <a:t>○</a:t>
            </a:r>
            <a:r>
              <a:rPr lang="ja-JP" altLang="en-US" sz="1100" b="1" dirty="0" smtClean="0">
                <a:solidFill>
                  <a:prstClr val="black"/>
                </a:solidFill>
                <a:latin typeface="HGｺﾞｼｯｸM"/>
                <a:ea typeface="HGｺﾞｼｯｸM"/>
              </a:rPr>
              <a:t>平成</a:t>
            </a:r>
            <a:r>
              <a:rPr lang="en-US" altLang="ja-JP" sz="1100" b="1" dirty="0" smtClean="0">
                <a:solidFill>
                  <a:prstClr val="black"/>
                </a:solidFill>
                <a:latin typeface="HGｺﾞｼｯｸM"/>
                <a:ea typeface="HGｺﾞｼｯｸM"/>
              </a:rPr>
              <a:t>16</a:t>
            </a:r>
            <a:r>
              <a:rPr lang="ja-JP" altLang="en-US" sz="1100" b="1" dirty="0" smtClean="0">
                <a:solidFill>
                  <a:prstClr val="black"/>
                </a:solidFill>
                <a:latin typeface="HGｺﾞｼｯｸM"/>
                <a:ea typeface="HGｺﾞｼｯｸM"/>
              </a:rPr>
              <a:t>年度に地域ケア会議で</a:t>
            </a:r>
            <a:r>
              <a:rPr lang="ja-JP" altLang="en-US" sz="1100" b="1" dirty="0">
                <a:solidFill>
                  <a:prstClr val="black"/>
                </a:solidFill>
                <a:latin typeface="HGｺﾞｼｯｸM"/>
                <a:ea typeface="HGｺﾞｼｯｸM"/>
              </a:rPr>
              <a:t>町</a:t>
            </a:r>
            <a:r>
              <a:rPr lang="ja-JP" altLang="en-US" sz="1100" b="1" dirty="0" smtClean="0">
                <a:solidFill>
                  <a:prstClr val="black"/>
                </a:solidFill>
                <a:latin typeface="HGｺﾞｼｯｸM"/>
                <a:ea typeface="HGｺﾞｼｯｸM"/>
              </a:rPr>
              <a:t>ぐるみの介護予防の必要性を提言</a:t>
            </a:r>
            <a:endParaRPr lang="en-US" altLang="ja-JP" sz="1100" b="1" dirty="0" smtClean="0">
              <a:solidFill>
                <a:prstClr val="black"/>
              </a:solidFill>
              <a:latin typeface="HGｺﾞｼｯｸM"/>
              <a:ea typeface="HGｺﾞｼｯｸM"/>
            </a:endParaRPr>
          </a:p>
          <a:p>
            <a:pPr marL="88900" indent="-88900">
              <a:defRPr/>
            </a:pPr>
            <a:r>
              <a:rPr lang="ja-JP" altLang="en-US" sz="1100" b="1" dirty="0">
                <a:solidFill>
                  <a:prstClr val="black"/>
                </a:solidFill>
                <a:latin typeface="HGｺﾞｼｯｸM"/>
                <a:ea typeface="HGｺﾞｼｯｸM"/>
              </a:rPr>
              <a:t>○平成</a:t>
            </a:r>
            <a:r>
              <a:rPr lang="en-US" altLang="ja-JP" sz="1100" b="1" dirty="0">
                <a:solidFill>
                  <a:prstClr val="black"/>
                </a:solidFill>
                <a:latin typeface="HGｺﾞｼｯｸM"/>
                <a:ea typeface="HGｺﾞｼｯｸM"/>
              </a:rPr>
              <a:t>17</a:t>
            </a:r>
            <a:r>
              <a:rPr lang="ja-JP" altLang="en-US" sz="1100" b="1" dirty="0" smtClean="0">
                <a:solidFill>
                  <a:prstClr val="black"/>
                </a:solidFill>
                <a:latin typeface="HGｺﾞｼｯｸM"/>
                <a:ea typeface="HGｺﾞｼｯｸM"/>
              </a:rPr>
              <a:t>年度に虚弱者も参加できる「大東元気で</a:t>
            </a:r>
            <a:r>
              <a:rPr lang="ja-JP" altLang="en-US" sz="1100" b="1" dirty="0" err="1" smtClean="0">
                <a:solidFill>
                  <a:prstClr val="black"/>
                </a:solidFill>
                <a:latin typeface="HGｺﾞｼｯｸM"/>
                <a:ea typeface="HGｺﾞｼｯｸM"/>
              </a:rPr>
              <a:t>まっせ</a:t>
            </a:r>
            <a:r>
              <a:rPr lang="ja-JP" altLang="en-US" sz="1100" b="1" dirty="0" smtClean="0">
                <a:solidFill>
                  <a:prstClr val="black"/>
                </a:solidFill>
                <a:latin typeface="HGｺﾞｼｯｸM"/>
                <a:ea typeface="HGｺﾞｼｯｸM"/>
              </a:rPr>
              <a:t>体操」を</a:t>
            </a:r>
            <a:r>
              <a:rPr lang="ja-JP" altLang="en-US" sz="1100" b="1" dirty="0">
                <a:solidFill>
                  <a:prstClr val="black"/>
                </a:solidFill>
                <a:latin typeface="HGｺﾞｼｯｸM"/>
                <a:ea typeface="HGｺﾞｼｯｸM"/>
              </a:rPr>
              <a:t>開発</a:t>
            </a:r>
            <a:r>
              <a:rPr lang="ja-JP" altLang="en-US" sz="1100" b="1" dirty="0" smtClean="0">
                <a:solidFill>
                  <a:prstClr val="black"/>
                </a:solidFill>
                <a:latin typeface="HGｺﾞｼｯｸM"/>
                <a:ea typeface="HGｺﾞｼｯｸM"/>
              </a:rPr>
              <a:t>し、一次・二次予防対象者の枠組みにとらわれず、自治会、町内会単位で住民主体での活動の場の普及に取り組む</a:t>
            </a:r>
            <a:endParaRPr lang="en-US" altLang="ja-JP" sz="1100" b="1" dirty="0" smtClean="0">
              <a:solidFill>
                <a:prstClr val="black"/>
              </a:solidFill>
              <a:latin typeface="HGｺﾞｼｯｸM"/>
              <a:ea typeface="HGｺﾞｼｯｸM"/>
            </a:endParaRPr>
          </a:p>
          <a:p>
            <a:pPr marL="88900" indent="-88900">
              <a:defRPr/>
            </a:pPr>
            <a:r>
              <a:rPr lang="ja-JP" altLang="en-US" sz="1100" b="1" dirty="0">
                <a:solidFill>
                  <a:prstClr val="black"/>
                </a:solidFill>
                <a:latin typeface="HGｺﾞｼｯｸM"/>
                <a:ea typeface="HGｺﾞｼｯｸM"/>
              </a:rPr>
              <a:t>○老人会のイベント等で介護予防</a:t>
            </a:r>
            <a:r>
              <a:rPr lang="ja-JP" altLang="en-US" sz="1100" b="1" dirty="0" smtClean="0">
                <a:solidFill>
                  <a:prstClr val="black"/>
                </a:solidFill>
                <a:latin typeface="HGｺﾞｼｯｸM"/>
                <a:ea typeface="HGｺﾞｼｯｸM"/>
              </a:rPr>
              <a:t>について</a:t>
            </a:r>
            <a:r>
              <a:rPr lang="ja-JP" altLang="en-US" sz="1100" b="1" dirty="0">
                <a:solidFill>
                  <a:prstClr val="black"/>
                </a:solidFill>
                <a:latin typeface="HGｺﾞｼｯｸM"/>
                <a:ea typeface="HGｺﾞｼｯｸM"/>
              </a:rPr>
              <a:t>普及啓発</a:t>
            </a:r>
            <a:endParaRPr lang="en-US" altLang="ja-JP" sz="1100" b="1" dirty="0">
              <a:solidFill>
                <a:prstClr val="black"/>
              </a:solidFill>
              <a:latin typeface="HGｺﾞｼｯｸM"/>
              <a:ea typeface="HGｺﾞｼｯｸM"/>
            </a:endParaRPr>
          </a:p>
          <a:p>
            <a:pPr marL="88900" indent="-88900">
              <a:defRPr/>
            </a:pPr>
            <a:r>
              <a:rPr lang="ja-JP" altLang="en-US" sz="1100" b="1" dirty="0" smtClean="0">
                <a:solidFill>
                  <a:prstClr val="black"/>
                </a:solidFill>
                <a:latin typeface="HGｺﾞｼｯｸM"/>
                <a:ea typeface="HGｺﾞｼｯｸM"/>
              </a:rPr>
              <a:t>○住民主体の活動の場の育成</a:t>
            </a:r>
            <a:endParaRPr lang="en-US" altLang="ja-JP" sz="1100" b="1" dirty="0" smtClean="0">
              <a:solidFill>
                <a:prstClr val="black"/>
              </a:solidFill>
              <a:latin typeface="HGｺﾞｼｯｸM"/>
              <a:ea typeface="HGｺﾞｼｯｸM"/>
            </a:endParaRPr>
          </a:p>
          <a:p>
            <a:pPr marL="88900" indent="-88900">
              <a:defRPr/>
            </a:pPr>
            <a:r>
              <a:rPr lang="ja-JP" altLang="en-US" sz="1100" b="1" dirty="0" smtClean="0">
                <a:solidFill>
                  <a:prstClr val="black"/>
                </a:solidFill>
                <a:latin typeface="HGｺﾞｼｯｸM"/>
                <a:ea typeface="HGｺﾞｼｯｸM"/>
              </a:rPr>
              <a:t>　及び世話役を養成</a:t>
            </a:r>
            <a:endParaRPr lang="en-US" altLang="ja-JP" sz="1100" b="1" dirty="0">
              <a:solidFill>
                <a:prstClr val="black"/>
              </a:solidFill>
              <a:latin typeface="HGｺﾞｼｯｸM"/>
              <a:ea typeface="HGｺﾞｼｯｸM"/>
            </a:endParaRPr>
          </a:p>
          <a:p>
            <a:pPr marL="88900" indent="-88900">
              <a:defRPr/>
            </a:pPr>
            <a:r>
              <a:rPr lang="ja-JP" altLang="en-US" sz="1100" b="1" dirty="0" smtClean="0">
                <a:solidFill>
                  <a:prstClr val="black"/>
                </a:solidFill>
                <a:latin typeface="HGｺﾞｼｯｸM"/>
                <a:ea typeface="HGｺﾞｼｯｸM"/>
              </a:rPr>
              <a:t>○体操教室後に民生委員、</a:t>
            </a:r>
            <a:endParaRPr lang="en-US" altLang="ja-JP" sz="1100" b="1" dirty="0" smtClean="0">
              <a:solidFill>
                <a:prstClr val="black"/>
              </a:solidFill>
              <a:latin typeface="HGｺﾞｼｯｸM"/>
              <a:ea typeface="HGｺﾞｼｯｸM"/>
            </a:endParaRPr>
          </a:p>
          <a:p>
            <a:pPr marL="88900" indent="-88900">
              <a:defRPr/>
            </a:pPr>
            <a:r>
              <a:rPr lang="ja-JP" altLang="en-US" sz="1100" b="1" dirty="0" smtClean="0">
                <a:solidFill>
                  <a:prstClr val="black"/>
                </a:solidFill>
                <a:latin typeface="HGｺﾞｼｯｸM"/>
                <a:ea typeface="HGｺﾞｼｯｸM"/>
              </a:rPr>
              <a:t>　校区</a:t>
            </a:r>
            <a:r>
              <a:rPr lang="ja-JP" altLang="en-US" sz="1100" b="1" dirty="0">
                <a:solidFill>
                  <a:prstClr val="black"/>
                </a:solidFill>
                <a:latin typeface="HGｺﾞｼｯｸM"/>
                <a:ea typeface="HGｺﾞｼｯｸM"/>
              </a:rPr>
              <a:t>福祉</a:t>
            </a:r>
            <a:r>
              <a:rPr lang="ja-JP" altLang="en-US" sz="1100" b="1" dirty="0" smtClean="0">
                <a:solidFill>
                  <a:prstClr val="black"/>
                </a:solidFill>
                <a:latin typeface="HGｺﾞｼｯｸM"/>
                <a:ea typeface="HGｺﾞｼｯｸM"/>
              </a:rPr>
              <a:t>委員、世話役が集合。</a:t>
            </a:r>
            <a:endParaRPr lang="en-US" altLang="ja-JP" sz="1100" b="1" dirty="0" smtClean="0">
              <a:solidFill>
                <a:prstClr val="black"/>
              </a:solidFill>
              <a:latin typeface="HGｺﾞｼｯｸM"/>
              <a:ea typeface="HGｺﾞｼｯｸM"/>
            </a:endParaRPr>
          </a:p>
          <a:p>
            <a:pPr marL="88900" indent="-88900">
              <a:defRPr/>
            </a:pPr>
            <a:r>
              <a:rPr lang="ja-JP" altLang="en-US" sz="1100" b="1" dirty="0" smtClean="0">
                <a:solidFill>
                  <a:prstClr val="black"/>
                </a:solidFill>
                <a:latin typeface="HGｺﾞｼｯｸM"/>
                <a:ea typeface="HGｺﾞｼｯｸM"/>
              </a:rPr>
              <a:t>　地域の虚弱高齢者情報を共有</a:t>
            </a:r>
            <a:endParaRPr lang="en-US" altLang="ja-JP" sz="1100" b="1" dirty="0" smtClean="0">
              <a:solidFill>
                <a:prstClr val="black"/>
              </a:solidFill>
              <a:latin typeface="HGｺﾞｼｯｸM"/>
              <a:ea typeface="HGｺﾞｼｯｸM"/>
            </a:endParaRPr>
          </a:p>
          <a:p>
            <a:pPr marL="88900" indent="-88900">
              <a:defRPr/>
            </a:pPr>
            <a:r>
              <a:rPr lang="ja-JP" altLang="en-US" sz="1100" b="1" dirty="0" smtClean="0">
                <a:solidFill>
                  <a:prstClr val="black"/>
                </a:solidFill>
                <a:latin typeface="HGｺﾞｼｯｸM"/>
                <a:ea typeface="HGｺﾞｼｯｸM"/>
              </a:rPr>
              <a:t>　し</a:t>
            </a:r>
            <a:r>
              <a:rPr lang="ja-JP" altLang="en-US" sz="1100" b="1" dirty="0">
                <a:solidFill>
                  <a:prstClr val="black"/>
                </a:solidFill>
                <a:latin typeface="HGｺﾞｼｯｸM"/>
                <a:ea typeface="HGｺﾞｼｯｸM"/>
              </a:rPr>
              <a:t>、</a:t>
            </a:r>
            <a:r>
              <a:rPr lang="ja-JP" altLang="en-US" sz="1100" b="1" dirty="0" smtClean="0">
                <a:solidFill>
                  <a:prstClr val="black"/>
                </a:solidFill>
                <a:latin typeface="HGｺﾞｼｯｸM"/>
                <a:ea typeface="HGｺﾞｼｯｸM"/>
              </a:rPr>
              <a:t>具体的な対策を検討する</a:t>
            </a:r>
            <a:endParaRPr lang="en-US" altLang="ja-JP" sz="1100" b="1" dirty="0">
              <a:solidFill>
                <a:prstClr val="black"/>
              </a:solidFill>
              <a:latin typeface="HGｺﾞｼｯｸM"/>
              <a:ea typeface="HGｺﾞｼｯｸM"/>
            </a:endParaRPr>
          </a:p>
          <a:p>
            <a:pPr marL="88900" indent="-88900">
              <a:defRPr/>
            </a:pPr>
            <a:endParaRPr lang="en-US" altLang="ja-JP" sz="1400" b="1" dirty="0" smtClean="0">
              <a:solidFill>
                <a:prstClr val="black"/>
              </a:solidFill>
              <a:latin typeface="HGｺﾞｼｯｸM"/>
              <a:ea typeface="HGｺﾞｼｯｸM"/>
            </a:endParaRPr>
          </a:p>
          <a:p>
            <a:pPr marL="88900" indent="-88900">
              <a:defRPr/>
            </a:pPr>
            <a:endParaRPr lang="en-US" altLang="ja-JP" sz="1400" dirty="0" smtClean="0">
              <a:solidFill>
                <a:prstClr val="white"/>
              </a:solidFill>
              <a:latin typeface="ＭＳ Ｐゴシック" pitchFamily="50" charset="-128"/>
            </a:endParaRPr>
          </a:p>
          <a:p>
            <a:pPr marL="88900" indent="-88900">
              <a:defRPr/>
            </a:pPr>
            <a:endParaRPr lang="en-US" altLang="ja-JP" sz="1200" b="1" dirty="0">
              <a:solidFill>
                <a:prstClr val="black"/>
              </a:solidFill>
              <a:latin typeface="HGｺﾞｼｯｸM"/>
              <a:ea typeface="HGｺﾞｼｯｸM"/>
            </a:endParaRPr>
          </a:p>
        </p:txBody>
      </p:sp>
      <p:sp>
        <p:nvSpPr>
          <p:cNvPr id="18" name="角丸四角形 17"/>
          <p:cNvSpPr/>
          <p:nvPr/>
        </p:nvSpPr>
        <p:spPr bwMode="auto">
          <a:xfrm>
            <a:off x="4953000" y="4533044"/>
            <a:ext cx="4925484" cy="2246185"/>
          </a:xfrm>
          <a:prstGeom prst="roundRect">
            <a:avLst>
              <a:gd name="adj" fmla="val 5943"/>
            </a:avLst>
          </a:prstGeom>
          <a:ln/>
        </p:spPr>
        <p:style>
          <a:lnRef idx="2">
            <a:schemeClr val="accent5"/>
          </a:lnRef>
          <a:fillRef idx="1">
            <a:schemeClr val="lt1"/>
          </a:fillRef>
          <a:effectRef idx="0">
            <a:schemeClr val="accent5"/>
          </a:effectRef>
          <a:fontRef idx="minor">
            <a:schemeClr val="dk1"/>
          </a:fontRef>
        </p:style>
        <p:txBody>
          <a:bodyPr lIns="36000" tIns="108000" rIns="0" anchor="t" anchorCtr="0"/>
          <a:lstStyle/>
          <a:p>
            <a:pPr marL="177800" indent="-177800" fontAlgn="base">
              <a:spcBef>
                <a:spcPct val="0"/>
              </a:spcBef>
              <a:spcAft>
                <a:spcPct val="0"/>
              </a:spcAft>
              <a:defRPr/>
            </a:pPr>
            <a:r>
              <a:rPr lang="ja-JP" altLang="en-US" sz="1400" b="1" dirty="0" smtClean="0">
                <a:solidFill>
                  <a:prstClr val="black"/>
                </a:solidFill>
                <a:latin typeface="HGｺﾞｼｯｸM"/>
                <a:ea typeface="HGｺﾞｼｯｸM"/>
              </a:rPr>
              <a:t>専門職の関与の仕方</a:t>
            </a:r>
            <a:endParaRPr lang="en-US" altLang="ja-JP" sz="800" b="1" dirty="0" smtClean="0">
              <a:solidFill>
                <a:prstClr val="black"/>
              </a:solidFill>
              <a:latin typeface="HGｺﾞｼｯｸM"/>
              <a:ea typeface="HGｺﾞｼｯｸM"/>
            </a:endParaRPr>
          </a:p>
          <a:p>
            <a:pPr marL="177800" indent="-177800" fontAlgn="base">
              <a:spcBef>
                <a:spcPct val="0"/>
              </a:spcBef>
              <a:spcAft>
                <a:spcPct val="0"/>
              </a:spcAft>
              <a:defRPr/>
            </a:pPr>
            <a:r>
              <a:rPr lang="ja-JP" altLang="en-US" sz="1100" b="1" dirty="0" smtClean="0">
                <a:solidFill>
                  <a:prstClr val="black"/>
                </a:solidFill>
                <a:latin typeface="HGｺﾞｼｯｸM"/>
                <a:ea typeface="HGｺﾞｼｯｸM"/>
              </a:rPr>
              <a:t>○介護予防の啓発は保健師とリハ職のペアで行う</a:t>
            </a:r>
            <a:endParaRPr lang="en-US" altLang="ja-JP" sz="1100" b="1" dirty="0" smtClean="0">
              <a:solidFill>
                <a:prstClr val="black"/>
              </a:solidFill>
              <a:latin typeface="HGｺﾞｼｯｸM"/>
              <a:ea typeface="HGｺﾞｼｯｸM"/>
            </a:endParaRPr>
          </a:p>
          <a:p>
            <a:pPr marL="177800" indent="-177800" fontAlgn="base">
              <a:spcBef>
                <a:spcPct val="0"/>
              </a:spcBef>
              <a:spcAft>
                <a:spcPct val="0"/>
              </a:spcAft>
              <a:defRPr/>
            </a:pPr>
            <a:r>
              <a:rPr lang="ja-JP" altLang="en-US" sz="1100" b="1" dirty="0" smtClean="0">
                <a:solidFill>
                  <a:prstClr val="black"/>
                </a:solidFill>
                <a:latin typeface="HGｺﾞｼｯｸM"/>
                <a:ea typeface="HGｺﾞｼｯｸM"/>
              </a:rPr>
              <a:t>○</a:t>
            </a:r>
            <a:r>
              <a:rPr lang="ja-JP" altLang="en-US" sz="1100" b="1" dirty="0">
                <a:solidFill>
                  <a:prstClr val="black"/>
                </a:solidFill>
                <a:latin typeface="HGｺﾞｼｯｸM"/>
                <a:ea typeface="HGｺﾞｼｯｸM"/>
              </a:rPr>
              <a:t>体</a:t>
            </a:r>
            <a:r>
              <a:rPr lang="ja-JP" altLang="en-US" sz="1100" b="1" dirty="0" smtClean="0">
                <a:solidFill>
                  <a:prstClr val="black"/>
                </a:solidFill>
                <a:latin typeface="HGｺﾞｼｯｸM"/>
                <a:ea typeface="HGｺﾞｼｯｸM"/>
              </a:rPr>
              <a:t>操教室の立ち上げの際には体操指導と体操ビデオの提供及び世話役の</a:t>
            </a:r>
            <a:r>
              <a:rPr lang="ja-JP" altLang="en-US" sz="1100" b="1" dirty="0">
                <a:solidFill>
                  <a:prstClr val="black"/>
                </a:solidFill>
                <a:latin typeface="HGｺﾞｼｯｸM"/>
                <a:ea typeface="HGｺﾞｼｯｸM"/>
              </a:rPr>
              <a:t>育成を保健師、理学療法士、作業療法士、管理</a:t>
            </a:r>
            <a:r>
              <a:rPr lang="ja-JP" altLang="en-US" sz="1100" b="1" dirty="0" smtClean="0">
                <a:solidFill>
                  <a:prstClr val="black"/>
                </a:solidFill>
                <a:latin typeface="HGｺﾞｼｯｸM"/>
                <a:ea typeface="HGｺﾞｼｯｸM"/>
              </a:rPr>
              <a:t>栄養士が行った</a:t>
            </a:r>
            <a:endParaRPr lang="en-US" altLang="ja-JP" sz="1100" b="1" dirty="0" smtClean="0">
              <a:solidFill>
                <a:prstClr val="black"/>
              </a:solidFill>
              <a:latin typeface="HGｺﾞｼｯｸM"/>
              <a:ea typeface="HGｺﾞｼｯｸM"/>
            </a:endParaRPr>
          </a:p>
          <a:p>
            <a:pPr marL="177800" indent="-177800" fontAlgn="base">
              <a:spcBef>
                <a:spcPct val="0"/>
              </a:spcBef>
              <a:spcAft>
                <a:spcPct val="0"/>
              </a:spcAft>
              <a:defRPr/>
            </a:pPr>
            <a:r>
              <a:rPr lang="ja-JP" altLang="en-US" sz="1100" b="1" dirty="0" smtClean="0">
                <a:solidFill>
                  <a:prstClr val="black"/>
                </a:solidFill>
                <a:latin typeface="HGｺﾞｼｯｸM"/>
                <a:ea typeface="HGｺﾞｼｯｸM"/>
              </a:rPr>
              <a:t>○身体障害や関節痛により体操を同じようにできない方に対しては、市のリハ職が訪問し、痛みがでない運動法を指導した</a:t>
            </a:r>
            <a:endParaRPr lang="en-US" altLang="ja-JP" sz="1100" b="1" dirty="0" smtClean="0">
              <a:solidFill>
                <a:prstClr val="black"/>
              </a:solidFill>
              <a:latin typeface="HGｺﾞｼｯｸM"/>
              <a:ea typeface="HGｺﾞｼｯｸM"/>
            </a:endParaRPr>
          </a:p>
          <a:p>
            <a:pPr marL="177800" indent="-177800" fontAlgn="base">
              <a:spcBef>
                <a:spcPct val="0"/>
              </a:spcBef>
              <a:spcAft>
                <a:spcPct val="0"/>
              </a:spcAft>
              <a:defRPr/>
            </a:pPr>
            <a:r>
              <a:rPr lang="ja-JP" altLang="en-US" sz="1100" b="1" dirty="0" smtClean="0">
                <a:solidFill>
                  <a:prstClr val="black"/>
                </a:solidFill>
                <a:latin typeface="HGｺﾞｼｯｸM"/>
                <a:ea typeface="HGｺﾞｼｯｸM"/>
              </a:rPr>
              <a:t>○認知症や高次脳機能障害、精神障害などで</a:t>
            </a:r>
            <a:r>
              <a:rPr lang="ja-JP" altLang="en-US" sz="1100" b="1" dirty="0">
                <a:solidFill>
                  <a:prstClr val="black"/>
                </a:solidFill>
                <a:latin typeface="HGｺﾞｼｯｸM"/>
                <a:ea typeface="HGｺﾞｼｯｸM"/>
              </a:rPr>
              <a:t>集団</a:t>
            </a:r>
            <a:r>
              <a:rPr lang="ja-JP" altLang="en-US" sz="1100" b="1" dirty="0" smtClean="0">
                <a:solidFill>
                  <a:prstClr val="black"/>
                </a:solidFill>
                <a:latin typeface="HGｺﾞｼｯｸM"/>
                <a:ea typeface="HGｺﾞｼｯｸM"/>
              </a:rPr>
              <a:t>活動に不具合が生じた時には地域包括支援センター職員が出向いて、認知症の方への対応方法等を世話役に指導した</a:t>
            </a:r>
            <a:endParaRPr lang="en-US" altLang="ja-JP" sz="1100" b="1" dirty="0" smtClean="0">
              <a:solidFill>
                <a:prstClr val="black"/>
              </a:solidFill>
              <a:latin typeface="HGｺﾞｼｯｸM"/>
              <a:ea typeface="HGｺﾞｼｯｸM"/>
            </a:endParaRPr>
          </a:p>
          <a:p>
            <a:pPr marL="177800" indent="-177800" fontAlgn="base">
              <a:spcBef>
                <a:spcPct val="0"/>
              </a:spcBef>
              <a:spcAft>
                <a:spcPct val="0"/>
              </a:spcAft>
              <a:defRPr/>
            </a:pPr>
            <a:r>
              <a:rPr lang="ja-JP" altLang="en-US" sz="1100" b="1" dirty="0" smtClean="0">
                <a:solidFill>
                  <a:prstClr val="black"/>
                </a:solidFill>
                <a:latin typeface="HGｺﾞｼｯｸM"/>
                <a:ea typeface="HGｺﾞｼｯｸM"/>
              </a:rPr>
              <a:t>○世話役から</a:t>
            </a:r>
            <a:r>
              <a:rPr lang="ja-JP" altLang="en-US" sz="1100" b="1" dirty="0">
                <a:solidFill>
                  <a:prstClr val="black"/>
                </a:solidFill>
                <a:latin typeface="HGｺﾞｼｯｸM"/>
                <a:ea typeface="HGｺﾞｼｯｸM"/>
              </a:rPr>
              <a:t>活動の脱落者に</a:t>
            </a:r>
            <a:r>
              <a:rPr lang="ja-JP" altLang="en-US" sz="1100" b="1" dirty="0" smtClean="0">
                <a:solidFill>
                  <a:prstClr val="black"/>
                </a:solidFill>
                <a:latin typeface="HGｺﾞｼｯｸM"/>
                <a:ea typeface="HGｺﾞｼｯｸM"/>
              </a:rPr>
              <a:t>ついて地域</a:t>
            </a:r>
            <a:r>
              <a:rPr lang="ja-JP" altLang="en-US" sz="1100" b="1" dirty="0">
                <a:solidFill>
                  <a:prstClr val="black"/>
                </a:solidFill>
                <a:latin typeface="HGｺﾞｼｯｸM"/>
                <a:ea typeface="HGｺﾞｼｯｸM"/>
              </a:rPr>
              <a:t>包括支援センター職員に</a:t>
            </a:r>
            <a:r>
              <a:rPr lang="ja-JP" altLang="en-US" sz="1100" b="1" dirty="0" smtClean="0">
                <a:solidFill>
                  <a:prstClr val="black"/>
                </a:solidFill>
                <a:latin typeface="HGｺﾞｼｯｸM"/>
                <a:ea typeface="HGｺﾞｼｯｸM"/>
              </a:rPr>
              <a:t>連絡が入った場合には、職員はその原因を明確にした上で個別に対応する（例：認知症の方への対応、不仲の場合には教室の変更）</a:t>
            </a:r>
            <a:endParaRPr lang="ja-JP" altLang="en-US" sz="1100" dirty="0">
              <a:solidFill>
                <a:prstClr val="black">
                  <a:lumMod val="65000"/>
                  <a:lumOff val="35000"/>
                </a:prstClr>
              </a:solidFill>
              <a:latin typeface="ＭＳ Ｐゴシック"/>
            </a:endParaRPr>
          </a:p>
        </p:txBody>
      </p:sp>
      <p:pic>
        <p:nvPicPr>
          <p:cNvPr id="1027" name="Picture 3"/>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215254" y="2729648"/>
            <a:ext cx="2536644" cy="10011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 name="表 1"/>
          <p:cNvGraphicFramePr>
            <a:graphicFrameLocks noGrp="1"/>
          </p:cNvGraphicFramePr>
          <p:nvPr>
            <p:extLst>
              <p:ext uri="{D42A27DB-BD31-4B8C-83A1-F6EECF244321}">
                <p14:modId xmlns:p14="http://schemas.microsoft.com/office/powerpoint/2010/main" val="3730098760"/>
              </p:ext>
            </p:extLst>
          </p:nvPr>
        </p:nvGraphicFramePr>
        <p:xfrm>
          <a:off x="5049307" y="3764318"/>
          <a:ext cx="4713944" cy="528778"/>
        </p:xfrm>
        <a:graphic>
          <a:graphicData uri="http://schemas.openxmlformats.org/drawingml/2006/table">
            <a:tbl>
              <a:tblPr firstRow="1" bandRow="1">
                <a:tableStyleId>{BDBED569-4797-4DF1-A0F4-6AAB3CD982D8}</a:tableStyleId>
              </a:tblPr>
              <a:tblGrid>
                <a:gridCol w="3996115"/>
                <a:gridCol w="717829"/>
              </a:tblGrid>
              <a:tr h="264389">
                <a:tc>
                  <a:txBody>
                    <a:bodyPr/>
                    <a:lstStyle/>
                    <a:p>
                      <a:r>
                        <a:rPr kumimoji="1" lang="en-US" altLang="ja-JP" sz="1000" dirty="0" smtClean="0">
                          <a:latin typeface="+mn-ea"/>
                          <a:ea typeface="+mn-ea"/>
                        </a:rPr>
                        <a:t>65</a:t>
                      </a:r>
                      <a:r>
                        <a:rPr kumimoji="1" lang="ja-JP" altLang="en-US" sz="1000" dirty="0" smtClean="0">
                          <a:latin typeface="+mn-ea"/>
                          <a:ea typeface="+mn-ea"/>
                        </a:rPr>
                        <a:t>才以上高齢者のうち毎月参加している者の割合</a:t>
                      </a:r>
                      <a:endParaRPr kumimoji="1" lang="ja-JP" altLang="en-US" sz="1000" b="1" dirty="0">
                        <a:latin typeface="+mn-ea"/>
                        <a:ea typeface="+mn-ea"/>
                      </a:endParaRPr>
                    </a:p>
                  </a:txBody>
                  <a:tcPr marL="91484" marR="91484"/>
                </a:tc>
                <a:tc>
                  <a:txBody>
                    <a:bodyPr/>
                    <a:lstStyle/>
                    <a:p>
                      <a:pPr algn="ctr"/>
                      <a:r>
                        <a:rPr kumimoji="1" lang="ja-JP" altLang="en-US" sz="1000" b="1" dirty="0" smtClean="0">
                          <a:latin typeface="+mn-ea"/>
                          <a:ea typeface="+mn-ea"/>
                        </a:rPr>
                        <a:t>９．３　％</a:t>
                      </a:r>
                      <a:endParaRPr kumimoji="1" lang="ja-JP" altLang="en-US" sz="1000" b="1" dirty="0">
                        <a:latin typeface="+mn-ea"/>
                        <a:ea typeface="+mn-ea"/>
                      </a:endParaRPr>
                    </a:p>
                  </a:txBody>
                  <a:tcPr marL="91484" marR="91484"/>
                </a:tc>
              </a:tr>
              <a:tr h="264389">
                <a:tc>
                  <a:txBody>
                    <a:bodyPr/>
                    <a:lstStyle/>
                    <a:p>
                      <a:r>
                        <a:rPr kumimoji="1" lang="en-US" altLang="ja-JP" sz="1000" b="1" dirty="0" smtClean="0">
                          <a:latin typeface="+mn-ea"/>
                          <a:ea typeface="+mn-ea"/>
                        </a:rPr>
                        <a:t>65</a:t>
                      </a:r>
                      <a:r>
                        <a:rPr kumimoji="1" lang="ja-JP" altLang="en-US" sz="1000" b="1" dirty="0" smtClean="0">
                          <a:latin typeface="+mn-ea"/>
                          <a:ea typeface="+mn-ea"/>
                        </a:rPr>
                        <a:t>才以上高齢者のうち二次予防事業対象者である参加者の割合</a:t>
                      </a:r>
                      <a:endParaRPr kumimoji="1" lang="ja-JP" altLang="en-US" sz="1000" b="1" dirty="0">
                        <a:latin typeface="+mn-ea"/>
                        <a:ea typeface="+mn-ea"/>
                      </a:endParaRPr>
                    </a:p>
                  </a:txBody>
                  <a:tcPr marL="91484" marR="91484"/>
                </a:tc>
                <a:tc>
                  <a:txBody>
                    <a:bodyPr/>
                    <a:lstStyle/>
                    <a:p>
                      <a:pPr algn="ctr"/>
                      <a:r>
                        <a:rPr kumimoji="1" lang="ja-JP" altLang="en-US" sz="1000" b="1" dirty="0" smtClean="0">
                          <a:latin typeface="+mn-ea"/>
                          <a:ea typeface="+mn-ea"/>
                        </a:rPr>
                        <a:t>２．７　％</a:t>
                      </a:r>
                      <a:endParaRPr kumimoji="1" lang="en-US" altLang="ja-JP" sz="1000" b="1" dirty="0" smtClean="0">
                        <a:latin typeface="+mn-ea"/>
                        <a:ea typeface="+mn-ea"/>
                      </a:endParaRPr>
                    </a:p>
                  </a:txBody>
                  <a:tcPr marL="91484" marR="91484"/>
                </a:tc>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3775350293"/>
              </p:ext>
            </p:extLst>
          </p:nvPr>
        </p:nvGraphicFramePr>
        <p:xfrm>
          <a:off x="143792" y="2060849"/>
          <a:ext cx="3119998" cy="1800002"/>
        </p:xfrm>
        <a:graphic>
          <a:graphicData uri="http://schemas.openxmlformats.org/drawingml/2006/table">
            <a:tbl>
              <a:tblPr>
                <a:tableStyleId>{5C22544A-7EE6-4342-B048-85BDC9FD1C3A}</a:tableStyleId>
              </a:tblPr>
              <a:tblGrid>
                <a:gridCol w="1142889"/>
                <a:gridCol w="728050"/>
                <a:gridCol w="850763"/>
                <a:gridCol w="398296"/>
              </a:tblGrid>
              <a:tr h="265026">
                <a:tc rowSpan="2">
                  <a:txBody>
                    <a:bodyPr/>
                    <a:lstStyle/>
                    <a:p>
                      <a:pPr algn="l" fontAlgn="ctr"/>
                      <a:r>
                        <a:rPr kumimoji="1" lang="ja-JP" altLang="en-US" sz="1200" u="none" strike="noStrike" kern="1200" dirty="0">
                          <a:solidFill>
                            <a:schemeClr val="dk1"/>
                          </a:solidFill>
                          <a:effectLst/>
                          <a:latin typeface="ＭＳ Ｐゴシック" pitchFamily="50" charset="-128"/>
                          <a:ea typeface="ＭＳ Ｐゴシック" pitchFamily="50" charset="-128"/>
                          <a:cs typeface="+mn-cs"/>
                        </a:rPr>
                        <a:t>地域包括</a:t>
                      </a:r>
                      <a:r>
                        <a:rPr kumimoji="1" lang="ja-JP" altLang="en-US" sz="1200" u="none" strike="noStrike" kern="1200" dirty="0" smtClean="0">
                          <a:solidFill>
                            <a:schemeClr val="dk1"/>
                          </a:solidFill>
                          <a:effectLst/>
                          <a:latin typeface="ＭＳ Ｐゴシック" pitchFamily="50" charset="-128"/>
                          <a:ea typeface="ＭＳ Ｐゴシック" pitchFamily="50" charset="-128"/>
                          <a:cs typeface="+mn-cs"/>
                        </a:rPr>
                        <a:t>支援</a:t>
                      </a:r>
                      <a:endParaRPr kumimoji="1" lang="en-US" altLang="ja-JP" sz="1200" u="none" strike="noStrike" kern="1200" dirty="0" smtClean="0">
                        <a:solidFill>
                          <a:schemeClr val="dk1"/>
                        </a:solidFill>
                        <a:effectLst/>
                        <a:latin typeface="ＭＳ Ｐゴシック" pitchFamily="50" charset="-128"/>
                        <a:ea typeface="ＭＳ Ｐゴシック" pitchFamily="50" charset="-128"/>
                        <a:cs typeface="+mn-cs"/>
                      </a:endParaRPr>
                    </a:p>
                    <a:p>
                      <a:pPr algn="l" fontAlgn="ctr"/>
                      <a:r>
                        <a:rPr kumimoji="1" lang="ja-JP" altLang="en-US" sz="1200" u="none" strike="noStrike" kern="1200" dirty="0" smtClean="0">
                          <a:solidFill>
                            <a:schemeClr val="dk1"/>
                          </a:solidFill>
                          <a:effectLst/>
                          <a:latin typeface="ＭＳ Ｐゴシック" pitchFamily="50" charset="-128"/>
                          <a:ea typeface="ＭＳ Ｐゴシック" pitchFamily="50" charset="-128"/>
                          <a:cs typeface="+mn-cs"/>
                        </a:rPr>
                        <a:t>センター</a:t>
                      </a:r>
                      <a:r>
                        <a:rPr kumimoji="1" lang="ja-JP" altLang="en-US" sz="1200" u="none" strike="noStrike" kern="1200" dirty="0">
                          <a:solidFill>
                            <a:schemeClr val="dk1"/>
                          </a:solidFill>
                          <a:effectLst/>
                          <a:latin typeface="ＭＳ Ｐゴシック" pitchFamily="50" charset="-128"/>
                          <a:ea typeface="ＭＳ Ｐゴシック" pitchFamily="50" charset="-128"/>
                          <a:cs typeface="+mn-cs"/>
                        </a:rPr>
                        <a:t>設置数</a:t>
                      </a:r>
                    </a:p>
                  </a:txBody>
                  <a:tcPr marL="0" marR="0" marT="0" marB="0" anchor="ctr"/>
                </a:tc>
                <a:tc>
                  <a:txBody>
                    <a:bodyPr/>
                    <a:lstStyle/>
                    <a:p>
                      <a:pPr algn="l" fontAlgn="ctr"/>
                      <a:r>
                        <a:rPr kumimoji="1" lang="ja-JP" altLang="en-US" sz="1200" u="none" strike="noStrike" kern="1200" dirty="0">
                          <a:solidFill>
                            <a:schemeClr val="dk1"/>
                          </a:solidFill>
                          <a:effectLst/>
                          <a:latin typeface="ＭＳ Ｐゴシック" pitchFamily="50" charset="-128"/>
                          <a:ea typeface="ＭＳ Ｐゴシック" pitchFamily="50" charset="-128"/>
                          <a:cs typeface="+mn-cs"/>
                        </a:rPr>
                        <a:t>直営</a:t>
                      </a:r>
                    </a:p>
                  </a:txBody>
                  <a:tcPr marL="0" marR="0" marT="0" marB="0" anchor="ctr"/>
                </a:tc>
                <a:tc>
                  <a:txBody>
                    <a:bodyPr/>
                    <a:lstStyle/>
                    <a:p>
                      <a:pPr algn="r" fontAlgn="ctr"/>
                      <a:r>
                        <a:rPr kumimoji="1" lang="en-US" altLang="ja-JP" sz="1200" u="none" strike="noStrike" kern="1200" dirty="0" smtClean="0">
                          <a:solidFill>
                            <a:schemeClr val="dk1"/>
                          </a:solidFill>
                          <a:effectLst/>
                          <a:latin typeface="+mn-lt"/>
                          <a:ea typeface="ＭＳ Ｐゴシック" pitchFamily="50" charset="-128"/>
                          <a:cs typeface="+mn-cs"/>
                        </a:rPr>
                        <a:t>0</a:t>
                      </a:r>
                      <a:endParaRPr kumimoji="1" lang="ja-JP" altLang="en-US" sz="1200" u="none" strike="noStrike" kern="1200" dirty="0">
                        <a:solidFill>
                          <a:schemeClr val="dk1"/>
                        </a:solidFill>
                        <a:effectLst/>
                        <a:latin typeface="+mn-lt"/>
                        <a:ea typeface="ＭＳ Ｐゴシック" pitchFamily="50" charset="-128"/>
                        <a:cs typeface="+mn-cs"/>
                      </a:endParaRPr>
                    </a:p>
                  </a:txBody>
                  <a:tcPr marL="0" marR="0" marT="0" marB="0" anchor="ctr"/>
                </a:tc>
                <a:tc>
                  <a:txBody>
                    <a:bodyPr/>
                    <a:lstStyle/>
                    <a:p>
                      <a:pPr algn="r" fontAlgn="ctr"/>
                      <a:r>
                        <a:rPr kumimoji="1" lang="ja-JP" altLang="en-US" sz="1200" u="none" strike="noStrike" kern="1200" dirty="0">
                          <a:solidFill>
                            <a:schemeClr val="dk1"/>
                          </a:solidFill>
                          <a:effectLst/>
                          <a:latin typeface="ＭＳ Ｐゴシック" pitchFamily="50" charset="-128"/>
                          <a:ea typeface="ＭＳ Ｐゴシック" pitchFamily="50" charset="-128"/>
                          <a:cs typeface="+mn-cs"/>
                        </a:rPr>
                        <a:t>カ所</a:t>
                      </a:r>
                    </a:p>
                  </a:txBody>
                  <a:tcPr marL="0" marR="0" marT="0" marB="0" anchor="ctr"/>
                </a:tc>
              </a:tr>
              <a:tr h="265026">
                <a:tc vMerge="1">
                  <a:txBody>
                    <a:bodyPr/>
                    <a:lstStyle/>
                    <a:p>
                      <a:endParaRPr kumimoji="1" lang="ja-JP" altLang="en-US"/>
                    </a:p>
                  </a:txBody>
                  <a:tcPr/>
                </a:tc>
                <a:tc>
                  <a:txBody>
                    <a:bodyPr/>
                    <a:lstStyle/>
                    <a:p>
                      <a:pPr algn="l" fontAlgn="ctr"/>
                      <a:r>
                        <a:rPr kumimoji="1" lang="ja-JP" altLang="en-US" sz="1200" u="none" strike="noStrike" kern="1200" dirty="0">
                          <a:solidFill>
                            <a:schemeClr val="dk1"/>
                          </a:solidFill>
                          <a:effectLst/>
                          <a:latin typeface="ＭＳ Ｐゴシック" pitchFamily="50" charset="-128"/>
                          <a:ea typeface="ＭＳ Ｐゴシック" pitchFamily="50" charset="-128"/>
                          <a:cs typeface="+mn-cs"/>
                        </a:rPr>
                        <a:t>委託</a:t>
                      </a:r>
                    </a:p>
                  </a:txBody>
                  <a:tcPr marL="0" marR="0" marT="0" marB="0" anchor="ctr"/>
                </a:tc>
                <a:tc>
                  <a:txBody>
                    <a:bodyPr/>
                    <a:lstStyle/>
                    <a:p>
                      <a:pPr algn="r" fontAlgn="ctr"/>
                      <a:r>
                        <a:rPr kumimoji="1" lang="en-US" altLang="ja-JP" sz="1200" u="none" strike="noStrike" kern="1200" dirty="0" smtClean="0">
                          <a:solidFill>
                            <a:schemeClr val="dk1"/>
                          </a:solidFill>
                          <a:effectLst/>
                          <a:latin typeface="+mn-lt"/>
                          <a:ea typeface="ＭＳ Ｐゴシック" pitchFamily="50" charset="-128"/>
                          <a:cs typeface="+mn-cs"/>
                        </a:rPr>
                        <a:t>3</a:t>
                      </a:r>
                      <a:r>
                        <a:rPr kumimoji="1" lang="ja-JP" altLang="en-US" sz="1200" u="none" strike="noStrike" kern="1200" dirty="0">
                          <a:solidFill>
                            <a:schemeClr val="dk1"/>
                          </a:solidFill>
                          <a:effectLst/>
                          <a:latin typeface="+mn-lt"/>
                          <a:ea typeface="ＭＳ Ｐゴシック" pitchFamily="50" charset="-128"/>
                          <a:cs typeface="+mn-cs"/>
                        </a:rPr>
                        <a:t>　</a:t>
                      </a:r>
                    </a:p>
                  </a:txBody>
                  <a:tcPr marL="0" marR="0" marT="0" marB="0" anchor="ctr"/>
                </a:tc>
                <a:tc>
                  <a:txBody>
                    <a:bodyPr/>
                    <a:lstStyle/>
                    <a:p>
                      <a:pPr algn="r" fontAlgn="ctr"/>
                      <a:r>
                        <a:rPr kumimoji="1" lang="ja-JP" altLang="en-US" sz="1200" u="none" strike="noStrike" kern="1200" dirty="0">
                          <a:solidFill>
                            <a:schemeClr val="dk1"/>
                          </a:solidFill>
                          <a:effectLst/>
                          <a:latin typeface="ＭＳ Ｐゴシック" pitchFamily="50" charset="-128"/>
                          <a:ea typeface="ＭＳ Ｐゴシック" pitchFamily="50" charset="-128"/>
                          <a:cs typeface="+mn-cs"/>
                        </a:rPr>
                        <a:t>カ所</a:t>
                      </a:r>
                    </a:p>
                  </a:txBody>
                  <a:tcPr marL="0" marR="0" marT="0" marB="0" anchor="ctr"/>
                </a:tc>
              </a:tr>
              <a:tr h="265026">
                <a:tc gridSpan="2">
                  <a:txBody>
                    <a:bodyPr/>
                    <a:lstStyle/>
                    <a:p>
                      <a:pPr algn="l" fontAlgn="ctr"/>
                      <a:r>
                        <a:rPr kumimoji="1" lang="ja-JP" altLang="en-US" sz="1200" u="none" strike="noStrike" kern="1200" dirty="0" smtClean="0">
                          <a:solidFill>
                            <a:schemeClr val="dk1"/>
                          </a:solidFill>
                          <a:effectLst/>
                          <a:latin typeface="ＭＳ Ｐゴシック" pitchFamily="50" charset="-128"/>
                          <a:ea typeface="ＭＳ Ｐゴシック" pitchFamily="50" charset="-128"/>
                          <a:cs typeface="+mn-cs"/>
                        </a:rPr>
                        <a:t>総人口</a:t>
                      </a:r>
                      <a:endParaRPr kumimoji="1" lang="ja-JP" altLang="en-US" sz="1200" u="none" strike="noStrike" kern="1200" dirty="0">
                        <a:solidFill>
                          <a:schemeClr val="dk1"/>
                        </a:solidFill>
                        <a:effectLst/>
                        <a:latin typeface="ＭＳ Ｐゴシック" pitchFamily="50" charset="-128"/>
                        <a:ea typeface="ＭＳ Ｐゴシック" pitchFamily="50" charset="-128"/>
                        <a:cs typeface="+mn-cs"/>
                      </a:endParaRPr>
                    </a:p>
                  </a:txBody>
                  <a:tcPr marL="0" marR="0" marT="0" marB="0" anchor="ctr"/>
                </a:tc>
                <a:tc hMerge="1">
                  <a:txBody>
                    <a:bodyPr/>
                    <a:lstStyle/>
                    <a:p>
                      <a:pPr algn="l" fontAlgn="ctr"/>
                      <a:endParaRPr lang="ja-JP" altLang="en-US" sz="1100" b="1" i="0" u="none" strike="noStrike" dirty="0">
                        <a:solidFill>
                          <a:srgbClr val="000000"/>
                        </a:solidFill>
                        <a:effectLst/>
                        <a:latin typeface="ＭＳ Ｐゴシック"/>
                      </a:endParaRPr>
                    </a:p>
                  </a:txBody>
                  <a:tcPr marL="0" marR="0" marT="0" marB="0" anchor="ctr"/>
                </a:tc>
                <a:tc>
                  <a:txBody>
                    <a:bodyPr/>
                    <a:lstStyle/>
                    <a:p>
                      <a:pPr algn="r" fontAlgn="ctr"/>
                      <a:r>
                        <a:rPr kumimoji="1" lang="ja-JP" altLang="en-US" sz="1200" u="none" strike="noStrike" kern="1200" dirty="0">
                          <a:solidFill>
                            <a:schemeClr val="dk1"/>
                          </a:solidFill>
                          <a:effectLst/>
                          <a:latin typeface="+mn-lt"/>
                          <a:ea typeface="ＭＳ Ｐゴシック" pitchFamily="50" charset="-128"/>
                          <a:cs typeface="+mn-cs"/>
                        </a:rPr>
                        <a:t>　</a:t>
                      </a:r>
                      <a:r>
                        <a:rPr kumimoji="1" lang="en-US" altLang="ja-JP" sz="1200" u="none" strike="noStrike" kern="1200" dirty="0" smtClean="0">
                          <a:solidFill>
                            <a:schemeClr val="dk1"/>
                          </a:solidFill>
                          <a:effectLst/>
                          <a:latin typeface="+mn-lt"/>
                          <a:ea typeface="ＭＳ Ｐゴシック" pitchFamily="50" charset="-128"/>
                          <a:cs typeface="+mn-cs"/>
                        </a:rPr>
                        <a:t>123,573</a:t>
                      </a:r>
                      <a:endParaRPr kumimoji="1" lang="ja-JP" altLang="en-US" sz="1200" u="none" strike="noStrike" kern="1200" dirty="0">
                        <a:solidFill>
                          <a:schemeClr val="dk1"/>
                        </a:solidFill>
                        <a:effectLst/>
                        <a:latin typeface="+mn-lt"/>
                        <a:ea typeface="ＭＳ Ｐゴシック" pitchFamily="50" charset="-128"/>
                        <a:cs typeface="+mn-cs"/>
                      </a:endParaRPr>
                    </a:p>
                  </a:txBody>
                  <a:tcPr marL="0" marR="0" marT="0" marB="0" anchor="ctr"/>
                </a:tc>
                <a:tc>
                  <a:txBody>
                    <a:bodyPr/>
                    <a:lstStyle/>
                    <a:p>
                      <a:pPr algn="r" fontAlgn="ctr"/>
                      <a:r>
                        <a:rPr kumimoji="1" lang="ja-JP" altLang="en-US" sz="1200" u="none" strike="noStrike" kern="1200" dirty="0">
                          <a:solidFill>
                            <a:schemeClr val="dk1"/>
                          </a:solidFill>
                          <a:effectLst/>
                          <a:latin typeface="ＭＳ Ｐゴシック" pitchFamily="50" charset="-128"/>
                          <a:ea typeface="ＭＳ Ｐゴシック" pitchFamily="50" charset="-128"/>
                          <a:cs typeface="+mn-cs"/>
                        </a:rPr>
                        <a:t>人</a:t>
                      </a:r>
                    </a:p>
                  </a:txBody>
                  <a:tcPr marL="0" marR="0" marT="0" marB="0" anchor="ctr"/>
                </a:tc>
              </a:tr>
              <a:tr h="369949">
                <a:tc gridSpan="2">
                  <a:txBody>
                    <a:bodyPr/>
                    <a:lstStyle/>
                    <a:p>
                      <a:pPr algn="l" fontAlgn="ctr"/>
                      <a:r>
                        <a:rPr kumimoji="1" lang="en-US" altLang="ja-JP" sz="1200" u="none" strike="noStrike" kern="1200" dirty="0" smtClean="0">
                          <a:solidFill>
                            <a:schemeClr val="dk1"/>
                          </a:solidFill>
                          <a:effectLst/>
                          <a:latin typeface="ＭＳ Ｐゴシック" pitchFamily="50" charset="-128"/>
                          <a:ea typeface="ＭＳ Ｐゴシック" pitchFamily="50" charset="-128"/>
                          <a:cs typeface="+mn-cs"/>
                        </a:rPr>
                        <a:t>65</a:t>
                      </a:r>
                      <a:r>
                        <a:rPr kumimoji="1" lang="ja-JP" altLang="en-US" sz="1200" u="none" strike="noStrike" kern="1200" dirty="0" smtClean="0">
                          <a:solidFill>
                            <a:schemeClr val="dk1"/>
                          </a:solidFill>
                          <a:effectLst/>
                          <a:latin typeface="ＭＳ Ｐゴシック" pitchFamily="50" charset="-128"/>
                          <a:ea typeface="ＭＳ Ｐゴシック" pitchFamily="50" charset="-128"/>
                          <a:cs typeface="+mn-cs"/>
                        </a:rPr>
                        <a:t>歳以上</a:t>
                      </a:r>
                      <a:r>
                        <a:rPr kumimoji="1" lang="zh-TW" altLang="en-US" sz="1200" u="none" strike="noStrike" kern="1200" dirty="0" smtClean="0">
                          <a:solidFill>
                            <a:schemeClr val="dk1"/>
                          </a:solidFill>
                          <a:effectLst/>
                          <a:latin typeface="ＭＳ Ｐゴシック" pitchFamily="50" charset="-128"/>
                          <a:ea typeface="ＭＳ Ｐゴシック" pitchFamily="50" charset="-128"/>
                          <a:cs typeface="+mn-cs"/>
                        </a:rPr>
                        <a:t>高齢者人口</a:t>
                      </a:r>
                      <a:endParaRPr kumimoji="1" lang="zh-TW" altLang="en-US" sz="1200" u="none" strike="noStrike" kern="1200" dirty="0">
                        <a:solidFill>
                          <a:schemeClr val="dk1"/>
                        </a:solidFill>
                        <a:effectLst/>
                        <a:latin typeface="ＭＳ Ｐゴシック" pitchFamily="50" charset="-128"/>
                        <a:ea typeface="ＭＳ Ｐゴシック" pitchFamily="50" charset="-128"/>
                        <a:cs typeface="+mn-cs"/>
                      </a:endParaRPr>
                    </a:p>
                  </a:txBody>
                  <a:tcPr marL="0" marR="0" marT="0" marB="0" anchor="ctr"/>
                </a:tc>
                <a:tc hMerge="1">
                  <a:txBody>
                    <a:bodyPr/>
                    <a:lstStyle/>
                    <a:p>
                      <a:endParaRPr kumimoji="1" lang="ja-JP" altLang="en-US"/>
                    </a:p>
                  </a:txBody>
                  <a:tcPr/>
                </a:tc>
                <a:tc>
                  <a:txBody>
                    <a:bodyPr/>
                    <a:lstStyle/>
                    <a:p>
                      <a:pPr algn="r" fontAlgn="ctr"/>
                      <a:r>
                        <a:rPr kumimoji="1" lang="ja-JP" altLang="en-US" sz="1200" u="none" strike="noStrike" kern="1200" dirty="0">
                          <a:solidFill>
                            <a:schemeClr val="dk1"/>
                          </a:solidFill>
                          <a:effectLst/>
                          <a:latin typeface="+mn-lt"/>
                          <a:ea typeface="ＭＳ Ｐゴシック" pitchFamily="50" charset="-128"/>
                          <a:cs typeface="+mn-cs"/>
                        </a:rPr>
                        <a:t>　</a:t>
                      </a:r>
                      <a:r>
                        <a:rPr kumimoji="1" lang="en-US" altLang="ja-JP" sz="1200" u="none" strike="noStrike" kern="1200" dirty="0" smtClean="0">
                          <a:solidFill>
                            <a:schemeClr val="dk1"/>
                          </a:solidFill>
                          <a:effectLst/>
                          <a:latin typeface="+mn-lt"/>
                          <a:ea typeface="ＭＳ Ｐゴシック" pitchFamily="50" charset="-128"/>
                          <a:cs typeface="+mn-cs"/>
                        </a:rPr>
                        <a:t>26,697</a:t>
                      </a:r>
                    </a:p>
                    <a:p>
                      <a:pPr algn="r" fontAlgn="ctr"/>
                      <a:r>
                        <a:rPr kumimoji="1" lang="en-US" altLang="ja-JP" sz="1200" u="none" strike="noStrike" kern="1200" dirty="0" smtClean="0">
                          <a:solidFill>
                            <a:schemeClr val="dk1"/>
                          </a:solidFill>
                          <a:effectLst/>
                          <a:latin typeface="+mn-lt"/>
                          <a:ea typeface="ＭＳ Ｐゴシック" pitchFamily="50" charset="-128"/>
                          <a:cs typeface="+mn-cs"/>
                        </a:rPr>
                        <a:t>21.6</a:t>
                      </a:r>
                      <a:endParaRPr kumimoji="1" lang="ja-JP" altLang="en-US" sz="1200" u="none" strike="noStrike" kern="1200" dirty="0">
                        <a:solidFill>
                          <a:schemeClr val="dk1"/>
                        </a:solidFill>
                        <a:effectLst/>
                        <a:latin typeface="+mn-lt"/>
                        <a:ea typeface="ＭＳ Ｐゴシック" pitchFamily="50" charset="-128"/>
                        <a:cs typeface="+mn-cs"/>
                      </a:endParaRPr>
                    </a:p>
                  </a:txBody>
                  <a:tcPr marL="0" marR="0" marT="0" marB="0" anchor="ctr"/>
                </a:tc>
                <a:tc>
                  <a:txBody>
                    <a:bodyPr/>
                    <a:lstStyle/>
                    <a:p>
                      <a:pPr algn="r" fontAlgn="ctr"/>
                      <a:r>
                        <a:rPr kumimoji="1" lang="ja-JP" altLang="en-US" sz="1200" u="none" strike="noStrike" kern="1200" dirty="0" smtClean="0">
                          <a:solidFill>
                            <a:schemeClr val="dk1"/>
                          </a:solidFill>
                          <a:effectLst/>
                          <a:latin typeface="ＭＳ Ｐゴシック" pitchFamily="50" charset="-128"/>
                          <a:ea typeface="ＭＳ Ｐゴシック" pitchFamily="50" charset="-128"/>
                          <a:cs typeface="+mn-cs"/>
                        </a:rPr>
                        <a:t>人</a:t>
                      </a:r>
                      <a:endParaRPr kumimoji="1" lang="en-US" altLang="ja-JP" sz="1200" u="none" strike="noStrike" kern="1200" dirty="0" smtClean="0">
                        <a:solidFill>
                          <a:schemeClr val="dk1"/>
                        </a:solidFill>
                        <a:effectLst/>
                        <a:latin typeface="ＭＳ Ｐゴシック" pitchFamily="50" charset="-128"/>
                        <a:ea typeface="ＭＳ Ｐゴシック" pitchFamily="50" charset="-128"/>
                        <a:cs typeface="+mn-cs"/>
                      </a:endParaRPr>
                    </a:p>
                    <a:p>
                      <a:pPr algn="r" fontAlgn="ctr"/>
                      <a:r>
                        <a:rPr kumimoji="1" lang="ja-JP" altLang="en-US" sz="1200" u="none" strike="noStrike" kern="1200" dirty="0" smtClean="0">
                          <a:solidFill>
                            <a:schemeClr val="dk1"/>
                          </a:solidFill>
                          <a:effectLst/>
                          <a:latin typeface="ＭＳ Ｐゴシック" pitchFamily="50" charset="-128"/>
                          <a:ea typeface="ＭＳ Ｐゴシック" pitchFamily="50" charset="-128"/>
                          <a:cs typeface="+mn-cs"/>
                        </a:rPr>
                        <a:t>％</a:t>
                      </a:r>
                      <a:endParaRPr kumimoji="1" lang="ja-JP" altLang="en-US" sz="1200" u="none" strike="noStrike" kern="1200" dirty="0">
                        <a:solidFill>
                          <a:schemeClr val="dk1"/>
                        </a:solidFill>
                        <a:effectLst/>
                        <a:latin typeface="ＭＳ Ｐゴシック" pitchFamily="50" charset="-128"/>
                        <a:ea typeface="ＭＳ Ｐゴシック" pitchFamily="50" charset="-128"/>
                        <a:cs typeface="+mn-cs"/>
                      </a:endParaRPr>
                    </a:p>
                  </a:txBody>
                  <a:tcPr marL="0" marR="0" marT="0" marB="0" anchor="ctr"/>
                </a:tc>
              </a:tr>
              <a:tr h="369949">
                <a:tc gridSpan="2">
                  <a:txBody>
                    <a:bodyPr/>
                    <a:lstStyle/>
                    <a:p>
                      <a:pPr algn="l" fontAlgn="ctr"/>
                      <a:r>
                        <a:rPr kumimoji="1" lang="en-US" altLang="ja-JP" sz="1200" u="none" strike="noStrike" kern="1200" dirty="0" smtClean="0">
                          <a:solidFill>
                            <a:schemeClr val="dk1"/>
                          </a:solidFill>
                          <a:effectLst/>
                          <a:latin typeface="ＭＳ Ｐゴシック" pitchFamily="50" charset="-128"/>
                          <a:ea typeface="ＭＳ Ｐゴシック" pitchFamily="50" charset="-128"/>
                          <a:cs typeface="+mn-cs"/>
                        </a:rPr>
                        <a:t>75</a:t>
                      </a:r>
                      <a:r>
                        <a:rPr kumimoji="1" lang="ja-JP" altLang="en-US" sz="1200" u="none" strike="noStrike" kern="1200" dirty="0" smtClean="0">
                          <a:solidFill>
                            <a:schemeClr val="dk1"/>
                          </a:solidFill>
                          <a:effectLst/>
                          <a:latin typeface="ＭＳ Ｐゴシック" pitchFamily="50" charset="-128"/>
                          <a:ea typeface="ＭＳ Ｐゴシック" pitchFamily="50" charset="-128"/>
                          <a:cs typeface="+mn-cs"/>
                        </a:rPr>
                        <a:t>歳以上</a:t>
                      </a:r>
                      <a:r>
                        <a:rPr kumimoji="1" lang="zh-TW" altLang="en-US" sz="1200" u="none" strike="noStrike" kern="1200" dirty="0" smtClean="0">
                          <a:solidFill>
                            <a:schemeClr val="dk1"/>
                          </a:solidFill>
                          <a:effectLst/>
                          <a:latin typeface="ＭＳ Ｐゴシック" pitchFamily="50" charset="-128"/>
                          <a:ea typeface="ＭＳ Ｐゴシック" pitchFamily="50" charset="-128"/>
                          <a:cs typeface="+mn-cs"/>
                        </a:rPr>
                        <a:t>高齢者人口</a:t>
                      </a:r>
                      <a:endParaRPr kumimoji="1" lang="zh-TW" altLang="en-US" sz="1200" u="none" strike="noStrike" kern="1200" dirty="0">
                        <a:solidFill>
                          <a:schemeClr val="dk1"/>
                        </a:solidFill>
                        <a:effectLst/>
                        <a:latin typeface="ＭＳ Ｐゴシック" pitchFamily="50" charset="-128"/>
                        <a:ea typeface="ＭＳ Ｐゴシック" pitchFamily="50" charset="-128"/>
                        <a:cs typeface="+mn-cs"/>
                      </a:endParaRPr>
                    </a:p>
                  </a:txBody>
                  <a:tcPr marL="0" marR="0" marT="0" marB="0" anchor="ctr"/>
                </a:tc>
                <a:tc hMerge="1">
                  <a:txBody>
                    <a:bodyPr/>
                    <a:lstStyle/>
                    <a:p>
                      <a:endParaRPr kumimoji="1" lang="ja-JP" altLang="en-US"/>
                    </a:p>
                  </a:txBody>
                  <a:tcPr/>
                </a:tc>
                <a:tc>
                  <a:txBody>
                    <a:bodyPr/>
                    <a:lstStyle/>
                    <a:p>
                      <a:pPr algn="r" fontAlgn="ctr"/>
                      <a:r>
                        <a:rPr kumimoji="1" lang="ja-JP" altLang="en-US" sz="1200" u="none" strike="noStrike" kern="1200" dirty="0">
                          <a:solidFill>
                            <a:schemeClr val="dk1"/>
                          </a:solidFill>
                          <a:effectLst/>
                          <a:latin typeface="+mn-lt"/>
                          <a:ea typeface="ＭＳ Ｐゴシック" pitchFamily="50" charset="-128"/>
                          <a:cs typeface="+mn-cs"/>
                        </a:rPr>
                        <a:t>　</a:t>
                      </a:r>
                      <a:r>
                        <a:rPr kumimoji="1" lang="en-US" altLang="ja-JP" sz="1200" u="none" strike="noStrike" kern="1200" dirty="0" smtClean="0">
                          <a:solidFill>
                            <a:schemeClr val="dk1"/>
                          </a:solidFill>
                          <a:effectLst/>
                          <a:latin typeface="+mn-lt"/>
                          <a:ea typeface="ＭＳ Ｐゴシック" pitchFamily="50" charset="-128"/>
                          <a:cs typeface="+mn-cs"/>
                        </a:rPr>
                        <a:t>10,516</a:t>
                      </a:r>
                    </a:p>
                    <a:p>
                      <a:pPr algn="r" fontAlgn="ctr"/>
                      <a:r>
                        <a:rPr kumimoji="1" lang="en-US" altLang="ja-JP" sz="1200" u="none" strike="noStrike" kern="1200" dirty="0" smtClean="0">
                          <a:solidFill>
                            <a:schemeClr val="dk1"/>
                          </a:solidFill>
                          <a:effectLst/>
                          <a:latin typeface="+mn-lt"/>
                          <a:ea typeface="ＭＳ Ｐゴシック" pitchFamily="50" charset="-128"/>
                          <a:cs typeface="+mn-cs"/>
                        </a:rPr>
                        <a:t>8.5</a:t>
                      </a:r>
                    </a:p>
                  </a:txBody>
                  <a:tcPr marL="0" marR="0" marT="0" marB="0" anchor="ctr"/>
                </a:tc>
                <a:tc>
                  <a:txBody>
                    <a:bodyPr/>
                    <a:lstStyle/>
                    <a:p>
                      <a:pPr algn="r" fontAlgn="ctr"/>
                      <a:r>
                        <a:rPr kumimoji="1" lang="ja-JP" altLang="en-US" sz="1200" u="none" strike="noStrike" kern="1200" dirty="0" smtClean="0">
                          <a:solidFill>
                            <a:schemeClr val="dk1"/>
                          </a:solidFill>
                          <a:effectLst/>
                          <a:latin typeface="ＭＳ Ｐゴシック" pitchFamily="50" charset="-128"/>
                          <a:ea typeface="ＭＳ Ｐゴシック" pitchFamily="50" charset="-128"/>
                          <a:cs typeface="+mn-cs"/>
                        </a:rPr>
                        <a:t>人</a:t>
                      </a:r>
                      <a:endParaRPr kumimoji="1" lang="en-US" altLang="ja-JP" sz="1200" u="none" strike="noStrike" kern="1200" dirty="0" smtClean="0">
                        <a:solidFill>
                          <a:schemeClr val="dk1"/>
                        </a:solidFill>
                        <a:effectLst/>
                        <a:latin typeface="ＭＳ Ｐゴシック" pitchFamily="50" charset="-128"/>
                        <a:ea typeface="ＭＳ Ｐゴシック" pitchFamily="50" charset="-128"/>
                        <a:cs typeface="+mn-cs"/>
                      </a:endParaRPr>
                    </a:p>
                    <a:p>
                      <a:pPr algn="r" fontAlgn="ctr"/>
                      <a:r>
                        <a:rPr kumimoji="1" lang="ja-JP" altLang="en-US" sz="1200" u="none" strike="noStrike" kern="1200" dirty="0" smtClean="0">
                          <a:solidFill>
                            <a:schemeClr val="dk1"/>
                          </a:solidFill>
                          <a:effectLst/>
                          <a:latin typeface="ＭＳ Ｐゴシック" pitchFamily="50" charset="-128"/>
                          <a:ea typeface="ＭＳ Ｐゴシック" pitchFamily="50" charset="-128"/>
                          <a:cs typeface="+mn-cs"/>
                        </a:rPr>
                        <a:t>％</a:t>
                      </a:r>
                      <a:endParaRPr kumimoji="1" lang="ja-JP" altLang="en-US" sz="1200" u="none" strike="noStrike" kern="1200" dirty="0">
                        <a:solidFill>
                          <a:schemeClr val="dk1"/>
                        </a:solidFill>
                        <a:effectLst/>
                        <a:latin typeface="ＭＳ Ｐゴシック" pitchFamily="50" charset="-128"/>
                        <a:ea typeface="ＭＳ Ｐゴシック" pitchFamily="50" charset="-128"/>
                        <a:cs typeface="+mn-cs"/>
                      </a:endParaRPr>
                    </a:p>
                  </a:txBody>
                  <a:tcPr marL="0" marR="0" marT="0" marB="0" anchor="ctr"/>
                </a:tc>
              </a:tr>
              <a:tr h="265026">
                <a:tc gridSpan="2">
                  <a:txBody>
                    <a:bodyPr/>
                    <a:lstStyle/>
                    <a:p>
                      <a:pPr algn="l" fontAlgn="ctr"/>
                      <a:r>
                        <a:rPr kumimoji="1" lang="zh-CN" altLang="en-US" sz="1200" u="none" strike="noStrike" kern="1200" dirty="0">
                          <a:solidFill>
                            <a:schemeClr val="dk1"/>
                          </a:solidFill>
                          <a:effectLst/>
                          <a:latin typeface="ＭＳ Ｐゴシック" pitchFamily="50" charset="-128"/>
                          <a:ea typeface="ＭＳ Ｐゴシック" pitchFamily="50" charset="-128"/>
                          <a:cs typeface="+mn-cs"/>
                        </a:rPr>
                        <a:t>第</a:t>
                      </a:r>
                      <a:r>
                        <a:rPr kumimoji="1" lang="en-US" altLang="zh-CN" sz="1200" u="none" strike="noStrike" kern="1200" dirty="0">
                          <a:solidFill>
                            <a:schemeClr val="dk1"/>
                          </a:solidFill>
                          <a:effectLst/>
                          <a:latin typeface="ＭＳ Ｐゴシック" pitchFamily="50" charset="-128"/>
                          <a:ea typeface="ＭＳ Ｐゴシック" pitchFamily="50" charset="-128"/>
                          <a:cs typeface="+mn-cs"/>
                        </a:rPr>
                        <a:t>5</a:t>
                      </a:r>
                      <a:r>
                        <a:rPr kumimoji="1" lang="zh-CN" altLang="en-US" sz="1200" u="none" strike="noStrike" kern="1200" dirty="0">
                          <a:solidFill>
                            <a:schemeClr val="dk1"/>
                          </a:solidFill>
                          <a:effectLst/>
                          <a:latin typeface="ＭＳ Ｐゴシック" pitchFamily="50" charset="-128"/>
                          <a:ea typeface="ＭＳ Ｐゴシック" pitchFamily="50" charset="-128"/>
                          <a:cs typeface="+mn-cs"/>
                        </a:rPr>
                        <a:t>期</a:t>
                      </a:r>
                      <a:r>
                        <a:rPr kumimoji="1" lang="en-US" altLang="zh-CN" sz="1200" u="none" strike="noStrike" kern="1200" dirty="0">
                          <a:solidFill>
                            <a:schemeClr val="dk1"/>
                          </a:solidFill>
                          <a:effectLst/>
                          <a:latin typeface="ＭＳ Ｐゴシック" pitchFamily="50" charset="-128"/>
                          <a:ea typeface="ＭＳ Ｐゴシック" pitchFamily="50" charset="-128"/>
                          <a:cs typeface="+mn-cs"/>
                        </a:rPr>
                        <a:t>1</a:t>
                      </a:r>
                      <a:r>
                        <a:rPr kumimoji="1" lang="zh-CN" altLang="en-US" sz="1200" u="none" strike="noStrike" kern="1200" dirty="0">
                          <a:solidFill>
                            <a:schemeClr val="dk1"/>
                          </a:solidFill>
                          <a:effectLst/>
                          <a:latin typeface="ＭＳ Ｐゴシック" pitchFamily="50" charset="-128"/>
                          <a:ea typeface="ＭＳ Ｐゴシック" pitchFamily="50" charset="-128"/>
                          <a:cs typeface="+mn-cs"/>
                        </a:rPr>
                        <a:t>号保険料</a:t>
                      </a:r>
                    </a:p>
                  </a:txBody>
                  <a:tcPr marL="0" marR="0" marT="0" marB="0" anchor="ctr"/>
                </a:tc>
                <a:tc hMerge="1">
                  <a:txBody>
                    <a:bodyPr/>
                    <a:lstStyle/>
                    <a:p>
                      <a:endParaRPr kumimoji="1" lang="ja-JP" altLang="en-US"/>
                    </a:p>
                  </a:txBody>
                  <a:tcPr/>
                </a:tc>
                <a:tc>
                  <a:txBody>
                    <a:bodyPr/>
                    <a:lstStyle/>
                    <a:p>
                      <a:pPr algn="r" fontAlgn="ctr"/>
                      <a:r>
                        <a:rPr kumimoji="1" lang="ja-JP" altLang="en-US" sz="1200" u="none" strike="noStrike" kern="1200" dirty="0">
                          <a:solidFill>
                            <a:schemeClr val="dk1"/>
                          </a:solidFill>
                          <a:effectLst/>
                          <a:latin typeface="+mn-lt"/>
                          <a:ea typeface="ＭＳ Ｐゴシック" pitchFamily="50" charset="-128"/>
                          <a:cs typeface="+mn-cs"/>
                        </a:rPr>
                        <a:t>　</a:t>
                      </a:r>
                      <a:r>
                        <a:rPr kumimoji="1" lang="en-US" altLang="ja-JP" sz="1200" u="none" strike="noStrike" kern="1200" dirty="0" smtClean="0">
                          <a:solidFill>
                            <a:schemeClr val="dk1"/>
                          </a:solidFill>
                          <a:effectLst/>
                          <a:latin typeface="+mn-lt"/>
                          <a:ea typeface="ＭＳ Ｐゴシック" pitchFamily="50" charset="-128"/>
                          <a:cs typeface="+mn-cs"/>
                        </a:rPr>
                        <a:t>4,980</a:t>
                      </a:r>
                      <a:endParaRPr kumimoji="1" lang="ja-JP" altLang="en-US" sz="1200" u="none" strike="noStrike" kern="1200" dirty="0">
                        <a:solidFill>
                          <a:schemeClr val="dk1"/>
                        </a:solidFill>
                        <a:effectLst/>
                        <a:latin typeface="+mn-lt"/>
                        <a:ea typeface="ＭＳ Ｐゴシック" pitchFamily="50" charset="-128"/>
                        <a:cs typeface="+mn-cs"/>
                      </a:endParaRPr>
                    </a:p>
                  </a:txBody>
                  <a:tcPr marL="0" marR="0" marT="0" marB="0" anchor="ctr"/>
                </a:tc>
                <a:tc>
                  <a:txBody>
                    <a:bodyPr/>
                    <a:lstStyle/>
                    <a:p>
                      <a:pPr algn="r" fontAlgn="ctr"/>
                      <a:r>
                        <a:rPr kumimoji="1" lang="ja-JP" altLang="en-US" sz="1200" u="none" strike="noStrike" kern="1200" dirty="0" smtClean="0">
                          <a:solidFill>
                            <a:schemeClr val="dk1"/>
                          </a:solidFill>
                          <a:effectLst/>
                          <a:latin typeface="ＭＳ Ｐゴシック" pitchFamily="50" charset="-128"/>
                          <a:ea typeface="ＭＳ Ｐゴシック" pitchFamily="50" charset="-128"/>
                          <a:cs typeface="+mn-cs"/>
                        </a:rPr>
                        <a:t>円</a:t>
                      </a:r>
                      <a:endParaRPr kumimoji="1" lang="en-US" altLang="ja-JP" sz="1200" u="none" strike="noStrike" kern="1200" dirty="0" smtClean="0">
                        <a:solidFill>
                          <a:schemeClr val="dk1"/>
                        </a:solidFill>
                        <a:effectLst/>
                        <a:latin typeface="ＭＳ Ｐゴシック" pitchFamily="50" charset="-128"/>
                        <a:ea typeface="ＭＳ Ｐゴシック" pitchFamily="50" charset="-128"/>
                        <a:cs typeface="+mn-cs"/>
                      </a:endParaRPr>
                    </a:p>
                  </a:txBody>
                  <a:tcPr marL="0" marR="0" marT="0" marB="0" anchor="ctr"/>
                </a:tc>
              </a:tr>
            </a:tbl>
          </a:graphicData>
        </a:graphic>
      </p:graphicFrame>
      <p:sp>
        <p:nvSpPr>
          <p:cNvPr id="21" name="正方形/長方形 20"/>
          <p:cNvSpPr/>
          <p:nvPr/>
        </p:nvSpPr>
        <p:spPr>
          <a:xfrm>
            <a:off x="78161" y="1827016"/>
            <a:ext cx="3517089" cy="2338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en-US" altLang="ja-JP" sz="900" dirty="0" smtClean="0">
                <a:solidFill>
                  <a:prstClr val="black"/>
                </a:solidFill>
              </a:rPr>
              <a:t>※</a:t>
            </a:r>
            <a:r>
              <a:rPr lang="ja-JP" altLang="en-US" sz="900" dirty="0" smtClean="0">
                <a:solidFill>
                  <a:prstClr val="black"/>
                </a:solidFill>
              </a:rPr>
              <a:t>人口は平成２４年３月３１日</a:t>
            </a:r>
            <a:endParaRPr lang="ja-JP" altLang="en-US" sz="900" dirty="0">
              <a:solidFill>
                <a:prstClr val="black"/>
              </a:solidFill>
            </a:endParaRPr>
          </a:p>
        </p:txBody>
      </p:sp>
      <p:graphicFrame>
        <p:nvGraphicFramePr>
          <p:cNvPr id="22" name="グラフ 21"/>
          <p:cNvGraphicFramePr>
            <a:graphicFrameLocks noGrp="1"/>
          </p:cNvGraphicFramePr>
          <p:nvPr>
            <p:extLst>
              <p:ext uri="{D42A27DB-BD31-4B8C-83A1-F6EECF244321}">
                <p14:modId xmlns:p14="http://schemas.microsoft.com/office/powerpoint/2010/main" val="1453260803"/>
              </p:ext>
            </p:extLst>
          </p:nvPr>
        </p:nvGraphicFramePr>
        <p:xfrm>
          <a:off x="89442" y="4291896"/>
          <a:ext cx="4680000" cy="2592000"/>
        </p:xfrm>
        <a:graphic>
          <a:graphicData uri="http://schemas.openxmlformats.org/drawingml/2006/chart">
            <c:chart xmlns:c="http://schemas.openxmlformats.org/drawingml/2006/chart" xmlns:r="http://schemas.openxmlformats.org/officeDocument/2006/relationships" r:id="rId4"/>
          </a:graphicData>
        </a:graphic>
      </p:graphicFrame>
      <p:pic>
        <p:nvPicPr>
          <p:cNvPr id="14338" name="Picture 2"/>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347976" y="1943932"/>
            <a:ext cx="1453063" cy="2019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角丸四角形吹き出し 23"/>
          <p:cNvSpPr/>
          <p:nvPr/>
        </p:nvSpPr>
        <p:spPr>
          <a:xfrm>
            <a:off x="3827080" y="3022795"/>
            <a:ext cx="671657" cy="306467"/>
          </a:xfrm>
          <a:prstGeom prst="wedgeRoundRectCallout">
            <a:avLst>
              <a:gd name="adj1" fmla="val 36744"/>
              <a:gd name="adj2" fmla="val -103303"/>
              <a:gd name="adj3" fmla="val 1666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lang="ja-JP" altLang="en-US" sz="1200" dirty="0">
                <a:solidFill>
                  <a:prstClr val="black"/>
                </a:solidFill>
              </a:rPr>
              <a:t>大東市</a:t>
            </a:r>
          </a:p>
        </p:txBody>
      </p:sp>
      <p:sp>
        <p:nvSpPr>
          <p:cNvPr id="25" name="テキスト ボックス 24"/>
          <p:cNvSpPr txBox="1"/>
          <p:nvPr/>
        </p:nvSpPr>
        <p:spPr>
          <a:xfrm>
            <a:off x="4550248" y="2905828"/>
            <a:ext cx="323165" cy="737149"/>
          </a:xfrm>
          <a:prstGeom prst="rect">
            <a:avLst/>
          </a:prstGeom>
          <a:noFill/>
        </p:spPr>
        <p:txBody>
          <a:bodyPr vert="eaVert" wrap="square" rtlCol="0" anchor="b">
            <a:spAutoFit/>
          </a:bodyPr>
          <a:lstStyle/>
          <a:p>
            <a:pPr fontAlgn="base">
              <a:spcBef>
                <a:spcPct val="0"/>
              </a:spcBef>
              <a:spcAft>
                <a:spcPct val="0"/>
              </a:spcAft>
            </a:pPr>
            <a:r>
              <a:rPr lang="ja-JP" altLang="en-US" sz="900" dirty="0">
                <a:solidFill>
                  <a:prstClr val="black"/>
                </a:solidFill>
                <a:latin typeface="Arial" pitchFamily="34" charset="0"/>
              </a:rPr>
              <a:t>奈良県</a:t>
            </a:r>
            <a:endParaRPr lang="ja-JP" altLang="en-US" sz="800" dirty="0">
              <a:solidFill>
                <a:prstClr val="black"/>
              </a:solidFill>
              <a:latin typeface="Arial" pitchFamily="34" charset="0"/>
            </a:endParaRPr>
          </a:p>
        </p:txBody>
      </p:sp>
      <p:sp>
        <p:nvSpPr>
          <p:cNvPr id="26" name="テキスト ボックス 25"/>
          <p:cNvSpPr txBox="1"/>
          <p:nvPr/>
        </p:nvSpPr>
        <p:spPr>
          <a:xfrm>
            <a:off x="3336872" y="2420888"/>
            <a:ext cx="1203694" cy="230832"/>
          </a:xfrm>
          <a:prstGeom prst="rect">
            <a:avLst/>
          </a:prstGeom>
          <a:noFill/>
        </p:spPr>
        <p:txBody>
          <a:bodyPr wrap="square" rtlCol="0">
            <a:spAutoFit/>
          </a:bodyPr>
          <a:lstStyle/>
          <a:p>
            <a:pPr fontAlgn="base">
              <a:spcBef>
                <a:spcPct val="0"/>
              </a:spcBef>
              <a:spcAft>
                <a:spcPct val="0"/>
              </a:spcAft>
            </a:pPr>
            <a:r>
              <a:rPr lang="ja-JP" altLang="en-US" sz="900" dirty="0">
                <a:solidFill>
                  <a:prstClr val="black"/>
                </a:solidFill>
                <a:latin typeface="Arial" pitchFamily="34" charset="0"/>
              </a:rPr>
              <a:t>兵庫県</a:t>
            </a:r>
            <a:endParaRPr lang="ja-JP" altLang="en-US" sz="800" dirty="0">
              <a:solidFill>
                <a:prstClr val="black"/>
              </a:solidFill>
              <a:latin typeface="Arial" pitchFamily="34" charset="0"/>
            </a:endParaRPr>
          </a:p>
        </p:txBody>
      </p:sp>
      <p:sp>
        <p:nvSpPr>
          <p:cNvPr id="27" name="テキスト ボックス 26"/>
          <p:cNvSpPr txBox="1"/>
          <p:nvPr/>
        </p:nvSpPr>
        <p:spPr>
          <a:xfrm>
            <a:off x="4139075" y="2526053"/>
            <a:ext cx="1203694" cy="230832"/>
          </a:xfrm>
          <a:prstGeom prst="rect">
            <a:avLst/>
          </a:prstGeom>
          <a:noFill/>
        </p:spPr>
        <p:txBody>
          <a:bodyPr wrap="square" rtlCol="0">
            <a:spAutoFit/>
          </a:bodyPr>
          <a:lstStyle/>
          <a:p>
            <a:pPr fontAlgn="base">
              <a:spcBef>
                <a:spcPct val="0"/>
              </a:spcBef>
              <a:spcAft>
                <a:spcPct val="0"/>
              </a:spcAft>
            </a:pPr>
            <a:r>
              <a:rPr lang="ja-JP" altLang="en-US" sz="900" b="1" dirty="0">
                <a:solidFill>
                  <a:prstClr val="black"/>
                </a:solidFill>
                <a:latin typeface="Arial" pitchFamily="34" charset="0"/>
              </a:rPr>
              <a:t>大阪府</a:t>
            </a:r>
            <a:endParaRPr lang="ja-JP" altLang="en-US" sz="800" b="1" dirty="0">
              <a:solidFill>
                <a:prstClr val="black"/>
              </a:solidFill>
              <a:latin typeface="Arial" pitchFamily="34" charset="0"/>
            </a:endParaRPr>
          </a:p>
        </p:txBody>
      </p:sp>
      <p:sp>
        <p:nvSpPr>
          <p:cNvPr id="19" name="テキスト ボックス 27"/>
          <p:cNvSpPr txBox="1">
            <a:spLocks noChangeArrowheads="1"/>
          </p:cNvSpPr>
          <p:nvPr/>
        </p:nvSpPr>
        <p:spPr bwMode="auto">
          <a:xfrm>
            <a:off x="5186922" y="4262958"/>
            <a:ext cx="287588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r>
              <a:rPr lang="en-US" altLang="ja-JP" sz="1000" dirty="0">
                <a:solidFill>
                  <a:srgbClr val="000000"/>
                </a:solidFill>
              </a:rPr>
              <a:t>※</a:t>
            </a:r>
            <a:r>
              <a:rPr lang="ja-JP" altLang="en-US" sz="1000" dirty="0" smtClean="0">
                <a:solidFill>
                  <a:srgbClr val="000000"/>
                </a:solidFill>
              </a:rPr>
              <a:t>要支援</a:t>
            </a:r>
            <a:r>
              <a:rPr lang="en-US" altLang="ja-JP" sz="1000" dirty="0">
                <a:solidFill>
                  <a:srgbClr val="000000"/>
                </a:solidFill>
              </a:rPr>
              <a:t>1</a:t>
            </a:r>
            <a:r>
              <a:rPr lang="ja-JP" altLang="en-US" sz="1000" dirty="0" smtClean="0">
                <a:solidFill>
                  <a:srgbClr val="000000"/>
                </a:solidFill>
              </a:rPr>
              <a:t>～要介護</a:t>
            </a:r>
            <a:r>
              <a:rPr lang="en-US" altLang="ja-JP" sz="1000" dirty="0">
                <a:solidFill>
                  <a:srgbClr val="000000"/>
                </a:solidFill>
              </a:rPr>
              <a:t>5</a:t>
            </a:r>
            <a:r>
              <a:rPr lang="ja-JP" altLang="en-US" sz="1000" dirty="0" smtClean="0">
                <a:solidFill>
                  <a:srgbClr val="000000"/>
                </a:solidFill>
              </a:rPr>
              <a:t>の高齢者</a:t>
            </a:r>
            <a:r>
              <a:rPr lang="en-US" altLang="ja-JP" sz="1000" smtClean="0">
                <a:solidFill>
                  <a:srgbClr val="000000"/>
                </a:solidFill>
              </a:rPr>
              <a:t>163</a:t>
            </a:r>
            <a:r>
              <a:rPr lang="ja-JP" altLang="en-US" sz="1000" smtClean="0">
                <a:solidFill>
                  <a:srgbClr val="000000"/>
                </a:solidFill>
              </a:rPr>
              <a:t>人</a:t>
            </a:r>
            <a:r>
              <a:rPr lang="ja-JP" altLang="en-US" sz="1000" dirty="0">
                <a:solidFill>
                  <a:srgbClr val="000000"/>
                </a:solidFill>
              </a:rPr>
              <a:t>が含まれる。</a:t>
            </a:r>
          </a:p>
        </p:txBody>
      </p:sp>
      <p:sp>
        <p:nvSpPr>
          <p:cNvPr id="3" name="テキスト ボックス 2"/>
          <p:cNvSpPr txBox="1"/>
          <p:nvPr/>
        </p:nvSpPr>
        <p:spPr>
          <a:xfrm>
            <a:off x="-72013" y="-5898"/>
            <a:ext cx="2215380" cy="338554"/>
          </a:xfrm>
          <a:prstGeom prst="rect">
            <a:avLst/>
          </a:prstGeom>
          <a:noFill/>
        </p:spPr>
        <p:txBody>
          <a:bodyPr wrap="square" rtlCol="0">
            <a:spAutoFit/>
          </a:bodyPr>
          <a:lstStyle/>
          <a:p>
            <a:pPr fontAlgn="base">
              <a:spcBef>
                <a:spcPct val="0"/>
              </a:spcBef>
              <a:spcAft>
                <a:spcPct val="0"/>
              </a:spcAft>
            </a:pPr>
            <a:r>
              <a:rPr lang="en-US" altLang="ja-JP" sz="1600" dirty="0" smtClean="0">
                <a:solidFill>
                  <a:prstClr val="black"/>
                </a:solidFill>
                <a:latin typeface="HG丸ｺﾞｼｯｸM-PRO" pitchFamily="50" charset="-128"/>
                <a:ea typeface="HG丸ｺﾞｼｯｸM-PRO" pitchFamily="50" charset="-128"/>
              </a:rPr>
              <a:t>【</a:t>
            </a:r>
            <a:r>
              <a:rPr lang="ja-JP" altLang="en-US" sz="1600" dirty="0" smtClean="0">
                <a:solidFill>
                  <a:prstClr val="black"/>
                </a:solidFill>
                <a:latin typeface="HG丸ｺﾞｼｯｸM-PRO" pitchFamily="50" charset="-128"/>
                <a:ea typeface="HG丸ｺﾞｼｯｸM-PRO" pitchFamily="50" charset="-128"/>
              </a:rPr>
              <a:t>介護予防の取組</a:t>
            </a:r>
            <a:r>
              <a:rPr lang="en-US" altLang="ja-JP" sz="1600" dirty="0" smtClean="0">
                <a:solidFill>
                  <a:prstClr val="black"/>
                </a:solidFill>
                <a:latin typeface="HG丸ｺﾞｼｯｸM-PRO" pitchFamily="50" charset="-128"/>
                <a:ea typeface="HG丸ｺﾞｼｯｸM-PRO" pitchFamily="50" charset="-128"/>
              </a:rPr>
              <a:t>】</a:t>
            </a:r>
            <a:endParaRPr lang="ja-JP" altLang="en-US" sz="1600" dirty="0">
              <a:solidFill>
                <a:prstClr val="black"/>
              </a:solidFill>
              <a:latin typeface="HG丸ｺﾞｼｯｸM-PRO" pitchFamily="50" charset="-128"/>
              <a:ea typeface="HG丸ｺﾞｼｯｸM-PRO" pitchFamily="50" charset="-128"/>
            </a:endParaRPr>
          </a:p>
        </p:txBody>
      </p:sp>
      <p:sp>
        <p:nvSpPr>
          <p:cNvPr id="28" name="スライド番号プレースホルダ 2"/>
          <p:cNvSpPr txBox="1">
            <a:spLocks/>
          </p:cNvSpPr>
          <p:nvPr/>
        </p:nvSpPr>
        <p:spPr>
          <a:xfrm>
            <a:off x="9283950" y="6525344"/>
            <a:ext cx="573033" cy="365917"/>
          </a:xfrm>
          <a:prstGeom prst="rect">
            <a:avLst/>
          </a:prstGeom>
        </p:spPr>
        <p:txBody>
          <a:bodyPr vert="horz" lIns="91440" tIns="45720" rIns="91440" bIns="45720" rtlCol="0" anchor="ctr"/>
          <a:lstStyle/>
          <a:p>
            <a:pPr algn="r">
              <a:defRPr/>
            </a:pPr>
            <a:r>
              <a:rPr lang="en-US" altLang="ja-JP" dirty="0" smtClean="0">
                <a:solidFill>
                  <a:prstClr val="black"/>
                </a:solidFill>
              </a:rPr>
              <a:t>10</a:t>
            </a:r>
            <a:endParaRPr lang="ja-JP" altLang="en-US" dirty="0">
              <a:solidFill>
                <a:prstClr val="black"/>
              </a:solidFill>
            </a:endParaRPr>
          </a:p>
        </p:txBody>
      </p:sp>
    </p:spTree>
    <p:extLst>
      <p:ext uri="{BB962C8B-B14F-4D97-AF65-F5344CB8AC3E}">
        <p14:creationId xmlns:p14="http://schemas.microsoft.com/office/powerpoint/2010/main" val="2840876047"/>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504000"/>
          </a:xfrm>
        </p:spPr>
        <p:style>
          <a:lnRef idx="1">
            <a:schemeClr val="accent1"/>
          </a:lnRef>
          <a:fillRef idx="2">
            <a:schemeClr val="accent1"/>
          </a:fillRef>
          <a:effectRef idx="1">
            <a:schemeClr val="accent1"/>
          </a:effectRef>
          <a:fontRef idx="minor">
            <a:schemeClr val="dk1"/>
          </a:fontRef>
        </p:style>
        <p:txBody>
          <a:bodyPr>
            <a:noAutofit/>
          </a:bodyPr>
          <a:lstStyle/>
          <a:p>
            <a:r>
              <a:rPr kumimoji="1" lang="ja-JP" altLang="en-US" sz="2800" dirty="0" smtClean="0"/>
              <a:t>サービスの類型</a:t>
            </a:r>
            <a:endParaRPr kumimoji="1" lang="ja-JP" altLang="en-US" sz="2800" dirty="0"/>
          </a:p>
        </p:txBody>
      </p:sp>
      <p:sp>
        <p:nvSpPr>
          <p:cNvPr id="4" name="テキスト ボックス 3"/>
          <p:cNvSpPr txBox="1"/>
          <p:nvPr/>
        </p:nvSpPr>
        <p:spPr>
          <a:xfrm>
            <a:off x="124702" y="1446142"/>
            <a:ext cx="2975384" cy="369332"/>
          </a:xfrm>
          <a:prstGeom prst="rect">
            <a:avLst/>
          </a:prstGeom>
          <a:noFill/>
        </p:spPr>
        <p:txBody>
          <a:bodyPr wrap="square" rtlCol="0">
            <a:spAutoFit/>
          </a:bodyPr>
          <a:lstStyle/>
          <a:p>
            <a:r>
              <a:rPr lang="ja-JP" altLang="en-US" dirty="0" smtClean="0">
                <a:solidFill>
                  <a:prstClr val="black"/>
                </a:solidFill>
              </a:rPr>
              <a:t>①訪問型サービス</a:t>
            </a:r>
            <a:endParaRPr lang="ja-JP" altLang="en-US" sz="1200" dirty="0">
              <a:solidFill>
                <a:prstClr val="black"/>
              </a:solidFill>
              <a:latin typeface="ＭＳ Ｐゴシック"/>
            </a:endParaRPr>
          </a:p>
        </p:txBody>
      </p:sp>
      <p:sp>
        <p:nvSpPr>
          <p:cNvPr id="5" name="テキスト ボックス 4"/>
          <p:cNvSpPr txBox="1"/>
          <p:nvPr/>
        </p:nvSpPr>
        <p:spPr>
          <a:xfrm>
            <a:off x="3153117" y="1501562"/>
            <a:ext cx="5112569" cy="261610"/>
          </a:xfrm>
          <a:prstGeom prst="rect">
            <a:avLst/>
          </a:prstGeom>
          <a:noFill/>
        </p:spPr>
        <p:txBody>
          <a:bodyPr wrap="square" rtlCol="0">
            <a:spAutoFit/>
          </a:bodyPr>
          <a:lstStyle/>
          <a:p>
            <a:r>
              <a:rPr lang="en-US" altLang="ja-JP" sz="1100" dirty="0" smtClean="0">
                <a:solidFill>
                  <a:prstClr val="black"/>
                </a:solidFill>
              </a:rPr>
              <a:t>※</a:t>
            </a:r>
            <a:r>
              <a:rPr lang="ja-JP" altLang="en-US" sz="1100" dirty="0" smtClean="0">
                <a:solidFill>
                  <a:prstClr val="black"/>
                </a:solidFill>
              </a:rPr>
              <a:t>　市町村はこの例を踏まえて</a:t>
            </a:r>
            <a:r>
              <a:rPr lang="ja-JP" altLang="en-US" sz="1100" dirty="0">
                <a:solidFill>
                  <a:prstClr val="black"/>
                </a:solidFill>
              </a:rPr>
              <a:t>、</a:t>
            </a:r>
            <a:r>
              <a:rPr lang="ja-JP" altLang="en-US" sz="1100" dirty="0" smtClean="0">
                <a:solidFill>
                  <a:prstClr val="black"/>
                </a:solidFill>
              </a:rPr>
              <a:t>地域</a:t>
            </a:r>
            <a:r>
              <a:rPr lang="ja-JP" altLang="en-US" sz="1100" dirty="0">
                <a:solidFill>
                  <a:prstClr val="black"/>
                </a:solidFill>
              </a:rPr>
              <a:t>の</a:t>
            </a:r>
            <a:r>
              <a:rPr lang="ja-JP" altLang="en-US" sz="1100" dirty="0" smtClean="0">
                <a:solidFill>
                  <a:prstClr val="black"/>
                </a:solidFill>
              </a:rPr>
              <a:t>実情に応じた、サービス内容を検討する。</a:t>
            </a:r>
            <a:endParaRPr lang="ja-JP" altLang="en-US" sz="1100" dirty="0">
              <a:solidFill>
                <a:prstClr val="black"/>
              </a:solidFill>
            </a:endParaRPr>
          </a:p>
        </p:txBody>
      </p:sp>
      <p:sp>
        <p:nvSpPr>
          <p:cNvPr id="6" name="テキスト ボックス 5"/>
          <p:cNvSpPr txBox="1"/>
          <p:nvPr/>
        </p:nvSpPr>
        <p:spPr>
          <a:xfrm>
            <a:off x="124702" y="1778485"/>
            <a:ext cx="9633520" cy="784830"/>
          </a:xfrm>
          <a:prstGeom prst="rect">
            <a:avLst/>
          </a:prstGeom>
          <a:noFill/>
          <a:ln>
            <a:solidFill>
              <a:schemeClr val="tx1"/>
            </a:solidFill>
          </a:ln>
        </p:spPr>
        <p:txBody>
          <a:bodyPr wrap="square" rtlCol="0" anchor="ctr">
            <a:spAutoFit/>
          </a:bodyPr>
          <a:lstStyle/>
          <a:p>
            <a:pPr marL="179388" indent="-179388">
              <a:lnSpc>
                <a:spcPts val="1800"/>
              </a:lnSpc>
            </a:pPr>
            <a:r>
              <a:rPr lang="ja-JP" altLang="en-US" sz="1600" dirty="0">
                <a:solidFill>
                  <a:prstClr val="black"/>
                </a:solidFill>
              </a:rPr>
              <a:t>○　</a:t>
            </a:r>
            <a:r>
              <a:rPr lang="ja-JP" altLang="en-US" sz="1600" dirty="0" smtClean="0">
                <a:solidFill>
                  <a:prstClr val="black"/>
                </a:solidFill>
              </a:rPr>
              <a:t>訪問型</a:t>
            </a:r>
            <a:r>
              <a:rPr lang="ja-JP" altLang="en-US" sz="1600" dirty="0">
                <a:solidFill>
                  <a:prstClr val="black"/>
                </a:solidFill>
              </a:rPr>
              <a:t>サービスは、現行</a:t>
            </a:r>
            <a:r>
              <a:rPr lang="ja-JP" altLang="en-US" sz="1600" dirty="0" smtClean="0">
                <a:solidFill>
                  <a:prstClr val="black"/>
                </a:solidFill>
              </a:rPr>
              <a:t>の訪問</a:t>
            </a:r>
            <a:r>
              <a:rPr lang="ja-JP" altLang="en-US" sz="1600" dirty="0">
                <a:solidFill>
                  <a:prstClr val="black"/>
                </a:solidFill>
              </a:rPr>
              <a:t>介護に相当する</a:t>
            </a:r>
            <a:r>
              <a:rPr lang="ja-JP" altLang="en-US" sz="1600" dirty="0" smtClean="0">
                <a:solidFill>
                  <a:prstClr val="black"/>
                </a:solidFill>
              </a:rPr>
              <a:t>ものと</a:t>
            </a:r>
            <a:r>
              <a:rPr lang="ja-JP" altLang="en-US" sz="1600" dirty="0">
                <a:solidFill>
                  <a:prstClr val="black"/>
                </a:solidFill>
              </a:rPr>
              <a:t>、それ以外の多様なサービスからなる。</a:t>
            </a:r>
          </a:p>
          <a:p>
            <a:pPr marL="179388" indent="-179388">
              <a:lnSpc>
                <a:spcPts val="1800"/>
              </a:lnSpc>
            </a:pPr>
            <a:r>
              <a:rPr lang="ja-JP" altLang="en-US" sz="1600" dirty="0">
                <a:solidFill>
                  <a:prstClr val="black"/>
                </a:solidFill>
              </a:rPr>
              <a:t>○　</a:t>
            </a:r>
            <a:r>
              <a:rPr lang="ja-JP" altLang="en-US" sz="1600" dirty="0" smtClean="0">
                <a:solidFill>
                  <a:prstClr val="black"/>
                </a:solidFill>
              </a:rPr>
              <a:t>多様</a:t>
            </a:r>
            <a:r>
              <a:rPr lang="ja-JP" altLang="en-US" sz="1600" dirty="0">
                <a:solidFill>
                  <a:prstClr val="black"/>
                </a:solidFill>
              </a:rPr>
              <a:t>なサービスについては</a:t>
            </a:r>
            <a:r>
              <a:rPr lang="ja-JP" altLang="en-US" sz="1600" dirty="0" smtClean="0">
                <a:solidFill>
                  <a:prstClr val="black"/>
                </a:solidFill>
              </a:rPr>
              <a:t>、雇用労働者が行う緩和した基準によるサービスと、住民主体による支援、</a:t>
            </a:r>
            <a:r>
              <a:rPr lang="ja-JP" altLang="ja-JP" sz="1600" dirty="0">
                <a:solidFill>
                  <a:prstClr val="black"/>
                </a:solidFill>
              </a:rPr>
              <a:t>保健・医療の専門</a:t>
            </a:r>
            <a:r>
              <a:rPr lang="ja-JP" altLang="ja-JP" sz="1600" dirty="0" smtClean="0">
                <a:solidFill>
                  <a:prstClr val="black"/>
                </a:solidFill>
              </a:rPr>
              <a:t>職</a:t>
            </a:r>
            <a:r>
              <a:rPr lang="ja-JP" altLang="en-US" sz="1600" dirty="0" smtClean="0">
                <a:solidFill>
                  <a:prstClr val="black"/>
                </a:solidFill>
              </a:rPr>
              <a:t>が短期集中で行うサービス、移動支援を想定。</a:t>
            </a:r>
            <a:endParaRPr lang="ja-JP" altLang="en-US" sz="1600" dirty="0">
              <a:solidFill>
                <a:prstClr val="black"/>
              </a:solidFill>
            </a:endParaRPr>
          </a:p>
        </p:txBody>
      </p:sp>
      <p:graphicFrame>
        <p:nvGraphicFramePr>
          <p:cNvPr id="7" name="表 6"/>
          <p:cNvGraphicFramePr>
            <a:graphicFrameLocks noGrp="1"/>
          </p:cNvGraphicFramePr>
          <p:nvPr>
            <p:extLst>
              <p:ext uri="{D42A27DB-BD31-4B8C-83A1-F6EECF244321}">
                <p14:modId xmlns:p14="http://schemas.microsoft.com/office/powerpoint/2010/main" val="506973008"/>
              </p:ext>
            </p:extLst>
          </p:nvPr>
        </p:nvGraphicFramePr>
        <p:xfrm>
          <a:off x="128671" y="2629448"/>
          <a:ext cx="9577067" cy="4207598"/>
        </p:xfrm>
        <a:graphic>
          <a:graphicData uri="http://schemas.openxmlformats.org/drawingml/2006/table">
            <a:tbl>
              <a:tblPr>
                <a:tableStyleId>{0505E3EF-67EA-436B-97B2-0124C06EBD24}</a:tableStyleId>
              </a:tblPr>
              <a:tblGrid>
                <a:gridCol w="790056"/>
                <a:gridCol w="2666331"/>
                <a:gridCol w="1649468"/>
                <a:gridCol w="1662900"/>
                <a:gridCol w="1512168"/>
                <a:gridCol w="1296144"/>
              </a:tblGrid>
              <a:tr h="223488">
                <a:tc>
                  <a:txBody>
                    <a:bodyPr/>
                    <a:lstStyle/>
                    <a:p>
                      <a:pPr algn="ctr" fontAlgn="ctr"/>
                      <a:r>
                        <a:rPr lang="ja-JP" altLang="en-US" sz="1200" u="none" strike="noStrike" dirty="0">
                          <a:effectLst/>
                        </a:rPr>
                        <a:t>基準</a:t>
                      </a:r>
                      <a:endParaRPr lang="ja-JP" altLang="en-US" sz="1200" b="1"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a:effectLst/>
                        </a:rPr>
                        <a:t>現行の訪問介護相当</a:t>
                      </a:r>
                      <a:endParaRPr lang="ja-JP" altLang="en-US" sz="1200" b="1" i="0" u="none" strike="noStrike" dirty="0">
                        <a:solidFill>
                          <a:srgbClr val="000000"/>
                        </a:solidFill>
                        <a:effectLst/>
                        <a:latin typeface="ＭＳ Ｐゴシック"/>
                      </a:endParaRPr>
                    </a:p>
                  </a:txBody>
                  <a:tcPr marL="36000" marR="36000" marT="36000" marB="36000" anchor="ctr"/>
                </a:tc>
                <a:tc gridSpan="4">
                  <a:txBody>
                    <a:bodyPr/>
                    <a:lstStyle/>
                    <a:p>
                      <a:pPr algn="ctr" fontAlgn="ctr"/>
                      <a:r>
                        <a:rPr lang="ja-JP" altLang="en-US" sz="1200" u="none" strike="noStrike" dirty="0">
                          <a:effectLst/>
                        </a:rPr>
                        <a:t>多様なサービス</a:t>
                      </a:r>
                      <a:endParaRPr lang="ja-JP" altLang="en-US" sz="1200" b="1" i="0" u="none" strike="noStrike" dirty="0">
                        <a:solidFill>
                          <a:srgbClr val="000000"/>
                        </a:solidFill>
                        <a:effectLst/>
                        <a:latin typeface="ＭＳ Ｐゴシック"/>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r>
              <a:tr h="391858">
                <a:tc>
                  <a:txBody>
                    <a:bodyPr/>
                    <a:lstStyle/>
                    <a:p>
                      <a:pPr algn="ctr" fontAlgn="ctr"/>
                      <a:r>
                        <a:rPr lang="ja-JP" altLang="en-US" sz="1200" u="none" strike="noStrike" dirty="0" smtClean="0">
                          <a:effectLst/>
                        </a:rPr>
                        <a:t>サービス</a:t>
                      </a:r>
                      <a:endParaRPr lang="en-US" altLang="ja-JP" sz="1200" u="none" strike="noStrike" dirty="0" smtClean="0">
                        <a:effectLst/>
                      </a:endParaRPr>
                    </a:p>
                    <a:p>
                      <a:pPr algn="ctr" fontAlgn="ctr"/>
                      <a:r>
                        <a:rPr lang="ja-JP" altLang="en-US" sz="1200" u="none" strike="noStrike" dirty="0" smtClean="0">
                          <a:effectLst/>
                        </a:rPr>
                        <a:t>種別</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smtClean="0">
                          <a:effectLst/>
                        </a:rPr>
                        <a:t>①訪問介護</a:t>
                      </a:r>
                      <a:endParaRPr lang="ja-JP" altLang="en-US" sz="1200" b="1"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smtClean="0">
                          <a:effectLst/>
                        </a:rPr>
                        <a:t>②訪問型サービスＡ</a:t>
                      </a:r>
                      <a:r>
                        <a:rPr lang="en-US" altLang="ja-JP" sz="1200" u="none" strike="noStrike" dirty="0">
                          <a:effectLst/>
                        </a:rPr>
                        <a:t/>
                      </a:r>
                      <a:br>
                        <a:rPr lang="en-US" altLang="ja-JP" sz="1200" u="none" strike="noStrike" dirty="0">
                          <a:effectLst/>
                        </a:rPr>
                      </a:br>
                      <a:r>
                        <a:rPr lang="ja-JP" altLang="en-US" sz="1000" u="none" strike="noStrike" spc="-100" baseline="0" dirty="0">
                          <a:effectLst/>
                        </a:rPr>
                        <a:t>（緩和した基準によるサービス）</a:t>
                      </a:r>
                      <a:endParaRPr lang="ja-JP" altLang="en-US" sz="1000" b="1" i="0" u="none" strike="noStrike" spc="-100" baseline="0"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smtClean="0">
                          <a:effectLst/>
                        </a:rPr>
                        <a:t>③訪問型サービスＢ</a:t>
                      </a:r>
                      <a:r>
                        <a:rPr lang="en-US" altLang="ja-JP" sz="1200" u="none" strike="noStrike" dirty="0">
                          <a:effectLst/>
                        </a:rPr>
                        <a:t/>
                      </a:r>
                      <a:br>
                        <a:rPr lang="en-US" altLang="ja-JP" sz="1200" u="none" strike="noStrike" dirty="0">
                          <a:effectLst/>
                        </a:rPr>
                      </a:br>
                      <a:r>
                        <a:rPr lang="ja-JP" altLang="en-US" sz="1000" u="none" strike="noStrike" dirty="0">
                          <a:effectLst/>
                        </a:rPr>
                        <a:t>（住民主体による支援）</a:t>
                      </a:r>
                      <a:endParaRPr lang="ja-JP" altLang="en-US" sz="1000" b="1"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spc="-50" baseline="0" dirty="0" smtClean="0">
                          <a:effectLst/>
                        </a:rPr>
                        <a:t>④訪問型</a:t>
                      </a:r>
                      <a:r>
                        <a:rPr lang="ja-JP" altLang="en-US" sz="1200" u="none" strike="noStrike" spc="-50" baseline="0" dirty="0">
                          <a:effectLst/>
                        </a:rPr>
                        <a:t>サービスＣ</a:t>
                      </a:r>
                      <a:r>
                        <a:rPr lang="ja-JP" altLang="en-US" sz="1200" u="none" strike="noStrike" dirty="0">
                          <a:effectLst/>
                        </a:rPr>
                        <a:t/>
                      </a:r>
                      <a:br>
                        <a:rPr lang="ja-JP" altLang="en-US" sz="1200" u="none" strike="noStrike" dirty="0">
                          <a:effectLst/>
                        </a:rPr>
                      </a:br>
                      <a:r>
                        <a:rPr lang="ja-JP" altLang="en-US" sz="1000" u="none" strike="noStrike" dirty="0">
                          <a:effectLst/>
                        </a:rPr>
                        <a:t>（短期集中予防サービス）</a:t>
                      </a:r>
                      <a:endParaRPr lang="ja-JP" altLang="en-US" sz="1000" b="1"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spc="-150" baseline="0" dirty="0" smtClean="0">
                          <a:effectLst/>
                        </a:rPr>
                        <a:t>⑤訪問型</a:t>
                      </a:r>
                      <a:r>
                        <a:rPr lang="ja-JP" altLang="en-US" sz="1200" u="none" strike="noStrike" spc="-150" baseline="0" dirty="0">
                          <a:effectLst/>
                        </a:rPr>
                        <a:t>サービスＤ</a:t>
                      </a:r>
                      <a:r>
                        <a:rPr lang="ja-JP" altLang="en-US" sz="1200" u="none" strike="noStrike" dirty="0">
                          <a:effectLst/>
                        </a:rPr>
                        <a:t/>
                      </a:r>
                      <a:br>
                        <a:rPr lang="ja-JP" altLang="en-US" sz="1200" u="none" strike="noStrike" dirty="0">
                          <a:effectLst/>
                        </a:rPr>
                      </a:br>
                      <a:r>
                        <a:rPr lang="ja-JP" altLang="en-US" sz="1000" u="none" strike="noStrike" dirty="0">
                          <a:effectLst/>
                        </a:rPr>
                        <a:t>（移動支援）</a:t>
                      </a:r>
                      <a:endParaRPr lang="ja-JP" altLang="en-US" sz="1200" b="1" i="0" u="none" strike="noStrike" dirty="0">
                        <a:solidFill>
                          <a:srgbClr val="000000"/>
                        </a:solidFill>
                        <a:effectLst/>
                        <a:latin typeface="ＭＳ Ｐゴシック"/>
                      </a:endParaRPr>
                    </a:p>
                  </a:txBody>
                  <a:tcPr marL="36000" marR="36000" marT="36000" marB="36000" anchor="ctr"/>
                </a:tc>
              </a:tr>
              <a:tr h="386146">
                <a:tc>
                  <a:txBody>
                    <a:bodyPr/>
                    <a:lstStyle/>
                    <a:p>
                      <a:pPr algn="ctr" fontAlgn="ctr"/>
                      <a:r>
                        <a:rPr lang="ja-JP" altLang="en-US" sz="1200" u="none" strike="noStrike" dirty="0" smtClean="0">
                          <a:effectLst/>
                        </a:rPr>
                        <a:t>サービス</a:t>
                      </a:r>
                      <a:endParaRPr lang="en-US" altLang="ja-JP" sz="1200" u="none" strike="noStrike" dirty="0" smtClean="0">
                        <a:effectLst/>
                      </a:endParaRPr>
                    </a:p>
                    <a:p>
                      <a:pPr algn="ctr" fontAlgn="ctr"/>
                      <a:r>
                        <a:rPr lang="ja-JP" altLang="en-US" sz="1200" u="none" strike="noStrike" dirty="0" smtClean="0">
                          <a:effectLst/>
                        </a:rPr>
                        <a:t>内容</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l" fontAlgn="ctr"/>
                      <a:r>
                        <a:rPr lang="ja-JP" altLang="en-US" sz="1200" u="none" strike="noStrike" dirty="0">
                          <a:effectLst/>
                        </a:rPr>
                        <a:t>訪問介護員による身体介護、生活援助</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l" fontAlgn="ctr"/>
                      <a:r>
                        <a:rPr lang="ja-JP" altLang="en-US" sz="1200" u="none" strike="noStrike" dirty="0">
                          <a:effectLst/>
                        </a:rPr>
                        <a:t>生活援助</a:t>
                      </a:r>
                      <a:r>
                        <a:rPr lang="ja-JP" altLang="en-US" sz="1200" u="none" strike="noStrike" dirty="0" smtClean="0">
                          <a:effectLst/>
                        </a:rPr>
                        <a:t>等</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l" fontAlgn="ctr"/>
                      <a:r>
                        <a:rPr lang="ja-JP" altLang="en-US" sz="1200" u="none" strike="noStrike" dirty="0" smtClean="0">
                          <a:effectLst/>
                        </a:rPr>
                        <a:t>住民</a:t>
                      </a:r>
                      <a:r>
                        <a:rPr lang="ja-JP" altLang="en-US" sz="1200" u="none" strike="noStrike" dirty="0">
                          <a:effectLst/>
                        </a:rPr>
                        <a:t>主体の自主活動として行う生活援助</a:t>
                      </a:r>
                      <a:r>
                        <a:rPr lang="ja-JP" altLang="en-US" sz="1200" u="none" strike="noStrike" dirty="0" smtClean="0">
                          <a:effectLst/>
                        </a:rPr>
                        <a:t>等</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l" fontAlgn="ctr"/>
                      <a:r>
                        <a:rPr lang="ja-JP" altLang="en-US" sz="1200" u="none" strike="noStrike" dirty="0" smtClean="0">
                          <a:effectLst/>
                        </a:rPr>
                        <a:t>保健師等による居宅での相談指導等</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l" fontAlgn="ctr"/>
                      <a:r>
                        <a:rPr lang="ja-JP" altLang="en-US" sz="1200" u="none" strike="noStrike" dirty="0" smtClean="0">
                          <a:effectLst/>
                        </a:rPr>
                        <a:t>移送前後</a:t>
                      </a:r>
                      <a:r>
                        <a:rPr lang="ja-JP" altLang="en-US" sz="1200" u="none" strike="noStrike" dirty="0">
                          <a:effectLst/>
                        </a:rPr>
                        <a:t>の</a:t>
                      </a:r>
                      <a:r>
                        <a:rPr lang="ja-JP" altLang="en-US" sz="1200" u="none" strike="noStrike" dirty="0" smtClean="0">
                          <a:effectLst/>
                        </a:rPr>
                        <a:t>生活支援</a:t>
                      </a:r>
                      <a:endParaRPr lang="ja-JP" altLang="en-US" sz="1200" b="0" i="0" u="none" strike="noStrike" dirty="0">
                        <a:solidFill>
                          <a:srgbClr val="000000"/>
                        </a:solidFill>
                        <a:effectLst/>
                        <a:latin typeface="ＭＳ Ｐゴシック"/>
                      </a:endParaRPr>
                    </a:p>
                  </a:txBody>
                  <a:tcPr marL="36000" marR="36000" marT="36000" marB="36000" anchor="ctr"/>
                </a:tc>
              </a:tr>
              <a:tr h="1748586">
                <a:tc>
                  <a:txBody>
                    <a:bodyPr/>
                    <a:lstStyle/>
                    <a:p>
                      <a:pPr algn="l" fontAlgn="ctr"/>
                      <a:r>
                        <a:rPr lang="ja-JP" altLang="en-US" sz="1200" u="none" strike="noStrike" dirty="0" smtClean="0">
                          <a:effectLst/>
                        </a:rPr>
                        <a:t>対象者と</a:t>
                      </a:r>
                      <a:r>
                        <a:rPr lang="ja-JP" altLang="en-US" sz="1200" u="none" strike="noStrike" dirty="0">
                          <a:effectLst/>
                        </a:rPr>
                        <a:t>サービス提供の考え方</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l" fontAlgn="ctr"/>
                      <a:r>
                        <a:rPr lang="ja-JP" altLang="en-US" sz="1200" u="none" strike="noStrike" dirty="0">
                          <a:effectLst/>
                        </a:rPr>
                        <a:t>○既にサービスを利用しているケースで、サービスの利用の継続が</a:t>
                      </a:r>
                      <a:r>
                        <a:rPr lang="ja-JP" altLang="en-US" sz="1200" u="none" strike="noStrike" dirty="0" smtClean="0">
                          <a:effectLst/>
                        </a:rPr>
                        <a:t>必要なケース</a:t>
                      </a:r>
                      <a:r>
                        <a:rPr lang="ja-JP" altLang="en-US" sz="1200" u="none" strike="noStrike" dirty="0">
                          <a:effectLst/>
                        </a:rPr>
                        <a:t/>
                      </a:r>
                      <a:br>
                        <a:rPr lang="ja-JP" altLang="en-US" sz="1200" u="none" strike="noStrike" dirty="0">
                          <a:effectLst/>
                        </a:rPr>
                      </a:br>
                      <a:r>
                        <a:rPr lang="ja-JP" altLang="en-US" sz="1200" u="none" strike="noStrike" dirty="0" smtClean="0">
                          <a:effectLst/>
                        </a:rPr>
                        <a:t>○以下</a:t>
                      </a:r>
                      <a:r>
                        <a:rPr lang="ja-JP" altLang="en-US" sz="1200" u="none" strike="noStrike" dirty="0">
                          <a:effectLst/>
                        </a:rPr>
                        <a:t>のような訪問介護員に</a:t>
                      </a:r>
                      <a:r>
                        <a:rPr lang="ja-JP" altLang="en-US" sz="1200" u="none" strike="noStrike" dirty="0" smtClean="0">
                          <a:effectLst/>
                        </a:rPr>
                        <a:t>よるサービス</a:t>
                      </a:r>
                      <a:r>
                        <a:rPr lang="ja-JP" altLang="en-US" sz="1200" u="none" strike="noStrike" dirty="0">
                          <a:effectLst/>
                        </a:rPr>
                        <a:t>が</a:t>
                      </a:r>
                      <a:r>
                        <a:rPr lang="ja-JP" altLang="en-US" sz="1200" u="none" strike="noStrike" dirty="0" smtClean="0">
                          <a:effectLst/>
                        </a:rPr>
                        <a:t>必要なケース</a:t>
                      </a:r>
                      <a:r>
                        <a:rPr lang="ja-JP" altLang="en-US" sz="1200" u="none" strike="noStrike" dirty="0">
                          <a:effectLst/>
                        </a:rPr>
                        <a:t/>
                      </a:r>
                      <a:br>
                        <a:rPr lang="ja-JP" altLang="en-US" sz="1200" u="none" strike="noStrike" dirty="0">
                          <a:effectLst/>
                        </a:rPr>
                      </a:br>
                      <a:r>
                        <a:rPr lang="ja-JP" altLang="en-US" sz="1000" u="none" strike="noStrike" dirty="0">
                          <a:effectLst/>
                        </a:rPr>
                        <a:t>（例）</a:t>
                      </a:r>
                      <a:br>
                        <a:rPr lang="ja-JP" altLang="en-US" sz="1000" u="none" strike="noStrike" dirty="0">
                          <a:effectLst/>
                        </a:rPr>
                      </a:br>
                      <a:r>
                        <a:rPr lang="ja-JP" altLang="en-US" sz="1000" u="none" strike="noStrike" dirty="0">
                          <a:effectLst/>
                        </a:rPr>
                        <a:t>・認知機能の</a:t>
                      </a:r>
                      <a:r>
                        <a:rPr lang="ja-JP" altLang="en-US" sz="1000" u="none" strike="noStrike" dirty="0" smtClean="0">
                          <a:effectLst/>
                        </a:rPr>
                        <a:t>低下に</a:t>
                      </a:r>
                      <a:r>
                        <a:rPr lang="ja-JP" altLang="en-US" sz="1000" u="none" strike="noStrike" dirty="0">
                          <a:effectLst/>
                        </a:rPr>
                        <a:t>より日常生活に支障が</a:t>
                      </a:r>
                      <a:r>
                        <a:rPr lang="ja-JP" altLang="en-US" sz="1000" u="none" strike="noStrike" dirty="0" smtClean="0">
                          <a:effectLst/>
                        </a:rPr>
                        <a:t>ある症状・行動</a:t>
                      </a:r>
                      <a:r>
                        <a:rPr lang="ja-JP" altLang="en-US" sz="1000" u="none" strike="noStrike" dirty="0">
                          <a:effectLst/>
                        </a:rPr>
                        <a:t>を伴う者</a:t>
                      </a:r>
                      <a:br>
                        <a:rPr lang="ja-JP" altLang="en-US" sz="1000" u="none" strike="noStrike" dirty="0">
                          <a:effectLst/>
                        </a:rPr>
                      </a:br>
                      <a:r>
                        <a:rPr lang="ja-JP" altLang="en-US" sz="1000" u="none" strike="noStrike" dirty="0">
                          <a:effectLst/>
                        </a:rPr>
                        <a:t>・退院直後で状態が変化しやすく</a:t>
                      </a:r>
                      <a:r>
                        <a:rPr lang="ja-JP" altLang="en-US" sz="1000" u="none" strike="noStrike" dirty="0" smtClean="0">
                          <a:effectLst/>
                        </a:rPr>
                        <a:t>、専門的</a:t>
                      </a:r>
                      <a:r>
                        <a:rPr lang="ja-JP" altLang="en-US" sz="1000" u="none" strike="noStrike" dirty="0">
                          <a:effectLst/>
                        </a:rPr>
                        <a:t>サービスが特に必要な</a:t>
                      </a:r>
                      <a:r>
                        <a:rPr lang="ja-JP" altLang="en-US" sz="1000" u="none" strike="noStrike" dirty="0" smtClean="0">
                          <a:effectLst/>
                        </a:rPr>
                        <a:t>者</a:t>
                      </a:r>
                      <a:r>
                        <a:rPr lang="ja-JP" altLang="en-US" sz="1000" u="none" strike="noStrike" dirty="0">
                          <a:effectLst/>
                        </a:rPr>
                        <a:t>　等</a:t>
                      </a:r>
                      <a:r>
                        <a:rPr lang="ja-JP" altLang="en-US" sz="1100" u="none" strike="noStrike" dirty="0">
                          <a:effectLst/>
                        </a:rPr>
                        <a:t/>
                      </a:r>
                      <a:br>
                        <a:rPr lang="ja-JP" altLang="en-US" sz="1100" u="none" strike="noStrike" dirty="0">
                          <a:effectLst/>
                        </a:rPr>
                      </a:br>
                      <a:r>
                        <a:rPr lang="ja-JP" altLang="en-US" sz="400" u="none" strike="noStrike" dirty="0">
                          <a:effectLst/>
                        </a:rPr>
                        <a:t/>
                      </a:r>
                      <a:br>
                        <a:rPr lang="ja-JP" altLang="en-US" sz="400" u="none" strike="noStrike" dirty="0">
                          <a:effectLst/>
                        </a:rPr>
                      </a:br>
                      <a:r>
                        <a:rPr lang="en-US" altLang="ja-JP" sz="1000" u="none" strike="noStrike" dirty="0" smtClean="0">
                          <a:effectLst/>
                        </a:rPr>
                        <a:t>※</a:t>
                      </a:r>
                      <a:r>
                        <a:rPr lang="ja-JP" altLang="en-US" sz="1000" u="none" strike="noStrike" dirty="0" smtClean="0">
                          <a:effectLst/>
                        </a:rPr>
                        <a:t>状態等を踏まえながら、多様なサービスの利用を促進していくことが重要。</a:t>
                      </a:r>
                      <a:endParaRPr lang="ja-JP" altLang="en-US" sz="1200" b="0" i="0" u="none" strike="noStrike" dirty="0">
                        <a:solidFill>
                          <a:srgbClr val="000000"/>
                        </a:solidFill>
                        <a:effectLst/>
                        <a:latin typeface="ＭＳ Ｐゴシック"/>
                      </a:endParaRPr>
                    </a:p>
                  </a:txBody>
                  <a:tcPr marL="36000" marR="36000" marT="36000" marB="36000" anchor="ctr"/>
                </a:tc>
                <a:tc gridSpan="2">
                  <a:txBody>
                    <a:bodyPr/>
                    <a:lstStyle/>
                    <a:p>
                      <a:pPr algn="l" fontAlgn="ctr"/>
                      <a:r>
                        <a:rPr lang="ja-JP" altLang="en-US" sz="1200" u="none" strike="noStrike" dirty="0">
                          <a:effectLst/>
                        </a:rPr>
                        <a:t>○</a:t>
                      </a:r>
                      <a:r>
                        <a:rPr lang="ja-JP" altLang="en-US" sz="1200" u="none" strike="noStrike" dirty="0" smtClean="0">
                          <a:effectLst/>
                        </a:rPr>
                        <a:t>状態等</a:t>
                      </a:r>
                      <a:r>
                        <a:rPr lang="ja-JP" altLang="en-US" sz="1200" u="none" strike="noStrike" dirty="0">
                          <a:effectLst/>
                        </a:rPr>
                        <a:t>を踏まえながら、住民主体による支援等「多様なサービス」の利用を</a:t>
                      </a:r>
                      <a:r>
                        <a:rPr lang="ja-JP" altLang="en-US" sz="1200" u="none" strike="noStrike" dirty="0" smtClean="0">
                          <a:effectLst/>
                        </a:rPr>
                        <a:t>促進</a:t>
                      </a:r>
                      <a:endParaRPr lang="ja-JP" altLang="en-US" sz="1200" b="0" i="0" u="none" strike="noStrike" dirty="0">
                        <a:solidFill>
                          <a:srgbClr val="000000"/>
                        </a:solidFill>
                        <a:effectLst/>
                        <a:latin typeface="ＭＳ Ｐゴシック"/>
                      </a:endParaRPr>
                    </a:p>
                  </a:txBody>
                  <a:tcPr marL="36000" marR="36000" marT="36000" marB="36000" anchor="ctr"/>
                </a:tc>
                <a:tc hMerge="1">
                  <a:txBody>
                    <a:bodyPr/>
                    <a:lstStyle/>
                    <a:p>
                      <a:endParaRPr kumimoji="1" lang="ja-JP" altLang="en-US"/>
                    </a:p>
                  </a:txBody>
                  <a:tcPr/>
                </a:tc>
                <a:tc>
                  <a:txBody>
                    <a:bodyPr/>
                    <a:lstStyle/>
                    <a:p>
                      <a:pPr algn="l" fontAlgn="ctr"/>
                      <a:r>
                        <a:rPr lang="ja-JP" altLang="en-US" sz="1200" u="none" strike="noStrike" dirty="0" smtClean="0">
                          <a:effectLst/>
                        </a:rPr>
                        <a:t>・</a:t>
                      </a:r>
                      <a:r>
                        <a:rPr lang="ja-JP" altLang="en-US" sz="1200" u="none" strike="noStrike" dirty="0">
                          <a:effectLst/>
                        </a:rPr>
                        <a:t>体力の改善に向けた支援が必要なケース</a:t>
                      </a:r>
                      <a:br>
                        <a:rPr lang="ja-JP" altLang="en-US" sz="1200" u="none" strike="noStrike" dirty="0">
                          <a:effectLst/>
                        </a:rPr>
                      </a:br>
                      <a:r>
                        <a:rPr lang="ja-JP" altLang="en-US" sz="1200" u="none" strike="noStrike" dirty="0" smtClean="0">
                          <a:effectLst/>
                        </a:rPr>
                        <a:t>・</a:t>
                      </a:r>
                      <a:r>
                        <a:rPr lang="en-US" altLang="ja-JP" sz="1200" u="none" strike="noStrike" dirty="0" smtClean="0">
                          <a:effectLst/>
                        </a:rPr>
                        <a:t>ADL</a:t>
                      </a:r>
                      <a:r>
                        <a:rPr lang="ja-JP" altLang="en-US" sz="1200" u="none" strike="noStrike" dirty="0" smtClean="0">
                          <a:effectLst/>
                        </a:rPr>
                        <a:t>・</a:t>
                      </a:r>
                      <a:r>
                        <a:rPr lang="en-US" altLang="ja-JP" sz="1200" u="none" strike="noStrike" dirty="0" smtClean="0">
                          <a:effectLst/>
                        </a:rPr>
                        <a:t>IADL</a:t>
                      </a:r>
                      <a:r>
                        <a:rPr lang="ja-JP" altLang="en-US" sz="1200" u="none" strike="noStrike" dirty="0">
                          <a:effectLst/>
                        </a:rPr>
                        <a:t>の改善に向けた支援が必要なケース</a:t>
                      </a:r>
                      <a:br>
                        <a:rPr lang="ja-JP" altLang="en-US" sz="1200" u="none" strike="noStrike" dirty="0">
                          <a:effectLst/>
                        </a:rPr>
                      </a:br>
                      <a:r>
                        <a:rPr lang="ja-JP" altLang="en-US" sz="1200" u="none" strike="noStrike" dirty="0">
                          <a:effectLst/>
                        </a:rPr>
                        <a:t/>
                      </a:r>
                      <a:br>
                        <a:rPr lang="ja-JP" altLang="en-US" sz="1200" u="none" strike="noStrike" dirty="0">
                          <a:effectLst/>
                        </a:rPr>
                      </a:br>
                      <a:r>
                        <a:rPr lang="en-US" altLang="ja-JP" sz="1000" u="none" strike="noStrike" spc="-60" baseline="0" dirty="0" smtClean="0">
                          <a:effectLst/>
                        </a:rPr>
                        <a:t>※3</a:t>
                      </a:r>
                      <a:r>
                        <a:rPr lang="ja-JP" altLang="en-US" sz="1000" u="none" strike="noStrike" spc="-60" baseline="0" dirty="0" smtClean="0">
                          <a:effectLst/>
                        </a:rPr>
                        <a:t>～</a:t>
                      </a:r>
                      <a:r>
                        <a:rPr lang="en-US" altLang="ja-JP" sz="1000" u="none" strike="noStrike" spc="-60" baseline="0" dirty="0" smtClean="0">
                          <a:effectLst/>
                        </a:rPr>
                        <a:t>6</a:t>
                      </a:r>
                      <a:r>
                        <a:rPr lang="ja-JP" altLang="en-US" sz="1000" u="none" strike="noStrike" spc="-60" baseline="0" dirty="0" smtClean="0">
                          <a:effectLst/>
                        </a:rPr>
                        <a:t>ケ</a:t>
                      </a:r>
                      <a:r>
                        <a:rPr lang="ja-JP" altLang="en-US" sz="1000" u="none" strike="noStrike" spc="-60" baseline="0" dirty="0">
                          <a:effectLst/>
                        </a:rPr>
                        <a:t>月の短期間で</a:t>
                      </a:r>
                      <a:r>
                        <a:rPr lang="ja-JP" altLang="en-US" sz="1000" u="none" strike="noStrike" spc="-60" baseline="0" dirty="0" smtClean="0">
                          <a:effectLst/>
                        </a:rPr>
                        <a:t>行う</a:t>
                      </a:r>
                      <a:endParaRPr lang="ja-JP" altLang="en-US" sz="1200" b="0" i="0" u="none" strike="noStrike" spc="-60" baseline="0" dirty="0">
                        <a:solidFill>
                          <a:srgbClr val="000000"/>
                        </a:solidFill>
                        <a:effectLst/>
                        <a:latin typeface="ＭＳ Ｐゴシック"/>
                      </a:endParaRPr>
                    </a:p>
                  </a:txBody>
                  <a:tcPr marL="36000" marR="36000" marT="36000" marB="36000" anchor="ctr"/>
                </a:tc>
                <a:tc rowSpan="4">
                  <a:txBody>
                    <a:bodyPr/>
                    <a:lstStyle/>
                    <a:p>
                      <a:pPr algn="l" fontAlgn="ctr"/>
                      <a:r>
                        <a:rPr lang="ja-JP" altLang="en-US" sz="1200" u="none" strike="noStrike" dirty="0">
                          <a:effectLst/>
                        </a:rPr>
                        <a:t>　</a:t>
                      </a:r>
                    </a:p>
                    <a:p>
                      <a:pPr algn="ctr" fontAlgn="ctr"/>
                      <a:r>
                        <a:rPr lang="ja-JP" altLang="en-US" sz="1200" u="none" strike="noStrike" dirty="0">
                          <a:effectLst/>
                        </a:rPr>
                        <a:t>訪問型サービスＢ</a:t>
                      </a:r>
                      <a:br>
                        <a:rPr lang="ja-JP" altLang="en-US" sz="1200" u="none" strike="noStrike" dirty="0">
                          <a:effectLst/>
                        </a:rPr>
                      </a:br>
                      <a:r>
                        <a:rPr lang="ja-JP" altLang="en-US" sz="1200" u="none" strike="noStrike" dirty="0">
                          <a:effectLst/>
                        </a:rPr>
                        <a:t>に準じる</a:t>
                      </a:r>
                      <a:endParaRPr lang="ja-JP" altLang="en-US" sz="1200" b="0" i="0" u="none" strike="noStrike" dirty="0">
                        <a:solidFill>
                          <a:srgbClr val="000000"/>
                        </a:solidFill>
                        <a:effectLst/>
                        <a:latin typeface="ＭＳ Ｐゴシック"/>
                      </a:endParaRPr>
                    </a:p>
                  </a:txBody>
                  <a:tcPr marL="36000" marR="36000" marT="36000" marB="36000" anchor="ctr"/>
                </a:tc>
              </a:tr>
              <a:tr h="270398">
                <a:tc>
                  <a:txBody>
                    <a:bodyPr/>
                    <a:lstStyle/>
                    <a:p>
                      <a:pPr algn="ctr" fontAlgn="ctr"/>
                      <a:r>
                        <a:rPr lang="ja-JP" altLang="en-US" sz="1200" u="none" strike="noStrike" dirty="0" smtClean="0">
                          <a:effectLst/>
                        </a:rPr>
                        <a:t>実施</a:t>
                      </a:r>
                      <a:r>
                        <a:rPr lang="ja-JP" altLang="en-US" sz="1200" u="none" strike="noStrike" dirty="0">
                          <a:effectLst/>
                        </a:rPr>
                        <a:t>方法</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a:effectLst/>
                        </a:rPr>
                        <a:t>事業者指定</a:t>
                      </a:r>
                      <a:endParaRPr lang="ja-JP" altLang="en-US" sz="1200" b="0" i="0" u="none" strike="noStrike">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a:effectLst/>
                        </a:rPr>
                        <a:t>事業者</a:t>
                      </a:r>
                      <a:r>
                        <a:rPr lang="ja-JP" altLang="en-US" sz="1200" u="none" strike="noStrike" dirty="0" smtClean="0">
                          <a:effectLst/>
                        </a:rPr>
                        <a:t>指定／委託</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smtClean="0">
                          <a:effectLst/>
                        </a:rPr>
                        <a:t>補助（助成）</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a:effectLst/>
                        </a:rPr>
                        <a:t>直接</a:t>
                      </a:r>
                      <a:r>
                        <a:rPr lang="ja-JP" altLang="en-US" sz="1200" u="none" strike="noStrike" dirty="0" smtClean="0">
                          <a:effectLst/>
                        </a:rPr>
                        <a:t>実施／委託</a:t>
                      </a:r>
                      <a:endParaRPr lang="ja-JP" altLang="en-US" sz="1200" b="0" i="0" u="none" strike="noStrike" dirty="0">
                        <a:solidFill>
                          <a:srgbClr val="000000"/>
                        </a:solidFill>
                        <a:effectLst/>
                        <a:latin typeface="ＭＳ Ｐゴシック"/>
                      </a:endParaRPr>
                    </a:p>
                  </a:txBody>
                  <a:tcPr marL="36000" marR="36000" marT="36000" marB="36000" anchor="ctr"/>
                </a:tc>
                <a:tc vMerge="1">
                  <a:txBody>
                    <a:bodyPr/>
                    <a:lstStyle/>
                    <a:p>
                      <a:pPr algn="ctr" fontAlgn="ctr"/>
                      <a:endParaRPr lang="ja-JP" altLang="en-US" sz="1200" b="0" i="0" u="none" strike="noStrike" dirty="0">
                        <a:solidFill>
                          <a:srgbClr val="000000"/>
                        </a:solidFill>
                        <a:effectLst/>
                        <a:latin typeface="ＭＳ Ｐゴシック"/>
                      </a:endParaRPr>
                    </a:p>
                  </a:txBody>
                  <a:tcPr marL="0" marR="0" marT="0" marB="0" anchor="ctr"/>
                </a:tc>
              </a:tr>
              <a:tr h="347794">
                <a:tc>
                  <a:txBody>
                    <a:bodyPr/>
                    <a:lstStyle/>
                    <a:p>
                      <a:pPr algn="ctr" fontAlgn="ctr"/>
                      <a:r>
                        <a:rPr lang="ja-JP" altLang="en-US" sz="1200" u="none" strike="noStrike" dirty="0" smtClean="0">
                          <a:effectLst/>
                        </a:rPr>
                        <a:t>基準</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smtClean="0">
                          <a:effectLst/>
                        </a:rPr>
                        <a:t>予防給付の基準を基本</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200" u="none" strike="noStrike" dirty="0" smtClean="0">
                          <a:effectLst/>
                        </a:rPr>
                        <a:t>人員等を緩和した基準</a:t>
                      </a:r>
                      <a:endParaRPr lang="ja-JP" altLang="en-US" sz="1200" b="0" i="0" u="none" strike="noStrike" dirty="0" smtClean="0">
                        <a:solidFill>
                          <a:srgbClr val="000000"/>
                        </a:solidFill>
                        <a:effectLst/>
                        <a:latin typeface="ＭＳ Ｐゴシック"/>
                      </a:endParaRPr>
                    </a:p>
                  </a:txBody>
                  <a:tcPr marL="36000" marR="36000" marT="36000" marB="3600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u="none" strike="noStrike" dirty="0" smtClean="0">
                          <a:effectLst/>
                        </a:rPr>
                        <a:t>個人情報の保護等の</a:t>
                      </a:r>
                      <a:endParaRPr lang="en-US" altLang="ja-JP" sz="1200" u="none" strike="noStrike" dirty="0" smtClean="0">
                        <a:effectLst/>
                      </a:endParaRPr>
                    </a:p>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smtClean="0">
                          <a:solidFill>
                            <a:srgbClr val="000000"/>
                          </a:solidFill>
                          <a:effectLst/>
                          <a:latin typeface="ＭＳ Ｐゴシック"/>
                        </a:rPr>
                        <a:t>最低限の基準</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u="none" strike="noStrike" dirty="0" smtClean="0">
                          <a:effectLst/>
                        </a:rPr>
                        <a:t>内容に応じた</a:t>
                      </a:r>
                      <a:endParaRPr lang="en-US" altLang="ja-JP" sz="1200" u="none" strike="noStrike" dirty="0" smtClean="0">
                        <a:effectLst/>
                      </a:endParaRPr>
                    </a:p>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u="none" strike="noStrike" dirty="0" smtClean="0">
                          <a:effectLst/>
                        </a:rPr>
                        <a:t>独自の基準</a:t>
                      </a:r>
                      <a:endParaRPr lang="ja-JP" altLang="en-US" sz="1200" b="0" i="0" u="none" strike="noStrike" dirty="0">
                        <a:solidFill>
                          <a:srgbClr val="000000"/>
                        </a:solidFill>
                        <a:effectLst/>
                        <a:latin typeface="ＭＳ Ｐゴシック"/>
                      </a:endParaRPr>
                    </a:p>
                  </a:txBody>
                  <a:tcPr marL="36000" marR="36000" marT="36000" marB="36000" anchor="ctr"/>
                </a:tc>
                <a:tc vMerge="1">
                  <a:txBody>
                    <a:bodyPr/>
                    <a:lstStyle/>
                    <a:p>
                      <a:endParaRPr kumimoji="1" lang="ja-JP" altLang="en-US"/>
                    </a:p>
                  </a:txBody>
                  <a:tcPr/>
                </a:tc>
              </a:tr>
              <a:tr h="380310">
                <a:tc>
                  <a:txBody>
                    <a:bodyPr/>
                    <a:lstStyle/>
                    <a:p>
                      <a:pPr algn="ctr" fontAlgn="ctr"/>
                      <a:r>
                        <a:rPr lang="ja-JP" altLang="en-US" sz="1200" u="none" strike="noStrike" spc="-100" baseline="0" dirty="0" smtClean="0">
                          <a:effectLst/>
                        </a:rPr>
                        <a:t>サービス</a:t>
                      </a:r>
                      <a:endParaRPr lang="en-US" altLang="ja-JP" sz="1200" u="none" strike="noStrike" spc="-100" baseline="0" dirty="0" smtClean="0">
                        <a:effectLst/>
                      </a:endParaRPr>
                    </a:p>
                    <a:p>
                      <a:pPr algn="ctr" fontAlgn="ctr"/>
                      <a:r>
                        <a:rPr lang="ja-JP" altLang="en-US" sz="1200" u="none" strike="noStrike" spc="-100" baseline="0" dirty="0" smtClean="0">
                          <a:effectLst/>
                        </a:rPr>
                        <a:t>提供者</a:t>
                      </a:r>
                      <a:r>
                        <a:rPr lang="ja-JP" altLang="en-US" sz="1000" u="none" strike="noStrike" spc="-100" baseline="0" dirty="0" smtClean="0">
                          <a:effectLst/>
                        </a:rPr>
                        <a:t>（</a:t>
                      </a:r>
                      <a:r>
                        <a:rPr lang="ja-JP" altLang="en-US" sz="1000" u="none" strike="noStrike" spc="-100" baseline="0" dirty="0">
                          <a:effectLst/>
                        </a:rPr>
                        <a:t>例</a:t>
                      </a:r>
                      <a:r>
                        <a:rPr lang="ja-JP" altLang="en-US" sz="1000" u="none" strike="noStrike" spc="-50" baseline="0" dirty="0">
                          <a:effectLst/>
                        </a:rPr>
                        <a:t>）</a:t>
                      </a:r>
                      <a:endParaRPr lang="ja-JP" altLang="en-US" sz="1000" b="0" i="0" u="none" strike="noStrike" spc="-50" baseline="0" dirty="0">
                        <a:solidFill>
                          <a:srgbClr val="000000"/>
                        </a:solidFill>
                        <a:effectLst/>
                        <a:latin typeface="ＭＳ Ｐゴシック"/>
                      </a:endParaRPr>
                    </a:p>
                  </a:txBody>
                  <a:tcPr marL="36000" marR="36000" marT="36000" marB="36000" anchor="ctr"/>
                </a:tc>
                <a:tc>
                  <a:txBody>
                    <a:bodyPr/>
                    <a:lstStyle/>
                    <a:p>
                      <a:pPr algn="ctr" fontAlgn="ctr"/>
                      <a:r>
                        <a:rPr lang="zh-TW" altLang="en-US" sz="1200" u="none" strike="noStrike" dirty="0">
                          <a:effectLst/>
                          <a:latin typeface="ＭＳ Ｐゴシック" panose="020B0600070205080204" pitchFamily="50" charset="-128"/>
                          <a:ea typeface="ＭＳ Ｐゴシック" panose="020B0600070205080204" pitchFamily="50" charset="-128"/>
                        </a:rPr>
                        <a:t>訪問介護員（訪問介護事業者）</a:t>
                      </a:r>
                      <a:endParaRPr lang="zh-TW" altLang="en-US" sz="12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fontAlgn="ctr"/>
                      <a:r>
                        <a:rPr lang="ja-JP" altLang="en-US" sz="1200" u="none" strike="noStrike" dirty="0">
                          <a:effectLst/>
                        </a:rPr>
                        <a:t>主に</a:t>
                      </a:r>
                      <a:r>
                        <a:rPr lang="ja-JP" altLang="en-US" sz="1200" u="none" strike="noStrike" dirty="0" smtClean="0">
                          <a:effectLst/>
                        </a:rPr>
                        <a:t>雇用労働者</a:t>
                      </a:r>
                      <a:endParaRPr lang="ja-JP" altLang="en-US" sz="1200" b="1"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smtClean="0">
                          <a:effectLst/>
                        </a:rPr>
                        <a:t>ボランティア主体</a:t>
                      </a:r>
                      <a:endParaRPr lang="ja-JP" altLang="en-US" sz="1200" b="1"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a:effectLst/>
                        </a:rPr>
                        <a:t>保健・医療</a:t>
                      </a:r>
                      <a:r>
                        <a:rPr lang="ja-JP" altLang="en-US" sz="1200" u="none" strike="noStrike" dirty="0" smtClean="0">
                          <a:effectLst/>
                        </a:rPr>
                        <a:t>の専門職</a:t>
                      </a:r>
                      <a:r>
                        <a:rPr lang="en-US" altLang="ja-JP" sz="1200" u="none" strike="noStrike" dirty="0">
                          <a:effectLst/>
                        </a:rPr>
                        <a:t/>
                      </a:r>
                      <a:br>
                        <a:rPr lang="en-US" altLang="ja-JP" sz="1200" u="none" strike="noStrike" dirty="0">
                          <a:effectLst/>
                        </a:rPr>
                      </a:br>
                      <a:r>
                        <a:rPr lang="ja-JP" altLang="en-US" sz="1200" u="none" strike="noStrike" dirty="0">
                          <a:effectLst/>
                        </a:rPr>
                        <a:t>（市町村）</a:t>
                      </a:r>
                      <a:endParaRPr lang="ja-JP" altLang="en-US" sz="1200" b="1" i="0" u="none" strike="noStrike" dirty="0">
                        <a:solidFill>
                          <a:srgbClr val="000000"/>
                        </a:solidFill>
                        <a:effectLst/>
                        <a:latin typeface="ＭＳ Ｐゴシック"/>
                      </a:endParaRPr>
                    </a:p>
                  </a:txBody>
                  <a:tcPr marL="36000" marR="36000" marT="36000" marB="36000" anchor="ctr"/>
                </a:tc>
                <a:tc vMerge="1">
                  <a:txBody>
                    <a:bodyPr/>
                    <a:lstStyle/>
                    <a:p>
                      <a:endParaRPr kumimoji="1" lang="ja-JP" altLang="en-US"/>
                    </a:p>
                  </a:txBody>
                  <a:tcPr/>
                </a:tc>
              </a:tr>
            </a:tbl>
          </a:graphicData>
        </a:graphic>
      </p:graphicFrame>
      <p:sp>
        <p:nvSpPr>
          <p:cNvPr id="8" name="テキスト ボックス 7"/>
          <p:cNvSpPr txBox="1"/>
          <p:nvPr/>
        </p:nvSpPr>
        <p:spPr>
          <a:xfrm>
            <a:off x="142091" y="575064"/>
            <a:ext cx="9633520" cy="830997"/>
          </a:xfrm>
          <a:prstGeom prst="rect">
            <a:avLst/>
          </a:prstGeom>
          <a:noFill/>
          <a:ln>
            <a:solidFill>
              <a:schemeClr val="tx1"/>
            </a:solidFill>
          </a:ln>
        </p:spPr>
        <p:txBody>
          <a:bodyPr wrap="square" rtlCol="0" anchor="ctr">
            <a:spAutoFit/>
          </a:bodyPr>
          <a:lstStyle/>
          <a:p>
            <a:pPr marL="179388" indent="-179388"/>
            <a:r>
              <a:rPr lang="ja-JP" altLang="en-US" sz="1600" dirty="0" smtClean="0">
                <a:solidFill>
                  <a:prstClr val="black"/>
                </a:solidFill>
              </a:rPr>
              <a:t>○　</a:t>
            </a:r>
            <a:r>
              <a:rPr lang="ja-JP" altLang="ja-JP" sz="1600" dirty="0" smtClean="0">
                <a:solidFill>
                  <a:prstClr val="black"/>
                </a:solidFill>
              </a:rPr>
              <a:t>要支援者</a:t>
            </a:r>
            <a:r>
              <a:rPr lang="ja-JP" altLang="ja-JP" sz="1600" dirty="0">
                <a:solidFill>
                  <a:prstClr val="black"/>
                </a:solidFill>
              </a:rPr>
              <a:t>等の多様な生活支援のニーズに対して、総合</a:t>
            </a:r>
            <a:r>
              <a:rPr lang="ja-JP" altLang="ja-JP" sz="1600" dirty="0" smtClean="0">
                <a:solidFill>
                  <a:prstClr val="black"/>
                </a:solidFill>
              </a:rPr>
              <a:t>事業</a:t>
            </a:r>
            <a:r>
              <a:rPr lang="ja-JP" altLang="en-US" sz="1600" dirty="0" smtClean="0">
                <a:solidFill>
                  <a:prstClr val="black"/>
                </a:solidFill>
              </a:rPr>
              <a:t>で</a:t>
            </a:r>
            <a:r>
              <a:rPr lang="ja-JP" altLang="ja-JP" sz="1600" dirty="0" smtClean="0">
                <a:solidFill>
                  <a:prstClr val="black"/>
                </a:solidFill>
              </a:rPr>
              <a:t>多様</a:t>
            </a:r>
            <a:r>
              <a:rPr lang="ja-JP" altLang="ja-JP" sz="1600" dirty="0">
                <a:solidFill>
                  <a:prstClr val="black"/>
                </a:solidFill>
              </a:rPr>
              <a:t>なサービスを提供していく</a:t>
            </a:r>
            <a:r>
              <a:rPr lang="ja-JP" altLang="ja-JP" sz="1600" dirty="0" smtClean="0">
                <a:solidFill>
                  <a:prstClr val="black"/>
                </a:solidFill>
              </a:rPr>
              <a:t>ため、</a:t>
            </a:r>
            <a:r>
              <a:rPr lang="ja-JP" altLang="en-US" sz="1600" dirty="0" smtClean="0">
                <a:solidFill>
                  <a:prstClr val="black"/>
                </a:solidFill>
              </a:rPr>
              <a:t>市町村は、</a:t>
            </a:r>
            <a:r>
              <a:rPr lang="ja-JP" altLang="ja-JP" sz="1600" dirty="0" smtClean="0">
                <a:solidFill>
                  <a:prstClr val="black"/>
                </a:solidFill>
              </a:rPr>
              <a:t>サービス</a:t>
            </a:r>
            <a:r>
              <a:rPr lang="ja-JP" altLang="ja-JP" sz="1600" dirty="0">
                <a:solidFill>
                  <a:prstClr val="black"/>
                </a:solidFill>
              </a:rPr>
              <a:t>を類型化し、それに併せた基準や単価等を</a:t>
            </a:r>
            <a:r>
              <a:rPr lang="ja-JP" altLang="ja-JP" sz="1600" dirty="0" smtClean="0">
                <a:solidFill>
                  <a:prstClr val="black"/>
                </a:solidFill>
              </a:rPr>
              <a:t>定める</a:t>
            </a:r>
            <a:r>
              <a:rPr lang="ja-JP" altLang="en-US" sz="1600" dirty="0" smtClean="0">
                <a:solidFill>
                  <a:prstClr val="black"/>
                </a:solidFill>
              </a:rPr>
              <a:t>ことが必要</a:t>
            </a:r>
            <a:r>
              <a:rPr lang="ja-JP" altLang="ja-JP" sz="1600" dirty="0" smtClean="0">
                <a:solidFill>
                  <a:prstClr val="black"/>
                </a:solidFill>
              </a:rPr>
              <a:t>。そこ</a:t>
            </a:r>
            <a:r>
              <a:rPr lang="ja-JP" altLang="ja-JP" sz="1600" dirty="0">
                <a:solidFill>
                  <a:prstClr val="black"/>
                </a:solidFill>
              </a:rPr>
              <a:t>で、地域における好事例を踏まえ、以下のとおり、多様化するサービスの典型的な例を参考として</a:t>
            </a:r>
            <a:r>
              <a:rPr lang="ja-JP" altLang="ja-JP" sz="1600" dirty="0" smtClean="0">
                <a:solidFill>
                  <a:prstClr val="black"/>
                </a:solidFill>
              </a:rPr>
              <a:t>示す</a:t>
            </a:r>
            <a:r>
              <a:rPr lang="ja-JP" altLang="en-US" sz="1600" dirty="0" smtClean="0">
                <a:solidFill>
                  <a:prstClr val="black"/>
                </a:solidFill>
              </a:rPr>
              <a:t>。</a:t>
            </a:r>
            <a:endParaRPr lang="ja-JP" altLang="en-US" sz="1600" dirty="0">
              <a:solidFill>
                <a:prstClr val="black"/>
              </a:solidFill>
              <a:latin typeface="ＭＳ Ｐゴシック"/>
            </a:endParaRPr>
          </a:p>
        </p:txBody>
      </p:sp>
      <p:sp>
        <p:nvSpPr>
          <p:cNvPr id="11" name="スライド番号プレースホルダ 10"/>
          <p:cNvSpPr>
            <a:spLocks noGrp="1"/>
          </p:cNvSpPr>
          <p:nvPr>
            <p:ph type="sldNum" sz="quarter" idx="12"/>
          </p:nvPr>
        </p:nvSpPr>
        <p:spPr>
          <a:xfrm>
            <a:off x="9494367" y="6521171"/>
            <a:ext cx="427197" cy="365125"/>
          </a:xfrm>
        </p:spPr>
        <p:txBody>
          <a:bodyPr/>
          <a:lstStyle/>
          <a:p>
            <a:r>
              <a:rPr lang="en-US" altLang="ja-JP" sz="1600" dirty="0" smtClean="0">
                <a:solidFill>
                  <a:prstClr val="black"/>
                </a:solidFill>
              </a:rPr>
              <a:t>19</a:t>
            </a:r>
            <a:endParaRPr lang="ja-JP" altLang="en-US" sz="1600" dirty="0">
              <a:solidFill>
                <a:prstClr val="black"/>
              </a:solidFill>
            </a:endParaRPr>
          </a:p>
        </p:txBody>
      </p:sp>
    </p:spTree>
    <p:extLst>
      <p:ext uri="{BB962C8B-B14F-4D97-AF65-F5344CB8AC3E}">
        <p14:creationId xmlns:p14="http://schemas.microsoft.com/office/powerpoint/2010/main" val="13096773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61" y="0"/>
            <a:ext cx="9911159"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3" tIns="45697" rIns="91393" bIns="45697" anchor="ctr"/>
          <a:lstStyle/>
          <a:p>
            <a:pPr algn="ctr">
              <a:defRPr/>
            </a:pPr>
            <a:r>
              <a:rPr lang="ja-JP" altLang="en-US" sz="2400" b="1" dirty="0" smtClean="0">
                <a:solidFill>
                  <a:prstClr val="black"/>
                </a:solidFill>
                <a:latin typeface="HG丸ｺﾞｼｯｸM-PRO" pitchFamily="50" charset="-128"/>
                <a:ea typeface="HG丸ｺﾞｼｯｸM-PRO" pitchFamily="50" charset="-128"/>
              </a:rPr>
              <a:t>②岡山県総社市</a:t>
            </a:r>
            <a:r>
              <a:rPr lang="ja-JP" altLang="en-US" sz="2400" b="1" dirty="0">
                <a:solidFill>
                  <a:prstClr val="black"/>
                </a:solidFill>
                <a:latin typeface="HG丸ｺﾞｼｯｸM-PRO" pitchFamily="50" charset="-128"/>
                <a:ea typeface="HG丸ｺﾞｼｯｸM-PRO" pitchFamily="50" charset="-128"/>
              </a:rPr>
              <a:t> </a:t>
            </a:r>
            <a:r>
              <a:rPr lang="ja-JP" altLang="en-US" sz="2200" b="1" spc="-150" dirty="0" smtClean="0">
                <a:solidFill>
                  <a:prstClr val="black"/>
                </a:solidFill>
                <a:latin typeface="HG丸ｺﾞｼｯｸM-PRO" pitchFamily="50" charset="-128"/>
                <a:ea typeface="HG丸ｺﾞｼｯｸM-PRO" pitchFamily="50" charset="-128"/>
              </a:rPr>
              <a:t>～</a:t>
            </a:r>
            <a:r>
              <a:rPr lang="ja-JP" altLang="en-US" sz="2200" b="1" spc="-150" dirty="0">
                <a:solidFill>
                  <a:prstClr val="black"/>
                </a:solidFill>
                <a:latin typeface="HG丸ｺﾞｼｯｸM-PRO" pitchFamily="50" charset="-128"/>
                <a:ea typeface="HG丸ｺﾞｼｯｸM-PRO" pitchFamily="50" charset="-128"/>
              </a:rPr>
              <a:t>徒歩圏内に住民運営の体操の集い～</a:t>
            </a:r>
          </a:p>
        </p:txBody>
      </p:sp>
      <p:sp>
        <p:nvSpPr>
          <p:cNvPr id="9" name="テキスト ボックス 136"/>
          <p:cNvSpPr txBox="1">
            <a:spLocks noChangeArrowheads="1"/>
          </p:cNvSpPr>
          <p:nvPr/>
        </p:nvSpPr>
        <p:spPr bwMode="auto">
          <a:xfrm>
            <a:off x="84308" y="476672"/>
            <a:ext cx="9716823" cy="923330"/>
          </a:xfrm>
          <a:prstGeom prst="rect">
            <a:avLst/>
          </a:prstGeom>
          <a:solidFill>
            <a:schemeClr val="accent6">
              <a:lumMod val="20000"/>
              <a:lumOff val="80000"/>
            </a:schemeClr>
          </a:solidFill>
          <a:ln w="9525" cmpd="thickThin">
            <a:solidFill>
              <a:srgbClr val="1F497D"/>
            </a:solidFill>
            <a:miter lim="800000"/>
            <a:headEnd/>
            <a:tailEnd/>
          </a:ln>
          <a:effectLst>
            <a:outerShdw blurRad="50800" dist="38100" dir="2700000" algn="tl" rotWithShape="0">
              <a:prstClr val="black">
                <a:alpha val="40000"/>
              </a:prstClr>
            </a:outerShdw>
          </a:effectLst>
          <a:extLst/>
        </p:spPr>
        <p:txBody>
          <a:bodyPr>
            <a:spAutoFit/>
          </a:bodyPr>
          <a:lstStyle>
            <a:lvl1pPr marL="179388" indent="-179388"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pPr>
              <a:defRPr/>
            </a:pPr>
            <a:r>
              <a:rPr lang="ja-JP" altLang="en-US" dirty="0">
                <a:solidFill>
                  <a:prstClr val="black"/>
                </a:solidFill>
              </a:rPr>
              <a:t>元気な高齢者と要支援・要介護認定を受けている高齢者が一緒に行う住民運営の体操</a:t>
            </a:r>
            <a:r>
              <a:rPr lang="ja-JP" altLang="en-US" dirty="0" smtClean="0">
                <a:solidFill>
                  <a:prstClr val="black"/>
                </a:solidFill>
              </a:rPr>
              <a:t>の集い</a:t>
            </a:r>
            <a:r>
              <a:rPr lang="ja-JP" altLang="en-US" dirty="0">
                <a:solidFill>
                  <a:prstClr val="black"/>
                </a:solidFill>
              </a:rPr>
              <a:t>が</a:t>
            </a:r>
            <a:r>
              <a:rPr lang="ja-JP" altLang="en-US" dirty="0" smtClean="0">
                <a:solidFill>
                  <a:prstClr val="black"/>
                </a:solidFill>
              </a:rPr>
              <a:t>、</a:t>
            </a:r>
            <a:endParaRPr lang="en-US" altLang="ja-JP" dirty="0" smtClean="0">
              <a:solidFill>
                <a:prstClr val="black"/>
              </a:solidFill>
            </a:endParaRPr>
          </a:p>
          <a:p>
            <a:pPr>
              <a:defRPr/>
            </a:pPr>
            <a:r>
              <a:rPr lang="ja-JP" altLang="en-US" dirty="0" smtClean="0">
                <a:solidFill>
                  <a:prstClr val="black"/>
                </a:solidFill>
              </a:rPr>
              <a:t>公民館</a:t>
            </a:r>
            <a:r>
              <a:rPr lang="ja-JP" altLang="en-US" dirty="0">
                <a:solidFill>
                  <a:prstClr val="black"/>
                </a:solidFill>
              </a:rPr>
              <a:t>や個人宅で、毎週</a:t>
            </a:r>
            <a:r>
              <a:rPr lang="en-US" altLang="ja-JP" dirty="0">
                <a:solidFill>
                  <a:prstClr val="black"/>
                </a:solidFill>
              </a:rPr>
              <a:t>1</a:t>
            </a:r>
            <a:r>
              <a:rPr lang="ja-JP" altLang="en-US" dirty="0">
                <a:solidFill>
                  <a:prstClr val="black"/>
                </a:solidFill>
              </a:rPr>
              <a:t>回開催されており、平成２５年現在、市内全域に</a:t>
            </a:r>
            <a:r>
              <a:rPr lang="ja-JP" altLang="en-US" dirty="0" smtClean="0">
                <a:solidFill>
                  <a:prstClr val="black"/>
                </a:solidFill>
              </a:rPr>
              <a:t>１１０会場</a:t>
            </a:r>
            <a:r>
              <a:rPr lang="ja-JP" altLang="en-US" dirty="0">
                <a:solidFill>
                  <a:prstClr val="black"/>
                </a:solidFill>
              </a:rPr>
              <a:t>が誕生し、</a:t>
            </a:r>
            <a:r>
              <a:rPr lang="ja-JP" altLang="en-US" dirty="0" smtClean="0">
                <a:solidFill>
                  <a:prstClr val="black"/>
                </a:solidFill>
              </a:rPr>
              <a:t>徒歩</a:t>
            </a:r>
            <a:endParaRPr lang="en-US" altLang="ja-JP" dirty="0" smtClean="0">
              <a:solidFill>
                <a:prstClr val="black"/>
              </a:solidFill>
            </a:endParaRPr>
          </a:p>
          <a:p>
            <a:pPr>
              <a:defRPr/>
            </a:pPr>
            <a:r>
              <a:rPr lang="ja-JP" altLang="en-US" dirty="0" smtClean="0">
                <a:solidFill>
                  <a:prstClr val="black"/>
                </a:solidFill>
              </a:rPr>
              <a:t>圏内</a:t>
            </a:r>
            <a:r>
              <a:rPr lang="ja-JP" altLang="en-US" dirty="0">
                <a:solidFill>
                  <a:prstClr val="black"/>
                </a:solidFill>
              </a:rPr>
              <a:t>で参加できるようになっている。</a:t>
            </a:r>
            <a:endParaRPr lang="en-US" altLang="ja-JP" dirty="0">
              <a:solidFill>
                <a:prstClr val="black"/>
              </a:solidFill>
            </a:endParaRPr>
          </a:p>
        </p:txBody>
      </p:sp>
      <p:sp>
        <p:nvSpPr>
          <p:cNvPr id="10" name="テキスト ボックス 9"/>
          <p:cNvSpPr txBox="1"/>
          <p:nvPr/>
        </p:nvSpPr>
        <p:spPr>
          <a:xfrm>
            <a:off x="53316" y="1557341"/>
            <a:ext cx="4830894" cy="2492375"/>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ja-JP" altLang="en-US" sz="1400" b="1" dirty="0">
                <a:solidFill>
                  <a:prstClr val="black"/>
                </a:solidFill>
                <a:latin typeface="HGｺﾞｼｯｸM"/>
                <a:ea typeface="HGｺﾞｼｯｸM"/>
              </a:rPr>
              <a:t>基本情報（平成</a:t>
            </a:r>
            <a:r>
              <a:rPr lang="en-US" altLang="ja-JP" sz="1400" b="1" dirty="0">
                <a:solidFill>
                  <a:prstClr val="black"/>
                </a:solidFill>
                <a:latin typeface="HGｺﾞｼｯｸM"/>
                <a:ea typeface="HGｺﾞｼｯｸM"/>
              </a:rPr>
              <a:t>25</a:t>
            </a:r>
            <a:r>
              <a:rPr lang="ja-JP" altLang="en-US" sz="1400" b="1" dirty="0">
                <a:solidFill>
                  <a:prstClr val="black"/>
                </a:solidFill>
                <a:latin typeface="HGｺﾞｼｯｸM"/>
                <a:ea typeface="HGｺﾞｼｯｸM"/>
              </a:rPr>
              <a:t>年</a:t>
            </a:r>
            <a:r>
              <a:rPr lang="en-US" altLang="ja-JP" sz="1400" b="1" dirty="0">
                <a:solidFill>
                  <a:prstClr val="black"/>
                </a:solidFill>
                <a:latin typeface="HGｺﾞｼｯｸM"/>
                <a:ea typeface="HGｺﾞｼｯｸM"/>
              </a:rPr>
              <a:t>4</a:t>
            </a:r>
            <a:r>
              <a:rPr lang="ja-JP" altLang="en-US" sz="1400" b="1" dirty="0">
                <a:solidFill>
                  <a:prstClr val="black"/>
                </a:solidFill>
                <a:latin typeface="HGｺﾞｼｯｸM"/>
                <a:ea typeface="HGｺﾞｼｯｸM"/>
              </a:rPr>
              <a:t>月</a:t>
            </a:r>
            <a:r>
              <a:rPr lang="en-US" altLang="ja-JP" sz="1400" b="1" dirty="0">
                <a:solidFill>
                  <a:prstClr val="black"/>
                </a:solidFill>
                <a:latin typeface="HGｺﾞｼｯｸM"/>
                <a:ea typeface="HGｺﾞｼｯｸM"/>
              </a:rPr>
              <a:t>1</a:t>
            </a:r>
            <a:r>
              <a:rPr lang="ja-JP" altLang="en-US" sz="1400" b="1" dirty="0">
                <a:solidFill>
                  <a:prstClr val="black"/>
                </a:solidFill>
                <a:latin typeface="HGｺﾞｼｯｸM"/>
                <a:ea typeface="HGｺﾞｼｯｸM"/>
              </a:rPr>
              <a:t>日現在）</a:t>
            </a:r>
            <a:endParaRPr lang="en-US" altLang="ja-JP" sz="1400" b="1" dirty="0">
              <a:solidFill>
                <a:prstClr val="black"/>
              </a:solidFill>
              <a:latin typeface="HGｺﾞｼｯｸM"/>
              <a:ea typeface="HGｺﾞｼｯｸM"/>
            </a:endParaRPr>
          </a:p>
          <a:p>
            <a:pPr>
              <a:defRPr/>
            </a:pPr>
            <a:endParaRPr lang="en-US" altLang="ja-JP" sz="1400" b="1" dirty="0">
              <a:solidFill>
                <a:prstClr val="black"/>
              </a:solidFill>
              <a:latin typeface="HGｺﾞｼｯｸM"/>
              <a:ea typeface="HGｺﾞｼｯｸM"/>
            </a:endParaRPr>
          </a:p>
          <a:p>
            <a:pPr>
              <a:defRPr/>
            </a:pPr>
            <a:endParaRPr lang="en-US" altLang="ja-JP" sz="800" b="1" dirty="0">
              <a:solidFill>
                <a:prstClr val="black"/>
              </a:solidFill>
              <a:latin typeface="HGｺﾞｼｯｸM"/>
              <a:ea typeface="HGｺﾞｼｯｸM"/>
            </a:endParaRPr>
          </a:p>
          <a:p>
            <a:pPr>
              <a:defRPr/>
            </a:pPr>
            <a:endParaRPr lang="en-US" altLang="ja-JP" sz="800" b="1" dirty="0">
              <a:solidFill>
                <a:prstClr val="black"/>
              </a:solidFill>
              <a:latin typeface="HGｺﾞｼｯｸM"/>
              <a:ea typeface="HGｺﾞｼｯｸM"/>
            </a:endParaRPr>
          </a:p>
          <a:p>
            <a:pPr>
              <a:defRPr/>
            </a:pPr>
            <a:endParaRPr lang="en-US" altLang="ja-JP" sz="1400" b="1" dirty="0">
              <a:solidFill>
                <a:prstClr val="black"/>
              </a:solidFill>
              <a:latin typeface="HGｺﾞｼｯｸM"/>
              <a:ea typeface="HGｺﾞｼｯｸM"/>
            </a:endParaRPr>
          </a:p>
          <a:p>
            <a:pPr>
              <a:defRPr/>
            </a:pPr>
            <a:endParaRPr lang="en-US" altLang="ja-JP" sz="1400" b="1" dirty="0">
              <a:solidFill>
                <a:prstClr val="black"/>
              </a:solidFill>
              <a:latin typeface="HGｺﾞｼｯｸM"/>
              <a:ea typeface="HGｺﾞｼｯｸM"/>
            </a:endParaRPr>
          </a:p>
          <a:p>
            <a:pPr>
              <a:defRPr/>
            </a:pPr>
            <a:endParaRPr lang="en-US" altLang="ja-JP" sz="1400" b="1" dirty="0">
              <a:solidFill>
                <a:prstClr val="black"/>
              </a:solidFill>
              <a:latin typeface="HGｺﾞｼｯｸM"/>
              <a:ea typeface="HGｺﾞｼｯｸM"/>
            </a:endParaRPr>
          </a:p>
          <a:p>
            <a:pPr>
              <a:defRPr/>
            </a:pPr>
            <a:endParaRPr lang="en-US" altLang="ja-JP" sz="1400" b="1" dirty="0">
              <a:solidFill>
                <a:prstClr val="black"/>
              </a:solidFill>
              <a:latin typeface="HGｺﾞｼｯｸM"/>
              <a:ea typeface="HGｺﾞｼｯｸM"/>
            </a:endParaRPr>
          </a:p>
          <a:p>
            <a:pPr>
              <a:defRPr/>
            </a:pPr>
            <a:endParaRPr lang="en-US" altLang="ja-JP" sz="1400" b="1" dirty="0">
              <a:solidFill>
                <a:prstClr val="black"/>
              </a:solidFill>
              <a:latin typeface="HGｺﾞｼｯｸM"/>
              <a:ea typeface="HGｺﾞｼｯｸM"/>
            </a:endParaRPr>
          </a:p>
          <a:p>
            <a:pPr>
              <a:defRPr/>
            </a:pPr>
            <a:endParaRPr lang="en-US" altLang="ja-JP" sz="1400" b="1" dirty="0">
              <a:solidFill>
                <a:prstClr val="black"/>
              </a:solidFill>
              <a:latin typeface="HGｺﾞｼｯｸM"/>
              <a:ea typeface="HGｺﾞｼｯｸM"/>
            </a:endParaRPr>
          </a:p>
          <a:p>
            <a:pPr>
              <a:defRPr/>
            </a:pPr>
            <a:endParaRPr lang="en-US" altLang="ja-JP" sz="1400" b="1" dirty="0">
              <a:solidFill>
                <a:prstClr val="black"/>
              </a:solidFill>
              <a:latin typeface="HGｺﾞｼｯｸM"/>
              <a:ea typeface="HGｺﾞｼｯｸM"/>
            </a:endParaRPr>
          </a:p>
          <a:p>
            <a:pPr>
              <a:defRPr/>
            </a:pPr>
            <a:endParaRPr lang="en-US" altLang="ja-JP" sz="1400" b="1" dirty="0">
              <a:solidFill>
                <a:prstClr val="black"/>
              </a:solidFill>
              <a:latin typeface="HGｺﾞｼｯｸM"/>
              <a:ea typeface="HGｺﾞｼｯｸM"/>
            </a:endParaRPr>
          </a:p>
        </p:txBody>
      </p:sp>
      <p:sp>
        <p:nvSpPr>
          <p:cNvPr id="13" name="テキスト ボックス 12"/>
          <p:cNvSpPr txBox="1"/>
          <p:nvPr/>
        </p:nvSpPr>
        <p:spPr>
          <a:xfrm>
            <a:off x="53316" y="4135438"/>
            <a:ext cx="4830894" cy="2678112"/>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ja-JP" altLang="en-US" sz="1400" b="1" dirty="0">
                <a:solidFill>
                  <a:prstClr val="black"/>
                </a:solidFill>
                <a:latin typeface="HGｺﾞｼｯｸM"/>
                <a:ea typeface="HGｺﾞｼｯｸM"/>
              </a:rPr>
              <a:t>第</a:t>
            </a:r>
            <a:r>
              <a:rPr lang="en-US" altLang="ja-JP" sz="1400" b="1" dirty="0">
                <a:solidFill>
                  <a:prstClr val="black"/>
                </a:solidFill>
                <a:latin typeface="HGｺﾞｼｯｸM"/>
                <a:ea typeface="HGｺﾞｼｯｸM"/>
              </a:rPr>
              <a:t>1</a:t>
            </a:r>
            <a:r>
              <a:rPr lang="ja-JP" altLang="en-US" sz="1400" b="1" dirty="0">
                <a:solidFill>
                  <a:prstClr val="black"/>
                </a:solidFill>
                <a:latin typeface="HGｺﾞｼｯｸM"/>
                <a:ea typeface="HGｺﾞｼｯｸM"/>
              </a:rPr>
              <a:t>号被保険者における要介護認定率の推移</a:t>
            </a:r>
            <a:endParaRPr lang="en-US" altLang="ja-JP" sz="1400" b="1" dirty="0">
              <a:solidFill>
                <a:prstClr val="black"/>
              </a:solidFill>
              <a:latin typeface="HGｺﾞｼｯｸM"/>
              <a:ea typeface="HGｺﾞｼｯｸM"/>
            </a:endParaRPr>
          </a:p>
          <a:p>
            <a:pPr>
              <a:defRPr/>
            </a:pPr>
            <a:endParaRPr lang="en-US" altLang="ja-JP" sz="1400" b="1" dirty="0">
              <a:solidFill>
                <a:prstClr val="black"/>
              </a:solidFill>
              <a:latin typeface="HGｺﾞｼｯｸM"/>
              <a:ea typeface="HGｺﾞｼｯｸM"/>
            </a:endParaRPr>
          </a:p>
          <a:p>
            <a:pPr>
              <a:defRPr/>
            </a:pPr>
            <a:endParaRPr lang="en-US" altLang="ja-JP" sz="1400" b="1" dirty="0">
              <a:solidFill>
                <a:prstClr val="black"/>
              </a:solidFill>
              <a:latin typeface="HGｺﾞｼｯｸM"/>
              <a:ea typeface="HGｺﾞｼｯｸM"/>
            </a:endParaRPr>
          </a:p>
          <a:p>
            <a:pPr>
              <a:defRPr/>
            </a:pPr>
            <a:endParaRPr lang="en-US" altLang="ja-JP" sz="1400" b="1" dirty="0">
              <a:solidFill>
                <a:prstClr val="black"/>
              </a:solidFill>
              <a:latin typeface="HGｺﾞｼｯｸM"/>
              <a:ea typeface="HGｺﾞｼｯｸM"/>
            </a:endParaRPr>
          </a:p>
          <a:p>
            <a:pPr>
              <a:defRPr/>
            </a:pPr>
            <a:endParaRPr lang="en-US" altLang="ja-JP" sz="1400" b="1" dirty="0">
              <a:solidFill>
                <a:prstClr val="black"/>
              </a:solidFill>
              <a:latin typeface="HGｺﾞｼｯｸM"/>
              <a:ea typeface="HGｺﾞｼｯｸM"/>
            </a:endParaRPr>
          </a:p>
          <a:p>
            <a:pPr>
              <a:defRPr/>
            </a:pPr>
            <a:endParaRPr lang="en-US" altLang="ja-JP" sz="1400" b="1" dirty="0">
              <a:solidFill>
                <a:prstClr val="black"/>
              </a:solidFill>
              <a:latin typeface="HGｺﾞｼｯｸM"/>
              <a:ea typeface="HGｺﾞｼｯｸM"/>
            </a:endParaRPr>
          </a:p>
          <a:p>
            <a:pPr>
              <a:defRPr/>
            </a:pPr>
            <a:endParaRPr lang="en-US" altLang="ja-JP" sz="1400" b="1" dirty="0">
              <a:solidFill>
                <a:prstClr val="black"/>
              </a:solidFill>
              <a:latin typeface="HGｺﾞｼｯｸM"/>
              <a:ea typeface="HGｺﾞｼｯｸM"/>
            </a:endParaRPr>
          </a:p>
          <a:p>
            <a:pPr>
              <a:defRPr/>
            </a:pPr>
            <a:endParaRPr lang="en-US" altLang="ja-JP" sz="1400" b="1" dirty="0">
              <a:solidFill>
                <a:prstClr val="black"/>
              </a:solidFill>
              <a:latin typeface="HGｺﾞｼｯｸM"/>
              <a:ea typeface="HGｺﾞｼｯｸM"/>
            </a:endParaRPr>
          </a:p>
          <a:p>
            <a:pPr>
              <a:defRPr/>
            </a:pPr>
            <a:endParaRPr lang="en-US" altLang="ja-JP" sz="1400" b="1" dirty="0">
              <a:solidFill>
                <a:prstClr val="black"/>
              </a:solidFill>
              <a:latin typeface="HGｺﾞｼｯｸM"/>
              <a:ea typeface="HGｺﾞｼｯｸM"/>
            </a:endParaRPr>
          </a:p>
          <a:p>
            <a:pPr>
              <a:defRPr/>
            </a:pPr>
            <a:endParaRPr lang="en-US" altLang="ja-JP" sz="1400" b="1" dirty="0">
              <a:solidFill>
                <a:prstClr val="black"/>
              </a:solidFill>
              <a:latin typeface="HGｺﾞｼｯｸM"/>
              <a:ea typeface="HGｺﾞｼｯｸM"/>
            </a:endParaRPr>
          </a:p>
          <a:p>
            <a:pPr>
              <a:defRPr/>
            </a:pPr>
            <a:endParaRPr lang="en-US" altLang="ja-JP" sz="1400" b="1" dirty="0">
              <a:solidFill>
                <a:prstClr val="black"/>
              </a:solidFill>
              <a:latin typeface="HGｺﾞｼｯｸM"/>
              <a:ea typeface="HGｺﾞｼｯｸM"/>
            </a:endParaRPr>
          </a:p>
          <a:p>
            <a:pPr>
              <a:defRPr/>
            </a:pPr>
            <a:endParaRPr lang="en-US" altLang="ja-JP" sz="1400" b="1" dirty="0">
              <a:solidFill>
                <a:prstClr val="black"/>
              </a:solidFill>
              <a:latin typeface="HGｺﾞｼｯｸM"/>
              <a:ea typeface="HGｺﾞｼｯｸM"/>
            </a:endParaRPr>
          </a:p>
        </p:txBody>
      </p:sp>
      <p:sp>
        <p:nvSpPr>
          <p:cNvPr id="15" name="角丸四角形 14"/>
          <p:cNvSpPr/>
          <p:nvPr/>
        </p:nvSpPr>
        <p:spPr bwMode="auto">
          <a:xfrm>
            <a:off x="4927265" y="1557338"/>
            <a:ext cx="4873867" cy="3167062"/>
          </a:xfrm>
          <a:prstGeom prst="roundRect">
            <a:avLst>
              <a:gd name="adj" fmla="val 5943"/>
            </a:avLst>
          </a:prstGeom>
          <a:ln/>
        </p:spPr>
        <p:style>
          <a:lnRef idx="2">
            <a:schemeClr val="accent1"/>
          </a:lnRef>
          <a:fillRef idx="1">
            <a:schemeClr val="lt1"/>
          </a:fillRef>
          <a:effectRef idx="0">
            <a:schemeClr val="accent1"/>
          </a:effectRef>
          <a:fontRef idx="minor">
            <a:schemeClr val="dk1"/>
          </a:fontRef>
        </p:style>
        <p:txBody>
          <a:bodyPr lIns="36000" rIns="72000"/>
          <a:lstStyle/>
          <a:p>
            <a:pPr fontAlgn="base">
              <a:spcBef>
                <a:spcPct val="0"/>
              </a:spcBef>
              <a:spcAft>
                <a:spcPct val="0"/>
              </a:spcAft>
            </a:pPr>
            <a:r>
              <a:rPr lang="ja-JP" altLang="en-US" sz="1400" b="1" dirty="0">
                <a:solidFill>
                  <a:srgbClr val="000000"/>
                </a:solidFill>
                <a:latin typeface="HGｺﾞｼｯｸM" pitchFamily="49" charset="-128"/>
                <a:ea typeface="HGｺﾞｼｯｸM" pitchFamily="49" charset="-128"/>
              </a:rPr>
              <a:t>介護予防の取組の変遷</a:t>
            </a:r>
            <a:endParaRPr lang="en-US" altLang="ja-JP" sz="1400" b="1" dirty="0">
              <a:solidFill>
                <a:srgbClr val="000000"/>
              </a:solidFill>
              <a:latin typeface="HGｺﾞｼｯｸM" pitchFamily="49" charset="-128"/>
              <a:ea typeface="HGｺﾞｼｯｸM" pitchFamily="49" charset="-128"/>
            </a:endParaRPr>
          </a:p>
          <a:p>
            <a:pPr marL="174625" indent="-174625" algn="just" fontAlgn="base">
              <a:spcBef>
                <a:spcPct val="0"/>
              </a:spcBef>
              <a:spcAft>
                <a:spcPct val="0"/>
              </a:spcAft>
            </a:pPr>
            <a:r>
              <a:rPr lang="ja-JP" altLang="en-US" sz="1200" b="1" dirty="0">
                <a:solidFill>
                  <a:srgbClr val="000000"/>
                </a:solidFill>
                <a:latin typeface="HGｺﾞｼｯｸM" pitchFamily="49" charset="-128"/>
                <a:ea typeface="HGｺﾞｼｯｸM" pitchFamily="49" charset="-128"/>
              </a:rPr>
              <a:t>○</a:t>
            </a:r>
            <a:r>
              <a:rPr lang="en-US" altLang="ja-JP" sz="1200" b="1" dirty="0">
                <a:solidFill>
                  <a:srgbClr val="000000"/>
                </a:solidFill>
                <a:latin typeface="HGｺﾞｼｯｸM" pitchFamily="49" charset="-128"/>
                <a:ea typeface="HGｺﾞｼｯｸM" pitchFamily="49" charset="-128"/>
              </a:rPr>
              <a:t>〈</a:t>
            </a:r>
            <a:r>
              <a:rPr lang="ja-JP" altLang="en-US" sz="1200" b="1" dirty="0">
                <a:solidFill>
                  <a:srgbClr val="000000"/>
                </a:solidFill>
                <a:latin typeface="HGｺﾞｼｯｸM" pitchFamily="49" charset="-128"/>
                <a:ea typeface="HGｺﾞｼｯｸM" pitchFamily="49" charset="-128"/>
              </a:rPr>
              <a:t>平成</a:t>
            </a:r>
            <a:r>
              <a:rPr lang="en-US" altLang="ja-JP" sz="1200" b="1" dirty="0">
                <a:solidFill>
                  <a:srgbClr val="000000"/>
                </a:solidFill>
                <a:latin typeface="HGｺﾞｼｯｸM" pitchFamily="49" charset="-128"/>
                <a:ea typeface="HGｺﾞｼｯｸM" pitchFamily="49" charset="-128"/>
              </a:rPr>
              <a:t>12</a:t>
            </a:r>
            <a:r>
              <a:rPr lang="ja-JP" altLang="en-US" sz="1200" b="1" dirty="0">
                <a:solidFill>
                  <a:srgbClr val="000000"/>
                </a:solidFill>
                <a:latin typeface="HGｺﾞｼｯｸM" pitchFamily="49" charset="-128"/>
                <a:ea typeface="HGｺﾞｼｯｸM" pitchFamily="49" charset="-128"/>
              </a:rPr>
              <a:t>年</a:t>
            </a:r>
            <a:r>
              <a:rPr lang="en-US" altLang="ja-JP" sz="1200" b="1" dirty="0">
                <a:solidFill>
                  <a:srgbClr val="000000"/>
                </a:solidFill>
                <a:latin typeface="HGｺﾞｼｯｸM" pitchFamily="49" charset="-128"/>
                <a:ea typeface="HGｺﾞｼｯｸM" pitchFamily="49" charset="-128"/>
              </a:rPr>
              <a:t>〉</a:t>
            </a:r>
            <a:r>
              <a:rPr lang="ja-JP" altLang="en-US" sz="1200" b="1" dirty="0">
                <a:solidFill>
                  <a:srgbClr val="000000"/>
                </a:solidFill>
                <a:latin typeface="HGｺﾞｼｯｸM" pitchFamily="49" charset="-128"/>
                <a:ea typeface="HGｺﾞｼｯｸM" pitchFamily="49" charset="-128"/>
              </a:rPr>
              <a:t>要介護認定の非該当者の受け皿として、「健康づくりの集い」を介護予防教室として実施。（作業療法士・理学療法士・保健師主導、月</a:t>
            </a:r>
            <a:r>
              <a:rPr lang="en-US" altLang="ja-JP" sz="1200" b="1" dirty="0">
                <a:solidFill>
                  <a:srgbClr val="000000"/>
                </a:solidFill>
                <a:latin typeface="HGｺﾞｼｯｸM" pitchFamily="49" charset="-128"/>
                <a:ea typeface="HGｺﾞｼｯｸM" pitchFamily="49" charset="-128"/>
              </a:rPr>
              <a:t>1</a:t>
            </a:r>
            <a:r>
              <a:rPr lang="ja-JP" altLang="en-US" sz="1200" b="1" dirty="0">
                <a:solidFill>
                  <a:srgbClr val="000000"/>
                </a:solidFill>
                <a:latin typeface="HGｺﾞｼｯｸM" pitchFamily="49" charset="-128"/>
                <a:ea typeface="HGｺﾞｼｯｸM" pitchFamily="49" charset="-128"/>
              </a:rPr>
              <a:t>回、</a:t>
            </a:r>
            <a:r>
              <a:rPr lang="en-US" altLang="ja-JP" sz="1200" b="1" dirty="0">
                <a:solidFill>
                  <a:srgbClr val="000000"/>
                </a:solidFill>
                <a:latin typeface="HGｺﾞｼｯｸM" pitchFamily="49" charset="-128"/>
                <a:ea typeface="HGｺﾞｼｯｸM" pitchFamily="49" charset="-128"/>
              </a:rPr>
              <a:t>17</a:t>
            </a:r>
            <a:r>
              <a:rPr lang="ja-JP" altLang="en-US" sz="1200" b="1" dirty="0">
                <a:solidFill>
                  <a:srgbClr val="000000"/>
                </a:solidFill>
                <a:latin typeface="HGｺﾞｼｯｸM" pitchFamily="49" charset="-128"/>
                <a:ea typeface="HGｺﾞｼｯｸM" pitchFamily="49" charset="-128"/>
              </a:rPr>
              <a:t>会場）</a:t>
            </a:r>
            <a:endParaRPr lang="en-US" altLang="ja-JP" sz="1200" b="1" dirty="0">
              <a:solidFill>
                <a:srgbClr val="000000"/>
              </a:solidFill>
              <a:latin typeface="HGｺﾞｼｯｸM" pitchFamily="49" charset="-128"/>
              <a:ea typeface="HGｺﾞｼｯｸM" pitchFamily="49" charset="-128"/>
            </a:endParaRPr>
          </a:p>
          <a:p>
            <a:pPr marL="174625" indent="-174625" algn="just" fontAlgn="base">
              <a:spcBef>
                <a:spcPct val="0"/>
              </a:spcBef>
              <a:spcAft>
                <a:spcPct val="0"/>
              </a:spcAft>
            </a:pPr>
            <a:r>
              <a:rPr lang="ja-JP" altLang="en-US" sz="1200" b="1" dirty="0">
                <a:solidFill>
                  <a:srgbClr val="000000"/>
                </a:solidFill>
                <a:latin typeface="HGｺﾞｼｯｸM" pitchFamily="49" charset="-128"/>
                <a:ea typeface="HGｺﾞｼｯｸM" pitchFamily="49" charset="-128"/>
              </a:rPr>
              <a:t>○</a:t>
            </a:r>
            <a:r>
              <a:rPr lang="en-US" altLang="ja-JP" sz="1200" b="1" dirty="0">
                <a:solidFill>
                  <a:srgbClr val="000000"/>
                </a:solidFill>
                <a:latin typeface="HGｺﾞｼｯｸM" pitchFamily="49" charset="-128"/>
                <a:ea typeface="HGｺﾞｼｯｸM" pitchFamily="49" charset="-128"/>
              </a:rPr>
              <a:t>〈</a:t>
            </a:r>
            <a:r>
              <a:rPr lang="ja-JP" altLang="en-US" sz="1200" b="1" dirty="0">
                <a:solidFill>
                  <a:srgbClr val="000000"/>
                </a:solidFill>
                <a:latin typeface="HGｺﾞｼｯｸM" pitchFamily="49" charset="-128"/>
                <a:ea typeface="HGｺﾞｼｯｸM" pitchFamily="49" charset="-128"/>
              </a:rPr>
              <a:t>平成</a:t>
            </a:r>
            <a:r>
              <a:rPr lang="en-US" altLang="ja-JP" sz="1200" b="1" dirty="0">
                <a:solidFill>
                  <a:srgbClr val="000000"/>
                </a:solidFill>
                <a:latin typeface="HGｺﾞｼｯｸM" pitchFamily="49" charset="-128"/>
                <a:ea typeface="HGｺﾞｼｯｸM" pitchFamily="49" charset="-128"/>
              </a:rPr>
              <a:t>17</a:t>
            </a:r>
            <a:r>
              <a:rPr lang="ja-JP" altLang="en-US" sz="1200" b="1" dirty="0">
                <a:solidFill>
                  <a:srgbClr val="000000"/>
                </a:solidFill>
                <a:latin typeface="HGｺﾞｼｯｸM" pitchFamily="49" charset="-128"/>
                <a:ea typeface="HGｺﾞｼｯｸM" pitchFamily="49" charset="-128"/>
              </a:rPr>
              <a:t>年</a:t>
            </a:r>
            <a:r>
              <a:rPr lang="en-US" altLang="ja-JP" sz="1200" b="1" dirty="0">
                <a:solidFill>
                  <a:srgbClr val="000000"/>
                </a:solidFill>
                <a:latin typeface="HGｺﾞｼｯｸM" pitchFamily="49" charset="-128"/>
                <a:ea typeface="HGｺﾞｼｯｸM" pitchFamily="49" charset="-128"/>
              </a:rPr>
              <a:t>〉</a:t>
            </a:r>
            <a:r>
              <a:rPr lang="ja-JP" altLang="en-US" sz="1200" b="1" dirty="0">
                <a:solidFill>
                  <a:srgbClr val="000000"/>
                </a:solidFill>
                <a:latin typeface="HGｺﾞｼｯｸM" pitchFamily="49" charset="-128"/>
                <a:ea typeface="HGｺﾞｼｯｸM" pitchFamily="49" charset="-128"/>
              </a:rPr>
              <a:t>小学校区単位で小地域ケア会議を開始。住民・社協・ケアマネ・保険者等の意見交換の場として定着。</a:t>
            </a:r>
            <a:endParaRPr lang="en-US" altLang="ja-JP" sz="1200" b="1" dirty="0">
              <a:solidFill>
                <a:srgbClr val="000000"/>
              </a:solidFill>
              <a:latin typeface="HGｺﾞｼｯｸM" pitchFamily="49" charset="-128"/>
              <a:ea typeface="HGｺﾞｼｯｸM" pitchFamily="49" charset="-128"/>
            </a:endParaRPr>
          </a:p>
          <a:p>
            <a:pPr marL="174625" indent="-174625" algn="just" fontAlgn="base">
              <a:spcBef>
                <a:spcPct val="0"/>
              </a:spcBef>
              <a:spcAft>
                <a:spcPct val="0"/>
              </a:spcAft>
            </a:pPr>
            <a:r>
              <a:rPr lang="ja-JP" altLang="en-US" sz="1200" b="1" dirty="0">
                <a:solidFill>
                  <a:srgbClr val="000000"/>
                </a:solidFill>
                <a:latin typeface="HGｺﾞｼｯｸM" pitchFamily="49" charset="-128"/>
                <a:ea typeface="HGｺﾞｼｯｸM" pitchFamily="49" charset="-128"/>
              </a:rPr>
              <a:t>○</a:t>
            </a:r>
            <a:r>
              <a:rPr lang="en-US" altLang="ja-JP" sz="1200" b="1" dirty="0">
                <a:solidFill>
                  <a:srgbClr val="000000"/>
                </a:solidFill>
                <a:latin typeface="HGｺﾞｼｯｸM" pitchFamily="49" charset="-128"/>
                <a:ea typeface="HGｺﾞｼｯｸM" pitchFamily="49" charset="-128"/>
              </a:rPr>
              <a:t>〈</a:t>
            </a:r>
            <a:r>
              <a:rPr lang="ja-JP" altLang="en-US" sz="1200" b="1" dirty="0">
                <a:solidFill>
                  <a:srgbClr val="000000"/>
                </a:solidFill>
                <a:latin typeface="HGｺﾞｼｯｸM" pitchFamily="49" charset="-128"/>
                <a:ea typeface="HGｺﾞｼｯｸM" pitchFamily="49" charset="-128"/>
              </a:rPr>
              <a:t>平成</a:t>
            </a:r>
            <a:r>
              <a:rPr lang="en-US" altLang="ja-JP" sz="1200" b="1" dirty="0">
                <a:solidFill>
                  <a:srgbClr val="000000"/>
                </a:solidFill>
                <a:latin typeface="HGｺﾞｼｯｸM" pitchFamily="49" charset="-128"/>
                <a:ea typeface="HGｺﾞｼｯｸM" pitchFamily="49" charset="-128"/>
              </a:rPr>
              <a:t>20</a:t>
            </a:r>
            <a:r>
              <a:rPr lang="ja-JP" altLang="en-US" sz="1200" b="1" dirty="0">
                <a:solidFill>
                  <a:srgbClr val="000000"/>
                </a:solidFill>
                <a:latin typeface="HGｺﾞｼｯｸM" pitchFamily="49" charset="-128"/>
                <a:ea typeface="HGｺﾞｼｯｸM" pitchFamily="49" charset="-128"/>
              </a:rPr>
              <a:t>年</a:t>
            </a:r>
            <a:r>
              <a:rPr lang="en-US" altLang="ja-JP" sz="1200" b="1" dirty="0">
                <a:solidFill>
                  <a:srgbClr val="000000"/>
                </a:solidFill>
                <a:latin typeface="HGｺﾞｼｯｸM" pitchFamily="49" charset="-128"/>
                <a:ea typeface="HGｺﾞｼｯｸM" pitchFamily="49" charset="-128"/>
              </a:rPr>
              <a:t>〉</a:t>
            </a:r>
            <a:r>
              <a:rPr lang="ja-JP" altLang="en-US" sz="1200" b="1" dirty="0">
                <a:solidFill>
                  <a:srgbClr val="000000"/>
                </a:solidFill>
                <a:latin typeface="HGｺﾞｼｯｸM" pitchFamily="49" charset="-128"/>
                <a:ea typeface="HGｺﾞｼｯｸM" pitchFamily="49" charset="-128"/>
              </a:rPr>
              <a:t>地域包括支援センター（当時直営）が、小地域ケア会議に働きかけ、各地区で週１回の体操の集いが始まる。</a:t>
            </a:r>
            <a:endParaRPr lang="en-US" altLang="ja-JP" sz="1200" b="1" dirty="0">
              <a:solidFill>
                <a:srgbClr val="000000"/>
              </a:solidFill>
              <a:latin typeface="HGｺﾞｼｯｸM" pitchFamily="49" charset="-128"/>
              <a:ea typeface="HGｺﾞｼｯｸM" pitchFamily="49" charset="-128"/>
            </a:endParaRPr>
          </a:p>
          <a:p>
            <a:pPr marL="174625" indent="-174625" fontAlgn="base">
              <a:spcBef>
                <a:spcPct val="0"/>
              </a:spcBef>
              <a:spcAft>
                <a:spcPct val="0"/>
              </a:spcAft>
            </a:pPr>
            <a:r>
              <a:rPr lang="ja-JP" altLang="en-US" sz="1200" b="1" dirty="0">
                <a:solidFill>
                  <a:srgbClr val="000000"/>
                </a:solidFill>
                <a:latin typeface="HGｺﾞｼｯｸM" pitchFamily="49" charset="-128"/>
                <a:ea typeface="HGｺﾞｼｯｸM" pitchFamily="49" charset="-128"/>
              </a:rPr>
              <a:t>○</a:t>
            </a:r>
            <a:r>
              <a:rPr lang="en-US" altLang="ja-JP" sz="1200" b="1" dirty="0">
                <a:solidFill>
                  <a:srgbClr val="000000"/>
                </a:solidFill>
                <a:latin typeface="HGｺﾞｼｯｸM" pitchFamily="49" charset="-128"/>
                <a:ea typeface="HGｺﾞｼｯｸM" pitchFamily="49" charset="-128"/>
              </a:rPr>
              <a:t>〈</a:t>
            </a:r>
            <a:r>
              <a:rPr lang="ja-JP" altLang="en-US" sz="1200" b="1" dirty="0">
                <a:solidFill>
                  <a:srgbClr val="000000"/>
                </a:solidFill>
                <a:latin typeface="HGｺﾞｼｯｸM" pitchFamily="49" charset="-128"/>
                <a:ea typeface="HGｺﾞｼｯｸM" pitchFamily="49" charset="-128"/>
              </a:rPr>
              <a:t>平成</a:t>
            </a:r>
            <a:r>
              <a:rPr lang="en-US" altLang="ja-JP" sz="1200" b="1" dirty="0">
                <a:solidFill>
                  <a:srgbClr val="000000"/>
                </a:solidFill>
                <a:latin typeface="HGｺﾞｼｯｸM" pitchFamily="49" charset="-128"/>
                <a:ea typeface="HGｺﾞｼｯｸM" pitchFamily="49" charset="-128"/>
              </a:rPr>
              <a:t>24</a:t>
            </a:r>
            <a:r>
              <a:rPr lang="ja-JP" altLang="en-US" sz="1200" b="1" dirty="0">
                <a:solidFill>
                  <a:srgbClr val="000000"/>
                </a:solidFill>
                <a:latin typeface="HGｺﾞｼｯｸM" pitchFamily="49" charset="-128"/>
                <a:ea typeface="HGｺﾞｼｯｸM" pitchFamily="49" charset="-128"/>
              </a:rPr>
              <a:t>年</a:t>
            </a:r>
            <a:r>
              <a:rPr lang="en-US" altLang="ja-JP" sz="1200" b="1" dirty="0">
                <a:solidFill>
                  <a:srgbClr val="000000"/>
                </a:solidFill>
                <a:latin typeface="HGｺﾞｼｯｸM" pitchFamily="49" charset="-128"/>
                <a:ea typeface="HGｺﾞｼｯｸM" pitchFamily="49" charset="-128"/>
              </a:rPr>
              <a:t>〉</a:t>
            </a:r>
            <a:r>
              <a:rPr lang="ja-JP" altLang="en-US" sz="1200" b="1" dirty="0">
                <a:solidFill>
                  <a:srgbClr val="000000"/>
                </a:solidFill>
                <a:latin typeface="HGｺﾞｼｯｸM" pitchFamily="49" charset="-128"/>
                <a:ea typeface="HGｺﾞｼｯｸM" pitchFamily="49" charset="-128"/>
              </a:rPr>
              <a:t>ケーブルテレビ等</a:t>
            </a:r>
            <a:r>
              <a:rPr lang="ja-JP" altLang="en-US" sz="1200" b="1" dirty="0" smtClean="0">
                <a:solidFill>
                  <a:srgbClr val="000000"/>
                </a:solidFill>
                <a:latin typeface="HGｺﾞｼｯｸM" pitchFamily="49" charset="-128"/>
                <a:ea typeface="HGｺﾞｼｯｸM" pitchFamily="49" charset="-128"/>
              </a:rPr>
              <a:t>の</a:t>
            </a:r>
            <a:endParaRPr lang="en-US" altLang="ja-JP" sz="1200" b="1" dirty="0" smtClean="0">
              <a:solidFill>
                <a:srgbClr val="000000"/>
              </a:solidFill>
              <a:latin typeface="HGｺﾞｼｯｸM" pitchFamily="49" charset="-128"/>
              <a:ea typeface="HGｺﾞｼｯｸM" pitchFamily="49" charset="-128"/>
            </a:endParaRPr>
          </a:p>
          <a:p>
            <a:pPr marL="174625" indent="-174625" fontAlgn="base">
              <a:spcBef>
                <a:spcPct val="0"/>
              </a:spcBef>
              <a:spcAft>
                <a:spcPct val="0"/>
              </a:spcAft>
            </a:pPr>
            <a:r>
              <a:rPr lang="en-US" altLang="ja-JP" sz="1200" b="1" dirty="0">
                <a:solidFill>
                  <a:srgbClr val="000000"/>
                </a:solidFill>
                <a:latin typeface="HGｺﾞｼｯｸM" pitchFamily="49" charset="-128"/>
                <a:ea typeface="HGｺﾞｼｯｸM" pitchFamily="49" charset="-128"/>
              </a:rPr>
              <a:t> </a:t>
            </a:r>
            <a:r>
              <a:rPr lang="en-US" altLang="ja-JP" sz="1200" b="1" dirty="0" smtClean="0">
                <a:solidFill>
                  <a:srgbClr val="000000"/>
                </a:solidFill>
                <a:latin typeface="HGｺﾞｼｯｸM" pitchFamily="49" charset="-128"/>
                <a:ea typeface="HGｺﾞｼｯｸM" pitchFamily="49" charset="-128"/>
              </a:rPr>
              <a:t> </a:t>
            </a:r>
            <a:r>
              <a:rPr lang="ja-JP" altLang="en-US" sz="1200" b="1" dirty="0" smtClean="0">
                <a:solidFill>
                  <a:srgbClr val="000000"/>
                </a:solidFill>
                <a:latin typeface="HGｺﾞｼｯｸM" pitchFamily="49" charset="-128"/>
                <a:ea typeface="HGｺﾞｼｯｸM" pitchFamily="49" charset="-128"/>
              </a:rPr>
              <a:t>各種</a:t>
            </a:r>
            <a:r>
              <a:rPr lang="ja-JP" altLang="en-US" sz="1200" b="1" dirty="0">
                <a:solidFill>
                  <a:srgbClr val="000000"/>
                </a:solidFill>
                <a:latin typeface="HGｺﾞｼｯｸM" pitchFamily="49" charset="-128"/>
                <a:ea typeface="HGｺﾞｼｯｸM" pitchFamily="49" charset="-128"/>
              </a:rPr>
              <a:t>媒体で市民に広報した結果、</a:t>
            </a:r>
            <a:r>
              <a:rPr lang="en-US" altLang="ja-JP" sz="1200" b="1" dirty="0" smtClean="0">
                <a:solidFill>
                  <a:srgbClr val="000000"/>
                </a:solidFill>
                <a:latin typeface="HGｺﾞｼｯｸM" pitchFamily="49" charset="-128"/>
                <a:ea typeface="HGｺﾞｼｯｸM" pitchFamily="49" charset="-128"/>
              </a:rPr>
              <a:t>100</a:t>
            </a:r>
          </a:p>
          <a:p>
            <a:pPr fontAlgn="base">
              <a:spcBef>
                <a:spcPct val="0"/>
              </a:spcBef>
              <a:spcAft>
                <a:spcPct val="0"/>
              </a:spcAft>
            </a:pPr>
            <a:r>
              <a:rPr lang="ja-JP" altLang="en-US" sz="1200" b="1" dirty="0" smtClean="0">
                <a:solidFill>
                  <a:srgbClr val="000000"/>
                </a:solidFill>
                <a:latin typeface="HGｺﾞｼｯｸM" pitchFamily="49" charset="-128"/>
                <a:ea typeface="HGｺﾞｼｯｸM" pitchFamily="49" charset="-128"/>
              </a:rPr>
              <a:t>  会場</a:t>
            </a:r>
            <a:r>
              <a:rPr lang="ja-JP" altLang="en-US" sz="1200" b="1" dirty="0">
                <a:solidFill>
                  <a:srgbClr val="000000"/>
                </a:solidFill>
                <a:latin typeface="HGｺﾞｼｯｸM" pitchFamily="49" charset="-128"/>
                <a:ea typeface="HGｺﾞｼｯｸM" pitchFamily="49" charset="-128"/>
              </a:rPr>
              <a:t>まで増える。</a:t>
            </a:r>
            <a:endParaRPr lang="en-US" altLang="ja-JP" sz="1200" b="1" dirty="0">
              <a:solidFill>
                <a:srgbClr val="000000"/>
              </a:solidFill>
              <a:latin typeface="HGｺﾞｼｯｸM" pitchFamily="49" charset="-128"/>
              <a:ea typeface="HGｺﾞｼｯｸM" pitchFamily="49" charset="-128"/>
            </a:endParaRPr>
          </a:p>
          <a:p>
            <a:pPr fontAlgn="base">
              <a:spcBef>
                <a:spcPct val="0"/>
              </a:spcBef>
              <a:spcAft>
                <a:spcPct val="0"/>
              </a:spcAft>
            </a:pPr>
            <a:r>
              <a:rPr lang="ja-JP" altLang="en-US" sz="1200" dirty="0">
                <a:solidFill>
                  <a:srgbClr val="000000"/>
                </a:solidFill>
                <a:latin typeface="HGｺﾞｼｯｸM" pitchFamily="49" charset="-128"/>
                <a:ea typeface="HGｺﾞｼｯｸM" pitchFamily="49" charset="-128"/>
              </a:rPr>
              <a:t>　</a:t>
            </a:r>
            <a:endParaRPr lang="en-US" altLang="ja-JP" sz="1200" b="1" dirty="0">
              <a:solidFill>
                <a:srgbClr val="000000"/>
              </a:solidFill>
              <a:latin typeface="HGｺﾞｼｯｸM" pitchFamily="49" charset="-128"/>
              <a:ea typeface="HGｺﾞｼｯｸM" pitchFamily="49" charset="-128"/>
            </a:endParaRPr>
          </a:p>
          <a:p>
            <a:pPr fontAlgn="base">
              <a:spcBef>
                <a:spcPct val="0"/>
              </a:spcBef>
              <a:spcAft>
                <a:spcPct val="0"/>
              </a:spcAft>
            </a:pPr>
            <a:endParaRPr lang="en-US" altLang="ja-JP" sz="1200" b="1" dirty="0">
              <a:solidFill>
                <a:srgbClr val="000000"/>
              </a:solidFill>
              <a:latin typeface="HGｺﾞｼｯｸM" pitchFamily="49" charset="-128"/>
              <a:ea typeface="HGｺﾞｼｯｸM" pitchFamily="49" charset="-128"/>
            </a:endParaRPr>
          </a:p>
          <a:p>
            <a:pPr fontAlgn="base">
              <a:spcBef>
                <a:spcPct val="0"/>
              </a:spcBef>
              <a:spcAft>
                <a:spcPct val="0"/>
              </a:spcAft>
              <a:buFont typeface="Arial" charset="0"/>
              <a:buChar char="•"/>
            </a:pPr>
            <a:endParaRPr lang="en-US" altLang="ja-JP" sz="1200" b="1" dirty="0">
              <a:solidFill>
                <a:srgbClr val="000000"/>
              </a:solidFill>
              <a:latin typeface="HGｺﾞｼｯｸM" pitchFamily="49" charset="-128"/>
              <a:ea typeface="HGｺﾞｼｯｸM" pitchFamily="49" charset="-128"/>
            </a:endParaRPr>
          </a:p>
          <a:p>
            <a:pPr fontAlgn="base">
              <a:spcBef>
                <a:spcPct val="0"/>
              </a:spcBef>
              <a:spcAft>
                <a:spcPct val="0"/>
              </a:spcAft>
              <a:buFont typeface="Arial" charset="0"/>
              <a:buChar char="•"/>
            </a:pPr>
            <a:endParaRPr lang="en-US" altLang="ja-JP" sz="1400" b="1" dirty="0">
              <a:solidFill>
                <a:srgbClr val="000000"/>
              </a:solidFill>
              <a:latin typeface="HGｺﾞｼｯｸM" pitchFamily="49" charset="-128"/>
              <a:ea typeface="HGｺﾞｼｯｸM" pitchFamily="49" charset="-128"/>
            </a:endParaRPr>
          </a:p>
          <a:p>
            <a:pPr fontAlgn="base">
              <a:spcBef>
                <a:spcPct val="0"/>
              </a:spcBef>
              <a:spcAft>
                <a:spcPct val="0"/>
              </a:spcAft>
              <a:buFont typeface="Arial" charset="0"/>
              <a:buChar char="•"/>
            </a:pPr>
            <a:endParaRPr lang="en-US" altLang="ja-JP" sz="1400" dirty="0">
              <a:solidFill>
                <a:srgbClr val="FFFFFF"/>
              </a:solidFill>
              <a:latin typeface="ＭＳ Ｐゴシック" charset="-128"/>
            </a:endParaRPr>
          </a:p>
          <a:p>
            <a:pPr fontAlgn="base">
              <a:spcBef>
                <a:spcPct val="0"/>
              </a:spcBef>
              <a:spcAft>
                <a:spcPct val="0"/>
              </a:spcAft>
              <a:buFont typeface="Arial" charset="0"/>
              <a:buChar char="•"/>
            </a:pPr>
            <a:endParaRPr lang="en-US" altLang="ja-JP" sz="1200" b="1" dirty="0">
              <a:solidFill>
                <a:srgbClr val="000000"/>
              </a:solidFill>
              <a:latin typeface="HGｺﾞｼｯｸM" pitchFamily="49" charset="-128"/>
              <a:ea typeface="HGｺﾞｼｯｸM" pitchFamily="49" charset="-128"/>
            </a:endParaRPr>
          </a:p>
        </p:txBody>
      </p:sp>
      <p:sp>
        <p:nvSpPr>
          <p:cNvPr id="18" name="角丸四角形 17"/>
          <p:cNvSpPr/>
          <p:nvPr/>
        </p:nvSpPr>
        <p:spPr bwMode="auto">
          <a:xfrm>
            <a:off x="4927265" y="4765793"/>
            <a:ext cx="4873867" cy="2009775"/>
          </a:xfrm>
          <a:prstGeom prst="roundRect">
            <a:avLst>
              <a:gd name="adj" fmla="val 5943"/>
            </a:avLst>
          </a:prstGeom>
          <a:ln/>
        </p:spPr>
        <p:style>
          <a:lnRef idx="2">
            <a:schemeClr val="accent5"/>
          </a:lnRef>
          <a:fillRef idx="1">
            <a:schemeClr val="lt1"/>
          </a:fillRef>
          <a:effectRef idx="0">
            <a:schemeClr val="accent5"/>
          </a:effectRef>
          <a:fontRef idx="minor">
            <a:schemeClr val="dk1"/>
          </a:fontRef>
        </p:style>
        <p:txBody>
          <a:bodyPr lIns="36000" tIns="36000" rIns="72000"/>
          <a:lstStyle/>
          <a:p>
            <a:pPr marL="177800" indent="-177800" fontAlgn="base">
              <a:spcBef>
                <a:spcPct val="0"/>
              </a:spcBef>
              <a:spcAft>
                <a:spcPct val="0"/>
              </a:spcAft>
            </a:pPr>
            <a:r>
              <a:rPr lang="ja-JP" altLang="en-US" sz="1400" b="1" dirty="0">
                <a:solidFill>
                  <a:srgbClr val="000000"/>
                </a:solidFill>
                <a:latin typeface="HGｺﾞｼｯｸM" pitchFamily="49" charset="-128"/>
                <a:ea typeface="HGｺﾞｼｯｸM" pitchFamily="49" charset="-128"/>
              </a:rPr>
              <a:t>専門職の関与の仕方</a:t>
            </a:r>
            <a:endParaRPr lang="en-US" altLang="ja-JP" sz="1400" b="1" dirty="0">
              <a:solidFill>
                <a:srgbClr val="000000"/>
              </a:solidFill>
              <a:latin typeface="HGｺﾞｼｯｸM" pitchFamily="49" charset="-128"/>
              <a:ea typeface="HGｺﾞｼｯｸM" pitchFamily="49" charset="-128"/>
            </a:endParaRPr>
          </a:p>
          <a:p>
            <a:pPr marL="177800" indent="-177800" algn="just" fontAlgn="base">
              <a:spcBef>
                <a:spcPct val="0"/>
              </a:spcBef>
              <a:spcAft>
                <a:spcPct val="0"/>
              </a:spcAft>
            </a:pPr>
            <a:r>
              <a:rPr lang="ja-JP" altLang="en-US" sz="1200" b="1" dirty="0">
                <a:solidFill>
                  <a:srgbClr val="000000"/>
                </a:solidFill>
                <a:latin typeface="HGｺﾞｼｯｸM" pitchFamily="49" charset="-128"/>
                <a:ea typeface="HGｺﾞｼｯｸM" pitchFamily="49" charset="-128"/>
              </a:rPr>
              <a:t>○地域包括支援センターの３職種が事務局（</a:t>
            </a:r>
            <a:r>
              <a:rPr lang="en-US" altLang="ja-JP" sz="1200" b="1" dirty="0">
                <a:solidFill>
                  <a:srgbClr val="000000"/>
                </a:solidFill>
                <a:latin typeface="HGｺﾞｼｯｸM" pitchFamily="49" charset="-128"/>
                <a:ea typeface="HGｺﾞｼｯｸM" pitchFamily="49" charset="-128"/>
              </a:rPr>
              <a:t>H24.4</a:t>
            </a:r>
            <a:r>
              <a:rPr lang="ja-JP" altLang="en-US" sz="1200" b="1" dirty="0">
                <a:solidFill>
                  <a:srgbClr val="000000"/>
                </a:solidFill>
                <a:latin typeface="HGｺﾞｼｯｸM" pitchFamily="49" charset="-128"/>
                <a:ea typeface="HGｺﾞｼｯｸM" pitchFamily="49" charset="-128"/>
              </a:rPr>
              <a:t>より委託）、行政の保健師・理学療法士は一委員として、市内</a:t>
            </a:r>
            <a:r>
              <a:rPr lang="en-US" altLang="ja-JP" sz="1200" b="1" dirty="0">
                <a:solidFill>
                  <a:srgbClr val="000000"/>
                </a:solidFill>
                <a:latin typeface="HGｺﾞｼｯｸM" pitchFamily="49" charset="-128"/>
                <a:ea typeface="HGｺﾞｼｯｸM" pitchFamily="49" charset="-128"/>
              </a:rPr>
              <a:t>21</a:t>
            </a:r>
            <a:r>
              <a:rPr lang="ja-JP" altLang="en-US" sz="1200" b="1" dirty="0">
                <a:solidFill>
                  <a:srgbClr val="000000"/>
                </a:solidFill>
                <a:latin typeface="HGｺﾞｼｯｸM" pitchFamily="49" charset="-128"/>
                <a:ea typeface="HGｺﾞｼｯｸM" pitchFamily="49" charset="-128"/>
              </a:rPr>
              <a:t>地区で</a:t>
            </a:r>
            <a:r>
              <a:rPr lang="en-US" altLang="ja-JP" sz="1200" b="1" dirty="0">
                <a:solidFill>
                  <a:srgbClr val="000000"/>
                </a:solidFill>
                <a:latin typeface="HGｺﾞｼｯｸM" pitchFamily="49" charset="-128"/>
                <a:ea typeface="HGｺﾞｼｯｸM" pitchFamily="49" charset="-128"/>
              </a:rPr>
              <a:t>1</a:t>
            </a:r>
            <a:r>
              <a:rPr lang="ja-JP" altLang="en-US" sz="1200" b="1" dirty="0">
                <a:solidFill>
                  <a:srgbClr val="000000"/>
                </a:solidFill>
                <a:latin typeface="HGｺﾞｼｯｸM" pitchFamily="49" charset="-128"/>
                <a:ea typeface="HGｺﾞｼｯｸM" pitchFamily="49" charset="-128"/>
              </a:rPr>
              <a:t>～</a:t>
            </a:r>
            <a:r>
              <a:rPr lang="en-US" altLang="ja-JP" sz="1200" b="1" dirty="0">
                <a:solidFill>
                  <a:srgbClr val="000000"/>
                </a:solidFill>
                <a:latin typeface="HGｺﾞｼｯｸM" pitchFamily="49" charset="-128"/>
                <a:ea typeface="HGｺﾞｼｯｸM" pitchFamily="49" charset="-128"/>
              </a:rPr>
              <a:t>2</a:t>
            </a:r>
            <a:r>
              <a:rPr lang="ja-JP" altLang="en-US" sz="1200" b="1" dirty="0">
                <a:solidFill>
                  <a:srgbClr val="000000"/>
                </a:solidFill>
                <a:latin typeface="HGｺﾞｼｯｸM" pitchFamily="49" charset="-128"/>
                <a:ea typeface="HGｺﾞｼｯｸM" pitchFamily="49" charset="-128"/>
              </a:rPr>
              <a:t>ヶ月に</a:t>
            </a:r>
            <a:r>
              <a:rPr lang="en-US" altLang="ja-JP" sz="1200" b="1" dirty="0">
                <a:solidFill>
                  <a:srgbClr val="000000"/>
                </a:solidFill>
                <a:latin typeface="HGｺﾞｼｯｸM" pitchFamily="49" charset="-128"/>
                <a:ea typeface="HGｺﾞｼｯｸM" pitchFamily="49" charset="-128"/>
              </a:rPr>
              <a:t>1</a:t>
            </a:r>
            <a:r>
              <a:rPr lang="ja-JP" altLang="en-US" sz="1200" b="1" dirty="0">
                <a:solidFill>
                  <a:srgbClr val="000000"/>
                </a:solidFill>
                <a:latin typeface="HGｺﾞｼｯｸM" pitchFamily="49" charset="-128"/>
                <a:ea typeface="HGｺﾞｼｯｸM" pitchFamily="49" charset="-128"/>
              </a:rPr>
              <a:t>回開催される小地域ケア会議に参加し、一緒に地域の課題を話し合う。</a:t>
            </a:r>
            <a:endParaRPr lang="en-US" altLang="ja-JP" sz="1200" b="1" dirty="0">
              <a:solidFill>
                <a:srgbClr val="000000"/>
              </a:solidFill>
              <a:latin typeface="HGｺﾞｼｯｸM" pitchFamily="49" charset="-128"/>
              <a:ea typeface="HGｺﾞｼｯｸM" pitchFamily="49" charset="-128"/>
            </a:endParaRPr>
          </a:p>
          <a:p>
            <a:pPr marL="177800" indent="-177800" algn="just" fontAlgn="base">
              <a:spcBef>
                <a:spcPct val="0"/>
              </a:spcBef>
              <a:spcAft>
                <a:spcPct val="0"/>
              </a:spcAft>
            </a:pPr>
            <a:r>
              <a:rPr lang="ja-JP" altLang="en-US" sz="1200" b="1" dirty="0">
                <a:solidFill>
                  <a:srgbClr val="000000"/>
                </a:solidFill>
                <a:latin typeface="HGｺﾞｼｯｸM" pitchFamily="49" charset="-128"/>
                <a:ea typeface="HGｺﾞｼｯｸM" pitchFamily="49" charset="-128"/>
              </a:rPr>
              <a:t>○体操の集いの立ち上げ時には、行政もしくは地域包括支援センターの専門職が体操を具体的に指導。</a:t>
            </a:r>
            <a:endParaRPr lang="en-US" altLang="ja-JP" sz="1200" b="1" dirty="0">
              <a:solidFill>
                <a:srgbClr val="000000"/>
              </a:solidFill>
              <a:latin typeface="HGｺﾞｼｯｸM" pitchFamily="49" charset="-128"/>
              <a:ea typeface="HGｺﾞｼｯｸM" pitchFamily="49" charset="-128"/>
            </a:endParaRPr>
          </a:p>
          <a:p>
            <a:pPr marL="177800" indent="-177800" algn="just" fontAlgn="base">
              <a:spcBef>
                <a:spcPct val="0"/>
              </a:spcBef>
              <a:spcAft>
                <a:spcPct val="0"/>
              </a:spcAft>
            </a:pPr>
            <a:r>
              <a:rPr lang="ja-JP" altLang="en-US" sz="1200" b="1" dirty="0">
                <a:solidFill>
                  <a:srgbClr val="000000"/>
                </a:solidFill>
                <a:latin typeface="HGｺﾞｼｯｸM" pitchFamily="49" charset="-128"/>
                <a:ea typeface="HGｺﾞｼｯｸM" pitchFamily="49" charset="-128"/>
              </a:rPr>
              <a:t>○集いの全ての会場で年１回体力測定を実施。随時、利用者の変調について住民から情報が入るので、専門職がアセスメントと助言指導を行う。</a:t>
            </a:r>
            <a:endParaRPr lang="en-US" altLang="ja-JP" sz="1200" b="1" dirty="0">
              <a:solidFill>
                <a:srgbClr val="000000"/>
              </a:solidFill>
              <a:latin typeface="HGｺﾞｼｯｸM" pitchFamily="49" charset="-128"/>
              <a:ea typeface="HGｺﾞｼｯｸM" pitchFamily="49" charset="-128"/>
            </a:endParaRPr>
          </a:p>
          <a:p>
            <a:pPr marL="177800" indent="-177800" fontAlgn="base">
              <a:spcBef>
                <a:spcPct val="0"/>
              </a:spcBef>
              <a:spcAft>
                <a:spcPct val="0"/>
              </a:spcAft>
              <a:buFont typeface="Arial" charset="0"/>
              <a:buChar char="•"/>
            </a:pPr>
            <a:endParaRPr lang="en-US" altLang="ja-JP" sz="1200" b="1" dirty="0">
              <a:solidFill>
                <a:srgbClr val="000000"/>
              </a:solidFill>
              <a:latin typeface="HGｺﾞｼｯｸM" pitchFamily="49" charset="-128"/>
              <a:ea typeface="HGｺﾞｼｯｸM" pitchFamily="49" charset="-128"/>
            </a:endParaRPr>
          </a:p>
          <a:p>
            <a:pPr marL="177800" indent="-177800" fontAlgn="base">
              <a:spcBef>
                <a:spcPct val="0"/>
              </a:spcBef>
              <a:spcAft>
                <a:spcPct val="0"/>
              </a:spcAft>
            </a:pPr>
            <a:endParaRPr lang="ja-JP" altLang="en-US" sz="1200" dirty="0">
              <a:solidFill>
                <a:srgbClr val="595959"/>
              </a:solidFill>
              <a:latin typeface="ＭＳ Ｐゴシック" charset="-128"/>
            </a:endParaRPr>
          </a:p>
        </p:txBody>
      </p:sp>
      <p:graphicFrame>
        <p:nvGraphicFramePr>
          <p:cNvPr id="2" name="表 1"/>
          <p:cNvGraphicFramePr>
            <a:graphicFrameLocks noGrp="1"/>
          </p:cNvGraphicFramePr>
          <p:nvPr/>
        </p:nvGraphicFramePr>
        <p:xfrm>
          <a:off x="5343399" y="3784607"/>
          <a:ext cx="2299360" cy="701675"/>
        </p:xfrm>
        <a:graphic>
          <a:graphicData uri="http://schemas.openxmlformats.org/drawingml/2006/table">
            <a:tbl>
              <a:tblPr firstRow="1" bandRow="1">
                <a:tableStyleId>{5940675A-B579-460E-94D1-54222C63F5DA}</a:tableStyleId>
              </a:tblPr>
              <a:tblGrid>
                <a:gridCol w="1129495"/>
                <a:gridCol w="1169865"/>
              </a:tblGrid>
              <a:tr h="427107">
                <a:tc>
                  <a:txBody>
                    <a:bodyPr/>
                    <a:lstStyle/>
                    <a:p>
                      <a:pPr algn="l"/>
                      <a:r>
                        <a:rPr kumimoji="1" lang="en-US" altLang="ja-JP" sz="1100" dirty="0" smtClean="0"/>
                        <a:t>H24</a:t>
                      </a:r>
                      <a:r>
                        <a:rPr kumimoji="1" lang="ja-JP" altLang="en-US" sz="1100" dirty="0" smtClean="0"/>
                        <a:t>年度参加実人数</a:t>
                      </a:r>
                      <a:endParaRPr kumimoji="1" lang="ja-JP" altLang="en-US" sz="1100" dirty="0"/>
                    </a:p>
                  </a:txBody>
                  <a:tcPr marL="99038" marR="99038" marT="45761" marB="45761"/>
                </a:tc>
                <a:tc>
                  <a:txBody>
                    <a:bodyPr/>
                    <a:lstStyle/>
                    <a:p>
                      <a:r>
                        <a:rPr kumimoji="1" lang="ja-JP" altLang="en-US" sz="1100" dirty="0" smtClean="0"/>
                        <a:t>高齢者人口に占める割合</a:t>
                      </a:r>
                      <a:endParaRPr kumimoji="1" lang="ja-JP" altLang="en-US" sz="1100" dirty="0"/>
                    </a:p>
                  </a:txBody>
                  <a:tcPr marL="99038" marR="99038" marT="45761" marB="45761"/>
                </a:tc>
              </a:tr>
              <a:tr h="274568">
                <a:tc>
                  <a:txBody>
                    <a:bodyPr/>
                    <a:lstStyle/>
                    <a:p>
                      <a:pPr algn="ctr"/>
                      <a:r>
                        <a:rPr kumimoji="1" lang="en-US" altLang="ja-JP" sz="1200" dirty="0" smtClean="0">
                          <a:latin typeface="+mn-ea"/>
                          <a:ea typeface="+mn-ea"/>
                        </a:rPr>
                        <a:t>1,53</a:t>
                      </a:r>
                      <a:r>
                        <a:rPr kumimoji="1" lang="en-US" altLang="ja-JP" sz="1200" dirty="0" smtClean="0">
                          <a:latin typeface="+mj-ea"/>
                          <a:ea typeface="+mj-ea"/>
                        </a:rPr>
                        <a:t>5</a:t>
                      </a:r>
                      <a:r>
                        <a:rPr kumimoji="1" lang="ja-JP" altLang="en-US" sz="1100" dirty="0" smtClean="0"/>
                        <a:t>人</a:t>
                      </a:r>
                      <a:endParaRPr kumimoji="1" lang="ja-JP" altLang="en-US" sz="1100" dirty="0"/>
                    </a:p>
                  </a:txBody>
                  <a:tcPr marL="99038" marR="99038" marT="45761" marB="45761"/>
                </a:tc>
                <a:tc>
                  <a:txBody>
                    <a:bodyPr/>
                    <a:lstStyle/>
                    <a:p>
                      <a:pPr algn="ctr"/>
                      <a:r>
                        <a:rPr kumimoji="1" lang="en-US" altLang="ja-JP" sz="1200" dirty="0" smtClean="0">
                          <a:latin typeface="+mj-ea"/>
                          <a:ea typeface="+mj-ea"/>
                        </a:rPr>
                        <a:t>9.6</a:t>
                      </a:r>
                      <a:r>
                        <a:rPr kumimoji="1" lang="en-US" altLang="ja-JP" sz="1100" dirty="0" smtClean="0"/>
                        <a:t>%</a:t>
                      </a:r>
                      <a:endParaRPr kumimoji="1" lang="ja-JP" altLang="en-US" sz="1100" dirty="0"/>
                    </a:p>
                  </a:txBody>
                  <a:tcPr marL="99038" marR="99038" marT="45761" marB="45761"/>
                </a:tc>
              </a:tr>
            </a:tbl>
          </a:graphicData>
        </a:graphic>
      </p:graphicFrame>
      <p:sp>
        <p:nvSpPr>
          <p:cNvPr id="16404" name="テキスト ボックス 26"/>
          <p:cNvSpPr txBox="1">
            <a:spLocks noChangeArrowheads="1"/>
          </p:cNvSpPr>
          <p:nvPr/>
        </p:nvSpPr>
        <p:spPr bwMode="auto">
          <a:xfrm>
            <a:off x="8151813" y="4436308"/>
            <a:ext cx="1448528" cy="24622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r>
              <a:rPr lang="ja-JP" altLang="en-US" sz="1000">
                <a:solidFill>
                  <a:srgbClr val="000000"/>
                </a:solidFill>
              </a:rPr>
              <a:t>個人宅での体操の集い</a:t>
            </a:r>
          </a:p>
        </p:txBody>
      </p:sp>
      <p:sp>
        <p:nvSpPr>
          <p:cNvPr id="16405" name="テキスト ボックス 27"/>
          <p:cNvSpPr txBox="1">
            <a:spLocks noChangeArrowheads="1"/>
          </p:cNvSpPr>
          <p:nvPr/>
        </p:nvSpPr>
        <p:spPr bwMode="auto">
          <a:xfrm>
            <a:off x="5186893" y="4456944"/>
            <a:ext cx="285503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r>
              <a:rPr lang="en-US" altLang="ja-JP" sz="1000" dirty="0">
                <a:solidFill>
                  <a:srgbClr val="000000"/>
                </a:solidFill>
              </a:rPr>
              <a:t>※</a:t>
            </a:r>
            <a:r>
              <a:rPr lang="ja-JP" altLang="en-US" sz="1000" dirty="0">
                <a:solidFill>
                  <a:srgbClr val="000000"/>
                </a:solidFill>
              </a:rPr>
              <a:t>要支援</a:t>
            </a:r>
            <a:r>
              <a:rPr lang="en-US" altLang="ja-JP" sz="1000" dirty="0">
                <a:solidFill>
                  <a:srgbClr val="000000"/>
                </a:solidFill>
              </a:rPr>
              <a:t>1</a:t>
            </a:r>
            <a:r>
              <a:rPr lang="ja-JP" altLang="en-US" sz="1000" dirty="0">
                <a:solidFill>
                  <a:srgbClr val="000000"/>
                </a:solidFill>
              </a:rPr>
              <a:t>～要介護</a:t>
            </a:r>
            <a:r>
              <a:rPr lang="en-US" altLang="ja-JP" sz="1000" dirty="0">
                <a:solidFill>
                  <a:srgbClr val="000000"/>
                </a:solidFill>
              </a:rPr>
              <a:t>4</a:t>
            </a:r>
            <a:r>
              <a:rPr lang="ja-JP" altLang="en-US" sz="1000" dirty="0">
                <a:solidFill>
                  <a:srgbClr val="000000"/>
                </a:solidFill>
              </a:rPr>
              <a:t>の高齢者８８人が含まれる。</a:t>
            </a:r>
          </a:p>
        </p:txBody>
      </p:sp>
      <p:graphicFrame>
        <p:nvGraphicFramePr>
          <p:cNvPr id="25" name="表 24"/>
          <p:cNvGraphicFramePr>
            <a:graphicFrameLocks noGrp="1"/>
          </p:cNvGraphicFramePr>
          <p:nvPr/>
        </p:nvGraphicFramePr>
        <p:xfrm>
          <a:off x="144501" y="2082800"/>
          <a:ext cx="3119702" cy="1800226"/>
        </p:xfrm>
        <a:graphic>
          <a:graphicData uri="http://schemas.openxmlformats.org/drawingml/2006/table">
            <a:tbl>
              <a:tblPr>
                <a:tableStyleId>{5C22544A-7EE6-4342-B048-85BDC9FD1C3A}</a:tableStyleId>
              </a:tblPr>
              <a:tblGrid>
                <a:gridCol w="1194689"/>
                <a:gridCol w="830755"/>
                <a:gridCol w="656007"/>
                <a:gridCol w="438251"/>
              </a:tblGrid>
              <a:tr h="260294">
                <a:tc rowSpan="2">
                  <a:txBody>
                    <a:bodyPr/>
                    <a:lstStyle/>
                    <a:p>
                      <a:pPr marL="0" algn="l" defTabSz="914400" rtl="0" eaLnBrk="1" fontAlgn="ctr" latinLnBrk="0" hangingPunct="1"/>
                      <a:r>
                        <a:rPr kumimoji="1" lang="ja-JP" altLang="en-US" sz="1200" u="none" strike="noStrike" kern="1200" dirty="0">
                          <a:solidFill>
                            <a:schemeClr val="dk1"/>
                          </a:solidFill>
                          <a:effectLst/>
                          <a:latin typeface="ＭＳ Ｐゴシック" pitchFamily="50" charset="-128"/>
                          <a:ea typeface="ＭＳ Ｐゴシック" pitchFamily="50" charset="-128"/>
                          <a:cs typeface="+mn-cs"/>
                        </a:rPr>
                        <a:t>地域包括</a:t>
                      </a:r>
                      <a:r>
                        <a:rPr kumimoji="1" lang="ja-JP" altLang="en-US" sz="1200" u="none" strike="noStrike" kern="1200" dirty="0" smtClean="0">
                          <a:solidFill>
                            <a:schemeClr val="dk1"/>
                          </a:solidFill>
                          <a:effectLst/>
                          <a:latin typeface="ＭＳ Ｐゴシック" pitchFamily="50" charset="-128"/>
                          <a:ea typeface="ＭＳ Ｐゴシック" pitchFamily="50" charset="-128"/>
                          <a:cs typeface="+mn-cs"/>
                        </a:rPr>
                        <a:t>支援</a:t>
                      </a:r>
                      <a:endParaRPr kumimoji="1" lang="en-US" altLang="ja-JP" sz="1200" u="none" strike="noStrike" kern="1200" dirty="0" smtClean="0">
                        <a:solidFill>
                          <a:schemeClr val="dk1"/>
                        </a:solidFill>
                        <a:effectLst/>
                        <a:latin typeface="ＭＳ Ｐゴシック" pitchFamily="50" charset="-128"/>
                        <a:ea typeface="ＭＳ Ｐゴシック" pitchFamily="50" charset="-128"/>
                        <a:cs typeface="+mn-cs"/>
                      </a:endParaRPr>
                    </a:p>
                    <a:p>
                      <a:pPr marL="0" algn="l" defTabSz="914400" rtl="0" eaLnBrk="1" fontAlgn="ctr" latinLnBrk="0" hangingPunct="1"/>
                      <a:r>
                        <a:rPr kumimoji="1" lang="ja-JP" altLang="en-US" sz="1200" u="none" strike="noStrike" kern="1200" dirty="0" smtClean="0">
                          <a:solidFill>
                            <a:schemeClr val="dk1"/>
                          </a:solidFill>
                          <a:effectLst/>
                          <a:latin typeface="ＭＳ Ｐゴシック" pitchFamily="50" charset="-128"/>
                          <a:ea typeface="ＭＳ Ｐゴシック" pitchFamily="50" charset="-128"/>
                          <a:cs typeface="+mn-cs"/>
                        </a:rPr>
                        <a:t>センター</a:t>
                      </a:r>
                      <a:r>
                        <a:rPr kumimoji="1" lang="ja-JP" altLang="en-US" sz="1200" u="none" strike="noStrike" kern="1200" dirty="0">
                          <a:solidFill>
                            <a:schemeClr val="dk1"/>
                          </a:solidFill>
                          <a:effectLst/>
                          <a:latin typeface="ＭＳ Ｐゴシック" pitchFamily="50" charset="-128"/>
                          <a:ea typeface="ＭＳ Ｐゴシック" pitchFamily="50" charset="-128"/>
                          <a:cs typeface="+mn-cs"/>
                        </a:rPr>
                        <a:t>設置数</a:t>
                      </a:r>
                    </a:p>
                  </a:txBody>
                  <a:tcPr marL="0" marR="0" marT="0" marB="0" anchor="ctr"/>
                </a:tc>
                <a:tc>
                  <a:txBody>
                    <a:bodyPr/>
                    <a:lstStyle/>
                    <a:p>
                      <a:pPr marL="0" algn="l" defTabSz="914400" rtl="0" eaLnBrk="1" fontAlgn="ctr" latinLnBrk="0" hangingPunct="1"/>
                      <a:r>
                        <a:rPr kumimoji="1" lang="ja-JP" altLang="en-US" sz="1200" u="none" strike="noStrike" kern="1200" dirty="0">
                          <a:solidFill>
                            <a:schemeClr val="dk1"/>
                          </a:solidFill>
                          <a:effectLst/>
                          <a:latin typeface="ＭＳ Ｐゴシック" pitchFamily="50" charset="-128"/>
                          <a:ea typeface="ＭＳ Ｐゴシック" pitchFamily="50" charset="-128"/>
                          <a:cs typeface="+mn-cs"/>
                        </a:rPr>
                        <a:t>直営</a:t>
                      </a:r>
                    </a:p>
                  </a:txBody>
                  <a:tcPr marL="0" marR="0" marT="0" marB="0" anchor="ctr"/>
                </a:tc>
                <a:tc>
                  <a:txBody>
                    <a:bodyPr/>
                    <a:lstStyle/>
                    <a:p>
                      <a:pPr marL="0" algn="r" defTabSz="914400" rtl="0" eaLnBrk="1" fontAlgn="ctr" latinLnBrk="0" hangingPunct="1"/>
                      <a:r>
                        <a:rPr kumimoji="1" lang="ja-JP" altLang="en-US" sz="1200" u="none" strike="noStrike" kern="1200" dirty="0">
                          <a:solidFill>
                            <a:schemeClr val="dk1"/>
                          </a:solidFill>
                          <a:effectLst/>
                          <a:latin typeface="+mn-lt"/>
                          <a:ea typeface="ＭＳ Ｐゴシック" pitchFamily="50" charset="-128"/>
                          <a:cs typeface="+mn-cs"/>
                        </a:rPr>
                        <a:t>　</a:t>
                      </a:r>
                      <a:r>
                        <a:rPr kumimoji="1" lang="en-US" altLang="ja-JP" sz="1200" u="none" strike="noStrike" kern="1200" dirty="0" smtClean="0">
                          <a:solidFill>
                            <a:schemeClr val="dk1"/>
                          </a:solidFill>
                          <a:effectLst/>
                          <a:latin typeface="+mn-lt"/>
                          <a:ea typeface="ＭＳ Ｐゴシック" pitchFamily="50" charset="-128"/>
                          <a:cs typeface="+mn-cs"/>
                        </a:rPr>
                        <a:t>0</a:t>
                      </a:r>
                      <a:endParaRPr kumimoji="1" lang="ja-JP" altLang="en-US" sz="1200" u="none" strike="noStrike" kern="1200" dirty="0">
                        <a:solidFill>
                          <a:schemeClr val="dk1"/>
                        </a:solidFill>
                        <a:effectLst/>
                        <a:latin typeface="+mn-lt"/>
                        <a:ea typeface="ＭＳ Ｐゴシック" pitchFamily="50" charset="-128"/>
                        <a:cs typeface="+mn-cs"/>
                      </a:endParaRPr>
                    </a:p>
                  </a:txBody>
                  <a:tcPr marL="0" marR="0" marT="0" marB="0" anchor="ctr"/>
                </a:tc>
                <a:tc>
                  <a:txBody>
                    <a:bodyPr/>
                    <a:lstStyle/>
                    <a:p>
                      <a:pPr marL="0" algn="r" defTabSz="914400" rtl="0" eaLnBrk="1" fontAlgn="ctr" latinLnBrk="0" hangingPunct="1"/>
                      <a:r>
                        <a:rPr kumimoji="1" lang="ja-JP" altLang="en-US" sz="1200" u="none" strike="noStrike" kern="1200" dirty="0">
                          <a:solidFill>
                            <a:schemeClr val="dk1"/>
                          </a:solidFill>
                          <a:effectLst/>
                          <a:latin typeface="ＭＳ Ｐゴシック" pitchFamily="50" charset="-128"/>
                          <a:ea typeface="ＭＳ Ｐゴシック" pitchFamily="50" charset="-128"/>
                          <a:cs typeface="+mn-cs"/>
                        </a:rPr>
                        <a:t>カ所</a:t>
                      </a:r>
                    </a:p>
                  </a:txBody>
                  <a:tcPr marL="0" marR="0" marT="0" marB="0" anchor="ctr"/>
                </a:tc>
              </a:tr>
              <a:tr h="260294">
                <a:tc vMerge="1">
                  <a:txBody>
                    <a:bodyPr/>
                    <a:lstStyle/>
                    <a:p>
                      <a:endParaRPr kumimoji="1" lang="ja-JP" altLang="en-US"/>
                    </a:p>
                  </a:txBody>
                  <a:tcPr/>
                </a:tc>
                <a:tc>
                  <a:txBody>
                    <a:bodyPr/>
                    <a:lstStyle/>
                    <a:p>
                      <a:pPr marL="0" algn="l" defTabSz="914400" rtl="0" eaLnBrk="1" fontAlgn="ctr" latinLnBrk="0" hangingPunct="1"/>
                      <a:r>
                        <a:rPr kumimoji="1" lang="ja-JP" altLang="en-US" sz="1200" u="none" strike="noStrike" kern="1200" dirty="0">
                          <a:solidFill>
                            <a:schemeClr val="dk1"/>
                          </a:solidFill>
                          <a:effectLst/>
                          <a:latin typeface="ＭＳ Ｐゴシック" pitchFamily="50" charset="-128"/>
                          <a:ea typeface="ＭＳ Ｐゴシック" pitchFamily="50" charset="-128"/>
                          <a:cs typeface="+mn-cs"/>
                        </a:rPr>
                        <a:t>委託</a:t>
                      </a:r>
                    </a:p>
                  </a:txBody>
                  <a:tcPr marL="0" marR="0" marT="0" marB="0" anchor="ctr"/>
                </a:tc>
                <a:tc>
                  <a:txBody>
                    <a:bodyPr/>
                    <a:lstStyle/>
                    <a:p>
                      <a:pPr marL="0" algn="r" defTabSz="914400" rtl="0" eaLnBrk="1" fontAlgn="ctr" latinLnBrk="0" hangingPunct="1"/>
                      <a:r>
                        <a:rPr kumimoji="1" lang="en-US" altLang="ja-JP" sz="1200" u="none" strike="noStrike" kern="1200" dirty="0" smtClean="0">
                          <a:solidFill>
                            <a:schemeClr val="dk1"/>
                          </a:solidFill>
                          <a:effectLst/>
                          <a:latin typeface="+mn-lt"/>
                          <a:ea typeface="ＭＳ Ｐゴシック" pitchFamily="50" charset="-128"/>
                          <a:cs typeface="+mn-cs"/>
                        </a:rPr>
                        <a:t>6</a:t>
                      </a:r>
                      <a:r>
                        <a:rPr kumimoji="1" lang="ja-JP" altLang="en-US" sz="1200" u="none" strike="noStrike" kern="1200" dirty="0">
                          <a:solidFill>
                            <a:schemeClr val="dk1"/>
                          </a:solidFill>
                          <a:effectLst/>
                          <a:latin typeface="+mn-lt"/>
                          <a:ea typeface="ＭＳ Ｐゴシック" pitchFamily="50" charset="-128"/>
                          <a:cs typeface="+mn-cs"/>
                        </a:rPr>
                        <a:t>　</a:t>
                      </a:r>
                    </a:p>
                  </a:txBody>
                  <a:tcPr marL="0" marR="0" marT="0" marB="0" anchor="ctr"/>
                </a:tc>
                <a:tc>
                  <a:txBody>
                    <a:bodyPr/>
                    <a:lstStyle/>
                    <a:p>
                      <a:pPr marL="0" algn="r" defTabSz="914400" rtl="0" eaLnBrk="1" fontAlgn="ctr" latinLnBrk="0" hangingPunct="1"/>
                      <a:r>
                        <a:rPr kumimoji="1" lang="ja-JP" altLang="en-US" sz="1200" u="none" strike="noStrike" kern="1200" dirty="0">
                          <a:solidFill>
                            <a:schemeClr val="dk1"/>
                          </a:solidFill>
                          <a:effectLst/>
                          <a:latin typeface="ＭＳ Ｐゴシック" pitchFamily="50" charset="-128"/>
                          <a:ea typeface="ＭＳ Ｐゴシック" pitchFamily="50" charset="-128"/>
                          <a:cs typeface="+mn-cs"/>
                        </a:rPr>
                        <a:t>カ所</a:t>
                      </a:r>
                    </a:p>
                  </a:txBody>
                  <a:tcPr marL="0" marR="0" marT="0" marB="0" anchor="ctr"/>
                </a:tc>
              </a:tr>
              <a:tr h="260294">
                <a:tc gridSpan="2">
                  <a:txBody>
                    <a:bodyPr/>
                    <a:lstStyle/>
                    <a:p>
                      <a:pPr marL="0" algn="l" defTabSz="914400" rtl="0" eaLnBrk="1" fontAlgn="ctr" latinLnBrk="0" hangingPunct="1"/>
                      <a:r>
                        <a:rPr kumimoji="1" lang="ja-JP" altLang="en-US" sz="1200" u="none" strike="noStrike" kern="1200" dirty="0" smtClean="0">
                          <a:solidFill>
                            <a:schemeClr val="dk1"/>
                          </a:solidFill>
                          <a:effectLst/>
                          <a:latin typeface="ＭＳ Ｐゴシック" pitchFamily="50" charset="-128"/>
                          <a:ea typeface="ＭＳ Ｐゴシック" pitchFamily="50" charset="-128"/>
                          <a:cs typeface="+mn-cs"/>
                        </a:rPr>
                        <a:t>総人口</a:t>
                      </a:r>
                      <a:endParaRPr kumimoji="1" lang="ja-JP" altLang="en-US" sz="1200" u="none" strike="noStrike" kern="1200" dirty="0">
                        <a:solidFill>
                          <a:schemeClr val="dk1"/>
                        </a:solidFill>
                        <a:effectLst/>
                        <a:latin typeface="ＭＳ Ｐゴシック" pitchFamily="50" charset="-128"/>
                        <a:ea typeface="ＭＳ Ｐゴシック" pitchFamily="50" charset="-128"/>
                        <a:cs typeface="+mn-cs"/>
                      </a:endParaRPr>
                    </a:p>
                  </a:txBody>
                  <a:tcPr marL="0" marR="0" marT="0" marB="0" anchor="ctr"/>
                </a:tc>
                <a:tc hMerge="1">
                  <a:txBody>
                    <a:bodyPr/>
                    <a:lstStyle/>
                    <a:p>
                      <a:pPr algn="l" fontAlgn="ctr"/>
                      <a:endParaRPr lang="ja-JP" altLang="en-US" sz="1100" b="1" i="0" u="none" strike="noStrike" dirty="0">
                        <a:solidFill>
                          <a:srgbClr val="000000"/>
                        </a:solidFill>
                        <a:effectLst/>
                        <a:latin typeface="ＭＳ Ｐゴシック"/>
                      </a:endParaRPr>
                    </a:p>
                  </a:txBody>
                  <a:tcPr marL="0" marR="0" marT="0" marB="0" anchor="ctr"/>
                </a:tc>
                <a:tc>
                  <a:txBody>
                    <a:bodyPr/>
                    <a:lstStyle/>
                    <a:p>
                      <a:pPr marL="0" algn="r" defTabSz="914400" rtl="0" eaLnBrk="1" fontAlgn="ctr" latinLnBrk="0" hangingPunct="1"/>
                      <a:r>
                        <a:rPr kumimoji="1" lang="en-US" altLang="ja-JP" sz="1200" u="none" strike="noStrike" kern="1200" dirty="0" smtClean="0">
                          <a:solidFill>
                            <a:schemeClr val="dk1"/>
                          </a:solidFill>
                          <a:effectLst/>
                          <a:latin typeface="+mn-lt"/>
                          <a:ea typeface="ＭＳ Ｐゴシック" pitchFamily="50" charset="-128"/>
                          <a:cs typeface="+mn-cs"/>
                        </a:rPr>
                        <a:t>66,861</a:t>
                      </a:r>
                      <a:endParaRPr kumimoji="1" lang="ja-JP" altLang="en-US" sz="1200" u="none" strike="noStrike" kern="1200" dirty="0">
                        <a:solidFill>
                          <a:schemeClr val="dk1"/>
                        </a:solidFill>
                        <a:effectLst/>
                        <a:latin typeface="+mn-lt"/>
                        <a:ea typeface="ＭＳ Ｐゴシック" pitchFamily="50" charset="-128"/>
                        <a:cs typeface="+mn-cs"/>
                      </a:endParaRPr>
                    </a:p>
                  </a:txBody>
                  <a:tcPr marL="0" marR="0" marT="0" marB="0" anchor="ctr"/>
                </a:tc>
                <a:tc>
                  <a:txBody>
                    <a:bodyPr/>
                    <a:lstStyle/>
                    <a:p>
                      <a:pPr marL="0" algn="r" defTabSz="914400" rtl="0" eaLnBrk="1" fontAlgn="ctr" latinLnBrk="0" hangingPunct="1"/>
                      <a:r>
                        <a:rPr kumimoji="1" lang="ja-JP" altLang="en-US" sz="1200" u="none" strike="noStrike" kern="1200" dirty="0">
                          <a:solidFill>
                            <a:schemeClr val="dk1"/>
                          </a:solidFill>
                          <a:effectLst/>
                          <a:latin typeface="ＭＳ Ｐゴシック" pitchFamily="50" charset="-128"/>
                          <a:ea typeface="ＭＳ Ｐゴシック" pitchFamily="50" charset="-128"/>
                          <a:cs typeface="+mn-cs"/>
                        </a:rPr>
                        <a:t>人</a:t>
                      </a:r>
                    </a:p>
                  </a:txBody>
                  <a:tcPr marL="0" marR="0" marT="0" marB="0" anchor="ctr"/>
                </a:tc>
              </a:tr>
              <a:tr h="379525">
                <a:tc gridSpan="2">
                  <a:txBody>
                    <a:bodyPr/>
                    <a:lstStyle/>
                    <a:p>
                      <a:pPr marL="0" algn="l" defTabSz="914400" rtl="0" eaLnBrk="1" fontAlgn="ctr" latinLnBrk="0" hangingPunct="1"/>
                      <a:r>
                        <a:rPr kumimoji="1" lang="en-US" altLang="ja-JP" sz="1200" u="none" strike="noStrike" kern="1200" dirty="0" smtClean="0">
                          <a:solidFill>
                            <a:schemeClr val="dk1"/>
                          </a:solidFill>
                          <a:effectLst/>
                          <a:latin typeface="ＭＳ Ｐゴシック" pitchFamily="50" charset="-128"/>
                          <a:ea typeface="ＭＳ Ｐゴシック" pitchFamily="50" charset="-128"/>
                          <a:cs typeface="+mn-cs"/>
                        </a:rPr>
                        <a:t>65</a:t>
                      </a:r>
                      <a:r>
                        <a:rPr kumimoji="1" lang="ja-JP" altLang="en-US" sz="1200" u="none" strike="noStrike" kern="1200" dirty="0" smtClean="0">
                          <a:solidFill>
                            <a:schemeClr val="dk1"/>
                          </a:solidFill>
                          <a:effectLst/>
                          <a:latin typeface="ＭＳ Ｐゴシック" pitchFamily="50" charset="-128"/>
                          <a:ea typeface="ＭＳ Ｐゴシック" pitchFamily="50" charset="-128"/>
                          <a:cs typeface="+mn-cs"/>
                        </a:rPr>
                        <a:t>歳以上</a:t>
                      </a:r>
                      <a:r>
                        <a:rPr kumimoji="1" lang="zh-TW" altLang="en-US" sz="1200" u="none" strike="noStrike" kern="1200" dirty="0" smtClean="0">
                          <a:solidFill>
                            <a:schemeClr val="dk1"/>
                          </a:solidFill>
                          <a:effectLst/>
                          <a:latin typeface="ＭＳ Ｐゴシック" pitchFamily="50" charset="-128"/>
                          <a:ea typeface="ＭＳ Ｐゴシック" pitchFamily="50" charset="-128"/>
                          <a:cs typeface="+mn-cs"/>
                        </a:rPr>
                        <a:t>高齢者人口</a:t>
                      </a:r>
                      <a:endParaRPr kumimoji="1" lang="zh-TW" altLang="en-US" sz="1200" u="none" strike="noStrike" kern="1200" dirty="0">
                        <a:solidFill>
                          <a:schemeClr val="dk1"/>
                        </a:solidFill>
                        <a:effectLst/>
                        <a:latin typeface="ＭＳ Ｐゴシック" pitchFamily="50" charset="-128"/>
                        <a:ea typeface="ＭＳ Ｐゴシック" pitchFamily="50" charset="-128"/>
                        <a:cs typeface="+mn-cs"/>
                      </a:endParaRPr>
                    </a:p>
                  </a:txBody>
                  <a:tcPr marL="0" marR="0" marT="0" marB="0" anchor="ctr"/>
                </a:tc>
                <a:tc hMerge="1">
                  <a:txBody>
                    <a:bodyPr/>
                    <a:lstStyle/>
                    <a:p>
                      <a:endParaRPr kumimoji="1" lang="ja-JP" altLang="en-US"/>
                    </a:p>
                  </a:txBody>
                  <a:tcPr/>
                </a:tc>
                <a:tc>
                  <a:txBody>
                    <a:bodyPr/>
                    <a:lstStyle/>
                    <a:p>
                      <a:pPr marL="0" algn="r" defTabSz="914400" rtl="0" eaLnBrk="1" fontAlgn="ctr" latinLnBrk="0" hangingPunct="1"/>
                      <a:r>
                        <a:rPr kumimoji="1" lang="en-US" altLang="ja-JP" sz="1200" u="none" strike="noStrike" kern="1200" dirty="0" smtClean="0">
                          <a:solidFill>
                            <a:schemeClr val="dk1"/>
                          </a:solidFill>
                          <a:effectLst/>
                          <a:latin typeface="+mn-lt"/>
                          <a:ea typeface="ＭＳ Ｐゴシック" pitchFamily="50" charset="-128"/>
                          <a:cs typeface="+mn-cs"/>
                        </a:rPr>
                        <a:t>16,017</a:t>
                      </a:r>
                    </a:p>
                    <a:p>
                      <a:pPr marL="0" algn="r" defTabSz="914400" rtl="0" eaLnBrk="1" fontAlgn="ctr" latinLnBrk="0" hangingPunct="1"/>
                      <a:r>
                        <a:rPr kumimoji="1" lang="en-US" altLang="ja-JP" sz="1200" u="none" strike="noStrike" kern="1200" dirty="0" smtClean="0">
                          <a:solidFill>
                            <a:schemeClr val="dk1"/>
                          </a:solidFill>
                          <a:effectLst/>
                          <a:latin typeface="+mn-lt"/>
                          <a:ea typeface="ＭＳ Ｐゴシック" pitchFamily="50" charset="-128"/>
                          <a:cs typeface="+mn-cs"/>
                        </a:rPr>
                        <a:t>24.0</a:t>
                      </a:r>
                      <a:endParaRPr kumimoji="1" lang="en-US" altLang="ja-JP" sz="1200" u="none" strike="noStrike" kern="1200" dirty="0">
                        <a:solidFill>
                          <a:schemeClr val="dk1"/>
                        </a:solidFill>
                        <a:effectLst/>
                        <a:latin typeface="+mn-lt"/>
                        <a:ea typeface="ＭＳ Ｐゴシック" pitchFamily="50" charset="-128"/>
                        <a:cs typeface="+mn-cs"/>
                      </a:endParaRPr>
                    </a:p>
                  </a:txBody>
                  <a:tcPr marL="10318" marR="10318" marT="9526" marB="0" anchor="ctr"/>
                </a:tc>
                <a:tc>
                  <a:txBody>
                    <a:bodyPr/>
                    <a:lstStyle/>
                    <a:p>
                      <a:pPr marL="0" algn="r" defTabSz="914400" rtl="0" eaLnBrk="1" fontAlgn="ctr" latinLnBrk="0" hangingPunct="1"/>
                      <a:r>
                        <a:rPr kumimoji="1" lang="ja-JP" altLang="en-US" sz="1200" u="none" strike="noStrike" kern="1200" dirty="0" smtClean="0">
                          <a:solidFill>
                            <a:schemeClr val="dk1"/>
                          </a:solidFill>
                          <a:effectLst/>
                          <a:latin typeface="ＭＳ Ｐゴシック" pitchFamily="50" charset="-128"/>
                          <a:ea typeface="ＭＳ Ｐゴシック" pitchFamily="50" charset="-128"/>
                          <a:cs typeface="+mn-cs"/>
                        </a:rPr>
                        <a:t>人</a:t>
                      </a:r>
                      <a:endParaRPr kumimoji="1" lang="en-US" altLang="ja-JP" sz="1200" u="none" strike="noStrike" kern="1200" dirty="0" smtClean="0">
                        <a:solidFill>
                          <a:schemeClr val="dk1"/>
                        </a:solidFill>
                        <a:effectLst/>
                        <a:latin typeface="ＭＳ Ｐゴシック" pitchFamily="50" charset="-128"/>
                        <a:ea typeface="ＭＳ Ｐゴシック" pitchFamily="50" charset="-128"/>
                        <a:cs typeface="+mn-cs"/>
                      </a:endParaRPr>
                    </a:p>
                    <a:p>
                      <a:pPr marL="0" algn="r" defTabSz="914400" rtl="0" eaLnBrk="1" fontAlgn="ctr" latinLnBrk="0" hangingPunct="1"/>
                      <a:r>
                        <a:rPr kumimoji="1" lang="ja-JP" altLang="en-US" sz="1200" u="none" strike="noStrike" kern="1200" dirty="0" smtClean="0">
                          <a:solidFill>
                            <a:schemeClr val="dk1"/>
                          </a:solidFill>
                          <a:effectLst/>
                          <a:latin typeface="ＭＳ Ｐゴシック" pitchFamily="50" charset="-128"/>
                          <a:ea typeface="ＭＳ Ｐゴシック" pitchFamily="50" charset="-128"/>
                          <a:cs typeface="+mn-cs"/>
                        </a:rPr>
                        <a:t>％</a:t>
                      </a:r>
                      <a:endParaRPr kumimoji="1" lang="ja-JP" altLang="en-US" sz="1200" u="none" strike="noStrike" kern="1200" dirty="0">
                        <a:solidFill>
                          <a:schemeClr val="dk1"/>
                        </a:solidFill>
                        <a:effectLst/>
                        <a:latin typeface="ＭＳ Ｐゴシック" pitchFamily="50" charset="-128"/>
                        <a:ea typeface="ＭＳ Ｐゴシック" pitchFamily="50" charset="-128"/>
                        <a:cs typeface="+mn-cs"/>
                      </a:endParaRPr>
                    </a:p>
                  </a:txBody>
                  <a:tcPr marL="0" marR="0" marT="0" marB="0" anchor="ctr"/>
                </a:tc>
              </a:tr>
              <a:tr h="379525">
                <a:tc gridSpan="2">
                  <a:txBody>
                    <a:bodyPr/>
                    <a:lstStyle/>
                    <a:p>
                      <a:pPr marL="0" algn="l" defTabSz="914400" rtl="0" eaLnBrk="1" fontAlgn="ctr" latinLnBrk="0" hangingPunct="1"/>
                      <a:r>
                        <a:rPr kumimoji="1" lang="en-US" altLang="ja-JP" sz="1200" u="none" strike="noStrike" kern="1200" dirty="0" smtClean="0">
                          <a:solidFill>
                            <a:schemeClr val="dk1"/>
                          </a:solidFill>
                          <a:effectLst/>
                          <a:latin typeface="ＭＳ Ｐゴシック" pitchFamily="50" charset="-128"/>
                          <a:ea typeface="ＭＳ Ｐゴシック" pitchFamily="50" charset="-128"/>
                          <a:cs typeface="+mn-cs"/>
                        </a:rPr>
                        <a:t>75</a:t>
                      </a:r>
                      <a:r>
                        <a:rPr kumimoji="1" lang="ja-JP" altLang="en-US" sz="1200" u="none" strike="noStrike" kern="1200" dirty="0" smtClean="0">
                          <a:solidFill>
                            <a:schemeClr val="dk1"/>
                          </a:solidFill>
                          <a:effectLst/>
                          <a:latin typeface="ＭＳ Ｐゴシック" pitchFamily="50" charset="-128"/>
                          <a:ea typeface="ＭＳ Ｐゴシック" pitchFamily="50" charset="-128"/>
                          <a:cs typeface="+mn-cs"/>
                        </a:rPr>
                        <a:t>歳以上</a:t>
                      </a:r>
                      <a:r>
                        <a:rPr kumimoji="1" lang="zh-TW" altLang="en-US" sz="1200" u="none" strike="noStrike" kern="1200" dirty="0" smtClean="0">
                          <a:solidFill>
                            <a:schemeClr val="dk1"/>
                          </a:solidFill>
                          <a:effectLst/>
                          <a:latin typeface="ＭＳ Ｐゴシック" pitchFamily="50" charset="-128"/>
                          <a:ea typeface="ＭＳ Ｐゴシック" pitchFamily="50" charset="-128"/>
                          <a:cs typeface="+mn-cs"/>
                        </a:rPr>
                        <a:t>高齢者人口</a:t>
                      </a:r>
                      <a:endParaRPr kumimoji="1" lang="zh-TW" altLang="en-US" sz="1200" u="none" strike="noStrike" kern="1200" dirty="0">
                        <a:solidFill>
                          <a:schemeClr val="dk1"/>
                        </a:solidFill>
                        <a:effectLst/>
                        <a:latin typeface="ＭＳ Ｐゴシック" pitchFamily="50" charset="-128"/>
                        <a:ea typeface="ＭＳ Ｐゴシック" pitchFamily="50" charset="-128"/>
                        <a:cs typeface="+mn-cs"/>
                      </a:endParaRPr>
                    </a:p>
                  </a:txBody>
                  <a:tcPr marL="0" marR="0" marT="0" marB="0" anchor="ctr"/>
                </a:tc>
                <a:tc hMerge="1">
                  <a:txBody>
                    <a:bodyPr/>
                    <a:lstStyle/>
                    <a:p>
                      <a:endParaRPr kumimoji="1" lang="ja-JP" altLang="en-US"/>
                    </a:p>
                  </a:txBody>
                  <a:tcPr/>
                </a:tc>
                <a:tc>
                  <a:txBody>
                    <a:bodyPr/>
                    <a:lstStyle/>
                    <a:p>
                      <a:pPr marL="0" algn="r" defTabSz="914400" rtl="0" eaLnBrk="1" fontAlgn="ctr" latinLnBrk="0" hangingPunct="1"/>
                      <a:r>
                        <a:rPr kumimoji="1" lang="en-US" altLang="ja-JP" sz="1200" u="none" strike="noStrike" kern="1200" dirty="0" smtClean="0">
                          <a:solidFill>
                            <a:schemeClr val="dk1"/>
                          </a:solidFill>
                          <a:effectLst/>
                          <a:latin typeface="+mn-lt"/>
                          <a:ea typeface="ＭＳ Ｐゴシック" pitchFamily="50" charset="-128"/>
                          <a:cs typeface="+mn-cs"/>
                        </a:rPr>
                        <a:t>8,226</a:t>
                      </a:r>
                    </a:p>
                    <a:p>
                      <a:pPr marL="0" algn="r" defTabSz="914400" rtl="0" eaLnBrk="1" fontAlgn="ctr" latinLnBrk="0" hangingPunct="1"/>
                      <a:r>
                        <a:rPr kumimoji="1" lang="en-US" altLang="ja-JP" sz="1200" u="none" strike="noStrike" kern="1200" dirty="0" smtClean="0">
                          <a:solidFill>
                            <a:schemeClr val="dk1"/>
                          </a:solidFill>
                          <a:effectLst/>
                          <a:latin typeface="+mn-lt"/>
                          <a:ea typeface="ＭＳ Ｐゴシック" pitchFamily="50" charset="-128"/>
                          <a:cs typeface="+mn-cs"/>
                        </a:rPr>
                        <a:t>12.3</a:t>
                      </a:r>
                      <a:endParaRPr kumimoji="1" lang="en-US" altLang="ja-JP" sz="1200" u="none" strike="noStrike" kern="1200" dirty="0">
                        <a:solidFill>
                          <a:schemeClr val="dk1"/>
                        </a:solidFill>
                        <a:effectLst/>
                        <a:latin typeface="+mn-lt"/>
                        <a:ea typeface="ＭＳ Ｐゴシック" pitchFamily="50" charset="-128"/>
                        <a:cs typeface="+mn-cs"/>
                      </a:endParaRPr>
                    </a:p>
                  </a:txBody>
                  <a:tcPr marL="10318" marR="10318" marT="9526" marB="0" anchor="ctr"/>
                </a:tc>
                <a:tc>
                  <a:txBody>
                    <a:bodyPr/>
                    <a:lstStyle/>
                    <a:p>
                      <a:pPr marL="0" algn="r" defTabSz="914400" rtl="0" eaLnBrk="1" fontAlgn="ctr" latinLnBrk="0" hangingPunct="1"/>
                      <a:r>
                        <a:rPr kumimoji="1" lang="ja-JP" altLang="en-US" sz="1200" u="none" strike="noStrike" kern="1200" dirty="0" smtClean="0">
                          <a:solidFill>
                            <a:schemeClr val="dk1"/>
                          </a:solidFill>
                          <a:effectLst/>
                          <a:latin typeface="ＭＳ Ｐゴシック" pitchFamily="50" charset="-128"/>
                          <a:ea typeface="ＭＳ Ｐゴシック" pitchFamily="50" charset="-128"/>
                          <a:cs typeface="+mn-cs"/>
                        </a:rPr>
                        <a:t>人</a:t>
                      </a:r>
                      <a:endParaRPr kumimoji="1" lang="en-US" altLang="ja-JP" sz="1200" u="none" strike="noStrike" kern="1200" dirty="0" smtClean="0">
                        <a:solidFill>
                          <a:schemeClr val="dk1"/>
                        </a:solidFill>
                        <a:effectLst/>
                        <a:latin typeface="ＭＳ Ｐゴシック" pitchFamily="50" charset="-128"/>
                        <a:ea typeface="ＭＳ Ｐゴシック" pitchFamily="50" charset="-128"/>
                        <a:cs typeface="+mn-cs"/>
                      </a:endParaRPr>
                    </a:p>
                    <a:p>
                      <a:pPr marL="0" algn="r" defTabSz="914400" rtl="0" eaLnBrk="1" fontAlgn="ctr" latinLnBrk="0" hangingPunct="1"/>
                      <a:r>
                        <a:rPr kumimoji="1" lang="ja-JP" altLang="en-US" sz="1200" u="none" strike="noStrike" kern="1200" dirty="0" smtClean="0">
                          <a:solidFill>
                            <a:schemeClr val="dk1"/>
                          </a:solidFill>
                          <a:effectLst/>
                          <a:latin typeface="ＭＳ Ｐゴシック" pitchFamily="50" charset="-128"/>
                          <a:ea typeface="ＭＳ Ｐゴシック" pitchFamily="50" charset="-128"/>
                          <a:cs typeface="+mn-cs"/>
                        </a:rPr>
                        <a:t>％</a:t>
                      </a:r>
                      <a:endParaRPr kumimoji="1" lang="ja-JP" altLang="en-US" sz="1200" u="none" strike="noStrike" kern="1200" dirty="0">
                        <a:solidFill>
                          <a:schemeClr val="dk1"/>
                        </a:solidFill>
                        <a:effectLst/>
                        <a:latin typeface="ＭＳ Ｐゴシック" pitchFamily="50" charset="-128"/>
                        <a:ea typeface="ＭＳ Ｐゴシック" pitchFamily="50" charset="-128"/>
                        <a:cs typeface="+mn-cs"/>
                      </a:endParaRPr>
                    </a:p>
                  </a:txBody>
                  <a:tcPr marL="0" marR="0" marT="0" marB="0" anchor="ctr"/>
                </a:tc>
              </a:tr>
              <a:tr h="260294">
                <a:tc gridSpan="2">
                  <a:txBody>
                    <a:bodyPr/>
                    <a:lstStyle/>
                    <a:p>
                      <a:pPr marL="0" algn="l" defTabSz="914400" rtl="0" eaLnBrk="1" fontAlgn="ctr" latinLnBrk="0" hangingPunct="1"/>
                      <a:r>
                        <a:rPr kumimoji="1" lang="zh-CN" altLang="en-US" sz="1200" u="none" strike="noStrike" kern="1200" dirty="0">
                          <a:solidFill>
                            <a:schemeClr val="dk1"/>
                          </a:solidFill>
                          <a:effectLst/>
                          <a:latin typeface="ＭＳ Ｐゴシック" pitchFamily="50" charset="-128"/>
                          <a:ea typeface="ＭＳ Ｐゴシック" pitchFamily="50" charset="-128"/>
                          <a:cs typeface="+mn-cs"/>
                        </a:rPr>
                        <a:t>第</a:t>
                      </a:r>
                      <a:r>
                        <a:rPr kumimoji="1" lang="en-US" altLang="zh-CN" sz="1200" u="none" strike="noStrike" kern="1200" dirty="0">
                          <a:solidFill>
                            <a:schemeClr val="dk1"/>
                          </a:solidFill>
                          <a:effectLst/>
                          <a:latin typeface="ＭＳ Ｐゴシック" pitchFamily="50" charset="-128"/>
                          <a:ea typeface="ＭＳ Ｐゴシック" pitchFamily="50" charset="-128"/>
                          <a:cs typeface="+mn-cs"/>
                        </a:rPr>
                        <a:t>5</a:t>
                      </a:r>
                      <a:r>
                        <a:rPr kumimoji="1" lang="zh-CN" altLang="en-US" sz="1200" u="none" strike="noStrike" kern="1200" dirty="0">
                          <a:solidFill>
                            <a:schemeClr val="dk1"/>
                          </a:solidFill>
                          <a:effectLst/>
                          <a:latin typeface="ＭＳ Ｐゴシック" pitchFamily="50" charset="-128"/>
                          <a:ea typeface="ＭＳ Ｐゴシック" pitchFamily="50" charset="-128"/>
                          <a:cs typeface="+mn-cs"/>
                        </a:rPr>
                        <a:t>期</a:t>
                      </a:r>
                      <a:r>
                        <a:rPr kumimoji="1" lang="en-US" altLang="zh-CN" sz="1200" u="none" strike="noStrike" kern="1200" dirty="0">
                          <a:solidFill>
                            <a:schemeClr val="dk1"/>
                          </a:solidFill>
                          <a:effectLst/>
                          <a:latin typeface="ＭＳ Ｐゴシック" pitchFamily="50" charset="-128"/>
                          <a:ea typeface="ＭＳ Ｐゴシック" pitchFamily="50" charset="-128"/>
                          <a:cs typeface="+mn-cs"/>
                        </a:rPr>
                        <a:t>1</a:t>
                      </a:r>
                      <a:r>
                        <a:rPr kumimoji="1" lang="zh-CN" altLang="en-US" sz="1200" u="none" strike="noStrike" kern="1200" dirty="0">
                          <a:solidFill>
                            <a:schemeClr val="dk1"/>
                          </a:solidFill>
                          <a:effectLst/>
                          <a:latin typeface="ＭＳ Ｐゴシック" pitchFamily="50" charset="-128"/>
                          <a:ea typeface="ＭＳ Ｐゴシック" pitchFamily="50" charset="-128"/>
                          <a:cs typeface="+mn-cs"/>
                        </a:rPr>
                        <a:t>号保険料</a:t>
                      </a:r>
                    </a:p>
                  </a:txBody>
                  <a:tcPr marL="0" marR="0" marT="0" marB="0" anchor="ctr"/>
                </a:tc>
                <a:tc hMerge="1">
                  <a:txBody>
                    <a:bodyPr/>
                    <a:lstStyle/>
                    <a:p>
                      <a:endParaRPr kumimoji="1" lang="ja-JP" altLang="en-US"/>
                    </a:p>
                  </a:txBody>
                  <a:tcPr/>
                </a:tc>
                <a:tc>
                  <a:txBody>
                    <a:bodyPr/>
                    <a:lstStyle/>
                    <a:p>
                      <a:pPr marL="0" algn="r" defTabSz="914400" rtl="0" eaLnBrk="1" fontAlgn="ctr" latinLnBrk="0" hangingPunct="1"/>
                      <a:r>
                        <a:rPr kumimoji="1" lang="ja-JP" altLang="en-US" sz="1200" u="none" strike="noStrike" kern="1200" dirty="0">
                          <a:solidFill>
                            <a:schemeClr val="dk1"/>
                          </a:solidFill>
                          <a:effectLst/>
                          <a:latin typeface="+mn-lt"/>
                          <a:ea typeface="ＭＳ Ｐゴシック" pitchFamily="50" charset="-128"/>
                          <a:cs typeface="+mn-cs"/>
                        </a:rPr>
                        <a:t>　</a:t>
                      </a:r>
                      <a:r>
                        <a:rPr kumimoji="1" lang="en-US" altLang="ja-JP" sz="1200" u="none" strike="noStrike" kern="1200" dirty="0" smtClean="0">
                          <a:solidFill>
                            <a:schemeClr val="dk1"/>
                          </a:solidFill>
                          <a:effectLst/>
                          <a:latin typeface="+mn-lt"/>
                          <a:ea typeface="ＭＳ Ｐゴシック" pitchFamily="50" charset="-128"/>
                          <a:cs typeface="+mn-cs"/>
                        </a:rPr>
                        <a:t>4,700</a:t>
                      </a:r>
                      <a:endParaRPr kumimoji="1" lang="ja-JP" altLang="en-US" sz="1200" u="none" strike="noStrike" kern="1200" dirty="0">
                        <a:solidFill>
                          <a:schemeClr val="dk1"/>
                        </a:solidFill>
                        <a:effectLst/>
                        <a:latin typeface="+mn-lt"/>
                        <a:ea typeface="ＭＳ Ｐゴシック" pitchFamily="50" charset="-128"/>
                        <a:cs typeface="+mn-cs"/>
                      </a:endParaRPr>
                    </a:p>
                  </a:txBody>
                  <a:tcPr marL="0" marR="0" marT="0" marB="0" anchor="ctr"/>
                </a:tc>
                <a:tc>
                  <a:txBody>
                    <a:bodyPr/>
                    <a:lstStyle/>
                    <a:p>
                      <a:pPr marL="0" algn="r" defTabSz="914400" rtl="0" eaLnBrk="1" fontAlgn="ctr" latinLnBrk="0" hangingPunct="1"/>
                      <a:r>
                        <a:rPr kumimoji="1" lang="ja-JP" altLang="en-US" sz="1200" u="none" strike="noStrike" kern="1200" dirty="0" smtClean="0">
                          <a:solidFill>
                            <a:schemeClr val="dk1"/>
                          </a:solidFill>
                          <a:effectLst/>
                          <a:latin typeface="ＭＳ Ｐゴシック" pitchFamily="50" charset="-128"/>
                          <a:ea typeface="ＭＳ Ｐゴシック" pitchFamily="50" charset="-128"/>
                          <a:cs typeface="+mn-cs"/>
                        </a:rPr>
                        <a:t>円</a:t>
                      </a:r>
                      <a:endParaRPr kumimoji="1" lang="en-US" altLang="ja-JP" sz="1200" u="none" strike="noStrike" kern="1200" dirty="0" smtClean="0">
                        <a:solidFill>
                          <a:schemeClr val="dk1"/>
                        </a:solidFill>
                        <a:effectLst/>
                        <a:latin typeface="ＭＳ Ｐゴシック" pitchFamily="50" charset="-128"/>
                        <a:ea typeface="ＭＳ Ｐゴシック" pitchFamily="50" charset="-128"/>
                        <a:cs typeface="+mn-cs"/>
                      </a:endParaRPr>
                    </a:p>
                  </a:txBody>
                  <a:tcPr marL="0" marR="0" marT="0" marB="0" anchor="ctr"/>
                </a:tc>
              </a:tr>
            </a:tbl>
          </a:graphicData>
        </a:graphic>
      </p:graphicFrame>
      <p:sp>
        <p:nvSpPr>
          <p:cNvPr id="30" name="正方形/長方形 29"/>
          <p:cNvSpPr/>
          <p:nvPr/>
        </p:nvSpPr>
        <p:spPr>
          <a:xfrm>
            <a:off x="113535" y="1827213"/>
            <a:ext cx="1903810" cy="2333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en-US" altLang="ja-JP" sz="900" dirty="0" smtClean="0">
                <a:solidFill>
                  <a:prstClr val="black"/>
                </a:solidFill>
              </a:rPr>
              <a:t>※</a:t>
            </a:r>
            <a:r>
              <a:rPr lang="ja-JP" altLang="en-US" sz="900" dirty="0" smtClean="0">
                <a:solidFill>
                  <a:prstClr val="black"/>
                </a:solidFill>
              </a:rPr>
              <a:t>人口は平成２４年３月３１日</a:t>
            </a:r>
            <a:endParaRPr lang="ja-JP" altLang="en-US" sz="900" dirty="0">
              <a:solidFill>
                <a:prstClr val="black"/>
              </a:solidFill>
            </a:endParaRPr>
          </a:p>
        </p:txBody>
      </p:sp>
      <p:pic>
        <p:nvPicPr>
          <p:cNvPr id="16441" name="Picture 57"/>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917958" y="3213108"/>
            <a:ext cx="1637242"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7" name="グラフ 26"/>
          <p:cNvGraphicFramePr>
            <a:graphicFrameLocks noGrp="1"/>
          </p:cNvGraphicFramePr>
          <p:nvPr>
            <p:extLst>
              <p:ext uri="{D42A27DB-BD31-4B8C-83A1-F6EECF244321}">
                <p14:modId xmlns:p14="http://schemas.microsoft.com/office/powerpoint/2010/main" val="3571926535"/>
              </p:ext>
            </p:extLst>
          </p:nvPr>
        </p:nvGraphicFramePr>
        <p:xfrm>
          <a:off x="54108" y="4266000"/>
          <a:ext cx="4680000" cy="2592000"/>
        </p:xfrm>
        <a:graphic>
          <a:graphicData uri="http://schemas.openxmlformats.org/drawingml/2006/chart">
            <c:chart xmlns:c="http://schemas.openxmlformats.org/drawingml/2006/chart" xmlns:r="http://schemas.openxmlformats.org/officeDocument/2006/relationships" r:id="rId4"/>
          </a:graphicData>
        </a:graphic>
      </p:graphicFrame>
      <p:pic>
        <p:nvPicPr>
          <p:cNvPr id="15362" name="Picture 2"/>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307690" y="2182558"/>
            <a:ext cx="1500792" cy="1533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テキスト ボックス 20"/>
          <p:cNvSpPr txBox="1"/>
          <p:nvPr/>
        </p:nvSpPr>
        <p:spPr>
          <a:xfrm>
            <a:off x="3787635" y="2572696"/>
            <a:ext cx="1203694" cy="230832"/>
          </a:xfrm>
          <a:prstGeom prst="rect">
            <a:avLst/>
          </a:prstGeom>
          <a:noFill/>
        </p:spPr>
        <p:txBody>
          <a:bodyPr wrap="square" rtlCol="0">
            <a:spAutoFit/>
          </a:bodyPr>
          <a:lstStyle/>
          <a:p>
            <a:pPr fontAlgn="base">
              <a:spcBef>
                <a:spcPct val="0"/>
              </a:spcBef>
              <a:spcAft>
                <a:spcPct val="0"/>
              </a:spcAft>
            </a:pPr>
            <a:r>
              <a:rPr lang="ja-JP" altLang="en-US" sz="900" b="1" dirty="0">
                <a:solidFill>
                  <a:prstClr val="black"/>
                </a:solidFill>
                <a:latin typeface="Arial" pitchFamily="34" charset="0"/>
              </a:rPr>
              <a:t>岡山県</a:t>
            </a:r>
            <a:endParaRPr lang="ja-JP" altLang="en-US" sz="800" b="1" dirty="0">
              <a:solidFill>
                <a:prstClr val="black"/>
              </a:solidFill>
              <a:latin typeface="Arial" pitchFamily="34" charset="0"/>
            </a:endParaRPr>
          </a:p>
        </p:txBody>
      </p:sp>
      <p:sp>
        <p:nvSpPr>
          <p:cNvPr id="22" name="テキスト ボックス 21"/>
          <p:cNvSpPr txBox="1"/>
          <p:nvPr/>
        </p:nvSpPr>
        <p:spPr>
          <a:xfrm>
            <a:off x="3328443" y="2199928"/>
            <a:ext cx="1203694" cy="230832"/>
          </a:xfrm>
          <a:prstGeom prst="rect">
            <a:avLst/>
          </a:prstGeom>
          <a:noFill/>
        </p:spPr>
        <p:txBody>
          <a:bodyPr wrap="square" rtlCol="0">
            <a:spAutoFit/>
          </a:bodyPr>
          <a:lstStyle/>
          <a:p>
            <a:pPr fontAlgn="base">
              <a:spcBef>
                <a:spcPct val="0"/>
              </a:spcBef>
              <a:spcAft>
                <a:spcPct val="0"/>
              </a:spcAft>
            </a:pPr>
            <a:r>
              <a:rPr lang="ja-JP" altLang="en-US" sz="900" dirty="0">
                <a:solidFill>
                  <a:prstClr val="black"/>
                </a:solidFill>
                <a:latin typeface="Arial" pitchFamily="34" charset="0"/>
              </a:rPr>
              <a:t>鳥取県</a:t>
            </a:r>
            <a:endParaRPr lang="ja-JP" altLang="en-US" sz="800" dirty="0">
              <a:solidFill>
                <a:prstClr val="black"/>
              </a:solidFill>
              <a:latin typeface="Arial" pitchFamily="34" charset="0"/>
            </a:endParaRPr>
          </a:p>
        </p:txBody>
      </p:sp>
      <p:sp>
        <p:nvSpPr>
          <p:cNvPr id="23" name="テキスト ボックス 22"/>
          <p:cNvSpPr txBox="1"/>
          <p:nvPr/>
        </p:nvSpPr>
        <p:spPr>
          <a:xfrm>
            <a:off x="4571119" y="2609116"/>
            <a:ext cx="323165" cy="737149"/>
          </a:xfrm>
          <a:prstGeom prst="rect">
            <a:avLst/>
          </a:prstGeom>
          <a:noFill/>
        </p:spPr>
        <p:txBody>
          <a:bodyPr vert="eaVert" wrap="square" rtlCol="0" anchor="b">
            <a:spAutoFit/>
          </a:bodyPr>
          <a:lstStyle/>
          <a:p>
            <a:pPr fontAlgn="base">
              <a:spcBef>
                <a:spcPct val="0"/>
              </a:spcBef>
              <a:spcAft>
                <a:spcPct val="0"/>
              </a:spcAft>
            </a:pPr>
            <a:r>
              <a:rPr lang="ja-JP" altLang="en-US" sz="900" dirty="0">
                <a:solidFill>
                  <a:prstClr val="black"/>
                </a:solidFill>
                <a:latin typeface="Arial" pitchFamily="34" charset="0"/>
              </a:rPr>
              <a:t>兵庫県</a:t>
            </a:r>
            <a:endParaRPr lang="ja-JP" altLang="en-US" sz="800" dirty="0">
              <a:solidFill>
                <a:prstClr val="black"/>
              </a:solidFill>
              <a:latin typeface="Arial" pitchFamily="34" charset="0"/>
            </a:endParaRPr>
          </a:p>
        </p:txBody>
      </p:sp>
      <p:sp>
        <p:nvSpPr>
          <p:cNvPr id="24" name="テキスト ボックス 23"/>
          <p:cNvSpPr txBox="1"/>
          <p:nvPr/>
        </p:nvSpPr>
        <p:spPr>
          <a:xfrm>
            <a:off x="3226300" y="3005564"/>
            <a:ext cx="323165" cy="737149"/>
          </a:xfrm>
          <a:prstGeom prst="rect">
            <a:avLst/>
          </a:prstGeom>
          <a:noFill/>
        </p:spPr>
        <p:txBody>
          <a:bodyPr vert="eaVert" wrap="square" rtlCol="0" anchor="b">
            <a:spAutoFit/>
          </a:bodyPr>
          <a:lstStyle/>
          <a:p>
            <a:pPr fontAlgn="base">
              <a:spcBef>
                <a:spcPct val="0"/>
              </a:spcBef>
              <a:spcAft>
                <a:spcPct val="0"/>
              </a:spcAft>
            </a:pPr>
            <a:r>
              <a:rPr lang="ja-JP" altLang="en-US" sz="900" dirty="0">
                <a:solidFill>
                  <a:prstClr val="black"/>
                </a:solidFill>
                <a:latin typeface="Arial" pitchFamily="34" charset="0"/>
              </a:rPr>
              <a:t>広島県</a:t>
            </a:r>
            <a:endParaRPr lang="ja-JP" altLang="en-US" sz="800" dirty="0">
              <a:solidFill>
                <a:prstClr val="black"/>
              </a:solidFill>
              <a:latin typeface="Arial" pitchFamily="34" charset="0"/>
            </a:endParaRPr>
          </a:p>
        </p:txBody>
      </p:sp>
      <p:sp>
        <p:nvSpPr>
          <p:cNvPr id="26" name="角丸四角形吹き出し 25"/>
          <p:cNvSpPr/>
          <p:nvPr/>
        </p:nvSpPr>
        <p:spPr>
          <a:xfrm>
            <a:off x="3594491" y="3409428"/>
            <a:ext cx="671657" cy="306467"/>
          </a:xfrm>
          <a:prstGeom prst="wedgeRoundRectCallout">
            <a:avLst>
              <a:gd name="adj1" fmla="val -7239"/>
              <a:gd name="adj2" fmla="val -93979"/>
              <a:gd name="adj3" fmla="val 1666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lang="ja-JP" altLang="en-US" sz="1200" dirty="0">
                <a:solidFill>
                  <a:prstClr val="black"/>
                </a:solidFill>
              </a:rPr>
              <a:t>総社市</a:t>
            </a:r>
          </a:p>
        </p:txBody>
      </p:sp>
      <p:sp>
        <p:nvSpPr>
          <p:cNvPr id="29" name="スライド番号プレースホルダー 3"/>
          <p:cNvSpPr>
            <a:spLocks noGrp="1"/>
          </p:cNvSpPr>
          <p:nvPr>
            <p:ph type="sldNum" sz="quarter" idx="12"/>
          </p:nvPr>
        </p:nvSpPr>
        <p:spPr>
          <a:xfrm>
            <a:off x="7545584" y="6520997"/>
            <a:ext cx="2311400" cy="365125"/>
          </a:xfrm>
        </p:spPr>
        <p:txBody>
          <a:bodyPr/>
          <a:lstStyle/>
          <a:p>
            <a:r>
              <a:rPr lang="en-US" altLang="ja-JP" sz="1600" dirty="0" smtClean="0">
                <a:solidFill>
                  <a:prstClr val="black"/>
                </a:solidFill>
              </a:rPr>
              <a:t>11</a:t>
            </a:r>
            <a:endParaRPr lang="ja-JP" altLang="en-US" sz="1600" dirty="0">
              <a:solidFill>
                <a:prstClr val="black"/>
              </a:solidFill>
            </a:endParaRPr>
          </a:p>
        </p:txBody>
      </p:sp>
    </p:spTree>
    <p:extLst>
      <p:ext uri="{BB962C8B-B14F-4D97-AF65-F5344CB8AC3E}">
        <p14:creationId xmlns:p14="http://schemas.microsoft.com/office/powerpoint/2010/main" val="1452548660"/>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4"/>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b="-1"/>
          <a:stretch/>
        </p:blipFill>
        <p:spPr bwMode="auto">
          <a:xfrm>
            <a:off x="5501634" y="1852082"/>
            <a:ext cx="3691422" cy="2199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テキスト ボックス 12"/>
          <p:cNvSpPr txBox="1"/>
          <p:nvPr/>
        </p:nvSpPr>
        <p:spPr>
          <a:xfrm>
            <a:off x="51859" y="3848268"/>
            <a:ext cx="4823239" cy="2831544"/>
          </a:xfrm>
          <a:prstGeom prst="rect">
            <a:avLst/>
          </a:prstGeom>
          <a:noFill/>
        </p:spPr>
        <p:style>
          <a:lnRef idx="2">
            <a:schemeClr val="accent2"/>
          </a:lnRef>
          <a:fillRef idx="1">
            <a:schemeClr val="lt1"/>
          </a:fillRef>
          <a:effectRef idx="0">
            <a:schemeClr val="accent2"/>
          </a:effectRef>
          <a:fontRef idx="minor">
            <a:schemeClr val="dk1"/>
          </a:fontRef>
        </p:style>
        <p:txBody>
          <a:bodyPr wrap="square" rtlCol="0">
            <a:spAutoFit/>
          </a:bodyPr>
          <a:lstStyle/>
          <a:p>
            <a:endParaRPr lang="en-US" altLang="ja-JP" sz="1400" b="1" dirty="0" smtClean="0">
              <a:solidFill>
                <a:prstClr val="black"/>
              </a:solidFill>
              <a:latin typeface="HGｺﾞｼｯｸM"/>
              <a:ea typeface="HGｺﾞｼｯｸM"/>
            </a:endParaRPr>
          </a:p>
          <a:p>
            <a:endParaRPr lang="en-US" altLang="ja-JP" sz="1400" b="1" dirty="0">
              <a:solidFill>
                <a:prstClr val="black"/>
              </a:solidFill>
              <a:latin typeface="HGｺﾞｼｯｸM"/>
              <a:ea typeface="HGｺﾞｼｯｸM"/>
            </a:endParaRPr>
          </a:p>
          <a:p>
            <a:endParaRPr lang="en-US" altLang="ja-JP" sz="1400" b="1" dirty="0" smtClean="0">
              <a:solidFill>
                <a:prstClr val="black"/>
              </a:solidFill>
              <a:latin typeface="HGｺﾞｼｯｸM"/>
              <a:ea typeface="HGｺﾞｼｯｸM"/>
            </a:endParaRPr>
          </a:p>
          <a:p>
            <a:endParaRPr lang="en-US" altLang="ja-JP" sz="1400" b="1" dirty="0">
              <a:solidFill>
                <a:prstClr val="black"/>
              </a:solidFill>
              <a:latin typeface="HGｺﾞｼｯｸM"/>
              <a:ea typeface="HGｺﾞｼｯｸM"/>
            </a:endParaRPr>
          </a:p>
          <a:p>
            <a:endParaRPr lang="en-US" altLang="ja-JP" sz="1400" b="1" dirty="0" smtClean="0">
              <a:solidFill>
                <a:prstClr val="black"/>
              </a:solidFill>
              <a:latin typeface="HGｺﾞｼｯｸM"/>
              <a:ea typeface="HGｺﾞｼｯｸM"/>
            </a:endParaRPr>
          </a:p>
          <a:p>
            <a:endParaRPr lang="en-US" altLang="ja-JP" sz="1400" b="1" dirty="0">
              <a:solidFill>
                <a:prstClr val="black"/>
              </a:solidFill>
              <a:latin typeface="HGｺﾞｼｯｸM"/>
              <a:ea typeface="HGｺﾞｼｯｸM"/>
            </a:endParaRPr>
          </a:p>
          <a:p>
            <a:endParaRPr lang="en-US" altLang="ja-JP" sz="1400" b="1" dirty="0" smtClean="0">
              <a:solidFill>
                <a:prstClr val="black"/>
              </a:solidFill>
              <a:latin typeface="HGｺﾞｼｯｸM"/>
              <a:ea typeface="HGｺﾞｼｯｸM"/>
            </a:endParaRPr>
          </a:p>
          <a:p>
            <a:endParaRPr lang="en-US" altLang="ja-JP" sz="1400" b="1" dirty="0">
              <a:solidFill>
                <a:prstClr val="black"/>
              </a:solidFill>
              <a:latin typeface="HGｺﾞｼｯｸM"/>
              <a:ea typeface="HGｺﾞｼｯｸM"/>
            </a:endParaRPr>
          </a:p>
          <a:p>
            <a:endParaRPr lang="en-US" altLang="ja-JP" sz="1400" b="1" dirty="0" smtClean="0">
              <a:solidFill>
                <a:prstClr val="black"/>
              </a:solidFill>
              <a:latin typeface="HGｺﾞｼｯｸM"/>
              <a:ea typeface="HGｺﾞｼｯｸM"/>
            </a:endParaRPr>
          </a:p>
          <a:p>
            <a:endParaRPr lang="en-US" altLang="ja-JP" sz="1400" b="1" dirty="0">
              <a:solidFill>
                <a:prstClr val="black"/>
              </a:solidFill>
              <a:latin typeface="HGｺﾞｼｯｸM"/>
              <a:ea typeface="HGｺﾞｼｯｸM"/>
            </a:endParaRPr>
          </a:p>
          <a:p>
            <a:endParaRPr lang="en-US" altLang="ja-JP" sz="1400" b="1" dirty="0" smtClean="0">
              <a:solidFill>
                <a:prstClr val="black"/>
              </a:solidFill>
              <a:latin typeface="HGｺﾞｼｯｸM"/>
              <a:ea typeface="HGｺﾞｼｯｸM"/>
            </a:endParaRPr>
          </a:p>
          <a:p>
            <a:endParaRPr lang="en-US" altLang="ja-JP" sz="2400" b="1" dirty="0">
              <a:solidFill>
                <a:prstClr val="black"/>
              </a:solidFill>
              <a:latin typeface="HGｺﾞｼｯｸM"/>
              <a:ea typeface="HGｺﾞｼｯｸM"/>
            </a:endParaRPr>
          </a:p>
        </p:txBody>
      </p:sp>
      <p:sp>
        <p:nvSpPr>
          <p:cNvPr id="7" name="正方形/長方形 6"/>
          <p:cNvSpPr/>
          <p:nvPr/>
        </p:nvSpPr>
        <p:spPr>
          <a:xfrm>
            <a:off x="1" y="791"/>
            <a:ext cx="9910764"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3" tIns="45697" rIns="91393" bIns="45697" anchor="ctr"/>
          <a:lstStyle/>
          <a:p>
            <a:pPr algn="ctr" fontAlgn="base">
              <a:spcBef>
                <a:spcPct val="0"/>
              </a:spcBef>
              <a:spcAft>
                <a:spcPct val="0"/>
              </a:spcAft>
            </a:pPr>
            <a:r>
              <a:rPr lang="ja-JP" altLang="en-US" sz="2400" b="1" dirty="0" smtClean="0">
                <a:solidFill>
                  <a:prstClr val="black"/>
                </a:solidFill>
                <a:latin typeface="HG丸ｺﾞｼｯｸM-PRO" pitchFamily="50" charset="-128"/>
                <a:ea typeface="HG丸ｺﾞｼｯｸM-PRO" pitchFamily="50" charset="-128"/>
              </a:rPr>
              <a:t>社会参加と介護予防効果の関係について</a:t>
            </a:r>
          </a:p>
        </p:txBody>
      </p:sp>
      <p:sp>
        <p:nvSpPr>
          <p:cNvPr id="9" name="テキスト ボックス 136"/>
          <p:cNvSpPr txBox="1">
            <a:spLocks noChangeArrowheads="1"/>
          </p:cNvSpPr>
          <p:nvPr/>
        </p:nvSpPr>
        <p:spPr bwMode="auto">
          <a:xfrm>
            <a:off x="84638" y="548682"/>
            <a:ext cx="9716200" cy="646331"/>
          </a:xfrm>
          <a:prstGeom prst="rect">
            <a:avLst/>
          </a:prstGeom>
          <a:solidFill>
            <a:schemeClr val="accent6">
              <a:lumMod val="20000"/>
              <a:lumOff val="80000"/>
            </a:schemeClr>
          </a:solidFill>
          <a:ln w="9525" cmpd="thickThin">
            <a:solidFill>
              <a:srgbClr val="1F497D"/>
            </a:solidFill>
            <a:miter lim="800000"/>
            <a:headEnd/>
            <a:tailEnd/>
          </a:ln>
          <a:effectLst>
            <a:outerShdw blurRad="50800" dist="38100" dir="2700000" algn="tl" rotWithShape="0">
              <a:prstClr val="black">
                <a:alpha val="40000"/>
              </a:prstClr>
            </a:outerShdw>
          </a:effectLst>
          <a:extLst/>
        </p:spPr>
        <p:txBody>
          <a:bodyPr wrap="square">
            <a:spAutoFit/>
          </a:bodyPr>
          <a:lstStyle>
            <a:lvl1pPr marL="179388" indent="-179388"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r>
              <a:rPr lang="ja-JP" altLang="en-US" dirty="0" smtClean="0">
                <a:solidFill>
                  <a:prstClr val="black"/>
                </a:solidFill>
              </a:rPr>
              <a:t>スポーツ関係・ボランティア・趣味関係のグループ等への社会参加の割合が高い地域ほど、転倒や</a:t>
            </a:r>
            <a:endParaRPr lang="en-US" altLang="ja-JP" dirty="0" smtClean="0">
              <a:solidFill>
                <a:prstClr val="black"/>
              </a:solidFill>
            </a:endParaRPr>
          </a:p>
          <a:p>
            <a:r>
              <a:rPr lang="ja-JP" altLang="en-US" dirty="0" smtClean="0">
                <a:solidFill>
                  <a:prstClr val="black"/>
                </a:solidFill>
              </a:rPr>
              <a:t>認知症や</a:t>
            </a:r>
            <a:r>
              <a:rPr lang="ja-JP" altLang="en-US" dirty="0" err="1" smtClean="0">
                <a:solidFill>
                  <a:prstClr val="black"/>
                </a:solidFill>
              </a:rPr>
              <a:t>うつの</a:t>
            </a:r>
            <a:r>
              <a:rPr lang="ja-JP" altLang="en-US" dirty="0" smtClean="0">
                <a:solidFill>
                  <a:prstClr val="black"/>
                </a:solidFill>
              </a:rPr>
              <a:t>リスクが低い傾向がみられる。</a:t>
            </a:r>
            <a:endParaRPr lang="ja-JP" altLang="en-US" dirty="0">
              <a:solidFill>
                <a:prstClr val="black"/>
              </a:solidFill>
            </a:endParaRPr>
          </a:p>
        </p:txBody>
      </p:sp>
      <p:sp>
        <p:nvSpPr>
          <p:cNvPr id="18" name="角丸四角形 17"/>
          <p:cNvSpPr/>
          <p:nvPr/>
        </p:nvSpPr>
        <p:spPr bwMode="auto">
          <a:xfrm>
            <a:off x="4953016" y="3987800"/>
            <a:ext cx="4925484" cy="2819400"/>
          </a:xfrm>
          <a:prstGeom prst="roundRect">
            <a:avLst>
              <a:gd name="adj" fmla="val 5943"/>
            </a:avLst>
          </a:prstGeom>
          <a:ln/>
        </p:spPr>
        <p:style>
          <a:lnRef idx="2">
            <a:schemeClr val="accent5"/>
          </a:lnRef>
          <a:fillRef idx="1">
            <a:schemeClr val="lt1"/>
          </a:fillRef>
          <a:effectRef idx="0">
            <a:schemeClr val="accent5"/>
          </a:effectRef>
          <a:fontRef idx="minor">
            <a:schemeClr val="dk1"/>
          </a:fontRef>
        </p:style>
        <p:txBody>
          <a:bodyPr lIns="36000" tIns="108000" rIns="0" anchor="t" anchorCtr="0"/>
          <a:lstStyle/>
          <a:p>
            <a:pPr marL="177800" indent="-177800" fontAlgn="base">
              <a:spcBef>
                <a:spcPct val="0"/>
              </a:spcBef>
              <a:spcAft>
                <a:spcPct val="0"/>
              </a:spcAft>
              <a:defRPr/>
            </a:pPr>
            <a:endParaRPr lang="ja-JP" altLang="en-US" sz="1100" dirty="0">
              <a:solidFill>
                <a:prstClr val="black">
                  <a:lumMod val="65000"/>
                  <a:lumOff val="35000"/>
                </a:prstClr>
              </a:solidFill>
              <a:latin typeface="ＭＳ Ｐゴシック"/>
            </a:endParaRPr>
          </a:p>
        </p:txBody>
      </p:sp>
      <p:sp>
        <p:nvSpPr>
          <p:cNvPr id="19" name="テキスト ボックス 18"/>
          <p:cNvSpPr txBox="1"/>
          <p:nvPr/>
        </p:nvSpPr>
        <p:spPr>
          <a:xfrm>
            <a:off x="116468" y="1556792"/>
            <a:ext cx="4602512" cy="1738938"/>
          </a:xfrm>
          <a:prstGeom prst="rect">
            <a:avLst/>
          </a:prstGeom>
          <a:noFill/>
        </p:spPr>
        <p:txBody>
          <a:bodyPr wrap="square" rtlCol="0">
            <a:spAutoFit/>
          </a:bodyPr>
          <a:lstStyle/>
          <a:p>
            <a:r>
              <a:rPr lang="en-US" altLang="ja-JP" sz="1100" dirty="0" smtClean="0">
                <a:solidFill>
                  <a:prstClr val="black"/>
                </a:solidFill>
              </a:rPr>
              <a:t>2010</a:t>
            </a:r>
            <a:r>
              <a:rPr lang="ja-JP" altLang="en-US" sz="1100" dirty="0">
                <a:solidFill>
                  <a:prstClr val="black"/>
                </a:solidFill>
              </a:rPr>
              <a:t>年</a:t>
            </a:r>
            <a:r>
              <a:rPr lang="en-US" altLang="ja-JP" sz="1100" dirty="0">
                <a:solidFill>
                  <a:prstClr val="black"/>
                </a:solidFill>
              </a:rPr>
              <a:t>8</a:t>
            </a:r>
            <a:r>
              <a:rPr lang="ja-JP" altLang="en-US" sz="1100" dirty="0">
                <a:solidFill>
                  <a:prstClr val="black"/>
                </a:solidFill>
              </a:rPr>
              <a:t>月～</a:t>
            </a:r>
            <a:r>
              <a:rPr lang="en-US" altLang="ja-JP" sz="1100" dirty="0">
                <a:solidFill>
                  <a:prstClr val="black"/>
                </a:solidFill>
              </a:rPr>
              <a:t>2012</a:t>
            </a:r>
            <a:r>
              <a:rPr lang="ja-JP" altLang="en-US" sz="1100" dirty="0">
                <a:solidFill>
                  <a:prstClr val="black"/>
                </a:solidFill>
              </a:rPr>
              <a:t>年</a:t>
            </a:r>
            <a:r>
              <a:rPr lang="en-US" altLang="ja-JP" sz="1100" dirty="0">
                <a:solidFill>
                  <a:prstClr val="black"/>
                </a:solidFill>
              </a:rPr>
              <a:t>1</a:t>
            </a:r>
            <a:r>
              <a:rPr lang="ja-JP" altLang="en-US" sz="1100" dirty="0">
                <a:solidFill>
                  <a:prstClr val="black"/>
                </a:solidFill>
              </a:rPr>
              <a:t>月にかけて，北海道，東北，関東，東海，関西，中国，九州，沖縄地方に分布する</a:t>
            </a:r>
            <a:r>
              <a:rPr lang="en-US" altLang="ja-JP" sz="1100" dirty="0">
                <a:solidFill>
                  <a:prstClr val="black"/>
                </a:solidFill>
              </a:rPr>
              <a:t>31</a:t>
            </a:r>
            <a:r>
              <a:rPr lang="ja-JP" altLang="en-US" sz="1100" dirty="0">
                <a:solidFill>
                  <a:prstClr val="black"/>
                </a:solidFill>
              </a:rPr>
              <a:t>自治体に居住する高齢者のうち，要介護認定を受けていない高齢者</a:t>
            </a:r>
            <a:r>
              <a:rPr lang="en-US" altLang="ja-JP" sz="1100" dirty="0">
                <a:solidFill>
                  <a:prstClr val="black"/>
                </a:solidFill>
              </a:rPr>
              <a:t>169,201</a:t>
            </a:r>
            <a:r>
              <a:rPr lang="ja-JP" altLang="en-US" sz="1100" dirty="0">
                <a:solidFill>
                  <a:prstClr val="black"/>
                </a:solidFill>
              </a:rPr>
              <a:t>人を対象に，郵送調査</a:t>
            </a:r>
            <a:r>
              <a:rPr lang="ja-JP" altLang="en-US" sz="1100" dirty="0" smtClean="0">
                <a:solidFill>
                  <a:prstClr val="black"/>
                </a:solidFill>
              </a:rPr>
              <a:t>（一部の自治体は訪問</a:t>
            </a:r>
            <a:r>
              <a:rPr lang="ja-JP" altLang="en-US" sz="1100" dirty="0">
                <a:solidFill>
                  <a:prstClr val="black"/>
                </a:solidFill>
              </a:rPr>
              <a:t>調査）</a:t>
            </a:r>
            <a:r>
              <a:rPr lang="ja-JP" altLang="en-US" sz="1100" dirty="0" smtClean="0">
                <a:solidFill>
                  <a:prstClr val="black"/>
                </a:solidFill>
              </a:rPr>
              <a:t>を実施。</a:t>
            </a:r>
            <a:endParaRPr lang="en-US" altLang="ja-JP" sz="1100" dirty="0" smtClean="0">
              <a:solidFill>
                <a:prstClr val="black"/>
              </a:solidFill>
            </a:endParaRPr>
          </a:p>
          <a:p>
            <a:r>
              <a:rPr lang="en-US" altLang="ja-JP" sz="1100" dirty="0" smtClean="0">
                <a:solidFill>
                  <a:prstClr val="black"/>
                </a:solidFill>
              </a:rPr>
              <a:t>112,123</a:t>
            </a:r>
            <a:r>
              <a:rPr lang="ja-JP" altLang="en-US" sz="1100" dirty="0">
                <a:solidFill>
                  <a:prstClr val="black"/>
                </a:solidFill>
              </a:rPr>
              <a:t>人</a:t>
            </a:r>
            <a:r>
              <a:rPr lang="ja-JP" altLang="en-US" sz="1100" dirty="0" smtClean="0">
                <a:solidFill>
                  <a:prstClr val="black"/>
                </a:solidFill>
              </a:rPr>
              <a:t>から回答。</a:t>
            </a:r>
            <a:endParaRPr lang="en-US" altLang="ja-JP" sz="1100" dirty="0" smtClean="0">
              <a:solidFill>
                <a:prstClr val="black"/>
              </a:solidFill>
            </a:endParaRPr>
          </a:p>
          <a:p>
            <a:r>
              <a:rPr lang="ja-JP" altLang="en-US" sz="1100" dirty="0" smtClean="0">
                <a:solidFill>
                  <a:prstClr val="black"/>
                </a:solidFill>
              </a:rPr>
              <a:t>（</a:t>
            </a:r>
            <a:r>
              <a:rPr lang="ja-JP" altLang="en-US" sz="1100" dirty="0">
                <a:solidFill>
                  <a:prstClr val="black"/>
                </a:solidFill>
              </a:rPr>
              <a:t>回収率</a:t>
            </a:r>
            <a:r>
              <a:rPr lang="en-US" altLang="ja-JP" sz="1100" dirty="0">
                <a:solidFill>
                  <a:prstClr val="black"/>
                </a:solidFill>
              </a:rPr>
              <a:t>66.3%</a:t>
            </a:r>
            <a:r>
              <a:rPr lang="ja-JP" altLang="en-US" sz="1100" dirty="0" smtClean="0">
                <a:solidFill>
                  <a:prstClr val="black"/>
                </a:solidFill>
              </a:rPr>
              <a:t>）</a:t>
            </a:r>
            <a:endParaRPr lang="ja-JP" altLang="en-US" sz="1100" dirty="0">
              <a:solidFill>
                <a:prstClr val="black"/>
              </a:solidFill>
            </a:endParaRPr>
          </a:p>
          <a:p>
            <a:endParaRPr lang="en-US" altLang="ja-JP" sz="800" dirty="0" smtClean="0">
              <a:solidFill>
                <a:prstClr val="black"/>
              </a:solidFill>
              <a:latin typeface="ＭＳ Ｐゴシック"/>
            </a:endParaRPr>
          </a:p>
          <a:p>
            <a:r>
              <a:rPr lang="en-US" altLang="ja-JP" sz="1100" dirty="0" smtClean="0">
                <a:solidFill>
                  <a:prstClr val="black"/>
                </a:solidFill>
                <a:latin typeface="ＭＳ Ｐゴシック"/>
              </a:rPr>
              <a:t>【</a:t>
            </a:r>
            <a:r>
              <a:rPr lang="ja-JP" altLang="en-US" sz="1100" dirty="0" smtClean="0">
                <a:solidFill>
                  <a:prstClr val="black"/>
                </a:solidFill>
                <a:latin typeface="ＭＳ Ｐゴシック"/>
              </a:rPr>
              <a:t>研究デザインと分析方法</a:t>
            </a:r>
            <a:r>
              <a:rPr lang="en-US" altLang="ja-JP" sz="1100" dirty="0" smtClean="0">
                <a:solidFill>
                  <a:prstClr val="black"/>
                </a:solidFill>
                <a:latin typeface="ＭＳ Ｐゴシック"/>
              </a:rPr>
              <a:t>】 </a:t>
            </a:r>
          </a:p>
          <a:p>
            <a:r>
              <a:rPr lang="ja-JP" altLang="en-US" sz="1100" dirty="0" smtClean="0">
                <a:solidFill>
                  <a:prstClr val="black"/>
                </a:solidFill>
                <a:latin typeface="ＭＳ Ｐゴシック"/>
              </a:rPr>
              <a:t>研究デザイン：横断研究</a:t>
            </a:r>
            <a:endParaRPr lang="en-US" altLang="ja-JP" sz="1100" dirty="0" smtClean="0">
              <a:solidFill>
                <a:prstClr val="black"/>
              </a:solidFill>
              <a:latin typeface="ＭＳ Ｐゴシック"/>
            </a:endParaRPr>
          </a:p>
          <a:p>
            <a:r>
              <a:rPr lang="ja-JP" altLang="en-US" sz="1100" dirty="0" smtClean="0">
                <a:solidFill>
                  <a:prstClr val="black"/>
                </a:solidFill>
                <a:latin typeface="ＭＳ Ｐゴシック"/>
              </a:rPr>
              <a:t>分析方法：地域相関分析</a:t>
            </a:r>
            <a:endParaRPr lang="en-US" altLang="ja-JP" sz="1100" dirty="0" smtClean="0">
              <a:solidFill>
                <a:prstClr val="black"/>
              </a:solidFill>
              <a:latin typeface="ＭＳ Ｐゴシック"/>
            </a:endParaRPr>
          </a:p>
        </p:txBody>
      </p:sp>
      <p:pic>
        <p:nvPicPr>
          <p:cNvPr id="22" name="Picture 1" descr="study_field"/>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523517" y="2131064"/>
            <a:ext cx="2366260" cy="1638180"/>
          </a:xfrm>
          <a:prstGeom prst="rect">
            <a:avLst/>
          </a:prstGeom>
          <a:noFill/>
          <a:extLst>
            <a:ext uri="{909E8E84-426E-40DD-AFC4-6F175D3DCCD1}">
              <a14:hiddenFill xmlns:a14="http://schemas.microsoft.com/office/drawing/2010/main">
                <a:solidFill>
                  <a:srgbClr val="FFFFFF"/>
                </a:solidFill>
              </a14:hiddenFill>
            </a:ext>
          </a:extLst>
        </p:spPr>
      </p:pic>
      <p:sp>
        <p:nvSpPr>
          <p:cNvPr id="26" name="メモ 25"/>
          <p:cNvSpPr/>
          <p:nvPr/>
        </p:nvSpPr>
        <p:spPr>
          <a:xfrm>
            <a:off x="5001795" y="4018652"/>
            <a:ext cx="4799174" cy="465068"/>
          </a:xfrm>
          <a:prstGeom prst="foldedCorner">
            <a:avLst>
              <a:gd name="adj" fmla="val 20057"/>
            </a:avLst>
          </a:prstGeom>
          <a:solidFill>
            <a:schemeClr val="accent6">
              <a:lumMod val="20000"/>
              <a:lumOff val="80000"/>
            </a:schemeClr>
          </a:solidFill>
          <a:ln w="952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noAutofit/>
          </a:bodyPr>
          <a:lstStyle/>
          <a:p>
            <a:r>
              <a:rPr lang="ja-JP" altLang="en-US" sz="1200" dirty="0" smtClean="0">
                <a:solidFill>
                  <a:prstClr val="black"/>
                </a:solidFill>
              </a:rPr>
              <a:t>ボランティアグループ等の地域組織への参加割合が高い地域ほど、</a:t>
            </a:r>
            <a:endParaRPr lang="en-US" altLang="ja-JP" sz="1200" dirty="0" smtClean="0">
              <a:solidFill>
                <a:prstClr val="black"/>
              </a:solidFill>
            </a:endParaRPr>
          </a:p>
          <a:p>
            <a:r>
              <a:rPr lang="ja-JP" altLang="en-US" sz="1200" dirty="0" smtClean="0">
                <a:solidFill>
                  <a:prstClr val="black"/>
                </a:solidFill>
              </a:rPr>
              <a:t>認知症リスクを有する後期高齢者の割合が少ない相関が認められた。</a:t>
            </a:r>
            <a:endParaRPr lang="en-US" altLang="ja-JP" sz="1200" dirty="0" smtClean="0">
              <a:solidFill>
                <a:prstClr val="black"/>
              </a:solidFill>
            </a:endParaRPr>
          </a:p>
        </p:txBody>
      </p:sp>
      <p:sp>
        <p:nvSpPr>
          <p:cNvPr id="15" name="角丸四角形 14"/>
          <p:cNvSpPr/>
          <p:nvPr/>
        </p:nvSpPr>
        <p:spPr bwMode="auto">
          <a:xfrm>
            <a:off x="4953054" y="1278285"/>
            <a:ext cx="4897940" cy="2664477"/>
          </a:xfrm>
          <a:prstGeom prst="roundRect">
            <a:avLst>
              <a:gd name="adj" fmla="val 5943"/>
            </a:avLst>
          </a:prstGeom>
          <a:noFill/>
          <a:ln/>
        </p:spPr>
        <p:style>
          <a:lnRef idx="2">
            <a:schemeClr val="accent1"/>
          </a:lnRef>
          <a:fillRef idx="1">
            <a:schemeClr val="lt1"/>
          </a:fillRef>
          <a:effectRef idx="0">
            <a:schemeClr val="accent1"/>
          </a:effectRef>
          <a:fontRef idx="minor">
            <a:schemeClr val="dk1"/>
          </a:fontRef>
        </p:style>
        <p:txBody>
          <a:bodyPr lIns="36000" rIns="0" anchor="t" anchorCtr="0"/>
          <a:lstStyle/>
          <a:p>
            <a:pPr marL="88900" indent="-88900">
              <a:defRPr/>
            </a:pPr>
            <a:endParaRPr lang="en-US" altLang="ja-JP" sz="1200" b="1" dirty="0">
              <a:solidFill>
                <a:prstClr val="black"/>
              </a:solidFill>
              <a:latin typeface="HGｺﾞｼｯｸM"/>
              <a:ea typeface="HGｺﾞｼｯｸM"/>
            </a:endParaRPr>
          </a:p>
        </p:txBody>
      </p:sp>
      <p:sp>
        <p:nvSpPr>
          <p:cNvPr id="4" name="テキスト ボックス 3"/>
          <p:cNvSpPr txBox="1"/>
          <p:nvPr/>
        </p:nvSpPr>
        <p:spPr>
          <a:xfrm>
            <a:off x="38454" y="6639449"/>
            <a:ext cx="4380228" cy="246221"/>
          </a:xfrm>
          <a:prstGeom prst="rect">
            <a:avLst/>
          </a:prstGeom>
          <a:noFill/>
        </p:spPr>
        <p:txBody>
          <a:bodyPr wrap="none" rtlCol="0">
            <a:spAutoFit/>
          </a:bodyPr>
          <a:lstStyle/>
          <a:p>
            <a:r>
              <a:rPr lang="ja-JP" altLang="en-US" sz="1000" dirty="0" smtClean="0">
                <a:solidFill>
                  <a:prstClr val="black"/>
                </a:solidFill>
              </a:rPr>
              <a:t>図表については、厚生</a:t>
            </a:r>
            <a:r>
              <a:rPr lang="ja-JP" altLang="en-US" sz="1000" dirty="0">
                <a:solidFill>
                  <a:prstClr val="black"/>
                </a:solidFill>
              </a:rPr>
              <a:t>労働科学</a:t>
            </a:r>
            <a:r>
              <a:rPr lang="ja-JP" altLang="en-US" sz="1000" dirty="0" smtClean="0">
                <a:solidFill>
                  <a:prstClr val="black"/>
                </a:solidFill>
              </a:rPr>
              <a:t>研究班（研究代表者：近藤克則氏）からの提供</a:t>
            </a:r>
            <a:endParaRPr lang="ja-JP" altLang="en-US" sz="1000" dirty="0">
              <a:solidFill>
                <a:prstClr val="black"/>
              </a:solidFill>
            </a:endParaRPr>
          </a:p>
        </p:txBody>
      </p:sp>
      <p:pic>
        <p:nvPicPr>
          <p:cNvPr id="17" name="Picture 8"/>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a:stretch/>
        </p:blipFill>
        <p:spPr bwMode="auto">
          <a:xfrm>
            <a:off x="5421072" y="4529828"/>
            <a:ext cx="4158192" cy="2266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メモ 19"/>
          <p:cNvSpPr/>
          <p:nvPr/>
        </p:nvSpPr>
        <p:spPr>
          <a:xfrm>
            <a:off x="312033" y="3874636"/>
            <a:ext cx="4352919" cy="465068"/>
          </a:xfrm>
          <a:prstGeom prst="foldedCorner">
            <a:avLst>
              <a:gd name="adj" fmla="val 20057"/>
            </a:avLst>
          </a:prstGeom>
          <a:solidFill>
            <a:schemeClr val="accent6">
              <a:lumMod val="20000"/>
              <a:lumOff val="80000"/>
            </a:schemeClr>
          </a:solidFill>
          <a:ln w="952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noAutofit/>
          </a:bodyPr>
          <a:lstStyle/>
          <a:p>
            <a:r>
              <a:rPr lang="ja-JP" altLang="en-US" sz="1200" dirty="0" smtClean="0">
                <a:solidFill>
                  <a:prstClr val="black"/>
                </a:solidFill>
              </a:rPr>
              <a:t>趣味関係のグループへの参加割合が高い</a:t>
            </a:r>
            <a:r>
              <a:rPr lang="ja-JP" altLang="en-US" sz="1200" dirty="0">
                <a:solidFill>
                  <a:prstClr val="black"/>
                </a:solidFill>
              </a:rPr>
              <a:t>地域</a:t>
            </a:r>
            <a:r>
              <a:rPr lang="ja-JP" altLang="en-US" sz="1200" dirty="0" smtClean="0">
                <a:solidFill>
                  <a:prstClr val="black"/>
                </a:solidFill>
              </a:rPr>
              <a:t>ほど、</a:t>
            </a:r>
            <a:endParaRPr lang="en-US" altLang="ja-JP" sz="1200" dirty="0" smtClean="0">
              <a:solidFill>
                <a:prstClr val="black"/>
              </a:solidFill>
            </a:endParaRPr>
          </a:p>
          <a:p>
            <a:r>
              <a:rPr lang="ja-JP" altLang="en-US" sz="1200" dirty="0" smtClean="0">
                <a:solidFill>
                  <a:prstClr val="black"/>
                </a:solidFill>
              </a:rPr>
              <a:t>うつ得点（低いほど良い）の平均点が低い相関が認められた。</a:t>
            </a:r>
            <a:endParaRPr lang="en-US" altLang="ja-JP" sz="1200" dirty="0" smtClean="0">
              <a:solidFill>
                <a:prstClr val="black"/>
              </a:solidFill>
            </a:endParaRPr>
          </a:p>
        </p:txBody>
      </p:sp>
      <p:pic>
        <p:nvPicPr>
          <p:cNvPr id="21" name="Picture 5"/>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a:stretch/>
        </p:blipFill>
        <p:spPr bwMode="auto">
          <a:xfrm>
            <a:off x="194477" y="4411997"/>
            <a:ext cx="4375356" cy="22274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テキスト ボックス 26"/>
          <p:cNvSpPr txBox="1"/>
          <p:nvPr/>
        </p:nvSpPr>
        <p:spPr>
          <a:xfrm>
            <a:off x="125999" y="3291399"/>
            <a:ext cx="2496277" cy="492443"/>
          </a:xfrm>
          <a:prstGeom prst="rect">
            <a:avLst/>
          </a:prstGeom>
          <a:noFill/>
        </p:spPr>
        <p:txBody>
          <a:bodyPr wrap="square" rtlCol="0">
            <a:spAutoFit/>
          </a:bodyPr>
          <a:lstStyle/>
          <a:p>
            <a:r>
              <a:rPr lang="en-US" altLang="ja-JP" sz="1400" i="1" dirty="0" smtClean="0">
                <a:solidFill>
                  <a:srgbClr val="C00000"/>
                </a:solidFill>
              </a:rPr>
              <a:t>J</a:t>
            </a:r>
            <a:r>
              <a:rPr lang="en-US" altLang="ja-JP" sz="1400" dirty="0" smtClean="0">
                <a:solidFill>
                  <a:prstClr val="black"/>
                </a:solidFill>
              </a:rPr>
              <a:t>AGES</a:t>
            </a:r>
            <a:r>
              <a:rPr lang="ja-JP" altLang="en-US" sz="1200" dirty="0" smtClean="0">
                <a:solidFill>
                  <a:prstClr val="black"/>
                </a:solidFill>
              </a:rPr>
              <a:t>（日本老年学的評価研究）プロジェクト</a:t>
            </a:r>
            <a:endParaRPr lang="ja-JP" altLang="en-US" sz="1200" dirty="0">
              <a:solidFill>
                <a:prstClr val="black"/>
              </a:solidFill>
            </a:endParaRPr>
          </a:p>
        </p:txBody>
      </p:sp>
      <p:sp>
        <p:nvSpPr>
          <p:cNvPr id="28" name="メモ 27"/>
          <p:cNvSpPr/>
          <p:nvPr/>
        </p:nvSpPr>
        <p:spPr>
          <a:xfrm>
            <a:off x="4968544" y="1291132"/>
            <a:ext cx="4873889" cy="474883"/>
          </a:xfrm>
          <a:prstGeom prst="foldedCorner">
            <a:avLst>
              <a:gd name="adj" fmla="val 20057"/>
            </a:avLst>
          </a:prstGeom>
          <a:solidFill>
            <a:schemeClr val="accent6">
              <a:lumMod val="20000"/>
              <a:lumOff val="80000"/>
            </a:schemeClr>
          </a:solidFill>
          <a:ln w="952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noAutofit/>
          </a:bodyPr>
          <a:lstStyle/>
          <a:p>
            <a:r>
              <a:rPr lang="ja-JP" altLang="en-US" sz="1200" dirty="0" smtClean="0">
                <a:solidFill>
                  <a:prstClr val="black"/>
                </a:solidFill>
              </a:rPr>
              <a:t>スポーツ組織への参加割合が高い地域ほど、</a:t>
            </a:r>
            <a:endParaRPr lang="en-US" altLang="ja-JP" sz="1200" dirty="0" smtClean="0">
              <a:solidFill>
                <a:prstClr val="black"/>
              </a:solidFill>
            </a:endParaRPr>
          </a:p>
          <a:p>
            <a:r>
              <a:rPr lang="ja-JP" altLang="en-US" sz="1200" dirty="0" smtClean="0">
                <a:solidFill>
                  <a:prstClr val="black"/>
                </a:solidFill>
              </a:rPr>
              <a:t>過去</a:t>
            </a:r>
            <a:r>
              <a:rPr lang="en-US" altLang="ja-JP" sz="1200" dirty="0" smtClean="0">
                <a:solidFill>
                  <a:prstClr val="black"/>
                </a:solidFill>
              </a:rPr>
              <a:t>1</a:t>
            </a:r>
            <a:r>
              <a:rPr lang="ja-JP" altLang="en-US" sz="1200" dirty="0" smtClean="0">
                <a:solidFill>
                  <a:prstClr val="black"/>
                </a:solidFill>
              </a:rPr>
              <a:t>年間に転倒したことのある前期高齢者が少ない相関が認められた。</a:t>
            </a:r>
            <a:endParaRPr lang="en-US" altLang="ja-JP" sz="1200" dirty="0" smtClean="0">
              <a:solidFill>
                <a:prstClr val="black"/>
              </a:solidFill>
            </a:endParaRPr>
          </a:p>
        </p:txBody>
      </p:sp>
      <p:sp>
        <p:nvSpPr>
          <p:cNvPr id="10" name="テキスト ボックス 9"/>
          <p:cNvSpPr txBox="1"/>
          <p:nvPr/>
        </p:nvSpPr>
        <p:spPr>
          <a:xfrm>
            <a:off x="54261" y="1278288"/>
            <a:ext cx="4829239" cy="2462213"/>
          </a:xfrm>
          <a:prstGeom prst="rect">
            <a:avLst/>
          </a:prstGeom>
          <a:no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sz="1400" b="1" dirty="0" smtClean="0">
                <a:solidFill>
                  <a:prstClr val="black"/>
                </a:solidFill>
                <a:latin typeface="HGｺﾞｼｯｸM"/>
                <a:ea typeface="HGｺﾞｼｯｸM"/>
              </a:rPr>
              <a:t>調査方法</a:t>
            </a:r>
            <a:endParaRPr lang="en-US" altLang="ja-JP" sz="1400" b="1" dirty="0" smtClean="0">
              <a:solidFill>
                <a:prstClr val="black"/>
              </a:solidFill>
              <a:latin typeface="HGｺﾞｼｯｸM"/>
              <a:ea typeface="HGｺﾞｼｯｸM"/>
            </a:endParaRPr>
          </a:p>
          <a:p>
            <a:endParaRPr lang="en-US" altLang="ja-JP" sz="1400" b="1" dirty="0">
              <a:solidFill>
                <a:prstClr val="black"/>
              </a:solidFill>
              <a:latin typeface="HGｺﾞｼｯｸM"/>
              <a:ea typeface="HGｺﾞｼｯｸM"/>
            </a:endParaRPr>
          </a:p>
          <a:p>
            <a:endParaRPr lang="en-US" altLang="ja-JP" sz="1400" b="1" dirty="0" smtClean="0">
              <a:solidFill>
                <a:prstClr val="black"/>
              </a:solidFill>
              <a:latin typeface="HGｺﾞｼｯｸM"/>
              <a:ea typeface="HGｺﾞｼｯｸM"/>
            </a:endParaRPr>
          </a:p>
          <a:p>
            <a:endParaRPr lang="en-US" altLang="ja-JP" sz="1400" b="1" dirty="0">
              <a:solidFill>
                <a:prstClr val="black"/>
              </a:solidFill>
              <a:latin typeface="HGｺﾞｼｯｸM"/>
              <a:ea typeface="HGｺﾞｼｯｸM"/>
            </a:endParaRPr>
          </a:p>
          <a:p>
            <a:endParaRPr lang="en-US" altLang="ja-JP" sz="1400" b="1" dirty="0" smtClean="0">
              <a:solidFill>
                <a:prstClr val="black"/>
              </a:solidFill>
              <a:latin typeface="HGｺﾞｼｯｸM"/>
              <a:ea typeface="HGｺﾞｼｯｸM"/>
            </a:endParaRPr>
          </a:p>
          <a:p>
            <a:endParaRPr lang="en-US" altLang="ja-JP" sz="1400" b="1" dirty="0">
              <a:solidFill>
                <a:prstClr val="black"/>
              </a:solidFill>
              <a:latin typeface="HGｺﾞｼｯｸM"/>
              <a:ea typeface="HGｺﾞｼｯｸM"/>
            </a:endParaRPr>
          </a:p>
          <a:p>
            <a:endParaRPr lang="en-US" altLang="ja-JP" sz="1400" b="1" dirty="0" smtClean="0">
              <a:solidFill>
                <a:prstClr val="black"/>
              </a:solidFill>
              <a:latin typeface="HGｺﾞｼｯｸM"/>
              <a:ea typeface="HGｺﾞｼｯｸM"/>
            </a:endParaRPr>
          </a:p>
          <a:p>
            <a:endParaRPr lang="en-US" altLang="ja-JP" sz="1400" b="1" dirty="0">
              <a:solidFill>
                <a:prstClr val="black"/>
              </a:solidFill>
              <a:latin typeface="HGｺﾞｼｯｸM"/>
              <a:ea typeface="HGｺﾞｼｯｸM"/>
            </a:endParaRPr>
          </a:p>
          <a:p>
            <a:endParaRPr lang="en-US" altLang="ja-JP" sz="1400" b="1" dirty="0" smtClean="0">
              <a:solidFill>
                <a:prstClr val="black"/>
              </a:solidFill>
              <a:latin typeface="HGｺﾞｼｯｸM"/>
              <a:ea typeface="HGｺﾞｼｯｸM"/>
            </a:endParaRPr>
          </a:p>
          <a:p>
            <a:endParaRPr lang="en-US" altLang="ja-JP" sz="1400" b="1" dirty="0">
              <a:solidFill>
                <a:prstClr val="black"/>
              </a:solidFill>
              <a:latin typeface="HGｺﾞｼｯｸM"/>
              <a:ea typeface="HGｺﾞｼｯｸM"/>
            </a:endParaRPr>
          </a:p>
          <a:p>
            <a:endParaRPr lang="en-US" altLang="ja-JP" sz="1400" b="1" dirty="0" smtClean="0">
              <a:solidFill>
                <a:prstClr val="black"/>
              </a:solidFill>
              <a:latin typeface="HGｺﾞｼｯｸM"/>
              <a:ea typeface="HGｺﾞｼｯｸM"/>
            </a:endParaRPr>
          </a:p>
        </p:txBody>
      </p:sp>
      <p:sp>
        <p:nvSpPr>
          <p:cNvPr id="23" name="スライド番号プレースホルダ 10"/>
          <p:cNvSpPr>
            <a:spLocks noGrp="1"/>
          </p:cNvSpPr>
          <p:nvPr>
            <p:ph type="sldNum" sz="quarter" idx="12"/>
          </p:nvPr>
        </p:nvSpPr>
        <p:spPr>
          <a:xfrm>
            <a:off x="9494367" y="6521171"/>
            <a:ext cx="427197" cy="365125"/>
          </a:xfrm>
        </p:spPr>
        <p:txBody>
          <a:bodyPr/>
          <a:lstStyle/>
          <a:p>
            <a:r>
              <a:rPr lang="en-US" altLang="ja-JP" sz="1600" dirty="0" smtClean="0">
                <a:solidFill>
                  <a:prstClr val="black"/>
                </a:solidFill>
              </a:rPr>
              <a:t>12</a:t>
            </a:r>
            <a:endParaRPr lang="ja-JP" altLang="en-US" sz="1600" dirty="0">
              <a:solidFill>
                <a:prstClr val="black"/>
              </a:solidFill>
            </a:endParaRPr>
          </a:p>
        </p:txBody>
      </p:sp>
    </p:spTree>
    <p:extLst>
      <p:ext uri="{BB962C8B-B14F-4D97-AF65-F5344CB8AC3E}">
        <p14:creationId xmlns:p14="http://schemas.microsoft.com/office/powerpoint/2010/main" val="3405798379"/>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172239" y="5481192"/>
            <a:ext cx="9517057" cy="1080120"/>
          </a:xfrm>
          <a:prstGeom prst="roundRect">
            <a:avLst>
              <a:gd name="adj" fmla="val 0"/>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indent="-174625" algn="just" fontAlgn="base">
              <a:spcBef>
                <a:spcPct val="0"/>
              </a:spcBef>
              <a:spcAft>
                <a:spcPct val="0"/>
              </a:spcAft>
            </a:pPr>
            <a:endParaRPr lang="en-US" altLang="ja-JP" sz="1500" dirty="0" smtClean="0">
              <a:solidFill>
                <a:prstClr val="black"/>
              </a:solidFill>
            </a:endParaRPr>
          </a:p>
          <a:p>
            <a:pPr marL="174625" indent="-174625" algn="just" fontAlgn="base">
              <a:spcBef>
                <a:spcPct val="0"/>
              </a:spcBef>
              <a:spcAft>
                <a:spcPct val="0"/>
              </a:spcAft>
            </a:pPr>
            <a:r>
              <a:rPr lang="ja-JP" altLang="en-US" sz="1500" dirty="0">
                <a:solidFill>
                  <a:prstClr val="black"/>
                </a:solidFill>
              </a:rPr>
              <a:t>　</a:t>
            </a:r>
            <a:r>
              <a:rPr lang="ja-JP" altLang="en-US" sz="1500" dirty="0" smtClean="0">
                <a:solidFill>
                  <a:prstClr val="black"/>
                </a:solidFill>
              </a:rPr>
              <a:t>○　</a:t>
            </a:r>
            <a:r>
              <a:rPr lang="ja-JP" altLang="en-US" sz="1500" u="sng" dirty="0" smtClean="0">
                <a:solidFill>
                  <a:srgbClr val="FF0000"/>
                </a:solidFill>
              </a:rPr>
              <a:t>定年後の社会</a:t>
            </a:r>
            <a:r>
              <a:rPr lang="ja-JP" altLang="en-US" sz="1500" u="sng" dirty="0">
                <a:solidFill>
                  <a:srgbClr val="FF0000"/>
                </a:solidFill>
              </a:rPr>
              <a:t>参加を支援する等を通じて、シニア世代に担い手になってもらうことにより、社会的役割や自己実現を果たすことが、介護予防に</a:t>
            </a:r>
            <a:r>
              <a:rPr lang="ja-JP" altLang="en-US" sz="1500" dirty="0">
                <a:solidFill>
                  <a:prstClr val="black"/>
                </a:solidFill>
              </a:rPr>
              <a:t>もつながる。</a:t>
            </a:r>
            <a:endParaRPr lang="en-US" altLang="ja-JP" sz="1500" dirty="0">
              <a:solidFill>
                <a:prstClr val="black"/>
              </a:solidFill>
            </a:endParaRPr>
          </a:p>
        </p:txBody>
      </p:sp>
      <p:sp>
        <p:nvSpPr>
          <p:cNvPr id="4" name="タイトル 1"/>
          <p:cNvSpPr txBox="1">
            <a:spLocks/>
          </p:cNvSpPr>
          <p:nvPr/>
        </p:nvSpPr>
        <p:spPr bwMode="auto">
          <a:xfrm>
            <a:off x="1" y="3680"/>
            <a:ext cx="9906000" cy="43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defRPr/>
            </a:pPr>
            <a:r>
              <a:rPr lang="ja-JP" altLang="en-US" sz="2400" b="1" kern="0" dirty="0" smtClean="0">
                <a:solidFill>
                  <a:prstClr val="black"/>
                </a:solidFill>
                <a:latin typeface="HG丸ｺﾞｼｯｸM-PRO" panose="020F0600000000000000" pitchFamily="50" charset="-128"/>
                <a:ea typeface="HG丸ｺﾞｼｯｸM-PRO" panose="020F0600000000000000" pitchFamily="50" charset="-128"/>
              </a:rPr>
              <a:t>これからの介護予防の具体的アプローチについて</a:t>
            </a:r>
            <a:endParaRPr lang="en-US" altLang="ja-JP" sz="2400" b="1" kern="0"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5" name="角丸四角形 4"/>
          <p:cNvSpPr/>
          <p:nvPr/>
        </p:nvSpPr>
        <p:spPr>
          <a:xfrm>
            <a:off x="172239" y="1016696"/>
            <a:ext cx="9517057" cy="1656184"/>
          </a:xfrm>
          <a:prstGeom prst="roundRect">
            <a:avLst>
              <a:gd name="adj" fmla="val 0"/>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indent="-174625" algn="just" fontAlgn="base">
              <a:spcBef>
                <a:spcPct val="0"/>
              </a:spcBef>
              <a:spcAft>
                <a:spcPct val="0"/>
              </a:spcAft>
            </a:pPr>
            <a:r>
              <a:rPr lang="ja-JP" altLang="en-US" sz="1500" dirty="0" smtClean="0">
                <a:solidFill>
                  <a:prstClr val="black"/>
                </a:solidFill>
              </a:rPr>
              <a:t>　○　リハ職等が、ケアカンファレンス</a:t>
            </a:r>
            <a:r>
              <a:rPr lang="ja-JP" altLang="en-US" sz="1500" dirty="0">
                <a:solidFill>
                  <a:prstClr val="black"/>
                </a:solidFill>
              </a:rPr>
              <a:t>等</a:t>
            </a:r>
            <a:r>
              <a:rPr lang="ja-JP" altLang="en-US" sz="1500" dirty="0" smtClean="0">
                <a:solidFill>
                  <a:prstClr val="black"/>
                </a:solidFill>
              </a:rPr>
              <a:t>に参加することにより、疾病の特徴を踏まえた生活行為の改善の見通しを立てることが可能となり、要支援者等の有する能力を最大限に引き出すための方法を検討しやすくなる。</a:t>
            </a:r>
            <a:endParaRPr lang="en-US" altLang="ja-JP" sz="1500" dirty="0">
              <a:solidFill>
                <a:prstClr val="black"/>
              </a:solidFill>
            </a:endParaRPr>
          </a:p>
          <a:p>
            <a:pPr marL="174625" indent="-174625" algn="just" fontAlgn="base">
              <a:spcBef>
                <a:spcPct val="0"/>
              </a:spcBef>
              <a:spcAft>
                <a:spcPct val="0"/>
              </a:spcAft>
            </a:pPr>
            <a:r>
              <a:rPr lang="ja-JP" altLang="en-US" sz="1500" dirty="0" smtClean="0">
                <a:solidFill>
                  <a:prstClr val="black"/>
                </a:solidFill>
              </a:rPr>
              <a:t>　○　リハ職等が、通所と訪問の双方に一貫して集中的に関わることで、居宅や地域での生活環境を踏まえた適切なアセスメントに基づく</a:t>
            </a:r>
            <a:r>
              <a:rPr lang="en-US" altLang="ja-JP" sz="1500" dirty="0" smtClean="0">
                <a:solidFill>
                  <a:prstClr val="black"/>
                </a:solidFill>
              </a:rPr>
              <a:t>ADL</a:t>
            </a:r>
            <a:r>
              <a:rPr lang="ja-JP" altLang="en-US" sz="1500" dirty="0" smtClean="0">
                <a:solidFill>
                  <a:prstClr val="black"/>
                </a:solidFill>
              </a:rPr>
              <a:t>訓練や</a:t>
            </a:r>
            <a:r>
              <a:rPr lang="en-US" altLang="ja-JP" sz="1500" dirty="0" smtClean="0">
                <a:solidFill>
                  <a:prstClr val="black"/>
                </a:solidFill>
              </a:rPr>
              <a:t>IADL</a:t>
            </a:r>
            <a:r>
              <a:rPr lang="ja-JP" altLang="en-US" sz="1500" dirty="0" smtClean="0">
                <a:solidFill>
                  <a:prstClr val="black"/>
                </a:solidFill>
              </a:rPr>
              <a:t>訓練を提供することにより、「活動」を高めることができる。</a:t>
            </a:r>
            <a:endParaRPr lang="en-US" altLang="ja-JP" sz="1500" dirty="0" smtClean="0">
              <a:solidFill>
                <a:prstClr val="black"/>
              </a:solidFill>
            </a:endParaRPr>
          </a:p>
          <a:p>
            <a:pPr marL="174625" indent="-174625" algn="just" fontAlgn="base">
              <a:spcBef>
                <a:spcPct val="0"/>
              </a:spcBef>
              <a:spcAft>
                <a:spcPct val="0"/>
              </a:spcAft>
            </a:pPr>
            <a:r>
              <a:rPr lang="ja-JP" altLang="en-US" sz="1500" dirty="0">
                <a:solidFill>
                  <a:prstClr val="black"/>
                </a:solidFill>
              </a:rPr>
              <a:t>　</a:t>
            </a:r>
            <a:r>
              <a:rPr lang="ja-JP" altLang="en-US" sz="1500" dirty="0" smtClean="0">
                <a:solidFill>
                  <a:prstClr val="black"/>
                </a:solidFill>
              </a:rPr>
              <a:t>○　</a:t>
            </a:r>
            <a:r>
              <a:rPr lang="ja-JP" altLang="en-US" sz="1500" u="sng" dirty="0" smtClean="0">
                <a:solidFill>
                  <a:srgbClr val="FF0000"/>
                </a:solidFill>
              </a:rPr>
              <a:t>リハ職等が、住民運営の通いの場において、参加者の状態に応じて、安全な動き方等、適切な助言を行うことにより、生活機能の低下の程度にかかわらず、様々な状態の高齢者の参加が可能</a:t>
            </a:r>
            <a:r>
              <a:rPr lang="ja-JP" altLang="en-US" sz="1500" dirty="0" smtClean="0">
                <a:solidFill>
                  <a:prstClr val="black"/>
                </a:solidFill>
              </a:rPr>
              <a:t>となる。</a:t>
            </a:r>
            <a:endParaRPr lang="en-US" altLang="ja-JP" sz="1500" dirty="0" smtClean="0">
              <a:solidFill>
                <a:prstClr val="black"/>
              </a:solidFill>
            </a:endParaRPr>
          </a:p>
        </p:txBody>
      </p:sp>
      <p:sp>
        <p:nvSpPr>
          <p:cNvPr id="6" name="角丸四角形 5"/>
          <p:cNvSpPr/>
          <p:nvPr/>
        </p:nvSpPr>
        <p:spPr>
          <a:xfrm>
            <a:off x="172239" y="2960912"/>
            <a:ext cx="9517057" cy="2160240"/>
          </a:xfrm>
          <a:prstGeom prst="roundRect">
            <a:avLst>
              <a:gd name="adj" fmla="val 0"/>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indent="-174625" algn="just" fontAlgn="base">
              <a:spcBef>
                <a:spcPct val="0"/>
              </a:spcBef>
              <a:spcAft>
                <a:spcPct val="0"/>
              </a:spcAft>
            </a:pPr>
            <a:r>
              <a:rPr lang="ja-JP" altLang="en-US" sz="1500" dirty="0" smtClean="0">
                <a:solidFill>
                  <a:prstClr val="black"/>
                </a:solidFill>
              </a:rPr>
              <a:t>　</a:t>
            </a:r>
            <a:endParaRPr lang="en-US" altLang="ja-JP" sz="1500" dirty="0" smtClean="0">
              <a:solidFill>
                <a:prstClr val="black"/>
              </a:solidFill>
            </a:endParaRPr>
          </a:p>
          <a:p>
            <a:pPr marL="174625" indent="-174625" algn="just" fontAlgn="base">
              <a:spcBef>
                <a:spcPct val="0"/>
              </a:spcBef>
              <a:spcAft>
                <a:spcPct val="0"/>
              </a:spcAft>
            </a:pPr>
            <a:r>
              <a:rPr lang="ja-JP" altLang="en-US" sz="1500" dirty="0">
                <a:solidFill>
                  <a:prstClr val="black"/>
                </a:solidFill>
              </a:rPr>
              <a:t>　</a:t>
            </a:r>
            <a:r>
              <a:rPr lang="ja-JP" altLang="en-US" sz="1500" dirty="0" smtClean="0">
                <a:solidFill>
                  <a:prstClr val="black"/>
                </a:solidFill>
              </a:rPr>
              <a:t>○　</a:t>
            </a:r>
            <a:r>
              <a:rPr lang="ja-JP" altLang="ja-JP" sz="1500" u="sng" dirty="0" smtClean="0">
                <a:solidFill>
                  <a:srgbClr val="FF0000"/>
                </a:solidFill>
              </a:rPr>
              <a:t>市町村が住民</a:t>
            </a:r>
            <a:r>
              <a:rPr lang="ja-JP" altLang="ja-JP" sz="1500" u="sng" dirty="0">
                <a:solidFill>
                  <a:srgbClr val="FF0000"/>
                </a:solidFill>
              </a:rPr>
              <a:t>に対し強い動機付けを行い、住民主体の活動的な通いの場</a:t>
            </a:r>
            <a:r>
              <a:rPr lang="ja-JP" altLang="ja-JP" sz="1500" u="sng" dirty="0" smtClean="0">
                <a:solidFill>
                  <a:srgbClr val="FF0000"/>
                </a:solidFill>
              </a:rPr>
              <a:t>を</a:t>
            </a:r>
            <a:r>
              <a:rPr lang="ja-JP" altLang="en-US" sz="1500" u="sng" dirty="0" smtClean="0">
                <a:solidFill>
                  <a:srgbClr val="FF0000"/>
                </a:solidFill>
              </a:rPr>
              <a:t>創出</a:t>
            </a:r>
            <a:r>
              <a:rPr lang="ja-JP" altLang="ja-JP" sz="1500" dirty="0" smtClean="0">
                <a:solidFill>
                  <a:prstClr val="black"/>
                </a:solidFill>
              </a:rPr>
              <a:t>する。</a:t>
            </a:r>
            <a:endParaRPr lang="en-US" altLang="ja-JP" sz="1500" dirty="0" smtClean="0">
              <a:solidFill>
                <a:prstClr val="black"/>
              </a:solidFill>
            </a:endParaRPr>
          </a:p>
          <a:p>
            <a:pPr marL="174625" indent="-174625" algn="just" fontAlgn="base">
              <a:spcBef>
                <a:spcPct val="0"/>
              </a:spcBef>
              <a:spcAft>
                <a:spcPct val="0"/>
              </a:spcAft>
            </a:pPr>
            <a:r>
              <a:rPr lang="ja-JP" altLang="en-US" sz="1500" dirty="0">
                <a:solidFill>
                  <a:prstClr val="black"/>
                </a:solidFill>
              </a:rPr>
              <a:t>　</a:t>
            </a:r>
            <a:r>
              <a:rPr lang="ja-JP" altLang="en-US" sz="1500" dirty="0" smtClean="0">
                <a:solidFill>
                  <a:prstClr val="black"/>
                </a:solidFill>
              </a:rPr>
              <a:t>○　住民主体の体操教室などの</a:t>
            </a:r>
            <a:r>
              <a:rPr lang="ja-JP" altLang="en-US" sz="1500" u="sng" dirty="0" smtClean="0">
                <a:solidFill>
                  <a:srgbClr val="FF0000"/>
                </a:solidFill>
              </a:rPr>
              <a:t>通いの場は、高齢者自身が一定の知識を取得した上で指導役を担うことにより役割や生きがいを認識するとともに、幅広い年齢や状態の高齢者が参加することにより、高齢者同士の助け合いや学びの場として魅力的な場に</a:t>
            </a:r>
            <a:r>
              <a:rPr lang="ja-JP" altLang="en-US" sz="1500" dirty="0" smtClean="0">
                <a:solidFill>
                  <a:prstClr val="black"/>
                </a:solidFill>
              </a:rPr>
              <a:t>なる。また、参加している高齢者も指導者として通いの場の運営に参加するという動機づけにもつながっていく。</a:t>
            </a:r>
            <a:endParaRPr lang="en-US" altLang="ja-JP" sz="1500" dirty="0">
              <a:solidFill>
                <a:prstClr val="black"/>
              </a:solidFill>
            </a:endParaRPr>
          </a:p>
          <a:p>
            <a:pPr marL="174625" indent="-174625" algn="just" fontAlgn="base">
              <a:spcBef>
                <a:spcPct val="0"/>
              </a:spcBef>
              <a:spcAft>
                <a:spcPct val="0"/>
              </a:spcAft>
            </a:pPr>
            <a:r>
              <a:rPr lang="ja-JP" altLang="en-US" sz="1500" dirty="0">
                <a:solidFill>
                  <a:prstClr val="black"/>
                </a:solidFill>
              </a:rPr>
              <a:t>　</a:t>
            </a:r>
            <a:r>
              <a:rPr lang="ja-JP" altLang="en-US" sz="1500" dirty="0" smtClean="0">
                <a:solidFill>
                  <a:prstClr val="black"/>
                </a:solidFill>
              </a:rPr>
              <a:t>○　</a:t>
            </a:r>
            <a:r>
              <a:rPr lang="ja-JP" altLang="ja-JP" sz="1500" u="sng" dirty="0" smtClean="0">
                <a:solidFill>
                  <a:srgbClr val="FF0000"/>
                </a:solidFill>
              </a:rPr>
              <a:t>市町村</a:t>
            </a:r>
            <a:r>
              <a:rPr lang="ja-JP" altLang="en-US" sz="1500" u="sng" dirty="0">
                <a:solidFill>
                  <a:srgbClr val="FF0000"/>
                </a:solidFill>
              </a:rPr>
              <a:t>の</a:t>
            </a:r>
            <a:r>
              <a:rPr lang="ja-JP" altLang="en-US" sz="1500" u="sng" dirty="0" smtClean="0">
                <a:solidFill>
                  <a:srgbClr val="FF0000"/>
                </a:solidFill>
              </a:rPr>
              <a:t>積極的な広報により、</a:t>
            </a:r>
            <a:r>
              <a:rPr lang="ja-JP" altLang="ja-JP" sz="1500" u="sng" dirty="0" smtClean="0">
                <a:solidFill>
                  <a:srgbClr val="FF0000"/>
                </a:solidFill>
              </a:rPr>
              <a:t>生活</a:t>
            </a:r>
            <a:r>
              <a:rPr lang="ja-JP" altLang="ja-JP" sz="1500" u="sng" dirty="0">
                <a:solidFill>
                  <a:srgbClr val="FF0000"/>
                </a:solidFill>
              </a:rPr>
              <a:t>機能の改善</a:t>
            </a:r>
            <a:r>
              <a:rPr lang="ja-JP" altLang="ja-JP" sz="1500" u="sng" dirty="0" smtClean="0">
                <a:solidFill>
                  <a:srgbClr val="FF0000"/>
                </a:solidFill>
              </a:rPr>
              <a:t>効果</a:t>
            </a:r>
            <a:r>
              <a:rPr lang="ja-JP" altLang="en-US" sz="1500" u="sng" dirty="0" smtClean="0">
                <a:solidFill>
                  <a:srgbClr val="FF0000"/>
                </a:solidFill>
              </a:rPr>
              <a:t>が住民に理解され、更に、</a:t>
            </a:r>
            <a:r>
              <a:rPr lang="ja-JP" altLang="ja-JP" sz="1500" u="sng" dirty="0" smtClean="0">
                <a:solidFill>
                  <a:srgbClr val="FF0000"/>
                </a:solidFill>
              </a:rPr>
              <a:t>実際</a:t>
            </a:r>
            <a:r>
              <a:rPr lang="ja-JP" altLang="ja-JP" sz="1500" u="sng" dirty="0">
                <a:solidFill>
                  <a:srgbClr val="FF0000"/>
                </a:solidFill>
              </a:rPr>
              <a:t>に生活</a:t>
            </a:r>
            <a:r>
              <a:rPr lang="ja-JP" altLang="ja-JP" sz="1500" u="sng" dirty="0" smtClean="0">
                <a:solidFill>
                  <a:srgbClr val="FF0000"/>
                </a:solidFill>
              </a:rPr>
              <a:t>機能</a:t>
            </a:r>
            <a:r>
              <a:rPr lang="ja-JP" altLang="en-US" sz="1500" u="sng" dirty="0" smtClean="0">
                <a:solidFill>
                  <a:srgbClr val="FF0000"/>
                </a:solidFill>
              </a:rPr>
              <a:t>の</a:t>
            </a:r>
            <a:r>
              <a:rPr lang="ja-JP" altLang="ja-JP" sz="1500" u="sng" dirty="0" smtClean="0">
                <a:solidFill>
                  <a:srgbClr val="FF0000"/>
                </a:solidFill>
              </a:rPr>
              <a:t>改善</a:t>
            </a:r>
            <a:r>
              <a:rPr lang="ja-JP" altLang="ja-JP" sz="1500" u="sng" dirty="0">
                <a:solidFill>
                  <a:srgbClr val="FF0000"/>
                </a:solidFill>
              </a:rPr>
              <a:t>した</a:t>
            </a:r>
            <a:r>
              <a:rPr lang="ja-JP" altLang="ja-JP" sz="1500" u="sng" dirty="0" smtClean="0">
                <a:solidFill>
                  <a:srgbClr val="FF0000"/>
                </a:solidFill>
              </a:rPr>
              <a:t>参加者</a:t>
            </a:r>
            <a:r>
              <a:rPr lang="ja-JP" altLang="en-US" sz="1500" u="sng" dirty="0" smtClean="0">
                <a:solidFill>
                  <a:srgbClr val="FF0000"/>
                </a:solidFill>
              </a:rPr>
              <a:t>の声が口コミ等により拡がることで</a:t>
            </a:r>
            <a:r>
              <a:rPr lang="ja-JP" altLang="ja-JP" sz="1500" u="sng" dirty="0" smtClean="0">
                <a:solidFill>
                  <a:srgbClr val="FF0000"/>
                </a:solidFill>
              </a:rPr>
              <a:t>、</a:t>
            </a:r>
            <a:r>
              <a:rPr lang="ja-JP" altLang="ja-JP" sz="1500" u="sng" dirty="0">
                <a:solidFill>
                  <a:srgbClr val="FF0000"/>
                </a:solidFill>
              </a:rPr>
              <a:t>住民主体の通いの場が新たに展開</a:t>
            </a:r>
            <a:r>
              <a:rPr lang="ja-JP" altLang="ja-JP" sz="1500" dirty="0">
                <a:solidFill>
                  <a:prstClr val="black"/>
                </a:solidFill>
              </a:rPr>
              <a:t>されるようになる</a:t>
            </a:r>
            <a:r>
              <a:rPr lang="ja-JP" altLang="ja-JP" sz="1500" dirty="0" smtClean="0">
                <a:solidFill>
                  <a:prstClr val="black"/>
                </a:solidFill>
              </a:rPr>
              <a:t>。</a:t>
            </a:r>
            <a:endParaRPr lang="en-US" altLang="ja-JP" sz="1500" dirty="0" smtClean="0">
              <a:solidFill>
                <a:prstClr val="black"/>
              </a:solidFill>
            </a:endParaRPr>
          </a:p>
          <a:p>
            <a:pPr marL="174625" indent="-174625" algn="just" fontAlgn="base">
              <a:spcBef>
                <a:spcPct val="0"/>
              </a:spcBef>
              <a:spcAft>
                <a:spcPct val="0"/>
              </a:spcAft>
            </a:pPr>
            <a:r>
              <a:rPr lang="ja-JP" altLang="en-US" sz="1500" dirty="0">
                <a:solidFill>
                  <a:prstClr val="black"/>
                </a:solidFill>
              </a:rPr>
              <a:t>　</a:t>
            </a:r>
            <a:r>
              <a:rPr lang="ja-JP" altLang="en-US" sz="1500" dirty="0" smtClean="0">
                <a:solidFill>
                  <a:prstClr val="black"/>
                </a:solidFill>
              </a:rPr>
              <a:t>○　</a:t>
            </a:r>
            <a:r>
              <a:rPr lang="ja-JP" altLang="ja-JP" sz="1500" dirty="0" smtClean="0">
                <a:solidFill>
                  <a:prstClr val="black"/>
                </a:solidFill>
              </a:rPr>
              <a:t>この</a:t>
            </a:r>
            <a:r>
              <a:rPr lang="ja-JP" altLang="en-US" sz="1500" dirty="0" smtClean="0">
                <a:solidFill>
                  <a:prstClr val="black"/>
                </a:solidFill>
              </a:rPr>
              <a:t>ような</a:t>
            </a:r>
            <a:r>
              <a:rPr lang="ja-JP" altLang="ja-JP" sz="1500" dirty="0" smtClean="0">
                <a:solidFill>
                  <a:prstClr val="black"/>
                </a:solidFill>
              </a:rPr>
              <a:t>好循環</a:t>
            </a:r>
            <a:r>
              <a:rPr lang="ja-JP" altLang="en-US" sz="1500" dirty="0" smtClean="0">
                <a:solidFill>
                  <a:prstClr val="black"/>
                </a:solidFill>
              </a:rPr>
              <a:t>が生まれると</a:t>
            </a:r>
            <a:r>
              <a:rPr lang="ja-JP" altLang="ja-JP" sz="1500" dirty="0" smtClean="0">
                <a:solidFill>
                  <a:prstClr val="black"/>
                </a:solidFill>
              </a:rPr>
              <a:t>、住民</a:t>
            </a:r>
            <a:r>
              <a:rPr lang="ja-JP" altLang="ja-JP" sz="1500" dirty="0">
                <a:solidFill>
                  <a:prstClr val="black"/>
                </a:solidFill>
              </a:rPr>
              <a:t>主体の活動的な通いの</a:t>
            </a:r>
            <a:r>
              <a:rPr lang="ja-JP" altLang="ja-JP" sz="1500" dirty="0" smtClean="0">
                <a:solidFill>
                  <a:prstClr val="black"/>
                </a:solidFill>
              </a:rPr>
              <a:t>場</a:t>
            </a:r>
            <a:r>
              <a:rPr lang="ja-JP" altLang="en-US" sz="1500" dirty="0" smtClean="0">
                <a:solidFill>
                  <a:prstClr val="black"/>
                </a:solidFill>
              </a:rPr>
              <a:t>が持続的に拡大していく。</a:t>
            </a:r>
            <a:endParaRPr lang="ja-JP" altLang="ja-JP" sz="1500" dirty="0">
              <a:solidFill>
                <a:prstClr val="black"/>
              </a:solidFill>
            </a:endParaRPr>
          </a:p>
        </p:txBody>
      </p:sp>
      <p:sp>
        <p:nvSpPr>
          <p:cNvPr id="7" name="角丸四角形 6"/>
          <p:cNvSpPr/>
          <p:nvPr/>
        </p:nvSpPr>
        <p:spPr>
          <a:xfrm>
            <a:off x="172252" y="5373216"/>
            <a:ext cx="3628757" cy="324000"/>
          </a:xfrm>
          <a:prstGeom prst="roundRect">
            <a:avLst/>
          </a:prstGeom>
          <a:solidFill>
            <a:schemeClr val="accent1">
              <a:lumMod val="20000"/>
              <a:lumOff val="80000"/>
            </a:schemeClr>
          </a:solidFill>
          <a:ln w="635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dirty="0">
                <a:solidFill>
                  <a:prstClr val="black"/>
                </a:solidFill>
                <a:latin typeface="ＭＳ Ｐゴシック"/>
              </a:rPr>
              <a:t>高齢者</a:t>
            </a:r>
            <a:r>
              <a:rPr lang="ja-JP" altLang="en-US" sz="1400" dirty="0" smtClean="0">
                <a:solidFill>
                  <a:prstClr val="black"/>
                </a:solidFill>
                <a:latin typeface="ＭＳ Ｐゴシック"/>
              </a:rPr>
              <a:t>の社会参加を通じた介護予防の推進</a:t>
            </a:r>
            <a:endParaRPr lang="ja-JP" altLang="en-US" sz="1400" dirty="0">
              <a:solidFill>
                <a:prstClr val="black"/>
              </a:solidFill>
              <a:latin typeface="ＭＳ Ｐゴシック"/>
            </a:endParaRPr>
          </a:p>
        </p:txBody>
      </p:sp>
      <p:sp>
        <p:nvSpPr>
          <p:cNvPr id="8" name="角丸四角形 7"/>
          <p:cNvSpPr/>
          <p:nvPr/>
        </p:nvSpPr>
        <p:spPr>
          <a:xfrm>
            <a:off x="172232" y="2852936"/>
            <a:ext cx="2404621" cy="324000"/>
          </a:xfrm>
          <a:prstGeom prst="roundRect">
            <a:avLst/>
          </a:prstGeom>
          <a:solidFill>
            <a:schemeClr val="accent1">
              <a:lumMod val="20000"/>
              <a:lumOff val="80000"/>
            </a:schemeClr>
          </a:solidFill>
          <a:ln w="635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dirty="0" smtClean="0">
                <a:solidFill>
                  <a:prstClr val="black"/>
                </a:solidFill>
                <a:latin typeface="ＭＳ Ｐゴシック"/>
              </a:rPr>
              <a:t>住民運営の通いの場の充実</a:t>
            </a:r>
            <a:endParaRPr lang="ja-JP" altLang="en-US" sz="1400" dirty="0">
              <a:solidFill>
                <a:prstClr val="black"/>
              </a:solidFill>
              <a:latin typeface="ＭＳ Ｐゴシック"/>
            </a:endParaRPr>
          </a:p>
        </p:txBody>
      </p:sp>
      <p:sp>
        <p:nvSpPr>
          <p:cNvPr id="9" name="角丸四角形 8"/>
          <p:cNvSpPr/>
          <p:nvPr/>
        </p:nvSpPr>
        <p:spPr>
          <a:xfrm>
            <a:off x="172232" y="764704"/>
            <a:ext cx="3340725" cy="324000"/>
          </a:xfrm>
          <a:prstGeom prst="roundRect">
            <a:avLst/>
          </a:prstGeom>
          <a:solidFill>
            <a:schemeClr val="accent1">
              <a:lumMod val="20000"/>
              <a:lumOff val="80000"/>
            </a:schemeClr>
          </a:solidFill>
          <a:ln w="635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dirty="0" smtClean="0">
                <a:solidFill>
                  <a:prstClr val="black"/>
                </a:solidFill>
                <a:latin typeface="ＭＳ Ｐゴシック"/>
              </a:rPr>
              <a:t>リハ職等を活かした介護予防の機能強化</a:t>
            </a:r>
            <a:endParaRPr lang="ja-JP" altLang="en-US" sz="1400" dirty="0">
              <a:solidFill>
                <a:prstClr val="black"/>
              </a:solidFill>
              <a:latin typeface="ＭＳ Ｐゴシック"/>
            </a:endParaRPr>
          </a:p>
        </p:txBody>
      </p:sp>
      <p:sp>
        <p:nvSpPr>
          <p:cNvPr id="11" name="スライド番号プレースホルダ 2"/>
          <p:cNvSpPr txBox="1">
            <a:spLocks/>
          </p:cNvSpPr>
          <p:nvPr/>
        </p:nvSpPr>
        <p:spPr>
          <a:xfrm>
            <a:off x="9283950" y="6525344"/>
            <a:ext cx="573033" cy="365917"/>
          </a:xfrm>
          <a:prstGeom prst="rect">
            <a:avLst/>
          </a:prstGeom>
        </p:spPr>
        <p:txBody>
          <a:bodyPr vert="horz" lIns="91440" tIns="45720" rIns="91440" bIns="45720" rtlCol="0" anchor="ctr"/>
          <a:lstStyle/>
          <a:p>
            <a:pPr algn="r">
              <a:defRPr/>
            </a:pPr>
            <a:r>
              <a:rPr lang="en-US" altLang="ja-JP" dirty="0" smtClean="0">
                <a:solidFill>
                  <a:prstClr val="black"/>
                </a:solidFill>
              </a:rPr>
              <a:t>13</a:t>
            </a:r>
            <a:endParaRPr lang="ja-JP" altLang="en-US" dirty="0">
              <a:solidFill>
                <a:prstClr val="black"/>
              </a:solidFill>
            </a:endParaRPr>
          </a:p>
        </p:txBody>
      </p:sp>
    </p:spTree>
    <p:extLst>
      <p:ext uri="{BB962C8B-B14F-4D97-AF65-F5344CB8AC3E}">
        <p14:creationId xmlns:p14="http://schemas.microsoft.com/office/powerpoint/2010/main" val="10678995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角丸四角形 52"/>
          <p:cNvSpPr/>
          <p:nvPr/>
        </p:nvSpPr>
        <p:spPr>
          <a:xfrm>
            <a:off x="5119147" y="5038795"/>
            <a:ext cx="4141991" cy="828000"/>
          </a:xfrm>
          <a:prstGeom prst="roundRect">
            <a:avLst/>
          </a:prstGeom>
          <a:solidFill>
            <a:srgbClr val="FFF3FF"/>
          </a:solidFill>
          <a:ln w="254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dirty="0">
              <a:solidFill>
                <a:prstClr val="black"/>
              </a:solidFill>
            </a:endParaRPr>
          </a:p>
        </p:txBody>
      </p:sp>
      <p:sp>
        <p:nvSpPr>
          <p:cNvPr id="39" name="角丸四角形 38"/>
          <p:cNvSpPr/>
          <p:nvPr/>
        </p:nvSpPr>
        <p:spPr>
          <a:xfrm>
            <a:off x="5119147" y="4016948"/>
            <a:ext cx="4141991" cy="684000"/>
          </a:xfrm>
          <a:prstGeom prst="roundRect">
            <a:avLst/>
          </a:prstGeom>
          <a:solidFill>
            <a:srgbClr val="EFFFFF"/>
          </a:solidFill>
          <a:ln w="25400">
            <a:solidFill>
              <a:srgbClr val="00B0F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dirty="0">
              <a:solidFill>
                <a:prstClr val="black"/>
              </a:solidFill>
            </a:endParaRPr>
          </a:p>
        </p:txBody>
      </p:sp>
      <p:sp>
        <p:nvSpPr>
          <p:cNvPr id="38" name="角丸四角形 37"/>
          <p:cNvSpPr/>
          <p:nvPr/>
        </p:nvSpPr>
        <p:spPr>
          <a:xfrm>
            <a:off x="5119147" y="3429001"/>
            <a:ext cx="4141991" cy="462989"/>
          </a:xfrm>
          <a:prstGeom prst="roundRect">
            <a:avLst/>
          </a:prstGeom>
          <a:solidFill>
            <a:srgbClr val="EFFFFF"/>
          </a:solidFill>
          <a:ln w="25400">
            <a:solidFill>
              <a:srgbClr val="00B0F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dirty="0">
              <a:solidFill>
                <a:prstClr val="black"/>
              </a:solidFill>
            </a:endParaRPr>
          </a:p>
        </p:txBody>
      </p:sp>
      <p:sp>
        <p:nvSpPr>
          <p:cNvPr id="35" name="角丸四角形 34"/>
          <p:cNvSpPr/>
          <p:nvPr/>
        </p:nvSpPr>
        <p:spPr>
          <a:xfrm>
            <a:off x="5119147" y="2793346"/>
            <a:ext cx="4141991" cy="468000"/>
          </a:xfrm>
          <a:prstGeom prst="roundRect">
            <a:avLst/>
          </a:prstGeom>
          <a:solidFill>
            <a:srgbClr val="EFFFFF"/>
          </a:solidFill>
          <a:ln w="25400">
            <a:solidFill>
              <a:srgbClr val="00B0F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dirty="0">
              <a:solidFill>
                <a:prstClr val="black"/>
              </a:solidFill>
            </a:endParaRPr>
          </a:p>
        </p:txBody>
      </p:sp>
      <p:sp>
        <p:nvSpPr>
          <p:cNvPr id="17" name="角丸四角形 16"/>
          <p:cNvSpPr/>
          <p:nvPr/>
        </p:nvSpPr>
        <p:spPr>
          <a:xfrm>
            <a:off x="5119147" y="1838982"/>
            <a:ext cx="4141991" cy="797930"/>
          </a:xfrm>
          <a:prstGeom prst="roundRect">
            <a:avLst/>
          </a:prstGeom>
          <a:solidFill>
            <a:srgbClr val="EFFFFF"/>
          </a:solidFill>
          <a:ln w="25400">
            <a:solidFill>
              <a:srgbClr val="00B0F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dirty="0">
              <a:solidFill>
                <a:prstClr val="black"/>
              </a:solidFill>
            </a:endParaRPr>
          </a:p>
        </p:txBody>
      </p:sp>
      <p:sp>
        <p:nvSpPr>
          <p:cNvPr id="30" name="正方形/長方形 29"/>
          <p:cNvSpPr/>
          <p:nvPr/>
        </p:nvSpPr>
        <p:spPr>
          <a:xfrm>
            <a:off x="5048143" y="1820545"/>
            <a:ext cx="4284000" cy="4216599"/>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fontAlgn="base">
              <a:spcBef>
                <a:spcPts val="0"/>
              </a:spcBef>
              <a:spcAft>
                <a:spcPct val="0"/>
              </a:spcAft>
            </a:pPr>
            <a:r>
              <a:rPr lang="ja-JP" altLang="en-US" sz="1400" dirty="0" smtClean="0">
                <a:solidFill>
                  <a:prstClr val="black"/>
                </a:solidFill>
              </a:rPr>
              <a:t>・</a:t>
            </a:r>
            <a:r>
              <a:rPr lang="ja-JP" altLang="en-US" sz="1400" b="1" dirty="0" smtClean="0">
                <a:solidFill>
                  <a:schemeClr val="tx1"/>
                </a:solidFill>
              </a:rPr>
              <a:t>介護予防把握事業</a:t>
            </a:r>
            <a:endParaRPr lang="en-US" altLang="ja-JP" sz="1400" b="1" dirty="0">
              <a:solidFill>
                <a:schemeClr val="tx1"/>
              </a:solidFill>
            </a:endParaRPr>
          </a:p>
          <a:p>
            <a:pPr marL="180000">
              <a:spcBef>
                <a:spcPts val="0"/>
              </a:spcBef>
            </a:pPr>
            <a:r>
              <a:rPr lang="ja-JP" altLang="en-US" sz="1200" dirty="0" smtClean="0">
                <a:solidFill>
                  <a:prstClr val="black"/>
                </a:solidFill>
              </a:rPr>
              <a:t>地域の実情に応じて収集した情報等の活用により、閉じこもり等の何らかの支援を要する者を把握し、介護予防活動へつなげる。</a:t>
            </a:r>
            <a:endParaRPr lang="en-US" altLang="ja-JP" sz="1200" dirty="0" smtClean="0">
              <a:solidFill>
                <a:prstClr val="black"/>
              </a:solidFill>
            </a:endParaRPr>
          </a:p>
          <a:p>
            <a:pPr marL="180000">
              <a:spcBef>
                <a:spcPts val="0"/>
              </a:spcBef>
            </a:pPr>
            <a:endParaRPr lang="en-US" altLang="ja-JP" sz="1400" dirty="0">
              <a:solidFill>
                <a:prstClr val="black"/>
              </a:solidFill>
            </a:endParaRPr>
          </a:p>
          <a:p>
            <a:pPr fontAlgn="base">
              <a:spcBef>
                <a:spcPts val="0"/>
              </a:spcBef>
              <a:spcAft>
                <a:spcPct val="0"/>
              </a:spcAft>
            </a:pPr>
            <a:r>
              <a:rPr lang="ja-JP" altLang="en-US" sz="1400" dirty="0" smtClean="0">
                <a:solidFill>
                  <a:prstClr val="black"/>
                </a:solidFill>
              </a:rPr>
              <a:t>・ </a:t>
            </a:r>
            <a:r>
              <a:rPr lang="ja-JP" altLang="en-US" sz="1400" b="1" dirty="0">
                <a:solidFill>
                  <a:prstClr val="black"/>
                </a:solidFill>
              </a:rPr>
              <a:t>介護予防普及啓発</a:t>
            </a:r>
            <a:r>
              <a:rPr lang="ja-JP" altLang="en-US" sz="1400" b="1" dirty="0" smtClean="0">
                <a:solidFill>
                  <a:prstClr val="black"/>
                </a:solidFill>
              </a:rPr>
              <a:t>事業</a:t>
            </a:r>
            <a:endParaRPr lang="en-US" altLang="ja-JP" sz="1400" b="1" dirty="0" smtClean="0">
              <a:solidFill>
                <a:prstClr val="black"/>
              </a:solidFill>
            </a:endParaRPr>
          </a:p>
          <a:p>
            <a:pPr marL="180000" fontAlgn="base">
              <a:spcBef>
                <a:spcPts val="0"/>
              </a:spcBef>
              <a:spcAft>
                <a:spcPct val="0"/>
              </a:spcAft>
            </a:pPr>
            <a:r>
              <a:rPr lang="ja-JP" altLang="en-US" sz="1200" dirty="0">
                <a:solidFill>
                  <a:prstClr val="black"/>
                </a:solidFill>
              </a:rPr>
              <a:t>介護</a:t>
            </a:r>
            <a:r>
              <a:rPr lang="ja-JP" altLang="en-US" sz="1200" dirty="0" smtClean="0">
                <a:solidFill>
                  <a:prstClr val="black"/>
                </a:solidFill>
              </a:rPr>
              <a:t>予防活動の普及・啓発を行う。</a:t>
            </a:r>
            <a:endParaRPr lang="en-US" altLang="ja-JP" sz="1200" dirty="0" smtClean="0">
              <a:solidFill>
                <a:prstClr val="black"/>
              </a:solidFill>
            </a:endParaRPr>
          </a:p>
          <a:p>
            <a:pPr marL="180000" fontAlgn="base">
              <a:spcBef>
                <a:spcPts val="0"/>
              </a:spcBef>
              <a:spcAft>
                <a:spcPct val="0"/>
              </a:spcAft>
            </a:pPr>
            <a:endParaRPr lang="en-US" altLang="ja-JP" sz="1400" dirty="0" smtClean="0">
              <a:solidFill>
                <a:prstClr val="black"/>
              </a:solidFill>
            </a:endParaRPr>
          </a:p>
          <a:p>
            <a:pPr fontAlgn="base">
              <a:spcBef>
                <a:spcPts val="0"/>
              </a:spcBef>
              <a:spcAft>
                <a:spcPct val="0"/>
              </a:spcAft>
            </a:pPr>
            <a:r>
              <a:rPr lang="ja-JP" altLang="en-US" sz="1400" dirty="0" smtClean="0">
                <a:solidFill>
                  <a:prstClr val="black"/>
                </a:solidFill>
              </a:rPr>
              <a:t>・ </a:t>
            </a:r>
            <a:r>
              <a:rPr lang="ja-JP" altLang="en-US" sz="1400" b="1" dirty="0">
                <a:solidFill>
                  <a:prstClr val="black"/>
                </a:solidFill>
              </a:rPr>
              <a:t>地域介護予防活動支援</a:t>
            </a:r>
            <a:r>
              <a:rPr lang="ja-JP" altLang="en-US" sz="1400" b="1" dirty="0" smtClean="0">
                <a:solidFill>
                  <a:prstClr val="black"/>
                </a:solidFill>
              </a:rPr>
              <a:t>事業</a:t>
            </a:r>
            <a:endParaRPr lang="en-US" altLang="ja-JP" sz="1400" b="1" dirty="0" smtClean="0">
              <a:solidFill>
                <a:prstClr val="black"/>
              </a:solidFill>
            </a:endParaRPr>
          </a:p>
          <a:p>
            <a:pPr marL="180000" fontAlgn="base">
              <a:spcBef>
                <a:spcPts val="0"/>
              </a:spcBef>
              <a:spcAft>
                <a:spcPct val="0"/>
              </a:spcAft>
            </a:pPr>
            <a:r>
              <a:rPr lang="ja-JP" altLang="en-US" sz="1200" dirty="0" smtClean="0">
                <a:solidFill>
                  <a:prstClr val="black"/>
                </a:solidFill>
              </a:rPr>
              <a:t>地域</a:t>
            </a:r>
            <a:r>
              <a:rPr lang="ja-JP" altLang="en-US" sz="1200" dirty="0">
                <a:solidFill>
                  <a:prstClr val="black"/>
                </a:solidFill>
              </a:rPr>
              <a:t>に</a:t>
            </a:r>
            <a:r>
              <a:rPr lang="ja-JP" altLang="en-US" sz="1200" dirty="0" smtClean="0">
                <a:solidFill>
                  <a:prstClr val="black"/>
                </a:solidFill>
              </a:rPr>
              <a:t>おける住民主体の介護予防活動の育成・支援を行う。</a:t>
            </a:r>
            <a:endParaRPr lang="en-US" altLang="ja-JP" sz="1200" dirty="0" smtClean="0">
              <a:solidFill>
                <a:prstClr val="black"/>
              </a:solidFill>
            </a:endParaRPr>
          </a:p>
          <a:p>
            <a:pPr marL="180000" fontAlgn="base">
              <a:spcBef>
                <a:spcPts val="0"/>
              </a:spcBef>
              <a:spcAft>
                <a:spcPct val="0"/>
              </a:spcAft>
            </a:pPr>
            <a:endParaRPr lang="en-US" altLang="ja-JP" sz="1400" dirty="0">
              <a:solidFill>
                <a:prstClr val="black"/>
              </a:solidFill>
            </a:endParaRPr>
          </a:p>
          <a:p>
            <a:pPr fontAlgn="base">
              <a:spcBef>
                <a:spcPts val="0"/>
              </a:spcBef>
              <a:spcAft>
                <a:spcPct val="0"/>
              </a:spcAft>
            </a:pPr>
            <a:r>
              <a:rPr lang="ja-JP" altLang="en-US" sz="1400" dirty="0" smtClean="0">
                <a:solidFill>
                  <a:prstClr val="black"/>
                </a:solidFill>
              </a:rPr>
              <a:t>・ </a:t>
            </a:r>
            <a:r>
              <a:rPr lang="ja-JP" altLang="en-US" sz="1400" b="1" dirty="0" smtClean="0">
                <a:solidFill>
                  <a:prstClr val="black"/>
                </a:solidFill>
              </a:rPr>
              <a:t>一般介護</a:t>
            </a:r>
            <a:r>
              <a:rPr lang="ja-JP" altLang="en-US" sz="1400" b="1" dirty="0">
                <a:solidFill>
                  <a:prstClr val="black"/>
                </a:solidFill>
              </a:rPr>
              <a:t>予防事業評価</a:t>
            </a:r>
            <a:r>
              <a:rPr lang="ja-JP" altLang="en-US" sz="1400" b="1" dirty="0" smtClean="0">
                <a:solidFill>
                  <a:prstClr val="black"/>
                </a:solidFill>
              </a:rPr>
              <a:t>事業</a:t>
            </a:r>
            <a:endParaRPr lang="en-US" altLang="ja-JP" sz="1400" b="1" dirty="0" smtClean="0">
              <a:solidFill>
                <a:prstClr val="black"/>
              </a:solidFill>
            </a:endParaRPr>
          </a:p>
          <a:p>
            <a:pPr marL="180000" fontAlgn="base">
              <a:spcBef>
                <a:spcPts val="0"/>
              </a:spcBef>
              <a:spcAft>
                <a:spcPct val="0"/>
              </a:spcAft>
            </a:pPr>
            <a:r>
              <a:rPr lang="ja-JP" altLang="en-US" sz="1200" dirty="0">
                <a:solidFill>
                  <a:prstClr val="black"/>
                </a:solidFill>
              </a:rPr>
              <a:t>介護</a:t>
            </a:r>
            <a:r>
              <a:rPr lang="ja-JP" altLang="en-US" sz="1200" dirty="0" smtClean="0">
                <a:solidFill>
                  <a:prstClr val="black"/>
                </a:solidFill>
              </a:rPr>
              <a:t>保険事業計画に定める目標値の達成状況等の検証を行い、一般介護予防事業の事業評価を行う。</a:t>
            </a:r>
            <a:endParaRPr lang="en-US" altLang="ja-JP" sz="1200" dirty="0" smtClean="0">
              <a:solidFill>
                <a:prstClr val="black"/>
              </a:solidFill>
            </a:endParaRPr>
          </a:p>
          <a:p>
            <a:pPr fontAlgn="base">
              <a:spcBef>
                <a:spcPts val="0"/>
              </a:spcBef>
              <a:spcAft>
                <a:spcPct val="0"/>
              </a:spcAft>
            </a:pPr>
            <a:endParaRPr lang="en-US" altLang="ja-JP" sz="1400" dirty="0" smtClean="0">
              <a:solidFill>
                <a:prstClr val="black"/>
              </a:solidFill>
            </a:endParaRPr>
          </a:p>
          <a:p>
            <a:pPr fontAlgn="base">
              <a:spcBef>
                <a:spcPts val="0"/>
              </a:spcBef>
              <a:spcAft>
                <a:spcPct val="0"/>
              </a:spcAft>
            </a:pPr>
            <a:endParaRPr lang="en-US" altLang="ja-JP" sz="1400" dirty="0">
              <a:solidFill>
                <a:prstClr val="black"/>
              </a:solidFill>
            </a:endParaRPr>
          </a:p>
          <a:p>
            <a:pPr fontAlgn="base">
              <a:spcBef>
                <a:spcPts val="0"/>
              </a:spcBef>
              <a:spcAft>
                <a:spcPct val="0"/>
              </a:spcAft>
            </a:pPr>
            <a:r>
              <a:rPr lang="ja-JP" altLang="en-US" sz="1400" dirty="0">
                <a:solidFill>
                  <a:prstClr val="black"/>
                </a:solidFill>
              </a:rPr>
              <a:t>・ （新）</a:t>
            </a:r>
            <a:r>
              <a:rPr lang="ja-JP" altLang="en-US" sz="1400" b="1" dirty="0">
                <a:solidFill>
                  <a:prstClr val="black"/>
                </a:solidFill>
              </a:rPr>
              <a:t>地域リハビリテーション活動支援</a:t>
            </a:r>
            <a:r>
              <a:rPr lang="ja-JP" altLang="en-US" sz="1400" b="1" dirty="0" smtClean="0">
                <a:solidFill>
                  <a:prstClr val="black"/>
                </a:solidFill>
              </a:rPr>
              <a:t>事業</a:t>
            </a:r>
            <a:endParaRPr lang="en-US" altLang="ja-JP" sz="1400" b="1" dirty="0" smtClean="0">
              <a:solidFill>
                <a:prstClr val="black"/>
              </a:solidFill>
            </a:endParaRPr>
          </a:p>
          <a:p>
            <a:pPr marL="180000" fontAlgn="base">
              <a:spcBef>
                <a:spcPts val="0"/>
              </a:spcBef>
              <a:spcAft>
                <a:spcPct val="0"/>
              </a:spcAft>
            </a:pPr>
            <a:r>
              <a:rPr lang="ja-JP" altLang="en-US" sz="1200" dirty="0" smtClean="0">
                <a:solidFill>
                  <a:prstClr val="black"/>
                </a:solidFill>
              </a:rPr>
              <a:t>地域における介護予防の取組を機能強化するために、通所、訪問、地域ケア会議、サービス担当者会議、住民運営の通いの場等へのリハビリテーション専門職等の関与を促進する。</a:t>
            </a:r>
            <a:endParaRPr lang="en-US" altLang="ja-JP" sz="1200" dirty="0">
              <a:solidFill>
                <a:prstClr val="black"/>
              </a:solidFill>
            </a:endParaRPr>
          </a:p>
          <a:p>
            <a:pPr fontAlgn="base">
              <a:spcBef>
                <a:spcPct val="0"/>
              </a:spcBef>
              <a:spcAft>
                <a:spcPct val="0"/>
              </a:spcAft>
            </a:pPr>
            <a:endParaRPr lang="en-US" altLang="ja-JP" sz="1400" dirty="0">
              <a:solidFill>
                <a:prstClr val="black"/>
              </a:solidFill>
            </a:endParaRPr>
          </a:p>
          <a:p>
            <a:pPr fontAlgn="base">
              <a:spcBef>
                <a:spcPct val="0"/>
              </a:spcBef>
              <a:spcAft>
                <a:spcPct val="0"/>
              </a:spcAft>
            </a:pPr>
            <a:endParaRPr lang="en-US" altLang="ja-JP" sz="1400" dirty="0">
              <a:solidFill>
                <a:prstClr val="black"/>
              </a:solidFill>
            </a:endParaRPr>
          </a:p>
          <a:p>
            <a:pPr fontAlgn="base">
              <a:spcBef>
                <a:spcPct val="0"/>
              </a:spcBef>
              <a:spcAft>
                <a:spcPct val="0"/>
              </a:spcAft>
            </a:pPr>
            <a:endParaRPr lang="en-US" altLang="ja-JP" sz="1400" dirty="0">
              <a:solidFill>
                <a:prstClr val="black"/>
              </a:solidFill>
            </a:endParaRPr>
          </a:p>
          <a:p>
            <a:pPr fontAlgn="base">
              <a:spcBef>
                <a:spcPct val="0"/>
              </a:spcBef>
              <a:spcAft>
                <a:spcPct val="0"/>
              </a:spcAft>
            </a:pPr>
            <a:endParaRPr lang="en-US" altLang="ja-JP" sz="1400" dirty="0">
              <a:solidFill>
                <a:prstClr val="black"/>
              </a:solidFill>
            </a:endParaRPr>
          </a:p>
        </p:txBody>
      </p:sp>
      <p:sp>
        <p:nvSpPr>
          <p:cNvPr id="2" name="タイトル 1"/>
          <p:cNvSpPr>
            <a:spLocks noGrp="1"/>
          </p:cNvSpPr>
          <p:nvPr>
            <p:ph type="ctrTitle"/>
          </p:nvPr>
        </p:nvSpPr>
        <p:spPr>
          <a:xfrm>
            <a:off x="-15551" y="-60203"/>
            <a:ext cx="9878533" cy="404663"/>
          </a:xfrm>
          <a:noFill/>
          <a:ln>
            <a:noFill/>
          </a:ln>
        </p:spPr>
        <p:txBody>
          <a:bodyPr>
            <a:noAutofit/>
          </a:bodyPr>
          <a:lstStyle/>
          <a:p>
            <a:r>
              <a:rPr lang="ja-JP" altLang="en-US" sz="2000" b="1" dirty="0" smtClean="0">
                <a:latin typeface="HG丸ｺﾞｼｯｸM-PRO" panose="020F0600000000000000" pitchFamily="50" charset="-128"/>
                <a:ea typeface="HG丸ｺﾞｼｯｸM-PRO" panose="020F0600000000000000" pitchFamily="50" charset="-128"/>
              </a:rPr>
              <a:t>新しい介護予防事業</a:t>
            </a:r>
            <a:endParaRPr kumimoji="1" lang="ja-JP" altLang="en-US" sz="2000" b="1" dirty="0">
              <a:latin typeface="HG丸ｺﾞｼｯｸM-PRO" panose="020F0600000000000000" pitchFamily="50" charset="-128"/>
              <a:ea typeface="HG丸ｺﾞｼｯｸM-PRO" panose="020F0600000000000000" pitchFamily="50" charset="-128"/>
            </a:endParaRPr>
          </a:p>
        </p:txBody>
      </p:sp>
      <p:sp>
        <p:nvSpPr>
          <p:cNvPr id="5" name="角丸四角形 4"/>
          <p:cNvSpPr/>
          <p:nvPr/>
        </p:nvSpPr>
        <p:spPr>
          <a:xfrm>
            <a:off x="123632" y="1402648"/>
            <a:ext cx="2813146" cy="360000"/>
          </a:xfrm>
          <a:prstGeom prst="roundRect">
            <a:avLst/>
          </a:prstGeom>
          <a:solidFill>
            <a:schemeClr val="accent5">
              <a:lumMod val="40000"/>
              <a:lumOff val="60000"/>
            </a:schemeClr>
          </a:solidFill>
          <a:ln w="635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dirty="0">
                <a:solidFill>
                  <a:prstClr val="black"/>
                </a:solidFill>
              </a:rPr>
              <a:t>現行の介護予防事業</a:t>
            </a:r>
          </a:p>
        </p:txBody>
      </p:sp>
      <p:sp>
        <p:nvSpPr>
          <p:cNvPr id="12" name="正方形/長方形 11"/>
          <p:cNvSpPr/>
          <p:nvPr/>
        </p:nvSpPr>
        <p:spPr>
          <a:xfrm>
            <a:off x="123632" y="1820543"/>
            <a:ext cx="2813146" cy="3168000"/>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endParaRPr lang="en-US" altLang="ja-JP" sz="1600" b="1" dirty="0">
              <a:solidFill>
                <a:prstClr val="black"/>
              </a:solidFill>
            </a:endParaRPr>
          </a:p>
          <a:p>
            <a:pPr fontAlgn="base">
              <a:spcBef>
                <a:spcPct val="0"/>
              </a:spcBef>
              <a:spcAft>
                <a:spcPct val="0"/>
              </a:spcAft>
            </a:pPr>
            <a:endParaRPr lang="en-US" altLang="ja-JP" sz="1600" b="1" dirty="0">
              <a:solidFill>
                <a:prstClr val="black"/>
              </a:solidFill>
            </a:endParaRPr>
          </a:p>
          <a:p>
            <a:pPr fontAlgn="base">
              <a:spcBef>
                <a:spcPct val="0"/>
              </a:spcBef>
              <a:spcAft>
                <a:spcPct val="0"/>
              </a:spcAft>
            </a:pPr>
            <a:endParaRPr lang="en-US" altLang="ja-JP" sz="1600" b="1" dirty="0">
              <a:solidFill>
                <a:prstClr val="black"/>
              </a:solidFill>
            </a:endParaRPr>
          </a:p>
          <a:p>
            <a:pPr fontAlgn="base">
              <a:spcBef>
                <a:spcPct val="0"/>
              </a:spcBef>
              <a:spcAft>
                <a:spcPct val="0"/>
              </a:spcAft>
            </a:pPr>
            <a:r>
              <a:rPr lang="ja-JP" altLang="en-US" sz="1600" b="1" dirty="0">
                <a:solidFill>
                  <a:prstClr val="black"/>
                </a:solidFill>
              </a:rPr>
              <a:t>一次予防事業</a:t>
            </a:r>
            <a:endParaRPr lang="en-US" altLang="ja-JP" sz="1600" b="1" dirty="0">
              <a:solidFill>
                <a:prstClr val="black"/>
              </a:solidFill>
            </a:endParaRPr>
          </a:p>
          <a:p>
            <a:pPr fontAlgn="base">
              <a:spcBef>
                <a:spcPts val="600"/>
              </a:spcBef>
              <a:spcAft>
                <a:spcPct val="0"/>
              </a:spcAft>
            </a:pPr>
            <a:r>
              <a:rPr lang="ja-JP" altLang="en-US" sz="1400" dirty="0">
                <a:solidFill>
                  <a:prstClr val="black"/>
                </a:solidFill>
              </a:rPr>
              <a:t>・ 介護予防普及啓発事業</a:t>
            </a:r>
            <a:endParaRPr lang="en-US" altLang="ja-JP" sz="1400" dirty="0">
              <a:solidFill>
                <a:prstClr val="black"/>
              </a:solidFill>
            </a:endParaRPr>
          </a:p>
          <a:p>
            <a:pPr fontAlgn="base">
              <a:spcBef>
                <a:spcPts val="600"/>
              </a:spcBef>
              <a:spcAft>
                <a:spcPct val="0"/>
              </a:spcAft>
            </a:pPr>
            <a:r>
              <a:rPr lang="ja-JP" altLang="en-US" sz="1400" dirty="0">
                <a:solidFill>
                  <a:prstClr val="black"/>
                </a:solidFill>
              </a:rPr>
              <a:t>・ 地域介護予防活動支援事業</a:t>
            </a:r>
            <a:endParaRPr lang="en-US" altLang="ja-JP" sz="1400" dirty="0">
              <a:solidFill>
                <a:prstClr val="black"/>
              </a:solidFill>
            </a:endParaRPr>
          </a:p>
          <a:p>
            <a:pPr fontAlgn="base">
              <a:spcBef>
                <a:spcPts val="600"/>
              </a:spcBef>
              <a:spcAft>
                <a:spcPct val="0"/>
              </a:spcAft>
            </a:pPr>
            <a:r>
              <a:rPr lang="ja-JP" altLang="en-US" sz="1400" dirty="0">
                <a:solidFill>
                  <a:prstClr val="black"/>
                </a:solidFill>
              </a:rPr>
              <a:t>・ 一次予防事業評価</a:t>
            </a:r>
            <a:r>
              <a:rPr lang="ja-JP" altLang="en-US" sz="1400" dirty="0" smtClean="0">
                <a:solidFill>
                  <a:prstClr val="black"/>
                </a:solidFill>
              </a:rPr>
              <a:t>事業</a:t>
            </a:r>
            <a:endParaRPr lang="en-US" altLang="ja-JP" sz="1400" dirty="0" smtClean="0">
              <a:solidFill>
                <a:prstClr val="black"/>
              </a:solidFill>
            </a:endParaRPr>
          </a:p>
          <a:p>
            <a:pPr fontAlgn="base">
              <a:spcBef>
                <a:spcPts val="600"/>
              </a:spcBef>
              <a:spcAft>
                <a:spcPct val="0"/>
              </a:spcAft>
            </a:pPr>
            <a:endParaRPr lang="en-US" altLang="ja-JP" sz="1200" dirty="0">
              <a:solidFill>
                <a:prstClr val="black"/>
              </a:solidFill>
            </a:endParaRPr>
          </a:p>
          <a:p>
            <a:pPr fontAlgn="base">
              <a:spcBef>
                <a:spcPct val="0"/>
              </a:spcBef>
              <a:spcAft>
                <a:spcPct val="0"/>
              </a:spcAft>
            </a:pPr>
            <a:r>
              <a:rPr lang="ja-JP" altLang="en-US" sz="1600" b="1" dirty="0" smtClean="0">
                <a:solidFill>
                  <a:prstClr val="black"/>
                </a:solidFill>
              </a:rPr>
              <a:t>二次</a:t>
            </a:r>
            <a:r>
              <a:rPr lang="ja-JP" altLang="en-US" sz="1600" b="1" dirty="0">
                <a:solidFill>
                  <a:prstClr val="black"/>
                </a:solidFill>
              </a:rPr>
              <a:t>予防事業</a:t>
            </a:r>
            <a:endParaRPr lang="en-US" altLang="ja-JP" sz="1600" b="1" dirty="0">
              <a:solidFill>
                <a:prstClr val="black"/>
              </a:solidFill>
            </a:endParaRPr>
          </a:p>
          <a:p>
            <a:pPr fontAlgn="base">
              <a:spcBef>
                <a:spcPts val="600"/>
              </a:spcBef>
              <a:spcAft>
                <a:spcPct val="0"/>
              </a:spcAft>
            </a:pPr>
            <a:r>
              <a:rPr lang="ja-JP" altLang="en-US" sz="1400" dirty="0">
                <a:solidFill>
                  <a:prstClr val="black"/>
                </a:solidFill>
              </a:rPr>
              <a:t>・ 二次予防事業対象者の</a:t>
            </a:r>
            <a:endParaRPr lang="en-US" altLang="ja-JP" sz="1400" dirty="0">
              <a:solidFill>
                <a:prstClr val="black"/>
              </a:solidFill>
            </a:endParaRPr>
          </a:p>
          <a:p>
            <a:pPr fontAlgn="base">
              <a:spcBef>
                <a:spcPts val="600"/>
              </a:spcBef>
              <a:spcAft>
                <a:spcPct val="0"/>
              </a:spcAft>
            </a:pPr>
            <a:r>
              <a:rPr lang="ja-JP" altLang="en-US" sz="1400" dirty="0">
                <a:solidFill>
                  <a:prstClr val="black"/>
                </a:solidFill>
              </a:rPr>
              <a:t>　把握事業</a:t>
            </a:r>
            <a:endParaRPr lang="en-US" altLang="ja-JP" sz="1400" dirty="0">
              <a:solidFill>
                <a:prstClr val="black"/>
              </a:solidFill>
            </a:endParaRPr>
          </a:p>
          <a:p>
            <a:pPr fontAlgn="base">
              <a:spcBef>
                <a:spcPts val="600"/>
              </a:spcBef>
              <a:spcAft>
                <a:spcPct val="0"/>
              </a:spcAft>
            </a:pPr>
            <a:r>
              <a:rPr lang="ja-JP" altLang="en-US" sz="1400" dirty="0">
                <a:solidFill>
                  <a:prstClr val="black"/>
                </a:solidFill>
              </a:rPr>
              <a:t>・ 通所型介護予防事業</a:t>
            </a:r>
            <a:endParaRPr lang="en-US" altLang="ja-JP" sz="1400" dirty="0">
              <a:solidFill>
                <a:prstClr val="black"/>
              </a:solidFill>
            </a:endParaRPr>
          </a:p>
          <a:p>
            <a:pPr fontAlgn="base">
              <a:spcBef>
                <a:spcPts val="600"/>
              </a:spcBef>
              <a:spcAft>
                <a:spcPct val="0"/>
              </a:spcAft>
            </a:pPr>
            <a:r>
              <a:rPr lang="ja-JP" altLang="en-US" sz="1400" dirty="0">
                <a:solidFill>
                  <a:prstClr val="black"/>
                </a:solidFill>
              </a:rPr>
              <a:t>・ 訪問型介護予防事業</a:t>
            </a:r>
            <a:endParaRPr lang="en-US" altLang="ja-JP" sz="1400" dirty="0">
              <a:solidFill>
                <a:prstClr val="black"/>
              </a:solidFill>
            </a:endParaRPr>
          </a:p>
          <a:p>
            <a:pPr fontAlgn="base">
              <a:spcBef>
                <a:spcPts val="600"/>
              </a:spcBef>
              <a:spcAft>
                <a:spcPct val="0"/>
              </a:spcAft>
            </a:pPr>
            <a:r>
              <a:rPr lang="ja-JP" altLang="en-US" sz="1400" dirty="0">
                <a:solidFill>
                  <a:prstClr val="black"/>
                </a:solidFill>
              </a:rPr>
              <a:t>・ 二次予防事業評価</a:t>
            </a:r>
            <a:r>
              <a:rPr lang="ja-JP" altLang="en-US" sz="1400" dirty="0" smtClean="0">
                <a:solidFill>
                  <a:prstClr val="black"/>
                </a:solidFill>
              </a:rPr>
              <a:t>事業</a:t>
            </a:r>
            <a:endParaRPr lang="en-US" altLang="ja-JP" sz="1400" dirty="0" smtClean="0">
              <a:solidFill>
                <a:prstClr val="black"/>
              </a:solidFill>
            </a:endParaRPr>
          </a:p>
          <a:p>
            <a:pPr fontAlgn="base">
              <a:spcBef>
                <a:spcPct val="0"/>
              </a:spcBef>
              <a:spcAft>
                <a:spcPct val="0"/>
              </a:spcAft>
            </a:pPr>
            <a:endParaRPr lang="en-US" altLang="ja-JP" sz="1600" dirty="0">
              <a:solidFill>
                <a:prstClr val="black"/>
              </a:solidFill>
            </a:endParaRPr>
          </a:p>
          <a:p>
            <a:pPr fontAlgn="base">
              <a:spcBef>
                <a:spcPct val="0"/>
              </a:spcBef>
              <a:spcAft>
                <a:spcPct val="0"/>
              </a:spcAft>
            </a:pPr>
            <a:endParaRPr lang="en-US" altLang="ja-JP" sz="1600" dirty="0">
              <a:solidFill>
                <a:prstClr val="black"/>
              </a:solidFill>
            </a:endParaRPr>
          </a:p>
          <a:p>
            <a:pPr fontAlgn="base">
              <a:spcBef>
                <a:spcPct val="0"/>
              </a:spcBef>
              <a:spcAft>
                <a:spcPct val="0"/>
              </a:spcAft>
            </a:pPr>
            <a:endParaRPr lang="en-US" altLang="ja-JP" sz="1400" dirty="0">
              <a:solidFill>
                <a:prstClr val="black"/>
              </a:solidFill>
            </a:endParaRPr>
          </a:p>
        </p:txBody>
      </p:sp>
      <p:sp>
        <p:nvSpPr>
          <p:cNvPr id="14" name="角丸四角形 13"/>
          <p:cNvSpPr/>
          <p:nvPr/>
        </p:nvSpPr>
        <p:spPr>
          <a:xfrm>
            <a:off x="4957545" y="1402649"/>
            <a:ext cx="4123044" cy="360000"/>
          </a:xfrm>
          <a:prstGeom prst="roundRect">
            <a:avLst/>
          </a:prstGeom>
          <a:solidFill>
            <a:schemeClr val="accent5">
              <a:lumMod val="40000"/>
              <a:lumOff val="60000"/>
            </a:schemeClr>
          </a:solidFill>
          <a:ln w="635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dirty="0" smtClean="0">
                <a:solidFill>
                  <a:prstClr val="black"/>
                </a:solidFill>
              </a:rPr>
              <a:t>一般介護</a:t>
            </a:r>
            <a:r>
              <a:rPr lang="ja-JP" altLang="en-US" dirty="0">
                <a:solidFill>
                  <a:prstClr val="black"/>
                </a:solidFill>
              </a:rPr>
              <a:t>予防事業</a:t>
            </a:r>
          </a:p>
        </p:txBody>
      </p:sp>
      <p:sp>
        <p:nvSpPr>
          <p:cNvPr id="41" name="右矢印 40"/>
          <p:cNvSpPr/>
          <p:nvPr/>
        </p:nvSpPr>
        <p:spPr>
          <a:xfrm>
            <a:off x="3045606" y="2000637"/>
            <a:ext cx="1944216" cy="2521418"/>
          </a:xfrm>
          <a:prstGeom prst="rightArrow">
            <a:avLst>
              <a:gd name="adj1" fmla="val 84317"/>
              <a:gd name="adj2" fmla="val 20158"/>
            </a:avLst>
          </a:prstGeom>
          <a:solidFill>
            <a:srgbClr val="89B9FF"/>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just" fontAlgn="base">
              <a:spcBef>
                <a:spcPct val="0"/>
              </a:spcBef>
              <a:spcAft>
                <a:spcPct val="0"/>
              </a:spcAft>
            </a:pPr>
            <a:r>
              <a:rPr lang="ja-JP" altLang="en-US" sz="1500" dirty="0">
                <a:solidFill>
                  <a:prstClr val="black"/>
                </a:solidFill>
                <a:latin typeface="HG丸ｺﾞｼｯｸM-PRO" panose="020F0600000000000000" pitchFamily="50" charset="-128"/>
                <a:ea typeface="HG丸ｺﾞｼｯｸM-PRO" panose="020F0600000000000000" pitchFamily="50" charset="-128"/>
              </a:rPr>
              <a:t>一次予防事業</a:t>
            </a: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と</a:t>
            </a:r>
            <a:endParaRPr lang="en-US" altLang="ja-JP" sz="1500" dirty="0" smtClean="0">
              <a:solidFill>
                <a:prstClr val="black"/>
              </a:solidFill>
              <a:latin typeface="HG丸ｺﾞｼｯｸM-PRO" panose="020F0600000000000000" pitchFamily="50" charset="-128"/>
              <a:ea typeface="HG丸ｺﾞｼｯｸM-PRO" panose="020F0600000000000000" pitchFamily="50" charset="-128"/>
            </a:endParaRPr>
          </a:p>
          <a:p>
            <a:pPr algn="just" fontAlgn="base">
              <a:spcBef>
                <a:spcPct val="0"/>
              </a:spcBef>
              <a:spcAft>
                <a:spcPct val="0"/>
              </a:spcAft>
            </a:pP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二次</a:t>
            </a:r>
            <a:r>
              <a:rPr lang="ja-JP" altLang="en-US" sz="1500" dirty="0">
                <a:solidFill>
                  <a:prstClr val="black"/>
                </a:solidFill>
                <a:latin typeface="HG丸ｺﾞｼｯｸM-PRO" panose="020F0600000000000000" pitchFamily="50" charset="-128"/>
                <a:ea typeface="HG丸ｺﾞｼｯｸM-PRO" panose="020F0600000000000000" pitchFamily="50" charset="-128"/>
              </a:rPr>
              <a:t>予防事業</a:t>
            </a: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を</a:t>
            </a:r>
            <a:endParaRPr lang="en-US" altLang="ja-JP" sz="1500" dirty="0" smtClean="0">
              <a:solidFill>
                <a:prstClr val="black"/>
              </a:solidFill>
              <a:latin typeface="HG丸ｺﾞｼｯｸM-PRO" panose="020F0600000000000000" pitchFamily="50" charset="-128"/>
              <a:ea typeface="HG丸ｺﾞｼｯｸM-PRO" panose="020F0600000000000000" pitchFamily="50" charset="-128"/>
            </a:endParaRPr>
          </a:p>
          <a:p>
            <a:pPr algn="just" fontAlgn="base">
              <a:spcBef>
                <a:spcPct val="0"/>
              </a:spcBef>
              <a:spcAft>
                <a:spcPct val="0"/>
              </a:spcAft>
            </a:pP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区別</a:t>
            </a:r>
            <a:r>
              <a:rPr lang="ja-JP" altLang="en-US" sz="1500" dirty="0">
                <a:solidFill>
                  <a:prstClr val="black"/>
                </a:solidFill>
                <a:latin typeface="HG丸ｺﾞｼｯｸM-PRO" panose="020F0600000000000000" pitchFamily="50" charset="-128"/>
                <a:ea typeface="HG丸ｺﾞｼｯｸM-PRO" panose="020F0600000000000000" pitchFamily="50" charset="-128"/>
              </a:rPr>
              <a:t>せずに、</a:t>
            </a: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地域</a:t>
            </a:r>
            <a:endParaRPr lang="en-US" altLang="ja-JP" sz="1500" dirty="0" smtClean="0">
              <a:solidFill>
                <a:prstClr val="black"/>
              </a:solidFill>
              <a:latin typeface="HG丸ｺﾞｼｯｸM-PRO" panose="020F0600000000000000" pitchFamily="50" charset="-128"/>
              <a:ea typeface="HG丸ｺﾞｼｯｸM-PRO" panose="020F0600000000000000" pitchFamily="50" charset="-128"/>
            </a:endParaRPr>
          </a:p>
          <a:p>
            <a:pPr algn="just" fontAlgn="base">
              <a:spcBef>
                <a:spcPct val="0"/>
              </a:spcBef>
              <a:spcAft>
                <a:spcPct val="0"/>
              </a:spcAft>
            </a:pP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の</a:t>
            </a:r>
            <a:r>
              <a:rPr lang="ja-JP" altLang="en-US" sz="1500" dirty="0">
                <a:solidFill>
                  <a:prstClr val="black"/>
                </a:solidFill>
                <a:latin typeface="HG丸ｺﾞｼｯｸM-PRO" panose="020F0600000000000000" pitchFamily="50" charset="-128"/>
                <a:ea typeface="HG丸ｺﾞｼｯｸM-PRO" panose="020F0600000000000000" pitchFamily="50" charset="-128"/>
              </a:rPr>
              <a:t>実情に</a:t>
            </a: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応じた</a:t>
            </a:r>
            <a:endParaRPr lang="en-US" altLang="ja-JP" sz="1500" dirty="0" smtClean="0">
              <a:solidFill>
                <a:prstClr val="black"/>
              </a:solidFill>
              <a:latin typeface="HG丸ｺﾞｼｯｸM-PRO" panose="020F0600000000000000" pitchFamily="50" charset="-128"/>
              <a:ea typeface="HG丸ｺﾞｼｯｸM-PRO" panose="020F0600000000000000" pitchFamily="50" charset="-128"/>
            </a:endParaRPr>
          </a:p>
          <a:p>
            <a:pPr algn="just" fontAlgn="base">
              <a:spcBef>
                <a:spcPct val="0"/>
              </a:spcBef>
              <a:spcAft>
                <a:spcPct val="0"/>
              </a:spcAft>
            </a:pP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効果的</a:t>
            </a:r>
            <a:r>
              <a:rPr lang="ja-JP" altLang="en-US" sz="1500" dirty="0">
                <a:solidFill>
                  <a:prstClr val="black"/>
                </a:solidFill>
                <a:latin typeface="HG丸ｺﾞｼｯｸM-PRO" panose="020F0600000000000000" pitchFamily="50" charset="-128"/>
                <a:ea typeface="HG丸ｺﾞｼｯｸM-PRO" panose="020F0600000000000000" pitchFamily="50" charset="-128"/>
              </a:rPr>
              <a:t>・効率的</a:t>
            </a: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な</a:t>
            </a:r>
            <a:endParaRPr lang="en-US" altLang="ja-JP" sz="1500" dirty="0" smtClean="0">
              <a:solidFill>
                <a:prstClr val="black"/>
              </a:solidFill>
              <a:latin typeface="HG丸ｺﾞｼｯｸM-PRO" panose="020F0600000000000000" pitchFamily="50" charset="-128"/>
              <a:ea typeface="HG丸ｺﾞｼｯｸM-PRO" panose="020F0600000000000000" pitchFamily="50" charset="-128"/>
            </a:endParaRPr>
          </a:p>
          <a:p>
            <a:pPr algn="just" fontAlgn="base">
              <a:spcBef>
                <a:spcPct val="0"/>
              </a:spcBef>
              <a:spcAft>
                <a:spcPct val="0"/>
              </a:spcAft>
            </a:pP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介護</a:t>
            </a:r>
            <a:r>
              <a:rPr lang="ja-JP" altLang="en-US" sz="1500" dirty="0">
                <a:solidFill>
                  <a:prstClr val="black"/>
                </a:solidFill>
                <a:latin typeface="HG丸ｺﾞｼｯｸM-PRO" panose="020F0600000000000000" pitchFamily="50" charset="-128"/>
                <a:ea typeface="HG丸ｺﾞｼｯｸM-PRO" panose="020F0600000000000000" pitchFamily="50" charset="-128"/>
              </a:rPr>
              <a:t>予防の取組</a:t>
            </a: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を</a:t>
            </a:r>
            <a:endParaRPr lang="en-US" altLang="ja-JP" sz="1500" dirty="0" smtClean="0">
              <a:solidFill>
                <a:prstClr val="black"/>
              </a:solidFill>
              <a:latin typeface="HG丸ｺﾞｼｯｸM-PRO" panose="020F0600000000000000" pitchFamily="50" charset="-128"/>
              <a:ea typeface="HG丸ｺﾞｼｯｸM-PRO" panose="020F0600000000000000" pitchFamily="50" charset="-128"/>
            </a:endParaRPr>
          </a:p>
          <a:p>
            <a:pPr algn="just" fontAlgn="base">
              <a:spcBef>
                <a:spcPct val="0"/>
              </a:spcBef>
              <a:spcAft>
                <a:spcPct val="0"/>
              </a:spcAft>
            </a:pP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推進</a:t>
            </a:r>
            <a:r>
              <a:rPr lang="ja-JP" altLang="en-US" sz="1500" dirty="0">
                <a:solidFill>
                  <a:prstClr val="black"/>
                </a:solidFill>
                <a:latin typeface="HG丸ｺﾞｼｯｸM-PRO" panose="020F0600000000000000" pitchFamily="50" charset="-128"/>
                <a:ea typeface="HG丸ｺﾞｼｯｸM-PRO" panose="020F0600000000000000" pitchFamily="50" charset="-128"/>
              </a:rPr>
              <a:t>する観点</a:t>
            </a: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から</a:t>
            </a:r>
            <a:endParaRPr lang="en-US" altLang="ja-JP" sz="1500" dirty="0" smtClean="0">
              <a:solidFill>
                <a:prstClr val="black"/>
              </a:solidFill>
              <a:latin typeface="HG丸ｺﾞｼｯｸM-PRO" panose="020F0600000000000000" pitchFamily="50" charset="-128"/>
              <a:ea typeface="HG丸ｺﾞｼｯｸM-PRO" panose="020F0600000000000000" pitchFamily="50" charset="-128"/>
            </a:endParaRPr>
          </a:p>
          <a:p>
            <a:pPr algn="just" fontAlgn="base">
              <a:spcBef>
                <a:spcPct val="0"/>
              </a:spcBef>
              <a:spcAft>
                <a:spcPct val="0"/>
              </a:spcAft>
            </a:pP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見直す</a:t>
            </a:r>
            <a:endParaRPr lang="ja-JP" altLang="en-US" sz="1500" dirty="0">
              <a:solidFill>
                <a:prstClr val="black"/>
              </a:solidFill>
              <a:latin typeface="HG丸ｺﾞｼｯｸM-PRO" panose="020F0600000000000000" pitchFamily="50" charset="-128"/>
              <a:ea typeface="HG丸ｺﾞｼｯｸM-PRO" panose="020F0600000000000000" pitchFamily="50" charset="-128"/>
            </a:endParaRPr>
          </a:p>
        </p:txBody>
      </p:sp>
      <p:sp>
        <p:nvSpPr>
          <p:cNvPr id="43" name="右矢印 42"/>
          <p:cNvSpPr/>
          <p:nvPr/>
        </p:nvSpPr>
        <p:spPr>
          <a:xfrm>
            <a:off x="3045835" y="4923067"/>
            <a:ext cx="1980000" cy="1114077"/>
          </a:xfrm>
          <a:prstGeom prst="rightArrow">
            <a:avLst>
              <a:gd name="adj1" fmla="val 78705"/>
              <a:gd name="adj2" fmla="val 33057"/>
            </a:avLst>
          </a:prstGeom>
          <a:solidFill>
            <a:srgbClr val="89B9FF"/>
          </a:solidFill>
          <a:ln/>
        </p:spPr>
        <p:style>
          <a:lnRef idx="0">
            <a:schemeClr val="accent6"/>
          </a:lnRef>
          <a:fillRef idx="3">
            <a:schemeClr val="accent6"/>
          </a:fillRef>
          <a:effectRef idx="3">
            <a:schemeClr val="accent6"/>
          </a:effectRef>
          <a:fontRef idx="minor">
            <a:schemeClr val="lt1"/>
          </a:fontRef>
        </p:style>
        <p:txBody>
          <a:bodyPr rtlCol="0" anchor="ctr"/>
          <a:lstStyle/>
          <a:p>
            <a:pPr fontAlgn="base">
              <a:spcBef>
                <a:spcPct val="0"/>
              </a:spcBef>
              <a:spcAft>
                <a:spcPct val="0"/>
              </a:spcAft>
            </a:pPr>
            <a:r>
              <a:rPr lang="ja-JP" altLang="en-US" sz="1500" dirty="0">
                <a:solidFill>
                  <a:prstClr val="black"/>
                </a:solidFill>
                <a:latin typeface="HG丸ｺﾞｼｯｸM-PRO" panose="020F0600000000000000" pitchFamily="50" charset="-128"/>
                <a:ea typeface="HG丸ｺﾞｼｯｸM-PRO" panose="020F0600000000000000" pitchFamily="50" charset="-128"/>
              </a:rPr>
              <a:t>介護予防を</a:t>
            </a: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機能</a:t>
            </a:r>
            <a:endParaRPr lang="en-US" altLang="ja-JP" sz="1500" dirty="0" smtClean="0">
              <a:solidFill>
                <a:prstClr val="black"/>
              </a:solidFill>
              <a:latin typeface="HG丸ｺﾞｼｯｸM-PRO" panose="020F0600000000000000" pitchFamily="50" charset="-128"/>
              <a:ea typeface="HG丸ｺﾞｼｯｸM-PRO" panose="020F0600000000000000" pitchFamily="50" charset="-128"/>
            </a:endParaRPr>
          </a:p>
          <a:p>
            <a:pPr fontAlgn="base">
              <a:spcBef>
                <a:spcPct val="0"/>
              </a:spcBef>
              <a:spcAft>
                <a:spcPct val="0"/>
              </a:spcAft>
            </a:pP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強化</a:t>
            </a:r>
            <a:r>
              <a:rPr lang="ja-JP" altLang="en-US" sz="1500" dirty="0">
                <a:solidFill>
                  <a:prstClr val="black"/>
                </a:solidFill>
                <a:latin typeface="HG丸ｺﾞｼｯｸM-PRO" panose="020F0600000000000000" pitchFamily="50" charset="-128"/>
                <a:ea typeface="HG丸ｺﾞｼｯｸM-PRO" panose="020F0600000000000000" pitchFamily="50" charset="-128"/>
              </a:rPr>
              <a:t>する観点から新事業を追加</a:t>
            </a:r>
          </a:p>
        </p:txBody>
      </p:sp>
      <p:cxnSp>
        <p:nvCxnSpPr>
          <p:cNvPr id="33" name="直線コネクタ 32"/>
          <p:cNvCxnSpPr/>
          <p:nvPr/>
        </p:nvCxnSpPr>
        <p:spPr>
          <a:xfrm>
            <a:off x="123631" y="3121662"/>
            <a:ext cx="2807984"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0" name="テキスト ボックス 136"/>
          <p:cNvSpPr txBox="1">
            <a:spLocks noChangeArrowheads="1"/>
          </p:cNvSpPr>
          <p:nvPr/>
        </p:nvSpPr>
        <p:spPr bwMode="auto">
          <a:xfrm>
            <a:off x="84598" y="318289"/>
            <a:ext cx="9597990" cy="1015663"/>
          </a:xfrm>
          <a:prstGeom prst="rect">
            <a:avLst/>
          </a:prstGeom>
          <a:solidFill>
            <a:schemeClr val="accent6">
              <a:lumMod val="20000"/>
              <a:lumOff val="80000"/>
            </a:schemeClr>
          </a:solidFill>
          <a:ln w="9525" cmpd="thickThin">
            <a:solidFill>
              <a:srgbClr val="1F497D"/>
            </a:solidFill>
            <a:miter lim="800000"/>
            <a:headEnd/>
            <a:tailEnd/>
          </a:ln>
          <a:effectLst>
            <a:outerShdw blurRad="50800" dist="38100" dir="2700000" algn="tl" rotWithShape="0">
              <a:prstClr val="black">
                <a:alpha val="40000"/>
              </a:prstClr>
            </a:outerShdw>
          </a:effectLst>
          <a:extLst/>
        </p:spPr>
        <p:txBody>
          <a:bodyPr wrap="square" anchor="t">
            <a:spAutoFit/>
          </a:bodyPr>
          <a:lstStyle>
            <a:lvl1pPr marL="179388" indent="-179388"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pPr>
              <a:defRPr/>
            </a:pPr>
            <a:r>
              <a:rPr lang="ja-JP" altLang="en-US" sz="1200" dirty="0" smtClean="0"/>
              <a:t>○機能回復訓練などの高齢者本人</a:t>
            </a:r>
            <a:r>
              <a:rPr lang="ja-JP" altLang="en-US" sz="1200" dirty="0"/>
              <a:t>へ</a:t>
            </a:r>
            <a:r>
              <a:rPr lang="ja-JP" altLang="en-US" sz="1200" dirty="0" smtClean="0"/>
              <a:t>のアプローチだけではなく、地域づくりなどの高齢者本人を取り巻く環境へのアプローチも含めたバランスのとれたアプローチができるように介護予防事業を見直す。</a:t>
            </a:r>
            <a:endParaRPr lang="en-US" altLang="ja-JP" sz="1200" dirty="0" smtClean="0"/>
          </a:p>
          <a:p>
            <a:pPr>
              <a:defRPr/>
            </a:pPr>
            <a:r>
              <a:rPr lang="ja-JP" altLang="en-US" sz="1200" dirty="0"/>
              <a:t>○年齢や心身の状況等によって分け隔てることなく、</a:t>
            </a:r>
            <a:r>
              <a:rPr lang="ja-JP" altLang="ja-JP" sz="1200" dirty="0"/>
              <a:t>住民運営の通いの場を充実させ、人と人とのつながりを通じて</a:t>
            </a:r>
            <a:r>
              <a:rPr lang="ja-JP" altLang="en-US" sz="1200" dirty="0"/>
              <a:t>、</a:t>
            </a:r>
            <a:r>
              <a:rPr lang="ja-JP" altLang="ja-JP" sz="1200" dirty="0"/>
              <a:t>参加者や通いの場が継続的に拡大していくような地域づくりを推進する</a:t>
            </a:r>
            <a:r>
              <a:rPr lang="ja-JP" altLang="en-US" sz="1200" dirty="0"/>
              <a:t>。</a:t>
            </a:r>
            <a:endParaRPr lang="en-US" altLang="ja-JP" sz="1200" dirty="0"/>
          </a:p>
          <a:p>
            <a:pPr>
              <a:defRPr/>
            </a:pPr>
            <a:r>
              <a:rPr lang="ja-JP" altLang="en-US" sz="1200" dirty="0" smtClean="0"/>
              <a:t>○リハ職等を活かした自立支援に資する取組を推進し、介護予防を機能強化する。</a:t>
            </a:r>
            <a:endParaRPr lang="en-US" altLang="ja-JP" sz="1200" dirty="0"/>
          </a:p>
        </p:txBody>
      </p:sp>
      <p:sp>
        <p:nvSpPr>
          <p:cNvPr id="23" name="角丸四角形 22"/>
          <p:cNvSpPr/>
          <p:nvPr/>
        </p:nvSpPr>
        <p:spPr>
          <a:xfrm>
            <a:off x="4957960" y="6099942"/>
            <a:ext cx="4123044" cy="360000"/>
          </a:xfrm>
          <a:prstGeom prst="roundRect">
            <a:avLst/>
          </a:prstGeom>
          <a:solidFill>
            <a:schemeClr val="accent5">
              <a:lumMod val="40000"/>
              <a:lumOff val="60000"/>
            </a:schemeClr>
          </a:solidFill>
          <a:ln w="635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dirty="0" smtClean="0">
                <a:solidFill>
                  <a:prstClr val="black"/>
                </a:solidFill>
              </a:rPr>
              <a:t>介護予防・生活支援サービス事業</a:t>
            </a:r>
            <a:endParaRPr lang="ja-JP" altLang="en-US" dirty="0">
              <a:solidFill>
                <a:prstClr val="black"/>
              </a:solidFill>
            </a:endParaRPr>
          </a:p>
        </p:txBody>
      </p:sp>
      <p:cxnSp>
        <p:nvCxnSpPr>
          <p:cNvPr id="7" name="直線コネクタ 6"/>
          <p:cNvCxnSpPr/>
          <p:nvPr/>
        </p:nvCxnSpPr>
        <p:spPr>
          <a:xfrm>
            <a:off x="2000687" y="4261201"/>
            <a:ext cx="144016"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2000679" y="4587486"/>
            <a:ext cx="144016"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flipV="1">
            <a:off x="2144695" y="4263486"/>
            <a:ext cx="0" cy="3240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2144695" y="4420721"/>
            <a:ext cx="216024"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2360719" y="4420722"/>
            <a:ext cx="430475" cy="187666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a:off x="2791194" y="6297382"/>
            <a:ext cx="2148178"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36" name="角丸四角形 35"/>
          <p:cNvSpPr/>
          <p:nvPr/>
        </p:nvSpPr>
        <p:spPr>
          <a:xfrm>
            <a:off x="9512634" y="1402650"/>
            <a:ext cx="333914" cy="5184000"/>
          </a:xfrm>
          <a:prstGeom prst="roundRect">
            <a:avLst/>
          </a:prstGeom>
          <a:solidFill>
            <a:schemeClr val="accent5">
              <a:lumMod val="40000"/>
              <a:lumOff val="60000"/>
            </a:schemeClr>
          </a:solidFill>
          <a:ln w="635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fontAlgn="base">
              <a:spcBef>
                <a:spcPct val="0"/>
              </a:spcBef>
              <a:spcAft>
                <a:spcPct val="0"/>
              </a:spcAft>
            </a:pPr>
            <a:r>
              <a:rPr lang="ja-JP" altLang="en-US" sz="1600" dirty="0" smtClean="0">
                <a:solidFill>
                  <a:prstClr val="black"/>
                </a:solidFill>
              </a:rPr>
              <a:t>介護予防・日常生活支援総合事業</a:t>
            </a:r>
            <a:endParaRPr lang="ja-JP" altLang="en-US" sz="1600" dirty="0">
              <a:solidFill>
                <a:prstClr val="black"/>
              </a:solidFill>
            </a:endParaRPr>
          </a:p>
        </p:txBody>
      </p:sp>
      <p:cxnSp>
        <p:nvCxnSpPr>
          <p:cNvPr id="31" name="直線コネクタ 30"/>
          <p:cNvCxnSpPr/>
          <p:nvPr/>
        </p:nvCxnSpPr>
        <p:spPr>
          <a:xfrm>
            <a:off x="9080589" y="1582649"/>
            <a:ext cx="432048"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7" name="直線コネクタ 36"/>
          <p:cNvCxnSpPr>
            <a:stCxn id="23" idx="3"/>
          </p:cNvCxnSpPr>
          <p:nvPr/>
        </p:nvCxnSpPr>
        <p:spPr>
          <a:xfrm>
            <a:off x="9081008" y="6279942"/>
            <a:ext cx="41346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2590444" y="6442502"/>
            <a:ext cx="6670694" cy="415498"/>
          </a:xfrm>
          <a:prstGeom prst="rect">
            <a:avLst/>
          </a:prstGeom>
          <a:noFill/>
        </p:spPr>
        <p:txBody>
          <a:bodyPr wrap="square" rtlCol="0">
            <a:spAutoFit/>
          </a:bodyPr>
          <a:lstStyle/>
          <a:p>
            <a:r>
              <a:rPr kumimoji="1" lang="en-US" altLang="ja-JP" sz="1050" dirty="0" smtClean="0"/>
              <a:t>※</a:t>
            </a:r>
            <a:r>
              <a:rPr lang="ja-JP" altLang="ja-JP" sz="1050" dirty="0" smtClean="0"/>
              <a:t>従来</a:t>
            </a:r>
            <a:r>
              <a:rPr lang="ja-JP" altLang="ja-JP" sz="1050" dirty="0"/>
              <a:t>、二次予防事業で実施していた運動器の機能向上プログラム、口腔機能の向上プログラムなど</a:t>
            </a:r>
            <a:r>
              <a:rPr lang="ja-JP" altLang="ja-JP" sz="1050" dirty="0" smtClean="0"/>
              <a:t>に</a:t>
            </a:r>
            <a:r>
              <a:rPr lang="ja-JP" altLang="en-US" sz="1050" dirty="0"/>
              <a:t>相当</a:t>
            </a:r>
            <a:r>
              <a:rPr lang="ja-JP" altLang="en-US" sz="1050" dirty="0" smtClean="0"/>
              <a:t>する</a:t>
            </a:r>
            <a:endParaRPr lang="en-US" altLang="ja-JP" sz="1050" dirty="0" smtClean="0"/>
          </a:p>
          <a:p>
            <a:r>
              <a:rPr lang="ja-JP" altLang="en-US" sz="1050" dirty="0"/>
              <a:t>　</a:t>
            </a:r>
            <a:r>
              <a:rPr lang="ja-JP" altLang="en-US" sz="1050" dirty="0" smtClean="0"/>
              <a:t>　介護予防に</a:t>
            </a:r>
            <a:r>
              <a:rPr lang="ja-JP" altLang="ja-JP" sz="1050" dirty="0" smtClean="0"/>
              <a:t>ついて</a:t>
            </a:r>
            <a:r>
              <a:rPr lang="ja-JP" altLang="ja-JP" sz="1050" dirty="0"/>
              <a:t>は</a:t>
            </a:r>
            <a:r>
              <a:rPr lang="ja-JP" altLang="ja-JP" sz="1050" dirty="0" smtClean="0"/>
              <a:t>、</a:t>
            </a:r>
            <a:r>
              <a:rPr lang="ja-JP" altLang="en-US" sz="1050" dirty="0" smtClean="0"/>
              <a:t> </a:t>
            </a:r>
            <a:r>
              <a:rPr lang="ja-JP" altLang="ja-JP" sz="1050" dirty="0" smtClean="0"/>
              <a:t>介護</a:t>
            </a:r>
            <a:r>
              <a:rPr lang="ja-JP" altLang="ja-JP" sz="1050" dirty="0"/>
              <a:t>予防・生活支援サービス事業として介護予防ケアマネジメントに基づき実施</a:t>
            </a:r>
            <a:endParaRPr lang="ja-JP" altLang="en-US" sz="1050" dirty="0"/>
          </a:p>
        </p:txBody>
      </p:sp>
      <p:sp>
        <p:nvSpPr>
          <p:cNvPr id="28" name="角丸四角形 27"/>
          <p:cNvSpPr/>
          <p:nvPr/>
        </p:nvSpPr>
        <p:spPr>
          <a:xfrm>
            <a:off x="5048143" y="4988544"/>
            <a:ext cx="4239595" cy="878252"/>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角丸四角形 28"/>
          <p:cNvSpPr/>
          <p:nvPr/>
        </p:nvSpPr>
        <p:spPr>
          <a:xfrm>
            <a:off x="5119147" y="3404543"/>
            <a:ext cx="4141991" cy="524301"/>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スライド番号プレースホルダ 10"/>
          <p:cNvSpPr>
            <a:spLocks noGrp="1"/>
          </p:cNvSpPr>
          <p:nvPr>
            <p:ph type="sldNum" sz="quarter" idx="12"/>
          </p:nvPr>
        </p:nvSpPr>
        <p:spPr>
          <a:xfrm>
            <a:off x="9494367" y="6521171"/>
            <a:ext cx="427197" cy="365125"/>
          </a:xfrm>
        </p:spPr>
        <p:txBody>
          <a:bodyPr/>
          <a:lstStyle/>
          <a:p>
            <a:r>
              <a:rPr lang="en-US" altLang="ja-JP" sz="1600" dirty="0" smtClean="0">
                <a:solidFill>
                  <a:prstClr val="black"/>
                </a:solidFill>
              </a:rPr>
              <a:t>14</a:t>
            </a:r>
            <a:endParaRPr lang="ja-JP" altLang="en-US" sz="1600" dirty="0">
              <a:solidFill>
                <a:prstClr val="black"/>
              </a:solidFill>
            </a:endParaRPr>
          </a:p>
        </p:txBody>
      </p:sp>
    </p:spTree>
    <p:extLst>
      <p:ext uri="{BB962C8B-B14F-4D97-AF65-F5344CB8AC3E}">
        <p14:creationId xmlns:p14="http://schemas.microsoft.com/office/powerpoint/2010/main" val="17312403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215086" y="1521950"/>
            <a:ext cx="3010410" cy="394883"/>
          </a:xfrm>
          <a:prstGeom prst="roundRect">
            <a:avLst/>
          </a:prstGeom>
          <a:solidFill>
            <a:schemeClr val="accent5">
              <a:lumMod val="40000"/>
              <a:lumOff val="60000"/>
            </a:schemeClr>
          </a:solidFill>
          <a:ln w="635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dirty="0" smtClean="0">
                <a:solidFill>
                  <a:prstClr val="black"/>
                </a:solidFill>
              </a:rPr>
              <a:t>予防給付</a:t>
            </a:r>
            <a:r>
              <a:rPr lang="ja-JP" altLang="en-US" dirty="0">
                <a:solidFill>
                  <a:prstClr val="black"/>
                </a:solidFill>
              </a:rPr>
              <a:t>による</a:t>
            </a:r>
            <a:r>
              <a:rPr lang="ja-JP" altLang="en-US" dirty="0" smtClean="0">
                <a:solidFill>
                  <a:prstClr val="black"/>
                </a:solidFill>
              </a:rPr>
              <a:t>サービス</a:t>
            </a:r>
            <a:endParaRPr lang="ja-JP" altLang="en-US" dirty="0">
              <a:solidFill>
                <a:prstClr val="black"/>
              </a:solidFill>
            </a:endParaRPr>
          </a:p>
        </p:txBody>
      </p:sp>
      <p:sp>
        <p:nvSpPr>
          <p:cNvPr id="12" name="正方形/長方形 11"/>
          <p:cNvSpPr/>
          <p:nvPr/>
        </p:nvSpPr>
        <p:spPr>
          <a:xfrm>
            <a:off x="332143" y="1953754"/>
            <a:ext cx="2657957" cy="4787613"/>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endParaRPr lang="en-US" altLang="ja-JP" sz="1400" dirty="0">
              <a:solidFill>
                <a:prstClr val="black"/>
              </a:solidFill>
            </a:endParaRPr>
          </a:p>
          <a:p>
            <a:pPr fontAlgn="base">
              <a:spcBef>
                <a:spcPct val="0"/>
              </a:spcBef>
              <a:spcAft>
                <a:spcPct val="0"/>
              </a:spcAft>
            </a:pPr>
            <a:endParaRPr lang="en-US" altLang="ja-JP" sz="800" dirty="0">
              <a:solidFill>
                <a:prstClr val="black"/>
              </a:solidFill>
            </a:endParaRPr>
          </a:p>
          <a:p>
            <a:pPr fontAlgn="base">
              <a:spcBef>
                <a:spcPct val="0"/>
              </a:spcBef>
              <a:spcAft>
                <a:spcPct val="0"/>
              </a:spcAft>
            </a:pPr>
            <a:endParaRPr lang="en-US" altLang="ja-JP" sz="1400" dirty="0">
              <a:solidFill>
                <a:prstClr val="black"/>
              </a:solidFill>
            </a:endParaRPr>
          </a:p>
          <a:p>
            <a:pPr fontAlgn="base">
              <a:spcBef>
                <a:spcPct val="0"/>
              </a:spcBef>
              <a:spcAft>
                <a:spcPct val="0"/>
              </a:spcAft>
            </a:pPr>
            <a:endParaRPr lang="en-US" altLang="ja-JP" sz="1400" dirty="0" smtClean="0">
              <a:solidFill>
                <a:prstClr val="black"/>
              </a:solidFill>
              <a:latin typeface="Arial" pitchFamily="34" charset="0"/>
            </a:endParaRPr>
          </a:p>
          <a:p>
            <a:pPr fontAlgn="base">
              <a:spcBef>
                <a:spcPct val="0"/>
              </a:spcBef>
              <a:spcAft>
                <a:spcPct val="0"/>
              </a:spcAft>
            </a:pPr>
            <a:endParaRPr lang="en-US" altLang="ja-JP" sz="1400" dirty="0">
              <a:solidFill>
                <a:prstClr val="black"/>
              </a:solidFill>
            </a:endParaRPr>
          </a:p>
          <a:p>
            <a:pPr fontAlgn="base">
              <a:spcBef>
                <a:spcPct val="0"/>
              </a:spcBef>
              <a:spcAft>
                <a:spcPct val="0"/>
              </a:spcAft>
            </a:pPr>
            <a:endParaRPr lang="en-US" altLang="ja-JP" sz="1400" dirty="0">
              <a:solidFill>
                <a:prstClr val="black"/>
              </a:solidFill>
            </a:endParaRPr>
          </a:p>
          <a:p>
            <a:pPr fontAlgn="base">
              <a:spcBef>
                <a:spcPct val="0"/>
              </a:spcBef>
              <a:spcAft>
                <a:spcPct val="0"/>
              </a:spcAft>
            </a:pPr>
            <a:endParaRPr lang="en-US" altLang="ja-JP" sz="1400" dirty="0">
              <a:solidFill>
                <a:prstClr val="black"/>
              </a:solidFill>
            </a:endParaRPr>
          </a:p>
          <a:p>
            <a:pPr fontAlgn="base">
              <a:spcBef>
                <a:spcPct val="0"/>
              </a:spcBef>
              <a:spcAft>
                <a:spcPct val="0"/>
              </a:spcAft>
            </a:pPr>
            <a:endParaRPr lang="en-US" altLang="ja-JP" sz="1400" dirty="0">
              <a:solidFill>
                <a:prstClr val="black"/>
              </a:solidFill>
            </a:endParaRPr>
          </a:p>
          <a:p>
            <a:pPr fontAlgn="base">
              <a:spcBef>
                <a:spcPct val="0"/>
              </a:spcBef>
              <a:spcAft>
                <a:spcPct val="0"/>
              </a:spcAft>
            </a:pPr>
            <a:endParaRPr lang="en-US" altLang="ja-JP" sz="1400" dirty="0">
              <a:solidFill>
                <a:prstClr val="black"/>
              </a:solidFill>
            </a:endParaRPr>
          </a:p>
          <a:p>
            <a:pPr fontAlgn="base">
              <a:spcBef>
                <a:spcPct val="0"/>
              </a:spcBef>
              <a:spcAft>
                <a:spcPct val="0"/>
              </a:spcAft>
            </a:pPr>
            <a:endParaRPr lang="en-US" altLang="ja-JP" sz="1400" dirty="0">
              <a:solidFill>
                <a:prstClr val="black"/>
              </a:solidFill>
            </a:endParaRPr>
          </a:p>
          <a:p>
            <a:pPr fontAlgn="base">
              <a:spcBef>
                <a:spcPct val="0"/>
              </a:spcBef>
              <a:spcAft>
                <a:spcPct val="0"/>
              </a:spcAft>
            </a:pPr>
            <a:r>
              <a:rPr lang="ja-JP" altLang="en-US" sz="1200" dirty="0">
                <a:solidFill>
                  <a:prstClr val="black"/>
                </a:solidFill>
              </a:rPr>
              <a:t>・訪問看護</a:t>
            </a:r>
            <a:endParaRPr lang="en-US" altLang="ja-JP" sz="1200" dirty="0">
              <a:solidFill>
                <a:prstClr val="black"/>
              </a:solidFill>
            </a:endParaRPr>
          </a:p>
          <a:p>
            <a:pPr fontAlgn="base">
              <a:spcBef>
                <a:spcPct val="0"/>
              </a:spcBef>
              <a:spcAft>
                <a:spcPct val="0"/>
              </a:spcAft>
            </a:pPr>
            <a:r>
              <a:rPr lang="ja-JP" altLang="en-US" sz="1200" dirty="0">
                <a:solidFill>
                  <a:prstClr val="black"/>
                </a:solidFill>
              </a:rPr>
              <a:t>・訪問リハビリテーション</a:t>
            </a:r>
            <a:endParaRPr lang="en-US" altLang="ja-JP" sz="1200" dirty="0">
              <a:solidFill>
                <a:prstClr val="black"/>
              </a:solidFill>
            </a:endParaRPr>
          </a:p>
          <a:p>
            <a:pPr fontAlgn="base">
              <a:spcBef>
                <a:spcPct val="0"/>
              </a:spcBef>
              <a:spcAft>
                <a:spcPct val="0"/>
              </a:spcAft>
            </a:pPr>
            <a:r>
              <a:rPr lang="ja-JP" altLang="en-US" sz="1200" dirty="0">
                <a:solidFill>
                  <a:prstClr val="black"/>
                </a:solidFill>
              </a:rPr>
              <a:t>・通所リハビリテーション</a:t>
            </a:r>
            <a:endParaRPr lang="en-US" altLang="ja-JP" sz="1200" dirty="0">
              <a:solidFill>
                <a:prstClr val="black"/>
              </a:solidFill>
            </a:endParaRPr>
          </a:p>
          <a:p>
            <a:pPr fontAlgn="base">
              <a:spcBef>
                <a:spcPct val="0"/>
              </a:spcBef>
              <a:spcAft>
                <a:spcPct val="0"/>
              </a:spcAft>
            </a:pPr>
            <a:r>
              <a:rPr lang="ja-JP" altLang="en-US" sz="1200" dirty="0">
                <a:solidFill>
                  <a:prstClr val="black"/>
                </a:solidFill>
              </a:rPr>
              <a:t>・短期入所療養介護</a:t>
            </a:r>
            <a:endParaRPr lang="en-US" altLang="ja-JP" sz="1200" dirty="0">
              <a:solidFill>
                <a:prstClr val="black"/>
              </a:solidFill>
            </a:endParaRPr>
          </a:p>
          <a:p>
            <a:pPr fontAlgn="base">
              <a:spcBef>
                <a:spcPct val="0"/>
              </a:spcBef>
              <a:spcAft>
                <a:spcPct val="0"/>
              </a:spcAft>
            </a:pPr>
            <a:r>
              <a:rPr lang="ja-JP" altLang="en-US" sz="1200" dirty="0">
                <a:solidFill>
                  <a:prstClr val="black"/>
                </a:solidFill>
              </a:rPr>
              <a:t>・居宅療養管理指導</a:t>
            </a:r>
            <a:endParaRPr lang="en-US" altLang="ja-JP" sz="1200" dirty="0">
              <a:solidFill>
                <a:prstClr val="black"/>
              </a:solidFill>
            </a:endParaRPr>
          </a:p>
          <a:p>
            <a:pPr fontAlgn="base">
              <a:spcBef>
                <a:spcPct val="0"/>
              </a:spcBef>
              <a:spcAft>
                <a:spcPct val="0"/>
              </a:spcAft>
            </a:pPr>
            <a:r>
              <a:rPr lang="ja-JP" altLang="en-US" sz="1200" dirty="0" smtClean="0">
                <a:solidFill>
                  <a:prstClr val="black"/>
                </a:solidFill>
              </a:rPr>
              <a:t>・</a:t>
            </a:r>
            <a:r>
              <a:rPr lang="ja-JP" altLang="en-US" sz="1200" dirty="0">
                <a:solidFill>
                  <a:prstClr val="black"/>
                </a:solidFill>
              </a:rPr>
              <a:t>特定施設入所者生活介護</a:t>
            </a:r>
            <a:endParaRPr lang="en-US" altLang="ja-JP" sz="1200" dirty="0">
              <a:solidFill>
                <a:prstClr val="black"/>
              </a:solidFill>
            </a:endParaRPr>
          </a:p>
          <a:p>
            <a:pPr fontAlgn="base">
              <a:spcBef>
                <a:spcPct val="0"/>
              </a:spcBef>
              <a:spcAft>
                <a:spcPct val="0"/>
              </a:spcAft>
            </a:pPr>
            <a:r>
              <a:rPr lang="ja-JP" altLang="en-US" sz="1200" dirty="0">
                <a:solidFill>
                  <a:prstClr val="black"/>
                </a:solidFill>
              </a:rPr>
              <a:t>・短期入所者生活介護</a:t>
            </a:r>
            <a:endParaRPr lang="en-US" altLang="ja-JP" sz="1200" dirty="0">
              <a:solidFill>
                <a:prstClr val="black"/>
              </a:solidFill>
            </a:endParaRPr>
          </a:p>
          <a:p>
            <a:pPr fontAlgn="base">
              <a:spcBef>
                <a:spcPct val="0"/>
              </a:spcBef>
              <a:spcAft>
                <a:spcPct val="0"/>
              </a:spcAft>
            </a:pPr>
            <a:r>
              <a:rPr lang="ja-JP" altLang="en-US" sz="1200" dirty="0">
                <a:solidFill>
                  <a:prstClr val="black"/>
                </a:solidFill>
              </a:rPr>
              <a:t>・訪問入浴介護</a:t>
            </a:r>
            <a:endParaRPr lang="en-US" altLang="ja-JP" sz="1200" dirty="0">
              <a:solidFill>
                <a:prstClr val="black"/>
              </a:solidFill>
            </a:endParaRPr>
          </a:p>
          <a:p>
            <a:pPr fontAlgn="base">
              <a:spcBef>
                <a:spcPct val="0"/>
              </a:spcBef>
              <a:spcAft>
                <a:spcPct val="0"/>
              </a:spcAft>
            </a:pPr>
            <a:r>
              <a:rPr lang="ja-JP" altLang="en-US" sz="1200" dirty="0">
                <a:solidFill>
                  <a:prstClr val="black"/>
                </a:solidFill>
              </a:rPr>
              <a:t>・認知症対応型通所介護</a:t>
            </a:r>
            <a:endParaRPr lang="en-US" altLang="ja-JP" sz="1200" dirty="0">
              <a:solidFill>
                <a:prstClr val="black"/>
              </a:solidFill>
            </a:endParaRPr>
          </a:p>
          <a:p>
            <a:pPr fontAlgn="base">
              <a:spcBef>
                <a:spcPct val="0"/>
              </a:spcBef>
              <a:spcAft>
                <a:spcPct val="0"/>
              </a:spcAft>
            </a:pPr>
            <a:r>
              <a:rPr lang="ja-JP" altLang="en-US" sz="1200" dirty="0">
                <a:solidFill>
                  <a:prstClr val="black"/>
                </a:solidFill>
              </a:rPr>
              <a:t>・小規模多機能型居宅介護</a:t>
            </a:r>
            <a:endParaRPr lang="en-US" altLang="ja-JP" sz="1200" dirty="0">
              <a:solidFill>
                <a:prstClr val="black"/>
              </a:solidFill>
            </a:endParaRPr>
          </a:p>
          <a:p>
            <a:pPr fontAlgn="base">
              <a:spcBef>
                <a:spcPct val="0"/>
              </a:spcBef>
              <a:spcAft>
                <a:spcPct val="0"/>
              </a:spcAft>
            </a:pPr>
            <a:r>
              <a:rPr lang="ja-JP" altLang="en-US" sz="1200" dirty="0">
                <a:solidFill>
                  <a:prstClr val="black"/>
                </a:solidFill>
              </a:rPr>
              <a:t>・認知症対応型共同生活介護</a:t>
            </a:r>
            <a:endParaRPr lang="en-US" altLang="ja-JP" sz="1200" dirty="0">
              <a:solidFill>
                <a:prstClr val="black"/>
              </a:solidFill>
            </a:endParaRPr>
          </a:p>
          <a:p>
            <a:pPr fontAlgn="base">
              <a:spcBef>
                <a:spcPct val="0"/>
              </a:spcBef>
              <a:spcAft>
                <a:spcPct val="0"/>
              </a:spcAft>
            </a:pPr>
            <a:r>
              <a:rPr lang="ja-JP" altLang="en-US" sz="1200" dirty="0">
                <a:solidFill>
                  <a:prstClr val="black"/>
                </a:solidFill>
              </a:rPr>
              <a:t>・福祉用具貸与</a:t>
            </a:r>
            <a:endParaRPr lang="en-US" altLang="ja-JP" sz="1200" dirty="0">
              <a:solidFill>
                <a:prstClr val="black"/>
              </a:solidFill>
            </a:endParaRPr>
          </a:p>
          <a:p>
            <a:pPr fontAlgn="base">
              <a:spcBef>
                <a:spcPct val="0"/>
              </a:spcBef>
              <a:spcAft>
                <a:spcPct val="0"/>
              </a:spcAft>
            </a:pPr>
            <a:r>
              <a:rPr lang="ja-JP" altLang="en-US" sz="1200" dirty="0" smtClean="0">
                <a:solidFill>
                  <a:prstClr val="black"/>
                </a:solidFill>
              </a:rPr>
              <a:t>・</a:t>
            </a:r>
            <a:r>
              <a:rPr lang="ja-JP" altLang="en-US" sz="1200" dirty="0">
                <a:solidFill>
                  <a:prstClr val="black"/>
                </a:solidFill>
              </a:rPr>
              <a:t>福祉用具販売</a:t>
            </a:r>
            <a:endParaRPr lang="en-US" altLang="ja-JP" sz="1200" dirty="0">
              <a:solidFill>
                <a:prstClr val="black"/>
              </a:solidFill>
            </a:endParaRPr>
          </a:p>
          <a:p>
            <a:pPr fontAlgn="base">
              <a:spcBef>
                <a:spcPct val="0"/>
              </a:spcBef>
              <a:spcAft>
                <a:spcPct val="0"/>
              </a:spcAft>
            </a:pPr>
            <a:r>
              <a:rPr lang="ja-JP" altLang="en-US" sz="1200" dirty="0">
                <a:solidFill>
                  <a:prstClr val="black"/>
                </a:solidFill>
              </a:rPr>
              <a:t>・住宅改修　　　　　　　　　　　</a:t>
            </a:r>
            <a:r>
              <a:rPr lang="ja-JP" altLang="en-US" sz="1200" dirty="0" smtClean="0">
                <a:solidFill>
                  <a:prstClr val="black"/>
                </a:solidFill>
              </a:rPr>
              <a:t>など</a:t>
            </a:r>
            <a:endParaRPr lang="en-US" altLang="ja-JP" sz="1200" dirty="0">
              <a:solidFill>
                <a:prstClr val="black"/>
              </a:solidFill>
            </a:endParaRPr>
          </a:p>
          <a:p>
            <a:pPr fontAlgn="base">
              <a:spcBef>
                <a:spcPct val="0"/>
              </a:spcBef>
              <a:spcAft>
                <a:spcPct val="0"/>
              </a:spcAft>
            </a:pPr>
            <a:endParaRPr lang="en-US" altLang="ja-JP" sz="1400" dirty="0">
              <a:solidFill>
                <a:prstClr val="black"/>
              </a:solidFill>
            </a:endParaRPr>
          </a:p>
        </p:txBody>
      </p:sp>
      <p:sp>
        <p:nvSpPr>
          <p:cNvPr id="14" name="角丸四角形 13"/>
          <p:cNvSpPr/>
          <p:nvPr/>
        </p:nvSpPr>
        <p:spPr>
          <a:xfrm>
            <a:off x="5241032" y="1464150"/>
            <a:ext cx="4140548" cy="538899"/>
          </a:xfrm>
          <a:prstGeom prst="roundRect">
            <a:avLst/>
          </a:prstGeom>
          <a:solidFill>
            <a:schemeClr val="accent5">
              <a:lumMod val="40000"/>
              <a:lumOff val="60000"/>
            </a:schemeClr>
          </a:solidFill>
          <a:ln w="635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dirty="0" smtClean="0">
                <a:solidFill>
                  <a:prstClr val="black"/>
                </a:solidFill>
              </a:rPr>
              <a:t>新しい総合事業</a:t>
            </a:r>
            <a:r>
              <a:rPr lang="ja-JP" altLang="en-US" dirty="0">
                <a:solidFill>
                  <a:prstClr val="black"/>
                </a:solidFill>
              </a:rPr>
              <a:t>による</a:t>
            </a:r>
            <a:r>
              <a:rPr lang="ja-JP" altLang="en-US" dirty="0" smtClean="0">
                <a:solidFill>
                  <a:prstClr val="black"/>
                </a:solidFill>
              </a:rPr>
              <a:t>サービス</a:t>
            </a:r>
            <a:endParaRPr lang="en-US" altLang="ja-JP" dirty="0" smtClean="0">
              <a:solidFill>
                <a:prstClr val="black"/>
              </a:solidFill>
            </a:endParaRPr>
          </a:p>
          <a:p>
            <a:pPr algn="ctr" fontAlgn="base">
              <a:spcBef>
                <a:spcPct val="0"/>
              </a:spcBef>
              <a:spcAft>
                <a:spcPct val="0"/>
              </a:spcAft>
            </a:pPr>
            <a:r>
              <a:rPr lang="ja-JP" altLang="en-US" sz="1600" dirty="0">
                <a:solidFill>
                  <a:prstClr val="black"/>
                </a:solidFill>
              </a:rPr>
              <a:t>（介護</a:t>
            </a:r>
            <a:r>
              <a:rPr lang="ja-JP" altLang="en-US" sz="1600" dirty="0" smtClean="0">
                <a:solidFill>
                  <a:prstClr val="black"/>
                </a:solidFill>
              </a:rPr>
              <a:t>予防</a:t>
            </a:r>
            <a:r>
              <a:rPr lang="ja-JP" altLang="en-US" sz="1600" dirty="0">
                <a:solidFill>
                  <a:prstClr val="black"/>
                </a:solidFill>
              </a:rPr>
              <a:t>・生活</a:t>
            </a:r>
            <a:r>
              <a:rPr lang="ja-JP" altLang="en-US" sz="1600" dirty="0" smtClean="0">
                <a:solidFill>
                  <a:prstClr val="black"/>
                </a:solidFill>
              </a:rPr>
              <a:t>支援サービス事業）</a:t>
            </a:r>
            <a:endParaRPr lang="ja-JP" altLang="en-US" sz="1600" dirty="0">
              <a:solidFill>
                <a:prstClr val="black"/>
              </a:solidFill>
            </a:endParaRPr>
          </a:p>
        </p:txBody>
      </p:sp>
      <p:sp>
        <p:nvSpPr>
          <p:cNvPr id="15" name="正方形/長方形 14"/>
          <p:cNvSpPr/>
          <p:nvPr/>
        </p:nvSpPr>
        <p:spPr>
          <a:xfrm>
            <a:off x="5241356" y="2046399"/>
            <a:ext cx="4142093" cy="1691271"/>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endParaRPr lang="en-US" altLang="ja-JP" sz="1400" dirty="0">
              <a:solidFill>
                <a:prstClr val="black"/>
              </a:solidFill>
            </a:endParaRPr>
          </a:p>
          <a:p>
            <a:pPr fontAlgn="base">
              <a:spcBef>
                <a:spcPct val="0"/>
              </a:spcBef>
              <a:spcAft>
                <a:spcPct val="0"/>
              </a:spcAft>
            </a:pPr>
            <a:endParaRPr lang="en-US" altLang="ja-JP" sz="1400" dirty="0">
              <a:solidFill>
                <a:prstClr val="black"/>
              </a:solidFill>
            </a:endParaRPr>
          </a:p>
          <a:p>
            <a:pPr fontAlgn="base">
              <a:spcBef>
                <a:spcPct val="0"/>
              </a:spcBef>
              <a:spcAft>
                <a:spcPct val="0"/>
              </a:spcAft>
            </a:pPr>
            <a:endParaRPr lang="en-US" altLang="ja-JP" sz="1400" dirty="0">
              <a:solidFill>
                <a:prstClr val="black"/>
              </a:solidFill>
            </a:endParaRPr>
          </a:p>
          <a:p>
            <a:pPr fontAlgn="base">
              <a:spcBef>
                <a:spcPct val="0"/>
              </a:spcBef>
              <a:spcAft>
                <a:spcPct val="0"/>
              </a:spcAft>
            </a:pPr>
            <a:endParaRPr lang="en-US" altLang="ja-JP" sz="1400" dirty="0">
              <a:solidFill>
                <a:prstClr val="black"/>
              </a:solidFill>
            </a:endParaRPr>
          </a:p>
          <a:p>
            <a:pPr fontAlgn="base">
              <a:spcBef>
                <a:spcPct val="0"/>
              </a:spcBef>
              <a:spcAft>
                <a:spcPct val="0"/>
              </a:spcAft>
            </a:pPr>
            <a:endParaRPr lang="en-US" altLang="ja-JP" sz="1400" dirty="0">
              <a:solidFill>
                <a:prstClr val="black"/>
              </a:solidFill>
            </a:endParaRPr>
          </a:p>
          <a:p>
            <a:pPr fontAlgn="base">
              <a:spcBef>
                <a:spcPct val="0"/>
              </a:spcBef>
              <a:spcAft>
                <a:spcPct val="0"/>
              </a:spcAft>
            </a:pPr>
            <a:endParaRPr lang="en-US" altLang="ja-JP" sz="1400" dirty="0">
              <a:solidFill>
                <a:prstClr val="black"/>
              </a:solidFill>
            </a:endParaRPr>
          </a:p>
          <a:p>
            <a:pPr fontAlgn="base">
              <a:spcBef>
                <a:spcPct val="0"/>
              </a:spcBef>
              <a:spcAft>
                <a:spcPct val="0"/>
              </a:spcAft>
            </a:pPr>
            <a:endParaRPr lang="en-US" altLang="ja-JP" sz="1100" dirty="0">
              <a:solidFill>
                <a:prstClr val="black"/>
              </a:solidFill>
            </a:endParaRPr>
          </a:p>
          <a:p>
            <a:pPr fontAlgn="base">
              <a:spcBef>
                <a:spcPct val="0"/>
              </a:spcBef>
              <a:spcAft>
                <a:spcPct val="0"/>
              </a:spcAft>
            </a:pPr>
            <a:endParaRPr lang="en-US" altLang="ja-JP" sz="1100" dirty="0">
              <a:solidFill>
                <a:prstClr val="black"/>
              </a:solidFill>
            </a:endParaRPr>
          </a:p>
          <a:p>
            <a:pPr fontAlgn="base">
              <a:spcBef>
                <a:spcPct val="0"/>
              </a:spcBef>
              <a:spcAft>
                <a:spcPct val="0"/>
              </a:spcAft>
            </a:pPr>
            <a:r>
              <a:rPr lang="ja-JP" altLang="en-US" sz="1100" dirty="0">
                <a:solidFill>
                  <a:prstClr val="black"/>
                </a:solidFill>
              </a:rPr>
              <a:t>　</a:t>
            </a:r>
            <a:endParaRPr lang="en-US" altLang="ja-JP" sz="1000" dirty="0">
              <a:solidFill>
                <a:prstClr val="black"/>
              </a:solidFill>
            </a:endParaRPr>
          </a:p>
        </p:txBody>
      </p:sp>
      <p:sp>
        <p:nvSpPr>
          <p:cNvPr id="41" name="右矢印 40"/>
          <p:cNvSpPr/>
          <p:nvPr/>
        </p:nvSpPr>
        <p:spPr>
          <a:xfrm>
            <a:off x="3323813" y="2146743"/>
            <a:ext cx="1440160" cy="720999"/>
          </a:xfrm>
          <a:prstGeom prst="rightArrow">
            <a:avLst>
              <a:gd name="adj1" fmla="val 63210"/>
              <a:gd name="adj2" fmla="val 58574"/>
            </a:avLst>
          </a:prstGeom>
          <a:solidFill>
            <a:schemeClr val="accent1">
              <a:lumMod val="60000"/>
              <a:lumOff val="4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endParaRPr lang="ja-JP" altLang="en-US" sz="1200" dirty="0">
              <a:solidFill>
                <a:prstClr val="black"/>
              </a:solidFill>
            </a:endParaRPr>
          </a:p>
        </p:txBody>
      </p:sp>
      <p:sp>
        <p:nvSpPr>
          <p:cNvPr id="4" name="テキスト ボックス 3"/>
          <p:cNvSpPr txBox="1"/>
          <p:nvPr/>
        </p:nvSpPr>
        <p:spPr>
          <a:xfrm>
            <a:off x="5277666" y="1987212"/>
            <a:ext cx="2033995" cy="1631216"/>
          </a:xfrm>
          <a:prstGeom prst="rect">
            <a:avLst/>
          </a:prstGeom>
          <a:noFill/>
        </p:spPr>
        <p:txBody>
          <a:bodyPr wrap="square" rtlCol="0">
            <a:spAutoFit/>
          </a:bodyPr>
          <a:lstStyle/>
          <a:p>
            <a:pPr fontAlgn="base">
              <a:spcBef>
                <a:spcPct val="0"/>
              </a:spcBef>
              <a:spcAft>
                <a:spcPct val="0"/>
              </a:spcAft>
            </a:pPr>
            <a:endParaRPr lang="en-US" altLang="ja-JP" sz="1600" dirty="0">
              <a:solidFill>
                <a:prstClr val="black"/>
              </a:solidFill>
              <a:latin typeface="Arial" pitchFamily="34" charset="0"/>
            </a:endParaRPr>
          </a:p>
          <a:p>
            <a:pPr fontAlgn="base">
              <a:spcBef>
                <a:spcPct val="0"/>
              </a:spcBef>
              <a:spcAft>
                <a:spcPct val="0"/>
              </a:spcAft>
            </a:pPr>
            <a:r>
              <a:rPr lang="ja-JP" altLang="en-US" sz="1400" dirty="0">
                <a:solidFill>
                  <a:prstClr val="black"/>
                </a:solidFill>
                <a:latin typeface="Arial" pitchFamily="34" charset="0"/>
              </a:rPr>
              <a:t>・訪問型サービス</a:t>
            </a:r>
            <a:endParaRPr lang="en-US" altLang="ja-JP" sz="1400" dirty="0">
              <a:solidFill>
                <a:prstClr val="black"/>
              </a:solidFill>
              <a:latin typeface="Arial" pitchFamily="34" charset="0"/>
            </a:endParaRPr>
          </a:p>
          <a:p>
            <a:pPr fontAlgn="base">
              <a:spcBef>
                <a:spcPct val="0"/>
              </a:spcBef>
              <a:spcAft>
                <a:spcPct val="0"/>
              </a:spcAft>
            </a:pPr>
            <a:endParaRPr lang="en-US" altLang="ja-JP" sz="1400" dirty="0">
              <a:solidFill>
                <a:prstClr val="black"/>
              </a:solidFill>
              <a:latin typeface="Arial" pitchFamily="34" charset="0"/>
            </a:endParaRPr>
          </a:p>
          <a:p>
            <a:pPr fontAlgn="base">
              <a:spcBef>
                <a:spcPct val="0"/>
              </a:spcBef>
              <a:spcAft>
                <a:spcPct val="0"/>
              </a:spcAft>
            </a:pPr>
            <a:r>
              <a:rPr lang="ja-JP" altLang="en-US" sz="1400" dirty="0">
                <a:solidFill>
                  <a:prstClr val="black"/>
                </a:solidFill>
                <a:latin typeface="Arial" pitchFamily="34" charset="0"/>
              </a:rPr>
              <a:t>・通所型</a:t>
            </a:r>
            <a:r>
              <a:rPr lang="ja-JP" altLang="en-US" sz="1400" dirty="0" smtClean="0">
                <a:solidFill>
                  <a:prstClr val="black"/>
                </a:solidFill>
                <a:latin typeface="Arial" pitchFamily="34" charset="0"/>
              </a:rPr>
              <a:t>サービス</a:t>
            </a:r>
            <a:endParaRPr lang="en-US" altLang="ja-JP" sz="1400" dirty="0" smtClean="0">
              <a:solidFill>
                <a:prstClr val="black"/>
              </a:solidFill>
              <a:latin typeface="Arial" pitchFamily="34" charset="0"/>
            </a:endParaRPr>
          </a:p>
          <a:p>
            <a:pPr fontAlgn="base">
              <a:spcBef>
                <a:spcPct val="0"/>
              </a:spcBef>
              <a:spcAft>
                <a:spcPct val="0"/>
              </a:spcAft>
            </a:pPr>
            <a:endParaRPr lang="en-US" altLang="ja-JP" sz="1400" dirty="0">
              <a:solidFill>
                <a:prstClr val="black"/>
              </a:solidFill>
              <a:latin typeface="Arial" pitchFamily="34" charset="0"/>
            </a:endParaRPr>
          </a:p>
          <a:p>
            <a:pPr fontAlgn="base">
              <a:spcBef>
                <a:spcPct val="0"/>
              </a:spcBef>
              <a:spcAft>
                <a:spcPct val="0"/>
              </a:spcAft>
            </a:pPr>
            <a:r>
              <a:rPr lang="ja-JP" altLang="en-US" sz="1400" dirty="0" smtClean="0">
                <a:solidFill>
                  <a:prstClr val="black"/>
                </a:solidFill>
                <a:latin typeface="Arial" pitchFamily="34" charset="0"/>
              </a:rPr>
              <a:t>・生活支援サービス</a:t>
            </a:r>
            <a:endParaRPr lang="en-US" altLang="ja-JP" sz="1400" dirty="0" smtClean="0">
              <a:solidFill>
                <a:prstClr val="black"/>
              </a:solidFill>
              <a:latin typeface="Arial" pitchFamily="34" charset="0"/>
            </a:endParaRPr>
          </a:p>
          <a:p>
            <a:pPr fontAlgn="base">
              <a:spcBef>
                <a:spcPct val="0"/>
              </a:spcBef>
              <a:spcAft>
                <a:spcPct val="0"/>
              </a:spcAft>
            </a:pPr>
            <a:r>
              <a:rPr lang="ja-JP" altLang="en-US" sz="1400" dirty="0">
                <a:solidFill>
                  <a:prstClr val="black"/>
                </a:solidFill>
                <a:latin typeface="Arial" pitchFamily="34" charset="0"/>
              </a:rPr>
              <a:t>　</a:t>
            </a:r>
            <a:r>
              <a:rPr lang="ja-JP" altLang="en-US" sz="1400" dirty="0" smtClean="0">
                <a:solidFill>
                  <a:prstClr val="black"/>
                </a:solidFill>
                <a:latin typeface="Arial" pitchFamily="34" charset="0"/>
              </a:rPr>
              <a:t>（配食・見守り等）</a:t>
            </a:r>
            <a:endParaRPr lang="ja-JP" altLang="en-US" sz="1400" dirty="0">
              <a:solidFill>
                <a:prstClr val="black"/>
              </a:solidFill>
              <a:latin typeface="Arial" pitchFamily="34" charset="0"/>
            </a:endParaRPr>
          </a:p>
        </p:txBody>
      </p:sp>
      <p:sp>
        <p:nvSpPr>
          <p:cNvPr id="52" name="四角形吹き出し 51"/>
          <p:cNvSpPr/>
          <p:nvPr/>
        </p:nvSpPr>
        <p:spPr>
          <a:xfrm>
            <a:off x="7045453" y="2102034"/>
            <a:ext cx="2660074" cy="288000"/>
          </a:xfrm>
          <a:prstGeom prst="wedgeRectCallout">
            <a:avLst>
              <a:gd name="adj1" fmla="val -59954"/>
              <a:gd name="adj2" fmla="val 43180"/>
            </a:avLst>
          </a:prstGeom>
          <a:solidFill>
            <a:schemeClr val="accent2">
              <a:lumMod val="20000"/>
              <a:lumOff val="80000"/>
            </a:schemeClr>
          </a:solidFill>
          <a:ln w="6350">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dirty="0">
                <a:solidFill>
                  <a:prstClr val="black"/>
                </a:solidFill>
              </a:rPr>
              <a:t>・多様な担い手による生活支援</a:t>
            </a:r>
            <a:endParaRPr lang="en-US" altLang="ja-JP" sz="1400" dirty="0">
              <a:solidFill>
                <a:prstClr val="black"/>
              </a:solidFill>
            </a:endParaRPr>
          </a:p>
        </p:txBody>
      </p:sp>
      <p:sp>
        <p:nvSpPr>
          <p:cNvPr id="25" name="四角形吹き出し 24"/>
          <p:cNvSpPr/>
          <p:nvPr/>
        </p:nvSpPr>
        <p:spPr>
          <a:xfrm>
            <a:off x="7045808" y="2486185"/>
            <a:ext cx="2660075" cy="432000"/>
          </a:xfrm>
          <a:prstGeom prst="wedgeRectCallout">
            <a:avLst>
              <a:gd name="adj1" fmla="val -59888"/>
              <a:gd name="adj2" fmla="val -2253"/>
            </a:avLst>
          </a:prstGeom>
          <a:solidFill>
            <a:schemeClr val="accent2">
              <a:lumMod val="20000"/>
              <a:lumOff val="80000"/>
            </a:schemeClr>
          </a:solidFill>
          <a:ln w="6350">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dirty="0">
                <a:solidFill>
                  <a:prstClr val="black"/>
                </a:solidFill>
              </a:rPr>
              <a:t>・ミニデイなどの通いの場</a:t>
            </a:r>
            <a:endParaRPr lang="en-US" altLang="ja-JP" sz="1400" dirty="0">
              <a:solidFill>
                <a:prstClr val="black"/>
              </a:solidFill>
            </a:endParaRPr>
          </a:p>
          <a:p>
            <a:pPr fontAlgn="base">
              <a:spcBef>
                <a:spcPct val="0"/>
              </a:spcBef>
              <a:spcAft>
                <a:spcPct val="0"/>
              </a:spcAft>
            </a:pPr>
            <a:r>
              <a:rPr lang="ja-JP" altLang="en-US" sz="1400" dirty="0">
                <a:solidFill>
                  <a:prstClr val="black"/>
                </a:solidFill>
              </a:rPr>
              <a:t>・運動、栄養、口腔ケア等の教室</a:t>
            </a:r>
            <a:endParaRPr lang="en-US" altLang="ja-JP" sz="1400" dirty="0">
              <a:solidFill>
                <a:prstClr val="black"/>
              </a:solidFill>
            </a:endParaRPr>
          </a:p>
        </p:txBody>
      </p:sp>
      <p:cxnSp>
        <p:nvCxnSpPr>
          <p:cNvPr id="31" name="直線コネクタ 30"/>
          <p:cNvCxnSpPr/>
          <p:nvPr/>
        </p:nvCxnSpPr>
        <p:spPr>
          <a:xfrm>
            <a:off x="293531" y="3737670"/>
            <a:ext cx="2693477"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35" name="角丸四角形 34"/>
          <p:cNvSpPr/>
          <p:nvPr/>
        </p:nvSpPr>
        <p:spPr>
          <a:xfrm>
            <a:off x="505988" y="2169880"/>
            <a:ext cx="1516393" cy="1369188"/>
          </a:xfrm>
          <a:prstGeom prst="roundRect">
            <a:avLst/>
          </a:prstGeom>
          <a:noFill/>
          <a:ln w="254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fontAlgn="base">
              <a:spcBef>
                <a:spcPct val="0"/>
              </a:spcBef>
              <a:spcAft>
                <a:spcPct val="0"/>
              </a:spcAft>
            </a:pPr>
            <a:r>
              <a:rPr lang="ja-JP" altLang="en-US" sz="1400" dirty="0" smtClean="0">
                <a:solidFill>
                  <a:prstClr val="black"/>
                </a:solidFill>
              </a:rPr>
              <a:t>・訪問介護</a:t>
            </a:r>
          </a:p>
          <a:p>
            <a:pPr fontAlgn="base">
              <a:spcBef>
                <a:spcPct val="0"/>
              </a:spcBef>
              <a:spcAft>
                <a:spcPct val="0"/>
              </a:spcAft>
            </a:pPr>
            <a:endParaRPr lang="en-US" altLang="ja-JP" sz="1400" dirty="0" smtClean="0">
              <a:solidFill>
                <a:prstClr val="black"/>
              </a:solidFill>
            </a:endParaRPr>
          </a:p>
          <a:p>
            <a:pPr fontAlgn="base">
              <a:spcBef>
                <a:spcPct val="0"/>
              </a:spcBef>
              <a:spcAft>
                <a:spcPct val="0"/>
              </a:spcAft>
            </a:pPr>
            <a:endParaRPr lang="ja-JP" altLang="en-US" sz="1400" dirty="0" smtClean="0">
              <a:solidFill>
                <a:prstClr val="black"/>
              </a:solidFill>
            </a:endParaRPr>
          </a:p>
          <a:p>
            <a:pPr fontAlgn="base">
              <a:spcBef>
                <a:spcPct val="0"/>
              </a:spcBef>
              <a:spcAft>
                <a:spcPct val="0"/>
              </a:spcAft>
            </a:pPr>
            <a:r>
              <a:rPr lang="ja-JP" altLang="en-US" sz="1400" dirty="0" smtClean="0">
                <a:solidFill>
                  <a:prstClr val="black"/>
                </a:solidFill>
              </a:rPr>
              <a:t>・通所介護</a:t>
            </a:r>
            <a:endParaRPr lang="ja-JP" altLang="en-US" sz="1400" dirty="0">
              <a:solidFill>
                <a:prstClr val="black"/>
              </a:solidFill>
            </a:endParaRPr>
          </a:p>
        </p:txBody>
      </p:sp>
      <p:sp>
        <p:nvSpPr>
          <p:cNvPr id="3" name="右中かっこ 2"/>
          <p:cNvSpPr/>
          <p:nvPr/>
        </p:nvSpPr>
        <p:spPr>
          <a:xfrm>
            <a:off x="3314588" y="3911664"/>
            <a:ext cx="144016" cy="2757699"/>
          </a:xfrm>
          <a:prstGeom prst="righ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テキスト ボックス 6"/>
          <p:cNvSpPr txBox="1"/>
          <p:nvPr/>
        </p:nvSpPr>
        <p:spPr>
          <a:xfrm>
            <a:off x="3674684" y="4941960"/>
            <a:ext cx="1710725" cy="646331"/>
          </a:xfrm>
          <a:prstGeom prst="rect">
            <a:avLst/>
          </a:prstGeom>
          <a:noFill/>
        </p:spPr>
        <p:txBody>
          <a:bodyPr wrap="none" rtlCol="0">
            <a:spAutoFit/>
          </a:bodyPr>
          <a:lstStyle/>
          <a:p>
            <a:r>
              <a:rPr kumimoji="1" lang="ja-JP" altLang="en-US" dirty="0" smtClean="0"/>
              <a:t>従来通り</a:t>
            </a:r>
            <a:endParaRPr kumimoji="1" lang="en-US" altLang="ja-JP" dirty="0" smtClean="0"/>
          </a:p>
          <a:p>
            <a:r>
              <a:rPr lang="ja-JP" altLang="en-US" dirty="0" smtClean="0"/>
              <a:t>予防給付</a:t>
            </a:r>
            <a:r>
              <a:rPr lang="ja-JP" altLang="en-US" dirty="0"/>
              <a:t>で行う</a:t>
            </a:r>
            <a:endParaRPr kumimoji="1" lang="ja-JP" altLang="en-US" dirty="0"/>
          </a:p>
        </p:txBody>
      </p:sp>
      <p:sp>
        <p:nvSpPr>
          <p:cNvPr id="50" name="テキスト ボックス 49"/>
          <p:cNvSpPr txBox="1"/>
          <p:nvPr/>
        </p:nvSpPr>
        <p:spPr>
          <a:xfrm>
            <a:off x="3170674" y="2955085"/>
            <a:ext cx="1980029" cy="584775"/>
          </a:xfrm>
          <a:prstGeom prst="rect">
            <a:avLst/>
          </a:prstGeom>
          <a:noFill/>
        </p:spPr>
        <p:txBody>
          <a:bodyPr wrap="none" rtlCol="0">
            <a:spAutoFit/>
          </a:bodyPr>
          <a:lstStyle/>
          <a:p>
            <a:r>
              <a:rPr kumimoji="1" lang="ja-JP" altLang="en-US" sz="1600" dirty="0" smtClean="0"/>
              <a:t>訪問介護、通所介護</a:t>
            </a:r>
            <a:endParaRPr kumimoji="1" lang="en-US" altLang="ja-JP" sz="1600" dirty="0" smtClean="0"/>
          </a:p>
          <a:p>
            <a:r>
              <a:rPr kumimoji="1" lang="ja-JP" altLang="en-US" sz="1600" dirty="0" smtClean="0"/>
              <a:t>について事業へ移行</a:t>
            </a:r>
            <a:endParaRPr kumimoji="1" lang="ja-JP" altLang="en-US" sz="1600" dirty="0"/>
          </a:p>
        </p:txBody>
      </p:sp>
      <p:sp>
        <p:nvSpPr>
          <p:cNvPr id="51" name="角丸四角形 50"/>
          <p:cNvSpPr/>
          <p:nvPr/>
        </p:nvSpPr>
        <p:spPr>
          <a:xfrm>
            <a:off x="125314" y="476672"/>
            <a:ext cx="9648000" cy="864096"/>
          </a:xfrm>
          <a:prstGeom prst="roundRect">
            <a:avLst/>
          </a:prstGeom>
          <a:no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indent="-174625"/>
            <a:r>
              <a:rPr lang="ja-JP" altLang="en-US" sz="1600" dirty="0" smtClean="0">
                <a:solidFill>
                  <a:prstClr val="black"/>
                </a:solidFill>
              </a:rPr>
              <a:t>○</a:t>
            </a:r>
            <a:r>
              <a:rPr lang="ja-JP" altLang="en-US" sz="1600" dirty="0">
                <a:solidFill>
                  <a:prstClr val="black"/>
                </a:solidFill>
              </a:rPr>
              <a:t>　</a:t>
            </a:r>
            <a:r>
              <a:rPr lang="ja-JP" altLang="en-US" sz="1600" dirty="0" smtClean="0">
                <a:solidFill>
                  <a:prstClr val="black"/>
                </a:solidFill>
              </a:rPr>
              <a:t>多様な主体による柔軟な取り組みにより効果的かつ効率的にサービスを提供できるよう、予防給付の訪問介護、通所介護は、事業にすべて移行（平成２９年度末まで）</a:t>
            </a:r>
            <a:endParaRPr lang="en-US" altLang="ja-JP" sz="1600" dirty="0" smtClean="0">
              <a:solidFill>
                <a:prstClr val="black"/>
              </a:solidFill>
            </a:endParaRPr>
          </a:p>
          <a:p>
            <a:pPr>
              <a:spcBef>
                <a:spcPts val="600"/>
              </a:spcBef>
            </a:pPr>
            <a:r>
              <a:rPr lang="ja-JP" altLang="en-US" sz="1600" dirty="0" smtClean="0">
                <a:solidFill>
                  <a:prstClr val="black"/>
                </a:solidFill>
              </a:rPr>
              <a:t>○</a:t>
            </a:r>
            <a:r>
              <a:rPr lang="ja-JP" altLang="en-US" sz="1600" dirty="0">
                <a:solidFill>
                  <a:prstClr val="black"/>
                </a:solidFill>
              </a:rPr>
              <a:t>その他</a:t>
            </a:r>
            <a:r>
              <a:rPr lang="ja-JP" altLang="en-US" sz="1600" dirty="0" smtClean="0">
                <a:solidFill>
                  <a:prstClr val="black"/>
                </a:solidFill>
              </a:rPr>
              <a:t>の</a:t>
            </a:r>
            <a:r>
              <a:rPr lang="ja-JP" altLang="en-US" sz="1600" dirty="0">
                <a:solidFill>
                  <a:prstClr val="black"/>
                </a:solidFill>
              </a:rPr>
              <a:t>サービス</a:t>
            </a:r>
            <a:r>
              <a:rPr lang="ja-JP" altLang="en-US" sz="1600" dirty="0" smtClean="0">
                <a:solidFill>
                  <a:prstClr val="black"/>
                </a:solidFill>
              </a:rPr>
              <a:t>は</a:t>
            </a:r>
            <a:r>
              <a:rPr lang="ja-JP" altLang="en-US" sz="1600" dirty="0">
                <a:solidFill>
                  <a:prstClr val="black"/>
                </a:solidFill>
              </a:rPr>
              <a:t>、予防給付に</a:t>
            </a:r>
            <a:r>
              <a:rPr lang="ja-JP" altLang="en-US" sz="1600" dirty="0" smtClean="0">
                <a:solidFill>
                  <a:prstClr val="black"/>
                </a:solidFill>
              </a:rPr>
              <a:t>よる</a:t>
            </a:r>
            <a:r>
              <a:rPr lang="ja-JP" altLang="en-US" sz="1600" dirty="0">
                <a:solidFill>
                  <a:prstClr val="black"/>
                </a:solidFill>
              </a:rPr>
              <a:t>サービス</a:t>
            </a:r>
            <a:r>
              <a:rPr lang="ja-JP" altLang="en-US" sz="1600" dirty="0" smtClean="0">
                <a:solidFill>
                  <a:prstClr val="black"/>
                </a:solidFill>
              </a:rPr>
              <a:t>を利用</a:t>
            </a:r>
            <a:endParaRPr lang="en-US" altLang="ja-JP" sz="1600" dirty="0">
              <a:solidFill>
                <a:prstClr val="black"/>
              </a:solidFill>
            </a:endParaRPr>
          </a:p>
        </p:txBody>
      </p:sp>
      <p:sp>
        <p:nvSpPr>
          <p:cNvPr id="54" name="四角形吹き出し 53"/>
          <p:cNvSpPr/>
          <p:nvPr/>
        </p:nvSpPr>
        <p:spPr>
          <a:xfrm>
            <a:off x="7045809" y="3023114"/>
            <a:ext cx="2660075" cy="432000"/>
          </a:xfrm>
          <a:prstGeom prst="wedgeRectCallout">
            <a:avLst>
              <a:gd name="adj1" fmla="val -59501"/>
              <a:gd name="adj2" fmla="val -58093"/>
            </a:avLst>
          </a:prstGeom>
          <a:solidFill>
            <a:schemeClr val="accent2">
              <a:lumMod val="20000"/>
              <a:lumOff val="80000"/>
            </a:schemeClr>
          </a:solidFill>
          <a:ln w="6350">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92075" fontAlgn="base">
              <a:spcBef>
                <a:spcPct val="0"/>
              </a:spcBef>
              <a:spcAft>
                <a:spcPct val="0"/>
              </a:spcAft>
            </a:pPr>
            <a:r>
              <a:rPr lang="ja-JP" altLang="en-US" sz="1400" dirty="0" smtClean="0">
                <a:solidFill>
                  <a:prstClr val="black"/>
                </a:solidFill>
              </a:rPr>
              <a:t>・介護事業所による訪問型・通所型サービス</a:t>
            </a:r>
            <a:endParaRPr lang="en-US" altLang="ja-JP" sz="1400" dirty="0">
              <a:solidFill>
                <a:prstClr val="black"/>
              </a:solidFill>
            </a:endParaRPr>
          </a:p>
        </p:txBody>
      </p:sp>
      <p:sp>
        <p:nvSpPr>
          <p:cNvPr id="8" name="テキスト ボックス 7"/>
          <p:cNvSpPr txBox="1"/>
          <p:nvPr/>
        </p:nvSpPr>
        <p:spPr>
          <a:xfrm>
            <a:off x="5385048" y="3773167"/>
            <a:ext cx="4349268" cy="461665"/>
          </a:xfrm>
          <a:prstGeom prst="rect">
            <a:avLst/>
          </a:prstGeom>
          <a:noFill/>
        </p:spPr>
        <p:txBody>
          <a:bodyPr wrap="none" rtlCol="0">
            <a:spAutoFit/>
          </a:bodyPr>
          <a:lstStyle/>
          <a:p>
            <a:r>
              <a:rPr kumimoji="1" lang="en-US" altLang="ja-JP" sz="1200" dirty="0" smtClean="0"/>
              <a:t>※</a:t>
            </a:r>
            <a:r>
              <a:rPr kumimoji="1" lang="ja-JP" altLang="en-US" sz="1200" dirty="0" smtClean="0"/>
              <a:t>多様な主体による多様</a:t>
            </a:r>
            <a:r>
              <a:rPr kumimoji="1" lang="ja-JP" altLang="en-US" sz="1200" smtClean="0"/>
              <a:t>なサービスの提供</a:t>
            </a:r>
            <a:r>
              <a:rPr kumimoji="1" lang="ja-JP" altLang="en-US" sz="1200" dirty="0" smtClean="0"/>
              <a:t>を推進</a:t>
            </a:r>
            <a:endParaRPr kumimoji="1" lang="en-US" altLang="ja-JP" sz="1200" dirty="0" smtClean="0"/>
          </a:p>
          <a:p>
            <a:r>
              <a:rPr kumimoji="1" lang="en-US" altLang="ja-JP" sz="1200" dirty="0" smtClean="0"/>
              <a:t>※</a:t>
            </a:r>
            <a:r>
              <a:rPr kumimoji="1" lang="ja-JP" altLang="en-US" sz="1200" dirty="0" smtClean="0"/>
              <a:t>総合事業のみ利用の場合は、基本チェックリスト該当で利用可</a:t>
            </a:r>
            <a:endParaRPr kumimoji="1" lang="ja-JP" altLang="en-US" sz="1200" dirty="0"/>
          </a:p>
        </p:txBody>
      </p:sp>
      <p:sp>
        <p:nvSpPr>
          <p:cNvPr id="20" name="正方形/長方形 19"/>
          <p:cNvSpPr/>
          <p:nvPr/>
        </p:nvSpPr>
        <p:spPr>
          <a:xfrm>
            <a:off x="-10431" y="-34514"/>
            <a:ext cx="9906000" cy="413215"/>
          </a:xfrm>
          <a:prstGeom prst="rect">
            <a:avLst/>
          </a:prstGeom>
          <a:ln/>
        </p:spPr>
        <p:style>
          <a:lnRef idx="1">
            <a:schemeClr val="accent1"/>
          </a:lnRef>
          <a:fillRef idx="2">
            <a:schemeClr val="accent1"/>
          </a:fillRef>
          <a:effectRef idx="1">
            <a:schemeClr val="accent1"/>
          </a:effectRef>
          <a:fontRef idx="minor">
            <a:schemeClr val="dk1"/>
          </a:fontRef>
        </p:style>
        <p:txBody>
          <a:bodyPr lIns="91357" tIns="45680" rIns="91357" bIns="45680" rtlCol="0" anchor="ctr"/>
          <a:lstStyle/>
          <a:p>
            <a:pPr algn="ctr"/>
            <a:r>
              <a:rPr lang="ja-JP" altLang="en-US" sz="2000" b="1" dirty="0"/>
              <a:t>要支援者の訪問介護、通所介護の総合事業への移行（介護予防・生活支援サービス事業）</a:t>
            </a:r>
            <a:endParaRPr lang="ja-JP" altLang="en-US" sz="2000" b="1" dirty="0">
              <a:solidFill>
                <a:prstClr val="black"/>
              </a:solidFill>
              <a:latin typeface="ＭＳ Ｐゴシック"/>
            </a:endParaRPr>
          </a:p>
        </p:txBody>
      </p:sp>
      <p:sp>
        <p:nvSpPr>
          <p:cNvPr id="22" name="スライド番号プレースホルダ 10"/>
          <p:cNvSpPr>
            <a:spLocks noGrp="1"/>
          </p:cNvSpPr>
          <p:nvPr>
            <p:ph type="sldNum" sz="quarter" idx="12"/>
          </p:nvPr>
        </p:nvSpPr>
        <p:spPr>
          <a:xfrm>
            <a:off x="9494367" y="6521171"/>
            <a:ext cx="427197" cy="365125"/>
          </a:xfrm>
        </p:spPr>
        <p:txBody>
          <a:bodyPr/>
          <a:lstStyle/>
          <a:p>
            <a:r>
              <a:rPr lang="en-US" altLang="ja-JP" sz="1600" dirty="0" smtClean="0">
                <a:solidFill>
                  <a:prstClr val="black"/>
                </a:solidFill>
              </a:rPr>
              <a:t>15</a:t>
            </a:r>
            <a:endParaRPr lang="ja-JP" altLang="en-US" sz="1600" dirty="0">
              <a:solidFill>
                <a:prstClr val="black"/>
              </a:solidFill>
            </a:endParaRPr>
          </a:p>
        </p:txBody>
      </p:sp>
    </p:spTree>
    <p:extLst>
      <p:ext uri="{BB962C8B-B14F-4D97-AF65-F5344CB8AC3E}">
        <p14:creationId xmlns:p14="http://schemas.microsoft.com/office/powerpoint/2010/main" val="19130517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下矢印 10"/>
          <p:cNvSpPr/>
          <p:nvPr/>
        </p:nvSpPr>
        <p:spPr>
          <a:xfrm>
            <a:off x="6026277" y="3943683"/>
            <a:ext cx="919888" cy="542193"/>
          </a:xfrm>
          <a:prstGeom prst="downArrow">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lIns="91357" tIns="45680" rIns="91357" bIns="45680" rtlCol="0" anchor="ctr"/>
          <a:lstStyle/>
          <a:p>
            <a:pPr defTabSz="913575"/>
            <a:endParaRPr lang="ja-JP" altLang="en-US">
              <a:solidFill>
                <a:prstClr val="black"/>
              </a:solidFill>
            </a:endParaRPr>
          </a:p>
        </p:txBody>
      </p:sp>
      <p:sp>
        <p:nvSpPr>
          <p:cNvPr id="5" name="右矢印吹き出し 4"/>
          <p:cNvSpPr/>
          <p:nvPr/>
        </p:nvSpPr>
        <p:spPr>
          <a:xfrm rot="16200000">
            <a:off x="1995506" y="3714164"/>
            <a:ext cx="1197942" cy="4773511"/>
          </a:xfrm>
          <a:prstGeom prst="rightArrowCallout">
            <a:avLst>
              <a:gd name="adj1" fmla="val 10839"/>
              <a:gd name="adj2" fmla="val 0"/>
              <a:gd name="adj3" fmla="val 17025"/>
              <a:gd name="adj4" fmla="val 72952"/>
            </a:avLst>
          </a:prstGeom>
          <a:solidFill>
            <a:schemeClr val="bg1"/>
          </a:solidFill>
          <a:ln>
            <a:solidFill>
              <a:schemeClr val="accent6"/>
            </a:solidFill>
          </a:ln>
        </p:spPr>
        <p:style>
          <a:lnRef idx="1">
            <a:schemeClr val="accent1"/>
          </a:lnRef>
          <a:fillRef idx="0">
            <a:schemeClr val="accent1"/>
          </a:fillRef>
          <a:effectRef idx="0">
            <a:schemeClr val="accent1"/>
          </a:effectRef>
          <a:fontRef idx="minor">
            <a:schemeClr val="tx1"/>
          </a:fontRef>
        </p:style>
        <p:txBody>
          <a:bodyPr lIns="91357" tIns="45680" rIns="91357" bIns="45680" rtlCol="0" anchor="ctr"/>
          <a:lstStyle/>
          <a:p>
            <a:pPr defTabSz="913575"/>
            <a:endParaRPr lang="ja-JP" altLang="en-US">
              <a:solidFill>
                <a:prstClr val="black"/>
              </a:solidFill>
            </a:endParaRPr>
          </a:p>
        </p:txBody>
      </p:sp>
      <p:sp>
        <p:nvSpPr>
          <p:cNvPr id="35" name="角丸四角形 34"/>
          <p:cNvSpPr/>
          <p:nvPr/>
        </p:nvSpPr>
        <p:spPr>
          <a:xfrm>
            <a:off x="160364" y="1844825"/>
            <a:ext cx="4782343" cy="3642524"/>
          </a:xfrm>
          <a:prstGeom prst="roundRect">
            <a:avLst/>
          </a:prstGeom>
          <a:solidFill>
            <a:schemeClr val="bg2"/>
          </a:solidFill>
          <a:ln w="6350">
            <a:solidFill>
              <a:schemeClr val="accent6">
                <a:lumMod val="60000"/>
                <a:lumOff val="40000"/>
              </a:schemeClr>
            </a:solidFill>
          </a:ln>
        </p:spPr>
        <p:style>
          <a:lnRef idx="1">
            <a:schemeClr val="accent6"/>
          </a:lnRef>
          <a:fillRef idx="2">
            <a:schemeClr val="accent6"/>
          </a:fillRef>
          <a:effectRef idx="1">
            <a:schemeClr val="accent6"/>
          </a:effectRef>
          <a:fontRef idx="minor">
            <a:schemeClr val="dk1"/>
          </a:fontRef>
        </p:style>
        <p:txBody>
          <a:bodyPr lIns="91357" tIns="45680" rIns="91357" bIns="45680" rtlCol="0" anchor="ctr"/>
          <a:lstStyle/>
          <a:p>
            <a:pPr defTabSz="913575"/>
            <a:endParaRPr lang="ja-JP" altLang="en-US" sz="1000" dirty="0">
              <a:solidFill>
                <a:prstClr val="black"/>
              </a:solidFill>
            </a:endParaRPr>
          </a:p>
        </p:txBody>
      </p:sp>
      <p:grpSp>
        <p:nvGrpSpPr>
          <p:cNvPr id="3" name="グループ化 2"/>
          <p:cNvGrpSpPr/>
          <p:nvPr/>
        </p:nvGrpSpPr>
        <p:grpSpPr>
          <a:xfrm>
            <a:off x="49624" y="529097"/>
            <a:ext cx="9856519" cy="1068677"/>
            <a:chOff x="130753" y="3799249"/>
            <a:chExt cx="9851748" cy="1758341"/>
          </a:xfrm>
        </p:grpSpPr>
        <p:sp>
          <p:nvSpPr>
            <p:cNvPr id="43" name="コンテンツ プレースホルダー 1"/>
            <p:cNvSpPr txBox="1">
              <a:spLocks/>
            </p:cNvSpPr>
            <p:nvPr/>
          </p:nvSpPr>
          <p:spPr>
            <a:xfrm>
              <a:off x="130753" y="3799249"/>
              <a:ext cx="9851748" cy="1758341"/>
            </a:xfrm>
            <a:prstGeom prst="rect">
              <a:avLst/>
            </a:prstGeom>
            <a:ln w="12700" cmpd="sng">
              <a:solidFill>
                <a:schemeClr val="tx1"/>
              </a:solidFill>
              <a:prstDash val="solid"/>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500">
                  <a:solidFill>
                    <a:prstClr val="black"/>
                  </a:solidFill>
                  <a:latin typeface="ＭＳ Ｐゴシック"/>
                </a:rPr>
                <a:t>　　　　　　　　　　　　　　　　　　　　　　　　　　　　　　　　</a:t>
              </a:r>
              <a:endParaRPr lang="en-US" altLang="ja-JP" sz="1500">
                <a:solidFill>
                  <a:prstClr val="black"/>
                </a:solidFill>
                <a:latin typeface="ＭＳ Ｐゴシック"/>
              </a:endParaRPr>
            </a:p>
            <a:p>
              <a:pPr marL="0" indent="0">
                <a:buFont typeface="Arial" panose="020B0604020202020204" pitchFamily="34" charset="0"/>
                <a:buNone/>
              </a:pPr>
              <a:r>
                <a:rPr lang="ja-JP" altLang="en-US" sz="1500">
                  <a:solidFill>
                    <a:prstClr val="black"/>
                  </a:solidFill>
                  <a:latin typeface="ＭＳ Ｐゴシック"/>
                </a:rPr>
                <a:t>　　　　　　</a:t>
              </a:r>
              <a:endParaRPr lang="en-US" altLang="ja-JP" sz="1500">
                <a:solidFill>
                  <a:prstClr val="black"/>
                </a:solidFill>
                <a:latin typeface="ＭＳ Ｐゴシック"/>
              </a:endParaRPr>
            </a:p>
            <a:p>
              <a:pPr marL="0" indent="0">
                <a:buFont typeface="Arial" panose="020B0604020202020204" pitchFamily="34" charset="0"/>
                <a:buNone/>
              </a:pPr>
              <a:endParaRPr lang="en-US" altLang="ja-JP" sz="1600" dirty="0">
                <a:solidFill>
                  <a:prstClr val="black"/>
                </a:solidFill>
                <a:latin typeface="ＭＳ Ｐゴシック"/>
              </a:endParaRPr>
            </a:p>
          </p:txBody>
        </p:sp>
        <p:sp>
          <p:nvSpPr>
            <p:cNvPr id="46" name="テキスト ボックス 45"/>
            <p:cNvSpPr txBox="1"/>
            <p:nvPr/>
          </p:nvSpPr>
          <p:spPr>
            <a:xfrm>
              <a:off x="137725" y="3827565"/>
              <a:ext cx="9844776" cy="1711626"/>
            </a:xfrm>
            <a:prstGeom prst="rect">
              <a:avLst/>
            </a:prstGeom>
            <a:noFill/>
          </p:spPr>
          <p:txBody>
            <a:bodyPr wrap="square" rtlCol="0">
              <a:spAutoFit/>
            </a:bodyPr>
            <a:lstStyle/>
            <a:p>
              <a:pPr marL="185571" indent="-185571" defTabSz="913575">
                <a:lnSpc>
                  <a:spcPct val="110000"/>
                </a:lnSpc>
              </a:pPr>
              <a:r>
                <a:rPr lang="ja-JP" altLang="en-US" sz="1400" dirty="0">
                  <a:solidFill>
                    <a:prstClr val="black"/>
                  </a:solidFill>
                  <a:latin typeface="ＭＳ Ｐゴシック"/>
                </a:rPr>
                <a:t>○予防給付のうち訪問介護・通所介護について、市町村が</a:t>
              </a:r>
              <a:r>
                <a:rPr lang="ja-JP" altLang="en-US" sz="1400" u="sng" dirty="0">
                  <a:solidFill>
                    <a:prstClr val="black"/>
                  </a:solidFill>
                  <a:latin typeface="ＭＳ Ｐゴシック"/>
                </a:rPr>
                <a:t>地域の実情に応じた取組</a:t>
              </a:r>
              <a:r>
                <a:rPr lang="ja-JP" altLang="en-US" sz="1400" dirty="0">
                  <a:solidFill>
                    <a:prstClr val="black"/>
                  </a:solidFill>
                  <a:latin typeface="ＭＳ Ｐゴシック"/>
                </a:rPr>
                <a:t>ができる介護保険制度の</a:t>
              </a:r>
              <a:r>
                <a:rPr lang="ja-JP" altLang="en-US" sz="1400" u="sng" dirty="0">
                  <a:solidFill>
                    <a:prstClr val="black"/>
                  </a:solidFill>
                  <a:latin typeface="ＭＳ Ｐゴシック"/>
                </a:rPr>
                <a:t>地域支援事業</a:t>
              </a:r>
              <a:r>
                <a:rPr lang="ja-JP" altLang="en-US" sz="1400" dirty="0">
                  <a:solidFill>
                    <a:prstClr val="black"/>
                  </a:solidFill>
                  <a:latin typeface="ＭＳ Ｐゴシック"/>
                </a:rPr>
                <a:t>へ移行（２９年度末まで）。財源構成は給付と同じ（国、都道府県、市町村、</a:t>
              </a:r>
              <a:r>
                <a:rPr lang="en-US" altLang="ja-JP" sz="1400" dirty="0">
                  <a:solidFill>
                    <a:prstClr val="black"/>
                  </a:solidFill>
                  <a:latin typeface="ＭＳ Ｐゴシック"/>
                </a:rPr>
                <a:t>1</a:t>
              </a:r>
              <a:r>
                <a:rPr lang="ja-JP" altLang="en-US" sz="1400" dirty="0">
                  <a:solidFill>
                    <a:prstClr val="black"/>
                  </a:solidFill>
                  <a:latin typeface="ＭＳ Ｐゴシック"/>
                </a:rPr>
                <a:t>号保険料、２号保険料）。</a:t>
              </a:r>
              <a:endParaRPr lang="en-US" altLang="ja-JP" sz="1400" dirty="0">
                <a:solidFill>
                  <a:prstClr val="black"/>
                </a:solidFill>
                <a:latin typeface="ＭＳ Ｐゴシック"/>
              </a:endParaRPr>
            </a:p>
            <a:p>
              <a:pPr marL="185571" indent="-185571" defTabSz="913575">
                <a:lnSpc>
                  <a:spcPct val="110000"/>
                </a:lnSpc>
              </a:pPr>
              <a:r>
                <a:rPr lang="ja-JP" altLang="en-US" sz="1400" dirty="0">
                  <a:solidFill>
                    <a:prstClr val="black"/>
                  </a:solidFill>
                  <a:latin typeface="ＭＳ Ｐゴシック"/>
                </a:rPr>
                <a:t>○既存の介護事業所による既存のサービスに加えて、</a:t>
              </a:r>
              <a:r>
                <a:rPr lang="en-US" altLang="ja-JP" sz="1400" dirty="0">
                  <a:solidFill>
                    <a:prstClr val="black"/>
                  </a:solidFill>
                  <a:latin typeface="ＭＳ Ｐゴシック"/>
                </a:rPr>
                <a:t>NPO</a:t>
              </a:r>
              <a:r>
                <a:rPr lang="ja-JP" altLang="en-US" sz="1400" dirty="0" err="1">
                  <a:solidFill>
                    <a:prstClr val="black"/>
                  </a:solidFill>
                  <a:latin typeface="ＭＳ Ｐゴシック"/>
                </a:rPr>
                <a:t>、</a:t>
              </a:r>
              <a:r>
                <a:rPr lang="ja-JP" altLang="en-US" sz="1400" dirty="0">
                  <a:solidFill>
                    <a:prstClr val="black"/>
                  </a:solidFill>
                  <a:latin typeface="ＭＳ Ｐゴシック"/>
                </a:rPr>
                <a:t>民間企業、ボランティアなど</a:t>
              </a:r>
              <a:r>
                <a:rPr lang="ja-JP" altLang="en-US" sz="1400" u="sng" dirty="0">
                  <a:solidFill>
                    <a:prstClr val="black"/>
                  </a:solidFill>
                  <a:latin typeface="ＭＳ Ｐゴシック"/>
                </a:rPr>
                <a:t>地域の多様な主体を活用</a:t>
              </a:r>
              <a:r>
                <a:rPr lang="ja-JP" altLang="en-US" sz="1400" dirty="0">
                  <a:solidFill>
                    <a:prstClr val="black"/>
                  </a:solidFill>
                  <a:latin typeface="ＭＳ Ｐゴシック"/>
                </a:rPr>
                <a:t>して高齢者を支援。</a:t>
              </a:r>
              <a:r>
                <a:rPr lang="ja-JP" altLang="en-US" sz="1400" u="sng" dirty="0">
                  <a:solidFill>
                    <a:prstClr val="black"/>
                  </a:solidFill>
                  <a:latin typeface="ＭＳ Ｐゴシック"/>
                </a:rPr>
                <a:t>高齢者は支え手側に回ることも</a:t>
              </a:r>
              <a:r>
                <a:rPr lang="ja-JP" altLang="en-US" sz="1400" dirty="0">
                  <a:solidFill>
                    <a:prstClr val="black"/>
                  </a:solidFill>
                  <a:latin typeface="ＭＳ Ｐゴシック"/>
                </a:rPr>
                <a:t>。</a:t>
              </a:r>
              <a:endParaRPr lang="en-US" altLang="ja-JP" sz="1400" dirty="0">
                <a:solidFill>
                  <a:prstClr val="black"/>
                </a:solidFill>
                <a:latin typeface="ＭＳ Ｐゴシック"/>
              </a:endParaRPr>
            </a:p>
          </p:txBody>
        </p:sp>
      </p:grpSp>
      <p:sp>
        <p:nvSpPr>
          <p:cNvPr id="42" name="テキスト ボックス 41"/>
          <p:cNvSpPr txBox="1"/>
          <p:nvPr/>
        </p:nvSpPr>
        <p:spPr>
          <a:xfrm>
            <a:off x="56487" y="45785"/>
            <a:ext cx="9849544" cy="400110"/>
          </a:xfrm>
          <a:prstGeom prst="rect">
            <a:avLst/>
          </a:prstGeom>
          <a:solidFill>
            <a:srgbClr val="FFFF00">
              <a:alpha val="30000"/>
            </a:srgbClr>
          </a:solidFill>
          <a:ln w="25400">
            <a:solidFill>
              <a:schemeClr val="accent1">
                <a:lumMod val="75000"/>
              </a:schemeClr>
            </a:solidFill>
          </a:ln>
        </p:spPr>
        <p:txBody>
          <a:bodyPr wrap="square" lIns="91357" tIns="45680" rIns="91357" bIns="45680" rtlCol="0">
            <a:spAutoFit/>
          </a:bodyPr>
          <a:lstStyle/>
          <a:p>
            <a:pPr algn="ctr" defTabSz="913575"/>
            <a:r>
              <a:rPr lang="ja-JP" altLang="en-US" sz="2000" dirty="0">
                <a:solidFill>
                  <a:prstClr val="black"/>
                </a:solidFill>
                <a:latin typeface="HGP創英角ｺﾞｼｯｸUB" pitchFamily="50" charset="-128"/>
                <a:ea typeface="HGP創英角ｺﾞｼｯｸUB" pitchFamily="50" charset="-128"/>
              </a:rPr>
              <a:t>予防給付の見直しと生活支援サービスの充実</a:t>
            </a:r>
          </a:p>
        </p:txBody>
      </p:sp>
      <p:sp>
        <p:nvSpPr>
          <p:cNvPr id="8" name="正方形/長方形 7"/>
          <p:cNvSpPr/>
          <p:nvPr/>
        </p:nvSpPr>
        <p:spPr>
          <a:xfrm>
            <a:off x="56487" y="1700808"/>
            <a:ext cx="9849544" cy="504056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lIns="91357" tIns="45680" rIns="91357" bIns="45680" rtlCol="0" anchor="ctr"/>
          <a:lstStyle/>
          <a:p>
            <a:pPr defTabSz="913575"/>
            <a:endParaRPr lang="ja-JP" altLang="en-US">
              <a:solidFill>
                <a:prstClr val="white"/>
              </a:solidFill>
            </a:endParaRPr>
          </a:p>
        </p:txBody>
      </p:sp>
      <p:sp>
        <p:nvSpPr>
          <p:cNvPr id="102" name="角丸四角形 101"/>
          <p:cNvSpPr/>
          <p:nvPr/>
        </p:nvSpPr>
        <p:spPr>
          <a:xfrm>
            <a:off x="207762" y="5903897"/>
            <a:ext cx="4889296" cy="784830"/>
          </a:xfrm>
          <a:prstGeom prst="roundRect">
            <a:avLst/>
          </a:prstGeom>
          <a:noFill/>
          <a:ln w="6350">
            <a:noFill/>
          </a:ln>
          <a:effectLst/>
        </p:spPr>
        <p:style>
          <a:lnRef idx="1">
            <a:schemeClr val="accent6"/>
          </a:lnRef>
          <a:fillRef idx="2">
            <a:schemeClr val="accent6"/>
          </a:fillRef>
          <a:effectRef idx="1">
            <a:schemeClr val="accent6"/>
          </a:effectRef>
          <a:fontRef idx="minor">
            <a:schemeClr val="dk1"/>
          </a:fontRef>
        </p:style>
        <p:txBody>
          <a:bodyPr lIns="91357" tIns="45680" rIns="91357" bIns="45680" rtlCol="0" anchor="ctr"/>
          <a:lstStyle/>
          <a:p>
            <a:pPr defTabSz="913575"/>
            <a:r>
              <a:rPr lang="ja-JP" altLang="en-US" sz="1100" dirty="0">
                <a:solidFill>
                  <a:prstClr val="black"/>
                </a:solidFill>
              </a:rPr>
              <a:t>　・住民主体で参加しやすく、地域に根ざした介護予防活動の推進</a:t>
            </a:r>
            <a:endParaRPr lang="en-US" altLang="ja-JP" sz="1100" dirty="0">
              <a:solidFill>
                <a:prstClr val="black"/>
              </a:solidFill>
            </a:endParaRPr>
          </a:p>
          <a:p>
            <a:pPr defTabSz="913575"/>
            <a:r>
              <a:rPr lang="ja-JP" altLang="en-US" sz="1100" dirty="0">
                <a:solidFill>
                  <a:prstClr val="black"/>
                </a:solidFill>
              </a:rPr>
              <a:t>　・元気な時からの切れ目ない介護予防の継続</a:t>
            </a:r>
            <a:endParaRPr lang="en-US" altLang="ja-JP" sz="1100" dirty="0">
              <a:solidFill>
                <a:prstClr val="black"/>
              </a:solidFill>
            </a:endParaRPr>
          </a:p>
          <a:p>
            <a:pPr defTabSz="913575"/>
            <a:r>
              <a:rPr lang="ja-JP" altLang="en-US" sz="1100" dirty="0">
                <a:solidFill>
                  <a:prstClr val="black"/>
                </a:solidFill>
              </a:rPr>
              <a:t>　・リハビリテーション専門職等の関与による介護予防の取組</a:t>
            </a:r>
            <a:endParaRPr lang="en-US" altLang="ja-JP" sz="1100" dirty="0">
              <a:solidFill>
                <a:prstClr val="black"/>
              </a:solidFill>
            </a:endParaRPr>
          </a:p>
          <a:p>
            <a:pPr defTabSz="913575"/>
            <a:r>
              <a:rPr lang="ja-JP" altLang="en-US" sz="1100" dirty="0">
                <a:solidFill>
                  <a:prstClr val="black"/>
                </a:solidFill>
              </a:rPr>
              <a:t>　・見守り等生活支援の担い手として、生きがいと役割づくりによる互助の推進</a:t>
            </a:r>
          </a:p>
        </p:txBody>
      </p:sp>
      <p:sp>
        <p:nvSpPr>
          <p:cNvPr id="14" name="角丸四角形 13"/>
          <p:cNvSpPr/>
          <p:nvPr/>
        </p:nvSpPr>
        <p:spPr>
          <a:xfrm>
            <a:off x="8118747" y="4230750"/>
            <a:ext cx="1665699" cy="2075716"/>
          </a:xfrm>
          <a:prstGeom prst="roundRect">
            <a:avLst/>
          </a:prstGeom>
          <a:gradFill>
            <a:gsLst>
              <a:gs pos="0">
                <a:schemeClr val="accent5">
                  <a:lumMod val="60000"/>
                  <a:lumOff val="40000"/>
                </a:schemeClr>
              </a:gs>
              <a:gs pos="54000">
                <a:schemeClr val="accent5">
                  <a:lumMod val="20000"/>
                  <a:lumOff val="80000"/>
                </a:schemeClr>
              </a:gs>
              <a:gs pos="100000">
                <a:schemeClr val="accent5"/>
              </a:gs>
            </a:gsLst>
          </a:gradFill>
          <a:ln w="3175">
            <a:solidFill>
              <a:schemeClr val="accent5">
                <a:lumMod val="40000"/>
                <a:lumOff val="60000"/>
              </a:schemeClr>
            </a:solidFill>
          </a:ln>
        </p:spPr>
        <p:style>
          <a:lnRef idx="0">
            <a:schemeClr val="accent5"/>
          </a:lnRef>
          <a:fillRef idx="3">
            <a:schemeClr val="accent5"/>
          </a:fillRef>
          <a:effectRef idx="3">
            <a:schemeClr val="accent5"/>
          </a:effectRef>
          <a:fontRef idx="minor">
            <a:schemeClr val="lt1"/>
          </a:fontRef>
        </p:style>
        <p:txBody>
          <a:bodyPr rot="0" spcFirstLastPara="0" vertOverflow="overflow" horzOverflow="overflow" vert="horz" wrap="square" lIns="91357" tIns="45680" rIns="91357" bIns="45680" numCol="1" spcCol="0" rtlCol="0" fromWordArt="0" anchor="ctr" anchorCtr="0" forceAA="0" compatLnSpc="1">
            <a:prstTxWarp prst="textNoShape">
              <a:avLst/>
            </a:prstTxWarp>
            <a:noAutofit/>
          </a:bodyPr>
          <a:lstStyle/>
          <a:p>
            <a:pPr defTabSz="913575"/>
            <a:endParaRPr lang="en-US" altLang="ja-JP" sz="1200" dirty="0">
              <a:solidFill>
                <a:prstClr val="black"/>
              </a:solidFill>
            </a:endParaRPr>
          </a:p>
          <a:p>
            <a:pPr defTabSz="913575"/>
            <a:endParaRPr lang="en-US" altLang="ja-JP" sz="1200" dirty="0">
              <a:solidFill>
                <a:prstClr val="black"/>
              </a:solidFill>
            </a:endParaRPr>
          </a:p>
          <a:p>
            <a:pPr defTabSz="913575"/>
            <a:r>
              <a:rPr lang="ja-JP" altLang="en-US" sz="1200" dirty="0">
                <a:solidFill>
                  <a:prstClr val="black"/>
                </a:solidFill>
              </a:rPr>
              <a:t>・住民主体のサービ</a:t>
            </a:r>
            <a:endParaRPr lang="en-US" altLang="ja-JP" sz="1200" dirty="0">
              <a:solidFill>
                <a:prstClr val="black"/>
              </a:solidFill>
            </a:endParaRPr>
          </a:p>
          <a:p>
            <a:pPr defTabSz="913575"/>
            <a:r>
              <a:rPr lang="ja-JP" altLang="en-US" sz="1200" dirty="0">
                <a:solidFill>
                  <a:prstClr val="black"/>
                </a:solidFill>
              </a:rPr>
              <a:t>　ス利用の拡充</a:t>
            </a:r>
            <a:endParaRPr lang="en-US" altLang="ja-JP" sz="1200" dirty="0">
              <a:solidFill>
                <a:prstClr val="black"/>
              </a:solidFill>
            </a:endParaRPr>
          </a:p>
          <a:p>
            <a:pPr defTabSz="913575"/>
            <a:endParaRPr lang="en-US" altLang="ja-JP" sz="1200" dirty="0">
              <a:solidFill>
                <a:prstClr val="black"/>
              </a:solidFill>
            </a:endParaRPr>
          </a:p>
          <a:p>
            <a:pPr defTabSz="913575"/>
            <a:r>
              <a:rPr lang="ja-JP" altLang="en-US" sz="1200" dirty="0">
                <a:solidFill>
                  <a:prstClr val="black"/>
                </a:solidFill>
              </a:rPr>
              <a:t>・認定に至らない</a:t>
            </a:r>
            <a:endParaRPr lang="en-US" altLang="ja-JP" sz="1200" dirty="0">
              <a:solidFill>
                <a:prstClr val="black"/>
              </a:solidFill>
            </a:endParaRPr>
          </a:p>
          <a:p>
            <a:pPr defTabSz="913575"/>
            <a:r>
              <a:rPr lang="ja-JP" altLang="en-US" sz="1200" dirty="0">
                <a:solidFill>
                  <a:prstClr val="black"/>
                </a:solidFill>
              </a:rPr>
              <a:t>　高齢者の増加</a:t>
            </a:r>
            <a:endParaRPr lang="en-US" altLang="ja-JP" sz="1200" dirty="0">
              <a:solidFill>
                <a:prstClr val="black"/>
              </a:solidFill>
            </a:endParaRPr>
          </a:p>
          <a:p>
            <a:pPr defTabSz="913575"/>
            <a:endParaRPr lang="en-US" altLang="ja-JP" sz="1200" dirty="0">
              <a:solidFill>
                <a:prstClr val="black"/>
              </a:solidFill>
            </a:endParaRPr>
          </a:p>
          <a:p>
            <a:pPr defTabSz="913575"/>
            <a:r>
              <a:rPr lang="ja-JP" altLang="en-US" sz="1200" dirty="0">
                <a:solidFill>
                  <a:prstClr val="black"/>
                </a:solidFill>
              </a:rPr>
              <a:t>・重度化予防の推進</a:t>
            </a:r>
          </a:p>
        </p:txBody>
      </p:sp>
      <p:sp>
        <p:nvSpPr>
          <p:cNvPr id="112" name="正方形/長方形 111"/>
          <p:cNvSpPr/>
          <p:nvPr/>
        </p:nvSpPr>
        <p:spPr>
          <a:xfrm>
            <a:off x="5097138" y="2164342"/>
            <a:ext cx="2650711" cy="803778"/>
          </a:xfrm>
          <a:prstGeom prst="rect">
            <a:avLst/>
          </a:prstGeom>
          <a:solidFill>
            <a:srgbClr val="FFFF99"/>
          </a:solidFill>
          <a:ln w="6350">
            <a:solidFill>
              <a:srgbClr val="FFC000"/>
            </a:solidFill>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357" tIns="45680" rIns="91357" bIns="45680" numCol="1" spcCol="0" rtlCol="0" fromWordArt="0" anchor="ctr" anchorCtr="0" forceAA="0" compatLnSpc="1">
            <a:prstTxWarp prst="textNoShape">
              <a:avLst/>
            </a:prstTxWarp>
            <a:noAutofit/>
          </a:bodyPr>
          <a:lstStyle/>
          <a:p>
            <a:pPr defTabSz="913575"/>
            <a:r>
              <a:rPr lang="ja-JP" altLang="en-US" sz="1100" dirty="0">
                <a:solidFill>
                  <a:prstClr val="black"/>
                </a:solidFill>
                <a:latin typeface="HG丸ｺﾞｼｯｸM-PRO" panose="020F0600000000000000" pitchFamily="50" charset="-128"/>
                <a:ea typeface="HG丸ｺﾞｼｯｸM-PRO" panose="020F0600000000000000" pitchFamily="50" charset="-128"/>
              </a:rPr>
              <a:t>・専門的なサービスを必要とする人に</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defTabSz="913575"/>
            <a:r>
              <a:rPr lang="ja-JP" altLang="en-US" sz="1100" dirty="0">
                <a:solidFill>
                  <a:prstClr val="black"/>
                </a:solidFill>
                <a:latin typeface="HG丸ｺﾞｼｯｸM-PRO" panose="020F0600000000000000" pitchFamily="50" charset="-128"/>
                <a:ea typeface="HG丸ｺﾞｼｯｸM-PRO" panose="020F0600000000000000" pitchFamily="50" charset="-128"/>
              </a:rPr>
              <a:t>　は専門的サービスの提供</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defTabSz="913575"/>
            <a:r>
              <a:rPr lang="ja-JP" altLang="en-US" sz="1100" dirty="0">
                <a:solidFill>
                  <a:prstClr val="black"/>
                </a:solidFill>
                <a:latin typeface="HG丸ｺﾞｼｯｸM-PRO" panose="020F0600000000000000" pitchFamily="50" charset="-128"/>
                <a:ea typeface="HG丸ｺﾞｼｯｸM-PRO" panose="020F0600000000000000" pitchFamily="50" charset="-128"/>
              </a:rPr>
              <a:t>　（専門サービスにふさわしい単価）</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14" name="正方形/長方形 113"/>
          <p:cNvSpPr/>
          <p:nvPr/>
        </p:nvSpPr>
        <p:spPr>
          <a:xfrm>
            <a:off x="5097053" y="4500978"/>
            <a:ext cx="2642816" cy="1720559"/>
          </a:xfrm>
          <a:prstGeom prst="rect">
            <a:avLst/>
          </a:prstGeom>
          <a:solidFill>
            <a:srgbClr val="FFFFCC"/>
          </a:solidFill>
          <a:ln w="6350">
            <a:solidFill>
              <a:srgbClr val="FFC00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357" tIns="45680" rIns="91357" bIns="45680" numCol="1" spcCol="0" rtlCol="0" fromWordArt="0" anchor="ctr" anchorCtr="0" forceAA="0" compatLnSpc="1">
            <a:prstTxWarp prst="textNoShape">
              <a:avLst/>
            </a:prstTxWarp>
            <a:noAutofit/>
          </a:bodyPr>
          <a:lstStyle/>
          <a:p>
            <a:pPr defTabSz="913575"/>
            <a:r>
              <a:rPr lang="ja-JP" altLang="en-US" sz="1100" dirty="0">
                <a:solidFill>
                  <a:prstClr val="black"/>
                </a:solidFill>
                <a:latin typeface="HG丸ｺﾞｼｯｸM-PRO" panose="020F0600000000000000" pitchFamily="50" charset="-128"/>
                <a:ea typeface="HG丸ｺﾞｼｯｸM-PRO" panose="020F0600000000000000" pitchFamily="50" charset="-128"/>
              </a:rPr>
              <a:t>・支援する側とされる側という画一的</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defTabSz="913575"/>
            <a:r>
              <a:rPr lang="ja-JP" altLang="en-US" sz="1100" dirty="0">
                <a:solidFill>
                  <a:prstClr val="black"/>
                </a:solidFill>
                <a:latin typeface="HG丸ｺﾞｼｯｸM-PRO" panose="020F0600000000000000" pitchFamily="50" charset="-128"/>
                <a:ea typeface="HG丸ｺﾞｼｯｸM-PRO" panose="020F0600000000000000" pitchFamily="50" charset="-128"/>
              </a:rPr>
              <a:t>　な関係性ではなく、サービスを利用</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defTabSz="913575"/>
            <a:r>
              <a:rPr lang="ja-JP" altLang="en-US" sz="1100" dirty="0">
                <a:solidFill>
                  <a:prstClr val="black"/>
                </a:solidFill>
                <a:latin typeface="HG丸ｺﾞｼｯｸM-PRO" panose="020F0600000000000000" pitchFamily="50" charset="-128"/>
                <a:ea typeface="HG丸ｺﾞｼｯｸM-PRO" panose="020F0600000000000000" pitchFamily="50" charset="-128"/>
              </a:rPr>
              <a:t>　しながら地域とのつながりを維持で</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defTabSz="913575"/>
            <a:r>
              <a:rPr lang="ja-JP" altLang="en-US" sz="1100" dirty="0">
                <a:solidFill>
                  <a:prstClr val="black"/>
                </a:solidFill>
                <a:latin typeface="HG丸ｺﾞｼｯｸM-PRO" panose="020F0600000000000000" pitchFamily="50" charset="-128"/>
                <a:ea typeface="HG丸ｺﾞｼｯｸM-PRO" panose="020F0600000000000000" pitchFamily="50" charset="-128"/>
              </a:rPr>
              <a:t>　きる</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defTabSz="913575"/>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defTabSz="913575"/>
            <a:r>
              <a:rPr lang="ja-JP" altLang="en-US" sz="1100" dirty="0">
                <a:solidFill>
                  <a:prstClr val="black"/>
                </a:solidFill>
                <a:latin typeface="HG丸ｺﾞｼｯｸM-PRO" panose="020F0600000000000000" pitchFamily="50" charset="-128"/>
                <a:ea typeface="HG丸ｺﾞｼｯｸM-PRO" panose="020F0600000000000000" pitchFamily="50" charset="-128"/>
              </a:rPr>
              <a:t>・能力に応じた柔軟な支援により、</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defTabSz="913575"/>
            <a:r>
              <a:rPr lang="ja-JP" altLang="en-US" sz="1100" dirty="0">
                <a:solidFill>
                  <a:prstClr val="black"/>
                </a:solidFill>
                <a:latin typeface="HG丸ｺﾞｼｯｸM-PRO" panose="020F0600000000000000" pitchFamily="50" charset="-128"/>
                <a:ea typeface="HG丸ｺﾞｼｯｸM-PRO" panose="020F0600000000000000" pitchFamily="50" charset="-128"/>
              </a:rPr>
              <a:t>　介護サービスからの自立意欲が向上</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36" name="角丸四角形 35"/>
          <p:cNvSpPr/>
          <p:nvPr/>
        </p:nvSpPr>
        <p:spPr>
          <a:xfrm>
            <a:off x="8137269" y="2127640"/>
            <a:ext cx="1665697" cy="1503621"/>
          </a:xfrm>
          <a:prstGeom prst="roundRect">
            <a:avLst/>
          </a:prstGeom>
          <a:gradFill>
            <a:gsLst>
              <a:gs pos="0">
                <a:schemeClr val="accent5">
                  <a:lumMod val="60000"/>
                  <a:lumOff val="40000"/>
                </a:schemeClr>
              </a:gs>
              <a:gs pos="54000">
                <a:schemeClr val="accent5">
                  <a:lumMod val="20000"/>
                  <a:lumOff val="80000"/>
                </a:schemeClr>
              </a:gs>
              <a:gs pos="100000">
                <a:schemeClr val="accent5"/>
              </a:gs>
            </a:gsLst>
          </a:gradFill>
          <a:ln w="3175">
            <a:solidFill>
              <a:schemeClr val="accent5">
                <a:lumMod val="40000"/>
                <a:lumOff val="60000"/>
              </a:schemeClr>
            </a:solidFill>
          </a:ln>
        </p:spPr>
        <p:style>
          <a:lnRef idx="0">
            <a:schemeClr val="accent5"/>
          </a:lnRef>
          <a:fillRef idx="3">
            <a:schemeClr val="accent5"/>
          </a:fillRef>
          <a:effectRef idx="3">
            <a:schemeClr val="accent5"/>
          </a:effectRef>
          <a:fontRef idx="minor">
            <a:schemeClr val="lt1"/>
          </a:fontRef>
        </p:style>
        <p:txBody>
          <a:bodyPr rot="0" spcFirstLastPara="0" vertOverflow="overflow" horzOverflow="overflow" vert="horz" wrap="square" lIns="91357" tIns="45680" rIns="91357" bIns="45680" numCol="1" spcCol="0" rtlCol="0" fromWordArt="0" anchor="ctr" anchorCtr="0" forceAA="0" compatLnSpc="1">
            <a:prstTxWarp prst="textNoShape">
              <a:avLst/>
            </a:prstTxWarp>
            <a:noAutofit/>
          </a:bodyPr>
          <a:lstStyle/>
          <a:p>
            <a:pPr defTabSz="913575"/>
            <a:endParaRPr lang="en-US" altLang="ja-JP" sz="1200" dirty="0">
              <a:solidFill>
                <a:prstClr val="black"/>
              </a:solidFill>
            </a:endParaRPr>
          </a:p>
          <a:p>
            <a:pPr defTabSz="913575"/>
            <a:endParaRPr lang="en-US" altLang="ja-JP" sz="1200" dirty="0">
              <a:solidFill>
                <a:prstClr val="black"/>
              </a:solidFill>
            </a:endParaRPr>
          </a:p>
          <a:p>
            <a:pPr defTabSz="913575"/>
            <a:r>
              <a:rPr lang="ja-JP" altLang="en-US" sz="1200" dirty="0">
                <a:solidFill>
                  <a:prstClr val="black"/>
                </a:solidFill>
              </a:rPr>
              <a:t>・多様なニーズに対</a:t>
            </a:r>
            <a:endParaRPr lang="en-US" altLang="ja-JP" sz="1200" dirty="0">
              <a:solidFill>
                <a:prstClr val="black"/>
              </a:solidFill>
            </a:endParaRPr>
          </a:p>
          <a:p>
            <a:pPr defTabSz="913575"/>
            <a:r>
              <a:rPr lang="ja-JP" altLang="en-US" sz="1200" dirty="0">
                <a:solidFill>
                  <a:prstClr val="black"/>
                </a:solidFill>
              </a:rPr>
              <a:t>　するサービスの拡</a:t>
            </a:r>
            <a:endParaRPr lang="en-US" altLang="ja-JP" sz="1200" dirty="0">
              <a:solidFill>
                <a:prstClr val="black"/>
              </a:solidFill>
            </a:endParaRPr>
          </a:p>
          <a:p>
            <a:pPr defTabSz="913575"/>
            <a:r>
              <a:rPr lang="ja-JP" altLang="en-US" sz="1200" dirty="0">
                <a:solidFill>
                  <a:prstClr val="black"/>
                </a:solidFill>
              </a:rPr>
              <a:t>　が</a:t>
            </a:r>
            <a:r>
              <a:rPr lang="ja-JP" altLang="en-US" sz="1200" dirty="0" err="1">
                <a:solidFill>
                  <a:prstClr val="black"/>
                </a:solidFill>
              </a:rPr>
              <a:t>りに</a:t>
            </a:r>
            <a:r>
              <a:rPr lang="ja-JP" altLang="en-US" sz="1200" dirty="0">
                <a:solidFill>
                  <a:prstClr val="black"/>
                </a:solidFill>
              </a:rPr>
              <a:t>より、在宅生</a:t>
            </a:r>
            <a:endParaRPr lang="en-US" altLang="ja-JP" sz="1200" dirty="0">
              <a:solidFill>
                <a:prstClr val="black"/>
              </a:solidFill>
            </a:endParaRPr>
          </a:p>
          <a:p>
            <a:pPr defTabSz="913575"/>
            <a:r>
              <a:rPr lang="ja-JP" altLang="en-US" sz="1200" dirty="0">
                <a:solidFill>
                  <a:prstClr val="black"/>
                </a:solidFill>
              </a:rPr>
              <a:t>　活の安心確保</a:t>
            </a:r>
          </a:p>
        </p:txBody>
      </p:sp>
      <p:sp>
        <p:nvSpPr>
          <p:cNvPr id="44" name="二等辺三角形 43"/>
          <p:cNvSpPr/>
          <p:nvPr/>
        </p:nvSpPr>
        <p:spPr>
          <a:xfrm rot="5400000">
            <a:off x="6038293" y="4020502"/>
            <a:ext cx="3884456" cy="276368"/>
          </a:xfrm>
          <a:prstGeom prst="triangle">
            <a:avLst/>
          </a:prstGeom>
          <a:ln w="3175"/>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357" tIns="45680" rIns="91357" bIns="45680" numCol="1" spcCol="0" rtlCol="0" fromWordArt="0" anchor="ctr" anchorCtr="0" forceAA="0" compatLnSpc="1">
            <a:prstTxWarp prst="textNoShape">
              <a:avLst/>
            </a:prstTxWarp>
            <a:noAutofit/>
          </a:bodyPr>
          <a:lstStyle/>
          <a:p>
            <a:pPr defTabSz="913575"/>
            <a:endParaRPr lang="ja-JP" altLang="en-US">
              <a:solidFill>
                <a:prstClr val="black"/>
              </a:solidFill>
            </a:endParaRPr>
          </a:p>
        </p:txBody>
      </p:sp>
      <p:sp>
        <p:nvSpPr>
          <p:cNvPr id="67" name="十字形 66"/>
          <p:cNvSpPr/>
          <p:nvPr/>
        </p:nvSpPr>
        <p:spPr>
          <a:xfrm>
            <a:off x="8516849" y="3771966"/>
            <a:ext cx="246335" cy="274830"/>
          </a:xfrm>
          <a:prstGeom prst="plus">
            <a:avLst>
              <a:gd name="adj" fmla="val 31544"/>
            </a:avLst>
          </a:prstGeom>
        </p:spPr>
        <p:style>
          <a:lnRef idx="1">
            <a:schemeClr val="accent1"/>
          </a:lnRef>
          <a:fillRef idx="2">
            <a:schemeClr val="accent1"/>
          </a:fillRef>
          <a:effectRef idx="1">
            <a:schemeClr val="accent1"/>
          </a:effectRef>
          <a:fontRef idx="minor">
            <a:schemeClr val="dk1"/>
          </a:fontRef>
        </p:style>
        <p:txBody>
          <a:bodyPr lIns="91357" tIns="45680" rIns="91357" bIns="45680" rtlCol="0" anchor="ctr"/>
          <a:lstStyle/>
          <a:p>
            <a:pPr defTabSz="913575"/>
            <a:endParaRPr lang="ja-JP" altLang="en-US">
              <a:solidFill>
                <a:prstClr val="black"/>
              </a:solidFill>
            </a:endParaRPr>
          </a:p>
        </p:txBody>
      </p:sp>
      <p:sp>
        <p:nvSpPr>
          <p:cNvPr id="2" name="正方形/長方形 1"/>
          <p:cNvSpPr/>
          <p:nvPr/>
        </p:nvSpPr>
        <p:spPr>
          <a:xfrm>
            <a:off x="207806" y="2014022"/>
            <a:ext cx="1195025" cy="283723"/>
          </a:xfrm>
          <a:prstGeom prst="rect">
            <a:avLst/>
          </a:prstGeom>
          <a:noFill/>
          <a:ln>
            <a:noFill/>
          </a:ln>
        </p:spPr>
        <p:style>
          <a:lnRef idx="1">
            <a:schemeClr val="accent1"/>
          </a:lnRef>
          <a:fillRef idx="0">
            <a:schemeClr val="accent1"/>
          </a:fillRef>
          <a:effectRef idx="0">
            <a:schemeClr val="accent1"/>
          </a:effectRef>
          <a:fontRef idx="minor">
            <a:schemeClr val="tx1"/>
          </a:fontRef>
        </p:style>
        <p:txBody>
          <a:bodyPr lIns="91357" tIns="45680" rIns="91357" bIns="45680" rtlCol="0" anchor="ctr"/>
          <a:lstStyle/>
          <a:p>
            <a:pPr defTabSz="913575"/>
            <a:r>
              <a:rPr lang="ja-JP" altLang="en-US" sz="1400" b="1" dirty="0">
                <a:solidFill>
                  <a:srgbClr val="1F497D"/>
                </a:solidFill>
              </a:rPr>
              <a:t>予防給付</a:t>
            </a:r>
            <a:endParaRPr lang="en-US" altLang="ja-JP" sz="1400" b="1" dirty="0">
              <a:solidFill>
                <a:srgbClr val="1F497D"/>
              </a:solidFill>
            </a:endParaRPr>
          </a:p>
          <a:p>
            <a:pPr defTabSz="913575"/>
            <a:r>
              <a:rPr lang="ja-JP" altLang="en-US" sz="900" dirty="0">
                <a:solidFill>
                  <a:prstClr val="black"/>
                </a:solidFill>
              </a:rPr>
              <a:t>（全国一律の基準）</a:t>
            </a:r>
          </a:p>
        </p:txBody>
      </p:sp>
      <p:sp>
        <p:nvSpPr>
          <p:cNvPr id="61" name="正方形/長方形 60"/>
          <p:cNvSpPr/>
          <p:nvPr/>
        </p:nvSpPr>
        <p:spPr>
          <a:xfrm>
            <a:off x="1770947" y="1897190"/>
            <a:ext cx="2854640" cy="340772"/>
          </a:xfrm>
          <a:prstGeom prst="rect">
            <a:avLst/>
          </a:prstGeom>
          <a:noFill/>
          <a:ln>
            <a:noFill/>
          </a:ln>
        </p:spPr>
        <p:style>
          <a:lnRef idx="1">
            <a:schemeClr val="accent1"/>
          </a:lnRef>
          <a:fillRef idx="0">
            <a:schemeClr val="accent1"/>
          </a:fillRef>
          <a:effectRef idx="0">
            <a:schemeClr val="accent1"/>
          </a:effectRef>
          <a:fontRef idx="minor">
            <a:schemeClr val="tx1"/>
          </a:fontRef>
        </p:style>
        <p:txBody>
          <a:bodyPr lIns="91357" tIns="45680" rIns="91357" bIns="45680" rtlCol="0" anchor="ctr"/>
          <a:lstStyle/>
          <a:p>
            <a:pPr defTabSz="913575"/>
            <a:r>
              <a:rPr lang="ja-JP" altLang="en-US" sz="1400" b="1" dirty="0">
                <a:solidFill>
                  <a:srgbClr val="1F497D"/>
                </a:solidFill>
              </a:rPr>
              <a:t>地域支援事業</a:t>
            </a:r>
          </a:p>
        </p:txBody>
      </p:sp>
      <p:sp>
        <p:nvSpPr>
          <p:cNvPr id="63" name="正方形/長方形 62"/>
          <p:cNvSpPr/>
          <p:nvPr/>
        </p:nvSpPr>
        <p:spPr>
          <a:xfrm>
            <a:off x="1096045" y="2419870"/>
            <a:ext cx="588354" cy="340772"/>
          </a:xfrm>
          <a:prstGeom prst="rect">
            <a:avLst/>
          </a:prstGeom>
          <a:noFill/>
          <a:ln>
            <a:noFill/>
          </a:ln>
        </p:spPr>
        <p:style>
          <a:lnRef idx="1">
            <a:schemeClr val="accent1"/>
          </a:lnRef>
          <a:fillRef idx="0">
            <a:schemeClr val="accent1"/>
          </a:fillRef>
          <a:effectRef idx="0">
            <a:schemeClr val="accent1"/>
          </a:effectRef>
          <a:fontRef idx="minor">
            <a:schemeClr val="tx1"/>
          </a:fontRef>
        </p:style>
        <p:txBody>
          <a:bodyPr lIns="91357" tIns="45680" rIns="91357" bIns="45680" rtlCol="0" anchor="ctr"/>
          <a:lstStyle/>
          <a:p>
            <a:pPr defTabSz="913575"/>
            <a:r>
              <a:rPr lang="ja-JP" altLang="en-US" sz="1200" b="1" dirty="0">
                <a:solidFill>
                  <a:srgbClr val="1F497D"/>
                </a:solidFill>
              </a:rPr>
              <a:t>移行</a:t>
            </a:r>
          </a:p>
        </p:txBody>
      </p:sp>
      <p:sp>
        <p:nvSpPr>
          <p:cNvPr id="64" name="正方形/長方形 63"/>
          <p:cNvSpPr/>
          <p:nvPr/>
        </p:nvSpPr>
        <p:spPr>
          <a:xfrm>
            <a:off x="1108590" y="4009733"/>
            <a:ext cx="588354" cy="340772"/>
          </a:xfrm>
          <a:prstGeom prst="rect">
            <a:avLst/>
          </a:prstGeom>
          <a:noFill/>
          <a:ln>
            <a:noFill/>
          </a:ln>
        </p:spPr>
        <p:style>
          <a:lnRef idx="1">
            <a:schemeClr val="accent1"/>
          </a:lnRef>
          <a:fillRef idx="0">
            <a:schemeClr val="accent1"/>
          </a:fillRef>
          <a:effectRef idx="0">
            <a:schemeClr val="accent1"/>
          </a:effectRef>
          <a:fontRef idx="minor">
            <a:schemeClr val="tx1"/>
          </a:fontRef>
        </p:style>
        <p:txBody>
          <a:bodyPr lIns="91357" tIns="45680" rIns="91357" bIns="45680" rtlCol="0" anchor="ctr"/>
          <a:lstStyle/>
          <a:p>
            <a:pPr defTabSz="913575"/>
            <a:r>
              <a:rPr lang="ja-JP" altLang="en-US" sz="1200" b="1" dirty="0">
                <a:solidFill>
                  <a:srgbClr val="1F497D"/>
                </a:solidFill>
              </a:rPr>
              <a:t>移行</a:t>
            </a:r>
          </a:p>
        </p:txBody>
      </p:sp>
      <p:sp>
        <p:nvSpPr>
          <p:cNvPr id="66" name="正方形/長方形 65"/>
          <p:cNvSpPr/>
          <p:nvPr/>
        </p:nvSpPr>
        <p:spPr>
          <a:xfrm>
            <a:off x="5097076" y="3156647"/>
            <a:ext cx="2666707" cy="803778"/>
          </a:xfrm>
          <a:prstGeom prst="rect">
            <a:avLst/>
          </a:prstGeom>
          <a:solidFill>
            <a:srgbClr val="FFFF99"/>
          </a:solidFill>
          <a:ln w="6350">
            <a:solidFill>
              <a:srgbClr val="FFC000"/>
            </a:solidFill>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357" tIns="45680" rIns="91357" bIns="45680" numCol="1" spcCol="0" rtlCol="0" fromWordArt="0" anchor="ctr" anchorCtr="0" forceAA="0" compatLnSpc="1">
            <a:prstTxWarp prst="textNoShape">
              <a:avLst/>
            </a:prstTxWarp>
            <a:noAutofit/>
          </a:bodyPr>
          <a:lstStyle/>
          <a:p>
            <a:pPr defTabSz="913575"/>
            <a:r>
              <a:rPr lang="ja-JP" altLang="en-US" sz="1100" dirty="0">
                <a:solidFill>
                  <a:prstClr val="black"/>
                </a:solidFill>
                <a:latin typeface="HG丸ｺﾞｼｯｸM-PRO" panose="020F0600000000000000" pitchFamily="50" charset="-128"/>
                <a:ea typeface="HG丸ｺﾞｼｯｸM-PRO" panose="020F0600000000000000" pitchFamily="50" charset="-128"/>
              </a:rPr>
              <a:t>・多様な担い手による多様なサービス（多様な単価、住民主体による低廉な</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defTabSz="913575"/>
            <a:r>
              <a:rPr lang="ja-JP" altLang="en-US" sz="1100" dirty="0">
                <a:solidFill>
                  <a:prstClr val="black"/>
                </a:solidFill>
                <a:latin typeface="HG丸ｺﾞｼｯｸM-PRO" panose="020F0600000000000000" pitchFamily="50" charset="-128"/>
                <a:ea typeface="HG丸ｺﾞｼｯｸM-PRO" panose="020F0600000000000000" pitchFamily="50" charset="-128"/>
              </a:rPr>
              <a:t>　単価の設定、単価が低い場合には</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defTabSz="913575"/>
            <a:r>
              <a:rPr lang="ja-JP" altLang="en-US" sz="1100" dirty="0">
                <a:solidFill>
                  <a:prstClr val="black"/>
                </a:solidFill>
                <a:latin typeface="HG丸ｺﾞｼｯｸM-PRO" panose="020F0600000000000000" pitchFamily="50" charset="-128"/>
                <a:ea typeface="HG丸ｺﾞｼｯｸM-PRO" panose="020F0600000000000000" pitchFamily="50" charset="-128"/>
              </a:rPr>
              <a:t>　利用料も低減）</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68" name="正方形/長方形 67"/>
          <p:cNvSpPr/>
          <p:nvPr/>
        </p:nvSpPr>
        <p:spPr>
          <a:xfrm>
            <a:off x="8681460" y="3755745"/>
            <a:ext cx="1224570" cy="340772"/>
          </a:xfrm>
          <a:prstGeom prst="rect">
            <a:avLst/>
          </a:prstGeom>
          <a:noFill/>
          <a:ln>
            <a:noFill/>
          </a:ln>
        </p:spPr>
        <p:style>
          <a:lnRef idx="1">
            <a:schemeClr val="accent1"/>
          </a:lnRef>
          <a:fillRef idx="0">
            <a:schemeClr val="accent1"/>
          </a:fillRef>
          <a:effectRef idx="0">
            <a:schemeClr val="accent1"/>
          </a:effectRef>
          <a:fontRef idx="minor">
            <a:schemeClr val="tx1"/>
          </a:fontRef>
        </p:style>
        <p:txBody>
          <a:bodyPr lIns="91357" tIns="45680" rIns="91357" bIns="45680" rtlCol="0" anchor="ctr"/>
          <a:lstStyle/>
          <a:p>
            <a:pPr defTabSz="913575"/>
            <a:r>
              <a:rPr lang="ja-JP" altLang="en-US" sz="1400" dirty="0">
                <a:solidFill>
                  <a:prstClr val="black"/>
                </a:solidFill>
              </a:rPr>
              <a:t>同時に実現</a:t>
            </a:r>
          </a:p>
        </p:txBody>
      </p:sp>
      <p:sp>
        <p:nvSpPr>
          <p:cNvPr id="70" name="正方形/長方形 69"/>
          <p:cNvSpPr/>
          <p:nvPr/>
        </p:nvSpPr>
        <p:spPr>
          <a:xfrm>
            <a:off x="8314709" y="2249766"/>
            <a:ext cx="1273692" cy="275695"/>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lIns="91357" tIns="45680" rIns="91357" bIns="45680" rtlCol="0" anchor="ctr"/>
          <a:lstStyle/>
          <a:p>
            <a:pPr defTabSz="913575"/>
            <a:r>
              <a:rPr lang="ja-JP" altLang="en-US" sz="1200" b="1" dirty="0">
                <a:solidFill>
                  <a:srgbClr val="1F497D"/>
                </a:solidFill>
              </a:rPr>
              <a:t>サービスの充実</a:t>
            </a:r>
          </a:p>
        </p:txBody>
      </p:sp>
      <p:sp>
        <p:nvSpPr>
          <p:cNvPr id="71" name="正方形/長方形 70"/>
          <p:cNvSpPr/>
          <p:nvPr/>
        </p:nvSpPr>
        <p:spPr>
          <a:xfrm>
            <a:off x="8333238" y="4325583"/>
            <a:ext cx="1273692" cy="275695"/>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lIns="91357" tIns="45680" rIns="91357" bIns="45680" rtlCol="0" anchor="ctr"/>
          <a:lstStyle/>
          <a:p>
            <a:pPr defTabSz="913575"/>
            <a:r>
              <a:rPr lang="ja-JP" altLang="en-US" sz="1200" b="1" dirty="0">
                <a:solidFill>
                  <a:srgbClr val="1F497D"/>
                </a:solidFill>
              </a:rPr>
              <a:t>費用の効率化</a:t>
            </a:r>
          </a:p>
        </p:txBody>
      </p:sp>
      <p:sp>
        <p:nvSpPr>
          <p:cNvPr id="73" name="右矢印 72"/>
          <p:cNvSpPr/>
          <p:nvPr/>
        </p:nvSpPr>
        <p:spPr>
          <a:xfrm rot="18039607">
            <a:off x="4187628" y="3351023"/>
            <a:ext cx="1344992" cy="233102"/>
          </a:xfrm>
          <a:prstGeom prst="rightArrow">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lIns="91357" tIns="45680" rIns="91357" bIns="45680" rtlCol="0" anchor="ctr"/>
          <a:lstStyle/>
          <a:p>
            <a:pPr defTabSz="913575"/>
            <a:endParaRPr lang="ja-JP" altLang="en-US">
              <a:solidFill>
                <a:prstClr val="black"/>
              </a:solidFill>
            </a:endParaRPr>
          </a:p>
        </p:txBody>
      </p:sp>
      <p:sp>
        <p:nvSpPr>
          <p:cNvPr id="10" name="右大かっこ 9"/>
          <p:cNvSpPr/>
          <p:nvPr/>
        </p:nvSpPr>
        <p:spPr>
          <a:xfrm>
            <a:off x="4585422" y="2960288"/>
            <a:ext cx="84827" cy="555453"/>
          </a:xfrm>
          <a:prstGeom prst="rightBracket">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txBody>
          <a:bodyPr lIns="91357" tIns="45680" rIns="91357" bIns="45680" rtlCol="0" anchor="ctr"/>
          <a:lstStyle/>
          <a:p>
            <a:pPr defTabSz="913575"/>
            <a:endParaRPr lang="ja-JP" altLang="en-US">
              <a:solidFill>
                <a:prstClr val="black"/>
              </a:solidFill>
            </a:endParaRPr>
          </a:p>
        </p:txBody>
      </p:sp>
      <p:sp>
        <p:nvSpPr>
          <p:cNvPr id="75" name="右大かっこ 74"/>
          <p:cNvSpPr/>
          <p:nvPr/>
        </p:nvSpPr>
        <p:spPr>
          <a:xfrm>
            <a:off x="4638907" y="4394001"/>
            <a:ext cx="62807" cy="740425"/>
          </a:xfrm>
          <a:prstGeom prst="rightBracket">
            <a:avLst/>
          </a:prstGeom>
          <a:noFill/>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txBody>
          <a:bodyPr lIns="91357" tIns="45680" rIns="91357" bIns="45680" rtlCol="0" anchor="ctr"/>
          <a:lstStyle/>
          <a:p>
            <a:pPr defTabSz="913575"/>
            <a:endParaRPr lang="ja-JP" altLang="en-US">
              <a:solidFill>
                <a:prstClr val="black"/>
              </a:solidFill>
            </a:endParaRPr>
          </a:p>
        </p:txBody>
      </p:sp>
      <p:sp>
        <p:nvSpPr>
          <p:cNvPr id="76" name="右矢印 75"/>
          <p:cNvSpPr/>
          <p:nvPr/>
        </p:nvSpPr>
        <p:spPr>
          <a:xfrm>
            <a:off x="4585381" y="2415993"/>
            <a:ext cx="639355" cy="248734"/>
          </a:xfrm>
          <a:prstGeom prst="rightArrow">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lIns="91357" tIns="45680" rIns="91357" bIns="45680" rtlCol="0" anchor="ctr"/>
          <a:lstStyle/>
          <a:p>
            <a:pPr defTabSz="913575"/>
            <a:endParaRPr lang="ja-JP" altLang="en-US">
              <a:solidFill>
                <a:prstClr val="black"/>
              </a:solidFill>
            </a:endParaRPr>
          </a:p>
        </p:txBody>
      </p:sp>
      <p:grpSp>
        <p:nvGrpSpPr>
          <p:cNvPr id="17" name="グループ化 16"/>
          <p:cNvGrpSpPr/>
          <p:nvPr/>
        </p:nvGrpSpPr>
        <p:grpSpPr>
          <a:xfrm>
            <a:off x="309631" y="2216735"/>
            <a:ext cx="4391958" cy="1414521"/>
            <a:chOff x="200474" y="627888"/>
            <a:chExt cx="7323071" cy="1670352"/>
          </a:xfrm>
        </p:grpSpPr>
        <p:sp>
          <p:nvSpPr>
            <p:cNvPr id="19" name="角丸四角形 18"/>
            <p:cNvSpPr/>
            <p:nvPr/>
          </p:nvSpPr>
          <p:spPr>
            <a:xfrm>
              <a:off x="200474" y="1227262"/>
              <a:ext cx="1383539" cy="553306"/>
            </a:xfrm>
            <a:prstGeom prst="roundRect">
              <a:avLst/>
            </a:prstGeom>
            <a:solidFill>
              <a:schemeClr val="accent2">
                <a:lumMod val="40000"/>
                <a:lumOff val="60000"/>
              </a:schemeClr>
            </a:solidFill>
            <a:ln w="6350">
              <a:solidFill>
                <a:schemeClr val="accent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3575"/>
              <a:r>
                <a:rPr lang="ja-JP" altLang="en-US" sz="1100" dirty="0">
                  <a:solidFill>
                    <a:prstClr val="black"/>
                  </a:solidFill>
                </a:rPr>
                <a:t>訪問介護</a:t>
              </a:r>
            </a:p>
          </p:txBody>
        </p:sp>
        <p:sp>
          <p:nvSpPr>
            <p:cNvPr id="22" name="角丸四角形 21"/>
            <p:cNvSpPr/>
            <p:nvPr/>
          </p:nvSpPr>
          <p:spPr>
            <a:xfrm>
              <a:off x="2691686" y="1182064"/>
              <a:ext cx="4808223" cy="598504"/>
            </a:xfrm>
            <a:prstGeom prst="roundRect">
              <a:avLst/>
            </a:prstGeom>
            <a:solidFill>
              <a:schemeClr val="accent2">
                <a:lumMod val="20000"/>
                <a:lumOff val="80000"/>
              </a:schemeClr>
            </a:solidFill>
            <a:ln w="6350">
              <a:solidFill>
                <a:schemeClr val="accent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3575"/>
              <a:r>
                <a:rPr lang="ja-JP" altLang="en-US" sz="1100" dirty="0">
                  <a:solidFill>
                    <a:prstClr val="black"/>
                  </a:solidFill>
                </a:rPr>
                <a:t>　ＮＰＯ、民間事業者等による掃除・洗濯等の</a:t>
              </a:r>
              <a:endParaRPr lang="en-US" altLang="ja-JP" sz="1100" dirty="0">
                <a:solidFill>
                  <a:prstClr val="black"/>
                </a:solidFill>
              </a:endParaRPr>
            </a:p>
            <a:p>
              <a:pPr defTabSz="913575"/>
              <a:r>
                <a:rPr lang="ja-JP" altLang="en-US" sz="1100" dirty="0">
                  <a:solidFill>
                    <a:prstClr val="black"/>
                  </a:solidFill>
                </a:rPr>
                <a:t>　生活支援サービス</a:t>
              </a:r>
            </a:p>
          </p:txBody>
        </p:sp>
        <p:sp>
          <p:nvSpPr>
            <p:cNvPr id="23" name="角丸四角形 22"/>
            <p:cNvSpPr/>
            <p:nvPr/>
          </p:nvSpPr>
          <p:spPr>
            <a:xfrm>
              <a:off x="2691688" y="1756185"/>
              <a:ext cx="4808221" cy="542055"/>
            </a:xfrm>
            <a:prstGeom prst="roundRect">
              <a:avLst/>
            </a:prstGeom>
            <a:solidFill>
              <a:schemeClr val="accent2">
                <a:lumMod val="20000"/>
                <a:lumOff val="80000"/>
              </a:schemeClr>
            </a:solidFill>
            <a:ln w="6350">
              <a:solidFill>
                <a:schemeClr val="accent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3575"/>
              <a:r>
                <a:rPr lang="ja-JP" altLang="en-US" sz="1000" dirty="0">
                  <a:solidFill>
                    <a:prstClr val="black"/>
                  </a:solidFill>
                </a:rPr>
                <a:t>　</a:t>
              </a:r>
              <a:r>
                <a:rPr lang="ja-JP" altLang="en-US" sz="1100" dirty="0">
                  <a:solidFill>
                    <a:prstClr val="black"/>
                  </a:solidFill>
                </a:rPr>
                <a:t>住民ボランティアによるゴミ出し等の生活支</a:t>
              </a:r>
              <a:endParaRPr lang="en-US" altLang="ja-JP" sz="1100" dirty="0">
                <a:solidFill>
                  <a:prstClr val="black"/>
                </a:solidFill>
              </a:endParaRPr>
            </a:p>
            <a:p>
              <a:pPr defTabSz="913575"/>
              <a:r>
                <a:rPr lang="ja-JP" altLang="en-US" sz="1100" dirty="0">
                  <a:solidFill>
                    <a:prstClr val="black"/>
                  </a:solidFill>
                </a:rPr>
                <a:t>　援サービス</a:t>
              </a:r>
            </a:p>
          </p:txBody>
        </p:sp>
        <p:sp>
          <p:nvSpPr>
            <p:cNvPr id="24" name="右矢印 23"/>
            <p:cNvSpPr/>
            <p:nvPr/>
          </p:nvSpPr>
          <p:spPr>
            <a:xfrm>
              <a:off x="1792771" y="1182064"/>
              <a:ext cx="694739" cy="677682"/>
            </a:xfrm>
            <a:prstGeom prst="rightArrow">
              <a:avLst/>
            </a:prstGeom>
            <a:solidFill>
              <a:schemeClr val="accent2">
                <a:lumMod val="40000"/>
                <a:lumOff val="60000"/>
              </a:schemeClr>
            </a:solidFill>
            <a:ln w="6350">
              <a:solidFill>
                <a:schemeClr val="accent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3575"/>
              <a:endParaRPr lang="ja-JP" altLang="en-US" dirty="0" smtClean="0">
                <a:solidFill>
                  <a:prstClr val="black"/>
                </a:solidFill>
              </a:endParaRPr>
            </a:p>
          </p:txBody>
        </p:sp>
        <p:sp>
          <p:nvSpPr>
            <p:cNvPr id="21" name="角丸四角形 20"/>
            <p:cNvSpPr/>
            <p:nvPr/>
          </p:nvSpPr>
          <p:spPr>
            <a:xfrm>
              <a:off x="2710641" y="627888"/>
              <a:ext cx="4812904" cy="554176"/>
            </a:xfrm>
            <a:prstGeom prst="roundRect">
              <a:avLst/>
            </a:prstGeom>
            <a:solidFill>
              <a:schemeClr val="accent2">
                <a:lumMod val="20000"/>
                <a:lumOff val="80000"/>
              </a:schemeClr>
            </a:solidFill>
            <a:ln w="6350">
              <a:solidFill>
                <a:schemeClr val="accent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3575"/>
              <a:r>
                <a:rPr lang="ja-JP" altLang="en-US" sz="1100" dirty="0">
                  <a:solidFill>
                    <a:prstClr val="black"/>
                  </a:solidFill>
                </a:rPr>
                <a:t>　既存の訪問介護事業所による身体介護・生　</a:t>
              </a:r>
              <a:endParaRPr lang="en-US" altLang="ja-JP" sz="1100" dirty="0">
                <a:solidFill>
                  <a:prstClr val="black"/>
                </a:solidFill>
              </a:endParaRPr>
            </a:p>
            <a:p>
              <a:pPr defTabSz="913575"/>
              <a:r>
                <a:rPr lang="ja-JP" altLang="en-US" sz="1100" dirty="0">
                  <a:solidFill>
                    <a:prstClr val="black"/>
                  </a:solidFill>
                </a:rPr>
                <a:t>　活援助の訪問介護</a:t>
              </a:r>
            </a:p>
          </p:txBody>
        </p:sp>
      </p:grpSp>
      <p:sp>
        <p:nvSpPr>
          <p:cNvPr id="78" name="右矢印 77"/>
          <p:cNvSpPr/>
          <p:nvPr/>
        </p:nvSpPr>
        <p:spPr>
          <a:xfrm rot="17856062">
            <a:off x="4416589" y="4251543"/>
            <a:ext cx="1107748" cy="198283"/>
          </a:xfrm>
          <a:prstGeom prst="rightArrow">
            <a:avLst/>
          </a:prstGeom>
          <a:solidFill>
            <a:schemeClr val="tx2">
              <a:lumMod val="40000"/>
              <a:lumOff val="60000"/>
            </a:schemeClr>
          </a:solidFill>
          <a:ln>
            <a:noFill/>
          </a:ln>
        </p:spPr>
        <p:style>
          <a:lnRef idx="1">
            <a:schemeClr val="accent2"/>
          </a:lnRef>
          <a:fillRef idx="2">
            <a:schemeClr val="accent2"/>
          </a:fillRef>
          <a:effectRef idx="1">
            <a:schemeClr val="accent2"/>
          </a:effectRef>
          <a:fontRef idx="minor">
            <a:schemeClr val="dk1"/>
          </a:fontRef>
        </p:style>
        <p:txBody>
          <a:bodyPr lIns="91357" tIns="45680" rIns="91357" bIns="45680" rtlCol="0" anchor="ctr"/>
          <a:lstStyle/>
          <a:p>
            <a:pPr defTabSz="913575"/>
            <a:endParaRPr lang="ja-JP" altLang="en-US">
              <a:solidFill>
                <a:prstClr val="black"/>
              </a:solidFill>
            </a:endParaRPr>
          </a:p>
        </p:txBody>
      </p:sp>
      <p:grpSp>
        <p:nvGrpSpPr>
          <p:cNvPr id="26" name="グループ化 25"/>
          <p:cNvGrpSpPr/>
          <p:nvPr/>
        </p:nvGrpSpPr>
        <p:grpSpPr>
          <a:xfrm>
            <a:off x="322465" y="3755745"/>
            <a:ext cx="4379207" cy="1596858"/>
            <a:chOff x="948103" y="2846312"/>
            <a:chExt cx="8082295" cy="1231347"/>
          </a:xfrm>
        </p:grpSpPr>
        <p:sp>
          <p:nvSpPr>
            <p:cNvPr id="28" name="角丸四角形 27"/>
            <p:cNvSpPr/>
            <p:nvPr/>
          </p:nvSpPr>
          <p:spPr>
            <a:xfrm>
              <a:off x="948103" y="3335098"/>
              <a:ext cx="1529329" cy="300208"/>
            </a:xfrm>
            <a:prstGeom prst="roundRect">
              <a:avLst/>
            </a:prstGeom>
            <a:solidFill>
              <a:schemeClr val="accent1">
                <a:lumMod val="40000"/>
                <a:lumOff val="60000"/>
              </a:schemeClr>
            </a:solidFill>
            <a:ln w="6350">
              <a:solidFill>
                <a:schemeClr val="accent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3575"/>
              <a:r>
                <a:rPr lang="ja-JP" altLang="en-US" sz="1100" dirty="0">
                  <a:solidFill>
                    <a:prstClr val="black"/>
                  </a:solidFill>
                </a:rPr>
                <a:t>通所介護</a:t>
              </a:r>
            </a:p>
          </p:txBody>
        </p:sp>
        <p:sp>
          <p:nvSpPr>
            <p:cNvPr id="29" name="角丸四角形 28"/>
            <p:cNvSpPr/>
            <p:nvPr/>
          </p:nvSpPr>
          <p:spPr>
            <a:xfrm>
              <a:off x="3675247" y="2846312"/>
              <a:ext cx="5322409" cy="348041"/>
            </a:xfrm>
            <a:prstGeom prst="roundRect">
              <a:avLst/>
            </a:prstGeom>
            <a:solidFill>
              <a:schemeClr val="accent1">
                <a:lumMod val="20000"/>
                <a:lumOff val="80000"/>
              </a:schemeClr>
            </a:solidFill>
            <a:ln w="6350">
              <a:solidFill>
                <a:schemeClr val="accent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3575"/>
              <a:r>
                <a:rPr lang="ja-JP" altLang="en-US" sz="1100" dirty="0">
                  <a:solidFill>
                    <a:prstClr val="black"/>
                  </a:solidFill>
                </a:rPr>
                <a:t>　既存の通所介護事業所による機能訓練等</a:t>
              </a:r>
              <a:endParaRPr lang="en-US" altLang="ja-JP" sz="1100" dirty="0">
                <a:solidFill>
                  <a:prstClr val="black"/>
                </a:solidFill>
              </a:endParaRPr>
            </a:p>
            <a:p>
              <a:pPr defTabSz="913575"/>
              <a:r>
                <a:rPr lang="ja-JP" altLang="en-US" sz="1100" dirty="0">
                  <a:solidFill>
                    <a:prstClr val="black"/>
                  </a:solidFill>
                </a:rPr>
                <a:t>　の通所介護</a:t>
              </a:r>
            </a:p>
          </p:txBody>
        </p:sp>
        <p:sp>
          <p:nvSpPr>
            <p:cNvPr id="30" name="角丸四角形 29"/>
            <p:cNvSpPr/>
            <p:nvPr/>
          </p:nvSpPr>
          <p:spPr>
            <a:xfrm>
              <a:off x="3685874" y="3199722"/>
              <a:ext cx="5328909" cy="245893"/>
            </a:xfrm>
            <a:prstGeom prst="roundRect">
              <a:avLst/>
            </a:prstGeom>
            <a:solidFill>
              <a:schemeClr val="accent1">
                <a:lumMod val="20000"/>
                <a:lumOff val="80000"/>
              </a:schemeClr>
            </a:solidFill>
            <a:ln w="6350">
              <a:solidFill>
                <a:schemeClr val="accent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3575"/>
              <a:r>
                <a:rPr lang="ja-JP" altLang="en-US" sz="1200" dirty="0">
                  <a:solidFill>
                    <a:prstClr val="black"/>
                  </a:solidFill>
                </a:rPr>
                <a:t>　ＮＰＯ、民間事業者等によるﾐﾆﾃﾞｲｻｰﾋﾞｽ</a:t>
              </a:r>
            </a:p>
          </p:txBody>
        </p:sp>
        <p:sp>
          <p:nvSpPr>
            <p:cNvPr id="31" name="角丸四角形 30"/>
            <p:cNvSpPr/>
            <p:nvPr/>
          </p:nvSpPr>
          <p:spPr>
            <a:xfrm>
              <a:off x="3675245" y="3445615"/>
              <a:ext cx="5355153" cy="288031"/>
            </a:xfrm>
            <a:prstGeom prst="roundRect">
              <a:avLst/>
            </a:prstGeom>
            <a:solidFill>
              <a:schemeClr val="accent1">
                <a:lumMod val="20000"/>
                <a:lumOff val="80000"/>
              </a:schemeClr>
            </a:solidFill>
            <a:ln w="6350">
              <a:solidFill>
                <a:schemeClr val="accent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3575"/>
              <a:r>
                <a:rPr lang="ja-JP" altLang="en-US" sz="1000" dirty="0">
                  <a:solidFill>
                    <a:prstClr val="black"/>
                  </a:solidFill>
                </a:rPr>
                <a:t>　ｺﾐｭﾆﾃｨｻﾛﾝ、住民主体の運動・交流の場</a:t>
              </a:r>
            </a:p>
          </p:txBody>
        </p:sp>
        <p:sp>
          <p:nvSpPr>
            <p:cNvPr id="32" name="角丸四角形 31"/>
            <p:cNvSpPr/>
            <p:nvPr/>
          </p:nvSpPr>
          <p:spPr>
            <a:xfrm>
              <a:off x="3685874" y="3733646"/>
              <a:ext cx="5328908" cy="344013"/>
            </a:xfrm>
            <a:prstGeom prst="roundRect">
              <a:avLst/>
            </a:prstGeom>
            <a:solidFill>
              <a:schemeClr val="accent1">
                <a:lumMod val="20000"/>
                <a:lumOff val="80000"/>
              </a:schemeClr>
            </a:solidFill>
            <a:ln w="6350">
              <a:solidFill>
                <a:schemeClr val="accent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3575"/>
              <a:r>
                <a:rPr lang="ja-JP" altLang="en-US" sz="1000" dirty="0">
                  <a:solidFill>
                    <a:prstClr val="black"/>
                  </a:solidFill>
                </a:rPr>
                <a:t>　リハビリ</a:t>
              </a:r>
              <a:r>
                <a:rPr lang="ja-JP" altLang="en-US" sz="1100" dirty="0">
                  <a:solidFill>
                    <a:prstClr val="black"/>
                  </a:solidFill>
                </a:rPr>
                <a:t>、栄養、口腔ケア等の専門職等関与</a:t>
              </a:r>
              <a:endParaRPr lang="en-US" altLang="ja-JP" sz="1100" dirty="0">
                <a:solidFill>
                  <a:prstClr val="black"/>
                </a:solidFill>
              </a:endParaRPr>
            </a:p>
            <a:p>
              <a:pPr defTabSz="913575"/>
              <a:r>
                <a:rPr lang="ja-JP" altLang="en-US" sz="1100" dirty="0">
                  <a:solidFill>
                    <a:prstClr val="black"/>
                  </a:solidFill>
                </a:rPr>
                <a:t>　する教室</a:t>
              </a:r>
            </a:p>
          </p:txBody>
        </p:sp>
        <p:sp>
          <p:nvSpPr>
            <p:cNvPr id="33" name="右矢印 32"/>
            <p:cNvSpPr/>
            <p:nvPr/>
          </p:nvSpPr>
          <p:spPr>
            <a:xfrm>
              <a:off x="2677376" y="3263090"/>
              <a:ext cx="792089" cy="398857"/>
            </a:xfrm>
            <a:prstGeom prst="rightArrow">
              <a:avLst/>
            </a:prstGeom>
            <a:solidFill>
              <a:schemeClr val="accent1">
                <a:lumMod val="40000"/>
                <a:lumOff val="60000"/>
              </a:schemeClr>
            </a:solidFill>
            <a:ln w="6350">
              <a:solidFill>
                <a:schemeClr val="accent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3575"/>
              <a:endParaRPr lang="ja-JP" altLang="en-US" sz="1000" dirty="0">
                <a:solidFill>
                  <a:prstClr val="black"/>
                </a:solidFill>
              </a:endParaRPr>
            </a:p>
          </p:txBody>
        </p:sp>
      </p:grpSp>
      <p:sp>
        <p:nvSpPr>
          <p:cNvPr id="79" name="角丸四角形 78"/>
          <p:cNvSpPr/>
          <p:nvPr/>
        </p:nvSpPr>
        <p:spPr>
          <a:xfrm>
            <a:off x="180059" y="5661530"/>
            <a:ext cx="1892723" cy="242649"/>
          </a:xfrm>
          <a:prstGeom prst="roundRect">
            <a:avLst/>
          </a:prstGeom>
          <a:ln/>
        </p:spPr>
        <p:style>
          <a:lnRef idx="0">
            <a:schemeClr val="accent6"/>
          </a:lnRef>
          <a:fillRef idx="3">
            <a:schemeClr val="accent6"/>
          </a:fillRef>
          <a:effectRef idx="3">
            <a:schemeClr val="accent6"/>
          </a:effectRef>
          <a:fontRef idx="minor">
            <a:schemeClr val="lt1"/>
          </a:fontRef>
        </p:style>
        <p:txBody>
          <a:bodyPr lIns="91357" tIns="45680" rIns="91357" bIns="45680" rtlCol="0" anchor="ctr"/>
          <a:lstStyle/>
          <a:p>
            <a:pPr defTabSz="913575"/>
            <a:r>
              <a:rPr lang="ja-JP" altLang="en-US" sz="1100" dirty="0">
                <a:solidFill>
                  <a:prstClr val="black"/>
                </a:solidFill>
              </a:rPr>
              <a:t>介護予防・生活支援の充実</a:t>
            </a:r>
          </a:p>
        </p:txBody>
      </p:sp>
      <p:sp>
        <p:nvSpPr>
          <p:cNvPr id="6" name="右矢印 5"/>
          <p:cNvSpPr/>
          <p:nvPr/>
        </p:nvSpPr>
        <p:spPr>
          <a:xfrm>
            <a:off x="4670238" y="3079339"/>
            <a:ext cx="570525" cy="229984"/>
          </a:xfrm>
          <a:prstGeom prst="rightArrow">
            <a:avLst/>
          </a:prstGeom>
          <a:solidFill>
            <a:schemeClr val="tx2">
              <a:lumMod val="40000"/>
              <a:lumOff val="60000"/>
            </a:schemeClr>
          </a:solidFill>
          <a:ln>
            <a:noFill/>
          </a:ln>
        </p:spPr>
        <p:style>
          <a:lnRef idx="1">
            <a:schemeClr val="accent2"/>
          </a:lnRef>
          <a:fillRef idx="2">
            <a:schemeClr val="accent2"/>
          </a:fillRef>
          <a:effectRef idx="1">
            <a:schemeClr val="accent2"/>
          </a:effectRef>
          <a:fontRef idx="minor">
            <a:schemeClr val="dk1"/>
          </a:fontRef>
        </p:style>
        <p:txBody>
          <a:bodyPr lIns="91357" tIns="45680" rIns="91357" bIns="45680" rtlCol="0" anchor="ctr"/>
          <a:lstStyle/>
          <a:p>
            <a:pPr defTabSz="913575"/>
            <a:endParaRPr lang="ja-JP" altLang="en-US">
              <a:solidFill>
                <a:prstClr val="black"/>
              </a:solidFill>
            </a:endParaRPr>
          </a:p>
        </p:txBody>
      </p:sp>
      <p:sp>
        <p:nvSpPr>
          <p:cNvPr id="48" name="十字形 47"/>
          <p:cNvSpPr/>
          <p:nvPr/>
        </p:nvSpPr>
        <p:spPr>
          <a:xfrm>
            <a:off x="2471446" y="5523838"/>
            <a:ext cx="246335" cy="274830"/>
          </a:xfrm>
          <a:prstGeom prst="plus">
            <a:avLst>
              <a:gd name="adj" fmla="val 31544"/>
            </a:avLst>
          </a:prstGeom>
        </p:spPr>
        <p:style>
          <a:lnRef idx="1">
            <a:schemeClr val="accent1"/>
          </a:lnRef>
          <a:fillRef idx="2">
            <a:schemeClr val="accent1"/>
          </a:fillRef>
          <a:effectRef idx="1">
            <a:schemeClr val="accent1"/>
          </a:effectRef>
          <a:fontRef idx="minor">
            <a:schemeClr val="dk1"/>
          </a:fontRef>
        </p:style>
        <p:txBody>
          <a:bodyPr lIns="91357" tIns="45680" rIns="91357" bIns="45680" rtlCol="0" anchor="ctr"/>
          <a:lstStyle/>
          <a:p>
            <a:pPr defTabSz="913575"/>
            <a:endParaRPr lang="ja-JP" altLang="en-US">
              <a:solidFill>
                <a:prstClr val="black"/>
              </a:solidFill>
            </a:endParaRPr>
          </a:p>
        </p:txBody>
      </p:sp>
      <p:sp>
        <p:nvSpPr>
          <p:cNvPr id="47" name="角丸四角形 46"/>
          <p:cNvSpPr/>
          <p:nvPr/>
        </p:nvSpPr>
        <p:spPr>
          <a:xfrm>
            <a:off x="5097138" y="4463430"/>
            <a:ext cx="2650711" cy="1758107"/>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スライド番号プレースホルダー 3"/>
          <p:cNvSpPr>
            <a:spLocks noGrp="1"/>
          </p:cNvSpPr>
          <p:nvPr>
            <p:ph type="sldNum" sz="quarter" idx="12"/>
          </p:nvPr>
        </p:nvSpPr>
        <p:spPr>
          <a:xfrm>
            <a:off x="9345488" y="6492883"/>
            <a:ext cx="553590" cy="365125"/>
          </a:xfrm>
        </p:spPr>
        <p:txBody>
          <a:bodyPr/>
          <a:lstStyle/>
          <a:p>
            <a:r>
              <a:rPr lang="en-US" altLang="ja-JP" sz="1600" dirty="0" smtClean="0">
                <a:solidFill>
                  <a:schemeClr val="tx1"/>
                </a:solidFill>
              </a:rPr>
              <a:t>16</a:t>
            </a:r>
            <a:endParaRPr lang="ja-JP" altLang="en-US" sz="1600" dirty="0">
              <a:solidFill>
                <a:schemeClr val="tx1"/>
              </a:solidFill>
            </a:endParaRPr>
          </a:p>
        </p:txBody>
      </p:sp>
    </p:spTree>
    <p:extLst>
      <p:ext uri="{BB962C8B-B14F-4D97-AF65-F5344CB8AC3E}">
        <p14:creationId xmlns:p14="http://schemas.microsoft.com/office/powerpoint/2010/main" val="36446794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76134" y="402556"/>
            <a:ext cx="9788657" cy="6374084"/>
          </a:xfrm>
          <a:prstGeom prst="roundRect">
            <a:avLst>
              <a:gd name="adj" fmla="val 0"/>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dirty="0" smtClean="0">
              <a:solidFill>
                <a:prstClr val="black"/>
              </a:solidFill>
            </a:endParaRPr>
          </a:p>
        </p:txBody>
      </p:sp>
      <p:sp>
        <p:nvSpPr>
          <p:cNvPr id="10" name="角丸四角形 9"/>
          <p:cNvSpPr/>
          <p:nvPr/>
        </p:nvSpPr>
        <p:spPr>
          <a:xfrm>
            <a:off x="5346217" y="922384"/>
            <a:ext cx="4427974" cy="5652000"/>
          </a:xfrm>
          <a:prstGeom prst="roundRect">
            <a:avLst>
              <a:gd name="adj" fmla="val 3171"/>
            </a:avLst>
          </a:prstGeom>
          <a:ln/>
        </p:spPr>
        <p:style>
          <a:lnRef idx="2">
            <a:schemeClr val="accent1"/>
          </a:lnRef>
          <a:fillRef idx="1">
            <a:schemeClr val="lt1"/>
          </a:fillRef>
          <a:effectRef idx="0">
            <a:schemeClr val="accent1"/>
          </a:effectRef>
          <a:fontRef idx="minor">
            <a:schemeClr val="dk1"/>
          </a:fontRef>
        </p:style>
        <p:txBody>
          <a:bodyPr rtlCol="0" anchor="t"/>
          <a:lstStyle/>
          <a:p>
            <a:pPr marL="82550"/>
            <a:endParaRPr lang="en-US" altLang="ja-JP" sz="2000" dirty="0">
              <a:solidFill>
                <a:prstClr val="black"/>
              </a:solidFill>
            </a:endParaRPr>
          </a:p>
          <a:p>
            <a:pPr marL="266700" indent="-184150"/>
            <a:r>
              <a:rPr lang="ja-JP" altLang="ja-JP" sz="1600" dirty="0">
                <a:solidFill>
                  <a:prstClr val="black"/>
                </a:solidFill>
              </a:rPr>
              <a:t>○　</a:t>
            </a:r>
            <a:r>
              <a:rPr lang="ja-JP" altLang="en-US" sz="1600" dirty="0">
                <a:solidFill>
                  <a:prstClr val="black"/>
                </a:solidFill>
              </a:rPr>
              <a:t>対象者は、</a:t>
            </a:r>
            <a:r>
              <a:rPr lang="ja-JP" altLang="ja-JP" sz="1600" dirty="0">
                <a:solidFill>
                  <a:prstClr val="black"/>
                </a:solidFill>
              </a:rPr>
              <a:t>第１号被保険者の全ての者及びその支援のための活動に関わる者</a:t>
            </a:r>
            <a:r>
              <a:rPr lang="ja-JP" altLang="en-US" sz="1600" dirty="0">
                <a:solidFill>
                  <a:prstClr val="black"/>
                </a:solidFill>
              </a:rPr>
              <a:t>。</a:t>
            </a:r>
            <a:endParaRPr lang="en-US" altLang="ja-JP" sz="1600" dirty="0">
              <a:solidFill>
                <a:prstClr val="black"/>
              </a:solidFill>
            </a:endParaRPr>
          </a:p>
          <a:p>
            <a:pPr algn="ctr"/>
            <a:endParaRPr lang="ja-JP" altLang="en-US" dirty="0" smtClean="0">
              <a:solidFill>
                <a:prstClr val="black"/>
              </a:solidFill>
            </a:endParaRPr>
          </a:p>
        </p:txBody>
      </p:sp>
      <p:sp>
        <p:nvSpPr>
          <p:cNvPr id="9" name="角丸四角形 8"/>
          <p:cNvSpPr/>
          <p:nvPr/>
        </p:nvSpPr>
        <p:spPr>
          <a:xfrm>
            <a:off x="173083" y="911206"/>
            <a:ext cx="5112569" cy="5683417"/>
          </a:xfrm>
          <a:prstGeom prst="roundRect">
            <a:avLst>
              <a:gd name="adj" fmla="val 4423"/>
            </a:avLst>
          </a:prstGeom>
          <a:ln/>
        </p:spPr>
        <p:style>
          <a:lnRef idx="2">
            <a:schemeClr val="accent1"/>
          </a:lnRef>
          <a:fillRef idx="1">
            <a:schemeClr val="lt1"/>
          </a:fillRef>
          <a:effectRef idx="0">
            <a:schemeClr val="accent1"/>
          </a:effectRef>
          <a:fontRef idx="minor">
            <a:schemeClr val="dk1"/>
          </a:fontRef>
        </p:style>
        <p:txBody>
          <a:bodyPr rtlCol="0" anchor="ctr"/>
          <a:lstStyle/>
          <a:p>
            <a:pPr marL="179388" indent="-179388"/>
            <a:endParaRPr lang="en-US" altLang="ja-JP" sz="1600" dirty="0" smtClean="0">
              <a:solidFill>
                <a:prstClr val="black"/>
              </a:solidFill>
            </a:endParaRPr>
          </a:p>
          <a:p>
            <a:pPr marL="179388" indent="-179388"/>
            <a:r>
              <a:rPr lang="ja-JP" altLang="ja-JP" sz="1600" dirty="0" smtClean="0">
                <a:solidFill>
                  <a:prstClr val="black"/>
                </a:solidFill>
              </a:rPr>
              <a:t>○</a:t>
            </a:r>
            <a:r>
              <a:rPr lang="ja-JP" altLang="en-US" sz="1600" dirty="0" smtClean="0">
                <a:solidFill>
                  <a:prstClr val="black"/>
                </a:solidFill>
              </a:rPr>
              <a:t>　</a:t>
            </a:r>
            <a:r>
              <a:rPr lang="ja-JP" altLang="ja-JP" sz="1600" dirty="0" smtClean="0">
                <a:solidFill>
                  <a:prstClr val="black"/>
                </a:solidFill>
              </a:rPr>
              <a:t>対象者</a:t>
            </a:r>
            <a:r>
              <a:rPr lang="ja-JP" altLang="ja-JP" sz="1600" dirty="0">
                <a:solidFill>
                  <a:prstClr val="black"/>
                </a:solidFill>
              </a:rPr>
              <a:t>は、</a:t>
            </a:r>
            <a:r>
              <a:rPr lang="ja-JP" altLang="en-US" sz="1600" dirty="0">
                <a:solidFill>
                  <a:prstClr val="black"/>
                </a:solidFill>
              </a:rPr>
              <a:t>制度</a:t>
            </a:r>
            <a:r>
              <a:rPr lang="ja-JP" altLang="ja-JP" sz="1600" dirty="0">
                <a:solidFill>
                  <a:prstClr val="black"/>
                </a:solidFill>
              </a:rPr>
              <a:t>改正前の要支援者に相当する者</a:t>
            </a:r>
            <a:r>
              <a:rPr lang="ja-JP" altLang="en-US" sz="1600" dirty="0">
                <a:solidFill>
                  <a:prstClr val="black"/>
                </a:solidFill>
              </a:rPr>
              <a:t>。</a:t>
            </a:r>
            <a:endParaRPr lang="en-US" altLang="ja-JP" sz="1600" dirty="0">
              <a:solidFill>
                <a:prstClr val="black"/>
              </a:solidFill>
            </a:endParaRPr>
          </a:p>
          <a:p>
            <a:pPr marL="177800"/>
            <a:r>
              <a:rPr lang="ja-JP" altLang="en-US" sz="1600" dirty="0">
                <a:solidFill>
                  <a:prstClr val="black"/>
                </a:solidFill>
              </a:rPr>
              <a:t>①要支援認定を受けた者</a:t>
            </a:r>
            <a:endParaRPr lang="en-US" altLang="ja-JP" sz="1600" dirty="0">
              <a:solidFill>
                <a:prstClr val="black"/>
              </a:solidFill>
            </a:endParaRPr>
          </a:p>
          <a:p>
            <a:pPr marL="177800"/>
            <a:r>
              <a:rPr lang="ja-JP" altLang="en-US" sz="1600" dirty="0">
                <a:solidFill>
                  <a:prstClr val="black"/>
                </a:solidFill>
              </a:rPr>
              <a:t>②</a:t>
            </a:r>
            <a:r>
              <a:rPr lang="ja-JP" altLang="ja-JP" sz="1600" dirty="0">
                <a:solidFill>
                  <a:prstClr val="black"/>
                </a:solidFill>
              </a:rPr>
              <a:t>基本</a:t>
            </a:r>
            <a:r>
              <a:rPr lang="ja-JP" altLang="ja-JP" sz="1600" dirty="0" smtClean="0">
                <a:solidFill>
                  <a:prstClr val="black"/>
                </a:solidFill>
              </a:rPr>
              <a:t>チェックリスト</a:t>
            </a:r>
            <a:r>
              <a:rPr lang="ja-JP" altLang="en-US" sz="1600" dirty="0" smtClean="0">
                <a:solidFill>
                  <a:prstClr val="black"/>
                </a:solidFill>
              </a:rPr>
              <a:t>該当者（事業対象者）</a:t>
            </a:r>
            <a:endParaRPr lang="en-US" altLang="ja-JP" sz="1600" dirty="0" smtClean="0">
              <a:solidFill>
                <a:prstClr val="black"/>
              </a:solidFill>
            </a:endParaRPr>
          </a:p>
          <a:p>
            <a:pPr marL="177800"/>
            <a:endParaRPr lang="en-US" altLang="ja-JP" sz="1600" dirty="0" smtClean="0">
              <a:solidFill>
                <a:prstClr val="black"/>
              </a:solidFill>
            </a:endParaRPr>
          </a:p>
          <a:p>
            <a:pPr marL="177800"/>
            <a:endParaRPr lang="en-US" altLang="ja-JP" sz="1100" dirty="0">
              <a:solidFill>
                <a:prstClr val="black"/>
              </a:solidFill>
            </a:endParaRPr>
          </a:p>
          <a:p>
            <a:pPr marL="177800"/>
            <a:endParaRPr lang="en-US" altLang="ja-JP" sz="1200" dirty="0">
              <a:solidFill>
                <a:prstClr val="black"/>
              </a:solidFill>
            </a:endParaRPr>
          </a:p>
          <a:p>
            <a:pPr marL="177800"/>
            <a:endParaRPr lang="en-US" altLang="ja-JP" sz="1600" dirty="0" smtClean="0">
              <a:solidFill>
                <a:prstClr val="black"/>
              </a:solidFill>
            </a:endParaRPr>
          </a:p>
          <a:p>
            <a:pPr marL="177800"/>
            <a:endParaRPr lang="en-US" altLang="ja-JP" sz="1600" dirty="0">
              <a:solidFill>
                <a:prstClr val="black"/>
              </a:solidFill>
            </a:endParaRPr>
          </a:p>
          <a:p>
            <a:pPr marL="177800"/>
            <a:endParaRPr lang="en-US" altLang="ja-JP" sz="1600" dirty="0" smtClean="0">
              <a:solidFill>
                <a:prstClr val="black"/>
              </a:solidFill>
            </a:endParaRPr>
          </a:p>
          <a:p>
            <a:pPr marL="177800"/>
            <a:endParaRPr lang="en-US" altLang="ja-JP" sz="1600" dirty="0">
              <a:solidFill>
                <a:prstClr val="black"/>
              </a:solidFill>
            </a:endParaRPr>
          </a:p>
          <a:p>
            <a:pPr marL="177800"/>
            <a:endParaRPr lang="en-US" altLang="ja-JP" sz="1600" dirty="0">
              <a:solidFill>
                <a:prstClr val="black"/>
              </a:solidFill>
            </a:endParaRPr>
          </a:p>
          <a:p>
            <a:pPr marL="177800"/>
            <a:endParaRPr lang="en-US" altLang="ja-JP" sz="1600" dirty="0">
              <a:solidFill>
                <a:prstClr val="black"/>
              </a:solidFill>
            </a:endParaRPr>
          </a:p>
          <a:p>
            <a:pPr marL="177800"/>
            <a:endParaRPr lang="en-US" altLang="ja-JP" sz="1600" dirty="0">
              <a:solidFill>
                <a:prstClr val="black"/>
              </a:solidFill>
            </a:endParaRPr>
          </a:p>
          <a:p>
            <a:pPr marL="177800"/>
            <a:endParaRPr lang="en-US" altLang="ja-JP" sz="1600" dirty="0">
              <a:solidFill>
                <a:prstClr val="black"/>
              </a:solidFill>
            </a:endParaRPr>
          </a:p>
          <a:p>
            <a:pPr marL="177800"/>
            <a:endParaRPr lang="en-US" altLang="ja-JP" sz="1600" dirty="0">
              <a:solidFill>
                <a:prstClr val="black"/>
              </a:solidFill>
            </a:endParaRPr>
          </a:p>
          <a:p>
            <a:pPr marL="177800"/>
            <a:endParaRPr lang="en-US" altLang="ja-JP" sz="1600" dirty="0">
              <a:solidFill>
                <a:prstClr val="black"/>
              </a:solidFill>
            </a:endParaRPr>
          </a:p>
          <a:p>
            <a:pPr marL="177800"/>
            <a:endParaRPr lang="en-US" altLang="ja-JP" sz="1600" dirty="0">
              <a:solidFill>
                <a:prstClr val="black"/>
              </a:solidFill>
            </a:endParaRPr>
          </a:p>
          <a:p>
            <a:pPr marL="355600" indent="-177800"/>
            <a:endParaRPr lang="en-US" altLang="ja-JP" sz="1200" dirty="0">
              <a:solidFill>
                <a:prstClr val="black"/>
              </a:solidFill>
            </a:endParaRPr>
          </a:p>
          <a:p>
            <a:pPr marL="355600" indent="-177800"/>
            <a:r>
              <a:rPr lang="en-US" altLang="ja-JP" sz="1200" dirty="0" smtClean="0">
                <a:solidFill>
                  <a:prstClr val="black"/>
                </a:solidFill>
              </a:rPr>
              <a:t>※</a:t>
            </a:r>
            <a:r>
              <a:rPr lang="ja-JP" altLang="en-US" sz="1200" dirty="0" smtClean="0">
                <a:solidFill>
                  <a:prstClr val="black"/>
                </a:solidFill>
              </a:rPr>
              <a:t>　事業対象者は、要支援者に相当する状態等の者を想定。</a:t>
            </a:r>
            <a:endParaRPr lang="en-US" altLang="ja-JP" sz="1200" dirty="0">
              <a:solidFill>
                <a:prstClr val="black"/>
              </a:solidFill>
            </a:endParaRPr>
          </a:p>
          <a:p>
            <a:pPr marL="355600" indent="-177800"/>
            <a:r>
              <a:rPr lang="ja-JP" altLang="ja-JP" sz="1200" dirty="0">
                <a:solidFill>
                  <a:prstClr val="black"/>
                </a:solidFill>
              </a:rPr>
              <a:t>※　基本チェックリスト</a:t>
            </a:r>
            <a:r>
              <a:rPr lang="ja-JP" altLang="en-US" sz="1200" dirty="0">
                <a:solidFill>
                  <a:prstClr val="black"/>
                </a:solidFill>
              </a:rPr>
              <a:t>は</a:t>
            </a:r>
            <a:r>
              <a:rPr lang="ja-JP" altLang="ja-JP" sz="1200" dirty="0">
                <a:solidFill>
                  <a:prstClr val="black"/>
                </a:solidFill>
              </a:rPr>
              <a:t>、支援が必要だと市町村や地域包括支援センターに相談に来た者に対して、簡便にサービスにつなぐため</a:t>
            </a:r>
            <a:r>
              <a:rPr lang="ja-JP" altLang="en-US" sz="1200" dirty="0">
                <a:solidFill>
                  <a:prstClr val="black"/>
                </a:solidFill>
              </a:rPr>
              <a:t>のもの。</a:t>
            </a:r>
            <a:endParaRPr lang="ja-JP" altLang="ja-JP" sz="1200" dirty="0">
              <a:solidFill>
                <a:prstClr val="black"/>
              </a:solidFill>
            </a:endParaRPr>
          </a:p>
          <a:p>
            <a:pPr marL="355600" indent="-177800"/>
            <a:r>
              <a:rPr lang="en-US" altLang="ja-JP" sz="1200" dirty="0">
                <a:solidFill>
                  <a:prstClr val="black"/>
                </a:solidFill>
              </a:rPr>
              <a:t>※</a:t>
            </a:r>
            <a:r>
              <a:rPr lang="ja-JP" altLang="ja-JP" sz="1200" dirty="0">
                <a:solidFill>
                  <a:prstClr val="black"/>
                </a:solidFill>
              </a:rPr>
              <a:t>　予防給付に残る介護予防訪問看護、介護予防福祉用具貸与</a:t>
            </a:r>
            <a:r>
              <a:rPr lang="ja-JP" altLang="ja-JP" sz="1200" dirty="0" smtClean="0">
                <a:solidFill>
                  <a:prstClr val="black"/>
                </a:solidFill>
              </a:rPr>
              <a:t>等を</a:t>
            </a:r>
            <a:r>
              <a:rPr lang="ja-JP" altLang="ja-JP" sz="1200" dirty="0">
                <a:solidFill>
                  <a:prstClr val="black"/>
                </a:solidFill>
              </a:rPr>
              <a:t>利用する場合は、要支援認定を受ける必要がある</a:t>
            </a:r>
            <a:r>
              <a:rPr lang="ja-JP" altLang="ja-JP" sz="1200" dirty="0" smtClean="0">
                <a:solidFill>
                  <a:prstClr val="black"/>
                </a:solidFill>
              </a:rPr>
              <a:t>。</a:t>
            </a:r>
            <a:endParaRPr lang="ja-JP" altLang="en-US" sz="5400" dirty="0">
              <a:solidFill>
                <a:prstClr val="black"/>
              </a:solidFill>
            </a:endParaRPr>
          </a:p>
        </p:txBody>
      </p:sp>
      <p:sp>
        <p:nvSpPr>
          <p:cNvPr id="3" name="コンテンツ プレースホルダー 2"/>
          <p:cNvSpPr>
            <a:spLocks noGrp="1"/>
          </p:cNvSpPr>
          <p:nvPr>
            <p:ph idx="1"/>
          </p:nvPr>
        </p:nvSpPr>
        <p:spPr>
          <a:xfrm>
            <a:off x="200487" y="235481"/>
            <a:ext cx="4824536" cy="419720"/>
          </a:xfrm>
        </p:spPr>
        <p:txBody>
          <a:bodyPr>
            <a:normAutofit/>
          </a:bodyPr>
          <a:lstStyle/>
          <a:p>
            <a:pPr marL="0" lvl="0" indent="0">
              <a:spcBef>
                <a:spcPts val="0"/>
              </a:spcBef>
              <a:buNone/>
            </a:pPr>
            <a:endParaRPr lang="en-US" altLang="ja-JP" sz="1700" dirty="0" smtClean="0">
              <a:solidFill>
                <a:prstClr val="black"/>
              </a:solidFill>
            </a:endParaRPr>
          </a:p>
          <a:p>
            <a:pPr marL="177800" lvl="0" indent="0">
              <a:buNone/>
            </a:pPr>
            <a:endParaRPr lang="en-US" altLang="ja-JP" sz="1600" dirty="0" smtClean="0">
              <a:solidFill>
                <a:prstClr val="black"/>
              </a:solidFill>
            </a:endParaRPr>
          </a:p>
        </p:txBody>
      </p:sp>
      <p:graphicFrame>
        <p:nvGraphicFramePr>
          <p:cNvPr id="6" name="表 5"/>
          <p:cNvGraphicFramePr>
            <a:graphicFrameLocks noGrp="1"/>
          </p:cNvGraphicFramePr>
          <p:nvPr>
            <p:extLst>
              <p:ext uri="{D42A27DB-BD31-4B8C-83A1-F6EECF244321}">
                <p14:modId xmlns:p14="http://schemas.microsoft.com/office/powerpoint/2010/main" val="2870012381"/>
              </p:ext>
            </p:extLst>
          </p:nvPr>
        </p:nvGraphicFramePr>
        <p:xfrm>
          <a:off x="435817" y="2257171"/>
          <a:ext cx="4552132" cy="2773910"/>
        </p:xfrm>
        <a:graphic>
          <a:graphicData uri="http://schemas.openxmlformats.org/drawingml/2006/table">
            <a:tbl>
              <a:tblPr firstRow="1" firstCol="1" bandRow="1">
                <a:tableStyleId>{5C22544A-7EE6-4342-B048-85BDC9FD1C3A}</a:tableStyleId>
              </a:tblPr>
              <a:tblGrid>
                <a:gridCol w="1185193"/>
                <a:gridCol w="3366939"/>
              </a:tblGrid>
              <a:tr h="304739">
                <a:tc>
                  <a:txBody>
                    <a:bodyPr/>
                    <a:lstStyle/>
                    <a:p>
                      <a:pPr marL="165100" indent="-165100" algn="ctr">
                        <a:spcAft>
                          <a:spcPts val="0"/>
                        </a:spcAft>
                      </a:pPr>
                      <a:r>
                        <a:rPr lang="ja-JP" sz="1300" kern="100" dirty="0">
                          <a:effectLst/>
                        </a:rPr>
                        <a:t>事業</a:t>
                      </a:r>
                      <a:endParaRPr lang="ja-JP" sz="13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sz="1300" kern="100" dirty="0">
                          <a:effectLst/>
                        </a:rPr>
                        <a:t>内容</a:t>
                      </a:r>
                      <a:endParaRPr lang="ja-JP" sz="13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0734">
                <a:tc>
                  <a:txBody>
                    <a:bodyPr/>
                    <a:lstStyle/>
                    <a:p>
                      <a:pPr algn="just">
                        <a:spcAft>
                          <a:spcPts val="0"/>
                        </a:spcAft>
                      </a:pPr>
                      <a:r>
                        <a:rPr lang="ja-JP" sz="1300" kern="100" dirty="0">
                          <a:effectLst/>
                        </a:rPr>
                        <a:t>訪問型</a:t>
                      </a:r>
                      <a:r>
                        <a:rPr lang="ja-JP" sz="1300" kern="100" dirty="0" smtClean="0">
                          <a:effectLst/>
                        </a:rPr>
                        <a:t>サービス</a:t>
                      </a:r>
                      <a:endParaRPr lang="ja-JP" sz="13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300" kern="100" dirty="0">
                          <a:effectLst/>
                        </a:rPr>
                        <a:t>要支援者</a:t>
                      </a:r>
                      <a:r>
                        <a:rPr lang="ja-JP" sz="1300" kern="100" dirty="0" smtClean="0">
                          <a:effectLst/>
                        </a:rPr>
                        <a:t>等</a:t>
                      </a:r>
                      <a:r>
                        <a:rPr lang="ja-JP" altLang="en-US" sz="1300" kern="100" dirty="0" smtClean="0">
                          <a:effectLst/>
                        </a:rPr>
                        <a:t>に対し</a:t>
                      </a:r>
                      <a:r>
                        <a:rPr lang="ja-JP" sz="1300" kern="100" dirty="0" smtClean="0">
                          <a:effectLst/>
                        </a:rPr>
                        <a:t>、</a:t>
                      </a:r>
                      <a:r>
                        <a:rPr lang="ja-JP" sz="1300" kern="100" dirty="0">
                          <a:effectLst/>
                        </a:rPr>
                        <a:t>掃除、洗濯等の日常生活上の支援を提供</a:t>
                      </a:r>
                      <a:endParaRPr lang="ja-JP" sz="13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9479">
                <a:tc>
                  <a:txBody>
                    <a:bodyPr/>
                    <a:lstStyle/>
                    <a:p>
                      <a:pPr algn="just">
                        <a:spcAft>
                          <a:spcPts val="0"/>
                        </a:spcAft>
                      </a:pPr>
                      <a:r>
                        <a:rPr lang="ja-JP" sz="1300" kern="100" dirty="0">
                          <a:effectLst/>
                        </a:rPr>
                        <a:t>通所型</a:t>
                      </a:r>
                      <a:r>
                        <a:rPr lang="ja-JP" sz="1300" kern="100" dirty="0" smtClean="0">
                          <a:effectLst/>
                        </a:rPr>
                        <a:t>サービス</a:t>
                      </a:r>
                      <a:endParaRPr lang="ja-JP" sz="13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300" kern="100" dirty="0">
                          <a:effectLst/>
                        </a:rPr>
                        <a:t>要支援者等に対し</a:t>
                      </a:r>
                      <a:r>
                        <a:rPr lang="ja-JP" sz="1300" kern="100" dirty="0" smtClean="0">
                          <a:effectLst/>
                        </a:rPr>
                        <a:t>、機能</a:t>
                      </a:r>
                      <a:r>
                        <a:rPr lang="ja-JP" sz="1300" kern="100" dirty="0">
                          <a:effectLst/>
                        </a:rPr>
                        <a:t>訓練や集いの場など日常生活上の支援を提供</a:t>
                      </a:r>
                      <a:endParaRPr lang="ja-JP" sz="13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9479">
                <a:tc>
                  <a:txBody>
                    <a:bodyPr/>
                    <a:lstStyle/>
                    <a:p>
                      <a:pPr algn="just">
                        <a:spcAft>
                          <a:spcPts val="0"/>
                        </a:spcAft>
                      </a:pPr>
                      <a:r>
                        <a:rPr lang="ja-JP" sz="1300" kern="100" dirty="0">
                          <a:effectLst/>
                        </a:rPr>
                        <a:t>その他の生活支援</a:t>
                      </a:r>
                      <a:r>
                        <a:rPr lang="ja-JP" sz="1300" kern="100" dirty="0" smtClean="0">
                          <a:effectLst/>
                        </a:rPr>
                        <a:t>サービス</a:t>
                      </a:r>
                      <a:endParaRPr lang="ja-JP" sz="13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300" kern="100" dirty="0">
                          <a:effectLst/>
                        </a:rPr>
                        <a:t>要支援者等に対し、栄養改善を目的とした配食や一人暮らし高齢者等への見守りを提供</a:t>
                      </a:r>
                      <a:endParaRPr lang="ja-JP" sz="13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9479">
                <a:tc>
                  <a:txBody>
                    <a:bodyPr/>
                    <a:lstStyle/>
                    <a:p>
                      <a:pPr algn="just">
                        <a:spcAft>
                          <a:spcPts val="0"/>
                        </a:spcAft>
                      </a:pPr>
                      <a:r>
                        <a:rPr lang="ja-JP" sz="1300" kern="100" dirty="0">
                          <a:effectLst/>
                        </a:rPr>
                        <a:t>介護予防</a:t>
                      </a:r>
                      <a:r>
                        <a:rPr lang="ja-JP" sz="1300" kern="100" dirty="0" smtClean="0">
                          <a:effectLst/>
                        </a:rPr>
                        <a:t>ケアマネジメント</a:t>
                      </a:r>
                      <a:endParaRPr lang="ja-JP" sz="13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300" kern="100" dirty="0">
                          <a:effectLst/>
                        </a:rPr>
                        <a:t>要支援者等に対し、総合事業によるサービス等が適切に提供できるようケアマネジメント</a:t>
                      </a:r>
                      <a:endParaRPr lang="ja-JP" sz="13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306646413"/>
              </p:ext>
            </p:extLst>
          </p:nvPr>
        </p:nvGraphicFramePr>
        <p:xfrm>
          <a:off x="5562240" y="2063391"/>
          <a:ext cx="4032448" cy="3477584"/>
        </p:xfrm>
        <a:graphic>
          <a:graphicData uri="http://schemas.openxmlformats.org/drawingml/2006/table">
            <a:tbl>
              <a:tblPr firstRow="1" firstCol="1" bandRow="1">
                <a:tableStyleId>{5C22544A-7EE6-4342-B048-85BDC9FD1C3A}</a:tableStyleId>
              </a:tblPr>
              <a:tblGrid>
                <a:gridCol w="1343598"/>
                <a:gridCol w="2688850"/>
              </a:tblGrid>
              <a:tr h="210974">
                <a:tc>
                  <a:txBody>
                    <a:bodyPr/>
                    <a:lstStyle/>
                    <a:p>
                      <a:pPr algn="ctr">
                        <a:spcAft>
                          <a:spcPts val="0"/>
                        </a:spcAft>
                      </a:pPr>
                      <a:r>
                        <a:rPr lang="ja-JP" sz="1300" kern="100" spc="-50" baseline="0" dirty="0">
                          <a:effectLst/>
                        </a:rPr>
                        <a:t>事業</a:t>
                      </a:r>
                      <a:endParaRPr lang="ja-JP" sz="1300" kern="100" spc="-50" baseline="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sz="1300" kern="100" spc="-50" baseline="0" dirty="0">
                          <a:effectLst/>
                        </a:rPr>
                        <a:t>内容</a:t>
                      </a:r>
                      <a:endParaRPr lang="ja-JP" sz="1300" kern="100" spc="-50" baseline="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06702">
                <a:tc>
                  <a:txBody>
                    <a:bodyPr/>
                    <a:lstStyle/>
                    <a:p>
                      <a:pPr algn="just">
                        <a:spcAft>
                          <a:spcPts val="0"/>
                        </a:spcAft>
                      </a:pPr>
                      <a:r>
                        <a:rPr lang="ja-JP" sz="1300" kern="100" spc="-50" baseline="0" dirty="0" smtClean="0">
                          <a:effectLst/>
                        </a:rPr>
                        <a:t>介護予防把握</a:t>
                      </a:r>
                      <a:r>
                        <a:rPr lang="ja-JP" sz="1300" kern="100" spc="-50" baseline="0" dirty="0">
                          <a:effectLst/>
                        </a:rPr>
                        <a:t>事業</a:t>
                      </a:r>
                      <a:endParaRPr lang="ja-JP" sz="1300" kern="100" spc="-50" baseline="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300" kern="0" spc="-50" baseline="0" dirty="0" smtClean="0">
                          <a:effectLst/>
                        </a:rPr>
                        <a:t>収集</a:t>
                      </a:r>
                      <a:r>
                        <a:rPr lang="ja-JP" sz="1300" kern="0" spc="-50" baseline="0" dirty="0">
                          <a:effectLst/>
                        </a:rPr>
                        <a:t>した情報等の活用により、閉じこもり等の何らかの支援を要する者を把握し、介護予防活動へつなげる</a:t>
                      </a:r>
                      <a:endParaRPr lang="ja-JP" sz="1300" kern="100" spc="-50" baseline="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3166">
                <a:tc>
                  <a:txBody>
                    <a:bodyPr/>
                    <a:lstStyle/>
                    <a:p>
                      <a:pPr algn="just">
                        <a:spcAft>
                          <a:spcPts val="0"/>
                        </a:spcAft>
                      </a:pPr>
                      <a:r>
                        <a:rPr lang="ja-JP" sz="1300" kern="100" spc="-50" baseline="0">
                          <a:effectLst/>
                        </a:rPr>
                        <a:t>介護予防普及啓発事業</a:t>
                      </a:r>
                      <a:endParaRPr lang="ja-JP" sz="1300" kern="100" spc="-50" baseline="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300" kern="0" spc="-50" baseline="0" dirty="0">
                          <a:effectLst/>
                        </a:rPr>
                        <a:t>介護予防活動の普及・啓発を行う</a:t>
                      </a:r>
                      <a:endParaRPr lang="ja-JP" sz="1300" kern="100" spc="-50" baseline="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6406">
                <a:tc>
                  <a:txBody>
                    <a:bodyPr/>
                    <a:lstStyle/>
                    <a:p>
                      <a:pPr algn="just">
                        <a:spcAft>
                          <a:spcPts val="0"/>
                        </a:spcAft>
                      </a:pPr>
                      <a:r>
                        <a:rPr lang="ja-JP" sz="1300" kern="100" spc="-50" baseline="0" dirty="0">
                          <a:effectLst/>
                        </a:rPr>
                        <a:t>地域介護予防活動支援事業</a:t>
                      </a:r>
                      <a:endParaRPr lang="ja-JP" sz="1300" kern="100" spc="-50" baseline="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300" kern="0" spc="-50" baseline="0" dirty="0" smtClean="0">
                          <a:effectLst/>
                        </a:rPr>
                        <a:t>住民</a:t>
                      </a:r>
                      <a:r>
                        <a:rPr lang="ja-JP" sz="1300" kern="0" spc="-50" baseline="0" dirty="0">
                          <a:effectLst/>
                        </a:rPr>
                        <a:t>主体の介護予防活動の育成・支援を行う</a:t>
                      </a:r>
                      <a:endParaRPr lang="ja-JP" sz="1300" kern="100" spc="-50" baseline="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06440">
                <a:tc>
                  <a:txBody>
                    <a:bodyPr/>
                    <a:lstStyle/>
                    <a:p>
                      <a:pPr algn="just">
                        <a:spcAft>
                          <a:spcPts val="0"/>
                        </a:spcAft>
                      </a:pPr>
                      <a:r>
                        <a:rPr lang="ja-JP" sz="1300" kern="100" spc="-50" baseline="0">
                          <a:effectLst/>
                        </a:rPr>
                        <a:t>一般介護予防事業評価事業</a:t>
                      </a:r>
                      <a:endParaRPr lang="ja-JP" sz="1300" kern="100" spc="-50" baseline="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300" kern="100" spc="-50" baseline="0" dirty="0">
                          <a:effectLst/>
                        </a:rPr>
                        <a:t>介護保険事業計画に定める目標値の達成状況</a:t>
                      </a:r>
                      <a:r>
                        <a:rPr lang="ja-JP" sz="1300" kern="100" spc="-50" baseline="0" dirty="0" smtClean="0">
                          <a:effectLst/>
                        </a:rPr>
                        <a:t>等</a:t>
                      </a:r>
                      <a:r>
                        <a:rPr lang="ja-JP" altLang="en-US" sz="1300" kern="100" spc="-50" baseline="0" dirty="0" smtClean="0">
                          <a:effectLst/>
                        </a:rPr>
                        <a:t>を</a:t>
                      </a:r>
                      <a:r>
                        <a:rPr lang="ja-JP" sz="1300" kern="100" spc="-50" baseline="0" dirty="0" smtClean="0">
                          <a:effectLst/>
                        </a:rPr>
                        <a:t>検証</a:t>
                      </a:r>
                      <a:r>
                        <a:rPr lang="ja-JP" altLang="en-US" sz="1300" kern="100" spc="-50" baseline="0" dirty="0" smtClean="0">
                          <a:effectLst/>
                        </a:rPr>
                        <a:t>し</a:t>
                      </a:r>
                      <a:r>
                        <a:rPr lang="ja-JP" sz="1300" kern="100" spc="-50" baseline="0" dirty="0" smtClean="0">
                          <a:effectLst/>
                        </a:rPr>
                        <a:t>、</a:t>
                      </a:r>
                      <a:r>
                        <a:rPr lang="ja-JP" sz="1300" kern="100" spc="-50" baseline="0" dirty="0">
                          <a:effectLst/>
                        </a:rPr>
                        <a:t>一般介護予防事業</a:t>
                      </a:r>
                      <a:r>
                        <a:rPr lang="ja-JP" sz="1300" kern="100" spc="-50" baseline="0" dirty="0" smtClean="0">
                          <a:effectLst/>
                        </a:rPr>
                        <a:t>の評価</a:t>
                      </a:r>
                      <a:r>
                        <a:rPr lang="ja-JP" sz="1300" kern="100" spc="-50" baseline="0" dirty="0">
                          <a:effectLst/>
                        </a:rPr>
                        <a:t>を行う</a:t>
                      </a:r>
                      <a:endParaRPr lang="ja-JP" sz="1300" kern="100" spc="-50" baseline="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43896">
                <a:tc>
                  <a:txBody>
                    <a:bodyPr/>
                    <a:lstStyle/>
                    <a:p>
                      <a:pPr algn="just">
                        <a:spcAft>
                          <a:spcPts val="0"/>
                        </a:spcAft>
                      </a:pPr>
                      <a:r>
                        <a:rPr lang="ja-JP" sz="1300" kern="100" spc="-50" baseline="0" dirty="0">
                          <a:effectLst/>
                        </a:rPr>
                        <a:t>地域リハビリテーション活動支援事業</a:t>
                      </a:r>
                      <a:endParaRPr lang="ja-JP" sz="1300" kern="100" spc="-50" baseline="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300" kern="0" spc="-50" baseline="0" dirty="0" smtClean="0">
                          <a:effectLst/>
                        </a:rPr>
                        <a:t>介護</a:t>
                      </a:r>
                      <a:r>
                        <a:rPr lang="ja-JP" sz="1300" kern="0" spc="-50" baseline="0" dirty="0">
                          <a:effectLst/>
                        </a:rPr>
                        <a:t>予防の取組を機能強化する</a:t>
                      </a:r>
                      <a:r>
                        <a:rPr lang="ja-JP" sz="1300" kern="0" spc="-50" baseline="0" dirty="0" smtClean="0">
                          <a:effectLst/>
                        </a:rPr>
                        <a:t>ため、</a:t>
                      </a:r>
                      <a:r>
                        <a:rPr lang="ja-JP" sz="1300" kern="0" spc="-50" baseline="0" dirty="0">
                          <a:effectLst/>
                        </a:rPr>
                        <a:t>通所、訪問、地域ケア</a:t>
                      </a:r>
                      <a:r>
                        <a:rPr lang="ja-JP" sz="1300" kern="0" spc="-50" baseline="0" dirty="0" smtClean="0">
                          <a:effectLst/>
                        </a:rPr>
                        <a:t>会議、住民</a:t>
                      </a:r>
                      <a:r>
                        <a:rPr lang="ja-JP" altLang="en-US" sz="1300" kern="0" spc="-50" baseline="0" dirty="0" smtClean="0">
                          <a:effectLst/>
                        </a:rPr>
                        <a:t>主体</a:t>
                      </a:r>
                      <a:r>
                        <a:rPr lang="ja-JP" sz="1300" kern="0" spc="-50" baseline="0" dirty="0" smtClean="0">
                          <a:effectLst/>
                        </a:rPr>
                        <a:t>の</a:t>
                      </a:r>
                      <a:r>
                        <a:rPr lang="ja-JP" sz="1300" kern="0" spc="-50" baseline="0" dirty="0">
                          <a:effectLst/>
                        </a:rPr>
                        <a:t>通いの場</a:t>
                      </a:r>
                      <a:r>
                        <a:rPr lang="ja-JP" sz="1300" kern="0" spc="-50" baseline="0" dirty="0" smtClean="0">
                          <a:effectLst/>
                        </a:rPr>
                        <a:t>等</a:t>
                      </a:r>
                      <a:r>
                        <a:rPr lang="ja-JP" altLang="en-US" sz="1300" kern="0" spc="-50" baseline="0" dirty="0" smtClean="0">
                          <a:effectLst/>
                        </a:rPr>
                        <a:t>への</a:t>
                      </a:r>
                      <a:r>
                        <a:rPr lang="ja-JP" sz="1300" kern="0" spc="-50" baseline="0" dirty="0" smtClean="0">
                          <a:effectLst/>
                        </a:rPr>
                        <a:t>リハビリ専門</a:t>
                      </a:r>
                      <a:r>
                        <a:rPr lang="ja-JP" sz="1300" kern="0" spc="-50" baseline="0" dirty="0">
                          <a:effectLst/>
                        </a:rPr>
                        <a:t>職</a:t>
                      </a:r>
                      <a:r>
                        <a:rPr lang="ja-JP" sz="1300" kern="0" spc="-50" baseline="0" dirty="0" smtClean="0">
                          <a:effectLst/>
                        </a:rPr>
                        <a:t>等</a:t>
                      </a:r>
                      <a:r>
                        <a:rPr lang="ja-JP" altLang="en-US" sz="1300" kern="0" spc="-50" baseline="0" dirty="0" smtClean="0">
                          <a:effectLst/>
                        </a:rPr>
                        <a:t>による助言等を実施</a:t>
                      </a:r>
                      <a:endParaRPr lang="ja-JP" sz="1300" kern="100" spc="-50" baseline="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正方形/長方形 10"/>
          <p:cNvSpPr/>
          <p:nvPr/>
        </p:nvSpPr>
        <p:spPr>
          <a:xfrm>
            <a:off x="173083" y="682911"/>
            <a:ext cx="4797379" cy="396000"/>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r>
              <a:rPr lang="ja-JP" altLang="en-US" sz="1600" b="1" spc="-100" dirty="0">
                <a:solidFill>
                  <a:prstClr val="white"/>
                </a:solidFill>
                <a:latin typeface="ＭＳ Ｐゴシック"/>
              </a:rPr>
              <a:t>（１</a:t>
            </a:r>
            <a:r>
              <a:rPr lang="ja-JP" altLang="en-US" sz="1600" b="1" spc="-100" dirty="0" smtClean="0">
                <a:solidFill>
                  <a:prstClr val="white"/>
                </a:solidFill>
                <a:latin typeface="ＭＳ Ｐゴシック"/>
              </a:rPr>
              <a:t>）介護</a:t>
            </a:r>
            <a:r>
              <a:rPr lang="ja-JP" altLang="en-US" sz="1600" b="1" spc="-100" dirty="0">
                <a:solidFill>
                  <a:prstClr val="white"/>
                </a:solidFill>
                <a:latin typeface="ＭＳ Ｐゴシック"/>
              </a:rPr>
              <a:t>予防・生活支援サービス事業（サービス事業</a:t>
            </a:r>
            <a:r>
              <a:rPr lang="ja-JP" altLang="en-US" sz="1600" b="1" spc="-100" dirty="0" smtClean="0">
                <a:solidFill>
                  <a:prstClr val="white"/>
                </a:solidFill>
                <a:latin typeface="ＭＳ Ｐゴシック"/>
              </a:rPr>
              <a:t>）</a:t>
            </a:r>
            <a:r>
              <a:rPr lang="ja-JP" altLang="en-US" sz="1200" b="1" spc="-100" dirty="0">
                <a:solidFill>
                  <a:prstClr val="white"/>
                </a:solidFill>
                <a:latin typeface="ＭＳ Ｐゴシック"/>
              </a:rPr>
              <a:t>　</a:t>
            </a:r>
            <a:endParaRPr lang="ja-JP" altLang="en-US" sz="1600" b="1" spc="-100" dirty="0">
              <a:solidFill>
                <a:prstClr val="black"/>
              </a:solidFill>
              <a:latin typeface="ＭＳ Ｐゴシック"/>
            </a:endParaRPr>
          </a:p>
        </p:txBody>
      </p:sp>
      <p:sp>
        <p:nvSpPr>
          <p:cNvPr id="12" name="正方形/長方形 11"/>
          <p:cNvSpPr/>
          <p:nvPr/>
        </p:nvSpPr>
        <p:spPr>
          <a:xfrm>
            <a:off x="5387966" y="682837"/>
            <a:ext cx="2517362" cy="396000"/>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r>
              <a:rPr lang="ja-JP" altLang="en-US" sz="1600" b="1" dirty="0">
                <a:solidFill>
                  <a:prstClr val="white"/>
                </a:solidFill>
              </a:rPr>
              <a:t>（２）　一般介護予防</a:t>
            </a:r>
            <a:r>
              <a:rPr lang="ja-JP" altLang="en-US" sz="1600" b="1" dirty="0" smtClean="0">
                <a:solidFill>
                  <a:prstClr val="white"/>
                </a:solidFill>
              </a:rPr>
              <a:t>事業</a:t>
            </a:r>
            <a:r>
              <a:rPr lang="ja-JP" altLang="en-US" sz="1200" b="1" dirty="0" smtClean="0">
                <a:solidFill>
                  <a:prstClr val="white"/>
                </a:solidFill>
              </a:rPr>
              <a:t>　</a:t>
            </a:r>
            <a:endParaRPr lang="en-US" altLang="ja-JP" sz="1200" b="1" dirty="0">
              <a:solidFill>
                <a:prstClr val="white"/>
              </a:solidFill>
            </a:endParaRPr>
          </a:p>
        </p:txBody>
      </p:sp>
      <p:sp>
        <p:nvSpPr>
          <p:cNvPr id="16" name="テキスト ボックス 15"/>
          <p:cNvSpPr txBox="1"/>
          <p:nvPr/>
        </p:nvSpPr>
        <p:spPr>
          <a:xfrm>
            <a:off x="82282" y="225588"/>
            <a:ext cx="4687464" cy="338554"/>
          </a:xfrm>
          <a:prstGeom prst="rect">
            <a:avLst/>
          </a:prstGeom>
          <a:ln/>
        </p:spPr>
        <p:style>
          <a:lnRef idx="2">
            <a:schemeClr val="accent2"/>
          </a:lnRef>
          <a:fillRef idx="1">
            <a:schemeClr val="lt1"/>
          </a:fillRef>
          <a:effectRef idx="0">
            <a:schemeClr val="accent2"/>
          </a:effectRef>
          <a:fontRef idx="minor">
            <a:schemeClr val="dk1"/>
          </a:fontRef>
        </p:style>
        <p:txBody>
          <a:bodyPr wrap="square" numCol="1" rtlCol="0">
            <a:spAutoFit/>
          </a:bodyPr>
          <a:lstStyle/>
          <a:p>
            <a:pPr algn="ctr"/>
            <a:r>
              <a:rPr lang="ja-JP" altLang="en-US" sz="1600" u="sng" dirty="0" smtClean="0">
                <a:solidFill>
                  <a:prstClr val="black"/>
                </a:solidFill>
                <a:latin typeface="HG丸ｺﾞｼｯｸM-PRO" panose="020F0600000000000000" pitchFamily="50" charset="-128"/>
                <a:ea typeface="HG丸ｺﾞｼｯｸM-PRO" panose="020F0600000000000000" pitchFamily="50" charset="-128"/>
              </a:rPr>
              <a:t>総合</a:t>
            </a:r>
            <a:r>
              <a:rPr lang="ja-JP" altLang="en-US" sz="1600" u="sng" dirty="0">
                <a:solidFill>
                  <a:prstClr val="black"/>
                </a:solidFill>
                <a:latin typeface="HG丸ｺﾞｼｯｸM-PRO" panose="020F0600000000000000" pitchFamily="50" charset="-128"/>
                <a:ea typeface="HG丸ｺﾞｼｯｸM-PRO" panose="020F0600000000000000" pitchFamily="50" charset="-128"/>
              </a:rPr>
              <a:t>事業を構成する各事業の内容及び対象者</a:t>
            </a:r>
          </a:p>
        </p:txBody>
      </p:sp>
      <p:sp>
        <p:nvSpPr>
          <p:cNvPr id="15" name="角丸四角形 14"/>
          <p:cNvSpPr/>
          <p:nvPr/>
        </p:nvSpPr>
        <p:spPr>
          <a:xfrm>
            <a:off x="416501" y="2564904"/>
            <a:ext cx="4553962" cy="1872208"/>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角丸四角形 16"/>
          <p:cNvSpPr/>
          <p:nvPr/>
        </p:nvSpPr>
        <p:spPr>
          <a:xfrm>
            <a:off x="5529067" y="3537012"/>
            <a:ext cx="4104457" cy="468052"/>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スライド番号プレースホルダー 3"/>
          <p:cNvSpPr>
            <a:spLocks noGrp="1"/>
          </p:cNvSpPr>
          <p:nvPr>
            <p:ph type="sldNum" sz="quarter" idx="12"/>
          </p:nvPr>
        </p:nvSpPr>
        <p:spPr>
          <a:xfrm>
            <a:off x="9345488" y="6492883"/>
            <a:ext cx="553590" cy="365125"/>
          </a:xfrm>
        </p:spPr>
        <p:txBody>
          <a:bodyPr/>
          <a:lstStyle/>
          <a:p>
            <a:r>
              <a:rPr lang="en-US" altLang="ja-JP" sz="1600" dirty="0" smtClean="0">
                <a:solidFill>
                  <a:schemeClr val="tx1"/>
                </a:solidFill>
              </a:rPr>
              <a:t>17</a:t>
            </a:r>
            <a:endParaRPr lang="ja-JP" altLang="en-US" sz="1600" dirty="0">
              <a:solidFill>
                <a:schemeClr val="tx1"/>
              </a:solidFill>
            </a:endParaRPr>
          </a:p>
        </p:txBody>
      </p:sp>
    </p:spTree>
    <p:extLst>
      <p:ext uri="{BB962C8B-B14F-4D97-AF65-F5344CB8AC3E}">
        <p14:creationId xmlns:p14="http://schemas.microsoft.com/office/powerpoint/2010/main" val="4522769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8193654" y="3201245"/>
            <a:ext cx="1712673" cy="3656753"/>
          </a:xfrm>
          <a:prstGeom prst="rect">
            <a:avLst/>
          </a:prstGeom>
          <a:noFill/>
          <a:ln w="19050">
            <a:solidFill>
              <a:schemeClr val="accent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2400" dirty="0">
              <a:solidFill>
                <a:prstClr val="black"/>
              </a:solidFill>
            </a:endParaRPr>
          </a:p>
        </p:txBody>
      </p:sp>
      <p:sp>
        <p:nvSpPr>
          <p:cNvPr id="34" name="正方形/長方形 33"/>
          <p:cNvSpPr/>
          <p:nvPr/>
        </p:nvSpPr>
        <p:spPr>
          <a:xfrm>
            <a:off x="5020983" y="3201246"/>
            <a:ext cx="3172388" cy="3656754"/>
          </a:xfrm>
          <a:prstGeom prst="rect">
            <a:avLst/>
          </a:prstGeom>
          <a:solidFill>
            <a:schemeClr val="accent3">
              <a:lumMod val="40000"/>
              <a:lumOff val="60000"/>
            </a:schemeClr>
          </a:solidFill>
          <a:ln w="19050">
            <a:solidFill>
              <a:schemeClr val="accent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2400" dirty="0">
              <a:solidFill>
                <a:prstClr val="black"/>
              </a:solidFill>
            </a:endParaRPr>
          </a:p>
        </p:txBody>
      </p:sp>
      <p:sp>
        <p:nvSpPr>
          <p:cNvPr id="41" name="正方形/長方形 40"/>
          <p:cNvSpPr/>
          <p:nvPr/>
        </p:nvSpPr>
        <p:spPr>
          <a:xfrm>
            <a:off x="1856973" y="3201246"/>
            <a:ext cx="3164317" cy="3656753"/>
          </a:xfrm>
          <a:prstGeom prst="rect">
            <a:avLst/>
          </a:prstGeom>
          <a:solidFill>
            <a:schemeClr val="accent6">
              <a:lumMod val="60000"/>
              <a:lumOff val="40000"/>
            </a:schemeClr>
          </a:solidFill>
          <a:ln>
            <a:solidFill>
              <a:schemeClr val="accent6">
                <a:lumMod val="75000"/>
              </a:schemeClr>
            </a:solidFill>
          </a:ln>
        </p:spPr>
        <p:style>
          <a:lnRef idx="1">
            <a:schemeClr val="accent6"/>
          </a:lnRef>
          <a:fillRef idx="3">
            <a:schemeClr val="accent6"/>
          </a:fillRef>
          <a:effectRef idx="2">
            <a:schemeClr val="accent6"/>
          </a:effectRef>
          <a:fontRef idx="minor">
            <a:schemeClr val="lt1"/>
          </a:fontRef>
        </p:style>
        <p:txBody>
          <a:bodyPr rtlCol="0" anchor="t"/>
          <a:lstStyle/>
          <a:p>
            <a:endParaRPr lang="ja-JP" altLang="en-US" sz="2400" dirty="0">
              <a:solidFill>
                <a:prstClr val="black"/>
              </a:solidFill>
            </a:endParaRPr>
          </a:p>
        </p:txBody>
      </p:sp>
      <p:sp>
        <p:nvSpPr>
          <p:cNvPr id="33" name="正方形/長方形 32"/>
          <p:cNvSpPr/>
          <p:nvPr/>
        </p:nvSpPr>
        <p:spPr>
          <a:xfrm>
            <a:off x="1979283" y="4262653"/>
            <a:ext cx="2826170" cy="83773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457200" algn="ctr"/>
            <a:endParaRPr lang="en-US" altLang="ja-JP" sz="1400" b="1" u="sng" dirty="0" smtClean="0">
              <a:solidFill>
                <a:prstClr val="black"/>
              </a:solidFill>
            </a:endParaRPr>
          </a:p>
          <a:p>
            <a:pPr marL="180000" indent="-457200" algn="ctr"/>
            <a:endParaRPr lang="en-US" altLang="ja-JP" sz="1400" b="1" u="sng" dirty="0" smtClean="0">
              <a:solidFill>
                <a:prstClr val="black"/>
              </a:solidFill>
            </a:endParaRPr>
          </a:p>
          <a:p>
            <a:pPr marL="180000" indent="-457200" algn="ctr"/>
            <a:r>
              <a:rPr lang="ja-JP" altLang="en-US" sz="1400" dirty="0" smtClean="0">
                <a:solidFill>
                  <a:prstClr val="black"/>
                </a:solidFill>
              </a:rPr>
              <a:t>訪問看護、福祉用具等</a:t>
            </a:r>
            <a:endParaRPr lang="en-US" altLang="ja-JP" sz="1400" dirty="0" smtClean="0">
              <a:solidFill>
                <a:prstClr val="black"/>
              </a:solidFill>
            </a:endParaRPr>
          </a:p>
          <a:p>
            <a:pPr marL="180000" indent="-457200"/>
            <a:r>
              <a:rPr lang="en-US" altLang="ja-JP" sz="1050" dirty="0">
                <a:solidFill>
                  <a:prstClr val="black"/>
                </a:solidFill>
                <a:latin typeface="ＭＳ Ｐ明朝" panose="02020600040205080304" pitchFamily="18" charset="-128"/>
                <a:ea typeface="ＭＳ Ｐ明朝" panose="02020600040205080304" pitchFamily="18" charset="-128"/>
              </a:rPr>
              <a:t>※</a:t>
            </a:r>
            <a:r>
              <a:rPr lang="ja-JP" altLang="en-US" sz="1050" dirty="0">
                <a:solidFill>
                  <a:prstClr val="black"/>
                </a:solidFill>
                <a:latin typeface="ＭＳ Ｐ明朝" panose="02020600040205080304" pitchFamily="18" charset="-128"/>
                <a:ea typeface="ＭＳ Ｐ明朝" panose="02020600040205080304" pitchFamily="18" charset="-128"/>
              </a:rPr>
              <a:t>全国一律の人員基準、運営</a:t>
            </a:r>
            <a:r>
              <a:rPr lang="ja-JP" altLang="en-US" sz="1050" dirty="0" smtClean="0">
                <a:solidFill>
                  <a:prstClr val="black"/>
                </a:solidFill>
                <a:latin typeface="ＭＳ Ｐ明朝" panose="02020600040205080304" pitchFamily="18" charset="-128"/>
                <a:ea typeface="ＭＳ Ｐ明朝" panose="02020600040205080304" pitchFamily="18" charset="-128"/>
              </a:rPr>
              <a:t>基準</a:t>
            </a:r>
            <a:endParaRPr lang="en-US" altLang="ja-JP" sz="1050" dirty="0">
              <a:solidFill>
                <a:prstClr val="black"/>
              </a:solidFill>
              <a:latin typeface="ＭＳ Ｐ明朝" panose="02020600040205080304" pitchFamily="18" charset="-128"/>
              <a:ea typeface="ＭＳ Ｐ明朝" panose="02020600040205080304" pitchFamily="18" charset="-128"/>
            </a:endParaRPr>
          </a:p>
          <a:p>
            <a:pPr marL="180000" indent="-457200" algn="ctr"/>
            <a:endParaRPr lang="en-US" altLang="ja-JP" sz="1400" b="1" u="sng" dirty="0" smtClean="0">
              <a:solidFill>
                <a:prstClr val="black"/>
              </a:solidFill>
            </a:endParaRPr>
          </a:p>
          <a:p>
            <a:pPr marL="180000" indent="-457200" algn="ctr"/>
            <a:endParaRPr lang="ja-JP" altLang="en-US" sz="1400" b="1" u="sng" dirty="0" smtClean="0">
              <a:solidFill>
                <a:prstClr val="black"/>
              </a:solidFill>
            </a:endParaRPr>
          </a:p>
        </p:txBody>
      </p:sp>
      <p:sp>
        <p:nvSpPr>
          <p:cNvPr id="67" name="角丸四角形 66"/>
          <p:cNvSpPr/>
          <p:nvPr/>
        </p:nvSpPr>
        <p:spPr>
          <a:xfrm>
            <a:off x="49031" y="4159026"/>
            <a:ext cx="1735618" cy="1018545"/>
          </a:xfrm>
          <a:prstGeom prst="roundRect">
            <a:avLst/>
          </a:prstGeom>
          <a:ln/>
        </p:spPr>
        <p:style>
          <a:lnRef idx="1">
            <a:schemeClr val="accent5"/>
          </a:lnRef>
          <a:fillRef idx="3">
            <a:schemeClr val="accent5"/>
          </a:fillRef>
          <a:effectRef idx="2">
            <a:schemeClr val="accent5"/>
          </a:effectRef>
          <a:fontRef idx="minor">
            <a:schemeClr val="lt1"/>
          </a:fontRef>
        </p:style>
        <p:txBody>
          <a:bodyPr rtlCol="0" anchor="ctr" anchorCtr="0"/>
          <a:lstStyle/>
          <a:p>
            <a:pPr algn="ctr"/>
            <a:r>
              <a:rPr lang="ja-JP" altLang="en-US" b="1" dirty="0" smtClean="0">
                <a:solidFill>
                  <a:prstClr val="white"/>
                </a:solidFill>
              </a:rPr>
              <a:t>介護予防給付</a:t>
            </a:r>
            <a:endParaRPr lang="ja-JP" altLang="en-US" b="1" dirty="0">
              <a:solidFill>
                <a:prstClr val="white"/>
              </a:solidFill>
            </a:endParaRPr>
          </a:p>
        </p:txBody>
      </p:sp>
      <p:sp>
        <p:nvSpPr>
          <p:cNvPr id="24" name="角丸四角形 23"/>
          <p:cNvSpPr/>
          <p:nvPr/>
        </p:nvSpPr>
        <p:spPr>
          <a:xfrm>
            <a:off x="5083977" y="3087065"/>
            <a:ext cx="3072337" cy="309270"/>
          </a:xfrm>
          <a:prstGeom prst="roundRect">
            <a:avLst/>
          </a:prstGeom>
          <a:solidFill>
            <a:schemeClr val="accent3">
              <a:lumMod val="40000"/>
              <a:lumOff val="60000"/>
            </a:schemeClr>
          </a:solidFill>
          <a:ln w="19050"/>
        </p:spPr>
        <p:style>
          <a:lnRef idx="1">
            <a:schemeClr val="accent3"/>
          </a:lnRef>
          <a:fillRef idx="2">
            <a:schemeClr val="accent3"/>
          </a:fillRef>
          <a:effectRef idx="1">
            <a:schemeClr val="accent3"/>
          </a:effectRef>
          <a:fontRef idx="minor">
            <a:schemeClr val="dk1"/>
          </a:fontRef>
        </p:style>
        <p:txBody>
          <a:bodyPr rtlCol="0" anchor="t"/>
          <a:lstStyle/>
          <a:p>
            <a:pPr algn="ctr"/>
            <a:r>
              <a:rPr lang="ja-JP" altLang="en-US" sz="1200" dirty="0">
                <a:solidFill>
                  <a:prstClr val="black"/>
                </a:solidFill>
              </a:rPr>
              <a:t>介護</a:t>
            </a:r>
            <a:r>
              <a:rPr lang="ja-JP" altLang="en-US" sz="1200" dirty="0" smtClean="0">
                <a:solidFill>
                  <a:prstClr val="black"/>
                </a:solidFill>
              </a:rPr>
              <a:t>予防・生活支援サービス事業対象者</a:t>
            </a:r>
            <a:endParaRPr lang="ja-JP" altLang="en-US" sz="1200" dirty="0">
              <a:solidFill>
                <a:prstClr val="black"/>
              </a:solidFill>
            </a:endParaRPr>
          </a:p>
        </p:txBody>
      </p:sp>
      <p:sp>
        <p:nvSpPr>
          <p:cNvPr id="23" name="角丸四角形 22"/>
          <p:cNvSpPr/>
          <p:nvPr/>
        </p:nvSpPr>
        <p:spPr>
          <a:xfrm>
            <a:off x="2204789" y="3087831"/>
            <a:ext cx="2457257" cy="311491"/>
          </a:xfrm>
          <a:prstGeom prst="roundRect">
            <a:avLst/>
          </a:prstGeom>
          <a:solidFill>
            <a:schemeClr val="accent6">
              <a:lumMod val="60000"/>
              <a:lumOff val="40000"/>
            </a:schemeClr>
          </a:solidFill>
          <a:ln w="19050">
            <a:solidFill>
              <a:schemeClr val="accent6">
                <a:lumMod val="75000"/>
              </a:schemeClr>
            </a:solidFill>
          </a:ln>
        </p:spPr>
        <p:style>
          <a:lnRef idx="1">
            <a:schemeClr val="accent6"/>
          </a:lnRef>
          <a:fillRef idx="3">
            <a:schemeClr val="accent6"/>
          </a:fillRef>
          <a:effectRef idx="2">
            <a:schemeClr val="accent6"/>
          </a:effectRef>
          <a:fontRef idx="minor">
            <a:schemeClr val="lt1"/>
          </a:fontRef>
        </p:style>
        <p:txBody>
          <a:bodyPr wrap="square" rtlCol="0" anchor="ctr"/>
          <a:lstStyle/>
          <a:p>
            <a:pPr algn="ctr"/>
            <a:r>
              <a:rPr lang="ja-JP" altLang="en-US" dirty="0" smtClean="0">
                <a:solidFill>
                  <a:prstClr val="black"/>
                </a:solidFill>
              </a:rPr>
              <a:t>要　支　援　者</a:t>
            </a:r>
            <a:endParaRPr lang="ja-JP" altLang="en-US" dirty="0">
              <a:solidFill>
                <a:prstClr val="black"/>
              </a:solidFill>
            </a:endParaRPr>
          </a:p>
        </p:txBody>
      </p:sp>
      <p:sp>
        <p:nvSpPr>
          <p:cNvPr id="15" name="下矢印 14"/>
          <p:cNvSpPr/>
          <p:nvPr/>
        </p:nvSpPr>
        <p:spPr>
          <a:xfrm>
            <a:off x="3277381" y="3443508"/>
            <a:ext cx="312035" cy="216024"/>
          </a:xfrm>
          <a:prstGeom prst="downArrow">
            <a:avLst>
              <a:gd name="adj1" fmla="val 50000"/>
              <a:gd name="adj2" fmla="val 56538"/>
            </a:avLst>
          </a:prstGeom>
          <a:ln w="28575">
            <a:solidFill>
              <a:schemeClr val="accent6">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ja-JP" altLang="en-US">
              <a:solidFill>
                <a:prstClr val="white"/>
              </a:solidFill>
            </a:endParaRPr>
          </a:p>
        </p:txBody>
      </p:sp>
      <p:sp>
        <p:nvSpPr>
          <p:cNvPr id="39" name="下矢印 38"/>
          <p:cNvSpPr/>
          <p:nvPr/>
        </p:nvSpPr>
        <p:spPr>
          <a:xfrm>
            <a:off x="6249148" y="3432133"/>
            <a:ext cx="328536" cy="216024"/>
          </a:xfrm>
          <a:prstGeom prst="downArrow">
            <a:avLst>
              <a:gd name="adj1" fmla="val 50000"/>
              <a:gd name="adj2" fmla="val 56538"/>
            </a:avLst>
          </a:prstGeom>
          <a:solidFill>
            <a:schemeClr val="accent3"/>
          </a:solidFill>
          <a:ln w="952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7" name="角丸四角形 36"/>
          <p:cNvSpPr/>
          <p:nvPr/>
        </p:nvSpPr>
        <p:spPr>
          <a:xfrm>
            <a:off x="49377" y="5359520"/>
            <a:ext cx="1735619" cy="1448766"/>
          </a:xfrm>
          <a:prstGeom prst="roundRect">
            <a:avLst/>
          </a:prstGeom>
          <a:ln/>
        </p:spPr>
        <p:style>
          <a:lnRef idx="1">
            <a:schemeClr val="accent5"/>
          </a:lnRef>
          <a:fillRef idx="3">
            <a:schemeClr val="accent5"/>
          </a:fillRef>
          <a:effectRef idx="2">
            <a:schemeClr val="accent5"/>
          </a:effectRef>
          <a:fontRef idx="minor">
            <a:schemeClr val="lt1"/>
          </a:fontRef>
        </p:style>
        <p:txBody>
          <a:bodyPr rtlCol="0" anchor="ctr" anchorCtr="0"/>
          <a:lstStyle/>
          <a:p>
            <a:pPr algn="ctr"/>
            <a:r>
              <a:rPr lang="ja-JP" altLang="en-US" b="1" dirty="0" smtClean="0">
                <a:solidFill>
                  <a:prstClr val="white"/>
                </a:solidFill>
              </a:rPr>
              <a:t>総 合 事 業</a:t>
            </a:r>
            <a:endParaRPr lang="ja-JP" altLang="en-US" b="1" dirty="0">
              <a:solidFill>
                <a:prstClr val="white"/>
              </a:solidFill>
            </a:endParaRPr>
          </a:p>
        </p:txBody>
      </p:sp>
      <p:sp>
        <p:nvSpPr>
          <p:cNvPr id="13" name="テキスト ボックス 12"/>
          <p:cNvSpPr txBox="1"/>
          <p:nvPr/>
        </p:nvSpPr>
        <p:spPr>
          <a:xfrm>
            <a:off x="3618702" y="2805222"/>
            <a:ext cx="1043377" cy="261610"/>
          </a:xfrm>
          <a:prstGeom prst="rect">
            <a:avLst/>
          </a:prstGeom>
          <a:noFill/>
        </p:spPr>
        <p:txBody>
          <a:bodyPr wrap="square" rtlCol="0">
            <a:spAutoFit/>
          </a:bodyPr>
          <a:lstStyle/>
          <a:p>
            <a:pPr marL="36000" indent="-457200"/>
            <a:r>
              <a:rPr lang="ja-JP" altLang="en-US" sz="1100" dirty="0" smtClean="0">
                <a:solidFill>
                  <a:prstClr val="black"/>
                </a:solidFill>
              </a:rPr>
              <a:t>要支援認定</a:t>
            </a:r>
            <a:endParaRPr lang="ja-JP" altLang="en-US" sz="1100" dirty="0">
              <a:solidFill>
                <a:prstClr val="black"/>
              </a:solidFill>
            </a:endParaRPr>
          </a:p>
        </p:txBody>
      </p:sp>
      <p:sp>
        <p:nvSpPr>
          <p:cNvPr id="28" name="正方形/長方形 27"/>
          <p:cNvSpPr/>
          <p:nvPr/>
        </p:nvSpPr>
        <p:spPr>
          <a:xfrm>
            <a:off x="1977938" y="6471710"/>
            <a:ext cx="7808879" cy="33657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u="sng" dirty="0" smtClean="0">
                <a:solidFill>
                  <a:prstClr val="black"/>
                </a:solidFill>
              </a:rPr>
              <a:t>一般介護予防事業</a:t>
            </a:r>
            <a:r>
              <a:rPr lang="ja-JP" altLang="en-US" sz="1300" dirty="0" smtClean="0">
                <a:solidFill>
                  <a:prstClr val="black"/>
                </a:solidFill>
              </a:rPr>
              <a:t>（要支援者等も参加できる住民運営の通いの場の充実等。全ての高齢者が対象。）</a:t>
            </a:r>
            <a:endParaRPr lang="en-US" altLang="ja-JP" sz="1300" dirty="0" smtClean="0">
              <a:solidFill>
                <a:prstClr val="black"/>
              </a:solidFill>
            </a:endParaRPr>
          </a:p>
        </p:txBody>
      </p:sp>
      <p:sp>
        <p:nvSpPr>
          <p:cNvPr id="45" name="下矢印 44"/>
          <p:cNvSpPr/>
          <p:nvPr/>
        </p:nvSpPr>
        <p:spPr>
          <a:xfrm>
            <a:off x="6249484" y="3978013"/>
            <a:ext cx="328549" cy="1354457"/>
          </a:xfrm>
          <a:prstGeom prst="downArrow">
            <a:avLst>
              <a:gd name="adj1" fmla="val 50000"/>
              <a:gd name="adj2" fmla="val 56538"/>
            </a:avLst>
          </a:prstGeom>
          <a:solidFill>
            <a:schemeClr val="accent3"/>
          </a:solidFill>
          <a:ln w="952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1" name="下矢印 30"/>
          <p:cNvSpPr/>
          <p:nvPr/>
        </p:nvSpPr>
        <p:spPr>
          <a:xfrm>
            <a:off x="8879159" y="3404423"/>
            <a:ext cx="341128" cy="3025175"/>
          </a:xfrm>
          <a:prstGeom prst="downArrow">
            <a:avLst>
              <a:gd name="adj1" fmla="val 50000"/>
              <a:gd name="adj2" fmla="val 56538"/>
            </a:avLst>
          </a:prstGeom>
          <a:solidFill>
            <a:schemeClr val="bg1">
              <a:lumMod val="75000"/>
            </a:schemeClr>
          </a:solidFill>
          <a:ln w="952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0" name="角丸四角形 29"/>
          <p:cNvSpPr/>
          <p:nvPr/>
        </p:nvSpPr>
        <p:spPr>
          <a:xfrm>
            <a:off x="8309990" y="3074011"/>
            <a:ext cx="1521135" cy="311491"/>
          </a:xfrm>
          <a:prstGeom prst="roundRect">
            <a:avLst/>
          </a:prstGeom>
          <a:ln w="19050"/>
        </p:spPr>
        <p:style>
          <a:lnRef idx="1">
            <a:schemeClr val="dk1"/>
          </a:lnRef>
          <a:fillRef idx="2">
            <a:schemeClr val="dk1"/>
          </a:fillRef>
          <a:effectRef idx="1">
            <a:schemeClr val="dk1"/>
          </a:effectRef>
          <a:fontRef idx="minor">
            <a:schemeClr val="dk1"/>
          </a:fontRef>
        </p:style>
        <p:txBody>
          <a:bodyPr rtlCol="0" anchor="ctr"/>
          <a:lstStyle/>
          <a:p>
            <a:pPr algn="ctr"/>
            <a:r>
              <a:rPr lang="ja-JP" altLang="en-US" sz="1600" dirty="0" smtClean="0">
                <a:solidFill>
                  <a:prstClr val="black"/>
                </a:solidFill>
              </a:rPr>
              <a:t>一般高齢者等</a:t>
            </a:r>
            <a:endParaRPr lang="ja-JP" altLang="en-US" sz="1600" dirty="0">
              <a:solidFill>
                <a:prstClr val="black"/>
              </a:solidFill>
            </a:endParaRPr>
          </a:p>
        </p:txBody>
      </p:sp>
      <p:sp>
        <p:nvSpPr>
          <p:cNvPr id="50" name="正方形/長方形 49"/>
          <p:cNvSpPr/>
          <p:nvPr/>
        </p:nvSpPr>
        <p:spPr>
          <a:xfrm>
            <a:off x="1977624" y="3659532"/>
            <a:ext cx="6084000" cy="360040"/>
          </a:xfrm>
          <a:prstGeom prst="rect">
            <a:avLst/>
          </a:prstGeom>
          <a:solidFill>
            <a:srgbClr val="FFFF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400" dirty="0" smtClean="0">
                <a:solidFill>
                  <a:prstClr val="black"/>
                </a:solidFill>
              </a:rPr>
              <a:t>地域包括支援センターが介護予防ケアマネジメントを実施</a:t>
            </a:r>
            <a:endParaRPr lang="ja-JP" altLang="en-US" sz="1400" dirty="0">
              <a:solidFill>
                <a:prstClr val="black"/>
              </a:solidFill>
            </a:endParaRPr>
          </a:p>
        </p:txBody>
      </p:sp>
      <p:sp>
        <p:nvSpPr>
          <p:cNvPr id="27" name="加算記号 26"/>
          <p:cNvSpPr/>
          <p:nvPr/>
        </p:nvSpPr>
        <p:spPr>
          <a:xfrm>
            <a:off x="3277089" y="5072673"/>
            <a:ext cx="312034" cy="314398"/>
          </a:xfrm>
          <a:prstGeom prst="mathPlus">
            <a:avLst/>
          </a:prstGeom>
          <a:solidFill>
            <a:schemeClr val="accent2"/>
          </a:solid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6" name="正方形/長方形 25"/>
          <p:cNvSpPr/>
          <p:nvPr/>
        </p:nvSpPr>
        <p:spPr>
          <a:xfrm>
            <a:off x="6" y="-794"/>
            <a:ext cx="9906042" cy="540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r>
              <a:rPr lang="en-US" altLang="ja-JP" sz="2600" dirty="0" smtClean="0">
                <a:solidFill>
                  <a:prstClr val="black"/>
                </a:solidFill>
                <a:latin typeface="ＭＳ Ｐゴシック"/>
              </a:rPr>
              <a:t>【</a:t>
            </a:r>
            <a:r>
              <a:rPr lang="ja-JP" altLang="en-US" sz="2600" dirty="0" smtClean="0">
                <a:solidFill>
                  <a:prstClr val="black"/>
                </a:solidFill>
                <a:latin typeface="ＭＳ Ｐゴシック"/>
              </a:rPr>
              <a:t>参考</a:t>
            </a:r>
            <a:r>
              <a:rPr lang="en-US" altLang="ja-JP" sz="2600" dirty="0" smtClean="0">
                <a:solidFill>
                  <a:prstClr val="black"/>
                </a:solidFill>
                <a:latin typeface="ＭＳ Ｐゴシック"/>
              </a:rPr>
              <a:t>】</a:t>
            </a:r>
            <a:r>
              <a:rPr lang="ja-JP" altLang="en-US" sz="2600" dirty="0" smtClean="0">
                <a:solidFill>
                  <a:prstClr val="black"/>
                </a:solidFill>
                <a:latin typeface="ＭＳ Ｐゴシック"/>
              </a:rPr>
              <a:t>総合事業の概要</a:t>
            </a:r>
            <a:endParaRPr lang="ja-JP" altLang="en-US" sz="2600" dirty="0">
              <a:solidFill>
                <a:prstClr val="black"/>
              </a:solidFill>
              <a:latin typeface="ＭＳ Ｐゴシック"/>
            </a:endParaRPr>
          </a:p>
        </p:txBody>
      </p:sp>
      <p:sp>
        <p:nvSpPr>
          <p:cNvPr id="32" name="正方形/長方形 31"/>
          <p:cNvSpPr/>
          <p:nvPr/>
        </p:nvSpPr>
        <p:spPr>
          <a:xfrm>
            <a:off x="47534" y="690909"/>
            <a:ext cx="9800569" cy="170514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lnSpc>
                <a:spcPts val="1800"/>
              </a:lnSpc>
              <a:spcBef>
                <a:spcPts val="400"/>
              </a:spcBef>
            </a:pPr>
            <a:r>
              <a:rPr lang="ja-JP" altLang="en-US" sz="1400" dirty="0" smtClean="0">
                <a:solidFill>
                  <a:prstClr val="black"/>
                </a:solidFill>
              </a:rPr>
              <a:t>○　訪問介護・通所介護以外のサービス（訪問看護、福祉用具等）は、引き続き介護予防給付によるサービス</a:t>
            </a:r>
            <a:r>
              <a:rPr lang="ja-JP" altLang="en-US" sz="1400" dirty="0">
                <a:solidFill>
                  <a:prstClr val="black"/>
                </a:solidFill>
              </a:rPr>
              <a:t>提供</a:t>
            </a:r>
            <a:r>
              <a:rPr lang="ja-JP" altLang="en-US" sz="1400" dirty="0" smtClean="0">
                <a:solidFill>
                  <a:prstClr val="black"/>
                </a:solidFill>
              </a:rPr>
              <a:t>を継続。　　</a:t>
            </a:r>
            <a:endParaRPr lang="en-US" altLang="ja-JP" sz="1400" dirty="0" smtClean="0">
              <a:solidFill>
                <a:prstClr val="black"/>
              </a:solidFill>
              <a:latin typeface="ＭＳ Ｐゴシック"/>
            </a:endParaRPr>
          </a:p>
          <a:p>
            <a:pPr marL="177800" indent="-177800">
              <a:lnSpc>
                <a:spcPts val="1800"/>
              </a:lnSpc>
              <a:spcBef>
                <a:spcPts val="400"/>
              </a:spcBef>
            </a:pPr>
            <a:r>
              <a:rPr lang="ja-JP" altLang="en-US" sz="1400" dirty="0" smtClean="0">
                <a:solidFill>
                  <a:prstClr val="black"/>
                </a:solidFill>
              </a:rPr>
              <a:t>○　地域包括支援センターによる介護予防ケアマネジメントに基づき、総合事業（介護</a:t>
            </a:r>
            <a:r>
              <a:rPr lang="ja-JP" altLang="en-US" sz="1400" dirty="0">
                <a:solidFill>
                  <a:prstClr val="black"/>
                </a:solidFill>
              </a:rPr>
              <a:t>予防・生活支援サービス</a:t>
            </a:r>
            <a:r>
              <a:rPr lang="ja-JP" altLang="en-US" sz="1400" dirty="0" smtClean="0">
                <a:solidFill>
                  <a:prstClr val="black"/>
                </a:solidFill>
              </a:rPr>
              <a:t>事業及び一般</a:t>
            </a:r>
            <a:r>
              <a:rPr lang="ja-JP" altLang="en-US" sz="1400" dirty="0">
                <a:solidFill>
                  <a:prstClr val="black"/>
                </a:solidFill>
              </a:rPr>
              <a:t>介護予防</a:t>
            </a:r>
            <a:r>
              <a:rPr lang="ja-JP" altLang="en-US" sz="1400" dirty="0" smtClean="0">
                <a:solidFill>
                  <a:prstClr val="black"/>
                </a:solidFill>
              </a:rPr>
              <a:t>事業）のサービスと介護予防給付のサービス（要支援者のみ）を組み合わせる。</a:t>
            </a:r>
            <a:endParaRPr lang="en-US" altLang="ja-JP" sz="1400" dirty="0" smtClean="0">
              <a:solidFill>
                <a:prstClr val="black"/>
              </a:solidFill>
            </a:endParaRPr>
          </a:p>
          <a:p>
            <a:pPr marL="177800" indent="-177800">
              <a:lnSpc>
                <a:spcPts val="1800"/>
              </a:lnSpc>
              <a:spcBef>
                <a:spcPts val="400"/>
              </a:spcBef>
            </a:pPr>
            <a:r>
              <a:rPr lang="ja-JP" altLang="en-US" sz="1400" dirty="0" smtClean="0">
                <a:solidFill>
                  <a:prstClr val="black"/>
                </a:solidFill>
              </a:rPr>
              <a:t>○　介護予防・生活支援サービス事業によるサービスのみ利用する場合は、要介護認定等を</a:t>
            </a:r>
            <a:r>
              <a:rPr lang="ja-JP" altLang="en-US" sz="1400" dirty="0">
                <a:solidFill>
                  <a:prstClr val="black"/>
                </a:solidFill>
              </a:rPr>
              <a:t>省略</a:t>
            </a:r>
            <a:r>
              <a:rPr lang="ja-JP" altLang="en-US" sz="1400" dirty="0" smtClean="0">
                <a:solidFill>
                  <a:prstClr val="black"/>
                </a:solidFill>
              </a:rPr>
              <a:t>して「介護</a:t>
            </a:r>
            <a:r>
              <a:rPr lang="ja-JP" altLang="en-US" sz="1400" dirty="0">
                <a:solidFill>
                  <a:prstClr val="black"/>
                </a:solidFill>
              </a:rPr>
              <a:t>予防・生活支援サービス事業</a:t>
            </a:r>
            <a:r>
              <a:rPr lang="ja-JP" altLang="en-US" sz="1400" dirty="0" smtClean="0">
                <a:solidFill>
                  <a:prstClr val="black"/>
                </a:solidFill>
              </a:rPr>
              <a:t>対象者」とし、迅速なサービス利用を可能に（基本チェックリストで判断）。</a:t>
            </a:r>
            <a:endParaRPr lang="en-US" altLang="ja-JP" sz="1400" dirty="0" smtClean="0">
              <a:solidFill>
                <a:prstClr val="black"/>
              </a:solidFill>
            </a:endParaRPr>
          </a:p>
          <a:p>
            <a:pPr marL="177800" indent="-177800">
              <a:lnSpc>
                <a:spcPts val="1800"/>
              </a:lnSpc>
              <a:spcBef>
                <a:spcPts val="400"/>
              </a:spcBef>
            </a:pPr>
            <a:r>
              <a:rPr lang="en-US" altLang="ja-JP" sz="1400" dirty="0" smtClean="0">
                <a:solidFill>
                  <a:prstClr val="black"/>
                </a:solidFill>
              </a:rPr>
              <a:t>※</a:t>
            </a:r>
            <a:r>
              <a:rPr lang="ja-JP" altLang="en-US" sz="1400" dirty="0" smtClean="0">
                <a:solidFill>
                  <a:prstClr val="black"/>
                </a:solidFill>
              </a:rPr>
              <a:t>　第２号被保険者は、基本チェックリストではなく、要介護認定等申請を行う。</a:t>
            </a:r>
            <a:endParaRPr lang="ja-JP" altLang="en-US" sz="1400" dirty="0">
              <a:solidFill>
                <a:prstClr val="black"/>
              </a:solidFill>
            </a:endParaRPr>
          </a:p>
        </p:txBody>
      </p:sp>
      <p:sp>
        <p:nvSpPr>
          <p:cNvPr id="35" name="正方形/長方形 34"/>
          <p:cNvSpPr/>
          <p:nvPr/>
        </p:nvSpPr>
        <p:spPr>
          <a:xfrm>
            <a:off x="1979283" y="5373955"/>
            <a:ext cx="6084000" cy="864233"/>
          </a:xfrm>
          <a:prstGeom prst="rect">
            <a:avLst/>
          </a:prstGeom>
          <a:solidFill>
            <a:srgbClr val="FFFF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u="sng" spc="-100" dirty="0" smtClean="0">
                <a:solidFill>
                  <a:prstClr val="black"/>
                </a:solidFill>
              </a:rPr>
              <a:t>介護予防・生活支援サービス事業</a:t>
            </a:r>
            <a:endParaRPr lang="en-US" altLang="ja-JP" sz="1400" b="1" u="sng" spc="-100" dirty="0" smtClean="0">
              <a:solidFill>
                <a:prstClr val="black"/>
              </a:solidFill>
            </a:endParaRPr>
          </a:p>
          <a:p>
            <a:r>
              <a:rPr lang="ja-JP" altLang="en-US" sz="1200" spc="-100" dirty="0" smtClean="0">
                <a:solidFill>
                  <a:prstClr val="black"/>
                </a:solidFill>
              </a:rPr>
              <a:t>①訪問型</a:t>
            </a:r>
            <a:r>
              <a:rPr lang="ja-JP" altLang="en-US" sz="1200" spc="-100" dirty="0">
                <a:solidFill>
                  <a:prstClr val="black"/>
                </a:solidFill>
              </a:rPr>
              <a:t>・通所型</a:t>
            </a:r>
            <a:r>
              <a:rPr lang="ja-JP" altLang="en-US" sz="1200" spc="-100" dirty="0" smtClean="0">
                <a:solidFill>
                  <a:prstClr val="black"/>
                </a:solidFill>
              </a:rPr>
              <a:t>サービス</a:t>
            </a:r>
            <a:endParaRPr lang="en-US" altLang="ja-JP" sz="1200" spc="-100" dirty="0" smtClean="0">
              <a:solidFill>
                <a:prstClr val="black"/>
              </a:solidFill>
            </a:endParaRPr>
          </a:p>
          <a:p>
            <a:pPr marL="177800" indent="-177800"/>
            <a:r>
              <a:rPr lang="ja-JP" altLang="en-US" sz="1200" spc="-100" dirty="0" smtClean="0">
                <a:solidFill>
                  <a:prstClr val="black"/>
                </a:solidFill>
              </a:rPr>
              <a:t>②</a:t>
            </a:r>
            <a:r>
              <a:rPr lang="ja-JP" altLang="en-US" sz="1200" spc="-100" dirty="0">
                <a:solidFill>
                  <a:prstClr val="black"/>
                </a:solidFill>
              </a:rPr>
              <a:t>その他</a:t>
            </a:r>
            <a:r>
              <a:rPr lang="ja-JP" altLang="en-US" sz="1200" spc="-100" dirty="0" smtClean="0">
                <a:solidFill>
                  <a:prstClr val="black"/>
                </a:solidFill>
              </a:rPr>
              <a:t>の生活支援サービス（栄養</a:t>
            </a:r>
            <a:r>
              <a:rPr lang="ja-JP" altLang="en-US" sz="1200" spc="-100" dirty="0">
                <a:solidFill>
                  <a:prstClr val="black"/>
                </a:solidFill>
              </a:rPr>
              <a:t>改善を目的とした配食、定期的な安否確認・緊急</a:t>
            </a:r>
            <a:r>
              <a:rPr lang="ja-JP" altLang="en-US" sz="1200" spc="-100" dirty="0" smtClean="0">
                <a:solidFill>
                  <a:prstClr val="black"/>
                </a:solidFill>
              </a:rPr>
              <a:t>時の対応</a:t>
            </a:r>
            <a:r>
              <a:rPr lang="ja-JP" altLang="en-US" sz="1200" spc="-100" dirty="0">
                <a:solidFill>
                  <a:prstClr val="black"/>
                </a:solidFill>
              </a:rPr>
              <a:t>　</a:t>
            </a:r>
            <a:r>
              <a:rPr lang="ja-JP" altLang="en-US" sz="1200" spc="-100" dirty="0" smtClean="0">
                <a:solidFill>
                  <a:prstClr val="black"/>
                </a:solidFill>
              </a:rPr>
              <a:t>等）</a:t>
            </a:r>
            <a:endParaRPr lang="en-US" altLang="ja-JP" sz="1200" spc="-100" dirty="0" smtClean="0">
              <a:solidFill>
                <a:prstClr val="black"/>
              </a:solidFill>
            </a:endParaRPr>
          </a:p>
          <a:p>
            <a:pPr marL="177800" indent="-177800">
              <a:spcBef>
                <a:spcPts val="300"/>
              </a:spcBef>
            </a:pPr>
            <a:r>
              <a:rPr lang="ja-JP" altLang="en-US" sz="1200" spc="-100" dirty="0" smtClean="0">
                <a:solidFill>
                  <a:prstClr val="black"/>
                </a:solidFill>
              </a:rPr>
              <a:t>　</a:t>
            </a:r>
            <a:r>
              <a:rPr lang="en-US" altLang="ja-JP" sz="1050" spc="-100" dirty="0" smtClean="0">
                <a:solidFill>
                  <a:prstClr val="black"/>
                </a:solidFill>
                <a:latin typeface="ＭＳ Ｐ明朝" panose="02020600040205080304" pitchFamily="18" charset="-128"/>
                <a:ea typeface="ＭＳ Ｐ明朝" panose="02020600040205080304" pitchFamily="18" charset="-128"/>
              </a:rPr>
              <a:t>※</a:t>
            </a:r>
            <a:r>
              <a:rPr lang="ja-JP" altLang="en-US" sz="1050" spc="-100" dirty="0" smtClean="0">
                <a:solidFill>
                  <a:prstClr val="black"/>
                </a:solidFill>
                <a:latin typeface="ＭＳ Ｐ明朝" panose="02020600040205080304" pitchFamily="18" charset="-128"/>
                <a:ea typeface="ＭＳ Ｐ明朝" panose="02020600040205080304" pitchFamily="18" charset="-128"/>
              </a:rPr>
              <a:t>事業内容は、市町村の裁量を拡大、柔軟な人員基準・運営基準</a:t>
            </a:r>
            <a:endParaRPr lang="en-US" altLang="ja-JP" sz="1050" spc="-100" dirty="0" smtClean="0">
              <a:solidFill>
                <a:prstClr val="black"/>
              </a:solidFill>
              <a:latin typeface="ＭＳ Ｐ明朝" panose="02020600040205080304" pitchFamily="18" charset="-128"/>
              <a:ea typeface="ＭＳ Ｐ明朝" panose="02020600040205080304" pitchFamily="18" charset="-128"/>
            </a:endParaRPr>
          </a:p>
        </p:txBody>
      </p:sp>
      <p:sp>
        <p:nvSpPr>
          <p:cNvPr id="36" name="下矢印 35"/>
          <p:cNvSpPr/>
          <p:nvPr/>
        </p:nvSpPr>
        <p:spPr>
          <a:xfrm>
            <a:off x="3277381" y="4046629"/>
            <a:ext cx="312035" cy="216024"/>
          </a:xfrm>
          <a:prstGeom prst="downArrow">
            <a:avLst>
              <a:gd name="adj1" fmla="val 50000"/>
              <a:gd name="adj2" fmla="val 56538"/>
            </a:avLst>
          </a:prstGeom>
          <a:ln w="28575">
            <a:solidFill>
              <a:schemeClr val="accent6">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ja-JP" altLang="en-US">
              <a:solidFill>
                <a:prstClr val="white"/>
              </a:solidFill>
            </a:endParaRPr>
          </a:p>
        </p:txBody>
      </p:sp>
      <p:sp>
        <p:nvSpPr>
          <p:cNvPr id="38" name="角丸四角形 37"/>
          <p:cNvSpPr/>
          <p:nvPr/>
        </p:nvSpPr>
        <p:spPr>
          <a:xfrm>
            <a:off x="2095942" y="2514690"/>
            <a:ext cx="5921455" cy="311491"/>
          </a:xfrm>
          <a:prstGeom prst="roundRect">
            <a:avLst/>
          </a:prstGeom>
          <a:solidFill>
            <a:schemeClr val="accent3">
              <a:lumMod val="60000"/>
              <a:lumOff val="40000"/>
            </a:schemeClr>
          </a:solidFill>
          <a:ln w="19050">
            <a:solidFill>
              <a:schemeClr val="accent6">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dirty="0" smtClean="0">
                <a:solidFill>
                  <a:prstClr val="black"/>
                </a:solidFill>
              </a:rPr>
              <a:t>従　来　の　要　支　援　者</a:t>
            </a:r>
            <a:endParaRPr lang="ja-JP" altLang="en-US" dirty="0">
              <a:solidFill>
                <a:prstClr val="black"/>
              </a:solidFill>
            </a:endParaRPr>
          </a:p>
        </p:txBody>
      </p:sp>
      <p:sp>
        <p:nvSpPr>
          <p:cNvPr id="42" name="加算記号 41"/>
          <p:cNvSpPr/>
          <p:nvPr/>
        </p:nvSpPr>
        <p:spPr>
          <a:xfrm>
            <a:off x="4805161" y="6194064"/>
            <a:ext cx="312034" cy="314398"/>
          </a:xfrm>
          <a:prstGeom prst="mathPlus">
            <a:avLst/>
          </a:prstGeom>
          <a:solidFill>
            <a:schemeClr val="accent2"/>
          </a:solid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4" name="テキスト ボックス 43"/>
          <p:cNvSpPr txBox="1"/>
          <p:nvPr/>
        </p:nvSpPr>
        <p:spPr>
          <a:xfrm>
            <a:off x="6520572" y="2805609"/>
            <a:ext cx="1809371" cy="261610"/>
          </a:xfrm>
          <a:prstGeom prst="rect">
            <a:avLst/>
          </a:prstGeom>
          <a:noFill/>
        </p:spPr>
        <p:txBody>
          <a:bodyPr wrap="square" rtlCol="0">
            <a:spAutoFit/>
          </a:bodyPr>
          <a:lstStyle/>
          <a:p>
            <a:pPr marL="36000" indent="-457200"/>
            <a:r>
              <a:rPr lang="ja-JP" altLang="en-US" sz="1100" dirty="0" smtClean="0">
                <a:solidFill>
                  <a:prstClr val="black"/>
                </a:solidFill>
              </a:rPr>
              <a:t>基本チェックリスト</a:t>
            </a:r>
            <a:r>
              <a:rPr lang="en-US" altLang="ja-JP" sz="1100" dirty="0" smtClean="0">
                <a:solidFill>
                  <a:prstClr val="black"/>
                </a:solidFill>
              </a:rPr>
              <a:t>※</a:t>
            </a:r>
            <a:r>
              <a:rPr lang="ja-JP" altLang="en-US" sz="1100" dirty="0" smtClean="0">
                <a:solidFill>
                  <a:prstClr val="black"/>
                </a:solidFill>
              </a:rPr>
              <a:t>で判断</a:t>
            </a:r>
            <a:endParaRPr lang="ja-JP" altLang="en-US" sz="1100" dirty="0">
              <a:solidFill>
                <a:prstClr val="black"/>
              </a:solidFill>
            </a:endParaRPr>
          </a:p>
        </p:txBody>
      </p:sp>
      <p:sp>
        <p:nvSpPr>
          <p:cNvPr id="47" name="下矢印 46"/>
          <p:cNvSpPr/>
          <p:nvPr/>
        </p:nvSpPr>
        <p:spPr>
          <a:xfrm>
            <a:off x="3277381" y="2857221"/>
            <a:ext cx="312035" cy="216024"/>
          </a:xfrm>
          <a:prstGeom prst="downArrow">
            <a:avLst>
              <a:gd name="adj1" fmla="val 50000"/>
              <a:gd name="adj2" fmla="val 56538"/>
            </a:avLst>
          </a:prstGeom>
          <a:ln w="28575">
            <a:solidFill>
              <a:schemeClr val="accent6">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ja-JP" altLang="en-US">
              <a:solidFill>
                <a:prstClr val="white"/>
              </a:solidFill>
            </a:endParaRPr>
          </a:p>
        </p:txBody>
      </p:sp>
      <p:sp>
        <p:nvSpPr>
          <p:cNvPr id="48" name="下矢印 47"/>
          <p:cNvSpPr/>
          <p:nvPr/>
        </p:nvSpPr>
        <p:spPr>
          <a:xfrm>
            <a:off x="6266631" y="2850808"/>
            <a:ext cx="328536" cy="216024"/>
          </a:xfrm>
          <a:prstGeom prst="downArrow">
            <a:avLst>
              <a:gd name="adj1" fmla="val 50000"/>
              <a:gd name="adj2" fmla="val 56538"/>
            </a:avLst>
          </a:prstGeom>
          <a:solidFill>
            <a:schemeClr val="accent3"/>
          </a:solidFill>
          <a:ln w="952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9" name="テキスト ボックス 28"/>
          <p:cNvSpPr txBox="1"/>
          <p:nvPr/>
        </p:nvSpPr>
        <p:spPr>
          <a:xfrm>
            <a:off x="8305972" y="2452176"/>
            <a:ext cx="1600407" cy="577081"/>
          </a:xfrm>
          <a:prstGeom prst="rect">
            <a:avLst/>
          </a:prstGeom>
          <a:noFill/>
        </p:spPr>
        <p:txBody>
          <a:bodyPr wrap="square" rtlCol="0">
            <a:spAutoFit/>
          </a:bodyPr>
          <a:lstStyle/>
          <a:p>
            <a:r>
              <a:rPr lang="en-US" altLang="ja-JP" sz="1050" spc="-30" dirty="0" smtClean="0">
                <a:solidFill>
                  <a:prstClr val="black"/>
                </a:solidFill>
              </a:rPr>
              <a:t>※</a:t>
            </a:r>
            <a:r>
              <a:rPr lang="ja-JP" altLang="en-US" sz="1050" spc="-30" dirty="0" smtClean="0">
                <a:solidFill>
                  <a:prstClr val="black"/>
                </a:solidFill>
              </a:rPr>
              <a:t>２次予防事業対象者把握のための基本チェックリストの配布は行わない</a:t>
            </a:r>
            <a:endParaRPr lang="ja-JP" altLang="en-US" sz="1050" spc="-30" dirty="0">
              <a:solidFill>
                <a:prstClr val="black"/>
              </a:solidFill>
            </a:endParaRPr>
          </a:p>
        </p:txBody>
      </p:sp>
      <p:sp>
        <p:nvSpPr>
          <p:cNvPr id="40" name="角丸四角形 39"/>
          <p:cNvSpPr/>
          <p:nvPr/>
        </p:nvSpPr>
        <p:spPr>
          <a:xfrm>
            <a:off x="1977625" y="6508462"/>
            <a:ext cx="7655896" cy="306630"/>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スライド番号プレースホルダー 3"/>
          <p:cNvSpPr>
            <a:spLocks noGrp="1"/>
          </p:cNvSpPr>
          <p:nvPr>
            <p:ph type="sldNum" sz="quarter" idx="12"/>
          </p:nvPr>
        </p:nvSpPr>
        <p:spPr>
          <a:xfrm>
            <a:off x="9345488" y="6492883"/>
            <a:ext cx="553590" cy="365125"/>
          </a:xfrm>
        </p:spPr>
        <p:txBody>
          <a:bodyPr/>
          <a:lstStyle/>
          <a:p>
            <a:r>
              <a:rPr lang="en-US" altLang="ja-JP" sz="1600" dirty="0" smtClean="0">
                <a:solidFill>
                  <a:schemeClr val="tx1"/>
                </a:solidFill>
              </a:rPr>
              <a:t>18</a:t>
            </a:r>
            <a:endParaRPr lang="ja-JP" altLang="en-US" sz="1600" dirty="0">
              <a:solidFill>
                <a:schemeClr val="tx1"/>
              </a:solidFill>
            </a:endParaRPr>
          </a:p>
        </p:txBody>
      </p:sp>
    </p:spTree>
    <p:extLst>
      <p:ext uri="{BB962C8B-B14F-4D97-AF65-F5344CB8AC3E}">
        <p14:creationId xmlns:p14="http://schemas.microsoft.com/office/powerpoint/2010/main" val="23670943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lumMod val="40000"/>
            <a:lumOff val="60000"/>
          </a:schemeClr>
        </a:solidFill>
        <a:ln w="6350">
          <a:solidFill>
            <a:schemeClr val="accent2"/>
          </a:solidFill>
        </a:ln>
        <a:scene3d>
          <a:camera prst="orthographicFront"/>
          <a:lightRig rig="threePt" dir="t"/>
        </a:scene3d>
        <a:sp3d>
          <a:bevelT/>
        </a:sp3d>
      </a:spPr>
      <a:bodyPr rtlCol="0" anchor="ct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7361</TotalTime>
  <Words>2618</Words>
  <Application>Microsoft Office PowerPoint</Application>
  <PresentationFormat>A4 210 x 297 mm</PresentationFormat>
  <Paragraphs>519</Paragraphs>
  <Slides>10</Slides>
  <Notes>7</Notes>
  <HiddenSlides>0</HiddenSlides>
  <MMClips>0</MMClips>
  <ScaleCrop>false</ScaleCrop>
  <HeadingPairs>
    <vt:vector size="4" baseType="variant">
      <vt:variant>
        <vt:lpstr>テーマ</vt:lpstr>
      </vt:variant>
      <vt:variant>
        <vt:i4>4</vt:i4>
      </vt:variant>
      <vt:variant>
        <vt:lpstr>スライド タイトル</vt:lpstr>
      </vt:variant>
      <vt:variant>
        <vt:i4>10</vt:i4>
      </vt:variant>
    </vt:vector>
  </HeadingPairs>
  <TitlesOfParts>
    <vt:vector size="14" baseType="lpstr">
      <vt:lpstr>Office ​​テーマ</vt:lpstr>
      <vt:lpstr>2_Office ​​テーマ</vt:lpstr>
      <vt:lpstr>blank</vt:lpstr>
      <vt:lpstr>1_新しいﾌﾟﾚｾﾞﾝﾃｰｼｮﾝ</vt:lpstr>
      <vt:lpstr>PowerPoint プレゼンテーション</vt:lpstr>
      <vt:lpstr>PowerPoint プレゼンテーション</vt:lpstr>
      <vt:lpstr>PowerPoint プレゼンテーション</vt:lpstr>
      <vt:lpstr>PowerPoint プレゼンテーション</vt:lpstr>
      <vt:lpstr>新しい介護予防事業</vt:lpstr>
      <vt:lpstr>PowerPoint プレゼンテーション</vt:lpstr>
      <vt:lpstr>PowerPoint プレゼンテーション</vt:lpstr>
      <vt:lpstr>PowerPoint プレゼンテーション</vt:lpstr>
      <vt:lpstr>PowerPoint プレゼンテーション</vt:lpstr>
      <vt:lpstr>サービスの類型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服部 真治(hattori-shinji)</dc:creator>
  <cp:lastModifiedBy>厚生労働省ネットワークシステム</cp:lastModifiedBy>
  <cp:revision>761</cp:revision>
  <cp:lastPrinted>2015-05-25T05:54:32Z</cp:lastPrinted>
  <dcterms:created xsi:type="dcterms:W3CDTF">2013-10-13T14:34:05Z</dcterms:created>
  <dcterms:modified xsi:type="dcterms:W3CDTF">2015-06-01T06:04:23Z</dcterms:modified>
</cp:coreProperties>
</file>